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14" r:id="rId9"/>
    <p:sldMasterId id="2147483739" r:id="rId10"/>
  </p:sldMasterIdLst>
  <p:notesMasterIdLst>
    <p:notesMasterId r:id="rId63"/>
  </p:notesMasterIdLst>
  <p:sldIdLst>
    <p:sldId id="11200" r:id="rId11"/>
    <p:sldId id="105012" r:id="rId12"/>
    <p:sldId id="105090" r:id="rId13"/>
    <p:sldId id="11068" r:id="rId14"/>
    <p:sldId id="11136" r:id="rId15"/>
    <p:sldId id="11137" r:id="rId16"/>
    <p:sldId id="105026" r:id="rId17"/>
    <p:sldId id="104991" r:id="rId18"/>
    <p:sldId id="11236" r:id="rId19"/>
    <p:sldId id="11192" r:id="rId20"/>
    <p:sldId id="105014" r:id="rId21"/>
    <p:sldId id="105092" r:id="rId22"/>
    <p:sldId id="105083" r:id="rId23"/>
    <p:sldId id="105106" r:id="rId24"/>
    <p:sldId id="105054" r:id="rId25"/>
    <p:sldId id="105062" r:id="rId26"/>
    <p:sldId id="105076" r:id="rId27"/>
    <p:sldId id="105100" r:id="rId28"/>
    <p:sldId id="105098" r:id="rId29"/>
    <p:sldId id="105094" r:id="rId30"/>
    <p:sldId id="105088" r:id="rId31"/>
    <p:sldId id="105111" r:id="rId32"/>
    <p:sldId id="105096" r:id="rId33"/>
    <p:sldId id="105089" r:id="rId34"/>
    <p:sldId id="104955" r:id="rId35"/>
    <p:sldId id="104962" r:id="rId36"/>
    <p:sldId id="105045" r:id="rId37"/>
    <p:sldId id="105042" r:id="rId38"/>
    <p:sldId id="105040" r:id="rId39"/>
    <p:sldId id="105104" r:id="rId40"/>
    <p:sldId id="105102" r:id="rId41"/>
    <p:sldId id="105085" r:id="rId42"/>
    <p:sldId id="105108" r:id="rId43"/>
    <p:sldId id="11097" r:id="rId44"/>
    <p:sldId id="11098" r:id="rId45"/>
    <p:sldId id="11147" r:id="rId46"/>
    <p:sldId id="105061" r:id="rId47"/>
    <p:sldId id="11162" r:id="rId48"/>
    <p:sldId id="263" r:id="rId49"/>
    <p:sldId id="291" r:id="rId50"/>
    <p:sldId id="287" r:id="rId51"/>
    <p:sldId id="274" r:id="rId52"/>
    <p:sldId id="11099" r:id="rId53"/>
    <p:sldId id="11100" r:id="rId54"/>
    <p:sldId id="271" r:id="rId55"/>
    <p:sldId id="1073" r:id="rId56"/>
    <p:sldId id="1074" r:id="rId57"/>
    <p:sldId id="1070" r:id="rId58"/>
    <p:sldId id="105080" r:id="rId59"/>
    <p:sldId id="105110" r:id="rId60"/>
    <p:sldId id="105081" r:id="rId61"/>
    <p:sldId id="10507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id="{4F98249B-B001-4F50-9414-CEB9F300E039}">
          <p14:sldIdLst>
            <p14:sldId id="11200"/>
            <p14:sldId id="105012"/>
            <p14:sldId id="105090"/>
            <p14:sldId id="11068"/>
            <p14:sldId id="11136"/>
            <p14:sldId id="11137"/>
            <p14:sldId id="105026"/>
            <p14:sldId id="104991"/>
            <p14:sldId id="11236"/>
            <p14:sldId id="11192"/>
          </p14:sldIdLst>
        </p14:section>
        <p14:section name="DEN Real Estate" id="{AD5F3157-88A1-41DB-869A-6C90E619933A}">
          <p14:sldIdLst>
            <p14:sldId id="105014"/>
            <p14:sldId id="105092"/>
          </p14:sldIdLst>
        </p14:section>
        <p14:section name="Business Operations" id="{62797189-A812-48D9-82CD-E476F94C025E}">
          <p14:sldIdLst>
            <p14:sldId id="105083"/>
          </p14:sldIdLst>
        </p14:section>
        <p14:section name="Business Technologies" id="{B0984C66-A92D-4FBC-85A7-452EFA893397}">
          <p14:sldIdLst>
            <p14:sldId id="105106"/>
            <p14:sldId id="105054"/>
            <p14:sldId id="105062"/>
          </p14:sldIdLst>
        </p14:section>
        <p14:section name="DEC" id="{2DEE0F03-1611-40C9-8617-13C8F9990D81}">
          <p14:sldIdLst>
            <p14:sldId id="105076"/>
            <p14:sldId id="105100"/>
            <p14:sldId id="105098"/>
            <p14:sldId id="105094"/>
            <p14:sldId id="105088"/>
            <p14:sldId id="105111"/>
            <p14:sldId id="105096"/>
            <p14:sldId id="105089"/>
            <p14:sldId id="104955"/>
          </p14:sldIdLst>
        </p14:section>
        <p14:section name="Maintenance" id="{D95EEF54-5C03-4E41-907A-B206B19970F3}">
          <p14:sldIdLst>
            <p14:sldId id="104962"/>
            <p14:sldId id="105045"/>
            <p14:sldId id="105042"/>
          </p14:sldIdLst>
        </p14:section>
        <p14:section name="Operations" id="{ADF5DB45-157A-44DA-811F-E0C860C2D539}">
          <p14:sldIdLst>
            <p14:sldId id="105040"/>
            <p14:sldId id="105104"/>
            <p14:sldId id="105102"/>
          </p14:sldIdLst>
        </p14:section>
        <p14:section name="Global Communications" id="{010B8A2E-9717-4282-A946-6DC1B2B666EB}">
          <p14:sldIdLst>
            <p14:sldId id="105085"/>
          </p14:sldIdLst>
        </p14:section>
        <p14:section name="Resources" id="{B8310F7D-4B5B-449B-A022-80CB867E3A5D}">
          <p14:sldIdLst>
            <p14:sldId id="105108"/>
            <p14:sldId id="11097"/>
            <p14:sldId id="11098"/>
            <p14:sldId id="11147"/>
            <p14:sldId id="105061"/>
            <p14:sldId id="11162"/>
            <p14:sldId id="263"/>
            <p14:sldId id="291"/>
            <p14:sldId id="287"/>
            <p14:sldId id="274"/>
            <p14:sldId id="11099"/>
            <p14:sldId id="11100"/>
            <p14:sldId id="271"/>
            <p14:sldId id="1073"/>
            <p14:sldId id="1074"/>
            <p14:sldId id="1070"/>
            <p14:sldId id="105080"/>
            <p14:sldId id="105110"/>
            <p14:sldId id="105081"/>
            <p14:sldId id="1050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0099"/>
    <a:srgbClr val="F6EFFF"/>
    <a:srgbClr val="8C9EBC"/>
    <a:srgbClr val="4900C1"/>
    <a:srgbClr val="E35B2A"/>
    <a:srgbClr val="1D0092"/>
    <a:srgbClr val="282160"/>
    <a:srgbClr val="C3D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DAF8C-C0E8-4B6B-AD58-AAD942393838}" v="2" dt="2025-05-15T21:00:03.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dragon, Desiree - DEN" userId="cddb16d0-b6f9-4161-a1a6-91a003280c7c" providerId="ADAL" clId="{31FDAF8C-C0E8-4B6B-AD58-AAD942393838}"/>
    <pc:docChg chg="delSld modSection">
      <pc:chgData name="Mondragon, Desiree - DEN" userId="cddb16d0-b6f9-4161-a1a6-91a003280c7c" providerId="ADAL" clId="{31FDAF8C-C0E8-4B6B-AD58-AAD942393838}" dt="2025-05-15T20:59:43.292" v="17" actId="2696"/>
      <pc:docMkLst>
        <pc:docMk/>
      </pc:docMkLst>
      <pc:sldChg chg="del">
        <pc:chgData name="Mondragon, Desiree - DEN" userId="cddb16d0-b6f9-4161-a1a6-91a003280c7c" providerId="ADAL" clId="{31FDAF8C-C0E8-4B6B-AD58-AAD942393838}" dt="2025-05-08T14:43:38.514" v="0" actId="2696"/>
        <pc:sldMkLst>
          <pc:docMk/>
          <pc:sldMk cId="46628132" sldId="11111"/>
        </pc:sldMkLst>
      </pc:sldChg>
      <pc:sldChg chg="del">
        <pc:chgData name="Mondragon, Desiree - DEN" userId="cddb16d0-b6f9-4161-a1a6-91a003280c7c" providerId="ADAL" clId="{31FDAF8C-C0E8-4B6B-AD58-AAD942393838}" dt="2025-05-15T20:59:43.292" v="17" actId="2696"/>
        <pc:sldMkLst>
          <pc:docMk/>
          <pc:sldMk cId="1890452430" sldId="11112"/>
        </pc:sldMkLst>
      </pc:sldChg>
      <pc:sldChg chg="del">
        <pc:chgData name="Mondragon, Desiree - DEN" userId="cddb16d0-b6f9-4161-a1a6-91a003280c7c" providerId="ADAL" clId="{31FDAF8C-C0E8-4B6B-AD58-AAD942393838}" dt="2025-05-15T20:59:43.292" v="17" actId="2696"/>
        <pc:sldMkLst>
          <pc:docMk/>
          <pc:sldMk cId="735330980" sldId="11113"/>
        </pc:sldMkLst>
      </pc:sldChg>
      <pc:sldChg chg="del">
        <pc:chgData name="Mondragon, Desiree - DEN" userId="cddb16d0-b6f9-4161-a1a6-91a003280c7c" providerId="ADAL" clId="{31FDAF8C-C0E8-4B6B-AD58-AAD942393838}" dt="2025-05-08T14:44:00.365" v="6" actId="2696"/>
        <pc:sldMkLst>
          <pc:docMk/>
          <pc:sldMk cId="1126909354" sldId="11124"/>
        </pc:sldMkLst>
      </pc:sldChg>
      <pc:sldChg chg="del">
        <pc:chgData name="Mondragon, Desiree - DEN" userId="cddb16d0-b6f9-4161-a1a6-91a003280c7c" providerId="ADAL" clId="{31FDAF8C-C0E8-4B6B-AD58-AAD942393838}" dt="2025-05-08T14:44:00.365" v="6" actId="2696"/>
        <pc:sldMkLst>
          <pc:docMk/>
          <pc:sldMk cId="3751132723" sldId="11125"/>
        </pc:sldMkLst>
      </pc:sldChg>
      <pc:sldChg chg="del">
        <pc:chgData name="Mondragon, Desiree - DEN" userId="cddb16d0-b6f9-4161-a1a6-91a003280c7c" providerId="ADAL" clId="{31FDAF8C-C0E8-4B6B-AD58-AAD942393838}" dt="2025-05-08T14:43:49.081" v="3" actId="2696"/>
        <pc:sldMkLst>
          <pc:docMk/>
          <pc:sldMk cId="304383958" sldId="11126"/>
        </pc:sldMkLst>
      </pc:sldChg>
      <pc:sldChg chg="del">
        <pc:chgData name="Mondragon, Desiree - DEN" userId="cddb16d0-b6f9-4161-a1a6-91a003280c7c" providerId="ADAL" clId="{31FDAF8C-C0E8-4B6B-AD58-AAD942393838}" dt="2025-05-08T14:43:45.438" v="2" actId="2696"/>
        <pc:sldMkLst>
          <pc:docMk/>
          <pc:sldMk cId="2125040398" sldId="11127"/>
        </pc:sldMkLst>
      </pc:sldChg>
      <pc:sldChg chg="del">
        <pc:chgData name="Mondragon, Desiree - DEN" userId="cddb16d0-b6f9-4161-a1a6-91a003280c7c" providerId="ADAL" clId="{31FDAF8C-C0E8-4B6B-AD58-AAD942393838}" dt="2025-05-08T14:43:54.954" v="5" actId="2696"/>
        <pc:sldMkLst>
          <pc:docMk/>
          <pc:sldMk cId="1001245026" sldId="11170"/>
        </pc:sldMkLst>
      </pc:sldChg>
      <pc:sldChg chg="del">
        <pc:chgData name="Mondragon, Desiree - DEN" userId="cddb16d0-b6f9-4161-a1a6-91a003280c7c" providerId="ADAL" clId="{31FDAF8C-C0E8-4B6B-AD58-AAD942393838}" dt="2025-05-15T20:59:43.292" v="17" actId="2696"/>
        <pc:sldMkLst>
          <pc:docMk/>
          <pc:sldMk cId="3513850668" sldId="11237"/>
        </pc:sldMkLst>
      </pc:sldChg>
      <pc:sldChg chg="del">
        <pc:chgData name="Mondragon, Desiree - DEN" userId="cddb16d0-b6f9-4161-a1a6-91a003280c7c" providerId="ADAL" clId="{31FDAF8C-C0E8-4B6B-AD58-AAD942393838}" dt="2025-05-08T14:43:38.514" v="0" actId="2696"/>
        <pc:sldMkLst>
          <pc:docMk/>
          <pc:sldMk cId="2923033860" sldId="104948"/>
        </pc:sldMkLst>
      </pc:sldChg>
      <pc:sldChg chg="del">
        <pc:chgData name="Mondragon, Desiree - DEN" userId="cddb16d0-b6f9-4161-a1a6-91a003280c7c" providerId="ADAL" clId="{31FDAF8C-C0E8-4B6B-AD58-AAD942393838}" dt="2025-05-08T14:44:12.467" v="9" actId="2696"/>
        <pc:sldMkLst>
          <pc:docMk/>
          <pc:sldMk cId="2483259160" sldId="104961"/>
        </pc:sldMkLst>
      </pc:sldChg>
      <pc:sldChg chg="del">
        <pc:chgData name="Mondragon, Desiree - DEN" userId="cddb16d0-b6f9-4161-a1a6-91a003280c7c" providerId="ADAL" clId="{31FDAF8C-C0E8-4B6B-AD58-AAD942393838}" dt="2025-05-15T20:59:43.292" v="17" actId="2696"/>
        <pc:sldMkLst>
          <pc:docMk/>
          <pc:sldMk cId="1962487920" sldId="104969"/>
        </pc:sldMkLst>
      </pc:sldChg>
      <pc:sldChg chg="del">
        <pc:chgData name="Mondragon, Desiree - DEN" userId="cddb16d0-b6f9-4161-a1a6-91a003280c7c" providerId="ADAL" clId="{31FDAF8C-C0E8-4B6B-AD58-AAD942393838}" dt="2025-05-08T14:43:38.514" v="0" actId="2696"/>
        <pc:sldMkLst>
          <pc:docMk/>
          <pc:sldMk cId="167018346" sldId="104977"/>
        </pc:sldMkLst>
      </pc:sldChg>
      <pc:sldChg chg="del">
        <pc:chgData name="Mondragon, Desiree - DEN" userId="cddb16d0-b6f9-4161-a1a6-91a003280c7c" providerId="ADAL" clId="{31FDAF8C-C0E8-4B6B-AD58-AAD942393838}" dt="2025-05-08T14:44:31.166" v="16" actId="2696"/>
        <pc:sldMkLst>
          <pc:docMk/>
          <pc:sldMk cId="105786482" sldId="104995"/>
        </pc:sldMkLst>
      </pc:sldChg>
      <pc:sldChg chg="del">
        <pc:chgData name="Mondragon, Desiree - DEN" userId="cddb16d0-b6f9-4161-a1a6-91a003280c7c" providerId="ADAL" clId="{31FDAF8C-C0E8-4B6B-AD58-AAD942393838}" dt="2025-05-08T14:44:12.467" v="9" actId="2696"/>
        <pc:sldMkLst>
          <pc:docMk/>
          <pc:sldMk cId="1213173365" sldId="104999"/>
        </pc:sldMkLst>
      </pc:sldChg>
      <pc:sldChg chg="del">
        <pc:chgData name="Mondragon, Desiree - DEN" userId="cddb16d0-b6f9-4161-a1a6-91a003280c7c" providerId="ADAL" clId="{31FDAF8C-C0E8-4B6B-AD58-AAD942393838}" dt="2025-05-08T14:43:54.954" v="5" actId="2696"/>
        <pc:sldMkLst>
          <pc:docMk/>
          <pc:sldMk cId="712996924" sldId="105034"/>
        </pc:sldMkLst>
      </pc:sldChg>
      <pc:sldChg chg="del">
        <pc:chgData name="Mondragon, Desiree - DEN" userId="cddb16d0-b6f9-4161-a1a6-91a003280c7c" providerId="ADAL" clId="{31FDAF8C-C0E8-4B6B-AD58-AAD942393838}" dt="2025-05-08T14:44:09.151" v="8" actId="2696"/>
        <pc:sldMkLst>
          <pc:docMk/>
          <pc:sldMk cId="4231972157" sldId="105039"/>
        </pc:sldMkLst>
      </pc:sldChg>
      <pc:sldChg chg="del">
        <pc:chgData name="Mondragon, Desiree - DEN" userId="cddb16d0-b6f9-4161-a1a6-91a003280c7c" providerId="ADAL" clId="{31FDAF8C-C0E8-4B6B-AD58-AAD942393838}" dt="2025-05-08T14:44:24.408" v="13" actId="2696"/>
        <pc:sldMkLst>
          <pc:docMk/>
          <pc:sldMk cId="4075703870" sldId="105053"/>
        </pc:sldMkLst>
      </pc:sldChg>
      <pc:sldChg chg="del">
        <pc:chgData name="Mondragon, Desiree - DEN" userId="cddb16d0-b6f9-4161-a1a6-91a003280c7c" providerId="ADAL" clId="{31FDAF8C-C0E8-4B6B-AD58-AAD942393838}" dt="2025-05-08T14:43:51.923" v="4" actId="2696"/>
        <pc:sldMkLst>
          <pc:docMk/>
          <pc:sldMk cId="2331744361" sldId="105059"/>
        </pc:sldMkLst>
      </pc:sldChg>
      <pc:sldChg chg="del">
        <pc:chgData name="Mondragon, Desiree - DEN" userId="cddb16d0-b6f9-4161-a1a6-91a003280c7c" providerId="ADAL" clId="{31FDAF8C-C0E8-4B6B-AD58-AAD942393838}" dt="2025-05-08T14:43:54.954" v="5" actId="2696"/>
        <pc:sldMkLst>
          <pc:docMk/>
          <pc:sldMk cId="62645071" sldId="105068"/>
        </pc:sldMkLst>
      </pc:sldChg>
      <pc:sldChg chg="del">
        <pc:chgData name="Mondragon, Desiree - DEN" userId="cddb16d0-b6f9-4161-a1a6-91a003280c7c" providerId="ADAL" clId="{31FDAF8C-C0E8-4B6B-AD58-AAD942393838}" dt="2025-05-08T14:43:42.497" v="1" actId="2696"/>
        <pc:sldMkLst>
          <pc:docMk/>
          <pc:sldMk cId="95087388" sldId="105070"/>
        </pc:sldMkLst>
      </pc:sldChg>
      <pc:sldChg chg="del">
        <pc:chgData name="Mondragon, Desiree - DEN" userId="cddb16d0-b6f9-4161-a1a6-91a003280c7c" providerId="ADAL" clId="{31FDAF8C-C0E8-4B6B-AD58-AAD942393838}" dt="2025-05-08T14:44:22.245" v="12" actId="2696"/>
        <pc:sldMkLst>
          <pc:docMk/>
          <pc:sldMk cId="1050461221" sldId="105075"/>
        </pc:sldMkLst>
      </pc:sldChg>
      <pc:sldChg chg="del">
        <pc:chgData name="Mondragon, Desiree - DEN" userId="cddb16d0-b6f9-4161-a1a6-91a003280c7c" providerId="ADAL" clId="{31FDAF8C-C0E8-4B6B-AD58-AAD942393838}" dt="2025-05-08T14:44:28.748" v="15" actId="2696"/>
        <pc:sldMkLst>
          <pc:docMk/>
          <pc:sldMk cId="1715748080" sldId="105082"/>
        </pc:sldMkLst>
      </pc:sldChg>
      <pc:sldChg chg="del">
        <pc:chgData name="Mondragon, Desiree - DEN" userId="cddb16d0-b6f9-4161-a1a6-91a003280c7c" providerId="ADAL" clId="{31FDAF8C-C0E8-4B6B-AD58-AAD942393838}" dt="2025-05-08T14:44:03.894" v="7" actId="2696"/>
        <pc:sldMkLst>
          <pc:docMk/>
          <pc:sldMk cId="108388619" sldId="105084"/>
        </pc:sldMkLst>
      </pc:sldChg>
      <pc:sldChg chg="del">
        <pc:chgData name="Mondragon, Desiree - DEN" userId="cddb16d0-b6f9-4161-a1a6-91a003280c7c" providerId="ADAL" clId="{31FDAF8C-C0E8-4B6B-AD58-AAD942393838}" dt="2025-05-08T14:44:16.113" v="10" actId="2696"/>
        <pc:sldMkLst>
          <pc:docMk/>
          <pc:sldMk cId="1421917509" sldId="105087"/>
        </pc:sldMkLst>
      </pc:sldChg>
      <pc:sldChg chg="del">
        <pc:chgData name="Mondragon, Desiree - DEN" userId="cddb16d0-b6f9-4161-a1a6-91a003280c7c" providerId="ADAL" clId="{31FDAF8C-C0E8-4B6B-AD58-AAD942393838}" dt="2025-05-08T14:44:18.997" v="11" actId="2696"/>
        <pc:sldMkLst>
          <pc:docMk/>
          <pc:sldMk cId="1891852220" sldId="105093"/>
        </pc:sldMkLst>
      </pc:sldChg>
      <pc:sldChg chg="del">
        <pc:chgData name="Mondragon, Desiree - DEN" userId="cddb16d0-b6f9-4161-a1a6-91a003280c7c" providerId="ADAL" clId="{31FDAF8C-C0E8-4B6B-AD58-AAD942393838}" dt="2025-05-08T14:44:16.113" v="10" actId="2696"/>
        <pc:sldMkLst>
          <pc:docMk/>
          <pc:sldMk cId="4056689825" sldId="105095"/>
        </pc:sldMkLst>
      </pc:sldChg>
      <pc:sldChg chg="del">
        <pc:chgData name="Mondragon, Desiree - DEN" userId="cddb16d0-b6f9-4161-a1a6-91a003280c7c" providerId="ADAL" clId="{31FDAF8C-C0E8-4B6B-AD58-AAD942393838}" dt="2025-05-08T14:44:18.997" v="11" actId="2696"/>
        <pc:sldMkLst>
          <pc:docMk/>
          <pc:sldMk cId="75588290" sldId="105097"/>
        </pc:sldMkLst>
      </pc:sldChg>
      <pc:sldChg chg="del">
        <pc:chgData name="Mondragon, Desiree - DEN" userId="cddb16d0-b6f9-4161-a1a6-91a003280c7c" providerId="ADAL" clId="{31FDAF8C-C0E8-4B6B-AD58-AAD942393838}" dt="2025-05-08T14:44:22.245" v="12" actId="2696"/>
        <pc:sldMkLst>
          <pc:docMk/>
          <pc:sldMk cId="509311719" sldId="105099"/>
        </pc:sldMkLst>
      </pc:sldChg>
      <pc:sldChg chg="del">
        <pc:chgData name="Mondragon, Desiree - DEN" userId="cddb16d0-b6f9-4161-a1a6-91a003280c7c" providerId="ADAL" clId="{31FDAF8C-C0E8-4B6B-AD58-AAD942393838}" dt="2025-05-08T14:44:09.151" v="8" actId="2696"/>
        <pc:sldMkLst>
          <pc:docMk/>
          <pc:sldMk cId="1117026620" sldId="105101"/>
        </pc:sldMkLst>
      </pc:sldChg>
      <pc:sldChg chg="del">
        <pc:chgData name="Mondragon, Desiree - DEN" userId="cddb16d0-b6f9-4161-a1a6-91a003280c7c" providerId="ADAL" clId="{31FDAF8C-C0E8-4B6B-AD58-AAD942393838}" dt="2025-05-08T14:44:09.151" v="8" actId="2696"/>
        <pc:sldMkLst>
          <pc:docMk/>
          <pc:sldMk cId="1776626812" sldId="105103"/>
        </pc:sldMkLst>
      </pc:sldChg>
      <pc:sldChg chg="del">
        <pc:chgData name="Mondragon, Desiree - DEN" userId="cddb16d0-b6f9-4161-a1a6-91a003280c7c" providerId="ADAL" clId="{31FDAF8C-C0E8-4B6B-AD58-AAD942393838}" dt="2025-05-08T14:44:26.653" v="14" actId="2696"/>
        <pc:sldMkLst>
          <pc:docMk/>
          <pc:sldMk cId="4044631885" sldId="105105"/>
        </pc:sldMkLst>
      </pc:sldChg>
      <pc:sldChg chg="del">
        <pc:chgData name="Mondragon, Desiree - DEN" userId="cddb16d0-b6f9-4161-a1a6-91a003280c7c" providerId="ADAL" clId="{31FDAF8C-C0E8-4B6B-AD58-AAD942393838}" dt="2025-05-08T14:44:03.894" v="7" actId="2696"/>
        <pc:sldMkLst>
          <pc:docMk/>
          <pc:sldMk cId="1328794757" sldId="1051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5EE2-77E8-9243-85B9-60D6C86923AE}"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Deneen.Stone@flydenver.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b="0" i="0">
                <a:solidFill>
                  <a:srgbClr val="4B5563"/>
                </a:solidFill>
                <a:effectLst/>
                <a:latin typeface="+mn-lt"/>
              </a:rPr>
              <a:t>Good afternoon, everyone.</a:t>
            </a:r>
          </a:p>
          <a:p>
            <a:pPr marL="171450" indent="-171450">
              <a:buFont typeface="Arial" panose="020B0604020202020204" pitchFamily="34" charset="0"/>
              <a:buChar char="•"/>
            </a:pPr>
            <a:r>
              <a:rPr lang="en-US" sz="1600" b="0" i="0">
                <a:solidFill>
                  <a:srgbClr val="4B5563"/>
                </a:solidFill>
                <a:effectLst/>
                <a:latin typeface="+mn-lt"/>
              </a:rPr>
              <a:t>Thank you for being here today for Taking Flight at DEN. </a:t>
            </a:r>
          </a:p>
          <a:p>
            <a:pPr marL="171450" indent="-171450">
              <a:buFont typeface="Arial" panose="020B0604020202020204" pitchFamily="34" charset="0"/>
              <a:buChar char="•"/>
            </a:pPr>
            <a:r>
              <a:rPr lang="en-US" sz="1600" b="0" i="0">
                <a:solidFill>
                  <a:srgbClr val="4B5563"/>
                </a:solidFill>
                <a:effectLst/>
                <a:latin typeface="+mn-lt"/>
              </a:rPr>
              <a:t>My name is Desiree Mondragon, Outreach Administrator here at DEN.</a:t>
            </a:r>
            <a:endParaRPr lang="en-US" sz="1600" b="0">
              <a:latin typeface="+mn-lt"/>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a:t>
            </a:fld>
            <a:endParaRPr lang="en-US"/>
          </a:p>
        </p:txBody>
      </p:sp>
    </p:spTree>
    <p:extLst>
      <p:ext uri="{BB962C8B-B14F-4D97-AF65-F5344CB8AC3E}">
        <p14:creationId xmlns:p14="http://schemas.microsoft.com/office/powerpoint/2010/main" val="45699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Our website lists procurement opportunities at various procurement stages.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Please be aware that details may change, and the City and County of Denver can modify or cancel projects at their discretion.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Now, we'll hand it over to our project managers.</a:t>
            </a:r>
            <a:endParaRPr lang="en-US" sz="1200" b="1">
              <a:latin typeface="+mn-lt"/>
              <a:ea typeface="Calibri"/>
              <a:cs typeface="Calibri"/>
            </a:endParaRPr>
          </a:p>
        </p:txBody>
      </p:sp>
    </p:spTree>
    <p:extLst>
      <p:ext uri="{BB962C8B-B14F-4D97-AF65-F5344CB8AC3E}">
        <p14:creationId xmlns:p14="http://schemas.microsoft.com/office/powerpoint/2010/main" val="411108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E0DF1-6DA8-203E-7526-1FCB50414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8E481-3C2C-75B4-6296-F00A5C7A8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5DBB9-798D-EC87-39E1-66C4D6681D35}"/>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276825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ACA02-80D2-05F5-3793-1514A8507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BC230-1119-9B1D-7230-45BE4317C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1858E-CEE4-F973-FA9F-E579E0CC7B66}"/>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98406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8D19E-0824-44D2-6F5B-5D071C780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B2073-98DF-34A2-244A-2171AA1AF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AEDF8-FECD-2B52-DE14-FE2934151270}"/>
              </a:ext>
            </a:extLst>
          </p:cNvPr>
          <p:cNvSpPr>
            <a:spLocks noGrp="1"/>
          </p:cNvSpPr>
          <p:nvPr>
            <p:ph type="body" idx="1"/>
          </p:nvPr>
        </p:nvSpPr>
        <p:spPr/>
        <p:txBody>
          <a:bodyPr/>
          <a:lstStyle/>
          <a:p>
            <a:pPr>
              <a:defRPr/>
            </a:pPr>
            <a:endParaRPr lang="en-US" sz="1200">
              <a:solidFill>
                <a:prstClr val="black"/>
              </a:solidFill>
            </a:endParaRP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200" b="1">
                <a:effectLst/>
                <a:ea typeface="Calibri" panose="020F0502020204030204" pitchFamily="34" charset="0"/>
                <a:cs typeface="Times New Roman" panose="02020603050405020304" pitchFamily="18" charset="0"/>
              </a:rPr>
              <a:t>Systems Furniture</a:t>
            </a:r>
            <a:r>
              <a:rPr lang="en-US" sz="1200">
                <a:effectLst/>
                <a:ea typeface="Calibri" panose="020F0502020204030204" pitchFamily="34" charset="0"/>
                <a:cs typeface="Times New Roman" panose="02020603050405020304" pitchFamily="18" charset="0"/>
              </a:rPr>
              <a:t>: A complete and comprehensive catalog of all systems furniture, lines, and accessories available from the 					Vendor.</a:t>
            </a: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200" b="1">
                <a:effectLst/>
                <a:ea typeface="Calibri" panose="020F0502020204030204" pitchFamily="34" charset="0"/>
                <a:cs typeface="Times New Roman" panose="02020603050405020304" pitchFamily="18" charset="0"/>
              </a:rPr>
              <a:t>Freestanding Furniture</a:t>
            </a:r>
            <a:r>
              <a:rPr lang="en-US" sz="1200">
                <a:effectLst/>
                <a:ea typeface="Calibri" panose="020F0502020204030204" pitchFamily="34" charset="0"/>
                <a:cs typeface="Times New Roman" panose="02020603050405020304" pitchFamily="18" charset="0"/>
              </a:rPr>
              <a:t>: A complete and comprehensive catalog of all case goods, furniture, (including folding and mobile) 					desks, tables, and accessories available from the Vendor.</a:t>
            </a: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200" b="1">
                <a:effectLst/>
                <a:ea typeface="Calibri" panose="020F0502020204030204" pitchFamily="34" charset="0"/>
                <a:cs typeface="Times New Roman" panose="02020603050405020304" pitchFamily="18" charset="0"/>
              </a:rPr>
              <a:t>Seating/Chairs</a:t>
            </a:r>
            <a:r>
              <a:rPr lang="en-US" sz="1200">
                <a:effectLst/>
                <a:ea typeface="Calibri" panose="020F0502020204030204" pitchFamily="34" charset="0"/>
                <a:cs typeface="Times New Roman" panose="02020603050405020304" pitchFamily="18" charset="0"/>
              </a:rPr>
              <a:t>: A complete and comprehensive catalog of office and break room chairs, tandem seating, and other general 		seating available from the Vendor.</a:t>
            </a: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200" b="1">
                <a:effectLst/>
                <a:ea typeface="Calibri" panose="020F0502020204030204" pitchFamily="34" charset="0"/>
                <a:cs typeface="Times New Roman" panose="02020603050405020304" pitchFamily="18" charset="0"/>
              </a:rPr>
              <a:t>Soft Seating</a:t>
            </a:r>
            <a:r>
              <a:rPr lang="en-US" sz="1200">
                <a:effectLst/>
                <a:ea typeface="Calibri" panose="020F0502020204030204" pitchFamily="34" charset="0"/>
                <a:cs typeface="Times New Roman" panose="02020603050405020304" pitchFamily="18" charset="0"/>
              </a:rPr>
              <a:t>: A complete and comprehensive catalog selection of soft seating for areas such as common, waiting areas, and open 		learning spaces.  Products include, but not limited to, lounge seating, modular linear seating, tables, and accessories.</a:t>
            </a: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200" b="1">
                <a:effectLst/>
                <a:ea typeface="Calibri" panose="020F0502020204030204" pitchFamily="34" charset="0"/>
                <a:cs typeface="Times New Roman" panose="02020603050405020304" pitchFamily="18" charset="0"/>
              </a:rPr>
              <a:t>Filing Systems, Storage, and Equipment</a:t>
            </a:r>
            <a:r>
              <a:rPr lang="en-US" sz="1200">
                <a:effectLst/>
                <a:ea typeface="Calibri" panose="020F0502020204030204" pitchFamily="34" charset="0"/>
                <a:cs typeface="Times New Roman" panose="02020603050405020304" pitchFamily="18" charset="0"/>
              </a:rPr>
              <a:t>: A complete and comprehensive catalog of filing systems including vertical and 			lateral files, freestanding file cabinets, bookcases, and equipment and accessories available from the Vendor.</a:t>
            </a:r>
          </a:p>
          <a:p>
            <a:pPr indent="-342900" algn="just">
              <a:buFont typeface="Symbol" panose="05050102010706020507" pitchFamily="18" charset="2"/>
              <a:buChar char=""/>
              <a:tabLst>
                <a:tab pos="171450" algn="l"/>
                <a:tab pos="685800" algn="l"/>
                <a:tab pos="1066800" algn="l"/>
                <a:tab pos="1447800" algn="l"/>
              </a:tabLst>
            </a:pPr>
            <a:r>
              <a:rPr lang="en-US" sz="1200" b="1">
                <a:effectLst/>
                <a:ea typeface="Calibri" panose="020F0502020204030204" pitchFamily="34" charset="0"/>
                <a:cs typeface="Times New Roman" panose="02020603050405020304" pitchFamily="18" charset="0"/>
              </a:rPr>
              <a:t>Technology Support Furniture</a:t>
            </a:r>
            <a:r>
              <a:rPr lang="en-US" sz="1200">
                <a:effectLst/>
                <a:ea typeface="Calibri" panose="020F0502020204030204" pitchFamily="34" charset="0"/>
                <a:cs typeface="Times New Roman" panose="02020603050405020304" pitchFamily="18" charset="0"/>
              </a:rPr>
              <a:t>: A complete and comprehensive catalog selection of technology 	support furniture to support 		technology-based learning environments.</a:t>
            </a:r>
          </a:p>
          <a:p>
            <a:pPr>
              <a:defRPr/>
            </a:pPr>
            <a:endParaRPr lang="en-US" sz="1200">
              <a:solidFill>
                <a:prstClr val="black"/>
              </a:solidFill>
            </a:endParaRPr>
          </a:p>
          <a:p>
            <a:pPr>
              <a:defRPr/>
            </a:pPr>
            <a:r>
              <a:rPr lang="en-US" sz="1200" b="0" i="0" u="none" strike="noStrike" kern="1200" cap="none" spc="0" normalizeH="0" baseline="0" noProof="0">
                <a:ln>
                  <a:noFill/>
                </a:ln>
                <a:solidFill>
                  <a:prstClr val="black"/>
                </a:solidFill>
                <a:effectLst/>
                <a:uLnTx/>
                <a:uFillTx/>
                <a:ea typeface="Calibri"/>
                <a:cs typeface="Calibri"/>
              </a:rPr>
              <a:t>The products and services include by not limited to the following: (Continued)</a:t>
            </a:r>
          </a:p>
          <a:p>
            <a:pPr>
              <a:defRPr/>
            </a:pPr>
            <a:r>
              <a:rPr lang="en-US" sz="1200" b="0" i="0" u="none" strike="noStrike" kern="1200" cap="none" spc="0" normalizeH="0" baseline="0" noProof="0">
                <a:ln>
                  <a:noFill/>
                </a:ln>
                <a:solidFill>
                  <a:prstClr val="black"/>
                </a:solidFill>
                <a:effectLst/>
                <a:uLnTx/>
                <a:uFillTx/>
                <a:ea typeface="Calibri"/>
                <a:cs typeface="Calibri"/>
              </a:rPr>
              <a:t> </a:t>
            </a:r>
          </a:p>
          <a:p>
            <a:pPr>
              <a:defRPr/>
            </a:pPr>
            <a:r>
              <a:rPr lang="en-US" sz="1200" b="0" i="0" u="none" strike="noStrike" kern="1200" cap="none" spc="0" normalizeH="0" baseline="0" noProof="0">
                <a:ln>
                  <a:noFill/>
                </a:ln>
                <a:solidFill>
                  <a:prstClr val="black"/>
                </a:solidFill>
                <a:effectLst/>
                <a:uLnTx/>
                <a:uFillTx/>
                <a:ea typeface="Calibri"/>
                <a:cs typeface="Calibri"/>
              </a:rPr>
              <a:t>Breakroom Furniture: A complete and comprehensive catalog selection of breakroom furniture.</a:t>
            </a:r>
          </a:p>
          <a:p>
            <a:pPr>
              <a:defRPr/>
            </a:pPr>
            <a:r>
              <a:rPr lang="en-US" sz="1200" b="0" i="0" u="none" strike="noStrike" kern="1200" cap="none" spc="0" normalizeH="0" baseline="0" noProof="0">
                <a:ln>
                  <a:noFill/>
                </a:ln>
                <a:solidFill>
                  <a:prstClr val="black"/>
                </a:solidFill>
                <a:effectLst/>
                <a:uLnTx/>
                <a:uFillTx/>
                <a:ea typeface="Calibri"/>
                <a:cs typeface="Calibri"/>
              </a:rPr>
              <a:t>Audio/Visual Furniture: A complete and comprehensive catalog selection of audio/visual furniture.</a:t>
            </a:r>
          </a:p>
          <a:p>
            <a:pPr>
              <a:defRPr/>
            </a:pPr>
            <a:r>
              <a:rPr lang="en-US" sz="1200" b="0" i="0" u="none" strike="noStrike" kern="1200" cap="none" spc="0" normalizeH="0" baseline="0" noProof="0">
                <a:ln>
                  <a:noFill/>
                </a:ln>
                <a:solidFill>
                  <a:prstClr val="black"/>
                </a:solidFill>
                <a:effectLst/>
                <a:uLnTx/>
                <a:uFillTx/>
                <a:ea typeface="Calibri"/>
                <a:cs typeface="Calibri"/>
              </a:rPr>
              <a:t>Related Products, Support Services and Solutions: Related office interior products and design, “Quick Ship”, 		design and layout, fabric and color design services, installation, systems furniture reconfiguration, 			assessment tools, and any other related products and services or solutions offered by the Vendor.</a:t>
            </a:r>
          </a:p>
          <a:p>
            <a:pPr>
              <a:defRPr/>
            </a:pPr>
            <a:endParaRPr lang="en-US" sz="1200" b="0" i="0" u="none" strike="noStrike" kern="1200" cap="none" spc="0" normalizeH="0" baseline="0" noProof="0">
              <a:ln>
                <a:noFill/>
              </a:ln>
              <a:solidFill>
                <a:prstClr val="black"/>
              </a:solidFill>
              <a:effectLst/>
              <a:uLnTx/>
              <a:uFillTx/>
              <a:ea typeface="Calibri"/>
              <a:cs typeface="Calibri"/>
            </a:endParaRPr>
          </a:p>
          <a:p>
            <a:endParaRPr lang="en-US"/>
          </a:p>
        </p:txBody>
      </p:sp>
    </p:spTree>
    <p:extLst>
      <p:ext uri="{BB962C8B-B14F-4D97-AF65-F5344CB8AC3E}">
        <p14:creationId xmlns:p14="http://schemas.microsoft.com/office/powerpoint/2010/main" val="304035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425EC-0D76-510F-380D-FC973682A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054BB-EC24-87DC-66CE-076C4EE90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8F066-B667-1065-35ED-EA41C4F51D25}"/>
              </a:ext>
            </a:extLst>
          </p:cNvPr>
          <p:cNvSpPr>
            <a:spLocks noGrp="1"/>
          </p:cNvSpPr>
          <p:nvPr>
            <p:ph type="body" idx="1"/>
          </p:nvPr>
        </p:nvSpPr>
        <p:spPr/>
        <p:txBody>
          <a:bodyPr/>
          <a:lstStyle/>
          <a:p>
            <a:pPr>
              <a:defRPr/>
            </a:pPr>
            <a:r>
              <a:rPr kumimoji="0" lang="en-US" sz="1200" b="0" i="0" u="none" strike="noStrike" kern="1200" cap="none" spc="0" normalizeH="0" baseline="0" noProof="0">
                <a:ln>
                  <a:noFill/>
                </a:ln>
                <a:solidFill>
                  <a:prstClr val="black"/>
                </a:solidFill>
                <a:effectLst/>
                <a:uLnTx/>
                <a:uFillTx/>
                <a:ea typeface="+mn-ea"/>
                <a:cs typeface="+mn-cs"/>
              </a:rPr>
              <a:t>Denver International Airport (DEN) utilizes various Microsoft 365 technologies for collaboration and data processing. DEN is seeking a Microsoft Strategic Project-Based partner to provide professional services and collaborate with DEN to enhance both current and future Microsoft solutions, including implementation and support services.</a:t>
            </a:r>
          </a:p>
          <a:p>
            <a:pPr>
              <a:defRPr/>
            </a:pPr>
            <a:r>
              <a:rPr kumimoji="0" lang="en-US" sz="1200" b="0" i="0" u="none" strike="noStrike" kern="1200" cap="none" spc="0" normalizeH="0" baseline="0" noProof="0">
                <a:ln>
                  <a:noFill/>
                </a:ln>
                <a:solidFill>
                  <a:prstClr val="black"/>
                </a:solidFill>
                <a:effectLst/>
                <a:uLnTx/>
                <a:uFillTx/>
                <a:ea typeface="+mn-ea"/>
                <a:cs typeface="+mn-cs"/>
              </a:rPr>
              <a:t>			</a:t>
            </a:r>
            <a:endParaRPr lang="en-US" sz="12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ea typeface="Calibri"/>
                <a:cs typeface="Calibri"/>
              </a:rPr>
              <a:t>KEY INFORMATION </a:t>
            </a:r>
            <a:br>
              <a:rPr lang="en-US" sz="1200" b="1" i="0" u="none" strike="noStrike" kern="1200" cap="none" spc="0" normalizeH="0" baseline="0" noProof="0">
                <a:ln>
                  <a:noFill/>
                </a:ln>
                <a:effectLst/>
                <a:uLnTx/>
                <a:uFillTx/>
                <a:ea typeface="Calibri"/>
                <a:cs typeface="Calibri"/>
              </a:rPr>
            </a:br>
            <a:r>
              <a:rPr kumimoji="0" lang="en-US" sz="1200" b="1" i="0" u="none" strike="noStrike" kern="1200" cap="none" spc="0" normalizeH="0" baseline="0" noProof="0">
                <a:ln>
                  <a:noFill/>
                </a:ln>
                <a:solidFill>
                  <a:prstClr val="black"/>
                </a:solidFill>
                <a:effectLst/>
                <a:uLnTx/>
                <a:uFillTx/>
                <a:ea typeface="+mn-ea"/>
                <a:cs typeface="+mn-cs"/>
              </a:rPr>
              <a:t>Anticipated Advertisement Date: </a:t>
            </a:r>
            <a:r>
              <a:rPr lang="en-US" sz="1200">
                <a:solidFill>
                  <a:prstClr val="black"/>
                </a:solidFill>
              </a:rPr>
              <a:t>Q2</a:t>
            </a:r>
            <a:r>
              <a:rPr kumimoji="0" lang="en-US" sz="1200" b="0" i="0" u="none" strike="noStrike" kern="1200" cap="none" spc="0" normalizeH="0" baseline="0" noProof="0">
                <a:ln>
                  <a:noFill/>
                </a:ln>
                <a:solidFill>
                  <a:prstClr val="black"/>
                </a:solidFill>
                <a:effectLst/>
                <a:uLnTx/>
                <a:uFillTx/>
                <a:ea typeface="+mn-ea"/>
                <a:cs typeface="+mn-cs"/>
              </a:rPr>
              <a:t> 2025   </a:t>
            </a:r>
            <a:r>
              <a:rPr kumimoji="0" lang="en-US" sz="1200" b="0" i="0" u="none" strike="noStrike" kern="1200" cap="none" spc="0" normalizeH="0" baseline="0" noProof="0">
                <a:ln>
                  <a:noFill/>
                </a:ln>
                <a:solidFill>
                  <a:prstClr val="black"/>
                </a:solidFill>
                <a:effectLst/>
                <a:uLnTx/>
                <a:uFillTx/>
                <a:ea typeface="+mn-ea"/>
                <a:cs typeface="Segoe UI"/>
              </a:rPr>
              <a:t> </a:t>
            </a:r>
            <a:r>
              <a:rPr kumimoji="0" lang="en-US" sz="1200" b="0" i="0" u="none" strike="noStrike" kern="1200" cap="none" spc="0" normalizeH="0" baseline="0" noProof="0">
                <a:ln>
                  <a:noFill/>
                </a:ln>
                <a:solidFill>
                  <a:prstClr val="black"/>
                </a:solidFill>
                <a:effectLst/>
                <a:uLnTx/>
                <a:uFillTx/>
                <a:ea typeface="+mn-ea"/>
                <a:cs typeface="+mn-cs"/>
              </a:rPr>
              <a:t> </a:t>
            </a:r>
            <a:endParaRPr kumimoji="0" lang="en-US" sz="1200" b="0" i="0" u="none" strike="noStrike" kern="1200" cap="none" spc="0" normalizeH="0" baseline="0" noProof="0">
              <a:ln>
                <a:noFill/>
              </a:ln>
              <a:solidFill>
                <a:prstClr val="black"/>
              </a:solidFill>
              <a:effectLst/>
              <a:uLnTx/>
              <a:uFillTx/>
              <a:ea typeface="+mn-ea"/>
              <a:cs typeface="Calibri"/>
            </a:endParaRPr>
          </a:p>
          <a:p>
            <a:pPr>
              <a:buClr>
                <a:srgbClr val="E35B2A"/>
              </a:buClr>
              <a:defRPr/>
            </a:pPr>
            <a:r>
              <a:rPr kumimoji="0" lang="en-US" sz="1200" b="1" i="0" u="none" strike="noStrike" kern="1200" cap="none" spc="0" normalizeH="0" baseline="0" noProof="0">
                <a:ln>
                  <a:noFill/>
                </a:ln>
                <a:solidFill>
                  <a:prstClr val="black"/>
                </a:solidFill>
                <a:effectLst/>
                <a:uLnTx/>
                <a:uFillTx/>
                <a:ea typeface="+mn-ea"/>
                <a:cs typeface="Calibri"/>
              </a:rPr>
              <a:t>Small Business Program Goal: </a:t>
            </a:r>
            <a:r>
              <a:rPr kumimoji="0" lang="en-US" sz="1200" b="0" i="0" u="none" strike="noStrike" kern="1200" cap="none" spc="0" normalizeH="0" baseline="0" noProof="0">
                <a:ln>
                  <a:noFill/>
                </a:ln>
                <a:solidFill>
                  <a:prstClr val="black"/>
                </a:solidFill>
                <a:effectLst/>
                <a:uLnTx/>
                <a:uFillTx/>
                <a:ea typeface="+mn-ea"/>
                <a:cs typeface="Calibri"/>
              </a:rPr>
              <a:t> </a:t>
            </a:r>
            <a:r>
              <a:rPr lang="en-US" sz="1200">
                <a:solidFill>
                  <a:prstClr val="black"/>
                </a:solidFill>
                <a:cs typeface="Calibri"/>
              </a:rPr>
              <a:t> None</a:t>
            </a:r>
            <a:endParaRPr kumimoji="0" lang="en-US" sz="1200" b="0" i="0" u="none" strike="noStrike" kern="1200" cap="none" spc="0" normalizeH="0" baseline="0" noProof="0">
              <a:ln>
                <a:noFill/>
              </a:ln>
              <a:solidFill>
                <a:prstClr val="black"/>
              </a:solidFill>
              <a:effectLst/>
              <a:uLnTx/>
              <a:uFillTx/>
              <a:ea typeface="Calibri"/>
              <a:cs typeface="Calibri"/>
            </a:endParaRPr>
          </a:p>
          <a:p>
            <a:pPr>
              <a:buClr>
                <a:srgbClr val="E35B2A"/>
              </a:buClr>
              <a:defRPr/>
            </a:pPr>
            <a:r>
              <a:rPr kumimoji="0" lang="en-US" sz="1200" b="1" i="0" u="none" strike="noStrike" kern="1200" cap="none" spc="0" normalizeH="0" baseline="0" noProof="0">
                <a:ln>
                  <a:noFill/>
                </a:ln>
                <a:solidFill>
                  <a:prstClr val="black"/>
                </a:solidFill>
                <a:effectLst/>
                <a:uLnTx/>
                <a:uFillTx/>
                <a:ea typeface="+mn-ea"/>
                <a:cs typeface="Calibri"/>
              </a:rPr>
              <a:t>Estimated Project Value: </a:t>
            </a:r>
            <a:r>
              <a:rPr lang="en-US" sz="1200">
                <a:solidFill>
                  <a:prstClr val="black"/>
                </a:solidFill>
                <a:ea typeface="+mn-lt"/>
                <a:cs typeface="+mn-lt"/>
              </a:rPr>
              <a:t>$2.2M</a:t>
            </a:r>
          </a:p>
          <a:p>
            <a:pPr>
              <a:buClr>
                <a:srgbClr val="E35B2A"/>
              </a:buClr>
              <a:defRPr/>
            </a:pPr>
            <a:r>
              <a:rPr kumimoji="0" lang="en-US" sz="1200" b="1" i="0" u="none" strike="noStrike" kern="1200" cap="none" spc="0" normalizeH="0" baseline="0" noProof="0">
                <a:ln>
                  <a:noFill/>
                </a:ln>
                <a:solidFill>
                  <a:prstClr val="black"/>
                </a:solidFill>
                <a:effectLst/>
                <a:uLnTx/>
                <a:uFillTx/>
                <a:ea typeface="+mn-ea"/>
                <a:cs typeface="+mn-cs"/>
              </a:rPr>
              <a:t>Key Scope/Industry: </a:t>
            </a:r>
            <a:r>
              <a:rPr lang="en-US" sz="1200">
                <a:solidFill>
                  <a:prstClr val="black"/>
                </a:solidFill>
                <a:ea typeface="+mn-lt"/>
                <a:cs typeface="+mn-lt"/>
              </a:rPr>
              <a:t>The focus is on professional services to support DEN in implementing newer Microsoft technology and expanding our current Microsoft footprint. We seek expertise in Teams, Exchange, OneDrive for Business, Power Platforms, SharePoint Online, Azure, CoPilot, Fabric, Sentinel, and Purview. Having recently transitioned to E5, we are looking for a vendor to assist in exploring and implementing the new features that come with E5. We re</a:t>
            </a:r>
            <a:r>
              <a:rPr lang="en-US" sz="1200">
                <a:ea typeface="+mn-lt"/>
                <a:cs typeface="+mn-lt"/>
              </a:rPr>
              <a:t>quire a partnership with a vendor that can help elevate our current Microsoft services.</a:t>
            </a:r>
          </a:p>
          <a:p>
            <a:pPr>
              <a:buClr>
                <a:srgbClr val="E35B2A"/>
              </a:buClr>
              <a:defRPr/>
            </a:pPr>
            <a:r>
              <a:rPr kumimoji="0" lang="en-US" sz="1200" b="1" i="0" u="none" strike="noStrike" kern="1200" cap="none" spc="0" normalizeH="0" baseline="0" noProof="0">
                <a:ln>
                  <a:noFill/>
                </a:ln>
                <a:effectLst/>
                <a:uLnTx/>
                <a:uFillTx/>
                <a:ea typeface="+mn-ea"/>
                <a:cs typeface="+mn-cs"/>
              </a:rPr>
              <a:t>Project Manager: </a:t>
            </a:r>
            <a:r>
              <a:rPr kumimoji="0" lang="en-US" sz="1200" i="0" u="none" strike="noStrike" kern="1200" cap="none" spc="0" normalizeH="0" baseline="0" noProof="0">
                <a:ln>
                  <a:noFill/>
                </a:ln>
                <a:effectLst/>
                <a:uLnTx/>
                <a:uFillTx/>
                <a:ea typeface="+mn-ea"/>
                <a:cs typeface="+mn-cs"/>
              </a:rPr>
              <a:t> </a:t>
            </a:r>
            <a:r>
              <a:rPr lang="en-US" sz="1200" b="0" i="0">
                <a:effectLst/>
              </a:rPr>
              <a:t>Deneen Stone |</a:t>
            </a:r>
            <a:r>
              <a:rPr lang="en-US" sz="1200" b="0" i="0">
                <a:solidFill>
                  <a:srgbClr val="323130"/>
                </a:solidFill>
                <a:effectLst/>
              </a:rPr>
              <a:t> </a:t>
            </a:r>
            <a:r>
              <a:rPr lang="en-US" sz="1200" b="0" i="0">
                <a:solidFill>
                  <a:srgbClr val="323130"/>
                </a:solidFill>
                <a:effectLst/>
                <a:hlinkClick r:id="rId3"/>
              </a:rPr>
              <a:t>Deneen.Stone</a:t>
            </a:r>
            <a:r>
              <a:rPr lang="en-US" sz="1200">
                <a:solidFill>
                  <a:srgbClr val="323130"/>
                </a:solidFill>
                <a:hlinkClick r:id="rId3"/>
              </a:rPr>
              <a:t>@flydenver.com</a:t>
            </a:r>
            <a:r>
              <a:rPr lang="en-US" sz="1200">
                <a:solidFill>
                  <a:srgbClr val="323130"/>
                </a:solidFill>
              </a:rPr>
              <a:t> </a:t>
            </a:r>
            <a:endParaRPr kumimoji="0" lang="en-US" sz="1200" i="0" u="none" strike="noStrike" kern="1200" cap="none" spc="0" normalizeH="0" baseline="0" noProof="0">
              <a:ln>
                <a:noFill/>
              </a:ln>
              <a:solidFill>
                <a:prstClr val="black"/>
              </a:solidFill>
              <a:effectLst/>
              <a:uLnTx/>
              <a:uFillTx/>
              <a:ea typeface="Calibri"/>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84052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0A08D-CF10-BD6D-D688-B0AF5F03A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821F9-A0E8-3949-47E9-D345EDA11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A70D0-12AE-27EE-973D-F87A39935F0E}"/>
              </a:ext>
            </a:extLst>
          </p:cNvPr>
          <p:cNvSpPr>
            <a:spLocks noGrp="1"/>
          </p:cNvSpPr>
          <p:nvPr>
            <p:ph type="body" idx="1"/>
          </p:nvPr>
        </p:nvSpPr>
        <p:spPr/>
        <p:txBody>
          <a:bodyPr/>
          <a:lstStyle/>
          <a:p>
            <a:pPr>
              <a:buFont typeface="Arial" panose="020B0604020202020204" pitchFamily="34" charset="0"/>
              <a:buChar char="•"/>
            </a:pPr>
            <a:r>
              <a:rPr lang="en-US" b="1"/>
              <a:t>Objective:</a:t>
            </a:r>
            <a:r>
              <a:rPr lang="en-US"/>
              <a:t> Award multiple contracts for </a:t>
            </a:r>
            <a:r>
              <a:rPr lang="en-US" b="1"/>
              <a:t>Inside/Outside Plant Telecommunications Engineering, Construction, and Installation</a:t>
            </a:r>
            <a:r>
              <a:rPr lang="en-US"/>
              <a:t> services at Denver International Airport (DEN).</a:t>
            </a:r>
          </a:p>
          <a:p>
            <a:pPr>
              <a:buFont typeface="Arial" panose="020B0604020202020204" pitchFamily="34" charset="0"/>
              <a:buChar char="•"/>
            </a:pPr>
            <a:r>
              <a:rPr lang="en-US" b="1"/>
              <a:t>Purpose:</a:t>
            </a:r>
            <a:r>
              <a:rPr lang="en-US"/>
              <a:t> Support the expansion and maintenance of </a:t>
            </a:r>
            <a:r>
              <a:rPr lang="en-US" b="1"/>
              <a:t>DEN’s comprehensive telecommunications infrastructure</a:t>
            </a:r>
            <a:r>
              <a:rPr lang="en-US"/>
              <a:t>, ensuring effective communication systems across the airport campus.</a:t>
            </a:r>
          </a:p>
          <a:p>
            <a:pPr>
              <a:buNone/>
            </a:pPr>
            <a:r>
              <a:rPr lang="en-US" b="1"/>
              <a:t>Scope of Work</a:t>
            </a:r>
          </a:p>
          <a:p>
            <a:pPr>
              <a:buFont typeface="Arial" panose="020B0604020202020204" pitchFamily="34" charset="0"/>
              <a:buChar char="•"/>
            </a:pPr>
            <a:r>
              <a:rPr lang="en-US" b="1"/>
              <a:t>Collaboration with DEN Staff:</a:t>
            </a:r>
            <a:r>
              <a:rPr lang="en-US"/>
              <a:t> Contractors will work directly with DEN teams to </a:t>
            </a:r>
            <a:r>
              <a:rPr lang="en-US" b="1"/>
              <a:t>construct, relocate</a:t>
            </a:r>
            <a:r>
              <a:rPr lang="en-US"/>
              <a:t>, and </a:t>
            </a:r>
            <a:r>
              <a:rPr lang="en-US" b="1"/>
              <a:t>install</a:t>
            </a:r>
            <a:r>
              <a:rPr lang="en-US"/>
              <a:t> communication infrastructure.</a:t>
            </a:r>
          </a:p>
          <a:p>
            <a:pPr>
              <a:buFont typeface="Arial" panose="020B0604020202020204" pitchFamily="34" charset="0"/>
              <a:buChar char="•"/>
            </a:pPr>
            <a:r>
              <a:rPr lang="en-US" b="1"/>
              <a:t>Key Tasks:</a:t>
            </a:r>
            <a:endParaRPr lang="en-US"/>
          </a:p>
          <a:p>
            <a:pPr marL="742950" lvl="1" indent="-285750">
              <a:buFont typeface="Arial" panose="020B0604020202020204" pitchFamily="34" charset="0"/>
              <a:buChar char="•"/>
            </a:pPr>
            <a:r>
              <a:rPr lang="en-US" b="1"/>
              <a:t>Cabling:</a:t>
            </a:r>
            <a:r>
              <a:rPr lang="en-US"/>
              <a:t> Install new telecommunication cables and systems.</a:t>
            </a:r>
          </a:p>
          <a:p>
            <a:pPr marL="742950" lvl="1" indent="-285750">
              <a:buFont typeface="Arial" panose="020B0604020202020204" pitchFamily="34" charset="0"/>
              <a:buChar char="•"/>
            </a:pPr>
            <a:r>
              <a:rPr lang="en-US" b="1"/>
              <a:t>New Services:</a:t>
            </a:r>
            <a:r>
              <a:rPr lang="en-US"/>
              <a:t> Support infrastructure for </a:t>
            </a:r>
            <a:r>
              <a:rPr lang="en-US" b="1"/>
              <a:t>new buildings, telecom huts</a:t>
            </a:r>
            <a:r>
              <a:rPr lang="en-US"/>
              <a:t>, and </a:t>
            </a:r>
            <a:r>
              <a:rPr lang="en-US" b="1"/>
              <a:t>IDF rooms</a:t>
            </a:r>
            <a:r>
              <a:rPr lang="en-US"/>
              <a:t>.</a:t>
            </a:r>
          </a:p>
          <a:p>
            <a:pPr marL="742950" lvl="1" indent="-285750">
              <a:buFont typeface="Arial" panose="020B0604020202020204" pitchFamily="34" charset="0"/>
              <a:buChar char="•"/>
            </a:pPr>
            <a:r>
              <a:rPr lang="en-US" b="1"/>
              <a:t>Upgrades and Relocations:</a:t>
            </a:r>
            <a:r>
              <a:rPr lang="en-US"/>
              <a:t> Manage infrastructure upgrades and cable relocations.</a:t>
            </a:r>
          </a:p>
          <a:p>
            <a:pPr>
              <a:buNone/>
            </a:pPr>
            <a:r>
              <a:rPr lang="en-US" b="1"/>
              <a:t>Contract Details</a:t>
            </a:r>
          </a:p>
          <a:p>
            <a:pPr>
              <a:buFont typeface="Arial" panose="020B0604020202020204" pitchFamily="34" charset="0"/>
              <a:buChar char="•"/>
            </a:pPr>
            <a:r>
              <a:rPr lang="en-US" b="1"/>
              <a:t>Duration:</a:t>
            </a:r>
            <a:r>
              <a:rPr lang="en-US"/>
              <a:t> 3-year contract term with a </a:t>
            </a:r>
            <a:r>
              <a:rPr lang="en-US" b="1"/>
              <a:t>maximum value of $10M per contract</a:t>
            </a:r>
            <a:r>
              <a:rPr lang="en-US"/>
              <a:t>.</a:t>
            </a:r>
          </a:p>
          <a:p>
            <a:pPr>
              <a:buFont typeface="Arial" panose="020B0604020202020204" pitchFamily="34" charset="0"/>
              <a:buChar char="•"/>
            </a:pPr>
            <a:r>
              <a:rPr lang="en-US" b="1"/>
              <a:t>Extension:</a:t>
            </a:r>
            <a:r>
              <a:rPr lang="en-US"/>
              <a:t> </a:t>
            </a:r>
            <a:r>
              <a:rPr lang="en-US" b="1"/>
              <a:t>Optional 2-year extension</a:t>
            </a:r>
            <a:r>
              <a:rPr lang="en-US"/>
              <a:t> based on performance and project needs.</a:t>
            </a:r>
          </a:p>
          <a:p>
            <a:pPr>
              <a:buFont typeface="Arial" panose="020B0604020202020204" pitchFamily="34" charset="0"/>
              <a:buChar char="•"/>
            </a:pPr>
            <a:r>
              <a:rPr lang="en-US" b="1"/>
              <a:t>Anticipated Advertisement Date:</a:t>
            </a:r>
            <a:r>
              <a:rPr lang="en-US"/>
              <a:t> </a:t>
            </a:r>
            <a:r>
              <a:rPr lang="en-US" b="1"/>
              <a:t>Q2 2025</a:t>
            </a:r>
            <a:r>
              <a:rPr lang="en-US"/>
              <a:t>.</a:t>
            </a:r>
          </a:p>
          <a:p>
            <a:pPr>
              <a:buNone/>
            </a:pPr>
            <a:r>
              <a:rPr lang="en-US" b="1"/>
              <a:t>Key Information</a:t>
            </a:r>
          </a:p>
          <a:p>
            <a:pPr>
              <a:buFont typeface="Arial" panose="020B0604020202020204" pitchFamily="34" charset="0"/>
              <a:buChar char="•"/>
            </a:pPr>
            <a:r>
              <a:rPr lang="en-US" b="1"/>
              <a:t>Small Business Goal:</a:t>
            </a:r>
            <a:r>
              <a:rPr lang="en-US"/>
              <a:t> </a:t>
            </a:r>
            <a:r>
              <a:rPr lang="en-US" b="1"/>
              <a:t>21% MWBE</a:t>
            </a:r>
            <a:r>
              <a:rPr lang="en-US"/>
              <a:t> participation.</a:t>
            </a:r>
          </a:p>
          <a:p>
            <a:pPr>
              <a:buFont typeface="Arial" panose="020B0604020202020204" pitchFamily="34" charset="0"/>
              <a:buChar char="•"/>
            </a:pPr>
            <a:r>
              <a:rPr lang="en-US" b="1"/>
              <a:t>Estimated Project Value:</a:t>
            </a:r>
            <a:r>
              <a:rPr lang="en-US"/>
              <a:t> </a:t>
            </a:r>
            <a:r>
              <a:rPr lang="en-US" b="1"/>
              <a:t>$10M to $49.99M</a:t>
            </a:r>
            <a:r>
              <a:rPr lang="en-US"/>
              <a:t>.</a:t>
            </a:r>
          </a:p>
          <a:p>
            <a:pPr>
              <a:buFont typeface="Arial" panose="020B0604020202020204" pitchFamily="34" charset="0"/>
              <a:buChar char="•"/>
            </a:pPr>
            <a:r>
              <a:rPr lang="en-US" b="1"/>
              <a:t>Required Certifications:</a:t>
            </a:r>
            <a:endParaRPr lang="en-US"/>
          </a:p>
          <a:p>
            <a:pPr marL="742950" lvl="1" indent="-285750">
              <a:buFont typeface="Arial" panose="020B0604020202020204" pitchFamily="34" charset="0"/>
              <a:buChar char="•"/>
            </a:pPr>
            <a:r>
              <a:rPr lang="en-US" b="1"/>
              <a:t>Confined Space Entry</a:t>
            </a:r>
            <a:r>
              <a:rPr lang="en-US"/>
              <a:t> in compliance with OSHA and local standards.</a:t>
            </a:r>
          </a:p>
          <a:p>
            <a:pPr marL="742950" lvl="1" indent="-285750">
              <a:buFont typeface="Arial" panose="020B0604020202020204" pitchFamily="34" charset="0"/>
              <a:buChar char="•"/>
            </a:pPr>
            <a:r>
              <a:rPr lang="en-US"/>
              <a:t>Skilled in </a:t>
            </a:r>
            <a:r>
              <a:rPr lang="en-US" b="1"/>
              <a:t>Dura-Line Micro Duct / Future Path</a:t>
            </a:r>
            <a:r>
              <a:rPr lang="en-US"/>
              <a:t> and </a:t>
            </a:r>
            <a:r>
              <a:rPr lang="en-US" b="1"/>
              <a:t>Blown Fiber</a:t>
            </a:r>
            <a:r>
              <a:rPr lang="en-US"/>
              <a:t> technologies.</a:t>
            </a:r>
          </a:p>
          <a:p>
            <a:pPr marL="742950" lvl="1" indent="-285750">
              <a:buFont typeface="Arial" panose="020B0604020202020204" pitchFamily="34" charset="0"/>
              <a:buChar char="•"/>
            </a:pPr>
            <a:r>
              <a:rPr lang="en-US"/>
              <a:t>Experienced in </a:t>
            </a:r>
            <a:r>
              <a:rPr lang="en-US" b="1"/>
              <a:t>Optical Fiber Splicing</a:t>
            </a:r>
            <a:r>
              <a:rPr lang="en-US"/>
              <a:t>, </a:t>
            </a:r>
            <a:r>
              <a:rPr lang="en-US" b="1"/>
              <a:t>Cable and Duct Location Services</a:t>
            </a:r>
            <a:r>
              <a:rPr lang="en-US"/>
              <a:t>.</a:t>
            </a:r>
          </a:p>
          <a:p>
            <a:pPr>
              <a:buNone/>
            </a:pPr>
            <a:r>
              <a:rPr lang="en-US" b="1"/>
              <a:t>DEN Infrastructure Overview</a:t>
            </a:r>
          </a:p>
          <a:p>
            <a:pPr>
              <a:buFont typeface="Arial" panose="020B0604020202020204" pitchFamily="34" charset="0"/>
              <a:buChar char="•"/>
            </a:pPr>
            <a:r>
              <a:rPr lang="en-US" b="1"/>
              <a:t>Campus Size:</a:t>
            </a:r>
            <a:r>
              <a:rPr lang="en-US"/>
              <a:t> </a:t>
            </a:r>
            <a:r>
              <a:rPr lang="en-US" b="1"/>
              <a:t>53 square miles</a:t>
            </a:r>
            <a:r>
              <a:rPr lang="en-US"/>
              <a:t>, larger than Manhattan, San Francisco, Boston, and Miami combined.</a:t>
            </a:r>
          </a:p>
          <a:p>
            <a:pPr>
              <a:buFont typeface="Arial" panose="020B0604020202020204" pitchFamily="34" charset="0"/>
              <a:buChar char="•"/>
            </a:pPr>
            <a:r>
              <a:rPr lang="en-US" b="1"/>
              <a:t>Key Infrastructure:</a:t>
            </a:r>
            <a:r>
              <a:rPr lang="en-US"/>
              <a:t> DEN operates more than </a:t>
            </a:r>
            <a:r>
              <a:rPr lang="en-US" b="1"/>
              <a:t>50 miles of duct bank</a:t>
            </a:r>
            <a:r>
              <a:rPr lang="en-US"/>
              <a:t>, </a:t>
            </a:r>
            <a:r>
              <a:rPr lang="en-US" b="1"/>
              <a:t>16,000 linear miles</a:t>
            </a:r>
            <a:r>
              <a:rPr lang="en-US"/>
              <a:t> of copper and fiber-optic cable, and over </a:t>
            </a:r>
            <a:r>
              <a:rPr lang="en-US" b="1"/>
              <a:t>180 MDF/IDF rooms</a:t>
            </a:r>
            <a:r>
              <a:rPr lang="en-US"/>
              <a:t>.</a:t>
            </a:r>
          </a:p>
          <a:p>
            <a:pPr>
              <a:buFont typeface="Arial" panose="020B0604020202020204" pitchFamily="34" charset="0"/>
              <a:buChar char="•"/>
            </a:pPr>
            <a:r>
              <a:rPr lang="en-US" b="1"/>
              <a:t>Facilities Supported:</a:t>
            </a:r>
            <a:endParaRPr lang="en-US"/>
          </a:p>
          <a:p>
            <a:pPr marL="742950" lvl="1" indent="-285750">
              <a:buFont typeface="Arial" panose="020B0604020202020204" pitchFamily="34" charset="0"/>
              <a:buChar char="•"/>
            </a:pPr>
            <a:r>
              <a:rPr lang="en-US"/>
              <a:t>Network/compute/storage devices</a:t>
            </a:r>
          </a:p>
          <a:p>
            <a:pPr marL="742950" lvl="1" indent="-285750">
              <a:buFont typeface="Arial" panose="020B0604020202020204" pitchFamily="34" charset="0"/>
              <a:buChar char="•"/>
            </a:pPr>
            <a:r>
              <a:rPr lang="en-US"/>
              <a:t>Security systems (CCTV, access control, etc.)</a:t>
            </a:r>
          </a:p>
          <a:p>
            <a:pPr marL="742950" lvl="1" indent="-285750">
              <a:buFont typeface="Arial" panose="020B0604020202020204" pitchFamily="34" charset="0"/>
              <a:buChar char="•"/>
            </a:pPr>
            <a:r>
              <a:rPr lang="en-US"/>
              <a:t>Airfield lighting, fire alarms, UHF/VHF radio systems, and more.</a:t>
            </a:r>
          </a:p>
          <a:p>
            <a:pPr>
              <a:buNone/>
            </a:pPr>
            <a:r>
              <a:rPr lang="en-US" b="1"/>
              <a:t>Required Skills and Experience</a:t>
            </a:r>
          </a:p>
          <a:p>
            <a:pPr>
              <a:buFont typeface="Arial" panose="020B0604020202020204" pitchFamily="34" charset="0"/>
              <a:buChar char="•"/>
            </a:pPr>
            <a:r>
              <a:rPr lang="en-US" b="1"/>
              <a:t>Telecommunications Expertise:</a:t>
            </a:r>
            <a:r>
              <a:rPr lang="en-US"/>
              <a:t> Engineering, construction, and installation of inside and outside plant systems.</a:t>
            </a:r>
          </a:p>
          <a:p>
            <a:pPr>
              <a:buFont typeface="Arial" panose="020B0604020202020204" pitchFamily="34" charset="0"/>
              <a:buChar char="•"/>
            </a:pPr>
            <a:r>
              <a:rPr lang="en-US" b="1"/>
              <a:t>Standards and Specifications:</a:t>
            </a:r>
            <a:r>
              <a:rPr lang="en-US"/>
              <a:t> Must adhere to </a:t>
            </a:r>
            <a:r>
              <a:rPr lang="en-US" b="1"/>
              <a:t>ANSI</a:t>
            </a:r>
            <a:r>
              <a:rPr lang="en-US"/>
              <a:t>, </a:t>
            </a:r>
            <a:r>
              <a:rPr lang="en-US" b="1"/>
              <a:t>BICSI</a:t>
            </a:r>
            <a:r>
              <a:rPr lang="en-US"/>
              <a:t>, </a:t>
            </a:r>
            <a:r>
              <a:rPr lang="en-US" b="1"/>
              <a:t>EIA</a:t>
            </a:r>
            <a:r>
              <a:rPr lang="en-US"/>
              <a:t>, </a:t>
            </a:r>
            <a:r>
              <a:rPr lang="en-US" b="1"/>
              <a:t>NEC</a:t>
            </a:r>
            <a:r>
              <a:rPr lang="en-US"/>
              <a:t>, </a:t>
            </a:r>
            <a:r>
              <a:rPr lang="en-US" b="1"/>
              <a:t>NECA</a:t>
            </a:r>
            <a:r>
              <a:rPr lang="en-US"/>
              <a:t>, </a:t>
            </a:r>
            <a:r>
              <a:rPr lang="en-US" b="1"/>
              <a:t>NEMA</a:t>
            </a:r>
            <a:r>
              <a:rPr lang="en-US"/>
              <a:t>, and </a:t>
            </a:r>
            <a:r>
              <a:rPr lang="en-US" b="1"/>
              <a:t>NFPA</a:t>
            </a:r>
            <a:r>
              <a:rPr lang="en-US"/>
              <a:t> standards.</a:t>
            </a:r>
          </a:p>
          <a:p>
            <a:pPr>
              <a:buFont typeface="Arial" panose="020B0604020202020204" pitchFamily="34" charset="0"/>
              <a:buChar char="•"/>
            </a:pPr>
            <a:r>
              <a:rPr lang="en-US" b="1"/>
              <a:t>Service Requirements:</a:t>
            </a:r>
            <a:endParaRPr lang="en-US"/>
          </a:p>
          <a:p>
            <a:pPr marL="742950" lvl="1" indent="-285750">
              <a:buFont typeface="Arial" panose="020B0604020202020204" pitchFamily="34" charset="0"/>
              <a:buChar char="•"/>
            </a:pPr>
            <a:r>
              <a:rPr lang="en-US"/>
              <a:t>Provide </a:t>
            </a:r>
            <a:r>
              <a:rPr lang="en-US" b="1"/>
              <a:t>materials, labor, permits</a:t>
            </a:r>
            <a:r>
              <a:rPr lang="en-US"/>
              <a:t>, and necessary equipment.</a:t>
            </a:r>
          </a:p>
          <a:p>
            <a:pPr marL="742950" lvl="1" indent="-285750">
              <a:buFont typeface="Arial" panose="020B0604020202020204" pitchFamily="34" charset="0"/>
              <a:buChar char="•"/>
            </a:pPr>
            <a:r>
              <a:rPr lang="en-US"/>
              <a:t>Ability to perform </a:t>
            </a:r>
            <a:r>
              <a:rPr lang="en-US" b="1"/>
              <a:t>task order-based work</a:t>
            </a:r>
            <a:r>
              <a:rPr lang="en-US"/>
              <a:t> and </a:t>
            </a:r>
            <a:r>
              <a:rPr lang="en-US" b="1"/>
              <a:t>staff augmentation</a:t>
            </a:r>
            <a:r>
              <a:rPr lang="en-US"/>
              <a:t> as needed.</a:t>
            </a:r>
          </a:p>
          <a:p>
            <a:pPr>
              <a:buNone/>
            </a:pPr>
            <a:r>
              <a:rPr lang="en-US" b="1"/>
              <a:t>Contract Execution &amp; Processes</a:t>
            </a:r>
          </a:p>
          <a:p>
            <a:pPr>
              <a:buFont typeface="Arial" panose="020B0604020202020204" pitchFamily="34" charset="0"/>
              <a:buChar char="•"/>
            </a:pPr>
            <a:r>
              <a:rPr lang="en-US" b="1"/>
              <a:t>Work Orders:</a:t>
            </a:r>
            <a:r>
              <a:rPr lang="en-US"/>
              <a:t> DEN will issue a </a:t>
            </a:r>
            <a:r>
              <a:rPr lang="en-US" b="1"/>
              <a:t>scope of work</a:t>
            </a:r>
            <a:r>
              <a:rPr lang="en-US"/>
              <a:t> and contractors will provide </a:t>
            </a:r>
            <a:r>
              <a:rPr lang="en-US" b="1"/>
              <a:t>cost estimates</a:t>
            </a:r>
            <a:r>
              <a:rPr lang="en-US"/>
              <a:t>.</a:t>
            </a:r>
          </a:p>
          <a:p>
            <a:pPr>
              <a:buFont typeface="Arial" panose="020B0604020202020204" pitchFamily="34" charset="0"/>
              <a:buChar char="•"/>
            </a:pPr>
            <a:r>
              <a:rPr lang="en-US" b="1"/>
              <a:t>Change Orders:</a:t>
            </a:r>
            <a:r>
              <a:rPr lang="en-US"/>
              <a:t> Must be </a:t>
            </a:r>
            <a:r>
              <a:rPr lang="en-US" b="1"/>
              <a:t>preauthorized</a:t>
            </a:r>
            <a:r>
              <a:rPr lang="en-US"/>
              <a:t> by DEN before proceeding.</a:t>
            </a:r>
          </a:p>
          <a:p>
            <a:pPr>
              <a:buFont typeface="Arial" panose="020B0604020202020204" pitchFamily="34" charset="0"/>
              <a:buChar char="•"/>
            </a:pPr>
            <a:r>
              <a:rPr lang="en-US" b="1"/>
              <a:t>Completion &amp; Invoicing:</a:t>
            </a:r>
            <a:r>
              <a:rPr lang="en-US"/>
              <a:t> After task completion, contractors will submit invoices for services rendered.</a:t>
            </a:r>
          </a:p>
          <a:p>
            <a:pPr>
              <a:buFont typeface="Arial" panose="020B0604020202020204" pitchFamily="34" charset="0"/>
              <a:buChar char="•"/>
            </a:pPr>
            <a:r>
              <a:rPr lang="en-US" b="1"/>
              <a:t>Performance Bonds:</a:t>
            </a:r>
            <a:r>
              <a:rPr lang="en-US"/>
              <a:t> Required for any </a:t>
            </a:r>
            <a:r>
              <a:rPr lang="en-US" b="1"/>
              <a:t>outstanding or incomplete work</a:t>
            </a:r>
            <a:r>
              <a:rPr lang="en-US"/>
              <a:t>.</a:t>
            </a:r>
          </a:p>
          <a:p>
            <a:pPr>
              <a:buNone/>
            </a:pPr>
            <a:r>
              <a:rPr lang="en-US" b="1"/>
              <a:t>Conclusion</a:t>
            </a:r>
          </a:p>
          <a:p>
            <a:pPr>
              <a:buFont typeface="Arial" panose="020B0604020202020204" pitchFamily="34" charset="0"/>
              <a:buChar char="•"/>
            </a:pPr>
            <a:r>
              <a:rPr lang="en-US" b="1"/>
              <a:t>Goal:</a:t>
            </a:r>
            <a:r>
              <a:rPr lang="en-US"/>
              <a:t> Ensure continuous development and maintenance of </a:t>
            </a:r>
            <a:r>
              <a:rPr lang="en-US" b="1"/>
              <a:t>DEN’s telecommunications infrastructure</a:t>
            </a:r>
            <a:r>
              <a:rPr lang="en-US"/>
              <a:t>, supporting thousands of devices, systems, and operations critical to the airport’s daily functions.</a:t>
            </a:r>
          </a:p>
          <a:p>
            <a:pPr>
              <a:buFont typeface="Arial" panose="020B0604020202020204" pitchFamily="34" charset="0"/>
              <a:buChar char="•"/>
            </a:pPr>
            <a:r>
              <a:rPr lang="en-US" b="1"/>
              <a:t>Opportunity for Contractors:</a:t>
            </a:r>
            <a:r>
              <a:rPr lang="en-US"/>
              <a:t> Multiple contract awards with </a:t>
            </a:r>
            <a:r>
              <a:rPr lang="en-US" b="1"/>
              <a:t>potential for growth</a:t>
            </a:r>
            <a:r>
              <a:rPr lang="en-US"/>
              <a:t> and </a:t>
            </a:r>
            <a:r>
              <a:rPr lang="en-US" b="1"/>
              <a:t>long-term collaboration</a:t>
            </a:r>
            <a:r>
              <a:rPr lang="en-US"/>
              <a:t> with DEN.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1789048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987B9-FA9A-5B74-15F6-AEEA1F67A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761BC-0EFE-666C-5411-2393AC614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F1493-39D9-922C-F614-8002AE59D5BA}"/>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265155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Switchgear Room Rehabilitation Project – ACON, BCON, CCON</a:t>
            </a:r>
          </a:p>
          <a:p>
            <a:pPr>
              <a:buFont typeface="Arial" panose="020B0604020202020204" pitchFamily="34" charset="0"/>
              <a:buChar char="•"/>
            </a:pPr>
            <a:r>
              <a:rPr lang="en-US" b="1"/>
              <a:t>Issue:</a:t>
            </a:r>
            <a:r>
              <a:rPr lang="en-US"/>
              <a:t> Six switchgear rooms in the East and West cores of ACON, BCON, and CCON have experienced soil heaving, causing damage to both equipment and enclosures. Additionally, ACON East and West sub-cores face significant water intrusion, impacting switchgear performance.</a:t>
            </a:r>
          </a:p>
          <a:p>
            <a:pPr>
              <a:buFont typeface="Arial" panose="020B0604020202020204" pitchFamily="34" charset="0"/>
              <a:buChar char="•"/>
            </a:pPr>
            <a:r>
              <a:rPr lang="en-US" b="1"/>
              <a:t>Project Scope:</a:t>
            </a:r>
            <a:endParaRPr lang="en-US"/>
          </a:p>
          <a:p>
            <a:pPr marL="742950" lvl="1" indent="-285750">
              <a:buFont typeface="Arial" panose="020B0604020202020204" pitchFamily="34" charset="0"/>
              <a:buChar char="•"/>
            </a:pPr>
            <a:r>
              <a:rPr lang="en-US"/>
              <a:t>Replace damaged switchgear and enclosures.</a:t>
            </a:r>
          </a:p>
          <a:p>
            <a:pPr marL="742950" lvl="1" indent="-285750">
              <a:buFont typeface="Arial" panose="020B0604020202020204" pitchFamily="34" charset="0"/>
              <a:buChar char="•"/>
            </a:pPr>
            <a:r>
              <a:rPr lang="en-US"/>
              <a:t>Install new switchgear on elevated steel platforms anchored to the basement foundation to prevent future heaving impact.</a:t>
            </a:r>
          </a:p>
          <a:p>
            <a:pPr marL="742950" lvl="1" indent="-285750">
              <a:buFont typeface="Arial" panose="020B0604020202020204" pitchFamily="34" charset="0"/>
              <a:buChar char="•"/>
            </a:pPr>
            <a:r>
              <a:rPr lang="en-US"/>
              <a:t>Construct code-compliant enclosures with fire-rated walls, fire suppression, and HVAC.</a:t>
            </a:r>
          </a:p>
          <a:p>
            <a:pPr marL="742950" lvl="1" indent="-285750">
              <a:buFont typeface="Arial" panose="020B0604020202020204" pitchFamily="34" charset="0"/>
              <a:buChar char="•"/>
            </a:pPr>
            <a:r>
              <a:rPr lang="en-US"/>
              <a:t>Remove and replace heaved soil and repair room structures.</a:t>
            </a:r>
          </a:p>
          <a:p>
            <a:pPr marL="742950" lvl="1" indent="-285750">
              <a:buFont typeface="Arial" panose="020B0604020202020204" pitchFamily="34" charset="0"/>
              <a:buChar char="•"/>
            </a:pPr>
            <a:r>
              <a:rPr lang="en-US"/>
              <a:t>Implement water mitigation at ACON sub-cores.</a:t>
            </a:r>
          </a:p>
          <a:p>
            <a:pPr>
              <a:buFont typeface="Arial" panose="020B0604020202020204" pitchFamily="34" charset="0"/>
              <a:buChar char="•"/>
            </a:pPr>
            <a:r>
              <a:rPr lang="en-US" b="1"/>
              <a:t>Delivery Method:</a:t>
            </a:r>
            <a:r>
              <a:rPr lang="en-US"/>
              <a:t> Design-Build, guided by DEN-provided performance specifications.</a:t>
            </a:r>
          </a:p>
          <a:p>
            <a:pPr>
              <a:buFont typeface="Arial" panose="020B0604020202020204" pitchFamily="34" charset="0"/>
              <a:buChar char="•"/>
            </a:pPr>
            <a:r>
              <a:rPr lang="en-US" b="1"/>
              <a:t>Critical Considerations:</a:t>
            </a:r>
            <a:endParaRPr lang="en-US"/>
          </a:p>
          <a:p>
            <a:pPr marL="742950" lvl="1" indent="-285750">
              <a:buFont typeface="Arial" panose="020B0604020202020204" pitchFamily="34" charset="0"/>
              <a:buChar char="•"/>
            </a:pPr>
            <a:r>
              <a:rPr lang="en-US"/>
              <a:t>Electrical switchover from old to new switchgear must avoid operational disruptions; detailed transition planning is essential.</a:t>
            </a:r>
          </a:p>
          <a:p>
            <a:pPr marL="742950" lvl="1" indent="-285750">
              <a:buFont typeface="Arial" panose="020B0604020202020204" pitchFamily="34" charset="0"/>
              <a:buChar char="•"/>
            </a:pPr>
            <a:r>
              <a:rPr lang="en-US"/>
              <a:t>Switchgear is a single point of failure for DEN operations.</a:t>
            </a:r>
          </a:p>
          <a:p>
            <a:pPr>
              <a:buFont typeface="Arial" panose="020B0604020202020204" pitchFamily="34" charset="0"/>
              <a:buChar char="•"/>
            </a:pPr>
            <a:r>
              <a:rPr lang="en-US" b="1"/>
              <a:t>Procurement Strategy:</a:t>
            </a:r>
            <a:endParaRPr lang="en-US"/>
          </a:p>
          <a:p>
            <a:pPr marL="742950" lvl="1" indent="-285750">
              <a:buFont typeface="Arial" panose="020B0604020202020204" pitchFamily="34" charset="0"/>
              <a:buChar char="•"/>
            </a:pPr>
            <a:r>
              <a:rPr lang="en-US"/>
              <a:t>Switchgear has a 12+ month lead time.</a:t>
            </a:r>
          </a:p>
          <a:p>
            <a:pPr marL="742950" lvl="1" indent="-285750">
              <a:buFont typeface="Arial" panose="020B0604020202020204" pitchFamily="34" charset="0"/>
              <a:buChar char="•"/>
            </a:pPr>
            <a:r>
              <a:rPr lang="en-US"/>
              <a:t>Specifications will be finalized early to enable immediate procurement.</a:t>
            </a:r>
          </a:p>
          <a:p>
            <a:pPr marL="742950" lvl="1" indent="-285750">
              <a:buFont typeface="Arial" panose="020B0604020202020204" pitchFamily="34" charset="0"/>
              <a:buChar char="•"/>
            </a:pPr>
            <a:r>
              <a:rPr lang="en-US"/>
              <a:t>Design and construction will advance in parallel to prepare for equipment installation.</a:t>
            </a:r>
          </a:p>
        </p:txBody>
      </p:sp>
      <p:sp>
        <p:nvSpPr>
          <p:cNvPr id="4" name="Slide Number Placeholder 3"/>
          <p:cNvSpPr>
            <a:spLocks noGrp="1"/>
          </p:cNvSpPr>
          <p:nvPr>
            <p:ph type="sldNum" sz="quarter" idx="5"/>
          </p:nvPr>
        </p:nvSpPr>
        <p:spPr/>
        <p:txBody>
          <a:bodyPr/>
          <a:lstStyle/>
          <a:p>
            <a:fld id="{A399344F-1846-964E-A23F-F797EB56DD37}" type="slidenum">
              <a:rPr lang="en-US" smtClean="0"/>
              <a:t>17</a:t>
            </a:fld>
            <a:endParaRPr lang="en-US"/>
          </a:p>
        </p:txBody>
      </p:sp>
    </p:spTree>
    <p:extLst>
      <p:ext uri="{BB962C8B-B14F-4D97-AF65-F5344CB8AC3E}">
        <p14:creationId xmlns:p14="http://schemas.microsoft.com/office/powerpoint/2010/main" val="2780221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C12C3-9602-EC25-C80D-20DAB2E35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1EF9F-2F6B-A758-4FC1-B1C44AC5F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27D85-2A63-1860-6195-CB2676BEEA76}"/>
              </a:ext>
            </a:extLst>
          </p:cNvPr>
          <p:cNvSpPr>
            <a:spLocks noGrp="1"/>
          </p:cNvSpPr>
          <p:nvPr>
            <p:ph type="body" idx="1"/>
          </p:nvPr>
        </p:nvSpPr>
        <p:spPr/>
        <p:txBody>
          <a:bodyPr/>
          <a:lstStyle/>
          <a:p>
            <a:pPr>
              <a:defRPr/>
            </a:pPr>
            <a:r>
              <a:rPr lang="en-US" sz="1200">
                <a:ea typeface="Calibri" panose="020F0502020204030204"/>
                <a:cs typeface="Calibri"/>
              </a:rPr>
              <a:t>The current request is for the Design phase of the GARDI B Northeast project within the GARDI Program (GARDI = Gate Apron Rehabilitation and Drainage Improvements). This project is for the full reconstruction of Gates B39, B41, B43, B45, B47, B49, B51, B53, B55, B59, B61.  The proposed phasing will be to re-build two to three gates at a time, which is dependent on gate availability. The GARDI B Northeast project is planned to be constructed from Q3 2026 through Q4 2027. </a:t>
            </a:r>
          </a:p>
          <a:p>
            <a:pPr>
              <a:defRPr/>
            </a:pPr>
            <a:endParaRPr lang="en-US" sz="1200">
              <a:ea typeface="Calibri" panose="020F0502020204030204"/>
              <a:cs typeface="Calibri"/>
            </a:endParaRPr>
          </a:p>
          <a:p>
            <a:pPr>
              <a:defRPr/>
            </a:pPr>
            <a:r>
              <a:rPr lang="en-US" sz="1200">
                <a:ea typeface="Calibri" panose="020F0502020204030204"/>
                <a:cs typeface="Calibri"/>
              </a:rPr>
              <a:t>In 2015, DEN initiated the GARDI (Gate Apron Rehabilitation and Drainage Improvements) Program to address heaving and settling pavements at the gate apron parking positions. The existing pavement at DEN is now more than 30 years old and has exceeded its originally intended 20-year design life. The differential movement of the gate apron pavement has created non-compliant drainage conditions where water and potentially jet fuel can drain toward the concourses instead of to the trench drains as originally designed.  These conditions also contribute to safety hazards for apron workers such as trip hazards, spalling concrete, and ponding on the pavement surface. The heaving and settling also has affected the underground utilities which, in some cases, have been damaged or rendered inoperable due to the differential movement of the pavement sections. These inoperable utilities can lead to costly emergency repairs and gate closures</a:t>
            </a:r>
            <a:endParaRPr lang="en-US" sz="1200" b="1">
              <a:ea typeface="Calibri" panose="020F0502020204030204"/>
              <a:cs typeface="Calibri"/>
            </a:endParaRPr>
          </a:p>
          <a:p>
            <a:endParaRPr lang="en-US"/>
          </a:p>
        </p:txBody>
      </p:sp>
      <p:sp>
        <p:nvSpPr>
          <p:cNvPr id="4" name="Slide Number Placeholder 3">
            <a:extLst>
              <a:ext uri="{FF2B5EF4-FFF2-40B4-BE49-F238E27FC236}">
                <a16:creationId xmlns:a16="http://schemas.microsoft.com/office/drawing/2014/main" id="{CEF9DB2D-89D8-4EAD-87F5-A6A2C42AED74}"/>
              </a:ext>
            </a:extLst>
          </p:cNvPr>
          <p:cNvSpPr>
            <a:spLocks noGrp="1"/>
          </p:cNvSpPr>
          <p:nvPr>
            <p:ph type="sldNum" sz="quarter" idx="5"/>
          </p:nvPr>
        </p:nvSpPr>
        <p:spPr/>
        <p:txBody>
          <a:bodyPr/>
          <a:lstStyle/>
          <a:p>
            <a:fld id="{A399344F-1846-964E-A23F-F797EB56DD37}" type="slidenum">
              <a:rPr lang="en-US" smtClean="0"/>
              <a:t>18</a:t>
            </a:fld>
            <a:endParaRPr lang="en-US"/>
          </a:p>
        </p:txBody>
      </p:sp>
    </p:spTree>
    <p:extLst>
      <p:ext uri="{BB962C8B-B14F-4D97-AF65-F5344CB8AC3E}">
        <p14:creationId xmlns:p14="http://schemas.microsoft.com/office/powerpoint/2010/main" val="222373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a typeface="Calibri" panose="020F0502020204030204"/>
                <a:cs typeface="Calibri"/>
              </a:rPr>
              <a:t>This project will rehabilitate the apron airfield pavement at Concourse A, Gate A31W (Wide Body) from Q4 of 2025 through Q1 of 2026. The pavement rehabilitation includes a full-depth reconstruction and the installation of a drainable base layer. The pavement reconstruction will take place from the Concourse building face to the outer VSR trench drain and will re-establish positive drainage of the apron. In addition to pavement reconstruction, various gate apron utilities will be rehabilitated and replaced as necessary. </a:t>
            </a:r>
          </a:p>
          <a:p>
            <a:pPr>
              <a:defRPr/>
            </a:pPr>
            <a:endParaRPr lang="en-US" sz="1200">
              <a:ea typeface="Calibri" panose="020F0502020204030204"/>
              <a:cs typeface="Calibri"/>
            </a:endParaRPr>
          </a:p>
          <a:p>
            <a:pPr>
              <a:defRPr/>
            </a:pPr>
            <a:r>
              <a:rPr lang="en-US" sz="1200" b="1">
                <a:ea typeface="Calibri" panose="020F0502020204030204"/>
                <a:cs typeface="Calibri"/>
              </a:rPr>
              <a:t>Proposed utility improvements include:  </a:t>
            </a:r>
          </a:p>
          <a:p>
            <a:pPr marL="285750" indent="-285750">
              <a:buFont typeface="Arial" panose="020B0604020202020204" pitchFamily="34" charset="0"/>
              <a:buChar char="•"/>
              <a:defRPr/>
            </a:pPr>
            <a:r>
              <a:rPr lang="en-US" sz="1200">
                <a:ea typeface="Calibri" panose="020F0502020204030204"/>
                <a:cs typeface="Calibri"/>
              </a:rPr>
              <a:t>Install new drainable base layer </a:t>
            </a:r>
          </a:p>
          <a:p>
            <a:pPr marL="285750" indent="-285750">
              <a:buFont typeface="Arial" panose="020B0604020202020204" pitchFamily="34" charset="0"/>
              <a:buChar char="•"/>
              <a:defRPr/>
            </a:pPr>
            <a:r>
              <a:rPr lang="en-US" sz="1200">
                <a:ea typeface="Calibri" panose="020F0502020204030204"/>
                <a:cs typeface="Calibri"/>
              </a:rPr>
              <a:t>Rehabilitate/replace jet fuel hydrant pit and piping, </a:t>
            </a:r>
          </a:p>
          <a:p>
            <a:pPr marL="285750" indent="-285750">
              <a:buFont typeface="Arial" panose="020B0604020202020204" pitchFamily="34" charset="0"/>
              <a:buChar char="•"/>
              <a:defRPr/>
            </a:pPr>
            <a:r>
              <a:rPr lang="en-US" sz="1200">
                <a:ea typeface="Calibri" panose="020F0502020204030204"/>
                <a:cs typeface="Calibri"/>
              </a:rPr>
              <a:t>Emergency Fuel Shut-Off (EFSO), and storm/sanitary infrastructure</a:t>
            </a:r>
          </a:p>
          <a:p>
            <a:pPr marL="285750" indent="-285750">
              <a:buFont typeface="Arial" panose="020B0604020202020204" pitchFamily="34" charset="0"/>
              <a:buChar char="•"/>
              <a:defRPr/>
            </a:pPr>
            <a:r>
              <a:rPr lang="en-US" sz="1200">
                <a:ea typeface="Calibri" panose="020F0502020204030204"/>
                <a:cs typeface="Calibri"/>
              </a:rPr>
              <a:t>Upgrade Denver Water vaults, fire hydrants, and passenger loading bridge systems</a:t>
            </a:r>
          </a:p>
          <a:p>
            <a:pPr marL="285750" indent="-285750">
              <a:buFont typeface="Arial" panose="020B0604020202020204" pitchFamily="34" charset="0"/>
              <a:buChar char="•"/>
              <a:defRPr/>
            </a:pPr>
            <a:r>
              <a:rPr lang="en-US" sz="1200">
                <a:ea typeface="Calibri" panose="020F0502020204030204"/>
                <a:cs typeface="Calibri"/>
              </a:rPr>
              <a:t>Adjustments to Xcel Energy gas line as needed</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19</a:t>
            </a:fld>
            <a:endParaRPr lang="en-US"/>
          </a:p>
        </p:txBody>
      </p:sp>
    </p:spTree>
    <p:extLst>
      <p:ext uri="{BB962C8B-B14F-4D97-AF65-F5344CB8AC3E}">
        <p14:creationId xmlns:p14="http://schemas.microsoft.com/office/powerpoint/2010/main" val="234777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C1C1C"/>
                </a:solidFill>
                <a:effectLst/>
                <a:latin typeface="Inter"/>
              </a:rPr>
              <a:t>Vision 100 and Operation 2045 are phases of DEN's strategic plan. </a:t>
            </a:r>
          </a:p>
          <a:p>
            <a:pPr algn="l"/>
            <a:endParaRPr lang="en-US" b="0" i="0">
              <a:solidFill>
                <a:srgbClr val="1C1C1C"/>
              </a:solidFill>
              <a:effectLst/>
              <a:latin typeface="Inter"/>
            </a:endParaRPr>
          </a:p>
          <a:p>
            <a:pPr algn="l"/>
            <a:r>
              <a:rPr lang="en-US" b="0" i="0">
                <a:solidFill>
                  <a:srgbClr val="1C1C1C"/>
                </a:solidFill>
                <a:effectLst/>
                <a:latin typeface="Inter"/>
              </a:rPr>
              <a:t>Vision 100 aims to prepare the airport for 100 million annual passengers.</a:t>
            </a:r>
          </a:p>
          <a:p>
            <a:pPr algn="l"/>
            <a:endParaRPr lang="en-US" b="0" i="0">
              <a:solidFill>
                <a:srgbClr val="1C1C1C"/>
              </a:solidFill>
              <a:effectLst/>
              <a:latin typeface="Inter"/>
            </a:endParaRPr>
          </a:p>
          <a:p>
            <a:pPr algn="l"/>
            <a:r>
              <a:rPr lang="en-US" b="0" i="0">
                <a:solidFill>
                  <a:srgbClr val="1C1C1C"/>
                </a:solidFill>
                <a:effectLst/>
                <a:latin typeface="Inter"/>
              </a:rPr>
              <a:t>Operation 2045 focuses on the airport's 50th anniversary and plans for over 120 million annual passengers. </a:t>
            </a:r>
          </a:p>
          <a:p>
            <a:pPr algn="l"/>
            <a:endParaRPr lang="en-US" b="0" i="0">
              <a:solidFill>
                <a:srgbClr val="1C1C1C"/>
              </a:solidFill>
              <a:effectLst/>
              <a:latin typeface="Inter"/>
            </a:endParaRPr>
          </a:p>
          <a:p>
            <a:pPr algn="l"/>
            <a:r>
              <a:rPr lang="en-US" b="0" i="0">
                <a:solidFill>
                  <a:srgbClr val="1C1C1C"/>
                </a:solidFill>
                <a:effectLst/>
                <a:latin typeface="Inter"/>
              </a:rPr>
              <a:t>Together, they guide decision-making and accountability here at DEN.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6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a typeface="Calibri" panose="020F0502020204030204"/>
                <a:cs typeface="Calibri"/>
              </a:rPr>
              <a:t>The Design, Engineering, and Construction (DEC) Division at Denver International Airport (DEN) is seeking proposals for a Consultant(s) who shall provide comprehensive Project Delivery Support Services to DEC. These services are intended to be provided on a project-by-project basis through the issuance of a single task order for all requested services. The task orders for the projects can span from project definition/planning, through construction closeout, operationalization, and activation. These services may include:</a:t>
            </a:r>
          </a:p>
          <a:p>
            <a:pPr marL="285750" indent="-285750">
              <a:buFont typeface="Arial" panose="020B0604020202020204" pitchFamily="34" charset="0"/>
              <a:buChar char="•"/>
              <a:defRPr/>
            </a:pPr>
            <a:r>
              <a:rPr lang="en-US" sz="1200">
                <a:ea typeface="Calibri" panose="020F0502020204030204"/>
                <a:cs typeface="Calibri"/>
              </a:rPr>
              <a:t>Contract Administration</a:t>
            </a:r>
          </a:p>
          <a:p>
            <a:pPr marL="285750" indent="-285750">
              <a:buFont typeface="Arial" panose="020B0604020202020204" pitchFamily="34" charset="0"/>
              <a:buChar char="•"/>
              <a:defRPr/>
            </a:pPr>
            <a:r>
              <a:rPr lang="en-US" sz="1200">
                <a:ea typeface="Calibri" panose="020F0502020204030204"/>
                <a:cs typeface="Calibri"/>
              </a:rPr>
              <a:t>Project Management (design and construction)</a:t>
            </a:r>
          </a:p>
          <a:p>
            <a:pPr marL="285750" indent="-285750">
              <a:buFont typeface="Arial" panose="020B0604020202020204" pitchFamily="34" charset="0"/>
              <a:buChar char="•"/>
              <a:defRPr/>
            </a:pPr>
            <a:r>
              <a:rPr lang="en-US" sz="1200">
                <a:ea typeface="Calibri" panose="020F0502020204030204"/>
                <a:cs typeface="Calibri"/>
              </a:rPr>
              <a:t>Project Controls (estimating, scheduling, change management)</a:t>
            </a:r>
          </a:p>
          <a:p>
            <a:pPr marL="285750" indent="-285750">
              <a:buFont typeface="Arial" panose="020B0604020202020204" pitchFamily="34" charset="0"/>
              <a:buChar char="•"/>
              <a:defRPr/>
            </a:pPr>
            <a:r>
              <a:rPr lang="en-US" sz="1200">
                <a:ea typeface="Calibri" panose="020F0502020204030204"/>
                <a:cs typeface="Calibri"/>
              </a:rPr>
              <a:t>Operational Readiness, Activation, and Transition (ORAT)</a:t>
            </a:r>
          </a:p>
          <a:p>
            <a:pPr marL="285750" indent="-285750">
              <a:buFont typeface="Arial" panose="020B0604020202020204" pitchFamily="34" charset="0"/>
              <a:buChar char="•"/>
              <a:defRPr/>
            </a:pPr>
            <a:r>
              <a:rPr lang="en-US" sz="1200">
                <a:ea typeface="Calibri" panose="020F0502020204030204"/>
                <a:cs typeface="Calibri"/>
              </a:rPr>
              <a:t>Quality Assurance Inspections (QA)</a:t>
            </a:r>
          </a:p>
          <a:p>
            <a:pPr marL="285750" indent="-285750">
              <a:buFont typeface="Arial" panose="020B0604020202020204" pitchFamily="34" charset="0"/>
              <a:buChar char="•"/>
              <a:defRPr/>
            </a:pPr>
            <a:r>
              <a:rPr lang="en-US" sz="1200">
                <a:ea typeface="Calibri" panose="020F0502020204030204"/>
                <a:cs typeface="Calibri"/>
              </a:rPr>
              <a:t>Commissioning (</a:t>
            </a:r>
            <a:r>
              <a:rPr lang="en-US" sz="1200" err="1">
                <a:ea typeface="Calibri" panose="020F0502020204030204"/>
                <a:cs typeface="Calibri"/>
              </a:rPr>
              <a:t>Cx</a:t>
            </a:r>
            <a:r>
              <a:rPr lang="en-US" sz="1200">
                <a:ea typeface="Calibri" panose="020F0502020204030204"/>
                <a:cs typeface="Calibri"/>
              </a:rPr>
              <a:t>)</a:t>
            </a:r>
          </a:p>
          <a:p>
            <a:pPr marL="285750" indent="-285750">
              <a:buFont typeface="Arial" panose="020B0604020202020204" pitchFamily="34" charset="0"/>
              <a:buChar char="•"/>
              <a:defRPr/>
            </a:pPr>
            <a:r>
              <a:rPr lang="en-US" sz="1200">
                <a:ea typeface="Calibri" panose="020F0502020204030204"/>
                <a:cs typeface="Calibri"/>
              </a:rPr>
              <a:t>Special Inspections (SI)</a:t>
            </a:r>
          </a:p>
          <a:p>
            <a:pPr marL="285750" indent="-285750">
              <a:buFont typeface="Arial" panose="020B0604020202020204" pitchFamily="34" charset="0"/>
              <a:buChar char="•"/>
              <a:defRPr/>
            </a:pPr>
            <a:r>
              <a:rPr lang="en-US" sz="1200">
                <a:ea typeface="Calibri" panose="020F0502020204030204"/>
                <a:cs typeface="Calibri"/>
              </a:rPr>
              <a:t>Materials Testing</a:t>
            </a:r>
          </a:p>
          <a:p>
            <a:pPr marL="285750" indent="-285750">
              <a:buFont typeface="Arial" panose="020B0604020202020204" pitchFamily="34" charset="0"/>
              <a:buChar char="•"/>
              <a:defRPr/>
            </a:pPr>
            <a:r>
              <a:rPr lang="en-US" sz="1200">
                <a:ea typeface="Calibri" panose="020F0502020204030204"/>
                <a:cs typeface="Calibri"/>
              </a:rPr>
              <a:t>Geotechnical Services</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20</a:t>
            </a:fld>
            <a:endParaRPr lang="en-US"/>
          </a:p>
        </p:txBody>
      </p:sp>
    </p:spTree>
    <p:extLst>
      <p:ext uri="{BB962C8B-B14F-4D97-AF65-F5344CB8AC3E}">
        <p14:creationId xmlns:p14="http://schemas.microsoft.com/office/powerpoint/2010/main" val="2733958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a typeface="Calibri" panose="020F0502020204030204"/>
                <a:cs typeface="Calibri"/>
              </a:rPr>
              <a:t>The Design, Engineering, and Construction (DEC) Division at Denver International Airport (DEN) is seeking proposals for a General Contractor for the renovation of the Legacy Concourse Restrooms. </a:t>
            </a:r>
          </a:p>
          <a:p>
            <a:pPr>
              <a:defRPr/>
            </a:pPr>
            <a:endParaRPr lang="en-US" sz="1200">
              <a:ea typeface="Calibri" panose="020F0502020204030204"/>
              <a:cs typeface="Calibri"/>
            </a:endParaRPr>
          </a:p>
          <a:p>
            <a:pPr>
              <a:defRPr/>
            </a:pPr>
            <a:r>
              <a:rPr lang="en-US" sz="1200">
                <a:ea typeface="Calibri" panose="020F0502020204030204"/>
                <a:cs typeface="Calibri"/>
              </a:rPr>
              <a:t>The existing legacy restrooms are nearly 30 years old, do not provide the best service to the users, and require substantial maintenance. Restroom renewal has been a goal for DEN for several years; under Vision 100 Pillar – Maintaining What We Have, the renovation will expand new standards already implemented in Concourse Expansion Facilities (Vision 100 Pillar – Growing Our Infrastructure), support DEN Maintenance’s standardization of assets, and allow a common systematic approach for maintenance throughout the concourses. Additionally, ADA standards have evolved over the past 30 years, and the project will implement current standards in DEN’s restroom groups. </a:t>
            </a:r>
          </a:p>
          <a:p>
            <a:pPr>
              <a:defRPr/>
            </a:pPr>
            <a:endParaRPr lang="en-US" sz="1200">
              <a:ea typeface="Calibri" panose="020F0502020204030204"/>
              <a:cs typeface="Calibri"/>
            </a:endParaRPr>
          </a:p>
          <a:p>
            <a:pPr>
              <a:defRPr/>
            </a:pPr>
            <a:r>
              <a:rPr lang="en-US" sz="1200">
                <a:ea typeface="Calibri" panose="020F0502020204030204"/>
                <a:cs typeface="Calibri"/>
              </a:rPr>
              <a:t>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Center Core restrooms and the Sub-core restrooms.</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21</a:t>
            </a:fld>
            <a:endParaRPr lang="en-US"/>
          </a:p>
        </p:txBody>
      </p:sp>
    </p:spTree>
    <p:extLst>
      <p:ext uri="{BB962C8B-B14F-4D97-AF65-F5344CB8AC3E}">
        <p14:creationId xmlns:p14="http://schemas.microsoft.com/office/powerpoint/2010/main" val="2882515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193CD-E366-35E3-AD00-DD585DCD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EFF98-7429-C261-6C2F-26EBDBD39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6E5E6-8252-179D-D73B-8575F6034815}"/>
              </a:ext>
            </a:extLst>
          </p:cNvPr>
          <p:cNvSpPr>
            <a:spLocks noGrp="1"/>
          </p:cNvSpPr>
          <p:nvPr>
            <p:ph type="body" idx="1"/>
          </p:nvPr>
        </p:nvSpPr>
        <p:spPr/>
        <p:txBody>
          <a:bodyPr/>
          <a:lstStyle/>
          <a:p>
            <a:pPr>
              <a:defRPr/>
            </a:pPr>
            <a:r>
              <a:rPr lang="en-US" sz="1200">
                <a:ea typeface="Calibri" panose="020F0502020204030204"/>
                <a:cs typeface="Calibri"/>
              </a:rPr>
              <a:t>The Design, Engineering, and Construction (DEC) Division at Denver International Airport (DEN) is seeking proposals for a General Contractor for the renovation of the Legacy Concourse Restrooms. </a:t>
            </a:r>
          </a:p>
          <a:p>
            <a:pPr>
              <a:defRPr/>
            </a:pPr>
            <a:endParaRPr lang="en-US" sz="1200">
              <a:ea typeface="Calibri" panose="020F0502020204030204"/>
              <a:cs typeface="Calibri"/>
            </a:endParaRPr>
          </a:p>
          <a:p>
            <a:pPr>
              <a:defRPr/>
            </a:pPr>
            <a:r>
              <a:rPr lang="en-US" sz="1200">
                <a:ea typeface="Calibri" panose="020F0502020204030204"/>
                <a:cs typeface="Calibri"/>
              </a:rPr>
              <a:t>The existing legacy restrooms are nearly 30 years old, do not provide the best service to the users, and require substantial maintenance. Restroom renewal has been a goal for DEN for several years; under Vision 100 Pillar – Maintaining What We Have, the renovation will expand new standards already implemented in Concourse Expansion Facilities (Vision 100 Pillar – Growing Our Infrastructure), support DEN Maintenance’s standardization of assets, and allow a common systematic approach for maintenance throughout the concourses. Additionally, ADA standards have evolved over the past 30 years, and the project will implement current standards in DEN’s restroom groups. </a:t>
            </a:r>
          </a:p>
          <a:p>
            <a:pPr>
              <a:defRPr/>
            </a:pPr>
            <a:endParaRPr lang="en-US" sz="1200">
              <a:ea typeface="Calibri" panose="020F0502020204030204"/>
              <a:cs typeface="Calibri"/>
            </a:endParaRPr>
          </a:p>
          <a:p>
            <a:pPr>
              <a:defRPr/>
            </a:pPr>
            <a:r>
              <a:rPr lang="en-US" sz="1200">
                <a:ea typeface="Calibri" panose="020F0502020204030204"/>
                <a:cs typeface="Calibri"/>
              </a:rPr>
              <a:t>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Center Core restrooms and the Sub-core restrooms.</a:t>
            </a:r>
          </a:p>
          <a:p>
            <a:endParaRPr lang="en-US"/>
          </a:p>
        </p:txBody>
      </p:sp>
      <p:sp>
        <p:nvSpPr>
          <p:cNvPr id="4" name="Slide Number Placeholder 3">
            <a:extLst>
              <a:ext uri="{FF2B5EF4-FFF2-40B4-BE49-F238E27FC236}">
                <a16:creationId xmlns:a16="http://schemas.microsoft.com/office/drawing/2014/main" id="{0975F865-2A67-97C2-591F-ED01A07530E8}"/>
              </a:ext>
            </a:extLst>
          </p:cNvPr>
          <p:cNvSpPr>
            <a:spLocks noGrp="1"/>
          </p:cNvSpPr>
          <p:nvPr>
            <p:ph type="sldNum" sz="quarter" idx="5"/>
          </p:nvPr>
        </p:nvSpPr>
        <p:spPr/>
        <p:txBody>
          <a:bodyPr/>
          <a:lstStyle/>
          <a:p>
            <a:fld id="{A399344F-1846-964E-A23F-F797EB56DD37}" type="slidenum">
              <a:rPr lang="en-US" smtClean="0"/>
              <a:t>22</a:t>
            </a:fld>
            <a:endParaRPr lang="en-US"/>
          </a:p>
        </p:txBody>
      </p:sp>
    </p:spTree>
    <p:extLst>
      <p:ext uri="{BB962C8B-B14F-4D97-AF65-F5344CB8AC3E}">
        <p14:creationId xmlns:p14="http://schemas.microsoft.com/office/powerpoint/2010/main" val="695772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a typeface="Calibri" panose="020F0502020204030204"/>
                <a:cs typeface="Calibri"/>
              </a:rPr>
              <a:t>Denver International Airport's Design, Engineering, and Construction (DEC) division is seeking proposals for a Construction Management/General Contractor (CM/GC) for the Airport Office Building (AOB) renovation project of floors 6-10. The selected contractor will join the Project Team during the design phase and provide Preconstruction Services.</a:t>
            </a:r>
            <a:endParaRPr lang="en-US"/>
          </a:p>
          <a:p>
            <a:pPr>
              <a:defRPr/>
            </a:pPr>
            <a:endParaRPr lang="en-US" sz="1200">
              <a:ea typeface="Calibri" panose="020F0502020204030204"/>
              <a:cs typeface="Calibri"/>
            </a:endParaRPr>
          </a:p>
          <a:p>
            <a:pPr>
              <a:defRPr/>
            </a:pPr>
            <a:r>
              <a:rPr lang="en-US" sz="1200">
                <a:ea typeface="+mn-lt"/>
                <a:cs typeface="+mn-lt"/>
              </a:rPr>
              <a:t>The renovation will encompass open and private offices, conference rooms, break areas, secure storage, and support functions. This phased partial renovation includes selective demolition, new interior construction, finish upgrades, technology improvements, and mechanical, electrical, and plumbing (MEP) system modifications as required. Special consideration must be given to minimize service disruptions to continuously occupied areas, as multiple utilities are shared between floors within the building.</a:t>
            </a:r>
            <a:endParaRPr lang="en-US"/>
          </a:p>
          <a:p>
            <a:pPr>
              <a:defRPr/>
            </a:pPr>
            <a:endParaRPr lang="en-US" sz="1200">
              <a:ea typeface="Calibri" panose="020F0502020204030204"/>
              <a:cs typeface="Calibri"/>
            </a:endParaRPr>
          </a:p>
          <a:p>
            <a:pPr>
              <a:defRPr/>
            </a:pPr>
            <a:r>
              <a:rPr lang="en-US" sz="1200" b="1">
                <a:ea typeface="+mn-lt"/>
                <a:cs typeface="+mn-lt"/>
              </a:rPr>
              <a:t>Key Objective</a:t>
            </a:r>
            <a:endParaRPr lang="en-US"/>
          </a:p>
          <a:p>
            <a:pPr>
              <a:defRPr/>
            </a:pPr>
            <a:r>
              <a:rPr lang="en-US" sz="1200">
                <a:ea typeface="+mn-lt"/>
                <a:cs typeface="+mn-lt"/>
              </a:rPr>
              <a:t>The Airport Office Building (AOB) is currently experiencing significant overcrowding across all floors and DEN work groups. This compression has intensified in recent years and meet DEN's Vision 100 Mission and projected growth trajectory. Further complicating matters, the 30-year-old facility features outdated infrastructure that lacks modern amenities and fails to meet the evolving needs of DEN's diverse workforce. This renovation aims to alleviate current space constraints while creating a modern workplace environment capable of accommodating future organizational growth.</a:t>
            </a:r>
            <a:endParaRPr lang="en-US"/>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23</a:t>
            </a:fld>
            <a:endParaRPr lang="en-US"/>
          </a:p>
        </p:txBody>
      </p:sp>
    </p:spTree>
    <p:extLst>
      <p:ext uri="{BB962C8B-B14F-4D97-AF65-F5344CB8AC3E}">
        <p14:creationId xmlns:p14="http://schemas.microsoft.com/office/powerpoint/2010/main" val="507813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a typeface="Calibri" panose="020F0502020204030204"/>
                <a:cs typeface="Calibri"/>
              </a:rPr>
              <a:t>The Design, Engineering, and Construction (DEC) division at Denver International Airport (DEN) will request proposals for the purpose of selecting a vendor to provide engineering and design solutions for degrading building foundation elements in the basement in Concourse B at DEN. Services to be provided by the selected vendor include: </a:t>
            </a:r>
          </a:p>
          <a:p>
            <a:pPr>
              <a:defRPr/>
            </a:pPr>
            <a:endParaRPr lang="en-US" sz="1200">
              <a:ea typeface="Calibri" panose="020F0502020204030204"/>
              <a:cs typeface="Calibri"/>
            </a:endParaRPr>
          </a:p>
          <a:p>
            <a:pPr marL="285750" indent="-285750">
              <a:buFont typeface="Arial" panose="020B0604020202020204" pitchFamily="34" charset="0"/>
              <a:buChar char="•"/>
              <a:defRPr/>
            </a:pPr>
            <a:r>
              <a:rPr lang="en-US" sz="1200">
                <a:ea typeface="Calibri" panose="020F0502020204030204"/>
                <a:cs typeface="Calibri"/>
              </a:rPr>
              <a:t>Investigate and report on existing conditions of exterior expansion joints in concrete basement walls, waterproofing at exterior utility penetrations, basement walls, slabs-on-grade, elevator pits, concrete-masonry walls, and concrete columns. The investigation involves an extensive on-site survey and a complete review of existing condition assessment reports and the original construction documents. </a:t>
            </a:r>
          </a:p>
          <a:p>
            <a:pPr marL="285750" indent="-285750">
              <a:buFont typeface="Arial" panose="020B0604020202020204" pitchFamily="34" charset="0"/>
              <a:buChar char="•"/>
              <a:defRPr/>
            </a:pPr>
            <a:r>
              <a:rPr lang="en-US" sz="1200">
                <a:ea typeface="Calibri" panose="020F0502020204030204"/>
                <a:cs typeface="Calibri"/>
              </a:rPr>
              <a:t>Develop structural, geotechnical, civil, and architectural design solutions and present design documents to DEN at all stages of development (from Schematic to Issue for Construction). Design documents incorporate all DEN standards and thorough collaboration with DEN subject matter experts.</a:t>
            </a:r>
          </a:p>
          <a:p>
            <a:pPr>
              <a:defRPr/>
            </a:pPr>
            <a:endParaRPr lang="en-US" sz="1200" b="1">
              <a:ea typeface="Calibri" panose="020F0502020204030204"/>
              <a:cs typeface="Calibri"/>
            </a:endParaRPr>
          </a:p>
          <a:p>
            <a:pPr>
              <a:defRPr/>
            </a:pPr>
            <a:r>
              <a:rPr lang="en-US" sz="1200" b="1">
                <a:ea typeface="Calibri" panose="020F0502020204030204"/>
                <a:cs typeface="Calibri"/>
              </a:rPr>
              <a:t>Design Procurement Type:</a:t>
            </a:r>
            <a:r>
              <a:rPr lang="en-US" sz="1200">
                <a:ea typeface="Calibri" panose="020F0502020204030204"/>
                <a:cs typeface="Calibri"/>
              </a:rPr>
              <a:t> Fast-Track, open solicitation:</a:t>
            </a:r>
            <a:endParaRPr lang="en-US"/>
          </a:p>
          <a:p>
            <a:pPr marL="571500" indent="-285750">
              <a:buFont typeface="Arial,Sans-Serif"/>
              <a:buChar char="•"/>
              <a:defRPr/>
            </a:pPr>
            <a:r>
              <a:rPr lang="en-US" sz="1200">
                <a:ea typeface="Calibri" panose="020F0502020204030204"/>
                <a:cs typeface="Calibri"/>
              </a:rPr>
              <a:t>Compressed advertisement period</a:t>
            </a:r>
          </a:p>
          <a:p>
            <a:pPr marL="571500" indent="-285750">
              <a:buFont typeface="Arial,Sans-Serif"/>
              <a:buChar char="•"/>
              <a:defRPr/>
            </a:pPr>
            <a:r>
              <a:rPr lang="en-US" sz="1200">
                <a:ea typeface="Calibri" panose="020F0502020204030204"/>
                <a:cs typeface="Calibri"/>
              </a:rPr>
              <a:t>Streamlined selection process</a:t>
            </a:r>
          </a:p>
          <a:p>
            <a:pPr marL="571500" indent="-285750">
              <a:buFont typeface="Arial,Sans-Serif"/>
              <a:buChar char="•"/>
              <a:defRPr/>
            </a:pPr>
            <a:r>
              <a:rPr lang="en-US" sz="1200">
                <a:ea typeface="Calibri" panose="020F0502020204030204"/>
                <a:cs typeface="Calibri"/>
              </a:rPr>
              <a:t>No negotiation of contract (DEN Standard Design Terms) </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25</a:t>
            </a:fld>
            <a:endParaRPr lang="en-US"/>
          </a:p>
        </p:txBody>
      </p:sp>
    </p:spTree>
    <p:extLst>
      <p:ext uri="{BB962C8B-B14F-4D97-AF65-F5344CB8AC3E}">
        <p14:creationId xmlns:p14="http://schemas.microsoft.com/office/powerpoint/2010/main" val="407220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kumimoji="0" lang="en-US" sz="1200" b="0" i="0" u="none" strike="noStrike" kern="1200" cap="none" spc="0" normalizeH="0" baseline="0" noProof="0">
                <a:ln>
                  <a:noFill/>
                </a:ln>
                <a:solidFill>
                  <a:prstClr val="black"/>
                </a:solidFill>
                <a:effectLst/>
                <a:uLnTx/>
                <a:uFillTx/>
                <a:ea typeface="+mn-ea"/>
                <a:cs typeface="+mn-cs"/>
              </a:rPr>
              <a:t>This Request for Proposal is a competitive bid for the On-Call Airside Facility Maintenance and Repair Services contract at Denver International Airport (DEN). </a:t>
            </a:r>
            <a:r>
              <a:rPr lang="en-US" sz="1200">
                <a:solidFill>
                  <a:prstClr val="black"/>
                </a:solidFill>
                <a:ea typeface="+mn-lt"/>
                <a:cs typeface="+mn-lt"/>
              </a:rPr>
              <a:t>The Denver International Airport Airside consists of the three (3) airside concourses, transit center, central utility plant, and numerous ancillary support facilities including mechanical, electrical and plumbing (MEP) systems. Some systems are located below grade which serve these above-grade facilities. Through years of construction, operations, and maintenance the facilities around DEN campus have aging external peripheral components and internal infrastructure deteriorations as most of these assets have reached their functional obsolescence. </a:t>
            </a:r>
          </a:p>
          <a:p>
            <a:pPr>
              <a:defRPr/>
            </a:pPr>
            <a:endParaRPr lang="en-US" sz="1200">
              <a:solidFill>
                <a:prstClr val="black"/>
              </a:solidFill>
              <a:ea typeface="Calibri"/>
              <a:cs typeface="Calibri"/>
            </a:endParaRPr>
          </a:p>
          <a:p>
            <a:pPr algn="just">
              <a:defRPr/>
            </a:pPr>
            <a:r>
              <a:rPr lang="en-US" sz="1200">
                <a:solidFill>
                  <a:prstClr val="black"/>
                </a:solidFill>
                <a:ea typeface="+mn-lt"/>
                <a:cs typeface="+mn-lt"/>
              </a:rPr>
              <a:t>This RFP On-Call Airside Facility Maintenance Repair and Services contract is intended to have the ability to complete a variety of numerous small, mid-size and large tasks generated within its budget capacity. This contract aligns with DEN Vision 100 strategic plan pillar “Maintaining What We Have” to support the effective lifecycle management, reduce asset downtimes, upgrades to improve efficiency, and rehabilitation of existing facilities.</a:t>
            </a:r>
            <a:endParaRPr lang="en-US" sz="1200">
              <a:solidFill>
                <a:prstClr val="black"/>
              </a:solidFill>
              <a:ea typeface="Calibri" panose="020F0502020204030204"/>
              <a:cs typeface="Calibri" panose="020F0502020204030204"/>
            </a:endParaRPr>
          </a:p>
          <a:p>
            <a:pPr>
              <a:defRPr/>
            </a:pPr>
            <a:endParaRPr lang="en-US" sz="1200">
              <a:solidFill>
                <a:prstClr val="black"/>
              </a:solidFill>
            </a:endParaRPr>
          </a:p>
          <a:p>
            <a:pPr>
              <a:defRPr/>
            </a:pPr>
            <a:r>
              <a:rPr kumimoji="0" lang="en-US" sz="1200" b="0" i="0" u="none" strike="noStrike" kern="1200" cap="none" spc="0" normalizeH="0" baseline="0" noProof="0">
                <a:ln>
                  <a:noFill/>
                </a:ln>
                <a:solidFill>
                  <a:prstClr val="black"/>
                </a:solidFill>
                <a:effectLst/>
                <a:uLnTx/>
                <a:uFillTx/>
                <a:ea typeface="+mn-ea"/>
                <a:cs typeface="+mn-cs"/>
              </a:rPr>
              <a:t>This contract will be awarded to two (2) contractors</a:t>
            </a:r>
            <a:r>
              <a:rPr lang="en-US" sz="1200">
                <a:solidFill>
                  <a:prstClr val="black"/>
                </a:solidFill>
              </a:rPr>
              <a:t> $10M each.</a:t>
            </a:r>
            <a:endParaRPr lang="en-US" sz="1200">
              <a:solidFill>
                <a:prstClr val="black"/>
              </a:solidFill>
              <a:ea typeface="Calibri"/>
              <a:cs typeface="Calibri"/>
            </a:endParaRP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26</a:t>
            </a:fld>
            <a:endParaRPr lang="en-US"/>
          </a:p>
        </p:txBody>
      </p:sp>
    </p:spTree>
    <p:extLst>
      <p:ext uri="{BB962C8B-B14F-4D97-AF65-F5344CB8AC3E}">
        <p14:creationId xmlns:p14="http://schemas.microsoft.com/office/powerpoint/2010/main" val="2527704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prstClr val="black"/>
                </a:solidFill>
                <a:ea typeface="+mn-lt"/>
                <a:cs typeface="+mn-lt"/>
              </a:rPr>
              <a:t>This Request for Proposal </a:t>
            </a:r>
            <a:r>
              <a:rPr kumimoji="0" lang="en-US" sz="1200" b="0" i="0" u="none" strike="noStrike" kern="1200" cap="none" spc="0" normalizeH="0" baseline="0" noProof="0">
                <a:ln>
                  <a:noFill/>
                </a:ln>
                <a:solidFill>
                  <a:prstClr val="black"/>
                </a:solidFill>
                <a:effectLst/>
                <a:uLnTx/>
                <a:uFillTx/>
                <a:ea typeface="+mn-lt"/>
                <a:cs typeface="+mn-lt"/>
              </a:rPr>
              <a:t>is </a:t>
            </a:r>
            <a:r>
              <a:rPr lang="en-US" sz="1200">
                <a:solidFill>
                  <a:prstClr val="black"/>
                </a:solidFill>
                <a:ea typeface="+mn-lt"/>
                <a:cs typeface="+mn-lt"/>
              </a:rPr>
              <a:t>competitive bid </a:t>
            </a:r>
            <a:r>
              <a:rPr kumimoji="0" lang="en-US" sz="1200" b="0" i="0" u="none" strike="noStrike" kern="1200" cap="none" spc="0" normalizeH="0" baseline="0" noProof="0">
                <a:ln>
                  <a:noFill/>
                </a:ln>
                <a:solidFill>
                  <a:prstClr val="black"/>
                </a:solidFill>
                <a:effectLst/>
                <a:uLnTx/>
                <a:uFillTx/>
                <a:ea typeface="+mn-lt"/>
                <a:cs typeface="+mn-lt"/>
              </a:rPr>
              <a:t>for </a:t>
            </a:r>
            <a:r>
              <a:rPr lang="en-US" sz="1200">
                <a:solidFill>
                  <a:prstClr val="black"/>
                </a:solidFill>
                <a:ea typeface="+mn-lt"/>
                <a:cs typeface="+mn-lt"/>
              </a:rPr>
              <a:t>the </a:t>
            </a:r>
            <a:r>
              <a:rPr kumimoji="0" lang="en-US" sz="1200" b="0" i="0" u="none" strike="noStrike" kern="1200" cap="none" spc="0" normalizeH="0" baseline="0" noProof="0">
                <a:ln>
                  <a:noFill/>
                </a:ln>
                <a:solidFill>
                  <a:prstClr val="black"/>
                </a:solidFill>
                <a:effectLst/>
                <a:uLnTx/>
                <a:uFillTx/>
                <a:ea typeface="+mn-lt"/>
                <a:cs typeface="+mn-lt"/>
              </a:rPr>
              <a:t>On-Call </a:t>
            </a:r>
            <a:r>
              <a:rPr lang="en-US" sz="1200">
                <a:solidFill>
                  <a:prstClr val="black"/>
                </a:solidFill>
                <a:ea typeface="+mn-lt"/>
                <a:cs typeface="+mn-lt"/>
              </a:rPr>
              <a:t>Landside </a:t>
            </a:r>
            <a:r>
              <a:rPr kumimoji="0" lang="en-US" sz="1200" b="0" i="0" u="none" strike="noStrike" kern="1200" cap="none" spc="0" normalizeH="0" baseline="0" noProof="0">
                <a:ln>
                  <a:noFill/>
                </a:ln>
                <a:solidFill>
                  <a:prstClr val="black"/>
                </a:solidFill>
                <a:effectLst/>
                <a:uLnTx/>
                <a:uFillTx/>
                <a:ea typeface="+mn-lt"/>
                <a:cs typeface="+mn-lt"/>
              </a:rPr>
              <a:t>Facility Maintenance and Repair Services</a:t>
            </a:r>
            <a:r>
              <a:rPr lang="en-US" sz="1200">
                <a:solidFill>
                  <a:prstClr val="black"/>
                </a:solidFill>
                <a:ea typeface="+mn-lt"/>
                <a:cs typeface="+mn-lt"/>
              </a:rPr>
              <a:t> contract at Denver International Airport (DEN). The Denver International Airport Landside consist of the main terminal, north terminal support facility, airport office building, parking structures, hotel and transit center, and numerous ancillary support facilities including mechanical, electrical, and plumbing (MEP) systems. Some systems are located below grade which serve above-grade facilities. Through years of construction, operations, and maintenance the facilities around the DEN campus have aging external peripheral components and internal infrastructure deteriorations as most of these assets have reached their functional obsolescence. </a:t>
            </a:r>
          </a:p>
          <a:p>
            <a:pPr>
              <a:defRPr/>
            </a:pPr>
            <a:endParaRPr lang="en-US" sz="1200">
              <a:solidFill>
                <a:prstClr val="black"/>
              </a:solidFill>
              <a:ea typeface="+mn-lt"/>
              <a:cs typeface="+mn-lt"/>
            </a:endParaRPr>
          </a:p>
          <a:p>
            <a:pPr>
              <a:defRPr/>
            </a:pPr>
            <a:r>
              <a:rPr lang="en-US" sz="1200">
                <a:solidFill>
                  <a:prstClr val="black"/>
                </a:solidFill>
                <a:ea typeface="+mn-lt"/>
                <a:cs typeface="+mn-lt"/>
              </a:rPr>
              <a:t>This RFP On-Call Landside Facility Maintenance Repairs and Services contract is intended to have the ability to complete a variety of numerous small, mid-size, and large tasks generated within its budget capacity. This contract aligns with DEN Vision 100 strategic plan pillar “Maintaining What We Have” to support the effective lifecycle management, reduce asset downtimes, upgrades to improve efficiency, and rehabilitation of existing facilities.</a:t>
            </a:r>
            <a:endParaRPr lang="en-US" sz="1200">
              <a:solidFill>
                <a:prstClr val="black"/>
              </a:solidFill>
              <a:ea typeface="Calibri" panose="020F0502020204030204"/>
              <a:cs typeface="Calibri" panose="020F0502020204030204"/>
            </a:endParaRPr>
          </a:p>
          <a:p>
            <a:pPr>
              <a:defRPr/>
            </a:pPr>
            <a:endParaRPr lang="en-US" sz="1200">
              <a:solidFill>
                <a:prstClr val="black"/>
              </a:solidFill>
              <a:ea typeface="+mn-lt"/>
              <a:cs typeface="+mn-lt"/>
            </a:endParaRPr>
          </a:p>
          <a:p>
            <a:pPr>
              <a:defRPr/>
            </a:pPr>
            <a:r>
              <a:rPr kumimoji="0" lang="en-US" sz="1200" b="0" i="0" u="none" strike="noStrike" kern="1200" cap="none" spc="0" normalizeH="0" baseline="0" noProof="0">
                <a:ln>
                  <a:noFill/>
                </a:ln>
                <a:solidFill>
                  <a:prstClr val="black"/>
                </a:solidFill>
                <a:effectLst/>
                <a:uLnTx/>
                <a:uFillTx/>
                <a:ea typeface="+mn-lt"/>
                <a:cs typeface="+mn-lt"/>
              </a:rPr>
              <a:t>This contract will be awarded to two (2) contractors</a:t>
            </a:r>
            <a:r>
              <a:rPr lang="en-US" sz="1200">
                <a:solidFill>
                  <a:prstClr val="black"/>
                </a:solidFill>
                <a:ea typeface="+mn-lt"/>
                <a:cs typeface="+mn-lt"/>
              </a:rPr>
              <a:t> for $10 million each</a:t>
            </a:r>
            <a:r>
              <a:rPr kumimoji="0" lang="en-US" sz="1200" b="0" i="0" u="none" strike="noStrike" kern="1200" cap="none" spc="0" normalizeH="0" baseline="0" noProof="0">
                <a:ln>
                  <a:noFill/>
                </a:ln>
                <a:solidFill>
                  <a:prstClr val="black"/>
                </a:solidFill>
                <a:effectLst/>
                <a:uLnTx/>
                <a:uFillTx/>
                <a:ea typeface="+mn-lt"/>
                <a:cs typeface="+mn-lt"/>
              </a:rPr>
              <a:t>.</a:t>
            </a:r>
            <a:endParaRPr lang="en-US" sz="1200">
              <a:solidFill>
                <a:prstClr val="black"/>
              </a:solidFill>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a:t>
            </a:r>
            <a:endParaRPr kumimoji="0" lang="en-US" sz="1200" b="0" i="0" u="none" strike="noStrike" kern="1200" cap="none" spc="0" normalizeH="0" baseline="0" noProof="0">
              <a:ln>
                <a:noFill/>
              </a:ln>
              <a:solidFill>
                <a:prstClr val="black"/>
              </a:solidFill>
              <a:effectLst/>
              <a:uLnTx/>
              <a:uFillTx/>
              <a:ea typeface="Calibri"/>
              <a:cs typeface="Calibri"/>
            </a:endParaRP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27</a:t>
            </a:fld>
            <a:endParaRPr lang="en-US"/>
          </a:p>
        </p:txBody>
      </p:sp>
    </p:spTree>
    <p:extLst>
      <p:ext uri="{BB962C8B-B14F-4D97-AF65-F5344CB8AC3E}">
        <p14:creationId xmlns:p14="http://schemas.microsoft.com/office/powerpoint/2010/main" val="4201662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23130"/>
                </a:solidFill>
                <a:effectLst/>
              </a:rPr>
              <a:t>This is a competitive </a:t>
            </a:r>
            <a:r>
              <a:rPr lang="en-US">
                <a:solidFill>
                  <a:srgbClr val="323130"/>
                </a:solidFill>
              </a:rPr>
              <a:t>RFP</a:t>
            </a:r>
            <a:r>
              <a:rPr lang="en-US" b="0" i="0">
                <a:solidFill>
                  <a:srgbClr val="323130"/>
                </a:solidFill>
                <a:effectLst/>
              </a:rPr>
              <a:t> to select a qualified contractor to perform internal and external inspections, maintenance, repairs, testing, and calibration safety as necessary to remain compliant with DEN Safety standards, OSHA regulations, and the ASME and Pressure Vessel Code requirements. Services will be performed for existing boilers 1, 2, 3A, 3B, 4, </a:t>
            </a:r>
            <a:r>
              <a:rPr lang="en-US">
                <a:solidFill>
                  <a:srgbClr val="323130"/>
                </a:solidFill>
              </a:rPr>
              <a:t>5A, and 5B </a:t>
            </a:r>
            <a:r>
              <a:rPr lang="en-US" b="0" i="0">
                <a:solidFill>
                  <a:srgbClr val="323130"/>
                </a:solidFill>
                <a:effectLst/>
              </a:rPr>
              <a:t>and associated equipment for the Central Utility Plant will be provided. The contractor shall provide all necessary personnel, equipment, tools, materials, supervision, and other items. </a:t>
            </a:r>
            <a:endParaRPr lang="en-US"/>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28</a:t>
            </a:fld>
            <a:endParaRPr lang="en-US"/>
          </a:p>
        </p:txBody>
      </p:sp>
    </p:spTree>
    <p:extLst>
      <p:ext uri="{BB962C8B-B14F-4D97-AF65-F5344CB8AC3E}">
        <p14:creationId xmlns:p14="http://schemas.microsoft.com/office/powerpoint/2010/main" val="398030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Denver International Airport (DEN) is seeking an experienced consultant to provide on-call support for its Safety Management System (SMS) program. This contract will support tasks such as facilitating safety risk assessments, auditing SMS implementation, developing safety policies and procedures, and enhancing safety promotion efforts. The selected firm must demonstrate recent airport SMS experience and be capable of collaborating across DEN departments to drive continuous safety improvement.</a:t>
            </a:r>
          </a:p>
        </p:txBody>
      </p:sp>
      <p:sp>
        <p:nvSpPr>
          <p:cNvPr id="4" name="Slide Number Placeholder 3"/>
          <p:cNvSpPr>
            <a:spLocks noGrp="1"/>
          </p:cNvSpPr>
          <p:nvPr>
            <p:ph type="sldNum" sz="quarter" idx="5"/>
          </p:nvPr>
        </p:nvSpPr>
        <p:spPr/>
        <p:txBody>
          <a:bodyPr/>
          <a:lstStyle/>
          <a:p>
            <a:fld id="{A399344F-1846-964E-A23F-F797EB56DD37}" type="slidenum">
              <a:rPr lang="en-US" smtClean="0"/>
              <a:t>29</a:t>
            </a:fld>
            <a:endParaRPr lang="en-US"/>
          </a:p>
        </p:txBody>
      </p:sp>
    </p:spTree>
    <p:extLst>
      <p:ext uri="{BB962C8B-B14F-4D97-AF65-F5344CB8AC3E}">
        <p14:creationId xmlns:p14="http://schemas.microsoft.com/office/powerpoint/2010/main" val="4211596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A58A4-AB26-C463-9C26-86B6F035B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9FBB0-0452-5572-D89E-E2BCD21E0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FB96B-1671-F548-6A88-6A200967BD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To create a comprehensive analytics solution that leverages multiple data inputs including but not limited to Cameras, Lidar, Wi-Fi / Network, and other sensors (IoT) to provide a cohesive view of vehicle and passenger movements, deliver actionable insights, and enhance airport operations through recommendations and alerting.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lumMod val="95000"/>
                  <a:lumOff val="5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Analytics and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Machine Learning and AI: Implement machine learning and AI techniques to analyze data and generate meaningful insights[3][4].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Cohesive View: Create a unified view of passenger movements from curb to gate, encompassing all relevant touchpoints.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Actionable Insights: Provide analytics that help in understanding passenger flow patterns, identifying bottlenecks, and optimizing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Leverage AI and machine learning for advanced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Ensure a cohesive and comprehensive view of passenger movements.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Generate actionable insights to improve airport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3. Recommendations and Alerting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Real-Time Recommendations: Offer real-time recommendations to enhance passenger experience and operational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Alerting Mechanisms: Implement alerting systems to notify airport staff of potential issues or anomalies in passenger flow.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Provide timely recommendations to optimize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Ensure robust alerting mechanisms for proactive issue resolution.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4. Use 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Requirements: The solution must minimally address the following potential airport use cases, but ideally will not focus solely on deployment of individual use cases but a comprehensive airport wide analytics solution from Curb to Gate: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AGTS Train Platform Counts and Dwell Time: Monitor passenger counts and dwell times at train platforms to optimize scheduling and capacity[5].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Restroom Use: Track restroom usage to ensure cleanliness and availability.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Passenger Movement Throughout Terminal: Analyze passenger movements to assess planning-related needs and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FIS Passenger Wait Times &amp; Dwell Time: Monitor wait times and dwell times at Federal Inspection Services (FIS)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Security Checkpoint Wait Times: Measure wait times at security checkpoints (South / Bridge) from the end of the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Passenger Movement Throughout Concourses: Analyze passenger movements from a concession lens to optimize retail space.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Baggage Carousel People Counts and Dwell Time: Monitor people counts and dwell times at baggage carousels.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Vehicle Counting and Dwell Time - Curbside: Count vehicles and monitor dwell times at curbside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Conveyance Usage - People Counts: Track people counts using conveyance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Concessions Wait Time &amp; Dwell Time: Monitor wait times and dwell times at various concession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Hotel Transit Center - Passenger Counts: Monitor passenger counts at the hotel transit center.</a:t>
            </a:r>
          </a:p>
        </p:txBody>
      </p:sp>
      <p:sp>
        <p:nvSpPr>
          <p:cNvPr id="4" name="Slide Number Placeholder 3">
            <a:extLst>
              <a:ext uri="{FF2B5EF4-FFF2-40B4-BE49-F238E27FC236}">
                <a16:creationId xmlns:a16="http://schemas.microsoft.com/office/drawing/2014/main" id="{E02B64DF-1DC8-6BB4-300C-F88079A6B15E}"/>
              </a:ext>
            </a:extLst>
          </p:cNvPr>
          <p:cNvSpPr>
            <a:spLocks noGrp="1"/>
          </p:cNvSpPr>
          <p:nvPr>
            <p:ph type="sldNum" sz="quarter" idx="5"/>
          </p:nvPr>
        </p:nvSpPr>
        <p:spPr/>
        <p:txBody>
          <a:bodyPr/>
          <a:lstStyle/>
          <a:p>
            <a:fld id="{A399344F-1846-964E-A23F-F797EB56DD37}" type="slidenum">
              <a:rPr lang="en-US" smtClean="0"/>
              <a:t>30</a:t>
            </a:fld>
            <a:endParaRPr lang="en-US"/>
          </a:p>
        </p:txBody>
      </p:sp>
    </p:spTree>
    <p:extLst>
      <p:ext uri="{BB962C8B-B14F-4D97-AF65-F5344CB8AC3E}">
        <p14:creationId xmlns:p14="http://schemas.microsoft.com/office/powerpoint/2010/main" val="241938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Save the Date: Small Business Certification Workshop – June 12</a:t>
            </a:r>
            <a:br>
              <a:rPr lang="en-US" b="1"/>
            </a:br>
            <a:br>
              <a:rPr lang="en-US"/>
            </a:br>
            <a:r>
              <a:rPr lang="en-US"/>
              <a:t>Presented by DSBO &amp; AABO</a:t>
            </a:r>
          </a:p>
          <a:p>
            <a:pPr>
              <a:buNone/>
            </a:pPr>
            <a:endParaRPr lang="en-US"/>
          </a:p>
          <a:p>
            <a:pPr>
              <a:buFont typeface="Arial" panose="020B0604020202020204" pitchFamily="34" charset="0"/>
              <a:buNone/>
            </a:pPr>
            <a:r>
              <a:rPr lang="en-US"/>
              <a:t>Simplify the certification process and help small businesses grow by leveraging their certifications (ACDBE, DBE, EBE, MWBE, SBE, SBEC).</a:t>
            </a:r>
          </a:p>
          <a:p>
            <a:pPr>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3</a:t>
            </a:fld>
            <a:endParaRPr lang="en-US"/>
          </a:p>
        </p:txBody>
      </p:sp>
    </p:spTree>
    <p:extLst>
      <p:ext uri="{BB962C8B-B14F-4D97-AF65-F5344CB8AC3E}">
        <p14:creationId xmlns:p14="http://schemas.microsoft.com/office/powerpoint/2010/main" val="3974652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032-B596-CFCF-A2B5-38CF9E07A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4603B-BB31-A9BD-1A65-FBC7E1C53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496B5-F400-AF0E-9C9B-E18A52BC54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This request is for a competitive Request for Proposal (RFP) to select a qualified firm to provide essential security coverage at Denver International Airport (DEN).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lumMod val="95000"/>
                  <a:lumOff val="5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This Curbside and Public Area Interfaces contract includes terminal traffic control, protection of sensitive security access points, door alarm response in the main terminal, loading dock oversight, security incident resolution, patrols, credential verification, enforcement of all applicable DEN Rules and Regulations, Public Parking Lot Patrols, Airport Office Building Gate Access Point, Loading Dock Operation which facilitates over 50 deliveries per day, person vetting, and additional posts as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lumMod val="95000"/>
                  <a:lumOff val="5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The selected firm will be responsible for the oversight of approximately 5400 weekly hours or 135 Full Time Equivalent (FTE) employees. All Traffic Officer positions combined support over </a:t>
            </a:r>
            <a:r>
              <a:rPr lang="en-US" sz="1200">
                <a:solidFill>
                  <a:schemeClr val="tx1">
                    <a:lumMod val="95000"/>
                    <a:lumOff val="5000"/>
                  </a:schemeClr>
                </a:solidFill>
              </a:rPr>
              <a:t>40,000</a:t>
            </a: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vehicle entries per day into passenger pick-up and drop-off locations at the Main Terminal at DEN. Hours can be broken down by FT (Full Time), PT (Part-Time), and On-Call. The curbside, passenger pick-up, and drop-off must be staffed 24/7 on levels 4 and 6. Hours will be adjusted based on operational needs or security threat directives. Loading Dock Operation, which facilitates over 50 deliveries per day.</a:t>
            </a:r>
          </a:p>
          <a:p>
            <a:endParaRPr lang="en-US"/>
          </a:p>
        </p:txBody>
      </p:sp>
      <p:sp>
        <p:nvSpPr>
          <p:cNvPr id="4" name="Slide Number Placeholder 3">
            <a:extLst>
              <a:ext uri="{FF2B5EF4-FFF2-40B4-BE49-F238E27FC236}">
                <a16:creationId xmlns:a16="http://schemas.microsoft.com/office/drawing/2014/main" id="{47FE7780-7838-0CE8-7293-2944322F062D}"/>
              </a:ext>
            </a:extLst>
          </p:cNvPr>
          <p:cNvSpPr>
            <a:spLocks noGrp="1"/>
          </p:cNvSpPr>
          <p:nvPr>
            <p:ph type="sldNum" sz="quarter" idx="5"/>
          </p:nvPr>
        </p:nvSpPr>
        <p:spPr/>
        <p:txBody>
          <a:bodyPr/>
          <a:lstStyle/>
          <a:p>
            <a:fld id="{A399344F-1846-964E-A23F-F797EB56DD37}" type="slidenum">
              <a:rPr lang="en-US" smtClean="0"/>
              <a:t>31</a:t>
            </a:fld>
            <a:endParaRPr lang="en-US"/>
          </a:p>
        </p:txBody>
      </p:sp>
    </p:spTree>
    <p:extLst>
      <p:ext uri="{BB962C8B-B14F-4D97-AF65-F5344CB8AC3E}">
        <p14:creationId xmlns:p14="http://schemas.microsoft.com/office/powerpoint/2010/main" val="2487565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46733-7E34-606C-1799-81B8AC127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80048-06C3-E136-74B3-C850E63A3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E5FAF-A604-B7A5-C93F-F9FA8C53690E}"/>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DEN is looking for a creative on-call marketing, advertising, media, communications and design firm (Agency) to provide DEN with cost-effective, thoughtful, strategic marketing plans and executions that are based in sound business reason and measurable with actionable analytics.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DEN desires to have one marketing and advertising agency of record to bring diversity of thought, skillset and unique specialties in order to service projects and initiatives of various and size and caliber. This RFP is being proposed as a three-year engagement with the potential to extend an additional two years. Due to the nature of onboarding agencies with branding, marketing and creative services, the ramp-up is considerable and time consuming and as such, we have included a five-year budget should DEN decide to exercise the extension options.</a:t>
            </a:r>
          </a:p>
        </p:txBody>
      </p:sp>
    </p:spTree>
    <p:extLst>
      <p:ext uri="{BB962C8B-B14F-4D97-AF65-F5344CB8AC3E}">
        <p14:creationId xmlns:p14="http://schemas.microsoft.com/office/powerpoint/2010/main" val="2743940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D8F9-9089-BB27-212A-9918EF401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FB5F1-8812-4CC6-6D3F-F0D010076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803AB-A9E8-BAEB-1B28-A6D11D79554C}"/>
              </a:ext>
            </a:extLst>
          </p:cNvPr>
          <p:cNvSpPr>
            <a:spLocks noGrp="1"/>
          </p:cNvSpPr>
          <p:nvPr>
            <p:ph type="body" idx="1"/>
          </p:nvPr>
        </p:nvSpPr>
        <p:spPr/>
        <p:txBody>
          <a:bodyPr/>
          <a:lstStyle/>
          <a:p>
            <a:r>
              <a:rPr lang="en-US"/>
              <a:t>As a primary airport that receives financial assistance from the Federal Aviation Administration (FAA), it is DEN’s Policy to ensure that Airport Concessions Disadvantaged Business Enterprises (ACDBEs) have an equal opportunity to receive, participate in, and fairly compete for all concession opportunities at DEN as defined in 49 CFR Part 23 and Part 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F0F10"/>
              </a:solidFill>
              <a:effectLst/>
              <a:latin typeface="source-sans-pro"/>
            </a:endParaRPr>
          </a:p>
          <a:p>
            <a:pPr>
              <a:defRPr/>
            </a:pPr>
            <a:r>
              <a:rPr lang="en-US">
                <a:solidFill>
                  <a:srgbClr val="001D35"/>
                </a:solidFill>
                <a:latin typeface="Google Sans"/>
              </a:rPr>
              <a:t>Some of our key objectives are outlined on this slide and are also available on our website. </a:t>
            </a:r>
            <a:endParaRPr lang="en-US" b="0" i="0">
              <a:solidFill>
                <a:srgbClr val="444444"/>
              </a:solidFill>
              <a:effectLst/>
              <a:latin typeface="Aptos"/>
            </a:endParaRPr>
          </a:p>
          <a:p>
            <a:pPr algn="l" rtl="0" fontAlgn="base"/>
            <a:endParaRPr lang="en-US" b="0" i="0">
              <a:solidFill>
                <a:srgbClr val="444444"/>
              </a:solidFill>
              <a:effectLst/>
              <a:latin typeface="Aptos"/>
              <a:cs typeface="Arial"/>
            </a:endParaRPr>
          </a:p>
          <a:p>
            <a:endParaRPr lang="en-US">
              <a:ea typeface="Calibri"/>
              <a:cs typeface="Calibri"/>
            </a:endParaRPr>
          </a:p>
          <a:p>
            <a:endParaRPr lang="en-US"/>
          </a:p>
          <a:p>
            <a:endParaRPr lang="en-US">
              <a:ea typeface="Calibri"/>
              <a:cs typeface="Calibri"/>
            </a:endParaRPr>
          </a:p>
          <a:p>
            <a:pPr marL="342900" indent="-342900">
              <a:buFont typeface="Arial,Sans-Serif"/>
              <a:buChar char="•"/>
            </a:pPr>
            <a:endParaRPr lang="en-US">
              <a:ea typeface="Calibri"/>
              <a:cs typeface="Calibri"/>
            </a:endParaRPr>
          </a:p>
          <a:p>
            <a:pPr marL="342900" indent="-342900">
              <a:buFont typeface="Arial,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5A8E701C-B196-3025-A7D8-A12004A2AE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37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DEN’s ACDBE team operates under the Culture &amp; Strategy Division’s Airport Access &amp; Business Opportunity (AABO) team, formerly known as the Commerce Hub. We are a small but mighty team of 6.  </a:t>
            </a:r>
          </a:p>
          <a:p>
            <a:endParaRPr lang="en-US"/>
          </a:p>
          <a:p>
            <a:r>
              <a:rPr lang="en-US"/>
              <a:t>Our office is responsible for setting goals on concession-specific opportunities. </a:t>
            </a:r>
          </a:p>
          <a:p>
            <a:endParaRPr lang="en-US"/>
          </a:p>
          <a:p>
            <a:r>
              <a:rPr lang="en-US"/>
              <a:t>We certify new businesses and maintain active certifications, while also maintaining the integrity of the ACDBE program throughout the Lifecyle of a concession agreement including all pre-and-post-award activities. </a:t>
            </a:r>
          </a:p>
          <a:p>
            <a:endParaRPr lang="en-US"/>
          </a:p>
          <a:p>
            <a:r>
              <a:rPr lang="en-US"/>
              <a:t>Most importantly, we volunteer, network, educate, train, and engage with the small business concessions community in meaningful ways (teaching BDTA classes, TFD, MTP, Nav. ACDBE).</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102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The City and County of Denver's certification programs, and the Division of Small Business Opportunity (DSBO) who administers these programs, were created to promote equity, maximize opportunities, and</a:t>
            </a:r>
            <a:r>
              <a:rPr lang="en-US" b="1" i="0" u="none" strike="noStrike">
                <a:solidFill>
                  <a:srgbClr val="000000"/>
                </a:solidFill>
                <a:effectLst/>
                <a:latin typeface="Arial" panose="020B0604020202020204" pitchFamily="34" charset="0"/>
              </a:rPr>
              <a:t> </a:t>
            </a:r>
            <a:r>
              <a:rPr lang="en-US" b="0" i="0" u="none" strike="noStrike">
                <a:solidFill>
                  <a:srgbClr val="000000"/>
                </a:solidFill>
                <a:effectLst/>
                <a:latin typeface="Arial" panose="020B0604020202020204" pitchFamily="34" charset="0"/>
              </a:rPr>
              <a:t>prevent discrimination and its effects against small, minority and woman owned businesses.</a:t>
            </a:r>
            <a:r>
              <a:rPr lang="en-US" b="1" i="0" u="none" strike="noStrike">
                <a:solidFill>
                  <a:srgbClr val="000000"/>
                </a:solidFill>
                <a:effectLst/>
                <a:latin typeface="Arial" panose="020B0604020202020204" pitchFamily="34" charset="0"/>
              </a:rPr>
              <a:t> </a:t>
            </a:r>
            <a:r>
              <a:rPr lang="en-US" b="0" i="0" u="none" strike="noStrike">
                <a:solidFill>
                  <a:srgbClr val="000000"/>
                </a:solidFill>
                <a:effectLst/>
                <a:latin typeface="Arial" panose="020B0604020202020204" pitchFamily="34" charset="0"/>
              </a:rPr>
              <a:t>​</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b="0" i="0" u="none" strike="noStrike">
                <a:solidFill>
                  <a:srgbClr val="000000"/>
                </a:solidFill>
                <a:effectLst/>
                <a:latin typeface="Arial" panose="020B0604020202020204" pitchFamily="34" charset="0"/>
              </a:rPr>
              <a:t>​</a:t>
            </a:r>
            <a:r>
              <a:rPr lang="en-US" b="0" i="0">
                <a:solidFill>
                  <a:srgbClr val="000000"/>
                </a:solidFill>
                <a:effectLst/>
                <a:latin typeface="Arial" panose="020B0604020202020204" pitchFamily="34" charset="0"/>
              </a:rPr>
              <a: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Arial" panose="020B0604020202020204" pitchFamily="34" charset="0"/>
              </a:rPr>
              <a:t>The primary goal of the certification programs is to level the playing field and provide a</a:t>
            </a:r>
            <a:r>
              <a:rPr lang="en-US" b="1" i="0" u="none" strike="noStrike">
                <a:solidFill>
                  <a:srgbClr val="000000"/>
                </a:solidFill>
                <a:effectLst/>
                <a:latin typeface="Arial" panose="020B0604020202020204" pitchFamily="34" charset="0"/>
              </a:rPr>
              <a:t> fair opportunity for small businesses to compete for City and County of Denver and DEN airport contracts.</a:t>
            </a:r>
          </a:p>
          <a:p>
            <a:endParaRPr lang="en-US"/>
          </a:p>
          <a:p>
            <a:r>
              <a:rPr lang="en-US"/>
              <a:t>Strategic Development and Community Engagement</a:t>
            </a:r>
          </a:p>
          <a:p>
            <a:r>
              <a:rPr lang="en-US"/>
              <a:t>Connects small businesses with the DSBO program and provides resources to help them successfully develop and pursue work with the city</a:t>
            </a:r>
          </a:p>
          <a:p>
            <a:endParaRPr lang="en-US"/>
          </a:p>
          <a:p>
            <a:r>
              <a:rPr lang="en-US"/>
              <a:t>Certification</a:t>
            </a:r>
          </a:p>
          <a:p>
            <a:r>
              <a:rPr lang="en-US"/>
              <a:t>Approves small businesses’ applications for certification and ensures that all certified businesses remain compliant with program and eligibility requirements</a:t>
            </a:r>
          </a:p>
          <a:p>
            <a:endParaRPr lang="en-US"/>
          </a:p>
          <a:p>
            <a:r>
              <a:rPr lang="en-US"/>
              <a:t>Auditing and Analytics: Business Utilization</a:t>
            </a:r>
          </a:p>
          <a:p>
            <a:r>
              <a:rPr lang="en-US"/>
              <a:t>Assesses city projects that are locally funded or on city land for MWBE, DBE contract participation goals and SBE defined selection pool designations.</a:t>
            </a:r>
          </a:p>
          <a:p>
            <a:endParaRPr lang="en-US"/>
          </a:p>
          <a:p>
            <a:r>
              <a:rPr lang="en-US"/>
              <a:t>Compliance</a:t>
            </a:r>
          </a:p>
          <a:p>
            <a:r>
              <a:rPr lang="en-US"/>
              <a:t>Monitors small business utilization from solicitation through the contract term to ensure equity protections.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574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a:solidFill>
                  <a:srgbClr val="595959"/>
                </a:solidFill>
                <a:effectLst/>
                <a:latin typeface="Arial" panose="020B0604020202020204" pitchFamily="34" charset="0"/>
              </a:rPr>
              <a:t>DSBO’s compliance team monitors small business utilization from solicitation through the contract term to ensure equity protections and adherence to our program requirements from enforcing timely subcontractor payments</a:t>
            </a:r>
          </a:p>
          <a:p>
            <a:endParaRPr lang="en-US" b="1" i="0" u="none" strike="noStrike">
              <a:solidFill>
                <a:srgbClr val="595959"/>
              </a:solidFill>
              <a:effectLst/>
              <a:latin typeface="Arial" panose="020B0604020202020204" pitchFamily="34" charset="0"/>
            </a:endParaRPr>
          </a:p>
          <a:p>
            <a:r>
              <a:rPr lang="en-US" b="1" i="0" u="none" strike="noStrike">
                <a:solidFill>
                  <a:srgbClr val="595959"/>
                </a:solidFill>
                <a:effectLst/>
                <a:latin typeface="Arial" panose="020B0604020202020204" pitchFamily="34" charset="0"/>
              </a:rPr>
              <a:t>Bring attention to the Small Biz, Big Wins</a:t>
            </a:r>
            <a:endParaRPr lang="en-US"/>
          </a:p>
        </p:txBody>
      </p:sp>
      <p:sp>
        <p:nvSpPr>
          <p:cNvPr id="4" name="Slide Number Placeholder 3"/>
          <p:cNvSpPr>
            <a:spLocks noGrp="1"/>
          </p:cNvSpPr>
          <p:nvPr>
            <p:ph type="sldNum" sz="quarter" idx="5"/>
          </p:nvPr>
        </p:nvSpPr>
        <p:spPr/>
        <p:txBody>
          <a:bodyPr/>
          <a:lstStyle/>
          <a:p>
            <a:fld id="{3F540BF4-C046-4BB4-8392-0A47D86E48D2}" type="slidenum">
              <a:rPr lang="en-US" smtClean="0"/>
              <a:t>40</a:t>
            </a:fld>
            <a:endParaRPr lang="en-US"/>
          </a:p>
        </p:txBody>
      </p:sp>
    </p:spTree>
    <p:extLst>
      <p:ext uri="{BB962C8B-B14F-4D97-AF65-F5344CB8AC3E}">
        <p14:creationId xmlns:p14="http://schemas.microsoft.com/office/powerpoint/2010/main" val="2585676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Eligible small businesses may apply for certification in one or more of our certification programs. </a:t>
            </a:r>
          </a:p>
        </p:txBody>
      </p:sp>
      <p:sp>
        <p:nvSpPr>
          <p:cNvPr id="4" name="Slide Number Placeholder 3"/>
          <p:cNvSpPr>
            <a:spLocks noGrp="1"/>
          </p:cNvSpPr>
          <p:nvPr>
            <p:ph type="sldNum" sz="quarter" idx="5"/>
          </p:nvPr>
        </p:nvSpPr>
        <p:spPr/>
        <p:txBody>
          <a:bodyPr/>
          <a:lstStyle/>
          <a:p>
            <a:fld id="{3F540BF4-C046-4BB4-8392-0A47D86E48D2}" type="slidenum">
              <a:rPr lang="en-US" smtClean="0"/>
              <a:t>41</a:t>
            </a:fld>
            <a:endParaRPr lang="en-US"/>
          </a:p>
        </p:txBody>
      </p:sp>
    </p:spTree>
    <p:extLst>
      <p:ext uri="{BB962C8B-B14F-4D97-AF65-F5344CB8AC3E}">
        <p14:creationId xmlns:p14="http://schemas.microsoft.com/office/powerpoint/2010/main" val="780738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1" i="0" u="none" strike="noStrike">
              <a:solidFill>
                <a:srgbClr val="000000"/>
              </a:solidFill>
              <a:effectLst/>
              <a:latin typeface="Arial" panose="020B0604020202020204" pitchFamily="34" charset="0"/>
            </a:endParaRPr>
          </a:p>
          <a:p>
            <a:pPr algn="l" rtl="0" fontAlgn="base"/>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5490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44</a:t>
            </a:fld>
            <a:endParaRPr lang="en-US"/>
          </a:p>
        </p:txBody>
      </p:sp>
    </p:spTree>
    <p:extLst>
      <p:ext uri="{BB962C8B-B14F-4D97-AF65-F5344CB8AC3E}">
        <p14:creationId xmlns:p14="http://schemas.microsoft.com/office/powerpoint/2010/main" val="822536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513543-C96E-4487-BED1-3657B6A0A5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02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b="0" i="0">
                <a:solidFill>
                  <a:srgbClr val="1C1C1C"/>
                </a:solidFill>
                <a:effectLst/>
                <a:latin typeface="Inter"/>
              </a:rPr>
              <a:t>DEN is committed to eliminating barriers for small businesses at the airport. </a:t>
            </a:r>
          </a:p>
          <a:p>
            <a:pPr defTabSz="685800">
              <a:defRPr/>
            </a:pPr>
            <a:endParaRPr lang="en-US" b="0" i="0">
              <a:solidFill>
                <a:srgbClr val="1C1C1C"/>
              </a:solidFill>
              <a:effectLst/>
              <a:latin typeface="Inter"/>
            </a:endParaRPr>
          </a:p>
          <a:p>
            <a:pPr defTabSz="685800">
              <a:defRPr/>
            </a:pPr>
            <a:r>
              <a:rPr lang="en-US" b="0" i="0">
                <a:solidFill>
                  <a:srgbClr val="1C1C1C"/>
                </a:solidFill>
                <a:effectLst/>
                <a:latin typeface="Inter"/>
              </a:rPr>
              <a:t>“Taking Flight at DEN” highlights our procurement opportunities and facilitates networking. </a:t>
            </a:r>
            <a:r>
              <a:rPr lang="en-US" b="0" i="0">
                <a:solidFill>
                  <a:srgbClr val="8C9EBC"/>
                </a:solidFill>
                <a:effectLst/>
                <a:latin typeface="Inter"/>
              </a:rPr>
              <a:t>project managers, members of the business community, and resource partners.</a:t>
            </a:r>
          </a:p>
          <a:p>
            <a:pPr defTabSz="685800">
              <a:defRPr/>
            </a:pPr>
            <a:endParaRPr lang="en-US" b="0" i="0">
              <a:solidFill>
                <a:srgbClr val="8C9EBC"/>
              </a:solidFill>
              <a:effectLst/>
              <a:latin typeface="Inter"/>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0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930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0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any questions, here is my contact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022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Hello and thank-you for your interest in learning about the exciting opportunities that we can offer to small businesses here at DEN.</a:t>
            </a:r>
          </a:p>
          <a:p>
            <a:endParaRPr lang="en-US" sz="1200"/>
          </a:p>
          <a:p>
            <a:r>
              <a:rPr lang="en-US" sz="1200"/>
              <a:t>Our company is Provenzano Resources and we provide the Small Business Launchpad for retailers to open or expand their business at DEN with short-term and low-risk commitments.</a:t>
            </a:r>
          </a:p>
          <a:p>
            <a:endParaRPr lang="en-US" sz="1200"/>
          </a:p>
          <a:p>
            <a:r>
              <a:rPr lang="en-US" sz="1200"/>
              <a:t>Our program doesn’t require responding to an RFP.</a:t>
            </a:r>
          </a:p>
          <a:p>
            <a:r>
              <a:rPr lang="en-US" sz="1200"/>
              <a:t>With our program there’s no construction, nothing to build or buy.</a:t>
            </a:r>
          </a:p>
          <a:p>
            <a:r>
              <a:rPr lang="en-US" sz="1200"/>
              <a:t>You bring the fantastic sales team and spectacular merchandise and focus on what matters – making the highest sales possible in this busy and exciting airport!</a:t>
            </a:r>
          </a:p>
          <a:p>
            <a:endParaRPr lang="en-US" sz="1200"/>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49</a:t>
            </a:fld>
            <a:endParaRPr lang="en-US"/>
          </a:p>
        </p:txBody>
      </p:sp>
    </p:spTree>
    <p:extLst>
      <p:ext uri="{BB962C8B-B14F-4D97-AF65-F5344CB8AC3E}">
        <p14:creationId xmlns:p14="http://schemas.microsoft.com/office/powerpoint/2010/main" val="1542887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easiest path to entry is using one of our retail units</a:t>
            </a:r>
          </a:p>
          <a:p>
            <a:r>
              <a:rPr lang="en-US"/>
              <a:t>We have  14 kiosks, which are custom units configured to allow passengers to shop from inside or outside the unit</a:t>
            </a:r>
          </a:p>
          <a:p>
            <a:r>
              <a:rPr lang="en-US"/>
              <a:t>And we have Retail Merchandising Units, which are similar to shopping center carts with 3 retail sides and a built-in </a:t>
            </a:r>
            <a:r>
              <a:rPr lang="en-US" err="1"/>
              <a:t>cashwrap</a:t>
            </a:r>
            <a:r>
              <a:rPr lang="en-US"/>
              <a:t> area</a:t>
            </a:r>
          </a:p>
          <a:p>
            <a:r>
              <a:rPr lang="en-US"/>
              <a:t>Monthly fees  are plus or minus $5000 depending on a number of factors</a:t>
            </a:r>
          </a:p>
          <a:p>
            <a:r>
              <a:rPr lang="en-US"/>
              <a:t>For those interested in greater detail I’m happy to go over more details in the breakout session</a:t>
            </a:r>
          </a:p>
        </p:txBody>
      </p:sp>
      <p:sp>
        <p:nvSpPr>
          <p:cNvPr id="4" name="Slide Number Placeholder 3"/>
          <p:cNvSpPr>
            <a:spLocks noGrp="1"/>
          </p:cNvSpPr>
          <p:nvPr>
            <p:ph type="sldNum" sz="quarter" idx="5"/>
          </p:nvPr>
        </p:nvSpPr>
        <p:spPr/>
        <p:txBody>
          <a:bodyPr/>
          <a:lstStyle/>
          <a:p>
            <a:fld id="{A399344F-1846-964E-A23F-F797EB56DD37}" type="slidenum">
              <a:rPr lang="en-US" smtClean="0"/>
              <a:t>51</a:t>
            </a:fld>
            <a:endParaRPr lang="en-US"/>
          </a:p>
        </p:txBody>
      </p:sp>
    </p:spTree>
    <p:extLst>
      <p:ext uri="{BB962C8B-B14F-4D97-AF65-F5344CB8AC3E}">
        <p14:creationId xmlns:p14="http://schemas.microsoft.com/office/powerpoint/2010/main" val="3934269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that’s the basics!</a:t>
            </a:r>
          </a:p>
          <a:p>
            <a:r>
              <a:rPr lang="en-US"/>
              <a:t>We have a fantastic group of hardworking and successful merchants in our program and we’re always looking to welcome new retailers, new concepts and new ideas!</a:t>
            </a:r>
          </a:p>
          <a:p>
            <a:r>
              <a:rPr lang="en-US"/>
              <a:t>I hope some of you will join my breakout session so I can answer your questions and hopefully get to know some great future DEN Specialty Retailers!</a:t>
            </a:r>
          </a:p>
          <a:p>
            <a:endParaRPr lang="en-US"/>
          </a:p>
          <a:p>
            <a:r>
              <a:rPr lang="en-US"/>
              <a:t>Thanks again for your time and enjoy the rest of the presentations!</a:t>
            </a:r>
          </a:p>
          <a:p>
            <a:endParaRPr lang="en-US"/>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52</a:t>
            </a:fld>
            <a:endParaRPr lang="en-US"/>
          </a:p>
        </p:txBody>
      </p:sp>
    </p:spTree>
    <p:extLst>
      <p:ext uri="{BB962C8B-B14F-4D97-AF65-F5344CB8AC3E}">
        <p14:creationId xmlns:p14="http://schemas.microsoft.com/office/powerpoint/2010/main" val="177641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b="0" i="0">
                <a:solidFill>
                  <a:srgbClr val="1C1C1C"/>
                </a:solidFill>
                <a:effectLst/>
                <a:latin typeface="Inter"/>
              </a:rPr>
              <a:t>Meet the Primes aims to connect Prime firms at DEN with the business community. </a:t>
            </a: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endParaRPr lang="en-US" sz="3600" b="0" i="0">
              <a:solidFill>
                <a:srgbClr val="1C1C1C"/>
              </a:solidFill>
              <a:effectLst/>
              <a:latin typeface="Inter"/>
            </a:endParaRP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b="0" i="0">
                <a:solidFill>
                  <a:srgbClr val="1C1C1C"/>
                </a:solidFill>
                <a:effectLst/>
                <a:latin typeface="Inter"/>
              </a:rPr>
              <a:t>Our calendar provides various opportunities to engage with different types of companies.</a:t>
            </a: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endParaRPr lang="en-US" sz="3600" b="0" i="0">
              <a:solidFill>
                <a:srgbClr val="1C1C1C"/>
              </a:solidFill>
              <a:effectLst/>
              <a:latin typeface="Inter"/>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6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lnSpc>
                <a:spcPct val="115000"/>
              </a:lnSpc>
              <a:tabLst>
                <a:tab pos="1428750" algn="l"/>
              </a:tabLst>
              <a:defRPr/>
            </a:pPr>
            <a:r>
              <a:rPr lang="en-US" b="0" i="0">
                <a:solidFill>
                  <a:srgbClr val="1C1C1C"/>
                </a:solidFill>
                <a:effectLst/>
                <a:latin typeface="Inter"/>
              </a:rPr>
              <a:t>The “Navigating the ACDBE Program” series helps retail and F&amp;B businesses understand certification and compliance  for concessions.</a:t>
            </a:r>
          </a:p>
          <a:p>
            <a:pPr defTabSz="685800">
              <a:lnSpc>
                <a:spcPct val="115000"/>
              </a:lnSpc>
              <a:tabLst>
                <a:tab pos="1428750" algn="l"/>
              </a:tabLst>
              <a:defRPr/>
            </a:pPr>
            <a:r>
              <a:rPr lang="en-US" b="0" i="0">
                <a:solidFill>
                  <a:srgbClr val="1C1C1C"/>
                </a:solidFill>
                <a:effectLst/>
                <a:latin typeface="Inter"/>
              </a:rPr>
              <a:t>Here’s are the remaining sessions</a:t>
            </a:r>
          </a:p>
          <a:p>
            <a:pPr defTabSz="685800">
              <a:lnSpc>
                <a:spcPct val="115000"/>
              </a:lnSpc>
              <a:tabLst>
                <a:tab pos="1428750" algn="l"/>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5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tabLst>
                <a:tab pos="1428750" algn="l"/>
              </a:tabLst>
              <a:defRPr/>
            </a:pPr>
            <a:r>
              <a:rPr lang="en-US" b="0" i="0">
                <a:solidFill>
                  <a:srgbClr val="1C1C1C"/>
                </a:solidFill>
                <a:effectLst/>
                <a:latin typeface="Inter"/>
              </a:rPr>
              <a:t>Registration is now open for the Snack &amp; Souvenir Expo on May 21.</a:t>
            </a:r>
          </a:p>
          <a:p>
            <a:pPr defTabSz="685800">
              <a:tabLst>
                <a:tab pos="1428750" algn="l"/>
              </a:tabLst>
              <a:defRPr/>
            </a:pPr>
            <a:endParaRPr lang="en-US" b="0" i="0">
              <a:solidFill>
                <a:srgbClr val="1C1C1C"/>
              </a:solidFill>
              <a:effectLst/>
              <a:latin typeface="Inter"/>
            </a:endParaRPr>
          </a:p>
          <a:p>
            <a:pPr defTabSz="685800">
              <a:tabLst>
                <a:tab pos="1428750" algn="l"/>
              </a:tabLst>
              <a:defRPr/>
            </a:pPr>
            <a:r>
              <a:rPr lang="en-US" b="0" i="0">
                <a:solidFill>
                  <a:srgbClr val="1C1C1C"/>
                </a:solidFill>
                <a:effectLst/>
                <a:latin typeface="Inter"/>
              </a:rPr>
              <a:t>This event connects small business suppliers with airport concession buyers and provides insights into selling merchandise at DEN, along with networking opportunities. Scan the QR code to learn more. </a:t>
            </a:r>
            <a:endParaRPr lang="en-US"/>
          </a:p>
          <a:p>
            <a:pPr defTabSz="685800">
              <a:tabLst>
                <a:tab pos="1428750" algn="l"/>
              </a:tabLst>
              <a:defRPr/>
            </a:pPr>
            <a:endParaRPr lang="en-US"/>
          </a:p>
          <a:p>
            <a:pPr marL="0" marR="0" lvl="0" indent="0" algn="l" defTabSz="685800">
              <a:lnSpc>
                <a:spcPct val="114999"/>
              </a:lnSpc>
              <a:spcBef>
                <a:spcPts val="0"/>
              </a:spcBef>
              <a:spcAft>
                <a:spcPts val="0"/>
              </a:spcAft>
              <a:buClrTx/>
              <a:buSzTx/>
              <a:buFont typeface="Symbol" panose="05050102010706020507" pitchFamily="18" charset="2"/>
              <a:buNone/>
              <a:tabLst>
                <a:tab pos="1428750" algn="l"/>
              </a:tabLst>
              <a:defRPr/>
            </a:pPr>
            <a:endParaRPr lang="en-US">
              <a:cs typeface="Calibri"/>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7</a:t>
            </a:fld>
            <a:endParaRPr lang="en-US"/>
          </a:p>
        </p:txBody>
      </p:sp>
    </p:spTree>
    <p:extLst>
      <p:ext uri="{BB962C8B-B14F-4D97-AF65-F5344CB8AC3E}">
        <p14:creationId xmlns:p14="http://schemas.microsoft.com/office/powerpoint/2010/main" val="318717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tabLst>
                <a:tab pos="1428750" algn="l"/>
              </a:tabLst>
              <a:defRPr/>
            </a:pPr>
            <a:r>
              <a:rPr lang="en-US" b="0" i="0">
                <a:solidFill>
                  <a:srgbClr val="1C1C1C"/>
                </a:solidFill>
                <a:effectLst/>
                <a:latin typeface="Inter"/>
              </a:rPr>
              <a:t>Save the date for the Exhibitor Showcase and Tradeshow on August 28. </a:t>
            </a:r>
          </a:p>
          <a:p>
            <a:pPr defTabSz="685800">
              <a:tabLst>
                <a:tab pos="1428750" algn="l"/>
              </a:tabLst>
              <a:defRPr/>
            </a:pPr>
            <a:endParaRPr lang="en-US" b="0" i="0">
              <a:solidFill>
                <a:srgbClr val="1C1C1C"/>
              </a:solidFill>
              <a:effectLst/>
              <a:latin typeface="Inter"/>
            </a:endParaRPr>
          </a:p>
          <a:p>
            <a:pPr defTabSz="685800">
              <a:tabLst>
                <a:tab pos="1428750" algn="l"/>
              </a:tabLst>
              <a:defRPr/>
            </a:pPr>
            <a:r>
              <a:rPr lang="en-US" b="0" i="0">
                <a:solidFill>
                  <a:srgbClr val="1C1C1C"/>
                </a:solidFill>
                <a:effectLst/>
                <a:latin typeface="Inter"/>
              </a:rPr>
              <a:t>Sign up for our newsletter and follow us on LinkedIn for more updates as they become available.</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8</a:t>
            </a:fld>
            <a:endParaRPr lang="en-US"/>
          </a:p>
        </p:txBody>
      </p:sp>
    </p:spTree>
    <p:extLst>
      <p:ext uri="{BB962C8B-B14F-4D97-AF65-F5344CB8AC3E}">
        <p14:creationId xmlns:p14="http://schemas.microsoft.com/office/powerpoint/2010/main" val="186509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Volunteer as a Community Panelist for an upcoming procurement evaluation.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Gain insights and improve future proposals. Scan the QR Code to learn more.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a:buNone/>
            </a:pPr>
            <a:r>
              <a:rPr lang="en-US" b="1"/>
              <a:t>Already Participated?</a:t>
            </a:r>
            <a:endParaRPr lang="en-US"/>
          </a:p>
          <a:p>
            <a:pPr>
              <a:buFont typeface="Arial" panose="020B0604020202020204" pitchFamily="34" charset="0"/>
              <a:buChar char="•"/>
            </a:pPr>
            <a:r>
              <a:rPr lang="en-US"/>
              <a:t> We’re seeking </a:t>
            </a:r>
            <a:r>
              <a:rPr lang="en-US" b="1"/>
              <a:t>testimonials</a:t>
            </a:r>
            <a:r>
              <a:rPr lang="en-US"/>
              <a:t> from past panelists!</a:t>
            </a:r>
          </a:p>
          <a:p>
            <a:pPr>
              <a:buFont typeface="Arial" panose="020B0604020202020204" pitchFamily="34" charset="0"/>
              <a:buChar char="•"/>
            </a:pPr>
            <a:r>
              <a:rPr lang="en-US"/>
              <a:t> Share your experience in the </a:t>
            </a:r>
            <a:r>
              <a:rPr lang="en-US" b="1"/>
              <a:t>event follow-up email</a:t>
            </a: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i="0">
              <a:solidFill>
                <a:srgbClr val="1C1C1C"/>
              </a:solidFill>
              <a:effectLst/>
              <a:latin typeface="Inter"/>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3461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380463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1738129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5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026746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35360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353125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B529-37F3-27E3-BED8-A83F60C40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B814F-2ED4-A721-A9BB-C0F64474F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26D87-A060-5E26-73AA-DE11117C6B13}"/>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5" name="Footer Placeholder 4">
            <a:extLst>
              <a:ext uri="{FF2B5EF4-FFF2-40B4-BE49-F238E27FC236}">
                <a16:creationId xmlns:a16="http://schemas.microsoft.com/office/drawing/2014/main" id="{E1AAA843-B829-3293-8E31-20545CE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7B6CF-47BB-38EC-860D-750905F127E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9120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5A48-4189-F93E-C746-B8E403F13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97866-6D8F-A4C9-00F1-0A84474EA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60A0-ADF0-2AC6-BAB0-C3348AB0E3B4}"/>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5" name="Footer Placeholder 4">
            <a:extLst>
              <a:ext uri="{FF2B5EF4-FFF2-40B4-BE49-F238E27FC236}">
                <a16:creationId xmlns:a16="http://schemas.microsoft.com/office/drawing/2014/main" id="{AB61D802-2563-13DE-7874-64BBB3A59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F7405-EC7E-4C73-C700-8CB6BF59CFE8}"/>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862799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6A14-3301-BCA3-DAEA-7E6CD836F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3B96D-AEB8-9007-4ABD-049B65536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17BEA-4646-64A9-8066-00005EBB38DD}"/>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5" name="Footer Placeholder 4">
            <a:extLst>
              <a:ext uri="{FF2B5EF4-FFF2-40B4-BE49-F238E27FC236}">
                <a16:creationId xmlns:a16="http://schemas.microsoft.com/office/drawing/2014/main" id="{D5112C7E-E9AC-21C1-EBC9-878859E50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BD9E9-890C-F252-6606-B87D5BD69C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706493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4E55-CC9B-E146-2A61-7CC4D9F3E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4D090-8900-D263-8AF0-B272F7D0D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9BCDF-BAED-B7E7-9F31-CFBD2465D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03DCE-B4A2-9D66-8484-251574036FF1}"/>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6" name="Footer Placeholder 5">
            <a:extLst>
              <a:ext uri="{FF2B5EF4-FFF2-40B4-BE49-F238E27FC236}">
                <a16:creationId xmlns:a16="http://schemas.microsoft.com/office/drawing/2014/main" id="{DBD7C103-5A0E-D5CE-D2B7-7262E4E46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FE9FA-CA7C-3579-82C1-55CEF4D1B2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26427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9883-F9D5-8FCB-800B-E82F1F329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B762A-36EF-4C01-51C1-1E6A6B0C3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CD3FE-B0B5-45C3-4D81-6FC0B0928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E9B26-8A30-76A3-4E0E-DB6873F64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65260-4A22-4628-D1DE-CAF745AC2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7CC59-DA35-50B5-4071-4B065C8C229D}"/>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8" name="Footer Placeholder 7">
            <a:extLst>
              <a:ext uri="{FF2B5EF4-FFF2-40B4-BE49-F238E27FC236}">
                <a16:creationId xmlns:a16="http://schemas.microsoft.com/office/drawing/2014/main" id="{56998E70-8392-8ADB-910C-3309C2D63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FCC37-2464-BBA3-65C7-A16B6F6BC23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663953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8378-4CA5-FDBB-C757-284C09CBD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1BF1E-A6DF-91E6-9789-E0878F7F2580}"/>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4" name="Footer Placeholder 3">
            <a:extLst>
              <a:ext uri="{FF2B5EF4-FFF2-40B4-BE49-F238E27FC236}">
                <a16:creationId xmlns:a16="http://schemas.microsoft.com/office/drawing/2014/main" id="{C539D5AF-D782-22E7-7CEE-A1890628F9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BC8AF-13D6-BF95-911F-2EC4710E1B1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726152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355219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957-07D4-8259-8B83-34D00302B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45DB4-0746-A0E4-5EE7-1CB938777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4C7B-D88C-8735-A295-3262A1F4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CC462-3687-90D1-B602-FD5532AB78AA}"/>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6" name="Footer Placeholder 5">
            <a:extLst>
              <a:ext uri="{FF2B5EF4-FFF2-40B4-BE49-F238E27FC236}">
                <a16:creationId xmlns:a16="http://schemas.microsoft.com/office/drawing/2014/main" id="{2F73FECB-B5C6-14E4-D5D1-07DCFCFD5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23F32-618F-C236-C98E-3B2DFDE1334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518322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282B-C103-5D24-ACBD-474D9224C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12C615-D1DE-C6B9-196B-F128095D5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54C6A-ADD7-4AD6-3DD1-59B47670B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7C6A9-C74B-CDBA-BEB1-5837FB58906F}"/>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6" name="Footer Placeholder 5">
            <a:extLst>
              <a:ext uri="{FF2B5EF4-FFF2-40B4-BE49-F238E27FC236}">
                <a16:creationId xmlns:a16="http://schemas.microsoft.com/office/drawing/2014/main" id="{742994D3-AA85-B5A7-8E3A-659CEEA9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85DEB-F6B8-0E01-A4E6-A08BBE4B654E}"/>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738377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0572-4D8D-C887-F96E-72BA7A49C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5D742-A617-912B-A286-1F160D00E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9A7E-B04D-FC42-7C21-6A9324F99665}"/>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5" name="Footer Placeholder 4">
            <a:extLst>
              <a:ext uri="{FF2B5EF4-FFF2-40B4-BE49-F238E27FC236}">
                <a16:creationId xmlns:a16="http://schemas.microsoft.com/office/drawing/2014/main" id="{3E5EF7F9-DC71-A761-E167-4D24E7513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C75B6-930F-59EF-2C58-7D059229BE6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523070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6F4B3-D572-784D-B272-41FE30BAC4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8D081-2F58-710A-208B-7055204BA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86B68-5F16-6170-D8D6-7CC3AD9ECDF1}"/>
              </a:ext>
            </a:extLst>
          </p:cNvPr>
          <p:cNvSpPr>
            <a:spLocks noGrp="1"/>
          </p:cNvSpPr>
          <p:nvPr>
            <p:ph type="dt" sz="half" idx="10"/>
          </p:nvPr>
        </p:nvSpPr>
        <p:spPr/>
        <p:txBody>
          <a:bodyPr/>
          <a:lstStyle/>
          <a:p>
            <a:fld id="{F7BCD5FC-13DF-7947-A2F8-230685ED9D21}" type="datetimeFigureOut">
              <a:rPr lang="en-US" smtClean="0"/>
              <a:t>5/15/2025</a:t>
            </a:fld>
            <a:endParaRPr lang="en-US"/>
          </a:p>
        </p:txBody>
      </p:sp>
      <p:sp>
        <p:nvSpPr>
          <p:cNvPr id="5" name="Footer Placeholder 4">
            <a:extLst>
              <a:ext uri="{FF2B5EF4-FFF2-40B4-BE49-F238E27FC236}">
                <a16:creationId xmlns:a16="http://schemas.microsoft.com/office/drawing/2014/main" id="{E2704BAE-0AA3-07B1-6A2A-2F77E30C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08CB7-1D73-588D-C9C4-93DA8B3EDAC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0767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B0678ADB-7B8E-A320-7BB0-B3106D92702C}"/>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10122D-399C-1EC3-D281-149BFA504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5" name="Rectangle 4">
            <a:extLst>
              <a:ext uri="{FF2B5EF4-FFF2-40B4-BE49-F238E27FC236}">
                <a16:creationId xmlns:a16="http://schemas.microsoft.com/office/drawing/2014/main" id="{86086E3A-CE29-F840-920C-CD8DF8F41F15}"/>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216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Two Content">
    <p:bg>
      <p:bgPr>
        <a:solidFill>
          <a:srgbClr val="F3F1F1"/>
        </a:solidFill>
        <a:effectLst/>
      </p:bgPr>
    </p:bg>
    <p:spTree>
      <p:nvGrpSpPr>
        <p:cNvPr id="1" name=""/>
        <p:cNvGrpSpPr/>
        <p:nvPr/>
      </p:nvGrpSpPr>
      <p:grpSpPr>
        <a:xfrm>
          <a:off x="0" y="0"/>
          <a:ext cx="0" cy="0"/>
          <a:chOff x="0" y="0"/>
          <a:chExt cx="0" cy="0"/>
        </a:xfrm>
      </p:grpSpPr>
      <p:pic>
        <p:nvPicPr>
          <p:cNvPr id="3" name="Picture 2" descr="Denver skyline and view of City Park&#10;">
            <a:extLst>
              <a:ext uri="{FF2B5EF4-FFF2-40B4-BE49-F238E27FC236}">
                <a16:creationId xmlns:a16="http://schemas.microsoft.com/office/drawing/2014/main" id="{7D557ED1-0CBE-C03A-5EDB-E08402CB5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730500" cy="6858000"/>
          </a:xfrm>
          <a:prstGeom prst="rect">
            <a:avLst/>
          </a:prstGeom>
        </p:spPr>
      </p:pic>
      <p:sp>
        <p:nvSpPr>
          <p:cNvPr id="4" name="Rectangle 3">
            <a:extLst>
              <a:ext uri="{FF2B5EF4-FFF2-40B4-BE49-F238E27FC236}">
                <a16:creationId xmlns:a16="http://schemas.microsoft.com/office/drawing/2014/main" id="{97EF56B5-E52B-1DCB-1091-5CA0269E200B}"/>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2" name="Rectangle 1">
            <a:extLst>
              <a:ext uri="{FF2B5EF4-FFF2-40B4-BE49-F238E27FC236}">
                <a16:creationId xmlns:a16="http://schemas.microsoft.com/office/drawing/2014/main" id="{AB5B573A-338F-C065-1921-192521C472EA}"/>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150335-E73B-FF1C-EDB0-2BF0A4B2B0EE}"/>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FF64910-7D74-56FD-6767-CE3140C84BE1}"/>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1B5AFC-7C97-8B20-B821-B8950DF85F4F}"/>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452904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60295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765E8-D6C6-6443-9E84-8CC69B9DC425}"/>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lumMod val="75000"/>
                </a:schemeClr>
              </a:solidFill>
              <a:highlight>
                <a:srgbClr val="B74D13"/>
              </a:highlight>
            </a:endParaRPr>
          </a:p>
        </p:txBody>
      </p:sp>
      <p:pic>
        <p:nvPicPr>
          <p:cNvPr id="18" name="Picture 17" descr="A picture containing drawing&#10;&#10;Description automatically generated">
            <a:extLst>
              <a:ext uri="{FF2B5EF4-FFF2-40B4-BE49-F238E27FC236}">
                <a16:creationId xmlns:a16="http://schemas.microsoft.com/office/drawing/2014/main" id="{BB025679-0DA9-964F-881C-39D8B8291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43" y="1"/>
            <a:ext cx="660791" cy="617696"/>
          </a:xfrm>
          <a:prstGeom prst="rect">
            <a:avLst/>
          </a:prstGeom>
        </p:spPr>
      </p:pic>
      <p:sp>
        <p:nvSpPr>
          <p:cNvPr id="17" name="TextBox 16">
            <a:extLst>
              <a:ext uri="{FF2B5EF4-FFF2-40B4-BE49-F238E27FC236}">
                <a16:creationId xmlns:a16="http://schemas.microsoft.com/office/drawing/2014/main" id="{7BE3F799-3B09-6F4A-960E-75D646F0607B}"/>
              </a:ext>
            </a:extLst>
          </p:cNvPr>
          <p:cNvSpPr txBox="1"/>
          <p:nvPr userDrawn="1"/>
        </p:nvSpPr>
        <p:spPr>
          <a:xfrm>
            <a:off x="10661527" y="7496786"/>
            <a:ext cx="246308" cy="492613"/>
          </a:xfrm>
          <a:prstGeom prst="rect">
            <a:avLst/>
          </a:prstGeom>
          <a:noFill/>
        </p:spPr>
        <p:txBody>
          <a:bodyPr wrap="square" rtlCol="0">
            <a:spAutoFit/>
          </a:bodyPr>
          <a:lstStyle/>
          <a:p>
            <a:endParaRPr lang="en-US" sz="2401"/>
          </a:p>
        </p:txBody>
      </p:sp>
    </p:spTree>
    <p:extLst>
      <p:ext uri="{BB962C8B-B14F-4D97-AF65-F5344CB8AC3E}">
        <p14:creationId xmlns:p14="http://schemas.microsoft.com/office/powerpoint/2010/main" val="1364155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734805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5" r="145"/>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886478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2277834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81337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33039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0155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563135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636881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767737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7707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64840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153304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8827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33077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814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3293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5" r:id="rId4"/>
    <p:sldLayoutId id="2147483676" r:id="rId5"/>
    <p:sldLayoutId id="2147483729" r:id="rId6"/>
    <p:sldLayoutId id="2147483762" r:id="rId7"/>
    <p:sldLayoutId id="2147483763" r:id="rId8"/>
    <p:sldLayoutId id="214748376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56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2" r:id="rId3"/>
    <p:sldLayoutId id="2147483713" r:id="rId4"/>
    <p:sldLayoutId id="2147483730" r:id="rId5"/>
    <p:sldLayoutId id="2147483759" r:id="rId6"/>
    <p:sldLayoutId id="2147483760" r:id="rId7"/>
    <p:sldLayoutId id="214748376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EF9F1F60-35AA-9F91-1C94-C09C8690FF7A}"/>
              </a:ext>
            </a:extLst>
          </p:cNvPr>
          <p:cNvSpPr>
            <a:spLocks noGrp="1"/>
          </p:cNvSpPr>
          <p:nvPr>
            <p:ph type="title"/>
          </p:nvPr>
        </p:nvSpPr>
        <p:spPr>
          <a:xfrm>
            <a:off x="732692" y="10135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D2C1F-EF5D-1C75-AD65-CAE6244FD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C160A-778E-A4DD-5CF8-389FF3CCB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7E6B-9C49-69E0-7F16-51DBE6E27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D5FC-13DF-7947-A2F8-230685ED9D21}" type="datetimeFigureOut">
              <a:rPr lang="en-US" smtClean="0"/>
              <a:t>5/15/2025</a:t>
            </a:fld>
            <a:endParaRPr lang="en-US"/>
          </a:p>
        </p:txBody>
      </p:sp>
      <p:sp>
        <p:nvSpPr>
          <p:cNvPr id="5" name="Footer Placeholder 4">
            <a:extLst>
              <a:ext uri="{FF2B5EF4-FFF2-40B4-BE49-F238E27FC236}">
                <a16:creationId xmlns:a16="http://schemas.microsoft.com/office/drawing/2014/main" id="{9FEC05D8-3E6F-1C63-9E65-B8F338CCE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1DF4E-9FAF-BF6F-F220-4F4F25103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ADAF-E0A9-C440-BF83-4CE99D685A9D}" type="slidenum">
              <a:rPr lang="en-US" smtClean="0"/>
              <a:t>‹#›</a:t>
            </a:fld>
            <a:endParaRPr lang="en-US"/>
          </a:p>
        </p:txBody>
      </p:sp>
    </p:spTree>
    <p:extLst>
      <p:ext uri="{BB962C8B-B14F-4D97-AF65-F5344CB8AC3E}">
        <p14:creationId xmlns:p14="http://schemas.microsoft.com/office/powerpoint/2010/main" val="2675034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2980917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52" r:id="rId7"/>
    <p:sldLayoutId id="2147483753" r:id="rId8"/>
    <p:sldLayoutId id="2147483755" r:id="rId9"/>
    <p:sldLayoutId id="2147483756" r:id="rId10"/>
    <p:sldLayoutId id="2147483757" r:id="rId11"/>
    <p:sldLayoutId id="214748375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elise.brenninkmeyer@flydenver.com"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8.jpeg"/><Relationship Id="rId4" Type="http://schemas.openxmlformats.org/officeDocument/2006/relationships/hyperlink" Target="mailto:julie.saporito@flydenver.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Deneen.Stone@flydenver.com"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Michael.Schneider@flydenver.com"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hyperlink" Target="mailto:cullen.choi@flydenver.com"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ro-tien.liang@flydenver.com"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mailto:pamela.kohl@flydenver.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mailto:nicholas.martin@flydenver.com"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mailto:Travis.Krabbenhoft@flydenver.com"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mailto:matthew.gomez-peterson@flydenver.com"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mailto:Brittany.Farber@flydenver.com"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4" Type="http://schemas.openxmlformats.org/officeDocument/2006/relationships/image" Target="../media/image44.sv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bidnetdirect.com/colorado/cityandcountyofdenverdepartmentofaviation" TargetMode="Externa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hyperlink" Target="https://www.ecfr.gov/current/title-49/subtitle-A/part-26?toc=1" TargetMode="External"/><Relationship Id="rId7" Type="http://schemas.openxmlformats.org/officeDocument/2006/relationships/image" Target="../media/image48.sv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hyperlink" Target="https://www.flydenver.com/business-and-community/acdbe/#overview" TargetMode="External"/><Relationship Id="rId4" Type="http://schemas.openxmlformats.org/officeDocument/2006/relationships/hyperlink" Target="https://www.ecfr.gov/current/title-49/subtitle-A/part-23?toc=1"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37.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hyperlink" Target="https://www.denvergov.org/content/denvergov/en/denver-office-of-economic-development/do-business-with-denver.html" TargetMode="External"/><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hyperlink" Target="https://denver.mwdbe.com/?TN=denver" TargetMode="External"/><Relationship Id="rId2" Type="http://schemas.openxmlformats.org/officeDocument/2006/relationships/notesSlide" Target="../notesSlides/notesSlide36.xml"/><Relationship Id="rId1" Type="http://schemas.openxmlformats.org/officeDocument/2006/relationships/slideLayout" Target="../slideLayouts/slideLayout37.xml"/><Relationship Id="rId4" Type="http://schemas.openxmlformats.org/officeDocument/2006/relationships/hyperlink" Target="https://startupspace.app/detail-normal-events/58020?b_link=event_type%3Dupcoming%26search_group%3D468%26search_radius%3D50&amp;group_id=NDY4"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mailto:dsbohelp@denvergov.org" TargetMode="External"/><Relationship Id="rId3" Type="http://schemas.openxmlformats.org/officeDocument/2006/relationships/hyperlink" Target="http://www.denvergov.org/dsbo" TargetMode="External"/><Relationship Id="rId7" Type="http://schemas.openxmlformats.org/officeDocument/2006/relationships/hyperlink" Target="mailto:dsbo@denvergov.org" TargetMode="External"/><Relationship Id="rId2" Type="http://schemas.openxmlformats.org/officeDocument/2006/relationships/notesSlide" Target="../notesSlides/notesSlide37.xml"/><Relationship Id="rId1" Type="http://schemas.openxmlformats.org/officeDocument/2006/relationships/slideLayout" Target="../slideLayouts/slideLayout38.xml"/><Relationship Id="rId6" Type="http://schemas.openxmlformats.org/officeDocument/2006/relationships/hyperlink" Target="mailto:dsbo@flydenver.com" TargetMode="External"/><Relationship Id="rId5" Type="http://schemas.openxmlformats.org/officeDocument/2006/relationships/hyperlink" Target="mailto:certificationinfo@denvergov.org" TargetMode="External"/><Relationship Id="rId4" Type="http://schemas.openxmlformats.org/officeDocument/2006/relationships/hyperlink" Target="https://denvergov.us2.list-manage.com/subscribe?u=1d398c2a368bac2001013a3a6&amp;id=c04b6eed77"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Natalee.wilson@flydenver.com" TargetMode="External"/><Relationship Id="rId2" Type="http://schemas.openxmlformats.org/officeDocument/2006/relationships/hyperlink" Target="mailto:leann.rush@flydenver.com" TargetMode="External"/><Relationship Id="rId1" Type="http://schemas.openxmlformats.org/officeDocument/2006/relationships/slideLayout" Target="../slideLayouts/slideLayout15.xml"/><Relationship Id="rId5" Type="http://schemas.openxmlformats.org/officeDocument/2006/relationships/image" Target="../media/image66.png"/><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hyperlink" Target="https://www.eventbrite.com/o/city-and-county-of-denver-general-services-36429039663" TargetMode="External"/><Relationship Id="rId4"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27.xml"/><Relationship Id="rId5" Type="http://schemas.openxmlformats.org/officeDocument/2006/relationships/hyperlink" Target="https://apprenticeship.colorado.gov/employers/apprenticeship-funding-opportunities" TargetMode="External"/><Relationship Id="rId4" Type="http://schemas.openxmlformats.org/officeDocument/2006/relationships/hyperlink" Target="https://socgov13.force.com/apprenticeshipdirectory/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hyperlink" Target="https://www.denvergov.org/Government/Agencies-Departments-Offices/Agencies-Departments-Offices-Directory/Economic-Development-Opportunity/Employers-Jobseekers/Denver-Construction-Careers-Program" TargetMode="External"/><Relationship Id="rId2" Type="http://schemas.openxmlformats.org/officeDocument/2006/relationships/notesSlide" Target="../notesSlides/notesSlide42.xml"/><Relationship Id="rId1" Type="http://schemas.openxmlformats.org/officeDocument/2006/relationships/slideLayout" Target="../slideLayouts/slideLayout27.xml"/><Relationship Id="rId6" Type="http://schemas.openxmlformats.org/officeDocument/2006/relationships/hyperlink" Target="mailto:dccp@denvergov.org" TargetMode="External"/><Relationship Id="rId5" Type="http://schemas.openxmlformats.org/officeDocument/2006/relationships/hyperlink" Target="mailto:derrick.watson@denvergov.org" TargetMode="External"/><Relationship Id="rId4" Type="http://schemas.openxmlformats.org/officeDocument/2006/relationships/hyperlink" Target="mailto:john.fraundorfer@denvergov.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32.xml"/><Relationship Id="rId6" Type="http://schemas.openxmlformats.org/officeDocument/2006/relationships/hyperlink" Target="http://www.priretail.com/" TargetMode="External"/><Relationship Id="rId5" Type="http://schemas.openxmlformats.org/officeDocument/2006/relationships/image" Target="../media/image73.png"/><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hyperlink" Target="http://www.priretail.com/" TargetMode="External"/><Relationship Id="rId7" Type="http://schemas.openxmlformats.org/officeDocument/2006/relationships/image" Target="../media/image77.jpeg"/><Relationship Id="rId2" Type="http://schemas.openxmlformats.org/officeDocument/2006/relationships/notesSlide" Target="../notesSlides/notesSlide44.xml"/><Relationship Id="rId1" Type="http://schemas.openxmlformats.org/officeDocument/2006/relationships/slideLayout" Target="../slideLayouts/slideLayout32.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hyperlink" Target="http://www.priretail.com/" TargetMode="External"/><Relationship Id="rId7"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32.xml"/><Relationship Id="rId6" Type="http://schemas.openxmlformats.org/officeDocument/2006/relationships/image" Target="../media/image79.png"/><Relationship Id="rId5" Type="http://schemas.openxmlformats.org/officeDocument/2006/relationships/hyperlink" Target="mailto:Cord@PriRetail.com" TargetMode="External"/><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3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62418" y="4547937"/>
            <a:ext cx="8694403" cy="1188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bg1"/>
                </a:solidFill>
                <a:effectLst/>
                <a:uLnTx/>
                <a:uFillTx/>
                <a:latin typeface="+mn-lt"/>
                <a:ea typeface="+mn-ea"/>
                <a:cs typeface="+mn-cs"/>
              </a:rPr>
              <a:t>Taking Flight at DEN</a:t>
            </a:r>
          </a:p>
        </p:txBody>
      </p:sp>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2" y="6080418"/>
            <a:ext cx="3070686" cy="432677"/>
          </a:xfrm>
        </p:spPr>
        <p:txBody>
          <a:bodyPr lIns="91440" tIns="45720" rIns="91440" bIns="45720" anchor="t"/>
          <a:lstStyle/>
          <a:p>
            <a:r>
              <a:rPr lang="en-US"/>
              <a:t>May 2025</a:t>
            </a:r>
          </a:p>
        </p:txBody>
      </p:sp>
    </p:spTree>
    <p:extLst>
      <p:ext uri="{BB962C8B-B14F-4D97-AF65-F5344CB8AC3E}">
        <p14:creationId xmlns:p14="http://schemas.microsoft.com/office/powerpoint/2010/main" val="1703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Upcoming Opportunities – Updated Webpage">
            <a:extLst>
              <a:ext uri="{FF2B5EF4-FFF2-40B4-BE49-F238E27FC236}">
                <a16:creationId xmlns:a16="http://schemas.microsoft.com/office/drawing/2014/main" id="{E31A49D9-D488-963E-D252-8840B6E0167D}"/>
              </a:ext>
              <a:ext uri="{C183D7F6-B498-43B3-948B-1728B52AA6E4}">
                <adec:decorative xmlns:adec="http://schemas.microsoft.com/office/drawing/2017/decorative" val="0"/>
              </a:ext>
            </a:extLst>
          </p:cNvPr>
          <p:cNvSpPr>
            <a:spLocks noGrp="1"/>
          </p:cNvSpPr>
          <p:nvPr>
            <p:ph type="title" idx="4294967295"/>
          </p:nvPr>
        </p:nvSpPr>
        <p:spPr>
          <a:xfrm>
            <a:off x="0" y="496888"/>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Upcoming Opportunities – Updated Webpage</a:t>
            </a:r>
          </a:p>
        </p:txBody>
      </p:sp>
      <p:pic>
        <p:nvPicPr>
          <p:cNvPr id="11" name="Picture 10" descr="We will highlight various procurement opportunities in their initial planning stages, with essential information potentially unknown and subject to change. The City and County of Denver may choose to cancel, modify, or suspend any project for any reason. &#10;&#10;And now we will hand the event over to our project managers. &#10;&#10;https://www.flydenver.com/business-and-community/procurement/opportunities/#opportunities&#10;">
            <a:extLst>
              <a:ext uri="{FF2B5EF4-FFF2-40B4-BE49-F238E27FC236}">
                <a16:creationId xmlns:a16="http://schemas.microsoft.com/office/drawing/2014/main" id="{E92C56A5-F1AF-E313-2540-1B932BAD797C}"/>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0704"/>
          <a:stretch/>
        </p:blipFill>
        <p:spPr>
          <a:xfrm>
            <a:off x="770439" y="1577245"/>
            <a:ext cx="9349843" cy="3026732"/>
          </a:xfrm>
          <a:prstGeom prst="rect">
            <a:avLst/>
          </a:prstGeom>
        </p:spPr>
      </p:pic>
      <p:pic>
        <p:nvPicPr>
          <p:cNvPr id="2" name="Picture 1" descr="https://www.flydenver.com/business-and-community/procurement/opportunities/#opportunities">
            <a:extLst>
              <a:ext uri="{FF2B5EF4-FFF2-40B4-BE49-F238E27FC236}">
                <a16:creationId xmlns:a16="http://schemas.microsoft.com/office/drawing/2014/main" id="{81ADF670-AC70-4233-F2A4-FEF4946B748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51163" y="5878286"/>
            <a:ext cx="808264" cy="808264"/>
          </a:xfrm>
          <a:prstGeom prst="rect">
            <a:avLst/>
          </a:prstGeom>
        </p:spPr>
      </p:pic>
    </p:spTree>
    <p:extLst>
      <p:ext uri="{BB962C8B-B14F-4D97-AF65-F5344CB8AC3E}">
        <p14:creationId xmlns:p14="http://schemas.microsoft.com/office/powerpoint/2010/main" val="291736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22D6-0CF7-3725-F078-9EC4FCAE7B06}"/>
            </a:ext>
          </a:extLst>
        </p:cNvPr>
        <p:cNvGrpSpPr/>
        <p:nvPr/>
      </p:nvGrpSpPr>
      <p:grpSpPr>
        <a:xfrm>
          <a:off x="0" y="0"/>
          <a:ext cx="0" cy="0"/>
          <a:chOff x="0" y="0"/>
          <a:chExt cx="0" cy="0"/>
        </a:xfrm>
      </p:grpSpPr>
      <p:sp>
        <p:nvSpPr>
          <p:cNvPr id="2" name="Text Placeholder 1" descr="Strategic Development Plan Update DEN Real Estate&#10;At the end of 2018, Denver International Airport released its Strategic Development Plan to outline a vision for transforming 16,000 acres of airport land outside the core aviation areas into a series of vibrant commercial districts. Executing the plan supports the airport’s core aviation mission by leveraging its size, capacity for growth, and centralized location to create innovative, sustainable and economically beneficial development of non-aviation land.&#10;&#10;However, surrounding neighborhoods have grown since the plan’s release and market conditions have shifted. As a result, the Strategic Development Plan needs to be updated to better reflect the local context, global conditions, and the airport’s Vision 100 and Operation 2045 initiatives.&#10;&#10;">
            <a:extLst>
              <a:ext uri="{FF2B5EF4-FFF2-40B4-BE49-F238E27FC236}">
                <a16:creationId xmlns:a16="http://schemas.microsoft.com/office/drawing/2014/main" id="{466157D9-CE2D-71A9-4E66-9A7C401788DC}"/>
              </a:ext>
              <a:ext uri="{C183D7F6-B498-43B3-948B-1728B52AA6E4}">
                <adec:decorative xmlns:adec="http://schemas.microsoft.com/office/drawing/2017/decorative" val="0"/>
              </a:ext>
            </a:extLst>
          </p:cNvPr>
          <p:cNvSpPr>
            <a:spLocks noGrp="1"/>
          </p:cNvSpPr>
          <p:nvPr>
            <p:ph type="title" idx="4294967295"/>
          </p:nvPr>
        </p:nvSpPr>
        <p:spPr>
          <a:xfrm>
            <a:off x="770439" y="400532"/>
            <a:ext cx="903421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Strategic Development Plan Update DEN Real Estate</a:t>
            </a:r>
            <a:endParaRPr lang="en-US">
              <a:ea typeface="Calibri Light"/>
              <a:cs typeface="Calibri Light"/>
            </a:endParaRPr>
          </a:p>
        </p:txBody>
      </p:sp>
      <p:sp>
        <p:nvSpPr>
          <p:cNvPr id="9" name="TextBox 8">
            <a:extLst>
              <a:ext uri="{FF2B5EF4-FFF2-40B4-BE49-F238E27FC236}">
                <a16:creationId xmlns:a16="http://schemas.microsoft.com/office/drawing/2014/main" id="{DE039C22-AB58-A2CC-E730-B228959A88FE}"/>
              </a:ext>
              <a:ext uri="{C183D7F6-B498-43B3-948B-1728B52AA6E4}">
                <adec:decorative xmlns:adec="http://schemas.microsoft.com/office/drawing/2017/decorative" val="1"/>
              </a:ext>
            </a:extLst>
          </p:cNvPr>
          <p:cNvSpPr txBox="1"/>
          <p:nvPr/>
        </p:nvSpPr>
        <p:spPr>
          <a:xfrm>
            <a:off x="6392764" y="1232242"/>
            <a:ext cx="3933660" cy="5016758"/>
          </a:xfrm>
          <a:prstGeom prst="rect">
            <a:avLst/>
          </a:prstGeom>
          <a:noFill/>
        </p:spPr>
        <p:txBody>
          <a:bodyPr wrap="square" lIns="91440" tIns="45720" rIns="91440" bIns="45720" anchor="t">
            <a:spAutoFit/>
          </a:bodyPr>
          <a:lstStyle/>
          <a:p>
            <a:pPr>
              <a:defRPr/>
            </a:pPr>
            <a:r>
              <a:rPr kumimoji="0" lang="en-US" sz="1600" b="0" i="0" u="none" strike="noStrike" kern="1200" cap="none" spc="0" normalizeH="0" baseline="0" noProof="0">
                <a:ln>
                  <a:noFill/>
                </a:ln>
                <a:solidFill>
                  <a:prstClr val="black"/>
                </a:solidFill>
                <a:effectLst/>
                <a:uLnTx/>
                <a:uFillTx/>
                <a:ea typeface="+mn-ea"/>
                <a:cs typeface="+mn-cs"/>
              </a:rPr>
              <a:t>At the end of 2018, Denver International Airport released its Strategic Development Plan to outline a vision for transforming </a:t>
            </a:r>
            <a:r>
              <a:rPr kumimoji="0" lang="en-US" sz="1600" b="1" i="0" u="none" strike="noStrike" kern="1200" cap="none" spc="0" normalizeH="0" baseline="0" noProof="0">
                <a:ln>
                  <a:noFill/>
                </a:ln>
                <a:solidFill>
                  <a:prstClr val="black"/>
                </a:solidFill>
                <a:effectLst/>
                <a:uLnTx/>
                <a:uFillTx/>
                <a:ea typeface="+mn-ea"/>
                <a:cs typeface="+mn-cs"/>
              </a:rPr>
              <a:t>16,000 acres</a:t>
            </a:r>
            <a:r>
              <a:rPr kumimoji="0" lang="en-US" sz="1600" b="0" i="0" u="none" strike="noStrike" kern="1200" cap="none" spc="0" normalizeH="0" baseline="0" noProof="0">
                <a:ln>
                  <a:noFill/>
                </a:ln>
                <a:solidFill>
                  <a:prstClr val="black"/>
                </a:solidFill>
                <a:effectLst/>
                <a:uLnTx/>
                <a:uFillTx/>
                <a:ea typeface="+mn-ea"/>
                <a:cs typeface="+mn-cs"/>
              </a:rPr>
              <a:t> of airport land outside the core aviation areas into a series of </a:t>
            </a:r>
            <a:r>
              <a:rPr kumimoji="0" lang="en-US" sz="1600" i="0" u="none" strike="noStrike" kern="1200" cap="none" spc="0" normalizeH="0" baseline="0" noProof="0">
                <a:ln>
                  <a:noFill/>
                </a:ln>
                <a:solidFill>
                  <a:prstClr val="black"/>
                </a:solidFill>
                <a:effectLst/>
                <a:uLnTx/>
                <a:uFillTx/>
                <a:ea typeface="+mn-ea"/>
                <a:cs typeface="+mn-cs"/>
              </a:rPr>
              <a:t>vibrant commercial districts</a:t>
            </a:r>
            <a:r>
              <a:rPr kumimoji="0" lang="en-US" sz="1600" b="0" i="0" u="none" strike="noStrike" kern="1200" cap="none" spc="0" normalizeH="0" baseline="0" noProof="0">
                <a:ln>
                  <a:noFill/>
                </a:ln>
                <a:solidFill>
                  <a:prstClr val="black"/>
                </a:solidFill>
                <a:effectLst/>
                <a:uLnTx/>
                <a:uFillTx/>
                <a:ea typeface="+mn-ea"/>
                <a:cs typeface="+mn-cs"/>
              </a:rPr>
              <a:t>. Executing the plan supports the airport’s core aviation mission by leveraging its size, capacity for growth, and centralized location to </a:t>
            </a:r>
            <a:r>
              <a:rPr kumimoji="0" lang="en-US" sz="1600" b="1" i="0" u="none" strike="noStrike" kern="1200" cap="none" spc="0" normalizeH="0" baseline="0" noProof="0">
                <a:ln>
                  <a:noFill/>
                </a:ln>
                <a:solidFill>
                  <a:prstClr val="black"/>
                </a:solidFill>
                <a:effectLst/>
                <a:uLnTx/>
                <a:uFillTx/>
                <a:ea typeface="+mn-ea"/>
                <a:cs typeface="+mn-cs"/>
              </a:rPr>
              <a:t>create innovative, sustainable and economically beneficial development of non-aviation land</a:t>
            </a:r>
            <a:r>
              <a:rPr kumimoji="0" lang="en-US" sz="1600" b="0" i="0" u="none" strike="noStrike" kern="1200" cap="none" spc="0" normalizeH="0" baseline="0" noProof="0">
                <a:ln>
                  <a:noFill/>
                </a:ln>
                <a:solidFill>
                  <a:prstClr val="black"/>
                </a:solidFill>
                <a:effectLst/>
                <a:uLnTx/>
                <a:uFillTx/>
                <a:ea typeface="+mn-ea"/>
                <a:cs typeface="+mn-cs"/>
              </a:rPr>
              <a:t>.</a:t>
            </a:r>
          </a:p>
          <a:p>
            <a:pPr>
              <a:defRPr/>
            </a:pPr>
            <a:endParaRPr lang="en-US" sz="1600">
              <a:solidFill>
                <a:prstClr val="black"/>
              </a:solidFill>
            </a:endParaRPr>
          </a:p>
          <a:p>
            <a:pPr>
              <a:defRPr/>
            </a:pPr>
            <a:r>
              <a:rPr kumimoji="0" lang="en-US" sz="1600" b="0" i="0" u="none" strike="noStrike" kern="1200" cap="none" spc="0" normalizeH="0" baseline="0" noProof="0">
                <a:ln>
                  <a:noFill/>
                </a:ln>
                <a:solidFill>
                  <a:prstClr val="black"/>
                </a:solidFill>
                <a:effectLst/>
                <a:uLnTx/>
                <a:uFillTx/>
                <a:ea typeface="+mn-ea"/>
                <a:cs typeface="+mn-cs"/>
              </a:rPr>
              <a:t>However, surrounding neighborhoods have grown since the plan’s release and market conditions have shifted. As a result, the Strategic Development Plan needs to be updated to better reflect the </a:t>
            </a:r>
            <a:r>
              <a:rPr kumimoji="0" lang="en-US" sz="1600" b="1" i="0" u="none" strike="noStrike" kern="1200" cap="none" spc="0" normalizeH="0" baseline="0" noProof="0">
                <a:ln>
                  <a:noFill/>
                </a:ln>
                <a:solidFill>
                  <a:prstClr val="black"/>
                </a:solidFill>
                <a:effectLst/>
                <a:uLnTx/>
                <a:uFillTx/>
                <a:ea typeface="+mn-ea"/>
                <a:cs typeface="+mn-cs"/>
              </a:rPr>
              <a:t>local context, global conditions, and the airport’s Vision 100 and Operation 2045 initiatives</a:t>
            </a:r>
            <a:r>
              <a:rPr kumimoji="0" lang="en-US" sz="1600" b="0" i="0" u="none" strike="noStrike" kern="1200" cap="none" spc="0" normalizeH="0" baseline="0" noProof="0">
                <a:ln>
                  <a:noFill/>
                </a:ln>
                <a:solidFill>
                  <a:prstClr val="black"/>
                </a:solidFill>
                <a:effectLst/>
                <a:uLnTx/>
                <a:uFillTx/>
                <a:ea typeface="+mn-ea"/>
                <a:cs typeface="+mn-cs"/>
              </a:rPr>
              <a:t>.</a:t>
            </a:r>
            <a:br>
              <a:rPr kumimoji="0" lang="en-US" sz="1600" b="0" i="0" u="none" strike="noStrike" kern="1200" cap="none" spc="0" normalizeH="0" baseline="0" noProof="0">
                <a:ln>
                  <a:noFill/>
                </a:ln>
                <a:solidFill>
                  <a:prstClr val="black"/>
                </a:solidFill>
                <a:effectLst/>
                <a:uLnTx/>
                <a:uFillTx/>
                <a:ea typeface="+mn-ea"/>
                <a:cs typeface="+mn-cs"/>
              </a:rPr>
            </a:br>
            <a:endParaRPr lang="en-US" sz="1600" i="0" u="none" strike="noStrike" kern="1200" cap="none" spc="0" normalizeH="0" baseline="0" noProof="0">
              <a:ln>
                <a:noFill/>
              </a:ln>
              <a:solidFill>
                <a:prstClr val="black"/>
              </a:solidFill>
              <a:effectLst/>
              <a:uLnTx/>
              <a:uFillTx/>
              <a:ea typeface="Calibri"/>
              <a:cs typeface="Calibri"/>
            </a:endParaRPr>
          </a:p>
        </p:txBody>
      </p:sp>
      <p:pic>
        <p:nvPicPr>
          <p:cNvPr id="5" name="Picture 4">
            <a:extLst>
              <a:ext uri="{FF2B5EF4-FFF2-40B4-BE49-F238E27FC236}">
                <a16:creationId xmlns:a16="http://schemas.microsoft.com/office/drawing/2014/main" id="{FD0EED3D-9D6B-B430-E17A-E6D21767C35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439" y="1232242"/>
            <a:ext cx="5518434" cy="5016758"/>
          </a:xfrm>
          <a:prstGeom prst="rect">
            <a:avLst/>
          </a:prstGeom>
        </p:spPr>
      </p:pic>
    </p:spTree>
    <p:extLst>
      <p:ext uri="{BB962C8B-B14F-4D97-AF65-F5344CB8AC3E}">
        <p14:creationId xmlns:p14="http://schemas.microsoft.com/office/powerpoint/2010/main" val="262802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C34B9-44B5-49A6-B069-230BE541080F}"/>
            </a:ext>
          </a:extLst>
        </p:cNvPr>
        <p:cNvGrpSpPr/>
        <p:nvPr/>
      </p:nvGrpSpPr>
      <p:grpSpPr>
        <a:xfrm>
          <a:off x="0" y="0"/>
          <a:ext cx="0" cy="0"/>
          <a:chOff x="0" y="0"/>
          <a:chExt cx="0" cy="0"/>
        </a:xfrm>
      </p:grpSpPr>
      <p:sp>
        <p:nvSpPr>
          <p:cNvPr id="2" name="Text Placeholder 1" descr="Freight Elevator Security Remediation  &#10;&#10;DEN is seeking information regarding sensor-based security solutions for the freight elevator vestibules. The objective is to detect and notify when more people enter the elevator than present a badge.  Currently, access is controlled by a single badge reader, which presents a vulnerability to tailgating or piggybacking. This RFI aims to identify potential solutions that can effectively address this need.&#10;   &#10;KEY INFORMATION &#10;Anticipated Advertisement Date: Q2 2025     &#10;Small Business Program Goal:   TBD&#10;Estimated Project Value: Less than $500K&#10;Key Scope/Industry:  Video or Sensor Security subject matter expert, Physical Access Control subject matter expert, IT system administrator, IT database administrator, IT systems engineer, IT software developer&#10;Project Manager:  Ken Cooper | ken.cooper@flydenver.com   &#10;">
            <a:extLst>
              <a:ext uri="{FF2B5EF4-FFF2-40B4-BE49-F238E27FC236}">
                <a16:creationId xmlns:a16="http://schemas.microsoft.com/office/drawing/2014/main" id="{8DA443DB-E8B0-0185-F0FF-D307B89B34D7}"/>
              </a:ext>
              <a:ext uri="{C183D7F6-B498-43B3-948B-1728B52AA6E4}">
                <adec:decorative xmlns:adec="http://schemas.microsoft.com/office/drawing/2017/decorative" val="0"/>
              </a:ext>
            </a:extLst>
          </p:cNvPr>
          <p:cNvSpPr>
            <a:spLocks noGrp="1"/>
          </p:cNvSpPr>
          <p:nvPr>
            <p:ph type="title" idx="4294967295"/>
          </p:nvPr>
        </p:nvSpPr>
        <p:spPr>
          <a:xfrm>
            <a:off x="770439" y="400532"/>
            <a:ext cx="903421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Strategic Development Plan Update DEN Real Estate  </a:t>
            </a:r>
            <a:endParaRPr lang="en-US">
              <a:ea typeface="Calibri Light"/>
              <a:cs typeface="Calibri Light"/>
            </a:endParaRPr>
          </a:p>
        </p:txBody>
      </p:sp>
      <p:sp>
        <p:nvSpPr>
          <p:cNvPr id="9" name="TextBox 8" descr="KEY INFORMATION &#10;Anticipated Advertisement Date: Q2 2025     &#10;Small Business Program Goal:   None&#10;Estimated Project Value: $500K&#10;Key Scope/Industry:  Urban Planning, Economic Analysis, Stakeholder Engagement&#10;Project Manager:  Elise Brenninkmeyer &amp; Julie Saporito| elise.brenninkmeyer@flydenver.com  &amp; julie.saporito@flydenver.com &#10;">
            <a:extLst>
              <a:ext uri="{FF2B5EF4-FFF2-40B4-BE49-F238E27FC236}">
                <a16:creationId xmlns:a16="http://schemas.microsoft.com/office/drawing/2014/main" id="{7DCC0E38-B098-3F23-1ACA-B09FB27B2D45}"/>
              </a:ext>
              <a:ext uri="{C183D7F6-B498-43B3-948B-1728B52AA6E4}">
                <adec:decorative xmlns:adec="http://schemas.microsoft.com/office/drawing/2017/decorative" val="0"/>
              </a:ext>
            </a:extLst>
          </p:cNvPr>
          <p:cNvSpPr txBox="1"/>
          <p:nvPr/>
        </p:nvSpPr>
        <p:spPr>
          <a:xfrm>
            <a:off x="6370882" y="2274838"/>
            <a:ext cx="4046930" cy="2308324"/>
          </a:xfrm>
          <a:prstGeom prst="rect">
            <a:avLst/>
          </a:prstGeom>
          <a:noFill/>
        </p:spPr>
        <p:txBody>
          <a:bodyPr wrap="square" lIns="91440" tIns="45720" rIns="91440" bIns="45720" anchor="t">
            <a:spAutoFit/>
          </a:bodyPr>
          <a:lstStyle/>
          <a:p>
            <a:pPr>
              <a:defRPr/>
            </a:pPr>
            <a:r>
              <a:rPr kumimoji="0" lang="en-US" sz="1600" b="1" i="0" u="none" strike="noStrike" kern="1200" cap="none" spc="0" normalizeH="0" baseline="0" noProof="0">
                <a:ln>
                  <a:noFill/>
                </a:ln>
                <a:solidFill>
                  <a:prstClr val="black"/>
                </a:solidFill>
                <a:effectLst/>
                <a:uLnTx/>
                <a:uFillTx/>
                <a:ea typeface="Calibri"/>
                <a:cs typeface="Calibri"/>
              </a:rPr>
              <a:t>KEY INFORMATION </a:t>
            </a:r>
            <a:br>
              <a:rPr lang="en-US" sz="1600" b="1" i="0" u="none" strike="noStrike" kern="1200" cap="none" spc="0" normalizeH="0" baseline="0" noProof="0">
                <a:ln>
                  <a:noFill/>
                </a:ln>
                <a:effectLst/>
                <a:uLnTx/>
                <a:uFillTx/>
                <a:ea typeface="Calibri"/>
                <a:cs typeface="Calibri"/>
              </a:rPr>
            </a:b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2025   </a:t>
            </a:r>
            <a:r>
              <a:rPr kumimoji="0" lang="en-US" sz="1600" b="0" i="0" u="none" strike="noStrike" kern="1200" cap="none" spc="0" normalizeH="0" baseline="0" noProof="0">
                <a:ln>
                  <a:noFill/>
                </a:ln>
                <a:solidFill>
                  <a:prstClr val="black"/>
                </a:solidFill>
                <a:effectLst/>
                <a:uLnTx/>
                <a:uFillTx/>
                <a:ea typeface="+mn-ea"/>
                <a:cs typeface="Segoe UI"/>
              </a:rPr>
              <a:t> </a:t>
            </a:r>
            <a:r>
              <a:rPr kumimoji="0" lang="en-US" sz="1600" b="0" i="0" u="none" strike="noStrike" kern="1200" cap="none" spc="0" normalizeH="0" baseline="0" noProof="0">
                <a:ln>
                  <a:noFill/>
                </a:ln>
                <a:solidFill>
                  <a:prstClr val="black"/>
                </a:solidFill>
                <a:effectLst/>
                <a:uLnTx/>
                <a:uFillTx/>
                <a:ea typeface="+mn-ea"/>
                <a:cs typeface="+mn-cs"/>
              </a:rPr>
              <a:t> </a:t>
            </a:r>
            <a:endParaRPr kumimoji="0" lang="en-US" sz="1600" b="0" i="0" u="none" strike="noStrike" kern="1200" cap="none" spc="0" normalizeH="0" baseline="0" noProof="0">
              <a:ln>
                <a:noFill/>
              </a:ln>
              <a:solidFill>
                <a:prstClr val="black"/>
              </a:solidFill>
              <a:effectLst/>
              <a:uLnTx/>
              <a:uFillTx/>
              <a:ea typeface="+mn-ea"/>
              <a:cs typeface="Calibri"/>
            </a:endParaRPr>
          </a:p>
          <a:p>
            <a:pPr>
              <a:buClr>
                <a:srgbClr val="E35B2A"/>
              </a:buClr>
              <a:defRPr/>
            </a:pPr>
            <a:r>
              <a:rPr kumimoji="0" lang="en-US" sz="1600" b="1" i="0" u="none" strike="noStrike" kern="1200" cap="none" spc="0" normalizeH="0" baseline="0" noProof="0">
                <a:ln>
                  <a:noFill/>
                </a:ln>
                <a:solidFill>
                  <a:prstClr val="black"/>
                </a:solidFill>
                <a:effectLst/>
                <a:uLnTx/>
                <a:uFillTx/>
                <a:ea typeface="+mn-ea"/>
                <a:cs typeface="Calibri"/>
              </a:rPr>
              <a:t>Small Business Program Goal: </a:t>
            </a:r>
            <a:r>
              <a:rPr kumimoji="0" lang="en-US" sz="1600" b="0" i="0" u="none" strike="noStrike" kern="1200" cap="none" spc="0" normalizeH="0" baseline="0" noProof="0">
                <a:ln>
                  <a:noFill/>
                </a:ln>
                <a:solidFill>
                  <a:prstClr val="black"/>
                </a:solidFill>
                <a:effectLst/>
                <a:uLnTx/>
                <a:uFillTx/>
                <a:ea typeface="+mn-ea"/>
                <a:cs typeface="Calibri"/>
              </a:rPr>
              <a:t> </a:t>
            </a:r>
            <a:r>
              <a:rPr lang="en-US" sz="1600">
                <a:solidFill>
                  <a:prstClr val="black"/>
                </a:solidFill>
                <a:cs typeface="Calibri"/>
              </a:rPr>
              <a:t> None</a:t>
            </a:r>
            <a:endParaRPr kumimoji="0" lang="en-US" sz="1600" b="0" i="0" u="none" strike="noStrike" kern="1200" cap="none" spc="0" normalizeH="0" baseline="0" noProof="0">
              <a:ln>
                <a:noFill/>
              </a:ln>
              <a:solidFill>
                <a:prstClr val="black"/>
              </a:solidFill>
              <a:effectLst/>
              <a:uLnTx/>
              <a:uFillTx/>
              <a:ea typeface="Calibri"/>
              <a:cs typeface="Calibri"/>
            </a:endParaRPr>
          </a:p>
          <a:p>
            <a:pPr>
              <a:buClr>
                <a:srgbClr val="E35B2A"/>
              </a:buClr>
              <a:defRPr/>
            </a:pPr>
            <a:r>
              <a:rPr kumimoji="0" lang="en-US" sz="1600" b="1" i="0" u="none" strike="noStrike" kern="1200" cap="none" spc="0" normalizeH="0" baseline="0" noProof="0">
                <a:ln>
                  <a:noFill/>
                </a:ln>
                <a:solidFill>
                  <a:prstClr val="black"/>
                </a:solidFill>
                <a:effectLst/>
                <a:uLnTx/>
                <a:uFillTx/>
                <a:ea typeface="+mn-ea"/>
                <a:cs typeface="Calibri"/>
              </a:rPr>
              <a:t>Estimated Project Value: </a:t>
            </a:r>
            <a:r>
              <a:rPr lang="en-US" sz="1600">
                <a:solidFill>
                  <a:prstClr val="black"/>
                </a:solidFill>
                <a:ea typeface="+mn-lt"/>
                <a:cs typeface="+mn-lt"/>
              </a:rPr>
              <a:t>$500K</a:t>
            </a:r>
          </a:p>
          <a:p>
            <a:pPr>
              <a:buClr>
                <a:srgbClr val="E35B2A"/>
              </a:buClr>
              <a:defRPr/>
            </a:pPr>
            <a:r>
              <a:rPr kumimoji="0" lang="en-US" sz="1600" b="1" i="0" u="none" strike="noStrike" kern="1200" cap="none" spc="0" normalizeH="0" baseline="0" noProof="0">
                <a:ln>
                  <a:noFill/>
                </a:ln>
                <a:solidFill>
                  <a:prstClr val="black"/>
                </a:solidFill>
                <a:effectLst/>
                <a:uLnTx/>
                <a:uFillTx/>
                <a:ea typeface="+mn-ea"/>
                <a:cs typeface="+mn-cs"/>
              </a:rPr>
              <a:t>Key Scope/Industry:</a:t>
            </a:r>
            <a:r>
              <a:rPr kumimoji="0" lang="en-US" sz="1600" b="1" i="0" u="none" strike="noStrike" kern="1200" cap="none" spc="0" normalizeH="0" baseline="0" noProof="0">
                <a:ln>
                  <a:noFill/>
                </a:ln>
                <a:effectLst/>
                <a:uLnTx/>
                <a:uFillTx/>
                <a:ea typeface="+mn-ea"/>
                <a:cs typeface="+mn-cs"/>
              </a:rPr>
              <a:t> </a:t>
            </a:r>
            <a:r>
              <a:rPr lang="en-US" sz="1600">
                <a:ea typeface="+mn-lt"/>
                <a:cs typeface="+mn-lt"/>
              </a:rPr>
              <a:t> Urban Planning, Economic Analysis, Stakeholder Engagement</a:t>
            </a:r>
          </a:p>
          <a:p>
            <a:pPr>
              <a:buClr>
                <a:srgbClr val="E35B2A"/>
              </a:buClr>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 </a:t>
            </a:r>
            <a:r>
              <a:rPr lang="en-US" sz="1600" b="0" i="0">
                <a:effectLst/>
              </a:rPr>
              <a:t>Elise Brenninkmeyer &amp; Julie Saporito| </a:t>
            </a:r>
            <a:r>
              <a:rPr lang="en-US" sz="1600" b="0" i="0">
                <a:solidFill>
                  <a:srgbClr val="323130"/>
                </a:solidFill>
                <a:effectLst/>
                <a:hlinkClick r:id="rId3"/>
              </a:rPr>
              <a:t>elise.brenninkmeyer@flydenver.com</a:t>
            </a:r>
            <a:r>
              <a:rPr lang="en-US" sz="1600" b="0" i="0">
                <a:solidFill>
                  <a:srgbClr val="323130"/>
                </a:solidFill>
                <a:effectLst/>
              </a:rPr>
              <a:t> </a:t>
            </a:r>
            <a:r>
              <a:rPr lang="en-US" sz="1600">
                <a:solidFill>
                  <a:srgbClr val="323130"/>
                </a:solidFill>
              </a:rPr>
              <a:t> </a:t>
            </a:r>
            <a:r>
              <a:rPr lang="en-US" sz="1600" b="0" i="0">
                <a:solidFill>
                  <a:srgbClr val="323130"/>
                </a:solidFill>
                <a:effectLst/>
              </a:rPr>
              <a:t>&amp; </a:t>
            </a:r>
            <a:r>
              <a:rPr lang="en-US" sz="1600" b="0" i="0">
                <a:solidFill>
                  <a:srgbClr val="323130"/>
                </a:solidFill>
                <a:effectLst/>
                <a:hlinkClick r:id="rId4"/>
              </a:rPr>
              <a:t>julie.saporito@flydenver.com</a:t>
            </a:r>
            <a:r>
              <a:rPr lang="en-US" sz="1600">
                <a:solidFill>
                  <a:srgbClr val="323130"/>
                </a:solidFill>
              </a:rPr>
              <a:t> </a:t>
            </a:r>
            <a:endParaRPr kumimoji="0" lang="en-US" sz="1600" i="0" u="none" strike="noStrike" kern="1200" cap="none" spc="0" normalizeH="0" baseline="0" noProof="0">
              <a:ln>
                <a:noFill/>
              </a:ln>
              <a:solidFill>
                <a:prstClr val="black"/>
              </a:solidFill>
              <a:effectLst/>
              <a:uLnTx/>
              <a:uFillTx/>
              <a:ea typeface="Calibri"/>
              <a:cs typeface="Calibri"/>
            </a:endParaRPr>
          </a:p>
        </p:txBody>
      </p:sp>
      <p:pic>
        <p:nvPicPr>
          <p:cNvPr id="3" name="Picture 2">
            <a:extLst>
              <a:ext uri="{FF2B5EF4-FFF2-40B4-BE49-F238E27FC236}">
                <a16:creationId xmlns:a16="http://schemas.microsoft.com/office/drawing/2014/main" id="{B404B296-E8FA-F4FC-666E-557AB7B116B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r="16627"/>
          <a:stretch/>
        </p:blipFill>
        <p:spPr>
          <a:xfrm>
            <a:off x="770438" y="1601485"/>
            <a:ext cx="5325561" cy="4814821"/>
          </a:xfrm>
          <a:prstGeom prst="rect">
            <a:avLst/>
          </a:prstGeom>
        </p:spPr>
      </p:pic>
    </p:spTree>
    <p:extLst>
      <p:ext uri="{BB962C8B-B14F-4D97-AF65-F5344CB8AC3E}">
        <p14:creationId xmlns:p14="http://schemas.microsoft.com/office/powerpoint/2010/main" val="3392866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5A721-FCB1-CF16-E05B-06A9BE913EDD}"/>
            </a:ext>
          </a:extLst>
        </p:cNvPr>
        <p:cNvGrpSpPr/>
        <p:nvPr/>
      </p:nvGrpSpPr>
      <p:grpSpPr>
        <a:xfrm>
          <a:off x="0" y="0"/>
          <a:ext cx="0" cy="0"/>
          <a:chOff x="0" y="0"/>
          <a:chExt cx="0" cy="0"/>
        </a:xfrm>
      </p:grpSpPr>
      <p:sp>
        <p:nvSpPr>
          <p:cNvPr id="2" name="Text Placeholder 1" descr="Furniture, Installation, and Related Products and Services  &#10;This request is for a competitive Request for Proposal (RFP) to select a qualified firm to provide FF&amp;E (Furniture, Fixtures and Equipment). This Procurement will interface with all Agencies citywide, including DEN. &#10;&#10;The products and services include by not limited to the following:&#10;Systems Furniture&#10;Freestanding Furniture&#10;Seating/Chairs &#10;Soft Seating: &#10;Filing Systems, Storage, and Equipment&#10;Technology Support Furniture&#10;Breakroom Furniture&#10;Audio/Visual Furniture&#10;Related Products, Support Services and Solutions&#10;   &#10;KEY INFORMATION &#10;Anticipated Advertisement Date: Q2 2025     &#10;Small Business Program Goal:   None&#10;Estimated Project Value: $50M to $99.99M&#10;Key Scopes: Commercial Furniture&#10;Project Manager:  Lance Jay | lance.jay@flydenver.com &#10;">
            <a:extLst>
              <a:ext uri="{FF2B5EF4-FFF2-40B4-BE49-F238E27FC236}">
                <a16:creationId xmlns:a16="http://schemas.microsoft.com/office/drawing/2014/main" id="{ABC51F09-6DBF-36C7-27D9-7D6DE1AD8325}"/>
              </a:ext>
              <a:ext uri="{C183D7F6-B498-43B3-948B-1728B52AA6E4}">
                <adec:decorative xmlns:adec="http://schemas.microsoft.com/office/drawing/2017/decorative" val="0"/>
              </a:ext>
            </a:extLst>
          </p:cNvPr>
          <p:cNvSpPr>
            <a:spLocks noGrp="1"/>
          </p:cNvSpPr>
          <p:nvPr>
            <p:ph type="title" idx="4294967295"/>
          </p:nvPr>
        </p:nvSpPr>
        <p:spPr>
          <a:xfrm>
            <a:off x="717431" y="321018"/>
            <a:ext cx="903421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000">
                <a:solidFill>
                  <a:srgbClr val="440099"/>
                </a:solidFill>
                <a:latin typeface="+mn-lt"/>
                <a:ea typeface="+mn-ea"/>
                <a:cs typeface="+mn-cs"/>
              </a:rPr>
              <a:t>Furniture, Installation, and Related Products and Services  </a:t>
            </a:r>
            <a:endParaRPr lang="en-US" sz="3000">
              <a:ea typeface="Calibri Light"/>
              <a:cs typeface="Calibri Light"/>
            </a:endParaRPr>
          </a:p>
        </p:txBody>
      </p:sp>
      <p:sp>
        <p:nvSpPr>
          <p:cNvPr id="9" name="TextBox 8">
            <a:extLst>
              <a:ext uri="{FF2B5EF4-FFF2-40B4-BE49-F238E27FC236}">
                <a16:creationId xmlns:a16="http://schemas.microsoft.com/office/drawing/2014/main" id="{705EB3BB-E329-C224-74AC-974A90A247AD}"/>
              </a:ext>
              <a:ext uri="{C183D7F6-B498-43B3-948B-1728B52AA6E4}">
                <adec:decorative xmlns:adec="http://schemas.microsoft.com/office/drawing/2017/decorative" val="1"/>
              </a:ext>
            </a:extLst>
          </p:cNvPr>
          <p:cNvSpPr txBox="1"/>
          <p:nvPr/>
        </p:nvSpPr>
        <p:spPr>
          <a:xfrm>
            <a:off x="842823" y="1408120"/>
            <a:ext cx="9483904" cy="4616648"/>
          </a:xfrm>
          <a:prstGeom prst="rect">
            <a:avLst/>
          </a:prstGeom>
          <a:noFill/>
        </p:spPr>
        <p:txBody>
          <a:bodyPr wrap="square" lIns="91440" tIns="45720" rIns="91440" bIns="45720" anchor="t">
            <a:spAutoFit/>
          </a:bodyPr>
          <a:lstStyle/>
          <a:p>
            <a:pPr>
              <a:defRPr/>
            </a:pPr>
            <a:r>
              <a:rPr kumimoji="0" lang="en-US" sz="1400" b="0" i="0" u="none" strike="noStrike" kern="1200" cap="none" spc="0" normalizeH="0" baseline="0" noProof="0">
                <a:ln>
                  <a:noFill/>
                </a:ln>
                <a:solidFill>
                  <a:prstClr val="black"/>
                </a:solidFill>
                <a:effectLst/>
                <a:uLnTx/>
                <a:uFillTx/>
                <a:ea typeface="+mn-ea"/>
                <a:cs typeface="+mn-cs"/>
              </a:rPr>
              <a:t>This request is for a competitive Request for Proposal (RFP) to select a qualified firm to provide FF&amp;E (Furniture, Fixtures and Equipment). This Procurement will interface with all Agencies citywide, including DEN. </a:t>
            </a:r>
          </a:p>
          <a:p>
            <a:pPr>
              <a:defRPr/>
            </a:pPr>
            <a:endParaRPr lang="en-US" sz="1400">
              <a:solidFill>
                <a:prstClr val="black"/>
              </a:solidFill>
            </a:endParaRPr>
          </a:p>
          <a:p>
            <a:pPr>
              <a:defRPr/>
            </a:pPr>
            <a:r>
              <a:rPr lang="en-US" sz="1400" b="0" i="0" u="none" strike="noStrike" kern="1200" cap="none" spc="0" normalizeH="0" baseline="0" noProof="0">
                <a:ln>
                  <a:noFill/>
                </a:ln>
                <a:solidFill>
                  <a:prstClr val="black"/>
                </a:solidFill>
                <a:effectLst/>
                <a:uLnTx/>
                <a:uFillTx/>
                <a:ea typeface="Calibri"/>
                <a:cs typeface="Calibri"/>
              </a:rPr>
              <a:t>The products and services include by not limited to the following:</a:t>
            </a:r>
            <a:endParaRPr lang="en-US" sz="1400">
              <a:solidFill>
                <a:prstClr val="black"/>
              </a:solidFill>
            </a:endParaRP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400">
                <a:effectLst/>
                <a:ea typeface="Calibri"/>
                <a:cs typeface="Times New Roman"/>
              </a:rPr>
              <a:t>Systems Furniture</a:t>
            </a: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400">
                <a:effectLst/>
                <a:ea typeface="Calibri"/>
                <a:cs typeface="Times New Roman"/>
              </a:rPr>
              <a:t>Freestanding Furniture</a:t>
            </a:r>
            <a:endParaRPr lang="en-US" sz="1400">
              <a:ea typeface="Calibri"/>
              <a:cs typeface="Times New Roman"/>
            </a:endParaRP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400">
                <a:effectLst/>
                <a:ea typeface="Calibri"/>
                <a:cs typeface="Times New Roman"/>
              </a:rPr>
              <a:t>Seating/Chairs </a:t>
            </a: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400">
                <a:effectLst/>
                <a:ea typeface="Calibri"/>
                <a:cs typeface="Times New Roman"/>
              </a:rPr>
              <a:t>Soft Seating: </a:t>
            </a: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400">
                <a:effectLst/>
                <a:ea typeface="Calibri"/>
                <a:cs typeface="Times New Roman"/>
              </a:rPr>
              <a:t>Filing Systems, Storage, and Equipment</a:t>
            </a: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400">
                <a:effectLst/>
                <a:ea typeface="Calibri"/>
                <a:cs typeface="Times New Roman"/>
              </a:rPr>
              <a:t>Technology Support Furniture</a:t>
            </a:r>
            <a:endParaRPr lang="en-US" sz="1400">
              <a:solidFill>
                <a:prstClr val="black"/>
              </a:solidFill>
              <a:ea typeface="Calibri"/>
              <a:cs typeface="Times New Roman"/>
            </a:endParaRP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400" b="0" i="0" u="none" strike="noStrike" kern="1200" cap="none" spc="0" normalizeH="0" baseline="0" noProof="0">
                <a:ln>
                  <a:noFill/>
                </a:ln>
                <a:solidFill>
                  <a:prstClr val="black"/>
                </a:solidFill>
                <a:effectLst/>
                <a:uLnTx/>
                <a:uFillTx/>
                <a:ea typeface="Calibri"/>
                <a:cs typeface="Calibri"/>
              </a:rPr>
              <a:t>Breakroom Furniture</a:t>
            </a: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400" b="0" i="0" u="none" strike="noStrike" kern="1200" cap="none" spc="0" normalizeH="0" baseline="0" noProof="0">
                <a:ln>
                  <a:noFill/>
                </a:ln>
                <a:solidFill>
                  <a:prstClr val="black"/>
                </a:solidFill>
                <a:effectLst/>
                <a:uLnTx/>
                <a:uFillTx/>
                <a:ea typeface="Calibri"/>
                <a:cs typeface="Calibri"/>
              </a:rPr>
              <a:t>Audio/Visual Furniture</a:t>
            </a:r>
          </a:p>
          <a:p>
            <a:pPr marR="0" lvl="0" indent="-342900" algn="just">
              <a:spcBef>
                <a:spcPts val="0"/>
              </a:spcBef>
              <a:spcAft>
                <a:spcPts val="0"/>
              </a:spcAft>
              <a:buFont typeface="Symbol" panose="05050102010706020507" pitchFamily="18" charset="2"/>
              <a:buChar char=""/>
              <a:tabLst>
                <a:tab pos="171450" algn="l"/>
                <a:tab pos="685800" algn="l"/>
                <a:tab pos="1066800" algn="l"/>
                <a:tab pos="1447800" algn="l"/>
              </a:tabLst>
            </a:pPr>
            <a:r>
              <a:rPr lang="en-US" sz="1400" b="0" i="0" u="none" strike="noStrike" kern="1200" cap="none" spc="0" normalizeH="0" baseline="0" noProof="0">
                <a:ln>
                  <a:noFill/>
                </a:ln>
                <a:solidFill>
                  <a:prstClr val="black"/>
                </a:solidFill>
                <a:effectLst/>
                <a:uLnTx/>
                <a:uFillTx/>
                <a:ea typeface="Calibri"/>
                <a:cs typeface="Calibri"/>
              </a:rPr>
              <a:t>Related Products, Support Services and Solutions</a:t>
            </a:r>
          </a:p>
          <a:p>
            <a:pPr>
              <a:defRPr/>
            </a:pPr>
            <a:r>
              <a:rPr kumimoji="0" lang="en-US" sz="1400" b="0" i="0" u="none" strike="noStrike" kern="1200" cap="none" spc="0" normalizeH="0" baseline="0" noProof="0">
                <a:ln>
                  <a:noFill/>
                </a:ln>
                <a:solidFill>
                  <a:prstClr val="black"/>
                </a:solidFill>
                <a:effectLst/>
                <a:uLnTx/>
                <a:uFillTx/>
                <a:ea typeface="+mn-ea"/>
                <a:cs typeface="+mn-cs"/>
              </a:rPr>
              <a:t>			</a:t>
            </a:r>
            <a:endParaRPr lang="en-US" sz="1400" b="0"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Calibri"/>
                <a:cs typeface="Calibri"/>
              </a:rPr>
              <a:t>KEY INFORMATION </a:t>
            </a:r>
            <a:br>
              <a:rPr lang="en-US" sz="1400" b="1" i="0" u="none" strike="noStrike" kern="1200" cap="none" spc="0" normalizeH="0" baseline="0" noProof="0">
                <a:ln>
                  <a:noFill/>
                </a:ln>
                <a:effectLst/>
                <a:uLnTx/>
                <a:uFillTx/>
                <a:ea typeface="Calibri"/>
                <a:cs typeface="Calibri"/>
              </a:rPr>
            </a:br>
            <a:r>
              <a:rPr kumimoji="0" lang="en-US" sz="1400" b="1" i="0" u="none" strike="noStrike" kern="1200" cap="none" spc="0" normalizeH="0" baseline="0" noProof="0">
                <a:ln>
                  <a:noFill/>
                </a:ln>
                <a:solidFill>
                  <a:prstClr val="black"/>
                </a:solidFill>
                <a:effectLst/>
                <a:uLnTx/>
                <a:uFillTx/>
                <a:ea typeface="+mn-ea"/>
                <a:cs typeface="+mn-cs"/>
              </a:rPr>
              <a:t>Anticipated Advertisement Date: </a:t>
            </a:r>
            <a:r>
              <a:rPr lang="en-US" sz="1400">
                <a:solidFill>
                  <a:prstClr val="black"/>
                </a:solidFill>
              </a:rPr>
              <a:t>Q2</a:t>
            </a:r>
            <a:r>
              <a:rPr kumimoji="0" lang="en-US" sz="1400" b="0" i="0" u="none" strike="noStrike" kern="1200" cap="none" spc="0" normalizeH="0" baseline="0" noProof="0">
                <a:ln>
                  <a:noFill/>
                </a:ln>
                <a:solidFill>
                  <a:prstClr val="black"/>
                </a:solidFill>
                <a:effectLst/>
                <a:uLnTx/>
                <a:uFillTx/>
                <a:ea typeface="+mn-ea"/>
                <a:cs typeface="+mn-cs"/>
              </a:rPr>
              <a:t> 2025   </a:t>
            </a:r>
            <a:r>
              <a:rPr kumimoji="0" lang="en-US" sz="1400" b="0" i="0" u="none" strike="noStrike" kern="1200" cap="none" spc="0" normalizeH="0" baseline="0" noProof="0">
                <a:ln>
                  <a:noFill/>
                </a:ln>
                <a:solidFill>
                  <a:prstClr val="black"/>
                </a:solidFill>
                <a:effectLst/>
                <a:uLnTx/>
                <a:uFillTx/>
                <a:ea typeface="+mn-ea"/>
                <a:cs typeface="Segoe UI"/>
              </a:rPr>
              <a:t> </a:t>
            </a:r>
            <a:endParaRPr lang="en-US" sz="1400">
              <a:solidFill>
                <a:prstClr val="black"/>
              </a:solidFill>
            </a:endParaRPr>
          </a:p>
          <a:p>
            <a:pPr>
              <a:defRPr/>
            </a:pPr>
            <a:r>
              <a:rPr lang="en-US" sz="1400" b="1">
                <a:solidFill>
                  <a:prstClr val="black"/>
                </a:solidFill>
                <a:ea typeface="Calibri"/>
                <a:cs typeface="Calibri"/>
              </a:rPr>
              <a:t>Anticipated</a:t>
            </a:r>
            <a:r>
              <a:rPr lang="en-US" sz="1400">
                <a:solidFill>
                  <a:prstClr val="black"/>
                </a:solidFill>
                <a:ea typeface="Calibri"/>
                <a:cs typeface="Calibri"/>
              </a:rPr>
              <a:t> </a:t>
            </a:r>
            <a:r>
              <a:rPr lang="en-US" sz="1400" b="1">
                <a:solidFill>
                  <a:prstClr val="black"/>
                </a:solidFill>
                <a:ea typeface="Calibri"/>
                <a:cs typeface="Calibri"/>
              </a:rPr>
              <a:t>Agreement Date: </a:t>
            </a:r>
            <a:r>
              <a:rPr lang="en-US" sz="1400">
                <a:solidFill>
                  <a:prstClr val="black"/>
                </a:solidFill>
                <a:ea typeface="Calibri"/>
                <a:cs typeface="Calibri"/>
              </a:rPr>
              <a:t>Q4</a:t>
            </a:r>
            <a:endParaRPr lang="en-US" sz="1400" i="0" u="none" strike="noStrike" kern="1200" cap="none" spc="0" normalizeH="0" baseline="0" noProof="0">
              <a:ln>
                <a:noFill/>
              </a:ln>
              <a:solidFill>
                <a:prstClr val="black"/>
              </a:solidFill>
              <a:effectLst/>
              <a:uLnTx/>
              <a:uFillTx/>
              <a:ea typeface="Calibri"/>
              <a:cs typeface="Calibri"/>
            </a:endParaRPr>
          </a:p>
          <a:p>
            <a:pPr>
              <a:buClr>
                <a:srgbClr val="E35B2A"/>
              </a:buClr>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 5%</a:t>
            </a:r>
            <a:endParaRPr kumimoji="0" lang="en-US" sz="1400" b="0" i="0" u="none" strike="noStrike" kern="1200" cap="none" spc="0" normalizeH="0" baseline="0" noProof="0">
              <a:ln>
                <a:noFill/>
              </a:ln>
              <a:solidFill>
                <a:prstClr val="black"/>
              </a:solidFill>
              <a:effectLst/>
              <a:uLnTx/>
              <a:uFillTx/>
              <a:ea typeface="Calibri"/>
              <a:cs typeface="Calibri"/>
            </a:endParaRPr>
          </a:p>
          <a:p>
            <a:pPr>
              <a:buClr>
                <a:srgbClr val="E35B2A"/>
              </a:buClr>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ea typeface="+mn-lt"/>
                <a:cs typeface="+mn-lt"/>
              </a:rPr>
              <a:t>$120M to $150M City Wide </a:t>
            </a:r>
          </a:p>
          <a:p>
            <a:pPr>
              <a:buClr>
                <a:srgbClr val="E35B2A"/>
              </a:buClr>
              <a:defRPr/>
            </a:pPr>
            <a:r>
              <a:rPr lang="en-US" sz="1400" b="1"/>
              <a:t>Key Scopes: </a:t>
            </a:r>
            <a:r>
              <a:rPr lang="en-US" sz="1400"/>
              <a:t>Commercial Furniture</a:t>
            </a:r>
            <a:endParaRPr kumimoji="0" lang="en-US" sz="1400" i="0" u="none" strike="noStrike" kern="1200" cap="none" spc="0" normalizeH="0" baseline="0" noProof="0">
              <a:ln>
                <a:noFill/>
              </a:ln>
              <a:solidFill>
                <a:prstClr val="black"/>
              </a:solidFill>
              <a:effectLst/>
              <a:uLnTx/>
              <a:uFillTx/>
              <a:ea typeface="+mn-lt"/>
              <a:cs typeface="+mn-lt"/>
            </a:endParaRPr>
          </a:p>
          <a:p>
            <a:pPr>
              <a:buClr>
                <a:srgbClr val="E35B2A"/>
              </a:buClr>
              <a:defRPr/>
            </a:pPr>
            <a:r>
              <a:rPr kumimoji="0" lang="en-US" sz="1400" b="1" i="0" u="none" strike="noStrike" kern="1200" cap="none" spc="0" normalizeH="0" baseline="0" noProof="0">
                <a:ln>
                  <a:noFill/>
                </a:ln>
                <a:effectLst/>
                <a:uLnTx/>
                <a:uFillTx/>
                <a:ea typeface="+mn-ea"/>
                <a:cs typeface="+mn-cs"/>
              </a:rPr>
              <a:t>Project Manager: </a:t>
            </a:r>
            <a:r>
              <a:rPr kumimoji="0" lang="en-US" sz="1400" i="0" u="none" strike="noStrike" kern="1200" cap="none" spc="0" normalizeH="0" baseline="0" noProof="0">
                <a:ln>
                  <a:noFill/>
                </a:ln>
                <a:effectLst/>
                <a:uLnTx/>
                <a:uFillTx/>
                <a:ea typeface="+mn-ea"/>
                <a:cs typeface="+mn-cs"/>
              </a:rPr>
              <a:t> </a:t>
            </a:r>
            <a:r>
              <a:rPr lang="en-US" sz="1400"/>
              <a:t>Lance Jay, Chief Procurement Officer City of Denver | lance.jay@denvergov.org </a:t>
            </a:r>
            <a:endParaRPr kumimoji="0" lang="en-US" sz="1400" i="0" u="none" strike="noStrike" kern="1200" cap="none" spc="0" normalizeH="0" baseline="0" noProof="0">
              <a:ln>
                <a:noFill/>
              </a:ln>
              <a:effectLst/>
              <a:uLnTx/>
              <a:uFillTx/>
              <a:ea typeface="Calibri"/>
              <a:cs typeface="Calibri"/>
            </a:endParaRPr>
          </a:p>
        </p:txBody>
      </p:sp>
    </p:spTree>
    <p:extLst>
      <p:ext uri="{BB962C8B-B14F-4D97-AF65-F5344CB8AC3E}">
        <p14:creationId xmlns:p14="http://schemas.microsoft.com/office/powerpoint/2010/main" val="140514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7B3A-C7D2-EB06-01FF-D73F96C15C96}"/>
            </a:ext>
          </a:extLst>
        </p:cNvPr>
        <p:cNvGrpSpPr/>
        <p:nvPr/>
      </p:nvGrpSpPr>
      <p:grpSpPr>
        <a:xfrm>
          <a:off x="0" y="0"/>
          <a:ext cx="0" cy="0"/>
          <a:chOff x="0" y="0"/>
          <a:chExt cx="0" cy="0"/>
        </a:xfrm>
      </p:grpSpPr>
      <p:sp>
        <p:nvSpPr>
          <p:cNvPr id="2" name="Text Placeholder 1" descr="Microsoft 365 Professional Services &#10;Denver International Airport (DEN) utilizes various Microsoft 365 technologies for collaboration and data processing. DEN seeks a Microsoft Strategic Project-Based partner to provide professional services and collaborate with DEN to enhance current and future Microsoft solutions, including implementation and support services.  &#10;   &#10;KEY INFORMATION &#10;Anticipated Advertisement Date: Q2 2025     &#10;Small Business Program Goal:   None&#10;Estimated Project Value: $2.2M&#10;Key Technologies:&#10;Teams, Exchange, OneDrive for Business, Power Platforms, SharePoint Online, Azure, CoPilot, Fabric, Sentinel, Purview&#10;Focus on implementing new E5 features post-transition.&#10;&#10;Project Manager:  Deneen Stone | Deneen.Stone@flydenver.com &#10;">
            <a:extLst>
              <a:ext uri="{FF2B5EF4-FFF2-40B4-BE49-F238E27FC236}">
                <a16:creationId xmlns:a16="http://schemas.microsoft.com/office/drawing/2014/main" id="{B56EA9D7-5AD0-6813-8EF1-2375B8E43A2A}"/>
              </a:ext>
              <a:ext uri="{C183D7F6-B498-43B3-948B-1728B52AA6E4}">
                <adec:decorative xmlns:adec="http://schemas.microsoft.com/office/drawing/2017/decorative" val="0"/>
              </a:ext>
            </a:extLst>
          </p:cNvPr>
          <p:cNvSpPr>
            <a:spLocks noGrp="1"/>
          </p:cNvSpPr>
          <p:nvPr>
            <p:ph type="title" idx="4294967295"/>
          </p:nvPr>
        </p:nvSpPr>
        <p:spPr>
          <a:xfrm>
            <a:off x="770439" y="400532"/>
            <a:ext cx="903421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Microsoft 365 Professional Services</a:t>
            </a:r>
            <a:endParaRPr lang="en-US">
              <a:ea typeface="Calibri Light"/>
              <a:cs typeface="Calibri Light"/>
            </a:endParaRPr>
          </a:p>
        </p:txBody>
      </p:sp>
      <p:sp>
        <p:nvSpPr>
          <p:cNvPr id="9" name="TextBox 8">
            <a:extLst>
              <a:ext uri="{FF2B5EF4-FFF2-40B4-BE49-F238E27FC236}">
                <a16:creationId xmlns:a16="http://schemas.microsoft.com/office/drawing/2014/main" id="{E77E4281-AC59-2710-5F2D-D75F793BD80F}"/>
              </a:ext>
              <a:ext uri="{C183D7F6-B498-43B3-948B-1728B52AA6E4}">
                <adec:decorative xmlns:adec="http://schemas.microsoft.com/office/drawing/2017/decorative" val="1"/>
              </a:ext>
            </a:extLst>
          </p:cNvPr>
          <p:cNvSpPr txBox="1"/>
          <p:nvPr/>
        </p:nvSpPr>
        <p:spPr>
          <a:xfrm>
            <a:off x="770439" y="1263134"/>
            <a:ext cx="9483904" cy="3785652"/>
          </a:xfrm>
          <a:prstGeom prst="rect">
            <a:avLst/>
          </a:prstGeom>
          <a:noFill/>
        </p:spPr>
        <p:txBody>
          <a:bodyPr wrap="square" lIns="91440" tIns="45720" rIns="91440" bIns="45720" anchor="t">
            <a:spAutoFit/>
          </a:bodyPr>
          <a:lstStyle/>
          <a:p>
            <a:pPr>
              <a:defRPr/>
            </a:pPr>
            <a:r>
              <a:rPr kumimoji="0" lang="en-US" sz="1600" b="0" i="0" u="none" strike="noStrike" kern="1200" cap="none" spc="0" normalizeH="0" baseline="0" noProof="0">
                <a:ln>
                  <a:noFill/>
                </a:ln>
                <a:solidFill>
                  <a:prstClr val="black"/>
                </a:solidFill>
                <a:effectLst/>
                <a:uLnTx/>
                <a:uFillTx/>
                <a:ea typeface="+mn-ea"/>
                <a:cs typeface="+mn-cs"/>
              </a:rPr>
              <a:t>Denver International Airport (DEN) utilizes various Microsoft 365 technologies for collaboration and data processing. DEN seeks a Microsoft Strategic Project-Based partner to provide professional services and collaborate with DEN to enhance current and future Microsoft solutions, including implementation and support services.		</a:t>
            </a:r>
            <a:endParaRPr lang="en-US" sz="1600" b="0" i="0" u="none" strike="noStrike" kern="1200" cap="none" spc="0" normalizeH="0" baseline="0" noProof="0">
              <a:ln>
                <a:noFill/>
              </a:ln>
              <a:solidFill>
                <a:prstClr val="black"/>
              </a:solidFill>
              <a:effectLst/>
              <a:uLnTx/>
              <a:uFillTx/>
              <a:ea typeface="Calibri"/>
              <a:cs typeface="Calibri"/>
            </a:endParaRPr>
          </a:p>
          <a:p>
            <a:pPr>
              <a:defRPr/>
            </a:pPr>
            <a:r>
              <a:rPr kumimoji="0" lang="en-US" sz="1600" b="0" i="0" u="none" strike="noStrike" kern="1200" cap="none" spc="0" normalizeH="0" baseline="0" noProof="0">
                <a:ln>
                  <a:noFill/>
                </a:ln>
                <a:solidFill>
                  <a:prstClr val="black"/>
                </a:solidFill>
                <a:effectLst/>
                <a:uLnTx/>
                <a:uFillTx/>
                <a:ea typeface="+mn-ea"/>
                <a:cs typeface="+mn-cs"/>
              </a:rPr>
              <a:t>			</a:t>
            </a:r>
            <a:endParaRPr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Calibri"/>
                <a:cs typeface="Calibri"/>
              </a:rPr>
              <a:t>KEY INFORMATION </a:t>
            </a:r>
            <a:br>
              <a:rPr lang="en-US" sz="1600" b="1" i="0" u="none" strike="noStrike" kern="1200" cap="none" spc="0" normalizeH="0" baseline="0" noProof="0">
                <a:ln>
                  <a:noFill/>
                </a:ln>
                <a:effectLst/>
                <a:uLnTx/>
                <a:uFillTx/>
                <a:ea typeface="Calibri"/>
                <a:cs typeface="Calibri"/>
              </a:rPr>
            </a:b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2025   </a:t>
            </a:r>
            <a:r>
              <a:rPr kumimoji="0" lang="en-US" sz="1600" b="0" i="0" u="none" strike="noStrike" kern="1200" cap="none" spc="0" normalizeH="0" baseline="0" noProof="0">
                <a:ln>
                  <a:noFill/>
                </a:ln>
                <a:solidFill>
                  <a:prstClr val="black"/>
                </a:solidFill>
                <a:effectLst/>
                <a:uLnTx/>
                <a:uFillTx/>
                <a:ea typeface="+mn-ea"/>
                <a:cs typeface="Segoe UI"/>
              </a:rPr>
              <a:t> </a:t>
            </a:r>
            <a:r>
              <a:rPr kumimoji="0" lang="en-US" sz="1600" b="0" i="0" u="none" strike="noStrike" kern="1200" cap="none" spc="0" normalizeH="0" baseline="0" noProof="0">
                <a:ln>
                  <a:noFill/>
                </a:ln>
                <a:solidFill>
                  <a:prstClr val="black"/>
                </a:solidFill>
                <a:effectLst/>
                <a:uLnTx/>
                <a:uFillTx/>
                <a:ea typeface="+mn-ea"/>
                <a:cs typeface="+mn-cs"/>
              </a:rPr>
              <a:t> </a:t>
            </a:r>
            <a:endParaRPr kumimoji="0" lang="en-US" sz="1600" b="0" i="0" u="none" strike="noStrike" kern="1200" cap="none" spc="0" normalizeH="0" baseline="0" noProof="0">
              <a:ln>
                <a:noFill/>
              </a:ln>
              <a:solidFill>
                <a:prstClr val="black"/>
              </a:solidFill>
              <a:effectLst/>
              <a:uLnTx/>
              <a:uFillTx/>
              <a:ea typeface="+mn-ea"/>
              <a:cs typeface="Calibri"/>
            </a:endParaRPr>
          </a:p>
          <a:p>
            <a:pPr>
              <a:buClr>
                <a:srgbClr val="E35B2A"/>
              </a:buClr>
              <a:defRPr/>
            </a:pPr>
            <a:r>
              <a:rPr kumimoji="0" lang="en-US" sz="1600" b="1" i="0" u="none" strike="noStrike" kern="1200" cap="none" spc="0" normalizeH="0" baseline="0" noProof="0">
                <a:ln>
                  <a:noFill/>
                </a:ln>
                <a:solidFill>
                  <a:prstClr val="black"/>
                </a:solidFill>
                <a:effectLst/>
                <a:uLnTx/>
                <a:uFillTx/>
                <a:ea typeface="+mn-ea"/>
                <a:cs typeface="Calibri"/>
              </a:rPr>
              <a:t>Small Business Program Goal: </a:t>
            </a:r>
            <a:r>
              <a:rPr kumimoji="0" lang="en-US" sz="1600" b="0" i="0" u="none" strike="noStrike" kern="1200" cap="none" spc="0" normalizeH="0" baseline="0" noProof="0">
                <a:ln>
                  <a:noFill/>
                </a:ln>
                <a:solidFill>
                  <a:prstClr val="black"/>
                </a:solidFill>
                <a:effectLst/>
                <a:uLnTx/>
                <a:uFillTx/>
                <a:ea typeface="+mn-ea"/>
                <a:cs typeface="Calibri"/>
              </a:rPr>
              <a:t> </a:t>
            </a:r>
            <a:r>
              <a:rPr lang="en-US" sz="1600">
                <a:solidFill>
                  <a:prstClr val="black"/>
                </a:solidFill>
                <a:cs typeface="Calibri"/>
              </a:rPr>
              <a:t> None</a:t>
            </a:r>
            <a:endParaRPr kumimoji="0" lang="en-US" sz="1600" b="0" i="0" u="none" strike="noStrike" kern="1200" cap="none" spc="0" normalizeH="0" baseline="0" noProof="0">
              <a:ln>
                <a:noFill/>
              </a:ln>
              <a:solidFill>
                <a:prstClr val="black"/>
              </a:solidFill>
              <a:effectLst/>
              <a:uLnTx/>
              <a:uFillTx/>
              <a:ea typeface="Calibri"/>
              <a:cs typeface="Calibri"/>
            </a:endParaRPr>
          </a:p>
          <a:p>
            <a:pPr>
              <a:buClr>
                <a:srgbClr val="E35B2A"/>
              </a:buClr>
              <a:defRPr/>
            </a:pPr>
            <a:r>
              <a:rPr kumimoji="0" lang="en-US" sz="1600" b="1" i="0" u="none" strike="noStrike" kern="1200" cap="none" spc="0" normalizeH="0" baseline="0" noProof="0">
                <a:ln>
                  <a:noFill/>
                </a:ln>
                <a:solidFill>
                  <a:prstClr val="black"/>
                </a:solidFill>
                <a:effectLst/>
                <a:uLnTx/>
                <a:uFillTx/>
                <a:ea typeface="+mn-ea"/>
                <a:cs typeface="Calibri"/>
              </a:rPr>
              <a:t>Estimated Project Value: </a:t>
            </a:r>
            <a:r>
              <a:rPr lang="en-US" sz="1600">
                <a:solidFill>
                  <a:prstClr val="black"/>
                </a:solidFill>
                <a:ea typeface="+mn-lt"/>
                <a:cs typeface="+mn-lt"/>
              </a:rPr>
              <a:t>$2.2M</a:t>
            </a:r>
          </a:p>
          <a:p>
            <a:pPr>
              <a:buNone/>
            </a:pPr>
            <a:r>
              <a:rPr lang="en-US" sz="1600" b="1"/>
              <a:t>Key Technologies:</a:t>
            </a:r>
            <a:endParaRPr lang="en-US" sz="1600"/>
          </a:p>
          <a:p>
            <a:pPr marL="285750" indent="-285750">
              <a:buFont typeface="Arial" panose="020B0604020202020204" pitchFamily="34" charset="0"/>
              <a:buChar char="•"/>
            </a:pPr>
            <a:r>
              <a:rPr lang="en-US" sz="1600"/>
              <a:t>Teams, Exchange, OneDrive for Business, Power Platforms, SharePoint Online, Azure, CoPilot, Fabric, Sentinel, Purview</a:t>
            </a:r>
          </a:p>
          <a:p>
            <a:pPr marL="285750" indent="-285750">
              <a:buFont typeface="Arial" panose="020B0604020202020204" pitchFamily="34" charset="0"/>
              <a:buChar char="•"/>
            </a:pPr>
            <a:r>
              <a:rPr lang="en-US" sz="1600"/>
              <a:t>Focus on implementing </a:t>
            </a:r>
            <a:r>
              <a:rPr lang="en-US" sz="1600" b="1"/>
              <a:t>new E5 features</a:t>
            </a:r>
            <a:r>
              <a:rPr lang="en-US" sz="1600"/>
              <a:t> post-transition.</a:t>
            </a:r>
          </a:p>
          <a:p>
            <a:pPr>
              <a:buClr>
                <a:srgbClr val="E35B2A"/>
              </a:buClr>
              <a:defRPr/>
            </a:pPr>
            <a:endParaRPr kumimoji="0" lang="en-US" sz="1600" b="1" i="0" u="none" strike="noStrike" kern="1200" cap="none" spc="0" normalizeH="0" baseline="0" noProof="0">
              <a:ln>
                <a:noFill/>
              </a:ln>
              <a:solidFill>
                <a:prstClr val="black"/>
              </a:solidFill>
              <a:effectLst/>
              <a:uLnTx/>
              <a:uFillTx/>
              <a:ea typeface="+mn-lt"/>
              <a:cs typeface="+mn-lt"/>
            </a:endParaRPr>
          </a:p>
          <a:p>
            <a:pPr>
              <a:buClr>
                <a:srgbClr val="E35B2A"/>
              </a:buClr>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 </a:t>
            </a:r>
            <a:r>
              <a:rPr lang="en-US" sz="1600" b="0" i="0">
                <a:effectLst/>
              </a:rPr>
              <a:t>Deneen Stone |</a:t>
            </a:r>
            <a:r>
              <a:rPr lang="en-US" sz="1600" b="0" i="0">
                <a:solidFill>
                  <a:srgbClr val="323130"/>
                </a:solidFill>
                <a:effectLst/>
              </a:rPr>
              <a:t> </a:t>
            </a:r>
            <a:r>
              <a:rPr lang="en-US" sz="1600" b="0" i="0">
                <a:solidFill>
                  <a:srgbClr val="323130"/>
                </a:solidFill>
                <a:effectLst/>
                <a:hlinkClick r:id="rId3"/>
              </a:rPr>
              <a:t>Deneen.Stone</a:t>
            </a:r>
            <a:r>
              <a:rPr lang="en-US" sz="1600">
                <a:solidFill>
                  <a:srgbClr val="323130"/>
                </a:solidFill>
                <a:hlinkClick r:id="rId3"/>
              </a:rPr>
              <a:t>@flydenver.com</a:t>
            </a:r>
            <a:r>
              <a:rPr lang="en-US" sz="1600">
                <a:solidFill>
                  <a:srgbClr val="323130"/>
                </a:solidFill>
              </a:rPr>
              <a:t> </a:t>
            </a:r>
            <a:endParaRPr kumimoji="0" lang="en-US" sz="1600" i="0" u="none" strike="noStrike" kern="1200" cap="none" spc="0" normalizeH="0" baseline="0" noProof="0">
              <a:ln>
                <a:noFill/>
              </a:ln>
              <a:solidFill>
                <a:prstClr val="black"/>
              </a:solidFill>
              <a:effectLst/>
              <a:uLnTx/>
              <a:uFillTx/>
              <a:ea typeface="Calibri"/>
              <a:cs typeface="Calibri"/>
            </a:endParaRPr>
          </a:p>
        </p:txBody>
      </p:sp>
    </p:spTree>
    <p:extLst>
      <p:ext uri="{BB962C8B-B14F-4D97-AF65-F5344CB8AC3E}">
        <p14:creationId xmlns:p14="http://schemas.microsoft.com/office/powerpoint/2010/main" val="182285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5A00F-6F94-413E-E760-92338399DC41}"/>
            </a:ext>
          </a:extLst>
        </p:cNvPr>
        <p:cNvGrpSpPr/>
        <p:nvPr/>
      </p:nvGrpSpPr>
      <p:grpSpPr>
        <a:xfrm>
          <a:off x="0" y="0"/>
          <a:ext cx="0" cy="0"/>
          <a:chOff x="0" y="0"/>
          <a:chExt cx="0" cy="0"/>
        </a:xfrm>
      </p:grpSpPr>
      <p:sp>
        <p:nvSpPr>
          <p:cNvPr id="2" name="Text Placeholder 1" descr="On-Call Inside/Outside Plant Telecom Infrastructure Services&#10;Award multiple contracts for Inside/Outside Plant Telecommunications Engineering, Construction, and Installation services.&#10;&#10;Scope of Work:&#10;Collaborate with DEN staff to construct, relocate, and install communication infrastructure&#10;Tasks include cabling, installation of new services, and supporting new buildings, telecom huts, and IDF rooms &#10;&#10;Cabling: Install new telecommunication cables and systems.&#10;New Services: Support infrastructure for new buildings, telecom huts, and IDF rooms.&#10;Upgrades and Relocations: Manage infrastructure upgrades and cable relocations.&#10;&#10;Contract Details:&#10;3-year term with a $10M maximum per contract&#10;Optional 2-year extension&#10;&#10;KEY INFORMATION &#10;Anticipated Advertisement Date: Q2 2025     &#10;Small Business Program Goal: 21% MWBE&#10;Estimated Project Value: $10M to $49.99M&#10;Required Certifications:&#10;Confined Space Entry in compliance with OSHA and local standards.&#10;Skilled in Dura-Line Micro Duct / Future Path and Blown Fiber technologies.&#10;Experienced in Optical Fiber Splicing, Cable and Duct Location Services.&#10;&#10;Project Manager: Michael Schneider | Michael.Schneider@flydenver.com &#10;">
            <a:extLst>
              <a:ext uri="{FF2B5EF4-FFF2-40B4-BE49-F238E27FC236}">
                <a16:creationId xmlns:a16="http://schemas.microsoft.com/office/drawing/2014/main" id="{E21F7DF0-D834-BCF0-9028-ACC6DB7C6009}"/>
              </a:ext>
              <a:ext uri="{C183D7F6-B498-43B3-948B-1728B52AA6E4}">
                <adec:decorative xmlns:adec="http://schemas.microsoft.com/office/drawing/2017/decorative" val="0"/>
              </a:ext>
            </a:extLst>
          </p:cNvPr>
          <p:cNvSpPr>
            <a:spLocks noGrp="1"/>
          </p:cNvSpPr>
          <p:nvPr>
            <p:ph type="title" idx="4294967295"/>
          </p:nvPr>
        </p:nvSpPr>
        <p:spPr>
          <a:xfrm>
            <a:off x="770439" y="204589"/>
            <a:ext cx="903421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000">
                <a:solidFill>
                  <a:srgbClr val="440099"/>
                </a:solidFill>
                <a:latin typeface="+mn-lt"/>
                <a:ea typeface="+mn-ea"/>
                <a:cs typeface="+mn-cs"/>
              </a:rPr>
              <a:t>On-Call Inside/Outside Plant Telecom Infrastructure Services </a:t>
            </a:r>
            <a:endParaRPr lang="en-US" sz="3000">
              <a:ea typeface="Calibri Light"/>
              <a:cs typeface="Calibri Light"/>
            </a:endParaRPr>
          </a:p>
        </p:txBody>
      </p:sp>
      <p:sp>
        <p:nvSpPr>
          <p:cNvPr id="9" name="TextBox 8">
            <a:extLst>
              <a:ext uri="{FF2B5EF4-FFF2-40B4-BE49-F238E27FC236}">
                <a16:creationId xmlns:a16="http://schemas.microsoft.com/office/drawing/2014/main" id="{7C58CEFA-B650-3DA2-48D7-D416073CBC8B}"/>
              </a:ext>
              <a:ext uri="{C183D7F6-B498-43B3-948B-1728B52AA6E4}">
                <adec:decorative xmlns:adec="http://schemas.microsoft.com/office/drawing/2017/decorative" val="1"/>
              </a:ext>
            </a:extLst>
          </p:cNvPr>
          <p:cNvSpPr txBox="1"/>
          <p:nvPr/>
        </p:nvSpPr>
        <p:spPr>
          <a:xfrm>
            <a:off x="770439" y="1263134"/>
            <a:ext cx="10613178" cy="5632311"/>
          </a:xfrm>
          <a:prstGeom prst="rect">
            <a:avLst/>
          </a:prstGeom>
          <a:noFill/>
        </p:spPr>
        <p:txBody>
          <a:bodyPr wrap="square" lIns="91440" tIns="45720" rIns="91440" bIns="45720" anchor="t">
            <a:spAutoFit/>
          </a:bodyPr>
          <a:lstStyle/>
          <a:p>
            <a:pPr>
              <a:defRPr/>
            </a:pPr>
            <a:r>
              <a:rPr lang="en-US" sz="1450"/>
              <a:t>Award multiple contracts for </a:t>
            </a:r>
            <a:r>
              <a:rPr lang="en-US" sz="1450" b="1"/>
              <a:t>Inside/Outside Plant Telecommunications Engineering, Construction, and Installation</a:t>
            </a:r>
            <a:r>
              <a:rPr lang="en-US" sz="1450"/>
              <a:t> services.</a:t>
            </a:r>
          </a:p>
          <a:p>
            <a:pPr>
              <a:defRPr/>
            </a:pPr>
            <a:endParaRPr lang="en-US" sz="1450" b="0" i="0" u="none" strike="noStrike" kern="1200" cap="none" spc="0" normalizeH="0" baseline="0" noProof="0">
              <a:ln>
                <a:noFill/>
              </a:ln>
              <a:solidFill>
                <a:prstClr val="black"/>
              </a:solidFill>
              <a:effectLst/>
              <a:uLnTx/>
              <a:uFillTx/>
              <a:ea typeface="Calibri"/>
              <a:cs typeface="Calibri"/>
            </a:endParaRPr>
          </a:p>
          <a:p>
            <a:pPr>
              <a:buNone/>
            </a:pPr>
            <a:r>
              <a:rPr lang="en-US" sz="1450" b="1"/>
              <a:t>Scope of Work:</a:t>
            </a:r>
            <a:endParaRPr lang="en-US" sz="1450"/>
          </a:p>
          <a:p>
            <a:pPr marL="285750" indent="-285750">
              <a:buFont typeface="Arial" panose="020B0604020202020204" pitchFamily="34" charset="0"/>
              <a:buChar char="•"/>
            </a:pPr>
            <a:r>
              <a:rPr lang="en-US" sz="1450"/>
              <a:t>Collaborate with </a:t>
            </a:r>
            <a:r>
              <a:rPr lang="en-US" sz="1450" b="1"/>
              <a:t>DEN staff</a:t>
            </a:r>
            <a:r>
              <a:rPr lang="en-US" sz="1450"/>
              <a:t> to </a:t>
            </a:r>
            <a:r>
              <a:rPr lang="en-US" sz="1450" b="1"/>
              <a:t>construct, relocate</a:t>
            </a:r>
            <a:r>
              <a:rPr lang="en-US" sz="1450"/>
              <a:t>, and </a:t>
            </a:r>
            <a:r>
              <a:rPr lang="en-US" sz="1450" b="1"/>
              <a:t>install</a:t>
            </a:r>
            <a:r>
              <a:rPr lang="en-US" sz="1450"/>
              <a:t> communication infrastructure</a:t>
            </a:r>
          </a:p>
          <a:p>
            <a:pPr marL="285750" indent="-285750">
              <a:buFont typeface="Arial" panose="020B0604020202020204" pitchFamily="34" charset="0"/>
              <a:buChar char="•"/>
            </a:pPr>
            <a:r>
              <a:rPr lang="en-US" sz="1450"/>
              <a:t>Tasks include </a:t>
            </a:r>
            <a:r>
              <a:rPr lang="en-US" sz="1450" b="1"/>
              <a:t>cabling</a:t>
            </a:r>
            <a:r>
              <a:rPr lang="en-US" sz="1450"/>
              <a:t>, installation of new services, and supporting </a:t>
            </a:r>
            <a:r>
              <a:rPr lang="en-US" sz="1450" b="1"/>
              <a:t>new buildings</a:t>
            </a:r>
            <a:r>
              <a:rPr lang="en-US" sz="1450"/>
              <a:t>, </a:t>
            </a:r>
            <a:r>
              <a:rPr lang="en-US" sz="1450" b="1"/>
              <a:t>telecom huts</a:t>
            </a:r>
            <a:r>
              <a:rPr lang="en-US" sz="1450"/>
              <a:t>, and </a:t>
            </a:r>
            <a:r>
              <a:rPr lang="en-US" sz="1450" b="1"/>
              <a:t>IDF rooms </a:t>
            </a:r>
          </a:p>
          <a:p>
            <a:pPr marL="285750" indent="-285750">
              <a:buFont typeface="Arial" panose="020B0604020202020204" pitchFamily="34" charset="0"/>
              <a:buChar char="•"/>
            </a:pPr>
            <a:endParaRPr lang="en-US" sz="1450" b="1"/>
          </a:p>
          <a:p>
            <a:r>
              <a:rPr lang="en-US" sz="1450" b="1"/>
              <a:t>Cabling: </a:t>
            </a:r>
            <a:r>
              <a:rPr lang="en-US" sz="1450"/>
              <a:t>Install new telecommunication cables and systems.</a:t>
            </a:r>
          </a:p>
          <a:p>
            <a:r>
              <a:rPr lang="en-US" sz="1450" b="1"/>
              <a:t>New Services: </a:t>
            </a:r>
            <a:r>
              <a:rPr lang="en-US" sz="1450"/>
              <a:t>Support infrastructure for new buildings, telecom huts, and IDF rooms.</a:t>
            </a:r>
          </a:p>
          <a:p>
            <a:r>
              <a:rPr lang="en-US" sz="1450" b="1"/>
              <a:t>Upgrades and Relocations: </a:t>
            </a:r>
            <a:r>
              <a:rPr lang="en-US" sz="1450"/>
              <a:t>Manage infrastructure upgrades and cable relocations.</a:t>
            </a:r>
          </a:p>
          <a:p>
            <a:pPr>
              <a:defRPr/>
            </a:pPr>
            <a:endParaRPr lang="en-US" sz="1450" b="0" i="0" u="none" strike="noStrike" kern="1200" cap="none" spc="0" normalizeH="0" baseline="0" noProof="0">
              <a:ln>
                <a:noFill/>
              </a:ln>
              <a:solidFill>
                <a:prstClr val="black"/>
              </a:solidFill>
              <a:effectLst/>
              <a:uLnTx/>
              <a:uFillTx/>
              <a:ea typeface="Calibri"/>
              <a:cs typeface="Calibri"/>
            </a:endParaRPr>
          </a:p>
          <a:p>
            <a:pPr>
              <a:buFont typeface="Arial" panose="020B0604020202020204" pitchFamily="34" charset="0"/>
              <a:buChar char="•"/>
            </a:pPr>
            <a:r>
              <a:rPr lang="en-US" sz="1450" b="1"/>
              <a:t>Contract Details:</a:t>
            </a:r>
            <a:endParaRPr lang="en-US" sz="1450"/>
          </a:p>
          <a:p>
            <a:pPr marL="742950" lvl="1" indent="-285750">
              <a:buFont typeface="Arial" panose="020B0604020202020204" pitchFamily="34" charset="0"/>
              <a:buChar char="•"/>
            </a:pPr>
            <a:r>
              <a:rPr lang="en-US" sz="1450" b="1"/>
              <a:t>3-year term</a:t>
            </a:r>
            <a:r>
              <a:rPr lang="en-US" sz="1450"/>
              <a:t> with a </a:t>
            </a:r>
            <a:r>
              <a:rPr lang="en-US" sz="1450" b="1"/>
              <a:t>$10M maximum per contract</a:t>
            </a:r>
            <a:endParaRPr lang="en-US" sz="1450"/>
          </a:p>
          <a:p>
            <a:pPr marL="742950" lvl="1" indent="-285750">
              <a:buFont typeface="Arial" panose="020B0604020202020204" pitchFamily="34" charset="0"/>
              <a:buChar char="•"/>
            </a:pPr>
            <a:r>
              <a:rPr lang="en-US" sz="1450" b="1"/>
              <a:t>Optional 2-year extension</a:t>
            </a:r>
            <a:br>
              <a:rPr lang="en-US" sz="1450" b="1"/>
            </a:br>
            <a:endParaRPr lang="en-US" sz="1450" b="1"/>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none" spc="0" normalizeH="0" baseline="0" noProof="0">
                <a:ln>
                  <a:noFill/>
                </a:ln>
                <a:solidFill>
                  <a:prstClr val="black"/>
                </a:solidFill>
                <a:effectLst/>
                <a:uLnTx/>
                <a:uFillTx/>
                <a:ea typeface="Calibri"/>
                <a:cs typeface="Calibri"/>
              </a:rPr>
              <a:t>KEY INFORMATION </a:t>
            </a:r>
            <a:br>
              <a:rPr lang="en-US" sz="1450" b="1" i="0" u="none" strike="noStrike" kern="1200" cap="none" spc="0" normalizeH="0" baseline="0" noProof="0">
                <a:ln>
                  <a:noFill/>
                </a:ln>
                <a:effectLst/>
                <a:uLnTx/>
                <a:uFillTx/>
                <a:ea typeface="Calibri"/>
                <a:cs typeface="Calibri"/>
              </a:rPr>
            </a:br>
            <a:r>
              <a:rPr kumimoji="0" lang="en-US" sz="1450" b="1" i="0" u="none" strike="noStrike" kern="1200" cap="none" spc="0" normalizeH="0" baseline="0" noProof="0">
                <a:ln>
                  <a:noFill/>
                </a:ln>
                <a:solidFill>
                  <a:prstClr val="black"/>
                </a:solidFill>
                <a:effectLst/>
                <a:uLnTx/>
                <a:uFillTx/>
                <a:ea typeface="+mn-ea"/>
                <a:cs typeface="+mn-cs"/>
              </a:rPr>
              <a:t>Anticipated Advertisement Date: </a:t>
            </a:r>
            <a:r>
              <a:rPr lang="en-US" sz="1450">
                <a:solidFill>
                  <a:prstClr val="black"/>
                </a:solidFill>
              </a:rPr>
              <a:t>Q2</a:t>
            </a:r>
            <a:r>
              <a:rPr kumimoji="0" lang="en-US" sz="1450" b="0" i="0" u="none" strike="noStrike" kern="1200" cap="none" spc="0" normalizeH="0" baseline="0" noProof="0">
                <a:ln>
                  <a:noFill/>
                </a:ln>
                <a:solidFill>
                  <a:prstClr val="black"/>
                </a:solidFill>
                <a:effectLst/>
                <a:uLnTx/>
                <a:uFillTx/>
                <a:ea typeface="+mn-ea"/>
                <a:cs typeface="+mn-cs"/>
              </a:rPr>
              <a:t> 2025   </a:t>
            </a:r>
            <a:r>
              <a:rPr kumimoji="0" lang="en-US" sz="1450" b="0" i="0" u="none" strike="noStrike" kern="1200" cap="none" spc="0" normalizeH="0" baseline="0" noProof="0">
                <a:ln>
                  <a:noFill/>
                </a:ln>
                <a:solidFill>
                  <a:prstClr val="black"/>
                </a:solidFill>
                <a:effectLst/>
                <a:uLnTx/>
                <a:uFillTx/>
                <a:ea typeface="+mn-ea"/>
                <a:cs typeface="Segoe UI"/>
              </a:rPr>
              <a:t> </a:t>
            </a:r>
            <a:r>
              <a:rPr kumimoji="0" lang="en-US" sz="1450" b="0" i="0" u="none" strike="noStrike" kern="1200" cap="none" spc="0" normalizeH="0" baseline="0" noProof="0">
                <a:ln>
                  <a:noFill/>
                </a:ln>
                <a:solidFill>
                  <a:prstClr val="black"/>
                </a:solidFill>
                <a:effectLst/>
                <a:uLnTx/>
                <a:uFillTx/>
                <a:ea typeface="+mn-ea"/>
                <a:cs typeface="+mn-cs"/>
              </a:rPr>
              <a:t> </a:t>
            </a:r>
            <a:endParaRPr kumimoji="0" lang="en-US" sz="1450" b="0" i="0" u="none" strike="noStrike" kern="1200" cap="none" spc="0" normalizeH="0" baseline="0" noProof="0">
              <a:ln>
                <a:noFill/>
              </a:ln>
              <a:solidFill>
                <a:prstClr val="black"/>
              </a:solidFill>
              <a:effectLst/>
              <a:uLnTx/>
              <a:uFillTx/>
              <a:ea typeface="+mn-ea"/>
              <a:cs typeface="Calibri"/>
            </a:endParaRPr>
          </a:p>
          <a:p>
            <a:pPr>
              <a:buClr>
                <a:srgbClr val="E35B2A"/>
              </a:buClr>
              <a:defRPr/>
            </a:pPr>
            <a:r>
              <a:rPr kumimoji="0" lang="en-US" sz="1450" b="1" i="0" u="none" strike="noStrike" kern="1200" cap="none" spc="0" normalizeH="0" baseline="0" noProof="0">
                <a:ln>
                  <a:noFill/>
                </a:ln>
                <a:solidFill>
                  <a:prstClr val="black"/>
                </a:solidFill>
                <a:effectLst/>
                <a:uLnTx/>
                <a:uFillTx/>
                <a:ea typeface="+mn-ea"/>
                <a:cs typeface="Calibri"/>
              </a:rPr>
              <a:t>Small Business Program Goal: </a:t>
            </a:r>
            <a:r>
              <a:rPr lang="en-US" sz="1450">
                <a:solidFill>
                  <a:prstClr val="black"/>
                </a:solidFill>
                <a:cs typeface="Calibri"/>
              </a:rPr>
              <a:t>21% MWBE</a:t>
            </a:r>
            <a:endParaRPr kumimoji="0" lang="en-US" sz="1450" b="0" i="0" u="none" strike="noStrike" kern="1200" cap="none" spc="0" normalizeH="0" baseline="0" noProof="0">
              <a:ln>
                <a:noFill/>
              </a:ln>
              <a:solidFill>
                <a:prstClr val="black"/>
              </a:solidFill>
              <a:effectLst/>
              <a:uLnTx/>
              <a:uFillTx/>
              <a:ea typeface="Calibri"/>
              <a:cs typeface="Calibri"/>
            </a:endParaRPr>
          </a:p>
          <a:p>
            <a:pPr algn="l"/>
            <a:r>
              <a:rPr kumimoji="0" lang="en-US" sz="1450" b="1" i="0" u="none" strike="noStrike" kern="1200" cap="none" spc="0" normalizeH="0" baseline="0" noProof="0">
                <a:ln>
                  <a:noFill/>
                </a:ln>
                <a:solidFill>
                  <a:prstClr val="black"/>
                </a:solidFill>
                <a:effectLst/>
                <a:uLnTx/>
                <a:uFillTx/>
                <a:ea typeface="+mn-ea"/>
                <a:cs typeface="Calibri"/>
              </a:rPr>
              <a:t>Estimated Project Value: </a:t>
            </a:r>
            <a:r>
              <a:rPr lang="da-DK" sz="1450" b="0" i="0">
                <a:solidFill>
                  <a:srgbClr val="323130"/>
                </a:solidFill>
                <a:effectLst/>
              </a:rPr>
              <a:t>$10M to $49.99M</a:t>
            </a:r>
          </a:p>
          <a:p>
            <a:pPr>
              <a:buClr>
                <a:srgbClr val="E35B2A"/>
              </a:buClr>
              <a:defRPr/>
            </a:pPr>
            <a:r>
              <a:rPr lang="en-US" sz="1450" b="1">
                <a:solidFill>
                  <a:prstClr val="black"/>
                </a:solidFill>
                <a:ea typeface="Calibri"/>
                <a:cs typeface="Calibri"/>
              </a:rPr>
              <a:t>Required Certifications</a:t>
            </a:r>
            <a:r>
              <a:rPr lang="en-US" sz="1450">
                <a:solidFill>
                  <a:prstClr val="black"/>
                </a:solidFill>
                <a:ea typeface="Calibri"/>
                <a:cs typeface="Calibri"/>
              </a:rPr>
              <a:t>:</a:t>
            </a:r>
          </a:p>
          <a:p>
            <a:pPr marL="285750" indent="-285750">
              <a:buClr>
                <a:srgbClr val="E35B2A"/>
              </a:buClr>
              <a:buFont typeface="Arial" panose="020B0604020202020204" pitchFamily="34" charset="0"/>
              <a:buChar char="•"/>
              <a:defRPr/>
            </a:pPr>
            <a:r>
              <a:rPr lang="en-US" sz="1450">
                <a:solidFill>
                  <a:prstClr val="black"/>
                </a:solidFill>
                <a:ea typeface="Calibri"/>
                <a:cs typeface="Calibri"/>
              </a:rPr>
              <a:t>Confined Space Entry in compliance with OSHA and local standards.</a:t>
            </a:r>
          </a:p>
          <a:p>
            <a:pPr marL="285750" indent="-285750">
              <a:buClr>
                <a:srgbClr val="E35B2A"/>
              </a:buClr>
              <a:buFont typeface="Arial" panose="020B0604020202020204" pitchFamily="34" charset="0"/>
              <a:buChar char="•"/>
              <a:defRPr/>
            </a:pPr>
            <a:r>
              <a:rPr lang="en-US" sz="1450">
                <a:solidFill>
                  <a:prstClr val="black"/>
                </a:solidFill>
                <a:ea typeface="Calibri"/>
                <a:cs typeface="Calibri"/>
              </a:rPr>
              <a:t>Skilled in Dura-Line Micro Duct / Future Path and Blown Fiber technologies.</a:t>
            </a:r>
          </a:p>
          <a:p>
            <a:pPr marL="285750" indent="-285750">
              <a:buClr>
                <a:srgbClr val="E35B2A"/>
              </a:buClr>
              <a:buFont typeface="Arial" panose="020B0604020202020204" pitchFamily="34" charset="0"/>
              <a:buChar char="•"/>
              <a:defRPr/>
            </a:pPr>
            <a:r>
              <a:rPr lang="en-US" sz="1450">
                <a:solidFill>
                  <a:prstClr val="black"/>
                </a:solidFill>
                <a:ea typeface="Calibri"/>
                <a:cs typeface="Calibri"/>
              </a:rPr>
              <a:t>Experienced in Optical Fiber Splicing, Cable and Duct Location Services.</a:t>
            </a:r>
          </a:p>
          <a:p>
            <a:pPr marL="285750" indent="-285750">
              <a:buClr>
                <a:srgbClr val="E35B2A"/>
              </a:buClr>
              <a:buFont typeface="Arial" panose="020B0604020202020204" pitchFamily="34" charset="0"/>
              <a:buChar char="•"/>
              <a:defRPr/>
            </a:pPr>
            <a:endParaRPr kumimoji="0" lang="en-US" sz="1450" b="1" i="0" u="none" strike="noStrike" kern="1200" cap="none" spc="0" normalizeH="0" baseline="0" noProof="0">
              <a:ln>
                <a:noFill/>
              </a:ln>
              <a:solidFill>
                <a:prstClr val="black"/>
              </a:solidFill>
              <a:effectLst/>
              <a:uLnTx/>
              <a:uFillTx/>
              <a:cs typeface="Calibri"/>
            </a:endParaRPr>
          </a:p>
          <a:p>
            <a:pPr>
              <a:buClr>
                <a:srgbClr val="E35B2A"/>
              </a:buClr>
              <a:defRPr/>
            </a:pPr>
            <a:r>
              <a:rPr kumimoji="0" lang="en-US" sz="1450" b="1" i="0" u="none" strike="noStrike" kern="1200" cap="none" spc="0" normalizeH="0" baseline="0" noProof="0">
                <a:ln>
                  <a:noFill/>
                </a:ln>
                <a:solidFill>
                  <a:prstClr val="black"/>
                </a:solidFill>
                <a:effectLst/>
                <a:uLnTx/>
                <a:uFillTx/>
                <a:ea typeface="+mn-ea"/>
                <a:cs typeface="+mn-cs"/>
              </a:rPr>
              <a:t>Project Manager: </a:t>
            </a:r>
            <a:r>
              <a:rPr lang="en-US" sz="1450" b="0" i="0">
                <a:solidFill>
                  <a:srgbClr val="323130"/>
                </a:solidFill>
                <a:effectLst/>
              </a:rPr>
              <a:t>Michael Schneider | </a:t>
            </a:r>
            <a:r>
              <a:rPr lang="en-US" sz="1450" b="0" i="0">
                <a:solidFill>
                  <a:srgbClr val="323130"/>
                </a:solidFill>
                <a:effectLst/>
                <a:hlinkClick r:id="rId3"/>
              </a:rPr>
              <a:t>Michael.Schneider@flydenver.com</a:t>
            </a:r>
            <a:r>
              <a:rPr lang="en-US" sz="1450" b="0" i="0">
                <a:solidFill>
                  <a:srgbClr val="323130"/>
                </a:solidFill>
                <a:effectLst/>
              </a:rPr>
              <a:t> </a:t>
            </a:r>
            <a:endParaRPr kumimoji="0" lang="en-US" sz="1450" i="0" u="none" strike="noStrike" kern="1200" cap="none" spc="0" normalizeH="0" baseline="0" noProof="0">
              <a:ln>
                <a:noFill/>
              </a:ln>
              <a:solidFill>
                <a:prstClr val="black"/>
              </a:solidFill>
              <a:effectLst/>
              <a:uLnTx/>
              <a:uFillTx/>
              <a:ea typeface="Calibri"/>
              <a:cs typeface="Calibri"/>
            </a:endParaRPr>
          </a:p>
        </p:txBody>
      </p:sp>
    </p:spTree>
    <p:extLst>
      <p:ext uri="{BB962C8B-B14F-4D97-AF65-F5344CB8AC3E}">
        <p14:creationId xmlns:p14="http://schemas.microsoft.com/office/powerpoint/2010/main" val="128869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75A36-EBCF-3E3E-A206-1F4816CE5EE1}"/>
            </a:ext>
          </a:extLst>
        </p:cNvPr>
        <p:cNvGrpSpPr/>
        <p:nvPr/>
      </p:nvGrpSpPr>
      <p:grpSpPr>
        <a:xfrm>
          <a:off x="0" y="0"/>
          <a:ext cx="0" cy="0"/>
          <a:chOff x="0" y="0"/>
          <a:chExt cx="0" cy="0"/>
        </a:xfrm>
      </p:grpSpPr>
      <p:sp>
        <p:nvSpPr>
          <p:cNvPr id="2" name="Text Placeholder 1" descr="On-Call Inside/Outside Plant Telecom Infrastructure Services    ">
            <a:extLst>
              <a:ext uri="{FF2B5EF4-FFF2-40B4-BE49-F238E27FC236}">
                <a16:creationId xmlns:a16="http://schemas.microsoft.com/office/drawing/2014/main" id="{BF16F0E1-A97D-59DE-3A4B-4677D1048E31}"/>
              </a:ext>
              <a:ext uri="{C183D7F6-B498-43B3-948B-1728B52AA6E4}">
                <adec:decorative xmlns:adec="http://schemas.microsoft.com/office/drawing/2017/decorative" val="0"/>
              </a:ext>
            </a:extLst>
          </p:cNvPr>
          <p:cNvSpPr>
            <a:spLocks noGrp="1"/>
          </p:cNvSpPr>
          <p:nvPr>
            <p:ph type="title" idx="4294967295"/>
          </p:nvPr>
        </p:nvSpPr>
        <p:spPr>
          <a:xfrm>
            <a:off x="770439" y="204589"/>
            <a:ext cx="903421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000">
                <a:solidFill>
                  <a:srgbClr val="440099"/>
                </a:solidFill>
                <a:latin typeface="+mn-lt"/>
                <a:ea typeface="+mn-ea"/>
                <a:cs typeface="+mn-cs"/>
              </a:rPr>
              <a:t>On-Call Inside/Outside Plant Telecom Infrastructure Services   				</a:t>
            </a:r>
            <a:endParaRPr lang="en-US" sz="3000">
              <a:ea typeface="Calibri Light"/>
              <a:cs typeface="Calibri Light"/>
            </a:endParaRPr>
          </a:p>
        </p:txBody>
      </p:sp>
      <p:pic>
        <p:nvPicPr>
          <p:cNvPr id="4" name="Picture 3" descr="Satellite view of Denver International Airport ">
            <a:extLst>
              <a:ext uri="{FF2B5EF4-FFF2-40B4-BE49-F238E27FC236}">
                <a16:creationId xmlns:a16="http://schemas.microsoft.com/office/drawing/2014/main" id="{036E2D6F-031B-8D15-35AF-455B038705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5858" y="1393902"/>
            <a:ext cx="5664240" cy="4930698"/>
          </a:xfrm>
          <a:prstGeom prst="rect">
            <a:avLst/>
          </a:prstGeom>
        </p:spPr>
      </p:pic>
    </p:spTree>
    <p:extLst>
      <p:ext uri="{BB962C8B-B14F-4D97-AF65-F5344CB8AC3E}">
        <p14:creationId xmlns:p14="http://schemas.microsoft.com/office/powerpoint/2010/main" val="759105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3C44A-5440-FA1C-1DE8-7BAAA35FBBA6}"/>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20A9840C-777F-B8EB-82F0-45817AD2B0D1}"/>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2025 Tunnel Switchgear Heaving Remediation  </a:t>
            </a:r>
            <a:endParaRPr lang="en-US" sz="3200"/>
          </a:p>
        </p:txBody>
      </p:sp>
      <p:sp>
        <p:nvSpPr>
          <p:cNvPr id="3" name="TextBox 2">
            <a:extLst>
              <a:ext uri="{FF2B5EF4-FFF2-40B4-BE49-F238E27FC236}">
                <a16:creationId xmlns:a16="http://schemas.microsoft.com/office/drawing/2014/main" id="{D20784F3-87ED-9E4E-4B7C-BE2C04514A27}"/>
              </a:ext>
              <a:ext uri="{C183D7F6-B498-43B3-948B-1728B52AA6E4}">
                <adec:decorative xmlns:adec="http://schemas.microsoft.com/office/drawing/2017/decorative" val="1"/>
              </a:ext>
            </a:extLst>
          </p:cNvPr>
          <p:cNvSpPr txBox="1"/>
          <p:nvPr/>
        </p:nvSpPr>
        <p:spPr>
          <a:xfrm>
            <a:off x="770438" y="1113797"/>
            <a:ext cx="9070247" cy="4524315"/>
          </a:xfrm>
          <a:prstGeom prst="rect">
            <a:avLst/>
          </a:prstGeom>
          <a:noFill/>
        </p:spPr>
        <p:txBody>
          <a:bodyPr wrap="square" lIns="91440" tIns="45720" rIns="91440" bIns="45720" anchor="t">
            <a:spAutoFit/>
          </a:bodyPr>
          <a:lstStyle/>
          <a:p>
            <a:pPr>
              <a:defRPr/>
            </a:pPr>
            <a:r>
              <a:rPr lang="en-US" sz="1600"/>
              <a:t>Six switchgear rooms in the East and West cores of ACON, BCON, and CCON have experienced soil heaving, causing damage to both equipment and enclosures. Additionally, ACON East and West sub-cores face significant water intrusion, impacting switchgear performance.</a:t>
            </a:r>
            <a:endParaRPr kumimoji="0" lang="en-US" sz="1600" b="1" i="0" u="none" strike="noStrike" kern="1200" cap="none" spc="0" normalizeH="0" baseline="0" noProof="0">
              <a:ln>
                <a:noFill/>
              </a:ln>
              <a:effectLst/>
              <a:uLnTx/>
              <a:uFillTx/>
              <a:cs typeface="Calibri"/>
            </a:endParaRPr>
          </a:p>
          <a:p>
            <a:pPr>
              <a:defRPr/>
            </a:pPr>
            <a:endParaRPr lang="en-US" sz="1600" b="1">
              <a:cs typeface="Calibri"/>
            </a:endParaRPr>
          </a:p>
          <a:p>
            <a:pPr marL="285750" indent="-285750">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Replace damaged switchgear and enclosures.</a:t>
            </a:r>
          </a:p>
          <a:p>
            <a:pPr marL="285750" indent="-285750">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Install new switchgear on elevated steel platforms anchored to the basement foundation to prevent future heaving impact.</a:t>
            </a:r>
          </a:p>
          <a:p>
            <a:pPr marL="285750" indent="-285750">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Construct code-compliant enclosures with fire-rated walls, fire suppression, and HVAC.</a:t>
            </a:r>
          </a:p>
          <a:p>
            <a:pPr marL="285750" indent="-285750">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Remove and replace heaved soil and repair room structures.</a:t>
            </a:r>
          </a:p>
          <a:p>
            <a:pPr marL="285750" indent="-285750">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Implement water mitigation at ACON sub-cores.</a:t>
            </a:r>
          </a:p>
          <a:p>
            <a:pPr>
              <a:defRPr/>
            </a:pPr>
            <a:endParaRPr kumimoji="0" lang="en-US" sz="1600" b="1" i="0" u="none" strike="noStrike" kern="1200" cap="none" spc="0" normalizeH="0" baseline="0" noProof="0">
              <a:ln>
                <a:noFill/>
              </a:ln>
              <a:effectLst/>
              <a:uLnTx/>
              <a:uFillTx/>
              <a:cs typeface="Calibri"/>
            </a:endParaRPr>
          </a:p>
          <a:p>
            <a:pPr>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Q3-Q4</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$10M to $49.99M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TBD</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Electrical, Concrete, Masonry, Earthwork, Civil Utilities, Mechanical, Electrical, Plumbing</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Mark Tabugadir</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rPr>
              <a:t>mark.tabugadir@flydenver.com</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323758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E44D-0156-7A90-FA5F-2BB7341AD5F3}"/>
            </a:ext>
          </a:extLst>
        </p:cNvPr>
        <p:cNvGrpSpPr/>
        <p:nvPr/>
      </p:nvGrpSpPr>
      <p:grpSpPr>
        <a:xfrm>
          <a:off x="0" y="0"/>
          <a:ext cx="0" cy="0"/>
          <a:chOff x="0" y="0"/>
          <a:chExt cx="0" cy="0"/>
        </a:xfrm>
      </p:grpSpPr>
      <p:sp>
        <p:nvSpPr>
          <p:cNvPr id="16" name="Text Placeholder 15" descr="GARDI B Northeast - Design&#10;The GARDI B Northeast project is part of the Gate Apron Rehabilitation and Drainage Improvements (GARDI) Program, focusing on the reconstruction of Gates B39, B41, B43, B45, B47, B49, B51, B53, B55, B59, and B61. &#10;&#10;Scheduled for Q3 2026 – Q4 2027, based on gate availability, phased to rebuild 2–3 gates at a time.&#10;&#10;GARDI Program launched in 2015 to address the heaving and settling of gate apron pavements. Existing apron pavement is 30+ years old, surpassing its 20-year design life.&#10;&#10;KEY INFORMATION &#10;Anticipated Advertisement Date:  June 2025     &#10;Estimated Project Value: $2M to $4.99M&#10;Small Business Program Goal: TBD&#10;Key Scope/Industry: Concrete, Asphalt, Earthwork, Civil Utilities, Jet Fuel&#10;Project Manager: Hunter Wardlaw| hunter.wardlaw@flydenver.com&#10;">
            <a:extLst>
              <a:ext uri="{FF2B5EF4-FFF2-40B4-BE49-F238E27FC236}">
                <a16:creationId xmlns:a16="http://schemas.microsoft.com/office/drawing/2014/main" id="{D830A12B-6E17-8999-451B-0BF31AB02021}"/>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GARDI B Northeast – Design </a:t>
            </a:r>
            <a:endParaRPr lang="en-US" sz="3200"/>
          </a:p>
        </p:txBody>
      </p:sp>
      <p:sp>
        <p:nvSpPr>
          <p:cNvPr id="3" name="TextBox 2">
            <a:extLst>
              <a:ext uri="{FF2B5EF4-FFF2-40B4-BE49-F238E27FC236}">
                <a16:creationId xmlns:a16="http://schemas.microsoft.com/office/drawing/2014/main" id="{AE8BA2A0-0C76-DEC3-3578-17DE0806E00F}"/>
              </a:ext>
              <a:ext uri="{C183D7F6-B498-43B3-948B-1728B52AA6E4}">
                <adec:decorative xmlns:adec="http://schemas.microsoft.com/office/drawing/2017/decorative" val="1"/>
              </a:ext>
            </a:extLst>
          </p:cNvPr>
          <p:cNvSpPr txBox="1"/>
          <p:nvPr/>
        </p:nvSpPr>
        <p:spPr>
          <a:xfrm>
            <a:off x="770438" y="1113797"/>
            <a:ext cx="9070247" cy="3785652"/>
          </a:xfrm>
          <a:prstGeom prst="rect">
            <a:avLst/>
          </a:prstGeom>
          <a:noFill/>
        </p:spPr>
        <p:txBody>
          <a:bodyPr wrap="square" lIns="91440" tIns="45720" rIns="91440" bIns="45720" anchor="t">
            <a:spAutoFit/>
          </a:bodyPr>
          <a:lstStyle/>
          <a:p>
            <a:pPr>
              <a:defRPr/>
            </a:pPr>
            <a:r>
              <a:rPr lang="en-US" sz="1600">
                <a:ea typeface="Calibri" panose="020F0502020204030204"/>
                <a:cs typeface="Calibri"/>
              </a:rPr>
              <a:t>The GARDI B Northeast project is part of the Gate Apron Rehabilitation and Drainage Improvements (GARDI) Program, focusing on the reconstruction of Gates B39, B41, B43, B45, B47, B49, B51, B53, B55, B59, and B61. </a:t>
            </a:r>
          </a:p>
          <a:p>
            <a:pPr>
              <a:defRPr/>
            </a:pPr>
            <a:endParaRPr lang="en-US" sz="1600">
              <a:ea typeface="Calibri" panose="020F0502020204030204"/>
              <a:cs typeface="Calibri"/>
            </a:endParaRPr>
          </a:p>
          <a:p>
            <a:pPr>
              <a:defRPr/>
            </a:pPr>
            <a:r>
              <a:rPr lang="en-US" sz="1600"/>
              <a:t>Scheduled for </a:t>
            </a:r>
            <a:r>
              <a:rPr lang="en-US" sz="1600" b="1"/>
              <a:t>Q3 2026 – Q4 2027</a:t>
            </a:r>
            <a:r>
              <a:rPr lang="en-US" sz="1600"/>
              <a:t>, based on gate availability, phased to </a:t>
            </a:r>
            <a:r>
              <a:rPr lang="en-US" sz="1600" b="1"/>
              <a:t>rebuild 2–3 gates at a time</a:t>
            </a:r>
            <a:r>
              <a:rPr lang="en-US" sz="1600"/>
              <a:t>.</a:t>
            </a:r>
          </a:p>
          <a:p>
            <a:pPr>
              <a:defRPr/>
            </a:pPr>
            <a:endParaRPr lang="en-US" sz="1600">
              <a:ea typeface="Calibri" panose="020F0502020204030204"/>
              <a:cs typeface="Calibri"/>
            </a:endParaRPr>
          </a:p>
          <a:p>
            <a:pPr>
              <a:defRPr/>
            </a:pPr>
            <a:r>
              <a:rPr lang="en-US" sz="1600">
                <a:ea typeface="Calibri" panose="020F0502020204030204"/>
                <a:cs typeface="Calibri"/>
              </a:rPr>
              <a:t>GARDI Program launched in 2015 to address the heaving and settling of gate apron pavements. Existing apron pavement is 30+ years old, surpassing its 20-year design life.</a:t>
            </a:r>
          </a:p>
          <a:p>
            <a:pPr>
              <a:defRPr/>
            </a:pPr>
            <a:endParaRPr kumimoji="0" lang="en-US" sz="1600" b="1" i="0" u="none" strike="noStrike" kern="1200" cap="none" spc="0" normalizeH="0" baseline="0" noProof="0">
              <a:ln>
                <a:noFill/>
              </a:ln>
              <a:effectLst/>
              <a:uLnTx/>
              <a:uFillTx/>
              <a:cs typeface="Calibri"/>
            </a:endParaRPr>
          </a:p>
          <a:p>
            <a:pPr>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June </a:t>
            </a:r>
            <a:r>
              <a:rPr kumimoji="0" lang="en-US" sz="1600" b="0" i="0" u="none" strike="noStrike" kern="1200" cap="none" spc="0" normalizeH="0" baseline="0" noProof="0">
                <a:ln>
                  <a:noFill/>
                </a:ln>
                <a:effectLst/>
                <a:uLnTx/>
                <a:uFillTx/>
                <a:ea typeface="+mn-ea"/>
                <a:cs typeface="Calibri"/>
              </a:rPr>
              <a:t>2025     </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TBD</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Concrete, Asphalt, Earthwork, Civil Utilities, Jet Fuel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Hunter Wardlaw</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rPr>
              <a:t>hunter.wardlaw@flydenver.com</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1725429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20BBD-AB9A-53ED-8B3C-09A969E46F3C}"/>
            </a:ext>
          </a:extLst>
        </p:cNvPr>
        <p:cNvGrpSpPr/>
        <p:nvPr/>
      </p:nvGrpSpPr>
      <p:grpSpPr>
        <a:xfrm>
          <a:off x="0" y="0"/>
          <a:ext cx="0" cy="0"/>
          <a:chOff x="0" y="0"/>
          <a:chExt cx="0" cy="0"/>
        </a:xfrm>
      </p:grpSpPr>
      <p:sp>
        <p:nvSpPr>
          <p:cNvPr id="16" name="Text Placeholder 15" descr="GARDI A31W&#10;This project will rehabilitate the apron airfield pavement at Concourse A, Gate A31W (Wide Body) from Q4 of 2025 through Q1 of 2026. The pavement rehabilitation includes a full-depth reconstruction and the installation of a drainable base layer. The pavement reconstruction will take place from the Concourse building face to the outer VSR trench drain and will re-establish positive drainage of the apron. In addition to pavement reconstruction, various gate apron utilities will be rehabilitated and replaced as necessary. &#10;&#10;Proposed utility improvements include:  &#10;Install new drainable base layer &#10;Rehabilitate/replace jet fuel hydrant pit and piping, &#10;Emergency Fuel Shut-Off (EFSO), and storm/sanitary infrastructure&#10;Upgrade Denver Water vaults, fire hydrants, and passenger loading bridge systems&#10;Adjustments to Xcel Energy gas line as needed&#10;&#10;KEY INFORMATION &#10;Anticipated Advertisement Date:  May 2025     &#10;Estimated Project Value: $5M to $9.99M&#10;Small Business Program Goal: TBD&#10;Key Scope/Industry: Civil paving contractors (cemented treated subgrade, asphalt, cement treated permeable base, concrete) and civil utility contractors (sanitary, storm, electrical, jet fuel, water, structures, trench drain)&#10;Project Manager: Hunter Wardlaw| hunter.wardlaw@flydenver.com&#10;">
            <a:extLst>
              <a:ext uri="{FF2B5EF4-FFF2-40B4-BE49-F238E27FC236}">
                <a16:creationId xmlns:a16="http://schemas.microsoft.com/office/drawing/2014/main" id="{0620D78C-A80F-C7A0-A1B4-EEFF841FBF02}"/>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GARDI A31W</a:t>
            </a:r>
            <a:endParaRPr lang="en-US" sz="3200"/>
          </a:p>
        </p:txBody>
      </p:sp>
      <p:sp>
        <p:nvSpPr>
          <p:cNvPr id="3" name="TextBox 2">
            <a:extLst>
              <a:ext uri="{FF2B5EF4-FFF2-40B4-BE49-F238E27FC236}">
                <a16:creationId xmlns:a16="http://schemas.microsoft.com/office/drawing/2014/main" id="{D54F68B4-49B1-5202-0907-9FE6CB7450D7}"/>
              </a:ext>
              <a:ext uri="{C183D7F6-B498-43B3-948B-1728B52AA6E4}">
                <adec:decorative xmlns:adec="http://schemas.microsoft.com/office/drawing/2017/decorative" val="1"/>
              </a:ext>
            </a:extLst>
          </p:cNvPr>
          <p:cNvSpPr txBox="1"/>
          <p:nvPr/>
        </p:nvSpPr>
        <p:spPr>
          <a:xfrm>
            <a:off x="770439" y="1113797"/>
            <a:ext cx="9473492" cy="5016758"/>
          </a:xfrm>
          <a:prstGeom prst="rect">
            <a:avLst/>
          </a:prstGeom>
          <a:noFill/>
        </p:spPr>
        <p:txBody>
          <a:bodyPr wrap="square" lIns="91440" tIns="45720" rIns="91440" bIns="45720" anchor="t">
            <a:spAutoFit/>
          </a:bodyPr>
          <a:lstStyle/>
          <a:p>
            <a:pPr>
              <a:defRPr/>
            </a:pPr>
            <a:r>
              <a:rPr lang="en-US" sz="1600">
                <a:ea typeface="Calibri" panose="020F0502020204030204"/>
                <a:cs typeface="Calibri"/>
              </a:rPr>
              <a:t>This project will rehabilitate the apron airfield pavement at Concourse A, Gate A31W (Wide Body) from Q4 of 2025 through Q1 of 2026. The pavement rehabilitation includes a full-depth reconstruction and the installation of a drainable base layer. The pavement reconstruction will take place from the Concourse building face to the outer VSR trench drain and will re-establish positive drainage of the apron. In addition to pavement reconstruction, various gate apron utilities will be rehabilitated and replaced as necessary. </a:t>
            </a:r>
          </a:p>
          <a:p>
            <a:pPr>
              <a:defRPr/>
            </a:pPr>
            <a:endParaRPr lang="en-US" sz="1600">
              <a:ea typeface="Calibri" panose="020F0502020204030204"/>
              <a:cs typeface="Calibri"/>
            </a:endParaRPr>
          </a:p>
          <a:p>
            <a:pPr>
              <a:defRPr/>
            </a:pPr>
            <a:r>
              <a:rPr lang="en-US" sz="1600" b="1">
                <a:ea typeface="Calibri" panose="020F0502020204030204"/>
                <a:cs typeface="Calibri"/>
              </a:rPr>
              <a:t>Proposed utility improvements include:  </a:t>
            </a:r>
          </a:p>
          <a:p>
            <a:pPr marL="285750" indent="-285750">
              <a:buFont typeface="Arial" panose="020B0604020202020204" pitchFamily="34" charset="0"/>
              <a:buChar char="•"/>
              <a:defRPr/>
            </a:pPr>
            <a:r>
              <a:rPr lang="en-US" sz="1600">
                <a:ea typeface="Calibri" panose="020F0502020204030204"/>
                <a:cs typeface="Calibri"/>
              </a:rPr>
              <a:t>Install new drainable base layer </a:t>
            </a:r>
          </a:p>
          <a:p>
            <a:pPr marL="285750" indent="-285750">
              <a:buFont typeface="Arial" panose="020B0604020202020204" pitchFamily="34" charset="0"/>
              <a:buChar char="•"/>
              <a:defRPr/>
            </a:pPr>
            <a:r>
              <a:rPr lang="en-US" sz="1600">
                <a:ea typeface="Calibri" panose="020F0502020204030204"/>
                <a:cs typeface="Calibri"/>
              </a:rPr>
              <a:t>Rehabilitate/replace jet fuel hydrant pit and piping, </a:t>
            </a:r>
          </a:p>
          <a:p>
            <a:pPr marL="285750" indent="-285750">
              <a:buFont typeface="Arial" panose="020B0604020202020204" pitchFamily="34" charset="0"/>
              <a:buChar char="•"/>
              <a:defRPr/>
            </a:pPr>
            <a:r>
              <a:rPr lang="en-US" sz="1600">
                <a:ea typeface="Calibri" panose="020F0502020204030204"/>
                <a:cs typeface="Calibri"/>
              </a:rPr>
              <a:t>Emergency Fuel Shut-Off (EFSO), and storm/sanitary infrastructure</a:t>
            </a:r>
          </a:p>
          <a:p>
            <a:pPr marL="285750" indent="-285750">
              <a:buFont typeface="Arial" panose="020B0604020202020204" pitchFamily="34" charset="0"/>
              <a:buChar char="•"/>
              <a:defRPr/>
            </a:pPr>
            <a:r>
              <a:rPr lang="en-US" sz="1600">
                <a:ea typeface="Calibri" panose="020F0502020204030204"/>
                <a:cs typeface="Calibri"/>
              </a:rPr>
              <a:t>Upgrade Denver Water vaults, fire hydrants, and passenger loading bridge systems</a:t>
            </a:r>
          </a:p>
          <a:p>
            <a:pPr marL="285750" indent="-285750">
              <a:buFont typeface="Arial" panose="020B0604020202020204" pitchFamily="34" charset="0"/>
              <a:buChar char="•"/>
              <a:defRPr/>
            </a:pPr>
            <a:r>
              <a:rPr lang="en-US" sz="1600">
                <a:ea typeface="Calibri" panose="020F0502020204030204"/>
                <a:cs typeface="Calibri"/>
              </a:rPr>
              <a:t>Adjustments to Xcel Energy gas line as needed</a:t>
            </a:r>
            <a:br>
              <a:rPr lang="en-US" sz="1600">
                <a:ea typeface="Calibri" panose="020F0502020204030204"/>
                <a:cs typeface="Calibri"/>
              </a:rPr>
            </a:br>
            <a:endParaRPr lang="en-US" sz="1600" b="1">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May </a:t>
            </a:r>
            <a:r>
              <a:rPr kumimoji="0" lang="en-US" sz="1600" b="0" i="0" u="none" strike="noStrike" kern="1200" cap="none" spc="0" normalizeH="0" baseline="0" noProof="0">
                <a:ln>
                  <a:noFill/>
                </a:ln>
                <a:effectLst/>
                <a:uLnTx/>
                <a:uFillTx/>
                <a:ea typeface="+mn-ea"/>
                <a:cs typeface="Calibri"/>
              </a:rPr>
              <a:t>2025     </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$5M to $9.99M</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20%</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Civil paving contractors (cemented treated subgrade, asphalt, cement treated permeable base, concrete) and civil utility contractors (sanitary, storm, electrical, jet fuel, water, structures, trench drain)</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Hunter Wardlaw</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rPr>
              <a:t>hunter.wardlaw@flydenver.com</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309505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20685B12-1BDE-1ECF-6541-5B20E622E229}"/>
              </a:ext>
            </a:extLst>
          </p:cNvPr>
          <p:cNvSpPr>
            <a:spLocks noGrp="1"/>
          </p:cNvSpPr>
          <p:nvPr>
            <p:ph type="title" idx="4294967295"/>
          </p:nvPr>
        </p:nvSpPr>
        <p:spPr/>
        <p:txBody>
          <a:bodyPr/>
          <a:lstStyle/>
          <a:p>
            <a:r>
              <a:rPr lang="en-US" dirty="0"/>
              <a:t>Vision 100 and Operation 2045</a:t>
            </a:r>
          </a:p>
        </p:txBody>
      </p:sp>
      <p:pic>
        <p:nvPicPr>
          <p:cNvPr id="87" name="Picture 86" descr="What are Vision 100 and Operation 2045?&#10;Vision: To Emerge as the Nation’s Preeminent Aviation Thought Leader&#10;&#10;Mission: Through the Power of our People, Be the Best in Class&#10;&#10;Vision 100 and Operation 2045 are two phases of DEN’s strategic plan. Vision 100 is phase one and is focused on preparing the airport to serve 100 million annual passengers in the next several years. Operation 2045 is phase two and is focused on preparing the airport for its 50th anniversary in 2045 and for an expected 120 million-plus annual passengers. Both phases combined serve as a blueprint to align decision-making and accountability.">
            <a:extLst>
              <a:ext uri="{FF2B5EF4-FFF2-40B4-BE49-F238E27FC236}">
                <a16:creationId xmlns:a16="http://schemas.microsoft.com/office/drawing/2014/main" id="{A8486EBD-668B-5B8C-8D5F-EDADD8DA83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64" y="0"/>
            <a:ext cx="12160671"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4F91B-F2A0-1B9E-8089-8E6DCB881C18}"/>
            </a:ext>
          </a:extLst>
        </p:cNvPr>
        <p:cNvGrpSpPr/>
        <p:nvPr/>
      </p:nvGrpSpPr>
      <p:grpSpPr>
        <a:xfrm>
          <a:off x="0" y="0"/>
          <a:ext cx="0" cy="0"/>
          <a:chOff x="0" y="0"/>
          <a:chExt cx="0" cy="0"/>
        </a:xfrm>
      </p:grpSpPr>
      <p:sp>
        <p:nvSpPr>
          <p:cNvPr id="16" name="Text Placeholder 15" descr="Design and Construction Project Delivery Support Services&#10;Seeking consultant(s) to provide comprehensive project delivery support on a task order basis.&#10;&#10;These services may include:&#10;Contract Administration&#10;Project Management (design and construction)&#10;Project Controls (estimating, scheduling, change management)&#10;Operational Readiness, Activation, and Transition (ORAT)&#10;Quality Assurance Inspections (QA)&#10;Commissioning (Cx)&#10;Special Inspections (SI)&#10;Materials Testing&#10;Geotechnical Services&#10;&#10;KEY INFORMATION &#10;Anticipated Advertisement Date:  Mid-May 2025     &#10;Estimated Project Value: $50M to $99.99M&#10;Small Business Program Goal: TBD&#10;Key Scope/Industry: Project Management, Contract Administration, Estimating, Scheduling, ORAT, Quality Assurance Inspections, Building Commissioning, Materials Testing, Geotechnical Services&#10;Project Manager: Cullen Choi | cullen.choi@flydenver.com &#10;">
            <a:extLst>
              <a:ext uri="{FF2B5EF4-FFF2-40B4-BE49-F238E27FC236}">
                <a16:creationId xmlns:a16="http://schemas.microsoft.com/office/drawing/2014/main" id="{5A0E5326-5735-DD9E-B99D-660FFD5E86DA}"/>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Design &amp; Construction Project Delivery Support Services</a:t>
            </a:r>
            <a:endParaRPr lang="en-US" sz="3200"/>
          </a:p>
        </p:txBody>
      </p:sp>
      <p:sp>
        <p:nvSpPr>
          <p:cNvPr id="3" name="TextBox 2">
            <a:extLst>
              <a:ext uri="{FF2B5EF4-FFF2-40B4-BE49-F238E27FC236}">
                <a16:creationId xmlns:a16="http://schemas.microsoft.com/office/drawing/2014/main" id="{14341010-91DD-E3DD-9D9A-6BD77C196645}"/>
              </a:ext>
              <a:ext uri="{C183D7F6-B498-43B3-948B-1728B52AA6E4}">
                <adec:decorative xmlns:adec="http://schemas.microsoft.com/office/drawing/2017/decorative" val="1"/>
              </a:ext>
            </a:extLst>
          </p:cNvPr>
          <p:cNvSpPr txBox="1"/>
          <p:nvPr/>
        </p:nvSpPr>
        <p:spPr>
          <a:xfrm>
            <a:off x="770438" y="1113797"/>
            <a:ext cx="9334457" cy="5016758"/>
          </a:xfrm>
          <a:prstGeom prst="rect">
            <a:avLst/>
          </a:prstGeom>
          <a:noFill/>
        </p:spPr>
        <p:txBody>
          <a:bodyPr wrap="square" lIns="91440" tIns="45720" rIns="91440" bIns="45720" anchor="t">
            <a:spAutoFit/>
          </a:bodyPr>
          <a:lstStyle/>
          <a:p>
            <a:pPr>
              <a:defRPr/>
            </a:pPr>
            <a:r>
              <a:rPr lang="en-US" sz="1600"/>
              <a:t>Seeking consultant(s) to provide </a:t>
            </a:r>
            <a:r>
              <a:rPr lang="en-US" sz="1600" b="1"/>
              <a:t>comprehensive project delivery support</a:t>
            </a:r>
            <a:r>
              <a:rPr lang="en-US" sz="1600"/>
              <a:t> on a task order basis.</a:t>
            </a:r>
          </a:p>
          <a:p>
            <a:pPr>
              <a:defRPr/>
            </a:pPr>
            <a:endParaRPr lang="en-US" sz="1600">
              <a:ea typeface="Calibri" panose="020F0502020204030204"/>
              <a:cs typeface="Calibri"/>
            </a:endParaRPr>
          </a:p>
          <a:p>
            <a:pPr>
              <a:defRPr/>
            </a:pPr>
            <a:r>
              <a:rPr lang="en-US" sz="1600">
                <a:ea typeface="Calibri" panose="020F0502020204030204"/>
                <a:cs typeface="Calibri"/>
              </a:rPr>
              <a:t>These services may include:</a:t>
            </a:r>
          </a:p>
          <a:p>
            <a:pPr marL="285750" indent="-285750">
              <a:buFont typeface="Arial" panose="020B0604020202020204" pitchFamily="34" charset="0"/>
              <a:buChar char="•"/>
              <a:defRPr/>
            </a:pPr>
            <a:r>
              <a:rPr lang="en-US" sz="1600">
                <a:ea typeface="Calibri" panose="020F0502020204030204"/>
                <a:cs typeface="Calibri"/>
              </a:rPr>
              <a:t>Contract Administration</a:t>
            </a:r>
          </a:p>
          <a:p>
            <a:pPr marL="285750" indent="-285750">
              <a:buFont typeface="Arial" panose="020B0604020202020204" pitchFamily="34" charset="0"/>
              <a:buChar char="•"/>
              <a:defRPr/>
            </a:pPr>
            <a:r>
              <a:rPr lang="en-US" sz="1600">
                <a:ea typeface="Calibri" panose="020F0502020204030204"/>
                <a:cs typeface="Calibri"/>
              </a:rPr>
              <a:t>Project Management (design and construction)</a:t>
            </a:r>
          </a:p>
          <a:p>
            <a:pPr marL="285750" indent="-285750">
              <a:buFont typeface="Arial" panose="020B0604020202020204" pitchFamily="34" charset="0"/>
              <a:buChar char="•"/>
              <a:defRPr/>
            </a:pPr>
            <a:r>
              <a:rPr lang="en-US" sz="1600">
                <a:ea typeface="Calibri" panose="020F0502020204030204"/>
                <a:cs typeface="Calibri"/>
              </a:rPr>
              <a:t>Project Controls (estimating, scheduling, change management)</a:t>
            </a:r>
          </a:p>
          <a:p>
            <a:pPr marL="285750" indent="-285750">
              <a:buFont typeface="Arial" panose="020B0604020202020204" pitchFamily="34" charset="0"/>
              <a:buChar char="•"/>
              <a:defRPr/>
            </a:pPr>
            <a:r>
              <a:rPr lang="en-US" sz="1600">
                <a:ea typeface="Calibri" panose="020F0502020204030204"/>
                <a:cs typeface="Calibri"/>
              </a:rPr>
              <a:t>Operational Readiness, Activation, and Transition (ORAT)</a:t>
            </a:r>
          </a:p>
          <a:p>
            <a:pPr marL="285750" indent="-285750">
              <a:buFont typeface="Arial" panose="020B0604020202020204" pitchFamily="34" charset="0"/>
              <a:buChar char="•"/>
              <a:defRPr/>
            </a:pPr>
            <a:r>
              <a:rPr lang="en-US" sz="1600">
                <a:ea typeface="Calibri" panose="020F0502020204030204"/>
                <a:cs typeface="Calibri"/>
              </a:rPr>
              <a:t>Quality Assurance Inspections (QA)</a:t>
            </a:r>
          </a:p>
          <a:p>
            <a:pPr marL="285750" indent="-285750">
              <a:buFont typeface="Arial" panose="020B0604020202020204" pitchFamily="34" charset="0"/>
              <a:buChar char="•"/>
              <a:defRPr/>
            </a:pPr>
            <a:r>
              <a:rPr lang="en-US" sz="1600">
                <a:ea typeface="Calibri" panose="020F0502020204030204"/>
                <a:cs typeface="Calibri"/>
              </a:rPr>
              <a:t>Commissioning (</a:t>
            </a:r>
            <a:r>
              <a:rPr lang="en-US" sz="1600" err="1">
                <a:ea typeface="Calibri" panose="020F0502020204030204"/>
                <a:cs typeface="Calibri"/>
              </a:rPr>
              <a:t>Cx</a:t>
            </a:r>
            <a:r>
              <a:rPr lang="en-US" sz="1600">
                <a:ea typeface="Calibri" panose="020F0502020204030204"/>
                <a:cs typeface="Calibri"/>
              </a:rPr>
              <a:t>)</a:t>
            </a:r>
          </a:p>
          <a:p>
            <a:pPr marL="285750" indent="-285750">
              <a:buFont typeface="Arial" panose="020B0604020202020204" pitchFamily="34" charset="0"/>
              <a:buChar char="•"/>
              <a:defRPr/>
            </a:pPr>
            <a:r>
              <a:rPr lang="en-US" sz="1600">
                <a:ea typeface="Calibri" panose="020F0502020204030204"/>
                <a:cs typeface="Calibri"/>
              </a:rPr>
              <a:t>Special Inspections (SI)</a:t>
            </a:r>
          </a:p>
          <a:p>
            <a:pPr marL="285750" indent="-285750">
              <a:buFont typeface="Arial" panose="020B0604020202020204" pitchFamily="34" charset="0"/>
              <a:buChar char="•"/>
              <a:defRPr/>
            </a:pPr>
            <a:r>
              <a:rPr lang="en-US" sz="1600">
                <a:ea typeface="Calibri" panose="020F0502020204030204"/>
                <a:cs typeface="Calibri"/>
              </a:rPr>
              <a:t>Materials Testing</a:t>
            </a:r>
          </a:p>
          <a:p>
            <a:pPr marL="285750" indent="-285750">
              <a:buFont typeface="Arial" panose="020B0604020202020204" pitchFamily="34" charset="0"/>
              <a:buChar char="•"/>
              <a:defRPr/>
            </a:pPr>
            <a:r>
              <a:rPr lang="en-US" sz="1600">
                <a:ea typeface="Calibri" panose="020F0502020204030204"/>
                <a:cs typeface="Calibri"/>
              </a:rPr>
              <a:t>Geotechnical Services</a:t>
            </a:r>
          </a:p>
          <a:p>
            <a:pPr>
              <a:defRPr/>
            </a:pPr>
            <a:endParaRPr lang="en-US" sz="1600" b="1">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Mid-May </a:t>
            </a:r>
            <a:r>
              <a:rPr kumimoji="0" lang="en-US" sz="1600" b="0" i="0" u="none" strike="noStrike" kern="1200" cap="none" spc="0" normalizeH="0" baseline="0" noProof="0">
                <a:ln>
                  <a:noFill/>
                </a:ln>
                <a:effectLst/>
                <a:uLnTx/>
                <a:uFillTx/>
                <a:ea typeface="+mn-ea"/>
                <a:cs typeface="Calibri"/>
              </a:rPr>
              <a:t>2025     </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$50M to $99.99M</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18%</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kumimoji="0" lang="en-US" sz="1600" i="0" u="none" strike="noStrike" kern="1200" cap="none" spc="0" normalizeH="0" baseline="0" noProof="0">
                <a:ln>
                  <a:noFill/>
                </a:ln>
                <a:effectLst/>
                <a:uLnTx/>
                <a:uFillTx/>
                <a:ea typeface="+mn-ea"/>
                <a:cs typeface="Calibri"/>
              </a:rPr>
              <a:t>Project Management, Contract Administration, Estimating, Scheduling, ORAT, Quality Assurance Inspections, Building Commissioning, Materials Testing, Geotechnical Services</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Cullen Choi | </a:t>
            </a:r>
            <a:r>
              <a:rPr kumimoji="0" lang="en-US" sz="1600" i="0" u="none" strike="noStrike" kern="1200" cap="none" spc="0" normalizeH="0" baseline="0" noProof="0">
                <a:ln>
                  <a:noFill/>
                </a:ln>
                <a:effectLst/>
                <a:uLnTx/>
                <a:uFillTx/>
                <a:ea typeface="+mn-ea"/>
                <a:cs typeface="Calibri"/>
                <a:hlinkClick r:id="rId3"/>
              </a:rPr>
              <a:t>cullen.choi@flydenver.com</a:t>
            </a:r>
            <a:r>
              <a:rPr kumimoji="0" lang="en-US" sz="1600" i="0" u="none" strike="noStrike" kern="1200" cap="none" spc="0" normalizeH="0" baseline="0" noProof="0">
                <a:ln>
                  <a:noFill/>
                </a:ln>
                <a:effectLst/>
                <a:uLnTx/>
                <a:uFillTx/>
                <a:ea typeface="+mn-ea"/>
                <a:cs typeface="Calibri"/>
              </a:rPr>
              <a:t> </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3422709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6BC84-4DD0-EA86-94D4-7F0A5EB4DC36}"/>
            </a:ext>
          </a:extLst>
        </p:cNvPr>
        <p:cNvGrpSpPr/>
        <p:nvPr/>
      </p:nvGrpSpPr>
      <p:grpSpPr>
        <a:xfrm>
          <a:off x="0" y="0"/>
          <a:ext cx="0" cy="0"/>
          <a:chOff x="0" y="0"/>
          <a:chExt cx="0" cy="0"/>
        </a:xfrm>
      </p:grpSpPr>
      <p:sp>
        <p:nvSpPr>
          <p:cNvPr id="16" name="Text Placeholder 15" descr="Legacy Concourse Restroom Renewal&#10;Renovate 30-year-old restrooms in Concourses A, B, and C to meet modern standards and improve user experience.&#10;&#10;Key Goals: &#10;Align with Vision 100 – Maintaining What We Have&#10;Standardize restroom design for easier maintenance and asset management&#10;Implement current ADA standards&#10;&#10;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Center Core and Sub-core restrooms.&#10;&#10;KEY INFORMATION &#10;Anticipated Advertisement Date:  June 2025     &#10;Estimated Project Value: $50M to $99M&#10;Small Business Program Goal: MWBE Participation Goal 15%&#10;Key Scope/Industry: General construction, demolition, mechanical, plumbing, electrical, fire protection, concrete, steel, waterproofing, doors, glass, drywall/framing, ceilings, flooring, signage.&#10;Project Manager: Ro-Tien Liang | ro-tien.liang@flydenver.com &#10;">
            <a:extLst>
              <a:ext uri="{FF2B5EF4-FFF2-40B4-BE49-F238E27FC236}">
                <a16:creationId xmlns:a16="http://schemas.microsoft.com/office/drawing/2014/main" id="{89489CD4-EFFA-96A1-6723-8C45E32F9310}"/>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Legacy Concourse Restroom Renewal  </a:t>
            </a:r>
            <a:endParaRPr lang="en-US" sz="3200"/>
          </a:p>
        </p:txBody>
      </p:sp>
      <p:sp>
        <p:nvSpPr>
          <p:cNvPr id="3" name="TextBox 2">
            <a:extLst>
              <a:ext uri="{FF2B5EF4-FFF2-40B4-BE49-F238E27FC236}">
                <a16:creationId xmlns:a16="http://schemas.microsoft.com/office/drawing/2014/main" id="{5DB407E3-028C-0FEF-E21F-0FE0ABF93416}"/>
              </a:ext>
              <a:ext uri="{C183D7F6-B498-43B3-948B-1728B52AA6E4}">
                <adec:decorative xmlns:adec="http://schemas.microsoft.com/office/drawing/2017/decorative" val="1"/>
              </a:ext>
            </a:extLst>
          </p:cNvPr>
          <p:cNvSpPr txBox="1"/>
          <p:nvPr/>
        </p:nvSpPr>
        <p:spPr>
          <a:xfrm>
            <a:off x="770438" y="1113797"/>
            <a:ext cx="9070247" cy="5755422"/>
          </a:xfrm>
          <a:prstGeom prst="rect">
            <a:avLst/>
          </a:prstGeom>
          <a:noFill/>
        </p:spPr>
        <p:txBody>
          <a:bodyPr wrap="square" lIns="91440" tIns="45720" rIns="91440" bIns="45720" anchor="t">
            <a:spAutoFit/>
          </a:bodyPr>
          <a:lstStyle/>
          <a:p>
            <a:pPr>
              <a:defRPr/>
            </a:pPr>
            <a:r>
              <a:rPr lang="en-US" sz="1600">
                <a:ea typeface="Calibri" panose="020F0502020204030204"/>
                <a:cs typeface="Calibri"/>
              </a:rPr>
              <a:t>Renovate 30-year-old restrooms in Concourses A, B, and C to meet modern standards and improve user experience.</a:t>
            </a:r>
          </a:p>
          <a:p>
            <a:pPr>
              <a:defRPr/>
            </a:pPr>
            <a:endParaRPr lang="en-US" sz="1600" b="1">
              <a:ea typeface="Calibri" panose="020F0502020204030204"/>
              <a:cs typeface="Calibri"/>
            </a:endParaRPr>
          </a:p>
          <a:p>
            <a:pPr>
              <a:defRPr/>
            </a:pPr>
            <a:r>
              <a:rPr lang="en-US" sz="1600" b="1">
                <a:ea typeface="Calibri" panose="020F0502020204030204"/>
                <a:cs typeface="Calibri"/>
              </a:rPr>
              <a:t>Key Goals: </a:t>
            </a:r>
          </a:p>
          <a:p>
            <a:pPr marL="285750" indent="-285750">
              <a:buFont typeface="Arial" panose="020B0604020202020204" pitchFamily="34" charset="0"/>
              <a:buChar char="•"/>
              <a:defRPr/>
            </a:pPr>
            <a:r>
              <a:rPr lang="en-US" sz="1600">
                <a:ea typeface="Calibri" panose="020F0502020204030204"/>
                <a:cs typeface="Calibri"/>
              </a:rPr>
              <a:t>Align with Vision 100 – Maintaining What We Have</a:t>
            </a:r>
          </a:p>
          <a:p>
            <a:pPr marL="285750" indent="-285750">
              <a:buFont typeface="Arial" panose="020B0604020202020204" pitchFamily="34" charset="0"/>
              <a:buChar char="•"/>
              <a:defRPr/>
            </a:pPr>
            <a:r>
              <a:rPr lang="en-US" sz="1600">
                <a:ea typeface="Calibri" panose="020F0502020204030204"/>
                <a:cs typeface="Calibri"/>
              </a:rPr>
              <a:t>Standardize restroom design for easier maintenance and asset management</a:t>
            </a:r>
          </a:p>
          <a:p>
            <a:pPr marL="285750" indent="-285750">
              <a:buFont typeface="Arial" panose="020B0604020202020204" pitchFamily="34" charset="0"/>
              <a:buChar char="•"/>
              <a:defRPr/>
            </a:pPr>
            <a:r>
              <a:rPr lang="en-US" sz="1600">
                <a:ea typeface="Calibri" panose="020F0502020204030204"/>
                <a:cs typeface="Calibri"/>
              </a:rPr>
              <a:t>Implement current ADA standards</a:t>
            </a:r>
          </a:p>
          <a:p>
            <a:pPr>
              <a:defRPr/>
            </a:pPr>
            <a:endParaRPr lang="en-US" sz="1600" b="1">
              <a:ea typeface="Calibri" panose="020F0502020204030204"/>
              <a:cs typeface="Calibri"/>
            </a:endParaRPr>
          </a:p>
          <a:p>
            <a:pPr>
              <a:defRPr/>
            </a:pPr>
            <a:r>
              <a:rPr lang="en-US" sz="1600">
                <a:ea typeface="Calibri" panose="020F0502020204030204"/>
                <a:cs typeface="Calibri"/>
              </a:rPr>
              <a:t>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a:t>
            </a:r>
            <a:r>
              <a:rPr lang="en-US" sz="1600" b="1">
                <a:ea typeface="Calibri" panose="020F0502020204030204"/>
                <a:cs typeface="Calibri"/>
              </a:rPr>
              <a:t>Center Core</a:t>
            </a:r>
            <a:r>
              <a:rPr lang="en-US" sz="1600">
                <a:ea typeface="Calibri" panose="020F0502020204030204"/>
                <a:cs typeface="Calibri"/>
              </a:rPr>
              <a:t> and </a:t>
            </a:r>
            <a:r>
              <a:rPr lang="en-US" sz="1600" b="1" err="1">
                <a:ea typeface="Calibri" panose="020F0502020204030204"/>
                <a:cs typeface="Calibri"/>
              </a:rPr>
              <a:t>Subcore</a:t>
            </a:r>
            <a:r>
              <a:rPr lang="en-US" sz="1600">
                <a:ea typeface="Calibri" panose="020F0502020204030204"/>
                <a:cs typeface="Calibri"/>
              </a:rPr>
              <a:t> restrooms.</a:t>
            </a:r>
          </a:p>
          <a:p>
            <a:pPr>
              <a:defRPr/>
            </a:pPr>
            <a:endParaRPr lang="en-US" sz="1600" b="1">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Summer </a:t>
            </a:r>
            <a:r>
              <a:rPr kumimoji="0" lang="en-US" sz="1600" b="0" i="0" u="none" strike="noStrike" kern="1200" cap="none" spc="0" normalizeH="0" baseline="0" noProof="0">
                <a:ln>
                  <a:noFill/>
                </a:ln>
                <a:effectLst/>
                <a:uLnTx/>
                <a:uFillTx/>
                <a:ea typeface="+mn-ea"/>
                <a:cs typeface="Calibri"/>
              </a:rPr>
              <a:t>2025     </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Estimated Project Value: </a:t>
            </a:r>
            <a:r>
              <a:rPr lang="en-US" sz="1600">
                <a:cs typeface="Calibri"/>
              </a:rPr>
              <a:t>$$10M to </a:t>
            </a:r>
            <a:r>
              <a:rPr kumimoji="0" lang="en-US" sz="1600" b="0" i="0" u="none" strike="noStrike" kern="1200" cap="none" spc="0" normalizeH="0" baseline="0" noProof="0">
                <a:ln>
                  <a:noFill/>
                </a:ln>
                <a:effectLst/>
                <a:uLnTx/>
                <a:uFillTx/>
                <a:ea typeface="+mn-ea"/>
                <a:cs typeface="Calibri"/>
              </a:rPr>
              <a:t>$</a:t>
            </a:r>
            <a:r>
              <a:rPr lang="en-US" sz="1600">
                <a:cs typeface="Calibri"/>
              </a:rPr>
              <a:t>49.99M each contract</a:t>
            </a:r>
            <a:endParaRPr lang="en-US" sz="1600">
              <a:ea typeface="Calibri"/>
              <a:cs typeface="Calibri"/>
            </a:endParaRPr>
          </a:p>
          <a:p>
            <a:pPr>
              <a:defRPr/>
            </a:pPr>
            <a:r>
              <a:rPr lang="en-US" sz="1600" b="1">
                <a:cs typeface="Calibri"/>
              </a:rPr>
              <a:t>Small</a:t>
            </a:r>
            <a:r>
              <a:rPr kumimoji="0" lang="en-US" sz="1600" b="1" i="0" u="none" strike="noStrike" kern="1200" cap="none" spc="0" normalizeH="0" baseline="0" noProof="0">
                <a:ln>
                  <a:noFill/>
                </a:ln>
                <a:effectLst/>
                <a:uLnTx/>
                <a:uFillTx/>
                <a:ea typeface="+mn-ea"/>
                <a:cs typeface="Calibri"/>
              </a:rPr>
              <a:t> Business Program Goal:</a:t>
            </a:r>
            <a:r>
              <a:rPr lang="en-US" sz="1600" b="1">
                <a:cs typeface="Calibri"/>
              </a:rPr>
              <a:t> </a:t>
            </a:r>
            <a:r>
              <a:rPr lang="en-US" sz="1600">
                <a:cs typeface="Calibri"/>
              </a:rPr>
              <a:t>MWBE Participation Goal </a:t>
            </a:r>
            <a:r>
              <a:rPr lang="en-US" sz="1600" u="sng">
                <a:cs typeface="Calibri"/>
              </a:rPr>
              <a:t>TBD</a:t>
            </a:r>
            <a:r>
              <a:rPr lang="en-US" sz="1600">
                <a:cs typeface="Calibri"/>
              </a:rPr>
              <a:t>%</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General construction, demolition, mechanical, plumbing, electrical, fire protection, concrete, steel, waterproofing, doors, glass, drywall/framing, ceilings, flooring, signage.</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Ro-Tien Liang </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hlinkClick r:id="rId3"/>
              </a:rPr>
              <a:t>ro-tien.liang@flydenver.com</a:t>
            </a:r>
            <a:r>
              <a:rPr lang="en-US" sz="1600">
                <a:solidFill>
                  <a:srgbClr val="0563C1"/>
                </a:solidFill>
                <a:cs typeface="Calibri"/>
              </a:rPr>
              <a:t>; </a:t>
            </a:r>
            <a:r>
              <a:rPr lang="en-US" sz="1600">
                <a:cs typeface="Calibri"/>
              </a:rPr>
              <a:t>Pamela Kohl | </a:t>
            </a:r>
            <a:r>
              <a:rPr lang="en-US" sz="1600">
                <a:solidFill>
                  <a:srgbClr val="0070C0"/>
                </a:solidFill>
                <a:cs typeface="Calibri"/>
                <a:hlinkClick r:id="rId4">
                  <a:extLst>
                    <a:ext uri="{A12FA001-AC4F-418D-AE19-62706E023703}">
                      <ahyp:hlinkClr xmlns:ahyp="http://schemas.microsoft.com/office/drawing/2018/hyperlinkcolor" val="tx"/>
                    </a:ext>
                  </a:extLst>
                </a:hlinkClick>
              </a:rPr>
              <a:t>pamela.kohl@flydenver.com</a:t>
            </a:r>
            <a:endParaRPr lang="en-US" sz="1600">
              <a:solidFill>
                <a:srgbClr val="0070C0"/>
              </a:solidFill>
              <a:ea typeface="Calibri"/>
              <a:cs typeface="Calibri"/>
              <a:hlinkClick r:id="rId4">
                <a:extLst>
                  <a:ext uri="{A12FA001-AC4F-418D-AE19-62706E023703}">
                    <ahyp:hlinkClr xmlns:ahyp="http://schemas.microsoft.com/office/drawing/2018/hyperlinkcolor" val="tx"/>
                  </a:ext>
                </a:extLst>
              </a:hlinkClick>
            </a:endParaRPr>
          </a:p>
          <a:p>
            <a:pPr>
              <a:defRPr/>
            </a:pPr>
            <a:endParaRPr lang="en-US" sz="1600">
              <a:latin typeface="Calibri"/>
              <a:ea typeface="Calibri"/>
              <a:cs typeface="Calibri"/>
            </a:endParaRPr>
          </a:p>
        </p:txBody>
      </p:sp>
    </p:spTree>
    <p:extLst>
      <p:ext uri="{BB962C8B-B14F-4D97-AF65-F5344CB8AC3E}">
        <p14:creationId xmlns:p14="http://schemas.microsoft.com/office/powerpoint/2010/main" val="2148155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BF28F-DF86-1C42-5F01-D8971A23A737}"/>
            </a:ext>
          </a:extLst>
        </p:cNvPr>
        <p:cNvGrpSpPr/>
        <p:nvPr/>
      </p:nvGrpSpPr>
      <p:grpSpPr>
        <a:xfrm>
          <a:off x="0" y="0"/>
          <a:ext cx="0" cy="0"/>
          <a:chOff x="0" y="0"/>
          <a:chExt cx="0" cy="0"/>
        </a:xfrm>
      </p:grpSpPr>
      <p:sp>
        <p:nvSpPr>
          <p:cNvPr id="16" name="Text Placeholder 15" descr="Legacy Concourse Restroom Renewal&#10;Renovate 30-year-old restrooms in Concourses A, B, and C to meet modern standards and improve user experience.&#10;&#10;Key Goals: &#10;Align with Vision 100 – Maintaining What We Have&#10;Standardize restroom design for easier maintenance and asset management&#10;Implement current ADA standards&#10;&#10;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Center Core and Sub-core restrooms.&#10;&#10;KEY INFORMATION &#10;Anticipated Advertisement Date:  June 2025     &#10;Estimated Project Value: $50M to $99M&#10;Small Business Program Goal: MWBE Participation Goal 15%&#10;Key Scope/Industry: General construction, demolition, mechanical, plumbing, electrical, fire protection, concrete, steel, waterproofing, doors, glass, drywall/framing, ceilings, flooring, signage.&#10;Project Manager: Ro-Tien Liang | ro-tien.liang@flydenver.com &#10;">
            <a:extLst>
              <a:ext uri="{FF2B5EF4-FFF2-40B4-BE49-F238E27FC236}">
                <a16:creationId xmlns:a16="http://schemas.microsoft.com/office/drawing/2014/main" id="{3236BD02-2B10-7615-35AE-BA43DA9DFFA5}"/>
              </a:ext>
            </a:extLst>
          </p:cNvPr>
          <p:cNvSpPr>
            <a:spLocks noGrp="1"/>
          </p:cNvSpPr>
          <p:nvPr>
            <p:ph type="title" idx="4294967295"/>
          </p:nvPr>
        </p:nvSpPr>
        <p:spPr>
          <a:xfrm>
            <a:off x="849119" y="346987"/>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dirty="0">
                <a:solidFill>
                  <a:srgbClr val="440099"/>
                </a:solidFill>
                <a:latin typeface="+mn-lt"/>
                <a:ea typeface="+mn-ea"/>
                <a:cs typeface="+mn-cs"/>
              </a:rPr>
              <a:t>Legacy Concourse Restroom Renewal   </a:t>
            </a:r>
            <a:endParaRPr lang="en-US" sz="3200" dirty="0"/>
          </a:p>
        </p:txBody>
      </p:sp>
      <p:sp>
        <p:nvSpPr>
          <p:cNvPr id="4" name="Slide Number Placeholder 10">
            <a:extLst>
              <a:ext uri="{FF2B5EF4-FFF2-40B4-BE49-F238E27FC236}">
                <a16:creationId xmlns:a16="http://schemas.microsoft.com/office/drawing/2014/main" id="{5E9ABA48-5CBD-34A5-DA9F-A976EF3249A6}"/>
              </a:ext>
            </a:extLst>
          </p:cNvPr>
          <p:cNvSpPr txBox="1">
            <a:spLocks/>
          </p:cNvSpPr>
          <p:nvPr/>
        </p:nvSpPr>
        <p:spPr>
          <a:xfrm>
            <a:off x="6381751" y="476726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051" kern="1200">
                <a:solidFill>
                  <a:srgbClr val="3B1D8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7685F98-2219-074E-8E84-0DD860A51521}" type="slidenum">
              <a:rPr lang="en-US" smtClean="0"/>
              <a:pPr/>
              <a:t>22</a:t>
            </a:fld>
            <a:endParaRPr lang="en-US">
              <a:solidFill>
                <a:schemeClr val="bg1"/>
              </a:solidFill>
            </a:endParaRPr>
          </a:p>
        </p:txBody>
      </p:sp>
      <p:pic>
        <p:nvPicPr>
          <p:cNvPr id="11" name="Picture 10" descr="maps of the legacy concourse restrooms">
            <a:extLst>
              <a:ext uri="{FF2B5EF4-FFF2-40B4-BE49-F238E27FC236}">
                <a16:creationId xmlns:a16="http://schemas.microsoft.com/office/drawing/2014/main" id="{ECDF1523-A6A9-3396-908F-17327DCC591D}"/>
              </a:ext>
            </a:extLst>
          </p:cNvPr>
          <p:cNvPicPr>
            <a:picLocks noChangeAspect="1"/>
          </p:cNvPicPr>
          <p:nvPr/>
        </p:nvPicPr>
        <p:blipFill>
          <a:blip r:embed="rId3"/>
          <a:stretch>
            <a:fillRect/>
          </a:stretch>
        </p:blipFill>
        <p:spPr>
          <a:xfrm>
            <a:off x="162225" y="919838"/>
            <a:ext cx="11925300" cy="5591175"/>
          </a:xfrm>
          <a:prstGeom prst="rect">
            <a:avLst/>
          </a:prstGeom>
        </p:spPr>
      </p:pic>
    </p:spTree>
    <p:extLst>
      <p:ext uri="{BB962C8B-B14F-4D97-AF65-F5344CB8AC3E}">
        <p14:creationId xmlns:p14="http://schemas.microsoft.com/office/powerpoint/2010/main" val="3233280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342D1-72E8-6C9A-8230-6427A3DE592A}"/>
            </a:ext>
          </a:extLst>
        </p:cNvPr>
        <p:cNvGrpSpPr/>
        <p:nvPr/>
      </p:nvGrpSpPr>
      <p:grpSpPr>
        <a:xfrm>
          <a:off x="0" y="0"/>
          <a:ext cx="0" cy="0"/>
          <a:chOff x="0" y="0"/>
          <a:chExt cx="0" cy="0"/>
        </a:xfrm>
      </p:grpSpPr>
      <p:sp>
        <p:nvSpPr>
          <p:cNvPr id="16" name="Text Placeholder 15" descr="AOB Restack CM/GC&#10;Seeking proposals for a Construction Manager/General Contractor (CM/GC) to provide preconstruction services and lead phased renovation during design and construction.&#10;&#10;The renovation will encompass open and private offices, conference rooms, break areas, secure storage, and support functions. This phased partial renovation includes selective demolition, new interior construction, finish upgrades, technology improvements, and mechanical, electrical, and plumbing (MEP) system modifications as required. Special consideration must be given to minimize service disruptions to continuously occupied areas, as multiple utilities are shared between floors within the building.&#10;&#10;Key Objective&#10;Address overcrowding and outdated infrastructure in DEN’s 30-year-old AOB&#10;Support Vision 100 by creating a modern, flexible workspace for current and future growth&#10;&#10;KEY INFORMATION &#10;Anticipated Advertisement Date:  Mid-May 2025     &#10;Estimated Project Value: $10M to $49.99M&#10;Small Business Program Goal: MWBE Participation Goal 15%&#10;Key Scope/Industry: Preconstruction Services, General construction, Structural, Electrical, Demolition, Mechanical, Life safety (FA/ECS), Drywall/Painting/Ceiling, Temporary Partitions, Flooring, Millwork/Casework, Doors/Frames/HW Glazing/Storefront, Plumbing, Roofing/Exterior Walls/Exterior Windows, Fire suppression&#10;Project Manager: Ro-Tien Liang | ro-tien.liang@flydenver.com &#10;">
            <a:extLst>
              <a:ext uri="{FF2B5EF4-FFF2-40B4-BE49-F238E27FC236}">
                <a16:creationId xmlns:a16="http://schemas.microsoft.com/office/drawing/2014/main" id="{77D7DE8B-38D5-3DF9-7032-54C8CEA5C4BA}"/>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AOB Restack CM/GC  </a:t>
            </a:r>
            <a:endParaRPr lang="en-US" sz="3200"/>
          </a:p>
        </p:txBody>
      </p:sp>
      <p:sp>
        <p:nvSpPr>
          <p:cNvPr id="3" name="TextBox 2">
            <a:extLst>
              <a:ext uri="{FF2B5EF4-FFF2-40B4-BE49-F238E27FC236}">
                <a16:creationId xmlns:a16="http://schemas.microsoft.com/office/drawing/2014/main" id="{02573D58-0530-1DA4-9FE2-981A048E9BC0}"/>
              </a:ext>
              <a:ext uri="{C183D7F6-B498-43B3-948B-1728B52AA6E4}">
                <adec:decorative xmlns:adec="http://schemas.microsoft.com/office/drawing/2017/decorative" val="1"/>
              </a:ext>
            </a:extLst>
          </p:cNvPr>
          <p:cNvSpPr txBox="1"/>
          <p:nvPr/>
        </p:nvSpPr>
        <p:spPr>
          <a:xfrm>
            <a:off x="770438" y="1113797"/>
            <a:ext cx="9070247" cy="5509200"/>
          </a:xfrm>
          <a:prstGeom prst="rect">
            <a:avLst/>
          </a:prstGeom>
          <a:noFill/>
        </p:spPr>
        <p:txBody>
          <a:bodyPr wrap="square" lIns="91440" tIns="45720" rIns="91440" bIns="45720" anchor="t">
            <a:spAutoFit/>
          </a:bodyPr>
          <a:lstStyle/>
          <a:p>
            <a:pPr>
              <a:defRPr/>
            </a:pPr>
            <a:r>
              <a:rPr lang="en-US" sz="1600">
                <a:ea typeface="Calibri" panose="020F0502020204030204"/>
                <a:cs typeface="Calibri"/>
              </a:rPr>
              <a:t>Seeking proposals for a Construction Manager/General Contractor (CM/GC) to provide preconstruction services and lead phased renovation during design and construction.</a:t>
            </a:r>
          </a:p>
          <a:p>
            <a:pPr>
              <a:defRPr/>
            </a:pPr>
            <a:endParaRPr lang="en-US" sz="1600">
              <a:ea typeface="Calibri" panose="020F0502020204030204"/>
              <a:cs typeface="Calibri"/>
            </a:endParaRPr>
          </a:p>
          <a:p>
            <a:pPr>
              <a:defRPr/>
            </a:pPr>
            <a:r>
              <a:rPr lang="en-US" sz="1600">
                <a:ea typeface="+mn-lt"/>
                <a:cs typeface="+mn-lt"/>
              </a:rPr>
              <a:t>The renovation will encompass open and private offices, conference rooms, break areas, secure storage, and support functions. This phased partial renovation includes selective demolition, new interior construction, finish upgrades, technology improvements, and mechanical, electrical, and plumbing (MEP) system modifications as required. Special consideration must be given to minimize service disruptions to continuously occupied areas, as multiple utilities are shared between floors within the building.</a:t>
            </a:r>
            <a:endParaRPr lang="en-US" sz="1600"/>
          </a:p>
          <a:p>
            <a:pPr>
              <a:defRPr/>
            </a:pPr>
            <a:endParaRPr lang="en-US" sz="1600">
              <a:ea typeface="Calibri" panose="020F0502020204030204"/>
              <a:cs typeface="Calibri"/>
            </a:endParaRPr>
          </a:p>
          <a:p>
            <a:pPr>
              <a:defRPr/>
            </a:pPr>
            <a:r>
              <a:rPr lang="en-US" sz="1600" b="1">
                <a:ea typeface="+mn-lt"/>
                <a:cs typeface="+mn-lt"/>
              </a:rPr>
              <a:t>Key Objective</a:t>
            </a:r>
            <a:endParaRPr lang="en-US" sz="1600"/>
          </a:p>
          <a:p>
            <a:pPr marL="285750" indent="-285750">
              <a:buFont typeface="Arial" panose="020B0604020202020204" pitchFamily="34" charset="0"/>
              <a:buChar char="•"/>
              <a:defRPr/>
            </a:pPr>
            <a:r>
              <a:rPr lang="en-US" sz="1600">
                <a:ea typeface="+mn-lt"/>
                <a:cs typeface="+mn-lt"/>
              </a:rPr>
              <a:t>Address overcrowding and outdated infrastructure in DEN’s 30-year-old AOB</a:t>
            </a:r>
          </a:p>
          <a:p>
            <a:pPr marL="285750" indent="-285750">
              <a:buFont typeface="Arial" panose="020B0604020202020204" pitchFamily="34" charset="0"/>
              <a:buChar char="•"/>
              <a:defRPr/>
            </a:pPr>
            <a:r>
              <a:rPr lang="en-US" sz="1600">
                <a:ea typeface="+mn-lt"/>
                <a:cs typeface="+mn-lt"/>
              </a:rPr>
              <a:t>Support Vision 100 by creating a modern, flexible workspace for current and future growth</a:t>
            </a:r>
            <a:br>
              <a:rPr lang="en-US" sz="1600">
                <a:ea typeface="+mn-lt"/>
                <a:cs typeface="+mn-lt"/>
              </a:rPr>
            </a:br>
            <a:endParaRPr lang="en-US" sz="1600" b="1">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Summer </a:t>
            </a:r>
            <a:r>
              <a:rPr kumimoji="0" lang="en-US" sz="1600" b="0" i="0" u="none" strike="noStrike" kern="1200" cap="none" spc="0" normalizeH="0" baseline="0" noProof="0">
                <a:ln>
                  <a:noFill/>
                </a:ln>
                <a:effectLst/>
                <a:uLnTx/>
                <a:uFillTx/>
                <a:ea typeface="+mn-ea"/>
                <a:cs typeface="Calibri"/>
              </a:rPr>
              <a:t>2025     </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$10M to $49.99M</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MWBE Participation Goal 15%</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Preconstruction Services, General construction, Structural, Electrical, Demolition, Mechanical, Life safety (FA/ECS), Drywall/Painting/Ceiling, Temporary Partitions, Flooring, Millwork/Casework, Doors/Frames/HW Glazing/Storefront, Plumbing, Roofing/Exterior Walls/Exterior Windows, Fire suppression</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Ro-Tien Liang </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rPr>
              <a:t>ro-tien.liang@flydenver.com </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2437678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44ED-C0AD-ED70-B67B-7DD3F605DE4A}"/>
            </a:ext>
          </a:extLst>
        </p:cNvPr>
        <p:cNvGrpSpPr/>
        <p:nvPr/>
      </p:nvGrpSpPr>
      <p:grpSpPr>
        <a:xfrm>
          <a:off x="0" y="0"/>
          <a:ext cx="0" cy="0"/>
          <a:chOff x="0" y="0"/>
          <a:chExt cx="0" cy="0"/>
        </a:xfrm>
      </p:grpSpPr>
      <p:sp>
        <p:nvSpPr>
          <p:cNvPr id="16" name="Text Placeholder 15" descr="AOB Restack CM/GC ">
            <a:extLst>
              <a:ext uri="{FF2B5EF4-FFF2-40B4-BE49-F238E27FC236}">
                <a16:creationId xmlns:a16="http://schemas.microsoft.com/office/drawing/2014/main" id="{7B5E36A9-35CA-EC83-B62D-B0A3393A1265}"/>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AOB Restack CM/GC </a:t>
            </a:r>
            <a:endParaRPr lang="en-US" sz="3200"/>
          </a:p>
        </p:txBody>
      </p:sp>
      <p:pic>
        <p:nvPicPr>
          <p:cNvPr id="2" name="Picture 1" descr="A floor plan of the AOB&#10;">
            <a:extLst>
              <a:ext uri="{FF2B5EF4-FFF2-40B4-BE49-F238E27FC236}">
                <a16:creationId xmlns:a16="http://schemas.microsoft.com/office/drawing/2014/main" id="{5409D3D4-36E2-74A9-D72C-0B10BF2F0F8B}"/>
              </a:ext>
            </a:extLst>
          </p:cNvPr>
          <p:cNvPicPr>
            <a:picLocks noChangeAspect="1"/>
          </p:cNvPicPr>
          <p:nvPr/>
        </p:nvPicPr>
        <p:blipFill>
          <a:blip r:embed="rId2"/>
          <a:stretch>
            <a:fillRect/>
          </a:stretch>
        </p:blipFill>
        <p:spPr>
          <a:xfrm>
            <a:off x="721433" y="1284383"/>
            <a:ext cx="9610725" cy="4876800"/>
          </a:xfrm>
          <a:prstGeom prst="rect">
            <a:avLst/>
          </a:prstGeom>
        </p:spPr>
      </p:pic>
    </p:spTree>
    <p:extLst>
      <p:ext uri="{BB962C8B-B14F-4D97-AF65-F5344CB8AC3E}">
        <p14:creationId xmlns:p14="http://schemas.microsoft.com/office/powerpoint/2010/main" val="2537820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BCON Basement Foundation Rehabilitation&#10; The Design, Engineering, and Construction (DEC) division at Denver International Airport (DEN) will request proposals for the purpose of selecting a vendor to provide engineering and design solutions for degrading building foundation elements in the basement in Concourse B at DEN. Services to be provided by the selected vendor include: &#10;&#10;Investigate existing conditions: expansion joints, waterproofing, slabs, elevator pits, walls, columns&#10;Conduct on-site surveys and review existing assessments and original construction documents&#10;Provide structural, geotechnical, civil, and architectural design solutions&#10;Deliver design documents from Schematic Design to Issued for Construction, aligned with DEN standards&#10;&#10;Procurement Approach:&#10;Fast-Track, Open Solicitation&#10;Compressed advertisement timeline&#10;Streamlined selection process&#10;No contract negotiations (DEN Standard Terms)&#10;&#10;KEY INFORMATION &#10;Anticipated Advertisement Date:  April 2025 - Fast Track&#10;Estimated Project Value: $2M to $4.99M&#10;Small Business Program Goal: 20% MWBE&#10;Key Scope/Industry: Architecture and engineering investigation and repair, structural, geotechnical, joint sealant, constructability analysis&#10;Project Manager: Nicholas Martin | nicholas.martin@flydenver.com &#10;">
            <a:extLst>
              <a:ext uri="{FF2B5EF4-FFF2-40B4-BE49-F238E27FC236}">
                <a16:creationId xmlns:a16="http://schemas.microsoft.com/office/drawing/2014/main" id="{D9350C30-AF41-4ACB-65F1-591C0E2D65C8}"/>
              </a:ext>
            </a:extLst>
          </p:cNvPr>
          <p:cNvSpPr>
            <a:spLocks noGrp="1"/>
          </p:cNvSpPr>
          <p:nvPr>
            <p:ph type="title" idx="4294967295"/>
          </p:nvPr>
        </p:nvSpPr>
        <p:spPr>
          <a:xfrm>
            <a:off x="721452" y="34152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BCON Basement Foundation Rehabilitation </a:t>
            </a:r>
            <a:endParaRPr lang="en-US"/>
          </a:p>
        </p:txBody>
      </p:sp>
      <p:sp>
        <p:nvSpPr>
          <p:cNvPr id="3" name="TextBox 2">
            <a:extLst>
              <a:ext uri="{FF2B5EF4-FFF2-40B4-BE49-F238E27FC236}">
                <a16:creationId xmlns:a16="http://schemas.microsoft.com/office/drawing/2014/main" id="{230B73FC-1116-EA6E-669D-9BD9CC049CFC}"/>
              </a:ext>
              <a:ext uri="{C183D7F6-B498-43B3-948B-1728B52AA6E4}">
                <adec:decorative xmlns:adec="http://schemas.microsoft.com/office/drawing/2017/decorative" val="1"/>
              </a:ext>
            </a:extLst>
          </p:cNvPr>
          <p:cNvSpPr txBox="1"/>
          <p:nvPr/>
        </p:nvSpPr>
        <p:spPr>
          <a:xfrm>
            <a:off x="819423" y="1253501"/>
            <a:ext cx="9070247" cy="4832092"/>
          </a:xfrm>
          <a:prstGeom prst="rect">
            <a:avLst/>
          </a:prstGeom>
          <a:noFill/>
        </p:spPr>
        <p:txBody>
          <a:bodyPr wrap="square" lIns="91440" tIns="45720" rIns="91440" bIns="45720" anchor="t">
            <a:spAutoFit/>
          </a:bodyPr>
          <a:lstStyle/>
          <a:p>
            <a:pPr>
              <a:defRPr/>
            </a:pPr>
            <a:r>
              <a:rPr lang="en-US" sz="1400">
                <a:ea typeface="Calibri" panose="020F0502020204030204"/>
                <a:cs typeface="Calibri"/>
              </a:rPr>
              <a:t>The Design, Engineering, and Construction (DEC) division at Denver International Airport (DEN) will request proposals for the purpose of selecting a vendor to provide engineering and design solutions for degrading building foundation elements in the basement in Concourse B at DEN. Services to be provided by the selected vendor include: </a:t>
            </a:r>
          </a:p>
          <a:p>
            <a:pPr>
              <a:defRPr/>
            </a:pPr>
            <a:endParaRPr lang="en-US" sz="1400">
              <a:ea typeface="Calibri" panose="020F0502020204030204"/>
              <a:cs typeface="Calibri"/>
            </a:endParaRPr>
          </a:p>
          <a:p>
            <a:pPr marL="285750" indent="-285750">
              <a:buFont typeface="Arial" panose="020B0604020202020204" pitchFamily="34" charset="0"/>
              <a:buChar char="•"/>
              <a:defRPr/>
            </a:pPr>
            <a:r>
              <a:rPr lang="en-US" sz="1400">
                <a:ea typeface="Calibri" panose="020F0502020204030204"/>
                <a:cs typeface="Calibri"/>
              </a:rPr>
              <a:t>Investigate existing conditions: expansion joints, waterproofing, slabs, elevator pits, walls, columns</a:t>
            </a:r>
          </a:p>
          <a:p>
            <a:pPr marL="285750" indent="-285750">
              <a:buFont typeface="Arial" panose="020B0604020202020204" pitchFamily="34" charset="0"/>
              <a:buChar char="•"/>
              <a:defRPr/>
            </a:pPr>
            <a:r>
              <a:rPr lang="en-US" sz="1400">
                <a:ea typeface="Calibri" panose="020F0502020204030204"/>
                <a:cs typeface="Calibri"/>
              </a:rPr>
              <a:t>Conduct on-site surveys and review existing assessments and original construction documents</a:t>
            </a:r>
          </a:p>
          <a:p>
            <a:pPr marL="285750" indent="-285750">
              <a:buFont typeface="Arial" panose="020B0604020202020204" pitchFamily="34" charset="0"/>
              <a:buChar char="•"/>
              <a:defRPr/>
            </a:pPr>
            <a:r>
              <a:rPr lang="en-US" sz="1400">
                <a:ea typeface="Calibri" panose="020F0502020204030204"/>
                <a:cs typeface="Calibri"/>
              </a:rPr>
              <a:t>Provide structural, geotechnical, civil, and architectural design solutions</a:t>
            </a:r>
          </a:p>
          <a:p>
            <a:pPr marL="285750" indent="-285750">
              <a:buFont typeface="Arial" panose="020B0604020202020204" pitchFamily="34" charset="0"/>
              <a:buChar char="•"/>
              <a:defRPr/>
            </a:pPr>
            <a:r>
              <a:rPr lang="en-US" sz="1400">
                <a:ea typeface="Calibri" panose="020F0502020204030204"/>
                <a:cs typeface="Calibri"/>
              </a:rPr>
              <a:t>Deliver design documents from Schematic Design to Issued for Construction, aligned with DEN standards</a:t>
            </a:r>
            <a:br>
              <a:rPr lang="en-US" sz="1400">
                <a:ea typeface="Calibri" panose="020F0502020204030204"/>
                <a:cs typeface="Calibri"/>
              </a:rPr>
            </a:br>
            <a:endParaRPr lang="en-US" sz="1400" b="1">
              <a:ea typeface="Calibri" panose="020F0502020204030204"/>
              <a:cs typeface="Calibri"/>
            </a:endParaRPr>
          </a:p>
          <a:p>
            <a:pPr>
              <a:defRPr/>
            </a:pPr>
            <a:r>
              <a:rPr lang="en-US" sz="1400" b="1">
                <a:ea typeface="Calibri" panose="020F0502020204030204"/>
                <a:cs typeface="Calibri"/>
              </a:rPr>
              <a:t>Procurement Approach:</a:t>
            </a:r>
          </a:p>
          <a:p>
            <a:pPr marL="285750" indent="-285750">
              <a:buFont typeface="Arial" panose="020B0604020202020204" pitchFamily="34" charset="0"/>
              <a:buChar char="•"/>
              <a:defRPr/>
            </a:pPr>
            <a:r>
              <a:rPr lang="en-US" sz="1400">
                <a:ea typeface="Calibri" panose="020F0502020204030204"/>
                <a:cs typeface="Calibri"/>
              </a:rPr>
              <a:t>Fast-Track, Open Solicitation</a:t>
            </a:r>
          </a:p>
          <a:p>
            <a:pPr marL="285750" indent="-285750">
              <a:buFont typeface="Arial" panose="020B0604020202020204" pitchFamily="34" charset="0"/>
              <a:buChar char="•"/>
              <a:defRPr/>
            </a:pPr>
            <a:r>
              <a:rPr lang="en-US" sz="1400">
                <a:ea typeface="Calibri" panose="020F0502020204030204"/>
                <a:cs typeface="Calibri"/>
              </a:rPr>
              <a:t>Compressed advertisement timeline</a:t>
            </a:r>
          </a:p>
          <a:p>
            <a:pPr marL="285750" indent="-285750">
              <a:buFont typeface="Arial" panose="020B0604020202020204" pitchFamily="34" charset="0"/>
              <a:buChar char="•"/>
              <a:defRPr/>
            </a:pPr>
            <a:r>
              <a:rPr lang="en-US" sz="1400">
                <a:ea typeface="Calibri" panose="020F0502020204030204"/>
                <a:cs typeface="Calibri"/>
              </a:rPr>
              <a:t>Streamlined selection process</a:t>
            </a:r>
          </a:p>
          <a:p>
            <a:pPr marL="285750" indent="-285750">
              <a:buFont typeface="Arial" panose="020B0604020202020204" pitchFamily="34" charset="0"/>
              <a:buChar char="•"/>
              <a:defRPr/>
            </a:pPr>
            <a:r>
              <a:rPr lang="en-US" sz="1400">
                <a:ea typeface="Calibri" panose="020F0502020204030204"/>
                <a:cs typeface="Calibri"/>
              </a:rPr>
              <a:t>No contract negotiations (DEN Standard Terms)</a:t>
            </a:r>
          </a:p>
          <a:p>
            <a:pPr>
              <a:defRPr/>
            </a:pPr>
            <a:endParaRPr lang="en-US" sz="1400" b="1">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ea typeface="+mn-ea"/>
                <a:cs typeface="Calibri"/>
              </a:rPr>
              <a:t>KEY INFORMATION </a:t>
            </a:r>
            <a:endParaRPr lang="en-US" sz="1400" b="1" i="0" u="none" strike="noStrike" kern="1200" cap="none" spc="0" normalizeH="0" baseline="0" noProof="0">
              <a:ln>
                <a:noFill/>
              </a:ln>
              <a:effectLst/>
              <a:uLnTx/>
              <a:uFillTx/>
              <a:ea typeface="Calibri"/>
              <a:cs typeface="Calibri"/>
            </a:endParaRPr>
          </a:p>
          <a:p>
            <a:pPr>
              <a:defRPr/>
            </a:pPr>
            <a:r>
              <a:rPr kumimoji="0" lang="en-US" sz="1400" b="1" i="0" u="none" strike="noStrike" kern="1200" cap="none" spc="0" normalizeH="0" baseline="0" noProof="0">
                <a:ln>
                  <a:noFill/>
                </a:ln>
                <a:effectLst/>
                <a:uLnTx/>
                <a:uFillTx/>
                <a:ea typeface="+mn-ea"/>
                <a:cs typeface="Calibri"/>
              </a:rPr>
              <a:t>Anticipated Advertisement Date: </a:t>
            </a:r>
            <a:r>
              <a:rPr lang="en-US" sz="1400">
                <a:cs typeface="Calibri"/>
              </a:rPr>
              <a:t> April 2025</a:t>
            </a:r>
            <a:r>
              <a:rPr kumimoji="0" lang="en-US" sz="1400" b="0" i="0" u="none" strike="noStrike" kern="1200" cap="none" spc="0" normalizeH="0" baseline="0" noProof="0">
                <a:ln>
                  <a:noFill/>
                </a:ln>
                <a:effectLst/>
                <a:uLnTx/>
                <a:uFillTx/>
                <a:ea typeface="+mn-ea"/>
                <a:cs typeface="Calibri"/>
              </a:rPr>
              <a:t> </a:t>
            </a:r>
            <a:r>
              <a:rPr lang="en-US" sz="1400">
                <a:cs typeface="Calibri"/>
              </a:rPr>
              <a:t>- Fast Track</a:t>
            </a:r>
            <a:endParaRPr lang="en-US" sz="14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ea typeface="+mn-ea"/>
                <a:cs typeface="Calibri"/>
              </a:rPr>
              <a:t>Estimated Project Value: </a:t>
            </a:r>
            <a:r>
              <a:rPr kumimoji="0" lang="en-US" sz="1400" b="0" i="0" u="none" strike="noStrike" kern="1200" cap="none" spc="0" normalizeH="0" baseline="0" noProof="0">
                <a:ln>
                  <a:noFill/>
                </a:ln>
                <a:effectLst/>
                <a:uLnTx/>
                <a:uFillTx/>
                <a:ea typeface="+mn-ea"/>
                <a:cs typeface="Calibri"/>
              </a:rPr>
              <a:t>$2M to $4.99M</a:t>
            </a:r>
            <a:endParaRPr lang="en-US" sz="1400" b="0" i="0" u="none" strike="noStrike" kern="1200" cap="none" spc="0" normalizeH="0" baseline="0" noProof="0">
              <a:ln>
                <a:noFill/>
              </a:ln>
              <a:effectLst/>
              <a:uLnTx/>
              <a:uFillTx/>
              <a:ea typeface="Calibri"/>
              <a:cs typeface="Calibri"/>
            </a:endParaRPr>
          </a:p>
          <a:p>
            <a:pPr>
              <a:defRPr/>
            </a:pPr>
            <a:r>
              <a:rPr kumimoji="0" lang="en-US" sz="1400" b="1" i="0" u="none" strike="noStrike" kern="1200" cap="none" spc="0" normalizeH="0" baseline="0" noProof="0">
                <a:ln>
                  <a:noFill/>
                </a:ln>
                <a:effectLst/>
                <a:uLnTx/>
                <a:uFillTx/>
                <a:ea typeface="+mn-ea"/>
                <a:cs typeface="Calibri"/>
              </a:rPr>
              <a:t>Small Business Program Goal:</a:t>
            </a:r>
            <a:r>
              <a:rPr lang="en-US" sz="1400" b="1">
                <a:cs typeface="Calibri"/>
              </a:rPr>
              <a:t> </a:t>
            </a:r>
            <a:r>
              <a:rPr lang="en-US" sz="1400">
                <a:cs typeface="Calibri"/>
              </a:rPr>
              <a:t>20% MWBE</a:t>
            </a:r>
            <a:endParaRPr lang="en-US" sz="1400">
              <a:ea typeface="Calibri"/>
              <a:cs typeface="Calibri"/>
            </a:endParaRPr>
          </a:p>
          <a:p>
            <a:pPr marL="0" marR="0" lvl="0" indent="0" algn="l" defTabSz="914400">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ea typeface="+mn-ea"/>
                <a:cs typeface="Calibri"/>
              </a:rPr>
              <a:t>Key Scope/Industry: </a:t>
            </a:r>
            <a:r>
              <a:rPr lang="en-US" sz="1400">
                <a:cs typeface="Calibri"/>
              </a:rPr>
              <a:t>Architecture and engineering investigation and repair, structural, geotechnical, joint sealant, constructability analysis</a:t>
            </a:r>
            <a:endParaRPr lang="en-US" sz="14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ea typeface="+mn-ea"/>
                <a:cs typeface="Calibri"/>
              </a:rPr>
              <a:t>Project Manager: </a:t>
            </a:r>
            <a:r>
              <a:rPr lang="en-US" sz="1400">
                <a:cs typeface="Calibri"/>
              </a:rPr>
              <a:t>Nicholas Martin | </a:t>
            </a:r>
            <a:r>
              <a:rPr lang="en-US" sz="1400">
                <a:cs typeface="Calibri"/>
                <a:hlinkClick r:id="rId3"/>
              </a:rPr>
              <a:t>nicholas.martin@flydenver.com</a:t>
            </a:r>
            <a:r>
              <a:rPr lang="en-US" sz="1400">
                <a:cs typeface="Calibri"/>
              </a:rPr>
              <a:t> </a:t>
            </a:r>
            <a:endParaRPr kumimoji="0" lang="en-US" sz="14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2100173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On-Call Airside and Landside Facility Maintenance &amp; Repair Services; Central Utility Plant &amp; Outlying Building Boiler Maintenance&#10;Select two contractors (up to $10M each) to provide on-call maintenance and repair services across DEN’s airside facilities.&#10;Scope Includes:&#10;Concourses, Transit Center,  Central Utility Plant, and support facilities&#10;Mechanical, Electrical, and Plumbing (MEP) systems, including below-grade infrastructure&#10;Tasks ranging from small repairs to major rehabilitation&#10;​&#10;KEY INFORMATION ​&#10;Anticipated Advertisement Date:  Q2 2025 &#10;Estimated Project Value:  $10M to $20M&#10;Small Business Program Goal: 18 %&#10;Key Scope/Industry:​  Building, HVAC, Electrical, Mechanical, Fire Protection, Plumbing&#10;Project Manager​: Jacqueline Wilson | jacqueline.wilson@flydenver.com &#10;">
            <a:extLst>
              <a:ext uri="{FF2B5EF4-FFF2-40B4-BE49-F238E27FC236}">
                <a16:creationId xmlns:a16="http://schemas.microsoft.com/office/drawing/2014/main" id="{D9350C30-AF41-4ACB-65F1-591C0E2D65C8}"/>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On-Call Airside Facility Maintenance &amp; Repair Services</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230B73FC-1116-EA6E-669D-9BD9CC049CFC}"/>
              </a:ext>
              <a:ext uri="{C183D7F6-B498-43B3-948B-1728B52AA6E4}">
                <adec:decorative xmlns:adec="http://schemas.microsoft.com/office/drawing/2017/decorative" val="1"/>
              </a:ext>
            </a:extLst>
          </p:cNvPr>
          <p:cNvSpPr txBox="1"/>
          <p:nvPr/>
        </p:nvSpPr>
        <p:spPr>
          <a:xfrm>
            <a:off x="869829" y="1257222"/>
            <a:ext cx="9512421" cy="3293209"/>
          </a:xfrm>
          <a:prstGeom prst="rect">
            <a:avLst/>
          </a:prstGeom>
          <a:noFill/>
        </p:spPr>
        <p:txBody>
          <a:bodyPr wrap="square" lIns="91440" tIns="45720" rIns="91440" bIns="45720" anchor="t">
            <a:spAutoFit/>
          </a:bodyPr>
          <a:lstStyle/>
          <a:p>
            <a:pPr algn="just">
              <a:defRPr/>
            </a:pPr>
            <a:r>
              <a:rPr kumimoji="0" lang="en-US" sz="1600" b="0" i="0" u="none" strike="noStrike" kern="1200" cap="none" spc="0" normalizeH="0" baseline="0" noProof="0">
                <a:ln>
                  <a:noFill/>
                </a:ln>
                <a:solidFill>
                  <a:prstClr val="black"/>
                </a:solidFill>
                <a:effectLst/>
                <a:uLnTx/>
                <a:uFillTx/>
                <a:ea typeface="+mn-ea"/>
                <a:cs typeface="+mn-cs"/>
              </a:rPr>
              <a:t>Select two contractors (up to $10M each) to provide on-call maintenance and repair services across DEN’s airside facilities.</a:t>
            </a:r>
            <a:endParaRPr lang="en-US" sz="1600">
              <a:solidFill>
                <a:prstClr val="black"/>
              </a:solidFill>
              <a:ea typeface="Calibri"/>
              <a:cs typeface="Calibri"/>
            </a:endParaRPr>
          </a:p>
          <a:p>
            <a:pPr algn="just">
              <a:defRPr/>
            </a:pPr>
            <a:r>
              <a:rPr lang="en-US" sz="1600">
                <a:solidFill>
                  <a:prstClr val="black"/>
                </a:solidFill>
                <a:ea typeface="+mn-lt"/>
                <a:cs typeface="+mn-lt"/>
              </a:rPr>
              <a:t>Scope Includes:</a:t>
            </a:r>
          </a:p>
          <a:p>
            <a:pPr marL="285750" indent="-285750" algn="just">
              <a:buFont typeface="Arial" panose="020B0604020202020204" pitchFamily="34" charset="0"/>
              <a:buChar char="•"/>
              <a:defRPr/>
            </a:pPr>
            <a:r>
              <a:rPr lang="en-US" sz="1600">
                <a:solidFill>
                  <a:prstClr val="black"/>
                </a:solidFill>
                <a:ea typeface="+mn-lt"/>
                <a:cs typeface="+mn-lt"/>
              </a:rPr>
              <a:t>Concourses, Transit Center,  Central Utility Plant, and support facilities</a:t>
            </a:r>
          </a:p>
          <a:p>
            <a:pPr marL="285750" indent="-285750" algn="just">
              <a:buFont typeface="Arial" panose="020B0604020202020204" pitchFamily="34" charset="0"/>
              <a:buChar char="•"/>
              <a:defRPr/>
            </a:pPr>
            <a:r>
              <a:rPr lang="en-US" sz="1600">
                <a:solidFill>
                  <a:prstClr val="black"/>
                </a:solidFill>
                <a:ea typeface="+mn-lt"/>
                <a:cs typeface="+mn-lt"/>
              </a:rPr>
              <a:t>Mechanical, Electrical, and Plumbing (MEP) systems, including below-grade infrastructure</a:t>
            </a:r>
          </a:p>
          <a:p>
            <a:pPr marL="285750" indent="-285750" algn="just">
              <a:buFont typeface="Arial" panose="020B0604020202020204" pitchFamily="34" charset="0"/>
              <a:buChar char="•"/>
              <a:defRPr/>
            </a:pPr>
            <a:r>
              <a:rPr lang="en-US" sz="1600">
                <a:solidFill>
                  <a:prstClr val="black"/>
                </a:solidFill>
                <a:ea typeface="+mn-lt"/>
                <a:cs typeface="+mn-lt"/>
              </a:rPr>
              <a:t>Tasks ranging from small repairs to major rehabilitation</a:t>
            </a:r>
            <a:endParaRPr lang="en-US" sz="160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10M</a:t>
            </a:r>
            <a:r>
              <a:rPr kumimoji="0" lang="en-US" sz="1600" b="0" i="0" u="none" strike="noStrike" kern="1200" cap="none" spc="0" normalizeH="0" baseline="0" noProof="0">
                <a:ln>
                  <a:noFill/>
                </a:ln>
                <a:solidFill>
                  <a:prstClr val="black"/>
                </a:solidFill>
                <a:effectLst/>
                <a:uLnTx/>
                <a:uFillTx/>
                <a:ea typeface="+mn-ea"/>
                <a:cs typeface="+mn-cs"/>
              </a:rPr>
              <a:t> to $</a:t>
            </a:r>
            <a:r>
              <a:rPr lang="en-US" sz="1600">
                <a:solidFill>
                  <a:prstClr val="black"/>
                </a:solidFill>
              </a:rPr>
              <a:t>20M</a:t>
            </a:r>
            <a:endParaRPr lang="en-US" sz="1600" b="0"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18 %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Building, HVAC, Electrical, Mechanical, Fire Protection, Plumbing</a:t>
            </a:r>
            <a:endParaRPr lang="en-US" sz="16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Jacqueline Wilso</a:t>
            </a:r>
            <a:r>
              <a:rPr kumimoji="0" lang="en-US" sz="1600" i="0" u="none" strike="noStrike" kern="1200" cap="none" spc="0" normalizeH="0" baseline="0" noProof="0">
                <a:ln>
                  <a:noFill/>
                </a:ln>
                <a:solidFill>
                  <a:prstClr val="black"/>
                </a:solidFill>
                <a:effectLst/>
                <a:uLnTx/>
                <a:uFillTx/>
                <a:ea typeface="+mn-ea"/>
                <a:cs typeface="+mn-cs"/>
              </a:rPr>
              <a:t>n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jacqueline.wilson@flydenver.com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84838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A0469-31CE-8132-8FA4-22387A44C954}"/>
            </a:ext>
          </a:extLst>
        </p:cNvPr>
        <p:cNvGrpSpPr/>
        <p:nvPr/>
      </p:nvGrpSpPr>
      <p:grpSpPr>
        <a:xfrm>
          <a:off x="0" y="0"/>
          <a:ext cx="0" cy="0"/>
          <a:chOff x="0" y="0"/>
          <a:chExt cx="0" cy="0"/>
        </a:xfrm>
      </p:grpSpPr>
      <p:sp>
        <p:nvSpPr>
          <p:cNvPr id="16" name="Text Placeholder 15" descr="On-Call Landside Facility Maintenance &amp; Repair Services&#10;Select two contractors (up to $10M each) to provide on-call maintenance and repair services across DEN’s landside facilities.&#10;&#10;Scope Includes:&#10;Main Terminal, AOB, Hotel &amp; Transit Center, Parking Structures, and support facilities&#10;MEP systems, including below-grade infrastructure&#10;Tasks ranging from minor repairs to major rehabilitation&#10;&#10;Objective:&#10;Address aging infrastructure and functional obsolescence&#10;Support Vision 100 – Maintaining What We Have&#10;Improve efficiency, reliability, and asset lifecycle performance&#10;​&#10;KEY INFORMATION ​&#10;Anticipated Advertisement Date:  Q2 2025 &#10;Estimated Project Value:  $10M to $20M&#10;Small Business Program Goal: 14 %&#10;Key Scope/Industry:​  Building, HVAC, Electrical, Mechanical, Fire Protection, Plumbing&#10;Project Manager​: Jacqueline Wilson | jacqueline.wilson@flydenver.com &#10;">
            <a:extLst>
              <a:ext uri="{FF2B5EF4-FFF2-40B4-BE49-F238E27FC236}">
                <a16:creationId xmlns:a16="http://schemas.microsoft.com/office/drawing/2014/main" id="{10EB5C8B-6B62-9510-E785-7847E16A1D92}"/>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a:solidFill>
                  <a:srgbClr val="440099"/>
                </a:solidFill>
                <a:latin typeface="+mn-lt"/>
                <a:ea typeface="+mn-ea"/>
                <a:cs typeface="+mn-cs"/>
              </a:rPr>
              <a:t>On-Call Landside Facility Maintenance &amp; Repair Services</a:t>
            </a:r>
            <a:endParaRPr kumimoji="0" lang="en-US" sz="30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7AD95F5F-7B1C-4E96-C7E3-C9FCD47DF853}"/>
              </a:ext>
              <a:ext uri="{C183D7F6-B498-43B3-948B-1728B52AA6E4}">
                <adec:decorative xmlns:adec="http://schemas.microsoft.com/office/drawing/2017/decorative" val="1"/>
              </a:ext>
            </a:extLst>
          </p:cNvPr>
          <p:cNvSpPr txBox="1"/>
          <p:nvPr/>
        </p:nvSpPr>
        <p:spPr>
          <a:xfrm>
            <a:off x="869829" y="1257222"/>
            <a:ext cx="9406285" cy="4770537"/>
          </a:xfrm>
          <a:prstGeom prst="rect">
            <a:avLst/>
          </a:prstGeom>
          <a:noFill/>
        </p:spPr>
        <p:txBody>
          <a:bodyPr wrap="square" lIns="91440" tIns="45720" rIns="91440" bIns="45720" anchor="t">
            <a:spAutoFit/>
          </a:bodyPr>
          <a:lstStyle/>
          <a:p>
            <a:pPr>
              <a:defRPr/>
            </a:pPr>
            <a:r>
              <a:rPr lang="en-US" sz="1600">
                <a:solidFill>
                  <a:prstClr val="black"/>
                </a:solidFill>
                <a:ea typeface="+mn-lt"/>
                <a:cs typeface="+mn-lt"/>
              </a:rPr>
              <a:t>Select two contractors (up to $10M each) to provide on-call maintenance and repair services across DEN’s landside facilities.</a:t>
            </a:r>
          </a:p>
          <a:p>
            <a:pPr>
              <a:defRPr/>
            </a:pPr>
            <a:endParaRPr kumimoji="0" lang="en-US" sz="1600" b="0" i="0" u="none" strike="noStrike" kern="1200" cap="none" spc="0" normalizeH="0" baseline="0" noProof="0">
              <a:ln>
                <a:noFill/>
              </a:ln>
              <a:solidFill>
                <a:prstClr val="black"/>
              </a:solidFill>
              <a:effectLst/>
              <a:uLnTx/>
              <a:uFillTx/>
              <a:ea typeface="+mn-lt"/>
              <a:cs typeface="+mn-lt"/>
            </a:endParaRPr>
          </a:p>
          <a:p>
            <a:pPr>
              <a:buNone/>
            </a:pPr>
            <a:r>
              <a:rPr lang="en-US" sz="1600" b="1"/>
              <a:t>Scope Includes:</a:t>
            </a:r>
            <a:endParaRPr lang="en-US" sz="1600"/>
          </a:p>
          <a:p>
            <a:pPr>
              <a:buFont typeface="Arial" panose="020B0604020202020204" pitchFamily="34" charset="0"/>
              <a:buChar char="•"/>
            </a:pPr>
            <a:r>
              <a:rPr lang="en-US" sz="1600" b="1"/>
              <a:t>Main Terminal, AOB, Hotel &amp; Transit Center, Parking Structures</a:t>
            </a:r>
            <a:r>
              <a:rPr lang="en-US" sz="1600"/>
              <a:t>, and support facilities</a:t>
            </a:r>
          </a:p>
          <a:p>
            <a:pPr>
              <a:buFont typeface="Arial" panose="020B0604020202020204" pitchFamily="34" charset="0"/>
              <a:buChar char="•"/>
            </a:pPr>
            <a:r>
              <a:rPr lang="en-US" sz="1600" b="1"/>
              <a:t>MEP systems</a:t>
            </a:r>
            <a:r>
              <a:rPr lang="en-US" sz="1600"/>
              <a:t>, including </a:t>
            </a:r>
            <a:r>
              <a:rPr lang="en-US" sz="1600" b="1"/>
              <a:t>below-grade infrastructure</a:t>
            </a:r>
            <a:endParaRPr lang="en-US" sz="1600"/>
          </a:p>
          <a:p>
            <a:pPr>
              <a:buFont typeface="Arial" panose="020B0604020202020204" pitchFamily="34" charset="0"/>
              <a:buChar char="•"/>
            </a:pPr>
            <a:r>
              <a:rPr lang="en-US" sz="1600"/>
              <a:t>Tasks ranging from </a:t>
            </a:r>
            <a:r>
              <a:rPr lang="en-US" sz="1600" b="1"/>
              <a:t>minor repairs to major rehabilitation</a:t>
            </a:r>
            <a:endParaRPr lang="en-US" sz="1600"/>
          </a:p>
          <a:p>
            <a:pPr>
              <a:defRPr/>
            </a:pPr>
            <a:endParaRPr lang="en-US" sz="1600">
              <a:solidFill>
                <a:prstClr val="black"/>
              </a:solidFill>
              <a:ea typeface="+mn-lt"/>
              <a:cs typeface="+mn-lt"/>
            </a:endParaRPr>
          </a:p>
          <a:p>
            <a:pPr>
              <a:buFont typeface="Arial" panose="020B0604020202020204" pitchFamily="34" charset="0"/>
              <a:buChar char="•"/>
            </a:pPr>
            <a:r>
              <a:rPr lang="en-US" sz="1600" b="1"/>
              <a:t>Objective:</a:t>
            </a:r>
            <a:endParaRPr lang="en-US" sz="1600"/>
          </a:p>
          <a:p>
            <a:pPr marL="742950" lvl="1" indent="-285750">
              <a:buFont typeface="Arial" panose="020B0604020202020204" pitchFamily="34" charset="0"/>
              <a:buChar char="•"/>
            </a:pPr>
            <a:r>
              <a:rPr lang="en-US" sz="1600"/>
              <a:t>Address </a:t>
            </a:r>
            <a:r>
              <a:rPr lang="en-US" sz="1600" b="1"/>
              <a:t>aging infrastructure and functional obsolescence</a:t>
            </a:r>
            <a:endParaRPr lang="en-US" sz="1600"/>
          </a:p>
          <a:p>
            <a:pPr marL="742950" lvl="1" indent="-285750">
              <a:buFont typeface="Arial" panose="020B0604020202020204" pitchFamily="34" charset="0"/>
              <a:buChar char="•"/>
            </a:pPr>
            <a:r>
              <a:rPr lang="en-US" sz="1600"/>
              <a:t>Support </a:t>
            </a:r>
            <a:r>
              <a:rPr lang="en-US" sz="1600" b="1"/>
              <a:t>Vision 100 – Maintaining What We Have</a:t>
            </a:r>
            <a:endParaRPr lang="en-US" sz="1600"/>
          </a:p>
          <a:p>
            <a:pPr marL="742950" lvl="1" indent="-285750">
              <a:buFont typeface="Arial" panose="020B0604020202020204" pitchFamily="34" charset="0"/>
              <a:buChar char="•"/>
            </a:pPr>
            <a:r>
              <a:rPr lang="en-US" sz="1600"/>
              <a:t>Improve </a:t>
            </a:r>
            <a:r>
              <a:rPr lang="en-US" sz="1600" b="1"/>
              <a:t>efficiency, reliability</a:t>
            </a:r>
            <a:r>
              <a:rPr lang="en-US" sz="1600"/>
              <a:t>, and </a:t>
            </a:r>
            <a:r>
              <a:rPr lang="en-US" sz="1600" b="1"/>
              <a:t>asset lifecycle performance</a:t>
            </a:r>
            <a:endParaRPr kumimoji="0" lang="en-US" sz="1600" b="0" i="0" u="none" strike="noStrike" kern="1200" cap="none" spc="0" normalizeH="0" baseline="0" noProof="0">
              <a:ln>
                <a:noFill/>
              </a:ln>
              <a:solidFill>
                <a:prstClr val="black"/>
              </a:solidFill>
              <a:effectLst/>
              <a:uLnTx/>
              <a:uFillTx/>
              <a:ea typeface="+mn-lt"/>
              <a:cs typeface="+mn-lt"/>
            </a:endParaRPr>
          </a:p>
          <a:p>
            <a:pPr>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a:t>
            </a:r>
            <a:r>
              <a:rPr kumimoji="0" lang="en-US" sz="1600" b="1" i="0" u="none" strike="noStrike" kern="1200" cap="none" spc="0" normalizeH="0" baseline="0" noProof="0">
                <a:ln>
                  <a:noFill/>
                </a:ln>
                <a:effectLst/>
                <a:uLnTx/>
                <a:uFillTx/>
                <a:ea typeface="+mn-ea"/>
                <a:cs typeface="+mn-cs"/>
              </a:rPr>
              <a:t>e: </a:t>
            </a:r>
            <a:r>
              <a:rPr kumimoji="0" lang="en-US" sz="1600" b="0" i="0" u="none" strike="noStrike" kern="1200" cap="none" spc="0" normalizeH="0" baseline="0" noProof="0">
                <a:ln>
                  <a:noFill/>
                </a:ln>
                <a:effectLst/>
                <a:uLnTx/>
                <a:uFillTx/>
                <a:ea typeface="+mn-ea"/>
                <a:cs typeface="+mn-cs"/>
              </a:rPr>
              <a:t> $</a:t>
            </a:r>
            <a:r>
              <a:rPr lang="en-US" sz="1600"/>
              <a:t>10M</a:t>
            </a:r>
            <a:r>
              <a:rPr kumimoji="0" lang="en-US" sz="1600" b="0" i="0" u="none" strike="noStrike" kern="1200" cap="none" spc="0" normalizeH="0" baseline="0" noProof="0">
                <a:ln>
                  <a:noFill/>
                </a:ln>
                <a:effectLst/>
                <a:uLnTx/>
                <a:uFillTx/>
                <a:ea typeface="+mn-ea"/>
                <a:cs typeface="+mn-cs"/>
              </a:rPr>
              <a:t> to $</a:t>
            </a:r>
            <a:r>
              <a:rPr lang="en-US" sz="1600"/>
              <a:t>20M</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mn-cs"/>
              </a:rPr>
              <a:t>Small Business Program Goal: </a:t>
            </a:r>
            <a:r>
              <a:rPr lang="en-US" sz="1600"/>
              <a:t>14 %</a:t>
            </a:r>
            <a:endParaRPr lang="en-US" sz="1600" b="0" i="0" u="none" strike="noStrike" kern="1200" cap="none" spc="0" normalizeH="0" baseline="0" noProof="0">
              <a:ln>
                <a:noFill/>
              </a:ln>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Key Scope/Industry:​ </a:t>
            </a:r>
            <a:r>
              <a:rPr kumimoji="0" lang="en-US" sz="1600" b="0" i="0" u="none" strike="noStrike" kern="1200" cap="none" spc="0" normalizeH="0" baseline="0" noProof="0">
                <a:ln>
                  <a:noFill/>
                </a:ln>
                <a:effectLst/>
                <a:uLnTx/>
                <a:uFillTx/>
                <a:ea typeface="+mn-ea"/>
                <a:cs typeface="+mn-cs"/>
              </a:rPr>
              <a:t> </a:t>
            </a:r>
            <a:r>
              <a:rPr lang="en-US" sz="1600" b="0" i="0">
                <a:effectLst/>
              </a:rPr>
              <a:t>Building, HVAC, Electrical, Mechanical, Fire Protection, Plumbing</a:t>
            </a:r>
            <a:endParaRPr lang="en-US" sz="1600" b="0" i="0">
              <a:effectLst/>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Project Manager​: </a:t>
            </a:r>
            <a:r>
              <a:rPr kumimoji="0" lang="en-US" sz="1600" i="0" u="none" strike="noStrike" kern="1200" cap="none" spc="0" normalizeH="0" baseline="0" noProof="0">
                <a:ln>
                  <a:noFill/>
                </a:ln>
                <a:solidFill>
                  <a:prstClr val="black"/>
                </a:solidFill>
                <a:effectLst/>
                <a:uLnTx/>
                <a:uFillTx/>
                <a:ea typeface="+mn-ea"/>
                <a:cs typeface="+mn-cs"/>
              </a:rPr>
              <a:t>Jacqueline Wilson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jacqueline.wilson@flydenver.com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80939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4EB08-FF15-D377-BC6D-A035F3ECEEE9}"/>
            </a:ext>
          </a:extLst>
        </p:cNvPr>
        <p:cNvGrpSpPr/>
        <p:nvPr/>
      </p:nvGrpSpPr>
      <p:grpSpPr>
        <a:xfrm>
          <a:off x="0" y="0"/>
          <a:ext cx="0" cy="0"/>
          <a:chOff x="0" y="0"/>
          <a:chExt cx="0" cy="0"/>
        </a:xfrm>
      </p:grpSpPr>
      <p:sp>
        <p:nvSpPr>
          <p:cNvPr id="16" name="Text Placeholder 15" descr="Central Utility Plant &amp; Outlying Building Boiler Maintenance&#10;&#10;This is a competitive RFB to select a qualified contractor to perform internal and external inspections, maintenance, repairs, testing, and calibration safety as necessary to remain compliant with DEN Safety standards, OSHA regulations, and the ASME and Pressure Vessel Code requirements. Services will be performed for existing boilers 1, 2, 3A, 3B, and 4, and associated equipment for the Central Utility Plant will be provided. The contractor shall provide all necessary personnel, equipment, tools, materials, supervision, and other items. &#10;​&#10;KEY INFORMATION ​&#10;Anticipated Advertisement Date:  Q2 2025 &#10;Estimated Project Value:  Less than $500K&#10;Small Business Program Goal: No DSBO goal&#10;Key Scope/Industry:​  Commercial and industrial machinery repair and maintenance services / Industrial equipment and machinery repair and maintenance services / Material handling equipment repair and maintenance services / Service machinery and equipment repair and maintenance services&#10;Project Manager​: Jacqueline Wilson | jacqueline.wilson@flydenver.com &#10;">
            <a:extLst>
              <a:ext uri="{FF2B5EF4-FFF2-40B4-BE49-F238E27FC236}">
                <a16:creationId xmlns:a16="http://schemas.microsoft.com/office/drawing/2014/main" id="{110D4866-AB4B-DF22-488B-F826F0C0EA80}"/>
              </a:ext>
            </a:extLst>
          </p:cNvPr>
          <p:cNvSpPr>
            <a:spLocks noGrp="1"/>
          </p:cNvSpPr>
          <p:nvPr>
            <p:ph type="title" idx="4294967295"/>
          </p:nvPr>
        </p:nvSpPr>
        <p:spPr>
          <a:xfrm>
            <a:off x="771858" y="22419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Central Utility Plant &amp; Outlying Building Boiler Maintenance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A0912F34-D88A-5CB2-F353-82BAAFA693C2}"/>
              </a:ext>
              <a:ext uri="{C183D7F6-B498-43B3-948B-1728B52AA6E4}">
                <adec:decorative xmlns:adec="http://schemas.microsoft.com/office/drawing/2017/decorative" val="1"/>
              </a:ext>
            </a:extLst>
          </p:cNvPr>
          <p:cNvSpPr txBox="1"/>
          <p:nvPr/>
        </p:nvSpPr>
        <p:spPr>
          <a:xfrm>
            <a:off x="679092" y="1424767"/>
            <a:ext cx="9723865" cy="5016758"/>
          </a:xfrm>
          <a:prstGeom prst="rect">
            <a:avLst/>
          </a:prstGeom>
          <a:noFill/>
        </p:spPr>
        <p:txBody>
          <a:bodyPr wrap="square" lIns="91440" tIns="45720" rIns="91440" bIns="45720" anchor="t">
            <a:spAutoFit/>
          </a:bodyPr>
          <a:lstStyle/>
          <a:p>
            <a:pPr>
              <a:defRPr/>
            </a:pPr>
            <a:r>
              <a:rPr lang="en-US" sz="1600" b="0" i="0">
                <a:solidFill>
                  <a:srgbClr val="323130"/>
                </a:solidFill>
                <a:effectLst/>
              </a:rPr>
              <a:t>Select a qualified contractor to perform inspection, maintenance, repair, testing, and calibration of existing boilers and associated equipment.</a:t>
            </a:r>
            <a:r>
              <a:rPr kumimoji="0" lang="en-US" sz="1600" b="0" i="0" u="none" strike="noStrike" kern="1200" cap="none" spc="0" normalizeH="0" baseline="0" noProof="0">
                <a:ln>
                  <a:noFill/>
                </a:ln>
                <a:solidFill>
                  <a:prstClr val="black"/>
                </a:solidFill>
                <a:effectLst/>
                <a:uLnTx/>
                <a:uFillTx/>
                <a:ea typeface="+mn-ea"/>
                <a:cs typeface="+mn-cs"/>
              </a:rPr>
              <a:t>​</a:t>
            </a:r>
          </a:p>
          <a:p>
            <a:pPr>
              <a:defRPr/>
            </a:pPr>
            <a:endParaRPr lang="en-US" sz="1600">
              <a:solidFill>
                <a:prstClr val="black"/>
              </a:solidFill>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Scope of Work:</a:t>
            </a: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Boilers: 1, 2, 3A, 3B, 4, 5A, 5B</a:t>
            </a: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Ensure compliance with DEN Safety Standards, OSHA, ASME, and Pressure Vessel Code</a:t>
            </a: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Includes internal and external inspections</a:t>
            </a:r>
          </a:p>
          <a:p>
            <a:pPr>
              <a:defRPr/>
            </a:pPr>
            <a:endParaRPr lang="en-US" sz="1600">
              <a:solidFill>
                <a:prstClr val="black"/>
              </a:solidFill>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Requirements:</a:t>
            </a: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The contractor must provide all labor, tools, materials, supervision, and equipment necessary to complete the work</a:t>
            </a:r>
            <a:endParaRPr lang="en-US" sz="1600">
              <a:solidFill>
                <a:prstClr val="black"/>
              </a:solidFill>
              <a:ea typeface="Calibri"/>
              <a:cs typeface="Calibri"/>
            </a:endParaRPr>
          </a:p>
          <a:p>
            <a:pPr>
              <a:defRPr/>
            </a:pP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kumimoji="0" lang="en-US" sz="1600" b="0" i="0" u="none" strike="noStrike" kern="1200" cap="none" spc="0" normalizeH="0" baseline="0" noProof="0">
                <a:ln>
                  <a:noFill/>
                </a:ln>
                <a:solidFill>
                  <a:prstClr val="black"/>
                </a:solidFill>
                <a:effectLst/>
                <a:uLnTx/>
                <a:uFillTx/>
                <a:ea typeface="+mn-ea"/>
                <a:cs typeface="+mn-cs"/>
              </a:rPr>
              <a:t>Q2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cs typeface="Segoe UI"/>
              </a:rPr>
              <a:t>Less than $500K</a:t>
            </a:r>
            <a:endParaRPr lang="en-US" sz="1600" b="0" i="0">
              <a:effectLst/>
              <a:ea typeface="Calibri"/>
              <a:cs typeface="Segoe UI"/>
            </a:endParaRPr>
          </a:p>
          <a:p>
            <a:pPr>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No DSBO program</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Commercial and industrial machinery repair and maintenance services / Industrial equipment and machinery repair and maintenance services / Material handling equipment repair and maintenance services / Service machinery and equipment repair and maintenance services</a:t>
            </a:r>
            <a:endParaRPr lang="en-US" sz="1600" b="0" i="0">
              <a:effectLst/>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Project Manager​: </a:t>
            </a:r>
            <a:r>
              <a:rPr kumimoji="0" lang="en-US" sz="1600" i="0" u="none" strike="noStrike" kern="1200" cap="none" spc="0" normalizeH="0" baseline="0" noProof="0">
                <a:ln>
                  <a:noFill/>
                </a:ln>
                <a:solidFill>
                  <a:prstClr val="black"/>
                </a:solidFill>
                <a:effectLst/>
                <a:uLnTx/>
                <a:uFillTx/>
                <a:ea typeface="+mn-ea"/>
                <a:cs typeface="+mn-cs"/>
              </a:rPr>
              <a:t>Jacqueline Wilson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jacqueline.wilson@flydenver.com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635646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8065E-B03E-CBC6-A7D1-6731C8894A43}"/>
            </a:ext>
          </a:extLst>
        </p:cNvPr>
        <p:cNvGrpSpPr/>
        <p:nvPr/>
      </p:nvGrpSpPr>
      <p:grpSpPr>
        <a:xfrm>
          <a:off x="0" y="0"/>
          <a:ext cx="0" cy="0"/>
          <a:chOff x="0" y="0"/>
          <a:chExt cx="0" cy="0"/>
        </a:xfrm>
      </p:grpSpPr>
      <p:sp>
        <p:nvSpPr>
          <p:cNvPr id="16" name="Text Placeholder 15" descr="On-Call Safety Management System (SMS) Facilitation and Support Services &#10;​Denver International Airport (DEN) is seeking an experienced consultant to provide on-call support for its Safety Management System (SMS) program. This contract will support tasks such as facilitating safety risk assessments, auditing SMS implementation, developing safety policies and procedures, and enhancing safety promotion efforts. The selected firm must demonstrate recent airport SMS experience and be capable of collaborating across DEN departments to drive continuous safety improvement.&#10;&#10;KEY INFORMATION ​&#10;Anticipated Advertisement Date:  Q2 2025 &#10;Estimated Project Value: Less than $500K&#10;Small Business Program Goal: TBD&#10;Key Scope/Industry:​ Professional Consulting&#10;Project Manager​: Travis Krabbenhoft | Travis.Krabbenhoft@flydenver.com &#10;">
            <a:extLst>
              <a:ext uri="{FF2B5EF4-FFF2-40B4-BE49-F238E27FC236}">
                <a16:creationId xmlns:a16="http://schemas.microsoft.com/office/drawing/2014/main" id="{9A12231F-FDE4-5BA8-7BA5-29C05B4217C0}"/>
              </a:ext>
            </a:extLst>
          </p:cNvPr>
          <p:cNvSpPr>
            <a:spLocks noGrp="1"/>
          </p:cNvSpPr>
          <p:nvPr>
            <p:ph type="title" idx="4294967295"/>
          </p:nvPr>
        </p:nvSpPr>
        <p:spPr>
          <a:xfrm>
            <a:off x="771858" y="222867"/>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a:solidFill>
                  <a:srgbClr val="440099"/>
                </a:solidFill>
                <a:latin typeface="+mn-lt"/>
                <a:ea typeface="+mn-ea"/>
                <a:cs typeface="+mn-cs"/>
              </a:rPr>
              <a:t>On-Call Safety Management System (SMS) Facilitation and Support Services   </a:t>
            </a:r>
            <a:endParaRPr kumimoji="0" lang="en-US" sz="30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E7EDEBF4-8B6B-72CA-0AF6-B205DCA58EDC}"/>
              </a:ext>
              <a:ext uri="{C183D7F6-B498-43B3-948B-1728B52AA6E4}">
                <adec:decorative xmlns:adec="http://schemas.microsoft.com/office/drawing/2017/decorative" val="1"/>
              </a:ext>
            </a:extLst>
          </p:cNvPr>
          <p:cNvSpPr txBox="1"/>
          <p:nvPr/>
        </p:nvSpPr>
        <p:spPr>
          <a:xfrm>
            <a:off x="771858" y="1489024"/>
            <a:ext cx="9466867" cy="2939266"/>
          </a:xfrm>
          <a:prstGeom prst="rect">
            <a:avLst/>
          </a:prstGeom>
          <a:noFill/>
        </p:spPr>
        <p:txBody>
          <a:bodyPr wrap="square" lIns="91440" tIns="45720" rIns="91440" bIns="45720" anchor="t">
            <a:spAutoFit/>
          </a:bodyPr>
          <a:lstStyle/>
          <a:p>
            <a:pPr>
              <a:defRPr/>
            </a:pP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Denver International Airport (DEN) is seeking an experienced consultant to provide on-call support for its Safety Management System (SMS) program. This contract will support tasks such as facilitating safety risk assessments, auditing SMS implementation, developing safety policies and procedures, and enhancing safety promotion efforts. The selected firm must demonstrate recent airport SMS experience and be capable of collaborating across DEN departments to drive continuous safety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500" b="1"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500">
                <a:solidFill>
                  <a:schemeClr val="tx1">
                    <a:lumMod val="95000"/>
                    <a:lumOff val="5000"/>
                  </a:schemeClr>
                </a:solidFill>
              </a:rPr>
              <a:t>Q2</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 2025 </a:t>
            </a:r>
            <a:endParaRPr kumimoji="0"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Less than $500K</a:t>
            </a:r>
            <a:endParaRPr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500">
                <a:solidFill>
                  <a:schemeClr val="tx1">
                    <a:lumMod val="95000"/>
                    <a:lumOff val="5000"/>
                  </a:schemeClr>
                </a:solidFill>
              </a:rPr>
              <a:t>No Goal</a:t>
            </a:r>
            <a:endParaRPr lang="en-US" sz="15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Professional Consulting</a:t>
            </a:r>
            <a:endParaRPr lang="en-US" sz="1500" b="0" i="0">
              <a:solidFill>
                <a:schemeClr val="tx1">
                  <a:lumMod val="95000"/>
                  <a:lumOff val="5000"/>
                </a:schemeClr>
              </a:solidFill>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500" b="0" i="0">
                <a:solidFill>
                  <a:schemeClr val="tx1">
                    <a:lumMod val="95000"/>
                    <a:lumOff val="5000"/>
                  </a:schemeClr>
                </a:solidFill>
                <a:effectLst/>
              </a:rPr>
              <a:t>Travis Krabbenhoft | </a:t>
            </a:r>
            <a:r>
              <a:rPr lang="en-US" sz="1500" b="0" i="0">
                <a:solidFill>
                  <a:schemeClr val="tx1">
                    <a:lumMod val="95000"/>
                    <a:lumOff val="5000"/>
                  </a:schemeClr>
                </a:solidFill>
                <a:effectLst/>
                <a:hlinkClick r:id="rId3">
                  <a:extLst>
                    <a:ext uri="{A12FA001-AC4F-418D-AE19-62706E023703}">
                      <ahyp:hlinkClr xmlns:ahyp="http://schemas.microsoft.com/office/drawing/2018/hyperlinkcolor" val="tx"/>
                    </a:ext>
                  </a:extLst>
                </a:hlinkClick>
              </a:rPr>
              <a:t>Travis.Krabbenhoft@flydenver.com</a:t>
            </a:r>
            <a:r>
              <a:rPr lang="en-US" sz="1500" b="0" i="0">
                <a:solidFill>
                  <a:schemeClr val="tx1">
                    <a:lumMod val="95000"/>
                    <a:lumOff val="5000"/>
                  </a:schemeClr>
                </a:solidFill>
                <a:effectLst/>
              </a:rPr>
              <a:t> </a:t>
            </a:r>
            <a:endParaRPr kumimoji="0" lang="en-US" sz="1500" b="0" i="0" u="none" strike="noStrike" kern="1200" cap="none" spc="0" normalizeH="0" baseline="0" noProof="0">
              <a:ln>
                <a:noFill/>
              </a:ln>
              <a:solidFill>
                <a:schemeClr val="tx1">
                  <a:lumMod val="95000"/>
                  <a:lumOff val="5000"/>
                </a:schemeClr>
              </a:solidFill>
              <a:effectLst/>
              <a:uLnTx/>
              <a:uFillTx/>
              <a:ea typeface="+mn-ea"/>
              <a:cs typeface="+mn-cs"/>
            </a:endParaRPr>
          </a:p>
        </p:txBody>
      </p:sp>
    </p:spTree>
    <p:extLst>
      <p:ext uri="{BB962C8B-B14F-4D97-AF65-F5344CB8AC3E}">
        <p14:creationId xmlns:p14="http://schemas.microsoft.com/office/powerpoint/2010/main" val="428149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CCBD-6491-FA48-E193-9C300F75D002}"/>
              </a:ext>
            </a:extLst>
          </p:cNvPr>
          <p:cNvSpPr>
            <a:spLocks noGrp="1"/>
          </p:cNvSpPr>
          <p:nvPr>
            <p:ph type="title" idx="4294967295"/>
          </p:nvPr>
        </p:nvSpPr>
        <p:spPr>
          <a:xfrm>
            <a:off x="838200" y="365125"/>
            <a:ext cx="10515600" cy="1325563"/>
          </a:xfrm>
          <a:prstGeom prst="rect">
            <a:avLst/>
          </a:prstGeom>
        </p:spPr>
        <p:txBody>
          <a:bodyPr/>
          <a:lstStyle/>
          <a:p>
            <a:r>
              <a:rPr lang="en-US">
                <a:solidFill>
                  <a:schemeClr val="bg1"/>
                </a:solidFill>
              </a:rPr>
              <a:t>Small Business Certification Workshop – June 12</a:t>
            </a:r>
          </a:p>
        </p:txBody>
      </p:sp>
      <p:pic>
        <p:nvPicPr>
          <p:cNvPr id="8" name="Picture 7" descr="Save the Date: Small Business Certification Workshop – June 12&#10;&#10;Presented by DSBO &amp; AABO&#10;&#10;Simplify the certification process and help small businesses grow by leveraging their certifications (ACDBE, DBE, EBE, MWBE, SBE, SBEC).&#10;&#10;">
            <a:extLst>
              <a:ext uri="{FF2B5EF4-FFF2-40B4-BE49-F238E27FC236}">
                <a16:creationId xmlns:a16="http://schemas.microsoft.com/office/drawing/2014/main" id="{6D2649D4-7285-9712-D2B0-0B7A84C7AB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12192001" cy="7005234"/>
          </a:xfrm>
          <a:prstGeom prst="rect">
            <a:avLst/>
          </a:prstGeom>
        </p:spPr>
      </p:pic>
    </p:spTree>
    <p:extLst>
      <p:ext uri="{BB962C8B-B14F-4D97-AF65-F5344CB8AC3E}">
        <p14:creationId xmlns:p14="http://schemas.microsoft.com/office/powerpoint/2010/main" val="2523549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9C7E8-8D8E-61E6-2565-5E167535A89C}"/>
            </a:ext>
          </a:extLst>
        </p:cNvPr>
        <p:cNvGrpSpPr/>
        <p:nvPr/>
      </p:nvGrpSpPr>
      <p:grpSpPr>
        <a:xfrm>
          <a:off x="0" y="0"/>
          <a:ext cx="0" cy="0"/>
          <a:chOff x="0" y="0"/>
          <a:chExt cx="0" cy="0"/>
        </a:xfrm>
      </p:grpSpPr>
      <p:sp>
        <p:nvSpPr>
          <p:cNvPr id="16" name="Text Placeholder 15" descr="Passenger Analytics&#10;Develop a comprehensive analytics platform that integrates data from cameras, Lidar, Wi-Fi, IoT sensors, and more to provide a unified view of vehicle and passenger movement, generate insights, and enable real-time recommendations and alerts.&#10;&#10;Key Capabilities:&#10;AI &amp; Machine Learning: Analyze complex data sets for predictive and real-time insights&#10;Unified View: Track passenger movement from curb to gate across all touchpoints&#10;Actionable Insights: Identify bottlenecks, optimize flow, and improve decision-making&#10;Real-Time Alerts &amp; Recommendations: Notify staff of anomalies and suggest proactive responses&#10;&#10;Use Case Highlights:&#10;AGTS train platform dwell times&#10;Restroom and concession usage tracking&#10;Security and FIS wait time monitoring&#10;Baggage carousel and curbside dwell analysis&#10;Passenger counts across terminals, concourses, and transit centers&#10;​&#10;KEY INFORMATION ​&#10;Anticipated Advertisement Date:  Q2 2025 &#10;Estimated Project Value: Less than $500K&#10;Small Business Program Goal: TBD&#10;Key Scope/Industry:​ Advanced Analytics, Video Analytics, AI Solutions&#10;Project Manager​: Tracy Whitling; tracy.whitling@flydenver.com&#10;">
            <a:extLst>
              <a:ext uri="{FF2B5EF4-FFF2-40B4-BE49-F238E27FC236}">
                <a16:creationId xmlns:a16="http://schemas.microsoft.com/office/drawing/2014/main" id="{F032E217-4F23-DA8F-200E-B0A43F4CEA6C}"/>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Passenger Analytics</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273FDD0D-AE90-20BD-6AB3-AE275CFF9563}"/>
              </a:ext>
              <a:ext uri="{C183D7F6-B498-43B3-948B-1728B52AA6E4}">
                <adec:decorative xmlns:adec="http://schemas.microsoft.com/office/drawing/2017/decorative" val="1"/>
              </a:ext>
            </a:extLst>
          </p:cNvPr>
          <p:cNvSpPr txBox="1"/>
          <p:nvPr/>
        </p:nvSpPr>
        <p:spPr>
          <a:xfrm>
            <a:off x="869829" y="1210728"/>
            <a:ext cx="9466867" cy="540147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Develop a comprehensive analytics platform that integrates data from cameras, Lidar, Wi-Fi, IoT sensors, and more to provide a unified view of vehicle and passenger movement, generate insights, and enable real-time recommendations and alerts.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tx1">
                    <a:lumMod val="95000"/>
                    <a:lumOff val="5000"/>
                  </a:schemeClr>
                </a:solidFill>
              </a:rPr>
              <a:t>Key Capabilities: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a:solidFill>
                  <a:schemeClr val="tx1">
                    <a:lumMod val="95000"/>
                    <a:lumOff val="5000"/>
                  </a:schemeClr>
                </a:solidFill>
              </a:rPr>
              <a:t>AI &amp; Machine Learning: </a:t>
            </a:r>
            <a:r>
              <a:rPr lang="en-US" sz="1500">
                <a:solidFill>
                  <a:schemeClr val="tx1">
                    <a:lumMod val="95000"/>
                    <a:lumOff val="5000"/>
                  </a:schemeClr>
                </a:solidFill>
              </a:rPr>
              <a:t>Analyze complex data sets for predictive and real-time insights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a:solidFill>
                  <a:schemeClr val="tx1">
                    <a:lumMod val="95000"/>
                    <a:lumOff val="5000"/>
                  </a:schemeClr>
                </a:solidFill>
              </a:rPr>
              <a:t>Unified View: </a:t>
            </a:r>
            <a:r>
              <a:rPr lang="en-US" sz="1500">
                <a:solidFill>
                  <a:schemeClr val="tx1">
                    <a:lumMod val="95000"/>
                    <a:lumOff val="5000"/>
                  </a:schemeClr>
                </a:solidFill>
              </a:rPr>
              <a:t>Track passenger movement from curb to gate across all touchpoints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a:solidFill>
                  <a:schemeClr val="tx1">
                    <a:lumMod val="95000"/>
                    <a:lumOff val="5000"/>
                  </a:schemeClr>
                </a:solidFill>
              </a:rPr>
              <a:t>Actionable Insights: </a:t>
            </a:r>
            <a:r>
              <a:rPr lang="en-US" sz="1500">
                <a:solidFill>
                  <a:schemeClr val="tx1">
                    <a:lumMod val="95000"/>
                    <a:lumOff val="5000"/>
                  </a:schemeClr>
                </a:solidFill>
              </a:rPr>
              <a:t>Identify bottlenecks, optimize flow, and improve decision-making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a:solidFill>
                  <a:schemeClr val="tx1">
                    <a:lumMod val="95000"/>
                    <a:lumOff val="5000"/>
                  </a:schemeClr>
                </a:solidFill>
              </a:rPr>
              <a:t>Real-Time Alerts &amp; Recommendations</a:t>
            </a:r>
            <a:r>
              <a:rPr lang="en-US" sz="1500">
                <a:solidFill>
                  <a:schemeClr val="tx1">
                    <a:lumMod val="95000"/>
                    <a:lumOff val="5000"/>
                  </a:schemeClr>
                </a:solidFill>
              </a:rPr>
              <a:t>: Notify staff of anomalies and suggest proactive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tx1">
                    <a:lumMod val="95000"/>
                    <a:lumOff val="5000"/>
                  </a:schemeClr>
                </a:solidFill>
              </a:rPr>
              <a:t>Use Case Highlights: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lumMod val="95000"/>
                    <a:lumOff val="5000"/>
                  </a:schemeClr>
                </a:solidFill>
              </a:rPr>
              <a:t>AGTS train platform dwell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lumMod val="95000"/>
                    <a:lumOff val="5000"/>
                  </a:schemeClr>
                </a:solidFill>
              </a:rPr>
              <a:t>Restroom and concession usage tracking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lumMod val="95000"/>
                    <a:lumOff val="5000"/>
                  </a:schemeClr>
                </a:solidFill>
              </a:rPr>
              <a:t>Security and FIS wait time monitoring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lumMod val="95000"/>
                    <a:lumOff val="5000"/>
                  </a:schemeClr>
                </a:solidFill>
              </a:rPr>
              <a:t>Baggage carousel and curbside dwell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lumMod val="95000"/>
                    <a:lumOff val="5000"/>
                  </a:schemeClr>
                </a:solidFill>
              </a:rPr>
              <a:t>Passenger counts across terminals, concourses, and transit centers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a:t>
            </a:r>
            <a:endParaRPr kumimoji="0"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500" b="1"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500">
                <a:solidFill>
                  <a:schemeClr val="tx1">
                    <a:lumMod val="95000"/>
                    <a:lumOff val="5000"/>
                  </a:schemeClr>
                </a:solidFill>
              </a:rPr>
              <a:t>Q2</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 2025 </a:t>
            </a:r>
            <a:endParaRPr kumimoji="0"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Less than $500K</a:t>
            </a:r>
            <a:endParaRPr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500">
                <a:solidFill>
                  <a:schemeClr val="tx1">
                    <a:lumMod val="95000"/>
                    <a:lumOff val="5000"/>
                  </a:schemeClr>
                </a:solidFill>
              </a:rPr>
              <a:t>TBD</a:t>
            </a:r>
            <a:endParaRPr lang="en-US" sz="15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Advanced Analytics, Video Analytics, AI Solutions</a:t>
            </a:r>
            <a:endParaRPr lang="en-US" sz="1500" b="0" i="0">
              <a:solidFill>
                <a:schemeClr val="tx1">
                  <a:lumMod val="95000"/>
                  <a:lumOff val="5000"/>
                </a:schemeClr>
              </a:solidFill>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500" b="0" i="0">
                <a:solidFill>
                  <a:schemeClr val="tx1">
                    <a:lumMod val="95000"/>
                    <a:lumOff val="5000"/>
                  </a:schemeClr>
                </a:solidFill>
                <a:effectLst/>
              </a:rPr>
              <a:t>Tracy Whitling</a:t>
            </a:r>
            <a:r>
              <a:rPr kumimoji="0" lang="en-US" sz="1500" b="0" i="0" u="none" strike="noStrike" kern="1200" cap="none" spc="0" normalizeH="0" baseline="0" noProof="0">
                <a:ln>
                  <a:noFill/>
                </a:ln>
                <a:solidFill>
                  <a:prstClr val="black"/>
                </a:solidFill>
                <a:effectLst/>
                <a:uLnTx/>
                <a:uFillTx/>
                <a:ea typeface="+mn-ea"/>
                <a:cs typeface="+mn-cs"/>
              </a:rPr>
              <a:t>; </a:t>
            </a:r>
            <a:r>
              <a:rPr kumimoji="0" lang="en-US" sz="1500" b="0" i="0" u="none" strike="noStrike" kern="1200" cap="none" spc="0" normalizeH="0" baseline="0" noProof="0">
                <a:ln>
                  <a:noFill/>
                </a:ln>
                <a:solidFill>
                  <a:schemeClr val="accent1"/>
                </a:solidFill>
                <a:effectLst/>
                <a:uLnTx/>
                <a:uFillTx/>
                <a:ea typeface="+mn-ea"/>
                <a:cs typeface="+mn-cs"/>
              </a:rPr>
              <a:t>tracy.whitling@flydenver.com</a:t>
            </a:r>
          </a:p>
        </p:txBody>
      </p:sp>
    </p:spTree>
    <p:extLst>
      <p:ext uri="{BB962C8B-B14F-4D97-AF65-F5344CB8AC3E}">
        <p14:creationId xmlns:p14="http://schemas.microsoft.com/office/powerpoint/2010/main" val="26221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DC37-9BCD-C925-57DF-C3CE7D720001}"/>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4A613AAD-82C1-BDC8-2DE6-A08EBED029B5}"/>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Security Services, Public Area and Curbside Interfaces</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382E8DDD-05C7-168B-9D55-290965101779}"/>
              </a:ext>
              <a:ext uri="{C183D7F6-B498-43B3-948B-1728B52AA6E4}">
                <adec:decorative xmlns:adec="http://schemas.microsoft.com/office/drawing/2017/decorative" val="1"/>
              </a:ext>
            </a:extLst>
          </p:cNvPr>
          <p:cNvSpPr txBox="1"/>
          <p:nvPr/>
        </p:nvSpPr>
        <p:spPr>
          <a:xfrm>
            <a:off x="869829" y="1210728"/>
            <a:ext cx="9070247" cy="526297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Select a qualified firm to provide security services at Denver International Airport (DEN).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lumMod val="95000"/>
                    <a:lumOff val="5000"/>
                  </a:schemeClr>
                </a:solidFill>
              </a:rPr>
              <a:t>Scope of Work: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Traffic control, security at sensitive access points, and door alarm response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Loading dock oversight (50+ deliveries/day), patrols, credential verification, and incident resolution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Public Parking Lot patrols, Airport Office Building access, and person vetting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Enforcement of DEN Rules &amp; Regulations and additional security posts as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tx1">
                  <a:lumMod val="95000"/>
                  <a:lumOff val="5000"/>
                </a:schemeClr>
              </a:solidFill>
            </a:endParaRPr>
          </a:p>
          <a:p>
            <a:pPr marR="0" lvl="0" algn="l" defTabSz="914400" rtl="0" eaLnBrk="1" fontAlgn="auto" latinLnBrk="0" hangingPunct="1">
              <a:lnSpc>
                <a:spcPct val="100000"/>
              </a:lnSpc>
              <a:spcBef>
                <a:spcPts val="0"/>
              </a:spcBef>
              <a:spcAft>
                <a:spcPts val="0"/>
              </a:spcAft>
              <a:buClrTx/>
              <a:buSzTx/>
              <a:tabLst/>
              <a:defRPr/>
            </a:pPr>
            <a:r>
              <a:rPr lang="en-US" sz="1600" b="1">
                <a:solidFill>
                  <a:schemeClr val="tx1">
                    <a:lumMod val="95000"/>
                    <a:lumOff val="5000"/>
                  </a:schemeClr>
                </a:solidFill>
              </a:rPr>
              <a:t>Workload: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5400 weekly hours (135 FTEs), including Full-Time, Part-Time, and On-Call positions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24/7 staffing for curbside, passenger pick-up/drop-off on levels 4 &amp; 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Support for 40,000+ vehicle entries per day</a:t>
            </a:r>
            <a:endParaRPr kumimoji="0" lang="en-US" sz="1600" b="0" i="0" u="none" strike="noStrike" kern="1200" cap="none" spc="0" normalizeH="0" baseline="0" noProof="0">
              <a:ln>
                <a:noFill/>
              </a:ln>
              <a:solidFill>
                <a:schemeClr val="tx1">
                  <a:lumMod val="95000"/>
                  <a:lumOff val="5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Q2</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2025 </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$50M to $99.99M</a:t>
            </a:r>
            <a:endParaRPr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600">
                <a:solidFill>
                  <a:schemeClr val="tx1">
                    <a:lumMod val="95000"/>
                    <a:lumOff val="5000"/>
                  </a:schemeClr>
                </a:solidFill>
              </a:rPr>
              <a:t>5% MWBE</a:t>
            </a:r>
            <a:endParaRPr lang="en-US" sz="16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a:t>
            </a:r>
            <a:r>
              <a:rPr lang="en-US" sz="1600" b="0" i="0">
                <a:solidFill>
                  <a:schemeClr val="tx1">
                    <a:lumMod val="95000"/>
                    <a:lumOff val="5000"/>
                  </a:schemeClr>
                </a:solidFill>
                <a:effectLst/>
              </a:rPr>
              <a:t>Security </a:t>
            </a:r>
            <a:r>
              <a:rPr lang="en-US" sz="1600">
                <a:solidFill>
                  <a:schemeClr val="tx1">
                    <a:lumMod val="95000"/>
                    <a:lumOff val="5000"/>
                  </a:schemeClr>
                </a:solidFill>
              </a:rPr>
              <a:t>Guard </a:t>
            </a:r>
            <a:r>
              <a:rPr lang="en-US" sz="1600" b="0" i="0">
                <a:solidFill>
                  <a:schemeClr val="tx1">
                    <a:lumMod val="95000"/>
                    <a:lumOff val="5000"/>
                  </a:schemeClr>
                </a:solidFill>
                <a:effectLst/>
              </a:rPr>
              <a:t>Services, Public Area, and Curbside Interfaces</a:t>
            </a:r>
            <a:endParaRPr lang="en-US" sz="1600" b="0" i="0">
              <a:solidFill>
                <a:schemeClr val="tx1">
                  <a:lumMod val="95000"/>
                  <a:lumOff val="5000"/>
                </a:schemeClr>
              </a:solidFill>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b="0" i="0">
                <a:solidFill>
                  <a:schemeClr val="tx1">
                    <a:lumMod val="95000"/>
                    <a:lumOff val="5000"/>
                  </a:schemeClr>
                </a:solidFill>
                <a:effectLst/>
              </a:rPr>
              <a:t>Matt Gomez-Peterson</a:t>
            </a:r>
            <a:r>
              <a:rPr kumimoji="0" lang="en-US" sz="1600" b="0" i="0" u="none" strike="noStrike" kern="1200" cap="none" spc="0" normalizeH="0" baseline="0" noProof="0">
                <a:ln>
                  <a:noFill/>
                </a:ln>
                <a:solidFill>
                  <a:prstClr val="black"/>
                </a:solidFill>
                <a:effectLst/>
                <a:uLnTx/>
                <a:uFillTx/>
                <a:ea typeface="+mn-ea"/>
                <a:cs typeface="+mn-cs"/>
              </a:rPr>
              <a:t>; </a:t>
            </a:r>
            <a:r>
              <a:rPr kumimoji="0" lang="en-US" sz="1600" b="0" i="0" u="none" strike="noStrike" kern="1200" cap="none" spc="0" normalizeH="0" baseline="0" noProof="0">
                <a:ln>
                  <a:noFill/>
                </a:ln>
                <a:solidFill>
                  <a:schemeClr val="accent1"/>
                </a:solidFill>
                <a:effectLst/>
                <a:uLnTx/>
                <a:uFillTx/>
                <a:ea typeface="+mn-ea"/>
                <a:cs typeface="+mn-cs"/>
                <a:hlinkClick r:id="rId3">
                  <a:extLst>
                    <a:ext uri="{A12FA001-AC4F-418D-AE19-62706E023703}">
                      <ahyp:hlinkClr xmlns:ahyp="http://schemas.microsoft.com/office/drawing/2018/hyperlinkcolor" val="tx"/>
                    </a:ext>
                  </a:extLst>
                </a:hlinkClick>
              </a:rPr>
              <a:t>matthew.gomez-peterson@flydenver.com</a:t>
            </a:r>
            <a:r>
              <a:rPr kumimoji="0" lang="en-US" sz="1600" b="0" i="0" u="none" strike="noStrike" kern="1200" cap="none" spc="0" normalizeH="0" baseline="0" noProof="0">
                <a:ln>
                  <a:noFill/>
                </a:ln>
                <a:solidFill>
                  <a:schemeClr val="accent1"/>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cap="none" spc="0" normalizeH="0" baseline="0" noProof="0">
                <a:ln>
                  <a:noFill/>
                </a:ln>
                <a:solidFill>
                  <a:srgbClr val="440099"/>
                </a:solidFill>
                <a:effectLst/>
                <a:uLnTx/>
                <a:uFillTx/>
                <a:ea typeface="Calibri"/>
                <a:cs typeface="Calibri"/>
              </a:rPr>
              <a:t>Breakout Room Closed – Contact Project Manager</a:t>
            </a:r>
          </a:p>
        </p:txBody>
      </p:sp>
    </p:spTree>
    <p:extLst>
      <p:ext uri="{BB962C8B-B14F-4D97-AF65-F5344CB8AC3E}">
        <p14:creationId xmlns:p14="http://schemas.microsoft.com/office/powerpoint/2010/main" val="66050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7254-82A7-AC16-463A-3F809E8359A9}"/>
            </a:ext>
          </a:extLst>
        </p:cNvPr>
        <p:cNvGrpSpPr/>
        <p:nvPr/>
      </p:nvGrpSpPr>
      <p:grpSpPr>
        <a:xfrm>
          <a:off x="0" y="0"/>
          <a:ext cx="0" cy="0"/>
          <a:chOff x="0" y="0"/>
          <a:chExt cx="0" cy="0"/>
        </a:xfrm>
      </p:grpSpPr>
      <p:sp>
        <p:nvSpPr>
          <p:cNvPr id="2" name="Text Placeholder 1" descr="2025 On-Call Marketing, Advertising, Media and Creative Services RFP&#10;&#10;DEN is looking for a creative on-call marketing, advertising, media, communications and design firm (Agency) to provide DEN with cost-effective, thoughtful, strategic marketing plans and executions that are based in sound business reason and measurable with actionable analytics.&#10;&#10;DEN desires to have one marketing and advertising agency of record to bring diversity of thought, skillset and unique specialties in order to service projects and initiatives of various and size and caliber. This RFP is being proposed as a three-year engagement with the potential to extend an additional two years. Due to the nature of onboarding agencies with branding, marketing and creative services, the ramp-up is considerable and time consuming and as such, we have included a five-year budget should DEN decide to exercise the extension options.&#10;&#10;KEY INFORMATION &#10;Anticipated Advertisement Date: Q2 2025     &#10;Small Business Program Goal:  30% MWBE Participation Goal&#10;Estimated Project Value: $5M to $9.99M&#10;Key Scope/Industry: creative on-call marketing, advertising, media, communications and design.&#10;Project Manager: Brittany Farber | Brittany.Farber@flydenver.com &#10;">
            <a:extLst>
              <a:ext uri="{FF2B5EF4-FFF2-40B4-BE49-F238E27FC236}">
                <a16:creationId xmlns:a16="http://schemas.microsoft.com/office/drawing/2014/main" id="{EFD12169-0784-00F1-5D24-616A2B60505C}"/>
              </a:ext>
              <a:ext uri="{C183D7F6-B498-43B3-948B-1728B52AA6E4}">
                <adec:decorative xmlns:adec="http://schemas.microsoft.com/office/drawing/2017/decorative" val="0"/>
              </a:ext>
            </a:extLst>
          </p:cNvPr>
          <p:cNvSpPr>
            <a:spLocks noGrp="1"/>
          </p:cNvSpPr>
          <p:nvPr>
            <p:ph type="title" idx="4294967295"/>
          </p:nvPr>
        </p:nvSpPr>
        <p:spPr>
          <a:xfrm>
            <a:off x="770439" y="2640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2900" b="0" i="0" u="none" strike="noStrike" kern="1200" cap="none" spc="0" normalizeH="0" baseline="0" noProof="0">
                <a:ln>
                  <a:noFill/>
                </a:ln>
                <a:solidFill>
                  <a:srgbClr val="440099"/>
                </a:solidFill>
                <a:effectLst/>
                <a:uLnTx/>
                <a:uFillTx/>
                <a:latin typeface="+mn-lt"/>
                <a:ea typeface="+mn-ea"/>
                <a:cs typeface="+mn-cs"/>
              </a:rPr>
              <a:t>2025 On-Call Marketing</a:t>
            </a:r>
            <a:r>
              <a:rPr lang="en-US" sz="2900">
                <a:solidFill>
                  <a:srgbClr val="440099"/>
                </a:solidFill>
                <a:latin typeface="+mn-lt"/>
                <a:ea typeface="+mn-ea"/>
                <a:cs typeface="+mn-cs"/>
              </a:rPr>
              <a:t>,</a:t>
            </a:r>
            <a:r>
              <a:rPr kumimoji="0" lang="en-US" sz="2900" b="0" i="0" u="none" strike="noStrike" kern="1200" cap="none" spc="0" normalizeH="0" baseline="0" noProof="0">
                <a:ln>
                  <a:noFill/>
                </a:ln>
                <a:solidFill>
                  <a:srgbClr val="440099"/>
                </a:solidFill>
                <a:effectLst/>
                <a:uLnTx/>
                <a:uFillTx/>
                <a:latin typeface="+mn-lt"/>
                <a:ea typeface="+mn-ea"/>
                <a:cs typeface="+mn-cs"/>
              </a:rPr>
              <a:t> Advertising, Media and Creative Services</a:t>
            </a:r>
          </a:p>
        </p:txBody>
      </p:sp>
      <p:sp>
        <p:nvSpPr>
          <p:cNvPr id="9" name="TextBox 8">
            <a:extLst>
              <a:ext uri="{FF2B5EF4-FFF2-40B4-BE49-F238E27FC236}">
                <a16:creationId xmlns:a16="http://schemas.microsoft.com/office/drawing/2014/main" id="{037B8751-E0EF-3AEA-7F79-18C1180EA716}"/>
              </a:ext>
              <a:ext uri="{C183D7F6-B498-43B3-948B-1728B52AA6E4}">
                <adec:decorative xmlns:adec="http://schemas.microsoft.com/office/drawing/2017/decorative" val="1"/>
              </a:ext>
            </a:extLst>
          </p:cNvPr>
          <p:cNvSpPr txBox="1"/>
          <p:nvPr/>
        </p:nvSpPr>
        <p:spPr>
          <a:xfrm>
            <a:off x="770439" y="1263134"/>
            <a:ext cx="9483904" cy="4278094"/>
          </a:xfrm>
          <a:prstGeom prst="rect">
            <a:avLst/>
          </a:prstGeom>
          <a:noFill/>
        </p:spPr>
        <p:txBody>
          <a:bodyPr wrap="square" lIns="91440" tIns="45720" rIns="91440" bIns="45720" anchor="t">
            <a:spAutoFit/>
          </a:bodyPr>
          <a:lstStyle/>
          <a:p>
            <a:pPr>
              <a:defRPr/>
            </a:pPr>
            <a:r>
              <a:rPr lang="en-US" sz="1600">
                <a:solidFill>
                  <a:prstClr val="black"/>
                </a:solidFill>
                <a:ea typeface="+mn-lt"/>
                <a:cs typeface="+mn-lt"/>
              </a:rPr>
              <a:t>DEN is looking for a creative on-call marketing, advertising, media, communications and design firm (Agency) to provide DEN with cost-effective, thoughtful, strategic marketing plans and executions that are based in sound business reason and measurable with actionable analytics.</a:t>
            </a:r>
          </a:p>
          <a:p>
            <a:pPr>
              <a:defRPr/>
            </a:pPr>
            <a:endParaRPr lang="en-US" sz="1600">
              <a:solidFill>
                <a:prstClr val="black"/>
              </a:solidFill>
              <a:ea typeface="+mn-lt"/>
              <a:cs typeface="+mn-lt"/>
            </a:endParaRPr>
          </a:p>
          <a:p>
            <a:pPr>
              <a:defRPr/>
            </a:pPr>
            <a:r>
              <a:rPr lang="en-US" sz="1600">
                <a:solidFill>
                  <a:prstClr val="black"/>
                </a:solidFill>
                <a:ea typeface="+mn-lt"/>
                <a:cs typeface="+mn-lt"/>
              </a:rPr>
              <a:t>DEN desires to have one marketing and advertising agency of record to bring diversity of thought, skillset and unique specialties in order to service projects and initiatives of various and size and caliber. This RFP is being proposed as a three-year engagement with the potential to extend an additional two years. Due to the nature of onboarding agencies with branding, marketing and creative services, the ramp-up is considerable and time consuming and as such, we have included a five-year budget should DEN decide to exercise the extension options.</a:t>
            </a:r>
          </a:p>
          <a:p>
            <a:pPr>
              <a:defRPr/>
            </a:pPr>
            <a:endParaRPr kumimoji="0" lang="en-US" sz="1600" b="1" i="0" u="none" strike="noStrike" kern="1200" cap="none" spc="0" normalizeH="0" baseline="0" noProof="0">
              <a:ln>
                <a:noFill/>
              </a:ln>
              <a:solidFill>
                <a:prstClr val="black"/>
              </a:solidFill>
              <a:effectLst/>
              <a:uLnTx/>
              <a:uFillTx/>
              <a:ea typeface="+mn-lt"/>
              <a:cs typeface="+mn-lt"/>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KEY INFORMATION </a:t>
            </a:r>
            <a:br>
              <a:rPr lang="en-US" sz="1600" b="1" i="0" u="none" strike="noStrike" kern="1200" cap="none" spc="0" normalizeH="0" baseline="0" noProof="0">
                <a:ln>
                  <a:noFill/>
                </a:ln>
                <a:effectLst/>
                <a:uLnTx/>
                <a:uFillTx/>
                <a:ea typeface="Calibri"/>
                <a:cs typeface="Calibri"/>
              </a:rPr>
            </a:b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2025   </a:t>
            </a:r>
            <a:r>
              <a:rPr kumimoji="0" lang="en-US" sz="1600" b="0" i="0" u="none" strike="noStrike" kern="1200" cap="none" spc="0" normalizeH="0" baseline="0" noProof="0">
                <a:ln>
                  <a:noFill/>
                </a:ln>
                <a:solidFill>
                  <a:prstClr val="black"/>
                </a:solidFill>
                <a:effectLst/>
                <a:uLnTx/>
                <a:uFillTx/>
                <a:ea typeface="+mn-ea"/>
                <a:cs typeface="Segoe UI"/>
              </a:rPr>
              <a:t> </a:t>
            </a:r>
            <a:r>
              <a:rPr kumimoji="0" lang="en-US" sz="1600" b="0" i="0" u="none" strike="noStrike" kern="1200" cap="none" spc="0" normalizeH="0" baseline="0" noProof="0">
                <a:ln>
                  <a:noFill/>
                </a:ln>
                <a:solidFill>
                  <a:prstClr val="black"/>
                </a:solidFill>
                <a:effectLst/>
                <a:uLnTx/>
                <a:uFillTx/>
                <a:ea typeface="+mn-ea"/>
                <a:cs typeface="+mn-cs"/>
              </a:rPr>
              <a:t> </a:t>
            </a:r>
            <a:endParaRPr kumimoji="0" lang="en-US" sz="1600" b="0" i="0" u="none" strike="noStrike" kern="1200" cap="none" spc="0" normalizeH="0" baseline="0" noProof="0">
              <a:ln>
                <a:noFill/>
              </a:ln>
              <a:solidFill>
                <a:prstClr val="black"/>
              </a:solidFill>
              <a:effectLst/>
              <a:uLnTx/>
              <a:uFillTx/>
              <a:ea typeface="+mn-ea"/>
              <a:cs typeface="Calibri"/>
            </a:endParaRPr>
          </a:p>
          <a:p>
            <a:pPr>
              <a:buClr>
                <a:srgbClr val="E35B2A"/>
              </a:buClr>
              <a:defRPr/>
            </a:pPr>
            <a:r>
              <a:rPr kumimoji="0" lang="en-US" sz="1600" b="1" i="0" u="none" strike="noStrike" kern="1200" cap="none" spc="0" normalizeH="0" baseline="0" noProof="0">
                <a:ln>
                  <a:noFill/>
                </a:ln>
                <a:solidFill>
                  <a:prstClr val="black"/>
                </a:solidFill>
                <a:effectLst/>
                <a:uLnTx/>
                <a:uFillTx/>
                <a:ea typeface="+mn-ea"/>
                <a:cs typeface="Calibri"/>
              </a:rPr>
              <a:t>Small Business Program Goal: </a:t>
            </a:r>
            <a:r>
              <a:rPr kumimoji="0" lang="en-US" sz="1600" b="0" i="0" u="none" strike="noStrike" kern="1200" cap="none" spc="0" normalizeH="0" baseline="0" noProof="0">
                <a:ln>
                  <a:noFill/>
                </a:ln>
                <a:solidFill>
                  <a:prstClr val="black"/>
                </a:solidFill>
                <a:effectLst/>
                <a:uLnTx/>
                <a:uFillTx/>
                <a:ea typeface="+mn-ea"/>
                <a:cs typeface="Calibri"/>
              </a:rPr>
              <a:t> </a:t>
            </a:r>
            <a:r>
              <a:rPr lang="en-US" sz="1600">
                <a:solidFill>
                  <a:prstClr val="black"/>
                </a:solidFill>
                <a:cs typeface="Calibri"/>
              </a:rPr>
              <a:t>30% MWBE Participation Goal</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
                <a:srgbClr val="E35B2A"/>
              </a:buClr>
              <a:buSzTx/>
              <a:buFontTx/>
              <a:buNone/>
              <a:tabLst/>
              <a:defRPr/>
            </a:pPr>
            <a:r>
              <a:rPr kumimoji="0" lang="en-US" sz="1600" b="1" i="0" u="none" strike="noStrike" kern="1200" cap="none" spc="0" normalizeH="0" baseline="0" noProof="0">
                <a:ln>
                  <a:noFill/>
                </a:ln>
                <a:solidFill>
                  <a:prstClr val="black"/>
                </a:solidFill>
                <a:effectLst/>
                <a:uLnTx/>
                <a:uFillTx/>
                <a:ea typeface="+mn-ea"/>
                <a:cs typeface="Calibri"/>
              </a:rPr>
              <a:t>Estimated Project Value: </a:t>
            </a:r>
            <a:r>
              <a:rPr kumimoji="0" lang="en-US" sz="1600" b="0" i="0" u="none" strike="noStrike" kern="1200" cap="none" spc="0" normalizeH="0" baseline="0" noProof="0">
                <a:ln>
                  <a:noFill/>
                </a:ln>
                <a:solidFill>
                  <a:prstClr val="black"/>
                </a:solidFill>
                <a:effectLst/>
                <a:uLnTx/>
                <a:uFillTx/>
                <a:ea typeface="+mn-ea"/>
                <a:cs typeface="+mn-cs"/>
              </a:rPr>
              <a:t>$5M to $9.99M</a:t>
            </a:r>
          </a:p>
          <a:p>
            <a:pPr marL="0" marR="0" lvl="0" indent="0" defTabSz="914400" rtl="0" eaLnBrk="1" fontAlgn="auto" latinLnBrk="0" hangingPunct="1">
              <a:lnSpc>
                <a:spcPct val="100000"/>
              </a:lnSpc>
              <a:spcBef>
                <a:spcPts val="0"/>
              </a:spcBef>
              <a:spcAft>
                <a:spcPts val="0"/>
              </a:spcAft>
              <a:buClr>
                <a:srgbClr val="E35B2A"/>
              </a:buClr>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Calibri"/>
                <a:cs typeface="Calibri"/>
              </a:rPr>
              <a:t>creative on-call marketing, advertising, media, communications and design.</a:t>
            </a:r>
          </a:p>
          <a:p>
            <a:pPr>
              <a:buClr>
                <a:srgbClr val="E35B2A"/>
              </a:buClr>
              <a:defRPr/>
            </a:pPr>
            <a:r>
              <a:rPr kumimoji="0" lang="en-US" sz="1600" b="1" i="0" u="none" strike="noStrike" kern="1200" cap="none" spc="0" normalizeH="0" baseline="0" noProof="0">
                <a:ln>
                  <a:noFill/>
                </a:ln>
                <a:solidFill>
                  <a:prstClr val="black"/>
                </a:solidFill>
                <a:effectLst/>
                <a:uLnTx/>
                <a:uFillTx/>
                <a:ea typeface="+mn-ea"/>
                <a:cs typeface="+mn-cs"/>
              </a:rPr>
              <a:t>Project Manager: </a:t>
            </a:r>
            <a:r>
              <a:rPr kumimoji="0" lang="en-US" sz="1600" i="0" u="none" strike="noStrike" kern="1200" cap="none" spc="0" normalizeH="0" baseline="0" noProof="0">
                <a:ln>
                  <a:noFill/>
                </a:ln>
                <a:solidFill>
                  <a:prstClr val="black"/>
                </a:solidFill>
                <a:effectLst/>
                <a:uLnTx/>
                <a:uFillTx/>
                <a:ea typeface="+mn-ea"/>
                <a:cs typeface="+mn-cs"/>
              </a:rPr>
              <a:t>Brittany Farber | </a:t>
            </a:r>
            <a:r>
              <a:rPr kumimoji="0" lang="en-US" sz="1600" i="0" u="none" strike="noStrike" kern="1200" cap="none" spc="0" normalizeH="0" baseline="0" noProof="0">
                <a:ln>
                  <a:noFill/>
                </a:ln>
                <a:solidFill>
                  <a:prstClr val="black"/>
                </a:solidFill>
                <a:effectLst/>
                <a:uLnTx/>
                <a:uFillTx/>
                <a:ea typeface="+mn-ea"/>
                <a:cs typeface="+mn-cs"/>
                <a:hlinkClick r:id="rId3">
                  <a:extLst>
                    <a:ext uri="{A12FA001-AC4F-418D-AE19-62706E023703}">
                      <ahyp:hlinkClr xmlns:ahyp="http://schemas.microsoft.com/office/drawing/2018/hyperlinkcolor" val="tx"/>
                    </a:ext>
                  </a:extLst>
                </a:hlinkClick>
              </a:rPr>
              <a:t>Brittany.Farber@flydenver.com</a:t>
            </a:r>
            <a:r>
              <a:rPr lang="en-US" sz="1600">
                <a:solidFill>
                  <a:prstClr val="black"/>
                </a:solidFill>
              </a:rPr>
              <a:t> </a:t>
            </a:r>
            <a:endParaRPr kumimoji="0" lang="en-US" sz="160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782351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o reduce barriers for small businesses to operate autos unescorted airside, we introduce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10;&#10;Benefits: Supporting our Airside Partners&#10;Affordable Coverage&#10;Bridging the Gap&#10;Easy Access&#10;Comprehensive Protection&#10;Small/Emerging Business Boost&#10;">
            <a:extLst>
              <a:ext uri="{FF2B5EF4-FFF2-40B4-BE49-F238E27FC236}">
                <a16:creationId xmlns:a16="http://schemas.microsoft.com/office/drawing/2014/main" id="{E0FECF13-731B-28F1-3A42-7ED23B7A2E9F}"/>
              </a:ext>
              <a:ext uri="{C183D7F6-B498-43B3-948B-1728B52AA6E4}">
                <adec:decorative xmlns:adec="http://schemas.microsoft.com/office/drawing/2017/decorative" val="0"/>
              </a:ext>
            </a:extLst>
          </p:cNvPr>
          <p:cNvSpPr>
            <a:spLocks noGrp="1"/>
          </p:cNvSpPr>
          <p:nvPr>
            <p:ph type="title" idx="4294967295"/>
          </p:nvPr>
        </p:nvSpPr>
        <p:spPr>
          <a:xfrm>
            <a:off x="856976" y="459818"/>
            <a:ext cx="9403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40099"/>
                </a:solidFill>
                <a:effectLst/>
                <a:uLnTx/>
                <a:uFillTx/>
                <a:latin typeface="+mn-lt"/>
                <a:ea typeface="Calibri"/>
                <a:cs typeface="Calibri"/>
              </a:rPr>
              <a:t>Program Purpose</a:t>
            </a:r>
            <a:endParaRPr kumimoji="0" lang="en-US" sz="2800" b="0" i="0" u="none" strike="noStrike" kern="1200" cap="none" spc="0" normalizeH="0" baseline="0" noProof="0" dirty="0">
              <a:ln>
                <a:noFill/>
              </a:ln>
              <a:solidFill>
                <a:srgbClr val="440099"/>
              </a:solidFill>
              <a:effectLst/>
              <a:uLnTx/>
              <a:uFillTx/>
              <a:latin typeface="+mn-lt"/>
              <a:ea typeface="+mn-ea"/>
              <a:cs typeface="+mn-cs"/>
            </a:endParaRPr>
          </a:p>
        </p:txBody>
      </p:sp>
      <p:sp>
        <p:nvSpPr>
          <p:cNvPr id="7" name="Text Placeholder 6">
            <a:extLst>
              <a:ext uri="{FF2B5EF4-FFF2-40B4-BE49-F238E27FC236}">
                <a16:creationId xmlns:a16="http://schemas.microsoft.com/office/drawing/2014/main" id="{D9ADDCDC-BF32-D6FB-842B-6244B14FAD3F}"/>
              </a:ext>
              <a:ext uri="{C183D7F6-B498-43B3-948B-1728B52AA6E4}">
                <adec:decorative xmlns:adec="http://schemas.microsoft.com/office/drawing/2017/decorative" val="1"/>
              </a:ext>
            </a:extLst>
          </p:cNvPr>
          <p:cNvSpPr>
            <a:spLocks noGrp="1"/>
          </p:cNvSpPr>
          <p:nvPr>
            <p:ph type="body" sz="quarter" idx="13"/>
          </p:nvPr>
        </p:nvSpPr>
        <p:spPr>
          <a:xfrm>
            <a:off x="770439" y="1231285"/>
            <a:ext cx="9576719" cy="4805747"/>
          </a:xfrm>
        </p:spPr>
        <p:txBody>
          <a:bodyPr lIns="91440" tIns="45720" rIns="91440" bIns="45720" anchor="t"/>
          <a:lstStyle/>
          <a:p>
            <a:r>
              <a:rPr lang="en-US" dirty="0">
                <a:solidFill>
                  <a:srgbClr val="000000"/>
                </a:solidFill>
                <a:ea typeface="Calibri"/>
                <a:cs typeface="Calibri"/>
              </a:rPr>
              <a:t>To reduce barriers for small businesses to operate autos unescorted airside, we introduce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a:t>
            </a:r>
            <a:br>
              <a:rPr lang="en-US" dirty="0">
                <a:solidFill>
                  <a:srgbClr val="000000"/>
                </a:solidFill>
                <a:ea typeface="Calibri"/>
                <a:cs typeface="Calibri"/>
              </a:rPr>
            </a:br>
            <a:br>
              <a:rPr lang="en-US" dirty="0">
                <a:solidFill>
                  <a:srgbClr val="000000"/>
                </a:solidFill>
                <a:ea typeface="Calibri"/>
                <a:cs typeface="Calibri"/>
              </a:rPr>
            </a:br>
            <a:r>
              <a:rPr lang="en-US" sz="2800" dirty="0">
                <a:solidFill>
                  <a:srgbClr val="440099"/>
                </a:solidFill>
                <a:ea typeface="Calibri"/>
                <a:cs typeface="Calibri"/>
              </a:rPr>
              <a:t>Benefits: Supporting our Airside Partners</a:t>
            </a:r>
          </a:p>
          <a:p>
            <a:pPr marL="285750" indent="-285750">
              <a:lnSpc>
                <a:spcPct val="100000"/>
              </a:lnSpc>
              <a:spcBef>
                <a:spcPts val="0"/>
              </a:spcBef>
              <a:buClr>
                <a:srgbClr val="E35B2A"/>
              </a:buClr>
              <a:buFont typeface="Arial" panose="020B0604020202020204" pitchFamily="34" charset="0"/>
              <a:buChar char="•"/>
            </a:pPr>
            <a:r>
              <a:rPr lang="en-US" sz="1600" dirty="0">
                <a:solidFill>
                  <a:srgbClr val="000000"/>
                </a:solidFill>
                <a:ea typeface="Calibri"/>
                <a:cs typeface="Calibri"/>
              </a:rPr>
              <a:t>Affordable Coverage</a:t>
            </a:r>
            <a:endParaRPr lang="en-US" dirty="0">
              <a:ea typeface="Calibri"/>
              <a:cs typeface="Calibri"/>
            </a:endParaRPr>
          </a:p>
          <a:p>
            <a:pPr marL="285750" indent="-285750">
              <a:lnSpc>
                <a:spcPct val="100000"/>
              </a:lnSpc>
              <a:spcBef>
                <a:spcPts val="0"/>
              </a:spcBef>
              <a:buClr>
                <a:srgbClr val="E35B2A"/>
              </a:buClr>
              <a:buFont typeface="Arial" panose="020B0604020202020204" pitchFamily="34" charset="0"/>
              <a:buChar char="•"/>
            </a:pPr>
            <a:r>
              <a:rPr lang="en-US" sz="1600" dirty="0">
                <a:solidFill>
                  <a:srgbClr val="000000"/>
                </a:solidFill>
                <a:ea typeface="Calibri"/>
                <a:cs typeface="Calibri"/>
              </a:rPr>
              <a:t>Bridging the Gap</a:t>
            </a:r>
            <a:endParaRPr lang="en-US" dirty="0"/>
          </a:p>
          <a:p>
            <a:pPr marL="285750" indent="-285750">
              <a:lnSpc>
                <a:spcPct val="100000"/>
              </a:lnSpc>
              <a:spcBef>
                <a:spcPts val="0"/>
              </a:spcBef>
              <a:buClr>
                <a:srgbClr val="E35B2A"/>
              </a:buClr>
              <a:buFont typeface="Arial" panose="020B0604020202020204" pitchFamily="34" charset="0"/>
              <a:buChar char="•"/>
            </a:pPr>
            <a:r>
              <a:rPr lang="en-US" sz="1600" dirty="0">
                <a:solidFill>
                  <a:srgbClr val="000000"/>
                </a:solidFill>
                <a:ea typeface="Calibri"/>
                <a:cs typeface="Calibri"/>
              </a:rPr>
              <a:t>Easy Access</a:t>
            </a:r>
            <a:endParaRPr lang="en-US" dirty="0"/>
          </a:p>
          <a:p>
            <a:pPr marL="285750" indent="-285750">
              <a:lnSpc>
                <a:spcPct val="100000"/>
              </a:lnSpc>
              <a:spcBef>
                <a:spcPts val="0"/>
              </a:spcBef>
              <a:buClr>
                <a:srgbClr val="E35B2A"/>
              </a:buClr>
              <a:buFont typeface="Arial" panose="020B0604020202020204" pitchFamily="34" charset="0"/>
              <a:buChar char="•"/>
            </a:pPr>
            <a:r>
              <a:rPr lang="en-US" sz="1600" dirty="0">
                <a:solidFill>
                  <a:srgbClr val="000000"/>
                </a:solidFill>
                <a:ea typeface="Calibri"/>
                <a:cs typeface="Calibri"/>
              </a:rPr>
              <a:t>Comprehensive Protection</a:t>
            </a:r>
            <a:endParaRPr lang="en-US" dirty="0"/>
          </a:p>
          <a:p>
            <a:pPr marL="285750" indent="-285750">
              <a:lnSpc>
                <a:spcPct val="100000"/>
              </a:lnSpc>
              <a:spcBef>
                <a:spcPts val="0"/>
              </a:spcBef>
              <a:buClr>
                <a:srgbClr val="E35B2A"/>
              </a:buClr>
              <a:buFont typeface="Arial" panose="020B0604020202020204" pitchFamily="34" charset="0"/>
              <a:buChar char="•"/>
            </a:pPr>
            <a:r>
              <a:rPr lang="en-US" sz="1600" dirty="0">
                <a:solidFill>
                  <a:srgbClr val="000000"/>
                </a:solidFill>
                <a:ea typeface="Calibri"/>
                <a:cs typeface="Calibri"/>
              </a:rPr>
              <a:t>Small/Emerging Business Boost</a:t>
            </a:r>
            <a:endParaRPr lang="en-US" dirty="0"/>
          </a:p>
          <a:p>
            <a:endParaRPr lang="en-US" dirty="0">
              <a:ea typeface="Calibri"/>
              <a:cs typeface="Calibri"/>
            </a:endParaRPr>
          </a:p>
        </p:txBody>
      </p:sp>
      <p:pic>
        <p:nvPicPr>
          <p:cNvPr id="11" name="Picture 10" descr="QR code for the program: https://www.flydenver.com/business-and-community/airsidedrive-program/">
            <a:extLst>
              <a:ext uri="{FF2B5EF4-FFF2-40B4-BE49-F238E27FC236}">
                <a16:creationId xmlns:a16="http://schemas.microsoft.com/office/drawing/2014/main" id="{BD762219-C840-6B39-6878-49932FD4FBC9}"/>
              </a:ext>
            </a:extLst>
          </p:cNvPr>
          <p:cNvPicPr>
            <a:picLocks noChangeAspect="1"/>
          </p:cNvPicPr>
          <p:nvPr/>
        </p:nvPicPr>
        <p:blipFill>
          <a:blip r:embed="rId2" cstate="email">
            <a:extLst>
              <a:ext uri="{28A0092B-C50C-407E-A947-70E740481C1C}">
                <a14:useLocalDpi xmlns:a14="http://schemas.microsoft.com/office/drawing/2010/main"/>
              </a:ext>
            </a:extLst>
          </a:blip>
          <a:srcRect l="7678" t="7419" r="9398" b="8968"/>
          <a:stretch/>
        </p:blipFill>
        <p:spPr>
          <a:xfrm>
            <a:off x="770439" y="4580649"/>
            <a:ext cx="1327355" cy="1338371"/>
          </a:xfrm>
          <a:prstGeom prst="rect">
            <a:avLst/>
          </a:prstGeom>
        </p:spPr>
      </p:pic>
      <p:sp>
        <p:nvSpPr>
          <p:cNvPr id="15" name="Freeform: Shape 14">
            <a:extLst>
              <a:ext uri="{FF2B5EF4-FFF2-40B4-BE49-F238E27FC236}">
                <a16:creationId xmlns:a16="http://schemas.microsoft.com/office/drawing/2014/main" id="{8FB464C2-B118-9760-4868-C34AD8414D01}"/>
              </a:ext>
              <a:ext uri="{C183D7F6-B498-43B3-948B-1728B52AA6E4}">
                <adec:decorative xmlns:adec="http://schemas.microsoft.com/office/drawing/2017/decorative" val="1"/>
              </a:ext>
            </a:extLst>
          </p:cNvPr>
          <p:cNvSpPr/>
          <p:nvPr/>
        </p:nvSpPr>
        <p:spPr>
          <a:xfrm rot="20247250">
            <a:off x="2564794" y="5297257"/>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FAA06E6-2E15-1AB7-C555-45160192F59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96930" flipH="1">
            <a:off x="2179095" y="5220492"/>
            <a:ext cx="551817" cy="646331"/>
          </a:xfrm>
          <a:prstGeom prst="rect">
            <a:avLst/>
          </a:prstGeom>
        </p:spPr>
      </p:pic>
      <p:sp>
        <p:nvSpPr>
          <p:cNvPr id="17" name="TextBox 16">
            <a:extLst>
              <a:ext uri="{FF2B5EF4-FFF2-40B4-BE49-F238E27FC236}">
                <a16:creationId xmlns:a16="http://schemas.microsoft.com/office/drawing/2014/main" id="{E4956F94-9119-64C7-508D-EFCF4438EE41}"/>
              </a:ext>
              <a:ext uri="{C183D7F6-B498-43B3-948B-1728B52AA6E4}">
                <adec:decorative xmlns:adec="http://schemas.microsoft.com/office/drawing/2017/decorative" val="1"/>
              </a:ext>
            </a:extLst>
          </p:cNvPr>
          <p:cNvSpPr txBox="1"/>
          <p:nvPr/>
        </p:nvSpPr>
        <p:spPr>
          <a:xfrm>
            <a:off x="2217162" y="4693118"/>
            <a:ext cx="3456052" cy="461665"/>
          </a:xfrm>
          <a:prstGeom prst="rect">
            <a:avLst/>
          </a:prstGeom>
          <a:noFill/>
        </p:spPr>
        <p:txBody>
          <a:bodyPr wrap="square" rtlCol="0">
            <a:spAutoFit/>
          </a:bodyPr>
          <a:lstStyle/>
          <a:p>
            <a:r>
              <a:rPr lang="en-US" sz="2400" dirty="0">
                <a:solidFill>
                  <a:srgbClr val="440099"/>
                </a:solidFill>
              </a:rPr>
              <a:t>Scan now to learn more</a:t>
            </a:r>
          </a:p>
        </p:txBody>
      </p:sp>
    </p:spTree>
    <p:extLst>
      <p:ext uri="{BB962C8B-B14F-4D97-AF65-F5344CB8AC3E}">
        <p14:creationId xmlns:p14="http://schemas.microsoft.com/office/powerpoint/2010/main" val="3508204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10;Procures competitive contracts:&#10;&#10;Professional Services&#10;Construction&#10;Revenue Opportunities&#10;&#10;Processes non-competitive contracts:&#10;&#10;Sole Source&#10;Professional Preference&#10;Amendments&#10;Grants&#10;Revenue Agreements&#10;&#10;Facilitates competitive and non-competitive task order process&#10;&#10;Governed by ordinances and regulations including; City and DEN Charter &amp; Ordinances, DSBO, Executive Order 8, and City Procurement and Fiscal Rules&#10;&#10;">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a:t>
            </a:r>
            <a:r>
              <a:rPr kumimoji="0" lang="en-US" sz="3200" b="0" i="0" u="none" strike="noStrike" kern="1200" cap="none" spc="0" normalizeH="0" noProof="0">
                <a:ln>
                  <a:noFill/>
                </a:ln>
                <a:solidFill>
                  <a:srgbClr val="440099"/>
                </a:solidFill>
                <a:effectLst/>
                <a:uLnTx/>
                <a:uFillTx/>
                <a:latin typeface="+mn-lt"/>
                <a:ea typeface="+mn-ea"/>
                <a:cs typeface="+mn-cs"/>
              </a:rPr>
              <a:t>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20" name="Text Placeholder 19">
            <a:extLst>
              <a:ext uri="{FF2B5EF4-FFF2-40B4-BE49-F238E27FC236}">
                <a16:creationId xmlns:a16="http://schemas.microsoft.com/office/drawing/2014/main" id="{60FC03A7-93AC-E1A0-9237-BE9A577F7B46}"/>
              </a:ext>
              <a:ext uri="{C183D7F6-B498-43B3-948B-1728B52AA6E4}">
                <adec:decorative xmlns:adec="http://schemas.microsoft.com/office/drawing/2017/decorative" val="1"/>
              </a:ext>
            </a:extLst>
          </p:cNvPr>
          <p:cNvSpPr>
            <a:spLocks noGrp="1"/>
          </p:cNvSpPr>
          <p:nvPr>
            <p:ph type="body" sz="quarter" idx="13"/>
          </p:nvPr>
        </p:nvSpPr>
        <p:spPr>
          <a:xfrm>
            <a:off x="769939" y="1555750"/>
            <a:ext cx="6196918" cy="578318"/>
          </a:xfrm>
        </p:spPr>
        <p:txBody>
          <a:bodyPr lIns="91440" tIns="45720" rIns="91440" bIns="45720" anchor="t"/>
          <a:lstStyle/>
          <a:p>
            <a:pPr>
              <a:spcBef>
                <a:spcPts val="0"/>
              </a:spcBef>
              <a:buClr>
                <a:srgbClr val="E35B2A"/>
              </a:buClr>
            </a:pPr>
            <a:r>
              <a:rPr lang="en-US" b="1"/>
              <a:t>Procures competitive contracts:</a:t>
            </a:r>
          </a:p>
          <a:p>
            <a:pPr>
              <a:spcBef>
                <a:spcPts val="0"/>
              </a:spcBef>
            </a:pPr>
            <a:endParaRPr lang="en-US"/>
          </a:p>
          <a:p>
            <a:pPr marL="285750" indent="-285750">
              <a:spcBef>
                <a:spcPts val="0"/>
              </a:spcBef>
              <a:buClr>
                <a:srgbClr val="E35B2A"/>
              </a:buClr>
              <a:buFont typeface="Arial" panose="020B0604020202020204" pitchFamily="34" charset="0"/>
              <a:buChar char="•"/>
            </a:pPr>
            <a:r>
              <a:rPr lang="en-US"/>
              <a:t>Professional Services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Construction</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Revenue Opportunities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b="1"/>
              <a:t>Processes non-competitive contracts:</a:t>
            </a:r>
            <a:endParaRPr lang="en-US" b="1">
              <a:ea typeface="Calibri" panose="020F0502020204030204"/>
              <a:cs typeface="Calibri" panose="020F0502020204030204"/>
            </a:endParaRPr>
          </a:p>
          <a:p>
            <a:pPr>
              <a:spcBef>
                <a:spcPts val="0"/>
              </a:spcBef>
            </a:pPr>
            <a:endParaRPr lang="en-US"/>
          </a:p>
          <a:p>
            <a:pPr marL="285750" indent="-285750">
              <a:spcBef>
                <a:spcPts val="0"/>
              </a:spcBef>
              <a:buClr>
                <a:srgbClr val="E35B2A"/>
              </a:buClr>
              <a:buFont typeface="Arial" panose="020B0604020202020204" pitchFamily="34" charset="0"/>
              <a:buChar char="•"/>
            </a:pPr>
            <a:r>
              <a:rPr lang="en-US"/>
              <a:t>Sole Source</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Professional Preference</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Amendments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Grants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Revenue Agreements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a:t>Facilitates competitive and non-competitive task order process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a:t>Governed by ordinances and regulations including; City and DEN Charter &amp; Ordinances, DSBO, Executive Order 8, and City Procurement and Fiscal Rules</a:t>
            </a:r>
            <a:endParaRPr lang="en-US">
              <a:ea typeface="Calibri" panose="020F0502020204030204"/>
              <a:cs typeface="Calibri" panose="020F0502020204030204"/>
            </a:endParaRPr>
          </a:p>
        </p:txBody>
      </p:sp>
      <p:pic>
        <p:nvPicPr>
          <p:cNvPr id="23" name="Picture 22" descr="Types of Solicitations at DEN&#10;RFP, RFQ, RFO, RFI, IFB and ICP&#10;&#10;Learn more https://www.flydenver.com/business-and-community/procurement/opportunities/">
            <a:extLst>
              <a:ext uri="{FF2B5EF4-FFF2-40B4-BE49-F238E27FC236}">
                <a16:creationId xmlns:a16="http://schemas.microsoft.com/office/drawing/2014/main" id="{7FC056D6-0A2D-D554-246F-92466FD9B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8655" y="1661493"/>
            <a:ext cx="3395766" cy="2359356"/>
          </a:xfrm>
          <a:prstGeom prst="rect">
            <a:avLst/>
          </a:prstGeom>
        </p:spPr>
      </p:pic>
    </p:spTree>
    <p:extLst>
      <p:ext uri="{BB962C8B-B14F-4D97-AF65-F5344CB8AC3E}">
        <p14:creationId xmlns:p14="http://schemas.microsoft.com/office/powerpoint/2010/main" val="3755693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 Contract Lifecycle">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 – Contract</a:t>
            </a:r>
            <a:r>
              <a:rPr kumimoji="0" lang="en-US" sz="3200" b="0" i="0" u="none" strike="noStrike" kern="1200" cap="none" spc="0" normalizeH="0" noProof="0">
                <a:ln>
                  <a:noFill/>
                </a:ln>
                <a:solidFill>
                  <a:srgbClr val="440099"/>
                </a:solidFill>
                <a:effectLst/>
                <a:uLnTx/>
                <a:uFillTx/>
                <a:latin typeface="+mn-lt"/>
                <a:ea typeface="+mn-ea"/>
                <a:cs typeface="+mn-cs"/>
              </a:rPr>
              <a:t> Lifecycle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5" name="TextBox 4" descr="Active DEN Procurements &amp; Solicitations are available on BidNet: https://www.bidnetdirect.com/colorado/cityandcountyofdenverdepartmentofaviation&#10;Important Dates:&#10;Published/Advertised Date&#10;Proposal Due Date&#10;Important Information:&#10;Pre-proposal meetings outlining project details&#10;Proposal Narrative Contents &amp; Evaluation Criteria&#10;">
            <a:extLst>
              <a:ext uri="{FF2B5EF4-FFF2-40B4-BE49-F238E27FC236}">
                <a16:creationId xmlns:a16="http://schemas.microsoft.com/office/drawing/2014/main" id="{AB000D8F-73B4-F4CD-BB34-FB5A6DEA29CA}"/>
              </a:ext>
            </a:extLst>
          </p:cNvPr>
          <p:cNvSpPr txBox="1"/>
          <p:nvPr/>
        </p:nvSpPr>
        <p:spPr>
          <a:xfrm>
            <a:off x="770438" y="1397675"/>
            <a:ext cx="10735761" cy="2062103"/>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Active DEN Procurements &amp; Solicitations are available on BidNet: </a:t>
            </a:r>
            <a:r>
              <a:rPr kumimoji="0" lang="en-US" sz="1600" b="0" i="0" u="sng" strike="noStrike" kern="1200" cap="none" spc="0" normalizeH="0" baseline="0" noProof="0">
                <a:ln>
                  <a:noFill/>
                </a:ln>
                <a:solidFill>
                  <a:prstClr val="black"/>
                </a:solidFill>
                <a:effectLst/>
                <a:uLnTx/>
                <a:uFillTx/>
                <a:latin typeface="Calibri" panose="020F0502020204030204"/>
                <a:ea typeface="+mn-ea"/>
                <a:hlinkClick r:id="rId2">
                  <a:extLst>
                    <a:ext uri="{A12FA001-AC4F-418D-AE19-62706E023703}">
                      <ahyp:hlinkClr xmlns:ahyp="http://schemas.microsoft.com/office/drawing/2018/hyperlinkcolor" val="tx"/>
                    </a:ext>
                  </a:extLst>
                </a:hlinkClick>
              </a:rPr>
              <a:t>https://www.bidnetdirect.com/colorado/cityandcountyofdenverdepartmentofaviation</a:t>
            </a:r>
            <a:endParaRPr kumimoji="0" lang="en-US" sz="1600" b="0" i="0" u="sng" strike="noStrike" kern="1200" cap="none" spc="0" normalizeH="0" baseline="0" noProof="0">
              <a:ln>
                <a:noFill/>
              </a:ln>
              <a:solidFill>
                <a:prstClr val="black"/>
              </a:solidFill>
              <a:effectLst/>
              <a:uLnTx/>
              <a:uFillTx/>
              <a:latin typeface="Calibri" panose="020F0502020204030204"/>
              <a:ea typeface="+mn-ea"/>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Dates: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Published/Advertised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Due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Information:</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Pre-proposal meetings outlining project details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Narrative Contents &amp; Evaluation Criteria</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Contract Lifecycle at DEN &#10;&#10;https://www.flydenver.com/business-and-community/procurement/opportunities/">
            <a:extLst>
              <a:ext uri="{FF2B5EF4-FFF2-40B4-BE49-F238E27FC236}">
                <a16:creationId xmlns:a16="http://schemas.microsoft.com/office/drawing/2014/main" id="{9CE4D9AE-BFA2-566D-D5C9-18E22CD2B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35" y="3526886"/>
            <a:ext cx="9561901" cy="2925766"/>
          </a:xfrm>
          <a:prstGeom prst="rect">
            <a:avLst/>
          </a:prstGeom>
        </p:spPr>
      </p:pic>
    </p:spTree>
    <p:extLst>
      <p:ext uri="{BB962C8B-B14F-4D97-AF65-F5344CB8AC3E}">
        <p14:creationId xmlns:p14="http://schemas.microsoft.com/office/powerpoint/2010/main" val="215590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Fast-tracking: What Does It Mean ">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Fast-tracking: What Does It Mean </a:t>
            </a:r>
          </a:p>
        </p:txBody>
      </p:sp>
      <p:sp>
        <p:nvSpPr>
          <p:cNvPr id="5" name="TextBox 4" descr="New procurement method for DEN that is currently a pilot program.&#10;&#10;Intent is to foster innovation and agility by fast-tracking certain qualified procurement projects. Eliminate steps in the procurement process that are not mandated by city law, ordinances, executive orders, and other governance requirements.&#10;&#10;Key features of a fast-tracked opportunity include:&#10;&#10;Compressed advertisement period&#10;The pre-proposal meeting will not be held, and qualified projects will be advertised for one week. Questions will be due within 2 days of advertisement.&#10;&#10;Simplified selection process&#10;A 3-member panel composition will make an award recommendation based solely on their independent review and scoring of proposals. No interviews will be held.&#10;&#10;Simplified contract drafting process&#10;The final written contract will be based solely on what the winning vendor commits to in their proposal. There will be no negotiations to the final written contract.&#10;">
            <a:extLst>
              <a:ext uri="{FF2B5EF4-FFF2-40B4-BE49-F238E27FC236}">
                <a16:creationId xmlns:a16="http://schemas.microsoft.com/office/drawing/2014/main" id="{AB000D8F-73B4-F4CD-BB34-FB5A6DEA29CA}"/>
              </a:ext>
            </a:extLst>
          </p:cNvPr>
          <p:cNvSpPr txBox="1"/>
          <p:nvPr/>
        </p:nvSpPr>
        <p:spPr>
          <a:xfrm>
            <a:off x="770438" y="1397675"/>
            <a:ext cx="9157333" cy="4770537"/>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New procurement method for DEN that is currently a pilot program.</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Intent is to foster innovation and agility by fast-tracking certain qualified procurement projects. Eliminate steps in the procurement process that are not mandated by city law, ordinances, executive orders, and other governance requirements.</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Key features of a fast-tracked opportunity include:</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Compressed advertisement period</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pre-proposal meeting will not be held, and qualified projects will be advertised for one week. Questions will be due within 2 days of advertisement.</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Simplified selection process</a:t>
            </a: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 3-member panel composition will make an award recommendation based solely on their independent review and scoring of proposals. No interviews will be held.</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Simplified contract drafting process</a:t>
            </a: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final written contract will be based solely on what the winning vendor commits to in their proposal. There will be no negotiations to the final written contract.</a:t>
            </a:r>
          </a:p>
        </p:txBody>
      </p:sp>
    </p:spTree>
    <p:extLst>
      <p:ext uri="{BB962C8B-B14F-4D97-AF65-F5344CB8AC3E}">
        <p14:creationId xmlns:p14="http://schemas.microsoft.com/office/powerpoint/2010/main" val="888247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1E87-C2EC-D02E-3841-BEE1B56DC158}"/>
            </a:ext>
          </a:extLst>
        </p:cNvPr>
        <p:cNvGrpSpPr/>
        <p:nvPr/>
      </p:nvGrpSpPr>
      <p:grpSpPr>
        <a:xfrm>
          <a:off x="0" y="0"/>
          <a:ext cx="0" cy="0"/>
          <a:chOff x="0" y="0"/>
          <a:chExt cx="0" cy="0"/>
        </a:xfrm>
      </p:grpSpPr>
      <p:sp>
        <p:nvSpPr>
          <p:cNvPr id="2" name="Text Placeholder 1" descr="ACDBE Program&#10;Denver International Airport (DEN) is a primary airport that receives federal financial assistance from the Federal Aviation Administration (FAA). &#10;&#10;As a condition of receiving FAA assistance, DEN is responsible for implementing all aspects of the Airport Concessions Disadvantaged Business Enterprise (ACDBE) program (49 CFR Part 26 and Part 23).&#10;&#10;Key Program Objectives:&#10; Non-discrimination​&#10; Fair Competition​&#10; Eligibility Verification​&#10; Promoting Diversity​&#10; Business Development                                             &#10;">
            <a:extLst>
              <a:ext uri="{FF2B5EF4-FFF2-40B4-BE49-F238E27FC236}">
                <a16:creationId xmlns:a16="http://schemas.microsoft.com/office/drawing/2014/main" id="{20D3888F-0D3D-9BD7-BCF6-73140975C398}"/>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mn-ea"/>
                <a:cs typeface="+mn-cs"/>
              </a:rPr>
              <a:t>ACDBE Program</a:t>
            </a:r>
          </a:p>
        </p:txBody>
      </p:sp>
      <p:sp>
        <p:nvSpPr>
          <p:cNvPr id="6" name="TextBox 5">
            <a:extLst>
              <a:ext uri="{FF2B5EF4-FFF2-40B4-BE49-F238E27FC236}">
                <a16:creationId xmlns:a16="http://schemas.microsoft.com/office/drawing/2014/main" id="{A0625DB1-59C3-07F6-8922-99FC8A0DEC40}"/>
              </a:ext>
              <a:ext uri="{C183D7F6-B498-43B3-948B-1728B52AA6E4}">
                <adec:decorative xmlns:adec="http://schemas.microsoft.com/office/drawing/2017/decorative" val="1"/>
              </a:ext>
            </a:extLst>
          </p:cNvPr>
          <p:cNvSpPr txBox="1"/>
          <p:nvPr/>
        </p:nvSpPr>
        <p:spPr>
          <a:xfrm>
            <a:off x="770439" y="1369495"/>
            <a:ext cx="9617145" cy="496905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Denver International Airport (DEN) </a:t>
            </a: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rPr>
              <a:t>is a </a:t>
            </a:r>
            <a:r>
              <a:rPr kumimoji="0" lang="en-US" sz="2000" b="1" i="0" u="none" strike="noStrike" kern="1200" cap="none" spc="0" normalizeH="0" baseline="0" noProof="0">
                <a:ln>
                  <a:noFill/>
                </a:ln>
                <a:solidFill>
                  <a:srgbClr val="DC582A"/>
                </a:solidFill>
                <a:effectLst/>
                <a:uLnTx/>
                <a:uFillTx/>
                <a:latin typeface="Calibri" panose="020F0502020204030204"/>
                <a:ea typeface="+mn-ea"/>
                <a:cs typeface="+mn-cs"/>
              </a:rPr>
              <a:t>primary airport</a:t>
            </a: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rPr>
              <a:t> that </a:t>
            </a:r>
            <a:r>
              <a:rPr kumimoji="0" lang="en-US" sz="2000" b="1" i="0" u="none" strike="noStrike" kern="1200" cap="none" spc="0" normalizeH="0" baseline="0" noProof="0">
                <a:ln>
                  <a:noFill/>
                </a:ln>
                <a:solidFill>
                  <a:srgbClr val="DC582A"/>
                </a:solidFill>
                <a:effectLst/>
                <a:uLnTx/>
                <a:uFillTx/>
                <a:latin typeface="Calibri" panose="020F0502020204030204"/>
                <a:ea typeface="+mn-ea"/>
                <a:cs typeface="+mn-cs"/>
              </a:rPr>
              <a:t>receives federal financial assistance</a:t>
            </a:r>
            <a:r>
              <a:rPr kumimoji="0" lang="en-US" sz="2000" b="0" i="0" u="none" strike="noStrike" kern="1200" cap="none" spc="0" normalizeH="0" baseline="0" noProof="0">
                <a:ln>
                  <a:noFill/>
                </a:ln>
                <a:solidFill>
                  <a:srgbClr val="DC582A"/>
                </a:solidFill>
                <a:effectLst/>
                <a:uLnTx/>
                <a:uFillTx/>
                <a:latin typeface="Calibri" panose="020F0502020204030204"/>
                <a:ea typeface="+mn-ea"/>
                <a:cs typeface="+mn-cs"/>
              </a:rPr>
              <a:t> </a:t>
            </a: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rPr>
              <a:t>from the Federal Aviation Administration (FAA).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rPr>
              <a:t>As a condition of receiving FAA assistance, </a:t>
            </a:r>
            <a:r>
              <a:rPr kumimoji="0" lang="en-US" sz="2000" b="1" i="0" u="none" strike="noStrike" kern="1200" cap="none" spc="0" normalizeH="0" baseline="0" noProof="0">
                <a:ln>
                  <a:noFill/>
                </a:ln>
                <a:solidFill>
                  <a:srgbClr val="4900C1"/>
                </a:solidFill>
                <a:effectLst/>
                <a:uLnTx/>
                <a:uFillTx/>
                <a:latin typeface="Calibri" panose="020F0502020204030204"/>
                <a:ea typeface="+mn-ea"/>
                <a:cs typeface="+mn-cs"/>
              </a:rPr>
              <a:t>DEN</a:t>
            </a: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rPr>
              <a:t> is responsible for implementing all aspects of the </a:t>
            </a:r>
            <a:r>
              <a:rPr kumimoji="0" lang="en-US" sz="2000" b="1" i="0" u="none" strike="noStrike" kern="1200" cap="none" spc="0" normalizeH="0" baseline="0" noProof="0">
                <a:ln>
                  <a:noFill/>
                </a:ln>
                <a:solidFill>
                  <a:srgbClr val="2C2C2D"/>
                </a:solidFill>
                <a:effectLst/>
                <a:uLnTx/>
                <a:uFillTx/>
                <a:latin typeface="Calibri" panose="020F0502020204030204"/>
                <a:ea typeface="+mn-ea"/>
                <a:cs typeface="+mn-cs"/>
              </a:rPr>
              <a:t>Airport Concessions Disadvantaged Business Enterprise (ACDBE) program </a:t>
            </a: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rPr>
              <a:t>(49 CFR </a:t>
            </a: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hlinkClick r:id="rId3"/>
              </a:rPr>
              <a:t>Part 26</a:t>
            </a: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rPr>
              <a:t> and </a:t>
            </a: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hlinkClick r:id="rId4"/>
              </a:rPr>
              <a:t>Part 23</a:t>
            </a: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srgbClr val="2C2C2D"/>
              </a:solidFill>
              <a:latin typeface="Calibri" panose="020F0502020204030204"/>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a:ln>
                  <a:noFill/>
                </a:ln>
                <a:effectLst/>
                <a:uLnTx/>
                <a:uFillTx/>
                <a:latin typeface="Calibri" panose="020F0502020204030204"/>
                <a:ea typeface="Calibri"/>
                <a:cs typeface="Calibri"/>
                <a:hlinkClick r:id="rId5">
                  <a:extLst>
                    <a:ext uri="{A12FA001-AC4F-418D-AE19-62706E023703}">
                      <ahyp:hlinkClr xmlns:ahyp="http://schemas.microsoft.com/office/drawing/2018/hyperlinkcolor" val="tx"/>
                    </a:ext>
                  </a:extLst>
                </a:hlinkClick>
              </a:rPr>
              <a:t>Key Objectives:</a:t>
            </a:r>
            <a:endParaRPr kumimoji="0" lang="en-US" sz="2000" b="1" i="0" u="sng" strike="noStrike" kern="1200" cap="none" spc="0" normalizeH="0" baseline="0" noProof="0">
              <a:ln>
                <a:noFill/>
              </a:ln>
              <a:effectLst/>
              <a:uLnTx/>
              <a:uFillTx/>
              <a:latin typeface="Calibri" panose="020F0502020204030204"/>
              <a:ea typeface="Calibri"/>
              <a:cs typeface="Calibri"/>
            </a:endParaRPr>
          </a:p>
          <a:p>
            <a:pPr marL="0" marR="0" lvl="0" indent="0" algn="l" defTabSz="914400" rtl="0" eaLnBrk="1" fontAlgn="base" latinLnBrk="0" hangingPunct="1">
              <a:lnSpc>
                <a:spcPct val="15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mn-ea"/>
                <a:cs typeface="+mn-cs"/>
              </a:rPr>
              <a:t> Non-discrimination​</a:t>
            </a:r>
          </a:p>
          <a:p>
            <a:pPr marL="0" marR="0" lvl="0" indent="0" algn="l" defTabSz="914400" rtl="0" eaLnBrk="1" fontAlgn="base" latinLnBrk="0" hangingPunct="1">
              <a:lnSpc>
                <a:spcPct val="15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mn-ea"/>
                <a:cs typeface="+mn-cs"/>
              </a:rPr>
              <a:t> Fair Competition​</a:t>
            </a:r>
          </a:p>
          <a:p>
            <a:pPr marL="0" marR="0" lvl="0" indent="0" algn="l" defTabSz="914400" rtl="0" eaLnBrk="1" fontAlgn="base" latinLnBrk="0" hangingPunct="1">
              <a:lnSpc>
                <a:spcPct val="15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mn-ea"/>
                <a:cs typeface="+mn-cs"/>
              </a:rPr>
              <a:t> Eligibility Verification​</a:t>
            </a:r>
          </a:p>
          <a:p>
            <a:pPr marL="0" marR="0" lvl="0" indent="0" algn="l" defTabSz="914400" rtl="0" eaLnBrk="1" fontAlgn="base" latinLnBrk="0" hangingPunct="1">
              <a:lnSpc>
                <a:spcPct val="15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mn-ea"/>
                <a:cs typeface="+mn-cs"/>
              </a:rPr>
              <a:t> Promoting Diversity​</a:t>
            </a:r>
          </a:p>
          <a:p>
            <a:pPr marL="0" marR="0" lvl="0" indent="0" algn="l" defTabSz="914400" rtl="0" eaLnBrk="1" fontAlgn="base" latinLnBrk="0" hangingPunct="1">
              <a:lnSpc>
                <a:spcPct val="15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mn-ea"/>
                <a:cs typeface="+mn-cs"/>
              </a:rPr>
              <a:t> Business Development</a:t>
            </a:r>
            <a:r>
              <a:rPr kumimoji="0" lang="en-US" sz="2000" b="0" i="0" u="none" strike="noStrike" kern="1200" cap="none" spc="0" normalizeH="0" baseline="0" noProof="0">
                <a:ln>
                  <a:noFill/>
                </a:ln>
                <a:solidFill>
                  <a:srgbClr val="2C2C2D"/>
                </a:solidFill>
                <a:effectLst/>
                <a:uLnTx/>
                <a:uFillTx/>
                <a:latin typeface="Calibri" panose="020F0502020204030204"/>
                <a:ea typeface="+mn-ea"/>
                <a:cs typeface="+mn-cs"/>
              </a:rPr>
              <a:t>                                             </a:t>
            </a:r>
          </a:p>
        </p:txBody>
      </p:sp>
      <p:pic>
        <p:nvPicPr>
          <p:cNvPr id="7" name="Graphic 6">
            <a:extLst>
              <a:ext uri="{FF2B5EF4-FFF2-40B4-BE49-F238E27FC236}">
                <a16:creationId xmlns:a16="http://schemas.microsoft.com/office/drawing/2014/main" id="{A0A0FC2A-812D-45A6-2361-74AB89C91E7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475514" y="3111099"/>
            <a:ext cx="3472543" cy="3472543"/>
          </a:xfrm>
          <a:prstGeom prst="rect">
            <a:avLst/>
          </a:prstGeom>
        </p:spPr>
      </p:pic>
    </p:spTree>
    <p:extLst>
      <p:ext uri="{BB962C8B-B14F-4D97-AF65-F5344CB8AC3E}">
        <p14:creationId xmlns:p14="http://schemas.microsoft.com/office/powerpoint/2010/main" val="411078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CDBE Team&#10;&#10;DEN’s ACDBE team operates under the Culture &amp; Strategy Division’s Airport Access &amp; Business Opportunity (AABO) team. Formerly known as the Commerce Hub. We are a small but mighty team of 6.  Our office is responsible for setting goals triennially with the FAA and on concession-specific opportunities. We certify new businesses and maintain active certifications, while also maintaining the integrity of the ACDBE program during pre-and-post-award activities. Most importantly, we volunteer, network, educate, train, and engage with the small business concessions community in meaningful ways.&#10;">
            <a:extLst>
              <a:ext uri="{FF2B5EF4-FFF2-40B4-BE49-F238E27FC236}">
                <a16:creationId xmlns:a16="http://schemas.microsoft.com/office/drawing/2014/main" id="{78F8EFE7-EFB4-2FA5-AF1C-78C7589B5E91}"/>
              </a:ext>
            </a:extLst>
          </p:cNvPr>
          <p:cNvSpPr>
            <a:spLocks noGrp="1"/>
          </p:cNvSpPr>
          <p:nvPr>
            <p:ph type="title" idx="4294967295"/>
          </p:nvPr>
        </p:nvSpPr>
        <p:spPr>
          <a:xfrm>
            <a:off x="828675" y="495461"/>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mn-ea"/>
                <a:cs typeface="+mn-cs"/>
              </a:rPr>
              <a:t>DEN’s ACDBE Team</a:t>
            </a:r>
          </a:p>
        </p:txBody>
      </p:sp>
      <p:sp>
        <p:nvSpPr>
          <p:cNvPr id="8" name="Text Placeholder 4">
            <a:extLst>
              <a:ext uri="{FF2B5EF4-FFF2-40B4-BE49-F238E27FC236}">
                <a16:creationId xmlns:a16="http://schemas.microsoft.com/office/drawing/2014/main" id="{BAF8AD1E-DF08-D987-9754-5D359438D34E}"/>
              </a:ext>
              <a:ext uri="{C183D7F6-B498-43B3-948B-1728B52AA6E4}">
                <adec:decorative xmlns:adec="http://schemas.microsoft.com/office/drawing/2017/decorative" val="1"/>
              </a:ext>
            </a:extLst>
          </p:cNvPr>
          <p:cNvSpPr txBox="1">
            <a:spLocks/>
          </p:cNvSpPr>
          <p:nvPr/>
        </p:nvSpPr>
        <p:spPr>
          <a:xfrm>
            <a:off x="3160073" y="2952218"/>
            <a:ext cx="2408418" cy="2822033"/>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3D831"/>
              </a:buClr>
              <a:buSzPct val="110000"/>
              <a:buFont typeface="Arial" panose="020B0604020202020204" pitchFamily="34" charset="0"/>
              <a:buNone/>
              <a:tabLst/>
              <a:defRPr/>
            </a:pPr>
            <a:r>
              <a:rPr kumimoji="0" lang="en-US" sz="2400" b="1" i="0" u="sng" strike="noStrike" kern="1200" cap="none" spc="0" normalizeH="0" baseline="0" noProof="0">
                <a:ln>
                  <a:noFill/>
                </a:ln>
                <a:solidFill>
                  <a:srgbClr val="E7E6E6">
                    <a:lumMod val="10000"/>
                  </a:srgbClr>
                </a:solidFill>
                <a:effectLst/>
                <a:uLnTx/>
                <a:uFillTx/>
                <a:latin typeface="Calibri" panose="020F0502020204030204"/>
                <a:ea typeface="+mn-ea"/>
                <a:cs typeface="+mn-cs"/>
              </a:rPr>
              <a:t>Certification</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New Certification</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Calibri"/>
                <a:cs typeface="Calibri"/>
              </a:rPr>
              <a:t>Interstate</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Annual DOEs</a:t>
            </a:r>
            <a:endParaRPr kumimoji="0" lang="en-US" sz="2000" b="0" i="0" u="none" strike="noStrike" kern="1200" cap="none" spc="0" normalizeH="0" baseline="0" noProof="0">
              <a:ln>
                <a:noFill/>
              </a:ln>
              <a:solidFill>
                <a:schemeClr val="tx1"/>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3-Year Reviews</a:t>
            </a:r>
            <a:endParaRPr kumimoji="0" lang="en-US" sz="2000" b="0" i="0" u="none" strike="noStrike" kern="1200" cap="none" spc="0" normalizeH="0" baseline="0" noProof="0">
              <a:ln>
                <a:noFill/>
              </a:ln>
              <a:solidFill>
                <a:schemeClr val="tx1"/>
              </a:solidFill>
              <a:effectLst/>
              <a:uLnTx/>
              <a:uFillTx/>
              <a:latin typeface="Calibri" panose="020F0502020204030204"/>
              <a:ea typeface="Calibri"/>
              <a:cs typeface="Calibri"/>
            </a:endParaRPr>
          </a:p>
        </p:txBody>
      </p:sp>
      <p:sp>
        <p:nvSpPr>
          <p:cNvPr id="9" name="Text Placeholder 4">
            <a:extLst>
              <a:ext uri="{FF2B5EF4-FFF2-40B4-BE49-F238E27FC236}">
                <a16:creationId xmlns:a16="http://schemas.microsoft.com/office/drawing/2014/main" id="{B5158C2C-266A-4811-CCE1-C66C7B14B615}"/>
              </a:ext>
              <a:ext uri="{C183D7F6-B498-43B3-948B-1728B52AA6E4}">
                <adec:decorative xmlns:adec="http://schemas.microsoft.com/office/drawing/2017/decorative" val="1"/>
              </a:ext>
            </a:extLst>
          </p:cNvPr>
          <p:cNvSpPr txBox="1">
            <a:spLocks/>
          </p:cNvSpPr>
          <p:nvPr/>
        </p:nvSpPr>
        <p:spPr>
          <a:xfrm>
            <a:off x="5529508" y="2952218"/>
            <a:ext cx="2173714" cy="2822033"/>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3D831"/>
              </a:buClr>
              <a:buSzPct val="110000"/>
              <a:buFont typeface="Arial" panose="020B0604020202020204" pitchFamily="34" charset="0"/>
              <a:buNone/>
              <a:tabLst/>
              <a:defRPr/>
            </a:pPr>
            <a:r>
              <a:rPr kumimoji="0" lang="en-US" sz="2400" b="1" i="0" u="sng" strike="noStrike" kern="1200" cap="none" spc="0" normalizeH="0" baseline="0" noProof="0">
                <a:ln>
                  <a:noFill/>
                </a:ln>
                <a:solidFill>
                  <a:schemeClr val="tx1"/>
                </a:solidFill>
                <a:effectLst/>
                <a:uLnTx/>
                <a:uFillTx/>
                <a:latin typeface="Calibri" panose="020F0502020204030204"/>
                <a:ea typeface="+mn-ea"/>
                <a:cs typeface="+mn-cs"/>
              </a:rPr>
              <a:t>Compliance</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Pre-Award</a:t>
            </a:r>
            <a:endParaRPr kumimoji="0" lang="en-US" sz="2000" b="0" i="0" u="none" strike="noStrike" kern="1200" cap="none" spc="0" normalizeH="0" baseline="0" noProof="0">
              <a:ln>
                <a:noFill/>
              </a:ln>
              <a:solidFill>
                <a:schemeClr val="tx1"/>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Post-Award</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Calibri"/>
                <a:cs typeface="Calibri"/>
              </a:rPr>
              <a:t>JV Reviews</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Calibri"/>
                <a:cs typeface="Calibri"/>
              </a:rPr>
              <a:t>Site Visits</a:t>
            </a:r>
          </a:p>
        </p:txBody>
      </p:sp>
      <p:sp>
        <p:nvSpPr>
          <p:cNvPr id="10" name="Text Placeholder 4">
            <a:extLst>
              <a:ext uri="{FF2B5EF4-FFF2-40B4-BE49-F238E27FC236}">
                <a16:creationId xmlns:a16="http://schemas.microsoft.com/office/drawing/2014/main" id="{D5B2DDDB-7229-51F1-4E4A-9381424CBEC0}"/>
              </a:ext>
              <a:ext uri="{C183D7F6-B498-43B3-948B-1728B52AA6E4}">
                <adec:decorative xmlns:adec="http://schemas.microsoft.com/office/drawing/2017/decorative" val="1"/>
              </a:ext>
            </a:extLst>
          </p:cNvPr>
          <p:cNvSpPr txBox="1">
            <a:spLocks/>
          </p:cNvSpPr>
          <p:nvPr/>
        </p:nvSpPr>
        <p:spPr>
          <a:xfrm>
            <a:off x="1060704" y="2962656"/>
            <a:ext cx="2172356" cy="2822033"/>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3D831"/>
              </a:buClr>
              <a:buSzPct val="110000"/>
              <a:buFont typeface="Arial" panose="020B0604020202020204" pitchFamily="34" charset="0"/>
              <a:buNone/>
              <a:tabLst/>
              <a:defRPr/>
            </a:pPr>
            <a:r>
              <a:rPr kumimoji="0" lang="en-US" sz="2400" b="1" i="0" u="sng" strike="noStrike" kern="1200" cap="none" spc="0" normalizeH="0" baseline="0" noProof="0">
                <a:ln>
                  <a:noFill/>
                </a:ln>
                <a:solidFill>
                  <a:srgbClr val="E7E6E6">
                    <a:lumMod val="10000"/>
                  </a:srgbClr>
                </a:solidFill>
                <a:effectLst/>
                <a:uLnTx/>
                <a:uFillTx/>
                <a:latin typeface="Calibri" panose="020F0502020204030204"/>
                <a:ea typeface="+mn-ea"/>
                <a:cs typeface="+mn-cs"/>
              </a:rPr>
              <a:t>Goal Setting</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Triennial FAA Goals</a:t>
            </a:r>
            <a:endParaRPr kumimoji="0" lang="en-US" sz="2000" b="0" i="0" u="none" strike="noStrike" kern="1200" cap="none" spc="0" normalizeH="0" baseline="0" noProof="0">
              <a:ln>
                <a:noFill/>
              </a:ln>
              <a:solidFill>
                <a:schemeClr val="tx1"/>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Concession-Specific Goals</a:t>
            </a:r>
            <a:endParaRPr kumimoji="0" lang="en-US" sz="2000" b="0" i="0" u="none" strike="noStrike" kern="1200" cap="none" spc="0" normalizeH="0" baseline="0" noProof="0">
              <a:ln>
                <a:noFill/>
              </a:ln>
              <a:solidFill>
                <a:schemeClr val="tx1"/>
              </a:solidFill>
              <a:effectLst/>
              <a:uLnTx/>
              <a:uFillTx/>
              <a:latin typeface="Calibri" panose="020F0502020204030204"/>
              <a:ea typeface="Calibri"/>
              <a:cs typeface="Calibri"/>
            </a:endParaRPr>
          </a:p>
        </p:txBody>
      </p:sp>
      <p:pic>
        <p:nvPicPr>
          <p:cNvPr id="12" name="Graphic 11">
            <a:extLst>
              <a:ext uri="{FF2B5EF4-FFF2-40B4-BE49-F238E27FC236}">
                <a16:creationId xmlns:a16="http://schemas.microsoft.com/office/drawing/2014/main" id="{E83C4F36-5709-4ED3-2E21-941BE2183EC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3519" y="1947733"/>
            <a:ext cx="1042526" cy="1042526"/>
          </a:xfrm>
          <a:prstGeom prst="rect">
            <a:avLst/>
          </a:prstGeom>
        </p:spPr>
      </p:pic>
      <p:pic>
        <p:nvPicPr>
          <p:cNvPr id="14" name="Graphic 13">
            <a:extLst>
              <a:ext uri="{FF2B5EF4-FFF2-40B4-BE49-F238E27FC236}">
                <a16:creationId xmlns:a16="http://schemas.microsoft.com/office/drawing/2014/main" id="{DD69D7F6-C6B8-156B-6374-15C18CC01E2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2431" y="1937295"/>
            <a:ext cx="1042526" cy="1042526"/>
          </a:xfrm>
          <a:prstGeom prst="rect">
            <a:avLst/>
          </a:prstGeom>
        </p:spPr>
      </p:pic>
      <p:pic>
        <p:nvPicPr>
          <p:cNvPr id="18" name="Graphic 17">
            <a:extLst>
              <a:ext uri="{FF2B5EF4-FFF2-40B4-BE49-F238E27FC236}">
                <a16:creationId xmlns:a16="http://schemas.microsoft.com/office/drawing/2014/main" id="{53F4695F-6753-14DE-1E09-1BB03F43F99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42519" y="1947733"/>
            <a:ext cx="1042526" cy="1042526"/>
          </a:xfrm>
          <a:prstGeom prst="rect">
            <a:avLst/>
          </a:prstGeom>
        </p:spPr>
      </p:pic>
      <p:pic>
        <p:nvPicPr>
          <p:cNvPr id="20" name="Graphic 19">
            <a:extLst>
              <a:ext uri="{FF2B5EF4-FFF2-40B4-BE49-F238E27FC236}">
                <a16:creationId xmlns:a16="http://schemas.microsoft.com/office/drawing/2014/main" id="{CAF8BDA8-CA55-30EC-8D4D-F1C1FF0C291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0784" y="1937295"/>
            <a:ext cx="1042526" cy="1042526"/>
          </a:xfrm>
          <a:prstGeom prst="rect">
            <a:avLst/>
          </a:prstGeom>
        </p:spPr>
      </p:pic>
      <p:sp>
        <p:nvSpPr>
          <p:cNvPr id="23" name="Text Placeholder 4">
            <a:extLst>
              <a:ext uri="{FF2B5EF4-FFF2-40B4-BE49-F238E27FC236}">
                <a16:creationId xmlns:a16="http://schemas.microsoft.com/office/drawing/2014/main" id="{DE4D6A68-2D7D-256F-B602-1BCD84BA8851}"/>
              </a:ext>
              <a:ext uri="{C183D7F6-B498-43B3-948B-1728B52AA6E4}">
                <adec:decorative xmlns:adec="http://schemas.microsoft.com/office/drawing/2017/decorative" val="1"/>
              </a:ext>
            </a:extLst>
          </p:cNvPr>
          <p:cNvSpPr txBox="1">
            <a:spLocks/>
          </p:cNvSpPr>
          <p:nvPr/>
        </p:nvSpPr>
        <p:spPr>
          <a:xfrm>
            <a:off x="7616336" y="2952218"/>
            <a:ext cx="2563487" cy="2822033"/>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E35B2A"/>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u="sng">
                <a:solidFill>
                  <a:schemeClr val="tx1"/>
                </a:solidFill>
              </a:rPr>
              <a:t>Outreach</a:t>
            </a:r>
          </a:p>
          <a:p>
            <a:r>
              <a:rPr lang="en-US" sz="2000">
                <a:solidFill>
                  <a:schemeClr val="tx1"/>
                </a:solidFill>
              </a:rPr>
              <a:t>Volunteering</a:t>
            </a:r>
            <a:endParaRPr lang="en-US" sz="2000">
              <a:solidFill>
                <a:schemeClr val="tx1"/>
              </a:solidFill>
              <a:ea typeface="Calibri"/>
              <a:cs typeface="Calibri"/>
            </a:endParaRPr>
          </a:p>
          <a:p>
            <a:r>
              <a:rPr lang="en-US" sz="2000">
                <a:solidFill>
                  <a:schemeClr val="tx1"/>
                </a:solidFill>
              </a:rPr>
              <a:t>Networking</a:t>
            </a:r>
            <a:endParaRPr lang="en-US" sz="2000">
              <a:solidFill>
                <a:schemeClr val="tx1"/>
              </a:solidFill>
              <a:ea typeface="Calibri"/>
              <a:cs typeface="Calibri"/>
            </a:endParaRPr>
          </a:p>
          <a:p>
            <a:r>
              <a:rPr lang="en-US" sz="2000">
                <a:solidFill>
                  <a:schemeClr val="tx1"/>
                </a:solidFill>
              </a:rPr>
              <a:t>Engagement</a:t>
            </a:r>
            <a:endParaRPr lang="en-US" sz="2000">
              <a:solidFill>
                <a:schemeClr val="tx1"/>
              </a:solidFill>
              <a:ea typeface="Calibri"/>
              <a:cs typeface="Calibri"/>
            </a:endParaRPr>
          </a:p>
          <a:p>
            <a:r>
              <a:rPr lang="en-US" sz="2000">
                <a:solidFill>
                  <a:schemeClr val="tx1"/>
                </a:solidFill>
              </a:rPr>
              <a:t>Education and training</a:t>
            </a:r>
            <a:endParaRPr lang="en-US" sz="2000">
              <a:solidFill>
                <a:schemeClr val="tx1"/>
              </a:solidFill>
              <a:ea typeface="Calibri"/>
              <a:cs typeface="Calibri"/>
            </a:endParaRPr>
          </a:p>
        </p:txBody>
      </p:sp>
    </p:spTree>
    <p:extLst>
      <p:ext uri="{BB962C8B-B14F-4D97-AF65-F5344CB8AC3E}">
        <p14:creationId xmlns:p14="http://schemas.microsoft.com/office/powerpoint/2010/main" val="3346811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94E0A5-B897-F152-A195-A17DE1DA0CD2}"/>
              </a:ext>
              <a:ext uri="{C183D7F6-B498-43B3-948B-1728B52AA6E4}">
                <adec:decorative xmlns:adec="http://schemas.microsoft.com/office/drawing/2017/decorative" val="1"/>
              </a:ext>
            </a:extLst>
          </p:cNvPr>
          <p:cNvSpPr/>
          <p:nvPr/>
        </p:nvSpPr>
        <p:spPr>
          <a:xfrm>
            <a:off x="6850353" y="1845887"/>
            <a:ext cx="4964403"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	Auditing and Analytics: Business    Utilization, Forensics</a:t>
            </a:r>
          </a:p>
        </p:txBody>
      </p:sp>
      <p:sp>
        <p:nvSpPr>
          <p:cNvPr id="3" name="Rectangle 2">
            <a:extLst>
              <a:ext uri="{FF2B5EF4-FFF2-40B4-BE49-F238E27FC236}">
                <a16:creationId xmlns:a16="http://schemas.microsoft.com/office/drawing/2014/main" id="{6473AC07-FC81-F424-580F-4AC2C7D4BE7A}"/>
              </a:ext>
              <a:ext uri="{C183D7F6-B498-43B3-948B-1728B52AA6E4}">
                <adec:decorative xmlns:adec="http://schemas.microsoft.com/office/drawing/2017/decorative" val="1"/>
              </a:ext>
            </a:extLst>
          </p:cNvPr>
          <p:cNvSpPr/>
          <p:nvPr/>
        </p:nvSpPr>
        <p:spPr>
          <a:xfrm>
            <a:off x="1135353" y="1845887"/>
            <a:ext cx="4959921"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1D5ABA3C-15EC-710F-FCEF-2EA89796EE9E}"/>
              </a:ext>
              <a:ext uri="{C183D7F6-B498-43B3-948B-1728B52AA6E4}">
                <adec:decorative xmlns:adec="http://schemas.microsoft.com/office/drawing/2017/decorative" val="1"/>
              </a:ext>
            </a:extLst>
          </p:cNvPr>
          <p:cNvSpPr/>
          <p:nvPr/>
        </p:nvSpPr>
        <p:spPr>
          <a:xfrm>
            <a:off x="1342100" y="3889840"/>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Arial" panose="020B0604020202020204"/>
                <a:ea typeface="+mn-ea"/>
                <a:cs typeface="+mn-cs"/>
              </a:rPr>
              <a:t>Certification</a:t>
            </a:r>
          </a:p>
        </p:txBody>
      </p:sp>
      <p:sp>
        <p:nvSpPr>
          <p:cNvPr id="5" name="Rectangle 4">
            <a:extLst>
              <a:ext uri="{FF2B5EF4-FFF2-40B4-BE49-F238E27FC236}">
                <a16:creationId xmlns:a16="http://schemas.microsoft.com/office/drawing/2014/main" id="{70038CD5-4B57-280E-C5D1-43C285402925}"/>
              </a:ext>
              <a:ext uri="{C183D7F6-B498-43B3-948B-1728B52AA6E4}">
                <adec:decorative xmlns:adec="http://schemas.microsoft.com/office/drawing/2017/decorative" val="1"/>
              </a:ext>
            </a:extLst>
          </p:cNvPr>
          <p:cNvSpPr/>
          <p:nvPr/>
        </p:nvSpPr>
        <p:spPr>
          <a:xfrm>
            <a:off x="7007795" y="3871911"/>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Arial" panose="020B0604020202020204"/>
                <a:ea typeface="+mn-ea"/>
                <a:cs typeface="+mn-cs"/>
              </a:rPr>
              <a:t>Compliance</a:t>
            </a:r>
          </a:p>
        </p:txBody>
      </p:sp>
      <p:sp>
        <p:nvSpPr>
          <p:cNvPr id="6" name="Oval 5">
            <a:extLst>
              <a:ext uri="{FF2B5EF4-FFF2-40B4-BE49-F238E27FC236}">
                <a16:creationId xmlns:a16="http://schemas.microsoft.com/office/drawing/2014/main" id="{B3FD5753-12BA-B9A6-78B3-FBB69867EACB}"/>
              </a:ext>
              <a:ext uri="{C183D7F6-B498-43B3-948B-1728B52AA6E4}">
                <adec:decorative xmlns:adec="http://schemas.microsoft.com/office/drawing/2017/decorative" val="1"/>
              </a:ext>
            </a:extLst>
          </p:cNvPr>
          <p:cNvSpPr/>
          <p:nvPr/>
        </p:nvSpPr>
        <p:spPr>
          <a:xfrm>
            <a:off x="6286785" y="3899924"/>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36433820-397B-63E7-C764-32C28B6C413D}"/>
              </a:ext>
              <a:ext uri="{C183D7F6-B498-43B3-948B-1728B52AA6E4}">
                <adec:decorative xmlns:adec="http://schemas.microsoft.com/office/drawing/2017/decorative" val="1"/>
              </a:ext>
            </a:extLst>
          </p:cNvPr>
          <p:cNvSpPr/>
          <p:nvPr/>
        </p:nvSpPr>
        <p:spPr>
          <a:xfrm>
            <a:off x="379206" y="1850522"/>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3604C4F-D0F7-040A-59EE-3E9E15AD4991}"/>
              </a:ext>
              <a:ext uri="{C183D7F6-B498-43B3-948B-1728B52AA6E4}">
                <adec:decorative xmlns:adec="http://schemas.microsoft.com/office/drawing/2017/decorative" val="1"/>
              </a:ext>
            </a:extLst>
          </p:cNvPr>
          <p:cNvSpPr/>
          <p:nvPr/>
        </p:nvSpPr>
        <p:spPr>
          <a:xfrm>
            <a:off x="6286785" y="1845887"/>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6499A28-6277-F7BA-CCDC-38119D582BC8}"/>
              </a:ext>
              <a:ext uri="{C183D7F6-B498-43B3-948B-1728B52AA6E4}">
                <adec:decorative xmlns:adec="http://schemas.microsoft.com/office/drawing/2017/decorative" val="1"/>
              </a:ext>
            </a:extLst>
          </p:cNvPr>
          <p:cNvSpPr/>
          <p:nvPr/>
        </p:nvSpPr>
        <p:spPr>
          <a:xfrm>
            <a:off x="476447" y="3953713"/>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5A0A70E8-571D-0AE1-7415-5F7187D13240}"/>
              </a:ext>
              <a:ext uri="{C183D7F6-B498-43B3-948B-1728B52AA6E4}">
                <adec:decorative xmlns:adec="http://schemas.microsoft.com/office/drawing/2017/decorative" val="1"/>
              </a:ext>
            </a:extLst>
          </p:cNvPr>
          <p:cNvSpPr/>
          <p:nvPr/>
        </p:nvSpPr>
        <p:spPr>
          <a:xfrm>
            <a:off x="1135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BBD1C3DE-0BBA-51DB-8790-D7F2CEAC77D1}"/>
              </a:ext>
              <a:ext uri="{C183D7F6-B498-43B3-948B-1728B52AA6E4}">
                <adec:decorative xmlns:adec="http://schemas.microsoft.com/office/drawing/2017/decorative" val="1"/>
              </a:ext>
            </a:extLst>
          </p:cNvPr>
          <p:cNvSpPr/>
          <p:nvPr/>
        </p:nvSpPr>
        <p:spPr>
          <a:xfrm>
            <a:off x="6850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0AEE4B7-9408-E587-0547-198972EF781E}"/>
              </a:ext>
              <a:ext uri="{C183D7F6-B498-43B3-948B-1728B52AA6E4}">
                <adec:decorative xmlns:adec="http://schemas.microsoft.com/office/drawing/2017/decorative" val="1"/>
              </a:ext>
            </a:extLst>
          </p:cNvPr>
          <p:cNvSpPr/>
          <p:nvPr/>
        </p:nvSpPr>
        <p:spPr>
          <a:xfrm>
            <a:off x="1229482" y="3833934"/>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F51D2246-5A9C-332B-36E3-3AE1B0636A3D}"/>
              </a:ext>
              <a:ext uri="{C183D7F6-B498-43B3-948B-1728B52AA6E4}">
                <adec:decorative xmlns:adec="http://schemas.microsoft.com/office/drawing/2017/decorative" val="1"/>
              </a:ext>
            </a:extLst>
          </p:cNvPr>
          <p:cNvSpPr/>
          <p:nvPr/>
        </p:nvSpPr>
        <p:spPr>
          <a:xfrm>
            <a:off x="6877247" y="3780146"/>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4167CB99-5297-1B7A-5D9F-49E7EFA31552}"/>
              </a:ext>
              <a:ext uri="{C183D7F6-B498-43B3-948B-1728B52AA6E4}">
                <adec:decorative xmlns:adec="http://schemas.microsoft.com/office/drawing/2017/decorative" val="1"/>
              </a:ext>
            </a:extLst>
          </p:cNvPr>
          <p:cNvSpPr txBox="1"/>
          <p:nvPr/>
        </p:nvSpPr>
        <p:spPr>
          <a:xfrm>
            <a:off x="1875082" y="2298729"/>
            <a:ext cx="3776856" cy="646331"/>
          </a:xfrm>
          <a:prstGeom prst="rect">
            <a:avLst/>
          </a:prstGeom>
          <a:noFill/>
        </p:spPr>
        <p:txBody>
          <a:bodyPr wrap="square">
            <a:spAutoFit/>
          </a:bodyPr>
          <a:lstStyle/>
          <a:p>
            <a:pPr algn="ctr"/>
            <a:r>
              <a:rPr lang="en-US"/>
              <a:t>Strategic Development and Community Engagement</a:t>
            </a:r>
          </a:p>
        </p:txBody>
      </p:sp>
      <p:sp>
        <p:nvSpPr>
          <p:cNvPr id="13"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4C7A7CA4-F665-0A0F-320C-F5C5C5489574}"/>
              </a:ext>
              <a:ext uri="{C183D7F6-B498-43B3-948B-1728B52AA6E4}">
                <adec:decorative xmlns:adec="http://schemas.microsoft.com/office/drawing/2017/decorative" val="0"/>
              </a:ext>
            </a:extLst>
          </p:cNvPr>
          <p:cNvSpPr>
            <a:spLocks noGrp="1"/>
          </p:cNvSpPr>
          <p:nvPr>
            <p:ph type="title"/>
          </p:nvPr>
        </p:nvSpPr>
        <p:spPr>
          <a:xfrm>
            <a:off x="517523" y="550862"/>
            <a:ext cx="9215200" cy="498475"/>
          </a:xfrm>
        </p:spPr>
        <p:txBody>
          <a:bodyPr/>
          <a:lstStyle/>
          <a:p>
            <a:r>
              <a:rPr lang="en-US">
                <a:solidFill>
                  <a:schemeClr val="tx1"/>
                </a:solidFill>
                <a:latin typeface="Franklin Gothic Medium"/>
              </a:rPr>
              <a:t>DSBO Overview</a:t>
            </a:r>
            <a:br>
              <a:rPr lang="en-US">
                <a:solidFill>
                  <a:schemeClr val="tx1"/>
                </a:solidFill>
                <a:latin typeface="Franklin Gothic Medium"/>
              </a:rPr>
            </a:br>
            <a:r>
              <a:rPr lang="en-US" sz="1800" b="0">
                <a:solidFill>
                  <a:schemeClr val="tx1"/>
                </a:solidFill>
                <a:latin typeface="+mj-lt"/>
                <a:cs typeface="Calibri" panose="020F0502020204030204" pitchFamily="34" charset="0"/>
              </a:rPr>
              <a:t>Promoting equity, maximizing opportunities, and preventing discrimination and its effects against small, minority and women owned businesses.</a:t>
            </a:r>
          </a:p>
        </p:txBody>
      </p:sp>
      <p:pic>
        <p:nvPicPr>
          <p:cNvPr id="11" name="Graphic 10">
            <a:extLst>
              <a:ext uri="{FF2B5EF4-FFF2-40B4-BE49-F238E27FC236}">
                <a16:creationId xmlns:a16="http://schemas.microsoft.com/office/drawing/2014/main" id="{C6CB05BF-EE06-4DA5-0A87-FA911E20B3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035" y="4272520"/>
            <a:ext cx="914400" cy="914400"/>
          </a:xfrm>
          <a:prstGeom prst="rect">
            <a:avLst/>
          </a:prstGeom>
        </p:spPr>
      </p:pic>
      <p:pic>
        <p:nvPicPr>
          <p:cNvPr id="17" name="Graphic 16">
            <a:extLst>
              <a:ext uri="{FF2B5EF4-FFF2-40B4-BE49-F238E27FC236}">
                <a16:creationId xmlns:a16="http://schemas.microsoft.com/office/drawing/2014/main" id="{5F547366-FF6C-6A4A-DCD4-C4881B236B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5592" y="4208647"/>
            <a:ext cx="914400" cy="914400"/>
          </a:xfrm>
          <a:prstGeom prst="rect">
            <a:avLst/>
          </a:prstGeom>
        </p:spPr>
      </p:pic>
      <p:pic>
        <p:nvPicPr>
          <p:cNvPr id="25" name="Graphic 24">
            <a:extLst>
              <a:ext uri="{FF2B5EF4-FFF2-40B4-BE49-F238E27FC236}">
                <a16:creationId xmlns:a16="http://schemas.microsoft.com/office/drawing/2014/main" id="{8A9390E0-2594-DC42-DD1C-096AD8ED61D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153" y="2153770"/>
            <a:ext cx="914400" cy="914400"/>
          </a:xfrm>
          <a:prstGeom prst="rect">
            <a:avLst/>
          </a:prstGeom>
        </p:spPr>
      </p:pic>
      <p:pic>
        <p:nvPicPr>
          <p:cNvPr id="27" name="Graphic 26">
            <a:extLst>
              <a:ext uri="{FF2B5EF4-FFF2-40B4-BE49-F238E27FC236}">
                <a16:creationId xmlns:a16="http://schemas.microsoft.com/office/drawing/2014/main" id="{B066DE31-31FB-928A-7A37-A3F8506203E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8383" y="2131055"/>
            <a:ext cx="914400" cy="914400"/>
          </a:xfrm>
          <a:prstGeom prst="rect">
            <a:avLst/>
          </a:prstGeom>
        </p:spPr>
      </p:pic>
    </p:spTree>
    <p:extLst>
      <p:ext uri="{BB962C8B-B14F-4D97-AF65-F5344CB8AC3E}">
        <p14:creationId xmlns:p14="http://schemas.microsoft.com/office/powerpoint/2010/main" val="15968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aking Flight at DEN  - Monthly event showcasing multiple procurement opportunities, set for the 2nd Thursday of each month at 1 p.m.&#10;&#10;Taking Flight at DEN is our monthly outreach event that features multiple procurement opportunities. This event:&#10;is a Proactive approach for DEN internal teams&#10;Features multiple projects&#10;Creates a space for sharing projects with long lead times and multiple status updates&#10;Encourages networking and partnership building&#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4998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Taking Flight at DEN </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a:lstStyle/>
          <a:p>
            <a:r>
              <a:rPr lang="en-US" b="1"/>
              <a:t>Monthly event showcasing multiple procurement opportunities, set for the 2nd Thursday of each month at 1 p.m.</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138363"/>
            <a:ext cx="8260940" cy="3930649"/>
          </a:xfrm>
        </p:spPr>
        <p:txBody>
          <a:bodyPr lIns="91440" tIns="45720" rIns="91440" bIns="45720" anchor="t"/>
          <a:lstStyle/>
          <a:p>
            <a:pPr>
              <a:spcBef>
                <a:spcPts val="0"/>
              </a:spcBef>
              <a:buClr>
                <a:srgbClr val="E35B2A"/>
              </a:buClr>
              <a:tabLst>
                <a:tab pos="457200" algn="l"/>
              </a:tabLst>
            </a:pPr>
            <a:r>
              <a:rPr lang="en-US" sz="2000" b="1" i="1">
                <a:solidFill>
                  <a:schemeClr val="bg1">
                    <a:lumMod val="85000"/>
                  </a:schemeClr>
                </a:solidFill>
                <a:cs typeface="Calibri"/>
              </a:rPr>
              <a:t>**January 23** - Due to holiday schedules</a:t>
            </a:r>
            <a:endParaRPr lang="en-US" sz="2000" b="1" i="1">
              <a:solidFill>
                <a:schemeClr val="bg1">
                  <a:lumMod val="85000"/>
                </a:schemeClr>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b="1">
                <a:solidFill>
                  <a:schemeClr val="bg1">
                    <a:lumMod val="85000"/>
                  </a:schemeClr>
                </a:solidFill>
                <a:ea typeface="Calibri"/>
                <a:cs typeface="Calibri"/>
              </a:rPr>
              <a:t>February 13</a:t>
            </a:r>
          </a:p>
          <a:p>
            <a:pPr>
              <a:spcBef>
                <a:spcPts val="0"/>
              </a:spcBef>
              <a:buClr>
                <a:srgbClr val="E35B2A"/>
              </a:buClr>
              <a:tabLst>
                <a:tab pos="457200" algn="l"/>
              </a:tabLst>
            </a:pPr>
            <a:r>
              <a:rPr lang="en-US" sz="2000" b="1">
                <a:solidFill>
                  <a:schemeClr val="bg1">
                    <a:lumMod val="85000"/>
                  </a:schemeClr>
                </a:solidFill>
                <a:cs typeface="Calibri"/>
              </a:rPr>
              <a:t>March 13</a:t>
            </a:r>
            <a:endParaRPr lang="en-US" sz="2000" b="1">
              <a:solidFill>
                <a:schemeClr val="bg1">
                  <a:lumMod val="85000"/>
                </a:schemeClr>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b="1">
                <a:solidFill>
                  <a:schemeClr val="bg1">
                    <a:lumMod val="85000"/>
                  </a:schemeClr>
                </a:solidFill>
                <a:ea typeface="Calibri"/>
                <a:cs typeface="Calibri"/>
              </a:rPr>
              <a:t>April 10</a:t>
            </a:r>
          </a:p>
          <a:p>
            <a:pPr>
              <a:spcBef>
                <a:spcPts val="0"/>
              </a:spcBef>
              <a:buClr>
                <a:srgbClr val="E35B2A"/>
              </a:buClr>
              <a:tabLst>
                <a:tab pos="457200" algn="l"/>
              </a:tabLst>
            </a:pPr>
            <a:r>
              <a:rPr lang="en-US" sz="2000" b="1">
                <a:solidFill>
                  <a:schemeClr val="bg1">
                    <a:lumMod val="85000"/>
                  </a:schemeClr>
                </a:solidFill>
                <a:cs typeface="Calibri"/>
              </a:rPr>
              <a:t>May 8</a:t>
            </a:r>
            <a:endParaRPr lang="en-US" sz="2000" b="1">
              <a:solidFill>
                <a:schemeClr val="bg1">
                  <a:lumMod val="85000"/>
                </a:schemeClr>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June 12</a:t>
            </a:r>
          </a:p>
          <a:p>
            <a:pPr>
              <a:spcBef>
                <a:spcPts val="0"/>
              </a:spcBef>
              <a:buClr>
                <a:srgbClr val="E35B2A"/>
              </a:buClr>
              <a:tabLst>
                <a:tab pos="457200" algn="l"/>
              </a:tabLst>
            </a:pPr>
            <a:r>
              <a:rPr lang="en-US" sz="2000" b="1">
                <a:solidFill>
                  <a:schemeClr val="tx1"/>
                </a:solidFill>
                <a:cs typeface="Calibri"/>
              </a:rPr>
              <a:t>July 17 </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cs typeface="Calibri"/>
              </a:rPr>
              <a:t>August 14</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cs typeface="Calibri"/>
              </a:rPr>
              <a:t>September 11</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October 9</a:t>
            </a:r>
          </a:p>
          <a:p>
            <a:pPr>
              <a:spcBef>
                <a:spcPts val="0"/>
              </a:spcBef>
              <a:buClr>
                <a:srgbClr val="E35B2A"/>
              </a:buClr>
              <a:tabLst>
                <a:tab pos="457200" algn="l"/>
              </a:tabLst>
            </a:pPr>
            <a:r>
              <a:rPr lang="en-US" sz="2000" b="1">
                <a:solidFill>
                  <a:schemeClr val="tx1"/>
                </a:solidFill>
                <a:cs typeface="Calibri"/>
              </a:rPr>
              <a:t>November 13</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December 11</a:t>
            </a:r>
          </a:p>
        </p:txBody>
      </p:sp>
      <p:pic>
        <p:nvPicPr>
          <p:cNvPr id="26" name="Picture Placeholder 25">
            <a:extLst>
              <a:ext uri="{FF2B5EF4-FFF2-40B4-BE49-F238E27FC236}">
                <a16:creationId xmlns:a16="http://schemas.microsoft.com/office/drawing/2014/main" id="{8BCCD56F-F259-B481-81CA-3DA97C28CA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603"/>
          <a:stretch/>
        </p:blipFill>
        <p:spPr>
          <a:xfrm>
            <a:off x="8741057" y="0"/>
            <a:ext cx="3450943" cy="6939778"/>
          </a:xfrm>
        </p:spPr>
      </p:pic>
      <p:pic>
        <p:nvPicPr>
          <p:cNvPr id="27" name="Picture 2">
            <a:extLst>
              <a:ext uri="{FF2B5EF4-FFF2-40B4-BE49-F238E27FC236}">
                <a16:creationId xmlns:a16="http://schemas.microsoft.com/office/drawing/2014/main" id="{2CA07076-17AB-00E5-6AC1-BEF1779097D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86118" y="5980327"/>
            <a:ext cx="742882" cy="74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77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ompliance&#10;DSBO’s compliance team monitors small business utilization from solicitation through the contract term to ensure equity protections and adherence to our program requirements from enforcing timely subcontractor payments&#10;&#10;Bring attention to the Small Biz, Big Wins&#10;">
            <a:extLst>
              <a:ext uri="{FF2B5EF4-FFF2-40B4-BE49-F238E27FC236}">
                <a16:creationId xmlns:a16="http://schemas.microsoft.com/office/drawing/2014/main" id="{D286F7D7-0370-A35D-7049-DFE7574CB1EB}"/>
              </a:ext>
            </a:extLst>
          </p:cNvPr>
          <p:cNvSpPr>
            <a:spLocks noGrp="1"/>
          </p:cNvSpPr>
          <p:nvPr>
            <p:ph type="title"/>
          </p:nvPr>
        </p:nvSpPr>
        <p:spPr/>
        <p:txBody>
          <a:bodyPr/>
          <a:lstStyle/>
          <a:p>
            <a:r>
              <a:rPr lang="en-US"/>
              <a:t>Compliance</a:t>
            </a:r>
          </a:p>
        </p:txBody>
      </p:sp>
      <p:sp>
        <p:nvSpPr>
          <p:cNvPr id="4" name="TextBox 3">
            <a:extLst>
              <a:ext uri="{FF2B5EF4-FFF2-40B4-BE49-F238E27FC236}">
                <a16:creationId xmlns:a16="http://schemas.microsoft.com/office/drawing/2014/main" id="{4F93D682-6855-B5CE-38E6-0431556A4B5C}"/>
              </a:ext>
              <a:ext uri="{C183D7F6-B498-43B3-948B-1728B52AA6E4}">
                <adec:decorative xmlns:adec="http://schemas.microsoft.com/office/drawing/2017/decorative" val="1"/>
              </a:ext>
            </a:extLst>
          </p:cNvPr>
          <p:cNvSpPr txBox="1"/>
          <p:nvPr/>
        </p:nvSpPr>
        <p:spPr>
          <a:xfrm>
            <a:off x="704626" y="1194407"/>
            <a:ext cx="8568267" cy="5262979"/>
          </a:xfrm>
          <a:prstGeom prst="rect">
            <a:avLst/>
          </a:prstGeom>
          <a:noFill/>
        </p:spPr>
        <p:txBody>
          <a:bodyPr wrap="square" lIns="91440" tIns="45720" rIns="91440" bIns="45720" rtlCol="0" anchor="t">
            <a:spAutoFit/>
          </a:bodyPr>
          <a:lstStyle/>
          <a:p>
            <a:pPr algn="l" rtl="0" fontAlgn="base"/>
            <a:r>
              <a:rPr lang="en-US" sz="1400" b="1" i="0" u="none" strike="noStrike">
                <a:solidFill>
                  <a:srgbClr val="000000"/>
                </a:solidFill>
                <a:effectLst/>
                <a:latin typeface="Arial"/>
                <a:cs typeface="Arial"/>
              </a:rPr>
              <a:t>Preventing Discrimination</a:t>
            </a:r>
            <a:r>
              <a:rPr lang="en-US" sz="1400" b="0" i="0" u="none" strike="noStrike">
                <a:solidFill>
                  <a:srgbClr val="000000"/>
                </a:solidFill>
                <a:effectLst/>
                <a:latin typeface="Arial"/>
                <a:cs typeface="Arial"/>
              </a:rPr>
              <a:t>:</a:t>
            </a:r>
            <a:r>
              <a:rPr lang="en-US" sz="1400" b="0" i="0" u="none" strike="noStrike">
                <a:solidFill>
                  <a:srgbClr val="111111"/>
                </a:solidFill>
                <a:effectLst/>
                <a:latin typeface="Arial"/>
                <a:cs typeface="Arial"/>
              </a:rPr>
              <a:t> Ensuring fair practices in solicitation, contracting, and performance activities.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Business Requirements</a:t>
            </a:r>
            <a:r>
              <a:rPr lang="en-US" sz="1400" b="0" i="0" u="none" strike="noStrike">
                <a:solidFill>
                  <a:srgbClr val="111111"/>
                </a:solidFill>
                <a:effectLst/>
                <a:latin typeface="Arial"/>
                <a:cs typeface="Arial"/>
              </a:rPr>
              <a:t>: Upholding commitments and Good Faith Efforts (GFE).</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Commercially Useful Functions</a:t>
            </a:r>
            <a:r>
              <a:rPr lang="en-US" sz="1400" b="0" i="0" u="none" strike="noStrike">
                <a:solidFill>
                  <a:srgbClr val="595959"/>
                </a:solidFill>
                <a:effectLst/>
                <a:latin typeface="Arial"/>
                <a:cs typeface="Arial"/>
              </a:rPr>
              <a:t>:</a:t>
            </a:r>
            <a:r>
              <a:rPr lang="en-US" sz="1400" b="0" i="0" u="none" strike="noStrike">
                <a:solidFill>
                  <a:srgbClr val="111111"/>
                </a:solidFill>
                <a:effectLst/>
                <a:latin typeface="Arial"/>
                <a:cs typeface="Arial"/>
              </a:rPr>
              <a:t> Ensuring firms perform </a:t>
            </a:r>
            <a:r>
              <a:rPr lang="en-US" sz="1400" b="0" i="0" u="none" strike="noStrike">
                <a:solidFill>
                  <a:srgbClr val="313335"/>
                </a:solidFill>
                <a:effectLst/>
                <a:latin typeface="Arial"/>
                <a:cs typeface="Arial"/>
              </a:rPr>
              <a:t>a distinct element of the work of a contract and carry out such work, by performing, maintaining control, managing, and supervising the work involved.</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Contractor Prompt Payment</a:t>
            </a:r>
            <a:r>
              <a:rPr lang="en-US" sz="1400" b="0" i="0" u="none" strike="noStrike">
                <a:solidFill>
                  <a:srgbClr val="000000"/>
                </a:solidFill>
                <a:effectLst/>
                <a:latin typeface="Arial"/>
                <a:cs typeface="Arial"/>
              </a:rPr>
              <a:t>: Overseeing and enforcing timely subcontractor payments </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Tracking Participation</a:t>
            </a:r>
            <a:r>
              <a:rPr lang="en-US" sz="1400" b="0" i="0" u="none" strike="noStrike">
                <a:solidFill>
                  <a:srgbClr val="000000"/>
                </a:solidFill>
                <a:effectLst/>
                <a:latin typeface="Arial"/>
                <a:cs typeface="Arial"/>
              </a:rPr>
              <a:t>: Monitoring certified business participation and self-performance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Risk Prevention</a:t>
            </a:r>
            <a:r>
              <a:rPr lang="en-US" sz="1400" b="0" i="0" u="none" strike="noStrike">
                <a:solidFill>
                  <a:srgbClr val="000000"/>
                </a:solidFill>
                <a:effectLst/>
                <a:latin typeface="Arial"/>
                <a:cs typeface="Arial"/>
              </a:rPr>
              <a:t>: Preventing certified subcontractors from working at risk.</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Firm Utilization Changes</a:t>
            </a:r>
            <a:r>
              <a:rPr lang="en-US" sz="1400" b="0" i="0" u="none" strike="noStrike">
                <a:solidFill>
                  <a:srgbClr val="000000"/>
                </a:solidFill>
                <a:effectLst/>
                <a:latin typeface="Arial"/>
                <a:cs typeface="Arial"/>
              </a:rPr>
              <a:t>: Ensuring terminations, substitutions, and scope reductions happen for good cause only.</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Subcontract Agreement Requirements</a:t>
            </a:r>
            <a:r>
              <a:rPr lang="en-US" sz="1400" b="0" i="0" u="none" strike="noStrike">
                <a:solidFill>
                  <a:srgbClr val="000000"/>
                </a:solidFill>
                <a:effectLst/>
                <a:latin typeface="Arial"/>
                <a:cs typeface="Arial"/>
              </a:rPr>
              <a:t>: Helping stakeholders understand DSBO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Compliance Reporting</a:t>
            </a:r>
            <a:r>
              <a:rPr lang="en-US" sz="1400" b="0" i="0" u="none" strike="noStrike">
                <a:solidFill>
                  <a:srgbClr val="111111"/>
                </a:solidFill>
                <a:effectLst/>
                <a:latin typeface="Arial"/>
                <a:cs typeface="Arial"/>
              </a:rPr>
              <a:t>: Ensuring comprehensive compliance reporting.</a:t>
            </a:r>
            <a:r>
              <a:rPr lang="en-US" sz="1400" b="0" i="0">
                <a:solidFill>
                  <a:srgbClr val="000000"/>
                </a:solidFill>
                <a:effectLst/>
                <a:latin typeface="Arial"/>
                <a:cs typeface="Arial"/>
              </a:rPr>
              <a:t>​</a:t>
            </a:r>
          </a:p>
          <a:p>
            <a:pPr algn="ctr" rtl="0" fontAlgn="base"/>
            <a:endParaRPr lang="en-US" sz="1400" b="0" i="0">
              <a:solidFill>
                <a:srgbClr val="000000"/>
              </a:solidFill>
              <a:effectLst/>
              <a:latin typeface="Arial"/>
              <a:cs typeface="Arial"/>
            </a:endParaRPr>
          </a:p>
          <a:p>
            <a:pPr algn="ctr" rtl="0"/>
            <a:endParaRPr lang="en-US" sz="1400">
              <a:solidFill>
                <a:srgbClr val="000000"/>
              </a:solidFill>
              <a:latin typeface="Arial"/>
              <a:ea typeface="Calibri"/>
              <a:cs typeface="Arial"/>
            </a:endParaRPr>
          </a:p>
          <a:p>
            <a:r>
              <a:rPr lang="en-US" sz="1400" b="1">
                <a:solidFill>
                  <a:srgbClr val="000000"/>
                </a:solidFill>
                <a:latin typeface="Arial"/>
                <a:ea typeface="Calibri"/>
                <a:cs typeface="Arial"/>
              </a:rPr>
              <a:t>For more information about DSBO and to find certified firms, please visit: </a:t>
            </a:r>
            <a:r>
              <a:rPr lang="en-US" sz="1400">
                <a:solidFill>
                  <a:srgbClr val="000000"/>
                </a:solidFill>
                <a:latin typeface="Arial"/>
                <a:ea typeface="Calibri"/>
                <a:cs typeface="Arial"/>
                <a:hlinkClick r:id="rId3"/>
              </a:rPr>
              <a:t>https://www.denvergov.org/content/denvergov/en/denver-office-of-economic-development/do-business-with-denver.html </a:t>
            </a:r>
            <a:r>
              <a:rPr lang="en-US" sz="1400">
                <a:solidFill>
                  <a:srgbClr val="0070C0"/>
                </a:solidFill>
                <a:latin typeface="Arial"/>
                <a:ea typeface="Calibri"/>
                <a:cs typeface="Arial"/>
              </a:rPr>
              <a:t> </a:t>
            </a:r>
            <a:endParaRPr lang="en-US"/>
          </a:p>
        </p:txBody>
      </p:sp>
    </p:spTree>
    <p:extLst>
      <p:ext uri="{BB962C8B-B14F-4D97-AF65-F5344CB8AC3E}">
        <p14:creationId xmlns:p14="http://schemas.microsoft.com/office/powerpoint/2010/main" val="640101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ertification (MWBE, EBE, SBE, SBEC, DBE) ">
            <a:extLst>
              <a:ext uri="{FF2B5EF4-FFF2-40B4-BE49-F238E27FC236}">
                <a16:creationId xmlns:a16="http://schemas.microsoft.com/office/drawing/2014/main" id="{7D427AEB-0927-83E4-2D16-65C114EA9FAB}"/>
              </a:ext>
            </a:extLst>
          </p:cNvPr>
          <p:cNvSpPr>
            <a:spLocks noGrp="1"/>
          </p:cNvSpPr>
          <p:nvPr>
            <p:ph type="title"/>
          </p:nvPr>
        </p:nvSpPr>
        <p:spPr>
          <a:xfrm>
            <a:off x="517523" y="550862"/>
            <a:ext cx="9083677" cy="498475"/>
          </a:xfrm>
        </p:spPr>
        <p:txBody>
          <a:bodyPr/>
          <a:lstStyle/>
          <a:p>
            <a:r>
              <a:rPr lang="en-US">
                <a:latin typeface="Franklin Gothic Medium"/>
              </a:rPr>
              <a:t>Certification (MWBE, EBE, SBE(C), and DBE)	</a:t>
            </a:r>
            <a:endParaRPr lang="en-US"/>
          </a:p>
        </p:txBody>
      </p:sp>
      <p:sp>
        <p:nvSpPr>
          <p:cNvPr id="4" name="TextBox 3" descr="Applying for Certification(s):&#10;&#10;Online Application https://denver.mwdbe.com/?TN=denver&#10;&#10;Monthly webinar “Understanding Certification” https://startupspace.app/detail-normal-events/58020?b_link=event_type%3Dupcoming%26search_group%3D468%26search_radius%3D50&amp;group_id=NDY4&#10;&#10;Must be actively certified (in the correct codes) at the time of bid or when the letter of intent is signed&#10;&#10;Maintaining Your Certification(s):&#10;&#10;Submit an annual update every year.&#10; &#10;For changes to NAICS codes submit an Expansion Application&#10;&#10;Notify DSBO of any change in ownership or other material change">
            <a:extLst>
              <a:ext uri="{FF2B5EF4-FFF2-40B4-BE49-F238E27FC236}">
                <a16:creationId xmlns:a16="http://schemas.microsoft.com/office/drawing/2014/main" id="{2B874742-5E59-E415-A74E-EF9B21496FC4}"/>
              </a:ext>
            </a:extLst>
          </p:cNvPr>
          <p:cNvSpPr txBox="1"/>
          <p:nvPr/>
        </p:nvSpPr>
        <p:spPr>
          <a:xfrm>
            <a:off x="647602" y="1443913"/>
            <a:ext cx="10896796" cy="5078313"/>
          </a:xfrm>
          <a:prstGeom prst="rect">
            <a:avLst/>
          </a:prstGeom>
          <a:noFill/>
        </p:spPr>
        <p:txBody>
          <a:bodyPr wrap="square" lIns="91440" tIns="45720" rIns="91440" bIns="45720" rtlCol="0" anchor="t">
            <a:spAutoFit/>
          </a:bodyPr>
          <a:lstStyle/>
          <a:p>
            <a:r>
              <a:rPr lang="en-US" b="1"/>
              <a:t>Applying for Certification(s):</a:t>
            </a:r>
          </a:p>
          <a:p>
            <a:endParaRPr lang="en-US"/>
          </a:p>
          <a:p>
            <a:pPr marL="285750" indent="-285750">
              <a:buFont typeface="Arial" panose="020B0604020202020204" pitchFamily="34" charset="0"/>
              <a:buChar char="•"/>
            </a:pPr>
            <a:r>
              <a:rPr lang="en-US">
                <a:hlinkClick r:id="rId3"/>
              </a:rPr>
              <a:t>Online Application</a:t>
            </a:r>
            <a:endParaRPr lang="en-US"/>
          </a:p>
          <a:p>
            <a:endParaRPr lang="en-US"/>
          </a:p>
          <a:p>
            <a:pPr marL="285750" indent="-285750">
              <a:buFont typeface="Arial" panose="020B0604020202020204" pitchFamily="34" charset="0"/>
              <a:buChar char="•"/>
            </a:pPr>
            <a:r>
              <a:rPr lang="en-US"/>
              <a:t>Monthly webinar </a:t>
            </a:r>
            <a:r>
              <a:rPr lang="en-US">
                <a:hlinkClick r:id="rId4"/>
              </a:rPr>
              <a:t>“Understanding Certification”</a:t>
            </a:r>
            <a:endParaRPr lang="en-US"/>
          </a:p>
          <a:p>
            <a:endParaRPr lang="en-US"/>
          </a:p>
          <a:p>
            <a:pPr marL="285750" indent="-285750">
              <a:buFont typeface="Arial" panose="020B0604020202020204" pitchFamily="34" charset="0"/>
              <a:buChar char="•"/>
            </a:pPr>
            <a:r>
              <a:rPr lang="en-US"/>
              <a:t>Must be actively certified (in the correct codes) at the time of bid or when the letter of intent is signed</a:t>
            </a:r>
            <a:endParaRPr lang="en-US">
              <a:ea typeface="Calibri"/>
              <a:cs typeface="Calibri"/>
            </a:endParaRPr>
          </a:p>
          <a:p>
            <a:endParaRPr lang="en-US"/>
          </a:p>
          <a:p>
            <a:r>
              <a:rPr lang="en-US" b="1"/>
              <a:t>Maintaining Your Certification(s):</a:t>
            </a:r>
            <a:endParaRPr lang="en-US" b="1">
              <a:ea typeface="Calibri"/>
              <a:cs typeface="Calibri"/>
            </a:endParaRPr>
          </a:p>
          <a:p>
            <a:endParaRPr lang="en-US"/>
          </a:p>
          <a:p>
            <a:pPr marL="285750" indent="-285750">
              <a:buFont typeface="Arial" panose="020B0604020202020204" pitchFamily="34" charset="0"/>
              <a:buChar char="•"/>
            </a:pPr>
            <a:r>
              <a:rPr lang="en-US"/>
              <a:t>Submit an Annual Update every year.</a:t>
            </a:r>
            <a:endParaRPr lang="en-US">
              <a:ea typeface="Calibri"/>
              <a:cs typeface="Calibri"/>
            </a:endParaRPr>
          </a:p>
          <a:p>
            <a:r>
              <a:rPr lang="en-US"/>
              <a:t>	</a:t>
            </a:r>
            <a:endParaRPr lang="en-US">
              <a:ea typeface="Calibri"/>
              <a:cs typeface="Calibri"/>
            </a:endParaRPr>
          </a:p>
          <a:p>
            <a:pPr marL="285750" indent="-285750">
              <a:buFont typeface="Arial" panose="020B0604020202020204" pitchFamily="34" charset="0"/>
              <a:buChar char="•"/>
            </a:pPr>
            <a:r>
              <a:rPr lang="en-US"/>
              <a:t>For changes to NAICS codes submit a </a:t>
            </a:r>
            <a:r>
              <a:rPr lang="en-US" u="sng"/>
              <a:t>NAICS Expansion Application</a:t>
            </a:r>
            <a:endParaRPr lang="en-US" u="sng">
              <a:ea typeface="Calibri"/>
              <a:cs typeface="Calibri"/>
            </a:endParaRPr>
          </a:p>
          <a:p>
            <a:endParaRPr lang="en-US"/>
          </a:p>
          <a:p>
            <a:pPr marL="285750" indent="-285750">
              <a:buFont typeface="Arial" panose="020B0604020202020204" pitchFamily="34" charset="0"/>
              <a:buChar char="•"/>
            </a:pPr>
            <a:r>
              <a:rPr lang="en-US"/>
              <a:t>For changes in ownership, business structure, or control submit a </a:t>
            </a:r>
            <a:r>
              <a:rPr lang="en-US" u="sng"/>
              <a:t>Material Change Application</a:t>
            </a:r>
            <a:endParaRPr lang="en-US" u="sng">
              <a:ea typeface="Calibri"/>
              <a:cs typeface="Calibri"/>
            </a:endParaRPr>
          </a:p>
          <a:p>
            <a:endParaRPr lang="en-US"/>
          </a:p>
          <a:p>
            <a:endParaRPr lang="en-US"/>
          </a:p>
          <a:p>
            <a:endParaRPr lang="en-US"/>
          </a:p>
        </p:txBody>
      </p:sp>
    </p:spTree>
    <p:extLst>
      <p:ext uri="{BB962C8B-B14F-4D97-AF65-F5344CB8AC3E}">
        <p14:creationId xmlns:p14="http://schemas.microsoft.com/office/powerpoint/2010/main" val="868613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7CEFA-447F-7F36-CB92-D8C34F1722D2}"/>
              </a:ext>
            </a:extLst>
          </p:cNvPr>
          <p:cNvSpPr>
            <a:spLocks noGrp="1"/>
          </p:cNvSpPr>
          <p:nvPr>
            <p:ph type="title"/>
          </p:nvPr>
        </p:nvSpPr>
        <p:spPr/>
        <p:txBody>
          <a:bodyPr/>
          <a:lstStyle/>
          <a:p>
            <a:r>
              <a:rPr lang="en-US"/>
              <a:t>Connect with Us</a:t>
            </a:r>
          </a:p>
        </p:txBody>
      </p:sp>
      <p:sp>
        <p:nvSpPr>
          <p:cNvPr id="7" name="TextBox 6" descr="&#10;Visit our website: www.denvergov.org/dsbo&#10;&#10;Call: (720) 913-1714&#10;&#10;Sign up for the DSBO weekly newsletter https://denvergov.us2.list-manage.com/subscribe?u=1d398c2a368bac2001013a3a6&amp;id=c04b6eed77 &#10;&#10;Certification: certificationinfo@denvergov.org&#10;&#10;DEN Compliance: dsbo@flydenver.com&#10;&#10;Downtown Compliance: dsbo@denvergov.org&#10;&#10;General inquiries: dsbohelp@denvergov.org">
            <a:extLst>
              <a:ext uri="{FF2B5EF4-FFF2-40B4-BE49-F238E27FC236}">
                <a16:creationId xmlns:a16="http://schemas.microsoft.com/office/drawing/2014/main" id="{07D44DA8-BBC4-337D-E8ED-AB9E5D4BDDF7}"/>
              </a:ext>
            </a:extLst>
          </p:cNvPr>
          <p:cNvSpPr txBox="1"/>
          <p:nvPr/>
        </p:nvSpPr>
        <p:spPr>
          <a:xfrm>
            <a:off x="3246783" y="465946"/>
            <a:ext cx="8362121"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Visit our website: </a:t>
            </a:r>
            <a:r>
              <a:rPr lang="en-US" sz="2400">
                <a:solidFill>
                  <a:srgbClr val="000000"/>
                </a:solidFill>
                <a:latin typeface="Arial" panose="020B0604020202020204" pitchFamily="34" charset="0"/>
                <a:cs typeface="Arial" panose="020B0604020202020204" pitchFamily="34" charset="0"/>
                <a:hlinkClick r:id="rId3"/>
              </a:rPr>
              <a:t>www.denvergov.org/dsbo</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Call: (720) 913-1714</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Sign up for the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DSBO weekly newsletter</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Certification: </a:t>
            </a:r>
            <a:r>
              <a:rPr lang="en-US" sz="2400">
                <a:solidFill>
                  <a:srgbClr val="000000"/>
                </a:solidFill>
                <a:latin typeface="Arial" panose="020B0604020202020204" pitchFamily="34" charset="0"/>
                <a:cs typeface="Arial" panose="020B0604020202020204" pitchFamily="34" charset="0"/>
                <a:hlinkClick r:id="rId5"/>
              </a:rPr>
              <a:t>certificationinfo@denvergov.org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DEN Compliance: </a:t>
            </a:r>
            <a:r>
              <a:rPr lang="en-US" sz="2400">
                <a:solidFill>
                  <a:srgbClr val="000000"/>
                </a:solidFill>
                <a:latin typeface="Arial" panose="020B0604020202020204" pitchFamily="34" charset="0"/>
                <a:cs typeface="Arial" panose="020B0604020202020204" pitchFamily="34" charset="0"/>
                <a:hlinkClick r:id="rId6"/>
              </a:rPr>
              <a:t>dsbo@flydenver.com</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Downtown Compliance: </a:t>
            </a:r>
            <a:r>
              <a:rPr lang="en-US" sz="2400">
                <a:solidFill>
                  <a:srgbClr val="000000"/>
                </a:solidFill>
                <a:latin typeface="Arial" panose="020B0604020202020204" pitchFamily="34" charset="0"/>
                <a:cs typeface="Arial" panose="020B0604020202020204" pitchFamily="34" charset="0"/>
                <a:hlinkClick r:id="rId7"/>
              </a:rPr>
              <a:t>dsbo@denvergov.org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General inquiries: </a:t>
            </a:r>
            <a:r>
              <a:rPr lang="en-US" sz="2400">
                <a:solidFill>
                  <a:srgbClr val="000000"/>
                </a:solidFill>
                <a:latin typeface="Arial" panose="020B0604020202020204" pitchFamily="34" charset="0"/>
                <a:cs typeface="Arial" panose="020B0604020202020204" pitchFamily="34" charset="0"/>
                <a:hlinkClick r:id="rId8"/>
              </a:rPr>
              <a:t>dsbohelp@denvergov.org</a:t>
            </a:r>
            <a:endParaRPr lang="en-US" sz="2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333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eneral Services- Purchasing Division&#10;&#10;Exclusive management and control of the purchasing of all supplies, equipment and personal property and services in connection therewith, for the City and County and for all departments (including DEN), agencies, boards, commissions and authorities thereof, except the City Council.&#10;&#10;&#10;Leann Rush&#10;Senior Procurement Analyst (DEN)&#10;303-342-2298 &#10;leann.rush@flydenver.com &#10;&#10;&#10;Sol Ybarra  &#10;Business Outreach Coordinator  &#10;720-913-8156&#10;sol.ybarra@denvergov.org &#10;&#10;You must be registered in Bidnet&#10;to receive solicitation notices &#10;directly to your email. Please make &#10;to choose the correct codes for your&#10;business.&#10;">
            <a:extLst>
              <a:ext uri="{FF2B5EF4-FFF2-40B4-BE49-F238E27FC236}">
                <a16:creationId xmlns:a16="http://schemas.microsoft.com/office/drawing/2014/main" id="{35F67971-1933-588E-0AFA-D6BBB0F95EAC}"/>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General Services- Purchasing Division</a:t>
            </a:r>
          </a:p>
        </p:txBody>
      </p:sp>
      <p:sp>
        <p:nvSpPr>
          <p:cNvPr id="21" name="TextBox 20">
            <a:extLst>
              <a:ext uri="{FF2B5EF4-FFF2-40B4-BE49-F238E27FC236}">
                <a16:creationId xmlns:a16="http://schemas.microsoft.com/office/drawing/2014/main" id="{B56D783F-2B19-DB8C-85A1-B3CE45CDEBA2}"/>
              </a:ext>
              <a:ext uri="{C183D7F6-B498-43B3-948B-1728B52AA6E4}">
                <adec:decorative xmlns:adec="http://schemas.microsoft.com/office/drawing/2017/decorative" val="1"/>
              </a:ext>
            </a:extLst>
          </p:cNvPr>
          <p:cNvSpPr txBox="1"/>
          <p:nvPr/>
        </p:nvSpPr>
        <p:spPr>
          <a:xfrm>
            <a:off x="770439" y="1198993"/>
            <a:ext cx="9473018" cy="440120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Exclusive management and control of the purchasing of all supplies, equipment and personal property and services in connection therewith, for the City and County and for all departments (including DEN), agencies, boards, commissions and authorities thereof, except the City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Leann Rush</a:t>
            </a:r>
            <a:endParaRPr kumimoji="0" lang="en-US" sz="1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Senior Procurement Analyst (DEN)</a:t>
            </a:r>
            <a:br>
              <a:rPr lang="en-US" sz="1400" b="0" i="0" u="none" strike="noStrike" kern="1200" cap="none" spc="0" normalizeH="0" baseline="0" noProof="0">
                <a:ln>
                  <a:noFill/>
                </a:ln>
                <a:effectLst/>
                <a:uLnTx/>
                <a:uFillTx/>
                <a:latin typeface="Calibri" panose="020F0502020204030204"/>
              </a:rPr>
            </a:b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303-342-2298 </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leann.rush@flydenver.com</a:t>
            </a:r>
            <a:r>
              <a:rPr kumimoji="0" lang="en-US" sz="1400" b="0" i="0" u="none" strike="noStrike" kern="1200" cap="none" spc="0" normalizeH="0" baseline="0" noProof="0">
                <a:ln>
                  <a:noFill/>
                </a:ln>
                <a:solidFill>
                  <a:schemeClr val="accent1"/>
                </a:solidFill>
                <a:effectLst/>
                <a:uLnTx/>
                <a:uFillTx/>
                <a:latin typeface="Calibri" panose="020F0502020204030204"/>
                <a:ea typeface="+mn-ea"/>
                <a:cs typeface="+mn-cs"/>
              </a:rPr>
              <a:t> </a:t>
            </a:r>
            <a:endParaRPr kumimoji="0" lang="en-US" sz="1400" b="0" i="0" u="none" strike="noStrike" kern="1200" cap="none" spc="0" normalizeH="0" baseline="0" noProof="0">
              <a:ln>
                <a:noFill/>
              </a:ln>
              <a:solidFill>
                <a:schemeClr val="accent1"/>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lang="en-US" sz="1400" err="1">
                <a:solidFill>
                  <a:prstClr val="black"/>
                </a:solidFill>
                <a:latin typeface="Calibri" panose="020F0502020204030204"/>
                <a:ea typeface="Calibri"/>
                <a:cs typeface="Calibri"/>
              </a:rPr>
              <a:t>Natelee</a:t>
            </a:r>
            <a:r>
              <a:rPr lang="en-US" sz="1400">
                <a:solidFill>
                  <a:prstClr val="black"/>
                </a:solidFill>
                <a:latin typeface="Calibri" panose="020F0502020204030204"/>
                <a:ea typeface="Calibri"/>
                <a:cs typeface="Calibri"/>
              </a:rPr>
              <a:t> Wilson</a:t>
            </a:r>
            <a:endParaRPr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lang="en-US" sz="1400">
                <a:solidFill>
                  <a:prstClr val="black"/>
                </a:solidFill>
                <a:latin typeface="Calibri" panose="020F0502020204030204"/>
                <a:ea typeface="Calibri"/>
                <a:cs typeface="Calibri"/>
              </a:rPr>
              <a:t>Associate Procurement Analyst</a:t>
            </a:r>
          </a:p>
          <a:p>
            <a:pPr>
              <a:defRPr/>
            </a:pPr>
            <a:r>
              <a:rPr lang="en-US" sz="1400">
                <a:solidFill>
                  <a:schemeClr val="accent1"/>
                </a:solidFill>
                <a:latin typeface="Calibri" panose="020F0502020204030204"/>
                <a:ea typeface="Calibri"/>
                <a:cs typeface="Calibri"/>
                <a:hlinkClick r:id="rId3">
                  <a:extLst>
                    <a:ext uri="{A12FA001-AC4F-418D-AE19-62706E023703}">
                      <ahyp:hlinkClr xmlns:ahyp="http://schemas.microsoft.com/office/drawing/2018/hyperlinkcolor" val="tx"/>
                    </a:ext>
                  </a:extLst>
                </a:hlinkClick>
              </a:rPr>
              <a:t>Natalee.wilson@flydenver.com</a:t>
            </a:r>
            <a:r>
              <a:rPr lang="en-US" sz="1400">
                <a:solidFill>
                  <a:schemeClr val="accent1"/>
                </a:solidFill>
                <a:latin typeface="Calibri" panose="020F0502020204030204"/>
                <a:ea typeface="Calibri"/>
                <a:cs typeface="Calibri"/>
              </a:rPr>
              <a:t> </a:t>
            </a:r>
          </a:p>
          <a:p>
            <a:pPr>
              <a:defRPr/>
            </a:pPr>
            <a:endParaRPr lang="en-US" sz="1400">
              <a:solidFill>
                <a:prstClr val="black"/>
              </a:solidFill>
              <a:latin typeface="Calibri" panose="020F0502020204030204"/>
              <a:ea typeface="Calibri"/>
              <a:cs typeface="Calibri"/>
            </a:endParaRPr>
          </a:p>
          <a:p>
            <a:pPr>
              <a:defRPr/>
            </a:pPr>
            <a:r>
              <a:rPr lang="en-US" sz="1400">
                <a:solidFill>
                  <a:prstClr val="black"/>
                </a:solidFill>
                <a:latin typeface="Calibri" panose="020F0502020204030204"/>
                <a:ea typeface="Calibri"/>
                <a:cs typeface="Calibri"/>
              </a:rPr>
              <a:t>You must be registered in Bidnet</a:t>
            </a:r>
          </a:p>
          <a:p>
            <a:pPr>
              <a:defRPr/>
            </a:pPr>
            <a:r>
              <a:rPr lang="en-US" sz="1400">
                <a:solidFill>
                  <a:prstClr val="black"/>
                </a:solidFill>
                <a:latin typeface="Calibri" panose="020F0502020204030204"/>
                <a:ea typeface="Calibri"/>
                <a:cs typeface="Calibri"/>
              </a:rPr>
              <a:t>to receive solicitation notices </a:t>
            </a:r>
          </a:p>
          <a:p>
            <a:pPr>
              <a:defRPr/>
            </a:pPr>
            <a:r>
              <a:rPr lang="en-US" sz="1400">
                <a:solidFill>
                  <a:prstClr val="black"/>
                </a:solidFill>
                <a:latin typeface="Calibri" panose="020F0502020204030204"/>
                <a:ea typeface="Calibri"/>
                <a:cs typeface="Calibri"/>
              </a:rPr>
              <a:t>directly to your email. Please make </a:t>
            </a:r>
          </a:p>
          <a:p>
            <a:pPr>
              <a:defRPr/>
            </a:pPr>
            <a:r>
              <a:rPr lang="en-US" sz="1400">
                <a:solidFill>
                  <a:prstClr val="black"/>
                </a:solidFill>
                <a:latin typeface="Calibri" panose="020F0502020204030204"/>
                <a:ea typeface="Calibri"/>
                <a:cs typeface="Calibri"/>
              </a:rPr>
              <a:t>to choose the correct codes for your</a:t>
            </a:r>
          </a:p>
          <a:p>
            <a:pPr>
              <a:defRPr/>
            </a:pPr>
            <a:r>
              <a:rPr lang="en-US" sz="1400">
                <a:solidFill>
                  <a:prstClr val="black"/>
                </a:solidFill>
                <a:latin typeface="Calibri" panose="020F0502020204030204"/>
                <a:ea typeface="Calibri"/>
                <a:cs typeface="Calibri"/>
              </a:rPr>
              <a:t>business.</a:t>
            </a:r>
          </a:p>
        </p:txBody>
      </p:sp>
      <p:pic>
        <p:nvPicPr>
          <p:cNvPr id="3" name="Picture 2">
            <a:extLst>
              <a:ext uri="{FF2B5EF4-FFF2-40B4-BE49-F238E27FC236}">
                <a16:creationId xmlns:a16="http://schemas.microsoft.com/office/drawing/2014/main" id="{EAE27D33-7CE0-6DC0-B0E8-2670106C7D0E}"/>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l="9688" t="8467" r="8534" b="9044"/>
          <a:stretch/>
        </p:blipFill>
        <p:spPr>
          <a:xfrm>
            <a:off x="11193780" y="5516880"/>
            <a:ext cx="876300" cy="883920"/>
          </a:xfrm>
          <a:prstGeom prst="rect">
            <a:avLst/>
          </a:prstGeom>
        </p:spPr>
      </p:pic>
      <p:pic>
        <p:nvPicPr>
          <p:cNvPr id="5" name="Picture 4">
            <a:extLst>
              <a:ext uri="{FF2B5EF4-FFF2-40B4-BE49-F238E27FC236}">
                <a16:creationId xmlns:a16="http://schemas.microsoft.com/office/drawing/2014/main" id="{EDB76D82-DA06-F5E0-F654-0B4EFFF2D2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82872" y="1876425"/>
            <a:ext cx="6381750" cy="4629150"/>
          </a:xfrm>
          <a:prstGeom prst="rect">
            <a:avLst/>
          </a:prstGeom>
        </p:spPr>
      </p:pic>
    </p:spTree>
    <p:extLst>
      <p:ext uri="{BB962C8B-B14F-4D97-AF65-F5344CB8AC3E}">
        <p14:creationId xmlns:p14="http://schemas.microsoft.com/office/powerpoint/2010/main" val="2089279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eneral Services- Purchasing Division Cont. &#10;&#10;Sign up for the How to Do Business wit the City and County of Denver - First Thursday of the month at 9:00am Register on https://www.eventbrite.com/o/city-and-county-of-denver-general-services-36429039663&#10;&#10;&#10;UPDATE: New Thresholds&#10;Open Market: $25,000.00 and below- One Quote&#10;Informal Procedure: $25,000.01 to $149,999.99 - Three Quotes&#10;Formal Procedure: $150,000.00 (RFP or IFB)&#10;">
            <a:extLst>
              <a:ext uri="{FF2B5EF4-FFF2-40B4-BE49-F238E27FC236}">
                <a16:creationId xmlns:a16="http://schemas.microsoft.com/office/drawing/2014/main" id="{35F67971-1933-588E-0AFA-D6BBB0F95EAC}"/>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General Services- Purchasing Division Cont. </a:t>
            </a:r>
          </a:p>
        </p:txBody>
      </p:sp>
      <p:pic>
        <p:nvPicPr>
          <p:cNvPr id="3" name="Picture 2">
            <a:extLst>
              <a:ext uri="{FF2B5EF4-FFF2-40B4-BE49-F238E27FC236}">
                <a16:creationId xmlns:a16="http://schemas.microsoft.com/office/drawing/2014/main" id="{9A392CC0-D18C-804B-7889-E6DEB06CC0C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l="10732" t="9121" r="10850" b="10703"/>
          <a:stretch/>
        </p:blipFill>
        <p:spPr>
          <a:xfrm>
            <a:off x="10999936" y="5428622"/>
            <a:ext cx="1098277" cy="1122903"/>
          </a:xfrm>
          <a:prstGeom prst="rect">
            <a:avLst/>
          </a:prstGeom>
        </p:spPr>
      </p:pic>
      <p:pic>
        <p:nvPicPr>
          <p:cNvPr id="4" name="Picture 3">
            <a:extLst>
              <a:ext uri="{FF2B5EF4-FFF2-40B4-BE49-F238E27FC236}">
                <a16:creationId xmlns:a16="http://schemas.microsoft.com/office/drawing/2014/main" id="{638BD61D-0BB0-8A75-60AA-B61F8FAB24E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645" y="1270805"/>
            <a:ext cx="7966844" cy="4324585"/>
          </a:xfrm>
          <a:prstGeom prst="rect">
            <a:avLst/>
          </a:prstGeom>
        </p:spPr>
      </p:pic>
      <p:sp>
        <p:nvSpPr>
          <p:cNvPr id="8" name="TextBox 7">
            <a:extLst>
              <a:ext uri="{FF2B5EF4-FFF2-40B4-BE49-F238E27FC236}">
                <a16:creationId xmlns:a16="http://schemas.microsoft.com/office/drawing/2014/main" id="{BCF1B4AA-574F-5767-2BF5-2FBFA55A3C45}"/>
              </a:ext>
              <a:ext uri="{C183D7F6-B498-43B3-948B-1728B52AA6E4}">
                <adec:decorative xmlns:adec="http://schemas.microsoft.com/office/drawing/2017/decorative" val="1"/>
              </a:ext>
            </a:extLst>
          </p:cNvPr>
          <p:cNvSpPr txBox="1"/>
          <p:nvPr/>
        </p:nvSpPr>
        <p:spPr>
          <a:xfrm>
            <a:off x="769354" y="5814602"/>
            <a:ext cx="68890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Franklin Gothic Book"/>
                <a:ea typeface="Calibri"/>
                <a:cs typeface="Calibri"/>
              </a:rPr>
              <a:t>First Thursday of the month at 9:00am</a:t>
            </a:r>
            <a:r>
              <a:rPr lang="en-US" sz="1600" b="1">
                <a:ea typeface="Calibri"/>
                <a:cs typeface="Calibri"/>
              </a:rPr>
              <a:t> </a:t>
            </a:r>
            <a:r>
              <a:rPr lang="en-US" sz="1600" b="1">
                <a:latin typeface="Franklin Gothic Book"/>
                <a:ea typeface="Calibri"/>
                <a:cs typeface="Calibri"/>
              </a:rPr>
              <a:t>Register on </a:t>
            </a:r>
            <a:r>
              <a:rPr lang="en-US" sz="1600" b="1">
                <a:latin typeface="Franklin Gothic Book"/>
                <a:ea typeface="Calibri"/>
                <a:cs typeface="Calibri"/>
                <a:hlinkClick r:id="rId5"/>
              </a:rPr>
              <a:t>Eventbrite</a:t>
            </a:r>
            <a:endParaRPr lang="en-US" sz="1600" b="1">
              <a:latin typeface="Franklin Gothic Book"/>
              <a:ea typeface="Calibri"/>
              <a:cs typeface="Calibri"/>
            </a:endParaRPr>
          </a:p>
        </p:txBody>
      </p:sp>
    </p:spTree>
    <p:extLst>
      <p:ext uri="{BB962C8B-B14F-4D97-AF65-F5344CB8AC3E}">
        <p14:creationId xmlns:p14="http://schemas.microsoft.com/office/powerpoint/2010/main" val="938472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descr="DCCP Overview &#10;&#10;DCCP strives to ensure Denver Residents have the opportunity to obtain sustainable careers on city funded construction projects.&#10;&#10;&#10;The Workforce Ordinance applies:&#10;To large construction contracts advertised and large&#10;work orders issued on or after May 30, 2024. &#10;When the contracting agency estimates that a&#10;construction contract or work order will be for $10M+.&#10;If a bid or proposal for a construction contract or work&#10;order of $10M+ is accepted. Note: On Call Work Orders/Task&#10;Orders are individually evaluated for workforce requirements.&#10;Prime Contractors will be required to return a signed Workforce Commitment Form. It is the responsibility of the Prime Contractor&#10;to meet all Workforce Requirements.&#10;Contractor’s failure to comply may result in a penalty of thirty-one&#10;dollars ($31) for each hour not achieved up to a maximum&#10;of 3% of the maximum contract amount.&#10;">
            <a:extLst>
              <a:ext uri="{FF2B5EF4-FFF2-40B4-BE49-F238E27FC236}">
                <a16:creationId xmlns:a16="http://schemas.microsoft.com/office/drawing/2014/main" id="{6FAB880D-4CD4-2D21-E547-E38C02F6A809}"/>
              </a:ext>
              <a:ext uri="{C183D7F6-B498-43B3-948B-1728B52AA6E4}">
                <adec:decorative xmlns:adec="http://schemas.microsoft.com/office/drawing/2017/decorative" val="0"/>
              </a:ext>
            </a:extLst>
          </p:cNvPr>
          <p:cNvSpPr txBox="1">
            <a:spLocks noGrp="1"/>
          </p:cNvSpPr>
          <p:nvPr>
            <p:ph type="title" idx="4294967295"/>
          </p:nvPr>
        </p:nvSpPr>
        <p:spPr>
          <a:xfrm>
            <a:off x="235258" y="109108"/>
            <a:ext cx="856516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Franklin Gothic ATF Med" panose="020B0503060602040204" pitchFamily="34" charset="77"/>
                <a:ea typeface="+mn-ea"/>
                <a:cs typeface="+mn-cs"/>
              </a:rPr>
              <a:t>DCCP Overview </a:t>
            </a:r>
          </a:p>
        </p:txBody>
      </p:sp>
      <p:sp>
        <p:nvSpPr>
          <p:cNvPr id="5" name="TextBox 4">
            <a:extLst>
              <a:ext uri="{FF2B5EF4-FFF2-40B4-BE49-F238E27FC236}">
                <a16:creationId xmlns:a16="http://schemas.microsoft.com/office/drawing/2014/main" id="{F0F76B6E-9EBD-355B-C5F6-3717C0E09051}"/>
              </a:ext>
              <a:ext uri="{C183D7F6-B498-43B3-948B-1728B52AA6E4}">
                <adec:decorative xmlns:adec="http://schemas.microsoft.com/office/drawing/2017/decorative" val="1"/>
              </a:ext>
            </a:extLst>
          </p:cNvPr>
          <p:cNvSpPr txBox="1"/>
          <p:nvPr/>
        </p:nvSpPr>
        <p:spPr>
          <a:xfrm>
            <a:off x="111689" y="1414819"/>
            <a:ext cx="7022277" cy="504413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DCCP strives to ensure Denver Residents have the opportunity to obtain sustainable careers on city funded construction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Sans-Serif"/>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The Workforce Ordinance applies:</a:t>
            </a:r>
          </a:p>
          <a:p>
            <a:pPr marL="742950" marR="0" lvl="1" indent="-285750" algn="l" defTabSz="914400" rtl="0" eaLnBrk="1" fontAlgn="auto" latinLnBrk="0" hangingPunct="1">
              <a:lnSpc>
                <a:spcPct val="107000"/>
              </a:lnSpc>
              <a:spcBef>
                <a:spcPts val="0"/>
              </a:spcBef>
              <a:spcAft>
                <a:spcPts val="800"/>
              </a:spcAft>
              <a:buClrTx/>
              <a:buSzTx/>
              <a:buFont typeface="Arial,Sans-Serif"/>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To large construction contracts advertised and large</a:t>
            </a:r>
            <a:br>
              <a:rPr kumimoji="0" lang="en-US" sz="1600" b="0" i="0" u="none" strike="noStrike" kern="1200" cap="none" spc="0" normalizeH="0" baseline="0" noProof="0">
                <a:ln>
                  <a:noFill/>
                </a:ln>
                <a:solidFill>
                  <a:srgbClr val="000000"/>
                </a:solidFill>
                <a:effectLst/>
                <a:uLnTx/>
                <a:uFillTx/>
                <a:latin typeface="Arial"/>
                <a:ea typeface="+mn-ea"/>
                <a:cs typeface="Arial"/>
              </a:rPr>
            </a:br>
            <a:r>
              <a:rPr kumimoji="0" lang="en-US" sz="1600" b="0" i="0" u="none" strike="noStrike" kern="1200" cap="none" spc="0" normalizeH="0" baseline="0" noProof="0">
                <a:ln>
                  <a:noFill/>
                </a:ln>
                <a:solidFill>
                  <a:srgbClr val="000000"/>
                </a:solidFill>
                <a:effectLst/>
                <a:uLnTx/>
                <a:uFillTx/>
                <a:latin typeface="Arial"/>
                <a:ea typeface="+mn-ea"/>
                <a:cs typeface="Arial"/>
              </a:rPr>
              <a:t>work orders issued on or after May 30, 2024. </a:t>
            </a:r>
          </a:p>
          <a:p>
            <a:pPr marL="742950" marR="0" lvl="2" indent="-285750" algn="l" defTabSz="914400" rtl="0" eaLnBrk="1" fontAlgn="auto" latinLnBrk="0" hangingPunct="1">
              <a:lnSpc>
                <a:spcPct val="107000"/>
              </a:lnSpc>
              <a:spcBef>
                <a:spcPts val="0"/>
              </a:spcBef>
              <a:spcAft>
                <a:spcPts val="800"/>
              </a:spcAft>
              <a:buClrTx/>
              <a:buSzTx/>
              <a:buFont typeface="Arial,Sans-Serif"/>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When the contracting agency estimates that a</a:t>
            </a:r>
            <a:br>
              <a:rPr kumimoji="0" lang="en-US" sz="1600" b="0" i="0" u="none" strike="noStrike" kern="1200" cap="none" spc="0" normalizeH="0" baseline="0" noProof="0">
                <a:ln>
                  <a:noFill/>
                </a:ln>
                <a:solidFill>
                  <a:srgbClr val="000000"/>
                </a:solidFill>
                <a:effectLst/>
                <a:uLnTx/>
                <a:uFillTx/>
                <a:latin typeface="Arial"/>
                <a:ea typeface="+mn-ea"/>
                <a:cs typeface="Arial"/>
              </a:rPr>
            </a:br>
            <a:r>
              <a:rPr kumimoji="0" lang="en-US" sz="1600" b="0" i="0" u="none" strike="noStrike" kern="1200" cap="none" spc="0" normalizeH="0" baseline="0" noProof="0">
                <a:ln>
                  <a:noFill/>
                </a:ln>
                <a:solidFill>
                  <a:srgbClr val="000000"/>
                </a:solidFill>
                <a:effectLst/>
                <a:uLnTx/>
                <a:uFillTx/>
                <a:latin typeface="Arial"/>
                <a:ea typeface="+mn-ea"/>
                <a:cs typeface="Arial"/>
              </a:rPr>
              <a:t>construction contract or work order will be for $10M+.</a:t>
            </a:r>
          </a:p>
          <a:p>
            <a:pPr marL="742950" marR="0" lvl="2" indent="-285750" algn="l" defTabSz="914400" rtl="0" eaLnBrk="1" fontAlgn="auto" latinLnBrk="0" hangingPunct="1">
              <a:lnSpc>
                <a:spcPct val="107000"/>
              </a:lnSpc>
              <a:spcBef>
                <a:spcPts val="0"/>
              </a:spcBef>
              <a:spcAft>
                <a:spcPts val="800"/>
              </a:spcAft>
              <a:buClrTx/>
              <a:buSzTx/>
              <a:buFont typeface="Arial,Sans-Serif"/>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If a bid or proposal for a construction contract or work</a:t>
            </a:r>
            <a:br>
              <a:rPr kumimoji="0" lang="en-US" sz="1600" b="0" i="0" u="none" strike="noStrike" kern="1200" cap="none" spc="0" normalizeH="0" baseline="0" noProof="0">
                <a:ln>
                  <a:noFill/>
                </a:ln>
                <a:solidFill>
                  <a:srgbClr val="000000"/>
                </a:solidFill>
                <a:effectLst/>
                <a:uLnTx/>
                <a:uFillTx/>
                <a:latin typeface="Arial"/>
                <a:ea typeface="+mn-ea"/>
                <a:cs typeface="Arial"/>
              </a:rPr>
            </a:br>
            <a:r>
              <a:rPr kumimoji="0" lang="en-US" sz="1600" b="0" i="0" u="none" strike="noStrike" kern="1200" cap="none" spc="0" normalizeH="0" baseline="0" noProof="0">
                <a:ln>
                  <a:noFill/>
                </a:ln>
                <a:solidFill>
                  <a:srgbClr val="000000"/>
                </a:solidFill>
                <a:effectLst/>
                <a:uLnTx/>
                <a:uFillTx/>
                <a:latin typeface="Arial"/>
                <a:ea typeface="+mn-ea"/>
                <a:cs typeface="Arial"/>
              </a:rPr>
              <a:t>order of $10M+ is accepted. Note: On-Call Work Orders/Task</a:t>
            </a:r>
            <a:br>
              <a:rPr kumimoji="0" lang="en-US" sz="1600" b="0" i="0" u="none" strike="noStrike" kern="1200" cap="none" spc="0" normalizeH="0" baseline="0" noProof="0">
                <a:ln>
                  <a:noFill/>
                </a:ln>
                <a:solidFill>
                  <a:srgbClr val="000000"/>
                </a:solidFill>
                <a:effectLst/>
                <a:uLnTx/>
                <a:uFillTx/>
                <a:latin typeface="Arial"/>
                <a:ea typeface="+mn-ea"/>
                <a:cs typeface="Arial"/>
              </a:rPr>
            </a:br>
            <a:r>
              <a:rPr kumimoji="0" lang="en-US" sz="1600" b="0" i="0" u="none" strike="noStrike" kern="1200" cap="none" spc="0" normalizeH="0" baseline="0" noProof="0">
                <a:ln>
                  <a:noFill/>
                </a:ln>
                <a:solidFill>
                  <a:srgbClr val="000000"/>
                </a:solidFill>
                <a:effectLst/>
                <a:uLnTx/>
                <a:uFillTx/>
                <a:latin typeface="Arial"/>
                <a:ea typeface="+mn-ea"/>
                <a:cs typeface="Arial"/>
              </a:rPr>
              <a:t>Orders are individually evaluated for workforce requirements.</a:t>
            </a:r>
          </a:p>
          <a:p>
            <a:pPr marL="285750" marR="0" lvl="0" indent="-285750" algn="l" defTabSz="914400" rtl="0" eaLnBrk="1" fontAlgn="auto" latinLnBrk="0" hangingPunct="1">
              <a:lnSpc>
                <a:spcPct val="107000"/>
              </a:lnSpc>
              <a:spcBef>
                <a:spcPts val="0"/>
              </a:spcBef>
              <a:spcAft>
                <a:spcPts val="800"/>
              </a:spcAft>
              <a:buClrTx/>
              <a:buSzTx/>
              <a:buFont typeface="Arial,Sans-Serif"/>
              <a:buChar char="•"/>
              <a:tabLst/>
              <a:defRPr/>
            </a:pPr>
            <a:r>
              <a:rPr kumimoji="0" lang="en-US"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Prime Contractors will be required to return a signed Workforce Commitment Form. It is the responsibility of the </a:t>
            </a:r>
            <a:r>
              <a:rPr kumimoji="0" lang="en-US" sz="16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Prime Contractor</a:t>
            </a:r>
            <a:br>
              <a:rPr kumimoji="0" lang="en-US" sz="16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br>
            <a:r>
              <a:rPr kumimoji="0" lang="en-US"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to meet all Workforce Requirements.</a:t>
            </a:r>
          </a:p>
          <a:p>
            <a:pPr marL="285750" marR="0" lvl="0" indent="-285750" algn="l" defTabSz="914400" rtl="0" eaLnBrk="1" fontAlgn="auto" latinLnBrk="0" hangingPunct="1">
              <a:lnSpc>
                <a:spcPct val="107000"/>
              </a:lnSpc>
              <a:spcBef>
                <a:spcPts val="0"/>
              </a:spcBef>
              <a:spcAft>
                <a:spcPts val="800"/>
              </a:spcAft>
              <a:buClrTx/>
              <a:buSzTx/>
              <a:buFont typeface="Arial,Sans-Serif"/>
              <a:buChar char="•"/>
              <a:tabLst/>
              <a:defRPr/>
            </a:pPr>
            <a: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Contractor’s failure to comply may result in a penalty of thirty-one</a:t>
            </a:r>
            <a:b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br>
            <a: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dollars ($31) for each hour not achieved up to a maximum</a:t>
            </a:r>
            <a:b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of 3% of the maximum contract amount.</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6127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descr="DCCP Workforce Requirements for DEN&#10;Construction Projects $10M+&#10;&#10;#1 WORKFORCE COORDINATOR&#10;&#10;Identify a Workforce Point-of-Contact to ensure the implementation of the Workforce Plan &#10;&#10;#2 TARGET HIRE/&#10;OUTREACH &amp; ENGAGEMENT&#10;15% total construction hours from Target Categories:&#10;Target Neighborhoods&#10;Veterans&#10;Graduates of DCCP-Approved&#10;Pre-Apprenticeship Programs&#10;&#10;Outreach &amp; Engagement to Target Categories&#10;&#10;#3 TRAINING STRATEGY&#10;For Vertical Projects:&#10;15% total construction hours by Registered Apprentices &#10;3.75% total construction hours by Target Category Apprentices &#10;3.75% total construction hours by First-Year Apprentices&#10;&#10;For Horizontal Projects:&#10;3% total construction hours by Registered Apprentices&#10;&#10;#4 REPORTING &amp; TRACKING&#10;Metrics and strategies to track and report progress on meeting the Workforce Plan&#10;LCPtracker (Prevailing Wage System)&#10;Microsoft Power BI: Data Visualization&#10;Connecting Colorado (State Workforce System)&#10;">
            <a:extLst>
              <a:ext uri="{FF2B5EF4-FFF2-40B4-BE49-F238E27FC236}">
                <a16:creationId xmlns:a16="http://schemas.microsoft.com/office/drawing/2014/main" id="{268D9C30-6CD9-D591-03DF-D8BFE32A87EB}"/>
              </a:ext>
              <a:ext uri="{C183D7F6-B498-43B3-948B-1728B52AA6E4}">
                <adec:decorative xmlns:adec="http://schemas.microsoft.com/office/drawing/2017/decorative" val="0"/>
              </a:ext>
            </a:extLst>
          </p:cNvPr>
          <p:cNvSpPr txBox="1">
            <a:spLocks noGrp="1"/>
          </p:cNvSpPr>
          <p:nvPr>
            <p:ph type="title" idx="4294967295"/>
          </p:nvPr>
        </p:nvSpPr>
        <p:spPr>
          <a:xfrm>
            <a:off x="107092" y="-1906"/>
            <a:ext cx="8882323"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Franklin Gothic ATF Med"/>
                <a:ea typeface="+mn-ea"/>
                <a:cs typeface="+mn-cs"/>
              </a:rPr>
              <a:t>DCCP Workforce Requirements for DEN</a:t>
            </a:r>
            <a:br>
              <a:rPr kumimoji="0" lang="en-US" sz="2800" b="0" i="0" u="none" strike="noStrike" kern="1200" cap="none" spc="0" normalizeH="0" baseline="0" noProof="0">
                <a:ln>
                  <a:noFill/>
                </a:ln>
                <a:solidFill>
                  <a:prstClr val="black"/>
                </a:solidFill>
                <a:effectLst/>
                <a:uLnTx/>
                <a:uFillTx/>
                <a:latin typeface="Franklin Gothic ATF Med" panose="020B0503060602040204" pitchFamily="34" charset="77"/>
                <a:ea typeface="+mn-ea"/>
                <a:cs typeface="+mn-cs"/>
              </a:rPr>
            </a:br>
            <a:r>
              <a:rPr kumimoji="0" lang="en-US" sz="2800" b="0" i="0" u="none" strike="noStrike" kern="1200" cap="none" spc="0" normalizeH="0" baseline="0" noProof="0">
                <a:ln>
                  <a:noFill/>
                </a:ln>
                <a:solidFill>
                  <a:prstClr val="white"/>
                </a:solidFill>
                <a:effectLst/>
                <a:uLnTx/>
                <a:uFillTx/>
                <a:latin typeface="Franklin Gothic ATF Med"/>
                <a:ea typeface="+mn-ea"/>
                <a:cs typeface="+mn-cs"/>
              </a:rPr>
              <a:t>Construction Projects $10M+</a:t>
            </a:r>
          </a:p>
        </p:txBody>
      </p:sp>
      <p:grpSp>
        <p:nvGrpSpPr>
          <p:cNvPr id="2" name="Group 1">
            <a:extLst>
              <a:ext uri="{FF2B5EF4-FFF2-40B4-BE49-F238E27FC236}">
                <a16:creationId xmlns:a16="http://schemas.microsoft.com/office/drawing/2014/main" id="{600839C2-FDD3-08C6-F25A-A7B8EB945D1B}"/>
              </a:ext>
              <a:ext uri="{C183D7F6-B498-43B3-948B-1728B52AA6E4}">
                <adec:decorative xmlns:adec="http://schemas.microsoft.com/office/drawing/2017/decorative" val="1"/>
              </a:ext>
            </a:extLst>
          </p:cNvPr>
          <p:cNvGrpSpPr/>
          <p:nvPr/>
        </p:nvGrpSpPr>
        <p:grpSpPr>
          <a:xfrm>
            <a:off x="318785" y="1443281"/>
            <a:ext cx="3304332" cy="430307"/>
            <a:chOff x="110212" y="1987303"/>
            <a:chExt cx="3304331" cy="430307"/>
          </a:xfrm>
        </p:grpSpPr>
        <p:sp>
          <p:nvSpPr>
            <p:cNvPr id="3" name="TextBox 2">
              <a:extLst>
                <a:ext uri="{FF2B5EF4-FFF2-40B4-BE49-F238E27FC236}">
                  <a16:creationId xmlns:a16="http://schemas.microsoft.com/office/drawing/2014/main" id="{92CE4780-14CC-1596-3ED7-B5C48A2EE3F5}"/>
                </a:ext>
                <a:ext uri="{C183D7F6-B498-43B3-948B-1728B52AA6E4}">
                  <adec:decorative xmlns:adec="http://schemas.microsoft.com/office/drawing/2017/decorative" val="1"/>
                </a:ext>
              </a:extLst>
            </p:cNvPr>
            <p:cNvSpPr txBox="1"/>
            <p:nvPr/>
          </p:nvSpPr>
          <p:spPr>
            <a:xfrm>
              <a:off x="509979" y="2015184"/>
              <a:ext cx="2904564" cy="307777"/>
            </a:xfrm>
            <a:prstGeom prst="rect">
              <a:avLst/>
            </a:prstGeom>
            <a:solidFill>
              <a:srgbClr val="282160"/>
            </a:solid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WORKFORCE COORDINATOR</a:t>
              </a:r>
            </a:p>
          </p:txBody>
        </p:sp>
        <p:sp>
          <p:nvSpPr>
            <p:cNvPr id="6" name="Oval 5">
              <a:extLst>
                <a:ext uri="{FF2B5EF4-FFF2-40B4-BE49-F238E27FC236}">
                  <a16:creationId xmlns:a16="http://schemas.microsoft.com/office/drawing/2014/main" id="{EBB25AFD-1E1F-EF5C-ED13-E55E400D979D}"/>
                </a:ext>
                <a:ext uri="{C183D7F6-B498-43B3-948B-1728B52AA6E4}">
                  <adec:decorative xmlns:adec="http://schemas.microsoft.com/office/drawing/2017/decorative" val="1"/>
                </a:ext>
              </a:extLst>
            </p:cNvPr>
            <p:cNvSpPr/>
            <p:nvPr/>
          </p:nvSpPr>
          <p:spPr>
            <a:xfrm>
              <a:off x="110212" y="1987303"/>
              <a:ext cx="484094" cy="430307"/>
            </a:xfrm>
            <a:prstGeom prst="ellipse">
              <a:avLst/>
            </a:prstGeom>
            <a:solidFill>
              <a:schemeClr val="bg1"/>
            </a:solid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1</a:t>
              </a:r>
            </a:p>
          </p:txBody>
        </p:sp>
      </p:grpSp>
      <p:grpSp>
        <p:nvGrpSpPr>
          <p:cNvPr id="7" name="Group 6">
            <a:extLst>
              <a:ext uri="{FF2B5EF4-FFF2-40B4-BE49-F238E27FC236}">
                <a16:creationId xmlns:a16="http://schemas.microsoft.com/office/drawing/2014/main" id="{422C1406-3A59-08C0-CA1F-EF1CE76565C9}"/>
              </a:ext>
              <a:ext uri="{C183D7F6-B498-43B3-948B-1728B52AA6E4}">
                <adec:decorative xmlns:adec="http://schemas.microsoft.com/office/drawing/2017/decorative" val="1"/>
              </a:ext>
            </a:extLst>
          </p:cNvPr>
          <p:cNvGrpSpPr/>
          <p:nvPr/>
        </p:nvGrpSpPr>
        <p:grpSpPr>
          <a:xfrm>
            <a:off x="284993" y="2934270"/>
            <a:ext cx="3338124" cy="529055"/>
            <a:chOff x="114353" y="3156572"/>
            <a:chExt cx="3315655" cy="529055"/>
          </a:xfrm>
        </p:grpSpPr>
        <p:sp>
          <p:nvSpPr>
            <p:cNvPr id="8" name="TextBox 7">
              <a:extLst>
                <a:ext uri="{FF2B5EF4-FFF2-40B4-BE49-F238E27FC236}">
                  <a16:creationId xmlns:a16="http://schemas.microsoft.com/office/drawing/2014/main" id="{3C805F4C-1BC4-BB8D-05F7-9DA9D27D8FA7}"/>
                </a:ext>
                <a:ext uri="{C183D7F6-B498-43B3-948B-1728B52AA6E4}">
                  <adec:decorative xmlns:adec="http://schemas.microsoft.com/office/drawing/2017/decorative" val="1"/>
                </a:ext>
              </a:extLst>
            </p:cNvPr>
            <p:cNvSpPr txBox="1"/>
            <p:nvPr/>
          </p:nvSpPr>
          <p:spPr>
            <a:xfrm>
              <a:off x="525443" y="3162407"/>
              <a:ext cx="2904565" cy="523220"/>
            </a:xfrm>
            <a:prstGeom prst="rect">
              <a:avLst/>
            </a:prstGeom>
            <a:solidFill>
              <a:srgbClr val="282160"/>
            </a:solid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TARGET HIRE/</a:t>
              </a:r>
              <a:b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OUTREACH &amp; ENGAGEMENT</a:t>
              </a:r>
            </a:p>
          </p:txBody>
        </p:sp>
        <p:sp>
          <p:nvSpPr>
            <p:cNvPr id="9" name="Oval 8">
              <a:extLst>
                <a:ext uri="{FF2B5EF4-FFF2-40B4-BE49-F238E27FC236}">
                  <a16:creationId xmlns:a16="http://schemas.microsoft.com/office/drawing/2014/main" id="{D8664638-B606-BDCF-51FA-4D71A65EDC08}"/>
                </a:ext>
                <a:ext uri="{C183D7F6-B498-43B3-948B-1728B52AA6E4}">
                  <adec:decorative xmlns:adec="http://schemas.microsoft.com/office/drawing/2017/decorative" val="1"/>
                </a:ext>
              </a:extLst>
            </p:cNvPr>
            <p:cNvSpPr/>
            <p:nvPr/>
          </p:nvSpPr>
          <p:spPr>
            <a:xfrm>
              <a:off x="114353" y="3156572"/>
              <a:ext cx="484094" cy="430305"/>
            </a:xfrm>
            <a:prstGeom prst="ellipse">
              <a:avLst/>
            </a:prstGeom>
            <a:solidFill>
              <a:schemeClr val="bg1"/>
            </a:solid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grpSp>
      <p:grpSp>
        <p:nvGrpSpPr>
          <p:cNvPr id="10" name="Group 9">
            <a:extLst>
              <a:ext uri="{FF2B5EF4-FFF2-40B4-BE49-F238E27FC236}">
                <a16:creationId xmlns:a16="http://schemas.microsoft.com/office/drawing/2014/main" id="{86BD9F3C-CD36-257A-36D8-A24D16D6DAB4}"/>
              </a:ext>
              <a:ext uri="{C183D7F6-B498-43B3-948B-1728B52AA6E4}">
                <adec:decorative xmlns:adec="http://schemas.microsoft.com/office/drawing/2017/decorative" val="1"/>
              </a:ext>
            </a:extLst>
          </p:cNvPr>
          <p:cNvGrpSpPr/>
          <p:nvPr/>
        </p:nvGrpSpPr>
        <p:grpSpPr>
          <a:xfrm>
            <a:off x="5905715" y="1409264"/>
            <a:ext cx="3148632" cy="430306"/>
            <a:chOff x="145897" y="4240281"/>
            <a:chExt cx="3148632" cy="430305"/>
          </a:xfrm>
        </p:grpSpPr>
        <p:sp>
          <p:nvSpPr>
            <p:cNvPr id="11" name="TextBox 10">
              <a:extLst>
                <a:ext uri="{FF2B5EF4-FFF2-40B4-BE49-F238E27FC236}">
                  <a16:creationId xmlns:a16="http://schemas.microsoft.com/office/drawing/2014/main" id="{937AD376-4B55-252C-F409-BF78CE150844}"/>
                </a:ext>
                <a:ext uri="{C183D7F6-B498-43B3-948B-1728B52AA6E4}">
                  <adec:decorative xmlns:adec="http://schemas.microsoft.com/office/drawing/2017/decorative" val="1"/>
                </a:ext>
              </a:extLst>
            </p:cNvPr>
            <p:cNvSpPr txBox="1"/>
            <p:nvPr/>
          </p:nvSpPr>
          <p:spPr>
            <a:xfrm>
              <a:off x="389964" y="4286365"/>
              <a:ext cx="2904565" cy="307776"/>
            </a:xfrm>
            <a:prstGeom prst="rect">
              <a:avLst/>
            </a:prstGeom>
            <a:solidFill>
              <a:srgbClr val="282160"/>
            </a:solid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 STRATEGY</a:t>
              </a:r>
            </a:p>
          </p:txBody>
        </p:sp>
        <p:sp>
          <p:nvSpPr>
            <p:cNvPr id="12" name="Oval 11">
              <a:extLst>
                <a:ext uri="{FF2B5EF4-FFF2-40B4-BE49-F238E27FC236}">
                  <a16:creationId xmlns:a16="http://schemas.microsoft.com/office/drawing/2014/main" id="{6875E617-7A38-F83D-C292-C3FBA0DD389C}"/>
                </a:ext>
                <a:ext uri="{C183D7F6-B498-43B3-948B-1728B52AA6E4}">
                  <adec:decorative xmlns:adec="http://schemas.microsoft.com/office/drawing/2017/decorative" val="1"/>
                </a:ext>
              </a:extLst>
            </p:cNvPr>
            <p:cNvSpPr/>
            <p:nvPr/>
          </p:nvSpPr>
          <p:spPr>
            <a:xfrm>
              <a:off x="145897" y="4240281"/>
              <a:ext cx="484094" cy="430305"/>
            </a:xfrm>
            <a:prstGeom prst="ellipse">
              <a:avLst/>
            </a:prstGeom>
            <a:solidFill>
              <a:schemeClr val="bg1"/>
            </a:solid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p>
          </p:txBody>
        </p:sp>
      </p:grpSp>
      <p:grpSp>
        <p:nvGrpSpPr>
          <p:cNvPr id="13" name="Group 12">
            <a:extLst>
              <a:ext uri="{FF2B5EF4-FFF2-40B4-BE49-F238E27FC236}">
                <a16:creationId xmlns:a16="http://schemas.microsoft.com/office/drawing/2014/main" id="{EAE8F7B5-32C0-9C3E-D706-F07F4CA33A34}"/>
              </a:ext>
              <a:ext uri="{C183D7F6-B498-43B3-948B-1728B52AA6E4}">
                <adec:decorative xmlns:adec="http://schemas.microsoft.com/office/drawing/2017/decorative" val="1"/>
              </a:ext>
            </a:extLst>
          </p:cNvPr>
          <p:cNvGrpSpPr/>
          <p:nvPr/>
        </p:nvGrpSpPr>
        <p:grpSpPr>
          <a:xfrm>
            <a:off x="5834148" y="3870680"/>
            <a:ext cx="3282091" cy="430307"/>
            <a:chOff x="145897" y="5508463"/>
            <a:chExt cx="3282090" cy="430305"/>
          </a:xfrm>
        </p:grpSpPr>
        <p:sp>
          <p:nvSpPr>
            <p:cNvPr id="14" name="TextBox 13">
              <a:extLst>
                <a:ext uri="{FF2B5EF4-FFF2-40B4-BE49-F238E27FC236}">
                  <a16:creationId xmlns:a16="http://schemas.microsoft.com/office/drawing/2014/main" id="{D28E4A66-5A76-2203-891F-5B273A27694C}"/>
                </a:ext>
              </a:extLst>
            </p:cNvPr>
            <p:cNvSpPr txBox="1"/>
            <p:nvPr/>
          </p:nvSpPr>
          <p:spPr>
            <a:xfrm>
              <a:off x="523424" y="5545272"/>
              <a:ext cx="2904563" cy="307776"/>
            </a:xfrm>
            <a:prstGeom prst="rect">
              <a:avLst/>
            </a:prstGeom>
            <a:solidFill>
              <a:srgbClr val="282160"/>
            </a:solid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REPORTING &amp; TRACKING</a:t>
              </a:r>
            </a:p>
          </p:txBody>
        </p:sp>
        <p:sp>
          <p:nvSpPr>
            <p:cNvPr id="15" name="Oval 14">
              <a:extLst>
                <a:ext uri="{FF2B5EF4-FFF2-40B4-BE49-F238E27FC236}">
                  <a16:creationId xmlns:a16="http://schemas.microsoft.com/office/drawing/2014/main" id="{4A1532E1-209E-64F1-71E4-2F525B26D21F}"/>
                </a:ext>
                <a:ext uri="{C183D7F6-B498-43B3-948B-1728B52AA6E4}">
                  <adec:decorative xmlns:adec="http://schemas.microsoft.com/office/drawing/2017/decorative" val="1"/>
                </a:ext>
              </a:extLst>
            </p:cNvPr>
            <p:cNvSpPr/>
            <p:nvPr/>
          </p:nvSpPr>
          <p:spPr>
            <a:xfrm>
              <a:off x="145897" y="5508463"/>
              <a:ext cx="484094" cy="430305"/>
            </a:xfrm>
            <a:prstGeom prst="ellipse">
              <a:avLst/>
            </a:prstGeom>
            <a:solidFill>
              <a:schemeClr val="bg1"/>
            </a:solid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p>
          </p:txBody>
        </p:sp>
      </p:grpSp>
      <p:sp>
        <p:nvSpPr>
          <p:cNvPr id="16" name="Rectangle 15">
            <a:extLst>
              <a:ext uri="{FF2B5EF4-FFF2-40B4-BE49-F238E27FC236}">
                <a16:creationId xmlns:a16="http://schemas.microsoft.com/office/drawing/2014/main" id="{09793E32-F87A-4FA1-5CD2-094C537128A1}"/>
              </a:ext>
              <a:ext uri="{C183D7F6-B498-43B3-948B-1728B52AA6E4}">
                <adec:decorative xmlns:adec="http://schemas.microsoft.com/office/drawing/2017/decorative" val="1"/>
              </a:ext>
            </a:extLst>
          </p:cNvPr>
          <p:cNvSpPr/>
          <p:nvPr/>
        </p:nvSpPr>
        <p:spPr>
          <a:xfrm>
            <a:off x="439737" y="1949812"/>
            <a:ext cx="4550331" cy="584775"/>
          </a:xfrm>
          <a:prstGeom prst="rect">
            <a:avLst/>
          </a:prstGeom>
        </p:spPr>
        <p:txBody>
          <a:bodyPr wrap="square" lIns="91440" tIns="45720" rIns="91440" bIns="45720" anchor="t">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Identify a Workforce Point-of-Contact to ensure the implementation of the Workforce Plan </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BB9D9BD0-04F4-9CDF-2EEE-C2A4BDFF4B00}"/>
              </a:ext>
              <a:ext uri="{C183D7F6-B498-43B3-948B-1728B52AA6E4}">
                <adec:decorative xmlns:adec="http://schemas.microsoft.com/office/drawing/2017/decorative" val="1"/>
              </a:ext>
            </a:extLst>
          </p:cNvPr>
          <p:cNvSpPr/>
          <p:nvPr/>
        </p:nvSpPr>
        <p:spPr>
          <a:xfrm>
            <a:off x="439737" y="3463325"/>
            <a:ext cx="5230965" cy="2062103"/>
          </a:xfrm>
          <a:prstGeom prst="rect">
            <a:avLst/>
          </a:prstGeom>
        </p:spPr>
        <p:txBody>
          <a:bodyPr wrap="square" lIns="91440" tIns="45720" rIns="91440" bIns="45720" anchor="t">
            <a:spAutoFit/>
          </a:bodyPr>
          <a:lstStyle/>
          <a:p>
            <a:pPr marL="284480" marR="0" lvl="0" indent="-284480"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cs typeface="Arial"/>
              </a:rPr>
              <a:t>15% total construction hours from Target Categories:</a:t>
            </a:r>
            <a:endParaRPr lang="en-US">
              <a:latin typeface="Arial"/>
              <a:cs typeface="Arial"/>
            </a:endParaRPr>
          </a:p>
          <a:p>
            <a:pPr marL="894080" marR="0" lvl="1" indent="-284480"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a:solidFill>
                  <a:srgbClr val="000000"/>
                </a:solidFill>
                <a:latin typeface="Arial"/>
                <a:cs typeface="Arial"/>
              </a:rPr>
              <a:t>Priority</a:t>
            </a:r>
            <a:r>
              <a:rPr kumimoji="0" lang="en-US" sz="1600" b="0" i="0" u="none" strike="noStrike" kern="1200" cap="none" spc="0" normalizeH="0" baseline="0" noProof="0">
                <a:ln>
                  <a:noFill/>
                </a:ln>
                <a:solidFill>
                  <a:srgbClr val="000000"/>
                </a:solidFill>
                <a:effectLst/>
                <a:uLnTx/>
                <a:uFillTx/>
                <a:latin typeface="Arial"/>
                <a:cs typeface="Arial"/>
              </a:rPr>
              <a:t> Neighborhoods</a:t>
            </a:r>
            <a:endParaRPr lang="en-US" sz="1600" b="0" i="0" u="none" strike="noStrike" kern="1200" cap="none" spc="0" normalizeH="0" baseline="0" noProof="0">
              <a:ln>
                <a:noFill/>
              </a:ln>
              <a:solidFill>
                <a:srgbClr val="000000"/>
              </a:solidFill>
              <a:effectLst/>
              <a:uLnTx/>
              <a:uFillTx/>
              <a:latin typeface="Arial"/>
              <a:cs typeface="Arial"/>
            </a:endParaRPr>
          </a:p>
          <a:p>
            <a:pPr marL="894080" marR="0" lvl="1" indent="-284480"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cs typeface="Arial"/>
              </a:rPr>
              <a:t>Veterans</a:t>
            </a:r>
            <a:endParaRPr lang="en-US" sz="1600" b="0" i="0" u="none" strike="noStrike" kern="1200" cap="none" spc="0" normalizeH="0" baseline="0" noProof="0">
              <a:ln>
                <a:noFill/>
              </a:ln>
              <a:solidFill>
                <a:srgbClr val="000000"/>
              </a:solidFill>
              <a:effectLst/>
              <a:uLnTx/>
              <a:uFillTx/>
              <a:latin typeface="Arial"/>
              <a:cs typeface="Arial"/>
            </a:endParaRPr>
          </a:p>
          <a:p>
            <a:pPr marL="894080" marR="0" lvl="1" indent="-284480"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cs typeface="Arial"/>
              </a:rPr>
              <a:t>Graduates of </a:t>
            </a:r>
            <a:r>
              <a:rPr kumimoji="0" lang="en-US" sz="1600" b="0" i="0" u="none" strike="noStrike" kern="1200" cap="none" spc="0" normalizeH="0" baseline="0" noProof="0">
                <a:ln>
                  <a:noFill/>
                </a:ln>
                <a:solidFill>
                  <a:prstClr val="black"/>
                </a:solidFill>
                <a:effectLst/>
                <a:uLnTx/>
                <a:uFillTx/>
                <a:latin typeface="Arial"/>
                <a:cs typeface="Arial"/>
              </a:rPr>
              <a:t>DCCP-</a:t>
            </a:r>
            <a:r>
              <a:rPr kumimoji="0" lang="en-US" sz="1600" b="0" i="0" u="none" strike="noStrike" kern="1200" cap="none" spc="0" normalizeH="0" baseline="0" noProof="0">
                <a:ln>
                  <a:noFill/>
                </a:ln>
                <a:solidFill>
                  <a:srgbClr val="000000"/>
                </a:solidFill>
                <a:effectLst/>
                <a:uLnTx/>
                <a:uFillTx/>
                <a:latin typeface="Arial"/>
                <a:cs typeface="Arial"/>
              </a:rPr>
              <a:t>Approved</a:t>
            </a:r>
            <a:br>
              <a:rPr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Arial"/>
                <a:cs typeface="Arial"/>
              </a:rPr>
              <a:t>Pre-Apprenticeship Programs</a:t>
            </a:r>
            <a:endParaRPr lang="en-US" sz="1600" b="0" i="0" u="none" strike="noStrike" kern="1200" cap="none" spc="0" normalizeH="0" baseline="0" noProof="0">
              <a:ln>
                <a:noFill/>
              </a:ln>
              <a:solidFill>
                <a:srgbClr val="000000"/>
              </a:solidFill>
              <a:effectLst/>
              <a:uLnTx/>
              <a:uFillTx/>
              <a:latin typeface="Arial"/>
              <a:cs typeface="Arial"/>
            </a:endParaRPr>
          </a:p>
          <a:p>
            <a:pPr marL="894080" marR="0" lvl="1" indent="-284480"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85115" marR="0" lvl="4" indent="-285115"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cs typeface="Arial"/>
              </a:rPr>
              <a:t>Outreach &amp; Engagement to Target Categories</a:t>
            </a:r>
            <a:endParaRPr lang="en-US" sz="1600" b="0" i="0" u="none" strike="noStrike" kern="1200" cap="none" spc="0" normalizeH="0" baseline="0" noProof="0">
              <a:ln>
                <a:noFill/>
              </a:ln>
              <a:solidFill>
                <a:srgbClr val="000000"/>
              </a:solidFill>
              <a:effectLst/>
              <a:uLnTx/>
              <a:uFillTx/>
              <a:latin typeface="Arial"/>
              <a:cs typeface="Arial"/>
            </a:endParaRPr>
          </a:p>
          <a:p>
            <a:pPr marL="284480" marR="0" lvl="0" indent="-284480"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BB9428CD-80AE-F136-083C-5069E0E264B4}"/>
              </a:ext>
              <a:ext uri="{C183D7F6-B498-43B3-948B-1728B52AA6E4}">
                <adec:decorative xmlns:adec="http://schemas.microsoft.com/office/drawing/2017/decorative" val="1"/>
              </a:ext>
            </a:extLst>
          </p:cNvPr>
          <p:cNvSpPr/>
          <p:nvPr/>
        </p:nvSpPr>
        <p:spPr>
          <a:xfrm>
            <a:off x="5905715" y="1875706"/>
            <a:ext cx="6166219" cy="1815882"/>
          </a:xfrm>
          <a:prstGeom prst="rect">
            <a:avLst/>
          </a:prstGeom>
        </p:spPr>
        <p:txBody>
          <a:bodyPr wrap="square">
            <a:spAutoFit/>
          </a:bodyPr>
          <a:lstStyle/>
          <a:p>
            <a:pPr marL="0" marR="0" lvl="4"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Vertical Projects:</a:t>
            </a:r>
          </a:p>
          <a:p>
            <a:pPr marL="285730" marR="0" lvl="4" indent="-285730"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15% total construction hours by Registered Apprentices </a:t>
            </a:r>
          </a:p>
          <a:p>
            <a:pPr marL="285730" marR="0" lvl="4" indent="-285730"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3.75% total construction hours by Target Category Apprentices </a:t>
            </a:r>
          </a:p>
          <a:p>
            <a:pPr marL="285730" marR="0" lvl="4" indent="-285730"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3.75% total construction hours by First-Year Apprentices</a:t>
            </a:r>
          </a:p>
          <a:p>
            <a:pPr marL="0" marR="0" lvl="4"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4"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Horizontal Projects:</a:t>
            </a:r>
          </a:p>
          <a:p>
            <a:pPr marL="285730" marR="0" lvl="4" indent="-285730" algn="l" defTabSz="9143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total construction hours by Registered Apprentices</a:t>
            </a:r>
          </a:p>
        </p:txBody>
      </p:sp>
      <p:sp>
        <p:nvSpPr>
          <p:cNvPr id="19" name="Rectangle 18">
            <a:extLst>
              <a:ext uri="{FF2B5EF4-FFF2-40B4-BE49-F238E27FC236}">
                <a16:creationId xmlns:a16="http://schemas.microsoft.com/office/drawing/2014/main" id="{7B73310D-D0FB-3B9C-2670-604F15555350}"/>
              </a:ext>
              <a:ext uri="{C183D7F6-B498-43B3-948B-1728B52AA6E4}">
                <adec:decorative xmlns:adec="http://schemas.microsoft.com/office/drawing/2017/decorative" val="1"/>
              </a:ext>
            </a:extLst>
          </p:cNvPr>
          <p:cNvSpPr/>
          <p:nvPr/>
        </p:nvSpPr>
        <p:spPr>
          <a:xfrm>
            <a:off x="5905717" y="4363804"/>
            <a:ext cx="5329055" cy="1390509"/>
          </a:xfrm>
          <a:prstGeom prst="rect">
            <a:avLst/>
          </a:prstGeom>
        </p:spPr>
        <p:txBody>
          <a:bodyPr wrap="square" lIns="91440" tIns="45720" rIns="91440" bIns="45720" anchor="t">
            <a:spAutoFit/>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cs typeface="Arial"/>
              </a:rPr>
              <a:t>Metrics and strategies to track and report progress on meeting the Workforce Plan</a:t>
            </a:r>
          </a:p>
          <a:p>
            <a:pPr marL="285115" marR="0" lvl="0" indent="-285115" algn="l" defTabSz="914332"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cs typeface="Arial"/>
              </a:rPr>
              <a:t>LCPtracker (Prevailing Wage System)</a:t>
            </a:r>
            <a:endParaRPr lang="en-US" sz="1600" b="0" i="0" u="none" strike="noStrike" kern="1200" cap="none" spc="0" normalizeH="0" baseline="0" noProof="0">
              <a:ln>
                <a:noFill/>
              </a:ln>
              <a:solidFill>
                <a:srgbClr val="000000"/>
              </a:solidFill>
              <a:effectLst/>
              <a:uLnTx/>
              <a:uFillTx/>
              <a:latin typeface="Arial"/>
              <a:cs typeface="Arial"/>
            </a:endParaRPr>
          </a:p>
          <a:p>
            <a:pPr marL="285115" marR="0" lvl="0" indent="-285115" algn="l" defTabSz="914332"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cs typeface="Arial"/>
              </a:rPr>
              <a:t>Microsoft Power BI: Data Visualization</a:t>
            </a:r>
            <a:endParaRPr lang="en-US" sz="1600" b="0" i="0" u="none" strike="noStrike" kern="1200" cap="none" spc="0" normalizeH="0" baseline="0" noProof="0">
              <a:ln>
                <a:noFill/>
              </a:ln>
              <a:solidFill>
                <a:srgbClr val="000000"/>
              </a:solidFill>
              <a:effectLst/>
              <a:uLnTx/>
              <a:uFillTx/>
              <a:latin typeface="Arial"/>
              <a:cs typeface="Arial"/>
            </a:endParaRPr>
          </a:p>
          <a:p>
            <a:pPr marL="285115" marR="0" lvl="0" indent="-285115" algn="l" defTabSz="914332"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cs typeface="Arial"/>
              </a:rPr>
              <a:t>Connecting Colorado (State Workforce System)</a:t>
            </a:r>
            <a:endParaRPr lang="en-US" sz="16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3585023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descr="Registered Apprentice Information&#10;&#10;#4 REPORTING &amp; TRACKING&#10;Metrics and strategies to track and report progress on meeting the Workforce Plan&#10;LCPtracker (Prevailing Wage System)&#10;Microsoft Power BI: Data Visualization&#10;Connecting Colorado (State Workforce System)&#10;">
            <a:extLst>
              <a:ext uri="{FF2B5EF4-FFF2-40B4-BE49-F238E27FC236}">
                <a16:creationId xmlns:a16="http://schemas.microsoft.com/office/drawing/2014/main" id="{268D9C30-6CD9-D591-03DF-D8BFE32A87EB}"/>
              </a:ext>
              <a:ext uri="{C183D7F6-B498-43B3-948B-1728B52AA6E4}">
                <adec:decorative xmlns:adec="http://schemas.microsoft.com/office/drawing/2017/decorative" val="0"/>
              </a:ext>
            </a:extLst>
          </p:cNvPr>
          <p:cNvSpPr txBox="1">
            <a:spLocks noGrp="1"/>
          </p:cNvSpPr>
          <p:nvPr>
            <p:ph type="title" idx="4294967295"/>
          </p:nvPr>
        </p:nvSpPr>
        <p:spPr>
          <a:xfrm>
            <a:off x="106121" y="105304"/>
            <a:ext cx="888232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ATF Med" panose="020B0503060602040204" pitchFamily="34" charset="77"/>
                <a:ea typeface="+mn-ea"/>
                <a:cs typeface="+mn-cs"/>
              </a:rPr>
              <a:t>Registered Apprentice Information</a:t>
            </a:r>
          </a:p>
        </p:txBody>
      </p:sp>
      <p:sp>
        <p:nvSpPr>
          <p:cNvPr id="19" name="Rectangle 18">
            <a:extLst>
              <a:ext uri="{FF2B5EF4-FFF2-40B4-BE49-F238E27FC236}">
                <a16:creationId xmlns:a16="http://schemas.microsoft.com/office/drawing/2014/main" id="{7B73310D-D0FB-3B9C-2670-604F15555350}"/>
              </a:ext>
              <a:ext uri="{C183D7F6-B498-43B3-948B-1728B52AA6E4}">
                <adec:decorative xmlns:adec="http://schemas.microsoft.com/office/drawing/2017/decorative" val="1"/>
              </a:ext>
            </a:extLst>
          </p:cNvPr>
          <p:cNvSpPr/>
          <p:nvPr/>
        </p:nvSpPr>
        <p:spPr>
          <a:xfrm>
            <a:off x="386365" y="1356993"/>
            <a:ext cx="11253700" cy="483209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Apprentices must be enrolled in </a:t>
            </a:r>
            <a:r>
              <a:rPr kumimoji="0" 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registered</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apprenticeship programs (RAPs)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RAPs can be in-house </a:t>
            </a:r>
            <a:r>
              <a:rPr kumimoji="0" 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multi-employer, union or non-union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4" tooltip="https://socgov13.force.com/apprenticeshipdirectory/s/"/>
              </a:rPr>
              <a:t>Check the Directory</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ensure programs are registered, or to find a </a:t>
            </a:r>
            <a:b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multi-employer program to join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Program not registered? Connect with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5" tooltip="https://apprenticeship.colorado.gov/employers/apprenticeship-funding-opportunities"/>
              </a:rPr>
              <a:t>Apprenticeship Colorado</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the State Apprenticeship Agency, to establish a registered apprenticeship program and explore funding opportunities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Reminder: the apprentice-to-journeyman ratio for city projects is 1:1</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6952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descr="DCCP Contact Information&#10;&#10;Direct All Questions to:&#10;dccp@denvergov.org&#10;&#10;For More Information:&#10;WWW.DENVERGOV.ORG/WORKFORCE/DCCP&#10;&#10;&#10;John Fraundorfer, DCCP Program Coordinator&#10;john.fraundorfer@denvergov.org&#10;p: 720-913-1793 | c: 720-629-1315&#10;&#10;Derrick Watson, DCCP Director&#10;derrick.watson@denvergov.org&#10;p: 303-725 4936| c: 303-725-4936&#10;&#10;">
            <a:extLst>
              <a:ext uri="{FF2B5EF4-FFF2-40B4-BE49-F238E27FC236}">
                <a16:creationId xmlns:a16="http://schemas.microsoft.com/office/drawing/2014/main" id="{268D9C30-6CD9-D591-03DF-D8BFE32A87EB}"/>
              </a:ext>
              <a:ext uri="{C183D7F6-B498-43B3-948B-1728B52AA6E4}">
                <adec:decorative xmlns:adec="http://schemas.microsoft.com/office/drawing/2017/decorative" val="0"/>
              </a:ext>
            </a:extLst>
          </p:cNvPr>
          <p:cNvSpPr txBox="1">
            <a:spLocks noGrp="1"/>
          </p:cNvSpPr>
          <p:nvPr>
            <p:ph type="title" idx="4294967295"/>
          </p:nvPr>
        </p:nvSpPr>
        <p:spPr>
          <a:xfrm>
            <a:off x="230414" y="107802"/>
            <a:ext cx="856516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Franklin Gothic ATF Med"/>
                <a:ea typeface="+mn-ea"/>
                <a:cs typeface="+mn-cs"/>
              </a:rPr>
              <a:t>DCCP Contact Information</a:t>
            </a:r>
            <a:endParaRPr kumimoji="0" lang="en-US" sz="4000" b="0" i="0" u="none" strike="noStrike" kern="1200" cap="none" spc="0" normalizeH="0" baseline="0" noProof="0">
              <a:ln>
                <a:noFill/>
              </a:ln>
              <a:solidFill>
                <a:prstClr val="white"/>
              </a:solidFill>
              <a:effectLst/>
              <a:uLnTx/>
              <a:uFillTx/>
              <a:latin typeface="Franklin Gothic ATF Med" panose="020B0503060602040204" pitchFamily="34" charset="77"/>
              <a:ea typeface="+mn-ea"/>
              <a:cs typeface="+mn-cs"/>
            </a:endParaRPr>
          </a:p>
        </p:txBody>
      </p:sp>
      <p:sp>
        <p:nvSpPr>
          <p:cNvPr id="3" name="TextBox 2">
            <a:extLst>
              <a:ext uri="{FF2B5EF4-FFF2-40B4-BE49-F238E27FC236}">
                <a16:creationId xmlns:a16="http://schemas.microsoft.com/office/drawing/2014/main" id="{083CFA9C-9E76-E881-BDE2-F8D735D6254C}"/>
              </a:ext>
              <a:ext uri="{C183D7F6-B498-43B3-948B-1728B52AA6E4}">
                <adec:decorative xmlns:adec="http://schemas.microsoft.com/office/drawing/2017/decorative" val="1"/>
              </a:ext>
            </a:extLst>
          </p:cNvPr>
          <p:cNvSpPr txBox="1"/>
          <p:nvPr/>
        </p:nvSpPr>
        <p:spPr>
          <a:xfrm>
            <a:off x="6316876" y="1932556"/>
            <a:ext cx="5327686" cy="2687787"/>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58595B"/>
              </a:solidFill>
              <a:effectLst/>
              <a:uLnTx/>
              <a:uFillTx/>
              <a:latin typeface="Calibri"/>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58595B"/>
                </a:solidFill>
                <a:effectLst/>
                <a:uLnTx/>
                <a:uFillTx/>
                <a:latin typeface="Calibri"/>
                <a:ea typeface="+mn-ea"/>
                <a:cs typeface="+mn-cs"/>
              </a:rPr>
              <a:t>John Fraundorfer, DCCP Program Coordinator</a:t>
            </a:r>
            <a:endParaRPr kumimoji="0" lang="en-US" sz="2100" b="1" i="0" u="none" strike="noStrike" kern="1200" cap="none" spc="0" normalizeH="0" baseline="0" noProof="0">
              <a:ln>
                <a:noFill/>
              </a:ln>
              <a:solidFill>
                <a:srgbClr val="58595B"/>
              </a:solidFill>
              <a:effectLst/>
              <a:uLnTx/>
              <a:uFillTx/>
              <a:latin typeface="Calibri"/>
              <a:ea typeface="+mn-ea"/>
              <a:cs typeface="Calibri"/>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srgbClr val="58595B"/>
                </a:solidFill>
                <a:effectLst/>
                <a:uLnTx/>
                <a:uFillTx/>
                <a:latin typeface="Calibri"/>
                <a:ea typeface="+mn-ea"/>
                <a:cs typeface="+mn-cs"/>
                <a:hlinkClick r:id="rId4"/>
              </a:rPr>
              <a:t>john.fraundorfer@denvergov.org</a:t>
            </a:r>
            <a:endParaRPr kumimoji="0" lang="en-US" sz="2100" b="0" i="0" u="none" strike="noStrike" kern="1200" cap="none" spc="0" normalizeH="0" baseline="0" noProof="0">
              <a:ln>
                <a:noFill/>
              </a:ln>
              <a:solidFill>
                <a:srgbClr val="58595B"/>
              </a:solidFill>
              <a:effectLst/>
              <a:uLnTx/>
              <a:uFillTx/>
              <a:latin typeface="Calibri"/>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panose="020F0502020204030204"/>
                <a:ea typeface="+mn-ea"/>
                <a:cs typeface="Arial"/>
              </a:rPr>
              <a:t>p: 720-913-1793 | c: 720-629-1315</a:t>
            </a:r>
            <a:endParaRPr lang="en-US" sz="2100" b="0" i="0" u="none" strike="noStrike" kern="1200" cap="none" spc="0" normalizeH="0" baseline="0" noProof="0">
              <a:ln>
                <a:noFill/>
              </a:ln>
              <a:solidFill>
                <a:prstClr val="black"/>
              </a:solidFill>
              <a:effectLst/>
              <a:uLnTx/>
              <a:uFillTx/>
              <a:latin typeface="Calibri" panose="020F0502020204030204"/>
              <a:ea typeface="Calibri"/>
              <a:cs typeface="Arial"/>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1" i="0" u="none" strike="noStrike" kern="1200" cap="none" spc="0" normalizeH="0" baseline="0" noProof="0">
              <a:ln>
                <a:noFill/>
              </a:ln>
              <a:solidFill>
                <a:srgbClr val="58595B"/>
              </a:solidFill>
              <a:effectLst/>
              <a:uLnTx/>
              <a:uFillTx/>
              <a:latin typeface="Calibri"/>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58595B"/>
                </a:solidFill>
                <a:effectLst/>
                <a:uLnTx/>
                <a:uFillTx/>
                <a:latin typeface="Calibri"/>
                <a:ea typeface="+mn-ea"/>
                <a:cs typeface="+mn-cs"/>
              </a:rPr>
              <a:t>Derrick Watson, DCCP Director</a:t>
            </a:r>
            <a:endParaRPr kumimoji="0" lang="en-US" sz="2100" b="1" i="0" u="none" strike="noStrike" kern="1200" cap="none" spc="0" normalizeH="0" baseline="0" noProof="0">
              <a:ln>
                <a:noFill/>
              </a:ln>
              <a:solidFill>
                <a:srgbClr val="58595B"/>
              </a:solidFill>
              <a:effectLst/>
              <a:uLnTx/>
              <a:uFillTx/>
              <a:latin typeface="Calibri"/>
              <a:ea typeface="+mn-ea"/>
              <a:cs typeface="Calibri"/>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srgbClr val="58595B"/>
                </a:solidFill>
                <a:effectLst/>
                <a:uLnTx/>
                <a:uFillTx/>
                <a:latin typeface="Calibri"/>
                <a:ea typeface="+mn-ea"/>
                <a:cs typeface="+mn-cs"/>
                <a:hlinkClick r:id="rId5"/>
              </a:rPr>
              <a:t>derrick.watson@denvergov.org</a:t>
            </a:r>
            <a:endParaRPr kumimoji="0" lang="en-US" sz="2100" b="0" i="0" u="none" strike="noStrike" kern="1200" cap="none" spc="0" normalizeH="0" baseline="0" noProof="0">
              <a:ln>
                <a:noFill/>
              </a:ln>
              <a:solidFill>
                <a:srgbClr val="58595B"/>
              </a:solidFill>
              <a:effectLst/>
              <a:uLnTx/>
              <a:uFillTx/>
              <a:latin typeface="Calibri"/>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srgbClr val="58595B"/>
                </a:solidFill>
                <a:effectLst/>
                <a:uLnTx/>
                <a:uFillTx/>
                <a:latin typeface="Calibri"/>
                <a:ea typeface="+mn-ea"/>
                <a:cs typeface="+mn-cs"/>
              </a:rPr>
              <a:t>p: 303-725 4936| c: 303-725-4936</a:t>
            </a:r>
            <a:endParaRPr kumimoji="0" lang="en-US" sz="2100" b="0" i="0" u="none" strike="noStrike" kern="1200" cap="none" spc="0" normalizeH="0" baseline="0" noProof="0">
              <a:ln>
                <a:noFill/>
              </a:ln>
              <a:solidFill>
                <a:srgbClr val="58595B"/>
              </a:solidFill>
              <a:effectLst/>
              <a:uLnTx/>
              <a:uFillTx/>
              <a:latin typeface="Calibri"/>
              <a:ea typeface="+mn-ea"/>
              <a:cs typeface="Calibri"/>
            </a:endParaRPr>
          </a:p>
        </p:txBody>
      </p:sp>
      <p:sp>
        <p:nvSpPr>
          <p:cNvPr id="5" name="TextBox 4">
            <a:extLst>
              <a:ext uri="{FF2B5EF4-FFF2-40B4-BE49-F238E27FC236}">
                <a16:creationId xmlns:a16="http://schemas.microsoft.com/office/drawing/2014/main" id="{8D3C569A-3F3E-F0D5-A249-34E5FB21B856}"/>
              </a:ext>
              <a:ext uri="{C183D7F6-B498-43B3-948B-1728B52AA6E4}">
                <adec:decorative xmlns:adec="http://schemas.microsoft.com/office/drawing/2017/decorative" val="1"/>
              </a:ext>
            </a:extLst>
          </p:cNvPr>
          <p:cNvSpPr txBox="1"/>
          <p:nvPr/>
        </p:nvSpPr>
        <p:spPr>
          <a:xfrm>
            <a:off x="712573" y="2055427"/>
            <a:ext cx="4227019" cy="107721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8595B"/>
                </a:solidFill>
                <a:effectLst/>
                <a:uLnTx/>
                <a:uFillTx/>
                <a:latin typeface="Calibri"/>
                <a:ea typeface="+mn-ea"/>
                <a:cs typeface="+mn-cs"/>
              </a:rPr>
              <a:t>Direct All Questions to:</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563C1"/>
                </a:solidFill>
                <a:effectLst/>
                <a:uLnTx/>
                <a:uFillTx/>
                <a:latin typeface="Calibri"/>
                <a:ea typeface="+mn-ea"/>
                <a:cs typeface="+mn-cs"/>
                <a:hlinkClick r:id="rId6">
                  <a:extLst>
                    <a:ext uri="{A12FA001-AC4F-418D-AE19-62706E023703}">
                      <ahyp:hlinkClr xmlns:ahyp="http://schemas.microsoft.com/office/drawing/2018/hyperlinkcolor" val="tx"/>
                    </a:ext>
                  </a:extLst>
                </a:hlinkClick>
              </a:rPr>
              <a:t>dccp@</a:t>
            </a:r>
            <a:r>
              <a:rPr kumimoji="0" lang="en-US" sz="3200" b="0" i="0" u="none" strike="noStrike" kern="1200" cap="none" spc="0" normalizeH="0" baseline="0" noProof="0">
                <a:ln>
                  <a:noFill/>
                </a:ln>
                <a:solidFill>
                  <a:srgbClr val="4472C4"/>
                </a:solidFill>
                <a:effectLst/>
                <a:uLnTx/>
                <a:uFillTx/>
                <a:latin typeface="Calibri"/>
                <a:ea typeface="+mn-ea"/>
                <a:cs typeface="+mn-cs"/>
                <a:hlinkClick r:id="rId6">
                  <a:extLst>
                    <a:ext uri="{A12FA001-AC4F-418D-AE19-62706E023703}">
                      <ahyp:hlinkClr xmlns:ahyp="http://schemas.microsoft.com/office/drawing/2018/hyperlinkcolor" val="tx"/>
                    </a:ext>
                  </a:extLst>
                </a:hlinkClick>
              </a:rPr>
              <a:t>denvergov</a:t>
            </a:r>
            <a:r>
              <a:rPr kumimoji="0" lang="en-US" sz="3200" b="0" i="0" u="none" strike="noStrike" kern="1200" cap="none" spc="0" normalizeH="0" baseline="0" noProof="0">
                <a:ln>
                  <a:noFill/>
                </a:ln>
                <a:solidFill>
                  <a:srgbClr val="0563C1"/>
                </a:solidFill>
                <a:effectLst/>
                <a:uLnTx/>
                <a:uFillTx/>
                <a:latin typeface="Calibri"/>
                <a:ea typeface="+mn-ea"/>
                <a:cs typeface="+mn-cs"/>
                <a:hlinkClick r:id="rId6">
                  <a:extLst>
                    <a:ext uri="{A12FA001-AC4F-418D-AE19-62706E023703}">
                      <ahyp:hlinkClr xmlns:ahyp="http://schemas.microsoft.com/office/drawing/2018/hyperlinkcolor" val="tx"/>
                    </a:ext>
                  </a:extLst>
                </a:hlinkClick>
              </a:rPr>
              <a:t>.org</a:t>
            </a:r>
            <a:endParaRPr kumimoji="0" lang="en-US" sz="3200" b="0" i="0" u="none" strike="noStrike" kern="1200" cap="none" spc="0" normalizeH="0" baseline="0" noProof="0">
              <a:ln>
                <a:noFill/>
              </a:ln>
              <a:solidFill>
                <a:srgbClr val="58595B"/>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6DAD1B-9D06-9E37-654E-263700532D94}"/>
              </a:ext>
              <a:ext uri="{C183D7F6-B498-43B3-948B-1728B52AA6E4}">
                <adec:decorative xmlns:adec="http://schemas.microsoft.com/office/drawing/2017/decorative" val="1"/>
              </a:ext>
            </a:extLst>
          </p:cNvPr>
          <p:cNvSpPr txBox="1"/>
          <p:nvPr/>
        </p:nvSpPr>
        <p:spPr>
          <a:xfrm>
            <a:off x="712572" y="3843439"/>
            <a:ext cx="4856206" cy="89255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8595B"/>
                </a:solidFill>
                <a:effectLst/>
                <a:uLnTx/>
                <a:uFillTx/>
                <a:latin typeface="Calibri"/>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472C4"/>
                </a:solidFill>
                <a:effectLst/>
                <a:uLnTx/>
                <a:uFillTx/>
                <a:latin typeface="Calibri"/>
                <a:ea typeface="+mn-ea"/>
                <a:cs typeface="+mn-cs"/>
                <a:hlinkClick r:id="rId7">
                  <a:extLst>
                    <a:ext uri="{A12FA001-AC4F-418D-AE19-62706E023703}">
                      <ahyp:hlinkClr xmlns:ahyp="http://schemas.microsoft.com/office/drawing/2018/hyperlinkcolor" val="tx"/>
                    </a:ext>
                  </a:extLst>
                </a:hlinkClick>
              </a:rPr>
              <a:t>WWW.DENVERGOV.ORG/WORKFORCE/DCCP</a:t>
            </a:r>
            <a:endParaRPr kumimoji="0" lang="en-US" sz="2000" b="0" i="0" u="none" strike="noStrike" kern="1200" cap="none" spc="0" normalizeH="0" baseline="0" noProof="0">
              <a:ln>
                <a:noFill/>
              </a:ln>
              <a:solidFill>
                <a:srgbClr val="4472C4"/>
              </a:solidFill>
              <a:effectLst/>
              <a:uLnTx/>
              <a:uFillTx/>
              <a:latin typeface="Calibri"/>
              <a:ea typeface="+mn-ea"/>
              <a:cs typeface="+mn-cs"/>
            </a:endParaRPr>
          </a:p>
        </p:txBody>
      </p:sp>
    </p:spTree>
    <p:extLst>
      <p:ext uri="{BB962C8B-B14F-4D97-AF65-F5344CB8AC3E}">
        <p14:creationId xmlns:p14="http://schemas.microsoft.com/office/powerpoint/2010/main" val="446503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296B1-B263-BC00-567C-0E71A118A315}"/>
            </a:ext>
          </a:extLst>
        </p:cNvPr>
        <p:cNvGrpSpPr/>
        <p:nvPr/>
      </p:nvGrpSpPr>
      <p:grpSpPr>
        <a:xfrm>
          <a:off x="0" y="0"/>
          <a:ext cx="0" cy="0"/>
          <a:chOff x="0" y="0"/>
          <a:chExt cx="0" cy="0"/>
        </a:xfrm>
      </p:grpSpPr>
      <p:sp>
        <p:nvSpPr>
          <p:cNvPr id="5" name="Text Placeholder 4" descr="Our company is Provenzano Resources and we provide the Small Business Launchpad for retailers to open or expand their business at DEN with short-term and low-risk commitments.&#10;&#10;Our program doesn’t require responding to an RFP.&#10;With our program there’s no construction, nothing to build or buy.&#10;You bring the fantastic sales team and spectacular merchandise and focus on what matters – making the highest sales possible in this busy and exciting airport!&#10;&#10;">
            <a:extLst>
              <a:ext uri="{FF2B5EF4-FFF2-40B4-BE49-F238E27FC236}">
                <a16:creationId xmlns:a16="http://schemas.microsoft.com/office/drawing/2014/main" id="{A0F824A2-2F76-8FCB-D2E0-56146F01553B}"/>
              </a:ext>
            </a:extLst>
          </p:cNvPr>
          <p:cNvSpPr>
            <a:spLocks noGrp="1"/>
          </p:cNvSpPr>
          <p:nvPr>
            <p:ph type="title" idx="4294967295"/>
          </p:nvPr>
        </p:nvSpPr>
        <p:spPr>
          <a:xfrm>
            <a:off x="755524" y="425924"/>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Overview of Program</a:t>
            </a:r>
          </a:p>
        </p:txBody>
      </p:sp>
      <p:sp>
        <p:nvSpPr>
          <p:cNvPr id="2" name="TextBox 1">
            <a:extLst>
              <a:ext uri="{FF2B5EF4-FFF2-40B4-BE49-F238E27FC236}">
                <a16:creationId xmlns:a16="http://schemas.microsoft.com/office/drawing/2014/main" id="{50F8649E-4D4F-CEDE-CFB9-4B7D322B02E8}"/>
              </a:ext>
              <a:ext uri="{C183D7F6-B498-43B3-948B-1728B52AA6E4}">
                <adec:decorative xmlns:adec="http://schemas.microsoft.com/office/drawing/2017/decorative" val="1"/>
              </a:ext>
            </a:extLst>
          </p:cNvPr>
          <p:cNvSpPr txBox="1"/>
          <p:nvPr/>
        </p:nvSpPr>
        <p:spPr>
          <a:xfrm>
            <a:off x="755524" y="1186675"/>
            <a:ext cx="9581172" cy="2436564"/>
          </a:xfrm>
          <a:prstGeom prst="rect">
            <a:avLst/>
          </a:prstGeom>
          <a:noFill/>
        </p:spPr>
        <p:txBody>
          <a:bodyPr wrap="square">
            <a:spAutoFit/>
          </a:bodyPr>
          <a:lstStyle/>
          <a:p>
            <a:pPr algn="just" rtl="0">
              <a:buNone/>
            </a:pPr>
            <a:r>
              <a:rPr lang="en-US" sz="1800" b="0" i="0" u="none" strike="noStrike">
                <a:solidFill>
                  <a:srgbClr val="171616"/>
                </a:solidFill>
                <a:effectLst/>
                <a:latin typeface="Calibri" panose="020F0502020204030204" pitchFamily="34" charset="0"/>
              </a:rPr>
              <a:t>Provenzano Resources, Inc. (PRI) specializes in creating dynamic, revenue-generating retail spaces in airports while empowering local, veteran, minority, and women-owned businesses through our </a:t>
            </a:r>
            <a:r>
              <a:rPr lang="en-US" sz="2800" b="1" i="0" u="none" strike="noStrike">
                <a:solidFill>
                  <a:srgbClr val="171616"/>
                </a:solidFill>
                <a:effectLst/>
                <a:latin typeface="Calibri" panose="020F0502020204030204" pitchFamily="34" charset="0"/>
              </a:rPr>
              <a:t>Small Business La</a:t>
            </a:r>
            <a:r>
              <a:rPr lang="en-US" sz="2800" b="1">
                <a:solidFill>
                  <a:srgbClr val="171616"/>
                </a:solidFill>
                <a:latin typeface="Calibri" panose="020F0502020204030204" pitchFamily="34" charset="0"/>
              </a:rPr>
              <a:t>unchpad</a:t>
            </a:r>
            <a:r>
              <a:rPr lang="en-US" sz="3600" b="0" i="0" u="none" strike="noStrike">
                <a:solidFill>
                  <a:srgbClr val="171616"/>
                </a:solidFill>
                <a:effectLst/>
                <a:latin typeface="Calibri" panose="020F0502020204030204" pitchFamily="34" charset="0"/>
              </a:rPr>
              <a:t> </a:t>
            </a:r>
            <a:r>
              <a:rPr lang="en-US" sz="1800" b="0" i="0" u="none" strike="noStrike">
                <a:solidFill>
                  <a:srgbClr val="171616"/>
                </a:solidFill>
                <a:effectLst/>
                <a:latin typeface="Calibri" panose="020F0502020204030204" pitchFamily="34" charset="0"/>
              </a:rPr>
              <a:t>program. With a proven track record at Denver International Airport (DEN) and San Jose Mineta International Airport (SJC), we bring innovative solutions to airports.</a:t>
            </a:r>
            <a:endParaRPr lang="en-US" b="0">
              <a:effectLst/>
            </a:endParaRPr>
          </a:p>
          <a:p>
            <a:pPr algn="just" rtl="0">
              <a:spcBef>
                <a:spcPts val="1000"/>
              </a:spcBef>
              <a:buNone/>
            </a:pPr>
            <a:r>
              <a:rPr lang="en-US" sz="1800" b="0" i="0" u="none" strike="noStrike">
                <a:solidFill>
                  <a:srgbClr val="171616"/>
                </a:solidFill>
                <a:effectLst/>
                <a:latin typeface="Calibri" panose="020F0502020204030204" pitchFamily="34" charset="0"/>
              </a:rPr>
              <a:t>Our mission is </a:t>
            </a:r>
            <a:r>
              <a:rPr lang="en-US">
                <a:solidFill>
                  <a:srgbClr val="171616"/>
                </a:solidFill>
                <a:latin typeface="Calibri" panose="020F0502020204030204" pitchFamily="34" charset="0"/>
              </a:rPr>
              <a:t>to enhance passenger experiences, drive </a:t>
            </a:r>
            <a:r>
              <a:rPr lang="en-US" sz="1800" b="0" i="0" u="none" strike="noStrike">
                <a:solidFill>
                  <a:srgbClr val="171616"/>
                </a:solidFill>
                <a:effectLst/>
                <a:latin typeface="Calibri" panose="020F0502020204030204" pitchFamily="34" charset="0"/>
              </a:rPr>
              <a:t>local economic growth, and provide businesses with the tools they need to succeed in the competitive airport environment.</a:t>
            </a:r>
            <a:endParaRPr lang="en-US"/>
          </a:p>
        </p:txBody>
      </p:sp>
      <p:sp>
        <p:nvSpPr>
          <p:cNvPr id="3" name="Text Placeholder 4">
            <a:extLst>
              <a:ext uri="{FF2B5EF4-FFF2-40B4-BE49-F238E27FC236}">
                <a16:creationId xmlns:a16="http://schemas.microsoft.com/office/drawing/2014/main" id="{250CB367-D785-884E-C308-EBDDF41F9E68}"/>
              </a:ext>
              <a:ext uri="{C183D7F6-B498-43B3-948B-1728B52AA6E4}">
                <adec:decorative xmlns:adec="http://schemas.microsoft.com/office/drawing/2017/decorative" val="1"/>
              </a:ext>
            </a:extLst>
          </p:cNvPr>
          <p:cNvSpPr txBox="1">
            <a:spLocks/>
          </p:cNvSpPr>
          <p:nvPr/>
        </p:nvSpPr>
        <p:spPr>
          <a:xfrm>
            <a:off x="848906" y="3638735"/>
            <a:ext cx="7566626" cy="1125468"/>
          </a:xfrm>
          <a:prstGeom prst="rect">
            <a:avLst/>
          </a:prstGeom>
        </p:spPr>
        <p:txBody>
          <a:bodyPr/>
          <a:lstStyle>
            <a:lvl1pPr marL="285750" indent="-285750" algn="l" defTabSz="914400" rtl="0" eaLnBrk="1" latinLnBrk="0" hangingPunct="1">
              <a:lnSpc>
                <a:spcPct val="100000"/>
              </a:lnSpc>
              <a:spcBef>
                <a:spcPts val="1000"/>
              </a:spcBef>
              <a:buClr>
                <a:srgbClr val="E35B2A"/>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accent1"/>
              </a:buClr>
              <a:buSzPct val="80000"/>
            </a:pPr>
            <a:r>
              <a:rPr lang="en-US" sz="1800">
                <a:solidFill>
                  <a:srgbClr val="171616"/>
                </a:solidFill>
                <a:latin typeface="Calibri" panose="020F0502020204030204" pitchFamily="34" charset="0"/>
                <a:sym typeface="Arial"/>
              </a:rPr>
              <a:t>No RFP-No Construction</a:t>
            </a:r>
          </a:p>
          <a:p>
            <a:pPr>
              <a:spcBef>
                <a:spcPts val="0"/>
              </a:spcBef>
              <a:buClr>
                <a:schemeClr val="accent1"/>
              </a:buClr>
              <a:buSzPct val="80000"/>
            </a:pPr>
            <a:r>
              <a:rPr lang="en-US" sz="1800">
                <a:solidFill>
                  <a:srgbClr val="171616"/>
                </a:solidFill>
                <a:latin typeface="Calibri" panose="020F0502020204030204" pitchFamily="34" charset="0"/>
                <a:sym typeface="Arial"/>
              </a:rPr>
              <a:t>Short-term, Low-risk commitment</a:t>
            </a:r>
          </a:p>
          <a:p>
            <a:pPr>
              <a:spcBef>
                <a:spcPts val="0"/>
              </a:spcBef>
              <a:buClr>
                <a:schemeClr val="accent1"/>
              </a:buClr>
              <a:buSzPct val="80000"/>
            </a:pPr>
            <a:r>
              <a:rPr lang="en-US" sz="1800">
                <a:solidFill>
                  <a:srgbClr val="171616"/>
                </a:solidFill>
                <a:latin typeface="Calibri" panose="020F0502020204030204" pitchFamily="34" charset="0"/>
                <a:sym typeface="Arial"/>
              </a:rPr>
              <a:t>2024 ACDBE sales averaged over 37% of PRL’s merchants’ overall sales</a:t>
            </a:r>
          </a:p>
          <a:p>
            <a:pPr>
              <a:spcBef>
                <a:spcPts val="0"/>
              </a:spcBef>
              <a:buClr>
                <a:schemeClr val="accent1"/>
              </a:buClr>
              <a:buSzPct val="80000"/>
            </a:pPr>
            <a:r>
              <a:rPr lang="en-US" sz="1800">
                <a:solidFill>
                  <a:srgbClr val="171616"/>
                </a:solidFill>
                <a:latin typeface="Calibri" panose="020F0502020204030204" pitchFamily="34" charset="0"/>
                <a:sym typeface="Arial"/>
              </a:rPr>
              <a:t>2024 average monthly Kiosk/Retail Merchandising Unit Sales over $30,000</a:t>
            </a:r>
            <a:endParaRPr lang="en-US"/>
          </a:p>
        </p:txBody>
      </p:sp>
      <p:pic>
        <p:nvPicPr>
          <p:cNvPr id="4" name="Picture 3">
            <a:extLst>
              <a:ext uri="{FF2B5EF4-FFF2-40B4-BE49-F238E27FC236}">
                <a16:creationId xmlns:a16="http://schemas.microsoft.com/office/drawing/2014/main" id="{833577B5-55A5-C00A-0E84-4B1BFF0159E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906" y="5236029"/>
            <a:ext cx="1125468" cy="1125468"/>
          </a:xfrm>
          <a:prstGeom prst="rect">
            <a:avLst/>
          </a:prstGeom>
        </p:spPr>
      </p:pic>
      <p:sp>
        <p:nvSpPr>
          <p:cNvPr id="9" name="TextBox 8">
            <a:extLst>
              <a:ext uri="{FF2B5EF4-FFF2-40B4-BE49-F238E27FC236}">
                <a16:creationId xmlns:a16="http://schemas.microsoft.com/office/drawing/2014/main" id="{8C784E86-69EC-0C54-7AC8-95924FE8D7DB}"/>
              </a:ext>
              <a:ext uri="{C183D7F6-B498-43B3-948B-1728B52AA6E4}">
                <adec:decorative xmlns:adec="http://schemas.microsoft.com/office/drawing/2017/decorative" val="1"/>
              </a:ext>
            </a:extLst>
          </p:cNvPr>
          <p:cNvSpPr txBox="1"/>
          <p:nvPr/>
        </p:nvSpPr>
        <p:spPr>
          <a:xfrm>
            <a:off x="3498575" y="4971373"/>
            <a:ext cx="5128790" cy="1205458"/>
          </a:xfrm>
          <a:prstGeom prst="rect">
            <a:avLst/>
          </a:prstGeom>
          <a:noFill/>
          <a:effectLst/>
        </p:spPr>
        <p:txBody>
          <a:bodyPr wrap="square">
            <a:spAutoFit/>
          </a:bodyPr>
          <a:lstStyle/>
          <a:p>
            <a:pPr algn="r" rtl="0" fontAlgn="base">
              <a:spcBef>
                <a:spcPts val="1000"/>
              </a:spcBef>
            </a:pPr>
            <a:r>
              <a:rPr lang="en-US" sz="1600" i="0" u="none" strike="noStrike">
                <a:solidFill>
                  <a:srgbClr val="171616"/>
                </a:solidFill>
                <a:effectLst/>
                <a:latin typeface="Calibri" panose="020F0502020204030204" pitchFamily="34" charset="0"/>
              </a:rPr>
              <a:t>“</a:t>
            </a:r>
            <a:r>
              <a:rPr lang="en-US" sz="1600" i="1" u="none" strike="noStrike">
                <a:solidFill>
                  <a:srgbClr val="171616"/>
                </a:solidFill>
                <a:effectLst/>
                <a:latin typeface="Calibri" panose="020F0502020204030204" pitchFamily="34" charset="0"/>
              </a:rPr>
              <a:t>There is no place like DEN to sell and introduce customers to your brand! It has been amazing seeing customers from all over the world shop at our DEN kiosks.” </a:t>
            </a:r>
          </a:p>
          <a:p>
            <a:pPr algn="r" rtl="0" fontAlgn="base">
              <a:spcBef>
                <a:spcPts val="1000"/>
              </a:spcBef>
            </a:pPr>
            <a:r>
              <a:rPr lang="en-US" sz="1600" i="0" u="none" strike="noStrike">
                <a:solidFill>
                  <a:srgbClr val="171616"/>
                </a:solidFill>
                <a:effectLst/>
                <a:latin typeface="Calibri" panose="020F0502020204030204" pitchFamily="34" charset="0"/>
              </a:rPr>
              <a:t>Jimmy Bryant - Owner/Designer, Atomic Child</a:t>
            </a:r>
          </a:p>
        </p:txBody>
      </p:sp>
      <p:pic>
        <p:nvPicPr>
          <p:cNvPr id="10" name="Picture 9">
            <a:extLst>
              <a:ext uri="{FF2B5EF4-FFF2-40B4-BE49-F238E27FC236}">
                <a16:creationId xmlns:a16="http://schemas.microsoft.com/office/drawing/2014/main" id="{F17F8F06-902B-1485-A99A-D1B45E7E231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37572" y="4236390"/>
            <a:ext cx="3233531" cy="1940441"/>
          </a:xfrm>
          <a:prstGeom prst="rect">
            <a:avLst/>
          </a:prstGeom>
          <a:ln>
            <a:noFill/>
          </a:ln>
          <a:effectLst>
            <a:outerShdw blurRad="292100" dist="139700" dir="2700000" algn="tl" rotWithShape="0">
              <a:srgbClr val="333333">
                <a:alpha val="65000"/>
              </a:srgbClr>
            </a:outerShdw>
          </a:effectLst>
        </p:spPr>
      </p:pic>
      <p:pic>
        <p:nvPicPr>
          <p:cNvPr id="11" name="Picture 6">
            <a:extLst>
              <a:ext uri="{FF2B5EF4-FFF2-40B4-BE49-F238E27FC236}">
                <a16:creationId xmlns:a16="http://schemas.microsoft.com/office/drawing/2014/main" id="{B57711A6-9EE5-1C24-6EF2-7D029587D7B7}"/>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59356" y="5412835"/>
            <a:ext cx="811747" cy="763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835DE22-4408-1595-3AC0-47BE3FC3DD8E}"/>
              </a:ext>
              <a:ext uri="{C183D7F6-B498-43B3-948B-1728B52AA6E4}">
                <adec:decorative xmlns:adec="http://schemas.microsoft.com/office/drawing/2017/decorative" val="1"/>
              </a:ext>
            </a:extLst>
          </p:cNvPr>
          <p:cNvSpPr txBox="1"/>
          <p:nvPr/>
        </p:nvSpPr>
        <p:spPr>
          <a:xfrm>
            <a:off x="4989791" y="6199335"/>
            <a:ext cx="325414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2000"/>
              </a:spcBef>
              <a:spcAft>
                <a:spcPts val="0"/>
              </a:spcAft>
              <a:buClr>
                <a:prstClr val="black"/>
              </a:buClr>
              <a:buSzPct val="25000"/>
              <a:buFont typeface="Noto Sans Symbols"/>
              <a:buNone/>
              <a:tabLst/>
              <a:defRPr/>
            </a:pPr>
            <a:r>
              <a:rPr kumimoji="0" lang="en-US" sz="1800" b="0" i="0" u="none" strike="noStrike" kern="1200" cap="none" spc="0" normalizeH="0" baseline="0" noProof="0">
                <a:ln>
                  <a:noFill/>
                </a:ln>
                <a:solidFill>
                  <a:srgbClr val="0070C0"/>
                </a:solidFill>
                <a:effectLst/>
                <a:uLnTx/>
                <a:uFillTx/>
                <a:latin typeface="Arial"/>
                <a:ea typeface="Arial"/>
                <a:cs typeface="Arial"/>
                <a:sym typeface="Arial"/>
                <a:hlinkClick r:id="rId6">
                  <a:extLst>
                    <a:ext uri="{A12FA001-AC4F-418D-AE19-62706E023703}">
                      <ahyp:hlinkClr xmlns:ahyp="http://schemas.microsoft.com/office/drawing/2018/hyperlinkcolor" val="tx"/>
                    </a:ext>
                  </a:extLst>
                </a:hlinkClick>
              </a:rPr>
              <a:t>www.PRIRetail.com</a:t>
            </a:r>
            <a:endParaRPr kumimoji="0" lang="en-US" sz="1800" b="0" i="0" u="none" strike="noStrike" kern="1200" cap="none" spc="0" normalizeH="0" baseline="0" noProof="0">
              <a:ln>
                <a:noFill/>
              </a:ln>
              <a:solidFill>
                <a:srgbClr val="0070C0"/>
              </a:solidFill>
              <a:effectLst/>
              <a:uLnTx/>
              <a:uFillTx/>
              <a:latin typeface="Arial"/>
              <a:ea typeface="Arial"/>
              <a:cs typeface="Arial"/>
              <a:sym typeface="Arial"/>
            </a:endParaRPr>
          </a:p>
        </p:txBody>
      </p:sp>
    </p:spTree>
    <p:extLst>
      <p:ext uri="{BB962C8B-B14F-4D97-AF65-F5344CB8AC3E}">
        <p14:creationId xmlns:p14="http://schemas.microsoft.com/office/powerpoint/2010/main" val="408751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Meet the Primes, is a virtual outreach series intended to bring together firms who are working as a Prime at DEN and help connect them with local, small, and historically underutilized firms. &#10;&#10;These are held every other month on the 3rd Thursday&#10;Please go to https://www.eventbrite.com/o/doing-business-at-den-8527643555 for the event calendar. &#10;">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Meet the Primes</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350483"/>
            <a:ext cx="7877175" cy="578318"/>
          </a:xfrm>
        </p:spPr>
        <p:txBody>
          <a:bodyPr/>
          <a:lstStyle/>
          <a:p>
            <a:pPr algn="l"/>
            <a:r>
              <a:rPr lang="en-US" b="1"/>
              <a:t>Virtual outreach event held twice a month to connect Prime firms at DEN with local, small, and historically underutilized firms, scheduled for the 3rd Thursday at 1 p.m.</a:t>
            </a:r>
          </a:p>
          <a:p>
            <a:endParaRPr lang="en-US" b="1"/>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810964" y="2065582"/>
            <a:ext cx="8449287" cy="4295915"/>
          </a:xfrm>
        </p:spPr>
        <p:txBody>
          <a:bodyPr lIns="91440" tIns="45720" rIns="91440" bIns="45720" anchor="t"/>
          <a:lstStyle/>
          <a:p>
            <a:pPr>
              <a:lnSpc>
                <a:spcPct val="150000"/>
              </a:lnSpc>
              <a:spcBef>
                <a:spcPts val="0"/>
              </a:spcBef>
              <a:buClr>
                <a:srgbClr val="E35B2A"/>
              </a:buClr>
              <a:tabLst>
                <a:tab pos="457200" algn="l"/>
              </a:tabLst>
            </a:pPr>
            <a:r>
              <a:rPr lang="en-US" sz="2000">
                <a:solidFill>
                  <a:schemeClr val="bg1">
                    <a:lumMod val="85000"/>
                  </a:schemeClr>
                </a:solidFill>
                <a:ea typeface="Times New Roman" panose="02020603050405020304" pitchFamily="18" charset="0"/>
                <a:cs typeface="Calibri"/>
              </a:rPr>
              <a:t>February 20 - Concessions Prime Operators </a:t>
            </a:r>
            <a:endParaRPr lang="en-US" sz="2000">
              <a:solidFill>
                <a:schemeClr val="bg1">
                  <a:lumMod val="85000"/>
                </a:schemeClr>
              </a:solidFill>
              <a:ea typeface="Calibri" panose="020F0502020204030204"/>
              <a:cs typeface="Calibri" panose="020F0502020204030204"/>
            </a:endParaRPr>
          </a:p>
          <a:p>
            <a:pPr>
              <a:lnSpc>
                <a:spcPct val="150000"/>
              </a:lnSpc>
              <a:spcBef>
                <a:spcPts val="0"/>
              </a:spcBef>
              <a:buClr>
                <a:srgbClr val="E35B2A"/>
              </a:buClr>
              <a:tabLst>
                <a:tab pos="457200" algn="l"/>
              </a:tabLst>
            </a:pPr>
            <a:r>
              <a:rPr lang="en-US" sz="2000">
                <a:solidFill>
                  <a:schemeClr val="bg1">
                    <a:lumMod val="85000"/>
                  </a:schemeClr>
                </a:solidFill>
                <a:effectLst/>
                <a:ea typeface="Times New Roman" panose="02020603050405020304" pitchFamily="18" charset="0"/>
                <a:cs typeface="Calibri"/>
              </a:rPr>
              <a:t>April </a:t>
            </a:r>
            <a:r>
              <a:rPr lang="en-US" sz="2000">
                <a:solidFill>
                  <a:schemeClr val="bg1">
                    <a:lumMod val="85000"/>
                  </a:schemeClr>
                </a:solidFill>
                <a:ea typeface="Times New Roman" panose="02020603050405020304" pitchFamily="18" charset="0"/>
                <a:cs typeface="Calibri"/>
              </a:rPr>
              <a:t>17</a:t>
            </a:r>
            <a:r>
              <a:rPr lang="en-US" sz="2000" baseline="30000">
                <a:solidFill>
                  <a:schemeClr val="bg1">
                    <a:lumMod val="85000"/>
                  </a:schemeClr>
                </a:solidFill>
                <a:ea typeface="Times New Roman" panose="02020603050405020304" pitchFamily="18" charset="0"/>
                <a:cs typeface="Calibri"/>
              </a:rPr>
              <a:t> </a:t>
            </a:r>
            <a:r>
              <a:rPr lang="en-US" sz="2000">
                <a:solidFill>
                  <a:schemeClr val="bg1">
                    <a:lumMod val="85000"/>
                  </a:schemeClr>
                </a:solidFill>
                <a:effectLst/>
                <a:ea typeface="Times New Roman" panose="02020603050405020304" pitchFamily="18" charset="0"/>
                <a:cs typeface="Calibri"/>
              </a:rPr>
              <a:t>- Rental Car Company </a:t>
            </a:r>
            <a:endParaRPr lang="en-US" sz="2000">
              <a:solidFill>
                <a:schemeClr val="bg1">
                  <a:lumMod val="85000"/>
                </a:schemeClr>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June </a:t>
            </a:r>
            <a:r>
              <a:rPr lang="en-US" sz="2000">
                <a:solidFill>
                  <a:schemeClr val="tx1"/>
                </a:solidFill>
                <a:ea typeface="Times New Roman" panose="02020603050405020304" pitchFamily="18" charset="0"/>
                <a:cs typeface="Calibri"/>
              </a:rPr>
              <a:t>26</a:t>
            </a:r>
            <a:r>
              <a:rPr lang="en-US" sz="2000">
                <a:solidFill>
                  <a:schemeClr val="tx1"/>
                </a:solidFill>
                <a:effectLst/>
                <a:ea typeface="Times New Roman" panose="02020603050405020304" pitchFamily="18" charset="0"/>
                <a:cs typeface="Calibri"/>
              </a:rPr>
              <a:t>- General Contractors</a:t>
            </a:r>
            <a:endParaRPr lang="en-US" sz="2000">
              <a:solidFill>
                <a:schemeClr val="tx1"/>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August </a:t>
            </a:r>
            <a:r>
              <a:rPr lang="en-US" sz="2000">
                <a:solidFill>
                  <a:schemeClr val="tx1"/>
                </a:solidFill>
                <a:ea typeface="Times New Roman" panose="02020603050405020304" pitchFamily="18" charset="0"/>
                <a:cs typeface="Calibri"/>
              </a:rPr>
              <a:t>21  </a:t>
            </a:r>
            <a:r>
              <a:rPr lang="en-US" sz="2000">
                <a:solidFill>
                  <a:schemeClr val="tx1"/>
                </a:solidFill>
                <a:effectLst/>
                <a:ea typeface="Times New Roman" panose="02020603050405020304" pitchFamily="18" charset="0"/>
                <a:cs typeface="Calibri"/>
              </a:rPr>
              <a:t>- Construction Specialty Trade Contractor (MEP, Painting, Millwork, Drywall, Acoustical, Flooring, Concrete, Metals, Glass Glazing, Trucking, More) </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October </a:t>
            </a:r>
            <a:r>
              <a:rPr lang="en-US" sz="2000">
                <a:solidFill>
                  <a:schemeClr val="tx1"/>
                </a:solidFill>
                <a:ea typeface="Times New Roman" panose="02020603050405020304" pitchFamily="18" charset="0"/>
                <a:cs typeface="Calibri"/>
              </a:rPr>
              <a:t>16</a:t>
            </a:r>
            <a:r>
              <a:rPr lang="en-US" sz="2000">
                <a:solidFill>
                  <a:schemeClr val="tx1"/>
                </a:solidFill>
                <a:effectLst/>
                <a:ea typeface="Times New Roman" panose="02020603050405020304" pitchFamily="18" charset="0"/>
                <a:cs typeface="Calibri"/>
              </a:rPr>
              <a:t> - Airlines, Real Estate, Commercial Development and Hotelier</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December </a:t>
            </a:r>
            <a:r>
              <a:rPr lang="en-US" sz="2000">
                <a:solidFill>
                  <a:schemeClr val="tx1"/>
                </a:solidFill>
                <a:ea typeface="Times New Roman" panose="02020603050405020304" pitchFamily="18" charset="0"/>
                <a:cs typeface="Calibri"/>
              </a:rPr>
              <a:t>18</a:t>
            </a:r>
            <a:r>
              <a:rPr lang="en-US" sz="2000">
                <a:solidFill>
                  <a:schemeClr val="tx1"/>
                </a:solidFill>
                <a:effectLst/>
                <a:ea typeface="Times New Roman" panose="02020603050405020304" pitchFamily="18" charset="0"/>
                <a:cs typeface="Calibri"/>
              </a:rPr>
              <a:t> -  Architecture, Engineering, and Professional Services</a:t>
            </a:r>
          </a:p>
        </p:txBody>
      </p:sp>
      <p:pic>
        <p:nvPicPr>
          <p:cNvPr id="13" name="Picture Placeholder 12">
            <a:extLst>
              <a:ext uri="{FF2B5EF4-FFF2-40B4-BE49-F238E27FC236}">
                <a16:creationId xmlns:a16="http://schemas.microsoft.com/office/drawing/2014/main" id="{83266C6E-FE06-4CF2-F1C5-993DC9411268}"/>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56540" y="0"/>
            <a:ext cx="3763223" cy="6922168"/>
          </a:xfrm>
        </p:spPr>
      </p:pic>
      <p:pic>
        <p:nvPicPr>
          <p:cNvPr id="14" name="Picture 2">
            <a:extLst>
              <a:ext uri="{FF2B5EF4-FFF2-40B4-BE49-F238E27FC236}">
                <a16:creationId xmlns:a16="http://schemas.microsoft.com/office/drawing/2014/main" id="{0E10736A-7BEA-496E-5800-7C0753A8DBB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8318" y="5720627"/>
            <a:ext cx="870857"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67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53BC5B-950D-A452-23CA-74637FA736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3375" y="166687"/>
            <a:ext cx="11525250" cy="6524625"/>
          </a:xfrm>
          <a:prstGeom prst="rect">
            <a:avLst/>
          </a:prstGeom>
        </p:spPr>
      </p:pic>
      <p:sp>
        <p:nvSpPr>
          <p:cNvPr id="9" name="Text Placeholder 1" descr="The thought of opening a new business at DEN can be overwhelming! &#10;&#10;We’re here to take this worry off your mind.&#10;We receive your shipments&#10;We store your inventory&#10;We deliver your merchandise&#10;We manage your employee badging&#10;We facilitate your employees parking passes and RTD ecopasses &#10;And we provide ongoing support every step of the way&#10;&#10;&#10;">
            <a:extLst>
              <a:ext uri="{FF2B5EF4-FFF2-40B4-BE49-F238E27FC236}">
                <a16:creationId xmlns:a16="http://schemas.microsoft.com/office/drawing/2014/main" id="{A359E022-860A-2B54-319A-A8A66B857919}"/>
              </a:ext>
              <a:ext uri="{C183D7F6-B498-43B3-948B-1728B52AA6E4}">
                <adec:decorative xmlns:adec="http://schemas.microsoft.com/office/drawing/2017/decorative" val="0"/>
              </a:ext>
            </a:extLst>
          </p:cNvPr>
          <p:cNvSpPr txBox="1">
            <a:spLocks noGrp="1"/>
          </p:cNvSpPr>
          <p:nvPr>
            <p:ph type="title" idx="4294967295"/>
          </p:nvPr>
        </p:nvSpPr>
        <p:spPr>
          <a:xfrm>
            <a:off x="641625" y="472725"/>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40099"/>
                </a:solidFill>
                <a:effectLst/>
                <a:uLnTx/>
                <a:uFillTx/>
                <a:latin typeface="+mn-lt"/>
                <a:ea typeface="+mn-ea"/>
                <a:cs typeface="+mn-cs"/>
              </a:rPr>
              <a:t>PRL Provides Opportunity and Operational Support</a:t>
            </a:r>
          </a:p>
        </p:txBody>
      </p:sp>
      <p:sp>
        <p:nvSpPr>
          <p:cNvPr id="10" name="TextBox 9">
            <a:extLst>
              <a:ext uri="{FF2B5EF4-FFF2-40B4-BE49-F238E27FC236}">
                <a16:creationId xmlns:a16="http://schemas.microsoft.com/office/drawing/2014/main" id="{76F14BFB-3C4B-D1D0-52AA-D66D3648E7BA}"/>
              </a:ext>
              <a:ext uri="{C183D7F6-B498-43B3-948B-1728B52AA6E4}">
                <adec:decorative xmlns:adec="http://schemas.microsoft.com/office/drawing/2017/decorative" val="1"/>
              </a:ext>
            </a:extLst>
          </p:cNvPr>
          <p:cNvSpPr txBox="1"/>
          <p:nvPr/>
        </p:nvSpPr>
        <p:spPr>
          <a:xfrm>
            <a:off x="792627" y="1328443"/>
            <a:ext cx="9443294" cy="1200329"/>
          </a:xfrm>
          <a:prstGeom prst="rect">
            <a:avLst/>
          </a:prstGeom>
          <a:noFill/>
        </p:spPr>
        <p:txBody>
          <a:bodyPr wrap="square">
            <a:spAutoFit/>
          </a:bodyPr>
          <a:lstStyle/>
          <a:p>
            <a:pPr rtl="0" fontAlgn="base">
              <a:spcBef>
                <a:spcPts val="1000"/>
              </a:spcBef>
            </a:pPr>
            <a:r>
              <a:rPr lang="en-US" sz="2400" i="0" u="none" strike="noStrike">
                <a:solidFill>
                  <a:srgbClr val="171616"/>
                </a:solidFill>
                <a:effectLst/>
                <a:latin typeface="Calibri" panose="020F0502020204030204" pitchFamily="34" charset="0"/>
              </a:rPr>
              <a:t>PRL streamlines logistics </a:t>
            </a:r>
            <a:r>
              <a:rPr lang="en-US" sz="2400" b="0" i="0" u="none" strike="noStrike">
                <a:solidFill>
                  <a:srgbClr val="171616"/>
                </a:solidFill>
                <a:effectLst/>
                <a:latin typeface="Calibri" panose="020F0502020204030204" pitchFamily="34" charset="0"/>
              </a:rPr>
              <a:t>by offering turnkey services and staff to support product receipt, storage, delivery, </a:t>
            </a:r>
            <a:r>
              <a:rPr lang="en-US" sz="2400">
                <a:solidFill>
                  <a:srgbClr val="171616"/>
                </a:solidFill>
                <a:latin typeface="Calibri" panose="020F0502020204030204" pitchFamily="34" charset="0"/>
              </a:rPr>
              <a:t>onboarding/training</a:t>
            </a:r>
            <a:r>
              <a:rPr lang="en-US" sz="2400" b="0" i="0" u="none" strike="noStrike">
                <a:solidFill>
                  <a:srgbClr val="171616"/>
                </a:solidFill>
                <a:effectLst/>
                <a:latin typeface="Calibri" panose="020F0502020204030204" pitchFamily="34" charset="0"/>
              </a:rPr>
              <a:t>, badging, and administrative support, reducing complexity for new merchants.</a:t>
            </a:r>
            <a:endParaRPr lang="en-US" sz="2400" b="1" i="0" u="none" strike="noStrike">
              <a:solidFill>
                <a:srgbClr val="E35B2A"/>
              </a:solidFill>
              <a:effectLst/>
              <a:latin typeface="Arial" panose="020B0604020202020204" pitchFamily="34" charset="0"/>
            </a:endParaRPr>
          </a:p>
        </p:txBody>
      </p:sp>
      <p:sp>
        <p:nvSpPr>
          <p:cNvPr id="11" name="TextBox 10">
            <a:extLst>
              <a:ext uri="{FF2B5EF4-FFF2-40B4-BE49-F238E27FC236}">
                <a16:creationId xmlns:a16="http://schemas.microsoft.com/office/drawing/2014/main" id="{855A3316-71AD-6446-DAC3-EE73C8FD7362}"/>
              </a:ext>
              <a:ext uri="{C183D7F6-B498-43B3-948B-1728B52AA6E4}">
                <adec:decorative xmlns:adec="http://schemas.microsoft.com/office/drawing/2017/decorative" val="1"/>
              </a:ext>
            </a:extLst>
          </p:cNvPr>
          <p:cNvSpPr txBox="1"/>
          <p:nvPr/>
        </p:nvSpPr>
        <p:spPr>
          <a:xfrm>
            <a:off x="792627" y="2659476"/>
            <a:ext cx="5997602" cy="2062103"/>
          </a:xfrm>
          <a:prstGeom prst="rect">
            <a:avLst/>
          </a:prstGeom>
          <a:noFill/>
          <a:effectLst/>
        </p:spPr>
        <p:txBody>
          <a:bodyPr wrap="square">
            <a:spAutoFit/>
          </a:bodyPr>
          <a:lstStyle/>
          <a:p>
            <a:pPr marL="0" marR="0" algn="r"/>
            <a:r>
              <a:rPr lang="en-US" sz="1600" i="1">
                <a:effectLst/>
                <a:latin typeface="Calibri" panose="020F0502020204030204" pitchFamily="34" charset="0"/>
                <a:ea typeface="Calibri" panose="020F0502020204030204" pitchFamily="34" charset="0"/>
                <a:cs typeface="Calibri" panose="020F0502020204030204" pitchFamily="34" charset="0"/>
              </a:rPr>
              <a:t>“PRL provides support for small business in the airport with a two-prong approach, working directly with a leasing team and forgoing the RFP process and also working with the operations team who accepts and delivers product on your business’ behalf. They take all the guesswork out of the equation and work alongside WITH you to make your business successful.” </a:t>
            </a:r>
          </a:p>
          <a:p>
            <a:pPr marL="0" marR="0" algn="r"/>
            <a:endParaRPr lang="en-US" sz="1600" i="1">
              <a:latin typeface="Calibri" panose="020F0502020204030204" pitchFamily="34" charset="0"/>
              <a:ea typeface="Calibri" panose="020F0502020204030204" pitchFamily="34" charset="0"/>
              <a:cs typeface="Calibri" panose="020F0502020204030204" pitchFamily="34" charset="0"/>
            </a:endParaRPr>
          </a:p>
          <a:p>
            <a:pPr marL="0" marR="0" algn="r"/>
            <a:r>
              <a:rPr lang="en-US" sz="1600" i="1">
                <a:latin typeface="Calibri" panose="020F0502020204030204" pitchFamily="34" charset="0"/>
                <a:ea typeface="Calibri" panose="020F0502020204030204" pitchFamily="34" charset="0"/>
                <a:cs typeface="Calibri" panose="020F0502020204030204" pitchFamily="34" charset="0"/>
              </a:rPr>
              <a:t>Kara Dar - ACDBE Owner National Essentials dba See’s Candies</a:t>
            </a:r>
            <a:endParaRPr lang="en-US" sz="1600" i="1">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7405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DB82B6-2286-475D-834B-8F4D868A13B1}"/>
            </a:ext>
          </a:extLst>
        </p:cNvPr>
        <p:cNvGrpSpPr/>
        <p:nvPr/>
      </p:nvGrpSpPr>
      <p:grpSpPr>
        <a:xfrm>
          <a:off x="0" y="0"/>
          <a:ext cx="0" cy="0"/>
          <a:chOff x="0" y="0"/>
          <a:chExt cx="0" cy="0"/>
        </a:xfrm>
      </p:grpSpPr>
      <p:sp>
        <p:nvSpPr>
          <p:cNvPr id="2" name="Text Placeholder 1" descr="The easiest path to entry is using one of our retail units&#10;We have  14 kiosks, which are custom units configured to allow passengers to shop from inside or outside the unit&#10;And we have Retail Merchandising Units, which are similar to shopping center carts with 3 retail sides and a built-in cashwrap area&#10;Monthly fees  are plus or minus $5000 depending on a number of factors&#10;For those interested in greater detail I’m happy to go over more details in the breakout session&#10;">
            <a:extLst>
              <a:ext uri="{FF2B5EF4-FFF2-40B4-BE49-F238E27FC236}">
                <a16:creationId xmlns:a16="http://schemas.microsoft.com/office/drawing/2014/main" id="{93C41DDF-CE1A-97F6-8EA5-156D256B3651}"/>
              </a:ext>
            </a:extLst>
          </p:cNvPr>
          <p:cNvSpPr txBox="1">
            <a:spLocks noGrp="1"/>
          </p:cNvSpPr>
          <p:nvPr>
            <p:ph type="title" idx="4294967295"/>
          </p:nvPr>
        </p:nvSpPr>
        <p:spPr>
          <a:xfrm>
            <a:off x="647078" y="462697"/>
            <a:ext cx="8807450" cy="5794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PRL Provides Kiosks and Retail Merchandising Units</a:t>
            </a:r>
          </a:p>
        </p:txBody>
      </p:sp>
      <p:sp>
        <p:nvSpPr>
          <p:cNvPr id="3" name="Text Placeholder 4">
            <a:extLst>
              <a:ext uri="{FF2B5EF4-FFF2-40B4-BE49-F238E27FC236}">
                <a16:creationId xmlns:a16="http://schemas.microsoft.com/office/drawing/2014/main" id="{B266ABDC-6267-023E-7764-F911E507FD06}"/>
              </a:ext>
              <a:ext uri="{C183D7F6-B498-43B3-948B-1728B52AA6E4}">
                <adec:decorative xmlns:adec="http://schemas.microsoft.com/office/drawing/2017/decorative" val="1"/>
              </a:ext>
            </a:extLst>
          </p:cNvPr>
          <p:cNvSpPr txBox="1">
            <a:spLocks/>
          </p:cNvSpPr>
          <p:nvPr/>
        </p:nvSpPr>
        <p:spPr>
          <a:xfrm>
            <a:off x="769938" y="1247329"/>
            <a:ext cx="3385206" cy="1145331"/>
          </a:xfrm>
          <a:prstGeom prst="rect">
            <a:avLst/>
          </a:prstGeom>
        </p:spPr>
        <p:txBody>
          <a:bodyPr/>
          <a:lstStyle>
            <a:lvl1pPr marL="285750" indent="-285750" algn="l" defTabSz="914400" rtl="0" eaLnBrk="1" latinLnBrk="0" hangingPunct="1">
              <a:lnSpc>
                <a:spcPct val="100000"/>
              </a:lnSpc>
              <a:spcBef>
                <a:spcPts val="1000"/>
              </a:spcBef>
              <a:buClr>
                <a:srgbClr val="E35B2A"/>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solidFill>
                  <a:schemeClr val="tx1">
                    <a:lumMod val="75000"/>
                    <a:lumOff val="25000"/>
                  </a:schemeClr>
                </a:solidFill>
                <a:sym typeface="Arial"/>
              </a:rPr>
              <a:t>Retail units (RMU/Kiosk) are provided by PRL; some custom exceptions</a:t>
            </a:r>
          </a:p>
          <a:p>
            <a:endParaRPr lang="en-US"/>
          </a:p>
        </p:txBody>
      </p:sp>
      <p:sp>
        <p:nvSpPr>
          <p:cNvPr id="4" name="Shape 279">
            <a:extLst>
              <a:ext uri="{FF2B5EF4-FFF2-40B4-BE49-F238E27FC236}">
                <a16:creationId xmlns:a16="http://schemas.microsoft.com/office/drawing/2014/main" id="{2E5FCAA5-B357-706A-0D23-70DB18B884A9}"/>
              </a:ext>
              <a:ext uri="{C183D7F6-B498-43B3-948B-1728B52AA6E4}">
                <adec:decorative xmlns:adec="http://schemas.microsoft.com/office/drawing/2017/decorative" val="1"/>
              </a:ext>
            </a:extLst>
          </p:cNvPr>
          <p:cNvSpPr txBox="1">
            <a:spLocks/>
          </p:cNvSpPr>
          <p:nvPr/>
        </p:nvSpPr>
        <p:spPr>
          <a:xfrm>
            <a:off x="647078" y="4074611"/>
            <a:ext cx="6942006" cy="1925428"/>
          </a:xfrm>
          <a:prstGeom prst="rect">
            <a:avLst/>
          </a:prstGeom>
          <a:noFill/>
          <a:ln>
            <a:noFill/>
          </a:ln>
        </p:spPr>
        <p:txBody>
          <a:bodyPr vert="horz" wrap="square" lIns="91425" tIns="45700" rIns="91425" bIns="45700" rtlCol="0" anchor="t" anchorCtr="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90000"/>
              </a:lnSpc>
              <a:spcBef>
                <a:spcPts val="1000"/>
              </a:spcBef>
              <a:spcAft>
                <a:spcPts val="0"/>
              </a:spcAft>
              <a:buClr>
                <a:srgbClr val="4472C4"/>
              </a:buClr>
              <a:buSzPct val="80000"/>
              <a:buFont typeface="Wingdings 3" charset="2"/>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Arial"/>
              </a:rPr>
              <a:t>General Participation Costs:</a:t>
            </a:r>
          </a:p>
          <a:p>
            <a:pPr marL="285750" marR="0" lvl="0" indent="-285750" algn="l" defTabSz="457200" rtl="0" eaLnBrk="1" fontAlgn="auto" latinLnBrk="0" hangingPunct="1">
              <a:spcBef>
                <a:spcPts val="0"/>
              </a:spcBef>
              <a:spcAft>
                <a:spcPts val="0"/>
              </a:spcAft>
              <a:buClr>
                <a:srgbClr val="4472C4"/>
              </a:buClr>
              <a:buSzPct val="80000"/>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rPr>
              <a:t>Minimum Monthly Fees (Rent): Generally, $4,000-$6,000 per month</a:t>
            </a:r>
          </a:p>
          <a:p>
            <a:pPr marL="285750" marR="0" lvl="0" indent="-285750" algn="l" defTabSz="457200" rtl="0" eaLnBrk="1" fontAlgn="auto" latinLnBrk="0" hangingPunct="1">
              <a:spcBef>
                <a:spcPts val="0"/>
              </a:spcBef>
              <a:spcAft>
                <a:spcPts val="0"/>
              </a:spcAft>
              <a:buClr>
                <a:srgbClr val="4472C4"/>
              </a:buClr>
              <a:buSzPct val="80000"/>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rPr>
              <a:t>15% over the natural breakpoint (higher of rent or 15% of sales)</a:t>
            </a:r>
          </a:p>
          <a:p>
            <a:pPr marL="285750" indent="-285750">
              <a:spcBef>
                <a:spcPts val="0"/>
              </a:spcBef>
              <a:buClr>
                <a:srgbClr val="4472C4"/>
              </a:buClr>
              <a:buFont typeface="Wingdings" panose="05000000000000000000" pitchFamily="2" charset="2"/>
              <a:buChar char="§"/>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rPr>
              <a:t>Monthly Ancillary Fees</a:t>
            </a:r>
            <a:r>
              <a:rPr lang="en-US" sz="1800">
                <a:solidFill>
                  <a:prstClr val="black"/>
                </a:solidFill>
                <a:latin typeface="Calibri" panose="020F0502020204030204"/>
                <a:sym typeface="Arial"/>
              </a:rPr>
              <a:t>: approximately</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rPr>
              <a:t>, $650</a:t>
            </a:r>
          </a:p>
          <a:p>
            <a:pPr marL="285750" marR="0" lvl="0" indent="-285750" algn="l" defTabSz="457200" rtl="0" eaLnBrk="1" fontAlgn="auto" latinLnBrk="0" hangingPunct="1">
              <a:spcBef>
                <a:spcPts val="0"/>
              </a:spcBef>
              <a:spcAft>
                <a:spcPts val="0"/>
              </a:spcAft>
              <a:buClr>
                <a:srgbClr val="4472C4"/>
              </a:buClr>
              <a:buSzPct val="80000"/>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rPr>
              <a:t>DEN Marketing Fee: 1/2% of all gross sales</a:t>
            </a:r>
          </a:p>
          <a:p>
            <a:pPr marL="0" marR="0" lvl="0" indent="0" algn="l" defTabSz="457200" rtl="0" eaLnBrk="1" fontAlgn="auto" latinLnBrk="0" hangingPunct="1">
              <a:spcBef>
                <a:spcPts val="0"/>
              </a:spcBef>
              <a:spcAft>
                <a:spcPts val="0"/>
              </a:spcAft>
              <a:buClr>
                <a:srgbClr val="4472C4"/>
              </a:buClr>
              <a:buSzPct val="80000"/>
              <a:buFont typeface="Wingdings 3" charset="2"/>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Arial"/>
            </a:endParaRPr>
          </a:p>
          <a:p>
            <a:pPr marL="0" marR="0" lvl="0" indent="0" algn="l" defTabSz="457200" rtl="0" eaLnBrk="1" fontAlgn="auto" latinLnBrk="0" hangingPunct="1">
              <a:lnSpc>
                <a:spcPct val="90000"/>
              </a:lnSpc>
              <a:spcBef>
                <a:spcPts val="1000"/>
              </a:spcBef>
              <a:spcAft>
                <a:spcPts val="0"/>
              </a:spcAft>
              <a:buClr>
                <a:srgbClr val="4472C4"/>
              </a:buClr>
              <a:buSzPct val="80000"/>
              <a:buFont typeface="Wingdings 3" charset="2"/>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Arial"/>
            </a:endParaRPr>
          </a:p>
          <a:p>
            <a:pPr marL="0" marR="0" lvl="0" indent="0" algn="l" defTabSz="457200" rtl="0" eaLnBrk="1" fontAlgn="auto" latinLnBrk="0" hangingPunct="1">
              <a:lnSpc>
                <a:spcPct val="90000"/>
              </a:lnSpc>
              <a:spcBef>
                <a:spcPts val="1000"/>
              </a:spcBef>
              <a:spcAft>
                <a:spcPts val="0"/>
              </a:spcAft>
              <a:buClr>
                <a:srgbClr val="4472C4"/>
              </a:buClr>
              <a:buSzPct val="80000"/>
              <a:buFont typeface="Wingdings 3" charset="2"/>
              <a:buNone/>
              <a:tabLst/>
              <a:defRPr/>
            </a:pPr>
            <a:endParaRPr kumimoji="0" lang="en-US" sz="1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B1FD40C8-0835-6ACC-5742-EC68C4E233C6}"/>
              </a:ext>
              <a:ext uri="{C183D7F6-B498-43B3-948B-1728B52AA6E4}">
                <adec:decorative xmlns:adec="http://schemas.microsoft.com/office/drawing/2017/decorative" val="1"/>
              </a:ext>
            </a:extLst>
          </p:cNvPr>
          <p:cNvSpPr txBox="1"/>
          <p:nvPr/>
        </p:nvSpPr>
        <p:spPr>
          <a:xfrm>
            <a:off x="4545093" y="6465990"/>
            <a:ext cx="325414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2000"/>
              </a:spcBef>
              <a:spcAft>
                <a:spcPts val="0"/>
              </a:spcAft>
              <a:buClr>
                <a:prstClr val="black"/>
              </a:buClr>
              <a:buSzPct val="25000"/>
              <a:buFont typeface="Noto Sans Symbols"/>
              <a:buNone/>
              <a:tabLst/>
              <a:defRPr/>
            </a:pPr>
            <a:r>
              <a:rPr kumimoji="0" lang="en-US" sz="1800" b="0" i="0" u="none" strike="noStrike" kern="1200" cap="none" spc="0" normalizeH="0" baseline="0" noProof="0">
                <a:ln>
                  <a:noFill/>
                </a:ln>
                <a:solidFill>
                  <a:srgbClr val="0070C0"/>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www.PRIRetail.com</a:t>
            </a:r>
            <a:endParaRPr kumimoji="0" lang="en-US" sz="1800" b="0" i="0" u="none" strike="noStrike" kern="1200" cap="none" spc="0" normalizeH="0" baseline="0" noProof="0">
              <a:ln>
                <a:noFill/>
              </a:ln>
              <a:solidFill>
                <a:srgbClr val="0070C0"/>
              </a:solidFill>
              <a:effectLst/>
              <a:uLnTx/>
              <a:uFillTx/>
              <a:latin typeface="Arial"/>
              <a:ea typeface="Arial"/>
              <a:cs typeface="Arial"/>
              <a:sym typeface="Arial"/>
            </a:endParaRPr>
          </a:p>
        </p:txBody>
      </p:sp>
      <p:pic>
        <p:nvPicPr>
          <p:cNvPr id="10" name="Picture 9">
            <a:extLst>
              <a:ext uri="{FF2B5EF4-FFF2-40B4-BE49-F238E27FC236}">
                <a16:creationId xmlns:a16="http://schemas.microsoft.com/office/drawing/2014/main" id="{BD41987B-6F61-005C-7E82-5387BA1E8F6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073" y="5525188"/>
            <a:ext cx="1125468" cy="1125468"/>
          </a:xfrm>
          <a:prstGeom prst="rect">
            <a:avLst/>
          </a:prstGeom>
        </p:spPr>
      </p:pic>
      <p:pic>
        <p:nvPicPr>
          <p:cNvPr id="11" name="Picture 2">
            <a:extLst>
              <a:ext uri="{FF2B5EF4-FFF2-40B4-BE49-F238E27FC236}">
                <a16:creationId xmlns:a16="http://schemas.microsoft.com/office/drawing/2014/main" id="{9099A6BE-F096-C8CB-C50D-287B9E3DDFD5}"/>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97236" y="3805284"/>
            <a:ext cx="2700020" cy="2845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4F8A4BA9-5F75-4B37-BBC7-D8E19C86B3EE}"/>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900776" y="5994902"/>
            <a:ext cx="657361" cy="6186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2B8DF08-6B60-3B01-8F5E-30D30A92AA0E}"/>
              </a:ext>
              <a:ext uri="{C183D7F6-B498-43B3-948B-1728B52AA6E4}">
                <adec:decorative xmlns:adec="http://schemas.microsoft.com/office/drawing/2017/decorative" val="1"/>
              </a:ext>
            </a:extLst>
          </p:cNvPr>
          <p:cNvSpPr txBox="1"/>
          <p:nvPr/>
        </p:nvSpPr>
        <p:spPr>
          <a:xfrm>
            <a:off x="7799240" y="1624124"/>
            <a:ext cx="3991956" cy="2190343"/>
          </a:xfrm>
          <a:prstGeom prst="rect">
            <a:avLst/>
          </a:prstGeom>
          <a:noFill/>
          <a:effectLst/>
        </p:spPr>
        <p:txBody>
          <a:bodyPr wrap="square">
            <a:spAutoFit/>
          </a:bodyPr>
          <a:lstStyle/>
          <a:p>
            <a:pPr marR="0" algn="r" fontAlgn="base">
              <a:spcBef>
                <a:spcPts val="1000"/>
              </a:spcBef>
            </a:pPr>
            <a:r>
              <a:rPr lang="en-US" sz="1600" i="1">
                <a:solidFill>
                  <a:srgbClr val="171616"/>
                </a:solidFill>
                <a:latin typeface="Calibri" panose="020F0502020204030204" pitchFamily="34" charset="0"/>
              </a:rPr>
              <a:t>"We always wanted to have a retail presence at DEN. PRL not only gave our small business the opportunity to get started, they were instrumental in helping us become successful. The amount of positive comments we get from local customers as a result of our presence at DIA is incredible. Thank you PRL!" </a:t>
            </a:r>
          </a:p>
          <a:p>
            <a:pPr algn="r" rtl="0" fontAlgn="base">
              <a:spcBef>
                <a:spcPts val="1000"/>
              </a:spcBef>
            </a:pPr>
            <a:r>
              <a:rPr lang="en-US" sz="1600" i="0" u="none" strike="noStrike">
                <a:solidFill>
                  <a:srgbClr val="171616"/>
                </a:solidFill>
                <a:effectLst/>
                <a:latin typeface="Calibri" panose="020F0502020204030204" pitchFamily="34" charset="0"/>
              </a:rPr>
              <a:t>Chris White - Owner Shinesty</a:t>
            </a:r>
          </a:p>
        </p:txBody>
      </p:sp>
      <p:pic>
        <p:nvPicPr>
          <p:cNvPr id="14" name="Picture 13">
            <a:extLst>
              <a:ext uri="{FF2B5EF4-FFF2-40B4-BE49-F238E27FC236}">
                <a16:creationId xmlns:a16="http://schemas.microsoft.com/office/drawing/2014/main" id="{0F789144-30EE-1E01-85AE-2C4A4F8AF3F6}"/>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69038" y="1369578"/>
            <a:ext cx="3684830" cy="2456553"/>
          </a:xfrm>
          <a:prstGeom prst="rect">
            <a:avLst/>
          </a:prstGeom>
          <a:ln>
            <a:noFill/>
          </a:ln>
          <a:effectLst>
            <a:outerShdw blurRad="292100" dist="139700" dir="2700000" algn="tl" rotWithShape="0">
              <a:srgbClr val="333333">
                <a:alpha val="65000"/>
              </a:srgbClr>
            </a:outerShdw>
          </a:effectLst>
        </p:spPr>
      </p:pic>
      <p:sp>
        <p:nvSpPr>
          <p:cNvPr id="15" name="Text Placeholder 4">
            <a:extLst>
              <a:ext uri="{FF2B5EF4-FFF2-40B4-BE49-F238E27FC236}">
                <a16:creationId xmlns:a16="http://schemas.microsoft.com/office/drawing/2014/main" id="{7FC3FFF7-A176-437A-7B15-8AD469B768D9}"/>
              </a:ext>
              <a:ext uri="{C183D7F6-B498-43B3-948B-1728B52AA6E4}">
                <adec:decorative xmlns:adec="http://schemas.microsoft.com/office/drawing/2017/decorative" val="1"/>
              </a:ext>
            </a:extLst>
          </p:cNvPr>
          <p:cNvSpPr txBox="1">
            <a:spLocks/>
          </p:cNvSpPr>
          <p:nvPr/>
        </p:nvSpPr>
        <p:spPr>
          <a:xfrm>
            <a:off x="1118095" y="2803049"/>
            <a:ext cx="3385206" cy="1117316"/>
          </a:xfrm>
          <a:prstGeom prst="rect">
            <a:avLst/>
          </a:prstGeom>
          <a:solidFill>
            <a:srgbClr val="ECEFF6"/>
          </a:solidFill>
          <a:ln>
            <a:solidFill>
              <a:srgbClr val="3B1D85"/>
            </a:solidFill>
          </a:ln>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t>Kiosks:</a:t>
            </a:r>
            <a:r>
              <a:rPr lang="en-US" sz="1800"/>
              <a:t> Glass cases configured to allow passenger entry and shopability with a separate cash wrap and POS area</a:t>
            </a:r>
          </a:p>
          <a:p>
            <a:endParaRPr lang="en-US"/>
          </a:p>
        </p:txBody>
      </p:sp>
      <p:sp>
        <p:nvSpPr>
          <p:cNvPr id="16" name="Text Placeholder 4">
            <a:extLst>
              <a:ext uri="{FF2B5EF4-FFF2-40B4-BE49-F238E27FC236}">
                <a16:creationId xmlns:a16="http://schemas.microsoft.com/office/drawing/2014/main" id="{B583D961-695D-25FB-4063-950175323C39}"/>
              </a:ext>
              <a:ext uri="{C183D7F6-B498-43B3-948B-1728B52AA6E4}">
                <adec:decorative xmlns:adec="http://schemas.microsoft.com/office/drawing/2017/decorative" val="1"/>
              </a:ext>
            </a:extLst>
          </p:cNvPr>
          <p:cNvSpPr txBox="1">
            <a:spLocks/>
          </p:cNvSpPr>
          <p:nvPr/>
        </p:nvSpPr>
        <p:spPr>
          <a:xfrm>
            <a:off x="6449201" y="5070265"/>
            <a:ext cx="2835756" cy="937017"/>
          </a:xfrm>
          <a:prstGeom prst="rect">
            <a:avLst/>
          </a:prstGeom>
          <a:solidFill>
            <a:srgbClr val="ECEFF6"/>
          </a:solidFill>
          <a:ln>
            <a:solidFill>
              <a:schemeClr val="accent1">
                <a:lumMod val="75000"/>
              </a:schemeClr>
            </a:solidFill>
          </a:ln>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t>RMUs: </a:t>
            </a:r>
            <a:r>
              <a:rPr lang="en-US" sz="1800"/>
              <a:t>3 sides of retail display area with a 4</a:t>
            </a:r>
            <a:r>
              <a:rPr lang="en-US" sz="1800" baseline="30000"/>
              <a:t>th</a:t>
            </a:r>
            <a:r>
              <a:rPr lang="en-US" sz="1800"/>
              <a:t> side for cash wrap and POS</a:t>
            </a:r>
          </a:p>
        </p:txBody>
      </p:sp>
    </p:spTree>
    <p:extLst>
      <p:ext uri="{BB962C8B-B14F-4D97-AF65-F5344CB8AC3E}">
        <p14:creationId xmlns:p14="http://schemas.microsoft.com/office/powerpoint/2010/main" val="3131270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C57C-2B49-CE6A-F957-8D24FC2006DC}"/>
            </a:ext>
          </a:extLst>
        </p:cNvPr>
        <p:cNvGrpSpPr/>
        <p:nvPr/>
      </p:nvGrpSpPr>
      <p:grpSpPr>
        <a:xfrm>
          <a:off x="0" y="0"/>
          <a:ext cx="0" cy="0"/>
          <a:chOff x="0" y="0"/>
          <a:chExt cx="0" cy="0"/>
        </a:xfrm>
      </p:grpSpPr>
      <p:sp>
        <p:nvSpPr>
          <p:cNvPr id="12" name="Text Placeholder 1" descr="So that’s the basics!&#10;We have a fantastic group of hardworking and successful merchants in our program and we’re always looking to welcome new retailers, new concepts and new ideas!&#10;I hope some of you will join my breakout session so I can answer your questions and hopefully get to know some great future DEN Specialty Retailers!&#10;&#10;Thanks again for your time and enjoy the rest of the presentations!&#10;&#10;Cord@PriRetail.com&#10;303.342.6818 or 303.342.6817&#10;www.PRIRetail.com&#10;&#10;">
            <a:extLst>
              <a:ext uri="{FF2B5EF4-FFF2-40B4-BE49-F238E27FC236}">
                <a16:creationId xmlns:a16="http://schemas.microsoft.com/office/drawing/2014/main" id="{93EC0EB5-071E-A7D6-4007-E5FE74D55BE9}"/>
              </a:ext>
              <a:ext uri="{C183D7F6-B498-43B3-948B-1728B52AA6E4}">
                <adec:decorative xmlns:adec="http://schemas.microsoft.com/office/drawing/2017/decorative" val="0"/>
              </a:ext>
            </a:extLst>
          </p:cNvPr>
          <p:cNvSpPr txBox="1">
            <a:spLocks noGrp="1"/>
          </p:cNvSpPr>
          <p:nvPr>
            <p:ph type="title" idx="4294967295"/>
          </p:nvPr>
        </p:nvSpPr>
        <p:spPr>
          <a:xfrm>
            <a:off x="764245" y="496503"/>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Come Join Us!</a:t>
            </a:r>
          </a:p>
        </p:txBody>
      </p:sp>
      <p:sp>
        <p:nvSpPr>
          <p:cNvPr id="13" name="TextBox 12">
            <a:extLst>
              <a:ext uri="{FF2B5EF4-FFF2-40B4-BE49-F238E27FC236}">
                <a16:creationId xmlns:a16="http://schemas.microsoft.com/office/drawing/2014/main" id="{26D6A0DC-B968-D626-256A-F82F26256EF1}"/>
              </a:ext>
              <a:ext uri="{C183D7F6-B498-43B3-948B-1728B52AA6E4}">
                <adec:decorative xmlns:adec="http://schemas.microsoft.com/office/drawing/2017/decorative" val="1"/>
              </a:ext>
            </a:extLst>
          </p:cNvPr>
          <p:cNvSpPr txBox="1"/>
          <p:nvPr/>
        </p:nvSpPr>
        <p:spPr>
          <a:xfrm>
            <a:off x="8164217" y="5248737"/>
            <a:ext cx="325414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2000"/>
              </a:spcBef>
              <a:spcAft>
                <a:spcPts val="0"/>
              </a:spcAft>
              <a:buClr>
                <a:prstClr val="black"/>
              </a:buClr>
              <a:buSzPct val="25000"/>
              <a:buFont typeface="Noto Sans Symbols"/>
              <a:buNone/>
              <a:tabLst/>
              <a:defRPr/>
            </a:pPr>
            <a:r>
              <a:rPr kumimoji="0" lang="en-US" sz="1800" b="0" i="0" u="none" strike="noStrike" kern="1200" cap="none" spc="0" normalizeH="0" baseline="0" noProof="0">
                <a:ln>
                  <a:noFill/>
                </a:ln>
                <a:solidFill>
                  <a:srgbClr val="0070C0"/>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www.PRIRetail.com</a:t>
            </a:r>
            <a:endParaRPr kumimoji="0" lang="en-US" sz="1800" b="0" i="0" u="none" strike="noStrike" kern="1200" cap="none" spc="0" normalizeH="0" baseline="0" noProof="0">
              <a:ln>
                <a:noFill/>
              </a:ln>
              <a:solidFill>
                <a:srgbClr val="0070C0"/>
              </a:solidFill>
              <a:effectLst/>
              <a:uLnTx/>
              <a:uFillTx/>
              <a:latin typeface="Arial"/>
              <a:ea typeface="Arial"/>
              <a:cs typeface="Arial"/>
              <a:sym typeface="Arial"/>
            </a:endParaRPr>
          </a:p>
        </p:txBody>
      </p:sp>
      <p:pic>
        <p:nvPicPr>
          <p:cNvPr id="14" name="Picture 13">
            <a:extLst>
              <a:ext uri="{FF2B5EF4-FFF2-40B4-BE49-F238E27FC236}">
                <a16:creationId xmlns:a16="http://schemas.microsoft.com/office/drawing/2014/main" id="{EB1D06EE-B464-23E8-2EF6-EA690AAFDAB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2605" y="2162680"/>
            <a:ext cx="3133389" cy="3133389"/>
          </a:xfrm>
          <a:prstGeom prst="rect">
            <a:avLst/>
          </a:prstGeom>
        </p:spPr>
      </p:pic>
      <p:sp>
        <p:nvSpPr>
          <p:cNvPr id="15" name="Shape 193">
            <a:extLst>
              <a:ext uri="{FF2B5EF4-FFF2-40B4-BE49-F238E27FC236}">
                <a16:creationId xmlns:a16="http://schemas.microsoft.com/office/drawing/2014/main" id="{CEE532A1-C112-1C88-56D8-4A04E34E72B2}"/>
              </a:ext>
              <a:ext uri="{C183D7F6-B498-43B3-948B-1728B52AA6E4}">
                <adec:decorative xmlns:adec="http://schemas.microsoft.com/office/drawing/2017/decorative" val="1"/>
              </a:ext>
            </a:extLst>
          </p:cNvPr>
          <p:cNvSpPr/>
          <p:nvPr/>
        </p:nvSpPr>
        <p:spPr>
          <a:xfrm>
            <a:off x="3606892" y="2107377"/>
            <a:ext cx="4065872" cy="2409311"/>
          </a:xfrm>
          <a:prstGeom prst="rect">
            <a:avLst/>
          </a:prstGeom>
        </p:spPr>
        <p:txBody>
          <a:bodyPr vert="horz" lIns="91440" tIns="45720" rIns="91440" bIns="45720" rtlCol="0" anchorCtr="0">
            <a:normAutofit/>
          </a:bodyPr>
          <a:lstStyle/>
          <a:p>
            <a:pPr marL="0" marR="0" lvl="0" indent="0" defTabSz="914400" rtl="0" eaLnBrk="1" fontAlgn="auto" latinLnBrk="0" hangingPunct="1">
              <a:lnSpc>
                <a:spcPct val="100000"/>
              </a:lnSpc>
              <a:spcBef>
                <a:spcPts val="1000"/>
              </a:spcBef>
              <a:spcAft>
                <a:spcPts val="0"/>
              </a:spcAft>
              <a:buClr>
                <a:srgbClr val="4472C4"/>
              </a:buClr>
              <a:buSzPct val="80000"/>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a:t>
            </a:r>
            <a:r>
              <a:rPr kumimoji="0" lang="en-US" sz="1600" b="0" i="1"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Airport retail is really the only place that retail makes sense anymore. The sheer volume of consistent customers is exponentially more than malls, outlets, etc. Colorado Limited is thrilled to be part of the Specialty Retail program at DEN. If you have a product to sell, you need to be in this airport!</a:t>
            </a:r>
            <a:r>
              <a:rPr kumimoji="0" lang="en-US" sz="1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p>
            <a:pPr marL="0" marR="0" lvl="0" indent="0" defTabSz="914400" rtl="0" eaLnBrk="1" fontAlgn="auto" latinLnBrk="0" hangingPunct="1">
              <a:lnSpc>
                <a:spcPct val="100000"/>
              </a:lnSpc>
              <a:spcBef>
                <a:spcPts val="1000"/>
              </a:spcBef>
              <a:spcAft>
                <a:spcPts val="0"/>
              </a:spcAft>
              <a:buClr>
                <a:srgbClr val="4472C4"/>
              </a:buClr>
              <a:buSzPct val="80000"/>
              <a:buFontTx/>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Dave Kolin-Owner - Colorado Limite</a:t>
            </a:r>
            <a:r>
              <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d</a:t>
            </a:r>
          </a:p>
        </p:txBody>
      </p:sp>
      <p:sp>
        <p:nvSpPr>
          <p:cNvPr id="16" name="TextBox 15">
            <a:extLst>
              <a:ext uri="{FF2B5EF4-FFF2-40B4-BE49-F238E27FC236}">
                <a16:creationId xmlns:a16="http://schemas.microsoft.com/office/drawing/2014/main" id="{B4F0587F-02AA-6807-FE3D-3D1684D9126B}"/>
              </a:ext>
              <a:ext uri="{C183D7F6-B498-43B3-948B-1728B52AA6E4}">
                <adec:decorative xmlns:adec="http://schemas.microsoft.com/office/drawing/2017/decorative" val="1"/>
              </a:ext>
            </a:extLst>
          </p:cNvPr>
          <p:cNvSpPr txBox="1"/>
          <p:nvPr/>
        </p:nvSpPr>
        <p:spPr>
          <a:xfrm>
            <a:off x="4027784" y="4828622"/>
            <a:ext cx="3797385" cy="8402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hlinkClick r:id="rId5">
                  <a:extLst>
                    <a:ext uri="{A12FA001-AC4F-418D-AE19-62706E023703}">
                      <ahyp:hlinkClr xmlns:ahyp="http://schemas.microsoft.com/office/drawing/2018/hyperlinkcolor" val="tx"/>
                    </a:ext>
                  </a:extLst>
                </a:hlinkClick>
              </a:rPr>
              <a:t>Cord@PriRetail.com</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rPr>
              <a:t>303.342.6818 or 303.342.6817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hlinkClick r:id="rId3">
                  <a:extLst>
                    <a:ext uri="{A12FA001-AC4F-418D-AE19-62706E023703}">
                      <ahyp:hlinkClr xmlns:ahyp="http://schemas.microsoft.com/office/drawing/2018/hyperlinkcolor" val="tx"/>
                    </a:ext>
                  </a:extLst>
                </a:hlinkClick>
              </a:rPr>
              <a:t>www.PRIRetail.com</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endParaRPr>
          </a:p>
        </p:txBody>
      </p:sp>
      <p:pic>
        <p:nvPicPr>
          <p:cNvPr id="17" name="Picture 16">
            <a:extLst>
              <a:ext uri="{FF2B5EF4-FFF2-40B4-BE49-F238E27FC236}">
                <a16:creationId xmlns:a16="http://schemas.microsoft.com/office/drawing/2014/main" id="{BDA31FF1-4645-4A1A-0324-1B7D9DB50796}"/>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4245" y="2191134"/>
            <a:ext cx="2711294" cy="299099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9111CE5D-9CB3-D0F0-9C72-D15920D1E29B}"/>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67425" y="5628158"/>
            <a:ext cx="4065872" cy="627729"/>
          </a:xfrm>
          <a:prstGeom prst="rect">
            <a:avLst/>
          </a:prstGeom>
        </p:spPr>
      </p:pic>
      <p:sp>
        <p:nvSpPr>
          <p:cNvPr id="19" name="TextBox 18">
            <a:extLst>
              <a:ext uri="{FF2B5EF4-FFF2-40B4-BE49-F238E27FC236}">
                <a16:creationId xmlns:a16="http://schemas.microsoft.com/office/drawing/2014/main" id="{9BFB435B-B13D-FF53-128E-1E075A1D8F60}"/>
              </a:ext>
              <a:ext uri="{C183D7F6-B498-43B3-948B-1728B52AA6E4}">
                <adec:decorative xmlns:adec="http://schemas.microsoft.com/office/drawing/2017/decorative" val="1"/>
              </a:ext>
            </a:extLst>
          </p:cNvPr>
          <p:cNvSpPr txBox="1"/>
          <p:nvPr/>
        </p:nvSpPr>
        <p:spPr>
          <a:xfrm>
            <a:off x="2663198" y="945641"/>
            <a:ext cx="7322065" cy="1077218"/>
          </a:xfrm>
          <a:prstGeom prst="rect">
            <a:avLst/>
          </a:prstGeom>
          <a:noFill/>
        </p:spPr>
        <p:txBody>
          <a:bodyPr wrap="square">
            <a:spAutoFit/>
          </a:bodyPr>
          <a:lstStyle/>
          <a:p>
            <a:pPr algn="ctr" rtl="0" fontAlgn="base">
              <a:spcBef>
                <a:spcPts val="1000"/>
              </a:spcBef>
            </a:pPr>
            <a:r>
              <a:rPr lang="en-US" sz="3200" i="0" u="none" strike="noStrike">
                <a:solidFill>
                  <a:srgbClr val="171616"/>
                </a:solidFill>
                <a:effectLst/>
                <a:latin typeface="Calibri" panose="020F0502020204030204" pitchFamily="34" charset="0"/>
              </a:rPr>
              <a:t>Looking forward to answering questions and networking in the breakout room!</a:t>
            </a:r>
            <a:endParaRPr lang="en-US" sz="3200" b="1" i="0" u="none" strike="noStrike">
              <a:solidFill>
                <a:srgbClr val="E35B2A"/>
              </a:solidFill>
              <a:effectLst/>
              <a:latin typeface="Arial" panose="020B0604020202020204" pitchFamily="34" charset="0"/>
            </a:endParaRPr>
          </a:p>
        </p:txBody>
      </p:sp>
      <p:pic>
        <p:nvPicPr>
          <p:cNvPr id="20" name="Picture 19">
            <a:extLst>
              <a:ext uri="{FF2B5EF4-FFF2-40B4-BE49-F238E27FC236}">
                <a16:creationId xmlns:a16="http://schemas.microsoft.com/office/drawing/2014/main" id="{5F6D6AC1-8C0A-58D4-EAB9-C211B4E2FA28}"/>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8906" y="5236029"/>
            <a:ext cx="1125468" cy="1125468"/>
          </a:xfrm>
          <a:prstGeom prst="rect">
            <a:avLst/>
          </a:prstGeom>
        </p:spPr>
      </p:pic>
    </p:spTree>
    <p:extLst>
      <p:ext uri="{BB962C8B-B14F-4D97-AF65-F5344CB8AC3E}">
        <p14:creationId xmlns:p14="http://schemas.microsoft.com/office/powerpoint/2010/main" val="12988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2800" b="0" i="0" u="none" strike="noStrike" kern="1200" cap="none" spc="0" normalizeH="0" baseline="0" noProof="0">
                <a:ln>
                  <a:noFill/>
                </a:ln>
                <a:solidFill>
                  <a:srgbClr val="440099"/>
                </a:solidFill>
                <a:effectLst/>
                <a:uLnTx/>
                <a:uFillTx/>
                <a:latin typeface="+mn-lt"/>
                <a:ea typeface="+mn-ea"/>
                <a:cs typeface="+mn-cs"/>
              </a:rPr>
              <a:t>Navigating the ACDBE</a:t>
            </a:r>
            <a:r>
              <a:rPr lang="en-US" sz="2800">
                <a:solidFill>
                  <a:srgbClr val="440099"/>
                </a:solidFill>
                <a:latin typeface="+mn-lt"/>
                <a:ea typeface="+mn-ea"/>
                <a:cs typeface="+mn-cs"/>
              </a:rPr>
              <a:t> Series: Pathways to Concessions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lIns="91440" tIns="45720" rIns="91440" bIns="45720" anchor="t"/>
          <a:lstStyle/>
          <a:p>
            <a:r>
              <a:rPr lang="en-US" b="1"/>
              <a:t>Bi-monthly virtual outreach event held on the third Thursday at 1 p.m. will guide ACDBEs on doing business at DEN.</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389938"/>
            <a:ext cx="8260940" cy="3930649"/>
          </a:xfrm>
        </p:spPr>
        <p:txBody>
          <a:bodyPr lIns="91440" tIns="45720" rIns="91440" bIns="45720" anchor="t"/>
          <a:lstStyle/>
          <a:p>
            <a:pPr marL="0" indent="0">
              <a:spcBef>
                <a:spcPts val="0"/>
              </a:spcBef>
              <a:buClr>
                <a:srgbClr val="DC582A"/>
              </a:buClr>
              <a:buNone/>
              <a:tabLst>
                <a:tab pos="457200" algn="l"/>
              </a:tabLst>
            </a:pPr>
            <a:r>
              <a:rPr lang="en-US" sz="1800">
                <a:solidFill>
                  <a:schemeClr val="tx1"/>
                </a:solidFill>
                <a:ea typeface="Times New Roman" panose="02020603050405020304" pitchFamily="18" charset="0"/>
                <a:cs typeface="Calibri"/>
              </a:rPr>
              <a:t>Pathways to Concessions 2025:</a:t>
            </a:r>
            <a:endParaRPr lang="en-US" sz="1800">
              <a:solidFill>
                <a:schemeClr val="tx1"/>
              </a:solidFill>
              <a:ea typeface="Calibri" panose="020F0502020204030204"/>
              <a:cs typeface="Calibri"/>
            </a:endParaRPr>
          </a:p>
          <a:p>
            <a:pPr>
              <a:spcBef>
                <a:spcPts val="0"/>
              </a:spcBef>
              <a:buClr>
                <a:srgbClr val="DC582A"/>
              </a:buClr>
              <a:tabLst>
                <a:tab pos="457200" algn="l"/>
              </a:tabLst>
            </a:pPr>
            <a:r>
              <a:rPr lang="en-US" sz="1800">
                <a:solidFill>
                  <a:schemeClr val="bg2">
                    <a:lumMod val="75000"/>
                  </a:schemeClr>
                </a:solidFill>
                <a:ea typeface="Times New Roman" panose="02020603050405020304" pitchFamily="18" charset="0"/>
                <a:cs typeface="Calibri"/>
              </a:rPr>
              <a:t>January</a:t>
            </a:r>
            <a:r>
              <a:rPr lang="en-US" sz="1800">
                <a:solidFill>
                  <a:schemeClr val="bg2">
                    <a:lumMod val="75000"/>
                  </a:schemeClr>
                </a:solidFill>
                <a:effectLst/>
                <a:ea typeface="Times New Roman" panose="02020603050405020304" pitchFamily="18" charset="0"/>
                <a:cs typeface="Calibri"/>
              </a:rPr>
              <a:t> </a:t>
            </a:r>
            <a:r>
              <a:rPr lang="en-US" sz="1800">
                <a:solidFill>
                  <a:schemeClr val="bg2">
                    <a:lumMod val="75000"/>
                  </a:schemeClr>
                </a:solidFill>
                <a:ea typeface="Times New Roman" panose="02020603050405020304" pitchFamily="18" charset="0"/>
                <a:cs typeface="Calibri"/>
              </a:rPr>
              <a:t>16</a:t>
            </a:r>
            <a:r>
              <a:rPr lang="en-US" sz="1800">
                <a:solidFill>
                  <a:schemeClr val="bg2">
                    <a:lumMod val="75000"/>
                  </a:schemeClr>
                </a:solidFill>
                <a:effectLst/>
                <a:ea typeface="Times New Roman" panose="02020603050405020304" pitchFamily="18" charset="0"/>
                <a:cs typeface="Calibri"/>
              </a:rPr>
              <a:t> </a:t>
            </a:r>
            <a:r>
              <a:rPr lang="en-US" sz="1800">
                <a:solidFill>
                  <a:schemeClr val="bg2">
                    <a:lumMod val="75000"/>
                  </a:schemeClr>
                </a:solidFill>
                <a:ea typeface="Times New Roman" panose="02020603050405020304" pitchFamily="18" charset="0"/>
                <a:cs typeface="Calibri"/>
              </a:rPr>
              <a:t>– ACDBE 101</a:t>
            </a:r>
            <a:endParaRPr lang="en-US" sz="1800">
              <a:solidFill>
                <a:schemeClr val="bg2">
                  <a:lumMod val="75000"/>
                </a:schemeClr>
              </a:solidFill>
              <a:ea typeface="Calibri"/>
              <a:cs typeface="Calibri"/>
            </a:endParaRPr>
          </a:p>
          <a:p>
            <a:pPr>
              <a:spcBef>
                <a:spcPts val="0"/>
              </a:spcBef>
              <a:buClr>
                <a:srgbClr val="DC582A"/>
              </a:buClr>
              <a:tabLst>
                <a:tab pos="457200" algn="l"/>
              </a:tabLst>
            </a:pPr>
            <a:r>
              <a:rPr lang="en-US" sz="1800">
                <a:solidFill>
                  <a:schemeClr val="bg2">
                    <a:lumMod val="75000"/>
                  </a:schemeClr>
                </a:solidFill>
                <a:cs typeface="Calibri"/>
              </a:rPr>
              <a:t>March 20 – ACDBE 201 </a:t>
            </a:r>
            <a:endParaRPr lang="en-US" sz="1800">
              <a:solidFill>
                <a:schemeClr val="bg2">
                  <a:lumMod val="75000"/>
                </a:schemeClr>
              </a:solidFill>
              <a:ea typeface="Calibri"/>
              <a:cs typeface="Calibri"/>
            </a:endParaRPr>
          </a:p>
          <a:p>
            <a:pPr>
              <a:spcBef>
                <a:spcPts val="0"/>
              </a:spcBef>
              <a:buClr>
                <a:srgbClr val="DC582A"/>
              </a:buClr>
              <a:tabLst>
                <a:tab pos="457200" algn="l"/>
              </a:tabLst>
            </a:pPr>
            <a:r>
              <a:rPr lang="en-US" sz="1800">
                <a:solidFill>
                  <a:schemeClr val="bg2">
                    <a:lumMod val="75000"/>
                  </a:schemeClr>
                </a:solidFill>
                <a:cs typeface="Calibri"/>
              </a:rPr>
              <a:t>May 15 – Joint Ventures 101</a:t>
            </a:r>
            <a:endParaRPr lang="en-US" sz="1800">
              <a:solidFill>
                <a:schemeClr val="bg2">
                  <a:lumMod val="75000"/>
                </a:schemeClr>
              </a:solidFill>
              <a:ea typeface="Calibri"/>
              <a:cs typeface="Calibri"/>
            </a:endParaRPr>
          </a:p>
          <a:p>
            <a:pPr>
              <a:spcBef>
                <a:spcPts val="0"/>
              </a:spcBef>
              <a:buClr>
                <a:srgbClr val="DC582A"/>
              </a:buClr>
              <a:tabLst>
                <a:tab pos="457200" algn="l"/>
              </a:tabLst>
            </a:pPr>
            <a:r>
              <a:rPr lang="en-US" sz="1800">
                <a:solidFill>
                  <a:schemeClr val="tx1"/>
                </a:solidFill>
                <a:cs typeface="Calibri"/>
              </a:rPr>
              <a:t>July 17 – Joint Ventures 201</a:t>
            </a:r>
            <a:endParaRPr lang="en-US" sz="1800">
              <a:solidFill>
                <a:schemeClr val="tx1"/>
              </a:solidFill>
              <a:ea typeface="Calibri"/>
              <a:cs typeface="Calibri"/>
            </a:endParaRPr>
          </a:p>
          <a:p>
            <a:pPr>
              <a:spcBef>
                <a:spcPts val="0"/>
              </a:spcBef>
              <a:buClr>
                <a:srgbClr val="DC582A"/>
              </a:buClr>
              <a:tabLst>
                <a:tab pos="457200" algn="l"/>
              </a:tabLst>
            </a:pPr>
            <a:r>
              <a:rPr lang="en-US" sz="1800">
                <a:solidFill>
                  <a:schemeClr val="tx1"/>
                </a:solidFill>
                <a:cs typeface="Calibri"/>
              </a:rPr>
              <a:t>September 18 – Concessions Connections</a:t>
            </a:r>
            <a:endParaRPr lang="en-US" sz="1800">
              <a:solidFill>
                <a:schemeClr val="tx1"/>
              </a:solidFill>
              <a:ea typeface="Calibri"/>
              <a:cs typeface="Calibri"/>
            </a:endParaRPr>
          </a:p>
          <a:p>
            <a:pPr>
              <a:spcBef>
                <a:spcPts val="0"/>
              </a:spcBef>
              <a:buClr>
                <a:srgbClr val="DC582A"/>
              </a:buClr>
              <a:tabLst>
                <a:tab pos="457200" algn="l"/>
              </a:tabLst>
            </a:pPr>
            <a:r>
              <a:rPr lang="en-US" sz="1800">
                <a:solidFill>
                  <a:schemeClr val="tx1"/>
                </a:solidFill>
                <a:ea typeface="Calibri"/>
                <a:cs typeface="Calibri"/>
              </a:rPr>
              <a:t>November 20 – B2G Compliance</a:t>
            </a:r>
          </a:p>
        </p:txBody>
      </p:sp>
      <p:pic>
        <p:nvPicPr>
          <p:cNvPr id="7" name="Picture Placeholder 6">
            <a:extLst>
              <a:ext uri="{FF2B5EF4-FFF2-40B4-BE49-F238E27FC236}">
                <a16:creationId xmlns:a16="http://schemas.microsoft.com/office/drawing/2014/main" id="{4EF29B50-42F0-D925-EBC9-A302F95B9C4C}"/>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47113" y="0"/>
            <a:ext cx="3712360" cy="6922168"/>
          </a:xfrm>
        </p:spPr>
      </p:pic>
      <p:pic>
        <p:nvPicPr>
          <p:cNvPr id="3" name="Picture 2">
            <a:extLst>
              <a:ext uri="{FF2B5EF4-FFF2-40B4-BE49-F238E27FC236}">
                <a16:creationId xmlns:a16="http://schemas.microsoft.com/office/drawing/2014/main" id="{8C7E02AB-3F18-D4AB-DF11-4F74EE72639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5100" y="5927409"/>
            <a:ext cx="664075" cy="66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2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Snack &amp; Souvenir Expo&#10;&#10;May 21, 2025&#10;Westin Denver International Airport&#10;&#10;Small business suppliers will have the opportunity to interact with buyers representing airport concessionaires. You will gain insight into the criteria for selling your merchandise to their shops and eateries located at DEN. Network with DEN, concession partners and other local resources.&#10;">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Snack &amp; Souvenir Expo</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0"/>
              </a:ext>
            </a:extLst>
          </p:cNvPr>
          <p:cNvSpPr>
            <a:spLocks noGrp="1"/>
          </p:cNvSpPr>
          <p:nvPr>
            <p:ph type="body" sz="quarter" idx="13"/>
          </p:nvPr>
        </p:nvSpPr>
        <p:spPr>
          <a:xfrm>
            <a:off x="844780" y="1276414"/>
            <a:ext cx="7877175" cy="308561"/>
          </a:xfrm>
        </p:spPr>
        <p:txBody>
          <a:bodyPr/>
          <a:lstStyle/>
          <a:p>
            <a:pPr>
              <a:lnSpc>
                <a:spcPct val="100000"/>
              </a:lnSpc>
              <a:spcBef>
                <a:spcPts val="0"/>
              </a:spcBef>
            </a:pPr>
            <a:r>
              <a:rPr lang="en-US" sz="2400" b="1"/>
              <a:t>Local snack and souvenir small businesses</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844780" y="1816963"/>
            <a:ext cx="8260940" cy="1926454"/>
          </a:xfrm>
        </p:spPr>
        <p:txBody>
          <a:bodyPr/>
          <a:lstStyle/>
          <a:p>
            <a:pPr marL="0" marR="0" lvl="0" indent="0">
              <a:spcBef>
                <a:spcPts val="0"/>
              </a:spcBef>
              <a:spcAft>
                <a:spcPts val="0"/>
              </a:spcAft>
              <a:buClr>
                <a:srgbClr val="E35B2A"/>
              </a:buClr>
              <a:buNone/>
              <a:tabLst>
                <a:tab pos="457200" algn="l"/>
              </a:tabLst>
            </a:pPr>
            <a:r>
              <a:rPr lang="en-US" sz="1800" b="1">
                <a:solidFill>
                  <a:schemeClr val="tx1"/>
                </a:solidFill>
                <a:effectLst/>
                <a:ea typeface="Times New Roman" panose="02020603050405020304" pitchFamily="18" charset="0"/>
              </a:rPr>
              <a:t>May 21, 2025</a:t>
            </a:r>
          </a:p>
          <a:p>
            <a:pPr marL="0" marR="0" lvl="0" indent="0">
              <a:spcBef>
                <a:spcPts val="0"/>
              </a:spcBef>
              <a:spcAft>
                <a:spcPts val="0"/>
              </a:spcAft>
              <a:buClr>
                <a:srgbClr val="E35B2A"/>
              </a:buClr>
              <a:buNone/>
              <a:tabLst>
                <a:tab pos="457200" algn="l"/>
              </a:tabLst>
            </a:pPr>
            <a:r>
              <a:rPr lang="en-US" sz="1800" b="1">
                <a:solidFill>
                  <a:schemeClr val="tx1"/>
                </a:solidFill>
                <a:ea typeface="Times New Roman" panose="02020603050405020304" pitchFamily="18" charset="0"/>
              </a:rPr>
              <a:t>Westin Denver International Airport</a:t>
            </a:r>
            <a:br>
              <a:rPr lang="en-US" b="1" i="1">
                <a:solidFill>
                  <a:schemeClr val="tx1"/>
                </a:solidFill>
                <a:effectLst/>
                <a:ea typeface="Times New Roman" panose="02020603050405020304" pitchFamily="18" charset="0"/>
              </a:rPr>
            </a:br>
            <a:br>
              <a:rPr lang="en-US" i="1">
                <a:solidFill>
                  <a:schemeClr val="tx1"/>
                </a:solidFill>
              </a:rPr>
            </a:br>
            <a:r>
              <a:rPr lang="en-US" sz="1800">
                <a:solidFill>
                  <a:schemeClr val="tx1"/>
                </a:solidFill>
              </a:rPr>
              <a:t>Small b</a:t>
            </a:r>
            <a:r>
              <a:rPr lang="en-US" sz="1800"/>
              <a:t>usiness suppliers will have the opportunity to interact with buyers representing airport concessionaires. You will gain insight into the criteria for selling your merchandise to their shops and eateries located at DEN. Network with DEN, concession partners and other local resources.</a:t>
            </a:r>
            <a:endParaRPr lang="en-US"/>
          </a:p>
        </p:txBody>
      </p:sp>
      <p:pic>
        <p:nvPicPr>
          <p:cNvPr id="7" name="Picture Placeholder 6">
            <a:extLst>
              <a:ext uri="{FF2B5EF4-FFF2-40B4-BE49-F238E27FC236}">
                <a16:creationId xmlns:a16="http://schemas.microsoft.com/office/drawing/2014/main" id="{4EF29B50-42F0-D925-EBC9-A302F95B9C4C}"/>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8647113" y="-178676"/>
            <a:ext cx="4013810" cy="7100844"/>
          </a:xfrm>
        </p:spPr>
      </p:pic>
      <p:pic>
        <p:nvPicPr>
          <p:cNvPr id="8" name="Picture 7">
            <a:extLst>
              <a:ext uri="{FF2B5EF4-FFF2-40B4-BE49-F238E27FC236}">
                <a16:creationId xmlns:a16="http://schemas.microsoft.com/office/drawing/2014/main" id="{284C65DD-F01A-F514-821F-A5790CD51795}"/>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4780" y="4021585"/>
            <a:ext cx="3800475" cy="2393792"/>
          </a:xfrm>
          <a:prstGeom prst="rect">
            <a:avLst/>
          </a:prstGeom>
        </p:spPr>
      </p:pic>
      <p:pic>
        <p:nvPicPr>
          <p:cNvPr id="13" name="Picture 12">
            <a:extLst>
              <a:ext uri="{FF2B5EF4-FFF2-40B4-BE49-F238E27FC236}">
                <a16:creationId xmlns:a16="http://schemas.microsoft.com/office/drawing/2014/main" id="{A2DC12E4-9C27-703E-5E83-A483BF1E10E0}"/>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19074" y="4021585"/>
            <a:ext cx="3790950" cy="2393792"/>
          </a:xfrm>
          <a:prstGeom prst="rect">
            <a:avLst/>
          </a:prstGeom>
        </p:spPr>
      </p:pic>
    </p:spTree>
    <p:extLst>
      <p:ext uri="{BB962C8B-B14F-4D97-AF65-F5344CB8AC3E}">
        <p14:creationId xmlns:p14="http://schemas.microsoft.com/office/powerpoint/2010/main" val="2260674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Exhibitor Showcase&#10;">
            <a:extLst>
              <a:ext uri="{FF2B5EF4-FFF2-40B4-BE49-F238E27FC236}">
                <a16:creationId xmlns:a16="http://schemas.microsoft.com/office/drawing/2014/main" id="{F92AE997-D06C-30EF-0BC6-0F3793CEA7C6}"/>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Exhibitor Showcase</a:t>
            </a:r>
          </a:p>
        </p:txBody>
      </p:sp>
      <p:sp>
        <p:nvSpPr>
          <p:cNvPr id="4" name="Text Placeholder 3" descr="Save the Date&#10;August 28&#10;Westin Denver International Airport&#10;&#10;The Exhibitor Showcase is an event to foster business partnerships between the DEN, the City and County of Denver,  prime contractors, small businesses, and resource partners. &#10;&#10;Go to  https://lp.constantcontactpages.com/sl/FbEFT4d to receive information related to the exhibitor opportunities.  Booth applications open Summer of 2025.">
            <a:extLst>
              <a:ext uri="{FF2B5EF4-FFF2-40B4-BE49-F238E27FC236}">
                <a16:creationId xmlns:a16="http://schemas.microsoft.com/office/drawing/2014/main" id="{7B8D648C-5353-CE59-8240-F47012656DF6}"/>
              </a:ext>
            </a:extLst>
          </p:cNvPr>
          <p:cNvSpPr>
            <a:spLocks noGrp="1"/>
          </p:cNvSpPr>
          <p:nvPr>
            <p:ph type="body" sz="quarter" idx="13"/>
          </p:nvPr>
        </p:nvSpPr>
        <p:spPr>
          <a:xfrm>
            <a:off x="770271" y="1334167"/>
            <a:ext cx="8694737" cy="578318"/>
          </a:xfrm>
        </p:spPr>
        <p:txBody>
          <a:bodyPr/>
          <a:lstStyle/>
          <a:p>
            <a:pPr>
              <a:lnSpc>
                <a:spcPct val="100000"/>
              </a:lnSpc>
              <a:spcBef>
                <a:spcPts val="0"/>
              </a:spcBef>
            </a:pPr>
            <a:r>
              <a:rPr lang="en-US" sz="2400" b="1"/>
              <a:t>Save the Date  </a:t>
            </a:r>
          </a:p>
          <a:p>
            <a:pPr>
              <a:lnSpc>
                <a:spcPct val="100000"/>
              </a:lnSpc>
              <a:spcBef>
                <a:spcPts val="0"/>
              </a:spcBef>
            </a:pPr>
            <a:r>
              <a:rPr lang="en-US" b="1"/>
              <a:t>Prime Operators and Firms</a:t>
            </a:r>
          </a:p>
        </p:txBody>
      </p:sp>
      <p:pic>
        <p:nvPicPr>
          <p:cNvPr id="7" name="Picture 6">
            <a:extLst>
              <a:ext uri="{FF2B5EF4-FFF2-40B4-BE49-F238E27FC236}">
                <a16:creationId xmlns:a16="http://schemas.microsoft.com/office/drawing/2014/main" id="{E7F509D1-0087-6C9B-8287-C49C8B91B2B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4421" y="5787089"/>
            <a:ext cx="923286" cy="923286"/>
          </a:xfrm>
          <a:prstGeom prst="rect">
            <a:avLst/>
          </a:prstGeom>
        </p:spPr>
      </p:pic>
      <p:sp>
        <p:nvSpPr>
          <p:cNvPr id="3" name="Text Placeholder 2">
            <a:extLst>
              <a:ext uri="{FF2B5EF4-FFF2-40B4-BE49-F238E27FC236}">
                <a16:creationId xmlns:a16="http://schemas.microsoft.com/office/drawing/2014/main" id="{2A75948A-5611-2575-9A5C-745060B1B40F}"/>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8" name="Text Placeholder 8">
            <a:extLst>
              <a:ext uri="{FF2B5EF4-FFF2-40B4-BE49-F238E27FC236}">
                <a16:creationId xmlns:a16="http://schemas.microsoft.com/office/drawing/2014/main" id="{67FB390B-886F-7BD5-304C-D663A613B525}"/>
              </a:ext>
              <a:ext uri="{C183D7F6-B498-43B3-948B-1728B52AA6E4}">
                <adec:decorative xmlns:adec="http://schemas.microsoft.com/office/drawing/2017/decorative" val="1"/>
              </a:ext>
            </a:extLst>
          </p:cNvPr>
          <p:cNvSpPr txBox="1">
            <a:spLocks/>
          </p:cNvSpPr>
          <p:nvPr/>
        </p:nvSpPr>
        <p:spPr>
          <a:xfrm>
            <a:off x="769938" y="2095130"/>
            <a:ext cx="3782184" cy="4126765"/>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tab pos="457200" algn="l"/>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t>August 28</a:t>
            </a:r>
          </a:p>
          <a:p>
            <a:pPr marL="0" marR="0" lvl="0" indent="0" algn="l" defTabSz="914400" rtl="0" eaLnBrk="1" fontAlgn="auto" latinLnBrk="0" hangingPunct="1">
              <a:lnSpc>
                <a:spcPct val="100000"/>
              </a:lnSpc>
              <a:spcBef>
                <a:spcPts val="1000"/>
              </a:spcBef>
              <a:spcAft>
                <a:spcPts val="0"/>
              </a:spcAft>
              <a:buClr>
                <a:srgbClr val="C3D831"/>
              </a:buClr>
              <a:buSzPct val="110000"/>
              <a:buFont typeface="Arial" panose="020B0604020202020204" pitchFamily="34" charset="0"/>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t>Westin Denver International Airport</a:t>
            </a:r>
            <a:br>
              <a:rPr lang="en-US" sz="1800" b="1" i="1" u="none" strike="noStrike" kern="1200" cap="none" spc="0" normalizeH="0" baseline="0" noProof="0">
                <a:ln>
                  <a:noFill/>
                </a:ln>
                <a:effectLst/>
                <a:uLnTx/>
                <a:uFillTx/>
                <a:latin typeface="Calibri" panose="020F0502020204030204"/>
                <a:ea typeface="Times New Roman" panose="02020603050405020304" pitchFamily="18" charset="0"/>
              </a:rPr>
            </a:br>
            <a:br>
              <a:rPr lang="en-US" sz="1800" b="0" i="1" u="none" strike="noStrike" kern="1200" cap="none" spc="0" normalizeH="0" baseline="0" noProof="0">
                <a:ln>
                  <a:noFill/>
                </a:ln>
                <a:effectLst/>
                <a:uLnTx/>
                <a:uFillTx/>
                <a:latin typeface="Calibri" panose="020F0502020204030204"/>
              </a:rPr>
            </a:br>
            <a:r>
              <a:rPr kumimoji="0" lang="en-US" sz="1800" b="0" i="0" u="none" strike="noStrike" kern="1200" cap="none" spc="0" normalizeH="0" baseline="0" noProof="0">
                <a:ln>
                  <a:noFill/>
                </a:ln>
                <a:solidFill>
                  <a:schemeClr val="tx1"/>
                </a:solidFill>
                <a:effectLst/>
                <a:uLnTx/>
                <a:uFillTx/>
                <a:latin typeface="Calibri" panose="020F0502020204030204"/>
                <a:ea typeface="+mn-ea"/>
                <a:cs typeface="+mn-cs"/>
              </a:rPr>
              <a:t>The Exhibitor Showcase is an event to foster business partnerships between the DEN, the City and County of Denver,  prime contractors, small businesses, and resource partners. </a:t>
            </a:r>
            <a:br>
              <a:rPr lang="en-US" sz="1800" b="0" i="0" u="none" strike="noStrike" kern="1200" cap="none" spc="0" normalizeH="0" baseline="0" noProof="0">
                <a:ln>
                  <a:noFill/>
                </a:ln>
                <a:solidFill>
                  <a:schemeClr val="tx1"/>
                </a:solidFill>
                <a:effectLst/>
                <a:uLnTx/>
                <a:uFillTx/>
                <a:latin typeface="Calibri" panose="020F0502020204030204"/>
              </a:rPr>
            </a:br>
            <a:br>
              <a:rPr lang="en-US" sz="1800" b="0" i="0" u="none" strike="noStrike" kern="1200" cap="none" spc="0" normalizeH="0" baseline="0" noProof="0">
                <a:ln>
                  <a:noFill/>
                </a:ln>
                <a:solidFill>
                  <a:schemeClr val="tx1"/>
                </a:solidFill>
                <a:effectLst/>
                <a:uLnTx/>
                <a:uFillTx/>
                <a:latin typeface="Calibri" panose="020F0502020204030204"/>
              </a:rPr>
            </a:br>
            <a:r>
              <a:rPr kumimoji="0" lang="en-US" sz="1800" b="0" i="0" u="none" strike="noStrike" kern="1200" cap="none" spc="0" normalizeH="0" baseline="0" noProof="0">
                <a:ln>
                  <a:noFill/>
                </a:ln>
                <a:solidFill>
                  <a:schemeClr val="tx1"/>
                </a:solidFill>
                <a:effectLst/>
                <a:uLnTx/>
                <a:uFillTx/>
                <a:latin typeface="Calibri" panose="020F0502020204030204"/>
                <a:ea typeface="+mn-ea"/>
                <a:cs typeface="+mn-cs"/>
              </a:rPr>
              <a:t>Scan the QR Code to receive information related to the exhibitor opportunities</a:t>
            </a:r>
            <a:r>
              <a:rPr kumimoji="0" lang="en-US" sz="1800" b="1" i="1" u="none" strike="noStrike" kern="1200" cap="none" spc="0" normalizeH="0" baseline="0" noProof="0">
                <a:ln>
                  <a:noFill/>
                </a:ln>
                <a:solidFill>
                  <a:schemeClr val="tx1"/>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chemeClr val="tx1"/>
                </a:solidFill>
                <a:effectLst/>
                <a:uLnTx/>
                <a:uFillTx/>
                <a:latin typeface="Calibri" panose="020F0502020204030204"/>
                <a:ea typeface="+mn-ea"/>
                <a:cs typeface="+mn-cs"/>
              </a:rPr>
              <a:t>Booth applications open Summer of 2025.</a:t>
            </a:r>
            <a:endParaRPr lang="en-US" sz="1800" b="0" i="0" u="none" strike="noStrike" kern="1200" cap="none" spc="0" normalizeH="0" baseline="0" noProof="0">
              <a:ln>
                <a:noFill/>
              </a:ln>
              <a:solidFill>
                <a:schemeClr val="tx1"/>
              </a:solidFill>
              <a:effectLst/>
              <a:uLnTx/>
              <a:uFillTx/>
              <a:latin typeface="Calibri" panose="020F0502020204030204"/>
              <a:ea typeface="Calibri"/>
              <a:cs typeface="Calibri"/>
            </a:endParaRPr>
          </a:p>
        </p:txBody>
      </p:sp>
      <p:pic>
        <p:nvPicPr>
          <p:cNvPr id="10" name="Picture 9">
            <a:extLst>
              <a:ext uri="{FF2B5EF4-FFF2-40B4-BE49-F238E27FC236}">
                <a16:creationId xmlns:a16="http://schemas.microsoft.com/office/drawing/2014/main" id="{71AB00A9-5923-1080-4559-48F3A4C90CB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7280" y="320732"/>
            <a:ext cx="4662403" cy="3108268"/>
          </a:xfrm>
          <a:prstGeom prst="rect">
            <a:avLst/>
          </a:prstGeom>
        </p:spPr>
      </p:pic>
      <p:pic>
        <p:nvPicPr>
          <p:cNvPr id="14" name="Picture 13">
            <a:extLst>
              <a:ext uri="{FF2B5EF4-FFF2-40B4-BE49-F238E27FC236}">
                <a16:creationId xmlns:a16="http://schemas.microsoft.com/office/drawing/2014/main" id="{B09DCA5F-F02F-B906-2811-609A5863B0B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r="14045" b="12276"/>
          <a:stretch/>
        </p:blipFill>
        <p:spPr>
          <a:xfrm>
            <a:off x="5267279" y="3538148"/>
            <a:ext cx="4662403" cy="3172227"/>
          </a:xfrm>
          <a:prstGeom prst="rect">
            <a:avLst/>
          </a:prstGeom>
        </p:spPr>
      </p:pic>
    </p:spTree>
    <p:extLst>
      <p:ext uri="{BB962C8B-B14F-4D97-AF65-F5344CB8AC3E}">
        <p14:creationId xmlns:p14="http://schemas.microsoft.com/office/powerpoint/2010/main" val="294414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defRPr/>
            </a:pPr>
            <a:fld id="{60743FD7-529B-4A2D-8A4F-19CDDB4BCB9B}" type="slidenum">
              <a:rPr lang="en-US" dirty="0" smtClean="0"/>
              <a:pPr>
                <a:defRPr/>
              </a:pPr>
              <a:t>9</a:t>
            </a:fld>
            <a:endParaRPr lang="en-US"/>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l="45710" t="232" r="25458" b="-232"/>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pic>
        <p:nvPicPr>
          <p:cNvPr id="6" name="Picture 5">
            <a:extLst>
              <a:ext uri="{FF2B5EF4-FFF2-40B4-BE49-F238E27FC236}">
                <a16:creationId xmlns:a16="http://schemas.microsoft.com/office/drawing/2014/main" id="{FB8F6921-F9F6-2F5A-9B44-46AF9E5282E5}"/>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874" t="35318" r="25111" b="13956"/>
          <a:stretch/>
        </p:blipFill>
        <p:spPr>
          <a:xfrm>
            <a:off x="769938" y="4974771"/>
            <a:ext cx="1326949" cy="1345817"/>
          </a:xfrm>
          <a:prstGeom prst="rect">
            <a:avLst/>
          </a:prstGeom>
        </p:spPr>
      </p:pic>
      <p:sp>
        <p:nvSpPr>
          <p:cNvPr id="5" name="TextBox 4" descr="Scan to sign up today! &#10;https://www.flydenver.com/business-and-community/community-panelist-program/">
            <a:extLst>
              <a:ext uri="{FF2B5EF4-FFF2-40B4-BE49-F238E27FC236}">
                <a16:creationId xmlns:a16="http://schemas.microsoft.com/office/drawing/2014/main" id="{45B9E928-F08C-285C-8FD9-A57E0F777F39}"/>
              </a:ext>
            </a:extLst>
          </p:cNvPr>
          <p:cNvSpPr txBox="1"/>
          <p:nvPr/>
        </p:nvSpPr>
        <p:spPr>
          <a:xfrm>
            <a:off x="769938" y="4474029"/>
            <a:ext cx="6610576" cy="369332"/>
          </a:xfrm>
          <a:prstGeom prst="rect">
            <a:avLst/>
          </a:prstGeom>
          <a:noFill/>
        </p:spPr>
        <p:txBody>
          <a:bodyPr wrap="square" rtlCol="0">
            <a:spAutoFit/>
          </a:bodyPr>
          <a:lstStyle/>
          <a:p>
            <a:r>
              <a:rPr lang="en-US" b="1"/>
              <a:t>Scan to sign up today! </a:t>
            </a:r>
          </a:p>
        </p:txBody>
      </p:sp>
    </p:spTree>
  </p:cSld>
  <p:clrMapOvr>
    <a:masterClrMapping/>
  </p:clrMapOvr>
</p:sld>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0" ma:contentTypeDescription="Create a new document." ma:contentTypeScope="" ma:versionID="dac6d87b05e357c2301d36978e572fdb">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a41b194955d1266a12419443279fb843"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0CFAB6-A920-4974-8DA7-A5138072C02D}">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F2FE49-1C05-4EF5-9360-51D70AD37214}">
  <ds:schemaRefs>
    <ds:schemaRef ds:uri="87e7f7ab-f283-48b6-a11d-5b6afdf240ea"/>
    <ds:schemaRef ds:uri="http://schemas.microsoft.com/office/2006/documentManagement/types"/>
    <ds:schemaRef ds:uri="bbc1b1f8-0e71-4cbd-b262-3052aba238a9"/>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fd3bd635-9bff-483f-aa30-f8bfae0bbf17"/>
    <ds:schemaRef ds:uri="http://www.w3.org/XML/1998/namespace"/>
    <ds:schemaRef ds:uri="http://purl.org/dc/dcmitype/"/>
  </ds:schemaRefs>
</ds:datastoreItem>
</file>

<file path=customXml/itemProps3.xml><?xml version="1.0" encoding="utf-8"?>
<ds:datastoreItem xmlns:ds="http://schemas.openxmlformats.org/officeDocument/2006/customXml" ds:itemID="{2674DDDF-AB4D-446A-A19F-F62E53DF80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10759</Words>
  <Application>Microsoft Office PowerPoint</Application>
  <PresentationFormat>Widescreen</PresentationFormat>
  <Paragraphs>892</Paragraphs>
  <Slides>52</Slides>
  <Notes>45</Notes>
  <HiddenSlides>2</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52</vt:i4>
      </vt:variant>
    </vt:vector>
  </HeadingPairs>
  <TitlesOfParts>
    <vt:vector size="77" baseType="lpstr">
      <vt:lpstr>Aptos</vt:lpstr>
      <vt:lpstr>Aptos Narrow</vt:lpstr>
      <vt:lpstr>Arial</vt:lpstr>
      <vt:lpstr>Arial,Sans-Serif</vt:lpstr>
      <vt:lpstr>Calibri</vt:lpstr>
      <vt:lpstr>Calibri Light</vt:lpstr>
      <vt:lpstr>Franklin Gothic ATF Med</vt:lpstr>
      <vt:lpstr>Franklin Gothic Book</vt:lpstr>
      <vt:lpstr>Franklin Gothic Medium</vt:lpstr>
      <vt:lpstr>Google Sans</vt:lpstr>
      <vt:lpstr>Inter</vt:lpstr>
      <vt:lpstr>Noto Sans Symbols</vt:lpstr>
      <vt:lpstr>Segoe UI</vt:lpstr>
      <vt:lpstr>source-sans-pro</vt:lpstr>
      <vt:lpstr>Symbol</vt:lpstr>
      <vt:lpstr>Times New Roman</vt:lpstr>
      <vt:lpstr>Wingdings</vt:lpstr>
      <vt:lpstr>Wingdings 3</vt:lpstr>
      <vt:lpstr>Title 1</vt:lpstr>
      <vt:lpstr>Title 3</vt:lpstr>
      <vt:lpstr>Content 1 - ORANGE</vt:lpstr>
      <vt:lpstr>Content 2 - ORANGE</vt:lpstr>
      <vt:lpstr>Content 4 - ORANGE - Image WHITE logo</vt:lpstr>
      <vt:lpstr>Office Theme</vt:lpstr>
      <vt:lpstr>1_Content 1 - ORANGE</vt:lpstr>
      <vt:lpstr>Taking Flight at DEN</vt:lpstr>
      <vt:lpstr>Vision 100 and Operation 2045</vt:lpstr>
      <vt:lpstr>Small Business Certification Workshop – June 12</vt:lpstr>
      <vt:lpstr>Taking Flight at DEN </vt:lpstr>
      <vt:lpstr>Meet the Primes</vt:lpstr>
      <vt:lpstr>Navigating the ACDBE Series: Pathways to Concessions</vt:lpstr>
      <vt:lpstr>Snack &amp; Souvenir Expo</vt:lpstr>
      <vt:lpstr>Exhibitor Showcase</vt:lpstr>
      <vt:lpstr>Community Panelist Program </vt:lpstr>
      <vt:lpstr>Upcoming Opportunities – Updated Webpage</vt:lpstr>
      <vt:lpstr>Strategic Development Plan Update DEN Real Estate</vt:lpstr>
      <vt:lpstr>Strategic Development Plan Update DEN Real Estate  </vt:lpstr>
      <vt:lpstr>Furniture, Installation, and Related Products and Services  </vt:lpstr>
      <vt:lpstr>Microsoft 365 Professional Services</vt:lpstr>
      <vt:lpstr>On-Call Inside/Outside Plant Telecom Infrastructure Services </vt:lpstr>
      <vt:lpstr>On-Call Inside/Outside Plant Telecom Infrastructure Services       </vt:lpstr>
      <vt:lpstr>2025 Tunnel Switchgear Heaving Remediation  </vt:lpstr>
      <vt:lpstr>GARDI B Northeast – Design </vt:lpstr>
      <vt:lpstr>GARDI A31W</vt:lpstr>
      <vt:lpstr>Design &amp; Construction Project Delivery Support Services</vt:lpstr>
      <vt:lpstr>Legacy Concourse Restroom Renewal  </vt:lpstr>
      <vt:lpstr>Legacy Concourse Restroom Renewal   </vt:lpstr>
      <vt:lpstr>AOB Restack CM/GC  </vt:lpstr>
      <vt:lpstr>AOB Restack CM/GC </vt:lpstr>
      <vt:lpstr>BCON Basement Foundation Rehabilitation </vt:lpstr>
      <vt:lpstr>On-Call Airside Facility Maintenance &amp; Repair Services</vt:lpstr>
      <vt:lpstr>On-Call Landside Facility Maintenance &amp; Repair Services</vt:lpstr>
      <vt:lpstr>Central Utility Plant &amp; Outlying Building Boiler Maintenance</vt:lpstr>
      <vt:lpstr>On-Call Safety Management System (SMS) Facilitation and Support Services   </vt:lpstr>
      <vt:lpstr>Passenger Analytics</vt:lpstr>
      <vt:lpstr>Security Services, Public Area and Curbside Interfaces</vt:lpstr>
      <vt:lpstr>2025 On-Call Marketing, Advertising, Media and Creative Services</vt:lpstr>
      <vt:lpstr>Program Purpose</vt:lpstr>
      <vt:lpstr>DEN Procurement  </vt:lpstr>
      <vt:lpstr>DEN Procurement – Contract Lifecycle</vt:lpstr>
      <vt:lpstr>Fast-tracking: What Does It Mean </vt:lpstr>
      <vt:lpstr>ACDBE Program</vt:lpstr>
      <vt:lpstr>DEN’s ACDBE Team</vt:lpstr>
      <vt:lpstr>DSBO Overview Promoting equity, maximizing opportunities, and preventing discrimination and its effects against small, minority and women owned businesses.</vt:lpstr>
      <vt:lpstr>Compliance</vt:lpstr>
      <vt:lpstr>Certification (MWBE, EBE, SBE(C), and DBE) </vt:lpstr>
      <vt:lpstr>Connect with Us</vt:lpstr>
      <vt:lpstr>General Services- Purchasing Division</vt:lpstr>
      <vt:lpstr>General Services- Purchasing Division Cont. </vt:lpstr>
      <vt:lpstr>DCCP Overview </vt:lpstr>
      <vt:lpstr>DCCP Workforce Requirements for DEN Construction Projects $10M+</vt:lpstr>
      <vt:lpstr>Registered Apprentice Information</vt:lpstr>
      <vt:lpstr>DCCP Contact Information</vt:lpstr>
      <vt:lpstr>Overview of Program</vt:lpstr>
      <vt:lpstr>PRL Provides Opportunity and Operational Support</vt:lpstr>
      <vt:lpstr>PRL Provides Kiosks and Retail Merchandising Units</vt:lpstr>
      <vt:lpstr>Come Join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Mondragon, Desiree - DEN</cp:lastModifiedBy>
  <cp:revision>2</cp:revision>
  <dcterms:created xsi:type="dcterms:W3CDTF">2024-03-24T01:57:37Z</dcterms:created>
  <dcterms:modified xsi:type="dcterms:W3CDTF">2025-05-15T21:00:03Z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