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9A4B_39CE2425.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4"/>
    <p:sldMasterId id="2147483652" r:id="rId5"/>
    <p:sldMasterId id="2147483689" r:id="rId6"/>
    <p:sldMasterId id="2147483686" r:id="rId7"/>
    <p:sldMasterId id="2147483682" r:id="rId8"/>
    <p:sldMasterId id="2147483722" r:id="rId9"/>
    <p:sldMasterId id="2147483729" r:id="rId10"/>
    <p:sldMasterId id="2147483738" r:id="rId11"/>
  </p:sldMasterIdLst>
  <p:notesMasterIdLst>
    <p:notesMasterId r:id="rId48"/>
  </p:notesMasterIdLst>
  <p:handoutMasterIdLst>
    <p:handoutMasterId r:id="rId49"/>
  </p:handoutMasterIdLst>
  <p:sldIdLst>
    <p:sldId id="259" r:id="rId12"/>
    <p:sldId id="11112" r:id="rId13"/>
    <p:sldId id="105037" r:id="rId14"/>
    <p:sldId id="11068" r:id="rId15"/>
    <p:sldId id="11136" r:id="rId16"/>
    <p:sldId id="11137" r:id="rId17"/>
    <p:sldId id="104991" r:id="rId18"/>
    <p:sldId id="105080" r:id="rId19"/>
    <p:sldId id="105035" r:id="rId20"/>
    <p:sldId id="104945" r:id="rId21"/>
    <p:sldId id="105055" r:id="rId22"/>
    <p:sldId id="105047" r:id="rId23"/>
    <p:sldId id="105046" r:id="rId24"/>
    <p:sldId id="105049" r:id="rId25"/>
    <p:sldId id="105048" r:id="rId26"/>
    <p:sldId id="105038" r:id="rId27"/>
    <p:sldId id="105039" r:id="rId28"/>
    <p:sldId id="105040" r:id="rId29"/>
    <p:sldId id="105042" r:id="rId30"/>
    <p:sldId id="105043" r:id="rId31"/>
    <p:sldId id="105063" r:id="rId32"/>
    <p:sldId id="105064" r:id="rId33"/>
    <p:sldId id="105044" r:id="rId34"/>
    <p:sldId id="104946" r:id="rId35"/>
    <p:sldId id="105075" r:id="rId36"/>
    <p:sldId id="105058" r:id="rId37"/>
    <p:sldId id="105076" r:id="rId38"/>
    <p:sldId id="105066" r:id="rId39"/>
    <p:sldId id="105068" r:id="rId40"/>
    <p:sldId id="105070" r:id="rId41"/>
    <p:sldId id="105071" r:id="rId42"/>
    <p:sldId id="105069" r:id="rId43"/>
    <p:sldId id="105072" r:id="rId44"/>
    <p:sldId id="105050" r:id="rId45"/>
    <p:sldId id="105036" r:id="rId46"/>
    <p:sldId id="10508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073507-A4A0-22F2-D9E3-75D4CFA90385}" name="Yacovetta, Sara - DEN" initials="YD" userId="S::sara.yacovetta@flydenver.com::e3f8ecb3-2193-4665-ba34-5827b1a98428" providerId="AD"/>
  <p188:author id="{45631D28-D828-04C7-FCEA-4FC488331DCF}" name="Matip, Andre Jean - DEN" initials="" userId="S::AndreJean.Matip@flydenver.com::72064d65-ede6-4140-99cd-7e225339b16b" providerId="AD"/>
  <p188:author id="{44D60F3C-9544-55F6-5F8A-4648D44F99A5}" name="Anderson, Sara - DEN" initials="AD" userId="S::sara.anderson@flydenver.com::e3f8ecb3-2193-4665-ba34-5827b1a98428" providerId="AD"/>
  <p188:author id="{CF229B48-784F-717A-1808-0A6211C01CAE}" name="Mondragon, Desiree - DEN" initials="DM" userId="S::Desiree.Mondragon@flydenver.com::cddb16d0-b6f9-4161-a1a6-91a003280c7c" providerId="AD"/>
  <p188:author id="{21C52D4C-3B84-AA89-34A1-88EF6B0BD062}" name="Martin, Cynthia - DEN" initials="" userId="S::cynthia.martin@flydenver.com::07d8335d-9826-4f7a-9cda-63748f48897d" providerId="AD"/>
  <p188:author id="{647C8D52-E923-5B4B-1FB9-88EEA40C6D27}" name="Matip, Andre Jean - DEN" initials="MD" userId="S::andrejean.matip@flydenver.com::72064d65-ede6-4140-99cd-7e225339b16b" providerId="AD"/>
  <p188:author id="{7604B29A-8DA8-9DCA-114F-DB8924682E9E}" name="Yacovetta, Sara - DEN" initials="SY" userId="S::Sara.Yacovetta@flydenver.com::e3f8ecb3-2193-4665-ba34-5827b1a98428" providerId="AD"/>
  <p188:author id="{86DA49E6-5186-99B1-92B0-0DA76F9CA57A}" name="Sandoval, Michelle - DEN" initials="MS" userId="S::Michelle.Sandoval@flydenver.com::f0650d86-7cc7-4460-9b70-7b2d35e24a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0099"/>
    <a:srgbClr val="E35B2A"/>
    <a:srgbClr val="DC582A"/>
    <a:srgbClr val="4472C4"/>
    <a:srgbClr val="8C9EBC"/>
    <a:srgbClr val="C3D831"/>
    <a:srgbClr val="4900C1"/>
    <a:srgbClr val="282160"/>
    <a:srgbClr val="1D0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7ED39-C029-4B36-90E8-CBACBBEC5222}" v="1" dt="2025-05-16T22:30:10.156"/>
    <p1510:client id="{947AEB85-EFBD-4B55-9171-B5F8848DC2DF}" v="7" dt="2025-05-16T12:09:22.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4"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dragon, Desiree - DEN" userId="cddb16d0-b6f9-4161-a1a6-91a003280c7c" providerId="ADAL" clId="{947AEB85-EFBD-4B55-9171-B5F8848DC2DF}"/>
    <pc:docChg chg="custSel delSld modSld">
      <pc:chgData name="Mondragon, Desiree - DEN" userId="cddb16d0-b6f9-4161-a1a6-91a003280c7c" providerId="ADAL" clId="{947AEB85-EFBD-4B55-9171-B5F8848DC2DF}" dt="2025-05-16T12:06:27.634" v="59"/>
      <pc:docMkLst>
        <pc:docMk/>
      </pc:docMkLst>
      <pc:sldChg chg="modSp">
        <pc:chgData name="Mondragon, Desiree - DEN" userId="cddb16d0-b6f9-4161-a1a6-91a003280c7c" providerId="ADAL" clId="{947AEB85-EFBD-4B55-9171-B5F8848DC2DF}" dt="2025-05-16T11:59:07.771" v="50"/>
        <pc:sldMkLst>
          <pc:docMk/>
          <pc:sldMk cId="4279377983" sldId="11068"/>
        </pc:sldMkLst>
        <pc:picChg chg="mod">
          <ac:chgData name="Mondragon, Desiree - DEN" userId="cddb16d0-b6f9-4161-a1a6-91a003280c7c" providerId="ADAL" clId="{947AEB85-EFBD-4B55-9171-B5F8848DC2DF}" dt="2025-05-16T11:59:07.771" v="50"/>
          <ac:picMkLst>
            <pc:docMk/>
            <pc:sldMk cId="4279377983" sldId="11068"/>
            <ac:picMk id="27" creationId="{2CA07076-17AB-00E5-6AC1-BEF1779097D5}"/>
          </ac:picMkLst>
        </pc:picChg>
      </pc:sldChg>
      <pc:sldChg chg="del">
        <pc:chgData name="Mondragon, Desiree - DEN" userId="cddb16d0-b6f9-4161-a1a6-91a003280c7c" providerId="ADAL" clId="{947AEB85-EFBD-4B55-9171-B5F8848DC2DF}" dt="2025-05-16T11:57:23.460" v="0" actId="47"/>
        <pc:sldMkLst>
          <pc:docMk/>
          <pc:sldMk cId="586891528" sldId="11110"/>
        </pc:sldMkLst>
      </pc:sldChg>
      <pc:sldChg chg="modSp">
        <pc:chgData name="Mondragon, Desiree - DEN" userId="cddb16d0-b6f9-4161-a1a6-91a003280c7c" providerId="ADAL" clId="{947AEB85-EFBD-4B55-9171-B5F8848DC2DF}" dt="2025-05-16T11:59:16.587" v="51"/>
        <pc:sldMkLst>
          <pc:docMk/>
          <pc:sldMk cId="1363167926" sldId="11136"/>
        </pc:sldMkLst>
        <pc:picChg chg="mod">
          <ac:chgData name="Mondragon, Desiree - DEN" userId="cddb16d0-b6f9-4161-a1a6-91a003280c7c" providerId="ADAL" clId="{947AEB85-EFBD-4B55-9171-B5F8848DC2DF}" dt="2025-05-16T11:59:16.587" v="51"/>
          <ac:picMkLst>
            <pc:docMk/>
            <pc:sldMk cId="1363167926" sldId="11136"/>
            <ac:picMk id="14" creationId="{0E10736A-7BEA-496E-5800-7C0753A8DBB9}"/>
          </ac:picMkLst>
        </pc:picChg>
      </pc:sldChg>
      <pc:sldChg chg="addSp mod">
        <pc:chgData name="Mondragon, Desiree - DEN" userId="cddb16d0-b6f9-4161-a1a6-91a003280c7c" providerId="ADAL" clId="{947AEB85-EFBD-4B55-9171-B5F8848DC2DF}" dt="2025-05-16T11:59:19.817" v="52" actId="22"/>
        <pc:sldMkLst>
          <pc:docMk/>
          <pc:sldMk cId="1363623318" sldId="11137"/>
        </pc:sldMkLst>
        <pc:spChg chg="add">
          <ac:chgData name="Mondragon, Desiree - DEN" userId="cddb16d0-b6f9-4161-a1a6-91a003280c7c" providerId="ADAL" clId="{947AEB85-EFBD-4B55-9171-B5F8848DC2DF}" dt="2025-05-16T11:59:19.817" v="52" actId="22"/>
          <ac:spMkLst>
            <pc:docMk/>
            <pc:sldMk cId="1363623318" sldId="11137"/>
            <ac:spMk id="4" creationId="{2282D68E-9718-B6FE-5F85-C6FE67FFF9A4}"/>
          </ac:spMkLst>
        </pc:spChg>
      </pc:sldChg>
      <pc:sldChg chg="delSp modSp mod">
        <pc:chgData name="Mondragon, Desiree - DEN" userId="cddb16d0-b6f9-4161-a1a6-91a003280c7c" providerId="ADAL" clId="{947AEB85-EFBD-4B55-9171-B5F8848DC2DF}" dt="2025-05-16T12:00:38.176" v="56" actId="6549"/>
        <pc:sldMkLst>
          <pc:docMk/>
          <pc:sldMk cId="2944146199" sldId="104991"/>
        </pc:sldMkLst>
        <pc:spChg chg="mod">
          <ac:chgData name="Mondragon, Desiree - DEN" userId="cddb16d0-b6f9-4161-a1a6-91a003280c7c" providerId="ADAL" clId="{947AEB85-EFBD-4B55-9171-B5F8848DC2DF}" dt="2025-05-16T11:57:35.487" v="24" actId="20577"/>
          <ac:spMkLst>
            <pc:docMk/>
            <pc:sldMk cId="2944146199" sldId="104991"/>
            <ac:spMk id="2" creationId="{F92AE997-D06C-30EF-0BC6-0F3793CEA7C6}"/>
          </ac:spMkLst>
        </pc:spChg>
        <pc:spChg chg="del">
          <ac:chgData name="Mondragon, Desiree - DEN" userId="cddb16d0-b6f9-4161-a1a6-91a003280c7c" providerId="ADAL" clId="{947AEB85-EFBD-4B55-9171-B5F8848DC2DF}" dt="2025-05-16T11:59:26.414" v="54" actId="478"/>
          <ac:spMkLst>
            <pc:docMk/>
            <pc:sldMk cId="2944146199" sldId="104991"/>
            <ac:spMk id="3" creationId="{2A75948A-5611-2575-9A5C-745060B1B40F}"/>
          </ac:spMkLst>
        </pc:spChg>
        <pc:spChg chg="mod">
          <ac:chgData name="Mondragon, Desiree - DEN" userId="cddb16d0-b6f9-4161-a1a6-91a003280c7c" providerId="ADAL" clId="{947AEB85-EFBD-4B55-9171-B5F8848DC2DF}" dt="2025-05-16T12:00:38.176" v="56" actId="6549"/>
          <ac:spMkLst>
            <pc:docMk/>
            <pc:sldMk cId="2944146199" sldId="104991"/>
            <ac:spMk id="8" creationId="{67FB390B-886F-7BD5-304C-D663A613B525}"/>
          </ac:spMkLst>
        </pc:spChg>
        <pc:picChg chg="del">
          <ac:chgData name="Mondragon, Desiree - DEN" userId="cddb16d0-b6f9-4161-a1a6-91a003280c7c" providerId="ADAL" clId="{947AEB85-EFBD-4B55-9171-B5F8848DC2DF}" dt="2025-05-16T12:00:33.494" v="55" actId="478"/>
          <ac:picMkLst>
            <pc:docMk/>
            <pc:sldMk cId="2944146199" sldId="104991"/>
            <ac:picMk id="7" creationId="{E7F509D1-0087-6C9B-8287-C49C8B91B2BF}"/>
          </ac:picMkLst>
        </pc:picChg>
      </pc:sldChg>
      <pc:sldChg chg="del">
        <pc:chgData name="Mondragon, Desiree - DEN" userId="cddb16d0-b6f9-4161-a1a6-91a003280c7c" providerId="ADAL" clId="{947AEB85-EFBD-4B55-9171-B5F8848DC2DF}" dt="2025-05-16T11:59:22.569" v="53" actId="2696"/>
        <pc:sldMkLst>
          <pc:docMk/>
          <pc:sldMk cId="2260674282" sldId="105026"/>
        </pc:sldMkLst>
      </pc:sldChg>
      <pc:sldChg chg="del">
        <pc:chgData name="Mondragon, Desiree - DEN" userId="cddb16d0-b6f9-4161-a1a6-91a003280c7c" providerId="ADAL" clId="{947AEB85-EFBD-4B55-9171-B5F8848DC2DF}" dt="2025-05-16T11:57:23.460" v="0" actId="47"/>
        <pc:sldMkLst>
          <pc:docMk/>
          <pc:sldMk cId="1853705384" sldId="105029"/>
        </pc:sldMkLst>
      </pc:sldChg>
      <pc:sldChg chg="del">
        <pc:chgData name="Mondragon, Desiree - DEN" userId="cddb16d0-b6f9-4161-a1a6-91a003280c7c" providerId="ADAL" clId="{947AEB85-EFBD-4B55-9171-B5F8848DC2DF}" dt="2025-05-16T11:57:23.460" v="0" actId="47"/>
        <pc:sldMkLst>
          <pc:docMk/>
          <pc:sldMk cId="1782027041" sldId="105060"/>
        </pc:sldMkLst>
      </pc:sldChg>
      <pc:sldChg chg="del">
        <pc:chgData name="Mondragon, Desiree - DEN" userId="cddb16d0-b6f9-4161-a1a6-91a003280c7c" providerId="ADAL" clId="{947AEB85-EFBD-4B55-9171-B5F8848DC2DF}" dt="2025-05-16T11:57:23.460" v="0" actId="47"/>
        <pc:sldMkLst>
          <pc:docMk/>
          <pc:sldMk cId="2381382133" sldId="105061"/>
        </pc:sldMkLst>
      </pc:sldChg>
      <pc:sldChg chg="del">
        <pc:chgData name="Mondragon, Desiree - DEN" userId="cddb16d0-b6f9-4161-a1a6-91a003280c7c" providerId="ADAL" clId="{947AEB85-EFBD-4B55-9171-B5F8848DC2DF}" dt="2025-05-16T11:57:23.460" v="0" actId="47"/>
        <pc:sldMkLst>
          <pc:docMk/>
          <pc:sldMk cId="1695118100" sldId="105062"/>
        </pc:sldMkLst>
      </pc:sldChg>
      <pc:sldChg chg="del">
        <pc:chgData name="Mondragon, Desiree - DEN" userId="cddb16d0-b6f9-4161-a1a6-91a003280c7c" providerId="ADAL" clId="{947AEB85-EFBD-4B55-9171-B5F8848DC2DF}" dt="2025-05-16T11:57:23.460" v="0" actId="47"/>
        <pc:sldMkLst>
          <pc:docMk/>
          <pc:sldMk cId="3009591209" sldId="105067"/>
        </pc:sldMkLst>
      </pc:sldChg>
      <pc:sldChg chg="del">
        <pc:chgData name="Mondragon, Desiree - DEN" userId="cddb16d0-b6f9-4161-a1a6-91a003280c7c" providerId="ADAL" clId="{947AEB85-EFBD-4B55-9171-B5F8848DC2DF}" dt="2025-05-16T11:57:23.460" v="0" actId="47"/>
        <pc:sldMkLst>
          <pc:docMk/>
          <pc:sldMk cId="3836437667" sldId="105073"/>
        </pc:sldMkLst>
      </pc:sldChg>
      <pc:sldChg chg="del">
        <pc:chgData name="Mondragon, Desiree - DEN" userId="cddb16d0-b6f9-4161-a1a6-91a003280c7c" providerId="ADAL" clId="{947AEB85-EFBD-4B55-9171-B5F8848DC2DF}" dt="2025-05-16T11:57:23.460" v="0" actId="47"/>
        <pc:sldMkLst>
          <pc:docMk/>
          <pc:sldMk cId="2563664813" sldId="105077"/>
        </pc:sldMkLst>
      </pc:sldChg>
      <pc:sldChg chg="del">
        <pc:chgData name="Mondragon, Desiree - DEN" userId="cddb16d0-b6f9-4161-a1a6-91a003280c7c" providerId="ADAL" clId="{947AEB85-EFBD-4B55-9171-B5F8848DC2DF}" dt="2025-05-16T11:57:23.460" v="0" actId="47"/>
        <pc:sldMkLst>
          <pc:docMk/>
          <pc:sldMk cId="3617669055" sldId="105078"/>
        </pc:sldMkLst>
      </pc:sldChg>
      <pc:sldChg chg="del">
        <pc:chgData name="Mondragon, Desiree - DEN" userId="cddb16d0-b6f9-4161-a1a6-91a003280c7c" providerId="ADAL" clId="{947AEB85-EFBD-4B55-9171-B5F8848DC2DF}" dt="2025-05-16T11:57:23.460" v="0" actId="47"/>
        <pc:sldMkLst>
          <pc:docMk/>
          <pc:sldMk cId="2984529060" sldId="105079"/>
        </pc:sldMkLst>
      </pc:sldChg>
      <pc:sldChg chg="modSp">
        <pc:chgData name="Mondragon, Desiree - DEN" userId="cddb16d0-b6f9-4161-a1a6-91a003280c7c" providerId="ADAL" clId="{947AEB85-EFBD-4B55-9171-B5F8848DC2DF}" dt="2025-05-16T12:01:54.078" v="58"/>
        <pc:sldMkLst>
          <pc:docMk/>
          <pc:sldMk cId="0" sldId="105080"/>
        </pc:sldMkLst>
        <pc:picChg chg="mod">
          <ac:chgData name="Mondragon, Desiree - DEN" userId="cddb16d0-b6f9-4161-a1a6-91a003280c7c" providerId="ADAL" clId="{947AEB85-EFBD-4B55-9171-B5F8848DC2DF}" dt="2025-05-16T12:01:15.356" v="57"/>
          <ac:picMkLst>
            <pc:docMk/>
            <pc:sldMk cId="0" sldId="105080"/>
            <ac:picMk id="12" creationId="{FB8F6921-F9F6-2F5A-9B44-46AF9E5282E5}"/>
          </ac:picMkLst>
        </pc:picChg>
        <pc:picChg chg="mod">
          <ac:chgData name="Mondragon, Desiree - DEN" userId="cddb16d0-b6f9-4161-a1a6-91a003280c7c" providerId="ADAL" clId="{947AEB85-EFBD-4B55-9171-B5F8848DC2DF}" dt="2025-05-16T12:01:54.078" v="58"/>
          <ac:picMkLst>
            <pc:docMk/>
            <pc:sldMk cId="0" sldId="105080"/>
            <ac:picMk id="19" creationId="{07F94893-36B9-B67A-5BD6-1943E4229425}"/>
          </ac:picMkLst>
        </pc:picChg>
      </pc:sldChg>
      <pc:sldChg chg="modSp">
        <pc:chgData name="Mondragon, Desiree - DEN" userId="cddb16d0-b6f9-4161-a1a6-91a003280c7c" providerId="ADAL" clId="{947AEB85-EFBD-4B55-9171-B5F8848DC2DF}" dt="2025-05-16T12:06:27.634" v="59"/>
        <pc:sldMkLst>
          <pc:docMk/>
          <pc:sldMk cId="2523549572" sldId="105081"/>
        </pc:sldMkLst>
        <pc:picChg chg="mod">
          <ac:chgData name="Mondragon, Desiree - DEN" userId="cddb16d0-b6f9-4161-a1a6-91a003280c7c" providerId="ADAL" clId="{947AEB85-EFBD-4B55-9171-B5F8848DC2DF}" dt="2025-05-16T12:06:27.634" v="59"/>
          <ac:picMkLst>
            <pc:docMk/>
            <pc:sldMk cId="2523549572" sldId="105081"/>
            <ac:picMk id="8" creationId="{6D2649D4-7285-9712-D2B0-0B7A84C7ABE5}"/>
          </ac:picMkLst>
        </pc:picChg>
      </pc:sldChg>
    </pc:docChg>
  </pc:docChgLst>
</pc:chgInfo>
</file>

<file path=ppt/comments/modernComment_19A4B_39CE2425.xml><?xml version="1.0" encoding="utf-8"?>
<p188:cmLst xmlns:a="http://schemas.openxmlformats.org/drawingml/2006/main" xmlns:r="http://schemas.openxmlformats.org/officeDocument/2006/relationships" xmlns:p188="http://schemas.microsoft.com/office/powerpoint/2018/8/main">
  <p188:cm id="{E651EC41-ABF5-4534-8312-89E1E341086B}" authorId="{44D60F3C-9544-55F6-5F8A-4648D44F99A5}" created="2025-04-09T19:52:46.647" startDate="2025-04-09T19:52:46.647" dueDate="2025-04-09T19:52:46.647" assignedTo="{21C52D4C-3B84-AA89-34A1-88EF6B0BD062}" title="@Martin, Cynthia - DEN please update this agenda.">
    <ac:deMkLst xmlns:ac="http://schemas.microsoft.com/office/drawing/2013/main/command">
      <pc:docMk xmlns:pc="http://schemas.microsoft.com/office/powerpoint/2013/main/command"/>
      <pc:sldMk xmlns:pc="http://schemas.microsoft.com/office/powerpoint/2013/main/command" cId="969810981" sldId="105035"/>
      <ac:spMk id="4" creationId="{EEC22557-D451-5912-E3C9-0DE25ED205BA}"/>
    </ac:deMkLst>
    <p188:replyLst>
      <p188:reply id="{BE74909C-835C-4EBC-8399-F42EE22089AD}" authorId="{21C52D4C-3B84-AA89-34A1-88EF6B0BD062}" created="2025-04-11T17:11:40">
        <p188:txBody>
          <a:bodyPr/>
          <a:lstStyle/>
          <a:p>
            <a:r>
              <a:rPr lang="en-US"/>
              <a:t>Yes, I will fill this in once I finalize the slides.</a:t>
            </a:r>
          </a:p>
        </p188:txBody>
      </p188:reply>
    </p188:replyLst>
    <p188:txBody>
      <a:bodyPr/>
      <a:lstStyle/>
      <a:p>
        <a:r>
          <a:rPr lang="en-US"/>
          <a:t>[@Martin, Cynthia - DEN] please update this agenda.</a:t>
        </a:r>
      </a:p>
    </p188:txBody>
    <p188:extLst>
      <p:ext xmlns:p="http://schemas.openxmlformats.org/presentationml/2006/main" uri="{5BB2D875-25FF-4072-B9AC-8F64D62656EB}">
        <p228:taskDetails xmlns:p228="http://schemas.microsoft.com/office/powerpoint/2022/08/main">
          <p228:history>
            <p228:event time="2025-04-09T19:52:46.647" id="{0E2895D6-2248-454C-9058-FE7A2236A9DE}">
              <p228:atrbtn authorId="{44D60F3C-9544-55F6-5F8A-4648D44F99A5}"/>
              <p228:anchr>
                <p228:comment id="{E651EC41-ABF5-4534-8312-89E1E341086B}"/>
              </p228:anchr>
              <p228:add/>
            </p228:event>
            <p228:event time="2025-04-09T19:52:46.647" id="{A8DF80FC-A144-4663-AF66-261F6B481C7B}">
              <p228:atrbtn authorId="{44D60F3C-9544-55F6-5F8A-4648D44F99A5}"/>
              <p228:anchr>
                <p228:comment id="{E651EC41-ABF5-4534-8312-89E1E341086B}"/>
              </p228:anchr>
              <p228:asgn authorId="{21C52D4C-3B84-AA89-34A1-88EF6B0BD062}"/>
            </p228:event>
            <p228:event time="2025-04-09T19:52:46.647" id="{368EA67C-3412-4A2D-A303-FB59DF4BA0F5}">
              <p228:atrbtn authorId="{44D60F3C-9544-55F6-5F8A-4648D44F99A5}"/>
              <p228:anchr>
                <p228:comment id="{E651EC41-ABF5-4534-8312-89E1E341086B}"/>
              </p228:anchr>
              <p228:title val="@Martin, Cynthia - DEN please update this agenda."/>
            </p228:event>
            <p228:event time="2025-04-09T19:52:46.647" id="{8F42E721-D1FE-4502-BF79-A4D961699A26}">
              <p228:atrbtn authorId="{44D60F3C-9544-55F6-5F8A-4648D44F99A5}"/>
              <p228:anchr>
                <p228:comment id="{E651EC41-ABF5-4534-8312-89E1E341086B}"/>
              </p228:anchr>
              <p228:date stDt="2025-04-09T19:52:46.647" endDt="2025-04-09T19:52:46.647"/>
            </p228:event>
          </p228:history>
        </p228:taskDetail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E29271-31DC-4BF8-5E93-060DABC468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8B3A5F-B9F9-A085-771D-CF0D0E80E2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2BE14E-764D-4A38-ADD8-F6A4F2E91F8C}" type="datetimeFigureOut">
              <a:rPr lang="en-US" smtClean="0"/>
              <a:t>5/16/2025</a:t>
            </a:fld>
            <a:endParaRPr lang="en-US"/>
          </a:p>
        </p:txBody>
      </p:sp>
      <p:sp>
        <p:nvSpPr>
          <p:cNvPr id="4" name="Footer Placeholder 3">
            <a:extLst>
              <a:ext uri="{FF2B5EF4-FFF2-40B4-BE49-F238E27FC236}">
                <a16:creationId xmlns:a16="http://schemas.microsoft.com/office/drawing/2014/main" id="{110D7DA2-B484-091E-7AE4-BED38968F4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8E6FE2-1401-0AED-6A51-473F9B7D2F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C2567F-D390-4AA2-8261-00516216BCA5}" type="slidenum">
              <a:rPr lang="en-US" smtClean="0"/>
              <a:t>‹#›</a:t>
            </a:fld>
            <a:endParaRPr lang="en-US"/>
          </a:p>
        </p:txBody>
      </p:sp>
    </p:spTree>
    <p:extLst>
      <p:ext uri="{BB962C8B-B14F-4D97-AF65-F5344CB8AC3E}">
        <p14:creationId xmlns:p14="http://schemas.microsoft.com/office/powerpoint/2010/main" val="321614663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F5EE2-77E8-9243-85B9-60D6C86923AE}"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9344F-1846-964E-A23F-F797EB56DD37}" type="slidenum">
              <a:rPr lang="en-US" smtClean="0"/>
              <a:t>‹#›</a:t>
            </a:fld>
            <a:endParaRPr lang="en-US"/>
          </a:p>
        </p:txBody>
      </p:sp>
    </p:spTree>
    <p:extLst>
      <p:ext uri="{BB962C8B-B14F-4D97-AF65-F5344CB8AC3E}">
        <p14:creationId xmlns:p14="http://schemas.microsoft.com/office/powerpoint/2010/main" val="354303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mailto:DEN-ACDBE@flydenver.co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everyone.</a:t>
            </a:r>
            <a:r>
              <a:rPr lang="en-US">
                <a:cs typeface="Calibri"/>
              </a:rPr>
              <a:t> </a:t>
            </a:r>
            <a:r>
              <a:rPr lang="en-US"/>
              <a:t>Thank you for joining us for today’s Navigating the ACDBE Program informational session. My name is Sara Anderson, and I am the Manager of the ACDBE Program here at DEN.  On behalf of our entire ACDBE Team, welcome! As a reminder, this session is being recorded.</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1</a:t>
            </a:fld>
            <a:endParaRPr lang="en-US"/>
          </a:p>
        </p:txBody>
      </p:sp>
    </p:spTree>
    <p:extLst>
      <p:ext uri="{BB962C8B-B14F-4D97-AF65-F5344CB8AC3E}">
        <p14:creationId xmlns:p14="http://schemas.microsoft.com/office/powerpoint/2010/main" val="1213589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2025 Airport Concession Disadvantaged Business Enterprise Joint Venture or ACDBE Guidance is a framework for counting ACDBE participation in a joint venture.</a:t>
            </a:r>
          </a:p>
          <a:p>
            <a:endParaRPr lang="en-US"/>
          </a:p>
          <a:p>
            <a:r>
              <a:rPr lang="en-US"/>
              <a:t>The guidance follows the critical core principles of the ACDBE program where ACDBE certified firms combine their property, capital, efforts, skills, and knowledge as partners in a joint venture, and are responsible for a distinct, clearly defined and measurable portion of the work commensurate with their ownership interest in order for their ACDBE participation to be counted.</a:t>
            </a:r>
            <a:endParaRPr lang="en-US">
              <a:ea typeface="Calibri"/>
              <a:cs typeface="Calibri"/>
            </a:endParaRPr>
          </a:p>
          <a:p>
            <a:endParaRPr lang="en-US"/>
          </a:p>
          <a:p>
            <a:r>
              <a:rPr lang="en-US"/>
              <a:t>The materials we're covering today can also be found through the link we’ve provided on this slide.</a:t>
            </a:r>
            <a:endParaRPr lang="en-US">
              <a:ea typeface="Calibri"/>
              <a:cs typeface="Calibri"/>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10</a:t>
            </a:fld>
            <a:endParaRPr lang="en-US"/>
          </a:p>
        </p:txBody>
      </p:sp>
    </p:spTree>
    <p:extLst>
      <p:ext uri="{BB962C8B-B14F-4D97-AF65-F5344CB8AC3E}">
        <p14:creationId xmlns:p14="http://schemas.microsoft.com/office/powerpoint/2010/main" val="2660487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C317F-47B3-3890-FBA2-9DCAD65F2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DA66A-89E6-9E57-8B22-1875EDA3C4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62803-C6AC-6E7C-F636-6E6405B69945}"/>
              </a:ext>
            </a:extLst>
          </p:cNvPr>
          <p:cNvSpPr>
            <a:spLocks noGrp="1"/>
          </p:cNvSpPr>
          <p:nvPr>
            <p:ph type="body" idx="1"/>
          </p:nvPr>
        </p:nvSpPr>
        <p:spPr/>
        <p:txBody>
          <a:bodyPr/>
          <a:lstStyle/>
          <a:p>
            <a:r>
              <a:rPr lang="en-US"/>
              <a:t>Quiz</a:t>
            </a:r>
          </a:p>
        </p:txBody>
      </p:sp>
      <p:sp>
        <p:nvSpPr>
          <p:cNvPr id="4" name="Slide Number Placeholder 3">
            <a:extLst>
              <a:ext uri="{FF2B5EF4-FFF2-40B4-BE49-F238E27FC236}">
                <a16:creationId xmlns:a16="http://schemas.microsoft.com/office/drawing/2014/main" id="{1BF71DE4-4ED0-C4E4-98B6-4AD2709B5EF2}"/>
              </a:ext>
            </a:extLst>
          </p:cNvPr>
          <p:cNvSpPr>
            <a:spLocks noGrp="1"/>
          </p:cNvSpPr>
          <p:nvPr>
            <p:ph type="sldNum" sz="quarter" idx="5"/>
          </p:nvPr>
        </p:nvSpPr>
        <p:spPr/>
        <p:txBody>
          <a:bodyPr/>
          <a:lstStyle/>
          <a:p>
            <a:fld id="{A399344F-1846-964E-A23F-F797EB56DD37}" type="slidenum">
              <a:rPr lang="en-US" smtClean="0"/>
              <a:t>11</a:t>
            </a:fld>
            <a:endParaRPr lang="en-US"/>
          </a:p>
        </p:txBody>
      </p:sp>
    </p:spTree>
    <p:extLst>
      <p:ext uri="{BB962C8B-B14F-4D97-AF65-F5344CB8AC3E}">
        <p14:creationId xmlns:p14="http://schemas.microsoft.com/office/powerpoint/2010/main" val="225741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CD74E-C2C3-EAE8-60ED-01AE7B2A9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98C96-BAC5-0C54-285C-5845D8C46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931AE-32D2-0282-C531-43E7DCF99CCB}"/>
              </a:ext>
            </a:extLst>
          </p:cNvPr>
          <p:cNvSpPr>
            <a:spLocks noGrp="1"/>
          </p:cNvSpPr>
          <p:nvPr>
            <p:ph type="body" idx="1"/>
          </p:nvPr>
        </p:nvSpPr>
        <p:spPr/>
        <p:txBody>
          <a:bodyPr/>
          <a:lstStyle/>
          <a:p>
            <a:r>
              <a:rPr lang="en-US"/>
              <a:t> D “All of the above” is the correct answer.</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Per FAA requirements, 49 CFR 23.29, airports are required to review joint venture agreements and count ACDBE participation in the venture equal to the distinct, clearly defined portion of the work of the concession that the ACDBE performs with its own forces.</a:t>
            </a:r>
          </a:p>
          <a:p>
            <a:endParaRPr lang="en-US" sz="1800" b="0" i="0" u="none" strike="noStrike" baseline="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a:solidFill>
                  <a:srgbClr val="000000"/>
                </a:solidFill>
                <a:latin typeface="Times New Roman" panose="02020603050405020304" pitchFamily="18" charset="0"/>
              </a:rPr>
              <a:t>Airports utilize this guidance to determine how to credit ACDBE joint venture participation. </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This presentation is to assist you in better understanding the FAA Joint Venture Guidance.</a:t>
            </a:r>
            <a:endParaRPr lang="en-US"/>
          </a:p>
        </p:txBody>
      </p:sp>
      <p:sp>
        <p:nvSpPr>
          <p:cNvPr id="4" name="Slide Number Placeholder 3">
            <a:extLst>
              <a:ext uri="{FF2B5EF4-FFF2-40B4-BE49-F238E27FC236}">
                <a16:creationId xmlns:a16="http://schemas.microsoft.com/office/drawing/2014/main" id="{BF5CA702-5AA4-6342-E439-FE3E3CA17920}"/>
              </a:ext>
            </a:extLst>
          </p:cNvPr>
          <p:cNvSpPr>
            <a:spLocks noGrp="1"/>
          </p:cNvSpPr>
          <p:nvPr>
            <p:ph type="sldNum" sz="quarter" idx="5"/>
          </p:nvPr>
        </p:nvSpPr>
        <p:spPr/>
        <p:txBody>
          <a:bodyPr/>
          <a:lstStyle/>
          <a:p>
            <a:fld id="{A399344F-1846-964E-A23F-F797EB56DD37}" type="slidenum">
              <a:rPr lang="en-US" smtClean="0"/>
              <a:t>12</a:t>
            </a:fld>
            <a:endParaRPr lang="en-US"/>
          </a:p>
        </p:txBody>
      </p:sp>
    </p:spTree>
    <p:extLst>
      <p:ext uri="{BB962C8B-B14F-4D97-AF65-F5344CB8AC3E}">
        <p14:creationId xmlns:p14="http://schemas.microsoft.com/office/powerpoint/2010/main" val="2370542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0929D-C66E-2FA1-C794-88AA96B98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B1CA1-FEFB-AE61-D042-1CB79CC08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50FCF-C825-706C-2A3A-22832B4872A3}"/>
              </a:ext>
            </a:extLst>
          </p:cNvPr>
          <p:cNvSpPr>
            <a:spLocks noGrp="1"/>
          </p:cNvSpPr>
          <p:nvPr>
            <p:ph type="body" idx="1"/>
          </p:nvPr>
        </p:nvSpPr>
        <p:spPr/>
        <p:txBody>
          <a:bodyPr/>
          <a:lstStyle/>
          <a:p>
            <a:r>
              <a:rPr lang="en-US"/>
              <a:t>Quiz</a:t>
            </a:r>
          </a:p>
        </p:txBody>
      </p:sp>
      <p:sp>
        <p:nvSpPr>
          <p:cNvPr id="4" name="Slide Number Placeholder 3">
            <a:extLst>
              <a:ext uri="{FF2B5EF4-FFF2-40B4-BE49-F238E27FC236}">
                <a16:creationId xmlns:a16="http://schemas.microsoft.com/office/drawing/2014/main" id="{DB6B879B-9DF9-F056-3E39-EC53E9394E05}"/>
              </a:ext>
            </a:extLst>
          </p:cNvPr>
          <p:cNvSpPr>
            <a:spLocks noGrp="1"/>
          </p:cNvSpPr>
          <p:nvPr>
            <p:ph type="sldNum" sz="quarter" idx="5"/>
          </p:nvPr>
        </p:nvSpPr>
        <p:spPr/>
        <p:txBody>
          <a:bodyPr/>
          <a:lstStyle/>
          <a:p>
            <a:fld id="{A399344F-1846-964E-A23F-F797EB56DD37}" type="slidenum">
              <a:rPr lang="en-US" smtClean="0"/>
              <a:t>13</a:t>
            </a:fld>
            <a:endParaRPr lang="en-US"/>
          </a:p>
        </p:txBody>
      </p:sp>
    </p:spTree>
    <p:extLst>
      <p:ext uri="{BB962C8B-B14F-4D97-AF65-F5344CB8AC3E}">
        <p14:creationId xmlns:p14="http://schemas.microsoft.com/office/powerpoint/2010/main" val="101861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B8B06-C51C-648D-221B-A567DB819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AFB70-034A-FB79-6C82-0FBC2348F6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34CC3-489C-1B75-505A-98531EB44612}"/>
              </a:ext>
            </a:extLst>
          </p:cNvPr>
          <p:cNvSpPr>
            <a:spLocks noGrp="1"/>
          </p:cNvSpPr>
          <p:nvPr>
            <p:ph type="body" idx="1"/>
          </p:nvPr>
        </p:nvSpPr>
        <p:spPr/>
        <p:txBody>
          <a:bodyPr/>
          <a:lstStyle/>
          <a:p>
            <a:r>
              <a:rPr lang="en-US"/>
              <a:t>D is the correct answer…</a:t>
            </a:r>
          </a:p>
          <a:p>
            <a:endParaRPr lang="en-US"/>
          </a:p>
          <a:p>
            <a:r>
              <a:rPr lang="en-US" sz="1800" b="0" i="0" u="none" strike="noStrike" baseline="0">
                <a:solidFill>
                  <a:srgbClr val="000000"/>
                </a:solidFill>
                <a:latin typeface="Times New Roman" panose="02020603050405020304" pitchFamily="18" charset="0"/>
              </a:rPr>
              <a:t>As mentioned earlier, the ACDBE program is mandated by the FAA and implemented by airports that receive funds subject to 49 CFR Parts 26 and 23.</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The ACDBE rule, 49 CFR Part 23, requires primary airports who must implement an ACDBE program to establish aspirational goals for the participation of ACDBEs every three years, as well as review concession opportunities to establish concession-specific ACDBE goals.</a:t>
            </a:r>
          </a:p>
        </p:txBody>
      </p:sp>
      <p:sp>
        <p:nvSpPr>
          <p:cNvPr id="4" name="Slide Number Placeholder 3">
            <a:extLst>
              <a:ext uri="{FF2B5EF4-FFF2-40B4-BE49-F238E27FC236}">
                <a16:creationId xmlns:a16="http://schemas.microsoft.com/office/drawing/2014/main" id="{A5699CE4-33E8-4782-750B-7F19D45B222D}"/>
              </a:ext>
            </a:extLst>
          </p:cNvPr>
          <p:cNvSpPr>
            <a:spLocks noGrp="1"/>
          </p:cNvSpPr>
          <p:nvPr>
            <p:ph type="sldNum" sz="quarter" idx="5"/>
          </p:nvPr>
        </p:nvSpPr>
        <p:spPr/>
        <p:txBody>
          <a:bodyPr/>
          <a:lstStyle/>
          <a:p>
            <a:fld id="{A399344F-1846-964E-A23F-F797EB56DD37}" type="slidenum">
              <a:rPr lang="en-US" smtClean="0"/>
              <a:t>14</a:t>
            </a:fld>
            <a:endParaRPr lang="en-US"/>
          </a:p>
        </p:txBody>
      </p:sp>
    </p:spTree>
    <p:extLst>
      <p:ext uri="{BB962C8B-B14F-4D97-AF65-F5344CB8AC3E}">
        <p14:creationId xmlns:p14="http://schemas.microsoft.com/office/powerpoint/2010/main" val="757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A807F-5F33-692D-A8CE-0550664C8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743C-D994-8891-4E31-252002AF5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73DBE-9E38-8EF2-D3CC-05FCCD88B230}"/>
              </a:ext>
            </a:extLst>
          </p:cNvPr>
          <p:cNvSpPr>
            <a:spLocks noGrp="1"/>
          </p:cNvSpPr>
          <p:nvPr>
            <p:ph type="body" idx="1"/>
          </p:nvPr>
        </p:nvSpPr>
        <p:spPr/>
        <p:txBody>
          <a:bodyPr/>
          <a:lstStyle/>
          <a:p>
            <a:r>
              <a:rPr lang="en-US"/>
              <a:t>Quiz</a:t>
            </a:r>
          </a:p>
          <a:p>
            <a:endParaRPr lang="en-US"/>
          </a:p>
        </p:txBody>
      </p:sp>
      <p:sp>
        <p:nvSpPr>
          <p:cNvPr id="4" name="Slide Number Placeholder 3">
            <a:extLst>
              <a:ext uri="{FF2B5EF4-FFF2-40B4-BE49-F238E27FC236}">
                <a16:creationId xmlns:a16="http://schemas.microsoft.com/office/drawing/2014/main" id="{ABBFE14A-5C5E-80E6-81A1-12B31DED83D3}"/>
              </a:ext>
            </a:extLst>
          </p:cNvPr>
          <p:cNvSpPr>
            <a:spLocks noGrp="1"/>
          </p:cNvSpPr>
          <p:nvPr>
            <p:ph type="sldNum" sz="quarter" idx="5"/>
          </p:nvPr>
        </p:nvSpPr>
        <p:spPr/>
        <p:txBody>
          <a:bodyPr/>
          <a:lstStyle/>
          <a:p>
            <a:fld id="{A399344F-1846-964E-A23F-F797EB56DD37}" type="slidenum">
              <a:rPr lang="en-US" smtClean="0"/>
              <a:t>15</a:t>
            </a:fld>
            <a:endParaRPr lang="en-US"/>
          </a:p>
        </p:txBody>
      </p:sp>
    </p:spTree>
    <p:extLst>
      <p:ext uri="{BB962C8B-B14F-4D97-AF65-F5344CB8AC3E}">
        <p14:creationId xmlns:p14="http://schemas.microsoft.com/office/powerpoint/2010/main" val="246774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BC98-88F8-40F4-CA4A-49D9AC2F2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3BE06-CF8B-633D-C6BB-7E903EB07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3FB56-E01C-8C03-04DF-D2B9C84713AA}"/>
              </a:ext>
            </a:extLst>
          </p:cNvPr>
          <p:cNvSpPr>
            <a:spLocks noGrp="1"/>
          </p:cNvSpPr>
          <p:nvPr>
            <p:ph type="body" idx="1"/>
          </p:nvPr>
        </p:nvSpPr>
        <p:spPr/>
        <p:txBody>
          <a:bodyPr/>
          <a:lstStyle/>
          <a:p>
            <a:r>
              <a:rPr lang="en-US" sz="1800" b="0" i="0" u="none" strike="noStrike" baseline="0">
                <a:solidFill>
                  <a:srgbClr val="000000"/>
                </a:solidFill>
                <a:latin typeface="Times New Roman" panose="02020603050405020304" pitchFamily="18" charset="0"/>
              </a:rPr>
              <a:t>If you chose B, you are correct.</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In accordance with the objectives of ACDBE regulations, joint ventures are intended to have a business structure in the form of a signed written agreement that clearly and specifically defines the contribution of property, capital, efforts, skills and knowledge by each party and their participation in the overall operation of the concession.</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Any business structure that meets the part 23 definition of “joint venture” will be considered a joint venture for purposes of counting ACDBE participation, regardless of the name attributed to the business structure in the written agreement.</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It’s important to note that </a:t>
            </a:r>
            <a:r>
              <a:rPr lang="en-US" sz="2800" b="0" i="0" u="none" strike="noStrike" baseline="0">
                <a:solidFill>
                  <a:srgbClr val="000000"/>
                </a:solidFill>
                <a:latin typeface="Times New Roman" panose="02020603050405020304" pitchFamily="18" charset="0"/>
              </a:rPr>
              <a:t>p</a:t>
            </a:r>
            <a:r>
              <a:rPr lang="en-US" sz="2800"/>
              <a:t>arties may enter into any business arrangement that they both agree to if they are not seeking ACDBE credit. However, if the JV is seeking ACDBE credit, the conditions for receiving ACDBE credit must be met.</a:t>
            </a:r>
          </a:p>
          <a:p>
            <a:endParaRPr lang="en-US" sz="2800"/>
          </a:p>
          <a:p>
            <a:r>
              <a:rPr lang="en-US" sz="2800"/>
              <a:t>The Joint Venture Guidance states that “Some business, accounting, and tax practices that may be completely legitimate in the business world between two or more firms may not be appropriate under the Department of Transportation’s (Department) ACDBE regulation, 49 CFR Part 23.”</a:t>
            </a:r>
            <a:endParaRPr lang="en-US" sz="1800" b="0" i="0" u="none" strike="noStrike" baseline="0">
              <a:solidFill>
                <a:srgbClr val="000000"/>
              </a:solidFill>
              <a:latin typeface="Times New Roman" panose="02020603050405020304" pitchFamily="18" charset="0"/>
            </a:endParaRP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In the next few slides, we’ll provide more details about how the FAA defines a Joint Venture.</a:t>
            </a:r>
          </a:p>
        </p:txBody>
      </p:sp>
      <p:sp>
        <p:nvSpPr>
          <p:cNvPr id="4" name="Slide Number Placeholder 3">
            <a:extLst>
              <a:ext uri="{FF2B5EF4-FFF2-40B4-BE49-F238E27FC236}">
                <a16:creationId xmlns:a16="http://schemas.microsoft.com/office/drawing/2014/main" id="{F62BF22B-2444-AA0D-1FF9-5C059D1BC147}"/>
              </a:ext>
            </a:extLst>
          </p:cNvPr>
          <p:cNvSpPr>
            <a:spLocks noGrp="1"/>
          </p:cNvSpPr>
          <p:nvPr>
            <p:ph type="sldNum" sz="quarter" idx="5"/>
          </p:nvPr>
        </p:nvSpPr>
        <p:spPr/>
        <p:txBody>
          <a:bodyPr/>
          <a:lstStyle/>
          <a:p>
            <a:fld id="{A399344F-1846-964E-A23F-F797EB56DD37}" type="slidenum">
              <a:rPr lang="en-US" smtClean="0"/>
              <a:t>16</a:t>
            </a:fld>
            <a:endParaRPr lang="en-US"/>
          </a:p>
        </p:txBody>
      </p:sp>
    </p:spTree>
    <p:extLst>
      <p:ext uri="{BB962C8B-B14F-4D97-AF65-F5344CB8AC3E}">
        <p14:creationId xmlns:p14="http://schemas.microsoft.com/office/powerpoint/2010/main" val="2180002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76971-C4F6-5C52-98EA-D6BC8DB2D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C5178E-D25B-514C-3B06-582DCC033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3FCBF-7FC0-2CBD-964C-8B17F7DA8C50}"/>
              </a:ext>
            </a:extLst>
          </p:cNvPr>
          <p:cNvSpPr>
            <a:spLocks noGrp="1"/>
          </p:cNvSpPr>
          <p:nvPr>
            <p:ph type="body" idx="1"/>
          </p:nvPr>
        </p:nvSpPr>
        <p:spPr/>
        <p:txBody>
          <a:bodyPr/>
          <a:lstStyle/>
          <a:p>
            <a:r>
              <a:rPr lang="en-US" sz="1800" b="0" i="0" u="none" strike="noStrike" baseline="0">
                <a:solidFill>
                  <a:srgbClr val="000000"/>
                </a:solidFill>
                <a:latin typeface="Times New Roman" panose="02020603050405020304" pitchFamily="18" charset="0"/>
              </a:rPr>
              <a:t>An association is an organization of an ACDBE firm and one or more other firms with a legal structure that meets federal, and state legal requirements used to form a joint venture, provided that, for the purpose of counting ACDBE participation, the requirements of 49 CFR Part 23 are met. </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This means that once an ACDBE firm has identified a partner or partners, that partnership must be legally formalized, an operating agreement must be drafted, and the operating agreement must meet the FAA’s Code of Federal Regulations (CFR) requirements.</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*Note that in addition to prime concessionaire partners, an association may also consist entirely of ACDBEs or of an ACDBE and a former ACDBE.</a:t>
            </a:r>
          </a:p>
        </p:txBody>
      </p:sp>
      <p:sp>
        <p:nvSpPr>
          <p:cNvPr id="4" name="Slide Number Placeholder 3">
            <a:extLst>
              <a:ext uri="{FF2B5EF4-FFF2-40B4-BE49-F238E27FC236}">
                <a16:creationId xmlns:a16="http://schemas.microsoft.com/office/drawing/2014/main" id="{FDED816C-8113-68D2-6C67-EACE9F1C6FDF}"/>
              </a:ext>
            </a:extLst>
          </p:cNvPr>
          <p:cNvSpPr>
            <a:spLocks noGrp="1"/>
          </p:cNvSpPr>
          <p:nvPr>
            <p:ph type="sldNum" sz="quarter" idx="5"/>
          </p:nvPr>
        </p:nvSpPr>
        <p:spPr/>
        <p:txBody>
          <a:bodyPr/>
          <a:lstStyle/>
          <a:p>
            <a:fld id="{A399344F-1846-964E-A23F-F797EB56DD37}" type="slidenum">
              <a:rPr lang="en-US" smtClean="0"/>
              <a:t>17</a:t>
            </a:fld>
            <a:endParaRPr lang="en-US"/>
          </a:p>
        </p:txBody>
      </p:sp>
    </p:spTree>
    <p:extLst>
      <p:ext uri="{BB962C8B-B14F-4D97-AF65-F5344CB8AC3E}">
        <p14:creationId xmlns:p14="http://schemas.microsoft.com/office/powerpoint/2010/main" val="661225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07390-E8EE-C47D-89B7-622AD05C5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0F000-F4BF-E731-C478-E48FE404FE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DF969-181F-1E7F-F938-D5445B7583C5}"/>
              </a:ext>
            </a:extLst>
          </p:cNvPr>
          <p:cNvSpPr>
            <a:spLocks noGrp="1"/>
          </p:cNvSpPr>
          <p:nvPr>
            <p:ph type="body" idx="1"/>
          </p:nvPr>
        </p:nvSpPr>
        <p:spPr/>
        <p:txBody>
          <a:bodyPr/>
          <a:lstStyle/>
          <a:p>
            <a:r>
              <a:rPr lang="en-US" sz="1800" b="0" i="0" u="none" strike="noStrike" baseline="0">
                <a:solidFill>
                  <a:srgbClr val="000000"/>
                </a:solidFill>
                <a:latin typeface="Times New Roman" panose="02020603050405020304" pitchFamily="18" charset="0"/>
              </a:rPr>
              <a:t>The joint venture entity that has been created may only operate at a single airport and may operate more than one concession as-long-as the ownership structure outlined in the joint venture agreement remains the same.</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In this example, </a:t>
            </a:r>
            <a:r>
              <a:rPr lang="en-US" sz="1800" b="1" i="0" u="none" strike="noStrike" baseline="0">
                <a:solidFill>
                  <a:srgbClr val="000000"/>
                </a:solidFill>
                <a:latin typeface="Times New Roman" panose="02020603050405020304" pitchFamily="18" charset="0"/>
              </a:rPr>
              <a:t>JV Example Denver LLC </a:t>
            </a:r>
            <a:r>
              <a:rPr lang="en-US" sz="1800" b="0" i="0" u="none" strike="noStrike" baseline="0">
                <a:solidFill>
                  <a:srgbClr val="000000"/>
                </a:solidFill>
                <a:latin typeface="Times New Roman" panose="02020603050405020304" pitchFamily="18" charset="0"/>
              </a:rPr>
              <a:t>may use the same joint venture agreement across multiple concessions, at a single airport, provided the ownership structure remains the same for each concession agreement. If the partners of this JV decide to partner on additional concessions using a different ownership structure, for example, C01 at 80% and AC2 at 20%, a separate joint venture agreement would need to be created.</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They would not be able to operate an 80%/20% ownership structure under the 70%/30% joint venture operating agreement.</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Additionally, ACDBEs may participate in multiple joint ventures with different partners. Bear in mind, each joint venture partnership would require its own joint venture agreement.</a:t>
            </a:r>
          </a:p>
          <a:p>
            <a:endParaRPr lang="en-US" sz="1800" b="0" i="0" u="none" strike="noStrike" baseline="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1AF2FB11-F640-2772-ED76-6AD3299A1A69}"/>
              </a:ext>
            </a:extLst>
          </p:cNvPr>
          <p:cNvSpPr>
            <a:spLocks noGrp="1"/>
          </p:cNvSpPr>
          <p:nvPr>
            <p:ph type="sldNum" sz="quarter" idx="5"/>
          </p:nvPr>
        </p:nvSpPr>
        <p:spPr/>
        <p:txBody>
          <a:bodyPr/>
          <a:lstStyle/>
          <a:p>
            <a:fld id="{A399344F-1846-964E-A23F-F797EB56DD37}" type="slidenum">
              <a:rPr lang="en-US" smtClean="0"/>
              <a:t>18</a:t>
            </a:fld>
            <a:endParaRPr lang="en-US"/>
          </a:p>
        </p:txBody>
      </p:sp>
    </p:spTree>
    <p:extLst>
      <p:ext uri="{BB962C8B-B14F-4D97-AF65-F5344CB8AC3E}">
        <p14:creationId xmlns:p14="http://schemas.microsoft.com/office/powerpoint/2010/main" val="1315922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AD209-5DDC-2A38-1280-BBB6A677D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12115A-377D-5882-EE85-A739455A5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91D33-E629-09AC-620E-17AE507EA612}"/>
              </a:ext>
            </a:extLst>
          </p:cNvPr>
          <p:cNvSpPr>
            <a:spLocks noGrp="1"/>
          </p:cNvSpPr>
          <p:nvPr>
            <p:ph type="body" idx="1"/>
          </p:nvPr>
        </p:nvSpPr>
        <p:spPr/>
        <p:txBody>
          <a:bodyPr/>
          <a:lstStyle/>
          <a:p>
            <a:pPr marL="0" indent="0">
              <a:buFont typeface="Arial" panose="020B0604020202020204" pitchFamily="34" charset="0"/>
              <a:buNone/>
            </a:pPr>
            <a:r>
              <a:rPr lang="en-US" sz="2800">
                <a:ea typeface="Calibri" panose="020F0502020204030204"/>
                <a:cs typeface="Calibri" panose="020F0502020204030204"/>
              </a:rPr>
              <a:t>This means that…</a:t>
            </a:r>
          </a:p>
          <a:p>
            <a:pPr marL="0" indent="0">
              <a:buFont typeface="Arial" panose="020B0604020202020204" pitchFamily="34" charset="0"/>
              <a:buNone/>
            </a:pPr>
            <a:endParaRPr lang="en-US" sz="2800">
              <a:ea typeface="Calibri" panose="020F0502020204030204"/>
              <a:cs typeface="Calibri" panose="020F0502020204030204"/>
            </a:endParaRPr>
          </a:p>
          <a:p>
            <a:pPr marL="914400" lvl="1" indent="-457200">
              <a:buFont typeface="Arial" panose="020B0604020202020204" pitchFamily="34" charset="0"/>
              <a:buChar char="•"/>
            </a:pPr>
            <a:r>
              <a:rPr lang="en-US" sz="2800">
                <a:ea typeface="Calibri" panose="020F0502020204030204"/>
                <a:cs typeface="Calibri" panose="020F0502020204030204"/>
              </a:rPr>
              <a:t>If property is contributed, each member must contribute commensurate with their ownership interest.</a:t>
            </a:r>
          </a:p>
          <a:p>
            <a:pPr marL="914400" lvl="1" indent="-457200">
              <a:buFont typeface="Arial" panose="020B0604020202020204" pitchFamily="34" charset="0"/>
              <a:buChar char="•"/>
            </a:pPr>
            <a:endParaRPr lang="en-US" sz="2800">
              <a:ea typeface="Calibri" panose="020F0502020204030204"/>
              <a:cs typeface="Calibri" panose="020F0502020204030204"/>
            </a:endParaRPr>
          </a:p>
          <a:p>
            <a:pPr marL="914400" lvl="1" indent="-457200">
              <a:buFont typeface="Arial" panose="020B0604020202020204" pitchFamily="34" charset="0"/>
              <a:buChar char="•"/>
            </a:pPr>
            <a:r>
              <a:rPr lang="en-US" sz="2800">
                <a:ea typeface="Calibri" panose="020F0502020204030204"/>
                <a:cs typeface="Calibri" panose="020F0502020204030204"/>
              </a:rPr>
              <a:t>The initial capital contribution and all future capital contributions must be in proportion to each member’s ownership interest.</a:t>
            </a:r>
            <a:br>
              <a:rPr lang="en-US" sz="2800">
                <a:ea typeface="Calibri" panose="020F0502020204030204"/>
                <a:cs typeface="Calibri" panose="020F0502020204030204"/>
              </a:rPr>
            </a:br>
            <a:endParaRPr lang="en-US" sz="2800">
              <a:ea typeface="Calibri" panose="020F0502020204030204"/>
              <a:cs typeface="Calibri" panose="020F0502020204030204"/>
            </a:endParaRPr>
          </a:p>
          <a:p>
            <a:pPr marL="914400" lvl="1" indent="-457200">
              <a:buFont typeface="Arial" panose="020B0604020202020204" pitchFamily="34" charset="0"/>
              <a:buChar char="•"/>
            </a:pPr>
            <a:r>
              <a:rPr lang="en-US" sz="2800">
                <a:ea typeface="Calibri" panose="020F0502020204030204"/>
                <a:cs typeface="Calibri" panose="020F0502020204030204"/>
              </a:rPr>
              <a:t>The skill set provided by each party should add value to the joint venture relationship.</a:t>
            </a:r>
            <a:br>
              <a:rPr lang="en-US" sz="2800">
                <a:ea typeface="Calibri" panose="020F0502020204030204"/>
                <a:cs typeface="Calibri" panose="020F0502020204030204"/>
              </a:rPr>
            </a:br>
            <a:r>
              <a:rPr lang="en-US" sz="2800">
                <a:ea typeface="Calibri" panose="020F0502020204030204"/>
                <a:cs typeface="Calibri" panose="020F0502020204030204"/>
              </a:rPr>
              <a:t>As a side note:</a:t>
            </a:r>
          </a:p>
          <a:p>
            <a:pPr marL="1371600" lvl="2" indent="-457200">
              <a:buFont typeface="Arial" panose="020B0604020202020204" pitchFamily="34" charset="0"/>
              <a:buChar char="•"/>
            </a:pPr>
            <a:r>
              <a:rPr lang="en-US" sz="2800">
                <a:ea typeface="Calibri" panose="020F0502020204030204"/>
                <a:cs typeface="Calibri" panose="020F0502020204030204"/>
              </a:rPr>
              <a:t>When an ACDBE is certified, they will be assigned a NAICS code that describes the work they are able to perform with their own forces. </a:t>
            </a:r>
          </a:p>
          <a:p>
            <a:pPr marL="1371600" lvl="2" indent="-457200">
              <a:buFont typeface="Arial" panose="020B0604020202020204" pitchFamily="34" charset="0"/>
              <a:buChar char="•"/>
            </a:pPr>
            <a:r>
              <a:rPr lang="en-US" sz="2800">
                <a:ea typeface="Calibri" panose="020F0502020204030204"/>
                <a:cs typeface="Calibri" panose="020F0502020204030204"/>
              </a:rPr>
              <a:t>The ACDBE firm must be certified in the scope of the contract at the time a proposal is submitted in order for their participation to be counted.</a:t>
            </a:r>
            <a:br>
              <a:rPr lang="en-US" sz="2800">
                <a:ea typeface="Calibri" panose="020F0502020204030204"/>
                <a:cs typeface="Calibri" panose="020F0502020204030204"/>
              </a:rPr>
            </a:br>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Each of these elements of property, capital, efforts, skills, and knowledge should be specifically addressed in the joint venture agreement and verified by DEN during the initial review and will be periodically monitored going forward. </a:t>
            </a:r>
          </a:p>
        </p:txBody>
      </p:sp>
      <p:sp>
        <p:nvSpPr>
          <p:cNvPr id="4" name="Slide Number Placeholder 3">
            <a:extLst>
              <a:ext uri="{FF2B5EF4-FFF2-40B4-BE49-F238E27FC236}">
                <a16:creationId xmlns:a16="http://schemas.microsoft.com/office/drawing/2014/main" id="{47B7AD7B-5F44-0A61-ECD0-F83DC4DCA52F}"/>
              </a:ext>
            </a:extLst>
          </p:cNvPr>
          <p:cNvSpPr>
            <a:spLocks noGrp="1"/>
          </p:cNvSpPr>
          <p:nvPr>
            <p:ph type="sldNum" sz="quarter" idx="5"/>
          </p:nvPr>
        </p:nvSpPr>
        <p:spPr/>
        <p:txBody>
          <a:bodyPr/>
          <a:lstStyle/>
          <a:p>
            <a:fld id="{A399344F-1846-964E-A23F-F797EB56DD37}" type="slidenum">
              <a:rPr lang="en-US" smtClean="0"/>
              <a:t>19</a:t>
            </a:fld>
            <a:endParaRPr lang="en-US"/>
          </a:p>
        </p:txBody>
      </p:sp>
    </p:spTree>
    <p:extLst>
      <p:ext uri="{BB962C8B-B14F-4D97-AF65-F5344CB8AC3E}">
        <p14:creationId xmlns:p14="http://schemas.microsoft.com/office/powerpoint/2010/main" val="341813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Calibri"/>
                <a:ea typeface="Calibri"/>
                <a:cs typeface="Calibri"/>
              </a:rPr>
              <a:t>Before we begin I'll briefly go over a</a:t>
            </a:r>
            <a:r>
              <a:rPr lang="en-US" sz="1200">
                <a:latin typeface="Calibri"/>
                <a:ea typeface="Calibri"/>
                <a:cs typeface="Calibri"/>
              </a:rPr>
              <a:t> few housekeeping items</a:t>
            </a:r>
            <a:r>
              <a:rPr lang="en-US">
                <a:latin typeface="Calibri"/>
                <a:ea typeface="Calibri"/>
                <a:cs typeface="Calibri"/>
              </a:rPr>
              <a:t>:</a:t>
            </a:r>
            <a:endParaRPr lang="en-US" sz="1200" b="1">
              <a:latin typeface="Calibri"/>
              <a:ea typeface="Calibri"/>
              <a:cs typeface="Calibri"/>
            </a:endParaRPr>
          </a:p>
          <a:p>
            <a:pPr marL="171450" indent="-171450">
              <a:buFont typeface="Wingdings" panose="05000000000000000000" pitchFamily="2" charset="2"/>
              <a:buChar char="§"/>
              <a:defRPr/>
            </a:pPr>
            <a:r>
              <a:rPr lang="en-US">
                <a:latin typeface="Calibri"/>
                <a:ea typeface="Calibri"/>
                <a:cs typeface="Calibri"/>
              </a:rPr>
              <a:t>We’d</a:t>
            </a:r>
            <a:r>
              <a:rPr lang="en-US" sz="1200">
                <a:latin typeface="Calibri"/>
                <a:ea typeface="Calibri"/>
                <a:cs typeface="Calibri"/>
              </a:rPr>
              <a:t> </a:t>
            </a:r>
            <a:r>
              <a:rPr lang="en-US">
                <a:latin typeface="Calibri"/>
                <a:ea typeface="Calibri"/>
                <a:cs typeface="Calibri"/>
              </a:rPr>
              <a:t>love to get an idea of who</a:t>
            </a:r>
            <a:r>
              <a:rPr lang="en-US" sz="1200">
                <a:latin typeface="Calibri"/>
                <a:ea typeface="Calibri"/>
                <a:cs typeface="Calibri"/>
              </a:rPr>
              <a:t> is in the audience today. Please feel free to drop your name, company, and title into the chat box. </a:t>
            </a:r>
          </a:p>
          <a:p>
            <a:pPr marL="171450" indent="-171450">
              <a:buFont typeface="Wingdings" panose="05000000000000000000" pitchFamily="2" charset="2"/>
              <a:buChar char="§"/>
              <a:defRPr/>
            </a:pPr>
            <a:r>
              <a:rPr lang="en-US" sz="1200">
                <a:latin typeface="Calibri"/>
                <a:ea typeface="Calibri"/>
                <a:cs typeface="Calibri"/>
              </a:rPr>
              <a:t>Today’s informational session will be an overview of the ACDBE Review Process, </a:t>
            </a:r>
            <a:r>
              <a:rPr lang="en-US">
                <a:latin typeface="Calibri"/>
                <a:ea typeface="Calibri"/>
                <a:cs typeface="Calibri"/>
              </a:rPr>
              <a:t>Personal Net Worth (PNW), and Other tax documents required for ACDBE certification</a:t>
            </a:r>
          </a:p>
          <a:p>
            <a:pPr marL="171450" indent="-171450">
              <a:buFont typeface="Wingdings" panose="05000000000000000000" pitchFamily="2" charset="2"/>
              <a:buChar char="§"/>
              <a:defRPr/>
            </a:pPr>
            <a:r>
              <a:rPr lang="en-US" sz="1200">
                <a:latin typeface="Calibri"/>
                <a:ea typeface="Calibri"/>
                <a:cs typeface="Calibri"/>
              </a:rPr>
              <a:t>Please hold your questions until the end, as we’ll conclude with a Q&amp;A session.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a:latin typeface="Calibri"/>
              <a:ea typeface="Calibri"/>
              <a:cs typeface="Calibri"/>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2</a:t>
            </a:fld>
            <a:endParaRPr lang="en-US"/>
          </a:p>
        </p:txBody>
      </p:sp>
    </p:spTree>
    <p:extLst>
      <p:ext uri="{BB962C8B-B14F-4D97-AF65-F5344CB8AC3E}">
        <p14:creationId xmlns:p14="http://schemas.microsoft.com/office/powerpoint/2010/main" val="1060299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9390A-6821-9F4E-6016-FEC9AA037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A548-8DB3-7191-3B71-837765758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DFCBE-3776-B088-BA1C-D6AF0881F34C}"/>
              </a:ext>
            </a:extLst>
          </p:cNvPr>
          <p:cNvSpPr>
            <a:spLocks noGrp="1"/>
          </p:cNvSpPr>
          <p:nvPr>
            <p:ph type="body" idx="1"/>
          </p:nvPr>
        </p:nvSpPr>
        <p:spPr/>
        <p:txBody>
          <a:bodyPr/>
          <a:lstStyle/>
          <a:p>
            <a:r>
              <a:rPr lang="en-US">
                <a:solidFill>
                  <a:srgbClr val="000000"/>
                </a:solidFill>
              </a:rPr>
              <a:t>ACDBEs are expected to participate in the day-to-day operations and management of the contracts they are a part of at DEN commensurate with their ownership interests, therefore, their roles and responsibilities must be outlined in the joint venture agreement, and they must be distinct and clearly defined.</a:t>
            </a:r>
            <a:endParaRPr lang="en-US"/>
          </a:p>
          <a:p>
            <a:endParaRPr lang="en-US">
              <a:solidFill>
                <a:srgbClr val="000000"/>
              </a:solidFill>
              <a:latin typeface="Calibri"/>
              <a:ea typeface="Calibri"/>
              <a:cs typeface="Calibri"/>
            </a:endParaRPr>
          </a:p>
          <a:p>
            <a:r>
              <a:rPr lang="en-US" sz="1800" b="0" i="0" u="none" strike="noStrike" baseline="0">
                <a:solidFill>
                  <a:srgbClr val="000000"/>
                </a:solidFill>
                <a:latin typeface="Times New Roman"/>
                <a:cs typeface="Times New Roman"/>
              </a:rPr>
              <a:t>To be considered distinct and clearly defined, it is necessary to fully detail what work the ACDBE partner or partners will perform over the course of the contract.</a:t>
            </a:r>
            <a:endParaRPr lang="en-US"/>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For example, if the ACDBE’s portion of the work is only described as “advise about” or “participate in” a portion of the work, the work would likely not be considered distinct or clearly defined because it is not clear what work the ACDBE firm will accomplish. More detail is necessary to determine the portion of the work to be attributed to the ACDBE firm, which is to be outlined in the joint venture agreement as the ACDBE’s Roles and Responsibilities.</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DEN may only count participation that is a result of a commercially useful function (CUF) as defined by 49 CFR 26.55(c). </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In addition to the ACDBE’s participation in the day-to-day management of the business, the work of the contract also includes the role of the ACDBE in the overall management of the business, for example, as a participant on a management committee or some other governing board.</a:t>
            </a:r>
          </a:p>
        </p:txBody>
      </p:sp>
      <p:sp>
        <p:nvSpPr>
          <p:cNvPr id="4" name="Slide Number Placeholder 3">
            <a:extLst>
              <a:ext uri="{FF2B5EF4-FFF2-40B4-BE49-F238E27FC236}">
                <a16:creationId xmlns:a16="http://schemas.microsoft.com/office/drawing/2014/main" id="{673CA0F1-4994-DF48-DF29-883295C4D754}"/>
              </a:ext>
            </a:extLst>
          </p:cNvPr>
          <p:cNvSpPr>
            <a:spLocks noGrp="1"/>
          </p:cNvSpPr>
          <p:nvPr>
            <p:ph type="sldNum" sz="quarter" idx="5"/>
          </p:nvPr>
        </p:nvSpPr>
        <p:spPr/>
        <p:txBody>
          <a:bodyPr/>
          <a:lstStyle/>
          <a:p>
            <a:fld id="{A399344F-1846-964E-A23F-F797EB56DD37}" type="slidenum">
              <a:rPr lang="en-US" smtClean="0"/>
              <a:t>20</a:t>
            </a:fld>
            <a:endParaRPr lang="en-US"/>
          </a:p>
        </p:txBody>
      </p:sp>
    </p:spTree>
    <p:extLst>
      <p:ext uri="{BB962C8B-B14F-4D97-AF65-F5344CB8AC3E}">
        <p14:creationId xmlns:p14="http://schemas.microsoft.com/office/powerpoint/2010/main" val="4094843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436E0-D6D6-C77B-6FBC-82276F36B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23B52-20BB-027C-6D52-FF47633BB2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69403-8114-1CE9-8895-CDD183CCEACD}"/>
              </a:ext>
            </a:extLst>
          </p:cNvPr>
          <p:cNvSpPr>
            <a:spLocks noGrp="1"/>
          </p:cNvSpPr>
          <p:nvPr>
            <p:ph type="body" idx="1"/>
          </p:nvPr>
        </p:nvSpPr>
        <p:spPr/>
        <p:txBody>
          <a:bodyPr/>
          <a:lstStyle/>
          <a:p>
            <a:r>
              <a:rPr lang="en-US" sz="1800" b="0" i="0" u="none" strike="noStrike" baseline="0">
                <a:solidFill>
                  <a:srgbClr val="000000"/>
                </a:solidFill>
                <a:latin typeface="Times New Roman" panose="02020603050405020304" pitchFamily="18" charset="0"/>
              </a:rPr>
              <a:t>To be distinct means that the description of the work should be distinguishable from the work of the non-ACDBE. If there is more than one ACDBE partner, their work must also be distinguishable from on another.</a:t>
            </a:r>
          </a:p>
        </p:txBody>
      </p:sp>
      <p:sp>
        <p:nvSpPr>
          <p:cNvPr id="4" name="Slide Number Placeholder 3">
            <a:extLst>
              <a:ext uri="{FF2B5EF4-FFF2-40B4-BE49-F238E27FC236}">
                <a16:creationId xmlns:a16="http://schemas.microsoft.com/office/drawing/2014/main" id="{B8695549-27DB-819C-8D20-F0C1C6809348}"/>
              </a:ext>
            </a:extLst>
          </p:cNvPr>
          <p:cNvSpPr>
            <a:spLocks noGrp="1"/>
          </p:cNvSpPr>
          <p:nvPr>
            <p:ph type="sldNum" sz="quarter" idx="5"/>
          </p:nvPr>
        </p:nvSpPr>
        <p:spPr/>
        <p:txBody>
          <a:bodyPr/>
          <a:lstStyle/>
          <a:p>
            <a:fld id="{A399344F-1846-964E-A23F-F797EB56DD37}" type="slidenum">
              <a:rPr lang="en-US" smtClean="0"/>
              <a:t>21</a:t>
            </a:fld>
            <a:endParaRPr lang="en-US"/>
          </a:p>
        </p:txBody>
      </p:sp>
    </p:spTree>
    <p:extLst>
      <p:ext uri="{BB962C8B-B14F-4D97-AF65-F5344CB8AC3E}">
        <p14:creationId xmlns:p14="http://schemas.microsoft.com/office/powerpoint/2010/main" val="981301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EF8F0-59F5-704F-8FC8-38C667E3B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66B5F-2877-D14F-5A8C-7F606A1A94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8101D-E45A-44CB-7696-E36C6E77B487}"/>
              </a:ext>
            </a:extLst>
          </p:cNvPr>
          <p:cNvSpPr>
            <a:spLocks noGrp="1"/>
          </p:cNvSpPr>
          <p:nvPr>
            <p:ph type="body" idx="1"/>
          </p:nvPr>
        </p:nvSpPr>
        <p:spPr/>
        <p:txBody>
          <a:bodyPr/>
          <a:lstStyle/>
          <a:p>
            <a:r>
              <a:rPr lang="en-US" sz="1800" b="0" i="0" u="none" strike="noStrike" baseline="0">
                <a:solidFill>
                  <a:srgbClr val="000000"/>
                </a:solidFill>
                <a:latin typeface="Times New Roman" panose="02020603050405020304" pitchFamily="18" charset="0"/>
              </a:rPr>
              <a:t>The description of the work should be clear and sufficiently stated to easily assign a value for the purpose of counting and monitoring. </a:t>
            </a:r>
          </a:p>
        </p:txBody>
      </p:sp>
      <p:sp>
        <p:nvSpPr>
          <p:cNvPr id="4" name="Slide Number Placeholder 3">
            <a:extLst>
              <a:ext uri="{FF2B5EF4-FFF2-40B4-BE49-F238E27FC236}">
                <a16:creationId xmlns:a16="http://schemas.microsoft.com/office/drawing/2014/main" id="{E6B5A7AE-D08C-E7B4-541E-0A8C2F866A2B}"/>
              </a:ext>
            </a:extLst>
          </p:cNvPr>
          <p:cNvSpPr>
            <a:spLocks noGrp="1"/>
          </p:cNvSpPr>
          <p:nvPr>
            <p:ph type="sldNum" sz="quarter" idx="5"/>
          </p:nvPr>
        </p:nvSpPr>
        <p:spPr/>
        <p:txBody>
          <a:bodyPr/>
          <a:lstStyle/>
          <a:p>
            <a:fld id="{A399344F-1846-964E-A23F-F797EB56DD37}" type="slidenum">
              <a:rPr lang="en-US" smtClean="0"/>
              <a:t>22</a:t>
            </a:fld>
            <a:endParaRPr lang="en-US"/>
          </a:p>
        </p:txBody>
      </p:sp>
    </p:spTree>
    <p:extLst>
      <p:ext uri="{BB962C8B-B14F-4D97-AF65-F5344CB8AC3E}">
        <p14:creationId xmlns:p14="http://schemas.microsoft.com/office/powerpoint/2010/main" val="1095851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07DC5-A8B7-9AF2-4DC5-CDE284BAC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D75B4-666B-2CF3-85C7-772B18DDE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0C7531-4C85-05FE-347E-2F97BAFF4336}"/>
              </a:ext>
            </a:extLst>
          </p:cNvPr>
          <p:cNvSpPr>
            <a:spLocks noGrp="1"/>
          </p:cNvSpPr>
          <p:nvPr>
            <p:ph type="body" idx="1"/>
          </p:nvPr>
        </p:nvSpPr>
        <p:spPr/>
        <p:txBody>
          <a:bodyPr/>
          <a:lstStyle/>
          <a:p>
            <a:r>
              <a:rPr lang="en-US" sz="1800" b="0" i="0" u="none" strike="noStrike" baseline="0">
                <a:solidFill>
                  <a:srgbClr val="000000"/>
                </a:solidFill>
                <a:latin typeface="Times New Roman" panose="02020603050405020304" pitchFamily="18" charset="0"/>
              </a:rPr>
              <a:t>The ACDBE’s participation in capital contribution, control, management, risks, and profits must be proportionate to their ownership interests as outlined in the joint venture.</a:t>
            </a:r>
          </a:p>
        </p:txBody>
      </p:sp>
      <p:sp>
        <p:nvSpPr>
          <p:cNvPr id="4" name="Slide Number Placeholder 3">
            <a:extLst>
              <a:ext uri="{FF2B5EF4-FFF2-40B4-BE49-F238E27FC236}">
                <a16:creationId xmlns:a16="http://schemas.microsoft.com/office/drawing/2014/main" id="{D74272CF-2BE1-933B-7503-3172552E6F87}"/>
              </a:ext>
            </a:extLst>
          </p:cNvPr>
          <p:cNvSpPr>
            <a:spLocks noGrp="1"/>
          </p:cNvSpPr>
          <p:nvPr>
            <p:ph type="sldNum" sz="quarter" idx="5"/>
          </p:nvPr>
        </p:nvSpPr>
        <p:spPr/>
        <p:txBody>
          <a:bodyPr/>
          <a:lstStyle/>
          <a:p>
            <a:fld id="{A399344F-1846-964E-A23F-F797EB56DD37}" type="slidenum">
              <a:rPr lang="en-US" smtClean="0"/>
              <a:t>23</a:t>
            </a:fld>
            <a:endParaRPr lang="en-US"/>
          </a:p>
        </p:txBody>
      </p:sp>
    </p:spTree>
    <p:extLst>
      <p:ext uri="{BB962C8B-B14F-4D97-AF65-F5344CB8AC3E}">
        <p14:creationId xmlns:p14="http://schemas.microsoft.com/office/powerpoint/2010/main" val="2476440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a typeface="Calibri"/>
                <a:cs typeface="Calibri"/>
              </a:rPr>
              <a:t>Some of the important components to include in the written agreement are listed in this slide and can be found in Section 2.3 of the 2025 Joint Venture Guidance. Next, we will give a brief description of each of these items.</a:t>
            </a:r>
            <a:endParaRPr lang="en-US" sz="1800" b="0" i="0" u="none" strike="noStrike" baseline="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99344F-1846-964E-A23F-F797EB56DD37}" type="slidenum">
              <a:rPr lang="en-US" smtClean="0"/>
              <a:t>24</a:t>
            </a:fld>
            <a:endParaRPr lang="en-US"/>
          </a:p>
        </p:txBody>
      </p:sp>
    </p:spTree>
    <p:extLst>
      <p:ext uri="{BB962C8B-B14F-4D97-AF65-F5344CB8AC3E}">
        <p14:creationId xmlns:p14="http://schemas.microsoft.com/office/powerpoint/2010/main" val="351781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F0CB0-94B3-9FF2-F86E-74746D641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65BA1-20EF-7EB1-4E4E-FEC818C194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BBB21-62A4-4B65-1E41-1EDF3C4A17FF}"/>
              </a:ext>
            </a:extLst>
          </p:cNvPr>
          <p:cNvSpPr>
            <a:spLocks noGrp="1"/>
          </p:cNvSpPr>
          <p:nvPr>
            <p:ph type="body" idx="1"/>
          </p:nvPr>
        </p:nvSpPr>
        <p:spPr/>
        <p:txBody>
          <a:bodyPr/>
          <a:lstStyle/>
          <a:p>
            <a:pPr marL="0" indent="0">
              <a:buFont typeface="Arial" panose="020B0604020202020204" pitchFamily="34" charset="0"/>
              <a:buNone/>
            </a:pPr>
            <a:r>
              <a:rPr lang="en-US" sz="1800" b="0" i="0" u="none" strike="noStrike" baseline="0">
                <a:solidFill>
                  <a:srgbClr val="000000"/>
                </a:solidFill>
                <a:latin typeface="Times New Roman" panose="02020603050405020304" pitchFamily="18" charset="0"/>
              </a:rPr>
              <a:t>The agreement should identify the participants in the joint venture, which must be firms, which includes businesses set up as sole proprietorships. Joint venture participants cannot be individuals.</a:t>
            </a:r>
          </a:p>
          <a:p>
            <a:pPr marL="0" indent="0">
              <a:buFont typeface="Arial" panose="020B0604020202020204" pitchFamily="34" charset="0"/>
              <a:buNone/>
            </a:pPr>
            <a:endParaRPr lang="en-US" sz="1800" b="0" i="0" u="none" strike="noStrike" baseline="0">
              <a:solidFill>
                <a:srgbClr val="000000"/>
              </a:solidFill>
              <a:latin typeface="Times New Roman" panose="02020603050405020304" pitchFamily="18" charset="0"/>
            </a:endParaRPr>
          </a:p>
          <a:p>
            <a:pPr marL="0" indent="0">
              <a:buFont typeface="Arial" panose="020B0604020202020204" pitchFamily="34" charset="0"/>
              <a:buNone/>
            </a:pPr>
            <a:r>
              <a:rPr lang="en-US" sz="1800" b="0" i="0" u="none" strike="noStrike" baseline="0">
                <a:solidFill>
                  <a:srgbClr val="000000"/>
                </a:solidFill>
                <a:latin typeface="Times New Roman" panose="02020603050405020304" pitchFamily="18" charset="0"/>
              </a:rPr>
              <a:t>This is an example of what it most commonly looks like in the operating agreement. </a:t>
            </a:r>
          </a:p>
        </p:txBody>
      </p:sp>
      <p:sp>
        <p:nvSpPr>
          <p:cNvPr id="4" name="Slide Number Placeholder 3">
            <a:extLst>
              <a:ext uri="{FF2B5EF4-FFF2-40B4-BE49-F238E27FC236}">
                <a16:creationId xmlns:a16="http://schemas.microsoft.com/office/drawing/2014/main" id="{B720721A-A6F9-3CC9-B857-C548C07FC31E}"/>
              </a:ext>
            </a:extLst>
          </p:cNvPr>
          <p:cNvSpPr>
            <a:spLocks noGrp="1"/>
          </p:cNvSpPr>
          <p:nvPr>
            <p:ph type="sldNum" sz="quarter" idx="5"/>
          </p:nvPr>
        </p:nvSpPr>
        <p:spPr/>
        <p:txBody>
          <a:bodyPr/>
          <a:lstStyle/>
          <a:p>
            <a:fld id="{A399344F-1846-964E-A23F-F797EB56DD37}" type="slidenum">
              <a:rPr lang="en-US" smtClean="0"/>
              <a:t>25</a:t>
            </a:fld>
            <a:endParaRPr lang="en-US"/>
          </a:p>
        </p:txBody>
      </p:sp>
    </p:spTree>
    <p:extLst>
      <p:ext uri="{BB962C8B-B14F-4D97-AF65-F5344CB8AC3E}">
        <p14:creationId xmlns:p14="http://schemas.microsoft.com/office/powerpoint/2010/main" val="2828612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EA573-5812-8454-CC7A-F2DFA2748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B9AFD-8154-FFF4-413F-53F916A37D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E6A6F-1A38-81A3-849A-116A235ECFA5}"/>
              </a:ext>
            </a:extLst>
          </p:cNvPr>
          <p:cNvSpPr>
            <a:spLocks noGrp="1"/>
          </p:cNvSpPr>
          <p:nvPr>
            <p:ph type="body" idx="1"/>
          </p:nvPr>
        </p:nvSpPr>
        <p:spPr/>
        <p:txBody>
          <a:bodyPr/>
          <a:lstStyle/>
          <a:p>
            <a:pPr marL="0" indent="0">
              <a:buFont typeface="Arial" panose="020B0604020202020204" pitchFamily="34" charset="0"/>
              <a:buNone/>
            </a:pPr>
            <a:r>
              <a:rPr lang="en-US" sz="1800" b="0" i="0" u="none" strike="noStrike" baseline="0">
                <a:solidFill>
                  <a:srgbClr val="000000"/>
                </a:solidFill>
                <a:latin typeface="Times New Roman" panose="02020603050405020304" pitchFamily="18" charset="0"/>
              </a:rPr>
              <a:t>The agreement should identify the business enterprise and specific contract or contracts the joint venture will operate and the locations that will be operated</a:t>
            </a:r>
          </a:p>
        </p:txBody>
      </p:sp>
      <p:sp>
        <p:nvSpPr>
          <p:cNvPr id="4" name="Slide Number Placeholder 3">
            <a:extLst>
              <a:ext uri="{FF2B5EF4-FFF2-40B4-BE49-F238E27FC236}">
                <a16:creationId xmlns:a16="http://schemas.microsoft.com/office/drawing/2014/main" id="{D522C68D-6065-B6ED-733C-078815DAE0B4}"/>
              </a:ext>
            </a:extLst>
          </p:cNvPr>
          <p:cNvSpPr>
            <a:spLocks noGrp="1"/>
          </p:cNvSpPr>
          <p:nvPr>
            <p:ph type="sldNum" sz="quarter" idx="5"/>
          </p:nvPr>
        </p:nvSpPr>
        <p:spPr/>
        <p:txBody>
          <a:bodyPr/>
          <a:lstStyle/>
          <a:p>
            <a:fld id="{A399344F-1846-964E-A23F-F797EB56DD37}" type="slidenum">
              <a:rPr lang="en-US" smtClean="0"/>
              <a:t>26</a:t>
            </a:fld>
            <a:endParaRPr lang="en-US"/>
          </a:p>
        </p:txBody>
      </p:sp>
    </p:spTree>
    <p:extLst>
      <p:ext uri="{BB962C8B-B14F-4D97-AF65-F5344CB8AC3E}">
        <p14:creationId xmlns:p14="http://schemas.microsoft.com/office/powerpoint/2010/main" val="810676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E9671-6FF2-45C9-48F3-B41595175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82CD6-4526-8968-1139-7D62B46076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F5E93-C969-07B0-32ED-29FD26025D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u="none" strike="noStrike" baseline="0">
                <a:solidFill>
                  <a:srgbClr val="000000"/>
                </a:solidFill>
                <a:latin typeface="Times New Roman" panose="02020603050405020304" pitchFamily="18" charset="0"/>
              </a:rPr>
              <a:t>Since,</a:t>
            </a:r>
            <a:r>
              <a:rPr lang="en-US" sz="1800">
                <a:ea typeface="Calibri" panose="020F0502020204030204"/>
                <a:cs typeface="Calibri" panose="020F0502020204030204"/>
              </a:rPr>
              <a:t> for the purposes of the ACDBE Program, a joint venture is a single, for-profit business enterprise</a:t>
            </a:r>
            <a:r>
              <a:rPr lang="en-US" sz="1800" b="0" i="0" u="none" strike="noStrike" baseline="0">
                <a:solidFill>
                  <a:srgbClr val="000000"/>
                </a:solidFill>
                <a:latin typeface="Times New Roman" panose="02020603050405020304" pitchFamily="18" charset="0"/>
              </a:rPr>
              <a:t>, the term of the joint venture cannot be perpetual. The agreement should specify the term of the joint venture and factors that effect it.</a:t>
            </a:r>
          </a:p>
          <a:p>
            <a:pPr marL="0" indent="0">
              <a:buFont typeface="Arial" panose="020B0604020202020204" pitchFamily="34" charset="0"/>
              <a:buNone/>
            </a:pPr>
            <a:endParaRPr lang="en-US" sz="1800" b="0" i="0" u="none" strike="noStrike" baseline="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A2972397-00AF-718B-0FD0-FE1E5BD7FC34}"/>
              </a:ext>
            </a:extLst>
          </p:cNvPr>
          <p:cNvSpPr>
            <a:spLocks noGrp="1"/>
          </p:cNvSpPr>
          <p:nvPr>
            <p:ph type="sldNum" sz="quarter" idx="5"/>
          </p:nvPr>
        </p:nvSpPr>
        <p:spPr/>
        <p:txBody>
          <a:bodyPr/>
          <a:lstStyle/>
          <a:p>
            <a:fld id="{A399344F-1846-964E-A23F-F797EB56DD37}" type="slidenum">
              <a:rPr lang="en-US" smtClean="0"/>
              <a:t>27</a:t>
            </a:fld>
            <a:endParaRPr lang="en-US"/>
          </a:p>
        </p:txBody>
      </p:sp>
    </p:spTree>
    <p:extLst>
      <p:ext uri="{BB962C8B-B14F-4D97-AF65-F5344CB8AC3E}">
        <p14:creationId xmlns:p14="http://schemas.microsoft.com/office/powerpoint/2010/main" val="205390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DD3D-1726-EA2F-0F01-EA8675144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DAB045-0834-5915-507F-350E754B7B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38457-BD2B-629F-3082-C753AE63C7CA}"/>
              </a:ext>
            </a:extLst>
          </p:cNvPr>
          <p:cNvSpPr>
            <a:spLocks noGrp="1"/>
          </p:cNvSpPr>
          <p:nvPr>
            <p:ph type="body" idx="1"/>
          </p:nvPr>
        </p:nvSpPr>
        <p:spPr/>
        <p:txBody>
          <a:bodyPr/>
          <a:lstStyle/>
          <a:p>
            <a:pPr marL="0" indent="0">
              <a:buFont typeface="Arial" panose="020B0604020202020204" pitchFamily="34" charset="0"/>
              <a:buNone/>
            </a:pPr>
            <a:r>
              <a:rPr lang="en-US" sz="1800" b="0" i="0" u="none" strike="noStrike" baseline="0">
                <a:solidFill>
                  <a:srgbClr val="000000"/>
                </a:solidFill>
                <a:latin typeface="Times New Roman" panose="02020603050405020304" pitchFamily="18" charset="0"/>
              </a:rPr>
              <a:t>The capital to be contributed by each party should be clearly specified in the joint venture agreement. The agreement should specify the initial capital contributions to be made by each party and how future capital contributions will be allocated. The ACDBE’s portion of the initial and future capital contributions should be equal to its ownership percentage. </a:t>
            </a:r>
          </a:p>
        </p:txBody>
      </p:sp>
      <p:sp>
        <p:nvSpPr>
          <p:cNvPr id="4" name="Slide Number Placeholder 3">
            <a:extLst>
              <a:ext uri="{FF2B5EF4-FFF2-40B4-BE49-F238E27FC236}">
                <a16:creationId xmlns:a16="http://schemas.microsoft.com/office/drawing/2014/main" id="{F6295D31-28E4-565A-93E0-6772C33F3CC8}"/>
              </a:ext>
            </a:extLst>
          </p:cNvPr>
          <p:cNvSpPr>
            <a:spLocks noGrp="1"/>
          </p:cNvSpPr>
          <p:nvPr>
            <p:ph type="sldNum" sz="quarter" idx="5"/>
          </p:nvPr>
        </p:nvSpPr>
        <p:spPr/>
        <p:txBody>
          <a:bodyPr/>
          <a:lstStyle/>
          <a:p>
            <a:fld id="{A399344F-1846-964E-A23F-F797EB56DD37}" type="slidenum">
              <a:rPr lang="en-US" smtClean="0"/>
              <a:t>28</a:t>
            </a:fld>
            <a:endParaRPr lang="en-US"/>
          </a:p>
        </p:txBody>
      </p:sp>
    </p:spTree>
    <p:extLst>
      <p:ext uri="{BB962C8B-B14F-4D97-AF65-F5344CB8AC3E}">
        <p14:creationId xmlns:p14="http://schemas.microsoft.com/office/powerpoint/2010/main" val="3689277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84EA8-AA78-3BAA-1D7E-247405AFB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C1106-E06B-BA5F-DA62-ED771725E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EA4A6-40DF-7C50-B7B2-5CA982187E38}"/>
              </a:ext>
            </a:extLst>
          </p:cNvPr>
          <p:cNvSpPr>
            <a:spLocks noGrp="1"/>
          </p:cNvSpPr>
          <p:nvPr>
            <p:ph type="body" idx="1"/>
          </p:nvPr>
        </p:nvSpPr>
        <p:spPr/>
        <p:txBody>
          <a:bodyPr/>
          <a:lstStyle/>
          <a:p>
            <a:pPr algn="l"/>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Each of the participants must share in the profits and losses of the joint venture in proportion to the ownership interest and work performed. Accounting methods and the timing of distributions should be included in the agreement. </a:t>
            </a:r>
          </a:p>
          <a:p>
            <a:pPr algn="l"/>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Each of the participants in the joint venture must share in the risks of the business in proportion to their ownership interest. These risks include financial, legal, operational, etc. The agreement should include provisions for proportional sharing of business risks.</a:t>
            </a:r>
          </a:p>
        </p:txBody>
      </p:sp>
      <p:sp>
        <p:nvSpPr>
          <p:cNvPr id="4" name="Slide Number Placeholder 3">
            <a:extLst>
              <a:ext uri="{FF2B5EF4-FFF2-40B4-BE49-F238E27FC236}">
                <a16:creationId xmlns:a16="http://schemas.microsoft.com/office/drawing/2014/main" id="{3F761028-F6C2-1FEA-298E-5BC195868463}"/>
              </a:ext>
            </a:extLst>
          </p:cNvPr>
          <p:cNvSpPr>
            <a:spLocks noGrp="1"/>
          </p:cNvSpPr>
          <p:nvPr>
            <p:ph type="sldNum" sz="quarter" idx="5"/>
          </p:nvPr>
        </p:nvSpPr>
        <p:spPr/>
        <p:txBody>
          <a:bodyPr/>
          <a:lstStyle/>
          <a:p>
            <a:fld id="{A399344F-1846-964E-A23F-F797EB56DD37}" type="slidenum">
              <a:rPr lang="en-US" smtClean="0"/>
              <a:t>29</a:t>
            </a:fld>
            <a:endParaRPr lang="en-US"/>
          </a:p>
        </p:txBody>
      </p:sp>
    </p:spTree>
    <p:extLst>
      <p:ext uri="{BB962C8B-B14F-4D97-AF65-F5344CB8AC3E}">
        <p14:creationId xmlns:p14="http://schemas.microsoft.com/office/powerpoint/2010/main" val="103426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0F0F10"/>
                </a:solidFill>
                <a:effectLst/>
                <a:latin typeface="source-sans-pro"/>
              </a:rPr>
              <a:t>Vision 100 and Operation 2045 are two phases of DEN’s strategic plan. </a:t>
            </a:r>
          </a:p>
          <a:p>
            <a:pPr algn="l"/>
            <a:endParaRPr lang="en-US" b="0" i="0">
              <a:solidFill>
                <a:srgbClr val="0F0F10"/>
              </a:solidFill>
              <a:effectLst/>
              <a:latin typeface="source-sans-pro"/>
            </a:endParaRPr>
          </a:p>
          <a:p>
            <a:r>
              <a:rPr lang="en-US" b="1">
                <a:solidFill>
                  <a:srgbClr val="0F0F10"/>
                </a:solidFill>
                <a:latin typeface="source-sans-pro"/>
              </a:rPr>
              <a:t>Phase 1, known as Vision</a:t>
            </a:r>
            <a:r>
              <a:rPr lang="en-US" b="1" i="0">
                <a:solidFill>
                  <a:srgbClr val="0F0F10"/>
                </a:solidFill>
                <a:effectLst/>
                <a:latin typeface="source-sans-pro"/>
              </a:rPr>
              <a:t> 100</a:t>
            </a:r>
            <a:r>
              <a:rPr lang="en-US" b="1">
                <a:solidFill>
                  <a:srgbClr val="0F0F10"/>
                </a:solidFill>
                <a:latin typeface="source-sans-pro"/>
              </a:rPr>
              <a:t>,</a:t>
            </a:r>
            <a:r>
              <a:rPr lang="en-US" i="0">
                <a:solidFill>
                  <a:srgbClr val="0F0F10"/>
                </a:solidFill>
                <a:effectLst/>
                <a:latin typeface="source-sans-pro"/>
              </a:rPr>
              <a:t> </a:t>
            </a:r>
            <a:r>
              <a:rPr lang="en-US" b="0" i="0">
                <a:solidFill>
                  <a:srgbClr val="0F0F10"/>
                </a:solidFill>
                <a:effectLst/>
                <a:latin typeface="source-sans-pro"/>
              </a:rPr>
              <a:t>is focused on preparing the airport to serve 100 million annual passengers in the next several years. </a:t>
            </a:r>
          </a:p>
          <a:p>
            <a:pPr algn="l"/>
            <a:endParaRPr lang="en-US" b="0" i="0">
              <a:solidFill>
                <a:srgbClr val="0F0F10"/>
              </a:solidFill>
              <a:effectLst/>
              <a:latin typeface="source-sans-pro"/>
            </a:endParaRPr>
          </a:p>
          <a:p>
            <a:pPr algn="l"/>
            <a:r>
              <a:rPr lang="en-US" b="1" i="0">
                <a:solidFill>
                  <a:srgbClr val="0F0F10"/>
                </a:solidFill>
                <a:effectLst/>
                <a:latin typeface="source-sans-pro"/>
              </a:rPr>
              <a:t>Operation 2045 </a:t>
            </a:r>
            <a:r>
              <a:rPr lang="en-US" b="0" i="0">
                <a:solidFill>
                  <a:srgbClr val="0F0F10"/>
                </a:solidFill>
                <a:effectLst/>
                <a:latin typeface="source-sans-pro"/>
              </a:rPr>
              <a:t>is phase two and is focused on preparing the airport for its 50</a:t>
            </a:r>
            <a:r>
              <a:rPr lang="en-US" b="0" i="0" baseline="30000">
                <a:solidFill>
                  <a:srgbClr val="0F0F10"/>
                </a:solidFill>
                <a:effectLst/>
                <a:latin typeface="source-sans-pro"/>
              </a:rPr>
              <a:t>th</a:t>
            </a:r>
            <a:r>
              <a:rPr lang="en-US" b="0" i="0">
                <a:solidFill>
                  <a:srgbClr val="0F0F10"/>
                </a:solidFill>
                <a:effectLst/>
                <a:latin typeface="source-sans-pro"/>
              </a:rPr>
              <a:t> anniversary in 2045 and for an expected 120 million-plus annual passengers. Both phases combined serve as a blueprint to align decision-making and accountability.</a:t>
            </a:r>
            <a:endParaRPr lang="en-US" b="0" i="0">
              <a:solidFill>
                <a:srgbClr val="32313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660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E2F1F-5503-A11C-6538-8F648E81A7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F6637-7D51-2171-8522-1D83E75B9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998D76-1E32-1D69-3D52-11F2908672CC}"/>
              </a:ext>
            </a:extLst>
          </p:cNvPr>
          <p:cNvSpPr>
            <a:spLocks noGrp="1"/>
          </p:cNvSpPr>
          <p:nvPr>
            <p:ph type="body" idx="1"/>
          </p:nvPr>
        </p:nvSpPr>
        <p:spPr/>
        <p:txBody>
          <a:bodyPr/>
          <a:lstStyle/>
          <a:p>
            <a:pPr algn="l"/>
            <a:r>
              <a:rPr lang="en-US" sz="1800" b="0" i="0" u="none" strike="noStrike" baseline="0">
                <a:solidFill>
                  <a:srgbClr val="000000"/>
                </a:solidFill>
                <a:latin typeface="Times New Roman" panose="02020603050405020304" pitchFamily="18" charset="0"/>
              </a:rPr>
              <a:t>The ACDBE participant must share in the management of the joint venture. The joint venture agreement should address the issue of the overall management, or governance, of the business of the joint venture and the day-to-day management of the joint venture’s operation. The ACDBE participant should participate in the overall management, decision making, and day-to-day operations, </a:t>
            </a:r>
          </a:p>
          <a:p>
            <a:pPr algn="l"/>
            <a:endParaRPr lang="en-US" sz="1800" b="0" i="0" u="none" strike="noStrike" baseline="0">
              <a:solidFill>
                <a:srgbClr val="000000"/>
              </a:solidFill>
              <a:latin typeface="Times New Roman" panose="02020603050405020304" pitchFamily="18" charset="0"/>
            </a:endParaRPr>
          </a:p>
          <a:p>
            <a:pPr algn="l"/>
            <a:r>
              <a:rPr lang="en-US" sz="1800" b="0" i="0" u="none" strike="noStrike" baseline="0">
                <a:solidFill>
                  <a:srgbClr val="000000"/>
                </a:solidFill>
                <a:latin typeface="Times New Roman" panose="02020603050405020304" pitchFamily="18" charset="0"/>
              </a:rPr>
              <a:t>This is explained in greater detailed in sections 4.1 and 4.2 of the 2025 ACDBE Joint Venture Guidance.</a:t>
            </a:r>
          </a:p>
        </p:txBody>
      </p:sp>
      <p:sp>
        <p:nvSpPr>
          <p:cNvPr id="4" name="Slide Number Placeholder 3">
            <a:extLst>
              <a:ext uri="{FF2B5EF4-FFF2-40B4-BE49-F238E27FC236}">
                <a16:creationId xmlns:a16="http://schemas.microsoft.com/office/drawing/2014/main" id="{171674DD-968C-C603-ADC4-77451C72DE43}"/>
              </a:ext>
            </a:extLst>
          </p:cNvPr>
          <p:cNvSpPr>
            <a:spLocks noGrp="1"/>
          </p:cNvSpPr>
          <p:nvPr>
            <p:ph type="sldNum" sz="quarter" idx="5"/>
          </p:nvPr>
        </p:nvSpPr>
        <p:spPr/>
        <p:txBody>
          <a:bodyPr/>
          <a:lstStyle/>
          <a:p>
            <a:fld id="{A399344F-1846-964E-A23F-F797EB56DD37}" type="slidenum">
              <a:rPr lang="en-US" smtClean="0"/>
              <a:t>30</a:t>
            </a:fld>
            <a:endParaRPr lang="en-US"/>
          </a:p>
        </p:txBody>
      </p:sp>
    </p:spTree>
    <p:extLst>
      <p:ext uri="{BB962C8B-B14F-4D97-AF65-F5344CB8AC3E}">
        <p14:creationId xmlns:p14="http://schemas.microsoft.com/office/powerpoint/2010/main" val="1968539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AA7A6-B04C-50B3-2A55-EC48ECD03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3762F-329F-A39F-98CA-AC0435ACD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D60DB9-0A09-4C04-50AF-270C0CDBFC2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ea typeface="Calibri" panose="020F0502020204030204"/>
                <a:cs typeface="Calibri" panose="020F0502020204030204"/>
              </a:rPr>
              <a:t>In addition to identifying the accounting methods that will be used by the Joint Venture,</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The agreement should confirm that the joint venture company will provide ACDBE participants access to all of its financial information, including, but not limited to, financing documents, contract receipts and expenditures, databases, payroll records, human resources projections, hiring plans, payables, tax returns (including K-1s), financial performance documents, profit &amp; loss statements, balance sheets, and other information deemed appropriate by the airport relevant to the review of the joint venture agreements.</a:t>
            </a:r>
          </a:p>
          <a:p>
            <a:endParaRPr lang="en-US" sz="1800" b="0" i="0" u="none" strike="noStrike" baseline="0">
              <a:solidFill>
                <a:srgbClr val="000000"/>
              </a:solidFill>
              <a:latin typeface="Times New Roman" panose="02020603050405020304" pitchFamily="18" charset="0"/>
            </a:endParaRPr>
          </a:p>
          <a:p>
            <a:r>
              <a:rPr lang="en-US" sz="2800">
                <a:ea typeface="Calibri" panose="020F0502020204030204"/>
                <a:cs typeface="Calibri" panose="020F0502020204030204"/>
              </a:rPr>
              <a:t>The agreement should also include joint venture office locations, recordkeeping requirements, identification of an auditor, fiscal year, addresses for notices, transfer of interests, and so on.</a:t>
            </a:r>
            <a:br>
              <a:rPr lang="en-US" sz="2800">
                <a:ea typeface="Calibri" panose="020F0502020204030204"/>
                <a:cs typeface="Calibri" panose="020F0502020204030204"/>
              </a:rPr>
            </a:br>
            <a:endParaRPr lang="en-US" sz="1800" b="0" i="0" u="none" strike="noStrike" baseline="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DA4CB189-EDF7-C709-5647-B113D29B32E3}"/>
              </a:ext>
            </a:extLst>
          </p:cNvPr>
          <p:cNvSpPr>
            <a:spLocks noGrp="1"/>
          </p:cNvSpPr>
          <p:nvPr>
            <p:ph type="sldNum" sz="quarter" idx="5"/>
          </p:nvPr>
        </p:nvSpPr>
        <p:spPr/>
        <p:txBody>
          <a:bodyPr/>
          <a:lstStyle/>
          <a:p>
            <a:fld id="{A399344F-1846-964E-A23F-F797EB56DD37}" type="slidenum">
              <a:rPr lang="en-US" smtClean="0"/>
              <a:t>31</a:t>
            </a:fld>
            <a:endParaRPr lang="en-US"/>
          </a:p>
        </p:txBody>
      </p:sp>
    </p:spTree>
    <p:extLst>
      <p:ext uri="{BB962C8B-B14F-4D97-AF65-F5344CB8AC3E}">
        <p14:creationId xmlns:p14="http://schemas.microsoft.com/office/powerpoint/2010/main" val="238935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89377-3236-9022-BF3F-F1EC4A8C5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A10983-3B89-0323-C81B-3A2510AAB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6D220-453C-4C03-CDE2-F97DE7967EC6}"/>
              </a:ext>
            </a:extLst>
          </p:cNvPr>
          <p:cNvSpPr>
            <a:spLocks noGrp="1"/>
          </p:cNvSpPr>
          <p:nvPr>
            <p:ph type="body" idx="1"/>
          </p:nvPr>
        </p:nvSpPr>
        <p:spPr/>
        <p:txBody>
          <a:bodyPr/>
          <a:lstStyle/>
          <a:p>
            <a:pPr algn="l"/>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The joint venture agreement should provide for breach and sanctions for any party failing to operate in accordance with the agreement. The sanctions should be similar to those imposed for other defaults under the concessions contract.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CE0830C5-BF29-2F5A-4225-A72020CE79B7}"/>
              </a:ext>
            </a:extLst>
          </p:cNvPr>
          <p:cNvSpPr>
            <a:spLocks noGrp="1"/>
          </p:cNvSpPr>
          <p:nvPr>
            <p:ph type="sldNum" sz="quarter" idx="5"/>
          </p:nvPr>
        </p:nvSpPr>
        <p:spPr/>
        <p:txBody>
          <a:bodyPr/>
          <a:lstStyle/>
          <a:p>
            <a:fld id="{A399344F-1846-964E-A23F-F797EB56DD37}" type="slidenum">
              <a:rPr lang="en-US" smtClean="0"/>
              <a:t>32</a:t>
            </a:fld>
            <a:endParaRPr lang="en-US"/>
          </a:p>
        </p:txBody>
      </p:sp>
    </p:spTree>
    <p:extLst>
      <p:ext uri="{BB962C8B-B14F-4D97-AF65-F5344CB8AC3E}">
        <p14:creationId xmlns:p14="http://schemas.microsoft.com/office/powerpoint/2010/main" val="595364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49CDA-87BA-A044-9516-588AA1232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EF3E3D-5CC2-F4E0-F5DF-B8F69E011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6929CD-4864-10AE-08C1-ABB760DBB933}"/>
              </a:ext>
            </a:extLst>
          </p:cNvPr>
          <p:cNvSpPr>
            <a:spLocks noGrp="1"/>
          </p:cNvSpPr>
          <p:nvPr>
            <p:ph type="body" idx="1"/>
          </p:nvPr>
        </p:nvSpPr>
        <p:spPr/>
        <p:txBody>
          <a:bodyPr/>
          <a:lstStyle/>
          <a:p>
            <a:pPr algn="l"/>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The joint venture agreement should include events/conditions upon which the joint venture may be dissolved and terminated, and how assets will be distributed, including any reserves.</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A joint venture, by definition, is a single for-profit enterprise so when the single purpose of the business is concluded, such serves as a triggering event causing the wind up of the joint venture. Assets contributed or accumulated by the joint venture become the property of the joint venture. When a joint venture winds up, the joint venture agreement or a separate agreement should provide for the disposition or liquidation of its assets and fair and equitable final distributions.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a:solidFill>
                <a:srgbClr val="00000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F9D41D55-AC96-8C52-9F48-41F685D3D30A}"/>
              </a:ext>
            </a:extLst>
          </p:cNvPr>
          <p:cNvSpPr>
            <a:spLocks noGrp="1"/>
          </p:cNvSpPr>
          <p:nvPr>
            <p:ph type="sldNum" sz="quarter" idx="5"/>
          </p:nvPr>
        </p:nvSpPr>
        <p:spPr/>
        <p:txBody>
          <a:bodyPr/>
          <a:lstStyle/>
          <a:p>
            <a:fld id="{A399344F-1846-964E-A23F-F797EB56DD37}" type="slidenum">
              <a:rPr lang="en-US" smtClean="0"/>
              <a:t>33</a:t>
            </a:fld>
            <a:endParaRPr lang="en-US"/>
          </a:p>
        </p:txBody>
      </p:sp>
    </p:spTree>
    <p:extLst>
      <p:ext uri="{BB962C8B-B14F-4D97-AF65-F5344CB8AC3E}">
        <p14:creationId xmlns:p14="http://schemas.microsoft.com/office/powerpoint/2010/main" val="1239083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36A32-4E98-A219-3F26-922F68944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F6CF6-D399-2239-E083-1EE670325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43FCA-5587-038E-41B9-15FCEE4F3B53}"/>
              </a:ext>
            </a:extLst>
          </p:cNvPr>
          <p:cNvSpPr>
            <a:spLocks noGrp="1"/>
          </p:cNvSpPr>
          <p:nvPr>
            <p:ph type="body" idx="1"/>
          </p:nvPr>
        </p:nvSpPr>
        <p:spPr/>
        <p:txBody>
          <a:bodyPr/>
          <a:lstStyle/>
          <a:p>
            <a:r>
              <a:rPr lang="en-US" sz="2400">
                <a:ea typeface="Calibri"/>
                <a:cs typeface="Calibri"/>
              </a:rPr>
              <a:t>A draft of the joint venture agreement is to be submitted </a:t>
            </a:r>
            <a:r>
              <a:rPr lang="en-US" sz="3600">
                <a:ea typeface="Calibri" panose="020F0502020204030204"/>
                <a:cs typeface="Calibri" panose="020F0502020204030204"/>
              </a:rPr>
              <a:t>as part of the joint venture’s RFP proposal.</a:t>
            </a:r>
          </a:p>
          <a:p>
            <a:endParaRPr lang="en-US" sz="1800" b="0" i="0" u="none" strike="noStrike" baseline="0">
              <a:solidFill>
                <a:srgbClr val="000000"/>
              </a:solidFill>
              <a:latin typeface="Times New Roman" panose="02020603050405020304" pitchFamily="18" charset="0"/>
            </a:endParaRPr>
          </a:p>
          <a:p>
            <a:r>
              <a:rPr lang="en-US" sz="1800">
                <a:ea typeface="Calibri"/>
                <a:cs typeface="Calibri"/>
              </a:rPr>
              <a:t>Prior to execution and contract award, </a:t>
            </a:r>
            <a:r>
              <a:rPr lang="en-US" sz="1800" b="0" i="0" u="none" strike="noStrike" baseline="0">
                <a:solidFill>
                  <a:srgbClr val="000000"/>
                </a:solidFill>
                <a:latin typeface="Times New Roman" panose="02020603050405020304" pitchFamily="18" charset="0"/>
              </a:rPr>
              <a:t>DEN will review joint venture agreements along with supporting documents, including those where joint venture participants consist of only ACDBEs, to determine if the agreement meets FAA requirements and what portion is eligible to be counted towards ACDBE participation.</a:t>
            </a:r>
          </a:p>
          <a:p>
            <a:endParaRPr lang="en-US" sz="1800" b="0" i="0" u="none" strike="noStrike" baseline="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a:solidFill>
                  <a:srgbClr val="000000"/>
                </a:solidFill>
                <a:latin typeface="Times New Roman" panose="02020603050405020304" pitchFamily="18" charset="0"/>
              </a:rPr>
              <a:t>The airport will provide a written letter to the joint venture applicant outlining any questions and/or areas of concern whereby the joint venture entity may respond and make reasonable adjustments where applicable.</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Based on the review, the airport will assign a value to the ACDBE participation which may be counted towards the ACDBE goal provided that the joint venture operates in accordance with the submitted agreement.</a:t>
            </a:r>
          </a:p>
          <a:p>
            <a:endParaRPr lang="en-US" sz="1800" b="0" i="0" u="none" strike="noStrike" baseline="0">
              <a:solidFill>
                <a:srgbClr val="000000"/>
              </a:solidFill>
              <a:latin typeface="Times New Roman" panose="02020603050405020304" pitchFamily="18" charset="0"/>
            </a:endParaRPr>
          </a:p>
          <a:p>
            <a:r>
              <a:rPr lang="en-US" sz="2800">
                <a:ea typeface="Calibri" panose="020F0502020204030204"/>
                <a:cs typeface="Calibri" panose="020F0502020204030204"/>
              </a:rPr>
              <a:t>Once the joint venture agreement is remedied, the joint venture must provide a fully executed version of the final joint venture agreement.</a:t>
            </a:r>
          </a:p>
          <a:p>
            <a:endParaRPr lang="en-US" sz="2800">
              <a:ea typeface="Calibri" panose="020F0502020204030204"/>
              <a:cs typeface="Calibri" panose="020F0502020204030204"/>
            </a:endParaRPr>
          </a:p>
          <a:p>
            <a:r>
              <a:rPr lang="en-US" sz="2800">
                <a:solidFill>
                  <a:srgbClr val="FF0000"/>
                </a:solidFill>
                <a:ea typeface="Calibri" panose="020F0502020204030204"/>
                <a:cs typeface="Calibri" panose="020F0502020204030204"/>
              </a:rPr>
              <a:t>DEN will then issue a Conditional Approval letter outlining the joint venture’s ongoing commitment to remain compliant by submitting supporting documents annually, etc.</a:t>
            </a:r>
          </a:p>
        </p:txBody>
      </p:sp>
      <p:sp>
        <p:nvSpPr>
          <p:cNvPr id="4" name="Slide Number Placeholder 3">
            <a:extLst>
              <a:ext uri="{FF2B5EF4-FFF2-40B4-BE49-F238E27FC236}">
                <a16:creationId xmlns:a16="http://schemas.microsoft.com/office/drawing/2014/main" id="{429138BD-6F69-EF26-F64D-FFB276543EF4}"/>
              </a:ext>
            </a:extLst>
          </p:cNvPr>
          <p:cNvSpPr>
            <a:spLocks noGrp="1"/>
          </p:cNvSpPr>
          <p:nvPr>
            <p:ph type="sldNum" sz="quarter" idx="5"/>
          </p:nvPr>
        </p:nvSpPr>
        <p:spPr/>
        <p:txBody>
          <a:bodyPr/>
          <a:lstStyle/>
          <a:p>
            <a:fld id="{A399344F-1846-964E-A23F-F797EB56DD37}" type="slidenum">
              <a:rPr lang="en-US" smtClean="0"/>
              <a:t>34</a:t>
            </a:fld>
            <a:endParaRPr lang="en-US"/>
          </a:p>
        </p:txBody>
      </p:sp>
    </p:spTree>
    <p:extLst>
      <p:ext uri="{BB962C8B-B14F-4D97-AF65-F5344CB8AC3E}">
        <p14:creationId xmlns:p14="http://schemas.microsoft.com/office/powerpoint/2010/main" val="757580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best way to contact DEN’s ACDBE team is to email </a:t>
            </a:r>
            <a:r>
              <a:rPr lang="en-US">
                <a:hlinkClick r:id="rId3"/>
              </a:rPr>
              <a:t>DEN-ACDBE@flydenver.com</a:t>
            </a:r>
            <a:r>
              <a:rPr lang="en-US"/>
              <a:t>. One of our team members will route your inquiry to the appropriate person. For more information about the ACDBE Program at DEN please visit our website linked on this slide, or by googling: "</a:t>
            </a:r>
            <a:r>
              <a:rPr lang="en-US" b="1"/>
              <a:t>Doing Business with DEN</a:t>
            </a:r>
            <a:r>
              <a:rPr lang="en-US"/>
              <a:t>“ and navigating to the ACDBE page.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160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a:t>Save the Date: Small Business Certification Workshop – June 12</a:t>
            </a:r>
            <a:br>
              <a:rPr lang="en-US" b="1"/>
            </a:br>
            <a:br>
              <a:rPr lang="en-US"/>
            </a:br>
            <a:r>
              <a:rPr lang="en-US"/>
              <a:t>Presented by DSBO &amp; AABO</a:t>
            </a:r>
          </a:p>
          <a:p>
            <a:pPr>
              <a:buNone/>
            </a:pPr>
            <a:endParaRPr lang="en-US"/>
          </a:p>
          <a:p>
            <a:pPr>
              <a:buFont typeface="Arial" panose="020B0604020202020204" pitchFamily="34" charset="0"/>
              <a:buNone/>
            </a:pPr>
            <a:r>
              <a:rPr lang="en-US"/>
              <a:t>Simplify the certification process and help small businesses grow by leveraging their certifications (ACDBE, DBE, EBE, MWBE, SBE, SBEC).</a:t>
            </a:r>
          </a:p>
          <a:p>
            <a:pPr>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A399344F-1846-964E-A23F-F797EB56DD37}" type="slidenum">
              <a:rPr lang="en-US" smtClean="0"/>
              <a:t>36</a:t>
            </a:fld>
            <a:endParaRPr lang="en-US"/>
          </a:p>
        </p:txBody>
      </p:sp>
    </p:spTree>
    <p:extLst>
      <p:ext uri="{BB962C8B-B14F-4D97-AF65-F5344CB8AC3E}">
        <p14:creationId xmlns:p14="http://schemas.microsoft.com/office/powerpoint/2010/main" val="397465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b="0" i="0">
                <a:solidFill>
                  <a:srgbClr val="1C1C1C"/>
                </a:solidFill>
                <a:effectLst/>
                <a:latin typeface="Inter"/>
              </a:rPr>
              <a:t>Taking Flight at DEN” highlights our procurement opportunities and facilitates networking. </a:t>
            </a:r>
            <a:r>
              <a:rPr lang="en-US" b="0" i="0">
                <a:solidFill>
                  <a:srgbClr val="8C9EBC"/>
                </a:solidFill>
                <a:effectLst/>
                <a:latin typeface="Inter"/>
              </a:rPr>
              <a:t>project managers, members of the business community, and resource partners.</a:t>
            </a:r>
            <a:endParaRPr lang="en-US"/>
          </a:p>
          <a:p>
            <a:pPr defTabSz="685800">
              <a:defRPr/>
            </a:pPr>
            <a:endParaRPr lang="en-US" b="0" i="0">
              <a:solidFill>
                <a:srgbClr val="8C9EBC"/>
              </a:solidFill>
              <a:effectLst/>
              <a:latin typeface="Inter"/>
            </a:endParaRPr>
          </a:p>
          <a:p>
            <a:pPr defTabSz="685800">
              <a:lnSpc>
                <a:spcPct val="115000"/>
              </a:lnSpc>
              <a:tabLst>
                <a:tab pos="1428750" algn="l"/>
              </a:tabLst>
              <a:defRPr/>
            </a:pPr>
            <a:r>
              <a:rPr lang="en-US" sz="1200" b="0" i="0">
                <a:solidFill>
                  <a:srgbClr val="1C1C1C"/>
                </a:solidFill>
                <a:effectLst/>
                <a:latin typeface="Inter"/>
              </a:rPr>
              <a:t>Here’s the remaining 2025 schedule for the series.</a:t>
            </a:r>
            <a:endParaRPr lang="en-US"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10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r>
              <a:rPr lang="en-US" sz="3600" b="0" i="0">
                <a:solidFill>
                  <a:srgbClr val="1C1C1C"/>
                </a:solidFill>
                <a:effectLst/>
                <a:latin typeface="Inter"/>
              </a:rPr>
              <a:t>Meet the Primes aims to connect Prime firms at DEN with the business community. </a:t>
            </a:r>
          </a:p>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endParaRPr lang="en-US" sz="3600" b="0" i="0">
              <a:solidFill>
                <a:srgbClr val="1C1C1C"/>
              </a:solidFill>
              <a:effectLst/>
              <a:latin typeface="Inter"/>
            </a:endParaRPr>
          </a:p>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r>
              <a:rPr lang="en-US" sz="3600" b="0" i="0">
                <a:solidFill>
                  <a:srgbClr val="1C1C1C"/>
                </a:solidFill>
                <a:effectLst/>
                <a:latin typeface="Inter"/>
              </a:rPr>
              <a:t>Our calendar provides various opportunities to engage with different types of companies.</a:t>
            </a:r>
          </a:p>
          <a:p>
            <a:pPr marL="0" marR="0" lvl="0" indent="0" algn="l" defTabSz="685800" rtl="0" eaLnBrk="1" fontAlgn="auto" latinLnBrk="0" hangingPunct="1">
              <a:lnSpc>
                <a:spcPct val="115000"/>
              </a:lnSpc>
              <a:spcBef>
                <a:spcPts val="0"/>
              </a:spcBef>
              <a:spcAft>
                <a:spcPts val="0"/>
              </a:spcAft>
              <a:buClrTx/>
              <a:buSzTx/>
              <a:buFont typeface="Symbol" panose="05050102010706020507" pitchFamily="18" charset="2"/>
              <a:buNone/>
              <a:tabLst>
                <a:tab pos="1428750" algn="l"/>
              </a:tabLst>
              <a:defRPr/>
            </a:pPr>
            <a:endParaRPr lang="en-US" sz="3600" b="0" i="0">
              <a:solidFill>
                <a:srgbClr val="1C1C1C"/>
              </a:solidFill>
              <a:effectLst/>
              <a:latin typeface="Inter"/>
              <a:ea typeface="Calibri" panose="020F0502020204030204" pitchFamily="34" charset="0"/>
              <a:cs typeface="Times New Roman" panose="02020603050405020304" pitchFamily="18" charset="0"/>
            </a:endParaRPr>
          </a:p>
          <a:p>
            <a:pPr defTabSz="685800">
              <a:lnSpc>
                <a:spcPct val="115000"/>
              </a:lnSpc>
              <a:tabLst>
                <a:tab pos="1428750" algn="l"/>
              </a:tabLst>
              <a:defRPr/>
            </a:pPr>
            <a:r>
              <a:rPr lang="en-US" sz="1600" b="0" i="0">
                <a:solidFill>
                  <a:srgbClr val="1C1C1C"/>
                </a:solidFill>
                <a:effectLst/>
                <a:latin typeface="Inter"/>
              </a:rPr>
              <a:t>Here’s the 2025 calendar:</a:t>
            </a:r>
            <a:endParaRPr lang="en-US" sz="16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564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lnSpc>
                <a:spcPct val="115000"/>
              </a:lnSpc>
              <a:tabLst>
                <a:tab pos="1428750" algn="l"/>
              </a:tabLst>
              <a:defRPr/>
            </a:pPr>
            <a:r>
              <a:rPr lang="en-US" b="0" i="0">
                <a:solidFill>
                  <a:srgbClr val="1C1C1C"/>
                </a:solidFill>
                <a:effectLst/>
                <a:latin typeface="Inter"/>
              </a:rPr>
              <a:t>The “Navigating the ACDBE Program” series helps retail and F&amp;B businesses understand certification and compliance  for concessions.</a:t>
            </a:r>
          </a:p>
          <a:p>
            <a:pPr defTabSz="685800">
              <a:lnSpc>
                <a:spcPct val="115000"/>
              </a:lnSpc>
              <a:tabLst>
                <a:tab pos="1428750" algn="l"/>
              </a:tabLst>
              <a:defRPr/>
            </a:pPr>
            <a:endParaRPr lang="en-US">
              <a:solidFill>
                <a:srgbClr val="1C1C1C"/>
              </a:solidFill>
              <a:latin typeface="Inter"/>
            </a:endParaRPr>
          </a:p>
          <a:p>
            <a:pPr defTabSz="685800">
              <a:lnSpc>
                <a:spcPct val="114999"/>
              </a:lnSpc>
              <a:tabLst>
                <a:tab pos="1428750" algn="l"/>
              </a:tabLst>
              <a:defRPr/>
            </a:pPr>
            <a:r>
              <a:rPr lang="en-US" b="0" i="0">
                <a:solidFill>
                  <a:srgbClr val="1C1C1C"/>
                </a:solidFill>
                <a:effectLst/>
                <a:latin typeface="Inter"/>
              </a:rPr>
              <a:t>Here’s are the remaining sessions</a:t>
            </a:r>
            <a:endParaRPr lang="en-US"/>
          </a:p>
          <a:p>
            <a:pPr defTabSz="685800">
              <a:lnSpc>
                <a:spcPct val="115000"/>
              </a:lnSpc>
              <a:tabLst>
                <a:tab pos="1428750" algn="l"/>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453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tabLst>
                <a:tab pos="1428750" algn="l"/>
              </a:tabLst>
              <a:defRPr/>
            </a:pPr>
            <a:r>
              <a:rPr lang="en-US" b="0" i="0">
                <a:solidFill>
                  <a:srgbClr val="1C1C1C"/>
                </a:solidFill>
                <a:effectLst/>
                <a:latin typeface="Inter"/>
              </a:rPr>
              <a:t>Save the date for the Exhibitor Showcase and Tradeshow on August 28. </a:t>
            </a:r>
          </a:p>
          <a:p>
            <a:pPr defTabSz="685800">
              <a:tabLst>
                <a:tab pos="1428750" algn="l"/>
              </a:tabLst>
              <a:defRPr/>
            </a:pPr>
            <a:endParaRPr lang="en-US" b="0" i="0">
              <a:solidFill>
                <a:srgbClr val="1C1C1C"/>
              </a:solidFill>
              <a:effectLst/>
              <a:latin typeface="Inter"/>
            </a:endParaRPr>
          </a:p>
          <a:p>
            <a:pPr defTabSz="685800">
              <a:tabLst>
                <a:tab pos="1428750" algn="l"/>
              </a:tabLst>
              <a:defRPr/>
            </a:pPr>
            <a:r>
              <a:rPr lang="en-US" b="0" i="0">
                <a:solidFill>
                  <a:srgbClr val="1C1C1C"/>
                </a:solidFill>
                <a:effectLst/>
                <a:latin typeface="Inter"/>
              </a:rPr>
              <a:t>Sign up for our newsletter and follow us on LinkedIn for more updates as they become available.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09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D4B18ED-E1DF-48BA-B4C4-EEB0560DAD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B60A4F6-A9E4-4B64-AF1E-1B166DF505B0}"/>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Volunteer as a Community Panelist for an upcoming procurement evaluation.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a:solidFill>
                  <a:srgbClr val="1C1C1C"/>
                </a:solidFill>
                <a:effectLst/>
                <a:latin typeface="Inter"/>
              </a:rPr>
              <a:t>Gain insights and improve future proposals. Scan the QR Code to learn more.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latin typeface="Inter"/>
            </a:endParaRPr>
          </a:p>
          <a:p>
            <a:pPr>
              <a:buNone/>
            </a:pPr>
            <a:r>
              <a:rPr lang="en-US" b="1"/>
              <a:t>Already Participated?</a:t>
            </a:r>
            <a:endParaRPr lang="en-US"/>
          </a:p>
          <a:p>
            <a:pPr>
              <a:buFont typeface="Arial" panose="020B0604020202020204" pitchFamily="34" charset="0"/>
              <a:buChar char="•"/>
            </a:pPr>
            <a:r>
              <a:rPr lang="en-US"/>
              <a:t> We’re seeking </a:t>
            </a:r>
            <a:r>
              <a:rPr lang="en-US" b="1"/>
              <a:t>testimonials</a:t>
            </a:r>
            <a:r>
              <a:rPr lang="en-US"/>
              <a:t> from past panelists!</a:t>
            </a:r>
          </a:p>
          <a:p>
            <a:pPr>
              <a:buFont typeface="Arial" panose="020B0604020202020204" pitchFamily="34" charset="0"/>
              <a:buChar char="•"/>
            </a:pPr>
            <a:r>
              <a:rPr lang="en-US"/>
              <a:t> Share your experience in the </a:t>
            </a:r>
            <a:r>
              <a:rPr lang="en-US" b="1"/>
              <a:t>event follow-up email</a:t>
            </a:r>
            <a:endParaRPr lang="en-US"/>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i="0">
              <a:solidFill>
                <a:srgbClr val="1C1C1C"/>
              </a:solidFill>
              <a:effectLst/>
              <a:latin typeface="Inter"/>
              <a:ea typeface="Times New Roman" panose="02020603050405020304" pitchFamily="18"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effectLst/>
              <a:latin typeface="+mn-lt"/>
              <a:ea typeface="Times New Roman" panose="02020603050405020304" pitchFamily="18" charset="0"/>
              <a:cs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questions during the presentation, we will take them as we go. Feel free to add them to the either chat or the Q&amp;A or raise your hand and come on camera to ask.</a:t>
            </a:r>
          </a:p>
        </p:txBody>
      </p:sp>
      <p:sp>
        <p:nvSpPr>
          <p:cNvPr id="4" name="Slide Number Placeholder 3"/>
          <p:cNvSpPr>
            <a:spLocks noGrp="1"/>
          </p:cNvSpPr>
          <p:nvPr>
            <p:ph type="sldNum" sz="quarter" idx="5"/>
          </p:nvPr>
        </p:nvSpPr>
        <p:spPr/>
        <p:txBody>
          <a:bodyPr/>
          <a:lstStyle/>
          <a:p>
            <a:fld id="{A399344F-1846-964E-A23F-F797EB56DD37}" type="slidenum">
              <a:rPr lang="en-US" smtClean="0"/>
              <a:t>9</a:t>
            </a:fld>
            <a:endParaRPr lang="en-US"/>
          </a:p>
        </p:txBody>
      </p:sp>
    </p:spTree>
    <p:extLst>
      <p:ext uri="{BB962C8B-B14F-4D97-AF65-F5344CB8AC3E}">
        <p14:creationId xmlns:p14="http://schemas.microsoft.com/office/powerpoint/2010/main" val="1943575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9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spTree>
    <p:extLst>
      <p:ext uri="{BB962C8B-B14F-4D97-AF65-F5344CB8AC3E}">
        <p14:creationId xmlns:p14="http://schemas.microsoft.com/office/powerpoint/2010/main" val="2665870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665870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5" r="145"/>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18804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3303904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75912" y="690805"/>
            <a:ext cx="8975715" cy="289310"/>
          </a:xfrm>
        </p:spPr>
        <p:txBody>
          <a:bodyPr lIns="0" tIns="0" rIns="0" bIns="0"/>
          <a:lstStyle>
            <a:lvl1pPr>
              <a:defRPr sz="188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33167686"/>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58736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4 - ORANGE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descr="A black and white logo&#10;&#10;Description automatically generated">
            <a:extLst>
              <a:ext uri="{FF2B5EF4-FFF2-40B4-BE49-F238E27FC236}">
                <a16:creationId xmlns:a16="http://schemas.microsoft.com/office/drawing/2014/main" id="{90EFDF38-6ADC-7092-162F-610E8C9F55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5" r="145"/>
          <a:stretch/>
        </p:blipFill>
        <p:spPr>
          <a:xfrm>
            <a:off x="11033188" y="-6670"/>
            <a:ext cx="565288" cy="565288"/>
          </a:xfrm>
          <a:prstGeom prst="rect">
            <a:avLst/>
          </a:prstGeom>
        </p:spPr>
      </p:pic>
      <p:sp>
        <p:nvSpPr>
          <p:cNvPr id="5" name="Text Placeholder 10">
            <a:extLst>
              <a:ext uri="{FF2B5EF4-FFF2-40B4-BE49-F238E27FC236}">
                <a16:creationId xmlns:a16="http://schemas.microsoft.com/office/drawing/2014/main" id="{8BA80A90-EA60-3973-6FB2-9800F42A5C79}"/>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075707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1" cy="289310"/>
          </a:xfrm>
          <a:prstGeom prst="rect">
            <a:avLst/>
          </a:prstGeom>
        </p:spPr>
        <p:txBody>
          <a:bodyPr wrap="square" lIns="0" tIns="0" rIns="0" bIns="0">
            <a:spAutoFit/>
          </a:bodyPr>
          <a:lstStyle>
            <a:lvl1pPr>
              <a:defRPr sz="1880" b="0"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0555721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0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75912" y="690805"/>
            <a:ext cx="8975715" cy="289310"/>
          </a:xfrm>
        </p:spPr>
        <p:txBody>
          <a:bodyPr lIns="0" tIns="0" rIns="0" bIns="0"/>
          <a:lstStyle>
            <a:lvl1pPr>
              <a:defRPr sz="188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7347417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975912" y="690805"/>
            <a:ext cx="8975715" cy="289310"/>
          </a:xfrm>
        </p:spPr>
        <p:txBody>
          <a:bodyPr lIns="0" tIns="0" rIns="0" bIns="0"/>
          <a:lstStyle>
            <a:lvl1pPr>
              <a:defRPr sz="1880" b="0"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281896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75912" y="690805"/>
            <a:ext cx="8975715" cy="289310"/>
          </a:xfrm>
        </p:spPr>
        <p:txBody>
          <a:bodyPr lIns="0" tIns="0" rIns="0" bIns="0"/>
          <a:lstStyle>
            <a:lvl1pPr>
              <a:defRPr sz="188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0393264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6584924"/>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5" r="145"/>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477777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580481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300500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507978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158592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40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 blu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2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1177869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2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11" name="Text Placeholder 10">
            <a:extLst>
              <a:ext uri="{FF2B5EF4-FFF2-40B4-BE49-F238E27FC236}">
                <a16:creationId xmlns:a16="http://schemas.microsoft.com/office/drawing/2014/main" id="{ACF43B73-9E31-6EB9-4037-8A6C367AED3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405038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3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3F1FB2E-BA03-0ACF-AA49-BB1FBC21AC30}"/>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598657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958736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2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6240A90C-36DE-9065-E842-293002EF4399}"/>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9EDCDD1E-280C-845E-14BD-8F6416852B61}"/>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57789556-7CFA-CCF2-A1A6-87C4744DAE3A}"/>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CC78DFB7-6347-535D-34AE-87AB9F437B51}"/>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B06533FE-59B9-ADBF-4A5D-BA534B11F2D8}"/>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97C949B2-60F4-1BEB-3762-B982746D5F02}"/>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B0EE2C00-2992-64A0-9E86-52D837091B19}"/>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F572C860-1B06-3C49-FD47-1143FAB2FD53}"/>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7" name="Picture 16">
            <a:extLst>
              <a:ext uri="{FF2B5EF4-FFF2-40B4-BE49-F238E27FC236}">
                <a16:creationId xmlns:a16="http://schemas.microsoft.com/office/drawing/2014/main" id="{4ADB70BD-1A8E-A0DE-8940-70CA09AB6B0B}"/>
              </a:ext>
            </a:extLst>
          </p:cNvPr>
          <p:cNvPicPr>
            <a:picLocks noChangeAspect="1"/>
          </p:cNvPicPr>
          <p:nvPr userDrawn="1"/>
        </p:nvPicPr>
        <p:blipFill>
          <a:blip r:embed="rId2"/>
          <a:stretch>
            <a:fillRect/>
          </a:stretch>
        </p:blipFill>
        <p:spPr>
          <a:xfrm>
            <a:off x="3726044" y="2510822"/>
            <a:ext cx="1595376" cy="1418113"/>
          </a:xfrm>
          <a:prstGeom prst="rect">
            <a:avLst/>
          </a:prstGeom>
        </p:spPr>
      </p:pic>
      <p:pic>
        <p:nvPicPr>
          <p:cNvPr id="18" name="Picture 17">
            <a:extLst>
              <a:ext uri="{FF2B5EF4-FFF2-40B4-BE49-F238E27FC236}">
                <a16:creationId xmlns:a16="http://schemas.microsoft.com/office/drawing/2014/main" id="{7EA4F083-2C21-6318-7763-D550EB0B3789}"/>
              </a:ext>
            </a:extLst>
          </p:cNvPr>
          <p:cNvPicPr>
            <a:picLocks noChangeAspect="1"/>
          </p:cNvPicPr>
          <p:nvPr userDrawn="1"/>
        </p:nvPicPr>
        <p:blipFill>
          <a:blip r:embed="rId3"/>
          <a:stretch>
            <a:fillRect/>
          </a:stretch>
        </p:blipFill>
        <p:spPr>
          <a:xfrm>
            <a:off x="1036942" y="2505056"/>
            <a:ext cx="1520179" cy="1370303"/>
          </a:xfrm>
          <a:prstGeom prst="rect">
            <a:avLst/>
          </a:prstGeom>
        </p:spPr>
      </p:pic>
      <p:pic>
        <p:nvPicPr>
          <p:cNvPr id="19" name="Picture 18" descr="A purple globe with continents in the middle&#10;&#10;Description automatically generated">
            <a:extLst>
              <a:ext uri="{FF2B5EF4-FFF2-40B4-BE49-F238E27FC236}">
                <a16:creationId xmlns:a16="http://schemas.microsoft.com/office/drawing/2014/main" id="{60F6F111-3A82-B5D2-C151-B2842DD52DCA}"/>
              </a:ext>
            </a:extLst>
          </p:cNvPr>
          <p:cNvPicPr>
            <a:picLocks noChangeAspect="1"/>
          </p:cNvPicPr>
          <p:nvPr userDrawn="1"/>
        </p:nvPicPr>
        <p:blipFill>
          <a:blip r:embed="rId4"/>
          <a:stretch>
            <a:fillRect/>
          </a:stretch>
        </p:blipFill>
        <p:spPr>
          <a:xfrm>
            <a:off x="6224364" y="2478314"/>
            <a:ext cx="1653071" cy="1483128"/>
          </a:xfrm>
          <a:prstGeom prst="rect">
            <a:avLst/>
          </a:prstGeom>
        </p:spPr>
      </p:pic>
      <p:pic>
        <p:nvPicPr>
          <p:cNvPr id="20" name="Picture 19">
            <a:extLst>
              <a:ext uri="{FF2B5EF4-FFF2-40B4-BE49-F238E27FC236}">
                <a16:creationId xmlns:a16="http://schemas.microsoft.com/office/drawing/2014/main" id="{E339E702-A106-0599-A4AC-F041A93587EA}"/>
              </a:ext>
            </a:extLst>
          </p:cNvPr>
          <p:cNvPicPr>
            <a:picLocks noChangeAspect="1"/>
          </p:cNvPicPr>
          <p:nvPr userDrawn="1"/>
        </p:nvPicPr>
        <p:blipFill>
          <a:blip r:embed="rId5"/>
          <a:stretch>
            <a:fillRect/>
          </a:stretch>
        </p:blipFill>
        <p:spPr>
          <a:xfrm>
            <a:off x="8988663" y="2621726"/>
            <a:ext cx="1410336" cy="1253633"/>
          </a:xfrm>
          <a:prstGeom prst="rect">
            <a:avLst/>
          </a:prstGeom>
        </p:spPr>
      </p:pic>
    </p:spTree>
    <p:extLst>
      <p:ext uri="{BB962C8B-B14F-4D97-AF65-F5344CB8AC3E}">
        <p14:creationId xmlns:p14="http://schemas.microsoft.com/office/powerpoint/2010/main" val="243546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 green">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85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3 - oran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465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 blu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754062" y="6080418"/>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sp>
        <p:nvSpPr>
          <p:cNvPr id="2" name="Text Placeholder 9">
            <a:extLst>
              <a:ext uri="{FF2B5EF4-FFF2-40B4-BE49-F238E27FC236}">
                <a16:creationId xmlns:a16="http://schemas.microsoft.com/office/drawing/2014/main" id="{183D4F33-6888-DA4B-0201-F604FCC31187}"/>
              </a:ext>
            </a:extLst>
          </p:cNvPr>
          <p:cNvSpPr>
            <a:spLocks noGrp="1"/>
          </p:cNvSpPr>
          <p:nvPr>
            <p:ph type="body" sz="quarter" idx="13" hasCustomPrompt="1"/>
          </p:nvPr>
        </p:nvSpPr>
        <p:spPr>
          <a:xfrm>
            <a:off x="762418" y="4547937"/>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3" name="Text Placeholder 12">
            <a:extLst>
              <a:ext uri="{FF2B5EF4-FFF2-40B4-BE49-F238E27FC236}">
                <a16:creationId xmlns:a16="http://schemas.microsoft.com/office/drawing/2014/main" id="{DCCF9B7F-6200-57BA-9418-F486917F2D3F}"/>
              </a:ext>
            </a:extLst>
          </p:cNvPr>
          <p:cNvSpPr>
            <a:spLocks noGrp="1"/>
          </p:cNvSpPr>
          <p:nvPr>
            <p:ph type="body" sz="quarter" idx="14" hasCustomPrompt="1"/>
          </p:nvPr>
        </p:nvSpPr>
        <p:spPr>
          <a:xfrm>
            <a:off x="762418" y="5142297"/>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cxnSp>
        <p:nvCxnSpPr>
          <p:cNvPr id="4" name="Straight Connector 3">
            <a:extLst>
              <a:ext uri="{FF2B5EF4-FFF2-40B4-BE49-F238E27FC236}">
                <a16:creationId xmlns:a16="http://schemas.microsoft.com/office/drawing/2014/main" id="{80F5791E-E5A0-BB60-8A49-2EFC0F8381F3}"/>
              </a:ext>
            </a:extLst>
          </p:cNvPr>
          <p:cNvCxnSpPr/>
          <p:nvPr userDrawn="1"/>
        </p:nvCxnSpPr>
        <p:spPr>
          <a:xfrm>
            <a:off x="866080" y="5986321"/>
            <a:ext cx="640080" cy="0"/>
          </a:xfrm>
          <a:prstGeom prst="line">
            <a:avLst/>
          </a:prstGeom>
          <a:ln w="76200">
            <a:solidFill>
              <a:srgbClr val="8C9E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27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45" r="145"/>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37217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4 - GREEN - Image VIOLET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2" name="Picture 1">
            <a:extLst>
              <a:ext uri="{FF2B5EF4-FFF2-40B4-BE49-F238E27FC236}">
                <a16:creationId xmlns:a16="http://schemas.microsoft.com/office/drawing/2014/main" id="{8FEFCD1F-1471-934C-C97A-639E41F15A5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017286" y="-16562"/>
            <a:ext cx="565288" cy="565288"/>
          </a:xfrm>
          <a:prstGeom prst="rect">
            <a:avLst/>
          </a:prstGeom>
        </p:spPr>
      </p:pic>
      <p:sp>
        <p:nvSpPr>
          <p:cNvPr id="5" name="Text Placeholder 10">
            <a:extLst>
              <a:ext uri="{FF2B5EF4-FFF2-40B4-BE49-F238E27FC236}">
                <a16:creationId xmlns:a16="http://schemas.microsoft.com/office/drawing/2014/main" id="{01832E95-A96F-413C-93E4-0153A86A0834}"/>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404165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34618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1.xml"/><Relationship Id="rId7"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7.png"/><Relationship Id="rId4" Type="http://schemas.openxmlformats.org/officeDocument/2006/relationships/slideLayout" Target="../slideLayouts/slideLayout2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3528" t="16269" r="35000" b="24206"/>
          <a:stretch/>
        </p:blipFill>
        <p:spPr>
          <a:xfrm>
            <a:off x="1166781" y="-30002"/>
            <a:ext cx="11025219" cy="6893341"/>
          </a:xfrm>
          <a:prstGeom prst="rect">
            <a:avLst/>
          </a:prstGeom>
        </p:spPr>
      </p:pic>
      <p:sp>
        <p:nvSpPr>
          <p:cNvPr id="8" name="TextBox 7">
            <a:extLst>
              <a:ext uri="{FF2B5EF4-FFF2-40B4-BE49-F238E27FC236}">
                <a16:creationId xmlns:a16="http://schemas.microsoft.com/office/drawing/2014/main" id="{F44720D3-C783-C008-793A-9034467834E6}"/>
              </a:ext>
            </a:extLst>
          </p:cNvPr>
          <p:cNvSpPr txBox="1"/>
          <p:nvPr userDrawn="1"/>
        </p:nvSpPr>
        <p:spPr>
          <a:xfrm>
            <a:off x="2405270" y="60628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
        <p:nvSpPr>
          <p:cNvPr id="2" name="Trapezoid 6">
            <a:extLst>
              <a:ext uri="{FF2B5EF4-FFF2-40B4-BE49-F238E27FC236}">
                <a16:creationId xmlns:a16="http://schemas.microsoft.com/office/drawing/2014/main" id="{E2D58CF7-912F-0CEF-6620-4A663E786FC8}"/>
              </a:ext>
            </a:extLst>
          </p:cNvPr>
          <p:cNvSpPr/>
          <p:nvPr userDrawn="1"/>
        </p:nvSpPr>
        <p:spPr>
          <a:xfrm>
            <a:off x="0" y="-30002"/>
            <a:ext cx="3319669" cy="6893341"/>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7454 w 3396697"/>
              <a:gd name="connsiteY0" fmla="*/ 7017587 h 7017587"/>
              <a:gd name="connsiteX1" fmla="*/ 0 w 3396697"/>
              <a:gd name="connsiteY1" fmla="*/ 0 h 7017587"/>
              <a:gd name="connsiteX2" fmla="*/ 1356691 w 3396697"/>
              <a:gd name="connsiteY2" fmla="*/ 0 h 7017587"/>
              <a:gd name="connsiteX3" fmla="*/ 3396697 w 3396697"/>
              <a:gd name="connsiteY3" fmla="*/ 6997148 h 7017587"/>
              <a:gd name="connsiteX4" fmla="*/ 7454 w 3396697"/>
              <a:gd name="connsiteY4" fmla="*/ 7017587 h 7017587"/>
              <a:gd name="connsiteX0" fmla="*/ 7454 w 3376819"/>
              <a:gd name="connsiteY0" fmla="*/ 7017587 h 7017587"/>
              <a:gd name="connsiteX1" fmla="*/ 0 w 3376819"/>
              <a:gd name="connsiteY1" fmla="*/ 0 h 7017587"/>
              <a:gd name="connsiteX2" fmla="*/ 1356691 w 3376819"/>
              <a:gd name="connsiteY2" fmla="*/ 0 h 7017587"/>
              <a:gd name="connsiteX3" fmla="*/ 3376819 w 3376819"/>
              <a:gd name="connsiteY3" fmla="*/ 6997149 h 7017587"/>
              <a:gd name="connsiteX4" fmla="*/ 7454 w 3376819"/>
              <a:gd name="connsiteY4" fmla="*/ 7017587 h 7017587"/>
              <a:gd name="connsiteX0" fmla="*/ 7454 w 3319669"/>
              <a:gd name="connsiteY0" fmla="*/ 7017587 h 7023027"/>
              <a:gd name="connsiteX1" fmla="*/ 0 w 3319669"/>
              <a:gd name="connsiteY1" fmla="*/ 0 h 7023027"/>
              <a:gd name="connsiteX2" fmla="*/ 1356691 w 3319669"/>
              <a:gd name="connsiteY2" fmla="*/ 0 h 7023027"/>
              <a:gd name="connsiteX3" fmla="*/ 3319669 w 3319669"/>
              <a:gd name="connsiteY3" fmla="*/ 7023027 h 7023027"/>
              <a:gd name="connsiteX4" fmla="*/ 7454 w 3319669"/>
              <a:gd name="connsiteY4" fmla="*/ 7017587 h 702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9669" h="7023027">
                <a:moveTo>
                  <a:pt x="7454" y="7017587"/>
                </a:moveTo>
                <a:cubicBezTo>
                  <a:pt x="4969" y="4678391"/>
                  <a:pt x="2485" y="2339196"/>
                  <a:pt x="0" y="0"/>
                </a:cubicBezTo>
                <a:lnTo>
                  <a:pt x="1356691" y="0"/>
                </a:lnTo>
                <a:lnTo>
                  <a:pt x="3319669" y="7023027"/>
                </a:lnTo>
                <a:lnTo>
                  <a:pt x="7454" y="7017587"/>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70534" y="-30002"/>
            <a:ext cx="565288" cy="565288"/>
          </a:xfrm>
          <a:prstGeom prst="rect">
            <a:avLst/>
          </a:prstGeom>
        </p:spPr>
      </p:pic>
    </p:spTree>
    <p:extLst>
      <p:ext uri="{BB962C8B-B14F-4D97-AF65-F5344CB8AC3E}">
        <p14:creationId xmlns:p14="http://schemas.microsoft.com/office/powerpoint/2010/main" val="1697478639"/>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862BA0B-C1D0-6CD3-1BE4-C07E338CF12C}"/>
              </a:ext>
            </a:extLst>
          </p:cNvPr>
          <p:cNvPicPr>
            <a:picLocks noChangeAspect="1"/>
          </p:cNvPicPr>
          <p:nvPr userDrawn="1"/>
        </p:nvPicPr>
        <p:blipFill rotWithShape="1">
          <a:blip r:embed="rId7"/>
          <a:srcRect l="7079" t="5333" r="34233" b="-5333"/>
          <a:stretch/>
        </p:blipFill>
        <p:spPr>
          <a:xfrm>
            <a:off x="0" y="0"/>
            <a:ext cx="12192000" cy="6858000"/>
          </a:xfrm>
          <a:prstGeom prst="rect">
            <a:avLst/>
          </a:prstGeom>
        </p:spPr>
      </p:pic>
      <p:sp>
        <p:nvSpPr>
          <p:cNvPr id="5" name="Trapezoid 6">
            <a:extLst>
              <a:ext uri="{FF2B5EF4-FFF2-40B4-BE49-F238E27FC236}">
                <a16:creationId xmlns:a16="http://schemas.microsoft.com/office/drawing/2014/main" id="{715C657B-9798-AA6D-DC0C-AFDB223B15E3}"/>
              </a:ext>
            </a:extLst>
          </p:cNvPr>
          <p:cNvSpPr/>
          <p:nvPr userDrawn="1"/>
        </p:nvSpPr>
        <p:spPr>
          <a:xfrm rot="16200000">
            <a:off x="2502702" y="-1040498"/>
            <a:ext cx="4974266" cy="9979670"/>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894005 w 2603486"/>
              <a:gd name="connsiteY3" fmla="*/ 5322622 h 6987210"/>
              <a:gd name="connsiteX4" fmla="*/ 50565 w 2603486"/>
              <a:gd name="connsiteY4" fmla="*/ 6987210 h 6987210"/>
              <a:gd name="connsiteX0" fmla="*/ 50565 w 2840104"/>
              <a:gd name="connsiteY0" fmla="*/ 6996311 h 6996311"/>
              <a:gd name="connsiteX1" fmla="*/ 0 w 2840104"/>
              <a:gd name="connsiteY1" fmla="*/ 9101 h 6996311"/>
              <a:gd name="connsiteX2" fmla="*/ 2840104 w 2840104"/>
              <a:gd name="connsiteY2" fmla="*/ 0 h 6996311"/>
              <a:gd name="connsiteX3" fmla="*/ 894005 w 2840104"/>
              <a:gd name="connsiteY3" fmla="*/ 5331723 h 6996311"/>
              <a:gd name="connsiteX4" fmla="*/ 50565 w 2840104"/>
              <a:gd name="connsiteY4" fmla="*/ 6996311 h 6996311"/>
              <a:gd name="connsiteX0" fmla="*/ 32364 w 2840104"/>
              <a:gd name="connsiteY0" fmla="*/ 4903151 h 5331723"/>
              <a:gd name="connsiteX1" fmla="*/ 0 w 2840104"/>
              <a:gd name="connsiteY1" fmla="*/ 9101 h 5331723"/>
              <a:gd name="connsiteX2" fmla="*/ 2840104 w 2840104"/>
              <a:gd name="connsiteY2" fmla="*/ 0 h 5331723"/>
              <a:gd name="connsiteX3" fmla="*/ 894005 w 2840104"/>
              <a:gd name="connsiteY3" fmla="*/ 5331723 h 5331723"/>
              <a:gd name="connsiteX4" fmla="*/ 32364 w 2840104"/>
              <a:gd name="connsiteY4" fmla="*/ 4903151 h 5331723"/>
              <a:gd name="connsiteX0" fmla="*/ 14163 w 2821903"/>
              <a:gd name="connsiteY0" fmla="*/ 4903152 h 5331724"/>
              <a:gd name="connsiteX1" fmla="*/ 0 w 2821903"/>
              <a:gd name="connsiteY1" fmla="*/ 0 h 5331724"/>
              <a:gd name="connsiteX2" fmla="*/ 2821903 w 2821903"/>
              <a:gd name="connsiteY2" fmla="*/ 1 h 5331724"/>
              <a:gd name="connsiteX3" fmla="*/ 875804 w 2821903"/>
              <a:gd name="connsiteY3" fmla="*/ 5331724 h 5331724"/>
              <a:gd name="connsiteX4" fmla="*/ 14163 w 2821903"/>
              <a:gd name="connsiteY4" fmla="*/ 4903152 h 5331724"/>
              <a:gd name="connsiteX0" fmla="*/ 14163 w 2821903"/>
              <a:gd name="connsiteY0" fmla="*/ 4903152 h 5704854"/>
              <a:gd name="connsiteX1" fmla="*/ 0 w 2821903"/>
              <a:gd name="connsiteY1" fmla="*/ 0 h 5704854"/>
              <a:gd name="connsiteX2" fmla="*/ 2821903 w 2821903"/>
              <a:gd name="connsiteY2" fmla="*/ 1 h 5704854"/>
              <a:gd name="connsiteX3" fmla="*/ 748395 w 2821903"/>
              <a:gd name="connsiteY3" fmla="*/ 5704854 h 5704854"/>
              <a:gd name="connsiteX4" fmla="*/ 14163 w 2821903"/>
              <a:gd name="connsiteY4" fmla="*/ 4903152 h 5704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1903" h="5704854">
                <a:moveTo>
                  <a:pt x="14163" y="4903152"/>
                </a:moveTo>
                <a:lnTo>
                  <a:pt x="0" y="0"/>
                </a:lnTo>
                <a:lnTo>
                  <a:pt x="2821903" y="1"/>
                </a:lnTo>
                <a:lnTo>
                  <a:pt x="748395" y="5704854"/>
                </a:lnTo>
                <a:lnTo>
                  <a:pt x="14163" y="4903152"/>
                </a:lnTo>
                <a:close/>
              </a:path>
            </a:pathLst>
          </a:custGeom>
          <a:solidFill>
            <a:srgbClr val="1D0092">
              <a:alpha val="6588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B4794184-1130-B7F4-CD93-1A354961B9B2}"/>
              </a:ext>
            </a:extLst>
          </p:cNvPr>
          <p:cNvSpPr/>
          <p:nvPr userDrawn="1"/>
        </p:nvSpPr>
        <p:spPr>
          <a:xfrm rot="16200000">
            <a:off x="3803689" y="-1415148"/>
            <a:ext cx="4589255" cy="12196635"/>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86967 w 3396697"/>
              <a:gd name="connsiteY0" fmla="*/ 7005411 h 7015350"/>
              <a:gd name="connsiteX1" fmla="*/ 0 w 3396697"/>
              <a:gd name="connsiteY1" fmla="*/ 18202 h 7015350"/>
              <a:gd name="connsiteX2" fmla="*/ 2303163 w 3396697"/>
              <a:gd name="connsiteY2" fmla="*/ 0 h 7015350"/>
              <a:gd name="connsiteX3" fmla="*/ 3396697 w 3396697"/>
              <a:gd name="connsiteY3" fmla="*/ 7015350 h 7015350"/>
              <a:gd name="connsiteX4" fmla="*/ 86967 w 3396697"/>
              <a:gd name="connsiteY4" fmla="*/ 7005411 h 7015350"/>
              <a:gd name="connsiteX0" fmla="*/ 86967 w 2303163"/>
              <a:gd name="connsiteY0" fmla="*/ 7005411 h 7005411"/>
              <a:gd name="connsiteX1" fmla="*/ 0 w 2303163"/>
              <a:gd name="connsiteY1" fmla="*/ 18202 h 7005411"/>
              <a:gd name="connsiteX2" fmla="*/ 2303163 w 2303163"/>
              <a:gd name="connsiteY2" fmla="*/ 0 h 7005411"/>
              <a:gd name="connsiteX3" fmla="*/ 1239832 w 2303163"/>
              <a:gd name="connsiteY3" fmla="*/ 6997150 h 7005411"/>
              <a:gd name="connsiteX4" fmla="*/ 86967 w 2303163"/>
              <a:gd name="connsiteY4" fmla="*/ 7005411 h 7005411"/>
              <a:gd name="connsiteX0" fmla="*/ 50565 w 2303163"/>
              <a:gd name="connsiteY0" fmla="*/ 7005412 h 7005412"/>
              <a:gd name="connsiteX1" fmla="*/ 0 w 2303163"/>
              <a:gd name="connsiteY1" fmla="*/ 18202 h 7005412"/>
              <a:gd name="connsiteX2" fmla="*/ 2303163 w 2303163"/>
              <a:gd name="connsiteY2" fmla="*/ 0 h 7005412"/>
              <a:gd name="connsiteX3" fmla="*/ 1239832 w 2303163"/>
              <a:gd name="connsiteY3" fmla="*/ 6997150 h 7005412"/>
              <a:gd name="connsiteX4" fmla="*/ 50565 w 2303163"/>
              <a:gd name="connsiteY4" fmla="*/ 7005412 h 7005412"/>
              <a:gd name="connsiteX0" fmla="*/ 50565 w 2603486"/>
              <a:gd name="connsiteY0" fmla="*/ 6987210 h 6987210"/>
              <a:gd name="connsiteX1" fmla="*/ 0 w 2603486"/>
              <a:gd name="connsiteY1" fmla="*/ 0 h 6987210"/>
              <a:gd name="connsiteX2" fmla="*/ 2603486 w 2603486"/>
              <a:gd name="connsiteY2" fmla="*/ 0 h 6987210"/>
              <a:gd name="connsiteX3" fmla="*/ 1239832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912207 w 2603486"/>
              <a:gd name="connsiteY3" fmla="*/ 6978948 h 6987210"/>
              <a:gd name="connsiteX4" fmla="*/ 50565 w 2603486"/>
              <a:gd name="connsiteY4" fmla="*/ 6987210 h 6987210"/>
              <a:gd name="connsiteX0" fmla="*/ 50565 w 2603486"/>
              <a:gd name="connsiteY0" fmla="*/ 6987210 h 6987210"/>
              <a:gd name="connsiteX1" fmla="*/ 0 w 2603486"/>
              <a:gd name="connsiteY1" fmla="*/ 0 h 6987210"/>
              <a:gd name="connsiteX2" fmla="*/ 2603486 w 2603486"/>
              <a:gd name="connsiteY2" fmla="*/ 0 h 6987210"/>
              <a:gd name="connsiteX3" fmla="*/ 766596 w 2603486"/>
              <a:gd name="connsiteY3" fmla="*/ 6978948 h 6987210"/>
              <a:gd name="connsiteX4" fmla="*/ 50565 w 2603486"/>
              <a:gd name="connsiteY4" fmla="*/ 6987210 h 6987210"/>
              <a:gd name="connsiteX0" fmla="*/ 50565 w 2603486"/>
              <a:gd name="connsiteY0" fmla="*/ 6987210 h 6989866"/>
              <a:gd name="connsiteX1" fmla="*/ 0 w 2603486"/>
              <a:gd name="connsiteY1" fmla="*/ 0 h 6989866"/>
              <a:gd name="connsiteX2" fmla="*/ 2603486 w 2603486"/>
              <a:gd name="connsiteY2" fmla="*/ 0 h 6989866"/>
              <a:gd name="connsiteX3" fmla="*/ 759391 w 2603486"/>
              <a:gd name="connsiteY3" fmla="*/ 6989866 h 6989866"/>
              <a:gd name="connsiteX4" fmla="*/ 50565 w 2603486"/>
              <a:gd name="connsiteY4" fmla="*/ 6987210 h 698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3486" h="6989866">
                <a:moveTo>
                  <a:pt x="50565" y="6987210"/>
                </a:moveTo>
                <a:lnTo>
                  <a:pt x="0" y="0"/>
                </a:lnTo>
                <a:lnTo>
                  <a:pt x="2603486" y="0"/>
                </a:lnTo>
                <a:lnTo>
                  <a:pt x="759391" y="6989866"/>
                </a:lnTo>
                <a:lnTo>
                  <a:pt x="50565" y="698721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white logo&#10;&#10;Description automatically generated">
            <a:extLst>
              <a:ext uri="{FF2B5EF4-FFF2-40B4-BE49-F238E27FC236}">
                <a16:creationId xmlns:a16="http://schemas.microsoft.com/office/drawing/2014/main" id="{1D497C82-B3DC-31C4-DEE4-65F87F967E5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57834" y="1048"/>
            <a:ext cx="565288" cy="565288"/>
          </a:xfrm>
          <a:prstGeom prst="rect">
            <a:avLst/>
          </a:prstGeom>
        </p:spPr>
      </p:pic>
      <p:sp>
        <p:nvSpPr>
          <p:cNvPr id="4" name="TextBox 3">
            <a:extLst>
              <a:ext uri="{FF2B5EF4-FFF2-40B4-BE49-F238E27FC236}">
                <a16:creationId xmlns:a16="http://schemas.microsoft.com/office/drawing/2014/main" id="{91DA54BA-A947-1413-2325-52B282815A06}"/>
              </a:ext>
            </a:extLst>
          </p:cNvPr>
          <p:cNvSpPr txBox="1"/>
          <p:nvPr userDrawn="1"/>
        </p:nvSpPr>
        <p:spPr>
          <a:xfrm>
            <a:off x="776310" y="4173927"/>
            <a:ext cx="4562061" cy="246221"/>
          </a:xfrm>
          <a:prstGeom prst="rect">
            <a:avLst/>
          </a:prstGeom>
          <a:noFill/>
        </p:spPr>
        <p:txBody>
          <a:bodyPr wrap="square" rtlCol="0">
            <a:spAutoFit/>
          </a:bodyPr>
          <a:lstStyle/>
          <a:p>
            <a:r>
              <a:rPr lang="en-US" sz="1000" b="1" spc="300">
                <a:solidFill>
                  <a:schemeClr val="bg1"/>
                </a:solidFill>
              </a:rPr>
              <a:t>DENVER INTERNATIONAL AIRPORT</a:t>
            </a:r>
          </a:p>
        </p:txBody>
      </p:sp>
    </p:spTree>
    <p:extLst>
      <p:ext uri="{BB962C8B-B14F-4D97-AF65-F5344CB8AC3E}">
        <p14:creationId xmlns:p14="http://schemas.microsoft.com/office/powerpoint/2010/main" val="3706723004"/>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707" r:id="rId4"/>
    <p:sldLayoutId id="214748370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1513061211"/>
      </p:ext>
    </p:extLst>
  </p:cSld>
  <p:clrMap bg1="lt1" tx1="dk1" bg2="lt2" tx2="dk2" accent1="accent1" accent2="accent2" accent3="accent3" accent4="accent4" accent5="accent5" accent6="accent6" hlink="hlink" folHlink="folHlink"/>
  <p:sldLayoutIdLst>
    <p:sldLayoutId id="2147483690" r:id="rId1"/>
    <p:sldLayoutId id="2147483719" r:id="rId2"/>
    <p:sldLayoutId id="2147483691" r:id="rId3"/>
    <p:sldLayoutId id="2147483709" r:id="rId4"/>
    <p:sldLayoutId id="2147483710" r:id="rId5"/>
    <p:sldLayoutId id="2147483720" r:id="rId6"/>
    <p:sldLayoutId id="214748372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7" y="2951747"/>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39724"/>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67771"/>
      </p:ext>
    </p:extLst>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email">
            <a:extLst>
              <a:ext uri="{28A0092B-C50C-407E-A947-70E740481C1C}">
                <a14:useLocalDpi xmlns:a14="http://schemas.microsoft.com/office/drawing/2010/main"/>
              </a:ext>
            </a:extLst>
          </a:blip>
          <a:stretch>
            <a:fillRect/>
          </a:stretch>
        </p:blipFill>
        <p:spPr>
          <a:xfrm>
            <a:off x="0" y="0"/>
            <a:ext cx="12192000" cy="6857519"/>
          </a:xfrm>
          <a:prstGeom prst="rect">
            <a:avLst/>
          </a:prstGeom>
        </p:spPr>
      </p:pic>
      <p:sp>
        <p:nvSpPr>
          <p:cNvPr id="17" name="bg object 17"/>
          <p:cNvSpPr/>
          <p:nvPr/>
        </p:nvSpPr>
        <p:spPr>
          <a:xfrm>
            <a:off x="9298965" y="1715873"/>
            <a:ext cx="1132169" cy="2008112"/>
          </a:xfrm>
          <a:custGeom>
            <a:avLst/>
            <a:gdLst/>
            <a:ahLst/>
            <a:cxnLst/>
            <a:rect l="l" t="t" r="r" b="b"/>
            <a:pathLst>
              <a:path w="1866900" h="3311525">
                <a:moveTo>
                  <a:pt x="1030277" y="0"/>
                </a:moveTo>
                <a:lnTo>
                  <a:pt x="1001928" y="679502"/>
                </a:lnTo>
                <a:lnTo>
                  <a:pt x="980970" y="1085230"/>
                </a:lnTo>
                <a:lnTo>
                  <a:pt x="957045" y="1378486"/>
                </a:lnTo>
                <a:lnTo>
                  <a:pt x="919793" y="1720575"/>
                </a:lnTo>
                <a:lnTo>
                  <a:pt x="729261" y="1713052"/>
                </a:lnTo>
                <a:lnTo>
                  <a:pt x="579430" y="1719588"/>
                </a:lnTo>
                <a:lnTo>
                  <a:pt x="481396" y="1730564"/>
                </a:lnTo>
                <a:lnTo>
                  <a:pt x="352729" y="1794269"/>
                </a:lnTo>
                <a:lnTo>
                  <a:pt x="275069" y="1937240"/>
                </a:lnTo>
                <a:lnTo>
                  <a:pt x="171438" y="2276571"/>
                </a:lnTo>
                <a:lnTo>
                  <a:pt x="0" y="2923565"/>
                </a:lnTo>
                <a:lnTo>
                  <a:pt x="15427" y="2935308"/>
                </a:lnTo>
                <a:lnTo>
                  <a:pt x="51282" y="2961435"/>
                </a:lnTo>
                <a:lnTo>
                  <a:pt x="93673" y="2990488"/>
                </a:lnTo>
                <a:lnTo>
                  <a:pt x="142447" y="3021759"/>
                </a:lnTo>
                <a:lnTo>
                  <a:pt x="197450" y="3054536"/>
                </a:lnTo>
                <a:lnTo>
                  <a:pt x="258526" y="3088108"/>
                </a:lnTo>
                <a:lnTo>
                  <a:pt x="325522" y="3121767"/>
                </a:lnTo>
                <a:lnTo>
                  <a:pt x="361192" y="3138406"/>
                </a:lnTo>
                <a:lnTo>
                  <a:pt x="398284" y="3154800"/>
                </a:lnTo>
                <a:lnTo>
                  <a:pt x="436778" y="3170861"/>
                </a:lnTo>
                <a:lnTo>
                  <a:pt x="476656" y="3186498"/>
                </a:lnTo>
                <a:lnTo>
                  <a:pt x="517898" y="3201625"/>
                </a:lnTo>
                <a:lnTo>
                  <a:pt x="560485" y="3216151"/>
                </a:lnTo>
                <a:lnTo>
                  <a:pt x="604398" y="3229988"/>
                </a:lnTo>
                <a:lnTo>
                  <a:pt x="649617" y="3243047"/>
                </a:lnTo>
                <a:lnTo>
                  <a:pt x="696122" y="3255240"/>
                </a:lnTo>
                <a:lnTo>
                  <a:pt x="743896" y="3266477"/>
                </a:lnTo>
                <a:lnTo>
                  <a:pt x="792918" y="3276670"/>
                </a:lnTo>
                <a:lnTo>
                  <a:pt x="843169" y="3285730"/>
                </a:lnTo>
                <a:lnTo>
                  <a:pt x="894630" y="3293568"/>
                </a:lnTo>
                <a:lnTo>
                  <a:pt x="947281" y="3300096"/>
                </a:lnTo>
                <a:lnTo>
                  <a:pt x="1001104" y="3305224"/>
                </a:lnTo>
                <a:lnTo>
                  <a:pt x="1056079" y="3308864"/>
                </a:lnTo>
                <a:lnTo>
                  <a:pt x="1112186" y="3310927"/>
                </a:lnTo>
                <a:lnTo>
                  <a:pt x="1169407" y="3311324"/>
                </a:lnTo>
                <a:lnTo>
                  <a:pt x="1227722" y="3309966"/>
                </a:lnTo>
                <a:lnTo>
                  <a:pt x="1287112" y="3306765"/>
                </a:lnTo>
                <a:lnTo>
                  <a:pt x="1347557" y="3301632"/>
                </a:lnTo>
                <a:lnTo>
                  <a:pt x="1409038" y="3294477"/>
                </a:lnTo>
                <a:lnTo>
                  <a:pt x="1471536" y="3285213"/>
                </a:lnTo>
                <a:lnTo>
                  <a:pt x="1535032" y="3273750"/>
                </a:lnTo>
                <a:lnTo>
                  <a:pt x="1599507" y="3260000"/>
                </a:lnTo>
                <a:lnTo>
                  <a:pt x="1664940" y="3243873"/>
                </a:lnTo>
                <a:lnTo>
                  <a:pt x="1731313" y="3225281"/>
                </a:lnTo>
                <a:lnTo>
                  <a:pt x="1798607" y="3204136"/>
                </a:lnTo>
                <a:lnTo>
                  <a:pt x="1866801" y="3180348"/>
                </a:lnTo>
                <a:lnTo>
                  <a:pt x="1789724" y="2873724"/>
                </a:lnTo>
                <a:lnTo>
                  <a:pt x="1726063" y="2622432"/>
                </a:lnTo>
                <a:lnTo>
                  <a:pt x="1675715" y="2425372"/>
                </a:lnTo>
                <a:lnTo>
                  <a:pt x="1643395" y="2300048"/>
                </a:lnTo>
                <a:lnTo>
                  <a:pt x="1613615" y="2185872"/>
                </a:lnTo>
                <a:lnTo>
                  <a:pt x="1600092" y="2134655"/>
                </a:lnTo>
                <a:lnTo>
                  <a:pt x="1587701" y="2088253"/>
                </a:lnTo>
                <a:lnTo>
                  <a:pt x="1576608" y="2047342"/>
                </a:lnTo>
                <a:lnTo>
                  <a:pt x="1474125" y="1871526"/>
                </a:lnTo>
                <a:lnTo>
                  <a:pt x="1339090" y="1807407"/>
                </a:lnTo>
                <a:lnTo>
                  <a:pt x="1217372" y="1790642"/>
                </a:lnTo>
                <a:lnTo>
                  <a:pt x="1164467" y="1791631"/>
                </a:lnTo>
                <a:lnTo>
                  <a:pt x="1164467" y="1720575"/>
                </a:lnTo>
                <a:lnTo>
                  <a:pt x="1101327" y="15800"/>
                </a:lnTo>
                <a:lnTo>
                  <a:pt x="1030277" y="0"/>
                </a:lnTo>
                <a:close/>
              </a:path>
            </a:pathLst>
          </a:custGeom>
          <a:solidFill>
            <a:srgbClr val="FFFFFF"/>
          </a:solidFill>
        </p:spPr>
        <p:txBody>
          <a:bodyPr wrap="square" lIns="0" tIns="0" rIns="0" bIns="0" rtlCol="0"/>
          <a:lstStyle/>
          <a:p>
            <a:endParaRPr sz="1092"/>
          </a:p>
        </p:txBody>
      </p:sp>
      <p:pic>
        <p:nvPicPr>
          <p:cNvPr id="18" name="bg object 18"/>
          <p:cNvPicPr/>
          <p:nvPr/>
        </p:nvPicPr>
        <p:blipFill>
          <a:blip r:embed="rId9" cstate="email">
            <a:extLst>
              <a:ext uri="{28A0092B-C50C-407E-A947-70E740481C1C}">
                <a14:useLocalDpi xmlns:a14="http://schemas.microsoft.com/office/drawing/2010/main"/>
              </a:ext>
            </a:extLst>
          </a:blip>
          <a:stretch>
            <a:fillRect/>
          </a:stretch>
        </p:blipFill>
        <p:spPr>
          <a:xfrm>
            <a:off x="0" y="1657568"/>
            <a:ext cx="12192000" cy="5199950"/>
          </a:xfrm>
          <a:prstGeom prst="rect">
            <a:avLst/>
          </a:prstGeom>
        </p:spPr>
      </p:pic>
      <p:sp>
        <p:nvSpPr>
          <p:cNvPr id="2" name="Holder 2"/>
          <p:cNvSpPr>
            <a:spLocks noGrp="1"/>
          </p:cNvSpPr>
          <p:nvPr>
            <p:ph type="title"/>
          </p:nvPr>
        </p:nvSpPr>
        <p:spPr>
          <a:xfrm>
            <a:off x="1975912" y="690805"/>
            <a:ext cx="8975715" cy="477054"/>
          </a:xfrm>
          <a:prstGeom prst="rect">
            <a:avLst/>
          </a:prstGeom>
        </p:spPr>
        <p:txBody>
          <a:bodyPr wrap="square" lIns="0" tIns="0" rIns="0" bIns="0">
            <a:spAutoFit/>
          </a:bodyPr>
          <a:lstStyle>
            <a:lvl1pPr>
              <a:defRPr sz="3100" b="0" i="0">
                <a:solidFill>
                  <a:schemeClr val="bg1"/>
                </a:solidFill>
                <a:latin typeface="Calibri"/>
                <a:cs typeface="Calibri"/>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5/16/2025</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7664770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366475766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B28EB04-EDC5-1DE2-2F96-E6EE24823DA5}"/>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026464" y="0"/>
            <a:ext cx="565288" cy="565288"/>
          </a:xfrm>
          <a:prstGeom prst="rect">
            <a:avLst/>
          </a:prstGeom>
        </p:spPr>
      </p:pic>
      <p:sp>
        <p:nvSpPr>
          <p:cNvPr id="4" name="Right Triangle 3">
            <a:extLst>
              <a:ext uri="{FF2B5EF4-FFF2-40B4-BE49-F238E27FC236}">
                <a16:creationId xmlns:a16="http://schemas.microsoft.com/office/drawing/2014/main" id="{2275901F-93B8-C343-88C0-E9739A319D14}"/>
              </a:ext>
            </a:extLst>
          </p:cNvPr>
          <p:cNvSpPr/>
          <p:nvPr userDrawn="1"/>
        </p:nvSpPr>
        <p:spPr>
          <a:xfrm rot="10800000" flipV="1">
            <a:off x="10266947" y="2951747"/>
            <a:ext cx="1925053" cy="3906253"/>
          </a:xfrm>
          <a:prstGeom prst="rtTriangle">
            <a:avLst/>
          </a:pr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539724"/>
      </p:ext>
    </p:extLst>
  </p:cSld>
  <p:clrMap bg1="lt1" tx1="dk1" bg2="lt2" tx2="dk2" accent1="accent1" accent2="accent2" accent3="accent3" accent4="accent4" accent5="accent5" accent6="accent6" hlink="hlink" folHlink="folHlink"/>
  <p:sldLayoutIdLst>
    <p:sldLayoutId id="2147483739" r:id="rId1"/>
    <p:sldLayoutId id="214748374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a.gov/about/office_org/headquarters_offices/acr/bus_ent_program/joint-venture-guidance"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hyperlink" Target="https://lp.constantcontactpages.com/sl/QFiuIds" TargetMode="External"/><Relationship Id="rId13" Type="http://schemas.openxmlformats.org/officeDocument/2006/relationships/hyperlink" Target="mailto:contract.procurement@flydenver.com" TargetMode="External"/><Relationship Id="rId3" Type="http://schemas.openxmlformats.org/officeDocument/2006/relationships/hyperlink" Target="https://www.flydenver.com/business-and-community/acdbe/" TargetMode="External"/><Relationship Id="rId7" Type="http://schemas.openxmlformats.org/officeDocument/2006/relationships/hyperlink" Target="http://www.eventbrite.com/o/den-commerce-hub-8527643555" TargetMode="External"/><Relationship Id="rId12" Type="http://schemas.openxmlformats.org/officeDocument/2006/relationships/hyperlink" Target="mailto:den@PriRetail.com" TargetMode="External"/><Relationship Id="rId17" Type="http://schemas.openxmlformats.org/officeDocument/2006/relationships/hyperlink" Target="mailto:DEN-ACDBE@flydenver.com" TargetMode="External"/><Relationship Id="rId2" Type="http://schemas.openxmlformats.org/officeDocument/2006/relationships/notesSlide" Target="../notesSlides/notesSlide35.xml"/><Relationship Id="rId16" Type="http://schemas.openxmlformats.org/officeDocument/2006/relationships/hyperlink" Target="https://denvergov.org/Government/Agencies-Departments-Offices/Agencies-Departments-Offices-Directory/Economic-Development-Opportunity/Small-Businesses-and-Entrepreneurs/Do-Business-with-the-City/Capacity-Building/DSBO-Equity-Empowerment-Council" TargetMode="External"/><Relationship Id="rId1" Type="http://schemas.openxmlformats.org/officeDocument/2006/relationships/slideLayout" Target="../slideLayouts/slideLayout10.xml"/><Relationship Id="rId6" Type="http://schemas.openxmlformats.org/officeDocument/2006/relationships/hyperlink" Target="https://forms.office.com/pages/responsepage.aspx?id=YiHGeV64DkuoY-vngXrXDYYNZfDHfGBEm3B7LTXiSqtURTBURzlQWk9HRDcxUDdUUldZMTU3Q001Vy4u" TargetMode="External"/><Relationship Id="rId11" Type="http://schemas.openxmlformats.org/officeDocument/2006/relationships/hyperlink" Target="https://www.flydenver.com/business-and-community/tenant-information/general-contractor-list/" TargetMode="External"/><Relationship Id="rId5" Type="http://schemas.openxmlformats.org/officeDocument/2006/relationships/hyperlink" Target="https://www.flydenver.com/ceea" TargetMode="External"/><Relationship Id="rId15" Type="http://schemas.openxmlformats.org/officeDocument/2006/relationships/hyperlink" Target="https://denvergov.org/Government/Agencies-Departments-Offices/Agencies-Departments-Offices-Directory/Economic-Development-Opportunity/Small-Businesses-and-Entrepreneurs/Do-Business-with-the-City/Capacity-Building/Mentor-Protege-Program" TargetMode="External"/><Relationship Id="rId10" Type="http://schemas.openxmlformats.org/officeDocument/2006/relationships/hyperlink" Target="https://www.flydenver.com/business-and-community/tenant-information/concessions/" TargetMode="External"/><Relationship Id="rId4" Type="http://schemas.openxmlformats.org/officeDocument/2006/relationships/hyperlink" Target="https://denvergov.org/Government/Agencies-Departments-Offices/Agencies-Departments-Offices-Directory/Economic-Development-Opportunity/Business-Owners-Entrepreneurs/Do-Business-with-the-City/Certification" TargetMode="External"/><Relationship Id="rId9" Type="http://schemas.openxmlformats.org/officeDocument/2006/relationships/hyperlink" Target="http://tinyurl.com/4rzrv8cp" TargetMode="External"/><Relationship Id="rId14" Type="http://schemas.openxmlformats.org/officeDocument/2006/relationships/hyperlink" Target="http://tinyurl.com/4pha73a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idencorporationsportal.startupspace.app/detail-normal-events/62397" TargetMode="External"/><Relationship Id="rId2" Type="http://schemas.openxmlformats.org/officeDocument/2006/relationships/notesSlide" Target="../notesSlides/notesSlide36.xml"/><Relationship Id="rId1" Type="http://schemas.openxmlformats.org/officeDocument/2006/relationships/slideLayout" Target="../slideLayouts/slideLayout33.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hyperlink" Target="https://www.eventbrite.com/o/den-commerce-hub-8527643555?_gl=1*bl9fsd*_up*MQ..&amp;gclid=EAIaIQobChMIr4Gw4_20_gIVNQZ9Ch0QPQJZEAAYASAAEgLSxPD_BwE&amp;gclsrc=aw.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hyperlink" Target="https://www.eventbrite.com/o/den-commerce-hub-8527643555?_gl=1*bl9fsd*_up*MQ..&amp;gclid=EAIaIQobChMIr4Gw4_20_gIVNQZ9Ch0QPQJZEAAYASAAEgLSxPD_BwE&amp;gclsrc=aw.d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32.png"/><Relationship Id="rId5" Type="http://schemas.openxmlformats.org/officeDocument/2006/relationships/hyperlink" Target="https://www.flydenver.com/business-and-community/outreach-and-engagement/#panelist" TargetMode="External"/><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hyperlink" Target="https://forms.office.com/r/uExK3XZ3SW" TargetMode="External"/></Relationships>
</file>

<file path=ppt/slides/_rels/slide9.xml.rels><?xml version="1.0" encoding="UTF-8" standalone="yes"?>
<Relationships xmlns="http://schemas.openxmlformats.org/package/2006/relationships"><Relationship Id="rId3" Type="http://schemas.microsoft.com/office/2018/10/relationships/comments" Target="../comments/modernComment_19A4B_39CE2425.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F596FF-602A-92B7-11D4-E6638E367E24}"/>
              </a:ext>
              <a:ext uri="{C183D7F6-B498-43B3-948B-1728B52AA6E4}">
                <adec:decorative xmlns:adec="http://schemas.microsoft.com/office/drawing/2017/decorative" val="1"/>
              </a:ext>
            </a:extLst>
          </p:cNvPr>
          <p:cNvSpPr>
            <a:spLocks noGrp="1"/>
          </p:cNvSpPr>
          <p:nvPr>
            <p:ph type="body" sz="quarter" idx="12"/>
          </p:nvPr>
        </p:nvSpPr>
        <p:spPr>
          <a:xfrm>
            <a:off x="754061" y="6080418"/>
            <a:ext cx="2315063" cy="432677"/>
          </a:xfrm>
        </p:spPr>
        <p:txBody>
          <a:bodyPr lIns="91440" tIns="45720" rIns="91440" bIns="45720" anchor="t"/>
          <a:lstStyle/>
          <a:p>
            <a:r>
              <a:rPr lang="en-US"/>
              <a:t>May 2025</a:t>
            </a:r>
          </a:p>
        </p:txBody>
      </p:sp>
      <p:sp>
        <p:nvSpPr>
          <p:cNvPr id="3" name="Text Placeholder 2">
            <a:extLst>
              <a:ext uri="{FF2B5EF4-FFF2-40B4-BE49-F238E27FC236}">
                <a16:creationId xmlns:a16="http://schemas.microsoft.com/office/drawing/2014/main" id="{2482CAAC-5511-40A6-FFB6-EBEF3926B130}"/>
              </a:ext>
              <a:ext uri="{C183D7F6-B498-43B3-948B-1728B52AA6E4}">
                <adec:decorative xmlns:adec="http://schemas.microsoft.com/office/drawing/2017/decorative" val="1"/>
              </a:ext>
            </a:extLst>
          </p:cNvPr>
          <p:cNvSpPr>
            <a:spLocks noGrp="1"/>
          </p:cNvSpPr>
          <p:nvPr>
            <p:ph type="title" idx="4294967295"/>
          </p:nvPr>
        </p:nvSpPr>
        <p:spPr>
          <a:xfrm>
            <a:off x="762418" y="4547937"/>
            <a:ext cx="8694403" cy="11887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chemeClr val="bg1"/>
                </a:solidFill>
                <a:effectLst/>
                <a:uLnTx/>
                <a:uFillTx/>
                <a:latin typeface="+mn-lt"/>
                <a:ea typeface="+mn-ea"/>
                <a:cs typeface="+mn-cs"/>
              </a:rPr>
              <a:t>Navigating the ACDBE Program</a:t>
            </a:r>
          </a:p>
        </p:txBody>
      </p:sp>
      <p:sp>
        <p:nvSpPr>
          <p:cNvPr id="5" name="Text Placeholder 4">
            <a:extLst>
              <a:ext uri="{FF2B5EF4-FFF2-40B4-BE49-F238E27FC236}">
                <a16:creationId xmlns:a16="http://schemas.microsoft.com/office/drawing/2014/main" id="{0AEAA18F-9051-4DBE-7777-020ECF203C3B}"/>
              </a:ext>
              <a:ext uri="{C183D7F6-B498-43B3-948B-1728B52AA6E4}">
                <adec:decorative xmlns:adec="http://schemas.microsoft.com/office/drawing/2017/decorative" val="1"/>
              </a:ext>
            </a:extLst>
          </p:cNvPr>
          <p:cNvSpPr>
            <a:spLocks noGrp="1"/>
          </p:cNvSpPr>
          <p:nvPr>
            <p:ph type="body" sz="quarter" idx="14"/>
          </p:nvPr>
        </p:nvSpPr>
        <p:spPr/>
        <p:txBody>
          <a:bodyPr lIns="91440" tIns="45720" rIns="91440" bIns="45720" anchor="t"/>
          <a:lstStyle/>
          <a:p>
            <a:r>
              <a:rPr lang="en-US">
                <a:solidFill>
                  <a:srgbClr val="FFFFFF"/>
                </a:solidFill>
                <a:ea typeface="+mn-lt"/>
                <a:cs typeface="+mn-lt"/>
              </a:rPr>
              <a:t>Joint Ventures 101</a:t>
            </a:r>
            <a:endParaRPr lang="en-US"/>
          </a:p>
        </p:txBody>
      </p:sp>
    </p:spTree>
    <p:extLst>
      <p:ext uri="{BB962C8B-B14F-4D97-AF65-F5344CB8AC3E}">
        <p14:creationId xmlns:p14="http://schemas.microsoft.com/office/powerpoint/2010/main" val="337107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What is the Purpose of the Joint Venture Guidance?">
            <a:extLst>
              <a:ext uri="{FF2B5EF4-FFF2-40B4-BE49-F238E27FC236}">
                <a16:creationId xmlns:a16="http://schemas.microsoft.com/office/drawing/2014/main" id="{BCAA7D6F-7376-E1E6-4FAC-0DE88774C90E}"/>
              </a:ext>
              <a:ext uri="{C183D7F6-B498-43B3-948B-1728B52AA6E4}">
                <adec:decorative xmlns:adec="http://schemas.microsoft.com/office/drawing/2017/decorative" val="0"/>
              </a:ext>
            </a:extLst>
          </p:cNvPr>
          <p:cNvSpPr>
            <a:spLocks noGrp="1"/>
          </p:cNvSpPr>
          <p:nvPr>
            <p:ph type="title" idx="4294967295"/>
          </p:nvPr>
        </p:nvSpPr>
        <p:spPr>
          <a:xfrm>
            <a:off x="739959" y="496503"/>
            <a:ext cx="9852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What is the Purpose of the Joint Venture Guidance?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8" name="Text Placeholder 7" descr="The FAA ACDBE guidance provides Airport Concession Disadvantaged Business Enterprise (ACDBE) program staff, ACDBEs, concessionaires, and various stakeholders with information and tools regarding the structure, review, implementation, monitoring, and counting of joint venture arrangements in the ACDBE Program.&#10;&#10;2025 FAA ACDBE JV Guidance&#10;">
            <a:extLst>
              <a:ext uri="{FF2B5EF4-FFF2-40B4-BE49-F238E27FC236}">
                <a16:creationId xmlns:a16="http://schemas.microsoft.com/office/drawing/2014/main" id="{89980788-2DA8-D21F-12C9-EA90A0F5D2E6}"/>
              </a:ext>
              <a:ext uri="{C183D7F6-B498-43B3-948B-1728B52AA6E4}">
                <adec:decorative xmlns:adec="http://schemas.microsoft.com/office/drawing/2017/decorative" val="0"/>
              </a:ext>
            </a:extLst>
          </p:cNvPr>
          <p:cNvSpPr>
            <a:spLocks noGrp="1"/>
          </p:cNvSpPr>
          <p:nvPr>
            <p:ph type="body" sz="quarter" idx="13"/>
          </p:nvPr>
        </p:nvSpPr>
        <p:spPr>
          <a:xfrm>
            <a:off x="883178" y="1643884"/>
            <a:ext cx="8694737" cy="2825750"/>
          </a:xfrm>
        </p:spPr>
        <p:txBody>
          <a:bodyPr lIns="91440" tIns="45720" rIns="91440" bIns="45720" anchor="t"/>
          <a:lstStyle/>
          <a:p>
            <a:r>
              <a:rPr lang="en-US" sz="1800">
                <a:ea typeface="Calibri"/>
                <a:cs typeface="Calibri"/>
              </a:rPr>
              <a:t>The FAA ACDBE guidance provides Airport Concession Disadvantaged Business Enterprise (ACDBE) program staff, ACDBEs, concessionaires, and various stakeholders with information and tools regarding the structure, review, implementation, monitoring, and counting of joint venture arrangements in the ACDBE Program.</a:t>
            </a:r>
          </a:p>
          <a:p>
            <a:endParaRPr lang="en-US" sz="1800">
              <a:ea typeface="Calibri"/>
              <a:cs typeface="Calibri"/>
            </a:endParaRPr>
          </a:p>
          <a:p>
            <a:r>
              <a:rPr lang="en-US" sz="1800">
                <a:ea typeface="Calibri"/>
                <a:cs typeface="Calibri"/>
                <a:hlinkClick r:id="rId3"/>
              </a:rPr>
              <a:t>2025 FAA ACDBE JV Guidance</a:t>
            </a:r>
            <a:endParaRPr lang="en-US" sz="1800">
              <a:ea typeface="Calibri"/>
              <a:cs typeface="Calibri"/>
            </a:endParaRPr>
          </a:p>
        </p:txBody>
      </p:sp>
    </p:spTree>
    <p:extLst>
      <p:ext uri="{BB962C8B-B14F-4D97-AF65-F5344CB8AC3E}">
        <p14:creationId xmlns:p14="http://schemas.microsoft.com/office/powerpoint/2010/main" val="392009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62A489A-0165-C6F7-30EB-64E18422F241}"/>
            </a:ext>
          </a:extLst>
        </p:cNvPr>
        <p:cNvGrpSpPr/>
        <p:nvPr/>
      </p:nvGrpSpPr>
      <p:grpSpPr>
        <a:xfrm>
          <a:off x="0" y="0"/>
          <a:ext cx="0" cy="0"/>
          <a:chOff x="0" y="0"/>
          <a:chExt cx="0" cy="0"/>
        </a:xfrm>
      </p:grpSpPr>
      <p:sp>
        <p:nvSpPr>
          <p:cNvPr id="2" name="Text Placeholder 1" descr="Why is Joint Venture Guidance Necessary?">
            <a:extLst>
              <a:ext uri="{FF2B5EF4-FFF2-40B4-BE49-F238E27FC236}">
                <a16:creationId xmlns:a16="http://schemas.microsoft.com/office/drawing/2014/main" id="{0CB7D161-4DA9-AE77-ECE0-9A606917EFCA}"/>
              </a:ext>
            </a:extLst>
          </p:cNvPr>
          <p:cNvSpPr>
            <a:spLocks noGrp="1"/>
          </p:cNvSpPr>
          <p:nvPr>
            <p:ph type="title" idx="4294967295"/>
          </p:nvPr>
        </p:nvSpPr>
        <p:spPr>
          <a:xfrm>
            <a:off x="739959" y="496503"/>
            <a:ext cx="9852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Why is Joint Venture Guidance Necessary?</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6" name="Text Placeholder 5" descr="Quiz...&#10;&#10;Airports are required to review joint venture agreements.&#10;Airports are to count ACDBE participation in the venture equal to the distinct, clearly defined portion of the work of the concession that the ACDBE performs with its own forces.&#10;Guidance is designed to assist in the effective structuring, monitoring, and counting of ACDBE joint ventures and joint venture participation by ACDBEs in the concessions activities of airports receiving Federal financial assistance.&#10;All of the above.&#10;">
            <a:extLst>
              <a:ext uri="{FF2B5EF4-FFF2-40B4-BE49-F238E27FC236}">
                <a16:creationId xmlns:a16="http://schemas.microsoft.com/office/drawing/2014/main" id="{E15DAEFB-16B1-1B3D-47FA-704D385807C6}"/>
              </a:ext>
            </a:extLst>
          </p:cNvPr>
          <p:cNvSpPr>
            <a:spLocks noGrp="1"/>
          </p:cNvSpPr>
          <p:nvPr>
            <p:ph type="body" sz="quarter" idx="14"/>
          </p:nvPr>
        </p:nvSpPr>
        <p:spPr>
          <a:xfrm>
            <a:off x="739959" y="1591899"/>
            <a:ext cx="9560812" cy="3280693"/>
          </a:xfrm>
        </p:spPr>
        <p:txBody>
          <a:bodyPr lIns="91440" tIns="45720" rIns="91440" bIns="45720" anchor="t"/>
          <a:lstStyle/>
          <a:p>
            <a:pPr marL="0" indent="0">
              <a:buNone/>
            </a:pPr>
            <a:r>
              <a:rPr lang="en-US" sz="2000">
                <a:ea typeface="Calibri"/>
                <a:cs typeface="Calibri"/>
              </a:rPr>
              <a:t>Quiz...</a:t>
            </a:r>
          </a:p>
          <a:p>
            <a:pPr marL="0" indent="0">
              <a:buNone/>
            </a:pPr>
            <a:endParaRPr lang="en-US" sz="1800">
              <a:ea typeface="Calibri" panose="020F0502020204030204"/>
              <a:cs typeface="Calibri" panose="020F0502020204030204"/>
            </a:endParaRPr>
          </a:p>
          <a:p>
            <a:pPr marL="342900" indent="-342900">
              <a:buClr>
                <a:srgbClr val="E35B2A"/>
              </a:buClr>
              <a:buFont typeface="+mj-lt"/>
              <a:buAutoNum type="alphaUcPeriod"/>
            </a:pPr>
            <a:r>
              <a:rPr lang="en-US" sz="1800">
                <a:ea typeface="Calibri" panose="020F0502020204030204"/>
                <a:cs typeface="Calibri" panose="020F0502020204030204"/>
              </a:rPr>
              <a:t>Airports are required to review joint venture agreements.</a:t>
            </a:r>
          </a:p>
          <a:p>
            <a:pPr marL="342900" indent="-342900">
              <a:buClr>
                <a:srgbClr val="E35B2A"/>
              </a:buClr>
              <a:buFont typeface="+mj-lt"/>
              <a:buAutoNum type="alphaUcPeriod"/>
            </a:pPr>
            <a:r>
              <a:rPr lang="en-US" sz="1800">
                <a:ea typeface="Calibri" panose="020F0502020204030204"/>
                <a:cs typeface="Calibri" panose="020F0502020204030204"/>
              </a:rPr>
              <a:t>Airports are to count ACDBE participation in the venture equal to the distinct, clearly defined portion of the work of the concession that the ACDBE performs with its own forces.</a:t>
            </a:r>
          </a:p>
          <a:p>
            <a:pPr marL="342900" indent="-342900">
              <a:buClr>
                <a:srgbClr val="E35B2A"/>
              </a:buClr>
              <a:buFont typeface="+mj-lt"/>
              <a:buAutoNum type="alphaUcPeriod"/>
            </a:pPr>
            <a:r>
              <a:rPr lang="en-US" sz="1800">
                <a:ea typeface="Calibri" panose="020F0502020204030204"/>
                <a:cs typeface="Calibri" panose="020F0502020204030204"/>
              </a:rPr>
              <a:t>Guidance is designed to assist in the effective structuring, monitoring, and counting of ACDBE joint ventures and joint venture participation by ACDBEs in the concessions activities of airports receiving Federal financial assistance.</a:t>
            </a:r>
          </a:p>
          <a:p>
            <a:pPr marL="342900" indent="-342900">
              <a:buClr>
                <a:srgbClr val="E35B2A"/>
              </a:buClr>
              <a:buFont typeface="+mj-lt"/>
              <a:buAutoNum type="alphaUcPeriod"/>
            </a:pPr>
            <a:r>
              <a:rPr lang="en-US" sz="1800">
                <a:ea typeface="Calibri" panose="020F0502020204030204"/>
                <a:cs typeface="Calibri" panose="020F0502020204030204"/>
              </a:rPr>
              <a:t>All of the above.</a:t>
            </a:r>
          </a:p>
          <a:p>
            <a:pPr>
              <a:buAutoNum type="alphaUcPeriod"/>
            </a:pPr>
            <a:endParaRPr lang="en-US">
              <a:ea typeface="Calibri" panose="020F0502020204030204"/>
              <a:cs typeface="Calibri" panose="020F0502020204030204"/>
            </a:endParaRPr>
          </a:p>
        </p:txBody>
      </p:sp>
    </p:spTree>
    <p:extLst>
      <p:ext uri="{BB962C8B-B14F-4D97-AF65-F5344CB8AC3E}">
        <p14:creationId xmlns:p14="http://schemas.microsoft.com/office/powerpoint/2010/main" val="267198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E2316-CF20-55A2-65B5-8BF4BA7CBF7E}"/>
            </a:ext>
          </a:extLst>
        </p:cNvPr>
        <p:cNvGrpSpPr/>
        <p:nvPr/>
      </p:nvGrpSpPr>
      <p:grpSpPr>
        <a:xfrm>
          <a:off x="0" y="0"/>
          <a:ext cx="0" cy="0"/>
          <a:chOff x="0" y="0"/>
          <a:chExt cx="0" cy="0"/>
        </a:xfrm>
      </p:grpSpPr>
      <p:sp>
        <p:nvSpPr>
          <p:cNvPr id="2" name="Text Placeholder 1" descr="Why is Joint Venture Guidance Necessary? ">
            <a:extLst>
              <a:ext uri="{FF2B5EF4-FFF2-40B4-BE49-F238E27FC236}">
                <a16:creationId xmlns:a16="http://schemas.microsoft.com/office/drawing/2014/main" id="{3F42878A-148B-BD27-634A-8DD4AAB2C13D}"/>
              </a:ext>
            </a:extLst>
          </p:cNvPr>
          <p:cNvSpPr>
            <a:spLocks noGrp="1"/>
          </p:cNvSpPr>
          <p:nvPr>
            <p:ph type="title" idx="4294967295"/>
          </p:nvPr>
        </p:nvSpPr>
        <p:spPr>
          <a:xfrm>
            <a:off x="739959" y="496503"/>
            <a:ext cx="9852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Why is Joint Venture Guidance Necessary? </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8" name="Text Placeholder 7" descr="Airports are required to review joint venture agreements (49 CFR 23.29) and count ACDBE participation in the venture equal to the distinct, clearly defined portion of the work of the concession that the ACDBE performs with its own forces.&#10;">
            <a:extLst>
              <a:ext uri="{FF2B5EF4-FFF2-40B4-BE49-F238E27FC236}">
                <a16:creationId xmlns:a16="http://schemas.microsoft.com/office/drawing/2014/main" id="{7F8F1347-338A-4B50-1EFC-C14F56CC2EA4}"/>
              </a:ext>
            </a:extLst>
          </p:cNvPr>
          <p:cNvSpPr>
            <a:spLocks noGrp="1"/>
          </p:cNvSpPr>
          <p:nvPr>
            <p:ph type="body" sz="quarter" idx="13"/>
          </p:nvPr>
        </p:nvSpPr>
        <p:spPr>
          <a:xfrm>
            <a:off x="769938" y="1555750"/>
            <a:ext cx="9623742" cy="730250"/>
          </a:xfrm>
        </p:spPr>
        <p:txBody>
          <a:bodyPr lIns="91440" tIns="45720" rIns="91440" bIns="45720" anchor="t"/>
          <a:lstStyle/>
          <a:p>
            <a:r>
              <a:rPr lang="en-US" sz="2000">
                <a:ea typeface="Calibri"/>
                <a:cs typeface="Calibri"/>
              </a:rPr>
              <a:t>Airports are required to review joint venture agreements (49 CFR 23.29) and count ACDBE participation in the venture equal to the distinct, clearly defined portion of the work of the concession that the ACDBE performs with its own forces.</a:t>
            </a:r>
          </a:p>
        </p:txBody>
      </p:sp>
    </p:spTree>
    <p:extLst>
      <p:ext uri="{BB962C8B-B14F-4D97-AF65-F5344CB8AC3E}">
        <p14:creationId xmlns:p14="http://schemas.microsoft.com/office/powerpoint/2010/main" val="906356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C0FFFE6-B2A4-C2AD-641A-05DCE6C0BC8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37C2EBF-4945-E0CD-9A02-688342AB5B23}"/>
              </a:ext>
              <a:ext uri="{C183D7F6-B498-43B3-948B-1728B52AA6E4}">
                <adec:decorative xmlns:adec="http://schemas.microsoft.com/office/drawing/2017/decorative" val="1"/>
              </a:ext>
            </a:extLst>
          </p:cNvPr>
          <p:cNvSpPr>
            <a:spLocks noGrp="1"/>
          </p:cNvSpPr>
          <p:nvPr>
            <p:ph type="title" idx="4294967295"/>
          </p:nvPr>
        </p:nvSpPr>
        <p:spPr>
          <a:xfrm>
            <a:off x="739959" y="496503"/>
            <a:ext cx="9852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To Whom Does Joint Venture Guidance Apply?</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6" name="Text Placeholder 5">
            <a:extLst>
              <a:ext uri="{FF2B5EF4-FFF2-40B4-BE49-F238E27FC236}">
                <a16:creationId xmlns:a16="http://schemas.microsoft.com/office/drawing/2014/main" id="{7C630841-4B82-FC75-F099-6F420695CACE}"/>
              </a:ext>
              <a:ext uri="{C183D7F6-B498-43B3-948B-1728B52AA6E4}">
                <adec:decorative xmlns:adec="http://schemas.microsoft.com/office/drawing/2017/decorative" val="1"/>
              </a:ext>
            </a:extLst>
          </p:cNvPr>
          <p:cNvSpPr>
            <a:spLocks noGrp="1"/>
          </p:cNvSpPr>
          <p:nvPr>
            <p:ph type="body" sz="quarter" idx="14"/>
          </p:nvPr>
        </p:nvSpPr>
        <p:spPr>
          <a:xfrm>
            <a:off x="768334" y="2021557"/>
            <a:ext cx="6370403" cy="2624015"/>
          </a:xfrm>
        </p:spPr>
        <p:txBody>
          <a:bodyPr lIns="91440" tIns="45720" rIns="91440" bIns="45720" anchor="t"/>
          <a:lstStyle/>
          <a:p>
            <a:pPr marL="342900" indent="-342900">
              <a:buClr>
                <a:srgbClr val="E35B2A"/>
              </a:buClr>
              <a:buFont typeface="+mj-lt"/>
              <a:buAutoNum type="alphaUcPeriod"/>
            </a:pPr>
            <a:r>
              <a:rPr lang="en-US" sz="2000" b="0" i="0" u="none" strike="noStrike" baseline="0">
                <a:solidFill>
                  <a:srgbClr val="000000"/>
                </a:solidFill>
              </a:rPr>
              <a:t> Airports that receive funds subject to 49 CFR Part 26</a:t>
            </a:r>
            <a:br>
              <a:rPr lang="en-US" sz="2000">
                <a:ea typeface="Calibri" panose="020F0502020204030204"/>
                <a:cs typeface="Calibri" panose="020F0502020204030204"/>
              </a:rPr>
            </a:br>
            <a:endParaRPr lang="en-US" sz="2000">
              <a:ea typeface="Calibri" panose="020F0502020204030204"/>
              <a:cs typeface="Calibri" panose="020F0502020204030204"/>
            </a:endParaRPr>
          </a:p>
          <a:p>
            <a:pPr marL="342900" indent="-342900">
              <a:buClr>
                <a:srgbClr val="E35B2A"/>
              </a:buClr>
              <a:buFont typeface="+mj-lt"/>
              <a:buAutoNum type="alphaUcPeriod"/>
            </a:pPr>
            <a:r>
              <a:rPr lang="en-US" sz="2000">
                <a:ea typeface="Calibri" panose="020F0502020204030204"/>
                <a:cs typeface="Calibri" panose="020F0502020204030204"/>
              </a:rPr>
              <a:t>All airports.</a:t>
            </a:r>
            <a:br>
              <a:rPr lang="en-US" sz="2000">
                <a:ea typeface="Calibri" panose="020F0502020204030204"/>
                <a:cs typeface="Calibri" panose="020F0502020204030204"/>
              </a:rPr>
            </a:br>
            <a:endParaRPr lang="en-US" sz="2000">
              <a:ea typeface="Calibri" panose="020F0502020204030204"/>
              <a:cs typeface="Calibri" panose="020F0502020204030204"/>
            </a:endParaRPr>
          </a:p>
          <a:p>
            <a:pPr marL="342900" indent="-342900">
              <a:buClr>
                <a:srgbClr val="E35B2A"/>
              </a:buClr>
              <a:buFont typeface="+mj-lt"/>
              <a:buAutoNum type="alphaUcPeriod"/>
            </a:pPr>
            <a:r>
              <a:rPr lang="en-US" sz="2000">
                <a:ea typeface="Calibri" panose="020F0502020204030204"/>
                <a:cs typeface="Calibri" panose="020F0502020204030204"/>
              </a:rPr>
              <a:t>Primary airports</a:t>
            </a:r>
            <a:br>
              <a:rPr lang="en-US" sz="2000">
                <a:ea typeface="Calibri" panose="020F0502020204030204"/>
                <a:cs typeface="Calibri" panose="020F0502020204030204"/>
              </a:rPr>
            </a:br>
            <a:endParaRPr lang="en-US" sz="2000">
              <a:ea typeface="Calibri" panose="020F0502020204030204"/>
              <a:cs typeface="Calibri" panose="020F0502020204030204"/>
            </a:endParaRPr>
          </a:p>
          <a:p>
            <a:pPr marL="342900" indent="-342900">
              <a:buClr>
                <a:srgbClr val="E35B2A"/>
              </a:buClr>
              <a:buFont typeface="+mj-lt"/>
              <a:buAutoNum type="alphaUcPeriod"/>
            </a:pPr>
            <a:r>
              <a:rPr lang="en-US" sz="2000">
                <a:ea typeface="Calibri" panose="020F0502020204030204"/>
                <a:cs typeface="Calibri" panose="020F0502020204030204"/>
              </a:rPr>
              <a:t>A and C</a:t>
            </a:r>
          </a:p>
          <a:p>
            <a:pPr marL="342900" indent="-342900">
              <a:buAutoNum type="alphaUcPeriod"/>
            </a:pPr>
            <a:endParaRPr lang="en-US">
              <a:ea typeface="Calibri" panose="020F0502020204030204"/>
              <a:cs typeface="Calibri" panose="020F0502020204030204"/>
            </a:endParaRPr>
          </a:p>
          <a:p>
            <a:pPr>
              <a:buAutoNum type="alphaUcPeriod"/>
            </a:pPr>
            <a:endParaRPr lang="en-US">
              <a:ea typeface="Calibri" panose="020F0502020204030204"/>
              <a:cs typeface="Calibri" panose="020F0502020204030204"/>
            </a:endParaRPr>
          </a:p>
        </p:txBody>
      </p:sp>
      <p:sp>
        <p:nvSpPr>
          <p:cNvPr id="8" name="Text Placeholder 7">
            <a:extLst>
              <a:ext uri="{FF2B5EF4-FFF2-40B4-BE49-F238E27FC236}">
                <a16:creationId xmlns:a16="http://schemas.microsoft.com/office/drawing/2014/main" id="{956D459E-D090-92C1-79C2-EA045D25E8ED}"/>
              </a:ext>
              <a:ext uri="{C183D7F6-B498-43B3-948B-1728B52AA6E4}">
                <adec:decorative xmlns:adec="http://schemas.microsoft.com/office/drawing/2017/decorative" val="1"/>
              </a:ext>
            </a:extLst>
          </p:cNvPr>
          <p:cNvSpPr>
            <a:spLocks noGrp="1"/>
          </p:cNvSpPr>
          <p:nvPr>
            <p:ph type="body" sz="quarter" idx="13"/>
          </p:nvPr>
        </p:nvSpPr>
        <p:spPr/>
        <p:txBody>
          <a:bodyPr lIns="91440" tIns="45720" rIns="91440" bIns="45720" anchor="t"/>
          <a:lstStyle/>
          <a:p>
            <a:r>
              <a:rPr lang="en-US" sz="1800">
                <a:ea typeface="Calibri"/>
                <a:cs typeface="Calibri"/>
              </a:rPr>
              <a:t>Quiz...</a:t>
            </a:r>
          </a:p>
        </p:txBody>
      </p:sp>
    </p:spTree>
    <p:extLst>
      <p:ext uri="{BB962C8B-B14F-4D97-AF65-F5344CB8AC3E}">
        <p14:creationId xmlns:p14="http://schemas.microsoft.com/office/powerpoint/2010/main" val="373709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F0FC9-55D3-2E1B-F448-0C705DC51383}"/>
            </a:ext>
          </a:extLst>
        </p:cNvPr>
        <p:cNvGrpSpPr/>
        <p:nvPr/>
      </p:nvGrpSpPr>
      <p:grpSpPr>
        <a:xfrm>
          <a:off x="0" y="0"/>
          <a:ext cx="0" cy="0"/>
          <a:chOff x="0" y="0"/>
          <a:chExt cx="0" cy="0"/>
        </a:xfrm>
      </p:grpSpPr>
      <p:sp>
        <p:nvSpPr>
          <p:cNvPr id="2" name="Text Placeholder 1" descr="To Whom Does Joint Venture Guidance Apply? ">
            <a:extLst>
              <a:ext uri="{FF2B5EF4-FFF2-40B4-BE49-F238E27FC236}">
                <a16:creationId xmlns:a16="http://schemas.microsoft.com/office/drawing/2014/main" id="{C0F947F5-5C92-C5A0-9A96-7FDACF9C7374}"/>
              </a:ext>
            </a:extLst>
          </p:cNvPr>
          <p:cNvSpPr>
            <a:spLocks noGrp="1"/>
          </p:cNvSpPr>
          <p:nvPr>
            <p:ph type="title" idx="4294967295"/>
          </p:nvPr>
        </p:nvSpPr>
        <p:spPr>
          <a:xfrm>
            <a:off x="739959" y="496503"/>
            <a:ext cx="9852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To Whom Does Joint Venture Guidance Apply? </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4" name="Text Placeholder 5" descr="The Department’s ACDBE program is mandated by 49 U.S.C. 47107(e). &#10;It is implemented by airports that receive funds subject to 49 CFR Part 26.&#10;It requires primary airports who must implement an ACDBE program to establish aspirational goals for the participation of ACDBEs.&#10;These airports are required to establish triennial ACDBE goals and review concession opportunities to establish concession-specific ACDBE goals.&#10;Airports should review this guidance to determine how to credit the participation of ACDBE joint venture participants toward an ACDBE goal&#10;">
            <a:extLst>
              <a:ext uri="{FF2B5EF4-FFF2-40B4-BE49-F238E27FC236}">
                <a16:creationId xmlns:a16="http://schemas.microsoft.com/office/drawing/2014/main" id="{50B108EC-BA01-ACFD-51DB-E3D948B29890}"/>
              </a:ext>
            </a:extLst>
          </p:cNvPr>
          <p:cNvSpPr>
            <a:spLocks noGrp="1"/>
          </p:cNvSpPr>
          <p:nvPr>
            <p:ph type="body" sz="quarter" idx="14"/>
          </p:nvPr>
        </p:nvSpPr>
        <p:spPr>
          <a:xfrm>
            <a:off x="739959" y="1467348"/>
            <a:ext cx="9494711" cy="2624015"/>
          </a:xfrm>
        </p:spPr>
        <p:txBody>
          <a:bodyPr lIns="91440" tIns="45720" rIns="91440" bIns="45720" anchor="t"/>
          <a:lstStyle/>
          <a:p>
            <a:pPr marL="0" indent="0">
              <a:buNone/>
            </a:pPr>
            <a:r>
              <a:rPr lang="en-US" sz="2000">
                <a:ea typeface="Calibri"/>
                <a:cs typeface="Calibri"/>
              </a:rPr>
              <a:t>The Department’s ACDBE program is mandated by 49 U.S.C. 47107(e). </a:t>
            </a:r>
          </a:p>
          <a:p>
            <a:pPr>
              <a:buClr>
                <a:srgbClr val="E35B2A"/>
              </a:buClr>
            </a:pPr>
            <a:r>
              <a:rPr lang="en-US" sz="2000">
                <a:solidFill>
                  <a:srgbClr val="000000"/>
                </a:solidFill>
              </a:rPr>
              <a:t>It is implemented by airports that receive funds subject to 49 CFR Part 26.</a:t>
            </a:r>
          </a:p>
          <a:p>
            <a:pPr>
              <a:buClr>
                <a:srgbClr val="E35B2A"/>
              </a:buClr>
            </a:pPr>
            <a:r>
              <a:rPr lang="en-US" sz="2000">
                <a:solidFill>
                  <a:srgbClr val="000000"/>
                </a:solidFill>
              </a:rPr>
              <a:t>It </a:t>
            </a:r>
            <a:r>
              <a:rPr lang="en-US" sz="2000" b="0" i="0" u="none" strike="noStrike" baseline="0">
                <a:solidFill>
                  <a:srgbClr val="000000"/>
                </a:solidFill>
              </a:rPr>
              <a:t>requires primary airports who must implement an ACDBE program to establish aspirational goals for the participation of ACDBEs.</a:t>
            </a:r>
          </a:p>
          <a:p>
            <a:pPr>
              <a:buClr>
                <a:srgbClr val="E35B2A"/>
              </a:buClr>
            </a:pPr>
            <a:r>
              <a:rPr lang="en-US" sz="2000" b="0" i="0" u="none" strike="noStrike" baseline="0">
                <a:solidFill>
                  <a:srgbClr val="000000"/>
                </a:solidFill>
              </a:rPr>
              <a:t>These airports are required to establish triennial ACDBE goals and review concession opportunities to establish concession-specific ACDBE goals.</a:t>
            </a:r>
          </a:p>
          <a:p>
            <a:pPr>
              <a:buClr>
                <a:srgbClr val="E35B2A"/>
              </a:buClr>
            </a:pPr>
            <a:r>
              <a:rPr lang="en-US" sz="2000" b="0" i="0" u="none" strike="noStrike" baseline="0">
                <a:solidFill>
                  <a:srgbClr val="000000"/>
                </a:solidFill>
              </a:rPr>
              <a:t>Airports should review this guidance to determine how to credit the participation of ACDBE joint venture participants toward an ACDBE goal</a:t>
            </a:r>
            <a:endParaRPr lang="en-US" sz="1600">
              <a:ea typeface="Calibri" panose="020F0502020204030204"/>
              <a:cs typeface="Calibri" panose="020F0502020204030204"/>
            </a:endParaRPr>
          </a:p>
        </p:txBody>
      </p:sp>
    </p:spTree>
    <p:extLst>
      <p:ext uri="{BB962C8B-B14F-4D97-AF65-F5344CB8AC3E}">
        <p14:creationId xmlns:p14="http://schemas.microsoft.com/office/powerpoint/2010/main" val="3604767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53C0D6A-E0E3-2BB4-5172-FC82AD928A21}"/>
            </a:ext>
          </a:extLst>
        </p:cNvPr>
        <p:cNvGrpSpPr/>
        <p:nvPr/>
      </p:nvGrpSpPr>
      <p:grpSpPr>
        <a:xfrm>
          <a:off x="0" y="0"/>
          <a:ext cx="0" cy="0"/>
          <a:chOff x="0" y="0"/>
          <a:chExt cx="0" cy="0"/>
        </a:xfrm>
      </p:grpSpPr>
      <p:sp>
        <p:nvSpPr>
          <p:cNvPr id="2" name="Text Placeholder 1" descr="What is a Joint Venture?  ">
            <a:extLst>
              <a:ext uri="{FF2B5EF4-FFF2-40B4-BE49-F238E27FC236}">
                <a16:creationId xmlns:a16="http://schemas.microsoft.com/office/drawing/2014/main" id="{C6EA32F3-5932-379A-F049-B9B0FFFCD6F1}"/>
              </a:ext>
            </a:extLst>
          </p:cNvPr>
          <p:cNvSpPr>
            <a:spLocks noGrp="1"/>
          </p:cNvSpPr>
          <p:nvPr>
            <p:ph type="title" idx="4294967295"/>
          </p:nvPr>
        </p:nvSpPr>
        <p:spPr>
          <a:xfrm>
            <a:off x="739959" y="496503"/>
            <a:ext cx="9852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What is a Joint Venture?  </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6" name="Text Placeholder 5" descr="A partnership between two or more businesses that would like to combine their resources to operate a concessions at the airport.&#10;&#10;An association of an ACDBE firm and one or more other firms to carry out a single, for-profit business enterprise.&#10;&#10;An operating agreement between two or more businesses to open a concessions at DEN.&#10;&#10;All of the above">
            <a:extLst>
              <a:ext uri="{FF2B5EF4-FFF2-40B4-BE49-F238E27FC236}">
                <a16:creationId xmlns:a16="http://schemas.microsoft.com/office/drawing/2014/main" id="{3249DA91-19F6-BFD7-35E6-51D7940E1DD8}"/>
              </a:ext>
            </a:extLst>
          </p:cNvPr>
          <p:cNvSpPr>
            <a:spLocks noGrp="1"/>
          </p:cNvSpPr>
          <p:nvPr>
            <p:ph type="body" sz="quarter" idx="14"/>
          </p:nvPr>
        </p:nvSpPr>
        <p:spPr>
          <a:xfrm>
            <a:off x="768334" y="2021557"/>
            <a:ext cx="9481452" cy="3280693"/>
          </a:xfrm>
        </p:spPr>
        <p:txBody>
          <a:bodyPr lIns="91440" tIns="45720" rIns="91440" bIns="45720" anchor="t"/>
          <a:lstStyle/>
          <a:p>
            <a:pPr marL="342900" indent="-342900">
              <a:buClr>
                <a:srgbClr val="E35B2A"/>
              </a:buClr>
              <a:buFont typeface="+mj-lt"/>
              <a:buAutoNum type="alphaUcPeriod"/>
            </a:pPr>
            <a:r>
              <a:rPr lang="en-US" sz="2000">
                <a:ea typeface="Calibri" panose="020F0502020204030204"/>
                <a:cs typeface="Calibri" panose="020F0502020204030204"/>
              </a:rPr>
              <a:t>A partnership between two or more businesses that would like to combine their resources to operate a concessions at the airport.</a:t>
            </a:r>
            <a:br>
              <a:rPr lang="en-US" sz="2000">
                <a:ea typeface="Calibri" panose="020F0502020204030204"/>
                <a:cs typeface="Calibri" panose="020F0502020204030204"/>
              </a:rPr>
            </a:br>
            <a:endParaRPr lang="en-US" sz="2000">
              <a:ea typeface="Calibri" panose="020F0502020204030204"/>
              <a:cs typeface="Calibri" panose="020F0502020204030204"/>
            </a:endParaRPr>
          </a:p>
          <a:p>
            <a:pPr marL="342900" indent="-342900">
              <a:buClr>
                <a:srgbClr val="E35B2A"/>
              </a:buClr>
              <a:buFont typeface="+mj-lt"/>
              <a:buAutoNum type="alphaUcPeriod"/>
            </a:pPr>
            <a:r>
              <a:rPr lang="en-US" sz="2000">
                <a:ea typeface="Calibri" panose="020F0502020204030204"/>
                <a:cs typeface="Calibri" panose="020F0502020204030204"/>
              </a:rPr>
              <a:t>An association of an ACDBE firm and one or more other firms to carry out a single, for-profit business enterprise.</a:t>
            </a:r>
            <a:br>
              <a:rPr lang="en-US" sz="2000">
                <a:ea typeface="Calibri" panose="020F0502020204030204"/>
                <a:cs typeface="Calibri" panose="020F0502020204030204"/>
              </a:rPr>
            </a:br>
            <a:endParaRPr lang="en-US" sz="2000">
              <a:ea typeface="Calibri" panose="020F0502020204030204"/>
              <a:cs typeface="Calibri" panose="020F0502020204030204"/>
            </a:endParaRPr>
          </a:p>
          <a:p>
            <a:pPr marL="342900" indent="-342900">
              <a:buClr>
                <a:srgbClr val="E35B2A"/>
              </a:buClr>
              <a:buFont typeface="+mj-lt"/>
              <a:buAutoNum type="alphaUcPeriod"/>
            </a:pPr>
            <a:r>
              <a:rPr lang="en-US" sz="2000">
                <a:ea typeface="Calibri" panose="020F0502020204030204"/>
                <a:cs typeface="Calibri" panose="020F0502020204030204"/>
              </a:rPr>
              <a:t>An operating agreement between two or more businesses to open a concessions at DEN.</a:t>
            </a:r>
            <a:br>
              <a:rPr lang="en-US" sz="2000">
                <a:ea typeface="Calibri" panose="020F0502020204030204"/>
                <a:cs typeface="Calibri" panose="020F0502020204030204"/>
              </a:rPr>
            </a:br>
            <a:endParaRPr lang="en-US" sz="2000">
              <a:ea typeface="Calibri" panose="020F0502020204030204"/>
              <a:cs typeface="Calibri" panose="020F0502020204030204"/>
            </a:endParaRPr>
          </a:p>
          <a:p>
            <a:pPr marL="342900" indent="-342900">
              <a:buClr>
                <a:srgbClr val="E35B2A"/>
              </a:buClr>
              <a:buFont typeface="+mj-lt"/>
              <a:buAutoNum type="alphaUcPeriod"/>
            </a:pPr>
            <a:r>
              <a:rPr lang="en-US" sz="2000">
                <a:ea typeface="Calibri" panose="020F0502020204030204"/>
                <a:cs typeface="Calibri" panose="020F0502020204030204"/>
              </a:rPr>
              <a:t>All of the above</a:t>
            </a:r>
          </a:p>
          <a:p>
            <a:pPr marL="342900" indent="-342900">
              <a:buClr>
                <a:srgbClr val="E35B2A"/>
              </a:buClr>
              <a:buAutoNum type="alphaUcPeriod"/>
            </a:pPr>
            <a:endParaRPr lang="en-US">
              <a:ea typeface="Calibri" panose="020F0502020204030204"/>
              <a:cs typeface="Calibri" panose="020F0502020204030204"/>
            </a:endParaRPr>
          </a:p>
          <a:p>
            <a:pPr marL="342900" indent="-342900">
              <a:buClr>
                <a:srgbClr val="E35B2A"/>
              </a:buClr>
              <a:buAutoNum type="alphaUcPeriod"/>
            </a:pPr>
            <a:endParaRPr lang="en-US">
              <a:ea typeface="Calibri" panose="020F0502020204030204"/>
              <a:cs typeface="Calibri" panose="020F0502020204030204"/>
            </a:endParaRPr>
          </a:p>
          <a:p>
            <a:pPr>
              <a:buClr>
                <a:srgbClr val="E35B2A"/>
              </a:buClr>
              <a:buAutoNum type="alphaUcPeriod"/>
            </a:pPr>
            <a:endParaRPr lang="en-US">
              <a:ea typeface="Calibri" panose="020F0502020204030204"/>
              <a:cs typeface="Calibri" panose="020F0502020204030204"/>
            </a:endParaRPr>
          </a:p>
        </p:txBody>
      </p:sp>
      <p:sp>
        <p:nvSpPr>
          <p:cNvPr id="8" name="Text Placeholder 7">
            <a:extLst>
              <a:ext uri="{FF2B5EF4-FFF2-40B4-BE49-F238E27FC236}">
                <a16:creationId xmlns:a16="http://schemas.microsoft.com/office/drawing/2014/main" id="{5CC2A677-4343-24D9-2883-2A7432EFBA68}"/>
              </a:ext>
            </a:extLst>
          </p:cNvPr>
          <p:cNvSpPr>
            <a:spLocks noGrp="1"/>
          </p:cNvSpPr>
          <p:nvPr>
            <p:ph type="body" sz="quarter" idx="13"/>
          </p:nvPr>
        </p:nvSpPr>
        <p:spPr/>
        <p:txBody>
          <a:bodyPr lIns="91440" tIns="45720" rIns="91440" bIns="45720" anchor="t"/>
          <a:lstStyle/>
          <a:p>
            <a:r>
              <a:rPr lang="en-US" sz="2000">
                <a:ea typeface="Calibri"/>
                <a:cs typeface="Calibri"/>
              </a:rPr>
              <a:t>Quiz...</a:t>
            </a:r>
          </a:p>
        </p:txBody>
      </p:sp>
    </p:spTree>
    <p:extLst>
      <p:ext uri="{BB962C8B-B14F-4D97-AF65-F5344CB8AC3E}">
        <p14:creationId xmlns:p14="http://schemas.microsoft.com/office/powerpoint/2010/main" val="289884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0459F-00F5-F086-4B4A-6B399CB78C24}"/>
            </a:ext>
          </a:extLst>
        </p:cNvPr>
        <p:cNvGrpSpPr/>
        <p:nvPr/>
      </p:nvGrpSpPr>
      <p:grpSpPr>
        <a:xfrm>
          <a:off x="0" y="0"/>
          <a:ext cx="0" cy="0"/>
          <a:chOff x="0" y="0"/>
          <a:chExt cx="0" cy="0"/>
        </a:xfrm>
      </p:grpSpPr>
      <p:sp>
        <p:nvSpPr>
          <p:cNvPr id="2" name="Text Placeholder 1" descr="What is a Joint Venture?      ">
            <a:extLst>
              <a:ext uri="{FF2B5EF4-FFF2-40B4-BE49-F238E27FC236}">
                <a16:creationId xmlns:a16="http://schemas.microsoft.com/office/drawing/2014/main" id="{98AA718D-FB81-A37D-B3E3-27519360469B}"/>
              </a:ext>
            </a:extLst>
          </p:cNvPr>
          <p:cNvSpPr>
            <a:spLocks noGrp="1"/>
          </p:cNvSpPr>
          <p:nvPr>
            <p:ph type="title" idx="4294967295"/>
          </p:nvPr>
        </p:nvSpPr>
        <p:spPr>
          <a:xfrm>
            <a:off x="739959" y="496503"/>
            <a:ext cx="985264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What is a Joint Venture?      </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6" name="Text Placeholder 5" descr="For purposes of the ACDBE program, a Joint Venture is…&#10;An association of an ACDBE firm and one or more other firms to carry out a single, for-profit business enterprise;&#10;for which the parties combine their property, capital, efforts, skills and knowledge;&#10;and in which the ACDBE is responsible for a distinct, clearly defined portion of the work of the contract;&#10;and whose shares in the capital contribution, control, management, risks, and profits of the joint venture are commensurate with its ownership interest.&#10;&#10;&#10;49 CFR 23.3 | 2025 Joint Venture Guidance, Section 1.1&#10;">
            <a:extLst>
              <a:ext uri="{FF2B5EF4-FFF2-40B4-BE49-F238E27FC236}">
                <a16:creationId xmlns:a16="http://schemas.microsoft.com/office/drawing/2014/main" id="{245C907F-4DCA-E588-AE29-BE3172D4065E}"/>
              </a:ext>
            </a:extLst>
          </p:cNvPr>
          <p:cNvSpPr>
            <a:spLocks noGrp="1"/>
          </p:cNvSpPr>
          <p:nvPr>
            <p:ph type="body" sz="quarter" idx="14"/>
          </p:nvPr>
        </p:nvSpPr>
        <p:spPr>
          <a:xfrm>
            <a:off x="817435" y="1499982"/>
            <a:ext cx="9697690" cy="3858035"/>
          </a:xfrm>
        </p:spPr>
        <p:txBody>
          <a:bodyPr lIns="91440" tIns="45720" rIns="91440" bIns="45720" anchor="t"/>
          <a:lstStyle/>
          <a:p>
            <a:pPr marL="0" indent="0">
              <a:buNone/>
            </a:pPr>
            <a:r>
              <a:rPr lang="en-US" sz="2000">
                <a:ea typeface="Calibri"/>
                <a:cs typeface="Calibri"/>
              </a:rPr>
              <a:t>For purposes of the ACDBE program, a Joint Venture is…</a:t>
            </a:r>
            <a:endParaRPr lang="en-US" sz="2000"/>
          </a:p>
          <a:p>
            <a:pPr>
              <a:buClr>
                <a:srgbClr val="E35B2A"/>
              </a:buClr>
            </a:pPr>
            <a:r>
              <a:rPr lang="en-US" sz="2000">
                <a:ea typeface="Calibri" panose="020F0502020204030204"/>
                <a:cs typeface="Calibri" panose="020F0502020204030204"/>
              </a:rPr>
              <a:t>An association of an ACDBE firm and one or more other firms to carry out a single, for-profit business enterprise;</a:t>
            </a:r>
          </a:p>
          <a:p>
            <a:pPr>
              <a:buClr>
                <a:srgbClr val="E35B2A"/>
              </a:buClr>
            </a:pPr>
            <a:r>
              <a:rPr lang="en-US" sz="2000">
                <a:ea typeface="Calibri" panose="020F0502020204030204"/>
                <a:cs typeface="Calibri" panose="020F0502020204030204"/>
              </a:rPr>
              <a:t>for which the parties combine their property, capital, efforts, skills and knowledge;</a:t>
            </a:r>
          </a:p>
          <a:p>
            <a:pPr>
              <a:buClr>
                <a:srgbClr val="E35B2A"/>
              </a:buClr>
            </a:pPr>
            <a:r>
              <a:rPr lang="en-US" sz="2000">
                <a:ea typeface="Calibri" panose="020F0502020204030204"/>
                <a:cs typeface="Calibri" panose="020F0502020204030204"/>
              </a:rPr>
              <a:t>and in which the ACDBE is responsible for a distinct, clearly defined portion of the work of the contract;</a:t>
            </a:r>
          </a:p>
          <a:p>
            <a:pPr>
              <a:buClr>
                <a:srgbClr val="E35B2A"/>
              </a:buClr>
            </a:pPr>
            <a:r>
              <a:rPr lang="en-US" sz="2000">
                <a:ea typeface="Calibri" panose="020F0502020204030204"/>
                <a:cs typeface="Calibri" panose="020F0502020204030204"/>
              </a:rPr>
              <a:t>and whose shares in the capital contribution, control, management, risks, and profits of the joint venture are commensurate with its ownership interest.</a:t>
            </a:r>
            <a:br>
              <a:rPr lang="en-US" sz="2000">
                <a:ea typeface="Calibri" panose="020F0502020204030204"/>
                <a:cs typeface="Calibri" panose="020F0502020204030204"/>
              </a:rPr>
            </a:br>
            <a:endParaRPr lang="en-US" sz="2000">
              <a:ea typeface="Calibri" panose="020F0502020204030204"/>
              <a:cs typeface="Calibri" panose="020F0502020204030204"/>
            </a:endParaRPr>
          </a:p>
          <a:p>
            <a:pPr marL="0" indent="0">
              <a:buNone/>
            </a:pPr>
            <a:endParaRPr lang="en-US" sz="2000">
              <a:ea typeface="Calibri" panose="020F0502020204030204"/>
              <a:cs typeface="Calibri" panose="020F0502020204030204"/>
            </a:endParaRPr>
          </a:p>
          <a:p>
            <a:pPr marL="0" indent="0">
              <a:buNone/>
            </a:pPr>
            <a:r>
              <a:rPr lang="en-US" sz="2000" i="1">
                <a:ea typeface="Calibri" panose="020F0502020204030204"/>
                <a:cs typeface="Calibri" panose="020F0502020204030204"/>
              </a:rPr>
              <a:t>49 CFR 23.3 | 2025 Joint Venture Guidance, Section 1.1</a:t>
            </a:r>
          </a:p>
        </p:txBody>
      </p:sp>
    </p:spTree>
    <p:extLst>
      <p:ext uri="{BB962C8B-B14F-4D97-AF65-F5344CB8AC3E}">
        <p14:creationId xmlns:p14="http://schemas.microsoft.com/office/powerpoint/2010/main" val="1518699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640A3-B964-4647-31E8-D67F58D0310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BBEF9FB-3255-BEB2-9A60-909D114109E2}"/>
              </a:ext>
            </a:extLst>
          </p:cNvPr>
          <p:cNvSpPr>
            <a:spLocks noGrp="1"/>
          </p:cNvSpPr>
          <p:nvPr>
            <p:ph type="title" idx="4294967295"/>
          </p:nvPr>
        </p:nvSpPr>
        <p:spPr>
          <a:xfrm>
            <a:off x="778656" y="465576"/>
            <a:ext cx="932758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An “Association” of an ACDBE and One or More Other Firms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4" name="Text Placeholder 7" descr="Example&#10;&#10;JOINT VENTURE OPERATING AGREEMENT OF &#10;&#10;&#10;&#10;JV EXAMPLE DENVER, LLC&#10;&#10;THIS JOINT VENTURE OPERATING AGREEMENT (hereinafter referred to as this “Agreement”) of JV EXAMPLE DENVER, LLC, a Colorado limited liability company (the “Joint Venture”), is made and entered into effective as of Nevuary 21, 2030 (the “Effective Date”) by and between: Company One, LLC, a Colorado limited liability company (“CO1”), and ACDBE CO Two, LLC., a Colorado limited liability company (“AC2”), as the members of the Joint Venture (hereinafter referred to collectively as the “Members” and each individually as a “Member”). CO1, and AC2 are sometimes referred to as the “Parties”.&#10;RECITALS&#10;WHEREAS, the Joint Venture is a limited liability company that will be formed in the State of Colorado;&#10;WHEREAS, …;&#10;&#10;&#10;&#10;2025 Joint Venture Guidance, Section 1.2">
            <a:extLst>
              <a:ext uri="{FF2B5EF4-FFF2-40B4-BE49-F238E27FC236}">
                <a16:creationId xmlns:a16="http://schemas.microsoft.com/office/drawing/2014/main" id="{0E804BDB-F4C3-3FF3-F952-680BDC7F8FB0}"/>
              </a:ext>
            </a:extLst>
          </p:cNvPr>
          <p:cNvSpPr txBox="1">
            <a:spLocks/>
          </p:cNvSpPr>
          <p:nvPr/>
        </p:nvSpPr>
        <p:spPr>
          <a:xfrm>
            <a:off x="778656" y="1358958"/>
            <a:ext cx="8694737" cy="429231"/>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b="1">
              <a:solidFill>
                <a:schemeClr val="accent2">
                  <a:lumMod val="75000"/>
                </a:schemeClr>
              </a:solidFill>
              <a:cs typeface="Calibri"/>
            </a:endParaRPr>
          </a:p>
          <a:p>
            <a:endParaRPr lang="en-US" sz="1400"/>
          </a:p>
        </p:txBody>
      </p:sp>
      <p:sp>
        <p:nvSpPr>
          <p:cNvPr id="5" name="TextBox 4" descr="Example&#10;JOINT VENTURE OPERATING AGREEMENT OF &#10;JV EXAMPLE DENVER, LLC&#10;&#10; THIS JOINT VENTURE OPERATING AGREEMENT (hereinafter referred to as this “Agreement”) of JV EXAMPLE DENVER, LLC, a Colorado limited liability company (the “Joint Venture”), is made and entered into effective as of January 21, 2030 (the “Effective Date”) by and between: Company One, LLC, a Colorado limited liability company (“CO1”), and ACDBE CO Two, LLC., a Colorado limited liability company (“AC2”), as the members of the Joint Venture (hereinafter referred to collectively as the “Members” and each individually as a “Member”). CO1 and AC2 are sometimes referred to as the “Parties”.&#10;RECITALS&#10; WHEREAS, the Joint Venture is a limited liability company that will be formed in the State of Colorado;&#10;&#10; WHEREAS, …;&#10;&#10;2025 Joint Venture Guidance, Section 1.2&#10;">
            <a:extLst>
              <a:ext uri="{FF2B5EF4-FFF2-40B4-BE49-F238E27FC236}">
                <a16:creationId xmlns:a16="http://schemas.microsoft.com/office/drawing/2014/main" id="{B411564F-3EDD-C723-A9FA-FAE93DAA921E}"/>
              </a:ext>
            </a:extLst>
          </p:cNvPr>
          <p:cNvSpPr txBox="1"/>
          <p:nvPr/>
        </p:nvSpPr>
        <p:spPr>
          <a:xfrm>
            <a:off x="778656" y="1358958"/>
            <a:ext cx="9460497" cy="5139869"/>
          </a:xfrm>
          <a:prstGeom prst="rect">
            <a:avLst/>
          </a:prstGeom>
          <a:noFill/>
        </p:spPr>
        <p:txBody>
          <a:bodyPr wrap="square">
            <a:spAutoFit/>
          </a:bodyPr>
          <a:lstStyle/>
          <a:p>
            <a:r>
              <a:rPr lang="en-US" sz="2000" b="1">
                <a:solidFill>
                  <a:srgbClr val="DC582A"/>
                </a:solidFill>
              </a:rPr>
              <a:t>Example</a:t>
            </a:r>
          </a:p>
          <a:p>
            <a:pPr algn="ctr"/>
            <a:r>
              <a:rPr lang="en-US" sz="2000" b="1"/>
              <a:t>JOINT VENTURE OPERATING AGREEMENT OF </a:t>
            </a:r>
          </a:p>
          <a:p>
            <a:pPr marL="457200" algn="ctr" defTabSz="857250"/>
            <a:r>
              <a:rPr lang="en-US" b="1"/>
              <a:t>JV EXAMPLE DENVER, LLC</a:t>
            </a:r>
          </a:p>
          <a:p>
            <a:pPr marL="457200" defTabSz="857250"/>
            <a:endParaRPr lang="en-US" b="1"/>
          </a:p>
          <a:p>
            <a:pPr marL="457200" defTabSz="857250"/>
            <a:r>
              <a:rPr lang="en-US" b="1"/>
              <a:t>	THIS JOINT VENTURE OPERATING AGREEMENT </a:t>
            </a:r>
            <a:r>
              <a:rPr lang="en-US"/>
              <a:t>(hereinafter referred to as this “</a:t>
            </a:r>
            <a:r>
              <a:rPr lang="en-US" b="1"/>
              <a:t>Agreement</a:t>
            </a:r>
            <a:r>
              <a:rPr lang="en-US"/>
              <a:t>”) of JV EXAMPLE DENVER, LLC, a Colorado limited liability company (the “</a:t>
            </a:r>
            <a:r>
              <a:rPr lang="en-US" b="1"/>
              <a:t>Joint Venture</a:t>
            </a:r>
            <a:r>
              <a:rPr lang="en-US"/>
              <a:t>”), is made and entered into effective as of January 21, 2030 (the “</a:t>
            </a:r>
            <a:r>
              <a:rPr lang="en-US" b="1"/>
              <a:t>Effective Date</a:t>
            </a:r>
            <a:r>
              <a:rPr lang="en-US"/>
              <a:t>”) by and between: Company One, LLC, a Colorado limited liability company (“</a:t>
            </a:r>
            <a:r>
              <a:rPr lang="en-US" b="1"/>
              <a:t>CO1</a:t>
            </a:r>
            <a:r>
              <a:rPr lang="en-US"/>
              <a:t>”), and ACDBE CO Two, LLC., a Colorado limited liability company (“</a:t>
            </a:r>
            <a:r>
              <a:rPr lang="en-US" b="1"/>
              <a:t>AC2</a:t>
            </a:r>
            <a:r>
              <a:rPr lang="en-US"/>
              <a:t>”), as the members of the Joint Venture (hereinafter referred to collectively as the “</a:t>
            </a:r>
            <a:r>
              <a:rPr lang="en-US" b="1"/>
              <a:t>Members</a:t>
            </a:r>
            <a:r>
              <a:rPr lang="en-US"/>
              <a:t>” and each individually as a “</a:t>
            </a:r>
            <a:r>
              <a:rPr lang="en-US" b="1"/>
              <a:t>Member</a:t>
            </a:r>
            <a:r>
              <a:rPr lang="en-US"/>
              <a:t>”). CO1 and AC2 are sometimes referred to as the “</a:t>
            </a:r>
            <a:r>
              <a:rPr lang="en-US" b="1"/>
              <a:t>Parties</a:t>
            </a:r>
            <a:r>
              <a:rPr lang="en-US"/>
              <a:t>”.</a:t>
            </a:r>
          </a:p>
          <a:p>
            <a:pPr marL="457200" algn="ctr" defTabSz="857250"/>
            <a:r>
              <a:rPr lang="en-US"/>
              <a:t>RECITALS</a:t>
            </a:r>
          </a:p>
          <a:p>
            <a:pPr marL="457200" defTabSz="857250"/>
            <a:r>
              <a:rPr lang="en-US"/>
              <a:t>	WHEREAS, the Joint Venture is a limited liability company that will be formed in the State of Colorado;</a:t>
            </a:r>
            <a:br>
              <a:rPr lang="en-US"/>
            </a:br>
            <a:endParaRPr lang="en-US"/>
          </a:p>
          <a:p>
            <a:pPr marL="457200" defTabSz="857250"/>
            <a:r>
              <a:rPr lang="en-US"/>
              <a:t>	WHEREAS, …;</a:t>
            </a:r>
          </a:p>
          <a:p>
            <a:br>
              <a:rPr lang="en-US" sz="2000"/>
            </a:br>
            <a:r>
              <a:rPr lang="en-US" sz="1600" i="1">
                <a:cs typeface="Calibri" panose="020F0502020204030204"/>
              </a:rPr>
              <a:t>2025 Joint Venture Guidance, Section 1.2</a:t>
            </a:r>
          </a:p>
        </p:txBody>
      </p:sp>
    </p:spTree>
    <p:extLst>
      <p:ext uri="{BB962C8B-B14F-4D97-AF65-F5344CB8AC3E}">
        <p14:creationId xmlns:p14="http://schemas.microsoft.com/office/powerpoint/2010/main" val="559503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60A10-A5A5-7ECB-F11A-09E7AFAE352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5BF3123-1228-49AD-363B-D71288635AAC}"/>
              </a:ext>
              <a:ext uri="{C183D7F6-B498-43B3-948B-1728B52AA6E4}">
                <adec:decorative xmlns:adec="http://schemas.microsoft.com/office/drawing/2017/decorative" val="1"/>
              </a:ext>
            </a:extLst>
          </p:cNvPr>
          <p:cNvSpPr>
            <a:spLocks noGrp="1"/>
          </p:cNvSpPr>
          <p:nvPr>
            <p:ph type="body" sz="quarter" idx="10"/>
          </p:nvPr>
        </p:nvSpPr>
        <p:spPr>
          <a:xfrm>
            <a:off x="730815" y="470636"/>
            <a:ext cx="9852643" cy="708461"/>
          </a:xfrm>
        </p:spPr>
        <p:txBody>
          <a:bodyPr lIns="91440" tIns="45720" rIns="91440" bIns="45720" anchor="t"/>
          <a:lstStyle/>
          <a:p>
            <a:r>
              <a:rPr lang="en-US">
                <a:ea typeface="Calibri"/>
                <a:cs typeface="Calibri"/>
              </a:rPr>
              <a:t>“Carry Out a Single, For-profit Business Enterprise”</a:t>
            </a:r>
            <a:endParaRPr lang="en-US"/>
          </a:p>
        </p:txBody>
      </p:sp>
      <p:sp>
        <p:nvSpPr>
          <p:cNvPr id="6" name="Text Placeholder 5">
            <a:extLst>
              <a:ext uri="{FF2B5EF4-FFF2-40B4-BE49-F238E27FC236}">
                <a16:creationId xmlns:a16="http://schemas.microsoft.com/office/drawing/2014/main" id="{6ED3AC0F-85B8-BB37-42B9-D4C8686B63BC}"/>
              </a:ext>
              <a:ext uri="{C183D7F6-B498-43B3-948B-1728B52AA6E4}">
                <adec:decorative xmlns:adec="http://schemas.microsoft.com/office/drawing/2017/decorative" val="1"/>
              </a:ext>
            </a:extLst>
          </p:cNvPr>
          <p:cNvSpPr txBox="1">
            <a:spLocks/>
          </p:cNvSpPr>
          <p:nvPr/>
        </p:nvSpPr>
        <p:spPr>
          <a:xfrm>
            <a:off x="869721" y="1288905"/>
            <a:ext cx="9815124" cy="1444019"/>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ea typeface="Calibri"/>
                <a:cs typeface="Calibri"/>
              </a:rPr>
              <a:t>A joint venture carries out a single for-profit business when:</a:t>
            </a:r>
            <a:endParaRPr lang="en-US" sz="1800"/>
          </a:p>
          <a:p>
            <a:pPr>
              <a:buClr>
                <a:srgbClr val="E35B2A"/>
              </a:buClr>
            </a:pPr>
            <a:r>
              <a:rPr lang="en-US" sz="1800">
                <a:ea typeface="Calibri" panose="020F0502020204030204"/>
                <a:cs typeface="Calibri" panose="020F0502020204030204"/>
              </a:rPr>
              <a:t>The single business entity is created to operate at a specific airport.</a:t>
            </a:r>
          </a:p>
          <a:p>
            <a:pPr lvl="1">
              <a:buClr>
                <a:srgbClr val="E35B2A"/>
              </a:buClr>
            </a:pPr>
            <a:r>
              <a:rPr lang="en-US" sz="1800">
                <a:ea typeface="Calibri" panose="020F0502020204030204"/>
                <a:cs typeface="Calibri" panose="020F0502020204030204"/>
              </a:rPr>
              <a:t>It may not operate at multiple airports under the same joint venture entity created for the operations at that specific airport.</a:t>
            </a:r>
          </a:p>
          <a:p>
            <a:pPr lvl="1">
              <a:buClr>
                <a:srgbClr val="E35B2A"/>
              </a:buClr>
            </a:pPr>
            <a:r>
              <a:rPr lang="en-US" sz="1800">
                <a:ea typeface="Calibri" panose="020F0502020204030204"/>
                <a:cs typeface="Calibri" panose="020F0502020204030204"/>
              </a:rPr>
              <a:t>The participants in the joint venture should be required to disclose any other business relationships currently in existence between or among the parties (e.g., joint ventures at other airports).</a:t>
            </a:r>
          </a:p>
        </p:txBody>
      </p:sp>
      <p:sp>
        <p:nvSpPr>
          <p:cNvPr id="10" name="TextBox 9">
            <a:extLst>
              <a:ext uri="{FF2B5EF4-FFF2-40B4-BE49-F238E27FC236}">
                <a16:creationId xmlns:a16="http://schemas.microsoft.com/office/drawing/2014/main" id="{A78BF626-B435-4F2D-2B02-AD94C142A9DA}"/>
              </a:ext>
              <a:ext uri="{C183D7F6-B498-43B3-948B-1728B52AA6E4}">
                <adec:decorative xmlns:adec="http://schemas.microsoft.com/office/drawing/2017/decorative" val="1"/>
              </a:ext>
            </a:extLst>
          </p:cNvPr>
          <p:cNvSpPr txBox="1"/>
          <p:nvPr/>
        </p:nvSpPr>
        <p:spPr>
          <a:xfrm>
            <a:off x="1025973" y="5723607"/>
            <a:ext cx="6112764" cy="307777"/>
          </a:xfrm>
          <a:prstGeom prst="rect">
            <a:avLst/>
          </a:prstGeom>
          <a:noFill/>
        </p:spPr>
        <p:txBody>
          <a:bodyPr wrap="square">
            <a:spAutoFit/>
          </a:bodyPr>
          <a:lstStyle/>
          <a:p>
            <a:pPr marL="0" indent="0">
              <a:buFont typeface="Arial" panose="020B0604020202020204" pitchFamily="34" charset="0"/>
              <a:buNone/>
            </a:pPr>
            <a:r>
              <a:rPr lang="en-US" sz="1400" i="1">
                <a:ea typeface="Calibri" panose="020F0502020204030204"/>
                <a:cs typeface="Calibri" panose="020F0502020204030204"/>
              </a:rPr>
              <a:t>2025 Joint Venture Guidance, Section 1.3 and 2.5</a:t>
            </a:r>
          </a:p>
        </p:txBody>
      </p:sp>
      <p:sp>
        <p:nvSpPr>
          <p:cNvPr id="11" name="Text Placeholder 7">
            <a:extLst>
              <a:ext uri="{FF2B5EF4-FFF2-40B4-BE49-F238E27FC236}">
                <a16:creationId xmlns:a16="http://schemas.microsoft.com/office/drawing/2014/main" id="{D491FE44-E008-6CA8-978C-2DD58C46A122}"/>
              </a:ext>
              <a:ext uri="{C183D7F6-B498-43B3-948B-1728B52AA6E4}">
                <adec:decorative xmlns:adec="http://schemas.microsoft.com/office/drawing/2017/decorative" val="1"/>
              </a:ext>
            </a:extLst>
          </p:cNvPr>
          <p:cNvSpPr txBox="1">
            <a:spLocks noGrp="1"/>
          </p:cNvSpPr>
          <p:nvPr>
            <p:ph type="title" idx="4294967295"/>
          </p:nvPr>
        </p:nvSpPr>
        <p:spPr>
          <a:xfrm>
            <a:off x="769938" y="3704053"/>
            <a:ext cx="8694737" cy="3004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chemeClr val="tx1"/>
                </a:solidFill>
                <a:effectLst/>
                <a:uLnTx/>
                <a:uFillTx/>
                <a:latin typeface="+mn-lt"/>
                <a:ea typeface="Calibri"/>
                <a:cs typeface="Calibri"/>
              </a:rPr>
              <a:t>Joint Venture Ownership Structure:</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12" name="Table 11">
            <a:extLst>
              <a:ext uri="{FF2B5EF4-FFF2-40B4-BE49-F238E27FC236}">
                <a16:creationId xmlns:a16="http://schemas.microsoft.com/office/drawing/2014/main" id="{1F83BB1A-071B-BFF4-2558-336AE9626F8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3439658"/>
              </p:ext>
            </p:extLst>
          </p:nvPr>
        </p:nvGraphicFramePr>
        <p:xfrm>
          <a:off x="869721" y="4013679"/>
          <a:ext cx="8128000" cy="1473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030391185"/>
                    </a:ext>
                  </a:extLst>
                </a:gridCol>
                <a:gridCol w="4064000">
                  <a:extLst>
                    <a:ext uri="{9D8B030D-6E8A-4147-A177-3AD203B41FA5}">
                      <a16:colId xmlns:a16="http://schemas.microsoft.com/office/drawing/2014/main" val="3079366979"/>
                    </a:ext>
                  </a:extLst>
                </a:gridCol>
              </a:tblGrid>
              <a:tr h="370840">
                <a:tc>
                  <a:txBody>
                    <a:bodyPr/>
                    <a:lstStyle/>
                    <a:p>
                      <a:r>
                        <a:rPr lang="en-US" sz="1800">
                          <a:effectLst/>
                          <a:latin typeface="+mn-lt"/>
                          <a:ea typeface="Times New Roman" panose="02020603050405020304" pitchFamily="18" charset="0"/>
                        </a:rPr>
                        <a:t>JV EXAMPLE DENVER, LLC</a:t>
                      </a:r>
                      <a:endParaRPr lang="en-US">
                        <a:latin typeface="+mn-lt"/>
                      </a:endParaRPr>
                    </a:p>
                  </a:txBody>
                  <a:tcPr>
                    <a:solidFill>
                      <a:srgbClr val="440099"/>
                    </a:solidFill>
                  </a:tcPr>
                </a:tc>
                <a:tc>
                  <a:txBody>
                    <a:bodyPr/>
                    <a:lstStyle/>
                    <a:p>
                      <a:r>
                        <a:rPr lang="en-US"/>
                        <a:t>Ownership Interest</a:t>
                      </a:r>
                    </a:p>
                  </a:txBody>
                  <a:tcPr>
                    <a:solidFill>
                      <a:srgbClr val="440099"/>
                    </a:solidFill>
                  </a:tcPr>
                </a:tc>
                <a:extLst>
                  <a:ext uri="{0D108BD9-81ED-4DB2-BD59-A6C34878D82A}">
                    <a16:rowId xmlns:a16="http://schemas.microsoft.com/office/drawing/2014/main" val="2808613277"/>
                  </a:ext>
                </a:extLst>
              </a:tr>
              <a:tr h="370840">
                <a:tc>
                  <a:txBody>
                    <a:bodyPr/>
                    <a:lstStyle/>
                    <a:p>
                      <a:r>
                        <a:rPr lang="en-US"/>
                        <a:t>CO1</a:t>
                      </a:r>
                    </a:p>
                  </a:txBody>
                  <a:tcPr>
                    <a:solidFill>
                      <a:schemeClr val="bg2"/>
                    </a:solidFill>
                  </a:tcPr>
                </a:tc>
                <a:tc>
                  <a:txBody>
                    <a:bodyPr/>
                    <a:lstStyle/>
                    <a:p>
                      <a:r>
                        <a:rPr lang="en-US"/>
                        <a:t>70%</a:t>
                      </a:r>
                    </a:p>
                  </a:txBody>
                  <a:tcPr>
                    <a:solidFill>
                      <a:schemeClr val="bg2"/>
                    </a:solidFill>
                  </a:tcPr>
                </a:tc>
                <a:extLst>
                  <a:ext uri="{0D108BD9-81ED-4DB2-BD59-A6C34878D82A}">
                    <a16:rowId xmlns:a16="http://schemas.microsoft.com/office/drawing/2014/main" val="1403722688"/>
                  </a:ext>
                </a:extLst>
              </a:tr>
              <a:tr h="185420">
                <a:tc>
                  <a:txBody>
                    <a:bodyPr/>
                    <a:lstStyle/>
                    <a:p>
                      <a:r>
                        <a:rPr lang="en-US"/>
                        <a:t>AC2</a:t>
                      </a:r>
                    </a:p>
                  </a:txBody>
                  <a:tcPr/>
                </a:tc>
                <a:tc>
                  <a:txBody>
                    <a:bodyPr/>
                    <a:lstStyle/>
                    <a:p>
                      <a:r>
                        <a:rPr lang="en-US"/>
                        <a:t>30%</a:t>
                      </a:r>
                    </a:p>
                  </a:txBody>
                  <a:tcPr/>
                </a:tc>
                <a:extLst>
                  <a:ext uri="{0D108BD9-81ED-4DB2-BD59-A6C34878D82A}">
                    <a16:rowId xmlns:a16="http://schemas.microsoft.com/office/drawing/2014/main" val="692232202"/>
                  </a:ext>
                </a:extLst>
              </a:tr>
              <a:tr h="185420">
                <a:tc>
                  <a:txBody>
                    <a:bodyPr/>
                    <a:lstStyle/>
                    <a:p>
                      <a:pPr algn="r"/>
                      <a:r>
                        <a:rPr lang="en-US" b="1"/>
                        <a:t>Total</a:t>
                      </a:r>
                    </a:p>
                  </a:txBody>
                  <a:tcPr/>
                </a:tc>
                <a:tc>
                  <a:txBody>
                    <a:bodyPr/>
                    <a:lstStyle/>
                    <a:p>
                      <a:r>
                        <a:rPr lang="en-US"/>
                        <a:t>100%</a:t>
                      </a:r>
                    </a:p>
                  </a:txBody>
                  <a:tcPr/>
                </a:tc>
                <a:extLst>
                  <a:ext uri="{0D108BD9-81ED-4DB2-BD59-A6C34878D82A}">
                    <a16:rowId xmlns:a16="http://schemas.microsoft.com/office/drawing/2014/main" val="3117926835"/>
                  </a:ext>
                </a:extLst>
              </a:tr>
            </a:tbl>
          </a:graphicData>
        </a:graphic>
      </p:graphicFrame>
    </p:spTree>
    <p:extLst>
      <p:ext uri="{BB962C8B-B14F-4D97-AF65-F5344CB8AC3E}">
        <p14:creationId xmlns:p14="http://schemas.microsoft.com/office/powerpoint/2010/main" val="891206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65E9B-2AE3-43E7-C4C8-60CB7F3B30CF}"/>
            </a:ext>
          </a:extLst>
        </p:cNvPr>
        <p:cNvGrpSpPr/>
        <p:nvPr/>
      </p:nvGrpSpPr>
      <p:grpSpPr>
        <a:xfrm>
          <a:off x="0" y="0"/>
          <a:ext cx="0" cy="0"/>
          <a:chOff x="0" y="0"/>
          <a:chExt cx="0" cy="0"/>
        </a:xfrm>
      </p:grpSpPr>
      <p:sp>
        <p:nvSpPr>
          <p:cNvPr id="2" name="Text Placeholder 1" descr="For which the parties combine their property, capital, efforts, skills and knowledge…&#10;&#10;A joint venture is not a mentor-protégé program, although we anticipate that participating ACDBEs will have an opportunity to gain knowledge from the experience.&#10;Each party in a joint venture should bring real and substantial value to the joint venture enterprise.&#10;Each party is also expected to contribute both tangible and intangible assets commensurate with their ownership interest.&#10;The skill set (a combination of knowledge, experience, core competencies, unique talent, etc.) provided by each party should add value to the joint venture relationship that is objectively apparent&#10;Each joint venture partner should be an active participant and contribute to the success of the joint venture&#10;&#10;2025 Joint Venture Guidance, Section 1.4&#10;">
            <a:extLst>
              <a:ext uri="{FF2B5EF4-FFF2-40B4-BE49-F238E27FC236}">
                <a16:creationId xmlns:a16="http://schemas.microsoft.com/office/drawing/2014/main" id="{E57FA6E5-E6C9-3519-8738-0E08E89B602A}"/>
              </a:ext>
            </a:extLst>
          </p:cNvPr>
          <p:cNvSpPr>
            <a:spLocks noGrp="1"/>
          </p:cNvSpPr>
          <p:nvPr>
            <p:ph type="title" idx="4294967295"/>
          </p:nvPr>
        </p:nvSpPr>
        <p:spPr>
          <a:xfrm>
            <a:off x="730815" y="236818"/>
            <a:ext cx="9144705" cy="7976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For Which the Parties Combine Their Property, Capital, Efforts, Skills and Knowledge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6" name="Text Placeholder 5" descr="A joint venture is not a mentor-protégé program, although we anticipate that participating ACDBEs will have an opportunity to gain knowledge from the experience.&#10;Each party in a joint venture should bring real and substantial value to the joint venture enterprise.&#10;Each party is also expected to contribute both tangible and intangible assets commensurate with their ownership interest.&#10;The skill set (a combination of knowledge, experience, core competencies, unique talent, etc.) provided by each party should add value to the joint venture relationship that is objectively apparent&#10;Each joint venture partner should be an active participant and contribute to the success of the joint venture&#10;&#10;2025 Joint Venture Guidance, Section 1.4">
            <a:extLst>
              <a:ext uri="{FF2B5EF4-FFF2-40B4-BE49-F238E27FC236}">
                <a16:creationId xmlns:a16="http://schemas.microsoft.com/office/drawing/2014/main" id="{1E6C5903-2D1A-ABA5-0687-21E4A063D8D7}"/>
              </a:ext>
            </a:extLst>
          </p:cNvPr>
          <p:cNvSpPr txBox="1">
            <a:spLocks/>
          </p:cNvSpPr>
          <p:nvPr/>
        </p:nvSpPr>
        <p:spPr>
          <a:xfrm>
            <a:off x="730815" y="1699590"/>
            <a:ext cx="9768260" cy="3163629"/>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ea typeface="Calibri"/>
                <a:cs typeface="Calibri"/>
              </a:rPr>
              <a:t>A joint venture is not a mentor-protégé program, although we anticipate that participating ACDBEs will have an opportunity to gain knowledge from the experience.</a:t>
            </a:r>
          </a:p>
          <a:p>
            <a:pPr>
              <a:buClr>
                <a:srgbClr val="E35B2A"/>
              </a:buClr>
            </a:pPr>
            <a:r>
              <a:rPr lang="en-US" sz="1800">
                <a:ea typeface="Calibri"/>
                <a:cs typeface="Calibri"/>
              </a:rPr>
              <a:t>Each party in a joint venture should bring real and substantial value to the joint venture enterprise.</a:t>
            </a:r>
          </a:p>
          <a:p>
            <a:pPr>
              <a:buClr>
                <a:srgbClr val="E35B2A"/>
              </a:buClr>
            </a:pPr>
            <a:r>
              <a:rPr lang="en-US" sz="1800">
                <a:ea typeface="Calibri"/>
                <a:cs typeface="Calibri"/>
              </a:rPr>
              <a:t>Each party is also expected to contribute both tangible and intangible assets commensurate with their ownership interest.</a:t>
            </a:r>
          </a:p>
          <a:p>
            <a:pPr>
              <a:buClr>
                <a:srgbClr val="E35B2A"/>
              </a:buClr>
            </a:pPr>
            <a:r>
              <a:rPr lang="en-US" sz="1800">
                <a:ea typeface="Calibri"/>
                <a:cs typeface="Calibri"/>
              </a:rPr>
              <a:t>The skill set (a combination of knowledge, experience, core competencies, unique talent, etc.) provided by each party should add value to the joint venture relationship that is objectively apparent</a:t>
            </a:r>
          </a:p>
          <a:p>
            <a:pPr>
              <a:buClr>
                <a:srgbClr val="E35B2A"/>
              </a:buClr>
            </a:pPr>
            <a:r>
              <a:rPr lang="en-US" sz="1800">
                <a:ea typeface="Calibri"/>
                <a:cs typeface="Calibri"/>
              </a:rPr>
              <a:t>Each joint venture partner should be an active participant and contribute to the success of the joint venture</a:t>
            </a:r>
          </a:p>
          <a:p>
            <a:endParaRPr lang="en-US" sz="1800" i="1">
              <a:ea typeface="Calibri"/>
              <a:cs typeface="Calibri"/>
            </a:endParaRPr>
          </a:p>
          <a:p>
            <a:pPr marL="0" indent="0">
              <a:buNone/>
            </a:pPr>
            <a:r>
              <a:rPr lang="en-US" sz="1800" i="1">
                <a:ea typeface="Calibri"/>
                <a:cs typeface="Calibri"/>
              </a:rPr>
              <a:t>2025 Joint Venture Guidance, Section 1.4</a:t>
            </a:r>
          </a:p>
          <a:p>
            <a:endParaRPr lang="en-US" sz="1600" i="1">
              <a:ea typeface="Calibri"/>
              <a:cs typeface="Calibri"/>
            </a:endParaRPr>
          </a:p>
          <a:p>
            <a:pPr marL="0" indent="0">
              <a:buNone/>
            </a:pPr>
            <a:endParaRPr lang="en-US" sz="1600" i="1">
              <a:ea typeface="Calibri"/>
              <a:cs typeface="Calibri"/>
            </a:endParaRPr>
          </a:p>
        </p:txBody>
      </p:sp>
    </p:spTree>
    <p:extLst>
      <p:ext uri="{BB962C8B-B14F-4D97-AF65-F5344CB8AC3E}">
        <p14:creationId xmlns:p14="http://schemas.microsoft.com/office/powerpoint/2010/main" val="35764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841190-7D96-86CF-DEBA-2CD24B300636}"/>
              </a:ext>
              <a:ext uri="{C183D7F6-B498-43B3-948B-1728B52AA6E4}">
                <adec:decorative xmlns:adec="http://schemas.microsoft.com/office/drawing/2017/decorative" val="1"/>
              </a:ext>
            </a:extLst>
          </p:cNvPr>
          <p:cNvSpPr>
            <a:spLocks noGrp="1"/>
          </p:cNvSpPr>
          <p:nvPr>
            <p:ph type="title" idx="4294967295"/>
          </p:nvPr>
        </p:nvSpPr>
        <p:spPr>
          <a:xfrm>
            <a:off x="769938" y="437510"/>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rgbClr val="440099"/>
                </a:solidFill>
                <a:latin typeface="+mn-lt"/>
                <a:ea typeface="+mn-ea"/>
                <a:cs typeface="+mn-cs"/>
              </a:rPr>
              <a:t>Overview</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8" name="Text Placeholder 7">
            <a:extLst>
              <a:ext uri="{FF2B5EF4-FFF2-40B4-BE49-F238E27FC236}">
                <a16:creationId xmlns:a16="http://schemas.microsoft.com/office/drawing/2014/main" id="{D5AE1A90-9B8F-832E-D55F-CD23D1E8F277}"/>
              </a:ext>
              <a:ext uri="{C183D7F6-B498-43B3-948B-1728B52AA6E4}">
                <adec:decorative xmlns:adec="http://schemas.microsoft.com/office/drawing/2017/decorative" val="1"/>
              </a:ext>
            </a:extLst>
          </p:cNvPr>
          <p:cNvSpPr>
            <a:spLocks noGrp="1"/>
          </p:cNvSpPr>
          <p:nvPr>
            <p:ph type="body" sz="quarter" idx="13"/>
          </p:nvPr>
        </p:nvSpPr>
        <p:spPr>
          <a:xfrm>
            <a:off x="769938" y="1555749"/>
            <a:ext cx="8694737" cy="2545987"/>
          </a:xfrm>
        </p:spPr>
        <p:txBody>
          <a:bodyPr lIns="91440" tIns="45720" rIns="91440" bIns="45720" anchor="t"/>
          <a:lstStyle/>
          <a:p>
            <a:pPr marL="285750" lvl="0" indent="-285750">
              <a:buClr>
                <a:srgbClr val="E35B2A"/>
              </a:buClr>
              <a:buFont typeface="Arial" panose="020B0604020202020204" pitchFamily="34" charset="0"/>
              <a:buChar char="•"/>
            </a:pPr>
            <a:r>
              <a:rPr lang="en-US" sz="2000" b="0"/>
              <a:t>Housekeeping</a:t>
            </a:r>
          </a:p>
          <a:p>
            <a:pPr marL="285750" lvl="0" indent="-285750" rtl="0">
              <a:buClr>
                <a:srgbClr val="E35B2A"/>
              </a:buClr>
              <a:buFont typeface="Arial" panose="020B0604020202020204" pitchFamily="34" charset="0"/>
              <a:buChar char="•"/>
            </a:pPr>
            <a:r>
              <a:rPr lang="en-US" sz="2000" b="0"/>
              <a:t>Who Is In The Audience?</a:t>
            </a:r>
            <a:endParaRPr lang="en-US" sz="2000" b="0">
              <a:ea typeface="Calibri" panose="020F0502020204030204"/>
              <a:cs typeface="Calibri"/>
            </a:endParaRPr>
          </a:p>
          <a:p>
            <a:pPr marL="285750" indent="-285750">
              <a:buClr>
                <a:srgbClr val="E35B2A"/>
              </a:buClr>
              <a:buFont typeface="Arial" panose="020B0604020202020204" pitchFamily="34" charset="0"/>
              <a:buChar char="•"/>
            </a:pPr>
            <a:r>
              <a:rPr lang="en-US" sz="2000">
                <a:cs typeface="Calibri"/>
              </a:rPr>
              <a:t>ACDBE Joint Ventures</a:t>
            </a:r>
            <a:endParaRPr lang="en-US" sz="2000">
              <a:ea typeface="Calibri"/>
              <a:cs typeface="Calibri"/>
            </a:endParaRPr>
          </a:p>
          <a:p>
            <a:pPr marL="285750" indent="-285750">
              <a:buClr>
                <a:srgbClr val="E35B2A"/>
              </a:buClr>
              <a:buFont typeface="Arial" panose="020B0604020202020204" pitchFamily="34" charset="0"/>
              <a:buChar char="•"/>
            </a:pPr>
            <a:r>
              <a:rPr lang="en-US" sz="2000">
                <a:cs typeface="Calibri"/>
              </a:rPr>
              <a:t>Q&amp;A</a:t>
            </a:r>
            <a:endParaRPr lang="en-US" sz="2000">
              <a:ea typeface="Calibri"/>
              <a:cs typeface="Calibri"/>
            </a:endParaRPr>
          </a:p>
          <a:p>
            <a:pPr marL="285750" indent="-285750">
              <a:buClr>
                <a:srgbClr val="E35B2A"/>
              </a:buClr>
              <a:buFont typeface="Arial" panose="020B0604020202020204" pitchFamily="34" charset="0"/>
              <a:buChar char="•"/>
            </a:pPr>
            <a:endParaRPr lang="en-US" sz="2800">
              <a:cs typeface="Calibri"/>
            </a:endParaRPr>
          </a:p>
        </p:txBody>
      </p:sp>
    </p:spTree>
    <p:extLst>
      <p:ext uri="{BB962C8B-B14F-4D97-AF65-F5344CB8AC3E}">
        <p14:creationId xmlns:p14="http://schemas.microsoft.com/office/powerpoint/2010/main" val="1890452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BA7DE-D1AB-9B98-23BB-D750D218856A}"/>
            </a:ext>
          </a:extLst>
        </p:cNvPr>
        <p:cNvGrpSpPr/>
        <p:nvPr/>
      </p:nvGrpSpPr>
      <p:grpSpPr>
        <a:xfrm>
          <a:off x="0" y="0"/>
          <a:ext cx="0" cy="0"/>
          <a:chOff x="0" y="0"/>
          <a:chExt cx="0" cy="0"/>
        </a:xfrm>
      </p:grpSpPr>
      <p:sp>
        <p:nvSpPr>
          <p:cNvPr id="2" name="Text Placeholder 1" descr="What does “distinct, clearly defined portion of the work” mean?">
            <a:extLst>
              <a:ext uri="{FF2B5EF4-FFF2-40B4-BE49-F238E27FC236}">
                <a16:creationId xmlns:a16="http://schemas.microsoft.com/office/drawing/2014/main" id="{7FD414B5-0D66-D9E4-54F8-966758969C9B}"/>
              </a:ext>
            </a:extLst>
          </p:cNvPr>
          <p:cNvSpPr>
            <a:spLocks noGrp="1"/>
          </p:cNvSpPr>
          <p:nvPr>
            <p:ph type="title" idx="4294967295"/>
          </p:nvPr>
        </p:nvSpPr>
        <p:spPr>
          <a:xfrm>
            <a:off x="730815" y="500059"/>
            <a:ext cx="9806050"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700" b="0" i="0" u="none" strike="noStrike" kern="1200" cap="none" spc="0" normalizeH="0" baseline="0" noProof="0">
                <a:ln>
                  <a:noFill/>
                </a:ln>
                <a:solidFill>
                  <a:srgbClr val="440099"/>
                </a:solidFill>
                <a:effectLst/>
                <a:uLnTx/>
                <a:uFillTx/>
                <a:latin typeface="+mn-lt"/>
                <a:ea typeface="Calibri"/>
                <a:cs typeface="Calibri"/>
              </a:rPr>
              <a:t>What Does “Distinct, Clearly Defined Portion of the Work” Mean?</a:t>
            </a:r>
            <a:endParaRPr kumimoji="0" lang="en-US" sz="2700" b="0" i="0" u="none" strike="noStrike" kern="1200" cap="none" spc="0" normalizeH="0" baseline="0" noProof="0">
              <a:ln>
                <a:noFill/>
              </a:ln>
              <a:solidFill>
                <a:srgbClr val="440099"/>
              </a:solidFill>
              <a:effectLst/>
              <a:uLnTx/>
              <a:uFillTx/>
              <a:latin typeface="+mn-lt"/>
              <a:ea typeface="+mn-ea"/>
              <a:cs typeface="+mn-cs"/>
            </a:endParaRPr>
          </a:p>
        </p:txBody>
      </p:sp>
      <p:sp>
        <p:nvSpPr>
          <p:cNvPr id="6" name="Text Placeholder 5" descr="ACDBEs are expected to participate in the day-to-day operations and management of the operations they are a part of, commensurate with their ownership interests.&#10;For the purpose of this guidance, “distinct” means separate and distinguishable from the work (e.g., source of labor, responsibilities, and performance) of the other participants.&#10;“Clearly defined” means that there is no guesswork involved in determining the nature of the work assigned to each ACDBE firm.  &#10;&#10;49 CFR 26.55(c) | 2025 Joint Venture Guidance, Sections 1.5 and 5.1&#10;">
            <a:extLst>
              <a:ext uri="{FF2B5EF4-FFF2-40B4-BE49-F238E27FC236}">
                <a16:creationId xmlns:a16="http://schemas.microsoft.com/office/drawing/2014/main" id="{8852BAEE-6D16-BA23-F281-9F9E7F1C084A}"/>
              </a:ext>
            </a:extLst>
          </p:cNvPr>
          <p:cNvSpPr txBox="1">
            <a:spLocks/>
          </p:cNvSpPr>
          <p:nvPr/>
        </p:nvSpPr>
        <p:spPr>
          <a:xfrm>
            <a:off x="852001" y="1609951"/>
            <a:ext cx="9492685" cy="4747990"/>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ea typeface="Calibri"/>
                <a:cs typeface="Calibri"/>
              </a:rPr>
              <a:t>ACDBEs are expected to participate in the day-to-day operations and management of the operations they are a part of, commensurate with their ownership interests.</a:t>
            </a:r>
            <a:endParaRPr lang="en-US" sz="1800"/>
          </a:p>
          <a:p>
            <a:pPr>
              <a:buClr>
                <a:srgbClr val="E35B2A"/>
              </a:buClr>
            </a:pPr>
            <a:r>
              <a:rPr lang="en-US" sz="1800">
                <a:ea typeface="Calibri" panose="020F0502020204030204"/>
                <a:cs typeface="Calibri" panose="020F0502020204030204"/>
              </a:rPr>
              <a:t>For the purpose of this guidance, “distinct” means separate and distinguishable from the work (e.g., source of labor, responsibilities, and performance) of the other participants.</a:t>
            </a:r>
          </a:p>
          <a:p>
            <a:pPr>
              <a:buClr>
                <a:srgbClr val="E35B2A"/>
              </a:buClr>
            </a:pPr>
            <a:r>
              <a:rPr lang="en-US" sz="1800">
                <a:ea typeface="Calibri" panose="020F0502020204030204"/>
                <a:cs typeface="Calibri" panose="020F0502020204030204"/>
              </a:rPr>
              <a:t>“Clearly defined” means that there is no guesswork involved in determining the nature of the work assigned to each ACDBE firm.  </a:t>
            </a:r>
          </a:p>
          <a:p>
            <a:endParaRPr lang="en-US" sz="1800" i="1">
              <a:cs typeface="Calibri" panose="020F0502020204030204"/>
            </a:endParaRPr>
          </a:p>
          <a:p>
            <a:pPr marL="0" indent="0">
              <a:buNone/>
            </a:pPr>
            <a:r>
              <a:rPr lang="en-US" sz="1800" i="1">
                <a:cs typeface="Calibri" panose="020F0502020204030204"/>
              </a:rPr>
              <a:t>49 CFR 26.55(c) | 2025 Joint Venture Guidance, Sections 1.5 and 5.1</a:t>
            </a:r>
            <a:br>
              <a:rPr lang="en-US" sz="1600">
                <a:ea typeface="Calibri" panose="020F0502020204030204"/>
                <a:cs typeface="Calibri" panose="020F0502020204030204"/>
              </a:rPr>
            </a:br>
            <a:br>
              <a:rPr lang="en-US" sz="1600">
                <a:ea typeface="Calibri" panose="020F0502020204030204"/>
                <a:cs typeface="Calibri" panose="020F0502020204030204"/>
              </a:rPr>
            </a:br>
            <a:br>
              <a:rPr lang="en-US" sz="1600">
                <a:ea typeface="Calibri" panose="020F0502020204030204"/>
                <a:cs typeface="Calibri" panose="020F0502020204030204"/>
              </a:rPr>
            </a:br>
            <a:br>
              <a:rPr lang="en-US" sz="1600">
                <a:ea typeface="Calibri" panose="020F0502020204030204"/>
                <a:cs typeface="Calibri" panose="020F0502020204030204"/>
              </a:rPr>
            </a:br>
            <a:endParaRPr lang="en-US" sz="1600" i="1">
              <a:ea typeface="Calibri" panose="020F0502020204030204"/>
              <a:cs typeface="Calibri" panose="020F0502020204030204"/>
            </a:endParaRPr>
          </a:p>
        </p:txBody>
      </p:sp>
    </p:spTree>
    <p:extLst>
      <p:ext uri="{BB962C8B-B14F-4D97-AF65-F5344CB8AC3E}">
        <p14:creationId xmlns:p14="http://schemas.microsoft.com/office/powerpoint/2010/main" val="128769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3E40A-969F-CBFC-2892-8D7BF8A0F9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A58F5E-F4BC-99D2-9EF4-77AB63573A31}"/>
              </a:ext>
            </a:extLst>
          </p:cNvPr>
          <p:cNvSpPr>
            <a:spLocks noGrp="1"/>
          </p:cNvSpPr>
          <p:nvPr>
            <p:ph type="title" idx="4294967295"/>
          </p:nvPr>
        </p:nvSpPr>
        <p:spPr>
          <a:xfrm>
            <a:off x="730815" y="500059"/>
            <a:ext cx="949268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What Does “Distinct” Mean?</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graphicFrame>
        <p:nvGraphicFramePr>
          <p:cNvPr id="9" name="Table 8">
            <a:extLst>
              <a:ext uri="{FF2B5EF4-FFF2-40B4-BE49-F238E27FC236}">
                <a16:creationId xmlns:a16="http://schemas.microsoft.com/office/drawing/2014/main" id="{FDB54F7B-C433-7BD9-0BE8-FD2F84EA269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2478907"/>
              </p:ext>
            </p:extLst>
          </p:nvPr>
        </p:nvGraphicFramePr>
        <p:xfrm>
          <a:off x="730815" y="2378672"/>
          <a:ext cx="9763520" cy="2286000"/>
        </p:xfrm>
        <a:graphic>
          <a:graphicData uri="http://schemas.openxmlformats.org/drawingml/2006/table">
            <a:tbl>
              <a:tblPr firstRow="1" bandRow="1">
                <a:tableStyleId>{5C22544A-7EE6-4342-B048-85BDC9FD1C3A}</a:tableStyleId>
              </a:tblPr>
              <a:tblGrid>
                <a:gridCol w="736478">
                  <a:extLst>
                    <a:ext uri="{9D8B030D-6E8A-4147-A177-3AD203B41FA5}">
                      <a16:colId xmlns:a16="http://schemas.microsoft.com/office/drawing/2014/main" val="1030391185"/>
                    </a:ext>
                  </a:extLst>
                </a:gridCol>
                <a:gridCol w="4316819">
                  <a:extLst>
                    <a:ext uri="{9D8B030D-6E8A-4147-A177-3AD203B41FA5}">
                      <a16:colId xmlns:a16="http://schemas.microsoft.com/office/drawing/2014/main" val="2727059122"/>
                    </a:ext>
                  </a:extLst>
                </a:gridCol>
                <a:gridCol w="4710223">
                  <a:extLst>
                    <a:ext uri="{9D8B030D-6E8A-4147-A177-3AD203B41FA5}">
                      <a16:colId xmlns:a16="http://schemas.microsoft.com/office/drawing/2014/main" val="3079366979"/>
                    </a:ext>
                  </a:extLst>
                </a:gridCol>
              </a:tblGrid>
              <a:tr h="0">
                <a:tc>
                  <a:txBody>
                    <a:bodyPr/>
                    <a:lstStyle/>
                    <a:p>
                      <a:endParaRPr lang="en-US"/>
                    </a:p>
                  </a:txBody>
                  <a:tcPr>
                    <a:solidFill>
                      <a:srgbClr val="4400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mn-lt"/>
                          <a:ea typeface="Times New Roman" panose="02020603050405020304" pitchFamily="18" charset="0"/>
                        </a:rPr>
                        <a:t>Company One, LLC</a:t>
                      </a:r>
                      <a:endParaRPr lang="en-US">
                        <a:latin typeface="+mn-lt"/>
                      </a:endParaRPr>
                    </a:p>
                  </a:txBody>
                  <a:tcPr>
                    <a:solidFill>
                      <a:srgbClr val="440099"/>
                    </a:solidFill>
                  </a:tcPr>
                </a:tc>
                <a:tc>
                  <a:txBody>
                    <a:bodyPr/>
                    <a:lstStyle/>
                    <a:p>
                      <a:r>
                        <a:rPr lang="en-US" sz="1800">
                          <a:effectLst/>
                          <a:latin typeface="+mn-lt"/>
                          <a:ea typeface="Times New Roman" panose="02020603050405020304" pitchFamily="18" charset="0"/>
                        </a:rPr>
                        <a:t>ACDBE CO Two, LLC</a:t>
                      </a:r>
                      <a:endParaRPr lang="en-US">
                        <a:latin typeface="+mn-lt"/>
                      </a:endParaRPr>
                    </a:p>
                  </a:txBody>
                  <a:tcPr>
                    <a:solidFill>
                      <a:srgbClr val="440099"/>
                    </a:solidFill>
                  </a:tcPr>
                </a:tc>
                <a:extLst>
                  <a:ext uri="{0D108BD9-81ED-4DB2-BD59-A6C34878D82A}">
                    <a16:rowId xmlns:a16="http://schemas.microsoft.com/office/drawing/2014/main" val="2808613277"/>
                  </a:ext>
                </a:extLst>
              </a:tr>
              <a:tr h="241592">
                <a:tc>
                  <a:txBody>
                    <a:bodyPr/>
                    <a:lstStyle/>
                    <a:p>
                      <a:r>
                        <a:rPr lang="en-US"/>
                        <a:t>A</a:t>
                      </a:r>
                    </a:p>
                  </a:txBody>
                  <a:tcPr>
                    <a:solidFill>
                      <a:schemeClr val="bg2"/>
                    </a:solidFill>
                  </a:tcPr>
                </a:tc>
                <a:tc>
                  <a:txBody>
                    <a:bodyPr/>
                    <a:lstStyle/>
                    <a:p>
                      <a:r>
                        <a:rPr lang="en-US"/>
                        <a:t>Responsible for hiring and firing managers and staff members.</a:t>
                      </a:r>
                    </a:p>
                  </a:txBody>
                  <a:tcPr>
                    <a:solidFill>
                      <a:schemeClr val="bg2"/>
                    </a:solidFill>
                  </a:tcPr>
                </a:tc>
                <a:tc>
                  <a:txBody>
                    <a:bodyPr/>
                    <a:lstStyle/>
                    <a:p>
                      <a:r>
                        <a:rPr lang="en-US"/>
                        <a:t>Responsible for hiring and firing managers and staff members.</a:t>
                      </a:r>
                    </a:p>
                  </a:txBody>
                  <a:tcPr>
                    <a:solidFill>
                      <a:schemeClr val="bg2"/>
                    </a:solidFill>
                  </a:tcPr>
                </a:tc>
                <a:extLst>
                  <a:ext uri="{0D108BD9-81ED-4DB2-BD59-A6C34878D82A}">
                    <a16:rowId xmlns:a16="http://schemas.microsoft.com/office/drawing/2014/main" val="1403722688"/>
                  </a:ext>
                </a:extLst>
              </a:tr>
              <a:tr h="370840">
                <a:tc>
                  <a:txBody>
                    <a:bodyPr/>
                    <a:lstStyle/>
                    <a:p>
                      <a:r>
                        <a:rPr lang="en-US"/>
                        <a:t>B</a:t>
                      </a:r>
                    </a:p>
                  </a:txBody>
                  <a:tcPr/>
                </a:tc>
                <a:tc>
                  <a:txBody>
                    <a:bodyPr/>
                    <a:lstStyle/>
                    <a:p>
                      <a:r>
                        <a:rPr lang="en-US" sz="1800" kern="1200">
                          <a:solidFill>
                            <a:schemeClr val="dk1"/>
                          </a:solidFill>
                          <a:effectLst/>
                          <a:latin typeface="+mn-lt"/>
                          <a:ea typeface="+mn-ea"/>
                          <a:cs typeface="+mn-cs"/>
                        </a:rPr>
                        <a:t>Responsible for kitchen operations at ABC Restaurant</a:t>
                      </a:r>
                      <a:endParaRPr lang="en-US"/>
                    </a:p>
                  </a:txBody>
                  <a:tcPr/>
                </a:tc>
                <a:tc>
                  <a:txBody>
                    <a:bodyPr/>
                    <a:lstStyle/>
                    <a:p>
                      <a:r>
                        <a:rPr lang="en-US"/>
                        <a:t>Responsible for front end operations at ABC Restaurant</a:t>
                      </a:r>
                    </a:p>
                  </a:txBody>
                  <a:tcPr/>
                </a:tc>
                <a:extLst>
                  <a:ext uri="{0D108BD9-81ED-4DB2-BD59-A6C34878D82A}">
                    <a16:rowId xmlns:a16="http://schemas.microsoft.com/office/drawing/2014/main" val="692232202"/>
                  </a:ext>
                </a:extLst>
              </a:tr>
              <a:tr h="370840">
                <a:tc>
                  <a:txBody>
                    <a:bodyPr/>
                    <a:lstStyle/>
                    <a:p>
                      <a:r>
                        <a:rPr lang="en-US"/>
                        <a:t>C</a:t>
                      </a:r>
                    </a:p>
                  </a:txBody>
                  <a:tcPr/>
                </a:tc>
                <a:tc>
                  <a:txBody>
                    <a:bodyPr/>
                    <a:lstStyle/>
                    <a:p>
                      <a:r>
                        <a:rPr lang="en-US"/>
                        <a:t>Responsible for menu development at ABC Restaurant.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Develops the menu for ABC Restaurant.</a:t>
                      </a:r>
                    </a:p>
                  </a:txBody>
                  <a:tcPr/>
                </a:tc>
                <a:extLst>
                  <a:ext uri="{0D108BD9-81ED-4DB2-BD59-A6C34878D82A}">
                    <a16:rowId xmlns:a16="http://schemas.microsoft.com/office/drawing/2014/main" val="2651376511"/>
                  </a:ext>
                </a:extLst>
              </a:tr>
            </a:tbl>
          </a:graphicData>
        </a:graphic>
      </p:graphicFrame>
      <p:sp>
        <p:nvSpPr>
          <p:cNvPr id="13" name="Text Placeholder 7" descr="To be distinct means that the description of the work should be distinguishable from the work of the non-ACDBE.&#10;">
            <a:extLst>
              <a:ext uri="{FF2B5EF4-FFF2-40B4-BE49-F238E27FC236}">
                <a16:creationId xmlns:a16="http://schemas.microsoft.com/office/drawing/2014/main" id="{8B1BD036-E86F-427F-45D7-C3F22C4C8AD8}"/>
              </a:ext>
            </a:extLst>
          </p:cNvPr>
          <p:cNvSpPr>
            <a:spLocks noGrp="1"/>
          </p:cNvSpPr>
          <p:nvPr>
            <p:ph type="body" sz="quarter" idx="13"/>
          </p:nvPr>
        </p:nvSpPr>
        <p:spPr>
          <a:xfrm>
            <a:off x="730815" y="1513909"/>
            <a:ext cx="8694737" cy="429231"/>
          </a:xfrm>
        </p:spPr>
        <p:txBody>
          <a:bodyPr lIns="91440" tIns="45720" rIns="91440" bIns="45720" anchor="t"/>
          <a:lstStyle/>
          <a:p>
            <a:r>
              <a:rPr lang="en-US" sz="2000">
                <a:ea typeface="Calibri"/>
                <a:cs typeface="Calibri"/>
              </a:rPr>
              <a:t>Which row, A, B or C represents “distinct” roles and responsibilities?</a:t>
            </a:r>
          </a:p>
          <a:p>
            <a:r>
              <a:rPr lang="en-US" sz="2000" b="1">
                <a:effectLst/>
                <a:ea typeface="Times New Roman" panose="02020603050405020304" pitchFamily="18" charset="0"/>
              </a:rPr>
              <a:t>JV EXAMPLE DENVER, LLC</a:t>
            </a:r>
            <a:endParaRPr lang="en-US" sz="2000" b="1"/>
          </a:p>
        </p:txBody>
      </p:sp>
      <p:sp>
        <p:nvSpPr>
          <p:cNvPr id="5" name="TextBox 4">
            <a:extLst>
              <a:ext uri="{FF2B5EF4-FFF2-40B4-BE49-F238E27FC236}">
                <a16:creationId xmlns:a16="http://schemas.microsoft.com/office/drawing/2014/main" id="{473259D2-3D6C-2A87-8D81-008A7BCD34A5}"/>
              </a:ext>
            </a:extLst>
          </p:cNvPr>
          <p:cNvSpPr txBox="1"/>
          <p:nvPr/>
        </p:nvSpPr>
        <p:spPr>
          <a:xfrm>
            <a:off x="730815" y="4777552"/>
            <a:ext cx="6115050" cy="369332"/>
          </a:xfrm>
          <a:prstGeom prst="rect">
            <a:avLst/>
          </a:prstGeom>
          <a:noFill/>
        </p:spPr>
        <p:txBody>
          <a:bodyPr wrap="square">
            <a:spAutoFit/>
          </a:bodyPr>
          <a:lstStyle/>
          <a:p>
            <a:pPr marL="0" indent="0">
              <a:buNone/>
            </a:pPr>
            <a:r>
              <a:rPr lang="en-US" i="1">
                <a:ea typeface="Calibri" panose="020F0502020204030204"/>
                <a:cs typeface="Calibri" panose="020F0502020204030204"/>
              </a:rPr>
              <a:t>2025 Joint Venture Guidance, Section 5</a:t>
            </a:r>
          </a:p>
        </p:txBody>
      </p:sp>
    </p:spTree>
    <p:extLst>
      <p:ext uri="{BB962C8B-B14F-4D97-AF65-F5344CB8AC3E}">
        <p14:creationId xmlns:p14="http://schemas.microsoft.com/office/powerpoint/2010/main" val="2211796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86059-87F2-DCFE-A8AC-9607C0D9E12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801D45-0111-021F-183D-58C42D65D5D3}"/>
              </a:ext>
            </a:extLst>
          </p:cNvPr>
          <p:cNvSpPr>
            <a:spLocks noGrp="1"/>
          </p:cNvSpPr>
          <p:nvPr>
            <p:ph type="title" idx="4294967295"/>
          </p:nvPr>
        </p:nvSpPr>
        <p:spPr>
          <a:xfrm>
            <a:off x="730815" y="500059"/>
            <a:ext cx="949268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What Does “Clearly Defined” Mean?</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graphicFrame>
        <p:nvGraphicFramePr>
          <p:cNvPr id="9" name="Table 8" descr="Example of JV&#10;The description of the work should be clear and sufficiently stated to easily assign a value for the purpose of counting and monitoring. &#10;">
            <a:extLst>
              <a:ext uri="{FF2B5EF4-FFF2-40B4-BE49-F238E27FC236}">
                <a16:creationId xmlns:a16="http://schemas.microsoft.com/office/drawing/2014/main" id="{B0E09ABD-2025-E571-A9E7-C90A14E9BBD9}"/>
              </a:ext>
            </a:extLst>
          </p:cNvPr>
          <p:cNvGraphicFramePr>
            <a:graphicFrameLocks noGrp="1"/>
          </p:cNvGraphicFramePr>
          <p:nvPr>
            <p:extLst>
              <p:ext uri="{D42A27DB-BD31-4B8C-83A1-F6EECF244321}">
                <p14:modId xmlns:p14="http://schemas.microsoft.com/office/powerpoint/2010/main" val="2410332900"/>
              </p:ext>
            </p:extLst>
          </p:nvPr>
        </p:nvGraphicFramePr>
        <p:xfrm>
          <a:off x="730815" y="2535753"/>
          <a:ext cx="9763520" cy="2839720"/>
        </p:xfrm>
        <a:graphic>
          <a:graphicData uri="http://schemas.openxmlformats.org/drawingml/2006/table">
            <a:tbl>
              <a:tblPr firstRow="1" bandRow="1">
                <a:tableStyleId>{5C22544A-7EE6-4342-B048-85BDC9FD1C3A}</a:tableStyleId>
              </a:tblPr>
              <a:tblGrid>
                <a:gridCol w="736478">
                  <a:extLst>
                    <a:ext uri="{9D8B030D-6E8A-4147-A177-3AD203B41FA5}">
                      <a16:colId xmlns:a16="http://schemas.microsoft.com/office/drawing/2014/main" val="1030391185"/>
                    </a:ext>
                  </a:extLst>
                </a:gridCol>
                <a:gridCol w="9027042">
                  <a:extLst>
                    <a:ext uri="{9D8B030D-6E8A-4147-A177-3AD203B41FA5}">
                      <a16:colId xmlns:a16="http://schemas.microsoft.com/office/drawing/2014/main" val="2727059122"/>
                    </a:ext>
                  </a:extLst>
                </a:gridCol>
              </a:tblGrid>
              <a:tr h="0">
                <a:tc>
                  <a:txBody>
                    <a:bodyPr/>
                    <a:lstStyle/>
                    <a:p>
                      <a:endParaRPr lang="en-US"/>
                    </a:p>
                  </a:txBody>
                  <a:tcPr>
                    <a:solidFill>
                      <a:srgbClr val="4400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mn-lt"/>
                          <a:ea typeface="Times New Roman" panose="02020603050405020304" pitchFamily="18" charset="0"/>
                        </a:rPr>
                        <a:t>ACDBE CO Two, LLC</a:t>
                      </a:r>
                    </a:p>
                  </a:txBody>
                  <a:tcPr>
                    <a:solidFill>
                      <a:srgbClr val="440099"/>
                    </a:solidFill>
                  </a:tcPr>
                </a:tc>
                <a:extLst>
                  <a:ext uri="{0D108BD9-81ED-4DB2-BD59-A6C34878D82A}">
                    <a16:rowId xmlns:a16="http://schemas.microsoft.com/office/drawing/2014/main" val="2808613277"/>
                  </a:ext>
                </a:extLst>
              </a:tr>
              <a:tr h="370840">
                <a:tc>
                  <a:txBody>
                    <a:bodyPr/>
                    <a:lstStyle/>
                    <a:p>
                      <a:r>
                        <a:rPr lang="en-US"/>
                        <a:t>A</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Assist in human resources.</a:t>
                      </a:r>
                    </a:p>
                  </a:txBody>
                  <a:tcPr>
                    <a:solidFill>
                      <a:schemeClr val="bg2"/>
                    </a:solidFill>
                  </a:tcPr>
                </a:tc>
                <a:extLst>
                  <a:ext uri="{0D108BD9-81ED-4DB2-BD59-A6C34878D82A}">
                    <a16:rowId xmlns:a16="http://schemas.microsoft.com/office/drawing/2014/main" val="1403722688"/>
                  </a:ext>
                </a:extLst>
              </a:tr>
              <a:tr h="370840">
                <a:tc>
                  <a:txBody>
                    <a:bodyPr/>
                    <a:lstStyle/>
                    <a:p>
                      <a:r>
                        <a:rPr lang="en-US"/>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Participate in the Company as an active member and share in oversight of the Company’s operations.</a:t>
                      </a:r>
                    </a:p>
                  </a:txBody>
                  <a:tcPr/>
                </a:tc>
                <a:extLst>
                  <a:ext uri="{0D108BD9-81ED-4DB2-BD59-A6C34878D82A}">
                    <a16:rowId xmlns:a16="http://schemas.microsoft.com/office/drawing/2014/main" val="692232202"/>
                  </a:ext>
                </a:extLst>
              </a:tr>
              <a:tr h="547012">
                <a:tc>
                  <a:txBody>
                    <a:bodyPr/>
                    <a:lstStyle/>
                    <a:p>
                      <a:r>
                        <a:rPr lang="en-US"/>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The Unit Manager for ABC Restaurant will be under the management and control of ACDBE CO Two, LLC. Management and control shall include, but not be limited to the following for ABC Restaurant: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The right to hire and fire employees for ABC Restaurant.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mn-lt"/>
                          <a:ea typeface="+mn-ea"/>
                          <a:cs typeface="+mn-cs"/>
                        </a:rPr>
                        <a:t>Onboarding, training and staff development for all ABC Restaurant team members.</a:t>
                      </a:r>
                    </a:p>
                  </a:txBody>
                  <a:tcPr/>
                </a:tc>
                <a:extLst>
                  <a:ext uri="{0D108BD9-81ED-4DB2-BD59-A6C34878D82A}">
                    <a16:rowId xmlns:a16="http://schemas.microsoft.com/office/drawing/2014/main" val="2651376511"/>
                  </a:ext>
                </a:extLst>
              </a:tr>
            </a:tbl>
          </a:graphicData>
        </a:graphic>
      </p:graphicFrame>
      <p:sp>
        <p:nvSpPr>
          <p:cNvPr id="12" name="TextBox 11">
            <a:extLst>
              <a:ext uri="{FF2B5EF4-FFF2-40B4-BE49-F238E27FC236}">
                <a16:creationId xmlns:a16="http://schemas.microsoft.com/office/drawing/2014/main" id="{B6EB9987-ED0E-9E06-ACBB-DBCBE1B65B06}"/>
              </a:ext>
            </a:extLst>
          </p:cNvPr>
          <p:cNvSpPr txBox="1"/>
          <p:nvPr/>
        </p:nvSpPr>
        <p:spPr>
          <a:xfrm>
            <a:off x="818950" y="1207954"/>
            <a:ext cx="9492685" cy="1169551"/>
          </a:xfrm>
          <a:prstGeom prst="rect">
            <a:avLst/>
          </a:prstGeom>
          <a:noFill/>
        </p:spPr>
        <p:txBody>
          <a:bodyPr wrap="square" rtlCol="0">
            <a:spAutoFit/>
          </a:bodyPr>
          <a:lstStyle/>
          <a:p>
            <a:r>
              <a:rPr lang="en-US">
                <a:ea typeface="Calibri"/>
                <a:cs typeface="Calibri"/>
              </a:rPr>
              <a:t>Which row, A, B or C represents “clearly defined” roles and responsibilities?</a:t>
            </a:r>
          </a:p>
          <a:p>
            <a:endParaRPr lang="en-US" sz="1600"/>
          </a:p>
          <a:p>
            <a:endParaRPr lang="en-US" sz="1800">
              <a:effectLst/>
              <a:ea typeface="Times New Roman" panose="02020603050405020304" pitchFamily="18" charset="0"/>
            </a:endParaRPr>
          </a:p>
          <a:p>
            <a:r>
              <a:rPr lang="en-US" sz="1800">
                <a:effectLst/>
                <a:ea typeface="Times New Roman" panose="02020603050405020304" pitchFamily="18" charset="0"/>
              </a:rPr>
              <a:t>JV EXAMPLE DENVER, LLC</a:t>
            </a:r>
            <a:endParaRPr lang="en-US"/>
          </a:p>
        </p:txBody>
      </p:sp>
    </p:spTree>
    <p:extLst>
      <p:ext uri="{BB962C8B-B14F-4D97-AF65-F5344CB8AC3E}">
        <p14:creationId xmlns:p14="http://schemas.microsoft.com/office/powerpoint/2010/main" val="3457149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11B2C-7CF9-3D51-5C5C-38575E4A026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3D2DFB0-D181-C661-4939-5D8CA8E15FD9}"/>
              </a:ext>
            </a:extLst>
          </p:cNvPr>
          <p:cNvSpPr>
            <a:spLocks noGrp="1"/>
          </p:cNvSpPr>
          <p:nvPr>
            <p:ph type="title" idx="4294967295"/>
          </p:nvPr>
        </p:nvSpPr>
        <p:spPr>
          <a:xfrm>
            <a:off x="730815" y="258759"/>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What does “shares in the capital contribution, control, management, risks, and profits” mean?</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6" name="Text Placeholder 5" descr="The ACDBE’s participation in the following areas must be proportionate to the claimed ownership and role in the overall operation of the concession work performed. &#10;&#10;Capital contribution&#10;Control&#10;Management&#10;Risks&#10;Profits &#10;&#10;2025 Joint Venture Guidance, Section 1.6&#10;">
            <a:extLst>
              <a:ext uri="{FF2B5EF4-FFF2-40B4-BE49-F238E27FC236}">
                <a16:creationId xmlns:a16="http://schemas.microsoft.com/office/drawing/2014/main" id="{F930B316-270F-1AD4-E3C1-119E0CC0C40D}"/>
              </a:ext>
            </a:extLst>
          </p:cNvPr>
          <p:cNvSpPr txBox="1">
            <a:spLocks/>
          </p:cNvSpPr>
          <p:nvPr/>
        </p:nvSpPr>
        <p:spPr>
          <a:xfrm>
            <a:off x="730815" y="1535615"/>
            <a:ext cx="9724192" cy="2888039"/>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ea typeface="Calibri"/>
                <a:cs typeface="Calibri"/>
              </a:rPr>
              <a:t>The ACDBE’s participation in the following areas must be proportionate to the claimed ownership and role in the overall operation of the concession work performed. </a:t>
            </a:r>
          </a:p>
          <a:p>
            <a:pPr>
              <a:buClr>
                <a:srgbClr val="E35B2A"/>
              </a:buClr>
            </a:pPr>
            <a:r>
              <a:rPr lang="en-US" sz="2000">
                <a:ea typeface="Calibri"/>
                <a:cs typeface="Calibri"/>
              </a:rPr>
              <a:t>Capital contribution</a:t>
            </a:r>
          </a:p>
          <a:p>
            <a:pPr>
              <a:buClr>
                <a:srgbClr val="E35B2A"/>
              </a:buClr>
            </a:pPr>
            <a:r>
              <a:rPr lang="en-US" sz="2000">
                <a:ea typeface="Calibri"/>
                <a:cs typeface="Calibri"/>
              </a:rPr>
              <a:t>Control</a:t>
            </a:r>
          </a:p>
          <a:p>
            <a:pPr>
              <a:buClr>
                <a:srgbClr val="E35B2A"/>
              </a:buClr>
            </a:pPr>
            <a:r>
              <a:rPr lang="en-US" sz="2000">
                <a:ea typeface="Calibri"/>
                <a:cs typeface="Calibri"/>
              </a:rPr>
              <a:t>Management</a:t>
            </a:r>
          </a:p>
          <a:p>
            <a:pPr>
              <a:buClr>
                <a:srgbClr val="E35B2A"/>
              </a:buClr>
            </a:pPr>
            <a:r>
              <a:rPr lang="en-US" sz="2000">
                <a:ea typeface="Calibri"/>
                <a:cs typeface="Calibri"/>
              </a:rPr>
              <a:t>Risks</a:t>
            </a:r>
          </a:p>
          <a:p>
            <a:pPr>
              <a:buClr>
                <a:srgbClr val="E35B2A"/>
              </a:buClr>
            </a:pPr>
            <a:r>
              <a:rPr lang="en-US" sz="2000">
                <a:ea typeface="Calibri"/>
                <a:cs typeface="Calibri"/>
              </a:rPr>
              <a:t>Profits </a:t>
            </a:r>
          </a:p>
          <a:p>
            <a:pPr marL="0" indent="0">
              <a:buNone/>
            </a:pPr>
            <a:endParaRPr lang="en-US" sz="2000">
              <a:ea typeface="Calibri"/>
              <a:cs typeface="Calibri"/>
            </a:endParaRPr>
          </a:p>
          <a:p>
            <a:pPr marL="0" indent="0">
              <a:buNone/>
            </a:pPr>
            <a:r>
              <a:rPr lang="en-US" sz="2000" i="1">
                <a:ea typeface="Calibri" panose="020F0502020204030204"/>
                <a:cs typeface="Calibri" panose="020F0502020204030204"/>
              </a:rPr>
              <a:t>2025 Joint Venture Guidance, Section 1.6</a:t>
            </a:r>
          </a:p>
        </p:txBody>
      </p:sp>
    </p:spTree>
    <p:extLst>
      <p:ext uri="{BB962C8B-B14F-4D97-AF65-F5344CB8AC3E}">
        <p14:creationId xmlns:p14="http://schemas.microsoft.com/office/powerpoint/2010/main" val="2690618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A1CE6-C0C6-4D75-AF34-441617259A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8A4FA63-9B21-EF07-0C46-B92C7DF7EC7A}"/>
              </a:ext>
            </a:extLst>
          </p:cNvPr>
          <p:cNvSpPr>
            <a:spLocks noGrp="1"/>
          </p:cNvSpPr>
          <p:nvPr>
            <p:ph type="title" idx="4294967295"/>
          </p:nvPr>
        </p:nvSpPr>
        <p:spPr>
          <a:xfrm>
            <a:off x="770439" y="219179"/>
            <a:ext cx="9485669" cy="880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The Joint Venture Agreement should include  information specific to the structure and operation of the Joint Venture. </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17" name="Text Placeholder 5">
            <a:extLst>
              <a:ext uri="{FF2B5EF4-FFF2-40B4-BE49-F238E27FC236}">
                <a16:creationId xmlns:a16="http://schemas.microsoft.com/office/drawing/2014/main" id="{16043DFB-C44D-2AF6-2203-FF91E1881781}"/>
              </a:ext>
              <a:ext uri="{C183D7F6-B498-43B3-948B-1728B52AA6E4}">
                <adec:decorative xmlns:adec="http://schemas.microsoft.com/office/drawing/2017/decorative" val="1"/>
              </a:ext>
            </a:extLst>
          </p:cNvPr>
          <p:cNvSpPr txBox="1">
            <a:spLocks/>
          </p:cNvSpPr>
          <p:nvPr/>
        </p:nvSpPr>
        <p:spPr>
          <a:xfrm>
            <a:off x="730815" y="2000257"/>
            <a:ext cx="4843720" cy="3127053"/>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35B2A"/>
              </a:buClr>
            </a:pPr>
            <a:r>
              <a:rPr lang="en-US" sz="1800">
                <a:ea typeface="Calibri" panose="020F0502020204030204"/>
                <a:cs typeface="Calibri" panose="020F0502020204030204"/>
              </a:rPr>
              <a:t>Identification of the participants in the joint venture. </a:t>
            </a:r>
          </a:p>
          <a:p>
            <a:pPr>
              <a:buClr>
                <a:srgbClr val="E35B2A"/>
              </a:buClr>
            </a:pPr>
            <a:r>
              <a:rPr lang="en-US" sz="1800">
                <a:ea typeface="Calibri" panose="020F0502020204030204"/>
                <a:cs typeface="Calibri" panose="020F0502020204030204"/>
              </a:rPr>
              <a:t>Identification of the single, for-profit business enterprise to be undertaken by the joint venture. </a:t>
            </a:r>
          </a:p>
          <a:p>
            <a:pPr>
              <a:buClr>
                <a:srgbClr val="E35B2A"/>
              </a:buClr>
            </a:pPr>
            <a:r>
              <a:rPr lang="en-US" sz="1800">
                <a:ea typeface="Calibri" panose="020F0502020204030204"/>
                <a:cs typeface="Calibri" panose="020F0502020204030204"/>
              </a:rPr>
              <a:t>Term of the joint venture agreement and factors effecting the term.</a:t>
            </a:r>
          </a:p>
          <a:p>
            <a:pPr>
              <a:buClr>
                <a:srgbClr val="E35B2A"/>
              </a:buClr>
            </a:pPr>
            <a:r>
              <a:rPr lang="en-US" sz="1800">
                <a:ea typeface="Calibri" panose="020F0502020204030204"/>
                <a:cs typeface="Calibri" panose="020F0502020204030204"/>
              </a:rPr>
              <a:t>Capital to be contributed by each party. </a:t>
            </a:r>
          </a:p>
          <a:p>
            <a:pPr>
              <a:buClr>
                <a:srgbClr val="E35B2A"/>
              </a:buClr>
            </a:pPr>
            <a:r>
              <a:rPr lang="en-US" sz="1800">
                <a:ea typeface="Calibri" panose="020F0502020204030204"/>
                <a:cs typeface="Calibri" panose="020F0502020204030204"/>
              </a:rPr>
              <a:t>Accounting methods. </a:t>
            </a:r>
          </a:p>
          <a:p>
            <a:pPr>
              <a:buClr>
                <a:srgbClr val="E35B2A"/>
              </a:buClr>
            </a:pPr>
            <a:r>
              <a:rPr lang="en-US" sz="1800">
                <a:ea typeface="Calibri" panose="020F0502020204030204"/>
                <a:cs typeface="Calibri" panose="020F0502020204030204"/>
              </a:rPr>
              <a:t>Profits and Losses. </a:t>
            </a:r>
            <a:br>
              <a:rPr lang="en-US" sz="1800">
                <a:ea typeface="Calibri" panose="020F0502020204030204"/>
                <a:cs typeface="Calibri" panose="020F0502020204030204"/>
              </a:rPr>
            </a:br>
            <a:br>
              <a:rPr lang="en-US" sz="1800">
                <a:ea typeface="Calibri" panose="020F0502020204030204"/>
                <a:cs typeface="Calibri" panose="020F0502020204030204"/>
              </a:rPr>
            </a:br>
            <a:br>
              <a:rPr lang="en-US" sz="1800">
                <a:ea typeface="Calibri" panose="020F0502020204030204"/>
                <a:cs typeface="Calibri" panose="020F0502020204030204"/>
              </a:rPr>
            </a:br>
            <a:r>
              <a:rPr lang="en-US" sz="1800" i="1">
                <a:ea typeface="Calibri" panose="020F0502020204030204"/>
                <a:cs typeface="Calibri" panose="020F0502020204030204"/>
              </a:rPr>
              <a:t>2025 Joint Venture Guidance, Section 2.3</a:t>
            </a:r>
          </a:p>
        </p:txBody>
      </p:sp>
      <p:sp>
        <p:nvSpPr>
          <p:cNvPr id="18" name="Text Placeholder 7" descr="Some of the important components to include in the written agreement are:&#10;Identification of the participants in the joint venture. &#10;Identification of the single, for-profit business enterprise to be undertaken by the joint venture. &#10;Term of the joint venture agreement and factors effecting the term.&#10;Capital to be contributed by each party. &#10;Accounting methods. &#10;Profits and Losses. &#10;&#10;&#10;2025 Joint Venture Guidance, Section 2.3&#10;&#10;Risks&#10;Access to financial information&#10;Management of the joint venture’s business&#10;Administrative Matters&#10;Replacements or substitutions of ACDBEs&#10;Breach and sanctions&#10;Dissolution/Termination&#10;">
            <a:extLst>
              <a:ext uri="{FF2B5EF4-FFF2-40B4-BE49-F238E27FC236}">
                <a16:creationId xmlns:a16="http://schemas.microsoft.com/office/drawing/2014/main" id="{AB286008-F294-B0CE-DB9F-4BC41397AA5D}"/>
              </a:ext>
            </a:extLst>
          </p:cNvPr>
          <p:cNvSpPr>
            <a:spLocks noGrp="1"/>
          </p:cNvSpPr>
          <p:nvPr>
            <p:ph type="body" sz="quarter" idx="13"/>
          </p:nvPr>
        </p:nvSpPr>
        <p:spPr>
          <a:xfrm>
            <a:off x="770439" y="1571026"/>
            <a:ext cx="8694737" cy="429231"/>
          </a:xfrm>
        </p:spPr>
        <p:txBody>
          <a:bodyPr lIns="91440" tIns="45720" rIns="91440" bIns="45720" anchor="t"/>
          <a:lstStyle/>
          <a:p>
            <a:r>
              <a:rPr lang="en-US" sz="1800">
                <a:ea typeface="Calibri"/>
                <a:cs typeface="Calibri"/>
              </a:rPr>
              <a:t>Some of the important components to include in the written agreement are:</a:t>
            </a:r>
            <a:endParaRPr lang="en-US"/>
          </a:p>
        </p:txBody>
      </p:sp>
      <p:sp>
        <p:nvSpPr>
          <p:cNvPr id="21" name="Text Placeholder 5">
            <a:extLst>
              <a:ext uri="{FF2B5EF4-FFF2-40B4-BE49-F238E27FC236}">
                <a16:creationId xmlns:a16="http://schemas.microsoft.com/office/drawing/2014/main" id="{F8BF0110-1FA3-CAE1-63CC-E190D07607FE}"/>
              </a:ext>
              <a:ext uri="{C183D7F6-B498-43B3-948B-1728B52AA6E4}">
                <adec:decorative xmlns:adec="http://schemas.microsoft.com/office/drawing/2017/decorative" val="1"/>
              </a:ext>
            </a:extLst>
          </p:cNvPr>
          <p:cNvSpPr txBox="1">
            <a:spLocks/>
          </p:cNvSpPr>
          <p:nvPr/>
        </p:nvSpPr>
        <p:spPr>
          <a:xfrm>
            <a:off x="6351195" y="2067277"/>
            <a:ext cx="4298385" cy="2888039"/>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35B2A"/>
              </a:buClr>
            </a:pPr>
            <a:r>
              <a:rPr lang="en-US" sz="1800">
                <a:ea typeface="Calibri" panose="020F0502020204030204"/>
                <a:cs typeface="Calibri" panose="020F0502020204030204"/>
              </a:rPr>
              <a:t>Risks</a:t>
            </a:r>
          </a:p>
          <a:p>
            <a:pPr>
              <a:buClr>
                <a:srgbClr val="E35B2A"/>
              </a:buClr>
            </a:pPr>
            <a:r>
              <a:rPr lang="en-US" sz="1800" i="0" u="none" strike="noStrike" baseline="0">
                <a:solidFill>
                  <a:srgbClr val="000000"/>
                </a:solidFill>
              </a:rPr>
              <a:t>Access to financial information</a:t>
            </a:r>
          </a:p>
          <a:p>
            <a:pPr>
              <a:buClr>
                <a:srgbClr val="E35B2A"/>
              </a:buClr>
            </a:pPr>
            <a:r>
              <a:rPr lang="en-US" sz="1800">
                <a:solidFill>
                  <a:srgbClr val="000000"/>
                </a:solidFill>
              </a:rPr>
              <a:t>Management of the joint venture’s business</a:t>
            </a:r>
          </a:p>
          <a:p>
            <a:pPr>
              <a:buClr>
                <a:srgbClr val="E35B2A"/>
              </a:buClr>
            </a:pPr>
            <a:r>
              <a:rPr lang="en-US" sz="1800" i="0" u="none" strike="noStrike" baseline="0">
                <a:solidFill>
                  <a:srgbClr val="000000"/>
                </a:solidFill>
              </a:rPr>
              <a:t>Administrative Matters</a:t>
            </a:r>
          </a:p>
          <a:p>
            <a:pPr>
              <a:buClr>
                <a:srgbClr val="E35B2A"/>
              </a:buClr>
            </a:pPr>
            <a:r>
              <a:rPr lang="en-US" sz="1800">
                <a:ea typeface="Calibri" panose="020F0502020204030204"/>
                <a:cs typeface="Calibri" panose="020F0502020204030204"/>
              </a:rPr>
              <a:t>Replacements or substitutions of ACDBEs</a:t>
            </a:r>
          </a:p>
          <a:p>
            <a:pPr>
              <a:buClr>
                <a:srgbClr val="E35B2A"/>
              </a:buClr>
            </a:pPr>
            <a:r>
              <a:rPr lang="en-US" sz="1800">
                <a:ea typeface="Calibri" panose="020F0502020204030204"/>
                <a:cs typeface="Calibri" panose="020F0502020204030204"/>
              </a:rPr>
              <a:t>Breach and sanctions</a:t>
            </a:r>
          </a:p>
          <a:p>
            <a:pPr>
              <a:buClr>
                <a:srgbClr val="E35B2A"/>
              </a:buClr>
            </a:pPr>
            <a:r>
              <a:rPr lang="en-US" sz="1800">
                <a:ea typeface="Calibri" panose="020F0502020204030204"/>
                <a:cs typeface="Calibri" panose="020F0502020204030204"/>
              </a:rPr>
              <a:t>Dissolution/Termination</a:t>
            </a: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i="1">
              <a:ea typeface="Calibri" panose="020F0502020204030204"/>
              <a:cs typeface="Calibri" panose="020F0502020204030204"/>
            </a:endParaRPr>
          </a:p>
        </p:txBody>
      </p:sp>
    </p:spTree>
    <p:extLst>
      <p:ext uri="{BB962C8B-B14F-4D97-AF65-F5344CB8AC3E}">
        <p14:creationId xmlns:p14="http://schemas.microsoft.com/office/powerpoint/2010/main" val="3122617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034ED-FE45-AFF3-6DE9-41DB24062497}"/>
            </a:ext>
          </a:extLst>
        </p:cNvPr>
        <p:cNvGrpSpPr/>
        <p:nvPr/>
      </p:nvGrpSpPr>
      <p:grpSpPr>
        <a:xfrm>
          <a:off x="0" y="0"/>
          <a:ext cx="0" cy="0"/>
          <a:chOff x="0" y="0"/>
          <a:chExt cx="0" cy="0"/>
        </a:xfrm>
      </p:grpSpPr>
      <p:sp>
        <p:nvSpPr>
          <p:cNvPr id="2" name="Text Placeholder 1" descr="Identification of Participants in the Joint Venture">
            <a:extLst>
              <a:ext uri="{FF2B5EF4-FFF2-40B4-BE49-F238E27FC236}">
                <a16:creationId xmlns:a16="http://schemas.microsoft.com/office/drawing/2014/main" id="{602A34CC-AAC9-EA0A-364B-3339A7C1379A}"/>
              </a:ext>
            </a:extLst>
          </p:cNvPr>
          <p:cNvSpPr>
            <a:spLocks noGrp="1"/>
          </p:cNvSpPr>
          <p:nvPr>
            <p:ph type="title" idx="4294967295"/>
          </p:nvPr>
        </p:nvSpPr>
        <p:spPr>
          <a:xfrm>
            <a:off x="770439" y="620697"/>
            <a:ext cx="9485669" cy="4292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Identification of Participants in the Joint Venture</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4" name="TextBox 3" descr="Example&#10;JOINT VENTURE OPERATING AGREEMENT OF&#10;JV EXAMPLE DENVER, LLC&#10;&#10; THIS JOINT VENTURE OPERATING AGREEMENT (hereinafter referred to as this “Agreement”) of JV EXAMPLE DENVER, LLC, a Colorado limited liability company (the “Joint Venture”), is made and entered into effective as of Nevuary 21, 2030 (the “Effective Date”) by and between: Company One, LLC a Colorado limited liability company (“CO1”), and ACDBE CO Two, LLC., a Colorado limited liability company (“AC2”), as the members of the Joint Venture (hereinafter referred to collectively as the “Members” and each individually as a “Member”). CO1, and AC2 are sometimes referred to as the “Parties”.&#10;&#10;RECITALS&#10; WHEREAS, the Joint Venture is a limited liability company that will be formed in the State of Colorado;&#10;&#10; WHEREAS,…;&#10;&#10;2025 Joint Venture Guidance, Section 2.3&#10;">
            <a:extLst>
              <a:ext uri="{FF2B5EF4-FFF2-40B4-BE49-F238E27FC236}">
                <a16:creationId xmlns:a16="http://schemas.microsoft.com/office/drawing/2014/main" id="{1A93E76F-651B-4074-4CE5-2834C9254D0F}"/>
              </a:ext>
            </a:extLst>
          </p:cNvPr>
          <p:cNvSpPr txBox="1"/>
          <p:nvPr/>
        </p:nvSpPr>
        <p:spPr>
          <a:xfrm>
            <a:off x="770439" y="1265275"/>
            <a:ext cx="9745161" cy="5447645"/>
          </a:xfrm>
          <a:prstGeom prst="rect">
            <a:avLst/>
          </a:prstGeom>
          <a:noFill/>
        </p:spPr>
        <p:txBody>
          <a:bodyPr wrap="square" rtlCol="0">
            <a:spAutoFit/>
          </a:bodyPr>
          <a:lstStyle/>
          <a:p>
            <a:r>
              <a:rPr lang="en-US" sz="2000" b="1">
                <a:solidFill>
                  <a:srgbClr val="DC582A"/>
                </a:solidFill>
              </a:rPr>
              <a:t>Example</a:t>
            </a:r>
          </a:p>
          <a:p>
            <a:pPr algn="ctr"/>
            <a:r>
              <a:rPr lang="en-US" b="1"/>
              <a:t>JOINT VENTURE OPERATING AGREEMENT OF</a:t>
            </a:r>
          </a:p>
          <a:p>
            <a:pPr algn="ctr"/>
            <a:r>
              <a:rPr lang="en-US" b="1"/>
              <a:t>JV EXAMPLE DENVER, LLC</a:t>
            </a:r>
          </a:p>
          <a:p>
            <a:pPr algn="just"/>
            <a:endParaRPr lang="en-US"/>
          </a:p>
          <a:p>
            <a:pPr>
              <a:tabLst>
                <a:tab pos="509588" algn="l"/>
              </a:tabLst>
            </a:pPr>
            <a:r>
              <a:rPr lang="en-US"/>
              <a:t>	</a:t>
            </a:r>
            <a:r>
              <a:rPr lang="en-US" b="1"/>
              <a:t>THIS JOINT VENTURE OPERATING AGREEMENT </a:t>
            </a:r>
            <a:r>
              <a:rPr lang="en-US"/>
              <a:t>(hereinafter referred to as this “</a:t>
            </a:r>
            <a:r>
              <a:rPr lang="en-US" b="1"/>
              <a:t>Agreement</a:t>
            </a:r>
            <a:r>
              <a:rPr lang="en-US"/>
              <a:t>”) of </a:t>
            </a:r>
            <a:r>
              <a:rPr lang="en-US" b="1">
                <a:solidFill>
                  <a:srgbClr val="DC582A"/>
                </a:solidFill>
              </a:rPr>
              <a:t>JV EXAMPLE DENVER, LLC</a:t>
            </a:r>
            <a:r>
              <a:rPr lang="en-US"/>
              <a:t>, a Colorado limited liability company (the “</a:t>
            </a:r>
            <a:r>
              <a:rPr lang="en-US" b="1"/>
              <a:t>Joint Venture</a:t>
            </a:r>
            <a:r>
              <a:rPr lang="en-US"/>
              <a:t>”), is made and entered into effective as of </a:t>
            </a:r>
            <a:r>
              <a:rPr lang="en-US" err="1"/>
              <a:t>Nevuary</a:t>
            </a:r>
            <a:r>
              <a:rPr lang="en-US"/>
              <a:t> 21, 2030 (the “</a:t>
            </a:r>
            <a:r>
              <a:rPr lang="en-US" b="1"/>
              <a:t>Effective Date</a:t>
            </a:r>
            <a:r>
              <a:rPr lang="en-US"/>
              <a:t>”) by and between</a:t>
            </a:r>
            <a:r>
              <a:rPr lang="en-US" b="1">
                <a:solidFill>
                  <a:srgbClr val="DC582A"/>
                </a:solidFill>
              </a:rPr>
              <a:t>: Company One, LLC</a:t>
            </a:r>
            <a:r>
              <a:rPr lang="en-US"/>
              <a:t> a Colorado limited liability company (“</a:t>
            </a:r>
            <a:r>
              <a:rPr lang="en-US" b="1"/>
              <a:t>CO1</a:t>
            </a:r>
            <a:r>
              <a:rPr lang="en-US"/>
              <a:t>”), and </a:t>
            </a:r>
            <a:r>
              <a:rPr lang="en-US" b="1">
                <a:solidFill>
                  <a:srgbClr val="DC582A"/>
                </a:solidFill>
              </a:rPr>
              <a:t>ACDBE CO Two, LLC., </a:t>
            </a:r>
            <a:r>
              <a:rPr lang="en-US"/>
              <a:t>a Colorado limited liability company (“</a:t>
            </a:r>
            <a:r>
              <a:rPr lang="en-US" b="1"/>
              <a:t>AC2</a:t>
            </a:r>
            <a:r>
              <a:rPr lang="en-US"/>
              <a:t>”), as the members of the Joint Venture (hereinafter referred to collectively as the “</a:t>
            </a:r>
            <a:r>
              <a:rPr lang="en-US" b="1"/>
              <a:t>Members</a:t>
            </a:r>
            <a:r>
              <a:rPr lang="en-US"/>
              <a:t>” and each individually as a “</a:t>
            </a:r>
            <a:r>
              <a:rPr lang="en-US" b="1"/>
              <a:t>Member</a:t>
            </a:r>
            <a:r>
              <a:rPr lang="en-US"/>
              <a:t>”). CO1, and AC2 are sometimes referred to as the </a:t>
            </a:r>
            <a:r>
              <a:rPr lang="en-US" b="1"/>
              <a:t>“Parties</a:t>
            </a:r>
            <a:r>
              <a:rPr lang="en-US"/>
              <a:t>”.</a:t>
            </a:r>
            <a:br>
              <a:rPr lang="en-US"/>
            </a:br>
            <a:endParaRPr lang="en-US"/>
          </a:p>
          <a:p>
            <a:r>
              <a:rPr lang="en-US"/>
              <a:t>RECITALS</a:t>
            </a:r>
          </a:p>
          <a:p>
            <a:pPr defTabSz="457200"/>
            <a:r>
              <a:rPr lang="en-US"/>
              <a:t>	WHEREAS, the Joint Venture is a limited liability company that will be formed in the State of Colorado;</a:t>
            </a:r>
            <a:br>
              <a:rPr lang="en-US"/>
            </a:br>
            <a:endParaRPr lang="en-US"/>
          </a:p>
          <a:p>
            <a:pPr defTabSz="457200"/>
            <a:r>
              <a:rPr lang="en-US"/>
              <a:t>	WHEREAS,…;</a:t>
            </a:r>
            <a:br>
              <a:rPr lang="en-US"/>
            </a:br>
            <a:br>
              <a:rPr lang="en-US" i="1"/>
            </a:br>
            <a:r>
              <a:rPr lang="en-US" i="1"/>
              <a:t>2025 Joint Venture Guidance, Section 2.3</a:t>
            </a:r>
          </a:p>
        </p:txBody>
      </p:sp>
    </p:spTree>
    <p:extLst>
      <p:ext uri="{BB962C8B-B14F-4D97-AF65-F5344CB8AC3E}">
        <p14:creationId xmlns:p14="http://schemas.microsoft.com/office/powerpoint/2010/main" val="2834974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9C9A8-B486-9810-F80E-6E1798E97FA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AC0EA7-49AF-64B4-EF30-96DBD524614F}"/>
              </a:ext>
            </a:extLst>
          </p:cNvPr>
          <p:cNvSpPr>
            <a:spLocks noGrp="1"/>
          </p:cNvSpPr>
          <p:nvPr>
            <p:ph type="title" idx="4294967295"/>
          </p:nvPr>
        </p:nvSpPr>
        <p:spPr>
          <a:xfrm>
            <a:off x="770439" y="250960"/>
            <a:ext cx="9485669" cy="4292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Identification of the Single, For-profit Business Enterprise to be Undertaken by the Joint Venture </a:t>
            </a:r>
          </a:p>
        </p:txBody>
      </p:sp>
      <p:sp>
        <p:nvSpPr>
          <p:cNvPr id="4" name="TextBox 3" descr="Example&#10;&#10; 2.3 Purposes.  The Company is formed for all lawful business purposes relating to the ownership and operation of the Concession Operations. The primary purpose of the Company is to enter into and maintain a Concession Agreement with DEN for the subleasing, development, management, and operation of franchised or licensed restaurants at spaces within the Airport. The Company was formed to respond to Request for Proposal #1234567890 Center Core Mezzanine Full-Service Restaurant issued by DEN.  Additionally, the Company may respond to additional concession opportunities at DEN.&#10;&#10;Example&#10;2.3 Scope and Purpose. The purpose of the Company is to own and operate food, beverage and/or retail concessions listed on the attached Appendix A at the Denver International Airport (the “Airport”), and to participate in such activities as may be necessary or advisable to further the business of the Concessions at the Airport. &#10;&#10;2025 Joint Venture Guidance, Section 2.3&#10;">
            <a:extLst>
              <a:ext uri="{FF2B5EF4-FFF2-40B4-BE49-F238E27FC236}">
                <a16:creationId xmlns:a16="http://schemas.microsoft.com/office/drawing/2014/main" id="{3D514460-2765-3689-2CE1-9C56EC9B76AE}"/>
              </a:ext>
            </a:extLst>
          </p:cNvPr>
          <p:cNvSpPr txBox="1"/>
          <p:nvPr/>
        </p:nvSpPr>
        <p:spPr>
          <a:xfrm>
            <a:off x="914400" y="1424763"/>
            <a:ext cx="9485669" cy="5324535"/>
          </a:xfrm>
          <a:prstGeom prst="rect">
            <a:avLst/>
          </a:prstGeom>
          <a:noFill/>
        </p:spPr>
        <p:txBody>
          <a:bodyPr wrap="square" rtlCol="0">
            <a:spAutoFit/>
          </a:bodyPr>
          <a:lstStyle/>
          <a:p>
            <a:pPr marL="0" lvl="1">
              <a:buNone/>
            </a:pPr>
            <a:r>
              <a:rPr lang="en-US" sz="2000" b="1">
                <a:solidFill>
                  <a:srgbClr val="E35B2A"/>
                </a:solidFill>
                <a:ea typeface="Calibri"/>
                <a:cs typeface="Calibri"/>
              </a:rPr>
              <a:t>Example</a:t>
            </a:r>
          </a:p>
          <a:p>
            <a:pPr marL="457200" lvl="1" indent="0">
              <a:buNone/>
            </a:pPr>
            <a:endParaRPr lang="en-US" b="1">
              <a:effectLst/>
              <a:ea typeface="Times New Roman" panose="02020603050405020304" pitchFamily="18" charset="0"/>
            </a:endParaRPr>
          </a:p>
          <a:p>
            <a:pPr lvl="1"/>
            <a:r>
              <a:rPr lang="en-US" b="1">
                <a:effectLst/>
                <a:ea typeface="Times New Roman" panose="02020603050405020304" pitchFamily="18" charset="0"/>
              </a:rPr>
              <a:t>	2.3 Purposes</a:t>
            </a:r>
            <a:r>
              <a:rPr lang="en-US">
                <a:effectLst/>
                <a:ea typeface="Times New Roman" panose="02020603050405020304" pitchFamily="18" charset="0"/>
              </a:rPr>
              <a:t>.  The Company is formed for all lawful business purposes relating to the ownership and operation of the Concession Operations. The primary purpose of the Company is to enter into and maintain a Concession Agreement with DEN for the subleasing, development, management, and operation of franchised or licensed restaurants at spaces within the Airport</a:t>
            </a:r>
            <a:r>
              <a:rPr lang="en-US" b="1">
                <a:solidFill>
                  <a:srgbClr val="E35B2A"/>
                </a:solidFill>
                <a:effectLst/>
                <a:ea typeface="Times New Roman" panose="02020603050405020304" pitchFamily="18" charset="0"/>
              </a:rPr>
              <a:t>. The Company was formed to respond to Request for Proposal #1234567890 Center Core Mezzanine Full-Service Restaurant issued by DEN.  </a:t>
            </a:r>
            <a:r>
              <a:rPr lang="en-US">
                <a:effectLst/>
                <a:ea typeface="Times New Roman" panose="02020603050405020304" pitchFamily="18" charset="0"/>
              </a:rPr>
              <a:t>Additionally, the Company may respond to additional concession opportunities at DEN.</a:t>
            </a:r>
          </a:p>
          <a:p>
            <a:pPr lvl="1"/>
            <a:endParaRPr lang="en-US"/>
          </a:p>
          <a:p>
            <a:pPr marL="0" lvl="1">
              <a:buNone/>
            </a:pPr>
            <a:r>
              <a:rPr lang="en-US" sz="2000" b="1">
                <a:solidFill>
                  <a:srgbClr val="E35B2A"/>
                </a:solidFill>
                <a:ea typeface="Calibri"/>
                <a:cs typeface="Calibri"/>
              </a:rPr>
              <a:t>Example</a:t>
            </a:r>
            <a:endParaRPr lang="en-US" sz="2000">
              <a:solidFill>
                <a:srgbClr val="E35B2A"/>
              </a:solidFill>
            </a:endParaRPr>
          </a:p>
          <a:p>
            <a:pPr marL="584200" marR="466090" indent="456565">
              <a:spcBef>
                <a:spcPts val="1205"/>
              </a:spcBef>
            </a:pPr>
            <a:r>
              <a:rPr lang="en-US" b="1">
                <a:ea typeface="Times New Roman" panose="02020603050405020304" pitchFamily="18" charset="0"/>
              </a:rPr>
              <a:t>2.3 Scope and Purpose</a:t>
            </a:r>
            <a:r>
              <a:rPr lang="en-US">
                <a:ea typeface="Times New Roman" panose="02020603050405020304" pitchFamily="18" charset="0"/>
              </a:rPr>
              <a:t>. The purpose of the Company is to own and operate food, beverage and/or retail concessions </a:t>
            </a:r>
            <a:r>
              <a:rPr lang="en-US" b="1">
                <a:solidFill>
                  <a:srgbClr val="E35B2A"/>
                </a:solidFill>
                <a:ea typeface="Times New Roman" panose="02020603050405020304" pitchFamily="18" charset="0"/>
              </a:rPr>
              <a:t>listed on the attached Appendix A </a:t>
            </a:r>
            <a:r>
              <a:rPr lang="en-US">
                <a:ea typeface="Times New Roman" panose="02020603050405020304" pitchFamily="18" charset="0"/>
              </a:rPr>
              <a:t>at the Denver International Airport (the “Airport”), and to participate in such activities as may be necessary or advisable to further the business of the Concessions at the Airport. </a:t>
            </a:r>
          </a:p>
          <a:p>
            <a:pPr marL="584200" marR="466090" indent="456565">
              <a:spcBef>
                <a:spcPts val="1205"/>
              </a:spcBef>
            </a:pPr>
            <a:endParaRPr lang="en-US">
              <a:ea typeface="Times New Roman" panose="02020603050405020304" pitchFamily="18" charset="0"/>
            </a:endParaRPr>
          </a:p>
          <a:p>
            <a:pPr marL="584200" marR="466090" indent="-584200" algn="just">
              <a:spcBef>
                <a:spcPts val="1205"/>
              </a:spcBef>
            </a:pPr>
            <a:r>
              <a:rPr lang="en-US" i="1">
                <a:ea typeface="Calibri" panose="020F0502020204030204"/>
                <a:cs typeface="Calibri" panose="020F0502020204030204"/>
              </a:rPr>
              <a:t>2025 Joint Venture Guidance, Section 2.3</a:t>
            </a:r>
          </a:p>
        </p:txBody>
      </p:sp>
    </p:spTree>
    <p:extLst>
      <p:ext uri="{BB962C8B-B14F-4D97-AF65-F5344CB8AC3E}">
        <p14:creationId xmlns:p14="http://schemas.microsoft.com/office/powerpoint/2010/main" val="3587699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1E6DF-B0CE-267B-A59F-2D356D83C566}"/>
            </a:ext>
          </a:extLst>
        </p:cNvPr>
        <p:cNvGrpSpPr/>
        <p:nvPr/>
      </p:nvGrpSpPr>
      <p:grpSpPr>
        <a:xfrm>
          <a:off x="0" y="0"/>
          <a:ext cx="0" cy="0"/>
          <a:chOff x="0" y="0"/>
          <a:chExt cx="0" cy="0"/>
        </a:xfrm>
      </p:grpSpPr>
      <p:sp>
        <p:nvSpPr>
          <p:cNvPr id="2" name="Text Placeholder 1" descr="Joint Venture Term and Factors Affecting It">
            <a:extLst>
              <a:ext uri="{FF2B5EF4-FFF2-40B4-BE49-F238E27FC236}">
                <a16:creationId xmlns:a16="http://schemas.microsoft.com/office/drawing/2014/main" id="{58070EB7-56B5-F3C5-2241-2898E1A45D48}"/>
              </a:ext>
            </a:extLst>
          </p:cNvPr>
          <p:cNvSpPr>
            <a:spLocks noGrp="1"/>
          </p:cNvSpPr>
          <p:nvPr>
            <p:ph type="title" idx="4294967295"/>
          </p:nvPr>
        </p:nvSpPr>
        <p:spPr>
          <a:xfrm>
            <a:off x="770439" y="599303"/>
            <a:ext cx="9485669" cy="4292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Joint Venture Term and Factors </a:t>
            </a:r>
            <a:r>
              <a:rPr kumimoji="0" lang="en-US" sz="2800" i="0" u="none" strike="noStrike" kern="1200" cap="none" spc="0" normalizeH="0" baseline="0" noProof="0">
                <a:ln>
                  <a:noFill/>
                </a:ln>
                <a:solidFill>
                  <a:srgbClr val="440099"/>
                </a:solidFill>
                <a:effectLst/>
                <a:uLnTx/>
                <a:uFillTx/>
                <a:latin typeface="+mn-lt"/>
                <a:ea typeface="Calibri"/>
                <a:cs typeface="Calibri"/>
              </a:rPr>
              <a:t>Effecting</a:t>
            </a:r>
            <a:r>
              <a:rPr kumimoji="0" lang="en-US" sz="2800" b="0" i="0" u="none" strike="noStrike" kern="1200" cap="none" spc="0" normalizeH="0" baseline="0" noProof="0">
                <a:ln>
                  <a:noFill/>
                </a:ln>
                <a:solidFill>
                  <a:srgbClr val="440099"/>
                </a:solidFill>
                <a:effectLst/>
                <a:uLnTx/>
                <a:uFillTx/>
                <a:latin typeface="+mn-lt"/>
                <a:ea typeface="Calibri"/>
                <a:cs typeface="Calibri"/>
              </a:rPr>
              <a:t> It</a:t>
            </a:r>
          </a:p>
        </p:txBody>
      </p:sp>
      <p:sp>
        <p:nvSpPr>
          <p:cNvPr id="9" name="TextBox 8" descr="Example &#10;1.3 Term. The Company shall commence existence on the date on which its Certificate of Formation (the &quot;Certificate&quot;) is filed with the Colorado Secretary of State. The Company shall continue for the term City and County of Denver (“Airport Authority”) awards the food and beverage concessions at the Denver International Airport (the “Airport”), pursuant to that certain concession agreement by and between the Airport Authority and JV Example Denver, LLC, unless sooner terminated and dissolved pursuant to Article IX herein (the “Term”).&#10;Example&#10;1.3 Term. Date of dissolution is subject to Section 9.1&#10;9.1 Events Causing Dissolution The Company shall be dissolved upon the first to occur of the following events: &#10;a) Within thirty (30) days after the Company is notified that it has not been awarded the Concession Agreement, unless otherwise determined by the Management Committee;&#10;b) Within 180 days after the expiration or termination of the Concession Agreement.&#10;&#10;2025 Joint Venture Guidance, Section 2.3&#10;">
            <a:extLst>
              <a:ext uri="{FF2B5EF4-FFF2-40B4-BE49-F238E27FC236}">
                <a16:creationId xmlns:a16="http://schemas.microsoft.com/office/drawing/2014/main" id="{264757E4-84C4-E708-CFEF-7F6483ADB04E}"/>
              </a:ext>
            </a:extLst>
          </p:cNvPr>
          <p:cNvSpPr txBox="1"/>
          <p:nvPr/>
        </p:nvSpPr>
        <p:spPr>
          <a:xfrm>
            <a:off x="871869" y="1403498"/>
            <a:ext cx="10090297" cy="5262979"/>
          </a:xfrm>
          <a:prstGeom prst="rect">
            <a:avLst/>
          </a:prstGeom>
          <a:noFill/>
        </p:spPr>
        <p:txBody>
          <a:bodyPr wrap="square" rtlCol="0">
            <a:spAutoFit/>
          </a:bodyPr>
          <a:lstStyle/>
          <a:p>
            <a:pPr marL="584200" marR="466090" indent="-584200">
              <a:spcBef>
                <a:spcPts val="1205"/>
              </a:spcBef>
            </a:pPr>
            <a:r>
              <a:rPr lang="en-US" sz="1800" b="1">
                <a:solidFill>
                  <a:srgbClr val="E35B2A"/>
                </a:solidFill>
                <a:effectLst/>
                <a:ea typeface="Times New Roman" panose="02020603050405020304" pitchFamily="18" charset="0"/>
                <a:cs typeface="Times New Roman" panose="02020603050405020304" pitchFamily="18" charset="0"/>
              </a:rPr>
              <a:t>Example </a:t>
            </a:r>
          </a:p>
          <a:p>
            <a:pPr marL="584200" marR="466090" indent="456565">
              <a:spcBef>
                <a:spcPts val="1205"/>
              </a:spcBef>
            </a:pPr>
            <a:r>
              <a:rPr lang="en-US" sz="1600" b="1">
                <a:effectLst/>
                <a:ea typeface="Times New Roman" panose="02020603050405020304" pitchFamily="18" charset="0"/>
                <a:cs typeface="Times New Roman" panose="02020603050405020304" pitchFamily="18" charset="0"/>
              </a:rPr>
              <a:t>1.3 Term</a:t>
            </a:r>
            <a:r>
              <a:rPr lang="en-US" sz="1600" b="1">
                <a:solidFill>
                  <a:srgbClr val="DC582A"/>
                </a:solidFill>
                <a:effectLst/>
                <a:ea typeface="Times New Roman" panose="02020603050405020304" pitchFamily="18" charset="0"/>
                <a:cs typeface="Times New Roman" panose="02020603050405020304" pitchFamily="18" charset="0"/>
              </a:rPr>
              <a:t>. </a:t>
            </a:r>
            <a:r>
              <a:rPr lang="en-US" sz="1600">
                <a:effectLst/>
                <a:ea typeface="Times New Roman" panose="02020603050405020304" pitchFamily="18" charset="0"/>
                <a:cs typeface="Times New Roman" panose="02020603050405020304" pitchFamily="18" charset="0"/>
              </a:rPr>
              <a:t>The Company shall commence existence on the date on which its Certificate of Formation (the "Certificate") is filed with the Colorado Secretary of State. The Company shall continue for the term the City and County of Denver (“Airport Authority”) awards the food and beverage concessions at the Denver International Airport (the “Airport”), pursuant to that certain concession agreement by and between the Airport Authority and JV Example Denver, LLC, unless sooner terminated and dissolved pursuant to Article IX herein (the “Term”).</a:t>
            </a:r>
          </a:p>
          <a:p>
            <a:pPr marL="584200" marR="466090" indent="-584200">
              <a:spcBef>
                <a:spcPts val="1205"/>
              </a:spcBef>
            </a:pPr>
            <a:r>
              <a:rPr lang="en-US" sz="1800" b="1">
                <a:solidFill>
                  <a:srgbClr val="E35B2A"/>
                </a:solidFill>
                <a:ea typeface="Times New Roman" panose="02020603050405020304" pitchFamily="18" charset="0"/>
                <a:cs typeface="Times New Roman" panose="02020603050405020304" pitchFamily="18" charset="0"/>
              </a:rPr>
              <a:t>Example</a:t>
            </a:r>
          </a:p>
          <a:p>
            <a:pPr marL="584200" marR="466090" indent="456565">
              <a:spcBef>
                <a:spcPts val="1205"/>
              </a:spcBef>
            </a:pPr>
            <a:r>
              <a:rPr lang="en-US" sz="1600" b="1">
                <a:ea typeface="Times New Roman" panose="02020603050405020304" pitchFamily="18" charset="0"/>
              </a:rPr>
              <a:t>1.3 Term. </a:t>
            </a:r>
            <a:r>
              <a:rPr lang="en-US" sz="1600">
                <a:ea typeface="Times New Roman" panose="02020603050405020304" pitchFamily="18" charset="0"/>
              </a:rPr>
              <a:t>Date of dissolution is subject to Section 9.1</a:t>
            </a:r>
          </a:p>
          <a:p>
            <a:pPr marL="627063" marR="466090" indent="412750">
              <a:spcBef>
                <a:spcPts val="1205"/>
              </a:spcBef>
            </a:pPr>
            <a:r>
              <a:rPr lang="en-US" sz="1600" b="1">
                <a:ea typeface="Times New Roman" panose="02020603050405020304" pitchFamily="18" charset="0"/>
              </a:rPr>
              <a:t>9.1 Events Causing Dissolution </a:t>
            </a:r>
            <a:r>
              <a:rPr lang="en-US" sz="1600">
                <a:ea typeface="Times New Roman" panose="02020603050405020304" pitchFamily="18" charset="0"/>
              </a:rPr>
              <a:t>The Company shall be dissolved upon the first to occur of the following events: </a:t>
            </a:r>
          </a:p>
          <a:p>
            <a:pPr marL="584200" marR="466090" indent="456565">
              <a:spcBef>
                <a:spcPts val="1205"/>
              </a:spcBef>
            </a:pPr>
            <a:r>
              <a:rPr lang="en-US" sz="1600">
                <a:ea typeface="Times New Roman" panose="02020603050405020304" pitchFamily="18" charset="0"/>
              </a:rPr>
              <a:t>a) Within thirty (30) days after the Company is notified that it has not been awarded the Concession Agreement, unless otherwise determined by the Management Committee;</a:t>
            </a:r>
          </a:p>
          <a:p>
            <a:pPr marL="584200" marR="466090" indent="456565">
              <a:spcBef>
                <a:spcPts val="1205"/>
              </a:spcBef>
            </a:pPr>
            <a:r>
              <a:rPr lang="en-US" sz="1600">
                <a:ea typeface="Times New Roman" panose="02020603050405020304" pitchFamily="18" charset="0"/>
              </a:rPr>
              <a:t>b) Within 180 days after the expiration or termination of the Concession Agreement.</a:t>
            </a:r>
            <a:endParaRPr lang="en-US" sz="1600" i="1">
              <a:ea typeface="Calibri" panose="020F0502020204030204"/>
              <a:cs typeface="Calibri" panose="020F0502020204030204"/>
            </a:endParaRPr>
          </a:p>
          <a:p>
            <a:pPr marL="584200" marR="466090" indent="456565" algn="just">
              <a:spcBef>
                <a:spcPts val="1205"/>
              </a:spcBef>
            </a:pPr>
            <a:endParaRPr lang="en-US" sz="1400" i="1">
              <a:ea typeface="Calibri" panose="020F0502020204030204"/>
              <a:cs typeface="Calibri" panose="020F0502020204030204"/>
            </a:endParaRPr>
          </a:p>
          <a:p>
            <a:pPr marL="584200" marR="466090" indent="-584200" algn="just">
              <a:spcBef>
                <a:spcPts val="1205"/>
              </a:spcBef>
            </a:pPr>
            <a:r>
              <a:rPr lang="en-US" sz="1400" i="1">
                <a:ea typeface="Calibri" panose="020F0502020204030204"/>
                <a:cs typeface="Calibri" panose="020F0502020204030204"/>
              </a:rPr>
              <a:t>2025 Joint Venture Guidance, Section 2.3</a:t>
            </a:r>
            <a:endParaRPr lang="en-US"/>
          </a:p>
        </p:txBody>
      </p:sp>
    </p:spTree>
    <p:extLst>
      <p:ext uri="{BB962C8B-B14F-4D97-AF65-F5344CB8AC3E}">
        <p14:creationId xmlns:p14="http://schemas.microsoft.com/office/powerpoint/2010/main" val="1520842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313DB-3619-2AAA-DAB6-E048B2BC42A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BB10D1-36B1-4A31-8E4B-49B07B174778}"/>
              </a:ext>
            </a:extLst>
          </p:cNvPr>
          <p:cNvSpPr>
            <a:spLocks noGrp="1"/>
          </p:cNvSpPr>
          <p:nvPr>
            <p:ph type="title" idx="4294967295"/>
          </p:nvPr>
        </p:nvSpPr>
        <p:spPr>
          <a:xfrm>
            <a:off x="770439" y="569615"/>
            <a:ext cx="9485669" cy="4292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rPr>
              <a:t>Capital to be contributed by each party </a:t>
            </a:r>
          </a:p>
        </p:txBody>
      </p:sp>
      <p:sp>
        <p:nvSpPr>
          <p:cNvPr id="7" name="Text Placeholder 7" descr="Initial Capital Contribution Example&#10;">
            <a:extLst>
              <a:ext uri="{FF2B5EF4-FFF2-40B4-BE49-F238E27FC236}">
                <a16:creationId xmlns:a16="http://schemas.microsoft.com/office/drawing/2014/main" id="{DBAA4447-CC2E-51E6-5660-B72F2B0EF1C4}"/>
              </a:ext>
            </a:extLst>
          </p:cNvPr>
          <p:cNvSpPr txBox="1">
            <a:spLocks/>
          </p:cNvSpPr>
          <p:nvPr/>
        </p:nvSpPr>
        <p:spPr>
          <a:xfrm>
            <a:off x="857249" y="1263216"/>
            <a:ext cx="8694737" cy="429231"/>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a:solidFill>
                  <a:srgbClr val="DC582A"/>
                </a:solidFill>
                <a:ea typeface="Calibri"/>
                <a:cs typeface="Calibri"/>
              </a:rPr>
              <a:t>Initial Capital Contribution Example</a:t>
            </a:r>
          </a:p>
          <a:p>
            <a:r>
              <a:rPr lang="en-US" b="1">
                <a:effectLst/>
                <a:ea typeface="Times New Roman" panose="02020603050405020304" pitchFamily="18" charset="0"/>
              </a:rPr>
              <a:t>JV EXAMPLE DENVER, LLC</a:t>
            </a:r>
            <a:endParaRPr lang="en-US" b="1">
              <a:solidFill>
                <a:srgbClr val="DC582A"/>
              </a:solidFill>
            </a:endParaRPr>
          </a:p>
          <a:p>
            <a:endParaRPr lang="en-US" sz="1400">
              <a:solidFill>
                <a:srgbClr val="DC582A"/>
              </a:solidFill>
            </a:endParaRPr>
          </a:p>
        </p:txBody>
      </p:sp>
      <p:graphicFrame>
        <p:nvGraphicFramePr>
          <p:cNvPr id="8" name="Table 7">
            <a:extLst>
              <a:ext uri="{FF2B5EF4-FFF2-40B4-BE49-F238E27FC236}">
                <a16:creationId xmlns:a16="http://schemas.microsoft.com/office/drawing/2014/main" id="{936B0064-C993-5F2F-34D9-4492322895B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386986"/>
              </p:ext>
            </p:extLst>
          </p:nvPr>
        </p:nvGraphicFramePr>
        <p:xfrm>
          <a:off x="857249" y="1970976"/>
          <a:ext cx="9637084" cy="1478280"/>
        </p:xfrm>
        <a:graphic>
          <a:graphicData uri="http://schemas.openxmlformats.org/drawingml/2006/table">
            <a:tbl>
              <a:tblPr firstRow="1" bandRow="1">
                <a:tableStyleId>{5C22544A-7EE6-4342-B048-85BDC9FD1C3A}</a:tableStyleId>
              </a:tblPr>
              <a:tblGrid>
                <a:gridCol w="2050793">
                  <a:extLst>
                    <a:ext uri="{9D8B030D-6E8A-4147-A177-3AD203B41FA5}">
                      <a16:colId xmlns:a16="http://schemas.microsoft.com/office/drawing/2014/main" val="1030391185"/>
                    </a:ext>
                  </a:extLst>
                </a:gridCol>
                <a:gridCol w="2006581">
                  <a:extLst>
                    <a:ext uri="{9D8B030D-6E8A-4147-A177-3AD203B41FA5}">
                      <a16:colId xmlns:a16="http://schemas.microsoft.com/office/drawing/2014/main" val="2727059122"/>
                    </a:ext>
                  </a:extLst>
                </a:gridCol>
                <a:gridCol w="2789855">
                  <a:extLst>
                    <a:ext uri="{9D8B030D-6E8A-4147-A177-3AD203B41FA5}">
                      <a16:colId xmlns:a16="http://schemas.microsoft.com/office/drawing/2014/main" val="3079366979"/>
                    </a:ext>
                  </a:extLst>
                </a:gridCol>
                <a:gridCol w="2789855">
                  <a:extLst>
                    <a:ext uri="{9D8B030D-6E8A-4147-A177-3AD203B41FA5}">
                      <a16:colId xmlns:a16="http://schemas.microsoft.com/office/drawing/2014/main" val="2316489153"/>
                    </a:ext>
                  </a:extLst>
                </a:gridCol>
              </a:tblGrid>
              <a:tr h="0">
                <a:tc>
                  <a:txBody>
                    <a:bodyPr/>
                    <a:lstStyle/>
                    <a:p>
                      <a:r>
                        <a:rPr lang="en-US"/>
                        <a:t>Member</a:t>
                      </a:r>
                    </a:p>
                  </a:txBody>
                  <a:tcPr>
                    <a:solidFill>
                      <a:srgbClr val="4400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Payment Method</a:t>
                      </a:r>
                    </a:p>
                  </a:txBody>
                  <a:tcPr>
                    <a:solidFill>
                      <a:srgbClr val="440099"/>
                    </a:solidFill>
                  </a:tcPr>
                </a:tc>
                <a:tc>
                  <a:txBody>
                    <a:bodyPr/>
                    <a:lstStyle/>
                    <a:p>
                      <a:pPr algn="l"/>
                      <a:r>
                        <a:rPr lang="en-US">
                          <a:latin typeface="+mn-lt"/>
                          <a:cs typeface="Times New Roman" panose="02020603050405020304" pitchFamily="18" charset="0"/>
                        </a:rPr>
                        <a:t>Initial Contribution</a:t>
                      </a:r>
                    </a:p>
                  </a:txBody>
                  <a:tcPr>
                    <a:solidFill>
                      <a:srgbClr val="440099"/>
                    </a:solidFill>
                  </a:tcPr>
                </a:tc>
                <a:tc>
                  <a:txBody>
                    <a:bodyPr/>
                    <a:lstStyle/>
                    <a:p>
                      <a:pPr algn="l"/>
                      <a:r>
                        <a:rPr lang="en-US">
                          <a:latin typeface="+mn-lt"/>
                          <a:cs typeface="Times New Roman" panose="02020603050405020304" pitchFamily="18" charset="0"/>
                        </a:rPr>
                        <a:t>Membership Interest</a:t>
                      </a:r>
                    </a:p>
                  </a:txBody>
                  <a:tcPr>
                    <a:solidFill>
                      <a:srgbClr val="440099"/>
                    </a:solidFill>
                  </a:tcPr>
                </a:tc>
                <a:extLst>
                  <a:ext uri="{0D108BD9-81ED-4DB2-BD59-A6C34878D82A}">
                    <a16:rowId xmlns:a16="http://schemas.microsoft.com/office/drawing/2014/main" val="2808613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mn-lt"/>
                          <a:ea typeface="Times New Roman" panose="02020603050405020304" pitchFamily="18" charset="0"/>
                          <a:cs typeface="Times New Roman" panose="02020603050405020304" pitchFamily="18" charset="0"/>
                        </a:rPr>
                        <a:t>Company One, LLC</a:t>
                      </a:r>
                      <a:endParaRPr lang="en-US">
                        <a:latin typeface="+mn-lt"/>
                        <a:cs typeface="Times New Roman" panose="02020603050405020304" pitchFamily="18" charset="0"/>
                      </a:endParaRPr>
                    </a:p>
                  </a:txBody>
                  <a:tcPr>
                    <a:solidFill>
                      <a:schemeClr val="bg2"/>
                    </a:solidFill>
                  </a:tcPr>
                </a:tc>
                <a:tc>
                  <a:txBody>
                    <a:bodyPr/>
                    <a:lstStyle/>
                    <a:p>
                      <a:r>
                        <a:rPr lang="en-US"/>
                        <a:t>Cash</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700,000.00</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70%</a:t>
                      </a:r>
                    </a:p>
                  </a:txBody>
                  <a:tcPr>
                    <a:solidFill>
                      <a:schemeClr val="bg2"/>
                    </a:solidFill>
                  </a:tcPr>
                </a:tc>
                <a:extLst>
                  <a:ext uri="{0D108BD9-81ED-4DB2-BD59-A6C34878D82A}">
                    <a16:rowId xmlns:a16="http://schemas.microsoft.com/office/drawing/2014/main" val="14037226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mn-lt"/>
                          <a:ea typeface="Times New Roman" panose="02020603050405020304" pitchFamily="18" charset="0"/>
                          <a:cs typeface="Times New Roman" panose="02020603050405020304" pitchFamily="18" charset="0"/>
                        </a:rPr>
                        <a:t>ACDBE CO Two, LLC</a:t>
                      </a:r>
                      <a:endParaRPr lang="en-US">
                        <a:latin typeface="+mn-lt"/>
                        <a:cs typeface="Times New Roman" panose="02020603050405020304" pitchFamily="18" charset="0"/>
                      </a:endParaRPr>
                    </a:p>
                  </a:txBody>
                  <a:tcPr/>
                </a:tc>
                <a:tc>
                  <a:txBody>
                    <a:bodyPr/>
                    <a:lstStyle/>
                    <a:p>
                      <a:r>
                        <a:rPr lang="en-US"/>
                        <a:t>Cash</a:t>
                      </a:r>
                    </a:p>
                  </a:txBody>
                  <a:tcPr/>
                </a:tc>
                <a:tc>
                  <a:txBody>
                    <a:bodyPr/>
                    <a:lstStyle/>
                    <a:p>
                      <a:r>
                        <a:rPr lang="en-US"/>
                        <a:t>300,000.00</a:t>
                      </a:r>
                    </a:p>
                  </a:txBody>
                  <a:tcPr/>
                </a:tc>
                <a:tc>
                  <a:txBody>
                    <a:bodyPr/>
                    <a:lstStyle/>
                    <a:p>
                      <a:r>
                        <a:rPr lang="en-US"/>
                        <a:t>30%</a:t>
                      </a:r>
                    </a:p>
                  </a:txBody>
                  <a:tcPr/>
                </a:tc>
                <a:extLst>
                  <a:ext uri="{0D108BD9-81ED-4DB2-BD59-A6C34878D82A}">
                    <a16:rowId xmlns:a16="http://schemas.microsoft.com/office/drawing/2014/main" val="692232202"/>
                  </a:ext>
                </a:extLst>
              </a:tr>
              <a:tr h="370840">
                <a:tc gridSpan="2">
                  <a:txBody>
                    <a:bodyPr/>
                    <a:lstStyle/>
                    <a:p>
                      <a:pPr algn="r"/>
                      <a:r>
                        <a:rPr lang="en-US"/>
                        <a:t>Total:</a:t>
                      </a:r>
                    </a:p>
                  </a:txBody>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$1,000,000.00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100%</a:t>
                      </a:r>
                    </a:p>
                  </a:txBody>
                  <a:tcPr/>
                </a:tc>
                <a:extLst>
                  <a:ext uri="{0D108BD9-81ED-4DB2-BD59-A6C34878D82A}">
                    <a16:rowId xmlns:a16="http://schemas.microsoft.com/office/drawing/2014/main" val="2651376511"/>
                  </a:ext>
                </a:extLst>
              </a:tr>
            </a:tbl>
          </a:graphicData>
        </a:graphic>
      </p:graphicFrame>
      <p:sp>
        <p:nvSpPr>
          <p:cNvPr id="12" name="Text Placeholder 7" descr="Future Capital Contributions Example&#10;3.6  Additional Capital Contributions. The Members shall make such additional Capital Contributions, beyond the initial Capital Contributions as are hereafter determined to be necessary to meet the financial obligations of the Company, to the extent and as required by unanimous vote of the Members. Events that could create a need for additional capital contributions include but is not limited to operational shortfalls, unexpected costs, contingencies for economic or industry changes, insufficient reserve funds, expansion or growth opportunities, refresh or refurbishment requirements and force majeure events. In such event, each Member shall contribute its proportionate (in proportion to its then ownership of Membership Interests in the Company) of such Capital Contributions whenever so required.&#10;&#10;2025 Joint Venture Guidance, Section 2.3&#10;">
            <a:extLst>
              <a:ext uri="{FF2B5EF4-FFF2-40B4-BE49-F238E27FC236}">
                <a16:creationId xmlns:a16="http://schemas.microsoft.com/office/drawing/2014/main" id="{3B7E6AF8-6207-1E23-147B-E890CF37F436}"/>
              </a:ext>
            </a:extLst>
          </p:cNvPr>
          <p:cNvSpPr txBox="1">
            <a:spLocks/>
          </p:cNvSpPr>
          <p:nvPr/>
        </p:nvSpPr>
        <p:spPr>
          <a:xfrm>
            <a:off x="719603" y="3748736"/>
            <a:ext cx="9912376" cy="429231"/>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DC582A"/>
                </a:solidFill>
                <a:ea typeface="Calibri"/>
                <a:cs typeface="Calibri"/>
              </a:rPr>
              <a:t>Future Capital Contributions Example</a:t>
            </a:r>
          </a:p>
          <a:p>
            <a:pPr marR="466090">
              <a:spcBef>
                <a:spcPts val="1205"/>
              </a:spcBef>
            </a:pPr>
            <a:r>
              <a:rPr lang="en-US" sz="1600" b="1">
                <a:ea typeface="Times New Roman" panose="02020603050405020304" pitchFamily="18" charset="0"/>
              </a:rPr>
              <a:t>3.6  Additional Capital Contributions.</a:t>
            </a:r>
            <a:r>
              <a:rPr lang="en-US" sz="1600">
                <a:ea typeface="Times New Roman" panose="02020603050405020304" pitchFamily="18" charset="0"/>
              </a:rPr>
              <a:t> The Members shall make such additional Capital Contributions, beyond the initial Capital Contributions as are hereafter determined to be necessary to meet the financial obligations of the Company, to the extent and as required by unanimous vote of the Members. Events that could create a need for additional capital contributions include but is not limited to operational shortfalls, unexpected costs, contingencies for economic or industry changes, insufficient reserve funds, expansion or growth opportunities, refresh or refurbishment requirements and force majeure events. In such event, each Member shall contribute its proportionate (in proportion to its then ownership of Membership Interests in the Company) of such Capital Contributions whenever so required.</a:t>
            </a:r>
            <a:br>
              <a:rPr lang="en-US" sz="1600">
                <a:ea typeface="Times New Roman" panose="02020603050405020304" pitchFamily="18" charset="0"/>
              </a:rPr>
            </a:br>
            <a:endParaRPr lang="en-US" sz="1600" i="1">
              <a:ea typeface="Calibri" panose="020F0502020204030204"/>
              <a:cs typeface="Calibri" panose="020F0502020204030204"/>
            </a:endParaRPr>
          </a:p>
          <a:p>
            <a:pPr marR="466090" algn="just">
              <a:spcBef>
                <a:spcPts val="1205"/>
              </a:spcBef>
            </a:pPr>
            <a:r>
              <a:rPr lang="en-US" sz="1600" i="1">
                <a:ea typeface="Calibri" panose="020F0502020204030204"/>
                <a:cs typeface="Calibri" panose="020F0502020204030204"/>
              </a:rPr>
              <a:t>2025 Joint Venture Guidance, Sections 2.3 and 4.5</a:t>
            </a:r>
            <a:endParaRPr lang="en-US" b="1">
              <a:solidFill>
                <a:srgbClr val="DC582A"/>
              </a:solidFill>
              <a:ea typeface="Calibri"/>
              <a:cs typeface="Calibri"/>
            </a:endParaRPr>
          </a:p>
          <a:p>
            <a:r>
              <a:rPr lang="en-US" b="1">
                <a:solidFill>
                  <a:srgbClr val="DC582A"/>
                </a:solidFill>
                <a:ea typeface="Calibri"/>
                <a:cs typeface="Calibri"/>
              </a:rPr>
              <a:t> </a:t>
            </a:r>
            <a:endParaRPr lang="en-US" sz="1400">
              <a:solidFill>
                <a:srgbClr val="DC582A"/>
              </a:solidFill>
            </a:endParaRPr>
          </a:p>
        </p:txBody>
      </p:sp>
    </p:spTree>
    <p:extLst>
      <p:ext uri="{BB962C8B-B14F-4D97-AF65-F5344CB8AC3E}">
        <p14:creationId xmlns:p14="http://schemas.microsoft.com/office/powerpoint/2010/main" val="3417376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5D15B-A8B1-F78B-4021-1442B63C03D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2734775-29D3-A230-1785-0FE48FB8A166}"/>
              </a:ext>
              <a:ext uri="{C183D7F6-B498-43B3-948B-1728B52AA6E4}">
                <adec:decorative xmlns:adec="http://schemas.microsoft.com/office/drawing/2017/decorative" val="1"/>
              </a:ext>
            </a:extLst>
          </p:cNvPr>
          <p:cNvSpPr>
            <a:spLocks noGrp="1"/>
          </p:cNvSpPr>
          <p:nvPr>
            <p:ph type="body" sz="quarter" idx="10"/>
          </p:nvPr>
        </p:nvSpPr>
        <p:spPr>
          <a:xfrm>
            <a:off x="770439" y="614546"/>
            <a:ext cx="9485669" cy="430483"/>
          </a:xfrm>
        </p:spPr>
        <p:txBody>
          <a:bodyPr lIns="91440" tIns="45720" rIns="91440" bIns="45720" anchor="t"/>
          <a:lstStyle/>
          <a:p>
            <a:r>
              <a:rPr lang="en-US">
                <a:ea typeface="Calibri" panose="020F0502020204030204"/>
                <a:cs typeface="Calibri" panose="020F0502020204030204"/>
              </a:rPr>
              <a:t>Profits, Losses and Risks</a:t>
            </a:r>
          </a:p>
          <a:p>
            <a:r>
              <a:rPr lang="en-US">
                <a:ea typeface="Calibri" panose="020F0502020204030204"/>
                <a:cs typeface="Calibri" panose="020F0502020204030204"/>
              </a:rPr>
              <a:t> </a:t>
            </a:r>
          </a:p>
          <a:p>
            <a:endParaRPr lang="en-US">
              <a:ea typeface="Calibri" panose="020F0502020204030204"/>
              <a:cs typeface="Calibri" panose="020F0502020204030204"/>
            </a:endParaRPr>
          </a:p>
        </p:txBody>
      </p:sp>
      <p:sp>
        <p:nvSpPr>
          <p:cNvPr id="4" name="Text Placeholder 5" descr="Each of the participants must share in the profits and losses in proportion to their ownership interest and identified in the agreement. &#10;&#10;Each participant in the joint venture must share in the risks of the business in proportion to their ownership interest. The agreement should include provisions for proportional share of business risks &#10;&#10;&#10;2025 Joint Venture Guidance, Sections 2.3, 4.3 and 4.4">
            <a:extLst>
              <a:ext uri="{FF2B5EF4-FFF2-40B4-BE49-F238E27FC236}">
                <a16:creationId xmlns:a16="http://schemas.microsoft.com/office/drawing/2014/main" id="{1562E2E8-7E21-F500-DC9A-5225E871FC09}"/>
              </a:ext>
            </a:extLst>
          </p:cNvPr>
          <p:cNvSpPr txBox="1">
            <a:spLocks noGrp="1"/>
          </p:cNvSpPr>
          <p:nvPr>
            <p:ph type="title" idx="4294967295"/>
          </p:nvPr>
        </p:nvSpPr>
        <p:spPr>
          <a:xfrm>
            <a:off x="730815" y="1385511"/>
            <a:ext cx="9731622" cy="32609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rPr>
              <a:t>Each of the participants must share in the profits and losses in proportion to their ownership interest and identified in the agreement. </a:t>
            </a:r>
            <a:br>
              <a:rPr kumimoji="0" lang="en-US" sz="2000" b="0" i="0"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rPr>
            </a:br>
            <a:endParaRPr kumimoji="0" lang="en-US" sz="2000" b="0" i="0"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endParaRPr>
          </a:p>
          <a:p>
            <a:pPr marL="285750" marR="0" lvl="0" indent="-285750" algn="l" defTabSz="914400" rtl="0" eaLnBrk="1" fontAlgn="auto" latinLnBrk="0" hangingPunct="1">
              <a:lnSpc>
                <a:spcPct val="100000"/>
              </a:lnSpc>
              <a:spcBef>
                <a:spcPts val="1000"/>
              </a:spcBef>
              <a:spcAft>
                <a:spcPts val="0"/>
              </a:spcAft>
              <a:buClr>
                <a:srgbClr val="E35B2A"/>
              </a:buClr>
              <a:buSzPct val="110000"/>
              <a:buFont typeface="Arial" panose="020B0604020202020204" pitchFamily="34" charset="0"/>
              <a:buChar char="•"/>
              <a:tabLst/>
              <a:defRPr/>
            </a:pPr>
            <a:r>
              <a:rPr kumimoji="0" lang="en-US" sz="2000" b="0" i="0"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rPr>
              <a:t>Each participant in the joint venture must share in the risks of the business in proportion to their ownership interest. The agreement should include provisions for proportional share of business risks </a:t>
            </a:r>
            <a:br>
              <a:rPr kumimoji="0" lang="en-US" sz="2000" b="0" i="0"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rPr>
            </a:br>
            <a:br>
              <a:rPr kumimoji="0" lang="en-US" sz="2000" b="0" i="0"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rPr>
            </a:br>
            <a:br>
              <a:rPr kumimoji="0" lang="en-US" sz="2000" b="0" i="0"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rPr>
            </a:br>
            <a:r>
              <a:rPr kumimoji="0" lang="en-US" sz="2000" b="0" i="1"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rPr>
              <a:t>2025 Joint Venture Guidance, Sections 2.3, 4.3 and 4.4</a:t>
            </a:r>
          </a:p>
        </p:txBody>
      </p:sp>
    </p:spTree>
    <p:extLst>
      <p:ext uri="{BB962C8B-B14F-4D97-AF65-F5344CB8AC3E}">
        <p14:creationId xmlns:p14="http://schemas.microsoft.com/office/powerpoint/2010/main" val="1406048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object 55" descr="Vision 100 and Operation 2045 are two phases of DEN’s strategic plan. Vision 100 is phase one and is focused on preparing the airport to serve 100 million annual passengers in the next several years. Operation 2045 is phase two and is focused on preparing the airport for its 50th anniversary in 2045 and for an expected 120 million-plus annual passengers. Both phases combined serve as a blueprint to align decision-making and accountability.&#10;&#10;">
            <a:extLst>
              <a:ext uri="{C183D7F6-B498-43B3-948B-1728B52AA6E4}">
                <adec:decorative xmlns:adec="http://schemas.microsoft.com/office/drawing/2017/decorative" val="0"/>
              </a:ext>
            </a:extLst>
          </p:cNvPr>
          <p:cNvGrpSpPr/>
          <p:nvPr/>
        </p:nvGrpSpPr>
        <p:grpSpPr>
          <a:xfrm>
            <a:off x="428" y="-13551"/>
            <a:ext cx="12191144" cy="6623111"/>
            <a:chOff x="0" y="0"/>
            <a:chExt cx="20104100" cy="10922000"/>
          </a:xfrm>
        </p:grpSpPr>
        <p:sp>
          <p:nvSpPr>
            <p:cNvPr id="56" name="object 56"/>
            <p:cNvSpPr/>
            <p:nvPr/>
          </p:nvSpPr>
          <p:spPr>
            <a:xfrm>
              <a:off x="1862864" y="8879847"/>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7" name="object 57"/>
            <p:cNvSpPr/>
            <p:nvPr/>
          </p:nvSpPr>
          <p:spPr>
            <a:xfrm>
              <a:off x="1862864" y="8879847"/>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8" name="object 58"/>
            <p:cNvSpPr/>
            <p:nvPr/>
          </p:nvSpPr>
          <p:spPr>
            <a:xfrm>
              <a:off x="1862864" y="10089400"/>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9" name="object 59"/>
            <p:cNvSpPr/>
            <p:nvPr/>
          </p:nvSpPr>
          <p:spPr>
            <a:xfrm>
              <a:off x="1862864" y="10089400"/>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0" name="object 60"/>
            <p:cNvSpPr/>
            <p:nvPr/>
          </p:nvSpPr>
          <p:spPr>
            <a:xfrm>
              <a:off x="10619595" y="8792431"/>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1" name="object 61"/>
            <p:cNvSpPr/>
            <p:nvPr/>
          </p:nvSpPr>
          <p:spPr>
            <a:xfrm>
              <a:off x="10619595" y="8792431"/>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2" name="object 62"/>
            <p:cNvSpPr/>
            <p:nvPr/>
          </p:nvSpPr>
          <p:spPr>
            <a:xfrm>
              <a:off x="10619595" y="9992164"/>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3" name="object 63"/>
            <p:cNvSpPr/>
            <p:nvPr/>
          </p:nvSpPr>
          <p:spPr>
            <a:xfrm>
              <a:off x="10619595" y="9992164"/>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4" name="object 64"/>
            <p:cNvSpPr/>
            <p:nvPr/>
          </p:nvSpPr>
          <p:spPr>
            <a:xfrm>
              <a:off x="14902205" y="8728101"/>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5" name="object 65"/>
            <p:cNvSpPr/>
            <p:nvPr/>
          </p:nvSpPr>
          <p:spPr>
            <a:xfrm>
              <a:off x="14902205" y="8728101"/>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6" name="object 66"/>
            <p:cNvSpPr/>
            <p:nvPr/>
          </p:nvSpPr>
          <p:spPr>
            <a:xfrm>
              <a:off x="13894575" y="10182117"/>
              <a:ext cx="1984375" cy="459740"/>
            </a:xfrm>
            <a:custGeom>
              <a:avLst/>
              <a:gdLst/>
              <a:ahLst/>
              <a:cxnLst/>
              <a:rect l="l" t="t" r="r" b="b"/>
              <a:pathLst>
                <a:path w="1984375" h="459740">
                  <a:moveTo>
                    <a:pt x="361149" y="8839"/>
                  </a:moveTo>
                  <a:lnTo>
                    <a:pt x="313169" y="8839"/>
                  </a:lnTo>
                  <a:lnTo>
                    <a:pt x="180581" y="403466"/>
                  </a:lnTo>
                  <a:lnTo>
                    <a:pt x="47980" y="8839"/>
                  </a:lnTo>
                  <a:lnTo>
                    <a:pt x="0" y="8839"/>
                  </a:lnTo>
                  <a:lnTo>
                    <a:pt x="153428" y="450811"/>
                  </a:lnTo>
                  <a:lnTo>
                    <a:pt x="207733" y="450811"/>
                  </a:lnTo>
                  <a:lnTo>
                    <a:pt x="361149" y="8839"/>
                  </a:lnTo>
                  <a:close/>
                </a:path>
                <a:path w="1984375" h="459740">
                  <a:moveTo>
                    <a:pt x="487451" y="8839"/>
                  </a:moveTo>
                  <a:lnTo>
                    <a:pt x="438200" y="8839"/>
                  </a:lnTo>
                  <a:lnTo>
                    <a:pt x="438200" y="450811"/>
                  </a:lnTo>
                  <a:lnTo>
                    <a:pt x="487451" y="450811"/>
                  </a:lnTo>
                  <a:lnTo>
                    <a:pt x="487451" y="8839"/>
                  </a:lnTo>
                  <a:close/>
                </a:path>
                <a:path w="1984375" h="459740">
                  <a:moveTo>
                    <a:pt x="920572" y="328955"/>
                  </a:moveTo>
                  <a:lnTo>
                    <a:pt x="913714" y="290258"/>
                  </a:lnTo>
                  <a:lnTo>
                    <a:pt x="865174" y="236524"/>
                  </a:lnTo>
                  <a:lnTo>
                    <a:pt x="827760" y="221627"/>
                  </a:lnTo>
                  <a:lnTo>
                    <a:pt x="699592" y="187528"/>
                  </a:lnTo>
                  <a:lnTo>
                    <a:pt x="675030" y="177863"/>
                  </a:lnTo>
                  <a:lnTo>
                    <a:pt x="657923" y="163690"/>
                  </a:lnTo>
                  <a:lnTo>
                    <a:pt x="647915" y="144551"/>
                  </a:lnTo>
                  <a:lnTo>
                    <a:pt x="644664" y="119964"/>
                  </a:lnTo>
                  <a:lnTo>
                    <a:pt x="652437" y="85229"/>
                  </a:lnTo>
                  <a:lnTo>
                    <a:pt x="674179" y="59905"/>
                  </a:lnTo>
                  <a:lnTo>
                    <a:pt x="707529" y="44411"/>
                  </a:lnTo>
                  <a:lnTo>
                    <a:pt x="750112" y="39154"/>
                  </a:lnTo>
                  <a:lnTo>
                    <a:pt x="795845" y="45593"/>
                  </a:lnTo>
                  <a:lnTo>
                    <a:pt x="829970" y="63690"/>
                  </a:lnTo>
                  <a:lnTo>
                    <a:pt x="851319" y="91630"/>
                  </a:lnTo>
                  <a:lnTo>
                    <a:pt x="858697" y="127546"/>
                  </a:lnTo>
                  <a:lnTo>
                    <a:pt x="858697" y="137007"/>
                  </a:lnTo>
                  <a:lnTo>
                    <a:pt x="904798" y="137007"/>
                  </a:lnTo>
                  <a:lnTo>
                    <a:pt x="904798" y="126276"/>
                  </a:lnTo>
                  <a:lnTo>
                    <a:pt x="897432" y="84289"/>
                  </a:lnTo>
                  <a:lnTo>
                    <a:pt x="876528" y="49377"/>
                  </a:lnTo>
                  <a:lnTo>
                    <a:pt x="843838" y="22821"/>
                  </a:lnTo>
                  <a:lnTo>
                    <a:pt x="801103" y="5930"/>
                  </a:lnTo>
                  <a:lnTo>
                    <a:pt x="750112" y="0"/>
                  </a:lnTo>
                  <a:lnTo>
                    <a:pt x="699300" y="5359"/>
                  </a:lnTo>
                  <a:lnTo>
                    <a:pt x="657047" y="21018"/>
                  </a:lnTo>
                  <a:lnTo>
                    <a:pt x="624903" y="46380"/>
                  </a:lnTo>
                  <a:lnTo>
                    <a:pt x="604469" y="80822"/>
                  </a:lnTo>
                  <a:lnTo>
                    <a:pt x="597306" y="123761"/>
                  </a:lnTo>
                  <a:lnTo>
                    <a:pt x="602056" y="159029"/>
                  </a:lnTo>
                  <a:lnTo>
                    <a:pt x="617270" y="188633"/>
                  </a:lnTo>
                  <a:lnTo>
                    <a:pt x="644448" y="211836"/>
                  </a:lnTo>
                  <a:lnTo>
                    <a:pt x="685076" y="227939"/>
                  </a:lnTo>
                  <a:lnTo>
                    <a:pt x="810094" y="260769"/>
                  </a:lnTo>
                  <a:lnTo>
                    <a:pt x="837260" y="271475"/>
                  </a:lnTo>
                  <a:lnTo>
                    <a:pt x="857046" y="287286"/>
                  </a:lnTo>
                  <a:lnTo>
                    <a:pt x="869124" y="307822"/>
                  </a:lnTo>
                  <a:lnTo>
                    <a:pt x="873226" y="332740"/>
                  </a:lnTo>
                  <a:lnTo>
                    <a:pt x="865187" y="370166"/>
                  </a:lnTo>
                  <a:lnTo>
                    <a:pt x="842048" y="397700"/>
                  </a:lnTo>
                  <a:lnTo>
                    <a:pt x="805294" y="414705"/>
                  </a:lnTo>
                  <a:lnTo>
                    <a:pt x="756412" y="420509"/>
                  </a:lnTo>
                  <a:lnTo>
                    <a:pt x="707072" y="413727"/>
                  </a:lnTo>
                  <a:lnTo>
                    <a:pt x="669912" y="394627"/>
                  </a:lnTo>
                  <a:lnTo>
                    <a:pt x="646493" y="365099"/>
                  </a:lnTo>
                  <a:lnTo>
                    <a:pt x="638352" y="327063"/>
                  </a:lnTo>
                  <a:lnTo>
                    <a:pt x="638352" y="316953"/>
                  </a:lnTo>
                  <a:lnTo>
                    <a:pt x="591629" y="316953"/>
                  </a:lnTo>
                  <a:lnTo>
                    <a:pt x="591629" y="328320"/>
                  </a:lnTo>
                  <a:lnTo>
                    <a:pt x="599732" y="373011"/>
                  </a:lnTo>
                  <a:lnTo>
                    <a:pt x="622541" y="409460"/>
                  </a:lnTo>
                  <a:lnTo>
                    <a:pt x="657771" y="436702"/>
                  </a:lnTo>
                  <a:lnTo>
                    <a:pt x="703148" y="453758"/>
                  </a:lnTo>
                  <a:lnTo>
                    <a:pt x="756412" y="459651"/>
                  </a:lnTo>
                  <a:lnTo>
                    <a:pt x="809612" y="453821"/>
                  </a:lnTo>
                  <a:lnTo>
                    <a:pt x="854849" y="436930"/>
                  </a:lnTo>
                  <a:lnTo>
                    <a:pt x="889889" y="409879"/>
                  </a:lnTo>
                  <a:lnTo>
                    <a:pt x="912533" y="373583"/>
                  </a:lnTo>
                  <a:lnTo>
                    <a:pt x="920572" y="328955"/>
                  </a:lnTo>
                  <a:close/>
                </a:path>
                <a:path w="1984375" h="459740">
                  <a:moveTo>
                    <a:pt x="1068971" y="8839"/>
                  </a:moveTo>
                  <a:lnTo>
                    <a:pt x="1019721" y="8839"/>
                  </a:lnTo>
                  <a:lnTo>
                    <a:pt x="1019721" y="450811"/>
                  </a:lnTo>
                  <a:lnTo>
                    <a:pt x="1068971" y="450811"/>
                  </a:lnTo>
                  <a:lnTo>
                    <a:pt x="1068971" y="8839"/>
                  </a:lnTo>
                  <a:close/>
                </a:path>
                <a:path w="1984375" h="459740">
                  <a:moveTo>
                    <a:pt x="1545031" y="194475"/>
                  </a:moveTo>
                  <a:lnTo>
                    <a:pt x="1541246" y="150101"/>
                  </a:lnTo>
                  <a:lnTo>
                    <a:pt x="1529880" y="109258"/>
                  </a:lnTo>
                  <a:lnTo>
                    <a:pt x="1510931" y="73139"/>
                  </a:lnTo>
                  <a:lnTo>
                    <a:pt x="1495780" y="55892"/>
                  </a:lnTo>
                  <a:lnTo>
                    <a:pt x="1495780" y="191947"/>
                  </a:lnTo>
                  <a:lnTo>
                    <a:pt x="1495780" y="267716"/>
                  </a:lnTo>
                  <a:lnTo>
                    <a:pt x="1490637" y="315404"/>
                  </a:lnTo>
                  <a:lnTo>
                    <a:pt x="1474876" y="356831"/>
                  </a:lnTo>
                  <a:lnTo>
                    <a:pt x="1448054" y="389496"/>
                  </a:lnTo>
                  <a:lnTo>
                    <a:pt x="1409712" y="410921"/>
                  </a:lnTo>
                  <a:lnTo>
                    <a:pt x="1359408" y="418617"/>
                  </a:lnTo>
                  <a:lnTo>
                    <a:pt x="1309090" y="410921"/>
                  </a:lnTo>
                  <a:lnTo>
                    <a:pt x="1270762" y="389496"/>
                  </a:lnTo>
                  <a:lnTo>
                    <a:pt x="1243939" y="356831"/>
                  </a:lnTo>
                  <a:lnTo>
                    <a:pt x="1228178" y="315404"/>
                  </a:lnTo>
                  <a:lnTo>
                    <a:pt x="1223022" y="267716"/>
                  </a:lnTo>
                  <a:lnTo>
                    <a:pt x="1223022" y="191947"/>
                  </a:lnTo>
                  <a:lnTo>
                    <a:pt x="1228178" y="144246"/>
                  </a:lnTo>
                  <a:lnTo>
                    <a:pt x="1243939" y="102819"/>
                  </a:lnTo>
                  <a:lnTo>
                    <a:pt x="1270762" y="70154"/>
                  </a:lnTo>
                  <a:lnTo>
                    <a:pt x="1309090" y="48729"/>
                  </a:lnTo>
                  <a:lnTo>
                    <a:pt x="1359408" y="41046"/>
                  </a:lnTo>
                  <a:lnTo>
                    <a:pt x="1409712" y="48729"/>
                  </a:lnTo>
                  <a:lnTo>
                    <a:pt x="1448054" y="70154"/>
                  </a:lnTo>
                  <a:lnTo>
                    <a:pt x="1474876" y="102819"/>
                  </a:lnTo>
                  <a:lnTo>
                    <a:pt x="1490637" y="144246"/>
                  </a:lnTo>
                  <a:lnTo>
                    <a:pt x="1495780" y="191947"/>
                  </a:lnTo>
                  <a:lnTo>
                    <a:pt x="1495780" y="55892"/>
                  </a:lnTo>
                  <a:lnTo>
                    <a:pt x="1484414" y="42938"/>
                  </a:lnTo>
                  <a:lnTo>
                    <a:pt x="1481607" y="41046"/>
                  </a:lnTo>
                  <a:lnTo>
                    <a:pt x="1450327" y="19888"/>
                  </a:lnTo>
                  <a:lnTo>
                    <a:pt x="1408645" y="5168"/>
                  </a:lnTo>
                  <a:lnTo>
                    <a:pt x="1359408" y="0"/>
                  </a:lnTo>
                  <a:lnTo>
                    <a:pt x="1310157" y="5168"/>
                  </a:lnTo>
                  <a:lnTo>
                    <a:pt x="1268488" y="19888"/>
                  </a:lnTo>
                  <a:lnTo>
                    <a:pt x="1234389" y="42938"/>
                  </a:lnTo>
                  <a:lnTo>
                    <a:pt x="1207871" y="73139"/>
                  </a:lnTo>
                  <a:lnTo>
                    <a:pt x="1188923" y="109258"/>
                  </a:lnTo>
                  <a:lnTo>
                    <a:pt x="1177569" y="150101"/>
                  </a:lnTo>
                  <a:lnTo>
                    <a:pt x="1173772" y="194475"/>
                  </a:lnTo>
                  <a:lnTo>
                    <a:pt x="1173772" y="265188"/>
                  </a:lnTo>
                  <a:lnTo>
                    <a:pt x="1177569" y="309562"/>
                  </a:lnTo>
                  <a:lnTo>
                    <a:pt x="1188923" y="350405"/>
                  </a:lnTo>
                  <a:lnTo>
                    <a:pt x="1207871" y="386524"/>
                  </a:lnTo>
                  <a:lnTo>
                    <a:pt x="1234389" y="416712"/>
                  </a:lnTo>
                  <a:lnTo>
                    <a:pt x="1268488" y="439762"/>
                  </a:lnTo>
                  <a:lnTo>
                    <a:pt x="1310157" y="454482"/>
                  </a:lnTo>
                  <a:lnTo>
                    <a:pt x="1359408" y="459651"/>
                  </a:lnTo>
                  <a:lnTo>
                    <a:pt x="1408645" y="454482"/>
                  </a:lnTo>
                  <a:lnTo>
                    <a:pt x="1450327" y="439762"/>
                  </a:lnTo>
                  <a:lnTo>
                    <a:pt x="1484414" y="416712"/>
                  </a:lnTo>
                  <a:lnTo>
                    <a:pt x="1510931" y="386524"/>
                  </a:lnTo>
                  <a:lnTo>
                    <a:pt x="1529880" y="350405"/>
                  </a:lnTo>
                  <a:lnTo>
                    <a:pt x="1541246" y="309562"/>
                  </a:lnTo>
                  <a:lnTo>
                    <a:pt x="1545031" y="265188"/>
                  </a:lnTo>
                  <a:lnTo>
                    <a:pt x="1545031" y="194475"/>
                  </a:lnTo>
                  <a:close/>
                </a:path>
                <a:path w="1984375" h="459740">
                  <a:moveTo>
                    <a:pt x="1983867" y="8839"/>
                  </a:moveTo>
                  <a:lnTo>
                    <a:pt x="1935886" y="8839"/>
                  </a:lnTo>
                  <a:lnTo>
                    <a:pt x="1935886" y="371894"/>
                  </a:lnTo>
                  <a:lnTo>
                    <a:pt x="1692795" y="8839"/>
                  </a:lnTo>
                  <a:lnTo>
                    <a:pt x="1646707" y="8839"/>
                  </a:lnTo>
                  <a:lnTo>
                    <a:pt x="1646707" y="450811"/>
                  </a:lnTo>
                  <a:lnTo>
                    <a:pt x="1694688" y="450811"/>
                  </a:lnTo>
                  <a:lnTo>
                    <a:pt x="1694688" y="87757"/>
                  </a:lnTo>
                  <a:lnTo>
                    <a:pt x="1937778" y="450811"/>
                  </a:lnTo>
                  <a:lnTo>
                    <a:pt x="1983867" y="450811"/>
                  </a:lnTo>
                  <a:lnTo>
                    <a:pt x="1983867" y="8839"/>
                  </a:lnTo>
                  <a:close/>
                </a:path>
              </a:pathLst>
            </a:custGeom>
            <a:solidFill>
              <a:srgbClr val="483291"/>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7" name="object 67"/>
            <p:cNvSpPr/>
            <p:nvPr/>
          </p:nvSpPr>
          <p:spPr>
            <a:xfrm>
              <a:off x="17177334" y="10181608"/>
              <a:ext cx="1289685" cy="460375"/>
            </a:xfrm>
            <a:custGeom>
              <a:avLst/>
              <a:gdLst/>
              <a:ahLst/>
              <a:cxnLst/>
              <a:rect l="l" t="t" r="r" b="b"/>
              <a:pathLst>
                <a:path w="1289684" h="460375">
                  <a:moveTo>
                    <a:pt x="419608" y="227037"/>
                  </a:moveTo>
                  <a:lnTo>
                    <a:pt x="416344" y="181571"/>
                  </a:lnTo>
                  <a:lnTo>
                    <a:pt x="406577" y="140716"/>
                  </a:lnTo>
                  <a:lnTo>
                    <a:pt x="390398" y="104686"/>
                  </a:lnTo>
                  <a:lnTo>
                    <a:pt x="367880" y="73660"/>
                  </a:lnTo>
                  <a:lnTo>
                    <a:pt x="339102" y="47840"/>
                  </a:lnTo>
                  <a:lnTo>
                    <a:pt x="304139" y="27419"/>
                  </a:lnTo>
                  <a:lnTo>
                    <a:pt x="292214" y="23114"/>
                  </a:lnTo>
                  <a:lnTo>
                    <a:pt x="292214" y="228358"/>
                  </a:lnTo>
                  <a:lnTo>
                    <a:pt x="284924" y="282943"/>
                  </a:lnTo>
                  <a:lnTo>
                    <a:pt x="262991" y="324307"/>
                  </a:lnTo>
                  <a:lnTo>
                    <a:pt x="226288" y="350520"/>
                  </a:lnTo>
                  <a:lnTo>
                    <a:pt x="174675" y="359689"/>
                  </a:lnTo>
                  <a:lnTo>
                    <a:pt x="126733" y="359689"/>
                  </a:lnTo>
                  <a:lnTo>
                    <a:pt x="126733" y="100952"/>
                  </a:lnTo>
                  <a:lnTo>
                    <a:pt x="174675" y="100952"/>
                  </a:lnTo>
                  <a:lnTo>
                    <a:pt x="224904" y="109969"/>
                  </a:lnTo>
                  <a:lnTo>
                    <a:pt x="261759" y="135597"/>
                  </a:lnTo>
                  <a:lnTo>
                    <a:pt x="284467" y="175755"/>
                  </a:lnTo>
                  <a:lnTo>
                    <a:pt x="292214" y="228358"/>
                  </a:lnTo>
                  <a:lnTo>
                    <a:pt x="292214" y="23114"/>
                  </a:lnTo>
                  <a:lnTo>
                    <a:pt x="263055" y="12585"/>
                  </a:lnTo>
                  <a:lnTo>
                    <a:pt x="215938" y="3556"/>
                  </a:lnTo>
                  <a:lnTo>
                    <a:pt x="162852" y="495"/>
                  </a:lnTo>
                  <a:lnTo>
                    <a:pt x="0" y="495"/>
                  </a:lnTo>
                  <a:lnTo>
                    <a:pt x="0" y="460159"/>
                  </a:lnTo>
                  <a:lnTo>
                    <a:pt x="162852" y="460159"/>
                  </a:lnTo>
                  <a:lnTo>
                    <a:pt x="217665" y="457022"/>
                  </a:lnTo>
                  <a:lnTo>
                    <a:pt x="265696" y="447763"/>
                  </a:lnTo>
                  <a:lnTo>
                    <a:pt x="307047" y="432549"/>
                  </a:lnTo>
                  <a:lnTo>
                    <a:pt x="341807" y="411581"/>
                  </a:lnTo>
                  <a:lnTo>
                    <a:pt x="370039" y="385051"/>
                  </a:lnTo>
                  <a:lnTo>
                    <a:pt x="391858" y="353148"/>
                  </a:lnTo>
                  <a:lnTo>
                    <a:pt x="407327" y="316039"/>
                  </a:lnTo>
                  <a:lnTo>
                    <a:pt x="416560" y="273951"/>
                  </a:lnTo>
                  <a:lnTo>
                    <a:pt x="419519" y="228358"/>
                  </a:lnTo>
                  <a:lnTo>
                    <a:pt x="419608" y="227037"/>
                  </a:lnTo>
                  <a:close/>
                </a:path>
                <a:path w="1289684" h="460375">
                  <a:moveTo>
                    <a:pt x="818857" y="350520"/>
                  </a:moveTo>
                  <a:lnTo>
                    <a:pt x="596900" y="350520"/>
                  </a:lnTo>
                  <a:lnTo>
                    <a:pt x="596900" y="274320"/>
                  </a:lnTo>
                  <a:lnTo>
                    <a:pt x="791286" y="274320"/>
                  </a:lnTo>
                  <a:lnTo>
                    <a:pt x="791286" y="180340"/>
                  </a:lnTo>
                  <a:lnTo>
                    <a:pt x="596900" y="180340"/>
                  </a:lnTo>
                  <a:lnTo>
                    <a:pt x="596900" y="109220"/>
                  </a:lnTo>
                  <a:lnTo>
                    <a:pt x="816876" y="109220"/>
                  </a:lnTo>
                  <a:lnTo>
                    <a:pt x="816876" y="0"/>
                  </a:lnTo>
                  <a:lnTo>
                    <a:pt x="470166" y="0"/>
                  </a:lnTo>
                  <a:lnTo>
                    <a:pt x="470166" y="109220"/>
                  </a:lnTo>
                  <a:lnTo>
                    <a:pt x="470166" y="180340"/>
                  </a:lnTo>
                  <a:lnTo>
                    <a:pt x="470166" y="274320"/>
                  </a:lnTo>
                  <a:lnTo>
                    <a:pt x="470166" y="350520"/>
                  </a:lnTo>
                  <a:lnTo>
                    <a:pt x="470166" y="459740"/>
                  </a:lnTo>
                  <a:lnTo>
                    <a:pt x="818857" y="459740"/>
                  </a:lnTo>
                  <a:lnTo>
                    <a:pt x="818857" y="350520"/>
                  </a:lnTo>
                  <a:close/>
                </a:path>
                <a:path w="1289684" h="460375">
                  <a:moveTo>
                    <a:pt x="1289685" y="495"/>
                  </a:moveTo>
                  <a:lnTo>
                    <a:pt x="1170165" y="495"/>
                  </a:lnTo>
                  <a:lnTo>
                    <a:pt x="1170165" y="261848"/>
                  </a:lnTo>
                  <a:lnTo>
                    <a:pt x="998118" y="495"/>
                  </a:lnTo>
                  <a:lnTo>
                    <a:pt x="877951" y="495"/>
                  </a:lnTo>
                  <a:lnTo>
                    <a:pt x="877951" y="460159"/>
                  </a:lnTo>
                  <a:lnTo>
                    <a:pt x="997470" y="460159"/>
                  </a:lnTo>
                  <a:lnTo>
                    <a:pt x="997470" y="200113"/>
                  </a:lnTo>
                  <a:lnTo>
                    <a:pt x="1170165" y="460159"/>
                  </a:lnTo>
                  <a:lnTo>
                    <a:pt x="1289685" y="460159"/>
                  </a:lnTo>
                  <a:lnTo>
                    <a:pt x="1289685" y="495"/>
                  </a:lnTo>
                  <a:close/>
                </a:path>
              </a:pathLst>
            </a:custGeom>
            <a:solidFill>
              <a:srgbClr val="E05929"/>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8" name="object 68">
              <a:extLst>
                <a:ext uri="{C183D7F6-B498-43B3-948B-1728B52AA6E4}">
                  <adec:decorative xmlns:adec="http://schemas.microsoft.com/office/drawing/2017/decorative" val="1"/>
                </a:ext>
              </a:extLst>
            </p:cNvPr>
            <p:cNvSpPr/>
            <p:nvPr/>
          </p:nvSpPr>
          <p:spPr>
            <a:xfrm>
              <a:off x="13903757" y="10182117"/>
              <a:ext cx="4982210" cy="739775"/>
            </a:xfrm>
            <a:custGeom>
              <a:avLst/>
              <a:gdLst/>
              <a:ahLst/>
              <a:cxnLst/>
              <a:rect l="l" t="t" r="r" b="b"/>
              <a:pathLst>
                <a:path w="4982209" h="739775">
                  <a:moveTo>
                    <a:pt x="2305608" y="8851"/>
                  </a:moveTo>
                  <a:lnTo>
                    <a:pt x="2233625" y="8851"/>
                  </a:lnTo>
                  <a:lnTo>
                    <a:pt x="2124392" y="54927"/>
                  </a:lnTo>
                  <a:lnTo>
                    <a:pt x="2124392" y="131965"/>
                  </a:lnTo>
                  <a:lnTo>
                    <a:pt x="2218474" y="97243"/>
                  </a:lnTo>
                  <a:lnTo>
                    <a:pt x="2218474" y="450811"/>
                  </a:lnTo>
                  <a:lnTo>
                    <a:pt x="2305608" y="450811"/>
                  </a:lnTo>
                  <a:lnTo>
                    <a:pt x="2305608" y="8851"/>
                  </a:lnTo>
                  <a:close/>
                </a:path>
                <a:path w="4982209" h="739775">
                  <a:moveTo>
                    <a:pt x="2726118" y="154063"/>
                  </a:moveTo>
                  <a:lnTo>
                    <a:pt x="2720835" y="111302"/>
                  </a:lnTo>
                  <a:lnTo>
                    <a:pt x="2705493" y="73990"/>
                  </a:lnTo>
                  <a:lnTo>
                    <a:pt x="2680893" y="43180"/>
                  </a:lnTo>
                  <a:lnTo>
                    <a:pt x="2647823" y="19875"/>
                  </a:lnTo>
                  <a:lnTo>
                    <a:pt x="2638983" y="16687"/>
                  </a:lnTo>
                  <a:lnTo>
                    <a:pt x="2638983" y="152793"/>
                  </a:lnTo>
                  <a:lnTo>
                    <a:pt x="2638983" y="306857"/>
                  </a:lnTo>
                  <a:lnTo>
                    <a:pt x="2633484" y="342226"/>
                  </a:lnTo>
                  <a:lnTo>
                    <a:pt x="2617686" y="367703"/>
                  </a:lnTo>
                  <a:lnTo>
                    <a:pt x="2592641" y="383133"/>
                  </a:lnTo>
                  <a:lnTo>
                    <a:pt x="2559431" y="388315"/>
                  </a:lnTo>
                  <a:lnTo>
                    <a:pt x="2526220" y="383133"/>
                  </a:lnTo>
                  <a:lnTo>
                    <a:pt x="2501188" y="367703"/>
                  </a:lnTo>
                  <a:lnTo>
                    <a:pt x="2485377" y="342226"/>
                  </a:lnTo>
                  <a:lnTo>
                    <a:pt x="2479878" y="306857"/>
                  </a:lnTo>
                  <a:lnTo>
                    <a:pt x="2479878" y="152793"/>
                  </a:lnTo>
                  <a:lnTo>
                    <a:pt x="2485377" y="117436"/>
                  </a:lnTo>
                  <a:lnTo>
                    <a:pt x="2501188" y="91948"/>
                  </a:lnTo>
                  <a:lnTo>
                    <a:pt x="2526220" y="76530"/>
                  </a:lnTo>
                  <a:lnTo>
                    <a:pt x="2559431" y="71348"/>
                  </a:lnTo>
                  <a:lnTo>
                    <a:pt x="2592641" y="76530"/>
                  </a:lnTo>
                  <a:lnTo>
                    <a:pt x="2617686" y="91948"/>
                  </a:lnTo>
                  <a:lnTo>
                    <a:pt x="2633484" y="117436"/>
                  </a:lnTo>
                  <a:lnTo>
                    <a:pt x="2638983" y="152793"/>
                  </a:lnTo>
                  <a:lnTo>
                    <a:pt x="2638983" y="16687"/>
                  </a:lnTo>
                  <a:lnTo>
                    <a:pt x="2607081" y="5143"/>
                  </a:lnTo>
                  <a:lnTo>
                    <a:pt x="2559431" y="0"/>
                  </a:lnTo>
                  <a:lnTo>
                    <a:pt x="2511793" y="5143"/>
                  </a:lnTo>
                  <a:lnTo>
                    <a:pt x="2471039" y="19875"/>
                  </a:lnTo>
                  <a:lnTo>
                    <a:pt x="2437968" y="43180"/>
                  </a:lnTo>
                  <a:lnTo>
                    <a:pt x="2413368" y="73990"/>
                  </a:lnTo>
                  <a:lnTo>
                    <a:pt x="2398039" y="111302"/>
                  </a:lnTo>
                  <a:lnTo>
                    <a:pt x="2392743" y="154063"/>
                  </a:lnTo>
                  <a:lnTo>
                    <a:pt x="2392743" y="305600"/>
                  </a:lnTo>
                  <a:lnTo>
                    <a:pt x="2398039" y="348361"/>
                  </a:lnTo>
                  <a:lnTo>
                    <a:pt x="2413368" y="385660"/>
                  </a:lnTo>
                  <a:lnTo>
                    <a:pt x="2437968" y="416483"/>
                  </a:lnTo>
                  <a:lnTo>
                    <a:pt x="2471039" y="439775"/>
                  </a:lnTo>
                  <a:lnTo>
                    <a:pt x="2511793" y="454507"/>
                  </a:lnTo>
                  <a:lnTo>
                    <a:pt x="2559431" y="459651"/>
                  </a:lnTo>
                  <a:lnTo>
                    <a:pt x="2607081" y="454507"/>
                  </a:lnTo>
                  <a:lnTo>
                    <a:pt x="2647823" y="439775"/>
                  </a:lnTo>
                  <a:lnTo>
                    <a:pt x="2680893" y="416483"/>
                  </a:lnTo>
                  <a:lnTo>
                    <a:pt x="2705493" y="385660"/>
                  </a:lnTo>
                  <a:lnTo>
                    <a:pt x="2720835" y="348361"/>
                  </a:lnTo>
                  <a:lnTo>
                    <a:pt x="2726118" y="305600"/>
                  </a:lnTo>
                  <a:lnTo>
                    <a:pt x="2726118" y="154063"/>
                  </a:lnTo>
                  <a:close/>
                </a:path>
                <a:path w="4982209" h="739775">
                  <a:moveTo>
                    <a:pt x="3130232" y="154063"/>
                  </a:moveTo>
                  <a:lnTo>
                    <a:pt x="3124936" y="111302"/>
                  </a:lnTo>
                  <a:lnTo>
                    <a:pt x="3109607" y="73990"/>
                  </a:lnTo>
                  <a:lnTo>
                    <a:pt x="3085007" y="43180"/>
                  </a:lnTo>
                  <a:lnTo>
                    <a:pt x="3051937" y="19875"/>
                  </a:lnTo>
                  <a:lnTo>
                    <a:pt x="3043097" y="16687"/>
                  </a:lnTo>
                  <a:lnTo>
                    <a:pt x="3043097" y="152793"/>
                  </a:lnTo>
                  <a:lnTo>
                    <a:pt x="3043097" y="306857"/>
                  </a:lnTo>
                  <a:lnTo>
                    <a:pt x="3037586" y="342226"/>
                  </a:lnTo>
                  <a:lnTo>
                    <a:pt x="3021787" y="367703"/>
                  </a:lnTo>
                  <a:lnTo>
                    <a:pt x="2996742" y="383133"/>
                  </a:lnTo>
                  <a:lnTo>
                    <a:pt x="2963545" y="388315"/>
                  </a:lnTo>
                  <a:lnTo>
                    <a:pt x="2930334" y="383133"/>
                  </a:lnTo>
                  <a:lnTo>
                    <a:pt x="2905290" y="367703"/>
                  </a:lnTo>
                  <a:lnTo>
                    <a:pt x="2889491" y="342226"/>
                  </a:lnTo>
                  <a:lnTo>
                    <a:pt x="2883979" y="306857"/>
                  </a:lnTo>
                  <a:lnTo>
                    <a:pt x="2883979" y="152793"/>
                  </a:lnTo>
                  <a:lnTo>
                    <a:pt x="2889491" y="117436"/>
                  </a:lnTo>
                  <a:lnTo>
                    <a:pt x="2905290" y="91948"/>
                  </a:lnTo>
                  <a:lnTo>
                    <a:pt x="2930334" y="76530"/>
                  </a:lnTo>
                  <a:lnTo>
                    <a:pt x="2963545" y="71348"/>
                  </a:lnTo>
                  <a:lnTo>
                    <a:pt x="2996742" y="76530"/>
                  </a:lnTo>
                  <a:lnTo>
                    <a:pt x="3021787" y="91948"/>
                  </a:lnTo>
                  <a:lnTo>
                    <a:pt x="3037586" y="117436"/>
                  </a:lnTo>
                  <a:lnTo>
                    <a:pt x="3043097" y="152793"/>
                  </a:lnTo>
                  <a:lnTo>
                    <a:pt x="3043097" y="16687"/>
                  </a:lnTo>
                  <a:lnTo>
                    <a:pt x="3011182" y="5143"/>
                  </a:lnTo>
                  <a:lnTo>
                    <a:pt x="2963545" y="0"/>
                  </a:lnTo>
                  <a:lnTo>
                    <a:pt x="2915894" y="5143"/>
                  </a:lnTo>
                  <a:lnTo>
                    <a:pt x="2875153" y="19875"/>
                  </a:lnTo>
                  <a:lnTo>
                    <a:pt x="2842082" y="43180"/>
                  </a:lnTo>
                  <a:lnTo>
                    <a:pt x="2817482" y="73990"/>
                  </a:lnTo>
                  <a:lnTo>
                    <a:pt x="2802140" y="111302"/>
                  </a:lnTo>
                  <a:lnTo>
                    <a:pt x="2796857" y="154063"/>
                  </a:lnTo>
                  <a:lnTo>
                    <a:pt x="2796857" y="305600"/>
                  </a:lnTo>
                  <a:lnTo>
                    <a:pt x="2802140" y="348361"/>
                  </a:lnTo>
                  <a:lnTo>
                    <a:pt x="2817482" y="385660"/>
                  </a:lnTo>
                  <a:lnTo>
                    <a:pt x="2842082" y="416483"/>
                  </a:lnTo>
                  <a:lnTo>
                    <a:pt x="2875153" y="439775"/>
                  </a:lnTo>
                  <a:lnTo>
                    <a:pt x="2915894" y="454507"/>
                  </a:lnTo>
                  <a:lnTo>
                    <a:pt x="2963545" y="459651"/>
                  </a:lnTo>
                  <a:lnTo>
                    <a:pt x="3011182" y="454507"/>
                  </a:lnTo>
                  <a:lnTo>
                    <a:pt x="3051937" y="439775"/>
                  </a:lnTo>
                  <a:lnTo>
                    <a:pt x="3085007" y="416483"/>
                  </a:lnTo>
                  <a:lnTo>
                    <a:pt x="3107486" y="388315"/>
                  </a:lnTo>
                  <a:lnTo>
                    <a:pt x="3109607" y="385660"/>
                  </a:lnTo>
                  <a:lnTo>
                    <a:pt x="3124936" y="348361"/>
                  </a:lnTo>
                  <a:lnTo>
                    <a:pt x="3130232" y="305600"/>
                  </a:lnTo>
                  <a:lnTo>
                    <a:pt x="3130232" y="154063"/>
                  </a:lnTo>
                  <a:close/>
                </a:path>
                <a:path w="4982209" h="739775">
                  <a:moveTo>
                    <a:pt x="4981791" y="244221"/>
                  </a:moveTo>
                  <a:lnTo>
                    <a:pt x="4979987" y="236613"/>
                  </a:lnTo>
                  <a:lnTo>
                    <a:pt x="4975390" y="230314"/>
                  </a:lnTo>
                  <a:lnTo>
                    <a:pt x="4968951" y="226390"/>
                  </a:lnTo>
                  <a:lnTo>
                    <a:pt x="4961509" y="225183"/>
                  </a:lnTo>
                  <a:lnTo>
                    <a:pt x="4953901" y="226974"/>
                  </a:lnTo>
                  <a:lnTo>
                    <a:pt x="4846294" y="276440"/>
                  </a:lnTo>
                  <a:lnTo>
                    <a:pt x="4705096" y="181432"/>
                  </a:lnTo>
                  <a:lnTo>
                    <a:pt x="4682591" y="191744"/>
                  </a:lnTo>
                  <a:lnTo>
                    <a:pt x="4787417" y="303517"/>
                  </a:lnTo>
                  <a:lnTo>
                    <a:pt x="4694237" y="346367"/>
                  </a:lnTo>
                  <a:lnTo>
                    <a:pt x="4659439" y="319112"/>
                  </a:lnTo>
                  <a:lnTo>
                    <a:pt x="4631893" y="331558"/>
                  </a:lnTo>
                  <a:lnTo>
                    <a:pt x="4677016" y="373900"/>
                  </a:lnTo>
                  <a:lnTo>
                    <a:pt x="4491787" y="416306"/>
                  </a:lnTo>
                  <a:lnTo>
                    <a:pt x="4441837" y="427570"/>
                  </a:lnTo>
                  <a:lnTo>
                    <a:pt x="4392117" y="438594"/>
                  </a:lnTo>
                  <a:lnTo>
                    <a:pt x="4343171" y="449224"/>
                  </a:lnTo>
                  <a:lnTo>
                    <a:pt x="4295533" y="459282"/>
                  </a:lnTo>
                  <a:lnTo>
                    <a:pt x="4199890" y="478764"/>
                  </a:lnTo>
                  <a:lnTo>
                    <a:pt x="4150004" y="488734"/>
                  </a:lnTo>
                  <a:lnTo>
                    <a:pt x="4100080" y="498513"/>
                  </a:lnTo>
                  <a:lnTo>
                    <a:pt x="4050106" y="508101"/>
                  </a:lnTo>
                  <a:lnTo>
                    <a:pt x="4000093" y="517474"/>
                  </a:lnTo>
                  <a:lnTo>
                    <a:pt x="3950030" y="526656"/>
                  </a:lnTo>
                  <a:lnTo>
                    <a:pt x="3899928" y="535622"/>
                  </a:lnTo>
                  <a:lnTo>
                    <a:pt x="3849776" y="544385"/>
                  </a:lnTo>
                  <a:lnTo>
                    <a:pt x="3799586" y="552945"/>
                  </a:lnTo>
                  <a:lnTo>
                    <a:pt x="3749357" y="561289"/>
                  </a:lnTo>
                  <a:lnTo>
                    <a:pt x="3699091" y="569417"/>
                  </a:lnTo>
                  <a:lnTo>
                    <a:pt x="3648786" y="577342"/>
                  </a:lnTo>
                  <a:lnTo>
                    <a:pt x="3598443" y="585038"/>
                  </a:lnTo>
                  <a:lnTo>
                    <a:pt x="3548075" y="592531"/>
                  </a:lnTo>
                  <a:lnTo>
                    <a:pt x="3497656" y="599795"/>
                  </a:lnTo>
                  <a:lnTo>
                    <a:pt x="3447211" y="606844"/>
                  </a:lnTo>
                  <a:lnTo>
                    <a:pt x="3396742" y="613676"/>
                  </a:lnTo>
                  <a:lnTo>
                    <a:pt x="3346234" y="620280"/>
                  </a:lnTo>
                  <a:lnTo>
                    <a:pt x="3295688" y="626656"/>
                  </a:lnTo>
                  <a:lnTo>
                    <a:pt x="3245129" y="632802"/>
                  </a:lnTo>
                  <a:lnTo>
                    <a:pt x="3194532" y="638733"/>
                  </a:lnTo>
                  <a:lnTo>
                    <a:pt x="3143923" y="644423"/>
                  </a:lnTo>
                  <a:lnTo>
                    <a:pt x="3093275" y="649884"/>
                  </a:lnTo>
                  <a:lnTo>
                    <a:pt x="3042615" y="655104"/>
                  </a:lnTo>
                  <a:lnTo>
                    <a:pt x="2991916" y="660095"/>
                  </a:lnTo>
                  <a:lnTo>
                    <a:pt x="2941205" y="664845"/>
                  </a:lnTo>
                  <a:lnTo>
                    <a:pt x="2890482" y="669353"/>
                  </a:lnTo>
                  <a:lnTo>
                    <a:pt x="2839732" y="673633"/>
                  </a:lnTo>
                  <a:lnTo>
                    <a:pt x="2788958" y="677659"/>
                  </a:lnTo>
                  <a:lnTo>
                    <a:pt x="2738170" y="681443"/>
                  </a:lnTo>
                  <a:lnTo>
                    <a:pt x="2687370" y="684987"/>
                  </a:lnTo>
                  <a:lnTo>
                    <a:pt x="2636558" y="688276"/>
                  </a:lnTo>
                  <a:lnTo>
                    <a:pt x="2585732" y="691311"/>
                  </a:lnTo>
                  <a:lnTo>
                    <a:pt x="2534894" y="694105"/>
                  </a:lnTo>
                  <a:lnTo>
                    <a:pt x="2484043" y="696645"/>
                  </a:lnTo>
                  <a:lnTo>
                    <a:pt x="2433180" y="698931"/>
                  </a:lnTo>
                  <a:lnTo>
                    <a:pt x="2382316" y="700951"/>
                  </a:lnTo>
                  <a:lnTo>
                    <a:pt x="2331440" y="702716"/>
                  </a:lnTo>
                  <a:lnTo>
                    <a:pt x="2280551" y="704227"/>
                  </a:lnTo>
                  <a:lnTo>
                    <a:pt x="2229662" y="705472"/>
                  </a:lnTo>
                  <a:lnTo>
                    <a:pt x="2178774" y="706462"/>
                  </a:lnTo>
                  <a:lnTo>
                    <a:pt x="2127872" y="707186"/>
                  </a:lnTo>
                  <a:lnTo>
                    <a:pt x="2076983" y="707631"/>
                  </a:lnTo>
                  <a:lnTo>
                    <a:pt x="2026081" y="707821"/>
                  </a:lnTo>
                  <a:lnTo>
                    <a:pt x="1975192" y="707732"/>
                  </a:lnTo>
                  <a:lnTo>
                    <a:pt x="1924291" y="707377"/>
                  </a:lnTo>
                  <a:lnTo>
                    <a:pt x="1873402" y="706742"/>
                  </a:lnTo>
                  <a:lnTo>
                    <a:pt x="1822513" y="705840"/>
                  </a:lnTo>
                  <a:lnTo>
                    <a:pt x="1771637" y="704646"/>
                  </a:lnTo>
                  <a:lnTo>
                    <a:pt x="1720761" y="703186"/>
                  </a:lnTo>
                  <a:lnTo>
                    <a:pt x="1669884" y="701446"/>
                  </a:lnTo>
                  <a:lnTo>
                    <a:pt x="1619034" y="699427"/>
                  </a:lnTo>
                  <a:lnTo>
                    <a:pt x="1568183" y="697115"/>
                  </a:lnTo>
                  <a:lnTo>
                    <a:pt x="1517345" y="694524"/>
                  </a:lnTo>
                  <a:lnTo>
                    <a:pt x="1466519" y="691642"/>
                  </a:lnTo>
                  <a:lnTo>
                    <a:pt x="1415707" y="688467"/>
                  </a:lnTo>
                  <a:lnTo>
                    <a:pt x="1364907" y="685012"/>
                  </a:lnTo>
                  <a:lnTo>
                    <a:pt x="1314132" y="681253"/>
                  </a:lnTo>
                  <a:lnTo>
                    <a:pt x="1263357" y="677202"/>
                  </a:lnTo>
                  <a:lnTo>
                    <a:pt x="1212621" y="672858"/>
                  </a:lnTo>
                  <a:lnTo>
                    <a:pt x="1161884" y="668223"/>
                  </a:lnTo>
                  <a:lnTo>
                    <a:pt x="1110767" y="663003"/>
                  </a:lnTo>
                  <a:lnTo>
                    <a:pt x="1059649" y="657529"/>
                  </a:lnTo>
                  <a:lnTo>
                    <a:pt x="1008532" y="651789"/>
                  </a:lnTo>
                  <a:lnTo>
                    <a:pt x="957427" y="645756"/>
                  </a:lnTo>
                  <a:lnTo>
                    <a:pt x="906348" y="639432"/>
                  </a:lnTo>
                  <a:lnTo>
                    <a:pt x="855306" y="632790"/>
                  </a:lnTo>
                  <a:lnTo>
                    <a:pt x="804291" y="625805"/>
                  </a:lnTo>
                  <a:lnTo>
                    <a:pt x="753325" y="618451"/>
                  </a:lnTo>
                  <a:lnTo>
                    <a:pt x="702424" y="610743"/>
                  </a:lnTo>
                  <a:lnTo>
                    <a:pt x="651573" y="602640"/>
                  </a:lnTo>
                  <a:lnTo>
                    <a:pt x="600798" y="594118"/>
                  </a:lnTo>
                  <a:lnTo>
                    <a:pt x="550100" y="585177"/>
                  </a:lnTo>
                  <a:lnTo>
                    <a:pt x="499491" y="575792"/>
                  </a:lnTo>
                  <a:lnTo>
                    <a:pt x="448983" y="565950"/>
                  </a:lnTo>
                  <a:lnTo>
                    <a:pt x="398576" y="555612"/>
                  </a:lnTo>
                  <a:lnTo>
                    <a:pt x="348272" y="544791"/>
                  </a:lnTo>
                  <a:lnTo>
                    <a:pt x="298094" y="533450"/>
                  </a:lnTo>
                  <a:lnTo>
                    <a:pt x="248043" y="521589"/>
                  </a:lnTo>
                  <a:lnTo>
                    <a:pt x="198132" y="509168"/>
                  </a:lnTo>
                  <a:lnTo>
                    <a:pt x="148361" y="496176"/>
                  </a:lnTo>
                  <a:lnTo>
                    <a:pt x="98742" y="482600"/>
                  </a:lnTo>
                  <a:lnTo>
                    <a:pt x="49288" y="468426"/>
                  </a:lnTo>
                  <a:lnTo>
                    <a:pt x="0" y="453618"/>
                  </a:lnTo>
                  <a:lnTo>
                    <a:pt x="48514" y="470255"/>
                  </a:lnTo>
                  <a:lnTo>
                    <a:pt x="97307" y="486079"/>
                  </a:lnTo>
                  <a:lnTo>
                    <a:pt x="146342" y="501129"/>
                  </a:lnTo>
                  <a:lnTo>
                    <a:pt x="195605" y="515429"/>
                  </a:lnTo>
                  <a:lnTo>
                    <a:pt x="245084" y="529056"/>
                  </a:lnTo>
                  <a:lnTo>
                    <a:pt x="294754" y="542023"/>
                  </a:lnTo>
                  <a:lnTo>
                    <a:pt x="344576" y="554393"/>
                  </a:lnTo>
                  <a:lnTo>
                    <a:pt x="394550" y="566204"/>
                  </a:lnTo>
                  <a:lnTo>
                    <a:pt x="444639" y="577494"/>
                  </a:lnTo>
                  <a:lnTo>
                    <a:pt x="494817" y="588314"/>
                  </a:lnTo>
                  <a:lnTo>
                    <a:pt x="545084" y="598703"/>
                  </a:lnTo>
                  <a:lnTo>
                    <a:pt x="595401" y="608711"/>
                  </a:lnTo>
                  <a:lnTo>
                    <a:pt x="645744" y="618375"/>
                  </a:lnTo>
                  <a:lnTo>
                    <a:pt x="695896" y="627354"/>
                  </a:lnTo>
                  <a:lnTo>
                    <a:pt x="746125" y="635977"/>
                  </a:lnTo>
                  <a:lnTo>
                    <a:pt x="796429" y="644220"/>
                  </a:lnTo>
                  <a:lnTo>
                    <a:pt x="846797" y="652119"/>
                  </a:lnTo>
                  <a:lnTo>
                    <a:pt x="897242" y="659663"/>
                  </a:lnTo>
                  <a:lnTo>
                    <a:pt x="947750" y="666838"/>
                  </a:lnTo>
                  <a:lnTo>
                    <a:pt x="998308" y="673671"/>
                  </a:lnTo>
                  <a:lnTo>
                    <a:pt x="1048905" y="680135"/>
                  </a:lnTo>
                  <a:lnTo>
                    <a:pt x="1099553" y="686257"/>
                  </a:lnTo>
                  <a:lnTo>
                    <a:pt x="1150251" y="692035"/>
                  </a:lnTo>
                  <a:lnTo>
                    <a:pt x="1200962" y="697458"/>
                  </a:lnTo>
                  <a:lnTo>
                    <a:pt x="1251712" y="702538"/>
                  </a:lnTo>
                  <a:lnTo>
                    <a:pt x="1302473" y="707263"/>
                  </a:lnTo>
                  <a:lnTo>
                    <a:pt x="1353261" y="711657"/>
                  </a:lnTo>
                  <a:lnTo>
                    <a:pt x="1404048" y="715708"/>
                  </a:lnTo>
                  <a:lnTo>
                    <a:pt x="1454848" y="719404"/>
                  </a:lnTo>
                  <a:lnTo>
                    <a:pt x="1505102" y="722718"/>
                  </a:lnTo>
                  <a:lnTo>
                    <a:pt x="1555369" y="725716"/>
                  </a:lnTo>
                  <a:lnTo>
                    <a:pt x="1605661" y="728421"/>
                  </a:lnTo>
                  <a:lnTo>
                    <a:pt x="1655965" y="730821"/>
                  </a:lnTo>
                  <a:lnTo>
                    <a:pt x="1706270" y="732929"/>
                  </a:lnTo>
                  <a:lnTo>
                    <a:pt x="1756600" y="734745"/>
                  </a:lnTo>
                  <a:lnTo>
                    <a:pt x="1806930" y="736257"/>
                  </a:lnTo>
                  <a:lnTo>
                    <a:pt x="1857273" y="737489"/>
                  </a:lnTo>
                  <a:lnTo>
                    <a:pt x="1907616" y="738416"/>
                  </a:lnTo>
                  <a:lnTo>
                    <a:pt x="1957971" y="739063"/>
                  </a:lnTo>
                  <a:lnTo>
                    <a:pt x="2008327" y="739419"/>
                  </a:lnTo>
                  <a:lnTo>
                    <a:pt x="2058695" y="739482"/>
                  </a:lnTo>
                  <a:lnTo>
                    <a:pt x="2109051" y="739267"/>
                  </a:lnTo>
                  <a:lnTo>
                    <a:pt x="2159419" y="738759"/>
                  </a:lnTo>
                  <a:lnTo>
                    <a:pt x="2209774" y="737971"/>
                  </a:lnTo>
                  <a:lnTo>
                    <a:pt x="2260130" y="736904"/>
                  </a:lnTo>
                  <a:lnTo>
                    <a:pt x="2310473" y="735558"/>
                  </a:lnTo>
                  <a:lnTo>
                    <a:pt x="2360815" y="733945"/>
                  </a:lnTo>
                  <a:lnTo>
                    <a:pt x="2411158" y="732040"/>
                  </a:lnTo>
                  <a:lnTo>
                    <a:pt x="2461488" y="729869"/>
                  </a:lnTo>
                  <a:lnTo>
                    <a:pt x="2511806" y="727417"/>
                  </a:lnTo>
                  <a:lnTo>
                    <a:pt x="2562110" y="724687"/>
                  </a:lnTo>
                  <a:lnTo>
                    <a:pt x="2612402" y="721702"/>
                  </a:lnTo>
                  <a:lnTo>
                    <a:pt x="2662682" y="718439"/>
                  </a:lnTo>
                  <a:lnTo>
                    <a:pt x="2712936" y="714908"/>
                  </a:lnTo>
                  <a:lnTo>
                    <a:pt x="2763177" y="711111"/>
                  </a:lnTo>
                  <a:lnTo>
                    <a:pt x="2813405" y="707047"/>
                  </a:lnTo>
                  <a:lnTo>
                    <a:pt x="2863608" y="702729"/>
                  </a:lnTo>
                  <a:lnTo>
                    <a:pt x="2913786" y="698131"/>
                  </a:lnTo>
                  <a:lnTo>
                    <a:pt x="2963938" y="693293"/>
                  </a:lnTo>
                  <a:lnTo>
                    <a:pt x="3014078" y="688187"/>
                  </a:lnTo>
                  <a:lnTo>
                    <a:pt x="3064179" y="682815"/>
                  </a:lnTo>
                  <a:lnTo>
                    <a:pt x="3114256" y="677202"/>
                  </a:lnTo>
                  <a:lnTo>
                    <a:pt x="3164306" y="671322"/>
                  </a:lnTo>
                  <a:lnTo>
                    <a:pt x="3214332" y="665187"/>
                  </a:lnTo>
                  <a:lnTo>
                    <a:pt x="3264319" y="658812"/>
                  </a:lnTo>
                  <a:lnTo>
                    <a:pt x="3314268" y="652183"/>
                  </a:lnTo>
                  <a:lnTo>
                    <a:pt x="3364179" y="645299"/>
                  </a:lnTo>
                  <a:lnTo>
                    <a:pt x="3414064" y="638175"/>
                  </a:lnTo>
                  <a:lnTo>
                    <a:pt x="3463912" y="630796"/>
                  </a:lnTo>
                  <a:lnTo>
                    <a:pt x="3513709" y="623176"/>
                  </a:lnTo>
                  <a:lnTo>
                    <a:pt x="3563480" y="615315"/>
                  </a:lnTo>
                  <a:lnTo>
                    <a:pt x="3613200" y="607212"/>
                  </a:lnTo>
                  <a:lnTo>
                    <a:pt x="3662870" y="598868"/>
                  </a:lnTo>
                  <a:lnTo>
                    <a:pt x="3712502" y="590296"/>
                  </a:lnTo>
                  <a:lnTo>
                    <a:pt x="3762095" y="581469"/>
                  </a:lnTo>
                  <a:lnTo>
                    <a:pt x="3811625" y="572414"/>
                  </a:lnTo>
                  <a:lnTo>
                    <a:pt x="3861117" y="563130"/>
                  </a:lnTo>
                  <a:lnTo>
                    <a:pt x="3910558" y="553605"/>
                  </a:lnTo>
                  <a:lnTo>
                    <a:pt x="3959936" y="543852"/>
                  </a:lnTo>
                  <a:lnTo>
                    <a:pt x="4009275" y="533869"/>
                  </a:lnTo>
                  <a:lnTo>
                    <a:pt x="4058551" y="523659"/>
                  </a:lnTo>
                  <a:lnTo>
                    <a:pt x="4107764" y="513219"/>
                  </a:lnTo>
                  <a:lnTo>
                    <a:pt x="4155414" y="502843"/>
                  </a:lnTo>
                  <a:lnTo>
                    <a:pt x="4203344" y="492125"/>
                  </a:lnTo>
                  <a:lnTo>
                    <a:pt x="4251490" y="481088"/>
                  </a:lnTo>
                  <a:lnTo>
                    <a:pt x="4299788" y="469760"/>
                  </a:lnTo>
                  <a:lnTo>
                    <a:pt x="4348150" y="458177"/>
                  </a:lnTo>
                  <a:lnTo>
                    <a:pt x="4396537" y="446379"/>
                  </a:lnTo>
                  <a:lnTo>
                    <a:pt x="4444873" y="434365"/>
                  </a:lnTo>
                  <a:lnTo>
                    <a:pt x="4493082" y="422198"/>
                  </a:lnTo>
                  <a:lnTo>
                    <a:pt x="4541113" y="409892"/>
                  </a:lnTo>
                  <a:lnTo>
                    <a:pt x="4588878" y="397471"/>
                  </a:lnTo>
                  <a:lnTo>
                    <a:pt x="4636325" y="384987"/>
                  </a:lnTo>
                  <a:lnTo>
                    <a:pt x="4677219" y="374091"/>
                  </a:lnTo>
                  <a:lnTo>
                    <a:pt x="4678286" y="375081"/>
                  </a:lnTo>
                  <a:lnTo>
                    <a:pt x="4680915" y="439267"/>
                  </a:lnTo>
                  <a:lnTo>
                    <a:pt x="4709122" y="426554"/>
                  </a:lnTo>
                  <a:lnTo>
                    <a:pt x="4710874" y="381990"/>
                  </a:lnTo>
                  <a:lnTo>
                    <a:pt x="4803749" y="339318"/>
                  </a:lnTo>
                  <a:lnTo>
                    <a:pt x="4820424" y="491502"/>
                  </a:lnTo>
                  <a:lnTo>
                    <a:pt x="4842446" y="481164"/>
                  </a:lnTo>
                  <a:lnTo>
                    <a:pt x="4862588" y="312229"/>
                  </a:lnTo>
                  <a:lnTo>
                    <a:pt x="4970348" y="262724"/>
                  </a:lnTo>
                  <a:lnTo>
                    <a:pt x="4976647" y="258114"/>
                  </a:lnTo>
                  <a:lnTo>
                    <a:pt x="4980571" y="251675"/>
                  </a:lnTo>
                  <a:lnTo>
                    <a:pt x="4981791" y="244221"/>
                  </a:lnTo>
                  <a:close/>
                </a:path>
              </a:pathLst>
            </a:custGeom>
            <a:solidFill>
              <a:srgbClr val="483291"/>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9" name="object 69"/>
            <p:cNvSpPr/>
            <p:nvPr/>
          </p:nvSpPr>
          <p:spPr>
            <a:xfrm>
              <a:off x="0" y="0"/>
              <a:ext cx="20104100" cy="2237740"/>
            </a:xfrm>
            <a:custGeom>
              <a:avLst/>
              <a:gdLst/>
              <a:ahLst/>
              <a:cxnLst/>
              <a:rect l="l" t="t" r="r" b="b"/>
              <a:pathLst>
                <a:path w="20104100" h="2237740">
                  <a:moveTo>
                    <a:pt x="20104100" y="2237549"/>
                  </a:moveTo>
                  <a:lnTo>
                    <a:pt x="0" y="2237549"/>
                  </a:lnTo>
                  <a:lnTo>
                    <a:pt x="0" y="0"/>
                  </a:lnTo>
                  <a:lnTo>
                    <a:pt x="20104100" y="0"/>
                  </a:lnTo>
                  <a:lnTo>
                    <a:pt x="20104100" y="2237549"/>
                  </a:lnTo>
                  <a:close/>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3" name="object 3">
            <a:extLst>
              <a:ext uri="{C183D7F6-B498-43B3-948B-1728B52AA6E4}">
                <adec:decorative xmlns:adec="http://schemas.microsoft.com/office/drawing/2017/decorative" val="1"/>
              </a:ext>
            </a:extLst>
          </p:cNvPr>
          <p:cNvSpPr txBox="1"/>
          <p:nvPr/>
        </p:nvSpPr>
        <p:spPr>
          <a:xfrm>
            <a:off x="4510521" y="2195939"/>
            <a:ext cx="1681577" cy="444974"/>
          </a:xfrm>
          <a:prstGeom prst="rect">
            <a:avLst/>
          </a:prstGeom>
        </p:spPr>
        <p:txBody>
          <a:bodyPr vert="horz" wrap="square" lIns="0" tIns="34271" rIns="0" bIns="0" rtlCol="0">
            <a:spAutoFit/>
          </a:bodyPr>
          <a:lstStyle/>
          <a:p>
            <a:pPr marL="7701" marR="3081" lvl="0" indent="0" algn="l" defTabSz="554492" rtl="0" eaLnBrk="1" fontAlgn="auto" latinLnBrk="0" hangingPunct="1">
              <a:lnSpc>
                <a:spcPts val="1577"/>
              </a:lnSpc>
              <a:spcBef>
                <a:spcPts val="270"/>
              </a:spcBef>
              <a:spcAft>
                <a:spcPts val="0"/>
              </a:spcAft>
              <a:buClrTx/>
              <a:buSzTx/>
              <a:buFontTx/>
              <a:buNone/>
              <a:tabLst/>
              <a:defRPr/>
            </a:pPr>
            <a:r>
              <a:rPr kumimoji="0" sz="1455" b="1" i="0" u="none" strike="noStrike" kern="0" cap="none" spc="100" normalizeH="0" baseline="0" noProof="0">
                <a:ln>
                  <a:noFill/>
                </a:ln>
                <a:solidFill>
                  <a:srgbClr val="452D8C"/>
                </a:solidFill>
                <a:effectLst/>
                <a:uLnTx/>
                <a:uFillTx/>
                <a:latin typeface="Calibri"/>
                <a:ea typeface="+mn-ea"/>
                <a:cs typeface="Calibri"/>
              </a:rPr>
              <a:t>GROWING</a:t>
            </a:r>
            <a:r>
              <a:rPr kumimoji="0" sz="1455" b="1" i="0" u="none" strike="noStrike" kern="0" cap="none" spc="0" normalizeH="0" baseline="0" noProof="0">
                <a:ln>
                  <a:noFill/>
                </a:ln>
                <a:solidFill>
                  <a:srgbClr val="452D8C"/>
                </a:solidFill>
                <a:effectLst/>
                <a:uLnTx/>
                <a:uFillTx/>
                <a:latin typeface="Calibri"/>
                <a:ea typeface="+mn-ea"/>
                <a:cs typeface="Calibri"/>
              </a:rPr>
              <a:t> </a:t>
            </a:r>
            <a:r>
              <a:rPr kumimoji="0" sz="1455" b="1" i="0" u="none" strike="noStrike" kern="0" cap="none" spc="112" normalizeH="0" baseline="0" noProof="0">
                <a:ln>
                  <a:noFill/>
                </a:ln>
                <a:solidFill>
                  <a:srgbClr val="452D8C"/>
                </a:solidFill>
                <a:effectLst/>
                <a:uLnTx/>
                <a:uFillTx/>
                <a:latin typeface="Calibri"/>
                <a:ea typeface="+mn-ea"/>
                <a:cs typeface="Calibri"/>
              </a:rPr>
              <a:t>OUR </a:t>
            </a:r>
            <a:r>
              <a:rPr kumimoji="0" sz="1455" b="1" i="0" u="none" strike="noStrike" kern="0" cap="none" spc="149" normalizeH="0" baseline="0" noProof="0">
                <a:ln>
                  <a:noFill/>
                </a:ln>
                <a:solidFill>
                  <a:srgbClr val="452D8C"/>
                </a:solidFill>
                <a:effectLst/>
                <a:uLnTx/>
                <a:uFillTx/>
                <a:latin typeface="Calibri"/>
                <a:ea typeface="+mn-ea"/>
                <a:cs typeface="Calibri"/>
              </a:rPr>
              <a:t>INFRASTRUCTURE</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4" name="object 4">
            <a:extLst>
              <a:ext uri="{C183D7F6-B498-43B3-948B-1728B52AA6E4}">
                <adec:decorative xmlns:adec="http://schemas.microsoft.com/office/drawing/2017/decorative" val="1"/>
              </a:ext>
            </a:extLst>
          </p:cNvPr>
          <p:cNvSpPr txBox="1"/>
          <p:nvPr/>
        </p:nvSpPr>
        <p:spPr>
          <a:xfrm>
            <a:off x="7231573" y="2550356"/>
            <a:ext cx="1430515" cy="444974"/>
          </a:xfrm>
          <a:prstGeom prst="rect">
            <a:avLst/>
          </a:prstGeom>
        </p:spPr>
        <p:txBody>
          <a:bodyPr vert="horz" wrap="square" lIns="0" tIns="34271" rIns="0" bIns="0" rtlCol="0">
            <a:spAutoFit/>
          </a:bodyPr>
          <a:lstStyle/>
          <a:p>
            <a:pPr marL="7701" marR="3081" lvl="0" indent="0" algn="l" defTabSz="554492" rtl="0" eaLnBrk="1" fontAlgn="auto" latinLnBrk="0" hangingPunct="1">
              <a:lnSpc>
                <a:spcPts val="1577"/>
              </a:lnSpc>
              <a:spcBef>
                <a:spcPts val="270"/>
              </a:spcBef>
              <a:spcAft>
                <a:spcPts val="0"/>
              </a:spcAft>
              <a:buClrTx/>
              <a:buSzTx/>
              <a:buFontTx/>
              <a:buNone/>
              <a:tabLst/>
              <a:defRPr/>
            </a:pPr>
            <a:r>
              <a:rPr kumimoji="0" sz="1455" b="1" i="0" u="none" strike="noStrike" kern="0" cap="none" spc="67" normalizeH="0" baseline="0" noProof="0">
                <a:ln>
                  <a:noFill/>
                </a:ln>
                <a:solidFill>
                  <a:srgbClr val="452D8C"/>
                </a:solidFill>
                <a:effectLst/>
                <a:uLnTx/>
                <a:uFillTx/>
                <a:latin typeface="Calibri"/>
                <a:ea typeface="+mn-ea"/>
                <a:cs typeface="Calibri"/>
              </a:rPr>
              <a:t>MAINTAINING </a:t>
            </a:r>
            <a:r>
              <a:rPr kumimoji="0" sz="1455" b="1" i="0" u="none" strike="noStrike" kern="0" cap="none" spc="100" normalizeH="0" baseline="0" noProof="0">
                <a:ln>
                  <a:noFill/>
                </a:ln>
                <a:solidFill>
                  <a:srgbClr val="452D8C"/>
                </a:solidFill>
                <a:effectLst/>
                <a:uLnTx/>
                <a:uFillTx/>
                <a:latin typeface="Calibri"/>
                <a:ea typeface="+mn-ea"/>
                <a:cs typeface="Calibri"/>
              </a:rPr>
              <a:t>WHAT</a:t>
            </a:r>
            <a:r>
              <a:rPr kumimoji="0" sz="1455" b="1" i="0" u="none" strike="noStrike" kern="0" cap="none" spc="-3" normalizeH="0" baseline="0" noProof="0">
                <a:ln>
                  <a:noFill/>
                </a:ln>
                <a:solidFill>
                  <a:srgbClr val="452D8C"/>
                </a:solidFill>
                <a:effectLst/>
                <a:uLnTx/>
                <a:uFillTx/>
                <a:latin typeface="Calibri"/>
                <a:ea typeface="+mn-ea"/>
                <a:cs typeface="Calibri"/>
              </a:rPr>
              <a:t> </a:t>
            </a:r>
            <a:r>
              <a:rPr kumimoji="0" sz="1455" b="1" i="0" u="none" strike="noStrike" kern="0" cap="none" spc="146" normalizeH="0" baseline="0" noProof="0">
                <a:ln>
                  <a:noFill/>
                </a:ln>
                <a:solidFill>
                  <a:srgbClr val="452D8C"/>
                </a:solidFill>
                <a:effectLst/>
                <a:uLnTx/>
                <a:uFillTx/>
                <a:latin typeface="Calibri"/>
                <a:ea typeface="+mn-ea"/>
                <a:cs typeface="Calibri"/>
              </a:rPr>
              <a:t>WE</a:t>
            </a:r>
            <a:r>
              <a:rPr kumimoji="0" sz="1455" b="1" i="0" u="none" strike="noStrike" kern="0" cap="none" spc="0" normalizeH="0" baseline="0" noProof="0">
                <a:ln>
                  <a:noFill/>
                </a:ln>
                <a:solidFill>
                  <a:srgbClr val="452D8C"/>
                </a:solidFill>
                <a:effectLst/>
                <a:uLnTx/>
                <a:uFillTx/>
                <a:latin typeface="Calibri"/>
                <a:ea typeface="+mn-ea"/>
                <a:cs typeface="Calibri"/>
              </a:rPr>
              <a:t> </a:t>
            </a:r>
            <a:r>
              <a:rPr kumimoji="0" sz="1455" b="1" i="0" u="none" strike="noStrike" kern="0" cap="none" spc="109" normalizeH="0" baseline="0" noProof="0">
                <a:ln>
                  <a:noFill/>
                </a:ln>
                <a:solidFill>
                  <a:srgbClr val="452D8C"/>
                </a:solidFill>
                <a:effectLst/>
                <a:uLnTx/>
                <a:uFillTx/>
                <a:latin typeface="Calibri"/>
                <a:ea typeface="+mn-ea"/>
                <a:cs typeface="Calibri"/>
              </a:rPr>
              <a:t>HAVE</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 name="object 5">
            <a:extLst>
              <a:ext uri="{C183D7F6-B498-43B3-948B-1728B52AA6E4}">
                <adec:decorative xmlns:adec="http://schemas.microsoft.com/office/drawing/2017/decorative" val="1"/>
              </a:ext>
            </a:extLst>
          </p:cNvPr>
          <p:cNvSpPr txBox="1"/>
          <p:nvPr/>
        </p:nvSpPr>
        <p:spPr>
          <a:xfrm>
            <a:off x="10102195" y="2110790"/>
            <a:ext cx="1350807" cy="650159"/>
          </a:xfrm>
          <a:prstGeom prst="rect">
            <a:avLst/>
          </a:prstGeom>
        </p:spPr>
        <p:txBody>
          <a:bodyPr vert="horz" wrap="square" lIns="0" tIns="34271" rIns="0" bIns="0" rtlCol="0">
            <a:spAutoFit/>
          </a:bodyPr>
          <a:lstStyle/>
          <a:p>
            <a:pPr marL="7701" marR="3081" lvl="0" indent="0" algn="l" defTabSz="554492" rtl="0" eaLnBrk="1" fontAlgn="auto" latinLnBrk="0" hangingPunct="1">
              <a:lnSpc>
                <a:spcPts val="1577"/>
              </a:lnSpc>
              <a:spcBef>
                <a:spcPts val="270"/>
              </a:spcBef>
              <a:spcAft>
                <a:spcPts val="0"/>
              </a:spcAft>
              <a:buClrTx/>
              <a:buSzTx/>
              <a:buFontTx/>
              <a:buNone/>
              <a:tabLst/>
              <a:defRPr/>
            </a:pPr>
            <a:r>
              <a:rPr kumimoji="0" sz="1455" b="1" i="0" u="none" strike="noStrike" kern="0" cap="none" spc="115" normalizeH="0" baseline="0" noProof="0">
                <a:ln>
                  <a:noFill/>
                </a:ln>
                <a:solidFill>
                  <a:srgbClr val="452D8C"/>
                </a:solidFill>
                <a:effectLst/>
                <a:uLnTx/>
                <a:uFillTx/>
                <a:latin typeface="Calibri"/>
                <a:ea typeface="+mn-ea"/>
                <a:cs typeface="Calibri"/>
              </a:rPr>
              <a:t>EXPANDING </a:t>
            </a:r>
            <a:r>
              <a:rPr kumimoji="0" sz="1455" b="1" i="0" u="none" strike="noStrike" kern="0" cap="none" spc="130" normalizeH="0" baseline="0" noProof="0">
                <a:ln>
                  <a:noFill/>
                </a:ln>
                <a:solidFill>
                  <a:srgbClr val="452D8C"/>
                </a:solidFill>
                <a:effectLst/>
                <a:uLnTx/>
                <a:uFillTx/>
                <a:latin typeface="Calibri"/>
                <a:ea typeface="+mn-ea"/>
                <a:cs typeface="Calibri"/>
              </a:rPr>
              <a:t>OUR</a:t>
            </a:r>
            <a:r>
              <a:rPr kumimoji="0" sz="1455" b="1" i="0" u="none" strike="noStrike" kern="0" cap="none" spc="-6" normalizeH="0" baseline="0" noProof="0">
                <a:ln>
                  <a:noFill/>
                </a:ln>
                <a:solidFill>
                  <a:srgbClr val="452D8C"/>
                </a:solidFill>
                <a:effectLst/>
                <a:uLnTx/>
                <a:uFillTx/>
                <a:latin typeface="Calibri"/>
                <a:ea typeface="+mn-ea"/>
                <a:cs typeface="Calibri"/>
              </a:rPr>
              <a:t> </a:t>
            </a:r>
            <a:r>
              <a:rPr kumimoji="0" sz="1455" b="1" i="0" u="none" strike="noStrike" kern="0" cap="none" spc="149" normalizeH="0" baseline="0" noProof="0">
                <a:ln>
                  <a:noFill/>
                </a:ln>
                <a:solidFill>
                  <a:srgbClr val="452D8C"/>
                </a:solidFill>
                <a:effectLst/>
                <a:uLnTx/>
                <a:uFillTx/>
                <a:latin typeface="Calibri"/>
                <a:ea typeface="+mn-ea"/>
                <a:cs typeface="Calibri"/>
              </a:rPr>
              <a:t>GLOBAL </a:t>
            </a:r>
            <a:r>
              <a:rPr kumimoji="0" sz="1455" b="1" i="0" u="none" strike="noStrike" kern="0" cap="none" spc="133" normalizeH="0" baseline="0" noProof="0">
                <a:ln>
                  <a:noFill/>
                </a:ln>
                <a:solidFill>
                  <a:srgbClr val="452D8C"/>
                </a:solidFill>
                <a:effectLst/>
                <a:uLnTx/>
                <a:uFillTx/>
                <a:latin typeface="Calibri"/>
                <a:ea typeface="+mn-ea"/>
                <a:cs typeface="Calibri"/>
              </a:rPr>
              <a:t>CONNECTIONS</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grpSp>
        <p:nvGrpSpPr>
          <p:cNvPr id="6" name="object 6">
            <a:extLst>
              <a:ext uri="{C183D7F6-B498-43B3-948B-1728B52AA6E4}">
                <adec:decorative xmlns:adec="http://schemas.microsoft.com/office/drawing/2017/decorative" val="1"/>
              </a:ext>
            </a:extLst>
          </p:cNvPr>
          <p:cNvGrpSpPr/>
          <p:nvPr/>
        </p:nvGrpSpPr>
        <p:grpSpPr>
          <a:xfrm>
            <a:off x="1065103" y="2127735"/>
            <a:ext cx="8753287" cy="3941136"/>
            <a:chOff x="1755728" y="3508792"/>
            <a:chExt cx="14434819" cy="6499225"/>
          </a:xfrm>
        </p:grpSpPr>
        <p:sp>
          <p:nvSpPr>
            <p:cNvPr id="7" name="object 7"/>
            <p:cNvSpPr/>
            <p:nvPr/>
          </p:nvSpPr>
          <p:spPr>
            <a:xfrm>
              <a:off x="15504391" y="3508792"/>
              <a:ext cx="685800" cy="873125"/>
            </a:xfrm>
            <a:custGeom>
              <a:avLst/>
              <a:gdLst/>
              <a:ahLst/>
              <a:cxnLst/>
              <a:rect l="l" t="t" r="r" b="b"/>
              <a:pathLst>
                <a:path w="685800" h="873125">
                  <a:moveTo>
                    <a:pt x="447598" y="0"/>
                  </a:moveTo>
                  <a:lnTo>
                    <a:pt x="255594" y="0"/>
                  </a:lnTo>
                  <a:lnTo>
                    <a:pt x="0" y="547349"/>
                  </a:lnTo>
                  <a:lnTo>
                    <a:pt x="0" y="700706"/>
                  </a:lnTo>
                  <a:lnTo>
                    <a:pt x="385260" y="700706"/>
                  </a:lnTo>
                  <a:lnTo>
                    <a:pt x="385260" y="872764"/>
                  </a:lnTo>
                  <a:lnTo>
                    <a:pt x="579757" y="872764"/>
                  </a:lnTo>
                  <a:lnTo>
                    <a:pt x="579757" y="700706"/>
                  </a:lnTo>
                  <a:lnTo>
                    <a:pt x="685738" y="700706"/>
                  </a:lnTo>
                  <a:lnTo>
                    <a:pt x="685738" y="541114"/>
                  </a:lnTo>
                  <a:lnTo>
                    <a:pt x="579757" y="541114"/>
                  </a:lnTo>
                  <a:lnTo>
                    <a:pt x="579757" y="365313"/>
                  </a:lnTo>
                  <a:lnTo>
                    <a:pt x="385260" y="365313"/>
                  </a:lnTo>
                  <a:lnTo>
                    <a:pt x="385260" y="541114"/>
                  </a:lnTo>
                  <a:lnTo>
                    <a:pt x="205721" y="541114"/>
                  </a:lnTo>
                  <a:lnTo>
                    <a:pt x="447598" y="0"/>
                  </a:lnTo>
                  <a:close/>
                </a:path>
              </a:pathLst>
            </a:custGeom>
            <a:solidFill>
              <a:srgbClr val="E05929"/>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object 8"/>
            <p:cNvSpPr/>
            <p:nvPr/>
          </p:nvSpPr>
          <p:spPr>
            <a:xfrm>
              <a:off x="10647854" y="7352950"/>
              <a:ext cx="2401570" cy="0"/>
            </a:xfrm>
            <a:custGeom>
              <a:avLst/>
              <a:gdLst/>
              <a:ahLst/>
              <a:cxnLst/>
              <a:rect l="l" t="t" r="r" b="b"/>
              <a:pathLst>
                <a:path w="2401569">
                  <a:moveTo>
                    <a:pt x="2401413" y="0"/>
                  </a:moveTo>
                  <a:lnTo>
                    <a:pt x="0" y="0"/>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9" name="object 9"/>
            <p:cNvSpPr/>
            <p:nvPr/>
          </p:nvSpPr>
          <p:spPr>
            <a:xfrm>
              <a:off x="10647854" y="7352950"/>
              <a:ext cx="2401570" cy="0"/>
            </a:xfrm>
            <a:custGeom>
              <a:avLst/>
              <a:gdLst/>
              <a:ahLst/>
              <a:cxnLst/>
              <a:rect l="l" t="t" r="r" b="b"/>
              <a:pathLst>
                <a:path w="2401569">
                  <a:moveTo>
                    <a:pt x="0" y="0"/>
                  </a:moveTo>
                  <a:lnTo>
                    <a:pt x="2401413"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object 10"/>
            <p:cNvSpPr/>
            <p:nvPr/>
          </p:nvSpPr>
          <p:spPr>
            <a:xfrm>
              <a:off x="10733836" y="5712883"/>
              <a:ext cx="690880" cy="556260"/>
            </a:xfrm>
            <a:custGeom>
              <a:avLst/>
              <a:gdLst/>
              <a:ahLst/>
              <a:cxnLst/>
              <a:rect l="l" t="t" r="r" b="b"/>
              <a:pathLst>
                <a:path w="690879" h="556260">
                  <a:moveTo>
                    <a:pt x="640881" y="0"/>
                  </a:moveTo>
                  <a:lnTo>
                    <a:pt x="38784" y="0"/>
                  </a:lnTo>
                  <a:lnTo>
                    <a:pt x="0" y="188774"/>
                  </a:lnTo>
                  <a:lnTo>
                    <a:pt x="85908" y="555977"/>
                  </a:lnTo>
                  <a:lnTo>
                    <a:pt x="616389" y="555977"/>
                  </a:lnTo>
                  <a:lnTo>
                    <a:pt x="690575" y="206930"/>
                  </a:lnTo>
                  <a:lnTo>
                    <a:pt x="640881" y="0"/>
                  </a:lnTo>
                  <a:close/>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object 11"/>
            <p:cNvSpPr/>
            <p:nvPr/>
          </p:nvSpPr>
          <p:spPr>
            <a:xfrm>
              <a:off x="10733836" y="5712883"/>
              <a:ext cx="690880" cy="556260"/>
            </a:xfrm>
            <a:custGeom>
              <a:avLst/>
              <a:gdLst/>
              <a:ahLst/>
              <a:cxnLst/>
              <a:rect l="l" t="t" r="r" b="b"/>
              <a:pathLst>
                <a:path w="690879" h="556260">
                  <a:moveTo>
                    <a:pt x="616389" y="555977"/>
                  </a:moveTo>
                  <a:lnTo>
                    <a:pt x="690575" y="206930"/>
                  </a:lnTo>
                  <a:lnTo>
                    <a:pt x="640881" y="0"/>
                  </a:lnTo>
                  <a:lnTo>
                    <a:pt x="38784" y="0"/>
                  </a:lnTo>
                  <a:lnTo>
                    <a:pt x="0" y="188774"/>
                  </a:lnTo>
                  <a:lnTo>
                    <a:pt x="85908" y="555977"/>
                  </a:lnTo>
                  <a:lnTo>
                    <a:pt x="616389" y="555977"/>
                  </a:lnTo>
                  <a:close/>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object 12"/>
            <p:cNvSpPr/>
            <p:nvPr/>
          </p:nvSpPr>
          <p:spPr>
            <a:xfrm>
              <a:off x="10763847" y="5919750"/>
              <a:ext cx="623570" cy="0"/>
            </a:xfrm>
            <a:custGeom>
              <a:avLst/>
              <a:gdLst/>
              <a:ahLst/>
              <a:cxnLst/>
              <a:rect l="l" t="t" r="r" b="b"/>
              <a:pathLst>
                <a:path w="623570">
                  <a:moveTo>
                    <a:pt x="623436" y="0"/>
                  </a:moveTo>
                  <a:lnTo>
                    <a:pt x="0" y="0"/>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bject 13"/>
            <p:cNvSpPr/>
            <p:nvPr/>
          </p:nvSpPr>
          <p:spPr>
            <a:xfrm>
              <a:off x="10763847" y="5919750"/>
              <a:ext cx="623570" cy="0"/>
            </a:xfrm>
            <a:custGeom>
              <a:avLst/>
              <a:gdLst/>
              <a:ahLst/>
              <a:cxnLst/>
              <a:rect l="l" t="t" r="r" b="b"/>
              <a:pathLst>
                <a:path w="623570">
                  <a:moveTo>
                    <a:pt x="623436" y="0"/>
                  </a:moveTo>
                  <a:lnTo>
                    <a:pt x="0"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4" name="object 14"/>
            <p:cNvSpPr/>
            <p:nvPr/>
          </p:nvSpPr>
          <p:spPr>
            <a:xfrm>
              <a:off x="10929092" y="6027014"/>
              <a:ext cx="34290" cy="236854"/>
            </a:xfrm>
            <a:custGeom>
              <a:avLst/>
              <a:gdLst/>
              <a:ahLst/>
              <a:cxnLst/>
              <a:rect l="l" t="t" r="r" b="b"/>
              <a:pathLst>
                <a:path w="34290" h="236854">
                  <a:moveTo>
                    <a:pt x="0" y="0"/>
                  </a:moveTo>
                  <a:lnTo>
                    <a:pt x="34046" y="236233"/>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5" name="object 15"/>
            <p:cNvSpPr/>
            <p:nvPr/>
          </p:nvSpPr>
          <p:spPr>
            <a:xfrm>
              <a:off x="10929092" y="6027014"/>
              <a:ext cx="34290" cy="236854"/>
            </a:xfrm>
            <a:custGeom>
              <a:avLst/>
              <a:gdLst/>
              <a:ahLst/>
              <a:cxnLst/>
              <a:rect l="l" t="t" r="r" b="b"/>
              <a:pathLst>
                <a:path w="34290" h="236854">
                  <a:moveTo>
                    <a:pt x="0" y="0"/>
                  </a:moveTo>
                  <a:lnTo>
                    <a:pt x="34046" y="236233"/>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6" name="object 16"/>
            <p:cNvSpPr/>
            <p:nvPr/>
          </p:nvSpPr>
          <p:spPr>
            <a:xfrm>
              <a:off x="11206880" y="6027014"/>
              <a:ext cx="34290" cy="236854"/>
            </a:xfrm>
            <a:custGeom>
              <a:avLst/>
              <a:gdLst/>
              <a:ahLst/>
              <a:cxnLst/>
              <a:rect l="l" t="t" r="r" b="b"/>
              <a:pathLst>
                <a:path w="34290" h="236854">
                  <a:moveTo>
                    <a:pt x="34030" y="0"/>
                  </a:moveTo>
                  <a:lnTo>
                    <a:pt x="0" y="236233"/>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 name="object 17"/>
            <p:cNvSpPr/>
            <p:nvPr/>
          </p:nvSpPr>
          <p:spPr>
            <a:xfrm>
              <a:off x="11206880" y="6027014"/>
              <a:ext cx="34290" cy="236854"/>
            </a:xfrm>
            <a:custGeom>
              <a:avLst/>
              <a:gdLst/>
              <a:ahLst/>
              <a:cxnLst/>
              <a:rect l="l" t="t" r="r" b="b"/>
              <a:pathLst>
                <a:path w="34290" h="236854">
                  <a:moveTo>
                    <a:pt x="34030" y="0"/>
                  </a:moveTo>
                  <a:lnTo>
                    <a:pt x="0" y="236233"/>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 name="object 18"/>
            <p:cNvSpPr/>
            <p:nvPr/>
          </p:nvSpPr>
          <p:spPr>
            <a:xfrm>
              <a:off x="10905997" y="5454296"/>
              <a:ext cx="0" cy="245745"/>
            </a:xfrm>
            <a:custGeom>
              <a:avLst/>
              <a:gdLst/>
              <a:ahLst/>
              <a:cxnLst/>
              <a:rect l="l" t="t" r="r" b="b"/>
              <a:pathLst>
                <a:path h="245745">
                  <a:moveTo>
                    <a:pt x="0" y="0"/>
                  </a:moveTo>
                  <a:lnTo>
                    <a:pt x="0" y="245652"/>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 name="object 19"/>
            <p:cNvSpPr/>
            <p:nvPr/>
          </p:nvSpPr>
          <p:spPr>
            <a:xfrm>
              <a:off x="10905997" y="5454296"/>
              <a:ext cx="0" cy="245745"/>
            </a:xfrm>
            <a:custGeom>
              <a:avLst/>
              <a:gdLst/>
              <a:ahLst/>
              <a:cxnLst/>
              <a:rect l="l" t="t" r="r" b="b"/>
              <a:pathLst>
                <a:path h="245745">
                  <a:moveTo>
                    <a:pt x="0" y="245652"/>
                  </a:moveTo>
                  <a:lnTo>
                    <a:pt x="0"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0" name="object 20"/>
            <p:cNvSpPr/>
            <p:nvPr/>
          </p:nvSpPr>
          <p:spPr>
            <a:xfrm>
              <a:off x="10897356" y="6277485"/>
              <a:ext cx="0" cy="953769"/>
            </a:xfrm>
            <a:custGeom>
              <a:avLst/>
              <a:gdLst/>
              <a:ahLst/>
              <a:cxnLst/>
              <a:rect l="l" t="t" r="r" b="b"/>
              <a:pathLst>
                <a:path h="953770">
                  <a:moveTo>
                    <a:pt x="0" y="0"/>
                  </a:moveTo>
                  <a:lnTo>
                    <a:pt x="0" y="95332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1" name="object 21"/>
            <p:cNvSpPr/>
            <p:nvPr/>
          </p:nvSpPr>
          <p:spPr>
            <a:xfrm>
              <a:off x="10897356" y="6277485"/>
              <a:ext cx="0" cy="953769"/>
            </a:xfrm>
            <a:custGeom>
              <a:avLst/>
              <a:gdLst/>
              <a:ahLst/>
              <a:cxnLst/>
              <a:rect l="l" t="t" r="r" b="b"/>
              <a:pathLst>
                <a:path h="953770">
                  <a:moveTo>
                    <a:pt x="0" y="0"/>
                  </a:moveTo>
                  <a:lnTo>
                    <a:pt x="0" y="95332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2" name="object 22"/>
            <p:cNvSpPr/>
            <p:nvPr/>
          </p:nvSpPr>
          <p:spPr>
            <a:xfrm>
              <a:off x="11272647" y="6277485"/>
              <a:ext cx="0" cy="1061085"/>
            </a:xfrm>
            <a:custGeom>
              <a:avLst/>
              <a:gdLst/>
              <a:ahLst/>
              <a:cxnLst/>
              <a:rect l="l" t="t" r="r" b="b"/>
              <a:pathLst>
                <a:path h="1061084">
                  <a:moveTo>
                    <a:pt x="0" y="0"/>
                  </a:moveTo>
                  <a:lnTo>
                    <a:pt x="0" y="1061077"/>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3" name="object 23"/>
            <p:cNvSpPr/>
            <p:nvPr/>
          </p:nvSpPr>
          <p:spPr>
            <a:xfrm>
              <a:off x="11272647" y="6277485"/>
              <a:ext cx="0" cy="1061085"/>
            </a:xfrm>
            <a:custGeom>
              <a:avLst/>
              <a:gdLst/>
              <a:ahLst/>
              <a:cxnLst/>
              <a:rect l="l" t="t" r="r" b="b"/>
              <a:pathLst>
                <a:path h="1061084">
                  <a:moveTo>
                    <a:pt x="0" y="0"/>
                  </a:moveTo>
                  <a:lnTo>
                    <a:pt x="0" y="1061077"/>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4" name="object 24"/>
            <p:cNvSpPr/>
            <p:nvPr/>
          </p:nvSpPr>
          <p:spPr>
            <a:xfrm>
              <a:off x="11296764" y="6964965"/>
              <a:ext cx="1774189" cy="387985"/>
            </a:xfrm>
            <a:custGeom>
              <a:avLst/>
              <a:gdLst/>
              <a:ahLst/>
              <a:cxnLst/>
              <a:rect l="l" t="t" r="r" b="b"/>
              <a:pathLst>
                <a:path w="1774190" h="387984">
                  <a:moveTo>
                    <a:pt x="1774019" y="0"/>
                  </a:moveTo>
                  <a:lnTo>
                    <a:pt x="0" y="0"/>
                  </a:lnTo>
                  <a:lnTo>
                    <a:pt x="91808" y="387380"/>
                  </a:lnTo>
                  <a:lnTo>
                    <a:pt x="91808" y="70945"/>
                  </a:lnTo>
                  <a:lnTo>
                    <a:pt x="1774019" y="70945"/>
                  </a:lnTo>
                  <a:lnTo>
                    <a:pt x="1774019" y="0"/>
                  </a:lnTo>
                  <a:close/>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5" name="object 25"/>
            <p:cNvSpPr/>
            <p:nvPr/>
          </p:nvSpPr>
          <p:spPr>
            <a:xfrm>
              <a:off x="11296764" y="6964965"/>
              <a:ext cx="1774189" cy="387985"/>
            </a:xfrm>
            <a:custGeom>
              <a:avLst/>
              <a:gdLst/>
              <a:ahLst/>
              <a:cxnLst/>
              <a:rect l="l" t="t" r="r" b="b"/>
              <a:pathLst>
                <a:path w="1774190" h="387984">
                  <a:moveTo>
                    <a:pt x="0" y="0"/>
                  </a:moveTo>
                  <a:lnTo>
                    <a:pt x="1774019" y="0"/>
                  </a:lnTo>
                  <a:lnTo>
                    <a:pt x="1774019" y="70945"/>
                  </a:lnTo>
                  <a:lnTo>
                    <a:pt x="91808" y="70945"/>
                  </a:lnTo>
                  <a:lnTo>
                    <a:pt x="91808" y="38738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6" name="object 26"/>
            <p:cNvSpPr/>
            <p:nvPr/>
          </p:nvSpPr>
          <p:spPr>
            <a:xfrm>
              <a:off x="12031299"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7" name="object 27"/>
            <p:cNvSpPr/>
            <p:nvPr/>
          </p:nvSpPr>
          <p:spPr>
            <a:xfrm>
              <a:off x="12031299"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 name="object 28"/>
            <p:cNvSpPr/>
            <p:nvPr/>
          </p:nvSpPr>
          <p:spPr>
            <a:xfrm>
              <a:off x="11870774"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9" name="object 29"/>
            <p:cNvSpPr/>
            <p:nvPr/>
          </p:nvSpPr>
          <p:spPr>
            <a:xfrm>
              <a:off x="11870774"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0" name="object 30"/>
            <p:cNvSpPr/>
            <p:nvPr/>
          </p:nvSpPr>
          <p:spPr>
            <a:xfrm>
              <a:off x="11710259"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object 31"/>
            <p:cNvSpPr/>
            <p:nvPr/>
          </p:nvSpPr>
          <p:spPr>
            <a:xfrm>
              <a:off x="11710259"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2" name="object 32"/>
            <p:cNvSpPr/>
            <p:nvPr/>
          </p:nvSpPr>
          <p:spPr>
            <a:xfrm>
              <a:off x="11549737"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3" name="object 33"/>
            <p:cNvSpPr/>
            <p:nvPr/>
          </p:nvSpPr>
          <p:spPr>
            <a:xfrm>
              <a:off x="11549737"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4" name="object 34"/>
            <p:cNvSpPr/>
            <p:nvPr/>
          </p:nvSpPr>
          <p:spPr>
            <a:xfrm>
              <a:off x="11392475" y="7196800"/>
              <a:ext cx="635000" cy="0"/>
            </a:xfrm>
            <a:custGeom>
              <a:avLst/>
              <a:gdLst/>
              <a:ahLst/>
              <a:cxnLst/>
              <a:rect l="l" t="t" r="r" b="b"/>
              <a:pathLst>
                <a:path w="635000">
                  <a:moveTo>
                    <a:pt x="634619" y="0"/>
                  </a:moveTo>
                  <a:lnTo>
                    <a:pt x="0" y="0"/>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5" name="object 35"/>
            <p:cNvSpPr/>
            <p:nvPr/>
          </p:nvSpPr>
          <p:spPr>
            <a:xfrm>
              <a:off x="11392475" y="7196800"/>
              <a:ext cx="635000" cy="0"/>
            </a:xfrm>
            <a:custGeom>
              <a:avLst/>
              <a:gdLst/>
              <a:ahLst/>
              <a:cxnLst/>
              <a:rect l="l" t="t" r="r" b="b"/>
              <a:pathLst>
                <a:path w="635000">
                  <a:moveTo>
                    <a:pt x="0" y="0"/>
                  </a:moveTo>
                  <a:lnTo>
                    <a:pt x="634619"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6" name="object 36"/>
            <p:cNvSpPr/>
            <p:nvPr/>
          </p:nvSpPr>
          <p:spPr>
            <a:xfrm>
              <a:off x="13063966" y="7035911"/>
              <a:ext cx="0" cy="314325"/>
            </a:xfrm>
            <a:custGeom>
              <a:avLst/>
              <a:gdLst/>
              <a:ahLst/>
              <a:cxnLst/>
              <a:rect l="l" t="t" r="r" b="b"/>
              <a:pathLst>
                <a:path h="314325">
                  <a:moveTo>
                    <a:pt x="0" y="0"/>
                  </a:moveTo>
                  <a:lnTo>
                    <a:pt x="0" y="313906"/>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7" name="object 37"/>
            <p:cNvSpPr/>
            <p:nvPr/>
          </p:nvSpPr>
          <p:spPr>
            <a:xfrm>
              <a:off x="13063966" y="7035911"/>
              <a:ext cx="0" cy="314325"/>
            </a:xfrm>
            <a:custGeom>
              <a:avLst/>
              <a:gdLst/>
              <a:ahLst/>
              <a:cxnLst/>
              <a:rect l="l" t="t" r="r" b="b"/>
              <a:pathLst>
                <a:path h="314325">
                  <a:moveTo>
                    <a:pt x="0" y="0"/>
                  </a:moveTo>
                  <a:lnTo>
                    <a:pt x="0" y="313906"/>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8" name="object 38"/>
            <p:cNvSpPr/>
            <p:nvPr/>
          </p:nvSpPr>
          <p:spPr>
            <a:xfrm>
              <a:off x="11872715" y="5782051"/>
              <a:ext cx="386080" cy="156845"/>
            </a:xfrm>
            <a:custGeom>
              <a:avLst/>
              <a:gdLst/>
              <a:ahLst/>
              <a:cxnLst/>
              <a:rect l="l" t="t" r="r" b="b"/>
              <a:pathLst>
                <a:path w="386079" h="156845">
                  <a:moveTo>
                    <a:pt x="375279" y="1532"/>
                  </a:moveTo>
                  <a:lnTo>
                    <a:pt x="375076" y="1532"/>
                  </a:lnTo>
                  <a:lnTo>
                    <a:pt x="137823" y="75785"/>
                  </a:lnTo>
                  <a:lnTo>
                    <a:pt x="110768" y="83930"/>
                  </a:lnTo>
                  <a:lnTo>
                    <a:pt x="54192" y="103977"/>
                  </a:lnTo>
                  <a:lnTo>
                    <a:pt x="4976" y="129339"/>
                  </a:lnTo>
                  <a:lnTo>
                    <a:pt x="0" y="153431"/>
                  </a:lnTo>
                  <a:lnTo>
                    <a:pt x="24001" y="156698"/>
                  </a:lnTo>
                  <a:lnTo>
                    <a:pt x="66036" y="149313"/>
                  </a:lnTo>
                  <a:lnTo>
                    <a:pt x="120400" y="133850"/>
                  </a:lnTo>
                  <a:lnTo>
                    <a:pt x="181385" y="112882"/>
                  </a:lnTo>
                  <a:lnTo>
                    <a:pt x="243285" y="88981"/>
                  </a:lnTo>
                  <a:lnTo>
                    <a:pt x="300394" y="64721"/>
                  </a:lnTo>
                  <a:lnTo>
                    <a:pt x="347006" y="42674"/>
                  </a:lnTo>
                  <a:lnTo>
                    <a:pt x="385909" y="15514"/>
                  </a:lnTo>
                  <a:lnTo>
                    <a:pt x="378448" y="6225"/>
                  </a:lnTo>
                  <a:lnTo>
                    <a:pt x="375279" y="1532"/>
                  </a:lnTo>
                  <a:close/>
                </a:path>
                <a:path w="386079" h="156845">
                  <a:moveTo>
                    <a:pt x="375789" y="0"/>
                  </a:moveTo>
                  <a:lnTo>
                    <a:pt x="375279" y="1532"/>
                  </a:lnTo>
                  <a:lnTo>
                    <a:pt x="375076" y="1532"/>
                  </a:lnTo>
                  <a:lnTo>
                    <a:pt x="379365" y="190"/>
                  </a:lnTo>
                  <a:lnTo>
                    <a:pt x="375789" y="0"/>
                  </a:lnTo>
                  <a:close/>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9" name="object 39"/>
            <p:cNvSpPr/>
            <p:nvPr/>
          </p:nvSpPr>
          <p:spPr>
            <a:xfrm>
              <a:off x="11872715" y="5782051"/>
              <a:ext cx="386080" cy="156845"/>
            </a:xfrm>
            <a:custGeom>
              <a:avLst/>
              <a:gdLst/>
              <a:ahLst/>
              <a:cxnLst/>
              <a:rect l="l" t="t" r="r" b="b"/>
              <a:pathLst>
                <a:path w="386079" h="156845">
                  <a:moveTo>
                    <a:pt x="385909" y="15514"/>
                  </a:moveTo>
                  <a:lnTo>
                    <a:pt x="347006" y="42674"/>
                  </a:lnTo>
                  <a:lnTo>
                    <a:pt x="300394" y="64721"/>
                  </a:lnTo>
                  <a:lnTo>
                    <a:pt x="243285" y="88981"/>
                  </a:lnTo>
                  <a:lnTo>
                    <a:pt x="181385" y="112882"/>
                  </a:lnTo>
                  <a:lnTo>
                    <a:pt x="120400" y="133850"/>
                  </a:lnTo>
                  <a:lnTo>
                    <a:pt x="66036" y="149313"/>
                  </a:lnTo>
                  <a:lnTo>
                    <a:pt x="24001" y="156698"/>
                  </a:lnTo>
                  <a:lnTo>
                    <a:pt x="0" y="153431"/>
                  </a:lnTo>
                  <a:lnTo>
                    <a:pt x="4976" y="129339"/>
                  </a:lnTo>
                  <a:lnTo>
                    <a:pt x="54192" y="103977"/>
                  </a:lnTo>
                  <a:lnTo>
                    <a:pt x="110768" y="83930"/>
                  </a:lnTo>
                  <a:lnTo>
                    <a:pt x="137823" y="75785"/>
                  </a:lnTo>
                  <a:lnTo>
                    <a:pt x="379365" y="190"/>
                  </a:lnTo>
                  <a:lnTo>
                    <a:pt x="375789" y="0"/>
                  </a:lnTo>
                  <a:lnTo>
                    <a:pt x="375279" y="1532"/>
                  </a:lnTo>
                  <a:lnTo>
                    <a:pt x="378448" y="6225"/>
                  </a:lnTo>
                  <a:lnTo>
                    <a:pt x="385909" y="15514"/>
                  </a:lnTo>
                  <a:close/>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0" name="object 40"/>
            <p:cNvSpPr/>
            <p:nvPr/>
          </p:nvSpPr>
          <p:spPr>
            <a:xfrm>
              <a:off x="11811994" y="5784587"/>
              <a:ext cx="431165" cy="129539"/>
            </a:xfrm>
            <a:custGeom>
              <a:avLst/>
              <a:gdLst/>
              <a:ahLst/>
              <a:cxnLst/>
              <a:rect l="l" t="t" r="r" b="b"/>
              <a:pathLst>
                <a:path w="431165" h="129539">
                  <a:moveTo>
                    <a:pt x="431159" y="0"/>
                  </a:moveTo>
                  <a:lnTo>
                    <a:pt x="0" y="75421"/>
                  </a:lnTo>
                  <a:lnTo>
                    <a:pt x="63238" y="129310"/>
                  </a:lnTo>
                  <a:lnTo>
                    <a:pt x="431159" y="0"/>
                  </a:lnTo>
                  <a:close/>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1" name="object 41"/>
            <p:cNvSpPr/>
            <p:nvPr/>
          </p:nvSpPr>
          <p:spPr>
            <a:xfrm>
              <a:off x="11811994" y="5784587"/>
              <a:ext cx="431165" cy="129539"/>
            </a:xfrm>
            <a:custGeom>
              <a:avLst/>
              <a:gdLst/>
              <a:ahLst/>
              <a:cxnLst/>
              <a:rect l="l" t="t" r="r" b="b"/>
              <a:pathLst>
                <a:path w="431165" h="129539">
                  <a:moveTo>
                    <a:pt x="0" y="75421"/>
                  </a:moveTo>
                  <a:lnTo>
                    <a:pt x="63238" y="129310"/>
                  </a:lnTo>
                  <a:lnTo>
                    <a:pt x="431159"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2" name="object 42"/>
            <p:cNvSpPr/>
            <p:nvPr/>
          </p:nvSpPr>
          <p:spPr>
            <a:xfrm>
              <a:off x="11920071" y="5736896"/>
              <a:ext cx="139700" cy="107314"/>
            </a:xfrm>
            <a:custGeom>
              <a:avLst/>
              <a:gdLst/>
              <a:ahLst/>
              <a:cxnLst/>
              <a:rect l="l" t="t" r="r" b="b"/>
              <a:pathLst>
                <a:path w="139700" h="107314">
                  <a:moveTo>
                    <a:pt x="0" y="0"/>
                  </a:moveTo>
                  <a:lnTo>
                    <a:pt x="139147" y="106954"/>
                  </a:lnTo>
                </a:path>
              </a:pathLst>
            </a:custGeom>
            <a:solidFill>
              <a:srgbClr val="8C9DB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3" name="object 43"/>
            <p:cNvSpPr/>
            <p:nvPr/>
          </p:nvSpPr>
          <p:spPr>
            <a:xfrm>
              <a:off x="11920071" y="5736896"/>
              <a:ext cx="139700" cy="107314"/>
            </a:xfrm>
            <a:custGeom>
              <a:avLst/>
              <a:gdLst/>
              <a:ahLst/>
              <a:cxnLst/>
              <a:rect l="l" t="t" r="r" b="b"/>
              <a:pathLst>
                <a:path w="139700" h="107314">
                  <a:moveTo>
                    <a:pt x="139147" y="106954"/>
                  </a:moveTo>
                  <a:lnTo>
                    <a:pt x="0" y="0"/>
                  </a:lnTo>
                </a:path>
              </a:pathLst>
            </a:custGeom>
            <a:ln w="10470">
              <a:solidFill>
                <a:srgbClr val="452D8C"/>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4" name="object 44"/>
            <p:cNvSpPr/>
            <p:nvPr/>
          </p:nvSpPr>
          <p:spPr>
            <a:xfrm>
              <a:off x="1755728" y="9023992"/>
              <a:ext cx="2454275" cy="0"/>
            </a:xfrm>
            <a:custGeom>
              <a:avLst/>
              <a:gdLst/>
              <a:ahLst/>
              <a:cxnLst/>
              <a:rect l="l" t="t" r="r" b="b"/>
              <a:pathLst>
                <a:path w="2454275">
                  <a:moveTo>
                    <a:pt x="2453967" y="0"/>
                  </a:moveTo>
                  <a:lnTo>
                    <a:pt x="0" y="0"/>
                  </a:lnTo>
                </a:path>
              </a:pathLst>
            </a:custGeom>
            <a:solidFill>
              <a:srgbClr val="FFFFFF"/>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5" name="object 45"/>
            <p:cNvSpPr/>
            <p:nvPr/>
          </p:nvSpPr>
          <p:spPr>
            <a:xfrm>
              <a:off x="5869148" y="8859973"/>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6" name="object 46"/>
            <p:cNvSpPr/>
            <p:nvPr/>
          </p:nvSpPr>
          <p:spPr>
            <a:xfrm>
              <a:off x="5869148" y="8859973"/>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7" name="object 47"/>
            <p:cNvSpPr/>
            <p:nvPr/>
          </p:nvSpPr>
          <p:spPr>
            <a:xfrm>
              <a:off x="5869148" y="9999715"/>
              <a:ext cx="2454275" cy="0"/>
            </a:xfrm>
            <a:custGeom>
              <a:avLst/>
              <a:gdLst/>
              <a:ahLst/>
              <a:cxnLst/>
              <a:rect l="l" t="t" r="r" b="b"/>
              <a:pathLst>
                <a:path w="2454275">
                  <a:moveTo>
                    <a:pt x="2453967" y="0"/>
                  </a:moveTo>
                  <a:lnTo>
                    <a:pt x="0" y="0"/>
                  </a:lnTo>
                </a:path>
              </a:pathLst>
            </a:custGeom>
            <a:solidFill>
              <a:srgbClr val="452D8C"/>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48" name="object 48"/>
            <p:cNvSpPr/>
            <p:nvPr/>
          </p:nvSpPr>
          <p:spPr>
            <a:xfrm>
              <a:off x="5869148" y="9999715"/>
              <a:ext cx="2454275" cy="0"/>
            </a:xfrm>
            <a:custGeom>
              <a:avLst/>
              <a:gdLst/>
              <a:ahLst/>
              <a:cxnLst/>
              <a:rect l="l" t="t" r="r" b="b"/>
              <a:pathLst>
                <a:path w="2454275">
                  <a:moveTo>
                    <a:pt x="0" y="0"/>
                  </a:moveTo>
                  <a:lnTo>
                    <a:pt x="2453967" y="0"/>
                  </a:lnTo>
                </a:path>
              </a:pathLst>
            </a:custGeom>
            <a:ln w="15706">
              <a:solidFill>
                <a:srgbClr val="E05929"/>
              </a:solidFill>
            </a:ln>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49" name="object 49">
            <a:extLst>
              <a:ext uri="{C183D7F6-B498-43B3-948B-1728B52AA6E4}">
                <adec:decorative xmlns:adec="http://schemas.microsoft.com/office/drawing/2017/decorative" val="1"/>
              </a:ext>
            </a:extLst>
          </p:cNvPr>
          <p:cNvSpPr txBox="1"/>
          <p:nvPr/>
        </p:nvSpPr>
        <p:spPr>
          <a:xfrm>
            <a:off x="3548329" y="4552480"/>
            <a:ext cx="1502522" cy="731440"/>
          </a:xfrm>
          <a:prstGeom prst="rect">
            <a:avLst/>
          </a:prstGeom>
        </p:spPr>
        <p:txBody>
          <a:bodyPr vert="horz" wrap="square" lIns="0" tIns="8086" rIns="0" bIns="0" rtlCol="0">
            <a:spAutoFit/>
          </a:bodyPr>
          <a:lstStyle/>
          <a:p>
            <a:pPr marL="7701" marR="3081" lvl="0" indent="26184"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73" normalizeH="0" baseline="0" noProof="0">
                <a:ln>
                  <a:noFill/>
                </a:ln>
                <a:solidFill>
                  <a:srgbClr val="452D8C"/>
                </a:solidFill>
                <a:effectLst/>
                <a:uLnTx/>
                <a:uFillTx/>
                <a:latin typeface="Calibri"/>
                <a:ea typeface="+mn-ea"/>
                <a:cs typeface="Calibri"/>
              </a:rPr>
              <a:t>Build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facilities</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 </a:t>
            </a:r>
            <a:r>
              <a:rPr kumimoji="0" sz="940" b="0" i="0" u="none" strike="noStrike" kern="0" cap="none" spc="64" normalizeH="0" baseline="0" noProof="0">
                <a:ln>
                  <a:noFill/>
                </a:ln>
                <a:solidFill>
                  <a:srgbClr val="452D8C"/>
                </a:solidFill>
                <a:effectLst/>
                <a:uLnTx/>
                <a:uFillTx/>
                <a:latin typeface="Calibri"/>
                <a:ea typeface="+mn-ea"/>
                <a:cs typeface="Calibri"/>
              </a:rPr>
              <a:t>infrastructure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through </a:t>
            </a:r>
            <a:r>
              <a:rPr kumimoji="0" sz="940" b="0" i="0" u="none" strike="noStrike" kern="0" cap="none" spc="55" normalizeH="0" baseline="0" noProof="0">
                <a:ln>
                  <a:noFill/>
                </a:ln>
                <a:solidFill>
                  <a:srgbClr val="452D8C"/>
                </a:solidFill>
                <a:effectLst/>
                <a:uLnTx/>
                <a:uFillTx/>
                <a:latin typeface="Calibri"/>
                <a:ea typeface="+mn-ea"/>
                <a:cs typeface="Calibri"/>
              </a:rPr>
              <a:t>well-</a:t>
            </a:r>
            <a:r>
              <a:rPr kumimoji="0" sz="940" b="0" i="0" u="none" strike="noStrike" kern="0" cap="none" spc="69" normalizeH="0" baseline="0" noProof="0">
                <a:ln>
                  <a:noFill/>
                </a:ln>
                <a:solidFill>
                  <a:srgbClr val="452D8C"/>
                </a:solidFill>
                <a:effectLst/>
                <a:uLnTx/>
                <a:uFillTx/>
                <a:latin typeface="Calibri"/>
                <a:ea typeface="+mn-ea"/>
                <a:cs typeface="Calibri"/>
              </a:rPr>
              <a:t>coordinated</a:t>
            </a:r>
            <a:r>
              <a:rPr kumimoji="0" sz="940" b="0" i="0" u="none" strike="noStrike" kern="0" cap="none" spc="12"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planning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new</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73" normalizeH="0" baseline="0" noProof="0">
                <a:ln>
                  <a:noFill/>
                </a:ln>
                <a:solidFill>
                  <a:srgbClr val="452D8C"/>
                </a:solidFill>
                <a:effectLst/>
                <a:uLnTx/>
                <a:uFillTx/>
                <a:latin typeface="Calibri"/>
                <a:ea typeface="+mn-ea"/>
                <a:cs typeface="Calibri"/>
              </a:rPr>
              <a:t>service</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a:p>
            <a:pPr marL="0" marR="0" lvl="0" indent="0" algn="ctr" defTabSz="554492" rtl="0" eaLnBrk="1" fontAlgn="auto" latinLnBrk="0" hangingPunct="1">
              <a:lnSpc>
                <a:spcPct val="100000"/>
              </a:lnSpc>
              <a:spcBef>
                <a:spcPts val="24"/>
              </a:spcBef>
              <a:spcAft>
                <a:spcPts val="0"/>
              </a:spcAft>
              <a:buClrTx/>
              <a:buSzTx/>
              <a:buFontTx/>
              <a:buNone/>
              <a:tabLst/>
              <a:defRPr/>
            </a:pPr>
            <a:r>
              <a:rPr kumimoji="0" sz="940" b="0" i="0" u="none" strike="noStrike" kern="0" cap="none" spc="55" normalizeH="0" baseline="0" noProof="0">
                <a:ln>
                  <a:noFill/>
                </a:ln>
                <a:solidFill>
                  <a:srgbClr val="452D8C"/>
                </a:solidFill>
                <a:effectLst/>
                <a:uLnTx/>
                <a:uFillTx/>
                <a:latin typeface="Calibri"/>
                <a:ea typeface="+mn-ea"/>
                <a:cs typeface="Calibri"/>
              </a:rPr>
              <a:t>delivery</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6" normalizeH="0" baseline="0" noProof="0">
                <a:ln>
                  <a:noFill/>
                </a:ln>
                <a:solidFill>
                  <a:srgbClr val="452D8C"/>
                </a:solidFill>
                <a:effectLst/>
                <a:uLnTx/>
                <a:uFillTx/>
                <a:latin typeface="Calibri"/>
                <a:ea typeface="+mn-ea"/>
                <a:cs typeface="Calibri"/>
              </a:rPr>
              <a:t>models</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0" name="object 50">
            <a:extLst>
              <a:ext uri="{C183D7F6-B498-43B3-948B-1728B52AA6E4}">
                <adec:decorative xmlns:adec="http://schemas.microsoft.com/office/drawing/2017/decorative" val="1"/>
              </a:ext>
            </a:extLst>
          </p:cNvPr>
          <p:cNvSpPr txBox="1"/>
          <p:nvPr/>
        </p:nvSpPr>
        <p:spPr>
          <a:xfrm>
            <a:off x="3570641" y="5416155"/>
            <a:ext cx="1457854" cy="586785"/>
          </a:xfrm>
          <a:prstGeom prst="rect">
            <a:avLst/>
          </a:prstGeom>
        </p:spPr>
        <p:txBody>
          <a:bodyPr vert="horz" wrap="square" lIns="0" tIns="8086" rIns="0" bIns="0" rtlCol="0">
            <a:spAutoFit/>
          </a:bodyPr>
          <a:lstStyle/>
          <a:p>
            <a:pPr marL="7701" marR="3081" lvl="0" indent="-385"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55" normalizeH="0" baseline="0" noProof="0">
                <a:ln>
                  <a:noFill/>
                </a:ln>
                <a:solidFill>
                  <a:srgbClr val="452D8C"/>
                </a:solidFill>
                <a:effectLst/>
                <a:uLnTx/>
                <a:uFillTx/>
                <a:latin typeface="Calibri"/>
                <a:ea typeface="+mn-ea"/>
                <a:cs typeface="Calibri"/>
              </a:rPr>
              <a:t>Grow</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revenue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91" normalizeH="0" baseline="0" noProof="0">
                <a:ln>
                  <a:noFill/>
                </a:ln>
                <a:solidFill>
                  <a:srgbClr val="452D8C"/>
                </a:solidFill>
                <a:effectLst/>
                <a:uLnTx/>
                <a:uFillTx/>
                <a:latin typeface="Calibri"/>
                <a:ea typeface="+mn-ea"/>
                <a:cs typeface="Calibri"/>
              </a:rPr>
              <a:t>across </a:t>
            </a:r>
            <a:r>
              <a:rPr kumimoji="0" sz="940" b="0" i="0" u="none" strike="noStrike" kern="0" cap="none" spc="76" normalizeH="0" baseline="0" noProof="0">
                <a:ln>
                  <a:noFill/>
                </a:ln>
                <a:solidFill>
                  <a:srgbClr val="452D8C"/>
                </a:solidFill>
                <a:effectLst/>
                <a:uLnTx/>
                <a:uFillTx/>
                <a:latin typeface="Calibri"/>
                <a:ea typeface="+mn-ea"/>
                <a:cs typeface="Calibri"/>
              </a:rPr>
              <a:t>existing</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new</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79" normalizeH="0" baseline="0" noProof="0">
                <a:ln>
                  <a:noFill/>
                </a:ln>
                <a:solidFill>
                  <a:srgbClr val="452D8C"/>
                </a:solidFill>
                <a:effectLst/>
                <a:uLnTx/>
                <a:uFillTx/>
                <a:latin typeface="Calibri"/>
                <a:ea typeface="+mn-ea"/>
                <a:cs typeface="Calibri"/>
              </a:rPr>
              <a:t>streams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maintain</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7" normalizeH="0" baseline="0" noProof="0">
                <a:ln>
                  <a:noFill/>
                </a:ln>
                <a:solidFill>
                  <a:srgbClr val="452D8C"/>
                </a:solidFill>
                <a:effectLst/>
                <a:uLnTx/>
                <a:uFillTx/>
                <a:latin typeface="Calibri"/>
                <a:ea typeface="+mn-ea"/>
                <a:cs typeface="Calibri"/>
              </a:rPr>
              <a:t>financial </a:t>
            </a:r>
            <a:r>
              <a:rPr kumimoji="0" sz="940" b="0" i="0" u="none" strike="noStrike" kern="0" cap="none" spc="61" normalizeH="0" baseline="0" noProof="0">
                <a:ln>
                  <a:noFill/>
                </a:ln>
                <a:solidFill>
                  <a:srgbClr val="452D8C"/>
                </a:solidFill>
                <a:effectLst/>
                <a:uLnTx/>
                <a:uFillTx/>
                <a:latin typeface="Calibri"/>
                <a:ea typeface="+mn-ea"/>
                <a:cs typeface="Calibri"/>
              </a:rPr>
              <a:t>resiliency</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1" name="object 51">
            <a:extLst>
              <a:ext uri="{C183D7F6-B498-43B3-948B-1728B52AA6E4}">
                <adec:decorative xmlns:adec="http://schemas.microsoft.com/office/drawing/2017/decorative" val="1"/>
              </a:ext>
            </a:extLst>
          </p:cNvPr>
          <p:cNvSpPr txBox="1"/>
          <p:nvPr/>
        </p:nvSpPr>
        <p:spPr>
          <a:xfrm>
            <a:off x="3754531" y="6135883"/>
            <a:ext cx="1090888" cy="586785"/>
          </a:xfrm>
          <a:prstGeom prst="rect">
            <a:avLst/>
          </a:prstGeom>
        </p:spPr>
        <p:txBody>
          <a:bodyPr vert="horz" wrap="square" lIns="0" tIns="8086" rIns="0" bIns="0" rtlCol="0">
            <a:spAutoFit/>
          </a:bodyPr>
          <a:lstStyle/>
          <a:p>
            <a:pPr marL="7701" marR="3081" lvl="0" indent="-385"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85" normalizeH="0" baseline="0" noProof="0">
                <a:ln>
                  <a:noFill/>
                </a:ln>
                <a:solidFill>
                  <a:srgbClr val="452D8C"/>
                </a:solidFill>
                <a:effectLst/>
                <a:uLnTx/>
                <a:uFillTx/>
                <a:latin typeface="Calibri"/>
                <a:ea typeface="+mn-ea"/>
                <a:cs typeface="Calibri"/>
              </a:rPr>
              <a:t>Become</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the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most </a:t>
            </a:r>
            <a:r>
              <a:rPr kumimoji="0" sz="940" b="0" i="0" u="none" strike="noStrike" kern="0" cap="none" spc="52" normalizeH="0" baseline="0" noProof="0">
                <a:ln>
                  <a:noFill/>
                </a:ln>
                <a:solidFill>
                  <a:srgbClr val="452D8C"/>
                </a:solidFill>
                <a:effectLst/>
                <a:uLnTx/>
                <a:uFillTx/>
                <a:latin typeface="Calibri"/>
                <a:ea typeface="+mn-ea"/>
                <a:cs typeface="Calibri"/>
              </a:rPr>
              <a:t>environmentally </a:t>
            </a:r>
            <a:r>
              <a:rPr kumimoji="0" sz="940" b="0" i="0" u="none" strike="noStrike" kern="0" cap="none" spc="79" normalizeH="0" baseline="0" noProof="0">
                <a:ln>
                  <a:noFill/>
                </a:ln>
                <a:solidFill>
                  <a:srgbClr val="452D8C"/>
                </a:solidFill>
                <a:effectLst/>
                <a:uLnTx/>
                <a:uFillTx/>
                <a:latin typeface="Calibri"/>
                <a:ea typeface="+mn-ea"/>
                <a:cs typeface="Calibri"/>
              </a:rPr>
              <a:t>sustainable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airport </a:t>
            </a:r>
            <a:r>
              <a:rPr kumimoji="0" sz="940" b="0" i="0" u="none" strike="noStrike" kern="0" cap="none" spc="55" normalizeH="0" baseline="0" noProof="0">
                <a:ln>
                  <a:noFill/>
                </a:ln>
                <a:solidFill>
                  <a:srgbClr val="452D8C"/>
                </a:solidFill>
                <a:effectLst/>
                <a:uLnTx/>
                <a:uFillTx/>
                <a:latin typeface="Calibri"/>
                <a:ea typeface="+mn-ea"/>
                <a:cs typeface="Calibri"/>
              </a:rPr>
              <a:t>in</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the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world</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2" name="object 52">
            <a:extLst>
              <a:ext uri="{C183D7F6-B498-43B3-948B-1728B52AA6E4}">
                <adec:decorative xmlns:adec="http://schemas.microsoft.com/office/drawing/2017/decorative" val="1"/>
              </a:ext>
            </a:extLst>
          </p:cNvPr>
          <p:cNvSpPr txBox="1"/>
          <p:nvPr/>
        </p:nvSpPr>
        <p:spPr>
          <a:xfrm>
            <a:off x="1059799" y="4582082"/>
            <a:ext cx="1601484" cy="731440"/>
          </a:xfrm>
          <a:prstGeom prst="rect">
            <a:avLst/>
          </a:prstGeom>
        </p:spPr>
        <p:txBody>
          <a:bodyPr vert="horz" wrap="square" lIns="0" tIns="8086" rIns="0" bIns="0" rtlCol="0">
            <a:spAutoFit/>
          </a:bodyPr>
          <a:lstStyle/>
          <a:p>
            <a:pPr marL="7701" marR="3081" lvl="0" indent="26184"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64" normalizeH="0" baseline="0" noProof="0">
                <a:ln>
                  <a:noFill/>
                </a:ln>
                <a:solidFill>
                  <a:srgbClr val="452D8C"/>
                </a:solidFill>
                <a:effectLst/>
                <a:uLnTx/>
                <a:uFillTx/>
                <a:latin typeface="Calibri"/>
                <a:ea typeface="+mn-ea"/>
                <a:cs typeface="Calibri"/>
              </a:rPr>
              <a:t>Provide</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88" normalizeH="0" baseline="0" noProof="0">
                <a:ln>
                  <a:noFill/>
                </a:ln>
                <a:solidFill>
                  <a:srgbClr val="452D8C"/>
                </a:solidFill>
                <a:effectLst/>
                <a:uLnTx/>
                <a:uFillTx/>
                <a:latin typeface="Calibri"/>
                <a:ea typeface="+mn-ea"/>
                <a:cs typeface="Calibri"/>
              </a:rPr>
              <a:t>necessary</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tools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growth</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opportunities, </a:t>
            </a:r>
            <a:r>
              <a:rPr kumimoji="0" sz="940" b="0" i="0" u="none" strike="noStrike" kern="0" cap="none" spc="76" normalizeH="0" baseline="0" noProof="0">
                <a:ln>
                  <a:noFill/>
                </a:ln>
                <a:solidFill>
                  <a:srgbClr val="452D8C"/>
                </a:solidFill>
                <a:effectLst/>
                <a:uLnTx/>
                <a:uFillTx/>
                <a:latin typeface="Calibri"/>
                <a:ea typeface="+mn-ea"/>
                <a:cs typeface="Calibri"/>
              </a:rPr>
              <a:t>enabling</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our</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employees</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33" normalizeH="0" baseline="0" noProof="0">
                <a:ln>
                  <a:noFill/>
                </a:ln>
                <a:solidFill>
                  <a:srgbClr val="452D8C"/>
                </a:solidFill>
                <a:effectLst/>
                <a:uLnTx/>
                <a:uFillTx/>
                <a:latin typeface="Calibri"/>
                <a:ea typeface="+mn-ea"/>
                <a:cs typeface="Calibri"/>
              </a:rPr>
              <a:t>to </a:t>
            </a:r>
            <a:r>
              <a:rPr kumimoji="0" sz="940" b="0" i="0" u="none" strike="noStrike" kern="0" cap="none" spc="73" normalizeH="0" baseline="0" noProof="0">
                <a:ln>
                  <a:noFill/>
                </a:ln>
                <a:solidFill>
                  <a:srgbClr val="452D8C"/>
                </a:solidFill>
                <a:effectLst/>
                <a:uLnTx/>
                <a:uFillTx/>
                <a:latin typeface="Calibri"/>
                <a:ea typeface="+mn-ea"/>
                <a:cs typeface="Calibri"/>
              </a:rPr>
              <a:t>excel</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in</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their</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roles</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 </a:t>
            </a:r>
            <a:r>
              <a:rPr kumimoji="0" sz="940" b="0" i="0" u="none" strike="noStrike" kern="0" cap="none" spc="64" normalizeH="0" baseline="0" noProof="0">
                <a:ln>
                  <a:noFill/>
                </a:ln>
                <a:solidFill>
                  <a:srgbClr val="452D8C"/>
                </a:solidFill>
                <a:effectLst/>
                <a:uLnTx/>
                <a:uFillTx/>
                <a:latin typeface="Calibri"/>
                <a:ea typeface="+mn-ea"/>
                <a:cs typeface="Calibri"/>
              </a:rPr>
              <a:t>contribute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DEN’s</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109" normalizeH="0" baseline="0" noProof="0">
                <a:ln>
                  <a:noFill/>
                </a:ln>
                <a:solidFill>
                  <a:srgbClr val="452D8C"/>
                </a:solidFill>
                <a:effectLst/>
                <a:uLnTx/>
                <a:uFillTx/>
                <a:latin typeface="Calibri"/>
                <a:ea typeface="+mn-ea"/>
                <a:cs typeface="Calibri"/>
              </a:rPr>
              <a:t>success</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3" name="object 53">
            <a:extLst>
              <a:ext uri="{C183D7F6-B498-43B3-948B-1728B52AA6E4}">
                <adec:decorative xmlns:adec="http://schemas.microsoft.com/office/drawing/2017/decorative" val="1"/>
              </a:ext>
            </a:extLst>
          </p:cNvPr>
          <p:cNvSpPr txBox="1"/>
          <p:nvPr/>
        </p:nvSpPr>
        <p:spPr>
          <a:xfrm>
            <a:off x="1138849" y="5445757"/>
            <a:ext cx="1496361" cy="586785"/>
          </a:xfrm>
          <a:prstGeom prst="rect">
            <a:avLst/>
          </a:prstGeom>
        </p:spPr>
        <p:txBody>
          <a:bodyPr vert="horz" wrap="square" lIns="0" tIns="8086" rIns="0" bIns="0" rtlCol="0">
            <a:spAutoFit/>
          </a:bodyPr>
          <a:lstStyle/>
          <a:p>
            <a:pPr marL="7701" marR="3081" lvl="0" indent="0"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67" normalizeH="0" baseline="0" noProof="0">
                <a:ln>
                  <a:noFill/>
                </a:ln>
                <a:solidFill>
                  <a:srgbClr val="452D8C"/>
                </a:solidFill>
                <a:effectLst/>
                <a:uLnTx/>
                <a:uFillTx/>
                <a:latin typeface="Calibri"/>
                <a:ea typeface="+mn-ea"/>
                <a:cs typeface="Calibri"/>
              </a:rPr>
              <a:t>Recruit,</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train,</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support </a:t>
            </a:r>
            <a:r>
              <a:rPr kumimoji="0" sz="940" b="0" i="0" u="none" strike="noStrike" kern="0" cap="none" spc="76" normalizeH="0" baseline="0" noProof="0">
                <a:ln>
                  <a:noFill/>
                </a:ln>
                <a:solidFill>
                  <a:srgbClr val="452D8C"/>
                </a:solidFill>
                <a:effectLst/>
                <a:uLnTx/>
                <a:uFillTx/>
                <a:latin typeface="Calibri"/>
                <a:ea typeface="+mn-ea"/>
                <a:cs typeface="Calibri"/>
              </a:rPr>
              <a:t>ongoing</a:t>
            </a:r>
            <a:r>
              <a:rPr kumimoji="0" sz="940" b="0" i="0" u="none" strike="noStrike" kern="0" cap="none" spc="12"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learning, </a:t>
            </a:r>
            <a:r>
              <a:rPr kumimoji="0" sz="940" b="0" i="0" u="none" strike="noStrike" kern="0" cap="none" spc="49" normalizeH="0" baseline="0" noProof="0">
                <a:ln>
                  <a:noFill/>
                </a:ln>
                <a:solidFill>
                  <a:srgbClr val="452D8C"/>
                </a:solidFill>
                <a:effectLst/>
                <a:uLnTx/>
                <a:uFillTx/>
                <a:latin typeface="Calibri"/>
                <a:ea typeface="+mn-ea"/>
                <a:cs typeface="Calibri"/>
              </a:rPr>
              <a:t>innovation,</a:t>
            </a:r>
            <a:r>
              <a:rPr kumimoji="0" sz="940" b="0" i="0" u="none" strike="noStrike" kern="0" cap="none" spc="18"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 professional</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growth</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54" name="object 54">
            <a:extLst>
              <a:ext uri="{C183D7F6-B498-43B3-948B-1728B52AA6E4}">
                <adec:decorative xmlns:adec="http://schemas.microsoft.com/office/drawing/2017/decorative" val="1"/>
              </a:ext>
            </a:extLst>
          </p:cNvPr>
          <p:cNvSpPr txBox="1"/>
          <p:nvPr/>
        </p:nvSpPr>
        <p:spPr>
          <a:xfrm>
            <a:off x="1098425" y="6165485"/>
            <a:ext cx="1524471" cy="586785"/>
          </a:xfrm>
          <a:prstGeom prst="rect">
            <a:avLst/>
          </a:prstGeom>
        </p:spPr>
        <p:txBody>
          <a:bodyPr vert="horz" wrap="square" lIns="0" tIns="8086" rIns="0" bIns="0" rtlCol="0">
            <a:spAutoFit/>
          </a:bodyPr>
          <a:lstStyle/>
          <a:p>
            <a:pPr marL="7316" marR="3081" lvl="0" indent="52369"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85" normalizeH="0" baseline="0" noProof="0">
                <a:ln>
                  <a:noFill/>
                </a:ln>
                <a:solidFill>
                  <a:srgbClr val="452D8C"/>
                </a:solidFill>
                <a:effectLst/>
                <a:uLnTx/>
                <a:uFillTx/>
                <a:latin typeface="Calibri"/>
                <a:ea typeface="+mn-ea"/>
                <a:cs typeface="Calibri"/>
              </a:rPr>
              <a:t>Establish</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preserve </a:t>
            </a:r>
            <a:r>
              <a:rPr kumimoji="0" sz="940" b="0" i="0" u="none" strike="noStrike" kern="0" cap="none" spc="73" normalizeH="0" baseline="0" noProof="0">
                <a:ln>
                  <a:noFill/>
                </a:ln>
                <a:solidFill>
                  <a:srgbClr val="452D8C"/>
                </a:solidFill>
                <a:effectLst/>
                <a:uLnTx/>
                <a:uFillTx/>
                <a:latin typeface="Calibri"/>
                <a:ea typeface="+mn-ea"/>
                <a:cs typeface="Calibri"/>
              </a:rPr>
              <a:t>belonging</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3" normalizeH="0" baseline="0" noProof="0">
                <a:ln>
                  <a:noFill/>
                </a:ln>
                <a:solidFill>
                  <a:srgbClr val="452D8C"/>
                </a:solidFill>
                <a:effectLst/>
                <a:uLnTx/>
                <a:uFillTx/>
                <a:latin typeface="Calibri"/>
                <a:ea typeface="+mn-ea"/>
                <a:cs typeface="Calibri"/>
              </a:rPr>
              <a:t>inclusion</a:t>
            </a:r>
            <a:r>
              <a:rPr kumimoji="0" sz="940" b="0" i="0" u="none" strike="noStrike" kern="0" cap="none" spc="9" normalizeH="0" baseline="0" noProof="0">
                <a:ln>
                  <a:noFill/>
                </a:ln>
                <a:solidFill>
                  <a:srgbClr val="452D8C"/>
                </a:solidFill>
                <a:effectLst/>
                <a:uLnTx/>
                <a:uFillTx/>
                <a:latin typeface="Calibri"/>
                <a:ea typeface="+mn-ea"/>
                <a:cs typeface="Calibri"/>
              </a:rPr>
              <a:t> </a:t>
            </a:r>
            <a:r>
              <a:rPr kumimoji="0" sz="940" b="0" i="0" u="none" strike="noStrike" kern="0" cap="none" spc="100" normalizeH="0" baseline="0" noProof="0">
                <a:ln>
                  <a:noFill/>
                </a:ln>
                <a:solidFill>
                  <a:srgbClr val="452D8C"/>
                </a:solidFill>
                <a:effectLst/>
                <a:uLnTx/>
                <a:uFillTx/>
                <a:latin typeface="Calibri"/>
                <a:ea typeface="+mn-ea"/>
                <a:cs typeface="Calibri"/>
              </a:rPr>
              <a:t>as </a:t>
            </a:r>
            <a:r>
              <a:rPr kumimoji="0" sz="940" b="0" i="0" u="none" strike="noStrike" kern="0" cap="none" spc="73" normalizeH="0" baseline="0" noProof="0">
                <a:ln>
                  <a:noFill/>
                </a:ln>
                <a:solidFill>
                  <a:srgbClr val="452D8C"/>
                </a:solidFill>
                <a:effectLst/>
                <a:uLnTx/>
                <a:uFillTx/>
                <a:latin typeface="Calibri"/>
                <a:ea typeface="+mn-ea"/>
                <a:cs typeface="Calibri"/>
              </a:rPr>
              <a:t>cornerstones</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of</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DEN’s employee</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culture</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0" name="object 70">
            <a:extLst>
              <a:ext uri="{C183D7F6-B498-43B3-948B-1728B52AA6E4}">
                <adec:decorative xmlns:adec="http://schemas.microsoft.com/office/drawing/2017/decorative" val="1"/>
              </a:ext>
            </a:extLst>
          </p:cNvPr>
          <p:cNvSpPr txBox="1"/>
          <p:nvPr/>
        </p:nvSpPr>
        <p:spPr>
          <a:xfrm>
            <a:off x="6425914" y="4669457"/>
            <a:ext cx="1504447" cy="586785"/>
          </a:xfrm>
          <a:prstGeom prst="rect">
            <a:avLst/>
          </a:prstGeom>
        </p:spPr>
        <p:txBody>
          <a:bodyPr vert="horz" wrap="square" lIns="0" tIns="8086" rIns="0" bIns="0" rtlCol="0">
            <a:spAutoFit/>
          </a:bodyPr>
          <a:lstStyle/>
          <a:p>
            <a:pPr marL="7701" marR="3081" lvl="0" indent="284562" algn="l"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61" normalizeH="0" baseline="0" noProof="0">
                <a:ln>
                  <a:noFill/>
                </a:ln>
                <a:solidFill>
                  <a:srgbClr val="452D8C"/>
                </a:solidFill>
                <a:effectLst/>
                <a:uLnTx/>
                <a:uFillTx/>
                <a:latin typeface="Calibri"/>
                <a:ea typeface="+mn-ea"/>
                <a:cs typeface="Calibri"/>
              </a:rPr>
              <a:t>Ensure</a:t>
            </a:r>
            <a:r>
              <a:rPr kumimoji="0" sz="940" b="0" i="0" u="none" strike="noStrike" kern="0" cap="none" spc="-39" normalizeH="0" baseline="0" noProof="0">
                <a:ln>
                  <a:noFill/>
                </a:ln>
                <a:solidFill>
                  <a:srgbClr val="452D8C"/>
                </a:solidFill>
                <a:effectLst/>
                <a:uLnTx/>
                <a:uFillTx/>
                <a:latin typeface="Calibri"/>
                <a:ea typeface="+mn-ea"/>
                <a:cs typeface="Calibri"/>
              </a:rPr>
              <a:t> </a:t>
            </a:r>
            <a:r>
              <a:rPr kumimoji="0" sz="940" b="0" i="0" u="none" strike="noStrike" kern="0" cap="none" spc="24" normalizeH="0" baseline="0" noProof="0">
                <a:ln>
                  <a:noFill/>
                </a:ln>
                <a:solidFill>
                  <a:srgbClr val="452D8C"/>
                </a:solidFill>
                <a:effectLst/>
                <a:uLnTx/>
                <a:uFillTx/>
                <a:latin typeface="Calibri"/>
                <a:ea typeface="+mn-ea"/>
                <a:cs typeface="Calibri"/>
              </a:rPr>
              <a:t>longevity, </a:t>
            </a:r>
            <a:r>
              <a:rPr kumimoji="0" sz="940" b="0" i="0" u="none" strike="noStrike" kern="0" cap="none" spc="18" normalizeH="0" baseline="0" noProof="0">
                <a:ln>
                  <a:noFill/>
                </a:ln>
                <a:solidFill>
                  <a:srgbClr val="452D8C"/>
                </a:solidFill>
                <a:effectLst/>
                <a:uLnTx/>
                <a:uFillTx/>
                <a:latin typeface="Calibri"/>
                <a:ea typeface="+mn-ea"/>
                <a:cs typeface="Calibri"/>
              </a:rPr>
              <a:t>reliability,</a:t>
            </a:r>
            <a:r>
              <a:rPr kumimoji="0" sz="940" b="0" i="0" u="none" strike="noStrike" kern="0" cap="none" spc="24"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a:t>
            </a:r>
            <a:r>
              <a:rPr kumimoji="0" sz="940" b="0" i="0" u="none" strike="noStrike" kern="0" cap="none" spc="24" normalizeH="0" baseline="0" noProof="0">
                <a:ln>
                  <a:noFill/>
                </a:ln>
                <a:solidFill>
                  <a:srgbClr val="452D8C"/>
                </a:solidFill>
                <a:effectLst/>
                <a:uLnTx/>
                <a:uFillTx/>
                <a:latin typeface="Calibri"/>
                <a:ea typeface="+mn-ea"/>
                <a:cs typeface="Calibri"/>
              </a:rPr>
              <a:t> </a:t>
            </a:r>
            <a:r>
              <a:rPr kumimoji="0" sz="940" b="0" i="0" u="none" strike="noStrike" kern="0" cap="none" spc="42" normalizeH="0" baseline="0" noProof="0">
                <a:ln>
                  <a:noFill/>
                </a:ln>
                <a:solidFill>
                  <a:srgbClr val="452D8C"/>
                </a:solidFill>
                <a:effectLst/>
                <a:uLnTx/>
                <a:uFillTx/>
                <a:latin typeface="Calibri"/>
                <a:ea typeface="+mn-ea"/>
                <a:cs typeface="Calibri"/>
              </a:rPr>
              <a:t>performance</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a:p>
            <a:pPr marL="455916" marR="222182" lvl="0" indent="-229113" algn="l" defTabSz="554492" rtl="0" eaLnBrk="1" fontAlgn="auto" latinLnBrk="0" hangingPunct="1">
              <a:lnSpc>
                <a:spcPct val="100000"/>
              </a:lnSpc>
              <a:spcBef>
                <a:spcPts val="12"/>
              </a:spcBef>
              <a:spcAft>
                <a:spcPts val="0"/>
              </a:spcAft>
              <a:buClrTx/>
              <a:buSzTx/>
              <a:buFontTx/>
              <a:buNone/>
              <a:tabLst/>
              <a:defRPr/>
            </a:pPr>
            <a:r>
              <a:rPr kumimoji="0" sz="940" b="0" i="0" u="none" strike="noStrike" kern="0" cap="none" spc="39" normalizeH="0" baseline="0" noProof="0">
                <a:ln>
                  <a:noFill/>
                </a:ln>
                <a:solidFill>
                  <a:srgbClr val="452D8C"/>
                </a:solidFill>
                <a:effectLst/>
                <a:uLnTx/>
                <a:uFillTx/>
                <a:latin typeface="Calibri"/>
                <a:ea typeface="+mn-ea"/>
                <a:cs typeface="Calibri"/>
              </a:rPr>
              <a:t>of</a:t>
            </a:r>
            <a:r>
              <a:rPr kumimoji="0" sz="940" b="0" i="0" u="none" strike="noStrike" kern="0" cap="none" spc="-39"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existing</a:t>
            </a:r>
            <a:r>
              <a:rPr kumimoji="0" sz="940" b="0" i="0" u="none" strike="noStrike" kern="0" cap="none" spc="-36" normalizeH="0" baseline="0" noProof="0">
                <a:ln>
                  <a:noFill/>
                </a:ln>
                <a:solidFill>
                  <a:srgbClr val="452D8C"/>
                </a:solidFill>
                <a:effectLst/>
                <a:uLnTx/>
                <a:uFillTx/>
                <a:latin typeface="Calibri"/>
                <a:ea typeface="+mn-ea"/>
                <a:cs typeface="Calibri"/>
              </a:rPr>
              <a:t> </a:t>
            </a:r>
            <a:r>
              <a:rPr kumimoji="0" sz="940" b="0" i="0" u="none" strike="noStrike" kern="0" cap="none" spc="42" normalizeH="0" baseline="0" noProof="0">
                <a:ln>
                  <a:noFill/>
                </a:ln>
                <a:solidFill>
                  <a:srgbClr val="452D8C"/>
                </a:solidFill>
                <a:effectLst/>
                <a:uLnTx/>
                <a:uFillTx/>
                <a:latin typeface="Calibri"/>
                <a:ea typeface="+mn-ea"/>
                <a:cs typeface="Calibri"/>
              </a:rPr>
              <a:t>facilities </a:t>
            </a:r>
            <a:r>
              <a:rPr kumimoji="0" sz="940" b="0" i="0" u="none" strike="noStrike" kern="0" cap="none" spc="69" normalizeH="0" baseline="0" noProof="0">
                <a:ln>
                  <a:noFill/>
                </a:ln>
                <a:solidFill>
                  <a:srgbClr val="452D8C"/>
                </a:solidFill>
                <a:effectLst/>
                <a:uLnTx/>
                <a:uFillTx/>
                <a:latin typeface="Calibri"/>
                <a:ea typeface="+mn-ea"/>
                <a:cs typeface="Calibri"/>
              </a:rPr>
              <a:t>and</a:t>
            </a:r>
            <a:r>
              <a:rPr kumimoji="0" sz="940" b="0" i="0" u="none" strike="noStrike" kern="0" cap="none" spc="-36" normalizeH="0" baseline="0" noProof="0">
                <a:ln>
                  <a:noFill/>
                </a:ln>
                <a:solidFill>
                  <a:srgbClr val="452D8C"/>
                </a:solidFill>
                <a:effectLst/>
                <a:uLnTx/>
                <a:uFillTx/>
                <a:latin typeface="Calibri"/>
                <a:ea typeface="+mn-ea"/>
                <a:cs typeface="Calibri"/>
              </a:rPr>
              <a:t> </a:t>
            </a:r>
            <a:r>
              <a:rPr kumimoji="0" sz="940" b="0" i="0" u="none" strike="noStrike" kern="0" cap="none" spc="73" normalizeH="0" baseline="0" noProof="0">
                <a:ln>
                  <a:noFill/>
                </a:ln>
                <a:solidFill>
                  <a:srgbClr val="452D8C"/>
                </a:solidFill>
                <a:effectLst/>
                <a:uLnTx/>
                <a:uFillTx/>
                <a:latin typeface="Calibri"/>
                <a:ea typeface="+mn-ea"/>
                <a:cs typeface="Calibri"/>
              </a:rPr>
              <a:t>assets</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1" name="object 71">
            <a:extLst>
              <a:ext uri="{C183D7F6-B498-43B3-948B-1728B52AA6E4}">
                <adec:decorative xmlns:adec="http://schemas.microsoft.com/office/drawing/2017/decorative" val="1"/>
              </a:ext>
            </a:extLst>
          </p:cNvPr>
          <p:cNvSpPr txBox="1"/>
          <p:nvPr/>
        </p:nvSpPr>
        <p:spPr>
          <a:xfrm>
            <a:off x="6449425" y="5389185"/>
            <a:ext cx="1459780" cy="586785"/>
          </a:xfrm>
          <a:prstGeom prst="rect">
            <a:avLst/>
          </a:prstGeom>
        </p:spPr>
        <p:txBody>
          <a:bodyPr vert="horz" wrap="square" lIns="0" tIns="8086" rIns="0" bIns="0" rtlCol="0">
            <a:spAutoFit/>
          </a:bodyPr>
          <a:lstStyle/>
          <a:p>
            <a:pPr marL="7701" marR="3081" lvl="0" indent="0"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73" normalizeH="0" baseline="0" noProof="0">
                <a:ln>
                  <a:noFill/>
                </a:ln>
                <a:solidFill>
                  <a:srgbClr val="452D8C"/>
                </a:solidFill>
                <a:effectLst/>
                <a:uLnTx/>
                <a:uFillTx/>
                <a:latin typeface="Calibri"/>
                <a:ea typeface="+mn-ea"/>
                <a:cs typeface="Calibri"/>
              </a:rPr>
              <a:t>Consistently</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6" normalizeH="0" baseline="0" noProof="0">
                <a:ln>
                  <a:noFill/>
                </a:ln>
                <a:solidFill>
                  <a:srgbClr val="452D8C"/>
                </a:solidFill>
                <a:effectLst/>
                <a:uLnTx/>
                <a:uFillTx/>
                <a:latin typeface="Calibri"/>
                <a:ea typeface="+mn-ea"/>
                <a:cs typeface="Calibri"/>
              </a:rPr>
              <a:t>surprise</a:t>
            </a:r>
            <a:r>
              <a:rPr kumimoji="0" sz="940" b="0" i="0" u="none" strike="noStrike" kern="0" cap="none" spc="9"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and </a:t>
            </a:r>
            <a:r>
              <a:rPr kumimoji="0" sz="940" b="0" i="0" u="none" strike="noStrike" kern="0" cap="none" spc="67" normalizeH="0" baseline="0" noProof="0">
                <a:ln>
                  <a:noFill/>
                </a:ln>
                <a:solidFill>
                  <a:srgbClr val="452D8C"/>
                </a:solidFill>
                <a:effectLst/>
                <a:uLnTx/>
                <a:uFillTx/>
                <a:latin typeface="Calibri"/>
                <a:ea typeface="+mn-ea"/>
                <a:cs typeface="Calibri"/>
              </a:rPr>
              <a:t>delight</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our</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82" normalizeH="0" baseline="0" noProof="0">
                <a:ln>
                  <a:noFill/>
                </a:ln>
                <a:solidFill>
                  <a:srgbClr val="452D8C"/>
                </a:solidFill>
                <a:effectLst/>
                <a:uLnTx/>
                <a:uFillTx/>
                <a:latin typeface="Calibri"/>
                <a:ea typeface="+mn-ea"/>
                <a:cs typeface="Calibri"/>
              </a:rPr>
              <a:t>customers</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by </a:t>
            </a:r>
            <a:r>
              <a:rPr kumimoji="0" sz="940" b="0" i="0" u="none" strike="noStrike" kern="0" cap="none" spc="67" normalizeH="0" baseline="0" noProof="0">
                <a:ln>
                  <a:noFill/>
                </a:ln>
                <a:solidFill>
                  <a:srgbClr val="452D8C"/>
                </a:solidFill>
                <a:effectLst/>
                <a:uLnTx/>
                <a:uFillTx/>
                <a:latin typeface="Calibri"/>
                <a:ea typeface="+mn-ea"/>
                <a:cs typeface="Calibri"/>
              </a:rPr>
              <a:t>providing</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82" normalizeH="0" baseline="0" noProof="0">
                <a:ln>
                  <a:noFill/>
                </a:ln>
                <a:solidFill>
                  <a:srgbClr val="452D8C"/>
                </a:solidFill>
                <a:effectLst/>
                <a:uLnTx/>
                <a:uFillTx/>
                <a:latin typeface="Calibri"/>
                <a:ea typeface="+mn-ea"/>
                <a:cs typeface="Calibri"/>
              </a:rPr>
              <a:t>an</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exceptional </a:t>
            </a:r>
            <a:r>
              <a:rPr kumimoji="0" sz="940" b="0" i="0" u="none" strike="noStrike" kern="0" cap="none" spc="69" normalizeH="0" baseline="0" noProof="0">
                <a:ln>
                  <a:noFill/>
                </a:ln>
                <a:solidFill>
                  <a:srgbClr val="452D8C"/>
                </a:solidFill>
                <a:effectLst/>
                <a:uLnTx/>
                <a:uFillTx/>
                <a:latin typeface="Calibri"/>
                <a:ea typeface="+mn-ea"/>
                <a:cs typeface="Calibri"/>
              </a:rPr>
              <a:t>experience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at</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6" normalizeH="0" baseline="0" noProof="0">
                <a:ln>
                  <a:noFill/>
                </a:ln>
                <a:solidFill>
                  <a:srgbClr val="452D8C"/>
                </a:solidFill>
                <a:effectLst/>
                <a:uLnTx/>
                <a:uFillTx/>
                <a:latin typeface="Calibri"/>
                <a:ea typeface="+mn-ea"/>
                <a:cs typeface="Calibri"/>
              </a:rPr>
              <a:t>DEN</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2" name="object 72">
            <a:extLst>
              <a:ext uri="{C183D7F6-B498-43B3-948B-1728B52AA6E4}">
                <adec:decorative xmlns:adec="http://schemas.microsoft.com/office/drawing/2017/decorative" val="1"/>
              </a:ext>
            </a:extLst>
          </p:cNvPr>
          <p:cNvSpPr txBox="1"/>
          <p:nvPr/>
        </p:nvSpPr>
        <p:spPr>
          <a:xfrm>
            <a:off x="6274771" y="6108915"/>
            <a:ext cx="1809418" cy="586785"/>
          </a:xfrm>
          <a:prstGeom prst="rect">
            <a:avLst/>
          </a:prstGeom>
        </p:spPr>
        <p:txBody>
          <a:bodyPr vert="horz" wrap="square" lIns="0" tIns="8086" rIns="0" bIns="0" rtlCol="0">
            <a:spAutoFit/>
          </a:bodyPr>
          <a:lstStyle/>
          <a:p>
            <a:pPr marL="7701" marR="3081" lvl="0" indent="-385"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76" normalizeH="0" baseline="0" noProof="0">
                <a:ln>
                  <a:noFill/>
                </a:ln>
                <a:solidFill>
                  <a:srgbClr val="452D8C"/>
                </a:solidFill>
                <a:effectLst/>
                <a:uLnTx/>
                <a:uFillTx/>
                <a:latin typeface="Calibri"/>
                <a:ea typeface="+mn-ea"/>
                <a:cs typeface="Calibri"/>
              </a:rPr>
              <a:t>Leverage</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data-</a:t>
            </a:r>
            <a:r>
              <a:rPr kumimoji="0" sz="940" b="0" i="0" u="none" strike="noStrike" kern="0" cap="none" spc="67" normalizeH="0" baseline="0" noProof="0">
                <a:ln>
                  <a:noFill/>
                </a:ln>
                <a:solidFill>
                  <a:srgbClr val="452D8C"/>
                </a:solidFill>
                <a:effectLst/>
                <a:uLnTx/>
                <a:uFillTx/>
                <a:latin typeface="Calibri"/>
                <a:ea typeface="+mn-ea"/>
                <a:cs typeface="Calibri"/>
              </a:rPr>
              <a:t>driven</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79" normalizeH="0" baseline="0" noProof="0">
                <a:ln>
                  <a:noFill/>
                </a:ln>
                <a:solidFill>
                  <a:srgbClr val="452D8C"/>
                </a:solidFill>
                <a:effectLst/>
                <a:uLnTx/>
                <a:uFillTx/>
                <a:latin typeface="Calibri"/>
                <a:ea typeface="+mn-ea"/>
                <a:cs typeface="Calibri"/>
              </a:rPr>
              <a:t>insights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8" normalizeH="0" baseline="0" noProof="0">
                <a:ln>
                  <a:noFill/>
                </a:ln>
                <a:solidFill>
                  <a:srgbClr val="452D8C"/>
                </a:solidFill>
                <a:effectLst/>
                <a:uLnTx/>
                <a:uFillTx/>
                <a:latin typeface="Calibri"/>
                <a:ea typeface="+mn-ea"/>
                <a:cs typeface="Calibri"/>
              </a:rPr>
              <a:t>inform</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79" normalizeH="0" baseline="0" noProof="0">
                <a:ln>
                  <a:noFill/>
                </a:ln>
                <a:solidFill>
                  <a:srgbClr val="452D8C"/>
                </a:solidFill>
                <a:effectLst/>
                <a:uLnTx/>
                <a:uFillTx/>
                <a:latin typeface="Calibri"/>
                <a:ea typeface="+mn-ea"/>
                <a:cs typeface="Calibri"/>
              </a:rPr>
              <a:t>decision-</a:t>
            </a:r>
            <a:r>
              <a:rPr kumimoji="0" sz="940" b="0" i="0" u="none" strike="noStrike" kern="0" cap="none" spc="88" normalizeH="0" baseline="0" noProof="0">
                <a:ln>
                  <a:noFill/>
                </a:ln>
                <a:solidFill>
                  <a:srgbClr val="452D8C"/>
                </a:solidFill>
                <a:effectLst/>
                <a:uLnTx/>
                <a:uFillTx/>
                <a:latin typeface="Calibri"/>
                <a:ea typeface="+mn-ea"/>
                <a:cs typeface="Calibri"/>
              </a:rPr>
              <a:t>making </a:t>
            </a:r>
            <a:r>
              <a:rPr kumimoji="0" sz="940" b="0" i="0" u="none" strike="noStrike" kern="0" cap="none" spc="79" normalizeH="0" baseline="0" noProof="0">
                <a:ln>
                  <a:noFill/>
                </a:ln>
                <a:solidFill>
                  <a:srgbClr val="452D8C"/>
                </a:solidFill>
                <a:effectLst/>
                <a:uLnTx/>
                <a:uFillTx/>
                <a:latin typeface="Calibri"/>
                <a:ea typeface="+mn-ea"/>
                <a:cs typeface="Calibri"/>
              </a:rPr>
              <a:t>processes,</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7" normalizeH="0" baseline="0" noProof="0">
                <a:ln>
                  <a:noFill/>
                </a:ln>
                <a:solidFill>
                  <a:srgbClr val="452D8C"/>
                </a:solidFill>
                <a:effectLst/>
                <a:uLnTx/>
                <a:uFillTx/>
                <a:latin typeface="Calibri"/>
                <a:ea typeface="+mn-ea"/>
                <a:cs typeface="Calibri"/>
              </a:rPr>
              <a:t>optimize</a:t>
            </a:r>
            <a:r>
              <a:rPr kumimoji="0" sz="940" b="0" i="0" u="none" strike="noStrike" kern="0" cap="none" spc="9"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operations,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drive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innovation</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3" name="object 73">
            <a:extLst>
              <a:ext uri="{C183D7F6-B498-43B3-948B-1728B52AA6E4}">
                <adec:decorative xmlns:adec="http://schemas.microsoft.com/office/drawing/2017/decorative" val="1"/>
              </a:ext>
            </a:extLst>
          </p:cNvPr>
          <p:cNvSpPr txBox="1"/>
          <p:nvPr/>
        </p:nvSpPr>
        <p:spPr>
          <a:xfrm>
            <a:off x="9039341" y="4616589"/>
            <a:ext cx="1476338" cy="586785"/>
          </a:xfrm>
          <a:prstGeom prst="rect">
            <a:avLst/>
          </a:prstGeom>
        </p:spPr>
        <p:txBody>
          <a:bodyPr vert="horz" wrap="square" lIns="0" tIns="8086" rIns="0" bIns="0" rtlCol="0">
            <a:spAutoFit/>
          </a:bodyPr>
          <a:lstStyle/>
          <a:p>
            <a:pPr marL="20793" marR="16173" lvl="0" indent="-385"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94" normalizeH="0" baseline="0" noProof="0">
                <a:ln>
                  <a:noFill/>
                </a:ln>
                <a:solidFill>
                  <a:srgbClr val="452D8C"/>
                </a:solidFill>
                <a:effectLst/>
                <a:uLnTx/>
                <a:uFillTx/>
                <a:latin typeface="Calibri"/>
                <a:ea typeface="+mn-ea"/>
                <a:cs typeface="Calibri"/>
              </a:rPr>
              <a:t>Expand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our</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air</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network</a:t>
            </a:r>
            <a:r>
              <a:rPr kumimoji="0" sz="940" b="0" i="0" u="none" strike="noStrike" kern="0" cap="none" spc="30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55" normalizeH="0" baseline="0" noProof="0">
                <a:ln>
                  <a:noFill/>
                </a:ln>
                <a:solidFill>
                  <a:srgbClr val="452D8C"/>
                </a:solidFill>
                <a:effectLst/>
                <a:uLnTx/>
                <a:uFillTx/>
                <a:latin typeface="Calibri"/>
                <a:ea typeface="+mn-ea"/>
                <a:cs typeface="Calibri"/>
              </a:rPr>
              <a:t>the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continent</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of</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1" normalizeH="0" baseline="0" noProof="0">
                <a:ln>
                  <a:noFill/>
                </a:ln>
                <a:solidFill>
                  <a:srgbClr val="452D8C"/>
                </a:solidFill>
                <a:effectLst/>
                <a:uLnTx/>
                <a:uFillTx/>
                <a:latin typeface="Calibri"/>
                <a:ea typeface="+mn-ea"/>
                <a:cs typeface="Calibri"/>
              </a:rPr>
              <a:t>Africa, </a:t>
            </a:r>
            <a:r>
              <a:rPr kumimoji="0" sz="940" b="0" i="0" u="none" strike="noStrike" kern="0" cap="none" spc="85" normalizeH="0" baseline="0" noProof="0">
                <a:ln>
                  <a:noFill/>
                </a:ln>
                <a:solidFill>
                  <a:srgbClr val="452D8C"/>
                </a:solidFill>
                <a:effectLst/>
                <a:uLnTx/>
                <a:uFillTx/>
                <a:latin typeface="Calibri"/>
                <a:ea typeface="+mn-ea"/>
                <a:cs typeface="Calibri"/>
              </a:rPr>
              <a:t>and</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other</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unserved</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a:p>
            <a:pPr marL="0" marR="0" lvl="0" indent="0" algn="ctr" defTabSz="554492" rtl="0" eaLnBrk="1" fontAlgn="auto" latinLnBrk="0" hangingPunct="1">
              <a:lnSpc>
                <a:spcPct val="100000"/>
              </a:lnSpc>
              <a:spcBef>
                <a:spcPts val="18"/>
              </a:spcBef>
              <a:spcAft>
                <a:spcPts val="0"/>
              </a:spcAft>
              <a:buClrTx/>
              <a:buSzTx/>
              <a:buFontTx/>
              <a:buNone/>
              <a:tabLst/>
              <a:defRPr/>
            </a:pPr>
            <a:r>
              <a:rPr kumimoji="0" sz="940" b="0" i="0" u="none" strike="noStrike" kern="0" cap="none" spc="58" normalizeH="0" baseline="0" noProof="0">
                <a:ln>
                  <a:noFill/>
                </a:ln>
                <a:solidFill>
                  <a:srgbClr val="452D8C"/>
                </a:solidFill>
                <a:effectLst/>
                <a:uLnTx/>
                <a:uFillTx/>
                <a:latin typeface="Calibri"/>
                <a:ea typeface="+mn-ea"/>
                <a:cs typeface="Calibri"/>
              </a:rPr>
              <a:t>international</a:t>
            </a:r>
            <a:r>
              <a:rPr kumimoji="0" sz="940" b="0" i="0" u="none" strike="noStrike" kern="0" cap="none" spc="15"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destinations</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4" name="object 74">
            <a:extLst>
              <a:ext uri="{C183D7F6-B498-43B3-948B-1728B52AA6E4}">
                <adec:decorative xmlns:adec="http://schemas.microsoft.com/office/drawing/2017/decorative" val="1"/>
              </a:ext>
            </a:extLst>
          </p:cNvPr>
          <p:cNvSpPr txBox="1"/>
          <p:nvPr/>
        </p:nvSpPr>
        <p:spPr>
          <a:xfrm>
            <a:off x="9070770" y="5336319"/>
            <a:ext cx="1413572" cy="442130"/>
          </a:xfrm>
          <a:prstGeom prst="rect">
            <a:avLst/>
          </a:prstGeom>
        </p:spPr>
        <p:txBody>
          <a:bodyPr vert="horz" wrap="square" lIns="0" tIns="8086" rIns="0" bIns="0" rtlCol="0">
            <a:spAutoFit/>
          </a:bodyPr>
          <a:lstStyle/>
          <a:p>
            <a:pPr marL="7701" marR="3081" lvl="0" indent="0" algn="ctr" defTabSz="554492" rtl="0" eaLnBrk="1" fontAlgn="auto" latinLnBrk="0" hangingPunct="1">
              <a:lnSpc>
                <a:spcPct val="100000"/>
              </a:lnSpc>
              <a:spcBef>
                <a:spcPts val="64"/>
              </a:spcBef>
              <a:spcAft>
                <a:spcPts val="0"/>
              </a:spcAft>
              <a:buClrTx/>
              <a:buSzTx/>
              <a:buFontTx/>
              <a:buNone/>
              <a:tabLst/>
              <a:defRPr/>
            </a:pPr>
            <a:r>
              <a:rPr kumimoji="0" sz="940" b="0" i="0" u="none" strike="noStrike" kern="0" cap="none" spc="76" normalizeH="0" baseline="0" noProof="0">
                <a:ln>
                  <a:noFill/>
                </a:ln>
                <a:solidFill>
                  <a:srgbClr val="452D8C"/>
                </a:solidFill>
                <a:effectLst/>
                <a:uLnTx/>
                <a:uFillTx/>
                <a:latin typeface="Calibri"/>
                <a:ea typeface="+mn-ea"/>
                <a:cs typeface="Calibri"/>
              </a:rPr>
              <a:t>Leverage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our</a:t>
            </a:r>
            <a:r>
              <a:rPr kumimoji="0" sz="940" b="0" i="0" u="none" strike="noStrike" kern="0" cap="none" spc="0" normalizeH="0" baseline="0" noProof="0">
                <a:ln>
                  <a:noFill/>
                </a:ln>
                <a:solidFill>
                  <a:srgbClr val="452D8C"/>
                </a:solidFill>
                <a:effectLst/>
                <a:uLnTx/>
                <a:uFillTx/>
                <a:latin typeface="Calibri"/>
                <a:ea typeface="+mn-ea"/>
                <a:cs typeface="Calibri"/>
              </a:rPr>
              <a:t> </a:t>
            </a:r>
            <a:r>
              <a:rPr kumimoji="0" sz="940" b="0" i="0" u="none" strike="noStrike" kern="0" cap="none" spc="69" normalizeH="0" baseline="0" noProof="0">
                <a:ln>
                  <a:noFill/>
                </a:ln>
                <a:solidFill>
                  <a:srgbClr val="452D8C"/>
                </a:solidFill>
                <a:effectLst/>
                <a:uLnTx/>
                <a:uFillTx/>
                <a:latin typeface="Calibri"/>
                <a:ea typeface="+mn-ea"/>
                <a:cs typeface="Calibri"/>
              </a:rPr>
              <a:t>strong performance</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49" normalizeH="0" baseline="0" noProof="0">
                <a:ln>
                  <a:noFill/>
                </a:ln>
                <a:solidFill>
                  <a:srgbClr val="452D8C"/>
                </a:solidFill>
                <a:effectLst/>
                <a:uLnTx/>
                <a:uFillTx/>
                <a:latin typeface="Calibri"/>
                <a:ea typeface="+mn-ea"/>
                <a:cs typeface="Calibri"/>
              </a:rPr>
              <a:t>to</a:t>
            </a:r>
            <a:r>
              <a:rPr kumimoji="0" sz="940" b="0" i="0" u="none" strike="noStrike" kern="0" cap="none" spc="6" normalizeH="0" baseline="0" noProof="0">
                <a:ln>
                  <a:noFill/>
                </a:ln>
                <a:solidFill>
                  <a:srgbClr val="452D8C"/>
                </a:solidFill>
                <a:effectLst/>
                <a:uLnTx/>
                <a:uFillTx/>
                <a:latin typeface="Calibri"/>
                <a:ea typeface="+mn-ea"/>
                <a:cs typeface="Calibri"/>
              </a:rPr>
              <a:t> </a:t>
            </a:r>
            <a:r>
              <a:rPr kumimoji="0" sz="940" b="0" i="0" u="none" strike="noStrike" kern="0" cap="none" spc="67" normalizeH="0" baseline="0" noProof="0">
                <a:ln>
                  <a:noFill/>
                </a:ln>
                <a:solidFill>
                  <a:srgbClr val="452D8C"/>
                </a:solidFill>
                <a:effectLst/>
                <a:uLnTx/>
                <a:uFillTx/>
                <a:latin typeface="Calibri"/>
                <a:ea typeface="+mn-ea"/>
                <a:cs typeface="Calibri"/>
              </a:rPr>
              <a:t>grow</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36" normalizeH="0" baseline="0" noProof="0">
                <a:ln>
                  <a:noFill/>
                </a:ln>
                <a:solidFill>
                  <a:srgbClr val="452D8C"/>
                </a:solidFill>
                <a:effectLst/>
                <a:uLnTx/>
                <a:uFillTx/>
                <a:latin typeface="Calibri"/>
                <a:ea typeface="+mn-ea"/>
                <a:cs typeface="Calibri"/>
              </a:rPr>
              <a:t>our </a:t>
            </a:r>
            <a:r>
              <a:rPr kumimoji="0" sz="940" b="0" i="0" u="none" strike="noStrike" kern="0" cap="none" spc="82" normalizeH="0" baseline="0" noProof="0">
                <a:ln>
                  <a:noFill/>
                </a:ln>
                <a:solidFill>
                  <a:srgbClr val="452D8C"/>
                </a:solidFill>
                <a:effectLst/>
                <a:uLnTx/>
                <a:uFillTx/>
                <a:latin typeface="Calibri"/>
                <a:ea typeface="+mn-ea"/>
                <a:cs typeface="Calibri"/>
              </a:rPr>
              <a:t>domestic</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64" normalizeH="0" baseline="0" noProof="0">
                <a:ln>
                  <a:noFill/>
                </a:ln>
                <a:solidFill>
                  <a:srgbClr val="452D8C"/>
                </a:solidFill>
                <a:effectLst/>
                <a:uLnTx/>
                <a:uFillTx/>
                <a:latin typeface="Calibri"/>
                <a:ea typeface="+mn-ea"/>
                <a:cs typeface="Calibri"/>
              </a:rPr>
              <a:t>air</a:t>
            </a:r>
            <a:r>
              <a:rPr kumimoji="0" sz="940" b="0" i="0" u="none" strike="noStrike" kern="0" cap="none" spc="-3" normalizeH="0" baseline="0" noProof="0">
                <a:ln>
                  <a:noFill/>
                </a:ln>
                <a:solidFill>
                  <a:srgbClr val="452D8C"/>
                </a:solidFill>
                <a:effectLst/>
                <a:uLnTx/>
                <a:uFillTx/>
                <a:latin typeface="Calibri"/>
                <a:ea typeface="+mn-ea"/>
                <a:cs typeface="Calibri"/>
              </a:rPr>
              <a:t> </a:t>
            </a:r>
            <a:r>
              <a:rPr kumimoji="0" sz="940" b="0" i="0" u="none" strike="noStrike" kern="0" cap="none" spc="52" normalizeH="0" baseline="0" noProof="0">
                <a:ln>
                  <a:noFill/>
                </a:ln>
                <a:solidFill>
                  <a:srgbClr val="452D8C"/>
                </a:solidFill>
                <a:effectLst/>
                <a:uLnTx/>
                <a:uFillTx/>
                <a:latin typeface="Calibri"/>
                <a:ea typeface="+mn-ea"/>
                <a:cs typeface="Calibri"/>
              </a:rPr>
              <a:t>network</a:t>
            </a:r>
            <a:endParaRPr kumimoji="0" sz="940"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75" name="object 75">
            <a:extLst>
              <a:ext uri="{C183D7F6-B498-43B3-948B-1728B52AA6E4}">
                <adec:decorative xmlns:adec="http://schemas.microsoft.com/office/drawing/2017/decorative" val="1"/>
              </a:ext>
            </a:extLst>
          </p:cNvPr>
          <p:cNvSpPr txBox="1">
            <a:spLocks noGrp="1"/>
          </p:cNvSpPr>
          <p:nvPr>
            <p:ph type="title"/>
          </p:nvPr>
        </p:nvSpPr>
        <p:spPr>
          <a:xfrm>
            <a:off x="1527523" y="686879"/>
            <a:ext cx="10000222" cy="299420"/>
          </a:xfrm>
          <a:prstGeom prst="rect">
            <a:avLst/>
          </a:prstGeom>
        </p:spPr>
        <p:txBody>
          <a:bodyPr vert="horz" wrap="square" lIns="0" tIns="10012" rIns="0" bIns="0" rtlCol="0">
            <a:spAutoFit/>
          </a:bodyPr>
          <a:lstStyle/>
          <a:p>
            <a:pPr marL="7701" algn="l">
              <a:spcBef>
                <a:spcPts val="79"/>
              </a:spcBef>
              <a:tabLst>
                <a:tab pos="1188693" algn="l"/>
                <a:tab pos="2485203" algn="l"/>
                <a:tab pos="3041235" algn="l"/>
                <a:tab pos="4023534" algn="l"/>
                <a:tab pos="4431702" algn="l"/>
                <a:tab pos="5041643" algn="l"/>
                <a:tab pos="6155248" algn="l"/>
                <a:tab pos="6553404" algn="l"/>
                <a:tab pos="7109052" algn="l"/>
                <a:tab pos="7814104" algn="l"/>
                <a:tab pos="8141793" algn="l"/>
              </a:tabLst>
            </a:pPr>
            <a:r>
              <a:rPr spc="167"/>
              <a:t>MISSION:</a:t>
            </a:r>
            <a:r>
              <a:t>	</a:t>
            </a:r>
            <a:r>
              <a:rPr spc="218"/>
              <a:t>THROUGH</a:t>
            </a:r>
            <a:r>
              <a:t>	</a:t>
            </a:r>
            <a:r>
              <a:rPr spc="218"/>
              <a:t>THE</a:t>
            </a:r>
            <a:r>
              <a:t>	</a:t>
            </a:r>
            <a:r>
              <a:rPr spc="240"/>
              <a:t>POWER</a:t>
            </a:r>
            <a:r>
              <a:t>	</a:t>
            </a:r>
            <a:r>
              <a:rPr spc="209"/>
              <a:t>OF</a:t>
            </a:r>
            <a:r>
              <a:t>	</a:t>
            </a:r>
            <a:r>
              <a:rPr spc="206"/>
              <a:t>OUR</a:t>
            </a:r>
            <a:r>
              <a:t>	</a:t>
            </a:r>
            <a:r>
              <a:rPr spc="255"/>
              <a:t>PEOPLE,</a:t>
            </a:r>
            <a:r>
              <a:t>	</a:t>
            </a:r>
            <a:r>
              <a:rPr spc="255"/>
              <a:t>BE</a:t>
            </a:r>
            <a:r>
              <a:t>	</a:t>
            </a:r>
            <a:r>
              <a:rPr spc="218"/>
              <a:t>THE</a:t>
            </a:r>
            <a:r>
              <a:t>	</a:t>
            </a:r>
            <a:r>
              <a:rPr spc="278"/>
              <a:t>BEST</a:t>
            </a:r>
            <a:r>
              <a:t>	</a:t>
            </a:r>
            <a:r>
              <a:rPr spc="100"/>
              <a:t>IN</a:t>
            </a:r>
            <a:r>
              <a:t>	</a:t>
            </a:r>
            <a:r>
              <a:rPr spc="370"/>
              <a:t>CLASS</a:t>
            </a:r>
          </a:p>
        </p:txBody>
      </p:sp>
      <p:grpSp>
        <p:nvGrpSpPr>
          <p:cNvPr id="76" name="object 76">
            <a:extLst>
              <a:ext uri="{C183D7F6-B498-43B3-948B-1728B52AA6E4}">
                <adec:decorative xmlns:adec="http://schemas.microsoft.com/office/drawing/2017/decorative" val="1"/>
              </a:ext>
            </a:extLst>
          </p:cNvPr>
          <p:cNvGrpSpPr/>
          <p:nvPr/>
        </p:nvGrpSpPr>
        <p:grpSpPr>
          <a:xfrm>
            <a:off x="1491372" y="215208"/>
            <a:ext cx="9977408" cy="1698905"/>
            <a:chOff x="2349119" y="374529"/>
            <a:chExt cx="16453485" cy="2801620"/>
          </a:xfrm>
        </p:grpSpPr>
        <p:sp>
          <p:nvSpPr>
            <p:cNvPr id="77" name="object 77"/>
            <p:cNvSpPr/>
            <p:nvPr/>
          </p:nvSpPr>
          <p:spPr>
            <a:xfrm>
              <a:off x="2349119" y="374541"/>
              <a:ext cx="16453485" cy="600075"/>
            </a:xfrm>
            <a:custGeom>
              <a:avLst/>
              <a:gdLst/>
              <a:ahLst/>
              <a:cxnLst/>
              <a:rect l="l" t="t" r="r" b="b"/>
              <a:pathLst>
                <a:path w="16453485" h="600075">
                  <a:moveTo>
                    <a:pt x="236499" y="11531"/>
                  </a:moveTo>
                  <a:lnTo>
                    <a:pt x="142557" y="11531"/>
                  </a:lnTo>
                  <a:lnTo>
                    <a:pt x="0" y="71691"/>
                  </a:lnTo>
                  <a:lnTo>
                    <a:pt x="0" y="172224"/>
                  </a:lnTo>
                  <a:lnTo>
                    <a:pt x="122783" y="126898"/>
                  </a:lnTo>
                  <a:lnTo>
                    <a:pt x="122783" y="588378"/>
                  </a:lnTo>
                  <a:lnTo>
                    <a:pt x="236499" y="588378"/>
                  </a:lnTo>
                  <a:lnTo>
                    <a:pt x="236499" y="11531"/>
                  </a:lnTo>
                  <a:close/>
                </a:path>
                <a:path w="16453485" h="600075">
                  <a:moveTo>
                    <a:pt x="868895" y="201066"/>
                  </a:moveTo>
                  <a:lnTo>
                    <a:pt x="863854" y="153263"/>
                  </a:lnTo>
                  <a:lnTo>
                    <a:pt x="848969" y="109677"/>
                  </a:lnTo>
                  <a:lnTo>
                    <a:pt x="825042" y="72453"/>
                  </a:lnTo>
                  <a:lnTo>
                    <a:pt x="792657" y="42024"/>
                  </a:lnTo>
                  <a:lnTo>
                    <a:pt x="755167" y="20764"/>
                  </a:lnTo>
                  <a:lnTo>
                    <a:pt x="755167" y="199415"/>
                  </a:lnTo>
                  <a:lnTo>
                    <a:pt x="755167" y="400494"/>
                  </a:lnTo>
                  <a:lnTo>
                    <a:pt x="747979" y="446646"/>
                  </a:lnTo>
                  <a:lnTo>
                    <a:pt x="727354" y="479907"/>
                  </a:lnTo>
                  <a:lnTo>
                    <a:pt x="694677" y="500037"/>
                  </a:lnTo>
                  <a:lnTo>
                    <a:pt x="651332" y="506793"/>
                  </a:lnTo>
                  <a:lnTo>
                    <a:pt x="607999" y="500037"/>
                  </a:lnTo>
                  <a:lnTo>
                    <a:pt x="575310" y="479907"/>
                  </a:lnTo>
                  <a:lnTo>
                    <a:pt x="554685" y="446646"/>
                  </a:lnTo>
                  <a:lnTo>
                    <a:pt x="547497" y="400494"/>
                  </a:lnTo>
                  <a:lnTo>
                    <a:pt x="547497" y="199415"/>
                  </a:lnTo>
                  <a:lnTo>
                    <a:pt x="554685" y="153263"/>
                  </a:lnTo>
                  <a:lnTo>
                    <a:pt x="575310" y="120002"/>
                  </a:lnTo>
                  <a:lnTo>
                    <a:pt x="607999" y="99872"/>
                  </a:lnTo>
                  <a:lnTo>
                    <a:pt x="651332" y="93116"/>
                  </a:lnTo>
                  <a:lnTo>
                    <a:pt x="694677" y="99872"/>
                  </a:lnTo>
                  <a:lnTo>
                    <a:pt x="727354" y="120002"/>
                  </a:lnTo>
                  <a:lnTo>
                    <a:pt x="747979" y="153263"/>
                  </a:lnTo>
                  <a:lnTo>
                    <a:pt x="755167" y="199415"/>
                  </a:lnTo>
                  <a:lnTo>
                    <a:pt x="755167" y="20764"/>
                  </a:lnTo>
                  <a:lnTo>
                    <a:pt x="752487" y="19240"/>
                  </a:lnTo>
                  <a:lnTo>
                    <a:pt x="705167" y="4953"/>
                  </a:lnTo>
                  <a:lnTo>
                    <a:pt x="651332" y="0"/>
                  </a:lnTo>
                  <a:lnTo>
                    <a:pt x="597509" y="4953"/>
                  </a:lnTo>
                  <a:lnTo>
                    <a:pt x="550176" y="19240"/>
                  </a:lnTo>
                  <a:lnTo>
                    <a:pt x="510006" y="42024"/>
                  </a:lnTo>
                  <a:lnTo>
                    <a:pt x="477634" y="72453"/>
                  </a:lnTo>
                  <a:lnTo>
                    <a:pt x="453707" y="109677"/>
                  </a:lnTo>
                  <a:lnTo>
                    <a:pt x="438873" y="152831"/>
                  </a:lnTo>
                  <a:lnTo>
                    <a:pt x="433781" y="201066"/>
                  </a:lnTo>
                  <a:lnTo>
                    <a:pt x="433781" y="398843"/>
                  </a:lnTo>
                  <a:lnTo>
                    <a:pt x="438823" y="446646"/>
                  </a:lnTo>
                  <a:lnTo>
                    <a:pt x="453707" y="490245"/>
                  </a:lnTo>
                  <a:lnTo>
                    <a:pt x="477634" y="527456"/>
                  </a:lnTo>
                  <a:lnTo>
                    <a:pt x="510006" y="557885"/>
                  </a:lnTo>
                  <a:lnTo>
                    <a:pt x="550176" y="580669"/>
                  </a:lnTo>
                  <a:lnTo>
                    <a:pt x="597509" y="594969"/>
                  </a:lnTo>
                  <a:lnTo>
                    <a:pt x="651332" y="599922"/>
                  </a:lnTo>
                  <a:lnTo>
                    <a:pt x="705167" y="594969"/>
                  </a:lnTo>
                  <a:lnTo>
                    <a:pt x="752487" y="580669"/>
                  </a:lnTo>
                  <a:lnTo>
                    <a:pt x="792657" y="557885"/>
                  </a:lnTo>
                  <a:lnTo>
                    <a:pt x="825042" y="527456"/>
                  </a:lnTo>
                  <a:lnTo>
                    <a:pt x="838327" y="506793"/>
                  </a:lnTo>
                  <a:lnTo>
                    <a:pt x="848969" y="490245"/>
                  </a:lnTo>
                  <a:lnTo>
                    <a:pt x="863803" y="447090"/>
                  </a:lnTo>
                  <a:lnTo>
                    <a:pt x="868895" y="398843"/>
                  </a:lnTo>
                  <a:lnTo>
                    <a:pt x="868895" y="201066"/>
                  </a:lnTo>
                  <a:close/>
                </a:path>
                <a:path w="16453485" h="600075">
                  <a:moveTo>
                    <a:pt x="1487843" y="201066"/>
                  </a:moveTo>
                  <a:lnTo>
                    <a:pt x="1482801" y="153263"/>
                  </a:lnTo>
                  <a:lnTo>
                    <a:pt x="1467916" y="109677"/>
                  </a:lnTo>
                  <a:lnTo>
                    <a:pt x="1443990" y="72453"/>
                  </a:lnTo>
                  <a:lnTo>
                    <a:pt x="1411617" y="42024"/>
                  </a:lnTo>
                  <a:lnTo>
                    <a:pt x="1374114" y="20764"/>
                  </a:lnTo>
                  <a:lnTo>
                    <a:pt x="1374114" y="199415"/>
                  </a:lnTo>
                  <a:lnTo>
                    <a:pt x="1374114" y="400494"/>
                  </a:lnTo>
                  <a:lnTo>
                    <a:pt x="1366939" y="446646"/>
                  </a:lnTo>
                  <a:lnTo>
                    <a:pt x="1346301" y="479907"/>
                  </a:lnTo>
                  <a:lnTo>
                    <a:pt x="1313624" y="500037"/>
                  </a:lnTo>
                  <a:lnTo>
                    <a:pt x="1270279" y="506793"/>
                  </a:lnTo>
                  <a:lnTo>
                    <a:pt x="1226947" y="500037"/>
                  </a:lnTo>
                  <a:lnTo>
                    <a:pt x="1194269" y="479907"/>
                  </a:lnTo>
                  <a:lnTo>
                    <a:pt x="1173632" y="446646"/>
                  </a:lnTo>
                  <a:lnTo>
                    <a:pt x="1166456" y="400494"/>
                  </a:lnTo>
                  <a:lnTo>
                    <a:pt x="1166456" y="199415"/>
                  </a:lnTo>
                  <a:lnTo>
                    <a:pt x="1173632" y="153263"/>
                  </a:lnTo>
                  <a:lnTo>
                    <a:pt x="1194269" y="120002"/>
                  </a:lnTo>
                  <a:lnTo>
                    <a:pt x="1226947" y="99872"/>
                  </a:lnTo>
                  <a:lnTo>
                    <a:pt x="1270279" y="93116"/>
                  </a:lnTo>
                  <a:lnTo>
                    <a:pt x="1313624" y="99872"/>
                  </a:lnTo>
                  <a:lnTo>
                    <a:pt x="1346301" y="120002"/>
                  </a:lnTo>
                  <a:lnTo>
                    <a:pt x="1366939" y="153263"/>
                  </a:lnTo>
                  <a:lnTo>
                    <a:pt x="1374114" y="199415"/>
                  </a:lnTo>
                  <a:lnTo>
                    <a:pt x="1374114" y="20764"/>
                  </a:lnTo>
                  <a:lnTo>
                    <a:pt x="1371434" y="19240"/>
                  </a:lnTo>
                  <a:lnTo>
                    <a:pt x="1324114" y="4953"/>
                  </a:lnTo>
                  <a:lnTo>
                    <a:pt x="1270279" y="0"/>
                  </a:lnTo>
                  <a:lnTo>
                    <a:pt x="1216456" y="4953"/>
                  </a:lnTo>
                  <a:lnTo>
                    <a:pt x="1169136" y="19240"/>
                  </a:lnTo>
                  <a:lnTo>
                    <a:pt x="1128953" y="42024"/>
                  </a:lnTo>
                  <a:lnTo>
                    <a:pt x="1096581" y="72453"/>
                  </a:lnTo>
                  <a:lnTo>
                    <a:pt x="1072654" y="109677"/>
                  </a:lnTo>
                  <a:lnTo>
                    <a:pt x="1057821" y="152831"/>
                  </a:lnTo>
                  <a:lnTo>
                    <a:pt x="1052728" y="201066"/>
                  </a:lnTo>
                  <a:lnTo>
                    <a:pt x="1052728" y="398843"/>
                  </a:lnTo>
                  <a:lnTo>
                    <a:pt x="1057770" y="446646"/>
                  </a:lnTo>
                  <a:lnTo>
                    <a:pt x="1072654" y="490245"/>
                  </a:lnTo>
                  <a:lnTo>
                    <a:pt x="1096581" y="527456"/>
                  </a:lnTo>
                  <a:lnTo>
                    <a:pt x="1128953" y="557885"/>
                  </a:lnTo>
                  <a:lnTo>
                    <a:pt x="1169136" y="580669"/>
                  </a:lnTo>
                  <a:lnTo>
                    <a:pt x="1216456" y="594969"/>
                  </a:lnTo>
                  <a:lnTo>
                    <a:pt x="1270279" y="599922"/>
                  </a:lnTo>
                  <a:lnTo>
                    <a:pt x="1324114" y="594969"/>
                  </a:lnTo>
                  <a:lnTo>
                    <a:pt x="1371434" y="580669"/>
                  </a:lnTo>
                  <a:lnTo>
                    <a:pt x="1411617" y="557885"/>
                  </a:lnTo>
                  <a:lnTo>
                    <a:pt x="1443990" y="527456"/>
                  </a:lnTo>
                  <a:lnTo>
                    <a:pt x="1457274" y="506793"/>
                  </a:lnTo>
                  <a:lnTo>
                    <a:pt x="1467916" y="490245"/>
                  </a:lnTo>
                  <a:lnTo>
                    <a:pt x="1482750" y="447090"/>
                  </a:lnTo>
                  <a:lnTo>
                    <a:pt x="1487843" y="398843"/>
                  </a:lnTo>
                  <a:lnTo>
                    <a:pt x="1487843" y="201066"/>
                  </a:lnTo>
                  <a:close/>
                </a:path>
                <a:path w="16453485" h="600075">
                  <a:moveTo>
                    <a:pt x="2515438" y="11531"/>
                  </a:moveTo>
                  <a:lnTo>
                    <a:pt x="2409139" y="11531"/>
                  </a:lnTo>
                  <a:lnTo>
                    <a:pt x="2245969" y="341160"/>
                  </a:lnTo>
                  <a:lnTo>
                    <a:pt x="2082800" y="11531"/>
                  </a:lnTo>
                  <a:lnTo>
                    <a:pt x="1976488" y="11531"/>
                  </a:lnTo>
                  <a:lnTo>
                    <a:pt x="1976488" y="588378"/>
                  </a:lnTo>
                  <a:lnTo>
                    <a:pt x="2086927" y="588378"/>
                  </a:lnTo>
                  <a:lnTo>
                    <a:pt x="2086927" y="234035"/>
                  </a:lnTo>
                  <a:lnTo>
                    <a:pt x="2194877" y="448284"/>
                  </a:lnTo>
                  <a:lnTo>
                    <a:pt x="2297061" y="448284"/>
                  </a:lnTo>
                  <a:lnTo>
                    <a:pt x="2405011" y="234035"/>
                  </a:lnTo>
                  <a:lnTo>
                    <a:pt x="2405011" y="588378"/>
                  </a:lnTo>
                  <a:lnTo>
                    <a:pt x="2515438" y="588378"/>
                  </a:lnTo>
                  <a:lnTo>
                    <a:pt x="2515438" y="11531"/>
                  </a:lnTo>
                  <a:close/>
                </a:path>
                <a:path w="16453485" h="600075">
                  <a:moveTo>
                    <a:pt x="2842412" y="11531"/>
                  </a:moveTo>
                  <a:lnTo>
                    <a:pt x="2727045" y="11531"/>
                  </a:lnTo>
                  <a:lnTo>
                    <a:pt x="2727045" y="588378"/>
                  </a:lnTo>
                  <a:lnTo>
                    <a:pt x="2842412" y="588378"/>
                  </a:lnTo>
                  <a:lnTo>
                    <a:pt x="2842412" y="11531"/>
                  </a:lnTo>
                  <a:close/>
                </a:path>
                <a:path w="16453485" h="600075">
                  <a:moveTo>
                    <a:pt x="3432937" y="492861"/>
                  </a:moveTo>
                  <a:lnTo>
                    <a:pt x="3167583" y="492861"/>
                  </a:lnTo>
                  <a:lnTo>
                    <a:pt x="3167583" y="11531"/>
                  </a:lnTo>
                  <a:lnTo>
                    <a:pt x="3052216" y="11531"/>
                  </a:lnTo>
                  <a:lnTo>
                    <a:pt x="3052216" y="492861"/>
                  </a:lnTo>
                  <a:lnTo>
                    <a:pt x="3052216" y="588111"/>
                  </a:lnTo>
                  <a:lnTo>
                    <a:pt x="3432937" y="588111"/>
                  </a:lnTo>
                  <a:lnTo>
                    <a:pt x="3432937" y="492861"/>
                  </a:lnTo>
                  <a:close/>
                </a:path>
                <a:path w="16453485" h="600075">
                  <a:moveTo>
                    <a:pt x="3989413" y="492861"/>
                  </a:moveTo>
                  <a:lnTo>
                    <a:pt x="3724059" y="492861"/>
                  </a:lnTo>
                  <a:lnTo>
                    <a:pt x="3724059" y="11531"/>
                  </a:lnTo>
                  <a:lnTo>
                    <a:pt x="3608692" y="11531"/>
                  </a:lnTo>
                  <a:lnTo>
                    <a:pt x="3608692" y="492861"/>
                  </a:lnTo>
                  <a:lnTo>
                    <a:pt x="3608692" y="588111"/>
                  </a:lnTo>
                  <a:lnTo>
                    <a:pt x="3989413" y="588111"/>
                  </a:lnTo>
                  <a:lnTo>
                    <a:pt x="3989413" y="492861"/>
                  </a:lnTo>
                  <a:close/>
                </a:path>
                <a:path w="16453485" h="600075">
                  <a:moveTo>
                    <a:pt x="4282351" y="11531"/>
                  </a:moveTo>
                  <a:lnTo>
                    <a:pt x="4166984" y="11531"/>
                  </a:lnTo>
                  <a:lnTo>
                    <a:pt x="4166984" y="588378"/>
                  </a:lnTo>
                  <a:lnTo>
                    <a:pt x="4282351" y="588378"/>
                  </a:lnTo>
                  <a:lnTo>
                    <a:pt x="4282351" y="11531"/>
                  </a:lnTo>
                  <a:close/>
                </a:path>
                <a:path w="16453485" h="600075">
                  <a:moveTo>
                    <a:pt x="4989550" y="257924"/>
                  </a:moveTo>
                  <a:lnTo>
                    <a:pt x="4986325" y="210451"/>
                  </a:lnTo>
                  <a:lnTo>
                    <a:pt x="4976673" y="166217"/>
                  </a:lnTo>
                  <a:lnTo>
                    <a:pt x="4960620" y="125857"/>
                  </a:lnTo>
                  <a:lnTo>
                    <a:pt x="4938217" y="90004"/>
                  </a:lnTo>
                  <a:lnTo>
                    <a:pt x="4909515" y="59270"/>
                  </a:lnTo>
                  <a:lnTo>
                    <a:pt x="4874552" y="34264"/>
                  </a:lnTo>
                  <a:lnTo>
                    <a:pt x="4874184" y="34099"/>
                  </a:lnTo>
                  <a:lnTo>
                    <a:pt x="4874184" y="252158"/>
                  </a:lnTo>
                  <a:lnTo>
                    <a:pt x="4874184" y="347751"/>
                  </a:lnTo>
                  <a:lnTo>
                    <a:pt x="4868697" y="399161"/>
                  </a:lnTo>
                  <a:lnTo>
                    <a:pt x="4852060" y="442379"/>
                  </a:lnTo>
                  <a:lnTo>
                    <a:pt x="4823993" y="475551"/>
                  </a:lnTo>
                  <a:lnTo>
                    <a:pt x="4784204" y="496824"/>
                  </a:lnTo>
                  <a:lnTo>
                    <a:pt x="4732439" y="504329"/>
                  </a:lnTo>
                  <a:lnTo>
                    <a:pt x="4680674" y="496824"/>
                  </a:lnTo>
                  <a:lnTo>
                    <a:pt x="4640897" y="475551"/>
                  </a:lnTo>
                  <a:lnTo>
                    <a:pt x="4612830" y="442379"/>
                  </a:lnTo>
                  <a:lnTo>
                    <a:pt x="4596181" y="399161"/>
                  </a:lnTo>
                  <a:lnTo>
                    <a:pt x="4590707" y="347751"/>
                  </a:lnTo>
                  <a:lnTo>
                    <a:pt x="4590707" y="252158"/>
                  </a:lnTo>
                  <a:lnTo>
                    <a:pt x="4596181" y="200748"/>
                  </a:lnTo>
                  <a:lnTo>
                    <a:pt x="4612830" y="157530"/>
                  </a:lnTo>
                  <a:lnTo>
                    <a:pt x="4640897" y="124358"/>
                  </a:lnTo>
                  <a:lnTo>
                    <a:pt x="4680674" y="103085"/>
                  </a:lnTo>
                  <a:lnTo>
                    <a:pt x="4732439" y="95580"/>
                  </a:lnTo>
                  <a:lnTo>
                    <a:pt x="4784204" y="103085"/>
                  </a:lnTo>
                  <a:lnTo>
                    <a:pt x="4823993" y="124358"/>
                  </a:lnTo>
                  <a:lnTo>
                    <a:pt x="4852060" y="157530"/>
                  </a:lnTo>
                  <a:lnTo>
                    <a:pt x="4868697" y="200748"/>
                  </a:lnTo>
                  <a:lnTo>
                    <a:pt x="4874184" y="252158"/>
                  </a:lnTo>
                  <a:lnTo>
                    <a:pt x="4874184" y="34099"/>
                  </a:lnTo>
                  <a:lnTo>
                    <a:pt x="4833353" y="15646"/>
                  </a:lnTo>
                  <a:lnTo>
                    <a:pt x="4785969" y="4013"/>
                  </a:lnTo>
                  <a:lnTo>
                    <a:pt x="4732439" y="0"/>
                  </a:lnTo>
                  <a:lnTo>
                    <a:pt x="4679124" y="4013"/>
                  </a:lnTo>
                  <a:lnTo>
                    <a:pt x="4631868" y="15646"/>
                  </a:lnTo>
                  <a:lnTo>
                    <a:pt x="4590694" y="34264"/>
                  </a:lnTo>
                  <a:lnTo>
                    <a:pt x="4555706" y="59270"/>
                  </a:lnTo>
                  <a:lnTo>
                    <a:pt x="4526927" y="90004"/>
                  </a:lnTo>
                  <a:lnTo>
                    <a:pt x="4504448" y="125857"/>
                  </a:lnTo>
                  <a:lnTo>
                    <a:pt x="4488307" y="166217"/>
                  </a:lnTo>
                  <a:lnTo>
                    <a:pt x="4478579" y="210451"/>
                  </a:lnTo>
                  <a:lnTo>
                    <a:pt x="4475327" y="257924"/>
                  </a:lnTo>
                  <a:lnTo>
                    <a:pt x="4475327" y="341985"/>
                  </a:lnTo>
                  <a:lnTo>
                    <a:pt x="4478579" y="389458"/>
                  </a:lnTo>
                  <a:lnTo>
                    <a:pt x="4488307" y="433692"/>
                  </a:lnTo>
                  <a:lnTo>
                    <a:pt x="4504448" y="474052"/>
                  </a:lnTo>
                  <a:lnTo>
                    <a:pt x="4526927" y="509905"/>
                  </a:lnTo>
                  <a:lnTo>
                    <a:pt x="4555706" y="540651"/>
                  </a:lnTo>
                  <a:lnTo>
                    <a:pt x="4590694" y="565645"/>
                  </a:lnTo>
                  <a:lnTo>
                    <a:pt x="4631868" y="584276"/>
                  </a:lnTo>
                  <a:lnTo>
                    <a:pt x="4679124" y="595909"/>
                  </a:lnTo>
                  <a:lnTo>
                    <a:pt x="4732439" y="599922"/>
                  </a:lnTo>
                  <a:lnTo>
                    <a:pt x="4785969" y="595909"/>
                  </a:lnTo>
                  <a:lnTo>
                    <a:pt x="4833353" y="584276"/>
                  </a:lnTo>
                  <a:lnTo>
                    <a:pt x="4874552" y="565645"/>
                  </a:lnTo>
                  <a:lnTo>
                    <a:pt x="4909515" y="540651"/>
                  </a:lnTo>
                  <a:lnTo>
                    <a:pt x="4938217" y="509905"/>
                  </a:lnTo>
                  <a:lnTo>
                    <a:pt x="4960620" y="474052"/>
                  </a:lnTo>
                  <a:lnTo>
                    <a:pt x="4976673" y="433692"/>
                  </a:lnTo>
                  <a:lnTo>
                    <a:pt x="4986325" y="389458"/>
                  </a:lnTo>
                  <a:lnTo>
                    <a:pt x="4989550" y="341985"/>
                  </a:lnTo>
                  <a:lnTo>
                    <a:pt x="4989550" y="257924"/>
                  </a:lnTo>
                  <a:close/>
                </a:path>
                <a:path w="16453485" h="600075">
                  <a:moveTo>
                    <a:pt x="5654980" y="11531"/>
                  </a:moveTo>
                  <a:lnTo>
                    <a:pt x="5542077" y="11531"/>
                  </a:lnTo>
                  <a:lnTo>
                    <a:pt x="5542077" y="395554"/>
                  </a:lnTo>
                  <a:lnTo>
                    <a:pt x="5290731" y="11531"/>
                  </a:lnTo>
                  <a:lnTo>
                    <a:pt x="5181143" y="11531"/>
                  </a:lnTo>
                  <a:lnTo>
                    <a:pt x="5181143" y="588378"/>
                  </a:lnTo>
                  <a:lnTo>
                    <a:pt x="5294033" y="588378"/>
                  </a:lnTo>
                  <a:lnTo>
                    <a:pt x="5294033" y="204355"/>
                  </a:lnTo>
                  <a:lnTo>
                    <a:pt x="5545366" y="588378"/>
                  </a:lnTo>
                  <a:lnTo>
                    <a:pt x="5654980" y="588378"/>
                  </a:lnTo>
                  <a:lnTo>
                    <a:pt x="5654980" y="11531"/>
                  </a:lnTo>
                  <a:close/>
                </a:path>
                <a:path w="16453485" h="600075">
                  <a:moveTo>
                    <a:pt x="6647116" y="588378"/>
                  </a:moveTo>
                  <a:lnTo>
                    <a:pt x="6603682" y="467233"/>
                  </a:lnTo>
                  <a:lnTo>
                    <a:pt x="6570878" y="375767"/>
                  </a:lnTo>
                  <a:lnTo>
                    <a:pt x="6477508" y="115366"/>
                  </a:lnTo>
                  <a:lnTo>
                    <a:pt x="6464173" y="78181"/>
                  </a:lnTo>
                  <a:lnTo>
                    <a:pt x="6464173" y="375767"/>
                  </a:lnTo>
                  <a:lnTo>
                    <a:pt x="6298539" y="375767"/>
                  </a:lnTo>
                  <a:lnTo>
                    <a:pt x="6381763" y="115366"/>
                  </a:lnTo>
                  <a:lnTo>
                    <a:pt x="6464173" y="375767"/>
                  </a:lnTo>
                  <a:lnTo>
                    <a:pt x="6464173" y="78181"/>
                  </a:lnTo>
                  <a:lnTo>
                    <a:pt x="6440284" y="11531"/>
                  </a:lnTo>
                  <a:lnTo>
                    <a:pt x="6323266" y="11531"/>
                  </a:lnTo>
                  <a:lnTo>
                    <a:pt x="6116409" y="588378"/>
                  </a:lnTo>
                  <a:lnTo>
                    <a:pt x="6230963" y="588378"/>
                  </a:lnTo>
                  <a:lnTo>
                    <a:pt x="6269698" y="467233"/>
                  </a:lnTo>
                  <a:lnTo>
                    <a:pt x="6493853" y="467233"/>
                  </a:lnTo>
                  <a:lnTo>
                    <a:pt x="6532575" y="588378"/>
                  </a:lnTo>
                  <a:lnTo>
                    <a:pt x="6647116" y="588378"/>
                  </a:lnTo>
                  <a:close/>
                </a:path>
                <a:path w="16453485" h="600075">
                  <a:moveTo>
                    <a:pt x="7290549" y="11531"/>
                  </a:moveTo>
                  <a:lnTo>
                    <a:pt x="7177646" y="11531"/>
                  </a:lnTo>
                  <a:lnTo>
                    <a:pt x="7177646" y="395554"/>
                  </a:lnTo>
                  <a:lnTo>
                    <a:pt x="6926300" y="11531"/>
                  </a:lnTo>
                  <a:lnTo>
                    <a:pt x="6816699" y="11531"/>
                  </a:lnTo>
                  <a:lnTo>
                    <a:pt x="6816699" y="588378"/>
                  </a:lnTo>
                  <a:lnTo>
                    <a:pt x="6929602" y="588378"/>
                  </a:lnTo>
                  <a:lnTo>
                    <a:pt x="6929602" y="204355"/>
                  </a:lnTo>
                  <a:lnTo>
                    <a:pt x="7180935" y="588378"/>
                  </a:lnTo>
                  <a:lnTo>
                    <a:pt x="7290549" y="588378"/>
                  </a:lnTo>
                  <a:lnTo>
                    <a:pt x="7290549" y="11531"/>
                  </a:lnTo>
                  <a:close/>
                </a:path>
                <a:path w="16453485" h="600075">
                  <a:moveTo>
                    <a:pt x="7974012" y="11531"/>
                  </a:moveTo>
                  <a:lnTo>
                    <a:pt x="7861109" y="11531"/>
                  </a:lnTo>
                  <a:lnTo>
                    <a:pt x="7861109" y="395554"/>
                  </a:lnTo>
                  <a:lnTo>
                    <a:pt x="7609764" y="11531"/>
                  </a:lnTo>
                  <a:lnTo>
                    <a:pt x="7500175" y="11531"/>
                  </a:lnTo>
                  <a:lnTo>
                    <a:pt x="7500175" y="588378"/>
                  </a:lnTo>
                  <a:lnTo>
                    <a:pt x="7613066" y="588378"/>
                  </a:lnTo>
                  <a:lnTo>
                    <a:pt x="7613066" y="204355"/>
                  </a:lnTo>
                  <a:lnTo>
                    <a:pt x="7864411" y="588378"/>
                  </a:lnTo>
                  <a:lnTo>
                    <a:pt x="7974012" y="588378"/>
                  </a:lnTo>
                  <a:lnTo>
                    <a:pt x="7974012" y="11531"/>
                  </a:lnTo>
                  <a:close/>
                </a:path>
                <a:path w="16453485" h="600075">
                  <a:moveTo>
                    <a:pt x="8654758" y="11531"/>
                  </a:moveTo>
                  <a:lnTo>
                    <a:pt x="8539391" y="11531"/>
                  </a:lnTo>
                  <a:lnTo>
                    <a:pt x="8539391" y="385660"/>
                  </a:lnTo>
                  <a:lnTo>
                    <a:pt x="8530768" y="435838"/>
                  </a:lnTo>
                  <a:lnTo>
                    <a:pt x="8506219" y="473113"/>
                  </a:lnTo>
                  <a:lnTo>
                    <a:pt x="8467776" y="496328"/>
                  </a:lnTo>
                  <a:lnTo>
                    <a:pt x="8417433" y="504317"/>
                  </a:lnTo>
                  <a:lnTo>
                    <a:pt x="8366963" y="496328"/>
                  </a:lnTo>
                  <a:lnTo>
                    <a:pt x="8328228" y="473113"/>
                  </a:lnTo>
                  <a:lnTo>
                    <a:pt x="8303400" y="435838"/>
                  </a:lnTo>
                  <a:lnTo>
                    <a:pt x="8294649" y="385660"/>
                  </a:lnTo>
                  <a:lnTo>
                    <a:pt x="8294649" y="11531"/>
                  </a:lnTo>
                  <a:lnTo>
                    <a:pt x="8180095" y="11531"/>
                  </a:lnTo>
                  <a:lnTo>
                    <a:pt x="8180095" y="380707"/>
                  </a:lnTo>
                  <a:lnTo>
                    <a:pt x="8184172" y="427520"/>
                  </a:lnTo>
                  <a:lnTo>
                    <a:pt x="8196199" y="469900"/>
                  </a:lnTo>
                  <a:lnTo>
                    <a:pt x="8215858" y="507288"/>
                  </a:lnTo>
                  <a:lnTo>
                    <a:pt x="8242821" y="539140"/>
                  </a:lnTo>
                  <a:lnTo>
                    <a:pt x="8276780" y="564896"/>
                  </a:lnTo>
                  <a:lnTo>
                    <a:pt x="8317420" y="583984"/>
                  </a:lnTo>
                  <a:lnTo>
                    <a:pt x="8364410" y="595845"/>
                  </a:lnTo>
                  <a:lnTo>
                    <a:pt x="8417433" y="599922"/>
                  </a:lnTo>
                  <a:lnTo>
                    <a:pt x="8470455" y="595845"/>
                  </a:lnTo>
                  <a:lnTo>
                    <a:pt x="8517433" y="583984"/>
                  </a:lnTo>
                  <a:lnTo>
                    <a:pt x="8558073" y="564896"/>
                  </a:lnTo>
                  <a:lnTo>
                    <a:pt x="8592033" y="539140"/>
                  </a:lnTo>
                  <a:lnTo>
                    <a:pt x="8618995" y="507288"/>
                  </a:lnTo>
                  <a:lnTo>
                    <a:pt x="8638654" y="469900"/>
                  </a:lnTo>
                  <a:lnTo>
                    <a:pt x="8650681" y="427520"/>
                  </a:lnTo>
                  <a:lnTo>
                    <a:pt x="8654758" y="380707"/>
                  </a:lnTo>
                  <a:lnTo>
                    <a:pt x="8654758" y="11531"/>
                  </a:lnTo>
                  <a:close/>
                </a:path>
                <a:path w="16453485" h="600075">
                  <a:moveTo>
                    <a:pt x="9324137" y="588378"/>
                  </a:moveTo>
                  <a:lnTo>
                    <a:pt x="9280703" y="467233"/>
                  </a:lnTo>
                  <a:lnTo>
                    <a:pt x="9247899" y="375767"/>
                  </a:lnTo>
                  <a:lnTo>
                    <a:pt x="9154528" y="115366"/>
                  </a:lnTo>
                  <a:lnTo>
                    <a:pt x="9141193" y="78193"/>
                  </a:lnTo>
                  <a:lnTo>
                    <a:pt x="9141193" y="375767"/>
                  </a:lnTo>
                  <a:lnTo>
                    <a:pt x="8975547" y="375767"/>
                  </a:lnTo>
                  <a:lnTo>
                    <a:pt x="9058783" y="115366"/>
                  </a:lnTo>
                  <a:lnTo>
                    <a:pt x="9141193" y="375767"/>
                  </a:lnTo>
                  <a:lnTo>
                    <a:pt x="9141193" y="78193"/>
                  </a:lnTo>
                  <a:lnTo>
                    <a:pt x="9117292" y="11531"/>
                  </a:lnTo>
                  <a:lnTo>
                    <a:pt x="9000274" y="11531"/>
                  </a:lnTo>
                  <a:lnTo>
                    <a:pt x="8793442" y="588378"/>
                  </a:lnTo>
                  <a:lnTo>
                    <a:pt x="8907983" y="588378"/>
                  </a:lnTo>
                  <a:lnTo>
                    <a:pt x="8946718" y="467233"/>
                  </a:lnTo>
                  <a:lnTo>
                    <a:pt x="9170860" y="467233"/>
                  </a:lnTo>
                  <a:lnTo>
                    <a:pt x="9209595" y="588378"/>
                  </a:lnTo>
                  <a:lnTo>
                    <a:pt x="9324137" y="588378"/>
                  </a:lnTo>
                  <a:close/>
                </a:path>
                <a:path w="16453485" h="600075">
                  <a:moveTo>
                    <a:pt x="9874428" y="492861"/>
                  </a:moveTo>
                  <a:lnTo>
                    <a:pt x="9609087" y="492861"/>
                  </a:lnTo>
                  <a:lnTo>
                    <a:pt x="9609087" y="11531"/>
                  </a:lnTo>
                  <a:lnTo>
                    <a:pt x="9493720" y="11531"/>
                  </a:lnTo>
                  <a:lnTo>
                    <a:pt x="9493720" y="492861"/>
                  </a:lnTo>
                  <a:lnTo>
                    <a:pt x="9493720" y="588111"/>
                  </a:lnTo>
                  <a:lnTo>
                    <a:pt x="9874428" y="588111"/>
                  </a:lnTo>
                  <a:lnTo>
                    <a:pt x="9874428" y="492861"/>
                  </a:lnTo>
                  <a:close/>
                </a:path>
                <a:path w="16453485" h="600075">
                  <a:moveTo>
                    <a:pt x="10804779" y="205181"/>
                  </a:moveTo>
                  <a:lnTo>
                    <a:pt x="10799864" y="158127"/>
                  </a:lnTo>
                  <a:lnTo>
                    <a:pt x="10785500" y="116344"/>
                  </a:lnTo>
                  <a:lnTo>
                    <a:pt x="10762221" y="80530"/>
                  </a:lnTo>
                  <a:lnTo>
                    <a:pt x="10730548" y="51422"/>
                  </a:lnTo>
                  <a:lnTo>
                    <a:pt x="10691012" y="29743"/>
                  </a:lnTo>
                  <a:lnTo>
                    <a:pt x="10689412" y="29286"/>
                  </a:lnTo>
                  <a:lnTo>
                    <a:pt x="10689412" y="205181"/>
                  </a:lnTo>
                  <a:lnTo>
                    <a:pt x="10683113" y="245135"/>
                  </a:lnTo>
                  <a:lnTo>
                    <a:pt x="10663758" y="277596"/>
                  </a:lnTo>
                  <a:lnTo>
                    <a:pt x="10630662" y="299402"/>
                  </a:lnTo>
                  <a:lnTo>
                    <a:pt x="10583101" y="307378"/>
                  </a:lnTo>
                  <a:lnTo>
                    <a:pt x="10466083" y="307378"/>
                  </a:lnTo>
                  <a:lnTo>
                    <a:pt x="10466083" y="106299"/>
                  </a:lnTo>
                  <a:lnTo>
                    <a:pt x="10583101" y="106299"/>
                  </a:lnTo>
                  <a:lnTo>
                    <a:pt x="10630662" y="113753"/>
                  </a:lnTo>
                  <a:lnTo>
                    <a:pt x="10663758" y="134416"/>
                  </a:lnTo>
                  <a:lnTo>
                    <a:pt x="10683113" y="165747"/>
                  </a:lnTo>
                  <a:lnTo>
                    <a:pt x="10689412" y="205181"/>
                  </a:lnTo>
                  <a:lnTo>
                    <a:pt x="10689412" y="29286"/>
                  </a:lnTo>
                  <a:lnTo>
                    <a:pt x="10644162" y="16205"/>
                  </a:lnTo>
                  <a:lnTo>
                    <a:pt x="10590517" y="11531"/>
                  </a:lnTo>
                  <a:lnTo>
                    <a:pt x="10350716" y="11531"/>
                  </a:lnTo>
                  <a:lnTo>
                    <a:pt x="10350716" y="588378"/>
                  </a:lnTo>
                  <a:lnTo>
                    <a:pt x="10466083" y="588378"/>
                  </a:lnTo>
                  <a:lnTo>
                    <a:pt x="10466083" y="402132"/>
                  </a:lnTo>
                  <a:lnTo>
                    <a:pt x="10590517" y="402132"/>
                  </a:lnTo>
                  <a:lnTo>
                    <a:pt x="10643121" y="397281"/>
                  </a:lnTo>
                  <a:lnTo>
                    <a:pt x="10689577" y="383273"/>
                  </a:lnTo>
                  <a:lnTo>
                    <a:pt x="10729163" y="360946"/>
                  </a:lnTo>
                  <a:lnTo>
                    <a:pt x="10761180" y="331139"/>
                  </a:lnTo>
                  <a:lnTo>
                    <a:pt x="10776661" y="307378"/>
                  </a:lnTo>
                  <a:lnTo>
                    <a:pt x="10784929" y="294690"/>
                  </a:lnTo>
                  <a:lnTo>
                    <a:pt x="10799699" y="252425"/>
                  </a:lnTo>
                  <a:lnTo>
                    <a:pt x="10804779" y="205181"/>
                  </a:lnTo>
                  <a:close/>
                </a:path>
                <a:path w="16453485" h="600075">
                  <a:moveTo>
                    <a:pt x="11420107" y="588378"/>
                  </a:moveTo>
                  <a:lnTo>
                    <a:pt x="11376660" y="467233"/>
                  </a:lnTo>
                  <a:lnTo>
                    <a:pt x="11343869" y="375767"/>
                  </a:lnTo>
                  <a:lnTo>
                    <a:pt x="11250486" y="115366"/>
                  </a:lnTo>
                  <a:lnTo>
                    <a:pt x="11237163" y="78206"/>
                  </a:lnTo>
                  <a:lnTo>
                    <a:pt x="11237163" y="375767"/>
                  </a:lnTo>
                  <a:lnTo>
                    <a:pt x="11071517" y="375767"/>
                  </a:lnTo>
                  <a:lnTo>
                    <a:pt x="11154753" y="115366"/>
                  </a:lnTo>
                  <a:lnTo>
                    <a:pt x="11237163" y="375767"/>
                  </a:lnTo>
                  <a:lnTo>
                    <a:pt x="11237163" y="78206"/>
                  </a:lnTo>
                  <a:lnTo>
                    <a:pt x="11213262" y="11531"/>
                  </a:lnTo>
                  <a:lnTo>
                    <a:pt x="11096244" y="11531"/>
                  </a:lnTo>
                  <a:lnTo>
                    <a:pt x="10889399" y="588378"/>
                  </a:lnTo>
                  <a:lnTo>
                    <a:pt x="11003953" y="588378"/>
                  </a:lnTo>
                  <a:lnTo>
                    <a:pt x="11042675" y="467233"/>
                  </a:lnTo>
                  <a:lnTo>
                    <a:pt x="11266830" y="467233"/>
                  </a:lnTo>
                  <a:lnTo>
                    <a:pt x="11305553" y="588378"/>
                  </a:lnTo>
                  <a:lnTo>
                    <a:pt x="11420107" y="588378"/>
                  </a:lnTo>
                  <a:close/>
                </a:path>
                <a:path w="16453485" h="600075">
                  <a:moveTo>
                    <a:pt x="12012511" y="417804"/>
                  </a:moveTo>
                  <a:lnTo>
                    <a:pt x="12007545" y="374192"/>
                  </a:lnTo>
                  <a:lnTo>
                    <a:pt x="11992572" y="337299"/>
                  </a:lnTo>
                  <a:lnTo>
                    <a:pt x="11967477" y="307136"/>
                  </a:lnTo>
                  <a:lnTo>
                    <a:pt x="11932133" y="283705"/>
                  </a:lnTo>
                  <a:lnTo>
                    <a:pt x="11886425" y="266992"/>
                  </a:lnTo>
                  <a:lnTo>
                    <a:pt x="11728209" y="224955"/>
                  </a:lnTo>
                  <a:lnTo>
                    <a:pt x="11706924" y="216712"/>
                  </a:lnTo>
                  <a:lnTo>
                    <a:pt x="11691430" y="204050"/>
                  </a:lnTo>
                  <a:lnTo>
                    <a:pt x="11681968" y="186613"/>
                  </a:lnTo>
                  <a:lnTo>
                    <a:pt x="11678768" y="163982"/>
                  </a:lnTo>
                  <a:lnTo>
                    <a:pt x="11685892" y="131064"/>
                  </a:lnTo>
                  <a:lnTo>
                    <a:pt x="11706162" y="107645"/>
                  </a:lnTo>
                  <a:lnTo>
                    <a:pt x="11737861" y="93649"/>
                  </a:lnTo>
                  <a:lnTo>
                    <a:pt x="11779301" y="89001"/>
                  </a:lnTo>
                  <a:lnTo>
                    <a:pt x="11825161" y="95554"/>
                  </a:lnTo>
                  <a:lnTo>
                    <a:pt x="11856974" y="113614"/>
                  </a:lnTo>
                  <a:lnTo>
                    <a:pt x="11875478" y="140792"/>
                  </a:lnTo>
                  <a:lnTo>
                    <a:pt x="11881485" y="174701"/>
                  </a:lnTo>
                  <a:lnTo>
                    <a:pt x="11881485" y="186232"/>
                  </a:lnTo>
                  <a:lnTo>
                    <a:pt x="11987784" y="186232"/>
                  </a:lnTo>
                  <a:lnTo>
                    <a:pt x="11987784" y="172224"/>
                  </a:lnTo>
                  <a:lnTo>
                    <a:pt x="11982945" y="130771"/>
                  </a:lnTo>
                  <a:lnTo>
                    <a:pt x="11968798" y="93751"/>
                  </a:lnTo>
                  <a:lnTo>
                    <a:pt x="11945950" y="61887"/>
                  </a:lnTo>
                  <a:lnTo>
                    <a:pt x="11914975" y="35864"/>
                  </a:lnTo>
                  <a:lnTo>
                    <a:pt x="11876494" y="16408"/>
                  </a:lnTo>
                  <a:lnTo>
                    <a:pt x="11831066" y="4216"/>
                  </a:lnTo>
                  <a:lnTo>
                    <a:pt x="11779301" y="0"/>
                  </a:lnTo>
                  <a:lnTo>
                    <a:pt x="11726824" y="3911"/>
                  </a:lnTo>
                  <a:lnTo>
                    <a:pt x="11680736" y="15443"/>
                  </a:lnTo>
                  <a:lnTo>
                    <a:pt x="11641620" y="34175"/>
                  </a:lnTo>
                  <a:lnTo>
                    <a:pt x="11610137" y="59766"/>
                  </a:lnTo>
                  <a:lnTo>
                    <a:pt x="11586870" y="91833"/>
                  </a:lnTo>
                  <a:lnTo>
                    <a:pt x="11572456" y="129984"/>
                  </a:lnTo>
                  <a:lnTo>
                    <a:pt x="11567516" y="173863"/>
                  </a:lnTo>
                  <a:lnTo>
                    <a:pt x="11572494" y="220472"/>
                  </a:lnTo>
                  <a:lnTo>
                    <a:pt x="11587607" y="257352"/>
                  </a:lnTo>
                  <a:lnTo>
                    <a:pt x="11613083" y="285838"/>
                  </a:lnTo>
                  <a:lnTo>
                    <a:pt x="11649151" y="307276"/>
                  </a:lnTo>
                  <a:lnTo>
                    <a:pt x="11696065" y="323037"/>
                  </a:lnTo>
                  <a:lnTo>
                    <a:pt x="11846878" y="361759"/>
                  </a:lnTo>
                  <a:lnTo>
                    <a:pt x="11871706" y="371589"/>
                  </a:lnTo>
                  <a:lnTo>
                    <a:pt x="11888597" y="385965"/>
                  </a:lnTo>
                  <a:lnTo>
                    <a:pt x="11898211" y="404520"/>
                  </a:lnTo>
                  <a:lnTo>
                    <a:pt x="11901259" y="426872"/>
                  </a:lnTo>
                  <a:lnTo>
                    <a:pt x="11893245" y="462597"/>
                  </a:lnTo>
                  <a:lnTo>
                    <a:pt x="11870461" y="488975"/>
                  </a:lnTo>
                  <a:lnTo>
                    <a:pt x="11834863" y="505320"/>
                  </a:lnTo>
                  <a:lnTo>
                    <a:pt x="11788369" y="510921"/>
                  </a:lnTo>
                  <a:lnTo>
                    <a:pt x="11737010" y="504037"/>
                  </a:lnTo>
                  <a:lnTo>
                    <a:pt x="11699570" y="484860"/>
                  </a:lnTo>
                  <a:lnTo>
                    <a:pt x="11676659" y="455637"/>
                  </a:lnTo>
                  <a:lnTo>
                    <a:pt x="11668874" y="418617"/>
                  </a:lnTo>
                  <a:lnTo>
                    <a:pt x="11668874" y="406260"/>
                  </a:lnTo>
                  <a:lnTo>
                    <a:pt x="11558448" y="406260"/>
                  </a:lnTo>
                  <a:lnTo>
                    <a:pt x="11558448" y="421093"/>
                  </a:lnTo>
                  <a:lnTo>
                    <a:pt x="11563820" y="466547"/>
                  </a:lnTo>
                  <a:lnTo>
                    <a:pt x="11579428" y="505917"/>
                  </a:lnTo>
                  <a:lnTo>
                    <a:pt x="11604511" y="538873"/>
                  </a:lnTo>
                  <a:lnTo>
                    <a:pt x="11638293" y="565086"/>
                  </a:lnTo>
                  <a:lnTo>
                    <a:pt x="11680012" y="584212"/>
                  </a:lnTo>
                  <a:lnTo>
                    <a:pt x="11728920" y="595934"/>
                  </a:lnTo>
                  <a:lnTo>
                    <a:pt x="11784241" y="599922"/>
                  </a:lnTo>
                  <a:lnTo>
                    <a:pt x="11837886" y="595579"/>
                  </a:lnTo>
                  <a:lnTo>
                    <a:pt x="11886438" y="582980"/>
                  </a:lnTo>
                  <a:lnTo>
                    <a:pt x="11928754" y="562749"/>
                  </a:lnTo>
                  <a:lnTo>
                    <a:pt x="11963667" y="535495"/>
                  </a:lnTo>
                  <a:lnTo>
                    <a:pt x="11990032" y="501840"/>
                  </a:lnTo>
                  <a:lnTo>
                    <a:pt x="12006694" y="462394"/>
                  </a:lnTo>
                  <a:lnTo>
                    <a:pt x="12012511" y="417804"/>
                  </a:lnTo>
                  <a:close/>
                </a:path>
                <a:path w="16453485" h="600075">
                  <a:moveTo>
                    <a:pt x="12637224" y="417804"/>
                  </a:moveTo>
                  <a:lnTo>
                    <a:pt x="12632258" y="374192"/>
                  </a:lnTo>
                  <a:lnTo>
                    <a:pt x="12617298" y="337299"/>
                  </a:lnTo>
                  <a:lnTo>
                    <a:pt x="12592190" y="307136"/>
                  </a:lnTo>
                  <a:lnTo>
                    <a:pt x="12556846" y="283705"/>
                  </a:lnTo>
                  <a:lnTo>
                    <a:pt x="12511138" y="266992"/>
                  </a:lnTo>
                  <a:lnTo>
                    <a:pt x="12352922" y="224955"/>
                  </a:lnTo>
                  <a:lnTo>
                    <a:pt x="12331637" y="216712"/>
                  </a:lnTo>
                  <a:lnTo>
                    <a:pt x="12316143" y="204050"/>
                  </a:lnTo>
                  <a:lnTo>
                    <a:pt x="12306681" y="186613"/>
                  </a:lnTo>
                  <a:lnTo>
                    <a:pt x="12303468" y="163982"/>
                  </a:lnTo>
                  <a:lnTo>
                    <a:pt x="12310605" y="131064"/>
                  </a:lnTo>
                  <a:lnTo>
                    <a:pt x="12330875" y="107645"/>
                  </a:lnTo>
                  <a:lnTo>
                    <a:pt x="12362586" y="93649"/>
                  </a:lnTo>
                  <a:lnTo>
                    <a:pt x="12404014" y="89001"/>
                  </a:lnTo>
                  <a:lnTo>
                    <a:pt x="12449886" y="95554"/>
                  </a:lnTo>
                  <a:lnTo>
                    <a:pt x="12481687" y="113614"/>
                  </a:lnTo>
                  <a:lnTo>
                    <a:pt x="12500204" y="140792"/>
                  </a:lnTo>
                  <a:lnTo>
                    <a:pt x="12506198" y="174701"/>
                  </a:lnTo>
                  <a:lnTo>
                    <a:pt x="12506198" y="186232"/>
                  </a:lnTo>
                  <a:lnTo>
                    <a:pt x="12612510" y="186232"/>
                  </a:lnTo>
                  <a:lnTo>
                    <a:pt x="12612510" y="172224"/>
                  </a:lnTo>
                  <a:lnTo>
                    <a:pt x="12607658" y="130771"/>
                  </a:lnTo>
                  <a:lnTo>
                    <a:pt x="12593511" y="93751"/>
                  </a:lnTo>
                  <a:lnTo>
                    <a:pt x="12570663" y="61887"/>
                  </a:lnTo>
                  <a:lnTo>
                    <a:pt x="12539701" y="35864"/>
                  </a:lnTo>
                  <a:lnTo>
                    <a:pt x="12501207" y="16408"/>
                  </a:lnTo>
                  <a:lnTo>
                    <a:pt x="12455779" y="4216"/>
                  </a:lnTo>
                  <a:lnTo>
                    <a:pt x="12404014" y="0"/>
                  </a:lnTo>
                  <a:lnTo>
                    <a:pt x="12351550" y="3911"/>
                  </a:lnTo>
                  <a:lnTo>
                    <a:pt x="12305449" y="15443"/>
                  </a:lnTo>
                  <a:lnTo>
                    <a:pt x="12266346" y="34175"/>
                  </a:lnTo>
                  <a:lnTo>
                    <a:pt x="12234850" y="59766"/>
                  </a:lnTo>
                  <a:lnTo>
                    <a:pt x="12211583" y="91833"/>
                  </a:lnTo>
                  <a:lnTo>
                    <a:pt x="12197169" y="129984"/>
                  </a:lnTo>
                  <a:lnTo>
                    <a:pt x="12192229" y="173863"/>
                  </a:lnTo>
                  <a:lnTo>
                    <a:pt x="12197220" y="220472"/>
                  </a:lnTo>
                  <a:lnTo>
                    <a:pt x="12212320" y="257352"/>
                  </a:lnTo>
                  <a:lnTo>
                    <a:pt x="12237796" y="285838"/>
                  </a:lnTo>
                  <a:lnTo>
                    <a:pt x="12273864" y="307276"/>
                  </a:lnTo>
                  <a:lnTo>
                    <a:pt x="12320778" y="323037"/>
                  </a:lnTo>
                  <a:lnTo>
                    <a:pt x="12471591" y="361759"/>
                  </a:lnTo>
                  <a:lnTo>
                    <a:pt x="12496432" y="371589"/>
                  </a:lnTo>
                  <a:lnTo>
                    <a:pt x="12513310" y="385965"/>
                  </a:lnTo>
                  <a:lnTo>
                    <a:pt x="12522924" y="404520"/>
                  </a:lnTo>
                  <a:lnTo>
                    <a:pt x="12525985" y="426872"/>
                  </a:lnTo>
                  <a:lnTo>
                    <a:pt x="12517958" y="462597"/>
                  </a:lnTo>
                  <a:lnTo>
                    <a:pt x="12495187" y="488975"/>
                  </a:lnTo>
                  <a:lnTo>
                    <a:pt x="12459576" y="505320"/>
                  </a:lnTo>
                  <a:lnTo>
                    <a:pt x="12413082" y="510921"/>
                  </a:lnTo>
                  <a:lnTo>
                    <a:pt x="12361736" y="504037"/>
                  </a:lnTo>
                  <a:lnTo>
                    <a:pt x="12324283" y="484860"/>
                  </a:lnTo>
                  <a:lnTo>
                    <a:pt x="12301372" y="455637"/>
                  </a:lnTo>
                  <a:lnTo>
                    <a:pt x="12293600" y="418617"/>
                  </a:lnTo>
                  <a:lnTo>
                    <a:pt x="12293600" y="406260"/>
                  </a:lnTo>
                  <a:lnTo>
                    <a:pt x="12183174" y="406260"/>
                  </a:lnTo>
                  <a:lnTo>
                    <a:pt x="12183174" y="421093"/>
                  </a:lnTo>
                  <a:lnTo>
                    <a:pt x="12188546" y="466547"/>
                  </a:lnTo>
                  <a:lnTo>
                    <a:pt x="12204154" y="505917"/>
                  </a:lnTo>
                  <a:lnTo>
                    <a:pt x="12229224" y="538873"/>
                  </a:lnTo>
                  <a:lnTo>
                    <a:pt x="12263006" y="565086"/>
                  </a:lnTo>
                  <a:lnTo>
                    <a:pt x="12304738" y="584212"/>
                  </a:lnTo>
                  <a:lnTo>
                    <a:pt x="12353646" y="595934"/>
                  </a:lnTo>
                  <a:lnTo>
                    <a:pt x="12408954" y="599922"/>
                  </a:lnTo>
                  <a:lnTo>
                    <a:pt x="12462599" y="595579"/>
                  </a:lnTo>
                  <a:lnTo>
                    <a:pt x="12511151" y="582980"/>
                  </a:lnTo>
                  <a:lnTo>
                    <a:pt x="12553467" y="562749"/>
                  </a:lnTo>
                  <a:lnTo>
                    <a:pt x="12588380" y="535495"/>
                  </a:lnTo>
                  <a:lnTo>
                    <a:pt x="12614745" y="501840"/>
                  </a:lnTo>
                  <a:lnTo>
                    <a:pt x="12631420" y="462394"/>
                  </a:lnTo>
                  <a:lnTo>
                    <a:pt x="12637224" y="417804"/>
                  </a:lnTo>
                  <a:close/>
                </a:path>
                <a:path w="16453485" h="600075">
                  <a:moveTo>
                    <a:pt x="13224294" y="492861"/>
                  </a:moveTo>
                  <a:lnTo>
                    <a:pt x="12935039" y="492861"/>
                  </a:lnTo>
                  <a:lnTo>
                    <a:pt x="12935039" y="344271"/>
                  </a:lnTo>
                  <a:lnTo>
                    <a:pt x="13198742" y="344271"/>
                  </a:lnTo>
                  <a:lnTo>
                    <a:pt x="13198742" y="247751"/>
                  </a:lnTo>
                  <a:lnTo>
                    <a:pt x="12935039" y="247751"/>
                  </a:lnTo>
                  <a:lnTo>
                    <a:pt x="12935039" y="106781"/>
                  </a:lnTo>
                  <a:lnTo>
                    <a:pt x="13223456" y="106781"/>
                  </a:lnTo>
                  <a:lnTo>
                    <a:pt x="13223456" y="11531"/>
                  </a:lnTo>
                  <a:lnTo>
                    <a:pt x="12819672" y="11531"/>
                  </a:lnTo>
                  <a:lnTo>
                    <a:pt x="12819672" y="106781"/>
                  </a:lnTo>
                  <a:lnTo>
                    <a:pt x="12819672" y="247751"/>
                  </a:lnTo>
                  <a:lnTo>
                    <a:pt x="12819672" y="344271"/>
                  </a:lnTo>
                  <a:lnTo>
                    <a:pt x="12819672" y="492861"/>
                  </a:lnTo>
                  <a:lnTo>
                    <a:pt x="12819672" y="588111"/>
                  </a:lnTo>
                  <a:lnTo>
                    <a:pt x="13224294" y="588111"/>
                  </a:lnTo>
                  <a:lnTo>
                    <a:pt x="13224294" y="492861"/>
                  </a:lnTo>
                  <a:close/>
                </a:path>
                <a:path w="16453485" h="600075">
                  <a:moveTo>
                    <a:pt x="13888822" y="11531"/>
                  </a:moveTo>
                  <a:lnTo>
                    <a:pt x="13775919" y="11531"/>
                  </a:lnTo>
                  <a:lnTo>
                    <a:pt x="13775919" y="395554"/>
                  </a:lnTo>
                  <a:lnTo>
                    <a:pt x="13524573" y="11531"/>
                  </a:lnTo>
                  <a:lnTo>
                    <a:pt x="13414972" y="11531"/>
                  </a:lnTo>
                  <a:lnTo>
                    <a:pt x="13414972" y="588378"/>
                  </a:lnTo>
                  <a:lnTo>
                    <a:pt x="13527875" y="588378"/>
                  </a:lnTo>
                  <a:lnTo>
                    <a:pt x="13527875" y="204355"/>
                  </a:lnTo>
                  <a:lnTo>
                    <a:pt x="13779208" y="588378"/>
                  </a:lnTo>
                  <a:lnTo>
                    <a:pt x="13888822" y="588378"/>
                  </a:lnTo>
                  <a:lnTo>
                    <a:pt x="13888822" y="11531"/>
                  </a:lnTo>
                  <a:close/>
                </a:path>
                <a:path w="16453485" h="600075">
                  <a:moveTo>
                    <a:pt x="14577301" y="290068"/>
                  </a:moveTo>
                  <a:lnTo>
                    <a:pt x="14335024" y="290068"/>
                  </a:lnTo>
                  <a:lnTo>
                    <a:pt x="14335024" y="384009"/>
                  </a:lnTo>
                  <a:lnTo>
                    <a:pt x="14464411" y="384009"/>
                  </a:lnTo>
                  <a:lnTo>
                    <a:pt x="14464411" y="392252"/>
                  </a:lnTo>
                  <a:lnTo>
                    <a:pt x="14455877" y="437045"/>
                  </a:lnTo>
                  <a:lnTo>
                    <a:pt x="14430820" y="473735"/>
                  </a:lnTo>
                  <a:lnTo>
                    <a:pt x="14390015" y="498513"/>
                  </a:lnTo>
                  <a:lnTo>
                    <a:pt x="14334211" y="507619"/>
                  </a:lnTo>
                  <a:lnTo>
                    <a:pt x="14281430" y="499821"/>
                  </a:lnTo>
                  <a:lnTo>
                    <a:pt x="14242110" y="477672"/>
                  </a:lnTo>
                  <a:lnTo>
                    <a:pt x="14215237" y="443014"/>
                  </a:lnTo>
                  <a:lnTo>
                    <a:pt x="14199845" y="397713"/>
                  </a:lnTo>
                  <a:lnTo>
                    <a:pt x="14194943" y="343636"/>
                  </a:lnTo>
                  <a:lnTo>
                    <a:pt x="14194943" y="252984"/>
                  </a:lnTo>
                  <a:lnTo>
                    <a:pt x="14200315" y="199504"/>
                  </a:lnTo>
                  <a:lnTo>
                    <a:pt x="14216609" y="155638"/>
                  </a:lnTo>
                  <a:lnTo>
                    <a:pt x="14244066" y="122694"/>
                  </a:lnTo>
                  <a:lnTo>
                    <a:pt x="14282915" y="101968"/>
                  </a:lnTo>
                  <a:lnTo>
                    <a:pt x="14333385" y="94767"/>
                  </a:lnTo>
                  <a:lnTo>
                    <a:pt x="14387881" y="103949"/>
                  </a:lnTo>
                  <a:lnTo>
                    <a:pt x="14427632" y="128651"/>
                  </a:lnTo>
                  <a:lnTo>
                    <a:pt x="14452397" y="164642"/>
                  </a:lnTo>
                  <a:lnTo>
                    <a:pt x="14461935" y="207657"/>
                  </a:lnTo>
                  <a:lnTo>
                    <a:pt x="14571536" y="207657"/>
                  </a:lnTo>
                  <a:lnTo>
                    <a:pt x="14566329" y="164426"/>
                  </a:lnTo>
                  <a:lnTo>
                    <a:pt x="14553387" y="124802"/>
                  </a:lnTo>
                  <a:lnTo>
                    <a:pt x="14533017" y="89446"/>
                  </a:lnTo>
                  <a:lnTo>
                    <a:pt x="14505508" y="59016"/>
                  </a:lnTo>
                  <a:lnTo>
                    <a:pt x="14471155" y="34201"/>
                  </a:lnTo>
                  <a:lnTo>
                    <a:pt x="14430274" y="15646"/>
                  </a:lnTo>
                  <a:lnTo>
                    <a:pt x="14383144" y="4025"/>
                  </a:lnTo>
                  <a:lnTo>
                    <a:pt x="14330083" y="0"/>
                  </a:lnTo>
                  <a:lnTo>
                    <a:pt x="14280071" y="3708"/>
                  </a:lnTo>
                  <a:lnTo>
                    <a:pt x="14235100" y="14592"/>
                  </a:lnTo>
                  <a:lnTo>
                    <a:pt x="14195400" y="32232"/>
                  </a:lnTo>
                  <a:lnTo>
                    <a:pt x="14161186" y="56210"/>
                  </a:lnTo>
                  <a:lnTo>
                    <a:pt x="14132700" y="86131"/>
                  </a:lnTo>
                  <a:lnTo>
                    <a:pt x="14110145" y="121589"/>
                  </a:lnTo>
                  <a:lnTo>
                    <a:pt x="14093762" y="162179"/>
                  </a:lnTo>
                  <a:lnTo>
                    <a:pt x="14083767" y="207479"/>
                  </a:lnTo>
                  <a:lnTo>
                    <a:pt x="14080389" y="257098"/>
                  </a:lnTo>
                  <a:lnTo>
                    <a:pt x="14080389" y="341160"/>
                  </a:lnTo>
                  <a:lnTo>
                    <a:pt x="14083398" y="387794"/>
                  </a:lnTo>
                  <a:lnTo>
                    <a:pt x="14092466" y="431647"/>
                  </a:lnTo>
                  <a:lnTo>
                    <a:pt x="14107681" y="471970"/>
                  </a:lnTo>
                  <a:lnTo>
                    <a:pt x="14129118" y="508076"/>
                  </a:lnTo>
                  <a:lnTo>
                    <a:pt x="14156868" y="539216"/>
                  </a:lnTo>
                  <a:lnTo>
                    <a:pt x="14190993" y="564705"/>
                  </a:lnTo>
                  <a:lnTo>
                    <a:pt x="14231607" y="583793"/>
                  </a:lnTo>
                  <a:lnTo>
                    <a:pt x="14278763" y="595769"/>
                  </a:lnTo>
                  <a:lnTo>
                    <a:pt x="14332560" y="599922"/>
                  </a:lnTo>
                  <a:lnTo>
                    <a:pt x="14385658" y="595503"/>
                  </a:lnTo>
                  <a:lnTo>
                    <a:pt x="14433372" y="582688"/>
                  </a:lnTo>
                  <a:lnTo>
                    <a:pt x="14475181" y="562114"/>
                  </a:lnTo>
                  <a:lnTo>
                    <a:pt x="14510550" y="534403"/>
                  </a:lnTo>
                  <a:lnTo>
                    <a:pt x="14538973" y="500214"/>
                  </a:lnTo>
                  <a:lnTo>
                    <a:pt x="14559928" y="460159"/>
                  </a:lnTo>
                  <a:lnTo>
                    <a:pt x="14572869" y="414896"/>
                  </a:lnTo>
                  <a:lnTo>
                    <a:pt x="14577301" y="365048"/>
                  </a:lnTo>
                  <a:lnTo>
                    <a:pt x="14577301" y="290068"/>
                  </a:lnTo>
                  <a:close/>
                </a:path>
                <a:path w="16453485" h="600075">
                  <a:moveTo>
                    <a:pt x="15172119" y="492861"/>
                  </a:moveTo>
                  <a:lnTo>
                    <a:pt x="14882864" y="492861"/>
                  </a:lnTo>
                  <a:lnTo>
                    <a:pt x="14882864" y="344271"/>
                  </a:lnTo>
                  <a:lnTo>
                    <a:pt x="15146566" y="344271"/>
                  </a:lnTo>
                  <a:lnTo>
                    <a:pt x="15146566" y="247751"/>
                  </a:lnTo>
                  <a:lnTo>
                    <a:pt x="14882864" y="247751"/>
                  </a:lnTo>
                  <a:lnTo>
                    <a:pt x="14882864" y="106781"/>
                  </a:lnTo>
                  <a:lnTo>
                    <a:pt x="15171281" y="106781"/>
                  </a:lnTo>
                  <a:lnTo>
                    <a:pt x="15171281" y="11531"/>
                  </a:lnTo>
                  <a:lnTo>
                    <a:pt x="14767497" y="11531"/>
                  </a:lnTo>
                  <a:lnTo>
                    <a:pt x="14767497" y="106781"/>
                  </a:lnTo>
                  <a:lnTo>
                    <a:pt x="14767497" y="247751"/>
                  </a:lnTo>
                  <a:lnTo>
                    <a:pt x="14767497" y="344271"/>
                  </a:lnTo>
                  <a:lnTo>
                    <a:pt x="14767497" y="492861"/>
                  </a:lnTo>
                  <a:lnTo>
                    <a:pt x="14767497" y="588111"/>
                  </a:lnTo>
                  <a:lnTo>
                    <a:pt x="15172119" y="588111"/>
                  </a:lnTo>
                  <a:lnTo>
                    <a:pt x="15172119" y="492861"/>
                  </a:lnTo>
                  <a:close/>
                </a:path>
                <a:path w="16453485" h="600075">
                  <a:moveTo>
                    <a:pt x="15838285" y="588378"/>
                  </a:moveTo>
                  <a:lnTo>
                    <a:pt x="15728734" y="403783"/>
                  </a:lnTo>
                  <a:lnTo>
                    <a:pt x="15717977" y="385648"/>
                  </a:lnTo>
                  <a:lnTo>
                    <a:pt x="15757017" y="363270"/>
                  </a:lnTo>
                  <a:lnTo>
                    <a:pt x="15788615" y="333324"/>
                  </a:lnTo>
                  <a:lnTo>
                    <a:pt x="15803156" y="310667"/>
                  </a:lnTo>
                  <a:lnTo>
                    <a:pt x="15812072" y="296773"/>
                  </a:lnTo>
                  <a:lnTo>
                    <a:pt x="15826664" y="254571"/>
                  </a:lnTo>
                  <a:lnTo>
                    <a:pt x="15831693" y="207657"/>
                  </a:lnTo>
                  <a:lnTo>
                    <a:pt x="15827274" y="161505"/>
                  </a:lnTo>
                  <a:lnTo>
                    <a:pt x="15814142" y="119761"/>
                  </a:lnTo>
                  <a:lnTo>
                    <a:pt x="15792450" y="83413"/>
                  </a:lnTo>
                  <a:lnTo>
                    <a:pt x="15762339" y="53428"/>
                  </a:lnTo>
                  <a:lnTo>
                    <a:pt x="15723997" y="30810"/>
                  </a:lnTo>
                  <a:lnTo>
                    <a:pt x="15716326" y="28448"/>
                  </a:lnTo>
                  <a:lnTo>
                    <a:pt x="15716326" y="206832"/>
                  </a:lnTo>
                  <a:lnTo>
                    <a:pt x="15709545" y="248437"/>
                  </a:lnTo>
                  <a:lnTo>
                    <a:pt x="15689339" y="281305"/>
                  </a:lnTo>
                  <a:lnTo>
                    <a:pt x="15655836" y="302907"/>
                  </a:lnTo>
                  <a:lnTo>
                    <a:pt x="15609189" y="310667"/>
                  </a:lnTo>
                  <a:lnTo>
                    <a:pt x="15478163" y="310667"/>
                  </a:lnTo>
                  <a:lnTo>
                    <a:pt x="15478163" y="105473"/>
                  </a:lnTo>
                  <a:lnTo>
                    <a:pt x="15609189" y="105473"/>
                  </a:lnTo>
                  <a:lnTo>
                    <a:pt x="15655481" y="112623"/>
                  </a:lnTo>
                  <a:lnTo>
                    <a:pt x="15689021" y="132981"/>
                  </a:lnTo>
                  <a:lnTo>
                    <a:pt x="15709430" y="164922"/>
                  </a:lnTo>
                  <a:lnTo>
                    <a:pt x="15716326" y="206832"/>
                  </a:lnTo>
                  <a:lnTo>
                    <a:pt x="15716326" y="28448"/>
                  </a:lnTo>
                  <a:lnTo>
                    <a:pt x="15677566" y="16510"/>
                  </a:lnTo>
                  <a:lnTo>
                    <a:pt x="15623197" y="11531"/>
                  </a:lnTo>
                  <a:lnTo>
                    <a:pt x="15362797" y="11531"/>
                  </a:lnTo>
                  <a:lnTo>
                    <a:pt x="15362797" y="588378"/>
                  </a:lnTo>
                  <a:lnTo>
                    <a:pt x="15478163" y="588378"/>
                  </a:lnTo>
                  <a:lnTo>
                    <a:pt x="15478163" y="403783"/>
                  </a:lnTo>
                  <a:lnTo>
                    <a:pt x="15599309" y="403783"/>
                  </a:lnTo>
                  <a:lnTo>
                    <a:pt x="15704782" y="588378"/>
                  </a:lnTo>
                  <a:lnTo>
                    <a:pt x="15838285" y="588378"/>
                  </a:lnTo>
                  <a:close/>
                </a:path>
                <a:path w="16453485" h="600075">
                  <a:moveTo>
                    <a:pt x="16452939" y="417804"/>
                  </a:moveTo>
                  <a:lnTo>
                    <a:pt x="16447986" y="374192"/>
                  </a:lnTo>
                  <a:lnTo>
                    <a:pt x="16433013" y="337299"/>
                  </a:lnTo>
                  <a:lnTo>
                    <a:pt x="16407918" y="307136"/>
                  </a:lnTo>
                  <a:lnTo>
                    <a:pt x="16372574" y="283705"/>
                  </a:lnTo>
                  <a:lnTo>
                    <a:pt x="16326866" y="266992"/>
                  </a:lnTo>
                  <a:lnTo>
                    <a:pt x="16168637" y="224955"/>
                  </a:lnTo>
                  <a:lnTo>
                    <a:pt x="16147352" y="216712"/>
                  </a:lnTo>
                  <a:lnTo>
                    <a:pt x="16131870" y="204050"/>
                  </a:lnTo>
                  <a:lnTo>
                    <a:pt x="16122396" y="186613"/>
                  </a:lnTo>
                  <a:lnTo>
                    <a:pt x="16119196" y="163982"/>
                  </a:lnTo>
                  <a:lnTo>
                    <a:pt x="16126333" y="131064"/>
                  </a:lnTo>
                  <a:lnTo>
                    <a:pt x="16146602" y="107645"/>
                  </a:lnTo>
                  <a:lnTo>
                    <a:pt x="16178302" y="93649"/>
                  </a:lnTo>
                  <a:lnTo>
                    <a:pt x="16219729" y="89001"/>
                  </a:lnTo>
                  <a:lnTo>
                    <a:pt x="16265601" y="95554"/>
                  </a:lnTo>
                  <a:lnTo>
                    <a:pt x="16297402" y="113614"/>
                  </a:lnTo>
                  <a:lnTo>
                    <a:pt x="16315919" y="140792"/>
                  </a:lnTo>
                  <a:lnTo>
                    <a:pt x="16321913" y="174701"/>
                  </a:lnTo>
                  <a:lnTo>
                    <a:pt x="16321913" y="186232"/>
                  </a:lnTo>
                  <a:lnTo>
                    <a:pt x="16428225" y="186232"/>
                  </a:lnTo>
                  <a:lnTo>
                    <a:pt x="16428225" y="172224"/>
                  </a:lnTo>
                  <a:lnTo>
                    <a:pt x="16423374" y="130771"/>
                  </a:lnTo>
                  <a:lnTo>
                    <a:pt x="16409238" y="93751"/>
                  </a:lnTo>
                  <a:lnTo>
                    <a:pt x="16386378" y="61887"/>
                  </a:lnTo>
                  <a:lnTo>
                    <a:pt x="16355416" y="35864"/>
                  </a:lnTo>
                  <a:lnTo>
                    <a:pt x="16316922" y="16408"/>
                  </a:lnTo>
                  <a:lnTo>
                    <a:pt x="16271494" y="4216"/>
                  </a:lnTo>
                  <a:lnTo>
                    <a:pt x="16219729" y="0"/>
                  </a:lnTo>
                  <a:lnTo>
                    <a:pt x="16167265" y="3911"/>
                  </a:lnTo>
                  <a:lnTo>
                    <a:pt x="16121164" y="15443"/>
                  </a:lnTo>
                  <a:lnTo>
                    <a:pt x="16082061" y="34175"/>
                  </a:lnTo>
                  <a:lnTo>
                    <a:pt x="16050565" y="59766"/>
                  </a:lnTo>
                  <a:lnTo>
                    <a:pt x="16027299" y="91833"/>
                  </a:lnTo>
                  <a:lnTo>
                    <a:pt x="16012884" y="129984"/>
                  </a:lnTo>
                  <a:lnTo>
                    <a:pt x="16007944" y="173863"/>
                  </a:lnTo>
                  <a:lnTo>
                    <a:pt x="16012935" y="220472"/>
                  </a:lnTo>
                  <a:lnTo>
                    <a:pt x="16028048" y="257352"/>
                  </a:lnTo>
                  <a:lnTo>
                    <a:pt x="16053511" y="285838"/>
                  </a:lnTo>
                  <a:lnTo>
                    <a:pt x="16089592" y="307276"/>
                  </a:lnTo>
                  <a:lnTo>
                    <a:pt x="16136493" y="323037"/>
                  </a:lnTo>
                  <a:lnTo>
                    <a:pt x="16287306" y="361759"/>
                  </a:lnTo>
                  <a:lnTo>
                    <a:pt x="16312147" y="371589"/>
                  </a:lnTo>
                  <a:lnTo>
                    <a:pt x="16329025" y="385965"/>
                  </a:lnTo>
                  <a:lnTo>
                    <a:pt x="16338639" y="404520"/>
                  </a:lnTo>
                  <a:lnTo>
                    <a:pt x="16341700" y="426872"/>
                  </a:lnTo>
                  <a:lnTo>
                    <a:pt x="16333673" y="462597"/>
                  </a:lnTo>
                  <a:lnTo>
                    <a:pt x="16310902" y="488975"/>
                  </a:lnTo>
                  <a:lnTo>
                    <a:pt x="16275292" y="505320"/>
                  </a:lnTo>
                  <a:lnTo>
                    <a:pt x="16228797" y="510921"/>
                  </a:lnTo>
                  <a:lnTo>
                    <a:pt x="16177451" y="504037"/>
                  </a:lnTo>
                  <a:lnTo>
                    <a:pt x="16140011" y="484860"/>
                  </a:lnTo>
                  <a:lnTo>
                    <a:pt x="16117088" y="455637"/>
                  </a:lnTo>
                  <a:lnTo>
                    <a:pt x="16109315" y="418617"/>
                  </a:lnTo>
                  <a:lnTo>
                    <a:pt x="16109315" y="406260"/>
                  </a:lnTo>
                  <a:lnTo>
                    <a:pt x="15998889" y="406260"/>
                  </a:lnTo>
                  <a:lnTo>
                    <a:pt x="15998889" y="421093"/>
                  </a:lnTo>
                  <a:lnTo>
                    <a:pt x="16004261" y="466547"/>
                  </a:lnTo>
                  <a:lnTo>
                    <a:pt x="16019869" y="505917"/>
                  </a:lnTo>
                  <a:lnTo>
                    <a:pt x="16044939" y="538873"/>
                  </a:lnTo>
                  <a:lnTo>
                    <a:pt x="16078721" y="565086"/>
                  </a:lnTo>
                  <a:lnTo>
                    <a:pt x="16120453" y="584212"/>
                  </a:lnTo>
                  <a:lnTo>
                    <a:pt x="16169361" y="595934"/>
                  </a:lnTo>
                  <a:lnTo>
                    <a:pt x="16224669" y="599922"/>
                  </a:lnTo>
                  <a:lnTo>
                    <a:pt x="16278314" y="595579"/>
                  </a:lnTo>
                  <a:lnTo>
                    <a:pt x="16326879" y="582980"/>
                  </a:lnTo>
                  <a:lnTo>
                    <a:pt x="16369183" y="562749"/>
                  </a:lnTo>
                  <a:lnTo>
                    <a:pt x="16404095" y="535495"/>
                  </a:lnTo>
                  <a:lnTo>
                    <a:pt x="16430473" y="501840"/>
                  </a:lnTo>
                  <a:lnTo>
                    <a:pt x="16447135" y="462394"/>
                  </a:lnTo>
                  <a:lnTo>
                    <a:pt x="16452939" y="417804"/>
                  </a:lnTo>
                  <a:close/>
                </a:path>
              </a:pathLst>
            </a:custGeom>
            <a:solidFill>
              <a:srgbClr val="FFFFFF"/>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78" name="object 78"/>
            <p:cNvPicPr/>
            <p:nvPr/>
          </p:nvPicPr>
          <p:blipFill>
            <a:blip r:embed="rId3" cstate="email">
              <a:extLst>
                <a:ext uri="{28A0092B-C50C-407E-A947-70E740481C1C}">
                  <a14:useLocalDpi xmlns:a14="http://schemas.microsoft.com/office/drawing/2010/main"/>
                </a:ext>
              </a:extLst>
            </a:blip>
            <a:stretch>
              <a:fillRect/>
            </a:stretch>
          </p:blipFill>
          <p:spPr>
            <a:xfrm>
              <a:off x="4296125" y="1833661"/>
              <a:ext cx="13107846" cy="1341933"/>
            </a:xfrm>
            <a:prstGeom prst="rect">
              <a:avLst/>
            </a:prstGeom>
          </p:spPr>
        </p:pic>
      </p:grpSp>
      <p:sp>
        <p:nvSpPr>
          <p:cNvPr id="79" name="object 79">
            <a:extLst>
              <a:ext uri="{C183D7F6-B498-43B3-948B-1728B52AA6E4}">
                <adec:decorative xmlns:adec="http://schemas.microsoft.com/office/drawing/2017/decorative" val="1"/>
              </a:ext>
            </a:extLst>
          </p:cNvPr>
          <p:cNvSpPr txBox="1"/>
          <p:nvPr/>
        </p:nvSpPr>
        <p:spPr>
          <a:xfrm>
            <a:off x="2644052" y="1150267"/>
            <a:ext cx="7770603" cy="547798"/>
          </a:xfrm>
          <a:prstGeom prst="rect">
            <a:avLst/>
          </a:prstGeom>
          <a:solidFill>
            <a:srgbClr val="E05929"/>
          </a:solidFill>
        </p:spPr>
        <p:txBody>
          <a:bodyPr vert="horz" wrap="square" lIns="0" tIns="31960" rIns="0" bIns="0" rtlCol="0">
            <a:spAutoFit/>
          </a:bodyPr>
          <a:lstStyle/>
          <a:p>
            <a:pPr marL="652683" marR="229883" lvl="0" indent="-418565" algn="l" defTabSz="554492" rtl="0" eaLnBrk="1" fontAlgn="auto" latinLnBrk="0" hangingPunct="1">
              <a:lnSpc>
                <a:spcPct val="118900"/>
              </a:lnSpc>
              <a:spcBef>
                <a:spcPts val="252"/>
              </a:spcBef>
              <a:spcAft>
                <a:spcPts val="0"/>
              </a:spcAft>
              <a:buClrTx/>
              <a:buSzTx/>
              <a:buFontTx/>
              <a:buNone/>
              <a:tabLst>
                <a:tab pos="3066650" algn="l"/>
                <a:tab pos="3211434" algn="l"/>
                <a:tab pos="3236463" algn="l"/>
                <a:tab pos="3380862" algn="l"/>
              </a:tabLst>
              <a:defRPr/>
            </a:pPr>
            <a:r>
              <a:rPr kumimoji="0" sz="1455" b="0" i="0" u="none" strike="noStrike" kern="0" cap="none" spc="146" normalizeH="0" baseline="0" noProof="0">
                <a:ln>
                  <a:noFill/>
                </a:ln>
                <a:solidFill>
                  <a:srgbClr val="FFFFFF"/>
                </a:solidFill>
                <a:effectLst/>
                <a:uLnTx/>
                <a:uFillTx/>
                <a:latin typeface="Calibri"/>
                <a:ea typeface="+mn-ea"/>
                <a:cs typeface="Calibri"/>
              </a:rPr>
              <a:t>SUSTAINABILITY</a:t>
            </a:r>
            <a:r>
              <a:rPr kumimoji="0" sz="1455" b="0" i="0" u="none" strike="noStrike" kern="0" cap="none" spc="6" normalizeH="0" baseline="0" noProof="0">
                <a:ln>
                  <a:noFill/>
                </a:ln>
                <a:solidFill>
                  <a:srgbClr val="FFFFFF"/>
                </a:solidFill>
                <a:effectLst/>
                <a:uLnTx/>
                <a:uFillTx/>
                <a:latin typeface="Calibri"/>
                <a:ea typeface="+mn-ea"/>
                <a:cs typeface="Calibri"/>
              </a:rPr>
              <a:t> </a:t>
            </a:r>
            <a:r>
              <a:rPr kumimoji="0" sz="1455" b="0" i="0" u="none" strike="noStrike" kern="0" cap="none" spc="0" normalizeH="0" baseline="0" noProof="0">
                <a:ln>
                  <a:noFill/>
                </a:ln>
                <a:solidFill>
                  <a:srgbClr val="FFFFFF"/>
                </a:solidFill>
                <a:effectLst/>
                <a:uLnTx/>
                <a:uFillTx/>
                <a:latin typeface="Calibri"/>
                <a:ea typeface="+mn-ea"/>
                <a:cs typeface="Calibri"/>
              </a:rPr>
              <a:t>&amp;</a:t>
            </a:r>
            <a:r>
              <a:rPr kumimoji="0" sz="1455" b="0" i="0" u="none" strike="noStrike" kern="0" cap="none" spc="9" normalizeH="0" baseline="0" noProof="0">
                <a:ln>
                  <a:noFill/>
                </a:ln>
                <a:solidFill>
                  <a:srgbClr val="FFFFFF"/>
                </a:solidFill>
                <a:effectLst/>
                <a:uLnTx/>
                <a:uFillTx/>
                <a:latin typeface="Calibri"/>
                <a:ea typeface="+mn-ea"/>
                <a:cs typeface="Calibri"/>
              </a:rPr>
              <a:t> </a:t>
            </a:r>
            <a:r>
              <a:rPr kumimoji="0" sz="1455" b="0" i="0" u="none" strike="noStrike" kern="0" cap="none" spc="161" normalizeH="0" baseline="0" noProof="0">
                <a:ln>
                  <a:noFill/>
                </a:ln>
                <a:solidFill>
                  <a:srgbClr val="FFFFFF"/>
                </a:solidFill>
                <a:effectLst/>
                <a:uLnTx/>
                <a:uFillTx/>
                <a:latin typeface="Calibri"/>
                <a:ea typeface="+mn-ea"/>
                <a:cs typeface="Calibri"/>
              </a:rPr>
              <a:t>RESILIENCY</a:t>
            </a:r>
            <a:r>
              <a:rPr kumimoji="0" sz="1455" b="0" i="0" u="none" strike="noStrike" kern="0" cap="none" spc="0" normalizeH="0" baseline="0" noProof="0">
                <a:ln>
                  <a:noFill/>
                </a:ln>
                <a:solidFill>
                  <a:srgbClr val="FFFFFF"/>
                </a:solidFill>
                <a:effectLst/>
                <a:uLnTx/>
                <a:uFillTx/>
                <a:latin typeface="Calibri"/>
                <a:ea typeface="+mn-ea"/>
                <a:cs typeface="Calibri"/>
              </a:rPr>
              <a:t>	</a:t>
            </a:r>
            <a:r>
              <a:rPr kumimoji="0" sz="1455" b="0" i="0" u="none" strike="noStrike" kern="0" cap="none" spc="-212" normalizeH="0" baseline="0" noProof="0">
                <a:ln>
                  <a:noFill/>
                </a:ln>
                <a:solidFill>
                  <a:srgbClr val="FFFFFF"/>
                </a:solidFill>
                <a:effectLst/>
                <a:uLnTx/>
                <a:uFillTx/>
                <a:latin typeface="Calibri"/>
                <a:ea typeface="+mn-ea"/>
                <a:cs typeface="Calibri"/>
              </a:rPr>
              <a:t>|</a:t>
            </a:r>
            <a:r>
              <a:rPr kumimoji="0" sz="1455" b="0" i="0" u="none" strike="noStrike" kern="0" cap="none" spc="0" normalizeH="0" baseline="0" noProof="0">
                <a:ln>
                  <a:noFill/>
                </a:ln>
                <a:solidFill>
                  <a:srgbClr val="FFFFFF"/>
                </a:solidFill>
                <a:effectLst/>
                <a:uLnTx/>
                <a:uFillTx/>
                <a:latin typeface="Calibri"/>
                <a:ea typeface="+mn-ea"/>
                <a:cs typeface="Calibri"/>
              </a:rPr>
              <a:t>	</a:t>
            </a:r>
            <a:r>
              <a:rPr kumimoji="0" sz="1455" b="0" i="0" u="none" strike="noStrike" kern="0" cap="none" spc="97" normalizeH="0" baseline="0" noProof="0">
                <a:ln>
                  <a:noFill/>
                </a:ln>
                <a:solidFill>
                  <a:srgbClr val="FFFFFF"/>
                </a:solidFill>
                <a:effectLst/>
                <a:uLnTx/>
                <a:uFillTx/>
                <a:latin typeface="Calibri"/>
                <a:ea typeface="+mn-ea"/>
                <a:cs typeface="Calibri"/>
              </a:rPr>
              <a:t>EQUITY,</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30" normalizeH="0" baseline="0" noProof="0">
                <a:ln>
                  <a:noFill/>
                </a:ln>
                <a:solidFill>
                  <a:srgbClr val="FFFFFF"/>
                </a:solidFill>
                <a:effectLst/>
                <a:uLnTx/>
                <a:uFillTx/>
                <a:latin typeface="Calibri"/>
                <a:ea typeface="+mn-ea"/>
                <a:cs typeface="Calibri"/>
              </a:rPr>
              <a:t>DIVERSITY,</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36" normalizeH="0" baseline="0" noProof="0">
                <a:ln>
                  <a:noFill/>
                </a:ln>
                <a:solidFill>
                  <a:srgbClr val="FFFFFF"/>
                </a:solidFill>
                <a:effectLst/>
                <a:uLnTx/>
                <a:uFillTx/>
                <a:latin typeface="Calibri"/>
                <a:ea typeface="+mn-ea"/>
                <a:cs typeface="Calibri"/>
              </a:rPr>
              <a:t>INCLUSION</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0" normalizeH="0" baseline="0" noProof="0">
                <a:ln>
                  <a:noFill/>
                </a:ln>
                <a:solidFill>
                  <a:srgbClr val="FFFFFF"/>
                </a:solidFill>
                <a:effectLst/>
                <a:uLnTx/>
                <a:uFillTx/>
                <a:latin typeface="Calibri"/>
                <a:ea typeface="+mn-ea"/>
                <a:cs typeface="Calibri"/>
              </a:rPr>
              <a:t>&amp;</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67" normalizeH="0" baseline="0" noProof="0">
                <a:ln>
                  <a:noFill/>
                </a:ln>
                <a:solidFill>
                  <a:srgbClr val="FFFFFF"/>
                </a:solidFill>
                <a:effectLst/>
                <a:uLnTx/>
                <a:uFillTx/>
                <a:latin typeface="Calibri"/>
                <a:ea typeface="+mn-ea"/>
                <a:cs typeface="Calibri"/>
              </a:rPr>
              <a:t>ACCESSIBILITY </a:t>
            </a:r>
            <a:r>
              <a:rPr kumimoji="0" sz="1455" b="0" i="0" u="none" strike="noStrike" kern="0" cap="none" spc="139" normalizeH="0" baseline="0" noProof="0">
                <a:ln>
                  <a:noFill/>
                </a:ln>
                <a:solidFill>
                  <a:srgbClr val="FFFFFF"/>
                </a:solidFill>
                <a:effectLst/>
                <a:uLnTx/>
                <a:uFillTx/>
                <a:latin typeface="Calibri"/>
                <a:ea typeface="+mn-ea"/>
                <a:cs typeface="Calibri"/>
              </a:rPr>
              <a:t>OPERATIONAL</a:t>
            </a:r>
            <a:r>
              <a:rPr kumimoji="0" sz="1455" b="0" i="0" u="none" strike="noStrike" kern="0" cap="none" spc="24" normalizeH="0" baseline="0" noProof="0">
                <a:ln>
                  <a:noFill/>
                </a:ln>
                <a:solidFill>
                  <a:srgbClr val="FFFFFF"/>
                </a:solidFill>
                <a:effectLst/>
                <a:uLnTx/>
                <a:uFillTx/>
                <a:latin typeface="Calibri"/>
                <a:ea typeface="+mn-ea"/>
                <a:cs typeface="Calibri"/>
              </a:rPr>
              <a:t> </a:t>
            </a:r>
            <a:r>
              <a:rPr kumimoji="0" sz="1455" b="0" i="0" u="none" strike="noStrike" kern="0" cap="none" spc="182" normalizeH="0" baseline="0" noProof="0">
                <a:ln>
                  <a:noFill/>
                </a:ln>
                <a:solidFill>
                  <a:srgbClr val="FFFFFF"/>
                </a:solidFill>
                <a:effectLst/>
                <a:uLnTx/>
                <a:uFillTx/>
                <a:latin typeface="Calibri"/>
                <a:ea typeface="+mn-ea"/>
                <a:cs typeface="Calibri"/>
              </a:rPr>
              <a:t>EXCELLENCE</a:t>
            </a:r>
            <a:r>
              <a:rPr kumimoji="0" sz="1455" b="0" i="0" u="none" strike="noStrike" kern="0" cap="none" spc="0" normalizeH="0" baseline="0" noProof="0">
                <a:ln>
                  <a:noFill/>
                </a:ln>
                <a:solidFill>
                  <a:srgbClr val="FFFFFF"/>
                </a:solidFill>
                <a:effectLst/>
                <a:uLnTx/>
                <a:uFillTx/>
                <a:latin typeface="Calibri"/>
                <a:ea typeface="+mn-ea"/>
                <a:cs typeface="Calibri"/>
              </a:rPr>
              <a:t>		</a:t>
            </a:r>
            <a:r>
              <a:rPr kumimoji="0" sz="1455" b="0" i="0" u="none" strike="noStrike" kern="0" cap="none" spc="-212" normalizeH="0" baseline="0" noProof="0">
                <a:ln>
                  <a:noFill/>
                </a:ln>
                <a:solidFill>
                  <a:srgbClr val="FFFFFF"/>
                </a:solidFill>
                <a:effectLst/>
                <a:uLnTx/>
                <a:uFillTx/>
                <a:latin typeface="Calibri"/>
                <a:ea typeface="+mn-ea"/>
                <a:cs typeface="Calibri"/>
              </a:rPr>
              <a:t>|</a:t>
            </a:r>
            <a:r>
              <a:rPr kumimoji="0" sz="1455" b="0" i="0" u="none" strike="noStrike" kern="0" cap="none" spc="0" normalizeH="0" baseline="0" noProof="0">
                <a:ln>
                  <a:noFill/>
                </a:ln>
                <a:solidFill>
                  <a:srgbClr val="FFFFFF"/>
                </a:solidFill>
                <a:effectLst/>
                <a:uLnTx/>
                <a:uFillTx/>
                <a:latin typeface="Calibri"/>
                <a:ea typeface="+mn-ea"/>
                <a:cs typeface="Calibri"/>
              </a:rPr>
              <a:t>	</a:t>
            </a:r>
            <a:r>
              <a:rPr kumimoji="0" sz="1455" b="0" i="0" u="none" strike="noStrike" kern="0" cap="none" spc="136" normalizeH="0" baseline="0" noProof="0">
                <a:ln>
                  <a:noFill/>
                </a:ln>
                <a:solidFill>
                  <a:srgbClr val="FFFFFF"/>
                </a:solidFill>
                <a:effectLst/>
                <a:uLnTx/>
                <a:uFillTx/>
                <a:latin typeface="Calibri"/>
                <a:ea typeface="+mn-ea"/>
                <a:cs typeface="Calibri"/>
              </a:rPr>
              <a:t>ENHANCING</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54" normalizeH="0" baseline="0" noProof="0">
                <a:ln>
                  <a:noFill/>
                </a:ln>
                <a:solidFill>
                  <a:srgbClr val="FFFFFF"/>
                </a:solidFill>
                <a:effectLst/>
                <a:uLnTx/>
                <a:uFillTx/>
                <a:latin typeface="Calibri"/>
                <a:ea typeface="+mn-ea"/>
                <a:cs typeface="Calibri"/>
              </a:rPr>
              <a:t>THE</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46" normalizeH="0" baseline="0" noProof="0">
                <a:ln>
                  <a:noFill/>
                </a:ln>
                <a:solidFill>
                  <a:srgbClr val="FFFFFF"/>
                </a:solidFill>
                <a:effectLst/>
                <a:uLnTx/>
                <a:uFillTx/>
                <a:latin typeface="Calibri"/>
                <a:ea typeface="+mn-ea"/>
                <a:cs typeface="Calibri"/>
              </a:rPr>
              <a:t>CUSTOMER</a:t>
            </a:r>
            <a:r>
              <a:rPr kumimoji="0" sz="1455" b="0" i="0" u="none" strike="noStrike" kern="0" cap="none" spc="-3" normalizeH="0" baseline="0" noProof="0">
                <a:ln>
                  <a:noFill/>
                </a:ln>
                <a:solidFill>
                  <a:srgbClr val="FFFFFF"/>
                </a:solidFill>
                <a:effectLst/>
                <a:uLnTx/>
                <a:uFillTx/>
                <a:latin typeface="Calibri"/>
                <a:ea typeface="+mn-ea"/>
                <a:cs typeface="Calibri"/>
              </a:rPr>
              <a:t> </a:t>
            </a:r>
            <a:r>
              <a:rPr kumimoji="0" sz="1455" b="0" i="0" u="none" strike="noStrike" kern="0" cap="none" spc="167" normalizeH="0" baseline="0" noProof="0">
                <a:ln>
                  <a:noFill/>
                </a:ln>
                <a:solidFill>
                  <a:srgbClr val="FFFFFF"/>
                </a:solidFill>
                <a:effectLst/>
                <a:uLnTx/>
                <a:uFillTx/>
                <a:latin typeface="Calibri"/>
                <a:ea typeface="+mn-ea"/>
                <a:cs typeface="Calibri"/>
              </a:rPr>
              <a:t>EXPERIENCE</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sp>
        <p:nvSpPr>
          <p:cNvPr id="2" name="object 2">
            <a:extLst>
              <a:ext uri="{C183D7F6-B498-43B3-948B-1728B52AA6E4}">
                <adec:decorative xmlns:adec="http://schemas.microsoft.com/office/drawing/2017/decorative" val="1"/>
              </a:ext>
            </a:extLst>
          </p:cNvPr>
          <p:cNvSpPr txBox="1"/>
          <p:nvPr/>
        </p:nvSpPr>
        <p:spPr>
          <a:xfrm>
            <a:off x="1797125" y="2560439"/>
            <a:ext cx="1287271" cy="444974"/>
          </a:xfrm>
          <a:prstGeom prst="rect">
            <a:avLst/>
          </a:prstGeom>
        </p:spPr>
        <p:txBody>
          <a:bodyPr vert="horz" wrap="square" lIns="0" tIns="34271" rIns="0" bIns="0" rtlCol="0">
            <a:spAutoFit/>
          </a:bodyPr>
          <a:lstStyle/>
          <a:p>
            <a:pPr marL="7701" marR="3081" lvl="0" indent="0" algn="l" defTabSz="554492" rtl="0" eaLnBrk="1" fontAlgn="auto" latinLnBrk="0" hangingPunct="1">
              <a:lnSpc>
                <a:spcPts val="1577"/>
              </a:lnSpc>
              <a:spcBef>
                <a:spcPts val="270"/>
              </a:spcBef>
              <a:spcAft>
                <a:spcPts val="0"/>
              </a:spcAft>
              <a:buClrTx/>
              <a:buSzTx/>
              <a:buFontTx/>
              <a:buNone/>
              <a:tabLst/>
              <a:defRPr/>
            </a:pPr>
            <a:r>
              <a:rPr kumimoji="0" sz="1455" b="1" i="0" u="none" strike="noStrike" kern="0" cap="none" spc="103" normalizeH="0" baseline="0" noProof="0">
                <a:ln>
                  <a:noFill/>
                </a:ln>
                <a:solidFill>
                  <a:srgbClr val="452D8C"/>
                </a:solidFill>
                <a:effectLst/>
                <a:uLnTx/>
                <a:uFillTx/>
                <a:latin typeface="Calibri"/>
                <a:ea typeface="+mn-ea"/>
                <a:cs typeface="Calibri"/>
              </a:rPr>
              <a:t>EMPOWERING </a:t>
            </a:r>
            <a:r>
              <a:rPr kumimoji="0" sz="1455" b="1" i="0" u="none" strike="noStrike" kern="0" cap="none" spc="127" normalizeH="0" baseline="0" noProof="0">
                <a:ln>
                  <a:noFill/>
                </a:ln>
                <a:solidFill>
                  <a:srgbClr val="452D8C"/>
                </a:solidFill>
                <a:effectLst/>
                <a:uLnTx/>
                <a:uFillTx/>
                <a:latin typeface="Calibri"/>
                <a:ea typeface="+mn-ea"/>
                <a:cs typeface="Calibri"/>
              </a:rPr>
              <a:t>OUR</a:t>
            </a:r>
            <a:r>
              <a:rPr kumimoji="0" sz="1455" b="1" i="0" u="none" strike="noStrike" kern="0" cap="none" spc="0" normalizeH="0" baseline="0" noProof="0">
                <a:ln>
                  <a:noFill/>
                </a:ln>
                <a:solidFill>
                  <a:srgbClr val="452D8C"/>
                </a:solidFill>
                <a:effectLst/>
                <a:uLnTx/>
                <a:uFillTx/>
                <a:latin typeface="Calibri"/>
                <a:ea typeface="+mn-ea"/>
                <a:cs typeface="Calibri"/>
              </a:rPr>
              <a:t> </a:t>
            </a:r>
            <a:r>
              <a:rPr kumimoji="0" sz="1455" b="1" i="0" u="none" strike="noStrike" kern="0" cap="none" spc="164" normalizeH="0" baseline="0" noProof="0">
                <a:ln>
                  <a:noFill/>
                </a:ln>
                <a:solidFill>
                  <a:srgbClr val="452D8C"/>
                </a:solidFill>
                <a:effectLst/>
                <a:uLnTx/>
                <a:uFillTx/>
                <a:latin typeface="Calibri"/>
                <a:ea typeface="+mn-ea"/>
                <a:cs typeface="Calibri"/>
              </a:rPr>
              <a:t>PEOPLE</a:t>
            </a:r>
            <a:endParaRPr kumimoji="0" sz="1455" b="0" i="0" u="none" strike="noStrike" kern="0" cap="none" spc="0" normalizeH="0" baseline="0" noProof="0">
              <a:ln>
                <a:noFill/>
              </a:ln>
              <a:solidFill>
                <a:sysClr val="windowText" lastClr="000000"/>
              </a:solidFill>
              <a:effectLst/>
              <a:uLnTx/>
              <a:uFillTx/>
              <a:latin typeface="Calibri"/>
              <a:ea typeface="+mn-ea"/>
              <a:cs typeface="Calibri"/>
            </a:endParaRPr>
          </a:p>
        </p:txBody>
      </p:sp>
      <p:grpSp>
        <p:nvGrpSpPr>
          <p:cNvPr id="80" name="object 80">
            <a:extLst>
              <a:ext uri="{C183D7F6-B498-43B3-948B-1728B52AA6E4}">
                <adec:decorative xmlns:adec="http://schemas.microsoft.com/office/drawing/2017/decorative" val="1"/>
              </a:ext>
            </a:extLst>
          </p:cNvPr>
          <p:cNvGrpSpPr/>
          <p:nvPr/>
        </p:nvGrpSpPr>
        <p:grpSpPr>
          <a:xfrm>
            <a:off x="469695" y="0"/>
            <a:ext cx="10505332" cy="4452887"/>
            <a:chOff x="773856" y="0"/>
            <a:chExt cx="17324070" cy="7343140"/>
          </a:xfrm>
        </p:grpSpPr>
        <p:pic>
          <p:nvPicPr>
            <p:cNvPr id="81" name="object 81"/>
            <p:cNvPicPr/>
            <p:nvPr/>
          </p:nvPicPr>
          <p:blipFill>
            <a:blip r:embed="rId4" cstate="email">
              <a:extLst>
                <a:ext uri="{28A0092B-C50C-407E-A947-70E740481C1C}">
                  <a14:useLocalDpi xmlns:a14="http://schemas.microsoft.com/office/drawing/2010/main"/>
                </a:ext>
              </a:extLst>
            </a:blip>
            <a:stretch>
              <a:fillRect/>
            </a:stretch>
          </p:blipFill>
          <p:spPr>
            <a:xfrm>
              <a:off x="1357994" y="143790"/>
              <a:ext cx="172073" cy="182743"/>
            </a:xfrm>
            <a:prstGeom prst="rect">
              <a:avLst/>
            </a:prstGeom>
          </p:spPr>
        </p:pic>
        <p:sp>
          <p:nvSpPr>
            <p:cNvPr id="82" name="object 82"/>
            <p:cNvSpPr/>
            <p:nvPr/>
          </p:nvSpPr>
          <p:spPr>
            <a:xfrm>
              <a:off x="773849" y="5"/>
              <a:ext cx="756920" cy="745490"/>
            </a:xfrm>
            <a:custGeom>
              <a:avLst/>
              <a:gdLst/>
              <a:ahLst/>
              <a:cxnLst/>
              <a:rect l="l" t="t" r="r" b="b"/>
              <a:pathLst>
                <a:path w="756919" h="745490">
                  <a:moveTo>
                    <a:pt x="246037" y="608444"/>
                  </a:moveTo>
                  <a:lnTo>
                    <a:pt x="239852" y="562394"/>
                  </a:lnTo>
                  <a:lnTo>
                    <a:pt x="225958" y="534517"/>
                  </a:lnTo>
                  <a:lnTo>
                    <a:pt x="221437" y="525424"/>
                  </a:lnTo>
                  <a:lnTo>
                    <a:pt x="191071" y="498195"/>
                  </a:lnTo>
                  <a:lnTo>
                    <a:pt x="171348" y="490308"/>
                  </a:lnTo>
                  <a:lnTo>
                    <a:pt x="171348" y="609206"/>
                  </a:lnTo>
                  <a:lnTo>
                    <a:pt x="167068" y="641223"/>
                  </a:lnTo>
                  <a:lnTo>
                    <a:pt x="154216" y="665467"/>
                  </a:lnTo>
                  <a:lnTo>
                    <a:pt x="132689" y="680847"/>
                  </a:lnTo>
                  <a:lnTo>
                    <a:pt x="102425" y="686219"/>
                  </a:lnTo>
                  <a:lnTo>
                    <a:pt x="74320" y="686219"/>
                  </a:lnTo>
                  <a:lnTo>
                    <a:pt x="74320" y="534517"/>
                  </a:lnTo>
                  <a:lnTo>
                    <a:pt x="102425" y="534517"/>
                  </a:lnTo>
                  <a:lnTo>
                    <a:pt x="131876" y="539800"/>
                  </a:lnTo>
                  <a:lnTo>
                    <a:pt x="153492" y="554824"/>
                  </a:lnTo>
                  <a:lnTo>
                    <a:pt x="166801" y="578370"/>
                  </a:lnTo>
                  <a:lnTo>
                    <a:pt x="171234" y="608444"/>
                  </a:lnTo>
                  <a:lnTo>
                    <a:pt x="171348" y="609206"/>
                  </a:lnTo>
                  <a:lnTo>
                    <a:pt x="171348" y="490308"/>
                  </a:lnTo>
                  <a:lnTo>
                    <a:pt x="148996" y="481368"/>
                  </a:lnTo>
                  <a:lnTo>
                    <a:pt x="95491" y="475615"/>
                  </a:lnTo>
                  <a:lnTo>
                    <a:pt x="0" y="475615"/>
                  </a:lnTo>
                  <a:lnTo>
                    <a:pt x="0" y="745134"/>
                  </a:lnTo>
                  <a:lnTo>
                    <a:pt x="95491" y="745134"/>
                  </a:lnTo>
                  <a:lnTo>
                    <a:pt x="150482" y="739228"/>
                  </a:lnTo>
                  <a:lnTo>
                    <a:pt x="192735" y="721969"/>
                  </a:lnTo>
                  <a:lnTo>
                    <a:pt x="222542" y="693991"/>
                  </a:lnTo>
                  <a:lnTo>
                    <a:pt x="226148" y="686219"/>
                  </a:lnTo>
                  <a:lnTo>
                    <a:pt x="240220" y="655929"/>
                  </a:lnTo>
                  <a:lnTo>
                    <a:pt x="245948" y="609206"/>
                  </a:lnTo>
                  <a:lnTo>
                    <a:pt x="246037" y="608444"/>
                  </a:lnTo>
                  <a:close/>
                </a:path>
                <a:path w="756919" h="745490">
                  <a:moveTo>
                    <a:pt x="270713" y="429475"/>
                  </a:moveTo>
                  <a:lnTo>
                    <a:pt x="225539" y="413969"/>
                  </a:lnTo>
                  <a:lnTo>
                    <a:pt x="180213" y="402043"/>
                  </a:lnTo>
                  <a:lnTo>
                    <a:pt x="135953" y="393230"/>
                  </a:lnTo>
                  <a:lnTo>
                    <a:pt x="93967" y="387057"/>
                  </a:lnTo>
                  <a:lnTo>
                    <a:pt x="45224" y="382231"/>
                  </a:lnTo>
                  <a:lnTo>
                    <a:pt x="0" y="379730"/>
                  </a:lnTo>
                  <a:lnTo>
                    <a:pt x="0" y="429475"/>
                  </a:lnTo>
                  <a:lnTo>
                    <a:pt x="270713" y="429475"/>
                  </a:lnTo>
                  <a:close/>
                </a:path>
                <a:path w="756919" h="745490">
                  <a:moveTo>
                    <a:pt x="480136" y="681355"/>
                  </a:moveTo>
                  <a:lnTo>
                    <a:pt x="349999" y="681355"/>
                  </a:lnTo>
                  <a:lnTo>
                    <a:pt x="349999" y="635635"/>
                  </a:lnTo>
                  <a:lnTo>
                    <a:pt x="463969" y="635635"/>
                  </a:lnTo>
                  <a:lnTo>
                    <a:pt x="463969" y="581025"/>
                  </a:lnTo>
                  <a:lnTo>
                    <a:pt x="349999" y="581025"/>
                  </a:lnTo>
                  <a:lnTo>
                    <a:pt x="349999" y="539115"/>
                  </a:lnTo>
                  <a:lnTo>
                    <a:pt x="478980" y="539115"/>
                  </a:lnTo>
                  <a:lnTo>
                    <a:pt x="478980" y="475615"/>
                  </a:lnTo>
                  <a:lnTo>
                    <a:pt x="275691" y="475615"/>
                  </a:lnTo>
                  <a:lnTo>
                    <a:pt x="275691" y="539115"/>
                  </a:lnTo>
                  <a:lnTo>
                    <a:pt x="275691" y="581025"/>
                  </a:lnTo>
                  <a:lnTo>
                    <a:pt x="275691" y="635635"/>
                  </a:lnTo>
                  <a:lnTo>
                    <a:pt x="275691" y="681355"/>
                  </a:lnTo>
                  <a:lnTo>
                    <a:pt x="275691" y="744855"/>
                  </a:lnTo>
                  <a:lnTo>
                    <a:pt x="480136" y="744855"/>
                  </a:lnTo>
                  <a:lnTo>
                    <a:pt x="480136" y="681355"/>
                  </a:lnTo>
                  <a:close/>
                </a:path>
                <a:path w="756919" h="745490">
                  <a:moveTo>
                    <a:pt x="756208" y="475615"/>
                  </a:moveTo>
                  <a:lnTo>
                    <a:pt x="686142" y="475615"/>
                  </a:lnTo>
                  <a:lnTo>
                    <a:pt x="686142" y="628853"/>
                  </a:lnTo>
                  <a:lnTo>
                    <a:pt x="585254" y="475615"/>
                  </a:lnTo>
                  <a:lnTo>
                    <a:pt x="514794" y="475615"/>
                  </a:lnTo>
                  <a:lnTo>
                    <a:pt x="514794" y="745134"/>
                  </a:lnTo>
                  <a:lnTo>
                    <a:pt x="584873" y="745134"/>
                  </a:lnTo>
                  <a:lnTo>
                    <a:pt x="584873" y="592658"/>
                  </a:lnTo>
                  <a:lnTo>
                    <a:pt x="686142" y="745134"/>
                  </a:lnTo>
                  <a:lnTo>
                    <a:pt x="756208" y="745134"/>
                  </a:lnTo>
                  <a:lnTo>
                    <a:pt x="756208" y="475615"/>
                  </a:lnTo>
                  <a:close/>
                </a:path>
                <a:path w="756919" h="745490">
                  <a:moveTo>
                    <a:pt x="756208" y="294005"/>
                  </a:moveTo>
                  <a:lnTo>
                    <a:pt x="714921" y="319659"/>
                  </a:lnTo>
                  <a:lnTo>
                    <a:pt x="667804" y="338937"/>
                  </a:lnTo>
                  <a:lnTo>
                    <a:pt x="597433" y="352996"/>
                  </a:lnTo>
                  <a:lnTo>
                    <a:pt x="559727" y="354761"/>
                  </a:lnTo>
                  <a:lnTo>
                    <a:pt x="522008" y="352996"/>
                  </a:lnTo>
                  <a:lnTo>
                    <a:pt x="451650" y="338937"/>
                  </a:lnTo>
                  <a:lnTo>
                    <a:pt x="394677" y="314388"/>
                  </a:lnTo>
                  <a:lnTo>
                    <a:pt x="349719" y="283375"/>
                  </a:lnTo>
                  <a:lnTo>
                    <a:pt x="304863" y="236715"/>
                  </a:lnTo>
                  <a:lnTo>
                    <a:pt x="275590" y="190652"/>
                  </a:lnTo>
                  <a:lnTo>
                    <a:pt x="269519" y="177546"/>
                  </a:lnTo>
                  <a:lnTo>
                    <a:pt x="256070" y="169748"/>
                  </a:lnTo>
                  <a:lnTo>
                    <a:pt x="263245" y="215798"/>
                  </a:lnTo>
                  <a:lnTo>
                    <a:pt x="287921" y="288645"/>
                  </a:lnTo>
                  <a:lnTo>
                    <a:pt x="320179" y="352044"/>
                  </a:lnTo>
                  <a:lnTo>
                    <a:pt x="343179" y="389115"/>
                  </a:lnTo>
                  <a:lnTo>
                    <a:pt x="371500" y="429475"/>
                  </a:lnTo>
                  <a:lnTo>
                    <a:pt x="756208" y="429475"/>
                  </a:lnTo>
                  <a:lnTo>
                    <a:pt x="756208" y="294005"/>
                  </a:lnTo>
                  <a:close/>
                </a:path>
                <a:path w="756919" h="745490">
                  <a:moveTo>
                    <a:pt x="756767" y="0"/>
                  </a:moveTo>
                  <a:lnTo>
                    <a:pt x="571" y="0"/>
                  </a:lnTo>
                  <a:lnTo>
                    <a:pt x="0" y="339432"/>
                  </a:lnTo>
                  <a:lnTo>
                    <a:pt x="55041" y="318566"/>
                  </a:lnTo>
                  <a:lnTo>
                    <a:pt x="94475" y="298297"/>
                  </a:lnTo>
                  <a:lnTo>
                    <a:pt x="134302" y="271907"/>
                  </a:lnTo>
                  <a:lnTo>
                    <a:pt x="172631" y="238633"/>
                  </a:lnTo>
                  <a:lnTo>
                    <a:pt x="207619" y="197700"/>
                  </a:lnTo>
                  <a:lnTo>
                    <a:pt x="237388" y="148323"/>
                  </a:lnTo>
                  <a:lnTo>
                    <a:pt x="242036" y="138887"/>
                  </a:lnTo>
                  <a:lnTo>
                    <a:pt x="285419" y="164033"/>
                  </a:lnTo>
                  <a:lnTo>
                    <a:pt x="317601" y="220941"/>
                  </a:lnTo>
                  <a:lnTo>
                    <a:pt x="344195" y="251675"/>
                  </a:lnTo>
                  <a:lnTo>
                    <a:pt x="354622" y="250507"/>
                  </a:lnTo>
                  <a:lnTo>
                    <a:pt x="413207" y="231686"/>
                  </a:lnTo>
                  <a:lnTo>
                    <a:pt x="451345" y="208102"/>
                  </a:lnTo>
                  <a:lnTo>
                    <a:pt x="484873" y="177101"/>
                  </a:lnTo>
                  <a:lnTo>
                    <a:pt x="513664" y="138811"/>
                  </a:lnTo>
                  <a:lnTo>
                    <a:pt x="537641" y="93357"/>
                  </a:lnTo>
                  <a:lnTo>
                    <a:pt x="540219" y="87477"/>
                  </a:lnTo>
                  <a:lnTo>
                    <a:pt x="585698" y="87477"/>
                  </a:lnTo>
                  <a:lnTo>
                    <a:pt x="602907" y="137401"/>
                  </a:lnTo>
                  <a:lnTo>
                    <a:pt x="646341" y="197446"/>
                  </a:lnTo>
                  <a:lnTo>
                    <a:pt x="678014" y="221615"/>
                  </a:lnTo>
                  <a:lnTo>
                    <a:pt x="714667" y="238772"/>
                  </a:lnTo>
                  <a:lnTo>
                    <a:pt x="756208" y="248843"/>
                  </a:lnTo>
                  <a:lnTo>
                    <a:pt x="756767" y="0"/>
                  </a:lnTo>
                  <a:close/>
                </a:path>
              </a:pathLst>
            </a:custGeom>
            <a:solidFill>
              <a:srgbClr val="FFFFFF"/>
            </a:solidFill>
          </p:spPr>
          <p:txBody>
            <a:bodyPr wrap="square" lIns="0" tIns="0" rIns="0" bIns="0" rtlCol="0"/>
            <a:lstStyle/>
            <a:p>
              <a:pPr marL="0" marR="0" lvl="0" indent="0" algn="l" defTabSz="554492" rtl="0" eaLnBrk="1" fontAlgn="auto" latinLnBrk="0" hangingPunct="1">
                <a:lnSpc>
                  <a:spcPct val="100000"/>
                </a:lnSpc>
                <a:spcBef>
                  <a:spcPts val="0"/>
                </a:spcBef>
                <a:spcAft>
                  <a:spcPts val="0"/>
                </a:spcAft>
                <a:buClrTx/>
                <a:buSzTx/>
                <a:buFontTx/>
                <a:buNone/>
                <a:tabLst/>
                <a:defRPr/>
              </a:pPr>
              <a:endParaRPr kumimoji="0" sz="1092"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83" name="object 83"/>
            <p:cNvPicPr/>
            <p:nvPr/>
          </p:nvPicPr>
          <p:blipFill>
            <a:blip r:embed="rId5" cstate="email">
              <a:extLst>
                <a:ext uri="{28A0092B-C50C-407E-A947-70E740481C1C}">
                  <a14:useLocalDpi xmlns:a14="http://schemas.microsoft.com/office/drawing/2010/main"/>
                </a:ext>
              </a:extLst>
            </a:blip>
            <a:stretch>
              <a:fillRect/>
            </a:stretch>
          </p:blipFill>
          <p:spPr>
            <a:xfrm>
              <a:off x="15189338" y="5299381"/>
              <a:ext cx="2908033" cy="2043319"/>
            </a:xfrm>
            <a:prstGeom prst="rect">
              <a:avLst/>
            </a:prstGeom>
          </p:spPr>
        </p:pic>
      </p:grpSp>
    </p:spTree>
    <p:extLst>
      <p:ext uri="{BB962C8B-B14F-4D97-AF65-F5344CB8AC3E}">
        <p14:creationId xmlns:p14="http://schemas.microsoft.com/office/powerpoint/2010/main" val="36420829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728DB-79DD-745F-64DC-6950A78E30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73EC86-257E-7185-11E9-7C0147689150}"/>
              </a:ext>
              <a:ext uri="{C183D7F6-B498-43B3-948B-1728B52AA6E4}">
                <adec:decorative xmlns:adec="http://schemas.microsoft.com/office/drawing/2017/decorative" val="1"/>
              </a:ext>
            </a:extLst>
          </p:cNvPr>
          <p:cNvSpPr>
            <a:spLocks noGrp="1"/>
          </p:cNvSpPr>
          <p:nvPr>
            <p:ph type="body" sz="quarter" idx="10"/>
          </p:nvPr>
        </p:nvSpPr>
        <p:spPr>
          <a:xfrm>
            <a:off x="770439" y="614546"/>
            <a:ext cx="9485669" cy="430483"/>
          </a:xfrm>
        </p:spPr>
        <p:txBody>
          <a:bodyPr lIns="91440" tIns="45720" rIns="91440" bIns="45720" anchor="t"/>
          <a:lstStyle/>
          <a:p>
            <a:r>
              <a:rPr lang="en-US">
                <a:ea typeface="Calibri" panose="020F0502020204030204"/>
                <a:cs typeface="Calibri" panose="020F0502020204030204"/>
              </a:rPr>
              <a:t>Management of the Joint Venture’s Business</a:t>
            </a:r>
          </a:p>
          <a:p>
            <a:r>
              <a:rPr lang="en-US">
                <a:ea typeface="Calibri" panose="020F0502020204030204"/>
                <a:cs typeface="Calibri" panose="020F0502020204030204"/>
              </a:rPr>
              <a:t> </a:t>
            </a:r>
          </a:p>
          <a:p>
            <a:endParaRPr lang="en-US">
              <a:ea typeface="Calibri" panose="020F0502020204030204"/>
              <a:cs typeface="Calibri" panose="020F0502020204030204"/>
            </a:endParaRPr>
          </a:p>
        </p:txBody>
      </p:sp>
      <p:sp>
        <p:nvSpPr>
          <p:cNvPr id="4" name="Text Placeholder 5">
            <a:extLst>
              <a:ext uri="{FF2B5EF4-FFF2-40B4-BE49-F238E27FC236}">
                <a16:creationId xmlns:a16="http://schemas.microsoft.com/office/drawing/2014/main" id="{3049E1DE-8477-5FCF-59B2-927751180723}"/>
              </a:ext>
              <a:ext uri="{C183D7F6-B498-43B3-948B-1728B52AA6E4}">
                <adec:decorative xmlns:adec="http://schemas.microsoft.com/office/drawing/2017/decorative" val="1"/>
              </a:ext>
            </a:extLst>
          </p:cNvPr>
          <p:cNvSpPr txBox="1">
            <a:spLocks noGrp="1"/>
          </p:cNvSpPr>
          <p:nvPr>
            <p:ph type="title" idx="4294967295"/>
          </p:nvPr>
        </p:nvSpPr>
        <p:spPr>
          <a:xfrm>
            <a:off x="730815" y="1385511"/>
            <a:ext cx="9485669" cy="21659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C3D831"/>
              </a:buClr>
              <a:buSzPct val="110000"/>
              <a:buNone/>
              <a:tabLst/>
              <a:defRPr/>
            </a:pPr>
            <a:r>
              <a:rPr kumimoji="0" lang="en-US" sz="2000" b="0" i="0"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rPr>
              <a:t>The agreement should address how the ACDBE will participate in the overall management and day-to-day management responsibilities through the distinct clearly defined portion of the work.</a:t>
            </a:r>
            <a:br>
              <a:rPr kumimoji="0" lang="en-US" sz="2000" b="0" i="0"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rPr>
            </a:br>
            <a:br>
              <a:rPr kumimoji="0" lang="en-US" sz="2000" b="0" i="0"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rPr>
            </a:br>
            <a:br>
              <a:rPr kumimoji="0" lang="en-US" sz="2000" b="0" i="0"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rPr>
            </a:br>
            <a:br>
              <a:rPr kumimoji="0" lang="en-US" sz="2000" b="0" i="0"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rPr>
            </a:br>
            <a:r>
              <a:rPr kumimoji="0" lang="en-US" sz="2000" b="0" i="1" u="none" strike="noStrike" kern="1200" cap="none" spc="0" normalizeH="0" baseline="0" noProof="0">
                <a:ln>
                  <a:noFill/>
                </a:ln>
                <a:solidFill>
                  <a:schemeClr val="bg2">
                    <a:lumMod val="10000"/>
                  </a:schemeClr>
                </a:solidFill>
                <a:effectLst/>
                <a:uLnTx/>
                <a:uFillTx/>
                <a:latin typeface="+mn-lt"/>
                <a:ea typeface="Calibri" panose="020F0502020204030204"/>
                <a:cs typeface="Calibri" panose="020F0502020204030204"/>
              </a:rPr>
              <a:t>2025 Joint Venture Guidance, Sections 2.3, 4.1 and 4.2</a:t>
            </a:r>
          </a:p>
        </p:txBody>
      </p:sp>
    </p:spTree>
    <p:extLst>
      <p:ext uri="{BB962C8B-B14F-4D97-AF65-F5344CB8AC3E}">
        <p14:creationId xmlns:p14="http://schemas.microsoft.com/office/powerpoint/2010/main" val="29731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B8CF7-C817-D21B-85DE-8B98BF060270}"/>
            </a:ext>
          </a:extLst>
        </p:cNvPr>
        <p:cNvGrpSpPr/>
        <p:nvPr/>
      </p:nvGrpSpPr>
      <p:grpSpPr>
        <a:xfrm>
          <a:off x="0" y="0"/>
          <a:ext cx="0" cy="0"/>
          <a:chOff x="0" y="0"/>
          <a:chExt cx="0" cy="0"/>
        </a:xfrm>
      </p:grpSpPr>
      <p:sp>
        <p:nvSpPr>
          <p:cNvPr id="2" name="Text Placeholder 1" descr="Accounting Methods, access to Financial Information and Administrative Matters">
            <a:extLst>
              <a:ext uri="{FF2B5EF4-FFF2-40B4-BE49-F238E27FC236}">
                <a16:creationId xmlns:a16="http://schemas.microsoft.com/office/drawing/2014/main" id="{A231CBC0-1AF9-B110-FAC1-02A9A3A8EF3B}"/>
              </a:ext>
            </a:extLst>
          </p:cNvPr>
          <p:cNvSpPr>
            <a:spLocks noGrp="1"/>
          </p:cNvSpPr>
          <p:nvPr>
            <p:ph type="title" idx="4294967295"/>
          </p:nvPr>
        </p:nvSpPr>
        <p:spPr>
          <a:xfrm>
            <a:off x="770439" y="230824"/>
            <a:ext cx="9485669" cy="7680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rPr>
              <a:t>Accounting Methods, access to Financial Information and Administrative Matters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endParaRPr>
          </a:p>
        </p:txBody>
      </p:sp>
      <p:sp>
        <p:nvSpPr>
          <p:cNvPr id="4" name="Text Placeholder 5" descr="The accounting methods should be identified in the agreement.&#10;The agreement should include language that obligates the joint venture firm to provide reasonable access to ACDBE participants to all financial information of the joint venture.&#10;The agreement should include joint venture office locations, recordkeeping requirements, identification of an auditor, fiscal year, addresses for notices, transfer of interests, etc.&#10;&#10;&#10;&#10;2025 Joint Venture Guidance, Section 2.3&#10;">
            <a:extLst>
              <a:ext uri="{FF2B5EF4-FFF2-40B4-BE49-F238E27FC236}">
                <a16:creationId xmlns:a16="http://schemas.microsoft.com/office/drawing/2014/main" id="{2B06092B-FB21-B540-0DA8-7EB10A7A134B}"/>
              </a:ext>
            </a:extLst>
          </p:cNvPr>
          <p:cNvSpPr txBox="1">
            <a:spLocks/>
          </p:cNvSpPr>
          <p:nvPr/>
        </p:nvSpPr>
        <p:spPr>
          <a:xfrm>
            <a:off x="730815" y="1385511"/>
            <a:ext cx="9285055" cy="5057819"/>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35B2A"/>
              </a:buClr>
            </a:pPr>
            <a:r>
              <a:rPr lang="en-US" sz="2000">
                <a:ea typeface="Calibri" panose="020F0502020204030204"/>
                <a:cs typeface="Calibri" panose="020F0502020204030204"/>
              </a:rPr>
              <a:t>The accounting methods should be identified in the agreement.</a:t>
            </a:r>
          </a:p>
          <a:p>
            <a:pPr>
              <a:buClr>
                <a:srgbClr val="E35B2A"/>
              </a:buClr>
            </a:pPr>
            <a:r>
              <a:rPr lang="en-US" sz="2000">
                <a:ea typeface="Calibri" panose="020F0502020204030204"/>
                <a:cs typeface="Calibri" panose="020F0502020204030204"/>
              </a:rPr>
              <a:t>The agreement should include language that obligates the joint venture firm to provide reasonable access to ACDBE participants to all financial information of the joint venture.</a:t>
            </a:r>
          </a:p>
          <a:p>
            <a:pPr>
              <a:buClr>
                <a:srgbClr val="E35B2A"/>
              </a:buClr>
            </a:pPr>
            <a:r>
              <a:rPr lang="en-US" sz="2000">
                <a:ea typeface="Calibri" panose="020F0502020204030204"/>
                <a:cs typeface="Calibri" panose="020F0502020204030204"/>
              </a:rPr>
              <a:t>The agreement should include joint venture office locations, recordkeeping requirements, identification of an auditor, fiscal year, addresses for notices, transfer of interests, etc.</a:t>
            </a:r>
            <a:br>
              <a:rPr lang="en-US" sz="2000">
                <a:ea typeface="Calibri" panose="020F0502020204030204"/>
                <a:cs typeface="Calibri" panose="020F0502020204030204"/>
              </a:rPr>
            </a:br>
            <a:br>
              <a:rPr lang="en-US" sz="2000">
                <a:ea typeface="Calibri" panose="020F0502020204030204"/>
                <a:cs typeface="Calibri" panose="020F0502020204030204"/>
              </a:rPr>
            </a:br>
            <a:br>
              <a:rPr lang="en-US" sz="2000">
                <a:ea typeface="Calibri" panose="020F0502020204030204"/>
                <a:cs typeface="Calibri" panose="020F0502020204030204"/>
              </a:rPr>
            </a:br>
            <a:br>
              <a:rPr lang="en-US" sz="2000">
                <a:ea typeface="Calibri" panose="020F0502020204030204"/>
                <a:cs typeface="Calibri" panose="020F0502020204030204"/>
              </a:rPr>
            </a:br>
            <a:r>
              <a:rPr lang="en-US" sz="2000" i="1">
                <a:ea typeface="Calibri" panose="020F0502020204030204"/>
                <a:cs typeface="Calibri" panose="020F0502020204030204"/>
              </a:rPr>
              <a:t>2025 Joint Venture Guidance, Section 2.3</a:t>
            </a:r>
          </a:p>
        </p:txBody>
      </p:sp>
    </p:spTree>
    <p:extLst>
      <p:ext uri="{BB962C8B-B14F-4D97-AF65-F5344CB8AC3E}">
        <p14:creationId xmlns:p14="http://schemas.microsoft.com/office/powerpoint/2010/main" val="1999331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C7F92-CE24-CB43-E4B9-C0A62A4C1FE0}"/>
            </a:ext>
          </a:extLst>
        </p:cNvPr>
        <p:cNvGrpSpPr/>
        <p:nvPr/>
      </p:nvGrpSpPr>
      <p:grpSpPr>
        <a:xfrm>
          <a:off x="0" y="0"/>
          <a:ext cx="0" cy="0"/>
          <a:chOff x="0" y="0"/>
          <a:chExt cx="0" cy="0"/>
        </a:xfrm>
      </p:grpSpPr>
      <p:sp>
        <p:nvSpPr>
          <p:cNvPr id="2" name="Text Placeholder 1" descr="Breach and Sanctions">
            <a:extLst>
              <a:ext uri="{FF2B5EF4-FFF2-40B4-BE49-F238E27FC236}">
                <a16:creationId xmlns:a16="http://schemas.microsoft.com/office/drawing/2014/main" id="{8B5754BF-1070-A249-9100-17CB6E723137}"/>
              </a:ext>
            </a:extLst>
          </p:cNvPr>
          <p:cNvSpPr>
            <a:spLocks noGrp="1"/>
          </p:cNvSpPr>
          <p:nvPr>
            <p:ph type="title" idx="4294967295"/>
          </p:nvPr>
        </p:nvSpPr>
        <p:spPr>
          <a:xfrm>
            <a:off x="770439" y="541067"/>
            <a:ext cx="9485669" cy="5366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rPr>
              <a:t>Breach and Sanctions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endParaRPr>
          </a:p>
        </p:txBody>
      </p:sp>
      <p:sp>
        <p:nvSpPr>
          <p:cNvPr id="4" name="Text Placeholder 5" descr="The joint venture agreement should provide for breach and sanctions for any party failing to operate in accordance with the agreement.&#10;&#10;&#10;2025 Joint Venture Guidance, Section 2.3&#10;">
            <a:extLst>
              <a:ext uri="{FF2B5EF4-FFF2-40B4-BE49-F238E27FC236}">
                <a16:creationId xmlns:a16="http://schemas.microsoft.com/office/drawing/2014/main" id="{E61E3A92-BA55-826C-95C9-28D4FB17A4AB}"/>
              </a:ext>
            </a:extLst>
          </p:cNvPr>
          <p:cNvSpPr txBox="1">
            <a:spLocks/>
          </p:cNvSpPr>
          <p:nvPr/>
        </p:nvSpPr>
        <p:spPr>
          <a:xfrm>
            <a:off x="730815" y="1385511"/>
            <a:ext cx="9699725" cy="2888039"/>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ea typeface="Calibri" panose="020F0502020204030204"/>
                <a:cs typeface="Calibri" panose="020F0502020204030204"/>
              </a:rPr>
              <a:t>The joint venture agreement should provide for breach and sanctions for any party failing to operate in accordance with the agreement.</a:t>
            </a:r>
            <a:br>
              <a:rPr lang="en-US" sz="2000">
                <a:ea typeface="Calibri" panose="020F0502020204030204"/>
                <a:cs typeface="Calibri" panose="020F0502020204030204"/>
              </a:rPr>
            </a:br>
            <a:br>
              <a:rPr lang="en-US" sz="2000">
                <a:ea typeface="Calibri" panose="020F0502020204030204"/>
                <a:cs typeface="Calibri" panose="020F0502020204030204"/>
              </a:rPr>
            </a:br>
            <a:br>
              <a:rPr lang="en-US" sz="2000">
                <a:ea typeface="Calibri" panose="020F0502020204030204"/>
                <a:cs typeface="Calibri" panose="020F0502020204030204"/>
              </a:rPr>
            </a:br>
            <a:r>
              <a:rPr lang="en-US" sz="2000" i="1">
                <a:ea typeface="Calibri" panose="020F0502020204030204"/>
                <a:cs typeface="Calibri" panose="020F0502020204030204"/>
              </a:rPr>
              <a:t>2025 Joint Venture Guidance, Section 2.3</a:t>
            </a:r>
          </a:p>
        </p:txBody>
      </p:sp>
    </p:spTree>
    <p:extLst>
      <p:ext uri="{BB962C8B-B14F-4D97-AF65-F5344CB8AC3E}">
        <p14:creationId xmlns:p14="http://schemas.microsoft.com/office/powerpoint/2010/main" val="3124618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EDD94-EF42-A30B-E6BB-9701315B9396}"/>
            </a:ext>
          </a:extLst>
        </p:cNvPr>
        <p:cNvGrpSpPr/>
        <p:nvPr/>
      </p:nvGrpSpPr>
      <p:grpSpPr>
        <a:xfrm>
          <a:off x="0" y="0"/>
          <a:ext cx="0" cy="0"/>
          <a:chOff x="0" y="0"/>
          <a:chExt cx="0" cy="0"/>
        </a:xfrm>
      </p:grpSpPr>
      <p:sp>
        <p:nvSpPr>
          <p:cNvPr id="2" name="Text Placeholder 1" descr="Dissolution/Termination">
            <a:extLst>
              <a:ext uri="{FF2B5EF4-FFF2-40B4-BE49-F238E27FC236}">
                <a16:creationId xmlns:a16="http://schemas.microsoft.com/office/drawing/2014/main" id="{E48B8687-AC4A-2F35-8EA9-96FC0A57963C}"/>
              </a:ext>
            </a:extLst>
          </p:cNvPr>
          <p:cNvSpPr>
            <a:spLocks noGrp="1"/>
          </p:cNvSpPr>
          <p:nvPr>
            <p:ph type="title" idx="4294967295"/>
          </p:nvPr>
        </p:nvSpPr>
        <p:spPr>
          <a:xfrm>
            <a:off x="770439" y="590053"/>
            <a:ext cx="9485669" cy="479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rPr>
              <a:t>Dissolution/Termination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440099"/>
              </a:solidFill>
              <a:effectLst/>
              <a:uLnTx/>
              <a:uFillTx/>
              <a:latin typeface="+mn-lt"/>
              <a:ea typeface="Calibri" panose="020F0502020204030204"/>
              <a:cs typeface="Calibri" panose="020F0502020204030204"/>
            </a:endParaRPr>
          </a:p>
        </p:txBody>
      </p:sp>
      <p:sp>
        <p:nvSpPr>
          <p:cNvPr id="4" name="Text Placeholder 5" descr="The joint venture agreement should include events and conditions upon which the joint venture may be dissolved and terminated, and how assets will be distributed, including any reserves.&#10;&#10;&#10;&#10;2025 Joint Venture Guidance, Section 2.3, 3.3 and 3.4&#10;">
            <a:extLst>
              <a:ext uri="{FF2B5EF4-FFF2-40B4-BE49-F238E27FC236}">
                <a16:creationId xmlns:a16="http://schemas.microsoft.com/office/drawing/2014/main" id="{62556216-AE2B-80DD-9C86-30D23346947D}"/>
              </a:ext>
            </a:extLst>
          </p:cNvPr>
          <p:cNvSpPr txBox="1">
            <a:spLocks/>
          </p:cNvSpPr>
          <p:nvPr/>
        </p:nvSpPr>
        <p:spPr>
          <a:xfrm>
            <a:off x="730815" y="1385511"/>
            <a:ext cx="9485669" cy="3611791"/>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ea typeface="Calibri" panose="020F0502020204030204"/>
                <a:cs typeface="Calibri" panose="020F0502020204030204"/>
              </a:rPr>
              <a:t>The joint venture agreement should include events and conditions upon which the joint venture may be dissolved and terminated, and how assets will be distributed, including any reserves.</a:t>
            </a:r>
            <a:br>
              <a:rPr lang="en-US" sz="2000">
                <a:ea typeface="Calibri" panose="020F0502020204030204"/>
                <a:cs typeface="Calibri" panose="020F0502020204030204"/>
              </a:rPr>
            </a:br>
            <a:br>
              <a:rPr lang="en-US" sz="2000">
                <a:ea typeface="Calibri" panose="020F0502020204030204"/>
                <a:cs typeface="Calibri" panose="020F0502020204030204"/>
              </a:rPr>
            </a:br>
            <a:br>
              <a:rPr lang="en-US" sz="2000">
                <a:ea typeface="Calibri" panose="020F0502020204030204"/>
                <a:cs typeface="Calibri" panose="020F0502020204030204"/>
              </a:rPr>
            </a:br>
            <a:br>
              <a:rPr lang="en-US" sz="2000">
                <a:ea typeface="Calibri" panose="020F0502020204030204"/>
                <a:cs typeface="Calibri" panose="020F0502020204030204"/>
              </a:rPr>
            </a:br>
            <a:r>
              <a:rPr lang="en-US" sz="2000" i="1">
                <a:ea typeface="Calibri" panose="020F0502020204030204"/>
                <a:cs typeface="Calibri" panose="020F0502020204030204"/>
              </a:rPr>
              <a:t>2025 Joint Venture Guidance, Sections 2.3, 3.3, 3.4 and 4.12</a:t>
            </a:r>
          </a:p>
        </p:txBody>
      </p:sp>
    </p:spTree>
    <p:extLst>
      <p:ext uri="{BB962C8B-B14F-4D97-AF65-F5344CB8AC3E}">
        <p14:creationId xmlns:p14="http://schemas.microsoft.com/office/powerpoint/2010/main" val="402556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FF00-6EE2-3B4A-4E75-26FD8E1534D2}"/>
            </a:ext>
          </a:extLst>
        </p:cNvPr>
        <p:cNvGrpSpPr/>
        <p:nvPr/>
      </p:nvGrpSpPr>
      <p:grpSpPr>
        <a:xfrm>
          <a:off x="0" y="0"/>
          <a:ext cx="0" cy="0"/>
          <a:chOff x="0" y="0"/>
          <a:chExt cx="0" cy="0"/>
        </a:xfrm>
      </p:grpSpPr>
      <p:sp>
        <p:nvSpPr>
          <p:cNvPr id="2" name="Text Placeholder 1" descr="Joint Venture Agreement Review Process ">
            <a:extLst>
              <a:ext uri="{FF2B5EF4-FFF2-40B4-BE49-F238E27FC236}">
                <a16:creationId xmlns:a16="http://schemas.microsoft.com/office/drawing/2014/main" id="{A2B5E1AE-CEDC-B8E7-C648-9A8FD86D7A11}"/>
              </a:ext>
            </a:extLst>
          </p:cNvPr>
          <p:cNvSpPr>
            <a:spLocks noGrp="1"/>
          </p:cNvSpPr>
          <p:nvPr>
            <p:ph type="title" idx="4294967295"/>
          </p:nvPr>
        </p:nvSpPr>
        <p:spPr>
          <a:xfrm>
            <a:off x="730815" y="597087"/>
            <a:ext cx="9144705"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Calibri"/>
                <a:cs typeface="Calibri"/>
              </a:rPr>
              <a:t>Joint Venture Agreement Review Process </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6" name="Text Placeholder 5" descr="A draft of the joint venture agreement is to be submitted to DEN as part of the joint venture’s RFP proposal.&#10;DEN will review joint venture agreements prior to execution and prior to contract award. &#10;DEN will provide a written letter to the joint venture applicant outlining any areas of concern&#10;The joint venture responds and makes reasonable adjustments where applicable&#10;DEN will assign a value to the ACDBE participation &#10;Once the joint venture agreement is remedied, the joint venture will submit a fully executed agreement&#10;Den will issue a Conditional Approval letter">
            <a:extLst>
              <a:ext uri="{FF2B5EF4-FFF2-40B4-BE49-F238E27FC236}">
                <a16:creationId xmlns:a16="http://schemas.microsoft.com/office/drawing/2014/main" id="{8D8F5E73-6078-1EE5-FD83-C852E327E366}"/>
              </a:ext>
            </a:extLst>
          </p:cNvPr>
          <p:cNvSpPr txBox="1">
            <a:spLocks/>
          </p:cNvSpPr>
          <p:nvPr/>
        </p:nvSpPr>
        <p:spPr>
          <a:xfrm>
            <a:off x="730815" y="1271211"/>
            <a:ext cx="9529604" cy="4459738"/>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E35B2A"/>
              </a:buClr>
            </a:pPr>
            <a:r>
              <a:rPr lang="en-US" sz="2000">
                <a:ea typeface="Calibri" panose="020F0502020204030204"/>
                <a:cs typeface="Calibri" panose="020F0502020204030204"/>
              </a:rPr>
              <a:t>A draft of the joint venture agreement is to be submitted to DEN as part of the joint venture’s RFP proposal.</a:t>
            </a:r>
          </a:p>
          <a:p>
            <a:pPr>
              <a:buClr>
                <a:srgbClr val="E35B2A"/>
              </a:buClr>
            </a:pPr>
            <a:r>
              <a:rPr lang="en-US" sz="2000">
                <a:ea typeface="Calibri" panose="020F0502020204030204"/>
                <a:cs typeface="Calibri" panose="020F0502020204030204"/>
              </a:rPr>
              <a:t>DEN will review joint venture agreements prior to execution and prior to contract award. </a:t>
            </a:r>
          </a:p>
          <a:p>
            <a:pPr>
              <a:buClr>
                <a:srgbClr val="E35B2A"/>
              </a:buClr>
            </a:pPr>
            <a:r>
              <a:rPr lang="en-US" sz="2000">
                <a:ea typeface="Calibri" panose="020F0502020204030204"/>
                <a:cs typeface="Calibri" panose="020F0502020204030204"/>
              </a:rPr>
              <a:t>DEN will provide a written letter to the joint venture applicant outlining any areas of concern</a:t>
            </a:r>
          </a:p>
          <a:p>
            <a:pPr>
              <a:buClr>
                <a:srgbClr val="E35B2A"/>
              </a:buClr>
            </a:pPr>
            <a:r>
              <a:rPr lang="en-US" sz="2000">
                <a:ea typeface="Calibri" panose="020F0502020204030204"/>
                <a:cs typeface="Calibri" panose="020F0502020204030204"/>
              </a:rPr>
              <a:t>The joint venture responds and makes reasonable adjustments where applicable</a:t>
            </a:r>
          </a:p>
          <a:p>
            <a:pPr>
              <a:buClr>
                <a:srgbClr val="E35B2A"/>
              </a:buClr>
            </a:pPr>
            <a:r>
              <a:rPr lang="en-US" sz="2000">
                <a:ea typeface="Calibri" panose="020F0502020204030204"/>
                <a:cs typeface="Calibri" panose="020F0502020204030204"/>
              </a:rPr>
              <a:t>DEN will assign a value to the ACDBE participation </a:t>
            </a:r>
          </a:p>
          <a:p>
            <a:pPr>
              <a:buClr>
                <a:srgbClr val="E35B2A"/>
              </a:buClr>
            </a:pPr>
            <a:r>
              <a:rPr lang="en-US" sz="2000">
                <a:ea typeface="Calibri" panose="020F0502020204030204"/>
                <a:cs typeface="Calibri" panose="020F0502020204030204"/>
              </a:rPr>
              <a:t>Once the joint venture agreement is remedied, the joint venture will submit a fully executed agreement</a:t>
            </a:r>
          </a:p>
          <a:p>
            <a:pPr>
              <a:buClr>
                <a:srgbClr val="E35B2A"/>
              </a:buClr>
            </a:pPr>
            <a:r>
              <a:rPr lang="en-US" sz="2000">
                <a:ea typeface="Calibri" panose="020F0502020204030204"/>
                <a:cs typeface="Calibri" panose="020F0502020204030204"/>
              </a:rPr>
              <a:t>Den will issue a Conditional Approval letter</a:t>
            </a:r>
            <a:br>
              <a:rPr lang="en-US" sz="2000">
                <a:ea typeface="Calibri" panose="020F0502020204030204"/>
                <a:cs typeface="Calibri" panose="020F0502020204030204"/>
              </a:rPr>
            </a:br>
            <a:br>
              <a:rPr lang="en-US" sz="2000">
                <a:ea typeface="Calibri" panose="020F0502020204030204"/>
                <a:cs typeface="Calibri" panose="020F0502020204030204"/>
              </a:rPr>
            </a:br>
            <a:br>
              <a:rPr lang="en-US" sz="2000">
                <a:ea typeface="Calibri" panose="020F0502020204030204"/>
                <a:cs typeface="Calibri" panose="020F0502020204030204"/>
              </a:rPr>
            </a:br>
            <a:r>
              <a:rPr lang="en-US" sz="2000" i="1">
                <a:ea typeface="Calibri" panose="020F0502020204030204"/>
                <a:cs typeface="Calibri" panose="020F0502020204030204"/>
              </a:rPr>
              <a:t>2025 Joint Venture Guidance, Section 2.2</a:t>
            </a:r>
          </a:p>
        </p:txBody>
      </p:sp>
    </p:spTree>
    <p:extLst>
      <p:ext uri="{BB962C8B-B14F-4D97-AF65-F5344CB8AC3E}">
        <p14:creationId xmlns:p14="http://schemas.microsoft.com/office/powerpoint/2010/main" val="4027549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descr="The best way to contact DEN’s ACDBE team is to email DEN-ACDBE@flydenver.com. One of our team members will route your inquiry to the appropriate person. For more information about the ACDBE Program at DEN please visit our website www.flydenver.com, or by googling: &quot;Doing Business with DEN“ and navigating to the ACDBE page.&#10;">
            <a:extLst>
              <a:ext uri="{FF2B5EF4-FFF2-40B4-BE49-F238E27FC236}">
                <a16:creationId xmlns:a16="http://schemas.microsoft.com/office/drawing/2014/main" id="{CEAC9CC3-3017-31AB-B28E-2B42F189EB1E}"/>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Resources at DEN</a:t>
            </a:r>
          </a:p>
        </p:txBody>
      </p:sp>
      <p:sp>
        <p:nvSpPr>
          <p:cNvPr id="2" name="TextBox 1">
            <a:extLst>
              <a:ext uri="{FF2B5EF4-FFF2-40B4-BE49-F238E27FC236}">
                <a16:creationId xmlns:a16="http://schemas.microsoft.com/office/drawing/2014/main" id="{1D926EAD-C77D-67E6-DFFB-03EDD307DE98}"/>
              </a:ext>
              <a:ext uri="{C183D7F6-B498-43B3-948B-1728B52AA6E4}">
                <adec:decorative xmlns:adec="http://schemas.microsoft.com/office/drawing/2017/decorative" val="1"/>
              </a:ext>
            </a:extLst>
          </p:cNvPr>
          <p:cNvSpPr txBox="1"/>
          <p:nvPr/>
        </p:nvSpPr>
        <p:spPr>
          <a:xfrm>
            <a:off x="614744" y="1556705"/>
            <a:ext cx="5148623" cy="3724096"/>
          </a:xfrm>
          <a:prstGeom prst="rect">
            <a:avLst/>
          </a:prstGeom>
          <a:noFill/>
        </p:spPr>
        <p:txBody>
          <a:bodyPr wrap="square" lIns="91440" tIns="45720" rIns="91440" bIns="45720" rtlCol="0" anchor="t">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a:ln>
                  <a:noFill/>
                </a:ln>
                <a:effectLst/>
                <a:uLnTx/>
                <a:uFillTx/>
                <a:latin typeface="Calibri" panose="020F0502020204030204"/>
                <a:ea typeface="Aptos" panose="020B0004020202020204" pitchFamily="34" charset="0"/>
                <a:cs typeface="Aptos" panose="020B0004020202020204" pitchFamily="34" charset="0"/>
              </a:rPr>
              <a:t>Small Business Programs</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sng" strike="noStrike" kern="1200" cap="none" spc="0" normalizeH="0" baseline="0" noProof="0">
                <a:ln>
                  <a:noFill/>
                </a:ln>
                <a:effectLst/>
                <a:uLnTx/>
                <a:uFillTx/>
                <a:latin typeface="Calibri" panose="020F0502020204030204"/>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ACDBE Program</a:t>
            </a:r>
            <a:endParaRPr kumimoji="0" lang="en-US" sz="1700" b="0" i="0" u="sng" strike="noStrike" kern="1200" cap="none" spc="0" normalizeH="0" baseline="0" noProof="0">
              <a:ln>
                <a:noFill/>
              </a:ln>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sng" strike="noStrike" kern="1200" cap="none" spc="0" normalizeH="0" baseline="0" noProof="0">
                <a:ln>
                  <a:noFill/>
                </a:ln>
                <a:effectLst/>
                <a:uLnTx/>
                <a:uFillTx/>
                <a:latin typeface="Calibri" panose="020F0502020204030204"/>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MWBE, DBE, SBE, SBEC and EBE Programs</a:t>
            </a:r>
            <a:endParaRPr kumimoji="0" lang="en-US" sz="1700" b="0" i="0" u="sng" strike="noStrike" kern="1200" cap="none" spc="0" normalizeH="0" baseline="0" noProof="0">
              <a:ln>
                <a:noFill/>
              </a:ln>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a:ln>
                <a:noFill/>
              </a:ln>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effectLst/>
                <a:uLnTx/>
                <a:uFillTx/>
                <a:latin typeface="Calibri" panose="020F0502020204030204"/>
                <a:ea typeface="Aptos" panose="020B0004020202020204" pitchFamily="34" charset="0"/>
                <a:cs typeface="Aptos" panose="020B0004020202020204" pitchFamily="34" charset="0"/>
              </a:rPr>
              <a:t>Business Development Training Academy </a:t>
            </a:r>
            <a:endParaRPr kumimoji="0" lang="en-US" sz="1700" b="0" i="0" u="none" strike="noStrike" kern="1200" cap="none" spc="0" normalizeH="0" baseline="0" noProof="0">
              <a:ln>
                <a:noFill/>
              </a:ln>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sng" strike="noStrike" kern="1200" cap="none" spc="40" normalizeH="0" baseline="0" noProof="0">
                <a:ln>
                  <a:noFill/>
                </a:ln>
                <a:effectLst/>
                <a:uLnTx/>
                <a:uFillTx/>
                <a:latin typeface="Calibri" panose="020F0502020204030204"/>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Business Development Training Academy</a:t>
            </a:r>
            <a:r>
              <a:rPr kumimoji="0" lang="en-US" sz="1700" b="0" i="0" u="sng" strike="noStrike" kern="1200" cap="none" spc="40" normalizeH="0" baseline="0" noProof="0">
                <a:ln>
                  <a:noFill/>
                </a:ln>
                <a:effectLst/>
                <a:uLnTx/>
                <a:uFillTx/>
                <a:latin typeface="Calibri" panose="020F0502020204030204"/>
                <a:ea typeface="Aptos" panose="020B0004020202020204" pitchFamily="34" charset="0"/>
                <a:cs typeface="Aptos" panose="020B0004020202020204" pitchFamily="34" charset="0"/>
              </a:rPr>
              <a:t> (BDTA)</a:t>
            </a:r>
            <a:endParaRPr kumimoji="0" lang="en-US" sz="1700" b="0" i="0" u="none" strike="noStrike" kern="1200" cap="none" spc="0" normalizeH="0" baseline="0" noProof="0">
              <a:ln>
                <a:noFill/>
              </a:ln>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sng" strike="noStrike" kern="1200" cap="none" spc="40" normalizeH="0" baseline="0" noProof="0">
                <a:ln>
                  <a:noFill/>
                </a:ln>
                <a:effectLst/>
                <a:uLnTx/>
                <a:uFillTx/>
                <a:latin typeface="Calibri" panose="020F0502020204030204"/>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BDTA Graduation Trade Show </a:t>
            </a:r>
            <a:r>
              <a:rPr kumimoji="0" lang="en-US" sz="1700" b="0" i="0" u="sng" strike="noStrike" kern="1200" cap="none" spc="40" normalizeH="0" baseline="0" noProof="0">
                <a:ln>
                  <a:noFill/>
                </a:ln>
                <a:effectLst/>
                <a:uLnTx/>
                <a:uFillTx/>
                <a:latin typeface="Calibri" panose="020F0502020204030204"/>
                <a:ea typeface="Aptos" panose="020B0004020202020204" pitchFamily="34" charset="0"/>
                <a:cs typeface="Aptos" panose="020B0004020202020204" pitchFamily="34" charset="0"/>
              </a:rPr>
              <a:t>Exhibitor Sign-Up</a:t>
            </a:r>
          </a:p>
          <a:p>
            <a:pPr marL="457200" marR="0" lvl="0" indent="0" algn="l" defTabSz="914400" rtl="0" eaLnBrk="1" fontAlgn="auto" latinLnBrk="0" hangingPunct="1">
              <a:lnSpc>
                <a:spcPct val="100000"/>
              </a:lnSpc>
              <a:spcBef>
                <a:spcPts val="0"/>
              </a:spcBef>
              <a:spcAft>
                <a:spcPts val="0"/>
              </a:spcAft>
              <a:buClrTx/>
              <a:buSzTx/>
              <a:buFontTx/>
              <a:buNone/>
              <a:tabLst/>
              <a:defRPr/>
            </a:pPr>
            <a:br>
              <a:rPr kumimoji="0" lang="en-US" sz="1700" b="0" i="0" u="sng" strike="noStrike" kern="1200" cap="none" spc="40" normalizeH="0" baseline="0" noProof="0">
                <a:ln>
                  <a:noFill/>
                </a:ln>
                <a:effectLst/>
                <a:uLnTx/>
                <a:uFillTx/>
                <a:latin typeface="Calibri" panose="020F0502020204030204"/>
                <a:ea typeface="Aptos" panose="020B0004020202020204" pitchFamily="34" charset="0"/>
                <a:cs typeface="Aptos" panose="020B0004020202020204" pitchFamily="34" charset="0"/>
              </a:rPr>
            </a:br>
            <a:r>
              <a:rPr kumimoji="0" lang="en-US" sz="1700" b="1" i="0" u="none" strike="noStrike" kern="1200" cap="none" spc="0" normalizeH="0" baseline="0" noProof="0">
                <a:ln>
                  <a:noFill/>
                </a:ln>
                <a:effectLst/>
                <a:uLnTx/>
                <a:uFillTx/>
                <a:latin typeface="Calibri" panose="020F0502020204030204"/>
                <a:ea typeface="Times New Roman" panose="02020603050405020304" pitchFamily="18" charset="0"/>
                <a:cs typeface="Aptos" panose="020B0004020202020204" pitchFamily="34" charset="0"/>
              </a:rPr>
              <a:t>Outreach Events and Opportunities</a:t>
            </a:r>
            <a:endParaRPr kumimoji="0" lang="en-US" sz="1700" b="1" i="0" u="none" strike="noStrike" kern="1200" cap="none" spc="0" normalizeH="0" baseline="0" noProof="0">
              <a:ln>
                <a:noFill/>
              </a:ln>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sng" strike="noStrike" kern="1200" cap="none" spc="40" normalizeH="0" baseline="0" noProof="0">
                <a:ln>
                  <a:noFill/>
                </a:ln>
                <a:effectLst/>
                <a:uLnTx/>
                <a:uFillTx/>
                <a:latin typeface="Calibri" panose="020F0502020204030204"/>
                <a:ea typeface="Aptos" panose="020B0004020202020204" pitchFamily="34" charset="0"/>
                <a:cs typeface="Aptos" panose="020B0004020202020204" pitchFamily="34" charset="0"/>
                <a:hlinkClick r:id="rId7" tooltip="Event Calendar">
                  <a:extLst>
                    <a:ext uri="{A12FA001-AC4F-418D-AE19-62706E023703}">
                      <ahyp:hlinkClr xmlns:ahyp="http://schemas.microsoft.com/office/drawing/2018/hyperlinkcolor" val="tx"/>
                    </a:ext>
                  </a:extLst>
                </a:hlinkClick>
              </a:rPr>
              <a:t>Event Calendar</a:t>
            </a:r>
            <a:endParaRPr kumimoji="0" lang="en-US" sz="1700" b="0" i="0" u="sng" strike="noStrike" kern="1200" cap="none" spc="40" normalizeH="0" baseline="0" noProof="0">
              <a:ln>
                <a:noFill/>
              </a:ln>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sng" strike="noStrike" kern="1200" cap="none" spc="40" normalizeH="0" baseline="0" noProof="0">
                <a:ln>
                  <a:noFill/>
                </a:ln>
                <a:effectLst/>
                <a:uLnTx/>
                <a:uFillTx/>
                <a:latin typeface="Calibri" panose="020F0502020204030204"/>
                <a:ea typeface="Aptos" panose="020B0004020202020204" pitchFamily="34" charset="0"/>
                <a:cs typeface="Aptos" panose="020B0004020202020204" pitchFamily="34" charset="0"/>
                <a:hlinkClick r:id="rId8">
                  <a:extLst>
                    <a:ext uri="{A12FA001-AC4F-418D-AE19-62706E023703}">
                      <ahyp:hlinkClr xmlns:ahyp="http://schemas.microsoft.com/office/drawing/2018/hyperlinkcolor" val="tx"/>
                    </a:ext>
                  </a:extLst>
                </a:hlinkClick>
              </a:rPr>
              <a:t>Subscribe to Newsletter</a:t>
            </a:r>
            <a:endParaRPr kumimoji="0" lang="en-US" sz="1700" b="0" i="0" u="none" strike="noStrike" kern="1200" cap="none" spc="0" normalizeH="0" baseline="0" noProof="0">
              <a:ln>
                <a:noFill/>
              </a:ln>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sng" strike="noStrike" kern="1200" cap="none" spc="40" normalizeH="0" baseline="0" noProof="0">
                <a:ln>
                  <a:noFill/>
                </a:ln>
                <a:effectLst/>
                <a:uLnTx/>
                <a:uFillTx/>
                <a:latin typeface="Calibri" panose="020F0502020204030204"/>
                <a:ea typeface="Aptos" panose="020B0004020202020204" pitchFamily="34" charset="0"/>
                <a:cs typeface="Aptos" panose="020B0004020202020204" pitchFamily="34" charset="0"/>
                <a:hlinkClick r:id="rId9">
                  <a:extLst>
                    <a:ext uri="{A12FA001-AC4F-418D-AE19-62706E023703}">
                      <ahyp:hlinkClr xmlns:ahyp="http://schemas.microsoft.com/office/drawing/2018/hyperlinkcolor" val="tx"/>
                    </a:ext>
                  </a:extLst>
                </a:hlinkClick>
              </a:rPr>
              <a:t>Community Panelist Program</a:t>
            </a:r>
            <a:endParaRPr kumimoji="0" lang="en-US" sz="1700" b="0" i="0" u="none" strike="noStrike" kern="1200" cap="none" spc="0" normalizeH="0" baseline="0" noProof="0">
              <a:ln>
                <a:noFill/>
              </a:ln>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descr="Concessions&#10;Concessions Program&#10;Tenant Improvement Projects&#10;Kiosk Program (Provenzano Resources, Inc.)&#10;&#10;DEN Procurement &#10;Contract Procurement at DEN&#10;Current and Future Procurement Opportunities&#10;City-wide Capacity Building&#10;Mentor Protégé Program&#10;DSBO Equity &amp; Empowerment Council&#10;">
            <a:extLst>
              <a:ext uri="{FF2B5EF4-FFF2-40B4-BE49-F238E27FC236}">
                <a16:creationId xmlns:a16="http://schemas.microsoft.com/office/drawing/2014/main" id="{1B63C2BD-20CC-6414-960B-00DFBF697F78}"/>
              </a:ext>
              <a:ext uri="{C183D7F6-B498-43B3-948B-1728B52AA6E4}">
                <adec:decorative xmlns:adec="http://schemas.microsoft.com/office/drawing/2017/decorative" val="0"/>
              </a:ext>
            </a:extLst>
          </p:cNvPr>
          <p:cNvSpPr txBox="1"/>
          <p:nvPr/>
        </p:nvSpPr>
        <p:spPr>
          <a:xfrm>
            <a:off x="5593239" y="1576185"/>
            <a:ext cx="5478302" cy="3447098"/>
          </a:xfrm>
          <a:prstGeom prst="rect">
            <a:avLst/>
          </a:prstGeom>
          <a:noFill/>
        </p:spPr>
        <p:txBody>
          <a:bodyPr wrap="square" lIns="91440" tIns="45720" rIns="91440" bIns="45720" rtlCol="0" anchor="t">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Concessions</a:t>
            </a:r>
            <a:endParaRPr kumimoji="0" lang="en-US" sz="16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0">
                  <a:extLst>
                    <a:ext uri="{A12FA001-AC4F-418D-AE19-62706E023703}">
                      <ahyp:hlinkClr xmlns:ahyp="http://schemas.microsoft.com/office/drawing/2018/hyperlinkcolor" val="tx"/>
                    </a:ext>
                  </a:extLst>
                </a:hlinkClick>
              </a:rPr>
              <a:t>Concessions Program</a:t>
            </a:r>
            <a:endParaRPr kumimoji="0" lang="en-US" sz="16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1">
                  <a:extLst>
                    <a:ext uri="{A12FA001-AC4F-418D-AE19-62706E023703}">
                      <ahyp:hlinkClr xmlns:ahyp="http://schemas.microsoft.com/office/drawing/2018/hyperlinkcolor" val="tx"/>
                    </a:ext>
                  </a:extLst>
                </a:hlinkClick>
              </a:rPr>
              <a:t>Tenant Improvement Projects</a:t>
            </a:r>
            <a:endParaRPr kumimoji="0" lang="en-US" sz="16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2">
                  <a:extLst>
                    <a:ext uri="{A12FA001-AC4F-418D-AE19-62706E023703}">
                      <ahyp:hlinkClr xmlns:ahyp="http://schemas.microsoft.com/office/drawing/2018/hyperlinkcolor" val="tx"/>
                    </a:ext>
                  </a:extLst>
                </a:hlinkClick>
              </a:rPr>
              <a:t>Kiosk Program (Provenzano Resources, Inc.)</a:t>
            </a:r>
            <a:endParaRPr kumimoji="0" lang="en-US" sz="1600" b="1"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rPr>
              <a:t>DEN Procurement </a:t>
            </a:r>
            <a:endParaRPr kumimoji="0" lang="en-US" sz="16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4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3">
                  <a:extLst>
                    <a:ext uri="{A12FA001-AC4F-418D-AE19-62706E023703}">
                      <ahyp:hlinkClr xmlns:ahyp="http://schemas.microsoft.com/office/drawing/2018/hyperlinkcolor" val="tx"/>
                    </a:ext>
                  </a:extLst>
                </a:hlinkClick>
              </a:rPr>
              <a:t>Contract Procurement at DEN</a:t>
            </a:r>
            <a:endParaRPr kumimoji="0" lang="en-US" sz="1600" b="0"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sng" strike="noStrike" kern="1200" cap="none" spc="4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4">
                  <a:extLst>
                    <a:ext uri="{A12FA001-AC4F-418D-AE19-62706E023703}">
                      <ahyp:hlinkClr xmlns:ahyp="http://schemas.microsoft.com/office/drawing/2018/hyperlinkcolor" val="tx"/>
                    </a:ext>
                  </a:extLst>
                </a:hlinkClick>
              </a:rPr>
              <a:t>Current and Future Procurement Opportunities</a:t>
            </a:r>
            <a:endParaRPr kumimoji="0" lang="en-US" sz="16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Calibri"/>
                <a:cs typeface="Calibri"/>
              </a:rPr>
              <a:t>City-wide Capacity Building</a:t>
            </a:r>
            <a:endParaRPr kumimoji="0" lang="en-US" sz="1600" b="0" i="0" u="none" strike="noStrike" kern="1200" cap="none" spc="0" normalizeH="0" baseline="0" noProof="0" dirty="0">
              <a:ln>
                <a:noFill/>
              </a:ln>
              <a:solidFill>
                <a:prstClr val="black"/>
              </a:solidFill>
              <a:effectLst/>
              <a:uLnTx/>
              <a:uFillTx/>
              <a:latin typeface="Calibri"/>
              <a:ea typeface="Calibri"/>
              <a:cs typeface="Calibri"/>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5">
                  <a:extLst>
                    <a:ext uri="{A12FA001-AC4F-418D-AE19-62706E023703}">
                      <ahyp:hlinkClr xmlns:ahyp="http://schemas.microsoft.com/office/drawing/2018/hyperlinkcolor" val="tx"/>
                    </a:ext>
                  </a:extLst>
                </a:hlinkClick>
              </a:rPr>
              <a:t>Mentor Protégé Program</a:t>
            </a:r>
            <a:endParaRPr kumimoji="0" lang="en-US" sz="16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hlinkClick r:id="rId16">
                  <a:extLst>
                    <a:ext uri="{A12FA001-AC4F-418D-AE19-62706E023703}">
                      <ahyp:hlinkClr xmlns:ahyp="http://schemas.microsoft.com/office/drawing/2018/hyperlinkcolor" val="tx"/>
                    </a:ext>
                  </a:extLst>
                </a:hlinkClick>
              </a:rPr>
              <a:t>DSBO Equity &amp; Empowerment Council</a:t>
            </a:r>
            <a:endParaRPr kumimoji="0" lang="en-US" sz="16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Aptos" panose="020B0004020202020204" pitchFamily="34" charset="0"/>
              <a:cs typeface="Aptos" panose="020B0004020202020204" pitchFamily="34" charset="0"/>
            </a:endParaRPr>
          </a:p>
        </p:txBody>
      </p:sp>
      <p:sp>
        <p:nvSpPr>
          <p:cNvPr id="5" name="TextBox 4" descr="For any additional questions, please reach out to: DEN-ACDBE@flydenver.com &#10;">
            <a:extLst>
              <a:ext uri="{FF2B5EF4-FFF2-40B4-BE49-F238E27FC236}">
                <a16:creationId xmlns:a16="http://schemas.microsoft.com/office/drawing/2014/main" id="{1303976C-C4B0-6BE3-E8E4-5D04B7D1860D}"/>
              </a:ext>
            </a:extLst>
          </p:cNvPr>
          <p:cNvSpPr txBox="1"/>
          <p:nvPr/>
        </p:nvSpPr>
        <p:spPr>
          <a:xfrm>
            <a:off x="770439" y="5904371"/>
            <a:ext cx="961389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DC582A"/>
                </a:solidFill>
                <a:effectLst/>
                <a:uLnTx/>
                <a:uFillTx/>
                <a:latin typeface="Calibri" panose="020F0502020204030204"/>
                <a:ea typeface="+mn-ea"/>
                <a:cs typeface="+mn-cs"/>
              </a:rPr>
              <a:t>For additional questions, please reach out to: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17"/>
              </a:rPr>
              <a:t>DEN-ACDBE@flydenver.com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712996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4CCBD-6491-FA48-E193-9C300F75D002}"/>
              </a:ext>
            </a:extLst>
          </p:cNvPr>
          <p:cNvSpPr>
            <a:spLocks noGrp="1"/>
          </p:cNvSpPr>
          <p:nvPr>
            <p:ph type="title" idx="4294967295"/>
          </p:nvPr>
        </p:nvSpPr>
        <p:spPr>
          <a:xfrm>
            <a:off x="838200" y="365125"/>
            <a:ext cx="10515600" cy="1325563"/>
          </a:xfrm>
          <a:prstGeom prst="rect">
            <a:avLst/>
          </a:prstGeom>
        </p:spPr>
        <p:txBody>
          <a:bodyPr/>
          <a:lstStyle/>
          <a:p>
            <a:r>
              <a:rPr lang="en-US">
                <a:solidFill>
                  <a:schemeClr val="bg1"/>
                </a:solidFill>
              </a:rPr>
              <a:t>Small Business Certification Workshop – June 12</a:t>
            </a:r>
          </a:p>
        </p:txBody>
      </p:sp>
      <p:pic>
        <p:nvPicPr>
          <p:cNvPr id="8" name="Picture 7" descr="Save the Date: Small Business Certification Workshop – June 12&#10;&#10;Presented by DSBO &amp; AABO&#10;&#10;Simplify the certification process and help small businesses grow by leveraging their certifications (ACDBE, DBE, EBE, MWBE, SBE, SBEC).&#10;&#10;">
            <a:hlinkClick r:id="rId3"/>
            <a:extLst>
              <a:ext uri="{FF2B5EF4-FFF2-40B4-BE49-F238E27FC236}">
                <a16:creationId xmlns:a16="http://schemas.microsoft.com/office/drawing/2014/main" id="{6D2649D4-7285-9712-D2B0-0B7A84C7AB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
            <a:ext cx="12192001" cy="7005234"/>
          </a:xfrm>
          <a:prstGeom prst="rect">
            <a:avLst/>
          </a:prstGeom>
        </p:spPr>
      </p:pic>
    </p:spTree>
    <p:extLst>
      <p:ext uri="{BB962C8B-B14F-4D97-AF65-F5344CB8AC3E}">
        <p14:creationId xmlns:p14="http://schemas.microsoft.com/office/powerpoint/2010/main" val="252354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Taking Flight at DEN  - Monthly event showcasing multiple procurement opportunities, set for the 2nd Thursday of each month at 1 p.m.&#10;&#10;Taking Flight at DEN is our monthly outreach event that features multiple procurement opportunities. This event:&#10;is a Proactive approach for DEN internal teams&#10;Features multiple projects&#10;Creates a space for sharing projects with long lead times and multiple status updates&#10;Encourages networking and partnership building&#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69938" y="499829"/>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Taking Flight at DEN </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a:lstStyle/>
          <a:p>
            <a:r>
              <a:rPr lang="en-US" b="1"/>
              <a:t>Monthly event showcasing multiple procurement opportunities, set for the 2nd Thursday of each month at 1 p.m.</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138363"/>
            <a:ext cx="8260940" cy="3930649"/>
          </a:xfrm>
        </p:spPr>
        <p:txBody>
          <a:bodyPr lIns="91440" tIns="45720" rIns="91440" bIns="45720" anchor="t"/>
          <a:lstStyle/>
          <a:p>
            <a:pPr>
              <a:spcBef>
                <a:spcPts val="0"/>
              </a:spcBef>
              <a:buClr>
                <a:srgbClr val="E35B2A"/>
              </a:buClr>
              <a:tabLst>
                <a:tab pos="457200" algn="l"/>
              </a:tabLst>
            </a:pPr>
            <a:r>
              <a:rPr lang="en-US" sz="2000" b="1" i="1">
                <a:solidFill>
                  <a:schemeClr val="bg1">
                    <a:lumMod val="85000"/>
                  </a:schemeClr>
                </a:solidFill>
                <a:cs typeface="Calibri"/>
              </a:rPr>
              <a:t>**January 23** - Due to holiday schedules</a:t>
            </a:r>
            <a:endParaRPr lang="en-US" sz="2000" b="1" i="1">
              <a:solidFill>
                <a:schemeClr val="bg1">
                  <a:lumMod val="85000"/>
                </a:schemeClr>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b="1">
                <a:solidFill>
                  <a:schemeClr val="bg1">
                    <a:lumMod val="85000"/>
                  </a:schemeClr>
                </a:solidFill>
                <a:ea typeface="Calibri"/>
                <a:cs typeface="Calibri"/>
              </a:rPr>
              <a:t>February 13</a:t>
            </a:r>
          </a:p>
          <a:p>
            <a:pPr>
              <a:spcBef>
                <a:spcPts val="0"/>
              </a:spcBef>
              <a:buClr>
                <a:srgbClr val="E35B2A"/>
              </a:buClr>
              <a:tabLst>
                <a:tab pos="457200" algn="l"/>
              </a:tabLst>
            </a:pPr>
            <a:r>
              <a:rPr lang="en-US" sz="2000" b="1">
                <a:solidFill>
                  <a:schemeClr val="bg1">
                    <a:lumMod val="85000"/>
                  </a:schemeClr>
                </a:solidFill>
                <a:cs typeface="Calibri"/>
              </a:rPr>
              <a:t>March 13</a:t>
            </a:r>
            <a:endParaRPr lang="en-US" sz="2000" b="1">
              <a:solidFill>
                <a:schemeClr val="bg1">
                  <a:lumMod val="85000"/>
                </a:schemeClr>
              </a:solidFill>
              <a:ea typeface="Calibri"/>
              <a:cs typeface="Calibri"/>
            </a:endParaRPr>
          </a:p>
          <a:p>
            <a:pPr marL="285750" lvl="1" indent="-285750">
              <a:lnSpc>
                <a:spcPct val="100000"/>
              </a:lnSpc>
              <a:spcBef>
                <a:spcPts val="0"/>
              </a:spcBef>
              <a:buClr>
                <a:srgbClr val="E35B2A"/>
              </a:buClr>
              <a:buSzPct val="110000"/>
              <a:tabLst>
                <a:tab pos="457200" algn="l"/>
              </a:tabLst>
            </a:pPr>
            <a:r>
              <a:rPr lang="en-US" sz="2000" b="1">
                <a:solidFill>
                  <a:schemeClr val="bg1">
                    <a:lumMod val="85000"/>
                  </a:schemeClr>
                </a:solidFill>
                <a:ea typeface="Calibri"/>
                <a:cs typeface="Calibri"/>
              </a:rPr>
              <a:t>April 10</a:t>
            </a:r>
          </a:p>
          <a:p>
            <a:pPr>
              <a:spcBef>
                <a:spcPts val="0"/>
              </a:spcBef>
              <a:buClr>
                <a:srgbClr val="E35B2A"/>
              </a:buClr>
              <a:tabLst>
                <a:tab pos="457200" algn="l"/>
              </a:tabLst>
            </a:pPr>
            <a:r>
              <a:rPr lang="en-US" sz="2000" b="1">
                <a:solidFill>
                  <a:schemeClr val="bg1">
                    <a:lumMod val="85000"/>
                  </a:schemeClr>
                </a:solidFill>
                <a:cs typeface="Calibri"/>
              </a:rPr>
              <a:t>May 8</a:t>
            </a:r>
            <a:endParaRPr lang="en-US" sz="2000" b="1">
              <a:solidFill>
                <a:schemeClr val="bg1">
                  <a:lumMod val="85000"/>
                </a:schemeClr>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June 12</a:t>
            </a:r>
          </a:p>
          <a:p>
            <a:pPr>
              <a:spcBef>
                <a:spcPts val="0"/>
              </a:spcBef>
              <a:buClr>
                <a:srgbClr val="E35B2A"/>
              </a:buClr>
              <a:tabLst>
                <a:tab pos="457200" algn="l"/>
              </a:tabLst>
            </a:pPr>
            <a:r>
              <a:rPr lang="en-US" sz="2000" b="1">
                <a:solidFill>
                  <a:schemeClr val="tx1"/>
                </a:solidFill>
                <a:cs typeface="Calibri"/>
              </a:rPr>
              <a:t>July 17 </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cs typeface="Calibri"/>
              </a:rPr>
              <a:t>August 14</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cs typeface="Calibri"/>
              </a:rPr>
              <a:t>September 11</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October 9</a:t>
            </a:r>
          </a:p>
          <a:p>
            <a:pPr>
              <a:spcBef>
                <a:spcPts val="0"/>
              </a:spcBef>
              <a:buClr>
                <a:srgbClr val="E35B2A"/>
              </a:buClr>
              <a:tabLst>
                <a:tab pos="457200" algn="l"/>
              </a:tabLst>
            </a:pPr>
            <a:r>
              <a:rPr lang="en-US" sz="2000" b="1">
                <a:solidFill>
                  <a:schemeClr val="tx1"/>
                </a:solidFill>
                <a:cs typeface="Calibri"/>
              </a:rPr>
              <a:t>November 13</a:t>
            </a:r>
            <a:endParaRPr lang="en-US" sz="2000" b="1">
              <a:solidFill>
                <a:schemeClr val="tx1"/>
              </a:solidFill>
              <a:ea typeface="Calibri"/>
              <a:cs typeface="Calibri"/>
            </a:endParaRPr>
          </a:p>
          <a:p>
            <a:pPr>
              <a:spcBef>
                <a:spcPts val="0"/>
              </a:spcBef>
              <a:buClr>
                <a:srgbClr val="E35B2A"/>
              </a:buClr>
              <a:tabLst>
                <a:tab pos="457200" algn="l"/>
              </a:tabLst>
            </a:pPr>
            <a:r>
              <a:rPr lang="en-US" sz="2000" b="1">
                <a:solidFill>
                  <a:schemeClr val="tx1"/>
                </a:solidFill>
                <a:ea typeface="Calibri"/>
                <a:cs typeface="Calibri"/>
              </a:rPr>
              <a:t>December 11</a:t>
            </a:r>
          </a:p>
        </p:txBody>
      </p:sp>
      <p:pic>
        <p:nvPicPr>
          <p:cNvPr id="26" name="Picture Placeholder 25">
            <a:extLst>
              <a:ext uri="{FF2B5EF4-FFF2-40B4-BE49-F238E27FC236}">
                <a16:creationId xmlns:a16="http://schemas.microsoft.com/office/drawing/2014/main" id="{8BCCD56F-F259-B481-81CA-3DA97C28CA7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b="-603"/>
          <a:stretch/>
        </p:blipFill>
        <p:spPr>
          <a:xfrm>
            <a:off x="8741057" y="0"/>
            <a:ext cx="3450943" cy="6939778"/>
          </a:xfrm>
        </p:spPr>
      </p:pic>
      <p:pic>
        <p:nvPicPr>
          <p:cNvPr id="27" name="Picture 2">
            <a:hlinkClick r:id="rId4"/>
            <a:extLst>
              <a:ext uri="{FF2B5EF4-FFF2-40B4-BE49-F238E27FC236}">
                <a16:creationId xmlns:a16="http://schemas.microsoft.com/office/drawing/2014/main" id="{2CA07076-17AB-00E5-6AC1-BEF1779097D5}"/>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86118" y="5980327"/>
            <a:ext cx="742882" cy="74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7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Meet the Primes, is a virtual outreach series intended to bring together firms who are working as a Prime at DEN and help connect them with local, small, and historically underutilized firms. &#10;&#10;These are held every other month on the 3rd Thursday&#10;Please go to https://www.eventbrite.com/o/doing-business-at-den-8527643555 for the event calendar. &#10;">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Meet the Primes</a:t>
            </a: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350483"/>
            <a:ext cx="7877175" cy="578318"/>
          </a:xfrm>
        </p:spPr>
        <p:txBody>
          <a:bodyPr/>
          <a:lstStyle/>
          <a:p>
            <a:pPr algn="l"/>
            <a:r>
              <a:rPr lang="en-US" b="1"/>
              <a:t>Virtual outreach event held twice a month to connect Prime firms at DEN with local, small, and historically underutilized firms, scheduled for the 3rd Thursday at 1 p.m.</a:t>
            </a:r>
          </a:p>
          <a:p>
            <a:endParaRPr lang="en-US" b="1"/>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810964" y="2065582"/>
            <a:ext cx="8449287" cy="4295915"/>
          </a:xfrm>
        </p:spPr>
        <p:txBody>
          <a:bodyPr lIns="91440" tIns="45720" rIns="91440" bIns="45720" anchor="t"/>
          <a:lstStyle/>
          <a:p>
            <a:pPr>
              <a:lnSpc>
                <a:spcPct val="150000"/>
              </a:lnSpc>
              <a:spcBef>
                <a:spcPts val="0"/>
              </a:spcBef>
              <a:buClr>
                <a:srgbClr val="E35B2A"/>
              </a:buClr>
              <a:tabLst>
                <a:tab pos="457200" algn="l"/>
              </a:tabLst>
            </a:pPr>
            <a:r>
              <a:rPr lang="en-US" sz="2000">
                <a:solidFill>
                  <a:schemeClr val="bg1">
                    <a:lumMod val="85000"/>
                  </a:schemeClr>
                </a:solidFill>
                <a:ea typeface="Times New Roman" panose="02020603050405020304" pitchFamily="18" charset="0"/>
                <a:cs typeface="Calibri"/>
              </a:rPr>
              <a:t>February 20 - Concessions Prime Operators </a:t>
            </a:r>
            <a:endParaRPr lang="en-US" sz="2000">
              <a:solidFill>
                <a:schemeClr val="bg1">
                  <a:lumMod val="85000"/>
                </a:schemeClr>
              </a:solidFill>
              <a:ea typeface="Calibri" panose="020F0502020204030204"/>
              <a:cs typeface="Calibri" panose="020F0502020204030204"/>
            </a:endParaRPr>
          </a:p>
          <a:p>
            <a:pPr>
              <a:lnSpc>
                <a:spcPct val="150000"/>
              </a:lnSpc>
              <a:spcBef>
                <a:spcPts val="0"/>
              </a:spcBef>
              <a:buClr>
                <a:srgbClr val="E35B2A"/>
              </a:buClr>
              <a:tabLst>
                <a:tab pos="457200" algn="l"/>
              </a:tabLst>
            </a:pPr>
            <a:r>
              <a:rPr lang="en-US" sz="2000">
                <a:solidFill>
                  <a:schemeClr val="bg1">
                    <a:lumMod val="85000"/>
                  </a:schemeClr>
                </a:solidFill>
                <a:effectLst/>
                <a:ea typeface="Times New Roman" panose="02020603050405020304" pitchFamily="18" charset="0"/>
                <a:cs typeface="Calibri"/>
              </a:rPr>
              <a:t>April </a:t>
            </a:r>
            <a:r>
              <a:rPr lang="en-US" sz="2000">
                <a:solidFill>
                  <a:schemeClr val="bg1">
                    <a:lumMod val="85000"/>
                  </a:schemeClr>
                </a:solidFill>
                <a:ea typeface="Times New Roman" panose="02020603050405020304" pitchFamily="18" charset="0"/>
                <a:cs typeface="Calibri"/>
              </a:rPr>
              <a:t>17</a:t>
            </a:r>
            <a:r>
              <a:rPr lang="en-US" sz="2000" baseline="30000">
                <a:solidFill>
                  <a:schemeClr val="bg1">
                    <a:lumMod val="85000"/>
                  </a:schemeClr>
                </a:solidFill>
                <a:ea typeface="Times New Roman" panose="02020603050405020304" pitchFamily="18" charset="0"/>
                <a:cs typeface="Calibri"/>
              </a:rPr>
              <a:t> </a:t>
            </a:r>
            <a:r>
              <a:rPr lang="en-US" sz="2000">
                <a:solidFill>
                  <a:schemeClr val="bg1">
                    <a:lumMod val="85000"/>
                  </a:schemeClr>
                </a:solidFill>
                <a:effectLst/>
                <a:ea typeface="Times New Roman" panose="02020603050405020304" pitchFamily="18" charset="0"/>
                <a:cs typeface="Calibri"/>
              </a:rPr>
              <a:t>- Rental Car Company </a:t>
            </a:r>
            <a:endParaRPr lang="en-US" sz="2000">
              <a:solidFill>
                <a:schemeClr val="bg1">
                  <a:lumMod val="85000"/>
                </a:schemeClr>
              </a:solidFill>
              <a:ea typeface="Times New Roman" panose="02020603050405020304" pitchFamily="18" charset="0"/>
              <a:cs typeface="Calibri"/>
            </a:endParaRPr>
          </a:p>
          <a:p>
            <a:pPr>
              <a:lnSpc>
                <a:spcPct val="150000"/>
              </a:lnSpc>
              <a:spcBef>
                <a:spcPts val="0"/>
              </a:spcBef>
              <a:buClr>
                <a:srgbClr val="E35B2A"/>
              </a:buClr>
              <a:tabLst>
                <a:tab pos="457200" algn="l"/>
              </a:tabLst>
            </a:pPr>
            <a:r>
              <a:rPr lang="en-US" sz="2000">
                <a:solidFill>
                  <a:schemeClr val="tx1"/>
                </a:solidFill>
                <a:effectLst/>
                <a:ea typeface="Times New Roman" panose="02020603050405020304" pitchFamily="18" charset="0"/>
                <a:cs typeface="Calibri"/>
              </a:rPr>
              <a:t>June </a:t>
            </a:r>
            <a:r>
              <a:rPr lang="en-US" sz="2000">
                <a:solidFill>
                  <a:schemeClr val="tx1"/>
                </a:solidFill>
                <a:ea typeface="Times New Roman" panose="02020603050405020304" pitchFamily="18" charset="0"/>
                <a:cs typeface="Calibri"/>
              </a:rPr>
              <a:t>26</a:t>
            </a:r>
            <a:r>
              <a:rPr lang="en-US" sz="2000">
                <a:solidFill>
                  <a:schemeClr val="tx1"/>
                </a:solidFill>
                <a:effectLst/>
                <a:ea typeface="Times New Roman" panose="02020603050405020304" pitchFamily="18" charset="0"/>
                <a:cs typeface="Calibri"/>
              </a:rPr>
              <a:t>- General Contractors</a:t>
            </a:r>
            <a:endParaRPr lang="en-US" sz="2000">
              <a:solidFill>
                <a:schemeClr val="tx1"/>
              </a:solidFill>
              <a:ea typeface="Times New Roman" panose="02020603050405020304" pitchFamily="18" charset="0"/>
              <a:cs typeface="Calibri"/>
            </a:endParaRPr>
          </a:p>
          <a:p>
            <a:pPr>
              <a:lnSpc>
                <a:spcPct val="150000"/>
              </a:lnSpc>
              <a:spcBef>
                <a:spcPts val="0"/>
              </a:spcBef>
              <a:buClr>
                <a:srgbClr val="E35B2A"/>
              </a:buClr>
              <a:tabLst>
                <a:tab pos="457200" algn="l"/>
              </a:tabLst>
            </a:pPr>
            <a:r>
              <a:rPr lang="en-US" sz="2000">
                <a:solidFill>
                  <a:schemeClr val="tx1"/>
                </a:solidFill>
                <a:effectLst/>
                <a:ea typeface="Times New Roman" panose="02020603050405020304" pitchFamily="18" charset="0"/>
                <a:cs typeface="Calibri"/>
              </a:rPr>
              <a:t>August </a:t>
            </a:r>
            <a:r>
              <a:rPr lang="en-US" sz="2000">
                <a:solidFill>
                  <a:schemeClr val="tx1"/>
                </a:solidFill>
                <a:ea typeface="Times New Roman" panose="02020603050405020304" pitchFamily="18" charset="0"/>
                <a:cs typeface="Calibri"/>
              </a:rPr>
              <a:t>21  </a:t>
            </a:r>
            <a:r>
              <a:rPr lang="en-US" sz="2000">
                <a:solidFill>
                  <a:schemeClr val="tx1"/>
                </a:solidFill>
                <a:effectLst/>
                <a:ea typeface="Times New Roman" panose="02020603050405020304" pitchFamily="18" charset="0"/>
                <a:cs typeface="Calibri"/>
              </a:rPr>
              <a:t>- Construction Specialty Trade Contractor (MEP, Painting, Millwork, Drywall, Acoustical, Flooring, Concrete, Metals, Glass Glazing, Trucking, More) </a:t>
            </a:r>
            <a:endParaRPr lang="en-US" sz="2000" i="1">
              <a:solidFill>
                <a:schemeClr val="tx1"/>
              </a:solidFill>
              <a:ea typeface="Calibri"/>
              <a:cs typeface="Calibri"/>
            </a:endParaRPr>
          </a:p>
          <a:p>
            <a:pPr>
              <a:lnSpc>
                <a:spcPct val="150000"/>
              </a:lnSpc>
              <a:spcBef>
                <a:spcPts val="0"/>
              </a:spcBef>
              <a:buClr>
                <a:srgbClr val="E35B2A"/>
              </a:buClr>
              <a:tabLst>
                <a:tab pos="457200" algn="l"/>
              </a:tabLst>
            </a:pPr>
            <a:r>
              <a:rPr lang="en-US" sz="2000">
                <a:solidFill>
                  <a:schemeClr val="tx1"/>
                </a:solidFill>
                <a:effectLst/>
                <a:ea typeface="Times New Roman" panose="02020603050405020304" pitchFamily="18" charset="0"/>
                <a:cs typeface="Calibri"/>
              </a:rPr>
              <a:t>October </a:t>
            </a:r>
            <a:r>
              <a:rPr lang="en-US" sz="2000">
                <a:solidFill>
                  <a:schemeClr val="tx1"/>
                </a:solidFill>
                <a:ea typeface="Times New Roman" panose="02020603050405020304" pitchFamily="18" charset="0"/>
                <a:cs typeface="Calibri"/>
              </a:rPr>
              <a:t>16</a:t>
            </a:r>
            <a:r>
              <a:rPr lang="en-US" sz="2000">
                <a:solidFill>
                  <a:schemeClr val="tx1"/>
                </a:solidFill>
                <a:effectLst/>
                <a:ea typeface="Times New Roman" panose="02020603050405020304" pitchFamily="18" charset="0"/>
                <a:cs typeface="Calibri"/>
              </a:rPr>
              <a:t> - Airlines, Real Estate, Commercial Development and Hotelier</a:t>
            </a:r>
            <a:endParaRPr lang="en-US" sz="2000" i="1">
              <a:solidFill>
                <a:schemeClr val="tx1"/>
              </a:solidFill>
              <a:ea typeface="Calibri"/>
              <a:cs typeface="Calibri"/>
            </a:endParaRPr>
          </a:p>
          <a:p>
            <a:pPr>
              <a:lnSpc>
                <a:spcPct val="150000"/>
              </a:lnSpc>
              <a:spcBef>
                <a:spcPts val="0"/>
              </a:spcBef>
              <a:buClr>
                <a:srgbClr val="E35B2A"/>
              </a:buClr>
              <a:tabLst>
                <a:tab pos="457200" algn="l"/>
              </a:tabLst>
            </a:pPr>
            <a:r>
              <a:rPr lang="en-US" sz="2000">
                <a:solidFill>
                  <a:schemeClr val="tx1"/>
                </a:solidFill>
                <a:effectLst/>
                <a:ea typeface="Times New Roman" panose="02020603050405020304" pitchFamily="18" charset="0"/>
                <a:cs typeface="Calibri"/>
              </a:rPr>
              <a:t>December </a:t>
            </a:r>
            <a:r>
              <a:rPr lang="en-US" sz="2000">
                <a:solidFill>
                  <a:schemeClr val="tx1"/>
                </a:solidFill>
                <a:ea typeface="Times New Roman" panose="02020603050405020304" pitchFamily="18" charset="0"/>
                <a:cs typeface="Calibri"/>
              </a:rPr>
              <a:t>18</a:t>
            </a:r>
            <a:r>
              <a:rPr lang="en-US" sz="2000">
                <a:solidFill>
                  <a:schemeClr val="tx1"/>
                </a:solidFill>
                <a:effectLst/>
                <a:ea typeface="Times New Roman" panose="02020603050405020304" pitchFamily="18" charset="0"/>
                <a:cs typeface="Calibri"/>
              </a:rPr>
              <a:t> -  Architecture, Engineering, and Professional Services</a:t>
            </a:r>
          </a:p>
        </p:txBody>
      </p:sp>
      <p:pic>
        <p:nvPicPr>
          <p:cNvPr id="13" name="Picture Placeholder 12">
            <a:extLst>
              <a:ext uri="{FF2B5EF4-FFF2-40B4-BE49-F238E27FC236}">
                <a16:creationId xmlns:a16="http://schemas.microsoft.com/office/drawing/2014/main" id="{83266C6E-FE06-4CF2-F1C5-993DC9411268}"/>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56540" y="0"/>
            <a:ext cx="3763223" cy="6922168"/>
          </a:xfrm>
        </p:spPr>
      </p:pic>
      <p:pic>
        <p:nvPicPr>
          <p:cNvPr id="14" name="Picture 2">
            <a:hlinkClick r:id="rId4"/>
            <a:extLst>
              <a:ext uri="{FF2B5EF4-FFF2-40B4-BE49-F238E27FC236}">
                <a16:creationId xmlns:a16="http://schemas.microsoft.com/office/drawing/2014/main" id="{0E10736A-7BEA-496E-5800-7C0753A8DBB9}"/>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98318" y="5720627"/>
            <a:ext cx="870857" cy="8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6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Bi-monthly virtual outreach events on the third Thursday at 1 p.m. will guide ACDBEs on doing business at DEN. - These events will be in January, March, May, July, September, November. &#10;&#10;This Navigating the ACDBE program series was created to help retail, food, and beverage businesses learn how to prepare responses to those RFPs and take their business from Storefront to Concessions&#10;&#10;&#10;&#10;Please go to https://www.eventbrite.com/o/doing-business-at-den-8527643555 for the event calendar. ">
            <a:extLst>
              <a:ext uri="{FF2B5EF4-FFF2-40B4-BE49-F238E27FC236}">
                <a16:creationId xmlns:a16="http://schemas.microsoft.com/office/drawing/2014/main" id="{B455FA32-8B70-D63B-1F0E-56E58B93AFC1}"/>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kumimoji="0" lang="en-US" sz="2800" b="0" i="0" u="none" strike="noStrike" kern="1200" cap="none" spc="0" normalizeH="0" baseline="0" noProof="0">
                <a:ln>
                  <a:noFill/>
                </a:ln>
                <a:solidFill>
                  <a:srgbClr val="440099"/>
                </a:solidFill>
                <a:effectLst/>
                <a:uLnTx/>
                <a:uFillTx/>
                <a:latin typeface="+mn-lt"/>
                <a:ea typeface="+mn-ea"/>
                <a:cs typeface="+mn-cs"/>
              </a:rPr>
              <a:t>Navigating the ACDBE</a:t>
            </a:r>
            <a:r>
              <a:rPr lang="en-US" sz="2800">
                <a:solidFill>
                  <a:srgbClr val="440099"/>
                </a:solidFill>
                <a:latin typeface="+mn-lt"/>
                <a:ea typeface="+mn-ea"/>
                <a:cs typeface="+mn-cs"/>
              </a:rPr>
              <a:t> Series: Pathways to Concessions</a:t>
            </a:r>
            <a:endParaRPr kumimoji="0" lang="en-US" sz="2800" b="0" i="0" u="none" strike="noStrike" kern="1200" cap="none" spc="0" normalizeH="0" baseline="0" noProof="0">
              <a:ln>
                <a:noFill/>
              </a:ln>
              <a:solidFill>
                <a:srgbClr val="440099"/>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CACCCF1E-087D-6539-AC02-491F1A38527B}"/>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15" name="Text Placeholder 14">
            <a:extLst>
              <a:ext uri="{FF2B5EF4-FFF2-40B4-BE49-F238E27FC236}">
                <a16:creationId xmlns:a16="http://schemas.microsoft.com/office/drawing/2014/main" id="{EADB3E80-1530-FEAD-BC51-A70A937D47F8}"/>
              </a:ext>
              <a:ext uri="{C183D7F6-B498-43B3-948B-1728B52AA6E4}">
                <adec:decorative xmlns:adec="http://schemas.microsoft.com/office/drawing/2017/decorative" val="1"/>
              </a:ext>
            </a:extLst>
          </p:cNvPr>
          <p:cNvSpPr>
            <a:spLocks noGrp="1"/>
          </p:cNvSpPr>
          <p:nvPr>
            <p:ph type="body" sz="quarter" idx="13"/>
          </p:nvPr>
        </p:nvSpPr>
        <p:spPr>
          <a:xfrm>
            <a:off x="769938" y="1555750"/>
            <a:ext cx="7877175" cy="578318"/>
          </a:xfrm>
        </p:spPr>
        <p:txBody>
          <a:bodyPr lIns="91440" tIns="45720" rIns="91440" bIns="45720" anchor="t"/>
          <a:lstStyle/>
          <a:p>
            <a:r>
              <a:rPr lang="en-US" b="1"/>
              <a:t>Bi-monthly virtual outreach event held on the third Thursday at 1 p.m. will guide ACDBEs on doing business at DEN.</a:t>
            </a:r>
          </a:p>
        </p:txBody>
      </p:sp>
      <p:sp>
        <p:nvSpPr>
          <p:cNvPr id="9" name="Text Placeholder 8">
            <a:extLst>
              <a:ext uri="{FF2B5EF4-FFF2-40B4-BE49-F238E27FC236}">
                <a16:creationId xmlns:a16="http://schemas.microsoft.com/office/drawing/2014/main" id="{33E76785-83AF-EDB4-F909-25B4EBEBB89B}"/>
              </a:ext>
              <a:ext uri="{C183D7F6-B498-43B3-948B-1728B52AA6E4}">
                <adec:decorative xmlns:adec="http://schemas.microsoft.com/office/drawing/2017/decorative" val="1"/>
              </a:ext>
            </a:extLst>
          </p:cNvPr>
          <p:cNvSpPr>
            <a:spLocks noGrp="1"/>
          </p:cNvSpPr>
          <p:nvPr>
            <p:ph type="body" sz="quarter" idx="14"/>
          </p:nvPr>
        </p:nvSpPr>
        <p:spPr>
          <a:xfrm>
            <a:off x="769938" y="2389938"/>
            <a:ext cx="8260940" cy="3930649"/>
          </a:xfrm>
        </p:spPr>
        <p:txBody>
          <a:bodyPr lIns="91440" tIns="45720" rIns="91440" bIns="45720" anchor="t"/>
          <a:lstStyle/>
          <a:p>
            <a:pPr marL="0" indent="0">
              <a:spcBef>
                <a:spcPts val="0"/>
              </a:spcBef>
              <a:buClr>
                <a:srgbClr val="DC582A"/>
              </a:buClr>
              <a:buNone/>
              <a:tabLst>
                <a:tab pos="457200" algn="l"/>
              </a:tabLst>
            </a:pPr>
            <a:r>
              <a:rPr lang="en-US" sz="2400">
                <a:solidFill>
                  <a:schemeClr val="tx1"/>
                </a:solidFill>
                <a:ea typeface="Times New Roman" panose="02020603050405020304" pitchFamily="18" charset="0"/>
                <a:cs typeface="Calibri"/>
              </a:rPr>
              <a:t>Pathways to Concessions 2025:</a:t>
            </a:r>
            <a:endParaRPr lang="en-US" sz="2400">
              <a:solidFill>
                <a:schemeClr val="tx1"/>
              </a:solidFill>
              <a:ea typeface="Calibri" panose="020F0502020204030204"/>
              <a:cs typeface="Calibri"/>
            </a:endParaRPr>
          </a:p>
          <a:p>
            <a:pPr>
              <a:spcBef>
                <a:spcPts val="0"/>
              </a:spcBef>
              <a:buClr>
                <a:srgbClr val="DC582A"/>
              </a:buClr>
              <a:tabLst>
                <a:tab pos="457200" algn="l"/>
              </a:tabLst>
            </a:pPr>
            <a:r>
              <a:rPr lang="en-US" sz="2400">
                <a:solidFill>
                  <a:schemeClr val="bg1">
                    <a:lumMod val="49000"/>
                  </a:schemeClr>
                </a:solidFill>
                <a:ea typeface="Times New Roman" panose="02020603050405020304" pitchFamily="18" charset="0"/>
                <a:cs typeface="Calibri"/>
              </a:rPr>
              <a:t>January</a:t>
            </a:r>
            <a:r>
              <a:rPr lang="en-US" sz="2400">
                <a:solidFill>
                  <a:schemeClr val="bg1">
                    <a:lumMod val="49000"/>
                  </a:schemeClr>
                </a:solidFill>
                <a:effectLst/>
                <a:ea typeface="Times New Roman" panose="02020603050405020304" pitchFamily="18" charset="0"/>
                <a:cs typeface="Calibri"/>
              </a:rPr>
              <a:t> </a:t>
            </a:r>
            <a:r>
              <a:rPr lang="en-US" sz="2400">
                <a:solidFill>
                  <a:schemeClr val="bg1">
                    <a:lumMod val="49000"/>
                  </a:schemeClr>
                </a:solidFill>
                <a:ea typeface="Times New Roman" panose="02020603050405020304" pitchFamily="18" charset="0"/>
                <a:cs typeface="Calibri"/>
              </a:rPr>
              <a:t>16</a:t>
            </a:r>
            <a:r>
              <a:rPr lang="en-US" sz="2400">
                <a:solidFill>
                  <a:schemeClr val="bg1">
                    <a:lumMod val="49000"/>
                  </a:schemeClr>
                </a:solidFill>
                <a:effectLst/>
                <a:ea typeface="Times New Roman" panose="02020603050405020304" pitchFamily="18" charset="0"/>
                <a:cs typeface="Calibri"/>
              </a:rPr>
              <a:t> </a:t>
            </a:r>
            <a:r>
              <a:rPr lang="en-US" sz="2400">
                <a:solidFill>
                  <a:schemeClr val="bg1">
                    <a:lumMod val="49000"/>
                  </a:schemeClr>
                </a:solidFill>
                <a:ea typeface="Times New Roman" panose="02020603050405020304" pitchFamily="18" charset="0"/>
                <a:cs typeface="Calibri"/>
              </a:rPr>
              <a:t>– ACDBE 101</a:t>
            </a:r>
            <a:endParaRPr lang="en-US" sz="2400">
              <a:solidFill>
                <a:schemeClr val="bg1">
                  <a:lumMod val="49000"/>
                </a:schemeClr>
              </a:solidFill>
              <a:ea typeface="Calibri"/>
              <a:cs typeface="Calibri"/>
            </a:endParaRPr>
          </a:p>
          <a:p>
            <a:pPr>
              <a:spcBef>
                <a:spcPts val="0"/>
              </a:spcBef>
              <a:buClr>
                <a:srgbClr val="DC582A"/>
              </a:buClr>
              <a:tabLst>
                <a:tab pos="457200" algn="l"/>
              </a:tabLst>
            </a:pPr>
            <a:r>
              <a:rPr lang="en-US" sz="2400">
                <a:solidFill>
                  <a:schemeClr val="bg1">
                    <a:lumMod val="50000"/>
                  </a:schemeClr>
                </a:solidFill>
                <a:cs typeface="Calibri"/>
              </a:rPr>
              <a:t>March 20 – ACDBE 201 </a:t>
            </a:r>
          </a:p>
          <a:p>
            <a:pPr>
              <a:spcBef>
                <a:spcPts val="0"/>
              </a:spcBef>
              <a:buClr>
                <a:srgbClr val="DC582A"/>
              </a:buClr>
              <a:tabLst>
                <a:tab pos="457200" algn="l"/>
              </a:tabLst>
            </a:pPr>
            <a:r>
              <a:rPr lang="en-US" sz="2400">
                <a:solidFill>
                  <a:schemeClr val="bg1">
                    <a:lumMod val="50000"/>
                  </a:schemeClr>
                </a:solidFill>
                <a:cs typeface="Calibri"/>
              </a:rPr>
              <a:t>May 15 – Joint Ventures 101</a:t>
            </a:r>
          </a:p>
          <a:p>
            <a:pPr>
              <a:spcBef>
                <a:spcPts val="0"/>
              </a:spcBef>
              <a:buClr>
                <a:srgbClr val="DC582A"/>
              </a:buClr>
              <a:tabLst>
                <a:tab pos="457200" algn="l"/>
              </a:tabLst>
            </a:pPr>
            <a:r>
              <a:rPr lang="en-US" sz="2400">
                <a:solidFill>
                  <a:schemeClr val="tx1"/>
                </a:solidFill>
                <a:cs typeface="Calibri"/>
              </a:rPr>
              <a:t>July 17 – Joint Ventures 201</a:t>
            </a:r>
            <a:endParaRPr lang="en-US" sz="2400">
              <a:solidFill>
                <a:schemeClr val="tx1"/>
              </a:solidFill>
              <a:ea typeface="Calibri"/>
              <a:cs typeface="Calibri"/>
            </a:endParaRPr>
          </a:p>
          <a:p>
            <a:pPr>
              <a:spcBef>
                <a:spcPts val="0"/>
              </a:spcBef>
              <a:buClr>
                <a:srgbClr val="DC582A"/>
              </a:buClr>
              <a:tabLst>
                <a:tab pos="457200" algn="l"/>
              </a:tabLst>
            </a:pPr>
            <a:r>
              <a:rPr lang="en-US" sz="2400">
                <a:solidFill>
                  <a:schemeClr val="tx1"/>
                </a:solidFill>
                <a:cs typeface="Calibri"/>
              </a:rPr>
              <a:t>September 18 – Concessions Connections</a:t>
            </a:r>
            <a:endParaRPr lang="en-US" sz="2400">
              <a:solidFill>
                <a:schemeClr val="tx1"/>
              </a:solidFill>
              <a:ea typeface="Calibri"/>
              <a:cs typeface="Calibri"/>
            </a:endParaRPr>
          </a:p>
          <a:p>
            <a:pPr>
              <a:spcBef>
                <a:spcPts val="0"/>
              </a:spcBef>
              <a:buClr>
                <a:srgbClr val="DC582A"/>
              </a:buClr>
              <a:tabLst>
                <a:tab pos="457200" algn="l"/>
              </a:tabLst>
            </a:pPr>
            <a:r>
              <a:rPr lang="en-US" sz="2400">
                <a:solidFill>
                  <a:schemeClr val="tx1"/>
                </a:solidFill>
                <a:ea typeface="Calibri"/>
                <a:cs typeface="Calibri"/>
              </a:rPr>
              <a:t>November 20 – B2G Compliance</a:t>
            </a:r>
          </a:p>
        </p:txBody>
      </p:sp>
      <p:pic>
        <p:nvPicPr>
          <p:cNvPr id="7" name="Picture Placeholder 6">
            <a:extLst>
              <a:ext uri="{FF2B5EF4-FFF2-40B4-BE49-F238E27FC236}">
                <a16:creationId xmlns:a16="http://schemas.microsoft.com/office/drawing/2014/main" id="{4EF29B50-42F0-D925-EBC9-A302F95B9C4C}"/>
              </a:ext>
              <a:ext uri="{C183D7F6-B498-43B3-948B-1728B52AA6E4}">
                <adec:decorative xmlns:adec="http://schemas.microsoft.com/office/drawing/2017/decorative" val="1"/>
              </a:ext>
            </a:extLst>
          </p:cNvPr>
          <p:cNvPicPr>
            <a:picLocks noGrp="1" noChangeAspect="1"/>
          </p:cNvPicPr>
          <p:nvPr>
            <p:ph type="pic" sz="quarter" idx="15"/>
          </p:nvPr>
        </p:nvPicPr>
        <p:blipFill>
          <a:blip r:embed="rId3" cstate="email">
            <a:extLst>
              <a:ext uri="{28A0092B-C50C-407E-A947-70E740481C1C}">
                <a14:useLocalDpi xmlns:a14="http://schemas.microsoft.com/office/drawing/2010/main"/>
              </a:ext>
            </a:extLst>
          </a:blip>
          <a:srcRect/>
          <a:stretch>
            <a:fillRect/>
          </a:stretch>
        </p:blipFill>
        <p:spPr>
          <a:xfrm>
            <a:off x="8647113" y="0"/>
            <a:ext cx="3712360" cy="6922168"/>
          </a:xfrm>
        </p:spPr>
      </p:pic>
      <p:pic>
        <p:nvPicPr>
          <p:cNvPr id="3" name="Picture 2">
            <a:extLst>
              <a:ext uri="{FF2B5EF4-FFF2-40B4-BE49-F238E27FC236}">
                <a16:creationId xmlns:a16="http://schemas.microsoft.com/office/drawing/2014/main" id="{8C7E02AB-3F18-D4AB-DF11-4F74EE726395}"/>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05100" y="5927409"/>
            <a:ext cx="664075" cy="664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82D68E-9718-B6FE-5F85-C6FE67FFF9A4}"/>
              </a:ext>
            </a:extLst>
          </p:cNvPr>
          <p:cNvSpPr txBox="1"/>
          <p:nvPr/>
        </p:nvSpPr>
        <p:spPr>
          <a:xfrm>
            <a:off x="3089635" y="2854759"/>
            <a:ext cx="6179270" cy="1200329"/>
          </a:xfrm>
          <a:prstGeom prst="rect">
            <a:avLst/>
          </a:prstGeom>
          <a:noFill/>
        </p:spPr>
        <p:txBody>
          <a:bodyPr wrap="square">
            <a:spAutoFit/>
          </a:bodyPr>
          <a:lstStyle/>
          <a:p>
            <a:r>
              <a:rPr lang="en-US" dirty="0"/>
              <a:t>https://www.eventbrite.com/o/den-commerce-hub-8527643555?_gl=1*bl9fsd*_up*MQ..&amp;</a:t>
            </a:r>
            <a:r>
              <a:rPr lang="en-US" dirty="0" err="1"/>
              <a:t>gclid</a:t>
            </a:r>
            <a:r>
              <a:rPr lang="en-US" dirty="0"/>
              <a:t>=EAIaIQobChMIr4Gw4_20_gIVNQZ9Ch0QPQJZEAAYASAAEgLSxPD_BwE&amp;gclsrc=aw.ds</a:t>
            </a:r>
          </a:p>
        </p:txBody>
      </p:sp>
    </p:spTree>
    <p:extLst>
      <p:ext uri="{BB962C8B-B14F-4D97-AF65-F5344CB8AC3E}">
        <p14:creationId xmlns:p14="http://schemas.microsoft.com/office/powerpoint/2010/main" val="136362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Exhibitor Showcase&#10;">
            <a:extLst>
              <a:ext uri="{FF2B5EF4-FFF2-40B4-BE49-F238E27FC236}">
                <a16:creationId xmlns:a16="http://schemas.microsoft.com/office/drawing/2014/main" id="{F92AE997-D06C-30EF-0BC6-0F3793CEA7C6}"/>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440099"/>
                </a:solidFill>
                <a:effectLst/>
                <a:uLnTx/>
                <a:uFillTx/>
                <a:latin typeface="+mn-lt"/>
                <a:ea typeface="+mn-ea"/>
                <a:cs typeface="+mn-cs"/>
              </a:rPr>
              <a:t>Procurement Trade Show</a:t>
            </a:r>
          </a:p>
        </p:txBody>
      </p:sp>
      <p:sp>
        <p:nvSpPr>
          <p:cNvPr id="4" name="Text Placeholder 3" descr="Save the Date&#10;August 28&#10;Westin Denver International Airport&#10;&#10;The Exhibitor Showcase is an event to foster business partnerships between the DEN, the City and County of Denver,  prime contractors, small businesses, and resource partners. &#10;&#10;Go to  https://lp.constantcontactpages.com/sl/FbEFT4d to receive information related to the exhibitor opportunities.  Booth applications open Summer of 2025.">
            <a:extLst>
              <a:ext uri="{FF2B5EF4-FFF2-40B4-BE49-F238E27FC236}">
                <a16:creationId xmlns:a16="http://schemas.microsoft.com/office/drawing/2014/main" id="{7B8D648C-5353-CE59-8240-F47012656DF6}"/>
              </a:ext>
            </a:extLst>
          </p:cNvPr>
          <p:cNvSpPr>
            <a:spLocks noGrp="1"/>
          </p:cNvSpPr>
          <p:nvPr>
            <p:ph type="body" sz="quarter" idx="13"/>
          </p:nvPr>
        </p:nvSpPr>
        <p:spPr>
          <a:xfrm>
            <a:off x="770271" y="1334167"/>
            <a:ext cx="8694737" cy="578318"/>
          </a:xfrm>
        </p:spPr>
        <p:txBody>
          <a:bodyPr/>
          <a:lstStyle/>
          <a:p>
            <a:pPr>
              <a:lnSpc>
                <a:spcPct val="100000"/>
              </a:lnSpc>
              <a:spcBef>
                <a:spcPts val="0"/>
              </a:spcBef>
            </a:pPr>
            <a:r>
              <a:rPr lang="en-US" sz="2400" b="1"/>
              <a:t>Save the Date  </a:t>
            </a:r>
          </a:p>
          <a:p>
            <a:pPr>
              <a:lnSpc>
                <a:spcPct val="100000"/>
              </a:lnSpc>
              <a:spcBef>
                <a:spcPts val="0"/>
              </a:spcBef>
            </a:pPr>
            <a:r>
              <a:rPr lang="en-US" b="1"/>
              <a:t>Prime Operators and Firms</a:t>
            </a:r>
          </a:p>
        </p:txBody>
      </p:sp>
      <p:sp>
        <p:nvSpPr>
          <p:cNvPr id="8" name="Text Placeholder 8">
            <a:extLst>
              <a:ext uri="{FF2B5EF4-FFF2-40B4-BE49-F238E27FC236}">
                <a16:creationId xmlns:a16="http://schemas.microsoft.com/office/drawing/2014/main" id="{67FB390B-886F-7BD5-304C-D663A613B525}"/>
              </a:ext>
              <a:ext uri="{C183D7F6-B498-43B3-948B-1728B52AA6E4}">
                <adec:decorative xmlns:adec="http://schemas.microsoft.com/office/drawing/2017/decorative" val="1"/>
              </a:ext>
            </a:extLst>
          </p:cNvPr>
          <p:cNvSpPr txBox="1">
            <a:spLocks/>
          </p:cNvSpPr>
          <p:nvPr/>
        </p:nvSpPr>
        <p:spPr>
          <a:xfrm>
            <a:off x="769938" y="2095130"/>
            <a:ext cx="3782184" cy="4126765"/>
          </a:xfrm>
          <a:prstGeom prst="rect">
            <a:avLst/>
          </a:prstGeom>
        </p:spPr>
        <p:txBody>
          <a:bodyPr lIns="91440" tIns="45720" rIns="91440" bIns="45720" anchor="t"/>
          <a:lstStyle>
            <a:lvl1pPr marL="285750" indent="-285750" algn="l" defTabSz="914400" rtl="0" eaLnBrk="1" latinLnBrk="0" hangingPunct="1">
              <a:lnSpc>
                <a:spcPct val="100000"/>
              </a:lnSpc>
              <a:spcBef>
                <a:spcPts val="1000"/>
              </a:spcBef>
              <a:buClr>
                <a:srgbClr val="C3D831"/>
              </a:buClr>
              <a:buSzPct val="110000"/>
              <a:buFont typeface="Arial" panose="020B0604020202020204" pitchFamily="34" charset="0"/>
              <a:buChar char="•"/>
              <a:defRPr sz="14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chemeClr val="bg2">
                  <a:lumMod val="75000"/>
                </a:schemeClr>
              </a:buClr>
              <a:buFont typeface="Arial" panose="020B0604020202020204" pitchFamily="34" charset="0"/>
              <a:buNone/>
              <a:defRPr sz="1400" kern="1200">
                <a:solidFill>
                  <a:schemeClr val="tx1"/>
                </a:solidFill>
                <a:latin typeface="+mn-lt"/>
                <a:ea typeface="+mn-ea"/>
                <a:cs typeface="+mn-cs"/>
              </a:defRPr>
            </a:lvl5pPr>
            <a:lvl6pPr marL="2514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E35B2A"/>
              </a:buClr>
              <a:buSzPct val="110000"/>
              <a:buFont typeface="Arial" panose="020B0604020202020204" pitchFamily="34" charset="0"/>
              <a:buNone/>
              <a:tabLst>
                <a:tab pos="457200" algn="l"/>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August 28</a:t>
            </a:r>
          </a:p>
          <a:p>
            <a:pPr marL="0" marR="0" lvl="0" indent="0" algn="l" defTabSz="914400" rtl="0" eaLnBrk="1" fontAlgn="auto" latinLnBrk="0" hangingPunct="1">
              <a:lnSpc>
                <a:spcPct val="100000"/>
              </a:lnSpc>
              <a:spcBef>
                <a:spcPts val="1000"/>
              </a:spcBef>
              <a:spcAft>
                <a:spcPts val="0"/>
              </a:spcAft>
              <a:buClr>
                <a:srgbClr val="C3D831"/>
              </a:buClr>
              <a:buSzPct val="110000"/>
              <a:buFont typeface="Arial" panose="020B0604020202020204" pitchFamily="34" charset="0"/>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Westin Denver International Airport</a:t>
            </a:r>
            <a:br>
              <a:rPr kumimoji="0" lang="en-US" sz="1800" b="1" i="1" u="none" strike="noStrike" kern="1200" cap="none" spc="0" normalizeH="0" baseline="0" noProof="0" dirty="0">
                <a:ln>
                  <a:noFill/>
                </a:ln>
                <a:solidFill>
                  <a:srgbClr val="E7E6E6">
                    <a:lumMod val="10000"/>
                  </a:srgbClr>
                </a:solidFill>
                <a:effectLst/>
                <a:uLnTx/>
                <a:uFillTx/>
                <a:latin typeface="Calibri" panose="020F0502020204030204"/>
                <a:ea typeface="Times New Roman" panose="02020603050405020304" pitchFamily="18" charset="0"/>
                <a:cs typeface="+mn-cs"/>
              </a:rPr>
            </a:br>
            <a:br>
              <a:rPr kumimoji="0" lang="en-US" sz="1800" b="0" i="1" u="none" strike="noStrike" kern="1200" cap="none" spc="0" normalizeH="0" baseline="0" noProof="0" dirty="0">
                <a:ln>
                  <a:noFill/>
                </a:ln>
                <a:solidFill>
                  <a:srgbClr val="E7E6E6">
                    <a:lumMod val="10000"/>
                  </a:srgbClr>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Procurement Trade Show is an event to foster business partnerships between the DEN, the City and County of Denver,  prime contractors, small businesses, and resource partners.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pic>
        <p:nvPicPr>
          <p:cNvPr id="10" name="Picture 9">
            <a:extLst>
              <a:ext uri="{FF2B5EF4-FFF2-40B4-BE49-F238E27FC236}">
                <a16:creationId xmlns:a16="http://schemas.microsoft.com/office/drawing/2014/main" id="{71AB00A9-5923-1080-4559-48F3A4C90CB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7280" y="320732"/>
            <a:ext cx="4662403" cy="3108268"/>
          </a:xfrm>
          <a:prstGeom prst="rect">
            <a:avLst/>
          </a:prstGeom>
        </p:spPr>
      </p:pic>
      <p:pic>
        <p:nvPicPr>
          <p:cNvPr id="14" name="Picture 13">
            <a:extLst>
              <a:ext uri="{FF2B5EF4-FFF2-40B4-BE49-F238E27FC236}">
                <a16:creationId xmlns:a16="http://schemas.microsoft.com/office/drawing/2014/main" id="{B09DCA5F-F02F-B906-2811-609A5863B0B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r="14045" b="12276"/>
          <a:stretch/>
        </p:blipFill>
        <p:spPr>
          <a:xfrm>
            <a:off x="5267279" y="3538148"/>
            <a:ext cx="4662403" cy="3172227"/>
          </a:xfrm>
          <a:prstGeom prst="rect">
            <a:avLst/>
          </a:prstGeom>
        </p:spPr>
      </p:pic>
    </p:spTree>
    <p:extLst>
      <p:ext uri="{BB962C8B-B14F-4D97-AF65-F5344CB8AC3E}">
        <p14:creationId xmlns:p14="http://schemas.microsoft.com/office/powerpoint/2010/main" val="294414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descr="Community Panelist Program &#10;&#10;Volunteer program for those who want to participate in a procurement evaluation panel. &#10;">
            <a:extLst>
              <a:ext uri="{FF2B5EF4-FFF2-40B4-BE49-F238E27FC236}">
                <a16:creationId xmlns:a16="http://schemas.microsoft.com/office/drawing/2014/main" id="{4D3BE7C3-407C-CB0C-1D05-5719EECE40C2}"/>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440099"/>
                </a:solidFill>
                <a:effectLst/>
                <a:uLnTx/>
                <a:uFillTx/>
                <a:latin typeface="+mn-lt"/>
                <a:ea typeface="+mn-ea"/>
                <a:cs typeface="+mn-cs"/>
              </a:rPr>
              <a:t>Community Panelist Program </a:t>
            </a:r>
          </a:p>
        </p:txBody>
      </p:sp>
      <p:sp>
        <p:nvSpPr>
          <p:cNvPr id="7" name="Text Placeholder 6">
            <a:extLst>
              <a:ext uri="{FF2B5EF4-FFF2-40B4-BE49-F238E27FC236}">
                <a16:creationId xmlns:a16="http://schemas.microsoft.com/office/drawing/2014/main" id="{E9507956-F734-D69F-F6A5-8FC49E324F87}"/>
              </a:ext>
              <a:ext uri="{C183D7F6-B498-43B3-948B-1728B52AA6E4}">
                <adec:decorative xmlns:adec="http://schemas.microsoft.com/office/drawing/2017/decorative" val="1"/>
              </a:ext>
            </a:extLst>
          </p:cNvPr>
          <p:cNvSpPr>
            <a:spLocks noGrp="1"/>
          </p:cNvSpPr>
          <p:nvPr>
            <p:ph type="body" sz="quarter" idx="13"/>
          </p:nvPr>
        </p:nvSpPr>
        <p:spPr/>
        <p:txBody>
          <a:bodyPr/>
          <a:lstStyle/>
          <a:p>
            <a:r>
              <a:rPr lang="en-US" sz="2000" b="1"/>
              <a:t>Volunteer program for those who want to participate in a procurement evaluation panel. </a:t>
            </a:r>
          </a:p>
        </p:txBody>
      </p:sp>
      <p:sp>
        <p:nvSpPr>
          <p:cNvPr id="4" name="Text Placeholder 3">
            <a:extLst>
              <a:ext uri="{FF2B5EF4-FFF2-40B4-BE49-F238E27FC236}">
                <a16:creationId xmlns:a16="http://schemas.microsoft.com/office/drawing/2014/main" id="{5A20C0F3-ED2C-DF10-367D-3F28E143BDD4}"/>
              </a:ext>
              <a:ext uri="{C183D7F6-B498-43B3-948B-1728B52AA6E4}">
                <adec:decorative xmlns:adec="http://schemas.microsoft.com/office/drawing/2017/decorative" val="1"/>
              </a:ext>
            </a:extLst>
          </p:cNvPr>
          <p:cNvSpPr>
            <a:spLocks noGrp="1"/>
          </p:cNvSpPr>
          <p:nvPr>
            <p:ph type="body" sz="quarter" idx="12"/>
          </p:nvPr>
        </p:nvSpPr>
        <p:spPr/>
        <p:txBody>
          <a:bodyPr/>
          <a:lstStyle/>
          <a:p>
            <a:endParaRPr lang="en-US"/>
          </a:p>
        </p:txBody>
      </p:sp>
      <p:sp>
        <p:nvSpPr>
          <p:cNvPr id="2" name="Slide Number Placeholder 1">
            <a:extLst>
              <a:ext uri="{FF2B5EF4-FFF2-40B4-BE49-F238E27FC236}">
                <a16:creationId xmlns:a16="http://schemas.microsoft.com/office/drawing/2014/main" id="{547E9D5B-86B6-45C2-9AA6-4F9BE0C7134C}"/>
              </a:ext>
              <a:ext uri="{C183D7F6-B498-43B3-948B-1728B52AA6E4}">
                <adec:decorative xmlns:adec="http://schemas.microsoft.com/office/drawing/2017/decorative" val="1"/>
              </a:ext>
            </a:extLst>
          </p:cNvPr>
          <p:cNvSpPr>
            <a:spLocks noGrp="1"/>
          </p:cNvSpPr>
          <p:nvPr>
            <p:ph type="sldNum" sz="quarter" idx="4294967295"/>
          </p:nvPr>
        </p:nvSpPr>
        <p:spPr>
          <a:xfrm>
            <a:off x="9347200" y="6356350"/>
            <a:ext cx="2844800" cy="365125"/>
          </a:xfrm>
          <a:prstGeom prst="rect">
            <a:avLst/>
          </a:prstGeom>
        </p:spPr>
        <p:txBody>
          <a:bodyPr vert="horz" lIns="121920" tIns="60960" rIns="121920" bIns="60960" rtlCol="0" anchor="ctr"/>
          <a:lstStyle>
            <a:defPPr>
              <a:defRPr lang="en-US"/>
            </a:defPPr>
            <a:lvl1pPr algn="r" defTabSz="609585" rtl="0" eaLnBrk="1" fontAlgn="auto" hangingPunct="1">
              <a:spcBef>
                <a:spcPts val="0"/>
              </a:spcBef>
              <a:spcAft>
                <a:spcPts val="0"/>
              </a:spcAft>
              <a:defRPr sz="1401" kern="1200" smtClean="0">
                <a:solidFill>
                  <a:srgbClr val="3B1D85"/>
                </a:solidFill>
                <a:latin typeface="+mn-lt"/>
                <a:ea typeface="+mn-ea"/>
                <a:cs typeface="+mn-cs"/>
              </a:defRPr>
            </a:lvl1pPr>
            <a:lvl2pPr marL="609585"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219170"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828754"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438339" algn="l" defTabSz="609585"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047924" algn="l" defTabSz="1219170" rtl="0" eaLnBrk="1" latinLnBrk="0" hangingPunct="1">
              <a:defRPr kern="1200">
                <a:solidFill>
                  <a:schemeClr val="tx1"/>
                </a:solidFill>
                <a:latin typeface="Calibri" panose="020F0502020204030204" pitchFamily="34" charset="0"/>
                <a:ea typeface="+mn-ea"/>
                <a:cs typeface="+mn-cs"/>
              </a:defRPr>
            </a:lvl6pPr>
            <a:lvl7pPr marL="3657509" algn="l" defTabSz="1219170" rtl="0" eaLnBrk="1" latinLnBrk="0" hangingPunct="1">
              <a:defRPr kern="1200">
                <a:solidFill>
                  <a:schemeClr val="tx1"/>
                </a:solidFill>
                <a:latin typeface="Calibri" panose="020F0502020204030204" pitchFamily="34" charset="0"/>
                <a:ea typeface="+mn-ea"/>
                <a:cs typeface="+mn-cs"/>
              </a:defRPr>
            </a:lvl7pPr>
            <a:lvl8pPr marL="4267093" algn="l" defTabSz="1219170" rtl="0" eaLnBrk="1" latinLnBrk="0" hangingPunct="1">
              <a:defRPr kern="1200">
                <a:solidFill>
                  <a:schemeClr val="tx1"/>
                </a:solidFill>
                <a:latin typeface="Calibri" panose="020F0502020204030204" pitchFamily="34" charset="0"/>
                <a:ea typeface="+mn-ea"/>
                <a:cs typeface="+mn-cs"/>
              </a:defRPr>
            </a:lvl8pPr>
            <a:lvl9pPr marL="4876678" algn="l" defTabSz="1219170" rtl="0" eaLnBrk="1" latinLnBrk="0" hangingPunct="1">
              <a:defRPr kern="1200">
                <a:solidFill>
                  <a:schemeClr val="tx1"/>
                </a:solidFill>
                <a:latin typeface="Calibri" panose="020F0502020204030204" pitchFamily="34" charset="0"/>
                <a:ea typeface="+mn-ea"/>
                <a:cs typeface="+mn-cs"/>
              </a:defRPr>
            </a:lvl9pPr>
          </a:lstStyle>
          <a:p>
            <a:pPr>
              <a:defRPr/>
            </a:pPr>
            <a:fld id="{60743FD7-529B-4A2D-8A4F-19CDDB4BCB9B}" type="slidenum">
              <a:rPr lang="en-US" dirty="0" smtClean="0"/>
              <a:pPr>
                <a:defRPr/>
              </a:pPr>
              <a:t>8</a:t>
            </a:fld>
            <a:endParaRPr lang="en-US"/>
          </a:p>
        </p:txBody>
      </p:sp>
      <p:pic>
        <p:nvPicPr>
          <p:cNvPr id="11" name="Picture Placeholder 10">
            <a:extLst>
              <a:ext uri="{FF2B5EF4-FFF2-40B4-BE49-F238E27FC236}">
                <a16:creationId xmlns:a16="http://schemas.microsoft.com/office/drawing/2014/main" id="{C5CA412B-F2AB-D9E9-0EE1-61D9BF9E02B5}"/>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l="45710" t="232" r="25458" b="-232"/>
          <a:stretch/>
        </p:blipFill>
        <p:spPr>
          <a:xfrm>
            <a:off x="8647113" y="-16042"/>
            <a:ext cx="3863085" cy="6922168"/>
          </a:xfrm>
        </p:spPr>
      </p:pic>
      <p:sp>
        <p:nvSpPr>
          <p:cNvPr id="8" name="Text Placeholder 7">
            <a:extLst>
              <a:ext uri="{FF2B5EF4-FFF2-40B4-BE49-F238E27FC236}">
                <a16:creationId xmlns:a16="http://schemas.microsoft.com/office/drawing/2014/main" id="{9F4AF085-AA31-E952-48A0-C5208C95F98A}"/>
              </a:ext>
              <a:ext uri="{C183D7F6-B498-43B3-948B-1728B52AA6E4}">
                <adec:decorative xmlns:adec="http://schemas.microsoft.com/office/drawing/2017/decorative" val="1"/>
              </a:ext>
            </a:extLst>
          </p:cNvPr>
          <p:cNvSpPr>
            <a:spLocks noGrp="1"/>
          </p:cNvSpPr>
          <p:nvPr>
            <p:ph type="body" sz="quarter" idx="14"/>
          </p:nvPr>
        </p:nvSpPr>
        <p:spPr>
          <a:xfrm>
            <a:off x="737854" y="2391011"/>
            <a:ext cx="6400883" cy="1820770"/>
          </a:xfrm>
        </p:spPr>
        <p:txBody>
          <a:bodyPr/>
          <a:lstStyle/>
          <a:p>
            <a:pPr>
              <a:buClr>
                <a:srgbClr val="E35B2A"/>
              </a:buClr>
            </a:pPr>
            <a:r>
              <a:rPr lang="en-US" sz="1800"/>
              <a:t>Great experience for potential primes</a:t>
            </a:r>
          </a:p>
          <a:p>
            <a:pPr>
              <a:buClr>
                <a:srgbClr val="E35B2A"/>
              </a:buClr>
            </a:pPr>
            <a:r>
              <a:rPr lang="en-US" sz="1800"/>
              <a:t>Attain an understanding of the evaluation process </a:t>
            </a:r>
          </a:p>
          <a:p>
            <a:pPr>
              <a:buClr>
                <a:srgbClr val="E35B2A"/>
              </a:buClr>
            </a:pPr>
            <a:r>
              <a:rPr lang="en-US" sz="1800"/>
              <a:t>Become familiar with DEN’s values </a:t>
            </a:r>
          </a:p>
          <a:p>
            <a:pPr>
              <a:buClr>
                <a:srgbClr val="E35B2A"/>
              </a:buClr>
            </a:pPr>
            <a:r>
              <a:rPr lang="en-US" sz="1800"/>
              <a:t>Gain experience with DEN’s interview format</a:t>
            </a:r>
          </a:p>
        </p:txBody>
      </p:sp>
      <p:sp>
        <p:nvSpPr>
          <p:cNvPr id="10" name="TextBox 9">
            <a:extLst>
              <a:ext uri="{FF2B5EF4-FFF2-40B4-BE49-F238E27FC236}">
                <a16:creationId xmlns:a16="http://schemas.microsoft.com/office/drawing/2014/main" id="{318F9294-102E-4AF6-4190-4ECFA2D9BC2B}"/>
              </a:ext>
            </a:extLst>
          </p:cNvPr>
          <p:cNvSpPr txBox="1"/>
          <p:nvPr/>
        </p:nvSpPr>
        <p:spPr>
          <a:xfrm>
            <a:off x="540970" y="4684934"/>
            <a:ext cx="2509183" cy="369332"/>
          </a:xfrm>
          <a:prstGeom prst="rect">
            <a:avLst/>
          </a:prstGeom>
          <a:noFill/>
        </p:spPr>
        <p:txBody>
          <a:bodyPr wrap="square">
            <a:spAutoFit/>
          </a:bodyPr>
          <a:lstStyle/>
          <a:p>
            <a:pPr>
              <a:buNone/>
            </a:pPr>
            <a:r>
              <a:rPr lang="en-US" b="1"/>
              <a:t>Scan to Sign Up Today!</a:t>
            </a:r>
            <a:endParaRPr lang="en-US"/>
          </a:p>
        </p:txBody>
      </p:sp>
      <p:pic>
        <p:nvPicPr>
          <p:cNvPr id="12" name="Picture 11">
            <a:hlinkClick r:id="rId5"/>
            <a:extLst>
              <a:ext uri="{FF2B5EF4-FFF2-40B4-BE49-F238E27FC236}">
                <a16:creationId xmlns:a16="http://schemas.microsoft.com/office/drawing/2014/main" id="{FB8F6921-F9F6-2F5A-9B44-46AF9E5282E5}"/>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4874" t="35318" r="25111" b="13956"/>
          <a:stretch/>
        </p:blipFill>
        <p:spPr>
          <a:xfrm>
            <a:off x="632033" y="5150806"/>
            <a:ext cx="865517" cy="877824"/>
          </a:xfrm>
          <a:prstGeom prst="rect">
            <a:avLst/>
          </a:prstGeom>
        </p:spPr>
      </p:pic>
      <p:sp>
        <p:nvSpPr>
          <p:cNvPr id="14" name="TextBox 13">
            <a:extLst>
              <a:ext uri="{FF2B5EF4-FFF2-40B4-BE49-F238E27FC236}">
                <a16:creationId xmlns:a16="http://schemas.microsoft.com/office/drawing/2014/main" id="{2556FEF5-CF0C-4C18-4466-63235E343015}"/>
              </a:ext>
            </a:extLst>
          </p:cNvPr>
          <p:cNvSpPr txBox="1"/>
          <p:nvPr/>
        </p:nvSpPr>
        <p:spPr>
          <a:xfrm>
            <a:off x="7138737" y="4707777"/>
            <a:ext cx="3562359" cy="369332"/>
          </a:xfrm>
          <a:prstGeom prst="rect">
            <a:avLst/>
          </a:prstGeom>
          <a:noFill/>
        </p:spPr>
        <p:txBody>
          <a:bodyPr wrap="square">
            <a:spAutoFit/>
          </a:bodyPr>
          <a:lstStyle/>
          <a:p>
            <a:r>
              <a:rPr lang="en-US" b="1"/>
              <a:t>We Want Your Story!</a:t>
            </a:r>
            <a:endParaRPr lang="en-US"/>
          </a:p>
        </p:txBody>
      </p:sp>
      <p:sp>
        <p:nvSpPr>
          <p:cNvPr id="15" name="Freeform: Shape 14">
            <a:extLst>
              <a:ext uri="{FF2B5EF4-FFF2-40B4-BE49-F238E27FC236}">
                <a16:creationId xmlns:a16="http://schemas.microsoft.com/office/drawing/2014/main" id="{EE6EABA2-C4AF-E683-4091-B4D2BF7C7C10}"/>
              </a:ext>
              <a:ext uri="{C183D7F6-B498-43B3-948B-1728B52AA6E4}">
                <adec:decorative xmlns:adec="http://schemas.microsoft.com/office/drawing/2017/decorative" val="1"/>
              </a:ext>
            </a:extLst>
          </p:cNvPr>
          <p:cNvSpPr/>
          <p:nvPr/>
        </p:nvSpPr>
        <p:spPr>
          <a:xfrm rot="20247250">
            <a:off x="1848226" y="5349969"/>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02A59551-F741-6BD5-A749-4835EC512CD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596930" flipH="1">
            <a:off x="1462527" y="5273204"/>
            <a:ext cx="551817" cy="646331"/>
          </a:xfrm>
          <a:prstGeom prst="rect">
            <a:avLst/>
          </a:prstGeom>
        </p:spPr>
      </p:pic>
      <p:pic>
        <p:nvPicPr>
          <p:cNvPr id="18" name="Graphic 17">
            <a:extLst>
              <a:ext uri="{FF2B5EF4-FFF2-40B4-BE49-F238E27FC236}">
                <a16:creationId xmlns:a16="http://schemas.microsoft.com/office/drawing/2014/main" id="{EE8560EB-E371-DAD2-8193-3C0BA3C231B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92194">
            <a:off x="6452046" y="5556450"/>
            <a:ext cx="665135" cy="646331"/>
          </a:xfrm>
          <a:prstGeom prst="rect">
            <a:avLst/>
          </a:prstGeom>
        </p:spPr>
      </p:pic>
      <p:pic>
        <p:nvPicPr>
          <p:cNvPr id="19" name="Picture 18" descr="QR Code for Community Panelist testimonials https://forms.office.com/r/uExK3XZ3SW">
            <a:hlinkClick r:id="rId9"/>
            <a:extLst>
              <a:ext uri="{FF2B5EF4-FFF2-40B4-BE49-F238E27FC236}">
                <a16:creationId xmlns:a16="http://schemas.microsoft.com/office/drawing/2014/main" id="{07F94893-36B9-B67A-5BD6-1943E422942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35459" y="5134161"/>
            <a:ext cx="877887" cy="877887"/>
          </a:xfrm>
          <a:prstGeom prst="rect">
            <a:avLst/>
          </a:prstGeom>
        </p:spPr>
      </p:pic>
      <p:sp>
        <p:nvSpPr>
          <p:cNvPr id="20" name="Freeform: Shape 19">
            <a:extLst>
              <a:ext uri="{FF2B5EF4-FFF2-40B4-BE49-F238E27FC236}">
                <a16:creationId xmlns:a16="http://schemas.microsoft.com/office/drawing/2014/main" id="{6453B4DC-EA28-0EAA-C37D-348106EAF7A6}"/>
              </a:ext>
              <a:ext uri="{C183D7F6-B498-43B3-948B-1728B52AA6E4}">
                <adec:decorative xmlns:adec="http://schemas.microsoft.com/office/drawing/2017/decorative" val="1"/>
              </a:ext>
            </a:extLst>
          </p:cNvPr>
          <p:cNvSpPr/>
          <p:nvPr/>
        </p:nvSpPr>
        <p:spPr>
          <a:xfrm rot="596274" flipH="1">
            <a:off x="5340675" y="5618648"/>
            <a:ext cx="1240326" cy="521935"/>
          </a:xfrm>
          <a:custGeom>
            <a:avLst/>
            <a:gdLst>
              <a:gd name="connsiteX0" fmla="*/ 914400 w 1147810"/>
              <a:gd name="connsiteY0" fmla="*/ 0 h 863125"/>
              <a:gd name="connsiteX1" fmla="*/ 957129 w 1147810"/>
              <a:gd name="connsiteY1" fmla="*/ 25637 h 863125"/>
              <a:gd name="connsiteX2" fmla="*/ 982767 w 1147810"/>
              <a:gd name="connsiteY2" fmla="*/ 42729 h 863125"/>
              <a:gd name="connsiteX3" fmla="*/ 1025496 w 1147810"/>
              <a:gd name="connsiteY3" fmla="*/ 59821 h 863125"/>
              <a:gd name="connsiteX4" fmla="*/ 1076771 w 1147810"/>
              <a:gd name="connsiteY4" fmla="*/ 111095 h 863125"/>
              <a:gd name="connsiteX5" fmla="*/ 1128045 w 1147810"/>
              <a:gd name="connsiteY5" fmla="*/ 188008 h 863125"/>
              <a:gd name="connsiteX6" fmla="*/ 1119500 w 1147810"/>
              <a:gd name="connsiteY6" fmla="*/ 470019 h 863125"/>
              <a:gd name="connsiteX7" fmla="*/ 1102408 w 1147810"/>
              <a:gd name="connsiteY7" fmla="*/ 512748 h 863125"/>
              <a:gd name="connsiteX8" fmla="*/ 1051133 w 1147810"/>
              <a:gd name="connsiteY8" fmla="*/ 572568 h 863125"/>
              <a:gd name="connsiteX9" fmla="*/ 991313 w 1147810"/>
              <a:gd name="connsiteY9" fmla="*/ 623843 h 863125"/>
              <a:gd name="connsiteX10" fmla="*/ 828943 w 1147810"/>
              <a:gd name="connsiteY10" fmla="*/ 658026 h 863125"/>
              <a:gd name="connsiteX11" fmla="*/ 700756 w 1147810"/>
              <a:gd name="connsiteY11" fmla="*/ 649480 h 863125"/>
              <a:gd name="connsiteX12" fmla="*/ 546931 w 1147810"/>
              <a:gd name="connsiteY12" fmla="*/ 478565 h 863125"/>
              <a:gd name="connsiteX13" fmla="*/ 521294 w 1147810"/>
              <a:gd name="connsiteY13" fmla="*/ 384561 h 863125"/>
              <a:gd name="connsiteX14" fmla="*/ 512748 w 1147810"/>
              <a:gd name="connsiteY14" fmla="*/ 299103 h 863125"/>
              <a:gd name="connsiteX15" fmla="*/ 504202 w 1147810"/>
              <a:gd name="connsiteY15" fmla="*/ 256374 h 863125"/>
              <a:gd name="connsiteX16" fmla="*/ 512748 w 1147810"/>
              <a:gd name="connsiteY16" fmla="*/ 205099 h 863125"/>
              <a:gd name="connsiteX17" fmla="*/ 649481 w 1147810"/>
              <a:gd name="connsiteY17" fmla="*/ 205099 h 863125"/>
              <a:gd name="connsiteX18" fmla="*/ 717847 w 1147810"/>
              <a:gd name="connsiteY18" fmla="*/ 264920 h 863125"/>
              <a:gd name="connsiteX19" fmla="*/ 743485 w 1147810"/>
              <a:gd name="connsiteY19" fmla="*/ 290557 h 863125"/>
              <a:gd name="connsiteX20" fmla="*/ 794759 w 1147810"/>
              <a:gd name="connsiteY20" fmla="*/ 367469 h 863125"/>
              <a:gd name="connsiteX21" fmla="*/ 811851 w 1147810"/>
              <a:gd name="connsiteY21" fmla="*/ 495656 h 863125"/>
              <a:gd name="connsiteX22" fmla="*/ 803305 w 1147810"/>
              <a:gd name="connsiteY22" fmla="*/ 555477 h 863125"/>
              <a:gd name="connsiteX23" fmla="*/ 649481 w 1147810"/>
              <a:gd name="connsiteY23" fmla="*/ 786213 h 863125"/>
              <a:gd name="connsiteX24" fmla="*/ 589660 w 1147810"/>
              <a:gd name="connsiteY24" fmla="*/ 837488 h 863125"/>
              <a:gd name="connsiteX25" fmla="*/ 521294 w 1147810"/>
              <a:gd name="connsiteY25" fmla="*/ 863125 h 863125"/>
              <a:gd name="connsiteX26" fmla="*/ 247828 w 1147810"/>
              <a:gd name="connsiteY26" fmla="*/ 769122 h 863125"/>
              <a:gd name="connsiteX27" fmla="*/ 162371 w 1147810"/>
              <a:gd name="connsiteY27" fmla="*/ 700755 h 863125"/>
              <a:gd name="connsiteX28" fmla="*/ 119642 w 1147810"/>
              <a:gd name="connsiteY28" fmla="*/ 623843 h 863125"/>
              <a:gd name="connsiteX29" fmla="*/ 76913 w 1147810"/>
              <a:gd name="connsiteY29" fmla="*/ 538385 h 863125"/>
              <a:gd name="connsiteX30" fmla="*/ 0 w 1147810"/>
              <a:gd name="connsiteY30" fmla="*/ 410198 h 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47810" h="863125">
                <a:moveTo>
                  <a:pt x="914400" y="0"/>
                </a:moveTo>
                <a:cubicBezTo>
                  <a:pt x="928643" y="8546"/>
                  <a:pt x="943044" y="16834"/>
                  <a:pt x="957129" y="25637"/>
                </a:cubicBezTo>
                <a:cubicBezTo>
                  <a:pt x="965839" y="31081"/>
                  <a:pt x="973580" y="38136"/>
                  <a:pt x="982767" y="42729"/>
                </a:cubicBezTo>
                <a:cubicBezTo>
                  <a:pt x="996488" y="49589"/>
                  <a:pt x="1011253" y="54124"/>
                  <a:pt x="1025496" y="59821"/>
                </a:cubicBezTo>
                <a:cubicBezTo>
                  <a:pt x="1042588" y="76912"/>
                  <a:pt x="1064335" y="90368"/>
                  <a:pt x="1076771" y="111095"/>
                </a:cubicBezTo>
                <a:cubicBezTo>
                  <a:pt x="1109736" y="166037"/>
                  <a:pt x="1092442" y="140536"/>
                  <a:pt x="1128045" y="188008"/>
                </a:cubicBezTo>
                <a:cubicBezTo>
                  <a:pt x="1162686" y="291928"/>
                  <a:pt x="1146601" y="232887"/>
                  <a:pt x="1119500" y="470019"/>
                </a:cubicBezTo>
                <a:cubicBezTo>
                  <a:pt x="1117758" y="485260"/>
                  <a:pt x="1110917" y="499984"/>
                  <a:pt x="1102408" y="512748"/>
                </a:cubicBezTo>
                <a:cubicBezTo>
                  <a:pt x="1087840" y="534600"/>
                  <a:pt x="1069704" y="553997"/>
                  <a:pt x="1051133" y="572568"/>
                </a:cubicBezTo>
                <a:cubicBezTo>
                  <a:pt x="1032562" y="591139"/>
                  <a:pt x="1014203" y="610967"/>
                  <a:pt x="991313" y="623843"/>
                </a:cubicBezTo>
                <a:cubicBezTo>
                  <a:pt x="938810" y="653376"/>
                  <a:pt x="886662" y="652254"/>
                  <a:pt x="828943" y="658026"/>
                </a:cubicBezTo>
                <a:cubicBezTo>
                  <a:pt x="786214" y="655177"/>
                  <a:pt x="740415" y="665637"/>
                  <a:pt x="700756" y="649480"/>
                </a:cubicBezTo>
                <a:cubicBezTo>
                  <a:pt x="616003" y="614951"/>
                  <a:pt x="588760" y="548279"/>
                  <a:pt x="546931" y="478565"/>
                </a:cubicBezTo>
                <a:cubicBezTo>
                  <a:pt x="538385" y="447230"/>
                  <a:pt x="527371" y="416466"/>
                  <a:pt x="521294" y="384561"/>
                </a:cubicBezTo>
                <a:cubicBezTo>
                  <a:pt x="515937" y="356439"/>
                  <a:pt x="516532" y="327480"/>
                  <a:pt x="512748" y="299103"/>
                </a:cubicBezTo>
                <a:cubicBezTo>
                  <a:pt x="510828" y="284705"/>
                  <a:pt x="507051" y="270617"/>
                  <a:pt x="504202" y="256374"/>
                </a:cubicBezTo>
                <a:cubicBezTo>
                  <a:pt x="507051" y="239282"/>
                  <a:pt x="505711" y="220933"/>
                  <a:pt x="512748" y="205099"/>
                </a:cubicBezTo>
                <a:cubicBezTo>
                  <a:pt x="538800" y="146482"/>
                  <a:pt x="609815" y="195946"/>
                  <a:pt x="649481" y="205099"/>
                </a:cubicBezTo>
                <a:cubicBezTo>
                  <a:pt x="704885" y="232802"/>
                  <a:pt x="668681" y="208731"/>
                  <a:pt x="717847" y="264920"/>
                </a:cubicBezTo>
                <a:cubicBezTo>
                  <a:pt x="725806" y="274015"/>
                  <a:pt x="735620" y="281381"/>
                  <a:pt x="743485" y="290557"/>
                </a:cubicBezTo>
                <a:cubicBezTo>
                  <a:pt x="767219" y="318247"/>
                  <a:pt x="775635" y="335596"/>
                  <a:pt x="794759" y="367469"/>
                </a:cubicBezTo>
                <a:cubicBezTo>
                  <a:pt x="807349" y="417829"/>
                  <a:pt x="811851" y="428392"/>
                  <a:pt x="811851" y="495656"/>
                </a:cubicBezTo>
                <a:cubicBezTo>
                  <a:pt x="811851" y="515799"/>
                  <a:pt x="811486" y="537070"/>
                  <a:pt x="803305" y="555477"/>
                </a:cubicBezTo>
                <a:cubicBezTo>
                  <a:pt x="744057" y="688785"/>
                  <a:pt x="734310" y="707444"/>
                  <a:pt x="649481" y="786213"/>
                </a:cubicBezTo>
                <a:cubicBezTo>
                  <a:pt x="630236" y="804084"/>
                  <a:pt x="612180" y="823976"/>
                  <a:pt x="589660" y="837488"/>
                </a:cubicBezTo>
                <a:cubicBezTo>
                  <a:pt x="568790" y="850010"/>
                  <a:pt x="544083" y="854579"/>
                  <a:pt x="521294" y="863125"/>
                </a:cubicBezTo>
                <a:cubicBezTo>
                  <a:pt x="418977" y="835221"/>
                  <a:pt x="334308" y="825335"/>
                  <a:pt x="247828" y="769122"/>
                </a:cubicBezTo>
                <a:cubicBezTo>
                  <a:pt x="217242" y="749241"/>
                  <a:pt x="190857" y="723544"/>
                  <a:pt x="162371" y="700755"/>
                </a:cubicBezTo>
                <a:cubicBezTo>
                  <a:pt x="148128" y="675118"/>
                  <a:pt x="133301" y="649796"/>
                  <a:pt x="119642" y="623843"/>
                </a:cubicBezTo>
                <a:cubicBezTo>
                  <a:pt x="104809" y="595660"/>
                  <a:pt x="92584" y="566111"/>
                  <a:pt x="76913" y="538385"/>
                </a:cubicBezTo>
                <a:cubicBezTo>
                  <a:pt x="-39608" y="332234"/>
                  <a:pt x="34557" y="479312"/>
                  <a:pt x="0" y="410198"/>
                </a:cubicBezTo>
              </a:path>
            </a:pathLst>
          </a:custGeom>
          <a:noFill/>
          <a:ln w="38100">
            <a:solidFill>
              <a:srgbClr val="4400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descr="Agenda">
            <a:extLst>
              <a:ext uri="{FF2B5EF4-FFF2-40B4-BE49-F238E27FC236}">
                <a16:creationId xmlns:a16="http://schemas.microsoft.com/office/drawing/2014/main" id="{BCAA7D6F-7376-E1E6-4FAC-0DE88774C90E}"/>
              </a:ext>
              <a:ext uri="{C183D7F6-B498-43B3-948B-1728B52AA6E4}">
                <adec:decorative xmlns:adec="http://schemas.microsoft.com/office/drawing/2017/decorative" val="0"/>
              </a:ext>
            </a:extLst>
          </p:cNvPr>
          <p:cNvSpPr>
            <a:spLocks noGrp="1"/>
          </p:cNvSpPr>
          <p:nvPr>
            <p:ph type="title" idx="4294967295"/>
          </p:nvPr>
        </p:nvSpPr>
        <p:spPr>
          <a:xfrm>
            <a:off x="769938" y="451680"/>
            <a:ext cx="8694403" cy="8426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440099"/>
                </a:solidFill>
                <a:effectLst/>
                <a:uLnTx/>
                <a:uFillTx/>
                <a:latin typeface="+mn-lt"/>
                <a:ea typeface="+mn-ea"/>
                <a:cs typeface="+mn-cs"/>
              </a:rPr>
              <a:t>Agenda</a:t>
            </a:r>
          </a:p>
        </p:txBody>
      </p:sp>
      <p:sp>
        <p:nvSpPr>
          <p:cNvPr id="4" name="Text Placeholder 3" descr="2025 FAA ACDBE Joint Venture Guidance&#10;What is a Joint Venture?&#10;What Should Be Included in a Joint Venture Agreement&#10;Joint Venture Agreement Review Process Overview&#10;">
            <a:extLst>
              <a:ext uri="{FF2B5EF4-FFF2-40B4-BE49-F238E27FC236}">
                <a16:creationId xmlns:a16="http://schemas.microsoft.com/office/drawing/2014/main" id="{EEC22557-D451-5912-E3C9-0DE25ED205BA}"/>
              </a:ext>
              <a:ext uri="{C183D7F6-B498-43B3-948B-1728B52AA6E4}">
                <adec:decorative xmlns:adec="http://schemas.microsoft.com/office/drawing/2017/decorative" val="0"/>
              </a:ext>
            </a:extLst>
          </p:cNvPr>
          <p:cNvSpPr>
            <a:spLocks noGrp="1"/>
          </p:cNvSpPr>
          <p:nvPr>
            <p:ph type="body" sz="quarter" idx="13"/>
          </p:nvPr>
        </p:nvSpPr>
        <p:spPr>
          <a:xfrm>
            <a:off x="769938" y="1452282"/>
            <a:ext cx="9918382" cy="5205050"/>
          </a:xfrm>
        </p:spPr>
        <p:txBody>
          <a:bodyPr lIns="91440" tIns="45720" rIns="91440" bIns="45720" anchor="t"/>
          <a:lstStyle/>
          <a:p>
            <a:pPr marL="285750" indent="-285750">
              <a:buClr>
                <a:srgbClr val="E35B2A"/>
              </a:buClr>
              <a:buFont typeface="Arial" panose="020B0604020202020204" pitchFamily="34" charset="0"/>
              <a:buChar char="•"/>
            </a:pPr>
            <a:r>
              <a:rPr lang="en-US" sz="2000">
                <a:ea typeface="Calibri"/>
                <a:cs typeface="Calibri"/>
              </a:rPr>
              <a:t>2025 FAA ACDBE Joint Venture Guidance</a:t>
            </a:r>
          </a:p>
          <a:p>
            <a:pPr marL="285750" indent="-285750">
              <a:buClr>
                <a:srgbClr val="E35B2A"/>
              </a:buClr>
              <a:buFont typeface="Arial" panose="020B0604020202020204" pitchFamily="34" charset="0"/>
              <a:buChar char="•"/>
            </a:pPr>
            <a:r>
              <a:rPr lang="en-US" sz="2000">
                <a:ea typeface="Calibri"/>
                <a:cs typeface="Calibri"/>
              </a:rPr>
              <a:t>What is a Joint Venture?</a:t>
            </a:r>
          </a:p>
          <a:p>
            <a:pPr marL="285750" indent="-285750">
              <a:buClr>
                <a:srgbClr val="E35B2A"/>
              </a:buClr>
              <a:buFont typeface="Arial" panose="020B0604020202020204" pitchFamily="34" charset="0"/>
              <a:buChar char="•"/>
            </a:pPr>
            <a:r>
              <a:rPr lang="en-US" sz="2000">
                <a:ea typeface="Calibri"/>
                <a:cs typeface="Calibri"/>
              </a:rPr>
              <a:t>What Should Be Included in a Joint Venture Agreement</a:t>
            </a:r>
          </a:p>
          <a:p>
            <a:pPr marL="285750" indent="-285750">
              <a:buClr>
                <a:srgbClr val="E35B2A"/>
              </a:buClr>
              <a:buFont typeface="Arial" panose="020B0604020202020204" pitchFamily="34" charset="0"/>
              <a:buChar char="•"/>
            </a:pPr>
            <a:r>
              <a:rPr lang="en-US" sz="2000">
                <a:ea typeface="Calibri"/>
                <a:cs typeface="Calibri"/>
              </a:rPr>
              <a:t>Joint Venture Agreement Review Process Overview</a:t>
            </a:r>
          </a:p>
          <a:p>
            <a:pPr marL="285750" indent="-285750">
              <a:buFont typeface="Arial" panose="020B0604020202020204" pitchFamily="34" charset="0"/>
              <a:buChar char="•"/>
            </a:pPr>
            <a:endParaRPr lang="en-US" sz="1800">
              <a:ea typeface="Calibri"/>
              <a:cs typeface="Calibri"/>
            </a:endParaRPr>
          </a:p>
        </p:txBody>
      </p:sp>
    </p:spTree>
    <p:extLst>
      <p:ext uri="{BB962C8B-B14F-4D97-AF65-F5344CB8AC3E}">
        <p14:creationId xmlns:p14="http://schemas.microsoft.com/office/powerpoint/2010/main" val="96981098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Tit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it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4 - ORANGE - Image WHITE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2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Sent xmlns="bbc1b1f8-0e71-4cbd-b262-3052aba238a9" xsi:nil="true"/>
    <lcf76f155ced4ddcb4097134ff3c332f xmlns="bbc1b1f8-0e71-4cbd-b262-3052aba238a9">
      <Terms xmlns="http://schemas.microsoft.com/office/infopath/2007/PartnerControls"/>
    </lcf76f155ced4ddcb4097134ff3c332f>
    <TaxCatchAll xmlns="87e7f7ab-f283-48b6-a11d-5b6afdf240ea" xsi:nil="true"/>
    <BusinessDirectoryType xmlns="bbc1b1f8-0e71-4cbd-b262-3052aba238a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B4CBFD58AEB54B9523C229AC8968F6" ma:contentTypeVersion="20" ma:contentTypeDescription="Create a new document." ma:contentTypeScope="" ma:versionID="dac6d87b05e357c2301d36978e572fdb">
  <xsd:schema xmlns:xsd="http://www.w3.org/2001/XMLSchema" xmlns:xs="http://www.w3.org/2001/XMLSchema" xmlns:p="http://schemas.microsoft.com/office/2006/metadata/properties" xmlns:ns2="bbc1b1f8-0e71-4cbd-b262-3052aba238a9" xmlns:ns3="fd3bd635-9bff-483f-aa30-f8bfae0bbf17" xmlns:ns4="87e7f7ab-f283-48b6-a11d-5b6afdf240ea" targetNamespace="http://schemas.microsoft.com/office/2006/metadata/properties" ma:root="true" ma:fieldsID="a41b194955d1266a12419443279fb843" ns2:_="" ns3:_="" ns4:_="">
    <xsd:import namespace="bbc1b1f8-0e71-4cbd-b262-3052aba238a9"/>
    <xsd:import namespace="fd3bd635-9bff-483f-aa30-f8bfae0bbf17"/>
    <xsd:import namespace="87e7f7ab-f283-48b6-a11d-5b6afdf240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BusinessDirectoryType" minOccurs="0"/>
                <xsd:element ref="ns2:DateSent"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1b1f8-0e71-4cbd-b262-3052aba23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BusinessDirectoryType" ma:index="20" nillable="true" ma:displayName="Business Directory Type" ma:format="Dropdown" ma:internalName="BusinessDirectoryType">
      <xsd:simpleType>
        <xsd:restriction base="dms:Choice">
          <xsd:enumeration value="General Contracts"/>
          <xsd:enumeration value="ACDBE"/>
          <xsd:enumeration value="Both"/>
        </xsd:restriction>
      </xsd:simpleType>
    </xsd:element>
    <xsd:element name="DateSent" ma:index="21" nillable="true" ma:displayName="Date Sent" ma:format="DateOnly" ma:internalName="DateSent">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707e54-6713-4257-8868-1e4840a70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3bd635-9bff-483f-aa30-f8bfae0bbf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e7f7ab-f283-48b6-a11d-5b6afdf240e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78edeec-2c53-48c2-9d7f-9f98b72b39d4}" ma:internalName="TaxCatchAll" ma:showField="CatchAllData" ma:web="fd3bd635-9bff-483f-aa30-f8bfae0bbf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F2FE49-1C05-4EF5-9360-51D70AD37214}">
  <ds:schemaRefs>
    <ds:schemaRef ds:uri="http://schemas.microsoft.com/office/infopath/2007/PartnerControls"/>
    <ds:schemaRef ds:uri="http://purl.org/dc/terms/"/>
    <ds:schemaRef ds:uri="87e7f7ab-f283-48b6-a11d-5b6afdf240ea"/>
    <ds:schemaRef ds:uri="http://schemas.microsoft.com/office/2006/documentManagement/types"/>
    <ds:schemaRef ds:uri="http://purl.org/dc/elements/1.1/"/>
    <ds:schemaRef ds:uri="http://schemas.openxmlformats.org/package/2006/metadata/core-properties"/>
    <ds:schemaRef ds:uri="fd3bd635-9bff-483f-aa30-f8bfae0bbf17"/>
    <ds:schemaRef ds:uri="bbc1b1f8-0e71-4cbd-b262-3052aba238a9"/>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E16873E-76AB-4E27-B78A-3622B6CC48C4}">
  <ds:schemaRefs>
    <ds:schemaRef ds:uri="87e7f7ab-f283-48b6-a11d-5b6afdf240ea"/>
    <ds:schemaRef ds:uri="bbc1b1f8-0e71-4cbd-b262-3052aba238a9"/>
    <ds:schemaRef ds:uri="fd3bd635-9bff-483f-aa30-f8bfae0bbf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74DDDF-AB4D-446A-A19F-F62E53DF80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6088</Words>
  <Application>Microsoft Office PowerPoint</Application>
  <PresentationFormat>Widescreen</PresentationFormat>
  <Paragraphs>487</Paragraphs>
  <Slides>36</Slides>
  <Notes>36</Notes>
  <HiddenSlides>3</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36</vt:i4>
      </vt:variant>
    </vt:vector>
  </HeadingPairs>
  <TitlesOfParts>
    <vt:vector size="54" baseType="lpstr">
      <vt:lpstr>Aptos</vt:lpstr>
      <vt:lpstr>Arial</vt:lpstr>
      <vt:lpstr>Calibri</vt:lpstr>
      <vt:lpstr>Calibri Light</vt:lpstr>
      <vt:lpstr>Inter</vt:lpstr>
      <vt:lpstr>Segoe UI</vt:lpstr>
      <vt:lpstr>source-sans-pro</vt:lpstr>
      <vt:lpstr>Symbol</vt:lpstr>
      <vt:lpstr>Times New Roman</vt:lpstr>
      <vt:lpstr>Wingdings</vt:lpstr>
      <vt:lpstr>Title 1</vt:lpstr>
      <vt:lpstr>Title 3</vt:lpstr>
      <vt:lpstr>Content 1 - ORANGE</vt:lpstr>
      <vt:lpstr>Content 2 - ORANGE</vt:lpstr>
      <vt:lpstr>Content 4 - ORANGE - Image WHITE logo</vt:lpstr>
      <vt:lpstr>2_Office Theme</vt:lpstr>
      <vt:lpstr>1_Content 1 - ORANGE</vt:lpstr>
      <vt:lpstr>Content 2 - ORANGE</vt:lpstr>
      <vt:lpstr>Navigating the ACDBE Program</vt:lpstr>
      <vt:lpstr>Overview</vt:lpstr>
      <vt:lpstr>MISSION: THROUGH THE POWER OF OUR PEOPLE, BE THE BEST IN CLASS</vt:lpstr>
      <vt:lpstr>Taking Flight at DEN </vt:lpstr>
      <vt:lpstr>Meet the Primes</vt:lpstr>
      <vt:lpstr>Navigating the ACDBE Series: Pathways to Concessions</vt:lpstr>
      <vt:lpstr>Procurement Trade Show</vt:lpstr>
      <vt:lpstr>Community Panelist Program </vt:lpstr>
      <vt:lpstr>Agenda</vt:lpstr>
      <vt:lpstr>What is the Purpose of the Joint Venture Guidance?</vt:lpstr>
      <vt:lpstr>Why is Joint Venture Guidance Necessary?</vt:lpstr>
      <vt:lpstr>Why is Joint Venture Guidance Necessary? </vt:lpstr>
      <vt:lpstr>To Whom Does Joint Venture Guidance Apply?</vt:lpstr>
      <vt:lpstr>To Whom Does Joint Venture Guidance Apply? </vt:lpstr>
      <vt:lpstr>What is a Joint Venture?  </vt:lpstr>
      <vt:lpstr>What is a Joint Venture?      </vt:lpstr>
      <vt:lpstr>An “Association” of an ACDBE and One or More Other Firms</vt:lpstr>
      <vt:lpstr>Joint Venture Ownership Structure:</vt:lpstr>
      <vt:lpstr>For Which the Parties Combine Their Property, Capital, Efforts, Skills and Knowledge</vt:lpstr>
      <vt:lpstr>What Does “Distinct, Clearly Defined Portion of the Work” Mean?</vt:lpstr>
      <vt:lpstr>What Does “Distinct” Mean?</vt:lpstr>
      <vt:lpstr>What Does “Clearly Defined” Mean?</vt:lpstr>
      <vt:lpstr>What does “shares in the capital contribution, control, management, risks, and profits” mean?</vt:lpstr>
      <vt:lpstr>The Joint Venture Agreement should include  information specific to the structure and operation of the Joint Venture. </vt:lpstr>
      <vt:lpstr>Identification of Participants in the Joint Venture</vt:lpstr>
      <vt:lpstr>Identification of the Single, For-profit Business Enterprise to be Undertaken by the Joint Venture </vt:lpstr>
      <vt:lpstr>Joint Venture Term and Factors Effecting It</vt:lpstr>
      <vt:lpstr>Capital to be contributed by each party </vt:lpstr>
      <vt:lpstr>Each of the participants must share in the profits and losses in proportion to their ownership interest and identified in the agreement.   Each participant in the joint venture must share in the risks of the business in proportion to their ownership interest. The agreement should include provisions for proportional share of business risks    2025 Joint Venture Guidance, Sections 2.3, 4.3 and 4.4</vt:lpstr>
      <vt:lpstr>The agreement should address how the ACDBE will participate in the overall management and day-to-day management responsibilities through the distinct clearly defined portion of the work.    2025 Joint Venture Guidance, Sections 2.3, 4.1 and 4.2</vt:lpstr>
      <vt:lpstr>Accounting Methods, access to Financial Information and Administrative Matters   </vt:lpstr>
      <vt:lpstr>Breach and Sanctions   </vt:lpstr>
      <vt:lpstr>Dissolution/Termination   </vt:lpstr>
      <vt:lpstr>Joint Venture Agreement Review Process </vt:lpstr>
      <vt:lpstr>Resources at DEN</vt:lpstr>
      <vt:lpstr>Small Business Certification Workshop – June 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Bricker, Lauren - DEN</dc:creator>
  <cp:lastModifiedBy>Mondragon, Desiree - DEN</cp:lastModifiedBy>
  <cp:revision>2</cp:revision>
  <dcterms:created xsi:type="dcterms:W3CDTF">2024-03-24T01:57:37Z</dcterms:created>
  <dcterms:modified xsi:type="dcterms:W3CDTF">2025-05-16T22:30:12Z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0x01010020B4CBFD58AEB54B9523C229AC8968F6</vt:lpwstr>
  </property>
  <property fmtid="{D5CDD505-2E9C-101B-9397-08002B2CF9AE}" pid="3" name="MediaServiceImageTags">
    <vt:lpwstr/>
  </property>
</Properties>
</file>