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9.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0.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1.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2" r:id="rId4"/>
    <p:sldMasterId id="2147483716" r:id="rId5"/>
    <p:sldMasterId id="2147483737" r:id="rId6"/>
    <p:sldMasterId id="2147483742" r:id="rId7"/>
    <p:sldMasterId id="2147483745" r:id="rId8"/>
    <p:sldMasterId id="2147483750" r:id="rId9"/>
    <p:sldMasterId id="2147483772" r:id="rId10"/>
    <p:sldMasterId id="2147483775" r:id="rId11"/>
    <p:sldMasterId id="2147483782" r:id="rId12"/>
    <p:sldMasterId id="2147483789" r:id="rId13"/>
    <p:sldMasterId id="2147483805" r:id="rId14"/>
    <p:sldMasterId id="2147483814" r:id="rId15"/>
    <p:sldMasterId id="2147483821" r:id="rId16"/>
    <p:sldMasterId id="2147483825" r:id="rId17"/>
    <p:sldMasterId id="2147483831" r:id="rId18"/>
    <p:sldMasterId id="2147483834" r:id="rId19"/>
  </p:sldMasterIdLst>
  <p:notesMasterIdLst>
    <p:notesMasterId r:id="rId70"/>
  </p:notesMasterIdLst>
  <p:sldIdLst>
    <p:sldId id="105070" r:id="rId20"/>
    <p:sldId id="104931" r:id="rId21"/>
    <p:sldId id="105079" r:id="rId22"/>
    <p:sldId id="105084" r:id="rId23"/>
    <p:sldId id="105074" r:id="rId24"/>
    <p:sldId id="2147376429" r:id="rId25"/>
    <p:sldId id="11160" r:id="rId26"/>
    <p:sldId id="104991" r:id="rId27"/>
    <p:sldId id="11236" r:id="rId28"/>
    <p:sldId id="11161" r:id="rId29"/>
    <p:sldId id="105072" r:id="rId30"/>
    <p:sldId id="315" r:id="rId31"/>
    <p:sldId id="105012" r:id="rId32"/>
    <p:sldId id="4190" r:id="rId33"/>
    <p:sldId id="11001" r:id="rId34"/>
    <p:sldId id="105013" r:id="rId35"/>
    <p:sldId id="104930" r:id="rId36"/>
    <p:sldId id="2147376399" r:id="rId37"/>
    <p:sldId id="105015" r:id="rId38"/>
    <p:sldId id="2147376401" r:id="rId39"/>
    <p:sldId id="104924" r:id="rId40"/>
    <p:sldId id="2147376405" r:id="rId41"/>
    <p:sldId id="267" r:id="rId42"/>
    <p:sldId id="2147376430" r:id="rId43"/>
    <p:sldId id="2147376431" r:id="rId44"/>
    <p:sldId id="2147376432" r:id="rId45"/>
    <p:sldId id="2147376407" r:id="rId46"/>
    <p:sldId id="2147376433" r:id="rId47"/>
    <p:sldId id="104925" r:id="rId48"/>
    <p:sldId id="2147376415" r:id="rId49"/>
    <p:sldId id="2147376416" r:id="rId50"/>
    <p:sldId id="2147376418" r:id="rId51"/>
    <p:sldId id="286" r:id="rId52"/>
    <p:sldId id="105075" r:id="rId53"/>
    <p:sldId id="2147376420" r:id="rId54"/>
    <p:sldId id="2147376400" r:id="rId55"/>
    <p:sldId id="2147376402" r:id="rId56"/>
    <p:sldId id="2147376403" r:id="rId57"/>
    <p:sldId id="2147376404" r:id="rId58"/>
    <p:sldId id="105034" r:id="rId59"/>
    <p:sldId id="11031" r:id="rId60"/>
    <p:sldId id="2147376427" r:id="rId61"/>
    <p:sldId id="2147376406" r:id="rId62"/>
    <p:sldId id="2147376421" r:id="rId63"/>
    <p:sldId id="330" r:id="rId64"/>
    <p:sldId id="105050" r:id="rId65"/>
    <p:sldId id="355" r:id="rId66"/>
    <p:sldId id="105076" r:id="rId67"/>
    <p:sldId id="2147376424" r:id="rId68"/>
    <p:sldId id="2147376425" r:id="rId69"/>
  </p:sldIdLst>
  <p:sldSz cx="12192000" cy="685800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F35F27-4217-426B-8C96-9CE5666402C1}" name="Leavitt, John - DEN" initials="LD" userId="S::john.leavitt@flydenver.com::4d8793d0-9bcb-4f2d-8fa0-96a68f33c910" providerId="AD"/>
  <p188:author id="{CF229B48-784F-717A-1808-0A6211C01CAE}" name="Mondragon, Desiree - DEN" initials="" userId="S::Desiree.Mondragon@flydenver.com::cddb16d0-b6f9-4161-a1a6-91a003280c7c" providerId="AD"/>
  <p188:author id="{86DA49E6-5186-99B1-92B0-0DA76F9CA57A}" name="Sandoval, Michelle - DEN" initials="MS" userId="S::Michelle.Sandoval@flydenver.com::f0650d86-7cc7-4460-9b70-7b2d35e24aa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40099"/>
    <a:srgbClr val="3B1D85"/>
    <a:srgbClr val="FFFFFF"/>
    <a:srgbClr val="E35B2A"/>
    <a:srgbClr val="C3D831"/>
    <a:srgbClr val="4900C1"/>
    <a:srgbClr val="ECEFF6"/>
    <a:srgbClr val="4C5154"/>
    <a:srgbClr val="8C9EBC"/>
    <a:srgbClr val="2821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0.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42.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notesMaster" Target="notesMasters/notesMaster1.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 Type="http://schemas.openxmlformats.org/officeDocument/2006/relationships/slideMaster" Target="slideMasters/slideMaster4.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[RFP Forecast March 2025.xlsx]Sheet4!PivotTable25</c:name>
    <c:fmtId val="31"/>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6">
              <a:lumMod val="40000"/>
              <a:lumOff val="6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6">
              <a:lumMod val="40000"/>
              <a:lumOff val="6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6">
              <a:lumMod val="40000"/>
              <a:lumOff val="6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Sheet4!$B$3:$B$4</c:f>
              <c:strCache>
                <c:ptCount val="1"/>
                <c:pt idx="0">
                  <c:v>Advertising</c:v>
                </c:pt>
              </c:strCache>
            </c:strRef>
          </c:tx>
          <c:spPr>
            <a:solidFill>
              <a:schemeClr val="accent6">
                <a:lumMod val="40000"/>
                <a:lumOff val="60000"/>
              </a:schemeClr>
            </a:solidFill>
            <a:ln>
              <a:noFill/>
            </a:ln>
            <a:effectLst/>
          </c:spPr>
          <c:invertIfNegative val="0"/>
          <c:cat>
            <c:strRef>
              <c:f>Sheet4!$A$5:$A$11</c:f>
              <c:strCache>
                <c:ptCount val="7"/>
                <c:pt idx="0">
                  <c:v>2025-H1</c:v>
                </c:pt>
                <c:pt idx="1">
                  <c:v>2025-H2</c:v>
                </c:pt>
                <c:pt idx="2">
                  <c:v>2026-H1</c:v>
                </c:pt>
                <c:pt idx="3">
                  <c:v>2026-H2</c:v>
                </c:pt>
                <c:pt idx="4">
                  <c:v>2027-H1</c:v>
                </c:pt>
                <c:pt idx="5">
                  <c:v>2028-H1</c:v>
                </c:pt>
                <c:pt idx="6">
                  <c:v>2029-H1</c:v>
                </c:pt>
              </c:strCache>
            </c:strRef>
          </c:cat>
          <c:val>
            <c:numRef>
              <c:f>Sheet4!$B$5:$B$11</c:f>
              <c:numCache>
                <c:formatCode>General</c:formatCode>
                <c:ptCount val="7"/>
                <c:pt idx="0">
                  <c:v>1</c:v>
                </c:pt>
              </c:numCache>
            </c:numRef>
          </c:val>
          <c:extLst>
            <c:ext xmlns:c16="http://schemas.microsoft.com/office/drawing/2014/chart" uri="{C3380CC4-5D6E-409C-BE32-E72D297353CC}">
              <c16:uniqueId val="{00000000-F505-4B7A-AFAF-36EF466642D2}"/>
            </c:ext>
          </c:extLst>
        </c:ser>
        <c:ser>
          <c:idx val="1"/>
          <c:order val="1"/>
          <c:tx>
            <c:strRef>
              <c:f>Sheet4!$C$3:$C$4</c:f>
              <c:strCache>
                <c:ptCount val="1"/>
                <c:pt idx="0">
                  <c:v>F&amp;B</c:v>
                </c:pt>
              </c:strCache>
            </c:strRef>
          </c:tx>
          <c:spPr>
            <a:solidFill>
              <a:schemeClr val="accent1"/>
            </a:solidFill>
            <a:ln>
              <a:noFill/>
            </a:ln>
            <a:effectLst/>
          </c:spPr>
          <c:invertIfNegative val="0"/>
          <c:cat>
            <c:strRef>
              <c:f>Sheet4!$A$5:$A$11</c:f>
              <c:strCache>
                <c:ptCount val="7"/>
                <c:pt idx="0">
                  <c:v>2025-H1</c:v>
                </c:pt>
                <c:pt idx="1">
                  <c:v>2025-H2</c:v>
                </c:pt>
                <c:pt idx="2">
                  <c:v>2026-H1</c:v>
                </c:pt>
                <c:pt idx="3">
                  <c:v>2026-H2</c:v>
                </c:pt>
                <c:pt idx="4">
                  <c:v>2027-H1</c:v>
                </c:pt>
                <c:pt idx="5">
                  <c:v>2028-H1</c:v>
                </c:pt>
                <c:pt idx="6">
                  <c:v>2029-H1</c:v>
                </c:pt>
              </c:strCache>
            </c:strRef>
          </c:cat>
          <c:val>
            <c:numRef>
              <c:f>Sheet4!$C$5:$C$11</c:f>
              <c:numCache>
                <c:formatCode>General</c:formatCode>
                <c:ptCount val="7"/>
                <c:pt idx="1">
                  <c:v>7</c:v>
                </c:pt>
                <c:pt idx="2">
                  <c:v>4</c:v>
                </c:pt>
                <c:pt idx="3">
                  <c:v>3</c:v>
                </c:pt>
                <c:pt idx="4">
                  <c:v>4</c:v>
                </c:pt>
                <c:pt idx="5">
                  <c:v>1</c:v>
                </c:pt>
                <c:pt idx="6">
                  <c:v>2</c:v>
                </c:pt>
              </c:numCache>
            </c:numRef>
          </c:val>
          <c:extLst>
            <c:ext xmlns:c16="http://schemas.microsoft.com/office/drawing/2014/chart" uri="{C3380CC4-5D6E-409C-BE32-E72D297353CC}">
              <c16:uniqueId val="{00000001-F505-4B7A-AFAF-36EF466642D2}"/>
            </c:ext>
          </c:extLst>
        </c:ser>
        <c:ser>
          <c:idx val="2"/>
          <c:order val="2"/>
          <c:tx>
            <c:strRef>
              <c:f>Sheet4!$D$3:$D$4</c:f>
              <c:strCache>
                <c:ptCount val="1"/>
                <c:pt idx="0">
                  <c:v>Passenger Services</c:v>
                </c:pt>
              </c:strCache>
            </c:strRef>
          </c:tx>
          <c:spPr>
            <a:solidFill>
              <a:schemeClr val="tx2"/>
            </a:solidFill>
            <a:ln>
              <a:noFill/>
            </a:ln>
            <a:effectLst/>
          </c:spPr>
          <c:invertIfNegative val="0"/>
          <c:cat>
            <c:strRef>
              <c:f>Sheet4!$A$5:$A$11</c:f>
              <c:strCache>
                <c:ptCount val="7"/>
                <c:pt idx="0">
                  <c:v>2025-H1</c:v>
                </c:pt>
                <c:pt idx="1">
                  <c:v>2025-H2</c:v>
                </c:pt>
                <c:pt idx="2">
                  <c:v>2026-H1</c:v>
                </c:pt>
                <c:pt idx="3">
                  <c:v>2026-H2</c:v>
                </c:pt>
                <c:pt idx="4">
                  <c:v>2027-H1</c:v>
                </c:pt>
                <c:pt idx="5">
                  <c:v>2028-H1</c:v>
                </c:pt>
                <c:pt idx="6">
                  <c:v>2029-H1</c:v>
                </c:pt>
              </c:strCache>
            </c:strRef>
          </c:cat>
          <c:val>
            <c:numRef>
              <c:f>Sheet4!$D$5:$D$11</c:f>
              <c:numCache>
                <c:formatCode>General</c:formatCode>
                <c:ptCount val="7"/>
                <c:pt idx="1">
                  <c:v>2</c:v>
                </c:pt>
              </c:numCache>
            </c:numRef>
          </c:val>
          <c:extLst>
            <c:ext xmlns:c16="http://schemas.microsoft.com/office/drawing/2014/chart" uri="{C3380CC4-5D6E-409C-BE32-E72D297353CC}">
              <c16:uniqueId val="{00000002-F505-4B7A-AFAF-36EF466642D2}"/>
            </c:ext>
          </c:extLst>
        </c:ser>
        <c:ser>
          <c:idx val="3"/>
          <c:order val="3"/>
          <c:tx>
            <c:strRef>
              <c:f>Sheet4!$E$3:$E$4</c:f>
              <c:strCache>
                <c:ptCount val="1"/>
                <c:pt idx="0">
                  <c:v>Retail</c:v>
                </c:pt>
              </c:strCache>
            </c:strRef>
          </c:tx>
          <c:spPr>
            <a:solidFill>
              <a:schemeClr val="accent3"/>
            </a:solidFill>
            <a:ln>
              <a:noFill/>
            </a:ln>
            <a:effectLst/>
          </c:spPr>
          <c:invertIfNegative val="0"/>
          <c:cat>
            <c:strRef>
              <c:f>Sheet4!$A$5:$A$11</c:f>
              <c:strCache>
                <c:ptCount val="7"/>
                <c:pt idx="0">
                  <c:v>2025-H1</c:v>
                </c:pt>
                <c:pt idx="1">
                  <c:v>2025-H2</c:v>
                </c:pt>
                <c:pt idx="2">
                  <c:v>2026-H1</c:v>
                </c:pt>
                <c:pt idx="3">
                  <c:v>2026-H2</c:v>
                </c:pt>
                <c:pt idx="4">
                  <c:v>2027-H1</c:v>
                </c:pt>
                <c:pt idx="5">
                  <c:v>2028-H1</c:v>
                </c:pt>
                <c:pt idx="6">
                  <c:v>2029-H1</c:v>
                </c:pt>
              </c:strCache>
            </c:strRef>
          </c:cat>
          <c:val>
            <c:numRef>
              <c:f>Sheet4!$E$5:$E$11</c:f>
              <c:numCache>
                <c:formatCode>General</c:formatCode>
                <c:ptCount val="7"/>
                <c:pt idx="1">
                  <c:v>2</c:v>
                </c:pt>
                <c:pt idx="2">
                  <c:v>1</c:v>
                </c:pt>
                <c:pt idx="3">
                  <c:v>2</c:v>
                </c:pt>
                <c:pt idx="4">
                  <c:v>1</c:v>
                </c:pt>
                <c:pt idx="5">
                  <c:v>8</c:v>
                </c:pt>
                <c:pt idx="6">
                  <c:v>2</c:v>
                </c:pt>
              </c:numCache>
            </c:numRef>
          </c:val>
          <c:extLst>
            <c:ext xmlns:c16="http://schemas.microsoft.com/office/drawing/2014/chart" uri="{C3380CC4-5D6E-409C-BE32-E72D297353CC}">
              <c16:uniqueId val="{00000003-F505-4B7A-AFAF-36EF466642D2}"/>
            </c:ext>
          </c:extLst>
        </c:ser>
        <c:dLbls>
          <c:showLegendKey val="0"/>
          <c:showVal val="0"/>
          <c:showCatName val="0"/>
          <c:showSerName val="0"/>
          <c:showPercent val="0"/>
          <c:showBubbleSize val="0"/>
        </c:dLbls>
        <c:gapWidth val="219"/>
        <c:overlap val="100"/>
        <c:axId val="317462975"/>
        <c:axId val="317473535"/>
      </c:barChart>
      <c:catAx>
        <c:axId val="317462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17473535"/>
        <c:crosses val="autoZero"/>
        <c:auto val="1"/>
        <c:lblAlgn val="ctr"/>
        <c:lblOffset val="100"/>
        <c:noMultiLvlLbl val="0"/>
      </c:catAx>
      <c:valAx>
        <c:axId val="3174735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7462975"/>
        <c:crosses val="autoZero"/>
        <c:crossBetween val="between"/>
      </c:valAx>
      <c:spPr>
        <a:noFill/>
        <a:ln>
          <a:noFill/>
        </a:ln>
        <a:effectLst/>
      </c:spPr>
    </c:plotArea>
    <c:legend>
      <c:legendPos val="r"/>
      <c:layout>
        <c:manualLayout>
          <c:xMode val="edge"/>
          <c:yMode val="edge"/>
          <c:x val="0.79106504600646432"/>
          <c:y val="0.39660093036143423"/>
          <c:w val="0.20893495399353579"/>
          <c:h val="0.4301168546749862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33943" cy="35237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5273004" y="0"/>
            <a:ext cx="4033943" cy="352375"/>
          </a:xfrm>
          <a:prstGeom prst="rect">
            <a:avLst/>
          </a:prstGeom>
        </p:spPr>
        <p:txBody>
          <a:bodyPr vert="horz" lIns="93324" tIns="46662" rIns="93324" bIns="46662" rtlCol="0"/>
          <a:lstStyle>
            <a:lvl1pPr algn="r">
              <a:defRPr sz="1200"/>
            </a:lvl1pPr>
          </a:lstStyle>
          <a:p>
            <a:fld id="{33BF5EE2-77E8-9243-85B9-60D6C86923AE}" type="datetimeFigureOut">
              <a:rPr lang="en-US" smtClean="0"/>
              <a:t>6/2/2025</a:t>
            </a:fld>
            <a:endParaRPr lang="en-US"/>
          </a:p>
        </p:txBody>
      </p:sp>
      <p:sp>
        <p:nvSpPr>
          <p:cNvPr id="4" name="Slide Image Placeholder 3"/>
          <p:cNvSpPr>
            <a:spLocks noGrp="1" noRot="1" noChangeAspect="1"/>
          </p:cNvSpPr>
          <p:nvPr>
            <p:ph type="sldImg" idx="2"/>
          </p:nvPr>
        </p:nvSpPr>
        <p:spPr>
          <a:xfrm>
            <a:off x="2547938" y="877888"/>
            <a:ext cx="4213225" cy="2370137"/>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930910" y="3379866"/>
            <a:ext cx="7447280" cy="2765346"/>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70727"/>
            <a:ext cx="4033943" cy="352374"/>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5273004" y="6670727"/>
            <a:ext cx="4033943" cy="352374"/>
          </a:xfrm>
          <a:prstGeom prst="rect">
            <a:avLst/>
          </a:prstGeom>
        </p:spPr>
        <p:txBody>
          <a:bodyPr vert="horz" lIns="93324" tIns="46662" rIns="93324" bIns="46662" rtlCol="0" anchor="b"/>
          <a:lstStyle>
            <a:lvl1pPr algn="r">
              <a:defRPr sz="1200"/>
            </a:lvl1pPr>
          </a:lstStyle>
          <a:p>
            <a:fld id="{A399344F-1846-964E-A23F-F797EB56DD37}" type="slidenum">
              <a:rPr lang="en-US" smtClean="0"/>
              <a:t>‹#›</a:t>
            </a:fld>
            <a:endParaRPr lang="en-US"/>
          </a:p>
        </p:txBody>
      </p:sp>
    </p:spTree>
    <p:extLst>
      <p:ext uri="{BB962C8B-B14F-4D97-AF65-F5344CB8AC3E}">
        <p14:creationId xmlns:p14="http://schemas.microsoft.com/office/powerpoint/2010/main" val="354303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mailto:DEN-ACDBE@flydenver.co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t>Welcome Remarks – Michelle </a:t>
            </a:r>
          </a:p>
        </p:txBody>
      </p:sp>
      <p:sp>
        <p:nvSpPr>
          <p:cNvPr id="4" name="Slide Number Placeholder 3"/>
          <p:cNvSpPr>
            <a:spLocks noGrp="1"/>
          </p:cNvSpPr>
          <p:nvPr>
            <p:ph type="sldNum" sz="quarter" idx="5"/>
          </p:nvPr>
        </p:nvSpPr>
        <p:spPr/>
        <p:txBody>
          <a:bodyPr/>
          <a:lstStyle/>
          <a:p>
            <a:fld id="{A399344F-1846-964E-A23F-F797EB56DD37}" type="slidenum">
              <a:rPr lang="en-US" smtClean="0"/>
              <a:t>1</a:t>
            </a:fld>
            <a:endParaRPr lang="en-US"/>
          </a:p>
        </p:txBody>
      </p:sp>
    </p:spTree>
    <p:extLst>
      <p:ext uri="{BB962C8B-B14F-4D97-AF65-F5344CB8AC3E}">
        <p14:creationId xmlns:p14="http://schemas.microsoft.com/office/powerpoint/2010/main" val="2040096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32138" y="119063"/>
            <a:ext cx="2211387" cy="1243012"/>
          </a:xfrm>
        </p:spPr>
      </p:sp>
      <p:sp>
        <p:nvSpPr>
          <p:cNvPr id="3" name="Notes Placeholder 2"/>
          <p:cNvSpPr>
            <a:spLocks noGrp="1"/>
          </p:cNvSpPr>
          <p:nvPr>
            <p:ph type="body" idx="1"/>
          </p:nvPr>
        </p:nvSpPr>
        <p:spPr>
          <a:xfrm>
            <a:off x="342131" y="1705691"/>
            <a:ext cx="8624840" cy="3016520"/>
          </a:xfrm>
        </p:spPr>
        <p:txBody>
          <a:bodyPr/>
          <a:lstStyle/>
          <a:p>
            <a:pPr>
              <a:buNone/>
            </a:pPr>
            <a:r>
              <a:rPr lang="en-US" sz="1600" b="1"/>
              <a:t>Michelle</a:t>
            </a:r>
            <a:r>
              <a:rPr lang="en-US" sz="1600"/>
              <a:t> - We’re excited to begin today’s program by hearing from the leaders behind DEN’s award-winning concessions program—visionaries who are shaping the future of dining, retail, and guest experience at one of the busiest airports in the country.</a:t>
            </a:r>
          </a:p>
          <a:p>
            <a:pPr>
              <a:buNone/>
            </a:pPr>
            <a:r>
              <a:rPr lang="en-US" sz="1600"/>
              <a:t>Please join me in welcoming the DEN Concessions leadership team:</a:t>
            </a:r>
            <a:br>
              <a:rPr lang="en-US" sz="1600"/>
            </a:br>
            <a:endParaRPr lang="en-US" sz="1600"/>
          </a:p>
          <a:p>
            <a:pPr>
              <a:buFont typeface="Arial" panose="020B0604020202020204" pitchFamily="34" charset="0"/>
              <a:buChar char="•"/>
            </a:pPr>
            <a:r>
              <a:rPr lang="en-US" sz="1600" b="1"/>
              <a:t>PENNY MAY</a:t>
            </a:r>
            <a:r>
              <a:rPr lang="en-US" sz="1600"/>
              <a:t>, </a:t>
            </a:r>
            <a:r>
              <a:rPr lang="en-US" sz="1600" b="1"/>
              <a:t>CHIEF COMMERCIAL OFFICER</a:t>
            </a:r>
            <a:r>
              <a:rPr lang="en-US" sz="1600"/>
              <a:t>, oversees the airport’s entire commercial strategy—from concessions to parking and revenue development—and plays a key role in long-term planning and equity-driven growth.</a:t>
            </a:r>
            <a:br>
              <a:rPr lang="en-US" sz="1600"/>
            </a:br>
            <a:endParaRPr lang="en-US" sz="1600"/>
          </a:p>
          <a:p>
            <a:pPr>
              <a:buFont typeface="Arial" panose="020B0604020202020204" pitchFamily="34" charset="0"/>
              <a:buChar char="•"/>
            </a:pPr>
            <a:r>
              <a:rPr lang="en-US" sz="1600" b="1"/>
              <a:t>PAM DECHANT</a:t>
            </a:r>
            <a:r>
              <a:rPr lang="en-US" sz="1600"/>
              <a:t>, </a:t>
            </a:r>
            <a:r>
              <a:rPr lang="en-US" sz="1600" b="1"/>
              <a:t>SENIOR VICE PRESIDENT OF CONCESSIONS</a:t>
            </a:r>
            <a:r>
              <a:rPr lang="en-US" sz="1600"/>
              <a:t>, leads the strategic direction of DEN’s concessions program. With a strong background in hospitality, Pam focuses on innovation, diversity, and delivering an exceptional traveler experience.</a:t>
            </a:r>
            <a:br>
              <a:rPr lang="en-US" sz="1600"/>
            </a:br>
            <a:endParaRPr lang="en-US" sz="1600"/>
          </a:p>
          <a:p>
            <a:pPr>
              <a:buFont typeface="Arial" panose="020B0604020202020204" pitchFamily="34" charset="0"/>
              <a:buChar char="•"/>
            </a:pPr>
            <a:r>
              <a:rPr lang="en-US" sz="1600" b="1"/>
              <a:t>BRANDEN SOWERS</a:t>
            </a:r>
            <a:r>
              <a:rPr lang="en-US" sz="1600"/>
              <a:t>, </a:t>
            </a:r>
            <a:r>
              <a:rPr lang="en-US" sz="1600" b="1"/>
              <a:t>SENIOR DIRECTOR OF CONCESSIONS</a:t>
            </a:r>
            <a:r>
              <a:rPr lang="en-US" sz="1600"/>
              <a:t>, manages the daily operations, tenant relations, and program execution—ensuring partnerships run smoothly and that the concessions program remains efficient, dynamic, and responsive.</a:t>
            </a:r>
          </a:p>
          <a:p>
            <a:pPr>
              <a:buFont typeface="Arial" panose="020B0604020202020204" pitchFamily="34" charset="0"/>
              <a:buChar char="•"/>
            </a:pPr>
            <a:endParaRPr lang="en-US" sz="1600"/>
          </a:p>
          <a:p>
            <a:pPr>
              <a:buNone/>
            </a:pPr>
            <a:r>
              <a:rPr lang="en-US" sz="1600"/>
              <a:t>Together, this team is driving DEN’s vision for a more inclusive, innovative, and customer-focused concessions experience.</a:t>
            </a:r>
          </a:p>
          <a:p>
            <a:pPr>
              <a:buNone/>
            </a:pPr>
            <a:endParaRPr lang="en-US" sz="1600"/>
          </a:p>
          <a:p>
            <a:r>
              <a:rPr lang="en-US" sz="1600"/>
              <a:t>Please help me welcome Penny, Pam, and Branden.</a:t>
            </a:r>
          </a:p>
        </p:txBody>
      </p:sp>
      <p:sp>
        <p:nvSpPr>
          <p:cNvPr id="4" name="Slide Number Placeholder 3"/>
          <p:cNvSpPr>
            <a:spLocks noGrp="1"/>
          </p:cNvSpPr>
          <p:nvPr>
            <p:ph type="sldNum" sz="quarter" idx="5"/>
          </p:nvPr>
        </p:nvSpPr>
        <p:spPr/>
        <p:txBody>
          <a:bodyPr/>
          <a:lstStyle/>
          <a:p>
            <a:fld id="{A399344F-1846-964E-A23F-F797EB56DD37}" type="slidenum">
              <a:rPr lang="en-US" smtClean="0"/>
              <a:t>11</a:t>
            </a:fld>
            <a:endParaRPr lang="en-US"/>
          </a:p>
        </p:txBody>
      </p:sp>
    </p:spTree>
    <p:extLst>
      <p:ext uri="{BB962C8B-B14F-4D97-AF65-F5344CB8AC3E}">
        <p14:creationId xmlns:p14="http://schemas.microsoft.com/office/powerpoint/2010/main" val="995783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314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660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576" indent="-291576">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A19075-C3AF-415D-92D5-405545492C6C}"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924141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752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C099B-9896-92B8-7E56-48DB5ADAFD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A1166D-5E22-25D7-99D6-674649DE15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69BC6-1D22-9CCC-FF3C-A18C42C1AA23}"/>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A395F95D-FAF2-8B72-B5C8-8F29BCE703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714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8224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a:extLst>
            <a:ext uri="{FF2B5EF4-FFF2-40B4-BE49-F238E27FC236}">
              <a16:creationId xmlns:a16="http://schemas.microsoft.com/office/drawing/2014/main" id="{B65E8EC3-1F68-F2F8-B9EF-4CAFB5DB60D6}"/>
            </a:ext>
          </a:extLst>
        </p:cNvPr>
        <p:cNvGrpSpPr/>
        <p:nvPr/>
      </p:nvGrpSpPr>
      <p:grpSpPr>
        <a:xfrm>
          <a:off x="0" y="0"/>
          <a:ext cx="0" cy="0"/>
          <a:chOff x="0" y="0"/>
          <a:chExt cx="0" cy="0"/>
        </a:xfrm>
      </p:grpSpPr>
      <p:sp>
        <p:nvSpPr>
          <p:cNvPr id="339" name="Google Shape;339;p21:notes">
            <a:extLst>
              <a:ext uri="{FF2B5EF4-FFF2-40B4-BE49-F238E27FC236}">
                <a16:creationId xmlns:a16="http://schemas.microsoft.com/office/drawing/2014/main" id="{236E45C6-BE56-C32D-1FC5-54F3D6AA7D0C}"/>
              </a:ext>
            </a:extLst>
          </p:cNvPr>
          <p:cNvSpPr>
            <a:spLocks noGrp="1" noRot="1" noChangeAspect="1"/>
          </p:cNvSpPr>
          <p:nvPr>
            <p:ph type="sldImg" idx="2"/>
          </p:nvPr>
        </p:nvSpPr>
        <p:spPr>
          <a:xfrm>
            <a:off x="752475" y="1184275"/>
            <a:ext cx="5688013" cy="319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1:notes">
            <a:extLst>
              <a:ext uri="{FF2B5EF4-FFF2-40B4-BE49-F238E27FC236}">
                <a16:creationId xmlns:a16="http://schemas.microsoft.com/office/drawing/2014/main" id="{21678FEC-69C2-702D-E201-D7968A8E2AFD}"/>
              </a:ext>
            </a:extLst>
          </p:cNvPr>
          <p:cNvSpPr txBox="1">
            <a:spLocks noGrp="1"/>
          </p:cNvSpPr>
          <p:nvPr>
            <p:ph type="body" idx="1"/>
          </p:nvPr>
        </p:nvSpPr>
        <p:spPr>
          <a:xfrm>
            <a:off x="702310" y="4480006"/>
            <a:ext cx="5618480" cy="3965643"/>
          </a:xfrm>
          <a:prstGeom prst="rect">
            <a:avLst/>
          </a:prstGeom>
          <a:noFill/>
          <a:ln>
            <a:noFill/>
          </a:ln>
        </p:spPr>
        <p:txBody>
          <a:bodyPr spcFirstLastPara="1" wrap="square" lIns="95204" tIns="47601" rIns="95204" bIns="47601" anchor="t" anchorCtr="0">
            <a:noAutofit/>
          </a:bodyPr>
          <a:lstStyle/>
          <a:p>
            <a:pPr marL="354558" indent="-263845">
              <a:lnSpc>
                <a:spcPct val="157142"/>
              </a:lnSpc>
              <a:buClr>
                <a:srgbClr val="000000"/>
              </a:buClr>
              <a:buSzPts val="1400"/>
            </a:pPr>
            <a:endParaRPr lang="en-US">
              <a:sym typeface="Calibri"/>
            </a:endParaRPr>
          </a:p>
        </p:txBody>
      </p:sp>
    </p:spTree>
    <p:extLst>
      <p:ext uri="{BB962C8B-B14F-4D97-AF65-F5344CB8AC3E}">
        <p14:creationId xmlns:p14="http://schemas.microsoft.com/office/powerpoint/2010/main" val="513233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63215-40EA-C544-1F44-6C3369EE5A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2C331E-9902-9201-657F-665CFA477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A7E92C-2637-FB1F-B57A-3FEB0A77D725}"/>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12BEF645-AF25-73D6-A758-BB5A190F94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71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1:notes"/>
          <p:cNvSpPr>
            <a:spLocks noGrp="1" noRot="1" noChangeAspect="1"/>
          </p:cNvSpPr>
          <p:nvPr>
            <p:ph type="sldImg" idx="2"/>
          </p:nvPr>
        </p:nvSpPr>
        <p:spPr>
          <a:xfrm>
            <a:off x="787400" y="1204913"/>
            <a:ext cx="57912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1:notes"/>
          <p:cNvSpPr txBox="1">
            <a:spLocks noGrp="1"/>
          </p:cNvSpPr>
          <p:nvPr>
            <p:ph type="body" idx="1"/>
          </p:nvPr>
        </p:nvSpPr>
        <p:spPr>
          <a:xfrm>
            <a:off x="719217" y="4560895"/>
            <a:ext cx="5753740" cy="4037245"/>
          </a:xfrm>
          <a:prstGeom prst="rect">
            <a:avLst/>
          </a:prstGeom>
          <a:noFill/>
          <a:ln>
            <a:noFill/>
          </a:ln>
        </p:spPr>
        <p:txBody>
          <a:bodyPr spcFirstLastPara="1" wrap="square" lIns="97165" tIns="48582" rIns="97165" bIns="48582" anchor="t" anchorCtr="0">
            <a:noAutofit/>
          </a:bodyPr>
          <a:lstStyle/>
          <a:p>
            <a:pPr>
              <a:lnSpc>
                <a:spcPct val="107000"/>
              </a:lnSpc>
              <a:spcAft>
                <a:spcPts val="816"/>
              </a:spcAft>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8189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023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907F7-53E2-102C-E5C1-5FB9464E14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058EB5-5F62-64DD-7947-E012D6B6C0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AE0786-05B6-679E-D053-9F13BBC1A86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29321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2:notes"/>
          <p:cNvSpPr>
            <a:spLocks noGrp="1" noRot="1" noChangeAspect="1"/>
          </p:cNvSpPr>
          <p:nvPr>
            <p:ph type="sldImg" idx="2"/>
          </p:nvPr>
        </p:nvSpPr>
        <p:spPr>
          <a:xfrm>
            <a:off x="752475" y="1184275"/>
            <a:ext cx="5688013" cy="319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2:notes"/>
          <p:cNvSpPr txBox="1">
            <a:spLocks noGrp="1"/>
          </p:cNvSpPr>
          <p:nvPr>
            <p:ph type="body" idx="1"/>
          </p:nvPr>
        </p:nvSpPr>
        <p:spPr>
          <a:xfrm>
            <a:off x="702310" y="4480006"/>
            <a:ext cx="5618480" cy="3965643"/>
          </a:xfrm>
          <a:prstGeom prst="rect">
            <a:avLst/>
          </a:prstGeom>
          <a:noFill/>
          <a:ln>
            <a:noFill/>
          </a:ln>
        </p:spPr>
        <p:txBody>
          <a:bodyPr spcFirstLastPara="1" wrap="square" lIns="95204" tIns="47601" rIns="95204" bIns="47601" anchor="t" anchorCtr="0">
            <a:noAutofit/>
          </a:bodyPr>
          <a:lstStyle/>
          <a:p>
            <a:pPr marL="349892" indent="-291576">
              <a:lnSpc>
                <a:spcPct val="107000"/>
              </a:lnSpc>
              <a:buClr>
                <a:schemeClr val="dk1"/>
              </a:buClr>
              <a:buSzPts val="900"/>
            </a:pPr>
            <a:endParaRPr lang="en-US"/>
          </a:p>
        </p:txBody>
      </p:sp>
      <p:sp>
        <p:nvSpPr>
          <p:cNvPr id="271" name="Google Shape;271;p12:notes"/>
          <p:cNvSpPr txBox="1">
            <a:spLocks noGrp="1"/>
          </p:cNvSpPr>
          <p:nvPr>
            <p:ph type="sldNum" idx="12"/>
          </p:nvPr>
        </p:nvSpPr>
        <p:spPr>
          <a:xfrm>
            <a:off x="4073904" y="9001680"/>
            <a:ext cx="3116609" cy="475504"/>
          </a:xfrm>
          <a:prstGeom prst="rect">
            <a:avLst/>
          </a:prstGeom>
          <a:noFill/>
          <a:ln>
            <a:noFill/>
          </a:ln>
        </p:spPr>
        <p:txBody>
          <a:bodyPr spcFirstLastPara="1" wrap="square" lIns="95204" tIns="47601" rIns="95204" bIns="47601"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48085-4540-444E-C160-E7BA3D70B9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D11BC5-ED23-419D-1012-2D6FDB3BE8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81D2F-18EB-9B08-9468-179DDA9D826E}"/>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7A7A2386-5526-7B8C-29F0-9CB32FB1FD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356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937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059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41654-0AF2-151B-FCBA-1C5B985EF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4CEA26-DB91-A89C-7196-FE6727B0B9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5961D3-A8F3-4E45-72D1-22C74D7015D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C99C5A-33EF-B456-5E89-1464EB4340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593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24FB6-1270-2C3E-F120-7140F598CE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20683E-4661-14FF-D088-4480811748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00136-48EE-0D90-3F3B-169DD07A36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FE46DD-5886-62D9-DF9F-F630F040E8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077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591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98209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Michelle</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3</a:t>
            </a:fld>
            <a:endParaRPr lang="en-US"/>
          </a:p>
        </p:txBody>
      </p:sp>
    </p:spTree>
    <p:extLst>
      <p:ext uri="{BB962C8B-B14F-4D97-AF65-F5344CB8AC3E}">
        <p14:creationId xmlns:p14="http://schemas.microsoft.com/office/powerpoint/2010/main" val="89400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42945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5829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9:notes"/>
          <p:cNvSpPr>
            <a:spLocks noGrp="1" noRot="1" noChangeAspect="1"/>
          </p:cNvSpPr>
          <p:nvPr>
            <p:ph type="sldImg" idx="2"/>
          </p:nvPr>
        </p:nvSpPr>
        <p:spPr>
          <a:xfrm>
            <a:off x="752475" y="1184275"/>
            <a:ext cx="5688013" cy="319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9:notes"/>
          <p:cNvSpPr txBox="1">
            <a:spLocks noGrp="1"/>
          </p:cNvSpPr>
          <p:nvPr>
            <p:ph type="body" idx="1"/>
          </p:nvPr>
        </p:nvSpPr>
        <p:spPr>
          <a:xfrm>
            <a:off x="719217" y="4560893"/>
            <a:ext cx="5753740" cy="3731640"/>
          </a:xfrm>
          <a:prstGeom prst="rect">
            <a:avLst/>
          </a:prstGeom>
          <a:noFill/>
          <a:ln>
            <a:noFill/>
          </a:ln>
        </p:spPr>
        <p:txBody>
          <a:bodyPr spcFirstLastPara="1" wrap="square" lIns="95222" tIns="47611" rIns="95222" bIns="47611" anchor="t" anchorCtr="0">
            <a:noAutofit/>
          </a:bodyPr>
          <a:lstStyle/>
          <a:p>
            <a:endParaRPr lang="en-US"/>
          </a:p>
        </p:txBody>
      </p:sp>
    </p:spTree>
    <p:extLst>
      <p:ext uri="{BB962C8B-B14F-4D97-AF65-F5344CB8AC3E}">
        <p14:creationId xmlns:p14="http://schemas.microsoft.com/office/powerpoint/2010/main" val="580383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346075"/>
            <a:ext cx="4213225" cy="2370138"/>
          </a:xfrm>
        </p:spPr>
      </p:sp>
      <p:sp>
        <p:nvSpPr>
          <p:cNvPr id="3" name="Notes Placeholder 2"/>
          <p:cNvSpPr>
            <a:spLocks noGrp="1"/>
          </p:cNvSpPr>
          <p:nvPr>
            <p:ph type="body" idx="1"/>
          </p:nvPr>
        </p:nvSpPr>
        <p:spPr>
          <a:xfrm>
            <a:off x="930910" y="2923853"/>
            <a:ext cx="7447280" cy="2765346"/>
          </a:xfrm>
        </p:spPr>
        <p:txBody>
          <a:bodyPr/>
          <a:lstStyle/>
          <a:p>
            <a:pPr>
              <a:buNone/>
            </a:pPr>
            <a:r>
              <a:rPr lang="en-US" sz="2000" b="1"/>
              <a:t>BRANDEN </a:t>
            </a:r>
            <a:r>
              <a:rPr lang="en-US" sz="2000"/>
              <a:t>- I’m pleased to introduce Rafael Borjas, an ACDBE Program Specialist on our ACDBE team here at DEN. Rafael brings extensive experience in procurement, contract compliance, and supplier engagement. Before joining us in Denver, he worked with Tennessee’s Central Procurement Office, helping manage contracts and contribute to increasing the state’s business spend to over $1 billion. Rafael is passionate about supporting businesses and community outreach. Rafael, over to you.</a:t>
            </a:r>
            <a:endParaRPr lang="en-US" sz="1400"/>
          </a:p>
        </p:txBody>
      </p:sp>
      <p:sp>
        <p:nvSpPr>
          <p:cNvPr id="4" name="Slide Number Placeholder 3"/>
          <p:cNvSpPr>
            <a:spLocks noGrp="1"/>
          </p:cNvSpPr>
          <p:nvPr>
            <p:ph type="sldNum" sz="quarter" idx="5"/>
          </p:nvPr>
        </p:nvSpPr>
        <p:spPr/>
        <p:txBody>
          <a:bodyPr/>
          <a:lstStyle/>
          <a:p>
            <a:fld id="{A399344F-1846-964E-A23F-F797EB56DD37}" type="slidenum">
              <a:rPr lang="en-US" smtClean="0"/>
              <a:t>34</a:t>
            </a:fld>
            <a:endParaRPr lang="en-US"/>
          </a:p>
        </p:txBody>
      </p:sp>
    </p:spTree>
    <p:extLst>
      <p:ext uri="{BB962C8B-B14F-4D97-AF65-F5344CB8AC3E}">
        <p14:creationId xmlns:p14="http://schemas.microsoft.com/office/powerpoint/2010/main" val="791764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35578-E33B-0B5E-CFDE-08A9016E77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BB528-B24A-27C8-C865-DA58CADE120E}"/>
              </a:ext>
            </a:extLst>
          </p:cNvPr>
          <p:cNvSpPr>
            <a:spLocks noGrp="1" noRot="1" noChangeAspect="1"/>
          </p:cNvSpPr>
          <p:nvPr>
            <p:ph type="sldImg"/>
          </p:nvPr>
        </p:nvSpPr>
        <p:spPr>
          <a:xfrm>
            <a:off x="2547938" y="534988"/>
            <a:ext cx="4213225" cy="2370137"/>
          </a:xfrm>
        </p:spPr>
      </p:sp>
      <p:sp>
        <p:nvSpPr>
          <p:cNvPr id="3" name="Notes Placeholder 2">
            <a:extLst>
              <a:ext uri="{FF2B5EF4-FFF2-40B4-BE49-F238E27FC236}">
                <a16:creationId xmlns:a16="http://schemas.microsoft.com/office/drawing/2014/main" id="{48E10695-6E5A-13BC-741B-BF93E636BF01}"/>
              </a:ext>
            </a:extLst>
          </p:cNvPr>
          <p:cNvSpPr>
            <a:spLocks noGrp="1"/>
          </p:cNvSpPr>
          <p:nvPr>
            <p:ph type="body" idx="1"/>
          </p:nvPr>
        </p:nvSpPr>
        <p:spPr>
          <a:xfrm>
            <a:off x="930910" y="3172775"/>
            <a:ext cx="7447280" cy="2765346"/>
          </a:xfrm>
        </p:spPr>
        <p:txBody>
          <a:bodyPr/>
          <a:lstStyle/>
          <a:p>
            <a:pPr>
              <a:buNone/>
            </a:pPr>
            <a:r>
              <a:rPr lang="en-US" sz="1600" b="1"/>
              <a:t>Rafael </a:t>
            </a:r>
            <a:r>
              <a:rPr lang="en-US" sz="1600"/>
              <a:t>- Thank you, Branden. As Branden mentioned, I’m with the Airport Concession Disadvantaged Business Enterprise (ACDBE) team.</a:t>
            </a:r>
            <a:br>
              <a:rPr lang="en-US" sz="1600"/>
            </a:br>
            <a:endParaRPr lang="en-US" sz="1600"/>
          </a:p>
          <a:p>
            <a:r>
              <a:rPr lang="en-US" sz="1600"/>
              <a:t>The ACDBE Program is a federal initiative for airports receiving FAA grants. Its purpose is to provide a level playing field, allowing small businesses owned by socially and economically disadvantaged individuals to compete for concession contracts at DEN and other federally funded airports across Colorado. The program is race- and gender-conscious, as outlined in 49 CFR 23.1."</a:t>
            </a:r>
          </a:p>
          <a:p>
            <a:endParaRPr lang="en-US"/>
          </a:p>
        </p:txBody>
      </p:sp>
    </p:spTree>
    <p:extLst>
      <p:ext uri="{BB962C8B-B14F-4D97-AF65-F5344CB8AC3E}">
        <p14:creationId xmlns:p14="http://schemas.microsoft.com/office/powerpoint/2010/main" val="3156878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8A3DB-FF5D-5A21-18A5-88DF328357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6F5B3-EB4D-7416-DD09-0B62E9EE63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80C5E-5EE7-6662-8642-259884876E2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79822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37</a:t>
            </a:fld>
            <a:endParaRPr lang="en-US"/>
          </a:p>
        </p:txBody>
      </p:sp>
    </p:spTree>
    <p:extLst>
      <p:ext uri="{BB962C8B-B14F-4D97-AF65-F5344CB8AC3E}">
        <p14:creationId xmlns:p14="http://schemas.microsoft.com/office/powerpoint/2010/main" val="41523210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D854C-5A07-6B15-D9F2-29B911965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E51E8-2BCA-34A3-0F1A-9A287EFAEC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949B0-BB6C-1FDA-9A80-2AFFFD912D5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19910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A8BDB-FB98-5751-45C8-191374277E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958D54-0F0B-F49D-2FD1-492E93AA43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BB1EA-9DA0-A29D-A232-BD8C4F30041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872573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t>The best way to contact DEN’s ACDBE team is to email </a:t>
            </a:r>
            <a:r>
              <a:rPr lang="en-US">
                <a:hlinkClick r:id="rId3"/>
              </a:rPr>
              <a:t>DEN-ACDBE@flydenver.com</a:t>
            </a:r>
            <a:r>
              <a:rPr lang="en-US"/>
              <a:t>. One of our team members will route your inquiry to the appropriate person. For more information about the ACDBE Program at DEN please visit our website linked on this slide, or by googling: "</a:t>
            </a:r>
            <a:r>
              <a:rPr lang="en-US" b="1"/>
              <a:t>Doing Business with DEN</a:t>
            </a:r>
            <a:r>
              <a:rPr lang="en-US"/>
              <a:t>“ and navigating to the ACDBE page.</a:t>
            </a:r>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3288160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a:t>Michelle</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4</a:t>
            </a:fld>
            <a:endParaRPr lang="en-US"/>
          </a:p>
        </p:txBody>
      </p:sp>
    </p:spTree>
    <p:extLst>
      <p:ext uri="{BB962C8B-B14F-4D97-AF65-F5344CB8AC3E}">
        <p14:creationId xmlns:p14="http://schemas.microsoft.com/office/powerpoint/2010/main" val="17426035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4963" y="295275"/>
            <a:ext cx="2997200" cy="1685925"/>
          </a:xfrm>
        </p:spPr>
      </p:sp>
      <p:sp>
        <p:nvSpPr>
          <p:cNvPr id="3" name="Notes Placeholder 2"/>
          <p:cNvSpPr>
            <a:spLocks noGrp="1"/>
          </p:cNvSpPr>
          <p:nvPr>
            <p:ph type="body" idx="1"/>
          </p:nvPr>
        </p:nvSpPr>
        <p:spPr>
          <a:xfrm>
            <a:off x="930910" y="2287011"/>
            <a:ext cx="7447280" cy="4441022"/>
          </a:xfrm>
        </p:spPr>
        <p:txBody>
          <a:bodyPr/>
          <a:lstStyle/>
          <a:p>
            <a:pPr>
              <a:buNone/>
            </a:pPr>
            <a:r>
              <a:rPr lang="en-US" sz="1600" b="1"/>
              <a:t>Michelle - Join Our ACDBE Team – In-Person Training Opportunity</a:t>
            </a:r>
          </a:p>
          <a:p>
            <a:pPr>
              <a:buFont typeface="Arial" panose="020B0604020202020204" pitchFamily="34" charset="0"/>
              <a:buChar char="•"/>
            </a:pPr>
            <a:r>
              <a:rPr lang="en-US" sz="1600"/>
              <a:t>Interested in becoming an </a:t>
            </a:r>
            <a:r>
              <a:rPr lang="en-US" sz="1600" b="1"/>
              <a:t>Airport Concessions Disadvantaged Business Enterprise (ACDBE)?</a:t>
            </a:r>
            <a:br>
              <a:rPr lang="en-US" sz="1600"/>
            </a:br>
            <a:r>
              <a:rPr lang="en-US" sz="1600"/>
              <a:t>Don’t miss our </a:t>
            </a:r>
            <a:r>
              <a:rPr lang="en-US" sz="1600" b="1"/>
              <a:t>in-person training session</a:t>
            </a:r>
            <a:r>
              <a:rPr lang="en-US" sz="1600"/>
              <a:t> on the </a:t>
            </a:r>
            <a:r>
              <a:rPr lang="en-US" sz="1600" b="1"/>
              <a:t>ACDBE certification process</a:t>
            </a:r>
            <a:r>
              <a:rPr lang="en-US" sz="1600"/>
              <a:t>.</a:t>
            </a:r>
          </a:p>
          <a:p>
            <a:pPr>
              <a:buFont typeface="Arial" panose="020B0604020202020204" pitchFamily="34" charset="0"/>
              <a:buChar char="•"/>
            </a:pPr>
            <a:r>
              <a:rPr lang="en-US" sz="1600" b="1"/>
              <a:t>Date:</a:t>
            </a:r>
            <a:r>
              <a:rPr lang="en-US" sz="1600"/>
              <a:t> Wednesday, June 12</a:t>
            </a:r>
            <a:br>
              <a:rPr lang="en-US" sz="1600"/>
            </a:br>
            <a:r>
              <a:rPr lang="en-US" sz="1600" b="1"/>
              <a:t>Time:</a:t>
            </a:r>
            <a:r>
              <a:rPr lang="en-US" sz="1600"/>
              <a:t> 9:30 a.m.</a:t>
            </a:r>
            <a:br>
              <a:rPr lang="en-US" sz="1600"/>
            </a:br>
            <a:r>
              <a:rPr lang="en-US" sz="1600" b="1"/>
              <a:t>Location:</a:t>
            </a:r>
            <a:r>
              <a:rPr lang="en-US" sz="1600"/>
              <a:t> [Insert Location if available]</a:t>
            </a:r>
          </a:p>
          <a:p>
            <a:pPr>
              <a:buFont typeface="Arial" panose="020B0604020202020204" pitchFamily="34" charset="0"/>
              <a:buChar char="•"/>
            </a:pPr>
            <a:r>
              <a:rPr lang="en-US" sz="1600"/>
              <a:t>This session will walk you through:</a:t>
            </a:r>
          </a:p>
          <a:p>
            <a:pPr marL="758255" lvl="1" indent="-291636">
              <a:buFont typeface="Arial" panose="020B0604020202020204" pitchFamily="34" charset="0"/>
              <a:buChar char="•"/>
            </a:pPr>
            <a:r>
              <a:rPr lang="en-US" sz="1600"/>
              <a:t>The </a:t>
            </a:r>
            <a:r>
              <a:rPr lang="en-US" sz="1600" b="1"/>
              <a:t>application process</a:t>
            </a:r>
            <a:endParaRPr lang="en-US" sz="1600"/>
          </a:p>
          <a:p>
            <a:pPr marL="758255" lvl="1" indent="-291636">
              <a:buFont typeface="Arial" panose="020B0604020202020204" pitchFamily="34" charset="0"/>
              <a:buChar char="•"/>
            </a:pPr>
            <a:r>
              <a:rPr lang="en-US" sz="1600" b="1"/>
              <a:t>Eligibility requirements</a:t>
            </a:r>
            <a:endParaRPr lang="en-US" sz="1600"/>
          </a:p>
          <a:p>
            <a:pPr marL="758255" lvl="1" indent="-291636">
              <a:buFont typeface="Arial" panose="020B0604020202020204" pitchFamily="34" charset="0"/>
              <a:buChar char="•"/>
            </a:pPr>
            <a:r>
              <a:rPr lang="en-US" sz="1600"/>
              <a:t>Tips for submitting a </a:t>
            </a:r>
            <a:r>
              <a:rPr lang="en-US" sz="1600" b="1"/>
              <a:t>strong, complete application</a:t>
            </a:r>
            <a:endParaRPr lang="en-US" sz="1600"/>
          </a:p>
          <a:p>
            <a:pPr>
              <a:buFont typeface="Arial" panose="020B0604020202020204" pitchFamily="34" charset="0"/>
              <a:buChar char="•"/>
            </a:pPr>
            <a:r>
              <a:rPr lang="en-US" sz="1600"/>
              <a:t>Meet the team, ask questions, and connect with others pursuing ACDBE certification.</a:t>
            </a:r>
          </a:p>
          <a:p>
            <a:pPr>
              <a:buFont typeface="Arial" panose="020B0604020202020204" pitchFamily="34" charset="0"/>
              <a:buChar char="•"/>
            </a:pPr>
            <a:r>
              <a:rPr lang="en-US" sz="1600"/>
              <a:t>Whether you're just starting or ready to apply, this is a great opportunity to get hands-on support.</a:t>
            </a:r>
          </a:p>
        </p:txBody>
      </p:sp>
      <p:sp>
        <p:nvSpPr>
          <p:cNvPr id="4" name="Slide Number Placeholder 3"/>
          <p:cNvSpPr>
            <a:spLocks noGrp="1"/>
          </p:cNvSpPr>
          <p:nvPr>
            <p:ph type="sldNum" sz="quarter" idx="5"/>
          </p:nvPr>
        </p:nvSpPr>
        <p:spPr/>
        <p:txBody>
          <a:bodyPr/>
          <a:lstStyle/>
          <a:p>
            <a:fld id="{A399344F-1846-964E-A23F-F797EB56DD37}" type="slidenum">
              <a:rPr lang="en-US" smtClean="0"/>
              <a:t>41</a:t>
            </a:fld>
            <a:endParaRPr lang="en-US"/>
          </a:p>
        </p:txBody>
      </p:sp>
    </p:spTree>
    <p:extLst>
      <p:ext uri="{BB962C8B-B14F-4D97-AF65-F5344CB8AC3E}">
        <p14:creationId xmlns:p14="http://schemas.microsoft.com/office/powerpoint/2010/main" val="28405707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42</a:t>
            </a:fld>
            <a:endParaRPr lang="en-US"/>
          </a:p>
        </p:txBody>
      </p:sp>
    </p:spTree>
    <p:extLst>
      <p:ext uri="{BB962C8B-B14F-4D97-AF65-F5344CB8AC3E}">
        <p14:creationId xmlns:p14="http://schemas.microsoft.com/office/powerpoint/2010/main" val="34039295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52750" y="165100"/>
            <a:ext cx="2995613" cy="1684338"/>
          </a:xfrm>
        </p:spPr>
      </p:sp>
      <p:sp>
        <p:nvSpPr>
          <p:cNvPr id="3" name="Notes Placeholder 2"/>
          <p:cNvSpPr>
            <a:spLocks noGrp="1"/>
          </p:cNvSpPr>
          <p:nvPr>
            <p:ph type="body" idx="1"/>
          </p:nvPr>
        </p:nvSpPr>
        <p:spPr>
          <a:xfrm>
            <a:off x="930910" y="2281381"/>
            <a:ext cx="7447280" cy="2765346"/>
          </a:xfrm>
        </p:spPr>
        <p:txBody>
          <a:bodyPr/>
          <a:lstStyle/>
          <a:p>
            <a:pPr>
              <a:buNone/>
            </a:pPr>
            <a:r>
              <a:rPr lang="en-US" sz="2000"/>
              <a:t>Rafael - Next, we’ll hear from Matt Whipple, who will take us through the Business Development Training Academy (BDTA).</a:t>
            </a:r>
          </a:p>
          <a:p>
            <a:pPr>
              <a:buNone/>
            </a:pPr>
            <a:endParaRPr lang="en-US" sz="2000"/>
          </a:p>
          <a:p>
            <a:pPr>
              <a:buNone/>
            </a:pPr>
            <a:r>
              <a:rPr lang="en-US" sz="2000"/>
              <a:t>Matt has 21 years of experience, including teaching and adult education with the Colorado Public Employees Retirement Association. He recently joined DEN’s Business Learning and Development team as an Administrator II, where he now leads the BDTA.</a:t>
            </a:r>
          </a:p>
          <a:p>
            <a:pPr>
              <a:buNone/>
            </a:pPr>
            <a:endParaRPr lang="en-US" sz="2000"/>
          </a:p>
          <a:p>
            <a:r>
              <a:rPr lang="en-US" sz="2000"/>
              <a:t>Matt holds a BS in Mathematics and specializes in curriculum design and brain-based learning. Matt, over to you.</a:t>
            </a:r>
          </a:p>
        </p:txBody>
      </p:sp>
      <p:sp>
        <p:nvSpPr>
          <p:cNvPr id="4" name="Slide Number Placeholder 3"/>
          <p:cNvSpPr>
            <a:spLocks noGrp="1"/>
          </p:cNvSpPr>
          <p:nvPr>
            <p:ph type="sldNum" sz="quarter" idx="5"/>
          </p:nvPr>
        </p:nvSpPr>
        <p:spPr/>
        <p:txBody>
          <a:bodyPr/>
          <a:lstStyle/>
          <a:p>
            <a:fld id="{A399344F-1846-964E-A23F-F797EB56DD37}" type="slidenum">
              <a:rPr lang="en-US" smtClean="0"/>
              <a:t>43</a:t>
            </a:fld>
            <a:endParaRPr lang="en-US"/>
          </a:p>
        </p:txBody>
      </p:sp>
    </p:spTree>
    <p:extLst>
      <p:ext uri="{BB962C8B-B14F-4D97-AF65-F5344CB8AC3E}">
        <p14:creationId xmlns:p14="http://schemas.microsoft.com/office/powerpoint/2010/main" val="2765735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7B395-E49D-D523-B65B-B2FC7BDE45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C4378-2B39-1B2F-88BE-B5E0DF58C5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9CAC2-A1FE-45B3-76F4-72EA68ABA0A4}"/>
              </a:ext>
            </a:extLst>
          </p:cNvPr>
          <p:cNvSpPr>
            <a:spLocks noGrp="1"/>
          </p:cNvSpPr>
          <p:nvPr>
            <p:ph type="body" idx="1"/>
          </p:nvPr>
        </p:nvSpPr>
        <p:spPr/>
        <p:txBody>
          <a:bodyPr/>
          <a:lstStyle/>
          <a:p>
            <a:r>
              <a:rPr lang="en-US" sz="1800">
                <a:ea typeface="Aptos" panose="020B0004020202020204" pitchFamily="34" charset="0"/>
                <a:cs typeface="Aptos" panose="020B0004020202020204" pitchFamily="34" charset="0"/>
              </a:rPr>
              <a:t>Matt – Thanks Rafael! </a:t>
            </a:r>
          </a:p>
          <a:p>
            <a:pPr>
              <a:buFont typeface="Arial" panose="020B0604020202020204" pitchFamily="34" charset="0"/>
              <a:buNone/>
            </a:pPr>
            <a:br>
              <a:rPr lang="en-US" sz="1800"/>
            </a:br>
            <a:r>
              <a:rPr lang="en-US" sz="1800"/>
              <a:t>We would like to give special thanks to all of our speakers for providing an </a:t>
            </a:r>
            <a:r>
              <a:rPr lang="en-US" sz="1800" b="1"/>
              <a:t>informative overview</a:t>
            </a:r>
            <a:r>
              <a:rPr lang="en-US" sz="1800"/>
              <a:t> of how to do business with </a:t>
            </a:r>
            <a:r>
              <a:rPr lang="en-US" sz="1800" b="1"/>
              <a:t>Denver International Airport</a:t>
            </a:r>
            <a:r>
              <a:rPr lang="en-US" sz="1800"/>
              <a:t>.</a:t>
            </a:r>
          </a:p>
          <a:p>
            <a:pPr>
              <a:buNone/>
            </a:pPr>
            <a:r>
              <a:rPr lang="en-US" sz="1800"/>
              <a:t>Your expertise and valuable insights help us continue building strong partnerships and opportunities.</a:t>
            </a:r>
          </a:p>
          <a:p>
            <a:r>
              <a:rPr lang="en-US" sz="1800"/>
              <a:t>We appreciate your time and effort in making today’s event a success!</a:t>
            </a:r>
          </a:p>
          <a:p>
            <a:endParaRPr lang="en-US"/>
          </a:p>
        </p:txBody>
      </p:sp>
    </p:spTree>
    <p:extLst>
      <p:ext uri="{BB962C8B-B14F-4D97-AF65-F5344CB8AC3E}">
        <p14:creationId xmlns:p14="http://schemas.microsoft.com/office/powerpoint/2010/main" val="2506487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255588"/>
            <a:ext cx="4213225" cy="2370137"/>
          </a:xfrm>
        </p:spPr>
      </p:sp>
      <p:sp>
        <p:nvSpPr>
          <p:cNvPr id="3" name="Notes Placeholder 2"/>
          <p:cNvSpPr>
            <a:spLocks noGrp="1"/>
          </p:cNvSpPr>
          <p:nvPr>
            <p:ph type="body" idx="1"/>
          </p:nvPr>
        </p:nvSpPr>
        <p:spPr>
          <a:xfrm>
            <a:off x="930910" y="2803612"/>
            <a:ext cx="7447280" cy="2765346"/>
          </a:xfrm>
        </p:spPr>
        <p:txBody>
          <a:bodyPr/>
          <a:lstStyle/>
          <a:p>
            <a:pPr>
              <a:buNone/>
            </a:pPr>
            <a:r>
              <a:rPr lang="en-US" sz="1600"/>
              <a:t>Matt </a:t>
            </a:r>
            <a:br>
              <a:rPr lang="en-US" sz="1600"/>
            </a:br>
            <a:br>
              <a:rPr lang="en-US" sz="1600"/>
            </a:br>
            <a:r>
              <a:rPr lang="en-US" sz="1600" b="1"/>
              <a:t>BDTA’s Purpose</a:t>
            </a:r>
            <a:r>
              <a:rPr lang="en-US" sz="1600"/>
              <a:t>: Supports small businesses throughout their lifecycle at DEN by offering training at key transition points.</a:t>
            </a:r>
          </a:p>
          <a:p>
            <a:pPr>
              <a:buNone/>
            </a:pPr>
            <a:r>
              <a:rPr lang="en-US" sz="1600" b="1"/>
              <a:t>Training Focus</a:t>
            </a:r>
            <a:r>
              <a:rPr lang="en-US" sz="1600"/>
              <a:t>: Coaches small businesses on best practices for entering DEN in </a:t>
            </a:r>
            <a:r>
              <a:rPr lang="en-US" sz="1600" b="1"/>
              <a:t>Construction, Professional Services, Goods &amp; Services,</a:t>
            </a:r>
            <a:r>
              <a:rPr lang="en-US" sz="1600"/>
              <a:t> and </a:t>
            </a:r>
            <a:r>
              <a:rPr lang="en-US" sz="1600" b="1"/>
              <a:t>Concessions</a:t>
            </a:r>
            <a:r>
              <a:rPr lang="en-US" sz="1600"/>
              <a:t>.</a:t>
            </a:r>
          </a:p>
          <a:p>
            <a:pPr>
              <a:buNone/>
            </a:pPr>
            <a:r>
              <a:rPr lang="en-US" sz="1600" b="1"/>
              <a:t>Primary Goals</a:t>
            </a:r>
            <a:r>
              <a:rPr lang="en-US" sz="1600"/>
              <a:t>:</a:t>
            </a:r>
          </a:p>
          <a:p>
            <a:pPr>
              <a:buFont typeface="Arial" panose="020B0604020202020204" pitchFamily="34" charset="0"/>
              <a:buChar char="•"/>
            </a:pPr>
            <a:r>
              <a:rPr lang="en-US" sz="1600" b="1"/>
              <a:t>Create</a:t>
            </a:r>
            <a:r>
              <a:rPr lang="en-US" sz="1600"/>
              <a:t>: Develop opportunities for small businesses.</a:t>
            </a:r>
          </a:p>
          <a:p>
            <a:pPr>
              <a:buFont typeface="Arial" panose="020B0604020202020204" pitchFamily="34" charset="0"/>
              <a:buChar char="•"/>
            </a:pPr>
            <a:r>
              <a:rPr lang="en-US" sz="1600" b="1"/>
              <a:t>Educate</a:t>
            </a:r>
            <a:r>
              <a:rPr lang="en-US" sz="1600"/>
              <a:t>: Provide essential knowledge and skills.</a:t>
            </a:r>
          </a:p>
          <a:p>
            <a:pPr>
              <a:buFont typeface="Arial" panose="020B0604020202020204" pitchFamily="34" charset="0"/>
              <a:buChar char="•"/>
            </a:pPr>
            <a:r>
              <a:rPr lang="en-US" sz="1600" b="1"/>
              <a:t>Cultivate</a:t>
            </a:r>
            <a:r>
              <a:rPr lang="en-US" sz="1600"/>
              <a:t>: Foster a supportive environment for growth and connection.</a:t>
            </a:r>
          </a:p>
          <a:p>
            <a:pPr>
              <a:buNone/>
            </a:pPr>
            <a:r>
              <a:rPr lang="en-US" sz="1600" b="1"/>
              <a:t>Building a Pipeline</a:t>
            </a:r>
            <a:r>
              <a:rPr lang="en-US" sz="1600"/>
              <a:t>: Helps small businesses progress from learning about opportunities to graduating from the City’s small business certification program.</a:t>
            </a:r>
          </a:p>
          <a:p>
            <a:r>
              <a:rPr lang="en-US" sz="1600" b="1"/>
              <a:t>End Result</a:t>
            </a:r>
            <a:r>
              <a:rPr lang="en-US" sz="1600"/>
              <a:t>: Expands the pool of certified, qualified small businesses ready to succeed at DEN.</a:t>
            </a:r>
          </a:p>
          <a:p>
            <a:endParaRPr lang="en-US"/>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735128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9344F-1846-964E-A23F-F797EB56DD37}" type="slidenum">
              <a:rPr lang="en-US" smtClean="0"/>
              <a:t>46</a:t>
            </a:fld>
            <a:endParaRPr lang="en-US"/>
          </a:p>
        </p:txBody>
      </p:sp>
    </p:spTree>
    <p:extLst>
      <p:ext uri="{BB962C8B-B14F-4D97-AF65-F5344CB8AC3E}">
        <p14:creationId xmlns:p14="http://schemas.microsoft.com/office/powerpoint/2010/main" val="10837752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47</a:t>
            </a:fld>
            <a:endParaRPr lang="en-US"/>
          </a:p>
        </p:txBody>
      </p:sp>
    </p:spTree>
    <p:extLst>
      <p:ext uri="{BB962C8B-B14F-4D97-AF65-F5344CB8AC3E}">
        <p14:creationId xmlns:p14="http://schemas.microsoft.com/office/powerpoint/2010/main" val="23831892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800"/>
              <a:t>Matt – </a:t>
            </a:r>
          </a:p>
          <a:p>
            <a:pPr>
              <a:buNone/>
            </a:pPr>
            <a:r>
              <a:rPr lang="en-US" sz="1800"/>
              <a:t>We’re now excited to continue with our </a:t>
            </a:r>
            <a:r>
              <a:rPr lang="en-US" sz="1800" b="1"/>
              <a:t>panel on Unlocking Opportunities and Becoming a Supplier at DEN</a:t>
            </a:r>
            <a:r>
              <a:rPr lang="en-US" sz="1800"/>
              <a:t>.</a:t>
            </a:r>
          </a:p>
          <a:p>
            <a:pPr>
              <a:buNone/>
            </a:pPr>
            <a:r>
              <a:rPr lang="en-US" sz="1800"/>
              <a:t>At this time, I’d like to reintroduce </a:t>
            </a:r>
            <a:r>
              <a:rPr lang="en-US" sz="1800" b="1"/>
              <a:t>Pam Dechant</a:t>
            </a:r>
            <a:r>
              <a:rPr lang="en-US" sz="1800"/>
              <a:t>, </a:t>
            </a:r>
            <a:r>
              <a:rPr lang="en-US" sz="1800" b="1"/>
              <a:t>Senior Vice President of Concessions</a:t>
            </a:r>
            <a:r>
              <a:rPr lang="en-US" sz="1800"/>
              <a:t>, who will now serve as the </a:t>
            </a:r>
            <a:r>
              <a:rPr lang="en-US" sz="1800" b="1"/>
              <a:t>moderator</a:t>
            </a:r>
            <a:r>
              <a:rPr lang="en-US" sz="1800"/>
              <a:t> for today’s panel. </a:t>
            </a:r>
          </a:p>
          <a:p>
            <a:r>
              <a:rPr lang="en-US" sz="1800"/>
              <a:t>Pam will guide us through a discussion with some of the </a:t>
            </a:r>
            <a:r>
              <a:rPr lang="en-US" sz="1800" b="1"/>
              <a:t>key decision-makers</a:t>
            </a:r>
            <a:r>
              <a:rPr lang="en-US" sz="1800"/>
              <a:t> about what it takes to become a supplier at </a:t>
            </a:r>
            <a:r>
              <a:rPr lang="en-US" sz="1800" b="1"/>
              <a:t>Denver International Airport</a:t>
            </a:r>
            <a:r>
              <a:rPr lang="en-US" sz="1800"/>
              <a:t>.</a:t>
            </a:r>
          </a:p>
        </p:txBody>
      </p:sp>
      <p:sp>
        <p:nvSpPr>
          <p:cNvPr id="4" name="Slide Number Placeholder 3"/>
          <p:cNvSpPr>
            <a:spLocks noGrp="1"/>
          </p:cNvSpPr>
          <p:nvPr>
            <p:ph type="sldNum" sz="quarter" idx="5"/>
          </p:nvPr>
        </p:nvSpPr>
        <p:spPr/>
        <p:txBody>
          <a:bodyPr/>
          <a:lstStyle/>
          <a:p>
            <a:fld id="{A399344F-1846-964E-A23F-F797EB56DD37}" type="slidenum">
              <a:rPr lang="en-US" smtClean="0"/>
              <a:t>48</a:t>
            </a:fld>
            <a:endParaRPr lang="en-US"/>
          </a:p>
        </p:txBody>
      </p:sp>
    </p:spTree>
    <p:extLst>
      <p:ext uri="{BB962C8B-B14F-4D97-AF65-F5344CB8AC3E}">
        <p14:creationId xmlns:p14="http://schemas.microsoft.com/office/powerpoint/2010/main" val="20411835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C8191-9DC2-AC7B-7334-E451F134E7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6A998C-F8A1-F2DE-E8C8-A715F9C0C287}"/>
              </a:ext>
            </a:extLst>
          </p:cNvPr>
          <p:cNvSpPr>
            <a:spLocks noGrp="1" noRot="1" noChangeAspect="1"/>
          </p:cNvSpPr>
          <p:nvPr>
            <p:ph type="sldImg"/>
          </p:nvPr>
        </p:nvSpPr>
        <p:spPr>
          <a:xfrm>
            <a:off x="3263900" y="76200"/>
            <a:ext cx="2781300" cy="1563688"/>
          </a:xfrm>
        </p:spPr>
      </p:sp>
      <p:sp>
        <p:nvSpPr>
          <p:cNvPr id="3" name="Notes Placeholder 2">
            <a:extLst>
              <a:ext uri="{FF2B5EF4-FFF2-40B4-BE49-F238E27FC236}">
                <a16:creationId xmlns:a16="http://schemas.microsoft.com/office/drawing/2014/main" id="{50196F75-E3C5-434C-4736-F93DF69E6536}"/>
              </a:ext>
            </a:extLst>
          </p:cNvPr>
          <p:cNvSpPr>
            <a:spLocks noGrp="1"/>
          </p:cNvSpPr>
          <p:nvPr>
            <p:ph type="body" idx="1"/>
          </p:nvPr>
        </p:nvSpPr>
        <p:spPr>
          <a:xfrm>
            <a:off x="541043" y="1867198"/>
            <a:ext cx="8545276" cy="2765346"/>
          </a:xfrm>
        </p:spPr>
        <p:txBody>
          <a:bodyPr/>
          <a:lstStyle/>
          <a:p>
            <a:pPr>
              <a:buNone/>
            </a:pPr>
            <a:r>
              <a:rPr lang="en-US" sz="1800"/>
              <a:t>Pam - Thank you, Matt, for that great session!</a:t>
            </a:r>
          </a:p>
          <a:p>
            <a:pPr>
              <a:buNone/>
            </a:pPr>
            <a:r>
              <a:rPr lang="en-US" sz="1800"/>
              <a:t>I’m excited to introduce our panel on </a:t>
            </a:r>
            <a:r>
              <a:rPr lang="en-US" sz="1800" b="1"/>
              <a:t>Unlocking Opportunities and Becoming a Supplier at DEN</a:t>
            </a:r>
            <a:r>
              <a:rPr lang="en-US" sz="1800"/>
              <a:t>. We’ve gathered a group of experienced operators from the concessions industry, including leaders in F&amp;B, Retail, and the Kiosk Program.</a:t>
            </a:r>
          </a:p>
          <a:p>
            <a:pPr>
              <a:buNone/>
            </a:pPr>
            <a:r>
              <a:rPr lang="en-US" sz="1800" b="1"/>
              <a:t>Panelists:</a:t>
            </a:r>
            <a:endParaRPr lang="en-US" sz="1800"/>
          </a:p>
          <a:p>
            <a:pPr>
              <a:buFont typeface="Arial" panose="020B0604020202020204" pitchFamily="34" charset="0"/>
              <a:buChar char="•"/>
            </a:pPr>
            <a:r>
              <a:rPr lang="en-US" sz="1800" b="1"/>
              <a:t>Giovanni Budan</a:t>
            </a:r>
            <a:r>
              <a:rPr lang="en-US" sz="1800"/>
              <a:t> – Regional VP of West Coast Dining Operations, Paradies Lagardère; oversees major airports, including San Francisco and Denver, with 20+ years in F&amp;B and retail.</a:t>
            </a:r>
          </a:p>
          <a:p>
            <a:pPr>
              <a:buFont typeface="Arial" panose="020B0604020202020204" pitchFamily="34" charset="0"/>
              <a:buChar char="•"/>
            </a:pPr>
            <a:r>
              <a:rPr lang="en-US" sz="1800" b="1"/>
              <a:t>Alea LaRocque</a:t>
            </a:r>
            <a:r>
              <a:rPr lang="en-US" sz="1800"/>
              <a:t> – VP of Business Development, WHSmith North America; leads retail development in airports, securing over 70 locations.</a:t>
            </a:r>
          </a:p>
          <a:p>
            <a:pPr>
              <a:buFont typeface="Arial" panose="020B0604020202020204" pitchFamily="34" charset="0"/>
              <a:buChar char="•"/>
            </a:pPr>
            <a:r>
              <a:rPr lang="en-US" sz="1800" b="1"/>
              <a:t>Keith Montoya</a:t>
            </a:r>
            <a:r>
              <a:rPr lang="en-US" sz="1800"/>
              <a:t> – Founder, Doc1 Solutions (ACDBE Partner); grew from a single kiosk to 13 concepts and recognized with ACDBE of the Year and FAB Award.</a:t>
            </a:r>
          </a:p>
          <a:p>
            <a:pPr>
              <a:buFont typeface="Arial" panose="020B0604020202020204" pitchFamily="34" charset="0"/>
              <a:buChar char="•"/>
            </a:pPr>
            <a:r>
              <a:rPr lang="en-US" sz="1800" b="1"/>
              <a:t>Cord Rauba</a:t>
            </a:r>
            <a:r>
              <a:rPr lang="en-US" sz="1800"/>
              <a:t> – Director of Airport Operations, Provenzano Resources LLC; leads DEN’s specialty retail program and champions the Small Business Launch Pad.</a:t>
            </a:r>
          </a:p>
          <a:p>
            <a:pPr>
              <a:buFont typeface="Arial" panose="020B0604020202020204" pitchFamily="34" charset="0"/>
              <a:buChar char="•"/>
            </a:pPr>
            <a:r>
              <a:rPr lang="en-US" sz="1800" b="1"/>
              <a:t>Austin Smith</a:t>
            </a:r>
            <a:r>
              <a:rPr lang="en-US" sz="1800"/>
              <a:t> – Business Development Director; has a proven track record in airport retail, strategic planning, and concept development.</a:t>
            </a:r>
          </a:p>
          <a:p>
            <a:pPr marL="0" marR="0">
              <a:lnSpc>
                <a:spcPct val="115000"/>
              </a:lnSpc>
              <a:spcAft>
                <a:spcPts val="800"/>
              </a:spcAft>
              <a:buNone/>
            </a:pPr>
            <a:r>
              <a:rPr lang="en-US" sz="1800"/>
              <a:t>Let’s hear from these experts on unlocking opportunities and becoming a supplier at DEN!</a:t>
            </a:r>
            <a:br>
              <a:rPr lang="en-US" sz="1800"/>
            </a:br>
            <a:br>
              <a:rPr lang="en-US" sz="1800" b="1"/>
            </a:br>
            <a:r>
              <a:rPr lang="en-US" sz="1800" b="1"/>
              <a:t>Questions to ask </a:t>
            </a:r>
            <a:br>
              <a:rPr lang="en-US" sz="1800"/>
            </a:br>
            <a:r>
              <a:rPr lang="en-US" sz="1800" kern="100">
                <a:effectLst/>
                <a:latin typeface="Calibri" panose="020F0502020204030204" pitchFamily="34" charset="0"/>
                <a:ea typeface="Calibri" panose="020F0502020204030204" pitchFamily="34" charset="0"/>
                <a:cs typeface="Arial" panose="020B0604020202020204" pitchFamily="34" charset="0"/>
              </a:rPr>
              <a:t>Below are some areas that we’d like to cover, but we are also open to other suggestions. </a:t>
            </a:r>
          </a:p>
          <a:p>
            <a:pPr marL="342900" marR="0" lvl="0" indent="-342900">
              <a:lnSpc>
                <a:spcPct val="115000"/>
              </a:lnSpc>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Arial" panose="020B0604020202020204" pitchFamily="34" charset="0"/>
              </a:rPr>
              <a:t>How to do Business with…?</a:t>
            </a:r>
          </a:p>
          <a:p>
            <a:pPr marL="342900" marR="0" lvl="0" indent="-342900">
              <a:lnSpc>
                <a:spcPct val="115000"/>
              </a:lnSpc>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Arial" panose="020B0604020202020204" pitchFamily="34" charset="0"/>
              </a:rPr>
              <a:t>Airport badging and security</a:t>
            </a:r>
          </a:p>
          <a:p>
            <a:pPr marL="342900" marR="0" lvl="0" indent="-342900">
              <a:lnSpc>
                <a:spcPct val="115000"/>
              </a:lnSpc>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Arial" panose="020B0604020202020204" pitchFamily="34" charset="0"/>
              </a:rPr>
              <a:t>Insurance Requirements</a:t>
            </a:r>
          </a:p>
          <a:p>
            <a:pPr marL="342900" marR="0" lvl="0" indent="-342900">
              <a:lnSpc>
                <a:spcPct val="115000"/>
              </a:lnSpc>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Arial" panose="020B0604020202020204" pitchFamily="34" charset="0"/>
              </a:rPr>
              <a:t>Certifications and compliance </a:t>
            </a:r>
          </a:p>
          <a:p>
            <a:pPr marL="342900" marR="0" lvl="0" indent="-342900">
              <a:lnSpc>
                <a:spcPct val="115000"/>
              </a:lnSpc>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Arial" panose="020B0604020202020204" pitchFamily="34" charset="0"/>
              </a:rPr>
              <a:t>Delivery logistics and accessing secured areas</a:t>
            </a:r>
          </a:p>
          <a:p>
            <a:pPr marL="342900" marR="0" lvl="0" indent="-342900">
              <a:lnSpc>
                <a:spcPct val="115000"/>
              </a:lnSpc>
              <a:spcAft>
                <a:spcPts val="800"/>
              </a:spcAft>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Arial" panose="020B0604020202020204" pitchFamily="34" charset="0"/>
              </a:rPr>
              <a:t>Success stories and lessons learned from working with new suppliers</a:t>
            </a:r>
          </a:p>
          <a:p>
            <a:pPr marL="0" marR="0">
              <a:lnSpc>
                <a:spcPct val="115000"/>
              </a:lnSpc>
              <a:spcAft>
                <a:spcPts val="800"/>
              </a:spcAft>
              <a:buNone/>
            </a:pPr>
            <a:r>
              <a:rPr lang="en-US" sz="1800" kern="100">
                <a:effectLst/>
                <a:latin typeface="Calibri" panose="020F0502020204030204" pitchFamily="34" charset="0"/>
                <a:ea typeface="Calibri" panose="020F0502020204030204" pitchFamily="34" charset="0"/>
                <a:cs typeface="Arial" panose="020B0604020202020204" pitchFamily="34" charset="0"/>
              </a:rPr>
              <a:t> </a:t>
            </a:r>
          </a:p>
          <a:p>
            <a:pPr marL="342900" marR="0" lvl="0" indent="-342900">
              <a:lnSpc>
                <a:spcPct val="115000"/>
              </a:lnSpc>
              <a:spcAft>
                <a:spcPts val="800"/>
              </a:spcAft>
              <a:buFont typeface="+mj-lt"/>
              <a:buAutoNum type="arabicPeriod"/>
              <a:tabLst>
                <a:tab pos="457200" algn="l"/>
              </a:tabLst>
            </a:pPr>
            <a:r>
              <a:rPr lang="en-US" sz="1800" kern="100">
                <a:effectLst/>
                <a:latin typeface="Calibri" panose="020F0502020204030204" pitchFamily="34" charset="0"/>
                <a:ea typeface="Calibri" panose="020F0502020204030204" pitchFamily="34" charset="0"/>
                <a:cs typeface="Arial" panose="020B0604020202020204" pitchFamily="34" charset="0"/>
              </a:rPr>
              <a:t>How do deliveries work in the airport environment? Would I deliver directly to you or to a warehouse/distribution center?</a:t>
            </a:r>
          </a:p>
          <a:p>
            <a:pPr marL="342900" marR="0" lvl="0" indent="-342900">
              <a:lnSpc>
                <a:spcPct val="115000"/>
              </a:lnSpc>
              <a:spcAft>
                <a:spcPts val="800"/>
              </a:spcAft>
              <a:buFont typeface="+mj-lt"/>
              <a:buAutoNum type="arabicPeriod"/>
              <a:tabLst>
                <a:tab pos="457200" algn="l"/>
              </a:tabLst>
            </a:pPr>
            <a:r>
              <a:rPr lang="en-US" sz="1800" kern="100">
                <a:effectLst/>
                <a:latin typeface="Calibri" panose="020F0502020204030204" pitchFamily="34" charset="0"/>
                <a:ea typeface="Calibri" panose="020F0502020204030204" pitchFamily="34" charset="0"/>
                <a:cs typeface="Arial" panose="020B0604020202020204" pitchFamily="34" charset="0"/>
              </a:rPr>
              <a:t>Do you require vendors to carry certain liability insurance or certifications?</a:t>
            </a:r>
          </a:p>
          <a:p>
            <a:pPr marL="342900" marR="0" lvl="0" indent="-342900">
              <a:lnSpc>
                <a:spcPct val="115000"/>
              </a:lnSpc>
              <a:spcAft>
                <a:spcPts val="800"/>
              </a:spcAft>
              <a:buFont typeface="+mj-lt"/>
              <a:buAutoNum type="arabicPeriod"/>
              <a:tabLst>
                <a:tab pos="457200" algn="l"/>
              </a:tabLst>
            </a:pPr>
            <a:r>
              <a:rPr lang="en-US" sz="1800" kern="100">
                <a:effectLst/>
                <a:latin typeface="Calibri" panose="020F0502020204030204" pitchFamily="34" charset="0"/>
                <a:ea typeface="Calibri" panose="020F0502020204030204" pitchFamily="34" charset="0"/>
                <a:cs typeface="Arial" panose="020B0604020202020204" pitchFamily="34" charset="0"/>
              </a:rPr>
              <a:t>What kind of volume or sales performance do you expect from new products?</a:t>
            </a:r>
          </a:p>
          <a:p>
            <a:pPr marL="342900" marR="0" lvl="0" indent="-342900">
              <a:lnSpc>
                <a:spcPct val="115000"/>
              </a:lnSpc>
              <a:spcAft>
                <a:spcPts val="800"/>
              </a:spcAft>
              <a:buFont typeface="+mj-lt"/>
              <a:buAutoNum type="arabicPeriod"/>
              <a:tabLst>
                <a:tab pos="457200" algn="l"/>
              </a:tabLst>
            </a:pPr>
            <a:r>
              <a:rPr lang="en-US" sz="1800" kern="100">
                <a:effectLst/>
                <a:latin typeface="Calibri" panose="020F0502020204030204" pitchFamily="34" charset="0"/>
                <a:ea typeface="Calibri" panose="020F0502020204030204" pitchFamily="34" charset="0"/>
                <a:cs typeface="Arial" panose="020B0604020202020204" pitchFamily="34" charset="0"/>
              </a:rPr>
              <a:t>What is your process for onboarding new suppliers?</a:t>
            </a:r>
          </a:p>
          <a:p>
            <a:pPr marL="342900" marR="0" lvl="0" indent="-342900">
              <a:lnSpc>
                <a:spcPct val="115000"/>
              </a:lnSpc>
              <a:spcAft>
                <a:spcPts val="800"/>
              </a:spcAft>
              <a:buFont typeface="+mj-lt"/>
              <a:buAutoNum type="arabicPeriod"/>
              <a:tabLst>
                <a:tab pos="457200" algn="l"/>
              </a:tabLst>
            </a:pPr>
            <a:r>
              <a:rPr lang="en-US" sz="1800" kern="100">
                <a:effectLst/>
                <a:latin typeface="Calibri" panose="020F0502020204030204" pitchFamily="34" charset="0"/>
                <a:ea typeface="Calibri" panose="020F0502020204030204" pitchFamily="34" charset="0"/>
                <a:cs typeface="Arial" panose="020B0604020202020204" pitchFamily="34" charset="0"/>
              </a:rPr>
              <a:t>Are you looking for new product lines or local brands to add to your offerings?</a:t>
            </a:r>
          </a:p>
          <a:p>
            <a:pPr marL="342900" marR="0" lvl="0" indent="-342900">
              <a:lnSpc>
                <a:spcPct val="115000"/>
              </a:lnSpc>
              <a:spcAft>
                <a:spcPts val="800"/>
              </a:spcAft>
              <a:buFont typeface="+mj-lt"/>
              <a:buAutoNum type="arabicPeriod"/>
              <a:tabLst>
                <a:tab pos="457200" algn="l"/>
              </a:tabLst>
            </a:pPr>
            <a:r>
              <a:rPr lang="en-US" sz="1800" kern="100">
                <a:effectLst/>
                <a:latin typeface="Calibri" panose="020F0502020204030204" pitchFamily="34" charset="0"/>
                <a:ea typeface="Calibri" panose="020F0502020204030204" pitchFamily="34" charset="0"/>
                <a:cs typeface="Arial" panose="020B0604020202020204" pitchFamily="34" charset="0"/>
              </a:rPr>
              <a:t>Do you purchase products outright, or do you typically work on consignment?</a:t>
            </a:r>
          </a:p>
          <a:p>
            <a:pPr marL="342900" marR="0" lvl="0" indent="-342900">
              <a:lnSpc>
                <a:spcPct val="115000"/>
              </a:lnSpc>
              <a:spcAft>
                <a:spcPts val="800"/>
              </a:spcAft>
              <a:buFont typeface="+mj-lt"/>
              <a:buAutoNum type="arabicPeriod"/>
              <a:tabLst>
                <a:tab pos="457200" algn="l"/>
              </a:tabLst>
            </a:pPr>
            <a:r>
              <a:rPr lang="en-US" sz="1800" kern="100">
                <a:effectLst/>
                <a:latin typeface="Calibri" panose="020F0502020204030204" pitchFamily="34" charset="0"/>
                <a:ea typeface="Calibri" panose="020F0502020204030204" pitchFamily="34" charset="0"/>
                <a:cs typeface="Arial" panose="020B0604020202020204" pitchFamily="34" charset="0"/>
              </a:rPr>
              <a:t>Are there any packaging, labeling, or compliance requirements specific to your company retail/food sales?</a:t>
            </a:r>
          </a:p>
          <a:p>
            <a:pPr marL="342900" marR="0" lvl="0" indent="-342900">
              <a:lnSpc>
                <a:spcPct val="115000"/>
              </a:lnSpc>
              <a:spcAft>
                <a:spcPts val="800"/>
              </a:spcAft>
              <a:buFont typeface="+mj-lt"/>
              <a:buAutoNum type="arabicPeriod"/>
              <a:tabLst>
                <a:tab pos="457200" algn="l"/>
              </a:tabLst>
            </a:pPr>
            <a:r>
              <a:rPr lang="en-US" sz="1800" kern="100">
                <a:effectLst/>
                <a:latin typeface="Calibri" panose="020F0502020204030204" pitchFamily="34" charset="0"/>
                <a:ea typeface="Calibri" panose="020F0502020204030204" pitchFamily="34" charset="0"/>
                <a:cs typeface="Arial" panose="020B0604020202020204" pitchFamily="34" charset="0"/>
              </a:rPr>
              <a:t>Are you looking for new product lines or local brands to add to your offerings?</a:t>
            </a:r>
          </a:p>
          <a:p>
            <a:endParaRPr lang="en-US" sz="1800"/>
          </a:p>
        </p:txBody>
      </p:sp>
      <p:sp>
        <p:nvSpPr>
          <p:cNvPr id="4" name="Slide Number Placeholder 3">
            <a:extLst>
              <a:ext uri="{FF2B5EF4-FFF2-40B4-BE49-F238E27FC236}">
                <a16:creationId xmlns:a16="http://schemas.microsoft.com/office/drawing/2014/main" id="{9294168A-DE94-5D5B-84B5-77B37A4AF986}"/>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17881353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ECD1E-458A-F710-3C4C-A716108C64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BAC37-788E-5395-3744-EBF4A73A66E5}"/>
              </a:ext>
            </a:extLst>
          </p:cNvPr>
          <p:cNvSpPr>
            <a:spLocks noGrp="1" noRot="1" noChangeAspect="1"/>
          </p:cNvSpPr>
          <p:nvPr>
            <p:ph type="sldImg"/>
          </p:nvPr>
        </p:nvSpPr>
        <p:spPr>
          <a:xfrm>
            <a:off x="3467100" y="271463"/>
            <a:ext cx="1992313" cy="1120775"/>
          </a:xfrm>
        </p:spPr>
      </p:sp>
      <p:sp>
        <p:nvSpPr>
          <p:cNvPr id="3" name="Notes Placeholder 2">
            <a:extLst>
              <a:ext uri="{FF2B5EF4-FFF2-40B4-BE49-F238E27FC236}">
                <a16:creationId xmlns:a16="http://schemas.microsoft.com/office/drawing/2014/main" id="{36F4ABBF-A42D-F759-833F-246C7E6A751C}"/>
              </a:ext>
            </a:extLst>
          </p:cNvPr>
          <p:cNvSpPr>
            <a:spLocks noGrp="1"/>
          </p:cNvSpPr>
          <p:nvPr>
            <p:ph type="body" idx="1"/>
          </p:nvPr>
        </p:nvSpPr>
        <p:spPr>
          <a:xfrm>
            <a:off x="739125" y="1746584"/>
            <a:ext cx="7447280" cy="2765346"/>
          </a:xfrm>
        </p:spPr>
        <p:txBody>
          <a:bodyPr/>
          <a:lstStyle/>
          <a:p>
            <a:pPr>
              <a:buNone/>
            </a:pPr>
            <a:r>
              <a:rPr lang="en-US" sz="1800" b="1"/>
              <a:t>Pam - A Big Thank You to Our Speakers!</a:t>
            </a:r>
            <a:br>
              <a:rPr lang="en-US" sz="1800"/>
            </a:br>
            <a:r>
              <a:rPr lang="en-US" sz="1800"/>
              <a:t>We’d like to extend a heartfelt thank you to all of our incredible speakers today for sharing their expertise and insights. Your contributions have been invaluable in making this event a success.</a:t>
            </a:r>
          </a:p>
          <a:p>
            <a:pPr>
              <a:buNone/>
            </a:pPr>
            <a:r>
              <a:rPr lang="en-US" sz="1800" b="1"/>
              <a:t>Next, Let’s Network!</a:t>
            </a:r>
            <a:br>
              <a:rPr lang="en-US" sz="1800" b="1"/>
            </a:br>
            <a:br>
              <a:rPr lang="en-US" sz="1800"/>
            </a:br>
            <a:r>
              <a:rPr lang="en-US" sz="1800"/>
              <a:t>We now encourage you all to go out and network with our exhibitors, who represent various buyers doing business in the aviation industry—both here at DEN and beyond. Also, take the opportunity to connect with our Industry and Resource Partners, who can help you navigate the complexities of doing business at DEN.</a:t>
            </a:r>
            <a:br>
              <a:rPr lang="en-US" sz="1800"/>
            </a:br>
            <a:endParaRPr lang="en-US" sz="1800"/>
          </a:p>
          <a:p>
            <a:pPr>
              <a:buNone/>
            </a:pPr>
            <a:r>
              <a:rPr lang="en-US" sz="1800" b="1"/>
              <a:t>Reminder for Merchants:</a:t>
            </a:r>
            <a:br>
              <a:rPr lang="en-US" sz="1800"/>
            </a:br>
            <a:r>
              <a:rPr lang="en-US" sz="1800"/>
              <a:t>Before you go, we ask all merchants to please complete the survey in the Whova app. Your feedback is extremely important to us and helps improve future events.</a:t>
            </a:r>
          </a:p>
          <a:p>
            <a:r>
              <a:rPr lang="en-US" sz="1800"/>
              <a:t>Thank you again for being part of today’s event, and we hope you enjoy the rest of your time here. Let’s make the most of the networking opportunities ahead!</a:t>
            </a:r>
          </a:p>
        </p:txBody>
      </p:sp>
      <p:sp>
        <p:nvSpPr>
          <p:cNvPr id="4" name="Slide Number Placeholder 3">
            <a:extLst>
              <a:ext uri="{FF2B5EF4-FFF2-40B4-BE49-F238E27FC236}">
                <a16:creationId xmlns:a16="http://schemas.microsoft.com/office/drawing/2014/main" id="{FD0B9E93-6840-E1F2-6E59-99802743AF4F}"/>
              </a:ext>
            </a:extLst>
          </p:cNvPr>
          <p:cNvSpPr>
            <a:spLocks noGrp="1"/>
          </p:cNvSpPr>
          <p:nvPr>
            <p:ph type="sldNum" sz="quarter" idx="5"/>
          </p:nvPr>
        </p:nvSpPr>
        <p:spPr/>
        <p:txBody>
          <a:bodyPr/>
          <a:lstStyle/>
          <a:p>
            <a:fld id="{A399344F-1846-964E-A23F-F797EB56DD37}" type="slidenum">
              <a:rPr lang="en-US" smtClean="0"/>
              <a:t>50</a:t>
            </a:fld>
            <a:endParaRPr lang="en-US"/>
          </a:p>
        </p:txBody>
      </p:sp>
    </p:spTree>
    <p:extLst>
      <p:ext uri="{BB962C8B-B14F-4D97-AF65-F5344CB8AC3E}">
        <p14:creationId xmlns:p14="http://schemas.microsoft.com/office/powerpoint/2010/main" val="1900689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a:t>Michelle</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5</a:t>
            </a:fld>
            <a:endParaRPr lang="en-US"/>
          </a:p>
        </p:txBody>
      </p:sp>
    </p:spTree>
    <p:extLst>
      <p:ext uri="{BB962C8B-B14F-4D97-AF65-F5344CB8AC3E}">
        <p14:creationId xmlns:p14="http://schemas.microsoft.com/office/powerpoint/2010/main" val="3831981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9225" y="139700"/>
            <a:ext cx="3673475" cy="2066925"/>
          </a:xfrm>
        </p:spPr>
      </p:sp>
      <p:sp>
        <p:nvSpPr>
          <p:cNvPr id="3" name="Notes Placeholder 2"/>
          <p:cNvSpPr>
            <a:spLocks noGrp="1"/>
          </p:cNvSpPr>
          <p:nvPr>
            <p:ph type="body" idx="1"/>
          </p:nvPr>
        </p:nvSpPr>
        <p:spPr>
          <a:xfrm>
            <a:off x="477391" y="2272377"/>
            <a:ext cx="8163364" cy="2765346"/>
          </a:xfrm>
        </p:spPr>
        <p:txBody>
          <a:bodyPr/>
          <a:lstStyle/>
          <a:p>
            <a:r>
              <a:rPr lang="en-US" sz="1600" b="1"/>
              <a:t>Michelle</a:t>
            </a:r>
          </a:p>
          <a:p>
            <a:pPr>
              <a:buNone/>
            </a:pPr>
            <a:br>
              <a:rPr lang="en-US" sz="1600"/>
            </a:br>
            <a:r>
              <a:rPr lang="en-US" sz="1600"/>
              <a:t>We offer three recurring virtual events to connect businesses with opportunities at DEN:</a:t>
            </a:r>
            <a:br>
              <a:rPr lang="en-US" sz="1600"/>
            </a:br>
            <a:endParaRPr lang="en-US" sz="1600"/>
          </a:p>
          <a:p>
            <a:pPr>
              <a:buFont typeface="+mj-lt"/>
              <a:buAutoNum type="arabicPeriod"/>
            </a:pPr>
            <a:r>
              <a:rPr lang="en-US" sz="1600" b="1"/>
              <a:t>Taking Flight at DEN</a:t>
            </a:r>
            <a:br>
              <a:rPr lang="en-US" sz="1600"/>
            </a:br>
            <a:r>
              <a:rPr lang="en-US" sz="1600" i="1"/>
              <a:t>When</a:t>
            </a:r>
            <a:r>
              <a:rPr lang="en-US" sz="1600"/>
              <a:t>: Monthly, second Thursday, 1–2:15 p.m.</a:t>
            </a:r>
            <a:br>
              <a:rPr lang="en-US" sz="1600"/>
            </a:br>
            <a:r>
              <a:rPr lang="en-US" sz="1600"/>
              <a:t>A high-level update on upcoming DEN business opportunities, ideal for new and long-time vendors. Learn about DEN’s latest initiatives.</a:t>
            </a:r>
            <a:br>
              <a:rPr lang="en-US" sz="1600"/>
            </a:br>
            <a:endParaRPr lang="en-US" sz="1600"/>
          </a:p>
          <a:p>
            <a:pPr>
              <a:buFont typeface="+mj-lt"/>
              <a:buAutoNum type="arabicPeriod"/>
            </a:pPr>
            <a:r>
              <a:rPr lang="en-US" sz="1600" b="1"/>
              <a:t>Meet the Primes</a:t>
            </a:r>
            <a:br>
              <a:rPr lang="en-US" sz="1600"/>
            </a:br>
            <a:r>
              <a:rPr lang="en-US" sz="1600" i="1"/>
              <a:t>When</a:t>
            </a:r>
            <a:r>
              <a:rPr lang="en-US" sz="1600"/>
              <a:t>: Bimonthly, third Thursday, 1–2:15 p.m.</a:t>
            </a:r>
            <a:br>
              <a:rPr lang="en-US" sz="1600"/>
            </a:br>
            <a:r>
              <a:rPr lang="en-US" sz="1600"/>
              <a:t>Connect with prime contractors across sectors like construction, concessions, rental cars, airlines, and more. Learn about active and upcoming procurement opportunities.</a:t>
            </a:r>
            <a:br>
              <a:rPr lang="en-US" sz="1600"/>
            </a:br>
            <a:endParaRPr lang="en-US" sz="1600"/>
          </a:p>
          <a:p>
            <a:pPr>
              <a:buFont typeface="+mj-lt"/>
              <a:buAutoNum type="arabicPeriod"/>
            </a:pPr>
            <a:r>
              <a:rPr lang="en-US" sz="1600" b="1"/>
              <a:t>Navigating the ACDBE Program Series</a:t>
            </a:r>
            <a:br>
              <a:rPr lang="en-US" sz="1600"/>
            </a:br>
            <a:r>
              <a:rPr lang="en-US" sz="1600" i="1"/>
              <a:t>When</a:t>
            </a:r>
            <a:r>
              <a:rPr lang="en-US" sz="1600"/>
              <a:t>: Bimonthly, third Thursday, 1–2:15 p.m. (alternates with Meet the Primes)</a:t>
            </a:r>
            <a:br>
              <a:rPr lang="en-US" sz="1600"/>
            </a:br>
            <a:r>
              <a:rPr lang="en-US" sz="1600"/>
              <a:t>Provides guidance for small businesses in food, beverage, retail, and traveler services on qualifying for and thriving in the ACDBE program.</a:t>
            </a:r>
            <a:br>
              <a:rPr lang="en-US" sz="1600"/>
            </a:br>
            <a:endParaRPr lang="en-US" sz="1600"/>
          </a:p>
          <a:p>
            <a:r>
              <a:rPr lang="en-US" sz="1600" b="1"/>
              <a:t>Register for all events on our website.</a:t>
            </a:r>
            <a:r>
              <a:rPr lang="en-US" sz="1600"/>
              <a:t> These sessions are free, virtual, and a great way to stay connected with DEN.</a:t>
            </a:r>
          </a:p>
        </p:txBody>
      </p:sp>
      <p:sp>
        <p:nvSpPr>
          <p:cNvPr id="4" name="Slide Number Placeholder 3"/>
          <p:cNvSpPr>
            <a:spLocks noGrp="1"/>
          </p:cNvSpPr>
          <p:nvPr>
            <p:ph type="sldNum" sz="quarter" idx="5"/>
          </p:nvPr>
        </p:nvSpPr>
        <p:spPr/>
        <p:txBody>
          <a:bodyPr/>
          <a:lstStyle/>
          <a:p>
            <a:fld id="{A399344F-1846-964E-A23F-F797EB56DD37}" type="slidenum">
              <a:rPr lang="en-US" smtClean="0"/>
              <a:t>7</a:t>
            </a:fld>
            <a:endParaRPr lang="en-US"/>
          </a:p>
        </p:txBody>
      </p:sp>
    </p:spTree>
    <p:extLst>
      <p:ext uri="{BB962C8B-B14F-4D97-AF65-F5344CB8AC3E}">
        <p14:creationId xmlns:p14="http://schemas.microsoft.com/office/powerpoint/2010/main" val="2458806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600" b="1"/>
              <a:t>Michelle - Save the Date – August 28 Procurement Tradeshow</a:t>
            </a:r>
          </a:p>
          <a:p>
            <a:pPr>
              <a:buFont typeface="Arial" panose="020B0604020202020204" pitchFamily="34" charset="0"/>
              <a:buChar char="•"/>
            </a:pPr>
            <a:r>
              <a:rPr lang="en-US" sz="1600"/>
              <a:t>Join us on </a:t>
            </a:r>
            <a:r>
              <a:rPr lang="en-US" sz="1600" b="1"/>
              <a:t>August 28</a:t>
            </a:r>
            <a:r>
              <a:rPr lang="en-US" sz="1600"/>
              <a:t> at the </a:t>
            </a:r>
            <a:r>
              <a:rPr lang="en-US" sz="1600" b="1"/>
              <a:t>Westin Denver International Airport</a:t>
            </a:r>
            <a:r>
              <a:rPr lang="en-US" sz="1600"/>
              <a:t> for our next major business engagement event.</a:t>
            </a:r>
          </a:p>
          <a:p>
            <a:pPr>
              <a:buFont typeface="Arial" panose="020B0604020202020204" pitchFamily="34" charset="0"/>
              <a:buChar char="•"/>
            </a:pPr>
            <a:r>
              <a:rPr lang="en-US" sz="1600"/>
              <a:t>This tradeshow is designed to </a:t>
            </a:r>
            <a:r>
              <a:rPr lang="en-US" sz="1600" b="1"/>
              <a:t>build connections</a:t>
            </a:r>
            <a:r>
              <a:rPr lang="en-US" sz="1600"/>
              <a:t> between:</a:t>
            </a:r>
          </a:p>
          <a:p>
            <a:pPr marL="758255" lvl="1" indent="-291636">
              <a:buFont typeface="Arial" panose="020B0604020202020204" pitchFamily="34" charset="0"/>
              <a:buChar char="•"/>
            </a:pPr>
            <a:r>
              <a:rPr lang="en-US" sz="1600" b="1"/>
              <a:t>Denver International Airport</a:t>
            </a:r>
            <a:endParaRPr lang="en-US" sz="1600"/>
          </a:p>
          <a:p>
            <a:pPr marL="758255" lvl="1" indent="-291636">
              <a:buFont typeface="Arial" panose="020B0604020202020204" pitchFamily="34" charset="0"/>
              <a:buChar char="•"/>
            </a:pPr>
            <a:r>
              <a:rPr lang="en-US" sz="1600"/>
              <a:t>The </a:t>
            </a:r>
            <a:r>
              <a:rPr lang="en-US" sz="1600" b="1"/>
              <a:t>City and County of Denver</a:t>
            </a:r>
            <a:endParaRPr lang="en-US" sz="1600"/>
          </a:p>
          <a:p>
            <a:pPr marL="758255" lvl="1" indent="-291636">
              <a:buFont typeface="Arial" panose="020B0604020202020204" pitchFamily="34" charset="0"/>
              <a:buChar char="•"/>
            </a:pPr>
            <a:r>
              <a:rPr lang="en-US" sz="1600" b="1"/>
              <a:t>Prime contractors</a:t>
            </a:r>
            <a:endParaRPr lang="en-US" sz="1600"/>
          </a:p>
          <a:p>
            <a:pPr marL="758255" lvl="1" indent="-291636">
              <a:buFont typeface="Arial" panose="020B0604020202020204" pitchFamily="34" charset="0"/>
              <a:buChar char="•"/>
            </a:pPr>
            <a:r>
              <a:rPr lang="en-US" sz="1600" b="1"/>
              <a:t>Small businesses</a:t>
            </a:r>
            <a:endParaRPr lang="en-US" sz="1600"/>
          </a:p>
          <a:p>
            <a:pPr marL="758255" lvl="1" indent="-291636">
              <a:buFont typeface="Arial" panose="020B0604020202020204" pitchFamily="34" charset="0"/>
              <a:buChar char="•"/>
            </a:pPr>
            <a:r>
              <a:rPr lang="en-US" sz="1600" b="1"/>
              <a:t>Resource partners</a:t>
            </a:r>
            <a:endParaRPr lang="en-US" sz="1600"/>
          </a:p>
          <a:p>
            <a:pPr>
              <a:buFont typeface="Arial" panose="020B0604020202020204" pitchFamily="34" charset="0"/>
              <a:buChar char="•"/>
            </a:pPr>
            <a:r>
              <a:rPr lang="en-US" sz="1600"/>
              <a:t>A key opportunity to explore upcoming projects, meet decision-makers, and grow your network.</a:t>
            </a:r>
          </a:p>
          <a:p>
            <a:pPr>
              <a:buFont typeface="Arial" panose="020B0604020202020204" pitchFamily="34" charset="0"/>
              <a:buChar char="•"/>
            </a:pPr>
            <a:r>
              <a:rPr lang="en-US" sz="1600" b="1"/>
              <a:t>Sign up for our newsletter to receive information</a:t>
            </a:r>
            <a:r>
              <a:rPr lang="en-US" sz="1600"/>
              <a:t> and updates.</a:t>
            </a:r>
          </a:p>
          <a:p>
            <a:pPr>
              <a:buFont typeface="Arial" panose="020B0604020202020204" pitchFamily="34" charset="0"/>
              <a:buChar char="•"/>
            </a:pPr>
            <a:r>
              <a:rPr lang="en-US" sz="1600" b="1"/>
              <a:t>General registration opens summer 2025</a:t>
            </a:r>
            <a:r>
              <a:rPr lang="en-US" sz="1600"/>
              <a:t>—don’t miss it!</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8</a:t>
            </a:fld>
            <a:endParaRPr lang="en-US"/>
          </a:p>
        </p:txBody>
      </p:sp>
    </p:spTree>
    <p:extLst>
      <p:ext uri="{BB962C8B-B14F-4D97-AF65-F5344CB8AC3E}">
        <p14:creationId xmlns:p14="http://schemas.microsoft.com/office/powerpoint/2010/main" val="1865091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D4B18ED-E1DF-48BA-B4C4-EEB0560DAD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B60A4F6-A9E4-4B64-AF1E-1B166DF505B0}"/>
              </a:ext>
            </a:extLst>
          </p:cNvPr>
          <p:cNvSpPr>
            <a:spLocks noGrp="1"/>
          </p:cNvSpPr>
          <p:nvPr>
            <p:ph type="body" idx="1"/>
          </p:nvPr>
        </p:nvSpPr>
        <p:spPr/>
        <p:txBody>
          <a:bodyPr/>
          <a:lstStyle/>
          <a:p>
            <a:pPr>
              <a:buNone/>
            </a:pPr>
            <a:r>
              <a:rPr lang="en-US" sz="1800" b="1"/>
              <a:t>Michelle</a:t>
            </a:r>
            <a:br>
              <a:rPr lang="en-US" sz="1800">
                <a:solidFill>
                  <a:srgbClr val="1C1C1C"/>
                </a:solidFill>
              </a:rPr>
            </a:br>
            <a:br>
              <a:rPr lang="en-US" sz="1800">
                <a:solidFill>
                  <a:srgbClr val="1C1C1C"/>
                </a:solidFill>
              </a:rPr>
            </a:br>
            <a:r>
              <a:rPr lang="en-US" sz="1800"/>
              <a:t>Consider volunteering as a Community Panelist for an upcoming procurement evaluation.</a:t>
            </a:r>
            <a:br>
              <a:rPr lang="en-US" sz="1800"/>
            </a:br>
            <a:r>
              <a:rPr lang="en-US" sz="1800"/>
              <a:t>This is a valuable opportunity to gain insights into the evaluation process and enhance future proposals. Simply scan the QR code to learn more.</a:t>
            </a:r>
          </a:p>
          <a:p>
            <a:pPr defTabSz="699927">
              <a:defRPr/>
            </a:pPr>
            <a:endParaRPr lang="en-US">
              <a:solidFill>
                <a:srgbClr val="1C1C1C"/>
              </a:solidFill>
              <a:latin typeface="Inter"/>
              <a:ea typeface="Times New Roman" panose="02020603050405020304" pitchFamily="18" charset="0"/>
              <a:cs typeface="Times New Roman" panose="02020603050405020304" pitchFamily="18" charset="0"/>
            </a:endParaRPr>
          </a:p>
          <a:p>
            <a:pPr defTabSz="699927">
              <a:defRPr/>
            </a:pPr>
            <a:endParaRPr lang="en-US">
              <a:ea typeface="Times New Roman" panose="02020603050405020304" pitchFamily="18" charset="0"/>
              <a:cs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157163"/>
            <a:ext cx="4213225" cy="2370137"/>
          </a:xfrm>
        </p:spPr>
      </p:sp>
      <p:sp>
        <p:nvSpPr>
          <p:cNvPr id="3" name="Notes Placeholder 2"/>
          <p:cNvSpPr>
            <a:spLocks noGrp="1"/>
          </p:cNvSpPr>
          <p:nvPr>
            <p:ph type="body" idx="1"/>
          </p:nvPr>
        </p:nvSpPr>
        <p:spPr>
          <a:xfrm>
            <a:off x="930910" y="2647170"/>
            <a:ext cx="7447280" cy="3498043"/>
          </a:xfrm>
        </p:spPr>
        <p:txBody>
          <a:bodyPr/>
          <a:lstStyle/>
          <a:p>
            <a:r>
              <a:rPr lang="en-US" sz="2000" b="1"/>
              <a:t>Michelle</a:t>
            </a:r>
            <a:br>
              <a:rPr lang="en-US" sz="2000" b="1"/>
            </a:br>
            <a:endParaRPr lang="en-US" sz="2000" b="1"/>
          </a:p>
          <a:p>
            <a:pPr>
              <a:buNone/>
            </a:pPr>
            <a:r>
              <a:rPr lang="en-US" sz="2000" b="1"/>
              <a:t>Stay Connected with DEN</a:t>
            </a:r>
            <a:br>
              <a:rPr lang="en-US" sz="2000"/>
            </a:br>
            <a:r>
              <a:rPr lang="en-US" sz="2000"/>
              <a:t>Your journey with DEN doesn’t end at the Snack &amp; Souvenir Expo—keep soaring with us!</a:t>
            </a:r>
          </a:p>
          <a:p>
            <a:pPr>
              <a:buNone/>
            </a:pPr>
            <a:r>
              <a:rPr lang="en-US" sz="2000"/>
              <a:t>Follow DEN on social media for updates, news, and opportunities.</a:t>
            </a:r>
            <a:br>
              <a:rPr lang="en-US" sz="2000"/>
            </a:br>
            <a:r>
              <a:rPr lang="en-US" sz="2000"/>
              <a:t>Sign up for DEN’s weekly newsletter for info on:</a:t>
            </a:r>
          </a:p>
          <a:p>
            <a:pPr>
              <a:buFont typeface="Arial" panose="020B0604020202020204" pitchFamily="34" charset="0"/>
              <a:buChar char="•"/>
            </a:pPr>
            <a:r>
              <a:rPr lang="en-US" sz="2000"/>
              <a:t>Upcoming events</a:t>
            </a:r>
          </a:p>
          <a:p>
            <a:pPr>
              <a:buFont typeface="Arial" panose="020B0604020202020204" pitchFamily="34" charset="0"/>
              <a:buChar char="•"/>
            </a:pPr>
            <a:r>
              <a:rPr lang="en-US" sz="2000"/>
              <a:t>Bid opportunities</a:t>
            </a:r>
          </a:p>
          <a:p>
            <a:pPr>
              <a:buFont typeface="Arial" panose="020B0604020202020204" pitchFamily="34" charset="0"/>
              <a:buChar char="•"/>
            </a:pPr>
            <a:r>
              <a:rPr lang="en-US" sz="2000"/>
              <a:t>Business resources</a:t>
            </a:r>
          </a:p>
          <a:p>
            <a:r>
              <a:rPr lang="en-US" sz="2000"/>
              <a:t>DEN is committed to equitable engagement, providing year-round access to resources and events.</a:t>
            </a:r>
          </a:p>
          <a:p>
            <a:endParaRPr lang="en-US" sz="2000"/>
          </a:p>
        </p:txBody>
      </p:sp>
      <p:sp>
        <p:nvSpPr>
          <p:cNvPr id="4" name="Slide Number Placeholder 3"/>
          <p:cNvSpPr>
            <a:spLocks noGrp="1"/>
          </p:cNvSpPr>
          <p:nvPr>
            <p:ph type="sldNum" sz="quarter" idx="5"/>
          </p:nvPr>
        </p:nvSpPr>
        <p:spPr/>
        <p:txBody>
          <a:bodyPr/>
          <a:lstStyle/>
          <a:p>
            <a:fld id="{A399344F-1846-964E-A23F-F797EB56DD37}" type="slidenum">
              <a:rPr lang="en-US" smtClean="0"/>
              <a:t>10</a:t>
            </a:fld>
            <a:endParaRPr lang="en-US"/>
          </a:p>
        </p:txBody>
      </p:sp>
    </p:spTree>
    <p:extLst>
      <p:ext uri="{BB962C8B-B14F-4D97-AF65-F5344CB8AC3E}">
        <p14:creationId xmlns:p14="http://schemas.microsoft.com/office/powerpoint/2010/main" val="1284721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8.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3 -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853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8" name="Picture 7" descr="A blue line art of a badge with a check mark&#10;&#10;Description automatically generated">
            <a:extLst>
              <a:ext uri="{FF2B5EF4-FFF2-40B4-BE49-F238E27FC236}">
                <a16:creationId xmlns:a16="http://schemas.microsoft.com/office/drawing/2014/main" id="{FB0D0129-807D-36A9-9BA1-753364FF70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0066" y="2368960"/>
            <a:ext cx="1695632" cy="1695632"/>
          </a:xfrm>
          <a:prstGeom prst="rect">
            <a:avLst/>
          </a:prstGeom>
        </p:spPr>
      </p:pic>
      <p:pic>
        <p:nvPicPr>
          <p:cNvPr id="11" name="Picture 10">
            <a:extLst>
              <a:ext uri="{FF2B5EF4-FFF2-40B4-BE49-F238E27FC236}">
                <a16:creationId xmlns:a16="http://schemas.microsoft.com/office/drawing/2014/main" id="{31256F83-DE31-BC1C-30A8-C550071AD20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25788" y="2368960"/>
            <a:ext cx="1695632" cy="1695632"/>
          </a:xfrm>
          <a:prstGeom prst="rect">
            <a:avLst/>
          </a:prstGeom>
        </p:spPr>
      </p:pic>
      <p:pic>
        <p:nvPicPr>
          <p:cNvPr id="14" name="Picture 13">
            <a:extLst>
              <a:ext uri="{FF2B5EF4-FFF2-40B4-BE49-F238E27FC236}">
                <a16:creationId xmlns:a16="http://schemas.microsoft.com/office/drawing/2014/main" id="{C49FE3E9-67CC-550F-99E5-E0BF834123D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62562" y="2394171"/>
            <a:ext cx="1695632" cy="1695632"/>
          </a:xfrm>
          <a:prstGeom prst="rect">
            <a:avLst/>
          </a:prstGeom>
        </p:spPr>
      </p:pic>
      <p:pic>
        <p:nvPicPr>
          <p:cNvPr id="15" name="Picture 14">
            <a:extLst>
              <a:ext uri="{FF2B5EF4-FFF2-40B4-BE49-F238E27FC236}">
                <a16:creationId xmlns:a16="http://schemas.microsoft.com/office/drawing/2014/main" id="{C4310969-C30D-3ABC-D884-1E95A32EBB0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699336" y="2443363"/>
            <a:ext cx="1695632" cy="1695632"/>
          </a:xfrm>
          <a:prstGeom prst="rect">
            <a:avLst/>
          </a:prstGeom>
        </p:spPr>
      </p:pic>
    </p:spTree>
    <p:extLst>
      <p:ext uri="{BB962C8B-B14F-4D97-AF65-F5344CB8AC3E}">
        <p14:creationId xmlns:p14="http://schemas.microsoft.com/office/powerpoint/2010/main" val="1039931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802377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577780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978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0536A78-07F5-3D4C-83DA-C83F03D146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9" y="2462973"/>
            <a:ext cx="12192001" cy="4395036"/>
          </a:xfrm>
          <a:prstGeom prst="rect">
            <a:avLst/>
          </a:prstGeom>
        </p:spPr>
      </p:pic>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00F2BE05-4EED-A042-B081-EB7C18132FF9}"/>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0" name="Rectangle 9">
            <a:extLst>
              <a:ext uri="{FF2B5EF4-FFF2-40B4-BE49-F238E27FC236}">
                <a16:creationId xmlns:a16="http://schemas.microsoft.com/office/drawing/2014/main" id="{660A5161-C4C6-D346-B861-82386203A699}"/>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8" name="Title 3">
            <a:extLst>
              <a:ext uri="{FF2B5EF4-FFF2-40B4-BE49-F238E27FC236}">
                <a16:creationId xmlns:a16="http://schemas.microsoft.com/office/drawing/2014/main" id="{EB0370C1-A9A1-AA4A-B2D3-6507DFCBD3B0}"/>
              </a:ext>
            </a:extLst>
          </p:cNvPr>
          <p:cNvSpPr>
            <a:spLocks noGrp="1"/>
          </p:cNvSpPr>
          <p:nvPr>
            <p:ph type="title"/>
          </p:nvPr>
        </p:nvSpPr>
        <p:spPr>
          <a:xfrm>
            <a:off x="83124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0" name="Picture 19" descr="A picture containing drawing&#10;&#10;Description automatically generated">
            <a:extLst>
              <a:ext uri="{FF2B5EF4-FFF2-40B4-BE49-F238E27FC236}">
                <a16:creationId xmlns:a16="http://schemas.microsoft.com/office/drawing/2014/main" id="{1E3C4491-D9A3-E445-98DC-88DE25B4D60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1078520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Tree>
    <p:extLst>
      <p:ext uri="{BB962C8B-B14F-4D97-AF65-F5344CB8AC3E}">
        <p14:creationId xmlns:p14="http://schemas.microsoft.com/office/powerpoint/2010/main" val="1613341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3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2" name="TextBox 1">
            <a:extLst>
              <a:ext uri="{FF2B5EF4-FFF2-40B4-BE49-F238E27FC236}">
                <a16:creationId xmlns:a16="http://schemas.microsoft.com/office/drawing/2014/main" id="{BB045489-A0DE-0B47-558C-74293EF7C39A}"/>
              </a:ext>
            </a:extLst>
          </p:cNvPr>
          <p:cNvSpPr txBox="1"/>
          <p:nvPr userDrawn="1"/>
        </p:nvSpPr>
        <p:spPr>
          <a:xfrm>
            <a:off x="9970477" y="2497015"/>
            <a:ext cx="2221523" cy="4360985"/>
          </a:xfrm>
          <a:prstGeom prst="rect">
            <a:avLst/>
          </a:prstGeom>
          <a:solidFill>
            <a:schemeClr val="bg1"/>
          </a:solidFill>
          <a:ln>
            <a:solidFill>
              <a:schemeClr val="bg1"/>
            </a:solidFill>
          </a:ln>
        </p:spPr>
        <p:txBody>
          <a:bodyPr wrap="square" rtlCol="0">
            <a:spAutoFit/>
          </a:bodyPr>
          <a:lstStyle/>
          <a:p>
            <a:endParaRPr lang="en-US"/>
          </a:p>
        </p:txBody>
      </p:sp>
    </p:spTree>
    <p:extLst>
      <p:ext uri="{BB962C8B-B14F-4D97-AF65-F5344CB8AC3E}">
        <p14:creationId xmlns:p14="http://schemas.microsoft.com/office/powerpoint/2010/main" val="304953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4"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7" y="-16563"/>
            <a:ext cx="565288" cy="565288"/>
          </a:xfrm>
          <a:prstGeom prst="rect">
            <a:avLst/>
          </a:prstGeom>
        </p:spPr>
      </p:pic>
    </p:spTree>
    <p:extLst>
      <p:ext uri="{BB962C8B-B14F-4D97-AF65-F5344CB8AC3E}">
        <p14:creationId xmlns:p14="http://schemas.microsoft.com/office/powerpoint/2010/main" val="2386784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rgbClr val="440099"/>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rgbClr val="440099"/>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94701559-9DC2-89A3-B92F-C3EC3D5B8025}"/>
              </a:ext>
            </a:extLst>
          </p:cNvPr>
          <p:cNvCxnSpPr/>
          <p:nvPr userDrawn="1"/>
        </p:nvCxnSpPr>
        <p:spPr>
          <a:xfrm>
            <a:off x="721527" y="5874027"/>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029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1" y="496505"/>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3" y="6320589"/>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1" y="1555751"/>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6" y="2021560"/>
            <a:ext cx="6400883" cy="3930649"/>
          </a:xfrm>
          <a:prstGeom prst="rect">
            <a:avLst/>
          </a:prstGeom>
        </p:spPr>
        <p:txBody>
          <a:bodyPr/>
          <a:lstStyle>
            <a:lvl1pPr marL="285737" indent="-285737">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5"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7" y="-16563"/>
            <a:ext cx="565288" cy="565288"/>
          </a:xfrm>
          <a:prstGeom prst="rect">
            <a:avLst/>
          </a:prstGeom>
        </p:spPr>
      </p:pic>
    </p:spTree>
    <p:extLst>
      <p:ext uri="{BB962C8B-B14F-4D97-AF65-F5344CB8AC3E}">
        <p14:creationId xmlns:p14="http://schemas.microsoft.com/office/powerpoint/2010/main" val="194276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3 -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465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Tree>
    <p:extLst>
      <p:ext uri="{BB962C8B-B14F-4D97-AF65-F5344CB8AC3E}">
        <p14:creationId xmlns:p14="http://schemas.microsoft.com/office/powerpoint/2010/main" val="2668519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40"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50"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8"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7"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1" y="4587098"/>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4" y="4604125"/>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8" y="4587097"/>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7"/>
            <a:ext cx="2286463" cy="578319"/>
          </a:xfrm>
          <a:prstGeom prst="rect">
            <a:avLst/>
          </a:prstGeom>
        </p:spPr>
        <p:txBody>
          <a:bodyPr/>
          <a:lstStyle>
            <a:lvl1pPr marL="0" indent="0" algn="ctr">
              <a:buNone/>
              <a:defRPr sz="1400" b="0"/>
            </a:lvl1pPr>
          </a:lstStyle>
          <a:p>
            <a:pPr lvl="0"/>
            <a:r>
              <a:rPr lang="en-US"/>
              <a:t>Body copy sentence case and 14pt size</a:t>
            </a:r>
          </a:p>
        </p:txBody>
      </p:sp>
      <p:pic>
        <p:nvPicPr>
          <p:cNvPr id="14" name="Picture 13" descr="A blue line art of a badge with a check mark&#10;&#10;Description automatically generated">
            <a:extLst>
              <a:ext uri="{FF2B5EF4-FFF2-40B4-BE49-F238E27FC236}">
                <a16:creationId xmlns:a16="http://schemas.microsoft.com/office/drawing/2014/main" id="{A8F3666C-CB92-1517-82C5-695E86E614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0067" y="2368960"/>
            <a:ext cx="1695632" cy="1695632"/>
          </a:xfrm>
          <a:prstGeom prst="rect">
            <a:avLst/>
          </a:prstGeom>
        </p:spPr>
      </p:pic>
      <p:pic>
        <p:nvPicPr>
          <p:cNvPr id="15" name="Picture 14">
            <a:extLst>
              <a:ext uri="{FF2B5EF4-FFF2-40B4-BE49-F238E27FC236}">
                <a16:creationId xmlns:a16="http://schemas.microsoft.com/office/drawing/2014/main" id="{3581B456-29C1-EF58-3A56-3C9C721F452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25788" y="2368960"/>
            <a:ext cx="1695632" cy="1695632"/>
          </a:xfrm>
          <a:prstGeom prst="rect">
            <a:avLst/>
          </a:prstGeom>
        </p:spPr>
      </p:pic>
      <p:pic>
        <p:nvPicPr>
          <p:cNvPr id="16" name="Picture 15">
            <a:extLst>
              <a:ext uri="{FF2B5EF4-FFF2-40B4-BE49-F238E27FC236}">
                <a16:creationId xmlns:a16="http://schemas.microsoft.com/office/drawing/2014/main" id="{7E20579C-11EA-EE02-1259-3731BFC62FB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62563" y="2394171"/>
            <a:ext cx="1695632" cy="1695632"/>
          </a:xfrm>
          <a:prstGeom prst="rect">
            <a:avLst/>
          </a:prstGeom>
        </p:spPr>
      </p:pic>
      <p:pic>
        <p:nvPicPr>
          <p:cNvPr id="17" name="Picture 16">
            <a:extLst>
              <a:ext uri="{FF2B5EF4-FFF2-40B4-BE49-F238E27FC236}">
                <a16:creationId xmlns:a16="http://schemas.microsoft.com/office/drawing/2014/main" id="{2691021C-896E-C116-7DF7-A82D31BBCF4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699336" y="2443363"/>
            <a:ext cx="1695632" cy="1695632"/>
          </a:xfrm>
          <a:prstGeom prst="rect">
            <a:avLst/>
          </a:prstGeom>
        </p:spPr>
      </p:pic>
    </p:spTree>
    <p:extLst>
      <p:ext uri="{BB962C8B-B14F-4D97-AF65-F5344CB8AC3E}">
        <p14:creationId xmlns:p14="http://schemas.microsoft.com/office/powerpoint/2010/main" val="2304399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Tree>
    <p:extLst>
      <p:ext uri="{BB962C8B-B14F-4D97-AF65-F5344CB8AC3E}">
        <p14:creationId xmlns:p14="http://schemas.microsoft.com/office/powerpoint/2010/main" val="2581412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1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DEN’s ACDBE Team</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11" name="Text Placeholder 4">
            <a:extLst>
              <a:ext uri="{FF2B5EF4-FFF2-40B4-BE49-F238E27FC236}">
                <a16:creationId xmlns:a16="http://schemas.microsoft.com/office/drawing/2014/main" id="{760D9066-3FBE-AE53-B52B-CABA86FD735E}"/>
              </a:ext>
              <a:ext uri="{C183D7F6-B498-43B3-948B-1728B52AA6E4}">
                <adec:decorative xmlns:adec="http://schemas.microsoft.com/office/drawing/2017/decorative" val="1"/>
              </a:ext>
            </a:extLst>
          </p:cNvPr>
          <p:cNvSpPr txBox="1">
            <a:spLocks/>
          </p:cNvSpPr>
          <p:nvPr userDrawn="1"/>
        </p:nvSpPr>
        <p:spPr>
          <a:xfrm>
            <a:off x="3160073" y="2952218"/>
            <a:ext cx="2408418" cy="2822033"/>
          </a:xfrm>
          <a:prstGeom prst="rect">
            <a:avLst/>
          </a:prstGeom>
        </p:spPr>
        <p:txBody>
          <a:bodyPr lIns="91440" tIns="45720" rIns="91440" bIns="45720" anchor="t"/>
          <a:lstStyle>
            <a:lvl1pPr marL="285750" indent="-285750" algn="l" defTabSz="914400" rtl="0" eaLnBrk="1" latinLnBrk="0" hangingPunct="1">
              <a:lnSpc>
                <a:spcPct val="100000"/>
              </a:lnSpc>
              <a:spcBef>
                <a:spcPts val="1000"/>
              </a:spcBef>
              <a:buClr>
                <a:srgbClr val="C3D831"/>
              </a:buClr>
              <a:buSzPct val="110000"/>
              <a:buFont typeface="Arial" panose="020B0604020202020204" pitchFamily="34" charset="0"/>
              <a:buChar char="•"/>
              <a:defRPr sz="1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5pPr>
            <a:lvl6pPr marL="2514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C3D831"/>
              </a:buClr>
              <a:buSzPct val="110000"/>
              <a:buFont typeface="Arial" panose="020B0604020202020204" pitchFamily="34" charset="0"/>
              <a:buNone/>
              <a:tabLst/>
              <a:defRPr/>
            </a:pPr>
            <a:r>
              <a:rPr kumimoji="0" lang="en-US" sz="2400" b="1" i="0" u="sng" strike="noStrike" kern="1200" cap="none" spc="0" normalizeH="0" baseline="0" noProof="0">
                <a:ln>
                  <a:noFill/>
                </a:ln>
                <a:solidFill>
                  <a:srgbClr val="E7E6E6">
                    <a:lumMod val="10000"/>
                  </a:srgbClr>
                </a:solidFill>
                <a:effectLst/>
                <a:uLnTx/>
                <a:uFillTx/>
                <a:latin typeface="Calibri" panose="020F0502020204030204"/>
                <a:ea typeface="+mn-ea"/>
                <a:cs typeface="+mn-cs"/>
              </a:rPr>
              <a:t>Certification</a:t>
            </a:r>
          </a:p>
          <a:p>
            <a:pPr marL="285750" marR="0" lvl="0" indent="-285750" algn="l" defTabSz="914400" rtl="0" eaLnBrk="1" fontAlgn="auto" latinLnBrk="0" hangingPunct="1">
              <a:lnSpc>
                <a:spcPct val="100000"/>
              </a:lnSpc>
              <a:spcBef>
                <a:spcPts val="1000"/>
              </a:spcBef>
              <a:spcAft>
                <a:spcPts val="0"/>
              </a:spcAft>
              <a:buClr>
                <a:schemeClr val="tx1"/>
              </a:buClr>
              <a:buSzPct val="110000"/>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mn-ea"/>
                <a:cs typeface="+mn-cs"/>
              </a:rPr>
              <a:t>New Certification</a:t>
            </a:r>
          </a:p>
          <a:p>
            <a:pPr marL="285750" marR="0" lvl="0" indent="-285750" algn="l" defTabSz="914400" rtl="0" eaLnBrk="1" fontAlgn="auto" latinLnBrk="0" hangingPunct="1">
              <a:lnSpc>
                <a:spcPct val="100000"/>
              </a:lnSpc>
              <a:spcBef>
                <a:spcPts val="1000"/>
              </a:spcBef>
              <a:spcAft>
                <a:spcPts val="0"/>
              </a:spcAft>
              <a:buClr>
                <a:schemeClr val="tx1"/>
              </a:buClr>
              <a:buSzPct val="110000"/>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Calibri"/>
                <a:cs typeface="Calibri"/>
              </a:rPr>
              <a:t>Interstate</a:t>
            </a:r>
          </a:p>
          <a:p>
            <a:pPr marL="285750" marR="0" lvl="0" indent="-285750" algn="l" defTabSz="914400" rtl="0" eaLnBrk="1" fontAlgn="auto" latinLnBrk="0" hangingPunct="1">
              <a:lnSpc>
                <a:spcPct val="100000"/>
              </a:lnSpc>
              <a:spcBef>
                <a:spcPts val="1000"/>
              </a:spcBef>
              <a:spcAft>
                <a:spcPts val="0"/>
              </a:spcAft>
              <a:buClr>
                <a:schemeClr val="tx1"/>
              </a:buClr>
              <a:buSzPct val="110000"/>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mn-ea"/>
                <a:cs typeface="+mn-cs"/>
              </a:rPr>
              <a:t>Annual DOEs</a:t>
            </a:r>
            <a:endParaRPr kumimoji="0" lang="en-US" sz="2000" b="0" i="0" u="none" strike="noStrike" kern="1200" cap="none" spc="0" normalizeH="0" baseline="0" noProof="0">
              <a:ln>
                <a:noFill/>
              </a:ln>
              <a:solidFill>
                <a:schemeClr val="tx1"/>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1000"/>
              </a:spcBef>
              <a:spcAft>
                <a:spcPts val="0"/>
              </a:spcAft>
              <a:buClr>
                <a:schemeClr val="tx1"/>
              </a:buClr>
              <a:buSzPct val="110000"/>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mn-ea"/>
                <a:cs typeface="+mn-cs"/>
              </a:rPr>
              <a:t>3-Year Reviews</a:t>
            </a:r>
            <a:endParaRPr kumimoji="0" lang="en-US" sz="2000" b="0" i="0" u="none" strike="noStrike" kern="1200" cap="none" spc="0" normalizeH="0" baseline="0" noProof="0">
              <a:ln>
                <a:noFill/>
              </a:ln>
              <a:solidFill>
                <a:schemeClr val="tx1"/>
              </a:solidFill>
              <a:effectLst/>
              <a:uLnTx/>
              <a:uFillTx/>
              <a:latin typeface="Calibri" panose="020F0502020204030204"/>
              <a:ea typeface="Calibri"/>
              <a:cs typeface="Calibri"/>
            </a:endParaRPr>
          </a:p>
        </p:txBody>
      </p:sp>
      <p:sp>
        <p:nvSpPr>
          <p:cNvPr id="18" name="Text Placeholder 4">
            <a:extLst>
              <a:ext uri="{FF2B5EF4-FFF2-40B4-BE49-F238E27FC236}">
                <a16:creationId xmlns:a16="http://schemas.microsoft.com/office/drawing/2014/main" id="{A95277FF-5BB1-617D-D9DC-D19A5538E60F}"/>
              </a:ext>
              <a:ext uri="{C183D7F6-B498-43B3-948B-1728B52AA6E4}">
                <adec:decorative xmlns:adec="http://schemas.microsoft.com/office/drawing/2017/decorative" val="1"/>
              </a:ext>
            </a:extLst>
          </p:cNvPr>
          <p:cNvSpPr txBox="1">
            <a:spLocks/>
          </p:cNvSpPr>
          <p:nvPr userDrawn="1"/>
        </p:nvSpPr>
        <p:spPr>
          <a:xfrm>
            <a:off x="5529508" y="2952218"/>
            <a:ext cx="2173714" cy="2822033"/>
          </a:xfrm>
          <a:prstGeom prst="rect">
            <a:avLst/>
          </a:prstGeom>
        </p:spPr>
        <p:txBody>
          <a:bodyPr lIns="91440" tIns="45720" rIns="91440" bIns="45720" anchor="t"/>
          <a:lstStyle>
            <a:lvl1pPr marL="285750" indent="-285750" algn="l" defTabSz="914400" rtl="0" eaLnBrk="1" latinLnBrk="0" hangingPunct="1">
              <a:lnSpc>
                <a:spcPct val="100000"/>
              </a:lnSpc>
              <a:spcBef>
                <a:spcPts val="1000"/>
              </a:spcBef>
              <a:buClr>
                <a:srgbClr val="C3D831"/>
              </a:buClr>
              <a:buSzPct val="110000"/>
              <a:buFont typeface="Arial" panose="020B0604020202020204" pitchFamily="34" charset="0"/>
              <a:buChar char="•"/>
              <a:defRPr sz="1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5pPr>
            <a:lvl6pPr marL="2514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C3D831"/>
              </a:buClr>
              <a:buSzPct val="110000"/>
              <a:buFont typeface="Arial" panose="020B0604020202020204" pitchFamily="34" charset="0"/>
              <a:buNone/>
              <a:tabLst/>
              <a:defRPr/>
            </a:pPr>
            <a:r>
              <a:rPr kumimoji="0" lang="en-US" sz="2400" b="1" i="0" u="sng" strike="noStrike" kern="1200" cap="none" spc="0" normalizeH="0" baseline="0" noProof="0">
                <a:ln>
                  <a:noFill/>
                </a:ln>
                <a:solidFill>
                  <a:schemeClr val="tx1"/>
                </a:solidFill>
                <a:effectLst/>
                <a:uLnTx/>
                <a:uFillTx/>
                <a:latin typeface="Calibri" panose="020F0502020204030204"/>
                <a:ea typeface="+mn-ea"/>
                <a:cs typeface="+mn-cs"/>
              </a:rPr>
              <a:t>Compliance</a:t>
            </a:r>
          </a:p>
          <a:p>
            <a:pPr marL="285750" marR="0" lvl="0" indent="-285750" algn="l" defTabSz="914400" rtl="0" eaLnBrk="1" fontAlgn="auto" latinLnBrk="0" hangingPunct="1">
              <a:lnSpc>
                <a:spcPct val="100000"/>
              </a:lnSpc>
              <a:spcBef>
                <a:spcPts val="1000"/>
              </a:spcBef>
              <a:spcAft>
                <a:spcPts val="0"/>
              </a:spcAft>
              <a:buClr>
                <a:schemeClr val="tx1"/>
              </a:buClr>
              <a:buSzPct val="110000"/>
              <a:buFont typeface="Arial" panose="020B0604020202020204" pitchFamily="34" charset="0"/>
              <a:buChar char="•"/>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mn-ea"/>
                <a:cs typeface="+mn-cs"/>
              </a:rPr>
              <a:t>Pre-Award</a:t>
            </a:r>
            <a:endParaRPr kumimoji="0" lang="en-US" sz="2000" b="0" i="0" u="none" strike="noStrike" kern="1200" cap="none" spc="0" normalizeH="0" baseline="0" noProof="0">
              <a:ln>
                <a:noFill/>
              </a:ln>
              <a:solidFill>
                <a:schemeClr val="tx1"/>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1000"/>
              </a:spcBef>
              <a:spcAft>
                <a:spcPts val="0"/>
              </a:spcAft>
              <a:buClr>
                <a:schemeClr val="tx1"/>
              </a:buClr>
              <a:buSzPct val="110000"/>
              <a:buFont typeface="Arial" panose="020B0604020202020204" pitchFamily="34" charset="0"/>
              <a:buChar char="•"/>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mn-ea"/>
                <a:cs typeface="+mn-cs"/>
              </a:rPr>
              <a:t>Post-Award</a:t>
            </a:r>
          </a:p>
          <a:p>
            <a:pPr marL="285750" marR="0" lvl="0" indent="-285750" algn="l" defTabSz="914400" rtl="0" eaLnBrk="1" fontAlgn="auto" latinLnBrk="0" hangingPunct="1">
              <a:lnSpc>
                <a:spcPct val="100000"/>
              </a:lnSpc>
              <a:spcBef>
                <a:spcPts val="1000"/>
              </a:spcBef>
              <a:spcAft>
                <a:spcPts val="0"/>
              </a:spcAft>
              <a:buClr>
                <a:schemeClr val="tx1"/>
              </a:buClr>
              <a:buSzPct val="110000"/>
              <a:buFont typeface="Arial" panose="020B0604020202020204" pitchFamily="34" charset="0"/>
              <a:buChar char="•"/>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Calibri"/>
                <a:cs typeface="Calibri"/>
              </a:rPr>
              <a:t>JV Reviews</a:t>
            </a:r>
          </a:p>
          <a:p>
            <a:pPr marL="285750" marR="0" lvl="0" indent="-285750" algn="l" defTabSz="914400" rtl="0" eaLnBrk="1" fontAlgn="auto" latinLnBrk="0" hangingPunct="1">
              <a:lnSpc>
                <a:spcPct val="100000"/>
              </a:lnSpc>
              <a:spcBef>
                <a:spcPts val="1000"/>
              </a:spcBef>
              <a:spcAft>
                <a:spcPts val="0"/>
              </a:spcAft>
              <a:buClr>
                <a:schemeClr val="tx1"/>
              </a:buClr>
              <a:buSzPct val="110000"/>
              <a:buFont typeface="Arial" panose="020B0604020202020204" pitchFamily="34" charset="0"/>
              <a:buChar char="•"/>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Calibri"/>
                <a:cs typeface="Calibri"/>
              </a:rPr>
              <a:t>Site Visits</a:t>
            </a:r>
          </a:p>
        </p:txBody>
      </p:sp>
      <p:sp>
        <p:nvSpPr>
          <p:cNvPr id="19" name="Text Placeholder 4">
            <a:extLst>
              <a:ext uri="{FF2B5EF4-FFF2-40B4-BE49-F238E27FC236}">
                <a16:creationId xmlns:a16="http://schemas.microsoft.com/office/drawing/2014/main" id="{B3595211-B17A-46AC-9916-2BA0CB4F3185}"/>
              </a:ext>
              <a:ext uri="{C183D7F6-B498-43B3-948B-1728B52AA6E4}">
                <adec:decorative xmlns:adec="http://schemas.microsoft.com/office/drawing/2017/decorative" val="1"/>
              </a:ext>
            </a:extLst>
          </p:cNvPr>
          <p:cNvSpPr txBox="1">
            <a:spLocks/>
          </p:cNvSpPr>
          <p:nvPr userDrawn="1"/>
        </p:nvSpPr>
        <p:spPr>
          <a:xfrm>
            <a:off x="1060704" y="2962656"/>
            <a:ext cx="2172356" cy="2822033"/>
          </a:xfrm>
          <a:prstGeom prst="rect">
            <a:avLst/>
          </a:prstGeom>
        </p:spPr>
        <p:txBody>
          <a:bodyPr lIns="91440" tIns="45720" rIns="91440" bIns="45720" anchor="t"/>
          <a:lstStyle>
            <a:lvl1pPr marL="285750" indent="-285750" algn="l" defTabSz="914400" rtl="0" eaLnBrk="1" latinLnBrk="0" hangingPunct="1">
              <a:lnSpc>
                <a:spcPct val="100000"/>
              </a:lnSpc>
              <a:spcBef>
                <a:spcPts val="1000"/>
              </a:spcBef>
              <a:buClr>
                <a:srgbClr val="C3D831"/>
              </a:buClr>
              <a:buSzPct val="110000"/>
              <a:buFont typeface="Arial" panose="020B0604020202020204" pitchFamily="34" charset="0"/>
              <a:buChar char="•"/>
              <a:defRPr sz="1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5pPr>
            <a:lvl6pPr marL="2514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C3D831"/>
              </a:buClr>
              <a:buSzPct val="110000"/>
              <a:buFont typeface="Arial" panose="020B0604020202020204" pitchFamily="34" charset="0"/>
              <a:buNone/>
              <a:tabLst/>
              <a:defRPr/>
            </a:pPr>
            <a:r>
              <a:rPr kumimoji="0" lang="en-US" sz="2400" b="1" i="0" u="sng" strike="noStrike" kern="1200" cap="none" spc="0" normalizeH="0" baseline="0" noProof="0">
                <a:ln>
                  <a:noFill/>
                </a:ln>
                <a:solidFill>
                  <a:srgbClr val="E7E6E6">
                    <a:lumMod val="10000"/>
                  </a:srgbClr>
                </a:solidFill>
                <a:effectLst/>
                <a:uLnTx/>
                <a:uFillTx/>
                <a:latin typeface="Calibri" panose="020F0502020204030204"/>
                <a:ea typeface="+mn-ea"/>
                <a:cs typeface="+mn-cs"/>
              </a:rPr>
              <a:t>Goal Setting</a:t>
            </a:r>
          </a:p>
          <a:p>
            <a:pPr marL="285750" marR="0" lvl="0" indent="-285750" algn="l" defTabSz="914400" rtl="0" eaLnBrk="1" fontAlgn="auto" latinLnBrk="0" hangingPunct="1">
              <a:lnSpc>
                <a:spcPct val="100000"/>
              </a:lnSpc>
              <a:spcBef>
                <a:spcPts val="1000"/>
              </a:spcBef>
              <a:spcAft>
                <a:spcPts val="0"/>
              </a:spcAft>
              <a:buClrTx/>
              <a:buSzPct val="110000"/>
              <a:buFont typeface="Arial" panose="020B0604020202020204" pitchFamily="34" charset="0"/>
              <a:buChar char="•"/>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mn-ea"/>
                <a:cs typeface="+mn-cs"/>
              </a:rPr>
              <a:t>Triennial FAA Goals</a:t>
            </a:r>
            <a:endParaRPr kumimoji="0" lang="en-US" sz="2000" b="0" i="0" u="none" strike="noStrike" kern="1200" cap="none" spc="0" normalizeH="0" baseline="0" noProof="0">
              <a:ln>
                <a:noFill/>
              </a:ln>
              <a:solidFill>
                <a:schemeClr val="tx1"/>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1000"/>
              </a:spcBef>
              <a:spcAft>
                <a:spcPts val="0"/>
              </a:spcAft>
              <a:buClrTx/>
              <a:buSzPct val="110000"/>
              <a:buFont typeface="Arial" panose="020B0604020202020204" pitchFamily="34" charset="0"/>
              <a:buChar char="•"/>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mn-ea"/>
                <a:cs typeface="+mn-cs"/>
              </a:rPr>
              <a:t>Concession-Specific Goals</a:t>
            </a:r>
            <a:endParaRPr kumimoji="0" lang="en-US" sz="2000" b="0" i="0" u="none" strike="noStrike" kern="1200" cap="none" spc="0" normalizeH="0" baseline="0" noProof="0">
              <a:ln>
                <a:noFill/>
              </a:ln>
              <a:solidFill>
                <a:schemeClr val="tx1"/>
              </a:solidFill>
              <a:effectLst/>
              <a:uLnTx/>
              <a:uFillTx/>
              <a:latin typeface="Calibri" panose="020F0502020204030204"/>
              <a:ea typeface="Calibri"/>
              <a:cs typeface="Calibri"/>
            </a:endParaRPr>
          </a:p>
        </p:txBody>
      </p:sp>
      <p:pic>
        <p:nvPicPr>
          <p:cNvPr id="20" name="Graphic 19">
            <a:extLst>
              <a:ext uri="{FF2B5EF4-FFF2-40B4-BE49-F238E27FC236}">
                <a16:creationId xmlns:a16="http://schemas.microsoft.com/office/drawing/2014/main" id="{361BE83E-1FC6-8510-8A87-4BCB043BE13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43519" y="1947733"/>
            <a:ext cx="1042526" cy="1042526"/>
          </a:xfrm>
          <a:prstGeom prst="rect">
            <a:avLst/>
          </a:prstGeom>
        </p:spPr>
      </p:pic>
      <p:pic>
        <p:nvPicPr>
          <p:cNvPr id="21" name="Graphic 20">
            <a:extLst>
              <a:ext uri="{FF2B5EF4-FFF2-40B4-BE49-F238E27FC236}">
                <a16:creationId xmlns:a16="http://schemas.microsoft.com/office/drawing/2014/main" id="{FC5A4227-F0EF-8CB3-E03A-FEB713DBA3DC}"/>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12431" y="1937295"/>
            <a:ext cx="1042526" cy="1042526"/>
          </a:xfrm>
          <a:prstGeom prst="rect">
            <a:avLst/>
          </a:prstGeom>
        </p:spPr>
      </p:pic>
      <p:pic>
        <p:nvPicPr>
          <p:cNvPr id="22" name="Graphic 21">
            <a:extLst>
              <a:ext uri="{FF2B5EF4-FFF2-40B4-BE49-F238E27FC236}">
                <a16:creationId xmlns:a16="http://schemas.microsoft.com/office/drawing/2014/main" id="{237A4A1A-2BDA-F46B-EAC1-353995E0E268}"/>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042519" y="1947733"/>
            <a:ext cx="1042526" cy="1042526"/>
          </a:xfrm>
          <a:prstGeom prst="rect">
            <a:avLst/>
          </a:prstGeom>
        </p:spPr>
      </p:pic>
      <p:pic>
        <p:nvPicPr>
          <p:cNvPr id="23" name="Graphic 22">
            <a:extLst>
              <a:ext uri="{FF2B5EF4-FFF2-40B4-BE49-F238E27FC236}">
                <a16:creationId xmlns:a16="http://schemas.microsoft.com/office/drawing/2014/main" id="{DF1BD01C-7CB6-ACD5-442D-97F0394A517C}"/>
              </a:ext>
              <a:ext uri="{C183D7F6-B498-43B3-948B-1728B52AA6E4}">
                <adec:decorative xmlns:adec="http://schemas.microsoft.com/office/drawing/2017/decorative" val="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360784" y="1937295"/>
            <a:ext cx="1042526" cy="1042526"/>
          </a:xfrm>
          <a:prstGeom prst="rect">
            <a:avLst/>
          </a:prstGeom>
        </p:spPr>
      </p:pic>
      <p:sp>
        <p:nvSpPr>
          <p:cNvPr id="24" name="Text Placeholder 4">
            <a:extLst>
              <a:ext uri="{FF2B5EF4-FFF2-40B4-BE49-F238E27FC236}">
                <a16:creationId xmlns:a16="http://schemas.microsoft.com/office/drawing/2014/main" id="{D06CD3F2-3D02-7EFD-FDBF-84931DEB21CD}"/>
              </a:ext>
              <a:ext uri="{C183D7F6-B498-43B3-948B-1728B52AA6E4}">
                <adec:decorative xmlns:adec="http://schemas.microsoft.com/office/drawing/2017/decorative" val="1"/>
              </a:ext>
            </a:extLst>
          </p:cNvPr>
          <p:cNvSpPr txBox="1">
            <a:spLocks/>
          </p:cNvSpPr>
          <p:nvPr userDrawn="1"/>
        </p:nvSpPr>
        <p:spPr>
          <a:xfrm>
            <a:off x="7557459" y="2962655"/>
            <a:ext cx="2932145" cy="2822033"/>
          </a:xfrm>
          <a:prstGeom prst="rect">
            <a:avLst/>
          </a:prstGeom>
        </p:spPr>
        <p:txBody>
          <a:bodyPr lIns="91440" tIns="45720" rIns="91440" bIns="45720" anchor="t"/>
          <a:lstStyle>
            <a:lvl1pPr marL="285750" indent="-285750" algn="l" defTabSz="914400" rtl="0" eaLnBrk="1" latinLnBrk="0" hangingPunct="1">
              <a:lnSpc>
                <a:spcPct val="100000"/>
              </a:lnSpc>
              <a:spcBef>
                <a:spcPts val="1000"/>
              </a:spcBef>
              <a:buClr>
                <a:srgbClr val="E35B2A"/>
              </a:buClr>
              <a:buSzPct val="110000"/>
              <a:buFont typeface="Arial" panose="020B0604020202020204" pitchFamily="34" charset="0"/>
              <a:buChar char="•"/>
              <a:defRPr sz="1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5pPr>
            <a:lvl6pPr marL="2514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u="sng">
                <a:solidFill>
                  <a:schemeClr val="tx1"/>
                </a:solidFill>
              </a:rPr>
              <a:t>Outreach</a:t>
            </a:r>
          </a:p>
          <a:p>
            <a:pPr>
              <a:buClr>
                <a:schemeClr val="tx1"/>
              </a:buClr>
            </a:pPr>
            <a:r>
              <a:rPr lang="en-US" sz="2000">
                <a:solidFill>
                  <a:schemeClr val="tx1"/>
                </a:solidFill>
              </a:rPr>
              <a:t>Volunteering</a:t>
            </a:r>
            <a:endParaRPr lang="en-US" sz="2000">
              <a:solidFill>
                <a:schemeClr val="tx1"/>
              </a:solidFill>
              <a:ea typeface="Calibri"/>
              <a:cs typeface="Calibri"/>
            </a:endParaRPr>
          </a:p>
          <a:p>
            <a:pPr>
              <a:buClr>
                <a:schemeClr val="tx1"/>
              </a:buClr>
            </a:pPr>
            <a:r>
              <a:rPr lang="en-US" sz="2000">
                <a:solidFill>
                  <a:schemeClr val="tx1"/>
                </a:solidFill>
              </a:rPr>
              <a:t>Networking</a:t>
            </a:r>
            <a:endParaRPr lang="en-US" sz="2000">
              <a:solidFill>
                <a:schemeClr val="tx1"/>
              </a:solidFill>
              <a:ea typeface="Calibri"/>
              <a:cs typeface="Calibri"/>
            </a:endParaRPr>
          </a:p>
          <a:p>
            <a:pPr>
              <a:buClr>
                <a:schemeClr val="tx1"/>
              </a:buClr>
            </a:pPr>
            <a:r>
              <a:rPr lang="en-US" sz="2000">
                <a:solidFill>
                  <a:schemeClr val="tx1"/>
                </a:solidFill>
              </a:rPr>
              <a:t>Engagement</a:t>
            </a:r>
            <a:endParaRPr lang="en-US" sz="2000">
              <a:solidFill>
                <a:schemeClr val="tx1"/>
              </a:solidFill>
              <a:ea typeface="Calibri"/>
              <a:cs typeface="Calibri"/>
            </a:endParaRPr>
          </a:p>
          <a:p>
            <a:pPr>
              <a:buClr>
                <a:schemeClr val="tx1"/>
              </a:buClr>
            </a:pPr>
            <a:r>
              <a:rPr lang="en-US" sz="2000">
                <a:solidFill>
                  <a:schemeClr val="tx1"/>
                </a:solidFill>
              </a:rPr>
              <a:t>Education and training</a:t>
            </a:r>
            <a:endParaRPr lang="en-US" sz="2000">
              <a:solidFill>
                <a:schemeClr val="tx1"/>
              </a:solidFill>
              <a:ea typeface="Calibri"/>
              <a:cs typeface="Calibri"/>
            </a:endParaRPr>
          </a:p>
        </p:txBody>
      </p:sp>
    </p:spTree>
    <p:extLst>
      <p:ext uri="{BB962C8B-B14F-4D97-AF65-F5344CB8AC3E}">
        <p14:creationId xmlns:p14="http://schemas.microsoft.com/office/powerpoint/2010/main" val="4210399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487840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5D3D5285-C750-0B8C-C190-9F256E70419C}"/>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363482A3-1F2A-ACF2-51F2-B83E08F1BFB6}"/>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8" name="Picture 7" descr="A blue line art of a badge with a check mark&#10;&#10;Description automatically generated">
            <a:extLst>
              <a:ext uri="{FF2B5EF4-FFF2-40B4-BE49-F238E27FC236}">
                <a16:creationId xmlns:a16="http://schemas.microsoft.com/office/drawing/2014/main" id="{23083A25-1EA9-A75A-8E82-43467225F8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0066" y="2368960"/>
            <a:ext cx="1695632" cy="1695632"/>
          </a:xfrm>
          <a:prstGeom prst="rect">
            <a:avLst/>
          </a:prstGeom>
        </p:spPr>
      </p:pic>
      <p:pic>
        <p:nvPicPr>
          <p:cNvPr id="11" name="Picture 10">
            <a:extLst>
              <a:ext uri="{FF2B5EF4-FFF2-40B4-BE49-F238E27FC236}">
                <a16:creationId xmlns:a16="http://schemas.microsoft.com/office/drawing/2014/main" id="{95C5EED1-165E-C785-BE18-45D7D797A2B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25788" y="2368960"/>
            <a:ext cx="1695632" cy="1695632"/>
          </a:xfrm>
          <a:prstGeom prst="rect">
            <a:avLst/>
          </a:prstGeom>
        </p:spPr>
      </p:pic>
      <p:pic>
        <p:nvPicPr>
          <p:cNvPr id="14" name="Picture 13">
            <a:extLst>
              <a:ext uri="{FF2B5EF4-FFF2-40B4-BE49-F238E27FC236}">
                <a16:creationId xmlns:a16="http://schemas.microsoft.com/office/drawing/2014/main" id="{032C9C03-1918-66D0-B509-F0C14C8FAD0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62562" y="2394171"/>
            <a:ext cx="1695632" cy="1695632"/>
          </a:xfrm>
          <a:prstGeom prst="rect">
            <a:avLst/>
          </a:prstGeom>
        </p:spPr>
      </p:pic>
      <p:pic>
        <p:nvPicPr>
          <p:cNvPr id="15" name="Picture 14">
            <a:extLst>
              <a:ext uri="{FF2B5EF4-FFF2-40B4-BE49-F238E27FC236}">
                <a16:creationId xmlns:a16="http://schemas.microsoft.com/office/drawing/2014/main" id="{7FFA9DE4-AD66-1904-34D4-9985EBC26C6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699336" y="2443363"/>
            <a:ext cx="1695632" cy="1695632"/>
          </a:xfrm>
          <a:prstGeom prst="rect">
            <a:avLst/>
          </a:prstGeom>
        </p:spPr>
      </p:pic>
    </p:spTree>
    <p:extLst>
      <p:ext uri="{BB962C8B-B14F-4D97-AF65-F5344CB8AC3E}">
        <p14:creationId xmlns:p14="http://schemas.microsoft.com/office/powerpoint/2010/main" val="2437075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3541729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690396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268343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spTree>
    <p:extLst>
      <p:ext uri="{BB962C8B-B14F-4D97-AF65-F5344CB8AC3E}">
        <p14:creationId xmlns:p14="http://schemas.microsoft.com/office/powerpoint/2010/main" val="2207351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8C9E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274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273425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686616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181225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4"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7" y="-16563"/>
            <a:ext cx="565288" cy="565288"/>
          </a:xfrm>
          <a:prstGeom prst="rect">
            <a:avLst/>
          </a:prstGeom>
        </p:spPr>
      </p:pic>
    </p:spTree>
    <p:extLst>
      <p:ext uri="{BB962C8B-B14F-4D97-AF65-F5344CB8AC3E}">
        <p14:creationId xmlns:p14="http://schemas.microsoft.com/office/powerpoint/2010/main" val="1768808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rgbClr val="440099"/>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rgbClr val="440099"/>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94701559-9DC2-89A3-B92F-C3EC3D5B8025}"/>
              </a:ext>
            </a:extLst>
          </p:cNvPr>
          <p:cNvCxnSpPr/>
          <p:nvPr userDrawn="1"/>
        </p:nvCxnSpPr>
        <p:spPr>
          <a:xfrm>
            <a:off x="721527" y="5874027"/>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670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1" y="496505"/>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3" y="6320589"/>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1" y="1555751"/>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6" y="2021560"/>
            <a:ext cx="6400883" cy="3930649"/>
          </a:xfrm>
          <a:prstGeom prst="rect">
            <a:avLst/>
          </a:prstGeom>
        </p:spPr>
        <p:txBody>
          <a:bodyPr/>
          <a:lstStyle>
            <a:lvl1pPr marL="285737" indent="-285737">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5"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7" y="-16563"/>
            <a:ext cx="565288" cy="565288"/>
          </a:xfrm>
          <a:prstGeom prst="rect">
            <a:avLst/>
          </a:prstGeom>
        </p:spPr>
      </p:pic>
    </p:spTree>
    <p:extLst>
      <p:ext uri="{BB962C8B-B14F-4D97-AF65-F5344CB8AC3E}">
        <p14:creationId xmlns:p14="http://schemas.microsoft.com/office/powerpoint/2010/main" val="836262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3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9" name="Text Placeholder 8">
            <a:extLst>
              <a:ext uri="{FF2B5EF4-FFF2-40B4-BE49-F238E27FC236}">
                <a16:creationId xmlns:a16="http://schemas.microsoft.com/office/drawing/2014/main" id="{2F2CF3DD-E6A1-D5FD-6AD7-1CEACB960C74}"/>
              </a:ext>
            </a:extLst>
          </p:cNvPr>
          <p:cNvSpPr>
            <a:spLocks noGrp="1"/>
          </p:cNvSpPr>
          <p:nvPr>
            <p:ph type="body" sz="quarter" idx="17" hasCustomPrompt="1"/>
          </p:nvPr>
        </p:nvSpPr>
        <p:spPr>
          <a:xfrm>
            <a:off x="770440"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1" name="Text Placeholder 8">
            <a:extLst>
              <a:ext uri="{FF2B5EF4-FFF2-40B4-BE49-F238E27FC236}">
                <a16:creationId xmlns:a16="http://schemas.microsoft.com/office/drawing/2014/main" id="{A71B3546-4853-13F0-915E-04D2AE6BCAAD}"/>
              </a:ext>
            </a:extLst>
          </p:cNvPr>
          <p:cNvSpPr>
            <a:spLocks noGrp="1"/>
          </p:cNvSpPr>
          <p:nvPr>
            <p:ph type="body" sz="quarter" idx="18" hasCustomPrompt="1"/>
          </p:nvPr>
        </p:nvSpPr>
        <p:spPr>
          <a:xfrm>
            <a:off x="3341950"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2" name="Text Placeholder 8">
            <a:extLst>
              <a:ext uri="{FF2B5EF4-FFF2-40B4-BE49-F238E27FC236}">
                <a16:creationId xmlns:a16="http://schemas.microsoft.com/office/drawing/2014/main" id="{37CB67EA-C701-1A5A-ADB8-6ED82E4D72CF}"/>
              </a:ext>
            </a:extLst>
          </p:cNvPr>
          <p:cNvSpPr>
            <a:spLocks noGrp="1"/>
          </p:cNvSpPr>
          <p:nvPr>
            <p:ph type="body" sz="quarter" idx="19" hasCustomPrompt="1"/>
          </p:nvPr>
        </p:nvSpPr>
        <p:spPr>
          <a:xfrm>
            <a:off x="5913458"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3" name="Text Placeholder 8">
            <a:extLst>
              <a:ext uri="{FF2B5EF4-FFF2-40B4-BE49-F238E27FC236}">
                <a16:creationId xmlns:a16="http://schemas.microsoft.com/office/drawing/2014/main" id="{F93065F5-30E0-279F-C0D1-36F199E87B2E}"/>
              </a:ext>
            </a:extLst>
          </p:cNvPr>
          <p:cNvSpPr>
            <a:spLocks noGrp="1"/>
          </p:cNvSpPr>
          <p:nvPr>
            <p:ph type="body" sz="quarter" idx="20" hasCustomPrompt="1"/>
          </p:nvPr>
        </p:nvSpPr>
        <p:spPr>
          <a:xfrm>
            <a:off x="8484967"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4" name="Text Placeholder 8">
            <a:extLst>
              <a:ext uri="{FF2B5EF4-FFF2-40B4-BE49-F238E27FC236}">
                <a16:creationId xmlns:a16="http://schemas.microsoft.com/office/drawing/2014/main" id="{BECCE9BF-8F9B-FDBB-AAC0-A8D0F8D1FEDE}"/>
              </a:ext>
            </a:extLst>
          </p:cNvPr>
          <p:cNvSpPr>
            <a:spLocks noGrp="1"/>
          </p:cNvSpPr>
          <p:nvPr>
            <p:ph type="body" sz="quarter" idx="21" hasCustomPrompt="1"/>
          </p:nvPr>
        </p:nvSpPr>
        <p:spPr>
          <a:xfrm>
            <a:off x="770441" y="4587098"/>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5" name="Text Placeholder 8">
            <a:extLst>
              <a:ext uri="{FF2B5EF4-FFF2-40B4-BE49-F238E27FC236}">
                <a16:creationId xmlns:a16="http://schemas.microsoft.com/office/drawing/2014/main" id="{7CCD067C-6C43-4B01-41B3-F17602EE4944}"/>
              </a:ext>
            </a:extLst>
          </p:cNvPr>
          <p:cNvSpPr>
            <a:spLocks noGrp="1"/>
          </p:cNvSpPr>
          <p:nvPr>
            <p:ph type="body" sz="quarter" idx="22" hasCustomPrompt="1"/>
          </p:nvPr>
        </p:nvSpPr>
        <p:spPr>
          <a:xfrm>
            <a:off x="3330374" y="4604125"/>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6" name="Text Placeholder 8">
            <a:extLst>
              <a:ext uri="{FF2B5EF4-FFF2-40B4-BE49-F238E27FC236}">
                <a16:creationId xmlns:a16="http://schemas.microsoft.com/office/drawing/2014/main" id="{7F79615E-C75F-4B06-D7A0-73250F3EA7F7}"/>
              </a:ext>
            </a:extLst>
          </p:cNvPr>
          <p:cNvSpPr>
            <a:spLocks noGrp="1"/>
          </p:cNvSpPr>
          <p:nvPr>
            <p:ph type="body" sz="quarter" idx="23" hasCustomPrompt="1"/>
          </p:nvPr>
        </p:nvSpPr>
        <p:spPr>
          <a:xfrm>
            <a:off x="5913458" y="4587097"/>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7" name="Text Placeholder 8">
            <a:extLst>
              <a:ext uri="{FF2B5EF4-FFF2-40B4-BE49-F238E27FC236}">
                <a16:creationId xmlns:a16="http://schemas.microsoft.com/office/drawing/2014/main" id="{57312E63-8041-8A34-0FA6-384E01616B26}"/>
              </a:ext>
            </a:extLst>
          </p:cNvPr>
          <p:cNvSpPr>
            <a:spLocks noGrp="1"/>
          </p:cNvSpPr>
          <p:nvPr>
            <p:ph type="body" sz="quarter" idx="24" hasCustomPrompt="1"/>
          </p:nvPr>
        </p:nvSpPr>
        <p:spPr>
          <a:xfrm>
            <a:off x="8473391" y="4587097"/>
            <a:ext cx="2286463" cy="578319"/>
          </a:xfrm>
          <a:prstGeom prst="rect">
            <a:avLst/>
          </a:prstGeom>
        </p:spPr>
        <p:txBody>
          <a:bodyPr/>
          <a:lstStyle>
            <a:lvl1pPr marL="0" indent="0" algn="ctr">
              <a:buNone/>
              <a:defRPr sz="1400" b="0"/>
            </a:lvl1pPr>
          </a:lstStyle>
          <a:p>
            <a:pPr lvl="0"/>
            <a:r>
              <a:rPr lang="en-US"/>
              <a:t>Body copy sentence case and 14pt size</a:t>
            </a:r>
          </a:p>
        </p:txBody>
      </p:sp>
    </p:spTree>
    <p:extLst>
      <p:ext uri="{BB962C8B-B14F-4D97-AF65-F5344CB8AC3E}">
        <p14:creationId xmlns:p14="http://schemas.microsoft.com/office/powerpoint/2010/main" val="591986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CC9CD-AC0B-024F-F84B-9D27FCA4B3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79AE75-BC3F-EFAE-9D63-6D970B0A3E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DFD995-B313-4ECF-730F-5DF5B90EA04D}"/>
              </a:ext>
            </a:extLst>
          </p:cNvPr>
          <p:cNvSpPr>
            <a:spLocks noGrp="1"/>
          </p:cNvSpPr>
          <p:nvPr>
            <p:ph type="dt" sz="half" idx="10"/>
          </p:nvPr>
        </p:nvSpPr>
        <p:spPr/>
        <p:txBody>
          <a:bodyPr/>
          <a:lstStyle/>
          <a:p>
            <a:fld id="{3694C737-D606-4BB6-B2D3-0795D6F0FFF4}" type="datetimeFigureOut">
              <a:rPr lang="en-US" smtClean="0"/>
              <a:t>6/2/2025</a:t>
            </a:fld>
            <a:endParaRPr lang="en-US"/>
          </a:p>
        </p:txBody>
      </p:sp>
      <p:sp>
        <p:nvSpPr>
          <p:cNvPr id="5" name="Footer Placeholder 4">
            <a:extLst>
              <a:ext uri="{FF2B5EF4-FFF2-40B4-BE49-F238E27FC236}">
                <a16:creationId xmlns:a16="http://schemas.microsoft.com/office/drawing/2014/main" id="{2644F449-0838-50CD-D8CA-A68D8D5EF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9C9E1-AC8A-3D5A-2B92-EFC9EBCDD2DE}"/>
              </a:ext>
            </a:extLst>
          </p:cNvPr>
          <p:cNvSpPr>
            <a:spLocks noGrp="1"/>
          </p:cNvSpPr>
          <p:nvPr>
            <p:ph type="sldNum" sz="quarter" idx="12"/>
          </p:nvPr>
        </p:nvSpPr>
        <p:spPr/>
        <p:txBody>
          <a:bodyPr/>
          <a:lstStyle/>
          <a:p>
            <a:fld id="{064EED68-54FC-4034-B158-77A486E2C348}" type="slidenum">
              <a:rPr lang="en-US" smtClean="0"/>
              <a:t>‹#›</a:t>
            </a:fld>
            <a:endParaRPr lang="en-US"/>
          </a:p>
        </p:txBody>
      </p:sp>
    </p:spTree>
    <p:extLst>
      <p:ext uri="{BB962C8B-B14F-4D97-AF65-F5344CB8AC3E}">
        <p14:creationId xmlns:p14="http://schemas.microsoft.com/office/powerpoint/2010/main" val="4224119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72"/>
        <p:cNvGrpSpPr/>
        <p:nvPr/>
      </p:nvGrpSpPr>
      <p:grpSpPr>
        <a:xfrm>
          <a:off x="0" y="0"/>
          <a:ext cx="0" cy="0"/>
          <a:chOff x="0" y="0"/>
          <a:chExt cx="0" cy="0"/>
        </a:xfrm>
      </p:grpSpPr>
      <p:sp>
        <p:nvSpPr>
          <p:cNvPr id="73" name="Google Shape;73;p10"/>
          <p:cNvSpPr txBox="1"/>
          <p:nvPr/>
        </p:nvSpPr>
        <p:spPr>
          <a:xfrm>
            <a:off x="783029" y="6460124"/>
            <a:ext cx="2056547" cy="277073"/>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1" b="0" i="0" u="none" strike="noStrike" kern="1200" cap="none" spc="0" normalizeH="0" baseline="0" noProof="0">
                <a:ln>
                  <a:noFill/>
                </a:ln>
                <a:solidFill>
                  <a:srgbClr val="3B1D85"/>
                </a:solidFill>
                <a:effectLst/>
                <a:uLnTx/>
                <a:uFillTx/>
                <a:latin typeface="Calibri"/>
                <a:ea typeface="Calibri"/>
                <a:cs typeface="Calibri"/>
                <a:sym typeface="Calibri"/>
              </a:rPr>
              <a:t>DENVER INTERNATIONAL AIRPORT</a:t>
            </a: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74;p10"/>
          <p:cNvSpPr/>
          <p:nvPr/>
        </p:nvSpPr>
        <p:spPr>
          <a:xfrm>
            <a:off x="735806" y="6538931"/>
            <a:ext cx="102395" cy="104775"/>
          </a:xfrm>
          <a:prstGeom prst="rect">
            <a:avLst/>
          </a:prstGeom>
          <a:solidFill>
            <a:srgbClr val="3B1D85"/>
          </a:solidFill>
          <a:ln>
            <a:noFill/>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1" b="0" i="0" u="none" strike="noStrike" kern="1200" cap="none" spc="0" normalizeH="0" baseline="0" noProof="0">
              <a:ln>
                <a:noFill/>
              </a:ln>
              <a:solidFill>
                <a:prstClr val="white"/>
              </a:solidFill>
              <a:effectLst/>
              <a:uLnTx/>
              <a:uFillTx/>
              <a:latin typeface="Calibri"/>
              <a:ea typeface="Calibri"/>
              <a:cs typeface="Calibri"/>
              <a:sym typeface="Calibri"/>
            </a:endParaRPr>
          </a:p>
        </p:txBody>
      </p:sp>
      <p:cxnSp>
        <p:nvCxnSpPr>
          <p:cNvPr id="75" name="Google Shape;75;p10"/>
          <p:cNvCxnSpPr/>
          <p:nvPr/>
        </p:nvCxnSpPr>
        <p:spPr>
          <a:xfrm rot="10800000">
            <a:off x="-81371" y="6588588"/>
            <a:ext cx="864395" cy="0"/>
          </a:xfrm>
          <a:prstGeom prst="straightConnector1">
            <a:avLst/>
          </a:prstGeom>
          <a:noFill/>
          <a:ln w="9525" cap="flat" cmpd="sng">
            <a:solidFill>
              <a:srgbClr val="3B1D85"/>
            </a:solidFill>
            <a:prstDash val="solid"/>
            <a:miter lim="800000"/>
            <a:headEnd type="none" w="sm" len="sm"/>
            <a:tailEnd type="none" w="sm" len="sm"/>
          </a:ln>
        </p:spPr>
      </p:cxnSp>
      <p:sp>
        <p:nvSpPr>
          <p:cNvPr id="76" name="Google Shape;76;p10"/>
          <p:cNvSpPr txBox="1">
            <a:spLocks noGrp="1"/>
          </p:cNvSpPr>
          <p:nvPr>
            <p:ph type="sldNum" idx="12"/>
          </p:nvPr>
        </p:nvSpPr>
        <p:spPr>
          <a:xfrm>
            <a:off x="8675729"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1">
                <a:solidFill>
                  <a:srgbClr val="3B1D85"/>
                </a:solidFill>
                <a:latin typeface="Calibri"/>
                <a:ea typeface="Calibri"/>
                <a:cs typeface="Calibri"/>
                <a:sym typeface="Calibri"/>
              </a:defRPr>
            </a:lvl1pPr>
            <a:lvl2pPr marL="0" lvl="1" indent="0" algn="r">
              <a:spcBef>
                <a:spcPts val="0"/>
              </a:spcBef>
              <a:buNone/>
              <a:defRPr sz="1401">
                <a:solidFill>
                  <a:srgbClr val="3B1D85"/>
                </a:solidFill>
                <a:latin typeface="Calibri"/>
                <a:ea typeface="Calibri"/>
                <a:cs typeface="Calibri"/>
                <a:sym typeface="Calibri"/>
              </a:defRPr>
            </a:lvl2pPr>
            <a:lvl3pPr marL="0" lvl="2" indent="0" algn="r">
              <a:spcBef>
                <a:spcPts val="0"/>
              </a:spcBef>
              <a:buNone/>
              <a:defRPr sz="1401">
                <a:solidFill>
                  <a:srgbClr val="3B1D85"/>
                </a:solidFill>
                <a:latin typeface="Calibri"/>
                <a:ea typeface="Calibri"/>
                <a:cs typeface="Calibri"/>
                <a:sym typeface="Calibri"/>
              </a:defRPr>
            </a:lvl3pPr>
            <a:lvl4pPr marL="0" lvl="3" indent="0" algn="r">
              <a:spcBef>
                <a:spcPts val="0"/>
              </a:spcBef>
              <a:buNone/>
              <a:defRPr sz="1401">
                <a:solidFill>
                  <a:srgbClr val="3B1D85"/>
                </a:solidFill>
                <a:latin typeface="Calibri"/>
                <a:ea typeface="Calibri"/>
                <a:cs typeface="Calibri"/>
                <a:sym typeface="Calibri"/>
              </a:defRPr>
            </a:lvl4pPr>
            <a:lvl5pPr marL="0" lvl="4" indent="0" algn="r">
              <a:spcBef>
                <a:spcPts val="0"/>
              </a:spcBef>
              <a:buNone/>
              <a:defRPr sz="1401">
                <a:solidFill>
                  <a:srgbClr val="3B1D85"/>
                </a:solidFill>
                <a:latin typeface="Calibri"/>
                <a:ea typeface="Calibri"/>
                <a:cs typeface="Calibri"/>
                <a:sym typeface="Calibri"/>
              </a:defRPr>
            </a:lvl5pPr>
            <a:lvl6pPr marL="0" lvl="5" indent="0" algn="r">
              <a:spcBef>
                <a:spcPts val="0"/>
              </a:spcBef>
              <a:buNone/>
              <a:defRPr sz="1401">
                <a:solidFill>
                  <a:srgbClr val="3B1D85"/>
                </a:solidFill>
                <a:latin typeface="Calibri"/>
                <a:ea typeface="Calibri"/>
                <a:cs typeface="Calibri"/>
                <a:sym typeface="Calibri"/>
              </a:defRPr>
            </a:lvl6pPr>
            <a:lvl7pPr marL="0" lvl="6" indent="0" algn="r">
              <a:spcBef>
                <a:spcPts val="0"/>
              </a:spcBef>
              <a:buNone/>
              <a:defRPr sz="1401">
                <a:solidFill>
                  <a:srgbClr val="3B1D85"/>
                </a:solidFill>
                <a:latin typeface="Calibri"/>
                <a:ea typeface="Calibri"/>
                <a:cs typeface="Calibri"/>
                <a:sym typeface="Calibri"/>
              </a:defRPr>
            </a:lvl7pPr>
            <a:lvl8pPr marL="0" lvl="7" indent="0" algn="r">
              <a:spcBef>
                <a:spcPts val="0"/>
              </a:spcBef>
              <a:buNone/>
              <a:defRPr sz="1401">
                <a:solidFill>
                  <a:srgbClr val="3B1D85"/>
                </a:solidFill>
                <a:latin typeface="Calibri"/>
                <a:ea typeface="Calibri"/>
                <a:cs typeface="Calibri"/>
                <a:sym typeface="Calibri"/>
              </a:defRPr>
            </a:lvl8pPr>
            <a:lvl9pPr marL="0" lvl="8" indent="0" algn="r">
              <a:spcBef>
                <a:spcPts val="0"/>
              </a:spcBef>
              <a:buNone/>
              <a:defRPr sz="1401">
                <a:solidFill>
                  <a:srgbClr val="3B1D85"/>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1" b="0" i="0" u="none" strike="noStrike" kern="1200" cap="none" spc="0" normalizeH="0" baseline="0" noProof="0" smtClean="0">
                <a:ln>
                  <a:noFill/>
                </a:ln>
                <a:solidFill>
                  <a:srgbClr val="3B1D85"/>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1" b="0" i="0" u="none" strike="noStrike" kern="1200" cap="none" spc="0" normalizeH="0" baseline="0" noProof="0">
              <a:ln>
                <a:noFill/>
              </a:ln>
              <a:solidFill>
                <a:srgbClr val="3B1D85"/>
              </a:solidFill>
              <a:effectLst/>
              <a:uLnTx/>
              <a:uFillTx/>
              <a:latin typeface="Calibri"/>
              <a:cs typeface="Calibri"/>
              <a:sym typeface="Calibri"/>
            </a:endParaRPr>
          </a:p>
        </p:txBody>
      </p:sp>
      <p:sp>
        <p:nvSpPr>
          <p:cNvPr id="77" name="Google Shape;77;p10"/>
          <p:cNvSpPr/>
          <p:nvPr/>
        </p:nvSpPr>
        <p:spPr>
          <a:xfrm>
            <a:off x="0" y="18"/>
            <a:ext cx="12192000" cy="839223"/>
          </a:xfrm>
          <a:prstGeom prst="rect">
            <a:avLst/>
          </a:prstGeom>
          <a:solidFill>
            <a:srgbClr val="3B1D85"/>
          </a:solidFill>
          <a:ln>
            <a:noFill/>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1" b="0" i="0" u="none" strike="noStrike" kern="1200" cap="none" spc="0" normalizeH="0" baseline="0" noProof="0">
              <a:ln>
                <a:noFill/>
              </a:ln>
              <a:solidFill>
                <a:srgbClr val="232E35"/>
              </a:solidFill>
              <a:effectLst/>
              <a:uLnTx/>
              <a:uFillTx/>
              <a:latin typeface="Calibri"/>
              <a:ea typeface="Calibri"/>
              <a:cs typeface="Calibri"/>
              <a:sym typeface="Calibri"/>
            </a:endParaRPr>
          </a:p>
        </p:txBody>
      </p:sp>
      <p:sp>
        <p:nvSpPr>
          <p:cNvPr id="78" name="Google Shape;78;p10"/>
          <p:cNvSpPr txBox="1">
            <a:spLocks noGrp="1"/>
          </p:cNvSpPr>
          <p:nvPr>
            <p:ph type="title"/>
          </p:nvPr>
        </p:nvSpPr>
        <p:spPr>
          <a:xfrm>
            <a:off x="832671" y="85897"/>
            <a:ext cx="10515600" cy="83922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Calibri"/>
              <a:buNone/>
              <a:defRPr sz="4267">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9" name="Google Shape;79;p10" descr="A picture containing drawing&#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859751" y="5896"/>
            <a:ext cx="660791" cy="617696"/>
          </a:xfrm>
          <a:prstGeom prst="rect">
            <a:avLst/>
          </a:prstGeom>
          <a:noFill/>
          <a:ln>
            <a:noFill/>
          </a:ln>
        </p:spPr>
      </p:pic>
    </p:spTree>
    <p:extLst>
      <p:ext uri="{BB962C8B-B14F-4D97-AF65-F5344CB8AC3E}">
        <p14:creationId xmlns:p14="http://schemas.microsoft.com/office/powerpoint/2010/main" val="1681708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965461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372171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5D3D5285-C750-0B8C-C190-9F256E70419C}"/>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363482A3-1F2A-ACF2-51F2-B83E08F1BFB6}"/>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8" name="Picture 7" descr="A blue line art of a badge with a check mark&#10;&#10;Description automatically generated">
            <a:extLst>
              <a:ext uri="{FF2B5EF4-FFF2-40B4-BE49-F238E27FC236}">
                <a16:creationId xmlns:a16="http://schemas.microsoft.com/office/drawing/2014/main" id="{23083A25-1EA9-A75A-8E82-43467225F8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0066" y="2368960"/>
            <a:ext cx="1695632" cy="1695632"/>
          </a:xfrm>
          <a:prstGeom prst="rect">
            <a:avLst/>
          </a:prstGeom>
        </p:spPr>
      </p:pic>
      <p:pic>
        <p:nvPicPr>
          <p:cNvPr id="11" name="Picture 10">
            <a:extLst>
              <a:ext uri="{FF2B5EF4-FFF2-40B4-BE49-F238E27FC236}">
                <a16:creationId xmlns:a16="http://schemas.microsoft.com/office/drawing/2014/main" id="{95C5EED1-165E-C785-BE18-45D7D797A2B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25788" y="2368960"/>
            <a:ext cx="1695632" cy="1695632"/>
          </a:xfrm>
          <a:prstGeom prst="rect">
            <a:avLst/>
          </a:prstGeom>
        </p:spPr>
      </p:pic>
      <p:pic>
        <p:nvPicPr>
          <p:cNvPr id="14" name="Picture 13">
            <a:extLst>
              <a:ext uri="{FF2B5EF4-FFF2-40B4-BE49-F238E27FC236}">
                <a16:creationId xmlns:a16="http://schemas.microsoft.com/office/drawing/2014/main" id="{032C9C03-1918-66D0-B509-F0C14C8FAD0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62562" y="2394171"/>
            <a:ext cx="1695632" cy="1695632"/>
          </a:xfrm>
          <a:prstGeom prst="rect">
            <a:avLst/>
          </a:prstGeom>
        </p:spPr>
      </p:pic>
      <p:pic>
        <p:nvPicPr>
          <p:cNvPr id="15" name="Picture 14">
            <a:extLst>
              <a:ext uri="{FF2B5EF4-FFF2-40B4-BE49-F238E27FC236}">
                <a16:creationId xmlns:a16="http://schemas.microsoft.com/office/drawing/2014/main" id="{7FFA9DE4-AD66-1904-34D4-9985EBC26C6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699336" y="2443363"/>
            <a:ext cx="1695632" cy="1695632"/>
          </a:xfrm>
          <a:prstGeom prst="rect">
            <a:avLst/>
          </a:prstGeom>
        </p:spPr>
      </p:pic>
    </p:spTree>
    <p:extLst>
      <p:ext uri="{BB962C8B-B14F-4D97-AF65-F5344CB8AC3E}">
        <p14:creationId xmlns:p14="http://schemas.microsoft.com/office/powerpoint/2010/main" val="1970786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2859684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518185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5D3D5285-C750-0B8C-C190-9F256E70419C}"/>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363482A3-1F2A-ACF2-51F2-B83E08F1BFB6}"/>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8" name="Picture 7" descr="A blue line art of a badge with a check mark&#10;&#10;Description automatically generated">
            <a:extLst>
              <a:ext uri="{FF2B5EF4-FFF2-40B4-BE49-F238E27FC236}">
                <a16:creationId xmlns:a16="http://schemas.microsoft.com/office/drawing/2014/main" id="{23083A25-1EA9-A75A-8E82-43467225F8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0066" y="2368960"/>
            <a:ext cx="1695632" cy="1695632"/>
          </a:xfrm>
          <a:prstGeom prst="rect">
            <a:avLst/>
          </a:prstGeom>
        </p:spPr>
      </p:pic>
      <p:pic>
        <p:nvPicPr>
          <p:cNvPr id="11" name="Picture 10">
            <a:extLst>
              <a:ext uri="{FF2B5EF4-FFF2-40B4-BE49-F238E27FC236}">
                <a16:creationId xmlns:a16="http://schemas.microsoft.com/office/drawing/2014/main" id="{95C5EED1-165E-C785-BE18-45D7D797A2B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25788" y="2368960"/>
            <a:ext cx="1695632" cy="1695632"/>
          </a:xfrm>
          <a:prstGeom prst="rect">
            <a:avLst/>
          </a:prstGeom>
        </p:spPr>
      </p:pic>
      <p:pic>
        <p:nvPicPr>
          <p:cNvPr id="14" name="Picture 13">
            <a:extLst>
              <a:ext uri="{FF2B5EF4-FFF2-40B4-BE49-F238E27FC236}">
                <a16:creationId xmlns:a16="http://schemas.microsoft.com/office/drawing/2014/main" id="{032C9C03-1918-66D0-B509-F0C14C8FAD0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62562" y="2394171"/>
            <a:ext cx="1695632" cy="1695632"/>
          </a:xfrm>
          <a:prstGeom prst="rect">
            <a:avLst/>
          </a:prstGeom>
        </p:spPr>
      </p:pic>
      <p:pic>
        <p:nvPicPr>
          <p:cNvPr id="15" name="Picture 14">
            <a:extLst>
              <a:ext uri="{FF2B5EF4-FFF2-40B4-BE49-F238E27FC236}">
                <a16:creationId xmlns:a16="http://schemas.microsoft.com/office/drawing/2014/main" id="{7FFA9DE4-AD66-1904-34D4-9985EBC26C6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699336" y="2443363"/>
            <a:ext cx="1695632" cy="1695632"/>
          </a:xfrm>
          <a:prstGeom prst="rect">
            <a:avLst/>
          </a:prstGeom>
        </p:spPr>
      </p:pic>
    </p:spTree>
    <p:extLst>
      <p:ext uri="{BB962C8B-B14F-4D97-AF65-F5344CB8AC3E}">
        <p14:creationId xmlns:p14="http://schemas.microsoft.com/office/powerpoint/2010/main" val="2332724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1715823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6" y="-16562"/>
            <a:ext cx="565288" cy="565288"/>
          </a:xfrm>
          <a:prstGeom prst="rect">
            <a:avLst/>
          </a:prstGeom>
        </p:spPr>
      </p:pic>
    </p:spTree>
    <p:extLst>
      <p:ext uri="{BB962C8B-B14F-4D97-AF65-F5344CB8AC3E}">
        <p14:creationId xmlns:p14="http://schemas.microsoft.com/office/powerpoint/2010/main" val="2095906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 3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9" name="Text Placeholder 8">
            <a:extLst>
              <a:ext uri="{FF2B5EF4-FFF2-40B4-BE49-F238E27FC236}">
                <a16:creationId xmlns:a16="http://schemas.microsoft.com/office/drawing/2014/main" id="{2F2CF3DD-E6A1-D5FD-6AD7-1CEACB960C74}"/>
              </a:ext>
            </a:extLst>
          </p:cNvPr>
          <p:cNvSpPr>
            <a:spLocks noGrp="1"/>
          </p:cNvSpPr>
          <p:nvPr>
            <p:ph type="body" sz="quarter" idx="17" hasCustomPrompt="1"/>
          </p:nvPr>
        </p:nvSpPr>
        <p:spPr>
          <a:xfrm>
            <a:off x="770440"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1" name="Text Placeholder 8">
            <a:extLst>
              <a:ext uri="{FF2B5EF4-FFF2-40B4-BE49-F238E27FC236}">
                <a16:creationId xmlns:a16="http://schemas.microsoft.com/office/drawing/2014/main" id="{A71B3546-4853-13F0-915E-04D2AE6BCAAD}"/>
              </a:ext>
            </a:extLst>
          </p:cNvPr>
          <p:cNvSpPr>
            <a:spLocks noGrp="1"/>
          </p:cNvSpPr>
          <p:nvPr>
            <p:ph type="body" sz="quarter" idx="18" hasCustomPrompt="1"/>
          </p:nvPr>
        </p:nvSpPr>
        <p:spPr>
          <a:xfrm>
            <a:off x="3341950"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2" name="Text Placeholder 8">
            <a:extLst>
              <a:ext uri="{FF2B5EF4-FFF2-40B4-BE49-F238E27FC236}">
                <a16:creationId xmlns:a16="http://schemas.microsoft.com/office/drawing/2014/main" id="{37CB67EA-C701-1A5A-ADB8-6ED82E4D72CF}"/>
              </a:ext>
            </a:extLst>
          </p:cNvPr>
          <p:cNvSpPr>
            <a:spLocks noGrp="1"/>
          </p:cNvSpPr>
          <p:nvPr>
            <p:ph type="body" sz="quarter" idx="19" hasCustomPrompt="1"/>
          </p:nvPr>
        </p:nvSpPr>
        <p:spPr>
          <a:xfrm>
            <a:off x="5913458"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3" name="Text Placeholder 8">
            <a:extLst>
              <a:ext uri="{FF2B5EF4-FFF2-40B4-BE49-F238E27FC236}">
                <a16:creationId xmlns:a16="http://schemas.microsoft.com/office/drawing/2014/main" id="{F93065F5-30E0-279F-C0D1-36F199E87B2E}"/>
              </a:ext>
            </a:extLst>
          </p:cNvPr>
          <p:cNvSpPr>
            <a:spLocks noGrp="1"/>
          </p:cNvSpPr>
          <p:nvPr>
            <p:ph type="body" sz="quarter" idx="20" hasCustomPrompt="1"/>
          </p:nvPr>
        </p:nvSpPr>
        <p:spPr>
          <a:xfrm>
            <a:off x="8484967"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4" name="Text Placeholder 8">
            <a:extLst>
              <a:ext uri="{FF2B5EF4-FFF2-40B4-BE49-F238E27FC236}">
                <a16:creationId xmlns:a16="http://schemas.microsoft.com/office/drawing/2014/main" id="{BECCE9BF-8F9B-FDBB-AAC0-A8D0F8D1FEDE}"/>
              </a:ext>
            </a:extLst>
          </p:cNvPr>
          <p:cNvSpPr>
            <a:spLocks noGrp="1"/>
          </p:cNvSpPr>
          <p:nvPr>
            <p:ph type="body" sz="quarter" idx="21" hasCustomPrompt="1"/>
          </p:nvPr>
        </p:nvSpPr>
        <p:spPr>
          <a:xfrm>
            <a:off x="770441" y="4587098"/>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5" name="Text Placeholder 8">
            <a:extLst>
              <a:ext uri="{FF2B5EF4-FFF2-40B4-BE49-F238E27FC236}">
                <a16:creationId xmlns:a16="http://schemas.microsoft.com/office/drawing/2014/main" id="{7CCD067C-6C43-4B01-41B3-F17602EE4944}"/>
              </a:ext>
            </a:extLst>
          </p:cNvPr>
          <p:cNvSpPr>
            <a:spLocks noGrp="1"/>
          </p:cNvSpPr>
          <p:nvPr>
            <p:ph type="body" sz="quarter" idx="22" hasCustomPrompt="1"/>
          </p:nvPr>
        </p:nvSpPr>
        <p:spPr>
          <a:xfrm>
            <a:off x="3330374" y="4604125"/>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6" name="Text Placeholder 8">
            <a:extLst>
              <a:ext uri="{FF2B5EF4-FFF2-40B4-BE49-F238E27FC236}">
                <a16:creationId xmlns:a16="http://schemas.microsoft.com/office/drawing/2014/main" id="{7F79615E-C75F-4B06-D7A0-73250F3EA7F7}"/>
              </a:ext>
            </a:extLst>
          </p:cNvPr>
          <p:cNvSpPr>
            <a:spLocks noGrp="1"/>
          </p:cNvSpPr>
          <p:nvPr>
            <p:ph type="body" sz="quarter" idx="23" hasCustomPrompt="1"/>
          </p:nvPr>
        </p:nvSpPr>
        <p:spPr>
          <a:xfrm>
            <a:off x="5913458" y="4587097"/>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7" name="Text Placeholder 8">
            <a:extLst>
              <a:ext uri="{FF2B5EF4-FFF2-40B4-BE49-F238E27FC236}">
                <a16:creationId xmlns:a16="http://schemas.microsoft.com/office/drawing/2014/main" id="{57312E63-8041-8A34-0FA6-384E01616B26}"/>
              </a:ext>
            </a:extLst>
          </p:cNvPr>
          <p:cNvSpPr>
            <a:spLocks noGrp="1"/>
          </p:cNvSpPr>
          <p:nvPr>
            <p:ph type="body" sz="quarter" idx="24" hasCustomPrompt="1"/>
          </p:nvPr>
        </p:nvSpPr>
        <p:spPr>
          <a:xfrm>
            <a:off x="8473391" y="4587097"/>
            <a:ext cx="2286463" cy="578319"/>
          </a:xfrm>
          <a:prstGeom prst="rect">
            <a:avLst/>
          </a:prstGeom>
        </p:spPr>
        <p:txBody>
          <a:bodyPr/>
          <a:lstStyle>
            <a:lvl1pPr marL="0" indent="0" algn="ctr">
              <a:buNone/>
              <a:defRPr sz="1400" b="0"/>
            </a:lvl1pPr>
          </a:lstStyle>
          <a:p>
            <a:pPr lvl="0"/>
            <a:r>
              <a:rPr lang="en-US"/>
              <a:t>Body copy sentence case and 14pt size</a:t>
            </a:r>
          </a:p>
        </p:txBody>
      </p:sp>
    </p:spTree>
    <p:extLst>
      <p:ext uri="{BB962C8B-B14F-4D97-AF65-F5344CB8AC3E}">
        <p14:creationId xmlns:p14="http://schemas.microsoft.com/office/powerpoint/2010/main" val="19667732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6" y="-16562"/>
            <a:ext cx="565288" cy="565288"/>
          </a:xfrm>
          <a:prstGeom prst="rect">
            <a:avLst/>
          </a:prstGeom>
        </p:spPr>
      </p:pic>
      <p:sp>
        <p:nvSpPr>
          <p:cNvPr id="5" name="Text Placeholder 10">
            <a:extLst>
              <a:ext uri="{FF2B5EF4-FFF2-40B4-BE49-F238E27FC236}">
                <a16:creationId xmlns:a16="http://schemas.microsoft.com/office/drawing/2014/main" id="{01832E95-A96F-413C-93E4-0153A86A0834}"/>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709848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134533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 3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9" name="Text Placeholder 8">
            <a:extLst>
              <a:ext uri="{FF2B5EF4-FFF2-40B4-BE49-F238E27FC236}">
                <a16:creationId xmlns:a16="http://schemas.microsoft.com/office/drawing/2014/main" id="{2F2CF3DD-E6A1-D5FD-6AD7-1CEACB960C74}"/>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1" name="Text Placeholder 8">
            <a:extLst>
              <a:ext uri="{FF2B5EF4-FFF2-40B4-BE49-F238E27FC236}">
                <a16:creationId xmlns:a16="http://schemas.microsoft.com/office/drawing/2014/main" id="{A71B3546-4853-13F0-915E-04D2AE6BCAAD}"/>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2" name="Text Placeholder 8">
            <a:extLst>
              <a:ext uri="{FF2B5EF4-FFF2-40B4-BE49-F238E27FC236}">
                <a16:creationId xmlns:a16="http://schemas.microsoft.com/office/drawing/2014/main" id="{37CB67EA-C701-1A5A-ADB8-6ED82E4D72CF}"/>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3" name="Text Placeholder 8">
            <a:extLst>
              <a:ext uri="{FF2B5EF4-FFF2-40B4-BE49-F238E27FC236}">
                <a16:creationId xmlns:a16="http://schemas.microsoft.com/office/drawing/2014/main" id="{F93065F5-30E0-279F-C0D1-36F199E87B2E}"/>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4" name="Text Placeholder 8">
            <a:extLst>
              <a:ext uri="{FF2B5EF4-FFF2-40B4-BE49-F238E27FC236}">
                <a16:creationId xmlns:a16="http://schemas.microsoft.com/office/drawing/2014/main" id="{BECCE9BF-8F9B-FDBB-AAC0-A8D0F8D1FEDE}"/>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5" name="Text Placeholder 8">
            <a:extLst>
              <a:ext uri="{FF2B5EF4-FFF2-40B4-BE49-F238E27FC236}">
                <a16:creationId xmlns:a16="http://schemas.microsoft.com/office/drawing/2014/main" id="{7CCD067C-6C43-4B01-41B3-F17602EE4944}"/>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6" name="Text Placeholder 8">
            <a:extLst>
              <a:ext uri="{FF2B5EF4-FFF2-40B4-BE49-F238E27FC236}">
                <a16:creationId xmlns:a16="http://schemas.microsoft.com/office/drawing/2014/main" id="{7F79615E-C75F-4B06-D7A0-73250F3EA7F7}"/>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7" name="Text Placeholder 8">
            <a:extLst>
              <a:ext uri="{FF2B5EF4-FFF2-40B4-BE49-F238E27FC236}">
                <a16:creationId xmlns:a16="http://schemas.microsoft.com/office/drawing/2014/main" id="{57312E63-8041-8A34-0FA6-384E01616B26}"/>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spTree>
    <p:extLst>
      <p:ext uri="{BB962C8B-B14F-4D97-AF65-F5344CB8AC3E}">
        <p14:creationId xmlns:p14="http://schemas.microsoft.com/office/powerpoint/2010/main" val="2536342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6" y="-16562"/>
            <a:ext cx="565288" cy="565288"/>
          </a:xfrm>
          <a:prstGeom prst="rect">
            <a:avLst/>
          </a:prstGeom>
        </p:spPr>
      </p:pic>
      <p:sp>
        <p:nvSpPr>
          <p:cNvPr id="5" name="Text Placeholder 10">
            <a:extLst>
              <a:ext uri="{FF2B5EF4-FFF2-40B4-BE49-F238E27FC236}">
                <a16:creationId xmlns:a16="http://schemas.microsoft.com/office/drawing/2014/main" id="{01832E95-A96F-413C-93E4-0153A86A0834}"/>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041658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2943203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731346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5D3D5285-C750-0B8C-C190-9F256E70419C}"/>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363482A3-1F2A-ACF2-51F2-B83E08F1BFB6}"/>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8" name="Picture 7" descr="A blue line art of a badge with a check mark&#10;&#10;Description automatically generated">
            <a:extLst>
              <a:ext uri="{FF2B5EF4-FFF2-40B4-BE49-F238E27FC236}">
                <a16:creationId xmlns:a16="http://schemas.microsoft.com/office/drawing/2014/main" id="{23083A25-1EA9-A75A-8E82-43467225F8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0066" y="2368960"/>
            <a:ext cx="1695632" cy="1695632"/>
          </a:xfrm>
          <a:prstGeom prst="rect">
            <a:avLst/>
          </a:prstGeom>
        </p:spPr>
      </p:pic>
      <p:pic>
        <p:nvPicPr>
          <p:cNvPr id="11" name="Picture 10">
            <a:extLst>
              <a:ext uri="{FF2B5EF4-FFF2-40B4-BE49-F238E27FC236}">
                <a16:creationId xmlns:a16="http://schemas.microsoft.com/office/drawing/2014/main" id="{95C5EED1-165E-C785-BE18-45D7D797A2B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25788" y="2368960"/>
            <a:ext cx="1695632" cy="1695632"/>
          </a:xfrm>
          <a:prstGeom prst="rect">
            <a:avLst/>
          </a:prstGeom>
        </p:spPr>
      </p:pic>
      <p:pic>
        <p:nvPicPr>
          <p:cNvPr id="14" name="Picture 13">
            <a:extLst>
              <a:ext uri="{FF2B5EF4-FFF2-40B4-BE49-F238E27FC236}">
                <a16:creationId xmlns:a16="http://schemas.microsoft.com/office/drawing/2014/main" id="{032C9C03-1918-66D0-B509-F0C14C8FAD0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62562" y="2394171"/>
            <a:ext cx="1695632" cy="1695632"/>
          </a:xfrm>
          <a:prstGeom prst="rect">
            <a:avLst/>
          </a:prstGeom>
        </p:spPr>
      </p:pic>
      <p:pic>
        <p:nvPicPr>
          <p:cNvPr id="15" name="Picture 14">
            <a:extLst>
              <a:ext uri="{FF2B5EF4-FFF2-40B4-BE49-F238E27FC236}">
                <a16:creationId xmlns:a16="http://schemas.microsoft.com/office/drawing/2014/main" id="{7FFA9DE4-AD66-1904-34D4-9985EBC26C6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699336" y="2443363"/>
            <a:ext cx="1695632" cy="1695632"/>
          </a:xfrm>
          <a:prstGeom prst="rect">
            <a:avLst/>
          </a:prstGeom>
        </p:spPr>
      </p:pic>
    </p:spTree>
    <p:extLst>
      <p:ext uri="{BB962C8B-B14F-4D97-AF65-F5344CB8AC3E}">
        <p14:creationId xmlns:p14="http://schemas.microsoft.com/office/powerpoint/2010/main" val="5543305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9773387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6" y="-16562"/>
            <a:ext cx="565288" cy="565288"/>
          </a:xfrm>
          <a:prstGeom prst="rect">
            <a:avLst/>
          </a:prstGeom>
        </p:spPr>
      </p:pic>
    </p:spTree>
    <p:extLst>
      <p:ext uri="{BB962C8B-B14F-4D97-AF65-F5344CB8AC3E}">
        <p14:creationId xmlns:p14="http://schemas.microsoft.com/office/powerpoint/2010/main" val="40628585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6/2/2025</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42543401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1150266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Tree>
    <p:extLst>
      <p:ext uri="{BB962C8B-B14F-4D97-AF65-F5344CB8AC3E}">
        <p14:creationId xmlns:p14="http://schemas.microsoft.com/office/powerpoint/2010/main" val="19124620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1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40"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3341950"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5913458"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5D3D5285-C750-0B8C-C190-9F256E70419C}"/>
              </a:ext>
            </a:extLst>
          </p:cNvPr>
          <p:cNvSpPr>
            <a:spLocks noGrp="1"/>
          </p:cNvSpPr>
          <p:nvPr>
            <p:ph type="body" sz="quarter" idx="20" hasCustomPrompt="1"/>
          </p:nvPr>
        </p:nvSpPr>
        <p:spPr>
          <a:xfrm>
            <a:off x="8484967"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1" y="4587098"/>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3330374" y="4604125"/>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5913458" y="4587097"/>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363482A3-1F2A-ACF2-51F2-B83E08F1BFB6}"/>
              </a:ext>
            </a:extLst>
          </p:cNvPr>
          <p:cNvSpPr>
            <a:spLocks noGrp="1"/>
          </p:cNvSpPr>
          <p:nvPr>
            <p:ph type="body" sz="quarter" idx="24" hasCustomPrompt="1"/>
          </p:nvPr>
        </p:nvSpPr>
        <p:spPr>
          <a:xfrm>
            <a:off x="8473391" y="4587097"/>
            <a:ext cx="2286463" cy="578319"/>
          </a:xfrm>
          <a:prstGeom prst="rect">
            <a:avLst/>
          </a:prstGeom>
        </p:spPr>
        <p:txBody>
          <a:bodyPr/>
          <a:lstStyle>
            <a:lvl1pPr marL="0" indent="0" algn="ctr">
              <a:buNone/>
              <a:defRPr sz="1400" b="0"/>
            </a:lvl1pPr>
          </a:lstStyle>
          <a:p>
            <a:pPr lvl="0"/>
            <a:r>
              <a:rPr lang="en-US"/>
              <a:t>Body copy sentence case and 14pt size</a:t>
            </a:r>
          </a:p>
        </p:txBody>
      </p:sp>
      <p:pic>
        <p:nvPicPr>
          <p:cNvPr id="14" name="Picture 13" descr="A blue line art of a badge with a check mark&#10;&#10;Description automatically generated">
            <a:extLst>
              <a:ext uri="{FF2B5EF4-FFF2-40B4-BE49-F238E27FC236}">
                <a16:creationId xmlns:a16="http://schemas.microsoft.com/office/drawing/2014/main" id="{4423BE8E-D7E1-394C-CD19-11F06D1FCE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0067" y="2368960"/>
            <a:ext cx="1695632" cy="1695632"/>
          </a:xfrm>
          <a:prstGeom prst="rect">
            <a:avLst/>
          </a:prstGeom>
        </p:spPr>
      </p:pic>
      <p:pic>
        <p:nvPicPr>
          <p:cNvPr id="15" name="Picture 14">
            <a:extLst>
              <a:ext uri="{FF2B5EF4-FFF2-40B4-BE49-F238E27FC236}">
                <a16:creationId xmlns:a16="http://schemas.microsoft.com/office/drawing/2014/main" id="{446E2FBC-B4A1-660A-4E8E-8B294E8FCB7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25788" y="2368960"/>
            <a:ext cx="1695632" cy="1695632"/>
          </a:xfrm>
          <a:prstGeom prst="rect">
            <a:avLst/>
          </a:prstGeom>
        </p:spPr>
      </p:pic>
      <p:pic>
        <p:nvPicPr>
          <p:cNvPr id="16" name="Picture 15">
            <a:extLst>
              <a:ext uri="{FF2B5EF4-FFF2-40B4-BE49-F238E27FC236}">
                <a16:creationId xmlns:a16="http://schemas.microsoft.com/office/drawing/2014/main" id="{353857A6-3C51-88DF-FD61-AAE3FF99E16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62563" y="2394171"/>
            <a:ext cx="1695632" cy="1695632"/>
          </a:xfrm>
          <a:prstGeom prst="rect">
            <a:avLst/>
          </a:prstGeom>
        </p:spPr>
      </p:pic>
      <p:pic>
        <p:nvPicPr>
          <p:cNvPr id="17" name="Picture 16">
            <a:extLst>
              <a:ext uri="{FF2B5EF4-FFF2-40B4-BE49-F238E27FC236}">
                <a16:creationId xmlns:a16="http://schemas.microsoft.com/office/drawing/2014/main" id="{4BBD4EAF-7D54-9C61-1C6E-476305E61CA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699336" y="2443363"/>
            <a:ext cx="1695632" cy="1695632"/>
          </a:xfrm>
          <a:prstGeom prst="rect">
            <a:avLst/>
          </a:prstGeom>
        </p:spPr>
      </p:pic>
    </p:spTree>
    <p:extLst>
      <p:ext uri="{BB962C8B-B14F-4D97-AF65-F5344CB8AC3E}">
        <p14:creationId xmlns:p14="http://schemas.microsoft.com/office/powerpoint/2010/main" val="13324937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sp>
        <p:nvSpPr>
          <p:cNvPr id="5" name="Text Placeholder 10">
            <a:extLst>
              <a:ext uri="{FF2B5EF4-FFF2-40B4-BE49-F238E27FC236}">
                <a16:creationId xmlns:a16="http://schemas.microsoft.com/office/drawing/2014/main" id="{01832E95-A96F-413C-93E4-0153A86A0834}"/>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257559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 green">
    <p:spTree>
      <p:nvGrpSpPr>
        <p:cNvPr id="1" name=""/>
        <p:cNvGrpSpPr/>
        <p:nvPr/>
      </p:nvGrpSpPr>
      <p:grpSpPr>
        <a:xfrm>
          <a:off x="0" y="0"/>
          <a:ext cx="0" cy="0"/>
          <a:chOff x="0" y="0"/>
          <a:chExt cx="0" cy="0"/>
        </a:xfrm>
      </p:grpSpPr>
      <p:pic>
        <p:nvPicPr>
          <p:cNvPr id="5" name="Picture 4" descr="A group of objects on a table&#10;&#10;AI-generated content may be incorrect.">
            <a:extLst>
              <a:ext uri="{FF2B5EF4-FFF2-40B4-BE49-F238E27FC236}">
                <a16:creationId xmlns:a16="http://schemas.microsoft.com/office/drawing/2014/main" id="{D06F9CB8-B685-E8FC-05B8-0B7D4B9FF5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6042"/>
            <a:ext cx="12367647" cy="7107810"/>
          </a:xfrm>
          <a:prstGeom prst="rect">
            <a:avLst/>
          </a:prstGeom>
        </p:spPr>
      </p:pic>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551203" y="780048"/>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550868" y="1984122"/>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070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ntent 3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9" name="Text Placeholder 8">
            <a:extLst>
              <a:ext uri="{FF2B5EF4-FFF2-40B4-BE49-F238E27FC236}">
                <a16:creationId xmlns:a16="http://schemas.microsoft.com/office/drawing/2014/main" id="{2F2CF3DD-E6A1-D5FD-6AD7-1CEACB960C74}"/>
              </a:ext>
            </a:extLst>
          </p:cNvPr>
          <p:cNvSpPr>
            <a:spLocks noGrp="1"/>
          </p:cNvSpPr>
          <p:nvPr>
            <p:ph type="body" sz="quarter" idx="17" hasCustomPrompt="1"/>
          </p:nvPr>
        </p:nvSpPr>
        <p:spPr>
          <a:xfrm>
            <a:off x="770440"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1" name="Text Placeholder 8">
            <a:extLst>
              <a:ext uri="{FF2B5EF4-FFF2-40B4-BE49-F238E27FC236}">
                <a16:creationId xmlns:a16="http://schemas.microsoft.com/office/drawing/2014/main" id="{A71B3546-4853-13F0-915E-04D2AE6BCAAD}"/>
              </a:ext>
            </a:extLst>
          </p:cNvPr>
          <p:cNvSpPr>
            <a:spLocks noGrp="1"/>
          </p:cNvSpPr>
          <p:nvPr>
            <p:ph type="body" sz="quarter" idx="18" hasCustomPrompt="1"/>
          </p:nvPr>
        </p:nvSpPr>
        <p:spPr>
          <a:xfrm>
            <a:off x="3341950"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2" name="Text Placeholder 8">
            <a:extLst>
              <a:ext uri="{FF2B5EF4-FFF2-40B4-BE49-F238E27FC236}">
                <a16:creationId xmlns:a16="http://schemas.microsoft.com/office/drawing/2014/main" id="{37CB67EA-C701-1A5A-ADB8-6ED82E4D72CF}"/>
              </a:ext>
            </a:extLst>
          </p:cNvPr>
          <p:cNvSpPr>
            <a:spLocks noGrp="1"/>
          </p:cNvSpPr>
          <p:nvPr>
            <p:ph type="body" sz="quarter" idx="19" hasCustomPrompt="1"/>
          </p:nvPr>
        </p:nvSpPr>
        <p:spPr>
          <a:xfrm>
            <a:off x="5913458"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3" name="Text Placeholder 8">
            <a:extLst>
              <a:ext uri="{FF2B5EF4-FFF2-40B4-BE49-F238E27FC236}">
                <a16:creationId xmlns:a16="http://schemas.microsoft.com/office/drawing/2014/main" id="{F93065F5-30E0-279F-C0D1-36F199E87B2E}"/>
              </a:ext>
            </a:extLst>
          </p:cNvPr>
          <p:cNvSpPr>
            <a:spLocks noGrp="1"/>
          </p:cNvSpPr>
          <p:nvPr>
            <p:ph type="body" sz="quarter" idx="20" hasCustomPrompt="1"/>
          </p:nvPr>
        </p:nvSpPr>
        <p:spPr>
          <a:xfrm>
            <a:off x="8484967"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4" name="Text Placeholder 8">
            <a:extLst>
              <a:ext uri="{FF2B5EF4-FFF2-40B4-BE49-F238E27FC236}">
                <a16:creationId xmlns:a16="http://schemas.microsoft.com/office/drawing/2014/main" id="{BECCE9BF-8F9B-FDBB-AAC0-A8D0F8D1FEDE}"/>
              </a:ext>
            </a:extLst>
          </p:cNvPr>
          <p:cNvSpPr>
            <a:spLocks noGrp="1"/>
          </p:cNvSpPr>
          <p:nvPr>
            <p:ph type="body" sz="quarter" idx="21" hasCustomPrompt="1"/>
          </p:nvPr>
        </p:nvSpPr>
        <p:spPr>
          <a:xfrm>
            <a:off x="770441" y="4587098"/>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5" name="Text Placeholder 8">
            <a:extLst>
              <a:ext uri="{FF2B5EF4-FFF2-40B4-BE49-F238E27FC236}">
                <a16:creationId xmlns:a16="http://schemas.microsoft.com/office/drawing/2014/main" id="{7CCD067C-6C43-4B01-41B3-F17602EE4944}"/>
              </a:ext>
            </a:extLst>
          </p:cNvPr>
          <p:cNvSpPr>
            <a:spLocks noGrp="1"/>
          </p:cNvSpPr>
          <p:nvPr>
            <p:ph type="body" sz="quarter" idx="22" hasCustomPrompt="1"/>
          </p:nvPr>
        </p:nvSpPr>
        <p:spPr>
          <a:xfrm>
            <a:off x="3330374" y="4604125"/>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6" name="Text Placeholder 8">
            <a:extLst>
              <a:ext uri="{FF2B5EF4-FFF2-40B4-BE49-F238E27FC236}">
                <a16:creationId xmlns:a16="http://schemas.microsoft.com/office/drawing/2014/main" id="{7F79615E-C75F-4B06-D7A0-73250F3EA7F7}"/>
              </a:ext>
            </a:extLst>
          </p:cNvPr>
          <p:cNvSpPr>
            <a:spLocks noGrp="1"/>
          </p:cNvSpPr>
          <p:nvPr>
            <p:ph type="body" sz="quarter" idx="23" hasCustomPrompt="1"/>
          </p:nvPr>
        </p:nvSpPr>
        <p:spPr>
          <a:xfrm>
            <a:off x="5913458" y="4587097"/>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7" name="Text Placeholder 8">
            <a:extLst>
              <a:ext uri="{FF2B5EF4-FFF2-40B4-BE49-F238E27FC236}">
                <a16:creationId xmlns:a16="http://schemas.microsoft.com/office/drawing/2014/main" id="{57312E63-8041-8A34-0FA6-384E01616B26}"/>
              </a:ext>
            </a:extLst>
          </p:cNvPr>
          <p:cNvSpPr>
            <a:spLocks noGrp="1"/>
          </p:cNvSpPr>
          <p:nvPr>
            <p:ph type="body" sz="quarter" idx="24" hasCustomPrompt="1"/>
          </p:nvPr>
        </p:nvSpPr>
        <p:spPr>
          <a:xfrm>
            <a:off x="8473391" y="4587097"/>
            <a:ext cx="2286463" cy="578319"/>
          </a:xfrm>
          <a:prstGeom prst="rect">
            <a:avLst/>
          </a:prstGeom>
        </p:spPr>
        <p:txBody>
          <a:bodyPr/>
          <a:lstStyle>
            <a:lvl1pPr marL="0" indent="0" algn="ctr">
              <a:buNone/>
              <a:defRPr sz="1400" b="0"/>
            </a:lvl1pPr>
          </a:lstStyle>
          <a:p>
            <a:pPr lvl="0"/>
            <a:r>
              <a:rPr lang="en-US"/>
              <a:t>Body copy sentence case and 14pt size</a:t>
            </a:r>
          </a:p>
        </p:txBody>
      </p:sp>
    </p:spTree>
    <p:extLst>
      <p:ext uri="{BB962C8B-B14F-4D97-AF65-F5344CB8AC3E}">
        <p14:creationId xmlns:p14="http://schemas.microsoft.com/office/powerpoint/2010/main" val="28613756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Tree>
    <p:extLst>
      <p:ext uri="{BB962C8B-B14F-4D97-AF65-F5344CB8AC3E}">
        <p14:creationId xmlns:p14="http://schemas.microsoft.com/office/powerpoint/2010/main" val="3486604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FULL BLEED IMAGE">
    <p:spTree>
      <p:nvGrpSpPr>
        <p:cNvPr id="1" name=""/>
        <p:cNvGrpSpPr/>
        <p:nvPr/>
      </p:nvGrpSpPr>
      <p:grpSpPr>
        <a:xfrm>
          <a:off x="0" y="0"/>
          <a:ext cx="0" cy="0"/>
          <a:chOff x="0" y="0"/>
          <a:chExt cx="0" cy="0"/>
        </a:xfrm>
      </p:grpSpPr>
      <p:sp>
        <p:nvSpPr>
          <p:cNvPr id="14" name="Text Placeholder 8">
            <a:extLst>
              <a:ext uri="{FF2B5EF4-FFF2-40B4-BE49-F238E27FC236}">
                <a16:creationId xmlns:a16="http://schemas.microsoft.com/office/drawing/2014/main" id="{0DAEB417-E45A-4D01-9660-B7E94FDD5AEB}"/>
              </a:ext>
            </a:extLst>
          </p:cNvPr>
          <p:cNvSpPr>
            <a:spLocks noGrp="1"/>
          </p:cNvSpPr>
          <p:nvPr>
            <p:ph type="body" sz="quarter" idx="10"/>
          </p:nvPr>
        </p:nvSpPr>
        <p:spPr>
          <a:xfrm>
            <a:off x="299295" y="307530"/>
            <a:ext cx="6409153" cy="914400"/>
          </a:xfrm>
          <a:prstGeom prst="rect">
            <a:avLst/>
          </a:prstGeom>
        </p:spPr>
        <p:txBody>
          <a:bodyPr/>
          <a:lstStyle>
            <a:lvl1pPr marL="0" indent="0">
              <a:buNone/>
              <a:defRPr sz="2800" cap="all" baseline="0">
                <a:latin typeface="Franklin Gothic Medium Cond" panose="020B0606030402020204" pitchFamily="34" charset="0"/>
              </a:defRPr>
            </a:lvl1pPr>
          </a:lstStyle>
          <a:p>
            <a:pPr lvl="0"/>
            <a:endParaRPr lang="en-US"/>
          </a:p>
        </p:txBody>
      </p:sp>
      <p:sp>
        <p:nvSpPr>
          <p:cNvPr id="15" name="Text Placeholder 8">
            <a:extLst>
              <a:ext uri="{FF2B5EF4-FFF2-40B4-BE49-F238E27FC236}">
                <a16:creationId xmlns:a16="http://schemas.microsoft.com/office/drawing/2014/main" id="{4ED52B99-5985-4100-AB11-40E7DA5B77F9}"/>
              </a:ext>
            </a:extLst>
          </p:cNvPr>
          <p:cNvSpPr>
            <a:spLocks noGrp="1"/>
          </p:cNvSpPr>
          <p:nvPr>
            <p:ph type="body" sz="quarter" idx="11" hasCustomPrompt="1"/>
          </p:nvPr>
        </p:nvSpPr>
        <p:spPr>
          <a:xfrm>
            <a:off x="404811" y="121445"/>
            <a:ext cx="1693069" cy="219075"/>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2800" cap="all" baseline="0">
                <a:latin typeface="Franklin Gothic Medium Cond" panose="020B0606030402020204" pitchFamily="34" charset="0"/>
              </a:defRPr>
            </a:lvl1pPr>
          </a:lstStyle>
          <a:p>
            <a:pPr lvl="0"/>
            <a:r>
              <a:rPr lang="en-US"/>
              <a:t> </a:t>
            </a:r>
          </a:p>
        </p:txBody>
      </p:sp>
    </p:spTree>
    <p:extLst>
      <p:ext uri="{BB962C8B-B14F-4D97-AF65-F5344CB8AC3E}">
        <p14:creationId xmlns:p14="http://schemas.microsoft.com/office/powerpoint/2010/main" val="33917738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ontent 2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spTree>
    <p:extLst>
      <p:ext uri="{BB962C8B-B14F-4D97-AF65-F5344CB8AC3E}">
        <p14:creationId xmlns:p14="http://schemas.microsoft.com/office/powerpoint/2010/main" val="21379156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Tree>
    <p:extLst>
      <p:ext uri="{BB962C8B-B14F-4D97-AF65-F5344CB8AC3E}">
        <p14:creationId xmlns:p14="http://schemas.microsoft.com/office/powerpoint/2010/main" val="27014825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2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40"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50"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8"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7"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1" y="4587098"/>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4" y="4604125"/>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8" y="4587097"/>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7"/>
            <a:ext cx="2286463" cy="578319"/>
          </a:xfrm>
          <a:prstGeom prst="rect">
            <a:avLst/>
          </a:prstGeom>
        </p:spPr>
        <p:txBody>
          <a:bodyPr/>
          <a:lstStyle>
            <a:lvl1pPr marL="0" indent="0" algn="ctr">
              <a:buNone/>
              <a:defRPr sz="1400" b="0"/>
            </a:lvl1pPr>
          </a:lstStyle>
          <a:p>
            <a:pPr lvl="0"/>
            <a:r>
              <a:rPr lang="en-US"/>
              <a:t>Body copy sentence case and 14pt size</a:t>
            </a:r>
          </a:p>
        </p:txBody>
      </p:sp>
      <p:pic>
        <p:nvPicPr>
          <p:cNvPr id="14" name="Picture 13" descr="A blue line art of a badge with a check mark&#10;&#10;Description automatically generated">
            <a:extLst>
              <a:ext uri="{FF2B5EF4-FFF2-40B4-BE49-F238E27FC236}">
                <a16:creationId xmlns:a16="http://schemas.microsoft.com/office/drawing/2014/main" id="{A8F3666C-CB92-1517-82C5-695E86E614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0067" y="2368960"/>
            <a:ext cx="1695632" cy="1695632"/>
          </a:xfrm>
          <a:prstGeom prst="rect">
            <a:avLst/>
          </a:prstGeom>
        </p:spPr>
      </p:pic>
      <p:pic>
        <p:nvPicPr>
          <p:cNvPr id="15" name="Picture 14">
            <a:extLst>
              <a:ext uri="{FF2B5EF4-FFF2-40B4-BE49-F238E27FC236}">
                <a16:creationId xmlns:a16="http://schemas.microsoft.com/office/drawing/2014/main" id="{3581B456-29C1-EF58-3A56-3C9C721F452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25788" y="2368960"/>
            <a:ext cx="1695632" cy="1695632"/>
          </a:xfrm>
          <a:prstGeom prst="rect">
            <a:avLst/>
          </a:prstGeom>
        </p:spPr>
      </p:pic>
      <p:pic>
        <p:nvPicPr>
          <p:cNvPr id="16" name="Picture 15">
            <a:extLst>
              <a:ext uri="{FF2B5EF4-FFF2-40B4-BE49-F238E27FC236}">
                <a16:creationId xmlns:a16="http://schemas.microsoft.com/office/drawing/2014/main" id="{7E20579C-11EA-EE02-1259-3731BFC62FB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62563" y="2394171"/>
            <a:ext cx="1695632" cy="1695632"/>
          </a:xfrm>
          <a:prstGeom prst="rect">
            <a:avLst/>
          </a:prstGeom>
        </p:spPr>
      </p:pic>
      <p:pic>
        <p:nvPicPr>
          <p:cNvPr id="17" name="Picture 16">
            <a:extLst>
              <a:ext uri="{FF2B5EF4-FFF2-40B4-BE49-F238E27FC236}">
                <a16:creationId xmlns:a16="http://schemas.microsoft.com/office/drawing/2014/main" id="{2691021C-896E-C116-7DF7-A82D31BBCF4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699336" y="2443363"/>
            <a:ext cx="1695632" cy="1695632"/>
          </a:xfrm>
          <a:prstGeom prst="rect">
            <a:avLst/>
          </a:prstGeom>
        </p:spPr>
      </p:pic>
    </p:spTree>
    <p:extLst>
      <p:ext uri="{BB962C8B-B14F-4D97-AF65-F5344CB8AC3E}">
        <p14:creationId xmlns:p14="http://schemas.microsoft.com/office/powerpoint/2010/main" val="40786569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solidFill>
                  <a:schemeClr val="tx1">
                    <a:lumMod val="65000"/>
                    <a:lumOff val="35000"/>
                  </a:schemeClr>
                </a:solidFill>
              </a:defRPr>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tx1">
                    <a:lumMod val="65000"/>
                    <a:lumOff val="35000"/>
                  </a:schemeClr>
                </a:solidFill>
                <a:latin typeface="+mn-lt"/>
              </a:defRPr>
            </a:lvl1pPr>
            <a:lvl2pPr marL="685800" indent="-228600">
              <a:buFont typeface="Arial" panose="020B0604020202020204" pitchFamily="34" charset="0"/>
              <a:buChar char="•"/>
              <a:defRPr sz="1400">
                <a:solidFill>
                  <a:schemeClr val="tx1">
                    <a:lumMod val="65000"/>
                    <a:lumOff val="35000"/>
                  </a:schemeClr>
                </a:solidFill>
              </a:defRPr>
            </a:lvl2pPr>
            <a:lvl3pPr>
              <a:buClr>
                <a:schemeClr val="bg2">
                  <a:lumMod val="75000"/>
                </a:schemeClr>
              </a:buClr>
              <a:defRPr sz="1400">
                <a:solidFill>
                  <a:schemeClr val="tx1">
                    <a:lumMod val="65000"/>
                    <a:lumOff val="35000"/>
                  </a:schemeClr>
                </a:solidFill>
              </a:defRPr>
            </a:lvl3pPr>
            <a:lvl4pPr>
              <a:buClr>
                <a:schemeClr val="bg2">
                  <a:lumMod val="75000"/>
                </a:schemeClr>
              </a:buClr>
              <a:defRPr sz="1400">
                <a:solidFill>
                  <a:schemeClr val="tx1">
                    <a:lumMod val="65000"/>
                    <a:lumOff val="35000"/>
                  </a:schemeClr>
                </a:solidFill>
              </a:defRPr>
            </a:lvl4pPr>
            <a:lvl5pPr marL="1828800" indent="0">
              <a:buClr>
                <a:schemeClr val="bg2">
                  <a:lumMod val="75000"/>
                </a:schemeClr>
              </a:buClr>
              <a:buNone/>
              <a:defRPr sz="1400"/>
            </a:lvl5pPr>
            <a:lvl6pPr marL="2514600" indent="0">
              <a:buNone/>
              <a:defRPr sz="1400">
                <a:solidFill>
                  <a:schemeClr val="tx1">
                    <a:lumMod val="65000"/>
                    <a:lumOff val="35000"/>
                  </a:schemeClr>
                </a:solidFill>
              </a:defRPr>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0119343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2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solidFill>
                  <a:schemeClr val="tx1">
                    <a:lumMod val="65000"/>
                    <a:lumOff val="35000"/>
                  </a:schemeClr>
                </a:solidFill>
              </a:defRPr>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solidFill>
                  <a:schemeClr val="tx1">
                    <a:lumMod val="65000"/>
                    <a:lumOff val="35000"/>
                  </a:schemeClr>
                </a:solidFill>
              </a:defRPr>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solidFill>
                  <a:schemeClr val="tx1">
                    <a:lumMod val="65000"/>
                    <a:lumOff val="35000"/>
                  </a:schemeClr>
                </a:solidFill>
              </a:defRPr>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solidFill>
                  <a:schemeClr val="tx1">
                    <a:lumMod val="65000"/>
                    <a:lumOff val="35000"/>
                  </a:schemeClr>
                </a:solidFill>
              </a:defRPr>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solidFill>
                  <a:schemeClr val="tx1">
                    <a:lumMod val="65000"/>
                    <a:lumOff val="35000"/>
                  </a:schemeClr>
                </a:solidFill>
              </a:defRPr>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solidFill>
                  <a:schemeClr val="tx1">
                    <a:lumMod val="65000"/>
                    <a:lumOff val="35000"/>
                  </a:schemeClr>
                </a:solidFill>
              </a:defRPr>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solidFill>
                  <a:schemeClr val="tx1">
                    <a:lumMod val="65000"/>
                    <a:lumOff val="35000"/>
                  </a:schemeClr>
                </a:solidFill>
              </a:defRPr>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solidFill>
                  <a:schemeClr val="tx1">
                    <a:lumMod val="65000"/>
                    <a:lumOff val="35000"/>
                  </a:schemeClr>
                </a:solidFill>
              </a:defRPr>
            </a:lvl1pPr>
          </a:lstStyle>
          <a:p>
            <a:pPr lvl="0"/>
            <a:r>
              <a:rPr lang="en-US"/>
              <a:t>Body copy sentence case and 14pt size</a:t>
            </a:r>
          </a:p>
        </p:txBody>
      </p:sp>
    </p:spTree>
    <p:extLst>
      <p:ext uri="{BB962C8B-B14F-4D97-AF65-F5344CB8AC3E}">
        <p14:creationId xmlns:p14="http://schemas.microsoft.com/office/powerpoint/2010/main" val="24711028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solidFill>
                  <a:schemeClr val="tx1">
                    <a:lumMod val="65000"/>
                    <a:lumOff val="35000"/>
                  </a:schemeClr>
                </a:solidFill>
              </a:defRPr>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tx1">
                    <a:lumMod val="65000"/>
                    <a:lumOff val="35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6" y="-16562"/>
            <a:ext cx="565288" cy="565288"/>
          </a:xfrm>
          <a:prstGeom prst="rect">
            <a:avLst/>
          </a:prstGeom>
        </p:spPr>
      </p:pic>
    </p:spTree>
    <p:extLst>
      <p:ext uri="{BB962C8B-B14F-4D97-AF65-F5344CB8AC3E}">
        <p14:creationId xmlns:p14="http://schemas.microsoft.com/office/powerpoint/2010/main" val="6566781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4064876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68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3 -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8C9E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395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918689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30.png"/><Relationship Id="rId4" Type="http://schemas.openxmlformats.org/officeDocument/2006/relationships/slideLayout" Target="../slideLayouts/slideLayout42.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8.png"/><Relationship Id="rId5" Type="http://schemas.openxmlformats.org/officeDocument/2006/relationships/theme" Target="../theme/theme11.xml"/><Relationship Id="rId4" Type="http://schemas.openxmlformats.org/officeDocument/2006/relationships/slideLayout" Target="../slideLayouts/slideLayout50.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3.xml"/><Relationship Id="rId7" Type="http://schemas.openxmlformats.org/officeDocument/2006/relationships/theme" Target="../theme/theme1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image" Target="../media/image6.png"/></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8.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theme" Target="../theme/theme14.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4" Type="http://schemas.openxmlformats.org/officeDocument/2006/relationships/image" Target="../media/image8.png"/></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image" Target="../media/image8.png"/><Relationship Id="rId5" Type="http://schemas.openxmlformats.org/officeDocument/2006/relationships/theme" Target="../theme/theme16.xml"/><Relationship Id="rId4" Type="http://schemas.openxmlformats.org/officeDocument/2006/relationships/slideLayout" Target="../slideLayouts/slideLayout6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6.png"/><Relationship Id="rId5" Type="http://schemas.openxmlformats.org/officeDocument/2006/relationships/slideLayout" Target="../slideLayouts/slideLayout28.xml"/><Relationship Id="rId10" Type="http://schemas.openxmlformats.org/officeDocument/2006/relationships/theme" Target="../theme/theme8.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35.xml"/><Relationship Id="rId7" Type="http://schemas.openxmlformats.org/officeDocument/2006/relationships/theme" Target="../theme/theme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b="-5633"/>
          <a:stretch/>
        </p:blipFill>
        <p:spPr>
          <a:xfrm>
            <a:off x="0" y="0"/>
            <a:ext cx="12192000" cy="6858000"/>
          </a:xfrm>
          <a:prstGeom prst="rect">
            <a:avLst/>
          </a:prstGeom>
        </p:spPr>
      </p:pic>
      <p:sp>
        <p:nvSpPr>
          <p:cNvPr id="5" name="Trapezoid 6">
            <a:extLst>
              <a:ext uri="{FF2B5EF4-FFF2-40B4-BE49-F238E27FC236}">
                <a16:creationId xmlns:a16="http://schemas.microsoft.com/office/drawing/2014/main" id="{715C657B-9798-AA6D-DC0C-AFDB223B15E3}"/>
              </a:ext>
            </a:extLst>
          </p:cNvPr>
          <p:cNvSpPr/>
          <p:nvPr userDrawn="1"/>
        </p:nvSpPr>
        <p:spPr>
          <a:xfrm rot="16200000">
            <a:off x="2502702" y="-1040498"/>
            <a:ext cx="4974266" cy="9979670"/>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894005 w 2603486"/>
              <a:gd name="connsiteY3" fmla="*/ 5322622 h 6987210"/>
              <a:gd name="connsiteX4" fmla="*/ 50565 w 2603486"/>
              <a:gd name="connsiteY4" fmla="*/ 6987210 h 6987210"/>
              <a:gd name="connsiteX0" fmla="*/ 50565 w 2840104"/>
              <a:gd name="connsiteY0" fmla="*/ 6996311 h 6996311"/>
              <a:gd name="connsiteX1" fmla="*/ 0 w 2840104"/>
              <a:gd name="connsiteY1" fmla="*/ 9101 h 6996311"/>
              <a:gd name="connsiteX2" fmla="*/ 2840104 w 2840104"/>
              <a:gd name="connsiteY2" fmla="*/ 0 h 6996311"/>
              <a:gd name="connsiteX3" fmla="*/ 894005 w 2840104"/>
              <a:gd name="connsiteY3" fmla="*/ 5331723 h 6996311"/>
              <a:gd name="connsiteX4" fmla="*/ 50565 w 2840104"/>
              <a:gd name="connsiteY4" fmla="*/ 6996311 h 6996311"/>
              <a:gd name="connsiteX0" fmla="*/ 32364 w 2840104"/>
              <a:gd name="connsiteY0" fmla="*/ 4903151 h 5331723"/>
              <a:gd name="connsiteX1" fmla="*/ 0 w 2840104"/>
              <a:gd name="connsiteY1" fmla="*/ 9101 h 5331723"/>
              <a:gd name="connsiteX2" fmla="*/ 2840104 w 2840104"/>
              <a:gd name="connsiteY2" fmla="*/ 0 h 5331723"/>
              <a:gd name="connsiteX3" fmla="*/ 894005 w 2840104"/>
              <a:gd name="connsiteY3" fmla="*/ 5331723 h 5331723"/>
              <a:gd name="connsiteX4" fmla="*/ 32364 w 2840104"/>
              <a:gd name="connsiteY4" fmla="*/ 4903151 h 5331723"/>
              <a:gd name="connsiteX0" fmla="*/ 14163 w 2821903"/>
              <a:gd name="connsiteY0" fmla="*/ 4903152 h 5331724"/>
              <a:gd name="connsiteX1" fmla="*/ 0 w 2821903"/>
              <a:gd name="connsiteY1" fmla="*/ 0 h 5331724"/>
              <a:gd name="connsiteX2" fmla="*/ 2821903 w 2821903"/>
              <a:gd name="connsiteY2" fmla="*/ 1 h 5331724"/>
              <a:gd name="connsiteX3" fmla="*/ 875804 w 2821903"/>
              <a:gd name="connsiteY3" fmla="*/ 5331724 h 5331724"/>
              <a:gd name="connsiteX4" fmla="*/ 14163 w 2821903"/>
              <a:gd name="connsiteY4" fmla="*/ 4903152 h 5331724"/>
              <a:gd name="connsiteX0" fmla="*/ 14163 w 2821903"/>
              <a:gd name="connsiteY0" fmla="*/ 4903152 h 5704854"/>
              <a:gd name="connsiteX1" fmla="*/ 0 w 2821903"/>
              <a:gd name="connsiteY1" fmla="*/ 0 h 5704854"/>
              <a:gd name="connsiteX2" fmla="*/ 2821903 w 2821903"/>
              <a:gd name="connsiteY2" fmla="*/ 1 h 5704854"/>
              <a:gd name="connsiteX3" fmla="*/ 748395 w 2821903"/>
              <a:gd name="connsiteY3" fmla="*/ 5704854 h 5704854"/>
              <a:gd name="connsiteX4" fmla="*/ 14163 w 2821903"/>
              <a:gd name="connsiteY4" fmla="*/ 4903152 h 57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903" h="5704854">
                <a:moveTo>
                  <a:pt x="14163" y="4903152"/>
                </a:moveTo>
                <a:lnTo>
                  <a:pt x="0" y="0"/>
                </a:lnTo>
                <a:lnTo>
                  <a:pt x="2821903" y="1"/>
                </a:lnTo>
                <a:lnTo>
                  <a:pt x="748395" y="5704854"/>
                </a:lnTo>
                <a:lnTo>
                  <a:pt x="14163" y="4903152"/>
                </a:lnTo>
                <a:close/>
              </a:path>
            </a:pathLst>
          </a:custGeom>
          <a:solidFill>
            <a:srgbClr val="1D0092">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B4794184-1130-B7F4-CD93-1A354961B9B2}"/>
              </a:ext>
            </a:extLst>
          </p:cNvPr>
          <p:cNvSpPr/>
          <p:nvPr userDrawn="1"/>
        </p:nvSpPr>
        <p:spPr>
          <a:xfrm rot="16200000">
            <a:off x="3803689" y="-1415148"/>
            <a:ext cx="4589255" cy="12196635"/>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9866"/>
              <a:gd name="connsiteX1" fmla="*/ 0 w 2603486"/>
              <a:gd name="connsiteY1" fmla="*/ 0 h 6989866"/>
              <a:gd name="connsiteX2" fmla="*/ 2603486 w 2603486"/>
              <a:gd name="connsiteY2" fmla="*/ 0 h 6989866"/>
              <a:gd name="connsiteX3" fmla="*/ 759391 w 2603486"/>
              <a:gd name="connsiteY3" fmla="*/ 6989866 h 6989866"/>
              <a:gd name="connsiteX4" fmla="*/ 50565 w 2603486"/>
              <a:gd name="connsiteY4" fmla="*/ 6987210 h 6989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486" h="6989866">
                <a:moveTo>
                  <a:pt x="50565" y="6987210"/>
                </a:moveTo>
                <a:lnTo>
                  <a:pt x="0" y="0"/>
                </a:lnTo>
                <a:lnTo>
                  <a:pt x="2603486" y="0"/>
                </a:lnTo>
                <a:lnTo>
                  <a:pt x="759391" y="6989866"/>
                </a:lnTo>
                <a:lnTo>
                  <a:pt x="50565" y="698721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57834" y="1048"/>
            <a:ext cx="565288" cy="565288"/>
          </a:xfrm>
          <a:prstGeom prst="rect">
            <a:avLst/>
          </a:prstGeom>
        </p:spPr>
      </p:pic>
      <p:sp>
        <p:nvSpPr>
          <p:cNvPr id="4" name="TextBox 3">
            <a:extLst>
              <a:ext uri="{FF2B5EF4-FFF2-40B4-BE49-F238E27FC236}">
                <a16:creationId xmlns:a16="http://schemas.microsoft.com/office/drawing/2014/main" id="{91DA54BA-A947-1413-2325-52B282815A06}"/>
              </a:ext>
            </a:extLst>
          </p:cNvPr>
          <p:cNvSpPr txBox="1"/>
          <p:nvPr userDrawn="1"/>
        </p:nvSpPr>
        <p:spPr>
          <a:xfrm>
            <a:off x="776310" y="417392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Tree>
    <p:extLst>
      <p:ext uri="{BB962C8B-B14F-4D97-AF65-F5344CB8AC3E}">
        <p14:creationId xmlns:p14="http://schemas.microsoft.com/office/powerpoint/2010/main" val="3706723004"/>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707" r:id="rId4"/>
    <p:sldLayoutId id="2147483708" r:id="rId5"/>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1028955" y="-5513"/>
            <a:ext cx="565288" cy="565288"/>
          </a:xfrm>
          <a:prstGeom prst="rect">
            <a:avLst/>
          </a:prstGeom>
        </p:spPr>
      </p:pic>
    </p:spTree>
    <p:extLst>
      <p:ext uri="{BB962C8B-B14F-4D97-AF65-F5344CB8AC3E}">
        <p14:creationId xmlns:p14="http://schemas.microsoft.com/office/powerpoint/2010/main" val="122587249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B7E2BC0-6C07-ABD8-151D-A2AB90931869}"/>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Tree>
    <p:extLst>
      <p:ext uri="{BB962C8B-B14F-4D97-AF65-F5344CB8AC3E}">
        <p14:creationId xmlns:p14="http://schemas.microsoft.com/office/powerpoint/2010/main" val="120778548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028955" y="-5513"/>
            <a:ext cx="565288" cy="565288"/>
          </a:xfrm>
          <a:prstGeom prst="rect">
            <a:avLst/>
          </a:prstGeom>
        </p:spPr>
      </p:pic>
    </p:spTree>
    <p:extLst>
      <p:ext uri="{BB962C8B-B14F-4D97-AF65-F5344CB8AC3E}">
        <p14:creationId xmlns:p14="http://schemas.microsoft.com/office/powerpoint/2010/main" val="54006282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rapezoid 6">
            <a:extLst>
              <a:ext uri="{FF2B5EF4-FFF2-40B4-BE49-F238E27FC236}">
                <a16:creationId xmlns:a16="http://schemas.microsoft.com/office/drawing/2014/main" id="{B4794184-1130-B7F4-CD93-1A354961B9B2}"/>
              </a:ext>
            </a:extLst>
          </p:cNvPr>
          <p:cNvSpPr/>
          <p:nvPr userDrawn="1"/>
        </p:nvSpPr>
        <p:spPr>
          <a:xfrm rot="10800000">
            <a:off x="10038669" y="-5511"/>
            <a:ext cx="2188891"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
        <p:nvSpPr>
          <p:cNvPr id="2" name="Right Triangle 1">
            <a:extLst>
              <a:ext uri="{FF2B5EF4-FFF2-40B4-BE49-F238E27FC236}">
                <a16:creationId xmlns:a16="http://schemas.microsoft.com/office/drawing/2014/main" id="{6D023106-F5B8-E098-CD74-868C68CD11D5}"/>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descr="A black and white logo&#10;&#10;Description automatically generated">
            <a:extLst>
              <a:ext uri="{FF2B5EF4-FFF2-40B4-BE49-F238E27FC236}">
                <a16:creationId xmlns:a16="http://schemas.microsoft.com/office/drawing/2014/main" id="{C68A2AA7-ED14-7ACC-8C5F-56BFFFBD04D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28955" y="-5513"/>
            <a:ext cx="565288" cy="565288"/>
          </a:xfrm>
          <a:prstGeom prst="rect">
            <a:avLst/>
          </a:prstGeom>
        </p:spPr>
      </p:pic>
    </p:spTree>
    <p:extLst>
      <p:ext uri="{BB962C8B-B14F-4D97-AF65-F5344CB8AC3E}">
        <p14:creationId xmlns:p14="http://schemas.microsoft.com/office/powerpoint/2010/main" val="2126320020"/>
      </p:ext>
    </p:extLst>
  </p:cSld>
  <p:clrMap bg1="lt1" tx1="dk1" bg2="lt2" tx2="dk2" accent1="accent1" accent2="accent2" accent3="accent3" accent4="accent4" accent5="accent5" accent6="accent6" hlink="hlink" folHlink="folHlink"/>
  <p:sldLayoutIdLst>
    <p:sldLayoutId id="2147483822" r:id="rId1"/>
    <p:sldLayoutId id="2147483823"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B7E2BC0-6C07-ABD8-151D-A2AB90931869}"/>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Tree>
    <p:extLst>
      <p:ext uri="{BB962C8B-B14F-4D97-AF65-F5344CB8AC3E}">
        <p14:creationId xmlns:p14="http://schemas.microsoft.com/office/powerpoint/2010/main" val="59859142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497C82-B3DC-31C4-DEE4-65F87F967E5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
        <p:nvSpPr>
          <p:cNvPr id="3" name="Right Triangle 2">
            <a:extLst>
              <a:ext uri="{FF2B5EF4-FFF2-40B4-BE49-F238E27FC236}">
                <a16:creationId xmlns:a16="http://schemas.microsoft.com/office/drawing/2014/main" id="{0354B914-E76E-3B97-2E35-7D568556DA42}"/>
              </a:ext>
            </a:extLst>
          </p:cNvPr>
          <p:cNvSpPr/>
          <p:nvPr userDrawn="1"/>
        </p:nvSpPr>
        <p:spPr>
          <a:xfrm rot="10800000" flipV="1">
            <a:off x="10266948" y="2951748"/>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66896642"/>
      </p:ext>
    </p:extLst>
  </p:cSld>
  <p:clrMap bg1="lt1" tx1="dk1" bg2="lt2" tx2="dk2" accent1="accent1" accent2="accent2" accent3="accent3" accent4="accent4" accent5="accent5" accent6="accent6" hlink="hlink" folHlink="folHlink"/>
  <p:sldLayoutIdLst>
    <p:sldLayoutId id="2147483832" r:id="rId1"/>
    <p:sldLayoutId id="2147483833"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497C82-B3DC-31C4-DEE4-65F87F967E50}"/>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
        <p:nvSpPr>
          <p:cNvPr id="3" name="Right Triangle 2">
            <a:extLst>
              <a:ext uri="{FF2B5EF4-FFF2-40B4-BE49-F238E27FC236}">
                <a16:creationId xmlns:a16="http://schemas.microsoft.com/office/drawing/2014/main" id="{0354B914-E76E-3B97-2E35-7D568556DA42}"/>
              </a:ext>
            </a:extLst>
          </p:cNvPr>
          <p:cNvSpPr/>
          <p:nvPr userDrawn="1"/>
        </p:nvSpPr>
        <p:spPr>
          <a:xfrm rot="10800000" flipV="1">
            <a:off x="10266947" y="2951747"/>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66114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5"/>
          <a:srcRect l="7079" t="5333" r="34233" b="-5333"/>
          <a:stretch/>
        </p:blipFill>
        <p:spPr>
          <a:xfrm>
            <a:off x="0" y="0"/>
            <a:ext cx="12192000" cy="6858000"/>
          </a:xfrm>
          <a:prstGeom prst="rect">
            <a:avLst/>
          </a:prstGeom>
        </p:spPr>
      </p:pic>
      <p:sp>
        <p:nvSpPr>
          <p:cNvPr id="5" name="Trapezoid 6">
            <a:extLst>
              <a:ext uri="{FF2B5EF4-FFF2-40B4-BE49-F238E27FC236}">
                <a16:creationId xmlns:a16="http://schemas.microsoft.com/office/drawing/2014/main" id="{715C657B-9798-AA6D-DC0C-AFDB223B15E3}"/>
              </a:ext>
            </a:extLst>
          </p:cNvPr>
          <p:cNvSpPr/>
          <p:nvPr userDrawn="1"/>
        </p:nvSpPr>
        <p:spPr>
          <a:xfrm rot="16200000">
            <a:off x="2502702" y="-1040498"/>
            <a:ext cx="4974266" cy="9979670"/>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894005 w 2603486"/>
              <a:gd name="connsiteY3" fmla="*/ 5322622 h 6987210"/>
              <a:gd name="connsiteX4" fmla="*/ 50565 w 2603486"/>
              <a:gd name="connsiteY4" fmla="*/ 6987210 h 6987210"/>
              <a:gd name="connsiteX0" fmla="*/ 50565 w 2840104"/>
              <a:gd name="connsiteY0" fmla="*/ 6996311 h 6996311"/>
              <a:gd name="connsiteX1" fmla="*/ 0 w 2840104"/>
              <a:gd name="connsiteY1" fmla="*/ 9101 h 6996311"/>
              <a:gd name="connsiteX2" fmla="*/ 2840104 w 2840104"/>
              <a:gd name="connsiteY2" fmla="*/ 0 h 6996311"/>
              <a:gd name="connsiteX3" fmla="*/ 894005 w 2840104"/>
              <a:gd name="connsiteY3" fmla="*/ 5331723 h 6996311"/>
              <a:gd name="connsiteX4" fmla="*/ 50565 w 2840104"/>
              <a:gd name="connsiteY4" fmla="*/ 6996311 h 6996311"/>
              <a:gd name="connsiteX0" fmla="*/ 32364 w 2840104"/>
              <a:gd name="connsiteY0" fmla="*/ 4903151 h 5331723"/>
              <a:gd name="connsiteX1" fmla="*/ 0 w 2840104"/>
              <a:gd name="connsiteY1" fmla="*/ 9101 h 5331723"/>
              <a:gd name="connsiteX2" fmla="*/ 2840104 w 2840104"/>
              <a:gd name="connsiteY2" fmla="*/ 0 h 5331723"/>
              <a:gd name="connsiteX3" fmla="*/ 894005 w 2840104"/>
              <a:gd name="connsiteY3" fmla="*/ 5331723 h 5331723"/>
              <a:gd name="connsiteX4" fmla="*/ 32364 w 2840104"/>
              <a:gd name="connsiteY4" fmla="*/ 4903151 h 5331723"/>
              <a:gd name="connsiteX0" fmla="*/ 14163 w 2821903"/>
              <a:gd name="connsiteY0" fmla="*/ 4903152 h 5331724"/>
              <a:gd name="connsiteX1" fmla="*/ 0 w 2821903"/>
              <a:gd name="connsiteY1" fmla="*/ 0 h 5331724"/>
              <a:gd name="connsiteX2" fmla="*/ 2821903 w 2821903"/>
              <a:gd name="connsiteY2" fmla="*/ 1 h 5331724"/>
              <a:gd name="connsiteX3" fmla="*/ 875804 w 2821903"/>
              <a:gd name="connsiteY3" fmla="*/ 5331724 h 5331724"/>
              <a:gd name="connsiteX4" fmla="*/ 14163 w 2821903"/>
              <a:gd name="connsiteY4" fmla="*/ 4903152 h 5331724"/>
              <a:gd name="connsiteX0" fmla="*/ 14163 w 2821903"/>
              <a:gd name="connsiteY0" fmla="*/ 4903152 h 5704854"/>
              <a:gd name="connsiteX1" fmla="*/ 0 w 2821903"/>
              <a:gd name="connsiteY1" fmla="*/ 0 h 5704854"/>
              <a:gd name="connsiteX2" fmla="*/ 2821903 w 2821903"/>
              <a:gd name="connsiteY2" fmla="*/ 1 h 5704854"/>
              <a:gd name="connsiteX3" fmla="*/ 748395 w 2821903"/>
              <a:gd name="connsiteY3" fmla="*/ 5704854 h 5704854"/>
              <a:gd name="connsiteX4" fmla="*/ 14163 w 2821903"/>
              <a:gd name="connsiteY4" fmla="*/ 4903152 h 57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903" h="5704854">
                <a:moveTo>
                  <a:pt x="14163" y="4903152"/>
                </a:moveTo>
                <a:lnTo>
                  <a:pt x="0" y="0"/>
                </a:lnTo>
                <a:lnTo>
                  <a:pt x="2821903" y="1"/>
                </a:lnTo>
                <a:lnTo>
                  <a:pt x="748395" y="5704854"/>
                </a:lnTo>
                <a:lnTo>
                  <a:pt x="14163" y="4903152"/>
                </a:lnTo>
                <a:close/>
              </a:path>
            </a:pathLst>
          </a:custGeom>
          <a:solidFill>
            <a:srgbClr val="1D0092">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B4794184-1130-B7F4-CD93-1A354961B9B2}"/>
              </a:ext>
            </a:extLst>
          </p:cNvPr>
          <p:cNvSpPr/>
          <p:nvPr userDrawn="1"/>
        </p:nvSpPr>
        <p:spPr>
          <a:xfrm rot="16200000">
            <a:off x="3803689" y="-1415148"/>
            <a:ext cx="4589255" cy="12196635"/>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9866"/>
              <a:gd name="connsiteX1" fmla="*/ 0 w 2603486"/>
              <a:gd name="connsiteY1" fmla="*/ 0 h 6989866"/>
              <a:gd name="connsiteX2" fmla="*/ 2603486 w 2603486"/>
              <a:gd name="connsiteY2" fmla="*/ 0 h 6989866"/>
              <a:gd name="connsiteX3" fmla="*/ 759391 w 2603486"/>
              <a:gd name="connsiteY3" fmla="*/ 6989866 h 6989866"/>
              <a:gd name="connsiteX4" fmla="*/ 50565 w 2603486"/>
              <a:gd name="connsiteY4" fmla="*/ 6987210 h 6989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486" h="6989866">
                <a:moveTo>
                  <a:pt x="50565" y="6987210"/>
                </a:moveTo>
                <a:lnTo>
                  <a:pt x="0" y="0"/>
                </a:lnTo>
                <a:lnTo>
                  <a:pt x="2603486" y="0"/>
                </a:lnTo>
                <a:lnTo>
                  <a:pt x="759391" y="6989866"/>
                </a:lnTo>
                <a:lnTo>
                  <a:pt x="50565" y="698721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57834" y="1048"/>
            <a:ext cx="565288" cy="565288"/>
          </a:xfrm>
          <a:prstGeom prst="rect">
            <a:avLst/>
          </a:prstGeom>
        </p:spPr>
      </p:pic>
      <p:sp>
        <p:nvSpPr>
          <p:cNvPr id="4" name="TextBox 3">
            <a:extLst>
              <a:ext uri="{FF2B5EF4-FFF2-40B4-BE49-F238E27FC236}">
                <a16:creationId xmlns:a16="http://schemas.microsoft.com/office/drawing/2014/main" id="{91DA54BA-A947-1413-2325-52B282815A06}"/>
              </a:ext>
            </a:extLst>
          </p:cNvPr>
          <p:cNvSpPr txBox="1"/>
          <p:nvPr userDrawn="1"/>
        </p:nvSpPr>
        <p:spPr>
          <a:xfrm>
            <a:off x="776310" y="417392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Tree>
    <p:extLst>
      <p:ext uri="{BB962C8B-B14F-4D97-AF65-F5344CB8AC3E}">
        <p14:creationId xmlns:p14="http://schemas.microsoft.com/office/powerpoint/2010/main" val="7214313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EB04-EDC5-1DE2-2F96-E6EE24823DA5}"/>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
        <p:nvSpPr>
          <p:cNvPr id="4" name="Right Triangle 3">
            <a:extLst>
              <a:ext uri="{FF2B5EF4-FFF2-40B4-BE49-F238E27FC236}">
                <a16:creationId xmlns:a16="http://schemas.microsoft.com/office/drawing/2014/main" id="{2275901F-93B8-C343-88C0-E9739A319D14}"/>
              </a:ext>
            </a:extLst>
          </p:cNvPr>
          <p:cNvSpPr/>
          <p:nvPr userDrawn="1"/>
        </p:nvSpPr>
        <p:spPr>
          <a:xfrm rot="10800000" flipV="1">
            <a:off x="10266947" y="2951747"/>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270650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58" r:id="rId5"/>
    <p:sldLayoutId id="2147483770" r:id="rId6"/>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04D07847-1CA9-792D-B249-E18586B33CFC}"/>
              </a:ext>
            </a:extLst>
          </p:cNvPr>
          <p:cNvSpPr/>
          <p:nvPr userDrawn="1"/>
        </p:nvSpPr>
        <p:spPr>
          <a:xfrm flipH="1">
            <a:off x="10778077" y="3012313"/>
            <a:ext cx="1413924" cy="3845689"/>
          </a:xfrm>
          <a:prstGeom prst="rtTriangle">
            <a:avLst/>
          </a:prstGeom>
          <a:solidFill>
            <a:srgbClr val="C3D8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
        <p:nvSpPr>
          <p:cNvPr id="2" name="Right Triangle 1">
            <a:extLst>
              <a:ext uri="{FF2B5EF4-FFF2-40B4-BE49-F238E27FC236}">
                <a16:creationId xmlns:a16="http://schemas.microsoft.com/office/drawing/2014/main" id="{6D023106-F5B8-E098-CD74-868C68CD11D5}"/>
              </a:ext>
            </a:extLst>
          </p:cNvPr>
          <p:cNvSpPr/>
          <p:nvPr userDrawn="1"/>
        </p:nvSpPr>
        <p:spPr>
          <a:xfrm rot="10800000" flipV="1">
            <a:off x="10266948" y="4872941"/>
            <a:ext cx="1925053" cy="1985059"/>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59F11A2A-D9B3-0A81-8487-FB9B757FA668}"/>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Tree>
    <p:extLst>
      <p:ext uri="{BB962C8B-B14F-4D97-AF65-F5344CB8AC3E}">
        <p14:creationId xmlns:p14="http://schemas.microsoft.com/office/powerpoint/2010/main" val="1384628633"/>
      </p:ext>
    </p:extLst>
  </p:cSld>
  <p:clrMap bg1="lt1" tx1="dk1" bg2="lt2" tx2="dk2" accent1="accent1" accent2="accent2" accent3="accent3" accent4="accent4" accent5="accent5" accent6="accent6" hlink="hlink" folHlink="folHlink"/>
  <p:sldLayoutIdLst>
    <p:sldLayoutId id="2147483743" r:id="rId1"/>
    <p:sldLayoutId id="2147483744" r:id="rId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B7E2BC0-6C07-ABD8-151D-A2AB9093186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Tree>
    <p:extLst>
      <p:ext uri="{BB962C8B-B14F-4D97-AF65-F5344CB8AC3E}">
        <p14:creationId xmlns:p14="http://schemas.microsoft.com/office/powerpoint/2010/main" val="212321561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55"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497C82-B3DC-31C4-DEE4-65F87F967E5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
        <p:nvSpPr>
          <p:cNvPr id="3" name="Right Triangle 2">
            <a:extLst>
              <a:ext uri="{FF2B5EF4-FFF2-40B4-BE49-F238E27FC236}">
                <a16:creationId xmlns:a16="http://schemas.microsoft.com/office/drawing/2014/main" id="{0354B914-E76E-3B97-2E35-7D568556DA42}"/>
              </a:ext>
            </a:extLst>
          </p:cNvPr>
          <p:cNvSpPr/>
          <p:nvPr userDrawn="1"/>
        </p:nvSpPr>
        <p:spPr>
          <a:xfrm rot="10800000" flipV="1">
            <a:off x="10266948" y="2951748"/>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5293057"/>
      </p:ext>
    </p:extLst>
  </p:cSld>
  <p:clrMap bg1="lt1" tx1="dk1" bg2="lt2" tx2="dk2" accent1="accent1" accent2="accent2" accent3="accent3" accent4="accent4" accent5="accent5" accent6="accent6" hlink="hlink" folHlink="folHlink"/>
  <p:sldLayoutIdLst>
    <p:sldLayoutId id="2147483751" r:id="rId1"/>
    <p:sldLayoutId id="2147483752" r:id="rId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rapezoid 6">
            <a:extLst>
              <a:ext uri="{FF2B5EF4-FFF2-40B4-BE49-F238E27FC236}">
                <a16:creationId xmlns:a16="http://schemas.microsoft.com/office/drawing/2014/main" id="{B4794184-1130-B7F4-CD93-1A354961B9B2}"/>
              </a:ext>
            </a:extLst>
          </p:cNvPr>
          <p:cNvSpPr/>
          <p:nvPr userDrawn="1"/>
        </p:nvSpPr>
        <p:spPr>
          <a:xfrm rot="10800000">
            <a:off x="10038669" y="-5511"/>
            <a:ext cx="2188891"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
        <p:nvSpPr>
          <p:cNvPr id="2" name="Right Triangle 1">
            <a:extLst>
              <a:ext uri="{FF2B5EF4-FFF2-40B4-BE49-F238E27FC236}">
                <a16:creationId xmlns:a16="http://schemas.microsoft.com/office/drawing/2014/main" id="{6D023106-F5B8-E098-CD74-868C68CD11D5}"/>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descr="A black and white logo&#10;&#10;Description automatically generated">
            <a:extLst>
              <a:ext uri="{FF2B5EF4-FFF2-40B4-BE49-F238E27FC236}">
                <a16:creationId xmlns:a16="http://schemas.microsoft.com/office/drawing/2014/main" id="{C68A2AA7-ED14-7ACC-8C5F-56BFFFBD04D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28955" y="-5513"/>
            <a:ext cx="565288" cy="565288"/>
          </a:xfrm>
          <a:prstGeom prst="rect">
            <a:avLst/>
          </a:prstGeom>
        </p:spPr>
      </p:pic>
    </p:spTree>
    <p:extLst>
      <p:ext uri="{BB962C8B-B14F-4D97-AF65-F5344CB8AC3E}">
        <p14:creationId xmlns:p14="http://schemas.microsoft.com/office/powerpoint/2010/main" val="1404755049"/>
      </p:ext>
    </p:extLst>
  </p:cSld>
  <p:clrMap bg1="lt1" tx1="dk1" bg2="lt2" tx2="dk2" accent1="accent1" accent2="accent2" accent3="accent3" accent4="accent4" accent5="accent5" accent6="accent6" hlink="hlink" folHlink="folHlink"/>
  <p:sldLayoutIdLst>
    <p:sldLayoutId id="2147483773" r:id="rId1"/>
    <p:sldLayoutId id="2147483774" r:id="rId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1028955" y="-5513"/>
            <a:ext cx="565288" cy="565288"/>
          </a:xfrm>
          <a:prstGeom prst="rect">
            <a:avLst/>
          </a:prstGeom>
        </p:spPr>
      </p:pic>
    </p:spTree>
    <p:extLst>
      <p:ext uri="{BB962C8B-B14F-4D97-AF65-F5344CB8AC3E}">
        <p14:creationId xmlns:p14="http://schemas.microsoft.com/office/powerpoint/2010/main" val="90869408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81" r:id="rId4"/>
    <p:sldLayoutId id="2147483799" r:id="rId5"/>
    <p:sldLayoutId id="2147483800" r:id="rId6"/>
    <p:sldLayoutId id="2147483801" r:id="rId7"/>
    <p:sldLayoutId id="2147483802" r:id="rId8"/>
    <p:sldLayoutId id="2147483804" r:id="rId9"/>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B7E2BC0-6C07-ABD8-151D-A2AB90931869}"/>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Tree>
    <p:extLst>
      <p:ext uri="{BB962C8B-B14F-4D97-AF65-F5344CB8AC3E}">
        <p14:creationId xmlns:p14="http://schemas.microsoft.com/office/powerpoint/2010/main" val="23154399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6" r:id="rId3"/>
    <p:sldLayoutId id="2147483787" r:id="rId4"/>
    <p:sldLayoutId id="2147483788" r:id="rId5"/>
    <p:sldLayoutId id="2147483824" r:id="rId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hyperlink" Target="https://www.linkedin.com/company/city-&amp;-county-of-denver---department-of-aviation" TargetMode="External"/><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42.png"/><Relationship Id="rId5" Type="http://schemas.openxmlformats.org/officeDocument/2006/relationships/hyperlink" Target="https://www.facebook.com/denverinternationalairport" TargetMode="External"/><Relationship Id="rId4" Type="http://schemas.openxmlformats.org/officeDocument/2006/relationships/hyperlink" Target="https://twitter.com/DENAirport"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4.xml"/><Relationship Id="rId1" Type="http://schemas.openxmlformats.org/officeDocument/2006/relationships/tags" Target="../tags/tag1.xml"/><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flyden.sharepoint.com/sites/AirportPlanningTeam/Shared%20Documents/DEN%20Facility%20Requirements/DEN%20Facility%20Requirements/AMP%20Executive%20Summary/20240115%20DEN%20Comments%20-%20Clean/REVISED_DEN_Terminal_COPY_2024-01-15_DEN_Comments%20-%20Final.docx?web=1"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9.xml"/><Relationship Id="rId1" Type="http://schemas.openxmlformats.org/officeDocument/2006/relationships/tags" Target="../tags/tag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9.xml"/><Relationship Id="rId1" Type="http://schemas.openxmlformats.org/officeDocument/2006/relationships/tags" Target="../tags/tag3.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38.xml"/><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9.xml"/><Relationship Id="rId1" Type="http://schemas.openxmlformats.org/officeDocument/2006/relationships/tags" Target="../tags/tag4.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9.xml"/><Relationship Id="rId1" Type="http://schemas.openxmlformats.org/officeDocument/2006/relationships/slideLayout" Target="../slideLayouts/slideLayout60.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emf"/><Relationship Id="rId7"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64.xml"/><Relationship Id="rId6" Type="http://schemas.openxmlformats.org/officeDocument/2006/relationships/image" Target="../media/image60.jpeg"/><Relationship Id="rId5" Type="http://schemas.openxmlformats.org/officeDocument/2006/relationships/image" Target="../media/image59.emf"/><Relationship Id="rId4" Type="http://schemas.openxmlformats.org/officeDocument/2006/relationships/image" Target="../media/image58.e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9.xml"/><Relationship Id="rId1" Type="http://schemas.openxmlformats.org/officeDocument/2006/relationships/tags" Target="../tags/tag5.xml"/><Relationship Id="rId4" Type="http://schemas.openxmlformats.org/officeDocument/2006/relationships/image" Target="../media/image63.emf"/></Relationships>
</file>

<file path=ppt/slides/_rels/slide2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4.xml"/><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5.xml"/><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6.xml"/><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8.xml"/><Relationship Id="rId1" Type="http://schemas.openxmlformats.org/officeDocument/2006/relationships/slideLayout" Target="../slideLayouts/slideLayout67.xml"/><Relationship Id="rId4" Type="http://schemas.openxmlformats.org/officeDocument/2006/relationships/image" Target="../media/image69.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66.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67.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2.xml"/><Relationship Id="rId1" Type="http://schemas.openxmlformats.org/officeDocument/2006/relationships/slideLayout" Target="../slideLayouts/slideLayout69.xml"/><Relationship Id="rId5" Type="http://schemas.microsoft.com/office/2007/relationships/hdphoto" Target="../media/hdphoto2.wdp"/><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hyperlink" Target="https://www.ecfr.gov/current/title-49/subtitle-A/part-26?toc=1" TargetMode="External"/><Relationship Id="rId2" Type="http://schemas.openxmlformats.org/officeDocument/2006/relationships/notesSlide" Target="../notesSlides/notesSlide35.xml"/><Relationship Id="rId1" Type="http://schemas.openxmlformats.org/officeDocument/2006/relationships/slideLayout" Target="../slideLayouts/slideLayout22.xml"/><Relationship Id="rId5" Type="http://schemas.openxmlformats.org/officeDocument/2006/relationships/hyperlink" Target="https://www.flydenver.com/business-and-community/acdbe/#overview" TargetMode="External"/><Relationship Id="rId4" Type="http://schemas.openxmlformats.org/officeDocument/2006/relationships/hyperlink" Target="https://www.ecfr.gov/current/title-49/subtitle-A/part-23?toc=1"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hyperlink" Target="https://www.flydenver.com/business-and-community/acdbe/#goals" TargetMode="External"/><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hyperlink" Target="https://www.ecfr.gov/current/title-49/part-23/section-23.25#p-23.25(e)(1)(i)"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ecfr.gov/current/title-49/part-26/subpart-D" TargetMode="External"/><Relationship Id="rId2" Type="http://schemas.openxmlformats.org/officeDocument/2006/relationships/notesSlide" Target="../notesSlides/notesSlide38.xml"/><Relationship Id="rId1" Type="http://schemas.openxmlformats.org/officeDocument/2006/relationships/slideLayout" Target="../slideLayouts/slideLayout22.xml"/><Relationship Id="rId5" Type="http://schemas.openxmlformats.org/officeDocument/2006/relationships/hyperlink" Target="https://www.denvergov.org/files/assets/public/v/3/economic-development/documents/dsbo/dsbo_certification_requireddocsinstructions_2022.pdf" TargetMode="External"/><Relationship Id="rId4" Type="http://schemas.openxmlformats.org/officeDocument/2006/relationships/hyperlink" Target="https://denver.mwdbe.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8" Type="http://schemas.openxmlformats.org/officeDocument/2006/relationships/hyperlink" Target="https://lp.constantcontactpages.com/sl/QFiuIds" TargetMode="External"/><Relationship Id="rId13" Type="http://schemas.openxmlformats.org/officeDocument/2006/relationships/hyperlink" Target="mailto:contract.procurement@flydenver.com" TargetMode="External"/><Relationship Id="rId3" Type="http://schemas.openxmlformats.org/officeDocument/2006/relationships/hyperlink" Target="https://www.flydenver.com/business-and-community/acdbe/" TargetMode="External"/><Relationship Id="rId7" Type="http://schemas.openxmlformats.org/officeDocument/2006/relationships/hyperlink" Target="http://www.eventbrite.com/o/den-commerce-hub-8527643555" TargetMode="External"/><Relationship Id="rId12" Type="http://schemas.openxmlformats.org/officeDocument/2006/relationships/hyperlink" Target="mailto:den@PriRetail.com" TargetMode="External"/><Relationship Id="rId17" Type="http://schemas.openxmlformats.org/officeDocument/2006/relationships/hyperlink" Target="mailto:DEN-ACDBE@flydenver.com" TargetMode="External"/><Relationship Id="rId2" Type="http://schemas.openxmlformats.org/officeDocument/2006/relationships/notesSlide" Target="../notesSlides/notesSlide39.xml"/><Relationship Id="rId16" Type="http://schemas.openxmlformats.org/officeDocument/2006/relationships/hyperlink" Target="https://denvergov.org/Government/Agencies-Departments-Offices/Agencies-Departments-Offices-Directory/Economic-Development-Opportunity/Small-Businesses-and-Entrepreneurs/Do-Business-with-the-City/Capacity-Building/DSBO-Equity-Empowerment-Council" TargetMode="External"/><Relationship Id="rId1" Type="http://schemas.openxmlformats.org/officeDocument/2006/relationships/slideLayout" Target="../slideLayouts/slideLayout29.xml"/><Relationship Id="rId6" Type="http://schemas.openxmlformats.org/officeDocument/2006/relationships/hyperlink" Target="https://forms.office.com/pages/responsepage.aspx?id=YiHGeV64DkuoY-vngXrXDYYNZfDHfGBEm3B7LTXiSqtURTBURzlQWk9HRDcxUDdUUldZMTU3Q001Vy4u" TargetMode="External"/><Relationship Id="rId11" Type="http://schemas.openxmlformats.org/officeDocument/2006/relationships/hyperlink" Target="https://www.flydenver.com/business-and-community/tenant-information/general-contractor-list/" TargetMode="External"/><Relationship Id="rId5" Type="http://schemas.openxmlformats.org/officeDocument/2006/relationships/hyperlink" Target="https://www.flydenver.com/ceea" TargetMode="External"/><Relationship Id="rId15" Type="http://schemas.openxmlformats.org/officeDocument/2006/relationships/hyperlink" Target="https://denvergov.org/Government/Agencies-Departments-Offices/Agencies-Departments-Offices-Directory/Economic-Development-Opportunity/Small-Businesses-and-Entrepreneurs/Do-Business-with-the-City/Capacity-Building/Mentor-Protege-Program" TargetMode="External"/><Relationship Id="rId10" Type="http://schemas.openxmlformats.org/officeDocument/2006/relationships/hyperlink" Target="https://www.flydenver.com/business-and-community/tenant-information/concessions/" TargetMode="External"/><Relationship Id="rId4" Type="http://schemas.openxmlformats.org/officeDocument/2006/relationships/hyperlink" Target="https://denvergov.org/Government/Agencies-Departments-Offices/Agencies-Departments-Offices-Directory/Economic-Development-Opportunity/Business-Owners-Entrepreneurs/Do-Business-with-the-City/Certification" TargetMode="External"/><Relationship Id="rId9" Type="http://schemas.openxmlformats.org/officeDocument/2006/relationships/hyperlink" Target="http://tinyurl.com/4rzrv8cp" TargetMode="External"/><Relationship Id="rId14" Type="http://schemas.openxmlformats.org/officeDocument/2006/relationships/hyperlink" Target="http://tinyurl.com/4pha73ap"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22.xml"/><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6.xml"/><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6.xml"/><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sv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760A2E9-C406-48A1-265F-82370999688C}"/>
              </a:ext>
            </a:extLst>
          </p:cNvPr>
          <p:cNvSpPr>
            <a:spLocks noGrp="1"/>
          </p:cNvSpPr>
          <p:nvPr>
            <p:ph type="title" idx="4294967295"/>
          </p:nvPr>
        </p:nvSpPr>
        <p:spPr>
          <a:xfrm>
            <a:off x="551203" y="780048"/>
            <a:ext cx="8694403"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a:ln>
                  <a:noFill/>
                </a:ln>
                <a:solidFill>
                  <a:schemeClr val="bg1"/>
                </a:solidFill>
                <a:effectLst/>
                <a:uLnTx/>
                <a:uFillTx/>
                <a:latin typeface="+mn-lt"/>
                <a:ea typeface="+mn-ea"/>
                <a:cs typeface="+mn-cs"/>
              </a:rPr>
              <a:t>Snack &amp; Souvenir Expo</a:t>
            </a:r>
          </a:p>
        </p:txBody>
      </p:sp>
      <p:sp>
        <p:nvSpPr>
          <p:cNvPr id="16" name="Text Placeholder 15">
            <a:extLst>
              <a:ext uri="{FF2B5EF4-FFF2-40B4-BE49-F238E27FC236}">
                <a16:creationId xmlns:a16="http://schemas.microsoft.com/office/drawing/2014/main" id="{965FF4F4-24D4-814F-D24A-42623A71C0DC}"/>
              </a:ext>
            </a:extLst>
          </p:cNvPr>
          <p:cNvSpPr>
            <a:spLocks noGrp="1"/>
          </p:cNvSpPr>
          <p:nvPr>
            <p:ph type="body" sz="quarter" idx="14"/>
          </p:nvPr>
        </p:nvSpPr>
        <p:spPr>
          <a:xfrm>
            <a:off x="551203" y="3049351"/>
            <a:ext cx="8694738" cy="1074737"/>
          </a:xfrm>
        </p:spPr>
        <p:txBody>
          <a:bodyPr/>
          <a:lstStyle/>
          <a:p>
            <a:r>
              <a:rPr lang="en-US"/>
              <a:t>Welcome</a:t>
            </a:r>
          </a:p>
        </p:txBody>
      </p:sp>
      <p:sp>
        <p:nvSpPr>
          <p:cNvPr id="2" name="TextBox 1">
            <a:extLst>
              <a:ext uri="{FF2B5EF4-FFF2-40B4-BE49-F238E27FC236}">
                <a16:creationId xmlns:a16="http://schemas.microsoft.com/office/drawing/2014/main" id="{9802CCC1-13D0-055D-38F2-5B530DA91E6F}"/>
              </a:ext>
            </a:extLst>
          </p:cNvPr>
          <p:cNvSpPr txBox="1"/>
          <p:nvPr/>
        </p:nvSpPr>
        <p:spPr>
          <a:xfrm>
            <a:off x="551203" y="3828369"/>
            <a:ext cx="5701625" cy="1446550"/>
          </a:xfrm>
          <a:prstGeom prst="rect">
            <a:avLst/>
          </a:prstGeom>
          <a:noFill/>
        </p:spPr>
        <p:txBody>
          <a:bodyPr wrap="none" rtlCol="0">
            <a:spAutoFit/>
          </a:bodyPr>
          <a:lstStyle/>
          <a:p>
            <a:r>
              <a:rPr lang="en-US" sz="4400">
                <a:solidFill>
                  <a:schemeClr val="bg1"/>
                </a:solidFill>
              </a:rPr>
              <a:t>Westin Conference </a:t>
            </a:r>
            <a:br>
              <a:rPr lang="en-US" sz="4400">
                <a:solidFill>
                  <a:schemeClr val="bg1"/>
                </a:solidFill>
              </a:rPr>
            </a:br>
            <a:r>
              <a:rPr lang="en-US" sz="4400" err="1">
                <a:solidFill>
                  <a:schemeClr val="bg1"/>
                </a:solidFill>
              </a:rPr>
              <a:t>WiFi</a:t>
            </a:r>
            <a:r>
              <a:rPr lang="en-US" sz="4400">
                <a:solidFill>
                  <a:schemeClr val="bg1"/>
                </a:solidFill>
              </a:rPr>
              <a:t> Password Den2025</a:t>
            </a:r>
          </a:p>
        </p:txBody>
      </p:sp>
    </p:spTree>
    <p:extLst>
      <p:ext uri="{BB962C8B-B14F-4D97-AF65-F5344CB8AC3E}">
        <p14:creationId xmlns:p14="http://schemas.microsoft.com/office/powerpoint/2010/main" val="3120854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descr="Stay Connected with DEN">
            <a:extLst>
              <a:ext uri="{FF2B5EF4-FFF2-40B4-BE49-F238E27FC236}">
                <a16:creationId xmlns:a16="http://schemas.microsoft.com/office/drawing/2014/main" id="{062F89B3-54E6-2FE6-7500-03EFFC800B11}"/>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STAY CONNECTED WITH DEN</a:t>
            </a:r>
          </a:p>
        </p:txBody>
      </p:sp>
      <p:sp>
        <p:nvSpPr>
          <p:cNvPr id="6" name="Text Placeholder 5" descr="DEN provides a range of equitable types of engagement and communications&#10;">
            <a:extLst>
              <a:ext uri="{FF2B5EF4-FFF2-40B4-BE49-F238E27FC236}">
                <a16:creationId xmlns:a16="http://schemas.microsoft.com/office/drawing/2014/main" id="{7C8F1A84-FB35-53AF-54D7-77EF57DD9E67}"/>
              </a:ext>
            </a:extLst>
          </p:cNvPr>
          <p:cNvSpPr>
            <a:spLocks noGrp="1"/>
          </p:cNvSpPr>
          <p:nvPr>
            <p:ph type="body" sz="quarter" idx="13"/>
          </p:nvPr>
        </p:nvSpPr>
        <p:spPr/>
        <p:txBody>
          <a:bodyPr/>
          <a:lstStyle/>
          <a:p>
            <a:r>
              <a:rPr lang="en-US" sz="2000" b="1"/>
              <a:t>DEN provides a range of equitable types of engagement and communications</a:t>
            </a:r>
          </a:p>
          <a:p>
            <a:endParaRPr lang="en-US"/>
          </a:p>
        </p:txBody>
      </p:sp>
      <p:sp>
        <p:nvSpPr>
          <p:cNvPr id="8" name="TextBox 7" descr="Follow Us on Social Media&#10;Instagram: https://www.linkedin.com/company/city-&amp;-county-of-denver---department-of-aviation  &#10;(Twitter): https://twitter.com/DENAirport&#10;Facebook: facebook.com/denverinternationalairport&#10;LinkedIn: linkedin.com/company/city-&amp;-county-of-denver---department-of-aviation&#10;">
            <a:extLst>
              <a:ext uri="{FF2B5EF4-FFF2-40B4-BE49-F238E27FC236}">
                <a16:creationId xmlns:a16="http://schemas.microsoft.com/office/drawing/2014/main" id="{C7301328-BAF0-F35C-8472-8D616EBAFE8F}"/>
              </a:ext>
            </a:extLst>
          </p:cNvPr>
          <p:cNvSpPr txBox="1"/>
          <p:nvPr/>
        </p:nvSpPr>
        <p:spPr>
          <a:xfrm>
            <a:off x="769940" y="2011521"/>
            <a:ext cx="5791116" cy="2308324"/>
          </a:xfrm>
          <a:prstGeom prst="rect">
            <a:avLst/>
          </a:prstGeom>
          <a:noFill/>
        </p:spPr>
        <p:txBody>
          <a:bodyPr wrap="square" rtlCol="0">
            <a:spAutoFit/>
          </a:bodyPr>
          <a:lstStyle/>
          <a:p>
            <a:r>
              <a:rPr lang="en-US" b="1"/>
              <a:t>Follow Us on Social Media</a:t>
            </a:r>
          </a:p>
          <a:p>
            <a:pPr marL="285750" indent="-285750">
              <a:buClr>
                <a:srgbClr val="C3D831"/>
              </a:buClr>
              <a:buFont typeface="Arial" panose="020B0604020202020204" pitchFamily="34" charset="0"/>
              <a:buChar char="•"/>
            </a:pPr>
            <a:r>
              <a:rPr lang="en-US" b="1">
                <a:solidFill>
                  <a:srgbClr val="440099"/>
                </a:solidFill>
              </a:rPr>
              <a:t>Instagram</a:t>
            </a:r>
            <a:r>
              <a:rPr lang="en-US"/>
              <a:t>: </a:t>
            </a:r>
            <a:r>
              <a:rPr lang="en-US">
                <a:hlinkClick r:id="rId3"/>
              </a:rPr>
              <a:t>https://www.linkedin.com/company/city-&amp;-county-of-denver---department-of-aviation  </a:t>
            </a:r>
            <a:endParaRPr lang="en-US"/>
          </a:p>
          <a:p>
            <a:pPr marL="285750" indent="-285750">
              <a:buClr>
                <a:srgbClr val="C3D831"/>
              </a:buClr>
              <a:buFont typeface="Arial" panose="020B0604020202020204" pitchFamily="34" charset="0"/>
              <a:buChar char="•"/>
            </a:pPr>
            <a:r>
              <a:rPr lang="en-US" b="1">
                <a:solidFill>
                  <a:srgbClr val="440099"/>
                </a:solidFill>
              </a:rPr>
              <a:t>(Twitter): </a:t>
            </a:r>
            <a:r>
              <a:rPr lang="en-US">
                <a:hlinkClick r:id="rId4"/>
              </a:rPr>
              <a:t>https://twitter.com/DENAirport</a:t>
            </a:r>
            <a:endParaRPr lang="en-US"/>
          </a:p>
          <a:p>
            <a:pPr marL="285750" indent="-285750">
              <a:buClr>
                <a:srgbClr val="C3D831"/>
              </a:buClr>
              <a:buFont typeface="Arial" panose="020B0604020202020204" pitchFamily="34" charset="0"/>
              <a:buChar char="•"/>
            </a:pPr>
            <a:r>
              <a:rPr lang="en-US" b="1">
                <a:solidFill>
                  <a:srgbClr val="440099"/>
                </a:solidFill>
              </a:rPr>
              <a:t>Facebook: </a:t>
            </a:r>
            <a:r>
              <a:rPr lang="en-US">
                <a:hlinkClick r:id="rId5"/>
              </a:rPr>
              <a:t>facebook.com/</a:t>
            </a:r>
            <a:r>
              <a:rPr lang="en-US" err="1">
                <a:hlinkClick r:id="rId5"/>
              </a:rPr>
              <a:t>denverinternationalairport</a:t>
            </a:r>
            <a:endParaRPr lang="en-US"/>
          </a:p>
          <a:p>
            <a:pPr marL="285750" indent="-285750">
              <a:buClr>
                <a:srgbClr val="C3D831"/>
              </a:buClr>
              <a:buFont typeface="Arial" panose="020B0604020202020204" pitchFamily="34" charset="0"/>
              <a:buChar char="•"/>
            </a:pPr>
            <a:r>
              <a:rPr lang="en-US" b="1">
                <a:solidFill>
                  <a:srgbClr val="440099"/>
                </a:solidFill>
              </a:rPr>
              <a:t>LinkedIn: </a:t>
            </a:r>
            <a:r>
              <a:rPr lang="en-US">
                <a:hlinkClick r:id="rId3"/>
              </a:rPr>
              <a:t>linkedin.com/company/city-&amp;-county-of-</a:t>
            </a:r>
            <a:r>
              <a:rPr lang="en-US" err="1">
                <a:hlinkClick r:id="rId3"/>
              </a:rPr>
              <a:t>denver</a:t>
            </a:r>
            <a:r>
              <a:rPr lang="en-US">
                <a:hlinkClick r:id="rId3"/>
              </a:rPr>
              <a:t>---department-of-aviation</a:t>
            </a:r>
            <a:endParaRPr lang="en-US"/>
          </a:p>
          <a:p>
            <a:pPr marL="285750" indent="-285750">
              <a:buClr>
                <a:srgbClr val="C3D831"/>
              </a:buClr>
              <a:buFont typeface="Arial" panose="020B0604020202020204" pitchFamily="34" charset="0"/>
              <a:buChar char="•"/>
            </a:pPr>
            <a:endParaRPr lang="en-US"/>
          </a:p>
        </p:txBody>
      </p:sp>
      <p:sp>
        <p:nvSpPr>
          <p:cNvPr id="19" name="TextBox 18" descr="Sign Up for the Weekly Newsletter&#10;Get the latest on:&#10;Upcoming events&#10;Bid opportunities ">
            <a:extLst>
              <a:ext uri="{FF2B5EF4-FFF2-40B4-BE49-F238E27FC236}">
                <a16:creationId xmlns:a16="http://schemas.microsoft.com/office/drawing/2014/main" id="{2796AD32-0427-D164-EA17-7A2F75140F2F}"/>
              </a:ext>
            </a:extLst>
          </p:cNvPr>
          <p:cNvSpPr txBox="1"/>
          <p:nvPr/>
        </p:nvSpPr>
        <p:spPr>
          <a:xfrm>
            <a:off x="7501380" y="2134069"/>
            <a:ext cx="4159577" cy="1200329"/>
          </a:xfrm>
          <a:prstGeom prst="rect">
            <a:avLst/>
          </a:prstGeom>
          <a:noFill/>
        </p:spPr>
        <p:txBody>
          <a:bodyPr wrap="square">
            <a:spAutoFit/>
          </a:bodyPr>
          <a:lstStyle/>
          <a:p>
            <a:r>
              <a:rPr lang="en-US" b="1"/>
              <a:t>Sign Up for the Weekly Newsletter</a:t>
            </a:r>
          </a:p>
          <a:p>
            <a:r>
              <a:rPr lang="en-US"/>
              <a:t>Get the latest on:</a:t>
            </a:r>
          </a:p>
          <a:p>
            <a:pPr marL="285750" indent="-285750">
              <a:buClr>
                <a:srgbClr val="C3D831"/>
              </a:buClr>
              <a:buFont typeface="Arial" panose="020B0604020202020204" pitchFamily="34" charset="0"/>
              <a:buChar char="•"/>
            </a:pPr>
            <a:r>
              <a:rPr lang="en-US"/>
              <a:t>Upcoming events</a:t>
            </a:r>
          </a:p>
          <a:p>
            <a:pPr marL="285750" indent="-285750">
              <a:buClr>
                <a:srgbClr val="C3D831"/>
              </a:buClr>
              <a:buFont typeface="Arial" panose="020B0604020202020204" pitchFamily="34" charset="0"/>
              <a:buChar char="•"/>
            </a:pPr>
            <a:r>
              <a:rPr lang="en-US"/>
              <a:t>Bid opportunities </a:t>
            </a:r>
          </a:p>
        </p:txBody>
      </p:sp>
      <p:sp>
        <p:nvSpPr>
          <p:cNvPr id="21" name="TextBox 20" descr="Your journey with DEN doesn’t stop at the Snack &amp; Souvenir Expo—stay connected and keep soar! &#10;">
            <a:extLst>
              <a:ext uri="{FF2B5EF4-FFF2-40B4-BE49-F238E27FC236}">
                <a16:creationId xmlns:a16="http://schemas.microsoft.com/office/drawing/2014/main" id="{93351478-0C9B-EB55-7E01-DD8985C2650F}"/>
              </a:ext>
            </a:extLst>
          </p:cNvPr>
          <p:cNvSpPr txBox="1"/>
          <p:nvPr/>
        </p:nvSpPr>
        <p:spPr>
          <a:xfrm>
            <a:off x="1059112" y="5379092"/>
            <a:ext cx="8961580" cy="646331"/>
          </a:xfrm>
          <a:prstGeom prst="rect">
            <a:avLst/>
          </a:prstGeom>
          <a:noFill/>
        </p:spPr>
        <p:txBody>
          <a:bodyPr wrap="square">
            <a:spAutoFit/>
          </a:bodyPr>
          <a:lstStyle/>
          <a:p>
            <a:pPr algn="ctr"/>
            <a:r>
              <a:rPr lang="en-US"/>
              <a:t>Your journey with DEN doesn’t stop at the Snack &amp; Souvenir Expo—stay connected and keep soar! </a:t>
            </a:r>
          </a:p>
        </p:txBody>
      </p:sp>
      <p:pic>
        <p:nvPicPr>
          <p:cNvPr id="3" name="Picture 2">
            <a:extLst>
              <a:ext uri="{FF2B5EF4-FFF2-40B4-BE49-F238E27FC236}">
                <a16:creationId xmlns:a16="http://schemas.microsoft.com/office/drawing/2014/main" id="{65563AF0-52B8-B8CB-A113-34EBAC65D287}"/>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92829" y="3401897"/>
            <a:ext cx="1012114" cy="1012114"/>
          </a:xfrm>
          <a:prstGeom prst="rect">
            <a:avLst/>
          </a:prstGeom>
        </p:spPr>
      </p:pic>
      <p:pic>
        <p:nvPicPr>
          <p:cNvPr id="2" name="Graphic 1" descr="https://lp.constantcontactpages.com/sl/QFiuIds">
            <a:extLst>
              <a:ext uri="{FF2B5EF4-FFF2-40B4-BE49-F238E27FC236}">
                <a16:creationId xmlns:a16="http://schemas.microsoft.com/office/drawing/2014/main" id="{02614974-878A-A7A7-AFAB-990A600DE3D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925992" flipH="1">
            <a:off x="8781743" y="3542251"/>
            <a:ext cx="665135" cy="646331"/>
          </a:xfrm>
          <a:prstGeom prst="rect">
            <a:avLst/>
          </a:prstGeom>
        </p:spPr>
      </p:pic>
      <p:sp>
        <p:nvSpPr>
          <p:cNvPr id="11" name="Freeform: Shape 10" descr="https://lp.constantcontactpages.com/sl/QFiuIds">
            <a:extLst>
              <a:ext uri="{FF2B5EF4-FFF2-40B4-BE49-F238E27FC236}">
                <a16:creationId xmlns:a16="http://schemas.microsoft.com/office/drawing/2014/main" id="{DD4BD50D-7EE8-494D-72D6-982E8986A50A}"/>
              </a:ext>
              <a:ext uri="{C183D7F6-B498-43B3-948B-1728B52AA6E4}">
                <adec:decorative xmlns:adec="http://schemas.microsoft.com/office/drawing/2017/decorative" val="1"/>
              </a:ext>
            </a:extLst>
          </p:cNvPr>
          <p:cNvSpPr/>
          <p:nvPr/>
        </p:nvSpPr>
        <p:spPr>
          <a:xfrm>
            <a:off x="9314916" y="2530567"/>
            <a:ext cx="1012114" cy="1648196"/>
          </a:xfrm>
          <a:custGeom>
            <a:avLst/>
            <a:gdLst>
              <a:gd name="connsiteX0" fmla="*/ 1218036 w 1981612"/>
              <a:gd name="connsiteY0" fmla="*/ 0 h 1517040"/>
              <a:gd name="connsiteX1" fmla="*/ 1944429 w 1981612"/>
              <a:gd name="connsiteY1" fmla="*/ 846033 h 1517040"/>
              <a:gd name="connsiteX2" fmla="*/ 192541 w 1981612"/>
              <a:gd name="connsiteY2" fmla="*/ 1452785 h 1517040"/>
              <a:gd name="connsiteX3" fmla="*/ 124175 w 1981612"/>
              <a:gd name="connsiteY3" fmla="*/ 1469876 h 1517040"/>
            </a:gdLst>
            <a:ahLst/>
            <a:cxnLst>
              <a:cxn ang="0">
                <a:pos x="connsiteX0" y="connsiteY0"/>
              </a:cxn>
              <a:cxn ang="0">
                <a:pos x="connsiteX1" y="connsiteY1"/>
              </a:cxn>
              <a:cxn ang="0">
                <a:pos x="connsiteX2" y="connsiteY2"/>
              </a:cxn>
              <a:cxn ang="0">
                <a:pos x="connsiteX3" y="connsiteY3"/>
              </a:cxn>
            </a:cxnLst>
            <a:rect l="l" t="t" r="r" b="b"/>
            <a:pathLst>
              <a:path w="1981612" h="1517040">
                <a:moveTo>
                  <a:pt x="1218036" y="0"/>
                </a:moveTo>
                <a:cubicBezTo>
                  <a:pt x="1666690" y="301951"/>
                  <a:pt x="2115345" y="603902"/>
                  <a:pt x="1944429" y="846033"/>
                </a:cubicBezTo>
                <a:cubicBezTo>
                  <a:pt x="1773513" y="1088164"/>
                  <a:pt x="495917" y="1348811"/>
                  <a:pt x="192541" y="1452785"/>
                </a:cubicBezTo>
                <a:cubicBezTo>
                  <a:pt x="-110835" y="1556759"/>
                  <a:pt x="6670" y="1513317"/>
                  <a:pt x="124175" y="1469876"/>
                </a:cubicBezTo>
              </a:path>
            </a:pathLst>
          </a:custGeom>
          <a:noFill/>
          <a:ln w="38100">
            <a:solidFill>
              <a:srgbClr val="44009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233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1120E-8B27-CB49-1F3F-00E969A4163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4B90406-4F19-9D60-C754-C735F3130CFE}"/>
              </a:ext>
            </a:extLst>
          </p:cNvPr>
          <p:cNvSpPr>
            <a:spLocks noGrp="1"/>
          </p:cNvSpPr>
          <p:nvPr>
            <p:ph type="title" idx="4294967295"/>
          </p:nvPr>
        </p:nvSpPr>
        <p:spPr>
          <a:xfrm>
            <a:off x="551203" y="4230278"/>
            <a:ext cx="8694738" cy="10747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chemeClr val="bg1"/>
                </a:solidFill>
                <a:effectLst/>
                <a:uLnTx/>
                <a:uFillTx/>
                <a:latin typeface="+mj-lt"/>
                <a:ea typeface="+mn-ea"/>
                <a:cs typeface="+mn-cs"/>
              </a:rPr>
              <a:t>DEN Concessions</a:t>
            </a:r>
          </a:p>
        </p:txBody>
      </p:sp>
      <p:sp>
        <p:nvSpPr>
          <p:cNvPr id="4" name="Text Placeholder 3" descr="Blueprint for the Future: Exploring the Concessions Masterplan &#10;">
            <a:extLst>
              <a:ext uri="{FF2B5EF4-FFF2-40B4-BE49-F238E27FC236}">
                <a16:creationId xmlns:a16="http://schemas.microsoft.com/office/drawing/2014/main" id="{6468F439-ADD1-5B92-EA25-8B3D263A4B81}"/>
              </a:ext>
            </a:extLst>
          </p:cNvPr>
          <p:cNvSpPr>
            <a:spLocks noGrp="1"/>
          </p:cNvSpPr>
          <p:nvPr>
            <p:ph type="body" sz="quarter" idx="13"/>
          </p:nvPr>
        </p:nvSpPr>
        <p:spPr>
          <a:xfrm>
            <a:off x="551203" y="780047"/>
            <a:ext cx="10694974" cy="3191877"/>
          </a:xfrm>
        </p:spPr>
        <p:txBody>
          <a:bodyPr/>
          <a:lstStyle/>
          <a:p>
            <a:r>
              <a:rPr lang="en-US" sz="8000" b="1"/>
              <a:t>Blueprint for the Future: Exploring the Concessions Masterplan </a:t>
            </a:r>
          </a:p>
          <a:p>
            <a:endParaRPr lang="en-US"/>
          </a:p>
        </p:txBody>
      </p:sp>
    </p:spTree>
    <p:extLst>
      <p:ext uri="{BB962C8B-B14F-4D97-AF65-F5344CB8AC3E}">
        <p14:creationId xmlns:p14="http://schemas.microsoft.com/office/powerpoint/2010/main" val="1283493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F205A-F567-2393-D0E6-EE0478171279}"/>
              </a:ext>
            </a:extLst>
          </p:cNvPr>
          <p:cNvSpPr>
            <a:spLocks noGrp="1"/>
          </p:cNvSpPr>
          <p:nvPr>
            <p:ph type="title" idx="4294967295"/>
          </p:nvPr>
        </p:nvSpPr>
        <p:spPr>
          <a:xfrm>
            <a:off x="838200" y="-1325563"/>
            <a:ext cx="10515600" cy="1325563"/>
          </a:xfrm>
          <a:prstGeom prst="rect">
            <a:avLst/>
          </a:prstGeom>
        </p:spPr>
        <p:txBody>
          <a:bodyPr anchor="b"/>
          <a:lstStyle/>
          <a:p>
            <a:r>
              <a:rPr lang="en-US" dirty="0"/>
              <a:t>DEN by the Numbers</a:t>
            </a:r>
          </a:p>
        </p:txBody>
      </p:sp>
      <p:pic>
        <p:nvPicPr>
          <p:cNvPr id="5" name="Picture 4" descr="An Infographic of DEN by the numbers. &#10;">
            <a:extLst>
              <a:ext uri="{FF2B5EF4-FFF2-40B4-BE49-F238E27FC236}">
                <a16:creationId xmlns:a16="http://schemas.microsoft.com/office/drawing/2014/main" id="{75D05A83-4749-83F7-294C-5254AC1C317A}"/>
              </a:ext>
            </a:extLst>
          </p:cNvPr>
          <p:cNvPicPr>
            <a:picLocks noChangeAspect="1"/>
          </p:cNvPicPr>
          <p:nvPr/>
        </p:nvPicPr>
        <p:blipFill>
          <a:blip r:embed="rId4"/>
          <a:stretch>
            <a:fillRect/>
          </a:stretch>
        </p:blipFill>
        <p:spPr>
          <a:xfrm>
            <a:off x="20653" y="-1"/>
            <a:ext cx="12171347" cy="6869657"/>
          </a:xfrm>
          <a:prstGeom prst="rect">
            <a:avLst/>
          </a:prstGeom>
        </p:spPr>
      </p:pic>
    </p:spTree>
    <p:custDataLst>
      <p:tags r:id="rId1"/>
    </p:custDataLst>
    <p:extLst>
      <p:ext uri="{BB962C8B-B14F-4D97-AF65-F5344CB8AC3E}">
        <p14:creationId xmlns:p14="http://schemas.microsoft.com/office/powerpoint/2010/main" val="1772722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87">
            <a:extLst>
              <a:ext uri="{FF2B5EF4-FFF2-40B4-BE49-F238E27FC236}">
                <a16:creationId xmlns:a16="http://schemas.microsoft.com/office/drawing/2014/main" id="{20685B12-1BDE-1ECF-6541-5B20E622E229}"/>
              </a:ext>
              <a:ext uri="{C183D7F6-B498-43B3-948B-1728B52AA6E4}">
                <adec:decorative xmlns:adec="http://schemas.microsoft.com/office/drawing/2017/decorative" val="1"/>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pic>
        <p:nvPicPr>
          <p:cNvPr id="87" name="Picture 86" descr="What are Vision 100 and Operation 2045?&#10;Vision: To Emerge as the Nation’s Preeminent Aviation Thought Leader&#10;&#10;Mission: Through the Power of our People, Be the Best in Class&#10;&#10;Vision 100 and Operation 2045 are two phases of DEN’s strategic plan. Vision 100 is phase one and is focused on preparing the airport to serve 100 million annual passengers in the next several years. Operation 2045 is phase two and is focused on preparing the airport for its 50th anniversary in 2045 and for an expected 120 million-plus annual passengers. Both phases combined serve as a blueprint to align decision-making and accountability.">
            <a:extLst>
              <a:ext uri="{FF2B5EF4-FFF2-40B4-BE49-F238E27FC236}">
                <a16:creationId xmlns:a16="http://schemas.microsoft.com/office/drawing/2014/main" id="{A8486EBD-668B-5B8C-8D5F-EDADD8DA83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64" y="0"/>
            <a:ext cx="12160671"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90401CBD-F2E8-F7C4-C158-091F4C4D7A8A}"/>
              </a:ext>
              <a:ext uri="{C183D7F6-B498-43B3-948B-1728B52AA6E4}">
                <adec:decorative xmlns:adec="http://schemas.microsoft.com/office/drawing/2017/decorative" val="1"/>
              </a:ext>
            </a:extLst>
          </p:cNvPr>
          <p:cNvPicPr>
            <a:picLocks noChangeAspect="1"/>
          </p:cNvPicPr>
          <p:nvPr/>
        </p:nvPicPr>
        <p:blipFill rotWithShape="1">
          <a:blip r:embed="rId3" cstate="email">
            <a:alphaModFix amt="40000"/>
            <a:extLst>
              <a:ext uri="{28A0092B-C50C-407E-A947-70E740481C1C}">
                <a14:useLocalDpi xmlns:a14="http://schemas.microsoft.com/office/drawing/2010/main"/>
              </a:ext>
            </a:extLst>
          </a:blip>
          <a:srcRect/>
          <a:stretch/>
        </p:blipFill>
        <p:spPr>
          <a:xfrm>
            <a:off x="-6982" y="859633"/>
            <a:ext cx="12176572" cy="6012880"/>
          </a:xfrm>
          <a:prstGeom prst="rect">
            <a:avLst/>
          </a:prstGeom>
        </p:spPr>
      </p:pic>
      <p:sp>
        <p:nvSpPr>
          <p:cNvPr id="29" name="Text Placeholder 28">
            <a:extLst>
              <a:ext uri="{FF2B5EF4-FFF2-40B4-BE49-F238E27FC236}">
                <a16:creationId xmlns:a16="http://schemas.microsoft.com/office/drawing/2014/main" id="{9CD1946B-D098-40B7-AEC5-877331C33533}"/>
              </a:ext>
              <a:ext uri="{C183D7F6-B498-43B3-948B-1728B52AA6E4}">
                <adec:decorative xmlns:adec="http://schemas.microsoft.com/office/drawing/2017/decorative" val="0"/>
              </a:ext>
            </a:extLst>
          </p:cNvPr>
          <p:cNvSpPr>
            <a:spLocks noGrp="1"/>
          </p:cNvSpPr>
          <p:nvPr>
            <p:ph type="title" idx="4294967295"/>
          </p:nvPr>
        </p:nvSpPr>
        <p:spPr>
          <a:xfrm>
            <a:off x="770441" y="249102"/>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440099"/>
                </a:solidFill>
                <a:effectLst/>
                <a:uLnTx/>
                <a:uFillTx/>
                <a:latin typeface="+mn-lt"/>
                <a:ea typeface="+mn-ea"/>
                <a:cs typeface="+mn-cs"/>
              </a:rPr>
              <a:t>VISION 100 AND OPERATION 2045 </a:t>
            </a:r>
          </a:p>
        </p:txBody>
      </p:sp>
      <p:sp>
        <p:nvSpPr>
          <p:cNvPr id="41" name="Rectangle 40" descr="Infographic of Vision 100 and Operation 2045 ">
            <a:hlinkClick r:id="rId4"/>
            <a:extLst>
              <a:ext uri="{FF2B5EF4-FFF2-40B4-BE49-F238E27FC236}">
                <a16:creationId xmlns:a16="http://schemas.microsoft.com/office/drawing/2014/main" id="{A8D9DD07-2F70-6B3A-783B-6B62953CFA70}"/>
              </a:ext>
              <a:ext uri="{C183D7F6-B498-43B3-948B-1728B52AA6E4}">
                <adec:decorative xmlns:adec="http://schemas.microsoft.com/office/drawing/2017/decorative" val="0"/>
              </a:ext>
            </a:extLst>
          </p:cNvPr>
          <p:cNvSpPr/>
          <p:nvPr/>
        </p:nvSpPr>
        <p:spPr>
          <a:xfrm>
            <a:off x="282636" y="942323"/>
            <a:ext cx="11626731" cy="5515628"/>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440899"/>
              </a:solidFill>
              <a:effectLst/>
              <a:uLnTx/>
              <a:uFillTx/>
              <a:latin typeface="Calibri" panose="020F0502020204030204"/>
              <a:ea typeface="+mn-ea"/>
              <a:cs typeface="+mn-cs"/>
            </a:endParaRPr>
          </a:p>
        </p:txBody>
      </p:sp>
      <p:sp>
        <p:nvSpPr>
          <p:cNvPr id="31" name="Text Placeholder 30">
            <a:extLst>
              <a:ext uri="{FF2B5EF4-FFF2-40B4-BE49-F238E27FC236}">
                <a16:creationId xmlns:a16="http://schemas.microsoft.com/office/drawing/2014/main" id="{187738E7-B0E9-6E78-ABB5-04F6AC0308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2" name="Slide Number Placeholder 1">
            <a:extLst>
              <a:ext uri="{FF2B5EF4-FFF2-40B4-BE49-F238E27FC236}">
                <a16:creationId xmlns:a16="http://schemas.microsoft.com/office/drawing/2014/main" id="{0C08BA93-3A13-5540-BFAF-DB118C60E510}"/>
              </a:ext>
              <a:ext uri="{C183D7F6-B498-43B3-948B-1728B52AA6E4}">
                <adec:decorative xmlns:adec="http://schemas.microsoft.com/office/drawing/2017/decorative" val="1"/>
              </a:ext>
            </a:extLst>
          </p:cNvPr>
          <p:cNvSpPr>
            <a:spLocks noGrp="1"/>
          </p:cNvSpPr>
          <p:nvPr>
            <p:ph type="sldNum" sz="quarter" idx="4294967295"/>
          </p:nvPr>
        </p:nvSpPr>
        <p:spPr>
          <a:xfrm>
            <a:off x="9347200" y="6457953"/>
            <a:ext cx="2844800" cy="366183"/>
          </a:xfrm>
          <a:prstGeom prst="rect">
            <a:avLst/>
          </a:prstGeom>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fld id="{07685F98-2219-074E-8E84-0DD860A51521}"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609570" rtl="0" eaLnBrk="1" fontAlgn="auto" latinLnBrk="0" hangingPunct="1">
                <a:lnSpc>
                  <a:spcPct val="100000"/>
                </a:lnSpc>
                <a:spcBef>
                  <a:spcPts val="0"/>
                </a:spcBef>
                <a:spcAft>
                  <a:spcPts val="0"/>
                </a:spcAft>
                <a:buClrTx/>
                <a:buSzTx/>
                <a:buFontTx/>
                <a:buNone/>
                <a:tabLst/>
                <a:defRPr/>
              </a:pPr>
              <a:t>14</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63F67A9C-22A2-B916-E091-2D9909BB3177}"/>
              </a:ext>
              <a:ext uri="{C183D7F6-B498-43B3-948B-1728B52AA6E4}">
                <adec:decorative xmlns:adec="http://schemas.microsoft.com/office/drawing/2017/decorative" val="1"/>
              </a:ext>
            </a:extLst>
          </p:cNvPr>
          <p:cNvCxnSpPr>
            <a:cxnSpLocks/>
          </p:cNvCxnSpPr>
          <p:nvPr/>
        </p:nvCxnSpPr>
        <p:spPr>
          <a:xfrm flipH="1">
            <a:off x="6028921" y="1045275"/>
            <a:ext cx="27753" cy="4167877"/>
          </a:xfrm>
          <a:prstGeom prst="line">
            <a:avLst/>
          </a:prstGeom>
          <a:ln w="31750">
            <a:solidFill>
              <a:srgbClr val="D7501C"/>
            </a:solidFill>
            <a:prstDash val="sys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A80F00F-CDDA-4A17-A0A1-D5D87451621A}"/>
              </a:ext>
              <a:ext uri="{C183D7F6-B498-43B3-948B-1728B52AA6E4}">
                <adec:decorative xmlns:adec="http://schemas.microsoft.com/office/drawing/2017/decorative" val="1"/>
              </a:ext>
            </a:extLst>
          </p:cNvPr>
          <p:cNvSpPr txBox="1"/>
          <p:nvPr/>
        </p:nvSpPr>
        <p:spPr>
          <a:xfrm>
            <a:off x="712515" y="3206467"/>
            <a:ext cx="5070120" cy="666977"/>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3B1D85"/>
                </a:solidFill>
                <a:effectLst/>
                <a:uLnTx/>
                <a:uFillTx/>
                <a:latin typeface="Calibri" panose="020F0502020204030204"/>
                <a:ea typeface="+mn-ea"/>
                <a:cs typeface="+mn-cs"/>
              </a:rPr>
              <a:t>DEN’s strategic plan to effectively serve 100 million passengers</a:t>
            </a:r>
          </a:p>
        </p:txBody>
      </p:sp>
      <p:sp>
        <p:nvSpPr>
          <p:cNvPr id="30" name="TextBox 29">
            <a:extLst>
              <a:ext uri="{FF2B5EF4-FFF2-40B4-BE49-F238E27FC236}">
                <a16:creationId xmlns:a16="http://schemas.microsoft.com/office/drawing/2014/main" id="{0F39B1BC-82B0-0DB9-2D33-540D4A98B854}"/>
              </a:ext>
              <a:ext uri="{C183D7F6-B498-43B3-948B-1728B52AA6E4}">
                <adec:decorative xmlns:adec="http://schemas.microsoft.com/office/drawing/2017/decorative" val="1"/>
              </a:ext>
            </a:extLst>
          </p:cNvPr>
          <p:cNvSpPr txBox="1"/>
          <p:nvPr/>
        </p:nvSpPr>
        <p:spPr>
          <a:xfrm>
            <a:off x="6289143" y="3201388"/>
            <a:ext cx="5381064" cy="954300"/>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3B1D85"/>
                </a:solidFill>
                <a:effectLst/>
                <a:uLnTx/>
                <a:uFillTx/>
                <a:latin typeface="Calibri" panose="020F0502020204030204"/>
                <a:ea typeface="+mn-ea"/>
                <a:cs typeface="+mn-cs"/>
              </a:rPr>
              <a:t>DEN will turn 50  years old requiring an even greater emphasis on maintenance and expanded infrastructure to serve 120+ million passengers</a:t>
            </a:r>
          </a:p>
        </p:txBody>
      </p:sp>
      <p:cxnSp>
        <p:nvCxnSpPr>
          <p:cNvPr id="6" name="Straight Connector 5">
            <a:extLst>
              <a:ext uri="{FF2B5EF4-FFF2-40B4-BE49-F238E27FC236}">
                <a16:creationId xmlns:a16="http://schemas.microsoft.com/office/drawing/2014/main" id="{47AA83FD-C873-5B81-5EA4-93E8712E5A32}"/>
              </a:ext>
              <a:ext uri="{C183D7F6-B498-43B3-948B-1728B52AA6E4}">
                <adec:decorative xmlns:adec="http://schemas.microsoft.com/office/drawing/2017/decorative" val="1"/>
              </a:ext>
            </a:extLst>
          </p:cNvPr>
          <p:cNvCxnSpPr>
            <a:cxnSpLocks/>
          </p:cNvCxnSpPr>
          <p:nvPr/>
        </p:nvCxnSpPr>
        <p:spPr>
          <a:xfrm>
            <a:off x="524833" y="1715899"/>
            <a:ext cx="11213027" cy="0"/>
          </a:xfrm>
          <a:prstGeom prst="line">
            <a:avLst/>
          </a:prstGeom>
          <a:ln w="31750">
            <a:solidFill>
              <a:srgbClr val="899BBA"/>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127230E-26EF-9334-2185-DBD789CC55BC}"/>
              </a:ext>
              <a:ext uri="{C183D7F6-B498-43B3-948B-1728B52AA6E4}">
                <adec:decorative xmlns:adec="http://schemas.microsoft.com/office/drawing/2017/decorative" val="1"/>
              </a:ext>
            </a:extLst>
          </p:cNvPr>
          <p:cNvCxnSpPr>
            <a:cxnSpLocks/>
          </p:cNvCxnSpPr>
          <p:nvPr/>
        </p:nvCxnSpPr>
        <p:spPr>
          <a:xfrm>
            <a:off x="457181" y="5352184"/>
            <a:ext cx="11213027" cy="0"/>
          </a:xfrm>
          <a:prstGeom prst="line">
            <a:avLst/>
          </a:prstGeom>
          <a:ln w="31750">
            <a:solidFill>
              <a:srgbClr val="899BBA"/>
            </a:solidFill>
            <a:prstDash val="sys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0C95356-0583-3567-7941-5D2FD63121D3}"/>
              </a:ext>
              <a:ext uri="{C183D7F6-B498-43B3-948B-1728B52AA6E4}">
                <adec:decorative xmlns:adec="http://schemas.microsoft.com/office/drawing/2017/decorative" val="1"/>
              </a:ext>
            </a:extLst>
          </p:cNvPr>
          <p:cNvSpPr txBox="1"/>
          <p:nvPr/>
        </p:nvSpPr>
        <p:spPr>
          <a:xfrm>
            <a:off x="-138048" y="5305399"/>
            <a:ext cx="2534367" cy="830997"/>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B1D85"/>
                </a:solidFill>
                <a:effectLst/>
                <a:uLnTx/>
                <a:uFillTx/>
                <a:latin typeface="Calibri" panose="020F0502020204030204"/>
                <a:ea typeface="+mn-ea"/>
                <a:cs typeface="+mn-cs"/>
              </a:rPr>
              <a:t>2022</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B1D85"/>
                </a:solidFill>
                <a:effectLst/>
                <a:uLnTx/>
                <a:uFillTx/>
                <a:latin typeface="Calibri" panose="020F0502020204030204"/>
                <a:ea typeface="+mn-ea"/>
                <a:cs typeface="+mn-cs"/>
              </a:rPr>
              <a:t>69.3M </a:t>
            </a:r>
          </a:p>
        </p:txBody>
      </p:sp>
      <p:sp>
        <p:nvSpPr>
          <p:cNvPr id="36" name="TextBox 35">
            <a:extLst>
              <a:ext uri="{FF2B5EF4-FFF2-40B4-BE49-F238E27FC236}">
                <a16:creationId xmlns:a16="http://schemas.microsoft.com/office/drawing/2014/main" id="{2FBC9AD4-1759-0210-A4A7-C153AFDEC0BD}"/>
              </a:ext>
              <a:ext uri="{C183D7F6-B498-43B3-948B-1728B52AA6E4}">
                <adec:decorative xmlns:adec="http://schemas.microsoft.com/office/drawing/2017/decorative" val="1"/>
              </a:ext>
            </a:extLst>
          </p:cNvPr>
          <p:cNvSpPr txBox="1"/>
          <p:nvPr/>
        </p:nvSpPr>
        <p:spPr>
          <a:xfrm>
            <a:off x="4806972" y="5316103"/>
            <a:ext cx="2471645" cy="830997"/>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B1D85"/>
                </a:solidFill>
                <a:effectLst/>
                <a:uLnTx/>
                <a:uFillTx/>
                <a:latin typeface="Calibri" panose="020F0502020204030204"/>
                <a:ea typeface="+mn-ea"/>
                <a:cs typeface="+mn-cs"/>
              </a:rPr>
              <a:t>2032</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B1D85"/>
                </a:solidFill>
                <a:effectLst/>
                <a:uLnTx/>
                <a:uFillTx/>
                <a:latin typeface="Calibri" panose="020F0502020204030204"/>
                <a:ea typeface="+mn-ea"/>
                <a:cs typeface="+mn-cs"/>
              </a:rPr>
              <a:t>100M* </a:t>
            </a:r>
          </a:p>
        </p:txBody>
      </p:sp>
      <p:sp>
        <p:nvSpPr>
          <p:cNvPr id="38" name="TextBox 37">
            <a:extLst>
              <a:ext uri="{FF2B5EF4-FFF2-40B4-BE49-F238E27FC236}">
                <a16:creationId xmlns:a16="http://schemas.microsoft.com/office/drawing/2014/main" id="{4E098624-0251-7932-1E55-5F9391D8A5D2}"/>
              </a:ext>
              <a:ext uri="{C183D7F6-B498-43B3-948B-1728B52AA6E4}">
                <adec:decorative xmlns:adec="http://schemas.microsoft.com/office/drawing/2017/decorative" val="1"/>
              </a:ext>
            </a:extLst>
          </p:cNvPr>
          <p:cNvSpPr txBox="1"/>
          <p:nvPr/>
        </p:nvSpPr>
        <p:spPr>
          <a:xfrm>
            <a:off x="10088760" y="5279563"/>
            <a:ext cx="1950717" cy="830997"/>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B1D85"/>
                </a:solidFill>
                <a:effectLst/>
                <a:uLnTx/>
                <a:uFillTx/>
                <a:latin typeface="Calibri" panose="020F0502020204030204"/>
                <a:ea typeface="+mn-ea"/>
                <a:cs typeface="+mn-cs"/>
              </a:rPr>
              <a:t>2045</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B1D85"/>
                </a:solidFill>
                <a:effectLst/>
                <a:uLnTx/>
                <a:uFillTx/>
                <a:latin typeface="Calibri" panose="020F0502020204030204"/>
                <a:ea typeface="+mn-ea"/>
                <a:cs typeface="+mn-cs"/>
              </a:rPr>
              <a:t>120+M</a:t>
            </a:r>
          </a:p>
        </p:txBody>
      </p:sp>
      <p:pic>
        <p:nvPicPr>
          <p:cNvPr id="7" name="Picture 6">
            <a:extLst>
              <a:ext uri="{FF2B5EF4-FFF2-40B4-BE49-F238E27FC236}">
                <a16:creationId xmlns:a16="http://schemas.microsoft.com/office/drawing/2014/main" id="{88E7DF5F-631C-F714-4E95-A6195ABC1176}"/>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01367" y="1506445"/>
            <a:ext cx="1655164" cy="2141976"/>
          </a:xfrm>
          <a:prstGeom prst="rect">
            <a:avLst/>
          </a:prstGeom>
        </p:spPr>
      </p:pic>
      <p:sp>
        <p:nvSpPr>
          <p:cNvPr id="11" name="TextBox 10">
            <a:extLst>
              <a:ext uri="{FF2B5EF4-FFF2-40B4-BE49-F238E27FC236}">
                <a16:creationId xmlns:a16="http://schemas.microsoft.com/office/drawing/2014/main" id="{8ED4B1D5-5EC1-82F9-EB2A-5FE6EAD2E0A1}"/>
              </a:ext>
              <a:ext uri="{C183D7F6-B498-43B3-948B-1728B52AA6E4}">
                <adec:decorative xmlns:adec="http://schemas.microsoft.com/office/drawing/2017/decorative" val="1"/>
              </a:ext>
            </a:extLst>
          </p:cNvPr>
          <p:cNvSpPr txBox="1"/>
          <p:nvPr/>
        </p:nvSpPr>
        <p:spPr>
          <a:xfrm>
            <a:off x="2580586" y="1097233"/>
            <a:ext cx="1095172" cy="461665"/>
          </a:xfrm>
          <a:prstGeom prst="rect">
            <a:avLst/>
          </a:prstGeom>
          <a:noFill/>
        </p:spPr>
        <p:txBody>
          <a:bodyPr wrap="non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0899"/>
                </a:solidFill>
                <a:effectLst/>
                <a:uLnTx/>
                <a:uFillTx/>
                <a:latin typeface="Calibri" panose="020F0502020204030204"/>
                <a:ea typeface="+mn-ea"/>
                <a:cs typeface="+mn-cs"/>
              </a:rPr>
              <a:t>Phase I</a:t>
            </a:r>
          </a:p>
        </p:txBody>
      </p:sp>
      <p:sp>
        <p:nvSpPr>
          <p:cNvPr id="13" name="TextBox 12">
            <a:extLst>
              <a:ext uri="{FF2B5EF4-FFF2-40B4-BE49-F238E27FC236}">
                <a16:creationId xmlns:a16="http://schemas.microsoft.com/office/drawing/2014/main" id="{C74B564F-835A-87DB-42B2-BD910A9CB403}"/>
              </a:ext>
              <a:ext uri="{C183D7F6-B498-43B3-948B-1728B52AA6E4}">
                <adec:decorative xmlns:adec="http://schemas.microsoft.com/office/drawing/2017/decorative" val="1"/>
              </a:ext>
            </a:extLst>
          </p:cNvPr>
          <p:cNvSpPr txBox="1"/>
          <p:nvPr/>
        </p:nvSpPr>
        <p:spPr>
          <a:xfrm>
            <a:off x="8440375" y="1045275"/>
            <a:ext cx="1279207" cy="461665"/>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0899"/>
                </a:solidFill>
                <a:effectLst/>
                <a:uLnTx/>
                <a:uFillTx/>
                <a:latin typeface="Calibri" panose="020F0502020204030204"/>
                <a:ea typeface="+mn-ea"/>
                <a:cs typeface="+mn-cs"/>
              </a:rPr>
              <a:t>Phase II</a:t>
            </a:r>
          </a:p>
        </p:txBody>
      </p:sp>
      <p:cxnSp>
        <p:nvCxnSpPr>
          <p:cNvPr id="9" name="Straight Connector 8">
            <a:extLst>
              <a:ext uri="{FF2B5EF4-FFF2-40B4-BE49-F238E27FC236}">
                <a16:creationId xmlns:a16="http://schemas.microsoft.com/office/drawing/2014/main" id="{65E51D72-ED4A-4580-F51D-8F0209E2F21C}"/>
              </a:ext>
              <a:ext uri="{C183D7F6-B498-43B3-948B-1728B52AA6E4}">
                <adec:decorative xmlns:adec="http://schemas.microsoft.com/office/drawing/2017/decorative" val="1"/>
              </a:ext>
            </a:extLst>
          </p:cNvPr>
          <p:cNvCxnSpPr>
            <a:cxnSpLocks/>
          </p:cNvCxnSpPr>
          <p:nvPr/>
        </p:nvCxnSpPr>
        <p:spPr>
          <a:xfrm>
            <a:off x="1971145" y="4728577"/>
            <a:ext cx="580753" cy="0"/>
          </a:xfrm>
          <a:prstGeom prst="line">
            <a:avLst/>
          </a:prstGeom>
          <a:ln w="38100">
            <a:solidFill>
              <a:srgbClr val="D7501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573E82A-9292-81CF-A3BA-9CC7D963E716}"/>
              </a:ext>
              <a:ext uri="{C183D7F6-B498-43B3-948B-1728B52AA6E4}">
                <adec:decorative xmlns:adec="http://schemas.microsoft.com/office/drawing/2017/decorative" val="1"/>
              </a:ext>
            </a:extLst>
          </p:cNvPr>
          <p:cNvCxnSpPr>
            <a:cxnSpLocks/>
          </p:cNvCxnSpPr>
          <p:nvPr/>
        </p:nvCxnSpPr>
        <p:spPr>
          <a:xfrm>
            <a:off x="7921302" y="4714233"/>
            <a:ext cx="1951543" cy="0"/>
          </a:xfrm>
          <a:prstGeom prst="line">
            <a:avLst/>
          </a:prstGeom>
          <a:ln w="38100">
            <a:solidFill>
              <a:srgbClr val="D7501C"/>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F2878A7-3066-B25A-A003-FD45DA31051B}"/>
              </a:ext>
              <a:ext uri="{C183D7F6-B498-43B3-948B-1728B52AA6E4}">
                <adec:decorative xmlns:adec="http://schemas.microsoft.com/office/drawing/2017/decorative" val="1"/>
              </a:ext>
            </a:extLst>
          </p:cNvPr>
          <p:cNvSpPr/>
          <p:nvPr/>
        </p:nvSpPr>
        <p:spPr>
          <a:xfrm>
            <a:off x="933979" y="4234695"/>
            <a:ext cx="964268" cy="903228"/>
          </a:xfrm>
          <a:prstGeom prst="rect">
            <a:avLst/>
          </a:prstGeom>
          <a:solidFill>
            <a:srgbClr val="3B1D85">
              <a:alpha val="60000"/>
            </a:srgbClr>
          </a:solidFill>
          <a:ln>
            <a:solidFill>
              <a:srgbClr val="3B1D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D38FA21-1478-F610-64ED-DA7B8666B1E7}"/>
              </a:ext>
              <a:ext uri="{C183D7F6-B498-43B3-948B-1728B52AA6E4}">
                <adec:decorative xmlns:adec="http://schemas.microsoft.com/office/drawing/2017/decorative" val="1"/>
              </a:ext>
            </a:extLst>
          </p:cNvPr>
          <p:cNvSpPr txBox="1"/>
          <p:nvPr/>
        </p:nvSpPr>
        <p:spPr>
          <a:xfrm>
            <a:off x="152378" y="4314739"/>
            <a:ext cx="2534367" cy="666977"/>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a:ea typeface="+mn-ea"/>
                <a:cs typeface="+mn-cs"/>
              </a:rPr>
              <a:t>1995</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a:ea typeface="+mn-ea"/>
                <a:cs typeface="+mn-cs"/>
              </a:rPr>
              <a:t>50 MAP </a:t>
            </a:r>
          </a:p>
        </p:txBody>
      </p:sp>
      <p:sp>
        <p:nvSpPr>
          <p:cNvPr id="25" name="Rectangle 24">
            <a:extLst>
              <a:ext uri="{FF2B5EF4-FFF2-40B4-BE49-F238E27FC236}">
                <a16:creationId xmlns:a16="http://schemas.microsoft.com/office/drawing/2014/main" id="{93ECDB67-6BF3-A53E-0DE2-F34F19A7C214}"/>
              </a:ext>
              <a:ext uri="{C183D7F6-B498-43B3-948B-1728B52AA6E4}">
                <adec:decorative xmlns:adec="http://schemas.microsoft.com/office/drawing/2017/decorative" val="1"/>
              </a:ext>
            </a:extLst>
          </p:cNvPr>
          <p:cNvSpPr/>
          <p:nvPr/>
        </p:nvSpPr>
        <p:spPr>
          <a:xfrm>
            <a:off x="4482363" y="4256351"/>
            <a:ext cx="964268" cy="903228"/>
          </a:xfrm>
          <a:prstGeom prst="rect">
            <a:avLst/>
          </a:prstGeom>
          <a:solidFill>
            <a:srgbClr val="3B1D85">
              <a:alpha val="60000"/>
            </a:srgbClr>
          </a:solidFill>
          <a:ln>
            <a:solidFill>
              <a:srgbClr val="3B1D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8998B7D-F412-C66E-5E5C-C06771F50481}"/>
              </a:ext>
              <a:ext uri="{C183D7F6-B498-43B3-948B-1728B52AA6E4}">
                <adec:decorative xmlns:adec="http://schemas.microsoft.com/office/drawing/2017/decorative" val="1"/>
              </a:ext>
            </a:extLst>
          </p:cNvPr>
          <p:cNvSpPr txBox="1"/>
          <p:nvPr/>
        </p:nvSpPr>
        <p:spPr>
          <a:xfrm>
            <a:off x="3705801" y="4296459"/>
            <a:ext cx="2534367" cy="666977"/>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a:ea typeface="+mn-ea"/>
                <a:cs typeface="+mn-cs"/>
              </a:rPr>
              <a:t>2027</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a:ea typeface="+mn-ea"/>
                <a:cs typeface="+mn-cs"/>
              </a:rPr>
              <a:t>100 MAP </a:t>
            </a:r>
          </a:p>
        </p:txBody>
      </p:sp>
      <p:sp>
        <p:nvSpPr>
          <p:cNvPr id="26" name="Rectangle 25">
            <a:extLst>
              <a:ext uri="{FF2B5EF4-FFF2-40B4-BE49-F238E27FC236}">
                <a16:creationId xmlns:a16="http://schemas.microsoft.com/office/drawing/2014/main" id="{D9F574E0-FB4B-6C6D-4BA4-6DCF61BD4FBE}"/>
              </a:ext>
              <a:ext uri="{C183D7F6-B498-43B3-948B-1728B52AA6E4}">
                <adec:decorative xmlns:adec="http://schemas.microsoft.com/office/drawing/2017/decorative" val="1"/>
              </a:ext>
            </a:extLst>
          </p:cNvPr>
          <p:cNvSpPr/>
          <p:nvPr/>
        </p:nvSpPr>
        <p:spPr>
          <a:xfrm>
            <a:off x="6814336" y="4231415"/>
            <a:ext cx="1051029" cy="944720"/>
          </a:xfrm>
          <a:prstGeom prst="rect">
            <a:avLst/>
          </a:prstGeom>
          <a:solidFill>
            <a:srgbClr val="3B1D85">
              <a:alpha val="60000"/>
            </a:srgbClr>
          </a:solidFill>
          <a:ln>
            <a:solidFill>
              <a:srgbClr val="3B1D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4331EEA-1527-05EB-7C5E-BC84F2223451}"/>
              </a:ext>
              <a:ext uri="{C183D7F6-B498-43B3-948B-1728B52AA6E4}">
                <adec:decorative xmlns:adec="http://schemas.microsoft.com/office/drawing/2017/decorative" val="1"/>
              </a:ext>
            </a:extLst>
          </p:cNvPr>
          <p:cNvSpPr txBox="1"/>
          <p:nvPr/>
        </p:nvSpPr>
        <p:spPr>
          <a:xfrm>
            <a:off x="6080493" y="4273847"/>
            <a:ext cx="2534367" cy="666977"/>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a:ea typeface="+mn-ea"/>
                <a:cs typeface="+mn-cs"/>
              </a:rPr>
              <a:t>2027</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a:ea typeface="+mn-ea"/>
                <a:cs typeface="+mn-cs"/>
              </a:rPr>
              <a:t>100 MAP</a:t>
            </a:r>
          </a:p>
        </p:txBody>
      </p:sp>
      <p:sp>
        <p:nvSpPr>
          <p:cNvPr id="27" name="Rectangle 26">
            <a:extLst>
              <a:ext uri="{FF2B5EF4-FFF2-40B4-BE49-F238E27FC236}">
                <a16:creationId xmlns:a16="http://schemas.microsoft.com/office/drawing/2014/main" id="{4DC25C4B-8D85-DD9B-42D8-518A138CFB7D}"/>
              </a:ext>
              <a:ext uri="{C183D7F6-B498-43B3-948B-1728B52AA6E4}">
                <adec:decorative xmlns:adec="http://schemas.microsoft.com/office/drawing/2017/decorative" val="1"/>
              </a:ext>
            </a:extLst>
          </p:cNvPr>
          <p:cNvSpPr/>
          <p:nvPr/>
        </p:nvSpPr>
        <p:spPr>
          <a:xfrm>
            <a:off x="9965985" y="4194826"/>
            <a:ext cx="1074448" cy="984884"/>
          </a:xfrm>
          <a:prstGeom prst="rect">
            <a:avLst/>
          </a:prstGeom>
          <a:solidFill>
            <a:srgbClr val="3B1D85">
              <a:alpha val="60000"/>
            </a:srgbClr>
          </a:solidFill>
          <a:ln>
            <a:solidFill>
              <a:srgbClr val="3B1D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061237CC-C613-995C-E1F7-02AED02F1820}"/>
              </a:ext>
              <a:ext uri="{C183D7F6-B498-43B3-948B-1728B52AA6E4}">
                <adec:decorative xmlns:adec="http://schemas.microsoft.com/office/drawing/2017/decorative" val="1"/>
              </a:ext>
            </a:extLst>
          </p:cNvPr>
          <p:cNvSpPr txBox="1"/>
          <p:nvPr/>
        </p:nvSpPr>
        <p:spPr>
          <a:xfrm>
            <a:off x="9235625" y="4265323"/>
            <a:ext cx="2534367" cy="666977"/>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a:ea typeface="+mn-ea"/>
                <a:cs typeface="+mn-cs"/>
              </a:rPr>
              <a:t>2045</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a:ea typeface="+mn-ea"/>
                <a:cs typeface="+mn-cs"/>
              </a:rPr>
              <a:t>120+ MAP </a:t>
            </a:r>
          </a:p>
        </p:txBody>
      </p:sp>
      <p:sp>
        <p:nvSpPr>
          <p:cNvPr id="33" name="TextBox 32">
            <a:extLst>
              <a:ext uri="{FF2B5EF4-FFF2-40B4-BE49-F238E27FC236}">
                <a16:creationId xmlns:a16="http://schemas.microsoft.com/office/drawing/2014/main" id="{1A95958A-9A4D-54A1-69A0-C039CCBD8092}"/>
              </a:ext>
              <a:ext uri="{C183D7F6-B498-43B3-948B-1728B52AA6E4}">
                <adec:decorative xmlns:adec="http://schemas.microsoft.com/office/drawing/2017/decorative" val="1"/>
              </a:ext>
            </a:extLst>
          </p:cNvPr>
          <p:cNvSpPr txBox="1"/>
          <p:nvPr/>
        </p:nvSpPr>
        <p:spPr>
          <a:xfrm>
            <a:off x="4937762" y="6076268"/>
            <a:ext cx="3677097" cy="338554"/>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*FAA approved projection</a:t>
            </a:r>
          </a:p>
        </p:txBody>
      </p:sp>
      <p:sp>
        <p:nvSpPr>
          <p:cNvPr id="3" name="Rectangle 2">
            <a:extLst>
              <a:ext uri="{FF2B5EF4-FFF2-40B4-BE49-F238E27FC236}">
                <a16:creationId xmlns:a16="http://schemas.microsoft.com/office/drawing/2014/main" id="{EC679E2C-7660-CF36-887C-786C551DEC45}"/>
              </a:ext>
              <a:ext uri="{C183D7F6-B498-43B3-948B-1728B52AA6E4}">
                <adec:decorative xmlns:adec="http://schemas.microsoft.com/office/drawing/2017/decorative" val="1"/>
              </a:ext>
            </a:extLst>
          </p:cNvPr>
          <p:cNvSpPr/>
          <p:nvPr/>
        </p:nvSpPr>
        <p:spPr>
          <a:xfrm>
            <a:off x="2628610" y="4238207"/>
            <a:ext cx="1106567" cy="903228"/>
          </a:xfrm>
          <a:prstGeom prst="rect">
            <a:avLst/>
          </a:prstGeom>
          <a:solidFill>
            <a:srgbClr val="3B1D85">
              <a:alpha val="60000"/>
            </a:srgbClr>
          </a:solidFill>
          <a:ln>
            <a:solidFill>
              <a:srgbClr val="3B1D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A550FAB-365D-9F0B-FFD4-3F6A603DCBFF}"/>
              </a:ext>
              <a:ext uri="{C183D7F6-B498-43B3-948B-1728B52AA6E4}">
                <adec:decorative xmlns:adec="http://schemas.microsoft.com/office/drawing/2017/decorative" val="1"/>
              </a:ext>
            </a:extLst>
          </p:cNvPr>
          <p:cNvSpPr txBox="1"/>
          <p:nvPr/>
        </p:nvSpPr>
        <p:spPr>
          <a:xfrm>
            <a:off x="1919266" y="4318251"/>
            <a:ext cx="2534367" cy="666977"/>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a:ea typeface="+mn-ea"/>
                <a:cs typeface="+mn-cs"/>
              </a:rPr>
              <a:t>2023</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a:ea typeface="+mn-ea"/>
                <a:cs typeface="+mn-cs"/>
              </a:rPr>
              <a:t>77.8 MAP </a:t>
            </a:r>
          </a:p>
        </p:txBody>
      </p:sp>
      <p:cxnSp>
        <p:nvCxnSpPr>
          <p:cNvPr id="12" name="Straight Connector 11">
            <a:extLst>
              <a:ext uri="{FF2B5EF4-FFF2-40B4-BE49-F238E27FC236}">
                <a16:creationId xmlns:a16="http://schemas.microsoft.com/office/drawing/2014/main" id="{A46BF6FB-0E46-B8AD-791E-EE579D97DBE0}"/>
              </a:ext>
              <a:ext uri="{C183D7F6-B498-43B3-948B-1728B52AA6E4}">
                <adec:decorative xmlns:adec="http://schemas.microsoft.com/office/drawing/2017/decorative" val="1"/>
              </a:ext>
            </a:extLst>
          </p:cNvPr>
          <p:cNvCxnSpPr>
            <a:cxnSpLocks/>
          </p:cNvCxnSpPr>
          <p:nvPr/>
        </p:nvCxnSpPr>
        <p:spPr>
          <a:xfrm>
            <a:off x="3794844" y="4714233"/>
            <a:ext cx="580753" cy="0"/>
          </a:xfrm>
          <a:prstGeom prst="line">
            <a:avLst/>
          </a:prstGeom>
          <a:ln w="38100">
            <a:solidFill>
              <a:srgbClr val="D7501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3A0F4EC-C453-CE40-7E57-6887311D986C}"/>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50416" y="1828892"/>
            <a:ext cx="1417320" cy="1417320"/>
          </a:xfrm>
          <a:prstGeom prst="rect">
            <a:avLst/>
          </a:prstGeom>
        </p:spPr>
      </p:pic>
    </p:spTree>
    <p:extLst>
      <p:ext uri="{BB962C8B-B14F-4D97-AF65-F5344CB8AC3E}">
        <p14:creationId xmlns:p14="http://schemas.microsoft.com/office/powerpoint/2010/main" val="2151694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29ACA8-B0DD-A743-6D1F-D4E4FDBBEC6B}"/>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440099"/>
                </a:solidFill>
                <a:effectLst/>
                <a:uLnTx/>
                <a:uFillTx/>
                <a:latin typeface="+mn-lt"/>
                <a:ea typeface="+mn-ea"/>
                <a:cs typeface="+mn-cs"/>
              </a:rPr>
              <a:t>OPERATION 2045</a:t>
            </a:r>
          </a:p>
        </p:txBody>
      </p:sp>
      <p:pic>
        <p:nvPicPr>
          <p:cNvPr id="14" name="Picture 13" descr="Infographic of Operation 2045 ">
            <a:extLst>
              <a:ext uri="{FF2B5EF4-FFF2-40B4-BE49-F238E27FC236}">
                <a16:creationId xmlns:a16="http://schemas.microsoft.com/office/drawing/2014/main" id="{B112F42A-2DD8-092B-8DCD-313762B9BC72}"/>
              </a:ext>
              <a:ext uri="{C183D7F6-B498-43B3-948B-1728B52AA6E4}">
                <adec:decorative xmlns:adec="http://schemas.microsoft.com/office/drawing/2017/decorative" val="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0439" y="1381257"/>
            <a:ext cx="9530616" cy="4702156"/>
          </a:xfrm>
          <a:prstGeom prst="rect">
            <a:avLst/>
          </a:prstGeom>
        </p:spPr>
      </p:pic>
      <p:sp>
        <p:nvSpPr>
          <p:cNvPr id="23" name="Text Placeholder 22">
            <a:extLst>
              <a:ext uri="{FF2B5EF4-FFF2-40B4-BE49-F238E27FC236}">
                <a16:creationId xmlns:a16="http://schemas.microsoft.com/office/drawing/2014/main" id="{468F695D-D20E-4DC3-501B-12D2A4930476}"/>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Tree>
    <p:custDataLst>
      <p:tags r:id="rId1"/>
    </p:custDataLst>
    <p:extLst>
      <p:ext uri="{BB962C8B-B14F-4D97-AF65-F5344CB8AC3E}">
        <p14:creationId xmlns:p14="http://schemas.microsoft.com/office/powerpoint/2010/main" val="3372863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4BDA5-B522-8AB9-C326-10AF7C5EAE5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2F2E450-2526-9788-9E17-84A4967115F9}"/>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COMMITMENT TO SMALL BUSINESS</a:t>
            </a:r>
          </a:p>
        </p:txBody>
      </p:sp>
      <p:sp>
        <p:nvSpPr>
          <p:cNvPr id="7" name="Text Placeholder 6">
            <a:extLst>
              <a:ext uri="{FF2B5EF4-FFF2-40B4-BE49-F238E27FC236}">
                <a16:creationId xmlns:a16="http://schemas.microsoft.com/office/drawing/2014/main" id="{DDB2E4C5-E4D7-B467-EE75-4298C78F6E74}"/>
              </a:ext>
            </a:extLst>
          </p:cNvPr>
          <p:cNvSpPr>
            <a:spLocks noGrp="1"/>
          </p:cNvSpPr>
          <p:nvPr>
            <p:ph type="body" sz="quarter" idx="13"/>
          </p:nvPr>
        </p:nvSpPr>
        <p:spPr>
          <a:xfrm>
            <a:off x="770438" y="1180309"/>
            <a:ext cx="6457084" cy="5465040"/>
          </a:xfrm>
        </p:spPr>
        <p:txBody>
          <a:bodyPr/>
          <a:lstStyle/>
          <a:p>
            <a:pPr marL="628650" lvl="1" indent="-171450">
              <a:lnSpc>
                <a:spcPct val="150000"/>
              </a:lnSpc>
              <a:buClr>
                <a:srgbClr val="B74D13"/>
              </a:buClr>
              <a:buFont typeface="Arial" panose="020B0604020202020204" pitchFamily="34" charset="0"/>
              <a:buChar char="•"/>
            </a:pPr>
            <a:r>
              <a:rPr lang="en-US" altLang="en-US" sz="1800">
                <a:solidFill>
                  <a:srgbClr val="3B1D85"/>
                </a:solidFill>
                <a:latin typeface="Calibri" panose="020F0502020204030204"/>
              </a:rPr>
              <a:t>Cap on RFP submittal and design size to promote a level playing field </a:t>
            </a:r>
            <a:endParaRPr kumimoji="0" lang="en-US" altLang="en-US" sz="1800" b="0" i="0" u="none" strike="noStrike" kern="1200" cap="none" spc="0" normalizeH="0" baseline="0" noProof="0">
              <a:ln>
                <a:noFill/>
              </a:ln>
              <a:solidFill>
                <a:srgbClr val="3B1D85"/>
              </a:solidFill>
              <a:effectLst/>
              <a:uLnTx/>
              <a:uFillTx/>
              <a:latin typeface="Calibri" panose="020F0502020204030204"/>
              <a:ea typeface="+mn-ea"/>
              <a:cs typeface="+mn-cs"/>
            </a:endParaRPr>
          </a:p>
          <a:p>
            <a:pPr marL="628650" lvl="1" indent="-171450">
              <a:lnSpc>
                <a:spcPct val="150000"/>
              </a:lnSpc>
              <a:buClr>
                <a:srgbClr val="B74D13"/>
              </a:buClr>
              <a:buFont typeface="Arial" panose="020B0604020202020204" pitchFamily="34" charset="0"/>
              <a:buChar char="•"/>
              <a:defRPr/>
            </a:pPr>
            <a:r>
              <a:rPr lang="en-US" altLang="en-US" sz="1800">
                <a:solidFill>
                  <a:srgbClr val="3B1D85"/>
                </a:solidFill>
                <a:latin typeface="Calibri" panose="020F0502020204030204"/>
              </a:rPr>
              <a:t>N</a:t>
            </a:r>
            <a:r>
              <a:rPr kumimoji="0" lang="en-US" altLang="en-US" sz="1800" b="0" i="0" u="none" strike="noStrike" kern="1200" cap="none" spc="0" normalizeH="0" baseline="0" noProof="0" err="1">
                <a:ln>
                  <a:noFill/>
                </a:ln>
                <a:solidFill>
                  <a:srgbClr val="3B1D85"/>
                </a:solidFill>
                <a:effectLst/>
                <a:uLnTx/>
                <a:uFillTx/>
                <a:latin typeface="Calibri" panose="020F0502020204030204"/>
                <a:ea typeface="+mn-ea"/>
                <a:cs typeface="+mn-cs"/>
              </a:rPr>
              <a:t>ew</a:t>
            </a:r>
            <a:r>
              <a:rPr kumimoji="0" lang="en-US" altLang="en-US" sz="1800" b="0" i="0" u="none" strike="noStrike" kern="1200" cap="none" spc="0" normalizeH="0" baseline="0" noProof="0">
                <a:ln>
                  <a:noFill/>
                </a:ln>
                <a:solidFill>
                  <a:srgbClr val="3B1D85"/>
                </a:solidFill>
                <a:effectLst/>
                <a:uLnTx/>
                <a:uFillTx/>
                <a:latin typeface="Calibri" panose="020F0502020204030204"/>
                <a:ea typeface="+mn-ea"/>
                <a:cs typeface="+mn-cs"/>
              </a:rPr>
              <a:t> Small Business Enterprise Concessions (SBEC) opportunities to limit the competition pool to same-sized companies</a:t>
            </a:r>
          </a:p>
          <a:p>
            <a:pPr marL="628650" lvl="1" indent="-171450">
              <a:lnSpc>
                <a:spcPct val="150000"/>
              </a:lnSpc>
              <a:buClr>
                <a:srgbClr val="B74D13"/>
              </a:buClr>
              <a:buFont typeface="Arial" panose="020B0604020202020204" pitchFamily="34" charset="0"/>
              <a:buChar char="•"/>
              <a:defRPr/>
            </a:pPr>
            <a:r>
              <a:rPr lang="en-US" sz="1800">
                <a:solidFill>
                  <a:srgbClr val="3B1D85"/>
                </a:solidFill>
                <a:latin typeface="Calibri" panose="020F0502020204030204"/>
              </a:rPr>
              <a:t>Added EDIA language to competitive solicitations </a:t>
            </a:r>
          </a:p>
          <a:p>
            <a:pPr marL="628650" lvl="1" indent="-171450">
              <a:lnSpc>
                <a:spcPct val="150000"/>
              </a:lnSpc>
              <a:buClr>
                <a:srgbClr val="B74D13"/>
              </a:buClr>
              <a:buFont typeface="Arial" panose="020B0604020202020204" pitchFamily="34" charset="0"/>
              <a:buChar char="•"/>
              <a:defRPr/>
            </a:pPr>
            <a:r>
              <a:rPr lang="en-US" sz="1800">
                <a:solidFill>
                  <a:srgbClr val="3B1D85"/>
                </a:solidFill>
                <a:latin typeface="Calibri" panose="020F0502020204030204"/>
              </a:rPr>
              <a:t>A required EDIA Plan submission as part of proposals that will be scored and factored into each proposal’s final assessment </a:t>
            </a:r>
          </a:p>
          <a:p>
            <a:pPr lvl="2"/>
            <a:endParaRPr lang="en-US"/>
          </a:p>
        </p:txBody>
      </p:sp>
      <p:sp>
        <p:nvSpPr>
          <p:cNvPr id="5" name="Text Placeholder 4">
            <a:extLst>
              <a:ext uri="{FF2B5EF4-FFF2-40B4-BE49-F238E27FC236}">
                <a16:creationId xmlns:a16="http://schemas.microsoft.com/office/drawing/2014/main" id="{D7621885-812F-6FAA-D5DF-6A07931075A3}"/>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Tree>
    <p:custDataLst>
      <p:tags r:id="rId1"/>
    </p:custDataLst>
    <p:extLst>
      <p:ext uri="{BB962C8B-B14F-4D97-AF65-F5344CB8AC3E}">
        <p14:creationId xmlns:p14="http://schemas.microsoft.com/office/powerpoint/2010/main" val="4208304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DF135D1-D0D6-52CE-58A3-88B6B62CB891}"/>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33" b="0" i="0" u="none" strike="noStrike" kern="1200" cap="none" spc="0" normalizeH="0" baseline="0" noProof="0">
                <a:ln>
                  <a:noFill/>
                </a:ln>
                <a:solidFill>
                  <a:srgbClr val="440099"/>
                </a:solidFill>
                <a:effectLst/>
                <a:uLnTx/>
                <a:uFillTx/>
                <a:latin typeface="+mn-lt"/>
                <a:ea typeface="+mn-ea"/>
                <a:cs typeface="+mn-cs"/>
              </a:rPr>
              <a:t>SENIOR VICE PRESIDENT, CONCESSIONS</a:t>
            </a:r>
          </a:p>
        </p:txBody>
      </p:sp>
      <p:sp>
        <p:nvSpPr>
          <p:cNvPr id="4" name="TextBox 3">
            <a:extLst>
              <a:ext uri="{FF2B5EF4-FFF2-40B4-BE49-F238E27FC236}">
                <a16:creationId xmlns:a16="http://schemas.microsoft.com/office/drawing/2014/main" id="{B6F9A580-C190-3CF1-53A1-2DEFAF90643F}"/>
              </a:ext>
            </a:extLst>
          </p:cNvPr>
          <p:cNvSpPr txBox="1"/>
          <p:nvPr/>
        </p:nvSpPr>
        <p:spPr>
          <a:xfrm>
            <a:off x="3947101" y="1264563"/>
            <a:ext cx="3300391" cy="646331"/>
          </a:xfrm>
          <a:prstGeom prst="rect">
            <a:avLst/>
          </a:prstGeom>
          <a:noFill/>
        </p:spPr>
        <p:txBody>
          <a:bodyPr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Pamela Dechant</a:t>
            </a:r>
            <a:endParaRPr kumimoji="0" lang="en-US" sz="3600" b="1" i="0" u="none" strike="noStrike" kern="1200" cap="none" spc="0" normalizeH="0" baseline="0" noProof="0">
              <a:ln>
                <a:noFill/>
              </a:ln>
              <a:solidFill>
                <a:prstClr val="black"/>
              </a:solidFill>
              <a:effectLst/>
              <a:uLnTx/>
              <a:uFillTx/>
              <a:latin typeface="Calibri" panose="020F0502020204030204"/>
              <a:ea typeface="Calibri"/>
              <a:cs typeface="Calibri"/>
            </a:endParaRPr>
          </a:p>
        </p:txBody>
      </p:sp>
      <p:pic>
        <p:nvPicPr>
          <p:cNvPr id="7" name="Picture 6" descr="A person smiling at camera">
            <a:extLst>
              <a:ext uri="{FF2B5EF4-FFF2-40B4-BE49-F238E27FC236}">
                <a16:creationId xmlns:a16="http://schemas.microsoft.com/office/drawing/2014/main" id="{D08CDE6D-B0E6-6466-5092-8582612549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9713" y="1964527"/>
            <a:ext cx="3692786" cy="4395474"/>
          </a:xfrm>
          <a:prstGeom prst="rect">
            <a:avLst/>
          </a:prstGeom>
        </p:spPr>
      </p:pic>
    </p:spTree>
    <p:extLst>
      <p:ext uri="{BB962C8B-B14F-4D97-AF65-F5344CB8AC3E}">
        <p14:creationId xmlns:p14="http://schemas.microsoft.com/office/powerpoint/2010/main" val="3183534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2E69B637-6145-3456-FCD8-3C74828E7AC0}"/>
            </a:ext>
          </a:extLst>
        </p:cNvPr>
        <p:cNvGrpSpPr/>
        <p:nvPr/>
      </p:nvGrpSpPr>
      <p:grpSpPr>
        <a:xfrm>
          <a:off x="0" y="0"/>
          <a:ext cx="0" cy="0"/>
          <a:chOff x="0" y="0"/>
          <a:chExt cx="0" cy="0"/>
        </a:xfrm>
      </p:grpSpPr>
      <p:sp>
        <p:nvSpPr>
          <p:cNvPr id="342" name="Google Shape;342;p41">
            <a:extLst>
              <a:ext uri="{FF2B5EF4-FFF2-40B4-BE49-F238E27FC236}">
                <a16:creationId xmlns:a16="http://schemas.microsoft.com/office/drawing/2014/main" id="{149525FA-3AE9-4FE1-DFA2-FB382FA530F4}"/>
              </a:ext>
              <a:ext uri="{C183D7F6-B498-43B3-948B-1728B52AA6E4}">
                <adec:decorative xmlns:adec="http://schemas.microsoft.com/office/drawing/2017/decorative" val="1"/>
              </a:ext>
            </a:extLst>
          </p:cNvPr>
          <p:cNvSpPr txBox="1">
            <a:spLocks noGrp="1"/>
          </p:cNvSpPr>
          <p:nvPr>
            <p:ph type="sldNum" idx="12"/>
          </p:nvPr>
        </p:nvSpPr>
        <p:spPr>
          <a:prstGeom prst="rect">
            <a:avLst/>
          </a:prstGeom>
          <a:noFill/>
          <a:ln>
            <a:noFill/>
          </a:ln>
        </p:spPr>
        <p:txBody>
          <a:bodyPr spcFirstLastPara="1" wrap="square" lIns="121900" tIns="60933" rIns="121900" bIns="60933" anchor="ctr" anchorCtr="0">
            <a:no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1" b="0" i="0" u="none" strike="noStrike" kern="1200" cap="none" spc="0" normalizeH="0" baseline="0" noProof="0">
                <a:ln>
                  <a:noFill/>
                </a:ln>
                <a:solidFill>
                  <a:prstClr val="black"/>
                </a:solidFill>
                <a:effectLst/>
                <a:uLnTx/>
                <a:uFillTx/>
                <a:latin typeface="Calibri" panose="020F0502020204030204"/>
                <a:cs typeface="Calibri"/>
                <a:sym typeface="Calibri"/>
              </a:rPr>
              <a:pPr marL="0" marR="0" lvl="0" indent="0" algn="r" defTabSz="609570" rtl="0" eaLnBrk="1" fontAlgn="auto" latinLnBrk="0" hangingPunct="1">
                <a:lnSpc>
                  <a:spcPct val="100000"/>
                </a:lnSpc>
                <a:spcBef>
                  <a:spcPts val="0"/>
                </a:spcBef>
                <a:spcAft>
                  <a:spcPts val="0"/>
                </a:spcAft>
                <a:buClrTx/>
                <a:buSzTx/>
                <a:buFontTx/>
                <a:buNone/>
                <a:tabLst/>
                <a:defRPr/>
              </a:pPr>
              <a:t>18</a:t>
            </a:fld>
            <a:endParaRPr kumimoji="0" sz="1401" b="0" i="0" u="none" strike="noStrike" kern="1200" cap="none" spc="0" normalizeH="0" baseline="0" noProof="0">
              <a:ln>
                <a:noFill/>
              </a:ln>
              <a:solidFill>
                <a:prstClr val="black"/>
              </a:solidFill>
              <a:effectLst/>
              <a:uLnTx/>
              <a:uFillTx/>
              <a:latin typeface="Calibri" panose="020F0502020204030204"/>
              <a:cs typeface="Calibri"/>
              <a:sym typeface="Calibri"/>
            </a:endParaRPr>
          </a:p>
        </p:txBody>
      </p:sp>
      <p:sp>
        <p:nvSpPr>
          <p:cNvPr id="7" name="Title 6">
            <a:extLst>
              <a:ext uri="{FF2B5EF4-FFF2-40B4-BE49-F238E27FC236}">
                <a16:creationId xmlns:a16="http://schemas.microsoft.com/office/drawing/2014/main" id="{2B75AA5C-4CF3-B788-0E6C-88F507B6EB7E}"/>
              </a:ext>
            </a:extLst>
          </p:cNvPr>
          <p:cNvSpPr>
            <a:spLocks noGrp="1"/>
          </p:cNvSpPr>
          <p:nvPr>
            <p:ph type="title"/>
          </p:nvPr>
        </p:nvSpPr>
        <p:spPr/>
        <p:txBody>
          <a:bodyPr/>
          <a:lstStyle/>
          <a:p>
            <a:r>
              <a:rPr lang="en-US"/>
              <a:t>CONCESSIONS 2024</a:t>
            </a:r>
          </a:p>
        </p:txBody>
      </p:sp>
      <p:grpSp>
        <p:nvGrpSpPr>
          <p:cNvPr id="15" name="Group 14" descr="An infographic for DEN 2024 Concessions. ">
            <a:extLst>
              <a:ext uri="{FF2B5EF4-FFF2-40B4-BE49-F238E27FC236}">
                <a16:creationId xmlns:a16="http://schemas.microsoft.com/office/drawing/2014/main" id="{22923D96-B6C5-E10D-D6BB-5C17C3CABDEA}"/>
              </a:ext>
            </a:extLst>
          </p:cNvPr>
          <p:cNvGrpSpPr/>
          <p:nvPr/>
        </p:nvGrpSpPr>
        <p:grpSpPr>
          <a:xfrm>
            <a:off x="558800" y="1123315"/>
            <a:ext cx="10961728" cy="1493940"/>
            <a:chOff x="419100" y="874289"/>
            <a:chExt cx="8221296" cy="1120455"/>
          </a:xfrm>
        </p:grpSpPr>
        <p:sp>
          <p:nvSpPr>
            <p:cNvPr id="344" name="Google Shape;344;p41">
              <a:extLst>
                <a:ext uri="{FF2B5EF4-FFF2-40B4-BE49-F238E27FC236}">
                  <a16:creationId xmlns:a16="http://schemas.microsoft.com/office/drawing/2014/main" id="{824D2948-4190-A729-674C-2636EAD760A0}"/>
                </a:ext>
              </a:extLst>
            </p:cNvPr>
            <p:cNvSpPr txBox="1"/>
            <p:nvPr/>
          </p:nvSpPr>
          <p:spPr>
            <a:xfrm>
              <a:off x="419100" y="879294"/>
              <a:ext cx="1873837" cy="1115450"/>
            </a:xfrm>
            <a:prstGeom prst="rect">
              <a:avLst/>
            </a:prstGeom>
            <a:noFill/>
            <a:ln>
              <a:noFill/>
            </a:ln>
          </p:spPr>
          <p:txBody>
            <a:bodyPr spcFirstLastPara="1" wrap="square" lIns="0" tIns="0" rIns="0" bIns="0" anchor="t" anchorCtr="0">
              <a:spAutoFit/>
            </a:bodyPr>
            <a:lstStyle/>
            <a:p>
              <a:pPr marL="0" marR="0" lvl="0" indent="0" algn="ctr" defTabSz="609570" rtl="0" eaLnBrk="1" fontAlgn="auto" latinLnBrk="0" hangingPunct="1">
                <a:lnSpc>
                  <a:spcPct val="114000"/>
                </a:lnSpc>
                <a:spcBef>
                  <a:spcPts val="0"/>
                </a:spcBef>
                <a:spcAft>
                  <a:spcPts val="0"/>
                </a:spcAft>
                <a:buClr>
                  <a:srgbClr val="E0592A"/>
                </a:buClr>
                <a:buSzPts val="1800"/>
                <a:buFontTx/>
                <a:buNone/>
                <a:tabLst/>
                <a:defRPr/>
              </a:pPr>
              <a:r>
                <a:rPr kumimoji="0" lang="en-US" sz="4267" b="1" i="0" u="none" strike="noStrike" kern="1200" cap="none" spc="0" normalizeH="0" baseline="0" noProof="0">
                  <a:ln>
                    <a:noFill/>
                  </a:ln>
                  <a:solidFill>
                    <a:srgbClr val="E0592A"/>
                  </a:solidFill>
                  <a:effectLst/>
                  <a:uLnTx/>
                  <a:uFillTx/>
                  <a:latin typeface="Calibri"/>
                  <a:ea typeface="Calibri"/>
                  <a:cs typeface="Calibri"/>
                  <a:sym typeface="Calibri"/>
                </a:rPr>
                <a:t>200</a:t>
              </a:r>
              <a:r>
                <a:rPr kumimoji="0" lang="en-US" sz="4267" b="1" i="0" u="none" strike="noStrike" kern="1200" cap="none" spc="0" normalizeH="0" baseline="0" noProof="0">
                  <a:ln>
                    <a:noFill/>
                  </a:ln>
                  <a:solidFill>
                    <a:srgbClr val="8D9EBC"/>
                  </a:solidFill>
                  <a:effectLst/>
                  <a:uLnTx/>
                  <a:uFillTx/>
                  <a:latin typeface="Calibri"/>
                  <a:ea typeface="Calibri"/>
                  <a:cs typeface="Calibri"/>
                  <a:sym typeface="Calibri"/>
                </a:rPr>
                <a:t> </a:t>
              </a:r>
            </a:p>
            <a:p>
              <a:pPr marL="0" marR="0" lvl="0" indent="0" algn="ctr" defTabSz="609570" rtl="0" eaLnBrk="1" fontAlgn="auto" latinLnBrk="0" hangingPunct="1">
                <a:lnSpc>
                  <a:spcPct val="100000"/>
                </a:lnSpc>
                <a:spcBef>
                  <a:spcPts val="0"/>
                </a:spcBef>
                <a:spcAft>
                  <a:spcPts val="0"/>
                </a:spcAft>
                <a:buClr>
                  <a:srgbClr val="E0592A"/>
                </a:buClr>
                <a:buSzPts val="1800"/>
                <a:buFontTx/>
                <a:buNone/>
                <a:tabLst/>
                <a:defRPr/>
              </a:pPr>
              <a:r>
                <a:rPr kumimoji="0" lang="en-US" sz="2400" b="0" i="0" u="none" strike="noStrike" kern="1200" cap="none" spc="0" normalizeH="0" baseline="0" noProof="0">
                  <a:ln>
                    <a:noFill/>
                  </a:ln>
                  <a:solidFill>
                    <a:srgbClr val="3B1D85"/>
                  </a:solidFill>
                  <a:effectLst/>
                  <a:uLnTx/>
                  <a:uFillTx/>
                  <a:latin typeface="Calibri"/>
                  <a:ea typeface="Calibri"/>
                  <a:cs typeface="Calibri"/>
                  <a:sym typeface="Calibri"/>
                </a:rPr>
                <a:t>Shopping and </a:t>
              </a:r>
              <a:br>
                <a:rPr kumimoji="0" lang="en-US" sz="2400" b="0" i="0" u="none" strike="noStrike" kern="1200" cap="none" spc="0" normalizeH="0" baseline="0" noProof="0">
                  <a:ln>
                    <a:noFill/>
                  </a:ln>
                  <a:solidFill>
                    <a:srgbClr val="3B1D85"/>
                  </a:solidFill>
                  <a:effectLst/>
                  <a:uLnTx/>
                  <a:uFillTx/>
                  <a:latin typeface="Calibri"/>
                  <a:ea typeface="Calibri"/>
                  <a:cs typeface="Calibri"/>
                  <a:sym typeface="Calibri"/>
                </a:rPr>
              </a:br>
              <a:r>
                <a:rPr kumimoji="0" lang="en-US" sz="2400" b="0" i="0" u="none" strike="noStrike" kern="1200" cap="none" spc="0" normalizeH="0" baseline="0" noProof="0">
                  <a:ln>
                    <a:noFill/>
                  </a:ln>
                  <a:solidFill>
                    <a:srgbClr val="3B1D85"/>
                  </a:solidFill>
                  <a:effectLst/>
                  <a:uLnTx/>
                  <a:uFillTx/>
                  <a:latin typeface="Calibri"/>
                  <a:ea typeface="Calibri"/>
                  <a:cs typeface="Calibri"/>
                  <a:sym typeface="Calibri"/>
                </a:rPr>
                <a:t>dining options</a:t>
              </a:r>
              <a:endParaRPr kumimoji="0" lang="en-US" sz="2400" b="0" i="0" u="none" strike="noStrike" kern="1200" cap="none" spc="0" normalizeH="0" baseline="0" noProof="0">
                <a:ln>
                  <a:noFill/>
                </a:ln>
                <a:solidFill>
                  <a:srgbClr val="3B1D85"/>
                </a:solidFill>
                <a:effectLst/>
                <a:uLnTx/>
                <a:uFillTx/>
                <a:latin typeface="Calibri" panose="020F0502020204030204"/>
                <a:ea typeface="+mn-ea"/>
                <a:cs typeface="+mn-cs"/>
              </a:endParaRPr>
            </a:p>
          </p:txBody>
        </p:sp>
        <p:sp>
          <p:nvSpPr>
            <p:cNvPr id="3" name="Google Shape;344;p41">
              <a:extLst>
                <a:ext uri="{FF2B5EF4-FFF2-40B4-BE49-F238E27FC236}">
                  <a16:creationId xmlns:a16="http://schemas.microsoft.com/office/drawing/2014/main" id="{3FCCE812-4972-4FFE-B9B6-A64100976FB2}"/>
                </a:ext>
              </a:extLst>
            </p:cNvPr>
            <p:cNvSpPr txBox="1"/>
            <p:nvPr/>
          </p:nvSpPr>
          <p:spPr>
            <a:xfrm>
              <a:off x="2583354" y="874289"/>
              <a:ext cx="1703566" cy="838451"/>
            </a:xfrm>
            <a:prstGeom prst="rect">
              <a:avLst/>
            </a:prstGeom>
            <a:noFill/>
            <a:ln>
              <a:noFill/>
            </a:ln>
          </p:spPr>
          <p:txBody>
            <a:bodyPr spcFirstLastPara="1" wrap="square" lIns="0" tIns="0" rIns="0" bIns="0" anchor="t" anchorCtr="0">
              <a:spAutoFit/>
            </a:bodyPr>
            <a:lstStyle/>
            <a:p>
              <a:pPr marL="0" marR="0" lvl="0" indent="0" algn="ctr" defTabSz="609570" rtl="0" eaLnBrk="1" fontAlgn="auto" latinLnBrk="0" hangingPunct="1">
                <a:lnSpc>
                  <a:spcPct val="114000"/>
                </a:lnSpc>
                <a:spcBef>
                  <a:spcPts val="0"/>
                </a:spcBef>
                <a:spcAft>
                  <a:spcPts val="0"/>
                </a:spcAft>
                <a:buClr>
                  <a:srgbClr val="E0592A"/>
                </a:buClr>
                <a:buSzPts val="1800"/>
                <a:buFontTx/>
                <a:buNone/>
                <a:tabLst/>
                <a:defRPr/>
              </a:pPr>
              <a:r>
                <a:rPr kumimoji="0" lang="en-US" sz="4267" b="1" i="0" u="none" strike="noStrike" kern="1200" cap="none" spc="0" normalizeH="0" baseline="0" noProof="0">
                  <a:ln>
                    <a:noFill/>
                  </a:ln>
                  <a:solidFill>
                    <a:srgbClr val="E0592A"/>
                  </a:solidFill>
                  <a:effectLst/>
                  <a:uLnTx/>
                  <a:uFillTx/>
                  <a:latin typeface="Calibri"/>
                  <a:ea typeface="Calibri"/>
                  <a:cs typeface="Calibri"/>
                  <a:sym typeface="Calibri"/>
                </a:rPr>
                <a:t>250k SF</a:t>
              </a:r>
            </a:p>
            <a:p>
              <a:pPr marL="0" marR="0" lvl="0" indent="0" algn="ctr" defTabSz="609570" rtl="0" eaLnBrk="1" fontAlgn="auto" latinLnBrk="0" hangingPunct="1">
                <a:lnSpc>
                  <a:spcPct val="100000"/>
                </a:lnSpc>
                <a:spcBef>
                  <a:spcPts val="0"/>
                </a:spcBef>
                <a:spcAft>
                  <a:spcPts val="0"/>
                </a:spcAft>
                <a:buClr>
                  <a:srgbClr val="E0592A"/>
                </a:buClr>
                <a:buSzPts val="1800"/>
                <a:buFontTx/>
                <a:buNone/>
                <a:tabLst/>
                <a:defRPr/>
              </a:pPr>
              <a:r>
                <a:rPr kumimoji="0" lang="en-US" sz="2400" b="0" i="0" u="none" strike="noStrike" kern="1200" cap="none" spc="0" normalizeH="0" baseline="0" noProof="0">
                  <a:ln>
                    <a:noFill/>
                  </a:ln>
                  <a:solidFill>
                    <a:srgbClr val="3B1D85"/>
                  </a:solidFill>
                  <a:effectLst/>
                  <a:uLnTx/>
                  <a:uFillTx/>
                  <a:latin typeface="Calibri"/>
                  <a:ea typeface="Calibri"/>
                  <a:cs typeface="Calibri"/>
                  <a:sym typeface="Calibri"/>
                </a:rPr>
                <a:t>Concession space</a:t>
              </a:r>
              <a:endParaRPr kumimoji="0" lang="en-US" sz="2400" b="0" i="0" u="none" strike="noStrike" kern="1200" cap="none" spc="0" normalizeH="0" baseline="0" noProof="0">
                <a:ln>
                  <a:noFill/>
                </a:ln>
                <a:solidFill>
                  <a:srgbClr val="3B1D85"/>
                </a:solidFill>
                <a:effectLst/>
                <a:uLnTx/>
                <a:uFillTx/>
                <a:latin typeface="Calibri" panose="020F0502020204030204"/>
                <a:ea typeface="+mn-ea"/>
                <a:cs typeface="+mn-cs"/>
              </a:endParaRPr>
            </a:p>
          </p:txBody>
        </p:sp>
        <p:sp>
          <p:nvSpPr>
            <p:cNvPr id="4" name="Google Shape;344;p41">
              <a:extLst>
                <a:ext uri="{FF2B5EF4-FFF2-40B4-BE49-F238E27FC236}">
                  <a16:creationId xmlns:a16="http://schemas.microsoft.com/office/drawing/2014/main" id="{79E20981-E5EB-06A6-3712-0C44F4B4667C}"/>
                </a:ext>
              </a:extLst>
            </p:cNvPr>
            <p:cNvSpPr txBox="1"/>
            <p:nvPr/>
          </p:nvSpPr>
          <p:spPr>
            <a:xfrm>
              <a:off x="4689085" y="879294"/>
              <a:ext cx="1873837" cy="1115450"/>
            </a:xfrm>
            <a:prstGeom prst="rect">
              <a:avLst/>
            </a:prstGeom>
            <a:noFill/>
            <a:ln>
              <a:noFill/>
            </a:ln>
          </p:spPr>
          <p:txBody>
            <a:bodyPr spcFirstLastPara="1" wrap="square" lIns="0" tIns="0" rIns="0" bIns="0" anchor="t" anchorCtr="0">
              <a:spAutoFit/>
            </a:bodyPr>
            <a:lstStyle/>
            <a:p>
              <a:pPr marL="0" marR="0" lvl="0" indent="0" algn="ctr" defTabSz="609570" rtl="0" eaLnBrk="1" fontAlgn="auto" latinLnBrk="0" hangingPunct="1">
                <a:lnSpc>
                  <a:spcPct val="114000"/>
                </a:lnSpc>
                <a:spcBef>
                  <a:spcPts val="0"/>
                </a:spcBef>
                <a:spcAft>
                  <a:spcPts val="0"/>
                </a:spcAft>
                <a:buClr>
                  <a:srgbClr val="E0592A"/>
                </a:buClr>
                <a:buSzPts val="1800"/>
                <a:buFontTx/>
                <a:buNone/>
                <a:tabLst/>
                <a:defRPr/>
              </a:pPr>
              <a:r>
                <a:rPr kumimoji="0" lang="en-US" sz="4267" b="1" i="0" u="none" strike="noStrike" kern="1200" cap="none" spc="0" normalizeH="0" baseline="0" noProof="0">
                  <a:ln>
                    <a:noFill/>
                  </a:ln>
                  <a:solidFill>
                    <a:srgbClr val="E0592A"/>
                  </a:solidFill>
                  <a:effectLst/>
                  <a:uLnTx/>
                  <a:uFillTx/>
                  <a:latin typeface="Calibri"/>
                  <a:ea typeface="Calibri"/>
                  <a:cs typeface="Calibri"/>
                  <a:sym typeface="Calibri"/>
                </a:rPr>
                <a:t>$650M</a:t>
              </a:r>
              <a:endParaRPr kumimoji="0" lang="en-US" sz="4267" b="1" i="0" u="none" strike="noStrike" kern="1200" cap="none" spc="0" normalizeH="0" baseline="0" noProof="0">
                <a:ln>
                  <a:noFill/>
                </a:ln>
                <a:solidFill>
                  <a:srgbClr val="3B1D85"/>
                </a:solidFill>
                <a:effectLst/>
                <a:uLnTx/>
                <a:uFillTx/>
                <a:latin typeface="Calibri"/>
                <a:ea typeface="Calibri"/>
                <a:cs typeface="Calibri"/>
                <a:sym typeface="Calibri"/>
              </a:endParaRPr>
            </a:p>
            <a:p>
              <a:pPr marL="0" marR="0" lvl="0" indent="0" algn="ctr" defTabSz="609570" rtl="0" eaLnBrk="1" fontAlgn="auto" latinLnBrk="0" hangingPunct="1">
                <a:lnSpc>
                  <a:spcPct val="100000"/>
                </a:lnSpc>
                <a:spcBef>
                  <a:spcPts val="0"/>
                </a:spcBef>
                <a:spcAft>
                  <a:spcPts val="0"/>
                </a:spcAft>
                <a:buClr>
                  <a:srgbClr val="E0592A"/>
                </a:buClr>
                <a:buSzPts val="1800"/>
                <a:buFontTx/>
                <a:buNone/>
                <a:tabLst/>
                <a:defRPr/>
              </a:pPr>
              <a:r>
                <a:rPr kumimoji="0" lang="en-US" sz="2400" b="0" i="0" u="none" strike="noStrike" kern="1200" cap="none" spc="0" normalizeH="0" baseline="0" noProof="0">
                  <a:ln>
                    <a:noFill/>
                  </a:ln>
                  <a:solidFill>
                    <a:srgbClr val="3B1D85"/>
                  </a:solidFill>
                  <a:effectLst/>
                  <a:uLnTx/>
                  <a:uFillTx/>
                  <a:latin typeface="Calibri"/>
                  <a:ea typeface="Calibri"/>
                  <a:cs typeface="Calibri"/>
                  <a:sym typeface="Calibri"/>
                </a:rPr>
                <a:t>Gross</a:t>
              </a:r>
            </a:p>
            <a:p>
              <a:pPr marL="0" marR="0" lvl="0" indent="0" algn="ctr" defTabSz="609570" rtl="0" eaLnBrk="1" fontAlgn="auto" latinLnBrk="0" hangingPunct="1">
                <a:lnSpc>
                  <a:spcPct val="100000"/>
                </a:lnSpc>
                <a:spcBef>
                  <a:spcPts val="0"/>
                </a:spcBef>
                <a:spcAft>
                  <a:spcPts val="0"/>
                </a:spcAft>
                <a:buClr>
                  <a:srgbClr val="E0592A"/>
                </a:buClr>
                <a:buSzPts val="1800"/>
                <a:buFontTx/>
                <a:buNone/>
                <a:tabLst/>
                <a:defRPr/>
              </a:pPr>
              <a:r>
                <a:rPr kumimoji="0" lang="en-US" sz="2400" b="0" i="0" u="none" strike="noStrike" kern="1200" cap="none" spc="0" normalizeH="0" baseline="0" noProof="0">
                  <a:ln>
                    <a:noFill/>
                  </a:ln>
                  <a:solidFill>
                    <a:srgbClr val="3B1D85"/>
                  </a:solidFill>
                  <a:effectLst/>
                  <a:uLnTx/>
                  <a:uFillTx/>
                  <a:latin typeface="Calibri"/>
                  <a:ea typeface="Calibri"/>
                  <a:cs typeface="Calibri"/>
                  <a:sym typeface="Calibri"/>
                </a:rPr>
                <a:t>sales in 2024</a:t>
              </a:r>
              <a:endParaRPr kumimoji="0" lang="en-US" sz="2400" b="0" i="0" u="none" strike="noStrike" kern="1200" cap="none" spc="0" normalizeH="0" baseline="0" noProof="0">
                <a:ln>
                  <a:noFill/>
                </a:ln>
                <a:solidFill>
                  <a:srgbClr val="3B1D85"/>
                </a:solidFill>
                <a:effectLst/>
                <a:uLnTx/>
                <a:uFillTx/>
                <a:latin typeface="Calibri" panose="020F0502020204030204"/>
                <a:ea typeface="+mn-ea"/>
                <a:cs typeface="+mn-cs"/>
              </a:endParaRPr>
            </a:p>
          </p:txBody>
        </p:sp>
        <p:sp>
          <p:nvSpPr>
            <p:cNvPr id="5" name="Google Shape;344;p41">
              <a:extLst>
                <a:ext uri="{FF2B5EF4-FFF2-40B4-BE49-F238E27FC236}">
                  <a16:creationId xmlns:a16="http://schemas.microsoft.com/office/drawing/2014/main" id="{24C648B7-2F07-5337-84A4-4F8F7E3E74E5}"/>
                </a:ext>
              </a:extLst>
            </p:cNvPr>
            <p:cNvSpPr txBox="1"/>
            <p:nvPr/>
          </p:nvSpPr>
          <p:spPr>
            <a:xfrm>
              <a:off x="6860715" y="880481"/>
              <a:ext cx="1779681" cy="838451"/>
            </a:xfrm>
            <a:prstGeom prst="rect">
              <a:avLst/>
            </a:prstGeom>
            <a:noFill/>
            <a:ln>
              <a:noFill/>
            </a:ln>
          </p:spPr>
          <p:txBody>
            <a:bodyPr spcFirstLastPara="1" wrap="square" lIns="0" tIns="0" rIns="0" bIns="0" anchor="t" anchorCtr="0">
              <a:spAutoFit/>
            </a:bodyPr>
            <a:lstStyle/>
            <a:p>
              <a:pPr marL="0" marR="0" lvl="0" indent="0" algn="ctr" defTabSz="609570" rtl="0" eaLnBrk="1" fontAlgn="auto" latinLnBrk="0" hangingPunct="1">
                <a:lnSpc>
                  <a:spcPct val="114000"/>
                </a:lnSpc>
                <a:spcBef>
                  <a:spcPts val="0"/>
                </a:spcBef>
                <a:spcAft>
                  <a:spcPts val="0"/>
                </a:spcAft>
                <a:buClr>
                  <a:srgbClr val="E0592A"/>
                </a:buClr>
                <a:buSzPts val="1800"/>
                <a:buFontTx/>
                <a:buNone/>
                <a:tabLst/>
                <a:defRPr/>
              </a:pPr>
              <a:r>
                <a:rPr kumimoji="0" lang="en-US" sz="4267" b="1" i="0" u="none" strike="noStrike" kern="1200" cap="none" spc="0" normalizeH="0" baseline="0" noProof="0">
                  <a:ln>
                    <a:noFill/>
                  </a:ln>
                  <a:solidFill>
                    <a:srgbClr val="E0592A"/>
                  </a:solidFill>
                  <a:effectLst/>
                  <a:uLnTx/>
                  <a:uFillTx/>
                  <a:latin typeface="Calibri"/>
                  <a:ea typeface="Calibri"/>
                  <a:cs typeface="Calibri"/>
                  <a:sym typeface="Calibri"/>
                </a:rPr>
                <a:t>$15.79 </a:t>
              </a:r>
            </a:p>
            <a:p>
              <a:pPr marL="0" marR="0" lvl="0" indent="0" algn="ctr" defTabSz="609570" rtl="0" eaLnBrk="1" fontAlgn="auto" latinLnBrk="0" hangingPunct="1">
                <a:lnSpc>
                  <a:spcPct val="100000"/>
                </a:lnSpc>
                <a:spcBef>
                  <a:spcPts val="0"/>
                </a:spcBef>
                <a:spcAft>
                  <a:spcPts val="0"/>
                </a:spcAft>
                <a:buClr>
                  <a:srgbClr val="E0592A"/>
                </a:buClr>
                <a:buSzPts val="1800"/>
                <a:buFontTx/>
                <a:buNone/>
                <a:tabLst/>
                <a:defRPr/>
              </a:pPr>
              <a:r>
                <a:rPr kumimoji="0" lang="en-US" sz="2400" b="0" i="0" u="none" strike="noStrike" kern="1200" cap="none" spc="0" normalizeH="0" baseline="0" noProof="0">
                  <a:ln>
                    <a:noFill/>
                  </a:ln>
                  <a:solidFill>
                    <a:srgbClr val="3B1D85"/>
                  </a:solidFill>
                  <a:effectLst/>
                  <a:uLnTx/>
                  <a:uFillTx/>
                  <a:latin typeface="Calibri"/>
                  <a:ea typeface="Calibri"/>
                  <a:cs typeface="Calibri"/>
                  <a:sym typeface="Calibri"/>
                </a:rPr>
                <a:t>SPE for 2024</a:t>
              </a:r>
            </a:p>
          </p:txBody>
        </p:sp>
        <p:cxnSp>
          <p:nvCxnSpPr>
            <p:cNvPr id="6" name="Straight Connector 5">
              <a:extLst>
                <a:ext uri="{FF2B5EF4-FFF2-40B4-BE49-F238E27FC236}">
                  <a16:creationId xmlns:a16="http://schemas.microsoft.com/office/drawing/2014/main" id="{B9B1BA30-4E39-2F2A-1B11-0A4D940D7418}"/>
                </a:ext>
              </a:extLst>
            </p:cNvPr>
            <p:cNvCxnSpPr>
              <a:cxnSpLocks/>
            </p:cNvCxnSpPr>
            <p:nvPr/>
          </p:nvCxnSpPr>
          <p:spPr>
            <a:xfrm>
              <a:off x="2381253" y="984278"/>
              <a:ext cx="0" cy="876664"/>
            </a:xfrm>
            <a:prstGeom prst="line">
              <a:avLst/>
            </a:prstGeom>
            <a:ln w="6350">
              <a:solidFill>
                <a:srgbClr val="8D9EB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8BD8582-C39D-24D1-A486-B166FF171B84}"/>
                </a:ext>
              </a:extLst>
            </p:cNvPr>
            <p:cNvCxnSpPr>
              <a:cxnSpLocks/>
            </p:cNvCxnSpPr>
            <p:nvPr/>
          </p:nvCxnSpPr>
          <p:spPr>
            <a:xfrm>
              <a:off x="4512203" y="984278"/>
              <a:ext cx="0" cy="876664"/>
            </a:xfrm>
            <a:prstGeom prst="line">
              <a:avLst/>
            </a:prstGeom>
            <a:ln w="6350">
              <a:solidFill>
                <a:srgbClr val="8D9EB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4FA72F1-030B-DCF9-B50F-51FB1BBC9AA8}"/>
                </a:ext>
              </a:extLst>
            </p:cNvPr>
            <p:cNvCxnSpPr>
              <a:cxnSpLocks/>
            </p:cNvCxnSpPr>
            <p:nvPr/>
          </p:nvCxnSpPr>
          <p:spPr>
            <a:xfrm>
              <a:off x="6671623" y="984278"/>
              <a:ext cx="0" cy="876664"/>
            </a:xfrm>
            <a:prstGeom prst="line">
              <a:avLst/>
            </a:prstGeom>
            <a:ln w="6350">
              <a:solidFill>
                <a:srgbClr val="8D9EBC"/>
              </a:solidFill>
            </a:ln>
          </p:spPr>
          <p:style>
            <a:lnRef idx="1">
              <a:schemeClr val="accent1"/>
            </a:lnRef>
            <a:fillRef idx="0">
              <a:schemeClr val="accent1"/>
            </a:fillRef>
            <a:effectRef idx="0">
              <a:schemeClr val="accent1"/>
            </a:effectRef>
            <a:fontRef idx="minor">
              <a:schemeClr val="tx1"/>
            </a:fontRef>
          </p:style>
        </p:cxnSp>
      </p:grpSp>
      <p:pic>
        <p:nvPicPr>
          <p:cNvPr id="347" name="Google Shape;347;p41" descr="Burger and fries from Shake Shack. ">
            <a:extLst>
              <a:ext uri="{FF2B5EF4-FFF2-40B4-BE49-F238E27FC236}">
                <a16:creationId xmlns:a16="http://schemas.microsoft.com/office/drawing/2014/main" id="{C44D2A8B-2D06-AC56-46EF-A4E6879E47EC}"/>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 y="2926080"/>
            <a:ext cx="6252113" cy="3931341"/>
          </a:xfrm>
          <a:prstGeom prst="rect">
            <a:avLst/>
          </a:prstGeom>
          <a:noFill/>
          <a:ln>
            <a:noFill/>
          </a:ln>
        </p:spPr>
      </p:pic>
      <p:pic>
        <p:nvPicPr>
          <p:cNvPr id="348" name="Google Shape;348;p41" descr="A store with a sign and a store">
            <a:extLst>
              <a:ext uri="{FF2B5EF4-FFF2-40B4-BE49-F238E27FC236}">
                <a16:creationId xmlns:a16="http://schemas.microsoft.com/office/drawing/2014/main" id="{9EBF0D54-12B0-3893-732A-C98465D173CE}"/>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52115" y="2926079"/>
            <a:ext cx="5939887" cy="3938016"/>
          </a:xfrm>
          <a:prstGeom prst="rect">
            <a:avLst/>
          </a:prstGeom>
          <a:noFill/>
          <a:ln>
            <a:noFill/>
          </a:ln>
        </p:spPr>
      </p:pic>
      <p:sp>
        <p:nvSpPr>
          <p:cNvPr id="2" name="Google Shape;273;p32">
            <a:extLst>
              <a:ext uri="{FF2B5EF4-FFF2-40B4-BE49-F238E27FC236}">
                <a16:creationId xmlns:a16="http://schemas.microsoft.com/office/drawing/2014/main" id="{794D49E6-67A6-1ED8-2A27-DD218FE37FDF}"/>
              </a:ext>
              <a:ext uri="{C183D7F6-B498-43B3-948B-1728B52AA6E4}">
                <adec:decorative xmlns:adec="http://schemas.microsoft.com/office/drawing/2017/decorative" val="1"/>
              </a:ext>
            </a:extLst>
          </p:cNvPr>
          <p:cNvSpPr txBox="1">
            <a:spLocks/>
          </p:cNvSpPr>
          <p:nvPr/>
        </p:nvSpPr>
        <p:spPr>
          <a:xfrm>
            <a:off x="8675729" y="6356352"/>
            <a:ext cx="2844800" cy="365125"/>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9pPr>
          </a:lstStyle>
          <a:p>
            <a:pPr marL="0" marR="0" lvl="0" indent="0" algn="r" defTabSz="6095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1" b="0" i="0" u="none" strike="noStrike" kern="1200" cap="none" spc="0" normalizeH="0" baseline="0" noProof="0">
                <a:ln>
                  <a:noFill/>
                </a:ln>
                <a:solidFill>
                  <a:prstClr val="white">
                    <a:lumMod val="95000"/>
                  </a:prstClr>
                </a:solidFill>
                <a:effectLst/>
                <a:uLnTx/>
                <a:uFillTx/>
                <a:latin typeface="Calibri"/>
                <a:cs typeface="Calibri"/>
                <a:sym typeface="Calibri"/>
              </a:rPr>
              <a:pPr marL="0" marR="0" lvl="0" indent="0" algn="r" defTabSz="60957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1" b="0" i="0" u="none" strike="noStrike" kern="1200" cap="none" spc="0" normalizeH="0" baseline="0" noProof="0">
              <a:ln>
                <a:noFill/>
              </a:ln>
              <a:solidFill>
                <a:prstClr val="white">
                  <a:lumMod val="95000"/>
                </a:prstClr>
              </a:solidFill>
              <a:effectLst/>
              <a:uLnTx/>
              <a:uFillTx/>
              <a:latin typeface="Calibri"/>
              <a:cs typeface="Calibri"/>
              <a:sym typeface="Calibri"/>
            </a:endParaRPr>
          </a:p>
        </p:txBody>
      </p:sp>
    </p:spTree>
    <p:extLst>
      <p:ext uri="{BB962C8B-B14F-4D97-AF65-F5344CB8AC3E}">
        <p14:creationId xmlns:p14="http://schemas.microsoft.com/office/powerpoint/2010/main" val="3012719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0A3BE-601A-F75B-4689-F334C73CB13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D109051-6B1E-D65F-D077-50ED0404260E}"/>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THE VISION - MASTER PLAN</a:t>
            </a:r>
          </a:p>
        </p:txBody>
      </p:sp>
      <p:sp>
        <p:nvSpPr>
          <p:cNvPr id="5" name="Text Placeholder 4">
            <a:extLst>
              <a:ext uri="{FF2B5EF4-FFF2-40B4-BE49-F238E27FC236}">
                <a16:creationId xmlns:a16="http://schemas.microsoft.com/office/drawing/2014/main" id="{D4448EE9-BBA0-DCD5-650E-989050B53C52}"/>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9" name="Text Placeholder 8">
            <a:extLst>
              <a:ext uri="{FF2B5EF4-FFF2-40B4-BE49-F238E27FC236}">
                <a16:creationId xmlns:a16="http://schemas.microsoft.com/office/drawing/2014/main" id="{2D79E494-81ED-BB05-3B99-439DA5991A86}"/>
              </a:ext>
            </a:extLst>
          </p:cNvPr>
          <p:cNvSpPr>
            <a:spLocks noGrp="1"/>
          </p:cNvSpPr>
          <p:nvPr>
            <p:ph type="body" sz="quarter" idx="13"/>
          </p:nvPr>
        </p:nvSpPr>
        <p:spPr>
          <a:xfrm>
            <a:off x="770439" y="1362338"/>
            <a:ext cx="6400883" cy="3930649"/>
          </a:xfrm>
        </p:spPr>
        <p:txBody>
          <a:bodyPr/>
          <a:lstStyle/>
          <a:p>
            <a:pPr algn="l"/>
            <a:r>
              <a:rPr lang="en-US" sz="2400">
                <a:solidFill>
                  <a:srgbClr val="3B1D85"/>
                </a:solidFill>
                <a:latin typeface="Calibri"/>
                <a:cs typeface="Calibri"/>
              </a:rPr>
              <a:t>Redefining the concessions program at DEN </a:t>
            </a:r>
          </a:p>
          <a:p>
            <a:pPr marL="1028700" lvl="1" indent="-342900"/>
            <a:r>
              <a:rPr lang="en-US" sz="1800">
                <a:solidFill>
                  <a:srgbClr val="E35B2A"/>
                </a:solidFill>
              </a:rPr>
              <a:t>Identified a program of new opportunities that includes nearly 80 RFPs to market over 7 years</a:t>
            </a:r>
          </a:p>
          <a:p>
            <a:pPr lvl="1" indent="0">
              <a:buNone/>
            </a:pPr>
            <a:endParaRPr lang="en-US" sz="1600">
              <a:solidFill>
                <a:schemeClr val="tx1">
                  <a:lumMod val="65000"/>
                  <a:lumOff val="35000"/>
                </a:schemeClr>
              </a:solidFill>
            </a:endParaRPr>
          </a:p>
          <a:p>
            <a:r>
              <a:rPr lang="en-US" sz="2400">
                <a:solidFill>
                  <a:srgbClr val="3B1D85"/>
                </a:solidFill>
                <a:latin typeface="Calibri"/>
                <a:cs typeface="Calibri"/>
              </a:rPr>
              <a:t>Resetting the current program</a:t>
            </a:r>
          </a:p>
          <a:p>
            <a:pPr marL="1028700" lvl="1" indent="-342900"/>
            <a:r>
              <a:rPr lang="en-US" sz="1800">
                <a:solidFill>
                  <a:srgbClr val="E35B2A"/>
                </a:solidFill>
              </a:rPr>
              <a:t>Focusing on optimization and the factors will move the dial in terms of revenue and customer experience</a:t>
            </a:r>
          </a:p>
          <a:p>
            <a:endParaRPr lang="en-US" sz="1600">
              <a:solidFill>
                <a:schemeClr val="tx1">
                  <a:lumMod val="65000"/>
                  <a:lumOff val="35000"/>
                </a:schemeClr>
              </a:solidFill>
            </a:endParaRPr>
          </a:p>
          <a:p>
            <a:r>
              <a:rPr lang="en-US" sz="2400">
                <a:solidFill>
                  <a:srgbClr val="3B1D85"/>
                </a:solidFill>
                <a:latin typeface="Calibri"/>
                <a:cs typeface="Calibri"/>
              </a:rPr>
              <a:t>Messaging and outreach</a:t>
            </a:r>
          </a:p>
          <a:p>
            <a:pPr marL="1028700" lvl="1" indent="-342900"/>
            <a:r>
              <a:rPr lang="en-US" sz="1800">
                <a:solidFill>
                  <a:srgbClr val="E35B2A"/>
                </a:solidFill>
              </a:rPr>
              <a:t>Launched the commercial master plan with a huge tranche of new opportunities</a:t>
            </a:r>
          </a:p>
          <a:p>
            <a:endParaRPr lang="en-US"/>
          </a:p>
        </p:txBody>
      </p:sp>
      <p:pic>
        <p:nvPicPr>
          <p:cNvPr id="2" name="Picture 1" descr="Two pin point with a dotted line connecting them. ">
            <a:extLst>
              <a:ext uri="{FF2B5EF4-FFF2-40B4-BE49-F238E27FC236}">
                <a16:creationId xmlns:a16="http://schemas.microsoft.com/office/drawing/2014/main" id="{4A458B9B-385D-9A9E-6F9A-CE2D6250C3F8}"/>
              </a:ext>
            </a:extLst>
          </p:cNvPr>
          <p:cNvPicPr>
            <a:picLocks noChangeAspect="1"/>
          </p:cNvPicPr>
          <p:nvPr/>
        </p:nvPicPr>
        <p:blipFill>
          <a:blip r:embed="rId4"/>
          <a:stretch>
            <a:fillRect/>
          </a:stretch>
        </p:blipFill>
        <p:spPr>
          <a:xfrm>
            <a:off x="7602279" y="1674514"/>
            <a:ext cx="2479349" cy="3115499"/>
          </a:xfrm>
          <a:prstGeom prst="rect">
            <a:avLst/>
          </a:prstGeom>
        </p:spPr>
      </p:pic>
    </p:spTree>
    <p:custDataLst>
      <p:tags r:id="rId1"/>
    </p:custDataLst>
    <p:extLst>
      <p:ext uri="{BB962C8B-B14F-4D97-AF65-F5344CB8AC3E}">
        <p14:creationId xmlns:p14="http://schemas.microsoft.com/office/powerpoint/2010/main" val="242429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DF135D1-D0D6-52CE-58A3-88B6B62CB891}"/>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00" b="0" i="0" u="none" strike="noStrike" kern="1200" cap="none" spc="0" normalizeH="0" baseline="0" noProof="0">
                <a:ln>
                  <a:noFill/>
                </a:ln>
                <a:solidFill>
                  <a:srgbClr val="440099"/>
                </a:solidFill>
                <a:effectLst/>
                <a:uLnTx/>
                <a:uFillTx/>
                <a:latin typeface="+mn-lt"/>
                <a:ea typeface="+mn-ea"/>
                <a:cs typeface="+mn-cs"/>
              </a:rPr>
              <a:t>DIRECTOR OF OUTREACH &amp; ENGAGEMENT</a:t>
            </a:r>
          </a:p>
        </p:txBody>
      </p:sp>
      <p:sp>
        <p:nvSpPr>
          <p:cNvPr id="8" name="TextBox 7">
            <a:extLst>
              <a:ext uri="{FF2B5EF4-FFF2-40B4-BE49-F238E27FC236}">
                <a16:creationId xmlns:a16="http://schemas.microsoft.com/office/drawing/2014/main" id="{6E01F64C-A937-41F5-0485-113224C3D232}"/>
              </a:ext>
            </a:extLst>
          </p:cNvPr>
          <p:cNvSpPr txBox="1"/>
          <p:nvPr/>
        </p:nvSpPr>
        <p:spPr>
          <a:xfrm>
            <a:off x="3584372" y="1460168"/>
            <a:ext cx="3683957" cy="646331"/>
          </a:xfrm>
          <a:prstGeom prst="rect">
            <a:avLst/>
          </a:prstGeom>
          <a:noFill/>
        </p:spPr>
        <p:txBody>
          <a:bodyPr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Michelle Sandoval</a:t>
            </a:r>
            <a:endParaRPr kumimoji="0" lang="en-US" sz="3600" b="1" i="0" u="none" strike="noStrike" kern="1200" cap="none" spc="0" normalizeH="0" baseline="0" noProof="0">
              <a:ln>
                <a:noFill/>
              </a:ln>
              <a:solidFill>
                <a:prstClr val="black"/>
              </a:solidFill>
              <a:effectLst/>
              <a:uLnTx/>
              <a:uFillTx/>
              <a:latin typeface="Calibri" panose="020F0502020204030204"/>
              <a:ea typeface="Calibri"/>
              <a:cs typeface="Calibri"/>
            </a:endParaRPr>
          </a:p>
        </p:txBody>
      </p:sp>
      <p:pic>
        <p:nvPicPr>
          <p:cNvPr id="2" name="Picture 1" descr="Headshot for Michelle Sandoval">
            <a:extLst>
              <a:ext uri="{FF2B5EF4-FFF2-40B4-BE49-F238E27FC236}">
                <a16:creationId xmlns:a16="http://schemas.microsoft.com/office/drawing/2014/main" id="{DE280B20-D3EA-09FE-1F08-EDB9DAD91813}"/>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835756" y="2491846"/>
            <a:ext cx="3181191" cy="3322270"/>
          </a:xfrm>
          <a:prstGeom prst="rect">
            <a:avLst/>
          </a:prstGeom>
        </p:spPr>
      </p:pic>
    </p:spTree>
    <p:extLst>
      <p:ext uri="{BB962C8B-B14F-4D97-AF65-F5344CB8AC3E}">
        <p14:creationId xmlns:p14="http://schemas.microsoft.com/office/powerpoint/2010/main" val="2588737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0" name="Text Placeholder 29">
            <a:extLst>
              <a:ext uri="{FF2B5EF4-FFF2-40B4-BE49-F238E27FC236}">
                <a16:creationId xmlns:a16="http://schemas.microsoft.com/office/drawing/2014/main" id="{838CA39D-13B1-88D2-8BC9-37091D58C68E}"/>
              </a:ext>
              <a:ext uri="{C183D7F6-B498-43B3-948B-1728B52AA6E4}">
                <adec:decorative xmlns:adec="http://schemas.microsoft.com/office/drawing/2017/decorative" val="0"/>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rgbClr val="440099"/>
                </a:solidFill>
                <a:latin typeface="+mn-lt"/>
                <a:ea typeface="+mn-ea"/>
                <a:cs typeface="+mn-cs"/>
              </a:rPr>
              <a:t>DELIVERING THE NEW VISION</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31" name="Text Placeholder 30">
            <a:extLst>
              <a:ext uri="{FF2B5EF4-FFF2-40B4-BE49-F238E27FC236}">
                <a16:creationId xmlns:a16="http://schemas.microsoft.com/office/drawing/2014/main" id="{EC42E3BE-720C-69F3-8B54-C6559E030BAA}"/>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grpSp>
        <p:nvGrpSpPr>
          <p:cNvPr id="15" name="Group 14" descr="Infographic of Delivering the new vision. ">
            <a:extLst>
              <a:ext uri="{FF2B5EF4-FFF2-40B4-BE49-F238E27FC236}">
                <a16:creationId xmlns:a16="http://schemas.microsoft.com/office/drawing/2014/main" id="{FD57A45E-6D0E-58AE-DC03-58EE98FB4844}"/>
              </a:ext>
              <a:ext uri="{C183D7F6-B498-43B3-948B-1728B52AA6E4}">
                <adec:decorative xmlns:adec="http://schemas.microsoft.com/office/drawing/2017/decorative" val="0"/>
              </a:ext>
            </a:extLst>
          </p:cNvPr>
          <p:cNvGrpSpPr/>
          <p:nvPr/>
        </p:nvGrpSpPr>
        <p:grpSpPr>
          <a:xfrm>
            <a:off x="558800" y="1123314"/>
            <a:ext cx="10961727" cy="1495524"/>
            <a:chOff x="419100" y="874289"/>
            <a:chExt cx="8221296" cy="1121643"/>
          </a:xfrm>
        </p:grpSpPr>
        <p:sp>
          <p:nvSpPr>
            <p:cNvPr id="344" name="Google Shape;344;p41"/>
            <p:cNvSpPr txBox="1"/>
            <p:nvPr/>
          </p:nvSpPr>
          <p:spPr>
            <a:xfrm>
              <a:off x="419100" y="879294"/>
              <a:ext cx="1873837" cy="1115450"/>
            </a:xfrm>
            <a:prstGeom prst="rect">
              <a:avLst/>
            </a:prstGeom>
            <a:noFill/>
            <a:ln>
              <a:noFill/>
            </a:ln>
          </p:spPr>
          <p:txBody>
            <a:bodyPr spcFirstLastPara="1" wrap="square" lIns="0" tIns="0" rIns="0" bIns="0" anchor="t" anchorCtr="0">
              <a:spAutoFit/>
            </a:bodyPr>
            <a:lstStyle/>
            <a:p>
              <a:pPr marL="0" marR="0" lvl="0" indent="0" algn="ctr" defTabSz="609585" rtl="0" eaLnBrk="1" fontAlgn="auto" latinLnBrk="0" hangingPunct="1">
                <a:lnSpc>
                  <a:spcPct val="114000"/>
                </a:lnSpc>
                <a:spcBef>
                  <a:spcPts val="0"/>
                </a:spcBef>
                <a:spcAft>
                  <a:spcPts val="0"/>
                </a:spcAft>
                <a:buClr>
                  <a:srgbClr val="E0592A"/>
                </a:buClr>
                <a:buSzPts val="1800"/>
                <a:buFontTx/>
                <a:buNone/>
                <a:tabLst/>
                <a:defRPr/>
              </a:pPr>
              <a:r>
                <a:rPr kumimoji="0" lang="en-US" sz="4250" b="1" i="0" u="none" strike="noStrike" kern="1200" cap="none" spc="0" normalizeH="0" baseline="0" noProof="0">
                  <a:ln>
                    <a:noFill/>
                  </a:ln>
                  <a:solidFill>
                    <a:srgbClr val="E0592A"/>
                  </a:solidFill>
                  <a:effectLst/>
                  <a:uLnTx/>
                  <a:uFillTx/>
                  <a:latin typeface="Calibri"/>
                  <a:ea typeface="Calibri"/>
                  <a:cs typeface="Calibri"/>
                  <a:sym typeface="Calibri"/>
                </a:rPr>
                <a:t>40</a:t>
              </a:r>
              <a:endParaRPr kumimoji="0" lang="en-US" sz="4250" b="1" i="0" u="none" strike="noStrike" kern="1200" cap="none" spc="0" normalizeH="0" baseline="0" noProof="0">
                <a:ln>
                  <a:noFill/>
                </a:ln>
                <a:solidFill>
                  <a:prstClr val="white"/>
                </a:solidFill>
                <a:effectLst/>
                <a:highlight>
                  <a:srgbClr val="FFFF00"/>
                </a:highlight>
                <a:uLnTx/>
                <a:uFillTx/>
                <a:latin typeface="Calibri"/>
                <a:ea typeface="Calibri"/>
                <a:cs typeface="Calibri"/>
              </a:endParaRPr>
            </a:p>
            <a:p>
              <a:pPr marL="0" marR="0" lvl="0" indent="0" algn="ctr" defTabSz="609585" rtl="0" eaLnBrk="1" fontAlgn="auto" latinLnBrk="0" hangingPunct="1">
                <a:lnSpc>
                  <a:spcPct val="100000"/>
                </a:lnSpc>
                <a:spcBef>
                  <a:spcPts val="0"/>
                </a:spcBef>
                <a:spcAft>
                  <a:spcPts val="0"/>
                </a:spcAft>
                <a:buClr>
                  <a:srgbClr val="E0592A"/>
                </a:buClr>
                <a:buSzPts val="1800"/>
                <a:buFontTx/>
                <a:buNone/>
                <a:tabLst/>
                <a:defRPr/>
              </a:pPr>
              <a:r>
                <a:rPr kumimoji="0" lang="en-US" sz="2400" b="0" i="0" u="none" strike="noStrike" kern="1200" cap="none" spc="0" normalizeH="0" baseline="0" noProof="0">
                  <a:ln>
                    <a:noFill/>
                  </a:ln>
                  <a:solidFill>
                    <a:srgbClr val="3B1D85"/>
                  </a:solidFill>
                  <a:effectLst/>
                  <a:uLnTx/>
                  <a:uFillTx/>
                  <a:latin typeface="Calibri"/>
                  <a:ea typeface="+mn-ea"/>
                  <a:cs typeface="Calibri"/>
                  <a:sym typeface="Calibri"/>
                </a:rPr>
                <a:t>RFPs Released so far</a:t>
              </a:r>
              <a:endParaRPr kumimoji="0" lang="en-US" sz="2400" b="0" i="0" u="none" strike="noStrike" kern="1200" cap="none" spc="0" normalizeH="0" baseline="0" noProof="0">
                <a:ln>
                  <a:noFill/>
                </a:ln>
                <a:solidFill>
                  <a:srgbClr val="3B1D85"/>
                </a:solidFill>
                <a:effectLst/>
                <a:uLnTx/>
                <a:uFillTx/>
                <a:latin typeface="Calibri" panose="020F0502020204030204"/>
                <a:ea typeface="+mn-ea"/>
                <a:cs typeface="+mn-cs"/>
              </a:endParaRPr>
            </a:p>
          </p:txBody>
        </p:sp>
        <p:sp>
          <p:nvSpPr>
            <p:cNvPr id="3" name="Google Shape;344;p41">
              <a:extLst>
                <a:ext uri="{FF2B5EF4-FFF2-40B4-BE49-F238E27FC236}">
                  <a16:creationId xmlns:a16="http://schemas.microsoft.com/office/drawing/2014/main" id="{6B625A9A-17AA-5015-A0D4-BFA82A9EBA82}"/>
                </a:ext>
              </a:extLst>
            </p:cNvPr>
            <p:cNvSpPr txBox="1"/>
            <p:nvPr/>
          </p:nvSpPr>
          <p:spPr>
            <a:xfrm>
              <a:off x="2583354" y="874289"/>
              <a:ext cx="1703566" cy="1115450"/>
            </a:xfrm>
            <a:prstGeom prst="rect">
              <a:avLst/>
            </a:prstGeom>
            <a:noFill/>
            <a:ln>
              <a:noFill/>
            </a:ln>
          </p:spPr>
          <p:txBody>
            <a:bodyPr spcFirstLastPara="1" wrap="square" lIns="0" tIns="0" rIns="0" bIns="0" anchor="t" anchorCtr="0">
              <a:spAutoFit/>
            </a:bodyPr>
            <a:lstStyle/>
            <a:p>
              <a:pPr marL="0" marR="0" lvl="0" indent="0" algn="ctr" defTabSz="609585" rtl="0" eaLnBrk="1" fontAlgn="auto" latinLnBrk="0" hangingPunct="1">
                <a:lnSpc>
                  <a:spcPct val="114000"/>
                </a:lnSpc>
                <a:spcBef>
                  <a:spcPts val="0"/>
                </a:spcBef>
                <a:spcAft>
                  <a:spcPts val="0"/>
                </a:spcAft>
                <a:buClr>
                  <a:srgbClr val="E0592A"/>
                </a:buClr>
                <a:buSzPts val="1800"/>
                <a:buFontTx/>
                <a:buNone/>
                <a:tabLst/>
                <a:defRPr/>
              </a:pPr>
              <a:r>
                <a:rPr kumimoji="0" lang="en-US" sz="4267" b="1" i="0" u="none" strike="noStrike" kern="1200" cap="none" spc="0" normalizeH="0" baseline="0" noProof="0">
                  <a:ln>
                    <a:noFill/>
                  </a:ln>
                  <a:solidFill>
                    <a:srgbClr val="E0592A"/>
                  </a:solidFill>
                  <a:effectLst/>
                  <a:uLnTx/>
                  <a:uFillTx/>
                  <a:latin typeface="Calibri"/>
                  <a:ea typeface="Calibri"/>
                  <a:cs typeface="Calibri"/>
                  <a:sym typeface="Calibri"/>
                </a:rPr>
                <a:t>36</a:t>
              </a:r>
            </a:p>
            <a:p>
              <a:pPr marL="0" marR="0" lvl="0" indent="0" algn="ctr" defTabSz="609585" rtl="0" eaLnBrk="1" fontAlgn="auto" latinLnBrk="0" hangingPunct="1">
                <a:lnSpc>
                  <a:spcPct val="100000"/>
                </a:lnSpc>
                <a:spcBef>
                  <a:spcPts val="0"/>
                </a:spcBef>
                <a:spcAft>
                  <a:spcPts val="0"/>
                </a:spcAft>
                <a:buClr>
                  <a:srgbClr val="E0592A"/>
                </a:buClr>
                <a:buSzPts val="1800"/>
                <a:buFontTx/>
                <a:buNone/>
                <a:tabLst/>
                <a:defRPr/>
              </a:pPr>
              <a:r>
                <a:rPr kumimoji="0" lang="en-US" sz="2400" b="0" i="0" u="none" strike="noStrike" kern="1200" cap="none" spc="0" normalizeH="0" baseline="0" noProof="0">
                  <a:ln>
                    <a:noFill/>
                  </a:ln>
                  <a:solidFill>
                    <a:srgbClr val="3B1D85"/>
                  </a:solidFill>
                  <a:effectLst/>
                  <a:uLnTx/>
                  <a:uFillTx/>
                  <a:latin typeface="Calibri"/>
                  <a:ea typeface="+mn-ea"/>
                  <a:cs typeface="Calibri"/>
                  <a:sym typeface="Calibri"/>
                </a:rPr>
                <a:t>RFPs to come through ‘26 </a:t>
              </a:r>
              <a:endParaRPr kumimoji="0" lang="en-US" sz="2400" b="0" i="0" u="none" strike="noStrike" kern="1200" cap="none" spc="0" normalizeH="0" baseline="0" noProof="0">
                <a:ln>
                  <a:noFill/>
                </a:ln>
                <a:solidFill>
                  <a:srgbClr val="3B1D85"/>
                </a:solidFill>
                <a:effectLst/>
                <a:uLnTx/>
                <a:uFillTx/>
                <a:latin typeface="Calibri" panose="020F0502020204030204"/>
                <a:ea typeface="+mn-ea"/>
                <a:cs typeface="+mn-cs"/>
              </a:endParaRPr>
            </a:p>
          </p:txBody>
        </p:sp>
        <p:sp>
          <p:nvSpPr>
            <p:cNvPr id="4" name="Google Shape;344;p41">
              <a:extLst>
                <a:ext uri="{FF2B5EF4-FFF2-40B4-BE49-F238E27FC236}">
                  <a16:creationId xmlns:a16="http://schemas.microsoft.com/office/drawing/2014/main" id="{65E6EE6A-8F36-6CAE-D861-34BEDB5E0E9C}"/>
                </a:ext>
              </a:extLst>
            </p:cNvPr>
            <p:cNvSpPr txBox="1"/>
            <p:nvPr/>
          </p:nvSpPr>
          <p:spPr>
            <a:xfrm>
              <a:off x="4689086" y="879294"/>
              <a:ext cx="1817712" cy="1115450"/>
            </a:xfrm>
            <a:prstGeom prst="rect">
              <a:avLst/>
            </a:prstGeom>
            <a:noFill/>
            <a:ln>
              <a:noFill/>
            </a:ln>
          </p:spPr>
          <p:txBody>
            <a:bodyPr spcFirstLastPara="1" wrap="square" lIns="0" tIns="0" rIns="0" bIns="0" anchor="t" anchorCtr="0">
              <a:spAutoFit/>
            </a:bodyPr>
            <a:lstStyle/>
            <a:p>
              <a:pPr marL="0" marR="0" lvl="0" indent="0" algn="ctr" defTabSz="609585" rtl="0" eaLnBrk="1" fontAlgn="auto" latinLnBrk="0" hangingPunct="1">
                <a:lnSpc>
                  <a:spcPct val="114000"/>
                </a:lnSpc>
                <a:spcBef>
                  <a:spcPts val="0"/>
                </a:spcBef>
                <a:spcAft>
                  <a:spcPts val="0"/>
                </a:spcAft>
                <a:buClr>
                  <a:srgbClr val="E0592A"/>
                </a:buClr>
                <a:buSzPts val="1800"/>
                <a:buFontTx/>
                <a:buNone/>
                <a:tabLst/>
                <a:defRPr/>
              </a:pPr>
              <a:r>
                <a:rPr kumimoji="0" lang="en-US" sz="4267" b="1" i="0" u="none" strike="noStrike" kern="1200" cap="none" spc="0" normalizeH="0" baseline="0" noProof="0">
                  <a:ln>
                    <a:noFill/>
                  </a:ln>
                  <a:solidFill>
                    <a:srgbClr val="E0592A"/>
                  </a:solidFill>
                  <a:effectLst/>
                  <a:uLnTx/>
                  <a:uFillTx/>
                  <a:latin typeface="Calibri"/>
                  <a:ea typeface="Calibri"/>
                  <a:cs typeface="Calibri"/>
                  <a:sym typeface="Calibri"/>
                </a:rPr>
                <a:t>40+</a:t>
              </a:r>
              <a:r>
                <a:rPr kumimoji="0" lang="en-US" sz="4267" b="1" i="0" u="none" strike="noStrike" kern="1200" cap="none" spc="0" normalizeH="0" baseline="0" noProof="0">
                  <a:ln>
                    <a:noFill/>
                  </a:ln>
                  <a:solidFill>
                    <a:srgbClr val="8D9EBC"/>
                  </a:solidFill>
                  <a:effectLst/>
                  <a:uLnTx/>
                  <a:uFillTx/>
                  <a:latin typeface="Calibri"/>
                  <a:ea typeface="Calibri"/>
                  <a:cs typeface="Calibri"/>
                  <a:sym typeface="Calibri"/>
                </a:rPr>
                <a:t> </a:t>
              </a:r>
            </a:p>
            <a:p>
              <a:pPr marL="0" marR="0" lvl="0" indent="0" algn="ctr" defTabSz="609585" rtl="0" eaLnBrk="1" fontAlgn="auto" latinLnBrk="0" hangingPunct="1">
                <a:lnSpc>
                  <a:spcPct val="100000"/>
                </a:lnSpc>
                <a:spcBef>
                  <a:spcPts val="0"/>
                </a:spcBef>
                <a:spcAft>
                  <a:spcPts val="0"/>
                </a:spcAft>
                <a:buClr>
                  <a:srgbClr val="E0592A"/>
                </a:buClr>
                <a:buSzPts val="1800"/>
                <a:buFontTx/>
                <a:buNone/>
                <a:tabLst/>
                <a:defRPr/>
              </a:pPr>
              <a:r>
                <a:rPr kumimoji="0" lang="en-US" sz="2400" b="0" i="0" u="none" strike="noStrike" kern="1200" cap="none" spc="0" normalizeH="0" baseline="0" noProof="0">
                  <a:ln>
                    <a:noFill/>
                  </a:ln>
                  <a:solidFill>
                    <a:srgbClr val="3B1D85"/>
                  </a:solidFill>
                  <a:effectLst/>
                  <a:uLnTx/>
                  <a:uFillTx/>
                  <a:latin typeface="Calibri"/>
                  <a:ea typeface="Calibri"/>
                  <a:cs typeface="Calibri"/>
                  <a:sym typeface="Calibri"/>
                </a:rPr>
                <a:t>New Brands to date</a:t>
              </a:r>
              <a:endParaRPr kumimoji="0" lang="en-US" sz="2400" b="0" i="0" u="none" strike="noStrike" kern="1200" cap="none" spc="0" normalizeH="0" baseline="0" noProof="0">
                <a:ln>
                  <a:noFill/>
                </a:ln>
                <a:solidFill>
                  <a:srgbClr val="3B1D85"/>
                </a:solidFill>
                <a:effectLst/>
                <a:uLnTx/>
                <a:uFillTx/>
                <a:latin typeface="Calibri" panose="020F0502020204030204"/>
                <a:ea typeface="+mn-ea"/>
                <a:cs typeface="+mn-cs"/>
              </a:endParaRPr>
            </a:p>
          </p:txBody>
        </p:sp>
        <p:sp>
          <p:nvSpPr>
            <p:cNvPr id="5" name="Google Shape;344;p41">
              <a:extLst>
                <a:ext uri="{FF2B5EF4-FFF2-40B4-BE49-F238E27FC236}">
                  <a16:creationId xmlns:a16="http://schemas.microsoft.com/office/drawing/2014/main" id="{02D921D2-616E-4BCD-E92C-B99DF5F0CC26}"/>
                </a:ext>
              </a:extLst>
            </p:cNvPr>
            <p:cNvSpPr txBox="1"/>
            <p:nvPr/>
          </p:nvSpPr>
          <p:spPr>
            <a:xfrm>
              <a:off x="6860715" y="880481"/>
              <a:ext cx="1779681" cy="1115451"/>
            </a:xfrm>
            <a:prstGeom prst="rect">
              <a:avLst/>
            </a:prstGeom>
            <a:noFill/>
            <a:ln>
              <a:noFill/>
            </a:ln>
          </p:spPr>
          <p:txBody>
            <a:bodyPr spcFirstLastPara="1" wrap="square" lIns="0" tIns="0" rIns="0" bIns="0" anchor="t" anchorCtr="0">
              <a:spAutoFit/>
            </a:bodyPr>
            <a:lstStyle/>
            <a:p>
              <a:pPr marL="0" marR="0" lvl="0" indent="0" algn="ctr" defTabSz="609585" rtl="0" eaLnBrk="1" fontAlgn="auto" latinLnBrk="0" hangingPunct="1">
                <a:lnSpc>
                  <a:spcPct val="114000"/>
                </a:lnSpc>
                <a:spcBef>
                  <a:spcPts val="0"/>
                </a:spcBef>
                <a:spcAft>
                  <a:spcPts val="0"/>
                </a:spcAft>
                <a:buClr>
                  <a:srgbClr val="E0592A"/>
                </a:buClr>
                <a:buSzPts val="1800"/>
                <a:buFontTx/>
                <a:buNone/>
                <a:tabLst/>
                <a:defRPr/>
              </a:pPr>
              <a:r>
                <a:rPr kumimoji="0" lang="en-US" sz="4267" b="1" i="0" u="none" strike="noStrike" kern="1200" cap="none" spc="0" normalizeH="0" baseline="0" noProof="0">
                  <a:ln>
                    <a:noFill/>
                  </a:ln>
                  <a:solidFill>
                    <a:srgbClr val="E0592A"/>
                  </a:solidFill>
                  <a:effectLst/>
                  <a:uLnTx/>
                  <a:uFillTx/>
                  <a:latin typeface="Calibri"/>
                  <a:ea typeface="Calibri"/>
                  <a:cs typeface="Calibri"/>
                  <a:sym typeface="Calibri"/>
                </a:rPr>
                <a:t>26</a:t>
              </a:r>
            </a:p>
            <a:p>
              <a:pPr marL="0" marR="0" lvl="0" indent="0" algn="ctr" defTabSz="609585" rtl="0" eaLnBrk="1" fontAlgn="auto" latinLnBrk="0" hangingPunct="1">
                <a:lnSpc>
                  <a:spcPct val="100000"/>
                </a:lnSpc>
                <a:spcBef>
                  <a:spcPts val="0"/>
                </a:spcBef>
                <a:spcAft>
                  <a:spcPts val="0"/>
                </a:spcAft>
                <a:buClr>
                  <a:srgbClr val="E0592A"/>
                </a:buClr>
                <a:buSzPts val="1800"/>
                <a:buFontTx/>
                <a:buNone/>
                <a:tabLst/>
                <a:defRPr/>
              </a:pPr>
              <a:r>
                <a:rPr kumimoji="0" lang="en-US" sz="2400" b="0" i="0" u="none" strike="noStrike" kern="1200" cap="none" spc="0" normalizeH="0" baseline="0" noProof="0">
                  <a:ln>
                    <a:noFill/>
                  </a:ln>
                  <a:solidFill>
                    <a:srgbClr val="3B1D85"/>
                  </a:solidFill>
                  <a:effectLst/>
                  <a:uLnTx/>
                  <a:uFillTx/>
                  <a:latin typeface="Calibri"/>
                  <a:ea typeface="+mn-ea"/>
                  <a:cs typeface="Calibri"/>
                  <a:sym typeface="Calibri"/>
                </a:rPr>
                <a:t>Denver Concepts so far</a:t>
              </a:r>
              <a:endParaRPr kumimoji="0" lang="en-US" sz="2400" b="0" i="0" u="none" strike="noStrike" kern="1200" cap="none" spc="0" normalizeH="0" baseline="0" noProof="0">
                <a:ln>
                  <a:noFill/>
                </a:ln>
                <a:solidFill>
                  <a:srgbClr val="3B1D85"/>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68D2583A-4363-5A65-65C4-C6097D195C81}"/>
                </a:ext>
              </a:extLst>
            </p:cNvPr>
            <p:cNvCxnSpPr>
              <a:cxnSpLocks/>
            </p:cNvCxnSpPr>
            <p:nvPr/>
          </p:nvCxnSpPr>
          <p:spPr>
            <a:xfrm>
              <a:off x="2381253" y="984278"/>
              <a:ext cx="0" cy="876664"/>
            </a:xfrm>
            <a:prstGeom prst="line">
              <a:avLst/>
            </a:prstGeom>
            <a:ln w="6350">
              <a:solidFill>
                <a:srgbClr val="8D9EB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18CC796-1AC8-FB1C-E0BD-D76A4B56F81B}"/>
                </a:ext>
              </a:extLst>
            </p:cNvPr>
            <p:cNvCxnSpPr>
              <a:cxnSpLocks/>
            </p:cNvCxnSpPr>
            <p:nvPr/>
          </p:nvCxnSpPr>
          <p:spPr>
            <a:xfrm>
              <a:off x="4512203" y="984278"/>
              <a:ext cx="0" cy="876664"/>
            </a:xfrm>
            <a:prstGeom prst="line">
              <a:avLst/>
            </a:prstGeom>
            <a:ln w="6350">
              <a:solidFill>
                <a:srgbClr val="8D9EB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2BAEC55-E243-09E9-61DD-AD3CEE5545A5}"/>
                </a:ext>
              </a:extLst>
            </p:cNvPr>
            <p:cNvCxnSpPr>
              <a:cxnSpLocks/>
            </p:cNvCxnSpPr>
            <p:nvPr/>
          </p:nvCxnSpPr>
          <p:spPr>
            <a:xfrm>
              <a:off x="6671623" y="984278"/>
              <a:ext cx="0" cy="876664"/>
            </a:xfrm>
            <a:prstGeom prst="line">
              <a:avLst/>
            </a:prstGeom>
            <a:ln w="6350">
              <a:solidFill>
                <a:srgbClr val="8D9EBC"/>
              </a:solidFill>
            </a:ln>
          </p:spPr>
          <p:style>
            <a:lnRef idx="1">
              <a:schemeClr val="accent1"/>
            </a:lnRef>
            <a:fillRef idx="0">
              <a:schemeClr val="accent1"/>
            </a:fillRef>
            <a:effectRef idx="0">
              <a:schemeClr val="accent1"/>
            </a:effectRef>
            <a:fontRef idx="minor">
              <a:schemeClr val="tx1"/>
            </a:fontRef>
          </p:style>
        </p:cxnSp>
      </p:grpSp>
      <p:sp>
        <p:nvSpPr>
          <p:cNvPr id="2" name="Google Shape;273;p32">
            <a:extLst>
              <a:ext uri="{FF2B5EF4-FFF2-40B4-BE49-F238E27FC236}">
                <a16:creationId xmlns:a16="http://schemas.microsoft.com/office/drawing/2014/main" id="{125A41FB-85D7-7A2B-47C8-5D9BF3E0BB43}"/>
              </a:ext>
              <a:ext uri="{C183D7F6-B498-43B3-948B-1728B52AA6E4}">
                <adec:decorative xmlns:adec="http://schemas.microsoft.com/office/drawing/2017/decorative" val="1"/>
              </a:ext>
            </a:extLst>
          </p:cNvPr>
          <p:cNvSpPr txBox="1">
            <a:spLocks/>
          </p:cNvSpPr>
          <p:nvPr/>
        </p:nvSpPr>
        <p:spPr>
          <a:xfrm>
            <a:off x="8675729" y="6356351"/>
            <a:ext cx="2844800" cy="365125"/>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9pPr>
          </a:lstStyle>
          <a:p>
            <a:pPr marL="0" marR="0" lvl="0" indent="0" algn="r" defTabSz="609585"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1" b="0" i="0" u="none" strike="noStrike" kern="1200" cap="none" spc="0" normalizeH="0" baseline="0" noProof="0">
                <a:ln>
                  <a:noFill/>
                </a:ln>
                <a:solidFill>
                  <a:prstClr val="white">
                    <a:lumMod val="95000"/>
                  </a:prstClr>
                </a:solidFill>
                <a:effectLst/>
                <a:uLnTx/>
                <a:uFillTx/>
                <a:latin typeface="Calibri"/>
                <a:cs typeface="Calibri"/>
                <a:sym typeface="Calibri"/>
              </a:rPr>
              <a:pPr marL="0" marR="0" lvl="0" indent="0" algn="r" defTabSz="609585"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401" b="0" i="0" u="none" strike="noStrike" kern="1200" cap="none" spc="0" normalizeH="0" baseline="0" noProof="0">
              <a:ln>
                <a:noFill/>
              </a:ln>
              <a:solidFill>
                <a:prstClr val="white">
                  <a:lumMod val="95000"/>
                </a:prstClr>
              </a:solidFill>
              <a:effectLst/>
              <a:uLnTx/>
              <a:uFillTx/>
              <a:latin typeface="Calibri"/>
              <a:cs typeface="Calibri"/>
              <a:sym typeface="Calibri"/>
            </a:endParaRPr>
          </a:p>
        </p:txBody>
      </p:sp>
      <p:pic>
        <p:nvPicPr>
          <p:cNvPr id="11" name="Picture 10" descr="The below view of a resturant in the DEN terminal. ">
            <a:extLst>
              <a:ext uri="{FF2B5EF4-FFF2-40B4-BE49-F238E27FC236}">
                <a16:creationId xmlns:a16="http://schemas.microsoft.com/office/drawing/2014/main" id="{FF356A9D-3051-FA62-CD0B-3CE03049F0DC}"/>
              </a:ext>
            </a:extLst>
          </p:cNvPr>
          <p:cNvPicPr>
            <a:picLocks noChangeAspect="1"/>
          </p:cNvPicPr>
          <p:nvPr/>
        </p:nvPicPr>
        <p:blipFill>
          <a:blip r:embed="rId3"/>
          <a:srcRect r="20626"/>
          <a:stretch/>
        </p:blipFill>
        <p:spPr>
          <a:xfrm>
            <a:off x="0" y="2872227"/>
            <a:ext cx="5406101" cy="3448361"/>
          </a:xfrm>
          <a:prstGeom prst="rect">
            <a:avLst/>
          </a:prstGeom>
        </p:spPr>
      </p:pic>
      <p:pic>
        <p:nvPicPr>
          <p:cNvPr id="7" name="Picture 2" descr="Resturants in the DEN terminal. ">
            <a:extLst>
              <a:ext uri="{FF2B5EF4-FFF2-40B4-BE49-F238E27FC236}">
                <a16:creationId xmlns:a16="http://schemas.microsoft.com/office/drawing/2014/main" id="{64C1B7EC-C8FF-00D9-DB1C-2BC657D84A6A}"/>
              </a:ext>
              <a:ext uri="{C183D7F6-B498-43B3-948B-1728B52AA6E4}">
                <adec:decorative xmlns:adec="http://schemas.microsoft.com/office/drawing/2017/decorative" val="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43870" y="2872227"/>
            <a:ext cx="6748130" cy="39857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238FA2-0E09-C2B4-EB97-CFF2CD2A28F7}"/>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FUTURE VISION</a:t>
            </a:r>
          </a:p>
        </p:txBody>
      </p:sp>
      <p:sp>
        <p:nvSpPr>
          <p:cNvPr id="3" name="Text Placeholder 2">
            <a:extLst>
              <a:ext uri="{FF2B5EF4-FFF2-40B4-BE49-F238E27FC236}">
                <a16:creationId xmlns:a16="http://schemas.microsoft.com/office/drawing/2014/main" id="{44434E6B-2C17-1543-546E-D5D6B21F5737}"/>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30" name="Text Placeholder 4">
            <a:extLst>
              <a:ext uri="{FF2B5EF4-FFF2-40B4-BE49-F238E27FC236}">
                <a16:creationId xmlns:a16="http://schemas.microsoft.com/office/drawing/2014/main" id="{8088A888-7599-5EF1-11A7-4B93BD341496}"/>
              </a:ext>
            </a:extLst>
          </p:cNvPr>
          <p:cNvSpPr>
            <a:spLocks noGrp="1"/>
          </p:cNvSpPr>
          <p:nvPr>
            <p:ph type="body" sz="quarter" idx="13"/>
          </p:nvPr>
        </p:nvSpPr>
        <p:spPr>
          <a:xfrm>
            <a:off x="769939" y="1555750"/>
            <a:ext cx="8059430" cy="578318"/>
          </a:xfrm>
        </p:spPr>
        <p:txBody>
          <a:bodyPr/>
          <a:lstStyle/>
          <a:p>
            <a:pPr algn="l"/>
            <a:r>
              <a:rPr lang="en-US" sz="2400" b="1">
                <a:solidFill>
                  <a:srgbClr val="3B1D85"/>
                </a:solidFill>
              </a:rPr>
              <a:t>A totally re-imagined concessions program</a:t>
            </a:r>
          </a:p>
          <a:p>
            <a:pPr marL="971550" lvl="1" indent="-285750"/>
            <a:r>
              <a:rPr lang="en-US" sz="2133">
                <a:solidFill>
                  <a:srgbClr val="3B1D85"/>
                </a:solidFill>
                <a:latin typeface="Calibri"/>
                <a:cs typeface="Calibri"/>
              </a:rPr>
              <a:t>Continued opportunity for small business</a:t>
            </a:r>
          </a:p>
          <a:p>
            <a:pPr marL="971550" lvl="1" indent="-285750"/>
            <a:r>
              <a:rPr lang="en-US" sz="2133">
                <a:solidFill>
                  <a:srgbClr val="3B1D85"/>
                </a:solidFill>
                <a:latin typeface="Calibri"/>
                <a:cs typeface="Calibri"/>
              </a:rPr>
              <a:t>New commercial space in all sub-cores</a:t>
            </a:r>
          </a:p>
          <a:p>
            <a:pPr marL="971550" lvl="1" indent="-285750"/>
            <a:r>
              <a:rPr lang="en-US" sz="2133">
                <a:solidFill>
                  <a:srgbClr val="3B1D85"/>
                </a:solidFill>
                <a:latin typeface="Calibri"/>
                <a:cs typeface="Calibri"/>
              </a:rPr>
              <a:t>New commercial space in all new concourse expansion areas</a:t>
            </a:r>
          </a:p>
          <a:p>
            <a:pPr marL="971550" lvl="1" indent="-285750"/>
            <a:r>
              <a:rPr lang="en-US" sz="2133" err="1">
                <a:solidFill>
                  <a:srgbClr val="3B1D85"/>
                </a:solidFill>
                <a:latin typeface="Calibri"/>
                <a:cs typeface="Calibri"/>
              </a:rPr>
              <a:t>Prioritising</a:t>
            </a:r>
            <a:r>
              <a:rPr lang="en-US" sz="2133">
                <a:solidFill>
                  <a:srgbClr val="3B1D85"/>
                </a:solidFill>
                <a:latin typeface="Calibri"/>
                <a:cs typeface="Calibri"/>
              </a:rPr>
              <a:t> F&amp;B while delivering interesting specialty retail </a:t>
            </a:r>
          </a:p>
          <a:p>
            <a:pPr marL="971550" lvl="1" indent="-285750"/>
            <a:r>
              <a:rPr lang="en-US" sz="2133">
                <a:solidFill>
                  <a:srgbClr val="3B1D85"/>
                </a:solidFill>
                <a:latin typeface="Calibri"/>
                <a:cs typeface="Calibri"/>
              </a:rPr>
              <a:t>Retail focus on impulse, convenience, replenishment and gifting with unique and “distinctively Denver, Colorado” and sense of place </a:t>
            </a:r>
          </a:p>
          <a:p>
            <a:r>
              <a:rPr lang="en-US" sz="2400" b="1">
                <a:solidFill>
                  <a:srgbClr val="3B1D85"/>
                </a:solidFill>
              </a:rPr>
              <a:t>Further expansion of the Great Hall offer</a:t>
            </a:r>
          </a:p>
          <a:p>
            <a:pPr marL="971550" lvl="1" indent="-285750"/>
            <a:r>
              <a:rPr lang="en-US" sz="2133">
                <a:solidFill>
                  <a:srgbClr val="3B1D85"/>
                </a:solidFill>
                <a:latin typeface="Calibri"/>
                <a:cs typeface="Calibri"/>
              </a:rPr>
              <a:t>Adding new concessions to this ‘main processor’ - the pre-security main hall </a:t>
            </a:r>
          </a:p>
        </p:txBody>
      </p:sp>
      <p:pic>
        <p:nvPicPr>
          <p:cNvPr id="7" name="Picture Placeholder 6" descr="A busy DEN terminal at sunset. ">
            <a:extLst>
              <a:ext uri="{FF2B5EF4-FFF2-40B4-BE49-F238E27FC236}">
                <a16:creationId xmlns:a16="http://schemas.microsoft.com/office/drawing/2014/main" id="{B6DDD60D-FF71-3F6A-F761-E787E3BA9DD6}"/>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b="-2844"/>
          <a:stretch/>
        </p:blipFill>
        <p:spPr>
          <a:xfrm>
            <a:off x="8647113" y="-16043"/>
            <a:ext cx="3663743" cy="7154261"/>
          </a:xfrm>
        </p:spPr>
      </p:pic>
    </p:spTree>
    <p:extLst>
      <p:ext uri="{BB962C8B-B14F-4D97-AF65-F5344CB8AC3E}">
        <p14:creationId xmlns:p14="http://schemas.microsoft.com/office/powerpoint/2010/main" val="586198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0B749-606D-A9D1-9385-DB3DBBCDED3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21F915A-92E7-E00F-9620-505B2A060380}"/>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33" b="0" i="0" u="none" strike="noStrike" kern="1200" cap="none" spc="0" normalizeH="0" baseline="0" noProof="0">
                <a:ln>
                  <a:noFill/>
                </a:ln>
                <a:solidFill>
                  <a:srgbClr val="440099"/>
                </a:solidFill>
                <a:effectLst/>
                <a:uLnTx/>
                <a:uFillTx/>
                <a:latin typeface="+mn-lt"/>
                <a:ea typeface="+mn-ea"/>
                <a:cs typeface="+mn-cs"/>
              </a:rPr>
              <a:t>SENIOR </a:t>
            </a:r>
            <a:r>
              <a:rPr lang="en-US" sz="3733">
                <a:solidFill>
                  <a:srgbClr val="440099"/>
                </a:solidFill>
                <a:latin typeface="+mn-lt"/>
                <a:ea typeface="+mn-ea"/>
                <a:cs typeface="+mn-cs"/>
              </a:rPr>
              <a:t>DIRECTOR</a:t>
            </a:r>
            <a:r>
              <a:rPr kumimoji="0" lang="en-US" sz="3733" b="0" i="0" u="none" strike="noStrike" kern="1200" cap="none" spc="0" normalizeH="0" baseline="0" noProof="0">
                <a:ln>
                  <a:noFill/>
                </a:ln>
                <a:solidFill>
                  <a:srgbClr val="440099"/>
                </a:solidFill>
                <a:effectLst/>
                <a:uLnTx/>
                <a:uFillTx/>
                <a:latin typeface="+mn-lt"/>
                <a:ea typeface="+mn-ea"/>
                <a:cs typeface="+mn-cs"/>
              </a:rPr>
              <a:t>, CONCESSIONS</a:t>
            </a:r>
          </a:p>
        </p:txBody>
      </p:sp>
      <p:sp>
        <p:nvSpPr>
          <p:cNvPr id="4" name="TextBox 3">
            <a:extLst>
              <a:ext uri="{FF2B5EF4-FFF2-40B4-BE49-F238E27FC236}">
                <a16:creationId xmlns:a16="http://schemas.microsoft.com/office/drawing/2014/main" id="{12E6C7CC-F857-5CB4-23DC-5EA5E9C8E9F1}"/>
              </a:ext>
            </a:extLst>
          </p:cNvPr>
          <p:cNvSpPr txBox="1"/>
          <p:nvPr/>
        </p:nvSpPr>
        <p:spPr>
          <a:xfrm>
            <a:off x="3947101" y="1264563"/>
            <a:ext cx="3287054" cy="646331"/>
          </a:xfrm>
          <a:prstGeom prst="rect">
            <a:avLst/>
          </a:prstGeom>
          <a:noFill/>
        </p:spPr>
        <p:txBody>
          <a:bodyPr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Calibri"/>
                <a:cs typeface="Calibri"/>
              </a:rPr>
              <a:t>Branden Sowers</a:t>
            </a:r>
          </a:p>
        </p:txBody>
      </p:sp>
      <p:pic>
        <p:nvPicPr>
          <p:cNvPr id="2" name="Picture 1" descr="A picture of Branden Sowers. ">
            <a:extLst>
              <a:ext uri="{FF2B5EF4-FFF2-40B4-BE49-F238E27FC236}">
                <a16:creationId xmlns:a16="http://schemas.microsoft.com/office/drawing/2014/main" id="{3E1B65C0-D8B4-952C-ADEF-A9A82B18E0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48399" y="1853044"/>
            <a:ext cx="3282088" cy="4944341"/>
          </a:xfrm>
          <a:prstGeom prst="rect">
            <a:avLst/>
          </a:prstGeom>
        </p:spPr>
      </p:pic>
    </p:spTree>
    <p:extLst>
      <p:ext uri="{BB962C8B-B14F-4D97-AF65-F5344CB8AC3E}">
        <p14:creationId xmlns:p14="http://schemas.microsoft.com/office/powerpoint/2010/main" val="2605757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Google Shape;211;p27">
            <a:extLst>
              <a:ext uri="{FF2B5EF4-FFF2-40B4-BE49-F238E27FC236}">
                <a16:creationId xmlns:a16="http://schemas.microsoft.com/office/drawing/2014/main" id="{B8ABA6D1-9CAB-1026-230F-89BE862DA43A}"/>
              </a:ext>
              <a:ext uri="{C183D7F6-B498-43B3-948B-1728B52AA6E4}">
                <adec:decorative xmlns:adec="http://schemas.microsoft.com/office/drawing/2017/decorative" val="1"/>
              </a:ext>
            </a:extLst>
          </p:cNvPr>
          <p:cNvSpPr/>
          <p:nvPr/>
        </p:nvSpPr>
        <p:spPr>
          <a:xfrm>
            <a:off x="0" y="1221030"/>
            <a:ext cx="12192000" cy="839223"/>
          </a:xfrm>
          <a:prstGeom prst="rect">
            <a:avLst/>
          </a:prstGeom>
          <a:solidFill>
            <a:srgbClr val="E0592A"/>
          </a:solidFill>
          <a:ln>
            <a:noFill/>
          </a:ln>
        </p:spPr>
        <p:txBody>
          <a:bodyPr spcFirstLastPara="1" wrap="square" lIns="121900" tIns="60933" rIns="121900" bIns="60933"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sz="2401"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 name="Text Placeholder 3">
            <a:extLst>
              <a:ext uri="{FF2B5EF4-FFF2-40B4-BE49-F238E27FC236}">
                <a16:creationId xmlns:a16="http://schemas.microsoft.com/office/drawing/2014/main" id="{62ED6559-DD41-ACBA-5E48-311A651504A9}"/>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33" b="0" i="0" u="none" strike="noStrike" kern="1200" cap="none" spc="0" normalizeH="0" baseline="0" noProof="0" dirty="0">
                <a:ln>
                  <a:noFill/>
                </a:ln>
                <a:solidFill>
                  <a:srgbClr val="440099"/>
                </a:solidFill>
                <a:effectLst/>
                <a:uLnTx/>
                <a:uFillTx/>
                <a:latin typeface="+mn-lt"/>
                <a:ea typeface="+mn-ea"/>
                <a:cs typeface="+mn-cs"/>
              </a:rPr>
              <a:t>COMMERCIAL PRINCIPLES</a:t>
            </a:r>
          </a:p>
        </p:txBody>
      </p:sp>
      <p:sp>
        <p:nvSpPr>
          <p:cNvPr id="17" name="Text Placeholder 16">
            <a:extLst>
              <a:ext uri="{FF2B5EF4-FFF2-40B4-BE49-F238E27FC236}">
                <a16:creationId xmlns:a16="http://schemas.microsoft.com/office/drawing/2014/main" id="{10BB61E1-7511-F34C-08CD-77D286E6C966}"/>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273" name="Google Shape;273;p32">
            <a:extLst>
              <a:ext uri="{C183D7F6-B498-43B3-948B-1728B52AA6E4}">
                <adec:decorative xmlns:adec="http://schemas.microsoft.com/office/drawing/2017/decorative" val="1"/>
              </a:ext>
            </a:extLst>
          </p:cNvPr>
          <p:cNvSpPr txBox="1">
            <a:spLocks noGrp="1"/>
          </p:cNvSpPr>
          <p:nvPr>
            <p:ph type="sldNum" idx="4294967295"/>
          </p:nvPr>
        </p:nvSpPr>
        <p:spPr>
          <a:xfrm>
            <a:off x="9347200" y="6356351"/>
            <a:ext cx="2844800" cy="366183"/>
          </a:xfrm>
          <a:prstGeom prst="rect">
            <a:avLst/>
          </a:prstGeom>
          <a:noFill/>
          <a:ln>
            <a:noFill/>
          </a:ln>
        </p:spPr>
        <p:txBody>
          <a:bodyPr spcFirstLastPara="1" wrap="square" lIns="121900" tIns="60933" rIns="121900" bIns="60933" anchor="ctr" anchorCtr="0">
            <a:no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fld id="{00000000-1234-1234-1234-123412341234}"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23</a:t>
            </a:fld>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275;p32"/>
          <p:cNvSpPr/>
          <p:nvPr/>
        </p:nvSpPr>
        <p:spPr>
          <a:xfrm>
            <a:off x="558801" y="1489325"/>
            <a:ext cx="10961729" cy="621248"/>
          </a:xfrm>
          <a:prstGeom prst="rect">
            <a:avLst/>
          </a:prstGeom>
          <a:noFill/>
          <a:ln>
            <a:noFill/>
          </a:ln>
        </p:spPr>
        <p:txBody>
          <a:bodyPr spcFirstLastPara="1" wrap="square" lIns="0" tIns="0" rIns="0" bIns="0" anchor="t" anchorCtr="0">
            <a:noAutofit/>
          </a:bodyPr>
          <a:lstStyle/>
          <a:p>
            <a:pPr marL="0" marR="0" lvl="0" indent="0" algn="l" defTabSz="609585" rtl="0" eaLnBrk="1" fontAlgn="auto" latinLnBrk="0" hangingPunct="1">
              <a:lnSpc>
                <a:spcPct val="100000"/>
              </a:lnSpc>
              <a:spcBef>
                <a:spcPts val="0"/>
              </a:spcBef>
              <a:spcAft>
                <a:spcPts val="0"/>
              </a:spcAft>
              <a:buClr>
                <a:srgbClr val="E0592A"/>
              </a:buClr>
              <a:buSzTx/>
              <a:buFontTx/>
              <a:buNone/>
              <a:tabLst/>
              <a:defRPr/>
            </a:pPr>
            <a:r>
              <a:rPr kumimoji="0" lang="en-US" sz="2667" b="0" i="0" u="none" strike="noStrike" kern="1200" cap="none" spc="0" normalizeH="0" baseline="0" noProof="0">
                <a:ln>
                  <a:noFill/>
                </a:ln>
                <a:solidFill>
                  <a:prstClr val="white"/>
                </a:solidFill>
                <a:effectLst/>
                <a:uLnTx/>
                <a:uFillTx/>
                <a:latin typeface="Calibri"/>
                <a:ea typeface="Calibri"/>
                <a:cs typeface="Calibri"/>
                <a:sym typeface="Calibri"/>
              </a:rPr>
              <a:t>DRIVERS OF EXPERIENCE AND COMMERCIAL PERFORMANCE</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clipart image of three arrows going up, to the right, and the left. ">
            <a:extLst>
              <a:ext uri="{FF2B5EF4-FFF2-40B4-BE49-F238E27FC236}">
                <a16:creationId xmlns:a16="http://schemas.microsoft.com/office/drawing/2014/main" id="{BECF943A-6199-7DDC-8E68-F9F89C55F5D6}"/>
              </a:ext>
            </a:extLst>
          </p:cNvPr>
          <p:cNvPicPr>
            <a:picLocks noChangeAspect="1"/>
          </p:cNvPicPr>
          <p:nvPr/>
        </p:nvPicPr>
        <p:blipFill>
          <a:blip r:embed="rId3"/>
          <a:stretch>
            <a:fillRect/>
          </a:stretch>
        </p:blipFill>
        <p:spPr>
          <a:xfrm>
            <a:off x="544334" y="2314112"/>
            <a:ext cx="770671" cy="614897"/>
          </a:xfrm>
          <a:prstGeom prst="rect">
            <a:avLst/>
          </a:prstGeom>
        </p:spPr>
      </p:pic>
      <p:sp>
        <p:nvSpPr>
          <p:cNvPr id="3" name="Google Shape;275;p32">
            <a:extLst>
              <a:ext uri="{FF2B5EF4-FFF2-40B4-BE49-F238E27FC236}">
                <a16:creationId xmlns:a16="http://schemas.microsoft.com/office/drawing/2014/main" id="{9E744150-6A5D-4251-846A-373290646E47}"/>
              </a:ext>
            </a:extLst>
          </p:cNvPr>
          <p:cNvSpPr/>
          <p:nvPr/>
        </p:nvSpPr>
        <p:spPr>
          <a:xfrm>
            <a:off x="1727652" y="2168188"/>
            <a:ext cx="2462337" cy="1177097"/>
          </a:xfrm>
          <a:prstGeom prst="rect">
            <a:avLst/>
          </a:prstGeom>
          <a:noFill/>
          <a:ln>
            <a:noFill/>
          </a:ln>
        </p:spPr>
        <p:txBody>
          <a:bodyPr spcFirstLastPara="1" wrap="square" lIns="0" tIns="0" rIns="0" bIns="0" anchor="t" anchorCtr="0">
            <a:noAutofit/>
          </a:bodyPr>
          <a:lstStyle/>
          <a:p>
            <a:pPr marL="0" marR="0" lvl="0" indent="0" algn="l" defTabSz="609585" rtl="0" eaLnBrk="1" fontAlgn="auto" latinLnBrk="0" hangingPunct="1">
              <a:lnSpc>
                <a:spcPts val="2667"/>
              </a:lnSpc>
              <a:spcBef>
                <a:spcPts val="0"/>
              </a:spcBef>
              <a:spcAft>
                <a:spcPts val="0"/>
              </a:spcAft>
              <a:buClr>
                <a:srgbClr val="E0592A"/>
              </a:buClr>
              <a:buSzPts val="1800"/>
              <a:buFontTx/>
              <a:buNone/>
              <a:tabLst/>
              <a:defRPr/>
            </a:pPr>
            <a:r>
              <a:rPr kumimoji="0" lang="en-US" sz="2667" b="1" i="0" u="none" strike="noStrike" kern="1200" cap="none" spc="0" normalizeH="0" baseline="0" noProof="0">
                <a:ln>
                  <a:noFill/>
                </a:ln>
                <a:solidFill>
                  <a:srgbClr val="3B1D85"/>
                </a:solidFill>
                <a:effectLst/>
                <a:uLnTx/>
                <a:uFillTx/>
                <a:latin typeface="Calibri"/>
                <a:ea typeface="Calibri"/>
                <a:cs typeface="Calibri"/>
                <a:sym typeface="Calibri"/>
              </a:rPr>
              <a:t>Flow, dwell, journey</a:t>
            </a:r>
          </a:p>
          <a:p>
            <a:pPr marL="0" marR="0" lvl="0" indent="0" algn="l" defTabSz="609585" rtl="0" eaLnBrk="1" fontAlgn="auto" latinLnBrk="0" hangingPunct="1">
              <a:lnSpc>
                <a:spcPct val="100000"/>
              </a:lnSpc>
              <a:spcBef>
                <a:spcPts val="0"/>
              </a:spcBef>
              <a:spcAft>
                <a:spcPts val="0"/>
              </a:spcAft>
              <a:buClr>
                <a:srgbClr val="E0592A"/>
              </a:buClr>
              <a:buSzPts val="1800"/>
              <a:buFontTx/>
              <a:buNone/>
              <a:tabLst/>
              <a:defRPr/>
            </a:pPr>
            <a:r>
              <a:rPr kumimoji="0" lang="en-US" sz="2133" b="0" i="0" u="none" strike="noStrike" kern="1200" cap="none" spc="0" normalizeH="0" baseline="0" noProof="0">
                <a:ln>
                  <a:noFill/>
                </a:ln>
                <a:solidFill>
                  <a:srgbClr val="3B1D85"/>
                </a:solidFill>
                <a:effectLst/>
                <a:uLnTx/>
                <a:uFillTx/>
                <a:latin typeface="Calibri"/>
                <a:ea typeface="Calibri"/>
                <a:cs typeface="Calibri"/>
                <a:sym typeface="Calibri"/>
              </a:rPr>
              <a:t>Manage flow, </a:t>
            </a:r>
            <a:br>
              <a:rPr kumimoji="0" lang="en-US" sz="2133" b="0" i="0" u="none" strike="noStrike" kern="1200" cap="none" spc="0" normalizeH="0" baseline="0" noProof="0">
                <a:ln>
                  <a:noFill/>
                </a:ln>
                <a:solidFill>
                  <a:srgbClr val="3B1D85"/>
                </a:solidFill>
                <a:effectLst/>
                <a:uLnTx/>
                <a:uFillTx/>
                <a:latin typeface="Calibri"/>
                <a:ea typeface="Calibri"/>
                <a:cs typeface="Calibri"/>
                <a:sym typeface="Calibri"/>
              </a:rPr>
            </a:br>
            <a:r>
              <a:rPr kumimoji="0" lang="en-US" sz="2133" b="0" i="0" u="none" strike="noStrike" kern="1200" cap="none" spc="0" normalizeH="0" baseline="0" noProof="0">
                <a:ln>
                  <a:noFill/>
                </a:ln>
                <a:solidFill>
                  <a:srgbClr val="3B1D85"/>
                </a:solidFill>
                <a:effectLst/>
                <a:uLnTx/>
                <a:uFillTx/>
                <a:latin typeface="Calibri"/>
                <a:ea typeface="Calibri"/>
                <a:cs typeface="Calibri"/>
                <a:sym typeface="Calibri"/>
              </a:rPr>
              <a:t>orientation, and dwell</a:t>
            </a:r>
            <a:endParaRPr kumimoji="0" lang="en-US" sz="2133" b="0" i="0" u="none" strike="noStrike" kern="1200" cap="none" spc="0" normalizeH="0" baseline="0" noProof="0">
              <a:ln>
                <a:noFill/>
              </a:ln>
              <a:solidFill>
                <a:srgbClr val="3B1D85"/>
              </a:solidFill>
              <a:effectLst/>
              <a:uLnTx/>
              <a:uFillTx/>
              <a:latin typeface="Calibri" panose="020F0502020204030204"/>
              <a:ea typeface="+mn-ea"/>
              <a:cs typeface="+mn-cs"/>
            </a:endParaRPr>
          </a:p>
        </p:txBody>
      </p:sp>
      <p:pic>
        <p:nvPicPr>
          <p:cNvPr id="7" name="Picture 6" descr="a clip art image of a compass and a pencil ">
            <a:extLst>
              <a:ext uri="{FF2B5EF4-FFF2-40B4-BE49-F238E27FC236}">
                <a16:creationId xmlns:a16="http://schemas.microsoft.com/office/drawing/2014/main" id="{A7A4671E-1666-6E03-615D-25210222050E}"/>
              </a:ext>
            </a:extLst>
          </p:cNvPr>
          <p:cNvPicPr>
            <a:picLocks noChangeAspect="1"/>
          </p:cNvPicPr>
          <p:nvPr/>
        </p:nvPicPr>
        <p:blipFill>
          <a:blip r:embed="rId4"/>
          <a:stretch>
            <a:fillRect/>
          </a:stretch>
        </p:blipFill>
        <p:spPr>
          <a:xfrm>
            <a:off x="4392793" y="2351916"/>
            <a:ext cx="528088" cy="592352"/>
          </a:xfrm>
          <a:prstGeom prst="rect">
            <a:avLst/>
          </a:prstGeom>
        </p:spPr>
      </p:pic>
      <p:sp>
        <p:nvSpPr>
          <p:cNvPr id="5" name="Google Shape;275;p32">
            <a:extLst>
              <a:ext uri="{FF2B5EF4-FFF2-40B4-BE49-F238E27FC236}">
                <a16:creationId xmlns:a16="http://schemas.microsoft.com/office/drawing/2014/main" id="{87DA7DBD-3839-BACE-C2FD-E4D8829C89BC}"/>
              </a:ext>
            </a:extLst>
          </p:cNvPr>
          <p:cNvSpPr/>
          <p:nvPr/>
        </p:nvSpPr>
        <p:spPr>
          <a:xfrm>
            <a:off x="5232889" y="2168187"/>
            <a:ext cx="2377124" cy="1348991"/>
          </a:xfrm>
          <a:prstGeom prst="rect">
            <a:avLst/>
          </a:prstGeom>
          <a:noFill/>
          <a:ln>
            <a:noFill/>
          </a:ln>
        </p:spPr>
        <p:txBody>
          <a:bodyPr spcFirstLastPara="1" wrap="square" lIns="0" tIns="0" rIns="0" bIns="0" anchor="t" anchorCtr="0">
            <a:noAutofit/>
          </a:bodyPr>
          <a:lstStyle/>
          <a:p>
            <a:pPr marL="0" marR="0" lvl="0" indent="0" algn="l" defTabSz="609585" rtl="0" eaLnBrk="1" fontAlgn="auto" latinLnBrk="0" hangingPunct="1">
              <a:lnSpc>
                <a:spcPct val="100000"/>
              </a:lnSpc>
              <a:spcBef>
                <a:spcPts val="0"/>
              </a:spcBef>
              <a:spcAft>
                <a:spcPts val="0"/>
              </a:spcAft>
              <a:buClr>
                <a:srgbClr val="E0592A"/>
              </a:buClr>
              <a:buSzPts val="1800"/>
              <a:buFontTx/>
              <a:buNone/>
              <a:tabLst/>
              <a:defRPr/>
            </a:pPr>
            <a:r>
              <a:rPr kumimoji="0" lang="en-US" sz="2667" b="1" i="0" u="none" strike="noStrike" kern="1200" cap="none" spc="0" normalizeH="0" baseline="0" noProof="0">
                <a:ln>
                  <a:noFill/>
                </a:ln>
                <a:solidFill>
                  <a:srgbClr val="3B1D85"/>
                </a:solidFill>
                <a:effectLst/>
                <a:uLnTx/>
                <a:uFillTx/>
                <a:latin typeface="Calibri"/>
                <a:ea typeface="Calibri"/>
                <a:cs typeface="Calibri"/>
                <a:sym typeface="Calibri"/>
              </a:rPr>
              <a:t>Layout &amp; design</a:t>
            </a:r>
          </a:p>
          <a:p>
            <a:pPr marL="0" marR="0" lvl="0" indent="0" algn="l" defTabSz="609585" rtl="0" eaLnBrk="1" fontAlgn="auto" latinLnBrk="0" hangingPunct="1">
              <a:lnSpc>
                <a:spcPct val="100000"/>
              </a:lnSpc>
              <a:spcBef>
                <a:spcPts val="0"/>
              </a:spcBef>
              <a:spcAft>
                <a:spcPts val="0"/>
              </a:spcAft>
              <a:buClr>
                <a:srgbClr val="E0592A"/>
              </a:buClr>
              <a:buSzPts val="1800"/>
              <a:buFontTx/>
              <a:buNone/>
              <a:tabLst/>
              <a:defRPr/>
            </a:pPr>
            <a:r>
              <a:rPr kumimoji="0" lang="en-US" sz="2133" b="0" i="0" u="none" strike="noStrike" kern="1200" cap="none" spc="0" normalizeH="0" baseline="0" noProof="0">
                <a:ln>
                  <a:noFill/>
                </a:ln>
                <a:solidFill>
                  <a:srgbClr val="3B1D85"/>
                </a:solidFill>
                <a:effectLst/>
                <a:uLnTx/>
                <a:uFillTx/>
                <a:latin typeface="Calibri"/>
                <a:ea typeface="Calibri"/>
                <a:cs typeface="Calibri"/>
                <a:sym typeface="Calibri"/>
              </a:rPr>
              <a:t>Configure </a:t>
            </a:r>
            <a:br>
              <a:rPr kumimoji="0" lang="en-US" sz="2133" b="0" i="0" u="none" strike="noStrike" kern="1200" cap="none" spc="0" normalizeH="0" baseline="0" noProof="0">
                <a:ln>
                  <a:noFill/>
                </a:ln>
                <a:solidFill>
                  <a:srgbClr val="3B1D85"/>
                </a:solidFill>
                <a:effectLst/>
                <a:uLnTx/>
                <a:uFillTx/>
                <a:latin typeface="Calibri"/>
                <a:ea typeface="Calibri"/>
                <a:cs typeface="Calibri"/>
                <a:sym typeface="Calibri"/>
              </a:rPr>
            </a:br>
            <a:r>
              <a:rPr kumimoji="0" lang="en-US" sz="2133" b="0" i="0" u="none" strike="noStrike" kern="1200" cap="none" spc="0" normalizeH="0" baseline="0" noProof="0">
                <a:ln>
                  <a:noFill/>
                </a:ln>
                <a:solidFill>
                  <a:srgbClr val="3B1D85"/>
                </a:solidFill>
                <a:effectLst/>
                <a:uLnTx/>
                <a:uFillTx/>
                <a:latin typeface="Calibri"/>
                <a:ea typeface="Calibri"/>
                <a:cs typeface="Calibri"/>
                <a:sym typeface="Calibri"/>
              </a:rPr>
              <a:t>the space to optimize value potential</a:t>
            </a:r>
            <a:endParaRPr kumimoji="0" lang="en-US" sz="2133" b="0" i="0" u="none" strike="noStrike" kern="1200" cap="none" spc="0" normalizeH="0" baseline="0" noProof="0">
              <a:ln>
                <a:noFill/>
              </a:ln>
              <a:solidFill>
                <a:srgbClr val="3B1D85"/>
              </a:solidFill>
              <a:effectLst/>
              <a:uLnTx/>
              <a:uFillTx/>
              <a:latin typeface="Calibri" panose="020F0502020204030204"/>
              <a:ea typeface="+mn-ea"/>
              <a:cs typeface="+mn-cs"/>
            </a:endParaRPr>
          </a:p>
        </p:txBody>
      </p:sp>
      <p:pic>
        <p:nvPicPr>
          <p:cNvPr id="14" name="Picture 13" descr="A clip art image of a hand uplifting 3 people. ">
            <a:extLst>
              <a:ext uri="{FF2B5EF4-FFF2-40B4-BE49-F238E27FC236}">
                <a16:creationId xmlns:a16="http://schemas.microsoft.com/office/drawing/2014/main" id="{7351B903-D58F-BEDA-6260-54FCEE81B4E9}"/>
              </a:ext>
            </a:extLst>
          </p:cNvPr>
          <p:cNvPicPr>
            <a:picLocks noChangeAspect="1"/>
          </p:cNvPicPr>
          <p:nvPr/>
        </p:nvPicPr>
        <p:blipFill>
          <a:blip r:embed="rId5"/>
          <a:stretch>
            <a:fillRect/>
          </a:stretch>
        </p:blipFill>
        <p:spPr>
          <a:xfrm>
            <a:off x="8070737" y="2269110"/>
            <a:ext cx="604992" cy="675159"/>
          </a:xfrm>
          <a:prstGeom prst="rect">
            <a:avLst/>
          </a:prstGeom>
        </p:spPr>
      </p:pic>
      <p:sp>
        <p:nvSpPr>
          <p:cNvPr id="6" name="Google Shape;275;p32">
            <a:extLst>
              <a:ext uri="{FF2B5EF4-FFF2-40B4-BE49-F238E27FC236}">
                <a16:creationId xmlns:a16="http://schemas.microsoft.com/office/drawing/2014/main" id="{7231A1FE-1AD8-9851-DB36-A00E5C389FAD}"/>
              </a:ext>
            </a:extLst>
          </p:cNvPr>
          <p:cNvSpPr/>
          <p:nvPr/>
        </p:nvSpPr>
        <p:spPr>
          <a:xfrm>
            <a:off x="8878535" y="2198890"/>
            <a:ext cx="2601445" cy="1490757"/>
          </a:xfrm>
          <a:prstGeom prst="rect">
            <a:avLst/>
          </a:prstGeom>
          <a:noFill/>
          <a:ln>
            <a:noFill/>
          </a:ln>
        </p:spPr>
        <p:txBody>
          <a:bodyPr spcFirstLastPara="1" wrap="square" lIns="0" tIns="0" rIns="0" bIns="0" anchor="t" anchorCtr="0">
            <a:noAutofit/>
          </a:bodyPr>
          <a:lstStyle/>
          <a:p>
            <a:pPr marL="0" marR="0" lvl="0" indent="0" algn="l" defTabSz="609585" rtl="0" eaLnBrk="1" fontAlgn="auto" latinLnBrk="0" hangingPunct="1">
              <a:lnSpc>
                <a:spcPts val="2667"/>
              </a:lnSpc>
              <a:spcBef>
                <a:spcPts val="0"/>
              </a:spcBef>
              <a:spcAft>
                <a:spcPts val="0"/>
              </a:spcAft>
              <a:buClr>
                <a:srgbClr val="E0592A"/>
              </a:buClr>
              <a:buSzPts val="1800"/>
              <a:buFontTx/>
              <a:buNone/>
              <a:tabLst/>
              <a:defRPr/>
            </a:pPr>
            <a:r>
              <a:rPr kumimoji="0" lang="en-US" sz="2667" b="1" i="0" u="none" strike="noStrike" kern="1200" cap="none" spc="0" normalizeH="0" baseline="0" noProof="0">
                <a:ln>
                  <a:noFill/>
                </a:ln>
                <a:solidFill>
                  <a:srgbClr val="3B1D85"/>
                </a:solidFill>
                <a:effectLst/>
                <a:uLnTx/>
                <a:uFillTx/>
                <a:latin typeface="Calibri"/>
                <a:ea typeface="Calibri"/>
                <a:cs typeface="Calibri"/>
                <a:sym typeface="Calibri"/>
              </a:rPr>
              <a:t>Environment and </a:t>
            </a:r>
          </a:p>
          <a:p>
            <a:pPr marL="0" marR="0" lvl="0" indent="0" algn="l" defTabSz="609585" rtl="0" eaLnBrk="1" fontAlgn="auto" latinLnBrk="0" hangingPunct="1">
              <a:lnSpc>
                <a:spcPts val="2667"/>
              </a:lnSpc>
              <a:spcBef>
                <a:spcPts val="0"/>
              </a:spcBef>
              <a:spcAft>
                <a:spcPts val="0"/>
              </a:spcAft>
              <a:buClr>
                <a:srgbClr val="E0592A"/>
              </a:buClr>
              <a:buSzPts val="1800"/>
              <a:buFontTx/>
              <a:buNone/>
              <a:tabLst/>
              <a:defRPr/>
            </a:pPr>
            <a:r>
              <a:rPr kumimoji="0" lang="en-US" sz="2667" b="1" i="0" u="none" strike="noStrike" kern="1200" cap="none" spc="0" normalizeH="0" baseline="0" noProof="0">
                <a:ln>
                  <a:noFill/>
                </a:ln>
                <a:solidFill>
                  <a:srgbClr val="3B1D85"/>
                </a:solidFill>
                <a:effectLst/>
                <a:uLnTx/>
                <a:uFillTx/>
                <a:latin typeface="Calibri"/>
                <a:ea typeface="Calibri"/>
                <a:cs typeface="Calibri"/>
                <a:sym typeface="Calibri"/>
              </a:rPr>
              <a:t>sense of place</a:t>
            </a:r>
          </a:p>
          <a:p>
            <a:pPr marL="0" marR="0" lvl="0" indent="0" algn="l" defTabSz="609585" rtl="0" eaLnBrk="1" fontAlgn="auto" latinLnBrk="0" hangingPunct="1">
              <a:lnSpc>
                <a:spcPct val="100000"/>
              </a:lnSpc>
              <a:spcBef>
                <a:spcPts val="0"/>
              </a:spcBef>
              <a:spcAft>
                <a:spcPts val="0"/>
              </a:spcAft>
              <a:buClr>
                <a:srgbClr val="E0592A"/>
              </a:buClr>
              <a:buSzPts val="1800"/>
              <a:buFontTx/>
              <a:buNone/>
              <a:tabLst/>
              <a:defRPr/>
            </a:pPr>
            <a:r>
              <a:rPr kumimoji="0" lang="en-US" sz="2133" b="0" i="0" u="none" strike="noStrike" kern="1200" cap="none" spc="0" normalizeH="0" baseline="0" noProof="0">
                <a:ln>
                  <a:noFill/>
                </a:ln>
                <a:solidFill>
                  <a:srgbClr val="3B1D85"/>
                </a:solidFill>
                <a:effectLst/>
                <a:uLnTx/>
                <a:uFillTx/>
                <a:latin typeface="Calibri"/>
                <a:ea typeface="Calibri"/>
                <a:cs typeface="Calibri"/>
                <a:sym typeface="Calibri"/>
              </a:rPr>
              <a:t>Create a unique </a:t>
            </a:r>
            <a:br>
              <a:rPr kumimoji="0" lang="en-US" sz="2133" b="0" i="0" u="none" strike="noStrike" kern="1200" cap="none" spc="0" normalizeH="0" baseline="0" noProof="0">
                <a:ln>
                  <a:noFill/>
                </a:ln>
                <a:solidFill>
                  <a:srgbClr val="3B1D85"/>
                </a:solidFill>
                <a:effectLst/>
                <a:uLnTx/>
                <a:uFillTx/>
                <a:latin typeface="Calibri"/>
                <a:ea typeface="Calibri"/>
                <a:cs typeface="Calibri"/>
                <a:sym typeface="Calibri"/>
              </a:rPr>
            </a:br>
            <a:r>
              <a:rPr kumimoji="0" lang="en-US" sz="2133" b="0" i="0" u="none" strike="noStrike" kern="1200" cap="none" spc="0" normalizeH="0" baseline="0" noProof="0">
                <a:ln>
                  <a:noFill/>
                </a:ln>
                <a:solidFill>
                  <a:srgbClr val="3B1D85"/>
                </a:solidFill>
                <a:effectLst/>
                <a:uLnTx/>
                <a:uFillTx/>
                <a:latin typeface="Calibri"/>
                <a:ea typeface="Calibri"/>
                <a:cs typeface="Calibri"/>
                <a:sym typeface="Calibri"/>
              </a:rPr>
              <a:t>DEN experience</a:t>
            </a:r>
            <a:endParaRPr kumimoji="0" lang="en-US" sz="2133" b="0" i="0" u="none" strike="noStrike" kern="1200" cap="none" spc="0" normalizeH="0" baseline="0" noProof="0">
              <a:ln>
                <a:noFill/>
              </a:ln>
              <a:solidFill>
                <a:srgbClr val="3B1D85"/>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83F2F-6222-80D0-7415-0CEE5E7453BE}"/>
              </a:ext>
              <a:ext uri="{C183D7F6-B498-43B3-948B-1728B52AA6E4}">
                <adec:decorative xmlns:adec="http://schemas.microsoft.com/office/drawing/2017/decorative" val="1"/>
              </a:ext>
            </a:extLst>
          </p:cNvPr>
          <p:cNvGrpSpPr/>
          <p:nvPr/>
        </p:nvGrpSpPr>
        <p:grpSpPr>
          <a:xfrm>
            <a:off x="4205769" y="2314112"/>
            <a:ext cx="3593015" cy="1114889"/>
            <a:chOff x="3154326" y="1495647"/>
            <a:chExt cx="2694761" cy="1311348"/>
          </a:xfrm>
        </p:grpSpPr>
        <p:cxnSp>
          <p:nvCxnSpPr>
            <p:cNvPr id="10" name="Straight Connector 9">
              <a:extLst>
                <a:ext uri="{FF2B5EF4-FFF2-40B4-BE49-F238E27FC236}">
                  <a16:creationId xmlns:a16="http://schemas.microsoft.com/office/drawing/2014/main" id="{28079B11-74B3-1758-70E6-FE8398D75CBC}"/>
                </a:ext>
              </a:extLst>
            </p:cNvPr>
            <p:cNvCxnSpPr/>
            <p:nvPr/>
          </p:nvCxnSpPr>
          <p:spPr>
            <a:xfrm>
              <a:off x="5849087" y="1495647"/>
              <a:ext cx="0" cy="1311348"/>
            </a:xfrm>
            <a:prstGeom prst="line">
              <a:avLst/>
            </a:prstGeom>
            <a:ln w="6350">
              <a:solidFill>
                <a:srgbClr val="8D9EB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D523215-AF0C-482B-E70E-E3DA569080B3}"/>
                </a:ext>
              </a:extLst>
            </p:cNvPr>
            <p:cNvCxnSpPr/>
            <p:nvPr/>
          </p:nvCxnSpPr>
          <p:spPr>
            <a:xfrm>
              <a:off x="3154326" y="1495647"/>
              <a:ext cx="0" cy="1311348"/>
            </a:xfrm>
            <a:prstGeom prst="line">
              <a:avLst/>
            </a:prstGeom>
            <a:ln w="6350">
              <a:solidFill>
                <a:srgbClr val="8D9EBC"/>
              </a:solidFill>
            </a:ln>
          </p:spPr>
          <p:style>
            <a:lnRef idx="1">
              <a:schemeClr val="accent1"/>
            </a:lnRef>
            <a:fillRef idx="0">
              <a:schemeClr val="accent1"/>
            </a:fillRef>
            <a:effectRef idx="0">
              <a:schemeClr val="accent1"/>
            </a:effectRef>
            <a:fontRef idx="minor">
              <a:schemeClr val="tx1"/>
            </a:fontRef>
          </p:style>
        </p:cxnSp>
      </p:grpSp>
      <p:pic>
        <p:nvPicPr>
          <p:cNvPr id="18" name="Picture 17" descr="A group of people walking in a terminal">
            <a:extLst>
              <a:ext uri="{FF2B5EF4-FFF2-40B4-BE49-F238E27FC236}">
                <a16:creationId xmlns:a16="http://schemas.microsoft.com/office/drawing/2014/main" id="{F8EAAA29-A695-FA1A-28C6-F14D66F0B00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6768" y="4030576"/>
            <a:ext cx="3584448" cy="2389632"/>
          </a:xfrm>
          <a:prstGeom prst="rect">
            <a:avLst/>
          </a:prstGeom>
        </p:spPr>
      </p:pic>
      <p:pic>
        <p:nvPicPr>
          <p:cNvPr id="13" name="Picture 12" descr="A large airport terminal with many people">
            <a:extLst>
              <a:ext uri="{FF2B5EF4-FFF2-40B4-BE49-F238E27FC236}">
                <a16:creationId xmlns:a16="http://schemas.microsoft.com/office/drawing/2014/main" id="{96E61356-BE6F-4169-6095-9D7C67E30C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03776" y="4030576"/>
            <a:ext cx="3584448" cy="2389632"/>
          </a:xfrm>
          <a:prstGeom prst="rect">
            <a:avLst/>
          </a:prstGeom>
        </p:spPr>
      </p:pic>
      <p:pic>
        <p:nvPicPr>
          <p:cNvPr id="20" name="Picture 19" descr="A group of people at the DEN Plaza. &#10;&#10;">
            <a:extLst>
              <a:ext uri="{FF2B5EF4-FFF2-40B4-BE49-F238E27FC236}">
                <a16:creationId xmlns:a16="http://schemas.microsoft.com/office/drawing/2014/main" id="{11057924-21C6-7D2F-AB32-A847EF0FC8C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50784" y="4030576"/>
            <a:ext cx="3584448" cy="238963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D85DC-5BA3-B189-122C-DF05F61D2E7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1899757-96E7-085E-508E-6077F7BFDC73}"/>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FUTURE VISION – EXAMPLE OF COMMERCIAL PRINCIPLES</a:t>
            </a:r>
          </a:p>
        </p:txBody>
      </p:sp>
      <p:sp>
        <p:nvSpPr>
          <p:cNvPr id="5" name="Text Placeholder 4">
            <a:extLst>
              <a:ext uri="{FF2B5EF4-FFF2-40B4-BE49-F238E27FC236}">
                <a16:creationId xmlns:a16="http://schemas.microsoft.com/office/drawing/2014/main" id="{78DD8C52-95DC-F042-D289-D2F08A234FAD}"/>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pic>
        <p:nvPicPr>
          <p:cNvPr id="3" name="Picture 2" descr="Renderings of the new terminal designs. ">
            <a:extLst>
              <a:ext uri="{FF2B5EF4-FFF2-40B4-BE49-F238E27FC236}">
                <a16:creationId xmlns:a16="http://schemas.microsoft.com/office/drawing/2014/main" id="{B29D9FFB-0B36-8A96-19FF-DD47DDB8E366}"/>
              </a:ext>
            </a:extLst>
          </p:cNvPr>
          <p:cNvPicPr>
            <a:picLocks noChangeAspect="1"/>
          </p:cNvPicPr>
          <p:nvPr/>
        </p:nvPicPr>
        <p:blipFill>
          <a:blip r:embed="rId4"/>
          <a:stretch>
            <a:fillRect/>
          </a:stretch>
        </p:blipFill>
        <p:spPr>
          <a:xfrm>
            <a:off x="770438" y="1238894"/>
            <a:ext cx="9436817" cy="5304987"/>
          </a:xfrm>
          <a:prstGeom prst="rect">
            <a:avLst/>
          </a:prstGeom>
        </p:spPr>
      </p:pic>
    </p:spTree>
    <p:custDataLst>
      <p:tags r:id="rId1"/>
    </p:custDataLst>
    <p:extLst>
      <p:ext uri="{BB962C8B-B14F-4D97-AF65-F5344CB8AC3E}">
        <p14:creationId xmlns:p14="http://schemas.microsoft.com/office/powerpoint/2010/main" val="786945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821EE9A9-E996-8F4C-95D4-C72AFF46FFA2}"/>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2" name="Title 1">
            <a:extLst>
              <a:ext uri="{FF2B5EF4-FFF2-40B4-BE49-F238E27FC236}">
                <a16:creationId xmlns:a16="http://schemas.microsoft.com/office/drawing/2014/main" id="{4A96FD7D-B6C2-F894-B638-E379462672E7}"/>
              </a:ext>
            </a:extLst>
          </p:cNvPr>
          <p:cNvSpPr>
            <a:spLocks noGrp="1"/>
          </p:cNvSpPr>
          <p:nvPr>
            <p:ph type="title" idx="4294967295"/>
          </p:nvPr>
        </p:nvSpPr>
        <p:spPr>
          <a:xfrm>
            <a:off x="838200" y="-1325563"/>
            <a:ext cx="10515600" cy="1325563"/>
          </a:xfrm>
          <a:prstGeom prst="rect">
            <a:avLst/>
          </a:prstGeom>
        </p:spPr>
        <p:txBody>
          <a:bodyPr anchor="b"/>
          <a:lstStyle/>
          <a:p>
            <a:r>
              <a:rPr lang="en-US" dirty="0"/>
              <a:t>Example 1</a:t>
            </a:r>
          </a:p>
        </p:txBody>
      </p:sp>
      <p:pic>
        <p:nvPicPr>
          <p:cNvPr id="25" name="Picture 24" descr="An image of one of the DEN terminals. ">
            <a:extLst>
              <a:ext uri="{FF2B5EF4-FFF2-40B4-BE49-F238E27FC236}">
                <a16:creationId xmlns:a16="http://schemas.microsoft.com/office/drawing/2014/main" id="{3B7F0FCC-160C-3454-B6EE-03C48579EC6C}"/>
              </a:ext>
            </a:extLst>
          </p:cNvPr>
          <p:cNvPicPr>
            <a:picLocks noChangeAspect="1"/>
          </p:cNvPicPr>
          <p:nvPr/>
        </p:nvPicPr>
        <p:blipFill>
          <a:blip r:embed="rId3"/>
          <a:stretch>
            <a:fillRect/>
          </a:stretch>
        </p:blipFill>
        <p:spPr>
          <a:xfrm>
            <a:off x="150843" y="23730"/>
            <a:ext cx="11890313" cy="6688301"/>
          </a:xfrm>
          <a:prstGeom prst="rect">
            <a:avLst/>
          </a:prstGeom>
        </p:spPr>
      </p:pic>
    </p:spTree>
    <p:extLst>
      <p:ext uri="{BB962C8B-B14F-4D97-AF65-F5344CB8AC3E}">
        <p14:creationId xmlns:p14="http://schemas.microsoft.com/office/powerpoint/2010/main" val="1752506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B150F-0285-FF18-3AB9-9C7987F222BB}"/>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CA20ED44-92D3-7663-0165-148C2FE76D1E}"/>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pic>
        <p:nvPicPr>
          <p:cNvPr id="27" name="Picture 26" descr="A rendering of DEN terminal. ">
            <a:extLst>
              <a:ext uri="{FF2B5EF4-FFF2-40B4-BE49-F238E27FC236}">
                <a16:creationId xmlns:a16="http://schemas.microsoft.com/office/drawing/2014/main" id="{7389D870-11DB-D6CC-C70F-BB82A91FA559}"/>
              </a:ext>
            </a:extLst>
          </p:cNvPr>
          <p:cNvPicPr>
            <a:picLocks noChangeAspect="1"/>
          </p:cNvPicPr>
          <p:nvPr/>
        </p:nvPicPr>
        <p:blipFill>
          <a:blip r:embed="rId3"/>
          <a:stretch>
            <a:fillRect/>
          </a:stretch>
        </p:blipFill>
        <p:spPr>
          <a:xfrm>
            <a:off x="17721" y="-1"/>
            <a:ext cx="12149816" cy="6834271"/>
          </a:xfrm>
          <a:prstGeom prst="rect">
            <a:avLst/>
          </a:prstGeom>
        </p:spPr>
      </p:pic>
      <p:sp>
        <p:nvSpPr>
          <p:cNvPr id="2" name="Title 1">
            <a:extLst>
              <a:ext uri="{FF2B5EF4-FFF2-40B4-BE49-F238E27FC236}">
                <a16:creationId xmlns:a16="http://schemas.microsoft.com/office/drawing/2014/main" id="{423FC1EC-14AA-F429-4881-9C6E4E1A7A16}"/>
              </a:ext>
            </a:extLst>
          </p:cNvPr>
          <p:cNvSpPr>
            <a:spLocks noGrp="1"/>
          </p:cNvSpPr>
          <p:nvPr>
            <p:ph type="title" idx="4294967295"/>
          </p:nvPr>
        </p:nvSpPr>
        <p:spPr>
          <a:xfrm>
            <a:off x="838200" y="-1325563"/>
            <a:ext cx="10515600" cy="1325563"/>
          </a:xfrm>
          <a:prstGeom prst="rect">
            <a:avLst/>
          </a:prstGeom>
        </p:spPr>
        <p:txBody>
          <a:bodyPr anchor="b"/>
          <a:lstStyle/>
          <a:p>
            <a:r>
              <a:rPr lang="en-US" dirty="0"/>
              <a:t>Example 2</a:t>
            </a:r>
          </a:p>
        </p:txBody>
      </p:sp>
    </p:spTree>
    <p:extLst>
      <p:ext uri="{BB962C8B-B14F-4D97-AF65-F5344CB8AC3E}">
        <p14:creationId xmlns:p14="http://schemas.microsoft.com/office/powerpoint/2010/main" val="3828097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6A892-6737-A00B-9CAD-B1F33AD3BB8E}"/>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552D4465-CC0A-C404-D199-9F098BC3DCFF}"/>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2" name="Title 1">
            <a:extLst>
              <a:ext uri="{FF2B5EF4-FFF2-40B4-BE49-F238E27FC236}">
                <a16:creationId xmlns:a16="http://schemas.microsoft.com/office/drawing/2014/main" id="{667DF800-FE71-C0AD-8A9F-011FC2AE2BC5}"/>
              </a:ext>
            </a:extLst>
          </p:cNvPr>
          <p:cNvSpPr>
            <a:spLocks noGrp="1"/>
          </p:cNvSpPr>
          <p:nvPr>
            <p:ph type="title" idx="4294967295"/>
          </p:nvPr>
        </p:nvSpPr>
        <p:spPr>
          <a:xfrm>
            <a:off x="838200" y="-1325563"/>
            <a:ext cx="10515600" cy="1325563"/>
          </a:xfrm>
          <a:prstGeom prst="rect">
            <a:avLst/>
          </a:prstGeom>
        </p:spPr>
        <p:txBody>
          <a:bodyPr anchor="b"/>
          <a:lstStyle/>
          <a:p>
            <a:r>
              <a:rPr lang="en-US" dirty="0"/>
              <a:t>Example 3</a:t>
            </a:r>
          </a:p>
        </p:txBody>
      </p:sp>
      <p:pic>
        <p:nvPicPr>
          <p:cNvPr id="4" name="Picture 3" descr="An image of the DEN terminal under construction. ">
            <a:extLst>
              <a:ext uri="{FF2B5EF4-FFF2-40B4-BE49-F238E27FC236}">
                <a16:creationId xmlns:a16="http://schemas.microsoft.com/office/drawing/2014/main" id="{0519FF28-3D70-66B0-AF24-82FAC89634E4}"/>
              </a:ext>
            </a:extLst>
          </p:cNvPr>
          <p:cNvPicPr>
            <a:picLocks noChangeAspect="1"/>
          </p:cNvPicPr>
          <p:nvPr/>
        </p:nvPicPr>
        <p:blipFill>
          <a:blip r:embed="rId3"/>
          <a:stretch>
            <a:fillRect/>
          </a:stretch>
        </p:blipFill>
        <p:spPr>
          <a:xfrm>
            <a:off x="786416" y="720558"/>
            <a:ext cx="10619168" cy="5956690"/>
          </a:xfrm>
          <a:prstGeom prst="rect">
            <a:avLst/>
          </a:prstGeom>
        </p:spPr>
      </p:pic>
    </p:spTree>
    <p:extLst>
      <p:ext uri="{BB962C8B-B14F-4D97-AF65-F5344CB8AC3E}">
        <p14:creationId xmlns:p14="http://schemas.microsoft.com/office/powerpoint/2010/main" val="574196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79024-8D60-6956-4D7B-83B5F2DD5F9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E2EAF2B-8736-1F64-89FC-75A90A7E3FCA}"/>
              </a:ext>
            </a:extLst>
          </p:cNvPr>
          <p:cNvSpPr>
            <a:spLocks noGrp="1"/>
          </p:cNvSpPr>
          <p:nvPr>
            <p:ph type="title" idx="4294967295"/>
          </p:nvPr>
        </p:nvSpPr>
        <p:spPr>
          <a:xfrm>
            <a:off x="838200" y="-1325563"/>
            <a:ext cx="10515600" cy="1325563"/>
          </a:xfrm>
          <a:prstGeom prst="rect">
            <a:avLst/>
          </a:prstGeom>
        </p:spPr>
        <p:txBody>
          <a:bodyPr anchor="b"/>
          <a:lstStyle/>
          <a:p>
            <a:pPr algn="ctr"/>
            <a:r>
              <a:rPr lang="en-US" dirty="0"/>
              <a:t>Example 4</a:t>
            </a:r>
          </a:p>
        </p:txBody>
      </p:sp>
      <p:pic>
        <p:nvPicPr>
          <p:cNvPr id="5" name="Picture 4" descr="A rendering of the DEN terminal with updates. ">
            <a:extLst>
              <a:ext uri="{FF2B5EF4-FFF2-40B4-BE49-F238E27FC236}">
                <a16:creationId xmlns:a16="http://schemas.microsoft.com/office/drawing/2014/main" id="{7D78552F-EF4A-1DCB-73F4-C6C38A08E4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532" y="595332"/>
            <a:ext cx="11473664" cy="6091217"/>
          </a:xfrm>
          <a:prstGeom prst="rect">
            <a:avLst/>
          </a:prstGeom>
        </p:spPr>
      </p:pic>
      <p:sp>
        <p:nvSpPr>
          <p:cNvPr id="15" name="Text Placeholder 14">
            <a:extLst>
              <a:ext uri="{FF2B5EF4-FFF2-40B4-BE49-F238E27FC236}">
                <a16:creationId xmlns:a16="http://schemas.microsoft.com/office/drawing/2014/main" id="{D4E3C3E6-A45F-3181-0C6F-96EAF4330F44}"/>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363577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6BA34291-6431-3C6D-844D-4189644B72A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FUTURE DEN</a:t>
            </a:r>
          </a:p>
        </p:txBody>
      </p:sp>
      <p:pic>
        <p:nvPicPr>
          <p:cNvPr id="33" name="Picture 32" descr="A rendering of the Great Hall redevelopment. ">
            <a:extLst>
              <a:ext uri="{FF2B5EF4-FFF2-40B4-BE49-F238E27FC236}">
                <a16:creationId xmlns:a16="http://schemas.microsoft.com/office/drawing/2014/main" id="{D5591D4B-2A72-2F2E-5CC4-A1F21ECDB910}"/>
              </a:ext>
            </a:extLst>
          </p:cNvPr>
          <p:cNvPicPr>
            <a:picLocks noChangeAspect="1"/>
          </p:cNvPicPr>
          <p:nvPr/>
        </p:nvPicPr>
        <p:blipFill>
          <a:blip r:embed="rId3"/>
          <a:stretch>
            <a:fillRect/>
          </a:stretch>
        </p:blipFill>
        <p:spPr>
          <a:xfrm>
            <a:off x="558679" y="1512662"/>
            <a:ext cx="5537321" cy="3574562"/>
          </a:xfrm>
          <a:prstGeom prst="rect">
            <a:avLst/>
          </a:prstGeom>
        </p:spPr>
      </p:pic>
      <p:pic>
        <p:nvPicPr>
          <p:cNvPr id="35" name="Picture 34" descr="A rendering of what the Great Hall will look like after construction. ">
            <a:extLst>
              <a:ext uri="{FF2B5EF4-FFF2-40B4-BE49-F238E27FC236}">
                <a16:creationId xmlns:a16="http://schemas.microsoft.com/office/drawing/2014/main" id="{E4EF577D-D603-78CA-05B9-1A5DF5247FBF}"/>
              </a:ext>
            </a:extLst>
          </p:cNvPr>
          <p:cNvPicPr>
            <a:picLocks noChangeAspect="1"/>
          </p:cNvPicPr>
          <p:nvPr/>
        </p:nvPicPr>
        <p:blipFill>
          <a:blip r:embed="rId4"/>
          <a:stretch>
            <a:fillRect/>
          </a:stretch>
        </p:blipFill>
        <p:spPr>
          <a:xfrm>
            <a:off x="6235323" y="1512662"/>
            <a:ext cx="5533985" cy="3585398"/>
          </a:xfrm>
          <a:prstGeom prst="rect">
            <a:avLst/>
          </a:prstGeom>
        </p:spPr>
      </p:pic>
      <p:sp>
        <p:nvSpPr>
          <p:cNvPr id="17" name="Text Placeholder 16">
            <a:extLst>
              <a:ext uri="{FF2B5EF4-FFF2-40B4-BE49-F238E27FC236}">
                <a16:creationId xmlns:a16="http://schemas.microsoft.com/office/drawing/2014/main" id="{D7FD8FD6-7ECE-4A11-BF7C-933F137F99EC}"/>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37" name="Text Placeholder 17">
            <a:extLst>
              <a:ext uri="{FF2B5EF4-FFF2-40B4-BE49-F238E27FC236}">
                <a16:creationId xmlns:a16="http://schemas.microsoft.com/office/drawing/2014/main" id="{76212B71-B51C-60A0-7657-AAF1570FF246}"/>
              </a:ext>
            </a:extLst>
          </p:cNvPr>
          <p:cNvSpPr txBox="1">
            <a:spLocks/>
          </p:cNvSpPr>
          <p:nvPr/>
        </p:nvSpPr>
        <p:spPr>
          <a:xfrm>
            <a:off x="2869660" y="5424208"/>
            <a:ext cx="6292304" cy="57831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Great Hall redevelopment adding concessions space and improving the customer journey</a:t>
            </a:r>
          </a:p>
        </p:txBody>
      </p:sp>
    </p:spTree>
    <p:extLst>
      <p:ext uri="{BB962C8B-B14F-4D97-AF65-F5344CB8AC3E}">
        <p14:creationId xmlns:p14="http://schemas.microsoft.com/office/powerpoint/2010/main" val="564340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66550D8-7DF7-4FFF-5B3E-CDDBED378823}"/>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FLIGHT PLAN: SNACK &amp; SOUVENIR EXPO AGENDA</a:t>
            </a:r>
          </a:p>
        </p:txBody>
      </p:sp>
      <p:sp>
        <p:nvSpPr>
          <p:cNvPr id="15" name="TextBox 14" descr="8:30 – 8:45 a.m. Welcome Remarks&#10;8:45 – 9:30 a.m. Blueprint for the Future: Exploring the Concessions Masterplan&#10;9:30 – 10:30 a.m. Panel Discussion: Unlocking Opportunities – Becoming a Supplier&#10;10:30 – 10:45 a.m. Break&#10;10:45 a.m. – 2:00 p.m. Expo Floor Open&#10;2:00 – 3:00 p.m. Concessions Town Hall&#10;3:00 – 4:00 p.m. DCA&#10;">
            <a:extLst>
              <a:ext uri="{FF2B5EF4-FFF2-40B4-BE49-F238E27FC236}">
                <a16:creationId xmlns:a16="http://schemas.microsoft.com/office/drawing/2014/main" id="{00F7458C-F78B-2F83-9018-184128776D57}"/>
              </a:ext>
            </a:extLst>
          </p:cNvPr>
          <p:cNvSpPr txBox="1"/>
          <p:nvPr/>
        </p:nvSpPr>
        <p:spPr>
          <a:xfrm>
            <a:off x="770439" y="1444013"/>
            <a:ext cx="10937652" cy="4893647"/>
          </a:xfrm>
          <a:prstGeom prst="rect">
            <a:avLst/>
          </a:prstGeom>
          <a:noFill/>
        </p:spPr>
        <p:txBody>
          <a:bodyPr wrap="square">
            <a:spAutoFit/>
          </a:bodyPr>
          <a:lstStyle/>
          <a:p>
            <a:pPr>
              <a:spcAft>
                <a:spcPts val="1200"/>
              </a:spcAft>
            </a:pPr>
            <a:r>
              <a:rPr lang="en-US" sz="2800" b="1"/>
              <a:t>8:30 – 8:45 a.m.</a:t>
            </a:r>
            <a:r>
              <a:rPr lang="en-US" sz="2800"/>
              <a:t> Welcome Remarks</a:t>
            </a:r>
          </a:p>
          <a:p>
            <a:pPr>
              <a:spcAft>
                <a:spcPts val="1200"/>
              </a:spcAft>
            </a:pPr>
            <a:r>
              <a:rPr lang="en-US" sz="2800" b="1"/>
              <a:t>8:45 – 9:30 a.m.</a:t>
            </a:r>
            <a:r>
              <a:rPr lang="en-US" sz="2800"/>
              <a:t> </a:t>
            </a:r>
            <a:r>
              <a:rPr lang="en-US" sz="2800" i="1"/>
              <a:t>Blueprint for the Future</a:t>
            </a:r>
            <a:r>
              <a:rPr lang="en-US" sz="2800"/>
              <a:t>: Exploring the Concessions Masterplan</a:t>
            </a:r>
          </a:p>
          <a:p>
            <a:pPr>
              <a:spcAft>
                <a:spcPts val="1200"/>
              </a:spcAft>
            </a:pPr>
            <a:r>
              <a:rPr lang="en-US" sz="2800" b="1"/>
              <a:t>9:30 – 10:30 a.m.</a:t>
            </a:r>
            <a:r>
              <a:rPr lang="en-US" sz="2800"/>
              <a:t> </a:t>
            </a:r>
            <a:r>
              <a:rPr lang="en-US" sz="2800" i="1"/>
              <a:t>Panel Discussion</a:t>
            </a:r>
            <a:r>
              <a:rPr lang="en-US" sz="2800"/>
              <a:t>: Unlocking Opportunities – Becoming a Supplier</a:t>
            </a:r>
          </a:p>
          <a:p>
            <a:pPr>
              <a:spcAft>
                <a:spcPts val="1200"/>
              </a:spcAft>
            </a:pPr>
            <a:r>
              <a:rPr lang="en-US" sz="2800" b="1"/>
              <a:t>10:30 – 10:45 a.m.</a:t>
            </a:r>
            <a:r>
              <a:rPr lang="en-US" sz="2800"/>
              <a:t> Break</a:t>
            </a:r>
          </a:p>
          <a:p>
            <a:pPr>
              <a:spcAft>
                <a:spcPts val="1200"/>
              </a:spcAft>
            </a:pPr>
            <a:r>
              <a:rPr lang="en-US" sz="2800" b="1"/>
              <a:t>10:45 a.m. – 2:00 p.m.</a:t>
            </a:r>
            <a:r>
              <a:rPr lang="en-US" sz="2800"/>
              <a:t> Expo Floor Open</a:t>
            </a:r>
          </a:p>
          <a:p>
            <a:pPr>
              <a:spcAft>
                <a:spcPts val="1200"/>
              </a:spcAft>
            </a:pPr>
            <a:r>
              <a:rPr lang="en-US" sz="2800" b="1"/>
              <a:t>2:00 – 3:00 p.m.</a:t>
            </a:r>
            <a:r>
              <a:rPr lang="en-US" sz="2800"/>
              <a:t> Concessions Town Hall</a:t>
            </a:r>
          </a:p>
          <a:p>
            <a:pPr>
              <a:spcAft>
                <a:spcPts val="1200"/>
              </a:spcAft>
            </a:pPr>
            <a:r>
              <a:rPr lang="en-US" sz="2800" b="1"/>
              <a:t>3:00 – 4:00 p.m.</a:t>
            </a:r>
            <a:r>
              <a:rPr lang="en-US" sz="2800"/>
              <a:t> DCA</a:t>
            </a:r>
          </a:p>
        </p:txBody>
      </p:sp>
    </p:spTree>
    <p:extLst>
      <p:ext uri="{BB962C8B-B14F-4D97-AF65-F5344CB8AC3E}">
        <p14:creationId xmlns:p14="http://schemas.microsoft.com/office/powerpoint/2010/main" val="1011868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E89F30E-D959-27F0-98DB-280B2B40363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RFP LOCATION FORECAST</a:t>
            </a:r>
          </a:p>
        </p:txBody>
      </p:sp>
      <p:graphicFrame>
        <p:nvGraphicFramePr>
          <p:cNvPr id="13" name="Chart 12" descr="An graph showing the RFP Location Forecast. ">
            <a:extLst>
              <a:ext uri="{FF2B5EF4-FFF2-40B4-BE49-F238E27FC236}">
                <a16:creationId xmlns:a16="http://schemas.microsoft.com/office/drawing/2014/main" id="{961C4940-173E-A206-0384-5A4A8D970786}"/>
              </a:ext>
            </a:extLst>
          </p:cNvPr>
          <p:cNvGraphicFramePr>
            <a:graphicFrameLocks/>
          </p:cNvGraphicFramePr>
          <p:nvPr>
            <p:extLst>
              <p:ext uri="{D42A27DB-BD31-4B8C-83A1-F6EECF244321}">
                <p14:modId xmlns:p14="http://schemas.microsoft.com/office/powerpoint/2010/main" val="3873474741"/>
              </p:ext>
            </p:extLst>
          </p:nvPr>
        </p:nvGraphicFramePr>
        <p:xfrm>
          <a:off x="770441" y="1088230"/>
          <a:ext cx="10989760" cy="56300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78143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1D61B64-5582-7C9C-A835-F6B1BC8D0223}"/>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2025 RFP LOCATIONS – GREAT HALL</a:t>
            </a:r>
          </a:p>
        </p:txBody>
      </p:sp>
      <p:sp>
        <p:nvSpPr>
          <p:cNvPr id="1037" name="Text Placeholder 1036">
            <a:extLst>
              <a:ext uri="{FF2B5EF4-FFF2-40B4-BE49-F238E27FC236}">
                <a16:creationId xmlns:a16="http://schemas.microsoft.com/office/drawing/2014/main" id="{1D3AD5AB-0ABA-CBFD-99A3-602FFAA52200}"/>
              </a:ext>
            </a:extLst>
          </p:cNvPr>
          <p:cNvSpPr>
            <a:spLocks noGrp="1"/>
          </p:cNvSpPr>
          <p:nvPr>
            <p:ph type="body" sz="quarter" idx="14"/>
          </p:nvPr>
        </p:nvSpPr>
        <p:spPr>
          <a:xfrm>
            <a:off x="203200" y="1588024"/>
            <a:ext cx="6968123" cy="3930649"/>
          </a:xfrm>
        </p:spPr>
        <p:txBody>
          <a:bodyPr/>
          <a:lstStyle/>
          <a:p>
            <a:r>
              <a:rPr lang="en-US" sz="2133"/>
              <a:t>Food Hall - - - -  5890 sq. ft.</a:t>
            </a:r>
          </a:p>
          <a:p>
            <a:r>
              <a:rPr lang="en-US" sz="2133"/>
              <a:t>Travel Convenience Marketplace - - - - 1790 sq. ft.</a:t>
            </a:r>
          </a:p>
          <a:p>
            <a:r>
              <a:rPr lang="en-US" sz="2133"/>
              <a:t>Fast Casual Dining w/ Seating Area- - - - 3490 sq. ft.</a:t>
            </a:r>
          </a:p>
          <a:p>
            <a:r>
              <a:rPr lang="en-US" sz="2133"/>
              <a:t>Casual Dining w/ Bar - - - - 3950 sq. ft.</a:t>
            </a:r>
          </a:p>
          <a:p>
            <a:r>
              <a:rPr lang="en-US" sz="2133"/>
              <a:t>Grab and Go Café - - - - 1790 sq. ft.</a:t>
            </a:r>
          </a:p>
          <a:p>
            <a:r>
              <a:rPr lang="en-US" sz="2133"/>
              <a:t>Arrivals Lounge- - - -2060 sq. ft.</a:t>
            </a:r>
          </a:p>
          <a:p>
            <a:r>
              <a:rPr lang="en-US" sz="2133"/>
              <a:t>Banking Services - - - -584 sq. ft.</a:t>
            </a:r>
          </a:p>
          <a:p>
            <a:endParaRPr lang="en-US"/>
          </a:p>
        </p:txBody>
      </p:sp>
      <p:pic>
        <p:nvPicPr>
          <p:cNvPr id="1038" name="Picture 1037" descr="A Rendering of the Great Hall redevelopment. ">
            <a:extLst>
              <a:ext uri="{FF2B5EF4-FFF2-40B4-BE49-F238E27FC236}">
                <a16:creationId xmlns:a16="http://schemas.microsoft.com/office/drawing/2014/main" id="{9EB2BD98-5BCA-B5A9-0405-4B382531C7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3588" y="912571"/>
            <a:ext cx="4473651" cy="2516429"/>
          </a:xfrm>
          <a:prstGeom prst="rect">
            <a:avLst/>
          </a:prstGeom>
          <a:noFill/>
          <a:effectLst>
            <a:softEdge rad="63500"/>
          </a:effectLst>
        </p:spPr>
      </p:pic>
      <p:pic>
        <p:nvPicPr>
          <p:cNvPr id="1026" name="Picture 2" descr="Level 5 South—Looking South">
            <a:extLst>
              <a:ext uri="{FF2B5EF4-FFF2-40B4-BE49-F238E27FC236}">
                <a16:creationId xmlns:a16="http://schemas.microsoft.com/office/drawing/2014/main" id="{E78FF026-75A1-716F-485F-6A19717C7FF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71641" y="3625072"/>
            <a:ext cx="5017691" cy="282245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634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0A107DA0-8DDF-BDAD-8074-70814868EC63}"/>
              </a:ext>
            </a:extLst>
          </p:cNvPr>
          <p:cNvSpPr>
            <a:spLocks noGrp="1"/>
          </p:cNvSpPr>
          <p:nvPr>
            <p:ph type="title" idx="4294967295"/>
          </p:nvPr>
        </p:nvSpPr>
        <p:spPr>
          <a:xfrm>
            <a:off x="770467" y="497418"/>
            <a:ext cx="8695267" cy="5778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2025 RFP LOCATIONS - CONCOURSES</a:t>
            </a:r>
          </a:p>
        </p:txBody>
      </p:sp>
      <p:sp>
        <p:nvSpPr>
          <p:cNvPr id="14" name="Text Placeholder 13">
            <a:extLst>
              <a:ext uri="{FF2B5EF4-FFF2-40B4-BE49-F238E27FC236}">
                <a16:creationId xmlns:a16="http://schemas.microsoft.com/office/drawing/2014/main" id="{0139A35B-DC0B-002A-9100-020EAC9698DE}"/>
              </a:ext>
            </a:extLst>
          </p:cNvPr>
          <p:cNvSpPr>
            <a:spLocks noGrp="1"/>
          </p:cNvSpPr>
          <p:nvPr>
            <p:ph type="body" sz="quarter" idx="17"/>
          </p:nvPr>
        </p:nvSpPr>
        <p:spPr>
          <a:xfrm>
            <a:off x="2060173" y="1415312"/>
            <a:ext cx="2274887" cy="578319"/>
          </a:xfrm>
        </p:spPr>
        <p:txBody>
          <a:bodyPr/>
          <a:lstStyle/>
          <a:p>
            <a:r>
              <a:rPr lang="en-US" sz="2133"/>
              <a:t>CONCOURSE A</a:t>
            </a:r>
          </a:p>
        </p:txBody>
      </p:sp>
      <p:pic>
        <p:nvPicPr>
          <p:cNvPr id="2060" name="Picture 12" descr="A purple globe with continents in the middle">
            <a:extLst>
              <a:ext uri="{FF2B5EF4-FFF2-40B4-BE49-F238E27FC236}">
                <a16:creationId xmlns:a16="http://schemas.microsoft.com/office/drawing/2014/main" id="{56AB8C9E-406A-297F-F11F-D8A80CAC2E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8166" y="1802902"/>
            <a:ext cx="13589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7">
            <a:extLst>
              <a:ext uri="{FF2B5EF4-FFF2-40B4-BE49-F238E27FC236}">
                <a16:creationId xmlns:a16="http://schemas.microsoft.com/office/drawing/2014/main" id="{D573675D-4762-6F7A-EA7E-B55C1FEC5569}"/>
              </a:ext>
            </a:extLst>
          </p:cNvPr>
          <p:cNvSpPr>
            <a:spLocks noGrp="1"/>
          </p:cNvSpPr>
          <p:nvPr>
            <p:ph type="body" sz="quarter" idx="21"/>
          </p:nvPr>
        </p:nvSpPr>
        <p:spPr>
          <a:xfrm>
            <a:off x="1082161" y="3328451"/>
            <a:ext cx="3950605" cy="578319"/>
          </a:xfrm>
        </p:spPr>
        <p:txBody>
          <a:bodyPr/>
          <a:lstStyle/>
          <a:p>
            <a:r>
              <a:rPr lang="en-US" sz="1867"/>
              <a:t>Casual Dining w/ Bar - - - 6300 sq. ft. </a:t>
            </a:r>
          </a:p>
          <a:p>
            <a:r>
              <a:rPr lang="en-US" sz="1867"/>
              <a:t>F&amp;B Marketplace - - - 4092 sq. ft. </a:t>
            </a:r>
          </a:p>
          <a:p>
            <a:endParaRPr lang="en-US" sz="1867"/>
          </a:p>
        </p:txBody>
      </p:sp>
      <p:sp>
        <p:nvSpPr>
          <p:cNvPr id="25" name="Google Shape;344;p41">
            <a:extLst>
              <a:ext uri="{FF2B5EF4-FFF2-40B4-BE49-F238E27FC236}">
                <a16:creationId xmlns:a16="http://schemas.microsoft.com/office/drawing/2014/main" id="{FFC028F9-EFE3-0222-448D-5F15621768E2}"/>
              </a:ext>
            </a:extLst>
          </p:cNvPr>
          <p:cNvSpPr txBox="1"/>
          <p:nvPr/>
        </p:nvSpPr>
        <p:spPr>
          <a:xfrm>
            <a:off x="1948391" y="4525866"/>
            <a:ext cx="2498449" cy="1024191"/>
          </a:xfrm>
          <a:prstGeom prst="rect">
            <a:avLst/>
          </a:prstGeom>
          <a:noFill/>
          <a:ln>
            <a:noFill/>
          </a:ln>
        </p:spPr>
        <p:txBody>
          <a:bodyPr spcFirstLastPara="1" wrap="square" lIns="0" tIns="0" rIns="0" bIns="0" anchor="t" anchorCtr="0">
            <a:spAutoFit/>
          </a:bodyPr>
          <a:lstStyle/>
          <a:p>
            <a:pPr marL="0" marR="0" lvl="0" indent="0" algn="ctr" defTabSz="609570" rtl="0" eaLnBrk="1" fontAlgn="auto" latinLnBrk="0" hangingPunct="1">
              <a:lnSpc>
                <a:spcPct val="114000"/>
              </a:lnSpc>
              <a:spcBef>
                <a:spcPts val="0"/>
              </a:spcBef>
              <a:spcAft>
                <a:spcPts val="0"/>
              </a:spcAft>
              <a:buClr>
                <a:srgbClr val="E0592A"/>
              </a:buClr>
              <a:buSzPts val="1800"/>
              <a:buFontTx/>
              <a:buNone/>
              <a:tabLst/>
              <a:defRPr/>
            </a:pPr>
            <a:r>
              <a:rPr kumimoji="0" lang="en-US" sz="3733" b="1" i="0" u="none" strike="noStrike" kern="1200" cap="none" spc="0" normalizeH="0" baseline="0" noProof="0">
                <a:ln>
                  <a:noFill/>
                </a:ln>
                <a:solidFill>
                  <a:srgbClr val="E0592A"/>
                </a:solidFill>
                <a:effectLst/>
                <a:uLnTx/>
                <a:uFillTx/>
                <a:latin typeface="Calibri"/>
                <a:ea typeface="Calibri"/>
                <a:cs typeface="Calibri"/>
                <a:sym typeface="Calibri"/>
              </a:rPr>
              <a:t>21.8M +</a:t>
            </a:r>
            <a:endParaRPr kumimoji="0" lang="en-US" sz="3733" b="1" i="0" u="none" strike="noStrike" kern="1200" cap="none" spc="0" normalizeH="0" baseline="0" noProof="0">
              <a:ln>
                <a:noFill/>
              </a:ln>
              <a:solidFill>
                <a:srgbClr val="8D9EBC"/>
              </a:solidFill>
              <a:effectLst/>
              <a:uLnTx/>
              <a:uFillTx/>
              <a:latin typeface="Calibri"/>
              <a:ea typeface="Calibri"/>
              <a:cs typeface="Calibri"/>
              <a:sym typeface="Calibri"/>
            </a:endParaRPr>
          </a:p>
          <a:p>
            <a:pPr marL="0" marR="0" lvl="0" indent="0" algn="ctr" defTabSz="609570" rtl="0" eaLnBrk="1" fontAlgn="auto" latinLnBrk="0" hangingPunct="1">
              <a:lnSpc>
                <a:spcPct val="100000"/>
              </a:lnSpc>
              <a:spcBef>
                <a:spcPts val="0"/>
              </a:spcBef>
              <a:spcAft>
                <a:spcPts val="0"/>
              </a:spcAft>
              <a:buClr>
                <a:srgbClr val="E0592A"/>
              </a:buClr>
              <a:buSzPts val="1800"/>
              <a:buFontTx/>
              <a:buNone/>
              <a:tabLst/>
              <a:defRPr/>
            </a:pPr>
            <a:r>
              <a:rPr kumimoji="0" lang="en-US" sz="2400" b="0" i="0" u="none" strike="noStrike" kern="1200" cap="none" spc="0" normalizeH="0" baseline="0" noProof="0">
                <a:ln>
                  <a:noFill/>
                </a:ln>
                <a:solidFill>
                  <a:srgbClr val="3B1D85"/>
                </a:solidFill>
                <a:effectLst/>
                <a:uLnTx/>
                <a:uFillTx/>
                <a:latin typeface="Calibri"/>
                <a:ea typeface="+mn-ea"/>
                <a:cs typeface="Calibri"/>
                <a:sym typeface="Calibri"/>
              </a:rPr>
              <a:t>Passengers in 2024</a:t>
            </a:r>
            <a:endParaRPr kumimoji="0" lang="en-US" sz="2400" b="0" i="0" u="none" strike="noStrike" kern="1200" cap="none" spc="0" normalizeH="0" baseline="0" noProof="0">
              <a:ln>
                <a:noFill/>
              </a:ln>
              <a:solidFill>
                <a:srgbClr val="3B1D85"/>
              </a:solidFill>
              <a:effectLst/>
              <a:uLnTx/>
              <a:uFillTx/>
              <a:latin typeface="Calibri" panose="020F0502020204030204"/>
              <a:ea typeface="+mn-ea"/>
              <a:cs typeface="+mn-cs"/>
            </a:endParaRPr>
          </a:p>
        </p:txBody>
      </p:sp>
      <p:sp>
        <p:nvSpPr>
          <p:cNvPr id="15" name="Text Placeholder 14">
            <a:extLst>
              <a:ext uri="{FF2B5EF4-FFF2-40B4-BE49-F238E27FC236}">
                <a16:creationId xmlns:a16="http://schemas.microsoft.com/office/drawing/2014/main" id="{784867CD-2168-DECA-F185-47EB424A6F33}"/>
              </a:ext>
            </a:extLst>
          </p:cNvPr>
          <p:cNvSpPr>
            <a:spLocks noGrp="1"/>
          </p:cNvSpPr>
          <p:nvPr>
            <p:ph type="body" sz="quarter" idx="18"/>
          </p:nvPr>
        </p:nvSpPr>
        <p:spPr>
          <a:xfrm>
            <a:off x="8366389" y="1327271"/>
            <a:ext cx="2274887" cy="578319"/>
          </a:xfrm>
        </p:spPr>
        <p:txBody>
          <a:bodyPr/>
          <a:lstStyle/>
          <a:p>
            <a:r>
              <a:rPr lang="en-US" sz="2133"/>
              <a:t>CONCOURSE B</a:t>
            </a:r>
          </a:p>
          <a:p>
            <a:endParaRPr lang="en-US"/>
          </a:p>
        </p:txBody>
      </p:sp>
      <p:pic>
        <p:nvPicPr>
          <p:cNvPr id="2058" name="Picture 10" descr="A purple and black location pin">
            <a:extLst>
              <a:ext uri="{FF2B5EF4-FFF2-40B4-BE49-F238E27FC236}">
                <a16:creationId xmlns:a16="http://schemas.microsoft.com/office/drawing/2014/main" id="{D4CB53F8-6642-C009-BF78-1970C400E1A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94384" y="1883805"/>
            <a:ext cx="13589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8">
            <a:extLst>
              <a:ext uri="{FF2B5EF4-FFF2-40B4-BE49-F238E27FC236}">
                <a16:creationId xmlns:a16="http://schemas.microsoft.com/office/drawing/2014/main" id="{5CB9D0FB-4DAE-2698-6724-86C4133BC30E}"/>
              </a:ext>
            </a:extLst>
          </p:cNvPr>
          <p:cNvSpPr>
            <a:spLocks noGrp="1"/>
          </p:cNvSpPr>
          <p:nvPr>
            <p:ph type="body" sz="quarter" idx="22"/>
          </p:nvPr>
        </p:nvSpPr>
        <p:spPr>
          <a:xfrm>
            <a:off x="7583597" y="3328451"/>
            <a:ext cx="3840473" cy="578319"/>
          </a:xfrm>
        </p:spPr>
        <p:txBody>
          <a:bodyPr/>
          <a:lstStyle/>
          <a:p>
            <a:r>
              <a:rPr lang="en-US" sz="1867"/>
              <a:t>Casual Dining w/ Bar - - - 3048 sq. ft. </a:t>
            </a:r>
          </a:p>
          <a:p>
            <a:r>
              <a:rPr lang="en-US" sz="1867"/>
              <a:t>Specialty Retail - - - - 2699 sq. ft. </a:t>
            </a:r>
          </a:p>
          <a:p>
            <a:endParaRPr lang="en-US"/>
          </a:p>
        </p:txBody>
      </p:sp>
      <p:sp>
        <p:nvSpPr>
          <p:cNvPr id="26" name="Google Shape;344;p41">
            <a:extLst>
              <a:ext uri="{FF2B5EF4-FFF2-40B4-BE49-F238E27FC236}">
                <a16:creationId xmlns:a16="http://schemas.microsoft.com/office/drawing/2014/main" id="{B26FB9B0-C048-3AEF-EDB3-25202374708A}"/>
              </a:ext>
            </a:extLst>
          </p:cNvPr>
          <p:cNvSpPr txBox="1"/>
          <p:nvPr/>
        </p:nvSpPr>
        <p:spPr>
          <a:xfrm>
            <a:off x="8424609" y="4525866"/>
            <a:ext cx="2498449" cy="1024191"/>
          </a:xfrm>
          <a:prstGeom prst="rect">
            <a:avLst/>
          </a:prstGeom>
          <a:noFill/>
          <a:ln>
            <a:noFill/>
          </a:ln>
        </p:spPr>
        <p:txBody>
          <a:bodyPr spcFirstLastPara="1" wrap="square" lIns="0" tIns="0" rIns="0" bIns="0" anchor="t" anchorCtr="0">
            <a:spAutoFit/>
          </a:bodyPr>
          <a:lstStyle/>
          <a:p>
            <a:pPr marL="0" marR="0" lvl="0" indent="0" algn="ctr" defTabSz="609570" rtl="0" eaLnBrk="1" fontAlgn="auto" latinLnBrk="0" hangingPunct="1">
              <a:lnSpc>
                <a:spcPct val="114000"/>
              </a:lnSpc>
              <a:spcBef>
                <a:spcPts val="0"/>
              </a:spcBef>
              <a:spcAft>
                <a:spcPts val="0"/>
              </a:spcAft>
              <a:buClr>
                <a:srgbClr val="E0592A"/>
              </a:buClr>
              <a:buSzPts val="1800"/>
              <a:buFontTx/>
              <a:buNone/>
              <a:tabLst/>
              <a:defRPr/>
            </a:pPr>
            <a:r>
              <a:rPr kumimoji="0" lang="en-US" sz="3733" b="1" i="0" u="none" strike="noStrike" kern="1200" cap="none" spc="0" normalizeH="0" baseline="0" noProof="0">
                <a:ln>
                  <a:noFill/>
                </a:ln>
                <a:solidFill>
                  <a:srgbClr val="E0592A"/>
                </a:solidFill>
                <a:effectLst/>
                <a:uLnTx/>
                <a:uFillTx/>
                <a:latin typeface="Calibri"/>
                <a:ea typeface="Calibri"/>
                <a:cs typeface="Calibri"/>
                <a:sym typeface="Calibri"/>
              </a:rPr>
              <a:t>31.4M +</a:t>
            </a:r>
            <a:endParaRPr kumimoji="0" lang="en-US" sz="3733" b="1" i="0" u="none" strike="noStrike" kern="1200" cap="none" spc="0" normalizeH="0" baseline="0" noProof="0">
              <a:ln>
                <a:noFill/>
              </a:ln>
              <a:solidFill>
                <a:srgbClr val="8D9EBC"/>
              </a:solidFill>
              <a:effectLst/>
              <a:uLnTx/>
              <a:uFillTx/>
              <a:latin typeface="Calibri"/>
              <a:ea typeface="Calibri"/>
              <a:cs typeface="Calibri"/>
              <a:sym typeface="Calibri"/>
            </a:endParaRPr>
          </a:p>
          <a:p>
            <a:pPr marL="0" marR="0" lvl="0" indent="0" algn="ctr" defTabSz="609570" rtl="0" eaLnBrk="1" fontAlgn="auto" latinLnBrk="0" hangingPunct="1">
              <a:lnSpc>
                <a:spcPct val="100000"/>
              </a:lnSpc>
              <a:spcBef>
                <a:spcPts val="0"/>
              </a:spcBef>
              <a:spcAft>
                <a:spcPts val="0"/>
              </a:spcAft>
              <a:buClr>
                <a:srgbClr val="E0592A"/>
              </a:buClr>
              <a:buSzPts val="1800"/>
              <a:buFontTx/>
              <a:buNone/>
              <a:tabLst/>
              <a:defRPr/>
            </a:pPr>
            <a:r>
              <a:rPr kumimoji="0" lang="en-US" sz="2400" b="0" i="0" u="none" strike="noStrike" kern="1200" cap="none" spc="0" normalizeH="0" baseline="0" noProof="0">
                <a:ln>
                  <a:noFill/>
                </a:ln>
                <a:solidFill>
                  <a:srgbClr val="3B1D85"/>
                </a:solidFill>
                <a:effectLst/>
                <a:uLnTx/>
                <a:uFillTx/>
                <a:latin typeface="Calibri"/>
                <a:ea typeface="+mn-ea"/>
                <a:cs typeface="Calibri"/>
                <a:sym typeface="Calibri"/>
              </a:rPr>
              <a:t>Passengers in 2024</a:t>
            </a:r>
            <a:endParaRPr kumimoji="0" lang="en-US" sz="2400" b="0" i="0" u="none" strike="noStrike" kern="1200" cap="none" spc="0" normalizeH="0" baseline="0" noProof="0">
              <a:ln>
                <a:noFill/>
              </a:ln>
              <a:solidFill>
                <a:srgbClr val="3B1D85"/>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59663C23-B2E3-8440-52FD-3E1C3CF37845}"/>
              </a:ext>
              <a:ext uri="{C183D7F6-B498-43B3-948B-1728B52AA6E4}">
                <adec:decorative xmlns:adec="http://schemas.microsoft.com/office/drawing/2017/decorative" val="1"/>
              </a:ext>
            </a:extLst>
          </p:cNvPr>
          <p:cNvCxnSpPr>
            <a:cxnSpLocks/>
          </p:cNvCxnSpPr>
          <p:nvPr/>
        </p:nvCxnSpPr>
        <p:spPr>
          <a:xfrm flipV="1">
            <a:off x="6478384" y="1365038"/>
            <a:ext cx="0" cy="4657564"/>
          </a:xfrm>
          <a:prstGeom prst="line">
            <a:avLst/>
          </a:prstGeom>
          <a:ln>
            <a:solidFill>
              <a:srgbClr val="4400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707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7" name="Google Shape;327;p39">
            <a:extLst>
              <a:ext uri="{C183D7F6-B498-43B3-948B-1728B52AA6E4}">
                <adec:decorative xmlns:adec="http://schemas.microsoft.com/office/drawing/2017/decorative" val="0"/>
              </a:ext>
            </a:extLst>
          </p:cNvPr>
          <p:cNvSpPr txBox="1">
            <a:spLocks noGrp="1"/>
          </p:cNvSpPr>
          <p:nvPr>
            <p:ph type="title"/>
          </p:nvPr>
        </p:nvSpPr>
        <p:spPr>
          <a:prstGeom prst="rect">
            <a:avLst/>
          </a:prstGeom>
          <a:noFill/>
          <a:ln>
            <a:noFill/>
          </a:ln>
        </p:spPr>
        <p:txBody>
          <a:bodyPr spcFirstLastPara="1" wrap="square" lIns="0" tIns="60933" rIns="121900" bIns="60933" anchor="ctr" anchorCtr="0">
            <a:normAutofit/>
          </a:bodyPr>
          <a:lstStyle/>
          <a:p>
            <a:r>
              <a:rPr lang="en-US"/>
              <a:t>2026 RFP LOCATIONS</a:t>
            </a:r>
            <a:endParaRPr/>
          </a:p>
        </p:txBody>
      </p:sp>
      <p:sp>
        <p:nvSpPr>
          <p:cNvPr id="12" name="Google Shape;356;p42">
            <a:extLst>
              <a:ext uri="{FF2B5EF4-FFF2-40B4-BE49-F238E27FC236}">
                <a16:creationId xmlns:a16="http://schemas.microsoft.com/office/drawing/2014/main" id="{07FCCCB1-CA23-F857-AB0F-686870E00948}"/>
              </a:ext>
              <a:ext uri="{C183D7F6-B498-43B3-948B-1728B52AA6E4}">
                <adec:decorative xmlns:adec="http://schemas.microsoft.com/office/drawing/2017/decorative" val="1"/>
              </a:ext>
            </a:extLst>
          </p:cNvPr>
          <p:cNvSpPr/>
          <p:nvPr/>
        </p:nvSpPr>
        <p:spPr>
          <a:xfrm>
            <a:off x="0" y="808748"/>
            <a:ext cx="12192000" cy="515103"/>
          </a:xfrm>
          <a:prstGeom prst="rect">
            <a:avLst/>
          </a:prstGeom>
          <a:solidFill>
            <a:srgbClr val="E0592A"/>
          </a:solidFill>
          <a:ln>
            <a:noFill/>
          </a:ln>
        </p:spPr>
        <p:txBody>
          <a:bodyPr spcFirstLastPara="1" wrap="square" lIns="121900" tIns="60933" rIns="121900" bIns="60933" anchor="ctr" anchorCtr="0">
            <a:noAutofit/>
          </a:bodyPr>
          <a:lstStyle/>
          <a:p>
            <a:pPr marL="1066720" marR="0" lvl="1" indent="-304776" algn="l" defTabSz="609585" rtl="0" eaLnBrk="1" fontAlgn="auto" latinLnBrk="0" hangingPunct="1">
              <a:lnSpc>
                <a:spcPct val="100000"/>
              </a:lnSpc>
              <a:spcBef>
                <a:spcPts val="0"/>
              </a:spcBef>
              <a:spcAft>
                <a:spcPts val="0"/>
              </a:spcAft>
              <a:buClr>
                <a:srgbClr val="B74D13"/>
              </a:buClr>
              <a:buSzPts val="1800"/>
              <a:buFontTx/>
              <a:buNone/>
              <a:tabLst/>
              <a:defRPr/>
            </a:pPr>
            <a:endParaRPr kumimoji="0" sz="24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3" name="Google Shape;329;p39">
            <a:extLst>
              <a:ext uri="{FF2B5EF4-FFF2-40B4-BE49-F238E27FC236}">
                <a16:creationId xmlns:a16="http://schemas.microsoft.com/office/drawing/2014/main" id="{6DE2D2D2-BB8A-94AB-74F4-435EBD25F6F9}"/>
              </a:ext>
              <a:ext uri="{C183D7F6-B498-43B3-948B-1728B52AA6E4}">
                <adec:decorative xmlns:adec="http://schemas.microsoft.com/office/drawing/2017/decorative" val="0"/>
              </a:ext>
            </a:extLst>
          </p:cNvPr>
          <p:cNvSpPr txBox="1"/>
          <p:nvPr/>
        </p:nvSpPr>
        <p:spPr>
          <a:xfrm>
            <a:off x="510359" y="865240"/>
            <a:ext cx="4797836" cy="547233"/>
          </a:xfrm>
          <a:prstGeom prst="rect">
            <a:avLst/>
          </a:prstGeom>
          <a:noFill/>
          <a:ln>
            <a:noFill/>
          </a:ln>
        </p:spPr>
        <p:txBody>
          <a:bodyPr spcFirstLastPara="1" wrap="square" lIns="0" tIns="0" rIns="0" bIns="0" anchor="t" anchorCtr="0">
            <a:noAutofit/>
          </a:bodyPr>
          <a:lstStyle/>
          <a:p>
            <a:pPr marL="0" marR="0" lvl="0" indent="0" algn="ctr" defTabSz="609585" rtl="0" eaLnBrk="1" fontAlgn="auto" latinLnBrk="0" hangingPunct="1">
              <a:lnSpc>
                <a:spcPct val="100000"/>
              </a:lnSpc>
              <a:spcBef>
                <a:spcPts val="0"/>
              </a:spcBef>
              <a:spcAft>
                <a:spcPts val="0"/>
              </a:spcAft>
              <a:buClr>
                <a:srgbClr val="E0592A"/>
              </a:buClr>
              <a:buSzTx/>
              <a:buFontTx/>
              <a:buNone/>
              <a:tabLst/>
              <a:defRPr/>
            </a:pPr>
            <a:r>
              <a:rPr kumimoji="0" lang="en-US" sz="2667" b="1" i="0" u="none" strike="noStrike" kern="1200" cap="none" spc="0" normalizeH="0" baseline="0" noProof="0">
                <a:ln>
                  <a:noFill/>
                </a:ln>
                <a:solidFill>
                  <a:prstClr val="white">
                    <a:lumMod val="95000"/>
                  </a:prstClr>
                </a:solidFill>
                <a:effectLst/>
                <a:uLnTx/>
                <a:uFillTx/>
                <a:latin typeface="Calibri"/>
                <a:ea typeface="Calibri"/>
                <a:cs typeface="Calibri"/>
                <a:sym typeface="Calibri"/>
              </a:rPr>
              <a:t>SPRING:</a:t>
            </a:r>
          </a:p>
        </p:txBody>
      </p:sp>
      <p:sp>
        <p:nvSpPr>
          <p:cNvPr id="329" name="Google Shape;329;p39">
            <a:extLst>
              <a:ext uri="{C183D7F6-B498-43B3-948B-1728B52AA6E4}">
                <adec:decorative xmlns:adec="http://schemas.microsoft.com/office/drawing/2017/decorative" val="0"/>
              </a:ext>
            </a:extLst>
          </p:cNvPr>
          <p:cNvSpPr txBox="1"/>
          <p:nvPr/>
        </p:nvSpPr>
        <p:spPr>
          <a:xfrm>
            <a:off x="178131" y="1601348"/>
            <a:ext cx="5623816" cy="4392225"/>
          </a:xfrm>
          <a:prstGeom prst="rect">
            <a:avLst/>
          </a:prstGeom>
          <a:noFill/>
          <a:ln>
            <a:noFill/>
          </a:ln>
        </p:spPr>
        <p:txBody>
          <a:bodyPr spcFirstLastPara="1" wrap="square" lIns="0" tIns="0" rIns="0" bIns="0" anchor="t" anchorCtr="0">
            <a:noAutofit/>
          </a:bodyPr>
          <a:lstStyle/>
          <a:p>
            <a:pPr marL="0" marR="0" lvl="0" indent="0" algn="ctr" defTabSz="609585" rtl="0" eaLnBrk="1" fontAlgn="auto" latinLnBrk="0" hangingPunct="1">
              <a:lnSpc>
                <a:spcPct val="150000"/>
              </a:lnSpc>
              <a:spcBef>
                <a:spcPts val="0"/>
              </a:spcBef>
              <a:spcAft>
                <a:spcPts val="0"/>
              </a:spcAft>
              <a:buClr>
                <a:srgbClr val="E0592A"/>
              </a:buClr>
              <a:buSzPct val="100000"/>
              <a:buFontTx/>
              <a:buNone/>
              <a:tabLst/>
              <a:defRPr/>
            </a:pPr>
            <a:endParaRPr kumimoji="0" lang="en-US" sz="16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ctr" defTabSz="609585" rtl="0" eaLnBrk="1" fontAlgn="auto" latinLnBrk="0" hangingPunct="1">
              <a:lnSpc>
                <a:spcPct val="150000"/>
              </a:lnSpc>
              <a:spcBef>
                <a:spcPts val="0"/>
              </a:spcBef>
              <a:spcAft>
                <a:spcPts val="0"/>
              </a:spcAft>
              <a:buClr>
                <a:srgbClr val="E0592A"/>
              </a:buClr>
              <a:buSzPct val="100000"/>
              <a:buFontTx/>
              <a:buNone/>
              <a:tabLst/>
              <a:defRPr/>
            </a:pPr>
            <a:r>
              <a:rPr kumimoji="0" lang="en-US" sz="1600" b="0" i="0" u="none" strike="noStrike" kern="1200" cap="none" spc="0" normalizeH="0" baseline="0" noProof="0">
                <a:ln>
                  <a:noFill/>
                </a:ln>
                <a:solidFill>
                  <a:prstClr val="black"/>
                </a:solidFill>
                <a:effectLst/>
                <a:uLnTx/>
                <a:uFillTx/>
                <a:latin typeface="Calibri"/>
                <a:ea typeface="Calibri"/>
                <a:cs typeface="Calibri"/>
                <a:sym typeface="Calibri"/>
              </a:rPr>
              <a:t>QSR Burger, BCON - - - - 2312 sq. ft.</a:t>
            </a:r>
          </a:p>
          <a:p>
            <a:pPr marL="0" marR="0" lvl="0" indent="0" algn="ctr" defTabSz="609585" rtl="0" eaLnBrk="1" fontAlgn="auto" latinLnBrk="0" hangingPunct="1">
              <a:lnSpc>
                <a:spcPct val="150000"/>
              </a:lnSpc>
              <a:spcBef>
                <a:spcPts val="0"/>
              </a:spcBef>
              <a:spcAft>
                <a:spcPts val="0"/>
              </a:spcAft>
              <a:buClr>
                <a:srgbClr val="E0592A"/>
              </a:buClr>
              <a:buSzPct val="100000"/>
              <a:buFontTx/>
              <a:buNone/>
              <a:tabLst/>
              <a:defRPr/>
            </a:pPr>
            <a:r>
              <a:rPr kumimoji="0" lang="en-US" sz="1600" b="0" i="0" u="none" strike="noStrike" kern="1200" cap="none" spc="0" normalizeH="0" baseline="0" noProof="0">
                <a:ln>
                  <a:noFill/>
                </a:ln>
                <a:solidFill>
                  <a:prstClr val="black"/>
                </a:solidFill>
                <a:effectLst/>
                <a:uLnTx/>
                <a:uFillTx/>
                <a:latin typeface="Calibri"/>
                <a:ea typeface="Calibri"/>
                <a:cs typeface="Calibri"/>
                <a:sym typeface="Calibri"/>
              </a:rPr>
              <a:t>QSR Burger, CCON - - - - 1041 sq. ft.</a:t>
            </a:r>
          </a:p>
          <a:p>
            <a:pPr marL="0" marR="0" lvl="0" indent="0" algn="ctr" defTabSz="609585" rtl="0" eaLnBrk="1" fontAlgn="auto" latinLnBrk="0" hangingPunct="1">
              <a:lnSpc>
                <a:spcPct val="150000"/>
              </a:lnSpc>
              <a:spcBef>
                <a:spcPts val="0"/>
              </a:spcBef>
              <a:spcAft>
                <a:spcPts val="0"/>
              </a:spcAft>
              <a:buClr>
                <a:srgbClr val="E0592A"/>
              </a:buClr>
              <a:buSzPct val="100000"/>
              <a:buFontTx/>
              <a:buNone/>
              <a:tabLst/>
              <a:defRPr/>
            </a:pPr>
            <a:r>
              <a:rPr kumimoji="0" lang="en-US" sz="1600" b="0" i="0" u="none" strike="noStrike" kern="1200" cap="none" spc="0" normalizeH="0" baseline="0" noProof="0">
                <a:ln>
                  <a:noFill/>
                </a:ln>
                <a:solidFill>
                  <a:prstClr val="black"/>
                </a:solidFill>
                <a:effectLst/>
                <a:uLnTx/>
                <a:uFillTx/>
                <a:latin typeface="Calibri"/>
                <a:ea typeface="Calibri"/>
                <a:cs typeface="Calibri"/>
                <a:sym typeface="Calibri"/>
              </a:rPr>
              <a:t>QSR Pizza, CCON- - - - 	1115 sq. ft.</a:t>
            </a:r>
          </a:p>
          <a:p>
            <a:pPr marL="0" marR="0" lvl="0" indent="0" algn="ctr" defTabSz="609585" rtl="0" eaLnBrk="1" fontAlgn="auto" latinLnBrk="0" hangingPunct="1">
              <a:lnSpc>
                <a:spcPct val="150000"/>
              </a:lnSpc>
              <a:spcBef>
                <a:spcPts val="0"/>
              </a:spcBef>
              <a:spcAft>
                <a:spcPts val="0"/>
              </a:spcAft>
              <a:buClr>
                <a:srgbClr val="E0592A"/>
              </a:buClr>
              <a:buSzPct val="100000"/>
              <a:buFontTx/>
              <a:buNone/>
              <a:tabLst/>
              <a:defRPr/>
            </a:pPr>
            <a:r>
              <a:rPr kumimoji="0" lang="en-US" sz="1600" b="0" i="0" u="none" strike="noStrike" kern="1200" cap="none" spc="0" normalizeH="0" baseline="0" noProof="0">
                <a:ln>
                  <a:noFill/>
                </a:ln>
                <a:solidFill>
                  <a:prstClr val="black"/>
                </a:solidFill>
                <a:effectLst/>
                <a:uLnTx/>
                <a:uFillTx/>
                <a:latin typeface="Calibri"/>
                <a:ea typeface="Calibri"/>
                <a:cs typeface="Calibri"/>
                <a:sym typeface="Calibri"/>
              </a:rPr>
              <a:t>QSR Burger, ACON- - - - 1527 sq. ft.</a:t>
            </a:r>
          </a:p>
          <a:p>
            <a:pPr marL="0" marR="0" lvl="0" indent="0" algn="ctr" defTabSz="609585" rtl="0" eaLnBrk="1" fontAlgn="auto" latinLnBrk="0" hangingPunct="1">
              <a:lnSpc>
                <a:spcPct val="150000"/>
              </a:lnSpc>
              <a:spcBef>
                <a:spcPts val="0"/>
              </a:spcBef>
              <a:spcAft>
                <a:spcPts val="0"/>
              </a:spcAft>
              <a:buClr>
                <a:srgbClr val="E0592A"/>
              </a:buClr>
              <a:buSzPct val="100000"/>
              <a:buFontTx/>
              <a:buNone/>
              <a:tabLst/>
              <a:defRPr/>
            </a:pPr>
            <a:r>
              <a:rPr kumimoji="0" lang="en-US" sz="1600" b="0" i="0" u="none" strike="noStrike" kern="1200" cap="none" spc="0" normalizeH="0" baseline="0" noProof="0">
                <a:ln>
                  <a:noFill/>
                </a:ln>
                <a:solidFill>
                  <a:prstClr val="black"/>
                </a:solidFill>
                <a:effectLst/>
                <a:uLnTx/>
                <a:uFillTx/>
                <a:latin typeface="Calibri"/>
                <a:ea typeface="Calibri"/>
                <a:cs typeface="Calibri"/>
                <a:sym typeface="Calibri"/>
              </a:rPr>
              <a:t>Travel Convenience , BCON- - - - 342 sq. ft.</a:t>
            </a:r>
          </a:p>
        </p:txBody>
      </p:sp>
      <p:pic>
        <p:nvPicPr>
          <p:cNvPr id="31" name="Picture 30" descr="A Rendering of the Great Hall redevelopment. ">
            <a:extLst>
              <a:ext uri="{FF2B5EF4-FFF2-40B4-BE49-F238E27FC236}">
                <a16:creationId xmlns:a16="http://schemas.microsoft.com/office/drawing/2014/main" id="{5569F622-950A-1EA2-80C7-BDBFDEDB9BED}"/>
              </a:ext>
            </a:extLst>
          </p:cNvPr>
          <p:cNvPicPr>
            <a:picLocks noChangeAspect="1"/>
          </p:cNvPicPr>
          <p:nvPr/>
        </p:nvPicPr>
        <p:blipFill>
          <a:blip r:embed="rId3"/>
          <a:stretch>
            <a:fillRect/>
          </a:stretch>
        </p:blipFill>
        <p:spPr>
          <a:xfrm>
            <a:off x="0" y="3942609"/>
            <a:ext cx="5119276" cy="2877844"/>
          </a:xfrm>
          <a:prstGeom prst="rect">
            <a:avLst/>
          </a:prstGeom>
        </p:spPr>
      </p:pic>
      <p:sp>
        <p:nvSpPr>
          <p:cNvPr id="11" name="Google Shape;329;p39">
            <a:extLst>
              <a:ext uri="{FF2B5EF4-FFF2-40B4-BE49-F238E27FC236}">
                <a16:creationId xmlns:a16="http://schemas.microsoft.com/office/drawing/2014/main" id="{DBA425AE-7041-7A13-5432-342DD2AAFE88}"/>
              </a:ext>
              <a:ext uri="{C183D7F6-B498-43B3-948B-1728B52AA6E4}">
                <adec:decorative xmlns:adec="http://schemas.microsoft.com/office/drawing/2017/decorative" val="0"/>
              </a:ext>
            </a:extLst>
          </p:cNvPr>
          <p:cNvSpPr txBox="1"/>
          <p:nvPr/>
        </p:nvSpPr>
        <p:spPr>
          <a:xfrm>
            <a:off x="6999651" y="865240"/>
            <a:ext cx="4797836" cy="547233"/>
          </a:xfrm>
          <a:prstGeom prst="rect">
            <a:avLst/>
          </a:prstGeom>
          <a:noFill/>
          <a:ln>
            <a:noFill/>
          </a:ln>
        </p:spPr>
        <p:txBody>
          <a:bodyPr spcFirstLastPara="1" wrap="square" lIns="0" tIns="0" rIns="0" bIns="0" anchor="t" anchorCtr="0">
            <a:noAutofit/>
          </a:bodyPr>
          <a:lstStyle/>
          <a:p>
            <a:pPr marL="0" marR="0" lvl="0" indent="0" algn="ctr" defTabSz="609585" rtl="0" eaLnBrk="1" fontAlgn="auto" latinLnBrk="0" hangingPunct="1">
              <a:lnSpc>
                <a:spcPct val="100000"/>
              </a:lnSpc>
              <a:spcBef>
                <a:spcPts val="0"/>
              </a:spcBef>
              <a:spcAft>
                <a:spcPts val="0"/>
              </a:spcAft>
              <a:buClr>
                <a:srgbClr val="E0592A"/>
              </a:buClr>
              <a:buSzTx/>
              <a:buFontTx/>
              <a:buNone/>
              <a:tabLst/>
              <a:defRPr/>
            </a:pPr>
            <a:r>
              <a:rPr kumimoji="0" lang="en-US" sz="2667" b="1" i="0" u="none" strike="noStrike" kern="1200" cap="none" spc="0" normalizeH="0" baseline="0" noProof="0">
                <a:ln>
                  <a:noFill/>
                </a:ln>
                <a:solidFill>
                  <a:prstClr val="white">
                    <a:lumMod val="95000"/>
                  </a:prstClr>
                </a:solidFill>
                <a:effectLst/>
                <a:uLnTx/>
                <a:uFillTx/>
                <a:latin typeface="Calibri"/>
                <a:ea typeface="Calibri"/>
                <a:cs typeface="Calibri"/>
                <a:sym typeface="Calibri"/>
              </a:rPr>
              <a:t>WINTER:</a:t>
            </a:r>
          </a:p>
        </p:txBody>
      </p:sp>
      <p:sp>
        <p:nvSpPr>
          <p:cNvPr id="7" name="Google Shape;329;p39">
            <a:extLst>
              <a:ext uri="{FF2B5EF4-FFF2-40B4-BE49-F238E27FC236}">
                <a16:creationId xmlns:a16="http://schemas.microsoft.com/office/drawing/2014/main" id="{901BF6C1-045D-CDBA-834D-37CC9F01A31E}"/>
              </a:ext>
              <a:ext uri="{C183D7F6-B498-43B3-948B-1728B52AA6E4}">
                <adec:decorative xmlns:adec="http://schemas.microsoft.com/office/drawing/2017/decorative" val="0"/>
              </a:ext>
            </a:extLst>
          </p:cNvPr>
          <p:cNvSpPr txBox="1"/>
          <p:nvPr/>
        </p:nvSpPr>
        <p:spPr>
          <a:xfrm>
            <a:off x="6096000" y="1601349"/>
            <a:ext cx="5917871" cy="2341260"/>
          </a:xfrm>
          <a:prstGeom prst="rect">
            <a:avLst/>
          </a:prstGeom>
          <a:noFill/>
          <a:ln>
            <a:noFill/>
          </a:ln>
        </p:spPr>
        <p:txBody>
          <a:bodyPr spcFirstLastPara="1" wrap="square" lIns="0" tIns="0" rIns="0" bIns="0" anchor="t" anchorCtr="0">
            <a:noAutofit/>
          </a:bodyPr>
          <a:lstStyle/>
          <a:p>
            <a:pPr marL="0" marR="0" lvl="0" indent="0" algn="ctr" defTabSz="609585" rtl="0" eaLnBrk="1" fontAlgn="auto" latinLnBrk="0" hangingPunct="1">
              <a:lnSpc>
                <a:spcPct val="150000"/>
              </a:lnSpc>
              <a:spcBef>
                <a:spcPts val="0"/>
              </a:spcBef>
              <a:spcAft>
                <a:spcPts val="0"/>
              </a:spcAft>
              <a:buClr>
                <a:srgbClr val="E0592A"/>
              </a:buClr>
              <a:buSzPct val="100000"/>
              <a:buFontTx/>
              <a:buNone/>
              <a:tabLst/>
              <a:defRPr/>
            </a:pPr>
            <a:endParaRPr kumimoji="0" lang="en-US" sz="16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ctr" defTabSz="609585" rtl="0" eaLnBrk="1" fontAlgn="auto" latinLnBrk="0" hangingPunct="1">
              <a:lnSpc>
                <a:spcPct val="150000"/>
              </a:lnSpc>
              <a:spcBef>
                <a:spcPts val="0"/>
              </a:spcBef>
              <a:spcAft>
                <a:spcPts val="0"/>
              </a:spcAft>
              <a:buClr>
                <a:srgbClr val="E0592A"/>
              </a:buClr>
              <a:buSzPct val="100000"/>
              <a:buFontTx/>
              <a:buNone/>
              <a:tabLst/>
              <a:defRPr/>
            </a:pPr>
            <a:r>
              <a:rPr kumimoji="0" lang="en-US" sz="1600" b="0" i="0" u="none" strike="noStrike" kern="1200" cap="none" spc="0" normalizeH="0" baseline="0" noProof="0">
                <a:ln>
                  <a:noFill/>
                </a:ln>
                <a:solidFill>
                  <a:prstClr val="black"/>
                </a:solidFill>
                <a:effectLst/>
                <a:uLnTx/>
                <a:uFillTx/>
                <a:latin typeface="Calibri"/>
                <a:ea typeface="Calibri"/>
                <a:cs typeface="Calibri"/>
                <a:sym typeface="Calibri"/>
              </a:rPr>
              <a:t>QSR, BCON - - - -  958 sq. ft.</a:t>
            </a:r>
          </a:p>
          <a:p>
            <a:pPr marL="0" marR="0" lvl="0" indent="0" algn="ctr" defTabSz="609585" rtl="0" eaLnBrk="1" fontAlgn="auto" latinLnBrk="0" hangingPunct="1">
              <a:lnSpc>
                <a:spcPct val="150000"/>
              </a:lnSpc>
              <a:spcBef>
                <a:spcPts val="0"/>
              </a:spcBef>
              <a:spcAft>
                <a:spcPts val="0"/>
              </a:spcAft>
              <a:buClr>
                <a:srgbClr val="E0592A"/>
              </a:buClr>
              <a:buSzPct val="100000"/>
              <a:buFontTx/>
              <a:buNone/>
              <a:tabLst/>
              <a:defRPr/>
            </a:pPr>
            <a:r>
              <a:rPr kumimoji="0" lang="en-US" sz="1600" b="0" i="0" u="none" strike="noStrike" kern="1200" cap="none" spc="0" normalizeH="0" baseline="0" noProof="0">
                <a:ln>
                  <a:noFill/>
                </a:ln>
                <a:solidFill>
                  <a:prstClr val="black"/>
                </a:solidFill>
                <a:effectLst/>
                <a:uLnTx/>
                <a:uFillTx/>
                <a:latin typeface="Calibri"/>
                <a:ea typeface="Calibri"/>
                <a:cs typeface="Calibri"/>
                <a:sym typeface="Calibri"/>
              </a:rPr>
              <a:t>Coffee Kiosk, BCON - - - - 224 sq. ft.</a:t>
            </a:r>
          </a:p>
          <a:p>
            <a:pPr marL="0" marR="0" lvl="0" indent="0" algn="ctr" defTabSz="609585" rtl="0" eaLnBrk="1" fontAlgn="auto" latinLnBrk="0" hangingPunct="1">
              <a:lnSpc>
                <a:spcPct val="150000"/>
              </a:lnSpc>
              <a:spcBef>
                <a:spcPts val="0"/>
              </a:spcBef>
              <a:spcAft>
                <a:spcPts val="0"/>
              </a:spcAft>
              <a:buClr>
                <a:srgbClr val="E0592A"/>
              </a:buClr>
              <a:buSzPct val="100000"/>
              <a:buFontTx/>
              <a:buNone/>
              <a:tabLst/>
              <a:defRPr/>
            </a:pPr>
            <a:r>
              <a:rPr kumimoji="0" lang="en-US" sz="1600" b="0" i="0" u="none" strike="noStrike" kern="1200" cap="none" spc="0" normalizeH="0" baseline="0" noProof="0">
                <a:ln>
                  <a:noFill/>
                </a:ln>
                <a:solidFill>
                  <a:prstClr val="black"/>
                </a:solidFill>
                <a:effectLst/>
                <a:uLnTx/>
                <a:uFillTx/>
                <a:latin typeface="Calibri"/>
                <a:ea typeface="Calibri"/>
                <a:cs typeface="Calibri"/>
                <a:sym typeface="Calibri"/>
              </a:rPr>
              <a:t>Coffee Kiosk, BCON - - - -  373 sq. ft.</a:t>
            </a:r>
          </a:p>
          <a:p>
            <a:pPr marL="0" marR="0" lvl="0" indent="0" algn="ctr" defTabSz="609585" rtl="0" eaLnBrk="1" fontAlgn="auto" latinLnBrk="0" hangingPunct="1">
              <a:lnSpc>
                <a:spcPct val="150000"/>
              </a:lnSpc>
              <a:spcBef>
                <a:spcPts val="0"/>
              </a:spcBef>
              <a:spcAft>
                <a:spcPts val="0"/>
              </a:spcAft>
              <a:buClr>
                <a:srgbClr val="E0592A"/>
              </a:buClr>
              <a:buSzPct val="100000"/>
              <a:buFontTx/>
              <a:buNone/>
              <a:tabLst/>
              <a:defRPr/>
            </a:pPr>
            <a:r>
              <a:rPr kumimoji="0" lang="en-US" sz="1600" b="0" i="0" u="none" strike="noStrike" kern="1200" cap="none" spc="0" normalizeH="0" baseline="0" noProof="0">
                <a:ln>
                  <a:noFill/>
                </a:ln>
                <a:solidFill>
                  <a:prstClr val="black"/>
                </a:solidFill>
                <a:effectLst/>
                <a:uLnTx/>
                <a:uFillTx/>
                <a:latin typeface="Calibri"/>
                <a:ea typeface="Calibri"/>
                <a:cs typeface="Calibri"/>
                <a:sym typeface="Calibri"/>
              </a:rPr>
              <a:t>Specialty Retail, ACON- - - - 	2316 sq. ft.</a:t>
            </a:r>
          </a:p>
          <a:p>
            <a:pPr marL="0" marR="0" lvl="0" indent="0" algn="ctr" defTabSz="609585" rtl="0" eaLnBrk="1" fontAlgn="auto" latinLnBrk="0" hangingPunct="1">
              <a:lnSpc>
                <a:spcPct val="150000"/>
              </a:lnSpc>
              <a:spcBef>
                <a:spcPts val="0"/>
              </a:spcBef>
              <a:spcAft>
                <a:spcPts val="0"/>
              </a:spcAft>
              <a:buClr>
                <a:srgbClr val="E0592A"/>
              </a:buClr>
              <a:buSzPct val="100000"/>
              <a:buFontTx/>
              <a:buNone/>
              <a:tabLst/>
              <a:defRPr/>
            </a:pPr>
            <a:r>
              <a:rPr kumimoji="0" lang="en-US" sz="1600" b="0" i="0" u="none" strike="noStrike" kern="1200" cap="none" spc="0" normalizeH="0" baseline="0" noProof="0">
                <a:ln>
                  <a:noFill/>
                </a:ln>
                <a:solidFill>
                  <a:prstClr val="black"/>
                </a:solidFill>
                <a:effectLst/>
                <a:uLnTx/>
                <a:uFillTx/>
                <a:latin typeface="Calibri"/>
                <a:ea typeface="Calibri"/>
                <a:cs typeface="Calibri"/>
                <a:sym typeface="Calibri"/>
              </a:rPr>
              <a:t>Specialty Retail, CCON - - - - 	2932 sq. ft.</a:t>
            </a:r>
          </a:p>
        </p:txBody>
      </p:sp>
      <p:cxnSp>
        <p:nvCxnSpPr>
          <p:cNvPr id="29" name="Straight Connector 28">
            <a:extLst>
              <a:ext uri="{FF2B5EF4-FFF2-40B4-BE49-F238E27FC236}">
                <a16:creationId xmlns:a16="http://schemas.microsoft.com/office/drawing/2014/main" id="{62253C8F-4B8E-664D-B1C5-FE56C1A2AE1F}"/>
              </a:ext>
              <a:ext uri="{C183D7F6-B498-43B3-948B-1728B52AA6E4}">
                <adec:decorative xmlns:adec="http://schemas.microsoft.com/office/drawing/2017/decorative" val="1"/>
              </a:ext>
            </a:extLst>
          </p:cNvPr>
          <p:cNvCxnSpPr>
            <a:cxnSpLocks/>
          </p:cNvCxnSpPr>
          <p:nvPr/>
        </p:nvCxnSpPr>
        <p:spPr>
          <a:xfrm flipV="1">
            <a:off x="6122719" y="1626527"/>
            <a:ext cx="0" cy="2649415"/>
          </a:xfrm>
          <a:prstGeom prst="line">
            <a:avLst/>
          </a:prstGeom>
          <a:ln>
            <a:solidFill>
              <a:srgbClr val="440099"/>
            </a:solidFill>
          </a:ln>
        </p:spPr>
        <p:style>
          <a:lnRef idx="1">
            <a:schemeClr val="accent1"/>
          </a:lnRef>
          <a:fillRef idx="0">
            <a:schemeClr val="accent1"/>
          </a:fillRef>
          <a:effectRef idx="0">
            <a:schemeClr val="accent1"/>
          </a:effectRef>
          <a:fontRef idx="minor">
            <a:schemeClr val="tx1"/>
          </a:fontRef>
        </p:style>
      </p:cxnSp>
      <p:pic>
        <p:nvPicPr>
          <p:cNvPr id="33" name="Picture 32" descr="A Rendering of the Great Hall redevelopment. ">
            <a:extLst>
              <a:ext uri="{FF2B5EF4-FFF2-40B4-BE49-F238E27FC236}">
                <a16:creationId xmlns:a16="http://schemas.microsoft.com/office/drawing/2014/main" id="{645EA498-0EAF-3768-26EF-DA865EC059BE}"/>
              </a:ext>
            </a:extLst>
          </p:cNvPr>
          <p:cNvPicPr>
            <a:picLocks noChangeAspect="1"/>
          </p:cNvPicPr>
          <p:nvPr/>
        </p:nvPicPr>
        <p:blipFill>
          <a:blip r:embed="rId4" cstate="email">
            <a:extLst>
              <a:ext uri="{BEBA8EAE-BF5A-486C-A8C5-ECC9F3942E4B}">
                <a14:imgProps xmlns:a14="http://schemas.microsoft.com/office/drawing/2010/main">
                  <a14:imgLayer r:embed="rId5">
                    <a14:imgEffect>
                      <a14:artisticChalkSketch trans="52000"/>
                    </a14:imgEffect>
                  </a14:imgLayer>
                </a14:imgProps>
              </a:ext>
              <a:ext uri="{28A0092B-C50C-407E-A947-70E740481C1C}">
                <a14:useLocalDpi xmlns:a14="http://schemas.microsoft.com/office/drawing/2010/main"/>
              </a:ext>
            </a:extLst>
          </a:blip>
          <a:stretch>
            <a:fillRect/>
          </a:stretch>
        </p:blipFill>
        <p:spPr>
          <a:xfrm>
            <a:off x="6250028" y="3821711"/>
            <a:ext cx="4710071" cy="2649415"/>
          </a:xfrm>
          <a:prstGeom prst="rect">
            <a:avLst/>
          </a:prstGeom>
          <a:effectLst>
            <a:softEdge rad="825500"/>
          </a:effectLst>
        </p:spPr>
      </p:pic>
    </p:spTree>
    <p:extLst>
      <p:ext uri="{BB962C8B-B14F-4D97-AF65-F5344CB8AC3E}">
        <p14:creationId xmlns:p14="http://schemas.microsoft.com/office/powerpoint/2010/main" val="2352668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621A8-8EC0-66A2-A0AB-34DE41C24764}"/>
            </a:ext>
          </a:extLst>
        </p:cNvPr>
        <p:cNvGrpSpPr/>
        <p:nvPr/>
      </p:nvGrpSpPr>
      <p:grpSpPr>
        <a:xfrm>
          <a:off x="0" y="0"/>
          <a:ext cx="0" cy="0"/>
          <a:chOff x="0" y="0"/>
          <a:chExt cx="0" cy="0"/>
        </a:xfrm>
      </p:grpSpPr>
      <p:sp>
        <p:nvSpPr>
          <p:cNvPr id="4" name="Text Placeholder 3" descr="DEN ACDBE Team&#10;">
            <a:extLst>
              <a:ext uri="{FF2B5EF4-FFF2-40B4-BE49-F238E27FC236}">
                <a16:creationId xmlns:a16="http://schemas.microsoft.com/office/drawing/2014/main" id="{4944BB65-2CBC-214C-DB54-2A6E814C7E39}"/>
              </a:ext>
            </a:extLst>
          </p:cNvPr>
          <p:cNvSpPr>
            <a:spLocks noGrp="1"/>
          </p:cNvSpPr>
          <p:nvPr>
            <p:ph type="title" idx="4294967295"/>
          </p:nvPr>
        </p:nvSpPr>
        <p:spPr>
          <a:xfrm>
            <a:off x="551203" y="780048"/>
            <a:ext cx="10694974"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schemeClr val="bg1"/>
                </a:solidFill>
                <a:effectLst/>
                <a:uLnTx/>
                <a:uFillTx/>
                <a:latin typeface="+mn-lt"/>
                <a:ea typeface="+mn-ea"/>
                <a:cs typeface="+mn-cs"/>
              </a:rPr>
              <a:t>DEN ACDBE Team</a:t>
            </a:r>
          </a:p>
        </p:txBody>
      </p:sp>
      <p:sp>
        <p:nvSpPr>
          <p:cNvPr id="5" name="Text Placeholder 4" descr="Rafael Borjas&#10;">
            <a:extLst>
              <a:ext uri="{FF2B5EF4-FFF2-40B4-BE49-F238E27FC236}">
                <a16:creationId xmlns:a16="http://schemas.microsoft.com/office/drawing/2014/main" id="{9126D6FE-5B8E-D1D9-ED72-5C1976391BE2}"/>
              </a:ext>
            </a:extLst>
          </p:cNvPr>
          <p:cNvSpPr>
            <a:spLocks noGrp="1"/>
          </p:cNvSpPr>
          <p:nvPr>
            <p:ph type="body" sz="quarter" idx="14"/>
          </p:nvPr>
        </p:nvSpPr>
        <p:spPr>
          <a:xfrm>
            <a:off x="654898" y="1968768"/>
            <a:ext cx="8694738" cy="1074737"/>
          </a:xfrm>
        </p:spPr>
        <p:txBody>
          <a:bodyPr/>
          <a:lstStyle/>
          <a:p>
            <a:r>
              <a:rPr lang="en-US" sz="3600">
                <a:latin typeface="+mj-lt"/>
              </a:rPr>
              <a:t>Rafael Borjas</a:t>
            </a:r>
          </a:p>
        </p:txBody>
      </p:sp>
    </p:spTree>
    <p:extLst>
      <p:ext uri="{BB962C8B-B14F-4D97-AF65-F5344CB8AC3E}">
        <p14:creationId xmlns:p14="http://schemas.microsoft.com/office/powerpoint/2010/main" val="637949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0A17A-80A8-A57C-3F5D-5DA68294ABC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0B6C2AD-8FDE-A9A8-363C-7C9A023BE114}"/>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00" b="0" i="0" u="none" strike="noStrike" kern="1200" cap="none" spc="0" normalizeH="0" baseline="0" noProof="0">
                <a:ln>
                  <a:noFill/>
                </a:ln>
                <a:solidFill>
                  <a:srgbClr val="440099"/>
                </a:solidFill>
                <a:effectLst/>
                <a:uLnTx/>
                <a:uFillTx/>
                <a:latin typeface="+mn-lt"/>
                <a:ea typeface="+mn-ea"/>
                <a:cs typeface="+mn-cs"/>
              </a:rPr>
              <a:t>Senior </a:t>
            </a:r>
            <a:r>
              <a:rPr lang="en-US" sz="3700">
                <a:solidFill>
                  <a:srgbClr val="440099"/>
                </a:solidFill>
                <a:latin typeface="+mn-lt"/>
                <a:ea typeface="+mn-ea"/>
                <a:cs typeface="+mn-cs"/>
              </a:rPr>
              <a:t>ACDBE</a:t>
            </a:r>
            <a:r>
              <a:rPr kumimoji="0" lang="en-US" sz="3700" b="0" i="0" u="none" strike="noStrike" kern="1200" cap="none" spc="0" normalizeH="0" baseline="0" noProof="0">
                <a:ln>
                  <a:noFill/>
                </a:ln>
                <a:solidFill>
                  <a:srgbClr val="440099"/>
                </a:solidFill>
                <a:effectLst/>
                <a:uLnTx/>
                <a:uFillTx/>
                <a:latin typeface="+mn-lt"/>
                <a:ea typeface="+mn-ea"/>
                <a:cs typeface="+mn-cs"/>
              </a:rPr>
              <a:t> Program Specialist</a:t>
            </a:r>
          </a:p>
        </p:txBody>
      </p:sp>
      <p:sp>
        <p:nvSpPr>
          <p:cNvPr id="8" name="TextBox 7">
            <a:extLst>
              <a:ext uri="{FF2B5EF4-FFF2-40B4-BE49-F238E27FC236}">
                <a16:creationId xmlns:a16="http://schemas.microsoft.com/office/drawing/2014/main" id="{372A2D37-17A2-64BF-3C30-438E77BCE5F3}"/>
              </a:ext>
            </a:extLst>
          </p:cNvPr>
          <p:cNvSpPr txBox="1"/>
          <p:nvPr/>
        </p:nvSpPr>
        <p:spPr>
          <a:xfrm>
            <a:off x="4083034" y="1460168"/>
            <a:ext cx="2686633" cy="646331"/>
          </a:xfrm>
          <a:prstGeom prst="rect">
            <a:avLst/>
          </a:prstGeom>
          <a:noFill/>
        </p:spPr>
        <p:txBody>
          <a:bodyPr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Rafael Borjas</a:t>
            </a:r>
            <a:endParaRPr kumimoji="0" lang="en-US" sz="3600" b="1" i="0" u="none" strike="noStrike" kern="1200" cap="none" spc="0" normalizeH="0" baseline="0" noProof="0">
              <a:ln>
                <a:noFill/>
              </a:ln>
              <a:solidFill>
                <a:prstClr val="black"/>
              </a:solidFill>
              <a:effectLst/>
              <a:uLnTx/>
              <a:uFillTx/>
              <a:latin typeface="Calibri" panose="020F0502020204030204"/>
              <a:ea typeface="Calibri"/>
              <a:cs typeface="Calibri"/>
            </a:endParaRPr>
          </a:p>
        </p:txBody>
      </p:sp>
      <p:pic>
        <p:nvPicPr>
          <p:cNvPr id="4" name="Picture 3" descr="Headshot of Rafael Borjas">
            <a:extLst>
              <a:ext uri="{FF2B5EF4-FFF2-40B4-BE49-F238E27FC236}">
                <a16:creationId xmlns:a16="http://schemas.microsoft.com/office/drawing/2014/main" id="{BBC18BDE-0942-99DE-CA76-01CD83B2E80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845183" y="2491845"/>
            <a:ext cx="3300336" cy="3415026"/>
          </a:xfrm>
          <a:prstGeom prst="rect">
            <a:avLst/>
          </a:prstGeom>
        </p:spPr>
      </p:pic>
    </p:spTree>
    <p:extLst>
      <p:ext uri="{BB962C8B-B14F-4D97-AF65-F5344CB8AC3E}">
        <p14:creationId xmlns:p14="http://schemas.microsoft.com/office/powerpoint/2010/main" val="1871844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58941-4077-077E-0330-815FC49D2DE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B5A842C-46DE-D6DC-0E2E-CA10A263DD79}"/>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440099"/>
                </a:solidFill>
                <a:effectLst/>
                <a:uLnTx/>
                <a:uFillTx/>
                <a:latin typeface="+mn-lt"/>
                <a:ea typeface="+mn-ea"/>
                <a:cs typeface="+mn-cs"/>
              </a:rPr>
              <a:t>ACDBE Program</a:t>
            </a:r>
            <a:endParaRPr kumimoji="0" lang="en-US" sz="3733" b="0" i="0" u="none" strike="noStrike" kern="1200" cap="none" spc="0" normalizeH="0" baseline="0" noProof="0">
              <a:ln>
                <a:noFill/>
              </a:ln>
              <a:solidFill>
                <a:srgbClr val="440099"/>
              </a:solidFill>
              <a:effectLst/>
              <a:uLnTx/>
              <a:uFillTx/>
              <a:latin typeface="+mn-lt"/>
              <a:ea typeface="+mn-ea"/>
              <a:cs typeface="+mn-cs"/>
            </a:endParaRPr>
          </a:p>
        </p:txBody>
      </p:sp>
      <p:sp>
        <p:nvSpPr>
          <p:cNvPr id="8" name="TextBox 7" descr="Denver International Airport (DEN) is a primary airport that receives federal financial assistance from the Federal Aviation Administration (FAA). &#10;&#10;As a condition of receiving FAA assistance, DEN is responsible for implementing all aspects of the Airport Concessions Disadvantaged Business Enterprise (ACDBE) program (49 CFR Part 26 and Part 23).&#10;&#10;Key Objectives:&#10; Non-discrimination​&#10; Fair Competition​&#10; Eligibility Verification​&#10; Promoting Diversity​&#10; Business Development                                             &#10;">
            <a:extLst>
              <a:ext uri="{FF2B5EF4-FFF2-40B4-BE49-F238E27FC236}">
                <a16:creationId xmlns:a16="http://schemas.microsoft.com/office/drawing/2014/main" id="{117680E3-0314-ACB7-C7C7-69F6BE2C9A2F}"/>
              </a:ext>
            </a:extLst>
          </p:cNvPr>
          <p:cNvSpPr txBox="1"/>
          <p:nvPr/>
        </p:nvSpPr>
        <p:spPr>
          <a:xfrm>
            <a:off x="770439" y="1273394"/>
            <a:ext cx="9551911" cy="49690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Denver International Airport (DEN) </a:t>
            </a:r>
            <a:r>
              <a:rPr kumimoji="0" lang="en-US" sz="2000" b="0" i="0" u="none" strike="noStrike" kern="1200" cap="none" spc="0" normalizeH="0" baseline="0" noProof="0">
                <a:ln>
                  <a:noFill/>
                </a:ln>
                <a:solidFill>
                  <a:srgbClr val="2C2C2D"/>
                </a:solidFill>
                <a:effectLst/>
                <a:uLnTx/>
                <a:uFillTx/>
                <a:latin typeface="Calibri" panose="020F0502020204030204"/>
                <a:ea typeface="+mn-ea"/>
                <a:cs typeface="+mn-cs"/>
              </a:rPr>
              <a:t>is a </a:t>
            </a:r>
            <a:r>
              <a:rPr kumimoji="0" lang="en-US" sz="2000" b="1" i="0" u="none" strike="noStrike" kern="1200" cap="none" spc="0" normalizeH="0" baseline="0" noProof="0">
                <a:ln>
                  <a:noFill/>
                </a:ln>
                <a:solidFill>
                  <a:srgbClr val="DC582A"/>
                </a:solidFill>
                <a:effectLst/>
                <a:uLnTx/>
                <a:uFillTx/>
                <a:latin typeface="Calibri" panose="020F0502020204030204"/>
                <a:ea typeface="+mn-ea"/>
                <a:cs typeface="+mn-cs"/>
              </a:rPr>
              <a:t>primary airport</a:t>
            </a:r>
            <a:r>
              <a:rPr kumimoji="0" lang="en-US" sz="2000" b="0" i="0" u="none" strike="noStrike" kern="1200" cap="none" spc="0" normalizeH="0" baseline="0" noProof="0">
                <a:ln>
                  <a:noFill/>
                </a:ln>
                <a:solidFill>
                  <a:srgbClr val="2C2C2D"/>
                </a:solidFill>
                <a:effectLst/>
                <a:uLnTx/>
                <a:uFillTx/>
                <a:latin typeface="Calibri" panose="020F0502020204030204"/>
                <a:ea typeface="+mn-ea"/>
                <a:cs typeface="+mn-cs"/>
              </a:rPr>
              <a:t> that </a:t>
            </a:r>
            <a:r>
              <a:rPr kumimoji="0" lang="en-US" sz="2000" b="1" i="0" u="none" strike="noStrike" kern="1200" cap="none" spc="0" normalizeH="0" baseline="0" noProof="0">
                <a:ln>
                  <a:noFill/>
                </a:ln>
                <a:solidFill>
                  <a:srgbClr val="DC582A"/>
                </a:solidFill>
                <a:effectLst/>
                <a:uLnTx/>
                <a:uFillTx/>
                <a:latin typeface="Calibri" panose="020F0502020204030204"/>
                <a:ea typeface="+mn-ea"/>
                <a:cs typeface="+mn-cs"/>
              </a:rPr>
              <a:t>receives federal financial assistance</a:t>
            </a:r>
            <a:r>
              <a:rPr kumimoji="0" lang="en-US" sz="2000" b="0" i="0" u="none" strike="noStrike" kern="1200" cap="none" spc="0" normalizeH="0" baseline="0" noProof="0">
                <a:ln>
                  <a:noFill/>
                </a:ln>
                <a:solidFill>
                  <a:srgbClr val="DC582A"/>
                </a:solidFill>
                <a:effectLst/>
                <a:uLnTx/>
                <a:uFillTx/>
                <a:latin typeface="Calibri" panose="020F0502020204030204"/>
                <a:ea typeface="+mn-ea"/>
                <a:cs typeface="+mn-cs"/>
              </a:rPr>
              <a:t> </a:t>
            </a:r>
            <a:r>
              <a:rPr kumimoji="0" lang="en-US" sz="2000" b="0" i="0" u="none" strike="noStrike" kern="1200" cap="none" spc="0" normalizeH="0" baseline="0" noProof="0">
                <a:ln>
                  <a:noFill/>
                </a:ln>
                <a:solidFill>
                  <a:srgbClr val="2C2C2D"/>
                </a:solidFill>
                <a:effectLst/>
                <a:uLnTx/>
                <a:uFillTx/>
                <a:latin typeface="Calibri" panose="020F0502020204030204"/>
                <a:ea typeface="+mn-ea"/>
                <a:cs typeface="+mn-cs"/>
              </a:rPr>
              <a:t>from the Federal Aviation Administration (FAA).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C2C2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C2C2D"/>
                </a:solidFill>
                <a:effectLst/>
                <a:uLnTx/>
                <a:uFillTx/>
                <a:latin typeface="Calibri" panose="020F0502020204030204"/>
                <a:ea typeface="+mn-ea"/>
                <a:cs typeface="+mn-cs"/>
              </a:rPr>
              <a:t>As a condition of receiving FAA assistance, </a:t>
            </a:r>
            <a:r>
              <a:rPr kumimoji="0" lang="en-US" sz="2000" b="1" i="0" u="none" strike="noStrike" kern="1200" cap="none" spc="0" normalizeH="0" baseline="0" noProof="0">
                <a:ln>
                  <a:noFill/>
                </a:ln>
                <a:solidFill>
                  <a:srgbClr val="4900C1"/>
                </a:solidFill>
                <a:effectLst/>
                <a:uLnTx/>
                <a:uFillTx/>
                <a:latin typeface="Calibri" panose="020F0502020204030204"/>
                <a:ea typeface="+mn-ea"/>
                <a:cs typeface="+mn-cs"/>
              </a:rPr>
              <a:t>DEN</a:t>
            </a:r>
            <a:r>
              <a:rPr kumimoji="0" lang="en-US" sz="2000" b="0" i="0" u="none" strike="noStrike" kern="1200" cap="none" spc="0" normalizeH="0" baseline="0" noProof="0">
                <a:ln>
                  <a:noFill/>
                </a:ln>
                <a:solidFill>
                  <a:srgbClr val="2C2C2D"/>
                </a:solidFill>
                <a:effectLst/>
                <a:uLnTx/>
                <a:uFillTx/>
                <a:latin typeface="Calibri" panose="020F0502020204030204"/>
                <a:ea typeface="+mn-ea"/>
                <a:cs typeface="+mn-cs"/>
              </a:rPr>
              <a:t> is responsible for implementing all aspects of the </a:t>
            </a:r>
            <a:r>
              <a:rPr kumimoji="0" lang="en-US" sz="2000" b="1" i="0" u="none" strike="noStrike" kern="1200" cap="none" spc="0" normalizeH="0" baseline="0" noProof="0">
                <a:ln>
                  <a:noFill/>
                </a:ln>
                <a:solidFill>
                  <a:srgbClr val="2C2C2D"/>
                </a:solidFill>
                <a:effectLst/>
                <a:uLnTx/>
                <a:uFillTx/>
                <a:latin typeface="Calibri" panose="020F0502020204030204"/>
                <a:ea typeface="+mn-ea"/>
                <a:cs typeface="+mn-cs"/>
              </a:rPr>
              <a:t>Airport Concessions Disadvantaged Business Enterprise (ACDBE) program </a:t>
            </a:r>
            <a:r>
              <a:rPr kumimoji="0" lang="en-US" sz="2000" b="0" i="0" u="none" strike="noStrike" kern="1200" cap="none" spc="0" normalizeH="0" baseline="0" noProof="0">
                <a:ln>
                  <a:noFill/>
                </a:ln>
                <a:solidFill>
                  <a:srgbClr val="2C2C2D"/>
                </a:solidFill>
                <a:effectLst/>
                <a:uLnTx/>
                <a:uFillTx/>
                <a:latin typeface="Calibri" panose="020F0502020204030204"/>
                <a:ea typeface="+mn-ea"/>
                <a:cs typeface="+mn-cs"/>
              </a:rPr>
              <a:t>(49 CFR </a:t>
            </a:r>
            <a:r>
              <a:rPr kumimoji="0" lang="en-US" sz="2000" b="0" i="0" u="none" strike="noStrike" kern="1200" cap="none" spc="0" normalizeH="0" baseline="0" noProof="0">
                <a:ln>
                  <a:noFill/>
                </a:ln>
                <a:solidFill>
                  <a:srgbClr val="2C2C2D"/>
                </a:solidFill>
                <a:effectLst/>
                <a:uLnTx/>
                <a:uFillTx/>
                <a:latin typeface="Calibri" panose="020F0502020204030204"/>
                <a:ea typeface="+mn-ea"/>
                <a:cs typeface="+mn-cs"/>
                <a:hlinkClick r:id="rId3"/>
              </a:rPr>
              <a:t>Part 26</a:t>
            </a:r>
            <a:r>
              <a:rPr kumimoji="0" lang="en-US" sz="2000" b="0" i="0" u="none" strike="noStrike" kern="1200" cap="none" spc="0" normalizeH="0" baseline="0" noProof="0">
                <a:ln>
                  <a:noFill/>
                </a:ln>
                <a:solidFill>
                  <a:srgbClr val="2C2C2D"/>
                </a:solidFill>
                <a:effectLst/>
                <a:uLnTx/>
                <a:uFillTx/>
                <a:latin typeface="Calibri" panose="020F0502020204030204"/>
                <a:ea typeface="+mn-ea"/>
                <a:cs typeface="+mn-cs"/>
              </a:rPr>
              <a:t> and </a:t>
            </a:r>
            <a:r>
              <a:rPr kumimoji="0" lang="en-US" sz="2000" b="0" i="0" u="none" strike="noStrike" kern="1200" cap="none" spc="0" normalizeH="0" baseline="0" noProof="0">
                <a:ln>
                  <a:noFill/>
                </a:ln>
                <a:solidFill>
                  <a:srgbClr val="2C2C2D"/>
                </a:solidFill>
                <a:effectLst/>
                <a:uLnTx/>
                <a:uFillTx/>
                <a:latin typeface="Calibri" panose="020F0502020204030204"/>
                <a:ea typeface="+mn-ea"/>
                <a:cs typeface="+mn-cs"/>
                <a:hlinkClick r:id="rId4"/>
              </a:rPr>
              <a:t>Part 23</a:t>
            </a:r>
            <a:r>
              <a:rPr kumimoji="0" lang="en-US" sz="2000" b="0" i="0" u="none" strike="noStrike" kern="1200" cap="none" spc="0" normalizeH="0" baseline="0" noProof="0">
                <a:ln>
                  <a:noFill/>
                </a:ln>
                <a:solidFill>
                  <a:srgbClr val="2C2C2D"/>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C2C2D"/>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a:ln>
                  <a:noFill/>
                </a:ln>
                <a:solidFill>
                  <a:prstClr val="black"/>
                </a:solidFill>
                <a:effectLst/>
                <a:uLnTx/>
                <a:uFillTx/>
                <a:latin typeface="Calibri" panose="020F0502020204030204"/>
                <a:ea typeface="Calibri"/>
                <a:cs typeface="Calibri"/>
                <a:hlinkClick r:id="rId5">
                  <a:extLst>
                    <a:ext uri="{A12FA001-AC4F-418D-AE19-62706E023703}">
                      <ahyp:hlinkClr xmlns:ahyp="http://schemas.microsoft.com/office/drawing/2018/hyperlinkcolor" val="tx"/>
                    </a:ext>
                  </a:extLst>
                </a:hlinkClick>
              </a:rPr>
              <a:t>Key Objectives:</a:t>
            </a:r>
            <a:endParaRPr kumimoji="0" lang="en-US" sz="2000" b="1" i="0" u="sng"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base" latinLnBrk="0" hangingPunct="1">
              <a:lnSpc>
                <a:spcPct val="150000"/>
              </a:lnSpc>
              <a:spcBef>
                <a:spcPts val="0"/>
              </a:spcBef>
              <a:spcAft>
                <a:spcPts val="0"/>
              </a:spcAft>
              <a:buClr>
                <a:srgbClr val="C3D831"/>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Non-discrimination​</a:t>
            </a:r>
          </a:p>
          <a:p>
            <a:pPr marL="0" marR="0" lvl="0" indent="0" algn="l" defTabSz="914400" rtl="0" eaLnBrk="1" fontAlgn="base" latinLnBrk="0" hangingPunct="1">
              <a:lnSpc>
                <a:spcPct val="150000"/>
              </a:lnSpc>
              <a:spcBef>
                <a:spcPts val="0"/>
              </a:spcBef>
              <a:spcAft>
                <a:spcPts val="0"/>
              </a:spcAft>
              <a:buClr>
                <a:srgbClr val="C3D831"/>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Fair Competition​</a:t>
            </a:r>
          </a:p>
          <a:p>
            <a:pPr marL="0" marR="0" lvl="0" indent="0" algn="l" defTabSz="914400" rtl="0" eaLnBrk="1" fontAlgn="base" latinLnBrk="0" hangingPunct="1">
              <a:lnSpc>
                <a:spcPct val="150000"/>
              </a:lnSpc>
              <a:spcBef>
                <a:spcPts val="0"/>
              </a:spcBef>
              <a:spcAft>
                <a:spcPts val="0"/>
              </a:spcAft>
              <a:buClr>
                <a:srgbClr val="C3D831"/>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Eligibility Verification​</a:t>
            </a:r>
          </a:p>
          <a:p>
            <a:pPr marL="0" marR="0" lvl="0" indent="0" algn="l" defTabSz="914400" rtl="0" eaLnBrk="1" fontAlgn="base" latinLnBrk="0" hangingPunct="1">
              <a:lnSpc>
                <a:spcPct val="150000"/>
              </a:lnSpc>
              <a:spcBef>
                <a:spcPts val="0"/>
              </a:spcBef>
              <a:spcAft>
                <a:spcPts val="0"/>
              </a:spcAft>
              <a:buClr>
                <a:srgbClr val="C3D831"/>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Promoting Diversity​</a:t>
            </a:r>
          </a:p>
          <a:p>
            <a:pPr marL="0" marR="0" lvl="0" indent="0" algn="l" defTabSz="914400" rtl="0" eaLnBrk="1" fontAlgn="base" latinLnBrk="0" hangingPunct="1">
              <a:lnSpc>
                <a:spcPct val="150000"/>
              </a:lnSpc>
              <a:spcBef>
                <a:spcPts val="0"/>
              </a:spcBef>
              <a:spcAft>
                <a:spcPts val="0"/>
              </a:spcAft>
              <a:buClr>
                <a:srgbClr val="C3D831"/>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Business Development</a:t>
            </a:r>
            <a:r>
              <a:rPr kumimoji="0" lang="en-US" sz="2000" b="0" i="0" u="none" strike="noStrike" kern="1200" cap="none" spc="0" normalizeH="0" baseline="0" noProof="0">
                <a:ln>
                  <a:noFill/>
                </a:ln>
                <a:solidFill>
                  <a:srgbClr val="2C2C2D"/>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192500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DEN’s ACDBE team operates under the Culture &amp; Strategy Division’s Airport Access &amp; Business Opportunity (AABO) team, formerly known as the Commerce Hub. We are a small but mighty team of 6.  &#10;&#10;Our office is responsible for setting goals on concession-specific opportunities. &#10;&#10;We certify new businesses and maintain active certifications, while also maintaining the integrity of the ACDBE program throughout the Lifecyle of a concession agreement including all pre-and-post-award activities. &#10;&#10;Most importantly, we volunteer, network, educate, train, and engage with the small business concessions community in meaningful ways (teaching BDTA classes, TFD, MTP, Nav. ACDBE).&#10;">
            <a:extLst>
              <a:ext uri="{FF2B5EF4-FFF2-40B4-BE49-F238E27FC236}">
                <a16:creationId xmlns:a16="http://schemas.microsoft.com/office/drawing/2014/main" id="{60097328-59E4-4754-10F2-E4DB9C5DB827}"/>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DEN’s ACDBE Team</a:t>
            </a:r>
          </a:p>
        </p:txBody>
      </p:sp>
    </p:spTree>
    <p:extLst>
      <p:ext uri="{BB962C8B-B14F-4D97-AF65-F5344CB8AC3E}">
        <p14:creationId xmlns:p14="http://schemas.microsoft.com/office/powerpoint/2010/main" val="3470679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72EC0-7727-E39D-8FC4-0A556151CFEA}"/>
            </a:ext>
          </a:extLst>
        </p:cNvPr>
        <p:cNvGrpSpPr/>
        <p:nvPr/>
      </p:nvGrpSpPr>
      <p:grpSpPr>
        <a:xfrm>
          <a:off x="0" y="0"/>
          <a:ext cx="0" cy="0"/>
          <a:chOff x="0" y="0"/>
          <a:chExt cx="0" cy="0"/>
        </a:xfrm>
      </p:grpSpPr>
      <p:sp>
        <p:nvSpPr>
          <p:cNvPr id="5" name="Text Placeholder 4" descr="ACDBE Goal Setting">
            <a:extLst>
              <a:ext uri="{FF2B5EF4-FFF2-40B4-BE49-F238E27FC236}">
                <a16:creationId xmlns:a16="http://schemas.microsoft.com/office/drawing/2014/main" id="{FDF84737-C1E5-BF5A-0A85-D0221997B98A}"/>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440099"/>
                </a:solidFill>
                <a:effectLst/>
                <a:uLnTx/>
                <a:uFillTx/>
                <a:latin typeface="+mn-lt"/>
                <a:ea typeface="+mn-ea"/>
                <a:cs typeface="+mn-cs"/>
              </a:rPr>
              <a:t>ACDBE Goal Setting</a:t>
            </a:r>
            <a:endParaRPr kumimoji="0" lang="en-US" sz="3733" b="0" i="0" u="none" strike="noStrike" kern="1200" cap="none" spc="0" normalizeH="0" baseline="0" noProof="0">
              <a:ln>
                <a:noFill/>
              </a:ln>
              <a:solidFill>
                <a:srgbClr val="440099"/>
              </a:solidFill>
              <a:effectLst/>
              <a:uLnTx/>
              <a:uFillTx/>
              <a:latin typeface="+mn-lt"/>
              <a:ea typeface="+mn-ea"/>
              <a:cs typeface="+mn-cs"/>
            </a:endParaRPr>
          </a:p>
        </p:txBody>
      </p:sp>
      <p:sp>
        <p:nvSpPr>
          <p:cNvPr id="3" name="TextBox 2" descr="DEN’s Triennial ACDBE Goals for Fiscal Years 2024-2026 &#10;Non-Car Rental goal: 34.2% (18.5% race-conscious and 15.7% race-neutral)&#10;Car Rental Concession goal: 1.4% (1.4% race-neutral)&#10;Concession-Specific Goals: Calculated as a percentage of total estimated annual gross receipts from the concession (23.25(e)(1)(i)). &#10;Review solicitation documentation for concession-specific ACDBE goals.&#10;">
            <a:extLst>
              <a:ext uri="{FF2B5EF4-FFF2-40B4-BE49-F238E27FC236}">
                <a16:creationId xmlns:a16="http://schemas.microsoft.com/office/drawing/2014/main" id="{A5F75F4D-8CF7-813C-E97B-8BBBD652ED81}"/>
              </a:ext>
            </a:extLst>
          </p:cNvPr>
          <p:cNvSpPr txBox="1"/>
          <p:nvPr/>
        </p:nvSpPr>
        <p:spPr>
          <a:xfrm>
            <a:off x="690513" y="1424471"/>
            <a:ext cx="9546995" cy="3737946"/>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1800"/>
              </a:spcAft>
              <a:buClr>
                <a:srgbClr val="C3D831"/>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hlinkClick r:id="rId3"/>
              </a:rPr>
              <a:t>DEN’s Triennial ACDBE Goals for Fiscal Years 2024-2026 </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50000"/>
              </a:lnSpc>
              <a:spcBef>
                <a:spcPts val="0"/>
              </a:spcBef>
              <a:spcAft>
                <a:spcPts val="1800"/>
              </a:spcAft>
              <a:buClr>
                <a:srgbClr val="C3D831"/>
              </a:buClr>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Non-Car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Rental goal</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a:ln>
                  <a:noFill/>
                </a:ln>
                <a:solidFill>
                  <a:srgbClr val="E35B2A"/>
                </a:solidFill>
                <a:effectLst/>
                <a:uLnTx/>
                <a:uFillTx/>
                <a:latin typeface="Calibri" panose="020F0502020204030204"/>
                <a:ea typeface="+mn-ea"/>
                <a:cs typeface="+mn-cs"/>
              </a:rPr>
              <a:t>34.2%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(18.5% race-conscious and 15.7% race-neutral)</a:t>
            </a:r>
          </a:p>
          <a:p>
            <a:pPr marL="742950" marR="0" lvl="1" indent="-285750" algn="l" defTabSz="914400" rtl="0" eaLnBrk="1" fontAlgn="auto" latinLnBrk="0" hangingPunct="1">
              <a:lnSpc>
                <a:spcPct val="150000"/>
              </a:lnSpc>
              <a:spcBef>
                <a:spcPts val="0"/>
              </a:spcBef>
              <a:spcAft>
                <a:spcPts val="1800"/>
              </a:spcAft>
              <a:buClr>
                <a:srgbClr val="C3D831"/>
              </a:buClr>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Car Rental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Concession goal</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a:ln>
                  <a:noFill/>
                </a:ln>
                <a:solidFill>
                  <a:srgbClr val="E35B2A"/>
                </a:solidFill>
                <a:effectLst/>
                <a:uLnTx/>
                <a:uFillTx/>
                <a:latin typeface="Calibri" panose="020F0502020204030204"/>
                <a:ea typeface="+mn-ea"/>
                <a:cs typeface="+mn-cs"/>
              </a:rPr>
              <a:t>1.4%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(1.4% race-neutral)</a:t>
            </a:r>
          </a:p>
          <a:p>
            <a:pPr marL="342900" marR="0" lvl="0" indent="-342900" algn="l" defTabSz="914400" rtl="0" eaLnBrk="1" fontAlgn="auto" latinLnBrk="0" hangingPunct="1">
              <a:lnSpc>
                <a:spcPct val="150000"/>
              </a:lnSpc>
              <a:spcBef>
                <a:spcPts val="0"/>
              </a:spcBef>
              <a:spcAft>
                <a:spcPts val="1800"/>
              </a:spcAft>
              <a:buClr>
                <a:srgbClr val="C3D831"/>
              </a:buClr>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Concession-Specific Goals: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Calculated as a </a:t>
            </a:r>
            <a:r>
              <a:rPr kumimoji="0" lang="en-US" sz="2000" b="0" i="0" u="none" strike="noStrike" kern="1200" cap="none" spc="0" normalizeH="0" baseline="0" noProof="0">
                <a:ln>
                  <a:noFill/>
                </a:ln>
                <a:solidFill>
                  <a:srgbClr val="E35B2A"/>
                </a:solidFill>
                <a:effectLst/>
                <a:uLnTx/>
                <a:uFillTx/>
                <a:latin typeface="Calibri" panose="020F0502020204030204"/>
                <a:ea typeface="+mn-ea"/>
                <a:cs typeface="+mn-cs"/>
              </a:rPr>
              <a:t>percentage</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of total </a:t>
            </a:r>
            <a:r>
              <a:rPr kumimoji="0" lang="en-US" sz="2000" b="0" i="0" u="none" strike="noStrike" kern="1200" cap="none" spc="0" normalizeH="0" baseline="0" noProof="0">
                <a:ln>
                  <a:noFill/>
                </a:ln>
                <a:solidFill>
                  <a:srgbClr val="E35B2A"/>
                </a:solidFill>
                <a:effectLst/>
                <a:uLnTx/>
                <a:uFillTx/>
                <a:latin typeface="Calibri" panose="020F0502020204030204"/>
                <a:ea typeface="+mn-ea"/>
                <a:cs typeface="+mn-cs"/>
              </a:rPr>
              <a:t>estimated annual gross receipts</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from the concession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hlinkClick r:id="rId4"/>
              </a:rPr>
              <a:t>(23.25(e)(1)(i))</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a:t>
            </a:r>
          </a:p>
          <a:p>
            <a:pPr marL="800100" marR="0" lvl="1" indent="-342900" algn="l" defTabSz="914400" rtl="0" eaLnBrk="1" fontAlgn="auto" latinLnBrk="0" hangingPunct="1">
              <a:lnSpc>
                <a:spcPct val="150000"/>
              </a:lnSpc>
              <a:spcBef>
                <a:spcPts val="0"/>
              </a:spcBef>
              <a:spcAft>
                <a:spcPts val="1800"/>
              </a:spcAft>
              <a:buClr>
                <a:srgbClr val="C3D831"/>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Review</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solicitation documentation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for </a:t>
            </a:r>
            <a:r>
              <a:rPr kumimoji="0" lang="en-US" sz="2000" b="0" i="0" u="none" strike="noStrike" kern="1200" cap="none" spc="0" normalizeH="0" baseline="0" noProof="0">
                <a:ln>
                  <a:noFill/>
                </a:ln>
                <a:solidFill>
                  <a:srgbClr val="E35B2A"/>
                </a:solidFill>
                <a:effectLst/>
                <a:uLnTx/>
                <a:uFillTx/>
                <a:latin typeface="Calibri" panose="020F0502020204030204"/>
                <a:ea typeface="+mn-ea"/>
                <a:cs typeface="+mn-cs"/>
              </a:rPr>
              <a:t>concession-specific</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ACDBE goals.</a:t>
            </a:r>
          </a:p>
        </p:txBody>
      </p:sp>
    </p:spTree>
    <p:extLst>
      <p:ext uri="{BB962C8B-B14F-4D97-AF65-F5344CB8AC3E}">
        <p14:creationId xmlns:p14="http://schemas.microsoft.com/office/powerpoint/2010/main" val="1158181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BAA90-C8C2-61E1-AF07-D914E3BC56C6}"/>
            </a:ext>
          </a:extLst>
        </p:cNvPr>
        <p:cNvGrpSpPr/>
        <p:nvPr/>
      </p:nvGrpSpPr>
      <p:grpSpPr>
        <a:xfrm>
          <a:off x="0" y="0"/>
          <a:ext cx="0" cy="0"/>
          <a:chOff x="0" y="0"/>
          <a:chExt cx="0" cy="0"/>
        </a:xfrm>
      </p:grpSpPr>
      <p:sp>
        <p:nvSpPr>
          <p:cNvPr id="5" name="Text Placeholder 4" descr="ACDBE Goal Setting ">
            <a:extLst>
              <a:ext uri="{FF2B5EF4-FFF2-40B4-BE49-F238E27FC236}">
                <a16:creationId xmlns:a16="http://schemas.microsoft.com/office/drawing/2014/main" id="{55E48860-74E0-8474-4B1C-628BB961E11C}"/>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440099"/>
                </a:solidFill>
                <a:effectLst/>
                <a:uLnTx/>
                <a:uFillTx/>
                <a:latin typeface="+mn-lt"/>
                <a:ea typeface="+mn-ea"/>
                <a:cs typeface="+mn-cs"/>
              </a:rPr>
              <a:t>ACDBE Goal Setting </a:t>
            </a:r>
            <a:endParaRPr kumimoji="0" lang="en-US" sz="3733" b="0" i="0" u="none" strike="noStrike" kern="1200" cap="none" spc="0" normalizeH="0" baseline="0" noProof="0">
              <a:ln>
                <a:noFill/>
              </a:ln>
              <a:solidFill>
                <a:srgbClr val="440099"/>
              </a:solidFill>
              <a:effectLst/>
              <a:uLnTx/>
              <a:uFillTx/>
              <a:latin typeface="+mn-lt"/>
              <a:ea typeface="+mn-ea"/>
              <a:cs typeface="+mn-cs"/>
            </a:endParaRPr>
          </a:p>
        </p:txBody>
      </p:sp>
      <p:sp>
        <p:nvSpPr>
          <p:cNvPr id="3" name="TextBox 2" descr="49 CFR Part 26 Subpart D &#10;If Colorado IS the primary state of business:&#10;Complete application AND maintain certification online: denver.mwdbe.com&#10;Attach all mandatory documents and applicable required documents. &#10;Document checklist&#10;Processing can take up to 90 days!&#10;If Colorado is NOT your primary state of business, you must be certified in your Jurisdiction of Certification (JOC) before applying for interstate certification with the City and County of Denver (CCD)!&#10;Interstate certification applications will be reviewed within 10 business days&#10;">
            <a:extLst>
              <a:ext uri="{FF2B5EF4-FFF2-40B4-BE49-F238E27FC236}">
                <a16:creationId xmlns:a16="http://schemas.microsoft.com/office/drawing/2014/main" id="{3ABFF408-3802-E8F4-6A53-66DC7871BC6B}"/>
              </a:ext>
            </a:extLst>
          </p:cNvPr>
          <p:cNvSpPr txBox="1"/>
          <p:nvPr/>
        </p:nvSpPr>
        <p:spPr>
          <a:xfrm>
            <a:off x="770440" y="1188801"/>
            <a:ext cx="9546995" cy="5423023"/>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1000"/>
              </a:spcBef>
              <a:spcAft>
                <a:spcPts val="0"/>
              </a:spcAft>
              <a:buClr>
                <a:srgbClr val="C3D831"/>
              </a:buClr>
              <a:buSzPct val="110000"/>
              <a:buFont typeface="Arial" panose="020B0604020202020204" pitchFamily="34" charset="0"/>
              <a:buChar char="•"/>
              <a:tabLst/>
              <a:defRPr/>
            </a:pPr>
            <a:r>
              <a:rPr kumimoji="0" lang="fr-FR" sz="2000" b="1" i="0" u="none" strike="noStrike" kern="1200" cap="none" spc="0" normalizeH="0" baseline="0" noProof="0">
                <a:ln>
                  <a:noFill/>
                </a:ln>
                <a:solidFill>
                  <a:srgbClr val="E35B2A"/>
                </a:solidFill>
                <a:effectLst/>
                <a:uLnTx/>
                <a:uFillTx/>
                <a:latin typeface="Calibri" panose="020F0502020204030204"/>
                <a:ea typeface="Calibri"/>
                <a:cs typeface="Calibri"/>
                <a:hlinkClick r:id="rId3">
                  <a:extLst>
                    <a:ext uri="{A12FA001-AC4F-418D-AE19-62706E023703}">
                      <ahyp:hlinkClr xmlns:ahyp="http://schemas.microsoft.com/office/drawing/2018/hyperlinkcolor" val="tx"/>
                    </a:ext>
                  </a:extLst>
                </a:hlinkClick>
              </a:rPr>
              <a:t>49 CFR Part 26 </a:t>
            </a:r>
            <a:r>
              <a:rPr kumimoji="0" lang="fr-FR" sz="2000" b="1" i="0" u="none" strike="noStrike" kern="1200" cap="none" spc="0" normalizeH="0" baseline="0" noProof="0" err="1">
                <a:ln>
                  <a:noFill/>
                </a:ln>
                <a:solidFill>
                  <a:srgbClr val="E35B2A"/>
                </a:solidFill>
                <a:effectLst/>
                <a:uLnTx/>
                <a:uFillTx/>
                <a:latin typeface="Calibri" panose="020F0502020204030204"/>
                <a:ea typeface="Calibri"/>
                <a:cs typeface="Calibri"/>
                <a:hlinkClick r:id="rId3">
                  <a:extLst>
                    <a:ext uri="{A12FA001-AC4F-418D-AE19-62706E023703}">
                      <ahyp:hlinkClr xmlns:ahyp="http://schemas.microsoft.com/office/drawing/2018/hyperlinkcolor" val="tx"/>
                    </a:ext>
                  </a:extLst>
                </a:hlinkClick>
              </a:rPr>
              <a:t>Subpart</a:t>
            </a:r>
            <a:r>
              <a:rPr kumimoji="0" lang="fr-FR" sz="2000" b="1" i="0" u="none" strike="noStrike" kern="1200" cap="none" spc="0" normalizeH="0" baseline="0" noProof="0">
                <a:ln>
                  <a:noFill/>
                </a:ln>
                <a:solidFill>
                  <a:srgbClr val="E35B2A"/>
                </a:solidFill>
                <a:effectLst/>
                <a:uLnTx/>
                <a:uFillTx/>
                <a:latin typeface="Calibri" panose="020F0502020204030204"/>
                <a:ea typeface="Calibri"/>
                <a:cs typeface="Calibri"/>
                <a:hlinkClick r:id="rId3">
                  <a:extLst>
                    <a:ext uri="{A12FA001-AC4F-418D-AE19-62706E023703}">
                      <ahyp:hlinkClr xmlns:ahyp="http://schemas.microsoft.com/office/drawing/2018/hyperlinkcolor" val="tx"/>
                    </a:ext>
                  </a:extLst>
                </a:hlinkClick>
              </a:rPr>
              <a:t> D </a:t>
            </a:r>
            <a:endParaRPr kumimoji="0" lang="fr-FR" sz="2000" b="1" i="0" u="none" strike="noStrike" kern="1200" cap="none" spc="0" normalizeH="0" baseline="0" noProof="0">
              <a:ln>
                <a:noFill/>
              </a:ln>
              <a:solidFill>
                <a:srgbClr val="E35B2A"/>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50000"/>
              </a:lnSpc>
              <a:spcBef>
                <a:spcPts val="1000"/>
              </a:spcBef>
              <a:spcAft>
                <a:spcPts val="0"/>
              </a:spcAft>
              <a:buClr>
                <a:srgbClr val="C3D831"/>
              </a:buClr>
              <a:buSzPct val="110000"/>
              <a:buFont typeface="Arial" panose="020B0604020202020204" pitchFamily="34" charset="0"/>
              <a:buChar char="•"/>
              <a:tabLst/>
              <a:defRPr/>
            </a:pPr>
            <a:r>
              <a:rPr kumimoji="0" lang="fr-FR" sz="2000" b="0" i="0" u="none" strike="noStrike" kern="1200" cap="none" spc="0" normalizeH="0" baseline="0" noProof="0">
                <a:ln>
                  <a:noFill/>
                </a:ln>
                <a:solidFill>
                  <a:srgbClr val="E7E6E6">
                    <a:lumMod val="10000"/>
                  </a:srgbClr>
                </a:solidFill>
                <a:effectLst/>
                <a:uLnTx/>
                <a:uFillTx/>
                <a:latin typeface="Calibri" panose="020F0502020204030204"/>
                <a:ea typeface="Calibri"/>
                <a:cs typeface="Calibri"/>
              </a:rPr>
              <a:t>If Colorado </a:t>
            </a:r>
            <a:r>
              <a:rPr kumimoji="0" lang="fr-FR" sz="2400" b="1" i="0" u="none" strike="noStrike" kern="1200" cap="none" spc="0" normalizeH="0" baseline="0" noProof="0">
                <a:ln>
                  <a:noFill/>
                </a:ln>
                <a:solidFill>
                  <a:srgbClr val="E35B2A"/>
                </a:solidFill>
                <a:effectLst/>
                <a:uLnTx/>
                <a:uFillTx/>
                <a:latin typeface="Calibri" panose="020F0502020204030204"/>
                <a:ea typeface="Calibri"/>
                <a:cs typeface="Calibri"/>
              </a:rPr>
              <a:t>IS</a:t>
            </a:r>
            <a:r>
              <a:rPr kumimoji="0" lang="fr-FR" sz="2000" b="0" i="0" u="none" strike="noStrike" kern="1200" cap="none" spc="0" normalizeH="0" baseline="0" noProof="0">
                <a:ln>
                  <a:noFill/>
                </a:ln>
                <a:solidFill>
                  <a:srgbClr val="E7E6E6">
                    <a:lumMod val="10000"/>
                  </a:srgbClr>
                </a:solidFill>
                <a:effectLst/>
                <a:uLnTx/>
                <a:uFillTx/>
                <a:latin typeface="Calibri" panose="020F0502020204030204"/>
                <a:ea typeface="Calibri"/>
                <a:cs typeface="Calibri"/>
              </a:rPr>
              <a:t> the </a:t>
            </a:r>
            <a:r>
              <a:rPr kumimoji="0" lang="fr-FR" sz="2000" b="0" i="0" u="none" strike="noStrike" kern="1200" cap="none" spc="0" normalizeH="0" baseline="0" noProof="0" err="1">
                <a:ln>
                  <a:noFill/>
                </a:ln>
                <a:solidFill>
                  <a:srgbClr val="E7E6E6">
                    <a:lumMod val="10000"/>
                  </a:srgbClr>
                </a:solidFill>
                <a:effectLst/>
                <a:uLnTx/>
                <a:uFillTx/>
                <a:latin typeface="Calibri" panose="020F0502020204030204"/>
                <a:ea typeface="Calibri"/>
                <a:cs typeface="Calibri"/>
              </a:rPr>
              <a:t>primary</a:t>
            </a:r>
            <a:r>
              <a:rPr kumimoji="0" lang="fr-FR" sz="2000" b="0" i="0" u="none" strike="noStrike" kern="1200" cap="none" spc="0" normalizeH="0" baseline="0" noProof="0">
                <a:ln>
                  <a:noFill/>
                </a:ln>
                <a:solidFill>
                  <a:srgbClr val="E7E6E6">
                    <a:lumMod val="10000"/>
                  </a:srgbClr>
                </a:solidFill>
                <a:effectLst/>
                <a:uLnTx/>
                <a:uFillTx/>
                <a:latin typeface="Calibri" panose="020F0502020204030204"/>
                <a:ea typeface="Calibri"/>
                <a:cs typeface="Calibri"/>
              </a:rPr>
              <a:t> state of business:</a:t>
            </a:r>
          </a:p>
          <a:p>
            <a:pPr marL="685800" marR="0" lvl="1" indent="-228600" algn="l" defTabSz="914400" rtl="0" eaLnBrk="1" fontAlgn="auto" latinLnBrk="0" hangingPunct="1">
              <a:lnSpc>
                <a:spcPct val="150000"/>
              </a:lnSpc>
              <a:spcBef>
                <a:spcPts val="500"/>
              </a:spcBef>
              <a:spcAft>
                <a:spcPts val="0"/>
              </a:spcAft>
              <a:buClr>
                <a:srgbClr val="C3D831"/>
              </a:buClr>
              <a:buSzTx/>
              <a:buFont typeface="Arial" panose="020B0604020202020204" pitchFamily="34" charset="0"/>
              <a:buChar char="•"/>
              <a:tabLst/>
              <a:defRPr/>
            </a:pPr>
            <a:r>
              <a:rPr kumimoji="0" lang="fr-FR" sz="2000" b="0" i="0" u="none" strike="noStrike" kern="1200" cap="none" spc="0" normalizeH="0" baseline="0" noProof="0">
                <a:ln>
                  <a:noFill/>
                </a:ln>
                <a:solidFill>
                  <a:prstClr val="black"/>
                </a:solidFill>
                <a:effectLst/>
                <a:uLnTx/>
                <a:uFillTx/>
                <a:latin typeface="Calibri" panose="020F0502020204030204"/>
                <a:ea typeface="Calibri"/>
                <a:cs typeface="Calibri"/>
              </a:rPr>
              <a:t>Complete application </a:t>
            </a:r>
            <a:r>
              <a:rPr kumimoji="0" lang="fr-FR" sz="2000" b="1" i="0" u="none" strike="noStrike" kern="1200" cap="none" spc="0" normalizeH="0" baseline="0" noProof="0">
                <a:ln>
                  <a:noFill/>
                </a:ln>
                <a:solidFill>
                  <a:srgbClr val="E35B2A"/>
                </a:solidFill>
                <a:effectLst/>
                <a:uLnTx/>
                <a:uFillTx/>
                <a:latin typeface="Calibri" panose="020F0502020204030204"/>
                <a:ea typeface="Calibri"/>
                <a:cs typeface="Calibri"/>
              </a:rPr>
              <a:t>AND</a:t>
            </a:r>
            <a:r>
              <a:rPr kumimoji="0" lang="fr-FR" sz="2000" b="0" i="0" u="none" strike="noStrike" kern="1200" cap="none" spc="0" normalizeH="0" baseline="0" noProof="0">
                <a:ln>
                  <a:noFill/>
                </a:ln>
                <a:solidFill>
                  <a:prstClr val="black"/>
                </a:solidFill>
                <a:effectLst/>
                <a:uLnTx/>
                <a:uFillTx/>
                <a:latin typeface="Calibri" panose="020F0502020204030204"/>
                <a:ea typeface="Calibri"/>
                <a:cs typeface="Calibri"/>
              </a:rPr>
              <a:t> </a:t>
            </a:r>
            <a:r>
              <a:rPr kumimoji="0" lang="fr-FR" sz="2000" b="0" i="0" u="none" strike="noStrike" kern="1200" cap="none" spc="0" normalizeH="0" baseline="0" noProof="0" err="1">
                <a:ln>
                  <a:noFill/>
                </a:ln>
                <a:solidFill>
                  <a:prstClr val="black"/>
                </a:solidFill>
                <a:effectLst/>
                <a:uLnTx/>
                <a:uFillTx/>
                <a:latin typeface="Calibri" panose="020F0502020204030204"/>
                <a:ea typeface="Calibri"/>
                <a:cs typeface="Calibri"/>
              </a:rPr>
              <a:t>maintain</a:t>
            </a:r>
            <a:r>
              <a:rPr kumimoji="0" lang="fr-FR" sz="2000" b="0" i="0" u="none" strike="noStrike" kern="1200" cap="none" spc="0" normalizeH="0" baseline="0" noProof="0">
                <a:ln>
                  <a:noFill/>
                </a:ln>
                <a:solidFill>
                  <a:prstClr val="black"/>
                </a:solidFill>
                <a:effectLst/>
                <a:uLnTx/>
                <a:uFillTx/>
                <a:latin typeface="Calibri" panose="020F0502020204030204"/>
                <a:ea typeface="Calibri"/>
                <a:cs typeface="Calibri"/>
              </a:rPr>
              <a:t> certification online: </a:t>
            </a:r>
            <a:r>
              <a:rPr kumimoji="0" lang="fr-FR" sz="2000" b="0" i="0" u="sng" strike="noStrike" kern="1200" cap="none" spc="0" normalizeH="0" baseline="0" noProof="0">
                <a:ln>
                  <a:noFill/>
                </a:ln>
                <a:solidFill>
                  <a:srgbClr val="E35B2A"/>
                </a:solidFill>
                <a:effectLst/>
                <a:uLnTx/>
                <a:uFillTx/>
                <a:latin typeface="Calibri" panose="020F0502020204030204"/>
                <a:ea typeface="Calibri"/>
                <a:cs typeface="Calibri"/>
                <a:hlinkClick r:id="rId4">
                  <a:extLst>
                    <a:ext uri="{A12FA001-AC4F-418D-AE19-62706E023703}">
                      <ahyp:hlinkClr xmlns:ahyp="http://schemas.microsoft.com/office/drawing/2018/hyperlinkcolor" val="tx"/>
                    </a:ext>
                  </a:extLst>
                </a:hlinkClick>
              </a:rPr>
              <a:t>denver.mwdbe.com</a:t>
            </a:r>
            <a:endParaRPr kumimoji="0" lang="fr-FR" sz="2000" b="0" i="0" u="sng" strike="noStrike" kern="1200" cap="none" spc="0" normalizeH="0" baseline="0" noProof="0">
              <a:ln>
                <a:noFill/>
              </a:ln>
              <a:solidFill>
                <a:srgbClr val="E35B2A"/>
              </a:solidFill>
              <a:effectLst/>
              <a:uLnTx/>
              <a:uFillTx/>
              <a:latin typeface="Calibri" panose="020F0502020204030204"/>
              <a:ea typeface="Calibri"/>
              <a:cs typeface="Calibri"/>
            </a:endParaRPr>
          </a:p>
          <a:p>
            <a:pPr marL="685800" marR="0" lvl="1" indent="-228600" algn="l" defTabSz="914400" rtl="0" eaLnBrk="1" fontAlgn="auto" latinLnBrk="0" hangingPunct="1">
              <a:lnSpc>
                <a:spcPct val="150000"/>
              </a:lnSpc>
              <a:spcBef>
                <a:spcPts val="500"/>
              </a:spcBef>
              <a:spcAft>
                <a:spcPts val="0"/>
              </a:spcAft>
              <a:buClr>
                <a:srgbClr val="C3D831"/>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Calibri"/>
                <a:cs typeface="Calibri"/>
              </a:rPr>
              <a:t>Attach all mandatory documents and applicable required documents. </a:t>
            </a:r>
          </a:p>
          <a:p>
            <a:pPr marL="1143000" marR="0" lvl="2" indent="-228600" algn="l" defTabSz="914400" rtl="0" eaLnBrk="1" fontAlgn="auto" latinLnBrk="0" hangingPunct="1">
              <a:lnSpc>
                <a:spcPct val="150000"/>
              </a:lnSpc>
              <a:spcBef>
                <a:spcPts val="500"/>
              </a:spcBef>
              <a:spcAft>
                <a:spcPts val="0"/>
              </a:spcAft>
              <a:buClr>
                <a:srgbClr val="C3D831"/>
              </a:buClr>
              <a:buSzTx/>
              <a:buFont typeface="Arial" panose="020B0604020202020204" pitchFamily="34" charset="0"/>
              <a:buChar char="•"/>
              <a:tabLst/>
              <a:defRPr/>
            </a:pPr>
            <a:r>
              <a:rPr kumimoji="0" lang="en-US" sz="2000" b="0" i="0" u="none" strike="noStrike" kern="1200" cap="none" spc="0" normalizeH="0" baseline="0" noProof="0">
                <a:ln>
                  <a:noFill/>
                </a:ln>
                <a:solidFill>
                  <a:srgbClr val="E35B2A"/>
                </a:solidFill>
                <a:effectLst/>
                <a:uLnTx/>
                <a:uFillTx/>
                <a:latin typeface="Calibri" panose="020F0502020204030204"/>
                <a:ea typeface="Calibri"/>
                <a:cs typeface="Calibri"/>
                <a:hlinkClick r:id="rId5">
                  <a:extLst>
                    <a:ext uri="{A12FA001-AC4F-418D-AE19-62706E023703}">
                      <ahyp:hlinkClr xmlns:ahyp="http://schemas.microsoft.com/office/drawing/2018/hyperlinkcolor" val="tx"/>
                    </a:ext>
                  </a:extLst>
                </a:hlinkClick>
              </a:rPr>
              <a:t>Document checklist</a:t>
            </a:r>
            <a:endParaRPr kumimoji="0" lang="en-US" sz="2000" b="0" i="0" u="none" strike="noStrike" kern="1200" cap="none" spc="0" normalizeH="0" baseline="0" noProof="0">
              <a:ln>
                <a:noFill/>
              </a:ln>
              <a:solidFill>
                <a:srgbClr val="E35B2A"/>
              </a:solidFill>
              <a:effectLst/>
              <a:uLnTx/>
              <a:uFillTx/>
              <a:latin typeface="Calibri" panose="020F0502020204030204"/>
              <a:ea typeface="Calibri"/>
              <a:cs typeface="Calibri"/>
            </a:endParaRPr>
          </a:p>
          <a:p>
            <a:pPr marL="685800" marR="0" lvl="1" indent="-228600" algn="l" defTabSz="914400" rtl="0" eaLnBrk="1" fontAlgn="auto" latinLnBrk="0" hangingPunct="1">
              <a:lnSpc>
                <a:spcPct val="150000"/>
              </a:lnSpc>
              <a:spcBef>
                <a:spcPts val="500"/>
              </a:spcBef>
              <a:spcAft>
                <a:spcPts val="0"/>
              </a:spcAft>
              <a:buClr>
                <a:srgbClr val="C3D831"/>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Calibri"/>
                <a:cs typeface="Calibri"/>
              </a:rPr>
              <a:t>Processing can take up to </a:t>
            </a:r>
            <a:r>
              <a:rPr kumimoji="0" lang="en-US" sz="2000" b="1" i="0" u="none" strike="noStrike" kern="1200" cap="none" spc="0" normalizeH="0" baseline="0" noProof="0">
                <a:ln>
                  <a:noFill/>
                </a:ln>
                <a:solidFill>
                  <a:srgbClr val="E35B2A"/>
                </a:solidFill>
                <a:effectLst/>
                <a:uLnTx/>
                <a:uFillTx/>
                <a:latin typeface="Calibri" panose="020F0502020204030204"/>
                <a:ea typeface="Calibri"/>
                <a:cs typeface="Calibri"/>
              </a:rPr>
              <a:t>90 days!</a:t>
            </a:r>
          </a:p>
          <a:p>
            <a:pPr marL="285750" marR="0" lvl="0" indent="-285750" algn="l" defTabSz="914400" rtl="0" eaLnBrk="1" fontAlgn="auto" latinLnBrk="0" hangingPunct="1">
              <a:lnSpc>
                <a:spcPct val="150000"/>
              </a:lnSpc>
              <a:spcBef>
                <a:spcPts val="1000"/>
              </a:spcBef>
              <a:spcAft>
                <a:spcPts val="0"/>
              </a:spcAft>
              <a:buClr>
                <a:srgbClr val="C3D831"/>
              </a:buClr>
              <a:buSzPct val="110000"/>
              <a:buFont typeface="Arial" panose="020B0604020202020204" pitchFamily="34" charset="0"/>
              <a:buChar char="•"/>
              <a:tabLst/>
              <a:defRPr/>
            </a:pPr>
            <a:r>
              <a:rPr kumimoji="0" lang="en-US" sz="2000" b="0" i="0" u="none" strike="noStrike" kern="1200" cap="none" spc="0" normalizeH="0" baseline="0" noProof="0">
                <a:ln>
                  <a:noFill/>
                </a:ln>
                <a:solidFill>
                  <a:srgbClr val="E7E6E6">
                    <a:lumMod val="10000"/>
                  </a:srgbClr>
                </a:solidFill>
                <a:effectLst/>
                <a:uLnTx/>
                <a:uFillTx/>
                <a:latin typeface="Calibri" panose="020F0502020204030204"/>
                <a:ea typeface="Calibri"/>
                <a:cs typeface="Calibri"/>
              </a:rPr>
              <a:t>If Colorado is </a:t>
            </a:r>
            <a:r>
              <a:rPr kumimoji="0" lang="en-US" sz="2400" b="1" i="0" u="none" strike="noStrike" kern="1200" cap="none" spc="0" normalizeH="0" baseline="0" noProof="0">
                <a:ln>
                  <a:noFill/>
                </a:ln>
                <a:solidFill>
                  <a:srgbClr val="E35B2A"/>
                </a:solidFill>
                <a:effectLst/>
                <a:uLnTx/>
                <a:uFillTx/>
                <a:latin typeface="Calibri" panose="020F0502020204030204"/>
                <a:ea typeface="Calibri"/>
                <a:cs typeface="Calibri"/>
              </a:rPr>
              <a:t>NOT</a:t>
            </a:r>
            <a:r>
              <a:rPr kumimoji="0" lang="en-US" sz="2000" b="0" i="0" u="none" strike="noStrike" kern="1200" cap="none" spc="0" normalizeH="0" baseline="0" noProof="0">
                <a:ln>
                  <a:noFill/>
                </a:ln>
                <a:solidFill>
                  <a:srgbClr val="E7E6E6">
                    <a:lumMod val="10000"/>
                  </a:srgbClr>
                </a:solidFill>
                <a:effectLst/>
                <a:uLnTx/>
                <a:uFillTx/>
                <a:latin typeface="Calibri" panose="020F0502020204030204"/>
                <a:ea typeface="Calibri"/>
                <a:cs typeface="Calibri"/>
              </a:rPr>
              <a:t> your primary state of business, you </a:t>
            </a:r>
            <a:r>
              <a:rPr kumimoji="0" lang="en-US" sz="2000" b="0" i="0" u="none" strike="noStrike" kern="1200" cap="none" spc="0" normalizeH="0" baseline="0" noProof="0">
                <a:ln>
                  <a:noFill/>
                </a:ln>
                <a:solidFill>
                  <a:srgbClr val="E35B2A"/>
                </a:solidFill>
                <a:effectLst/>
                <a:uLnTx/>
                <a:uFillTx/>
                <a:latin typeface="Calibri" panose="020F0502020204030204"/>
                <a:ea typeface="Calibri"/>
                <a:cs typeface="Calibri"/>
              </a:rPr>
              <a:t>must</a:t>
            </a:r>
            <a:r>
              <a:rPr kumimoji="0" lang="en-US" sz="2000" b="0" i="0" u="none" strike="noStrike" kern="1200" cap="none" spc="0" normalizeH="0" baseline="0" noProof="0">
                <a:ln>
                  <a:noFill/>
                </a:ln>
                <a:solidFill>
                  <a:srgbClr val="E7E6E6">
                    <a:lumMod val="10000"/>
                  </a:srgbClr>
                </a:solidFill>
                <a:effectLst/>
                <a:uLnTx/>
                <a:uFillTx/>
                <a:latin typeface="Calibri" panose="020F0502020204030204"/>
                <a:ea typeface="Calibri"/>
                <a:cs typeface="Calibri"/>
              </a:rPr>
              <a:t> be certified in </a:t>
            </a:r>
            <a:r>
              <a:rPr kumimoji="0" lang="en-US" sz="2000" b="0" i="0" u="none" strike="noStrike" kern="1200" cap="none" spc="0" normalizeH="0" baseline="0" noProof="0">
                <a:ln>
                  <a:noFill/>
                </a:ln>
                <a:solidFill>
                  <a:prstClr val="black"/>
                </a:solidFill>
                <a:effectLst/>
                <a:uLnTx/>
                <a:uFillTx/>
                <a:latin typeface="Calibri" panose="020F0502020204030204"/>
                <a:ea typeface="Calibri"/>
                <a:cs typeface="Calibri"/>
              </a:rPr>
              <a:t>your</a:t>
            </a:r>
            <a:r>
              <a:rPr kumimoji="0" lang="en-US" sz="2000" b="0" i="0" u="none" strike="noStrike" kern="1200" cap="none" spc="0" normalizeH="0" baseline="0" noProof="0">
                <a:ln>
                  <a:noFill/>
                </a:ln>
                <a:solidFill>
                  <a:srgbClr val="E35B2A"/>
                </a:solidFill>
                <a:effectLst/>
                <a:uLnTx/>
                <a:uFillTx/>
                <a:latin typeface="Calibri" panose="020F0502020204030204"/>
                <a:ea typeface="Calibri"/>
                <a:cs typeface="Calibri"/>
              </a:rPr>
              <a:t> Jurisdiction of Certification (JOC)</a:t>
            </a:r>
            <a:r>
              <a:rPr kumimoji="0" lang="en-US" sz="2000" b="0" i="0" u="none" strike="noStrike" kern="1200" cap="none" spc="0" normalizeH="0" baseline="0" noProof="0">
                <a:ln>
                  <a:noFill/>
                </a:ln>
                <a:solidFill>
                  <a:srgbClr val="E7E6E6">
                    <a:lumMod val="10000"/>
                  </a:srgbClr>
                </a:solidFill>
                <a:effectLst/>
                <a:uLnTx/>
                <a:uFillTx/>
                <a:latin typeface="Calibri" panose="020F0502020204030204"/>
                <a:ea typeface="Calibri"/>
                <a:cs typeface="Calibri"/>
              </a:rPr>
              <a:t> before applying for </a:t>
            </a:r>
            <a:r>
              <a:rPr kumimoji="0" lang="en-US" sz="2000" b="0" i="0" u="none" strike="noStrike" kern="1200" cap="none" spc="0" normalizeH="0" baseline="0" noProof="0">
                <a:ln>
                  <a:noFill/>
                </a:ln>
                <a:solidFill>
                  <a:srgbClr val="E35B2A"/>
                </a:solidFill>
                <a:effectLst/>
                <a:uLnTx/>
                <a:uFillTx/>
                <a:latin typeface="Calibri" panose="020F0502020204030204"/>
                <a:ea typeface="Calibri"/>
                <a:cs typeface="Calibri"/>
              </a:rPr>
              <a:t>interstate </a:t>
            </a:r>
            <a:r>
              <a:rPr kumimoji="0" lang="en-US" sz="2000" b="0" i="0" u="none" strike="noStrike" kern="1200" cap="none" spc="0" normalizeH="0" baseline="0" noProof="0">
                <a:ln>
                  <a:noFill/>
                </a:ln>
                <a:solidFill>
                  <a:prstClr val="black"/>
                </a:solidFill>
                <a:effectLst/>
                <a:uLnTx/>
                <a:uFillTx/>
                <a:latin typeface="Calibri" panose="020F0502020204030204"/>
                <a:ea typeface="Calibri"/>
                <a:cs typeface="Calibri"/>
              </a:rPr>
              <a:t>certification</a:t>
            </a:r>
            <a:r>
              <a:rPr kumimoji="0" lang="en-US" sz="2000" b="0" i="0" u="none" strike="noStrike" kern="1200" cap="none" spc="0" normalizeH="0" baseline="0" noProof="0">
                <a:ln>
                  <a:noFill/>
                </a:ln>
                <a:solidFill>
                  <a:srgbClr val="E35B2A"/>
                </a:solidFill>
                <a:effectLst/>
                <a:uLnTx/>
                <a:uFillTx/>
                <a:latin typeface="Calibri" panose="020F0502020204030204"/>
                <a:ea typeface="Calibri"/>
                <a:cs typeface="Calibri"/>
              </a:rPr>
              <a:t> </a:t>
            </a:r>
            <a:r>
              <a:rPr kumimoji="0" lang="en-US" sz="2000" b="0" i="0" u="none" strike="noStrike" kern="1200" cap="none" spc="0" normalizeH="0" baseline="0" noProof="0">
                <a:ln>
                  <a:noFill/>
                </a:ln>
                <a:solidFill>
                  <a:srgbClr val="E7E6E6">
                    <a:lumMod val="10000"/>
                  </a:srgbClr>
                </a:solidFill>
                <a:effectLst/>
                <a:uLnTx/>
                <a:uFillTx/>
                <a:latin typeface="Calibri" panose="020F0502020204030204"/>
                <a:ea typeface="Calibri"/>
                <a:cs typeface="Calibri"/>
              </a:rPr>
              <a:t>with the City and County of Denver (CCD)!</a:t>
            </a:r>
          </a:p>
          <a:p>
            <a:pPr marL="685800" marR="0" lvl="1" indent="-228600" algn="l" defTabSz="914400" rtl="0" eaLnBrk="1" fontAlgn="auto" latinLnBrk="0" hangingPunct="1">
              <a:lnSpc>
                <a:spcPct val="150000"/>
              </a:lnSpc>
              <a:spcBef>
                <a:spcPts val="500"/>
              </a:spcBef>
              <a:spcAft>
                <a:spcPts val="0"/>
              </a:spcAft>
              <a:buClr>
                <a:srgbClr val="C3D831"/>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Calibri"/>
                <a:cs typeface="Calibri"/>
              </a:rPr>
              <a:t>Interstate certification applications will be reviewed within </a:t>
            </a:r>
            <a:r>
              <a:rPr kumimoji="0" lang="en-US" sz="2000" b="1" i="0" u="none" strike="noStrike" kern="1200" cap="none" spc="0" normalizeH="0" baseline="0" noProof="0">
                <a:ln>
                  <a:noFill/>
                </a:ln>
                <a:solidFill>
                  <a:srgbClr val="E35B2A"/>
                </a:solidFill>
                <a:effectLst/>
                <a:uLnTx/>
                <a:uFillTx/>
                <a:latin typeface="Calibri" panose="020F0502020204030204"/>
                <a:ea typeface="Calibri"/>
                <a:cs typeface="Calibri"/>
              </a:rPr>
              <a:t>10 business days</a:t>
            </a:r>
            <a:endParaRPr kumimoji="0" lang="en-US" sz="20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375559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FC315-DFD8-E00B-F76F-7376AE8FB17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374AE1D-C937-8AFC-82E2-202656FAC375}"/>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440099"/>
                </a:solidFill>
                <a:effectLst/>
                <a:uLnTx/>
                <a:uFillTx/>
                <a:latin typeface="+mn-lt"/>
                <a:ea typeface="+mn-ea"/>
                <a:cs typeface="+mn-cs"/>
              </a:rPr>
              <a:t>READY FOR TAKEOFF: NAVIGATE THE EXPO WITH WHOVA</a:t>
            </a:r>
            <a:endParaRPr kumimoji="0" lang="en-US" sz="3600" b="0" i="0" u="none" strike="noStrike" kern="1200" cap="none" spc="0" normalizeH="0" baseline="0" noProof="0">
              <a:ln>
                <a:noFill/>
              </a:ln>
              <a:solidFill>
                <a:srgbClr val="440099"/>
              </a:solidFill>
              <a:effectLst/>
              <a:uLnTx/>
              <a:uFillTx/>
              <a:latin typeface="+mn-lt"/>
              <a:ea typeface="+mn-ea"/>
              <a:cs typeface="+mn-cs"/>
            </a:endParaRPr>
          </a:p>
        </p:txBody>
      </p:sp>
      <p:sp>
        <p:nvSpPr>
          <p:cNvPr id="9" name="TextBox 8" descr="Ready for Departure? Download Whova!&#10;Available on iOS and Android&#10;Search for &quot;Snack &amp; Souvenir Expo 2025&quot;&#10;Create your profile and start connecting!&#10;Download all contacts by July 21, 2025&#10;&#10;Whova is Your Co-Pilot&#10;Meet fellow attendees, resource partners, and airport concessionaire buyers&#10;Send messages and take notes&#10;&#10;Network&#10;Make connections and generate leads&#10;Follow up with colleagues, resource partners and potential partners&#10;&#10;&#10;Your next opportunity is cleared for takeoff! &#10;">
            <a:extLst>
              <a:ext uri="{FF2B5EF4-FFF2-40B4-BE49-F238E27FC236}">
                <a16:creationId xmlns:a16="http://schemas.microsoft.com/office/drawing/2014/main" id="{1D363A64-3EC9-9566-323F-53DBFBBECB8A}"/>
              </a:ext>
            </a:extLst>
          </p:cNvPr>
          <p:cNvSpPr txBox="1"/>
          <p:nvPr/>
        </p:nvSpPr>
        <p:spPr>
          <a:xfrm>
            <a:off x="770440" y="1338854"/>
            <a:ext cx="10051531" cy="4616648"/>
          </a:xfrm>
          <a:prstGeom prst="rect">
            <a:avLst/>
          </a:prstGeom>
          <a:noFill/>
        </p:spPr>
        <p:txBody>
          <a:bodyPr wrap="square">
            <a:spAutoFit/>
          </a:bodyPr>
          <a:lstStyle/>
          <a:p>
            <a:pPr>
              <a:buClr>
                <a:srgbClr val="C3D831"/>
              </a:buClr>
            </a:pPr>
            <a:r>
              <a:rPr lang="en-US" b="1"/>
              <a:t>Ready for Departure? Download Whova!</a:t>
            </a:r>
          </a:p>
          <a:p>
            <a:pPr marL="285750" indent="-285750">
              <a:buClr>
                <a:srgbClr val="C3D831"/>
              </a:buClr>
              <a:buFont typeface="Arial" panose="020B0604020202020204" pitchFamily="34" charset="0"/>
              <a:buChar char="•"/>
            </a:pPr>
            <a:r>
              <a:rPr lang="en-US"/>
              <a:t>Available on iOS and Android</a:t>
            </a:r>
          </a:p>
          <a:p>
            <a:pPr marL="285750" indent="-285750">
              <a:buClr>
                <a:srgbClr val="C3D831"/>
              </a:buClr>
              <a:buFont typeface="Arial" panose="020B0604020202020204" pitchFamily="34" charset="0"/>
              <a:buChar char="•"/>
            </a:pPr>
            <a:r>
              <a:rPr lang="en-US"/>
              <a:t>Search for "Snack &amp; Souvenir Expo 2025"</a:t>
            </a:r>
          </a:p>
          <a:p>
            <a:pPr marL="285750" indent="-285750">
              <a:buClr>
                <a:srgbClr val="C3D831"/>
              </a:buClr>
              <a:buFont typeface="Arial" panose="020B0604020202020204" pitchFamily="34" charset="0"/>
              <a:buChar char="•"/>
            </a:pPr>
            <a:r>
              <a:rPr lang="en-US"/>
              <a:t>Create your profile and start connecting!</a:t>
            </a:r>
          </a:p>
          <a:p>
            <a:pPr marL="285750" indent="-285750">
              <a:buClr>
                <a:srgbClr val="C3D831"/>
              </a:buClr>
              <a:buFont typeface="Arial" panose="020B0604020202020204" pitchFamily="34" charset="0"/>
              <a:buChar char="•"/>
            </a:pPr>
            <a:r>
              <a:rPr lang="en-US"/>
              <a:t>Download all contacts by </a:t>
            </a:r>
            <a:r>
              <a:rPr lang="en-US" b="1"/>
              <a:t>July 21, 2025</a:t>
            </a:r>
          </a:p>
          <a:p>
            <a:pPr marL="285750" indent="-285750">
              <a:buClr>
                <a:srgbClr val="C3D831"/>
              </a:buClr>
              <a:buFont typeface="Arial" panose="020B0604020202020204" pitchFamily="34" charset="0"/>
              <a:buChar char="•"/>
            </a:pPr>
            <a:endParaRPr lang="en-US"/>
          </a:p>
          <a:p>
            <a:pPr>
              <a:buClr>
                <a:srgbClr val="C3D831"/>
              </a:buClr>
            </a:pPr>
            <a:r>
              <a:rPr lang="en-US" b="1"/>
              <a:t>Whova is Your Co-Pilot</a:t>
            </a:r>
          </a:p>
          <a:p>
            <a:pPr marL="285750" indent="-285750">
              <a:buClr>
                <a:srgbClr val="C3D831"/>
              </a:buClr>
              <a:buFont typeface="Arial" panose="020B0604020202020204" pitchFamily="34" charset="0"/>
              <a:buChar char="•"/>
            </a:pPr>
            <a:r>
              <a:rPr lang="en-US"/>
              <a:t>Meet fellow attendees, resource partners, and airport concessionaire buyers</a:t>
            </a:r>
          </a:p>
          <a:p>
            <a:pPr marL="285750" indent="-285750">
              <a:buClr>
                <a:srgbClr val="C3D831"/>
              </a:buClr>
              <a:buFont typeface="Arial" panose="020B0604020202020204" pitchFamily="34" charset="0"/>
              <a:buChar char="•"/>
            </a:pPr>
            <a:r>
              <a:rPr lang="en-US"/>
              <a:t>Send messages and take notes</a:t>
            </a:r>
          </a:p>
          <a:p>
            <a:pPr>
              <a:buClr>
                <a:srgbClr val="C3D831"/>
              </a:buClr>
            </a:pPr>
            <a:endParaRPr lang="en-US"/>
          </a:p>
          <a:p>
            <a:pPr>
              <a:buClr>
                <a:srgbClr val="C3D831"/>
              </a:buClr>
            </a:pPr>
            <a:r>
              <a:rPr lang="en-US" b="1"/>
              <a:t>Network</a:t>
            </a:r>
          </a:p>
          <a:p>
            <a:pPr marL="285750" indent="-285750">
              <a:buClr>
                <a:srgbClr val="C3D831"/>
              </a:buClr>
              <a:buFont typeface="Arial" panose="020B0604020202020204" pitchFamily="34" charset="0"/>
              <a:buChar char="•"/>
            </a:pPr>
            <a:r>
              <a:rPr lang="en-US"/>
              <a:t>Make connections and generate leads</a:t>
            </a:r>
          </a:p>
          <a:p>
            <a:pPr marL="285750" indent="-285750">
              <a:buClr>
                <a:srgbClr val="C3D831"/>
              </a:buClr>
              <a:buFont typeface="Arial" panose="020B0604020202020204" pitchFamily="34" charset="0"/>
              <a:buChar char="•"/>
            </a:pPr>
            <a:r>
              <a:rPr lang="en-US"/>
              <a:t>Follow up with colleagues, resource partners and potential partners</a:t>
            </a:r>
          </a:p>
          <a:p>
            <a:pPr>
              <a:buClr>
                <a:srgbClr val="C3D831"/>
              </a:buClr>
            </a:pPr>
            <a:endParaRPr lang="en-US"/>
          </a:p>
          <a:p>
            <a:pPr>
              <a:buClr>
                <a:srgbClr val="C3D831"/>
              </a:buClr>
            </a:pPr>
            <a:endParaRPr lang="en-US"/>
          </a:p>
          <a:p>
            <a:pPr algn="ctr">
              <a:buClr>
                <a:srgbClr val="C3D831"/>
              </a:buClr>
            </a:pPr>
            <a:r>
              <a:rPr lang="en-US" sz="2400" b="1"/>
              <a:t>Your next opportunity is cleared for takeoff! </a:t>
            </a:r>
          </a:p>
        </p:txBody>
      </p:sp>
      <p:sp>
        <p:nvSpPr>
          <p:cNvPr id="3" name="Text Placeholder 2">
            <a:extLst>
              <a:ext uri="{FF2B5EF4-FFF2-40B4-BE49-F238E27FC236}">
                <a16:creationId xmlns:a16="http://schemas.microsoft.com/office/drawing/2014/main" id="{4A789DA8-E032-56C6-059F-A7F5C5562136}"/>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6665571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 Placeholder 8" descr="The best way to contact DEN’s ACDBE team is to email DEN-ACDBE@flydenver.com. One of our team members will route your inquiry to the appropriate person. For more information about the ACDBE Program at DEN please visit our website www.flydenver.com, or by googling: &quot;Doing Business with DEN“ and navigating to the ACDBE page.&#10;">
            <a:extLst>
              <a:ext uri="{FF2B5EF4-FFF2-40B4-BE49-F238E27FC236}">
                <a16:creationId xmlns:a16="http://schemas.microsoft.com/office/drawing/2014/main" id="{CEAC9CC3-3017-31AB-B28E-2B42F189EB1E}"/>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Resources at DEN</a:t>
            </a:r>
          </a:p>
        </p:txBody>
      </p:sp>
      <p:sp>
        <p:nvSpPr>
          <p:cNvPr id="2" name="TextBox 1">
            <a:extLst>
              <a:ext uri="{FF2B5EF4-FFF2-40B4-BE49-F238E27FC236}">
                <a16:creationId xmlns:a16="http://schemas.microsoft.com/office/drawing/2014/main" id="{1D926EAD-C77D-67E6-DFFB-03EDD307DE98}"/>
              </a:ext>
              <a:ext uri="{C183D7F6-B498-43B3-948B-1728B52AA6E4}">
                <adec:decorative xmlns:adec="http://schemas.microsoft.com/office/drawing/2017/decorative" val="0"/>
              </a:ext>
            </a:extLst>
          </p:cNvPr>
          <p:cNvSpPr txBox="1"/>
          <p:nvPr/>
        </p:nvSpPr>
        <p:spPr>
          <a:xfrm>
            <a:off x="376205" y="1225689"/>
            <a:ext cx="4741435" cy="5632311"/>
          </a:xfrm>
          <a:prstGeom prst="rect">
            <a:avLst/>
          </a:prstGeom>
          <a:noFill/>
        </p:spPr>
        <p:txBody>
          <a:bodyPr wrap="square" lIns="91440" tIns="45720" rIns="91440" bIns="45720" rtlCol="0" anchor="t">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rPr>
              <a:t>Small Business Programs</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ACDBE Program</a:t>
            </a:r>
            <a:endParaRPr kumimoji="0" lang="en-US" sz="2000" b="0" i="0" u="sng" strike="noStrike" kern="1200" cap="none" spc="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MWBE, DBE, SBE, SBEC and EBE Programs</a:t>
            </a:r>
            <a:endParaRPr kumimoji="0" lang="en-US" sz="2000" b="0" i="0" u="sng" strike="noStrike" kern="1200" cap="none" spc="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rPr>
              <a:t>Business Development Training Academy </a:t>
            </a:r>
            <a:endParaRPr kumimoji="0" lang="en-US" sz="2000" b="0"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4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hlinkClick r:id="rId5">
                  <a:extLst>
                    <a:ext uri="{A12FA001-AC4F-418D-AE19-62706E023703}">
                      <ahyp:hlinkClr xmlns:ahyp="http://schemas.microsoft.com/office/drawing/2018/hyperlinkcolor" val="tx"/>
                    </a:ext>
                  </a:extLst>
                </a:hlinkClick>
              </a:rPr>
              <a:t>Business Development Training Academy</a:t>
            </a:r>
            <a:r>
              <a:rPr kumimoji="0" lang="en-US" sz="2000" b="0" i="0" u="sng" strike="noStrike" kern="1200" cap="none" spc="4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rPr>
              <a:t> (BDTA)</a:t>
            </a:r>
            <a:endParaRPr kumimoji="0" lang="en-US" sz="2000" b="0" i="0" u="none" strike="noStrike" kern="1200" cap="none" spc="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4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hlinkClick r:id="rId6">
                  <a:extLst>
                    <a:ext uri="{A12FA001-AC4F-418D-AE19-62706E023703}">
                      <ahyp:hlinkClr xmlns:ahyp="http://schemas.microsoft.com/office/drawing/2018/hyperlinkcolor" val="tx"/>
                    </a:ext>
                  </a:extLst>
                </a:hlinkClick>
              </a:rPr>
              <a:t>BDTA Graduation Trade Show </a:t>
            </a:r>
            <a:r>
              <a:rPr kumimoji="0" lang="en-US" sz="2000" b="0" i="0" u="sng" strike="noStrike" kern="1200" cap="none" spc="4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rPr>
              <a:t>Exhibitor Sign-Up</a:t>
            </a:r>
          </a:p>
          <a:p>
            <a:pPr marL="457200" marR="0" lvl="0" indent="0" algn="l" defTabSz="914400" rtl="0" eaLnBrk="1" fontAlgn="auto" latinLnBrk="0" hangingPunct="1">
              <a:lnSpc>
                <a:spcPct val="100000"/>
              </a:lnSpc>
              <a:spcBef>
                <a:spcPts val="0"/>
              </a:spcBef>
              <a:spcAft>
                <a:spcPts val="0"/>
              </a:spcAft>
              <a:buClrTx/>
              <a:buSzTx/>
              <a:buFontTx/>
              <a:buNone/>
              <a:tabLst/>
              <a:defRPr/>
            </a:pPr>
            <a:br>
              <a:rPr kumimoji="0" lang="en-US" sz="2000" b="0" i="0" u="sng" strike="noStrike" kern="1200" cap="none" spc="4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rPr>
            </a:br>
            <a:r>
              <a:rPr kumimoji="0" lang="en-US" sz="20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Outreach Events and Opportunities</a:t>
            </a:r>
            <a:endParaRPr kumimoji="0" lang="en-US" sz="2000" b="1"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4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hlinkClick r:id="rId7" tooltip="Event Calendar">
                  <a:extLst>
                    <a:ext uri="{A12FA001-AC4F-418D-AE19-62706E023703}">
                      <ahyp:hlinkClr xmlns:ahyp="http://schemas.microsoft.com/office/drawing/2018/hyperlinkcolor" val="tx"/>
                    </a:ext>
                  </a:extLst>
                </a:hlinkClick>
              </a:rPr>
              <a:t>Event Calendar</a:t>
            </a:r>
            <a:endParaRPr kumimoji="0" lang="en-US" sz="2000" b="0" i="0" u="sng" strike="noStrike" kern="1200" cap="none" spc="4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4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hlinkClick r:id="rId8">
                  <a:extLst>
                    <a:ext uri="{A12FA001-AC4F-418D-AE19-62706E023703}">
                      <ahyp:hlinkClr xmlns:ahyp="http://schemas.microsoft.com/office/drawing/2018/hyperlinkcolor" val="tx"/>
                    </a:ext>
                  </a:extLst>
                </a:hlinkClick>
              </a:rPr>
              <a:t>Subscribe to Newsletter</a:t>
            </a:r>
            <a:endParaRPr kumimoji="0" lang="en-US" sz="2000" b="0" i="0" u="none" strike="noStrike" kern="1200" cap="none" spc="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4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hlinkClick r:id="rId9">
                  <a:extLst>
                    <a:ext uri="{A12FA001-AC4F-418D-AE19-62706E023703}">
                      <ahyp:hlinkClr xmlns:ahyp="http://schemas.microsoft.com/office/drawing/2018/hyperlinkcolor" val="tx"/>
                    </a:ext>
                  </a:extLst>
                </a:hlinkClick>
              </a:rPr>
              <a:t>Community Panelist Program</a:t>
            </a:r>
            <a:endParaRPr kumimoji="0" lang="en-US" sz="2000" b="0" i="0" u="none" strike="noStrike" kern="1200" cap="none" spc="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B63C2BD-20CC-6414-960B-00DFBF697F78}"/>
              </a:ext>
              <a:ext uri="{C183D7F6-B498-43B3-948B-1728B52AA6E4}">
                <adec:decorative xmlns:adec="http://schemas.microsoft.com/office/drawing/2017/decorative" val="0"/>
              </a:ext>
            </a:extLst>
          </p:cNvPr>
          <p:cNvSpPr txBox="1"/>
          <p:nvPr/>
        </p:nvSpPr>
        <p:spPr>
          <a:xfrm>
            <a:off x="4812840" y="1225689"/>
            <a:ext cx="5478302" cy="4862870"/>
          </a:xfrm>
          <a:prstGeom prst="rect">
            <a:avLst/>
          </a:prstGeom>
          <a:noFill/>
        </p:spPr>
        <p:txBody>
          <a:bodyPr wrap="square" lIns="91440" tIns="45720" rIns="91440" bIns="45720" rtlCol="0" anchor="t">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Concessions</a:t>
            </a:r>
            <a:endParaRPr kumimoji="0" lang="en-US" sz="2000" b="1"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hlinkClick r:id="rId10">
                  <a:extLst>
                    <a:ext uri="{A12FA001-AC4F-418D-AE19-62706E023703}">
                      <ahyp:hlinkClr xmlns:ahyp="http://schemas.microsoft.com/office/drawing/2018/hyperlinkcolor" val="tx"/>
                    </a:ext>
                  </a:extLst>
                </a:hlinkClick>
              </a:rPr>
              <a:t>Concessions Program</a:t>
            </a:r>
            <a:endParaRPr kumimoji="0" lang="en-US" sz="2000" b="0" i="0" u="sng" strike="noStrike" kern="1200" cap="none" spc="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hlinkClick r:id="rId11">
                  <a:extLst>
                    <a:ext uri="{A12FA001-AC4F-418D-AE19-62706E023703}">
                      <ahyp:hlinkClr xmlns:ahyp="http://schemas.microsoft.com/office/drawing/2018/hyperlinkcolor" val="tx"/>
                    </a:ext>
                  </a:extLst>
                </a:hlinkClick>
              </a:rPr>
              <a:t>Tenant Improvement Projects</a:t>
            </a:r>
            <a:endParaRPr kumimoji="0" lang="en-US" sz="2000" b="0" i="0" u="sng" strike="noStrike" kern="1200" cap="none" spc="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hlinkClick r:id="rId12">
                  <a:extLst>
                    <a:ext uri="{A12FA001-AC4F-418D-AE19-62706E023703}">
                      <ahyp:hlinkClr xmlns:ahyp="http://schemas.microsoft.com/office/drawing/2018/hyperlinkcolor" val="tx"/>
                    </a:ext>
                  </a:extLst>
                </a:hlinkClick>
              </a:rPr>
              <a:t>Kiosk Program (Provenzano Resources, Inc.)</a:t>
            </a:r>
            <a:endParaRPr kumimoji="0" lang="en-US" sz="2000" b="1" i="0" u="sng" strike="noStrike" kern="1200" cap="none" spc="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rPr>
              <a:t>DEN Procurement </a:t>
            </a:r>
            <a:endParaRPr kumimoji="0" lang="en-US" sz="2000" b="0"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4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hlinkClick r:id="rId13">
                  <a:extLst>
                    <a:ext uri="{A12FA001-AC4F-418D-AE19-62706E023703}">
                      <ahyp:hlinkClr xmlns:ahyp="http://schemas.microsoft.com/office/drawing/2018/hyperlinkcolor" val="tx"/>
                    </a:ext>
                  </a:extLst>
                </a:hlinkClick>
              </a:rPr>
              <a:t>Contract Procurement at DEN</a:t>
            </a:r>
            <a:endParaRPr kumimoji="0" lang="en-US" sz="2000" b="0" i="0" u="none" strike="noStrike" kern="1200" cap="none" spc="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sng" strike="noStrike" kern="1200" cap="none" spc="4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hlinkClick r:id="rId14">
                  <a:extLst>
                    <a:ext uri="{A12FA001-AC4F-418D-AE19-62706E023703}">
                      <ahyp:hlinkClr xmlns:ahyp="http://schemas.microsoft.com/office/drawing/2018/hyperlinkcolor" val="tx"/>
                    </a:ext>
                  </a:extLst>
                </a:hlinkClick>
              </a:rPr>
              <a:t>Current and Future Procurement Opportunities</a:t>
            </a:r>
            <a:endParaRPr kumimoji="0" lang="en-US" sz="2000" b="0" i="0" u="sng" strike="noStrike" kern="1200" cap="none" spc="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a:ea typeface="Calibri"/>
                <a:cs typeface="Calibri"/>
              </a:rPr>
              <a:t>City-wide Capacity Building</a:t>
            </a:r>
            <a:endParaRPr kumimoji="0" lang="en-US" sz="2000" b="0" i="0" u="none" strike="noStrike" kern="1200" cap="none" spc="0" normalizeH="0" baseline="0" noProof="0">
              <a:ln>
                <a:noFill/>
              </a:ln>
              <a:solidFill>
                <a:prstClr val="black"/>
              </a:solidFill>
              <a:effectLst/>
              <a:uLnTx/>
              <a:uFillTx/>
              <a:latin typeface="Calibri"/>
              <a:ea typeface="Calibri"/>
              <a:cs typeface="Calibri"/>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hlinkClick r:id="rId15">
                  <a:extLst>
                    <a:ext uri="{A12FA001-AC4F-418D-AE19-62706E023703}">
                      <ahyp:hlinkClr xmlns:ahyp="http://schemas.microsoft.com/office/drawing/2018/hyperlinkcolor" val="tx"/>
                    </a:ext>
                  </a:extLst>
                </a:hlinkClick>
              </a:rPr>
              <a:t>Mentor Protégé Program</a:t>
            </a:r>
            <a:endParaRPr kumimoji="0" lang="en-US" sz="2000" b="0" i="0" u="sng" strike="noStrike" kern="1200" cap="none" spc="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hlinkClick r:id="rId16">
                  <a:extLst>
                    <a:ext uri="{A12FA001-AC4F-418D-AE19-62706E023703}">
                      <ahyp:hlinkClr xmlns:ahyp="http://schemas.microsoft.com/office/drawing/2018/hyperlinkcolor" val="tx"/>
                    </a:ext>
                  </a:extLst>
                </a:hlinkClick>
              </a:rPr>
              <a:t>DSBO Equity &amp; Empowerment Council</a:t>
            </a:r>
            <a:endParaRPr kumimoji="0" lang="en-US" sz="2000" b="0" i="0" u="sng" strike="noStrike" kern="1200" cap="none" spc="0" normalizeH="0" baseline="0" noProof="0">
              <a:ln>
                <a:noFill/>
              </a:ln>
              <a:solidFill>
                <a:srgbClr val="4472C4"/>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Aptos" panose="020B0004020202020204" pitchFamily="34" charset="0"/>
              </a:rPr>
              <a:t>  </a:t>
            </a:r>
          </a:p>
        </p:txBody>
      </p:sp>
      <p:sp>
        <p:nvSpPr>
          <p:cNvPr id="5" name="TextBox 4" descr="For any additional questions, please reach out to: DEN-ACDBE@flydenver.com &#10;">
            <a:extLst>
              <a:ext uri="{FF2B5EF4-FFF2-40B4-BE49-F238E27FC236}">
                <a16:creationId xmlns:a16="http://schemas.microsoft.com/office/drawing/2014/main" id="{1303976C-C4B0-6BE3-E8E4-5D04B7D1860D}"/>
              </a:ext>
            </a:extLst>
          </p:cNvPr>
          <p:cNvSpPr txBox="1"/>
          <p:nvPr/>
        </p:nvSpPr>
        <p:spPr>
          <a:xfrm>
            <a:off x="5117640" y="5577654"/>
            <a:ext cx="531182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DC582A"/>
                </a:solidFill>
                <a:effectLst/>
                <a:uLnTx/>
                <a:uFillTx/>
                <a:latin typeface="Calibri" panose="020F0502020204030204"/>
                <a:ea typeface="+mn-ea"/>
                <a:cs typeface="+mn-cs"/>
              </a:rPr>
              <a:t>For additional questions, please reach out to: </a:t>
            </a:r>
            <a:r>
              <a:rPr kumimoji="0" lang="en-US" sz="2400" b="0" i="0" u="none" strike="noStrike" kern="1200" cap="none" spc="0" normalizeH="0" baseline="0" noProof="0">
                <a:ln>
                  <a:noFill/>
                </a:ln>
                <a:solidFill>
                  <a:srgbClr val="4472C4"/>
                </a:solidFill>
                <a:effectLst/>
                <a:uLnTx/>
                <a:uFillTx/>
                <a:latin typeface="Calibri" panose="020F0502020204030204"/>
                <a:ea typeface="+mn-ea"/>
                <a:cs typeface="+mn-cs"/>
                <a:hlinkClick r:id="rId17">
                  <a:extLst>
                    <a:ext uri="{A12FA001-AC4F-418D-AE19-62706E023703}">
                      <ahyp:hlinkClr xmlns:ahyp="http://schemas.microsoft.com/office/drawing/2018/hyperlinkcolor" val="tx"/>
                    </a:ext>
                  </a:extLst>
                </a:hlinkClick>
              </a:rPr>
              <a:t>DEN-ACDBE@flydenver.com</a:t>
            </a:r>
            <a:r>
              <a:rPr kumimoji="0" lang="en-US" sz="2400" b="0" i="0" u="none" strike="noStrike" kern="1200" cap="none" spc="0" normalizeH="0" baseline="0" noProof="0">
                <a:ln>
                  <a:noFill/>
                </a:ln>
                <a:solidFill>
                  <a:srgbClr val="4472C4"/>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712996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543A7-AA1D-1ABD-1B2A-B7CECD95138C}"/>
              </a:ext>
            </a:extLst>
          </p:cNvPr>
          <p:cNvSpPr>
            <a:spLocks noGrp="1"/>
          </p:cNvSpPr>
          <p:nvPr>
            <p:ph type="title"/>
          </p:nvPr>
        </p:nvSpPr>
        <p:spPr>
          <a:xfrm>
            <a:off x="831241" y="-839223"/>
            <a:ext cx="10515600" cy="839223"/>
          </a:xfrm>
        </p:spPr>
        <p:txBody>
          <a:bodyPr anchor="b">
            <a:normAutofit/>
          </a:bodyPr>
          <a:lstStyle/>
          <a:p>
            <a:r>
              <a:rPr lang="en-US" dirty="0"/>
              <a:t>Denver Economic Development &amp; Opportunity</a:t>
            </a:r>
          </a:p>
        </p:txBody>
      </p:sp>
      <p:pic>
        <p:nvPicPr>
          <p:cNvPr id="4" name="Picture 3" descr="Save the Date: Small Business Certification Workshop – June 12&#10;&#10;Presented by DSBO &amp; AABO&#10;&#10;Simplify the certification process and help small businesses grow by leveraging their certifications (ACDBE, DBE, EBE, MWBE, SBE, SBEC).&#10;&#10;">
            <a:extLst>
              <a:ext uri="{FF2B5EF4-FFF2-40B4-BE49-F238E27FC236}">
                <a16:creationId xmlns:a16="http://schemas.microsoft.com/office/drawing/2014/main" id="{DF851D68-8FAF-6F84-EBC1-056B323FEA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63422"/>
          </a:xfrm>
          <a:prstGeom prst="rect">
            <a:avLst/>
          </a:prstGeom>
        </p:spPr>
      </p:pic>
    </p:spTree>
    <p:extLst>
      <p:ext uri="{BB962C8B-B14F-4D97-AF65-F5344CB8AC3E}">
        <p14:creationId xmlns:p14="http://schemas.microsoft.com/office/powerpoint/2010/main" val="858741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8A1127-6B40-D66D-7723-563ED8EBAE99}"/>
              </a:ext>
            </a:extLst>
          </p:cNvPr>
          <p:cNvSpPr>
            <a:spLocks noGrp="1"/>
          </p:cNvSpPr>
          <p:nvPr>
            <p:ph type="title"/>
          </p:nvPr>
        </p:nvSpPr>
        <p:spPr>
          <a:xfrm>
            <a:off x="831241" y="-839223"/>
            <a:ext cx="10515600" cy="839223"/>
          </a:xfrm>
        </p:spPr>
        <p:txBody>
          <a:bodyPr anchor="b">
            <a:normAutofit/>
          </a:bodyPr>
          <a:lstStyle/>
          <a:p>
            <a:r>
              <a:rPr lang="en-US" dirty="0"/>
              <a:t>Navigating the ACDBE Program</a:t>
            </a:r>
          </a:p>
        </p:txBody>
      </p:sp>
      <p:sp>
        <p:nvSpPr>
          <p:cNvPr id="2" name="Slide Number Placeholder 1">
            <a:extLst>
              <a:ext uri="{FF2B5EF4-FFF2-40B4-BE49-F238E27FC236}">
                <a16:creationId xmlns:a16="http://schemas.microsoft.com/office/drawing/2014/main" id="{AD75E640-A438-AB38-145F-AE2DAD992A5F}"/>
              </a:ext>
              <a:ext uri="{C183D7F6-B498-43B3-948B-1728B52AA6E4}">
                <adec:decorative xmlns:adec="http://schemas.microsoft.com/office/drawing/2017/decorative" val="1"/>
              </a:ext>
            </a:extLst>
          </p:cNvPr>
          <p:cNvSpPr>
            <a:spLocks noGrp="1"/>
          </p:cNvSpPr>
          <p:nvPr>
            <p:ph type="sldNum" sz="quarter" idx="4"/>
          </p:nvPr>
        </p:nvSpPr>
        <p:spPr>
          <a:prstGeom prst="rect">
            <a:avLst/>
          </a:prstGeom>
        </p:spPr>
        <p:txBody>
          <a:bodyPr/>
          <a:lstStyle/>
          <a:p>
            <a:fld id="{07685F98-2219-074E-8E84-0DD860A51521}" type="slidenum">
              <a:rPr lang="en-US" smtClean="0"/>
              <a:pPr/>
              <a:t>42</a:t>
            </a:fld>
            <a:endParaRPr lang="en-US"/>
          </a:p>
        </p:txBody>
      </p:sp>
      <p:pic>
        <p:nvPicPr>
          <p:cNvPr id="9" name="Picture 8" descr="The “Navigating the ACDBE Program” series helps retail and F&amp;B businesses understand certification and compliance  for concessions.&#10;Here’s are the remaining sessions&#10;&#10;">
            <a:extLst>
              <a:ext uri="{FF2B5EF4-FFF2-40B4-BE49-F238E27FC236}">
                <a16:creationId xmlns:a16="http://schemas.microsoft.com/office/drawing/2014/main" id="{D255FF25-FCC5-83D2-29CA-DF9071C1C11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832919"/>
            <a:ext cx="12211107" cy="6025082"/>
          </a:xfrm>
          <a:prstGeom prst="rect">
            <a:avLst/>
          </a:prstGeom>
        </p:spPr>
      </p:pic>
    </p:spTree>
    <p:extLst>
      <p:ext uri="{BB962C8B-B14F-4D97-AF65-F5344CB8AC3E}">
        <p14:creationId xmlns:p14="http://schemas.microsoft.com/office/powerpoint/2010/main" val="3109482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EB687-CC28-4EE7-C162-257B9CC7A60D}"/>
            </a:ext>
          </a:extLst>
        </p:cNvPr>
        <p:cNvGrpSpPr/>
        <p:nvPr/>
      </p:nvGrpSpPr>
      <p:grpSpPr>
        <a:xfrm>
          <a:off x="0" y="0"/>
          <a:ext cx="0" cy="0"/>
          <a:chOff x="0" y="0"/>
          <a:chExt cx="0" cy="0"/>
        </a:xfrm>
      </p:grpSpPr>
      <p:sp>
        <p:nvSpPr>
          <p:cNvPr id="4" name="Text Placeholder 3" descr="Business Development Training Academy&#10;">
            <a:extLst>
              <a:ext uri="{FF2B5EF4-FFF2-40B4-BE49-F238E27FC236}">
                <a16:creationId xmlns:a16="http://schemas.microsoft.com/office/drawing/2014/main" id="{02C0B135-8CD8-CF8C-29D0-42EBF67FEA29}"/>
              </a:ext>
            </a:extLst>
          </p:cNvPr>
          <p:cNvSpPr>
            <a:spLocks noGrp="1"/>
          </p:cNvSpPr>
          <p:nvPr>
            <p:ph type="title" idx="4294967295"/>
          </p:nvPr>
        </p:nvSpPr>
        <p:spPr>
          <a:xfrm>
            <a:off x="551203" y="780048"/>
            <a:ext cx="10694974"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schemeClr val="bg1"/>
                </a:solidFill>
                <a:effectLst/>
                <a:uLnTx/>
                <a:uFillTx/>
                <a:latin typeface="+mn-lt"/>
                <a:ea typeface="+mn-ea"/>
                <a:cs typeface="+mn-cs"/>
              </a:rPr>
              <a:t>Business Development Training Academy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8000" b="1"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 Placeholder 4" descr="Matthew Whipple&#10;">
            <a:extLst>
              <a:ext uri="{FF2B5EF4-FFF2-40B4-BE49-F238E27FC236}">
                <a16:creationId xmlns:a16="http://schemas.microsoft.com/office/drawing/2014/main" id="{169A3B3E-CE91-304B-593C-353E5FD3FC50}"/>
              </a:ext>
            </a:extLst>
          </p:cNvPr>
          <p:cNvSpPr>
            <a:spLocks noGrp="1"/>
          </p:cNvSpPr>
          <p:nvPr>
            <p:ph type="body" sz="quarter" idx="14"/>
          </p:nvPr>
        </p:nvSpPr>
        <p:spPr>
          <a:xfrm>
            <a:off x="636045" y="3099061"/>
            <a:ext cx="8694738" cy="1074737"/>
          </a:xfrm>
        </p:spPr>
        <p:txBody>
          <a:bodyPr/>
          <a:lstStyle/>
          <a:p>
            <a:r>
              <a:rPr kumimoji="0" lang="en-US" sz="3600" b="0" i="0" u="none" strike="noStrike" kern="1200" cap="none" spc="0" normalizeH="0" baseline="0" noProof="0">
                <a:ln>
                  <a:noFill/>
                </a:ln>
                <a:solidFill>
                  <a:schemeClr val="bg1"/>
                </a:solidFill>
                <a:effectLst/>
                <a:uLnTx/>
                <a:uFillTx/>
                <a:latin typeface="+mj-lt"/>
                <a:ea typeface="+mn-ea"/>
                <a:cs typeface="+mn-cs"/>
              </a:rPr>
              <a:t>Matthew Whipple</a:t>
            </a:r>
            <a:endParaRPr lang="en-US" sz="3600">
              <a:latin typeface="+mj-lt"/>
            </a:endParaRPr>
          </a:p>
        </p:txBody>
      </p:sp>
    </p:spTree>
    <p:extLst>
      <p:ext uri="{BB962C8B-B14F-4D97-AF65-F5344CB8AC3E}">
        <p14:creationId xmlns:p14="http://schemas.microsoft.com/office/powerpoint/2010/main" val="1302757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9A22E-8D19-F349-E4AB-D54E3CCB0732}"/>
            </a:ext>
          </a:extLst>
        </p:cNvPr>
        <p:cNvGrpSpPr/>
        <p:nvPr/>
      </p:nvGrpSpPr>
      <p:grpSpPr>
        <a:xfrm>
          <a:off x="0" y="0"/>
          <a:ext cx="0" cy="0"/>
          <a:chOff x="0" y="0"/>
          <a:chExt cx="0" cy="0"/>
        </a:xfrm>
      </p:grpSpPr>
      <p:sp>
        <p:nvSpPr>
          <p:cNvPr id="5" name="Text Placeholder 4" descr="Business Learning &amp; Development Administrator II">
            <a:extLst>
              <a:ext uri="{FF2B5EF4-FFF2-40B4-BE49-F238E27FC236}">
                <a16:creationId xmlns:a16="http://schemas.microsoft.com/office/drawing/2014/main" id="{908C05D1-58F0-8953-B646-E5E4DF6BF462}"/>
              </a:ext>
            </a:extLst>
          </p:cNvPr>
          <p:cNvSpPr>
            <a:spLocks noGrp="1"/>
          </p:cNvSpPr>
          <p:nvPr>
            <p:ph type="title" idx="4294967295"/>
          </p:nvPr>
        </p:nvSpPr>
        <p:spPr>
          <a:xfrm>
            <a:off x="695025" y="338314"/>
            <a:ext cx="9862995"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a:lnSpc>
                <a:spcPct val="120000"/>
              </a:lnSpc>
            </a:pPr>
            <a:r>
              <a:rPr lang="en-US" sz="3600">
                <a:solidFill>
                  <a:srgbClr val="440099"/>
                </a:solidFill>
                <a:latin typeface="+mn-lt"/>
                <a:ea typeface="+mn-ea"/>
                <a:cs typeface="+mn-cs"/>
              </a:rPr>
              <a:t>Business Learning &amp; Development Administrator II</a:t>
            </a:r>
          </a:p>
        </p:txBody>
      </p:sp>
      <p:sp>
        <p:nvSpPr>
          <p:cNvPr id="8" name="TextBox 7" descr="Headshot of Matthew Whipple&#10;&#10;Next, we’ll hear from Matt Whipple, who will take us through the Business Development Training Academy (BDTA).&#10;&#10;Matt has 21 years of experience, including teaching and adult education with the Colorado Public Employees Retirement Association. He recently joined DEN’s Business Learning and Development team as an Administrator II, where he now leads the BDTA.&#10;&#10;Matt holds a BS in Mathematics and specializes in curriculum design and brain-based learning. Matt, over to you.&#10;">
            <a:extLst>
              <a:ext uri="{FF2B5EF4-FFF2-40B4-BE49-F238E27FC236}">
                <a16:creationId xmlns:a16="http://schemas.microsoft.com/office/drawing/2014/main" id="{8216C24B-84B0-7ED6-3933-357703D8EDA9}"/>
              </a:ext>
            </a:extLst>
          </p:cNvPr>
          <p:cNvSpPr txBox="1"/>
          <p:nvPr/>
        </p:nvSpPr>
        <p:spPr>
          <a:xfrm>
            <a:off x="3656097" y="1460168"/>
            <a:ext cx="3678508" cy="646331"/>
          </a:xfrm>
          <a:prstGeom prst="rect">
            <a:avLst/>
          </a:prstGeom>
          <a:noFill/>
        </p:spPr>
        <p:txBody>
          <a:bodyPr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Matthew Whipple</a:t>
            </a:r>
            <a:endParaRPr kumimoji="0" lang="en-US" sz="3600" b="1" i="0" u="none" strike="noStrike" kern="1200" cap="none" spc="0" normalizeH="0" baseline="0" noProof="0">
              <a:ln>
                <a:noFill/>
              </a:ln>
              <a:solidFill>
                <a:prstClr val="black"/>
              </a:solidFill>
              <a:effectLst/>
              <a:uLnTx/>
              <a:uFillTx/>
              <a:latin typeface="Calibri" panose="020F0502020204030204"/>
              <a:ea typeface="Calibri"/>
              <a:cs typeface="Calibri"/>
            </a:endParaRPr>
          </a:p>
        </p:txBody>
      </p:sp>
      <p:pic>
        <p:nvPicPr>
          <p:cNvPr id="4" name="Picture 3" descr="A picture of Matthew Whipple. ">
            <a:extLst>
              <a:ext uri="{FF2B5EF4-FFF2-40B4-BE49-F238E27FC236}">
                <a16:creationId xmlns:a16="http://schemas.microsoft.com/office/drawing/2014/main" id="{848C8E03-96D5-D4A7-C078-75AD435FDE3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845183" y="2491845"/>
            <a:ext cx="3300336" cy="3415026"/>
          </a:xfrm>
          <a:prstGeom prst="rect">
            <a:avLst/>
          </a:prstGeom>
        </p:spPr>
      </p:pic>
      <p:pic>
        <p:nvPicPr>
          <p:cNvPr id="3" name="Picture 2">
            <a:extLst>
              <a:ext uri="{FF2B5EF4-FFF2-40B4-BE49-F238E27FC236}">
                <a16:creationId xmlns:a16="http://schemas.microsoft.com/office/drawing/2014/main" id="{4F11C660-8B10-DEE5-6857-82437DF73DDC}"/>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845182" y="2491845"/>
            <a:ext cx="3300337" cy="3415026"/>
          </a:xfrm>
          <a:prstGeom prst="rect">
            <a:avLst/>
          </a:prstGeom>
        </p:spPr>
      </p:pic>
    </p:spTree>
    <p:extLst>
      <p:ext uri="{BB962C8B-B14F-4D97-AF65-F5344CB8AC3E}">
        <p14:creationId xmlns:p14="http://schemas.microsoft.com/office/powerpoint/2010/main" val="3463154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BDTA Mission Statement&#10;">
            <a:extLst>
              <a:ext uri="{FF2B5EF4-FFF2-40B4-BE49-F238E27FC236}">
                <a16:creationId xmlns:a16="http://schemas.microsoft.com/office/drawing/2014/main" id="{88168990-87A3-55A6-3A48-8C687F057F37}"/>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440099"/>
                </a:solidFill>
                <a:effectLst/>
                <a:uLnTx/>
                <a:uFillTx/>
                <a:latin typeface="+mn-lt"/>
                <a:ea typeface="+mn-ea"/>
                <a:cs typeface="+mn-cs"/>
              </a:rPr>
              <a:t>BDTA Mission Statement</a:t>
            </a:r>
          </a:p>
        </p:txBody>
      </p:sp>
      <p:sp>
        <p:nvSpPr>
          <p:cNvPr id="12" name="Text Placeholder 11" descr="BDTA’s Purpose: Supports small businesses throughout their lifecycle at DEN by offering training at key transition points.&#10;Training Focus: Coaches small businesses on best practices for entering DEN in Construction, Professional Services, Goods &amp; Services, and Concessions.&#10;Primary Goals:&#10;Create: Develop opportunities for small businesses.&#10;Educate: Provide essential knowledge and skills.&#10;Cultivate: Foster a supportive environment for growth and connection.&#10;Building a Pipeline: Helps small businesses progress from learning about opportunities to graduating from the City’s small business certification program.&#10;End Result: Expands the pool of certified, qualified small businesses ready to succeed at DEN.&#10;">
            <a:extLst>
              <a:ext uri="{FF2B5EF4-FFF2-40B4-BE49-F238E27FC236}">
                <a16:creationId xmlns:a16="http://schemas.microsoft.com/office/drawing/2014/main" id="{20F4C7C3-0EC1-2736-A945-515699FE1D74}"/>
              </a:ext>
            </a:extLst>
          </p:cNvPr>
          <p:cNvSpPr>
            <a:spLocks noGrp="1"/>
          </p:cNvSpPr>
          <p:nvPr>
            <p:ph type="body" sz="quarter" idx="14"/>
          </p:nvPr>
        </p:nvSpPr>
        <p:spPr>
          <a:xfrm>
            <a:off x="737854" y="1439501"/>
            <a:ext cx="10026716" cy="4512705"/>
          </a:xfrm>
        </p:spPr>
        <p:txBody>
          <a:bodyPr/>
          <a:lstStyle/>
          <a:p>
            <a:pPr marL="0" indent="0">
              <a:spcAft>
                <a:spcPts val="1200"/>
              </a:spcAft>
              <a:buFont typeface="Arial" panose="020B0604020202020204" pitchFamily="34" charset="0"/>
              <a:buNone/>
            </a:pPr>
            <a:r>
              <a:rPr lang="en-US" sz="2000">
                <a:solidFill>
                  <a:schemeClr val="tx1"/>
                </a:solidFill>
              </a:rPr>
              <a:t>The</a:t>
            </a:r>
            <a:r>
              <a:rPr lang="en-US" sz="2000" spc="-25">
                <a:solidFill>
                  <a:schemeClr val="tx1"/>
                </a:solidFill>
              </a:rPr>
              <a:t> </a:t>
            </a:r>
            <a:r>
              <a:rPr lang="en-US" sz="2000">
                <a:solidFill>
                  <a:schemeClr val="tx1"/>
                </a:solidFill>
              </a:rPr>
              <a:t>Business</a:t>
            </a:r>
            <a:r>
              <a:rPr lang="en-US" sz="2000" spc="-25">
                <a:solidFill>
                  <a:schemeClr val="tx1"/>
                </a:solidFill>
              </a:rPr>
              <a:t> </a:t>
            </a:r>
            <a:r>
              <a:rPr lang="en-US" sz="2000">
                <a:solidFill>
                  <a:schemeClr val="tx1"/>
                </a:solidFill>
              </a:rPr>
              <a:t>Development</a:t>
            </a:r>
            <a:r>
              <a:rPr lang="en-US" sz="2000" spc="-60">
                <a:solidFill>
                  <a:schemeClr val="tx1"/>
                </a:solidFill>
              </a:rPr>
              <a:t> </a:t>
            </a:r>
            <a:r>
              <a:rPr lang="en-US" sz="2000">
                <a:solidFill>
                  <a:schemeClr val="tx1"/>
                </a:solidFill>
              </a:rPr>
              <a:t>Training</a:t>
            </a:r>
            <a:r>
              <a:rPr lang="en-US" sz="2000" spc="-25">
                <a:solidFill>
                  <a:schemeClr val="tx1"/>
                </a:solidFill>
              </a:rPr>
              <a:t> </a:t>
            </a:r>
            <a:r>
              <a:rPr lang="en-US" sz="2000">
                <a:solidFill>
                  <a:schemeClr val="tx1"/>
                </a:solidFill>
              </a:rPr>
              <a:t>Academy (BDTA)</a:t>
            </a:r>
            <a:r>
              <a:rPr lang="en-US" sz="2000" spc="-25">
                <a:solidFill>
                  <a:schemeClr val="tx1"/>
                </a:solidFill>
              </a:rPr>
              <a:t> </a:t>
            </a:r>
            <a:r>
              <a:rPr lang="en-US" sz="2000">
                <a:solidFill>
                  <a:schemeClr val="tx1"/>
                </a:solidFill>
              </a:rPr>
              <a:t>seeks</a:t>
            </a:r>
            <a:r>
              <a:rPr lang="en-US" sz="2000" spc="-25">
                <a:solidFill>
                  <a:schemeClr val="tx1"/>
                </a:solidFill>
              </a:rPr>
              <a:t> </a:t>
            </a:r>
            <a:r>
              <a:rPr lang="en-US" sz="2000">
                <a:solidFill>
                  <a:schemeClr val="tx1"/>
                </a:solidFill>
              </a:rPr>
              <a:t>to</a:t>
            </a:r>
            <a:r>
              <a:rPr lang="en-US" sz="2000" spc="-25">
                <a:solidFill>
                  <a:schemeClr val="tx1"/>
                </a:solidFill>
              </a:rPr>
              <a:t> </a:t>
            </a:r>
            <a:r>
              <a:rPr lang="en-US" sz="2000" b="1">
                <a:solidFill>
                  <a:srgbClr val="4900C1"/>
                </a:solidFill>
              </a:rPr>
              <a:t>support</a:t>
            </a:r>
            <a:r>
              <a:rPr lang="en-US" sz="2000" b="1" spc="-25">
                <a:solidFill>
                  <a:srgbClr val="4900C1"/>
                </a:solidFill>
              </a:rPr>
              <a:t> </a:t>
            </a:r>
            <a:r>
              <a:rPr lang="en-US" sz="2000" b="1">
                <a:solidFill>
                  <a:srgbClr val="4900C1"/>
                </a:solidFill>
              </a:rPr>
              <a:t>small</a:t>
            </a:r>
            <a:r>
              <a:rPr lang="en-US" sz="2000" b="1" spc="-25">
                <a:solidFill>
                  <a:srgbClr val="4900C1"/>
                </a:solidFill>
              </a:rPr>
              <a:t> </a:t>
            </a:r>
            <a:r>
              <a:rPr lang="en-US" sz="2000" b="1">
                <a:solidFill>
                  <a:srgbClr val="4900C1"/>
                </a:solidFill>
              </a:rPr>
              <a:t>businesses</a:t>
            </a:r>
            <a:r>
              <a:rPr lang="en-US" sz="2000" b="1" spc="-25">
                <a:solidFill>
                  <a:srgbClr val="4900C1"/>
                </a:solidFill>
              </a:rPr>
              <a:t> </a:t>
            </a:r>
            <a:r>
              <a:rPr lang="en-US" sz="2000" b="1">
                <a:solidFill>
                  <a:srgbClr val="4900C1"/>
                </a:solidFill>
              </a:rPr>
              <a:t>during</a:t>
            </a:r>
            <a:r>
              <a:rPr lang="en-US" sz="2000" b="1" spc="-25">
                <a:solidFill>
                  <a:srgbClr val="4900C1"/>
                </a:solidFill>
              </a:rPr>
              <a:t> </a:t>
            </a:r>
            <a:r>
              <a:rPr lang="en-US" sz="2000" b="1">
                <a:solidFill>
                  <a:srgbClr val="4900C1"/>
                </a:solidFill>
              </a:rPr>
              <a:t>the</a:t>
            </a:r>
            <a:r>
              <a:rPr lang="en-US" sz="2000" b="1" spc="-25">
                <a:solidFill>
                  <a:srgbClr val="4900C1"/>
                </a:solidFill>
              </a:rPr>
              <a:t> </a:t>
            </a:r>
            <a:r>
              <a:rPr lang="en-US" sz="2000" b="1">
                <a:solidFill>
                  <a:srgbClr val="4900C1"/>
                </a:solidFill>
              </a:rPr>
              <a:t>lifecycle</a:t>
            </a:r>
            <a:r>
              <a:rPr lang="en-US" sz="2000" b="1" spc="-25">
                <a:solidFill>
                  <a:srgbClr val="4900C1"/>
                </a:solidFill>
              </a:rPr>
              <a:t> </a:t>
            </a:r>
            <a:r>
              <a:rPr lang="en-US" sz="2000" b="1">
                <a:solidFill>
                  <a:srgbClr val="4900C1"/>
                </a:solidFill>
              </a:rPr>
              <a:t>of </a:t>
            </a:r>
            <a:r>
              <a:rPr lang="en-US" sz="2000" b="1" spc="-10">
                <a:solidFill>
                  <a:srgbClr val="4900C1"/>
                </a:solidFill>
              </a:rPr>
              <a:t>its</a:t>
            </a:r>
            <a:r>
              <a:rPr lang="en-US" sz="2000" b="1" spc="-75">
                <a:solidFill>
                  <a:srgbClr val="4900C1"/>
                </a:solidFill>
              </a:rPr>
              <a:t> </a:t>
            </a:r>
            <a:r>
              <a:rPr lang="en-US" sz="2000" b="1" spc="-10">
                <a:solidFill>
                  <a:srgbClr val="4900C1"/>
                </a:solidFill>
              </a:rPr>
              <a:t>business</a:t>
            </a:r>
            <a:r>
              <a:rPr lang="en-US" sz="2000" b="1" spc="-75">
                <a:solidFill>
                  <a:srgbClr val="4900C1"/>
                </a:solidFill>
              </a:rPr>
              <a:t> </a:t>
            </a:r>
            <a:r>
              <a:rPr lang="en-US" sz="2000" b="1" spc="-10">
                <a:solidFill>
                  <a:srgbClr val="4900C1"/>
                </a:solidFill>
              </a:rPr>
              <a:t>at</a:t>
            </a:r>
            <a:r>
              <a:rPr lang="en-US" sz="2000" b="1" spc="-75">
                <a:solidFill>
                  <a:srgbClr val="4900C1"/>
                </a:solidFill>
              </a:rPr>
              <a:t> </a:t>
            </a:r>
            <a:r>
              <a:rPr lang="en-US" sz="2000" b="1" spc="-10">
                <a:solidFill>
                  <a:srgbClr val="4900C1"/>
                </a:solidFill>
              </a:rPr>
              <a:t>Denver</a:t>
            </a:r>
            <a:r>
              <a:rPr lang="en-US" sz="2000" b="1" spc="-75">
                <a:solidFill>
                  <a:srgbClr val="4900C1"/>
                </a:solidFill>
              </a:rPr>
              <a:t> </a:t>
            </a:r>
            <a:r>
              <a:rPr lang="en-US" sz="2000" b="1" spc="-10">
                <a:solidFill>
                  <a:srgbClr val="4900C1"/>
                </a:solidFill>
              </a:rPr>
              <a:t>International</a:t>
            </a:r>
            <a:r>
              <a:rPr lang="en-US" sz="2000" b="1" spc="-75">
                <a:solidFill>
                  <a:srgbClr val="4900C1"/>
                </a:solidFill>
              </a:rPr>
              <a:t> </a:t>
            </a:r>
            <a:r>
              <a:rPr lang="en-US" sz="2000" b="1" spc="-10">
                <a:solidFill>
                  <a:srgbClr val="4900C1"/>
                </a:solidFill>
              </a:rPr>
              <a:t>Airport</a:t>
            </a:r>
            <a:r>
              <a:rPr lang="en-US" sz="2000" spc="-75">
                <a:solidFill>
                  <a:srgbClr val="4900C1"/>
                </a:solidFill>
              </a:rPr>
              <a:t> </a:t>
            </a:r>
            <a:r>
              <a:rPr lang="en-US" sz="2000" spc="-10">
                <a:solidFill>
                  <a:schemeClr val="tx1"/>
                </a:solidFill>
              </a:rPr>
              <a:t>by</a:t>
            </a:r>
            <a:r>
              <a:rPr lang="en-US" sz="2000" spc="-75">
                <a:solidFill>
                  <a:schemeClr val="tx1"/>
                </a:solidFill>
              </a:rPr>
              <a:t> </a:t>
            </a:r>
            <a:r>
              <a:rPr lang="en-US" sz="2000" spc="-10">
                <a:solidFill>
                  <a:schemeClr val="tx1"/>
                </a:solidFill>
              </a:rPr>
              <a:t>providing</a:t>
            </a:r>
            <a:r>
              <a:rPr lang="en-US" sz="2000" spc="-75">
                <a:solidFill>
                  <a:schemeClr val="tx1"/>
                </a:solidFill>
              </a:rPr>
              <a:t> </a:t>
            </a:r>
            <a:r>
              <a:rPr lang="en-US" sz="2000" spc="-10">
                <a:solidFill>
                  <a:schemeClr val="tx1"/>
                </a:solidFill>
              </a:rPr>
              <a:t>trainings</a:t>
            </a:r>
            <a:r>
              <a:rPr lang="en-US" sz="2000" spc="-75">
                <a:solidFill>
                  <a:schemeClr val="tx1"/>
                </a:solidFill>
              </a:rPr>
              <a:t> </a:t>
            </a:r>
            <a:r>
              <a:rPr lang="en-US" sz="2000" spc="-10">
                <a:solidFill>
                  <a:schemeClr val="tx1"/>
                </a:solidFill>
              </a:rPr>
              <a:t>at</a:t>
            </a:r>
            <a:r>
              <a:rPr lang="en-US" sz="2000" spc="-75">
                <a:solidFill>
                  <a:schemeClr val="tx1"/>
                </a:solidFill>
              </a:rPr>
              <a:t> </a:t>
            </a:r>
            <a:r>
              <a:rPr lang="en-US" sz="2000" spc="-10">
                <a:solidFill>
                  <a:schemeClr val="tx1"/>
                </a:solidFill>
              </a:rPr>
              <a:t>all</a:t>
            </a:r>
            <a:r>
              <a:rPr lang="en-US" sz="2000" spc="-75">
                <a:solidFill>
                  <a:schemeClr val="tx1"/>
                </a:solidFill>
              </a:rPr>
              <a:t> </a:t>
            </a:r>
            <a:r>
              <a:rPr lang="en-US" sz="2000" spc="-10">
                <a:solidFill>
                  <a:schemeClr val="tx1"/>
                </a:solidFill>
              </a:rPr>
              <a:t>transitional</a:t>
            </a:r>
            <a:r>
              <a:rPr lang="en-US" sz="2000" spc="-75">
                <a:solidFill>
                  <a:schemeClr val="tx1"/>
                </a:solidFill>
              </a:rPr>
              <a:t> </a:t>
            </a:r>
            <a:r>
              <a:rPr lang="en-US" sz="2000" spc="-10">
                <a:solidFill>
                  <a:schemeClr val="tx1"/>
                </a:solidFill>
              </a:rPr>
              <a:t>points</a:t>
            </a:r>
            <a:r>
              <a:rPr lang="en-US" sz="2000" spc="-75">
                <a:solidFill>
                  <a:schemeClr val="tx1"/>
                </a:solidFill>
              </a:rPr>
              <a:t> </a:t>
            </a:r>
            <a:r>
              <a:rPr lang="en-US" sz="2000" spc="-10">
                <a:solidFill>
                  <a:schemeClr val="tx1"/>
                </a:solidFill>
              </a:rPr>
              <a:t>of</a:t>
            </a:r>
            <a:r>
              <a:rPr lang="en-US" sz="2000" spc="-75">
                <a:solidFill>
                  <a:schemeClr val="tx1"/>
                </a:solidFill>
              </a:rPr>
              <a:t> </a:t>
            </a:r>
            <a:r>
              <a:rPr lang="en-US" sz="2000" spc="-10">
                <a:solidFill>
                  <a:schemeClr val="tx1"/>
                </a:solidFill>
              </a:rPr>
              <a:t>the</a:t>
            </a:r>
            <a:r>
              <a:rPr lang="en-US" sz="2000" spc="-75">
                <a:solidFill>
                  <a:schemeClr val="tx1"/>
                </a:solidFill>
              </a:rPr>
              <a:t> </a:t>
            </a:r>
            <a:r>
              <a:rPr lang="en-US" sz="2000" spc="-10">
                <a:solidFill>
                  <a:schemeClr val="tx1"/>
                </a:solidFill>
              </a:rPr>
              <a:t>business.</a:t>
            </a:r>
            <a:endParaRPr lang="en-US" sz="2000" spc="-10">
              <a:solidFill>
                <a:schemeClr val="tx1"/>
              </a:solidFill>
              <a:cs typeface="Calibri"/>
            </a:endParaRPr>
          </a:p>
          <a:p>
            <a:pPr marL="0" indent="0">
              <a:spcAft>
                <a:spcPts val="1200"/>
              </a:spcAft>
              <a:buFont typeface="Arial" panose="020B0604020202020204" pitchFamily="34" charset="0"/>
              <a:buNone/>
            </a:pPr>
            <a:r>
              <a:rPr lang="en-US" sz="2000">
                <a:solidFill>
                  <a:schemeClr val="tx1"/>
                </a:solidFill>
              </a:rPr>
              <a:t>The</a:t>
            </a:r>
            <a:r>
              <a:rPr lang="en-US" sz="2000" spc="-80">
                <a:solidFill>
                  <a:schemeClr val="tx1"/>
                </a:solidFill>
              </a:rPr>
              <a:t> </a:t>
            </a:r>
            <a:r>
              <a:rPr lang="en-US" sz="2000">
                <a:solidFill>
                  <a:schemeClr val="tx1"/>
                </a:solidFill>
              </a:rPr>
              <a:t>Training</a:t>
            </a:r>
            <a:r>
              <a:rPr lang="en-US" sz="2000" spc="-50">
                <a:solidFill>
                  <a:schemeClr val="tx1"/>
                </a:solidFill>
              </a:rPr>
              <a:t> </a:t>
            </a:r>
            <a:r>
              <a:rPr lang="en-US" sz="2000">
                <a:solidFill>
                  <a:schemeClr val="tx1"/>
                </a:solidFill>
              </a:rPr>
              <a:t>Academy</a:t>
            </a:r>
            <a:r>
              <a:rPr lang="en-US" sz="2000" spc="-50">
                <a:solidFill>
                  <a:schemeClr val="tx1"/>
                </a:solidFill>
              </a:rPr>
              <a:t> </a:t>
            </a:r>
            <a:r>
              <a:rPr lang="en-US" sz="2000">
                <a:solidFill>
                  <a:schemeClr val="tx1"/>
                </a:solidFill>
              </a:rPr>
              <a:t>will</a:t>
            </a:r>
            <a:r>
              <a:rPr lang="en-US" sz="2000" spc="-50">
                <a:solidFill>
                  <a:schemeClr val="tx1"/>
                </a:solidFill>
              </a:rPr>
              <a:t> </a:t>
            </a:r>
            <a:r>
              <a:rPr lang="en-US" sz="2000">
                <a:solidFill>
                  <a:schemeClr val="tx1"/>
                </a:solidFill>
              </a:rPr>
              <a:t>help</a:t>
            </a:r>
            <a:r>
              <a:rPr lang="en-US" sz="2000" spc="-50">
                <a:solidFill>
                  <a:schemeClr val="tx1"/>
                </a:solidFill>
              </a:rPr>
              <a:t> </a:t>
            </a:r>
            <a:r>
              <a:rPr lang="en-US" sz="2000">
                <a:solidFill>
                  <a:schemeClr val="tx1"/>
                </a:solidFill>
              </a:rPr>
              <a:t>small</a:t>
            </a:r>
            <a:r>
              <a:rPr lang="en-US" sz="2000" spc="-50">
                <a:solidFill>
                  <a:schemeClr val="tx1"/>
                </a:solidFill>
              </a:rPr>
              <a:t> </a:t>
            </a:r>
            <a:r>
              <a:rPr lang="en-US" sz="2000">
                <a:solidFill>
                  <a:schemeClr val="tx1"/>
                </a:solidFill>
              </a:rPr>
              <a:t>businesses</a:t>
            </a:r>
            <a:r>
              <a:rPr lang="en-US" sz="2000" spc="-50">
                <a:solidFill>
                  <a:schemeClr val="tx1"/>
                </a:solidFill>
              </a:rPr>
              <a:t> develop </a:t>
            </a:r>
            <a:r>
              <a:rPr lang="en-US" sz="2000">
                <a:solidFill>
                  <a:schemeClr val="tx1"/>
                </a:solidFill>
              </a:rPr>
              <a:t>a</a:t>
            </a:r>
            <a:r>
              <a:rPr lang="en-US" sz="2000" spc="-50">
                <a:solidFill>
                  <a:schemeClr val="tx1"/>
                </a:solidFill>
              </a:rPr>
              <a:t> </a:t>
            </a:r>
            <a:r>
              <a:rPr lang="en-US" sz="2000" b="1">
                <a:solidFill>
                  <a:srgbClr val="4900C1"/>
                </a:solidFill>
              </a:rPr>
              <a:t>systematic</a:t>
            </a:r>
            <a:r>
              <a:rPr lang="en-US" sz="2000" b="1" spc="-50">
                <a:solidFill>
                  <a:srgbClr val="4900C1"/>
                </a:solidFill>
              </a:rPr>
              <a:t> </a:t>
            </a:r>
            <a:r>
              <a:rPr lang="en-US" sz="2000" b="1">
                <a:solidFill>
                  <a:srgbClr val="4900C1"/>
                </a:solidFill>
              </a:rPr>
              <a:t>approach</a:t>
            </a:r>
            <a:r>
              <a:rPr lang="en-US" sz="2000" b="1" spc="-50">
                <a:solidFill>
                  <a:srgbClr val="4900C1"/>
                </a:solidFill>
              </a:rPr>
              <a:t> </a:t>
            </a:r>
            <a:r>
              <a:rPr lang="en-US" sz="2000" b="1">
                <a:solidFill>
                  <a:srgbClr val="4900C1"/>
                </a:solidFill>
              </a:rPr>
              <a:t>to</a:t>
            </a:r>
            <a:r>
              <a:rPr lang="en-US" sz="2000" b="1" spc="-50">
                <a:solidFill>
                  <a:srgbClr val="4900C1"/>
                </a:solidFill>
              </a:rPr>
              <a:t> </a:t>
            </a:r>
            <a:r>
              <a:rPr lang="en-US" sz="2000" b="1">
                <a:solidFill>
                  <a:srgbClr val="4900C1"/>
                </a:solidFill>
              </a:rPr>
              <a:t>entering</a:t>
            </a:r>
            <a:r>
              <a:rPr lang="en-US" sz="2000" b="1" spc="-50">
                <a:solidFill>
                  <a:srgbClr val="4900C1"/>
                </a:solidFill>
              </a:rPr>
              <a:t> </a:t>
            </a:r>
            <a:r>
              <a:rPr lang="en-US" sz="2000" b="1">
                <a:solidFill>
                  <a:srgbClr val="4900C1"/>
                </a:solidFill>
              </a:rPr>
              <a:t>DEN</a:t>
            </a:r>
            <a:r>
              <a:rPr lang="en-US" sz="2000" spc="-80">
                <a:solidFill>
                  <a:schemeClr val="tx1"/>
                </a:solidFill>
              </a:rPr>
              <a:t> </a:t>
            </a:r>
            <a:r>
              <a:rPr lang="en-US" sz="2000">
                <a:solidFill>
                  <a:schemeClr val="tx1"/>
                </a:solidFill>
              </a:rPr>
              <a:t>in</a:t>
            </a:r>
            <a:r>
              <a:rPr lang="en-US" sz="2000" spc="-80">
                <a:solidFill>
                  <a:schemeClr val="tx1"/>
                </a:solidFill>
              </a:rPr>
              <a:t> </a:t>
            </a:r>
            <a:r>
              <a:rPr lang="en-US" sz="2000">
                <a:solidFill>
                  <a:schemeClr val="tx1"/>
                </a:solidFill>
              </a:rPr>
              <a:t>the</a:t>
            </a:r>
            <a:r>
              <a:rPr lang="en-US" sz="2000" spc="-80">
                <a:solidFill>
                  <a:schemeClr val="tx1"/>
                </a:solidFill>
              </a:rPr>
              <a:t> </a:t>
            </a:r>
            <a:r>
              <a:rPr lang="en-US" sz="2000">
                <a:solidFill>
                  <a:schemeClr val="tx1"/>
                </a:solidFill>
              </a:rPr>
              <a:t>areas</a:t>
            </a:r>
            <a:r>
              <a:rPr lang="en-US" sz="2000" spc="-80">
                <a:solidFill>
                  <a:schemeClr val="tx1"/>
                </a:solidFill>
              </a:rPr>
              <a:t> </a:t>
            </a:r>
            <a:r>
              <a:rPr lang="en-US" sz="2000">
                <a:solidFill>
                  <a:schemeClr val="tx1"/>
                </a:solidFill>
              </a:rPr>
              <a:t>of</a:t>
            </a:r>
            <a:r>
              <a:rPr lang="en-US" sz="2000" spc="-80">
                <a:solidFill>
                  <a:schemeClr val="tx1"/>
                </a:solidFill>
              </a:rPr>
              <a:t> </a:t>
            </a:r>
            <a:r>
              <a:rPr lang="en-US" sz="2000">
                <a:solidFill>
                  <a:schemeClr val="tx1"/>
                </a:solidFill>
              </a:rPr>
              <a:t>Construction,</a:t>
            </a:r>
            <a:r>
              <a:rPr lang="en-US" sz="2000" spc="-80">
                <a:solidFill>
                  <a:schemeClr val="tx1"/>
                </a:solidFill>
              </a:rPr>
              <a:t> </a:t>
            </a:r>
            <a:r>
              <a:rPr lang="en-US" sz="2000">
                <a:solidFill>
                  <a:schemeClr val="tx1"/>
                </a:solidFill>
              </a:rPr>
              <a:t>Professional</a:t>
            </a:r>
            <a:r>
              <a:rPr lang="en-US" sz="2000" spc="-80">
                <a:solidFill>
                  <a:schemeClr val="tx1"/>
                </a:solidFill>
              </a:rPr>
              <a:t> </a:t>
            </a:r>
            <a:r>
              <a:rPr lang="en-US" sz="2000">
                <a:solidFill>
                  <a:schemeClr val="tx1"/>
                </a:solidFill>
              </a:rPr>
              <a:t>Services,</a:t>
            </a:r>
            <a:r>
              <a:rPr lang="en-US" sz="2000" spc="-80">
                <a:solidFill>
                  <a:schemeClr val="tx1"/>
                </a:solidFill>
              </a:rPr>
              <a:t> </a:t>
            </a:r>
            <a:r>
              <a:rPr lang="en-US" sz="2000">
                <a:solidFill>
                  <a:schemeClr val="tx1"/>
                </a:solidFill>
              </a:rPr>
              <a:t>Goods</a:t>
            </a:r>
            <a:r>
              <a:rPr lang="en-US" sz="2000" spc="-80">
                <a:solidFill>
                  <a:schemeClr val="tx1"/>
                </a:solidFill>
              </a:rPr>
              <a:t> </a:t>
            </a:r>
            <a:r>
              <a:rPr lang="en-US" sz="2000">
                <a:solidFill>
                  <a:schemeClr val="tx1"/>
                </a:solidFill>
              </a:rPr>
              <a:t>&amp;</a:t>
            </a:r>
            <a:r>
              <a:rPr lang="en-US" sz="2000" spc="-80">
                <a:solidFill>
                  <a:schemeClr val="tx1"/>
                </a:solidFill>
              </a:rPr>
              <a:t> </a:t>
            </a:r>
            <a:r>
              <a:rPr lang="en-US" sz="2000">
                <a:solidFill>
                  <a:schemeClr val="tx1"/>
                </a:solidFill>
              </a:rPr>
              <a:t>Services,</a:t>
            </a:r>
            <a:r>
              <a:rPr lang="en-US" sz="2000" spc="-80">
                <a:solidFill>
                  <a:schemeClr val="tx1"/>
                </a:solidFill>
              </a:rPr>
              <a:t> </a:t>
            </a:r>
            <a:r>
              <a:rPr lang="en-US" sz="2000">
                <a:solidFill>
                  <a:schemeClr val="tx1"/>
                </a:solidFill>
              </a:rPr>
              <a:t>and</a:t>
            </a:r>
            <a:r>
              <a:rPr lang="en-US" sz="2000" spc="-80">
                <a:solidFill>
                  <a:schemeClr val="tx1"/>
                </a:solidFill>
              </a:rPr>
              <a:t> </a:t>
            </a:r>
            <a:r>
              <a:rPr lang="en-US" sz="2000">
                <a:solidFill>
                  <a:schemeClr val="tx1"/>
                </a:solidFill>
              </a:rPr>
              <a:t>Concessions.</a:t>
            </a:r>
            <a:r>
              <a:rPr lang="en-US" sz="2000" spc="-110">
                <a:solidFill>
                  <a:schemeClr val="tx1"/>
                </a:solidFill>
              </a:rPr>
              <a:t> </a:t>
            </a:r>
            <a:r>
              <a:rPr lang="en-US" sz="2000">
                <a:solidFill>
                  <a:schemeClr val="tx1"/>
                </a:solidFill>
              </a:rPr>
              <a:t>The </a:t>
            </a:r>
            <a:r>
              <a:rPr lang="en-US" sz="2000" spc="-10">
                <a:solidFill>
                  <a:schemeClr val="tx1"/>
                </a:solidFill>
              </a:rPr>
              <a:t>three</a:t>
            </a:r>
            <a:r>
              <a:rPr lang="en-US" sz="2000" spc="-95">
                <a:solidFill>
                  <a:schemeClr val="tx1"/>
                </a:solidFill>
              </a:rPr>
              <a:t> </a:t>
            </a:r>
            <a:r>
              <a:rPr lang="en-US" sz="2000" spc="-10">
                <a:solidFill>
                  <a:schemeClr val="tx1"/>
                </a:solidFill>
              </a:rPr>
              <a:t>primary</a:t>
            </a:r>
            <a:r>
              <a:rPr lang="en-US" sz="2000" spc="-95">
                <a:solidFill>
                  <a:schemeClr val="tx1"/>
                </a:solidFill>
              </a:rPr>
              <a:t> </a:t>
            </a:r>
            <a:r>
              <a:rPr lang="en-US" sz="2000" spc="-10">
                <a:solidFill>
                  <a:schemeClr val="tx1"/>
                </a:solidFill>
              </a:rPr>
              <a:t>goals</a:t>
            </a:r>
            <a:r>
              <a:rPr lang="en-US" sz="2000" spc="-95">
                <a:solidFill>
                  <a:schemeClr val="tx1"/>
                </a:solidFill>
              </a:rPr>
              <a:t> </a:t>
            </a:r>
            <a:r>
              <a:rPr lang="en-US" sz="2000" spc="-10">
                <a:solidFill>
                  <a:schemeClr val="tx1"/>
                </a:solidFill>
              </a:rPr>
              <a:t>of</a:t>
            </a:r>
            <a:r>
              <a:rPr lang="en-US" sz="2000" spc="-95">
                <a:solidFill>
                  <a:schemeClr val="tx1"/>
                </a:solidFill>
              </a:rPr>
              <a:t> </a:t>
            </a:r>
            <a:r>
              <a:rPr lang="en-US" sz="2000" spc="-10">
                <a:solidFill>
                  <a:schemeClr val="tx1"/>
                </a:solidFill>
              </a:rPr>
              <a:t>the</a:t>
            </a:r>
            <a:r>
              <a:rPr lang="en-US" sz="2000" spc="-125">
                <a:solidFill>
                  <a:schemeClr val="tx1"/>
                </a:solidFill>
              </a:rPr>
              <a:t> </a:t>
            </a:r>
            <a:r>
              <a:rPr lang="en-US" sz="2000" spc="-10">
                <a:solidFill>
                  <a:schemeClr val="tx1"/>
                </a:solidFill>
              </a:rPr>
              <a:t>Training</a:t>
            </a:r>
            <a:r>
              <a:rPr lang="en-US" sz="2000" spc="-95">
                <a:solidFill>
                  <a:schemeClr val="tx1"/>
                </a:solidFill>
              </a:rPr>
              <a:t> </a:t>
            </a:r>
            <a:r>
              <a:rPr lang="en-US" sz="2000" spc="-10">
                <a:solidFill>
                  <a:schemeClr val="tx1"/>
                </a:solidFill>
              </a:rPr>
              <a:t>Academy</a:t>
            </a:r>
            <a:r>
              <a:rPr lang="en-US" sz="2000" spc="-95">
                <a:solidFill>
                  <a:schemeClr val="tx1"/>
                </a:solidFill>
              </a:rPr>
              <a:t> </a:t>
            </a:r>
            <a:r>
              <a:rPr lang="en-US" sz="2000" spc="-10">
                <a:solidFill>
                  <a:schemeClr val="tx1"/>
                </a:solidFill>
              </a:rPr>
              <a:t>are</a:t>
            </a:r>
            <a:r>
              <a:rPr lang="en-US" sz="2000" spc="-95">
                <a:solidFill>
                  <a:schemeClr val="tx1"/>
                </a:solidFill>
              </a:rPr>
              <a:t> </a:t>
            </a:r>
            <a:r>
              <a:rPr lang="en-US" sz="2000" spc="-10">
                <a:solidFill>
                  <a:schemeClr val="tx1"/>
                </a:solidFill>
              </a:rPr>
              <a:t>to</a:t>
            </a:r>
            <a:r>
              <a:rPr lang="en-US" sz="2000" spc="-95">
                <a:solidFill>
                  <a:schemeClr val="tx1"/>
                </a:solidFill>
              </a:rPr>
              <a:t> </a:t>
            </a:r>
            <a:r>
              <a:rPr lang="en-US" sz="2000" b="1" spc="-10">
                <a:solidFill>
                  <a:srgbClr val="4900C1"/>
                </a:solidFill>
              </a:rPr>
              <a:t>create,</a:t>
            </a:r>
            <a:r>
              <a:rPr lang="en-US" sz="2000" b="1" spc="-95">
                <a:solidFill>
                  <a:srgbClr val="4900C1"/>
                </a:solidFill>
              </a:rPr>
              <a:t> </a:t>
            </a:r>
            <a:r>
              <a:rPr lang="en-US" sz="2000" b="1" spc="-10">
                <a:solidFill>
                  <a:srgbClr val="4900C1"/>
                </a:solidFill>
              </a:rPr>
              <a:t>educate,</a:t>
            </a:r>
            <a:r>
              <a:rPr lang="en-US" sz="2000" b="1" spc="-95">
                <a:solidFill>
                  <a:srgbClr val="4900C1"/>
                </a:solidFill>
              </a:rPr>
              <a:t> </a:t>
            </a:r>
            <a:r>
              <a:rPr lang="en-US" sz="2000" b="1" spc="-10">
                <a:solidFill>
                  <a:srgbClr val="4900C1"/>
                </a:solidFill>
              </a:rPr>
              <a:t>and</a:t>
            </a:r>
            <a:r>
              <a:rPr lang="en-US" sz="2000" b="1" spc="-95">
                <a:solidFill>
                  <a:srgbClr val="4900C1"/>
                </a:solidFill>
              </a:rPr>
              <a:t> </a:t>
            </a:r>
            <a:r>
              <a:rPr lang="en-US" sz="2000" b="1" spc="-10">
                <a:solidFill>
                  <a:srgbClr val="4900C1"/>
                </a:solidFill>
              </a:rPr>
              <a:t>cultivate</a:t>
            </a:r>
            <a:r>
              <a:rPr lang="en-US" sz="2000" b="1" spc="-95">
                <a:solidFill>
                  <a:srgbClr val="4900C1"/>
                </a:solidFill>
              </a:rPr>
              <a:t> </a:t>
            </a:r>
            <a:r>
              <a:rPr lang="en-US" sz="2000" spc="-10">
                <a:solidFill>
                  <a:schemeClr val="tx1"/>
                </a:solidFill>
              </a:rPr>
              <a:t>an</a:t>
            </a:r>
            <a:r>
              <a:rPr lang="en-US" sz="2000" spc="-95">
                <a:solidFill>
                  <a:schemeClr val="tx1"/>
                </a:solidFill>
              </a:rPr>
              <a:t> </a:t>
            </a:r>
            <a:r>
              <a:rPr lang="en-US" sz="2000" spc="-10">
                <a:solidFill>
                  <a:schemeClr val="tx1"/>
                </a:solidFill>
              </a:rPr>
              <a:t>environment</a:t>
            </a:r>
            <a:r>
              <a:rPr lang="en-US" sz="2000" spc="-95">
                <a:solidFill>
                  <a:schemeClr val="tx1"/>
                </a:solidFill>
              </a:rPr>
              <a:t> </a:t>
            </a:r>
            <a:r>
              <a:rPr lang="en-US" sz="2000" spc="-10">
                <a:solidFill>
                  <a:schemeClr val="tx1"/>
                </a:solidFill>
              </a:rPr>
              <a:t>where</a:t>
            </a:r>
            <a:r>
              <a:rPr lang="en-US" sz="2000" spc="-95">
                <a:solidFill>
                  <a:schemeClr val="tx1"/>
                </a:solidFill>
              </a:rPr>
              <a:t> </a:t>
            </a:r>
            <a:r>
              <a:rPr lang="en-US" sz="2000" spc="-10">
                <a:solidFill>
                  <a:schemeClr val="tx1"/>
                </a:solidFill>
              </a:rPr>
              <a:t>the </a:t>
            </a:r>
            <a:r>
              <a:rPr lang="en-US" sz="2000" b="1">
                <a:solidFill>
                  <a:srgbClr val="4900C1"/>
                </a:solidFill>
              </a:rPr>
              <a:t>small</a:t>
            </a:r>
            <a:r>
              <a:rPr lang="en-US" sz="2000" b="1" spc="-40">
                <a:solidFill>
                  <a:srgbClr val="4900C1"/>
                </a:solidFill>
              </a:rPr>
              <a:t> </a:t>
            </a:r>
            <a:r>
              <a:rPr lang="en-US" sz="2000" b="1">
                <a:solidFill>
                  <a:srgbClr val="4900C1"/>
                </a:solidFill>
              </a:rPr>
              <a:t>business</a:t>
            </a:r>
            <a:r>
              <a:rPr lang="en-US" sz="2000" b="1" spc="-40">
                <a:solidFill>
                  <a:srgbClr val="4900C1"/>
                </a:solidFill>
              </a:rPr>
              <a:t> </a:t>
            </a:r>
            <a:r>
              <a:rPr lang="en-US" sz="2000" b="1">
                <a:solidFill>
                  <a:srgbClr val="4900C1"/>
                </a:solidFill>
              </a:rPr>
              <a:t>can</a:t>
            </a:r>
            <a:r>
              <a:rPr lang="en-US" sz="2000" b="1" spc="-40">
                <a:solidFill>
                  <a:srgbClr val="4900C1"/>
                </a:solidFill>
              </a:rPr>
              <a:t> </a:t>
            </a:r>
            <a:r>
              <a:rPr lang="en-US" sz="2000" b="1">
                <a:solidFill>
                  <a:srgbClr val="4900C1"/>
                </a:solidFill>
              </a:rPr>
              <a:t>grow</a:t>
            </a:r>
            <a:r>
              <a:rPr lang="en-US" sz="2000" b="1" spc="-40">
                <a:solidFill>
                  <a:srgbClr val="4900C1"/>
                </a:solidFill>
              </a:rPr>
              <a:t> </a:t>
            </a:r>
            <a:r>
              <a:rPr lang="en-US" sz="2000" b="1">
                <a:solidFill>
                  <a:srgbClr val="4900C1"/>
                </a:solidFill>
              </a:rPr>
              <a:t>and</a:t>
            </a:r>
            <a:r>
              <a:rPr lang="en-US" sz="2000" b="1" spc="-40">
                <a:solidFill>
                  <a:srgbClr val="4900C1"/>
                </a:solidFill>
              </a:rPr>
              <a:t> </a:t>
            </a:r>
            <a:r>
              <a:rPr lang="en-US" sz="2000" b="1">
                <a:solidFill>
                  <a:srgbClr val="4900C1"/>
                </a:solidFill>
              </a:rPr>
              <a:t>connect</a:t>
            </a:r>
            <a:r>
              <a:rPr lang="en-US" sz="2000" b="1" spc="-40">
                <a:solidFill>
                  <a:srgbClr val="4900C1"/>
                </a:solidFill>
              </a:rPr>
              <a:t> </a:t>
            </a:r>
            <a:r>
              <a:rPr lang="en-US" sz="2000">
                <a:solidFill>
                  <a:schemeClr val="tx1"/>
                </a:solidFill>
              </a:rPr>
              <a:t>with</a:t>
            </a:r>
            <a:r>
              <a:rPr lang="en-US" sz="2000" spc="-40">
                <a:solidFill>
                  <a:schemeClr val="tx1"/>
                </a:solidFill>
              </a:rPr>
              <a:t> </a:t>
            </a:r>
            <a:r>
              <a:rPr lang="en-US" sz="2000">
                <a:solidFill>
                  <a:schemeClr val="tx1"/>
                </a:solidFill>
              </a:rPr>
              <a:t>other</a:t>
            </a:r>
            <a:r>
              <a:rPr lang="en-US" sz="2000" spc="-40">
                <a:solidFill>
                  <a:schemeClr val="tx1"/>
                </a:solidFill>
              </a:rPr>
              <a:t> </a:t>
            </a:r>
            <a:r>
              <a:rPr lang="en-US" sz="2000">
                <a:solidFill>
                  <a:schemeClr val="tx1"/>
                </a:solidFill>
              </a:rPr>
              <a:t>businesses</a:t>
            </a:r>
            <a:r>
              <a:rPr lang="en-US" sz="2000" spc="-40">
                <a:solidFill>
                  <a:schemeClr val="tx1"/>
                </a:solidFill>
              </a:rPr>
              <a:t> </a:t>
            </a:r>
            <a:r>
              <a:rPr lang="en-US" sz="2000">
                <a:solidFill>
                  <a:schemeClr val="tx1"/>
                </a:solidFill>
              </a:rPr>
              <a:t>and</a:t>
            </a:r>
            <a:r>
              <a:rPr lang="en-US" sz="2000" spc="-40">
                <a:solidFill>
                  <a:schemeClr val="tx1"/>
                </a:solidFill>
              </a:rPr>
              <a:t> </a:t>
            </a:r>
            <a:r>
              <a:rPr lang="en-US" sz="2000">
                <a:solidFill>
                  <a:schemeClr val="tx1"/>
                </a:solidFill>
              </a:rPr>
              <a:t>industry</a:t>
            </a:r>
            <a:r>
              <a:rPr lang="en-US" sz="2000" spc="-40">
                <a:solidFill>
                  <a:schemeClr val="tx1"/>
                </a:solidFill>
              </a:rPr>
              <a:t> </a:t>
            </a:r>
            <a:r>
              <a:rPr lang="en-US" sz="2000">
                <a:solidFill>
                  <a:schemeClr val="tx1"/>
                </a:solidFill>
              </a:rPr>
              <a:t>groups.</a:t>
            </a:r>
            <a:r>
              <a:rPr lang="en-US" sz="2000" spc="-75">
                <a:solidFill>
                  <a:schemeClr val="tx1"/>
                </a:solidFill>
              </a:rPr>
              <a:t> </a:t>
            </a:r>
            <a:r>
              <a:rPr lang="en-US" sz="2000">
                <a:solidFill>
                  <a:schemeClr val="tx1"/>
                </a:solidFill>
              </a:rPr>
              <a:t>The</a:t>
            </a:r>
            <a:r>
              <a:rPr lang="en-US" sz="2000" spc="-40">
                <a:solidFill>
                  <a:schemeClr val="tx1"/>
                </a:solidFill>
              </a:rPr>
              <a:t> </a:t>
            </a:r>
            <a:r>
              <a:rPr lang="en-US" sz="2000">
                <a:solidFill>
                  <a:schemeClr val="tx1"/>
                </a:solidFill>
              </a:rPr>
              <a:t>academy</a:t>
            </a:r>
            <a:r>
              <a:rPr lang="en-US" sz="2000" spc="-40">
                <a:solidFill>
                  <a:schemeClr val="tx1"/>
                </a:solidFill>
              </a:rPr>
              <a:t> </a:t>
            </a:r>
            <a:r>
              <a:rPr lang="en-US" sz="2000">
                <a:solidFill>
                  <a:schemeClr val="tx1"/>
                </a:solidFill>
              </a:rPr>
              <a:t>will</a:t>
            </a:r>
            <a:r>
              <a:rPr lang="en-US" sz="2000" spc="-40">
                <a:solidFill>
                  <a:schemeClr val="tx1"/>
                </a:solidFill>
              </a:rPr>
              <a:t> </a:t>
            </a:r>
            <a:r>
              <a:rPr lang="en-US" sz="2000" b="1">
                <a:solidFill>
                  <a:srgbClr val="4900C1"/>
                </a:solidFill>
              </a:rPr>
              <a:t>help build</a:t>
            </a:r>
            <a:r>
              <a:rPr lang="en-US" sz="2000" b="1" spc="-85">
                <a:solidFill>
                  <a:srgbClr val="4900C1"/>
                </a:solidFill>
              </a:rPr>
              <a:t> </a:t>
            </a:r>
            <a:r>
              <a:rPr lang="en-US" sz="2000" b="1">
                <a:solidFill>
                  <a:srgbClr val="4900C1"/>
                </a:solidFill>
              </a:rPr>
              <a:t>a</a:t>
            </a:r>
            <a:r>
              <a:rPr lang="en-US" sz="2000" b="1" spc="-85">
                <a:solidFill>
                  <a:srgbClr val="4900C1"/>
                </a:solidFill>
              </a:rPr>
              <a:t> </a:t>
            </a:r>
            <a:r>
              <a:rPr lang="en-US" sz="2000" b="1">
                <a:solidFill>
                  <a:srgbClr val="4900C1"/>
                </a:solidFill>
              </a:rPr>
              <a:t>pipeline</a:t>
            </a:r>
            <a:r>
              <a:rPr lang="en-US" sz="2000" b="1" spc="-85">
                <a:solidFill>
                  <a:srgbClr val="4900C1"/>
                </a:solidFill>
              </a:rPr>
              <a:t> </a:t>
            </a:r>
            <a:r>
              <a:rPr lang="en-US" sz="2000">
                <a:solidFill>
                  <a:schemeClr val="tx1"/>
                </a:solidFill>
              </a:rPr>
              <a:t>for</a:t>
            </a:r>
            <a:r>
              <a:rPr lang="en-US" sz="2000" spc="-85">
                <a:solidFill>
                  <a:schemeClr val="tx1"/>
                </a:solidFill>
              </a:rPr>
              <a:t> </a:t>
            </a:r>
            <a:r>
              <a:rPr lang="en-US" sz="2000">
                <a:solidFill>
                  <a:schemeClr val="tx1"/>
                </a:solidFill>
              </a:rPr>
              <a:t>certified</a:t>
            </a:r>
            <a:r>
              <a:rPr lang="en-US" sz="2000" spc="-85">
                <a:solidFill>
                  <a:schemeClr val="tx1"/>
                </a:solidFill>
              </a:rPr>
              <a:t> </a:t>
            </a:r>
            <a:r>
              <a:rPr lang="en-US" sz="2000">
                <a:solidFill>
                  <a:schemeClr val="tx1"/>
                </a:solidFill>
              </a:rPr>
              <a:t>small</a:t>
            </a:r>
            <a:r>
              <a:rPr lang="en-US" sz="2000" spc="-85">
                <a:solidFill>
                  <a:schemeClr val="tx1"/>
                </a:solidFill>
              </a:rPr>
              <a:t> </a:t>
            </a:r>
            <a:r>
              <a:rPr lang="en-US" sz="2000">
                <a:solidFill>
                  <a:schemeClr val="tx1"/>
                </a:solidFill>
              </a:rPr>
              <a:t>businesses</a:t>
            </a:r>
            <a:r>
              <a:rPr lang="en-US" sz="2000" spc="-85">
                <a:solidFill>
                  <a:schemeClr val="tx1"/>
                </a:solidFill>
              </a:rPr>
              <a:t> </a:t>
            </a:r>
            <a:r>
              <a:rPr lang="en-US" sz="2000">
                <a:solidFill>
                  <a:schemeClr val="tx1"/>
                </a:solidFill>
              </a:rPr>
              <a:t>from</a:t>
            </a:r>
            <a:r>
              <a:rPr lang="en-US" sz="2000" spc="-85">
                <a:solidFill>
                  <a:schemeClr val="tx1"/>
                </a:solidFill>
              </a:rPr>
              <a:t> </a:t>
            </a:r>
            <a:r>
              <a:rPr lang="en-US" sz="2000">
                <a:solidFill>
                  <a:schemeClr val="tx1"/>
                </a:solidFill>
              </a:rPr>
              <a:t>learning</a:t>
            </a:r>
            <a:r>
              <a:rPr lang="en-US" sz="2000" spc="-85">
                <a:solidFill>
                  <a:schemeClr val="tx1"/>
                </a:solidFill>
              </a:rPr>
              <a:t> </a:t>
            </a:r>
            <a:r>
              <a:rPr lang="en-US" sz="2000">
                <a:solidFill>
                  <a:schemeClr val="tx1"/>
                </a:solidFill>
              </a:rPr>
              <a:t>about</a:t>
            </a:r>
            <a:r>
              <a:rPr lang="en-US" sz="2000" spc="-85">
                <a:solidFill>
                  <a:schemeClr val="tx1"/>
                </a:solidFill>
              </a:rPr>
              <a:t> </a:t>
            </a:r>
            <a:r>
              <a:rPr lang="en-US" sz="2000">
                <a:solidFill>
                  <a:schemeClr val="tx1"/>
                </a:solidFill>
              </a:rPr>
              <a:t>opportunities</a:t>
            </a:r>
            <a:r>
              <a:rPr lang="en-US" sz="2000" spc="-85">
                <a:solidFill>
                  <a:schemeClr val="tx1"/>
                </a:solidFill>
              </a:rPr>
              <a:t> </a:t>
            </a:r>
            <a:r>
              <a:rPr lang="en-US" sz="2000">
                <a:solidFill>
                  <a:schemeClr val="tx1"/>
                </a:solidFill>
              </a:rPr>
              <a:t>to</a:t>
            </a:r>
            <a:r>
              <a:rPr lang="en-US" sz="2000" spc="-85">
                <a:solidFill>
                  <a:schemeClr val="tx1"/>
                </a:solidFill>
              </a:rPr>
              <a:t> </a:t>
            </a:r>
            <a:r>
              <a:rPr lang="en-US" sz="2000">
                <a:solidFill>
                  <a:schemeClr val="tx1"/>
                </a:solidFill>
              </a:rPr>
              <a:t>graduating</a:t>
            </a:r>
            <a:r>
              <a:rPr lang="en-US" sz="2000" spc="-85">
                <a:solidFill>
                  <a:schemeClr val="tx1"/>
                </a:solidFill>
              </a:rPr>
              <a:t> </a:t>
            </a:r>
            <a:r>
              <a:rPr lang="en-US" sz="2000">
                <a:solidFill>
                  <a:schemeClr val="tx1"/>
                </a:solidFill>
              </a:rPr>
              <a:t>from</a:t>
            </a:r>
            <a:r>
              <a:rPr lang="en-US" sz="2000" spc="-85">
                <a:solidFill>
                  <a:schemeClr val="tx1"/>
                </a:solidFill>
              </a:rPr>
              <a:t> </a:t>
            </a:r>
            <a:r>
              <a:rPr lang="en-US" sz="2000">
                <a:solidFill>
                  <a:schemeClr val="tx1"/>
                </a:solidFill>
              </a:rPr>
              <a:t>DSBO’s certified</a:t>
            </a:r>
            <a:r>
              <a:rPr lang="en-US" sz="2000" spc="-80">
                <a:solidFill>
                  <a:schemeClr val="tx1"/>
                </a:solidFill>
              </a:rPr>
              <a:t> </a:t>
            </a:r>
            <a:r>
              <a:rPr lang="en-US" sz="2000">
                <a:solidFill>
                  <a:schemeClr val="tx1"/>
                </a:solidFill>
              </a:rPr>
              <a:t>program.</a:t>
            </a:r>
          </a:p>
          <a:p>
            <a:pPr marL="0" indent="0">
              <a:spcAft>
                <a:spcPts val="1200"/>
              </a:spcAft>
              <a:buFont typeface="Arial" panose="020B0604020202020204" pitchFamily="34" charset="0"/>
              <a:buNone/>
            </a:pPr>
            <a:r>
              <a:rPr lang="en-US" sz="2000">
                <a:solidFill>
                  <a:schemeClr val="tx1"/>
                </a:solidFill>
              </a:rPr>
              <a:t> As</a:t>
            </a:r>
            <a:r>
              <a:rPr lang="en-US" sz="2000" spc="-80">
                <a:solidFill>
                  <a:schemeClr val="tx1"/>
                </a:solidFill>
              </a:rPr>
              <a:t> </a:t>
            </a:r>
            <a:r>
              <a:rPr lang="en-US" sz="2000">
                <a:solidFill>
                  <a:schemeClr val="tx1"/>
                </a:solidFill>
              </a:rPr>
              <a:t>a</a:t>
            </a:r>
            <a:r>
              <a:rPr lang="en-US" sz="2000" spc="-80">
                <a:solidFill>
                  <a:schemeClr val="tx1"/>
                </a:solidFill>
              </a:rPr>
              <a:t> </a:t>
            </a:r>
            <a:r>
              <a:rPr lang="en-US" sz="2000">
                <a:solidFill>
                  <a:schemeClr val="tx1"/>
                </a:solidFill>
              </a:rPr>
              <a:t>result</a:t>
            </a:r>
            <a:r>
              <a:rPr lang="en-US" sz="2000" spc="-80">
                <a:solidFill>
                  <a:schemeClr val="tx1"/>
                </a:solidFill>
              </a:rPr>
              <a:t> </a:t>
            </a:r>
            <a:r>
              <a:rPr lang="en-US" sz="2000">
                <a:solidFill>
                  <a:schemeClr val="tx1"/>
                </a:solidFill>
              </a:rPr>
              <a:t>of</a:t>
            </a:r>
            <a:r>
              <a:rPr lang="en-US" sz="2000" spc="-80">
                <a:solidFill>
                  <a:schemeClr val="tx1"/>
                </a:solidFill>
              </a:rPr>
              <a:t> </a:t>
            </a:r>
            <a:r>
              <a:rPr lang="en-US" sz="2000">
                <a:solidFill>
                  <a:schemeClr val="tx1"/>
                </a:solidFill>
              </a:rPr>
              <a:t>these</a:t>
            </a:r>
            <a:r>
              <a:rPr lang="en-US" sz="2000" spc="-80">
                <a:solidFill>
                  <a:schemeClr val="tx1"/>
                </a:solidFill>
              </a:rPr>
              <a:t> </a:t>
            </a:r>
            <a:r>
              <a:rPr lang="en-US" sz="2000">
                <a:solidFill>
                  <a:schemeClr val="tx1"/>
                </a:solidFill>
              </a:rPr>
              <a:t>modular</a:t>
            </a:r>
            <a:r>
              <a:rPr lang="en-US" sz="2000" spc="-80">
                <a:solidFill>
                  <a:schemeClr val="tx1"/>
                </a:solidFill>
              </a:rPr>
              <a:t> </a:t>
            </a:r>
            <a:r>
              <a:rPr lang="en-US" sz="2000">
                <a:solidFill>
                  <a:schemeClr val="tx1"/>
                </a:solidFill>
              </a:rPr>
              <a:t>trainings,</a:t>
            </a:r>
            <a:r>
              <a:rPr lang="en-US" sz="2000" spc="-80">
                <a:solidFill>
                  <a:schemeClr val="tx1"/>
                </a:solidFill>
              </a:rPr>
              <a:t> </a:t>
            </a:r>
            <a:r>
              <a:rPr lang="en-US" sz="2000">
                <a:solidFill>
                  <a:schemeClr val="tx1"/>
                </a:solidFill>
              </a:rPr>
              <a:t>DEN</a:t>
            </a:r>
            <a:r>
              <a:rPr lang="en-US" sz="2000" spc="-80">
                <a:solidFill>
                  <a:schemeClr val="tx1"/>
                </a:solidFill>
              </a:rPr>
              <a:t> </a:t>
            </a:r>
            <a:r>
              <a:rPr lang="en-US" sz="2000">
                <a:solidFill>
                  <a:schemeClr val="tx1"/>
                </a:solidFill>
              </a:rPr>
              <a:t>will</a:t>
            </a:r>
            <a:r>
              <a:rPr lang="en-US" sz="2000" spc="-80">
                <a:solidFill>
                  <a:schemeClr val="tx1"/>
                </a:solidFill>
              </a:rPr>
              <a:t> </a:t>
            </a:r>
            <a:r>
              <a:rPr lang="en-US" sz="2000">
                <a:solidFill>
                  <a:schemeClr val="tx1"/>
                </a:solidFill>
              </a:rPr>
              <a:t>be</a:t>
            </a:r>
            <a:r>
              <a:rPr lang="en-US" sz="2000" spc="-80">
                <a:solidFill>
                  <a:schemeClr val="tx1"/>
                </a:solidFill>
              </a:rPr>
              <a:t> </a:t>
            </a:r>
            <a:r>
              <a:rPr lang="en-US" sz="2000" b="1">
                <a:solidFill>
                  <a:srgbClr val="4900C1"/>
                </a:solidFill>
              </a:rPr>
              <a:t>able</a:t>
            </a:r>
            <a:r>
              <a:rPr lang="en-US" sz="2000" spc="-80">
                <a:solidFill>
                  <a:srgbClr val="4900C1"/>
                </a:solidFill>
              </a:rPr>
              <a:t> </a:t>
            </a:r>
            <a:r>
              <a:rPr lang="en-US" sz="2000" b="1">
                <a:solidFill>
                  <a:srgbClr val="4900C1"/>
                </a:solidFill>
              </a:rPr>
              <a:t>to</a:t>
            </a:r>
            <a:r>
              <a:rPr lang="en-US" sz="2000" b="1" spc="-80">
                <a:solidFill>
                  <a:srgbClr val="4900C1"/>
                </a:solidFill>
              </a:rPr>
              <a:t> </a:t>
            </a:r>
            <a:r>
              <a:rPr lang="en-US" sz="2000" b="1">
                <a:solidFill>
                  <a:srgbClr val="4900C1"/>
                </a:solidFill>
              </a:rPr>
              <a:t>increase</a:t>
            </a:r>
            <a:r>
              <a:rPr lang="en-US" sz="2000" b="1" spc="-80">
                <a:solidFill>
                  <a:srgbClr val="4900C1"/>
                </a:solidFill>
              </a:rPr>
              <a:t> </a:t>
            </a:r>
            <a:r>
              <a:rPr lang="en-US" sz="2000" b="1">
                <a:solidFill>
                  <a:srgbClr val="4900C1"/>
                </a:solidFill>
              </a:rPr>
              <a:t>the</a:t>
            </a:r>
            <a:r>
              <a:rPr lang="en-US" sz="2000" b="1" spc="-80">
                <a:solidFill>
                  <a:srgbClr val="4900C1"/>
                </a:solidFill>
              </a:rPr>
              <a:t> </a:t>
            </a:r>
            <a:r>
              <a:rPr lang="en-US" sz="2000" b="1">
                <a:solidFill>
                  <a:srgbClr val="4900C1"/>
                </a:solidFill>
              </a:rPr>
              <a:t>pool</a:t>
            </a:r>
            <a:r>
              <a:rPr lang="en-US" sz="2000" b="1" spc="-80">
                <a:solidFill>
                  <a:srgbClr val="4900C1"/>
                </a:solidFill>
              </a:rPr>
              <a:t> </a:t>
            </a:r>
            <a:r>
              <a:rPr lang="en-US" sz="2000" b="1">
                <a:solidFill>
                  <a:srgbClr val="4900C1"/>
                </a:solidFill>
              </a:rPr>
              <a:t>of</a:t>
            </a:r>
            <a:r>
              <a:rPr lang="en-US" sz="2000" b="1" spc="-80">
                <a:solidFill>
                  <a:srgbClr val="4900C1"/>
                </a:solidFill>
              </a:rPr>
              <a:t> </a:t>
            </a:r>
            <a:r>
              <a:rPr lang="en-US" sz="2000" b="1">
                <a:solidFill>
                  <a:srgbClr val="4900C1"/>
                </a:solidFill>
              </a:rPr>
              <a:t>certified firms</a:t>
            </a:r>
            <a:r>
              <a:rPr lang="en-US" sz="2000" b="1" spc="-80">
                <a:solidFill>
                  <a:srgbClr val="4900C1"/>
                </a:solidFill>
              </a:rPr>
              <a:t> </a:t>
            </a:r>
            <a:r>
              <a:rPr lang="en-US" sz="2000">
                <a:solidFill>
                  <a:schemeClr val="tx1"/>
                </a:solidFill>
              </a:rPr>
              <a:t>ready,</a:t>
            </a:r>
            <a:r>
              <a:rPr lang="en-US" sz="2000" spc="-80">
                <a:solidFill>
                  <a:schemeClr val="tx1"/>
                </a:solidFill>
              </a:rPr>
              <a:t> </a:t>
            </a:r>
            <a:r>
              <a:rPr lang="en-US" sz="2000">
                <a:solidFill>
                  <a:schemeClr val="tx1"/>
                </a:solidFill>
              </a:rPr>
              <a:t>willing,</a:t>
            </a:r>
            <a:r>
              <a:rPr lang="en-US" sz="2000" spc="-80">
                <a:solidFill>
                  <a:schemeClr val="tx1"/>
                </a:solidFill>
              </a:rPr>
              <a:t> </a:t>
            </a:r>
            <a:r>
              <a:rPr lang="en-US" sz="2000">
                <a:solidFill>
                  <a:schemeClr val="tx1"/>
                </a:solidFill>
              </a:rPr>
              <a:t>and</a:t>
            </a:r>
            <a:r>
              <a:rPr lang="en-US" sz="2000" spc="-80">
                <a:solidFill>
                  <a:schemeClr val="tx1"/>
                </a:solidFill>
              </a:rPr>
              <a:t> </a:t>
            </a:r>
            <a:r>
              <a:rPr lang="en-US" sz="2000">
                <a:solidFill>
                  <a:schemeClr val="tx1"/>
                </a:solidFill>
              </a:rPr>
              <a:t>able</a:t>
            </a:r>
            <a:r>
              <a:rPr lang="en-US" sz="2000" spc="-80">
                <a:solidFill>
                  <a:schemeClr val="tx1"/>
                </a:solidFill>
              </a:rPr>
              <a:t> </a:t>
            </a:r>
            <a:r>
              <a:rPr lang="en-US" sz="2000">
                <a:solidFill>
                  <a:schemeClr val="tx1"/>
                </a:solidFill>
              </a:rPr>
              <a:t>to</a:t>
            </a:r>
            <a:r>
              <a:rPr lang="en-US" sz="2000" spc="-80">
                <a:solidFill>
                  <a:schemeClr val="tx1"/>
                </a:solidFill>
              </a:rPr>
              <a:t> </a:t>
            </a:r>
            <a:r>
              <a:rPr lang="en-US" sz="2000">
                <a:solidFill>
                  <a:schemeClr val="tx1"/>
                </a:solidFill>
              </a:rPr>
              <a:t>do</a:t>
            </a:r>
            <a:r>
              <a:rPr lang="en-US" sz="2000" spc="-80">
                <a:solidFill>
                  <a:schemeClr val="tx1"/>
                </a:solidFill>
              </a:rPr>
              <a:t> </a:t>
            </a:r>
            <a:r>
              <a:rPr lang="en-US" sz="2000">
                <a:solidFill>
                  <a:schemeClr val="tx1"/>
                </a:solidFill>
              </a:rPr>
              <a:t>work</a:t>
            </a:r>
            <a:r>
              <a:rPr lang="en-US" sz="2000" spc="-80">
                <a:solidFill>
                  <a:schemeClr val="tx1"/>
                </a:solidFill>
              </a:rPr>
              <a:t> </a:t>
            </a:r>
            <a:r>
              <a:rPr lang="en-US" sz="2000">
                <a:solidFill>
                  <a:schemeClr val="tx1"/>
                </a:solidFill>
              </a:rPr>
              <a:t>and</a:t>
            </a:r>
            <a:r>
              <a:rPr lang="en-US" sz="2000" spc="-80">
                <a:solidFill>
                  <a:schemeClr val="tx1"/>
                </a:solidFill>
              </a:rPr>
              <a:t> </a:t>
            </a:r>
            <a:r>
              <a:rPr lang="en-US" sz="2000" b="1">
                <a:solidFill>
                  <a:srgbClr val="4900C1"/>
                </a:solidFill>
              </a:rPr>
              <a:t>be</a:t>
            </a:r>
            <a:r>
              <a:rPr lang="en-US" sz="2000" b="1" spc="-80">
                <a:solidFill>
                  <a:srgbClr val="4900C1"/>
                </a:solidFill>
              </a:rPr>
              <a:t> </a:t>
            </a:r>
            <a:r>
              <a:rPr lang="en-US" sz="2000" b="1">
                <a:solidFill>
                  <a:srgbClr val="4900C1"/>
                </a:solidFill>
              </a:rPr>
              <a:t>successful</a:t>
            </a:r>
            <a:r>
              <a:rPr lang="en-US" sz="2000" b="1" spc="-80">
                <a:solidFill>
                  <a:srgbClr val="4900C1"/>
                </a:solidFill>
              </a:rPr>
              <a:t> </a:t>
            </a:r>
            <a:r>
              <a:rPr lang="en-US" sz="2000" b="1">
                <a:solidFill>
                  <a:srgbClr val="4900C1"/>
                </a:solidFill>
              </a:rPr>
              <a:t>at</a:t>
            </a:r>
            <a:r>
              <a:rPr lang="en-US" sz="2000" b="1" spc="-80">
                <a:solidFill>
                  <a:srgbClr val="4900C1"/>
                </a:solidFill>
              </a:rPr>
              <a:t> </a:t>
            </a:r>
            <a:r>
              <a:rPr lang="en-US" sz="2000" b="1">
                <a:solidFill>
                  <a:srgbClr val="4900C1"/>
                </a:solidFill>
              </a:rPr>
              <a:t>DEN.</a:t>
            </a:r>
            <a:endParaRPr lang="en-US" sz="2000">
              <a:solidFill>
                <a:srgbClr val="4900C1"/>
              </a:solidFill>
            </a:endParaRPr>
          </a:p>
        </p:txBody>
      </p:sp>
      <p:sp>
        <p:nvSpPr>
          <p:cNvPr id="16" name="Text Placeholder 15">
            <a:extLst>
              <a:ext uri="{FF2B5EF4-FFF2-40B4-BE49-F238E27FC236}">
                <a16:creationId xmlns:a16="http://schemas.microsoft.com/office/drawing/2014/main" id="{3C884B25-74F9-5486-020F-594B24584B74}"/>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338058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FC7783-1FAE-C53A-4DAA-65B40CBA747D}"/>
              </a:ext>
              <a:ext uri="{C183D7F6-B498-43B3-948B-1728B52AA6E4}">
                <adec:decorative xmlns:adec="http://schemas.microsoft.com/office/drawing/2017/decorative" val="0"/>
              </a:ext>
            </a:extLst>
          </p:cNvPr>
          <p:cNvSpPr>
            <a:spLocks noGrp="1"/>
          </p:cNvSpPr>
          <p:nvPr>
            <p:ph type="title" idx="4294967295"/>
          </p:nvPr>
        </p:nvSpPr>
        <p:spPr>
          <a:xfrm>
            <a:off x="838200" y="-1325563"/>
            <a:ext cx="10515600" cy="1325563"/>
          </a:xfrm>
          <a:prstGeom prst="rect">
            <a:avLst/>
          </a:prstGeom>
        </p:spPr>
        <p:txBody>
          <a:bodyPr anchor="b"/>
          <a:lstStyle/>
          <a:p>
            <a:r>
              <a:rPr lang="en-US" dirty="0"/>
              <a:t>Building Readiness in Small Businesses</a:t>
            </a:r>
          </a:p>
        </p:txBody>
      </p:sp>
      <p:pic>
        <p:nvPicPr>
          <p:cNvPr id="5" name="Picture 4" descr="Who is BDTA for?&#10;BDTA is for architects, engineers, construction contractors, professional services and goods and services companies.&#10;&#10;BDTA is a tiered approach program for certified small businesses to grow their company from an entry level of never having worked at DEN to pursuing work as a prime at DEN and beyond into other markets and airports.&#10;&#10;The focus is on increasing knowledge about DEN, strengthening partnerships and growing the small business. The academy helps build a pipeline for certified small businesses to learn about opportunities and ultimately graduate from DSBO’s certified program. As a result of these modular trainings, the airport is able to increase the pool of certified firms ready, willing and able to do work and be successful at DEN.">
            <a:extLst>
              <a:ext uri="{FF2B5EF4-FFF2-40B4-BE49-F238E27FC236}">
                <a16:creationId xmlns:a16="http://schemas.microsoft.com/office/drawing/2014/main" id="{C2037A7D-88DF-FF4C-8634-8B6D50011931}"/>
              </a:ext>
            </a:extLst>
          </p:cNvPr>
          <p:cNvPicPr>
            <a:picLocks noChangeAspect="1"/>
          </p:cNvPicPr>
          <p:nvPr/>
        </p:nvPicPr>
        <p:blipFill>
          <a:blip r:embed="rId3"/>
          <a:stretch>
            <a:fillRect/>
          </a:stretch>
        </p:blipFill>
        <p:spPr>
          <a:xfrm>
            <a:off x="-61784" y="0"/>
            <a:ext cx="12315568" cy="6858000"/>
          </a:xfrm>
          <a:prstGeom prst="rect">
            <a:avLst/>
          </a:prstGeom>
        </p:spPr>
      </p:pic>
      <p:sp>
        <p:nvSpPr>
          <p:cNvPr id="2" name="Text Placeholder 1">
            <a:extLst>
              <a:ext uri="{FF2B5EF4-FFF2-40B4-BE49-F238E27FC236}">
                <a16:creationId xmlns:a16="http://schemas.microsoft.com/office/drawing/2014/main" id="{F1E2B6B6-E252-47AF-02E0-3E98AD897F3F}"/>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sz="3600"/>
              <a:t>Building Readiness in Small Businesses </a:t>
            </a:r>
          </a:p>
        </p:txBody>
      </p:sp>
      <p:sp>
        <p:nvSpPr>
          <p:cNvPr id="11" name="TextBox 10">
            <a:extLst>
              <a:ext uri="{FF2B5EF4-FFF2-40B4-BE49-F238E27FC236}">
                <a16:creationId xmlns:a16="http://schemas.microsoft.com/office/drawing/2014/main" id="{AC9D145A-A048-9F95-57F3-311FF38DB407}"/>
              </a:ext>
              <a:ext uri="{C183D7F6-B498-43B3-948B-1728B52AA6E4}">
                <adec:decorative xmlns:adec="http://schemas.microsoft.com/office/drawing/2017/decorative" val="1"/>
              </a:ext>
            </a:extLst>
          </p:cNvPr>
          <p:cNvSpPr txBox="1"/>
          <p:nvPr/>
        </p:nvSpPr>
        <p:spPr>
          <a:xfrm>
            <a:off x="5322782" y="3553842"/>
            <a:ext cx="10087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Skill</a:t>
            </a:r>
          </a:p>
        </p:txBody>
      </p:sp>
    </p:spTree>
    <p:extLst>
      <p:ext uri="{BB962C8B-B14F-4D97-AF65-F5344CB8AC3E}">
        <p14:creationId xmlns:p14="http://schemas.microsoft.com/office/powerpoint/2010/main" val="1470318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343B45-C3BA-DC8A-8661-D2179AD8ACED}"/>
              </a:ext>
            </a:extLst>
          </p:cNvPr>
          <p:cNvSpPr>
            <a:spLocks noGrp="1"/>
          </p:cNvSpPr>
          <p:nvPr>
            <p:ph type="title" idx="4294967295"/>
          </p:nvPr>
        </p:nvSpPr>
        <p:spPr>
          <a:xfrm>
            <a:off x="734927" y="372916"/>
            <a:ext cx="8694403" cy="4800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440099"/>
                </a:solidFill>
                <a:effectLst/>
                <a:uLnTx/>
                <a:uFillTx/>
                <a:latin typeface="+mn-lt"/>
                <a:ea typeface="+mn-ea"/>
                <a:cs typeface="+mn-cs"/>
              </a:rPr>
              <a:t>BDTA Concessions Program Tiers</a:t>
            </a:r>
          </a:p>
        </p:txBody>
      </p:sp>
      <p:sp>
        <p:nvSpPr>
          <p:cNvPr id="3" name="Text Placeholder 2">
            <a:extLst>
              <a:ext uri="{FF2B5EF4-FFF2-40B4-BE49-F238E27FC236}">
                <a16:creationId xmlns:a16="http://schemas.microsoft.com/office/drawing/2014/main" id="{F149743E-7F17-8324-D3A7-8546BAD8B7A6}"/>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pic>
        <p:nvPicPr>
          <p:cNvPr id="13" name="Picture 12" descr="BDTA offers three class levels for the Concessions Program: Concessions 101, 201, and 301.&#10;Concessions 101 is designed for SBEC (Small Business Enterprise Concessionaire) or ACDBE (Airport Concessions Disadvantaged Business Enterprise) in the food &amp; beverage or retail industry and want to learn the basics of how to win proposals and do concessions work at DEN.&#10;Learn More!&#10;Concessions 201 is designed for SBEC (Small Business Enterprise Concessionaire) or ACDBE (Airport Concessions Disadvantaged Business Enterprise) in the food &amp; beverage or retail industry and have already completed Concessions 101, or have already been a concessionaire at and airport and would like to learn the skills and knowledge to bid and win larger contracts.&#10;Learn More!&#10;Concessions 301 class has not been developed yet and will share content here once it is developed. We hope to role this content out in 2026.">
            <a:extLst>
              <a:ext uri="{FF2B5EF4-FFF2-40B4-BE49-F238E27FC236}">
                <a16:creationId xmlns:a16="http://schemas.microsoft.com/office/drawing/2014/main" id="{1DF00DA1-F107-435F-4B91-523ACE65D52F}"/>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p:blipFill>
        <p:spPr>
          <a:xfrm>
            <a:off x="0" y="1275822"/>
            <a:ext cx="12192000" cy="5582178"/>
          </a:xfrm>
          <a:prstGeom prst="rect">
            <a:avLst/>
          </a:prstGeom>
        </p:spPr>
      </p:pic>
      <p:sp>
        <p:nvSpPr>
          <p:cNvPr id="4" name="TextBox 3">
            <a:extLst>
              <a:ext uri="{FF2B5EF4-FFF2-40B4-BE49-F238E27FC236}">
                <a16:creationId xmlns:a16="http://schemas.microsoft.com/office/drawing/2014/main" id="{C102DA05-D132-0E09-28F9-CD0F8E411864}"/>
              </a:ext>
            </a:extLst>
          </p:cNvPr>
          <p:cNvSpPr txBox="1"/>
          <p:nvPr/>
        </p:nvSpPr>
        <p:spPr>
          <a:xfrm>
            <a:off x="960911" y="3788958"/>
            <a:ext cx="2345961"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0099"/>
                </a:solidFill>
                <a:effectLst/>
                <a:uLnTx/>
                <a:uFillTx/>
                <a:latin typeface="Calibri" panose="020F0502020204030204"/>
                <a:ea typeface="+mn-ea"/>
                <a:cs typeface="+mn-cs"/>
              </a:rPr>
              <a:t>Typically Runs March through April</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44009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8529266-187B-3978-6B58-8210E793CDC9}"/>
              </a:ext>
            </a:extLst>
          </p:cNvPr>
          <p:cNvSpPr txBox="1"/>
          <p:nvPr/>
        </p:nvSpPr>
        <p:spPr>
          <a:xfrm>
            <a:off x="5082129" y="3188564"/>
            <a:ext cx="2077375"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35B2A"/>
                </a:solidFill>
                <a:effectLst/>
                <a:uLnTx/>
                <a:uFillTx/>
                <a:latin typeface="Calibri" panose="020F0502020204030204"/>
                <a:ea typeface="+mn-ea"/>
                <a:cs typeface="+mn-cs"/>
              </a:rPr>
              <a:t>Typically runs June through July</a:t>
            </a:r>
            <a:endParaRPr kumimoji="0" lang="en-US" sz="2000" b="1" i="0" u="none" strike="noStrike" kern="1200" cap="none" spc="0" normalizeH="0" baseline="0" noProof="0">
              <a:ln>
                <a:noFill/>
              </a:ln>
              <a:solidFill>
                <a:srgbClr val="E35B2A"/>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E35B2A"/>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80E3F2D-7FFA-D1C6-B4A6-E694A8EE8CAF}"/>
              </a:ext>
            </a:extLst>
          </p:cNvPr>
          <p:cNvSpPr txBox="1"/>
          <p:nvPr/>
        </p:nvSpPr>
        <p:spPr>
          <a:xfrm>
            <a:off x="8921384" y="2675139"/>
            <a:ext cx="20773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4585A"/>
                </a:solidFill>
                <a:effectLst/>
                <a:uLnTx/>
                <a:uFillTx/>
                <a:latin typeface="Calibri" panose="020F0502020204030204"/>
                <a:ea typeface="+mn-ea"/>
                <a:cs typeface="+mn-cs"/>
              </a:rPr>
              <a:t>Coming in 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B76C7A7-9BC5-47C2-46F1-7CFA26A91882}"/>
              </a:ext>
            </a:extLst>
          </p:cNvPr>
          <p:cNvSpPr txBox="1"/>
          <p:nvPr/>
        </p:nvSpPr>
        <p:spPr>
          <a:xfrm>
            <a:off x="1571814" y="5900537"/>
            <a:ext cx="9098004"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0099"/>
                </a:solidFill>
                <a:effectLst/>
                <a:uLnTx/>
                <a:uFillTx/>
                <a:latin typeface="Calibri" panose="020F0502020204030204"/>
                <a:ea typeface="+mn-ea"/>
                <a:cs typeface="+mn-cs"/>
              </a:rPr>
              <a:t>Applications will open near the end of 2025. Subscribe to the Business Connect newsletter for academy updates</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44009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900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A3DA1-94CB-A13A-3170-B67EBD82A033}"/>
            </a:ext>
          </a:extLst>
        </p:cNvPr>
        <p:cNvGrpSpPr/>
        <p:nvPr/>
      </p:nvGrpSpPr>
      <p:grpSpPr>
        <a:xfrm>
          <a:off x="0" y="0"/>
          <a:ext cx="0" cy="0"/>
          <a:chOff x="0" y="0"/>
          <a:chExt cx="0" cy="0"/>
        </a:xfrm>
      </p:grpSpPr>
      <p:sp>
        <p:nvSpPr>
          <p:cNvPr id="4" name="Text Placeholder 3" descr="Unlocking Opportunities – Becoming a Supplier&#10;">
            <a:extLst>
              <a:ext uri="{FF2B5EF4-FFF2-40B4-BE49-F238E27FC236}">
                <a16:creationId xmlns:a16="http://schemas.microsoft.com/office/drawing/2014/main" id="{B0DE465A-C5B7-88E7-4DD7-0A3A55411B6C}"/>
              </a:ext>
            </a:extLst>
          </p:cNvPr>
          <p:cNvSpPr>
            <a:spLocks noGrp="1"/>
          </p:cNvSpPr>
          <p:nvPr>
            <p:ph type="title" idx="4294967295"/>
          </p:nvPr>
        </p:nvSpPr>
        <p:spPr>
          <a:xfrm>
            <a:off x="551202" y="780047"/>
            <a:ext cx="11270009" cy="16166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0" i="1" u="none" strike="noStrike" kern="1200" cap="none" spc="0" normalizeH="0" baseline="0" noProof="0" dirty="0">
                <a:ln>
                  <a:noFill/>
                </a:ln>
                <a:solidFill>
                  <a:schemeClr val="bg1"/>
                </a:solidFill>
                <a:effectLst/>
                <a:uLnTx/>
                <a:uFillTx/>
                <a:latin typeface="+mn-lt"/>
                <a:ea typeface="+mn-ea"/>
                <a:cs typeface="+mn-cs"/>
              </a:rPr>
              <a:t>Unlocking Opportunities – Becoming a Supplier</a:t>
            </a:r>
            <a:endParaRPr kumimoji="0" lang="en-US" sz="36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 Placeholder 4">
            <a:extLst>
              <a:ext uri="{FF2B5EF4-FFF2-40B4-BE49-F238E27FC236}">
                <a16:creationId xmlns:a16="http://schemas.microsoft.com/office/drawing/2014/main" id="{EE93CD30-FFFE-9DCB-4114-81D27442272E}"/>
              </a:ext>
              <a:ext uri="{C183D7F6-B498-43B3-948B-1728B52AA6E4}">
                <adec:decorative xmlns:adec="http://schemas.microsoft.com/office/drawing/2017/decorative" val="1"/>
              </a:ext>
            </a:extLst>
          </p:cNvPr>
          <p:cNvSpPr>
            <a:spLocks noGrp="1"/>
          </p:cNvSpPr>
          <p:nvPr>
            <p:ph type="body" sz="quarter" idx="14"/>
          </p:nvPr>
        </p:nvSpPr>
        <p:spPr>
          <a:xfrm>
            <a:off x="551203" y="2627721"/>
            <a:ext cx="8694738" cy="1074737"/>
          </a:xfrm>
        </p:spPr>
        <p:txBody>
          <a:bodyPr/>
          <a:lstStyle/>
          <a:p>
            <a:endParaRPr lang="en-US" sz="3600">
              <a:latin typeface="+mj-lt"/>
            </a:endParaRPr>
          </a:p>
        </p:txBody>
      </p:sp>
    </p:spTree>
    <p:extLst>
      <p:ext uri="{BB962C8B-B14F-4D97-AF65-F5344CB8AC3E}">
        <p14:creationId xmlns:p14="http://schemas.microsoft.com/office/powerpoint/2010/main" val="1898968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CE51E-D8AA-279C-67F5-99C0DAF3B0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814E5CA-08B4-EA1F-0745-E711286E3554}"/>
              </a:ext>
              <a:ext uri="{C183D7F6-B498-43B3-948B-1728B52AA6E4}">
                <adec:decorative xmlns:adec="http://schemas.microsoft.com/office/drawing/2017/decorative" val="0"/>
              </a:ext>
            </a:extLst>
          </p:cNvPr>
          <p:cNvSpPr>
            <a:spLocks noGrp="1"/>
          </p:cNvSpPr>
          <p:nvPr>
            <p:ph type="title"/>
          </p:nvPr>
        </p:nvSpPr>
        <p:spPr>
          <a:xfrm>
            <a:off x="0" y="0"/>
            <a:ext cx="0" cy="0"/>
          </a:xfrm>
        </p:spPr>
        <p:txBody>
          <a:bodyPr anchor="b"/>
          <a:lstStyle/>
          <a:p>
            <a:r>
              <a:rPr lang="en-US" dirty="0"/>
              <a:t>Panelists</a:t>
            </a:r>
          </a:p>
        </p:txBody>
      </p:sp>
      <p:sp>
        <p:nvSpPr>
          <p:cNvPr id="2" name="Text Placeholder 1">
            <a:extLst>
              <a:ext uri="{FF2B5EF4-FFF2-40B4-BE49-F238E27FC236}">
                <a16:creationId xmlns:a16="http://schemas.microsoft.com/office/drawing/2014/main" id="{A1D7F724-F5A1-1168-A87F-E9B605C2298F}"/>
              </a:ext>
              <a:ext uri="{C183D7F6-B498-43B3-948B-1728B52AA6E4}">
                <adec:decorative xmlns:adec="http://schemas.microsoft.com/office/drawing/2017/decorative" val="1"/>
              </a:ext>
            </a:extLst>
          </p:cNvPr>
          <p:cNvSpPr>
            <a:spLocks noGrp="1"/>
          </p:cNvSpPr>
          <p:nvPr>
            <p:ph idx="1"/>
          </p:nvPr>
        </p:nvSpPr>
        <p:spPr/>
        <p:txBody>
          <a:bodyPr lIns="91440" tIns="45720" rIns="91440" bIns="45720" anchor="t"/>
          <a:lstStyle/>
          <a:p>
            <a:r>
              <a:rPr lang="en-US" sz="3200"/>
              <a:t>PANELISTS</a:t>
            </a:r>
          </a:p>
        </p:txBody>
      </p:sp>
      <p:pic>
        <p:nvPicPr>
          <p:cNvPr id="9" name="Picture 8" descr="An image of the Panelists. ">
            <a:extLst>
              <a:ext uri="{FF2B5EF4-FFF2-40B4-BE49-F238E27FC236}">
                <a16:creationId xmlns:a16="http://schemas.microsoft.com/office/drawing/2014/main" id="{CE4DA14D-C98E-D363-04A6-4475B8D94C48}"/>
              </a:ext>
            </a:extLst>
          </p:cNvPr>
          <p:cNvPicPr>
            <a:picLocks noChangeAspect="1"/>
          </p:cNvPicPr>
          <p:nvPr/>
        </p:nvPicPr>
        <p:blipFill>
          <a:blip r:embed="rId3"/>
          <a:stretch>
            <a:fillRect/>
          </a:stretch>
        </p:blipFill>
        <p:spPr>
          <a:xfrm>
            <a:off x="-1" y="-29506"/>
            <a:ext cx="12318715" cy="7143701"/>
          </a:xfrm>
          <a:prstGeom prst="rect">
            <a:avLst/>
          </a:prstGeom>
        </p:spPr>
      </p:pic>
    </p:spTree>
    <p:extLst>
      <p:ext uri="{BB962C8B-B14F-4D97-AF65-F5344CB8AC3E}">
        <p14:creationId xmlns:p14="http://schemas.microsoft.com/office/powerpoint/2010/main" val="222205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What to Expect">
            <a:extLst>
              <a:ext uri="{FF2B5EF4-FFF2-40B4-BE49-F238E27FC236}">
                <a16:creationId xmlns:a16="http://schemas.microsoft.com/office/drawing/2014/main" id="{6EF044C0-7A2F-7890-6992-78DEF4EBD5B1}"/>
              </a:ext>
            </a:extLst>
          </p:cNvPr>
          <p:cNvSpPr>
            <a:spLocks noGrp="1"/>
          </p:cNvSpPr>
          <p:nvPr>
            <p:ph type="title" idx="4294967295"/>
          </p:nvPr>
        </p:nvSpPr>
        <p:spPr>
          <a:xfrm>
            <a:off x="1072098" y="2485559"/>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200" b="0" i="0" u="none" strike="noStrike" kern="1200" cap="none" spc="0" normalizeH="0" baseline="0" noProof="0">
                <a:ln>
                  <a:noFill/>
                </a:ln>
                <a:solidFill>
                  <a:srgbClr val="440099"/>
                </a:solidFill>
                <a:effectLst/>
                <a:uLnTx/>
                <a:uFillTx/>
                <a:latin typeface="+mn-lt"/>
                <a:ea typeface="+mn-ea"/>
                <a:cs typeface="+mn-cs"/>
              </a:rPr>
              <a:t>What to Expect</a:t>
            </a:r>
          </a:p>
        </p:txBody>
      </p:sp>
      <p:sp>
        <p:nvSpPr>
          <p:cNvPr id="7" name="Text Placeholder 6">
            <a:extLst>
              <a:ext uri="{FF2B5EF4-FFF2-40B4-BE49-F238E27FC236}">
                <a16:creationId xmlns:a16="http://schemas.microsoft.com/office/drawing/2014/main" id="{AC468AEF-A3F9-FD46-9288-6FB28FD32008}"/>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802635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11D0C-086F-42AA-F801-EF253FAEFFC5}"/>
            </a:ext>
          </a:extLst>
        </p:cNvPr>
        <p:cNvGrpSpPr/>
        <p:nvPr/>
      </p:nvGrpSpPr>
      <p:grpSpPr>
        <a:xfrm>
          <a:off x="0" y="0"/>
          <a:ext cx="0" cy="0"/>
          <a:chOff x="0" y="0"/>
          <a:chExt cx="0" cy="0"/>
        </a:xfrm>
      </p:grpSpPr>
      <p:sp>
        <p:nvSpPr>
          <p:cNvPr id="4" name="Text Placeholder 3" descr="Thank You">
            <a:extLst>
              <a:ext uri="{FF2B5EF4-FFF2-40B4-BE49-F238E27FC236}">
                <a16:creationId xmlns:a16="http://schemas.microsoft.com/office/drawing/2014/main" id="{13728AB8-44CA-F32F-7A9C-51760179BA0A}"/>
              </a:ext>
            </a:extLst>
          </p:cNvPr>
          <p:cNvSpPr>
            <a:spLocks noGrp="1"/>
          </p:cNvSpPr>
          <p:nvPr>
            <p:ph type="title" idx="4294967295"/>
          </p:nvPr>
        </p:nvSpPr>
        <p:spPr>
          <a:xfrm>
            <a:off x="754566" y="1385355"/>
            <a:ext cx="11270009"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500" b="0" i="1" u="none" strike="noStrike" kern="1200" cap="none" spc="0" normalizeH="0" baseline="0" noProof="0" dirty="0">
                <a:ln>
                  <a:noFill/>
                </a:ln>
                <a:solidFill>
                  <a:schemeClr val="bg1"/>
                </a:solidFill>
                <a:effectLst/>
                <a:uLnTx/>
                <a:uFillTx/>
                <a:latin typeface="+mn-lt"/>
                <a:ea typeface="+mn-ea"/>
                <a:cs typeface="+mn-cs"/>
              </a:rPr>
              <a:t>Thank You</a:t>
            </a:r>
            <a:endParaRPr kumimoji="0" lang="en-US" sz="66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891032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3D96B8-566A-E009-9691-85B3C0546A90}"/>
              </a:ext>
              <a:ext uri="{C183D7F6-B498-43B3-948B-1728B52AA6E4}">
                <adec:decorative xmlns:adec="http://schemas.microsoft.com/office/drawing/2017/decorative" val="0"/>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PATHWAY TO SUCCESS</a:t>
            </a:r>
          </a:p>
        </p:txBody>
      </p:sp>
      <p:sp>
        <p:nvSpPr>
          <p:cNvPr id="25" name="Freeform: Shape 24">
            <a:extLst>
              <a:ext uri="{FF2B5EF4-FFF2-40B4-BE49-F238E27FC236}">
                <a16:creationId xmlns:a16="http://schemas.microsoft.com/office/drawing/2014/main" id="{4A5296EF-9AD6-35EA-247B-4F525EE6E628}"/>
              </a:ext>
              <a:ext uri="{C183D7F6-B498-43B3-948B-1728B52AA6E4}">
                <adec:decorative xmlns:adec="http://schemas.microsoft.com/office/drawing/2017/decorative" val="1"/>
              </a:ext>
            </a:extLst>
          </p:cNvPr>
          <p:cNvSpPr/>
          <p:nvPr/>
        </p:nvSpPr>
        <p:spPr>
          <a:xfrm rot="5400000">
            <a:off x="3528862" y="2606911"/>
            <a:ext cx="1056891" cy="2011341"/>
          </a:xfrm>
          <a:custGeom>
            <a:avLst/>
            <a:gdLst>
              <a:gd name="connsiteX0" fmla="*/ 1218036 w 1981612"/>
              <a:gd name="connsiteY0" fmla="*/ 0 h 1517040"/>
              <a:gd name="connsiteX1" fmla="*/ 1944429 w 1981612"/>
              <a:gd name="connsiteY1" fmla="*/ 846033 h 1517040"/>
              <a:gd name="connsiteX2" fmla="*/ 192541 w 1981612"/>
              <a:gd name="connsiteY2" fmla="*/ 1452785 h 1517040"/>
              <a:gd name="connsiteX3" fmla="*/ 124175 w 1981612"/>
              <a:gd name="connsiteY3" fmla="*/ 1469876 h 1517040"/>
            </a:gdLst>
            <a:ahLst/>
            <a:cxnLst>
              <a:cxn ang="0">
                <a:pos x="connsiteX0" y="connsiteY0"/>
              </a:cxn>
              <a:cxn ang="0">
                <a:pos x="connsiteX1" y="connsiteY1"/>
              </a:cxn>
              <a:cxn ang="0">
                <a:pos x="connsiteX2" y="connsiteY2"/>
              </a:cxn>
              <a:cxn ang="0">
                <a:pos x="connsiteX3" y="connsiteY3"/>
              </a:cxn>
            </a:cxnLst>
            <a:rect l="l" t="t" r="r" b="b"/>
            <a:pathLst>
              <a:path w="1981612" h="1517040">
                <a:moveTo>
                  <a:pt x="1218036" y="0"/>
                </a:moveTo>
                <a:cubicBezTo>
                  <a:pt x="1666690" y="301951"/>
                  <a:pt x="2115345" y="603902"/>
                  <a:pt x="1944429" y="846033"/>
                </a:cubicBezTo>
                <a:cubicBezTo>
                  <a:pt x="1773513" y="1088164"/>
                  <a:pt x="495917" y="1348811"/>
                  <a:pt x="192541" y="1452785"/>
                </a:cubicBezTo>
                <a:cubicBezTo>
                  <a:pt x="-110835" y="1556759"/>
                  <a:pt x="6670" y="1513317"/>
                  <a:pt x="124175" y="1469876"/>
                </a:cubicBezTo>
              </a:path>
            </a:pathLst>
          </a:custGeom>
          <a:noFill/>
          <a:ln w="38100">
            <a:solidFill>
              <a:srgbClr val="44009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From your items on a shelf">
            <a:extLst>
              <a:ext uri="{FF2B5EF4-FFF2-40B4-BE49-F238E27FC236}">
                <a16:creationId xmlns:a16="http://schemas.microsoft.com/office/drawing/2014/main" id="{A5759E86-3595-6D8F-1939-BA34CEF663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0440" y="1528714"/>
            <a:ext cx="2333133" cy="1555422"/>
          </a:xfrm>
          <a:prstGeom prst="rect">
            <a:avLst/>
          </a:prstGeom>
          <a:ln w="127000" cap="sq">
            <a:solidFill>
              <a:srgbClr val="440099"/>
            </a:solidFill>
            <a:miter lim="800000"/>
          </a:ln>
          <a:effectLst>
            <a:outerShdw blurRad="57150" dist="50800" dir="2700000" algn="tl" rotWithShape="0">
              <a:srgbClr val="000000">
                <a:alpha val="40000"/>
              </a:srgbClr>
            </a:outerShdw>
          </a:effectLst>
        </p:spPr>
      </p:pic>
      <p:pic>
        <p:nvPicPr>
          <p:cNvPr id="15" name="Picture 14" descr="To operating your own Kiosk ">
            <a:extLst>
              <a:ext uri="{FF2B5EF4-FFF2-40B4-BE49-F238E27FC236}">
                <a16:creationId xmlns:a16="http://schemas.microsoft.com/office/drawing/2014/main" id="{6BDFABF7-AD00-D0B7-5A60-A1C869EB6C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7641" y="2586547"/>
            <a:ext cx="2331720" cy="1554480"/>
          </a:xfrm>
          <a:prstGeom prst="rect">
            <a:avLst/>
          </a:prstGeom>
          <a:ln w="127000" cap="sq">
            <a:solidFill>
              <a:srgbClr val="440099"/>
            </a:solidFill>
            <a:miter lim="800000"/>
          </a:ln>
          <a:effectLst>
            <a:outerShdw blurRad="57150" dist="50800" dir="2700000" algn="tl" rotWithShape="0">
              <a:srgbClr val="000000">
                <a:alpha val="40000"/>
              </a:srgbClr>
            </a:outerShdw>
          </a:effectLst>
        </p:spPr>
      </p:pic>
      <p:pic>
        <p:nvPicPr>
          <p:cNvPr id="17" name="Picture 16" descr="To opening your own restaurant or shop">
            <a:extLst>
              <a:ext uri="{FF2B5EF4-FFF2-40B4-BE49-F238E27FC236}">
                <a16:creationId xmlns:a16="http://schemas.microsoft.com/office/drawing/2014/main" id="{6B10496C-D8ED-281C-F7C6-C98F1EBBD7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71750" y="4474439"/>
            <a:ext cx="2330943" cy="1554480"/>
          </a:xfrm>
          <a:prstGeom prst="rect">
            <a:avLst/>
          </a:prstGeom>
          <a:ln w="127000" cap="sq">
            <a:solidFill>
              <a:srgbClr val="440099"/>
            </a:solidFill>
            <a:miter lim="800000"/>
          </a:ln>
          <a:effectLst>
            <a:outerShdw blurRad="57150" dist="50800" dir="2700000" algn="tl" rotWithShape="0">
              <a:srgbClr val="000000">
                <a:alpha val="40000"/>
              </a:srgbClr>
            </a:outerShdw>
          </a:effectLst>
        </p:spPr>
      </p:pic>
      <p:sp>
        <p:nvSpPr>
          <p:cNvPr id="24" name="Freeform: Shape 23">
            <a:extLst>
              <a:ext uri="{FF2B5EF4-FFF2-40B4-BE49-F238E27FC236}">
                <a16:creationId xmlns:a16="http://schemas.microsoft.com/office/drawing/2014/main" id="{94D82CBD-5EE4-1C24-6CFD-46BED4F4B244}"/>
              </a:ext>
              <a:ext uri="{C183D7F6-B498-43B3-948B-1728B52AA6E4}">
                <adec:decorative xmlns:adec="http://schemas.microsoft.com/office/drawing/2017/decorative" val="1"/>
              </a:ext>
            </a:extLst>
          </p:cNvPr>
          <p:cNvSpPr/>
          <p:nvPr/>
        </p:nvSpPr>
        <p:spPr>
          <a:xfrm rot="5400000">
            <a:off x="7828108" y="3717563"/>
            <a:ext cx="1056891" cy="2011341"/>
          </a:xfrm>
          <a:custGeom>
            <a:avLst/>
            <a:gdLst>
              <a:gd name="connsiteX0" fmla="*/ 1218036 w 1981612"/>
              <a:gd name="connsiteY0" fmla="*/ 0 h 1517040"/>
              <a:gd name="connsiteX1" fmla="*/ 1944429 w 1981612"/>
              <a:gd name="connsiteY1" fmla="*/ 846033 h 1517040"/>
              <a:gd name="connsiteX2" fmla="*/ 192541 w 1981612"/>
              <a:gd name="connsiteY2" fmla="*/ 1452785 h 1517040"/>
              <a:gd name="connsiteX3" fmla="*/ 124175 w 1981612"/>
              <a:gd name="connsiteY3" fmla="*/ 1469876 h 1517040"/>
            </a:gdLst>
            <a:ahLst/>
            <a:cxnLst>
              <a:cxn ang="0">
                <a:pos x="connsiteX0" y="connsiteY0"/>
              </a:cxn>
              <a:cxn ang="0">
                <a:pos x="connsiteX1" y="connsiteY1"/>
              </a:cxn>
              <a:cxn ang="0">
                <a:pos x="connsiteX2" y="connsiteY2"/>
              </a:cxn>
              <a:cxn ang="0">
                <a:pos x="connsiteX3" y="connsiteY3"/>
              </a:cxn>
            </a:cxnLst>
            <a:rect l="l" t="t" r="r" b="b"/>
            <a:pathLst>
              <a:path w="1981612" h="1517040">
                <a:moveTo>
                  <a:pt x="1218036" y="0"/>
                </a:moveTo>
                <a:cubicBezTo>
                  <a:pt x="1666690" y="301951"/>
                  <a:pt x="2115345" y="603902"/>
                  <a:pt x="1944429" y="846033"/>
                </a:cubicBezTo>
                <a:cubicBezTo>
                  <a:pt x="1773513" y="1088164"/>
                  <a:pt x="495917" y="1348811"/>
                  <a:pt x="192541" y="1452785"/>
                </a:cubicBezTo>
                <a:cubicBezTo>
                  <a:pt x="-110835" y="1556759"/>
                  <a:pt x="6670" y="1513317"/>
                  <a:pt x="124175" y="1469876"/>
                </a:cubicBezTo>
              </a:path>
            </a:pathLst>
          </a:custGeom>
          <a:noFill/>
          <a:ln w="38100">
            <a:solidFill>
              <a:srgbClr val="44009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577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37">
            <a:extLst>
              <a:ext uri="{FF2B5EF4-FFF2-40B4-BE49-F238E27FC236}">
                <a16:creationId xmlns:a16="http://schemas.microsoft.com/office/drawing/2014/main" id="{741160B3-915E-3E47-AC6E-DFB260D1FE67}"/>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OUTREACH &amp; ENGAGEMENT - EVENTS</a:t>
            </a:r>
          </a:p>
        </p:txBody>
      </p:sp>
      <p:pic>
        <p:nvPicPr>
          <p:cNvPr id="3" name="Picture 2" descr="Outreach &amp; Engagement Events&#10;We offer three recurring virtual events to connect businesses with opportunities at DEN:&#10;&#10;Taking Flight at DEN&#10;When: Monthly, second Thursday, 1–2:15 p.m.&#10;A high-level update on upcoming DEN business opportunities, ideal for new and long-time vendors. Learn about DEN’s latest initiatives.&#10;&#10;Meet the Primes&#10;When: Bimonthly, third Thursday, 1–2:15 p.m.&#10;Connect with prime contractors across sectors like construction, concessions, rental cars, airlines, and more. Learn about active and upcoming procurement opportunities.&#10;&#10;Navigating the ACDBE Program Series&#10;When: Bimonthly, third Thursday, 1–2:15 p.m. (alternates with Meet the Primes)&#10;Provides guidance for small businesses in food, beverage, retail, and traveler services on qualifying for and thriving in the ACDBE program.&#10;&#10;Register for all events on our website. These sessions are free, virtual, and a great way to stay connected with DEN.&#10;&#10;https://www.eventbrite.com/o/do-business-with-den-8527643555">
            <a:extLst>
              <a:ext uri="{FF2B5EF4-FFF2-40B4-BE49-F238E27FC236}">
                <a16:creationId xmlns:a16="http://schemas.microsoft.com/office/drawing/2014/main" id="{AB52F14C-2C3A-4EF2-7F59-DE4FF5126118}"/>
              </a:ext>
            </a:extLst>
          </p:cNvPr>
          <p:cNvPicPr>
            <a:picLocks noChangeAspect="1"/>
          </p:cNvPicPr>
          <p:nvPr/>
        </p:nvPicPr>
        <p:blipFill>
          <a:blip r:embed="rId3"/>
          <a:stretch>
            <a:fillRect/>
          </a:stretch>
        </p:blipFill>
        <p:spPr>
          <a:xfrm>
            <a:off x="-17899" y="0"/>
            <a:ext cx="12423259" cy="6967625"/>
          </a:xfrm>
          <a:prstGeom prst="rect">
            <a:avLst/>
          </a:prstGeom>
        </p:spPr>
      </p:pic>
    </p:spTree>
    <p:extLst>
      <p:ext uri="{BB962C8B-B14F-4D97-AF65-F5344CB8AC3E}">
        <p14:creationId xmlns:p14="http://schemas.microsoft.com/office/powerpoint/2010/main" val="3936548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descr="PROCUREMENT TRADESHOW&#10;Save the Date&#10;August 28&#10;Westin Denver International Airport&#10;&#10;The Exhibitor Showcase is an event to foster business partnerships between the DEN, the City and County of Denver,  prime contractors, small businesses, and resource partners. &#10;&#10;Go to  https://lp.constantcontactpages.com/sl/FbEFT4d to receive information related to the exhibitor opportunities.  Booth applications open Summer of 2025.">
            <a:extLst>
              <a:ext uri="{FF2B5EF4-FFF2-40B4-BE49-F238E27FC236}">
                <a16:creationId xmlns:a16="http://schemas.microsoft.com/office/drawing/2014/main" id="{7B8D648C-5353-CE59-8240-F47012656DF6}"/>
              </a:ext>
            </a:extLst>
          </p:cNvPr>
          <p:cNvSpPr>
            <a:spLocks noGrp="1"/>
          </p:cNvSpPr>
          <p:nvPr>
            <p:ph type="title" idx="4294967295"/>
          </p:nvPr>
        </p:nvSpPr>
        <p:spPr>
          <a:xfrm>
            <a:off x="770441" y="496505"/>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PROCUREMENT</a:t>
            </a:r>
            <a:r>
              <a:rPr kumimoji="0" lang="en-US" sz="2400" b="0" i="0" u="none" strike="noStrike" kern="1200" cap="none" spc="0" normalizeH="0" baseline="0" noProof="0">
                <a:ln>
                  <a:noFill/>
                </a:ln>
                <a:solidFill>
                  <a:srgbClr val="440099"/>
                </a:solidFill>
                <a:effectLst/>
                <a:uLnTx/>
                <a:uFillTx/>
                <a:latin typeface="+mn-lt"/>
                <a:ea typeface="+mn-ea"/>
                <a:cs typeface="+mn-cs"/>
              </a:rPr>
              <a:t> </a:t>
            </a:r>
            <a:r>
              <a:rPr kumimoji="0" lang="en-US" sz="3200" b="0" i="0" u="none" strike="noStrike" kern="1200" cap="none" spc="0" normalizeH="0" baseline="0" noProof="0">
                <a:ln>
                  <a:noFill/>
                </a:ln>
                <a:solidFill>
                  <a:srgbClr val="440099"/>
                </a:solidFill>
                <a:effectLst/>
                <a:uLnTx/>
                <a:uFillTx/>
                <a:latin typeface="+mn-lt"/>
                <a:ea typeface="+mn-ea"/>
                <a:cs typeface="+mn-cs"/>
              </a:rPr>
              <a:t>TRADESHOW</a:t>
            </a:r>
          </a:p>
        </p:txBody>
      </p:sp>
      <p:sp>
        <p:nvSpPr>
          <p:cNvPr id="8" name="Text Placeholder 8" descr="Save the Date – August 28 Procurement Tradeshow&#10;Join us on August 28 at the Westin Denver International Airport for our next major business engagement event.&#10;This tradeshow is designed to build connections between:&#10;Denver International Airport&#10;The City and County of Denver&#10;Prime contractors&#10;Small businesses&#10;Resource partners&#10;A key opportunity to explore upcoming projects, meet decision-makers, and grow your network.&#10;Sign up for our newsletter to receive information and updates.&#10;General registration opens summer 2025—don’t miss it!&#10;">
            <a:extLst>
              <a:ext uri="{FF2B5EF4-FFF2-40B4-BE49-F238E27FC236}">
                <a16:creationId xmlns:a16="http://schemas.microsoft.com/office/drawing/2014/main" id="{67FB390B-886F-7BD5-304C-D663A613B525}"/>
              </a:ext>
              <a:ext uri="{C183D7F6-B498-43B3-948B-1728B52AA6E4}">
                <adec:decorative xmlns:adec="http://schemas.microsoft.com/office/drawing/2017/decorative" val="0"/>
              </a:ext>
            </a:extLst>
          </p:cNvPr>
          <p:cNvSpPr txBox="1">
            <a:spLocks/>
          </p:cNvSpPr>
          <p:nvPr/>
        </p:nvSpPr>
        <p:spPr>
          <a:xfrm>
            <a:off x="770441" y="1386115"/>
            <a:ext cx="4837257" cy="4402148"/>
          </a:xfrm>
          <a:prstGeom prst="rect">
            <a:avLst/>
          </a:prstGeom>
        </p:spPr>
        <p:txBody>
          <a:bodyPr/>
          <a:lstStyle>
            <a:lvl1pPr marL="285750" indent="-285750" algn="l" defTabSz="914400" rtl="0" eaLnBrk="1" latinLnBrk="0" hangingPunct="1">
              <a:lnSpc>
                <a:spcPct val="100000"/>
              </a:lnSpc>
              <a:spcBef>
                <a:spcPts val="1000"/>
              </a:spcBef>
              <a:buClr>
                <a:srgbClr val="C3D831"/>
              </a:buClr>
              <a:buSzPct val="110000"/>
              <a:buFont typeface="Arial" panose="020B0604020202020204" pitchFamily="34" charset="0"/>
              <a:buChar char="•"/>
              <a:defRPr sz="1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5pPr>
            <a:lvl6pPr marL="2514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E35B2A"/>
              </a:buClr>
              <a:buSzPct val="110000"/>
              <a:buFont typeface="Arial" panose="020B0604020202020204" pitchFamily="34" charset="0"/>
              <a:buNone/>
              <a:tabLst>
                <a:tab pos="457200" algn="l"/>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August 28</a:t>
            </a:r>
          </a:p>
          <a:p>
            <a:pPr marL="0" marR="0" lvl="0" indent="0" algn="l" defTabSz="914400" rtl="0" eaLnBrk="1" fontAlgn="auto" latinLnBrk="0" hangingPunct="1">
              <a:lnSpc>
                <a:spcPct val="100000"/>
              </a:lnSpc>
              <a:spcBef>
                <a:spcPts val="1000"/>
              </a:spcBef>
              <a:spcAft>
                <a:spcPts val="0"/>
              </a:spcAft>
              <a:buClr>
                <a:srgbClr val="C3D831"/>
              </a:buClr>
              <a:buSzPct val="110000"/>
              <a:buFont typeface="Arial" panose="020B0604020202020204" pitchFamily="34" charset="0"/>
              <a:buNone/>
              <a:tabLst/>
              <a:defRPr/>
            </a:pPr>
            <a:r>
              <a:rPr kumimoji="0" lang="en-US" sz="2800" b="1" i="1"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Westin Denver International Airport</a:t>
            </a:r>
          </a:p>
          <a:p>
            <a:pPr>
              <a:defRPr/>
            </a:pPr>
            <a:r>
              <a:rPr lang="en-US" sz="2800">
                <a:solidFill>
                  <a:prstClr val="black"/>
                </a:solidFill>
                <a:latin typeface="Calibri" panose="020F0502020204030204"/>
              </a:rPr>
              <a:t>Large firms in Concessions, Architecture, Engineering, Construction, Airlines and more</a:t>
            </a:r>
          </a:p>
          <a:p>
            <a:pPr>
              <a:defRPr/>
            </a:pPr>
            <a:r>
              <a:rPr lang="en-US" sz="2800">
                <a:solidFill>
                  <a:prstClr val="black"/>
                </a:solidFill>
                <a:latin typeface="Calibri" panose="020F0502020204030204"/>
              </a:rPr>
              <a:t>Representative from DEN Project Managers</a:t>
            </a:r>
          </a:p>
          <a:p>
            <a:pPr marL="0" marR="0" lvl="0" indent="0" algn="l" defTabSz="914400" rtl="0" eaLnBrk="1" fontAlgn="auto" latinLnBrk="0" hangingPunct="1">
              <a:lnSpc>
                <a:spcPct val="100000"/>
              </a:lnSpc>
              <a:spcBef>
                <a:spcPts val="1000"/>
              </a:spcBef>
              <a:spcAft>
                <a:spcPts val="0"/>
              </a:spcAft>
              <a:buClr>
                <a:srgbClr val="C3D831"/>
              </a:buClr>
              <a:buSzPct val="110000"/>
              <a:buFont typeface="Arial" panose="020B0604020202020204" pitchFamily="34" charset="0"/>
              <a:buNone/>
              <a:tabLst/>
              <a:defRPr/>
            </a:pPr>
            <a:endParaRPr lang="en-US" sz="2800">
              <a:solidFill>
                <a:prstClr val="black"/>
              </a:solidFill>
              <a:latin typeface="Calibri" panose="020F0502020204030204"/>
            </a:endParaRPr>
          </a:p>
        </p:txBody>
      </p:sp>
      <p:pic>
        <p:nvPicPr>
          <p:cNvPr id="14" name="Picture 13">
            <a:extLst>
              <a:ext uri="{FF2B5EF4-FFF2-40B4-BE49-F238E27FC236}">
                <a16:creationId xmlns:a16="http://schemas.microsoft.com/office/drawing/2014/main" id="{B09DCA5F-F02F-B906-2811-609A5863B0B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29833" y="1386115"/>
            <a:ext cx="5450631" cy="3633754"/>
          </a:xfrm>
          <a:prstGeom prst="rect">
            <a:avLst/>
          </a:prstGeom>
        </p:spPr>
      </p:pic>
    </p:spTree>
    <p:extLst>
      <p:ext uri="{BB962C8B-B14F-4D97-AF65-F5344CB8AC3E}">
        <p14:creationId xmlns:p14="http://schemas.microsoft.com/office/powerpoint/2010/main" val="2944146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Stay Connected with DEN">
            <a:extLst>
              <a:ext uri="{FF2B5EF4-FFF2-40B4-BE49-F238E27FC236}">
                <a16:creationId xmlns:a16="http://schemas.microsoft.com/office/drawing/2014/main" id="{97E08970-5B6F-F0EC-4756-621BEF7E0AF7}"/>
              </a:ext>
            </a:extLst>
          </p:cNvPr>
          <p:cNvSpPr>
            <a:spLocks noGrp="1"/>
          </p:cNvSpPr>
          <p:nvPr>
            <p:ph type="title" idx="4294967295"/>
          </p:nvPr>
        </p:nvSpPr>
        <p:spPr>
          <a:xfrm>
            <a:off x="770441" y="496505"/>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COMMUNITY</a:t>
            </a:r>
            <a:r>
              <a:rPr kumimoji="0" lang="en-US" sz="2800" b="0" i="0" u="none" strike="noStrike" kern="1200" cap="none" spc="0" normalizeH="0" baseline="0" noProof="0">
                <a:ln>
                  <a:noFill/>
                </a:ln>
                <a:solidFill>
                  <a:srgbClr val="440099"/>
                </a:solidFill>
                <a:effectLst/>
                <a:uLnTx/>
                <a:uFillTx/>
                <a:latin typeface="+mn-lt"/>
                <a:ea typeface="+mn-ea"/>
                <a:cs typeface="+mn-cs"/>
              </a:rPr>
              <a:t> </a:t>
            </a:r>
            <a:r>
              <a:rPr kumimoji="0" lang="en-US" sz="3200" b="0" i="0" u="none" strike="noStrike" kern="1200" cap="none" spc="0" normalizeH="0" baseline="0" noProof="0">
                <a:ln>
                  <a:noFill/>
                </a:ln>
                <a:solidFill>
                  <a:srgbClr val="440099"/>
                </a:solidFill>
                <a:effectLst/>
                <a:uLnTx/>
                <a:uFillTx/>
                <a:latin typeface="+mn-lt"/>
                <a:ea typeface="+mn-ea"/>
                <a:cs typeface="+mn-cs"/>
              </a:rPr>
              <a:t>PANELIST PROGRAM </a:t>
            </a:r>
          </a:p>
        </p:txBody>
      </p:sp>
      <p:sp>
        <p:nvSpPr>
          <p:cNvPr id="7" name="Text Placeholder 6">
            <a:extLst>
              <a:ext uri="{FF2B5EF4-FFF2-40B4-BE49-F238E27FC236}">
                <a16:creationId xmlns:a16="http://schemas.microsoft.com/office/drawing/2014/main" id="{E9507956-F734-D69F-F6A5-8FC49E324F87}"/>
              </a:ext>
              <a:ext uri="{C183D7F6-B498-43B3-948B-1728B52AA6E4}">
                <adec:decorative xmlns:adec="http://schemas.microsoft.com/office/drawing/2017/decorative" val="1"/>
              </a:ext>
            </a:extLst>
          </p:cNvPr>
          <p:cNvSpPr>
            <a:spLocks noGrp="1"/>
          </p:cNvSpPr>
          <p:nvPr>
            <p:ph type="body" sz="quarter" idx="12"/>
          </p:nvPr>
        </p:nvSpPr>
        <p:spPr/>
        <p:txBody>
          <a:bodyPr/>
          <a:lstStyle/>
          <a:p>
            <a:r>
              <a:rPr lang="en-US" sz="2000" b="1"/>
              <a:t>Volunteer program for those who want to participate in a procurement evaluation panel. </a:t>
            </a:r>
          </a:p>
        </p:txBody>
      </p:sp>
      <p:sp>
        <p:nvSpPr>
          <p:cNvPr id="8" name="Text Placeholder 7" descr="Great experience for potential primes&#10;Attain an understanding of the evaluation process &#10;Become familiar with DEN’s values &#10;Gain experience with DEN’s interview format&#10;">
            <a:extLst>
              <a:ext uri="{FF2B5EF4-FFF2-40B4-BE49-F238E27FC236}">
                <a16:creationId xmlns:a16="http://schemas.microsoft.com/office/drawing/2014/main" id="{9F4AF085-AA31-E952-48A0-C5208C95F98A}"/>
              </a:ext>
              <a:ext uri="{C183D7F6-B498-43B3-948B-1728B52AA6E4}">
                <adec:decorative xmlns:adec="http://schemas.microsoft.com/office/drawing/2017/decorative" val="0"/>
              </a:ext>
            </a:extLst>
          </p:cNvPr>
          <p:cNvSpPr>
            <a:spLocks noGrp="1"/>
          </p:cNvSpPr>
          <p:nvPr>
            <p:ph type="body" sz="quarter" idx="13"/>
          </p:nvPr>
        </p:nvSpPr>
        <p:spPr>
          <a:xfrm>
            <a:off x="769941" y="1555751"/>
            <a:ext cx="8694737" cy="1873249"/>
          </a:xfrm>
        </p:spPr>
        <p:txBody>
          <a:bodyPr/>
          <a:lstStyle/>
          <a:p>
            <a:pPr marL="285750" indent="-285750">
              <a:buClr>
                <a:srgbClr val="C3D831"/>
              </a:buClr>
              <a:buFont typeface="Arial" panose="020B0604020202020204" pitchFamily="34" charset="0"/>
              <a:buChar char="•"/>
            </a:pPr>
            <a:r>
              <a:rPr lang="en-US" sz="2800"/>
              <a:t>Great experience for potential primes</a:t>
            </a:r>
          </a:p>
          <a:p>
            <a:pPr marL="285750" indent="-285750">
              <a:buClr>
                <a:srgbClr val="C3D831"/>
              </a:buClr>
              <a:buFont typeface="Arial" panose="020B0604020202020204" pitchFamily="34" charset="0"/>
              <a:buChar char="•"/>
            </a:pPr>
            <a:r>
              <a:rPr lang="en-US" sz="2800"/>
              <a:t>Attain an understanding of the evaluation process </a:t>
            </a:r>
          </a:p>
          <a:p>
            <a:pPr marL="285750" indent="-285750">
              <a:buClr>
                <a:srgbClr val="C3D831"/>
              </a:buClr>
              <a:buFont typeface="Arial" panose="020B0604020202020204" pitchFamily="34" charset="0"/>
              <a:buChar char="•"/>
            </a:pPr>
            <a:r>
              <a:rPr lang="en-US" sz="2800"/>
              <a:t>Become familiar with DEN’s values </a:t>
            </a:r>
          </a:p>
          <a:p>
            <a:pPr marL="285750" indent="-285750">
              <a:buClr>
                <a:srgbClr val="C3D831"/>
              </a:buClr>
              <a:buFont typeface="Arial" panose="020B0604020202020204" pitchFamily="34" charset="0"/>
              <a:buChar char="•"/>
            </a:pPr>
            <a:r>
              <a:rPr lang="en-US" sz="2800"/>
              <a:t>Gain experience with DEN’s interview format</a:t>
            </a:r>
          </a:p>
        </p:txBody>
      </p:sp>
      <p:pic>
        <p:nvPicPr>
          <p:cNvPr id="11" name="Picture Placeholder 10">
            <a:extLst>
              <a:ext uri="{FF2B5EF4-FFF2-40B4-BE49-F238E27FC236}">
                <a16:creationId xmlns:a16="http://schemas.microsoft.com/office/drawing/2014/main" id="{C5CA412B-F2AB-D9E9-0EE1-61D9BF9E02B5}"/>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p:pic>
      <p:sp>
        <p:nvSpPr>
          <p:cNvPr id="2" name="Slide Number Placeholder 1">
            <a:extLst>
              <a:ext uri="{FF2B5EF4-FFF2-40B4-BE49-F238E27FC236}">
                <a16:creationId xmlns:a16="http://schemas.microsoft.com/office/drawing/2014/main" id="{547E9D5B-86B6-45C2-9AA6-4F9BE0C7134C}"/>
              </a:ext>
              <a:ext uri="{C183D7F6-B498-43B3-948B-1728B52AA6E4}">
                <adec:decorative xmlns:adec="http://schemas.microsoft.com/office/drawing/2017/decorative" val="1"/>
              </a:ext>
            </a:extLst>
          </p:cNvPr>
          <p:cNvSpPr>
            <a:spLocks noGrp="1"/>
          </p:cNvSpPr>
          <p:nvPr>
            <p:ph type="sldNum" sz="quarter" idx="4294967295"/>
          </p:nvPr>
        </p:nvSpPr>
        <p:spPr>
          <a:xfrm>
            <a:off x="9347200" y="6356350"/>
            <a:ext cx="2844800" cy="365125"/>
          </a:xfrm>
          <a:prstGeom prst="rect">
            <a:avLst/>
          </a:prstGeom>
        </p:spPr>
        <p:txBody>
          <a:bodyPr vert="horz" lIns="121920" tIns="60960" rIns="121920" bIns="60960" rtlCol="0" anchor="ctr"/>
          <a:lstStyle>
            <a:defPPr>
              <a:defRPr lang="en-US"/>
            </a:defPPr>
            <a:lvl1pPr algn="r" defTabSz="609585" rtl="0" eaLnBrk="1" fontAlgn="auto" hangingPunct="1">
              <a:spcBef>
                <a:spcPts val="0"/>
              </a:spcBef>
              <a:spcAft>
                <a:spcPts val="0"/>
              </a:spcAft>
              <a:defRPr sz="1401" kern="1200" smtClean="0">
                <a:solidFill>
                  <a:srgbClr val="3B1D85"/>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047924" algn="l" defTabSz="1219170" rtl="0" eaLnBrk="1" latinLnBrk="0" hangingPunct="1">
              <a:defRPr kern="1200">
                <a:solidFill>
                  <a:schemeClr val="tx1"/>
                </a:solidFill>
                <a:latin typeface="Calibri" panose="020F0502020204030204" pitchFamily="34" charset="0"/>
                <a:ea typeface="+mn-ea"/>
                <a:cs typeface="+mn-cs"/>
              </a:defRPr>
            </a:lvl6pPr>
            <a:lvl7pPr marL="3657509" algn="l" defTabSz="1219170" rtl="0" eaLnBrk="1" latinLnBrk="0" hangingPunct="1">
              <a:defRPr kern="1200">
                <a:solidFill>
                  <a:schemeClr val="tx1"/>
                </a:solidFill>
                <a:latin typeface="Calibri" panose="020F0502020204030204" pitchFamily="34" charset="0"/>
                <a:ea typeface="+mn-ea"/>
                <a:cs typeface="+mn-cs"/>
              </a:defRPr>
            </a:lvl7pPr>
            <a:lvl8pPr marL="4267093" algn="l" defTabSz="1219170" rtl="0" eaLnBrk="1" latinLnBrk="0" hangingPunct="1">
              <a:defRPr kern="1200">
                <a:solidFill>
                  <a:schemeClr val="tx1"/>
                </a:solidFill>
                <a:latin typeface="Calibri" panose="020F0502020204030204" pitchFamily="34" charset="0"/>
                <a:ea typeface="+mn-ea"/>
                <a:cs typeface="+mn-cs"/>
              </a:defRPr>
            </a:lvl8pPr>
            <a:lvl9pPr marL="4876678" algn="l" defTabSz="1219170" rtl="0" eaLnBrk="1" latinLnBrk="0" hangingPunct="1">
              <a:defRPr kern="1200">
                <a:solidFill>
                  <a:schemeClr val="tx1"/>
                </a:solidFill>
                <a:latin typeface="Calibri" panose="020F0502020204030204" pitchFamily="34" charset="0"/>
                <a:ea typeface="+mn-ea"/>
                <a:cs typeface="+mn-cs"/>
              </a:defRPr>
            </a:lvl9pPr>
          </a:lstStyle>
          <a:p>
            <a:pPr>
              <a:defRPr/>
            </a:pPr>
            <a:fld id="{60743FD7-529B-4A2D-8A4F-19CDDB4BCB9B}" type="slidenum">
              <a:rPr lang="en-US" dirty="0" smtClean="0"/>
              <a:pPr>
                <a:defRPr/>
              </a:pPr>
              <a:t>9</a:t>
            </a:fld>
            <a:endParaRPr lang="en-US"/>
          </a:p>
        </p:txBody>
      </p:sp>
      <p:sp>
        <p:nvSpPr>
          <p:cNvPr id="10" name="TextBox 9" descr="To sign up please go to&#10;&#10;https://www.flydenver.com/business-and-community/community-panelist-program/">
            <a:extLst>
              <a:ext uri="{FF2B5EF4-FFF2-40B4-BE49-F238E27FC236}">
                <a16:creationId xmlns:a16="http://schemas.microsoft.com/office/drawing/2014/main" id="{318F9294-102E-4AF6-4190-4ECFA2D9BC2B}"/>
              </a:ext>
            </a:extLst>
          </p:cNvPr>
          <p:cNvSpPr txBox="1"/>
          <p:nvPr/>
        </p:nvSpPr>
        <p:spPr>
          <a:xfrm>
            <a:off x="6746955" y="4723932"/>
            <a:ext cx="2509183" cy="369332"/>
          </a:xfrm>
          <a:prstGeom prst="rect">
            <a:avLst/>
          </a:prstGeom>
          <a:noFill/>
        </p:spPr>
        <p:txBody>
          <a:bodyPr wrap="square">
            <a:spAutoFit/>
          </a:bodyPr>
          <a:lstStyle/>
          <a:p>
            <a:pPr>
              <a:buNone/>
            </a:pPr>
            <a:r>
              <a:rPr lang="en-US" b="1"/>
              <a:t>Scan to Sign Up Today!</a:t>
            </a:r>
            <a:endParaRPr lang="en-US"/>
          </a:p>
        </p:txBody>
      </p:sp>
      <p:pic>
        <p:nvPicPr>
          <p:cNvPr id="12" name="Picture 11">
            <a:extLst>
              <a:ext uri="{FF2B5EF4-FFF2-40B4-BE49-F238E27FC236}">
                <a16:creationId xmlns:a16="http://schemas.microsoft.com/office/drawing/2014/main" id="{FB8F6921-F9F6-2F5A-9B44-46AF9E5282E5}"/>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838018" y="5189804"/>
            <a:ext cx="865517" cy="877824"/>
          </a:xfrm>
          <a:prstGeom prst="rect">
            <a:avLst/>
          </a:prstGeom>
        </p:spPr>
      </p:pic>
      <p:sp>
        <p:nvSpPr>
          <p:cNvPr id="15" name="Freeform: Shape 14">
            <a:extLst>
              <a:ext uri="{FF2B5EF4-FFF2-40B4-BE49-F238E27FC236}">
                <a16:creationId xmlns:a16="http://schemas.microsoft.com/office/drawing/2014/main" id="{EE6EABA2-C4AF-E683-4091-B4D2BF7C7C10}"/>
              </a:ext>
              <a:ext uri="{C183D7F6-B498-43B3-948B-1728B52AA6E4}">
                <adec:decorative xmlns:adec="http://schemas.microsoft.com/office/drawing/2017/decorative" val="1"/>
              </a:ext>
            </a:extLst>
          </p:cNvPr>
          <p:cNvSpPr/>
          <p:nvPr/>
        </p:nvSpPr>
        <p:spPr>
          <a:xfrm rot="20247250">
            <a:off x="8054211" y="5388967"/>
            <a:ext cx="1240326" cy="521935"/>
          </a:xfrm>
          <a:custGeom>
            <a:avLst/>
            <a:gdLst>
              <a:gd name="connsiteX0" fmla="*/ 914400 w 1147810"/>
              <a:gd name="connsiteY0" fmla="*/ 0 h 863125"/>
              <a:gd name="connsiteX1" fmla="*/ 957129 w 1147810"/>
              <a:gd name="connsiteY1" fmla="*/ 25637 h 863125"/>
              <a:gd name="connsiteX2" fmla="*/ 982767 w 1147810"/>
              <a:gd name="connsiteY2" fmla="*/ 42729 h 863125"/>
              <a:gd name="connsiteX3" fmla="*/ 1025496 w 1147810"/>
              <a:gd name="connsiteY3" fmla="*/ 59821 h 863125"/>
              <a:gd name="connsiteX4" fmla="*/ 1076771 w 1147810"/>
              <a:gd name="connsiteY4" fmla="*/ 111095 h 863125"/>
              <a:gd name="connsiteX5" fmla="*/ 1128045 w 1147810"/>
              <a:gd name="connsiteY5" fmla="*/ 188008 h 863125"/>
              <a:gd name="connsiteX6" fmla="*/ 1119500 w 1147810"/>
              <a:gd name="connsiteY6" fmla="*/ 470019 h 863125"/>
              <a:gd name="connsiteX7" fmla="*/ 1102408 w 1147810"/>
              <a:gd name="connsiteY7" fmla="*/ 512748 h 863125"/>
              <a:gd name="connsiteX8" fmla="*/ 1051133 w 1147810"/>
              <a:gd name="connsiteY8" fmla="*/ 572568 h 863125"/>
              <a:gd name="connsiteX9" fmla="*/ 991313 w 1147810"/>
              <a:gd name="connsiteY9" fmla="*/ 623843 h 863125"/>
              <a:gd name="connsiteX10" fmla="*/ 828943 w 1147810"/>
              <a:gd name="connsiteY10" fmla="*/ 658026 h 863125"/>
              <a:gd name="connsiteX11" fmla="*/ 700756 w 1147810"/>
              <a:gd name="connsiteY11" fmla="*/ 649480 h 863125"/>
              <a:gd name="connsiteX12" fmla="*/ 546931 w 1147810"/>
              <a:gd name="connsiteY12" fmla="*/ 478565 h 863125"/>
              <a:gd name="connsiteX13" fmla="*/ 521294 w 1147810"/>
              <a:gd name="connsiteY13" fmla="*/ 384561 h 863125"/>
              <a:gd name="connsiteX14" fmla="*/ 512748 w 1147810"/>
              <a:gd name="connsiteY14" fmla="*/ 299103 h 863125"/>
              <a:gd name="connsiteX15" fmla="*/ 504202 w 1147810"/>
              <a:gd name="connsiteY15" fmla="*/ 256374 h 863125"/>
              <a:gd name="connsiteX16" fmla="*/ 512748 w 1147810"/>
              <a:gd name="connsiteY16" fmla="*/ 205099 h 863125"/>
              <a:gd name="connsiteX17" fmla="*/ 649481 w 1147810"/>
              <a:gd name="connsiteY17" fmla="*/ 205099 h 863125"/>
              <a:gd name="connsiteX18" fmla="*/ 717847 w 1147810"/>
              <a:gd name="connsiteY18" fmla="*/ 264920 h 863125"/>
              <a:gd name="connsiteX19" fmla="*/ 743485 w 1147810"/>
              <a:gd name="connsiteY19" fmla="*/ 290557 h 863125"/>
              <a:gd name="connsiteX20" fmla="*/ 794759 w 1147810"/>
              <a:gd name="connsiteY20" fmla="*/ 367469 h 863125"/>
              <a:gd name="connsiteX21" fmla="*/ 811851 w 1147810"/>
              <a:gd name="connsiteY21" fmla="*/ 495656 h 863125"/>
              <a:gd name="connsiteX22" fmla="*/ 803305 w 1147810"/>
              <a:gd name="connsiteY22" fmla="*/ 555477 h 863125"/>
              <a:gd name="connsiteX23" fmla="*/ 649481 w 1147810"/>
              <a:gd name="connsiteY23" fmla="*/ 786213 h 863125"/>
              <a:gd name="connsiteX24" fmla="*/ 589660 w 1147810"/>
              <a:gd name="connsiteY24" fmla="*/ 837488 h 863125"/>
              <a:gd name="connsiteX25" fmla="*/ 521294 w 1147810"/>
              <a:gd name="connsiteY25" fmla="*/ 863125 h 863125"/>
              <a:gd name="connsiteX26" fmla="*/ 247828 w 1147810"/>
              <a:gd name="connsiteY26" fmla="*/ 769122 h 863125"/>
              <a:gd name="connsiteX27" fmla="*/ 162371 w 1147810"/>
              <a:gd name="connsiteY27" fmla="*/ 700755 h 863125"/>
              <a:gd name="connsiteX28" fmla="*/ 119642 w 1147810"/>
              <a:gd name="connsiteY28" fmla="*/ 623843 h 863125"/>
              <a:gd name="connsiteX29" fmla="*/ 76913 w 1147810"/>
              <a:gd name="connsiteY29" fmla="*/ 538385 h 863125"/>
              <a:gd name="connsiteX30" fmla="*/ 0 w 1147810"/>
              <a:gd name="connsiteY30" fmla="*/ 410198 h 8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7810" h="863125">
                <a:moveTo>
                  <a:pt x="914400" y="0"/>
                </a:moveTo>
                <a:cubicBezTo>
                  <a:pt x="928643" y="8546"/>
                  <a:pt x="943044" y="16834"/>
                  <a:pt x="957129" y="25637"/>
                </a:cubicBezTo>
                <a:cubicBezTo>
                  <a:pt x="965839" y="31081"/>
                  <a:pt x="973580" y="38136"/>
                  <a:pt x="982767" y="42729"/>
                </a:cubicBezTo>
                <a:cubicBezTo>
                  <a:pt x="996488" y="49589"/>
                  <a:pt x="1011253" y="54124"/>
                  <a:pt x="1025496" y="59821"/>
                </a:cubicBezTo>
                <a:cubicBezTo>
                  <a:pt x="1042588" y="76912"/>
                  <a:pt x="1064335" y="90368"/>
                  <a:pt x="1076771" y="111095"/>
                </a:cubicBezTo>
                <a:cubicBezTo>
                  <a:pt x="1109736" y="166037"/>
                  <a:pt x="1092442" y="140536"/>
                  <a:pt x="1128045" y="188008"/>
                </a:cubicBezTo>
                <a:cubicBezTo>
                  <a:pt x="1162686" y="291928"/>
                  <a:pt x="1146601" y="232887"/>
                  <a:pt x="1119500" y="470019"/>
                </a:cubicBezTo>
                <a:cubicBezTo>
                  <a:pt x="1117758" y="485260"/>
                  <a:pt x="1110917" y="499984"/>
                  <a:pt x="1102408" y="512748"/>
                </a:cubicBezTo>
                <a:cubicBezTo>
                  <a:pt x="1087840" y="534600"/>
                  <a:pt x="1069704" y="553997"/>
                  <a:pt x="1051133" y="572568"/>
                </a:cubicBezTo>
                <a:cubicBezTo>
                  <a:pt x="1032562" y="591139"/>
                  <a:pt x="1014203" y="610967"/>
                  <a:pt x="991313" y="623843"/>
                </a:cubicBezTo>
                <a:cubicBezTo>
                  <a:pt x="938810" y="653376"/>
                  <a:pt x="886662" y="652254"/>
                  <a:pt x="828943" y="658026"/>
                </a:cubicBezTo>
                <a:cubicBezTo>
                  <a:pt x="786214" y="655177"/>
                  <a:pt x="740415" y="665637"/>
                  <a:pt x="700756" y="649480"/>
                </a:cubicBezTo>
                <a:cubicBezTo>
                  <a:pt x="616003" y="614951"/>
                  <a:pt x="588760" y="548279"/>
                  <a:pt x="546931" y="478565"/>
                </a:cubicBezTo>
                <a:cubicBezTo>
                  <a:pt x="538385" y="447230"/>
                  <a:pt x="527371" y="416466"/>
                  <a:pt x="521294" y="384561"/>
                </a:cubicBezTo>
                <a:cubicBezTo>
                  <a:pt x="515937" y="356439"/>
                  <a:pt x="516532" y="327480"/>
                  <a:pt x="512748" y="299103"/>
                </a:cubicBezTo>
                <a:cubicBezTo>
                  <a:pt x="510828" y="284705"/>
                  <a:pt x="507051" y="270617"/>
                  <a:pt x="504202" y="256374"/>
                </a:cubicBezTo>
                <a:cubicBezTo>
                  <a:pt x="507051" y="239282"/>
                  <a:pt x="505711" y="220933"/>
                  <a:pt x="512748" y="205099"/>
                </a:cubicBezTo>
                <a:cubicBezTo>
                  <a:pt x="538800" y="146482"/>
                  <a:pt x="609815" y="195946"/>
                  <a:pt x="649481" y="205099"/>
                </a:cubicBezTo>
                <a:cubicBezTo>
                  <a:pt x="704885" y="232802"/>
                  <a:pt x="668681" y="208731"/>
                  <a:pt x="717847" y="264920"/>
                </a:cubicBezTo>
                <a:cubicBezTo>
                  <a:pt x="725806" y="274015"/>
                  <a:pt x="735620" y="281381"/>
                  <a:pt x="743485" y="290557"/>
                </a:cubicBezTo>
                <a:cubicBezTo>
                  <a:pt x="767219" y="318247"/>
                  <a:pt x="775635" y="335596"/>
                  <a:pt x="794759" y="367469"/>
                </a:cubicBezTo>
                <a:cubicBezTo>
                  <a:pt x="807349" y="417829"/>
                  <a:pt x="811851" y="428392"/>
                  <a:pt x="811851" y="495656"/>
                </a:cubicBezTo>
                <a:cubicBezTo>
                  <a:pt x="811851" y="515799"/>
                  <a:pt x="811486" y="537070"/>
                  <a:pt x="803305" y="555477"/>
                </a:cubicBezTo>
                <a:cubicBezTo>
                  <a:pt x="744057" y="688785"/>
                  <a:pt x="734310" y="707444"/>
                  <a:pt x="649481" y="786213"/>
                </a:cubicBezTo>
                <a:cubicBezTo>
                  <a:pt x="630236" y="804084"/>
                  <a:pt x="612180" y="823976"/>
                  <a:pt x="589660" y="837488"/>
                </a:cubicBezTo>
                <a:cubicBezTo>
                  <a:pt x="568790" y="850010"/>
                  <a:pt x="544083" y="854579"/>
                  <a:pt x="521294" y="863125"/>
                </a:cubicBezTo>
                <a:cubicBezTo>
                  <a:pt x="418977" y="835221"/>
                  <a:pt x="334308" y="825335"/>
                  <a:pt x="247828" y="769122"/>
                </a:cubicBezTo>
                <a:cubicBezTo>
                  <a:pt x="217242" y="749241"/>
                  <a:pt x="190857" y="723544"/>
                  <a:pt x="162371" y="700755"/>
                </a:cubicBezTo>
                <a:cubicBezTo>
                  <a:pt x="148128" y="675118"/>
                  <a:pt x="133301" y="649796"/>
                  <a:pt x="119642" y="623843"/>
                </a:cubicBezTo>
                <a:cubicBezTo>
                  <a:pt x="104809" y="595660"/>
                  <a:pt x="92584" y="566111"/>
                  <a:pt x="76913" y="538385"/>
                </a:cubicBezTo>
                <a:cubicBezTo>
                  <a:pt x="-39608" y="332234"/>
                  <a:pt x="34557" y="479312"/>
                  <a:pt x="0" y="410198"/>
                </a:cubicBezTo>
              </a:path>
            </a:pathLst>
          </a:custGeom>
          <a:noFill/>
          <a:ln w="38100">
            <a:solidFill>
              <a:srgbClr val="44009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02A59551-F741-6BD5-A749-4835EC512CD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596930" flipH="1">
            <a:off x="7668512" y="5312202"/>
            <a:ext cx="551817" cy="64633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itl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Content 4 - GREEN - Image VIOLET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Content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Content 4 - GREEN - Image VIOLET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Content 2 - G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Content 2 - G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itl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tent 2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tent 3 - GREEN - bulle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4 - GREEN - Image VIOLET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ntent 2 - G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ontent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ontent 4 - GREEN - Image VIOLET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ysClr val="windowText" lastClr="000000"/>
    </a:dk1>
    <a:lt1>
      <a:sysClr val="window" lastClr="FFFFFF"/>
    </a:lt1>
    <a:dk2>
      <a:srgbClr val="44546A"/>
    </a:dk2>
    <a:lt2>
      <a:srgbClr val="E7E6E6"/>
    </a:lt2>
    <a:accent1>
      <a:srgbClr val="440099"/>
    </a:accent1>
    <a:accent2>
      <a:srgbClr val="676A6A"/>
    </a:accent2>
    <a:accent3>
      <a:srgbClr val="E25C2F"/>
    </a:accent3>
    <a:accent4>
      <a:srgbClr val="440099"/>
    </a:accent4>
    <a:accent5>
      <a:srgbClr val="E25C2F"/>
    </a:accent5>
    <a:accent6>
      <a:srgbClr val="676A6A"/>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Sent xmlns="bbc1b1f8-0e71-4cbd-b262-3052aba238a9" xsi:nil="true"/>
    <lcf76f155ced4ddcb4097134ff3c332f xmlns="bbc1b1f8-0e71-4cbd-b262-3052aba238a9">
      <Terms xmlns="http://schemas.microsoft.com/office/infopath/2007/PartnerControls"/>
    </lcf76f155ced4ddcb4097134ff3c332f>
    <TaxCatchAll xmlns="87e7f7ab-f283-48b6-a11d-5b6afdf240ea" xsi:nil="true"/>
    <BusinessDirectoryType xmlns="bbc1b1f8-0e71-4cbd-b262-3052aba238a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B4CBFD58AEB54B9523C229AC8968F6" ma:contentTypeVersion="20" ma:contentTypeDescription="Create a new document." ma:contentTypeScope="" ma:versionID="dac6d87b05e357c2301d36978e572fdb">
  <xsd:schema xmlns:xsd="http://www.w3.org/2001/XMLSchema" xmlns:xs="http://www.w3.org/2001/XMLSchema" xmlns:p="http://schemas.microsoft.com/office/2006/metadata/properties" xmlns:ns2="bbc1b1f8-0e71-4cbd-b262-3052aba238a9" xmlns:ns3="fd3bd635-9bff-483f-aa30-f8bfae0bbf17" xmlns:ns4="87e7f7ab-f283-48b6-a11d-5b6afdf240ea" targetNamespace="http://schemas.microsoft.com/office/2006/metadata/properties" ma:root="true" ma:fieldsID="a41b194955d1266a12419443279fb843" ns2:_="" ns3:_="" ns4:_="">
    <xsd:import namespace="bbc1b1f8-0e71-4cbd-b262-3052aba238a9"/>
    <xsd:import namespace="fd3bd635-9bff-483f-aa30-f8bfae0bbf17"/>
    <xsd:import namespace="87e7f7ab-f283-48b6-a11d-5b6afdf240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LengthInSeconds" minOccurs="0"/>
                <xsd:element ref="ns2:BusinessDirectoryType" minOccurs="0"/>
                <xsd:element ref="ns2:DateSent" minOccurs="0"/>
                <xsd:element ref="ns2:lcf76f155ced4ddcb4097134ff3c332f" minOccurs="0"/>
                <xsd:element ref="ns4: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c1b1f8-0e71-4cbd-b262-3052aba238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BusinessDirectoryType" ma:index="20" nillable="true" ma:displayName="Business Directory Type" ma:format="Dropdown" ma:internalName="BusinessDirectoryType">
      <xsd:simpleType>
        <xsd:restriction base="dms:Choice">
          <xsd:enumeration value="General Contracts"/>
          <xsd:enumeration value="ACDBE"/>
          <xsd:enumeration value="Both"/>
        </xsd:restriction>
      </xsd:simpleType>
    </xsd:element>
    <xsd:element name="DateSent" ma:index="21" nillable="true" ma:displayName="Date Sent" ma:format="DateOnly" ma:internalName="DateSent">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8707e54-6713-4257-8868-1e4840a70e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Location" ma:index="27"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3bd635-9bff-483f-aa30-f8bfae0bbf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e7f7ab-f283-48b6-a11d-5b6afdf240e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78edeec-2c53-48c2-9d7f-9f98b72b39d4}" ma:internalName="TaxCatchAll" ma:showField="CatchAllData" ma:web="fd3bd635-9bff-483f-aa30-f8bfae0bbf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F2FE49-1C05-4EF5-9360-51D70AD37214}">
  <ds:schemaRefs>
    <ds:schemaRef ds:uri="87e7f7ab-f283-48b6-a11d-5b6afdf240ea"/>
    <ds:schemaRef ds:uri="bbc1b1f8-0e71-4cbd-b262-3052aba238a9"/>
    <ds:schemaRef ds:uri="fd3bd635-9bff-483f-aa30-f8bfae0bbf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674DDDF-AB4D-446A-A19F-F62E53DF806A}">
  <ds:schemaRefs>
    <ds:schemaRef ds:uri="http://schemas.microsoft.com/sharepoint/v3/contenttype/forms"/>
  </ds:schemaRefs>
</ds:datastoreItem>
</file>

<file path=customXml/itemProps3.xml><?xml version="1.0" encoding="utf-8"?>
<ds:datastoreItem xmlns:ds="http://schemas.openxmlformats.org/officeDocument/2006/customXml" ds:itemID="{58F9B0DC-1E43-4016-AFDE-EBE8033C1D03}">
  <ds:schemaRefs>
    <ds:schemaRef ds:uri="87e7f7ab-f283-48b6-a11d-5b6afdf240ea"/>
    <ds:schemaRef ds:uri="bbc1b1f8-0e71-4cbd-b262-3052aba238a9"/>
    <ds:schemaRef ds:uri="fd3bd635-9bff-483f-aa30-f8bfae0bbf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65</TotalTime>
  <Words>3584</Words>
  <Application>Microsoft Office PowerPoint</Application>
  <PresentationFormat>Widescreen</PresentationFormat>
  <Paragraphs>402</Paragraphs>
  <Slides>50</Slides>
  <Notes>49</Notes>
  <HiddenSlides>1</HiddenSlides>
  <MMClips>0</MMClips>
  <ScaleCrop>false</ScaleCrop>
  <HeadingPairs>
    <vt:vector size="6" baseType="variant">
      <vt:variant>
        <vt:lpstr>Fonts Used</vt:lpstr>
      </vt:variant>
      <vt:variant>
        <vt:i4>9</vt:i4>
      </vt:variant>
      <vt:variant>
        <vt:lpstr>Theme</vt:lpstr>
      </vt:variant>
      <vt:variant>
        <vt:i4>16</vt:i4>
      </vt:variant>
      <vt:variant>
        <vt:lpstr>Slide Titles</vt:lpstr>
      </vt:variant>
      <vt:variant>
        <vt:i4>50</vt:i4>
      </vt:variant>
    </vt:vector>
  </HeadingPairs>
  <TitlesOfParts>
    <vt:vector size="75" baseType="lpstr">
      <vt:lpstr>Aptos</vt:lpstr>
      <vt:lpstr>Arial</vt:lpstr>
      <vt:lpstr>Calibri</vt:lpstr>
      <vt:lpstr>Calibri Light</vt:lpstr>
      <vt:lpstr>Franklin Gothic Medium Cond</vt:lpstr>
      <vt:lpstr>Inter</vt:lpstr>
      <vt:lpstr>Open Sans</vt:lpstr>
      <vt:lpstr>Symbol</vt:lpstr>
      <vt:lpstr>Times New Roman</vt:lpstr>
      <vt:lpstr>Title 3</vt:lpstr>
      <vt:lpstr>1_Title 3</vt:lpstr>
      <vt:lpstr>1_Content 2 - ORANGE</vt:lpstr>
      <vt:lpstr>1_Content 3 - GREEN - bullets</vt:lpstr>
      <vt:lpstr>Content 4 - GREEN - Image VIOLET logo</vt:lpstr>
      <vt:lpstr>1_Content 2 - GREEN</vt:lpstr>
      <vt:lpstr>1_Content 1</vt:lpstr>
      <vt:lpstr>2_Content 1 - ORANGE</vt:lpstr>
      <vt:lpstr>1_Content 4 - GREEN - Image VIOLET logo</vt:lpstr>
      <vt:lpstr>3_Content 1 - ORANGE</vt:lpstr>
      <vt:lpstr>2_Content 4 - GREEN - Image VIOLET logo</vt:lpstr>
      <vt:lpstr>4_Content 1 - ORANGE</vt:lpstr>
      <vt:lpstr>2_Content 1</vt:lpstr>
      <vt:lpstr>3_Content 4 - GREEN - Image VIOLET logo</vt:lpstr>
      <vt:lpstr>Content 2 - GREEN</vt:lpstr>
      <vt:lpstr>3_Content 2 - GREEN</vt:lpstr>
      <vt:lpstr>Snack &amp; Souvenir Expo</vt:lpstr>
      <vt:lpstr>DIRECTOR OF OUTREACH &amp; ENGAGEMENT</vt:lpstr>
      <vt:lpstr>FLIGHT PLAN: SNACK &amp; SOUVENIR EXPO AGENDA</vt:lpstr>
      <vt:lpstr>READY FOR TAKEOFF: NAVIGATE THE EXPO WITH WHOVA</vt:lpstr>
      <vt:lpstr>What to Expect</vt:lpstr>
      <vt:lpstr>PATHWAY TO SUCCESS</vt:lpstr>
      <vt:lpstr>OUTREACH &amp; ENGAGEMENT - EVENTS</vt:lpstr>
      <vt:lpstr>PROCUREMENT TRADESHOW</vt:lpstr>
      <vt:lpstr>COMMUNITY PANELIST PROGRAM </vt:lpstr>
      <vt:lpstr>STAY CONNECTED WITH DEN</vt:lpstr>
      <vt:lpstr>DEN Concessions</vt:lpstr>
      <vt:lpstr>DEN by the Numbers</vt:lpstr>
      <vt:lpstr>Click to edit Master title style</vt:lpstr>
      <vt:lpstr>VISION 100 AND OPERATION 2045 </vt:lpstr>
      <vt:lpstr>OPERATION 2045</vt:lpstr>
      <vt:lpstr>COMMITMENT TO SMALL BUSINESS</vt:lpstr>
      <vt:lpstr>SENIOR VICE PRESIDENT, CONCESSIONS</vt:lpstr>
      <vt:lpstr>CONCESSIONS 2024</vt:lpstr>
      <vt:lpstr>THE VISION - MASTER PLAN</vt:lpstr>
      <vt:lpstr>DELIVERING THE NEW VISION</vt:lpstr>
      <vt:lpstr>FUTURE VISION</vt:lpstr>
      <vt:lpstr>SENIOR DIRECTOR, CONCESSIONS</vt:lpstr>
      <vt:lpstr>COMMERCIAL PRINCIPLES</vt:lpstr>
      <vt:lpstr>FUTURE VISION – EXAMPLE OF COMMERCIAL PRINCIPLES</vt:lpstr>
      <vt:lpstr>Example 1</vt:lpstr>
      <vt:lpstr>Example 2</vt:lpstr>
      <vt:lpstr>Example 3</vt:lpstr>
      <vt:lpstr>Example 4</vt:lpstr>
      <vt:lpstr>FUTURE DEN</vt:lpstr>
      <vt:lpstr>RFP LOCATION FORECAST</vt:lpstr>
      <vt:lpstr>2025 RFP LOCATIONS – GREAT HALL</vt:lpstr>
      <vt:lpstr>2025 RFP LOCATIONS - CONCOURSES</vt:lpstr>
      <vt:lpstr>2026 RFP LOCATIONS</vt:lpstr>
      <vt:lpstr>DEN ACDBE Team</vt:lpstr>
      <vt:lpstr>Senior ACDBE Program Specialist</vt:lpstr>
      <vt:lpstr>ACDBE Program</vt:lpstr>
      <vt:lpstr>DEN’s ACDBE Team</vt:lpstr>
      <vt:lpstr>ACDBE Goal Setting</vt:lpstr>
      <vt:lpstr>ACDBE Goal Setting </vt:lpstr>
      <vt:lpstr>Resources at DEN</vt:lpstr>
      <vt:lpstr>Denver Economic Development &amp; Opportunity</vt:lpstr>
      <vt:lpstr>Navigating the ACDBE Program</vt:lpstr>
      <vt:lpstr>Business Development Training Academy </vt:lpstr>
      <vt:lpstr>Business Learning &amp; Development Administrator II</vt:lpstr>
      <vt:lpstr>BDTA Mission Statement</vt:lpstr>
      <vt:lpstr>Building Readiness in Small Businesses</vt:lpstr>
      <vt:lpstr>BDTA Concessions Program Tiers</vt:lpstr>
      <vt:lpstr>Unlocking Opportunities – Becoming a Supplier</vt:lpstr>
      <vt:lpstr>Panelists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Bricker, Lauren - DEN</dc:creator>
  <cp:lastModifiedBy>Hook, Charles - DEN</cp:lastModifiedBy>
  <cp:revision>4</cp:revision>
  <cp:lastPrinted>2025-05-21T11:06:19Z</cp:lastPrinted>
  <dcterms:created xsi:type="dcterms:W3CDTF">2024-03-24T01:57:37Z</dcterms:created>
  <dcterms:modified xsi:type="dcterms:W3CDTF">2025-06-02T18:46:06Z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0x01010020B4CBFD58AEB54B9523C229AC8968F6</vt:lpwstr>
  </property>
</Properties>
</file>