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4"/>
    <p:sldMasterId id="2147483652" r:id="rId5"/>
    <p:sldMasterId id="2147483689" r:id="rId6"/>
    <p:sldMasterId id="2147483686" r:id="rId7"/>
    <p:sldMasterId id="2147483682" r:id="rId8"/>
    <p:sldMasterId id="2147483714" r:id="rId9"/>
    <p:sldMasterId id="2147483739" r:id="rId10"/>
    <p:sldMasterId id="2147483765" r:id="rId11"/>
  </p:sldMasterIdLst>
  <p:notesMasterIdLst>
    <p:notesMasterId r:id="rId55"/>
  </p:notesMasterIdLst>
  <p:sldIdLst>
    <p:sldId id="11200" r:id="rId12"/>
    <p:sldId id="104969" r:id="rId13"/>
    <p:sldId id="11192" r:id="rId14"/>
    <p:sldId id="11229" r:id="rId15"/>
    <p:sldId id="105132" r:id="rId16"/>
    <p:sldId id="105138" r:id="rId17"/>
    <p:sldId id="105118" r:id="rId18"/>
    <p:sldId id="105119" r:id="rId19"/>
    <p:sldId id="105120" r:id="rId20"/>
    <p:sldId id="105121" r:id="rId21"/>
    <p:sldId id="105122" r:id="rId22"/>
    <p:sldId id="105117" r:id="rId23"/>
    <p:sldId id="105164" r:id="rId24"/>
    <p:sldId id="105100" r:id="rId25"/>
    <p:sldId id="105131" r:id="rId26"/>
    <p:sldId id="105094" r:id="rId27"/>
    <p:sldId id="104955" r:id="rId28"/>
    <p:sldId id="104962" r:id="rId29"/>
    <p:sldId id="105162" r:id="rId30"/>
    <p:sldId id="105130" r:id="rId31"/>
    <p:sldId id="105129" r:id="rId32"/>
    <p:sldId id="105115" r:id="rId33"/>
    <p:sldId id="105104" r:id="rId34"/>
    <p:sldId id="105102" r:id="rId35"/>
    <p:sldId id="105088" r:id="rId36"/>
    <p:sldId id="105111" r:id="rId37"/>
    <p:sldId id="105108" r:id="rId38"/>
    <p:sldId id="105128" r:id="rId39"/>
    <p:sldId id="11097" r:id="rId40"/>
    <p:sldId id="11098" r:id="rId41"/>
    <p:sldId id="11147" r:id="rId42"/>
    <p:sldId id="105061" r:id="rId43"/>
    <p:sldId id="263" r:id="rId44"/>
    <p:sldId id="105133" r:id="rId45"/>
    <p:sldId id="291" r:id="rId46"/>
    <p:sldId id="287" r:id="rId47"/>
    <p:sldId id="274" r:id="rId48"/>
    <p:sldId id="11099" r:id="rId49"/>
    <p:sldId id="105124" r:id="rId50"/>
    <p:sldId id="105125" r:id="rId51"/>
    <p:sldId id="268" r:id="rId52"/>
    <p:sldId id="105160" r:id="rId53"/>
    <p:sldId id="276"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neral" id="{4F98249B-B001-4F50-9414-CEB9F300E039}">
          <p14:sldIdLst>
            <p14:sldId id="11200"/>
            <p14:sldId id="104969"/>
            <p14:sldId id="11192"/>
            <p14:sldId id="11229"/>
            <p14:sldId id="105132"/>
            <p14:sldId id="105138"/>
            <p14:sldId id="105118"/>
            <p14:sldId id="105119"/>
            <p14:sldId id="105120"/>
            <p14:sldId id="105121"/>
            <p14:sldId id="105122"/>
            <p14:sldId id="105117"/>
            <p14:sldId id="105164"/>
            <p14:sldId id="105100"/>
            <p14:sldId id="105131"/>
            <p14:sldId id="105094"/>
            <p14:sldId id="104955"/>
          </p14:sldIdLst>
        </p14:section>
        <p14:section name="Maintenance" id="{D95EEF54-5C03-4E41-907A-B206B19970F3}">
          <p14:sldIdLst>
            <p14:sldId id="104962"/>
            <p14:sldId id="105162"/>
            <p14:sldId id="105130"/>
            <p14:sldId id="105129"/>
            <p14:sldId id="105115"/>
          </p14:sldIdLst>
        </p14:section>
        <p14:section name="Operations" id="{ADF5DB45-157A-44DA-811F-E0C860C2D539}">
          <p14:sldIdLst>
            <p14:sldId id="105104"/>
            <p14:sldId id="105102"/>
          </p14:sldIdLst>
        </p14:section>
        <p14:section name="Resources" id="{B8310F7D-4B5B-449B-A022-80CB867E3A5D}">
          <p14:sldIdLst>
            <p14:sldId id="105088"/>
            <p14:sldId id="105111"/>
            <p14:sldId id="105108"/>
            <p14:sldId id="105128"/>
            <p14:sldId id="11097"/>
            <p14:sldId id="11098"/>
            <p14:sldId id="11147"/>
            <p14:sldId id="105061"/>
            <p14:sldId id="263"/>
            <p14:sldId id="105133"/>
            <p14:sldId id="291"/>
            <p14:sldId id="287"/>
            <p14:sldId id="274"/>
            <p14:sldId id="11099"/>
            <p14:sldId id="105124"/>
            <p14:sldId id="105125"/>
            <p14:sldId id="268"/>
            <p14:sldId id="105160"/>
            <p14:sldId id="27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0099"/>
    <a:srgbClr val="E35B2A"/>
    <a:srgbClr val="F6EFFF"/>
    <a:srgbClr val="8C9EBC"/>
    <a:srgbClr val="4900C1"/>
    <a:srgbClr val="1D0092"/>
    <a:srgbClr val="282160"/>
    <a:srgbClr val="C3D8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4C0E57-80C0-4EA0-B44C-53676686C6D2}" v="1" dt="2025-07-15T12:27:43.7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834"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dragon, Desiree - DEN" userId="cddb16d0-b6f9-4161-a1a6-91a003280c7c" providerId="ADAL" clId="{5E4C0E57-80C0-4EA0-B44C-53676686C6D2}"/>
    <pc:docChg chg="delSld modSld modSection">
      <pc:chgData name="Mondragon, Desiree - DEN" userId="cddb16d0-b6f9-4161-a1a6-91a003280c7c" providerId="ADAL" clId="{5E4C0E57-80C0-4EA0-B44C-53676686C6D2}" dt="2025-07-15T12:30:14.356" v="25" actId="729"/>
      <pc:docMkLst>
        <pc:docMk/>
      </pc:docMkLst>
      <pc:sldChg chg="mod modShow">
        <pc:chgData name="Mondragon, Desiree - DEN" userId="cddb16d0-b6f9-4161-a1a6-91a003280c7c" providerId="ADAL" clId="{5E4C0E57-80C0-4EA0-B44C-53676686C6D2}" dt="2025-07-15T12:30:14.356" v="25" actId="729"/>
        <pc:sldMkLst>
          <pc:docMk/>
          <pc:sldMk cId="501333188" sldId="274"/>
        </pc:sldMkLst>
      </pc:sldChg>
      <pc:sldChg chg="mod modShow">
        <pc:chgData name="Mondragon, Desiree - DEN" userId="cddb16d0-b6f9-4161-a1a6-91a003280c7c" providerId="ADAL" clId="{5E4C0E57-80C0-4EA0-B44C-53676686C6D2}" dt="2025-07-15T12:27:13.404" v="22" actId="729"/>
        <pc:sldMkLst>
          <pc:docMk/>
          <pc:sldMk cId="4171943280" sldId="276"/>
        </pc:sldMkLst>
      </pc:sldChg>
      <pc:sldChg chg="mod modShow">
        <pc:chgData name="Mondragon, Desiree - DEN" userId="cddb16d0-b6f9-4161-a1a6-91a003280c7c" providerId="ADAL" clId="{5E4C0E57-80C0-4EA0-B44C-53676686C6D2}" dt="2025-07-15T12:27:18.803" v="23" actId="729"/>
        <pc:sldMkLst>
          <pc:docMk/>
          <pc:sldMk cId="868613216" sldId="287"/>
        </pc:sldMkLst>
      </pc:sldChg>
      <pc:sldChg chg="mod modShow">
        <pc:chgData name="Mondragon, Desiree - DEN" userId="cddb16d0-b6f9-4161-a1a6-91a003280c7c" providerId="ADAL" clId="{5E4C0E57-80C0-4EA0-B44C-53676686C6D2}" dt="2025-07-15T12:27:18.803" v="23" actId="729"/>
        <pc:sldMkLst>
          <pc:docMk/>
          <pc:sldMk cId="640101126" sldId="291"/>
        </pc:sldMkLst>
      </pc:sldChg>
      <pc:sldChg chg="del">
        <pc:chgData name="Mondragon, Desiree - DEN" userId="cddb16d0-b6f9-4161-a1a6-91a003280c7c" providerId="ADAL" clId="{5E4C0E57-80C0-4EA0-B44C-53676686C6D2}" dt="2025-07-15T12:26:25.179" v="1" actId="2696"/>
        <pc:sldMkLst>
          <pc:docMk/>
          <pc:sldMk cId="4279377983" sldId="11068"/>
        </pc:sldMkLst>
      </pc:sldChg>
      <pc:sldChg chg="mod modShow">
        <pc:chgData name="Mondragon, Desiree - DEN" userId="cddb16d0-b6f9-4161-a1a6-91a003280c7c" providerId="ADAL" clId="{5E4C0E57-80C0-4EA0-B44C-53676686C6D2}" dt="2025-07-15T12:27:25.512" v="24" actId="729"/>
        <pc:sldMkLst>
          <pc:docMk/>
          <pc:sldMk cId="3755693697" sldId="11097"/>
        </pc:sldMkLst>
      </pc:sldChg>
      <pc:sldChg chg="mod modShow">
        <pc:chgData name="Mondragon, Desiree - DEN" userId="cddb16d0-b6f9-4161-a1a6-91a003280c7c" providerId="ADAL" clId="{5E4C0E57-80C0-4EA0-B44C-53676686C6D2}" dt="2025-07-15T12:27:25.512" v="24" actId="729"/>
        <pc:sldMkLst>
          <pc:docMk/>
          <pc:sldMk cId="215590715" sldId="11098"/>
        </pc:sldMkLst>
      </pc:sldChg>
      <pc:sldChg chg="del">
        <pc:chgData name="Mondragon, Desiree - DEN" userId="cddb16d0-b6f9-4161-a1a6-91a003280c7c" providerId="ADAL" clId="{5E4C0E57-80C0-4EA0-B44C-53676686C6D2}" dt="2025-07-15T12:26:56.370" v="20" actId="47"/>
        <pc:sldMkLst>
          <pc:docMk/>
          <pc:sldMk cId="46628132" sldId="11111"/>
        </pc:sldMkLst>
      </pc:sldChg>
      <pc:sldChg chg="del">
        <pc:chgData name="Mondragon, Desiree - DEN" userId="cddb16d0-b6f9-4161-a1a6-91a003280c7c" providerId="ADAL" clId="{5E4C0E57-80C0-4EA0-B44C-53676686C6D2}" dt="2025-07-15T12:26:14.030" v="0" actId="47"/>
        <pc:sldMkLst>
          <pc:docMk/>
          <pc:sldMk cId="1890452430" sldId="11112"/>
        </pc:sldMkLst>
      </pc:sldChg>
      <pc:sldChg chg="del">
        <pc:chgData name="Mondragon, Desiree - DEN" userId="cddb16d0-b6f9-4161-a1a6-91a003280c7c" providerId="ADAL" clId="{5E4C0E57-80C0-4EA0-B44C-53676686C6D2}" dt="2025-07-15T12:26:14.030" v="0" actId="47"/>
        <pc:sldMkLst>
          <pc:docMk/>
          <pc:sldMk cId="735330980" sldId="11113"/>
        </pc:sldMkLst>
      </pc:sldChg>
      <pc:sldChg chg="del">
        <pc:chgData name="Mondragon, Desiree - DEN" userId="cddb16d0-b6f9-4161-a1a6-91a003280c7c" providerId="ADAL" clId="{5E4C0E57-80C0-4EA0-B44C-53676686C6D2}" dt="2025-07-15T12:26:46.582" v="14" actId="47"/>
        <pc:sldMkLst>
          <pc:docMk/>
          <pc:sldMk cId="1126909354" sldId="11124"/>
        </pc:sldMkLst>
      </pc:sldChg>
      <pc:sldChg chg="del">
        <pc:chgData name="Mondragon, Desiree - DEN" userId="cddb16d0-b6f9-4161-a1a6-91a003280c7c" providerId="ADAL" clId="{5E4C0E57-80C0-4EA0-B44C-53676686C6D2}" dt="2025-07-15T12:26:48.441" v="15" actId="47"/>
        <pc:sldMkLst>
          <pc:docMk/>
          <pc:sldMk cId="3751132723" sldId="11125"/>
        </pc:sldMkLst>
      </pc:sldChg>
      <pc:sldChg chg="del">
        <pc:chgData name="Mondragon, Desiree - DEN" userId="cddb16d0-b6f9-4161-a1a6-91a003280c7c" providerId="ADAL" clId="{5E4C0E57-80C0-4EA0-B44C-53676686C6D2}" dt="2025-07-15T12:26:51.643" v="17" actId="47"/>
        <pc:sldMkLst>
          <pc:docMk/>
          <pc:sldMk cId="304383958" sldId="11126"/>
        </pc:sldMkLst>
      </pc:sldChg>
      <pc:sldChg chg="del">
        <pc:chgData name="Mondragon, Desiree - DEN" userId="cddb16d0-b6f9-4161-a1a6-91a003280c7c" providerId="ADAL" clId="{5E4C0E57-80C0-4EA0-B44C-53676686C6D2}" dt="2025-07-15T12:26:53.145" v="18" actId="47"/>
        <pc:sldMkLst>
          <pc:docMk/>
          <pc:sldMk cId="2125040398" sldId="11127"/>
        </pc:sldMkLst>
      </pc:sldChg>
      <pc:sldChg chg="del">
        <pc:chgData name="Mondragon, Desiree - DEN" userId="cddb16d0-b6f9-4161-a1a6-91a003280c7c" providerId="ADAL" clId="{5E4C0E57-80C0-4EA0-B44C-53676686C6D2}" dt="2025-07-15T12:26:25.179" v="1" actId="2696"/>
        <pc:sldMkLst>
          <pc:docMk/>
          <pc:sldMk cId="1363167926" sldId="11136"/>
        </pc:sldMkLst>
      </pc:sldChg>
      <pc:sldChg chg="del">
        <pc:chgData name="Mondragon, Desiree - DEN" userId="cddb16d0-b6f9-4161-a1a6-91a003280c7c" providerId="ADAL" clId="{5E4C0E57-80C0-4EA0-B44C-53676686C6D2}" dt="2025-07-15T12:26:25.179" v="1" actId="2696"/>
        <pc:sldMkLst>
          <pc:docMk/>
          <pc:sldMk cId="1363623318" sldId="11137"/>
        </pc:sldMkLst>
      </pc:sldChg>
      <pc:sldChg chg="del">
        <pc:chgData name="Mondragon, Desiree - DEN" userId="cddb16d0-b6f9-4161-a1a6-91a003280c7c" providerId="ADAL" clId="{5E4C0E57-80C0-4EA0-B44C-53676686C6D2}" dt="2025-07-15T12:26:25.179" v="1" actId="2696"/>
        <pc:sldMkLst>
          <pc:docMk/>
          <pc:sldMk cId="0" sldId="11236"/>
        </pc:sldMkLst>
      </pc:sldChg>
      <pc:sldChg chg="del">
        <pc:chgData name="Mondragon, Desiree - DEN" userId="cddb16d0-b6f9-4161-a1a6-91a003280c7c" providerId="ADAL" clId="{5E4C0E57-80C0-4EA0-B44C-53676686C6D2}" dt="2025-07-15T12:26:25.179" v="1" actId="2696"/>
        <pc:sldMkLst>
          <pc:docMk/>
          <pc:sldMk cId="3513850668" sldId="11237"/>
        </pc:sldMkLst>
      </pc:sldChg>
      <pc:sldChg chg="del">
        <pc:chgData name="Mondragon, Desiree - DEN" userId="cddb16d0-b6f9-4161-a1a6-91a003280c7c" providerId="ADAL" clId="{5E4C0E57-80C0-4EA0-B44C-53676686C6D2}" dt="2025-07-15T12:27:03.743" v="21" actId="2696"/>
        <pc:sldMkLst>
          <pc:docMk/>
          <pc:sldMk cId="2923033860" sldId="104948"/>
        </pc:sldMkLst>
      </pc:sldChg>
      <pc:sldChg chg="del">
        <pc:chgData name="Mondragon, Desiree - DEN" userId="cddb16d0-b6f9-4161-a1a6-91a003280c7c" providerId="ADAL" clId="{5E4C0E57-80C0-4EA0-B44C-53676686C6D2}" dt="2025-07-15T12:26:39.183" v="9" actId="47"/>
        <pc:sldMkLst>
          <pc:docMk/>
          <pc:sldMk cId="2483259160" sldId="104961"/>
        </pc:sldMkLst>
      </pc:sldChg>
      <pc:sldChg chg="del">
        <pc:chgData name="Mondragon, Desiree - DEN" userId="cddb16d0-b6f9-4161-a1a6-91a003280c7c" providerId="ADAL" clId="{5E4C0E57-80C0-4EA0-B44C-53676686C6D2}" dt="2025-07-15T12:27:03.743" v="21" actId="2696"/>
        <pc:sldMkLst>
          <pc:docMk/>
          <pc:sldMk cId="167018346" sldId="104977"/>
        </pc:sldMkLst>
      </pc:sldChg>
      <pc:sldChg chg="del">
        <pc:chgData name="Mondragon, Desiree - DEN" userId="cddb16d0-b6f9-4161-a1a6-91a003280c7c" providerId="ADAL" clId="{5E4C0E57-80C0-4EA0-B44C-53676686C6D2}" dt="2025-07-15T12:26:25.179" v="1" actId="2696"/>
        <pc:sldMkLst>
          <pc:docMk/>
          <pc:sldMk cId="2944146199" sldId="104991"/>
        </pc:sldMkLst>
      </pc:sldChg>
      <pc:sldChg chg="del">
        <pc:chgData name="Mondragon, Desiree - DEN" userId="cddb16d0-b6f9-4161-a1a6-91a003280c7c" providerId="ADAL" clId="{5E4C0E57-80C0-4EA0-B44C-53676686C6D2}" dt="2025-07-15T12:26:37.949" v="8" actId="47"/>
        <pc:sldMkLst>
          <pc:docMk/>
          <pc:sldMk cId="1213173365" sldId="104999"/>
        </pc:sldMkLst>
      </pc:sldChg>
      <pc:sldChg chg="del">
        <pc:chgData name="Mondragon, Desiree - DEN" userId="cddb16d0-b6f9-4161-a1a6-91a003280c7c" providerId="ADAL" clId="{5E4C0E57-80C0-4EA0-B44C-53676686C6D2}" dt="2025-07-15T12:26:25.179" v="1" actId="2696"/>
        <pc:sldMkLst>
          <pc:docMk/>
          <pc:sldMk cId="0" sldId="105012"/>
        </pc:sldMkLst>
      </pc:sldChg>
      <pc:sldChg chg="del">
        <pc:chgData name="Mondragon, Desiree - DEN" userId="cddb16d0-b6f9-4161-a1a6-91a003280c7c" providerId="ADAL" clId="{5E4C0E57-80C0-4EA0-B44C-53676686C6D2}" dt="2025-07-15T12:26:49.763" v="16" actId="47"/>
        <pc:sldMkLst>
          <pc:docMk/>
          <pc:sldMk cId="2331744361" sldId="105059"/>
        </pc:sldMkLst>
      </pc:sldChg>
      <pc:sldChg chg="del">
        <pc:chgData name="Mondragon, Desiree - DEN" userId="cddb16d0-b6f9-4161-a1a6-91a003280c7c" providerId="ADAL" clId="{5E4C0E57-80C0-4EA0-B44C-53676686C6D2}" dt="2025-07-15T12:26:54.844" v="19" actId="47"/>
        <pc:sldMkLst>
          <pc:docMk/>
          <pc:sldMk cId="95087388" sldId="105070"/>
        </pc:sldMkLst>
      </pc:sldChg>
      <pc:sldChg chg="del">
        <pc:chgData name="Mondragon, Desiree - DEN" userId="cddb16d0-b6f9-4161-a1a6-91a003280c7c" providerId="ADAL" clId="{5E4C0E57-80C0-4EA0-B44C-53676686C6D2}" dt="2025-07-15T12:26:43.716" v="12" actId="47"/>
        <pc:sldMkLst>
          <pc:docMk/>
          <pc:sldMk cId="1421917509" sldId="105087"/>
        </pc:sldMkLst>
      </pc:sldChg>
      <pc:sldChg chg="del">
        <pc:chgData name="Mondragon, Desiree - DEN" userId="cddb16d0-b6f9-4161-a1a6-91a003280c7c" providerId="ADAL" clId="{5E4C0E57-80C0-4EA0-B44C-53676686C6D2}" dt="2025-07-15T12:26:36.814" v="7" actId="47"/>
        <pc:sldMkLst>
          <pc:docMk/>
          <pc:sldMk cId="1891852220" sldId="105093"/>
        </pc:sldMkLst>
      </pc:sldChg>
      <pc:sldChg chg="del">
        <pc:chgData name="Mondragon, Desiree - DEN" userId="cddb16d0-b6f9-4161-a1a6-91a003280c7c" providerId="ADAL" clId="{5E4C0E57-80C0-4EA0-B44C-53676686C6D2}" dt="2025-07-15T12:26:35.597" v="6" actId="47"/>
        <pc:sldMkLst>
          <pc:docMk/>
          <pc:sldMk cId="509311719" sldId="105099"/>
        </pc:sldMkLst>
      </pc:sldChg>
      <pc:sldChg chg="del">
        <pc:chgData name="Mondragon, Desiree - DEN" userId="cddb16d0-b6f9-4161-a1a6-91a003280c7c" providerId="ADAL" clId="{5E4C0E57-80C0-4EA0-B44C-53676686C6D2}" dt="2025-07-15T12:26:42.866" v="11" actId="47"/>
        <pc:sldMkLst>
          <pc:docMk/>
          <pc:sldMk cId="1117026620" sldId="105101"/>
        </pc:sldMkLst>
      </pc:sldChg>
      <pc:sldChg chg="del">
        <pc:chgData name="Mondragon, Desiree - DEN" userId="cddb16d0-b6f9-4161-a1a6-91a003280c7c" providerId="ADAL" clId="{5E4C0E57-80C0-4EA0-B44C-53676686C6D2}" dt="2025-07-15T12:26:41.326" v="10" actId="47"/>
        <pc:sldMkLst>
          <pc:docMk/>
          <pc:sldMk cId="1776626812" sldId="105103"/>
        </pc:sldMkLst>
      </pc:sldChg>
      <pc:sldChg chg="del">
        <pc:chgData name="Mondragon, Desiree - DEN" userId="cddb16d0-b6f9-4161-a1a6-91a003280c7c" providerId="ADAL" clId="{5E4C0E57-80C0-4EA0-B44C-53676686C6D2}" dt="2025-07-15T12:26:45.474" v="13" actId="47"/>
        <pc:sldMkLst>
          <pc:docMk/>
          <pc:sldMk cId="1328794757" sldId="105107"/>
        </pc:sldMkLst>
      </pc:sldChg>
      <pc:sldChg chg="del">
        <pc:chgData name="Mondragon, Desiree - DEN" userId="cddb16d0-b6f9-4161-a1a6-91a003280c7c" providerId="ADAL" clId="{5E4C0E57-80C0-4EA0-B44C-53676686C6D2}" dt="2025-07-15T12:26:33.182" v="4" actId="47"/>
        <pc:sldMkLst>
          <pc:docMk/>
          <pc:sldMk cId="3080939363" sldId="105116"/>
        </pc:sldMkLst>
      </pc:sldChg>
      <pc:sldChg chg="del">
        <pc:chgData name="Mondragon, Desiree - DEN" userId="cddb16d0-b6f9-4161-a1a6-91a003280c7c" providerId="ADAL" clId="{5E4C0E57-80C0-4EA0-B44C-53676686C6D2}" dt="2025-07-15T12:26:31.015" v="3" actId="47"/>
        <pc:sldMkLst>
          <pc:docMk/>
          <pc:sldMk cId="3728243286" sldId="105126"/>
        </pc:sldMkLst>
      </pc:sldChg>
      <pc:sldChg chg="mod modShow">
        <pc:chgData name="Mondragon, Desiree - DEN" userId="cddb16d0-b6f9-4161-a1a6-91a003280c7c" providerId="ADAL" clId="{5E4C0E57-80C0-4EA0-B44C-53676686C6D2}" dt="2025-07-15T12:27:18.803" v="23" actId="729"/>
        <pc:sldMkLst>
          <pc:docMk/>
          <pc:sldMk cId="2361025969" sldId="105133"/>
        </pc:sldMkLst>
      </pc:sldChg>
      <pc:sldChg chg="del">
        <pc:chgData name="Mondragon, Desiree - DEN" userId="cddb16d0-b6f9-4161-a1a6-91a003280c7c" providerId="ADAL" clId="{5E4C0E57-80C0-4EA0-B44C-53676686C6D2}" dt="2025-07-15T12:26:28.711" v="2" actId="2696"/>
        <pc:sldMkLst>
          <pc:docMk/>
          <pc:sldMk cId="4185493510" sldId="105159"/>
        </pc:sldMkLst>
      </pc:sldChg>
      <pc:sldChg chg="mod modShow">
        <pc:chgData name="Mondragon, Desiree - DEN" userId="cddb16d0-b6f9-4161-a1a6-91a003280c7c" providerId="ADAL" clId="{5E4C0E57-80C0-4EA0-B44C-53676686C6D2}" dt="2025-07-15T12:27:13.404" v="22" actId="729"/>
        <pc:sldMkLst>
          <pc:docMk/>
          <pc:sldMk cId="4252643788" sldId="105160"/>
        </pc:sldMkLst>
      </pc:sldChg>
      <pc:sldChg chg="del">
        <pc:chgData name="Mondragon, Desiree - DEN" userId="cddb16d0-b6f9-4161-a1a6-91a003280c7c" providerId="ADAL" clId="{5E4C0E57-80C0-4EA0-B44C-53676686C6D2}" dt="2025-07-15T12:26:25.179" v="1" actId="2696"/>
        <pc:sldMkLst>
          <pc:docMk/>
          <pc:sldMk cId="3115625489" sldId="105161"/>
        </pc:sldMkLst>
      </pc:sldChg>
      <pc:sldChg chg="del">
        <pc:chgData name="Mondragon, Desiree - DEN" userId="cddb16d0-b6f9-4161-a1a6-91a003280c7c" providerId="ADAL" clId="{5E4C0E57-80C0-4EA0-B44C-53676686C6D2}" dt="2025-07-15T12:26:34.309" v="5" actId="47"/>
        <pc:sldMkLst>
          <pc:docMk/>
          <pc:sldMk cId="2398657899" sldId="105163"/>
        </pc:sldMkLst>
      </pc:sldChg>
      <pc:sldChg chg="del">
        <pc:chgData name="Mondragon, Desiree - DEN" userId="cddb16d0-b6f9-4161-a1a6-91a003280c7c" providerId="ADAL" clId="{5E4C0E57-80C0-4EA0-B44C-53676686C6D2}" dt="2025-07-15T12:26:25.179" v="1" actId="2696"/>
        <pc:sldMkLst>
          <pc:docMk/>
          <pc:sldMk cId="771703976" sldId="105166"/>
        </pc:sldMkLst>
      </pc:sldChg>
      <pc:sldMasterChg chg="delSldLayout">
        <pc:chgData name="Mondragon, Desiree - DEN" userId="cddb16d0-b6f9-4161-a1a6-91a003280c7c" providerId="ADAL" clId="{5E4C0E57-80C0-4EA0-B44C-53676686C6D2}" dt="2025-07-15T12:26:25.179" v="1" actId="2696"/>
        <pc:sldMasterMkLst>
          <pc:docMk/>
          <pc:sldMasterMk cId="1513061211" sldId="2147483689"/>
        </pc:sldMasterMkLst>
        <pc:sldLayoutChg chg="del">
          <pc:chgData name="Mondragon, Desiree - DEN" userId="cddb16d0-b6f9-4161-a1a6-91a003280c7c" providerId="ADAL" clId="{5E4C0E57-80C0-4EA0-B44C-53676686C6D2}" dt="2025-07-15T12:26:25.179" v="1" actId="2696"/>
          <pc:sldLayoutMkLst>
            <pc:docMk/>
            <pc:sldMasterMk cId="1513061211" sldId="2147483689"/>
            <pc:sldLayoutMk cId="4038046316" sldId="2147483712"/>
          </pc:sldLayoutMkLst>
        </pc:sldLayoutChg>
      </pc:sldMasterChg>
      <pc:sldMasterChg chg="delSldLayout">
        <pc:chgData name="Mondragon, Desiree - DEN" userId="cddb16d0-b6f9-4161-a1a6-91a003280c7c" providerId="ADAL" clId="{5E4C0E57-80C0-4EA0-B44C-53676686C6D2}" dt="2025-07-15T12:26:25.179" v="1" actId="2696"/>
        <pc:sldMasterMkLst>
          <pc:docMk/>
          <pc:sldMasterMk cId="3298091761" sldId="2147483739"/>
        </pc:sldMasterMkLst>
        <pc:sldLayoutChg chg="del">
          <pc:chgData name="Mondragon, Desiree - DEN" userId="cddb16d0-b6f9-4161-a1a6-91a003280c7c" providerId="ADAL" clId="{5E4C0E57-80C0-4EA0-B44C-53676686C6D2}" dt="2025-07-15T12:26:25.179" v="1" actId="2696"/>
          <pc:sldLayoutMkLst>
            <pc:docMk/>
            <pc:sldMasterMk cId="3298091761" sldId="2147483739"/>
            <pc:sldLayoutMk cId="1886478383" sldId="214748374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F5EE2-77E8-9243-85B9-60D6C86923AE}" type="datetimeFigureOut">
              <a:rPr lang="en-US" smtClean="0"/>
              <a:t>7/15/2025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99344F-1846-964E-A23F-F797EB56DD37}" type="slidenum">
              <a:rPr lang="en-US" smtClean="0"/>
              <a:t>‹#›</a:t>
            </a:fld>
            <a:endParaRPr lang="en-US"/>
          </a:p>
        </p:txBody>
      </p:sp>
    </p:spTree>
    <p:extLst>
      <p:ext uri="{BB962C8B-B14F-4D97-AF65-F5344CB8AC3E}">
        <p14:creationId xmlns:p14="http://schemas.microsoft.com/office/powerpoint/2010/main" val="3543032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irene.st.martin@flydenver.co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b="0" i="0">
                <a:solidFill>
                  <a:srgbClr val="4B5563"/>
                </a:solidFill>
                <a:effectLst/>
                <a:latin typeface="+mn-lt"/>
              </a:rPr>
              <a:t>Good afternoon, everyone.</a:t>
            </a:r>
          </a:p>
          <a:p>
            <a:pPr marL="171450" indent="-171450">
              <a:buFont typeface="Arial" panose="020B0604020202020204" pitchFamily="34" charset="0"/>
              <a:buChar char="•"/>
            </a:pPr>
            <a:r>
              <a:rPr lang="en-US" sz="1600" b="0" i="0">
                <a:solidFill>
                  <a:srgbClr val="4B5563"/>
                </a:solidFill>
                <a:effectLst/>
                <a:latin typeface="+mn-lt"/>
              </a:rPr>
              <a:t>Thank you for being here today for Taking Flight at DEN. </a:t>
            </a:r>
          </a:p>
          <a:p>
            <a:pPr marL="171450" indent="-171450">
              <a:buFont typeface="Arial" panose="020B0604020202020204" pitchFamily="34" charset="0"/>
              <a:buChar char="•"/>
            </a:pPr>
            <a:r>
              <a:rPr lang="en-US" sz="1600" b="0" i="0">
                <a:solidFill>
                  <a:srgbClr val="4B5563"/>
                </a:solidFill>
                <a:effectLst/>
                <a:latin typeface="+mn-lt"/>
              </a:rPr>
              <a:t>My name is Desiree Mondragon, Outreach Administrator here at DEN.</a:t>
            </a:r>
            <a:endParaRPr lang="en-US" sz="1600" b="0">
              <a:latin typeface="+mn-lt"/>
            </a:endParaRPr>
          </a:p>
        </p:txBody>
      </p:sp>
      <p:sp>
        <p:nvSpPr>
          <p:cNvPr id="4" name="Slide Number Placeholder 3"/>
          <p:cNvSpPr>
            <a:spLocks noGrp="1"/>
          </p:cNvSpPr>
          <p:nvPr>
            <p:ph type="sldNum" sz="quarter" idx="5"/>
          </p:nvPr>
        </p:nvSpPr>
        <p:spPr/>
        <p:txBody>
          <a:bodyPr/>
          <a:lstStyle/>
          <a:p>
            <a:fld id="{A399344F-1846-964E-A23F-F797EB56DD37}" type="slidenum">
              <a:rPr lang="en-US" smtClean="0"/>
              <a:t>1</a:t>
            </a:fld>
            <a:endParaRPr lang="en-US"/>
          </a:p>
        </p:txBody>
      </p:sp>
    </p:spTree>
    <p:extLst>
      <p:ext uri="{BB962C8B-B14F-4D97-AF65-F5344CB8AC3E}">
        <p14:creationId xmlns:p14="http://schemas.microsoft.com/office/powerpoint/2010/main" val="456999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CBE19-0455-B0B2-1A8E-C0C696F0F2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73F2B3-1274-06F1-62D7-068953D649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417A5C-CAC8-F47D-D36B-03B7539190BE}"/>
              </a:ext>
            </a:extLst>
          </p:cNvPr>
          <p:cNvSpPr>
            <a:spLocks noGrp="1"/>
          </p:cNvSpPr>
          <p:nvPr>
            <p:ph type="body" idx="1"/>
          </p:nvPr>
        </p:nvSpPr>
        <p:spPr/>
        <p:txBody>
          <a:bodyPr/>
          <a:lstStyle/>
          <a:p>
            <a:pPr>
              <a:defRPr/>
            </a:pPr>
            <a:r>
              <a:rPr lang="en-US"/>
              <a:t>Denver International Airport will soon issue an RFP to select a concessionaire to design, build, and manage an Arrivals Lounge in the Great Hall. The space is about 2,060 square feet, with a 9-year contract term.</a:t>
            </a:r>
            <a:br>
              <a:rPr kumimoji="0" lang="en-US" sz="1200" i="0" u="none" strike="noStrike" kern="1200" cap="none" spc="0" normalizeH="0" baseline="0" noProof="0">
                <a:ln>
                  <a:noFill/>
                </a:ln>
                <a:effectLst/>
                <a:uLnTx/>
                <a:uFillTx/>
                <a:cs typeface="Calibri"/>
              </a:rPr>
            </a:br>
            <a:endParaRPr kumimoji="0" lang="en-US" sz="1200" b="1" i="0" u="none" strike="noStrike" kern="1200" cap="none" spc="0" normalizeH="0" baseline="0" noProof="0">
              <a:ln>
                <a:noFill/>
              </a:ln>
              <a:effectLst/>
              <a:uLnTx/>
              <a:uFillTx/>
              <a:cs typeface="Calibri"/>
            </a:endParaRPr>
          </a:p>
          <a:p>
            <a:pPr>
              <a:defRPr/>
            </a:pPr>
            <a:r>
              <a:rPr kumimoji="0" lang="en-US" sz="1200" b="1" i="0" u="none" strike="noStrike" kern="1200" cap="none" spc="0" normalizeH="0" baseline="0" noProof="0">
                <a:ln>
                  <a:noFill/>
                </a:ln>
                <a:effectLst/>
                <a:uLnTx/>
                <a:uFillTx/>
                <a:ea typeface="+mn-ea"/>
                <a:cs typeface="Calibri"/>
              </a:rPr>
              <a:t>KEY INFORMATION </a:t>
            </a:r>
            <a:endParaRPr lang="en-US" sz="1200" b="1" i="0" u="none" strike="noStrike" kern="1200" cap="none" spc="0" normalizeH="0" baseline="0" noProof="0">
              <a:ln>
                <a:noFill/>
              </a:ln>
              <a:effectLst/>
              <a:uLnTx/>
              <a:uFillTx/>
              <a:ea typeface="Calibri"/>
              <a:cs typeface="Calibri"/>
            </a:endParaRPr>
          </a:p>
          <a:p>
            <a:pPr>
              <a:defRPr/>
            </a:pPr>
            <a:r>
              <a:rPr kumimoji="0" lang="en-US" sz="1200" b="1" i="0" u="none" strike="noStrike" kern="1200" cap="none" spc="0" normalizeH="0" baseline="0" noProof="0">
                <a:ln>
                  <a:noFill/>
                </a:ln>
                <a:effectLst/>
                <a:uLnTx/>
                <a:uFillTx/>
                <a:ea typeface="+mn-ea"/>
                <a:cs typeface="Calibri"/>
              </a:rPr>
              <a:t>Anticipated Advertisement Date: </a:t>
            </a:r>
            <a:r>
              <a:rPr lang="en-US" sz="1200">
                <a:cs typeface="Calibri"/>
              </a:rPr>
              <a:t> Q3</a:t>
            </a:r>
            <a:endParaRPr lang="en-US" sz="12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Estimated Project Value: </a:t>
            </a:r>
            <a:r>
              <a:rPr kumimoji="0" lang="en-US" sz="1200" b="0" i="0" u="none" strike="noStrike" kern="1200" cap="none" spc="0" normalizeH="0" baseline="0" noProof="0">
                <a:ln>
                  <a:noFill/>
                </a:ln>
                <a:effectLst/>
                <a:uLnTx/>
                <a:uFillTx/>
                <a:ea typeface="+mn-ea"/>
                <a:cs typeface="Calibri"/>
              </a:rPr>
              <a:t>$2M to $4.99M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Small Business Program Goal:</a:t>
            </a:r>
            <a:r>
              <a:rPr lang="en-US" sz="1200" b="1">
                <a:cs typeface="Calibri"/>
              </a:rPr>
              <a:t> </a:t>
            </a:r>
            <a:r>
              <a:rPr lang="en-US" sz="1200">
                <a:cs typeface="Calibri"/>
              </a:rPr>
              <a:t>TBD</a:t>
            </a:r>
            <a:endParaRPr lang="en-US" sz="1200">
              <a:ea typeface="Calibri"/>
              <a:cs typeface="Calibri"/>
            </a:endParaRPr>
          </a:p>
          <a:p>
            <a:pPr>
              <a:defRPr/>
            </a:pPr>
            <a:r>
              <a:rPr kumimoji="0" lang="en-US" sz="1200" b="1" i="0" u="none" strike="noStrike" kern="1200" cap="none" spc="0" normalizeH="0" baseline="0" noProof="0">
                <a:ln>
                  <a:noFill/>
                </a:ln>
                <a:effectLst/>
                <a:uLnTx/>
                <a:uFillTx/>
                <a:ea typeface="+mn-ea"/>
                <a:cs typeface="Calibri"/>
              </a:rPr>
              <a:t>Key Scope/Industry: </a:t>
            </a:r>
            <a:r>
              <a:rPr lang="it-IT" sz="1200">
                <a:cs typeface="Calibri"/>
              </a:rPr>
              <a:t>F&amp;B Operator, Concessionaire, SBEC</a:t>
            </a:r>
          </a:p>
          <a:p>
            <a:pPr>
              <a:defRPr/>
            </a:pPr>
            <a:endParaRPr lang="it-IT" sz="120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Next, you'll see a </a:t>
            </a:r>
            <a:r>
              <a:rPr lang="en-US" b="1"/>
              <a:t>draft rendering and layout</a:t>
            </a:r>
            <a:r>
              <a:rPr lang="en-US"/>
              <a:t> of the space. </a:t>
            </a:r>
            <a:r>
              <a:rPr lang="en-US" b="1"/>
              <a:t>Locations may change</a:t>
            </a:r>
            <a:r>
              <a:rPr lang="en-US"/>
              <a:t> based on final design.</a:t>
            </a:r>
          </a:p>
        </p:txBody>
      </p:sp>
      <p:sp>
        <p:nvSpPr>
          <p:cNvPr id="4" name="Slide Number Placeholder 3">
            <a:extLst>
              <a:ext uri="{FF2B5EF4-FFF2-40B4-BE49-F238E27FC236}">
                <a16:creationId xmlns:a16="http://schemas.microsoft.com/office/drawing/2014/main" id="{ED66B269-47D4-74BC-B9D7-4CD80E21B60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0229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3AA4A-4C12-CD22-3AAF-C9D68A21B6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F893B7-6F24-0AD0-6B2C-5AC1F471EF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298597-17F1-BCAC-469C-C9FE2D60BF9F}"/>
              </a:ext>
            </a:extLst>
          </p:cNvPr>
          <p:cNvSpPr>
            <a:spLocks noGrp="1"/>
          </p:cNvSpPr>
          <p:nvPr>
            <p:ph type="body" idx="1"/>
          </p:nvPr>
        </p:nvSpPr>
        <p:spPr/>
        <p:txBody>
          <a:bodyPr/>
          <a:lstStyle/>
          <a:p>
            <a:pPr>
              <a:defRPr/>
            </a:pPr>
            <a:r>
              <a:rPr lang="en-US" sz="1200"/>
              <a:t>Denver International Airport will soon issue an RFP to select a concessionaire to design, build, and manage a Food Hall in the Great Hall, featuring three quick-service restaurant concepts. The space is about 5,800 square feet, with a 12-year contract term.</a:t>
            </a:r>
          </a:p>
          <a:p>
            <a:pPr>
              <a:defRPr/>
            </a:pPr>
            <a:endParaRPr kumimoji="0" lang="en-US" sz="1200" b="1" i="0" u="none" strike="noStrike" kern="1200" cap="none" spc="0" normalizeH="0" baseline="0" noProof="0">
              <a:ln>
                <a:noFill/>
              </a:ln>
              <a:effectLst/>
              <a:uLnTx/>
              <a:uFillTx/>
              <a:ea typeface="+mn-ea"/>
              <a:cs typeface="Calibri"/>
            </a:endParaRPr>
          </a:p>
          <a:p>
            <a:pPr>
              <a:defRPr/>
            </a:pPr>
            <a:r>
              <a:rPr kumimoji="0" lang="en-US" sz="1200" b="1" i="0" u="none" strike="noStrike" kern="1200" cap="none" spc="0" normalizeH="0" baseline="0" noProof="0">
                <a:ln>
                  <a:noFill/>
                </a:ln>
                <a:effectLst/>
                <a:uLnTx/>
                <a:uFillTx/>
                <a:ea typeface="+mn-ea"/>
                <a:cs typeface="Calibri"/>
              </a:rPr>
              <a:t>KEY INFORMATION </a:t>
            </a:r>
            <a:endParaRPr lang="en-US" sz="1200" b="1" i="0" u="none" strike="noStrike" kern="1200" cap="none" spc="0" normalizeH="0" baseline="0" noProof="0">
              <a:ln>
                <a:noFill/>
              </a:ln>
              <a:effectLst/>
              <a:uLnTx/>
              <a:uFillTx/>
              <a:ea typeface="Calibri"/>
              <a:cs typeface="Calibri"/>
            </a:endParaRPr>
          </a:p>
          <a:p>
            <a:pPr>
              <a:defRPr/>
            </a:pPr>
            <a:r>
              <a:rPr kumimoji="0" lang="en-US" sz="1200" b="1" i="0" u="none" strike="noStrike" kern="1200" cap="none" spc="0" normalizeH="0" baseline="0" noProof="0">
                <a:ln>
                  <a:noFill/>
                </a:ln>
                <a:effectLst/>
                <a:uLnTx/>
                <a:uFillTx/>
                <a:ea typeface="+mn-ea"/>
                <a:cs typeface="Calibri"/>
              </a:rPr>
              <a:t>Anticipated Advertisement Date: </a:t>
            </a:r>
            <a:r>
              <a:rPr lang="en-US" sz="1200">
                <a:cs typeface="Calibri"/>
              </a:rPr>
              <a:t> Q3</a:t>
            </a:r>
            <a:endParaRPr lang="en-US" sz="12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Estimated Project Value: </a:t>
            </a:r>
            <a:r>
              <a:rPr kumimoji="0" lang="en-US" sz="1200" b="0" i="0" u="none" strike="noStrike" kern="1200" cap="none" spc="0" normalizeH="0" baseline="0" noProof="0">
                <a:ln>
                  <a:noFill/>
                </a:ln>
                <a:effectLst/>
                <a:uLnTx/>
                <a:uFillTx/>
                <a:ea typeface="+mn-ea"/>
                <a:cs typeface="Calibri"/>
              </a:rPr>
              <a:t>$2M to $4.99M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Small Business Program Goal:</a:t>
            </a:r>
            <a:r>
              <a:rPr lang="en-US" sz="1200" b="1">
                <a:cs typeface="Calibri"/>
              </a:rPr>
              <a:t> </a:t>
            </a:r>
            <a:r>
              <a:rPr lang="en-US" sz="1200">
                <a:cs typeface="Calibri"/>
              </a:rPr>
              <a:t>TBD</a:t>
            </a:r>
            <a:endParaRPr lang="en-US" sz="1200">
              <a:ea typeface="Calibri"/>
              <a:cs typeface="Calibri"/>
            </a:endParaRPr>
          </a:p>
          <a:p>
            <a:pPr>
              <a:defRPr/>
            </a:pPr>
            <a:r>
              <a:rPr kumimoji="0" lang="en-US" sz="1200" b="1" i="0" u="none" strike="noStrike" kern="1200" cap="none" spc="0" normalizeH="0" baseline="0" noProof="0">
                <a:ln>
                  <a:noFill/>
                </a:ln>
                <a:effectLst/>
                <a:uLnTx/>
                <a:uFillTx/>
                <a:ea typeface="+mn-ea"/>
                <a:cs typeface="Calibri"/>
              </a:rPr>
              <a:t>Key Scope/Industry: </a:t>
            </a:r>
            <a:r>
              <a:rPr lang="it-IT" sz="1200">
                <a:cs typeface="Calibri"/>
              </a:rPr>
              <a:t>F&amp;B Operator, Concessionaire, SBEC</a:t>
            </a:r>
          </a:p>
          <a:p>
            <a:pPr>
              <a:defRPr/>
            </a:pPr>
            <a:endParaRPr lang="it-IT" sz="120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Next, you'll see a </a:t>
            </a:r>
            <a:r>
              <a:rPr lang="en-US" b="1"/>
              <a:t>draft rendering and layout</a:t>
            </a:r>
            <a:r>
              <a:rPr lang="en-US"/>
              <a:t> of the space. </a:t>
            </a:r>
            <a:r>
              <a:rPr lang="en-US" b="1"/>
              <a:t>Locations may change</a:t>
            </a:r>
            <a:r>
              <a:rPr lang="en-US"/>
              <a:t> based on final design.</a:t>
            </a:r>
          </a:p>
          <a:p>
            <a:pPr>
              <a:defRPr/>
            </a:pPr>
            <a:endParaRPr kumimoji="0" lang="en-US" sz="1200" b="1" i="0" u="none" strike="noStrike" kern="1200" cap="none" spc="0" normalizeH="0" baseline="0" noProof="0">
              <a:ln>
                <a:noFill/>
              </a:ln>
              <a:effectLst/>
              <a:uLnTx/>
              <a:uFillTx/>
              <a:ea typeface="+mn-ea"/>
              <a:cs typeface="Calibri"/>
            </a:endParaRPr>
          </a:p>
        </p:txBody>
      </p:sp>
      <p:sp>
        <p:nvSpPr>
          <p:cNvPr id="4" name="Slide Number Placeholder 3">
            <a:extLst>
              <a:ext uri="{FF2B5EF4-FFF2-40B4-BE49-F238E27FC236}">
                <a16:creationId xmlns:a16="http://schemas.microsoft.com/office/drawing/2014/main" id="{CCAFECEC-BF2D-0268-BB4A-33D7167C51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713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E7720-7BEE-1100-17EE-4648E49996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24D5A5-7A04-20EA-8C66-7609A04408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A56820-87C5-9201-A6DA-E1D4EDCCA4E1}"/>
              </a:ext>
            </a:extLst>
          </p:cNvPr>
          <p:cNvSpPr>
            <a:spLocks noGrp="1"/>
          </p:cNvSpPr>
          <p:nvPr>
            <p:ph type="body" idx="1"/>
          </p:nvPr>
        </p:nvSpPr>
        <p:spPr/>
        <p:txBody>
          <a:bodyPr/>
          <a:lstStyle/>
          <a:p>
            <a:r>
              <a:rPr lang="en-US" b="0"/>
              <a:t>DEN will release a procurement opportunity for task-order-based professional services to support construction projects, including facility upgrades, infrastructure improvements, and renovations at Denver International Airport.</a:t>
            </a:r>
          </a:p>
          <a:p>
            <a:endParaRPr lang="en-US" b="0"/>
          </a:p>
          <a:p>
            <a:pPr>
              <a:buNone/>
            </a:pPr>
            <a:r>
              <a:rPr lang="en-US" b="1"/>
              <a:t>Scope Includes:</a:t>
            </a:r>
            <a:endParaRPr lang="en-US"/>
          </a:p>
          <a:p>
            <a:pPr>
              <a:buFont typeface="Arial" panose="020B0604020202020204" pitchFamily="34" charset="0"/>
              <a:buChar char="•"/>
            </a:pPr>
            <a:r>
              <a:rPr lang="en-US"/>
              <a:t>Airfield, roadway, bridge, and parking design</a:t>
            </a:r>
          </a:p>
          <a:p>
            <a:pPr>
              <a:buFont typeface="Arial" panose="020B0604020202020204" pitchFamily="34" charset="0"/>
              <a:buChar char="•"/>
            </a:pPr>
            <a:r>
              <a:rPr lang="en-US"/>
              <a:t>Structural, geotechnical, traffic, and drainage engineering</a:t>
            </a:r>
          </a:p>
          <a:p>
            <a:pPr>
              <a:buFont typeface="Arial" panose="020B0604020202020204" pitchFamily="34" charset="0"/>
              <a:buChar char="•"/>
            </a:pPr>
            <a:r>
              <a:rPr lang="en-US"/>
              <a:t>Surveying, cost estimating, permitting, and construction administration</a:t>
            </a:r>
            <a:br>
              <a:rPr lang="en-US"/>
            </a:br>
            <a:endParaRPr lang="en-US"/>
          </a:p>
          <a:p>
            <a:pPr>
              <a:buNone/>
            </a:pPr>
            <a:r>
              <a:rPr lang="en-US" b="1"/>
              <a:t>Project Types:</a:t>
            </a:r>
            <a:r>
              <a:rPr lang="en-US"/>
              <a:t> Facility upgrades, new facility design, studies, evaluations</a:t>
            </a:r>
          </a:p>
          <a:p>
            <a:pPr>
              <a:buNone/>
            </a:pPr>
            <a:r>
              <a:rPr lang="en-US" b="1"/>
              <a:t>Standards:</a:t>
            </a:r>
            <a:r>
              <a:rPr lang="en-US"/>
              <a:t> Must follow DEN Design Standards and applicable regulations</a:t>
            </a:r>
          </a:p>
          <a:p>
            <a:pPr>
              <a:buNone/>
            </a:pPr>
            <a:r>
              <a:rPr lang="en-US" b="1"/>
              <a:t>Estimated Value:</a:t>
            </a:r>
            <a:r>
              <a:rPr lang="en-US"/>
              <a:t> $10M</a:t>
            </a:r>
          </a:p>
          <a:p>
            <a:r>
              <a:rPr lang="en-US" b="1"/>
              <a:t>Anticipated Ad Date:</a:t>
            </a:r>
            <a:r>
              <a:rPr lang="en-US"/>
              <a:t> Q3–Q4</a:t>
            </a:r>
          </a:p>
          <a:p>
            <a:r>
              <a:rPr lang="en-US" b="1"/>
              <a:t>Contact:</a:t>
            </a:r>
            <a:r>
              <a:rPr lang="en-US"/>
              <a:t> </a:t>
            </a:r>
            <a:r>
              <a:rPr kumimoji="0" lang="en-US" sz="1200" b="1" i="0" u="none" strike="noStrike" kern="1200" cap="none" spc="0" normalizeH="0" baseline="0" noProof="0">
                <a:ln>
                  <a:noFill/>
                </a:ln>
                <a:effectLst/>
                <a:uLnTx/>
                <a:uFillTx/>
                <a:ea typeface="+mn-ea"/>
                <a:cs typeface="Calibri"/>
              </a:rPr>
              <a:t>: </a:t>
            </a:r>
            <a:r>
              <a:rPr kumimoji="0" lang="en-US" sz="1200" i="0" u="none" strike="noStrike" kern="1200" cap="none" spc="0" normalizeH="0" baseline="0" noProof="0">
                <a:ln>
                  <a:noFill/>
                </a:ln>
                <a:effectLst/>
                <a:uLnTx/>
                <a:uFillTx/>
                <a:ea typeface="+mn-ea"/>
                <a:cs typeface="Calibri"/>
              </a:rPr>
              <a:t>Irene St.Martin</a:t>
            </a:r>
            <a:r>
              <a:rPr lang="en-US" sz="1200">
                <a:cs typeface="Calibri"/>
              </a:rPr>
              <a:t>| </a:t>
            </a:r>
            <a:r>
              <a:rPr kumimoji="0" lang="en-US" sz="1200" i="0" u="none" strike="noStrike" kern="1200" cap="none" spc="0" normalizeH="0" baseline="0" noProof="0">
                <a:ln>
                  <a:noFill/>
                </a:ln>
                <a:solidFill>
                  <a:srgbClr val="0563C1"/>
                </a:solidFill>
                <a:effectLst/>
                <a:uLnTx/>
                <a:uFillTx/>
                <a:ea typeface="+mn-ea"/>
                <a:cs typeface="Calibri"/>
                <a:hlinkClick r:id="rId3"/>
              </a:rPr>
              <a:t>irene.st.martin@flydenver.com</a:t>
            </a:r>
            <a:r>
              <a:rPr kumimoji="0" lang="en-US" sz="1200" i="0" u="none" strike="noStrike" kern="1200" cap="none" spc="0" normalizeH="0" baseline="0" noProof="0">
                <a:ln>
                  <a:noFill/>
                </a:ln>
                <a:solidFill>
                  <a:srgbClr val="0563C1"/>
                </a:solidFill>
                <a:effectLst/>
                <a:uLnTx/>
                <a:uFillTx/>
                <a:ea typeface="+mn-ea"/>
                <a:cs typeface="Calibri"/>
              </a:rPr>
              <a:t> </a:t>
            </a:r>
            <a:endParaRPr lang="en-US" b="0"/>
          </a:p>
          <a:p>
            <a:endParaRPr lang="en-US" b="1"/>
          </a:p>
          <a:p>
            <a:r>
              <a:rPr lang="en-US" b="1"/>
              <a:t>Visit me in the breakout room</a:t>
            </a:r>
            <a:r>
              <a:rPr lang="en-US"/>
              <a:t> for more details!</a:t>
            </a:r>
          </a:p>
          <a:p>
            <a:pPr>
              <a:buNone/>
            </a:pPr>
            <a:endParaRPr lang="en-US"/>
          </a:p>
        </p:txBody>
      </p:sp>
      <p:sp>
        <p:nvSpPr>
          <p:cNvPr id="4" name="Slide Number Placeholder 3">
            <a:extLst>
              <a:ext uri="{FF2B5EF4-FFF2-40B4-BE49-F238E27FC236}">
                <a16:creationId xmlns:a16="http://schemas.microsoft.com/office/drawing/2014/main" id="{31831B7E-26EC-0865-7083-BDEF25F65DB6}"/>
              </a:ext>
            </a:extLst>
          </p:cNvPr>
          <p:cNvSpPr>
            <a:spLocks noGrp="1"/>
          </p:cNvSpPr>
          <p:nvPr>
            <p:ph type="sldNum" sz="quarter" idx="5"/>
          </p:nvPr>
        </p:nvSpPr>
        <p:spPr/>
        <p:txBody>
          <a:bodyPr/>
          <a:lstStyle/>
          <a:p>
            <a:fld id="{A399344F-1846-964E-A23F-F797EB56DD37}" type="slidenum">
              <a:rPr lang="en-US" smtClean="0"/>
              <a:t>12</a:t>
            </a:fld>
            <a:endParaRPr lang="en-US"/>
          </a:p>
        </p:txBody>
      </p:sp>
    </p:spTree>
    <p:extLst>
      <p:ext uri="{BB962C8B-B14F-4D97-AF65-F5344CB8AC3E}">
        <p14:creationId xmlns:p14="http://schemas.microsoft.com/office/powerpoint/2010/main" val="1974076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6AD31-ECB5-9189-B4C5-2FF22B405B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835DF2-061F-678F-B077-52F78D8DBD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178AA6-4789-8A72-019C-BE027A499784}"/>
              </a:ext>
            </a:extLst>
          </p:cNvPr>
          <p:cNvSpPr>
            <a:spLocks noGrp="1"/>
          </p:cNvSpPr>
          <p:nvPr>
            <p:ph type="body" idx="1"/>
          </p:nvPr>
        </p:nvSpPr>
        <p:spPr/>
        <p:txBody>
          <a:bodyPr/>
          <a:lstStyle/>
          <a:p>
            <a:pPr>
              <a:buNone/>
            </a:pPr>
            <a:r>
              <a:rPr lang="en-US"/>
              <a:t>DEN will release a </a:t>
            </a:r>
            <a:r>
              <a:rPr lang="en-US" b="1"/>
              <a:t>Design-Build RFP</a:t>
            </a:r>
            <a:r>
              <a:rPr lang="en-US"/>
              <a:t> to address </a:t>
            </a:r>
            <a:r>
              <a:rPr lang="en-US" b="1"/>
              <a:t>soil heaving and water intrusion</a:t>
            </a:r>
            <a:r>
              <a:rPr lang="en-US"/>
              <a:t> in six switchgear rooms across Concourses A, B, and C.</a:t>
            </a:r>
          </a:p>
          <a:p>
            <a:pPr>
              <a:buNone/>
            </a:pPr>
            <a:r>
              <a:rPr lang="en-US"/>
              <a:t>The scope includes: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b="1"/>
              <a:t>Replacing damaged switchgear and enclosures</a:t>
            </a:r>
            <a:endParaRPr lang="en-US"/>
          </a:p>
          <a:p>
            <a:pPr marL="171450" indent="-171450">
              <a:buFont typeface="Arial" panose="020B0604020202020204" pitchFamily="34" charset="0"/>
              <a:buChar char="•"/>
            </a:pPr>
            <a:r>
              <a:rPr lang="en-US" b="1"/>
              <a:t>Elevating new switchgear</a:t>
            </a:r>
            <a:r>
              <a:rPr lang="en-US"/>
              <a:t> on steel platforms to prevent future damage</a:t>
            </a:r>
          </a:p>
          <a:p>
            <a:pPr marL="171450" indent="-171450">
              <a:buFont typeface="Arial" panose="020B0604020202020204" pitchFamily="34" charset="0"/>
              <a:buChar char="•"/>
            </a:pPr>
            <a:r>
              <a:rPr lang="en-US" b="1"/>
              <a:t>Constructing fire-rated, code-compliant enclosures</a:t>
            </a:r>
            <a:r>
              <a:rPr lang="en-US"/>
              <a:t> with suppression and HVAC</a:t>
            </a:r>
          </a:p>
          <a:p>
            <a:pPr marL="171450" indent="-171450">
              <a:buFont typeface="Arial" panose="020B0604020202020204" pitchFamily="34" charset="0"/>
              <a:buChar char="•"/>
            </a:pPr>
            <a:r>
              <a:rPr lang="en-US" b="1"/>
              <a:t>Soil removal, structural repair</a:t>
            </a:r>
            <a:r>
              <a:rPr lang="en-US"/>
              <a:t>, and </a:t>
            </a:r>
            <a:r>
              <a:rPr lang="en-US" b="1"/>
              <a:t>water mitigation</a:t>
            </a:r>
            <a:r>
              <a:rPr lang="en-US"/>
              <a:t> in ACON sub-cores</a:t>
            </a:r>
          </a:p>
          <a:p>
            <a:pPr marL="171450" indent="-171450">
              <a:buFont typeface="Arial" panose="020B0604020202020204" pitchFamily="34" charset="0"/>
              <a:buChar char="•"/>
            </a:pPr>
            <a:r>
              <a:rPr lang="en-US" b="1"/>
              <a:t>Anticipated Release:</a:t>
            </a:r>
            <a:r>
              <a:rPr lang="en-US"/>
              <a:t> Q3–Q4</a:t>
            </a:r>
          </a:p>
          <a:p>
            <a:pPr marL="171450" indent="-171450">
              <a:buFont typeface="Arial" panose="020B0604020202020204" pitchFamily="34" charset="0"/>
              <a:buChar char="•"/>
            </a:pPr>
            <a:r>
              <a:rPr lang="en-US" b="1"/>
              <a:t>Estimated Value:</a:t>
            </a:r>
            <a:r>
              <a:rPr lang="en-US"/>
              <a:t> $10M–$49.99M</a:t>
            </a:r>
          </a:p>
          <a:p>
            <a:pPr marL="171450" indent="-171450">
              <a:buFont typeface="Arial" panose="020B0604020202020204" pitchFamily="34" charset="0"/>
              <a:buChar char="•"/>
            </a:pPr>
            <a:r>
              <a:rPr lang="en-US" b="1"/>
              <a:t>Small Business Goal:</a:t>
            </a:r>
            <a:r>
              <a:rPr lang="en-US"/>
              <a:t> 10%</a:t>
            </a:r>
          </a:p>
          <a:p>
            <a:pPr marL="171450" indent="-171450">
              <a:buFont typeface="Arial" panose="020B0604020202020204" pitchFamily="34" charset="0"/>
              <a:buChar char="•"/>
            </a:pPr>
            <a:r>
              <a:rPr lang="en-US" b="1"/>
              <a:t>Key Trades:</a:t>
            </a:r>
            <a:r>
              <a:rPr lang="en-US"/>
              <a:t> Electrical, Civil, Earthwork, MEP</a:t>
            </a:r>
          </a:p>
          <a:p>
            <a:pPr>
              <a:buFont typeface="Arial" panose="020B0604020202020204" pitchFamily="34" charset="0"/>
              <a:buNone/>
            </a:pPr>
            <a:endParaRPr lang="en-US"/>
          </a:p>
          <a:p>
            <a:pPr>
              <a:buFont typeface="Arial" panose="020B0604020202020204" pitchFamily="34" charset="0"/>
              <a:buNone/>
            </a:pPr>
            <a:r>
              <a:rPr lang="en-US" b="1"/>
              <a:t>Contact:</a:t>
            </a:r>
            <a:r>
              <a:rPr lang="en-US"/>
              <a:t> Mark Tabugadir – mark.tabugadir@flydenver.com</a:t>
            </a:r>
          </a:p>
          <a:p>
            <a:endParaRPr lang="en-US" b="1"/>
          </a:p>
          <a:p>
            <a:r>
              <a:rPr lang="en-US" b="1"/>
              <a:t>Visit me in the breakout room</a:t>
            </a:r>
            <a:r>
              <a:rPr lang="en-US"/>
              <a:t> for more details!</a:t>
            </a:r>
          </a:p>
          <a:p>
            <a:pPr>
              <a:buNone/>
            </a:pPr>
            <a:endParaRPr lang="en-US"/>
          </a:p>
        </p:txBody>
      </p:sp>
      <p:sp>
        <p:nvSpPr>
          <p:cNvPr id="4" name="Slide Number Placeholder 3">
            <a:extLst>
              <a:ext uri="{FF2B5EF4-FFF2-40B4-BE49-F238E27FC236}">
                <a16:creationId xmlns:a16="http://schemas.microsoft.com/office/drawing/2014/main" id="{45A45E01-6D3C-5DE3-5824-83C40CFE6500}"/>
              </a:ext>
            </a:extLst>
          </p:cNvPr>
          <p:cNvSpPr>
            <a:spLocks noGrp="1"/>
          </p:cNvSpPr>
          <p:nvPr>
            <p:ph type="sldNum" sz="quarter" idx="5"/>
          </p:nvPr>
        </p:nvSpPr>
        <p:spPr/>
        <p:txBody>
          <a:bodyPr/>
          <a:lstStyle/>
          <a:p>
            <a:fld id="{A399344F-1846-964E-A23F-F797EB56DD37}" type="slidenum">
              <a:rPr lang="en-US" smtClean="0"/>
              <a:t>13</a:t>
            </a:fld>
            <a:endParaRPr lang="en-US"/>
          </a:p>
        </p:txBody>
      </p:sp>
    </p:spTree>
    <p:extLst>
      <p:ext uri="{BB962C8B-B14F-4D97-AF65-F5344CB8AC3E}">
        <p14:creationId xmlns:p14="http://schemas.microsoft.com/office/powerpoint/2010/main" val="2446283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C12C3-9602-EC25-C80D-20DAB2E359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51EF9F-2F6B-A758-4FC1-B1C44AC5F3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27D85-2A63-1860-6195-CB2676BEEA76}"/>
              </a:ext>
            </a:extLst>
          </p:cNvPr>
          <p:cNvSpPr>
            <a:spLocks noGrp="1"/>
          </p:cNvSpPr>
          <p:nvPr>
            <p:ph type="body" idx="1"/>
          </p:nvPr>
        </p:nvSpPr>
        <p:spPr/>
        <p:txBody>
          <a:bodyPr/>
          <a:lstStyle/>
          <a:p>
            <a:pPr>
              <a:buNone/>
            </a:pPr>
            <a:r>
              <a:rPr lang="en-US"/>
              <a:t>The </a:t>
            </a:r>
            <a:r>
              <a:rPr lang="en-US" b="1"/>
              <a:t>GARDI B Northeast project</a:t>
            </a:r>
            <a:r>
              <a:rPr lang="en-US"/>
              <a:t> is part of DEN’s broader effort to </a:t>
            </a:r>
            <a:r>
              <a:rPr lang="en-US" b="1"/>
              <a:t>rebuild aging gate apron pavement and infrastructure</a:t>
            </a:r>
            <a:r>
              <a:rPr lang="en-US"/>
              <a:t> at Gates B39 through B61.</a:t>
            </a:r>
          </a:p>
          <a:p>
            <a:pPr>
              <a:buNone/>
            </a:pPr>
            <a:r>
              <a:rPr lang="en-US"/>
              <a:t>The existing pavement is over </a:t>
            </a:r>
            <a:r>
              <a:rPr lang="en-US" b="1"/>
              <a:t>30 years old</a:t>
            </a:r>
            <a:r>
              <a:rPr lang="en-US"/>
              <a:t>, well beyond its design life. This phase will address </a:t>
            </a:r>
            <a:r>
              <a:rPr lang="en-US" b="1"/>
              <a:t>heaving, drainage issues</a:t>
            </a:r>
            <a:r>
              <a:rPr lang="en-US"/>
              <a:t>, and </a:t>
            </a:r>
            <a:r>
              <a:rPr lang="en-US" b="1"/>
              <a:t>utility upgrades</a:t>
            </a:r>
            <a:r>
              <a:rPr lang="en-US"/>
              <a:t>, including </a:t>
            </a:r>
            <a:r>
              <a:rPr lang="en-US" b="1"/>
              <a:t>jet fuel, fire and stormwater systems, electrical, and passenger loading equipment</a:t>
            </a:r>
            <a:r>
              <a:rPr lang="en-US"/>
              <a:t>.</a:t>
            </a:r>
          </a:p>
          <a:p>
            <a:pPr>
              <a:buNone/>
            </a:pPr>
            <a:r>
              <a:rPr lang="en-US"/>
              <a:t>Construction is planned for </a:t>
            </a:r>
            <a:r>
              <a:rPr lang="en-US" b="1"/>
              <a:t>Q3 2026 to Q4 2027</a:t>
            </a:r>
            <a:r>
              <a:rPr lang="en-US"/>
              <a:t>, rebuilding </a:t>
            </a:r>
            <a:r>
              <a:rPr lang="en-US" b="1"/>
              <a:t>2–3 gates at a time</a:t>
            </a:r>
            <a:r>
              <a:rPr lang="en-US"/>
              <a:t> to minimize disruption.</a:t>
            </a:r>
          </a:p>
          <a:p>
            <a:pPr>
              <a:buFont typeface="Arial" panose="020B0604020202020204" pitchFamily="34" charset="0"/>
              <a:buChar char="•"/>
            </a:pPr>
            <a:r>
              <a:rPr lang="en-US" b="1"/>
              <a:t>RFP Release:</a:t>
            </a:r>
            <a:r>
              <a:rPr lang="en-US"/>
              <a:t> July 2025</a:t>
            </a:r>
          </a:p>
          <a:p>
            <a:pPr>
              <a:buFont typeface="Arial" panose="020B0604020202020204" pitchFamily="34" charset="0"/>
              <a:buChar char="•"/>
            </a:pPr>
            <a:r>
              <a:rPr lang="en-US" b="1"/>
              <a:t>Project Value:</a:t>
            </a:r>
            <a:r>
              <a:rPr lang="en-US"/>
              <a:t> $2M–$4.99M</a:t>
            </a:r>
          </a:p>
          <a:p>
            <a:pPr>
              <a:buFont typeface="Arial" panose="020B0604020202020204" pitchFamily="34" charset="0"/>
              <a:buChar char="•"/>
            </a:pPr>
            <a:r>
              <a:rPr lang="en-US" b="1"/>
              <a:t>Small Business Goal:</a:t>
            </a:r>
            <a:r>
              <a:rPr lang="en-US"/>
              <a:t> TBD</a:t>
            </a:r>
          </a:p>
          <a:p>
            <a:pPr>
              <a:buFont typeface="Arial" panose="020B0604020202020204" pitchFamily="34" charset="0"/>
              <a:buChar char="•"/>
            </a:pPr>
            <a:r>
              <a:rPr lang="en-US" b="1"/>
              <a:t>Key Trades:</a:t>
            </a:r>
            <a:r>
              <a:rPr lang="en-US"/>
              <a:t> Concrete, Asphalt, Earthwork, Civil Utilities, Jet Fuel</a:t>
            </a:r>
          </a:p>
          <a:p>
            <a:pPr>
              <a:buFont typeface="Arial" panose="020B0604020202020204" pitchFamily="34" charset="0"/>
              <a:buChar char="•"/>
            </a:pPr>
            <a:r>
              <a:rPr lang="en-US" b="1"/>
              <a:t>Contact:</a:t>
            </a:r>
            <a:r>
              <a:rPr lang="en-US"/>
              <a:t> Hunter Wardlaw – hunter.wardlaw@flydenver.com</a:t>
            </a:r>
            <a:br>
              <a:rPr lang="en-US"/>
            </a:br>
            <a:br>
              <a:rPr lang="en-US"/>
            </a:br>
            <a:r>
              <a:rPr lang="en-US"/>
              <a:t>The next slide will include a map of gates B39-B61</a:t>
            </a:r>
          </a:p>
          <a:p>
            <a:r>
              <a:rPr lang="en-US"/>
              <a:t>For more details, </a:t>
            </a:r>
            <a:r>
              <a:rPr lang="en-US" b="1"/>
              <a:t>join me in the breakout room</a:t>
            </a:r>
            <a:r>
              <a:rPr lang="en-US"/>
              <a:t>!</a:t>
            </a:r>
          </a:p>
          <a:p>
            <a:endParaRPr lang="en-US"/>
          </a:p>
        </p:txBody>
      </p:sp>
      <p:sp>
        <p:nvSpPr>
          <p:cNvPr id="4" name="Slide Number Placeholder 3">
            <a:extLst>
              <a:ext uri="{FF2B5EF4-FFF2-40B4-BE49-F238E27FC236}">
                <a16:creationId xmlns:a16="http://schemas.microsoft.com/office/drawing/2014/main" id="{CEF9DB2D-89D8-4EAD-87F5-A6A2C42AED74}"/>
              </a:ext>
            </a:extLst>
          </p:cNvPr>
          <p:cNvSpPr>
            <a:spLocks noGrp="1"/>
          </p:cNvSpPr>
          <p:nvPr>
            <p:ph type="sldNum" sz="quarter" idx="5"/>
          </p:nvPr>
        </p:nvSpPr>
        <p:spPr/>
        <p:txBody>
          <a:bodyPr/>
          <a:lstStyle/>
          <a:p>
            <a:fld id="{A399344F-1846-964E-A23F-F797EB56DD37}" type="slidenum">
              <a:rPr lang="en-US" smtClean="0"/>
              <a:t>14</a:t>
            </a:fld>
            <a:endParaRPr lang="en-US"/>
          </a:p>
        </p:txBody>
      </p:sp>
    </p:spTree>
    <p:extLst>
      <p:ext uri="{BB962C8B-B14F-4D97-AF65-F5344CB8AC3E}">
        <p14:creationId xmlns:p14="http://schemas.microsoft.com/office/powerpoint/2010/main" val="2223737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CD457-57F2-708D-2A36-62714C6F9B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D65815-4342-1DFA-FE63-E717047E1D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F8577B-2504-889C-30E9-EC108F51B7D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5DFB27-3336-049B-C9C1-9C0B441052B6}"/>
              </a:ext>
            </a:extLst>
          </p:cNvPr>
          <p:cNvSpPr>
            <a:spLocks noGrp="1"/>
          </p:cNvSpPr>
          <p:nvPr>
            <p:ph type="sldNum" sz="quarter" idx="5"/>
          </p:nvPr>
        </p:nvSpPr>
        <p:spPr/>
        <p:txBody>
          <a:bodyPr/>
          <a:lstStyle/>
          <a:p>
            <a:fld id="{A399344F-1846-964E-A23F-F797EB56DD37}" type="slidenum">
              <a:rPr lang="en-US" smtClean="0"/>
              <a:t>15</a:t>
            </a:fld>
            <a:endParaRPr lang="en-US"/>
          </a:p>
        </p:txBody>
      </p:sp>
    </p:spTree>
    <p:extLst>
      <p:ext uri="{BB962C8B-B14F-4D97-AF65-F5344CB8AC3E}">
        <p14:creationId xmlns:p14="http://schemas.microsoft.com/office/powerpoint/2010/main" val="3288047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Denver International Airport is seeking consultants to provide </a:t>
            </a:r>
            <a:r>
              <a:rPr lang="en-US" b="1"/>
              <a:t>comprehensive project delivery support</a:t>
            </a:r>
            <a:r>
              <a:rPr lang="en-US"/>
              <a:t> on a task order basis.</a:t>
            </a:r>
          </a:p>
          <a:p>
            <a:pPr>
              <a:buNone/>
            </a:pPr>
            <a:r>
              <a:rPr lang="en-US"/>
              <a:t>Services may include:</a:t>
            </a:r>
          </a:p>
          <a:p>
            <a:pPr>
              <a:buFont typeface="Arial" panose="020B0604020202020204" pitchFamily="34" charset="0"/>
              <a:buChar char="•"/>
            </a:pPr>
            <a:r>
              <a:rPr lang="en-US"/>
              <a:t>Contract administration</a:t>
            </a:r>
          </a:p>
          <a:p>
            <a:pPr>
              <a:buFont typeface="Arial" panose="020B0604020202020204" pitchFamily="34" charset="0"/>
              <a:buChar char="•"/>
            </a:pPr>
            <a:r>
              <a:rPr lang="en-US"/>
              <a:t>Project management for design and construction</a:t>
            </a:r>
          </a:p>
          <a:p>
            <a:pPr>
              <a:buFont typeface="Arial" panose="020B0604020202020204" pitchFamily="34" charset="0"/>
              <a:buChar char="•"/>
            </a:pPr>
            <a:r>
              <a:rPr lang="en-US"/>
              <a:t>Project controls like estimating, scheduling, and change management</a:t>
            </a:r>
          </a:p>
          <a:p>
            <a:pPr>
              <a:buFont typeface="Arial" panose="020B0604020202020204" pitchFamily="34" charset="0"/>
              <a:buChar char="•"/>
            </a:pPr>
            <a:r>
              <a:rPr lang="en-US"/>
              <a:t>Operational readiness, activation, and transition (ORAT)</a:t>
            </a:r>
          </a:p>
          <a:p>
            <a:pPr>
              <a:buFont typeface="Arial" panose="020B0604020202020204" pitchFamily="34" charset="0"/>
              <a:buChar char="•"/>
            </a:pPr>
            <a:r>
              <a:rPr lang="en-US"/>
              <a:t>Quality assurance inspections and commissioning</a:t>
            </a:r>
          </a:p>
          <a:p>
            <a:pPr>
              <a:buFont typeface="Arial" panose="020B0604020202020204" pitchFamily="34" charset="0"/>
              <a:buChar char="•"/>
            </a:pPr>
            <a:r>
              <a:rPr lang="en-US"/>
              <a:t>Special inspections</a:t>
            </a:r>
          </a:p>
          <a:p>
            <a:pPr>
              <a:buNone/>
            </a:pPr>
            <a:r>
              <a:rPr lang="en-US"/>
              <a:t>Key info:</a:t>
            </a:r>
          </a:p>
          <a:p>
            <a:pPr>
              <a:buFont typeface="Arial" panose="020B0604020202020204" pitchFamily="34" charset="0"/>
              <a:buChar char="•"/>
            </a:pPr>
            <a:r>
              <a:rPr lang="en-US" b="1"/>
              <a:t>Advertisement expected July 2025</a:t>
            </a:r>
            <a:endParaRPr lang="en-US"/>
          </a:p>
          <a:p>
            <a:pPr>
              <a:buFont typeface="Arial" panose="020B0604020202020204" pitchFamily="34" charset="0"/>
              <a:buChar char="•"/>
            </a:pPr>
            <a:r>
              <a:rPr lang="en-US" b="1"/>
              <a:t>Project value:</a:t>
            </a:r>
            <a:r>
              <a:rPr lang="en-US"/>
              <a:t> $50M to $99.99M</a:t>
            </a:r>
          </a:p>
          <a:p>
            <a:pPr>
              <a:buFont typeface="Arial" panose="020B0604020202020204" pitchFamily="34" charset="0"/>
              <a:buChar char="•"/>
            </a:pPr>
            <a:r>
              <a:rPr lang="en-US" b="1"/>
              <a:t>Small business goal:</a:t>
            </a:r>
            <a:r>
              <a:rPr lang="en-US"/>
              <a:t> 24% MWBE</a:t>
            </a:r>
          </a:p>
          <a:p>
            <a:pPr>
              <a:buFont typeface="Arial" panose="020B0604020202020204" pitchFamily="34" charset="0"/>
              <a:buChar char="•"/>
            </a:pPr>
            <a:r>
              <a:rPr lang="en-US" b="1"/>
              <a:t>Scope:</a:t>
            </a:r>
            <a:r>
              <a:rPr lang="en-US"/>
              <a:t> Project management, contract administration, QA, commissioning, and more</a:t>
            </a:r>
          </a:p>
          <a:p>
            <a:pPr>
              <a:buFont typeface="Arial" panose="020B0604020202020204" pitchFamily="34" charset="0"/>
              <a:buChar char="•"/>
            </a:pPr>
            <a:r>
              <a:rPr lang="en-US"/>
              <a:t>Contact: Cullen Choi at cullen.choi@flydenver.com</a:t>
            </a:r>
          </a:p>
          <a:p>
            <a:br>
              <a:rPr lang="en-US"/>
            </a:br>
            <a:r>
              <a:rPr lang="en-US"/>
              <a:t>For details, please visit me in the breakout room after this session!</a:t>
            </a:r>
          </a:p>
          <a:p>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16</a:t>
            </a:fld>
            <a:endParaRPr lang="en-US"/>
          </a:p>
        </p:txBody>
      </p:sp>
    </p:spTree>
    <p:extLst>
      <p:ext uri="{BB962C8B-B14F-4D97-AF65-F5344CB8AC3E}">
        <p14:creationId xmlns:p14="http://schemas.microsoft.com/office/powerpoint/2010/main" val="2733958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Denver International Airport’s Design, Engineering, and Construction division will soon issue a request for proposals to select a vendor for engineering and design solutions addressing deteriorating building foundations in the Terminal Complex basement.</a:t>
            </a:r>
          </a:p>
          <a:p>
            <a:pPr>
              <a:buNone/>
            </a:pPr>
            <a:endParaRPr lang="en-US"/>
          </a:p>
          <a:p>
            <a:pPr>
              <a:buNone/>
            </a:pPr>
            <a:r>
              <a:rPr lang="en-US"/>
              <a:t>The work includes investigating existing conditions like expansion joints, waterproofing, slabs, elevator pits, walls, and columns. The vendor will conduct on-site surveys, review past assessments, and deliver design documents from schematic through construction phases.</a:t>
            </a:r>
          </a:p>
          <a:p>
            <a:pPr>
              <a:buNone/>
            </a:pPr>
            <a:endParaRPr lang="en-US"/>
          </a:p>
          <a:p>
            <a:pPr>
              <a:buNone/>
            </a:pPr>
            <a:r>
              <a:rPr lang="en-US"/>
              <a:t>This will be an open solicitation for on-call professional services, with an expected 20% MWBE participation goal.</a:t>
            </a:r>
          </a:p>
          <a:p>
            <a:pPr>
              <a:buNone/>
            </a:pPr>
            <a:endParaRPr lang="en-US"/>
          </a:p>
          <a:p>
            <a:pPr>
              <a:buNone/>
            </a:pPr>
            <a:r>
              <a:rPr lang="en-US"/>
              <a:t>Key areas include structural, geotechnical, civil, and architectural design and repair.</a:t>
            </a:r>
          </a:p>
          <a:p>
            <a:pPr>
              <a:buFont typeface="Arial" panose="020B0604020202020204" pitchFamily="34" charset="0"/>
              <a:buChar char="•"/>
            </a:pPr>
            <a:r>
              <a:rPr lang="en-US"/>
              <a:t>Advertisement date and project value are TBD</a:t>
            </a:r>
          </a:p>
          <a:p>
            <a:pPr>
              <a:buFont typeface="Arial" panose="020B0604020202020204" pitchFamily="34" charset="0"/>
              <a:buChar char="•"/>
            </a:pPr>
            <a:r>
              <a:rPr lang="en-US"/>
              <a:t>Contact: Nicholas Martin at nicholas.martin@flydenver.com</a:t>
            </a:r>
            <a:br>
              <a:rPr lang="en-US"/>
            </a:br>
            <a:endParaRPr lang="en-US"/>
          </a:p>
          <a:p>
            <a:r>
              <a:rPr lang="en-US"/>
              <a:t>For more info, join me in the breakout room! </a:t>
            </a:r>
            <a:br>
              <a:rPr lang="en-US"/>
            </a:br>
            <a:br>
              <a:rPr lang="en-US"/>
            </a:br>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17</a:t>
            </a:fld>
            <a:endParaRPr lang="en-US"/>
          </a:p>
        </p:txBody>
      </p:sp>
    </p:spTree>
    <p:extLst>
      <p:ext uri="{BB962C8B-B14F-4D97-AF65-F5344CB8AC3E}">
        <p14:creationId xmlns:p14="http://schemas.microsoft.com/office/powerpoint/2010/main" val="407220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a:t>Denver International Airport is seeking a contractor to provide 24/7 emergency repair and testing services for fire suppression systems.</a:t>
            </a:r>
            <a:r>
              <a:rPr lang="en-US"/>
              <a:t> This includes weekends and holidays to ensure uninterrupted airport operations and safety.</a:t>
            </a:r>
          </a:p>
          <a:p>
            <a:pPr>
              <a:buNone/>
            </a:pPr>
            <a:r>
              <a:rPr lang="en-US"/>
              <a:t>A key component is the </a:t>
            </a:r>
            <a:r>
              <a:rPr lang="en-US" b="1"/>
              <a:t>annual testing of eight fire pumps</a:t>
            </a:r>
            <a:r>
              <a:rPr lang="en-US"/>
              <a:t>, in compliance with </a:t>
            </a:r>
            <a:r>
              <a:rPr lang="en-US" b="1"/>
              <a:t>NFPA 25 and NFPA 20</a:t>
            </a:r>
            <a:r>
              <a:rPr lang="en-US"/>
              <a:t>. Contractors must have the capability to respond quickly to emergencies and meet all regulatory standards.</a:t>
            </a:r>
          </a:p>
          <a:p>
            <a:pPr>
              <a:buNone/>
            </a:pPr>
            <a:br>
              <a:rPr lang="en-US"/>
            </a:br>
            <a:r>
              <a:rPr lang="en-US"/>
              <a:t>The </a:t>
            </a:r>
            <a:r>
              <a:rPr lang="en-US" b="1"/>
              <a:t>estimated project value is $2M to $4.99M</a:t>
            </a:r>
            <a:r>
              <a:rPr lang="en-US"/>
              <a:t>, with the advertisement expected in </a:t>
            </a:r>
            <a:r>
              <a:rPr lang="en-US" b="1"/>
              <a:t>Q3 of 2025</a:t>
            </a:r>
            <a:r>
              <a:rPr lang="en-US"/>
              <a:t>. The </a:t>
            </a:r>
            <a:r>
              <a:rPr lang="en-US" b="1"/>
              <a:t>Small Business goal is still being determined</a:t>
            </a:r>
            <a:r>
              <a:rPr lang="en-US"/>
              <a:t>, and we encourage qualified vendors in </a:t>
            </a:r>
            <a:r>
              <a:rPr lang="en-US" b="1"/>
              <a:t>fire suppression repair and testing</a:t>
            </a:r>
            <a:r>
              <a:rPr lang="en-US"/>
              <a:t> to prepare for this opportunity.</a:t>
            </a:r>
          </a:p>
          <a:p>
            <a:br>
              <a:rPr lang="en-US"/>
            </a:br>
            <a:r>
              <a:rPr lang="en-US"/>
              <a:t>For more details, contact </a:t>
            </a:r>
            <a:r>
              <a:rPr lang="en-US" b="1"/>
              <a:t>Cara James</a:t>
            </a:r>
            <a:r>
              <a:rPr lang="en-US"/>
              <a:t> at Cara.James@flydenver.com.</a:t>
            </a:r>
          </a:p>
          <a:p>
            <a:br>
              <a:rPr lang="en-US"/>
            </a:br>
            <a:r>
              <a:rPr lang="en-US"/>
              <a:t>For more details, please visit me in the breakout room! </a:t>
            </a:r>
          </a:p>
          <a:p>
            <a:pPr>
              <a:buNone/>
            </a:pPr>
            <a:endParaRPr kumimoji="0" lang="en-US" sz="1200" b="0" i="0" u="none" strike="noStrike" kern="1200" cap="none" spc="0" normalizeH="0" baseline="0" noProof="0">
              <a:ln>
                <a:noFill/>
              </a:ln>
              <a:solidFill>
                <a:prstClr val="black"/>
              </a:solidFill>
              <a:effectLst/>
              <a:uLnTx/>
              <a:uFillTx/>
              <a:ea typeface="+mn-ea"/>
              <a:cs typeface="+mn-cs"/>
            </a:endParaRPr>
          </a:p>
        </p:txBody>
      </p:sp>
      <p:sp>
        <p:nvSpPr>
          <p:cNvPr id="4" name="Slide Number Placeholder 3"/>
          <p:cNvSpPr>
            <a:spLocks noGrp="1"/>
          </p:cNvSpPr>
          <p:nvPr>
            <p:ph type="sldNum" sz="quarter" idx="5"/>
          </p:nvPr>
        </p:nvSpPr>
        <p:spPr/>
        <p:txBody>
          <a:bodyPr/>
          <a:lstStyle/>
          <a:p>
            <a:fld id="{A399344F-1846-964E-A23F-F797EB56DD37}" type="slidenum">
              <a:rPr lang="en-US" smtClean="0"/>
              <a:t>18</a:t>
            </a:fld>
            <a:endParaRPr lang="en-US"/>
          </a:p>
        </p:txBody>
      </p:sp>
    </p:spTree>
    <p:extLst>
      <p:ext uri="{BB962C8B-B14F-4D97-AF65-F5344CB8AC3E}">
        <p14:creationId xmlns:p14="http://schemas.microsoft.com/office/powerpoint/2010/main" val="2527704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BAA06-4F30-0D7F-ED8B-69D96FB43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69CB2B-A8B3-A180-5877-387040496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807514-9764-AF3C-8C76-F5D18E9F71D5}"/>
              </a:ext>
            </a:extLst>
          </p:cNvPr>
          <p:cNvSpPr>
            <a:spLocks noGrp="1"/>
          </p:cNvSpPr>
          <p:nvPr>
            <p:ph type="body" idx="1"/>
          </p:nvPr>
        </p:nvSpPr>
        <p:spPr/>
        <p:txBody>
          <a:bodyPr/>
          <a:lstStyle/>
          <a:p>
            <a:pPr>
              <a:buNone/>
            </a:pPr>
            <a:r>
              <a:rPr lang="en-US"/>
              <a:t>Denver International Airport is seeking a consultant to provide comprehensive overhead door services across the airport.</a:t>
            </a:r>
          </a:p>
          <a:p>
            <a:pPr>
              <a:buNone/>
            </a:pPr>
            <a:r>
              <a:rPr lang="en-US"/>
              <a:t>This includes installing new overhead doors with all hardware, routine maintenance of existing doors—including over 147 high-speed fabric and handicap automatic doors—and 24/7 emergency response.</a:t>
            </a:r>
          </a:p>
          <a:p>
            <a:pPr>
              <a:buNone/>
            </a:pPr>
            <a:r>
              <a:rPr lang="en-US"/>
              <a:t>The scope covers current and future door installations throughout DEN.</a:t>
            </a:r>
          </a:p>
          <a:p>
            <a:pPr>
              <a:buFont typeface="Arial" panose="020B0604020202020204" pitchFamily="34" charset="0"/>
              <a:buChar char="•"/>
            </a:pPr>
            <a:r>
              <a:rPr lang="en-US"/>
              <a:t>Anticipated advertisement: Q2 2025</a:t>
            </a:r>
          </a:p>
          <a:p>
            <a:pPr>
              <a:buFont typeface="Arial" panose="020B0604020202020204" pitchFamily="34" charset="0"/>
              <a:buChar char="•"/>
            </a:pPr>
            <a:r>
              <a:rPr lang="en-US"/>
              <a:t>Estimated value: $500K to $1.99M</a:t>
            </a:r>
          </a:p>
          <a:p>
            <a:pPr>
              <a:buFont typeface="Arial" panose="020B0604020202020204" pitchFamily="34" charset="0"/>
              <a:buChar char="•"/>
            </a:pPr>
            <a:r>
              <a:rPr lang="en-US"/>
              <a:t>Small business goal: TBD</a:t>
            </a:r>
          </a:p>
          <a:p>
            <a:pPr>
              <a:buFont typeface="Arial" panose="020B0604020202020204" pitchFamily="34" charset="0"/>
              <a:buChar char="•"/>
            </a:pPr>
            <a:r>
              <a:rPr lang="en-US"/>
              <a:t>Key area: Garage door maintenance</a:t>
            </a:r>
          </a:p>
          <a:p>
            <a:pPr>
              <a:buFont typeface="Arial" panose="020B0604020202020204" pitchFamily="34" charset="0"/>
              <a:buChar char="•"/>
            </a:pPr>
            <a:r>
              <a:rPr lang="en-US"/>
              <a:t>Contact: Cara James at Cara.James@flydenver.com</a:t>
            </a:r>
          </a:p>
          <a:p>
            <a:r>
              <a:rPr lang="en-US"/>
              <a:t>For more details, please visit me in the breakout room!</a:t>
            </a:r>
          </a:p>
          <a:p>
            <a:pPr>
              <a:buNone/>
            </a:pPr>
            <a:endParaRPr kumimoji="0" lang="en-US" sz="1200" b="0" i="0" u="none" strike="noStrike" kern="1200" cap="none" spc="0" normalizeH="0" baseline="0" noProof="0">
              <a:ln>
                <a:noFill/>
              </a:ln>
              <a:solidFill>
                <a:prstClr val="black"/>
              </a:solidFill>
              <a:effectLst/>
              <a:uLnTx/>
              <a:uFillTx/>
              <a:ea typeface="+mn-ea"/>
              <a:cs typeface="+mn-cs"/>
            </a:endParaRPr>
          </a:p>
        </p:txBody>
      </p:sp>
      <p:sp>
        <p:nvSpPr>
          <p:cNvPr id="4" name="Slide Number Placeholder 3">
            <a:extLst>
              <a:ext uri="{FF2B5EF4-FFF2-40B4-BE49-F238E27FC236}">
                <a16:creationId xmlns:a16="http://schemas.microsoft.com/office/drawing/2014/main" id="{E582EF85-8962-A371-D71E-46AC3BC72685}"/>
              </a:ext>
            </a:extLst>
          </p:cNvPr>
          <p:cNvSpPr>
            <a:spLocks noGrp="1"/>
          </p:cNvSpPr>
          <p:nvPr>
            <p:ph type="sldNum" sz="quarter" idx="5"/>
          </p:nvPr>
        </p:nvSpPr>
        <p:spPr/>
        <p:txBody>
          <a:bodyPr/>
          <a:lstStyle/>
          <a:p>
            <a:fld id="{A399344F-1846-964E-A23F-F797EB56DD37}" type="slidenum">
              <a:rPr lang="en-US" smtClean="0"/>
              <a:t>19</a:t>
            </a:fld>
            <a:endParaRPr lang="en-US"/>
          </a:p>
        </p:txBody>
      </p:sp>
    </p:spTree>
    <p:extLst>
      <p:ext uri="{BB962C8B-B14F-4D97-AF65-F5344CB8AC3E}">
        <p14:creationId xmlns:p14="http://schemas.microsoft.com/office/powerpoint/2010/main" val="2136600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a:solidFill>
                  <a:srgbClr val="1C1C1C"/>
                </a:solidFill>
                <a:effectLst/>
                <a:latin typeface="Inter"/>
              </a:rPr>
              <a:t>This event aims to notify the business community of potential procurement opportunities at DEN, </a:t>
            </a:r>
          </a:p>
          <a:p>
            <a:pPr marL="171450" indent="-171450">
              <a:buFont typeface="Arial" panose="020B0604020202020204" pitchFamily="34" charset="0"/>
              <a:buChar char="•"/>
            </a:pPr>
            <a:r>
              <a:rPr lang="en-US"/>
              <a:t>Attendees can network with project managers and other members of the business community.</a:t>
            </a:r>
          </a:p>
          <a:p>
            <a:pPr marL="171450" indent="-171450">
              <a:buFont typeface="Arial" panose="020B0604020202020204" pitchFamily="34" charset="0"/>
              <a:buChar char="•"/>
            </a:pPr>
            <a:r>
              <a:rPr lang="en-US" b="0" i="0">
                <a:solidFill>
                  <a:srgbClr val="1C1C1C"/>
                </a:solidFill>
                <a:effectLst/>
                <a:latin typeface="Inter"/>
              </a:rPr>
              <a:t>Note: Projects are in the early planning stages </a:t>
            </a:r>
            <a:r>
              <a:rPr lang="en-US"/>
              <a:t>and the City and County of Denver can cancel or modify any project at any time.</a:t>
            </a:r>
          </a:p>
        </p:txBody>
      </p:sp>
      <p:sp>
        <p:nvSpPr>
          <p:cNvPr id="4" name="Slide Number Placeholder 3"/>
          <p:cNvSpPr>
            <a:spLocks noGrp="1"/>
          </p:cNvSpPr>
          <p:nvPr>
            <p:ph type="sldNum" sz="quarter" idx="5"/>
          </p:nvPr>
        </p:nvSpPr>
        <p:spPr/>
        <p:txBody>
          <a:bodyPr/>
          <a:lstStyle/>
          <a:p>
            <a:fld id="{A399344F-1846-964E-A23F-F797EB56DD37}" type="slidenum">
              <a:rPr lang="en-US" smtClean="0"/>
              <a:t>2</a:t>
            </a:fld>
            <a:endParaRPr lang="en-US"/>
          </a:p>
        </p:txBody>
      </p:sp>
    </p:spTree>
    <p:extLst>
      <p:ext uri="{BB962C8B-B14F-4D97-AF65-F5344CB8AC3E}">
        <p14:creationId xmlns:p14="http://schemas.microsoft.com/office/powerpoint/2010/main" val="1356351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D3B36-9A27-042E-8E16-9D61F2FAD1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57A4A8-D429-9C8D-9B9B-6B51318BDC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7DB0B2-136C-69CD-2FDA-733D139DA193}"/>
              </a:ext>
            </a:extLst>
          </p:cNvPr>
          <p:cNvSpPr>
            <a:spLocks noGrp="1"/>
          </p:cNvSpPr>
          <p:nvPr>
            <p:ph type="body" idx="1"/>
          </p:nvPr>
        </p:nvSpPr>
        <p:spPr/>
        <p:txBody>
          <a:bodyPr/>
          <a:lstStyle/>
          <a:p>
            <a:pPr>
              <a:buNone/>
            </a:pPr>
            <a:r>
              <a:rPr lang="en-US"/>
              <a:t>Denver International Airport is seeking vendors for specialized cleaning in public and tenant areas. This includes surface cleaning, dust control, vacuuming ceilings, lights, walls, and cleaning air diffusers using certified biodegradable solutions.</a:t>
            </a:r>
          </a:p>
          <a:p>
            <a:pPr>
              <a:buNone/>
            </a:pPr>
            <a:r>
              <a:rPr lang="en-US"/>
              <a:t>Products must be biodegradable, non-abrasive, phosphate-free, non-flammable, and SCS-certified.</a:t>
            </a:r>
          </a:p>
          <a:p>
            <a:pPr>
              <a:buNone/>
            </a:pPr>
            <a:r>
              <a:rPr lang="en-US"/>
              <a:t>Work will be scheduled 24/7 and requires equipment like a 19–20 ft lift with operator and HEPA backpack vacuums.</a:t>
            </a:r>
          </a:p>
          <a:p>
            <a:pPr>
              <a:buFont typeface="Arial" panose="020B0604020202020204" pitchFamily="34" charset="0"/>
              <a:buChar char="•"/>
            </a:pPr>
            <a:r>
              <a:rPr lang="en-US"/>
              <a:t>Advertisement expected Q3 2025</a:t>
            </a:r>
          </a:p>
          <a:p>
            <a:pPr>
              <a:buFont typeface="Arial" panose="020B0604020202020204" pitchFamily="34" charset="0"/>
              <a:buChar char="•"/>
            </a:pPr>
            <a:r>
              <a:rPr lang="en-US"/>
              <a:t>Project value $500K to $1.99M</a:t>
            </a:r>
          </a:p>
          <a:p>
            <a:pPr>
              <a:buFont typeface="Arial" panose="020B0604020202020204" pitchFamily="34" charset="0"/>
              <a:buChar char="•"/>
            </a:pPr>
            <a:r>
              <a:rPr lang="en-US"/>
              <a:t>Small business goal TBD</a:t>
            </a:r>
          </a:p>
          <a:p>
            <a:pPr>
              <a:buFont typeface="Arial" panose="020B0604020202020204" pitchFamily="34" charset="0"/>
              <a:buChar char="•"/>
            </a:pPr>
            <a:r>
              <a:rPr lang="en-US"/>
              <a:t>Contact: Cara James at Cara.James@flydenver.com</a:t>
            </a:r>
          </a:p>
          <a:p>
            <a:r>
              <a:rPr lang="en-US"/>
              <a:t>Join me in the breakout room to learn more!</a:t>
            </a:r>
          </a:p>
          <a:p>
            <a:pPr>
              <a:buNone/>
            </a:pPr>
            <a:endParaRPr kumimoji="0" lang="en-US" sz="1200" b="0" i="0" u="none" strike="noStrike" kern="1200" cap="none" spc="0" normalizeH="0" baseline="0" noProof="0">
              <a:ln>
                <a:noFill/>
              </a:ln>
              <a:solidFill>
                <a:prstClr val="black"/>
              </a:solidFill>
              <a:effectLst/>
              <a:uLnTx/>
              <a:uFillTx/>
              <a:ea typeface="+mn-ea"/>
              <a:cs typeface="+mn-cs"/>
            </a:endParaRPr>
          </a:p>
        </p:txBody>
      </p:sp>
      <p:sp>
        <p:nvSpPr>
          <p:cNvPr id="4" name="Slide Number Placeholder 3">
            <a:extLst>
              <a:ext uri="{FF2B5EF4-FFF2-40B4-BE49-F238E27FC236}">
                <a16:creationId xmlns:a16="http://schemas.microsoft.com/office/drawing/2014/main" id="{C8098980-041E-CD73-02F7-55E40DDD0153}"/>
              </a:ext>
            </a:extLst>
          </p:cNvPr>
          <p:cNvSpPr>
            <a:spLocks noGrp="1"/>
          </p:cNvSpPr>
          <p:nvPr>
            <p:ph type="sldNum" sz="quarter" idx="5"/>
          </p:nvPr>
        </p:nvSpPr>
        <p:spPr/>
        <p:txBody>
          <a:bodyPr/>
          <a:lstStyle/>
          <a:p>
            <a:fld id="{A399344F-1846-964E-A23F-F797EB56DD37}" type="slidenum">
              <a:rPr lang="en-US" smtClean="0"/>
              <a:t>20</a:t>
            </a:fld>
            <a:endParaRPr lang="en-US"/>
          </a:p>
        </p:txBody>
      </p:sp>
    </p:spTree>
    <p:extLst>
      <p:ext uri="{BB962C8B-B14F-4D97-AF65-F5344CB8AC3E}">
        <p14:creationId xmlns:p14="http://schemas.microsoft.com/office/powerpoint/2010/main" val="4187875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3D086-EAD4-EBB2-B239-FECCF5775D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1F0259-AF10-1181-BB6C-D20A50E2E2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3810E4-ED8E-DADE-4189-9D63663F3A31}"/>
              </a:ext>
            </a:extLst>
          </p:cNvPr>
          <p:cNvSpPr>
            <a:spLocks noGrp="1"/>
          </p:cNvSpPr>
          <p:nvPr>
            <p:ph type="body" idx="1"/>
          </p:nvPr>
        </p:nvSpPr>
        <p:spPr/>
        <p:txBody>
          <a:bodyPr/>
          <a:lstStyle/>
          <a:p>
            <a:pPr>
              <a:buNone/>
            </a:pPr>
            <a:r>
              <a:rPr lang="en-US"/>
              <a:t>Denver International Airport’s Operations &amp; Maintenance is seeking a contractor to maintain, repair, and replace onsite sanitary sewer, stormwater, and deice water piping systems. This includes work at glycol treatment plants, retention ponds, and underground drainage.</a:t>
            </a:r>
          </a:p>
          <a:p>
            <a:pPr>
              <a:buNone/>
            </a:pPr>
            <a:r>
              <a:rPr lang="en-US"/>
              <a:t>Key tasks include utility locating, excavation, pipe repairs, surface restoration, and safety compliance with traffic control and permitting. Work will minimize impact on airport operations, ideally done during off-peak hours.</a:t>
            </a:r>
          </a:p>
          <a:p>
            <a:pPr>
              <a:buFont typeface="Arial" panose="020B0604020202020204" pitchFamily="34" charset="0"/>
              <a:buChar char="•"/>
            </a:pPr>
            <a:r>
              <a:rPr lang="en-US"/>
              <a:t>Anticipated advertisement: Q3 2025</a:t>
            </a:r>
          </a:p>
          <a:p>
            <a:pPr>
              <a:buFont typeface="Arial" panose="020B0604020202020204" pitchFamily="34" charset="0"/>
              <a:buChar char="•"/>
            </a:pPr>
            <a:r>
              <a:rPr lang="en-US"/>
              <a:t>Estimated value: $5M to $9.99M</a:t>
            </a:r>
          </a:p>
          <a:p>
            <a:pPr>
              <a:buFont typeface="Arial" panose="020B0604020202020204" pitchFamily="34" charset="0"/>
              <a:buChar char="•"/>
            </a:pPr>
            <a:r>
              <a:rPr lang="en-US"/>
              <a:t>Small business goals: TBD</a:t>
            </a:r>
          </a:p>
          <a:p>
            <a:pPr>
              <a:buFont typeface="Arial" panose="020B0604020202020204" pitchFamily="34" charset="0"/>
              <a:buChar char="•"/>
            </a:pPr>
            <a:r>
              <a:rPr lang="en-US"/>
              <a:t>Contact: Jacqueline Wilson at jacqueline.wilson@flydenver.com</a:t>
            </a:r>
          </a:p>
          <a:p>
            <a:r>
              <a:rPr lang="en-US"/>
              <a:t>Visit me in the breakout room to learn more!</a:t>
            </a:r>
          </a:p>
        </p:txBody>
      </p:sp>
      <p:sp>
        <p:nvSpPr>
          <p:cNvPr id="4" name="Slide Number Placeholder 3">
            <a:extLst>
              <a:ext uri="{FF2B5EF4-FFF2-40B4-BE49-F238E27FC236}">
                <a16:creationId xmlns:a16="http://schemas.microsoft.com/office/drawing/2014/main" id="{5FEFA9D6-2E31-2610-0C08-436CA2A1058A}"/>
              </a:ext>
            </a:extLst>
          </p:cNvPr>
          <p:cNvSpPr>
            <a:spLocks noGrp="1"/>
          </p:cNvSpPr>
          <p:nvPr>
            <p:ph type="sldNum" sz="quarter" idx="5"/>
          </p:nvPr>
        </p:nvSpPr>
        <p:spPr/>
        <p:txBody>
          <a:bodyPr/>
          <a:lstStyle/>
          <a:p>
            <a:fld id="{A399344F-1846-964E-A23F-F797EB56DD37}" type="slidenum">
              <a:rPr lang="en-US" smtClean="0"/>
              <a:t>21</a:t>
            </a:fld>
            <a:endParaRPr lang="en-US"/>
          </a:p>
        </p:txBody>
      </p:sp>
    </p:spTree>
    <p:extLst>
      <p:ext uri="{BB962C8B-B14F-4D97-AF65-F5344CB8AC3E}">
        <p14:creationId xmlns:p14="http://schemas.microsoft.com/office/powerpoint/2010/main" val="560921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D19C8-1FFA-1FD6-685F-1572DF6B62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D9E2C2-EBBF-AC7D-5322-A88EE0D2CA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1E5CA8-5373-260D-DD4A-5E669CCB3DA4}"/>
              </a:ext>
            </a:extLst>
          </p:cNvPr>
          <p:cNvSpPr>
            <a:spLocks noGrp="1"/>
          </p:cNvSpPr>
          <p:nvPr>
            <p:ph type="body" idx="1"/>
          </p:nvPr>
        </p:nvSpPr>
        <p:spPr/>
        <p:txBody>
          <a:bodyPr/>
          <a:lstStyle/>
          <a:p>
            <a:pPr>
              <a:buNone/>
            </a:pPr>
            <a:r>
              <a:rPr lang="en-US"/>
              <a:t>Denver International Airport is seeking a qualified contractor for oversight, maintenance, and technical support of the Aircraft Deicing System. This includes managing the SCADA system for software, upgrades, and hardware interface.</a:t>
            </a:r>
          </a:p>
          <a:p>
            <a:pPr>
              <a:buNone/>
            </a:pPr>
            <a:r>
              <a:rPr lang="en-US"/>
              <a:t>Key responsibilities include monitoring water system pressure, flow, and temperature, conducting inspections, and ensuring safety compliance. The contractor will also coordinate deicing operations, provide technical guidance, and analyze system performance data to improve effectiveness.</a:t>
            </a:r>
          </a:p>
          <a:p>
            <a:pPr>
              <a:buFont typeface="Arial" panose="020B0604020202020204" pitchFamily="34" charset="0"/>
              <a:buChar char="•"/>
            </a:pPr>
            <a:r>
              <a:rPr lang="en-US"/>
              <a:t>Anticipated advertisement: Q4 2025</a:t>
            </a:r>
          </a:p>
          <a:p>
            <a:pPr>
              <a:buFont typeface="Arial" panose="020B0604020202020204" pitchFamily="34" charset="0"/>
              <a:buChar char="•"/>
            </a:pPr>
            <a:r>
              <a:rPr lang="en-US"/>
              <a:t>Estimated project value: $10 million</a:t>
            </a:r>
          </a:p>
          <a:p>
            <a:pPr>
              <a:buFont typeface="Arial" panose="020B0604020202020204" pitchFamily="34" charset="0"/>
              <a:buChar char="•"/>
            </a:pPr>
            <a:r>
              <a:rPr lang="en-US"/>
              <a:t>Small business goal: TBD</a:t>
            </a:r>
          </a:p>
          <a:p>
            <a:pPr>
              <a:buFont typeface="Arial" panose="020B0604020202020204" pitchFamily="34" charset="0"/>
              <a:buChar char="•"/>
            </a:pPr>
            <a:r>
              <a:rPr lang="en-US"/>
              <a:t>Contact: Jacqueline Wilson at jacqueline.wilson@flydenver.com</a:t>
            </a:r>
          </a:p>
          <a:p>
            <a:r>
              <a:rPr lang="en-US"/>
              <a:t>Join me in the breakout room to learn more!</a:t>
            </a:r>
          </a:p>
          <a:p>
            <a:pPr algn="just">
              <a:defRPr/>
            </a:pPr>
            <a:endParaRPr kumimoji="0" lang="en-US" sz="1200" b="0" i="0" u="none" strike="noStrike" kern="1200" cap="none" spc="0" normalizeH="0" baseline="0" noProof="0">
              <a:ln>
                <a:noFill/>
              </a:ln>
              <a:solidFill>
                <a:prstClr val="black"/>
              </a:solidFill>
              <a:effectLst/>
              <a:uLnTx/>
              <a:uFillTx/>
              <a:ea typeface="+mn-ea"/>
              <a:cs typeface="+mn-cs"/>
            </a:endParaRPr>
          </a:p>
        </p:txBody>
      </p:sp>
      <p:sp>
        <p:nvSpPr>
          <p:cNvPr id="4" name="Slide Number Placeholder 3">
            <a:extLst>
              <a:ext uri="{FF2B5EF4-FFF2-40B4-BE49-F238E27FC236}">
                <a16:creationId xmlns:a16="http://schemas.microsoft.com/office/drawing/2014/main" id="{0A00E30D-AC8E-7631-048F-567A9F13EB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31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A58A4-AB26-C463-9C26-86B6F035B2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49FBB0-0452-5572-D89E-E2BCD21E05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FFB96B-1671-F548-6A88-6A200967BD65}"/>
              </a:ext>
            </a:extLst>
          </p:cNvPr>
          <p:cNvSpPr>
            <a:spLocks noGrp="1"/>
          </p:cNvSpPr>
          <p:nvPr>
            <p:ph type="body" idx="1"/>
          </p:nvPr>
        </p:nvSpPr>
        <p:spPr/>
        <p:txBody>
          <a:bodyPr/>
          <a:lstStyle/>
          <a:p>
            <a:pPr>
              <a:buNone/>
            </a:pPr>
            <a:r>
              <a:rPr lang="en-US"/>
              <a:t>Denver Airport is developing a smart analytics platform using cameras, Lidar, Wi-Fi, and sensors to track real-time passenger and vehicle flow. </a:t>
            </a:r>
          </a:p>
          <a:p>
            <a:endParaRPr lang="en-US"/>
          </a:p>
          <a:p>
            <a:r>
              <a:rPr lang="en-US"/>
              <a:t>Estimated under $500K with a 10% MWBE goal. </a:t>
            </a:r>
          </a:p>
          <a:p>
            <a:endParaRPr lang="en-US"/>
          </a:p>
          <a:p>
            <a:r>
              <a:rPr lang="en-US"/>
              <a:t>Contact Tracy Whitling at tracy.whitling@flydenver.com. </a:t>
            </a:r>
            <a:r>
              <a:rPr lang="en-US" i="1"/>
              <a:t>The breakout room is closed due to a scheduling conflict.</a:t>
            </a:r>
            <a:endParaRPr lang="en-US"/>
          </a:p>
        </p:txBody>
      </p:sp>
      <p:sp>
        <p:nvSpPr>
          <p:cNvPr id="4" name="Slide Number Placeholder 3">
            <a:extLst>
              <a:ext uri="{FF2B5EF4-FFF2-40B4-BE49-F238E27FC236}">
                <a16:creationId xmlns:a16="http://schemas.microsoft.com/office/drawing/2014/main" id="{E02B64DF-1DC8-6BB4-300C-F88079A6B15E}"/>
              </a:ext>
            </a:extLst>
          </p:cNvPr>
          <p:cNvSpPr>
            <a:spLocks noGrp="1"/>
          </p:cNvSpPr>
          <p:nvPr>
            <p:ph type="sldNum" sz="quarter" idx="5"/>
          </p:nvPr>
        </p:nvSpPr>
        <p:spPr/>
        <p:txBody>
          <a:bodyPr/>
          <a:lstStyle/>
          <a:p>
            <a:fld id="{A399344F-1846-964E-A23F-F797EB56DD37}" type="slidenum">
              <a:rPr lang="en-US" smtClean="0"/>
              <a:t>23</a:t>
            </a:fld>
            <a:endParaRPr lang="en-US"/>
          </a:p>
        </p:txBody>
      </p:sp>
    </p:spTree>
    <p:extLst>
      <p:ext uri="{BB962C8B-B14F-4D97-AF65-F5344CB8AC3E}">
        <p14:creationId xmlns:p14="http://schemas.microsoft.com/office/powerpoint/2010/main" val="2419380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1E032-B596-CFCF-A2B5-38CF9E07A2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A4603B-BB31-A9BD-1A65-FBC7E1C53D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9496B5-F400-AF0E-9C9B-E18A52BC5455}"/>
              </a:ext>
            </a:extLst>
          </p:cNvPr>
          <p:cNvSpPr>
            <a:spLocks noGrp="1"/>
          </p:cNvSpPr>
          <p:nvPr>
            <p:ph type="body" idx="1"/>
          </p:nvPr>
        </p:nvSpPr>
        <p:spPr/>
        <p:txBody>
          <a:bodyPr/>
          <a:lstStyle/>
          <a:p>
            <a:pPr marL="171450" indent="-171450">
              <a:buFont typeface="Arial" panose="020B0604020202020204" pitchFamily="34" charset="0"/>
              <a:buChar char="•"/>
            </a:pPr>
            <a:r>
              <a:rPr lang="en-US"/>
              <a:t>Denver International Airport is seeking a qualified firm to provide full-scale security services across the airport.</a:t>
            </a:r>
          </a:p>
          <a:p>
            <a:pPr marL="171450" indent="-171450">
              <a:buFont typeface="Arial" panose="020B0604020202020204" pitchFamily="34" charset="0"/>
              <a:buChar char="•"/>
            </a:pPr>
            <a:r>
              <a:rPr lang="en-US"/>
              <a:t>The scope includes traffic control, security at access points, alarm response, patrols, credential checks, and oversight of 50+ daily deliveries.</a:t>
            </a:r>
          </a:p>
          <a:p>
            <a:pPr marL="171450" indent="-171450">
              <a:buFont typeface="Arial" panose="020B0604020202020204" pitchFamily="34" charset="0"/>
              <a:buChar char="•"/>
            </a:pPr>
            <a:r>
              <a:rPr lang="en-US"/>
              <a:t>Staff will support 24/7 operations, including curbside, parking areas, and office building access—totaling 5,400 hours per week across 135 positions.</a:t>
            </a:r>
          </a:p>
          <a:p>
            <a:pPr marL="171450" indent="-171450">
              <a:buFont typeface="Arial" panose="020B0604020202020204" pitchFamily="34" charset="0"/>
              <a:buChar char="•"/>
            </a:pPr>
            <a:r>
              <a:rPr lang="en-US"/>
              <a:t>The project value is estimated between $50 and $99.99 million, with a 5% MWBE participation goal.</a:t>
            </a:r>
          </a:p>
          <a:p>
            <a:pPr marL="171450" indent="-171450">
              <a:buFont typeface="Arial" panose="020B0604020202020204" pitchFamily="34" charset="0"/>
              <a:buChar char="•"/>
            </a:pPr>
            <a:r>
              <a:rPr lang="en-US"/>
              <a:t>Advertisement is expected in Q2 of 2025.</a:t>
            </a:r>
          </a:p>
          <a:p>
            <a:pPr marL="171450" indent="-171450">
              <a:buFont typeface="Arial" panose="020B0604020202020204" pitchFamily="34" charset="0"/>
              <a:buChar char="•"/>
            </a:pPr>
            <a:r>
              <a:rPr lang="en-US"/>
              <a:t>For more details or to ask questions, please visit the breakout room after this session to connect directly with the project team.</a:t>
            </a:r>
          </a:p>
        </p:txBody>
      </p:sp>
      <p:sp>
        <p:nvSpPr>
          <p:cNvPr id="4" name="Slide Number Placeholder 3">
            <a:extLst>
              <a:ext uri="{FF2B5EF4-FFF2-40B4-BE49-F238E27FC236}">
                <a16:creationId xmlns:a16="http://schemas.microsoft.com/office/drawing/2014/main" id="{47FE7780-7838-0CE8-7293-2944322F062D}"/>
              </a:ext>
            </a:extLst>
          </p:cNvPr>
          <p:cNvSpPr>
            <a:spLocks noGrp="1"/>
          </p:cNvSpPr>
          <p:nvPr>
            <p:ph type="sldNum" sz="quarter" idx="5"/>
          </p:nvPr>
        </p:nvSpPr>
        <p:spPr/>
        <p:txBody>
          <a:bodyPr/>
          <a:lstStyle/>
          <a:p>
            <a:fld id="{A399344F-1846-964E-A23F-F797EB56DD37}" type="slidenum">
              <a:rPr lang="en-US" smtClean="0"/>
              <a:t>24</a:t>
            </a:fld>
            <a:endParaRPr lang="en-US"/>
          </a:p>
        </p:txBody>
      </p:sp>
    </p:spTree>
    <p:extLst>
      <p:ext uri="{BB962C8B-B14F-4D97-AF65-F5344CB8AC3E}">
        <p14:creationId xmlns:p14="http://schemas.microsoft.com/office/powerpoint/2010/main" val="2487565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DEN will renovate 30-year-old restrooms in Concourses A, B, and C to meet modern standards, improve ADA compliance, and enhance passenger flow and amenities.</a:t>
            </a:r>
          </a:p>
          <a:p>
            <a:pPr>
              <a:buNone/>
            </a:pPr>
            <a:r>
              <a:rPr lang="en-US"/>
              <a:t>This follows Vision 100 goals to maintain and standardize facilities for easier upkeep.</a:t>
            </a:r>
          </a:p>
          <a:p>
            <a:pPr>
              <a:buNone/>
            </a:pPr>
            <a:r>
              <a:rPr lang="en-US"/>
              <a:t>Separate contracts will cover Center Core and </a:t>
            </a:r>
            <a:r>
              <a:rPr lang="en-US" err="1"/>
              <a:t>Subcore</a:t>
            </a:r>
            <a:r>
              <a:rPr lang="en-US"/>
              <a:t> restrooms.</a:t>
            </a:r>
          </a:p>
          <a:p>
            <a:pPr>
              <a:buFont typeface="Arial" panose="020B0604020202020204" pitchFamily="34" charset="0"/>
              <a:buChar char="•"/>
            </a:pPr>
            <a:r>
              <a:rPr lang="en-US"/>
              <a:t>Advertisement: Summer 2025</a:t>
            </a:r>
          </a:p>
          <a:p>
            <a:pPr>
              <a:buFont typeface="Arial" panose="020B0604020202020204" pitchFamily="34" charset="0"/>
              <a:buChar char="•"/>
            </a:pPr>
            <a:r>
              <a:rPr lang="en-US"/>
              <a:t>Value: $10M–$49.99M each</a:t>
            </a:r>
          </a:p>
          <a:p>
            <a:pPr>
              <a:buFont typeface="Arial" panose="020B0604020202020204" pitchFamily="34" charset="0"/>
              <a:buChar char="•"/>
            </a:pPr>
            <a:r>
              <a:rPr lang="en-US"/>
              <a:t>MWBE Goal: 10%</a:t>
            </a:r>
          </a:p>
          <a:p>
            <a:pPr>
              <a:buFont typeface="Arial" panose="020B0604020202020204" pitchFamily="34" charset="0"/>
              <a:buChar char="•"/>
            </a:pPr>
            <a:r>
              <a:rPr lang="en-US"/>
              <a:t>Scope: Construction, MEP, signage, and more</a:t>
            </a:r>
          </a:p>
          <a:p>
            <a:pPr>
              <a:buFont typeface="Arial" panose="020B0604020202020204" pitchFamily="34" charset="0"/>
              <a:buChar char="•"/>
            </a:pPr>
            <a:r>
              <a:rPr lang="en-US"/>
              <a:t>Contacts: Ro-Tien Liang &amp; Pamela Kohl</a:t>
            </a:r>
          </a:p>
          <a:p>
            <a:pPr>
              <a:buNone/>
            </a:pPr>
            <a:r>
              <a:rPr lang="en-US"/>
              <a:t>The next slide shows a map of the concourses with restroom locations.</a:t>
            </a:r>
          </a:p>
          <a:p>
            <a:r>
              <a:rPr lang="en-US"/>
              <a:t>Visit me in the breakout room for details!</a:t>
            </a:r>
          </a:p>
          <a:p>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25</a:t>
            </a:fld>
            <a:endParaRPr lang="en-US"/>
          </a:p>
        </p:txBody>
      </p:sp>
    </p:spTree>
    <p:extLst>
      <p:ext uri="{BB962C8B-B14F-4D97-AF65-F5344CB8AC3E}">
        <p14:creationId xmlns:p14="http://schemas.microsoft.com/office/powerpoint/2010/main" val="2882515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193CD-E366-35E3-AD00-DD585DCD7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DEFF98-7429-C261-6C2F-26EBDBD398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76E5E6-8252-179D-D73B-8575F603481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975F865-2A67-97C2-591F-ED01A07530E8}"/>
              </a:ext>
            </a:extLst>
          </p:cNvPr>
          <p:cNvSpPr>
            <a:spLocks noGrp="1"/>
          </p:cNvSpPr>
          <p:nvPr>
            <p:ph type="sldNum" sz="quarter" idx="5"/>
          </p:nvPr>
        </p:nvSpPr>
        <p:spPr/>
        <p:txBody>
          <a:bodyPr/>
          <a:lstStyle/>
          <a:p>
            <a:fld id="{A399344F-1846-964E-A23F-F797EB56DD37}" type="slidenum">
              <a:rPr lang="en-US" smtClean="0"/>
              <a:t>26</a:t>
            </a:fld>
            <a:endParaRPr lang="en-US"/>
          </a:p>
        </p:txBody>
      </p:sp>
    </p:spTree>
    <p:extLst>
      <p:ext uri="{BB962C8B-B14F-4D97-AF65-F5344CB8AC3E}">
        <p14:creationId xmlns:p14="http://schemas.microsoft.com/office/powerpoint/2010/main" val="6957721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AD8F9-9089-BB27-212A-9918EF4017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BFB5F1-8812-4CC6-6D3F-F0D0100765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6803AB-A9E8-BAEB-1B28-A6D11D79554C}"/>
              </a:ext>
            </a:extLst>
          </p:cNvPr>
          <p:cNvSpPr>
            <a:spLocks noGrp="1"/>
          </p:cNvSpPr>
          <p:nvPr>
            <p:ph type="body" idx="1"/>
          </p:nvPr>
        </p:nvSpPr>
        <p:spPr/>
        <p:txBody>
          <a:bodyPr/>
          <a:lstStyle/>
          <a:p>
            <a:pPr>
              <a:buFont typeface="Arial" panose="020B0604020202020204" pitchFamily="34" charset="0"/>
              <a:buNone/>
            </a:pPr>
            <a:r>
              <a:rPr lang="en-US" b="1"/>
              <a:t>Talking Points – 45 seconds -  MAX – Remember you don’t have to read every line on the slide</a:t>
            </a:r>
          </a:p>
          <a:p>
            <a:pPr marL="0" indent="0">
              <a:buFont typeface="Arial" panose="020B0604020202020204" pitchFamily="34" charset="0"/>
              <a:buNone/>
            </a:pPr>
            <a:endParaRPr lang="en-US"/>
          </a:p>
          <a:p>
            <a:pPr>
              <a:buNone/>
            </a:pPr>
            <a:r>
              <a:rPr lang="en-US"/>
              <a:t>At DEN, we’re committed to providing small and disadvantaged businesses with fair opportunities in airport concessions.</a:t>
            </a:r>
          </a:p>
          <a:p>
            <a:pPr>
              <a:buNone/>
            </a:pPr>
            <a:r>
              <a:rPr lang="en-US"/>
              <a:t> </a:t>
            </a:r>
          </a:p>
          <a:p>
            <a:pPr>
              <a:buNone/>
            </a:pPr>
            <a:r>
              <a:rPr lang="en-US"/>
              <a:t>As a recipient of FAA funding, we follow federal regulations that require us to set participation goals for ACDBEs—Airport Concessions Disadvantaged Business Enterprises.</a:t>
            </a:r>
          </a:p>
          <a:p>
            <a:pPr>
              <a:buNone/>
            </a:pPr>
            <a:r>
              <a:rPr lang="en-US"/>
              <a:t> </a:t>
            </a:r>
          </a:p>
          <a:p>
            <a:pPr>
              <a:buNone/>
            </a:pPr>
            <a:r>
              <a:rPr lang="en-US"/>
              <a:t>We also offer the SBEC Program, a local, race- and gender-neutral initiative that reserves certain concession opportunities exclusively for small, certified businesses.</a:t>
            </a:r>
          </a:p>
          <a:p>
            <a:pPr>
              <a:buNone/>
            </a:pPr>
            <a:r>
              <a:rPr lang="en-US"/>
              <a:t> </a:t>
            </a:r>
          </a:p>
          <a:p>
            <a:pPr>
              <a:buNone/>
            </a:pPr>
            <a:r>
              <a:rPr lang="en-US"/>
              <a:t>These goals can be achieved by owning a concession, forming joint ventures, or purchasing goods and services from ACDBEs.</a:t>
            </a:r>
          </a:p>
          <a:p>
            <a:pPr>
              <a:buNone/>
            </a:pPr>
            <a:r>
              <a:rPr lang="en-US"/>
              <a:t> </a:t>
            </a:r>
          </a:p>
          <a:p>
            <a:pPr>
              <a:buNone/>
            </a:pPr>
            <a:r>
              <a:rPr lang="en-US"/>
              <a:t>To qualify, businesses must be certified by the City &amp; County of Denver and listed in the BG2Now Directory.</a:t>
            </a:r>
          </a:p>
          <a:p>
            <a:pPr>
              <a:buNone/>
            </a:pPr>
            <a:r>
              <a:rPr lang="en-US"/>
              <a:t> </a:t>
            </a:r>
          </a:p>
          <a:p>
            <a:pPr>
              <a:buNone/>
            </a:pPr>
            <a:r>
              <a:rPr lang="en-US"/>
              <a:t>Getting involved is easy—attend events, apply, or simply scan the QR code to learn more.</a:t>
            </a:r>
          </a:p>
          <a:p>
            <a:pPr>
              <a:buNone/>
            </a:pPr>
            <a:r>
              <a:rPr lang="en-US"/>
              <a:t> </a:t>
            </a:r>
          </a:p>
          <a:p>
            <a:r>
              <a:rPr lang="en-US"/>
              <a:t>If you want to learn more about our program, please visit us in the breakout rooms. </a:t>
            </a:r>
          </a:p>
          <a:p>
            <a:pPr marL="0" indent="0">
              <a:buFont typeface="Arial,Sans-Serif"/>
              <a:buNone/>
            </a:pPr>
            <a:endParaRPr lang="en-US">
              <a:ea typeface="Calibri"/>
              <a:cs typeface="Calibri"/>
            </a:endParaRPr>
          </a:p>
        </p:txBody>
      </p:sp>
      <p:sp>
        <p:nvSpPr>
          <p:cNvPr id="4" name="Slide Number Placeholder 3">
            <a:extLst>
              <a:ext uri="{FF2B5EF4-FFF2-40B4-BE49-F238E27FC236}">
                <a16:creationId xmlns:a16="http://schemas.microsoft.com/office/drawing/2014/main" id="{5A8E701C-B196-3025-A7D8-A12004A2AE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37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Seconds</a:t>
            </a:r>
            <a:endParaRPr lang="en-US"/>
          </a:p>
          <a:p>
            <a:pPr>
              <a:buNone/>
            </a:pPr>
            <a:endParaRPr lang="en-US" b="1"/>
          </a:p>
          <a:p>
            <a:pPr>
              <a:buNone/>
            </a:pPr>
            <a:r>
              <a:rPr lang="en-US" b="1"/>
              <a:t>Who Is the Division of Small Business Opportunity (DSBO)? </a:t>
            </a:r>
          </a:p>
          <a:p>
            <a:pPr>
              <a:buNone/>
            </a:pPr>
            <a:r>
              <a:rPr lang="en-US"/>
              <a:t>DSBO is committed to </a:t>
            </a:r>
            <a:r>
              <a:rPr lang="en-US" b="1"/>
              <a:t>promoting equity</a:t>
            </a:r>
            <a:r>
              <a:rPr lang="en-US"/>
              <a:t>, </a:t>
            </a:r>
            <a:r>
              <a:rPr lang="en-US" b="1"/>
              <a:t>maximizing opportunity</a:t>
            </a:r>
            <a:r>
              <a:rPr lang="en-US"/>
              <a:t>, and </a:t>
            </a:r>
            <a:r>
              <a:rPr lang="en-US" b="1"/>
              <a:t>preventing discrimination</a:t>
            </a:r>
            <a:r>
              <a:rPr lang="en-US"/>
              <a:t> for </a:t>
            </a:r>
            <a:r>
              <a:rPr lang="en-US" b="1"/>
              <a:t>small, minority-, and women-owned businesses</a:t>
            </a:r>
            <a:r>
              <a:rPr lang="en-US"/>
              <a:t>.</a:t>
            </a:r>
          </a:p>
          <a:p>
            <a:pPr>
              <a:buFont typeface="Arial" panose="020B0604020202020204" pitchFamily="34" charset="0"/>
              <a:buChar char="•"/>
            </a:pPr>
            <a:r>
              <a:rPr lang="en-US"/>
              <a:t>We manage </a:t>
            </a:r>
            <a:r>
              <a:rPr lang="en-US" b="1"/>
              <a:t>Denver’s certification programs</a:t>
            </a:r>
            <a:r>
              <a:rPr lang="en-US"/>
              <a:t>, helping local firms compete for </a:t>
            </a:r>
            <a:r>
              <a:rPr lang="en-US" b="1"/>
              <a:t>City, County, and DEN</a:t>
            </a:r>
            <a:r>
              <a:rPr lang="en-US"/>
              <a:t> contracts.</a:t>
            </a:r>
          </a:p>
          <a:p>
            <a:pPr>
              <a:buFont typeface="Arial" panose="020B0604020202020204" pitchFamily="34" charset="0"/>
              <a:buChar char="•"/>
            </a:pPr>
            <a:r>
              <a:rPr lang="en-US"/>
              <a:t>DSBO handles </a:t>
            </a:r>
            <a:r>
              <a:rPr lang="en-US" b="1"/>
              <a:t>certification applications</a:t>
            </a:r>
            <a:r>
              <a:rPr lang="en-US"/>
              <a:t>, monitors </a:t>
            </a:r>
            <a:r>
              <a:rPr lang="en-US" b="1"/>
              <a:t>compliance</a:t>
            </a:r>
            <a:r>
              <a:rPr lang="en-US"/>
              <a:t>, and tracks </a:t>
            </a:r>
            <a:r>
              <a:rPr lang="en-US" b="1"/>
              <a:t>participation</a:t>
            </a:r>
            <a:r>
              <a:rPr lang="en-US"/>
              <a:t> on City-funded projects.</a:t>
            </a:r>
          </a:p>
          <a:p>
            <a:pPr>
              <a:buFont typeface="Arial" panose="020B0604020202020204" pitchFamily="34" charset="0"/>
              <a:buChar char="•"/>
            </a:pPr>
            <a:r>
              <a:rPr lang="en-US"/>
              <a:t>We provide </a:t>
            </a:r>
            <a:r>
              <a:rPr lang="en-US" b="1"/>
              <a:t>resources</a:t>
            </a:r>
            <a:r>
              <a:rPr lang="en-US"/>
              <a:t>, </a:t>
            </a:r>
            <a:r>
              <a:rPr lang="en-US" b="1"/>
              <a:t>guidance</a:t>
            </a:r>
            <a:r>
              <a:rPr lang="en-US"/>
              <a:t>, and </a:t>
            </a:r>
            <a:r>
              <a:rPr lang="en-US" b="1"/>
              <a:t>support</a:t>
            </a:r>
            <a:r>
              <a:rPr lang="en-US"/>
              <a:t> to help your business grow and succeed in public contracting.</a:t>
            </a:r>
          </a:p>
          <a:p>
            <a:pPr>
              <a:buFont typeface="Arial" panose="020B0604020202020204" pitchFamily="34" charset="0"/>
              <a:buChar char="•"/>
            </a:pPr>
            <a:r>
              <a:rPr lang="en-US" b="1"/>
              <a:t>Have questions?</a:t>
            </a:r>
            <a:r>
              <a:rPr lang="en-US"/>
              <a:t> Visit the </a:t>
            </a:r>
            <a:r>
              <a:rPr lang="en-US" b="1"/>
              <a:t>breakout room</a:t>
            </a:r>
            <a:r>
              <a:rPr lang="en-US"/>
              <a:t>—DSBO is here to help you take the next step.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97D737-8070-4D4B-890B-9F047D71F6F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25574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strike="noStrike">
                <a:solidFill>
                  <a:srgbClr val="595959"/>
                </a:solidFill>
                <a:effectLst/>
                <a:latin typeface="Arial" panose="020B0604020202020204" pitchFamily="34" charset="0"/>
              </a:rPr>
              <a:t>DSBO’s compliance team monitors small business utilization from solicitation through the contract term to ensure equity protections and adherence to our program requirements from enforcing timely subcontractor payments</a:t>
            </a:r>
          </a:p>
          <a:p>
            <a:endParaRPr lang="en-US" b="1" i="0" u="none" strike="noStrike">
              <a:solidFill>
                <a:srgbClr val="595959"/>
              </a:solidFill>
              <a:effectLst/>
              <a:latin typeface="Arial" panose="020B0604020202020204" pitchFamily="34" charset="0"/>
            </a:endParaRPr>
          </a:p>
          <a:p>
            <a:r>
              <a:rPr lang="en-US" b="1" i="0" u="none" strike="noStrike">
                <a:solidFill>
                  <a:srgbClr val="595959"/>
                </a:solidFill>
                <a:effectLst/>
                <a:latin typeface="Arial" panose="020B0604020202020204" pitchFamily="34" charset="0"/>
              </a:rPr>
              <a:t>Bring attention to the Small Biz, Big Wins</a:t>
            </a:r>
            <a:endParaRPr lang="en-US"/>
          </a:p>
        </p:txBody>
      </p:sp>
      <p:sp>
        <p:nvSpPr>
          <p:cNvPr id="4" name="Slide Number Placeholder 3"/>
          <p:cNvSpPr>
            <a:spLocks noGrp="1"/>
          </p:cNvSpPr>
          <p:nvPr>
            <p:ph type="sldNum" sz="quarter" idx="5"/>
          </p:nvPr>
        </p:nvSpPr>
        <p:spPr/>
        <p:txBody>
          <a:bodyPr/>
          <a:lstStyle/>
          <a:p>
            <a:fld id="{3F540BF4-C046-4BB4-8392-0A47D86E48D2}" type="slidenum">
              <a:rPr lang="en-US" smtClean="0"/>
              <a:t>35</a:t>
            </a:fld>
            <a:endParaRPr lang="en-US"/>
          </a:p>
        </p:txBody>
      </p:sp>
    </p:spTree>
    <p:extLst>
      <p:ext uri="{BB962C8B-B14F-4D97-AF65-F5344CB8AC3E}">
        <p14:creationId xmlns:p14="http://schemas.microsoft.com/office/powerpoint/2010/main" val="2585676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0" i="0">
                <a:solidFill>
                  <a:srgbClr val="1C1C1C"/>
                </a:solidFill>
                <a:effectLst/>
                <a:latin typeface="Inter"/>
              </a:rPr>
              <a:t>Our website lists procurement opportunities at various procurement stages.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i="0">
              <a:solidFill>
                <a:srgbClr val="1C1C1C"/>
              </a:solidFill>
              <a:effectLst/>
              <a:latin typeface="Inter"/>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b="0" i="0">
                <a:solidFill>
                  <a:srgbClr val="1C1C1C"/>
                </a:solidFill>
                <a:effectLst/>
                <a:latin typeface="Inter"/>
              </a:rPr>
              <a:t>Please be aware that details may change, and the City and County of Denver can modify or cancel projects at their discretion.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i="0">
              <a:solidFill>
                <a:srgbClr val="1C1C1C"/>
              </a:solidFill>
              <a:effectLst/>
              <a:latin typeface="Inter"/>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b="0" i="0">
                <a:solidFill>
                  <a:srgbClr val="1C1C1C"/>
                </a:solidFill>
                <a:effectLst/>
                <a:latin typeface="Inter"/>
              </a:rPr>
              <a:t>Now, we'll hand it over to our project managers.</a:t>
            </a:r>
            <a:endParaRPr lang="en-US" sz="1200" b="1">
              <a:latin typeface="+mn-lt"/>
              <a:ea typeface="Calibri"/>
              <a:cs typeface="Calibri"/>
            </a:endParaRPr>
          </a:p>
        </p:txBody>
      </p:sp>
    </p:spTree>
    <p:extLst>
      <p:ext uri="{BB962C8B-B14F-4D97-AF65-F5344CB8AC3E}">
        <p14:creationId xmlns:p14="http://schemas.microsoft.com/office/powerpoint/2010/main" val="4111087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Eligible small businesses may apply for certification in one or more of our certification programs. </a:t>
            </a:r>
          </a:p>
        </p:txBody>
      </p:sp>
      <p:sp>
        <p:nvSpPr>
          <p:cNvPr id="4" name="Slide Number Placeholder 3"/>
          <p:cNvSpPr>
            <a:spLocks noGrp="1"/>
          </p:cNvSpPr>
          <p:nvPr>
            <p:ph type="sldNum" sz="quarter" idx="5"/>
          </p:nvPr>
        </p:nvSpPr>
        <p:spPr/>
        <p:txBody>
          <a:bodyPr/>
          <a:lstStyle/>
          <a:p>
            <a:fld id="{3F540BF4-C046-4BB4-8392-0A47D86E48D2}" type="slidenum">
              <a:rPr lang="en-US" smtClean="0"/>
              <a:t>36</a:t>
            </a:fld>
            <a:endParaRPr lang="en-US"/>
          </a:p>
        </p:txBody>
      </p:sp>
    </p:spTree>
    <p:extLst>
      <p:ext uri="{BB962C8B-B14F-4D97-AF65-F5344CB8AC3E}">
        <p14:creationId xmlns:p14="http://schemas.microsoft.com/office/powerpoint/2010/main" val="7807382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b="1" i="0" u="none" strike="noStrike">
              <a:solidFill>
                <a:srgbClr val="000000"/>
              </a:solidFill>
              <a:effectLst/>
              <a:latin typeface="Arial" panose="020B0604020202020204" pitchFamily="34" charset="0"/>
            </a:endParaRPr>
          </a:p>
          <a:p>
            <a:pPr algn="l" rtl="0" fontAlgn="base"/>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97D737-8070-4D4B-890B-9F047D71F6F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35490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a:t>45 seconds</a:t>
            </a:r>
          </a:p>
          <a:p>
            <a:pPr>
              <a:buNone/>
            </a:pPr>
            <a:endParaRPr lang="en-US" b="1"/>
          </a:p>
          <a:p>
            <a:pPr>
              <a:buNone/>
            </a:pPr>
            <a:r>
              <a:rPr lang="en-US" b="1"/>
              <a:t>General Services Purchasing – What We Do </a:t>
            </a:r>
          </a:p>
          <a:p>
            <a:pPr>
              <a:buNone/>
            </a:pPr>
            <a:endParaRPr lang="en-US" b="1"/>
          </a:p>
          <a:p>
            <a:pPr>
              <a:buNone/>
            </a:pPr>
            <a:r>
              <a:rPr lang="en-US"/>
              <a:t>We handle the purchase of goods and services (except for construction and design) through competitive bidding and open market methods.</a:t>
            </a:r>
          </a:p>
          <a:p>
            <a:pPr>
              <a:buNone/>
            </a:pPr>
            <a:endParaRPr lang="en-US"/>
          </a:p>
          <a:p>
            <a:pPr>
              <a:buNone/>
            </a:pPr>
            <a:r>
              <a:rPr lang="en-US"/>
              <a:t>Everything we do adheres to city rules and guidelines to ensure fairness and accountability.</a:t>
            </a:r>
          </a:p>
          <a:p>
            <a:pPr>
              <a:buNone/>
            </a:pPr>
            <a:endParaRPr lang="en-US"/>
          </a:p>
          <a:p>
            <a:pPr>
              <a:buNone/>
            </a:pPr>
            <a:r>
              <a:rPr lang="en-US"/>
              <a:t>Our primary responsibilities include managing bids and contracts, tracking assets and surplus sales, collaborating with vendors, and promoting sustainable purchasing practices.</a:t>
            </a:r>
          </a:p>
          <a:p>
            <a:pPr>
              <a:buNone/>
            </a:pPr>
            <a:endParaRPr lang="en-US"/>
          </a:p>
          <a:p>
            <a:pPr>
              <a:buNone/>
            </a:pPr>
            <a:r>
              <a:rPr lang="en-US"/>
              <a:t>If you’re a vendor, all opportunities are posted on BidNet, the Rocky Mountain E-Purchasing System.</a:t>
            </a:r>
          </a:p>
          <a:p>
            <a:pPr>
              <a:buNone/>
            </a:pPr>
            <a:endParaRPr lang="en-US"/>
          </a:p>
          <a:p>
            <a:pPr>
              <a:buNone/>
            </a:pPr>
            <a:r>
              <a:rPr lang="en-US"/>
              <a:t>You’ll also find bid tools, updates, and helpful info on our website.</a:t>
            </a:r>
          </a:p>
          <a:p>
            <a:pPr>
              <a:buNone/>
            </a:pPr>
            <a:endParaRPr lang="en-US"/>
          </a:p>
          <a:p>
            <a:pPr>
              <a:buNone/>
            </a:pPr>
            <a:r>
              <a:rPr lang="en-US"/>
              <a:t>We send weekly emails with new bids, events, and important opportunities.</a:t>
            </a:r>
          </a:p>
          <a:p>
            <a:pPr>
              <a:buNone/>
            </a:pPr>
            <a:endParaRPr lang="en-US"/>
          </a:p>
          <a:p>
            <a:r>
              <a:rPr lang="en-US"/>
              <a:t>To learn more, visit me in the breakout room and scan the QR code.</a:t>
            </a:r>
          </a:p>
        </p:txBody>
      </p:sp>
      <p:sp>
        <p:nvSpPr>
          <p:cNvPr id="4" name="Slide Number Placeholder 3"/>
          <p:cNvSpPr>
            <a:spLocks noGrp="1"/>
          </p:cNvSpPr>
          <p:nvPr>
            <p:ph type="sldNum" sz="quarter" idx="5"/>
          </p:nvPr>
        </p:nvSpPr>
        <p:spPr/>
        <p:txBody>
          <a:bodyPr/>
          <a:lstStyle/>
          <a:p>
            <a:fld id="{A399344F-1846-964E-A23F-F797EB56DD37}" type="slidenum">
              <a:rPr lang="en-US" smtClean="0"/>
              <a:t>38</a:t>
            </a:fld>
            <a:endParaRPr lang="en-US"/>
          </a:p>
        </p:txBody>
      </p:sp>
    </p:spTree>
    <p:extLst>
      <p:ext uri="{BB962C8B-B14F-4D97-AF65-F5344CB8AC3E}">
        <p14:creationId xmlns:p14="http://schemas.microsoft.com/office/powerpoint/2010/main" val="40628661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65922-58CD-FD4C-96D0-595A010CDF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80B230-CFD7-F414-C624-47B2F07885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A0FB10-CDD3-7518-95B3-589F1F166D08}"/>
              </a:ext>
            </a:extLst>
          </p:cNvPr>
          <p:cNvSpPr>
            <a:spLocks noGrp="1"/>
          </p:cNvSpPr>
          <p:nvPr>
            <p:ph type="body" idx="1"/>
          </p:nvPr>
        </p:nvSpPr>
        <p:spPr/>
        <p:txBody>
          <a:bodyPr/>
          <a:lstStyle/>
          <a:p>
            <a:r>
              <a:rPr lang="en-US" b="1"/>
              <a:t>Talking Points – 45 seconds to 60 seconds -  MAX</a:t>
            </a:r>
            <a:br>
              <a:rPr lang="en-US" b="1"/>
            </a:br>
            <a:br>
              <a:rPr lang="en-US" b="1"/>
            </a:br>
            <a:r>
              <a:rPr lang="en-US" b="1"/>
              <a:t>Save the date!</a:t>
            </a:r>
            <a:r>
              <a:rPr lang="en-US"/>
              <a:t> The DEN Hiring Fair is happening </a:t>
            </a:r>
            <a:r>
              <a:rPr lang="en-US" b="1"/>
              <a:t>Monday, August 12</a:t>
            </a:r>
            <a:r>
              <a:rPr lang="en-US"/>
              <a:t>, from </a:t>
            </a:r>
            <a:r>
              <a:rPr lang="en-US" b="1"/>
              <a:t>11:00 a.m. to 1:30 p.m.</a:t>
            </a:r>
            <a:r>
              <a:rPr lang="en-US"/>
              <a:t> at the </a:t>
            </a:r>
            <a:r>
              <a:rPr lang="en-US" b="1"/>
              <a:t>DEN Plaza</a:t>
            </a:r>
            <a:r>
              <a:rPr lang="en-US"/>
              <a:t>.</a:t>
            </a:r>
            <a:br>
              <a:rPr lang="en-US"/>
            </a:br>
            <a:r>
              <a:rPr lang="en-US"/>
              <a:t>It’s your chance to meet top employers and explore </a:t>
            </a:r>
            <a:r>
              <a:rPr lang="en-US" b="1"/>
              <a:t>full-time, part-time, and seasonal roles</a:t>
            </a:r>
            <a:r>
              <a:rPr lang="en-US"/>
              <a:t> in sales, housekeeping, driving, maintenance, and more.</a:t>
            </a:r>
            <a:br>
              <a:rPr lang="en-US"/>
            </a:br>
            <a:r>
              <a:rPr lang="en-US" b="1"/>
              <a:t>Registration opens soon—don’t miss it!</a:t>
            </a:r>
            <a:br>
              <a:rPr lang="en-US"/>
            </a:br>
            <a:r>
              <a:rPr lang="en-US"/>
              <a:t>And if you have any questions, feel free to stop by the breakout room for more info.</a:t>
            </a:r>
          </a:p>
        </p:txBody>
      </p:sp>
      <p:sp>
        <p:nvSpPr>
          <p:cNvPr id="4" name="Slide Number Placeholder 3">
            <a:extLst>
              <a:ext uri="{FF2B5EF4-FFF2-40B4-BE49-F238E27FC236}">
                <a16:creationId xmlns:a16="http://schemas.microsoft.com/office/drawing/2014/main" id="{0A2055D1-3EDC-9B37-1DC6-AA2CE48F698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B017F-DE3E-F34F-84F6-EBAD3A8566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707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A8D7B-0E66-F1E0-17AA-3768A85EAA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3CF90E-EEF9-B3B7-960D-EFCAD95EEA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5BCA14-F17C-F1CC-98E0-CCF48584820A}"/>
              </a:ext>
            </a:extLst>
          </p:cNvPr>
          <p:cNvSpPr>
            <a:spLocks noGrp="1"/>
          </p:cNvSpPr>
          <p:nvPr>
            <p:ph type="body" idx="1"/>
          </p:nvPr>
        </p:nvSpPr>
        <p:spPr/>
        <p:txBody>
          <a:bodyPr/>
          <a:lstStyle/>
          <a:p>
            <a:pPr marL="0" indent="0">
              <a:buFont typeface="+mj-lt"/>
              <a:buNone/>
            </a:pPr>
            <a:r>
              <a:rPr lang="en-US" b="1"/>
              <a:t>Talking Points – 45 seconds to 60 seconds -  MAX</a:t>
            </a:r>
            <a:br>
              <a:rPr lang="en-US" b="1"/>
            </a:br>
            <a:endParaRPr lang="en-US" b="1"/>
          </a:p>
          <a:p>
            <a:pPr>
              <a:buNone/>
            </a:pPr>
            <a:r>
              <a:rPr lang="en-US"/>
              <a:t>This workforce ordinance applies to contracts and work orders of $10 million or more, starting after May 30, 2025. On-call and task orders are reviewed case by case. Contractors need to sign a Workforce Commitment Form.</a:t>
            </a:r>
          </a:p>
          <a:p>
            <a:pPr>
              <a:buNone/>
            </a:pPr>
            <a:endParaRPr lang="en-US"/>
          </a:p>
          <a:p>
            <a:pPr>
              <a:buNone/>
            </a:pPr>
            <a:r>
              <a:rPr lang="en-US"/>
              <a:t>There are key tracking requirements: you’ll report hours worked by residents from priority neighborhoods, pre-apprenticeship grads from approved programs, veterans, and workers in registered apprenticeships—including first-year and target categories.</a:t>
            </a:r>
          </a:p>
          <a:p>
            <a:pPr>
              <a:buNone/>
            </a:pPr>
            <a:endParaRPr lang="en-US"/>
          </a:p>
          <a:p>
            <a:pPr>
              <a:buNone/>
            </a:pPr>
            <a:r>
              <a:rPr lang="en-US"/>
              <a:t>All data is tracked and submitted through LCPtracker. DCCP monitors compliance, and penalties may apply if rules aren’t followed.</a:t>
            </a:r>
          </a:p>
          <a:p>
            <a:pPr>
              <a:buNone/>
            </a:pPr>
            <a:endParaRPr lang="en-US"/>
          </a:p>
          <a:p>
            <a:pPr>
              <a:buNone/>
            </a:pPr>
            <a:r>
              <a:rPr lang="en-US"/>
              <a:t>Whether you’re a jobseeker, employer, or community organization, DEDO and DCCP want to connect with you to help grow Denver’s construction workforce.</a:t>
            </a:r>
          </a:p>
          <a:p>
            <a:pPr>
              <a:buNone/>
            </a:pPr>
            <a:endParaRPr lang="en-US"/>
          </a:p>
          <a:p>
            <a:r>
              <a:rPr lang="en-US"/>
              <a:t>This program is important because it meets the high demand for skilled workers, builds career paths for local residents, and supports the city’s infrastructure projects.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To learn more, visit me in the breakout room or scan the QR code on the screen. </a:t>
            </a:r>
          </a:p>
          <a:p>
            <a:endParaRPr lang="en-US"/>
          </a:p>
          <a:p>
            <a:endParaRPr lang="en-US"/>
          </a:p>
        </p:txBody>
      </p:sp>
      <p:sp>
        <p:nvSpPr>
          <p:cNvPr id="4" name="Slide Number Placeholder 3">
            <a:extLst>
              <a:ext uri="{FF2B5EF4-FFF2-40B4-BE49-F238E27FC236}">
                <a16:creationId xmlns:a16="http://schemas.microsoft.com/office/drawing/2014/main" id="{6675DBBC-0B0B-054E-BD52-6C406065CFD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B017F-DE3E-F34F-84F6-EBAD3A8566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9913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a:t>Talking Points – 45 seconds to 60 seconds -  MAX </a:t>
            </a:r>
            <a:br>
              <a:rPr lang="en-US" b="1"/>
            </a:br>
            <a:r>
              <a:rPr lang="en-US" b="1"/>
              <a:t>Talking Points for Cord/Cherrie</a:t>
            </a:r>
          </a:p>
          <a:p>
            <a:pPr>
              <a:buNone/>
            </a:pPr>
            <a:br>
              <a:rPr lang="en-US" b="1"/>
            </a:br>
            <a:r>
              <a:rPr lang="en-US" b="1"/>
              <a:t>Who Is Provenzano Resources, Inc.? (45 Seconds)</a:t>
            </a:r>
            <a:endParaRPr lang="en-US"/>
          </a:p>
          <a:p>
            <a:pPr>
              <a:buNone/>
            </a:pPr>
            <a:br>
              <a:rPr lang="en-US"/>
            </a:br>
            <a:r>
              <a:rPr lang="en-US"/>
              <a:t>Hi, I’m with Provenzano Resources, or PRI — we’re a specialty retail partner at the Denver and San Jose airports.</a:t>
            </a:r>
          </a:p>
          <a:p>
            <a:pPr>
              <a:buNone/>
            </a:pPr>
            <a:endParaRPr lang="en-US"/>
          </a:p>
          <a:p>
            <a:pPr>
              <a:buNone/>
            </a:pPr>
            <a:r>
              <a:rPr lang="en-US"/>
              <a:t>What we do is help local small businesses — especially those owned by minorities, women, and veterans — get started with airport retail. We make it simple by handling the complex parts, such as construction and lengthy RFP processes.</a:t>
            </a:r>
          </a:p>
          <a:p>
            <a:pPr>
              <a:buNone/>
            </a:pPr>
            <a:endParaRPr lang="en-US"/>
          </a:p>
          <a:p>
            <a:pPr>
              <a:buNone/>
            </a:pPr>
            <a:r>
              <a:rPr lang="en-US"/>
              <a:t>Our approach is low-risk and flexible. We offer kiosks, carts, RMUs, and pop-ups in high-traffic airport locations — plus we provide comprehensive support with onboarding, setup, and training.</a:t>
            </a:r>
          </a:p>
          <a:p>
            <a:pPr>
              <a:buNone/>
            </a:pPr>
            <a:endParaRPr lang="en-US"/>
          </a:p>
          <a:p>
            <a:pPr>
              <a:buNone/>
            </a:pPr>
            <a:r>
              <a:rPr lang="en-US"/>
              <a:t>Last year, 37% of our sales came from ACDBE partners, and our kiosks typically generate over $ 30,000 a month.</a:t>
            </a:r>
          </a:p>
          <a:p>
            <a:pPr>
              <a:buNone/>
            </a:pPr>
            <a:endParaRPr lang="en-US"/>
          </a:p>
          <a:p>
            <a:pPr>
              <a:buNone/>
            </a:pPr>
            <a:r>
              <a:rPr lang="en-US"/>
              <a:t>Costs typically range from $4,000 to $6,000 per month, with a 15% overage and additional fees.</a:t>
            </a:r>
          </a:p>
          <a:p>
            <a:endParaRPr lang="en-US"/>
          </a:p>
          <a:p>
            <a:r>
              <a:rPr lang="en-US"/>
              <a:t>Interested? Swing by the breakout room and scan the QR code to get all the details on costs, benefits, and how to join.</a:t>
            </a:r>
          </a:p>
          <a:p>
            <a:pPr>
              <a:buNone/>
            </a:pPr>
            <a:br>
              <a:rPr lang="en-US"/>
            </a:br>
            <a:endParaRPr lang="en-US"/>
          </a:p>
          <a:p>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41</a:t>
            </a:fld>
            <a:endParaRPr lang="en-US"/>
          </a:p>
        </p:txBody>
      </p:sp>
    </p:spTree>
    <p:extLst>
      <p:ext uri="{BB962C8B-B14F-4D97-AF65-F5344CB8AC3E}">
        <p14:creationId xmlns:p14="http://schemas.microsoft.com/office/powerpoint/2010/main" val="16599031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C9FD1-D9B1-BFFA-9851-71EE17A46A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314F0E-244A-DDAE-DC1B-0D7B0529FB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D59E67-516E-2084-B947-FFC2984F416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51346EF-5C0C-4026-78F4-12BD609ABB4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661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a:t>Talking Points – 45-50 seconds max  </a:t>
            </a:r>
            <a:br>
              <a:rPr lang="en-US"/>
            </a:br>
            <a:br>
              <a:rPr lang="en-US"/>
            </a:br>
            <a:r>
              <a:rPr lang="en-US"/>
              <a:t>DEN will soon release an </a:t>
            </a:r>
            <a:r>
              <a:rPr lang="en-US" b="1"/>
              <a:t>RFP</a:t>
            </a:r>
            <a:r>
              <a:rPr lang="en-US"/>
              <a:t> for </a:t>
            </a:r>
            <a:r>
              <a:rPr lang="en-US" b="1"/>
              <a:t>ADA-compliant ATMs</a:t>
            </a:r>
            <a:r>
              <a:rPr lang="en-US"/>
              <a:t> and a </a:t>
            </a:r>
            <a:r>
              <a:rPr lang="en-US" b="1"/>
              <a:t>bank branch</a:t>
            </a:r>
            <a:r>
              <a:rPr lang="en-US"/>
              <a:t> in the Great Hall.</a:t>
            </a:r>
          </a:p>
          <a:p>
            <a:pPr>
              <a:buNone/>
            </a:pPr>
            <a:r>
              <a:rPr lang="en-US"/>
              <a:t>ATMs will run on </a:t>
            </a:r>
            <a:r>
              <a:rPr lang="en-US" b="1"/>
              <a:t>Wi-Fi</a:t>
            </a:r>
            <a:r>
              <a:rPr lang="en-US"/>
              <a:t>, offer standard services, and meet all </a:t>
            </a:r>
            <a:r>
              <a:rPr lang="en-US" b="1"/>
              <a:t>regulatory and security requirements</a:t>
            </a:r>
            <a:r>
              <a:rPr lang="en-US"/>
              <a:t>.</a:t>
            </a:r>
          </a:p>
          <a:p>
            <a:pPr>
              <a:buNone/>
            </a:pPr>
            <a:r>
              <a:rPr lang="en-US"/>
              <a:t>The </a:t>
            </a:r>
            <a:r>
              <a:rPr lang="en-US" b="1"/>
              <a:t>bank branch</a:t>
            </a:r>
            <a:r>
              <a:rPr lang="en-US"/>
              <a:t> will support </a:t>
            </a:r>
            <a:r>
              <a:rPr lang="en-US" b="1"/>
              <a:t>personal and commercial banking</a:t>
            </a:r>
            <a:r>
              <a:rPr lang="en-US"/>
              <a:t>, including </a:t>
            </a:r>
            <a:r>
              <a:rPr lang="en-US" b="1"/>
              <a:t>online and mobile services</a:t>
            </a:r>
            <a:r>
              <a:rPr lang="en-US"/>
              <a:t>.</a:t>
            </a:r>
          </a:p>
          <a:p>
            <a:pPr>
              <a:buFont typeface="Arial" panose="020B0604020202020204" pitchFamily="34" charset="0"/>
              <a:buChar char="•"/>
            </a:pPr>
            <a:r>
              <a:rPr lang="en-US" b="1"/>
              <a:t>Term:</a:t>
            </a:r>
            <a:r>
              <a:rPr lang="en-US"/>
              <a:t> 9 years</a:t>
            </a:r>
          </a:p>
          <a:p>
            <a:pPr>
              <a:buFont typeface="Arial" panose="020B0604020202020204" pitchFamily="34" charset="0"/>
              <a:buChar char="•"/>
            </a:pPr>
            <a:r>
              <a:rPr lang="en-US" b="1"/>
              <a:t>Release Date:</a:t>
            </a:r>
            <a:r>
              <a:rPr lang="en-US"/>
              <a:t> August 1, 2025</a:t>
            </a:r>
          </a:p>
          <a:p>
            <a:pPr>
              <a:buFont typeface="Arial" panose="020B0604020202020204" pitchFamily="34" charset="0"/>
              <a:buChar char="•"/>
            </a:pPr>
            <a:r>
              <a:rPr lang="en-US" b="1"/>
              <a:t>Goal:</a:t>
            </a:r>
            <a:r>
              <a:rPr lang="en-US"/>
              <a:t> 0% ACDBE / 25% MWBE</a:t>
            </a:r>
          </a:p>
          <a:p>
            <a:pPr>
              <a:buFont typeface="Arial" panose="020B0604020202020204" pitchFamily="34" charset="0"/>
              <a:buChar char="•"/>
            </a:pPr>
            <a:r>
              <a:rPr lang="en-US" b="1"/>
              <a:t>Contact:</a:t>
            </a:r>
            <a:r>
              <a:rPr lang="en-US"/>
              <a:t> Lindsay.Mercier@flydenver.com</a:t>
            </a:r>
          </a:p>
          <a:p>
            <a:pPr>
              <a:buNone/>
            </a:pPr>
            <a:r>
              <a:rPr lang="en-US"/>
              <a:t>To learn more, </a:t>
            </a:r>
            <a:r>
              <a:rPr lang="en-US" b="1"/>
              <a:t>visit me in the breakout room</a:t>
            </a:r>
            <a:r>
              <a:rPr lang="en-US"/>
              <a:t> after this session.</a:t>
            </a:r>
          </a:p>
          <a:p>
            <a:r>
              <a:rPr lang="en-US" b="1"/>
              <a:t>Next</a:t>
            </a:r>
            <a:r>
              <a:rPr lang="en-US"/>
              <a:t>, we’ll show </a:t>
            </a:r>
            <a:r>
              <a:rPr lang="en-US" b="1"/>
              <a:t>draft ATM locations</a:t>
            </a:r>
            <a:r>
              <a:rPr lang="en-US"/>
              <a:t> in the terminal and concourses. These may change. You’ll also see a </a:t>
            </a:r>
            <a:r>
              <a:rPr lang="en-US" b="1"/>
              <a:t>draft bank space rendering and layout.</a:t>
            </a:r>
            <a:endParaRPr lang="en-US"/>
          </a:p>
          <a:p>
            <a:endParaRPr lang="en-US"/>
          </a:p>
        </p:txBody>
      </p:sp>
    </p:spTree>
    <p:extLst>
      <p:ext uri="{BB962C8B-B14F-4D97-AF65-F5344CB8AC3E}">
        <p14:creationId xmlns:p14="http://schemas.microsoft.com/office/powerpoint/2010/main" val="3276408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D324A-3B6F-B7F4-2137-BF109CB47F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67E010-7BD0-1371-F4AC-A7A70F5A7C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33578B-1200-3F90-839D-7FA9D38127C7}"/>
              </a:ext>
            </a:extLst>
          </p:cNvPr>
          <p:cNvSpPr>
            <a:spLocks noGrp="1"/>
          </p:cNvSpPr>
          <p:nvPr>
            <p:ph type="body" idx="1"/>
          </p:nvPr>
        </p:nvSpPr>
        <p:spPr/>
        <p:txBody>
          <a:bodyPr/>
          <a:lstStyle/>
          <a:p>
            <a:pPr>
              <a:buNone/>
            </a:pPr>
            <a:r>
              <a:rPr lang="en-US"/>
              <a:t>The images you see are </a:t>
            </a:r>
            <a:r>
              <a:rPr lang="en-US" b="1"/>
              <a:t>maps of the terminal and all three concourses</a:t>
            </a:r>
            <a:r>
              <a:rPr lang="en-US"/>
              <a:t>, showing </a:t>
            </a:r>
            <a:r>
              <a:rPr lang="en-US" b="1"/>
              <a:t>17 proposed ATM locations</a:t>
            </a:r>
            <a:r>
              <a:rPr lang="en-US"/>
              <a:t> marked by yellow squares:</a:t>
            </a:r>
          </a:p>
          <a:p>
            <a:pPr>
              <a:buFont typeface="Arial" panose="020B0604020202020204" pitchFamily="34" charset="0"/>
              <a:buChar char="•"/>
            </a:pPr>
            <a:r>
              <a:rPr lang="en-US" b="1"/>
              <a:t>3 in the terminal</a:t>
            </a:r>
            <a:endParaRPr lang="en-US"/>
          </a:p>
          <a:p>
            <a:pPr>
              <a:buFont typeface="Arial" panose="020B0604020202020204" pitchFamily="34" charset="0"/>
              <a:buChar char="•"/>
            </a:pPr>
            <a:r>
              <a:rPr lang="en-US" b="1"/>
              <a:t>14 across Concourses A, B, and C</a:t>
            </a:r>
            <a:endParaRPr lang="en-US"/>
          </a:p>
          <a:p>
            <a:pPr>
              <a:buNone/>
            </a:pPr>
            <a:r>
              <a:rPr lang="en-US"/>
              <a:t>Keep in mind, </a:t>
            </a:r>
            <a:r>
              <a:rPr lang="en-US" b="1"/>
              <a:t>locations and frequency are subject to change</a:t>
            </a:r>
            <a:r>
              <a:rPr lang="en-US"/>
              <a:t> based on final design and operational needs.</a:t>
            </a:r>
          </a:p>
          <a:p>
            <a:r>
              <a:rPr lang="en-US"/>
              <a:t>The selected concessionaire will also build and operate a </a:t>
            </a:r>
            <a:r>
              <a:rPr lang="en-US" b="1"/>
              <a:t>640 sq. ft. bank branch</a:t>
            </a:r>
            <a:r>
              <a:rPr lang="en-US"/>
              <a:t> in the </a:t>
            </a:r>
            <a:r>
              <a:rPr lang="en-US" b="1"/>
              <a:t>Great Hall</a:t>
            </a:r>
            <a:r>
              <a:rPr lang="en-US"/>
              <a:t>, located at </a:t>
            </a:r>
            <a:r>
              <a:rPr lang="en-US" b="1"/>
              <a:t>MOD3, Level 6, East 4</a:t>
            </a:r>
            <a:r>
              <a:rPr lang="en-US"/>
              <a:t> — a central, high-traffic area.</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p>
          <a:p>
            <a:endParaRPr lang="en-US"/>
          </a:p>
        </p:txBody>
      </p:sp>
    </p:spTree>
    <p:extLst>
      <p:ext uri="{BB962C8B-B14F-4D97-AF65-F5344CB8AC3E}">
        <p14:creationId xmlns:p14="http://schemas.microsoft.com/office/powerpoint/2010/main" val="3615119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Good afternoon, I’m Branden Sowers, and I’ll be presenting on the next several concessions opportunities. For more details, be sure to join the team in the breakout room. A</a:t>
            </a:r>
          </a:p>
          <a:p>
            <a:pPr>
              <a:buNone/>
            </a:pPr>
            <a:endParaRPr lang="en-US"/>
          </a:p>
          <a:p>
            <a:pPr>
              <a:buNone/>
            </a:pPr>
            <a:r>
              <a:rPr lang="en-US"/>
              <a:t>DEN will soon release an </a:t>
            </a:r>
            <a:r>
              <a:rPr lang="en-US" b="1"/>
              <a:t>RFP</a:t>
            </a:r>
            <a:r>
              <a:rPr lang="en-US"/>
              <a:t> for a </a:t>
            </a:r>
            <a:r>
              <a:rPr lang="en-US" b="1"/>
              <a:t>Casual Dining Restaurant with Bar</a:t>
            </a:r>
            <a:r>
              <a:rPr lang="en-US"/>
              <a:t> in the </a:t>
            </a:r>
            <a:r>
              <a:rPr lang="en-US" b="1"/>
              <a:t>Great Hall</a:t>
            </a:r>
            <a:r>
              <a:rPr lang="en-US"/>
              <a:t> — approx. </a:t>
            </a:r>
            <a:r>
              <a:rPr lang="en-US" b="1"/>
              <a:t>8,343 sq. ft.</a:t>
            </a:r>
            <a:r>
              <a:rPr lang="en-US"/>
              <a:t> with a </a:t>
            </a:r>
            <a:r>
              <a:rPr lang="en-US" b="1"/>
              <a:t>12-year term</a:t>
            </a:r>
            <a:r>
              <a:rPr lang="en-US"/>
              <a:t>.</a:t>
            </a:r>
          </a:p>
          <a:p>
            <a:pPr>
              <a:buNone/>
            </a:pPr>
            <a:r>
              <a:rPr lang="en-US"/>
              <a:t>We’re seeking strong </a:t>
            </a:r>
            <a:r>
              <a:rPr lang="en-US" b="1"/>
              <a:t>F&amp;B operators</a:t>
            </a:r>
            <a:r>
              <a:rPr lang="en-US"/>
              <a:t>, </a:t>
            </a:r>
            <a:r>
              <a:rPr lang="en-US" b="1"/>
              <a:t>ACDBE/MWBE partners</a:t>
            </a:r>
            <a:r>
              <a:rPr lang="en-US"/>
              <a:t>, and qualified </a:t>
            </a:r>
            <a:r>
              <a:rPr lang="en-US" b="1"/>
              <a:t>design and construction teams</a:t>
            </a:r>
            <a:r>
              <a:rPr lang="en-US"/>
              <a:t>.</a:t>
            </a:r>
          </a:p>
          <a:p>
            <a:pPr>
              <a:buFont typeface="Arial" panose="020B0604020202020204" pitchFamily="34" charset="0"/>
              <a:buChar char="•"/>
            </a:pPr>
            <a:r>
              <a:rPr lang="en-US" b="1"/>
              <a:t>Release Date:</a:t>
            </a:r>
            <a:r>
              <a:rPr lang="en-US"/>
              <a:t> August 1, 2025</a:t>
            </a:r>
          </a:p>
          <a:p>
            <a:pPr>
              <a:buFont typeface="Arial" panose="020B0604020202020204" pitchFamily="34" charset="0"/>
              <a:buChar char="•"/>
            </a:pPr>
            <a:r>
              <a:rPr lang="en-US" b="1"/>
              <a:t>Goals:</a:t>
            </a:r>
            <a:r>
              <a:rPr lang="en-US"/>
              <a:t> 31.3% ACDBE, 15% MWBE Design, Construction TBD</a:t>
            </a:r>
          </a:p>
          <a:p>
            <a:pPr>
              <a:buFont typeface="Arial" panose="020B0604020202020204" pitchFamily="34" charset="0"/>
              <a:buChar char="•"/>
            </a:pPr>
            <a:r>
              <a:rPr lang="en-US" b="1"/>
              <a:t>Contact:</a:t>
            </a:r>
            <a:r>
              <a:rPr lang="en-US"/>
              <a:t> Branden.Sowers@flydenver.com</a:t>
            </a:r>
          </a:p>
          <a:p>
            <a:pPr>
              <a:buNone/>
            </a:pPr>
            <a:r>
              <a:rPr lang="en-US"/>
              <a:t>Next, you'll see a </a:t>
            </a:r>
            <a:r>
              <a:rPr lang="en-US" b="1"/>
              <a:t>draft rendering and layout</a:t>
            </a:r>
            <a:r>
              <a:rPr lang="en-US"/>
              <a:t> of the space. </a:t>
            </a:r>
            <a:r>
              <a:rPr lang="en-US" b="1"/>
              <a:t>Locations may change</a:t>
            </a:r>
            <a:r>
              <a:rPr lang="en-US"/>
              <a:t> based on final design.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0221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95E35-75B4-491C-797E-FF514CFEB1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9E345C-CF3A-1EC2-0C90-22F28DFD20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973192-FCFA-D3E8-C498-8240FFE7C78B}"/>
              </a:ext>
            </a:extLst>
          </p:cNvPr>
          <p:cNvSpPr>
            <a:spLocks noGrp="1"/>
          </p:cNvSpPr>
          <p:nvPr>
            <p:ph type="body" idx="1"/>
          </p:nvPr>
        </p:nvSpPr>
        <p:spPr/>
        <p:txBody>
          <a:bodyPr/>
          <a:lstStyle/>
          <a:p>
            <a:pPr>
              <a:defRPr/>
            </a:pPr>
            <a:r>
              <a:rPr lang="en-US"/>
              <a:t>Denver International Airport is launching an RFP to find a concessionaire to design, build, and manage a casual dining restaurant with a bar in the Great Hall. The space is about 3,400 square feet, and the contract will run for 12 years.</a:t>
            </a:r>
            <a:br>
              <a:rPr kumimoji="0" lang="en-US" sz="1200" i="0" u="none" strike="noStrike" kern="1200" cap="none" spc="0" normalizeH="0" baseline="0" noProof="0">
                <a:ln>
                  <a:noFill/>
                </a:ln>
                <a:effectLst/>
                <a:uLnTx/>
                <a:uFillTx/>
                <a:cs typeface="Calibri"/>
              </a:rPr>
            </a:br>
            <a:endParaRPr kumimoji="0" lang="en-US" sz="1200" b="1" i="0" u="none" strike="noStrike" kern="1200" cap="none" spc="0" normalizeH="0" baseline="0" noProof="0">
              <a:ln>
                <a:noFill/>
              </a:ln>
              <a:effectLst/>
              <a:uLnTx/>
              <a:uFillTx/>
              <a:cs typeface="Calibri"/>
            </a:endParaRPr>
          </a:p>
          <a:p>
            <a:pPr>
              <a:defRPr/>
            </a:pPr>
            <a:r>
              <a:rPr kumimoji="0" lang="en-US" sz="1200" b="1" i="0" u="none" strike="noStrike" kern="1200" cap="none" spc="0" normalizeH="0" baseline="0" noProof="0">
                <a:ln>
                  <a:noFill/>
                </a:ln>
                <a:effectLst/>
                <a:uLnTx/>
                <a:uFillTx/>
                <a:ea typeface="+mn-ea"/>
                <a:cs typeface="Calibri"/>
              </a:rPr>
              <a:t>KEY INFORMATION </a:t>
            </a:r>
            <a:endParaRPr lang="en-US" sz="1200" b="1" i="0" u="none" strike="noStrike" kern="1200" cap="none" spc="0" normalizeH="0" baseline="0" noProof="0">
              <a:ln>
                <a:noFill/>
              </a:ln>
              <a:effectLst/>
              <a:uLnTx/>
              <a:uFillTx/>
              <a:ea typeface="Calibri"/>
              <a:cs typeface="Calibri"/>
            </a:endParaRPr>
          </a:p>
          <a:p>
            <a:pPr>
              <a:defRPr/>
            </a:pPr>
            <a:r>
              <a:rPr kumimoji="0" lang="en-US" sz="1200" b="1" i="0" u="none" strike="noStrike" kern="1200" cap="none" spc="0" normalizeH="0" baseline="0" noProof="0">
                <a:ln>
                  <a:noFill/>
                </a:ln>
                <a:effectLst/>
                <a:uLnTx/>
                <a:uFillTx/>
                <a:ea typeface="+mn-ea"/>
                <a:cs typeface="Calibri"/>
              </a:rPr>
              <a:t>Anticipated Advertisement Date: </a:t>
            </a:r>
            <a:r>
              <a:rPr lang="en-US" sz="1200">
                <a:cs typeface="Calibri"/>
              </a:rPr>
              <a:t> Q3</a:t>
            </a:r>
            <a:endParaRPr lang="en-US" sz="12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Estimated Project Value: </a:t>
            </a:r>
            <a:r>
              <a:rPr kumimoji="0" lang="en-US" sz="1200" b="0" i="0" u="none" strike="noStrike" kern="1200" cap="none" spc="0" normalizeH="0" baseline="0" noProof="0">
                <a:ln>
                  <a:noFill/>
                </a:ln>
                <a:effectLst/>
                <a:uLnTx/>
                <a:uFillTx/>
                <a:ea typeface="+mn-ea"/>
                <a:cs typeface="Calibri"/>
              </a:rPr>
              <a:t>$2M to $4.99M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Small Business Program Goal:</a:t>
            </a:r>
            <a:r>
              <a:rPr lang="en-US" sz="1200" b="1">
                <a:cs typeface="Calibri"/>
              </a:rPr>
              <a:t> </a:t>
            </a:r>
            <a:r>
              <a:rPr lang="en-US" sz="1200">
                <a:cs typeface="Calibri"/>
              </a:rPr>
              <a:t>TBD</a:t>
            </a:r>
            <a:endParaRPr lang="en-US" sz="1200">
              <a:ea typeface="Calibri"/>
              <a:cs typeface="Calibri"/>
            </a:endParaRPr>
          </a:p>
          <a:p>
            <a:pPr>
              <a:defRPr/>
            </a:pPr>
            <a:r>
              <a:rPr kumimoji="0" lang="en-US" sz="1200" b="1" i="0" u="none" strike="noStrike" kern="1200" cap="none" spc="0" normalizeH="0" baseline="0" noProof="0">
                <a:ln>
                  <a:noFill/>
                </a:ln>
                <a:effectLst/>
                <a:uLnTx/>
                <a:uFillTx/>
                <a:ea typeface="+mn-ea"/>
                <a:cs typeface="Calibri"/>
              </a:rPr>
              <a:t>Key Scope/Industry: </a:t>
            </a:r>
            <a:r>
              <a:rPr lang="en-US" sz="1200">
                <a:cs typeface="Calibri"/>
              </a:rPr>
              <a:t>F&amp;B Operator and Concessionaire</a:t>
            </a:r>
          </a:p>
          <a:p>
            <a:pPr>
              <a:defRPr/>
            </a:pPr>
            <a:endParaRPr lang="en-US" sz="120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Next, you'll see a </a:t>
            </a:r>
            <a:r>
              <a:rPr lang="en-US" b="1"/>
              <a:t>draft rendering and layout</a:t>
            </a:r>
            <a:r>
              <a:rPr lang="en-US"/>
              <a:t> of the space. </a:t>
            </a:r>
            <a:r>
              <a:rPr lang="en-US" b="1"/>
              <a:t>Locations may change</a:t>
            </a:r>
            <a:r>
              <a:rPr lang="en-US"/>
              <a:t> based on final design.</a:t>
            </a:r>
          </a:p>
          <a:p>
            <a:pPr>
              <a:defRPr/>
            </a:pPr>
            <a:endParaRPr lang="en-US" sz="1200">
              <a:cs typeface="Calibri"/>
            </a:endParaRPr>
          </a:p>
        </p:txBody>
      </p:sp>
      <p:sp>
        <p:nvSpPr>
          <p:cNvPr id="4" name="Slide Number Placeholder 3">
            <a:extLst>
              <a:ext uri="{FF2B5EF4-FFF2-40B4-BE49-F238E27FC236}">
                <a16:creationId xmlns:a16="http://schemas.microsoft.com/office/drawing/2014/main" id="{C09A30D7-DC52-0D13-E652-B372D40637C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4998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852A2-EA90-BDF3-8503-078C1D9523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415CFC-094C-EE9A-B525-CF339A53B5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D476FF-94B6-977A-63F2-7A6D5639085E}"/>
              </a:ext>
            </a:extLst>
          </p:cNvPr>
          <p:cNvSpPr>
            <a:spLocks noGrp="1"/>
          </p:cNvSpPr>
          <p:nvPr>
            <p:ph type="body" idx="1"/>
          </p:nvPr>
        </p:nvSpPr>
        <p:spPr/>
        <p:txBody>
          <a:bodyPr/>
          <a:lstStyle/>
          <a:p>
            <a:pPr>
              <a:defRPr/>
            </a:pPr>
            <a:r>
              <a:rPr lang="en-US" sz="1200"/>
              <a:t>Denver International Airport (DEN) will be conducting a Request for Proposals (RFP) competitive selection process for a concessionaire to design, build, and manage a retail location in the Great Hall. This location is intended for the development of a 100% SBEC-owned and certified Travel Convenience Marketplace concept. The location will be approximately 2016 square feet, and the term will be 9 years.</a:t>
            </a:r>
            <a:br>
              <a:rPr kumimoji="0" lang="en-US" sz="1200" i="0" u="none" strike="noStrike" kern="1200" cap="none" spc="0" normalizeH="0" baseline="0" noProof="0">
                <a:ln>
                  <a:noFill/>
                </a:ln>
                <a:effectLst/>
                <a:uLnTx/>
                <a:uFillTx/>
                <a:cs typeface="Calibri"/>
              </a:rPr>
            </a:br>
            <a:endParaRPr kumimoji="0" lang="en-US" sz="1200" b="1" i="0" u="none" strike="noStrike" kern="1200" cap="none" spc="0" normalizeH="0" baseline="0" noProof="0">
              <a:ln>
                <a:noFill/>
              </a:ln>
              <a:effectLst/>
              <a:uLnTx/>
              <a:uFillTx/>
              <a:cs typeface="Calibri"/>
            </a:endParaRPr>
          </a:p>
          <a:p>
            <a:pPr>
              <a:defRPr/>
            </a:pPr>
            <a:r>
              <a:rPr kumimoji="0" lang="en-US" sz="1200" b="1" i="0" u="none" strike="noStrike" kern="1200" cap="none" spc="0" normalizeH="0" baseline="0" noProof="0">
                <a:ln>
                  <a:noFill/>
                </a:ln>
                <a:effectLst/>
                <a:uLnTx/>
                <a:uFillTx/>
                <a:ea typeface="+mn-ea"/>
                <a:cs typeface="Calibri"/>
              </a:rPr>
              <a:t>KEY INFORMATION </a:t>
            </a:r>
            <a:endParaRPr lang="en-US" sz="1200" b="1" i="0" u="none" strike="noStrike" kern="1200" cap="none" spc="0" normalizeH="0" baseline="0" noProof="0">
              <a:ln>
                <a:noFill/>
              </a:ln>
              <a:effectLst/>
              <a:uLnTx/>
              <a:uFillTx/>
              <a:ea typeface="Calibri"/>
              <a:cs typeface="Calibri"/>
            </a:endParaRPr>
          </a:p>
          <a:p>
            <a:pPr>
              <a:defRPr/>
            </a:pPr>
            <a:r>
              <a:rPr kumimoji="0" lang="en-US" sz="1200" b="1" i="0" u="none" strike="noStrike" kern="1200" cap="none" spc="0" normalizeH="0" baseline="0" noProof="0">
                <a:ln>
                  <a:noFill/>
                </a:ln>
                <a:effectLst/>
                <a:uLnTx/>
                <a:uFillTx/>
                <a:ea typeface="+mn-ea"/>
                <a:cs typeface="Calibri"/>
              </a:rPr>
              <a:t>Anticipated Advertisement Date: </a:t>
            </a:r>
            <a:r>
              <a:rPr lang="en-US" sz="1200">
                <a:cs typeface="Calibri"/>
              </a:rPr>
              <a:t> Q3</a:t>
            </a:r>
            <a:endParaRPr lang="en-US" sz="12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Estimated Project Value: </a:t>
            </a:r>
            <a:r>
              <a:rPr kumimoji="0" lang="en-US" sz="1200" b="0" i="0" u="none" strike="noStrike" kern="1200" cap="none" spc="0" normalizeH="0" baseline="0" noProof="0">
                <a:ln>
                  <a:noFill/>
                </a:ln>
                <a:effectLst/>
                <a:uLnTx/>
                <a:uFillTx/>
                <a:ea typeface="+mn-ea"/>
                <a:cs typeface="Calibri"/>
              </a:rPr>
              <a:t>$2M to $4.99M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Small Business Program Goal:</a:t>
            </a:r>
            <a:r>
              <a:rPr lang="en-US" sz="1200" b="1">
                <a:cs typeface="Calibri"/>
              </a:rPr>
              <a:t> </a:t>
            </a:r>
            <a:r>
              <a:rPr lang="en-US" sz="1200">
                <a:cs typeface="Calibri"/>
              </a:rPr>
              <a:t>TBD</a:t>
            </a:r>
            <a:endParaRPr lang="en-US" sz="1200">
              <a:ea typeface="Calibri"/>
              <a:cs typeface="Calibri"/>
            </a:endParaRPr>
          </a:p>
          <a:p>
            <a:pPr>
              <a:defRPr/>
            </a:pPr>
            <a:r>
              <a:rPr kumimoji="0" lang="en-US" sz="1200" b="1" i="0" u="none" strike="noStrike" kern="1200" cap="none" spc="0" normalizeH="0" baseline="0" noProof="0">
                <a:ln>
                  <a:noFill/>
                </a:ln>
                <a:effectLst/>
                <a:uLnTx/>
                <a:uFillTx/>
                <a:ea typeface="+mn-ea"/>
                <a:cs typeface="Calibri"/>
              </a:rPr>
              <a:t>Key Scope/Industry: </a:t>
            </a:r>
            <a:r>
              <a:rPr lang="en-US" sz="1200">
                <a:cs typeface="Calibri"/>
              </a:rPr>
              <a:t>Retail Operator, Concessionaire, SBEC</a:t>
            </a:r>
          </a:p>
          <a:p>
            <a:pPr>
              <a:defRPr/>
            </a:pPr>
            <a:endParaRPr lang="en-US" sz="120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Next, you'll see a </a:t>
            </a:r>
            <a:r>
              <a:rPr lang="en-US" b="1"/>
              <a:t>draft rendering and layout</a:t>
            </a:r>
            <a:r>
              <a:rPr lang="en-US"/>
              <a:t> of the space. </a:t>
            </a:r>
            <a:r>
              <a:rPr lang="en-US" b="1"/>
              <a:t>Locations may change</a:t>
            </a:r>
            <a:r>
              <a:rPr lang="en-US"/>
              <a:t> based on final design.</a:t>
            </a:r>
          </a:p>
          <a:p>
            <a:pPr>
              <a:defRPr/>
            </a:pPr>
            <a:endParaRPr lang="en-US" sz="1200">
              <a:cs typeface="Calibri"/>
            </a:endParaRPr>
          </a:p>
        </p:txBody>
      </p:sp>
      <p:sp>
        <p:nvSpPr>
          <p:cNvPr id="4" name="Slide Number Placeholder 3">
            <a:extLst>
              <a:ext uri="{FF2B5EF4-FFF2-40B4-BE49-F238E27FC236}">
                <a16:creationId xmlns:a16="http://schemas.microsoft.com/office/drawing/2014/main" id="{D2474585-93B2-A272-7B0D-8324530EA6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4208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20145-EEEB-5B61-E24B-909D34F4C6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0D0851-3583-CBFA-B254-BAAB258F5D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06DE41-7301-1276-A23B-3AA4C269A76E}"/>
              </a:ext>
            </a:extLst>
          </p:cNvPr>
          <p:cNvSpPr>
            <a:spLocks noGrp="1"/>
          </p:cNvSpPr>
          <p:nvPr>
            <p:ph type="body" idx="1"/>
          </p:nvPr>
        </p:nvSpPr>
        <p:spPr/>
        <p:txBody>
          <a:bodyPr/>
          <a:lstStyle/>
          <a:p>
            <a:pPr>
              <a:defRPr/>
            </a:pPr>
            <a:r>
              <a:rPr lang="en-US" sz="1200"/>
              <a:t>Denver International Airport is launching an RFP for a concessionaire to design, build, and operate a Grab and Go Café in the Great Hall. This opportunity is reserved for a 100% SBEC-owned and certified business. The space is around 2,000 square feet, with a 12-year contract.</a:t>
            </a:r>
            <a:r>
              <a:rPr kumimoji="0" lang="en-US" sz="1200" b="1" i="0" u="none" strike="noStrike" kern="1200" cap="none" spc="0" normalizeH="0" baseline="0" noProof="0">
                <a:ln>
                  <a:noFill/>
                </a:ln>
                <a:effectLst/>
                <a:uLnTx/>
                <a:uFillTx/>
                <a:ea typeface="+mn-ea"/>
                <a:cs typeface="Calibri"/>
              </a:rPr>
              <a:t>KEY INFORMATION </a:t>
            </a:r>
            <a:endParaRPr lang="en-US" sz="1200" b="1" i="0" u="none" strike="noStrike" kern="1200" cap="none" spc="0" normalizeH="0" baseline="0" noProof="0">
              <a:ln>
                <a:noFill/>
              </a:ln>
              <a:effectLst/>
              <a:uLnTx/>
              <a:uFillTx/>
              <a:ea typeface="Calibri"/>
              <a:cs typeface="Calibri"/>
            </a:endParaRPr>
          </a:p>
          <a:p>
            <a:pPr>
              <a:defRPr/>
            </a:pPr>
            <a:r>
              <a:rPr kumimoji="0" lang="en-US" sz="1200" b="1" i="0" u="none" strike="noStrike" kern="1200" cap="none" spc="0" normalizeH="0" baseline="0" noProof="0">
                <a:ln>
                  <a:noFill/>
                </a:ln>
                <a:effectLst/>
                <a:uLnTx/>
                <a:uFillTx/>
                <a:ea typeface="+mn-ea"/>
                <a:cs typeface="Calibri"/>
              </a:rPr>
              <a:t>Anticipated Advertisement Date: </a:t>
            </a:r>
            <a:r>
              <a:rPr lang="en-US" sz="1200">
                <a:cs typeface="Calibri"/>
              </a:rPr>
              <a:t> Q3</a:t>
            </a:r>
            <a:endParaRPr lang="en-US" sz="12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Estimated Project Value: </a:t>
            </a:r>
            <a:r>
              <a:rPr kumimoji="0" lang="en-US" sz="1200" b="0" i="0" u="none" strike="noStrike" kern="1200" cap="none" spc="0" normalizeH="0" baseline="0" noProof="0">
                <a:ln>
                  <a:noFill/>
                </a:ln>
                <a:effectLst/>
                <a:uLnTx/>
                <a:uFillTx/>
                <a:ea typeface="+mn-ea"/>
                <a:cs typeface="Calibri"/>
              </a:rPr>
              <a:t>$2M to $4.99M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Small Business Program Goal:</a:t>
            </a:r>
            <a:r>
              <a:rPr lang="en-US" sz="1200" b="1">
                <a:cs typeface="Calibri"/>
              </a:rPr>
              <a:t> </a:t>
            </a:r>
            <a:r>
              <a:rPr lang="en-US" sz="1200">
                <a:cs typeface="Calibri"/>
              </a:rPr>
              <a:t>TBD</a:t>
            </a:r>
            <a:endParaRPr lang="en-US" sz="1200">
              <a:ea typeface="Calibri"/>
              <a:cs typeface="Calibri"/>
            </a:endParaRPr>
          </a:p>
          <a:p>
            <a:pPr>
              <a:defRPr/>
            </a:pPr>
            <a:r>
              <a:rPr kumimoji="0" lang="en-US" sz="1200" b="1" i="0" u="none" strike="noStrike" kern="1200" cap="none" spc="0" normalizeH="0" baseline="0" noProof="0">
                <a:ln>
                  <a:noFill/>
                </a:ln>
                <a:effectLst/>
                <a:uLnTx/>
                <a:uFillTx/>
                <a:ea typeface="+mn-ea"/>
                <a:cs typeface="Calibri"/>
              </a:rPr>
              <a:t>Key Scope/Industry: </a:t>
            </a:r>
            <a:r>
              <a:rPr lang="it-IT" sz="1200">
                <a:cs typeface="Calibri"/>
              </a:rPr>
              <a:t>F&amp;B Operator, Concessionaire, SBEC</a:t>
            </a:r>
          </a:p>
          <a:p>
            <a:pPr>
              <a:defRPr/>
            </a:pPr>
            <a:r>
              <a:rPr kumimoji="0" lang="en-US" sz="1200" b="1" i="0" u="none" strike="noStrike" kern="1200" cap="none" spc="0" normalizeH="0" baseline="0" noProof="0">
                <a:ln>
                  <a:noFill/>
                </a:ln>
                <a:effectLst/>
                <a:uLnTx/>
                <a:uFillTx/>
                <a:ea typeface="+mn-ea"/>
                <a:cs typeface="Calibri"/>
              </a:rPr>
              <a:t> </a:t>
            </a:r>
            <a:endParaRPr kumimoji="0" lang="en-US" sz="1200" i="0" u="none" strike="noStrike" kern="1200" cap="none" spc="0" normalizeH="0" baseline="0" noProof="0">
              <a:ln>
                <a:noFill/>
              </a:ln>
              <a:solidFill>
                <a:srgbClr val="0563C1"/>
              </a:solidFill>
              <a:effectLst/>
              <a:uLnTx/>
              <a:uFillTx/>
              <a:ea typeface="+mn-ea"/>
              <a:cs typeface="Calibri"/>
            </a:endParaRPr>
          </a:p>
          <a:p>
            <a:pPr>
              <a:defRPr/>
            </a:pPr>
            <a:endParaRPr kumimoji="0" lang="en-US" sz="1200" b="0" i="0" u="none" strike="noStrike" kern="1200" cap="none" spc="0" normalizeH="0" baseline="0" noProof="0">
              <a:ln>
                <a:noFill/>
              </a:ln>
              <a:solidFill>
                <a:srgbClr val="0563C1"/>
              </a:solidFill>
              <a:effectLst/>
              <a:uLnTx/>
              <a:uFillTx/>
              <a:latin typeface="Aptos Narrow"/>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Next, you'll see a </a:t>
            </a:r>
            <a:r>
              <a:rPr lang="en-US" b="1"/>
              <a:t>draft rendering and layout</a:t>
            </a:r>
            <a:r>
              <a:rPr lang="en-US"/>
              <a:t> of the space. </a:t>
            </a:r>
            <a:r>
              <a:rPr lang="en-US" b="1"/>
              <a:t>Locations may change</a:t>
            </a:r>
            <a:r>
              <a:rPr lang="en-US"/>
              <a:t> based on final design.</a:t>
            </a:r>
          </a:p>
          <a:p>
            <a:pPr>
              <a:defRPr/>
            </a:pPr>
            <a:endParaRPr kumimoji="0" lang="en-US" sz="1200" b="0" i="0" u="none" strike="noStrike" kern="1200" cap="none" spc="0" normalizeH="0" baseline="0" noProof="0">
              <a:ln>
                <a:noFill/>
              </a:ln>
              <a:effectLst/>
              <a:uLnTx/>
              <a:uFillTx/>
              <a:latin typeface="Aptos Narrow"/>
              <a:cs typeface="Arial"/>
            </a:endParaRPr>
          </a:p>
        </p:txBody>
      </p:sp>
      <p:sp>
        <p:nvSpPr>
          <p:cNvPr id="4" name="Slide Number Placeholder 3">
            <a:extLst>
              <a:ext uri="{FF2B5EF4-FFF2-40B4-BE49-F238E27FC236}">
                <a16:creationId xmlns:a16="http://schemas.microsoft.com/office/drawing/2014/main" id="{52610788-A507-70B1-D8BD-776C66A36E6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97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sv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8" Type="http://schemas.openxmlformats.org/officeDocument/2006/relationships/hyperlink" Target="https://www.instagram.com/priretail/" TargetMode="External"/><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jpeg"/><Relationship Id="rId1" Type="http://schemas.openxmlformats.org/officeDocument/2006/relationships/slideMaster" Target="../slideMasters/slideMaster8.xml"/><Relationship Id="rId6" Type="http://schemas.openxmlformats.org/officeDocument/2006/relationships/hyperlink" Target="https://www.facebook.com/priretail" TargetMode="External"/><Relationship Id="rId5" Type="http://schemas.openxmlformats.org/officeDocument/2006/relationships/image" Target="../media/image26.png"/><Relationship Id="rId4" Type="http://schemas.openxmlformats.org/officeDocument/2006/relationships/hyperlink" Target="https://www.linkedin.com/company/272753" TargetMode="External"/><Relationship Id="rId9" Type="http://schemas.openxmlformats.org/officeDocument/2006/relationships/image" Target="../media/image28.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gree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498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3 - green">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754062" y="6080418"/>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sp>
        <p:nvSpPr>
          <p:cNvPr id="2" name="Text Placeholder 9">
            <a:extLst>
              <a:ext uri="{FF2B5EF4-FFF2-40B4-BE49-F238E27FC236}">
                <a16:creationId xmlns:a16="http://schemas.microsoft.com/office/drawing/2014/main" id="{183D4F33-6888-DA4B-0201-F604FCC31187}"/>
              </a:ext>
            </a:extLst>
          </p:cNvPr>
          <p:cNvSpPr>
            <a:spLocks noGrp="1"/>
          </p:cNvSpPr>
          <p:nvPr>
            <p:ph type="body" sz="quarter" idx="13" hasCustomPrompt="1"/>
          </p:nvPr>
        </p:nvSpPr>
        <p:spPr>
          <a:xfrm>
            <a:off x="762418" y="4547937"/>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3" name="Text Placeholder 12">
            <a:extLst>
              <a:ext uri="{FF2B5EF4-FFF2-40B4-BE49-F238E27FC236}">
                <a16:creationId xmlns:a16="http://schemas.microsoft.com/office/drawing/2014/main" id="{DCCF9B7F-6200-57BA-9418-F486917F2D3F}"/>
              </a:ext>
            </a:extLst>
          </p:cNvPr>
          <p:cNvSpPr>
            <a:spLocks noGrp="1"/>
          </p:cNvSpPr>
          <p:nvPr>
            <p:ph type="body" sz="quarter" idx="14" hasCustomPrompt="1"/>
          </p:nvPr>
        </p:nvSpPr>
        <p:spPr>
          <a:xfrm>
            <a:off x="762418" y="5142297"/>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cxnSp>
        <p:nvCxnSpPr>
          <p:cNvPr id="4" name="Straight Connector 3">
            <a:extLst>
              <a:ext uri="{FF2B5EF4-FFF2-40B4-BE49-F238E27FC236}">
                <a16:creationId xmlns:a16="http://schemas.microsoft.com/office/drawing/2014/main" id="{80F5791E-E5A0-BB60-8A49-2EFC0F8381F3}"/>
              </a:ext>
            </a:extLst>
          </p:cNvPr>
          <p:cNvCxnSpPr/>
          <p:nvPr userDrawn="1"/>
        </p:nvCxnSpPr>
        <p:spPr>
          <a:xfrm>
            <a:off x="866080" y="5986321"/>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853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3 - orang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754062" y="6080418"/>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sp>
        <p:nvSpPr>
          <p:cNvPr id="2" name="Text Placeholder 9">
            <a:extLst>
              <a:ext uri="{FF2B5EF4-FFF2-40B4-BE49-F238E27FC236}">
                <a16:creationId xmlns:a16="http://schemas.microsoft.com/office/drawing/2014/main" id="{183D4F33-6888-DA4B-0201-F604FCC31187}"/>
              </a:ext>
            </a:extLst>
          </p:cNvPr>
          <p:cNvSpPr>
            <a:spLocks noGrp="1"/>
          </p:cNvSpPr>
          <p:nvPr>
            <p:ph type="body" sz="quarter" idx="13" hasCustomPrompt="1"/>
          </p:nvPr>
        </p:nvSpPr>
        <p:spPr>
          <a:xfrm>
            <a:off x="762418" y="4547937"/>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3" name="Text Placeholder 12">
            <a:extLst>
              <a:ext uri="{FF2B5EF4-FFF2-40B4-BE49-F238E27FC236}">
                <a16:creationId xmlns:a16="http://schemas.microsoft.com/office/drawing/2014/main" id="{DCCF9B7F-6200-57BA-9418-F486917F2D3F}"/>
              </a:ext>
            </a:extLst>
          </p:cNvPr>
          <p:cNvSpPr>
            <a:spLocks noGrp="1"/>
          </p:cNvSpPr>
          <p:nvPr>
            <p:ph type="body" sz="quarter" idx="14" hasCustomPrompt="1"/>
          </p:nvPr>
        </p:nvSpPr>
        <p:spPr>
          <a:xfrm>
            <a:off x="762418" y="5142297"/>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cxnSp>
        <p:nvCxnSpPr>
          <p:cNvPr id="4" name="Straight Connector 3">
            <a:extLst>
              <a:ext uri="{FF2B5EF4-FFF2-40B4-BE49-F238E27FC236}">
                <a16:creationId xmlns:a16="http://schemas.microsoft.com/office/drawing/2014/main" id="{80F5791E-E5A0-BB60-8A49-2EFC0F8381F3}"/>
              </a:ext>
            </a:extLst>
          </p:cNvPr>
          <p:cNvCxnSpPr/>
          <p:nvPr userDrawn="1"/>
        </p:nvCxnSpPr>
        <p:spPr>
          <a:xfrm>
            <a:off x="866080" y="5986321"/>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465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3 - blu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754062" y="6080418"/>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sp>
        <p:nvSpPr>
          <p:cNvPr id="2" name="Text Placeholder 9">
            <a:extLst>
              <a:ext uri="{FF2B5EF4-FFF2-40B4-BE49-F238E27FC236}">
                <a16:creationId xmlns:a16="http://schemas.microsoft.com/office/drawing/2014/main" id="{183D4F33-6888-DA4B-0201-F604FCC31187}"/>
              </a:ext>
            </a:extLst>
          </p:cNvPr>
          <p:cNvSpPr>
            <a:spLocks noGrp="1"/>
          </p:cNvSpPr>
          <p:nvPr>
            <p:ph type="body" sz="quarter" idx="13" hasCustomPrompt="1"/>
          </p:nvPr>
        </p:nvSpPr>
        <p:spPr>
          <a:xfrm>
            <a:off x="762418" y="4547937"/>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3" name="Text Placeholder 12">
            <a:extLst>
              <a:ext uri="{FF2B5EF4-FFF2-40B4-BE49-F238E27FC236}">
                <a16:creationId xmlns:a16="http://schemas.microsoft.com/office/drawing/2014/main" id="{DCCF9B7F-6200-57BA-9418-F486917F2D3F}"/>
              </a:ext>
            </a:extLst>
          </p:cNvPr>
          <p:cNvSpPr>
            <a:spLocks noGrp="1"/>
          </p:cNvSpPr>
          <p:nvPr>
            <p:ph type="body" sz="quarter" idx="14" hasCustomPrompt="1"/>
          </p:nvPr>
        </p:nvSpPr>
        <p:spPr>
          <a:xfrm>
            <a:off x="762418" y="5142297"/>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cxnSp>
        <p:nvCxnSpPr>
          <p:cNvPr id="4" name="Straight Connector 3">
            <a:extLst>
              <a:ext uri="{FF2B5EF4-FFF2-40B4-BE49-F238E27FC236}">
                <a16:creationId xmlns:a16="http://schemas.microsoft.com/office/drawing/2014/main" id="{80F5791E-E5A0-BB60-8A49-2EFC0F8381F3}"/>
              </a:ext>
            </a:extLst>
          </p:cNvPr>
          <p:cNvCxnSpPr/>
          <p:nvPr userDrawn="1"/>
        </p:nvCxnSpPr>
        <p:spPr>
          <a:xfrm>
            <a:off x="866080" y="5986321"/>
            <a:ext cx="640080" cy="0"/>
          </a:xfrm>
          <a:prstGeom prst="line">
            <a:avLst/>
          </a:prstGeom>
          <a:ln w="76200">
            <a:solidFill>
              <a:srgbClr val="8C9E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274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1372171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4 - GREEN - Image VIOLET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a:extLst>
              <a:ext uri="{FF2B5EF4-FFF2-40B4-BE49-F238E27FC236}">
                <a16:creationId xmlns:a16="http://schemas.microsoft.com/office/drawing/2014/main" id="{8FEFCD1F-1471-934C-C97A-639E41F15A5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017286" y="-16562"/>
            <a:ext cx="565288" cy="565288"/>
          </a:xfrm>
          <a:prstGeom prst="rect">
            <a:avLst/>
          </a:prstGeom>
        </p:spPr>
      </p:pic>
      <p:sp>
        <p:nvSpPr>
          <p:cNvPr id="5" name="Text Placeholder 10">
            <a:extLst>
              <a:ext uri="{FF2B5EF4-FFF2-40B4-BE49-F238E27FC236}">
                <a16:creationId xmlns:a16="http://schemas.microsoft.com/office/drawing/2014/main" id="{01832E95-A96F-413C-93E4-0153A86A0834}"/>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041658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
        <p:nvSpPr>
          <p:cNvPr id="3" name="Rectangle 2">
            <a:extLst>
              <a:ext uri="{FF2B5EF4-FFF2-40B4-BE49-F238E27FC236}">
                <a16:creationId xmlns:a16="http://schemas.microsoft.com/office/drawing/2014/main" id="{4081E596-2394-077D-84EF-B8507FB016A9}"/>
              </a:ext>
            </a:extLst>
          </p:cNvPr>
          <p:cNvSpPr/>
          <p:nvPr userDrawn="1"/>
        </p:nvSpPr>
        <p:spPr>
          <a:xfrm>
            <a:off x="835269" y="993531"/>
            <a:ext cx="975946" cy="2813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618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E759DC34-2F48-B0EA-858E-B4EC7BA9D65E}"/>
              </a:ext>
            </a:extLst>
          </p:cNvPr>
          <p:cNvSpPr>
            <a:spLocks noGrp="1"/>
          </p:cNvSpPr>
          <p:nvPr>
            <p:ph type="body" sz="quarter" idx="18" hasCustomPrompt="1"/>
          </p:nvPr>
        </p:nvSpPr>
        <p:spPr>
          <a:xfrm>
            <a:off x="4410303" y="4104785"/>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E4041A8A-3E4E-8648-0B3B-895D56994366}"/>
              </a:ext>
            </a:extLst>
          </p:cNvPr>
          <p:cNvSpPr>
            <a:spLocks noGrp="1"/>
          </p:cNvSpPr>
          <p:nvPr>
            <p:ph type="body" sz="quarter" idx="22" hasCustomPrompt="1"/>
          </p:nvPr>
        </p:nvSpPr>
        <p:spPr>
          <a:xfrm>
            <a:off x="4410303" y="4618692"/>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6" name="Picture 15" descr="A purple airplane and globe&#10;&#10;Description automatically generated">
            <a:extLst>
              <a:ext uri="{FF2B5EF4-FFF2-40B4-BE49-F238E27FC236}">
                <a16:creationId xmlns:a16="http://schemas.microsoft.com/office/drawing/2014/main" id="{ED898F74-8932-9CFE-78D1-45CA3B5A9DEC}"/>
              </a:ext>
            </a:extLst>
          </p:cNvPr>
          <p:cNvPicPr>
            <a:picLocks noChangeAspect="1"/>
          </p:cNvPicPr>
          <p:nvPr userDrawn="1"/>
        </p:nvPicPr>
        <p:blipFill>
          <a:blip r:embed="rId2"/>
          <a:stretch>
            <a:fillRect/>
          </a:stretch>
        </p:blipFill>
        <p:spPr>
          <a:xfrm>
            <a:off x="4898188" y="2504393"/>
            <a:ext cx="1497407" cy="1331028"/>
          </a:xfrm>
          <a:prstGeom prst="rect">
            <a:avLst/>
          </a:prstGeom>
        </p:spPr>
      </p:pic>
      <p:pic>
        <p:nvPicPr>
          <p:cNvPr id="18" name="Graphic 17" descr="Wheelchair access outline">
            <a:extLst>
              <a:ext uri="{FF2B5EF4-FFF2-40B4-BE49-F238E27FC236}">
                <a16:creationId xmlns:a16="http://schemas.microsoft.com/office/drawing/2014/main" id="{CCCD0007-0EF7-0EDD-3853-0048C4B15B5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668993" y="2573873"/>
            <a:ext cx="1100157" cy="1100157"/>
          </a:xfrm>
          <a:prstGeom prst="rect">
            <a:avLst/>
          </a:prstGeom>
        </p:spPr>
      </p:pic>
      <p:pic>
        <p:nvPicPr>
          <p:cNvPr id="19" name="Picture 18" descr="A purple airplane in a black square&#10;&#10;Description automatically generated">
            <a:extLst>
              <a:ext uri="{FF2B5EF4-FFF2-40B4-BE49-F238E27FC236}">
                <a16:creationId xmlns:a16="http://schemas.microsoft.com/office/drawing/2014/main" id="{60BC3705-2FAD-0619-BAF9-A6305B07C156}"/>
              </a:ext>
            </a:extLst>
          </p:cNvPr>
          <p:cNvPicPr>
            <a:picLocks noChangeAspect="1"/>
          </p:cNvPicPr>
          <p:nvPr userDrawn="1"/>
        </p:nvPicPr>
        <p:blipFill>
          <a:blip r:embed="rId5"/>
          <a:stretch>
            <a:fillRect/>
          </a:stretch>
        </p:blipFill>
        <p:spPr>
          <a:xfrm>
            <a:off x="1038808" y="2412484"/>
            <a:ext cx="1585983" cy="1422937"/>
          </a:xfrm>
          <a:prstGeom prst="rect">
            <a:avLst/>
          </a:prstGeom>
        </p:spPr>
      </p:pic>
    </p:spTree>
    <p:extLst>
      <p:ext uri="{BB962C8B-B14F-4D97-AF65-F5344CB8AC3E}">
        <p14:creationId xmlns:p14="http://schemas.microsoft.com/office/powerpoint/2010/main" val="2665870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1 -gree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854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1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7FD67F68-27BB-294D-97E5-36BC83CB06D1}"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1819205A-F0EA-071B-38E5-FA0EA2DC242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marL="1371600" indent="0">
              <a:buClr>
                <a:schemeClr val="bg2">
                  <a:lumMod val="75000"/>
                </a:schemeClr>
              </a:buClr>
              <a:buNone/>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p>
        </p:txBody>
      </p:sp>
    </p:spTree>
    <p:extLst>
      <p:ext uri="{BB962C8B-B14F-4D97-AF65-F5344CB8AC3E}">
        <p14:creationId xmlns:p14="http://schemas.microsoft.com/office/powerpoint/2010/main" val="1026746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2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11" name="Text Placeholder 10">
            <a:extLst>
              <a:ext uri="{FF2B5EF4-FFF2-40B4-BE49-F238E27FC236}">
                <a16:creationId xmlns:a16="http://schemas.microsoft.com/office/drawing/2014/main" id="{ACF43B73-9E31-6EB9-4037-8A6C367AED3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35360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309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958736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2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6240A90C-36DE-9065-E842-293002EF4399}"/>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9EDCDD1E-280C-845E-14BD-8F6416852B61}"/>
              </a:ext>
            </a:extLst>
          </p:cNvPr>
          <p:cNvSpPr>
            <a:spLocks noGrp="1"/>
          </p:cNvSpPr>
          <p:nvPr>
            <p:ph type="body" sz="quarter" idx="18" hasCustomPrompt="1"/>
          </p:nvPr>
        </p:nvSpPr>
        <p:spPr>
          <a:xfrm>
            <a:off x="3341948"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57789556-7CFA-CCF2-A1A6-87C4744DAE3A}"/>
              </a:ext>
            </a:extLst>
          </p:cNvPr>
          <p:cNvSpPr>
            <a:spLocks noGrp="1"/>
          </p:cNvSpPr>
          <p:nvPr>
            <p:ph type="body" sz="quarter" idx="19" hasCustomPrompt="1"/>
          </p:nvPr>
        </p:nvSpPr>
        <p:spPr>
          <a:xfrm>
            <a:off x="5913457" y="408108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6" name="Text Placeholder 8">
            <a:extLst>
              <a:ext uri="{FF2B5EF4-FFF2-40B4-BE49-F238E27FC236}">
                <a16:creationId xmlns:a16="http://schemas.microsoft.com/office/drawing/2014/main" id="{CC78DFB7-6347-535D-34AE-87AB9F437B51}"/>
              </a:ext>
            </a:extLst>
          </p:cNvPr>
          <p:cNvSpPr>
            <a:spLocks noGrp="1"/>
          </p:cNvSpPr>
          <p:nvPr>
            <p:ph type="body" sz="quarter" idx="20" hasCustomPrompt="1"/>
          </p:nvPr>
        </p:nvSpPr>
        <p:spPr>
          <a:xfrm>
            <a:off x="8484966"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B06533FE-59B9-ADBF-4A5D-BA534B11F2D8}"/>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97C949B2-60F4-1BEB-3762-B982746D5F02}"/>
              </a:ext>
            </a:extLst>
          </p:cNvPr>
          <p:cNvSpPr>
            <a:spLocks noGrp="1"/>
          </p:cNvSpPr>
          <p:nvPr>
            <p:ph type="body" sz="quarter" idx="22" hasCustomPrompt="1"/>
          </p:nvPr>
        </p:nvSpPr>
        <p:spPr>
          <a:xfrm>
            <a:off x="3330373" y="4604123"/>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B0EE2C00-2992-64A0-9E86-52D837091B19}"/>
              </a:ext>
            </a:extLst>
          </p:cNvPr>
          <p:cNvSpPr>
            <a:spLocks noGrp="1"/>
          </p:cNvSpPr>
          <p:nvPr>
            <p:ph type="body" sz="quarter" idx="23" hasCustomPrompt="1"/>
          </p:nvPr>
        </p:nvSpPr>
        <p:spPr>
          <a:xfrm>
            <a:off x="5913457" y="4587096"/>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3" name="Text Placeholder 8">
            <a:extLst>
              <a:ext uri="{FF2B5EF4-FFF2-40B4-BE49-F238E27FC236}">
                <a16:creationId xmlns:a16="http://schemas.microsoft.com/office/drawing/2014/main" id="{F572C860-1B06-3C49-FD47-1143FAB2FD53}"/>
              </a:ext>
            </a:extLst>
          </p:cNvPr>
          <p:cNvSpPr>
            <a:spLocks noGrp="1"/>
          </p:cNvSpPr>
          <p:nvPr>
            <p:ph type="body" sz="quarter" idx="24" hasCustomPrompt="1"/>
          </p:nvPr>
        </p:nvSpPr>
        <p:spPr>
          <a:xfrm>
            <a:off x="8473391" y="4587095"/>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7" name="Picture 16">
            <a:extLst>
              <a:ext uri="{FF2B5EF4-FFF2-40B4-BE49-F238E27FC236}">
                <a16:creationId xmlns:a16="http://schemas.microsoft.com/office/drawing/2014/main" id="{4ADB70BD-1A8E-A0DE-8940-70CA09AB6B0B}"/>
              </a:ext>
            </a:extLst>
          </p:cNvPr>
          <p:cNvPicPr>
            <a:picLocks noChangeAspect="1"/>
          </p:cNvPicPr>
          <p:nvPr userDrawn="1"/>
        </p:nvPicPr>
        <p:blipFill>
          <a:blip r:embed="rId2"/>
          <a:stretch>
            <a:fillRect/>
          </a:stretch>
        </p:blipFill>
        <p:spPr>
          <a:xfrm>
            <a:off x="3726044" y="2510822"/>
            <a:ext cx="1595376" cy="1418113"/>
          </a:xfrm>
          <a:prstGeom prst="rect">
            <a:avLst/>
          </a:prstGeom>
        </p:spPr>
      </p:pic>
      <p:pic>
        <p:nvPicPr>
          <p:cNvPr id="18" name="Picture 17">
            <a:extLst>
              <a:ext uri="{FF2B5EF4-FFF2-40B4-BE49-F238E27FC236}">
                <a16:creationId xmlns:a16="http://schemas.microsoft.com/office/drawing/2014/main" id="{7EA4F083-2C21-6318-7763-D550EB0B3789}"/>
              </a:ext>
            </a:extLst>
          </p:cNvPr>
          <p:cNvPicPr>
            <a:picLocks noChangeAspect="1"/>
          </p:cNvPicPr>
          <p:nvPr userDrawn="1"/>
        </p:nvPicPr>
        <p:blipFill>
          <a:blip r:embed="rId3"/>
          <a:stretch>
            <a:fillRect/>
          </a:stretch>
        </p:blipFill>
        <p:spPr>
          <a:xfrm>
            <a:off x="1036942" y="2505056"/>
            <a:ext cx="1520179" cy="1370303"/>
          </a:xfrm>
          <a:prstGeom prst="rect">
            <a:avLst/>
          </a:prstGeom>
        </p:spPr>
      </p:pic>
      <p:pic>
        <p:nvPicPr>
          <p:cNvPr id="19" name="Picture 18" descr="A purple globe with continents in the middle&#10;&#10;Description automatically generated">
            <a:extLst>
              <a:ext uri="{FF2B5EF4-FFF2-40B4-BE49-F238E27FC236}">
                <a16:creationId xmlns:a16="http://schemas.microsoft.com/office/drawing/2014/main" id="{60F6F111-3A82-B5D2-C151-B2842DD52DCA}"/>
              </a:ext>
            </a:extLst>
          </p:cNvPr>
          <p:cNvPicPr>
            <a:picLocks noChangeAspect="1"/>
          </p:cNvPicPr>
          <p:nvPr userDrawn="1"/>
        </p:nvPicPr>
        <p:blipFill>
          <a:blip r:embed="rId4"/>
          <a:stretch>
            <a:fillRect/>
          </a:stretch>
        </p:blipFill>
        <p:spPr>
          <a:xfrm>
            <a:off x="6224364" y="2478314"/>
            <a:ext cx="1653071" cy="1483128"/>
          </a:xfrm>
          <a:prstGeom prst="rect">
            <a:avLst/>
          </a:prstGeom>
        </p:spPr>
      </p:pic>
      <p:pic>
        <p:nvPicPr>
          <p:cNvPr id="20" name="Picture 19">
            <a:extLst>
              <a:ext uri="{FF2B5EF4-FFF2-40B4-BE49-F238E27FC236}">
                <a16:creationId xmlns:a16="http://schemas.microsoft.com/office/drawing/2014/main" id="{E339E702-A106-0599-A4AC-F041A93587EA}"/>
              </a:ext>
            </a:extLst>
          </p:cNvPr>
          <p:cNvPicPr>
            <a:picLocks noChangeAspect="1"/>
          </p:cNvPicPr>
          <p:nvPr userDrawn="1"/>
        </p:nvPicPr>
        <p:blipFill>
          <a:blip r:embed="rId5"/>
          <a:stretch>
            <a:fillRect/>
          </a:stretch>
        </p:blipFill>
        <p:spPr>
          <a:xfrm>
            <a:off x="8988663" y="2621726"/>
            <a:ext cx="1410336" cy="1253633"/>
          </a:xfrm>
          <a:prstGeom prst="rect">
            <a:avLst/>
          </a:prstGeom>
        </p:spPr>
      </p:pic>
    </p:spTree>
    <p:extLst>
      <p:ext uri="{BB962C8B-B14F-4D97-AF65-F5344CB8AC3E}">
        <p14:creationId xmlns:p14="http://schemas.microsoft.com/office/powerpoint/2010/main" val="2435462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4 - ORANGE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descr="A black and white logo&#10;&#10;Description automatically generated">
            <a:extLst>
              <a:ext uri="{FF2B5EF4-FFF2-40B4-BE49-F238E27FC236}">
                <a16:creationId xmlns:a16="http://schemas.microsoft.com/office/drawing/2014/main" id="{90EFDF38-6ADC-7092-162F-610E8C9F55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5" name="Text Placeholder 10">
            <a:extLst>
              <a:ext uri="{FF2B5EF4-FFF2-40B4-BE49-F238E27FC236}">
                <a16:creationId xmlns:a16="http://schemas.microsoft.com/office/drawing/2014/main" id="{8BA80A90-EA60-3973-6FB2-9800F42A5C79}"/>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1075707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4B529-37F3-27E3-BED8-A83F60C408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BB814F-2ED4-A721-A9BB-C0F64474FA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026D87-A060-5E26-73AA-DE11117C6B13}"/>
              </a:ext>
            </a:extLst>
          </p:cNvPr>
          <p:cNvSpPr>
            <a:spLocks noGrp="1"/>
          </p:cNvSpPr>
          <p:nvPr>
            <p:ph type="dt" sz="half" idx="10"/>
          </p:nvPr>
        </p:nvSpPr>
        <p:spPr/>
        <p:txBody>
          <a:bodyPr/>
          <a:lstStyle/>
          <a:p>
            <a:fld id="{F7BCD5FC-13DF-7947-A2F8-230685ED9D21}" type="datetimeFigureOut">
              <a:rPr lang="en-US" smtClean="0"/>
              <a:t>7/15/2025</a:t>
            </a:fld>
            <a:endParaRPr lang="en-US"/>
          </a:p>
        </p:txBody>
      </p:sp>
      <p:sp>
        <p:nvSpPr>
          <p:cNvPr id="5" name="Footer Placeholder 4">
            <a:extLst>
              <a:ext uri="{FF2B5EF4-FFF2-40B4-BE49-F238E27FC236}">
                <a16:creationId xmlns:a16="http://schemas.microsoft.com/office/drawing/2014/main" id="{E1AAA843-B829-3293-8E31-20545CE683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7B6CF-47BB-38EC-860D-750905F127E3}"/>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41891204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65A48-4189-F93E-C746-B8E403F134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597866-6D8F-A4C9-00F1-0A84474EA2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F060A0-ADF0-2AC6-BAB0-C3348AB0E3B4}"/>
              </a:ext>
            </a:extLst>
          </p:cNvPr>
          <p:cNvSpPr>
            <a:spLocks noGrp="1"/>
          </p:cNvSpPr>
          <p:nvPr>
            <p:ph type="dt" sz="half" idx="10"/>
          </p:nvPr>
        </p:nvSpPr>
        <p:spPr/>
        <p:txBody>
          <a:bodyPr/>
          <a:lstStyle/>
          <a:p>
            <a:fld id="{F7BCD5FC-13DF-7947-A2F8-230685ED9D21}" type="datetimeFigureOut">
              <a:rPr lang="en-US" smtClean="0"/>
              <a:t>7/15/2025</a:t>
            </a:fld>
            <a:endParaRPr lang="en-US"/>
          </a:p>
        </p:txBody>
      </p:sp>
      <p:sp>
        <p:nvSpPr>
          <p:cNvPr id="5" name="Footer Placeholder 4">
            <a:extLst>
              <a:ext uri="{FF2B5EF4-FFF2-40B4-BE49-F238E27FC236}">
                <a16:creationId xmlns:a16="http://schemas.microsoft.com/office/drawing/2014/main" id="{AB61D802-2563-13DE-7874-64BBB3A59B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F7405-EC7E-4C73-C700-8CB6BF59CFE8}"/>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1862799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06A14-3301-BCA3-DAEA-7E6CD836FC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33B96D-AEB8-9007-4ABD-049B655360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A17BEA-4646-64A9-8066-00005EBB38DD}"/>
              </a:ext>
            </a:extLst>
          </p:cNvPr>
          <p:cNvSpPr>
            <a:spLocks noGrp="1"/>
          </p:cNvSpPr>
          <p:nvPr>
            <p:ph type="dt" sz="half" idx="10"/>
          </p:nvPr>
        </p:nvSpPr>
        <p:spPr/>
        <p:txBody>
          <a:bodyPr/>
          <a:lstStyle/>
          <a:p>
            <a:fld id="{F7BCD5FC-13DF-7947-A2F8-230685ED9D21}" type="datetimeFigureOut">
              <a:rPr lang="en-US" smtClean="0"/>
              <a:t>7/15/2025</a:t>
            </a:fld>
            <a:endParaRPr lang="en-US"/>
          </a:p>
        </p:txBody>
      </p:sp>
      <p:sp>
        <p:nvSpPr>
          <p:cNvPr id="5" name="Footer Placeholder 4">
            <a:extLst>
              <a:ext uri="{FF2B5EF4-FFF2-40B4-BE49-F238E27FC236}">
                <a16:creationId xmlns:a16="http://schemas.microsoft.com/office/drawing/2014/main" id="{D5112C7E-E9AC-21C1-EBC9-878859E505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3BD9E9-890C-F252-6606-B87D5BD69CD4}"/>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27064938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64E55-CC9B-E146-2A61-7CC4D9F3ED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94D090-8900-D263-8AF0-B272F7D0D9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79BCDF-BAED-B7E7-9F31-CFBD2465DC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A03DCE-B4A2-9D66-8484-251574036FF1}"/>
              </a:ext>
            </a:extLst>
          </p:cNvPr>
          <p:cNvSpPr>
            <a:spLocks noGrp="1"/>
          </p:cNvSpPr>
          <p:nvPr>
            <p:ph type="dt" sz="half" idx="10"/>
          </p:nvPr>
        </p:nvSpPr>
        <p:spPr/>
        <p:txBody>
          <a:bodyPr/>
          <a:lstStyle/>
          <a:p>
            <a:fld id="{F7BCD5FC-13DF-7947-A2F8-230685ED9D21}" type="datetimeFigureOut">
              <a:rPr lang="en-US" smtClean="0"/>
              <a:t>7/15/2025</a:t>
            </a:fld>
            <a:endParaRPr lang="en-US"/>
          </a:p>
        </p:txBody>
      </p:sp>
      <p:sp>
        <p:nvSpPr>
          <p:cNvPr id="6" name="Footer Placeholder 5">
            <a:extLst>
              <a:ext uri="{FF2B5EF4-FFF2-40B4-BE49-F238E27FC236}">
                <a16:creationId xmlns:a16="http://schemas.microsoft.com/office/drawing/2014/main" id="{DBD7C103-5A0E-D5CE-D2B7-7262E4E460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6FE9FA-CA7C-3579-82C1-55CEF4D1B2D4}"/>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1264275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9883-F9D5-8FCB-800B-E82F1F3292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4B762A-36EF-4C01-51C1-1E6A6B0C35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0CD3FE-B0B5-45C3-4D81-6FC0B09283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2E9B26-8A30-76A3-4E0E-DB6873F64A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265260-4A22-4628-D1DE-CAF745AC21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E7CC59-DA35-50B5-4071-4B065C8C229D}"/>
              </a:ext>
            </a:extLst>
          </p:cNvPr>
          <p:cNvSpPr>
            <a:spLocks noGrp="1"/>
          </p:cNvSpPr>
          <p:nvPr>
            <p:ph type="dt" sz="half" idx="10"/>
          </p:nvPr>
        </p:nvSpPr>
        <p:spPr/>
        <p:txBody>
          <a:bodyPr/>
          <a:lstStyle/>
          <a:p>
            <a:fld id="{F7BCD5FC-13DF-7947-A2F8-230685ED9D21}" type="datetimeFigureOut">
              <a:rPr lang="en-US" smtClean="0"/>
              <a:t>7/15/2025</a:t>
            </a:fld>
            <a:endParaRPr lang="en-US"/>
          </a:p>
        </p:txBody>
      </p:sp>
      <p:sp>
        <p:nvSpPr>
          <p:cNvPr id="8" name="Footer Placeholder 7">
            <a:extLst>
              <a:ext uri="{FF2B5EF4-FFF2-40B4-BE49-F238E27FC236}">
                <a16:creationId xmlns:a16="http://schemas.microsoft.com/office/drawing/2014/main" id="{56998E70-8392-8ADB-910C-3309C2D633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7FCC37-2464-BBA3-65C7-A16B6F6BC23F}"/>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26639532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B8378-4CA5-FDBB-C757-284C09CBD1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B1BF1E-A6DF-91E6-9789-E0878F7F2580}"/>
              </a:ext>
            </a:extLst>
          </p:cNvPr>
          <p:cNvSpPr>
            <a:spLocks noGrp="1"/>
          </p:cNvSpPr>
          <p:nvPr>
            <p:ph type="dt" sz="half" idx="10"/>
          </p:nvPr>
        </p:nvSpPr>
        <p:spPr/>
        <p:txBody>
          <a:bodyPr/>
          <a:lstStyle/>
          <a:p>
            <a:fld id="{F7BCD5FC-13DF-7947-A2F8-230685ED9D21}" type="datetimeFigureOut">
              <a:rPr lang="en-US" smtClean="0"/>
              <a:t>7/15/2025</a:t>
            </a:fld>
            <a:endParaRPr lang="en-US"/>
          </a:p>
        </p:txBody>
      </p:sp>
      <p:sp>
        <p:nvSpPr>
          <p:cNvPr id="4" name="Footer Placeholder 3">
            <a:extLst>
              <a:ext uri="{FF2B5EF4-FFF2-40B4-BE49-F238E27FC236}">
                <a16:creationId xmlns:a16="http://schemas.microsoft.com/office/drawing/2014/main" id="{C539D5AF-D782-22E7-7CEE-A1890628F9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9BC8AF-13D6-BF95-911F-2EC4710E1B1F}"/>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1726152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F13BC-D388-DEA6-FBD8-7A1F9A30E3A6}"/>
              </a:ext>
            </a:extLst>
          </p:cNvPr>
          <p:cNvSpPr>
            <a:spLocks noGrp="1"/>
          </p:cNvSpPr>
          <p:nvPr>
            <p:ph type="dt" sz="half" idx="10"/>
          </p:nvPr>
        </p:nvSpPr>
        <p:spPr/>
        <p:txBody>
          <a:bodyPr/>
          <a:lstStyle/>
          <a:p>
            <a:fld id="{F7BCD5FC-13DF-7947-A2F8-230685ED9D21}" type="datetimeFigureOut">
              <a:rPr lang="en-US" smtClean="0"/>
              <a:t>7/15/2025</a:t>
            </a:fld>
            <a:endParaRPr lang="en-US"/>
          </a:p>
        </p:txBody>
      </p:sp>
      <p:sp>
        <p:nvSpPr>
          <p:cNvPr id="3" name="Footer Placeholder 2">
            <a:extLst>
              <a:ext uri="{FF2B5EF4-FFF2-40B4-BE49-F238E27FC236}">
                <a16:creationId xmlns:a16="http://schemas.microsoft.com/office/drawing/2014/main" id="{771512C5-9DF1-40B4-D3E3-56502DDDFC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770F2E-2720-DB77-F2E2-1AA4B9BF00FC}"/>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3355219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1 - blu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921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1957-07D4-8259-8B83-34D00302B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145DB4-0746-A0E4-5EE7-1CB9387779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BD4C7B-D88C-8735-A295-3262A1F4B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9CC462-3687-90D1-B602-FD5532AB78AA}"/>
              </a:ext>
            </a:extLst>
          </p:cNvPr>
          <p:cNvSpPr>
            <a:spLocks noGrp="1"/>
          </p:cNvSpPr>
          <p:nvPr>
            <p:ph type="dt" sz="half" idx="10"/>
          </p:nvPr>
        </p:nvSpPr>
        <p:spPr/>
        <p:txBody>
          <a:bodyPr/>
          <a:lstStyle/>
          <a:p>
            <a:fld id="{F7BCD5FC-13DF-7947-A2F8-230685ED9D21}" type="datetimeFigureOut">
              <a:rPr lang="en-US" smtClean="0"/>
              <a:t>7/15/2025</a:t>
            </a:fld>
            <a:endParaRPr lang="en-US"/>
          </a:p>
        </p:txBody>
      </p:sp>
      <p:sp>
        <p:nvSpPr>
          <p:cNvPr id="6" name="Footer Placeholder 5">
            <a:extLst>
              <a:ext uri="{FF2B5EF4-FFF2-40B4-BE49-F238E27FC236}">
                <a16:creationId xmlns:a16="http://schemas.microsoft.com/office/drawing/2014/main" id="{2F73FECB-B5C6-14E4-D5D1-07DCFCFD50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523F32-618F-C236-C98E-3B2DFDE13344}"/>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1518322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282B-C103-5D24-ACBD-474D9224C9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12C615-D1DE-C6B9-196B-F128095D5D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554C6A-ADD7-4AD6-3DD1-59B47670B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87C6A9-C74B-CDBA-BEB1-5837FB58906F}"/>
              </a:ext>
            </a:extLst>
          </p:cNvPr>
          <p:cNvSpPr>
            <a:spLocks noGrp="1"/>
          </p:cNvSpPr>
          <p:nvPr>
            <p:ph type="dt" sz="half" idx="10"/>
          </p:nvPr>
        </p:nvSpPr>
        <p:spPr/>
        <p:txBody>
          <a:bodyPr/>
          <a:lstStyle/>
          <a:p>
            <a:fld id="{F7BCD5FC-13DF-7947-A2F8-230685ED9D21}" type="datetimeFigureOut">
              <a:rPr lang="en-US" smtClean="0"/>
              <a:t>7/15/2025</a:t>
            </a:fld>
            <a:endParaRPr lang="en-US"/>
          </a:p>
        </p:txBody>
      </p:sp>
      <p:sp>
        <p:nvSpPr>
          <p:cNvPr id="6" name="Footer Placeholder 5">
            <a:extLst>
              <a:ext uri="{FF2B5EF4-FFF2-40B4-BE49-F238E27FC236}">
                <a16:creationId xmlns:a16="http://schemas.microsoft.com/office/drawing/2014/main" id="{742994D3-AA85-B5A7-8E3A-659CEEA900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485DEB-F6B8-0E01-A4E6-A08BBE4B654E}"/>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37383770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20572-4D8D-C887-F96E-72BA7A49C4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35D742-A617-912B-A286-1F160D00E6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39A7E-B04D-FC42-7C21-6A9324F99665}"/>
              </a:ext>
            </a:extLst>
          </p:cNvPr>
          <p:cNvSpPr>
            <a:spLocks noGrp="1"/>
          </p:cNvSpPr>
          <p:nvPr>
            <p:ph type="dt" sz="half" idx="10"/>
          </p:nvPr>
        </p:nvSpPr>
        <p:spPr/>
        <p:txBody>
          <a:bodyPr/>
          <a:lstStyle/>
          <a:p>
            <a:fld id="{F7BCD5FC-13DF-7947-A2F8-230685ED9D21}" type="datetimeFigureOut">
              <a:rPr lang="en-US" smtClean="0"/>
              <a:t>7/15/2025</a:t>
            </a:fld>
            <a:endParaRPr lang="en-US"/>
          </a:p>
        </p:txBody>
      </p:sp>
      <p:sp>
        <p:nvSpPr>
          <p:cNvPr id="5" name="Footer Placeholder 4">
            <a:extLst>
              <a:ext uri="{FF2B5EF4-FFF2-40B4-BE49-F238E27FC236}">
                <a16:creationId xmlns:a16="http://schemas.microsoft.com/office/drawing/2014/main" id="{3E5EF7F9-DC71-A761-E167-4D24E7513C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9C75B6-930F-59EF-2C58-7D059229BE6F}"/>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5230709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6F4B3-D572-784D-B272-41FE30BAC4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C8D081-2F58-710A-208B-7055204BA6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F86B68-5F16-6170-D8D6-7CC3AD9ECDF1}"/>
              </a:ext>
            </a:extLst>
          </p:cNvPr>
          <p:cNvSpPr>
            <a:spLocks noGrp="1"/>
          </p:cNvSpPr>
          <p:nvPr>
            <p:ph type="dt" sz="half" idx="10"/>
          </p:nvPr>
        </p:nvSpPr>
        <p:spPr/>
        <p:txBody>
          <a:bodyPr/>
          <a:lstStyle/>
          <a:p>
            <a:fld id="{F7BCD5FC-13DF-7947-A2F8-230685ED9D21}" type="datetimeFigureOut">
              <a:rPr lang="en-US" smtClean="0"/>
              <a:t>7/15/2025</a:t>
            </a:fld>
            <a:endParaRPr lang="en-US"/>
          </a:p>
        </p:txBody>
      </p:sp>
      <p:sp>
        <p:nvSpPr>
          <p:cNvPr id="5" name="Footer Placeholder 4">
            <a:extLst>
              <a:ext uri="{FF2B5EF4-FFF2-40B4-BE49-F238E27FC236}">
                <a16:creationId xmlns:a16="http://schemas.microsoft.com/office/drawing/2014/main" id="{E2704BAE-0AA3-07B1-6A2A-2F77E30C0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08CB7-1D73-588D-C9C4-93DA8B3EDAC3}"/>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41807671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Two Content">
    <p:bg>
      <p:bgPr>
        <a:solidFill>
          <a:schemeClr val="bg1">
            <a:lumMod val="95000"/>
          </a:schemeClr>
        </a:solid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7A210842-C856-EAB7-ECD7-C80D85137E32}"/>
              </a:ext>
            </a:extLst>
          </p:cNvPr>
          <p:cNvSpPr>
            <a:spLocks noGrp="1"/>
          </p:cNvSpPr>
          <p:nvPr>
            <p:ph type="title"/>
          </p:nvPr>
        </p:nvSpPr>
        <p:spPr>
          <a:xfrm>
            <a:off x="517523" y="550862"/>
            <a:ext cx="7590157" cy="498475"/>
          </a:xfrm>
        </p:spPr>
        <p:txBody>
          <a:bodyPr>
            <a:noAutofit/>
          </a:bodyPr>
          <a:lstStyle>
            <a:lvl1pPr>
              <a:defRPr sz="3600">
                <a:solidFill>
                  <a:schemeClr val="accent1"/>
                </a:solidFill>
                <a:latin typeface="Franklin Gothic Medium" panose="020B0603020102020204" pitchFamily="34" charset="0"/>
              </a:defRPr>
            </a:lvl1pPr>
          </a:lstStyle>
          <a:p>
            <a:r>
              <a:rPr lang="en-US"/>
              <a:t>Click to edit Master title style</a:t>
            </a:r>
          </a:p>
        </p:txBody>
      </p:sp>
      <p:sp>
        <p:nvSpPr>
          <p:cNvPr id="2" name="Rectangle 1">
            <a:extLst>
              <a:ext uri="{FF2B5EF4-FFF2-40B4-BE49-F238E27FC236}">
                <a16:creationId xmlns:a16="http://schemas.microsoft.com/office/drawing/2014/main" id="{B0678ADB-7B8E-A320-7BB0-B3106D92702C}"/>
              </a:ext>
            </a:extLst>
          </p:cNvPr>
          <p:cNvSpPr/>
          <p:nvPr userDrawn="1"/>
        </p:nvSpPr>
        <p:spPr>
          <a:xfrm>
            <a:off x="9874249" y="324910"/>
            <a:ext cx="2317751" cy="93911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B10122D-399C-1EC3-D281-149BFA504F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45183" y="537687"/>
            <a:ext cx="1975882" cy="511650"/>
          </a:xfrm>
          <a:prstGeom prst="rect">
            <a:avLst/>
          </a:prstGeom>
        </p:spPr>
      </p:pic>
      <p:sp>
        <p:nvSpPr>
          <p:cNvPr id="5" name="Rectangle 4">
            <a:extLst>
              <a:ext uri="{FF2B5EF4-FFF2-40B4-BE49-F238E27FC236}">
                <a16:creationId xmlns:a16="http://schemas.microsoft.com/office/drawing/2014/main" id="{86086E3A-CE29-F840-920C-CD8DF8F41F15}"/>
              </a:ext>
            </a:extLst>
          </p:cNvPr>
          <p:cNvSpPr/>
          <p:nvPr userDrawn="1"/>
        </p:nvSpPr>
        <p:spPr>
          <a:xfrm>
            <a:off x="0" y="134742"/>
            <a:ext cx="266330" cy="13495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2163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5_Two Content">
    <p:bg>
      <p:bgPr>
        <a:solidFill>
          <a:srgbClr val="F3F1F1"/>
        </a:solidFill>
        <a:effectLst/>
      </p:bgPr>
    </p:bg>
    <p:spTree>
      <p:nvGrpSpPr>
        <p:cNvPr id="1" name=""/>
        <p:cNvGrpSpPr/>
        <p:nvPr/>
      </p:nvGrpSpPr>
      <p:grpSpPr>
        <a:xfrm>
          <a:off x="0" y="0"/>
          <a:ext cx="0" cy="0"/>
          <a:chOff x="0" y="0"/>
          <a:chExt cx="0" cy="0"/>
        </a:xfrm>
      </p:grpSpPr>
      <p:pic>
        <p:nvPicPr>
          <p:cNvPr id="3" name="Picture 2" descr="Denver skyline and view of City Park&#10;">
            <a:extLst>
              <a:ext uri="{FF2B5EF4-FFF2-40B4-BE49-F238E27FC236}">
                <a16:creationId xmlns:a16="http://schemas.microsoft.com/office/drawing/2014/main" id="{7D557ED1-0CBE-C03A-5EDB-E08402CB51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2730500" cy="6858000"/>
          </a:xfrm>
          <a:prstGeom prst="rect">
            <a:avLst/>
          </a:prstGeom>
        </p:spPr>
      </p:pic>
      <p:sp>
        <p:nvSpPr>
          <p:cNvPr id="4" name="Rectangle 3">
            <a:extLst>
              <a:ext uri="{FF2B5EF4-FFF2-40B4-BE49-F238E27FC236}">
                <a16:creationId xmlns:a16="http://schemas.microsoft.com/office/drawing/2014/main" id="{97EF56B5-E52B-1DCB-1091-5CA0269E200B}"/>
              </a:ext>
            </a:extLst>
          </p:cNvPr>
          <p:cNvSpPr/>
          <p:nvPr userDrawn="1"/>
        </p:nvSpPr>
        <p:spPr>
          <a:xfrm>
            <a:off x="0" y="5880847"/>
            <a:ext cx="2730500" cy="977153"/>
          </a:xfrm>
          <a:prstGeom prst="rect">
            <a:avLst/>
          </a:prstGeom>
          <a:solidFill>
            <a:srgbClr val="6E8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6D7D0E2-13FA-3B32-4988-091DC06C968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9158" y="6078830"/>
            <a:ext cx="1975882" cy="511650"/>
          </a:xfrm>
          <a:prstGeom prst="rect">
            <a:avLst/>
          </a:prstGeom>
        </p:spPr>
      </p:pic>
      <p:sp>
        <p:nvSpPr>
          <p:cNvPr id="2" name="Rectangle 1">
            <a:extLst>
              <a:ext uri="{FF2B5EF4-FFF2-40B4-BE49-F238E27FC236}">
                <a16:creationId xmlns:a16="http://schemas.microsoft.com/office/drawing/2014/main" id="{AB5B573A-338F-C065-1921-192521C472EA}"/>
              </a:ext>
            </a:extLst>
          </p:cNvPr>
          <p:cNvSpPr/>
          <p:nvPr userDrawn="1"/>
        </p:nvSpPr>
        <p:spPr>
          <a:xfrm>
            <a:off x="0" y="1556087"/>
            <a:ext cx="824753" cy="4324760"/>
          </a:xfrm>
          <a:prstGeom prst="rect">
            <a:avLst/>
          </a:prstGeom>
          <a:solidFill>
            <a:schemeClr val="accent1">
              <a:alpha val="6616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D150335-E73B-FF1C-EDB0-2BF0A4B2B0EE}"/>
              </a:ext>
            </a:extLst>
          </p:cNvPr>
          <p:cNvSpPr/>
          <p:nvPr userDrawn="1"/>
        </p:nvSpPr>
        <p:spPr>
          <a:xfrm>
            <a:off x="0" y="0"/>
            <a:ext cx="2730500" cy="2026024"/>
          </a:xfrm>
          <a:prstGeom prst="rect">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4FF64910-7D74-56FD-6767-CE3140C84BE1}"/>
              </a:ext>
            </a:extLst>
          </p:cNvPr>
          <p:cNvSpPr/>
          <p:nvPr userDrawn="1"/>
        </p:nvSpPr>
        <p:spPr>
          <a:xfrm rot="5400000">
            <a:off x="2136455" y="618874"/>
            <a:ext cx="1265445" cy="788276"/>
          </a:xfrm>
          <a:prstGeom prst="triangle">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D61B5AFC-7C97-8B20-B821-B8950DF85F4F}"/>
              </a:ext>
            </a:extLst>
          </p:cNvPr>
          <p:cNvSpPr>
            <a:spLocks noGrp="1"/>
          </p:cNvSpPr>
          <p:nvPr>
            <p:ph type="title"/>
          </p:nvPr>
        </p:nvSpPr>
        <p:spPr>
          <a:xfrm>
            <a:off x="293630" y="320172"/>
            <a:ext cx="2198268" cy="1325563"/>
          </a:xfrm>
        </p:spPr>
        <p:txBody>
          <a:bodyPr>
            <a:noAutofit/>
          </a:bodyPr>
          <a:lstStyle>
            <a:lvl1pPr>
              <a:defRPr sz="3200">
                <a:solidFill>
                  <a:schemeClr val="bg1"/>
                </a:solidFill>
                <a:latin typeface="Franklin Gothic Medium" panose="020B0603020102020204" pitchFamily="34" charset="0"/>
              </a:defRPr>
            </a:lvl1pPr>
          </a:lstStyle>
          <a:p>
            <a:r>
              <a:rPr lang="en-US"/>
              <a:t>Click to edit Master title style</a:t>
            </a:r>
          </a:p>
        </p:txBody>
      </p:sp>
    </p:spTree>
    <p:extLst>
      <p:ext uri="{BB962C8B-B14F-4D97-AF65-F5344CB8AC3E}">
        <p14:creationId xmlns:p14="http://schemas.microsoft.com/office/powerpoint/2010/main" val="24529048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6029583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E759DC34-2F48-B0EA-858E-B4EC7BA9D65E}"/>
              </a:ext>
            </a:extLst>
          </p:cNvPr>
          <p:cNvSpPr>
            <a:spLocks noGrp="1"/>
          </p:cNvSpPr>
          <p:nvPr>
            <p:ph type="body" sz="quarter" idx="18" hasCustomPrompt="1"/>
          </p:nvPr>
        </p:nvSpPr>
        <p:spPr>
          <a:xfrm>
            <a:off x="4410303" y="4104785"/>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E4041A8A-3E4E-8648-0B3B-895D56994366}"/>
              </a:ext>
            </a:extLst>
          </p:cNvPr>
          <p:cNvSpPr>
            <a:spLocks noGrp="1"/>
          </p:cNvSpPr>
          <p:nvPr>
            <p:ph type="body" sz="quarter" idx="22" hasCustomPrompt="1"/>
          </p:nvPr>
        </p:nvSpPr>
        <p:spPr>
          <a:xfrm>
            <a:off x="4410303" y="4618692"/>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6" name="Picture 15" descr="A purple airplane and globe&#10;&#10;Description automatically generated">
            <a:extLst>
              <a:ext uri="{FF2B5EF4-FFF2-40B4-BE49-F238E27FC236}">
                <a16:creationId xmlns:a16="http://schemas.microsoft.com/office/drawing/2014/main" id="{ED898F74-8932-9CFE-78D1-45CA3B5A9DEC}"/>
              </a:ext>
            </a:extLst>
          </p:cNvPr>
          <p:cNvPicPr>
            <a:picLocks noChangeAspect="1"/>
          </p:cNvPicPr>
          <p:nvPr userDrawn="1"/>
        </p:nvPicPr>
        <p:blipFill>
          <a:blip r:embed="rId2"/>
          <a:stretch>
            <a:fillRect/>
          </a:stretch>
        </p:blipFill>
        <p:spPr>
          <a:xfrm>
            <a:off x="4898188" y="2504393"/>
            <a:ext cx="1497407" cy="1331028"/>
          </a:xfrm>
          <a:prstGeom prst="rect">
            <a:avLst/>
          </a:prstGeom>
        </p:spPr>
      </p:pic>
      <p:pic>
        <p:nvPicPr>
          <p:cNvPr id="18" name="Graphic 17" descr="Wheelchair access outline">
            <a:extLst>
              <a:ext uri="{FF2B5EF4-FFF2-40B4-BE49-F238E27FC236}">
                <a16:creationId xmlns:a16="http://schemas.microsoft.com/office/drawing/2014/main" id="{CCCD0007-0EF7-0EDD-3853-0048C4B15B5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668993" y="2573873"/>
            <a:ext cx="1100157" cy="1100157"/>
          </a:xfrm>
          <a:prstGeom prst="rect">
            <a:avLst/>
          </a:prstGeom>
        </p:spPr>
      </p:pic>
      <p:pic>
        <p:nvPicPr>
          <p:cNvPr id="19" name="Picture 18" descr="A purple airplane in a black square&#10;&#10;Description automatically generated">
            <a:extLst>
              <a:ext uri="{FF2B5EF4-FFF2-40B4-BE49-F238E27FC236}">
                <a16:creationId xmlns:a16="http://schemas.microsoft.com/office/drawing/2014/main" id="{60BC3705-2FAD-0619-BAF9-A6305B07C156}"/>
              </a:ext>
            </a:extLst>
          </p:cNvPr>
          <p:cNvPicPr>
            <a:picLocks noChangeAspect="1"/>
          </p:cNvPicPr>
          <p:nvPr userDrawn="1"/>
        </p:nvPicPr>
        <p:blipFill>
          <a:blip r:embed="rId5"/>
          <a:stretch>
            <a:fillRect/>
          </a:stretch>
        </p:blipFill>
        <p:spPr>
          <a:xfrm>
            <a:off x="1038808" y="2412484"/>
            <a:ext cx="1585983" cy="1422937"/>
          </a:xfrm>
          <a:prstGeom prst="rect">
            <a:avLst/>
          </a:prstGeom>
        </p:spPr>
      </p:pic>
    </p:spTree>
    <p:extLst>
      <p:ext uri="{BB962C8B-B14F-4D97-AF65-F5344CB8AC3E}">
        <p14:creationId xmlns:p14="http://schemas.microsoft.com/office/powerpoint/2010/main" val="27348057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7F793D1-AA11-C042-9427-E626EFDDA04F}"/>
              </a:ext>
            </a:extLst>
          </p:cNvPr>
          <p:cNvSpPr txBox="1"/>
          <p:nvPr userDrawn="1"/>
        </p:nvSpPr>
        <p:spPr>
          <a:xfrm>
            <a:off x="783030" y="6460124"/>
            <a:ext cx="1984839" cy="246349"/>
          </a:xfrm>
          <a:prstGeom prst="rect">
            <a:avLst/>
          </a:prstGeom>
          <a:noFill/>
        </p:spPr>
        <p:txBody>
          <a:bodyPr wrap="none" rtlCol="0">
            <a:spAutoFit/>
          </a:bodyPr>
          <a:lstStyle/>
          <a:p>
            <a:r>
              <a:rPr lang="en-US" sz="1001">
                <a:solidFill>
                  <a:srgbClr val="3B1D85"/>
                </a:solidFill>
              </a:rPr>
              <a:t>DENVER INTERNATIONAL AIRPORT</a:t>
            </a:r>
          </a:p>
        </p:txBody>
      </p:sp>
      <p:sp>
        <p:nvSpPr>
          <p:cNvPr id="14" name="Rectangle 13">
            <a:extLst>
              <a:ext uri="{FF2B5EF4-FFF2-40B4-BE49-F238E27FC236}">
                <a16:creationId xmlns:a16="http://schemas.microsoft.com/office/drawing/2014/main" id="{E1FD169B-5315-394D-9721-A82DB7C3D66F}"/>
              </a:ext>
            </a:extLst>
          </p:cNvPr>
          <p:cNvSpPr/>
          <p:nvPr userDrawn="1"/>
        </p:nvSpPr>
        <p:spPr>
          <a:xfrm>
            <a:off x="735806" y="6538930"/>
            <a:ext cx="102395" cy="104775"/>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15" name="Straight Connector 14">
            <a:extLst>
              <a:ext uri="{FF2B5EF4-FFF2-40B4-BE49-F238E27FC236}">
                <a16:creationId xmlns:a16="http://schemas.microsoft.com/office/drawing/2014/main" id="{868C656E-03DE-8F42-AC87-9E381D4DBD5B}"/>
              </a:ext>
            </a:extLst>
          </p:cNvPr>
          <p:cNvCxnSpPr>
            <a:cxnSpLocks/>
          </p:cNvCxnSpPr>
          <p:nvPr userDrawn="1"/>
        </p:nvCxnSpPr>
        <p:spPr>
          <a:xfrm flipH="1">
            <a:off x="-81371" y="6588588"/>
            <a:ext cx="864395" cy="0"/>
          </a:xfrm>
          <a:prstGeom prst="line">
            <a:avLst/>
          </a:prstGeom>
          <a:ln>
            <a:solidFill>
              <a:srgbClr val="3B1D85"/>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5D642979-1781-5347-9C27-073ED6AEB4BD}"/>
              </a:ext>
            </a:extLst>
          </p:cNvPr>
          <p:cNvSpPr>
            <a:spLocks noGrp="1"/>
          </p:cNvSpPr>
          <p:nvPr>
            <p:ph type="sldNum" sz="quarter" idx="4"/>
          </p:nvPr>
        </p:nvSpPr>
        <p:spPr>
          <a:xfrm>
            <a:off x="8675729" y="6356351"/>
            <a:ext cx="2844800" cy="365125"/>
          </a:xfrm>
          <a:prstGeom prst="rect">
            <a:avLst/>
          </a:prstGeom>
        </p:spPr>
        <p:txBody>
          <a:bodyPr vert="horz" lIns="91440" tIns="45720" rIns="91440" bIns="45720" rtlCol="0" anchor="ctr"/>
          <a:lstStyle>
            <a:lvl1pPr algn="r">
              <a:defRPr sz="1401">
                <a:solidFill>
                  <a:srgbClr val="3B1D85"/>
                </a:solidFill>
              </a:defRPr>
            </a:lvl1pPr>
          </a:lstStyle>
          <a:p>
            <a:fld id="{07685F98-2219-074E-8E84-0DD860A51521}" type="slidenum">
              <a:rPr lang="en-US" smtClean="0"/>
              <a:pPr/>
              <a:t>‹#›</a:t>
            </a:fld>
            <a:endParaRPr lang="en-US"/>
          </a:p>
        </p:txBody>
      </p:sp>
      <p:sp>
        <p:nvSpPr>
          <p:cNvPr id="16" name="Rectangle 15">
            <a:extLst>
              <a:ext uri="{FF2B5EF4-FFF2-40B4-BE49-F238E27FC236}">
                <a16:creationId xmlns:a16="http://schemas.microsoft.com/office/drawing/2014/main" id="{7546743B-9A6C-C54C-980E-11B05396565D}"/>
              </a:ext>
            </a:extLst>
          </p:cNvPr>
          <p:cNvSpPr/>
          <p:nvPr userDrawn="1"/>
        </p:nvSpPr>
        <p:spPr>
          <a:xfrm>
            <a:off x="0" y="17"/>
            <a:ext cx="12192000" cy="839223"/>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232E35"/>
              </a:solidFill>
            </a:endParaRPr>
          </a:p>
        </p:txBody>
      </p:sp>
      <p:sp>
        <p:nvSpPr>
          <p:cNvPr id="19" name="Title 3">
            <a:extLst>
              <a:ext uri="{FF2B5EF4-FFF2-40B4-BE49-F238E27FC236}">
                <a16:creationId xmlns:a16="http://schemas.microsoft.com/office/drawing/2014/main" id="{5BE159E9-5FF8-EB4F-8C8E-AE9CEF220FA2}"/>
              </a:ext>
            </a:extLst>
          </p:cNvPr>
          <p:cNvSpPr>
            <a:spLocks noGrp="1"/>
          </p:cNvSpPr>
          <p:nvPr>
            <p:ph type="title"/>
          </p:nvPr>
        </p:nvSpPr>
        <p:spPr>
          <a:xfrm>
            <a:off x="832671" y="85895"/>
            <a:ext cx="10515600" cy="839223"/>
          </a:xfrm>
        </p:spPr>
        <p:txBody>
          <a:bodyPr>
            <a:normAutofit/>
          </a:bodyPr>
          <a:lstStyle>
            <a:lvl1pPr>
              <a:defRPr sz="4267">
                <a:solidFill>
                  <a:schemeClr val="bg1"/>
                </a:solidFill>
              </a:defRPr>
            </a:lvl1pPr>
          </a:lstStyle>
          <a:p>
            <a:r>
              <a:rPr lang="en-US"/>
              <a:t>Click to edit Master title style</a:t>
            </a:r>
          </a:p>
        </p:txBody>
      </p:sp>
      <p:pic>
        <p:nvPicPr>
          <p:cNvPr id="21" name="Picture 20" descr="A picture containing drawing&#10;&#10;Description automatically generated">
            <a:extLst>
              <a:ext uri="{FF2B5EF4-FFF2-40B4-BE49-F238E27FC236}">
                <a16:creationId xmlns:a16="http://schemas.microsoft.com/office/drawing/2014/main" id="{71F7D7DB-D572-4D4F-87EE-394FA511C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59750" y="5896"/>
            <a:ext cx="660791" cy="617696"/>
          </a:xfrm>
          <a:prstGeom prst="rect">
            <a:avLst/>
          </a:prstGeom>
        </p:spPr>
      </p:pic>
    </p:spTree>
    <p:extLst>
      <p:ext uri="{BB962C8B-B14F-4D97-AF65-F5344CB8AC3E}">
        <p14:creationId xmlns:p14="http://schemas.microsoft.com/office/powerpoint/2010/main" val="22778341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ntent 4 - ORANGE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descr="A black and white logo&#10;&#10;Description automatically generated">
            <a:extLst>
              <a:ext uri="{FF2B5EF4-FFF2-40B4-BE49-F238E27FC236}">
                <a16:creationId xmlns:a16="http://schemas.microsoft.com/office/drawing/2014/main" id="{90EFDF38-6ADC-7092-162F-610E8C9F55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5" name="Text Placeholder 10">
            <a:extLst>
              <a:ext uri="{FF2B5EF4-FFF2-40B4-BE49-F238E27FC236}">
                <a16:creationId xmlns:a16="http://schemas.microsoft.com/office/drawing/2014/main" id="{8BA80A90-EA60-3973-6FB2-9800F42A5C79}"/>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81337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D765E8-D6C6-6443-9E84-8CC69B9DC425}"/>
              </a:ext>
            </a:extLst>
          </p:cNvPr>
          <p:cNvSpPr/>
          <p:nvPr userDrawn="1"/>
        </p:nvSpPr>
        <p:spPr>
          <a:xfrm>
            <a:off x="0" y="17"/>
            <a:ext cx="12192000" cy="839223"/>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accent2">
                  <a:lumMod val="75000"/>
                </a:schemeClr>
              </a:solidFill>
              <a:highlight>
                <a:srgbClr val="B74D13"/>
              </a:highlight>
            </a:endParaRPr>
          </a:p>
        </p:txBody>
      </p:sp>
      <p:pic>
        <p:nvPicPr>
          <p:cNvPr id="18" name="Picture 17" descr="A picture containing drawing&#10;&#10;Description automatically generated">
            <a:extLst>
              <a:ext uri="{FF2B5EF4-FFF2-40B4-BE49-F238E27FC236}">
                <a16:creationId xmlns:a16="http://schemas.microsoft.com/office/drawing/2014/main" id="{BB025679-0DA9-964F-881C-39D8B82914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4843" y="1"/>
            <a:ext cx="660791" cy="617696"/>
          </a:xfrm>
          <a:prstGeom prst="rect">
            <a:avLst/>
          </a:prstGeom>
        </p:spPr>
      </p:pic>
      <p:sp>
        <p:nvSpPr>
          <p:cNvPr id="17" name="TextBox 16">
            <a:extLst>
              <a:ext uri="{FF2B5EF4-FFF2-40B4-BE49-F238E27FC236}">
                <a16:creationId xmlns:a16="http://schemas.microsoft.com/office/drawing/2014/main" id="{7BE3F799-3B09-6F4A-960E-75D646F0607B}"/>
              </a:ext>
            </a:extLst>
          </p:cNvPr>
          <p:cNvSpPr txBox="1"/>
          <p:nvPr userDrawn="1"/>
        </p:nvSpPr>
        <p:spPr>
          <a:xfrm>
            <a:off x="10661527" y="7496786"/>
            <a:ext cx="246308" cy="492613"/>
          </a:xfrm>
          <a:prstGeom prst="rect">
            <a:avLst/>
          </a:prstGeom>
          <a:noFill/>
        </p:spPr>
        <p:txBody>
          <a:bodyPr wrap="square" rtlCol="0">
            <a:spAutoFit/>
          </a:bodyPr>
          <a:lstStyle/>
          <a:p>
            <a:endParaRPr lang="en-US" sz="2401"/>
          </a:p>
        </p:txBody>
      </p:sp>
    </p:spTree>
    <p:extLst>
      <p:ext uri="{BB962C8B-B14F-4D97-AF65-F5344CB8AC3E}">
        <p14:creationId xmlns:p14="http://schemas.microsoft.com/office/powerpoint/2010/main" val="13641550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033039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4015547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spTree>
    <p:extLst>
      <p:ext uri="{BB962C8B-B14F-4D97-AF65-F5344CB8AC3E}">
        <p14:creationId xmlns:p14="http://schemas.microsoft.com/office/powerpoint/2010/main" val="5631355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7F793D1-AA11-C042-9427-E626EFDDA04F}"/>
              </a:ext>
            </a:extLst>
          </p:cNvPr>
          <p:cNvSpPr txBox="1"/>
          <p:nvPr userDrawn="1"/>
        </p:nvSpPr>
        <p:spPr>
          <a:xfrm>
            <a:off x="783030" y="6460124"/>
            <a:ext cx="1984839" cy="246349"/>
          </a:xfrm>
          <a:prstGeom prst="rect">
            <a:avLst/>
          </a:prstGeom>
          <a:noFill/>
        </p:spPr>
        <p:txBody>
          <a:bodyPr wrap="none" rtlCol="0">
            <a:spAutoFit/>
          </a:bodyPr>
          <a:lstStyle/>
          <a:p>
            <a:r>
              <a:rPr lang="en-US" sz="1001">
                <a:solidFill>
                  <a:srgbClr val="3B1D85"/>
                </a:solidFill>
              </a:rPr>
              <a:t>DENVER INTERNATIONAL AIRPORT</a:t>
            </a:r>
          </a:p>
        </p:txBody>
      </p:sp>
      <p:sp>
        <p:nvSpPr>
          <p:cNvPr id="14" name="Rectangle 13">
            <a:extLst>
              <a:ext uri="{FF2B5EF4-FFF2-40B4-BE49-F238E27FC236}">
                <a16:creationId xmlns:a16="http://schemas.microsoft.com/office/drawing/2014/main" id="{E1FD169B-5315-394D-9721-A82DB7C3D66F}"/>
              </a:ext>
            </a:extLst>
          </p:cNvPr>
          <p:cNvSpPr/>
          <p:nvPr userDrawn="1"/>
        </p:nvSpPr>
        <p:spPr>
          <a:xfrm>
            <a:off x="735806" y="6538930"/>
            <a:ext cx="102395" cy="104775"/>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15" name="Straight Connector 14">
            <a:extLst>
              <a:ext uri="{FF2B5EF4-FFF2-40B4-BE49-F238E27FC236}">
                <a16:creationId xmlns:a16="http://schemas.microsoft.com/office/drawing/2014/main" id="{868C656E-03DE-8F42-AC87-9E381D4DBD5B}"/>
              </a:ext>
            </a:extLst>
          </p:cNvPr>
          <p:cNvCxnSpPr>
            <a:cxnSpLocks/>
          </p:cNvCxnSpPr>
          <p:nvPr userDrawn="1"/>
        </p:nvCxnSpPr>
        <p:spPr>
          <a:xfrm flipH="1">
            <a:off x="-81371" y="6588588"/>
            <a:ext cx="864395" cy="0"/>
          </a:xfrm>
          <a:prstGeom prst="line">
            <a:avLst/>
          </a:prstGeom>
          <a:ln>
            <a:solidFill>
              <a:srgbClr val="3B1D85"/>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5D642979-1781-5347-9C27-073ED6AEB4BD}"/>
              </a:ext>
            </a:extLst>
          </p:cNvPr>
          <p:cNvSpPr>
            <a:spLocks noGrp="1"/>
          </p:cNvSpPr>
          <p:nvPr>
            <p:ph type="sldNum" sz="quarter" idx="4"/>
          </p:nvPr>
        </p:nvSpPr>
        <p:spPr>
          <a:xfrm>
            <a:off x="8675729" y="6356351"/>
            <a:ext cx="2844800" cy="365125"/>
          </a:xfrm>
          <a:prstGeom prst="rect">
            <a:avLst/>
          </a:prstGeom>
        </p:spPr>
        <p:txBody>
          <a:bodyPr vert="horz" lIns="91440" tIns="45720" rIns="91440" bIns="45720" rtlCol="0" anchor="ctr"/>
          <a:lstStyle>
            <a:lvl1pPr algn="r">
              <a:defRPr sz="1401">
                <a:solidFill>
                  <a:srgbClr val="3B1D85"/>
                </a:solidFill>
              </a:defRPr>
            </a:lvl1pPr>
          </a:lstStyle>
          <a:p>
            <a:fld id="{07685F98-2219-074E-8E84-0DD860A51521}" type="slidenum">
              <a:rPr lang="en-US" smtClean="0"/>
              <a:pPr/>
              <a:t>‹#›</a:t>
            </a:fld>
            <a:endParaRPr lang="en-US"/>
          </a:p>
        </p:txBody>
      </p:sp>
      <p:sp>
        <p:nvSpPr>
          <p:cNvPr id="16" name="Rectangle 15">
            <a:extLst>
              <a:ext uri="{FF2B5EF4-FFF2-40B4-BE49-F238E27FC236}">
                <a16:creationId xmlns:a16="http://schemas.microsoft.com/office/drawing/2014/main" id="{7546743B-9A6C-C54C-980E-11B05396565D}"/>
              </a:ext>
            </a:extLst>
          </p:cNvPr>
          <p:cNvSpPr/>
          <p:nvPr userDrawn="1"/>
        </p:nvSpPr>
        <p:spPr>
          <a:xfrm>
            <a:off x="0" y="17"/>
            <a:ext cx="12192000" cy="839223"/>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232E35"/>
              </a:solidFill>
            </a:endParaRPr>
          </a:p>
        </p:txBody>
      </p:sp>
      <p:sp>
        <p:nvSpPr>
          <p:cNvPr id="19" name="Title 3">
            <a:extLst>
              <a:ext uri="{FF2B5EF4-FFF2-40B4-BE49-F238E27FC236}">
                <a16:creationId xmlns:a16="http://schemas.microsoft.com/office/drawing/2014/main" id="{5BE159E9-5FF8-EB4F-8C8E-AE9CEF220FA2}"/>
              </a:ext>
            </a:extLst>
          </p:cNvPr>
          <p:cNvSpPr>
            <a:spLocks noGrp="1"/>
          </p:cNvSpPr>
          <p:nvPr>
            <p:ph type="title"/>
          </p:nvPr>
        </p:nvSpPr>
        <p:spPr>
          <a:xfrm>
            <a:off x="832671" y="85895"/>
            <a:ext cx="10515600" cy="839223"/>
          </a:xfrm>
        </p:spPr>
        <p:txBody>
          <a:bodyPr>
            <a:normAutofit/>
          </a:bodyPr>
          <a:lstStyle>
            <a:lvl1pPr>
              <a:defRPr sz="4267">
                <a:solidFill>
                  <a:schemeClr val="bg1"/>
                </a:solidFill>
              </a:defRPr>
            </a:lvl1pPr>
          </a:lstStyle>
          <a:p>
            <a:r>
              <a:rPr lang="en-US"/>
              <a:t>Click to edit Master title style</a:t>
            </a:r>
          </a:p>
        </p:txBody>
      </p:sp>
      <p:pic>
        <p:nvPicPr>
          <p:cNvPr id="21" name="Picture 20" descr="A picture containing drawing&#10;&#10;Description automatically generated">
            <a:extLst>
              <a:ext uri="{FF2B5EF4-FFF2-40B4-BE49-F238E27FC236}">
                <a16:creationId xmlns:a16="http://schemas.microsoft.com/office/drawing/2014/main" id="{71F7D7DB-D572-4D4F-87EE-394FA511C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59750" y="5896"/>
            <a:ext cx="660791" cy="617696"/>
          </a:xfrm>
          <a:prstGeom prst="rect">
            <a:avLst/>
          </a:prstGeom>
        </p:spPr>
      </p:pic>
    </p:spTree>
    <p:extLst>
      <p:ext uri="{BB962C8B-B14F-4D97-AF65-F5344CB8AC3E}">
        <p14:creationId xmlns:p14="http://schemas.microsoft.com/office/powerpoint/2010/main" val="36368818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 4 - ORANGE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descr="A black and white logo&#10;&#10;Description automatically generated">
            <a:extLst>
              <a:ext uri="{FF2B5EF4-FFF2-40B4-BE49-F238E27FC236}">
                <a16:creationId xmlns:a16="http://schemas.microsoft.com/office/drawing/2014/main" id="{90EFDF38-6ADC-7092-162F-610E8C9F55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5" name="Text Placeholder 10">
            <a:extLst>
              <a:ext uri="{FF2B5EF4-FFF2-40B4-BE49-F238E27FC236}">
                <a16:creationId xmlns:a16="http://schemas.microsoft.com/office/drawing/2014/main" id="{8BA80A90-EA60-3973-6FB2-9800F42A5C79}"/>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767737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9770783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2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6240A90C-36DE-9065-E842-293002EF4399}"/>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9EDCDD1E-280C-845E-14BD-8F6416852B61}"/>
              </a:ext>
            </a:extLst>
          </p:cNvPr>
          <p:cNvSpPr>
            <a:spLocks noGrp="1"/>
          </p:cNvSpPr>
          <p:nvPr>
            <p:ph type="body" sz="quarter" idx="18" hasCustomPrompt="1"/>
          </p:nvPr>
        </p:nvSpPr>
        <p:spPr>
          <a:xfrm>
            <a:off x="3341948"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57789556-7CFA-CCF2-A1A6-87C4744DAE3A}"/>
              </a:ext>
            </a:extLst>
          </p:cNvPr>
          <p:cNvSpPr>
            <a:spLocks noGrp="1"/>
          </p:cNvSpPr>
          <p:nvPr>
            <p:ph type="body" sz="quarter" idx="19" hasCustomPrompt="1"/>
          </p:nvPr>
        </p:nvSpPr>
        <p:spPr>
          <a:xfrm>
            <a:off x="5913457" y="408108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6" name="Text Placeholder 8">
            <a:extLst>
              <a:ext uri="{FF2B5EF4-FFF2-40B4-BE49-F238E27FC236}">
                <a16:creationId xmlns:a16="http://schemas.microsoft.com/office/drawing/2014/main" id="{CC78DFB7-6347-535D-34AE-87AB9F437B51}"/>
              </a:ext>
            </a:extLst>
          </p:cNvPr>
          <p:cNvSpPr>
            <a:spLocks noGrp="1"/>
          </p:cNvSpPr>
          <p:nvPr>
            <p:ph type="body" sz="quarter" idx="20" hasCustomPrompt="1"/>
          </p:nvPr>
        </p:nvSpPr>
        <p:spPr>
          <a:xfrm>
            <a:off x="8484966"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B06533FE-59B9-ADBF-4A5D-BA534B11F2D8}"/>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97C949B2-60F4-1BEB-3762-B982746D5F02}"/>
              </a:ext>
            </a:extLst>
          </p:cNvPr>
          <p:cNvSpPr>
            <a:spLocks noGrp="1"/>
          </p:cNvSpPr>
          <p:nvPr>
            <p:ph type="body" sz="quarter" idx="22" hasCustomPrompt="1"/>
          </p:nvPr>
        </p:nvSpPr>
        <p:spPr>
          <a:xfrm>
            <a:off x="3330373" y="4604123"/>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B0EE2C00-2992-64A0-9E86-52D837091B19}"/>
              </a:ext>
            </a:extLst>
          </p:cNvPr>
          <p:cNvSpPr>
            <a:spLocks noGrp="1"/>
          </p:cNvSpPr>
          <p:nvPr>
            <p:ph type="body" sz="quarter" idx="23" hasCustomPrompt="1"/>
          </p:nvPr>
        </p:nvSpPr>
        <p:spPr>
          <a:xfrm>
            <a:off x="5913457" y="4587096"/>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3" name="Text Placeholder 8">
            <a:extLst>
              <a:ext uri="{FF2B5EF4-FFF2-40B4-BE49-F238E27FC236}">
                <a16:creationId xmlns:a16="http://schemas.microsoft.com/office/drawing/2014/main" id="{F572C860-1B06-3C49-FD47-1143FAB2FD53}"/>
              </a:ext>
            </a:extLst>
          </p:cNvPr>
          <p:cNvSpPr>
            <a:spLocks noGrp="1"/>
          </p:cNvSpPr>
          <p:nvPr>
            <p:ph type="body" sz="quarter" idx="24" hasCustomPrompt="1"/>
          </p:nvPr>
        </p:nvSpPr>
        <p:spPr>
          <a:xfrm>
            <a:off x="8473391" y="4587095"/>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7" name="Picture 16">
            <a:extLst>
              <a:ext uri="{FF2B5EF4-FFF2-40B4-BE49-F238E27FC236}">
                <a16:creationId xmlns:a16="http://schemas.microsoft.com/office/drawing/2014/main" id="{4ADB70BD-1A8E-A0DE-8940-70CA09AB6B0B}"/>
              </a:ext>
            </a:extLst>
          </p:cNvPr>
          <p:cNvPicPr>
            <a:picLocks noChangeAspect="1"/>
          </p:cNvPicPr>
          <p:nvPr userDrawn="1"/>
        </p:nvPicPr>
        <p:blipFill>
          <a:blip r:embed="rId2"/>
          <a:stretch>
            <a:fillRect/>
          </a:stretch>
        </p:blipFill>
        <p:spPr>
          <a:xfrm>
            <a:off x="3726044" y="2510822"/>
            <a:ext cx="1595376" cy="1418113"/>
          </a:xfrm>
          <a:prstGeom prst="rect">
            <a:avLst/>
          </a:prstGeom>
        </p:spPr>
      </p:pic>
      <p:pic>
        <p:nvPicPr>
          <p:cNvPr id="18" name="Picture 17">
            <a:extLst>
              <a:ext uri="{FF2B5EF4-FFF2-40B4-BE49-F238E27FC236}">
                <a16:creationId xmlns:a16="http://schemas.microsoft.com/office/drawing/2014/main" id="{7EA4F083-2C21-6318-7763-D550EB0B3789}"/>
              </a:ext>
            </a:extLst>
          </p:cNvPr>
          <p:cNvPicPr>
            <a:picLocks noChangeAspect="1"/>
          </p:cNvPicPr>
          <p:nvPr userDrawn="1"/>
        </p:nvPicPr>
        <p:blipFill>
          <a:blip r:embed="rId3"/>
          <a:stretch>
            <a:fillRect/>
          </a:stretch>
        </p:blipFill>
        <p:spPr>
          <a:xfrm>
            <a:off x="1036942" y="2505056"/>
            <a:ext cx="1520179" cy="1370303"/>
          </a:xfrm>
          <a:prstGeom prst="rect">
            <a:avLst/>
          </a:prstGeom>
        </p:spPr>
      </p:pic>
      <p:pic>
        <p:nvPicPr>
          <p:cNvPr id="19" name="Picture 18" descr="A purple globe with continents in the middle&#10;&#10;Description automatically generated">
            <a:extLst>
              <a:ext uri="{FF2B5EF4-FFF2-40B4-BE49-F238E27FC236}">
                <a16:creationId xmlns:a16="http://schemas.microsoft.com/office/drawing/2014/main" id="{60F6F111-3A82-B5D2-C151-B2842DD52DCA}"/>
              </a:ext>
            </a:extLst>
          </p:cNvPr>
          <p:cNvPicPr>
            <a:picLocks noChangeAspect="1"/>
          </p:cNvPicPr>
          <p:nvPr userDrawn="1"/>
        </p:nvPicPr>
        <p:blipFill>
          <a:blip r:embed="rId4"/>
          <a:stretch>
            <a:fillRect/>
          </a:stretch>
        </p:blipFill>
        <p:spPr>
          <a:xfrm>
            <a:off x="6224364" y="2478314"/>
            <a:ext cx="1653071" cy="1483128"/>
          </a:xfrm>
          <a:prstGeom prst="rect">
            <a:avLst/>
          </a:prstGeom>
        </p:spPr>
      </p:pic>
      <p:pic>
        <p:nvPicPr>
          <p:cNvPr id="20" name="Picture 19">
            <a:extLst>
              <a:ext uri="{FF2B5EF4-FFF2-40B4-BE49-F238E27FC236}">
                <a16:creationId xmlns:a16="http://schemas.microsoft.com/office/drawing/2014/main" id="{E339E702-A106-0599-A4AC-F041A93587EA}"/>
              </a:ext>
            </a:extLst>
          </p:cNvPr>
          <p:cNvPicPr>
            <a:picLocks noChangeAspect="1"/>
          </p:cNvPicPr>
          <p:nvPr userDrawn="1"/>
        </p:nvPicPr>
        <p:blipFill>
          <a:blip r:embed="rId5"/>
          <a:stretch>
            <a:fillRect/>
          </a:stretch>
        </p:blipFill>
        <p:spPr>
          <a:xfrm>
            <a:off x="8988663" y="2621726"/>
            <a:ext cx="1410336" cy="1253633"/>
          </a:xfrm>
          <a:prstGeom prst="rect">
            <a:avLst/>
          </a:prstGeom>
        </p:spPr>
      </p:pic>
    </p:spTree>
    <p:extLst>
      <p:ext uri="{BB962C8B-B14F-4D97-AF65-F5344CB8AC3E}">
        <p14:creationId xmlns:p14="http://schemas.microsoft.com/office/powerpoint/2010/main" val="15330411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5C883D-BEAB-FCDF-6CBB-90FC2F4DDE6E}"/>
              </a:ext>
            </a:extLst>
          </p:cNvPr>
          <p:cNvPicPr>
            <a:picLocks noChangeAspect="1"/>
          </p:cNvPicPr>
          <p:nvPr userDrawn="1"/>
        </p:nvPicPr>
        <p:blipFill>
          <a:blip r:embed="rId2" cstate="email">
            <a:extLst>
              <a:ext uri="{28A0092B-C50C-407E-A947-70E740481C1C}">
                <a14:useLocalDpi xmlns:a14="http://schemas.microsoft.com/office/drawing/2010/main"/>
              </a:ext>
            </a:extLst>
          </a:blip>
          <a:srcRect b="40895"/>
          <a:stretch/>
        </p:blipFill>
        <p:spPr>
          <a:xfrm>
            <a:off x="320842" y="0"/>
            <a:ext cx="11871158" cy="6858000"/>
          </a:xfrm>
          <a:prstGeom prst="rect">
            <a:avLst/>
          </a:prstGeom>
        </p:spPr>
      </p:pic>
      <p:sp>
        <p:nvSpPr>
          <p:cNvPr id="11" name="Rectangle: Rounded Corners 10">
            <a:extLst>
              <a:ext uri="{FF2B5EF4-FFF2-40B4-BE49-F238E27FC236}">
                <a16:creationId xmlns:a16="http://schemas.microsoft.com/office/drawing/2014/main" id="{67DAB642-97AE-0CFA-8679-89309C22E8D8}"/>
              </a:ext>
            </a:extLst>
          </p:cNvPr>
          <p:cNvSpPr/>
          <p:nvPr userDrawn="1"/>
        </p:nvSpPr>
        <p:spPr>
          <a:xfrm>
            <a:off x="5915299" y="4363063"/>
            <a:ext cx="1182189" cy="813207"/>
          </a:xfrm>
          <a:prstGeom prst="roundRect">
            <a:avLst/>
          </a:prstGeom>
          <a:solidFill>
            <a:srgbClr val="F9F9F9"/>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5EF2C50-917F-AF6D-6AA3-8C2197AF742E}"/>
              </a:ext>
            </a:extLst>
          </p:cNvPr>
          <p:cNvSpPr/>
          <p:nvPr userDrawn="1"/>
        </p:nvSpPr>
        <p:spPr>
          <a:xfrm rot="16200000">
            <a:off x="1984572" y="-1984574"/>
            <a:ext cx="6858001" cy="10827145"/>
          </a:xfrm>
          <a:prstGeom prst="rect">
            <a:avLst/>
          </a:prstGeom>
          <a:gradFill flip="none" rotWithShape="1">
            <a:gsLst>
              <a:gs pos="0">
                <a:schemeClr val="bg1">
                  <a:alpha val="0"/>
                </a:schemeClr>
              </a:gs>
              <a:gs pos="50000">
                <a:schemeClr val="bg1">
                  <a:alpha val="88000"/>
                </a:schemeClr>
              </a:gs>
              <a:gs pos="100000">
                <a:schemeClr val="bg1">
                  <a:shade val="100000"/>
                  <a:satMod val="115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43BE5-966D-FD67-E599-99AE05F03B1C}"/>
              </a:ext>
            </a:extLst>
          </p:cNvPr>
          <p:cNvSpPr>
            <a:spLocks noGrp="1"/>
          </p:cNvSpPr>
          <p:nvPr>
            <p:ph type="ctrTitle"/>
          </p:nvPr>
        </p:nvSpPr>
        <p:spPr>
          <a:xfrm>
            <a:off x="838200" y="808038"/>
            <a:ext cx="4360817" cy="2447924"/>
          </a:xfrm>
        </p:spPr>
        <p:txBody>
          <a:bodyPr anchor="t">
            <a:normAutofit/>
          </a:bodyPr>
          <a:lstStyle>
            <a:lvl1pPr algn="l">
              <a:defRPr sz="4800">
                <a:latin typeface="Century Gothic" panose="020B0502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C642F6E-B1BC-BC68-3372-DF3CA4240804}"/>
              </a:ext>
            </a:extLst>
          </p:cNvPr>
          <p:cNvSpPr>
            <a:spLocks noGrp="1"/>
          </p:cNvSpPr>
          <p:nvPr>
            <p:ph type="subTitle" idx="1"/>
          </p:nvPr>
        </p:nvSpPr>
        <p:spPr>
          <a:xfrm>
            <a:off x="838200" y="3602039"/>
            <a:ext cx="4360817" cy="813207"/>
          </a:xfrm>
        </p:spPr>
        <p:txBody>
          <a:bodyPr>
            <a:normAutofit/>
          </a:bodyPr>
          <a:lstStyle>
            <a:lvl1pPr marL="0" indent="0" algn="l">
              <a:buNone/>
              <a:defRPr sz="200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Content Placeholder 2">
            <a:extLst>
              <a:ext uri="{FF2B5EF4-FFF2-40B4-BE49-F238E27FC236}">
                <a16:creationId xmlns:a16="http://schemas.microsoft.com/office/drawing/2014/main" id="{5091BC75-1B83-CE1B-C977-991D7841C842}"/>
              </a:ext>
            </a:extLst>
          </p:cNvPr>
          <p:cNvSpPr txBox="1">
            <a:spLocks/>
          </p:cNvSpPr>
          <p:nvPr userDrawn="1"/>
        </p:nvSpPr>
        <p:spPr>
          <a:xfrm>
            <a:off x="838200" y="5295340"/>
            <a:ext cx="3845918" cy="5502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3">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000" b="1"/>
              <a:t>Forward looking statement: </a:t>
            </a:r>
            <a:r>
              <a:rPr lang="en-US" sz="1000"/>
              <a:t>This presentation may include predictions, estimates or other information that might be considered forward-looking. While these forward-looking statements represent our current judgment on what the future holds, they are subject to risks and uncertainties that could cause actual results to differ materially. You are cautioned not to place undue reliance on these forward-looking statements, which reflect our opinions only as of the date of this presentation. </a:t>
            </a:r>
          </a:p>
        </p:txBody>
      </p:sp>
      <p:pic>
        <p:nvPicPr>
          <p:cNvPr id="10" name="Picture 9">
            <a:extLst>
              <a:ext uri="{FF2B5EF4-FFF2-40B4-BE49-F238E27FC236}">
                <a16:creationId xmlns:a16="http://schemas.microsoft.com/office/drawing/2014/main" id="{3D63AA78-FDEC-9422-D530-ACCA6B6BD6A4}"/>
              </a:ext>
            </a:extLst>
          </p:cNvPr>
          <p:cNvPicPr>
            <a:picLocks noChangeAspect="1"/>
          </p:cNvPicPr>
          <p:nvPr userDrawn="1"/>
        </p:nvPicPr>
        <p:blipFill>
          <a:blip r:embed="rId3" cstate="email">
            <a:extLst>
              <a:ext uri="{28A0092B-C50C-407E-A947-70E740481C1C}">
                <a14:useLocalDpi xmlns:a14="http://schemas.microsoft.com/office/drawing/2010/main"/>
              </a:ext>
            </a:extLst>
          </a:blip>
          <a:srcRect l="14505" t="16737" r="4573" b="31165"/>
          <a:stretch/>
        </p:blipFill>
        <p:spPr>
          <a:xfrm>
            <a:off x="5519859" y="4008642"/>
            <a:ext cx="4625342" cy="19695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99090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85948D-DD89-C083-BBE2-62AC819A3088}"/>
              </a:ext>
            </a:extLst>
          </p:cNvPr>
          <p:cNvPicPr>
            <a:picLocks noChangeAspect="1"/>
          </p:cNvPicPr>
          <p:nvPr userDrawn="1"/>
        </p:nvPicPr>
        <p:blipFill>
          <a:blip r:embed="rId2" cstate="email">
            <a:extLst>
              <a:ext uri="{28A0092B-C50C-407E-A947-70E740481C1C}">
                <a14:useLocalDpi xmlns:a14="http://schemas.microsoft.com/office/drawing/2010/main"/>
              </a:ext>
            </a:extLst>
          </a:blip>
          <a:srcRect t="47039" b="40917"/>
          <a:stretch/>
        </p:blipFill>
        <p:spPr>
          <a:xfrm>
            <a:off x="0" y="5425440"/>
            <a:ext cx="12192000" cy="1432560"/>
          </a:xfrm>
          <a:prstGeom prst="rect">
            <a:avLst/>
          </a:prstGeom>
        </p:spPr>
      </p:pic>
      <p:sp>
        <p:nvSpPr>
          <p:cNvPr id="9" name="Rectangle 8">
            <a:extLst>
              <a:ext uri="{FF2B5EF4-FFF2-40B4-BE49-F238E27FC236}">
                <a16:creationId xmlns:a16="http://schemas.microsoft.com/office/drawing/2014/main" id="{1ADFFAA8-58DB-DB96-9B50-F2688193C64F}"/>
              </a:ext>
            </a:extLst>
          </p:cNvPr>
          <p:cNvSpPr/>
          <p:nvPr userDrawn="1"/>
        </p:nvSpPr>
        <p:spPr>
          <a:xfrm>
            <a:off x="0" y="5303520"/>
            <a:ext cx="12192000" cy="1143409"/>
          </a:xfrm>
          <a:prstGeom prst="rect">
            <a:avLst/>
          </a:prstGeom>
          <a:gradFill flip="none" rotWithShape="1">
            <a:gsLst>
              <a:gs pos="0">
                <a:schemeClr val="bg1">
                  <a:alpha val="0"/>
                </a:schemeClr>
              </a:gs>
              <a:gs pos="50000">
                <a:schemeClr val="bg1">
                  <a:alpha val="88000"/>
                </a:schemeClr>
              </a:gs>
              <a:gs pos="100000">
                <a:schemeClr val="bg1">
                  <a:shade val="100000"/>
                  <a:satMod val="115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B85168-7E04-4386-FA16-AEA20047C6D5}"/>
              </a:ext>
            </a:extLst>
          </p:cNvPr>
          <p:cNvSpPr>
            <a:spLocks noGrp="1"/>
          </p:cNvSpPr>
          <p:nvPr>
            <p:ph type="title"/>
          </p:nvPr>
        </p:nvSpPr>
        <p:spPr>
          <a:xfrm>
            <a:off x="838200" y="365125"/>
            <a:ext cx="10515600" cy="636361"/>
          </a:xfrm>
        </p:spPr>
        <p:txBody>
          <a:bodyPr>
            <a:noAutofit/>
          </a:bodyPr>
          <a:lstStyle>
            <a:lvl1pPr>
              <a:defRPr sz="4000">
                <a:latin typeface="Century Gothic" panose="020B0502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9158571-6302-E368-10CF-591D7D750345}"/>
              </a:ext>
            </a:extLst>
          </p:cNvPr>
          <p:cNvSpPr>
            <a:spLocks noGrp="1"/>
          </p:cNvSpPr>
          <p:nvPr>
            <p:ph idx="1"/>
          </p:nvPr>
        </p:nvSpPr>
        <p:spPr>
          <a:xfrm>
            <a:off x="838200" y="1254034"/>
            <a:ext cx="10515600" cy="4767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2B0DA90-22A7-0E9E-0A6E-D98DA725A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D6F9C8-F993-CA6B-5EAC-E429B7C90D05}"/>
              </a:ext>
            </a:extLst>
          </p:cNvPr>
          <p:cNvSpPr>
            <a:spLocks noGrp="1"/>
          </p:cNvSpPr>
          <p:nvPr>
            <p:ph type="sldNum" sz="quarter" idx="12"/>
          </p:nvPr>
        </p:nvSpPr>
        <p:spPr/>
        <p:txBody>
          <a:bodyPr/>
          <a:lstStyle/>
          <a:p>
            <a:fld id="{9724B45E-4643-4506-A787-832A5D92DBB5}" type="slidenum">
              <a:rPr lang="en-US" smtClean="0"/>
              <a:t>‹#›</a:t>
            </a:fld>
            <a:endParaRPr lang="en-US"/>
          </a:p>
        </p:txBody>
      </p:sp>
      <p:sp>
        <p:nvSpPr>
          <p:cNvPr id="10" name="TextBox 9">
            <a:extLst>
              <a:ext uri="{FF2B5EF4-FFF2-40B4-BE49-F238E27FC236}">
                <a16:creationId xmlns:a16="http://schemas.microsoft.com/office/drawing/2014/main" id="{3810CDA5-3471-8669-20B0-DC117728BCBD}"/>
              </a:ext>
            </a:extLst>
          </p:cNvPr>
          <p:cNvSpPr txBox="1"/>
          <p:nvPr userDrawn="1"/>
        </p:nvSpPr>
        <p:spPr>
          <a:xfrm>
            <a:off x="229800" y="6374239"/>
            <a:ext cx="3808800" cy="276999"/>
          </a:xfrm>
          <a:prstGeom prst="rect">
            <a:avLst/>
          </a:prstGeom>
          <a:noFill/>
        </p:spPr>
        <p:txBody>
          <a:bodyPr wrap="none" rtlCol="0">
            <a:spAutoFit/>
          </a:bodyPr>
          <a:lstStyle/>
          <a:p>
            <a:r>
              <a:rPr lang="en-US" sz="1200">
                <a:solidFill>
                  <a:schemeClr val="tx1">
                    <a:lumMod val="50000"/>
                    <a:lumOff val="50000"/>
                  </a:schemeClr>
                </a:solidFill>
              </a:rPr>
              <a:t>©Copyright Provenzano Resources, Inc. All rights reserved</a:t>
            </a:r>
          </a:p>
        </p:txBody>
      </p:sp>
      <p:pic>
        <p:nvPicPr>
          <p:cNvPr id="11" name="Picture 10">
            <a:extLst>
              <a:ext uri="{FF2B5EF4-FFF2-40B4-BE49-F238E27FC236}">
                <a16:creationId xmlns:a16="http://schemas.microsoft.com/office/drawing/2014/main" id="{7B3B5690-70E6-AE2A-2F13-E7E528460AB8}"/>
              </a:ext>
            </a:extLst>
          </p:cNvPr>
          <p:cNvPicPr>
            <a:picLocks noChangeAspect="1"/>
          </p:cNvPicPr>
          <p:nvPr userDrawn="1"/>
        </p:nvPicPr>
        <p:blipFill>
          <a:blip r:embed="rId3" cstate="email">
            <a:extLst>
              <a:ext uri="{28A0092B-C50C-407E-A947-70E740481C1C}">
                <a14:useLocalDpi xmlns:a14="http://schemas.microsoft.com/office/drawing/2010/main"/>
              </a:ext>
            </a:extLst>
          </a:blip>
          <a:srcRect l="14505" t="16737" r="4573" b="31165"/>
          <a:stretch/>
        </p:blipFill>
        <p:spPr>
          <a:xfrm>
            <a:off x="8874035" y="6228307"/>
            <a:ext cx="1242605" cy="529135"/>
          </a:xfrm>
          <a:prstGeom prst="rect">
            <a:avLst/>
          </a:prstGeom>
          <a:effectLst/>
        </p:spPr>
      </p:pic>
    </p:spTree>
    <p:extLst>
      <p:ext uri="{BB962C8B-B14F-4D97-AF65-F5344CB8AC3E}">
        <p14:creationId xmlns:p14="http://schemas.microsoft.com/office/powerpoint/2010/main" val="22771067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C77475-B267-59EB-E379-2186946B7750}"/>
              </a:ext>
            </a:extLst>
          </p:cNvPr>
          <p:cNvPicPr>
            <a:picLocks noChangeAspect="1"/>
          </p:cNvPicPr>
          <p:nvPr userDrawn="1"/>
        </p:nvPicPr>
        <p:blipFill>
          <a:blip r:embed="rId2" cstate="email">
            <a:extLst>
              <a:ext uri="{28A0092B-C50C-407E-A947-70E740481C1C}">
                <a14:useLocalDpi xmlns:a14="http://schemas.microsoft.com/office/drawing/2010/main"/>
              </a:ext>
            </a:extLst>
          </a:blip>
          <a:srcRect t="47039" b="40917"/>
          <a:stretch/>
        </p:blipFill>
        <p:spPr>
          <a:xfrm>
            <a:off x="0" y="5425440"/>
            <a:ext cx="12192000" cy="1432560"/>
          </a:xfrm>
          <a:prstGeom prst="rect">
            <a:avLst/>
          </a:prstGeom>
        </p:spPr>
      </p:pic>
      <p:sp>
        <p:nvSpPr>
          <p:cNvPr id="8" name="Rectangle 7">
            <a:extLst>
              <a:ext uri="{FF2B5EF4-FFF2-40B4-BE49-F238E27FC236}">
                <a16:creationId xmlns:a16="http://schemas.microsoft.com/office/drawing/2014/main" id="{D1DB45C7-94F4-0485-6168-1C1560BCA575}"/>
              </a:ext>
            </a:extLst>
          </p:cNvPr>
          <p:cNvSpPr/>
          <p:nvPr userDrawn="1"/>
        </p:nvSpPr>
        <p:spPr>
          <a:xfrm>
            <a:off x="0" y="5303520"/>
            <a:ext cx="12192000" cy="1143409"/>
          </a:xfrm>
          <a:prstGeom prst="rect">
            <a:avLst/>
          </a:prstGeom>
          <a:gradFill flip="none" rotWithShape="1">
            <a:gsLst>
              <a:gs pos="0">
                <a:schemeClr val="bg1">
                  <a:alpha val="0"/>
                </a:schemeClr>
              </a:gs>
              <a:gs pos="50000">
                <a:schemeClr val="bg1">
                  <a:alpha val="88000"/>
                </a:schemeClr>
              </a:gs>
              <a:gs pos="100000">
                <a:schemeClr val="bg1">
                  <a:shade val="100000"/>
                  <a:satMod val="115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31FBC9E7-9160-76E1-1D8D-D09868B76519}"/>
              </a:ext>
            </a:extLst>
          </p:cNvPr>
          <p:cNvSpPr>
            <a:spLocks noGrp="1"/>
          </p:cNvSpPr>
          <p:nvPr>
            <p:ph type="title"/>
          </p:nvPr>
        </p:nvSpPr>
        <p:spPr>
          <a:xfrm>
            <a:off x="838200" y="365125"/>
            <a:ext cx="10515600" cy="636361"/>
          </a:xfrm>
        </p:spPr>
        <p:txBody>
          <a:bodyPr>
            <a:noAutofit/>
          </a:bodyPr>
          <a:lstStyle>
            <a:lvl1pPr>
              <a:defRPr sz="4000">
                <a:latin typeface="Century Gothic" panose="020B0502020202020204" pitchFamily="34" charset="0"/>
              </a:defRPr>
            </a:lvl1pPr>
          </a:lstStyle>
          <a:p>
            <a:r>
              <a:rPr lang="en-US"/>
              <a:t>Click to edit Master title style</a:t>
            </a:r>
          </a:p>
        </p:txBody>
      </p:sp>
      <p:sp>
        <p:nvSpPr>
          <p:cNvPr id="10" name="TextBox 9">
            <a:extLst>
              <a:ext uri="{FF2B5EF4-FFF2-40B4-BE49-F238E27FC236}">
                <a16:creationId xmlns:a16="http://schemas.microsoft.com/office/drawing/2014/main" id="{1F70A8C4-BFE8-A5AE-603F-19F40D1D3A7A}"/>
              </a:ext>
            </a:extLst>
          </p:cNvPr>
          <p:cNvSpPr txBox="1"/>
          <p:nvPr userDrawn="1"/>
        </p:nvSpPr>
        <p:spPr>
          <a:xfrm>
            <a:off x="229800" y="6374239"/>
            <a:ext cx="3808800" cy="276999"/>
          </a:xfrm>
          <a:prstGeom prst="rect">
            <a:avLst/>
          </a:prstGeom>
          <a:noFill/>
        </p:spPr>
        <p:txBody>
          <a:bodyPr wrap="none" rtlCol="0">
            <a:spAutoFit/>
          </a:bodyPr>
          <a:lstStyle/>
          <a:p>
            <a:r>
              <a:rPr lang="en-US" sz="1200">
                <a:solidFill>
                  <a:schemeClr val="tx1">
                    <a:lumMod val="50000"/>
                    <a:lumOff val="50000"/>
                  </a:schemeClr>
                </a:solidFill>
              </a:rPr>
              <a:t>©Copyright Provenzano Resources, Inc. All rights reserved</a:t>
            </a:r>
          </a:p>
        </p:txBody>
      </p:sp>
      <p:pic>
        <p:nvPicPr>
          <p:cNvPr id="11" name="Picture 10">
            <a:extLst>
              <a:ext uri="{FF2B5EF4-FFF2-40B4-BE49-F238E27FC236}">
                <a16:creationId xmlns:a16="http://schemas.microsoft.com/office/drawing/2014/main" id="{45E9831A-D967-E4B7-B686-191DE0FEB53E}"/>
              </a:ext>
            </a:extLst>
          </p:cNvPr>
          <p:cNvPicPr>
            <a:picLocks noChangeAspect="1"/>
          </p:cNvPicPr>
          <p:nvPr userDrawn="1"/>
        </p:nvPicPr>
        <p:blipFill>
          <a:blip r:embed="rId3" cstate="email">
            <a:extLst>
              <a:ext uri="{28A0092B-C50C-407E-A947-70E740481C1C}">
                <a14:useLocalDpi xmlns:a14="http://schemas.microsoft.com/office/drawing/2010/main"/>
              </a:ext>
            </a:extLst>
          </a:blip>
          <a:srcRect l="14505" t="16737" r="4573" b="31165"/>
          <a:stretch/>
        </p:blipFill>
        <p:spPr>
          <a:xfrm>
            <a:off x="8874035" y="6228307"/>
            <a:ext cx="1242605" cy="529135"/>
          </a:xfrm>
          <a:prstGeom prst="rect">
            <a:avLst/>
          </a:prstGeom>
          <a:effectLst/>
        </p:spPr>
      </p:pic>
      <p:sp>
        <p:nvSpPr>
          <p:cNvPr id="4" name="Footer Placeholder 3">
            <a:extLst>
              <a:ext uri="{FF2B5EF4-FFF2-40B4-BE49-F238E27FC236}">
                <a16:creationId xmlns:a16="http://schemas.microsoft.com/office/drawing/2014/main" id="{46954B4F-21F3-FD29-7ACC-99CB6BB214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34072E-F399-20BF-67E8-95770E7710CB}"/>
              </a:ext>
            </a:extLst>
          </p:cNvPr>
          <p:cNvSpPr>
            <a:spLocks noGrp="1"/>
          </p:cNvSpPr>
          <p:nvPr>
            <p:ph type="sldNum" sz="quarter" idx="12"/>
          </p:nvPr>
        </p:nvSpPr>
        <p:spPr/>
        <p:txBody>
          <a:bodyPr/>
          <a:lstStyle/>
          <a:p>
            <a:fld id="{9724B45E-4643-4506-A787-832A5D92DBB5}" type="slidenum">
              <a:rPr lang="en-US" smtClean="0"/>
              <a:pPr/>
              <a:t>‹#›</a:t>
            </a:fld>
            <a:endParaRPr lang="en-US"/>
          </a:p>
        </p:txBody>
      </p:sp>
      <p:sp>
        <p:nvSpPr>
          <p:cNvPr id="6" name="Content Placeholder 2">
            <a:extLst>
              <a:ext uri="{FF2B5EF4-FFF2-40B4-BE49-F238E27FC236}">
                <a16:creationId xmlns:a16="http://schemas.microsoft.com/office/drawing/2014/main" id="{4C4B7593-17EF-047F-1D8D-3BF39AF7D88C}"/>
              </a:ext>
            </a:extLst>
          </p:cNvPr>
          <p:cNvSpPr>
            <a:spLocks noGrp="1"/>
          </p:cNvSpPr>
          <p:nvPr>
            <p:ph idx="1"/>
          </p:nvPr>
        </p:nvSpPr>
        <p:spPr>
          <a:xfrm>
            <a:off x="838200" y="1254034"/>
            <a:ext cx="5162006" cy="4767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6F1BB808-F411-86E4-81E2-B65D0A31D372}"/>
              </a:ext>
            </a:extLst>
          </p:cNvPr>
          <p:cNvSpPr>
            <a:spLocks noGrp="1"/>
          </p:cNvSpPr>
          <p:nvPr>
            <p:ph idx="13"/>
          </p:nvPr>
        </p:nvSpPr>
        <p:spPr>
          <a:xfrm>
            <a:off x="6191794" y="1254034"/>
            <a:ext cx="5162006" cy="4767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4388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64840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F35A81-F2FD-99D7-4A68-71D1298344F7}"/>
              </a:ext>
            </a:extLst>
          </p:cNvPr>
          <p:cNvPicPr>
            <a:picLocks noChangeAspect="1"/>
          </p:cNvPicPr>
          <p:nvPr userDrawn="1"/>
        </p:nvPicPr>
        <p:blipFill>
          <a:blip r:embed="rId2" cstate="email">
            <a:extLst>
              <a:ext uri="{28A0092B-C50C-407E-A947-70E740481C1C}">
                <a14:useLocalDpi xmlns:a14="http://schemas.microsoft.com/office/drawing/2010/main"/>
              </a:ext>
            </a:extLst>
          </a:blip>
          <a:srcRect t="47039" b="40917"/>
          <a:stretch/>
        </p:blipFill>
        <p:spPr>
          <a:xfrm>
            <a:off x="0" y="5425440"/>
            <a:ext cx="12192000" cy="1432560"/>
          </a:xfrm>
          <a:prstGeom prst="rect">
            <a:avLst/>
          </a:prstGeom>
        </p:spPr>
      </p:pic>
      <p:sp>
        <p:nvSpPr>
          <p:cNvPr id="6" name="Rectangle 5">
            <a:extLst>
              <a:ext uri="{FF2B5EF4-FFF2-40B4-BE49-F238E27FC236}">
                <a16:creationId xmlns:a16="http://schemas.microsoft.com/office/drawing/2014/main" id="{9E73D83E-1464-C526-911B-C8477695CDCC}"/>
              </a:ext>
            </a:extLst>
          </p:cNvPr>
          <p:cNvSpPr/>
          <p:nvPr userDrawn="1"/>
        </p:nvSpPr>
        <p:spPr>
          <a:xfrm>
            <a:off x="0" y="5303520"/>
            <a:ext cx="12192000" cy="1143409"/>
          </a:xfrm>
          <a:prstGeom prst="rect">
            <a:avLst/>
          </a:prstGeom>
          <a:gradFill flip="none" rotWithShape="1">
            <a:gsLst>
              <a:gs pos="0">
                <a:schemeClr val="bg1">
                  <a:alpha val="0"/>
                </a:schemeClr>
              </a:gs>
              <a:gs pos="50000">
                <a:schemeClr val="bg1">
                  <a:alpha val="88000"/>
                </a:schemeClr>
              </a:gs>
              <a:gs pos="100000">
                <a:schemeClr val="bg1">
                  <a:shade val="100000"/>
                  <a:satMod val="115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6B10764-EA9B-93A3-99D3-FA403662C6F2}"/>
              </a:ext>
            </a:extLst>
          </p:cNvPr>
          <p:cNvSpPr txBox="1"/>
          <p:nvPr userDrawn="1"/>
        </p:nvSpPr>
        <p:spPr>
          <a:xfrm>
            <a:off x="229800" y="6374239"/>
            <a:ext cx="3808800" cy="276999"/>
          </a:xfrm>
          <a:prstGeom prst="rect">
            <a:avLst/>
          </a:prstGeom>
          <a:noFill/>
        </p:spPr>
        <p:txBody>
          <a:bodyPr wrap="none" rtlCol="0">
            <a:spAutoFit/>
          </a:bodyPr>
          <a:lstStyle/>
          <a:p>
            <a:r>
              <a:rPr lang="en-US" sz="1200">
                <a:solidFill>
                  <a:schemeClr val="tx1">
                    <a:lumMod val="50000"/>
                    <a:lumOff val="50000"/>
                  </a:schemeClr>
                </a:solidFill>
              </a:rPr>
              <a:t>©Copyright Provenzano Resources, Inc. All rights reserved</a:t>
            </a:r>
          </a:p>
        </p:txBody>
      </p:sp>
      <p:pic>
        <p:nvPicPr>
          <p:cNvPr id="8" name="Picture 7">
            <a:extLst>
              <a:ext uri="{FF2B5EF4-FFF2-40B4-BE49-F238E27FC236}">
                <a16:creationId xmlns:a16="http://schemas.microsoft.com/office/drawing/2014/main" id="{C5B9D0A0-7497-8DE5-CDBE-F7E9B51CE7B5}"/>
              </a:ext>
            </a:extLst>
          </p:cNvPr>
          <p:cNvPicPr>
            <a:picLocks noChangeAspect="1"/>
          </p:cNvPicPr>
          <p:nvPr userDrawn="1"/>
        </p:nvPicPr>
        <p:blipFill>
          <a:blip r:embed="rId3" cstate="email">
            <a:extLst>
              <a:ext uri="{28A0092B-C50C-407E-A947-70E740481C1C}">
                <a14:useLocalDpi xmlns:a14="http://schemas.microsoft.com/office/drawing/2010/main"/>
              </a:ext>
            </a:extLst>
          </a:blip>
          <a:srcRect l="14505" t="16737" r="4573" b="31165"/>
          <a:stretch/>
        </p:blipFill>
        <p:spPr>
          <a:xfrm>
            <a:off x="8874035" y="6228307"/>
            <a:ext cx="1242605" cy="529135"/>
          </a:xfrm>
          <a:prstGeom prst="rect">
            <a:avLst/>
          </a:prstGeom>
          <a:effectLst/>
        </p:spPr>
      </p:pic>
      <p:sp>
        <p:nvSpPr>
          <p:cNvPr id="3" name="Footer Placeholder 2">
            <a:extLst>
              <a:ext uri="{FF2B5EF4-FFF2-40B4-BE49-F238E27FC236}">
                <a16:creationId xmlns:a16="http://schemas.microsoft.com/office/drawing/2014/main" id="{2BC79F31-6446-5A42-B9B1-C19E481C8F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B3F99F-A426-7469-77FB-FF58E4EA425C}"/>
              </a:ext>
            </a:extLst>
          </p:cNvPr>
          <p:cNvSpPr>
            <a:spLocks noGrp="1"/>
          </p:cNvSpPr>
          <p:nvPr>
            <p:ph type="sldNum" sz="quarter" idx="12"/>
          </p:nvPr>
        </p:nvSpPr>
        <p:spPr/>
        <p:txBody>
          <a:bodyPr/>
          <a:lstStyle/>
          <a:p>
            <a:fld id="{9724B45E-4643-4506-A787-832A5D92DBB5}" type="slidenum">
              <a:rPr lang="en-US" smtClean="0"/>
              <a:t>‹#›</a:t>
            </a:fld>
            <a:endParaRPr lang="en-US"/>
          </a:p>
        </p:txBody>
      </p:sp>
    </p:spTree>
    <p:extLst>
      <p:ext uri="{BB962C8B-B14F-4D97-AF65-F5344CB8AC3E}">
        <p14:creationId xmlns:p14="http://schemas.microsoft.com/office/powerpoint/2010/main" val="29538664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7FFE921-3ABA-D589-5C30-C9944221A00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7016410" cy="6858000"/>
          </a:xfrm>
          <a:prstGeom prst="rect">
            <a:avLst/>
          </a:prstGeom>
        </p:spPr>
      </p:pic>
      <p:sp>
        <p:nvSpPr>
          <p:cNvPr id="9" name="Rectangle 8">
            <a:extLst>
              <a:ext uri="{FF2B5EF4-FFF2-40B4-BE49-F238E27FC236}">
                <a16:creationId xmlns:a16="http://schemas.microsoft.com/office/drawing/2014/main" id="{CA735067-0D3F-EF34-B422-8E4424374DA8}"/>
              </a:ext>
            </a:extLst>
          </p:cNvPr>
          <p:cNvSpPr/>
          <p:nvPr userDrawn="1"/>
        </p:nvSpPr>
        <p:spPr>
          <a:xfrm rot="5400000">
            <a:off x="2433445" y="-1127158"/>
            <a:ext cx="6858001" cy="9112319"/>
          </a:xfrm>
          <a:prstGeom prst="rect">
            <a:avLst/>
          </a:prstGeom>
          <a:gradFill flip="none" rotWithShape="1">
            <a:gsLst>
              <a:gs pos="0">
                <a:schemeClr val="bg1">
                  <a:alpha val="0"/>
                </a:schemeClr>
              </a:gs>
              <a:gs pos="50000">
                <a:schemeClr val="bg1">
                  <a:alpha val="88000"/>
                </a:schemeClr>
              </a:gs>
              <a:gs pos="100000">
                <a:schemeClr val="bg1">
                  <a:shade val="100000"/>
                  <a:satMod val="115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36D872-A311-94EF-437F-953497FD989D}"/>
              </a:ext>
            </a:extLst>
          </p:cNvPr>
          <p:cNvSpPr>
            <a:spLocks noGrp="1"/>
          </p:cNvSpPr>
          <p:nvPr>
            <p:ph type="title"/>
          </p:nvPr>
        </p:nvSpPr>
        <p:spPr>
          <a:xfrm>
            <a:off x="3581400" y="540196"/>
            <a:ext cx="7769999" cy="2131422"/>
          </a:xfrm>
        </p:spPr>
        <p:txBody>
          <a:bodyPr anchor="b">
            <a:normAutofit/>
          </a:bodyPr>
          <a:lstStyle>
            <a:lvl1pPr>
              <a:defRPr sz="5400">
                <a:latin typeface="Century Gothic" panose="020B0502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C5652484-A7EA-0B21-F893-6101FC93D5F0}"/>
              </a:ext>
            </a:extLst>
          </p:cNvPr>
          <p:cNvSpPr>
            <a:spLocks noGrp="1"/>
          </p:cNvSpPr>
          <p:nvPr>
            <p:ph type="body" idx="1"/>
          </p:nvPr>
        </p:nvSpPr>
        <p:spPr>
          <a:xfrm>
            <a:off x="3581400" y="2935053"/>
            <a:ext cx="7769999" cy="896982"/>
          </a:xfrm>
        </p:spPr>
        <p:txBody>
          <a:bodyPr>
            <a:normAutofit/>
          </a:bodyPr>
          <a:lstStyle>
            <a:lvl1pPr marL="0" indent="0">
              <a:buNone/>
              <a:defRPr sz="2000">
                <a:solidFill>
                  <a:schemeClr val="tx1">
                    <a:tint val="75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6FA30B39-C382-4F94-CD8F-9B1F67AF9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BEB46-D2A9-4B3D-E80F-FF50766329BD}"/>
              </a:ext>
            </a:extLst>
          </p:cNvPr>
          <p:cNvSpPr>
            <a:spLocks noGrp="1"/>
          </p:cNvSpPr>
          <p:nvPr>
            <p:ph type="sldNum" sz="quarter" idx="12"/>
          </p:nvPr>
        </p:nvSpPr>
        <p:spPr/>
        <p:txBody>
          <a:bodyPr/>
          <a:lstStyle/>
          <a:p>
            <a:fld id="{9724B45E-4643-4506-A787-832A5D92DBB5}" type="slidenum">
              <a:rPr lang="en-US" smtClean="0"/>
              <a:t>‹#›</a:t>
            </a:fld>
            <a:endParaRPr lang="en-US"/>
          </a:p>
        </p:txBody>
      </p:sp>
      <p:pic>
        <p:nvPicPr>
          <p:cNvPr id="10" name="Picture 9">
            <a:extLst>
              <a:ext uri="{FF2B5EF4-FFF2-40B4-BE49-F238E27FC236}">
                <a16:creationId xmlns:a16="http://schemas.microsoft.com/office/drawing/2014/main" id="{3D471802-B4AD-88DA-BDED-FE9FCDF90859}"/>
              </a:ext>
            </a:extLst>
          </p:cNvPr>
          <p:cNvPicPr>
            <a:picLocks noChangeAspect="1"/>
          </p:cNvPicPr>
          <p:nvPr userDrawn="1"/>
        </p:nvPicPr>
        <p:blipFill>
          <a:blip r:embed="rId3" cstate="email">
            <a:extLst>
              <a:ext uri="{28A0092B-C50C-407E-A947-70E740481C1C}">
                <a14:useLocalDpi xmlns:a14="http://schemas.microsoft.com/office/drawing/2010/main"/>
              </a:ext>
            </a:extLst>
          </a:blip>
          <a:srcRect l="14505" t="16737" r="4573" b="31165"/>
          <a:stretch/>
        </p:blipFill>
        <p:spPr>
          <a:xfrm>
            <a:off x="7123782" y="4095470"/>
            <a:ext cx="4227617" cy="18002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55307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41C94A-1CEF-7B7C-4E8B-D108451C2C4D}"/>
              </a:ext>
            </a:extLst>
          </p:cNvPr>
          <p:cNvPicPr>
            <a:picLocks noChangeAspect="1"/>
          </p:cNvPicPr>
          <p:nvPr userDrawn="1"/>
        </p:nvPicPr>
        <p:blipFill>
          <a:blip r:embed="rId2" cstate="email">
            <a:extLst>
              <a:ext uri="{28A0092B-C50C-407E-A947-70E740481C1C}">
                <a14:useLocalDpi xmlns:a14="http://schemas.microsoft.com/office/drawing/2010/main"/>
              </a:ext>
            </a:extLst>
          </a:blip>
          <a:srcRect t="19473" r="14962" b="27819"/>
          <a:stretch/>
        </p:blipFill>
        <p:spPr>
          <a:xfrm>
            <a:off x="872009" y="0"/>
            <a:ext cx="11319991" cy="6857999"/>
          </a:xfrm>
          <a:prstGeom prst="rect">
            <a:avLst/>
          </a:prstGeom>
        </p:spPr>
      </p:pic>
      <p:sp>
        <p:nvSpPr>
          <p:cNvPr id="9" name="Rectangle 8">
            <a:extLst>
              <a:ext uri="{FF2B5EF4-FFF2-40B4-BE49-F238E27FC236}">
                <a16:creationId xmlns:a16="http://schemas.microsoft.com/office/drawing/2014/main" id="{CA735067-0D3F-EF34-B422-8E4424374DA8}"/>
              </a:ext>
            </a:extLst>
          </p:cNvPr>
          <p:cNvSpPr/>
          <p:nvPr userDrawn="1"/>
        </p:nvSpPr>
        <p:spPr>
          <a:xfrm rot="16200000" flipH="1">
            <a:off x="2280873" y="-1396953"/>
            <a:ext cx="6858001" cy="9651912"/>
          </a:xfrm>
          <a:prstGeom prst="rect">
            <a:avLst/>
          </a:prstGeom>
          <a:gradFill flip="none" rotWithShape="1">
            <a:gsLst>
              <a:gs pos="0">
                <a:schemeClr val="bg1">
                  <a:alpha val="0"/>
                </a:schemeClr>
              </a:gs>
              <a:gs pos="50000">
                <a:schemeClr val="bg1">
                  <a:alpha val="88000"/>
                </a:schemeClr>
              </a:gs>
              <a:gs pos="100000">
                <a:schemeClr val="bg1">
                  <a:shade val="100000"/>
                  <a:satMod val="115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6FA30B39-C382-4F94-CD8F-9B1F67AF9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BEB46-D2A9-4B3D-E80F-FF50766329BD}"/>
              </a:ext>
            </a:extLst>
          </p:cNvPr>
          <p:cNvSpPr>
            <a:spLocks noGrp="1"/>
          </p:cNvSpPr>
          <p:nvPr>
            <p:ph type="sldNum" sz="quarter" idx="12"/>
          </p:nvPr>
        </p:nvSpPr>
        <p:spPr>
          <a:xfrm>
            <a:off x="11077303" y="6372860"/>
            <a:ext cx="598714" cy="365125"/>
          </a:xfrm>
        </p:spPr>
        <p:txBody>
          <a:bodyPr/>
          <a:lstStyle/>
          <a:p>
            <a:fld id="{9724B45E-4643-4506-A787-832A5D92DBB5}" type="slidenum">
              <a:rPr lang="en-US" smtClean="0"/>
              <a:t>‹#›</a:t>
            </a:fld>
            <a:endParaRPr lang="en-US"/>
          </a:p>
        </p:txBody>
      </p:sp>
      <p:pic>
        <p:nvPicPr>
          <p:cNvPr id="10" name="Picture 9">
            <a:extLst>
              <a:ext uri="{FF2B5EF4-FFF2-40B4-BE49-F238E27FC236}">
                <a16:creationId xmlns:a16="http://schemas.microsoft.com/office/drawing/2014/main" id="{3D471802-B4AD-88DA-BDED-FE9FCDF90859}"/>
              </a:ext>
            </a:extLst>
          </p:cNvPr>
          <p:cNvPicPr>
            <a:picLocks noChangeAspect="1"/>
          </p:cNvPicPr>
          <p:nvPr userDrawn="1"/>
        </p:nvPicPr>
        <p:blipFill>
          <a:blip r:embed="rId3" cstate="email">
            <a:extLst>
              <a:ext uri="{28A0092B-C50C-407E-A947-70E740481C1C}">
                <a14:useLocalDpi xmlns:a14="http://schemas.microsoft.com/office/drawing/2010/main"/>
              </a:ext>
            </a:extLst>
          </a:blip>
          <a:srcRect l="14505" t="16737" r="4573" b="31165"/>
          <a:stretch/>
        </p:blipFill>
        <p:spPr>
          <a:xfrm>
            <a:off x="979938" y="844993"/>
            <a:ext cx="3981771" cy="1695545"/>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2104E0BA-3BB6-06A2-FDB4-7293E084E58A}"/>
              </a:ext>
            </a:extLst>
          </p:cNvPr>
          <p:cNvSpPr txBox="1"/>
          <p:nvPr userDrawn="1"/>
        </p:nvSpPr>
        <p:spPr>
          <a:xfrm>
            <a:off x="979938" y="5661977"/>
            <a:ext cx="4455066" cy="276999"/>
          </a:xfrm>
          <a:prstGeom prst="rect">
            <a:avLst/>
          </a:prstGeom>
          <a:noFill/>
        </p:spPr>
        <p:txBody>
          <a:bodyPr wrap="none" rtlCol="0">
            <a:spAutoFit/>
          </a:bodyPr>
          <a:lstStyle/>
          <a:p>
            <a:r>
              <a:rPr lang="en-US" sz="1200">
                <a:solidFill>
                  <a:schemeClr val="tx1"/>
                </a:solidFill>
                <a:latin typeface="Century Gothic" panose="020B0502020202020204" pitchFamily="34" charset="0"/>
              </a:rPr>
              <a:t>© Copyright Provenzano Resources, Inc. All rights reserved</a:t>
            </a:r>
          </a:p>
        </p:txBody>
      </p:sp>
      <p:grpSp>
        <p:nvGrpSpPr>
          <p:cNvPr id="18" name="Group 17">
            <a:extLst>
              <a:ext uri="{FF2B5EF4-FFF2-40B4-BE49-F238E27FC236}">
                <a16:creationId xmlns:a16="http://schemas.microsoft.com/office/drawing/2014/main" id="{32960866-D281-DCD1-D565-07C45DB77751}"/>
              </a:ext>
            </a:extLst>
          </p:cNvPr>
          <p:cNvGrpSpPr/>
          <p:nvPr userDrawn="1"/>
        </p:nvGrpSpPr>
        <p:grpSpPr>
          <a:xfrm>
            <a:off x="979938" y="4742950"/>
            <a:ext cx="1997663" cy="787867"/>
            <a:chOff x="7492286" y="422107"/>
            <a:chExt cx="1997663" cy="787867"/>
          </a:xfrm>
        </p:grpSpPr>
        <p:pic>
          <p:nvPicPr>
            <p:cNvPr id="13" name="Picture 12">
              <a:hlinkClick r:id="rId4"/>
              <a:extLst>
                <a:ext uri="{FF2B5EF4-FFF2-40B4-BE49-F238E27FC236}">
                  <a16:creationId xmlns:a16="http://schemas.microsoft.com/office/drawing/2014/main" id="{9737967A-DA30-750C-E22D-3B8F1ECA5D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7632" y="422107"/>
              <a:ext cx="365760" cy="365760"/>
            </a:xfrm>
            <a:prstGeom prst="rect">
              <a:avLst/>
            </a:prstGeom>
          </p:spPr>
        </p:pic>
        <p:pic>
          <p:nvPicPr>
            <p:cNvPr id="14" name="Picture 13">
              <a:hlinkClick r:id="rId6"/>
              <a:extLst>
                <a:ext uri="{FF2B5EF4-FFF2-40B4-BE49-F238E27FC236}">
                  <a16:creationId xmlns:a16="http://schemas.microsoft.com/office/drawing/2014/main" id="{DF8D0287-C6F1-FC72-D22B-032EF0E0AC9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08238" y="422107"/>
              <a:ext cx="365760" cy="365760"/>
            </a:xfrm>
            <a:prstGeom prst="rect">
              <a:avLst/>
            </a:prstGeom>
          </p:spPr>
        </p:pic>
        <p:pic>
          <p:nvPicPr>
            <p:cNvPr id="15" name="Picture 14">
              <a:hlinkClick r:id="rId8"/>
              <a:extLst>
                <a:ext uri="{FF2B5EF4-FFF2-40B4-BE49-F238E27FC236}">
                  <a16:creationId xmlns:a16="http://schemas.microsoft.com/office/drawing/2014/main" id="{EABD0A3A-6836-AA57-FF10-EB8166FC964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998844" y="422107"/>
              <a:ext cx="365760" cy="365760"/>
            </a:xfrm>
            <a:prstGeom prst="rect">
              <a:avLst/>
            </a:prstGeom>
          </p:spPr>
        </p:pic>
        <p:sp>
          <p:nvSpPr>
            <p:cNvPr id="17" name="TextBox 16">
              <a:extLst>
                <a:ext uri="{FF2B5EF4-FFF2-40B4-BE49-F238E27FC236}">
                  <a16:creationId xmlns:a16="http://schemas.microsoft.com/office/drawing/2014/main" id="{0DEDDC14-C47D-D0A4-F56B-A9CE91FD2E85}"/>
                </a:ext>
              </a:extLst>
            </p:cNvPr>
            <p:cNvSpPr txBox="1"/>
            <p:nvPr/>
          </p:nvSpPr>
          <p:spPr>
            <a:xfrm>
              <a:off x="7492286" y="871420"/>
              <a:ext cx="1997663" cy="338554"/>
            </a:xfrm>
            <a:prstGeom prst="rect">
              <a:avLst/>
            </a:prstGeom>
            <a:noFill/>
          </p:spPr>
          <p:txBody>
            <a:bodyPr wrap="none" rtlCol="0">
              <a:spAutoFit/>
            </a:bodyPr>
            <a:lstStyle/>
            <a:p>
              <a:pPr algn="ctr"/>
              <a:r>
                <a:rPr lang="en-US" sz="1600">
                  <a:solidFill>
                    <a:schemeClr val="tx1"/>
                  </a:solidFill>
                  <a:latin typeface="Century Gothic" panose="020B0502020202020204" pitchFamily="34" charset="0"/>
                </a:rPr>
                <a:t>www.priretail.com</a:t>
              </a:r>
            </a:p>
          </p:txBody>
        </p:sp>
      </p:grpSp>
      <p:sp>
        <p:nvSpPr>
          <p:cNvPr id="19" name="TextBox 18">
            <a:extLst>
              <a:ext uri="{FF2B5EF4-FFF2-40B4-BE49-F238E27FC236}">
                <a16:creationId xmlns:a16="http://schemas.microsoft.com/office/drawing/2014/main" id="{090F5164-561D-3D41-049F-C02F9ECFB8F6}"/>
              </a:ext>
            </a:extLst>
          </p:cNvPr>
          <p:cNvSpPr txBox="1"/>
          <p:nvPr userDrawn="1"/>
        </p:nvSpPr>
        <p:spPr>
          <a:xfrm>
            <a:off x="883918" y="3021583"/>
            <a:ext cx="4187365" cy="1015663"/>
          </a:xfrm>
          <a:prstGeom prst="rect">
            <a:avLst/>
          </a:prstGeom>
          <a:noFill/>
        </p:spPr>
        <p:txBody>
          <a:bodyPr wrap="none" rtlCol="0">
            <a:spAutoFit/>
          </a:bodyPr>
          <a:lstStyle/>
          <a:p>
            <a:r>
              <a:rPr lang="en-US" sz="6000">
                <a:solidFill>
                  <a:schemeClr val="tx1"/>
                </a:solidFill>
                <a:latin typeface="Century Gothic" panose="020B0502020202020204" pitchFamily="34" charset="0"/>
              </a:rPr>
              <a:t>Thank you!</a:t>
            </a:r>
          </a:p>
        </p:txBody>
      </p:sp>
    </p:spTree>
    <p:extLst>
      <p:ext uri="{BB962C8B-B14F-4D97-AF65-F5344CB8AC3E}">
        <p14:creationId xmlns:p14="http://schemas.microsoft.com/office/powerpoint/2010/main" val="19649782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ntent 3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3F1FB2E-BA03-0ACF-AA49-BB1FBC21AC30}"/>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85973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88271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1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7FD67F68-27BB-294D-97E5-36BC83CB06D1}"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1819205A-F0EA-071B-38E5-FA0EA2DC242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marL="1371600" indent="0">
              <a:buClr>
                <a:schemeClr val="bg2">
                  <a:lumMod val="75000"/>
                </a:schemeClr>
              </a:buClr>
              <a:buNone/>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p>
        </p:txBody>
      </p:sp>
    </p:spTree>
    <p:extLst>
      <p:ext uri="{BB962C8B-B14F-4D97-AF65-F5344CB8AC3E}">
        <p14:creationId xmlns:p14="http://schemas.microsoft.com/office/powerpoint/2010/main" val="3330770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2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11" name="Text Placeholder 10">
            <a:extLst>
              <a:ext uri="{FF2B5EF4-FFF2-40B4-BE49-F238E27FC236}">
                <a16:creationId xmlns:a16="http://schemas.microsoft.com/office/drawing/2014/main" id="{ACF43B73-9E31-6EB9-4037-8A6C367AED3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814034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3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3F1FB2E-BA03-0ACF-AA49-BB1FBC21AC30}"/>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232937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7.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862BA0B-C1D0-6CD3-1BE4-C07E338CF12C}"/>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p:blipFill>
        <p:spPr>
          <a:xfrm>
            <a:off x="1166781" y="-30002"/>
            <a:ext cx="11025219" cy="6893341"/>
          </a:xfrm>
          <a:prstGeom prst="rect">
            <a:avLst/>
          </a:prstGeom>
        </p:spPr>
      </p:pic>
      <p:sp>
        <p:nvSpPr>
          <p:cNvPr id="8" name="TextBox 7">
            <a:extLst>
              <a:ext uri="{FF2B5EF4-FFF2-40B4-BE49-F238E27FC236}">
                <a16:creationId xmlns:a16="http://schemas.microsoft.com/office/drawing/2014/main" id="{F44720D3-C783-C008-793A-9034467834E6}"/>
              </a:ext>
            </a:extLst>
          </p:cNvPr>
          <p:cNvSpPr txBox="1"/>
          <p:nvPr userDrawn="1"/>
        </p:nvSpPr>
        <p:spPr>
          <a:xfrm>
            <a:off x="2405270" y="606287"/>
            <a:ext cx="4562061" cy="246221"/>
          </a:xfrm>
          <a:prstGeom prst="rect">
            <a:avLst/>
          </a:prstGeom>
          <a:noFill/>
        </p:spPr>
        <p:txBody>
          <a:bodyPr wrap="square" rtlCol="0">
            <a:spAutoFit/>
          </a:bodyPr>
          <a:lstStyle/>
          <a:p>
            <a:r>
              <a:rPr lang="en-US" sz="1000" b="1" spc="300">
                <a:solidFill>
                  <a:schemeClr val="bg1"/>
                </a:solidFill>
              </a:rPr>
              <a:t>DENVER INTERNATIONAL AIRPORT</a:t>
            </a:r>
          </a:p>
        </p:txBody>
      </p:sp>
      <p:sp>
        <p:nvSpPr>
          <p:cNvPr id="2" name="Trapezoid 6">
            <a:extLst>
              <a:ext uri="{FF2B5EF4-FFF2-40B4-BE49-F238E27FC236}">
                <a16:creationId xmlns:a16="http://schemas.microsoft.com/office/drawing/2014/main" id="{E2D58CF7-912F-0CEF-6620-4A663E786FC8}"/>
              </a:ext>
            </a:extLst>
          </p:cNvPr>
          <p:cNvSpPr/>
          <p:nvPr userDrawn="1"/>
        </p:nvSpPr>
        <p:spPr>
          <a:xfrm>
            <a:off x="0" y="-30002"/>
            <a:ext cx="3319669" cy="6893341"/>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7454 w 3396697"/>
              <a:gd name="connsiteY0" fmla="*/ 7017587 h 7017587"/>
              <a:gd name="connsiteX1" fmla="*/ 0 w 3396697"/>
              <a:gd name="connsiteY1" fmla="*/ 0 h 7017587"/>
              <a:gd name="connsiteX2" fmla="*/ 1356691 w 3396697"/>
              <a:gd name="connsiteY2" fmla="*/ 0 h 7017587"/>
              <a:gd name="connsiteX3" fmla="*/ 3396697 w 3396697"/>
              <a:gd name="connsiteY3" fmla="*/ 6997148 h 7017587"/>
              <a:gd name="connsiteX4" fmla="*/ 7454 w 3396697"/>
              <a:gd name="connsiteY4" fmla="*/ 7017587 h 7017587"/>
              <a:gd name="connsiteX0" fmla="*/ 7454 w 3376819"/>
              <a:gd name="connsiteY0" fmla="*/ 7017587 h 7017587"/>
              <a:gd name="connsiteX1" fmla="*/ 0 w 3376819"/>
              <a:gd name="connsiteY1" fmla="*/ 0 h 7017587"/>
              <a:gd name="connsiteX2" fmla="*/ 1356691 w 3376819"/>
              <a:gd name="connsiteY2" fmla="*/ 0 h 7017587"/>
              <a:gd name="connsiteX3" fmla="*/ 3376819 w 3376819"/>
              <a:gd name="connsiteY3" fmla="*/ 6997149 h 7017587"/>
              <a:gd name="connsiteX4" fmla="*/ 7454 w 3376819"/>
              <a:gd name="connsiteY4" fmla="*/ 7017587 h 7017587"/>
              <a:gd name="connsiteX0" fmla="*/ 7454 w 3319669"/>
              <a:gd name="connsiteY0" fmla="*/ 7017587 h 7023027"/>
              <a:gd name="connsiteX1" fmla="*/ 0 w 3319669"/>
              <a:gd name="connsiteY1" fmla="*/ 0 h 7023027"/>
              <a:gd name="connsiteX2" fmla="*/ 1356691 w 3319669"/>
              <a:gd name="connsiteY2" fmla="*/ 0 h 7023027"/>
              <a:gd name="connsiteX3" fmla="*/ 3319669 w 3319669"/>
              <a:gd name="connsiteY3" fmla="*/ 7023027 h 7023027"/>
              <a:gd name="connsiteX4" fmla="*/ 7454 w 3319669"/>
              <a:gd name="connsiteY4" fmla="*/ 7017587 h 702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669" h="7023027">
                <a:moveTo>
                  <a:pt x="7454" y="7017587"/>
                </a:moveTo>
                <a:cubicBezTo>
                  <a:pt x="4969" y="4678391"/>
                  <a:pt x="2485" y="2339196"/>
                  <a:pt x="0" y="0"/>
                </a:cubicBezTo>
                <a:lnTo>
                  <a:pt x="1356691" y="0"/>
                </a:lnTo>
                <a:lnTo>
                  <a:pt x="3319669" y="7023027"/>
                </a:lnTo>
                <a:lnTo>
                  <a:pt x="7454" y="7017587"/>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logo&#10;&#10;Description automatically generated">
            <a:extLst>
              <a:ext uri="{FF2B5EF4-FFF2-40B4-BE49-F238E27FC236}">
                <a16:creationId xmlns:a16="http://schemas.microsoft.com/office/drawing/2014/main" id="{1D497C82-B3DC-31C4-DEE4-65F87F967E50}"/>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570534" y="-30002"/>
            <a:ext cx="565288" cy="565288"/>
          </a:xfrm>
          <a:prstGeom prst="rect">
            <a:avLst/>
          </a:prstGeom>
        </p:spPr>
      </p:pic>
    </p:spTree>
    <p:extLst>
      <p:ext uri="{BB962C8B-B14F-4D97-AF65-F5344CB8AC3E}">
        <p14:creationId xmlns:p14="http://schemas.microsoft.com/office/powerpoint/2010/main" val="1697478639"/>
      </p:ext>
    </p:extLst>
  </p:cSld>
  <p:clrMap bg1="lt1" tx1="dk1" bg2="lt2" tx2="dk2" accent1="accent1" accent2="accent2" accent3="accent3" accent4="accent4" accent5="accent5" accent6="accent6" hlink="hlink" folHlink="folHlink"/>
  <p:sldLayoutIdLst>
    <p:sldLayoutId id="2147483651" r:id="rId1"/>
    <p:sldLayoutId id="2147483673" r:id="rId2"/>
    <p:sldLayoutId id="2147483674" r:id="rId3"/>
    <p:sldLayoutId id="2147483675" r:id="rId4"/>
    <p:sldLayoutId id="2147483676" r:id="rId5"/>
    <p:sldLayoutId id="2147483729" r:id="rId6"/>
    <p:sldLayoutId id="2147483762" r:id="rId7"/>
    <p:sldLayoutId id="2147483763" r:id="rId8"/>
    <p:sldLayoutId id="2147483764"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862BA0B-C1D0-6CD3-1BE4-C07E338CF12C}"/>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b="-5633"/>
          <a:stretch/>
        </p:blipFill>
        <p:spPr>
          <a:xfrm>
            <a:off x="0" y="0"/>
            <a:ext cx="12192000" cy="6858000"/>
          </a:xfrm>
          <a:prstGeom prst="rect">
            <a:avLst/>
          </a:prstGeom>
        </p:spPr>
      </p:pic>
      <p:sp>
        <p:nvSpPr>
          <p:cNvPr id="5" name="Trapezoid 6">
            <a:extLst>
              <a:ext uri="{FF2B5EF4-FFF2-40B4-BE49-F238E27FC236}">
                <a16:creationId xmlns:a16="http://schemas.microsoft.com/office/drawing/2014/main" id="{715C657B-9798-AA6D-DC0C-AFDB223B15E3}"/>
              </a:ext>
            </a:extLst>
          </p:cNvPr>
          <p:cNvSpPr/>
          <p:nvPr userDrawn="1"/>
        </p:nvSpPr>
        <p:spPr>
          <a:xfrm rot="16200000">
            <a:off x="2502702" y="-1040498"/>
            <a:ext cx="4974266" cy="9979670"/>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86967 w 3396697"/>
              <a:gd name="connsiteY0" fmla="*/ 7005411 h 7015350"/>
              <a:gd name="connsiteX1" fmla="*/ 0 w 3396697"/>
              <a:gd name="connsiteY1" fmla="*/ 18202 h 7015350"/>
              <a:gd name="connsiteX2" fmla="*/ 2303163 w 3396697"/>
              <a:gd name="connsiteY2" fmla="*/ 0 h 7015350"/>
              <a:gd name="connsiteX3" fmla="*/ 3396697 w 3396697"/>
              <a:gd name="connsiteY3" fmla="*/ 7015350 h 7015350"/>
              <a:gd name="connsiteX4" fmla="*/ 86967 w 3396697"/>
              <a:gd name="connsiteY4" fmla="*/ 7005411 h 7015350"/>
              <a:gd name="connsiteX0" fmla="*/ 86967 w 2303163"/>
              <a:gd name="connsiteY0" fmla="*/ 7005411 h 7005411"/>
              <a:gd name="connsiteX1" fmla="*/ 0 w 2303163"/>
              <a:gd name="connsiteY1" fmla="*/ 18202 h 7005411"/>
              <a:gd name="connsiteX2" fmla="*/ 2303163 w 2303163"/>
              <a:gd name="connsiteY2" fmla="*/ 0 h 7005411"/>
              <a:gd name="connsiteX3" fmla="*/ 1239832 w 2303163"/>
              <a:gd name="connsiteY3" fmla="*/ 6997150 h 7005411"/>
              <a:gd name="connsiteX4" fmla="*/ 86967 w 2303163"/>
              <a:gd name="connsiteY4" fmla="*/ 7005411 h 7005411"/>
              <a:gd name="connsiteX0" fmla="*/ 50565 w 2303163"/>
              <a:gd name="connsiteY0" fmla="*/ 7005412 h 7005412"/>
              <a:gd name="connsiteX1" fmla="*/ 0 w 2303163"/>
              <a:gd name="connsiteY1" fmla="*/ 18202 h 7005412"/>
              <a:gd name="connsiteX2" fmla="*/ 2303163 w 2303163"/>
              <a:gd name="connsiteY2" fmla="*/ 0 h 7005412"/>
              <a:gd name="connsiteX3" fmla="*/ 1239832 w 2303163"/>
              <a:gd name="connsiteY3" fmla="*/ 6997150 h 7005412"/>
              <a:gd name="connsiteX4" fmla="*/ 50565 w 2303163"/>
              <a:gd name="connsiteY4" fmla="*/ 7005412 h 7005412"/>
              <a:gd name="connsiteX0" fmla="*/ 50565 w 2603486"/>
              <a:gd name="connsiteY0" fmla="*/ 6987210 h 6987210"/>
              <a:gd name="connsiteX1" fmla="*/ 0 w 2603486"/>
              <a:gd name="connsiteY1" fmla="*/ 0 h 6987210"/>
              <a:gd name="connsiteX2" fmla="*/ 2603486 w 2603486"/>
              <a:gd name="connsiteY2" fmla="*/ 0 h 6987210"/>
              <a:gd name="connsiteX3" fmla="*/ 1239832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912207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766596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894005 w 2603486"/>
              <a:gd name="connsiteY3" fmla="*/ 5322622 h 6987210"/>
              <a:gd name="connsiteX4" fmla="*/ 50565 w 2603486"/>
              <a:gd name="connsiteY4" fmla="*/ 6987210 h 6987210"/>
              <a:gd name="connsiteX0" fmla="*/ 50565 w 2840104"/>
              <a:gd name="connsiteY0" fmla="*/ 6996311 h 6996311"/>
              <a:gd name="connsiteX1" fmla="*/ 0 w 2840104"/>
              <a:gd name="connsiteY1" fmla="*/ 9101 h 6996311"/>
              <a:gd name="connsiteX2" fmla="*/ 2840104 w 2840104"/>
              <a:gd name="connsiteY2" fmla="*/ 0 h 6996311"/>
              <a:gd name="connsiteX3" fmla="*/ 894005 w 2840104"/>
              <a:gd name="connsiteY3" fmla="*/ 5331723 h 6996311"/>
              <a:gd name="connsiteX4" fmla="*/ 50565 w 2840104"/>
              <a:gd name="connsiteY4" fmla="*/ 6996311 h 6996311"/>
              <a:gd name="connsiteX0" fmla="*/ 32364 w 2840104"/>
              <a:gd name="connsiteY0" fmla="*/ 4903151 h 5331723"/>
              <a:gd name="connsiteX1" fmla="*/ 0 w 2840104"/>
              <a:gd name="connsiteY1" fmla="*/ 9101 h 5331723"/>
              <a:gd name="connsiteX2" fmla="*/ 2840104 w 2840104"/>
              <a:gd name="connsiteY2" fmla="*/ 0 h 5331723"/>
              <a:gd name="connsiteX3" fmla="*/ 894005 w 2840104"/>
              <a:gd name="connsiteY3" fmla="*/ 5331723 h 5331723"/>
              <a:gd name="connsiteX4" fmla="*/ 32364 w 2840104"/>
              <a:gd name="connsiteY4" fmla="*/ 4903151 h 5331723"/>
              <a:gd name="connsiteX0" fmla="*/ 14163 w 2821903"/>
              <a:gd name="connsiteY0" fmla="*/ 4903152 h 5331724"/>
              <a:gd name="connsiteX1" fmla="*/ 0 w 2821903"/>
              <a:gd name="connsiteY1" fmla="*/ 0 h 5331724"/>
              <a:gd name="connsiteX2" fmla="*/ 2821903 w 2821903"/>
              <a:gd name="connsiteY2" fmla="*/ 1 h 5331724"/>
              <a:gd name="connsiteX3" fmla="*/ 875804 w 2821903"/>
              <a:gd name="connsiteY3" fmla="*/ 5331724 h 5331724"/>
              <a:gd name="connsiteX4" fmla="*/ 14163 w 2821903"/>
              <a:gd name="connsiteY4" fmla="*/ 4903152 h 5331724"/>
              <a:gd name="connsiteX0" fmla="*/ 14163 w 2821903"/>
              <a:gd name="connsiteY0" fmla="*/ 4903152 h 5704854"/>
              <a:gd name="connsiteX1" fmla="*/ 0 w 2821903"/>
              <a:gd name="connsiteY1" fmla="*/ 0 h 5704854"/>
              <a:gd name="connsiteX2" fmla="*/ 2821903 w 2821903"/>
              <a:gd name="connsiteY2" fmla="*/ 1 h 5704854"/>
              <a:gd name="connsiteX3" fmla="*/ 748395 w 2821903"/>
              <a:gd name="connsiteY3" fmla="*/ 5704854 h 5704854"/>
              <a:gd name="connsiteX4" fmla="*/ 14163 w 2821903"/>
              <a:gd name="connsiteY4" fmla="*/ 4903152 h 5704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1903" h="5704854">
                <a:moveTo>
                  <a:pt x="14163" y="4903152"/>
                </a:moveTo>
                <a:lnTo>
                  <a:pt x="0" y="0"/>
                </a:lnTo>
                <a:lnTo>
                  <a:pt x="2821903" y="1"/>
                </a:lnTo>
                <a:lnTo>
                  <a:pt x="748395" y="5704854"/>
                </a:lnTo>
                <a:lnTo>
                  <a:pt x="14163" y="4903152"/>
                </a:lnTo>
                <a:close/>
              </a:path>
            </a:pathLst>
          </a:custGeom>
          <a:solidFill>
            <a:srgbClr val="1D0092">
              <a:alpha val="6588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B4794184-1130-B7F4-CD93-1A354961B9B2}"/>
              </a:ext>
            </a:extLst>
          </p:cNvPr>
          <p:cNvSpPr/>
          <p:nvPr userDrawn="1"/>
        </p:nvSpPr>
        <p:spPr>
          <a:xfrm rot="16200000">
            <a:off x="3803689" y="-1415148"/>
            <a:ext cx="4589255" cy="12196635"/>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86967 w 3396697"/>
              <a:gd name="connsiteY0" fmla="*/ 7005411 h 7015350"/>
              <a:gd name="connsiteX1" fmla="*/ 0 w 3396697"/>
              <a:gd name="connsiteY1" fmla="*/ 18202 h 7015350"/>
              <a:gd name="connsiteX2" fmla="*/ 2303163 w 3396697"/>
              <a:gd name="connsiteY2" fmla="*/ 0 h 7015350"/>
              <a:gd name="connsiteX3" fmla="*/ 3396697 w 3396697"/>
              <a:gd name="connsiteY3" fmla="*/ 7015350 h 7015350"/>
              <a:gd name="connsiteX4" fmla="*/ 86967 w 3396697"/>
              <a:gd name="connsiteY4" fmla="*/ 7005411 h 7015350"/>
              <a:gd name="connsiteX0" fmla="*/ 86967 w 2303163"/>
              <a:gd name="connsiteY0" fmla="*/ 7005411 h 7005411"/>
              <a:gd name="connsiteX1" fmla="*/ 0 w 2303163"/>
              <a:gd name="connsiteY1" fmla="*/ 18202 h 7005411"/>
              <a:gd name="connsiteX2" fmla="*/ 2303163 w 2303163"/>
              <a:gd name="connsiteY2" fmla="*/ 0 h 7005411"/>
              <a:gd name="connsiteX3" fmla="*/ 1239832 w 2303163"/>
              <a:gd name="connsiteY3" fmla="*/ 6997150 h 7005411"/>
              <a:gd name="connsiteX4" fmla="*/ 86967 w 2303163"/>
              <a:gd name="connsiteY4" fmla="*/ 7005411 h 7005411"/>
              <a:gd name="connsiteX0" fmla="*/ 50565 w 2303163"/>
              <a:gd name="connsiteY0" fmla="*/ 7005412 h 7005412"/>
              <a:gd name="connsiteX1" fmla="*/ 0 w 2303163"/>
              <a:gd name="connsiteY1" fmla="*/ 18202 h 7005412"/>
              <a:gd name="connsiteX2" fmla="*/ 2303163 w 2303163"/>
              <a:gd name="connsiteY2" fmla="*/ 0 h 7005412"/>
              <a:gd name="connsiteX3" fmla="*/ 1239832 w 2303163"/>
              <a:gd name="connsiteY3" fmla="*/ 6997150 h 7005412"/>
              <a:gd name="connsiteX4" fmla="*/ 50565 w 2303163"/>
              <a:gd name="connsiteY4" fmla="*/ 7005412 h 7005412"/>
              <a:gd name="connsiteX0" fmla="*/ 50565 w 2603486"/>
              <a:gd name="connsiteY0" fmla="*/ 6987210 h 6987210"/>
              <a:gd name="connsiteX1" fmla="*/ 0 w 2603486"/>
              <a:gd name="connsiteY1" fmla="*/ 0 h 6987210"/>
              <a:gd name="connsiteX2" fmla="*/ 2603486 w 2603486"/>
              <a:gd name="connsiteY2" fmla="*/ 0 h 6987210"/>
              <a:gd name="connsiteX3" fmla="*/ 1239832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912207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766596 w 2603486"/>
              <a:gd name="connsiteY3" fmla="*/ 6978948 h 6987210"/>
              <a:gd name="connsiteX4" fmla="*/ 50565 w 2603486"/>
              <a:gd name="connsiteY4" fmla="*/ 6987210 h 6987210"/>
              <a:gd name="connsiteX0" fmla="*/ 50565 w 2603486"/>
              <a:gd name="connsiteY0" fmla="*/ 6987210 h 6989866"/>
              <a:gd name="connsiteX1" fmla="*/ 0 w 2603486"/>
              <a:gd name="connsiteY1" fmla="*/ 0 h 6989866"/>
              <a:gd name="connsiteX2" fmla="*/ 2603486 w 2603486"/>
              <a:gd name="connsiteY2" fmla="*/ 0 h 6989866"/>
              <a:gd name="connsiteX3" fmla="*/ 759391 w 2603486"/>
              <a:gd name="connsiteY3" fmla="*/ 6989866 h 6989866"/>
              <a:gd name="connsiteX4" fmla="*/ 50565 w 2603486"/>
              <a:gd name="connsiteY4" fmla="*/ 6987210 h 698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3486" h="6989866">
                <a:moveTo>
                  <a:pt x="50565" y="6987210"/>
                </a:moveTo>
                <a:lnTo>
                  <a:pt x="0" y="0"/>
                </a:lnTo>
                <a:lnTo>
                  <a:pt x="2603486" y="0"/>
                </a:lnTo>
                <a:lnTo>
                  <a:pt x="759391" y="6989866"/>
                </a:lnTo>
                <a:lnTo>
                  <a:pt x="50565" y="698721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logo&#10;&#10;Description automatically generated">
            <a:extLst>
              <a:ext uri="{FF2B5EF4-FFF2-40B4-BE49-F238E27FC236}">
                <a16:creationId xmlns:a16="http://schemas.microsoft.com/office/drawing/2014/main" id="{1D497C82-B3DC-31C4-DEE4-65F87F967E50}"/>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57834" y="1048"/>
            <a:ext cx="565288" cy="565288"/>
          </a:xfrm>
          <a:prstGeom prst="rect">
            <a:avLst/>
          </a:prstGeom>
        </p:spPr>
      </p:pic>
      <p:sp>
        <p:nvSpPr>
          <p:cNvPr id="4" name="TextBox 3">
            <a:extLst>
              <a:ext uri="{FF2B5EF4-FFF2-40B4-BE49-F238E27FC236}">
                <a16:creationId xmlns:a16="http://schemas.microsoft.com/office/drawing/2014/main" id="{91DA54BA-A947-1413-2325-52B282815A06}"/>
              </a:ext>
            </a:extLst>
          </p:cNvPr>
          <p:cNvSpPr txBox="1"/>
          <p:nvPr userDrawn="1"/>
        </p:nvSpPr>
        <p:spPr>
          <a:xfrm>
            <a:off x="776310" y="4173927"/>
            <a:ext cx="4562061" cy="246221"/>
          </a:xfrm>
          <a:prstGeom prst="rect">
            <a:avLst/>
          </a:prstGeom>
          <a:noFill/>
        </p:spPr>
        <p:txBody>
          <a:bodyPr wrap="square" rtlCol="0">
            <a:spAutoFit/>
          </a:bodyPr>
          <a:lstStyle/>
          <a:p>
            <a:r>
              <a:rPr lang="en-US" sz="1000" b="1" spc="300">
                <a:solidFill>
                  <a:schemeClr val="bg1"/>
                </a:solidFill>
              </a:rPr>
              <a:t>DENVER INTERNATIONAL AIRPORT</a:t>
            </a:r>
          </a:p>
        </p:txBody>
      </p:sp>
    </p:spTree>
    <p:extLst>
      <p:ext uri="{BB962C8B-B14F-4D97-AF65-F5344CB8AC3E}">
        <p14:creationId xmlns:p14="http://schemas.microsoft.com/office/powerpoint/2010/main" val="3706723004"/>
      </p:ext>
    </p:extLst>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707" r:id="rId4"/>
    <p:sldLayoutId id="2147483708"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descr="A black and white logo&#10;&#10;Description automatically generated">
            <a:extLst>
              <a:ext uri="{FF2B5EF4-FFF2-40B4-BE49-F238E27FC236}">
                <a16:creationId xmlns:a16="http://schemas.microsoft.com/office/drawing/2014/main" id="{1EA359B5-21D6-9677-812F-2534C08D820A}"/>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033188" y="-6670"/>
            <a:ext cx="565288" cy="565288"/>
          </a:xfrm>
          <a:prstGeom prst="rect">
            <a:avLst/>
          </a:prstGeom>
        </p:spPr>
      </p:pic>
      <p:sp>
        <p:nvSpPr>
          <p:cNvPr id="4" name="Trapezoid 6">
            <a:extLst>
              <a:ext uri="{FF2B5EF4-FFF2-40B4-BE49-F238E27FC236}">
                <a16:creationId xmlns:a16="http://schemas.microsoft.com/office/drawing/2014/main" id="{A46FE110-BE47-0786-5EF0-D0F1B9651C3A}"/>
              </a:ext>
            </a:extLst>
          </p:cNvPr>
          <p:cNvSpPr/>
          <p:nvPr userDrawn="1"/>
        </p:nvSpPr>
        <p:spPr>
          <a:xfrm rot="10800000">
            <a:off x="10038670" y="-5511"/>
            <a:ext cx="2188890" cy="6870184"/>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0 w 3309730"/>
              <a:gd name="connsiteY0" fmla="*/ 7019293 h 7029232"/>
              <a:gd name="connsiteX1" fmla="*/ 538675 w 3309730"/>
              <a:gd name="connsiteY1" fmla="*/ 0 h 7029232"/>
              <a:gd name="connsiteX2" fmla="*/ 1269724 w 3309730"/>
              <a:gd name="connsiteY2" fmla="*/ 32084 h 7029232"/>
              <a:gd name="connsiteX3" fmla="*/ 3309730 w 3309730"/>
              <a:gd name="connsiteY3" fmla="*/ 7029232 h 7029232"/>
              <a:gd name="connsiteX4" fmla="*/ 0 w 3309730"/>
              <a:gd name="connsiteY4" fmla="*/ 7019293 h 7029232"/>
              <a:gd name="connsiteX0" fmla="*/ 568230 w 2771055"/>
              <a:gd name="connsiteY0" fmla="*/ 7003250 h 7029232"/>
              <a:gd name="connsiteX1" fmla="*/ 0 w 2771055"/>
              <a:gd name="connsiteY1" fmla="*/ 0 h 7029232"/>
              <a:gd name="connsiteX2" fmla="*/ 731049 w 2771055"/>
              <a:gd name="connsiteY2" fmla="*/ 32084 h 7029232"/>
              <a:gd name="connsiteX3" fmla="*/ 2771055 w 2771055"/>
              <a:gd name="connsiteY3" fmla="*/ 7029232 h 7029232"/>
              <a:gd name="connsiteX4" fmla="*/ 568230 w 2771055"/>
              <a:gd name="connsiteY4" fmla="*/ 7003250 h 7029232"/>
              <a:gd name="connsiteX0" fmla="*/ 135093 w 2771055"/>
              <a:gd name="connsiteY0" fmla="*/ 6955123 h 7029232"/>
              <a:gd name="connsiteX1" fmla="*/ 0 w 2771055"/>
              <a:gd name="connsiteY1" fmla="*/ 0 h 7029232"/>
              <a:gd name="connsiteX2" fmla="*/ 731049 w 2771055"/>
              <a:gd name="connsiteY2" fmla="*/ 32084 h 7029232"/>
              <a:gd name="connsiteX3" fmla="*/ 2771055 w 2771055"/>
              <a:gd name="connsiteY3" fmla="*/ 7029232 h 7029232"/>
              <a:gd name="connsiteX4" fmla="*/ 135093 w 2771055"/>
              <a:gd name="connsiteY4" fmla="*/ 6955123 h 7029232"/>
              <a:gd name="connsiteX0" fmla="*/ 38841 w 2674803"/>
              <a:gd name="connsiteY0" fmla="*/ 6939081 h 7013190"/>
              <a:gd name="connsiteX1" fmla="*/ 0 w 2674803"/>
              <a:gd name="connsiteY1" fmla="*/ 0 h 7013190"/>
              <a:gd name="connsiteX2" fmla="*/ 634797 w 2674803"/>
              <a:gd name="connsiteY2" fmla="*/ 16042 h 7013190"/>
              <a:gd name="connsiteX3" fmla="*/ 2674803 w 2674803"/>
              <a:gd name="connsiteY3" fmla="*/ 7013190 h 7013190"/>
              <a:gd name="connsiteX4" fmla="*/ 38841 w 2674803"/>
              <a:gd name="connsiteY4" fmla="*/ 6939081 h 7013190"/>
              <a:gd name="connsiteX0" fmla="*/ 22799 w 2674803"/>
              <a:gd name="connsiteY0" fmla="*/ 7003250 h 7013190"/>
              <a:gd name="connsiteX1" fmla="*/ 0 w 2674803"/>
              <a:gd name="connsiteY1" fmla="*/ 0 h 7013190"/>
              <a:gd name="connsiteX2" fmla="*/ 634797 w 2674803"/>
              <a:gd name="connsiteY2" fmla="*/ 16042 h 7013190"/>
              <a:gd name="connsiteX3" fmla="*/ 2674803 w 2674803"/>
              <a:gd name="connsiteY3" fmla="*/ 7013190 h 7013190"/>
              <a:gd name="connsiteX4" fmla="*/ 22799 w 2674803"/>
              <a:gd name="connsiteY4" fmla="*/ 7003250 h 7013190"/>
              <a:gd name="connsiteX0" fmla="*/ 22799 w 2209582"/>
              <a:gd name="connsiteY0" fmla="*/ 7003250 h 7013190"/>
              <a:gd name="connsiteX1" fmla="*/ 0 w 2209582"/>
              <a:gd name="connsiteY1" fmla="*/ 0 h 7013190"/>
              <a:gd name="connsiteX2" fmla="*/ 634797 w 2209582"/>
              <a:gd name="connsiteY2" fmla="*/ 16042 h 7013190"/>
              <a:gd name="connsiteX3" fmla="*/ 2209582 w 2209582"/>
              <a:gd name="connsiteY3" fmla="*/ 7013190 h 7013190"/>
              <a:gd name="connsiteX4" fmla="*/ 22799 w 2209582"/>
              <a:gd name="connsiteY4" fmla="*/ 7003250 h 7013190"/>
              <a:gd name="connsiteX0" fmla="*/ 17635 w 2209582"/>
              <a:gd name="connsiteY0" fmla="*/ 7018820 h 7018820"/>
              <a:gd name="connsiteX1" fmla="*/ 0 w 2209582"/>
              <a:gd name="connsiteY1" fmla="*/ 0 h 7018820"/>
              <a:gd name="connsiteX2" fmla="*/ 634797 w 2209582"/>
              <a:gd name="connsiteY2" fmla="*/ 16042 h 7018820"/>
              <a:gd name="connsiteX3" fmla="*/ 2209582 w 2209582"/>
              <a:gd name="connsiteY3" fmla="*/ 7013190 h 7018820"/>
              <a:gd name="connsiteX4" fmla="*/ 17635 w 2209582"/>
              <a:gd name="connsiteY4" fmla="*/ 7018820 h 7018820"/>
              <a:gd name="connsiteX0" fmla="*/ 17635 w 2225074"/>
              <a:gd name="connsiteY0" fmla="*/ 7018820 h 7033949"/>
              <a:gd name="connsiteX1" fmla="*/ 0 w 2225074"/>
              <a:gd name="connsiteY1" fmla="*/ 0 h 7033949"/>
              <a:gd name="connsiteX2" fmla="*/ 634797 w 2225074"/>
              <a:gd name="connsiteY2" fmla="*/ 16042 h 7033949"/>
              <a:gd name="connsiteX3" fmla="*/ 2225074 w 2225074"/>
              <a:gd name="connsiteY3" fmla="*/ 7033949 h 7033949"/>
              <a:gd name="connsiteX4" fmla="*/ 17635 w 2225074"/>
              <a:gd name="connsiteY4" fmla="*/ 7018820 h 7033949"/>
              <a:gd name="connsiteX0" fmla="*/ 17635 w 2225074"/>
              <a:gd name="connsiteY0" fmla="*/ 7018820 h 7018820"/>
              <a:gd name="connsiteX1" fmla="*/ 0 w 2225074"/>
              <a:gd name="connsiteY1" fmla="*/ 0 h 7018820"/>
              <a:gd name="connsiteX2" fmla="*/ 634797 w 2225074"/>
              <a:gd name="connsiteY2" fmla="*/ 16042 h 7018820"/>
              <a:gd name="connsiteX3" fmla="*/ 2225074 w 2225074"/>
              <a:gd name="connsiteY3" fmla="*/ 7013189 h 7018820"/>
              <a:gd name="connsiteX4" fmla="*/ 17635 w 2225074"/>
              <a:gd name="connsiteY4" fmla="*/ 7018820 h 7018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74" h="7018820">
                <a:moveTo>
                  <a:pt x="17635" y="7018820"/>
                </a:moveTo>
                <a:cubicBezTo>
                  <a:pt x="10035" y="4684403"/>
                  <a:pt x="7600" y="2334417"/>
                  <a:pt x="0" y="0"/>
                </a:cubicBezTo>
                <a:lnTo>
                  <a:pt x="634797" y="16042"/>
                </a:lnTo>
                <a:lnTo>
                  <a:pt x="2225074" y="7013189"/>
                </a:lnTo>
                <a:lnTo>
                  <a:pt x="17635" y="701882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1">
            <a:extLst>
              <a:ext uri="{FF2B5EF4-FFF2-40B4-BE49-F238E27FC236}">
                <a16:creationId xmlns:a16="http://schemas.microsoft.com/office/drawing/2014/main" id="{7EC05602-1A21-4305-F126-88543ED91292}"/>
              </a:ext>
            </a:extLst>
          </p:cNvPr>
          <p:cNvSpPr/>
          <p:nvPr userDrawn="1"/>
        </p:nvSpPr>
        <p:spPr>
          <a:xfrm rot="10800000" flipV="1">
            <a:off x="10236096" y="2946700"/>
            <a:ext cx="1991464" cy="3917973"/>
          </a:xfrm>
          <a:custGeom>
            <a:avLst/>
            <a:gdLst>
              <a:gd name="connsiteX0" fmla="*/ 0 w 1996544"/>
              <a:gd name="connsiteY0" fmla="*/ 3954379 h 3954379"/>
              <a:gd name="connsiteX1" fmla="*/ 0 w 1996544"/>
              <a:gd name="connsiteY1" fmla="*/ 0 h 3954379"/>
              <a:gd name="connsiteX2" fmla="*/ 1996544 w 1996544"/>
              <a:gd name="connsiteY2" fmla="*/ 3954379 h 3954379"/>
              <a:gd name="connsiteX3" fmla="*/ 0 w 1996544"/>
              <a:gd name="connsiteY3" fmla="*/ 3954379 h 3954379"/>
              <a:gd name="connsiteX0" fmla="*/ 0 w 1986384"/>
              <a:gd name="connsiteY0" fmla="*/ 3954379 h 3959459"/>
              <a:gd name="connsiteX1" fmla="*/ 0 w 1986384"/>
              <a:gd name="connsiteY1" fmla="*/ 0 h 3959459"/>
              <a:gd name="connsiteX2" fmla="*/ 1986384 w 1986384"/>
              <a:gd name="connsiteY2" fmla="*/ 3959459 h 3959459"/>
              <a:gd name="connsiteX3" fmla="*/ 0 w 1986384"/>
              <a:gd name="connsiteY3" fmla="*/ 3954379 h 3959459"/>
              <a:gd name="connsiteX0" fmla="*/ 0 w 1991464"/>
              <a:gd name="connsiteY0" fmla="*/ 3964539 h 3964539"/>
              <a:gd name="connsiteX1" fmla="*/ 5080 w 1991464"/>
              <a:gd name="connsiteY1" fmla="*/ 0 h 3964539"/>
              <a:gd name="connsiteX2" fmla="*/ 1991464 w 1991464"/>
              <a:gd name="connsiteY2" fmla="*/ 3959459 h 3964539"/>
              <a:gd name="connsiteX3" fmla="*/ 0 w 1991464"/>
              <a:gd name="connsiteY3" fmla="*/ 3964539 h 3964539"/>
              <a:gd name="connsiteX0" fmla="*/ 0 w 1991464"/>
              <a:gd name="connsiteY0" fmla="*/ 3917973 h 3917973"/>
              <a:gd name="connsiteX1" fmla="*/ 13547 w 1991464"/>
              <a:gd name="connsiteY1" fmla="*/ 0 h 3917973"/>
              <a:gd name="connsiteX2" fmla="*/ 1991464 w 1991464"/>
              <a:gd name="connsiteY2" fmla="*/ 3912893 h 3917973"/>
              <a:gd name="connsiteX3" fmla="*/ 0 w 1991464"/>
              <a:gd name="connsiteY3" fmla="*/ 3917973 h 3917973"/>
            </a:gdLst>
            <a:ahLst/>
            <a:cxnLst>
              <a:cxn ang="0">
                <a:pos x="connsiteX0" y="connsiteY0"/>
              </a:cxn>
              <a:cxn ang="0">
                <a:pos x="connsiteX1" y="connsiteY1"/>
              </a:cxn>
              <a:cxn ang="0">
                <a:pos x="connsiteX2" y="connsiteY2"/>
              </a:cxn>
              <a:cxn ang="0">
                <a:pos x="connsiteX3" y="connsiteY3"/>
              </a:cxn>
            </a:cxnLst>
            <a:rect l="l" t="t" r="r" b="b"/>
            <a:pathLst>
              <a:path w="1991464" h="3917973">
                <a:moveTo>
                  <a:pt x="0" y="3917973"/>
                </a:moveTo>
                <a:cubicBezTo>
                  <a:pt x="1693" y="2596460"/>
                  <a:pt x="11854" y="1321513"/>
                  <a:pt x="13547" y="0"/>
                </a:cubicBezTo>
                <a:lnTo>
                  <a:pt x="1991464" y="3912893"/>
                </a:lnTo>
                <a:lnTo>
                  <a:pt x="0" y="3917973"/>
                </a:lnTo>
                <a:close/>
              </a:path>
            </a:pathLst>
          </a:custGeom>
          <a:solidFill>
            <a:srgbClr val="2821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29E05B0C-07B1-6E94-CB04-5B692DF95A11}"/>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028955" y="-5513"/>
            <a:ext cx="565288" cy="565288"/>
          </a:xfrm>
          <a:prstGeom prst="rect">
            <a:avLst/>
          </a:prstGeom>
        </p:spPr>
      </p:pic>
    </p:spTree>
    <p:extLst>
      <p:ext uri="{BB962C8B-B14F-4D97-AF65-F5344CB8AC3E}">
        <p14:creationId xmlns:p14="http://schemas.microsoft.com/office/powerpoint/2010/main" val="15130612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30" r:id="rId3"/>
    <p:sldLayoutId id="2147483759" r:id="rId4"/>
    <p:sldLayoutId id="2147483760"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B28EB04-EDC5-1DE2-2F96-E6EE24823DA5}"/>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1026464" y="0"/>
            <a:ext cx="565288" cy="565288"/>
          </a:xfrm>
          <a:prstGeom prst="rect">
            <a:avLst/>
          </a:prstGeom>
        </p:spPr>
      </p:pic>
      <p:sp>
        <p:nvSpPr>
          <p:cNvPr id="4" name="Right Triangle 3">
            <a:extLst>
              <a:ext uri="{FF2B5EF4-FFF2-40B4-BE49-F238E27FC236}">
                <a16:creationId xmlns:a16="http://schemas.microsoft.com/office/drawing/2014/main" id="{2275901F-93B8-C343-88C0-E9739A319D14}"/>
              </a:ext>
            </a:extLst>
          </p:cNvPr>
          <p:cNvSpPr/>
          <p:nvPr userDrawn="1"/>
        </p:nvSpPr>
        <p:spPr>
          <a:xfrm rot="10800000" flipV="1">
            <a:off x="10266947" y="2951747"/>
            <a:ext cx="1925053" cy="3906253"/>
          </a:xfrm>
          <a:prstGeom prst="rtTriangle">
            <a:avLst/>
          </a:pr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539724"/>
      </p:ext>
    </p:extLst>
  </p:cSld>
  <p:clrMap bg1="lt1" tx1="dk1" bg2="lt2" tx2="dk2" accent1="accent1" accent2="accent2" accent3="accent3" accent4="accent4" accent5="accent5" accent6="accent6" hlink="hlink" folHlink="folHlink"/>
  <p:sldLayoutIdLst>
    <p:sldLayoutId id="2147483687" r:id="rId1"/>
    <p:sldLayoutId id="214748368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EF9F1F60-35AA-9F91-1C94-C09C8690FF7A}"/>
              </a:ext>
            </a:extLst>
          </p:cNvPr>
          <p:cNvSpPr>
            <a:spLocks noGrp="1"/>
          </p:cNvSpPr>
          <p:nvPr>
            <p:ph type="title"/>
          </p:nvPr>
        </p:nvSpPr>
        <p:spPr>
          <a:xfrm>
            <a:off x="732692" y="101356"/>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7967771"/>
      </p:ext>
    </p:extLst>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BD2C1F-EF5D-1C75-AD65-CAE6244FD0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3C160A-778E-A4DD-5CF8-389FF3CCB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357E6B-9C49-69E0-7F16-51DBE6E275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CD5FC-13DF-7947-A2F8-230685ED9D21}" type="datetimeFigureOut">
              <a:rPr lang="en-US" smtClean="0"/>
              <a:t>7/15/2025</a:t>
            </a:fld>
            <a:endParaRPr lang="en-US"/>
          </a:p>
        </p:txBody>
      </p:sp>
      <p:sp>
        <p:nvSpPr>
          <p:cNvPr id="5" name="Footer Placeholder 4">
            <a:extLst>
              <a:ext uri="{FF2B5EF4-FFF2-40B4-BE49-F238E27FC236}">
                <a16:creationId xmlns:a16="http://schemas.microsoft.com/office/drawing/2014/main" id="{9FEC05D8-3E6F-1C63-9E65-B8F338CCEE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E1DF4E-9FAF-BF6F-F220-4F4F251039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8ADAF-E0A9-C440-BF83-4CE99D685A9D}" type="slidenum">
              <a:rPr lang="en-US" smtClean="0"/>
              <a:t>‹#›</a:t>
            </a:fld>
            <a:endParaRPr lang="en-US"/>
          </a:p>
        </p:txBody>
      </p:sp>
    </p:spTree>
    <p:extLst>
      <p:ext uri="{BB962C8B-B14F-4D97-AF65-F5344CB8AC3E}">
        <p14:creationId xmlns:p14="http://schemas.microsoft.com/office/powerpoint/2010/main" val="26750345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descr="A black and white logo&#10;&#10;Description automatically generated">
            <a:extLst>
              <a:ext uri="{FF2B5EF4-FFF2-40B4-BE49-F238E27FC236}">
                <a16:creationId xmlns:a16="http://schemas.microsoft.com/office/drawing/2014/main" id="{1EA359B5-21D6-9677-812F-2534C08D820A}"/>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1033188" y="-6670"/>
            <a:ext cx="565288" cy="565288"/>
          </a:xfrm>
          <a:prstGeom prst="rect">
            <a:avLst/>
          </a:prstGeom>
        </p:spPr>
      </p:pic>
      <p:sp>
        <p:nvSpPr>
          <p:cNvPr id="4" name="Trapezoid 6">
            <a:extLst>
              <a:ext uri="{FF2B5EF4-FFF2-40B4-BE49-F238E27FC236}">
                <a16:creationId xmlns:a16="http://schemas.microsoft.com/office/drawing/2014/main" id="{A46FE110-BE47-0786-5EF0-D0F1B9651C3A}"/>
              </a:ext>
            </a:extLst>
          </p:cNvPr>
          <p:cNvSpPr/>
          <p:nvPr userDrawn="1"/>
        </p:nvSpPr>
        <p:spPr>
          <a:xfrm rot="10800000">
            <a:off x="10038670" y="-5511"/>
            <a:ext cx="2188890" cy="6870184"/>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0 w 3309730"/>
              <a:gd name="connsiteY0" fmla="*/ 7019293 h 7029232"/>
              <a:gd name="connsiteX1" fmla="*/ 538675 w 3309730"/>
              <a:gd name="connsiteY1" fmla="*/ 0 h 7029232"/>
              <a:gd name="connsiteX2" fmla="*/ 1269724 w 3309730"/>
              <a:gd name="connsiteY2" fmla="*/ 32084 h 7029232"/>
              <a:gd name="connsiteX3" fmla="*/ 3309730 w 3309730"/>
              <a:gd name="connsiteY3" fmla="*/ 7029232 h 7029232"/>
              <a:gd name="connsiteX4" fmla="*/ 0 w 3309730"/>
              <a:gd name="connsiteY4" fmla="*/ 7019293 h 7029232"/>
              <a:gd name="connsiteX0" fmla="*/ 568230 w 2771055"/>
              <a:gd name="connsiteY0" fmla="*/ 7003250 h 7029232"/>
              <a:gd name="connsiteX1" fmla="*/ 0 w 2771055"/>
              <a:gd name="connsiteY1" fmla="*/ 0 h 7029232"/>
              <a:gd name="connsiteX2" fmla="*/ 731049 w 2771055"/>
              <a:gd name="connsiteY2" fmla="*/ 32084 h 7029232"/>
              <a:gd name="connsiteX3" fmla="*/ 2771055 w 2771055"/>
              <a:gd name="connsiteY3" fmla="*/ 7029232 h 7029232"/>
              <a:gd name="connsiteX4" fmla="*/ 568230 w 2771055"/>
              <a:gd name="connsiteY4" fmla="*/ 7003250 h 7029232"/>
              <a:gd name="connsiteX0" fmla="*/ 135093 w 2771055"/>
              <a:gd name="connsiteY0" fmla="*/ 6955123 h 7029232"/>
              <a:gd name="connsiteX1" fmla="*/ 0 w 2771055"/>
              <a:gd name="connsiteY1" fmla="*/ 0 h 7029232"/>
              <a:gd name="connsiteX2" fmla="*/ 731049 w 2771055"/>
              <a:gd name="connsiteY2" fmla="*/ 32084 h 7029232"/>
              <a:gd name="connsiteX3" fmla="*/ 2771055 w 2771055"/>
              <a:gd name="connsiteY3" fmla="*/ 7029232 h 7029232"/>
              <a:gd name="connsiteX4" fmla="*/ 135093 w 2771055"/>
              <a:gd name="connsiteY4" fmla="*/ 6955123 h 7029232"/>
              <a:gd name="connsiteX0" fmla="*/ 38841 w 2674803"/>
              <a:gd name="connsiteY0" fmla="*/ 6939081 h 7013190"/>
              <a:gd name="connsiteX1" fmla="*/ 0 w 2674803"/>
              <a:gd name="connsiteY1" fmla="*/ 0 h 7013190"/>
              <a:gd name="connsiteX2" fmla="*/ 634797 w 2674803"/>
              <a:gd name="connsiteY2" fmla="*/ 16042 h 7013190"/>
              <a:gd name="connsiteX3" fmla="*/ 2674803 w 2674803"/>
              <a:gd name="connsiteY3" fmla="*/ 7013190 h 7013190"/>
              <a:gd name="connsiteX4" fmla="*/ 38841 w 2674803"/>
              <a:gd name="connsiteY4" fmla="*/ 6939081 h 7013190"/>
              <a:gd name="connsiteX0" fmla="*/ 22799 w 2674803"/>
              <a:gd name="connsiteY0" fmla="*/ 7003250 h 7013190"/>
              <a:gd name="connsiteX1" fmla="*/ 0 w 2674803"/>
              <a:gd name="connsiteY1" fmla="*/ 0 h 7013190"/>
              <a:gd name="connsiteX2" fmla="*/ 634797 w 2674803"/>
              <a:gd name="connsiteY2" fmla="*/ 16042 h 7013190"/>
              <a:gd name="connsiteX3" fmla="*/ 2674803 w 2674803"/>
              <a:gd name="connsiteY3" fmla="*/ 7013190 h 7013190"/>
              <a:gd name="connsiteX4" fmla="*/ 22799 w 2674803"/>
              <a:gd name="connsiteY4" fmla="*/ 7003250 h 7013190"/>
              <a:gd name="connsiteX0" fmla="*/ 22799 w 2209582"/>
              <a:gd name="connsiteY0" fmla="*/ 7003250 h 7013190"/>
              <a:gd name="connsiteX1" fmla="*/ 0 w 2209582"/>
              <a:gd name="connsiteY1" fmla="*/ 0 h 7013190"/>
              <a:gd name="connsiteX2" fmla="*/ 634797 w 2209582"/>
              <a:gd name="connsiteY2" fmla="*/ 16042 h 7013190"/>
              <a:gd name="connsiteX3" fmla="*/ 2209582 w 2209582"/>
              <a:gd name="connsiteY3" fmla="*/ 7013190 h 7013190"/>
              <a:gd name="connsiteX4" fmla="*/ 22799 w 2209582"/>
              <a:gd name="connsiteY4" fmla="*/ 7003250 h 7013190"/>
              <a:gd name="connsiteX0" fmla="*/ 17635 w 2209582"/>
              <a:gd name="connsiteY0" fmla="*/ 7018820 h 7018820"/>
              <a:gd name="connsiteX1" fmla="*/ 0 w 2209582"/>
              <a:gd name="connsiteY1" fmla="*/ 0 h 7018820"/>
              <a:gd name="connsiteX2" fmla="*/ 634797 w 2209582"/>
              <a:gd name="connsiteY2" fmla="*/ 16042 h 7018820"/>
              <a:gd name="connsiteX3" fmla="*/ 2209582 w 2209582"/>
              <a:gd name="connsiteY3" fmla="*/ 7013190 h 7018820"/>
              <a:gd name="connsiteX4" fmla="*/ 17635 w 2209582"/>
              <a:gd name="connsiteY4" fmla="*/ 7018820 h 7018820"/>
              <a:gd name="connsiteX0" fmla="*/ 17635 w 2225074"/>
              <a:gd name="connsiteY0" fmla="*/ 7018820 h 7033949"/>
              <a:gd name="connsiteX1" fmla="*/ 0 w 2225074"/>
              <a:gd name="connsiteY1" fmla="*/ 0 h 7033949"/>
              <a:gd name="connsiteX2" fmla="*/ 634797 w 2225074"/>
              <a:gd name="connsiteY2" fmla="*/ 16042 h 7033949"/>
              <a:gd name="connsiteX3" fmla="*/ 2225074 w 2225074"/>
              <a:gd name="connsiteY3" fmla="*/ 7033949 h 7033949"/>
              <a:gd name="connsiteX4" fmla="*/ 17635 w 2225074"/>
              <a:gd name="connsiteY4" fmla="*/ 7018820 h 7033949"/>
              <a:gd name="connsiteX0" fmla="*/ 17635 w 2225074"/>
              <a:gd name="connsiteY0" fmla="*/ 7018820 h 7018820"/>
              <a:gd name="connsiteX1" fmla="*/ 0 w 2225074"/>
              <a:gd name="connsiteY1" fmla="*/ 0 h 7018820"/>
              <a:gd name="connsiteX2" fmla="*/ 634797 w 2225074"/>
              <a:gd name="connsiteY2" fmla="*/ 16042 h 7018820"/>
              <a:gd name="connsiteX3" fmla="*/ 2225074 w 2225074"/>
              <a:gd name="connsiteY3" fmla="*/ 7013189 h 7018820"/>
              <a:gd name="connsiteX4" fmla="*/ 17635 w 2225074"/>
              <a:gd name="connsiteY4" fmla="*/ 7018820 h 7018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74" h="7018820">
                <a:moveTo>
                  <a:pt x="17635" y="7018820"/>
                </a:moveTo>
                <a:cubicBezTo>
                  <a:pt x="10035" y="4684403"/>
                  <a:pt x="7600" y="2334417"/>
                  <a:pt x="0" y="0"/>
                </a:cubicBezTo>
                <a:lnTo>
                  <a:pt x="634797" y="16042"/>
                </a:lnTo>
                <a:lnTo>
                  <a:pt x="2225074" y="7013189"/>
                </a:lnTo>
                <a:lnTo>
                  <a:pt x="17635" y="701882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1">
            <a:extLst>
              <a:ext uri="{FF2B5EF4-FFF2-40B4-BE49-F238E27FC236}">
                <a16:creationId xmlns:a16="http://schemas.microsoft.com/office/drawing/2014/main" id="{7EC05602-1A21-4305-F126-88543ED91292}"/>
              </a:ext>
            </a:extLst>
          </p:cNvPr>
          <p:cNvSpPr/>
          <p:nvPr userDrawn="1"/>
        </p:nvSpPr>
        <p:spPr>
          <a:xfrm rot="10800000" flipV="1">
            <a:off x="10236096" y="2946700"/>
            <a:ext cx="1991464" cy="3917973"/>
          </a:xfrm>
          <a:custGeom>
            <a:avLst/>
            <a:gdLst>
              <a:gd name="connsiteX0" fmla="*/ 0 w 1996544"/>
              <a:gd name="connsiteY0" fmla="*/ 3954379 h 3954379"/>
              <a:gd name="connsiteX1" fmla="*/ 0 w 1996544"/>
              <a:gd name="connsiteY1" fmla="*/ 0 h 3954379"/>
              <a:gd name="connsiteX2" fmla="*/ 1996544 w 1996544"/>
              <a:gd name="connsiteY2" fmla="*/ 3954379 h 3954379"/>
              <a:gd name="connsiteX3" fmla="*/ 0 w 1996544"/>
              <a:gd name="connsiteY3" fmla="*/ 3954379 h 3954379"/>
              <a:gd name="connsiteX0" fmla="*/ 0 w 1986384"/>
              <a:gd name="connsiteY0" fmla="*/ 3954379 h 3959459"/>
              <a:gd name="connsiteX1" fmla="*/ 0 w 1986384"/>
              <a:gd name="connsiteY1" fmla="*/ 0 h 3959459"/>
              <a:gd name="connsiteX2" fmla="*/ 1986384 w 1986384"/>
              <a:gd name="connsiteY2" fmla="*/ 3959459 h 3959459"/>
              <a:gd name="connsiteX3" fmla="*/ 0 w 1986384"/>
              <a:gd name="connsiteY3" fmla="*/ 3954379 h 3959459"/>
              <a:gd name="connsiteX0" fmla="*/ 0 w 1991464"/>
              <a:gd name="connsiteY0" fmla="*/ 3964539 h 3964539"/>
              <a:gd name="connsiteX1" fmla="*/ 5080 w 1991464"/>
              <a:gd name="connsiteY1" fmla="*/ 0 h 3964539"/>
              <a:gd name="connsiteX2" fmla="*/ 1991464 w 1991464"/>
              <a:gd name="connsiteY2" fmla="*/ 3959459 h 3964539"/>
              <a:gd name="connsiteX3" fmla="*/ 0 w 1991464"/>
              <a:gd name="connsiteY3" fmla="*/ 3964539 h 3964539"/>
              <a:gd name="connsiteX0" fmla="*/ 0 w 1991464"/>
              <a:gd name="connsiteY0" fmla="*/ 3917973 h 3917973"/>
              <a:gd name="connsiteX1" fmla="*/ 13547 w 1991464"/>
              <a:gd name="connsiteY1" fmla="*/ 0 h 3917973"/>
              <a:gd name="connsiteX2" fmla="*/ 1991464 w 1991464"/>
              <a:gd name="connsiteY2" fmla="*/ 3912893 h 3917973"/>
              <a:gd name="connsiteX3" fmla="*/ 0 w 1991464"/>
              <a:gd name="connsiteY3" fmla="*/ 3917973 h 3917973"/>
            </a:gdLst>
            <a:ahLst/>
            <a:cxnLst>
              <a:cxn ang="0">
                <a:pos x="connsiteX0" y="connsiteY0"/>
              </a:cxn>
              <a:cxn ang="0">
                <a:pos x="connsiteX1" y="connsiteY1"/>
              </a:cxn>
              <a:cxn ang="0">
                <a:pos x="connsiteX2" y="connsiteY2"/>
              </a:cxn>
              <a:cxn ang="0">
                <a:pos x="connsiteX3" y="connsiteY3"/>
              </a:cxn>
            </a:cxnLst>
            <a:rect l="l" t="t" r="r" b="b"/>
            <a:pathLst>
              <a:path w="1991464" h="3917973">
                <a:moveTo>
                  <a:pt x="0" y="3917973"/>
                </a:moveTo>
                <a:cubicBezTo>
                  <a:pt x="1693" y="2596460"/>
                  <a:pt x="11854" y="1321513"/>
                  <a:pt x="13547" y="0"/>
                </a:cubicBezTo>
                <a:lnTo>
                  <a:pt x="1991464" y="3912893"/>
                </a:lnTo>
                <a:lnTo>
                  <a:pt x="0" y="3917973"/>
                </a:lnTo>
                <a:close/>
              </a:path>
            </a:pathLst>
          </a:custGeom>
          <a:solidFill>
            <a:srgbClr val="2821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29E05B0C-07B1-6E94-CB04-5B692DF95A11}"/>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1028955" y="-5513"/>
            <a:ext cx="565288" cy="565288"/>
          </a:xfrm>
          <a:prstGeom prst="rect">
            <a:avLst/>
          </a:prstGeom>
        </p:spPr>
      </p:pic>
    </p:spTree>
    <p:extLst>
      <p:ext uri="{BB962C8B-B14F-4D97-AF65-F5344CB8AC3E}">
        <p14:creationId xmlns:p14="http://schemas.microsoft.com/office/powerpoint/2010/main" val="329809176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3" r:id="rId3"/>
    <p:sldLayoutId id="2147483744" r:id="rId4"/>
    <p:sldLayoutId id="2147483745" r:id="rId5"/>
    <p:sldLayoutId id="2147483752" r:id="rId6"/>
    <p:sldLayoutId id="2147483753" r:id="rId7"/>
    <p:sldLayoutId id="2147483755" r:id="rId8"/>
    <p:sldLayoutId id="2147483756" r:id="rId9"/>
    <p:sldLayoutId id="2147483757" r:id="rId10"/>
    <p:sldLayoutId id="214748375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9B30B0-9AA1-8DFC-C1F5-04316C678D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B1F819-609F-E8FC-47CF-C6D827106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CC835A-1EDA-C9B6-3295-128F6809FF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B445EB6A-8C01-6DB7-47CB-806AE7185E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6" name="Slide Number Placeholder 5">
            <a:extLst>
              <a:ext uri="{FF2B5EF4-FFF2-40B4-BE49-F238E27FC236}">
                <a16:creationId xmlns:a16="http://schemas.microsoft.com/office/drawing/2014/main" id="{B1AED272-B8CD-2A9B-0B07-241985A4A026}"/>
              </a:ext>
            </a:extLst>
          </p:cNvPr>
          <p:cNvSpPr>
            <a:spLocks noGrp="1"/>
          </p:cNvSpPr>
          <p:nvPr>
            <p:ph type="sldNum" sz="quarter" idx="4"/>
          </p:nvPr>
        </p:nvSpPr>
        <p:spPr>
          <a:xfrm>
            <a:off x="10755086" y="6356350"/>
            <a:ext cx="598714"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9724B45E-4643-4506-A787-832A5D92DBB5}" type="slidenum">
              <a:rPr lang="en-US" smtClean="0"/>
              <a:pPr/>
              <a:t>‹#›</a:t>
            </a:fld>
            <a:endParaRPr lang="en-US"/>
          </a:p>
        </p:txBody>
      </p:sp>
    </p:spTree>
    <p:extLst>
      <p:ext uri="{BB962C8B-B14F-4D97-AF65-F5344CB8AC3E}">
        <p14:creationId xmlns:p14="http://schemas.microsoft.com/office/powerpoint/2010/main" val="141318874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mailto:Branden.Sowers@flydenver.com"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mailto:irene.st.martin@flydenver.com"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mailto:cullen.choi@flydenver.com"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mailto:nicholas.martin@flydenver.com"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mailto:jacqueline.wilson@flydenver.com"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mailto:jacqueline.wilson@flydenver.com"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mailto:tracy.whitling@flydenver.com"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mailto:matthew.gomez-peterson@flydenver.com"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mailto:ro-tien.liang@flydenver.com"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hyperlink" Target="mailto:pamela.kohl@flydenver.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5.xml"/><Relationship Id="rId4" Type="http://schemas.openxmlformats.org/officeDocument/2006/relationships/image" Target="../media/image40.svg"/></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bidnetdirect.com/colorado/cityandcountyofdenverdepartmentofaviation" TargetMode="Externa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hyperlink" Target="https://www.ecfr.gov/current/title-49/part-23/section-23.25#p-23.25(e)(1)(i)"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44.png"/><Relationship Id="rId4" Type="http://schemas.openxmlformats.org/officeDocument/2006/relationships/hyperlink" Target="mailto:DEN-ACDBE@flydenver.com"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34.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hyperlink" Target="https://library.municode.com/co/denver/codes/code_of_ordinances?nodeId=TITIIREMUCO_CH28HURI_ARTVNOCOPUORGOSEOPMIWONEBUSMBUENPRGOSE" TargetMode="External"/><Relationship Id="rId2" Type="http://schemas.openxmlformats.org/officeDocument/2006/relationships/hyperlink" Target="https://library.municode.com/co/denver/codes/code_of_ordinances?nodeId=TITIIREMUCO_CH28HURI_ARTIIINOCOCOREREPRDECOSE_DIV3NOCOCOREREPRDECOSE" TargetMode="External"/><Relationship Id="rId1" Type="http://schemas.openxmlformats.org/officeDocument/2006/relationships/slideLayout" Target="../slideLayouts/slideLayout34.xml"/><Relationship Id="rId6" Type="http://schemas.openxmlformats.org/officeDocument/2006/relationships/image" Target="../media/image53.png"/><Relationship Id="rId5" Type="http://schemas.openxmlformats.org/officeDocument/2006/relationships/hyperlink" Target="https://www.ecfr.gov/current/title-49/part-26" TargetMode="External"/><Relationship Id="rId4" Type="http://schemas.openxmlformats.org/officeDocument/2006/relationships/hyperlink" Target="https://library.municode.com/co/denver/codes/code_of_ordinances?nodeId=TITIIREMUCO_CH28HURI_ARTVIIOPSMBUENEMBUENCOCOREREPRDECOSESMBUENCOCOAGTHDESEPOCOCOA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denvergov.org/content/denvergov/en/denver-office-of-economic-development/do-business-with-denver.html" TargetMode="External"/><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hyperlink" Target="https://denver.mwdbe.com/?TN=denver" TargetMode="External"/><Relationship Id="rId2" Type="http://schemas.openxmlformats.org/officeDocument/2006/relationships/notesSlide" Target="../notesSlides/notesSlide30.xml"/><Relationship Id="rId1" Type="http://schemas.openxmlformats.org/officeDocument/2006/relationships/slideLayout" Target="../slideLayouts/slideLayout34.xml"/><Relationship Id="rId4" Type="http://schemas.openxmlformats.org/officeDocument/2006/relationships/hyperlink" Target="https://startupspace.app/detail-normal-events/58020?b_link=event_type%3Dupcoming%26search_group%3D468%26search_radius%3D50&amp;group_id=NDY4"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mailto:dsbohelp@denvergov.org" TargetMode="External"/><Relationship Id="rId3" Type="http://schemas.openxmlformats.org/officeDocument/2006/relationships/hyperlink" Target="http://www.denvergov.org/dsbo" TargetMode="External"/><Relationship Id="rId7" Type="http://schemas.openxmlformats.org/officeDocument/2006/relationships/hyperlink" Target="mailto:dsbo@denvergov.org" TargetMode="External"/><Relationship Id="rId2" Type="http://schemas.openxmlformats.org/officeDocument/2006/relationships/notesSlide" Target="../notesSlides/notesSlide31.xml"/><Relationship Id="rId1" Type="http://schemas.openxmlformats.org/officeDocument/2006/relationships/slideLayout" Target="../slideLayouts/slideLayout35.xml"/><Relationship Id="rId6" Type="http://schemas.openxmlformats.org/officeDocument/2006/relationships/hyperlink" Target="mailto:dsbo@flydenver.com" TargetMode="External"/><Relationship Id="rId5" Type="http://schemas.openxmlformats.org/officeDocument/2006/relationships/hyperlink" Target="mailto:certificationinfo@denvergov.org" TargetMode="External"/><Relationship Id="rId4" Type="http://schemas.openxmlformats.org/officeDocument/2006/relationships/hyperlink" Target="https://denvergov.us2.list-manage.com/subscribe?u=1d398c2a368bac2001013a3a6&amp;id=c04b6eed77"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bidnetdirect.com/colorado/city-and-county-of-denver-general-services-purchasing" TargetMode="External"/><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image" Target="../media/image54.png"/><Relationship Id="rId5" Type="http://schemas.openxmlformats.org/officeDocument/2006/relationships/hyperlink" Target="https://us.openforms.com/Form/657c65df-b0fb-4a88-89d0-3d51614b5adf" TargetMode="External"/><Relationship Id="rId4" Type="http://schemas.openxmlformats.org/officeDocument/2006/relationships/hyperlink" Target="https://denvergov.org/Government/Agencies-Departments-Offices/Agencies-Departments-Offices-Directory/General-Services/Purchasing-Division/Vendor-Resource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24.xml"/><Relationship Id="rId5" Type="http://schemas.openxmlformats.org/officeDocument/2006/relationships/image" Target="../media/image57.jpeg"/><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3" Type="http://schemas.openxmlformats.org/officeDocument/2006/relationships/hyperlink" Target="mailto:Lindsay.Mercier@flydenver.com"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31.jpeg"/></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24.xml"/><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48.xml"/><Relationship Id="rId5" Type="http://schemas.openxmlformats.org/officeDocument/2006/relationships/image" Target="../media/image60.png"/><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1.png"/><Relationship Id="rId1" Type="http://schemas.openxmlformats.org/officeDocument/2006/relationships/slideLayout" Target="../slideLayouts/slideLayout48.xml"/><Relationship Id="rId4" Type="http://schemas.openxmlformats.org/officeDocument/2006/relationships/image" Target="../media/image62.jpeg"/></Relationships>
</file>

<file path=ppt/slides/_rels/slide43.xml.rels><?xml version="1.0" encoding="UTF-8" standalone="yes"?>
<Relationships xmlns="http://schemas.openxmlformats.org/package/2006/relationships"><Relationship Id="rId8" Type="http://schemas.openxmlformats.org/officeDocument/2006/relationships/image" Target="../media/image68.jpe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76.png"/><Relationship Id="rId2" Type="http://schemas.openxmlformats.org/officeDocument/2006/relationships/notesSlide" Target="../notesSlides/notesSlide36.xml"/><Relationship Id="rId16" Type="http://schemas.openxmlformats.org/officeDocument/2006/relationships/hyperlink" Target="mailto:cord@priretail.com" TargetMode="External"/><Relationship Id="rId1" Type="http://schemas.openxmlformats.org/officeDocument/2006/relationships/slideLayout" Target="../slideLayouts/slideLayout50.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4.jpeg"/><Relationship Id="rId9" Type="http://schemas.openxmlformats.org/officeDocument/2006/relationships/image" Target="../media/image69.png"/><Relationship Id="rId14" Type="http://schemas.openxmlformats.org/officeDocument/2006/relationships/image" Target="../media/image74.jpe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mailto:Branden.Sowers@flydenver.com"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82CAAC-5511-40A6-FFB6-EBEF3926B130}"/>
              </a:ext>
              <a:ext uri="{C183D7F6-B498-43B3-948B-1728B52AA6E4}">
                <adec:decorative xmlns:adec="http://schemas.microsoft.com/office/drawing/2017/decorative" val="1"/>
              </a:ext>
            </a:extLst>
          </p:cNvPr>
          <p:cNvSpPr>
            <a:spLocks noGrp="1"/>
          </p:cNvSpPr>
          <p:nvPr>
            <p:ph type="title" idx="4294967295"/>
          </p:nvPr>
        </p:nvSpPr>
        <p:spPr>
          <a:xfrm>
            <a:off x="762418" y="4547937"/>
            <a:ext cx="8694403" cy="11887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chemeClr val="bg1"/>
                </a:solidFill>
                <a:effectLst/>
                <a:uLnTx/>
                <a:uFillTx/>
                <a:latin typeface="+mn-lt"/>
                <a:ea typeface="+mn-ea"/>
                <a:cs typeface="+mn-cs"/>
              </a:rPr>
              <a:t>Taking Flight at DEN</a:t>
            </a:r>
          </a:p>
        </p:txBody>
      </p:sp>
      <p:sp>
        <p:nvSpPr>
          <p:cNvPr id="2" name="Text Placeholder 1">
            <a:extLst>
              <a:ext uri="{FF2B5EF4-FFF2-40B4-BE49-F238E27FC236}">
                <a16:creationId xmlns:a16="http://schemas.microsoft.com/office/drawing/2014/main" id="{5CF596FF-602A-92B7-11D4-E6638E367E24}"/>
              </a:ext>
              <a:ext uri="{C183D7F6-B498-43B3-948B-1728B52AA6E4}">
                <adec:decorative xmlns:adec="http://schemas.microsoft.com/office/drawing/2017/decorative" val="1"/>
              </a:ext>
            </a:extLst>
          </p:cNvPr>
          <p:cNvSpPr>
            <a:spLocks noGrp="1"/>
          </p:cNvSpPr>
          <p:nvPr>
            <p:ph type="body" sz="quarter" idx="12"/>
          </p:nvPr>
        </p:nvSpPr>
        <p:spPr>
          <a:xfrm>
            <a:off x="754062" y="6080418"/>
            <a:ext cx="3070686" cy="432677"/>
          </a:xfrm>
        </p:spPr>
        <p:txBody>
          <a:bodyPr lIns="91440" tIns="45720" rIns="91440" bIns="45720" anchor="t"/>
          <a:lstStyle/>
          <a:p>
            <a:r>
              <a:rPr lang="en-US"/>
              <a:t>July 2025</a:t>
            </a:r>
          </a:p>
        </p:txBody>
      </p:sp>
    </p:spTree>
    <p:extLst>
      <p:ext uri="{BB962C8B-B14F-4D97-AF65-F5344CB8AC3E}">
        <p14:creationId xmlns:p14="http://schemas.microsoft.com/office/powerpoint/2010/main" val="170341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E4E3C-55DF-7729-7FF0-74937A97F31C}"/>
            </a:ext>
          </a:extLst>
        </p:cNvPr>
        <p:cNvGrpSpPr/>
        <p:nvPr/>
      </p:nvGrpSpPr>
      <p:grpSpPr>
        <a:xfrm>
          <a:off x="0" y="0"/>
          <a:ext cx="0" cy="0"/>
          <a:chOff x="0" y="0"/>
          <a:chExt cx="0" cy="0"/>
        </a:xfrm>
      </p:grpSpPr>
      <p:sp>
        <p:nvSpPr>
          <p:cNvPr id="16" name="Text Placeholder 15" descr="M2L5W1 Grab and Go Café ">
            <a:extLst>
              <a:ext uri="{FF2B5EF4-FFF2-40B4-BE49-F238E27FC236}">
                <a16:creationId xmlns:a16="http://schemas.microsoft.com/office/drawing/2014/main" id="{9F409564-83A1-1FC2-190E-7181F747E52C}"/>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pl-PL" sz="3200">
                <a:solidFill>
                  <a:srgbClr val="440099"/>
                </a:solidFill>
                <a:latin typeface="+mn-lt"/>
                <a:ea typeface="+mn-ea"/>
                <a:cs typeface="+mn-cs"/>
              </a:rPr>
              <a:t>M</a:t>
            </a:r>
            <a:r>
              <a:rPr lang="en-US" sz="3200">
                <a:solidFill>
                  <a:srgbClr val="440099"/>
                </a:solidFill>
                <a:latin typeface="+mn-lt"/>
                <a:ea typeface="+mn-ea"/>
                <a:cs typeface="+mn-cs"/>
              </a:rPr>
              <a:t>3</a:t>
            </a:r>
            <a:r>
              <a:rPr lang="pl-PL" sz="3200">
                <a:solidFill>
                  <a:srgbClr val="440099"/>
                </a:solidFill>
                <a:latin typeface="+mn-lt"/>
                <a:ea typeface="+mn-ea"/>
                <a:cs typeface="+mn-cs"/>
              </a:rPr>
              <a:t>L5W1 </a:t>
            </a:r>
            <a:r>
              <a:rPr lang="en-US" sz="3200">
                <a:solidFill>
                  <a:srgbClr val="440099"/>
                </a:solidFill>
                <a:latin typeface="+mn-lt"/>
                <a:ea typeface="+mn-ea"/>
                <a:cs typeface="+mn-cs"/>
              </a:rPr>
              <a:t>Arrivals Lounge</a:t>
            </a:r>
            <a:endParaRPr lang="en-US" sz="3200"/>
          </a:p>
        </p:txBody>
      </p:sp>
      <p:sp>
        <p:nvSpPr>
          <p:cNvPr id="3" name="TextBox 2" descr="Denver International Airport (DEN) will be conducting a Request for Proposals (RFP) competitive selection process for a concessionaire to design, build, and manage a food and beverage location in the Great Hall. This location is intended for the development of a 100% SBEC-owned and certified Grab and Go Café concept. The location will be approximately 2016 square feet, and the term will be 12 years.&#10;&#10;KEY INFORMATION &#10;Anticipated Advertisement Date:  Q3&#10;Estimated Project Value: $2M to $4.99M&#10;Small Business Program Goal: TBD&#10;Key Scope/Industry: F&amp;B Operator, Concessionaire, SBEC&#10;Project Manager: Branden Sowers| Branden.Sowers@flydenver.com&#10;">
            <a:extLst>
              <a:ext uri="{FF2B5EF4-FFF2-40B4-BE49-F238E27FC236}">
                <a16:creationId xmlns:a16="http://schemas.microsoft.com/office/drawing/2014/main" id="{4C441EAA-E391-1F60-B30F-E0B967A7F3B6}"/>
              </a:ext>
              <a:ext uri="{C183D7F6-B498-43B3-948B-1728B52AA6E4}">
                <adec:decorative xmlns:adec="http://schemas.microsoft.com/office/drawing/2017/decorative" val="0"/>
              </a:ext>
            </a:extLst>
          </p:cNvPr>
          <p:cNvSpPr txBox="1"/>
          <p:nvPr/>
        </p:nvSpPr>
        <p:spPr>
          <a:xfrm>
            <a:off x="770438" y="1113797"/>
            <a:ext cx="9070247" cy="378565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a:solidFill>
                  <a:srgbClr val="0C0D0D"/>
                </a:solidFill>
                <a:effectLst/>
                <a:latin typeface="source-sans-pro"/>
              </a:rPr>
              <a:t>Denver International Airport (DEN) will be conducting a Request for Proposals (RFP) competitive selection process for a concessionaire to design, build, and manage a passenger service concession location in the Great Hall. This location will be an Arrivals Lounge concept. The location will be approximately 2060 square feet, and the term will be nine (9) years.</a:t>
            </a:r>
            <a:br>
              <a:rPr lang="en-US" sz="1600" b="0" i="0" u="none" strike="noStrike" kern="1200" cap="none" spc="0" normalizeH="0" baseline="0" noProof="0">
                <a:ln>
                  <a:noFill/>
                </a:ln>
                <a:effectLst/>
                <a:uLnTx/>
                <a:uFillTx/>
                <a:latin typeface="Calibri" panose="020F0502020204030204"/>
                <a:cs typeface="Calibri"/>
              </a:rPr>
            </a:b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KEY INFORMATION </a:t>
            </a:r>
            <a:endPar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Anticipated Advertisement Date: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 August 1, 2025</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Small Business Program Goal:</a:t>
            </a:r>
            <a:endParaRPr lang="en-US" sz="16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MWBE Construction Goal: To be determined after award</a:t>
            </a:r>
            <a:endParaRPr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lang="en-US" sz="1600">
                <a:solidFill>
                  <a:prstClr val="black"/>
                </a:solidFill>
                <a:latin typeface="Calibri" panose="020F0502020204030204"/>
                <a:cs typeface="Calibri"/>
              </a:rPr>
              <a:t>MWBE Design Goal: No Program</a:t>
            </a:r>
            <a:endParaRPr lang="en-US" sz="1600">
              <a:solidFill>
                <a:prstClr val="black"/>
              </a:solidFill>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rPr>
              <a:t>ACDBE: 0%</a:t>
            </a:r>
            <a:endParaRPr lang="en-US" sz="1600">
              <a:solidFill>
                <a:prstClr val="black"/>
              </a:solidFill>
              <a:latin typeface="Calibri" panose="020F0502020204030204"/>
              <a:ea typeface="Calibri"/>
              <a:cs typeface="Calibri"/>
            </a:endParaRPr>
          </a:p>
          <a:p>
            <a:pPr marL="742950" lvl="1" indent="-285750">
              <a:buClr>
                <a:srgbClr val="E35B2A"/>
              </a:buClr>
              <a:buFont typeface="Arial" panose="020B0604020202020204" pitchFamily="34" charset="0"/>
              <a:buChar char="•"/>
              <a:defRPr/>
            </a:pPr>
            <a:r>
              <a:rPr lang="en-US" sz="1600">
                <a:solidFill>
                  <a:prstClr val="black"/>
                </a:solidFill>
                <a:latin typeface="Calibri" panose="020F0502020204030204"/>
                <a:ea typeface="Calibri"/>
                <a:cs typeface="Calibri"/>
              </a:rPr>
              <a:t>Primary NAICS Codes Identified: 812990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Key Scope/Industry: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F&amp;B Concessions Concepts, SBEC/MWBE Partners, General Contractors, etc.</a:t>
            </a:r>
            <a:endParaRPr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Project Manager: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Branden Sowers| </a:t>
            </a:r>
            <a:r>
              <a:rPr kumimoji="0" lang="en-US" sz="1600" b="0" i="0" u="none" strike="noStrike" kern="1200" cap="none" spc="0" normalizeH="0" baseline="0" noProof="0">
                <a:ln>
                  <a:noFill/>
                </a:ln>
                <a:solidFill>
                  <a:srgbClr val="0563C1"/>
                </a:solidFill>
                <a:effectLst/>
                <a:uLnTx/>
                <a:uFillTx/>
                <a:latin typeface="Calibri" panose="020F0502020204030204"/>
                <a:ea typeface="+mn-ea"/>
                <a:cs typeface="Calibri"/>
              </a:rPr>
              <a:t>Branden.Sowers@flydenver.com</a:t>
            </a:r>
            <a:endParaRPr kumimoji="0" lang="en-US" sz="1600" b="0" i="0" u="none" strike="noStrike" kern="1200" cap="none" spc="0" normalizeH="0" baseline="0" noProof="0">
              <a:ln>
                <a:noFill/>
              </a:ln>
              <a:solidFill>
                <a:prstClr val="black"/>
              </a:solidFill>
              <a:effectLst/>
              <a:uLnTx/>
              <a:uFillTx/>
              <a:latin typeface="Aptos Narrow"/>
              <a:ea typeface="+mn-ea"/>
              <a:cs typeface="Arial"/>
            </a:endParaRPr>
          </a:p>
        </p:txBody>
      </p:sp>
      <p:sp>
        <p:nvSpPr>
          <p:cNvPr id="2" name="TextBox 4">
            <a:extLst>
              <a:ext uri="{FF2B5EF4-FFF2-40B4-BE49-F238E27FC236}">
                <a16:creationId xmlns:a16="http://schemas.microsoft.com/office/drawing/2014/main" id="{043CE4CF-E81B-17D1-02A0-509D7B27CFD3}"/>
              </a:ext>
            </a:extLst>
          </p:cNvPr>
          <p:cNvSpPr txBox="1"/>
          <p:nvPr/>
        </p:nvSpPr>
        <p:spPr>
          <a:xfrm>
            <a:off x="721452" y="5303695"/>
            <a:ext cx="6721779" cy="58477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i="1">
                <a:solidFill>
                  <a:srgbClr val="E35B2A"/>
                </a:solidFill>
                <a:ea typeface="+mn-lt"/>
                <a:cs typeface="+mn-lt"/>
              </a:rPr>
              <a:t>*Dates are tentative and subject to change</a:t>
            </a:r>
            <a:endParaRPr lang="en-US" sz="1600">
              <a:solidFill>
                <a:srgbClr val="E35B2A"/>
              </a:solidFill>
              <a:ea typeface="+mn-lt"/>
              <a:cs typeface="+mn-lt"/>
            </a:endParaRPr>
          </a:p>
          <a:p>
            <a:endParaRPr lang="en-US" sz="1600" i="1">
              <a:solidFill>
                <a:srgbClr val="B74D13"/>
              </a:solidFill>
              <a:cs typeface="Calibri"/>
            </a:endParaRPr>
          </a:p>
        </p:txBody>
      </p:sp>
    </p:spTree>
    <p:extLst>
      <p:ext uri="{BB962C8B-B14F-4D97-AF65-F5344CB8AC3E}">
        <p14:creationId xmlns:p14="http://schemas.microsoft.com/office/powerpoint/2010/main" val="2772588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CA401-9F0B-2ED9-CA1D-D38B3C0AA25F}"/>
            </a:ext>
          </a:extLst>
        </p:cNvPr>
        <p:cNvGrpSpPr/>
        <p:nvPr/>
      </p:nvGrpSpPr>
      <p:grpSpPr>
        <a:xfrm>
          <a:off x="0" y="0"/>
          <a:ext cx="0" cy="0"/>
          <a:chOff x="0" y="0"/>
          <a:chExt cx="0" cy="0"/>
        </a:xfrm>
      </p:grpSpPr>
      <p:sp>
        <p:nvSpPr>
          <p:cNvPr id="16" name="Text Placeholder 15" descr="M2L5W1 Grab and Go Café ">
            <a:extLst>
              <a:ext uri="{FF2B5EF4-FFF2-40B4-BE49-F238E27FC236}">
                <a16:creationId xmlns:a16="http://schemas.microsoft.com/office/drawing/2014/main" id="{F45D2189-D94E-3370-8B08-F11A1B6DD3A7}"/>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pl-PL" sz="3200">
                <a:solidFill>
                  <a:srgbClr val="440099"/>
                </a:solidFill>
                <a:latin typeface="+mn-lt"/>
                <a:ea typeface="+mn-ea"/>
                <a:cs typeface="+mn-cs"/>
              </a:rPr>
              <a:t>M3L6E1 Food Hal</a:t>
            </a:r>
            <a:r>
              <a:rPr lang="en-US" sz="3200">
                <a:solidFill>
                  <a:srgbClr val="440099"/>
                </a:solidFill>
                <a:latin typeface="+mn-lt"/>
                <a:ea typeface="+mn-ea"/>
                <a:cs typeface="+mn-cs"/>
              </a:rPr>
              <a:t>l</a:t>
            </a:r>
            <a:endParaRPr lang="en-US" sz="3200"/>
          </a:p>
        </p:txBody>
      </p:sp>
      <p:sp>
        <p:nvSpPr>
          <p:cNvPr id="3" name="TextBox 2" descr="Denver International Airport (DEN) will be conducting a Request for Proposals (RFP) competitive selection process for a concessionaire to design, build, and manage a food and beverage location in the Great Hall. This location is intended for the development of a 100% SBEC-owned and certified Grab and Go Café concept. The location will be approximately 2016 square feet, and the term will be 12 years.&#10;&#10;KEY INFORMATION &#10;Anticipated Advertisement Date:  Q3&#10;Estimated Project Value: $2M to $4.99M&#10;Small Business Program Goal: TBD&#10;Key Scope/Industry: F&amp;B Operator, Concessionaire, SBEC&#10;Project Manager: Branden Sowers| Branden.Sowers@flydenver.com&#10;">
            <a:extLst>
              <a:ext uri="{FF2B5EF4-FFF2-40B4-BE49-F238E27FC236}">
                <a16:creationId xmlns:a16="http://schemas.microsoft.com/office/drawing/2014/main" id="{92133BC2-EA8C-DB7B-BD97-324914389105}"/>
              </a:ext>
              <a:ext uri="{C183D7F6-B498-43B3-948B-1728B52AA6E4}">
                <adec:decorative xmlns:adec="http://schemas.microsoft.com/office/drawing/2017/decorative" val="0"/>
              </a:ext>
            </a:extLst>
          </p:cNvPr>
          <p:cNvSpPr txBox="1"/>
          <p:nvPr/>
        </p:nvSpPr>
        <p:spPr>
          <a:xfrm>
            <a:off x="770438" y="1113797"/>
            <a:ext cx="9070247" cy="403187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a:solidFill>
                  <a:srgbClr val="0C0D0D"/>
                </a:solidFill>
                <a:effectLst/>
                <a:latin typeface="source-sans-pro"/>
              </a:rPr>
              <a:t>Denver International Airport (DEN) will be conducting a Request for Proposals (RFP) competitive selection process for a concessionaire to design, build, and manage a food and beverage location in the Great Hall. This location will be a Food Hall comprised of three quick service restaurant concepts. The location will be approximately 5812 square feet, and the term will be twelve (12) years.</a:t>
            </a:r>
            <a:b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b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KEY INFORMATION </a:t>
            </a:r>
            <a:endPar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Anticipated Advertisement Date: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 August 1, 2025</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Small Business Program Goal:</a:t>
            </a: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MWBE Construction Goal: To be determined after award</a:t>
            </a: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lang="en-US" sz="1600">
                <a:solidFill>
                  <a:prstClr val="black"/>
                </a:solidFill>
                <a:latin typeface="Calibri" panose="020F0502020204030204"/>
                <a:cs typeface="Calibri"/>
              </a:rPr>
              <a:t>MWBE Design Goal: 15%</a:t>
            </a:r>
          </a:p>
          <a:p>
            <a:pPr marL="742950" lvl="1" indent="-285750">
              <a:buClr>
                <a:srgbClr val="E35B2A"/>
              </a:buClr>
              <a:buFont typeface="Arial" panose="020B0604020202020204" pitchFamily="34" charset="0"/>
              <a:buChar char="•"/>
              <a:defRPr/>
            </a:pPr>
            <a:r>
              <a:rPr lang="en-US" sz="1600">
                <a:solidFill>
                  <a:prstClr val="black"/>
                </a:solidFill>
                <a:latin typeface="Calibri" panose="020F0502020204030204"/>
                <a:cs typeface="Calibri"/>
              </a:rPr>
              <a:t>Primary NAICS Codes Identified: 541310 &amp; 541330</a:t>
            </a: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rPr>
              <a:t>ACDBE: 31.</a:t>
            </a:r>
            <a:r>
              <a:rPr lang="en-US" sz="1600">
                <a:solidFill>
                  <a:prstClr val="black"/>
                </a:solidFill>
                <a:latin typeface="Calibri" panose="020F0502020204030204"/>
                <a:ea typeface="Calibri"/>
                <a:cs typeface="Calibri"/>
              </a:rPr>
              <a:t>3%</a:t>
            </a:r>
          </a:p>
          <a:p>
            <a:pPr marL="742950" lvl="1" indent="-285750">
              <a:buClr>
                <a:srgbClr val="E35B2A"/>
              </a:buClr>
              <a:buFont typeface="Arial" panose="020B0604020202020204" pitchFamily="34" charset="0"/>
              <a:buChar char="•"/>
              <a:defRPr/>
            </a:pPr>
            <a:r>
              <a:rPr lang="en-US" sz="1600">
                <a:solidFill>
                  <a:prstClr val="black"/>
                </a:solidFill>
                <a:latin typeface="Calibri" panose="020F0502020204030204"/>
                <a:ea typeface="Calibri"/>
                <a:cs typeface="Calibri"/>
              </a:rPr>
              <a:t>Primary NAICS Codes Identified: 722515, 722513, 722330, &amp; 722511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Key Scope/Industry: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F&amp;B Concessions Concepts, SBEC/MWBE Partners, General Contractors,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Project Manager: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Branden Sowers| </a:t>
            </a:r>
            <a:r>
              <a:rPr kumimoji="0" lang="en-US" sz="1600" b="0" i="0" u="none" strike="noStrike" kern="1200" cap="none" spc="0" normalizeH="0" baseline="0" noProof="0">
                <a:ln>
                  <a:noFill/>
                </a:ln>
                <a:solidFill>
                  <a:srgbClr val="0563C1"/>
                </a:solidFill>
                <a:effectLst/>
                <a:uLnTx/>
                <a:uFillTx/>
                <a:latin typeface="Calibri" panose="020F0502020204030204"/>
                <a:ea typeface="+mn-ea"/>
                <a:cs typeface="Calibri"/>
                <a:hlinkClick r:id="rId3"/>
              </a:rPr>
              <a:t>Branden.Sowers@flydenver.com</a:t>
            </a:r>
            <a:r>
              <a:rPr kumimoji="0" lang="en-US" sz="1600" b="0" i="0" u="none" strike="noStrike" kern="1200" cap="none" spc="0" normalizeH="0" baseline="0" noProof="0">
                <a:ln>
                  <a:noFill/>
                </a:ln>
                <a:solidFill>
                  <a:srgbClr val="0563C1"/>
                </a:solidFill>
                <a:effectLst/>
                <a:uLnTx/>
                <a:uFillTx/>
                <a:latin typeface="Calibri" panose="020F0502020204030204"/>
                <a:ea typeface="+mn-ea"/>
                <a:cs typeface="Calibri"/>
              </a:rPr>
              <a:t> </a:t>
            </a:r>
            <a:endParaRPr kumimoji="0" lang="en-US" sz="1600" b="0" i="0" u="none" strike="noStrike" kern="1200" cap="none" spc="0" normalizeH="0" baseline="0" noProof="0">
              <a:ln>
                <a:noFill/>
              </a:ln>
              <a:solidFill>
                <a:prstClr val="black"/>
              </a:solidFill>
              <a:effectLst/>
              <a:uLnTx/>
              <a:uFillTx/>
              <a:latin typeface="Aptos Narrow"/>
              <a:ea typeface="+mn-ea"/>
              <a:cs typeface="Arial"/>
            </a:endParaRPr>
          </a:p>
        </p:txBody>
      </p:sp>
      <p:sp>
        <p:nvSpPr>
          <p:cNvPr id="2" name="TextBox 4">
            <a:extLst>
              <a:ext uri="{FF2B5EF4-FFF2-40B4-BE49-F238E27FC236}">
                <a16:creationId xmlns:a16="http://schemas.microsoft.com/office/drawing/2014/main" id="{48509FDC-7AAD-6FDE-752A-D41A76C00632}"/>
              </a:ext>
            </a:extLst>
          </p:cNvPr>
          <p:cNvSpPr txBox="1"/>
          <p:nvPr/>
        </p:nvSpPr>
        <p:spPr>
          <a:xfrm>
            <a:off x="923422" y="5321483"/>
            <a:ext cx="6721779" cy="58477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i="1">
                <a:solidFill>
                  <a:srgbClr val="E35B2A"/>
                </a:solidFill>
                <a:ea typeface="+mn-lt"/>
                <a:cs typeface="+mn-lt"/>
              </a:rPr>
              <a:t>*Dates are tentative and subject to change</a:t>
            </a:r>
            <a:endParaRPr lang="en-US" sz="1600">
              <a:solidFill>
                <a:srgbClr val="E35B2A"/>
              </a:solidFill>
              <a:ea typeface="+mn-lt"/>
              <a:cs typeface="+mn-lt"/>
            </a:endParaRPr>
          </a:p>
          <a:p>
            <a:endParaRPr lang="en-US" sz="1600" i="1">
              <a:solidFill>
                <a:srgbClr val="E35B2A"/>
              </a:solidFill>
              <a:cs typeface="Calibri"/>
            </a:endParaRPr>
          </a:p>
        </p:txBody>
      </p:sp>
    </p:spTree>
    <p:extLst>
      <p:ext uri="{BB962C8B-B14F-4D97-AF65-F5344CB8AC3E}">
        <p14:creationId xmlns:p14="http://schemas.microsoft.com/office/powerpoint/2010/main" val="915324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897AB-2F98-93CC-6557-F504706B762E}"/>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55A9CE9E-59F4-3BB1-34BD-BCBDBE239BB8}"/>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On-Call Infrastructure Design</a:t>
            </a:r>
            <a:endParaRPr lang="en-US" sz="3200"/>
          </a:p>
        </p:txBody>
      </p:sp>
      <p:sp>
        <p:nvSpPr>
          <p:cNvPr id="3" name="TextBox 2">
            <a:extLst>
              <a:ext uri="{FF2B5EF4-FFF2-40B4-BE49-F238E27FC236}">
                <a16:creationId xmlns:a16="http://schemas.microsoft.com/office/drawing/2014/main" id="{D0C8FB12-37B8-96B1-5298-1162318079DE}"/>
              </a:ext>
              <a:ext uri="{C183D7F6-B498-43B3-948B-1728B52AA6E4}">
                <adec:decorative xmlns:adec="http://schemas.microsoft.com/office/drawing/2017/decorative" val="1"/>
              </a:ext>
            </a:extLst>
          </p:cNvPr>
          <p:cNvSpPr txBox="1"/>
          <p:nvPr/>
        </p:nvSpPr>
        <p:spPr>
          <a:xfrm>
            <a:off x="721452" y="1043731"/>
            <a:ext cx="9656262" cy="4031873"/>
          </a:xfrm>
          <a:prstGeom prst="rect">
            <a:avLst/>
          </a:prstGeom>
          <a:noFill/>
        </p:spPr>
        <p:txBody>
          <a:bodyPr wrap="square" lIns="91440" tIns="45720" rIns="91440" bIns="45720" anchor="t">
            <a:spAutoFit/>
          </a:bodyPr>
          <a:lstStyle/>
          <a:p>
            <a:pPr>
              <a:defRPr/>
            </a:pPr>
            <a:r>
              <a:rPr lang="en-US" sz="1600"/>
              <a:t>Task-order-based professional engineering and design services for projects at Denver International Airport (DEN), including rehabilitation, reconstruction, expansion and renovation of heavy civil projects, landside and airside.</a:t>
            </a:r>
          </a:p>
          <a:p>
            <a:pPr>
              <a:defRPr/>
            </a:pPr>
            <a:endParaRPr lang="en-US" sz="1600"/>
          </a:p>
          <a:p>
            <a:pPr>
              <a:defRPr/>
            </a:pPr>
            <a:r>
              <a:rPr lang="en-US" sz="1600" b="1"/>
              <a:t>Typical Services May Include:</a:t>
            </a:r>
            <a:endParaRPr lang="en-US" sz="1600" b="1">
              <a:ea typeface="Calibri"/>
              <a:cs typeface="Calibri"/>
            </a:endParaRPr>
          </a:p>
          <a:p>
            <a:pPr marL="285750" indent="-285750">
              <a:buClr>
                <a:srgbClr val="E35B2A"/>
              </a:buClr>
              <a:buFont typeface="Arial" panose="020B0604020202020204" pitchFamily="34" charset="0"/>
              <a:buChar char="•"/>
              <a:defRPr/>
            </a:pPr>
            <a:r>
              <a:rPr lang="en-US" sz="1600"/>
              <a:t>Airfield, roadway, bridge, and parking design</a:t>
            </a:r>
            <a:endParaRPr lang="en-US" sz="1600">
              <a:ea typeface="Calibri"/>
              <a:cs typeface="Calibri"/>
            </a:endParaRPr>
          </a:p>
          <a:p>
            <a:pPr marL="285750" indent="-285750">
              <a:buClr>
                <a:srgbClr val="E35B2A"/>
              </a:buClr>
              <a:buFont typeface="Arial" panose="020B0604020202020204" pitchFamily="34" charset="0"/>
              <a:buChar char="•"/>
              <a:defRPr/>
            </a:pPr>
            <a:r>
              <a:rPr lang="en-US" sz="1600"/>
              <a:t>Structural, geotechnical, and traffic engineering</a:t>
            </a:r>
            <a:endParaRPr lang="en-US" sz="1600">
              <a:ea typeface="Calibri"/>
              <a:cs typeface="Calibri"/>
            </a:endParaRPr>
          </a:p>
          <a:p>
            <a:pPr marL="285750" indent="-285750">
              <a:buClr>
                <a:srgbClr val="E35B2A"/>
              </a:buClr>
              <a:buFont typeface="Arial" panose="020B0604020202020204" pitchFamily="34" charset="0"/>
              <a:buChar char="•"/>
              <a:defRPr/>
            </a:pPr>
            <a:r>
              <a:rPr lang="en-US" sz="1600"/>
              <a:t>Surveying, mapping, drainage, and erosion control design</a:t>
            </a:r>
            <a:endParaRPr lang="en-US" sz="1600">
              <a:ea typeface="Calibri"/>
              <a:cs typeface="Calibri"/>
            </a:endParaRPr>
          </a:p>
          <a:p>
            <a:pPr marL="285750" indent="-285750">
              <a:buClr>
                <a:srgbClr val="E35B2A"/>
              </a:buClr>
              <a:buFont typeface="Arial" panose="020B0604020202020204" pitchFamily="34" charset="0"/>
              <a:buChar char="•"/>
              <a:defRPr/>
            </a:pPr>
            <a:r>
              <a:rPr lang="en-US" sz="1600"/>
              <a:t>Cost estimating, planning, permitting, and construction administration</a:t>
            </a:r>
            <a:endParaRPr lang="en-US" sz="1600">
              <a:ea typeface="Calibri"/>
              <a:cs typeface="Calibri"/>
            </a:endParaRPr>
          </a:p>
          <a:p>
            <a:pPr>
              <a:defRPr/>
            </a:pPr>
            <a:endParaRPr lang="en-US" sz="1600" b="1">
              <a:cs typeface="Calibri"/>
            </a:endParaRPr>
          </a:p>
          <a:p>
            <a:pPr>
              <a:defRPr/>
            </a:pPr>
            <a:r>
              <a:rPr kumimoji="0" lang="en-US" sz="1600" b="1" i="0" u="none" strike="noStrike" kern="1200" cap="none" spc="0" normalizeH="0" baseline="0" noProof="0">
                <a:ln>
                  <a:noFill/>
                </a:ln>
                <a:effectLst/>
                <a:uLnTx/>
                <a:uFillTx/>
                <a:ea typeface="+mn-ea"/>
                <a:cs typeface="Calibri"/>
              </a:rPr>
              <a:t>KEY INFORMATION </a:t>
            </a:r>
            <a:endParaRPr lang="en-US" sz="1600" b="1" i="0" u="none" strike="noStrike" kern="1200" cap="none" spc="0" normalizeH="0" baseline="0" noProof="0">
              <a:ln>
                <a:noFill/>
              </a:ln>
              <a:effectLst/>
              <a:uLnTx/>
              <a:uFillTx/>
              <a:ea typeface="Calibri"/>
              <a:cs typeface="Calibri"/>
            </a:endParaRPr>
          </a:p>
          <a:p>
            <a:pPr>
              <a:defRPr/>
            </a:pPr>
            <a:r>
              <a:rPr kumimoji="0" lang="en-US" sz="1600" b="1" i="0" u="none" strike="noStrike" kern="1200" cap="none" spc="0" normalizeH="0" baseline="0" noProof="0">
                <a:ln>
                  <a:noFill/>
                </a:ln>
                <a:effectLst/>
                <a:uLnTx/>
                <a:uFillTx/>
                <a:ea typeface="+mn-ea"/>
                <a:cs typeface="Calibri"/>
              </a:rPr>
              <a:t>Anticipated Advertisement Date: </a:t>
            </a:r>
            <a:r>
              <a:rPr lang="en-US" sz="1600">
                <a:cs typeface="Calibri"/>
              </a:rPr>
              <a:t> Q3 2025</a:t>
            </a:r>
            <a:endParaRPr lang="en-US" sz="16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Estimated Project Value: </a:t>
            </a:r>
            <a:r>
              <a:rPr kumimoji="0" lang="en-US" sz="1600" b="0" i="0" u="none" strike="noStrike" kern="1200" cap="none" spc="0" normalizeH="0" baseline="0" noProof="0">
                <a:ln>
                  <a:noFill/>
                </a:ln>
                <a:effectLst/>
                <a:uLnTx/>
                <a:uFillTx/>
                <a:ea typeface="+mn-ea"/>
                <a:cs typeface="Calibri"/>
              </a:rPr>
              <a:t>$10M</a:t>
            </a:r>
            <a:endParaRPr lang="en-US" sz="1600" b="0" i="0" u="none" strike="noStrike" kern="1200" cap="none" spc="0" normalizeH="0" baseline="0" noProof="0">
              <a:ln>
                <a:noFill/>
              </a:ln>
              <a:effectLst/>
              <a:uLnTx/>
              <a:uFillTx/>
              <a:ea typeface="Calibri"/>
              <a:cs typeface="Calibri"/>
            </a:endParaRPr>
          </a:p>
          <a:p>
            <a:pPr>
              <a:defRPr/>
            </a:pPr>
            <a:r>
              <a:rPr kumimoji="0" lang="en-US" sz="1600" b="1" i="0" u="none" strike="noStrike" kern="1200" cap="none" spc="0" normalizeH="0" baseline="0" noProof="0">
                <a:ln>
                  <a:noFill/>
                </a:ln>
                <a:effectLst/>
                <a:uLnTx/>
                <a:uFillTx/>
                <a:ea typeface="+mn-ea"/>
                <a:cs typeface="Calibri"/>
              </a:rPr>
              <a:t>Small Business Program Goal:</a:t>
            </a:r>
            <a:r>
              <a:rPr lang="en-US" sz="1600">
                <a:cs typeface="Calibri"/>
              </a:rPr>
              <a:t> 21% MWBE Goal</a:t>
            </a:r>
            <a:endParaRPr lang="en-US" sz="1600">
              <a:ea typeface="Calibri"/>
              <a:cs typeface="Calibri"/>
            </a:endParaRPr>
          </a:p>
          <a:p>
            <a:pPr>
              <a:defRPr/>
            </a:pPr>
            <a:r>
              <a:rPr kumimoji="0" lang="en-US" sz="1600" b="1" i="0" u="none" strike="noStrike" kern="1200" cap="none" spc="0" normalizeH="0" baseline="0" noProof="0">
                <a:ln>
                  <a:noFill/>
                </a:ln>
                <a:effectLst/>
                <a:uLnTx/>
                <a:uFillTx/>
                <a:ea typeface="+mn-ea"/>
                <a:cs typeface="Calibri"/>
              </a:rPr>
              <a:t>Key Scope/Industry: </a:t>
            </a:r>
            <a:r>
              <a:rPr lang="en-US" sz="1600">
                <a:cs typeface="Calibri"/>
              </a:rPr>
              <a:t>Civil engineering, electrical engineering, surveying, structural engineering, geotechnical engineering, cost estimating, traffic engineering, drainage engineering</a:t>
            </a:r>
            <a:endParaRPr lang="en-US" sz="1600">
              <a:ea typeface="Calibri"/>
              <a:cs typeface="Calibri"/>
            </a:endParaRPr>
          </a:p>
          <a:p>
            <a:pPr>
              <a:defRPr/>
            </a:pPr>
            <a:r>
              <a:rPr kumimoji="0" lang="en-US" sz="1600" b="1" i="0" u="none" strike="noStrike" kern="1200" cap="none" spc="0" normalizeH="0" baseline="0" noProof="0">
                <a:ln>
                  <a:noFill/>
                </a:ln>
                <a:effectLst/>
                <a:uLnTx/>
                <a:uFillTx/>
                <a:ea typeface="+mn-ea"/>
                <a:cs typeface="Calibri"/>
              </a:rPr>
              <a:t>Project Manager: </a:t>
            </a:r>
            <a:r>
              <a:rPr kumimoji="0" lang="en-US" sz="1600" i="0" u="none" strike="noStrike" kern="1200" cap="none" spc="0" normalizeH="0" baseline="0" noProof="0">
                <a:ln>
                  <a:noFill/>
                </a:ln>
                <a:effectLst/>
                <a:uLnTx/>
                <a:uFillTx/>
                <a:ea typeface="+mn-ea"/>
                <a:cs typeface="Calibri"/>
              </a:rPr>
              <a:t>Irene St.Martin</a:t>
            </a:r>
            <a:r>
              <a:rPr lang="en-US" sz="1600">
                <a:cs typeface="Calibri"/>
              </a:rPr>
              <a:t>| </a:t>
            </a:r>
            <a:r>
              <a:rPr kumimoji="0" lang="en-US" sz="1600" i="0" u="none" strike="noStrike" kern="1200" cap="none" spc="0" normalizeH="0" baseline="0" noProof="0">
                <a:ln>
                  <a:noFill/>
                </a:ln>
                <a:solidFill>
                  <a:srgbClr val="0563C1"/>
                </a:solidFill>
                <a:effectLst/>
                <a:uLnTx/>
                <a:uFillTx/>
                <a:ea typeface="+mn-ea"/>
                <a:cs typeface="Calibri"/>
                <a:hlinkClick r:id="rId3"/>
              </a:rPr>
              <a:t>irene.st.martin@flydenver.com</a:t>
            </a:r>
            <a:r>
              <a:rPr kumimoji="0" lang="en-US" sz="1600" i="0" u="none" strike="noStrike" kern="1200" cap="none" spc="0" normalizeH="0" baseline="0" noProof="0">
                <a:ln>
                  <a:noFill/>
                </a:ln>
                <a:solidFill>
                  <a:srgbClr val="0563C1"/>
                </a:solidFill>
                <a:effectLst/>
                <a:uLnTx/>
                <a:uFillTx/>
                <a:ea typeface="+mn-ea"/>
                <a:cs typeface="Calibri"/>
              </a:rPr>
              <a:t> </a:t>
            </a:r>
            <a:endParaRPr kumimoji="0" lang="en-US" sz="1600" b="0" i="0" u="none" strike="noStrike" kern="1200" cap="none" spc="0" normalizeH="0" baseline="0" noProof="0">
              <a:ln>
                <a:noFill/>
              </a:ln>
              <a:effectLst/>
              <a:uLnTx/>
              <a:uFillTx/>
              <a:latin typeface="Aptos Narrow"/>
              <a:cs typeface="Arial"/>
            </a:endParaRPr>
          </a:p>
        </p:txBody>
      </p:sp>
    </p:spTree>
    <p:extLst>
      <p:ext uri="{BB962C8B-B14F-4D97-AF65-F5344CB8AC3E}">
        <p14:creationId xmlns:p14="http://schemas.microsoft.com/office/powerpoint/2010/main" val="2838886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96A23-D4A7-FBD9-E474-70754BD73079}"/>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C44C4B35-4335-1843-AAE7-A1EDDA75863D}"/>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2025 Tunnel Switchgear Heaving Remediation  </a:t>
            </a:r>
            <a:endParaRPr lang="en-US" sz="3200"/>
          </a:p>
        </p:txBody>
      </p:sp>
      <p:sp>
        <p:nvSpPr>
          <p:cNvPr id="3" name="TextBox 2">
            <a:extLst>
              <a:ext uri="{FF2B5EF4-FFF2-40B4-BE49-F238E27FC236}">
                <a16:creationId xmlns:a16="http://schemas.microsoft.com/office/drawing/2014/main" id="{3E25AAF3-15F1-FD9B-0745-535C298E21C0}"/>
              </a:ext>
              <a:ext uri="{C183D7F6-B498-43B3-948B-1728B52AA6E4}">
                <adec:decorative xmlns:adec="http://schemas.microsoft.com/office/drawing/2017/decorative" val="1"/>
              </a:ext>
            </a:extLst>
          </p:cNvPr>
          <p:cNvSpPr txBox="1"/>
          <p:nvPr/>
        </p:nvSpPr>
        <p:spPr>
          <a:xfrm>
            <a:off x="721452" y="1043731"/>
            <a:ext cx="9070247" cy="4770537"/>
          </a:xfrm>
          <a:prstGeom prst="rect">
            <a:avLst/>
          </a:prstGeom>
          <a:noFill/>
        </p:spPr>
        <p:txBody>
          <a:bodyPr wrap="square" lIns="91440" tIns="45720" rIns="91440" bIns="45720" anchor="t">
            <a:spAutoFit/>
          </a:bodyPr>
          <a:lstStyle/>
          <a:p>
            <a:pPr>
              <a:defRPr/>
            </a:pPr>
            <a:r>
              <a:rPr lang="en-US" sz="1600"/>
              <a:t>Six switchgear rooms in the East and West cores of ACON, BCON, and CCON have experienced soil heaving, causing damage to both equipment and enclosures. Additionally, ACON East and West sub-cores face significant water intrusion, impacting switchgear performance.</a:t>
            </a:r>
            <a:endParaRPr kumimoji="0" lang="en-US" sz="1600" b="1" i="0" u="none" strike="noStrike" kern="1200" cap="none" spc="0" normalizeH="0" baseline="0" noProof="0">
              <a:ln>
                <a:noFill/>
              </a:ln>
              <a:effectLst/>
              <a:uLnTx/>
              <a:uFillTx/>
              <a:cs typeface="Calibri"/>
            </a:endParaRPr>
          </a:p>
          <a:p>
            <a:pPr>
              <a:defRPr/>
            </a:pPr>
            <a:endParaRPr lang="en-US" sz="1600" b="1">
              <a:cs typeface="Calibri"/>
            </a:endParaRPr>
          </a:p>
          <a:p>
            <a:pPr marL="285750" indent="-285750">
              <a:buClr>
                <a:srgbClr val="E35B2A"/>
              </a:buClr>
              <a:buFont typeface="Arial" panose="020B0604020202020204" pitchFamily="34" charset="0"/>
              <a:buChar char="•"/>
              <a:defRPr/>
            </a:pPr>
            <a:r>
              <a:rPr kumimoji="0" lang="en-US" sz="1600" i="0" u="none" strike="noStrike" kern="1200" cap="none" spc="0" normalizeH="0" baseline="0" noProof="0">
                <a:ln>
                  <a:noFill/>
                </a:ln>
                <a:effectLst/>
                <a:uLnTx/>
                <a:uFillTx/>
                <a:cs typeface="Calibri"/>
              </a:rPr>
              <a:t>Replace damaged switchgear and enclosures.</a:t>
            </a:r>
            <a:endParaRPr lang="en-US" sz="1600" i="0" u="none" strike="noStrike" kern="1200" cap="none" spc="0" normalizeH="0" baseline="0" noProof="0">
              <a:ln>
                <a:noFill/>
              </a:ln>
              <a:effectLst/>
              <a:uLnTx/>
              <a:uFillTx/>
              <a:ea typeface="Calibri"/>
              <a:cs typeface="Calibri"/>
            </a:endParaRPr>
          </a:p>
          <a:p>
            <a:pPr marL="285750" indent="-285750">
              <a:buClr>
                <a:srgbClr val="E35B2A"/>
              </a:buClr>
              <a:buFont typeface="Arial" panose="020B0604020202020204" pitchFamily="34" charset="0"/>
              <a:buChar char="•"/>
              <a:defRPr/>
            </a:pPr>
            <a:r>
              <a:rPr kumimoji="0" lang="en-US" sz="1600" i="0" u="none" strike="noStrike" kern="1200" cap="none" spc="0" normalizeH="0" baseline="0" noProof="0">
                <a:ln>
                  <a:noFill/>
                </a:ln>
                <a:effectLst/>
                <a:uLnTx/>
                <a:uFillTx/>
                <a:cs typeface="Calibri"/>
              </a:rPr>
              <a:t>Install new switchgear on elevated steel platforms anchored to the basement foundation to prevent future heaving impact.</a:t>
            </a:r>
            <a:endParaRPr lang="en-US" sz="1600" i="0" u="none" strike="noStrike" kern="1200" cap="none" spc="0" normalizeH="0" baseline="0" noProof="0">
              <a:ln>
                <a:noFill/>
              </a:ln>
              <a:effectLst/>
              <a:uLnTx/>
              <a:uFillTx/>
              <a:ea typeface="Calibri"/>
              <a:cs typeface="Calibri"/>
            </a:endParaRPr>
          </a:p>
          <a:p>
            <a:pPr marL="285750" indent="-285750">
              <a:buClr>
                <a:srgbClr val="E35B2A"/>
              </a:buClr>
              <a:buFont typeface="Arial" panose="020B0604020202020204" pitchFamily="34" charset="0"/>
              <a:buChar char="•"/>
              <a:defRPr/>
            </a:pPr>
            <a:r>
              <a:rPr kumimoji="0" lang="en-US" sz="1600" i="0" u="none" strike="noStrike" kern="1200" cap="none" spc="0" normalizeH="0" baseline="0" noProof="0">
                <a:ln>
                  <a:noFill/>
                </a:ln>
                <a:effectLst/>
                <a:uLnTx/>
                <a:uFillTx/>
                <a:cs typeface="Calibri"/>
              </a:rPr>
              <a:t>Construct code-compliant enclosures with fire-rated walls, fire suppression, and HVAC.</a:t>
            </a:r>
            <a:endParaRPr lang="en-US" sz="1600" i="0" u="none" strike="noStrike" kern="1200" cap="none" spc="0" normalizeH="0" baseline="0" noProof="0">
              <a:ln>
                <a:noFill/>
              </a:ln>
              <a:effectLst/>
              <a:uLnTx/>
              <a:uFillTx/>
              <a:ea typeface="Calibri"/>
              <a:cs typeface="Calibri"/>
            </a:endParaRPr>
          </a:p>
          <a:p>
            <a:pPr marL="285750" indent="-285750">
              <a:buClr>
                <a:srgbClr val="E35B2A"/>
              </a:buClr>
              <a:buFont typeface="Arial" panose="020B0604020202020204" pitchFamily="34" charset="0"/>
              <a:buChar char="•"/>
              <a:defRPr/>
            </a:pPr>
            <a:r>
              <a:rPr kumimoji="0" lang="en-US" sz="1600" i="0" u="none" strike="noStrike" kern="1200" cap="none" spc="0" normalizeH="0" baseline="0" noProof="0">
                <a:ln>
                  <a:noFill/>
                </a:ln>
                <a:effectLst/>
                <a:uLnTx/>
                <a:uFillTx/>
                <a:cs typeface="Calibri"/>
              </a:rPr>
              <a:t>Remove and replace heaved soil and repair room structures.</a:t>
            </a:r>
            <a:endParaRPr lang="en-US" sz="1600" i="0" u="none" strike="noStrike" kern="1200" cap="none" spc="0" normalizeH="0" baseline="0" noProof="0">
              <a:ln>
                <a:noFill/>
              </a:ln>
              <a:effectLst/>
              <a:uLnTx/>
              <a:uFillTx/>
              <a:ea typeface="Calibri"/>
              <a:cs typeface="Calibri"/>
            </a:endParaRPr>
          </a:p>
          <a:p>
            <a:pPr marL="285750" indent="-285750">
              <a:buClr>
                <a:srgbClr val="E35B2A"/>
              </a:buClr>
              <a:buFont typeface="Arial" panose="020B0604020202020204" pitchFamily="34" charset="0"/>
              <a:buChar char="•"/>
              <a:defRPr/>
            </a:pPr>
            <a:r>
              <a:rPr kumimoji="0" lang="en-US" sz="1600" i="0" u="none" strike="noStrike" kern="1200" cap="none" spc="0" normalizeH="0" baseline="0" noProof="0">
                <a:ln>
                  <a:noFill/>
                </a:ln>
                <a:effectLst/>
                <a:uLnTx/>
                <a:uFillTx/>
                <a:cs typeface="Calibri"/>
              </a:rPr>
              <a:t>Implement water mitigation at ACON sub-cores.</a:t>
            </a:r>
            <a:endParaRPr lang="en-US" sz="1600" i="0" u="none" strike="noStrike" kern="1200" cap="none" spc="0" normalizeH="0" baseline="0" noProof="0">
              <a:ln>
                <a:noFill/>
              </a:ln>
              <a:effectLst/>
              <a:uLnTx/>
              <a:uFillTx/>
              <a:ea typeface="Calibri"/>
              <a:cs typeface="Calibri"/>
            </a:endParaRPr>
          </a:p>
          <a:p>
            <a:pPr marL="285750" indent="-285750">
              <a:buClr>
                <a:srgbClr val="E35B2A"/>
              </a:buClr>
              <a:buFont typeface="Arial" panose="020B0604020202020204" pitchFamily="34" charset="0"/>
              <a:buChar char="•"/>
              <a:defRPr/>
            </a:pPr>
            <a:r>
              <a:rPr lang="en-US" sz="1600">
                <a:ea typeface="Calibri"/>
                <a:cs typeface="Calibri"/>
              </a:rPr>
              <a:t>Design-Build Contract</a:t>
            </a:r>
            <a:endParaRPr lang="en-US" sz="1600" i="0" u="none" strike="noStrike" kern="1200" cap="none" spc="0" normalizeH="0" baseline="0" noProof="0">
              <a:ln>
                <a:noFill/>
              </a:ln>
              <a:effectLst/>
              <a:uLnTx/>
              <a:uFillTx/>
              <a:ea typeface="Calibri"/>
              <a:cs typeface="Calibri"/>
            </a:endParaRPr>
          </a:p>
          <a:p>
            <a:pPr>
              <a:defRPr/>
            </a:pPr>
            <a:endParaRPr lang="en-US" sz="1600" b="1">
              <a:cs typeface="Calibri"/>
            </a:endParaRPr>
          </a:p>
          <a:p>
            <a:pPr>
              <a:defRPr/>
            </a:pPr>
            <a:r>
              <a:rPr kumimoji="0" lang="en-US" sz="1600" b="1" i="0" u="none" strike="noStrike" kern="1200" cap="none" spc="0" normalizeH="0" baseline="0" noProof="0">
                <a:ln>
                  <a:noFill/>
                </a:ln>
                <a:effectLst/>
                <a:uLnTx/>
                <a:uFillTx/>
                <a:ea typeface="+mn-ea"/>
                <a:cs typeface="Calibri"/>
              </a:rPr>
              <a:t>KEY INFORMATION </a:t>
            </a:r>
            <a:endParaRPr lang="en-US" sz="1600" b="1" i="0" u="none" strike="noStrike" kern="1200" cap="none" spc="0" normalizeH="0" baseline="0" noProof="0">
              <a:ln>
                <a:noFill/>
              </a:ln>
              <a:effectLst/>
              <a:uLnTx/>
              <a:uFillTx/>
              <a:ea typeface="Calibri"/>
              <a:cs typeface="Calibri"/>
            </a:endParaRPr>
          </a:p>
          <a:p>
            <a:pPr>
              <a:defRPr/>
            </a:pPr>
            <a:r>
              <a:rPr kumimoji="0" lang="en-US" sz="1600" b="1" i="0" u="none" strike="noStrike" kern="1200" cap="none" spc="0" normalizeH="0" baseline="0" noProof="0">
                <a:ln>
                  <a:noFill/>
                </a:ln>
                <a:effectLst/>
                <a:uLnTx/>
                <a:uFillTx/>
                <a:ea typeface="+mn-ea"/>
                <a:cs typeface="Calibri"/>
              </a:rPr>
              <a:t>Anticipated Advertisement Date: </a:t>
            </a:r>
            <a:r>
              <a:rPr lang="en-US" sz="1600">
                <a:cs typeface="Calibri"/>
              </a:rPr>
              <a:t> Q3-Q4</a:t>
            </a:r>
            <a:endParaRPr lang="en-US" sz="16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Estimated Project Value: </a:t>
            </a:r>
            <a:r>
              <a:rPr kumimoji="0" lang="en-US" sz="1600" b="0" i="0" u="none" strike="noStrike" kern="1200" cap="none" spc="0" normalizeH="0" baseline="0" noProof="0">
                <a:ln>
                  <a:noFill/>
                </a:ln>
                <a:effectLst/>
                <a:uLnTx/>
                <a:uFillTx/>
                <a:ea typeface="+mn-ea"/>
                <a:cs typeface="Calibri"/>
              </a:rPr>
              <a:t>$10M to $49.99M</a:t>
            </a:r>
            <a:endParaRPr lang="en-US" sz="1600" b="0" i="0" u="none" strike="noStrike" kern="1200" cap="none" spc="0" normalizeH="0" baseline="0" noProof="0">
              <a:ln>
                <a:noFill/>
              </a:ln>
              <a:effectLst/>
              <a:uLnTx/>
              <a:uFillTx/>
              <a:ea typeface="Calibri"/>
              <a:cs typeface="Calibri"/>
            </a:endParaRPr>
          </a:p>
          <a:p>
            <a:pPr>
              <a:defRPr/>
            </a:pPr>
            <a:r>
              <a:rPr kumimoji="0" lang="en-US" sz="1600" b="1" i="0" u="none" strike="noStrike" kern="1200" cap="none" spc="0" normalizeH="0" baseline="0" noProof="0">
                <a:ln>
                  <a:noFill/>
                </a:ln>
                <a:effectLst/>
                <a:uLnTx/>
                <a:uFillTx/>
                <a:ea typeface="+mn-ea"/>
                <a:cs typeface="Calibri"/>
              </a:rPr>
              <a:t>Small Business Program Goal:</a:t>
            </a:r>
            <a:r>
              <a:rPr lang="en-US" sz="1600" b="1">
                <a:cs typeface="Calibri"/>
              </a:rPr>
              <a:t> </a:t>
            </a:r>
            <a:r>
              <a:rPr lang="en-US" sz="1600">
                <a:cs typeface="Calibri"/>
              </a:rPr>
              <a:t>6% MWBE Goal</a:t>
            </a:r>
            <a:endParaRPr lang="en-US" sz="1600">
              <a:ea typeface="Calibri"/>
              <a:cs typeface="Calibri"/>
            </a:endParaRPr>
          </a:p>
          <a:p>
            <a:pPr>
              <a:defRPr/>
            </a:pPr>
            <a:r>
              <a:rPr kumimoji="0" lang="en-US" sz="1600" b="1" i="0" u="none" strike="noStrike" kern="1200" cap="none" spc="0" normalizeH="0" baseline="0" noProof="0">
                <a:ln>
                  <a:noFill/>
                </a:ln>
                <a:effectLst/>
                <a:uLnTx/>
                <a:uFillTx/>
                <a:ea typeface="+mn-ea"/>
                <a:cs typeface="Calibri"/>
              </a:rPr>
              <a:t>Key Scope/Industry: </a:t>
            </a:r>
            <a:r>
              <a:rPr lang="en-US" sz="1600">
                <a:cs typeface="Calibri"/>
              </a:rPr>
              <a:t>Electrical, Concrete, Masonry, Earthwork, Civil Utilities, Mechanical, Electrical, Plumbing</a:t>
            </a:r>
            <a:endParaRPr lang="en-US" sz="16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Project Manager: </a:t>
            </a:r>
            <a:r>
              <a:rPr kumimoji="0" lang="en-US" sz="1600" i="0" u="none" strike="noStrike" kern="1200" cap="none" spc="0" normalizeH="0" baseline="0" noProof="0">
                <a:ln>
                  <a:noFill/>
                </a:ln>
                <a:effectLst/>
                <a:uLnTx/>
                <a:uFillTx/>
                <a:ea typeface="+mn-ea"/>
                <a:cs typeface="Calibri"/>
              </a:rPr>
              <a:t>Mark </a:t>
            </a:r>
            <a:r>
              <a:rPr kumimoji="0" lang="en-US" sz="1600" i="0" u="none" strike="noStrike" kern="1200" cap="none" spc="0" normalizeH="0" baseline="0" noProof="0" err="1">
                <a:ln>
                  <a:noFill/>
                </a:ln>
                <a:effectLst/>
                <a:uLnTx/>
                <a:uFillTx/>
                <a:ea typeface="+mn-ea"/>
                <a:cs typeface="Calibri"/>
              </a:rPr>
              <a:t>Tabugadir</a:t>
            </a:r>
            <a:r>
              <a:rPr lang="en-US" sz="1600">
                <a:cs typeface="Calibri"/>
              </a:rPr>
              <a:t>| </a:t>
            </a:r>
            <a:r>
              <a:rPr kumimoji="0" lang="en-US" sz="1600" i="0" u="none" strike="noStrike" kern="1200" cap="none" spc="0" normalizeH="0" baseline="0" noProof="0">
                <a:ln>
                  <a:noFill/>
                </a:ln>
                <a:solidFill>
                  <a:srgbClr val="0563C1"/>
                </a:solidFill>
                <a:effectLst/>
                <a:uLnTx/>
                <a:uFillTx/>
                <a:ea typeface="+mn-ea"/>
                <a:cs typeface="Calibri"/>
              </a:rPr>
              <a:t>mark.tabugadir@flydenver.com</a:t>
            </a:r>
            <a:endParaRPr kumimoji="0" lang="en-US" sz="1600" b="0" i="0" u="none" strike="noStrike" kern="1200" cap="none" spc="0" normalizeH="0" baseline="0" noProof="0">
              <a:ln>
                <a:noFill/>
              </a:ln>
              <a:effectLst/>
              <a:uLnTx/>
              <a:uFillTx/>
              <a:latin typeface="Aptos Narrow"/>
              <a:cs typeface="Arial"/>
            </a:endParaRPr>
          </a:p>
        </p:txBody>
      </p:sp>
    </p:spTree>
    <p:extLst>
      <p:ext uri="{BB962C8B-B14F-4D97-AF65-F5344CB8AC3E}">
        <p14:creationId xmlns:p14="http://schemas.microsoft.com/office/powerpoint/2010/main" val="1537564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2E44D-0156-7A90-FA5F-2BB7341AD5F3}"/>
            </a:ext>
          </a:extLst>
        </p:cNvPr>
        <p:cNvGrpSpPr/>
        <p:nvPr/>
      </p:nvGrpSpPr>
      <p:grpSpPr>
        <a:xfrm>
          <a:off x="0" y="0"/>
          <a:ext cx="0" cy="0"/>
          <a:chOff x="0" y="0"/>
          <a:chExt cx="0" cy="0"/>
        </a:xfrm>
      </p:grpSpPr>
      <p:sp>
        <p:nvSpPr>
          <p:cNvPr id="16" name="Text Placeholder 15" descr="GARDI B Northeast - Design&#10;The GARDI B Northeast project is part of the Gate Apron Rehabilitation and Drainage Improvements (GARDI) Program, focusing on the reconstruction of Gates B39, B41, B43, B45, B47, B49, B51, B53, B55, B59, and B61. &#10;&#10;Scheduled for Q3 2026 – Q4 2027, based on gate availability, phased to rebuild 2–3 gates at a time.&#10;&#10;GARDI Program launched in 2015 to address the heaving and settling of gate apron pavements. Existing apron pavement is 30+ years old, surpassing its 20-year design life.&#10;&#10;KEY INFORMATION &#10;Anticipated Advertisement Date:  June 2025     &#10;Estimated Project Value: $2M to $4.99M&#10;Small Business Program Goal: TBD&#10;Key Scope/Industry: Concrete, Asphalt, Earthwork, Civil Utilities, Jet Fuel&#10;Project Manager: Hunter Wardlaw| hunter.wardlaw@flydenver.com&#10;">
            <a:extLst>
              <a:ext uri="{FF2B5EF4-FFF2-40B4-BE49-F238E27FC236}">
                <a16:creationId xmlns:a16="http://schemas.microsoft.com/office/drawing/2014/main" id="{D830A12B-6E17-8999-451B-0BF31AB02021}"/>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GARDI B Northeast – Design </a:t>
            </a:r>
            <a:endParaRPr lang="en-US" sz="3200"/>
          </a:p>
        </p:txBody>
      </p:sp>
      <p:sp>
        <p:nvSpPr>
          <p:cNvPr id="3" name="TextBox 2">
            <a:extLst>
              <a:ext uri="{FF2B5EF4-FFF2-40B4-BE49-F238E27FC236}">
                <a16:creationId xmlns:a16="http://schemas.microsoft.com/office/drawing/2014/main" id="{AE8BA2A0-0C76-DEC3-3578-17DE0806E00F}"/>
              </a:ext>
              <a:ext uri="{C183D7F6-B498-43B3-948B-1728B52AA6E4}">
                <adec:decorative xmlns:adec="http://schemas.microsoft.com/office/drawing/2017/decorative" val="1"/>
              </a:ext>
            </a:extLst>
          </p:cNvPr>
          <p:cNvSpPr txBox="1"/>
          <p:nvPr/>
        </p:nvSpPr>
        <p:spPr>
          <a:xfrm>
            <a:off x="770438" y="1113797"/>
            <a:ext cx="9070247" cy="3785652"/>
          </a:xfrm>
          <a:prstGeom prst="rect">
            <a:avLst/>
          </a:prstGeom>
          <a:noFill/>
        </p:spPr>
        <p:txBody>
          <a:bodyPr wrap="square" lIns="91440" tIns="45720" rIns="91440" bIns="45720" anchor="t">
            <a:spAutoFit/>
          </a:bodyPr>
          <a:lstStyle/>
          <a:p>
            <a:pPr>
              <a:defRPr/>
            </a:pPr>
            <a:r>
              <a:rPr lang="en-US" sz="1600">
                <a:ea typeface="Calibri" panose="020F0502020204030204"/>
                <a:cs typeface="Calibri"/>
              </a:rPr>
              <a:t>The GARDI B Northeast project is part of the Gate Apron Rehabilitation and Drainage Improvements (GARDI) Program, focusing on the reconstruction of 11 gates, Gates B39, B41, B43, B45, B47, B49, B51, B53, B55, B59, and B61. The GARDI Program launched in 2015 to address the heaving and settling of gate apron pavements and replacing all supporting utilities. Existing apron pavement is 30+ years old, surpassing its 20-year design life.</a:t>
            </a:r>
          </a:p>
          <a:p>
            <a:pPr>
              <a:defRPr/>
            </a:pPr>
            <a:endParaRPr lang="en-US" sz="1600">
              <a:ea typeface="Calibri" panose="020F0502020204030204"/>
              <a:cs typeface="Calibri"/>
            </a:endParaRPr>
          </a:p>
          <a:p>
            <a:pPr>
              <a:defRPr/>
            </a:pPr>
            <a:r>
              <a:rPr lang="en-US" sz="1600"/>
              <a:t>Construction scheduled for </a:t>
            </a:r>
            <a:r>
              <a:rPr lang="en-US" sz="1600" b="1"/>
              <a:t>Q3 2026 – Q4 2027</a:t>
            </a:r>
            <a:r>
              <a:rPr lang="en-US" sz="1600"/>
              <a:t>, based on gate availability, phased to </a:t>
            </a:r>
            <a:r>
              <a:rPr lang="en-US" sz="1600" b="1"/>
              <a:t>rebuild 2–3 gates at a time</a:t>
            </a:r>
            <a:r>
              <a:rPr lang="en-US" sz="1600"/>
              <a:t>.</a:t>
            </a:r>
            <a:endParaRPr lang="en-US" sz="1600">
              <a:ea typeface="Calibri" panose="020F0502020204030204"/>
              <a:cs typeface="Calibri"/>
            </a:endParaRPr>
          </a:p>
          <a:p>
            <a:pPr>
              <a:defRPr/>
            </a:pPr>
            <a:endParaRPr lang="en-US" sz="1600" i="0" u="none" strike="noStrike" kern="1200" cap="none" spc="0" normalizeH="0" baseline="0" noProof="0">
              <a:ln>
                <a:noFill/>
              </a:ln>
              <a:effectLst/>
              <a:uLnTx/>
              <a:uFillTx/>
              <a:ea typeface="Calibri"/>
              <a:cs typeface="Calibri"/>
            </a:endParaRPr>
          </a:p>
          <a:p>
            <a:pPr>
              <a:defRPr/>
            </a:pPr>
            <a:r>
              <a:rPr kumimoji="0" lang="en-US" sz="1600" b="1" i="0" u="none" strike="noStrike" kern="1200" cap="none" spc="0" normalizeH="0" baseline="0" noProof="0">
                <a:ln>
                  <a:noFill/>
                </a:ln>
                <a:effectLst/>
                <a:uLnTx/>
                <a:uFillTx/>
                <a:ea typeface="+mn-ea"/>
                <a:cs typeface="Calibri"/>
              </a:rPr>
              <a:t>KEY INFORMATION </a:t>
            </a:r>
            <a:endParaRPr lang="en-US" sz="1600" b="1" i="0" u="none" strike="noStrike" kern="1200" cap="none" spc="0" normalizeH="0" baseline="0" noProof="0">
              <a:ln>
                <a:noFill/>
              </a:ln>
              <a:effectLst/>
              <a:uLnTx/>
              <a:uFillTx/>
              <a:ea typeface="Calibri"/>
              <a:cs typeface="Calibri"/>
            </a:endParaRPr>
          </a:p>
          <a:p>
            <a:pPr>
              <a:defRPr/>
            </a:pPr>
            <a:r>
              <a:rPr kumimoji="0" lang="en-US" sz="1600" b="1" i="0" u="none" strike="noStrike" kern="1200" cap="none" spc="0" normalizeH="0" baseline="0" noProof="0">
                <a:ln>
                  <a:noFill/>
                </a:ln>
                <a:effectLst/>
                <a:uLnTx/>
                <a:uFillTx/>
                <a:ea typeface="+mn-ea"/>
                <a:cs typeface="Calibri"/>
              </a:rPr>
              <a:t>Anticipated Advertisement Date: </a:t>
            </a:r>
            <a:r>
              <a:rPr lang="en-US" sz="1600">
                <a:cs typeface="Calibri"/>
              </a:rPr>
              <a:t> July </a:t>
            </a:r>
            <a:r>
              <a:rPr kumimoji="0" lang="en-US" sz="1600" b="0" i="0" u="none" strike="noStrike" kern="1200" cap="none" spc="0" normalizeH="0" baseline="0" noProof="0">
                <a:ln>
                  <a:noFill/>
                </a:ln>
                <a:effectLst/>
                <a:uLnTx/>
                <a:uFillTx/>
                <a:ea typeface="+mn-ea"/>
                <a:cs typeface="Calibri"/>
              </a:rPr>
              <a:t>2025     </a:t>
            </a:r>
            <a:endParaRPr lang="en-US" sz="16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Estimated Project Value: </a:t>
            </a:r>
            <a:r>
              <a:rPr kumimoji="0" lang="en-US" sz="1600" b="0" i="0" u="none" strike="noStrike" kern="1200" cap="none" spc="0" normalizeH="0" baseline="0" noProof="0">
                <a:ln>
                  <a:noFill/>
                </a:ln>
                <a:effectLst/>
                <a:uLnTx/>
                <a:uFillTx/>
                <a:ea typeface="+mn-ea"/>
                <a:cs typeface="Calibri"/>
              </a:rPr>
              <a:t>$2M to $4.99M</a:t>
            </a:r>
            <a:endParaRPr lang="en-US" sz="1600" b="0" i="0" u="none" strike="noStrike" kern="1200" cap="none" spc="0" normalizeH="0" baseline="0" noProof="0">
              <a:ln>
                <a:noFill/>
              </a:ln>
              <a:effectLst/>
              <a:uLnTx/>
              <a:uFillTx/>
              <a:ea typeface="Calibri"/>
              <a:cs typeface="Calibri"/>
            </a:endParaRPr>
          </a:p>
          <a:p>
            <a:pPr>
              <a:defRPr/>
            </a:pPr>
            <a:r>
              <a:rPr kumimoji="0" lang="en-US" sz="1600" b="1" i="0" u="none" strike="noStrike" kern="1200" cap="none" spc="0" normalizeH="0" baseline="0" noProof="0">
                <a:ln>
                  <a:noFill/>
                </a:ln>
                <a:effectLst/>
                <a:uLnTx/>
                <a:uFillTx/>
                <a:ea typeface="+mn-ea"/>
                <a:cs typeface="Calibri"/>
              </a:rPr>
              <a:t>Small Business Program Goal:</a:t>
            </a:r>
            <a:r>
              <a:rPr lang="en-US" sz="1600">
                <a:cs typeface="Calibri"/>
              </a:rPr>
              <a:t> 20% MWBE Goal</a:t>
            </a:r>
            <a:endParaRPr lang="en-US" sz="16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Key Scope/Industry: </a:t>
            </a:r>
            <a:r>
              <a:rPr lang="en-US" sz="1600">
                <a:cs typeface="Calibri"/>
              </a:rPr>
              <a:t>Concrete, Asphalt, Earthwork, Civil Utilities, Jet Fuel</a:t>
            </a:r>
            <a:endParaRPr lang="en-US" sz="16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Project Manager: </a:t>
            </a:r>
            <a:r>
              <a:rPr kumimoji="0" lang="en-US" sz="1600" i="0" u="none" strike="noStrike" kern="1200" cap="none" spc="0" normalizeH="0" baseline="0" noProof="0">
                <a:ln>
                  <a:noFill/>
                </a:ln>
                <a:effectLst/>
                <a:uLnTx/>
                <a:uFillTx/>
                <a:ea typeface="+mn-ea"/>
                <a:cs typeface="Calibri"/>
              </a:rPr>
              <a:t>Hunter Wardlaw</a:t>
            </a:r>
            <a:r>
              <a:rPr lang="en-US" sz="1600">
                <a:cs typeface="Calibri"/>
              </a:rPr>
              <a:t>| </a:t>
            </a:r>
            <a:r>
              <a:rPr kumimoji="0" lang="en-US" sz="1600" i="0" u="none" strike="noStrike" kern="1200" cap="none" spc="0" normalizeH="0" baseline="0" noProof="0">
                <a:ln>
                  <a:noFill/>
                </a:ln>
                <a:solidFill>
                  <a:srgbClr val="0563C1"/>
                </a:solidFill>
                <a:effectLst/>
                <a:uLnTx/>
                <a:uFillTx/>
                <a:ea typeface="+mn-ea"/>
                <a:cs typeface="Calibri"/>
              </a:rPr>
              <a:t>hunter.wardlaw@flydenver.com</a:t>
            </a:r>
            <a:endParaRPr kumimoji="0" lang="en-US" sz="1600" b="0" i="0" u="none" strike="noStrike" kern="1200" cap="none" spc="0" normalizeH="0" baseline="0" noProof="0">
              <a:ln>
                <a:noFill/>
              </a:ln>
              <a:effectLst/>
              <a:uLnTx/>
              <a:uFillTx/>
              <a:latin typeface="Aptos Narrow"/>
              <a:cs typeface="Arial"/>
            </a:endParaRPr>
          </a:p>
        </p:txBody>
      </p:sp>
    </p:spTree>
    <p:extLst>
      <p:ext uri="{BB962C8B-B14F-4D97-AF65-F5344CB8AC3E}">
        <p14:creationId xmlns:p14="http://schemas.microsoft.com/office/powerpoint/2010/main" val="1725429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7754F-29C6-74B4-BEA1-02E9ADB36BF9}"/>
            </a:ext>
          </a:extLst>
        </p:cNvPr>
        <p:cNvGrpSpPr/>
        <p:nvPr/>
      </p:nvGrpSpPr>
      <p:grpSpPr>
        <a:xfrm>
          <a:off x="0" y="0"/>
          <a:ext cx="0" cy="0"/>
          <a:chOff x="0" y="0"/>
          <a:chExt cx="0" cy="0"/>
        </a:xfrm>
      </p:grpSpPr>
      <p:sp>
        <p:nvSpPr>
          <p:cNvPr id="16" name="Text Placeholder 15" descr="GARDI B Northeast - Design&#10;The GARDI B Northeast project is part of the Gate Apron Rehabilitation and Drainage Improvements (GARDI) Program, focusing on the reconstruction of Gates B39, B41, B43, B45, B47, B49, B51, B53, B55, B59, and B61. &#10;&#10;Scheduled for Q3 2026 – Q4 2027, based on gate availability, phased to rebuild 2–3 gates at a time.&#10;&#10;GARDI Program launched in 2015 to address the heaving and settling of gate apron pavements. Existing apron pavement is 30+ years old, surpassing its 20-year design life.&#10;&#10;KEY INFORMATION &#10;Anticipated Advertisement Date:  June 2025     &#10;Estimated Project Value: $2M to $4.99M&#10;Small Business Program Goal: TBD&#10;Key Scope/Industry: Concrete, Asphalt, Earthwork, Civil Utilities, Jet Fuel&#10;Project Manager: Hunter Wardlaw| hunter.wardlaw@flydenver.com&#10;">
            <a:extLst>
              <a:ext uri="{FF2B5EF4-FFF2-40B4-BE49-F238E27FC236}">
                <a16:creationId xmlns:a16="http://schemas.microsoft.com/office/drawing/2014/main" id="{611EC296-7327-0DE4-F0F4-44DD234FF8FB}"/>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GARDI B Northeast – Design  </a:t>
            </a:r>
            <a:endParaRPr lang="en-US" sz="3200"/>
          </a:p>
        </p:txBody>
      </p:sp>
      <p:sp>
        <p:nvSpPr>
          <p:cNvPr id="3" name="TextBox 2">
            <a:extLst>
              <a:ext uri="{FF2B5EF4-FFF2-40B4-BE49-F238E27FC236}">
                <a16:creationId xmlns:a16="http://schemas.microsoft.com/office/drawing/2014/main" id="{F845D5D3-0DE7-EA39-84E1-22BAEDD2AC19}"/>
              </a:ext>
              <a:ext uri="{C183D7F6-B498-43B3-948B-1728B52AA6E4}">
                <adec:decorative xmlns:adec="http://schemas.microsoft.com/office/drawing/2017/decorative" val="1"/>
              </a:ext>
            </a:extLst>
          </p:cNvPr>
          <p:cNvSpPr txBox="1"/>
          <p:nvPr/>
        </p:nvSpPr>
        <p:spPr>
          <a:xfrm>
            <a:off x="770438" y="1113797"/>
            <a:ext cx="9070247" cy="584775"/>
          </a:xfrm>
          <a:prstGeom prst="rect">
            <a:avLst/>
          </a:prstGeom>
          <a:noFill/>
        </p:spPr>
        <p:txBody>
          <a:bodyPr wrap="square" lIns="91440" tIns="45720" rIns="91440" bIns="45720" anchor="t">
            <a:spAutoFit/>
          </a:bodyPr>
          <a:lstStyle/>
          <a:p>
            <a:pPr>
              <a:defRPr/>
            </a:pPr>
            <a:endParaRPr kumimoji="0" lang="en-US" sz="1600" b="1" i="0" u="none" strike="noStrike" kern="1200" cap="none" spc="0" normalizeH="0" baseline="0" noProof="0">
              <a:ln>
                <a:noFill/>
              </a:ln>
              <a:effectLst/>
              <a:uLnTx/>
              <a:uFillTx/>
              <a:cs typeface="Calibri"/>
            </a:endParaRPr>
          </a:p>
          <a:p>
            <a:pPr>
              <a:defRPr/>
            </a:pPr>
            <a:endParaRPr lang="en-US" sz="1600" b="1" i="0" u="none" strike="noStrike" kern="1200" cap="none" spc="0" normalizeH="0" baseline="0" noProof="0">
              <a:ln>
                <a:noFill/>
              </a:ln>
              <a:effectLst/>
              <a:uLnTx/>
              <a:uFillTx/>
              <a:latin typeface="Calibri"/>
              <a:ea typeface="Calibri"/>
              <a:cs typeface="Calibri"/>
            </a:endParaRPr>
          </a:p>
        </p:txBody>
      </p:sp>
      <p:pic>
        <p:nvPicPr>
          <p:cNvPr id="2" name="Picture 1" descr="Rendering of proposed GARDI B Northeast project is part of the Gate Apron Rehabilitation and Drainage Improvements (GARDI) Program, focusing on the reconstruction of Gates B39, B41, B43, B45, B47, B49, B51, B53, B55, B59, and B61. &#10;">
            <a:extLst>
              <a:ext uri="{FF2B5EF4-FFF2-40B4-BE49-F238E27FC236}">
                <a16:creationId xmlns:a16="http://schemas.microsoft.com/office/drawing/2014/main" id="{6B1E078A-AA35-D378-1591-37CBB05C6E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9830" y="4345717"/>
            <a:ext cx="8201025" cy="2152650"/>
          </a:xfrm>
          <a:prstGeom prst="rect">
            <a:avLst/>
          </a:prstGeom>
        </p:spPr>
      </p:pic>
      <p:sp>
        <p:nvSpPr>
          <p:cNvPr id="4" name="TextBox 3">
            <a:extLst>
              <a:ext uri="{FF2B5EF4-FFF2-40B4-BE49-F238E27FC236}">
                <a16:creationId xmlns:a16="http://schemas.microsoft.com/office/drawing/2014/main" id="{4F55C3DD-4D5B-30F2-9A9B-C30EC77017E3}"/>
              </a:ext>
            </a:extLst>
          </p:cNvPr>
          <p:cNvSpPr txBox="1"/>
          <p:nvPr/>
        </p:nvSpPr>
        <p:spPr>
          <a:xfrm>
            <a:off x="371475" y="809625"/>
            <a:ext cx="9858375"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ptos"/>
                <a:ea typeface="Calibri"/>
                <a:cs typeface="Calibri"/>
              </a:rPr>
              <a:t>The GARDI scope includes removing the failing concrete panels, reconditioning and re-grading the underlying subgrade as necessary to promote correct drainage and eliminating historical issues that have promoted the differential movement in the area. The new GARDI pavement section includes a subgrade pavement drainage layer (cement treated permeable base) that will collect any water that leaks through the surface joints and will send the water to the underdrain piping system. The typical GARDI pavement section from bottom to top is 4” of Upper Select Fill, 12” of Cement Treated Soil Base Course, 3” of Asphalt Mix Pavement, 6” of Cement Treated Permeable Base (CTPB) Course, and 17” of Portland Cement Concrete Pavement. Pavement Marking adjustments in coordination with DEN Planning, Airline Affairs and the airlines.</a:t>
            </a:r>
          </a:p>
          <a:p>
            <a:endParaRPr lang="en-US"/>
          </a:p>
          <a:p>
            <a:r>
              <a:rPr lang="en-US" sz="1600">
                <a:latin typeface="Aptos"/>
                <a:ea typeface="Calibri"/>
                <a:cs typeface="Calibri"/>
              </a:rPr>
              <a:t>Utilities included are jet fuel pipe and hydrant pits, fire hydrants and supporting water vaults, storm drainpipe and manholes, sanitary sewer pipe and manholes, electrical conduit and handholes, cathodic pits and wiring, trench drains and underdrains</a:t>
            </a:r>
            <a:r>
              <a:rPr lang="en-US" sz="1600">
                <a:latin typeface="Aptos"/>
              </a:rPr>
              <a:t>,</a:t>
            </a:r>
            <a:r>
              <a:rPr lang="en-US" sz="1600">
                <a:latin typeface="Aptos"/>
                <a:ea typeface="Calibri"/>
                <a:cs typeface="Calibri"/>
              </a:rPr>
              <a:t> Xcel gas line adjustments, ground power units</a:t>
            </a:r>
            <a:r>
              <a:rPr lang="en-US" sz="1600">
                <a:latin typeface="Aptos"/>
              </a:rPr>
              <a:t>, </a:t>
            </a:r>
            <a:r>
              <a:rPr lang="en-US" sz="1600">
                <a:latin typeface="Aptos"/>
                <a:ea typeface="Calibri"/>
                <a:cs typeface="Calibri"/>
              </a:rPr>
              <a:t>removal of abandoned baggage tunnels to the basement, Passenger Loading Bridge modifications and potable water cabinet unit installation</a:t>
            </a:r>
          </a:p>
        </p:txBody>
      </p:sp>
    </p:spTree>
    <p:extLst>
      <p:ext uri="{BB962C8B-B14F-4D97-AF65-F5344CB8AC3E}">
        <p14:creationId xmlns:p14="http://schemas.microsoft.com/office/powerpoint/2010/main" val="2425799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4F91B-F2A0-1B9E-8089-8E6DCB881C18}"/>
            </a:ext>
          </a:extLst>
        </p:cNvPr>
        <p:cNvGrpSpPr/>
        <p:nvPr/>
      </p:nvGrpSpPr>
      <p:grpSpPr>
        <a:xfrm>
          <a:off x="0" y="0"/>
          <a:ext cx="0" cy="0"/>
          <a:chOff x="0" y="0"/>
          <a:chExt cx="0" cy="0"/>
        </a:xfrm>
      </p:grpSpPr>
      <p:sp>
        <p:nvSpPr>
          <p:cNvPr id="16" name="Text Placeholder 15" descr="Design and Construction Project Delivery Support Services&#10;Seeking consultant(s) to provide comprehensive project delivery support on a task order basis.&#10;&#10;These services may include:&#10;Contract Administration&#10;Project Management (design and construction)&#10;Project Controls (estimating, scheduling, change management)&#10;Operational Readiness, Activation, and Transition (ORAT)&#10;Quality Assurance Inspections (QA)&#10;Commissioning (Cx)&#10;Special Inspections (SI)&#10;Materials Testing&#10;Geotechnical Services&#10;&#10;KEY INFORMATION &#10;Anticipated Advertisement Date:  Mid-May 2025     &#10;Estimated Project Value: $50M to $99.99M&#10;Small Business Program Goal: TBD&#10;Key Scope/Industry: Project Management, Contract Administration, Estimating, Scheduling, ORAT, Quality Assurance Inspections, Building Commissioning, Materials Testing, Geotechnical Services&#10;Project Manager: Cullen Choi | cullen.choi@flydenver.com &#10;">
            <a:extLst>
              <a:ext uri="{FF2B5EF4-FFF2-40B4-BE49-F238E27FC236}">
                <a16:creationId xmlns:a16="http://schemas.microsoft.com/office/drawing/2014/main" id="{5A0E5326-5735-DD9E-B99D-660FFD5E86DA}"/>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Design &amp; Construction Project Delivery Support Services</a:t>
            </a:r>
            <a:endParaRPr lang="en-US" sz="3200"/>
          </a:p>
        </p:txBody>
      </p:sp>
      <p:sp>
        <p:nvSpPr>
          <p:cNvPr id="3" name="TextBox 2">
            <a:extLst>
              <a:ext uri="{FF2B5EF4-FFF2-40B4-BE49-F238E27FC236}">
                <a16:creationId xmlns:a16="http://schemas.microsoft.com/office/drawing/2014/main" id="{14341010-91DD-E3DD-9D9A-6BD77C196645}"/>
              </a:ext>
              <a:ext uri="{C183D7F6-B498-43B3-948B-1728B52AA6E4}">
                <adec:decorative xmlns:adec="http://schemas.microsoft.com/office/drawing/2017/decorative" val="1"/>
              </a:ext>
            </a:extLst>
          </p:cNvPr>
          <p:cNvSpPr txBox="1"/>
          <p:nvPr/>
        </p:nvSpPr>
        <p:spPr>
          <a:xfrm>
            <a:off x="770438" y="1113797"/>
            <a:ext cx="9334457" cy="4524315"/>
          </a:xfrm>
          <a:prstGeom prst="rect">
            <a:avLst/>
          </a:prstGeom>
          <a:noFill/>
        </p:spPr>
        <p:txBody>
          <a:bodyPr wrap="square" lIns="91440" tIns="45720" rIns="91440" bIns="45720" anchor="t">
            <a:spAutoFit/>
          </a:bodyPr>
          <a:lstStyle/>
          <a:p>
            <a:pPr>
              <a:defRPr/>
            </a:pPr>
            <a:r>
              <a:rPr lang="en-US" sz="1600"/>
              <a:t>Seeking consultant(s) to provide </a:t>
            </a:r>
            <a:r>
              <a:rPr lang="en-US" sz="1600" b="1"/>
              <a:t>comprehensive project delivery support</a:t>
            </a:r>
            <a:r>
              <a:rPr lang="en-US" sz="1600"/>
              <a:t> on a task order basis.</a:t>
            </a:r>
          </a:p>
          <a:p>
            <a:pPr>
              <a:defRPr/>
            </a:pPr>
            <a:endParaRPr lang="en-US" sz="1600">
              <a:ea typeface="Calibri" panose="020F0502020204030204"/>
              <a:cs typeface="Calibri"/>
            </a:endParaRPr>
          </a:p>
          <a:p>
            <a:pPr>
              <a:defRPr/>
            </a:pPr>
            <a:r>
              <a:rPr lang="en-US" sz="1600">
                <a:ea typeface="Calibri" panose="020F0502020204030204"/>
                <a:cs typeface="Calibri"/>
              </a:rPr>
              <a:t>These services may include:</a:t>
            </a:r>
          </a:p>
          <a:p>
            <a:pPr marL="285750" indent="-285750">
              <a:buClr>
                <a:srgbClr val="E35B2A"/>
              </a:buClr>
              <a:buFont typeface="Arial" panose="020B0604020202020204" pitchFamily="34" charset="0"/>
              <a:buChar char="•"/>
              <a:defRPr/>
            </a:pPr>
            <a:r>
              <a:rPr lang="en-US" sz="1600">
                <a:ea typeface="Calibri" panose="020F0502020204030204"/>
                <a:cs typeface="Calibri"/>
              </a:rPr>
              <a:t>Contract Administration</a:t>
            </a:r>
          </a:p>
          <a:p>
            <a:pPr marL="285750" indent="-285750">
              <a:buClr>
                <a:srgbClr val="E35B2A"/>
              </a:buClr>
              <a:buFont typeface="Arial" panose="020B0604020202020204" pitchFamily="34" charset="0"/>
              <a:buChar char="•"/>
              <a:defRPr/>
            </a:pPr>
            <a:r>
              <a:rPr lang="en-US" sz="1600">
                <a:ea typeface="Calibri" panose="020F0502020204030204"/>
                <a:cs typeface="Calibri"/>
              </a:rPr>
              <a:t>Project Management (design and construction)</a:t>
            </a:r>
          </a:p>
          <a:p>
            <a:pPr marL="285750" indent="-285750">
              <a:buClr>
                <a:srgbClr val="E35B2A"/>
              </a:buClr>
              <a:buFont typeface="Arial" panose="020B0604020202020204" pitchFamily="34" charset="0"/>
              <a:buChar char="•"/>
              <a:defRPr/>
            </a:pPr>
            <a:r>
              <a:rPr lang="en-US" sz="1600">
                <a:ea typeface="Calibri" panose="020F0502020204030204"/>
                <a:cs typeface="Calibri"/>
              </a:rPr>
              <a:t>Project Controls (estimating, scheduling, change management)</a:t>
            </a:r>
          </a:p>
          <a:p>
            <a:pPr marL="285750" indent="-285750">
              <a:buClr>
                <a:srgbClr val="E35B2A"/>
              </a:buClr>
              <a:buFont typeface="Arial" panose="020B0604020202020204" pitchFamily="34" charset="0"/>
              <a:buChar char="•"/>
              <a:defRPr/>
            </a:pPr>
            <a:r>
              <a:rPr lang="en-US" sz="1600">
                <a:ea typeface="Calibri" panose="020F0502020204030204"/>
                <a:cs typeface="Calibri"/>
              </a:rPr>
              <a:t>Operational Readiness, Activation, and Transition (ORAT)</a:t>
            </a:r>
          </a:p>
          <a:p>
            <a:pPr marL="285750" indent="-285750">
              <a:buClr>
                <a:srgbClr val="E35B2A"/>
              </a:buClr>
              <a:buFont typeface="Arial" panose="020B0604020202020204" pitchFamily="34" charset="0"/>
              <a:buChar char="•"/>
              <a:defRPr/>
            </a:pPr>
            <a:r>
              <a:rPr lang="en-US" sz="1600">
                <a:ea typeface="Calibri" panose="020F0502020204030204"/>
                <a:cs typeface="Calibri"/>
              </a:rPr>
              <a:t>Quality Assurance Inspections (QA)</a:t>
            </a:r>
          </a:p>
          <a:p>
            <a:pPr marL="285750" indent="-285750">
              <a:buClr>
                <a:srgbClr val="E35B2A"/>
              </a:buClr>
              <a:buFont typeface="Arial" panose="020B0604020202020204" pitchFamily="34" charset="0"/>
              <a:buChar char="•"/>
              <a:defRPr/>
            </a:pPr>
            <a:r>
              <a:rPr lang="en-US" sz="1600">
                <a:ea typeface="Calibri" panose="020F0502020204030204"/>
                <a:cs typeface="Calibri"/>
              </a:rPr>
              <a:t>Commissioning (</a:t>
            </a:r>
            <a:r>
              <a:rPr lang="en-US" sz="1600" err="1">
                <a:ea typeface="Calibri" panose="020F0502020204030204"/>
                <a:cs typeface="Calibri"/>
              </a:rPr>
              <a:t>Cx</a:t>
            </a:r>
            <a:r>
              <a:rPr lang="en-US" sz="1600">
                <a:ea typeface="Calibri" panose="020F0502020204030204"/>
                <a:cs typeface="Calibri"/>
              </a:rPr>
              <a:t>)</a:t>
            </a:r>
          </a:p>
          <a:p>
            <a:pPr marL="285750" indent="-285750">
              <a:buClr>
                <a:srgbClr val="E35B2A"/>
              </a:buClr>
              <a:buFont typeface="Arial" panose="020B0604020202020204" pitchFamily="34" charset="0"/>
              <a:buChar char="•"/>
              <a:defRPr/>
            </a:pPr>
            <a:r>
              <a:rPr lang="en-US" sz="1600">
                <a:ea typeface="Calibri" panose="020F0502020204030204"/>
                <a:cs typeface="Calibri"/>
              </a:rPr>
              <a:t>Special Inspections (SI)</a:t>
            </a:r>
          </a:p>
          <a:p>
            <a:pPr>
              <a:defRPr/>
            </a:pPr>
            <a:endParaRPr lang="en-US" sz="1600" b="1">
              <a:ea typeface="Calibri" panose="020F0502020204030204"/>
              <a:cs typeface="Calibri"/>
            </a:endParaRPr>
          </a:p>
          <a:p>
            <a:pPr marL="0" marR="0" lvl="0" indent="0" algn="l" defTabSz="914400">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KEY INFORMATION </a:t>
            </a:r>
            <a:endParaRPr lang="en-US" sz="1600" b="1" i="0" u="none" strike="noStrike" kern="1200" cap="none" spc="0" normalizeH="0" baseline="0" noProof="0">
              <a:ln>
                <a:noFill/>
              </a:ln>
              <a:effectLst/>
              <a:uLnTx/>
              <a:uFillTx/>
              <a:ea typeface="Calibri"/>
              <a:cs typeface="Calibri"/>
            </a:endParaRPr>
          </a:p>
          <a:p>
            <a:pPr>
              <a:defRPr/>
            </a:pPr>
            <a:r>
              <a:rPr kumimoji="0" lang="en-US" sz="1600" b="1" i="0" u="none" strike="noStrike" kern="1200" cap="none" spc="0" normalizeH="0" baseline="0" noProof="0">
                <a:ln>
                  <a:noFill/>
                </a:ln>
                <a:effectLst/>
                <a:uLnTx/>
                <a:uFillTx/>
                <a:ea typeface="+mn-ea"/>
                <a:cs typeface="Calibri"/>
              </a:rPr>
              <a:t>Anticipated Advertisement Date: </a:t>
            </a:r>
            <a:r>
              <a:rPr lang="en-US" sz="1600">
                <a:cs typeface="Calibri"/>
              </a:rPr>
              <a:t> July 2025</a:t>
            </a:r>
            <a:r>
              <a:rPr kumimoji="0" lang="en-US" sz="1600" b="0" i="0" u="none" strike="noStrike" kern="1200" cap="none" spc="0" normalizeH="0" baseline="0" noProof="0">
                <a:ln>
                  <a:noFill/>
                </a:ln>
                <a:effectLst/>
                <a:uLnTx/>
                <a:uFillTx/>
                <a:ea typeface="+mn-ea"/>
                <a:cs typeface="Calibri"/>
              </a:rPr>
              <a:t>     </a:t>
            </a:r>
            <a:endParaRPr lang="en-US" sz="16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Estimated Project Value: </a:t>
            </a:r>
            <a:r>
              <a:rPr kumimoji="0" lang="en-US" sz="1600" b="0" i="0" u="none" strike="noStrike" kern="1200" cap="none" spc="0" normalizeH="0" baseline="0" noProof="0">
                <a:ln>
                  <a:noFill/>
                </a:ln>
                <a:effectLst/>
                <a:uLnTx/>
                <a:uFillTx/>
                <a:ea typeface="+mn-ea"/>
                <a:cs typeface="Calibri"/>
              </a:rPr>
              <a:t>$50M to $99.99M</a:t>
            </a:r>
            <a:endParaRPr lang="en-US" sz="1600" b="0" i="0" u="none" strike="noStrike" kern="1200" cap="none" spc="0" normalizeH="0" baseline="0" noProof="0">
              <a:ln>
                <a:noFill/>
              </a:ln>
              <a:effectLst/>
              <a:uLnTx/>
              <a:uFillTx/>
              <a:ea typeface="Calibri"/>
              <a:cs typeface="Calibri"/>
            </a:endParaRPr>
          </a:p>
          <a:p>
            <a:pPr>
              <a:defRPr/>
            </a:pPr>
            <a:r>
              <a:rPr kumimoji="0" lang="en-US" sz="1600" b="1" i="0" u="none" strike="noStrike" kern="1200" cap="none" spc="0" normalizeH="0" baseline="0" noProof="0">
                <a:ln>
                  <a:noFill/>
                </a:ln>
                <a:effectLst/>
                <a:uLnTx/>
                <a:uFillTx/>
                <a:ea typeface="+mn-ea"/>
                <a:cs typeface="Calibri"/>
              </a:rPr>
              <a:t>Small Business Program Goal:</a:t>
            </a:r>
            <a:r>
              <a:rPr lang="en-US" sz="1600" b="1">
                <a:cs typeface="Calibri"/>
              </a:rPr>
              <a:t> </a:t>
            </a:r>
            <a:r>
              <a:rPr lang="en-US" sz="1600">
                <a:cs typeface="Calibri"/>
              </a:rPr>
              <a:t>24% MWBE (updated from 18%)</a:t>
            </a:r>
            <a:endParaRPr lang="en-US" sz="16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Key Scope/Industry: </a:t>
            </a:r>
            <a:r>
              <a:rPr kumimoji="0" lang="en-US" sz="1600" i="0" u="none" strike="noStrike" kern="1200" cap="none" spc="0" normalizeH="0" baseline="0" noProof="0">
                <a:ln>
                  <a:noFill/>
                </a:ln>
                <a:effectLst/>
                <a:uLnTx/>
                <a:uFillTx/>
                <a:ea typeface="+mn-ea"/>
                <a:cs typeface="Calibri"/>
              </a:rPr>
              <a:t>Project Management, Contract Administration, Estimating, Scheduling, ORAT, Quality Assurance Inspections, Building Commissioning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Project Manager: </a:t>
            </a:r>
            <a:r>
              <a:rPr kumimoji="0" lang="en-US" sz="1600" i="0" u="none" strike="noStrike" kern="1200" cap="none" spc="0" normalizeH="0" baseline="0" noProof="0">
                <a:ln>
                  <a:noFill/>
                </a:ln>
                <a:effectLst/>
                <a:uLnTx/>
                <a:uFillTx/>
                <a:ea typeface="+mn-ea"/>
                <a:cs typeface="Calibri"/>
              </a:rPr>
              <a:t>Cullen Choi | </a:t>
            </a:r>
            <a:r>
              <a:rPr kumimoji="0" lang="en-US" sz="1600" i="0" u="none" strike="noStrike" kern="1200" cap="none" spc="0" normalizeH="0" baseline="0" noProof="0">
                <a:ln>
                  <a:noFill/>
                </a:ln>
                <a:effectLst/>
                <a:uLnTx/>
                <a:uFillTx/>
                <a:ea typeface="+mn-ea"/>
                <a:cs typeface="Calibri"/>
                <a:hlinkClick r:id="rId3"/>
              </a:rPr>
              <a:t>cullen.choi@flydenver.com</a:t>
            </a:r>
            <a:r>
              <a:rPr kumimoji="0" lang="en-US" sz="1600" i="0" u="none" strike="noStrike" kern="1200" cap="none" spc="0" normalizeH="0" baseline="0" noProof="0">
                <a:ln>
                  <a:noFill/>
                </a:ln>
                <a:effectLst/>
                <a:uLnTx/>
                <a:uFillTx/>
                <a:ea typeface="+mn-ea"/>
                <a:cs typeface="Calibri"/>
              </a:rPr>
              <a:t> </a:t>
            </a:r>
            <a:endParaRPr kumimoji="0" lang="en-US" sz="1600" b="0" i="0" u="none" strike="noStrike" kern="1200" cap="none" spc="0" normalizeH="0" baseline="0" noProof="0">
              <a:ln>
                <a:noFill/>
              </a:ln>
              <a:effectLst/>
              <a:uLnTx/>
              <a:uFillTx/>
              <a:latin typeface="Aptos Narrow"/>
              <a:cs typeface="Arial"/>
            </a:endParaRPr>
          </a:p>
        </p:txBody>
      </p:sp>
    </p:spTree>
    <p:extLst>
      <p:ext uri="{BB962C8B-B14F-4D97-AF65-F5344CB8AC3E}">
        <p14:creationId xmlns:p14="http://schemas.microsoft.com/office/powerpoint/2010/main" val="3422709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descr="BCON Basement Foundation Rehabilitation&#10; The Design, Engineering, and Construction (DEC) division at Denver International Airport (DEN) will request proposals for the purpose of selecting a vendor to provide engineering and design solutions for degrading building foundation elements in the basement in Concourse B at DEN. Services to be provided by the selected vendor include: &#10;&#10;Investigate existing conditions: expansion joints, waterproofing, slabs, elevator pits, walls, columns&#10;Conduct on-site surveys and review existing assessments and original construction documents&#10;Provide structural, geotechnical, civil, and architectural design solutions&#10;Deliver design documents from Schematic Design to Issued for Construction, aligned with DEN standards&#10;&#10;Procurement Approach:&#10;Fast-Track, Open Solicitation&#10;Compressed advertisement timeline&#10;Streamlined selection process&#10;No contract negotiations (DEN Standard Terms)&#10;&#10;KEY INFORMATION &#10;Anticipated Advertisement Date:  April 2025 - Fast Track&#10;Estimated Project Value: $2M to $4.99M&#10;Small Business Program Goal: 20% MWBE&#10;Key Scope/Industry: Architecture and engineering investigation and repair, structural, geotechnical, joint sealant, constructability analysis&#10;Project Manager: Nicholas Martin | nicholas.martin@flydenver.com &#10;">
            <a:extLst>
              <a:ext uri="{FF2B5EF4-FFF2-40B4-BE49-F238E27FC236}">
                <a16:creationId xmlns:a16="http://schemas.microsoft.com/office/drawing/2014/main" id="{D9350C30-AF41-4ACB-65F1-591C0E2D65C8}"/>
              </a:ext>
            </a:extLst>
          </p:cNvPr>
          <p:cNvSpPr>
            <a:spLocks noGrp="1"/>
          </p:cNvSpPr>
          <p:nvPr>
            <p:ph type="title" idx="4294967295"/>
          </p:nvPr>
        </p:nvSpPr>
        <p:spPr>
          <a:xfrm>
            <a:off x="721452" y="341520"/>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Basement Foundation Rehabilitation On-Call</a:t>
            </a:r>
            <a:endParaRPr lang="en-US"/>
          </a:p>
        </p:txBody>
      </p:sp>
      <p:sp>
        <p:nvSpPr>
          <p:cNvPr id="3" name="TextBox 2">
            <a:extLst>
              <a:ext uri="{FF2B5EF4-FFF2-40B4-BE49-F238E27FC236}">
                <a16:creationId xmlns:a16="http://schemas.microsoft.com/office/drawing/2014/main" id="{230B73FC-1116-EA6E-669D-9BD9CC049CFC}"/>
              </a:ext>
              <a:ext uri="{C183D7F6-B498-43B3-948B-1728B52AA6E4}">
                <adec:decorative xmlns:adec="http://schemas.microsoft.com/office/drawing/2017/decorative" val="1"/>
              </a:ext>
            </a:extLst>
          </p:cNvPr>
          <p:cNvSpPr txBox="1"/>
          <p:nvPr/>
        </p:nvSpPr>
        <p:spPr>
          <a:xfrm>
            <a:off x="770437" y="919838"/>
            <a:ext cx="9070247" cy="5509200"/>
          </a:xfrm>
          <a:prstGeom prst="rect">
            <a:avLst/>
          </a:prstGeom>
          <a:noFill/>
        </p:spPr>
        <p:txBody>
          <a:bodyPr wrap="square" lIns="91440" tIns="45720" rIns="91440" bIns="45720" anchor="t">
            <a:spAutoFit/>
          </a:bodyPr>
          <a:lstStyle/>
          <a:p>
            <a:pPr>
              <a:defRPr/>
            </a:pPr>
            <a:r>
              <a:rPr lang="en-US" sz="1600">
                <a:ea typeface="Calibri" panose="020F0502020204030204"/>
                <a:cs typeface="Calibri"/>
              </a:rPr>
              <a:t>The Design, Engineering, and Construction (DEC) division at Denver International Airport (DEN) will request proposals for the purpose of selecting a vendor to provide engineering and design solutions for degrading building foundation elements in the basement across the Terminal Complex at DEN. Services to be provided by the selected vendor include: </a:t>
            </a:r>
          </a:p>
          <a:p>
            <a:pPr>
              <a:defRPr/>
            </a:pPr>
            <a:endParaRPr lang="en-US" sz="1600">
              <a:ea typeface="Calibri" panose="020F0502020204030204"/>
              <a:cs typeface="Calibri"/>
            </a:endParaRPr>
          </a:p>
          <a:p>
            <a:pPr marL="285750" indent="-285750">
              <a:buClr>
                <a:srgbClr val="E35B2A"/>
              </a:buClr>
              <a:buFont typeface="Arial" panose="020B0604020202020204" pitchFamily="34" charset="0"/>
              <a:buChar char="•"/>
              <a:defRPr/>
            </a:pPr>
            <a:r>
              <a:rPr lang="en-US" sz="1600">
                <a:ea typeface="Calibri" panose="020F0502020204030204"/>
                <a:cs typeface="Calibri"/>
              </a:rPr>
              <a:t>Investigate existing conditions: expansion joints, waterproofing systems, slabs, elevator pits, foundation walls, columns</a:t>
            </a:r>
          </a:p>
          <a:p>
            <a:pPr marL="285750" indent="-285750">
              <a:buClr>
                <a:srgbClr val="E35B2A"/>
              </a:buClr>
              <a:buFont typeface="Arial" panose="020B0604020202020204" pitchFamily="34" charset="0"/>
              <a:buChar char="•"/>
              <a:defRPr/>
            </a:pPr>
            <a:r>
              <a:rPr lang="en-US" sz="1600">
                <a:ea typeface="Calibri" panose="020F0502020204030204"/>
                <a:cs typeface="Calibri"/>
              </a:rPr>
              <a:t>Conduct on-site surveys and review existing assessments and original construction documents</a:t>
            </a:r>
          </a:p>
          <a:p>
            <a:pPr marL="285750" indent="-285750">
              <a:buClr>
                <a:srgbClr val="E35B2A"/>
              </a:buClr>
              <a:buFont typeface="Arial" panose="020B0604020202020204" pitchFamily="34" charset="0"/>
              <a:buChar char="•"/>
              <a:defRPr/>
            </a:pPr>
            <a:r>
              <a:rPr lang="en-US" sz="1600">
                <a:ea typeface="Calibri" panose="020F0502020204030204"/>
                <a:cs typeface="Calibri"/>
              </a:rPr>
              <a:t>Provide structural, geotechnical, civil, and architectural design solutions</a:t>
            </a:r>
          </a:p>
          <a:p>
            <a:pPr marL="285750" indent="-285750">
              <a:buClr>
                <a:srgbClr val="E35B2A"/>
              </a:buClr>
              <a:buFont typeface="Arial" panose="020B0604020202020204" pitchFamily="34" charset="0"/>
              <a:buChar char="•"/>
              <a:defRPr/>
            </a:pPr>
            <a:r>
              <a:rPr lang="en-US" sz="1600">
                <a:ea typeface="Calibri" panose="020F0502020204030204"/>
                <a:cs typeface="Calibri"/>
              </a:rPr>
              <a:t>Deliver design documents from Schematic Design to Issued for Construction, aligned with DEN standards</a:t>
            </a:r>
            <a:br>
              <a:rPr lang="en-US" sz="1600">
                <a:ea typeface="Calibri" panose="020F0502020204030204"/>
                <a:cs typeface="Calibri"/>
              </a:rPr>
            </a:br>
            <a:endParaRPr lang="en-US" sz="1600" b="1">
              <a:ea typeface="Calibri" panose="020F0502020204030204"/>
              <a:cs typeface="Calibri"/>
            </a:endParaRPr>
          </a:p>
          <a:p>
            <a:pPr>
              <a:defRPr/>
            </a:pPr>
            <a:r>
              <a:rPr lang="en-US" sz="1600" b="1">
                <a:ea typeface="Calibri" panose="020F0502020204030204"/>
                <a:cs typeface="Calibri"/>
              </a:rPr>
              <a:t>Procurement Approach:</a:t>
            </a:r>
          </a:p>
          <a:p>
            <a:pPr marL="285750" indent="-285750">
              <a:buClr>
                <a:srgbClr val="E35B2A"/>
              </a:buClr>
              <a:buFont typeface="Arial" panose="020B0604020202020204" pitchFamily="34" charset="0"/>
              <a:buChar char="•"/>
              <a:defRPr/>
            </a:pPr>
            <a:r>
              <a:rPr lang="en-US" sz="1600">
                <a:ea typeface="Calibri" panose="020F0502020204030204"/>
                <a:cs typeface="Calibri"/>
              </a:rPr>
              <a:t>Open Solicitation for On-Call Professional Services </a:t>
            </a:r>
          </a:p>
          <a:p>
            <a:pPr marL="285750" indent="-285750">
              <a:buFont typeface="Arial" panose="020B0604020202020204" pitchFamily="34" charset="0"/>
              <a:buChar char="•"/>
              <a:defRPr/>
            </a:pPr>
            <a:endParaRPr lang="en-US" sz="1600">
              <a:ea typeface="Calibri" panose="020F0502020204030204"/>
              <a:cs typeface="Calibri"/>
            </a:endParaRPr>
          </a:p>
          <a:p>
            <a:pPr marL="0" marR="0" lvl="0" indent="0" algn="l" defTabSz="914400">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KEY INFORMATION </a:t>
            </a:r>
            <a:endParaRPr lang="en-US" sz="1600" b="1" i="0" u="none" strike="noStrike" kern="1200" cap="none" spc="0" normalizeH="0" baseline="0" noProof="0">
              <a:ln>
                <a:noFill/>
              </a:ln>
              <a:effectLst/>
              <a:uLnTx/>
              <a:uFillTx/>
              <a:ea typeface="Calibri"/>
              <a:cs typeface="Calibri"/>
            </a:endParaRPr>
          </a:p>
          <a:p>
            <a:pPr>
              <a:defRPr/>
            </a:pPr>
            <a:r>
              <a:rPr kumimoji="0" lang="en-US" sz="1600" b="1" i="0" u="none" strike="noStrike" kern="1200" cap="none" spc="0" normalizeH="0" baseline="0" noProof="0">
                <a:ln>
                  <a:noFill/>
                </a:ln>
                <a:effectLst/>
                <a:uLnTx/>
                <a:uFillTx/>
                <a:ea typeface="+mn-ea"/>
                <a:cs typeface="Calibri"/>
              </a:rPr>
              <a:t>Anticipated Advertisement Date: </a:t>
            </a:r>
            <a:r>
              <a:rPr lang="en-US" sz="1600">
                <a:cs typeface="Calibri"/>
              </a:rPr>
              <a:t>TBD </a:t>
            </a:r>
            <a:endParaRPr lang="en-US" sz="1600" i="0" u="none" strike="noStrike" kern="1200" cap="none" spc="0" normalizeH="0" baseline="0" noProof="0">
              <a:ln>
                <a:noFill/>
              </a:ln>
              <a:effectLst/>
              <a:uLnTx/>
              <a:uFillTx/>
              <a:ea typeface="Calibri"/>
              <a:cs typeface="Calibri"/>
            </a:endParaRPr>
          </a:p>
          <a:p>
            <a:pPr marL="0" marR="0" lvl="0" indent="0" algn="l" defTabSz="914400">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Estimated Project Value: </a:t>
            </a:r>
            <a:r>
              <a:rPr lang="en-US" sz="1600">
                <a:cs typeface="Calibri"/>
              </a:rPr>
              <a:t>TBD</a:t>
            </a:r>
            <a:endParaRPr lang="en-US" sz="1600" i="0" u="none" strike="noStrike" kern="1200" cap="none" spc="0" normalizeH="0" baseline="0" noProof="0">
              <a:ln>
                <a:noFill/>
              </a:ln>
              <a:effectLst/>
              <a:uLnTx/>
              <a:uFillTx/>
              <a:ea typeface="Calibri"/>
              <a:cs typeface="Calibri"/>
            </a:endParaRPr>
          </a:p>
          <a:p>
            <a:pPr>
              <a:defRPr/>
            </a:pPr>
            <a:r>
              <a:rPr kumimoji="0" lang="en-US" sz="1600" b="1" i="0" u="none" strike="noStrike" kern="1200" cap="none" spc="0" normalizeH="0" baseline="0" noProof="0">
                <a:ln>
                  <a:noFill/>
                </a:ln>
                <a:effectLst/>
                <a:uLnTx/>
                <a:uFillTx/>
                <a:ea typeface="+mn-ea"/>
                <a:cs typeface="Calibri"/>
              </a:rPr>
              <a:t>Small Business Program Goal:</a:t>
            </a:r>
            <a:r>
              <a:rPr lang="en-US" sz="1600" b="1">
                <a:cs typeface="Calibri"/>
              </a:rPr>
              <a:t> </a:t>
            </a:r>
            <a:r>
              <a:rPr lang="en-US" sz="1600">
                <a:cs typeface="Calibri"/>
              </a:rPr>
              <a:t> 20% MWBE Goal</a:t>
            </a:r>
            <a:endParaRPr lang="en-US" sz="1600">
              <a:ea typeface="Calibri"/>
              <a:cs typeface="Calibri"/>
            </a:endParaRPr>
          </a:p>
          <a:p>
            <a:pPr marL="0" marR="0" lvl="0" indent="0" algn="l" defTabSz="914400">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Key Scope/Industry: </a:t>
            </a:r>
            <a:r>
              <a:rPr lang="en-US" sz="1600">
                <a:cs typeface="Calibri"/>
              </a:rPr>
              <a:t>Architecture and engineering investigation and repair, structural, geotechnical, joint sealant, constructability analysis</a:t>
            </a:r>
            <a:endParaRPr lang="en-US" sz="16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Project Manager: </a:t>
            </a:r>
            <a:r>
              <a:rPr lang="en-US" sz="1600">
                <a:cs typeface="Calibri"/>
              </a:rPr>
              <a:t>Nicholas Martin | </a:t>
            </a:r>
            <a:r>
              <a:rPr lang="en-US" sz="1600">
                <a:cs typeface="Calibri"/>
                <a:hlinkClick r:id="rId3"/>
              </a:rPr>
              <a:t>nicholas.martin@flydenver.com</a:t>
            </a:r>
            <a:r>
              <a:rPr lang="en-US" sz="1600">
                <a:cs typeface="Calibri"/>
              </a:rPr>
              <a:t> </a:t>
            </a:r>
            <a:endParaRPr kumimoji="0" lang="en-US" sz="1600" b="0" i="0" u="none" strike="noStrike" kern="1200" cap="none" spc="0" normalizeH="0" baseline="0" noProof="0">
              <a:ln>
                <a:noFill/>
              </a:ln>
              <a:effectLst/>
              <a:uLnTx/>
              <a:uFillTx/>
              <a:latin typeface="Aptos Narrow"/>
              <a:cs typeface="Arial"/>
            </a:endParaRPr>
          </a:p>
        </p:txBody>
      </p:sp>
    </p:spTree>
    <p:extLst>
      <p:ext uri="{BB962C8B-B14F-4D97-AF65-F5344CB8AC3E}">
        <p14:creationId xmlns:p14="http://schemas.microsoft.com/office/powerpoint/2010/main" val="2100173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D9350C30-AF41-4ACB-65F1-591C0E2D65C8}"/>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Fire Suppression (Fire Pump &amp; Emergency Services)</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230B73FC-1116-EA6E-669D-9BD9CC049CFC}"/>
              </a:ext>
              <a:ext uri="{C183D7F6-B498-43B3-948B-1728B52AA6E4}">
                <adec:decorative xmlns:adec="http://schemas.microsoft.com/office/drawing/2017/decorative" val="0"/>
              </a:ext>
            </a:extLst>
          </p:cNvPr>
          <p:cNvSpPr txBox="1"/>
          <p:nvPr/>
        </p:nvSpPr>
        <p:spPr>
          <a:xfrm>
            <a:off x="869829" y="1257222"/>
            <a:ext cx="9512421" cy="5016758"/>
          </a:xfrm>
          <a:prstGeom prst="rect">
            <a:avLst/>
          </a:prstGeom>
          <a:noFill/>
        </p:spPr>
        <p:txBody>
          <a:bodyPr wrap="square" lIns="91440" tIns="45720" rIns="91440" bIns="45720" anchor="t">
            <a:spAutoFit/>
          </a:bodyPr>
          <a:lstStyle/>
          <a:p>
            <a:pPr>
              <a:buNone/>
            </a:pPr>
            <a:r>
              <a:rPr lang="en-US" sz="1600" b="1"/>
              <a:t>Denver International Airport is seeking a contractor to provide 24/7 emergency repair and testing services for fire suppression systems.</a:t>
            </a:r>
            <a:r>
              <a:rPr lang="en-US" sz="1600"/>
              <a:t> This includes weekends and holidays to ensure uninterrupted airport operations and safety.</a:t>
            </a:r>
          </a:p>
          <a:p>
            <a:pPr>
              <a:buNone/>
            </a:pPr>
            <a:endParaRPr lang="en-US" sz="1600"/>
          </a:p>
          <a:p>
            <a:pPr>
              <a:buNone/>
            </a:pPr>
            <a:r>
              <a:rPr lang="en-US" sz="1600"/>
              <a:t>A key component is the </a:t>
            </a:r>
            <a:r>
              <a:rPr lang="en-US" sz="1600" b="1"/>
              <a:t>annual testing of eight fire pumps</a:t>
            </a:r>
            <a:r>
              <a:rPr lang="en-US" sz="1600"/>
              <a:t>, in compliance with </a:t>
            </a:r>
            <a:r>
              <a:rPr lang="en-US" sz="1600" b="1"/>
              <a:t>NFPA 25 and NFPA 20</a:t>
            </a:r>
            <a:r>
              <a:rPr lang="en-US" sz="1600"/>
              <a:t>. Contractors must have the capability to respond quickly to emergencies and meet all regulatory standards.</a:t>
            </a:r>
          </a:p>
          <a:p>
            <a:pPr>
              <a:buNone/>
            </a:pPr>
            <a:endParaRPr lang="en-US" sz="1600" b="1"/>
          </a:p>
          <a:p>
            <a:pPr>
              <a:buNone/>
            </a:pPr>
            <a:r>
              <a:rPr lang="en-US" sz="1600" b="1"/>
              <a:t>Scope Overview:</a:t>
            </a:r>
            <a:endParaRPr lang="en-US" sz="1600"/>
          </a:p>
          <a:p>
            <a:pPr marL="285750" indent="-285750">
              <a:buClr>
                <a:srgbClr val="E35B2A"/>
              </a:buClr>
              <a:buFont typeface="Arial" panose="020B0604020202020204" pitchFamily="34" charset="0"/>
              <a:buChar char="•"/>
            </a:pPr>
            <a:r>
              <a:rPr lang="en-US" sz="1600"/>
              <a:t>24/7 emergency repair &amp; testing services for fire suppression systems</a:t>
            </a:r>
          </a:p>
          <a:p>
            <a:pPr marL="285750" indent="-285750">
              <a:buClr>
                <a:srgbClr val="E35B2A"/>
              </a:buClr>
              <a:buFont typeface="Arial" panose="020B0604020202020204" pitchFamily="34" charset="0"/>
              <a:buChar char="•"/>
            </a:pPr>
            <a:r>
              <a:rPr lang="en-US" sz="1600"/>
              <a:t>Year-round availability, including weekends and holidays</a:t>
            </a:r>
          </a:p>
          <a:p>
            <a:pPr marL="285750" indent="-285750">
              <a:buClr>
                <a:srgbClr val="E35B2A"/>
              </a:buClr>
              <a:buFont typeface="Arial" panose="020B0604020202020204" pitchFamily="34" charset="0"/>
              <a:buChar char="•"/>
            </a:pPr>
            <a:r>
              <a:rPr lang="en-US" sz="1600"/>
              <a:t>Rapid response required to ensure safety and airport operations continuity</a:t>
            </a:r>
          </a:p>
          <a:p>
            <a:pPr marL="285750" indent="-285750">
              <a:buClr>
                <a:srgbClr val="E35B2A"/>
              </a:buClr>
              <a:buFont typeface="Arial" panose="020B0604020202020204" pitchFamily="34" charset="0"/>
              <a:buChar char="•"/>
            </a:pPr>
            <a:r>
              <a:rPr lang="en-US" sz="1600"/>
              <a:t>Annual testing of </a:t>
            </a:r>
            <a:r>
              <a:rPr lang="en-US" sz="1600" b="1"/>
              <a:t>8 fire pumps</a:t>
            </a:r>
            <a:r>
              <a:rPr lang="en-US" sz="1600"/>
              <a:t> per NFPA 25 &amp; NFPA 20 standards</a:t>
            </a:r>
          </a:p>
          <a:p>
            <a:pPr marL="285750" indent="-285750">
              <a:buClr>
                <a:srgbClr val="E35B2A"/>
              </a:buClr>
              <a:buFont typeface="Arial" panose="020B0604020202020204" pitchFamily="34" charset="0"/>
              <a:buChar char="•"/>
            </a:pPr>
            <a:r>
              <a:rPr lang="en-US" sz="1600"/>
              <a:t>Ensures compliance and full functionality of fire protection systems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ea typeface="+mn-ea"/>
                <a:cs typeface="+mn-cs"/>
              </a:rPr>
              <a:t>​</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INFORMATION ​</a:t>
            </a:r>
            <a:endParaRPr kumimoji="0" lang="en-US" sz="1600"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Anticipated Advertisement Date:  </a:t>
            </a:r>
            <a:r>
              <a:rPr lang="en-US" sz="1600">
                <a:solidFill>
                  <a:prstClr val="black"/>
                </a:solidFill>
              </a:rPr>
              <a:t>Q3</a:t>
            </a:r>
            <a:r>
              <a:rPr kumimoji="0" lang="en-US" sz="1600" b="0" i="0" u="none" strike="noStrike" kern="1200" cap="none" spc="0" normalizeH="0" baseline="0" noProof="0">
                <a:ln>
                  <a:noFill/>
                </a:ln>
                <a:solidFill>
                  <a:prstClr val="black"/>
                </a:solidFill>
                <a:effectLst/>
                <a:uLnTx/>
                <a:uFillTx/>
                <a:ea typeface="+mn-ea"/>
                <a:cs typeface="+mn-cs"/>
              </a:rPr>
              <a:t> 2025 </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Estimated Project Value: </a:t>
            </a:r>
            <a:r>
              <a:rPr kumimoji="0" lang="en-US" sz="1600" b="0" i="0" u="none" strike="noStrike" kern="1200" cap="none" spc="0" normalizeH="0" baseline="0" noProof="0">
                <a:ln>
                  <a:noFill/>
                </a:ln>
                <a:solidFill>
                  <a:prstClr val="black"/>
                </a:solidFill>
                <a:effectLst/>
                <a:uLnTx/>
                <a:uFillTx/>
                <a:ea typeface="+mn-ea"/>
                <a:cs typeface="+mn-cs"/>
              </a:rPr>
              <a:t> $2M to $4.99M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Small Business Program Goal: </a:t>
            </a:r>
            <a:r>
              <a:rPr lang="en-US" sz="1600">
                <a:solidFill>
                  <a:prstClr val="black"/>
                </a:solidFill>
              </a:rPr>
              <a:t>TBD</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Scope/Industry:​ </a:t>
            </a:r>
            <a:r>
              <a:rPr kumimoji="0" lang="en-US" sz="1600" b="0" i="0" u="none" strike="noStrike" kern="1200" cap="none" spc="0" normalizeH="0" baseline="0" noProof="0">
                <a:ln>
                  <a:noFill/>
                </a:ln>
                <a:solidFill>
                  <a:prstClr val="black"/>
                </a:solidFill>
                <a:effectLst/>
                <a:uLnTx/>
                <a:uFillTx/>
                <a:ea typeface="+mn-ea"/>
                <a:cs typeface="+mn-cs"/>
              </a:rPr>
              <a:t> </a:t>
            </a:r>
            <a:r>
              <a:rPr lang="en-US" sz="1600" b="0" i="0">
                <a:effectLst/>
              </a:rPr>
              <a:t>Fire Suppression repair and testing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mn-cs"/>
              </a:rPr>
              <a:t>Project Manager​: </a:t>
            </a:r>
            <a:r>
              <a:rPr kumimoji="0" lang="en-US" sz="1600" i="0" u="none" strike="noStrike" kern="1200" cap="none" spc="0" normalizeH="0" baseline="0" noProof="0">
                <a:ln>
                  <a:noFill/>
                </a:ln>
                <a:effectLst/>
                <a:uLnTx/>
                <a:uFillTx/>
                <a:ea typeface="+mn-ea"/>
                <a:cs typeface="+mn-cs"/>
              </a:rPr>
              <a:t>Cara James </a:t>
            </a:r>
            <a:r>
              <a:rPr kumimoji="0" lang="en-US" sz="1600" b="1" i="0" u="none" strike="noStrike" kern="1200" cap="none" spc="0" normalizeH="0" baseline="0" noProof="0">
                <a:ln>
                  <a:noFill/>
                </a:ln>
                <a:solidFill>
                  <a:prstClr val="black"/>
                </a:solidFill>
                <a:effectLst/>
                <a:uLnTx/>
                <a:uFillTx/>
                <a:ea typeface="+mn-ea"/>
                <a:cs typeface="+mn-cs"/>
              </a:rPr>
              <a:t>| </a:t>
            </a:r>
            <a:r>
              <a:rPr lang="en-US" sz="1600" b="0" i="0">
                <a:solidFill>
                  <a:srgbClr val="323130"/>
                </a:solidFill>
                <a:effectLst/>
                <a:hlinkClick r:id="rId3"/>
              </a:rPr>
              <a:t>Cara.James@flydenver.com</a:t>
            </a:r>
            <a:r>
              <a:rPr lang="en-US" sz="1600" b="0" i="0">
                <a:solidFill>
                  <a:srgbClr val="323130"/>
                </a:solidFill>
                <a:effectLst/>
              </a:rPr>
              <a:t> </a:t>
            </a:r>
            <a:endParaRPr kumimoji="0" lang="en-US" sz="16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184838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A9CE8-A113-96CE-049C-E138915FF7A8}"/>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33A92FAB-BAE1-B1C4-FC6B-C7C5E7E03655}"/>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Overhead Door Installation and Maintenance</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BE37B456-4C34-4632-AC0B-DDA1CCFCB368}"/>
              </a:ext>
              <a:ext uri="{C183D7F6-B498-43B3-948B-1728B52AA6E4}">
                <adec:decorative xmlns:adec="http://schemas.microsoft.com/office/drawing/2017/decorative" val="0"/>
              </a:ext>
            </a:extLst>
          </p:cNvPr>
          <p:cNvSpPr txBox="1"/>
          <p:nvPr/>
        </p:nvSpPr>
        <p:spPr>
          <a:xfrm>
            <a:off x="869829" y="1257222"/>
            <a:ext cx="9512421" cy="5078313"/>
          </a:xfrm>
          <a:prstGeom prst="rect">
            <a:avLst/>
          </a:prstGeom>
          <a:noFill/>
        </p:spPr>
        <p:txBody>
          <a:bodyPr wrap="square" lIns="91440" tIns="45720" rIns="91440" bIns="45720" anchor="t">
            <a:spAutoFit/>
          </a:bodyPr>
          <a:lstStyle/>
          <a:p>
            <a:pPr>
              <a:buNone/>
            </a:pPr>
            <a:r>
              <a:rPr lang="en-US" dirty="0"/>
              <a:t>Consultant shall provide comprehensive overhead door services across DEN facilities, including:</a:t>
            </a:r>
          </a:p>
          <a:p>
            <a:pPr marL="285750" indent="-285750">
              <a:buClr>
                <a:srgbClr val="E35B2A"/>
              </a:buClr>
              <a:buFont typeface="Arial" panose="020B0604020202020204" pitchFamily="34" charset="0"/>
              <a:buChar char="•"/>
            </a:pPr>
            <a:r>
              <a:rPr lang="en-US" dirty="0"/>
              <a:t>Installation of new overhead doors with all necessary hardware and accessories</a:t>
            </a:r>
            <a:endParaRPr lang="en-US" dirty="0">
              <a:ea typeface="Calibri"/>
              <a:cs typeface="Calibri"/>
            </a:endParaRPr>
          </a:p>
          <a:p>
            <a:pPr marL="285750" indent="-285750">
              <a:buClr>
                <a:srgbClr val="E35B2A"/>
              </a:buClr>
              <a:buFont typeface="Arial" panose="020B0604020202020204" pitchFamily="34" charset="0"/>
              <a:buChar char="•"/>
            </a:pPr>
            <a:r>
              <a:rPr lang="en-US" dirty="0"/>
              <a:t>Routine maintenance of existing overhead and automatic doors</a:t>
            </a:r>
            <a:endParaRPr lang="en-US" dirty="0">
              <a:ea typeface="Calibri"/>
              <a:cs typeface="Calibri"/>
            </a:endParaRPr>
          </a:p>
          <a:p>
            <a:pPr marL="285750" indent="-285750">
              <a:buClr>
                <a:srgbClr val="E35B2A"/>
              </a:buClr>
              <a:buFont typeface="Arial" panose="020B0604020202020204" pitchFamily="34" charset="0"/>
              <a:buChar char="•"/>
            </a:pPr>
            <a:r>
              <a:rPr lang="en-US" dirty="0"/>
              <a:t>24/7 emergency service response</a:t>
            </a:r>
            <a:endParaRPr lang="en-US" dirty="0">
              <a:ea typeface="Calibri"/>
              <a:cs typeface="Calibri"/>
            </a:endParaRPr>
          </a:p>
          <a:p>
            <a:pPr marL="285750" indent="-285750">
              <a:buClr>
                <a:srgbClr val="E35B2A"/>
              </a:buClr>
              <a:buFont typeface="Arial" panose="020B0604020202020204" pitchFamily="34" charset="0"/>
              <a:buChar char="•"/>
            </a:pPr>
            <a:r>
              <a:rPr lang="en-US" dirty="0"/>
              <a:t>Replacement of doors on an as-needed basis</a:t>
            </a:r>
            <a:endParaRPr lang="en-US" dirty="0">
              <a:ea typeface="Calibri"/>
              <a:cs typeface="Calibri"/>
            </a:endParaRPr>
          </a:p>
          <a:p>
            <a:pPr marL="285750" indent="-285750">
              <a:buClr>
                <a:srgbClr val="E35B2A"/>
              </a:buClr>
              <a:buFont typeface="Arial" panose="020B0604020202020204" pitchFamily="34" charset="0"/>
              <a:buChar char="•"/>
            </a:pPr>
            <a:r>
              <a:rPr lang="en-US" dirty="0"/>
              <a:t>Procurement of relevant goods and services as required</a:t>
            </a:r>
            <a:br>
              <a:rPr lang="en-US" dirty="0"/>
            </a:br>
            <a:endParaRPr lang="en-US"/>
          </a:p>
          <a:p>
            <a:pPr>
              <a:buNone/>
            </a:pPr>
            <a:r>
              <a:rPr lang="en-US" b="1" dirty="0"/>
              <a:t>Scope Includes:</a:t>
            </a:r>
            <a:endParaRPr lang="en-US" dirty="0"/>
          </a:p>
          <a:p>
            <a:pPr marL="285750" indent="-285750">
              <a:buClr>
                <a:srgbClr val="E35B2A"/>
              </a:buClr>
              <a:buFont typeface="Arial" panose="020B0604020202020204" pitchFamily="34" charset="0"/>
              <a:buChar char="•"/>
            </a:pPr>
            <a:r>
              <a:rPr lang="en-US" dirty="0"/>
              <a:t>Maintenance and servicing of over 147 high-speed fabric doors and low-energy handicap automatic doors</a:t>
            </a:r>
            <a:endParaRPr lang="en-US" dirty="0">
              <a:ea typeface="Calibri"/>
              <a:cs typeface="Calibri"/>
            </a:endParaRPr>
          </a:p>
          <a:p>
            <a:pPr marL="285750" indent="-285750">
              <a:buClr>
                <a:srgbClr val="E35B2A"/>
              </a:buClr>
              <a:buFont typeface="Arial" panose="020B0604020202020204" pitchFamily="34" charset="0"/>
              <a:buChar char="•"/>
            </a:pPr>
            <a:r>
              <a:rPr lang="en-US" dirty="0"/>
              <a:t>Coverage of existing and future installations throughout the airport complex</a:t>
            </a: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a:t>
            </a:r>
            <a:endParaRPr kumimoji="0" lang="en-US" b="0" i="0" u="none" strike="noStrike" kern="1200" cap="none" spc="0" normalizeH="0" baseline="0" noProof="0" dirty="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ea typeface="+mn-ea"/>
                <a:cs typeface="+mn-cs"/>
              </a:rPr>
              <a:t>KEY INFORMATION ​</a:t>
            </a:r>
            <a:endParaRPr kumimoji="0" lang="en-US" b="1" i="0" u="none" strike="noStrike" kern="1200" cap="none" spc="0" normalizeH="0" baseline="0" noProof="0" dirty="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ea typeface="+mn-ea"/>
                <a:cs typeface="+mn-cs"/>
              </a:rPr>
              <a:t>Anticipated Advertisement Date:  </a:t>
            </a:r>
            <a:r>
              <a:rPr lang="en-US" dirty="0">
                <a:solidFill>
                  <a:prstClr val="black"/>
                </a:solidFill>
              </a:rPr>
              <a:t>Q3</a:t>
            </a:r>
            <a:r>
              <a:rPr kumimoji="0" lang="en-US" b="0" i="0" u="none" strike="noStrike" kern="1200" cap="none" spc="0" normalizeH="0" baseline="0" noProof="0" dirty="0">
                <a:ln>
                  <a:noFill/>
                </a:ln>
                <a:solidFill>
                  <a:prstClr val="black"/>
                </a:solidFill>
                <a:effectLst/>
                <a:uLnTx/>
                <a:uFillTx/>
                <a:ea typeface="+mn-ea"/>
                <a:cs typeface="+mn-cs"/>
              </a:rPr>
              <a:t> 2025 </a:t>
            </a:r>
            <a:endParaRPr kumimoji="0" lang="en-US" b="0" i="0" u="none" strike="noStrike" kern="1200" cap="none" spc="0" normalizeH="0" baseline="0" noProof="0" dirty="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ea typeface="+mn-ea"/>
                <a:cs typeface="+mn-cs"/>
              </a:rPr>
              <a:t>Estimated Project Value: </a:t>
            </a:r>
            <a:r>
              <a:rPr kumimoji="0" lang="en-US" b="0" i="0" u="none" strike="noStrike" kern="1200" cap="none" spc="0" normalizeH="0" baseline="0" noProof="0" dirty="0">
                <a:ln>
                  <a:noFill/>
                </a:ln>
                <a:solidFill>
                  <a:prstClr val="black"/>
                </a:solidFill>
                <a:effectLst/>
                <a:uLnTx/>
                <a:uFillTx/>
                <a:ea typeface="+mn-ea"/>
                <a:cs typeface="+mn-cs"/>
              </a:rPr>
              <a:t> $$500K to $1.99M</a:t>
            </a:r>
            <a:endParaRPr lang="en-US" b="0" i="0" u="none" strike="noStrike" kern="1200" cap="none" spc="0" normalizeH="0" baseline="0" noProof="0" dirty="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ea typeface="+mn-ea"/>
                <a:cs typeface="+mn-cs"/>
              </a:rPr>
              <a:t>Small Business Program Goal: </a:t>
            </a:r>
            <a:r>
              <a:rPr lang="en-US" dirty="0">
                <a:solidFill>
                  <a:prstClr val="black"/>
                </a:solidFill>
              </a:rPr>
              <a:t>TBD</a:t>
            </a:r>
            <a:endParaRPr kumimoji="0" lang="en-US" b="0" i="0" u="none" strike="noStrike" kern="1200" cap="none" spc="0" normalizeH="0" baseline="0" noProof="0" dirty="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ea typeface="+mn-ea"/>
                <a:cs typeface="+mn-cs"/>
              </a:rPr>
              <a:t>Key Scope/Industry:​ </a:t>
            </a:r>
            <a:r>
              <a:rPr kumimoji="0" lang="en-US" b="0" i="0" u="none" strike="noStrike" kern="1200" cap="none" spc="0" normalizeH="0" baseline="0" noProof="0" dirty="0">
                <a:ln>
                  <a:noFill/>
                </a:ln>
                <a:solidFill>
                  <a:prstClr val="black"/>
                </a:solidFill>
                <a:effectLst/>
                <a:uLnTx/>
                <a:uFillTx/>
                <a:ea typeface="+mn-ea"/>
                <a:cs typeface="+mn-cs"/>
              </a:rPr>
              <a:t> </a:t>
            </a:r>
            <a:r>
              <a:rPr lang="en-US" b="0" i="0" dirty="0">
                <a:effectLst/>
              </a:rPr>
              <a:t>Garage Door Maintenance </a:t>
            </a:r>
            <a:endParaRPr lang="en-US" b="0" i="0" dirty="0">
              <a:effectLs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ea typeface="+mn-ea"/>
                <a:cs typeface="+mn-cs"/>
              </a:rPr>
              <a:t>Project Manager​: </a:t>
            </a:r>
            <a:r>
              <a:rPr kumimoji="0" lang="en-US" i="0" u="none" strike="noStrike" kern="1200" cap="none" spc="0" normalizeH="0" baseline="0" noProof="0" dirty="0">
                <a:ln>
                  <a:noFill/>
                </a:ln>
                <a:effectLst/>
                <a:uLnTx/>
                <a:uFillTx/>
                <a:ea typeface="+mn-ea"/>
                <a:cs typeface="+mn-cs"/>
              </a:rPr>
              <a:t>Cara James </a:t>
            </a:r>
            <a:r>
              <a:rPr kumimoji="0" lang="en-US" b="1" i="0" u="none" strike="noStrike" kern="1200" cap="none" spc="0" normalizeH="0" baseline="0" noProof="0" dirty="0">
                <a:ln>
                  <a:noFill/>
                </a:ln>
                <a:solidFill>
                  <a:prstClr val="black"/>
                </a:solidFill>
                <a:effectLst/>
                <a:uLnTx/>
                <a:uFillTx/>
                <a:ea typeface="+mn-ea"/>
                <a:cs typeface="+mn-cs"/>
              </a:rPr>
              <a:t>| </a:t>
            </a:r>
            <a:r>
              <a:rPr lang="en-US" b="0" i="0" dirty="0">
                <a:solidFill>
                  <a:srgbClr val="323130"/>
                </a:solidFill>
                <a:effectLst/>
                <a:hlinkClick r:id="rId3"/>
              </a:rPr>
              <a:t>Cara.James@flydenver.com</a:t>
            </a:r>
            <a:r>
              <a:rPr lang="en-US" b="0" i="0" dirty="0">
                <a:solidFill>
                  <a:srgbClr val="323130"/>
                </a:solidFill>
                <a:effectLst/>
              </a:rPr>
              <a:t> </a:t>
            </a:r>
            <a:endParaRPr kumimoji="0" lang="en-US"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210502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E6C5A12-6BB9-F92F-6DFD-C5CF58B5A428}"/>
              </a:ext>
              <a:ext uri="{C183D7F6-B498-43B3-948B-1728B52AA6E4}">
                <adec:decorative xmlns:adec="http://schemas.microsoft.com/office/drawing/2017/decorative" val="1"/>
              </a:ext>
            </a:extLst>
          </p:cNvPr>
          <p:cNvSpPr>
            <a:spLocks noGrp="1"/>
          </p:cNvSpPr>
          <p:nvPr>
            <p:ph type="body" sz="quarter" idx="10"/>
          </p:nvPr>
        </p:nvSpPr>
        <p:spPr>
          <a:xfrm>
            <a:off x="769938" y="1555749"/>
            <a:ext cx="9625919" cy="4555339"/>
          </a:xfrm>
        </p:spPr>
        <p:txBody>
          <a:bodyPr/>
          <a:lstStyle/>
          <a:p>
            <a:pPr>
              <a:lnSpc>
                <a:spcPct val="120000"/>
              </a:lnSpc>
            </a:pPr>
            <a:r>
              <a:rPr lang="en-US" sz="2000">
                <a:solidFill>
                  <a:schemeClr val="tx1"/>
                </a:solidFill>
              </a:rPr>
              <a:t>This event is intended to provide the business community with early notice for potential procurement opportunities at DEN, allow companies to meet DEN project managers, and allow firms to network and foster relationships with each other. Projects included in this event are in their early stages of planning, and critical information about these projects (e.g. dates and goals) may be unknown and are otherwise subject to change. In its discretion, the City and County of Denver may cancel, modify, or place any project on hold at any time, for any reason. ​</a:t>
            </a:r>
          </a:p>
          <a:p>
            <a:pPr>
              <a:lnSpc>
                <a:spcPct val="120000"/>
              </a:lnSpc>
            </a:pPr>
            <a:endParaRPr lang="en-US" sz="2000"/>
          </a:p>
        </p:txBody>
      </p:sp>
      <p:sp>
        <p:nvSpPr>
          <p:cNvPr id="2" name="Text Placeholder 1" descr="Legal Disclaimer&#10;&#10;This event is intended to provide the business community with early notice for potential procurement opportunities at DEN, allow companies to meet DEN project managers, and allow firms to network and foster relationships with each other. Projects included in this event are in their early stages of planning, and critical information about these projects (e.g. dates and goals) may be unknown and are otherwise subject to change. The City and County of Denver may, in its discretion, cancel, modify, or place any project on hold at any time, for any reason. ​&#10;&#10;​">
            <a:extLst>
              <a:ext uri="{FF2B5EF4-FFF2-40B4-BE49-F238E27FC236}">
                <a16:creationId xmlns:a16="http://schemas.microsoft.com/office/drawing/2014/main" id="{02C43F30-EC11-9635-A135-591D565CDEE5}"/>
              </a:ext>
              <a:ext uri="{C183D7F6-B498-43B3-948B-1728B52AA6E4}">
                <adec:decorative xmlns:adec="http://schemas.microsoft.com/office/drawing/2017/decorative" val="0"/>
              </a:ext>
            </a:extLst>
          </p:cNvPr>
          <p:cNvSpPr>
            <a:spLocks noGrp="1"/>
          </p:cNvSpPr>
          <p:nvPr>
            <p:ph type="title" idx="4294967295"/>
          </p:nvPr>
        </p:nvSpPr>
        <p:spPr>
          <a:xfrm>
            <a:off x="769938" y="457987"/>
            <a:ext cx="8694738"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Legal Disclaimer​</a:t>
            </a:r>
          </a:p>
        </p:txBody>
      </p:sp>
    </p:spTree>
    <p:extLst>
      <p:ext uri="{BB962C8B-B14F-4D97-AF65-F5344CB8AC3E}">
        <p14:creationId xmlns:p14="http://schemas.microsoft.com/office/powerpoint/2010/main" val="1962487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3EB6E-2925-E13F-85A2-1CA9DE4C390E}"/>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C84CD7FB-A73F-4BAD-CC8E-67151517B49C}"/>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b="1">
                <a:solidFill>
                  <a:srgbClr val="440099"/>
                </a:solidFill>
                <a:ea typeface="+mj-lt"/>
                <a:cs typeface="+mj-lt"/>
              </a:rPr>
              <a:t>High Ceiling and Hard Surface Cleaning</a:t>
            </a:r>
            <a:endParaRPr lang="en-US">
              <a:ea typeface="+mj-lt"/>
              <a:cs typeface="+mj-lt"/>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4727D69E-FFA6-07D7-382D-05366AF2EDF4}"/>
              </a:ext>
              <a:ext uri="{C183D7F6-B498-43B3-948B-1728B52AA6E4}">
                <adec:decorative xmlns:adec="http://schemas.microsoft.com/office/drawing/2017/decorative" val="0"/>
              </a:ext>
            </a:extLst>
          </p:cNvPr>
          <p:cNvSpPr txBox="1"/>
          <p:nvPr/>
        </p:nvSpPr>
        <p:spPr>
          <a:xfrm>
            <a:off x="771858" y="1238368"/>
            <a:ext cx="10031260" cy="5509200"/>
          </a:xfrm>
          <a:prstGeom prst="rect">
            <a:avLst/>
          </a:prstGeom>
          <a:noFill/>
        </p:spPr>
        <p:txBody>
          <a:bodyPr wrap="square" lIns="91440" tIns="45720" rIns="91440" bIns="45720" anchor="t">
            <a:spAutoFit/>
          </a:bodyPr>
          <a:lstStyle/>
          <a:p>
            <a:pPr>
              <a:buNone/>
            </a:pPr>
            <a:r>
              <a:rPr lang="en-US" sz="1600"/>
              <a:t>DEN seeks vendors for specialized cleaning in public and tenant areas, including:</a:t>
            </a:r>
          </a:p>
          <a:p>
            <a:pPr marL="285750" indent="-285750">
              <a:buClr>
                <a:srgbClr val="E35B2A"/>
              </a:buClr>
              <a:buFont typeface="Arial" panose="020B0604020202020204" pitchFamily="34" charset="0"/>
              <a:buChar char="•"/>
            </a:pPr>
            <a:r>
              <a:rPr lang="en-US" sz="1600"/>
              <a:t>Surface cleaning and dust control</a:t>
            </a:r>
          </a:p>
          <a:p>
            <a:pPr marL="285750" indent="-285750">
              <a:buClr>
                <a:srgbClr val="E35B2A"/>
              </a:buClr>
              <a:buFont typeface="Arial" panose="020B0604020202020204" pitchFamily="34" charset="0"/>
              <a:buChar char="•"/>
            </a:pPr>
            <a:r>
              <a:rPr lang="en-US" sz="1600"/>
              <a:t>Vacuuming ceilings, lights, and walls</a:t>
            </a:r>
          </a:p>
          <a:p>
            <a:pPr marL="285750" indent="-285750">
              <a:buClr>
                <a:srgbClr val="E35B2A"/>
              </a:buClr>
              <a:buFont typeface="Arial" panose="020B0604020202020204" pitchFamily="34" charset="0"/>
              <a:buChar char="•"/>
            </a:pPr>
            <a:r>
              <a:rPr lang="en-US" sz="1600"/>
              <a:t>Cleaning air diffusers with certified biodegradable solution</a:t>
            </a:r>
          </a:p>
          <a:p>
            <a:endParaRPr lang="en-US" sz="1600" b="1"/>
          </a:p>
          <a:p>
            <a:r>
              <a:rPr lang="en-US" sz="1600" b="1"/>
              <a:t>Solution Must Be:</a:t>
            </a:r>
          </a:p>
          <a:p>
            <a:pPr marL="285750" indent="-285750">
              <a:buClr>
                <a:srgbClr val="E35B2A"/>
              </a:buClr>
              <a:buFont typeface="Arial" panose="020B0604020202020204" pitchFamily="34" charset="0"/>
              <a:buChar char="•"/>
            </a:pPr>
            <a:r>
              <a:rPr lang="en-US" sz="1600"/>
              <a:t>Biodegradable, non-abrasive, phosphate-free, non-flammable, and SCS-certified</a:t>
            </a:r>
          </a:p>
          <a:p>
            <a:br>
              <a:rPr kumimoji="0" lang="en-US" sz="1600" b="0" i="0" u="none" strike="noStrike" kern="1200" cap="none" spc="0" normalizeH="0" baseline="0" noProof="0">
                <a:ln>
                  <a:noFill/>
                </a:ln>
                <a:solidFill>
                  <a:prstClr val="black"/>
                </a:solidFill>
                <a:effectLst/>
                <a:uLnTx/>
                <a:uFillTx/>
                <a:ea typeface="Calibri"/>
                <a:cs typeface="Calibri"/>
              </a:rPr>
            </a:br>
            <a:r>
              <a:rPr lang="en-US" sz="1600" b="1"/>
              <a:t>Hours:</a:t>
            </a:r>
            <a:r>
              <a:rPr lang="en-US" sz="1600"/>
              <a:t> 24/7 (scheduled per task)</a:t>
            </a:r>
          </a:p>
          <a:p>
            <a:br>
              <a:rPr lang="en-US" sz="1600" b="1"/>
            </a:br>
            <a:r>
              <a:rPr lang="en-US" sz="1600" b="1"/>
              <a:t>Equipment:</a:t>
            </a:r>
            <a:endParaRPr lang="en-US" sz="1600"/>
          </a:p>
          <a:p>
            <a:pPr marL="742950" lvl="1" indent="-285750">
              <a:buClr>
                <a:srgbClr val="E35B2A"/>
              </a:buClr>
              <a:buFont typeface="Arial" panose="020B0604020202020204" pitchFamily="34" charset="0"/>
              <a:buChar char="•"/>
            </a:pPr>
            <a:r>
              <a:rPr lang="en-US" sz="1600"/>
              <a:t>19–20 ft lift with operator</a:t>
            </a:r>
          </a:p>
          <a:p>
            <a:pPr marL="742950" lvl="1" indent="-285750">
              <a:buClr>
                <a:srgbClr val="E35B2A"/>
              </a:buClr>
              <a:buFont typeface="Arial" panose="020B0604020202020204" pitchFamily="34" charset="0"/>
              <a:buChar char="•"/>
            </a:pPr>
            <a:r>
              <a:rPr lang="en-US" sz="1600"/>
              <a:t>HEPA backpack vacuum (or equivalent)</a:t>
            </a:r>
          </a:p>
          <a:p>
            <a:pPr marL="742950" lvl="1" indent="-285750">
              <a:buClr>
                <a:srgbClr val="E35B2A"/>
              </a:buClr>
              <a:buFont typeface="Arial" panose="020B0604020202020204" pitchFamily="34" charset="0"/>
              <a:buChar char="•"/>
            </a:pPr>
            <a:r>
              <a:rPr lang="en-US" sz="1600"/>
              <a:t>Extension cords, vacuum pole, soft brushes</a:t>
            </a:r>
          </a:p>
          <a:p>
            <a:pPr marL="742950" lvl="1" indent="-285750">
              <a:buClr>
                <a:srgbClr val="E35B2A"/>
              </a:buClr>
              <a:buFont typeface="Arial" panose="020B0604020202020204" pitchFamily="34" charset="0"/>
              <a:buChar char="•"/>
            </a:pPr>
            <a:r>
              <a:rPr lang="en-US" sz="1600"/>
              <a:t>Telescoping spray wand, dual-layer drop cloths</a:t>
            </a:r>
          </a:p>
          <a:p>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INFORMATION ​</a:t>
            </a:r>
            <a:endParaRPr kumimoji="0" lang="en-US" sz="1600"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Anticipated Advertisement Date:  </a:t>
            </a:r>
            <a:r>
              <a:rPr lang="en-US" sz="1600">
                <a:solidFill>
                  <a:prstClr val="black"/>
                </a:solidFill>
              </a:rPr>
              <a:t>Q3</a:t>
            </a:r>
            <a:r>
              <a:rPr kumimoji="0" lang="en-US" sz="1600" b="0" i="0" u="none" strike="noStrike" kern="1200" cap="none" spc="0" normalizeH="0" baseline="0" noProof="0">
                <a:ln>
                  <a:noFill/>
                </a:ln>
                <a:solidFill>
                  <a:prstClr val="black"/>
                </a:solidFill>
                <a:effectLst/>
                <a:uLnTx/>
                <a:uFillTx/>
                <a:ea typeface="+mn-ea"/>
                <a:cs typeface="+mn-cs"/>
              </a:rPr>
              <a:t> 2025 </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Estimated Project Value: </a:t>
            </a:r>
            <a:r>
              <a:rPr kumimoji="0" lang="en-US" sz="1600" b="0" i="0" u="none" strike="noStrike" kern="1200" cap="none" spc="0" normalizeH="0" baseline="0" noProof="0">
                <a:ln>
                  <a:noFill/>
                </a:ln>
                <a:solidFill>
                  <a:prstClr val="black"/>
                </a:solidFill>
                <a:effectLst/>
                <a:uLnTx/>
                <a:uFillTx/>
                <a:ea typeface="+mn-ea"/>
                <a:cs typeface="+mn-cs"/>
              </a:rPr>
              <a:t> $$500K to $1.99M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Small Business Program Goal: </a:t>
            </a:r>
            <a:r>
              <a:rPr lang="en-US" sz="1600">
                <a:solidFill>
                  <a:prstClr val="black"/>
                </a:solidFill>
              </a:rPr>
              <a:t>TBD</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Scope/Industry:​ </a:t>
            </a:r>
            <a:r>
              <a:rPr kumimoji="0" lang="en-US" sz="1600" b="0" i="0" u="none" strike="noStrike" kern="1200" cap="none" spc="0" normalizeH="0" baseline="0" noProof="0">
                <a:ln>
                  <a:noFill/>
                </a:ln>
                <a:solidFill>
                  <a:prstClr val="black"/>
                </a:solidFill>
                <a:effectLst/>
                <a:uLnTx/>
                <a:uFillTx/>
                <a:ea typeface="+mn-ea"/>
                <a:cs typeface="+mn-cs"/>
              </a:rPr>
              <a:t> </a:t>
            </a:r>
            <a:r>
              <a:rPr lang="en-US" sz="1600" b="0" i="0">
                <a:effectLst/>
              </a:rPr>
              <a:t>Janitorial. Need to be able to use a lift and ladders, work is above 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mn-cs"/>
              </a:rPr>
              <a:t>Project Manager​: </a:t>
            </a:r>
            <a:r>
              <a:rPr kumimoji="0" lang="en-US" sz="1600" i="0" u="none" strike="noStrike" kern="1200" cap="none" spc="0" normalizeH="0" baseline="0" noProof="0">
                <a:ln>
                  <a:noFill/>
                </a:ln>
                <a:effectLst/>
                <a:uLnTx/>
                <a:uFillTx/>
                <a:ea typeface="+mn-ea"/>
                <a:cs typeface="+mn-cs"/>
              </a:rPr>
              <a:t>Cara James</a:t>
            </a:r>
            <a:r>
              <a:rPr kumimoji="0" lang="en-US" sz="1600" b="1" i="0" u="none" strike="noStrike" kern="1200" cap="none" spc="0" normalizeH="0" baseline="0" noProof="0">
                <a:ln>
                  <a:noFill/>
                </a:ln>
                <a:solidFill>
                  <a:prstClr val="black"/>
                </a:solidFill>
                <a:effectLst/>
                <a:uLnTx/>
                <a:uFillTx/>
                <a:ea typeface="+mn-ea"/>
                <a:cs typeface="+mn-cs"/>
              </a:rPr>
              <a:t>| </a:t>
            </a:r>
            <a:r>
              <a:rPr lang="en-US" sz="1600" b="0" i="0">
                <a:solidFill>
                  <a:srgbClr val="323130"/>
                </a:solidFill>
                <a:effectLst/>
                <a:hlinkClick r:id="rId3"/>
              </a:rPr>
              <a:t>Cara.James@flydenver.com</a:t>
            </a:r>
            <a:endParaRPr kumimoji="0" lang="en-US" sz="16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876081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C969F-D979-02B6-F935-5AA258C33755}"/>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AFCA5392-1FD1-163B-DB94-73922C55BB21}"/>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Sanitary, Stormwater, &amp; Deice Water System Underground Utility Repair Service</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8C003A0F-B9C4-A986-C3A2-A071CE75F547}"/>
              </a:ext>
              <a:ext uri="{C183D7F6-B498-43B3-948B-1728B52AA6E4}">
                <adec:decorative xmlns:adec="http://schemas.microsoft.com/office/drawing/2017/decorative" val="0"/>
              </a:ext>
            </a:extLst>
          </p:cNvPr>
          <p:cNvSpPr txBox="1"/>
          <p:nvPr/>
        </p:nvSpPr>
        <p:spPr>
          <a:xfrm>
            <a:off x="768841" y="1101150"/>
            <a:ext cx="9512421" cy="4939814"/>
          </a:xfrm>
          <a:prstGeom prst="rect">
            <a:avLst/>
          </a:prstGeom>
          <a:noFill/>
        </p:spPr>
        <p:txBody>
          <a:bodyPr wrap="square" lIns="91440" tIns="45720" rIns="91440" bIns="45720" anchor="t">
            <a:spAutoFit/>
          </a:bodyPr>
          <a:lstStyle/>
          <a:p>
            <a:r>
              <a:rPr lang="en-US" sz="1500">
                <a:latin typeface="Calibri"/>
                <a:ea typeface="Calibri"/>
                <a:cs typeface="Calibri"/>
              </a:rPr>
              <a:t>DEN Operations &amp; Maintenance is seeking a qualified contractor to provide comprehensive </a:t>
            </a:r>
            <a:r>
              <a:rPr lang="en-US" sz="1500" b="1">
                <a:latin typeface="Calibri"/>
                <a:ea typeface="Calibri"/>
                <a:cs typeface="Calibri"/>
              </a:rPr>
              <a:t>maintenance, repair, and replacement services</a:t>
            </a:r>
            <a:r>
              <a:rPr lang="en-US" sz="1500">
                <a:latin typeface="Calibri"/>
                <a:ea typeface="Calibri"/>
                <a:cs typeface="Calibri"/>
              </a:rPr>
              <a:t> for onsite </a:t>
            </a:r>
            <a:r>
              <a:rPr lang="en-US" sz="1500" b="1">
                <a:latin typeface="Calibri"/>
                <a:ea typeface="Calibri"/>
                <a:cs typeface="Calibri"/>
              </a:rPr>
              <a:t>sanitary sewer, stormwater, and deice water piping systems</a:t>
            </a:r>
            <a:r>
              <a:rPr lang="en-US" sz="1500">
                <a:latin typeface="Calibri"/>
                <a:ea typeface="Calibri"/>
                <a:cs typeface="Calibri"/>
              </a:rPr>
              <a:t>. </a:t>
            </a:r>
            <a:r>
              <a:rPr lang="en-US" sz="1500">
                <a:latin typeface="Calibri"/>
                <a:ea typeface="+mn-lt"/>
                <a:cs typeface="Calibri"/>
              </a:rPr>
              <a:t>This includes knowledge of the NAICS Code 221300, Water, Sewage and Other Systems. Relative locations include sewer system, glycol rehabilitation treatment plants, retention ponds and underground drainage system.</a:t>
            </a:r>
          </a:p>
          <a:p>
            <a:br>
              <a:rPr lang="en-US" sz="1500" b="1">
                <a:latin typeface="Calibri" panose="020F0502020204030204" pitchFamily="34" charset="0"/>
                <a:cs typeface="Calibri" panose="020F0502020204030204" pitchFamily="34" charset="0"/>
              </a:rPr>
            </a:br>
            <a:r>
              <a:rPr kumimoji="0" lang="en-US" sz="1500" b="1" i="0" u="none" strike="noStrike" kern="1200" cap="none" spc="0" normalizeH="0" baseline="0" noProof="0">
                <a:ln>
                  <a:noFill/>
                </a:ln>
                <a:solidFill>
                  <a:prstClr val="black"/>
                </a:solidFill>
                <a:effectLst/>
                <a:uLnTx/>
                <a:uFillTx/>
                <a:latin typeface="Calibri"/>
                <a:ea typeface="+mn-lt"/>
                <a:cs typeface="Calibri"/>
              </a:rPr>
              <a:t>Scope of Work Includes</a:t>
            </a:r>
            <a:r>
              <a:rPr lang="en-US" sz="1500" b="1">
                <a:solidFill>
                  <a:prstClr val="black"/>
                </a:solidFill>
                <a:latin typeface="Calibri"/>
                <a:ea typeface="+mn-lt"/>
                <a:cs typeface="Calibri"/>
              </a:rPr>
              <a:t> but not  limited to:</a:t>
            </a:r>
          </a:p>
          <a:p>
            <a:pPr marL="285750" indent="-285750">
              <a:buClr>
                <a:srgbClr val="E35B2A"/>
              </a:buClr>
              <a:buFont typeface="Arial" panose="020B0604020202020204" pitchFamily="34" charset="0"/>
              <a:buChar char="•"/>
            </a:pPr>
            <a:r>
              <a:rPr lang="en-US" sz="1500" b="1">
                <a:latin typeface="Calibri"/>
                <a:ea typeface="Calibri"/>
                <a:cs typeface="Calibri"/>
              </a:rPr>
              <a:t>Safety &amp; Permitting</a:t>
            </a:r>
            <a:r>
              <a:rPr lang="en-US" sz="1500">
                <a:latin typeface="Calibri"/>
                <a:ea typeface="Calibri"/>
                <a:cs typeface="Calibri"/>
              </a:rPr>
              <a:t>: </a:t>
            </a:r>
          </a:p>
          <a:p>
            <a:pPr marL="742950" lvl="1" indent="-285750">
              <a:buClr>
                <a:srgbClr val="E35B2A"/>
              </a:buClr>
              <a:buFont typeface="Arial" panose="020B0604020202020204" pitchFamily="34" charset="0"/>
              <a:buChar char="•"/>
            </a:pPr>
            <a:r>
              <a:rPr lang="en-US" sz="1500">
                <a:latin typeface="Calibri"/>
                <a:ea typeface="+mn-lt"/>
                <a:cs typeface="Calibri"/>
              </a:rPr>
              <a:t> Ensure compliance with relevant safety protocols during excavation and repair work to include traffic  control and hazard identification</a:t>
            </a:r>
            <a:endParaRPr lang="en-US" sz="1500">
              <a:latin typeface="Calibri"/>
              <a:ea typeface="Calibri" panose="020F0502020204030204"/>
              <a:cs typeface="Calibri"/>
            </a:endParaRPr>
          </a:p>
          <a:p>
            <a:pPr marL="742950" lvl="1" indent="-285750">
              <a:buClr>
                <a:srgbClr val="E35B2A"/>
              </a:buClr>
              <a:buFont typeface="Arial" panose="020B0604020202020204" pitchFamily="34" charset="0"/>
              <a:buChar char="•"/>
            </a:pPr>
            <a:r>
              <a:rPr lang="en-US" sz="1500">
                <a:latin typeface="Calibri"/>
                <a:ea typeface="+mn-lt"/>
                <a:cs typeface="Calibri"/>
              </a:rPr>
              <a:t> Permitting as required</a:t>
            </a:r>
            <a:endParaRPr lang="en-US" sz="1500">
              <a:latin typeface="Calibri"/>
              <a:ea typeface="Calibri" panose="020F0502020204030204"/>
              <a:cs typeface="Calibri"/>
            </a:endParaRPr>
          </a:p>
          <a:p>
            <a:pPr marL="742950" lvl="1" indent="-285750">
              <a:buClr>
                <a:srgbClr val="E35B2A"/>
              </a:buClr>
              <a:buFont typeface="Arial" panose="020B0604020202020204" pitchFamily="34" charset="0"/>
              <a:buChar char="•"/>
            </a:pPr>
            <a:r>
              <a:rPr lang="en-US" sz="1500">
                <a:latin typeface="Calibri"/>
                <a:ea typeface="+mn-lt"/>
                <a:cs typeface="Calibri"/>
              </a:rPr>
              <a:t> Minimum impact on airport operations, preferably conducting scheduled work during off-peak hours</a:t>
            </a:r>
            <a:endParaRPr lang="en-US" sz="1500">
              <a:latin typeface="Calibri"/>
              <a:ea typeface="Calibri" panose="020F0502020204030204"/>
              <a:cs typeface="Calibri"/>
            </a:endParaRPr>
          </a:p>
          <a:p>
            <a:pPr marL="285750" indent="-285750">
              <a:buClr>
                <a:srgbClr val="E35B2A"/>
              </a:buClr>
              <a:buFont typeface="Arial" panose="020B0604020202020204" pitchFamily="34" charset="0"/>
              <a:buChar char="•"/>
            </a:pPr>
            <a:r>
              <a:rPr lang="en-US" sz="1500" b="1">
                <a:latin typeface="Calibri"/>
                <a:ea typeface="Calibri"/>
                <a:cs typeface="Calibri"/>
              </a:rPr>
              <a:t>Excavation &amp; Restoration</a:t>
            </a:r>
            <a:r>
              <a:rPr lang="en-US" sz="1500">
                <a:latin typeface="Calibri"/>
                <a:ea typeface="Calibri"/>
                <a:cs typeface="Calibri"/>
              </a:rPr>
              <a:t>: Utility locating, pipe repair/replacement, surface restoration, testing &amp; commissioning.</a:t>
            </a:r>
          </a:p>
          <a:p>
            <a:pPr marL="285750" indent="-285750">
              <a:buClr>
                <a:srgbClr val="E35B2A"/>
              </a:buClr>
              <a:buFont typeface="Arial" panose="020B0604020202020204" pitchFamily="34" charset="0"/>
              <a:buChar char="•"/>
            </a:pPr>
            <a:r>
              <a:rPr lang="en-US" sz="1500" b="1">
                <a:latin typeface="Calibri"/>
                <a:ea typeface="Calibri"/>
                <a:cs typeface="Calibri"/>
              </a:rPr>
              <a:t>Point Repairs</a:t>
            </a:r>
            <a:r>
              <a:rPr lang="en-US" sz="1500">
                <a:latin typeface="Calibri"/>
                <a:ea typeface="Calibri"/>
                <a:cs typeface="Calibri"/>
              </a:rPr>
              <a:t>: Abandon laterals, root intrusion, offset joints, water infiltration, cracks, and holes.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Calibri"/>
                <a:ea typeface="Calibri"/>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a:ea typeface="Calibri"/>
                <a:cs typeface="Calibri"/>
              </a:rPr>
              <a:t>KEY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a:ea typeface="Calibri"/>
                <a:cs typeface="Calibri"/>
              </a:rPr>
              <a:t>Anticipated Advertisement Date:  </a:t>
            </a:r>
            <a:r>
              <a:rPr lang="en-US" sz="1500">
                <a:solidFill>
                  <a:prstClr val="black"/>
                </a:solidFill>
                <a:latin typeface="Calibri"/>
                <a:ea typeface="Calibri"/>
                <a:cs typeface="Calibri"/>
              </a:rPr>
              <a:t>Q3</a:t>
            </a:r>
            <a:r>
              <a:rPr kumimoji="0" lang="en-US" sz="1500" b="0" i="0" u="none" strike="noStrike" kern="1200" cap="none" spc="0" normalizeH="0" baseline="0" noProof="0">
                <a:ln>
                  <a:noFill/>
                </a:ln>
                <a:solidFill>
                  <a:prstClr val="black"/>
                </a:solidFill>
                <a:effectLst/>
                <a:uLnTx/>
                <a:uFillTx/>
                <a:latin typeface="Calibri"/>
                <a:ea typeface="Calibri"/>
                <a:cs typeface="Calibri"/>
              </a:rPr>
              <a:t> 2025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a:ea typeface="Calibri"/>
                <a:cs typeface="Calibri"/>
              </a:rPr>
              <a:t>Estimated Project Value: </a:t>
            </a:r>
            <a:r>
              <a:rPr kumimoji="0" lang="en-US" sz="1500" b="0" i="0" u="none" strike="noStrike" kern="1200" cap="none" spc="0" normalizeH="0" baseline="0" noProof="0">
                <a:ln>
                  <a:noFill/>
                </a:ln>
                <a:solidFill>
                  <a:prstClr val="black"/>
                </a:solidFill>
                <a:effectLst/>
                <a:uLnTx/>
                <a:uFillTx/>
                <a:latin typeface="Calibri"/>
                <a:ea typeface="Calibri"/>
                <a:cs typeface="Calibri"/>
              </a:rPr>
              <a:t> $5M to $9.99M</a:t>
            </a:r>
            <a:endParaRPr lang="en-US" sz="150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a:ea typeface="Calibri"/>
                <a:cs typeface="Calibri"/>
              </a:rPr>
              <a:t>Small Business Program Goal: </a:t>
            </a:r>
            <a:r>
              <a:rPr lang="en-US" sz="1500">
                <a:solidFill>
                  <a:prstClr val="black"/>
                </a:solidFill>
                <a:latin typeface="Calibri"/>
                <a:ea typeface="Calibri"/>
                <a:cs typeface="Calibri"/>
              </a:rPr>
              <a:t>TBD</a:t>
            </a:r>
            <a:endParaRPr kumimoji="0" lang="en-US" sz="150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a:ea typeface="Calibri"/>
                <a:cs typeface="Calibri"/>
              </a:rPr>
              <a:t>Key Scope/Industry:​ </a:t>
            </a:r>
            <a:r>
              <a:rPr kumimoji="0" lang="en-US" sz="1500" b="0" i="0" u="none" strike="noStrike" kern="1200" cap="none" spc="0" normalizeH="0" baseline="0" noProof="0">
                <a:ln>
                  <a:noFill/>
                </a:ln>
                <a:solidFill>
                  <a:prstClr val="black"/>
                </a:solidFill>
                <a:effectLst/>
                <a:uLnTx/>
                <a:uFillTx/>
                <a:latin typeface="Calibri"/>
                <a:ea typeface="Calibri"/>
                <a:cs typeface="Calibri"/>
              </a:rPr>
              <a:t> </a:t>
            </a:r>
            <a:r>
              <a:rPr lang="en-US" sz="1500" b="0" i="0">
                <a:effectLst/>
                <a:latin typeface="Calibri"/>
                <a:ea typeface="Calibri"/>
                <a:cs typeface="Calibri"/>
              </a:rPr>
              <a:t>GPR (Ground-penetrating radar), Traffic Control, Power Equipment Operators, Welding, Plumbing, Pipe Assessment Management, Landscaping, Trenching &amp; Excavation, Permitting</a:t>
            </a:r>
          </a:p>
          <a:p>
            <a:pPr>
              <a:defRPr/>
            </a:pPr>
            <a:r>
              <a:rPr lang="en-US" sz="1500" b="1">
                <a:latin typeface="Calibri"/>
                <a:ea typeface="Calibri"/>
                <a:cs typeface="Calibri"/>
              </a:rPr>
              <a:t>Procurement Project</a:t>
            </a:r>
            <a:r>
              <a:rPr kumimoji="0" lang="en-US" sz="1500" b="1" i="0" u="none" strike="noStrike" kern="1200" cap="none" spc="0" normalizeH="0" baseline="0" noProof="0">
                <a:ln>
                  <a:noFill/>
                </a:ln>
                <a:effectLst/>
                <a:uLnTx/>
                <a:uFillTx/>
                <a:latin typeface="Calibri"/>
                <a:ea typeface="Calibri"/>
                <a:cs typeface="Calibri"/>
              </a:rPr>
              <a:t> Manager​: </a:t>
            </a:r>
            <a:r>
              <a:rPr lang="en-US" sz="1500">
                <a:latin typeface="Calibri"/>
                <a:ea typeface="Calibri"/>
                <a:cs typeface="Calibri"/>
              </a:rPr>
              <a:t>Jacqueline</a:t>
            </a:r>
            <a:r>
              <a:rPr lang="en-US" sz="1500">
                <a:solidFill>
                  <a:prstClr val="black"/>
                </a:solidFill>
                <a:latin typeface="Calibri"/>
                <a:ea typeface="Calibri"/>
                <a:cs typeface="Calibri"/>
              </a:rPr>
              <a:t> Wilson </a:t>
            </a:r>
            <a:r>
              <a:rPr kumimoji="0" lang="en-US" sz="1500" b="1" i="0" u="none" strike="noStrike" kern="1200" cap="none" spc="0" normalizeH="0" baseline="0" noProof="0">
                <a:ln>
                  <a:noFill/>
                </a:ln>
                <a:solidFill>
                  <a:prstClr val="black"/>
                </a:solidFill>
                <a:effectLst/>
                <a:uLnTx/>
                <a:uFillTx/>
                <a:latin typeface="Calibri"/>
                <a:ea typeface="Calibri"/>
                <a:cs typeface="Calibri"/>
              </a:rPr>
              <a:t>| </a:t>
            </a:r>
            <a:r>
              <a:rPr lang="en-US" sz="1500">
                <a:solidFill>
                  <a:srgbClr val="323130"/>
                </a:solidFill>
                <a:latin typeface="Calibri"/>
                <a:ea typeface="Calibri"/>
                <a:cs typeface="Calibri"/>
                <a:hlinkClick r:id="rId3"/>
              </a:rPr>
              <a:t>jacqueline.wilson@flydenver.com</a:t>
            </a:r>
          </a:p>
        </p:txBody>
      </p:sp>
    </p:spTree>
    <p:extLst>
      <p:ext uri="{BB962C8B-B14F-4D97-AF65-F5344CB8AC3E}">
        <p14:creationId xmlns:p14="http://schemas.microsoft.com/office/powerpoint/2010/main" val="3739377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39EE2-C122-46F5-E51D-288A07EB9511}"/>
            </a:ext>
          </a:extLst>
        </p:cNvPr>
        <p:cNvGrpSpPr/>
        <p:nvPr/>
      </p:nvGrpSpPr>
      <p:grpSpPr>
        <a:xfrm>
          <a:off x="0" y="0"/>
          <a:ext cx="0" cy="0"/>
          <a:chOff x="0" y="0"/>
          <a:chExt cx="0" cy="0"/>
        </a:xfrm>
      </p:grpSpPr>
      <p:sp>
        <p:nvSpPr>
          <p:cNvPr id="16" name="Text Placeholder 15" descr="On-Call Airside and Landside Facility Maintenance &amp; Repair Services; Central Utility Plant &amp; Outlying Building Boiler Maintenance&#10;Select two contractors (up to $10M each) to provide on-call maintenance and repair services across DEN’s airside facilities.&#10;Scope Includes:&#10;Concourses, Transit Center,  Central Utility Plant, and support facilities&#10;Mechanical, Electrical, and Plumbing (MEP) systems, including below-grade infrastructure&#10;Tasks ranging from small repairs to major rehabilitation&#10;​&#10;KEY INFORMATION ​&#10;Anticipated Advertisement Date:  Q2 2025 &#10;Estimated Project Value:  $10M to $20M&#10;Small Business Program Goal: 18 %&#10;Key Scope/Industry:​  Building, HVAC, Electrical, Mechanical, Fire Protection, Plumbing&#10;Project Manager​: Jacqueline Wilson | jacqueline.wilson@flydenver.com &#10;">
            <a:extLst>
              <a:ext uri="{FF2B5EF4-FFF2-40B4-BE49-F238E27FC236}">
                <a16:creationId xmlns:a16="http://schemas.microsoft.com/office/drawing/2014/main" id="{2876A080-C2B2-C972-58C5-D25F4D7795BE}"/>
              </a:ext>
            </a:extLst>
          </p:cNvPr>
          <p:cNvSpPr>
            <a:spLocks noGrp="1"/>
          </p:cNvSpPr>
          <p:nvPr>
            <p:ph type="title" idx="4294967295"/>
          </p:nvPr>
        </p:nvSpPr>
        <p:spPr>
          <a:xfrm>
            <a:off x="478075" y="315632"/>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 Deicing Water System</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888011C1-5FC0-CA8B-DAF2-2095F5177337}"/>
              </a:ext>
              <a:ext uri="{C183D7F6-B498-43B3-948B-1728B52AA6E4}">
                <adec:decorative xmlns:adec="http://schemas.microsoft.com/office/drawing/2017/decorative" val="1"/>
              </a:ext>
            </a:extLst>
          </p:cNvPr>
          <p:cNvSpPr txBox="1"/>
          <p:nvPr/>
        </p:nvSpPr>
        <p:spPr>
          <a:xfrm>
            <a:off x="474937" y="724740"/>
            <a:ext cx="9746759" cy="6324808"/>
          </a:xfrm>
          <a:prstGeom prst="rect">
            <a:avLst/>
          </a:prstGeom>
          <a:noFill/>
        </p:spPr>
        <p:txBody>
          <a:bodyPr wrap="square" lIns="91440" tIns="45720" rIns="91440" bIns="45720" anchor="t">
            <a:spAutoFit/>
          </a:bodyPr>
          <a:lstStyle/>
          <a:p>
            <a:pPr algn="just">
              <a:defRPr/>
            </a:pPr>
            <a:r>
              <a:rPr kumimoji="0" lang="en-US" sz="1500" b="0" i="0" u="none" strike="noStrike" kern="1200" cap="none" spc="0" normalizeH="0" baseline="0" noProof="0">
                <a:ln>
                  <a:noFill/>
                </a:ln>
                <a:solidFill>
                  <a:prstClr val="black"/>
                </a:solidFill>
                <a:effectLst/>
                <a:uLnTx/>
                <a:uFillTx/>
                <a:ea typeface="+mn-ea"/>
                <a:cs typeface="+mn-cs"/>
              </a:rPr>
              <a:t>DEN is seeking a qualified contractor for oversight, maintenance, and technical support of the Aircraft Deicing System</a:t>
            </a:r>
            <a:r>
              <a:rPr lang="en-US" sz="1500">
                <a:solidFill>
                  <a:prstClr val="black"/>
                </a:solidFill>
              </a:rPr>
              <a:t>.</a:t>
            </a:r>
            <a:r>
              <a:rPr kumimoji="0" lang="en-US" sz="1500" b="0" i="0" u="none" strike="noStrike" kern="1200" cap="none" spc="0" normalizeH="0" baseline="0" noProof="0">
                <a:ln>
                  <a:noFill/>
                </a:ln>
                <a:solidFill>
                  <a:prstClr val="black"/>
                </a:solidFill>
                <a:effectLst/>
                <a:uLnTx/>
                <a:uFillTx/>
                <a:ea typeface="+mn-ea"/>
                <a:cs typeface="+mn-cs"/>
              </a:rPr>
              <a:t> </a:t>
            </a:r>
            <a:r>
              <a:rPr lang="en-US" sz="1500">
                <a:solidFill>
                  <a:prstClr val="black"/>
                </a:solidFill>
                <a:ea typeface="+mn-lt"/>
                <a:cs typeface="+mn-lt"/>
              </a:rPr>
              <a:t>This includes technical expertise for software, upgrades, maintenance and hardware interface for the SCADA (Supervisory Control and Data Acquisitions) system.</a:t>
            </a:r>
            <a:endParaRPr lang="en-US" sz="1500" b="0" i="0" u="none" strike="noStrike" kern="1200" cap="none" spc="0" normalizeH="0" baseline="0" noProof="0">
              <a:ln>
                <a:noFill/>
              </a:ln>
              <a:solidFill>
                <a:prstClr val="black"/>
              </a:solidFill>
              <a:effectLst/>
              <a:uLnTx/>
              <a:uFillTx/>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ea typeface="+mn-lt"/>
              <a:cs typeface="Calibri" panose="020F0502020204030204"/>
            </a:endParaRPr>
          </a:p>
          <a:p>
            <a:pPr>
              <a:defRPr/>
            </a:pPr>
            <a:r>
              <a:rPr kumimoji="0" lang="en-US" sz="1500" b="1" i="0" u="none" strike="noStrike" kern="1200" cap="none" spc="0" normalizeH="0" baseline="0" noProof="0">
                <a:ln>
                  <a:noFill/>
                </a:ln>
                <a:solidFill>
                  <a:prstClr val="black"/>
                </a:solidFill>
                <a:effectLst/>
                <a:uLnTx/>
                <a:uFillTx/>
                <a:ea typeface="+mn-lt"/>
                <a:cs typeface="Calibri" panose="020F0502020204030204"/>
              </a:rPr>
              <a:t>Scope of Work Includes</a:t>
            </a:r>
            <a:r>
              <a:rPr lang="en-US" sz="1500" b="1">
                <a:solidFill>
                  <a:prstClr val="black"/>
                </a:solidFill>
                <a:ea typeface="+mn-lt"/>
                <a:cs typeface="Calibri" panose="020F0502020204030204"/>
              </a:rPr>
              <a:t> but not  limited to:</a:t>
            </a:r>
          </a:p>
          <a:p>
            <a:pPr marL="285750" indent="-285750">
              <a:buClr>
                <a:srgbClr val="E35B2A"/>
              </a:buClr>
              <a:buFont typeface="Arial" panose="020B0604020202020204" pitchFamily="34" charset="0"/>
              <a:buChar char="•"/>
              <a:defRPr/>
            </a:pPr>
            <a:r>
              <a:rPr lang="en-US" sz="1500" b="1">
                <a:solidFill>
                  <a:prstClr val="black"/>
                </a:solidFill>
                <a:ea typeface="+mn-lt"/>
                <a:cs typeface="Calibri" panose="020F0502020204030204"/>
              </a:rPr>
              <a:t>System Management</a:t>
            </a:r>
            <a:endParaRPr lang="en-US" sz="1500" b="1" i="0" u="none" strike="noStrike" kern="1200" cap="none" spc="0" normalizeH="0" baseline="0" noProof="0">
              <a:ln>
                <a:noFill/>
              </a:ln>
              <a:solidFill>
                <a:prstClr val="black"/>
              </a:solidFill>
              <a:effectLst/>
              <a:uLnTx/>
              <a:uFillTx/>
              <a:ea typeface="+mn-lt"/>
              <a:cs typeface="Calibri" panose="020F0502020204030204"/>
            </a:endParaRPr>
          </a:p>
          <a:p>
            <a:pPr marL="742950" lvl="1" indent="-285750">
              <a:buClr>
                <a:srgbClr val="E35B2A"/>
              </a:buClr>
              <a:buFont typeface="Arial" panose="020B0604020202020204" pitchFamily="34" charset="0"/>
              <a:buChar char="•"/>
              <a:defRPr/>
            </a:pPr>
            <a:r>
              <a:rPr lang="en-US" sz="1500">
                <a:solidFill>
                  <a:prstClr val="black"/>
                </a:solidFill>
                <a:ea typeface="+mn-lt"/>
                <a:cs typeface="+mn-lt"/>
              </a:rPr>
              <a:t>Monitor water system status to include pressure, flow and temperatures.</a:t>
            </a:r>
            <a:endParaRPr lang="en-US" sz="1500" b="1" i="0" u="none" strike="noStrike" kern="1200" cap="none" spc="0" normalizeH="0" baseline="0" noProof="0">
              <a:ln>
                <a:noFill/>
              </a:ln>
              <a:solidFill>
                <a:prstClr val="black"/>
              </a:solidFill>
              <a:effectLst/>
              <a:uLnTx/>
              <a:uFillTx/>
              <a:ea typeface="Calibri"/>
              <a:cs typeface="Calibri"/>
            </a:endParaRPr>
          </a:p>
          <a:p>
            <a:pPr marL="742950" lvl="1" indent="-285750">
              <a:buClr>
                <a:srgbClr val="E35B2A"/>
              </a:buClr>
              <a:buFont typeface="Arial" panose="020B0604020202020204" pitchFamily="34" charset="0"/>
              <a:buChar char="•"/>
              <a:defRPr/>
            </a:pPr>
            <a:r>
              <a:rPr lang="en-US" sz="1500">
                <a:solidFill>
                  <a:prstClr val="black"/>
                </a:solidFill>
                <a:ea typeface="+mn-lt"/>
                <a:cs typeface="+mn-lt"/>
              </a:rPr>
              <a:t>Identify potential issues and implement corrective measures</a:t>
            </a:r>
            <a:endParaRPr lang="en-US" sz="1500">
              <a:solidFill>
                <a:prstClr val="black"/>
              </a:solidFill>
              <a:ea typeface="Calibri"/>
              <a:cs typeface="Calibri"/>
            </a:endParaRPr>
          </a:p>
          <a:p>
            <a:pPr marL="742950" lvl="1" indent="-285750">
              <a:buClr>
                <a:srgbClr val="E35B2A"/>
              </a:buClr>
              <a:buFont typeface="Arial" panose="020B0604020202020204" pitchFamily="34" charset="0"/>
              <a:buChar char="•"/>
              <a:defRPr/>
            </a:pPr>
            <a:r>
              <a:rPr lang="en-US" sz="1500">
                <a:solidFill>
                  <a:prstClr val="black"/>
                </a:solidFill>
                <a:ea typeface="+mn-lt"/>
                <a:cs typeface="+mn-lt"/>
              </a:rPr>
              <a:t>Conduct regular inspections and maintenance of water systems</a:t>
            </a:r>
            <a:endParaRPr lang="en-US" sz="1500">
              <a:solidFill>
                <a:prstClr val="black"/>
              </a:solidFill>
              <a:ea typeface="Calibri"/>
              <a:cs typeface="Calibri"/>
            </a:endParaRPr>
          </a:p>
          <a:p>
            <a:pPr marL="742950" lvl="1" indent="-285750">
              <a:buClr>
                <a:srgbClr val="E35B2A"/>
              </a:buClr>
              <a:buFont typeface="Arial" panose="020B0604020202020204" pitchFamily="34" charset="0"/>
              <a:buChar char="•"/>
              <a:defRPr/>
            </a:pPr>
            <a:r>
              <a:rPr lang="en-US" sz="1500">
                <a:solidFill>
                  <a:prstClr val="black"/>
                </a:solidFill>
                <a:ea typeface="+mn-lt"/>
                <a:cs typeface="+mn-lt"/>
              </a:rPr>
              <a:t>Ensure compliance with relevant safety regulations and industry standards</a:t>
            </a:r>
            <a:endParaRPr lang="en-US" sz="1500">
              <a:solidFill>
                <a:prstClr val="black"/>
              </a:solidFill>
              <a:ea typeface="Calibri"/>
              <a:cs typeface="Calibri"/>
            </a:endParaRPr>
          </a:p>
          <a:p>
            <a:pPr marL="285750" indent="-285750">
              <a:buClr>
                <a:srgbClr val="E35B2A"/>
              </a:buClr>
              <a:buFont typeface="Arial" panose="020B0604020202020204" pitchFamily="34" charset="0"/>
              <a:buChar char="•"/>
              <a:defRPr/>
            </a:pPr>
            <a:r>
              <a:rPr lang="en-US" sz="1500" b="1">
                <a:solidFill>
                  <a:prstClr val="black"/>
                </a:solidFill>
                <a:ea typeface="Calibri"/>
                <a:cs typeface="Calibri"/>
              </a:rPr>
              <a:t>Deicing Operations</a:t>
            </a:r>
            <a:endParaRPr lang="en-US" sz="1500">
              <a:solidFill>
                <a:prstClr val="black"/>
              </a:solidFill>
              <a:ea typeface="Calibri"/>
              <a:cs typeface="Calibri"/>
            </a:endParaRPr>
          </a:p>
          <a:p>
            <a:pPr marL="742950" lvl="1" indent="-285750">
              <a:buClr>
                <a:srgbClr val="E35B2A"/>
              </a:buClr>
              <a:buFont typeface="Arial" panose="020B0604020202020204" pitchFamily="34" charset="0"/>
              <a:buChar char="•"/>
              <a:defRPr/>
            </a:pPr>
            <a:r>
              <a:rPr lang="en-US" sz="1500">
                <a:solidFill>
                  <a:prstClr val="black"/>
                </a:solidFill>
                <a:ea typeface="+mn-lt"/>
                <a:cs typeface="+mn-lt"/>
              </a:rPr>
              <a:t>Plan and coordinate deice activities</a:t>
            </a:r>
            <a:endParaRPr lang="en-US" sz="1500">
              <a:solidFill>
                <a:prstClr val="black"/>
              </a:solidFill>
            </a:endParaRPr>
          </a:p>
          <a:p>
            <a:pPr marL="742950" lvl="1" indent="-285750">
              <a:buClr>
                <a:srgbClr val="E35B2A"/>
              </a:buClr>
              <a:buFont typeface="Arial" panose="020B0604020202020204" pitchFamily="34" charset="0"/>
              <a:buChar char="•"/>
              <a:defRPr/>
            </a:pPr>
            <a:r>
              <a:rPr lang="en-US" sz="1500">
                <a:solidFill>
                  <a:prstClr val="black"/>
                </a:solidFill>
                <a:ea typeface="Calibri"/>
                <a:cs typeface="Calibri"/>
              </a:rPr>
              <a:t>Monitor</a:t>
            </a:r>
            <a:r>
              <a:rPr lang="en-US" sz="1500">
                <a:solidFill>
                  <a:prstClr val="black"/>
                </a:solidFill>
                <a:ea typeface="+mn-lt"/>
                <a:cs typeface="+mn-lt"/>
              </a:rPr>
              <a:t> the effectiveness of deicing operations</a:t>
            </a:r>
          </a:p>
          <a:p>
            <a:pPr marL="742950" lvl="1" indent="-285750">
              <a:buClr>
                <a:srgbClr val="E35B2A"/>
              </a:buClr>
              <a:buFont typeface="Arial" panose="020B0604020202020204" pitchFamily="34" charset="0"/>
              <a:buChar char="•"/>
              <a:defRPr/>
            </a:pPr>
            <a:r>
              <a:rPr lang="en-US" sz="1500">
                <a:solidFill>
                  <a:prstClr val="black"/>
                </a:solidFill>
                <a:ea typeface="+mn-lt"/>
                <a:cs typeface="+mn-lt"/>
              </a:rPr>
              <a:t>Provide technical guidance involving the system</a:t>
            </a:r>
            <a:endParaRPr lang="en-US" sz="1500">
              <a:solidFill>
                <a:prstClr val="black"/>
              </a:solidFill>
            </a:endParaRPr>
          </a:p>
          <a:p>
            <a:pPr marL="285750" indent="-285750">
              <a:buClr>
                <a:srgbClr val="E35B2A"/>
              </a:buClr>
              <a:buFont typeface="Arial" panose="020B0604020202020204" pitchFamily="34" charset="0"/>
              <a:buChar char="•"/>
              <a:defRPr/>
            </a:pPr>
            <a:r>
              <a:rPr lang="en-US" sz="1500" b="1">
                <a:solidFill>
                  <a:prstClr val="black"/>
                </a:solidFill>
                <a:ea typeface="Calibri"/>
                <a:cs typeface="Calibri"/>
              </a:rPr>
              <a:t>Data Analysis and Reporting</a:t>
            </a:r>
            <a:endParaRPr lang="en-US" sz="1500">
              <a:solidFill>
                <a:prstClr val="black"/>
              </a:solidFill>
              <a:ea typeface="Calibri"/>
              <a:cs typeface="Calibri"/>
            </a:endParaRPr>
          </a:p>
          <a:p>
            <a:pPr marL="742950" lvl="1" indent="-285750">
              <a:buClr>
                <a:srgbClr val="E35B2A"/>
              </a:buClr>
              <a:buFont typeface="Arial" panose="020B0604020202020204" pitchFamily="34" charset="0"/>
              <a:buChar char="•"/>
              <a:defRPr/>
            </a:pPr>
            <a:r>
              <a:rPr lang="en-US" sz="1500">
                <a:solidFill>
                  <a:prstClr val="black"/>
                </a:solidFill>
                <a:ea typeface="+mn-lt"/>
                <a:cs typeface="+mn-lt"/>
              </a:rPr>
              <a:t>Collect and analyze data related to water system performance and deice operations</a:t>
            </a:r>
          </a:p>
          <a:p>
            <a:pPr marL="742950" lvl="1" indent="-285750">
              <a:buClr>
                <a:srgbClr val="E35B2A"/>
              </a:buClr>
              <a:buFont typeface="Arial" panose="020B0604020202020204" pitchFamily="34" charset="0"/>
              <a:buChar char="•"/>
              <a:defRPr/>
            </a:pPr>
            <a:r>
              <a:rPr lang="en-US" sz="1500">
                <a:solidFill>
                  <a:prstClr val="black"/>
                </a:solidFill>
                <a:ea typeface="+mn-lt"/>
                <a:cs typeface="+mn-lt"/>
              </a:rPr>
              <a:t>Prepare reports on water system conditions, detailing effectiveness and potential improvements.</a:t>
            </a:r>
            <a:endParaRPr lang="en-US" sz="1500">
              <a:solidFill>
                <a:prstClr val="black"/>
              </a:solidFill>
            </a:endParaRPr>
          </a:p>
          <a:p>
            <a:pPr marL="742950" lvl="1" indent="-285750">
              <a:buFont typeface="Courier New,monospace"/>
              <a:buChar char="o"/>
              <a:defRPr/>
            </a:pPr>
            <a:endParaRPr lang="en-US" sz="1500">
              <a:solidFill>
                <a:prstClr val="black"/>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ea typeface="+mn-ea"/>
                <a:cs typeface="+mn-cs"/>
              </a:rPr>
              <a:t>KEY INFORMATION ​</a:t>
            </a:r>
            <a:endParaRPr kumimoji="0" lang="en-US" sz="1500"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ea typeface="+mn-ea"/>
                <a:cs typeface="+mn-cs"/>
              </a:rPr>
              <a:t>Anticipated Advertisement Date:  </a:t>
            </a:r>
            <a:r>
              <a:rPr kumimoji="0" lang="en-US" sz="1500" b="0" i="0" u="none" strike="noStrike" kern="1200" cap="none" spc="0" normalizeH="0" baseline="0" noProof="0">
                <a:ln>
                  <a:noFill/>
                </a:ln>
                <a:solidFill>
                  <a:prstClr val="black"/>
                </a:solidFill>
                <a:effectLst/>
                <a:uLnTx/>
                <a:uFillTx/>
                <a:ea typeface="+mn-ea"/>
                <a:cs typeface="+mn-cs"/>
              </a:rPr>
              <a:t>Q4 2025 </a:t>
            </a:r>
            <a:endParaRPr kumimoji="0" lang="en-US" sz="1500" b="0" i="0" u="none" strike="noStrike" kern="1200" cap="none" spc="0" normalizeH="0" baseline="0" noProof="0">
              <a:ln>
                <a:noFill/>
              </a:ln>
              <a:solidFill>
                <a:prstClr val="black"/>
              </a:solidFill>
              <a:effectLst/>
              <a:uLnTx/>
              <a:uFillTx/>
              <a:ea typeface="Calibri"/>
              <a:cs typeface="Calibri"/>
            </a:endParaRPr>
          </a:p>
          <a:p>
            <a:pPr>
              <a:defRPr/>
            </a:pPr>
            <a:r>
              <a:rPr kumimoji="0" lang="en-US" sz="1500" b="1" i="0" u="none" strike="noStrike" kern="1200" cap="none" spc="0" normalizeH="0" baseline="0" noProof="0">
                <a:ln>
                  <a:noFill/>
                </a:ln>
                <a:solidFill>
                  <a:prstClr val="black"/>
                </a:solidFill>
                <a:effectLst/>
                <a:uLnTx/>
                <a:uFillTx/>
                <a:ea typeface="+mn-ea"/>
                <a:cs typeface="+mn-cs"/>
              </a:rPr>
              <a:t>Estimated Project Value: </a:t>
            </a:r>
            <a:r>
              <a:rPr kumimoji="0" lang="en-US" sz="1500" b="0" i="0" u="none" strike="noStrike" kern="1200" cap="none" spc="0" normalizeH="0" baseline="0" noProof="0">
                <a:ln>
                  <a:noFill/>
                </a:ln>
                <a:solidFill>
                  <a:prstClr val="black"/>
                </a:solidFill>
                <a:effectLst/>
                <a:uLnTx/>
                <a:uFillTx/>
                <a:ea typeface="+mn-ea"/>
                <a:cs typeface="+mn-cs"/>
              </a:rPr>
              <a:t> </a:t>
            </a:r>
            <a:r>
              <a:rPr lang="en-US" sz="1500">
                <a:solidFill>
                  <a:prstClr val="black"/>
                </a:solidFill>
              </a:rPr>
              <a:t>&lt; $</a:t>
            </a:r>
            <a:r>
              <a:rPr kumimoji="0" lang="en-US" sz="1500" b="0" i="0" u="none" strike="noStrike" kern="1200" cap="none" spc="0" normalizeH="0" baseline="0" noProof="0">
                <a:ln>
                  <a:noFill/>
                </a:ln>
                <a:solidFill>
                  <a:prstClr val="black"/>
                </a:solidFill>
                <a:effectLst/>
                <a:uLnTx/>
                <a:uFillTx/>
                <a:ea typeface="+mn-ea"/>
                <a:cs typeface="+mn-cs"/>
              </a:rPr>
              <a:t>10M </a:t>
            </a:r>
            <a:endParaRPr lang="en-US" sz="15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ea typeface="+mn-ea"/>
                <a:cs typeface="+mn-cs"/>
              </a:rPr>
              <a:t>Small Business Program Goal:</a:t>
            </a:r>
            <a:r>
              <a:rPr kumimoji="0" lang="en-US" sz="1500" i="0" u="none" strike="noStrike" kern="1200" cap="none" spc="0" normalizeH="0" baseline="0" noProof="0">
                <a:ln>
                  <a:noFill/>
                </a:ln>
                <a:solidFill>
                  <a:prstClr val="black"/>
                </a:solidFill>
                <a:effectLst/>
                <a:uLnTx/>
                <a:uFillTx/>
                <a:ea typeface="+mn-ea"/>
                <a:cs typeface="+mn-cs"/>
              </a:rPr>
              <a:t> TBD</a:t>
            </a:r>
            <a:endParaRPr lang="en-US" sz="1500" i="0" u="none" strike="noStrike" kern="1200" cap="none" spc="0" normalizeH="0" baseline="0" noProof="0">
              <a:ln>
                <a:noFill/>
              </a:ln>
              <a:solidFill>
                <a:prstClr val="black"/>
              </a:solidFill>
              <a:effectLst/>
              <a:uLnTx/>
              <a:uFillTx/>
              <a:ea typeface="Calibri"/>
              <a:cs typeface="Calibri"/>
            </a:endParaRPr>
          </a:p>
          <a:p>
            <a:pPr>
              <a:defRPr/>
            </a:pPr>
            <a:r>
              <a:rPr lang="en-US" sz="1500" b="1">
                <a:solidFill>
                  <a:prstClr val="black"/>
                </a:solidFill>
                <a:ea typeface="+mn-lt"/>
                <a:cs typeface="+mn-lt"/>
              </a:rPr>
              <a:t>Key/Scope/Industry:</a:t>
            </a:r>
            <a:r>
              <a:rPr lang="en-US" sz="1500">
                <a:solidFill>
                  <a:prstClr val="black"/>
                </a:solidFill>
                <a:ea typeface="+mn-lt"/>
                <a:cs typeface="+mn-lt"/>
              </a:rPr>
              <a:t> Deicing Operations, Water Quality Management, Environment Impact Assessment Management, Sustainability, Inland Pump Station System upgrades, Glycol Retention Ponds, Glycol Rehabilitation Treatment Systems, SCADA System Analysis and Reporting</a:t>
            </a:r>
            <a:endParaRPr lang="en-US" sz="1500">
              <a:solidFill>
                <a:prstClr val="black"/>
              </a:solidFill>
            </a:endParaRPr>
          </a:p>
          <a:p>
            <a:pPr>
              <a:defRPr/>
            </a:pPr>
            <a:r>
              <a:rPr lang="en-US" sz="1500" b="1"/>
              <a:t>Procurement </a:t>
            </a:r>
            <a:r>
              <a:rPr kumimoji="0" lang="en-US" sz="1500" b="1" i="0" u="none" strike="noStrike" kern="1200" cap="none" spc="0" normalizeH="0" baseline="0" noProof="0">
                <a:ln>
                  <a:noFill/>
                </a:ln>
                <a:effectLst/>
                <a:uLnTx/>
                <a:uFillTx/>
                <a:ea typeface="+mn-ea"/>
                <a:cs typeface="+mn-cs"/>
              </a:rPr>
              <a:t>Project Manager</a:t>
            </a:r>
            <a:r>
              <a:rPr lang="en-US" sz="1500" b="1"/>
              <a:t> </a:t>
            </a:r>
            <a:r>
              <a:rPr kumimoji="0" lang="en-US" sz="1500" b="1" i="0" u="none" strike="noStrike" kern="1200" cap="none" spc="0" normalizeH="0" baseline="0" noProof="0">
                <a:ln>
                  <a:noFill/>
                </a:ln>
                <a:effectLst/>
                <a:uLnTx/>
                <a:uFillTx/>
                <a:ea typeface="+mn-ea"/>
                <a:cs typeface="+mn-cs"/>
              </a:rPr>
              <a:t>: </a:t>
            </a:r>
            <a:r>
              <a:rPr lang="en-US" sz="1500"/>
              <a:t>Jacqueline</a:t>
            </a:r>
            <a:r>
              <a:rPr lang="en-US" sz="1500">
                <a:solidFill>
                  <a:srgbClr val="323130"/>
                </a:solidFill>
              </a:rPr>
              <a:t> Wilson </a:t>
            </a:r>
            <a:r>
              <a:rPr kumimoji="0" lang="en-US" sz="1500" b="1" i="0" u="none" strike="noStrike" kern="1200" cap="none" spc="0" normalizeH="0" baseline="0" noProof="0">
                <a:ln>
                  <a:noFill/>
                </a:ln>
                <a:solidFill>
                  <a:srgbClr val="323130"/>
                </a:solidFill>
                <a:effectLst/>
                <a:uLnTx/>
                <a:uFillTx/>
                <a:ea typeface="+mn-ea"/>
                <a:cs typeface="+mn-cs"/>
              </a:rPr>
              <a:t>|</a:t>
            </a:r>
            <a:r>
              <a:rPr lang="en-US" sz="1500" b="1">
                <a:solidFill>
                  <a:srgbClr val="323130"/>
                </a:solidFill>
              </a:rPr>
              <a:t> </a:t>
            </a:r>
            <a:r>
              <a:rPr lang="en-US" sz="1500">
                <a:solidFill>
                  <a:srgbClr val="323130"/>
                </a:solidFill>
                <a:hlinkClick r:id="rId3"/>
              </a:rPr>
              <a:t>jacqueline.wilson@</a:t>
            </a:r>
            <a:r>
              <a:rPr kumimoji="0" lang="en-US" sz="1500" b="0" i="0" u="none" strike="noStrike" kern="1200" cap="none" spc="0" normalizeH="0" baseline="0" noProof="0">
                <a:ln>
                  <a:noFill/>
                </a:ln>
                <a:solidFill>
                  <a:srgbClr val="323130"/>
                </a:solidFill>
                <a:effectLst/>
                <a:uLnTx/>
                <a:uFillTx/>
                <a:ea typeface="+mn-ea"/>
                <a:cs typeface="+mn-cs"/>
                <a:hlinkClick r:id="rId3"/>
              </a:rPr>
              <a:t>flydenver.com</a:t>
            </a:r>
            <a:endParaRPr lang="en-US"/>
          </a:p>
        </p:txBody>
      </p:sp>
    </p:spTree>
    <p:extLst>
      <p:ext uri="{BB962C8B-B14F-4D97-AF65-F5344CB8AC3E}">
        <p14:creationId xmlns:p14="http://schemas.microsoft.com/office/powerpoint/2010/main" val="788518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9C7E8-8D8E-61E6-2565-5E167535A89C}"/>
            </a:ext>
          </a:extLst>
        </p:cNvPr>
        <p:cNvGrpSpPr/>
        <p:nvPr/>
      </p:nvGrpSpPr>
      <p:grpSpPr>
        <a:xfrm>
          <a:off x="0" y="0"/>
          <a:ext cx="0" cy="0"/>
          <a:chOff x="0" y="0"/>
          <a:chExt cx="0" cy="0"/>
        </a:xfrm>
      </p:grpSpPr>
      <p:sp>
        <p:nvSpPr>
          <p:cNvPr id="16" name="Text Placeholder 15" descr="Passenger Analytics&#10;Develop a comprehensive analytics platform that integrates data from cameras, Lidar, Wi-Fi, IoT sensors, and more to provide a unified view of vehicle and passenger movement, generate insights, and enable real-time recommendations and alerts.&#10;&#10;Key Capabilities:&#10;AI &amp; Machine Learning: Analyze complex data sets for predictive and real-time insights&#10;Unified View: Track passenger movement from curb to gate across all touchpoints&#10;Actionable Insights: Identify bottlenecks, optimize flow, and improve decision-making&#10;Real-Time Alerts &amp; Recommendations: Notify staff of anomalies and suggest proactive responses&#10;&#10;Use Case Highlights:&#10;AGTS train platform dwell times&#10;Restroom and concession usage tracking&#10;Security and FIS wait time monitoring&#10;Baggage carousel and curbside dwell analysis&#10;Passenger counts across terminals, concourses, and transit centers&#10;​&#10;KEY INFORMATION ​&#10;Anticipated Advertisement Date:  Q2 2025 &#10;Estimated Project Value: Less than $500K&#10;Small Business Program Goal: TBD&#10;Key Scope/Industry:​ Advanced Analytics, Video Analytics, AI Solutions&#10;Project Manager​: Tracy Whitling; tracy.whitling@flydenver.com&#10;">
            <a:extLst>
              <a:ext uri="{FF2B5EF4-FFF2-40B4-BE49-F238E27FC236}">
                <a16:creationId xmlns:a16="http://schemas.microsoft.com/office/drawing/2014/main" id="{F032E217-4F23-DA8F-200E-B0A43F4CEA6C}"/>
              </a:ext>
            </a:extLst>
          </p:cNvPr>
          <p:cNvSpPr>
            <a:spLocks noGrp="1"/>
          </p:cNvSpPr>
          <p:nvPr>
            <p:ph type="title" idx="4294967295"/>
          </p:nvPr>
        </p:nvSpPr>
        <p:spPr>
          <a:xfrm>
            <a:off x="771858" y="315632"/>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a:solidFill>
                  <a:srgbClr val="440099"/>
                </a:solidFill>
                <a:latin typeface="+mn-lt"/>
                <a:ea typeface="+mn-ea"/>
                <a:cs typeface="+mn-cs"/>
              </a:rPr>
              <a:t>Passenger Analytics</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273FDD0D-AE90-20BD-6AB3-AE275CFF9563}"/>
              </a:ext>
              <a:ext uri="{C183D7F6-B498-43B3-948B-1728B52AA6E4}">
                <adec:decorative xmlns:adec="http://schemas.microsoft.com/office/drawing/2017/decorative" val="1"/>
              </a:ext>
            </a:extLst>
          </p:cNvPr>
          <p:cNvSpPr txBox="1"/>
          <p:nvPr/>
        </p:nvSpPr>
        <p:spPr>
          <a:xfrm>
            <a:off x="869829" y="1210728"/>
            <a:ext cx="9466867" cy="540147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chemeClr val="tx1">
                    <a:lumMod val="95000"/>
                    <a:lumOff val="5000"/>
                  </a:schemeClr>
                </a:solidFill>
                <a:effectLst/>
                <a:uLnTx/>
                <a:uFillTx/>
                <a:ea typeface="+mn-ea"/>
                <a:cs typeface="+mn-cs"/>
              </a:rPr>
              <a:t>Develop a comprehensive analytics platform that integrates data from cameras, Lidar, Wi-Fi, IoT sensors, and more to provide a unified view of vehicle and passenger movement, generate insights, and enable real-time recommendations and alerts.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solidFill>
                  <a:schemeClr val="tx1">
                    <a:lumMod val="95000"/>
                    <a:lumOff val="5000"/>
                  </a:schemeClr>
                </a:solidFill>
              </a:rPr>
              <a:t>Key Capabilities:</a:t>
            </a:r>
            <a:endParaRPr lang="en-US" sz="1500" b="1">
              <a:solidFill>
                <a:schemeClr val="tx1">
                  <a:lumMod val="95000"/>
                  <a:lumOff val="5000"/>
                </a:schemeClr>
              </a:solidFill>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lang="en-US" sz="1500" b="1">
                <a:solidFill>
                  <a:schemeClr val="tx1">
                    <a:lumMod val="95000"/>
                    <a:lumOff val="5000"/>
                  </a:schemeClr>
                </a:solidFill>
              </a:rPr>
              <a:t>AI &amp; Machine Learning: </a:t>
            </a:r>
            <a:r>
              <a:rPr lang="en-US" sz="1500">
                <a:solidFill>
                  <a:schemeClr val="tx1">
                    <a:lumMod val="95000"/>
                    <a:lumOff val="5000"/>
                  </a:schemeClr>
                </a:solidFill>
              </a:rPr>
              <a:t>Analyze complex data sets for predictive and real-time insights</a:t>
            </a:r>
            <a:endParaRPr lang="en-US" sz="1500">
              <a:solidFill>
                <a:schemeClr val="tx1">
                  <a:lumMod val="95000"/>
                  <a:lumOff val="5000"/>
                </a:schemeClr>
              </a:solidFill>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lang="en-US" sz="1500" b="1">
                <a:solidFill>
                  <a:schemeClr val="tx1">
                    <a:lumMod val="95000"/>
                    <a:lumOff val="5000"/>
                  </a:schemeClr>
                </a:solidFill>
              </a:rPr>
              <a:t>Unified View: </a:t>
            </a:r>
            <a:r>
              <a:rPr lang="en-US" sz="1500">
                <a:solidFill>
                  <a:schemeClr val="tx1">
                    <a:lumMod val="95000"/>
                    <a:lumOff val="5000"/>
                  </a:schemeClr>
                </a:solidFill>
              </a:rPr>
              <a:t>Track passenger movement from curb to gate across all touchpoints</a:t>
            </a:r>
            <a:endParaRPr lang="en-US" sz="1500">
              <a:solidFill>
                <a:schemeClr val="tx1">
                  <a:lumMod val="95000"/>
                  <a:lumOff val="5000"/>
                </a:schemeClr>
              </a:solidFill>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lang="en-US" sz="1500" b="1">
                <a:solidFill>
                  <a:schemeClr val="tx1">
                    <a:lumMod val="95000"/>
                    <a:lumOff val="5000"/>
                  </a:schemeClr>
                </a:solidFill>
              </a:rPr>
              <a:t>Actionable Insights: </a:t>
            </a:r>
            <a:r>
              <a:rPr lang="en-US" sz="1500">
                <a:solidFill>
                  <a:schemeClr val="tx1">
                    <a:lumMod val="95000"/>
                    <a:lumOff val="5000"/>
                  </a:schemeClr>
                </a:solidFill>
              </a:rPr>
              <a:t>Identify bottlenecks, optimize flow, and improve decision-making</a:t>
            </a:r>
            <a:endParaRPr lang="en-US" sz="1500">
              <a:solidFill>
                <a:schemeClr val="tx1">
                  <a:lumMod val="95000"/>
                  <a:lumOff val="5000"/>
                </a:schemeClr>
              </a:solidFill>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lang="en-US" sz="1500" b="1">
                <a:solidFill>
                  <a:schemeClr val="tx1">
                    <a:lumMod val="95000"/>
                    <a:lumOff val="5000"/>
                  </a:schemeClr>
                </a:solidFill>
              </a:rPr>
              <a:t>Real-Time Alerts &amp; Recommendations</a:t>
            </a:r>
            <a:r>
              <a:rPr lang="en-US" sz="1500">
                <a:solidFill>
                  <a:schemeClr val="tx1">
                    <a:lumMod val="95000"/>
                    <a:lumOff val="5000"/>
                  </a:schemeClr>
                </a:solidFill>
              </a:rPr>
              <a:t>: Notify staff of anomalies and suggest proactive responses</a:t>
            </a:r>
            <a:endParaRPr lang="en-US" sz="1500">
              <a:solidFill>
                <a:schemeClr val="tx1">
                  <a:lumMod val="95000"/>
                  <a:lumOff val="5000"/>
                </a:schemeClr>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1">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solidFill>
                  <a:schemeClr val="tx1">
                    <a:lumMod val="95000"/>
                    <a:lumOff val="5000"/>
                  </a:schemeClr>
                </a:solidFill>
              </a:rPr>
              <a:t>Use Case Highlights:</a:t>
            </a:r>
            <a:endParaRPr lang="en-US" sz="1500" b="1">
              <a:solidFill>
                <a:schemeClr val="tx1">
                  <a:lumMod val="95000"/>
                  <a:lumOff val="5000"/>
                </a:schemeClr>
              </a:solidFill>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lang="en-US" sz="1500">
                <a:solidFill>
                  <a:schemeClr val="tx1">
                    <a:lumMod val="95000"/>
                    <a:lumOff val="5000"/>
                  </a:schemeClr>
                </a:solidFill>
              </a:rPr>
              <a:t>AGTS train platform dwell times</a:t>
            </a:r>
            <a:endParaRPr lang="en-US" sz="1500">
              <a:solidFill>
                <a:schemeClr val="tx1">
                  <a:lumMod val="95000"/>
                  <a:lumOff val="5000"/>
                </a:schemeClr>
              </a:solidFill>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lang="en-US" sz="1500">
                <a:solidFill>
                  <a:schemeClr val="tx1">
                    <a:lumMod val="95000"/>
                    <a:lumOff val="5000"/>
                  </a:schemeClr>
                </a:solidFill>
              </a:rPr>
              <a:t>Restroom and concession usage tracking</a:t>
            </a:r>
            <a:endParaRPr lang="en-US" sz="1500">
              <a:solidFill>
                <a:schemeClr val="tx1">
                  <a:lumMod val="95000"/>
                  <a:lumOff val="5000"/>
                </a:schemeClr>
              </a:solidFill>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lang="en-US" sz="1500">
                <a:solidFill>
                  <a:schemeClr val="tx1">
                    <a:lumMod val="95000"/>
                    <a:lumOff val="5000"/>
                  </a:schemeClr>
                </a:solidFill>
              </a:rPr>
              <a:t>Security and FIS wait time monitoring</a:t>
            </a:r>
            <a:endParaRPr lang="en-US" sz="1500">
              <a:solidFill>
                <a:schemeClr val="tx1">
                  <a:lumMod val="95000"/>
                  <a:lumOff val="5000"/>
                </a:schemeClr>
              </a:solidFill>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lang="en-US" sz="1500">
                <a:solidFill>
                  <a:schemeClr val="tx1">
                    <a:lumMod val="95000"/>
                    <a:lumOff val="5000"/>
                  </a:schemeClr>
                </a:solidFill>
              </a:rPr>
              <a:t>Baggage carousel and curbside dwell analysis</a:t>
            </a:r>
            <a:endParaRPr lang="en-US" sz="1500">
              <a:solidFill>
                <a:schemeClr val="tx1">
                  <a:lumMod val="95000"/>
                  <a:lumOff val="5000"/>
                </a:schemeClr>
              </a:solidFill>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lang="en-US" sz="1500">
                <a:solidFill>
                  <a:schemeClr val="tx1">
                    <a:lumMod val="95000"/>
                    <a:lumOff val="5000"/>
                  </a:schemeClr>
                </a:solidFill>
              </a:rPr>
              <a:t>Passenger counts across terminals, concourses, and transit centers</a:t>
            </a:r>
            <a:endParaRPr lang="en-US" sz="1500">
              <a:solidFill>
                <a:schemeClr val="tx1">
                  <a:lumMod val="95000"/>
                  <a:lumOff val="5000"/>
                </a:schemeClr>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chemeClr val="tx1">
                    <a:lumMod val="95000"/>
                    <a:lumOff val="5000"/>
                  </a:schemeClr>
                </a:solidFill>
                <a:effectLst/>
                <a:uLnTx/>
                <a:uFillTx/>
                <a:ea typeface="+mn-ea"/>
                <a:cs typeface="+mn-cs"/>
              </a:rPr>
              <a:t>​</a:t>
            </a:r>
            <a:endParaRPr kumimoji="0" lang="en-US" sz="1500" b="0" i="0" u="none" strike="noStrike" kern="1200" cap="none" spc="0" normalizeH="0" baseline="0" noProof="0">
              <a:ln>
                <a:noFill/>
              </a:ln>
              <a:solidFill>
                <a:schemeClr val="tx1">
                  <a:lumMod val="95000"/>
                  <a:lumOff val="5000"/>
                </a:schemeClr>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chemeClr val="tx1">
                    <a:lumMod val="95000"/>
                    <a:lumOff val="5000"/>
                  </a:schemeClr>
                </a:solidFill>
                <a:effectLst/>
                <a:uLnTx/>
                <a:uFillTx/>
                <a:ea typeface="+mn-ea"/>
                <a:cs typeface="+mn-cs"/>
              </a:rPr>
              <a:t>KEY INFORMATION ​</a:t>
            </a:r>
            <a:endParaRPr kumimoji="0" lang="en-US" sz="1500" b="1" i="0" u="none" strike="noStrike" kern="1200" cap="none" spc="0" normalizeH="0" baseline="0" noProof="0">
              <a:ln>
                <a:noFill/>
              </a:ln>
              <a:solidFill>
                <a:schemeClr val="tx1">
                  <a:lumMod val="95000"/>
                  <a:lumOff val="5000"/>
                </a:schemeClr>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chemeClr val="tx1">
                    <a:lumMod val="95000"/>
                    <a:lumOff val="5000"/>
                  </a:schemeClr>
                </a:solidFill>
                <a:effectLst/>
                <a:uLnTx/>
                <a:uFillTx/>
                <a:ea typeface="+mn-ea"/>
                <a:cs typeface="+mn-cs"/>
              </a:rPr>
              <a:t>Anticipated Advertisement Date:  </a:t>
            </a:r>
            <a:r>
              <a:rPr lang="en-US" sz="1500">
                <a:solidFill>
                  <a:schemeClr val="tx1">
                    <a:lumMod val="95000"/>
                    <a:lumOff val="5000"/>
                  </a:schemeClr>
                </a:solidFill>
              </a:rPr>
              <a:t>TBD</a:t>
            </a:r>
            <a:endParaRPr kumimoji="0" lang="en-US" sz="1500" b="0" i="0" u="none" strike="noStrike" kern="1200" cap="none" spc="0" normalizeH="0" baseline="0" noProof="0">
              <a:ln>
                <a:noFill/>
              </a:ln>
              <a:solidFill>
                <a:schemeClr val="tx1">
                  <a:lumMod val="95000"/>
                  <a:lumOff val="5000"/>
                </a:schemeClr>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chemeClr val="tx1">
                    <a:lumMod val="95000"/>
                    <a:lumOff val="5000"/>
                  </a:schemeClr>
                </a:solidFill>
                <a:effectLst/>
                <a:uLnTx/>
                <a:uFillTx/>
                <a:ea typeface="+mn-ea"/>
                <a:cs typeface="+mn-cs"/>
              </a:rPr>
              <a:t>Estimated Project Value: </a:t>
            </a:r>
            <a:r>
              <a:rPr kumimoji="0" lang="en-US" sz="1500" b="0" i="0" u="none" strike="noStrike" kern="1200" cap="none" spc="0" normalizeH="0" baseline="0" noProof="0">
                <a:ln>
                  <a:noFill/>
                </a:ln>
                <a:solidFill>
                  <a:schemeClr val="tx1">
                    <a:lumMod val="95000"/>
                    <a:lumOff val="5000"/>
                  </a:schemeClr>
                </a:solidFill>
                <a:effectLst/>
                <a:uLnTx/>
                <a:uFillTx/>
                <a:ea typeface="+mn-ea"/>
                <a:cs typeface="+mn-cs"/>
              </a:rPr>
              <a:t>Less than $500K</a:t>
            </a:r>
            <a:endParaRPr lang="en-US" sz="1500" b="0" i="0" u="none" strike="noStrike" kern="1200" cap="none" spc="0" normalizeH="0" baseline="0" noProof="0">
              <a:ln>
                <a:noFill/>
              </a:ln>
              <a:solidFill>
                <a:schemeClr val="tx1">
                  <a:lumMod val="95000"/>
                  <a:lumOff val="5000"/>
                </a:schemeClr>
              </a:solidFill>
              <a:effectLst/>
              <a:uLnTx/>
              <a:uFillTx/>
              <a:ea typeface="Calibri"/>
              <a:cs typeface="Calibri"/>
            </a:endParaRPr>
          </a:p>
          <a:p>
            <a:pPr>
              <a:defRPr/>
            </a:pPr>
            <a:r>
              <a:rPr kumimoji="0" lang="en-US" sz="1500" b="1" i="0" u="none" strike="noStrike" kern="1200" cap="none" spc="0" normalizeH="0" baseline="0" noProof="0">
                <a:ln>
                  <a:noFill/>
                </a:ln>
                <a:solidFill>
                  <a:schemeClr val="tx1">
                    <a:lumMod val="95000"/>
                    <a:lumOff val="5000"/>
                  </a:schemeClr>
                </a:solidFill>
                <a:effectLst/>
                <a:uLnTx/>
                <a:uFillTx/>
                <a:ea typeface="+mn-ea"/>
                <a:cs typeface="+mn-cs"/>
              </a:rPr>
              <a:t>Small Business Program Goal:</a:t>
            </a:r>
            <a:r>
              <a:rPr kumimoji="0" lang="en-US" sz="1500" i="0" u="none" strike="noStrike" kern="1200" cap="none" spc="0" normalizeH="0" baseline="0" noProof="0">
                <a:ln>
                  <a:noFill/>
                </a:ln>
                <a:solidFill>
                  <a:schemeClr val="tx1">
                    <a:lumMod val="95000"/>
                    <a:lumOff val="5000"/>
                  </a:schemeClr>
                </a:solidFill>
                <a:effectLst/>
                <a:uLnTx/>
                <a:uFillTx/>
                <a:ea typeface="+mn-ea"/>
                <a:cs typeface="+mn-cs"/>
              </a:rPr>
              <a:t> </a:t>
            </a:r>
            <a:r>
              <a:rPr lang="en-US" sz="1500">
                <a:solidFill>
                  <a:schemeClr val="tx1">
                    <a:lumMod val="95000"/>
                    <a:lumOff val="5000"/>
                  </a:schemeClr>
                </a:solidFill>
              </a:rPr>
              <a:t>10% MWBE Goal</a:t>
            </a:r>
            <a:endParaRPr lang="en-US" sz="1500" i="0" u="none" strike="noStrike" kern="1200" cap="none" spc="0" normalizeH="0" baseline="0" noProof="0">
              <a:ln>
                <a:noFill/>
              </a:ln>
              <a:solidFill>
                <a:schemeClr val="tx1">
                  <a:lumMod val="95000"/>
                  <a:lumOff val="5000"/>
                </a:schemeClr>
              </a:solidFill>
              <a:effectLst/>
              <a:uLnTx/>
              <a:uFillTx/>
              <a:ea typeface="Calibri"/>
              <a:cs typeface="Calibri"/>
            </a:endParaRPr>
          </a:p>
          <a:p>
            <a:pPr>
              <a:defRPr/>
            </a:pPr>
            <a:r>
              <a:rPr kumimoji="0" lang="en-US" sz="1500" b="1" i="0" u="none" strike="noStrike" kern="1200" cap="none" spc="0" normalizeH="0" baseline="0" noProof="0">
                <a:ln>
                  <a:noFill/>
                </a:ln>
                <a:solidFill>
                  <a:schemeClr val="tx1">
                    <a:lumMod val="95000"/>
                    <a:lumOff val="5000"/>
                  </a:schemeClr>
                </a:solidFill>
                <a:effectLst/>
                <a:uLnTx/>
                <a:uFillTx/>
                <a:ea typeface="+mn-ea"/>
                <a:cs typeface="+mn-cs"/>
              </a:rPr>
              <a:t>Key Scope/Industry:​ </a:t>
            </a:r>
            <a:r>
              <a:rPr kumimoji="0" lang="en-US" sz="1500" b="0" i="0" u="none" strike="noStrike" kern="1200" cap="none" spc="0" normalizeH="0" baseline="0" noProof="0">
                <a:ln>
                  <a:noFill/>
                </a:ln>
                <a:solidFill>
                  <a:schemeClr val="tx1">
                    <a:lumMod val="95000"/>
                    <a:lumOff val="5000"/>
                  </a:schemeClr>
                </a:solidFill>
                <a:effectLst/>
                <a:uLnTx/>
                <a:uFillTx/>
                <a:ea typeface="+mn-ea"/>
                <a:cs typeface="+mn-cs"/>
              </a:rPr>
              <a:t>Advanced Analytics, Video Analytics, AI Solutions</a:t>
            </a:r>
            <a:endParaRPr lang="en-US" sz="1500" b="0" i="0">
              <a:solidFill>
                <a:schemeClr val="tx1">
                  <a:lumMod val="95000"/>
                  <a:lumOff val="5000"/>
                </a:schemeClr>
              </a:solidFill>
              <a:effectLs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chemeClr val="tx1">
                    <a:lumMod val="95000"/>
                    <a:lumOff val="5000"/>
                  </a:schemeClr>
                </a:solidFill>
                <a:effectLst/>
                <a:uLnTx/>
                <a:uFillTx/>
                <a:ea typeface="+mn-ea"/>
                <a:cs typeface="+mn-cs"/>
              </a:rPr>
              <a:t>Project Manager​: </a:t>
            </a:r>
            <a:r>
              <a:rPr lang="en-US" sz="1500" b="0" i="0">
                <a:solidFill>
                  <a:schemeClr val="tx1">
                    <a:lumMod val="95000"/>
                    <a:lumOff val="5000"/>
                  </a:schemeClr>
                </a:solidFill>
                <a:effectLst/>
              </a:rPr>
              <a:t>Tracy Whitling</a:t>
            </a:r>
            <a:r>
              <a:rPr lang="en-US" sz="1500">
                <a:solidFill>
                  <a:prstClr val="black"/>
                </a:solidFill>
              </a:rPr>
              <a:t> | </a:t>
            </a:r>
            <a:r>
              <a:rPr kumimoji="0" lang="en-US" sz="1500" b="0" i="0" u="none" strike="noStrike" kern="1200" cap="none" spc="0" normalizeH="0" baseline="0" noProof="0">
                <a:ln>
                  <a:noFill/>
                </a:ln>
                <a:solidFill>
                  <a:schemeClr val="accent1"/>
                </a:solidFill>
                <a:effectLst/>
                <a:uLnTx/>
                <a:uFillTx/>
                <a:ea typeface="+mn-ea"/>
                <a:cs typeface="+mn-cs"/>
                <a:hlinkClick r:id="rId3">
                  <a:extLst>
                    <a:ext uri="{A12FA001-AC4F-418D-AE19-62706E023703}">
                      <ahyp:hlinkClr xmlns:ahyp="http://schemas.microsoft.com/office/drawing/2018/hyperlinkcolor" val="tx"/>
                    </a:ext>
                  </a:extLst>
                </a:hlinkClick>
              </a:rPr>
              <a:t>tracy.whitling@flydenver.com</a:t>
            </a:r>
            <a:r>
              <a:rPr kumimoji="0" lang="en-US" sz="1500" b="0" i="0" u="none" strike="noStrike" kern="1200" cap="none" spc="0" normalizeH="0" baseline="0" noProof="0">
                <a:ln>
                  <a:noFill/>
                </a:ln>
                <a:solidFill>
                  <a:schemeClr val="accent1"/>
                </a:solidFill>
                <a:effectLst/>
                <a:uLnTx/>
                <a:uFillTx/>
                <a:ea typeface="+mn-ea"/>
                <a:cs typeface="+mn-cs"/>
              </a:rPr>
              <a:t> </a:t>
            </a:r>
            <a:endParaRPr lang="en-US" sz="1500" b="0" i="0" u="none" strike="noStrike" kern="1200" cap="none" spc="0" normalizeH="0" baseline="0" noProof="0">
              <a:ln>
                <a:noFill/>
              </a:ln>
              <a:solidFill>
                <a:schemeClr val="accent1"/>
              </a:solidFill>
              <a:effectLst/>
              <a:uLnTx/>
              <a:uFillTx/>
              <a:ea typeface="Calibri"/>
              <a:cs typeface="Calibri"/>
            </a:endParaRPr>
          </a:p>
        </p:txBody>
      </p:sp>
    </p:spTree>
    <p:extLst>
      <p:ext uri="{BB962C8B-B14F-4D97-AF65-F5344CB8AC3E}">
        <p14:creationId xmlns:p14="http://schemas.microsoft.com/office/powerpoint/2010/main" val="262219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1DC37-9BCD-C925-57DF-C3CE7D720001}"/>
            </a:ext>
          </a:extLst>
        </p:cNvPr>
        <p:cNvGrpSpPr/>
        <p:nvPr/>
      </p:nvGrpSpPr>
      <p:grpSpPr>
        <a:xfrm>
          <a:off x="0" y="0"/>
          <a:ext cx="0" cy="0"/>
          <a:chOff x="0" y="0"/>
          <a:chExt cx="0" cy="0"/>
        </a:xfrm>
      </p:grpSpPr>
      <p:sp>
        <p:nvSpPr>
          <p:cNvPr id="16" name="Text Placeholder 15" descr="Security Services, Public Area and Curbside Interfaces&#10;Select a qualified firm to provide security services at Denver International Airport (DEN).&#10;&#10;Scope of Work: &#10;Traffic control, security at sensitive access points, and door alarm response&#10;Loading dock oversight (50+ deliveries/day), patrols, credential verification, and incident resolution&#10;Public Parking Lot patrols, Airport Office Building access, and person vetting&#10;Enforcement of DEN Rules &amp; Regulations and additional security posts as needed&#10;&#10;Workload:&#10;5400 weekly hours (135 FTEs), including Full-Time, Part-Time, and On-Call positions&#10;24/7 staffing for curbside, passenger pick-up/drop-off on levels 4 &amp; 6&#10;Support for 40,000+ vehicle entries per day&#10;​&#10;KEY INFORMATION ​&#10;Anticipated Advertisement Date:  Q2 2025 &#10;Estimated Project Value:  $50M to $99.99M&#10;Small Business Program Goal: 5% MWBE&#10;Key Scope/Industry:​  Security Guard Services, Public Area, and Curbside Interfaces&#10;Project Manager​: Matt Gomez-Peterson; matthew.gomez-peterson@flydenver.com &#10;&#10;Breakout Room Closed – Contact Project Manager&#10;&#10;">
            <a:extLst>
              <a:ext uri="{FF2B5EF4-FFF2-40B4-BE49-F238E27FC236}">
                <a16:creationId xmlns:a16="http://schemas.microsoft.com/office/drawing/2014/main" id="{4A613AAD-82C1-BDC8-2DE6-A08EBED029B5}"/>
              </a:ext>
            </a:extLst>
          </p:cNvPr>
          <p:cNvSpPr>
            <a:spLocks noGrp="1"/>
          </p:cNvSpPr>
          <p:nvPr>
            <p:ph type="title" idx="4294967295"/>
          </p:nvPr>
        </p:nvSpPr>
        <p:spPr>
          <a:xfrm>
            <a:off x="771858" y="315632"/>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a:solidFill>
                  <a:srgbClr val="440099"/>
                </a:solidFill>
                <a:latin typeface="+mn-lt"/>
                <a:ea typeface="+mn-ea"/>
                <a:cs typeface="+mn-cs"/>
              </a:rPr>
              <a:t>Security Services, Public Area and Curbside Interfaces</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382E8DDD-05C7-168B-9D55-290965101779}"/>
              </a:ext>
              <a:ext uri="{C183D7F6-B498-43B3-948B-1728B52AA6E4}">
                <adec:decorative xmlns:adec="http://schemas.microsoft.com/office/drawing/2017/decorative" val="1"/>
              </a:ext>
            </a:extLst>
          </p:cNvPr>
          <p:cNvSpPr txBox="1"/>
          <p:nvPr/>
        </p:nvSpPr>
        <p:spPr>
          <a:xfrm>
            <a:off x="869829" y="1210728"/>
            <a:ext cx="9070247" cy="504753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lumMod val="95000"/>
                    <a:lumOff val="5000"/>
                  </a:schemeClr>
                </a:solidFill>
                <a:effectLst/>
                <a:uLnTx/>
                <a:uFillTx/>
                <a:ea typeface="+mn-ea"/>
                <a:cs typeface="+mn-cs"/>
              </a:rPr>
              <a:t>Select a qualified firm to provide security services at Denver International Airport (DEN).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chemeClr val="tx1">
                    <a:lumMod val="95000"/>
                    <a:lumOff val="5000"/>
                  </a:schemeClr>
                </a:solidFill>
              </a:rPr>
              <a:t>Scope of Work: </a:t>
            </a:r>
            <a:endParaRPr lang="en-US" sz="1600" b="1">
              <a:solidFill>
                <a:schemeClr val="tx1">
                  <a:lumMod val="95000"/>
                  <a:lumOff val="5000"/>
                </a:schemeClr>
              </a:solidFill>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lang="en-US" sz="1600">
                <a:solidFill>
                  <a:schemeClr val="tx1">
                    <a:lumMod val="95000"/>
                    <a:lumOff val="5000"/>
                  </a:schemeClr>
                </a:solidFill>
              </a:rPr>
              <a:t>Traffic control, security at sensitive access points, and door alarm response</a:t>
            </a:r>
            <a:endParaRPr lang="en-US" sz="1600">
              <a:solidFill>
                <a:schemeClr val="tx1">
                  <a:lumMod val="95000"/>
                  <a:lumOff val="5000"/>
                </a:schemeClr>
              </a:solidFill>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lang="en-US" sz="1600">
                <a:solidFill>
                  <a:schemeClr val="tx1">
                    <a:lumMod val="95000"/>
                    <a:lumOff val="5000"/>
                  </a:schemeClr>
                </a:solidFill>
              </a:rPr>
              <a:t>Loading dock oversight (50+ deliveries/day), patrols, credential verification, and incident resolution</a:t>
            </a:r>
            <a:endParaRPr lang="en-US" sz="1600">
              <a:solidFill>
                <a:schemeClr val="tx1">
                  <a:lumMod val="95000"/>
                  <a:lumOff val="5000"/>
                </a:schemeClr>
              </a:solidFill>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lang="en-US" sz="1600">
                <a:solidFill>
                  <a:schemeClr val="tx1">
                    <a:lumMod val="95000"/>
                    <a:lumOff val="5000"/>
                  </a:schemeClr>
                </a:solidFill>
              </a:rPr>
              <a:t>Public Parking Lot patrols, Airport Office Building access, and person vetting</a:t>
            </a:r>
            <a:endParaRPr lang="en-US" sz="1600">
              <a:solidFill>
                <a:schemeClr val="tx1">
                  <a:lumMod val="95000"/>
                  <a:lumOff val="5000"/>
                </a:schemeClr>
              </a:solidFill>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lang="en-US" sz="1600">
                <a:solidFill>
                  <a:schemeClr val="tx1">
                    <a:lumMod val="95000"/>
                    <a:lumOff val="5000"/>
                  </a:schemeClr>
                </a:solidFill>
              </a:rPr>
              <a:t>Enforcement of DEN Rules &amp; Regulations and additional security posts as needed</a:t>
            </a:r>
            <a:endParaRPr lang="en-US" sz="1600">
              <a:solidFill>
                <a:schemeClr val="tx1">
                  <a:lumMod val="95000"/>
                  <a:lumOff val="5000"/>
                </a:schemeClr>
              </a:solidFill>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a:solidFill>
                <a:schemeClr val="tx1">
                  <a:lumMod val="95000"/>
                  <a:lumOff val="5000"/>
                </a:schemeClr>
              </a:solidFill>
            </a:endParaRPr>
          </a:p>
          <a:p>
            <a:pPr marR="0" lvl="0" algn="l" defTabSz="914400" rtl="0" eaLnBrk="1" fontAlgn="auto" latinLnBrk="0" hangingPunct="1">
              <a:lnSpc>
                <a:spcPct val="100000"/>
              </a:lnSpc>
              <a:spcBef>
                <a:spcPts val="0"/>
              </a:spcBef>
              <a:spcAft>
                <a:spcPts val="0"/>
              </a:spcAft>
              <a:buClrTx/>
              <a:buSzTx/>
              <a:tabLst/>
              <a:defRPr/>
            </a:pPr>
            <a:r>
              <a:rPr lang="en-US" sz="1600" b="1">
                <a:solidFill>
                  <a:schemeClr val="tx1">
                    <a:lumMod val="95000"/>
                    <a:lumOff val="5000"/>
                  </a:schemeClr>
                </a:solidFill>
              </a:rPr>
              <a:t>Workload:</a:t>
            </a:r>
            <a:endParaRPr lang="en-US" sz="1600" b="1">
              <a:solidFill>
                <a:schemeClr val="tx1">
                  <a:lumMod val="95000"/>
                  <a:lumOff val="5000"/>
                </a:schemeClr>
              </a:solidFill>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lang="en-US" sz="1600">
                <a:solidFill>
                  <a:schemeClr val="tx1">
                    <a:lumMod val="95000"/>
                    <a:lumOff val="5000"/>
                  </a:schemeClr>
                </a:solidFill>
              </a:rPr>
              <a:t>5400 weekly hours (135 FTEs), including Full-Time, Part-Time, and On-Call positions</a:t>
            </a:r>
            <a:endParaRPr lang="en-US" sz="1600">
              <a:solidFill>
                <a:schemeClr val="tx1">
                  <a:lumMod val="95000"/>
                  <a:lumOff val="5000"/>
                </a:schemeClr>
              </a:solidFill>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lang="en-US" sz="1600">
                <a:solidFill>
                  <a:schemeClr val="tx1">
                    <a:lumMod val="95000"/>
                    <a:lumOff val="5000"/>
                  </a:schemeClr>
                </a:solidFill>
              </a:rPr>
              <a:t>24/7 staffing for curbside, passenger pick-up/drop-off on levels 4 &amp; 6</a:t>
            </a:r>
            <a:endParaRPr lang="en-US" sz="1600">
              <a:solidFill>
                <a:schemeClr val="tx1">
                  <a:lumMod val="95000"/>
                  <a:lumOff val="5000"/>
                </a:schemeClr>
              </a:solidFill>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lang="en-US" sz="1600">
                <a:solidFill>
                  <a:schemeClr val="tx1">
                    <a:lumMod val="95000"/>
                    <a:lumOff val="5000"/>
                  </a:schemeClr>
                </a:solidFill>
              </a:rPr>
              <a:t>Support for 40,000+ vehicle entries per day</a:t>
            </a:r>
            <a:endParaRPr lang="en-US" sz="1600" b="0" i="0" u="none" strike="noStrike" kern="1200" cap="none" spc="0" normalizeH="0" baseline="0" noProof="0">
              <a:ln>
                <a:noFill/>
              </a:ln>
              <a:solidFill>
                <a:schemeClr val="tx1">
                  <a:lumMod val="95000"/>
                  <a:lumOff val="5000"/>
                </a:schemeClr>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lumMod val="95000"/>
                    <a:lumOff val="5000"/>
                  </a:schemeClr>
                </a:solidFill>
                <a:effectLst/>
                <a:uLnTx/>
                <a:uFillTx/>
                <a:ea typeface="+mn-ea"/>
                <a:cs typeface="+mn-cs"/>
              </a:rPr>
              <a:t>​</a:t>
            </a:r>
            <a:endParaRPr kumimoji="0" lang="en-US" sz="1600" b="0" i="0" u="none" strike="noStrike" kern="1200" cap="none" spc="0" normalizeH="0" baseline="0" noProof="0">
              <a:ln>
                <a:noFill/>
              </a:ln>
              <a:solidFill>
                <a:schemeClr val="tx1">
                  <a:lumMod val="95000"/>
                  <a:lumOff val="5000"/>
                </a:schemeClr>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KEY INFORMATION ​</a:t>
            </a:r>
            <a:endParaRPr kumimoji="0" lang="en-US" sz="1600" b="1" i="0" u="none" strike="noStrike" kern="1200" cap="none" spc="0" normalizeH="0" baseline="0" noProof="0">
              <a:ln>
                <a:noFill/>
              </a:ln>
              <a:solidFill>
                <a:schemeClr val="tx1">
                  <a:lumMod val="95000"/>
                  <a:lumOff val="5000"/>
                </a:schemeClr>
              </a:solidFill>
              <a:effectLst/>
              <a:uLnTx/>
              <a:uFillTx/>
              <a:ea typeface="Calibri"/>
              <a:cs typeface="Calibri"/>
            </a:endParaRPr>
          </a:p>
          <a:p>
            <a:pPr>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Anticipated Advertisement Date:  </a:t>
            </a:r>
            <a:r>
              <a:rPr lang="en-US" sz="1600">
                <a:solidFill>
                  <a:schemeClr val="tx1">
                    <a:lumMod val="95000"/>
                    <a:lumOff val="5000"/>
                  </a:schemeClr>
                </a:solidFill>
              </a:rPr>
              <a:t>Late July</a:t>
            </a:r>
            <a:r>
              <a:rPr kumimoji="0" lang="en-US" sz="1600" b="0" i="0" u="none" strike="noStrike" kern="1200" cap="none" spc="0" normalizeH="0" baseline="0" noProof="0">
                <a:ln>
                  <a:noFill/>
                </a:ln>
                <a:solidFill>
                  <a:schemeClr val="tx1">
                    <a:lumMod val="95000"/>
                    <a:lumOff val="5000"/>
                  </a:schemeClr>
                </a:solidFill>
                <a:effectLst/>
                <a:uLnTx/>
                <a:uFillTx/>
                <a:ea typeface="+mn-ea"/>
                <a:cs typeface="+mn-cs"/>
              </a:rPr>
              <a:t> 2025 </a:t>
            </a:r>
            <a:endParaRPr kumimoji="0" lang="en-US" sz="1600" b="0" i="0" u="none" strike="noStrike" kern="1200" cap="none" spc="0" normalizeH="0" baseline="0" noProof="0">
              <a:ln>
                <a:noFill/>
              </a:ln>
              <a:solidFill>
                <a:schemeClr val="tx1">
                  <a:lumMod val="95000"/>
                  <a:lumOff val="5000"/>
                </a:schemeClr>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Estimated Project Value: </a:t>
            </a:r>
            <a:r>
              <a:rPr kumimoji="0" lang="en-US" sz="1600" b="0" i="0" u="none" strike="noStrike" kern="1200" cap="none" spc="0" normalizeH="0" baseline="0" noProof="0">
                <a:ln>
                  <a:noFill/>
                </a:ln>
                <a:solidFill>
                  <a:schemeClr val="tx1">
                    <a:lumMod val="95000"/>
                    <a:lumOff val="5000"/>
                  </a:schemeClr>
                </a:solidFill>
                <a:effectLst/>
                <a:uLnTx/>
                <a:uFillTx/>
                <a:ea typeface="+mn-ea"/>
                <a:cs typeface="+mn-cs"/>
              </a:rPr>
              <a:t> $50M to $99.99M</a:t>
            </a:r>
            <a:endParaRPr lang="en-US" sz="1600" b="0" i="0" u="none" strike="noStrike" kern="1200" cap="none" spc="0" normalizeH="0" baseline="0" noProof="0">
              <a:ln>
                <a:noFill/>
              </a:ln>
              <a:solidFill>
                <a:schemeClr val="tx1">
                  <a:lumMod val="95000"/>
                  <a:lumOff val="5000"/>
                </a:schemeClr>
              </a:solidFill>
              <a:effectLst/>
              <a:uLnTx/>
              <a:uFillTx/>
              <a:ea typeface="Calibri"/>
              <a:cs typeface="Calibri"/>
            </a:endParaRPr>
          </a:p>
          <a:p>
            <a:pPr>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Small Business Program Goal: </a:t>
            </a:r>
            <a:r>
              <a:rPr lang="en-US" sz="1600">
                <a:solidFill>
                  <a:schemeClr val="tx1">
                    <a:lumMod val="95000"/>
                    <a:lumOff val="5000"/>
                  </a:schemeClr>
                </a:solidFill>
              </a:rPr>
              <a:t>5% MWBE Goal</a:t>
            </a:r>
            <a:endParaRPr lang="en-US" sz="1600" i="0" u="none" strike="noStrike" kern="1200" cap="none" spc="0" normalizeH="0" baseline="0" noProof="0">
              <a:ln>
                <a:noFill/>
              </a:ln>
              <a:solidFill>
                <a:schemeClr val="tx1">
                  <a:lumMod val="95000"/>
                  <a:lumOff val="5000"/>
                </a:schemeClr>
              </a:solidFill>
              <a:effectLst/>
              <a:uLnTx/>
              <a:uFillTx/>
              <a:ea typeface="Calibri"/>
              <a:cs typeface="Calibri"/>
            </a:endParaRPr>
          </a:p>
          <a:p>
            <a:pPr>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Key Scope/Industry:​ </a:t>
            </a:r>
            <a:r>
              <a:rPr kumimoji="0" lang="en-US" sz="1600" b="0" i="0" u="none" strike="noStrike" kern="1200" cap="none" spc="0" normalizeH="0" baseline="0" noProof="0">
                <a:ln>
                  <a:noFill/>
                </a:ln>
                <a:solidFill>
                  <a:schemeClr val="tx1">
                    <a:lumMod val="95000"/>
                    <a:lumOff val="5000"/>
                  </a:schemeClr>
                </a:solidFill>
                <a:effectLst/>
                <a:uLnTx/>
                <a:uFillTx/>
                <a:ea typeface="+mn-ea"/>
                <a:cs typeface="+mn-cs"/>
              </a:rPr>
              <a:t> </a:t>
            </a:r>
            <a:r>
              <a:rPr lang="en-US" sz="1600" b="0" i="0">
                <a:solidFill>
                  <a:schemeClr val="tx1">
                    <a:lumMod val="95000"/>
                    <a:lumOff val="5000"/>
                  </a:schemeClr>
                </a:solidFill>
                <a:effectLst/>
              </a:rPr>
              <a:t>Security </a:t>
            </a:r>
            <a:r>
              <a:rPr lang="en-US" sz="1600">
                <a:solidFill>
                  <a:schemeClr val="tx1">
                    <a:lumMod val="95000"/>
                    <a:lumOff val="5000"/>
                  </a:schemeClr>
                </a:solidFill>
              </a:rPr>
              <a:t>Guard </a:t>
            </a:r>
            <a:r>
              <a:rPr lang="en-US" sz="1600" b="0" i="0">
                <a:solidFill>
                  <a:schemeClr val="tx1">
                    <a:lumMod val="95000"/>
                    <a:lumOff val="5000"/>
                  </a:schemeClr>
                </a:solidFill>
                <a:effectLst/>
              </a:rPr>
              <a:t>Services, Public Area, and Curbside Interfaces</a:t>
            </a:r>
            <a:endParaRPr lang="en-US" sz="1600" b="0" i="0">
              <a:solidFill>
                <a:schemeClr val="tx1">
                  <a:lumMod val="95000"/>
                  <a:lumOff val="5000"/>
                </a:schemeClr>
              </a:solidFill>
              <a:effectLs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Project Manager​: </a:t>
            </a:r>
            <a:r>
              <a:rPr lang="en-US" sz="1600" b="0" i="0">
                <a:solidFill>
                  <a:schemeClr val="tx1">
                    <a:lumMod val="95000"/>
                    <a:lumOff val="5000"/>
                  </a:schemeClr>
                </a:solidFill>
                <a:effectLst/>
              </a:rPr>
              <a:t>Matt Gomez-Peterson</a:t>
            </a:r>
            <a:r>
              <a:rPr kumimoji="0" lang="en-US" sz="1600" b="0" i="0" u="none" strike="noStrike" kern="1200" cap="none" spc="0" normalizeH="0" baseline="0" noProof="0">
                <a:ln>
                  <a:noFill/>
                </a:ln>
                <a:solidFill>
                  <a:prstClr val="black"/>
                </a:solidFill>
                <a:effectLst/>
                <a:uLnTx/>
                <a:uFillTx/>
                <a:ea typeface="+mn-ea"/>
                <a:cs typeface="+mn-cs"/>
              </a:rPr>
              <a:t>; </a:t>
            </a:r>
            <a:r>
              <a:rPr kumimoji="0" lang="en-US" sz="1600" b="0" i="0" u="none" strike="noStrike" kern="1200" cap="none" spc="0" normalizeH="0" baseline="0" noProof="0">
                <a:ln>
                  <a:noFill/>
                </a:ln>
                <a:solidFill>
                  <a:schemeClr val="accent1"/>
                </a:solidFill>
                <a:effectLst/>
                <a:uLnTx/>
                <a:uFillTx/>
                <a:ea typeface="+mn-ea"/>
                <a:cs typeface="+mn-cs"/>
                <a:hlinkClick r:id="rId3">
                  <a:extLst>
                    <a:ext uri="{A12FA001-AC4F-418D-AE19-62706E023703}">
                      <ahyp:hlinkClr xmlns:ahyp="http://schemas.microsoft.com/office/drawing/2018/hyperlinkcolor" val="tx"/>
                    </a:ext>
                  </a:extLst>
                </a:hlinkClick>
              </a:rPr>
              <a:t>matthew.gomez-peterson@flydenver.com</a:t>
            </a:r>
            <a:r>
              <a:rPr kumimoji="0" lang="en-US" sz="1600" b="0" i="0" u="none" strike="noStrike" kern="1200" cap="none" spc="0" normalizeH="0" baseline="0" noProof="0">
                <a:ln>
                  <a:noFill/>
                </a:ln>
                <a:solidFill>
                  <a:schemeClr val="accent1"/>
                </a:solidFill>
                <a:effectLst/>
                <a:uLnTx/>
                <a:uFillTx/>
                <a:ea typeface="+mn-ea"/>
                <a:cs typeface="+mn-cs"/>
              </a:rPr>
              <a:t> </a:t>
            </a:r>
            <a:endParaRPr lang="en-US" sz="1600" b="0" i="0" u="none" strike="noStrike" kern="1200" cap="none" spc="0" normalizeH="0" baseline="0" noProof="0">
              <a:ln>
                <a:noFill/>
              </a:ln>
              <a:solidFill>
                <a:schemeClr val="accent1"/>
              </a:solidFill>
              <a:effectLst/>
              <a:uLnTx/>
              <a:uFillTx/>
              <a:ea typeface="Calibri"/>
              <a:cs typeface="Calibri"/>
            </a:endParaRPr>
          </a:p>
          <a:p>
            <a:pPr>
              <a:defRPr/>
            </a:pPr>
            <a:endParaRPr lang="en-US"/>
          </a:p>
        </p:txBody>
      </p:sp>
    </p:spTree>
    <p:extLst>
      <p:ext uri="{BB962C8B-B14F-4D97-AF65-F5344CB8AC3E}">
        <p14:creationId xmlns:p14="http://schemas.microsoft.com/office/powerpoint/2010/main" val="66050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6BC84-4DD0-EA86-94D4-7F0A5EB4DC36}"/>
            </a:ext>
          </a:extLst>
        </p:cNvPr>
        <p:cNvGrpSpPr/>
        <p:nvPr/>
      </p:nvGrpSpPr>
      <p:grpSpPr>
        <a:xfrm>
          <a:off x="0" y="0"/>
          <a:ext cx="0" cy="0"/>
          <a:chOff x="0" y="0"/>
          <a:chExt cx="0" cy="0"/>
        </a:xfrm>
      </p:grpSpPr>
      <p:sp>
        <p:nvSpPr>
          <p:cNvPr id="16" name="Text Placeholder 15" descr="Legacy Concourse Restroom Renewal&#10;Renovate 30-year-old restrooms in Concourses A, B, and C to meet modern standards and improve user experience.&#10;&#10;Key Goals: &#10;Align with Vision 100 – Maintaining What We Have&#10;Standardize restroom design for easier maintenance and asset management&#10;Implement current ADA standards&#10;&#10;The solution is to renovate the legacy restrooms to match the new standard developed for the Concourse Expansion Program (CEP) Restrooms and apply the same concepts throughout Concourses A, B, and C as initial steps towards that goal. The new designs contain visions that improve passenger circulation flow into/out of restrooms, mechanical and electrical plumbing (MEP) systems, wayfinding signage, family rooms, and the availability of baby/adult changing stations. Separate contracts will be awarded to the Center Core and Sub-core restrooms.&#10;&#10;KEY INFORMATION &#10;Anticipated Advertisement Date:  June 2025     &#10;Estimated Project Value: $50M to $99M&#10;Small Business Program Goal: MWBE Participation Goal 15%&#10;Key Scope/Industry: General construction, demolition, mechanical, plumbing, electrical, fire protection, concrete, steel, waterproofing, doors, glass, drywall/framing, ceilings, flooring, signage.&#10;Project Manager: Ro-Tien Liang | ro-tien.liang@flydenver.com &#10;">
            <a:extLst>
              <a:ext uri="{FF2B5EF4-FFF2-40B4-BE49-F238E27FC236}">
                <a16:creationId xmlns:a16="http://schemas.microsoft.com/office/drawing/2014/main" id="{89489CD4-EFFA-96A1-6723-8C45E32F9310}"/>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Legacy Concourse Restroom Renewal  </a:t>
            </a:r>
            <a:endParaRPr lang="en-US" sz="3200"/>
          </a:p>
        </p:txBody>
      </p:sp>
      <p:sp>
        <p:nvSpPr>
          <p:cNvPr id="3" name="TextBox 2">
            <a:extLst>
              <a:ext uri="{FF2B5EF4-FFF2-40B4-BE49-F238E27FC236}">
                <a16:creationId xmlns:a16="http://schemas.microsoft.com/office/drawing/2014/main" id="{5DB407E3-028C-0FEF-E21F-0FE0ABF93416}"/>
              </a:ext>
              <a:ext uri="{C183D7F6-B498-43B3-948B-1728B52AA6E4}">
                <adec:decorative xmlns:adec="http://schemas.microsoft.com/office/drawing/2017/decorative" val="1"/>
              </a:ext>
            </a:extLst>
          </p:cNvPr>
          <p:cNvSpPr txBox="1"/>
          <p:nvPr/>
        </p:nvSpPr>
        <p:spPr>
          <a:xfrm>
            <a:off x="770438" y="1113797"/>
            <a:ext cx="9646308" cy="5509200"/>
          </a:xfrm>
          <a:prstGeom prst="rect">
            <a:avLst/>
          </a:prstGeom>
          <a:noFill/>
        </p:spPr>
        <p:txBody>
          <a:bodyPr wrap="square" lIns="91440" tIns="45720" rIns="91440" bIns="45720" anchor="t">
            <a:spAutoFit/>
          </a:bodyPr>
          <a:lstStyle/>
          <a:p>
            <a:pPr>
              <a:defRPr/>
            </a:pPr>
            <a:r>
              <a:rPr lang="en-US" sz="1600">
                <a:ea typeface="Calibri" panose="020F0502020204030204"/>
                <a:cs typeface="Calibri"/>
              </a:rPr>
              <a:t>Renovate 30-year-old restrooms in Concourses A, B, and C to meet modern standards and improve user experience.</a:t>
            </a:r>
          </a:p>
          <a:p>
            <a:pPr>
              <a:defRPr/>
            </a:pPr>
            <a:endParaRPr lang="en-US" sz="1600" b="1">
              <a:ea typeface="Calibri" panose="020F0502020204030204"/>
              <a:cs typeface="Calibri"/>
            </a:endParaRPr>
          </a:p>
          <a:p>
            <a:pPr>
              <a:defRPr/>
            </a:pPr>
            <a:r>
              <a:rPr lang="en-US" sz="1600" b="1">
                <a:ea typeface="Calibri" panose="020F0502020204030204"/>
                <a:cs typeface="Calibri"/>
              </a:rPr>
              <a:t>Key Goals: </a:t>
            </a:r>
          </a:p>
          <a:p>
            <a:pPr marL="285750" indent="-285750">
              <a:buClr>
                <a:srgbClr val="E35B2A"/>
              </a:buClr>
              <a:buFont typeface="Arial" panose="020B0604020202020204" pitchFamily="34" charset="0"/>
              <a:buChar char="•"/>
              <a:defRPr/>
            </a:pPr>
            <a:r>
              <a:rPr lang="en-US" sz="1600">
                <a:ea typeface="Calibri" panose="020F0502020204030204"/>
                <a:cs typeface="Calibri"/>
              </a:rPr>
              <a:t>Align with Vision 100 – Maintaining What We Have</a:t>
            </a:r>
          </a:p>
          <a:p>
            <a:pPr marL="285750" indent="-285750">
              <a:buClr>
                <a:srgbClr val="E35B2A"/>
              </a:buClr>
              <a:buFont typeface="Arial" panose="020B0604020202020204" pitchFamily="34" charset="0"/>
              <a:buChar char="•"/>
              <a:defRPr/>
            </a:pPr>
            <a:r>
              <a:rPr lang="en-US" sz="1600">
                <a:ea typeface="Calibri" panose="020F0502020204030204"/>
                <a:cs typeface="Calibri"/>
              </a:rPr>
              <a:t>Standardize restroom design for easier maintenance and asset management</a:t>
            </a:r>
          </a:p>
          <a:p>
            <a:pPr marL="285750" indent="-285750">
              <a:buClr>
                <a:srgbClr val="E35B2A"/>
              </a:buClr>
              <a:buFont typeface="Arial" panose="020B0604020202020204" pitchFamily="34" charset="0"/>
              <a:buChar char="•"/>
              <a:defRPr/>
            </a:pPr>
            <a:r>
              <a:rPr lang="en-US" sz="1600">
                <a:ea typeface="Calibri" panose="020F0502020204030204"/>
                <a:cs typeface="Calibri"/>
              </a:rPr>
              <a:t>Implement current ADA standards</a:t>
            </a:r>
          </a:p>
          <a:p>
            <a:pPr>
              <a:defRPr/>
            </a:pPr>
            <a:endParaRPr lang="en-US" sz="1600" b="1">
              <a:ea typeface="Calibri" panose="020F0502020204030204"/>
              <a:cs typeface="Calibri"/>
            </a:endParaRPr>
          </a:p>
          <a:p>
            <a:pPr>
              <a:defRPr/>
            </a:pPr>
            <a:r>
              <a:rPr lang="en-US" sz="1600">
                <a:ea typeface="Calibri" panose="020F0502020204030204"/>
                <a:cs typeface="Calibri"/>
              </a:rPr>
              <a:t>The solution is to renovate the legacy restrooms to match the new standard developed for the Concourse Expansion Program (CEP) Restrooms and apply the same concepts throughout Concourses A, B, and C as initial steps towards that goal. The new designs contain visions that improve passenger circulation flow into/out of restrooms, mechanical and electrical plumbing (MEP) systems, wayfinding signage, family rooms, and the availability of baby/adult changing stations. Separate contracts will be awarded to the </a:t>
            </a:r>
            <a:r>
              <a:rPr lang="en-US" sz="1600" b="1">
                <a:ea typeface="Calibri" panose="020F0502020204030204"/>
                <a:cs typeface="Calibri"/>
              </a:rPr>
              <a:t>Center Core</a:t>
            </a:r>
            <a:r>
              <a:rPr lang="en-US" sz="1600">
                <a:ea typeface="Calibri" panose="020F0502020204030204"/>
                <a:cs typeface="Calibri"/>
              </a:rPr>
              <a:t> and </a:t>
            </a:r>
            <a:r>
              <a:rPr lang="en-US" sz="1600" b="1" err="1">
                <a:ea typeface="Calibri" panose="020F0502020204030204"/>
                <a:cs typeface="Calibri"/>
              </a:rPr>
              <a:t>Subcore</a:t>
            </a:r>
            <a:r>
              <a:rPr lang="en-US" sz="1600">
                <a:ea typeface="Calibri" panose="020F0502020204030204"/>
                <a:cs typeface="Calibri"/>
              </a:rPr>
              <a:t> restrooms.</a:t>
            </a:r>
          </a:p>
          <a:p>
            <a:pPr>
              <a:defRPr/>
            </a:pPr>
            <a:endParaRPr lang="en-US" sz="1600" b="1">
              <a:ea typeface="Calibri" panose="020F0502020204030204"/>
              <a:cs typeface="Calibri"/>
            </a:endParaRPr>
          </a:p>
          <a:p>
            <a:pPr marL="0" marR="0" lvl="0" indent="0" algn="l" defTabSz="914400">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KEY INFORMATION </a:t>
            </a:r>
            <a:endParaRPr lang="en-US" sz="1600" b="1" i="0" u="none" strike="noStrike" kern="1200" cap="none" spc="0" normalizeH="0" baseline="0" noProof="0">
              <a:ln>
                <a:noFill/>
              </a:ln>
              <a:effectLst/>
              <a:uLnTx/>
              <a:uFillTx/>
              <a:ea typeface="Calibri"/>
              <a:cs typeface="Calibri"/>
            </a:endParaRPr>
          </a:p>
          <a:p>
            <a:pPr>
              <a:defRPr/>
            </a:pPr>
            <a:r>
              <a:rPr kumimoji="0" lang="en-US" sz="1600" b="1" i="0" u="none" strike="noStrike" kern="1200" cap="none" spc="0" normalizeH="0" baseline="0" noProof="0">
                <a:ln>
                  <a:noFill/>
                </a:ln>
                <a:effectLst/>
                <a:uLnTx/>
                <a:uFillTx/>
                <a:ea typeface="+mn-ea"/>
                <a:cs typeface="Calibri"/>
              </a:rPr>
              <a:t>Anticipated Advertisement Date: </a:t>
            </a:r>
            <a:r>
              <a:rPr lang="en-US" sz="1600">
                <a:cs typeface="Calibri"/>
              </a:rPr>
              <a:t> Late Summer </a:t>
            </a:r>
            <a:r>
              <a:rPr kumimoji="0" lang="en-US" sz="1600" b="0" i="0" u="none" strike="noStrike" kern="1200" cap="none" spc="0" normalizeH="0" baseline="0" noProof="0">
                <a:ln>
                  <a:noFill/>
                </a:ln>
                <a:effectLst/>
                <a:uLnTx/>
                <a:uFillTx/>
                <a:ea typeface="+mn-ea"/>
                <a:cs typeface="Calibri"/>
              </a:rPr>
              <a:t>2025     </a:t>
            </a:r>
            <a:endParaRPr lang="en-US" sz="1600" b="0" i="0" u="none" strike="noStrike" kern="1200" cap="none" spc="0" normalizeH="0" baseline="0" noProof="0">
              <a:ln>
                <a:noFill/>
              </a:ln>
              <a:effectLst/>
              <a:uLnTx/>
              <a:uFillTx/>
              <a:ea typeface="Calibri"/>
              <a:cs typeface="Calibri"/>
            </a:endParaRPr>
          </a:p>
          <a:p>
            <a:pPr>
              <a:defRPr/>
            </a:pPr>
            <a:r>
              <a:rPr kumimoji="0" lang="en-US" sz="1600" b="1" i="0" u="none" strike="noStrike" kern="1200" cap="none" spc="0" normalizeH="0" baseline="0" noProof="0">
                <a:ln>
                  <a:noFill/>
                </a:ln>
                <a:effectLst/>
                <a:uLnTx/>
                <a:uFillTx/>
                <a:ea typeface="+mn-ea"/>
                <a:cs typeface="Calibri"/>
              </a:rPr>
              <a:t>Estimated Project Value: </a:t>
            </a:r>
            <a:r>
              <a:rPr lang="en-US" sz="1600">
                <a:cs typeface="Calibri"/>
              </a:rPr>
              <a:t>$10M to </a:t>
            </a:r>
            <a:r>
              <a:rPr kumimoji="0" lang="en-US" sz="1600" b="0" i="0" u="none" strike="noStrike" kern="1200" cap="none" spc="0" normalizeH="0" baseline="0" noProof="0">
                <a:ln>
                  <a:noFill/>
                </a:ln>
                <a:effectLst/>
                <a:uLnTx/>
                <a:uFillTx/>
                <a:ea typeface="+mn-ea"/>
                <a:cs typeface="Calibri"/>
              </a:rPr>
              <a:t>$</a:t>
            </a:r>
            <a:r>
              <a:rPr lang="en-US" sz="1600">
                <a:cs typeface="Calibri"/>
              </a:rPr>
              <a:t>49.99M each contract</a:t>
            </a:r>
            <a:endParaRPr lang="en-US" sz="1600">
              <a:ea typeface="Calibri"/>
              <a:cs typeface="Calibri"/>
            </a:endParaRPr>
          </a:p>
          <a:p>
            <a:pPr>
              <a:defRPr/>
            </a:pPr>
            <a:r>
              <a:rPr lang="en-US" sz="1600" b="1">
                <a:cs typeface="Calibri"/>
              </a:rPr>
              <a:t>Small</a:t>
            </a:r>
            <a:r>
              <a:rPr kumimoji="0" lang="en-US" sz="1600" b="1" i="0" u="none" strike="noStrike" kern="1200" cap="none" spc="0" normalizeH="0" baseline="0" noProof="0">
                <a:ln>
                  <a:noFill/>
                </a:ln>
                <a:effectLst/>
                <a:uLnTx/>
                <a:uFillTx/>
                <a:ea typeface="+mn-ea"/>
                <a:cs typeface="Calibri"/>
              </a:rPr>
              <a:t> Business Program Goal:</a:t>
            </a:r>
            <a:r>
              <a:rPr lang="en-US" sz="1600" b="1">
                <a:cs typeface="Calibri"/>
              </a:rPr>
              <a:t> </a:t>
            </a:r>
            <a:r>
              <a:rPr lang="en-US" sz="1600">
                <a:cs typeface="Calibri"/>
              </a:rPr>
              <a:t>MWBE Goal </a:t>
            </a:r>
            <a:r>
              <a:rPr lang="en-US" sz="1600" u="sng">
                <a:cs typeface="Calibri"/>
              </a:rPr>
              <a:t>10</a:t>
            </a:r>
            <a:r>
              <a:rPr lang="en-US" sz="1600">
                <a:cs typeface="Calibri"/>
              </a:rPr>
              <a:t>%</a:t>
            </a:r>
            <a:endParaRPr lang="en-US" sz="16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Key Scope/Industry: </a:t>
            </a:r>
            <a:r>
              <a:rPr lang="en-US" sz="1600">
                <a:cs typeface="Calibri"/>
              </a:rPr>
              <a:t>General construction, demolition, mechanical, plumbing, electrical, fire protection, concrete, steel, waterproofing, doors, glass, drywall/framing, ceilings, flooring, signage.</a:t>
            </a:r>
            <a:endParaRPr lang="en-US" sz="1600">
              <a:ea typeface="Calibri"/>
              <a:cs typeface="Calibri"/>
            </a:endParaRPr>
          </a:p>
          <a:p>
            <a:pPr>
              <a:defRPr/>
            </a:pPr>
            <a:r>
              <a:rPr kumimoji="0" lang="en-US" sz="1600" b="1" i="0" u="none" strike="noStrike" kern="1200" cap="none" spc="0" normalizeH="0" baseline="0" noProof="0">
                <a:ln>
                  <a:noFill/>
                </a:ln>
                <a:effectLst/>
                <a:uLnTx/>
                <a:uFillTx/>
                <a:ea typeface="+mn-ea"/>
                <a:cs typeface="Calibri"/>
              </a:rPr>
              <a:t>Project Manager: </a:t>
            </a:r>
            <a:r>
              <a:rPr kumimoji="0" lang="en-US" sz="1600" i="0" u="none" strike="noStrike" kern="1200" cap="none" spc="0" normalizeH="0" baseline="0" noProof="0">
                <a:ln>
                  <a:noFill/>
                </a:ln>
                <a:effectLst/>
                <a:uLnTx/>
                <a:uFillTx/>
                <a:ea typeface="+mn-ea"/>
                <a:cs typeface="Calibri"/>
              </a:rPr>
              <a:t>Ro-Tien Liang </a:t>
            </a:r>
            <a:r>
              <a:rPr lang="en-US" sz="1600">
                <a:cs typeface="Calibri"/>
              </a:rPr>
              <a:t>| </a:t>
            </a:r>
            <a:r>
              <a:rPr kumimoji="0" lang="en-US" sz="1600" i="0" u="none" strike="noStrike" kern="1200" cap="none" spc="0" normalizeH="0" baseline="0" noProof="0">
                <a:ln>
                  <a:noFill/>
                </a:ln>
                <a:solidFill>
                  <a:srgbClr val="0563C1"/>
                </a:solidFill>
                <a:effectLst/>
                <a:uLnTx/>
                <a:uFillTx/>
                <a:ea typeface="+mn-ea"/>
                <a:cs typeface="Calibri"/>
                <a:hlinkClick r:id="rId3"/>
              </a:rPr>
              <a:t>ro-tien.liang@flydenver.com</a:t>
            </a:r>
            <a:r>
              <a:rPr lang="en-US" sz="1600">
                <a:solidFill>
                  <a:srgbClr val="0563C1"/>
                </a:solidFill>
                <a:cs typeface="Calibri"/>
              </a:rPr>
              <a:t>; </a:t>
            </a:r>
            <a:r>
              <a:rPr lang="en-US" sz="1600">
                <a:cs typeface="Calibri"/>
              </a:rPr>
              <a:t>Pamela Kohl | </a:t>
            </a:r>
            <a:r>
              <a:rPr lang="en-US" sz="1600">
                <a:solidFill>
                  <a:srgbClr val="0070C0"/>
                </a:solidFill>
                <a:cs typeface="Calibri"/>
                <a:hlinkClick r:id="rId4">
                  <a:extLst>
                    <a:ext uri="{A12FA001-AC4F-418D-AE19-62706E023703}">
                      <ahyp:hlinkClr xmlns:ahyp="http://schemas.microsoft.com/office/drawing/2018/hyperlinkcolor" val="tx"/>
                    </a:ext>
                  </a:extLst>
                </a:hlinkClick>
              </a:rPr>
              <a:t>pamela.kohl@flydenver.com</a:t>
            </a:r>
            <a:endParaRPr lang="en-US" sz="1600">
              <a:latin typeface="Calibri"/>
              <a:ea typeface="Calibri"/>
              <a:cs typeface="Calibri"/>
            </a:endParaRPr>
          </a:p>
        </p:txBody>
      </p:sp>
    </p:spTree>
    <p:extLst>
      <p:ext uri="{BB962C8B-B14F-4D97-AF65-F5344CB8AC3E}">
        <p14:creationId xmlns:p14="http://schemas.microsoft.com/office/powerpoint/2010/main" val="2148155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BF28F-DF86-1C42-5F01-D8971A23A737}"/>
            </a:ext>
          </a:extLst>
        </p:cNvPr>
        <p:cNvGrpSpPr/>
        <p:nvPr/>
      </p:nvGrpSpPr>
      <p:grpSpPr>
        <a:xfrm>
          <a:off x="0" y="0"/>
          <a:ext cx="0" cy="0"/>
          <a:chOff x="0" y="0"/>
          <a:chExt cx="0" cy="0"/>
        </a:xfrm>
      </p:grpSpPr>
      <p:sp>
        <p:nvSpPr>
          <p:cNvPr id="16" name="Text Placeholder 15" descr="Legacy Concourse Restroom Renewal&#10;Renovate 30-year-old restrooms in Concourses A, B, and C to meet modern standards and improve user experience.&#10;&#10;Key Goals: &#10;Align with Vision 100 – Maintaining What We Have&#10;Standardize restroom design for easier maintenance and asset management&#10;Implement current ADA standards&#10;&#10;The solution is to renovate the legacy restrooms to match the new standard developed for the Concourse Expansion Program (CEP) Restrooms and apply the same concepts throughout Concourses A, B, and C as initial steps towards that goal. The new designs contain visions that improve passenger circulation flow into/out of restrooms, mechanical and electrical plumbing (MEP) systems, wayfinding signage, family rooms, and the availability of baby/adult changing stations. Separate contracts will be awarded to the Center Core and Sub-core restrooms.&#10;&#10;KEY INFORMATION &#10;Anticipated Advertisement Date:  June 2025     &#10;Estimated Project Value: $50M to $99M&#10;Small Business Program Goal: MWBE Participation Goal 15%&#10;Key Scope/Industry: General construction, demolition, mechanical, plumbing, electrical, fire protection, concrete, steel, waterproofing, doors, glass, drywall/framing, ceilings, flooring, signage.&#10;Project Manager: Ro-Tien Liang | ro-tien.liang@flydenver.com &#10;">
            <a:extLst>
              <a:ext uri="{FF2B5EF4-FFF2-40B4-BE49-F238E27FC236}">
                <a16:creationId xmlns:a16="http://schemas.microsoft.com/office/drawing/2014/main" id="{3236BD02-2B10-7615-35AE-BA43DA9DFFA5}"/>
              </a:ext>
            </a:extLst>
          </p:cNvPr>
          <p:cNvSpPr>
            <a:spLocks noGrp="1"/>
          </p:cNvSpPr>
          <p:nvPr>
            <p:ph type="title" idx="4294967295"/>
          </p:nvPr>
        </p:nvSpPr>
        <p:spPr>
          <a:xfrm>
            <a:off x="849119" y="346987"/>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Legacy Concourse Restroom Renewal   </a:t>
            </a:r>
            <a:endParaRPr lang="en-US" sz="3200"/>
          </a:p>
        </p:txBody>
      </p:sp>
      <p:sp>
        <p:nvSpPr>
          <p:cNvPr id="4" name="Slide Number Placeholder 10">
            <a:extLst>
              <a:ext uri="{FF2B5EF4-FFF2-40B4-BE49-F238E27FC236}">
                <a16:creationId xmlns:a16="http://schemas.microsoft.com/office/drawing/2014/main" id="{5E9ABA48-5CBD-34A5-DA9F-A976EF3249A6}"/>
              </a:ext>
            </a:extLst>
          </p:cNvPr>
          <p:cNvSpPr txBox="1">
            <a:spLocks/>
          </p:cNvSpPr>
          <p:nvPr/>
        </p:nvSpPr>
        <p:spPr>
          <a:xfrm>
            <a:off x="6381751" y="4767263"/>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051" kern="1200">
                <a:solidFill>
                  <a:srgbClr val="3B1D8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7685F98-2219-074E-8E84-0DD860A51521}" type="slidenum">
              <a:rPr lang="en-US" smtClean="0"/>
              <a:pPr/>
              <a:t>26</a:t>
            </a:fld>
            <a:endParaRPr lang="en-US">
              <a:solidFill>
                <a:schemeClr val="bg1"/>
              </a:solidFill>
            </a:endParaRPr>
          </a:p>
        </p:txBody>
      </p:sp>
      <p:pic>
        <p:nvPicPr>
          <p:cNvPr id="11" name="Picture 10" descr="maps of the legacy concourse restrooms">
            <a:extLst>
              <a:ext uri="{FF2B5EF4-FFF2-40B4-BE49-F238E27FC236}">
                <a16:creationId xmlns:a16="http://schemas.microsoft.com/office/drawing/2014/main" id="{ECDF1523-A6A9-3396-908F-17327DCC591D}"/>
              </a:ext>
            </a:extLst>
          </p:cNvPr>
          <p:cNvPicPr>
            <a:picLocks noChangeAspect="1"/>
          </p:cNvPicPr>
          <p:nvPr/>
        </p:nvPicPr>
        <p:blipFill>
          <a:blip r:embed="rId3"/>
          <a:stretch>
            <a:fillRect/>
          </a:stretch>
        </p:blipFill>
        <p:spPr>
          <a:xfrm>
            <a:off x="162225" y="919838"/>
            <a:ext cx="11925300" cy="5591175"/>
          </a:xfrm>
          <a:prstGeom prst="rect">
            <a:avLst/>
          </a:prstGeom>
        </p:spPr>
      </p:pic>
    </p:spTree>
    <p:extLst>
      <p:ext uri="{BB962C8B-B14F-4D97-AF65-F5344CB8AC3E}">
        <p14:creationId xmlns:p14="http://schemas.microsoft.com/office/powerpoint/2010/main" val="3233280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To reduce barriers for small businesses to operate autos unescorted airside, we introduce the new Airside Excess Auto Liability Program, also known as the AirsideDrive Program. The program provides $9M in excess of $1M in coverage for entities to meet the minimum unescorted airside driving insurance requirements of $10M Combined Single Limit each occurrence of Auto Liability. &#10;&#10;Benefits: Supporting our Airside Partners&#10;Affordable Coverage&#10;Bridging the Gap&#10;Easy Access&#10;Comprehensive Protection&#10;Small/Emerging Business Boost&#10;">
            <a:extLst>
              <a:ext uri="{FF2B5EF4-FFF2-40B4-BE49-F238E27FC236}">
                <a16:creationId xmlns:a16="http://schemas.microsoft.com/office/drawing/2014/main" id="{E0FECF13-731B-28F1-3A42-7ED23B7A2E9F}"/>
              </a:ext>
              <a:ext uri="{C183D7F6-B498-43B3-948B-1728B52AA6E4}">
                <adec:decorative xmlns:adec="http://schemas.microsoft.com/office/drawing/2017/decorative" val="0"/>
              </a:ext>
            </a:extLst>
          </p:cNvPr>
          <p:cNvSpPr>
            <a:spLocks noGrp="1"/>
          </p:cNvSpPr>
          <p:nvPr>
            <p:ph type="title" idx="4294967295"/>
          </p:nvPr>
        </p:nvSpPr>
        <p:spPr>
          <a:xfrm>
            <a:off x="770439" y="459818"/>
            <a:ext cx="940364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Calibri"/>
                <a:cs typeface="Calibri"/>
              </a:rPr>
              <a:t>Program Purpose</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7" name="Text Placeholder 6">
            <a:extLst>
              <a:ext uri="{FF2B5EF4-FFF2-40B4-BE49-F238E27FC236}">
                <a16:creationId xmlns:a16="http://schemas.microsoft.com/office/drawing/2014/main" id="{D9ADDCDC-BF32-D6FB-842B-6244B14FAD3F}"/>
              </a:ext>
              <a:ext uri="{C183D7F6-B498-43B3-948B-1728B52AA6E4}">
                <adec:decorative xmlns:adec="http://schemas.microsoft.com/office/drawing/2017/decorative" val="1"/>
              </a:ext>
            </a:extLst>
          </p:cNvPr>
          <p:cNvSpPr>
            <a:spLocks noGrp="1"/>
          </p:cNvSpPr>
          <p:nvPr>
            <p:ph type="body" sz="quarter" idx="13"/>
          </p:nvPr>
        </p:nvSpPr>
        <p:spPr>
          <a:xfrm>
            <a:off x="770439" y="1231285"/>
            <a:ext cx="9576719" cy="4805747"/>
          </a:xfrm>
        </p:spPr>
        <p:txBody>
          <a:bodyPr lIns="91440" tIns="45720" rIns="91440" bIns="45720" anchor="t"/>
          <a:lstStyle/>
          <a:p>
            <a:pPr>
              <a:lnSpc>
                <a:spcPct val="100000"/>
              </a:lnSpc>
              <a:spcBef>
                <a:spcPts val="0"/>
              </a:spcBef>
            </a:pPr>
            <a:r>
              <a:rPr lang="en-US">
                <a:solidFill>
                  <a:srgbClr val="000000"/>
                </a:solidFill>
                <a:ea typeface="Calibri"/>
                <a:cs typeface="Calibri"/>
              </a:rPr>
              <a:t>To reduce barriers for small businesses to operate autos unescorted airside, DEN Risk Management introduces the new Airside Excess Auto Liability Program, also known as the AirsideDrive Program. The program provides $9M in excess of $1M in coverage for entities to meet the minimum unescorted airside driving insurance requirements of $10M Combined Single Limit each occurrence of Auto Liability. </a:t>
            </a:r>
            <a:br>
              <a:rPr lang="en-US">
                <a:solidFill>
                  <a:srgbClr val="000000"/>
                </a:solidFill>
                <a:ea typeface="Calibri"/>
                <a:cs typeface="Calibri"/>
              </a:rPr>
            </a:br>
            <a:br>
              <a:rPr lang="en-US">
                <a:solidFill>
                  <a:srgbClr val="000000"/>
                </a:solidFill>
                <a:ea typeface="Calibri"/>
                <a:cs typeface="Calibri"/>
              </a:rPr>
            </a:br>
            <a:br>
              <a:rPr lang="en-US">
                <a:ea typeface="Calibri"/>
                <a:cs typeface="Calibri"/>
              </a:rPr>
            </a:br>
            <a:r>
              <a:rPr lang="en-US" sz="2800">
                <a:solidFill>
                  <a:srgbClr val="440099"/>
                </a:solidFill>
                <a:ea typeface="Calibri"/>
                <a:cs typeface="Calibri"/>
              </a:rPr>
              <a:t>Benefits: Supporting our Airside Partners</a:t>
            </a:r>
            <a:endParaRPr lang="en-US" sz="2800"/>
          </a:p>
          <a:p>
            <a:pPr marL="285750" indent="-285750">
              <a:lnSpc>
                <a:spcPct val="100000"/>
              </a:lnSpc>
              <a:spcBef>
                <a:spcPts val="0"/>
              </a:spcBef>
              <a:buClr>
                <a:srgbClr val="E35B2A"/>
              </a:buClr>
              <a:buFont typeface="Arial" panose="020B0604020202020204" pitchFamily="34" charset="0"/>
              <a:buChar char="•"/>
            </a:pPr>
            <a:r>
              <a:rPr lang="en-US" sz="1600">
                <a:solidFill>
                  <a:srgbClr val="000000"/>
                </a:solidFill>
                <a:ea typeface="Calibri"/>
                <a:cs typeface="Calibri"/>
              </a:rPr>
              <a:t>Affordable Coverage</a:t>
            </a:r>
            <a:endParaRPr lang="en-US">
              <a:ea typeface="Calibri"/>
              <a:cs typeface="Calibri"/>
            </a:endParaRPr>
          </a:p>
          <a:p>
            <a:pPr marL="285750" indent="-285750">
              <a:lnSpc>
                <a:spcPct val="100000"/>
              </a:lnSpc>
              <a:spcBef>
                <a:spcPts val="0"/>
              </a:spcBef>
              <a:buClr>
                <a:srgbClr val="E35B2A"/>
              </a:buClr>
              <a:buFont typeface="Arial" panose="020B0604020202020204" pitchFamily="34" charset="0"/>
              <a:buChar char="•"/>
            </a:pPr>
            <a:r>
              <a:rPr lang="en-US" sz="1600">
                <a:solidFill>
                  <a:srgbClr val="000000"/>
                </a:solidFill>
                <a:ea typeface="Calibri"/>
                <a:cs typeface="Calibri"/>
              </a:rPr>
              <a:t>Bridging the Gap</a:t>
            </a:r>
            <a:endParaRPr lang="en-US"/>
          </a:p>
          <a:p>
            <a:pPr marL="285750" indent="-285750">
              <a:lnSpc>
                <a:spcPct val="100000"/>
              </a:lnSpc>
              <a:spcBef>
                <a:spcPts val="0"/>
              </a:spcBef>
              <a:buClr>
                <a:srgbClr val="E35B2A"/>
              </a:buClr>
              <a:buFont typeface="Arial" panose="020B0604020202020204" pitchFamily="34" charset="0"/>
              <a:buChar char="•"/>
            </a:pPr>
            <a:r>
              <a:rPr lang="en-US" sz="1600">
                <a:solidFill>
                  <a:srgbClr val="000000"/>
                </a:solidFill>
                <a:ea typeface="Calibri"/>
                <a:cs typeface="Calibri"/>
              </a:rPr>
              <a:t>Easy Access</a:t>
            </a:r>
            <a:endParaRPr lang="en-US"/>
          </a:p>
          <a:p>
            <a:pPr marL="285750" indent="-285750">
              <a:lnSpc>
                <a:spcPct val="100000"/>
              </a:lnSpc>
              <a:spcBef>
                <a:spcPts val="0"/>
              </a:spcBef>
              <a:buClr>
                <a:srgbClr val="E35B2A"/>
              </a:buClr>
              <a:buFont typeface="Arial" panose="020B0604020202020204" pitchFamily="34" charset="0"/>
              <a:buChar char="•"/>
            </a:pPr>
            <a:r>
              <a:rPr lang="en-US" sz="1600">
                <a:solidFill>
                  <a:srgbClr val="000000"/>
                </a:solidFill>
                <a:ea typeface="Calibri"/>
                <a:cs typeface="Calibri"/>
              </a:rPr>
              <a:t>Comprehensive Protection</a:t>
            </a:r>
            <a:endParaRPr lang="en-US"/>
          </a:p>
          <a:p>
            <a:pPr marL="285750" indent="-285750">
              <a:lnSpc>
                <a:spcPct val="100000"/>
              </a:lnSpc>
              <a:spcBef>
                <a:spcPts val="0"/>
              </a:spcBef>
              <a:buClr>
                <a:srgbClr val="E35B2A"/>
              </a:buClr>
              <a:buFont typeface="Arial" panose="020B0604020202020204" pitchFamily="34" charset="0"/>
              <a:buChar char="•"/>
            </a:pPr>
            <a:r>
              <a:rPr lang="en-US" sz="1600">
                <a:solidFill>
                  <a:srgbClr val="000000"/>
                </a:solidFill>
                <a:ea typeface="Calibri"/>
                <a:cs typeface="Calibri"/>
              </a:rPr>
              <a:t>Small/Emerging Business Boost</a:t>
            </a:r>
            <a:endParaRPr lang="en-US"/>
          </a:p>
        </p:txBody>
      </p:sp>
      <p:pic>
        <p:nvPicPr>
          <p:cNvPr id="11" name="Picture 10" descr="QR code for the program: https://www.flydenver.com/business-and-community/airsidedrive-program/">
            <a:extLst>
              <a:ext uri="{FF2B5EF4-FFF2-40B4-BE49-F238E27FC236}">
                <a16:creationId xmlns:a16="http://schemas.microsoft.com/office/drawing/2014/main" id="{BD762219-C840-6B39-6878-49932FD4FBC9}"/>
              </a:ext>
            </a:extLst>
          </p:cNvPr>
          <p:cNvPicPr>
            <a:picLocks noChangeAspect="1"/>
          </p:cNvPicPr>
          <p:nvPr/>
        </p:nvPicPr>
        <p:blipFill>
          <a:blip r:embed="rId2" cstate="email">
            <a:extLst>
              <a:ext uri="{28A0092B-C50C-407E-A947-70E740481C1C}">
                <a14:useLocalDpi xmlns:a14="http://schemas.microsoft.com/office/drawing/2010/main"/>
              </a:ext>
            </a:extLst>
          </a:blip>
          <a:srcRect l="7678" t="7419" r="9398" b="8968"/>
          <a:stretch/>
        </p:blipFill>
        <p:spPr>
          <a:xfrm>
            <a:off x="856976" y="4824900"/>
            <a:ext cx="1241310" cy="1251612"/>
          </a:xfrm>
          <a:prstGeom prst="rect">
            <a:avLst/>
          </a:prstGeom>
        </p:spPr>
      </p:pic>
      <p:sp>
        <p:nvSpPr>
          <p:cNvPr id="15" name="Freeform: Shape 14">
            <a:extLst>
              <a:ext uri="{FF2B5EF4-FFF2-40B4-BE49-F238E27FC236}">
                <a16:creationId xmlns:a16="http://schemas.microsoft.com/office/drawing/2014/main" id="{8FB464C2-B118-9760-4868-C34AD8414D01}"/>
              </a:ext>
              <a:ext uri="{C183D7F6-B498-43B3-948B-1728B52AA6E4}">
                <adec:decorative xmlns:adec="http://schemas.microsoft.com/office/drawing/2017/decorative" val="1"/>
              </a:ext>
            </a:extLst>
          </p:cNvPr>
          <p:cNvSpPr/>
          <p:nvPr/>
        </p:nvSpPr>
        <p:spPr>
          <a:xfrm rot="20247250">
            <a:off x="2861008" y="5447093"/>
            <a:ext cx="1240326" cy="521935"/>
          </a:xfrm>
          <a:custGeom>
            <a:avLst/>
            <a:gdLst>
              <a:gd name="connsiteX0" fmla="*/ 914400 w 1147810"/>
              <a:gd name="connsiteY0" fmla="*/ 0 h 863125"/>
              <a:gd name="connsiteX1" fmla="*/ 957129 w 1147810"/>
              <a:gd name="connsiteY1" fmla="*/ 25637 h 863125"/>
              <a:gd name="connsiteX2" fmla="*/ 982767 w 1147810"/>
              <a:gd name="connsiteY2" fmla="*/ 42729 h 863125"/>
              <a:gd name="connsiteX3" fmla="*/ 1025496 w 1147810"/>
              <a:gd name="connsiteY3" fmla="*/ 59821 h 863125"/>
              <a:gd name="connsiteX4" fmla="*/ 1076771 w 1147810"/>
              <a:gd name="connsiteY4" fmla="*/ 111095 h 863125"/>
              <a:gd name="connsiteX5" fmla="*/ 1128045 w 1147810"/>
              <a:gd name="connsiteY5" fmla="*/ 188008 h 863125"/>
              <a:gd name="connsiteX6" fmla="*/ 1119500 w 1147810"/>
              <a:gd name="connsiteY6" fmla="*/ 470019 h 863125"/>
              <a:gd name="connsiteX7" fmla="*/ 1102408 w 1147810"/>
              <a:gd name="connsiteY7" fmla="*/ 512748 h 863125"/>
              <a:gd name="connsiteX8" fmla="*/ 1051133 w 1147810"/>
              <a:gd name="connsiteY8" fmla="*/ 572568 h 863125"/>
              <a:gd name="connsiteX9" fmla="*/ 991313 w 1147810"/>
              <a:gd name="connsiteY9" fmla="*/ 623843 h 863125"/>
              <a:gd name="connsiteX10" fmla="*/ 828943 w 1147810"/>
              <a:gd name="connsiteY10" fmla="*/ 658026 h 863125"/>
              <a:gd name="connsiteX11" fmla="*/ 700756 w 1147810"/>
              <a:gd name="connsiteY11" fmla="*/ 649480 h 863125"/>
              <a:gd name="connsiteX12" fmla="*/ 546931 w 1147810"/>
              <a:gd name="connsiteY12" fmla="*/ 478565 h 863125"/>
              <a:gd name="connsiteX13" fmla="*/ 521294 w 1147810"/>
              <a:gd name="connsiteY13" fmla="*/ 384561 h 863125"/>
              <a:gd name="connsiteX14" fmla="*/ 512748 w 1147810"/>
              <a:gd name="connsiteY14" fmla="*/ 299103 h 863125"/>
              <a:gd name="connsiteX15" fmla="*/ 504202 w 1147810"/>
              <a:gd name="connsiteY15" fmla="*/ 256374 h 863125"/>
              <a:gd name="connsiteX16" fmla="*/ 512748 w 1147810"/>
              <a:gd name="connsiteY16" fmla="*/ 205099 h 863125"/>
              <a:gd name="connsiteX17" fmla="*/ 649481 w 1147810"/>
              <a:gd name="connsiteY17" fmla="*/ 205099 h 863125"/>
              <a:gd name="connsiteX18" fmla="*/ 717847 w 1147810"/>
              <a:gd name="connsiteY18" fmla="*/ 264920 h 863125"/>
              <a:gd name="connsiteX19" fmla="*/ 743485 w 1147810"/>
              <a:gd name="connsiteY19" fmla="*/ 290557 h 863125"/>
              <a:gd name="connsiteX20" fmla="*/ 794759 w 1147810"/>
              <a:gd name="connsiteY20" fmla="*/ 367469 h 863125"/>
              <a:gd name="connsiteX21" fmla="*/ 811851 w 1147810"/>
              <a:gd name="connsiteY21" fmla="*/ 495656 h 863125"/>
              <a:gd name="connsiteX22" fmla="*/ 803305 w 1147810"/>
              <a:gd name="connsiteY22" fmla="*/ 555477 h 863125"/>
              <a:gd name="connsiteX23" fmla="*/ 649481 w 1147810"/>
              <a:gd name="connsiteY23" fmla="*/ 786213 h 863125"/>
              <a:gd name="connsiteX24" fmla="*/ 589660 w 1147810"/>
              <a:gd name="connsiteY24" fmla="*/ 837488 h 863125"/>
              <a:gd name="connsiteX25" fmla="*/ 521294 w 1147810"/>
              <a:gd name="connsiteY25" fmla="*/ 863125 h 863125"/>
              <a:gd name="connsiteX26" fmla="*/ 247828 w 1147810"/>
              <a:gd name="connsiteY26" fmla="*/ 769122 h 863125"/>
              <a:gd name="connsiteX27" fmla="*/ 162371 w 1147810"/>
              <a:gd name="connsiteY27" fmla="*/ 700755 h 863125"/>
              <a:gd name="connsiteX28" fmla="*/ 119642 w 1147810"/>
              <a:gd name="connsiteY28" fmla="*/ 623843 h 863125"/>
              <a:gd name="connsiteX29" fmla="*/ 76913 w 1147810"/>
              <a:gd name="connsiteY29" fmla="*/ 538385 h 863125"/>
              <a:gd name="connsiteX30" fmla="*/ 0 w 1147810"/>
              <a:gd name="connsiteY30" fmla="*/ 410198 h 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7810" h="863125">
                <a:moveTo>
                  <a:pt x="914400" y="0"/>
                </a:moveTo>
                <a:cubicBezTo>
                  <a:pt x="928643" y="8546"/>
                  <a:pt x="943044" y="16834"/>
                  <a:pt x="957129" y="25637"/>
                </a:cubicBezTo>
                <a:cubicBezTo>
                  <a:pt x="965839" y="31081"/>
                  <a:pt x="973580" y="38136"/>
                  <a:pt x="982767" y="42729"/>
                </a:cubicBezTo>
                <a:cubicBezTo>
                  <a:pt x="996488" y="49589"/>
                  <a:pt x="1011253" y="54124"/>
                  <a:pt x="1025496" y="59821"/>
                </a:cubicBezTo>
                <a:cubicBezTo>
                  <a:pt x="1042588" y="76912"/>
                  <a:pt x="1064335" y="90368"/>
                  <a:pt x="1076771" y="111095"/>
                </a:cubicBezTo>
                <a:cubicBezTo>
                  <a:pt x="1109736" y="166037"/>
                  <a:pt x="1092442" y="140536"/>
                  <a:pt x="1128045" y="188008"/>
                </a:cubicBezTo>
                <a:cubicBezTo>
                  <a:pt x="1162686" y="291928"/>
                  <a:pt x="1146601" y="232887"/>
                  <a:pt x="1119500" y="470019"/>
                </a:cubicBezTo>
                <a:cubicBezTo>
                  <a:pt x="1117758" y="485260"/>
                  <a:pt x="1110917" y="499984"/>
                  <a:pt x="1102408" y="512748"/>
                </a:cubicBezTo>
                <a:cubicBezTo>
                  <a:pt x="1087840" y="534600"/>
                  <a:pt x="1069704" y="553997"/>
                  <a:pt x="1051133" y="572568"/>
                </a:cubicBezTo>
                <a:cubicBezTo>
                  <a:pt x="1032562" y="591139"/>
                  <a:pt x="1014203" y="610967"/>
                  <a:pt x="991313" y="623843"/>
                </a:cubicBezTo>
                <a:cubicBezTo>
                  <a:pt x="938810" y="653376"/>
                  <a:pt x="886662" y="652254"/>
                  <a:pt x="828943" y="658026"/>
                </a:cubicBezTo>
                <a:cubicBezTo>
                  <a:pt x="786214" y="655177"/>
                  <a:pt x="740415" y="665637"/>
                  <a:pt x="700756" y="649480"/>
                </a:cubicBezTo>
                <a:cubicBezTo>
                  <a:pt x="616003" y="614951"/>
                  <a:pt x="588760" y="548279"/>
                  <a:pt x="546931" y="478565"/>
                </a:cubicBezTo>
                <a:cubicBezTo>
                  <a:pt x="538385" y="447230"/>
                  <a:pt x="527371" y="416466"/>
                  <a:pt x="521294" y="384561"/>
                </a:cubicBezTo>
                <a:cubicBezTo>
                  <a:pt x="515937" y="356439"/>
                  <a:pt x="516532" y="327480"/>
                  <a:pt x="512748" y="299103"/>
                </a:cubicBezTo>
                <a:cubicBezTo>
                  <a:pt x="510828" y="284705"/>
                  <a:pt x="507051" y="270617"/>
                  <a:pt x="504202" y="256374"/>
                </a:cubicBezTo>
                <a:cubicBezTo>
                  <a:pt x="507051" y="239282"/>
                  <a:pt x="505711" y="220933"/>
                  <a:pt x="512748" y="205099"/>
                </a:cubicBezTo>
                <a:cubicBezTo>
                  <a:pt x="538800" y="146482"/>
                  <a:pt x="609815" y="195946"/>
                  <a:pt x="649481" y="205099"/>
                </a:cubicBezTo>
                <a:cubicBezTo>
                  <a:pt x="704885" y="232802"/>
                  <a:pt x="668681" y="208731"/>
                  <a:pt x="717847" y="264920"/>
                </a:cubicBezTo>
                <a:cubicBezTo>
                  <a:pt x="725806" y="274015"/>
                  <a:pt x="735620" y="281381"/>
                  <a:pt x="743485" y="290557"/>
                </a:cubicBezTo>
                <a:cubicBezTo>
                  <a:pt x="767219" y="318247"/>
                  <a:pt x="775635" y="335596"/>
                  <a:pt x="794759" y="367469"/>
                </a:cubicBezTo>
                <a:cubicBezTo>
                  <a:pt x="807349" y="417829"/>
                  <a:pt x="811851" y="428392"/>
                  <a:pt x="811851" y="495656"/>
                </a:cubicBezTo>
                <a:cubicBezTo>
                  <a:pt x="811851" y="515799"/>
                  <a:pt x="811486" y="537070"/>
                  <a:pt x="803305" y="555477"/>
                </a:cubicBezTo>
                <a:cubicBezTo>
                  <a:pt x="744057" y="688785"/>
                  <a:pt x="734310" y="707444"/>
                  <a:pt x="649481" y="786213"/>
                </a:cubicBezTo>
                <a:cubicBezTo>
                  <a:pt x="630236" y="804084"/>
                  <a:pt x="612180" y="823976"/>
                  <a:pt x="589660" y="837488"/>
                </a:cubicBezTo>
                <a:cubicBezTo>
                  <a:pt x="568790" y="850010"/>
                  <a:pt x="544083" y="854579"/>
                  <a:pt x="521294" y="863125"/>
                </a:cubicBezTo>
                <a:cubicBezTo>
                  <a:pt x="418977" y="835221"/>
                  <a:pt x="334308" y="825335"/>
                  <a:pt x="247828" y="769122"/>
                </a:cubicBezTo>
                <a:cubicBezTo>
                  <a:pt x="217242" y="749241"/>
                  <a:pt x="190857" y="723544"/>
                  <a:pt x="162371" y="700755"/>
                </a:cubicBezTo>
                <a:cubicBezTo>
                  <a:pt x="148128" y="675118"/>
                  <a:pt x="133301" y="649796"/>
                  <a:pt x="119642" y="623843"/>
                </a:cubicBezTo>
                <a:cubicBezTo>
                  <a:pt x="104809" y="595660"/>
                  <a:pt x="92584" y="566111"/>
                  <a:pt x="76913" y="538385"/>
                </a:cubicBezTo>
                <a:cubicBezTo>
                  <a:pt x="-39608" y="332234"/>
                  <a:pt x="34557" y="479312"/>
                  <a:pt x="0" y="410198"/>
                </a:cubicBezTo>
              </a:path>
            </a:pathLst>
          </a:custGeom>
          <a:noFill/>
          <a:ln w="38100">
            <a:solidFill>
              <a:srgbClr val="4400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3FAA06E6-2E15-1AB7-C555-45160192F59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596930" flipH="1">
            <a:off x="2475309" y="5370328"/>
            <a:ext cx="551817" cy="646331"/>
          </a:xfrm>
          <a:prstGeom prst="rect">
            <a:avLst/>
          </a:prstGeom>
        </p:spPr>
      </p:pic>
      <p:sp>
        <p:nvSpPr>
          <p:cNvPr id="17" name="TextBox 16">
            <a:extLst>
              <a:ext uri="{FF2B5EF4-FFF2-40B4-BE49-F238E27FC236}">
                <a16:creationId xmlns:a16="http://schemas.microsoft.com/office/drawing/2014/main" id="{E4956F94-9119-64C7-508D-EFCF4438EE41}"/>
              </a:ext>
              <a:ext uri="{C183D7F6-B498-43B3-948B-1728B52AA6E4}">
                <adec:decorative xmlns:adec="http://schemas.microsoft.com/office/drawing/2017/decorative" val="1"/>
              </a:ext>
            </a:extLst>
          </p:cNvPr>
          <p:cNvSpPr txBox="1"/>
          <p:nvPr/>
        </p:nvSpPr>
        <p:spPr>
          <a:xfrm>
            <a:off x="2513376" y="4842954"/>
            <a:ext cx="3456052" cy="461665"/>
          </a:xfrm>
          <a:prstGeom prst="rect">
            <a:avLst/>
          </a:prstGeom>
          <a:noFill/>
        </p:spPr>
        <p:txBody>
          <a:bodyPr wrap="square" rtlCol="0">
            <a:spAutoFit/>
          </a:bodyPr>
          <a:lstStyle/>
          <a:p>
            <a:r>
              <a:rPr lang="en-US" sz="2400">
                <a:solidFill>
                  <a:srgbClr val="440099"/>
                </a:solidFill>
              </a:rPr>
              <a:t>Scan now to learn more</a:t>
            </a:r>
          </a:p>
        </p:txBody>
      </p:sp>
    </p:spTree>
    <p:extLst>
      <p:ext uri="{BB962C8B-B14F-4D97-AF65-F5344CB8AC3E}">
        <p14:creationId xmlns:p14="http://schemas.microsoft.com/office/powerpoint/2010/main" val="3508204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2FDE6BB6-A18F-B285-0AE6-9FC7DB53D663}"/>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DEN Procurement  </a:t>
            </a:r>
          </a:p>
        </p:txBody>
      </p:sp>
      <p:sp>
        <p:nvSpPr>
          <p:cNvPr id="15" name="Text Placeholder 14" descr="QR Code redirecting to https://www.flydenver.com/business-and-community/procurement/opportunities/">
            <a:extLst>
              <a:ext uri="{FF2B5EF4-FFF2-40B4-BE49-F238E27FC236}">
                <a16:creationId xmlns:a16="http://schemas.microsoft.com/office/drawing/2014/main" id="{2FA385AD-55E8-5A28-C5A2-60C3A8F5BB42}"/>
              </a:ext>
            </a:extLst>
          </p:cNvPr>
          <p:cNvSpPr>
            <a:spLocks noGrp="1"/>
          </p:cNvSpPr>
          <p:nvPr>
            <p:ph type="body" sz="quarter" idx="14"/>
          </p:nvPr>
        </p:nvSpPr>
        <p:spPr>
          <a:xfrm>
            <a:off x="770439" y="1259557"/>
            <a:ext cx="9611811" cy="5218631"/>
          </a:xfrm>
        </p:spPr>
        <p:txBody>
          <a:bodyPr/>
          <a:lstStyle/>
          <a:p>
            <a:pPr>
              <a:spcBef>
                <a:spcPts val="0"/>
              </a:spcBef>
              <a:buNone/>
            </a:pPr>
            <a:r>
              <a:rPr lang="en-US" sz="1700" b="1"/>
              <a:t>Contract Types:</a:t>
            </a:r>
            <a:endParaRPr lang="en-US" sz="1700"/>
          </a:p>
          <a:p>
            <a:pPr>
              <a:spcBef>
                <a:spcPts val="0"/>
              </a:spcBef>
              <a:buFont typeface="Arial" panose="020B0604020202020204" pitchFamily="34" charset="0"/>
              <a:buChar char="•"/>
            </a:pPr>
            <a:r>
              <a:rPr lang="en-US" sz="1700" i="1"/>
              <a:t>Competitive:</a:t>
            </a:r>
            <a:r>
              <a:rPr lang="en-US" sz="1700"/>
              <a:t> Professional Services, Construction, Revenue Opportunities</a:t>
            </a:r>
          </a:p>
          <a:p>
            <a:pPr>
              <a:spcBef>
                <a:spcPts val="0"/>
              </a:spcBef>
              <a:buFont typeface="Arial" panose="020B0604020202020204" pitchFamily="34" charset="0"/>
              <a:buChar char="•"/>
            </a:pPr>
            <a:r>
              <a:rPr lang="en-US" sz="1700" i="1"/>
              <a:t>Non-Competitive:</a:t>
            </a:r>
            <a:r>
              <a:rPr lang="en-US" sz="1700"/>
              <a:t> Sole Source, Professional Preference, Amendments, Grants, Revenue Agreements</a:t>
            </a:r>
          </a:p>
          <a:p>
            <a:pPr marL="0" indent="0">
              <a:spcBef>
                <a:spcPts val="0"/>
              </a:spcBef>
              <a:buNone/>
            </a:pPr>
            <a:br>
              <a:rPr lang="en-US" sz="1700" b="1"/>
            </a:br>
            <a:r>
              <a:rPr lang="en-US" sz="1700" b="1"/>
              <a:t>Task Orders:</a:t>
            </a:r>
          </a:p>
          <a:p>
            <a:pPr>
              <a:spcBef>
                <a:spcPts val="0"/>
              </a:spcBef>
            </a:pPr>
            <a:r>
              <a:rPr lang="en-US" sz="1700"/>
              <a:t>Supports both competitive and non-competitive processes</a:t>
            </a:r>
          </a:p>
          <a:p>
            <a:pPr>
              <a:spcBef>
                <a:spcPts val="0"/>
              </a:spcBef>
              <a:buNone/>
            </a:pPr>
            <a:endParaRPr lang="en-US" sz="1700" b="1"/>
          </a:p>
          <a:p>
            <a:pPr>
              <a:spcBef>
                <a:spcPts val="0"/>
              </a:spcBef>
              <a:buNone/>
            </a:pPr>
            <a:r>
              <a:rPr lang="en-US" sz="1700" b="1"/>
              <a:t>Governance:</a:t>
            </a:r>
          </a:p>
          <a:p>
            <a:pPr>
              <a:spcBef>
                <a:spcPts val="0"/>
              </a:spcBef>
            </a:pPr>
            <a:r>
              <a:rPr lang="en-US" sz="1700"/>
              <a:t>City &amp; DEN Charter, Ordinances, and Regulations</a:t>
            </a:r>
          </a:p>
          <a:p>
            <a:pPr>
              <a:spcBef>
                <a:spcPts val="0"/>
              </a:spcBef>
              <a:buNone/>
            </a:pPr>
            <a:endParaRPr lang="en-US" sz="1700" b="1"/>
          </a:p>
          <a:p>
            <a:pPr>
              <a:spcBef>
                <a:spcPts val="0"/>
              </a:spcBef>
              <a:buNone/>
            </a:pPr>
            <a:r>
              <a:rPr lang="en-US" sz="1700" b="1"/>
              <a:t>Solicitation Types: </a:t>
            </a:r>
          </a:p>
          <a:p>
            <a:pPr>
              <a:spcBef>
                <a:spcPts val="0"/>
              </a:spcBef>
            </a:pPr>
            <a:r>
              <a:rPr lang="en-US" sz="1700"/>
              <a:t>RFP, RFQ, RFO, RFI, IFB, Informal Competitive Procurement</a:t>
            </a:r>
          </a:p>
          <a:p>
            <a:pPr>
              <a:spcBef>
                <a:spcPts val="0"/>
              </a:spcBef>
              <a:buNone/>
            </a:pPr>
            <a:endParaRPr lang="en-US" sz="1700" b="1"/>
          </a:p>
          <a:p>
            <a:pPr>
              <a:spcBef>
                <a:spcPts val="0"/>
              </a:spcBef>
              <a:buNone/>
            </a:pPr>
            <a:r>
              <a:rPr lang="en-US" sz="1700" b="1"/>
              <a:t>Fast-Track Procurement Pilot</a:t>
            </a:r>
          </a:p>
          <a:p>
            <a:pPr>
              <a:spcBef>
                <a:spcPts val="0"/>
              </a:spcBef>
              <a:buNone/>
            </a:pPr>
            <a:r>
              <a:rPr lang="en-US" sz="1700" i="1"/>
              <a:t>Goal: Increase agility by eliminating non-mandated steps</a:t>
            </a:r>
          </a:p>
          <a:p>
            <a:pPr>
              <a:spcBef>
                <a:spcPts val="0"/>
              </a:spcBef>
              <a:buFont typeface="Arial" panose="020B0604020202020204" pitchFamily="34" charset="0"/>
              <a:buChar char="•"/>
            </a:pPr>
            <a:r>
              <a:rPr lang="en-US" sz="1700" b="1"/>
              <a:t>Shortened Advertisement:</a:t>
            </a:r>
            <a:r>
              <a:rPr lang="en-US" sz="1700"/>
              <a:t> 1-week post, no pre-proposal meeting, 2-day Q&amp;A</a:t>
            </a:r>
          </a:p>
          <a:p>
            <a:pPr>
              <a:spcBef>
                <a:spcPts val="0"/>
              </a:spcBef>
              <a:buFont typeface="Arial" panose="020B0604020202020204" pitchFamily="34" charset="0"/>
              <a:buChar char="•"/>
            </a:pPr>
            <a:r>
              <a:rPr lang="en-US" sz="1700" b="1"/>
              <a:t>Streamlined Selection:</a:t>
            </a:r>
            <a:r>
              <a:rPr lang="en-US" sz="1700"/>
              <a:t> 3-member panel; no interviews</a:t>
            </a:r>
          </a:p>
          <a:p>
            <a:pPr>
              <a:spcBef>
                <a:spcPts val="0"/>
              </a:spcBef>
              <a:buFont typeface="Arial" panose="020B0604020202020204" pitchFamily="34" charset="0"/>
              <a:buChar char="•"/>
            </a:pPr>
            <a:r>
              <a:rPr lang="en-US" sz="1700" b="1"/>
              <a:t>Simplified Contracting:</a:t>
            </a:r>
            <a:r>
              <a:rPr lang="en-US" sz="1700"/>
              <a:t> No negotiations—contract mirrors vendor proposal</a:t>
            </a:r>
          </a:p>
          <a:p>
            <a:pPr marL="0" indent="0">
              <a:spcBef>
                <a:spcPts val="0"/>
              </a:spcBef>
              <a:buNone/>
            </a:pPr>
            <a:endParaRPr lang="en-US" sz="1700" b="1"/>
          </a:p>
          <a:p>
            <a:pPr marL="0" indent="0">
              <a:spcBef>
                <a:spcPts val="0"/>
              </a:spcBef>
              <a:buNone/>
            </a:pPr>
            <a:r>
              <a:rPr lang="en-US" sz="1700" b="1"/>
              <a:t>Learn More: </a:t>
            </a:r>
            <a:r>
              <a:rPr lang="en-US" sz="1700"/>
              <a:t>Visit our breakout room or scan the QR code to explore DEN’s procurement process on our website.</a:t>
            </a:r>
          </a:p>
        </p:txBody>
      </p:sp>
      <p:pic>
        <p:nvPicPr>
          <p:cNvPr id="19" name="Picture 18" descr="QR Code redirecting to https://www.flydenver.com/business-and-community/procurement/opportunities/">
            <a:extLst>
              <a:ext uri="{FF2B5EF4-FFF2-40B4-BE49-F238E27FC236}">
                <a16:creationId xmlns:a16="http://schemas.microsoft.com/office/drawing/2014/main" id="{4FAF00CA-56C8-BBCB-5ADD-BA218BE215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34675" y="5324475"/>
            <a:ext cx="1285874" cy="1285874"/>
          </a:xfrm>
          <a:prstGeom prst="rect">
            <a:avLst/>
          </a:prstGeom>
        </p:spPr>
      </p:pic>
    </p:spTree>
    <p:extLst>
      <p:ext uri="{BB962C8B-B14F-4D97-AF65-F5344CB8AC3E}">
        <p14:creationId xmlns:p14="http://schemas.microsoft.com/office/powerpoint/2010/main" val="3701062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descr="DEN Procurement  &#10;Procures competitive contracts:&#10;&#10;Professional Services&#10;Construction&#10;Revenue Opportunities&#10;&#10;Processes non-competitive contracts:&#10;&#10;Sole Source&#10;Professional Preference&#10;Amendments&#10;Grants&#10;Revenue Agreements&#10;&#10;Facilitates competitive and non-competitive task order process&#10;&#10;Governed by ordinances and regulations including; City and DEN Charter &amp; Ordinances, DSBO, Executive Order 8, and City Procurement and Fiscal Rules&#10;&#10;">
            <a:extLst>
              <a:ext uri="{FF2B5EF4-FFF2-40B4-BE49-F238E27FC236}">
                <a16:creationId xmlns:a16="http://schemas.microsoft.com/office/drawing/2014/main" id="{2BA945F4-CEF6-9FBD-95BF-ABCCF5D69BE9}"/>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DEN Procurement</a:t>
            </a:r>
            <a:r>
              <a:rPr kumimoji="0" lang="en-US" sz="3200" b="0" i="0" u="none" strike="noStrike" kern="1200" cap="none" spc="0" normalizeH="0" noProof="0">
                <a:ln>
                  <a:noFill/>
                </a:ln>
                <a:solidFill>
                  <a:srgbClr val="440099"/>
                </a:solidFill>
                <a:effectLst/>
                <a:uLnTx/>
                <a:uFillTx/>
                <a:latin typeface="+mn-lt"/>
                <a:ea typeface="+mn-ea"/>
                <a:cs typeface="+mn-cs"/>
              </a:rPr>
              <a:t>     </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20" name="Text Placeholder 19">
            <a:extLst>
              <a:ext uri="{FF2B5EF4-FFF2-40B4-BE49-F238E27FC236}">
                <a16:creationId xmlns:a16="http://schemas.microsoft.com/office/drawing/2014/main" id="{60FC03A7-93AC-E1A0-9237-BE9A577F7B46}"/>
              </a:ext>
              <a:ext uri="{C183D7F6-B498-43B3-948B-1728B52AA6E4}">
                <adec:decorative xmlns:adec="http://schemas.microsoft.com/office/drawing/2017/decorative" val="1"/>
              </a:ext>
            </a:extLst>
          </p:cNvPr>
          <p:cNvSpPr>
            <a:spLocks noGrp="1"/>
          </p:cNvSpPr>
          <p:nvPr>
            <p:ph type="body" sz="quarter" idx="13"/>
          </p:nvPr>
        </p:nvSpPr>
        <p:spPr>
          <a:xfrm>
            <a:off x="769939" y="1555750"/>
            <a:ext cx="6196918" cy="578318"/>
          </a:xfrm>
        </p:spPr>
        <p:txBody>
          <a:bodyPr lIns="91440" tIns="45720" rIns="91440" bIns="45720" anchor="t"/>
          <a:lstStyle/>
          <a:p>
            <a:pPr>
              <a:spcBef>
                <a:spcPts val="0"/>
              </a:spcBef>
              <a:buClr>
                <a:srgbClr val="E35B2A"/>
              </a:buClr>
            </a:pPr>
            <a:r>
              <a:rPr lang="en-US" b="1"/>
              <a:t>Procures competitive contracts:</a:t>
            </a:r>
          </a:p>
          <a:p>
            <a:pPr>
              <a:spcBef>
                <a:spcPts val="0"/>
              </a:spcBef>
            </a:pPr>
            <a:endParaRPr lang="en-US"/>
          </a:p>
          <a:p>
            <a:pPr marL="285750" indent="-285750">
              <a:spcBef>
                <a:spcPts val="0"/>
              </a:spcBef>
              <a:buClr>
                <a:srgbClr val="E35B2A"/>
              </a:buClr>
              <a:buFont typeface="Arial" panose="020B0604020202020204" pitchFamily="34" charset="0"/>
              <a:buChar char="•"/>
            </a:pPr>
            <a:r>
              <a:rPr lang="en-US"/>
              <a:t>Professional Services</a:t>
            </a:r>
            <a:endParaRPr lang="en-US">
              <a:ea typeface="Calibri" panose="020F0502020204030204"/>
              <a:cs typeface="Calibri" panose="020F0502020204030204"/>
            </a:endParaRPr>
          </a:p>
          <a:p>
            <a:pPr marL="285750" indent="-285750">
              <a:spcBef>
                <a:spcPts val="0"/>
              </a:spcBef>
              <a:buClr>
                <a:srgbClr val="E35B2A"/>
              </a:buClr>
              <a:buFont typeface="Arial" panose="020B0604020202020204" pitchFamily="34" charset="0"/>
              <a:buChar char="•"/>
            </a:pPr>
            <a:r>
              <a:rPr lang="en-US"/>
              <a:t>Construction</a:t>
            </a:r>
            <a:endParaRPr lang="en-US">
              <a:ea typeface="Calibri" panose="020F0502020204030204"/>
              <a:cs typeface="Calibri" panose="020F0502020204030204"/>
            </a:endParaRPr>
          </a:p>
          <a:p>
            <a:pPr marL="285750" indent="-285750">
              <a:spcBef>
                <a:spcPts val="0"/>
              </a:spcBef>
              <a:buClr>
                <a:srgbClr val="E35B2A"/>
              </a:buClr>
              <a:buFont typeface="Arial" panose="020B0604020202020204" pitchFamily="34" charset="0"/>
              <a:buChar char="•"/>
            </a:pPr>
            <a:r>
              <a:rPr lang="en-US"/>
              <a:t>Revenue Opportunities</a:t>
            </a:r>
            <a:endParaRPr lang="en-US">
              <a:ea typeface="Calibri" panose="020F0502020204030204"/>
              <a:cs typeface="Calibri" panose="020F0502020204030204"/>
            </a:endParaRPr>
          </a:p>
          <a:p>
            <a:pPr>
              <a:spcBef>
                <a:spcPts val="0"/>
              </a:spcBef>
              <a:buClr>
                <a:srgbClr val="E35B2A"/>
              </a:buClr>
            </a:pPr>
            <a:endParaRPr lang="en-US"/>
          </a:p>
          <a:p>
            <a:pPr>
              <a:spcBef>
                <a:spcPts val="0"/>
              </a:spcBef>
            </a:pPr>
            <a:r>
              <a:rPr lang="en-US" b="1"/>
              <a:t>Processes non-competitive contracts:</a:t>
            </a:r>
            <a:endParaRPr lang="en-US" b="1">
              <a:ea typeface="Calibri" panose="020F0502020204030204"/>
              <a:cs typeface="Calibri" panose="020F0502020204030204"/>
            </a:endParaRPr>
          </a:p>
          <a:p>
            <a:pPr>
              <a:spcBef>
                <a:spcPts val="0"/>
              </a:spcBef>
            </a:pPr>
            <a:endParaRPr lang="en-US"/>
          </a:p>
          <a:p>
            <a:pPr marL="285750" indent="-285750">
              <a:spcBef>
                <a:spcPts val="0"/>
              </a:spcBef>
              <a:buClr>
                <a:srgbClr val="E35B2A"/>
              </a:buClr>
              <a:buFont typeface="Arial" panose="020B0604020202020204" pitchFamily="34" charset="0"/>
              <a:buChar char="•"/>
            </a:pPr>
            <a:r>
              <a:rPr lang="en-US"/>
              <a:t>Sole Source</a:t>
            </a:r>
            <a:endParaRPr lang="en-US">
              <a:ea typeface="Calibri" panose="020F0502020204030204"/>
              <a:cs typeface="Calibri" panose="020F0502020204030204"/>
            </a:endParaRPr>
          </a:p>
          <a:p>
            <a:pPr marL="285750" indent="-285750">
              <a:spcBef>
                <a:spcPts val="0"/>
              </a:spcBef>
              <a:buClr>
                <a:srgbClr val="E35B2A"/>
              </a:buClr>
              <a:buFont typeface="Arial" panose="020B0604020202020204" pitchFamily="34" charset="0"/>
              <a:buChar char="•"/>
            </a:pPr>
            <a:r>
              <a:rPr lang="en-US"/>
              <a:t>Professional Preference</a:t>
            </a:r>
            <a:endParaRPr lang="en-US">
              <a:ea typeface="Calibri" panose="020F0502020204030204"/>
              <a:cs typeface="Calibri" panose="020F0502020204030204"/>
            </a:endParaRPr>
          </a:p>
          <a:p>
            <a:pPr marL="285750" indent="-285750">
              <a:spcBef>
                <a:spcPts val="0"/>
              </a:spcBef>
              <a:buClr>
                <a:srgbClr val="E35B2A"/>
              </a:buClr>
              <a:buFont typeface="Arial" panose="020B0604020202020204" pitchFamily="34" charset="0"/>
              <a:buChar char="•"/>
            </a:pPr>
            <a:r>
              <a:rPr lang="en-US"/>
              <a:t>Amendments</a:t>
            </a:r>
            <a:endParaRPr lang="en-US">
              <a:ea typeface="Calibri" panose="020F0502020204030204"/>
              <a:cs typeface="Calibri" panose="020F0502020204030204"/>
            </a:endParaRPr>
          </a:p>
          <a:p>
            <a:pPr marL="285750" indent="-285750">
              <a:spcBef>
                <a:spcPts val="0"/>
              </a:spcBef>
              <a:buClr>
                <a:srgbClr val="E35B2A"/>
              </a:buClr>
              <a:buFont typeface="Arial" panose="020B0604020202020204" pitchFamily="34" charset="0"/>
              <a:buChar char="•"/>
            </a:pPr>
            <a:r>
              <a:rPr lang="en-US"/>
              <a:t>Grants</a:t>
            </a:r>
            <a:endParaRPr lang="en-US">
              <a:ea typeface="Calibri" panose="020F0502020204030204"/>
              <a:cs typeface="Calibri" panose="020F0502020204030204"/>
            </a:endParaRPr>
          </a:p>
          <a:p>
            <a:pPr marL="285750" indent="-285750">
              <a:spcBef>
                <a:spcPts val="0"/>
              </a:spcBef>
              <a:buClr>
                <a:srgbClr val="E35B2A"/>
              </a:buClr>
              <a:buFont typeface="Arial" panose="020B0604020202020204" pitchFamily="34" charset="0"/>
              <a:buChar char="•"/>
            </a:pPr>
            <a:r>
              <a:rPr lang="en-US"/>
              <a:t>Revenue Agreements</a:t>
            </a:r>
            <a:endParaRPr lang="en-US">
              <a:ea typeface="Calibri" panose="020F0502020204030204"/>
              <a:cs typeface="Calibri" panose="020F0502020204030204"/>
            </a:endParaRPr>
          </a:p>
          <a:p>
            <a:pPr>
              <a:spcBef>
                <a:spcPts val="0"/>
              </a:spcBef>
              <a:buClr>
                <a:srgbClr val="E35B2A"/>
              </a:buClr>
            </a:pPr>
            <a:endParaRPr lang="en-US"/>
          </a:p>
          <a:p>
            <a:pPr>
              <a:spcBef>
                <a:spcPts val="0"/>
              </a:spcBef>
            </a:pPr>
            <a:r>
              <a:rPr lang="en-US"/>
              <a:t>Facilitates competitive and non-competitive task order process</a:t>
            </a:r>
            <a:endParaRPr lang="en-US">
              <a:ea typeface="Calibri" panose="020F0502020204030204"/>
              <a:cs typeface="Calibri" panose="020F0502020204030204"/>
            </a:endParaRPr>
          </a:p>
          <a:p>
            <a:pPr>
              <a:spcBef>
                <a:spcPts val="0"/>
              </a:spcBef>
              <a:buClr>
                <a:srgbClr val="E35B2A"/>
              </a:buClr>
            </a:pPr>
            <a:endParaRPr lang="en-US"/>
          </a:p>
          <a:p>
            <a:pPr>
              <a:spcBef>
                <a:spcPts val="0"/>
              </a:spcBef>
            </a:pPr>
            <a:r>
              <a:rPr lang="en-US"/>
              <a:t>Governed by ordinances and regulations including; City and DEN Charter &amp; Ordinances, DSBO, Executive Order 8, and City Procurement and Fiscal Rules</a:t>
            </a:r>
            <a:endParaRPr lang="en-US">
              <a:ea typeface="Calibri" panose="020F0502020204030204"/>
              <a:cs typeface="Calibri" panose="020F0502020204030204"/>
            </a:endParaRPr>
          </a:p>
        </p:txBody>
      </p:sp>
      <p:pic>
        <p:nvPicPr>
          <p:cNvPr id="23" name="Picture 22" descr="Types of Solicitations at DEN&#10;RFP, RFQ, RFO, RFI, IFB and ICP&#10;&#10;Learn more https://www.flydenver.com/business-and-community/procurement/opportunities/">
            <a:extLst>
              <a:ext uri="{FF2B5EF4-FFF2-40B4-BE49-F238E27FC236}">
                <a16:creationId xmlns:a16="http://schemas.microsoft.com/office/drawing/2014/main" id="{7FC056D6-0A2D-D554-246F-92466FD9B8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28655" y="1661493"/>
            <a:ext cx="3395766" cy="2359356"/>
          </a:xfrm>
          <a:prstGeom prst="rect">
            <a:avLst/>
          </a:prstGeom>
        </p:spPr>
      </p:pic>
    </p:spTree>
    <p:extLst>
      <p:ext uri="{BB962C8B-B14F-4D97-AF65-F5344CB8AC3E}">
        <p14:creationId xmlns:p14="http://schemas.microsoft.com/office/powerpoint/2010/main" val="3755693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Upcoming Opportunities – Updated Webpage">
            <a:extLst>
              <a:ext uri="{FF2B5EF4-FFF2-40B4-BE49-F238E27FC236}">
                <a16:creationId xmlns:a16="http://schemas.microsoft.com/office/drawing/2014/main" id="{E31A49D9-D488-963E-D252-8840B6E0167D}"/>
              </a:ext>
              <a:ext uri="{C183D7F6-B498-43B3-948B-1728B52AA6E4}">
                <adec:decorative xmlns:adec="http://schemas.microsoft.com/office/drawing/2017/decorative" val="0"/>
              </a:ext>
            </a:extLst>
          </p:cNvPr>
          <p:cNvSpPr>
            <a:spLocks noGrp="1"/>
          </p:cNvSpPr>
          <p:nvPr>
            <p:ph type="title" idx="4294967295"/>
          </p:nvPr>
        </p:nvSpPr>
        <p:spPr>
          <a:xfrm>
            <a:off x="770439" y="496888"/>
            <a:ext cx="8694738"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Upcoming Opportunities – Updated Webpage</a:t>
            </a:r>
          </a:p>
        </p:txBody>
      </p:sp>
      <p:pic>
        <p:nvPicPr>
          <p:cNvPr id="11" name="Picture 10" descr="We will highlight various procurement opportunities in their initial planning stages, with essential information potentially unknown and subject to change. The City and County of Denver may choose to cancel, modify, or suspend any project for any reason. &#10;&#10;And now we will hand the event over to our project managers. &#10;&#10;https://www.flydenver.com/business-and-community/procurement/opportunities/#opportunities&#10;">
            <a:extLst>
              <a:ext uri="{FF2B5EF4-FFF2-40B4-BE49-F238E27FC236}">
                <a16:creationId xmlns:a16="http://schemas.microsoft.com/office/drawing/2014/main" id="{E92C56A5-F1AF-E313-2540-1B932BAD797C}"/>
              </a:ext>
              <a:ext uri="{C183D7F6-B498-43B3-948B-1728B52AA6E4}">
                <adec:decorative xmlns:adec="http://schemas.microsoft.com/office/drawing/2017/decorative" val="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0704"/>
          <a:stretch/>
        </p:blipFill>
        <p:spPr>
          <a:xfrm>
            <a:off x="770439" y="1577245"/>
            <a:ext cx="9349843" cy="3026732"/>
          </a:xfrm>
          <a:prstGeom prst="rect">
            <a:avLst/>
          </a:prstGeom>
        </p:spPr>
      </p:pic>
      <p:pic>
        <p:nvPicPr>
          <p:cNvPr id="2" name="Picture 1" descr="https://www.flydenver.com/business-and-community/procurement/opportunities/#opportunities">
            <a:extLst>
              <a:ext uri="{FF2B5EF4-FFF2-40B4-BE49-F238E27FC236}">
                <a16:creationId xmlns:a16="http://schemas.microsoft.com/office/drawing/2014/main" id="{81ADF670-AC70-4233-F2A4-FEF4946B7481}"/>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51163" y="5878286"/>
            <a:ext cx="808264" cy="808264"/>
          </a:xfrm>
          <a:prstGeom prst="rect">
            <a:avLst/>
          </a:prstGeom>
        </p:spPr>
      </p:pic>
    </p:spTree>
    <p:extLst>
      <p:ext uri="{BB962C8B-B14F-4D97-AF65-F5344CB8AC3E}">
        <p14:creationId xmlns:p14="http://schemas.microsoft.com/office/powerpoint/2010/main" val="2917361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descr="DEN Procurement – Contract Lifecycle">
            <a:extLst>
              <a:ext uri="{FF2B5EF4-FFF2-40B4-BE49-F238E27FC236}">
                <a16:creationId xmlns:a16="http://schemas.microsoft.com/office/drawing/2014/main" id="{2BA945F4-CEF6-9FBD-95BF-ABCCF5D69BE9}"/>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DEN Procurement – Contract</a:t>
            </a:r>
            <a:r>
              <a:rPr kumimoji="0" lang="en-US" sz="3200" b="0" i="0" u="none" strike="noStrike" kern="1200" cap="none" spc="0" normalizeH="0" noProof="0">
                <a:ln>
                  <a:noFill/>
                </a:ln>
                <a:solidFill>
                  <a:srgbClr val="440099"/>
                </a:solidFill>
                <a:effectLst/>
                <a:uLnTx/>
                <a:uFillTx/>
                <a:latin typeface="+mn-lt"/>
                <a:ea typeface="+mn-ea"/>
                <a:cs typeface="+mn-cs"/>
              </a:rPr>
              <a:t> Lifecycle</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5" name="TextBox 4" descr="Active DEN Procurements &amp; Solicitations are available on BidNet: https://www.bidnetdirect.com/colorado/cityandcountyofdenverdepartmentofaviation&#10;Important Dates:&#10;Published/Advertised Date&#10;Proposal Due Date&#10;Important Information:&#10;Pre-proposal meetings outlining project details&#10;Proposal Narrative Contents &amp; Evaluation Criteria&#10;">
            <a:extLst>
              <a:ext uri="{FF2B5EF4-FFF2-40B4-BE49-F238E27FC236}">
                <a16:creationId xmlns:a16="http://schemas.microsoft.com/office/drawing/2014/main" id="{AB000D8F-73B4-F4CD-BB34-FB5A6DEA29CA}"/>
              </a:ext>
            </a:extLst>
          </p:cNvPr>
          <p:cNvSpPr txBox="1"/>
          <p:nvPr/>
        </p:nvSpPr>
        <p:spPr>
          <a:xfrm>
            <a:off x="770438" y="1397675"/>
            <a:ext cx="10735761" cy="2062103"/>
          </a:xfrm>
          <a:prstGeom prst="rect">
            <a:avLst/>
          </a:prstGeom>
          <a:noFill/>
        </p:spPr>
        <p:txBody>
          <a:bodyPr wrap="square" lIns="91440" tIns="45720" rIns="91440" bIns="45720" anchor="t">
            <a:spAutoFit/>
          </a:bodyPr>
          <a:lstStyle/>
          <a:p>
            <a:pPr marL="285750" marR="0" lvl="0"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Active DEN Procurements &amp; Solicitations are available on BidNet: </a:t>
            </a:r>
            <a:r>
              <a:rPr kumimoji="0" lang="en-US" sz="1600" b="0" i="0" u="sng" strike="noStrike" kern="1200" cap="none" spc="0" normalizeH="0" baseline="0" noProof="0">
                <a:ln>
                  <a:noFill/>
                </a:ln>
                <a:solidFill>
                  <a:prstClr val="black"/>
                </a:solidFill>
                <a:effectLst/>
                <a:uLnTx/>
                <a:uFillTx/>
                <a:latin typeface="Calibri" panose="020F0502020204030204"/>
                <a:ea typeface="+mn-ea"/>
                <a:hlinkClick r:id="rId2">
                  <a:extLst>
                    <a:ext uri="{A12FA001-AC4F-418D-AE19-62706E023703}">
                      <ahyp:hlinkClr xmlns:ahyp="http://schemas.microsoft.com/office/drawing/2018/hyperlinkcolor" val="tx"/>
                    </a:ext>
                  </a:extLst>
                </a:hlinkClick>
              </a:rPr>
              <a:t>https://www.bidnetdirect.com/colorado/cityandcountyofdenverdepartmentofaviation</a:t>
            </a:r>
            <a:endParaRPr kumimoji="0" lang="en-US" sz="1600" b="0" i="0" u="sng" strike="noStrike" kern="1200" cap="none" spc="0" normalizeH="0" baseline="0" noProof="0">
              <a:ln>
                <a:noFill/>
              </a:ln>
              <a:solidFill>
                <a:prstClr val="black"/>
              </a:solidFill>
              <a:effectLst/>
              <a:uLnTx/>
              <a:uFillTx/>
              <a:latin typeface="Calibri" panose="020F0502020204030204"/>
              <a:ea typeface="+mn-ea"/>
            </a:endParaRPr>
          </a:p>
          <a:p>
            <a:pPr marL="742950" marR="0" lvl="1"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Important Dates:</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200150" marR="0" lvl="2"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Published/Advertised Date</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200150" marR="0" lvl="2"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Proposal Due Date</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742950" marR="0" lvl="1"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Important Information:</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200150" marR="0" lvl="2"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Pre-proposal meetings outlining project details</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200150" marR="0" lvl="2"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Proposal Narrative Contents &amp; Evaluation Criteria</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descr="Contract Lifecycle at DEN &#10;&#10;https://www.flydenver.com/business-and-community/procurement/opportunities/">
            <a:extLst>
              <a:ext uri="{FF2B5EF4-FFF2-40B4-BE49-F238E27FC236}">
                <a16:creationId xmlns:a16="http://schemas.microsoft.com/office/drawing/2014/main" id="{9CE4D9AE-BFA2-566D-D5C9-18E22CD2B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135" y="3526886"/>
            <a:ext cx="9561901" cy="2925766"/>
          </a:xfrm>
          <a:prstGeom prst="rect">
            <a:avLst/>
          </a:prstGeom>
        </p:spPr>
      </p:pic>
    </p:spTree>
    <p:extLst>
      <p:ext uri="{BB962C8B-B14F-4D97-AF65-F5344CB8AC3E}">
        <p14:creationId xmlns:p14="http://schemas.microsoft.com/office/powerpoint/2010/main" val="215590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ext Placeholder 16" descr="Fast-tracking: What Does It Mean ">
            <a:extLst>
              <a:ext uri="{FF2B5EF4-FFF2-40B4-BE49-F238E27FC236}">
                <a16:creationId xmlns:a16="http://schemas.microsoft.com/office/drawing/2014/main" id="{2BA945F4-CEF6-9FBD-95BF-ABCCF5D69BE9}"/>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Fast-tracking: What Does It Mean </a:t>
            </a:r>
          </a:p>
        </p:txBody>
      </p:sp>
      <p:sp>
        <p:nvSpPr>
          <p:cNvPr id="5" name="TextBox 4" descr="New procurement method for DEN that is currently a pilot program.&#10;&#10;Intent is to foster innovation and agility by fast-tracking certain qualified procurement projects. Eliminate steps in the procurement process that are not mandated by city law, ordinances, executive orders, and other governance requirements.&#10;&#10;Key features of a fast-tracked opportunity include:&#10;&#10;Compressed advertisement period&#10;The pre-proposal meeting will not be held, and qualified projects will be advertised for one week. Questions will be due within 2 days of advertisement.&#10;&#10;Simplified selection process&#10;A 3-member panel composition will make an award recommendation based solely on their independent review and scoring of proposals. No interviews will be held.&#10;&#10;Simplified contract drafting process&#10;The final written contract will be based solely on what the winning vendor commits to in their proposal. There will be no negotiations to the final written contract.&#10;">
            <a:extLst>
              <a:ext uri="{FF2B5EF4-FFF2-40B4-BE49-F238E27FC236}">
                <a16:creationId xmlns:a16="http://schemas.microsoft.com/office/drawing/2014/main" id="{AB000D8F-73B4-F4CD-BB34-FB5A6DEA29CA}"/>
              </a:ext>
            </a:extLst>
          </p:cNvPr>
          <p:cNvSpPr txBox="1"/>
          <p:nvPr/>
        </p:nvSpPr>
        <p:spPr>
          <a:xfrm>
            <a:off x="770438" y="1397675"/>
            <a:ext cx="9157333" cy="4770537"/>
          </a:xfrm>
          <a:prstGeom prst="rect">
            <a:avLst/>
          </a:prstGeom>
          <a:noFill/>
        </p:spPr>
        <p:txBody>
          <a:bodyPr wrap="square" lIns="91440" tIns="45720" rIns="91440" bIns="45720" anchor="t">
            <a:spAutoFit/>
          </a:bodyPr>
          <a:lstStyle/>
          <a:p>
            <a:pPr marL="285750" marR="0" lvl="0"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New procurement method for DEN that is currently a pilot program.</a:t>
            </a:r>
          </a:p>
          <a:p>
            <a:pPr marL="285750" marR="0" lvl="0"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Intent is to foster innovation and agility by fast-tracking certain qualified procurement projects. Eliminate steps in the procurement process that are not mandated by city law, ordinances, executive orders, and other governance requirements.</a:t>
            </a:r>
          </a:p>
          <a:p>
            <a:pPr marL="285750" marR="0" lvl="0"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Key features of a fast-tracked opportunity include:</a:t>
            </a:r>
          </a:p>
          <a:p>
            <a:pPr marL="285750" marR="0" lvl="0"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Compressed advertisement period</a:t>
            </a:r>
            <a:b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The pre-proposal meeting will not be held, and qualified projects will be advertised for one week. Questions will be due within 2 days of advertisement.</a:t>
            </a:r>
            <a:b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Simplified selection process</a:t>
            </a:r>
            <a:b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A 3-member panel composition will make an award recommendation based solely on their independent review and scoring of proposals. No interviews will be held.</a:t>
            </a:r>
            <a:b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Simplified contract drafting process</a:t>
            </a:r>
            <a:b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The final written contract will be based solely on what the winning vendor commits to in their proposal. There will be no negotiations to the final written contract.</a:t>
            </a:r>
          </a:p>
        </p:txBody>
      </p:sp>
    </p:spTree>
    <p:extLst>
      <p:ext uri="{BB962C8B-B14F-4D97-AF65-F5344CB8AC3E}">
        <p14:creationId xmlns:p14="http://schemas.microsoft.com/office/powerpoint/2010/main" val="888247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41E87-C2EC-D02E-3841-BEE1B56DC158}"/>
            </a:ext>
          </a:extLst>
        </p:cNvPr>
        <p:cNvGrpSpPr/>
        <p:nvPr/>
      </p:nvGrpSpPr>
      <p:grpSpPr>
        <a:xfrm>
          <a:off x="0" y="0"/>
          <a:ext cx="0" cy="0"/>
          <a:chOff x="0" y="0"/>
          <a:chExt cx="0" cy="0"/>
        </a:xfrm>
      </p:grpSpPr>
      <p:sp>
        <p:nvSpPr>
          <p:cNvPr id="2" name="Text Placeholder 1" descr="ACDBE Program&#10;Denver International Airport (DEN) is a primary airport that receives federal financial assistance from the Federal Aviation Administration (FAA). &#10;&#10;As a condition of receiving FAA assistance, DEN is responsible for implementing all aspects of the Airport Concessions Disadvantaged Business Enterprise (ACDBE) program (49 CFR Part 26 and Part 23).&#10;&#10;Key Program Objectives:&#10; Non-discrimination​&#10; Fair Competition​&#10; Eligibility Verification​&#10; Promoting Diversity​&#10; Business Development                                             &#10;">
            <a:extLst>
              <a:ext uri="{FF2B5EF4-FFF2-40B4-BE49-F238E27FC236}">
                <a16:creationId xmlns:a16="http://schemas.microsoft.com/office/drawing/2014/main" id="{20D3888F-0D3D-9BD7-BCF6-73140975C398}"/>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kumimoji="0" lang="en-US" sz="3600" b="0" i="0" u="none" strike="noStrike" kern="1200" cap="none" spc="0" normalizeH="0" baseline="0" noProof="0">
                <a:ln>
                  <a:noFill/>
                </a:ln>
                <a:solidFill>
                  <a:srgbClr val="440099"/>
                </a:solidFill>
                <a:effectLst/>
                <a:uLnTx/>
                <a:uFillTx/>
                <a:latin typeface="+mn-lt"/>
                <a:ea typeface="+mn-ea"/>
                <a:cs typeface="+mn-cs"/>
              </a:rPr>
              <a:t>ACDBE</a:t>
            </a:r>
            <a:r>
              <a:rPr lang="en-US" sz="3600">
                <a:solidFill>
                  <a:srgbClr val="440099"/>
                </a:solidFill>
                <a:latin typeface="+mn-lt"/>
                <a:ea typeface="+mn-ea"/>
                <a:cs typeface="+mn-cs"/>
              </a:rPr>
              <a:t>/SBEC Programs</a:t>
            </a:r>
            <a:endParaRPr kumimoji="0" lang="en-US" sz="3600" b="0" i="0" u="none" strike="noStrike" kern="1200" cap="none" spc="0" normalizeH="0" baseline="0" noProof="0">
              <a:ln>
                <a:noFill/>
              </a:ln>
              <a:solidFill>
                <a:srgbClr val="440099"/>
              </a:solidFill>
              <a:effectLst/>
              <a:uLnTx/>
              <a:uFillTx/>
              <a:latin typeface="+mn-lt"/>
              <a:ea typeface="+mn-ea"/>
              <a:cs typeface="+mn-cs"/>
            </a:endParaRPr>
          </a:p>
        </p:txBody>
      </p:sp>
      <p:sp>
        <p:nvSpPr>
          <p:cNvPr id="6" name="TextBox 5" descr="Purpose:&#10;As a primary airport receiving FAA funding, DEN ensures Airport Concessions Disadvantaged Business Enterprises (ACDBEs) have equal opportunities to compete for all concession contracts, in accordance with 49 CFR Parts 23 and 26.&#10;&#10;The SBEC program is a locally funded, race- and gender-neutral, defined-pool set-aside program in accordance with Chapter 28, Article 7 of the Denver Revised Municipal Code (DRMC).&#10;&#10;Requirements:&#10;ACDBE Concession-specific Goals: Calculated as a percentage of total estimated annual gross receipts from the concession (23.25(e)(1)(i)). &#10;Concession goal can be met through Direct Ownership, Joint Venture, or G&amp;S purchases from ACDBEs&#10;SBEC Concession program requirements: ONLY small businesses certified with CCD as SBEC in applicable NAICS codes can propose as a concessionaire.&#10;Concession must be owned and operated by certified SBEC firm(s)&#10;&#10;Certification:&#10;Apply and maintain certification with City &amp; County of Denver  &#10;Access Small Business Certification &amp; Contract Mgmt. System (BG2Now) Directory &#10;&#10;How to Get Involved:&#10;Attend  / Apply / Access /  Sign Up &#10;Scan the QR Code to learn more about the ACDBE Program&#10;Contact us at DEN-ACDBE@flydenver.com&#10;">
            <a:extLst>
              <a:ext uri="{FF2B5EF4-FFF2-40B4-BE49-F238E27FC236}">
                <a16:creationId xmlns:a16="http://schemas.microsoft.com/office/drawing/2014/main" id="{A0625DB1-59C3-07F6-8922-99FC8A0DEC40}"/>
              </a:ext>
              <a:ext uri="{C183D7F6-B498-43B3-948B-1728B52AA6E4}">
                <adec:decorative xmlns:adec="http://schemas.microsoft.com/office/drawing/2017/decorative" val="0"/>
              </a:ext>
            </a:extLst>
          </p:cNvPr>
          <p:cNvSpPr txBox="1"/>
          <p:nvPr/>
        </p:nvSpPr>
        <p:spPr>
          <a:xfrm>
            <a:off x="770439" y="1074582"/>
            <a:ext cx="9509159" cy="563231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0000"/>
                </a:solidFill>
                <a:effectLst/>
                <a:uLnTx/>
                <a:uFillTx/>
                <a:ea typeface="+mn-ea"/>
                <a:cs typeface="+mn-cs"/>
              </a:rPr>
              <a:t>Purpose:</a:t>
            </a:r>
          </a:p>
          <a:p>
            <a:r>
              <a:rPr lang="en-US" sz="1500"/>
              <a:t>As a </a:t>
            </a:r>
            <a:r>
              <a:rPr lang="en-US" sz="1500" b="1">
                <a:solidFill>
                  <a:srgbClr val="E35B2A"/>
                </a:solidFill>
              </a:rPr>
              <a:t>primary </a:t>
            </a:r>
            <a:r>
              <a:rPr lang="en-US" sz="1500"/>
              <a:t>airport </a:t>
            </a:r>
            <a:r>
              <a:rPr lang="en-US" sz="1500" b="1">
                <a:solidFill>
                  <a:srgbClr val="E35B2A"/>
                </a:solidFill>
              </a:rPr>
              <a:t>receiving FAA funding</a:t>
            </a:r>
            <a:r>
              <a:rPr lang="en-US" sz="1500"/>
              <a:t>, DEN ensures </a:t>
            </a:r>
            <a:r>
              <a:rPr lang="en-US" sz="1500" b="1">
                <a:solidFill>
                  <a:srgbClr val="E35B2A"/>
                </a:solidFill>
              </a:rPr>
              <a:t>Airport Concessions Disadvantaged Business Enterprises (ACDBEs)</a:t>
            </a:r>
            <a:r>
              <a:rPr lang="en-US" sz="1500"/>
              <a:t> have equal opportunities to compete for all concession contracts, in accordance with </a:t>
            </a:r>
            <a:r>
              <a:rPr lang="en-US" sz="1500" b="1"/>
              <a:t>49 CFR Parts 23 and 26.</a:t>
            </a:r>
            <a:br>
              <a:rPr lang="en-US" sz="1500" b="1"/>
            </a:br>
            <a:endParaRPr lang="en-US" sz="1500">
              <a:ea typeface="Calibri"/>
              <a:cs typeface="Calibri"/>
            </a:endParaRPr>
          </a:p>
          <a:p>
            <a:r>
              <a:rPr lang="en-US" sz="1500">
                <a:latin typeface="Aptos"/>
              </a:rPr>
              <a:t>The</a:t>
            </a:r>
            <a:r>
              <a:rPr lang="en-US" sz="1500" b="1">
                <a:solidFill>
                  <a:srgbClr val="000000"/>
                </a:solidFill>
                <a:latin typeface="Aptos"/>
              </a:rPr>
              <a:t> </a:t>
            </a:r>
            <a:r>
              <a:rPr lang="en-US" sz="1500" b="1">
                <a:solidFill>
                  <a:srgbClr val="E35B2A"/>
                </a:solidFill>
                <a:latin typeface="Aptos"/>
              </a:rPr>
              <a:t>Small Business Enterprise Concessions (SBEC) </a:t>
            </a:r>
            <a:r>
              <a:rPr lang="en-US" sz="1500">
                <a:solidFill>
                  <a:srgbClr val="000000"/>
                </a:solidFill>
                <a:latin typeface="Aptos"/>
              </a:rPr>
              <a:t>program</a:t>
            </a:r>
            <a:r>
              <a:rPr lang="en-US" sz="1500">
                <a:latin typeface="Aptos"/>
              </a:rPr>
              <a:t> is a </a:t>
            </a:r>
            <a:r>
              <a:rPr lang="en-US" sz="1500" b="1">
                <a:solidFill>
                  <a:srgbClr val="E35B2A"/>
                </a:solidFill>
                <a:latin typeface="Aptos"/>
              </a:rPr>
              <a:t>locally funded, race- and gender-neutral, defined-pool set-aside </a:t>
            </a:r>
            <a:r>
              <a:rPr lang="en-US" sz="1500">
                <a:solidFill>
                  <a:srgbClr val="000000"/>
                </a:solidFill>
                <a:latin typeface="Aptos"/>
              </a:rPr>
              <a:t>program in accordance with </a:t>
            </a:r>
            <a:r>
              <a:rPr lang="en-US" sz="1500" b="1">
                <a:solidFill>
                  <a:srgbClr val="000000"/>
                </a:solidFill>
                <a:latin typeface="Aptos"/>
              </a:rPr>
              <a:t>Chapter 28</a:t>
            </a:r>
            <a:r>
              <a:rPr lang="en-US" sz="1500">
                <a:solidFill>
                  <a:srgbClr val="000000"/>
                </a:solidFill>
                <a:latin typeface="Aptos"/>
              </a:rPr>
              <a:t>,</a:t>
            </a:r>
            <a:r>
              <a:rPr lang="en-US" sz="1500" b="1">
                <a:latin typeface="Aptos"/>
              </a:rPr>
              <a:t> Article 7 </a:t>
            </a:r>
            <a:r>
              <a:rPr lang="en-US" sz="1500">
                <a:latin typeface="Aptos"/>
              </a:rPr>
              <a:t>of the </a:t>
            </a:r>
            <a:r>
              <a:rPr lang="en-US" sz="1500" b="1">
                <a:latin typeface="Aptos"/>
              </a:rPr>
              <a:t>Denver Revised Municipal Code (DRMC).</a:t>
            </a:r>
            <a:endParaRPr lang="en-US" sz="1500" b="1">
              <a:latin typeface="Calibri" panose="020F0502020204030204"/>
              <a:ea typeface="Calibri"/>
              <a:cs typeface="Calibri"/>
            </a:endParaRPr>
          </a:p>
          <a:p>
            <a:br>
              <a:rPr lang="en-US" sz="1500" b="1" i="0" u="none" strike="noStrike" kern="1200" cap="none" spc="0" normalizeH="0" baseline="0" noProof="0">
                <a:ln>
                  <a:noFill/>
                </a:ln>
                <a:effectLst/>
                <a:uLnTx/>
                <a:uFillTx/>
              </a:rPr>
            </a:br>
            <a:r>
              <a:rPr lang="en-US" sz="1500" b="1">
                <a:solidFill>
                  <a:srgbClr val="000000"/>
                </a:solidFill>
              </a:rPr>
              <a:t>Requirements:</a:t>
            </a:r>
            <a:endParaRPr lang="en-US" sz="1500" b="1" i="0" u="none" strike="noStrike" kern="1200" cap="none" spc="0" normalizeH="0" baseline="0" noProof="0">
              <a:ln>
                <a:noFill/>
              </a:ln>
              <a:solidFill>
                <a:srgbClr val="000000"/>
              </a:solidFill>
              <a:effectLst/>
              <a:uLnTx/>
              <a:uFillTx/>
              <a:ea typeface="Calibri"/>
              <a:cs typeface="Calibri"/>
            </a:endParaRPr>
          </a:p>
          <a:p>
            <a:pPr marL="342900" indent="-342900">
              <a:buClr>
                <a:srgbClr val="000000"/>
              </a:buClr>
              <a:buFont typeface="Arial" panose="020B0604020202020204" pitchFamily="34" charset="0"/>
              <a:buChar char="•"/>
            </a:pPr>
            <a:r>
              <a:rPr lang="en-US" sz="1500" b="1">
                <a:solidFill>
                  <a:srgbClr val="E35B2A"/>
                </a:solidFill>
              </a:rPr>
              <a:t>ACDBE </a:t>
            </a:r>
            <a:r>
              <a:rPr lang="en-US" sz="1500">
                <a:solidFill>
                  <a:srgbClr val="000000"/>
                </a:solidFill>
              </a:rPr>
              <a:t>Concession-specific</a:t>
            </a:r>
            <a:r>
              <a:rPr kumimoji="0" lang="en-US" sz="1500" b="0" i="0" u="none" strike="noStrike" kern="1200" cap="none" spc="0" normalizeH="0" baseline="0" noProof="0">
                <a:ln>
                  <a:noFill/>
                </a:ln>
                <a:solidFill>
                  <a:srgbClr val="000000"/>
                </a:solidFill>
                <a:effectLst/>
                <a:uLnTx/>
                <a:uFillTx/>
                <a:ea typeface="+mn-ea"/>
                <a:cs typeface="+mn-cs"/>
              </a:rPr>
              <a:t> </a:t>
            </a:r>
            <a:r>
              <a:rPr lang="en-US" sz="1500">
                <a:solidFill>
                  <a:srgbClr val="000000"/>
                </a:solidFill>
              </a:rPr>
              <a:t>Goals</a:t>
            </a:r>
            <a:r>
              <a:rPr kumimoji="0" lang="en-US" sz="1500" b="0" i="0" u="none" strike="noStrike" kern="1200" cap="none" spc="0" normalizeH="0" baseline="0" noProof="0">
                <a:ln>
                  <a:noFill/>
                </a:ln>
                <a:solidFill>
                  <a:srgbClr val="000000"/>
                </a:solidFill>
                <a:effectLst/>
                <a:uLnTx/>
                <a:uFillTx/>
                <a:ea typeface="+mn-ea"/>
                <a:cs typeface="+mn-cs"/>
              </a:rPr>
              <a:t>: </a:t>
            </a:r>
            <a:r>
              <a:rPr lang="en-US" sz="1500" b="0" i="0" u="none" strike="noStrike">
                <a:solidFill>
                  <a:srgbClr val="000000"/>
                </a:solidFill>
                <a:effectLst/>
              </a:rPr>
              <a:t>Calculated as a </a:t>
            </a:r>
            <a:r>
              <a:rPr lang="en-US" sz="1500" b="1" i="0" u="none" strike="noStrike">
                <a:solidFill>
                  <a:srgbClr val="E35B2A"/>
                </a:solidFill>
                <a:effectLst/>
              </a:rPr>
              <a:t>percentage</a:t>
            </a:r>
            <a:r>
              <a:rPr lang="en-US" sz="1500" b="0" i="0" u="none" strike="noStrike">
                <a:solidFill>
                  <a:srgbClr val="000000"/>
                </a:solidFill>
                <a:effectLst/>
              </a:rPr>
              <a:t> of total </a:t>
            </a:r>
            <a:r>
              <a:rPr lang="en-US" sz="1500" b="1" i="0" u="none" strike="noStrike">
                <a:solidFill>
                  <a:srgbClr val="E35B2A"/>
                </a:solidFill>
                <a:effectLst/>
              </a:rPr>
              <a:t>estimated annual gross receipts</a:t>
            </a:r>
            <a:r>
              <a:rPr lang="en-US" sz="1500" b="1" i="0" u="none" strike="noStrike">
                <a:solidFill>
                  <a:srgbClr val="000000"/>
                </a:solidFill>
                <a:effectLst/>
              </a:rPr>
              <a:t> </a:t>
            </a:r>
            <a:r>
              <a:rPr lang="en-US" sz="1500" b="0" i="0" u="none" strike="noStrike">
                <a:solidFill>
                  <a:srgbClr val="000000"/>
                </a:solidFill>
                <a:effectLst/>
              </a:rPr>
              <a:t>from the concession </a:t>
            </a:r>
            <a:r>
              <a:rPr lang="en-US" sz="1500" b="0" i="0" u="none" strike="noStrike">
                <a:solidFill>
                  <a:srgbClr val="000000"/>
                </a:solidFill>
                <a:effectLst/>
                <a:hlinkClick r:id="rId3"/>
              </a:rPr>
              <a:t>(23.25(e)(1)(</a:t>
            </a:r>
            <a:r>
              <a:rPr lang="en-US" sz="1500" b="0" i="0" u="none" strike="noStrike" err="1">
                <a:solidFill>
                  <a:srgbClr val="000000"/>
                </a:solidFill>
                <a:effectLst/>
                <a:hlinkClick r:id="rId3"/>
              </a:rPr>
              <a:t>i</a:t>
            </a:r>
            <a:r>
              <a:rPr lang="en-US" sz="1500" b="0" i="0" u="none" strike="noStrike">
                <a:solidFill>
                  <a:srgbClr val="000000"/>
                </a:solidFill>
                <a:effectLst/>
                <a:hlinkClick r:id="rId3"/>
              </a:rPr>
              <a:t>))</a:t>
            </a:r>
            <a:r>
              <a:rPr lang="en-US" sz="1500" b="0" i="0" u="none" strike="noStrike">
                <a:solidFill>
                  <a:srgbClr val="000000"/>
                </a:solidFill>
                <a:effectLst/>
              </a:rPr>
              <a:t>. </a:t>
            </a:r>
            <a:endParaRPr lang="en-US" sz="1500" b="0" i="0" u="none" strike="noStrike" kern="1200" cap="none" spc="0" normalizeH="0" baseline="0" noProof="0">
              <a:ln>
                <a:noFill/>
              </a:ln>
              <a:solidFill>
                <a:srgbClr val="000000"/>
              </a:solidFill>
              <a:effectLst/>
              <a:uLnTx/>
              <a:uFillTx/>
              <a:ea typeface="Calibri"/>
              <a:cs typeface="Calibri"/>
            </a:endParaRPr>
          </a:p>
          <a:p>
            <a:pPr marL="800100" lvl="1" indent="-342900">
              <a:buClr>
                <a:srgbClr val="000000"/>
              </a:buClr>
              <a:buFont typeface="Courier New" panose="020B0604020202020204" pitchFamily="34" charset="0"/>
              <a:buChar char="o"/>
              <a:defRPr/>
            </a:pPr>
            <a:r>
              <a:rPr lang="en-US" sz="1500">
                <a:ea typeface="Calibri"/>
                <a:cs typeface="Calibri"/>
              </a:rPr>
              <a:t>Concession </a:t>
            </a:r>
            <a:r>
              <a:rPr lang="en-US" sz="1500">
                <a:solidFill>
                  <a:srgbClr val="E35B2A"/>
                </a:solidFill>
                <a:ea typeface="Calibri"/>
                <a:cs typeface="Calibri"/>
              </a:rPr>
              <a:t>goals </a:t>
            </a:r>
            <a:r>
              <a:rPr lang="en-US" sz="1500">
                <a:solidFill>
                  <a:srgbClr val="000000"/>
                </a:solidFill>
                <a:ea typeface="Calibri"/>
                <a:cs typeface="Calibri"/>
              </a:rPr>
              <a:t>can be </a:t>
            </a:r>
            <a:r>
              <a:rPr lang="en-US" sz="1500">
                <a:solidFill>
                  <a:srgbClr val="E35B2A"/>
                </a:solidFill>
                <a:ea typeface="Calibri"/>
                <a:cs typeface="Calibri"/>
              </a:rPr>
              <a:t>met </a:t>
            </a:r>
            <a:r>
              <a:rPr lang="en-US" sz="1500">
                <a:solidFill>
                  <a:srgbClr val="000000"/>
                </a:solidFill>
                <a:ea typeface="Calibri"/>
                <a:cs typeface="Calibri"/>
              </a:rPr>
              <a:t>through </a:t>
            </a:r>
            <a:r>
              <a:rPr lang="en-US" sz="1500">
                <a:solidFill>
                  <a:srgbClr val="E35B2A"/>
                </a:solidFill>
                <a:ea typeface="Calibri"/>
                <a:cs typeface="Calibri"/>
              </a:rPr>
              <a:t>Direct Ownership</a:t>
            </a:r>
            <a:r>
              <a:rPr lang="en-US" sz="1500">
                <a:solidFill>
                  <a:srgbClr val="000000"/>
                </a:solidFill>
                <a:ea typeface="Calibri"/>
                <a:cs typeface="Calibri"/>
              </a:rPr>
              <a:t>, </a:t>
            </a:r>
            <a:r>
              <a:rPr lang="en-US" sz="1500">
                <a:solidFill>
                  <a:srgbClr val="E35B2A"/>
                </a:solidFill>
                <a:ea typeface="Calibri"/>
                <a:cs typeface="Calibri"/>
              </a:rPr>
              <a:t>Joint Venture</a:t>
            </a:r>
            <a:r>
              <a:rPr lang="en-US" sz="1500">
                <a:solidFill>
                  <a:srgbClr val="000000"/>
                </a:solidFill>
                <a:ea typeface="Calibri"/>
                <a:cs typeface="Calibri"/>
              </a:rPr>
              <a:t>, or </a:t>
            </a:r>
            <a:r>
              <a:rPr lang="en-US" sz="1500">
                <a:solidFill>
                  <a:srgbClr val="E35B2A"/>
                </a:solidFill>
                <a:ea typeface="Calibri"/>
                <a:cs typeface="Calibri"/>
              </a:rPr>
              <a:t>G&amp;S purchases</a:t>
            </a:r>
            <a:r>
              <a:rPr lang="en-US" sz="1500">
                <a:solidFill>
                  <a:srgbClr val="000000"/>
                </a:solidFill>
                <a:ea typeface="Calibri"/>
                <a:cs typeface="Calibri"/>
              </a:rPr>
              <a:t> from ACDBEs</a:t>
            </a:r>
          </a:p>
          <a:p>
            <a:pPr marL="342900" indent="-342900">
              <a:buClr>
                <a:srgbClr val="000000"/>
              </a:buClr>
              <a:buFont typeface="Arial" panose="020B0604020202020204" pitchFamily="34" charset="0"/>
              <a:buChar char="•"/>
              <a:defRPr/>
            </a:pPr>
            <a:r>
              <a:rPr lang="en-US" sz="1500" b="1">
                <a:solidFill>
                  <a:srgbClr val="E35B2A"/>
                </a:solidFill>
                <a:ea typeface="Calibri"/>
                <a:cs typeface="Calibri"/>
              </a:rPr>
              <a:t>SBEC </a:t>
            </a:r>
            <a:r>
              <a:rPr lang="en-US" sz="1500">
                <a:solidFill>
                  <a:srgbClr val="000000"/>
                </a:solidFill>
                <a:ea typeface="Calibri"/>
                <a:cs typeface="Calibri"/>
              </a:rPr>
              <a:t>Concession </a:t>
            </a:r>
            <a:r>
              <a:rPr lang="en-US" sz="1500">
                <a:solidFill>
                  <a:srgbClr val="E35B2A"/>
                </a:solidFill>
                <a:ea typeface="Calibri"/>
                <a:cs typeface="Calibri"/>
              </a:rPr>
              <a:t>“defined-pool” </a:t>
            </a:r>
            <a:r>
              <a:rPr lang="en-US" sz="1500">
                <a:solidFill>
                  <a:srgbClr val="000000"/>
                </a:solidFill>
                <a:ea typeface="Calibri"/>
                <a:cs typeface="Calibri"/>
              </a:rPr>
              <a:t>program requirements: </a:t>
            </a:r>
            <a:r>
              <a:rPr lang="en-US" sz="1500" b="1">
                <a:solidFill>
                  <a:srgbClr val="E35B2A"/>
                </a:solidFill>
                <a:ea typeface="Calibri"/>
                <a:cs typeface="Calibri"/>
              </a:rPr>
              <a:t>ONLY </a:t>
            </a:r>
            <a:r>
              <a:rPr lang="en-US" sz="1500">
                <a:solidFill>
                  <a:srgbClr val="000000"/>
                </a:solidFill>
                <a:ea typeface="Calibri"/>
                <a:cs typeface="Calibri"/>
              </a:rPr>
              <a:t>small businesses certified with CCD as SBEC in applicable NAICS codes </a:t>
            </a:r>
            <a:r>
              <a:rPr lang="en-US" sz="1500" b="1">
                <a:solidFill>
                  <a:srgbClr val="E35B2A"/>
                </a:solidFill>
                <a:ea typeface="Calibri"/>
                <a:cs typeface="Calibri"/>
              </a:rPr>
              <a:t>at time of proposal due date </a:t>
            </a:r>
            <a:r>
              <a:rPr lang="en-US" sz="1500">
                <a:solidFill>
                  <a:srgbClr val="000000"/>
                </a:solidFill>
                <a:ea typeface="Calibri"/>
                <a:cs typeface="Calibri"/>
              </a:rPr>
              <a:t>can propose as a concessionaire.</a:t>
            </a:r>
            <a:endParaRPr lang="en-US" sz="1500">
              <a:ea typeface="Calibri" panose="020F0502020204030204"/>
              <a:cs typeface="Calibri" panose="020F0502020204030204"/>
            </a:endParaRPr>
          </a:p>
          <a:p>
            <a:pPr marL="800100" lvl="1" indent="-342900">
              <a:buClr>
                <a:srgbClr val="000000"/>
              </a:buClr>
              <a:buFont typeface="Courier New" panose="020B0604020202020204" pitchFamily="34" charset="0"/>
              <a:buChar char="o"/>
              <a:defRPr/>
            </a:pPr>
            <a:r>
              <a:rPr lang="en-US" sz="1500">
                <a:ea typeface="Calibri" panose="020F0502020204030204"/>
                <a:cs typeface="Calibri" panose="020F0502020204030204"/>
              </a:rPr>
              <a:t>Concession must be </a:t>
            </a:r>
            <a:r>
              <a:rPr lang="en-US" sz="1500">
                <a:solidFill>
                  <a:srgbClr val="E35B2A"/>
                </a:solidFill>
                <a:ea typeface="Calibri" panose="020F0502020204030204"/>
                <a:cs typeface="Calibri" panose="020F0502020204030204"/>
              </a:rPr>
              <a:t>owned </a:t>
            </a:r>
            <a:r>
              <a:rPr lang="en-US" sz="1500">
                <a:ea typeface="Calibri" panose="020F0502020204030204"/>
                <a:cs typeface="Calibri" panose="020F0502020204030204"/>
              </a:rPr>
              <a:t>and </a:t>
            </a:r>
            <a:r>
              <a:rPr lang="en-US" sz="1500">
                <a:solidFill>
                  <a:srgbClr val="E35B2A"/>
                </a:solidFill>
                <a:ea typeface="Calibri" panose="020F0502020204030204"/>
                <a:cs typeface="Calibri" panose="020F0502020204030204"/>
              </a:rPr>
              <a:t>operated </a:t>
            </a:r>
            <a:r>
              <a:rPr lang="en-US" sz="1500">
                <a:ea typeface="Calibri" panose="020F0502020204030204"/>
                <a:cs typeface="Calibri" panose="020F0502020204030204"/>
              </a:rPr>
              <a:t>by </a:t>
            </a:r>
            <a:r>
              <a:rPr lang="en-US" sz="1500" u="sng">
                <a:ea typeface="Calibri" panose="020F0502020204030204"/>
                <a:cs typeface="Calibri" panose="020F0502020204030204"/>
              </a:rPr>
              <a:t>certified</a:t>
            </a:r>
            <a:r>
              <a:rPr lang="en-US" sz="1500">
                <a:ea typeface="Calibri" panose="020F0502020204030204"/>
                <a:cs typeface="Calibri" panose="020F0502020204030204"/>
              </a:rPr>
              <a:t> </a:t>
            </a:r>
            <a:r>
              <a:rPr lang="en-US" sz="1500">
                <a:solidFill>
                  <a:srgbClr val="E35B2A"/>
                </a:solidFill>
                <a:ea typeface="Calibri" panose="020F0502020204030204"/>
                <a:cs typeface="Calibri" panose="020F0502020204030204"/>
              </a:rPr>
              <a:t>SBEC firm(s)</a:t>
            </a:r>
          </a:p>
          <a:p>
            <a:pPr lvl="1">
              <a:buClr>
                <a:srgbClr val="000000"/>
              </a:buClr>
              <a:defRPr/>
            </a:pPr>
            <a:endParaRPr lang="en-US" sz="1500">
              <a:solidFill>
                <a:srgbClr val="E35B2A"/>
              </a:solidFill>
              <a:ea typeface="Calibri" panose="020F0502020204030204"/>
              <a:cs typeface="Calibri" panose="020F0502020204030204"/>
            </a:endParaRPr>
          </a:p>
          <a:p>
            <a:pPr>
              <a:defRPr/>
            </a:pPr>
            <a:r>
              <a:rPr lang="en-US" sz="1500" b="1">
                <a:solidFill>
                  <a:srgbClr val="000000"/>
                </a:solidFill>
              </a:rPr>
              <a:t>Certification</a:t>
            </a:r>
            <a:r>
              <a:rPr kumimoji="0" lang="en-US" sz="1500" b="1" i="0" u="none" strike="noStrike" kern="1200" cap="none" spc="0" normalizeH="0" baseline="0" noProof="0">
                <a:ln>
                  <a:noFill/>
                </a:ln>
                <a:solidFill>
                  <a:srgbClr val="000000"/>
                </a:solidFill>
                <a:effectLst/>
                <a:uLnTx/>
                <a:uFillTx/>
                <a:ea typeface="+mn-ea"/>
                <a:cs typeface="+mn-cs"/>
              </a:rPr>
              <a:t>:</a:t>
            </a:r>
            <a:endParaRPr lang="en-US" sz="1500" b="1" i="0" u="none" strike="noStrike" kern="1200" cap="none" spc="0" normalizeH="0" baseline="0" noProof="0">
              <a:ln>
                <a:noFill/>
              </a:ln>
              <a:solidFill>
                <a:srgbClr val="000000"/>
              </a:solidFill>
              <a:effectLst/>
              <a:uLnTx/>
              <a:uFillTx/>
              <a:ea typeface="Calibri"/>
              <a:cs typeface="Calibri"/>
            </a:endParaRPr>
          </a:p>
          <a:p>
            <a:pPr marL="342900" indent="-342900">
              <a:buFont typeface="Arial" panose="020B0604020202020204" pitchFamily="34" charset="0"/>
              <a:buChar char="•"/>
              <a:defRPr/>
            </a:pPr>
            <a:r>
              <a:rPr kumimoji="0" lang="en-US" sz="1500" b="1" i="0" u="none" strike="noStrike" kern="1200" cap="none" spc="0" normalizeH="0" baseline="0" noProof="0">
                <a:ln>
                  <a:noFill/>
                </a:ln>
                <a:solidFill>
                  <a:srgbClr val="000000"/>
                </a:solidFill>
                <a:effectLst/>
                <a:uLnTx/>
                <a:uFillTx/>
                <a:ea typeface="+mn-ea"/>
                <a:cs typeface="+mn-cs"/>
              </a:rPr>
              <a:t>Apply </a:t>
            </a:r>
            <a:r>
              <a:rPr kumimoji="0" lang="en-US" sz="1500" b="0" i="0" u="none" strike="noStrike" kern="1200" cap="none" spc="0" normalizeH="0" baseline="0" noProof="0">
                <a:ln>
                  <a:noFill/>
                </a:ln>
                <a:solidFill>
                  <a:srgbClr val="000000"/>
                </a:solidFill>
                <a:effectLst/>
                <a:uLnTx/>
                <a:uFillTx/>
                <a:ea typeface="+mn-ea"/>
                <a:cs typeface="+mn-cs"/>
              </a:rPr>
              <a:t>and maintain certification</a:t>
            </a:r>
            <a:r>
              <a:rPr lang="en-US" sz="1500">
                <a:solidFill>
                  <a:srgbClr val="000000"/>
                </a:solidFill>
              </a:rPr>
              <a:t> with</a:t>
            </a:r>
            <a:r>
              <a:rPr kumimoji="0" lang="en-US" sz="1500" b="0" i="0" u="none" strike="noStrike" kern="1200" cap="none" spc="0" normalizeH="0" baseline="0" noProof="0">
                <a:ln>
                  <a:noFill/>
                </a:ln>
                <a:solidFill>
                  <a:srgbClr val="000000"/>
                </a:solidFill>
                <a:effectLst/>
                <a:uLnTx/>
                <a:uFillTx/>
                <a:ea typeface="+mn-ea"/>
                <a:cs typeface="+mn-cs"/>
              </a:rPr>
              <a:t> </a:t>
            </a:r>
            <a:r>
              <a:rPr lang="en-US" sz="1500" b="1">
                <a:solidFill>
                  <a:srgbClr val="E35B2A"/>
                </a:solidFill>
              </a:rPr>
              <a:t>City &amp; County of Denver</a:t>
            </a:r>
            <a:r>
              <a:rPr lang="en-US" sz="1500">
                <a:solidFill>
                  <a:srgbClr val="000000"/>
                </a:solidFill>
              </a:rPr>
              <a:t>  </a:t>
            </a:r>
            <a:endParaRPr lang="en-US" sz="1500" b="0" i="0" u="none" strike="noStrike" kern="1200" cap="none" spc="0" normalizeH="0" baseline="0" noProof="0">
              <a:ln>
                <a:noFill/>
              </a:ln>
              <a:solidFill>
                <a:srgbClr val="000000"/>
              </a:solidFill>
              <a:effectLst/>
              <a:uLnTx/>
              <a:uFillTx/>
              <a:ea typeface="Calibri"/>
              <a:cs typeface="Calibri"/>
            </a:endParaRPr>
          </a:p>
          <a:p>
            <a:pPr marL="342900" indent="-342900">
              <a:buFont typeface="Arial" panose="020B0604020202020204" pitchFamily="34" charset="0"/>
              <a:buChar char="•"/>
              <a:defRPr/>
            </a:pPr>
            <a:r>
              <a:rPr lang="en-US" sz="1500" b="1">
                <a:solidFill>
                  <a:srgbClr val="000000"/>
                </a:solidFill>
              </a:rPr>
              <a:t>Access </a:t>
            </a:r>
            <a:r>
              <a:rPr lang="en-US" sz="1500">
                <a:solidFill>
                  <a:srgbClr val="000000"/>
                </a:solidFill>
              </a:rPr>
              <a:t>Small Business Certification &amp; Contract Mgmt. System (</a:t>
            </a:r>
            <a:r>
              <a:rPr lang="en-US" sz="1500">
                <a:solidFill>
                  <a:srgbClr val="E35B2A"/>
                </a:solidFill>
              </a:rPr>
              <a:t>BG2Now</a:t>
            </a:r>
            <a:r>
              <a:rPr lang="en-US" sz="1500">
                <a:solidFill>
                  <a:srgbClr val="000000"/>
                </a:solidFill>
              </a:rPr>
              <a:t>) Directory</a:t>
            </a:r>
            <a:r>
              <a:rPr kumimoji="0" lang="en-US" sz="1500" b="0" i="0" u="none" strike="noStrike" kern="1200" cap="none" spc="0" normalizeH="0" baseline="0" noProof="0">
                <a:ln>
                  <a:noFill/>
                </a:ln>
                <a:solidFill>
                  <a:srgbClr val="000000"/>
                </a:solidFill>
                <a:effectLst/>
                <a:uLnTx/>
                <a:uFillTx/>
                <a:ea typeface="+mn-ea"/>
                <a:cs typeface="+mn-cs"/>
              </a:rPr>
              <a:t> </a:t>
            </a:r>
            <a:endParaRPr lang="en-US" sz="1500" b="0" i="0" u="none" strike="noStrike" kern="1200" cap="none" spc="0" normalizeH="0" baseline="0" noProof="0">
              <a:ln>
                <a:noFill/>
              </a:ln>
              <a:solidFill>
                <a:srgbClr val="000000"/>
              </a:solidFill>
              <a:effectLst/>
              <a:uLnTx/>
              <a:uFillTx/>
              <a:ea typeface="Calibri"/>
              <a:cs typeface="Calibri"/>
            </a:endParaRPr>
          </a:p>
          <a:p>
            <a:pPr marR="0" lvl="0" algn="l" defTabSz="914400" rtl="0" eaLnBrk="1" fontAlgn="auto" latinLnBrk="0" hangingPunct="1">
              <a:lnSpc>
                <a:spcPct val="100000"/>
              </a:lnSpc>
              <a:spcBef>
                <a:spcPts val="0"/>
              </a:spcBef>
              <a:spcAft>
                <a:spcPts val="0"/>
              </a:spcAft>
              <a:buClrTx/>
              <a:buSzTx/>
              <a:tabLst/>
              <a:defRPr/>
            </a:pPr>
            <a:endParaRPr lang="en-US" sz="1500">
              <a:solidFill>
                <a:srgbClr val="000000"/>
              </a:solidFill>
              <a:ea typeface="Calibri" panose="020F0502020204030204"/>
              <a:cs typeface="Calibri" panose="020F0502020204030204"/>
            </a:endParaRPr>
          </a:p>
          <a:p>
            <a:pPr>
              <a:defRPr/>
            </a:pPr>
            <a:r>
              <a:rPr lang="en-US" sz="1500" b="1">
                <a:solidFill>
                  <a:srgbClr val="000000"/>
                </a:solidFill>
              </a:rPr>
              <a:t>How to Get Involved</a:t>
            </a:r>
            <a:r>
              <a:rPr kumimoji="0" lang="en-US" sz="1500" b="1" i="0" u="none" strike="noStrike" kern="1200" cap="none" spc="0" normalizeH="0" baseline="0" noProof="0">
                <a:ln>
                  <a:noFill/>
                </a:ln>
                <a:solidFill>
                  <a:srgbClr val="000000"/>
                </a:solidFill>
                <a:effectLst/>
                <a:uLnTx/>
                <a:uFillTx/>
                <a:ea typeface="+mn-ea"/>
                <a:cs typeface="+mn-cs"/>
              </a:rPr>
              <a:t>:</a:t>
            </a:r>
            <a:endParaRPr lang="en-US" sz="1500" b="1" i="0" u="none" strike="noStrike" kern="1200" cap="none" spc="0" normalizeH="0" baseline="0" noProof="0">
              <a:ln>
                <a:noFill/>
              </a:ln>
              <a:solidFill>
                <a:srgbClr val="000000"/>
              </a:solidFill>
              <a:effectLst/>
              <a:uLnTx/>
              <a:uFillTx/>
              <a:ea typeface="Calibri"/>
              <a:cs typeface="Calibri"/>
            </a:endParaRPr>
          </a:p>
          <a:p>
            <a:pPr marL="285750" indent="-285750">
              <a:buFont typeface="Arial" panose="020B0604020202020204" pitchFamily="34" charset="0"/>
              <a:buChar char="•"/>
              <a:defRPr/>
            </a:pPr>
            <a:r>
              <a:rPr lang="en-US" sz="1500" b="1">
                <a:solidFill>
                  <a:srgbClr val="000000"/>
                </a:solidFill>
                <a:ea typeface="Calibri"/>
                <a:cs typeface="Calibri"/>
              </a:rPr>
              <a:t>Attend</a:t>
            </a:r>
            <a:r>
              <a:rPr kumimoji="0" lang="en-US" sz="1500" b="0" i="0" u="none" strike="noStrike" kern="1200" cap="none" spc="0" normalizeH="0" baseline="0" noProof="0">
                <a:ln>
                  <a:noFill/>
                </a:ln>
                <a:solidFill>
                  <a:srgbClr val="000000"/>
                </a:solidFill>
                <a:effectLst/>
                <a:uLnTx/>
                <a:uFillTx/>
                <a:ea typeface="+mn-ea"/>
                <a:cs typeface="+mn-cs"/>
              </a:rPr>
              <a:t> </a:t>
            </a:r>
            <a:r>
              <a:rPr lang="en-US" sz="1500">
                <a:solidFill>
                  <a:srgbClr val="000000"/>
                </a:solidFill>
              </a:rPr>
              <a:t> / </a:t>
            </a:r>
            <a:r>
              <a:rPr kumimoji="0" lang="en-US" sz="1500" b="1" i="0" u="none" strike="noStrike" kern="1200" cap="none" spc="0" normalizeH="0" baseline="0" noProof="0">
                <a:ln>
                  <a:noFill/>
                </a:ln>
                <a:solidFill>
                  <a:srgbClr val="000000"/>
                </a:solidFill>
                <a:effectLst/>
                <a:uLnTx/>
                <a:uFillTx/>
                <a:ea typeface="+mn-ea"/>
                <a:cs typeface="+mn-cs"/>
              </a:rPr>
              <a:t>Apply</a:t>
            </a:r>
            <a:r>
              <a:rPr lang="en-US" sz="1500" b="1">
                <a:solidFill>
                  <a:srgbClr val="000000"/>
                </a:solidFill>
              </a:rPr>
              <a:t> / </a:t>
            </a:r>
            <a:r>
              <a:rPr lang="en-US" sz="1500">
                <a:solidFill>
                  <a:srgbClr val="000000"/>
                </a:solidFill>
              </a:rPr>
              <a:t> </a:t>
            </a:r>
            <a:r>
              <a:rPr lang="en-US" sz="1500" b="1">
                <a:solidFill>
                  <a:srgbClr val="000000"/>
                </a:solidFill>
              </a:rPr>
              <a:t>Sign Up </a:t>
            </a:r>
            <a:endParaRPr lang="en-US" sz="1500" b="0" i="0" u="none" strike="noStrike" kern="1200" cap="none" spc="0" normalizeH="0" baseline="0" noProof="0">
              <a:ln>
                <a:noFill/>
              </a:ln>
              <a:solidFill>
                <a:srgbClr val="000000"/>
              </a:solidFill>
              <a:effectLst/>
              <a:uLnTx/>
              <a:uFillTx/>
              <a:ea typeface="Calibri"/>
              <a:cs typeface="Calibri"/>
            </a:endParaRPr>
          </a:p>
          <a:p>
            <a:pPr marL="285750" indent="-285750">
              <a:buFont typeface="Arial" panose="020B0604020202020204" pitchFamily="34" charset="0"/>
              <a:buChar char="•"/>
              <a:defRPr/>
            </a:pPr>
            <a:r>
              <a:rPr lang="en-US" sz="1500" b="1">
                <a:solidFill>
                  <a:srgbClr val="000000"/>
                </a:solidFill>
              </a:rPr>
              <a:t>Scan</a:t>
            </a:r>
            <a:r>
              <a:rPr lang="en-US" sz="1500">
                <a:solidFill>
                  <a:srgbClr val="000000"/>
                </a:solidFill>
              </a:rPr>
              <a:t> the </a:t>
            </a:r>
            <a:r>
              <a:rPr lang="en-US" sz="1500"/>
              <a:t>QR Code </a:t>
            </a:r>
            <a:r>
              <a:rPr lang="en-US" sz="1500">
                <a:solidFill>
                  <a:srgbClr val="000000"/>
                </a:solidFill>
              </a:rPr>
              <a:t>to learn more about the </a:t>
            </a:r>
            <a:r>
              <a:rPr lang="en-US" sz="1500" b="1">
                <a:solidFill>
                  <a:srgbClr val="E35B2A"/>
                </a:solidFill>
              </a:rPr>
              <a:t>ACDBE Program</a:t>
            </a:r>
            <a:r>
              <a:rPr lang="en-US" sz="1500">
                <a:solidFill>
                  <a:srgbClr val="E35B2A"/>
                </a:solidFill>
              </a:rPr>
              <a:t> </a:t>
            </a:r>
            <a:r>
              <a:rPr lang="en-US" sz="1500"/>
              <a:t>at DEN</a:t>
            </a:r>
            <a:endParaRPr lang="en-US" sz="1500">
              <a:ea typeface="Calibri"/>
              <a:cs typeface="Calibri"/>
            </a:endParaRPr>
          </a:p>
          <a:p>
            <a:pPr marL="285750" indent="-285750">
              <a:buFont typeface="Arial" panose="020B0604020202020204" pitchFamily="34" charset="0"/>
              <a:buChar char="•"/>
              <a:defRPr/>
            </a:pPr>
            <a:r>
              <a:rPr lang="en-US" sz="1500" b="1">
                <a:ea typeface="Calibri"/>
                <a:cs typeface="Calibri"/>
              </a:rPr>
              <a:t>Contact </a:t>
            </a:r>
            <a:r>
              <a:rPr lang="en-US" sz="1500">
                <a:solidFill>
                  <a:srgbClr val="000000"/>
                </a:solidFill>
                <a:ea typeface="Calibri"/>
                <a:cs typeface="Calibri"/>
              </a:rPr>
              <a:t>our team at</a:t>
            </a:r>
            <a:r>
              <a:rPr lang="en-US" sz="1500" b="1">
                <a:solidFill>
                  <a:srgbClr val="000000"/>
                </a:solidFill>
                <a:ea typeface="Calibri"/>
                <a:cs typeface="Calibri"/>
              </a:rPr>
              <a:t> </a:t>
            </a:r>
            <a:r>
              <a:rPr lang="en-US" sz="1500" b="1">
                <a:solidFill>
                  <a:srgbClr val="E35B2A"/>
                </a:solidFill>
                <a:ea typeface="Calibri"/>
                <a:cs typeface="Calibri"/>
                <a:hlinkClick r:id="rId4"/>
              </a:rPr>
              <a:t>DEN-ACDBE@flydenver.com</a:t>
            </a:r>
            <a:endParaRPr lang="en-US" sz="1500" b="1">
              <a:solidFill>
                <a:srgbClr val="E35B2A"/>
              </a:solidFill>
              <a:ea typeface="Calibri"/>
              <a:cs typeface="Calibri"/>
            </a:endParaRPr>
          </a:p>
        </p:txBody>
      </p:sp>
      <p:pic>
        <p:nvPicPr>
          <p:cNvPr id="3" name="Picture 2" descr="QR Code redirecting to https://www.flydenver.com/business-and-community/acdbe/">
            <a:extLst>
              <a:ext uri="{FF2B5EF4-FFF2-40B4-BE49-F238E27FC236}">
                <a16:creationId xmlns:a16="http://schemas.microsoft.com/office/drawing/2014/main" id="{1756433A-65FF-507D-A78A-BE29DA77C0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89341" y="5602310"/>
            <a:ext cx="1064439" cy="1064439"/>
          </a:xfrm>
          <a:prstGeom prst="rect">
            <a:avLst/>
          </a:prstGeom>
        </p:spPr>
      </p:pic>
    </p:spTree>
    <p:extLst>
      <p:ext uri="{BB962C8B-B14F-4D97-AF65-F5344CB8AC3E}">
        <p14:creationId xmlns:p14="http://schemas.microsoft.com/office/powerpoint/2010/main" val="411078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94E0A5-B897-F152-A195-A17DE1DA0CD2}"/>
              </a:ext>
              <a:ext uri="{C183D7F6-B498-43B3-948B-1728B52AA6E4}">
                <adec:decorative xmlns:adec="http://schemas.microsoft.com/office/drawing/2017/decorative" val="1"/>
              </a:ext>
            </a:extLst>
          </p:cNvPr>
          <p:cNvSpPr/>
          <p:nvPr/>
        </p:nvSpPr>
        <p:spPr>
          <a:xfrm>
            <a:off x="6850353" y="1845887"/>
            <a:ext cx="4964403" cy="1552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Calibri"/>
                <a:cs typeface="Calibri"/>
              </a:rPr>
              <a:t>	</a:t>
            </a:r>
            <a:r>
              <a:rPr lang="en-US" b="1">
                <a:solidFill>
                  <a:schemeClr val="tx1"/>
                </a:solidFill>
              </a:rPr>
              <a:t>Auditing and Analytics: Business     Utilization, Forensic</a:t>
            </a:r>
            <a:r>
              <a:rPr lang="en-US">
                <a:solidFill>
                  <a:schemeClr val="tx1"/>
                </a:solidFill>
              </a:rPr>
              <a:t>s</a:t>
            </a:r>
          </a:p>
        </p:txBody>
      </p:sp>
      <p:sp>
        <p:nvSpPr>
          <p:cNvPr id="3" name="Rectangle 2">
            <a:extLst>
              <a:ext uri="{FF2B5EF4-FFF2-40B4-BE49-F238E27FC236}">
                <a16:creationId xmlns:a16="http://schemas.microsoft.com/office/drawing/2014/main" id="{6473AC07-FC81-F424-580F-4AC2C7D4BE7A}"/>
              </a:ext>
              <a:ext uri="{C183D7F6-B498-43B3-948B-1728B52AA6E4}">
                <adec:decorative xmlns:adec="http://schemas.microsoft.com/office/drawing/2017/decorative" val="1"/>
              </a:ext>
            </a:extLst>
          </p:cNvPr>
          <p:cNvSpPr/>
          <p:nvPr/>
        </p:nvSpPr>
        <p:spPr>
          <a:xfrm>
            <a:off x="1135353" y="1845887"/>
            <a:ext cx="4959921" cy="1552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1D5ABA3C-15EC-710F-FCEF-2EA89796EE9E}"/>
              </a:ext>
              <a:ext uri="{C183D7F6-B498-43B3-948B-1728B52AA6E4}">
                <adec:decorative xmlns:adec="http://schemas.microsoft.com/office/drawing/2017/decorative" val="1"/>
              </a:ext>
            </a:extLst>
          </p:cNvPr>
          <p:cNvSpPr/>
          <p:nvPr/>
        </p:nvSpPr>
        <p:spPr>
          <a:xfrm>
            <a:off x="1342100" y="3889840"/>
            <a:ext cx="4842820" cy="1552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Arial" panose="020B0604020202020204"/>
                <a:ea typeface="+mn-ea"/>
                <a:cs typeface="+mn-cs"/>
              </a:rPr>
              <a:t>Certification</a:t>
            </a:r>
          </a:p>
        </p:txBody>
      </p:sp>
      <p:sp>
        <p:nvSpPr>
          <p:cNvPr id="5" name="Rectangle 4">
            <a:extLst>
              <a:ext uri="{FF2B5EF4-FFF2-40B4-BE49-F238E27FC236}">
                <a16:creationId xmlns:a16="http://schemas.microsoft.com/office/drawing/2014/main" id="{70038CD5-4B57-280E-C5D1-43C285402925}"/>
              </a:ext>
              <a:ext uri="{C183D7F6-B498-43B3-948B-1728B52AA6E4}">
                <adec:decorative xmlns:adec="http://schemas.microsoft.com/office/drawing/2017/decorative" val="1"/>
              </a:ext>
            </a:extLst>
          </p:cNvPr>
          <p:cNvSpPr/>
          <p:nvPr/>
        </p:nvSpPr>
        <p:spPr>
          <a:xfrm>
            <a:off x="7007795" y="3871911"/>
            <a:ext cx="4842820" cy="1552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Arial" panose="020B0604020202020204"/>
                <a:ea typeface="+mn-ea"/>
                <a:cs typeface="+mn-cs"/>
              </a:rPr>
              <a:t>Compliance</a:t>
            </a:r>
          </a:p>
        </p:txBody>
      </p:sp>
      <p:sp>
        <p:nvSpPr>
          <p:cNvPr id="6" name="Oval 5">
            <a:extLst>
              <a:ext uri="{FF2B5EF4-FFF2-40B4-BE49-F238E27FC236}">
                <a16:creationId xmlns:a16="http://schemas.microsoft.com/office/drawing/2014/main" id="{B3FD5753-12BA-B9A6-78B3-FBB69867EACB}"/>
              </a:ext>
              <a:ext uri="{C183D7F6-B498-43B3-948B-1728B52AA6E4}">
                <adec:decorative xmlns:adec="http://schemas.microsoft.com/office/drawing/2017/decorative" val="1"/>
              </a:ext>
            </a:extLst>
          </p:cNvPr>
          <p:cNvSpPr/>
          <p:nvPr/>
        </p:nvSpPr>
        <p:spPr>
          <a:xfrm>
            <a:off x="6286785" y="3899924"/>
            <a:ext cx="1552015" cy="1552015"/>
          </a:xfrm>
          <a:prstGeom prst="ellipse">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3057"/>
              </a:solidFill>
              <a:effectLst/>
              <a:uLnTx/>
              <a:uFillTx/>
              <a:latin typeface="Arial" panose="020B0604020202020204"/>
              <a:ea typeface="+mn-ea"/>
              <a:cs typeface="+mn-cs"/>
            </a:endParaRPr>
          </a:p>
        </p:txBody>
      </p:sp>
      <p:sp>
        <p:nvSpPr>
          <p:cNvPr id="7" name="Oval 6">
            <a:extLst>
              <a:ext uri="{FF2B5EF4-FFF2-40B4-BE49-F238E27FC236}">
                <a16:creationId xmlns:a16="http://schemas.microsoft.com/office/drawing/2014/main" id="{36433820-397B-63E7-C764-32C28B6C413D}"/>
              </a:ext>
              <a:ext uri="{C183D7F6-B498-43B3-948B-1728B52AA6E4}">
                <adec:decorative xmlns:adec="http://schemas.microsoft.com/office/drawing/2017/decorative" val="1"/>
              </a:ext>
            </a:extLst>
          </p:cNvPr>
          <p:cNvSpPr/>
          <p:nvPr/>
        </p:nvSpPr>
        <p:spPr>
          <a:xfrm>
            <a:off x="379206" y="1850522"/>
            <a:ext cx="1552015" cy="1552015"/>
          </a:xfrm>
          <a:prstGeom prst="ellipse">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3057"/>
              </a:solidFill>
              <a:effectLst/>
              <a:uLnTx/>
              <a:uFillTx/>
              <a:latin typeface="Arial" panose="020B0604020202020204"/>
              <a:ea typeface="+mn-ea"/>
              <a:cs typeface="+mn-cs"/>
            </a:endParaRPr>
          </a:p>
        </p:txBody>
      </p:sp>
      <p:sp>
        <p:nvSpPr>
          <p:cNvPr id="8" name="Oval 7">
            <a:extLst>
              <a:ext uri="{FF2B5EF4-FFF2-40B4-BE49-F238E27FC236}">
                <a16:creationId xmlns:a16="http://schemas.microsoft.com/office/drawing/2014/main" id="{83604C4F-D0F7-040A-59EE-3E9E15AD4991}"/>
              </a:ext>
              <a:ext uri="{C183D7F6-B498-43B3-948B-1728B52AA6E4}">
                <adec:decorative xmlns:adec="http://schemas.microsoft.com/office/drawing/2017/decorative" val="1"/>
              </a:ext>
            </a:extLst>
          </p:cNvPr>
          <p:cNvSpPr/>
          <p:nvPr/>
        </p:nvSpPr>
        <p:spPr>
          <a:xfrm>
            <a:off x="6286785" y="1845887"/>
            <a:ext cx="1552015" cy="1552015"/>
          </a:xfrm>
          <a:prstGeom prst="ellipse">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3057"/>
              </a:solidFill>
              <a:effectLst/>
              <a:uLnTx/>
              <a:uFillTx/>
              <a:latin typeface="Arial" panose="020B0604020202020204"/>
              <a:ea typeface="+mn-ea"/>
              <a:cs typeface="+mn-cs"/>
            </a:endParaRPr>
          </a:p>
        </p:txBody>
      </p:sp>
      <p:sp>
        <p:nvSpPr>
          <p:cNvPr id="9" name="Oval 8">
            <a:extLst>
              <a:ext uri="{FF2B5EF4-FFF2-40B4-BE49-F238E27FC236}">
                <a16:creationId xmlns:a16="http://schemas.microsoft.com/office/drawing/2014/main" id="{06499A28-6277-F7BA-CCDC-38119D582BC8}"/>
              </a:ext>
              <a:ext uri="{C183D7F6-B498-43B3-948B-1728B52AA6E4}">
                <adec:decorative xmlns:adec="http://schemas.microsoft.com/office/drawing/2017/decorative" val="1"/>
              </a:ext>
            </a:extLst>
          </p:cNvPr>
          <p:cNvSpPr/>
          <p:nvPr/>
        </p:nvSpPr>
        <p:spPr>
          <a:xfrm>
            <a:off x="476447" y="3953713"/>
            <a:ext cx="1552015" cy="1552015"/>
          </a:xfrm>
          <a:prstGeom prst="ellipse">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3057"/>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5A0A70E8-571D-0AE1-7415-5F7187D13240}"/>
              </a:ext>
              <a:ext uri="{C183D7F6-B498-43B3-948B-1728B52AA6E4}">
                <adec:decorative xmlns:adec="http://schemas.microsoft.com/office/drawing/2017/decorative" val="1"/>
              </a:ext>
            </a:extLst>
          </p:cNvPr>
          <p:cNvSpPr/>
          <p:nvPr/>
        </p:nvSpPr>
        <p:spPr>
          <a:xfrm>
            <a:off x="1135353" y="1736193"/>
            <a:ext cx="4959921" cy="109694"/>
          </a:xfrm>
          <a:prstGeom prst="rect">
            <a:avLst/>
          </a:prstGeom>
          <a:solidFill>
            <a:srgbClr val="6E8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BBD1C3DE-0BBA-51DB-8790-D7F2CEAC77D1}"/>
              </a:ext>
              <a:ext uri="{C183D7F6-B498-43B3-948B-1728B52AA6E4}">
                <adec:decorative xmlns:adec="http://schemas.microsoft.com/office/drawing/2017/decorative" val="1"/>
              </a:ext>
            </a:extLst>
          </p:cNvPr>
          <p:cNvSpPr/>
          <p:nvPr/>
        </p:nvSpPr>
        <p:spPr>
          <a:xfrm>
            <a:off x="6850353" y="1736193"/>
            <a:ext cx="4959921" cy="109694"/>
          </a:xfrm>
          <a:prstGeom prst="rect">
            <a:avLst/>
          </a:prstGeom>
          <a:solidFill>
            <a:srgbClr val="6E8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D0AEE4B7-9408-E587-0547-198972EF781E}"/>
              </a:ext>
              <a:ext uri="{C183D7F6-B498-43B3-948B-1728B52AA6E4}">
                <adec:decorative xmlns:adec="http://schemas.microsoft.com/office/drawing/2017/decorative" val="1"/>
              </a:ext>
            </a:extLst>
          </p:cNvPr>
          <p:cNvSpPr/>
          <p:nvPr/>
        </p:nvSpPr>
        <p:spPr>
          <a:xfrm>
            <a:off x="1229482" y="3833934"/>
            <a:ext cx="4959921" cy="109694"/>
          </a:xfrm>
          <a:prstGeom prst="rect">
            <a:avLst/>
          </a:prstGeom>
          <a:solidFill>
            <a:srgbClr val="6E8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F51D2246-5A9C-332B-36E3-3AE1B0636A3D}"/>
              </a:ext>
              <a:ext uri="{C183D7F6-B498-43B3-948B-1728B52AA6E4}">
                <adec:decorative xmlns:adec="http://schemas.microsoft.com/office/drawing/2017/decorative" val="1"/>
              </a:ext>
            </a:extLst>
          </p:cNvPr>
          <p:cNvSpPr/>
          <p:nvPr/>
        </p:nvSpPr>
        <p:spPr>
          <a:xfrm>
            <a:off x="6877247" y="3780146"/>
            <a:ext cx="4959921" cy="109694"/>
          </a:xfrm>
          <a:prstGeom prst="rect">
            <a:avLst/>
          </a:prstGeom>
          <a:solidFill>
            <a:srgbClr val="6E8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4167CB99-5297-1B7A-5D9F-49E7EFA31552}"/>
              </a:ext>
              <a:ext uri="{C183D7F6-B498-43B3-948B-1728B52AA6E4}">
                <adec:decorative xmlns:adec="http://schemas.microsoft.com/office/drawing/2017/decorative" val="1"/>
              </a:ext>
            </a:extLst>
          </p:cNvPr>
          <p:cNvSpPr txBox="1"/>
          <p:nvPr/>
        </p:nvSpPr>
        <p:spPr>
          <a:xfrm>
            <a:off x="1875082" y="2298729"/>
            <a:ext cx="3776856" cy="646331"/>
          </a:xfrm>
          <a:prstGeom prst="rect">
            <a:avLst/>
          </a:prstGeom>
          <a:noFill/>
        </p:spPr>
        <p:txBody>
          <a:bodyPr wrap="square" lIns="91440" tIns="45720" rIns="91440" bIns="45720" anchor="t">
            <a:spAutoFit/>
          </a:bodyPr>
          <a:lstStyle/>
          <a:p>
            <a:pPr algn="ctr"/>
            <a:r>
              <a:rPr lang="en-US" b="1"/>
              <a:t>Strategic Development and Community Engagement</a:t>
            </a:r>
          </a:p>
        </p:txBody>
      </p:sp>
      <p:sp>
        <p:nvSpPr>
          <p:cNvPr id="13" name="Title 12" descr="The City and County of Denver's certification programs, and the Division of Small Business Opportunity (DSBO) who administers these programs, were created to promote equity, maximize opportunities, and prevent discrimination and its effects against small, minority and woman owned businesses. ​​&#10;​​&#10;The primary goal of the certification programs is to level the playing field and provide a fair opportunity for small businesses to compete for City and County of Denver and DEN airport contracts.&#10;&#10;Strategic Development and Community Engagement&#10;Connects small businesses with the DSBO program and provides resources to help them successfully develop and pursue work with the city&#10;&#10;Certification&#10;Approves small businesses’ applications for certification and ensures that all certified businesses remain compliant with program and eligibility requirements&#10;&#10;Auditing and Analytics: Business Utilization&#10;Assesses city projects that are locally funded or on city land for MWBE, DBE contract participation goals and SBE defined selection pool designations.&#10;&#10;Compliance&#10;Monitors small business utilization from solicitation through the contract term to ensure equity protections.&#10;&#10;The M/WBE, SBE, and DBE programs are administered by the Denver Economic Development &amp; Opportunity, Division of Small Business Opportunity (DSBO). Contact the DEN office at:&#10;&#10;Phone: (303) 342-2180&#10;Fax: (303) 342-2190&#10;E-mail: dsbo@flydenver.com">
            <a:extLst>
              <a:ext uri="{FF2B5EF4-FFF2-40B4-BE49-F238E27FC236}">
                <a16:creationId xmlns:a16="http://schemas.microsoft.com/office/drawing/2014/main" id="{4C7A7CA4-F665-0A0F-320C-F5C5C5489574}"/>
              </a:ext>
              <a:ext uri="{C183D7F6-B498-43B3-948B-1728B52AA6E4}">
                <adec:decorative xmlns:adec="http://schemas.microsoft.com/office/drawing/2017/decorative" val="0"/>
              </a:ext>
            </a:extLst>
          </p:cNvPr>
          <p:cNvSpPr>
            <a:spLocks noGrp="1"/>
          </p:cNvSpPr>
          <p:nvPr>
            <p:ph type="title"/>
          </p:nvPr>
        </p:nvSpPr>
        <p:spPr>
          <a:xfrm>
            <a:off x="517523" y="550862"/>
            <a:ext cx="9215200" cy="498475"/>
          </a:xfrm>
        </p:spPr>
        <p:txBody>
          <a:bodyPr/>
          <a:lstStyle/>
          <a:p>
            <a:r>
              <a:rPr lang="en-US">
                <a:solidFill>
                  <a:schemeClr val="accent1">
                    <a:lumMod val="76000"/>
                  </a:schemeClr>
                </a:solidFill>
                <a:latin typeface="Franklin Gothic Medium"/>
              </a:rPr>
              <a:t>DSBO Pillars</a:t>
            </a:r>
            <a:br>
              <a:rPr lang="en-US">
                <a:latin typeface="Franklin Gothic Medium"/>
              </a:rPr>
            </a:br>
            <a:r>
              <a:rPr lang="en-US" sz="1800" b="0">
                <a:solidFill>
                  <a:schemeClr val="tx1"/>
                </a:solidFill>
                <a:latin typeface="Calibri Light"/>
                <a:ea typeface="Calibri Light"/>
                <a:cs typeface="Calibri"/>
              </a:rPr>
              <a:t>Promoting equity, maximizing opportunities, and preventing discrimination and its effects against small, minority and women owned businesses.</a:t>
            </a:r>
          </a:p>
        </p:txBody>
      </p:sp>
      <p:pic>
        <p:nvPicPr>
          <p:cNvPr id="11" name="Graphic 10">
            <a:extLst>
              <a:ext uri="{FF2B5EF4-FFF2-40B4-BE49-F238E27FC236}">
                <a16:creationId xmlns:a16="http://schemas.microsoft.com/office/drawing/2014/main" id="{C6CB05BF-EE06-4DA5-0A87-FA911E20B39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3035" y="4272520"/>
            <a:ext cx="914400" cy="914400"/>
          </a:xfrm>
          <a:prstGeom prst="rect">
            <a:avLst/>
          </a:prstGeom>
        </p:spPr>
      </p:pic>
      <p:pic>
        <p:nvPicPr>
          <p:cNvPr id="17" name="Graphic 16">
            <a:extLst>
              <a:ext uri="{FF2B5EF4-FFF2-40B4-BE49-F238E27FC236}">
                <a16:creationId xmlns:a16="http://schemas.microsoft.com/office/drawing/2014/main" id="{5F547366-FF6C-6A4A-DCD4-C4881B236B6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5592" y="4208647"/>
            <a:ext cx="914400" cy="914400"/>
          </a:xfrm>
          <a:prstGeom prst="rect">
            <a:avLst/>
          </a:prstGeom>
        </p:spPr>
      </p:pic>
      <p:pic>
        <p:nvPicPr>
          <p:cNvPr id="25" name="Graphic 24">
            <a:extLst>
              <a:ext uri="{FF2B5EF4-FFF2-40B4-BE49-F238E27FC236}">
                <a16:creationId xmlns:a16="http://schemas.microsoft.com/office/drawing/2014/main" id="{8A9390E0-2594-DC42-DD1C-096AD8ED61D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8153" y="2153770"/>
            <a:ext cx="914400" cy="914400"/>
          </a:xfrm>
          <a:prstGeom prst="rect">
            <a:avLst/>
          </a:prstGeom>
        </p:spPr>
      </p:pic>
      <p:pic>
        <p:nvPicPr>
          <p:cNvPr id="27" name="Graphic 26">
            <a:extLst>
              <a:ext uri="{FF2B5EF4-FFF2-40B4-BE49-F238E27FC236}">
                <a16:creationId xmlns:a16="http://schemas.microsoft.com/office/drawing/2014/main" id="{B066DE31-31FB-928A-7A37-A3F8506203EA}"/>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98383" y="2131055"/>
            <a:ext cx="914400" cy="914400"/>
          </a:xfrm>
          <a:prstGeom prst="rect">
            <a:avLst/>
          </a:prstGeom>
        </p:spPr>
      </p:pic>
      <p:sp>
        <p:nvSpPr>
          <p:cNvPr id="10" name="Title 12" descr="The City and County of Denver's certification programs, and the Division of Small Business Opportunity (DSBO) who administers these programs, were created to promote equity, maximize opportunities, and prevent discrimination and its effects against small, minority and woman owned businesses. ​​&#10;​​&#10;The primary goal of the certification programs is to level the playing field and provide a fair opportunity for small businesses to compete for City and County of Denver and DEN airport contracts.&#10;&#10;Strategic Development and Community Engagement&#10;Connects small businesses with the DSBO program and provides resources to help them successfully develop and pursue work with the city&#10;&#10;Certification&#10;Approves small businesses’ applications for certification and ensures that all certified businesses remain compliant with program and eligibility requirements&#10;&#10;Auditing and Analytics: Business Utilization&#10;Assesses city projects that are locally funded or on city land for MWBE, DBE contract participation goals and SBE defined selection pool designations.&#10;&#10;Compliance&#10;Monitors small business utilization from solicitation through the contract term to ensure equity protections.&#10;&#10;The M/WBE, SBE, and DBE programs are administered by the Denver Economic Development &amp; Opportunity, Division of Small Business Opportunity (DSBO). Contact the DEN office at:&#10;&#10;Phone: (303) 342-2180&#10;Fax: (303) 342-2190&#10;E-mail: dsbo@flydenver.com">
            <a:extLst>
              <a:ext uri="{FF2B5EF4-FFF2-40B4-BE49-F238E27FC236}">
                <a16:creationId xmlns:a16="http://schemas.microsoft.com/office/drawing/2014/main" id="{1B8540B6-0923-17EA-D8F6-922E93996EC3}"/>
              </a:ext>
              <a:ext uri="{C183D7F6-B498-43B3-948B-1728B52AA6E4}">
                <adec:decorative xmlns:adec="http://schemas.microsoft.com/office/drawing/2017/decorative" val="0"/>
              </a:ext>
            </a:extLst>
          </p:cNvPr>
          <p:cNvSpPr txBox="1">
            <a:spLocks/>
          </p:cNvSpPr>
          <p:nvPr/>
        </p:nvSpPr>
        <p:spPr>
          <a:xfrm>
            <a:off x="379206" y="5852767"/>
            <a:ext cx="10221430" cy="4984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accent1"/>
                </a:solidFill>
                <a:latin typeface="Franklin Gothic Medium" panose="020B0603020102020204" pitchFamily="34" charset="0"/>
                <a:ea typeface="+mj-ea"/>
                <a:cs typeface="+mj-cs"/>
              </a:defRPr>
            </a:lvl1pPr>
          </a:lstStyle>
          <a:p>
            <a:pPr>
              <a:lnSpc>
                <a:spcPct val="100000"/>
              </a:lnSpc>
              <a:spcBef>
                <a:spcPts val="0"/>
              </a:spcBef>
            </a:pPr>
            <a:r>
              <a:rPr lang="en-US" sz="1900" b="1">
                <a:solidFill>
                  <a:schemeClr val="tx1"/>
                </a:solidFill>
                <a:latin typeface="Calibri"/>
                <a:ea typeface="Calibri"/>
                <a:cs typeface="Calibri"/>
              </a:rPr>
              <a:t>TO LEARN MORE ABOUT DSBO, PLEASE VISIT US IN THE BREAKOUT ROOM OR SCAN THE QR CODE. </a:t>
            </a:r>
            <a:endParaRPr lang="en-US" sz="1900">
              <a:solidFill>
                <a:schemeClr val="tx1"/>
              </a:solidFill>
              <a:latin typeface="Calibri"/>
              <a:ea typeface="Calibri"/>
              <a:cs typeface="Calibri"/>
            </a:endParaRPr>
          </a:p>
          <a:p>
            <a:pPr>
              <a:lnSpc>
                <a:spcPct val="100000"/>
              </a:lnSpc>
              <a:spcBef>
                <a:spcPts val="0"/>
              </a:spcBef>
            </a:pPr>
            <a:endParaRPr lang="en-US" sz="1800">
              <a:solidFill>
                <a:schemeClr val="tx1"/>
              </a:solidFill>
              <a:latin typeface="Calibri"/>
              <a:ea typeface="Calibri"/>
              <a:cs typeface="Calibri"/>
            </a:endParaRPr>
          </a:p>
        </p:txBody>
      </p:sp>
      <p:pic>
        <p:nvPicPr>
          <p:cNvPr id="12" name="Picture 11" descr="QR Code to redirect to www.denvergov.org/dsbo">
            <a:extLst>
              <a:ext uri="{FF2B5EF4-FFF2-40B4-BE49-F238E27FC236}">
                <a16:creationId xmlns:a16="http://schemas.microsoft.com/office/drawing/2014/main" id="{708757D6-1A6E-B942-23F2-E21987F842E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600992" y="5515691"/>
            <a:ext cx="1209282" cy="1209282"/>
          </a:xfrm>
          <a:prstGeom prst="rect">
            <a:avLst/>
          </a:prstGeom>
        </p:spPr>
      </p:pic>
    </p:spTree>
    <p:extLst>
      <p:ext uri="{BB962C8B-B14F-4D97-AF65-F5344CB8AC3E}">
        <p14:creationId xmlns:p14="http://schemas.microsoft.com/office/powerpoint/2010/main" val="159681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B423E-EC83-6F68-B9B1-422E09632B45}"/>
              </a:ext>
            </a:extLst>
          </p:cNvPr>
          <p:cNvSpPr>
            <a:spLocks noGrp="1"/>
          </p:cNvSpPr>
          <p:nvPr>
            <p:ph type="title"/>
          </p:nvPr>
        </p:nvSpPr>
        <p:spPr/>
        <p:txBody>
          <a:bodyPr/>
          <a:lstStyle/>
          <a:p>
            <a:r>
              <a:rPr lang="en-US" sz="3200">
                <a:solidFill>
                  <a:schemeClr val="accent1">
                    <a:lumMod val="76000"/>
                  </a:schemeClr>
                </a:solidFill>
                <a:latin typeface="Franklin Gothic Medium"/>
              </a:rPr>
              <a:t>Small Business Certification Programs</a:t>
            </a:r>
            <a:endParaRPr lang="en-US" sz="3200">
              <a:solidFill>
                <a:schemeClr val="accent1">
                  <a:lumMod val="76000"/>
                </a:schemeClr>
              </a:solidFill>
            </a:endParaRPr>
          </a:p>
        </p:txBody>
      </p:sp>
      <p:sp>
        <p:nvSpPr>
          <p:cNvPr id="4" name="TextBox 3">
            <a:extLst>
              <a:ext uri="{FF2B5EF4-FFF2-40B4-BE49-F238E27FC236}">
                <a16:creationId xmlns:a16="http://schemas.microsoft.com/office/drawing/2014/main" id="{AD475746-81B3-65BC-DB7D-15DC986386B2}"/>
              </a:ext>
            </a:extLst>
          </p:cNvPr>
          <p:cNvSpPr txBox="1"/>
          <p:nvPr/>
        </p:nvSpPr>
        <p:spPr>
          <a:xfrm>
            <a:off x="603250" y="1322102"/>
            <a:ext cx="11047044" cy="56477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Minority and Women Owned Business Enterprise (MWBE) Program</a:t>
            </a:r>
          </a:p>
          <a:p>
            <a:pPr marL="285750" indent="-285750">
              <a:buFont typeface="Arial"/>
              <a:buChar char="•"/>
            </a:pPr>
            <a:r>
              <a:rPr lang="en-US">
                <a:ea typeface="Calibri"/>
                <a:cs typeface="Calibri"/>
              </a:rPr>
              <a:t>Eligible small, independent businesses, owned and controlled by </a:t>
            </a:r>
            <a:r>
              <a:rPr lang="en-US" u="sng">
                <a:ea typeface="Calibri"/>
                <a:cs typeface="Calibri"/>
              </a:rPr>
              <a:t>socially and economically disadvantaged individual(s)</a:t>
            </a:r>
            <a:r>
              <a:rPr lang="en-US">
                <a:ea typeface="Calibri"/>
                <a:cs typeface="Calibri"/>
              </a:rPr>
              <a:t> may participate as a MWBE</a:t>
            </a:r>
          </a:p>
          <a:p>
            <a:pPr marL="285750" indent="-285750">
              <a:buFont typeface="Arial"/>
              <a:buChar char="•"/>
            </a:pPr>
            <a:r>
              <a:rPr lang="en-US">
                <a:ea typeface="Calibri"/>
                <a:cs typeface="Calibri"/>
              </a:rPr>
              <a:t>Subcontracting opportunities on </a:t>
            </a:r>
            <a:r>
              <a:rPr lang="en-US" u="sng">
                <a:ea typeface="Calibri"/>
                <a:cs typeface="Calibri"/>
              </a:rPr>
              <a:t>City funded projects</a:t>
            </a:r>
            <a:r>
              <a:rPr lang="en-US">
                <a:ea typeface="Calibri"/>
                <a:cs typeface="Calibri"/>
              </a:rPr>
              <a:t> with MWBE goals</a:t>
            </a:r>
          </a:p>
          <a:p>
            <a:pPr marL="285750" indent="-285750">
              <a:buFont typeface="Arial"/>
              <a:buChar char="•"/>
            </a:pPr>
            <a:r>
              <a:rPr lang="en-US">
                <a:ea typeface="Calibri"/>
                <a:cs typeface="Calibri"/>
                <a:hlinkClick r:id="rId2"/>
              </a:rPr>
              <a:t>D.R.M.C. Chapter 28, Article III</a:t>
            </a:r>
            <a:endParaRPr lang="en-US">
              <a:ea typeface="Calibri"/>
              <a:cs typeface="Calibri"/>
            </a:endParaRPr>
          </a:p>
          <a:p>
            <a:endParaRPr lang="en-US">
              <a:ea typeface="Calibri"/>
              <a:cs typeface="Calibri"/>
            </a:endParaRPr>
          </a:p>
          <a:p>
            <a:r>
              <a:rPr lang="en-US" b="1">
                <a:ea typeface="Calibri"/>
                <a:cs typeface="Calibri"/>
              </a:rPr>
              <a:t>Small Business Enterprise (SBE) Programs</a:t>
            </a:r>
          </a:p>
          <a:p>
            <a:pPr marL="285750" indent="-285750">
              <a:buFont typeface="Arial"/>
              <a:buChar char="•"/>
            </a:pPr>
            <a:r>
              <a:rPr lang="en-US">
                <a:ea typeface="Calibri"/>
                <a:cs typeface="Calibri"/>
              </a:rPr>
              <a:t>Eligible small, independent businesses, owned and controlled by </a:t>
            </a:r>
            <a:r>
              <a:rPr lang="en-US" u="sng">
                <a:ea typeface="Calibri"/>
                <a:cs typeface="Calibri"/>
              </a:rPr>
              <a:t>economically disadvantaged individual(s)</a:t>
            </a:r>
            <a:r>
              <a:rPr lang="en-US">
                <a:ea typeface="Calibri"/>
                <a:cs typeface="Calibri"/>
              </a:rPr>
              <a:t> may participate as an SBE, EBE, SBEC</a:t>
            </a:r>
          </a:p>
          <a:p>
            <a:pPr marL="285750" indent="-285750">
              <a:buFont typeface="Arial"/>
              <a:buChar char="•"/>
            </a:pPr>
            <a:r>
              <a:rPr lang="en-US">
                <a:ea typeface="Calibri"/>
                <a:cs typeface="Calibri"/>
              </a:rPr>
              <a:t>City defined pool contracts</a:t>
            </a:r>
          </a:p>
          <a:p>
            <a:pPr marL="285750" indent="-285750">
              <a:buFont typeface="Arial"/>
              <a:buChar char="•"/>
            </a:pPr>
            <a:r>
              <a:rPr lang="en-US">
                <a:ea typeface="Calibri"/>
                <a:cs typeface="Calibri"/>
                <a:hlinkClick r:id="rId3"/>
              </a:rPr>
              <a:t>D.R.M.C. Chapter 28, Articles V</a:t>
            </a:r>
            <a:r>
              <a:rPr lang="en-US">
                <a:ea typeface="Calibri"/>
                <a:cs typeface="Calibri"/>
              </a:rPr>
              <a:t> and </a:t>
            </a:r>
            <a:r>
              <a:rPr lang="en-US">
                <a:ea typeface="Calibri"/>
                <a:cs typeface="Calibri"/>
                <a:hlinkClick r:id="rId4"/>
              </a:rPr>
              <a:t>VII</a:t>
            </a:r>
            <a:endParaRPr lang="en-US">
              <a:ea typeface="Calibri"/>
              <a:cs typeface="Calibri"/>
            </a:endParaRPr>
          </a:p>
          <a:p>
            <a:endParaRPr lang="en-US">
              <a:ea typeface="Calibri"/>
              <a:cs typeface="Calibri"/>
            </a:endParaRPr>
          </a:p>
          <a:p>
            <a:r>
              <a:rPr lang="en-US" b="1">
                <a:ea typeface="Calibri"/>
                <a:cs typeface="Calibri"/>
              </a:rPr>
              <a:t>Disadvantaged Business Enterprise (DBE) Program</a:t>
            </a:r>
          </a:p>
          <a:p>
            <a:pPr marL="285750" indent="-285750">
              <a:buFont typeface="Arial"/>
              <a:buChar char="•"/>
            </a:pPr>
            <a:r>
              <a:rPr lang="en-US">
                <a:ea typeface="Calibri"/>
                <a:cs typeface="Calibri"/>
              </a:rPr>
              <a:t>Eligible small, independent businesses, owned and controlled by </a:t>
            </a:r>
            <a:r>
              <a:rPr lang="en-US" u="sng">
                <a:ea typeface="Calibri"/>
                <a:cs typeface="Calibri"/>
              </a:rPr>
              <a:t>socially and economically disadvantaged individual(s)</a:t>
            </a:r>
            <a:r>
              <a:rPr lang="en-US">
                <a:ea typeface="Calibri"/>
                <a:cs typeface="Calibri"/>
              </a:rPr>
              <a:t> may participate as a DBE</a:t>
            </a:r>
          </a:p>
          <a:p>
            <a:pPr marL="285750" indent="-285750">
              <a:buFont typeface="Arial"/>
              <a:buChar char="•"/>
            </a:pPr>
            <a:r>
              <a:rPr lang="en-US">
                <a:ea typeface="Calibri"/>
                <a:cs typeface="Calibri"/>
              </a:rPr>
              <a:t>Subcontracting opportunities on </a:t>
            </a:r>
            <a:r>
              <a:rPr lang="en-US" u="sng">
                <a:ea typeface="Calibri"/>
                <a:cs typeface="Calibri"/>
              </a:rPr>
              <a:t>federally funded transportation projects</a:t>
            </a:r>
            <a:r>
              <a:rPr lang="en-US">
                <a:ea typeface="Calibri"/>
                <a:cs typeface="Calibri"/>
              </a:rPr>
              <a:t> (state-wide)</a:t>
            </a:r>
          </a:p>
          <a:p>
            <a:pPr marL="285750" indent="-285750">
              <a:buFont typeface="Arial"/>
              <a:buChar char="•"/>
            </a:pPr>
            <a:r>
              <a:rPr lang="en-US">
                <a:latin typeface="Calibri"/>
                <a:ea typeface="Calibri"/>
                <a:cs typeface="Calibri"/>
                <a:hlinkClick r:id="rId5"/>
              </a:rPr>
              <a:t>49 CFR Part 26</a:t>
            </a:r>
            <a:endParaRPr lang="en-US">
              <a:latin typeface="Calibri"/>
              <a:ea typeface="Calibri"/>
              <a:cs typeface="Calibri"/>
            </a:endParaRPr>
          </a:p>
          <a:p>
            <a:pPr marL="285750" indent="-285750">
              <a:buFont typeface="Arial"/>
              <a:buChar char="•"/>
            </a:pPr>
            <a:endParaRPr lang="en-US">
              <a:latin typeface="Calibri"/>
              <a:ea typeface="Calibri"/>
              <a:cs typeface="Calibri"/>
            </a:endParaRPr>
          </a:p>
          <a:p>
            <a:r>
              <a:rPr lang="en-US" sz="1900" b="1">
                <a:latin typeface="Calibri"/>
                <a:ea typeface="Calibri"/>
                <a:cs typeface="Calibri"/>
              </a:rPr>
              <a:t>TO LEARN MORE ABOUT DSBO, PLEASE VISIT US IN THE BREAKOUT ROOM OR SCAN THE QR CODE. </a:t>
            </a:r>
          </a:p>
          <a:p>
            <a:pPr marL="285750" indent="-285750">
              <a:buFont typeface="Arial"/>
              <a:buChar char="•"/>
            </a:pPr>
            <a:endParaRPr lang="en-US">
              <a:ea typeface="Calibri"/>
              <a:cs typeface="Calibri"/>
            </a:endParaRPr>
          </a:p>
        </p:txBody>
      </p:sp>
      <p:pic>
        <p:nvPicPr>
          <p:cNvPr id="6" name="Picture 5" descr="QR Code to redirect to www.denvergov.org/dsbo">
            <a:extLst>
              <a:ext uri="{FF2B5EF4-FFF2-40B4-BE49-F238E27FC236}">
                <a16:creationId xmlns:a16="http://schemas.microsoft.com/office/drawing/2014/main" id="{70C767F0-B86B-9E41-11A0-2CBF99B5D8D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81454" y="5535229"/>
            <a:ext cx="1209282" cy="1209282"/>
          </a:xfrm>
          <a:prstGeom prst="rect">
            <a:avLst/>
          </a:prstGeom>
        </p:spPr>
      </p:pic>
    </p:spTree>
    <p:extLst>
      <p:ext uri="{BB962C8B-B14F-4D97-AF65-F5344CB8AC3E}">
        <p14:creationId xmlns:p14="http://schemas.microsoft.com/office/powerpoint/2010/main" val="2361025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Compliance&#10;DSBO’s compliance team monitors small business utilization from solicitation through the contract term to ensure equity protections and adherence to our program requirements from enforcing timely subcontractor payments&#10;&#10;Bring attention to the Small Biz, Big Wins&#10;">
            <a:extLst>
              <a:ext uri="{FF2B5EF4-FFF2-40B4-BE49-F238E27FC236}">
                <a16:creationId xmlns:a16="http://schemas.microsoft.com/office/drawing/2014/main" id="{D286F7D7-0370-A35D-7049-DFE7574CB1EB}"/>
              </a:ext>
            </a:extLst>
          </p:cNvPr>
          <p:cNvSpPr>
            <a:spLocks noGrp="1"/>
          </p:cNvSpPr>
          <p:nvPr>
            <p:ph type="title"/>
          </p:nvPr>
        </p:nvSpPr>
        <p:spPr/>
        <p:txBody>
          <a:bodyPr/>
          <a:lstStyle/>
          <a:p>
            <a:r>
              <a:rPr lang="en-US"/>
              <a:t>Compliance</a:t>
            </a:r>
          </a:p>
        </p:txBody>
      </p:sp>
      <p:sp>
        <p:nvSpPr>
          <p:cNvPr id="4" name="TextBox 3">
            <a:extLst>
              <a:ext uri="{FF2B5EF4-FFF2-40B4-BE49-F238E27FC236}">
                <a16:creationId xmlns:a16="http://schemas.microsoft.com/office/drawing/2014/main" id="{4F93D682-6855-B5CE-38E6-0431556A4B5C}"/>
              </a:ext>
              <a:ext uri="{C183D7F6-B498-43B3-948B-1728B52AA6E4}">
                <adec:decorative xmlns:adec="http://schemas.microsoft.com/office/drawing/2017/decorative" val="1"/>
              </a:ext>
            </a:extLst>
          </p:cNvPr>
          <p:cNvSpPr txBox="1"/>
          <p:nvPr/>
        </p:nvSpPr>
        <p:spPr>
          <a:xfrm>
            <a:off x="704626" y="1194407"/>
            <a:ext cx="8568267" cy="5262979"/>
          </a:xfrm>
          <a:prstGeom prst="rect">
            <a:avLst/>
          </a:prstGeom>
          <a:noFill/>
        </p:spPr>
        <p:txBody>
          <a:bodyPr wrap="square" lIns="91440" tIns="45720" rIns="91440" bIns="45720" rtlCol="0" anchor="t">
            <a:spAutoFit/>
          </a:bodyPr>
          <a:lstStyle/>
          <a:p>
            <a:pPr algn="l" rtl="0" fontAlgn="base"/>
            <a:r>
              <a:rPr lang="en-US" sz="1400" b="1" i="0" u="none" strike="noStrike">
                <a:solidFill>
                  <a:srgbClr val="000000"/>
                </a:solidFill>
                <a:effectLst/>
                <a:latin typeface="Arial"/>
                <a:cs typeface="Arial"/>
              </a:rPr>
              <a:t>Preventing Discrimination</a:t>
            </a:r>
            <a:r>
              <a:rPr lang="en-US" sz="1400" b="0" i="0" u="none" strike="noStrike">
                <a:solidFill>
                  <a:srgbClr val="000000"/>
                </a:solidFill>
                <a:effectLst/>
                <a:latin typeface="Arial"/>
                <a:cs typeface="Arial"/>
              </a:rPr>
              <a:t>:</a:t>
            </a:r>
            <a:r>
              <a:rPr lang="en-US" sz="1400" b="0" i="0" u="none" strike="noStrike">
                <a:solidFill>
                  <a:srgbClr val="111111"/>
                </a:solidFill>
                <a:effectLst/>
                <a:latin typeface="Arial"/>
                <a:cs typeface="Arial"/>
              </a:rPr>
              <a:t> Ensuring fair practices in solicitation, contracting, and performance activities.</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Certified Business Requirements</a:t>
            </a:r>
            <a:r>
              <a:rPr lang="en-US" sz="1400" b="0" i="0" u="none" strike="noStrike">
                <a:solidFill>
                  <a:srgbClr val="111111"/>
                </a:solidFill>
                <a:effectLst/>
                <a:latin typeface="Arial"/>
                <a:cs typeface="Arial"/>
              </a:rPr>
              <a:t>: Upholding commitments and Good Faith Efforts (GFE).</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Commercially Useful Functions</a:t>
            </a:r>
            <a:r>
              <a:rPr lang="en-US" sz="1400" b="0" i="0" u="none" strike="noStrike">
                <a:solidFill>
                  <a:srgbClr val="595959"/>
                </a:solidFill>
                <a:effectLst/>
                <a:latin typeface="Arial"/>
                <a:cs typeface="Arial"/>
              </a:rPr>
              <a:t>:</a:t>
            </a:r>
            <a:r>
              <a:rPr lang="en-US" sz="1400" b="0" i="0" u="none" strike="noStrike">
                <a:solidFill>
                  <a:srgbClr val="111111"/>
                </a:solidFill>
                <a:effectLst/>
                <a:latin typeface="Arial"/>
                <a:cs typeface="Arial"/>
              </a:rPr>
              <a:t> Ensuring firms perform </a:t>
            </a:r>
            <a:r>
              <a:rPr lang="en-US" sz="1400" b="0" i="0" u="none" strike="noStrike">
                <a:solidFill>
                  <a:srgbClr val="313335"/>
                </a:solidFill>
                <a:effectLst/>
                <a:latin typeface="Arial"/>
                <a:cs typeface="Arial"/>
              </a:rPr>
              <a:t>a distinct element of the work of a contract and carry out such work, by performing, maintaining control, managing, and supervising the work involved.</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Contractor Prompt Payment</a:t>
            </a:r>
            <a:r>
              <a:rPr lang="en-US" sz="1400" b="0" i="0" u="none" strike="noStrike">
                <a:solidFill>
                  <a:srgbClr val="000000"/>
                </a:solidFill>
                <a:effectLst/>
                <a:latin typeface="Arial"/>
                <a:cs typeface="Arial"/>
              </a:rPr>
              <a:t>: Overseeing and enforcing timely subcontractor payments </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Tracking Participation</a:t>
            </a:r>
            <a:r>
              <a:rPr lang="en-US" sz="1400" b="0" i="0" u="none" strike="noStrike">
                <a:solidFill>
                  <a:srgbClr val="000000"/>
                </a:solidFill>
                <a:effectLst/>
                <a:latin typeface="Arial"/>
                <a:cs typeface="Arial"/>
              </a:rPr>
              <a:t>: Monitoring certified business participation and self-performance requirements.</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Risk Prevention</a:t>
            </a:r>
            <a:r>
              <a:rPr lang="en-US" sz="1400" b="0" i="0" u="none" strike="noStrike">
                <a:solidFill>
                  <a:srgbClr val="000000"/>
                </a:solidFill>
                <a:effectLst/>
                <a:latin typeface="Arial"/>
                <a:cs typeface="Arial"/>
              </a:rPr>
              <a:t>: Preventing certified subcontractors from working at risk.</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Certified Firm Utilization Changes</a:t>
            </a:r>
            <a:r>
              <a:rPr lang="en-US" sz="1400" b="0" i="0" u="none" strike="noStrike">
                <a:solidFill>
                  <a:srgbClr val="000000"/>
                </a:solidFill>
                <a:effectLst/>
                <a:latin typeface="Arial"/>
                <a:cs typeface="Arial"/>
              </a:rPr>
              <a:t>: Ensuring terminations, substitutions, and scope reductions happen for good cause only.</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Subcontract Agreement Requirements</a:t>
            </a:r>
            <a:r>
              <a:rPr lang="en-US" sz="1400" b="0" i="0" u="none" strike="noStrike">
                <a:solidFill>
                  <a:srgbClr val="000000"/>
                </a:solidFill>
                <a:effectLst/>
                <a:latin typeface="Arial"/>
                <a:cs typeface="Arial"/>
              </a:rPr>
              <a:t>: Helping stakeholders understand DSBO requirements.</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Compliance Reporting</a:t>
            </a:r>
            <a:r>
              <a:rPr lang="en-US" sz="1400" b="0" i="0" u="none" strike="noStrike">
                <a:solidFill>
                  <a:srgbClr val="111111"/>
                </a:solidFill>
                <a:effectLst/>
                <a:latin typeface="Arial"/>
                <a:cs typeface="Arial"/>
              </a:rPr>
              <a:t>: Ensuring comprehensive compliance reporting.</a:t>
            </a:r>
            <a:r>
              <a:rPr lang="en-US" sz="1400" b="0" i="0">
                <a:solidFill>
                  <a:srgbClr val="000000"/>
                </a:solidFill>
                <a:effectLst/>
                <a:latin typeface="Arial"/>
                <a:cs typeface="Arial"/>
              </a:rPr>
              <a:t>​</a:t>
            </a:r>
          </a:p>
          <a:p>
            <a:pPr algn="ctr" rtl="0" fontAlgn="base"/>
            <a:endParaRPr lang="en-US" sz="1400" b="0" i="0">
              <a:solidFill>
                <a:srgbClr val="000000"/>
              </a:solidFill>
              <a:effectLst/>
              <a:latin typeface="Arial"/>
              <a:cs typeface="Arial"/>
            </a:endParaRPr>
          </a:p>
          <a:p>
            <a:pPr algn="ctr" rtl="0"/>
            <a:endParaRPr lang="en-US" sz="1400">
              <a:solidFill>
                <a:srgbClr val="000000"/>
              </a:solidFill>
              <a:latin typeface="Arial"/>
              <a:ea typeface="Calibri"/>
              <a:cs typeface="Arial"/>
            </a:endParaRPr>
          </a:p>
          <a:p>
            <a:r>
              <a:rPr lang="en-US" sz="1400" b="1">
                <a:solidFill>
                  <a:srgbClr val="000000"/>
                </a:solidFill>
                <a:latin typeface="Arial"/>
                <a:ea typeface="Calibri"/>
                <a:cs typeface="Arial"/>
              </a:rPr>
              <a:t>For more information about DSBO and to find certified firms, please visit: </a:t>
            </a:r>
            <a:r>
              <a:rPr lang="en-US" sz="1400">
                <a:solidFill>
                  <a:srgbClr val="000000"/>
                </a:solidFill>
                <a:latin typeface="Arial"/>
                <a:ea typeface="Calibri"/>
                <a:cs typeface="Arial"/>
                <a:hlinkClick r:id="rId3"/>
              </a:rPr>
              <a:t>https://www.denvergov.org/content/denvergov/en/denver-office-of-economic-development/do-business-with-denver.html </a:t>
            </a:r>
            <a:r>
              <a:rPr lang="en-US" sz="1400">
                <a:solidFill>
                  <a:srgbClr val="0070C0"/>
                </a:solidFill>
                <a:latin typeface="Arial"/>
                <a:ea typeface="Calibri"/>
                <a:cs typeface="Arial"/>
              </a:rPr>
              <a:t> </a:t>
            </a:r>
            <a:endParaRPr lang="en-US"/>
          </a:p>
        </p:txBody>
      </p:sp>
    </p:spTree>
    <p:extLst>
      <p:ext uri="{BB962C8B-B14F-4D97-AF65-F5344CB8AC3E}">
        <p14:creationId xmlns:p14="http://schemas.microsoft.com/office/powerpoint/2010/main" val="640101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Certification (MWBE, EBE, SBE, SBEC, DBE) ">
            <a:extLst>
              <a:ext uri="{FF2B5EF4-FFF2-40B4-BE49-F238E27FC236}">
                <a16:creationId xmlns:a16="http://schemas.microsoft.com/office/drawing/2014/main" id="{7D427AEB-0927-83E4-2D16-65C114EA9FAB}"/>
              </a:ext>
            </a:extLst>
          </p:cNvPr>
          <p:cNvSpPr>
            <a:spLocks noGrp="1"/>
          </p:cNvSpPr>
          <p:nvPr>
            <p:ph type="title"/>
          </p:nvPr>
        </p:nvSpPr>
        <p:spPr>
          <a:xfrm>
            <a:off x="517523" y="550862"/>
            <a:ext cx="9083677" cy="498475"/>
          </a:xfrm>
        </p:spPr>
        <p:txBody>
          <a:bodyPr/>
          <a:lstStyle/>
          <a:p>
            <a:r>
              <a:rPr lang="en-US">
                <a:latin typeface="Franklin Gothic Medium"/>
              </a:rPr>
              <a:t>Certification (MWBE, EBE, SBE(C), and DBE)	</a:t>
            </a:r>
            <a:endParaRPr lang="en-US"/>
          </a:p>
        </p:txBody>
      </p:sp>
      <p:sp>
        <p:nvSpPr>
          <p:cNvPr id="4" name="TextBox 3" descr="Applying for Certification(s):&#10;&#10;Online Application https://denver.mwdbe.com/?TN=denver&#10;&#10;Monthly webinar “Understanding Certification” https://startupspace.app/detail-normal-events/58020?b_link=event_type%3Dupcoming%26search_group%3D468%26search_radius%3D50&amp;group_id=NDY4&#10;&#10;Must be actively certified (in the correct codes) at the time of bid or when the letter of intent is signed&#10;&#10;Maintaining Your Certification(s):&#10;&#10;Submit an annual update every year.&#10; &#10;For changes to NAICS codes submit an Expansion Application&#10;&#10;Notify DSBO of any change in ownership or other material change">
            <a:extLst>
              <a:ext uri="{FF2B5EF4-FFF2-40B4-BE49-F238E27FC236}">
                <a16:creationId xmlns:a16="http://schemas.microsoft.com/office/drawing/2014/main" id="{2B874742-5E59-E415-A74E-EF9B21496FC4}"/>
              </a:ext>
            </a:extLst>
          </p:cNvPr>
          <p:cNvSpPr txBox="1"/>
          <p:nvPr/>
        </p:nvSpPr>
        <p:spPr>
          <a:xfrm>
            <a:off x="647602" y="1443913"/>
            <a:ext cx="10896796" cy="5078313"/>
          </a:xfrm>
          <a:prstGeom prst="rect">
            <a:avLst/>
          </a:prstGeom>
          <a:noFill/>
        </p:spPr>
        <p:txBody>
          <a:bodyPr wrap="square" lIns="91440" tIns="45720" rIns="91440" bIns="45720" rtlCol="0" anchor="t">
            <a:spAutoFit/>
          </a:bodyPr>
          <a:lstStyle/>
          <a:p>
            <a:r>
              <a:rPr lang="en-US" b="1"/>
              <a:t>Applying for Certification(s):</a:t>
            </a:r>
          </a:p>
          <a:p>
            <a:endParaRPr lang="en-US"/>
          </a:p>
          <a:p>
            <a:pPr marL="285750" indent="-285750">
              <a:buFont typeface="Arial" panose="020B0604020202020204" pitchFamily="34" charset="0"/>
              <a:buChar char="•"/>
            </a:pPr>
            <a:r>
              <a:rPr lang="en-US">
                <a:hlinkClick r:id="rId3"/>
              </a:rPr>
              <a:t>Online Application</a:t>
            </a:r>
            <a:endParaRPr lang="en-US"/>
          </a:p>
          <a:p>
            <a:endParaRPr lang="en-US"/>
          </a:p>
          <a:p>
            <a:pPr marL="285750" indent="-285750">
              <a:buFont typeface="Arial" panose="020B0604020202020204" pitchFamily="34" charset="0"/>
              <a:buChar char="•"/>
            </a:pPr>
            <a:r>
              <a:rPr lang="en-US"/>
              <a:t>Monthly webinar </a:t>
            </a:r>
            <a:r>
              <a:rPr lang="en-US">
                <a:hlinkClick r:id="rId4"/>
              </a:rPr>
              <a:t>“Understanding Certification”</a:t>
            </a:r>
            <a:endParaRPr lang="en-US"/>
          </a:p>
          <a:p>
            <a:endParaRPr lang="en-US"/>
          </a:p>
          <a:p>
            <a:pPr marL="285750" indent="-285750">
              <a:buFont typeface="Arial" panose="020B0604020202020204" pitchFamily="34" charset="0"/>
              <a:buChar char="•"/>
            </a:pPr>
            <a:r>
              <a:rPr lang="en-US"/>
              <a:t>Must be actively certified (in the correct codes) at the time of bid or when the letter of intent is signed</a:t>
            </a:r>
            <a:endParaRPr lang="en-US">
              <a:ea typeface="Calibri"/>
              <a:cs typeface="Calibri"/>
            </a:endParaRPr>
          </a:p>
          <a:p>
            <a:endParaRPr lang="en-US"/>
          </a:p>
          <a:p>
            <a:r>
              <a:rPr lang="en-US" b="1"/>
              <a:t>Maintaining Your Certification(s):</a:t>
            </a:r>
            <a:endParaRPr lang="en-US" b="1">
              <a:ea typeface="Calibri"/>
              <a:cs typeface="Calibri"/>
            </a:endParaRPr>
          </a:p>
          <a:p>
            <a:endParaRPr lang="en-US"/>
          </a:p>
          <a:p>
            <a:pPr marL="285750" indent="-285750">
              <a:buFont typeface="Arial" panose="020B0604020202020204" pitchFamily="34" charset="0"/>
              <a:buChar char="•"/>
            </a:pPr>
            <a:r>
              <a:rPr lang="en-US"/>
              <a:t>Submit an Annual Update every year.</a:t>
            </a:r>
            <a:endParaRPr lang="en-US">
              <a:ea typeface="Calibri"/>
              <a:cs typeface="Calibri"/>
            </a:endParaRPr>
          </a:p>
          <a:p>
            <a:r>
              <a:rPr lang="en-US"/>
              <a:t>	</a:t>
            </a:r>
            <a:endParaRPr lang="en-US">
              <a:ea typeface="Calibri"/>
              <a:cs typeface="Calibri"/>
            </a:endParaRPr>
          </a:p>
          <a:p>
            <a:pPr marL="285750" indent="-285750">
              <a:buFont typeface="Arial" panose="020B0604020202020204" pitchFamily="34" charset="0"/>
              <a:buChar char="•"/>
            </a:pPr>
            <a:r>
              <a:rPr lang="en-US"/>
              <a:t>For changes to NAICS codes submit a </a:t>
            </a:r>
            <a:r>
              <a:rPr lang="en-US" u="sng"/>
              <a:t>NAICS Expansion Application</a:t>
            </a:r>
            <a:endParaRPr lang="en-US" u="sng">
              <a:ea typeface="Calibri"/>
              <a:cs typeface="Calibri"/>
            </a:endParaRPr>
          </a:p>
          <a:p>
            <a:endParaRPr lang="en-US"/>
          </a:p>
          <a:p>
            <a:pPr marL="285750" indent="-285750">
              <a:buFont typeface="Arial" panose="020B0604020202020204" pitchFamily="34" charset="0"/>
              <a:buChar char="•"/>
            </a:pPr>
            <a:r>
              <a:rPr lang="en-US"/>
              <a:t>For changes in ownership, business structure, or control submit a </a:t>
            </a:r>
            <a:r>
              <a:rPr lang="en-US" u="sng"/>
              <a:t>Material Change Application</a:t>
            </a:r>
            <a:endParaRPr lang="en-US" u="sng">
              <a:ea typeface="Calibri"/>
              <a:cs typeface="Calibri"/>
            </a:endParaRPr>
          </a:p>
          <a:p>
            <a:endParaRPr lang="en-US"/>
          </a:p>
          <a:p>
            <a:endParaRPr lang="en-US"/>
          </a:p>
          <a:p>
            <a:endParaRPr lang="en-US"/>
          </a:p>
        </p:txBody>
      </p:sp>
    </p:spTree>
    <p:extLst>
      <p:ext uri="{BB962C8B-B14F-4D97-AF65-F5344CB8AC3E}">
        <p14:creationId xmlns:p14="http://schemas.microsoft.com/office/powerpoint/2010/main" val="868613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F7CEFA-447F-7F36-CB92-D8C34F1722D2}"/>
              </a:ext>
            </a:extLst>
          </p:cNvPr>
          <p:cNvSpPr>
            <a:spLocks noGrp="1"/>
          </p:cNvSpPr>
          <p:nvPr>
            <p:ph type="title"/>
          </p:nvPr>
        </p:nvSpPr>
        <p:spPr/>
        <p:txBody>
          <a:bodyPr/>
          <a:lstStyle/>
          <a:p>
            <a:r>
              <a:rPr lang="en-US"/>
              <a:t>Connect with Us</a:t>
            </a:r>
          </a:p>
        </p:txBody>
      </p:sp>
      <p:sp>
        <p:nvSpPr>
          <p:cNvPr id="7" name="TextBox 6" descr="&#10;Visit our website: www.denvergov.org/dsbo&#10;&#10;Call: (720) 913-1714&#10;&#10;Sign up for the DSBO weekly newsletter https://denvergov.us2.list-manage.com/subscribe?u=1d398c2a368bac2001013a3a6&amp;id=c04b6eed77 &#10;&#10;Certification: certificationinfo@denvergov.org&#10;&#10;DEN Compliance: dsbo@flydenver.com&#10;&#10;Downtown Compliance: dsbo@denvergov.org&#10;&#10;General inquiries: dsbohelp@denvergov.org">
            <a:extLst>
              <a:ext uri="{FF2B5EF4-FFF2-40B4-BE49-F238E27FC236}">
                <a16:creationId xmlns:a16="http://schemas.microsoft.com/office/drawing/2014/main" id="{07D44DA8-BBC4-337D-E8ED-AB9E5D4BDDF7}"/>
              </a:ext>
            </a:extLst>
          </p:cNvPr>
          <p:cNvSpPr txBox="1"/>
          <p:nvPr/>
        </p:nvSpPr>
        <p:spPr>
          <a:xfrm>
            <a:off x="3246783" y="465946"/>
            <a:ext cx="8362121"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Visit our website: </a:t>
            </a:r>
            <a:r>
              <a:rPr lang="en-US" sz="2400">
                <a:solidFill>
                  <a:srgbClr val="000000"/>
                </a:solidFill>
                <a:latin typeface="Arial" panose="020B0604020202020204" pitchFamily="34" charset="0"/>
                <a:cs typeface="Arial" panose="020B0604020202020204" pitchFamily="34" charset="0"/>
                <a:hlinkClick r:id="rId3"/>
              </a:rPr>
              <a:t>www.denvergov.org/dsbo</a:t>
            </a:r>
            <a:endParaRPr lang="en-US" sz="2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Call: (720) 913-1714</a:t>
            </a: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Sign up for the </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4"/>
              </a:rPr>
              <a:t>DSBO weekly newsletter</a:t>
            </a: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Certification: </a:t>
            </a:r>
            <a:r>
              <a:rPr lang="en-US" sz="2400">
                <a:solidFill>
                  <a:srgbClr val="000000"/>
                </a:solidFill>
                <a:latin typeface="Arial" panose="020B0604020202020204" pitchFamily="34" charset="0"/>
                <a:cs typeface="Arial" panose="020B0604020202020204" pitchFamily="34" charset="0"/>
                <a:hlinkClick r:id="rId5"/>
              </a:rPr>
              <a:t>certificationinfo@denvergov.org</a:t>
            </a:r>
            <a:endParaRPr lang="en-US" sz="2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DEN Compliance: </a:t>
            </a:r>
            <a:r>
              <a:rPr lang="en-US" sz="2400">
                <a:solidFill>
                  <a:srgbClr val="000000"/>
                </a:solidFill>
                <a:latin typeface="Arial" panose="020B0604020202020204" pitchFamily="34" charset="0"/>
                <a:cs typeface="Arial" panose="020B0604020202020204" pitchFamily="34" charset="0"/>
                <a:hlinkClick r:id="rId6"/>
              </a:rPr>
              <a:t>dsbo@flydenver.com</a:t>
            </a:r>
            <a:endParaRPr lang="en-US" sz="2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Downtown Compliance: </a:t>
            </a:r>
            <a:r>
              <a:rPr lang="en-US" sz="2400">
                <a:solidFill>
                  <a:srgbClr val="000000"/>
                </a:solidFill>
                <a:latin typeface="Arial" panose="020B0604020202020204" pitchFamily="34" charset="0"/>
                <a:cs typeface="Arial" panose="020B0604020202020204" pitchFamily="34" charset="0"/>
                <a:hlinkClick r:id="rId7"/>
              </a:rPr>
              <a:t>dsbo@denvergov.org</a:t>
            </a:r>
            <a:endParaRPr lang="en-US" sz="2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General inquiries: </a:t>
            </a:r>
            <a:r>
              <a:rPr lang="en-US" sz="2400">
                <a:solidFill>
                  <a:srgbClr val="000000"/>
                </a:solidFill>
                <a:latin typeface="Arial" panose="020B0604020202020204" pitchFamily="34" charset="0"/>
                <a:cs typeface="Arial" panose="020B0604020202020204" pitchFamily="34" charset="0"/>
                <a:hlinkClick r:id="rId8"/>
              </a:rPr>
              <a:t>dsbohelp@denvergov.org</a:t>
            </a:r>
            <a:endParaRPr lang="en-US" sz="24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333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General Services- Purchasing Division&#10;&#10;Exclusive management and control of the purchasing of all supplies, equipment and personal property and services in connection therewith, for the City and County and for all departments (including DEN), agencies, boards, commissions and authorities thereof, except the City Council.&#10;&#10;&#10;Leann Rush&#10;Senior Procurement Analyst (DEN)&#10;303-342-2298 &#10;leann.rush@flydenver.com &#10;&#10;&#10;Sol Ybarra  &#10;Business Outreach Coordinator  &#10;720-913-8156&#10;sol.ybarra@denvergov.org &#10;&#10;You must be registered in Bidnet&#10;to receive solicitation notices &#10;directly to your email. Please make &#10;to choose the correct codes for your&#10;business.&#10;">
            <a:extLst>
              <a:ext uri="{FF2B5EF4-FFF2-40B4-BE49-F238E27FC236}">
                <a16:creationId xmlns:a16="http://schemas.microsoft.com/office/drawing/2014/main" id="{35F67971-1933-588E-0AFA-D6BBB0F95EAC}"/>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General Services- Purchasing Division</a:t>
            </a:r>
          </a:p>
        </p:txBody>
      </p:sp>
      <p:sp>
        <p:nvSpPr>
          <p:cNvPr id="9" name="TextBox 8">
            <a:extLst>
              <a:ext uri="{FF2B5EF4-FFF2-40B4-BE49-F238E27FC236}">
                <a16:creationId xmlns:a16="http://schemas.microsoft.com/office/drawing/2014/main" id="{63544299-965E-0A54-E09A-E896F4B2F43B}"/>
              </a:ext>
            </a:extLst>
          </p:cNvPr>
          <p:cNvSpPr txBox="1"/>
          <p:nvPr/>
        </p:nvSpPr>
        <p:spPr>
          <a:xfrm>
            <a:off x="770439" y="1255125"/>
            <a:ext cx="9125111" cy="4801314"/>
          </a:xfrm>
          <a:prstGeom prst="rect">
            <a:avLst/>
          </a:prstGeom>
          <a:noFill/>
        </p:spPr>
        <p:txBody>
          <a:bodyPr wrap="square">
            <a:spAutoFit/>
          </a:bodyPr>
          <a:lstStyle/>
          <a:p>
            <a:r>
              <a:rPr lang="en-US"/>
              <a:t>Procures goods and related services (excludes construction/design) using competitive bidding and open market methods. Follows City Charter, D.R.M.C., and Fiscal Accountability Rules.</a:t>
            </a:r>
          </a:p>
          <a:p>
            <a:br>
              <a:rPr lang="en-US" b="1"/>
            </a:br>
            <a:r>
              <a:rPr lang="en-US" b="1"/>
              <a:t>Key Roles</a:t>
            </a:r>
            <a:r>
              <a:rPr lang="en-US"/>
              <a:t>: Manages bids, contracts, assets, surplus sales, vendor relations, and sustainable purchasing.</a:t>
            </a:r>
          </a:p>
          <a:p>
            <a:br>
              <a:rPr lang="en-US" b="1"/>
            </a:br>
            <a:r>
              <a:rPr lang="en-US" b="1"/>
              <a:t>Vendor Support</a:t>
            </a:r>
            <a:r>
              <a:rPr lang="en-US"/>
              <a:t>:</a:t>
            </a:r>
          </a:p>
          <a:p>
            <a:pPr marL="742950" lvl="1" indent="-285750">
              <a:buFont typeface="Arial" panose="020B0604020202020204" pitchFamily="34" charset="0"/>
              <a:buChar char="•"/>
            </a:pPr>
            <a:r>
              <a:rPr lang="en-US"/>
              <a:t>Uses </a:t>
            </a:r>
            <a:r>
              <a:rPr lang="en-US">
                <a:hlinkClick r:id="rId3"/>
              </a:rPr>
              <a:t>Rocky Mountain E-Purchasing System (BidNet).</a:t>
            </a:r>
            <a:endParaRPr lang="en-US"/>
          </a:p>
          <a:p>
            <a:pPr marL="742950" lvl="1" indent="-285750">
              <a:buFont typeface="Arial" panose="020B0604020202020204" pitchFamily="34" charset="0"/>
              <a:buChar char="•"/>
            </a:pPr>
            <a:r>
              <a:rPr lang="en-US"/>
              <a:t>Offers bid tools, updates, and resources on its </a:t>
            </a:r>
            <a:r>
              <a:rPr lang="en-US">
                <a:hlinkClick r:id="rId4"/>
              </a:rPr>
              <a:t>website</a:t>
            </a:r>
            <a:r>
              <a:rPr lang="en-US"/>
              <a:t>.</a:t>
            </a:r>
          </a:p>
          <a:p>
            <a:pPr marL="742950" lvl="1" indent="-285750">
              <a:buFont typeface="Arial" panose="020B0604020202020204" pitchFamily="34" charset="0"/>
              <a:buChar char="•"/>
            </a:pPr>
            <a:r>
              <a:rPr lang="en-US"/>
              <a:t>Sends </a:t>
            </a:r>
            <a:r>
              <a:rPr lang="en-US">
                <a:hlinkClick r:id="rId5"/>
              </a:rPr>
              <a:t>weekly notices on bids, events, and opportunities</a:t>
            </a:r>
            <a:r>
              <a:rPr lang="en-US"/>
              <a:t>.</a:t>
            </a:r>
          </a:p>
          <a:p>
            <a:pPr marL="742950" lvl="1" indent="-285750">
              <a:buFont typeface="Arial" panose="020B0604020202020204" pitchFamily="34" charset="0"/>
              <a:buChar char="•"/>
            </a:pPr>
            <a:r>
              <a:rPr lang="en-US"/>
              <a:t>Join the </a:t>
            </a:r>
            <a:r>
              <a:rPr lang="en-US">
                <a:hlinkClick r:id="rId5"/>
              </a:rPr>
              <a:t>vendor list </a:t>
            </a:r>
            <a:r>
              <a:rPr lang="en-US"/>
              <a:t>by completing the Purchasing Communication Form.</a:t>
            </a:r>
            <a:br>
              <a:rPr lang="en-US"/>
            </a:br>
            <a:endParaRPr lang="en-US"/>
          </a:p>
          <a:p>
            <a:pPr>
              <a:buNone/>
            </a:pPr>
            <a:r>
              <a:rPr lang="en-US" b="1"/>
              <a:t>Upcoming Vendor Event</a:t>
            </a:r>
            <a:endParaRPr lang="en-US"/>
          </a:p>
          <a:p>
            <a:pPr marL="285750" indent="-285750">
              <a:buFont typeface="Arial" panose="020B0604020202020204" pitchFamily="34" charset="0"/>
              <a:buChar char="•"/>
            </a:pPr>
            <a:r>
              <a:rPr lang="en-US">
                <a:hlinkClick r:id="rId4"/>
              </a:rPr>
              <a:t>Learn</a:t>
            </a:r>
            <a:r>
              <a:rPr lang="en-US"/>
              <a:t> about Denver agencies, procurement processes, and networking opportunities.</a:t>
            </a:r>
          </a:p>
          <a:p>
            <a:pPr marL="285750" indent="-285750">
              <a:buFont typeface="Arial" panose="020B0604020202020204" pitchFamily="34" charset="0"/>
              <a:buChar char="•"/>
            </a:pPr>
            <a:r>
              <a:rPr lang="en-US"/>
              <a:t>Open to providers of goods, services, and construction.</a:t>
            </a:r>
          </a:p>
          <a:p>
            <a:br>
              <a:rPr lang="en-US" b="1"/>
            </a:br>
            <a:r>
              <a:rPr lang="en-US" sz="1800"/>
              <a:t>To learn more, visit me in the breakout room and scan the QR code.</a:t>
            </a:r>
          </a:p>
        </p:txBody>
      </p:sp>
      <p:pic>
        <p:nvPicPr>
          <p:cNvPr id="10" name="Picture 9" descr="QR Code redirecting to https://denvergov.org/Government/Agencies-Departments-Offices/Agencies-Departments-Offices-Directory/General-Services/Purchasing-Division?OC_EA_EmergencyAnnouncementList_Dismiss=a0478fee-e93d-4942-a615-6de3ec23e95e">
            <a:extLst>
              <a:ext uri="{FF2B5EF4-FFF2-40B4-BE49-F238E27FC236}">
                <a16:creationId xmlns:a16="http://schemas.microsoft.com/office/drawing/2014/main" id="{13042EE4-B52C-74F4-F584-DF3F29629CE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1695" y="5705340"/>
            <a:ext cx="981209" cy="981209"/>
          </a:xfrm>
          <a:prstGeom prst="rect">
            <a:avLst/>
          </a:prstGeom>
        </p:spPr>
      </p:pic>
    </p:spTree>
    <p:extLst>
      <p:ext uri="{BB962C8B-B14F-4D97-AF65-F5344CB8AC3E}">
        <p14:creationId xmlns:p14="http://schemas.microsoft.com/office/powerpoint/2010/main" val="20892790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F2AF241-4329-A417-B6C8-21CC5B0AA292}"/>
            </a:ext>
          </a:extLst>
        </p:cNvPr>
        <p:cNvGrpSpPr/>
        <p:nvPr/>
      </p:nvGrpSpPr>
      <p:grpSpPr>
        <a:xfrm>
          <a:off x="0" y="0"/>
          <a:ext cx="0" cy="0"/>
          <a:chOff x="0" y="0"/>
          <a:chExt cx="0" cy="0"/>
        </a:xfrm>
      </p:grpSpPr>
      <p:sp>
        <p:nvSpPr>
          <p:cNvPr id="4" name="Title 3" descr="Registered Apprentice Information&#10;&#10;#4 REPORTING &amp; TRACKING&#10;Metrics and strategies to track and report progress on meeting the Workforce Plan&#10;LCPtracker (Prevailing Wage System)&#10;Microsoft Power BI: Data Visualization&#10;Connecting Colorado (State Workforce System)&#10;">
            <a:extLst>
              <a:ext uri="{FF2B5EF4-FFF2-40B4-BE49-F238E27FC236}">
                <a16:creationId xmlns:a16="http://schemas.microsoft.com/office/drawing/2014/main" id="{DE5F2D87-ACD4-22F8-0C3F-83F29E40F878}"/>
              </a:ext>
              <a:ext uri="{C183D7F6-B498-43B3-948B-1728B52AA6E4}">
                <adec:decorative xmlns:adec="http://schemas.microsoft.com/office/drawing/2017/decorative" val="0"/>
              </a:ext>
            </a:extLst>
          </p:cNvPr>
          <p:cNvSpPr txBox="1">
            <a:spLocks noGrp="1"/>
          </p:cNvSpPr>
          <p:nvPr>
            <p:ph type="title" idx="4294967295"/>
          </p:nvPr>
        </p:nvSpPr>
        <p:spPr>
          <a:xfrm>
            <a:off x="106121" y="105304"/>
            <a:ext cx="888232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mn-lt"/>
                <a:ea typeface="+mn-ea"/>
                <a:cs typeface="+mn-cs"/>
              </a:rPr>
              <a:t>Save the Date - DEN Hiring Fair!</a:t>
            </a:r>
            <a:endParaRPr kumimoji="0" lang="en-US" sz="3200" b="0" i="0" u="none" strike="noStrike" kern="1200" cap="none" spc="0" normalizeH="0" baseline="0" noProof="0">
              <a:ln>
                <a:noFill/>
              </a:ln>
              <a:solidFill>
                <a:schemeClr val="bg1"/>
              </a:solidFill>
              <a:effectLst/>
              <a:uLnTx/>
              <a:uFillTx/>
              <a:latin typeface="Franklin Gothic ATF Med" panose="020B0503060602040204" pitchFamily="34" charset="77"/>
              <a:ea typeface="+mn-ea"/>
              <a:cs typeface="+mn-cs"/>
            </a:endParaRPr>
          </a:p>
        </p:txBody>
      </p:sp>
      <p:sp>
        <p:nvSpPr>
          <p:cNvPr id="19" name="Rectangle 18">
            <a:extLst>
              <a:ext uri="{FF2B5EF4-FFF2-40B4-BE49-F238E27FC236}">
                <a16:creationId xmlns:a16="http://schemas.microsoft.com/office/drawing/2014/main" id="{953644A8-F240-CEE4-82E1-F0EBF18DD659}"/>
              </a:ext>
              <a:ext uri="{C183D7F6-B498-43B3-948B-1728B52AA6E4}">
                <adec:decorative xmlns:adec="http://schemas.microsoft.com/office/drawing/2017/decorative" val="1"/>
              </a:ext>
            </a:extLst>
          </p:cNvPr>
          <p:cNvSpPr/>
          <p:nvPr/>
        </p:nvSpPr>
        <p:spPr>
          <a:xfrm>
            <a:off x="306233" y="1395629"/>
            <a:ext cx="7386963" cy="42473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Date: </a:t>
            </a:r>
            <a:r>
              <a:rPr kumimoji="0" lang="en-US" b="0" i="0" u="none" strike="noStrike" kern="1200" cap="none" spc="0" normalizeH="0" baseline="0" noProof="0">
                <a:ln>
                  <a:noFill/>
                </a:ln>
                <a:solidFill>
                  <a:prstClr val="black"/>
                </a:solidFill>
                <a:effectLst/>
                <a:uLnTx/>
                <a:uFillTx/>
                <a:ea typeface="+mn-ea"/>
                <a:cs typeface="+mn-cs"/>
              </a:rPr>
              <a:t>Monday, August 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Time: </a:t>
            </a:r>
            <a:r>
              <a:rPr kumimoji="0" lang="en-US" b="0" i="0" u="none" strike="noStrike" kern="1200" cap="none" spc="0" normalizeH="0" baseline="0" noProof="0">
                <a:ln>
                  <a:noFill/>
                </a:ln>
                <a:solidFill>
                  <a:prstClr val="black"/>
                </a:solidFill>
                <a:effectLst/>
                <a:uLnTx/>
                <a:uFillTx/>
                <a:ea typeface="+mn-ea"/>
                <a:cs typeface="+mn-cs"/>
              </a:rPr>
              <a:t>11:00 a.m. – 1:30 p.m.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Location: </a:t>
            </a:r>
            <a:r>
              <a:rPr kumimoji="0" lang="en-US" b="0" i="0" u="none" strike="noStrike" kern="1200" cap="none" spc="0" normalizeH="0" baseline="0" noProof="0">
                <a:ln>
                  <a:noFill/>
                </a:ln>
                <a:solidFill>
                  <a:prstClr val="black"/>
                </a:solidFill>
                <a:effectLst/>
                <a:uLnTx/>
                <a:uFillTx/>
                <a:ea typeface="+mn-ea"/>
                <a:cs typeface="+mn-cs"/>
              </a:rPr>
              <a:t>DEN Plaza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prstClr val="black"/>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rPr>
              <a:t>Your Career Takes Off Here! </a:t>
            </a:r>
            <a:br>
              <a:rPr kumimoji="0" lang="en-US" altLang="en-US" b="1" i="0" u="none" strike="noStrike" cap="none" normalizeH="0" baseline="0">
                <a:ln>
                  <a:noFill/>
                </a:ln>
                <a:solidFill>
                  <a:schemeClr val="tx1"/>
                </a:solidFill>
                <a:effectLst/>
              </a:rPr>
            </a:br>
            <a:br>
              <a:rPr kumimoji="0" lang="en-US" altLang="en-US" b="1" i="0" u="none" strike="noStrike" cap="none" normalizeH="0" baseline="0">
                <a:ln>
                  <a:noFill/>
                </a:ln>
                <a:solidFill>
                  <a:schemeClr val="tx1"/>
                </a:solidFill>
                <a:effectLst/>
              </a:rPr>
            </a:br>
            <a:r>
              <a:rPr kumimoji="0" lang="en-US" altLang="en-US" b="1" i="0" u="none" strike="noStrike" cap="none" normalizeH="0" baseline="0">
                <a:ln>
                  <a:noFill/>
                </a:ln>
                <a:solidFill>
                  <a:schemeClr val="tx1"/>
                </a:solidFill>
                <a:effectLst/>
              </a:rPr>
              <a:t>Meet top employers and explore:</a:t>
            </a:r>
          </a:p>
          <a:p>
            <a:pPr marL="285750" marR="0" lvl="0" indent="-285750" algn="l" defTabSz="914400" rtl="0" eaLnBrk="0" fontAlgn="base" latinLnBrk="0" hangingPunct="0">
              <a:lnSpc>
                <a:spcPct val="100000"/>
              </a:lnSpc>
              <a:spcBef>
                <a:spcPct val="0"/>
              </a:spcBef>
              <a:spcAft>
                <a:spcPct val="0"/>
              </a:spcAft>
              <a:buClr>
                <a:srgbClr val="E35B2A"/>
              </a:buClr>
              <a:buSzTx/>
              <a:buFont typeface="Arial" panose="020B0604020202020204" pitchFamily="34" charset="0"/>
              <a:buChar char="•"/>
              <a:tabLst/>
            </a:pPr>
            <a:r>
              <a:rPr kumimoji="0" lang="en-US" altLang="en-US" i="0" u="none" strike="noStrike" cap="none" normalizeH="0" baseline="0">
                <a:ln>
                  <a:noFill/>
                </a:ln>
                <a:solidFill>
                  <a:schemeClr val="tx1"/>
                </a:solidFill>
                <a:effectLst/>
              </a:rPr>
              <a:t>Full-time </a:t>
            </a:r>
          </a:p>
          <a:p>
            <a:pPr marL="285750" marR="0" lvl="0" indent="-285750" algn="l" defTabSz="914400" rtl="0" eaLnBrk="0" fontAlgn="base" latinLnBrk="0" hangingPunct="0">
              <a:lnSpc>
                <a:spcPct val="100000"/>
              </a:lnSpc>
              <a:spcBef>
                <a:spcPct val="0"/>
              </a:spcBef>
              <a:spcAft>
                <a:spcPct val="0"/>
              </a:spcAft>
              <a:buClr>
                <a:srgbClr val="E35B2A"/>
              </a:buClr>
              <a:buSzTx/>
              <a:buFont typeface="Arial" panose="020B0604020202020204" pitchFamily="34" charset="0"/>
              <a:buChar char="•"/>
              <a:tabLst/>
            </a:pPr>
            <a:r>
              <a:rPr kumimoji="0" lang="en-US" altLang="en-US" i="0" u="none" strike="noStrike" cap="none" normalizeH="0" baseline="0">
                <a:ln>
                  <a:noFill/>
                </a:ln>
                <a:solidFill>
                  <a:schemeClr val="tx1"/>
                </a:solidFill>
                <a:effectLst/>
              </a:rPr>
              <a:t>Part-time </a:t>
            </a:r>
          </a:p>
          <a:p>
            <a:pPr marL="285750" marR="0" lvl="0" indent="-285750" algn="l" defTabSz="914400" rtl="0" eaLnBrk="0" fontAlgn="base" latinLnBrk="0" hangingPunct="0">
              <a:lnSpc>
                <a:spcPct val="100000"/>
              </a:lnSpc>
              <a:spcBef>
                <a:spcPct val="0"/>
              </a:spcBef>
              <a:spcAft>
                <a:spcPct val="0"/>
              </a:spcAft>
              <a:buClr>
                <a:srgbClr val="E35B2A"/>
              </a:buClr>
              <a:buSzTx/>
              <a:buFont typeface="Arial" panose="020B0604020202020204" pitchFamily="34" charset="0"/>
              <a:buChar char="•"/>
              <a:tabLst/>
            </a:pPr>
            <a:r>
              <a:rPr kumimoji="0" lang="en-US" altLang="en-US" i="0" u="none" strike="noStrike" cap="none" normalizeH="0" baseline="0">
                <a:ln>
                  <a:noFill/>
                </a:ln>
                <a:solidFill>
                  <a:schemeClr val="tx1"/>
                </a:solidFill>
                <a:effectLst/>
              </a:rPr>
              <a:t>Seasonal roles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1"/>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chemeClr val="tx1"/>
                </a:solidFill>
                <a:effectLst/>
              </a:rPr>
              <a:t>Opportunities in </a:t>
            </a:r>
            <a:r>
              <a:rPr kumimoji="0" lang="en-US" altLang="en-US" b="1" i="0" u="none" strike="noStrike" cap="none" normalizeH="0" baseline="0">
                <a:ln>
                  <a:noFill/>
                </a:ln>
                <a:solidFill>
                  <a:schemeClr val="tx1"/>
                </a:solidFill>
                <a:effectLst/>
              </a:rPr>
              <a:t>Sales, Housekeeping, Driving, Maintenance, Supervision, Management &amp; more!</a:t>
            </a:r>
            <a:endParaRPr lang="en-US" altLang="en-US" b="1"/>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rPr>
              <a:t>Registration opens soon – don’t miss out!</a:t>
            </a:r>
            <a:endParaRPr kumimoji="0" lang="en-US" b="0" i="0" u="none" strike="noStrike" kern="1200" cap="none" spc="0" normalizeH="0" baseline="0" noProof="0">
              <a:ln>
                <a:noFill/>
              </a:ln>
              <a:solidFill>
                <a:prstClr val="black"/>
              </a:solidFill>
              <a:effectLst/>
              <a:uLnTx/>
              <a:uFillTx/>
              <a:ea typeface="+mn-ea"/>
              <a:cs typeface="+mn-cs"/>
            </a:endParaRPr>
          </a:p>
        </p:txBody>
      </p:sp>
      <p:pic>
        <p:nvPicPr>
          <p:cNvPr id="3" name="Picture 2" descr="A group of people standing at a booth at a previous job fair">
            <a:extLst>
              <a:ext uri="{FF2B5EF4-FFF2-40B4-BE49-F238E27FC236}">
                <a16:creationId xmlns:a16="http://schemas.microsoft.com/office/drawing/2014/main" id="{39F88F7C-7160-B6C3-701A-6FC3DB2F5C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92286" y="701909"/>
            <a:ext cx="3429000" cy="2286000"/>
          </a:xfrm>
          <a:prstGeom prst="rect">
            <a:avLst/>
          </a:prstGeom>
        </p:spPr>
      </p:pic>
      <p:pic>
        <p:nvPicPr>
          <p:cNvPr id="5" name="Picture 4" descr="A table with brochures and other items">
            <a:extLst>
              <a:ext uri="{FF2B5EF4-FFF2-40B4-BE49-F238E27FC236}">
                <a16:creationId xmlns:a16="http://schemas.microsoft.com/office/drawing/2014/main" id="{E545B534-F943-0C3A-84D9-083EC1E3AD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92286" y="3541948"/>
            <a:ext cx="3429000" cy="2286000"/>
          </a:xfrm>
          <a:prstGeom prst="rect">
            <a:avLst/>
          </a:prstGeom>
        </p:spPr>
      </p:pic>
    </p:spTree>
    <p:extLst>
      <p:ext uri="{BB962C8B-B14F-4D97-AF65-F5344CB8AC3E}">
        <p14:creationId xmlns:p14="http://schemas.microsoft.com/office/powerpoint/2010/main" val="2347430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AF6153-B07E-9C7E-17C5-A3DD462DD997}"/>
              </a:ext>
              <a:ext uri="{C183D7F6-B498-43B3-948B-1728B52AA6E4}">
                <adec:decorative xmlns:adec="http://schemas.microsoft.com/office/drawing/2017/decorative" val="0"/>
              </a:ext>
            </a:extLst>
          </p:cNvPr>
          <p:cNvSpPr>
            <a:spLocks noGrp="1"/>
          </p:cNvSpPr>
          <p:nvPr>
            <p:ph type="title" idx="4294967295"/>
          </p:nvPr>
        </p:nvSpPr>
        <p:spPr>
          <a:xfrm>
            <a:off x="770439" y="358853"/>
            <a:ext cx="9307626"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en-US" sz="3200">
                <a:solidFill>
                  <a:srgbClr val="440099"/>
                </a:solidFill>
                <a:latin typeface="+mn-lt"/>
                <a:ea typeface="+mn-ea"/>
                <a:cs typeface="+mn-cs"/>
              </a:rPr>
              <a:t>ATM and Banking Services </a:t>
            </a:r>
          </a:p>
        </p:txBody>
      </p:sp>
      <p:sp>
        <p:nvSpPr>
          <p:cNvPr id="9" name="TextBox 8">
            <a:extLst>
              <a:ext uri="{FF2B5EF4-FFF2-40B4-BE49-F238E27FC236}">
                <a16:creationId xmlns:a16="http://schemas.microsoft.com/office/drawing/2014/main" id="{2040DA07-F835-69EE-24D3-331BFBDAAA82}"/>
              </a:ext>
              <a:ext uri="{C183D7F6-B498-43B3-948B-1728B52AA6E4}">
                <adec:decorative xmlns:adec="http://schemas.microsoft.com/office/drawing/2017/decorative" val="0"/>
              </a:ext>
            </a:extLst>
          </p:cNvPr>
          <p:cNvSpPr txBox="1"/>
          <p:nvPr/>
        </p:nvSpPr>
        <p:spPr>
          <a:xfrm>
            <a:off x="770439" y="1263134"/>
            <a:ext cx="9483904" cy="3970318"/>
          </a:xfrm>
          <a:prstGeom prst="rect">
            <a:avLst/>
          </a:prstGeom>
          <a:noFill/>
        </p:spPr>
        <p:txBody>
          <a:bodyPr wrap="square" lIns="91440" tIns="45720" rIns="91440" bIns="45720" anchor="t">
            <a:spAutoFit/>
          </a:bodyPr>
          <a:lstStyle/>
          <a:p>
            <a:pPr algn="just">
              <a:defRPr/>
            </a:pPr>
            <a:r>
              <a:rPr lang="en-US" sz="1400">
                <a:solidFill>
                  <a:prstClr val="black"/>
                </a:solidFill>
                <a:latin typeface="Calibri" panose="020F0502020204030204"/>
              </a:rPr>
              <a:t>Denver International Airport (DEN) will be releasing a Request For Proposals (RFP) competitive selection process for a concessionaire to install, operate and maintain ADA compliant Automated Teller Machines (ATMs) throughout the airport as well as design, build out and operate a banking services branch within the Great Hall at Denver International Airport. ATMs will be installed in compliance with all applicable regulations and standards at identified locations. ATMs will utilize Wi-Fi connections and will not require a wired data connection. ATMs will provide a range of services including cash withdrawals, balance inquiries and fund transfers. The banking services provided will include commercial and personal banking solutions for airport passengers, employees and tenants to include mobile and online banking capabilities. The selected concessionaire will adhere to all regulatory requirements and implement security to protect customer information and transactions.</a:t>
            </a:r>
            <a:endParaRPr lang="en-US" sz="1400">
              <a:solidFill>
                <a:prstClr val="black"/>
              </a:solidFill>
              <a:ea typeface="Calibri"/>
              <a:cs typeface="Calibri"/>
            </a:endParaRPr>
          </a:p>
          <a:p>
            <a:pPr>
              <a:defRPr/>
            </a:pPr>
            <a:endParaRPr lang="en-US" sz="1400">
              <a:solidFill>
                <a:prstClr val="black"/>
              </a:solidFill>
              <a:latin typeface="Calibri" panose="020F0502020204030204"/>
            </a:endParaRPr>
          </a:p>
          <a:p>
            <a:pPr>
              <a:defRPr/>
            </a:pPr>
            <a:r>
              <a:rPr lang="en-US" sz="1400">
                <a:solidFill>
                  <a:prstClr val="black"/>
                </a:solidFill>
                <a:latin typeface="Calibri" panose="020F0502020204030204"/>
                <a:ea typeface="Calibri"/>
                <a:cs typeface="Calibri"/>
              </a:rPr>
              <a:t>The proposed term for this opportunity is nine (9) years.</a:t>
            </a:r>
            <a:endParaRPr lang="en-US" sz="1400">
              <a:solidFill>
                <a:prstClr val="black"/>
              </a:solidFill>
              <a:latin typeface="Calibri" panose="020F0502020204030204"/>
            </a:endParaRPr>
          </a:p>
          <a:p>
            <a:pPr>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endParaRPr lang="en-US" sz="1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a:defRPr/>
            </a:pPr>
            <a:r>
              <a:rPr kumimoji="0" lang="en-US" sz="1400" b="1" i="0" u="none" strike="noStrike" kern="1200" cap="none" spc="0" normalizeH="0" baseline="0" noProof="0">
                <a:ln>
                  <a:noFill/>
                </a:ln>
                <a:solidFill>
                  <a:prstClr val="black"/>
                </a:solidFill>
                <a:effectLst/>
                <a:uLnTx/>
                <a:uFillTx/>
                <a:latin typeface="Calibri" panose="020F0502020204030204"/>
                <a:ea typeface="Calibri"/>
                <a:cs typeface="Calibri"/>
              </a:rPr>
              <a:t>KEY INFORMATION </a:t>
            </a:r>
            <a:br>
              <a:rPr lang="en-US" sz="1400" b="1" i="0" u="none" strike="noStrike" kern="1200" cap="none" spc="0" normalizeH="0" baseline="0" noProof="0">
                <a:ln>
                  <a:noFill/>
                </a:ln>
                <a:effectLst/>
                <a:uLnTx/>
                <a:uFillTx/>
                <a:latin typeface="Calibri" panose="020F0502020204030204"/>
                <a:ea typeface="Calibri"/>
                <a:cs typeface="Calibri"/>
              </a:rPr>
            </a:b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Anticipated Advertisement Date: </a:t>
            </a:r>
            <a:r>
              <a:rPr lang="en-US" sz="1400">
                <a:solidFill>
                  <a:prstClr val="black"/>
                </a:solidFill>
                <a:latin typeface="Calibri" panose="020F0502020204030204"/>
                <a:cs typeface="Calibri"/>
              </a:rPr>
              <a:t>August 1, 2025</a:t>
            </a:r>
            <a:endParaRPr lang="en-US" sz="1400">
              <a:solidFill>
                <a:prstClr val="black"/>
              </a:solidFill>
              <a:latin typeface="Calibri" panose="020F0502020204030204"/>
              <a:ea typeface="Calibri"/>
              <a:cs typeface="Calibri"/>
            </a:endParaRPr>
          </a:p>
          <a:p>
            <a:pPr>
              <a:buClr>
                <a:srgbClr val="E35B2A"/>
              </a:buClr>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Calibri"/>
              </a:rPr>
              <a:t>Small Business Program Goal: </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rPr>
              <a:t>0% ACDBE</a:t>
            </a:r>
            <a:r>
              <a:rPr lang="en-US" sz="1400">
                <a:solidFill>
                  <a:prstClr val="black"/>
                </a:solidFill>
                <a:latin typeface="Calibri" panose="020F0502020204030204"/>
                <a:cs typeface="Calibri"/>
              </a:rPr>
              <a:t> / 25% MWBE</a:t>
            </a:r>
            <a:endParaRPr lang="en-US" sz="1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defTabSz="914400" rtl="0" eaLnBrk="1" fontAlgn="auto" latinLnBrk="0" hangingPunct="1">
              <a:lnSpc>
                <a:spcPct val="100000"/>
              </a:lnSpc>
              <a:spcBef>
                <a:spcPts val="0"/>
              </a:spcBef>
              <a:spcAft>
                <a:spcPts val="0"/>
              </a:spcAft>
              <a:buClr>
                <a:srgbClr val="E35B2A"/>
              </a:buClr>
              <a:buSzTx/>
              <a:buFontTx/>
              <a:buNone/>
              <a:tabLst/>
              <a:defRPr/>
            </a:pPr>
            <a:endParaRPr lang="en-US" sz="1400" i="0" u="none" strike="noStrike" kern="1200" cap="none" spc="0" normalizeH="0" baseline="0" noProof="0">
              <a:ln>
                <a:noFill/>
              </a:ln>
              <a:solidFill>
                <a:prstClr val="black"/>
              </a:solidFill>
              <a:effectLst/>
              <a:uLnTx/>
              <a:uFillTx/>
              <a:latin typeface="Calibri" panose="020F0502020204030204"/>
              <a:ea typeface="Calibri"/>
              <a:cs typeface="Calibri"/>
            </a:endParaRPr>
          </a:p>
          <a:p>
            <a:pPr>
              <a:buClr>
                <a:srgbClr val="E35B2A"/>
              </a:buClr>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Key Scope/Industry: </a:t>
            </a:r>
            <a:r>
              <a:rPr kumimoji="0" lang="en-US" sz="1400" b="0" i="0" u="none" strike="noStrike" kern="1200" cap="none" spc="0" normalizeH="0" baseline="0" noProof="0">
                <a:ln>
                  <a:noFill/>
                </a:ln>
                <a:solidFill>
                  <a:prstClr val="black"/>
                </a:solidFill>
                <a:effectLst/>
                <a:uLnTx/>
                <a:uFillTx/>
                <a:latin typeface="Calibri" panose="020F0502020204030204"/>
                <a:ea typeface="Calibri"/>
                <a:cs typeface="Calibri"/>
              </a:rPr>
              <a:t> </a:t>
            </a:r>
            <a:r>
              <a:rPr lang="en-US" sz="1400">
                <a:solidFill>
                  <a:prstClr val="black"/>
                </a:solidFill>
                <a:latin typeface="Calibri" panose="020F0502020204030204"/>
                <a:ea typeface="Calibri"/>
                <a:cs typeface="Calibri"/>
              </a:rPr>
              <a:t>ATM &amp; Banking Services</a:t>
            </a:r>
            <a:endParaRPr lang="en-US" sz="1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defTabSz="914400" rtl="0" eaLnBrk="1" fontAlgn="auto" latinLnBrk="0" hangingPunct="1">
              <a:lnSpc>
                <a:spcPct val="100000"/>
              </a:lnSpc>
              <a:spcBef>
                <a:spcPts val="0"/>
              </a:spcBef>
              <a:spcAft>
                <a:spcPts val="0"/>
              </a:spcAft>
              <a:buClr>
                <a:srgbClr val="E35B2A"/>
              </a:buClr>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Project Manager: </a:t>
            </a:r>
            <a:r>
              <a:rPr kumimoji="0" lang="en-US" sz="1400" b="0" i="0" u="none" strike="noStrike" kern="1200" cap="none" spc="0" normalizeH="0" baseline="0" noProof="0">
                <a:ln>
                  <a:noFill/>
                </a:ln>
                <a:solidFill>
                  <a:prstClr val="black"/>
                </a:solidFill>
                <a:effectLst/>
                <a:uLnTx/>
                <a:uFillTx/>
                <a:latin typeface="Calibri" panose="020F0502020204030204"/>
                <a:ea typeface="Calibri"/>
                <a:cs typeface="Calibri"/>
              </a:rPr>
              <a:t>Lindsay Mercier</a:t>
            </a:r>
            <a:r>
              <a:rPr lang="en-US" sz="1400">
                <a:solidFill>
                  <a:prstClr val="black"/>
                </a:solidFill>
                <a:latin typeface="Calibri" panose="020F0502020204030204"/>
                <a:cs typeface="Calibri"/>
              </a:rPr>
              <a:t>| </a:t>
            </a:r>
            <a:r>
              <a:rPr lang="en-US" sz="1400">
                <a:solidFill>
                  <a:prstClr val="black"/>
                </a:solidFill>
                <a:latin typeface="Calibri" panose="020F0502020204030204"/>
                <a:cs typeface="Calibri"/>
                <a:hlinkClick r:id="rId3">
                  <a:extLst>
                    <a:ext uri="{A12FA001-AC4F-418D-AE19-62706E023703}">
                      <ahyp:hlinkClr xmlns:ahyp="http://schemas.microsoft.com/office/drawing/2018/hyperlinkcolor" val="tx"/>
                    </a:ext>
                  </a:extLst>
                </a:hlinkClick>
              </a:rPr>
              <a:t>Lindsay.Mercier@flydenver.com</a:t>
            </a:r>
            <a:r>
              <a:rPr lang="en-US" sz="1400">
                <a:solidFill>
                  <a:prstClr val="black"/>
                </a:solidFill>
                <a:latin typeface="Calibri" panose="020F0502020204030204"/>
                <a:cs typeface="Calibri"/>
              </a:rPr>
              <a:t> </a:t>
            </a:r>
            <a:endParaRPr lang="en-US" sz="1400">
              <a:solidFill>
                <a:prstClr val="black"/>
              </a:solidFill>
              <a:latin typeface="Calibri" panose="020F0502020204030204"/>
              <a:ea typeface="Calibri"/>
              <a:cs typeface="Calibri"/>
            </a:endParaRPr>
          </a:p>
          <a:p>
            <a:pPr marL="0" marR="0" lvl="0" indent="0" defTabSz="914400" rtl="0" eaLnBrk="1" fontAlgn="auto" latinLnBrk="0" hangingPunct="1">
              <a:lnSpc>
                <a:spcPct val="100000"/>
              </a:lnSpc>
              <a:spcBef>
                <a:spcPts val="0"/>
              </a:spcBef>
              <a:spcAft>
                <a:spcPts val="0"/>
              </a:spcAft>
              <a:buClr>
                <a:srgbClr val="E35B2A"/>
              </a:buClr>
              <a:buSzTx/>
              <a:buFontTx/>
              <a:buNone/>
              <a:tabLst/>
              <a:defRPr/>
            </a:pPr>
            <a:endParaRPr lang="en-US" sz="1400">
              <a:solidFill>
                <a:prstClr val="black"/>
              </a:solidFill>
              <a:latin typeface="Calibri" panose="020F0502020204030204"/>
              <a:ea typeface="Calibri"/>
              <a:cs typeface="Calibri"/>
            </a:endParaRPr>
          </a:p>
        </p:txBody>
      </p:sp>
      <p:sp>
        <p:nvSpPr>
          <p:cNvPr id="3" name="TextBox 2">
            <a:extLst>
              <a:ext uri="{FF2B5EF4-FFF2-40B4-BE49-F238E27FC236}">
                <a16:creationId xmlns:a16="http://schemas.microsoft.com/office/drawing/2014/main" id="{4A5872B4-7474-5CE3-76D1-6EBCFFC3552A}"/>
              </a:ext>
            </a:extLst>
          </p:cNvPr>
          <p:cNvSpPr txBox="1"/>
          <p:nvPr/>
        </p:nvSpPr>
        <p:spPr>
          <a:xfrm>
            <a:off x="770439" y="5140761"/>
            <a:ext cx="383922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rgbClr val="E35B2A"/>
                </a:solidFill>
                <a:ea typeface="Calibri"/>
                <a:cs typeface="Calibri"/>
              </a:rPr>
              <a:t>*Dates are tentative and subject to change</a:t>
            </a:r>
            <a:r>
              <a:rPr lang="en-US" sz="1400">
                <a:solidFill>
                  <a:srgbClr val="E35B2A"/>
                </a:solidFill>
                <a:ea typeface="Calibri"/>
                <a:cs typeface="Calibri"/>
              </a:rPr>
              <a:t>​</a:t>
            </a:r>
          </a:p>
        </p:txBody>
      </p:sp>
      <p:pic>
        <p:nvPicPr>
          <p:cNvPr id="5" name="Picture 4" descr="A rendering of the future Bank in the Great Hall Mod 3 Level 6.">
            <a:extLst>
              <a:ext uri="{FF2B5EF4-FFF2-40B4-BE49-F238E27FC236}">
                <a16:creationId xmlns:a16="http://schemas.microsoft.com/office/drawing/2014/main" id="{6D5F0621-4503-ECD5-4FDE-62E7DF3FA4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52039" y="3187566"/>
            <a:ext cx="5700056" cy="3178771"/>
          </a:xfrm>
          <a:prstGeom prst="rect">
            <a:avLst/>
          </a:prstGeom>
        </p:spPr>
      </p:pic>
      <p:sp>
        <p:nvSpPr>
          <p:cNvPr id="7" name="TextBox 6">
            <a:extLst>
              <a:ext uri="{FF2B5EF4-FFF2-40B4-BE49-F238E27FC236}">
                <a16:creationId xmlns:a16="http://schemas.microsoft.com/office/drawing/2014/main" id="{DDA239AE-DAC7-742E-47C1-7320B5DF94B1}"/>
              </a:ext>
            </a:extLst>
          </p:cNvPr>
          <p:cNvSpPr txBox="1"/>
          <p:nvPr/>
        </p:nvSpPr>
        <p:spPr>
          <a:xfrm>
            <a:off x="5952039" y="6365299"/>
            <a:ext cx="3839227"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a:solidFill>
                  <a:srgbClr val="B74D13"/>
                </a:solidFill>
                <a:cs typeface="Calibri"/>
              </a:rPr>
              <a:t>*Draft Rendering – Subject to Change</a:t>
            </a:r>
            <a:endParaRPr lang="en-US" sz="1000">
              <a:ea typeface="Calibri" panose="020F0502020204030204"/>
              <a:cs typeface="Calibri" panose="020F0502020204030204"/>
            </a:endParaRPr>
          </a:p>
        </p:txBody>
      </p:sp>
    </p:spTree>
    <p:extLst>
      <p:ext uri="{BB962C8B-B14F-4D97-AF65-F5344CB8AC3E}">
        <p14:creationId xmlns:p14="http://schemas.microsoft.com/office/powerpoint/2010/main" val="936721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EF55DB1-894A-9690-9BD8-29C7A8B52F0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242207-285B-1F35-849E-6541FB6181BB}"/>
              </a:ext>
              <a:ext uri="{C183D7F6-B498-43B3-948B-1728B52AA6E4}">
                <adec:decorative xmlns:adec="http://schemas.microsoft.com/office/drawing/2017/decorative" val="1"/>
              </a:ext>
            </a:extLst>
          </p:cNvPr>
          <p:cNvSpPr txBox="1">
            <a:spLocks noGrp="1"/>
          </p:cNvSpPr>
          <p:nvPr>
            <p:ph type="title" idx="4294967295"/>
          </p:nvPr>
        </p:nvSpPr>
        <p:spPr>
          <a:xfrm>
            <a:off x="106121" y="-38470"/>
            <a:ext cx="8882323" cy="14003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377">
              <a:lnSpc>
                <a:spcPct val="100000"/>
              </a:lnSpc>
              <a:spcBef>
                <a:spcPts val="0"/>
              </a:spcBef>
              <a:defRPr/>
            </a:pPr>
            <a:r>
              <a:rPr lang="en-US" sz="2900">
                <a:solidFill>
                  <a:prstClr val="white"/>
                </a:solidFill>
                <a:latin typeface="Calibri"/>
                <a:ea typeface="+mj-lt"/>
                <a:cs typeface="+mj-lt"/>
              </a:rPr>
              <a:t>Denver Construction Careers Program</a:t>
            </a:r>
            <a:r>
              <a:rPr lang="en-US" sz="2900">
                <a:solidFill>
                  <a:prstClr val="white"/>
                </a:solidFill>
                <a:latin typeface="Calibri Light"/>
                <a:ea typeface="Calibri Light"/>
                <a:cs typeface="Calibri Light"/>
              </a:rPr>
              <a:t> </a:t>
            </a:r>
            <a:r>
              <a:rPr lang="en-US" sz="2900">
                <a:solidFill>
                  <a:prstClr val="white"/>
                </a:solidFill>
                <a:latin typeface="Calibri"/>
                <a:ea typeface="Calibri"/>
                <a:cs typeface="Calibri"/>
              </a:rPr>
              <a:t>(DCCP)</a:t>
            </a:r>
            <a:br>
              <a:rPr lang="en-US" sz="3200">
                <a:solidFill>
                  <a:prstClr val="white"/>
                </a:solidFill>
                <a:latin typeface="Calibri"/>
                <a:ea typeface="Calibri"/>
                <a:cs typeface="Calibri"/>
              </a:rPr>
            </a:br>
            <a:r>
              <a:rPr kumimoji="0" lang="en-US" sz="2900" b="0" i="0" u="none" strike="noStrike" kern="1200" cap="none" spc="0" normalizeH="0" baseline="0" noProof="0">
                <a:ln>
                  <a:noFill/>
                </a:ln>
                <a:solidFill>
                  <a:prstClr val="white"/>
                </a:solidFill>
                <a:effectLst/>
                <a:uLnTx/>
                <a:uFillTx/>
                <a:latin typeface="Calibri"/>
                <a:ea typeface="Calibri"/>
                <a:cs typeface="Calibri"/>
              </a:rPr>
              <a:t>Overview</a:t>
            </a:r>
            <a:br>
              <a:rPr lang="en-US" sz="2900">
                <a:latin typeface="Calibri"/>
                <a:ea typeface="+mn-ea"/>
                <a:cs typeface="+mn-cs"/>
              </a:rPr>
            </a:br>
            <a:endParaRPr lang="en-US" sz="2400" b="0" i="0" u="none" strike="noStrike" kern="1200" cap="none" spc="0" normalizeH="0" baseline="0" noProof="0">
              <a:ln>
                <a:noFill/>
              </a:ln>
              <a:solidFill>
                <a:prstClr val="white"/>
              </a:solidFill>
              <a:effectLst/>
              <a:uLnTx/>
              <a:uFillTx/>
              <a:latin typeface="Calibri"/>
              <a:ea typeface="Calibri"/>
              <a:cs typeface="Calibri"/>
            </a:endParaRPr>
          </a:p>
        </p:txBody>
      </p:sp>
      <p:sp>
        <p:nvSpPr>
          <p:cNvPr id="14" name="TextBox 13">
            <a:extLst>
              <a:ext uri="{FF2B5EF4-FFF2-40B4-BE49-F238E27FC236}">
                <a16:creationId xmlns:a16="http://schemas.microsoft.com/office/drawing/2014/main" id="{836ECBCA-3320-BE43-05A9-F8F4DEF56431}"/>
              </a:ext>
              <a:ext uri="{C183D7F6-B498-43B3-948B-1728B52AA6E4}">
                <adec:decorative xmlns:adec="http://schemas.microsoft.com/office/drawing/2017/decorative" val="1"/>
              </a:ext>
            </a:extLst>
          </p:cNvPr>
          <p:cNvSpPr txBox="1"/>
          <p:nvPr/>
        </p:nvSpPr>
        <p:spPr>
          <a:xfrm>
            <a:off x="395825" y="1260787"/>
            <a:ext cx="8609154" cy="5447645"/>
          </a:xfrm>
          <a:prstGeom prst="rect">
            <a:avLst/>
          </a:prstGeom>
          <a:noFill/>
        </p:spPr>
        <p:txBody>
          <a:bodyPr wrap="square" lIns="91440" tIns="45720" rIns="91440" bIns="45720" anchor="t">
            <a:spAutoFit/>
          </a:bodyPr>
          <a:lstStyle/>
          <a:p>
            <a:r>
              <a:rPr lang="en-US" sz="1500" b="1"/>
              <a:t>Workforce Ordinance Applies To:</a:t>
            </a:r>
          </a:p>
          <a:p>
            <a:pPr marL="285750" indent="-285750">
              <a:buFont typeface="Wingdings" panose="05000000000000000000" pitchFamily="2" charset="2"/>
              <a:buChar char="§"/>
            </a:pPr>
            <a:r>
              <a:rPr lang="en-US" sz="1500"/>
              <a:t>Contracts/work orders </a:t>
            </a:r>
            <a:r>
              <a:rPr lang="en-US" sz="1500" b="1"/>
              <a:t>≥ $10M</a:t>
            </a:r>
            <a:r>
              <a:rPr lang="en-US" sz="1500"/>
              <a:t>, advertised/issued after </a:t>
            </a:r>
            <a:r>
              <a:rPr lang="en-US" sz="1500" b="1"/>
              <a:t>May 30, 2025</a:t>
            </a:r>
            <a:endParaRPr lang="en-US" sz="1500" b="1">
              <a:ea typeface="Calibri"/>
              <a:cs typeface="Calibri"/>
            </a:endParaRPr>
          </a:p>
          <a:p>
            <a:pPr marL="285750" indent="-285750">
              <a:buFont typeface="Wingdings" panose="05000000000000000000" pitchFamily="2" charset="2"/>
              <a:buChar char="§"/>
            </a:pPr>
            <a:r>
              <a:rPr lang="en-US" sz="1500"/>
              <a:t>On-call/task orders evaluated </a:t>
            </a:r>
            <a:r>
              <a:rPr lang="en-US" sz="1500" b="1"/>
              <a:t>individually</a:t>
            </a:r>
            <a:endParaRPr lang="en-US" sz="1500" b="1">
              <a:ea typeface="Calibri"/>
              <a:cs typeface="Calibri"/>
            </a:endParaRPr>
          </a:p>
          <a:p>
            <a:pPr marL="285750" indent="-285750">
              <a:buFont typeface="Wingdings" panose="05000000000000000000" pitchFamily="2" charset="2"/>
              <a:buChar char="§"/>
            </a:pPr>
            <a:r>
              <a:rPr lang="en-US" sz="1500"/>
              <a:t>Contractors must sign a </a:t>
            </a:r>
            <a:r>
              <a:rPr lang="en-US" sz="1500" b="1"/>
              <a:t>Workforce Commitment Form</a:t>
            </a:r>
            <a:endParaRPr lang="en-US" sz="1500" b="1">
              <a:ea typeface="Calibri"/>
              <a:cs typeface="Calibri"/>
            </a:endParaRPr>
          </a:p>
          <a:p>
            <a:endParaRPr lang="en-US" sz="1200">
              <a:ea typeface="Calibri"/>
              <a:cs typeface="Calibri"/>
            </a:endParaRPr>
          </a:p>
          <a:p>
            <a:r>
              <a:rPr lang="en-US" sz="1500" b="1"/>
              <a:t>Key Percentage Requirements</a:t>
            </a:r>
            <a:endParaRPr lang="en-US" sz="1500" b="1">
              <a:ea typeface="Calibri"/>
              <a:cs typeface="Calibri"/>
            </a:endParaRPr>
          </a:p>
          <a:p>
            <a:pPr marL="285750" indent="-285750">
              <a:buFont typeface="Wingdings" panose="05000000000000000000" pitchFamily="2" charset="2"/>
              <a:buChar char="§"/>
            </a:pPr>
            <a:r>
              <a:rPr lang="en-US" sz="1500" b="1"/>
              <a:t>Priority Areas: </a:t>
            </a:r>
            <a:r>
              <a:rPr lang="en-US" sz="1500"/>
              <a:t>Track/report hours worked by residents from DCCP-identified priority neighborhoods</a:t>
            </a:r>
            <a:endParaRPr lang="en-US" sz="1500">
              <a:ea typeface="Calibri"/>
              <a:cs typeface="Calibri"/>
            </a:endParaRPr>
          </a:p>
          <a:p>
            <a:pPr marL="285750" indent="-285750">
              <a:buFont typeface="Wingdings" panose="05000000000000000000" pitchFamily="2" charset="2"/>
              <a:buChar char="§"/>
            </a:pPr>
            <a:r>
              <a:rPr lang="en-US" sz="1500" b="1"/>
              <a:t>Pre-Apprenticeship Grads: </a:t>
            </a:r>
            <a:r>
              <a:rPr lang="en-US" sz="1500"/>
              <a:t>Track/report hours worked by grads from DCCP-approved programs</a:t>
            </a:r>
            <a:endParaRPr lang="en-US" sz="1500">
              <a:ea typeface="Calibri"/>
              <a:cs typeface="Calibri"/>
            </a:endParaRPr>
          </a:p>
          <a:p>
            <a:pPr marL="285750" indent="-285750">
              <a:buFont typeface="Wingdings" panose="05000000000000000000" pitchFamily="2" charset="2"/>
              <a:buChar char="§"/>
            </a:pPr>
            <a:r>
              <a:rPr lang="en-US" sz="1500" b="1"/>
              <a:t>Veterans: </a:t>
            </a:r>
            <a:r>
              <a:rPr lang="en-US" sz="1500"/>
              <a:t>Track/report hours worked by veterans</a:t>
            </a:r>
            <a:endParaRPr lang="en-US" sz="1500">
              <a:ea typeface="Calibri"/>
              <a:cs typeface="Calibri"/>
            </a:endParaRPr>
          </a:p>
          <a:p>
            <a:pPr marL="285750" indent="-285750">
              <a:buFont typeface="Wingdings" panose="05000000000000000000" pitchFamily="2" charset="2"/>
              <a:buChar char="§"/>
            </a:pPr>
            <a:r>
              <a:rPr lang="en-US" sz="1500" b="1">
                <a:ea typeface="Calibri"/>
                <a:cs typeface="Calibri"/>
              </a:rPr>
              <a:t>Registered Apprenticeships:  </a:t>
            </a:r>
            <a:r>
              <a:rPr lang="en-US" sz="1500">
                <a:ea typeface="Calibri"/>
                <a:cs typeface="Calibri"/>
              </a:rPr>
              <a:t>Track/report hours by workers in registered apprenticeship programs</a:t>
            </a:r>
            <a:br>
              <a:rPr lang="en-US" sz="1500">
                <a:ea typeface="Calibri"/>
                <a:cs typeface="Calibri"/>
              </a:rPr>
            </a:br>
            <a:r>
              <a:rPr lang="en-US" sz="1500">
                <a:ea typeface="Calibri"/>
                <a:cs typeface="Calibri"/>
              </a:rPr>
              <a:t>including first-year and target category registered apprentices</a:t>
            </a:r>
          </a:p>
          <a:p>
            <a:endParaRPr lang="en-US" sz="1200" b="1">
              <a:ea typeface="Calibri"/>
              <a:cs typeface="Calibri"/>
            </a:endParaRPr>
          </a:p>
          <a:p>
            <a:r>
              <a:rPr lang="en-US" sz="1500" b="1">
                <a:ea typeface="Calibri"/>
                <a:cs typeface="Calibri"/>
              </a:rPr>
              <a:t>Reporting &amp; Enforcement</a:t>
            </a:r>
            <a:endParaRPr lang="en-US" sz="1500">
              <a:ea typeface="Calibri"/>
              <a:cs typeface="Calibri"/>
            </a:endParaRPr>
          </a:p>
          <a:p>
            <a:pPr marL="285750" indent="-285750">
              <a:buFont typeface="Wingdings,Sans-Serif"/>
              <a:buChar char="§"/>
            </a:pPr>
            <a:r>
              <a:rPr lang="en-US" sz="1500" b="1">
                <a:ea typeface="Calibri"/>
                <a:cs typeface="Calibri"/>
              </a:rPr>
              <a:t>LCPtracker </a:t>
            </a:r>
            <a:r>
              <a:rPr lang="en-US" sz="1500">
                <a:ea typeface="Calibri"/>
                <a:cs typeface="Calibri"/>
              </a:rPr>
              <a:t>is used to track and submit data</a:t>
            </a:r>
          </a:p>
          <a:p>
            <a:pPr marL="285750" indent="-285750">
              <a:buFont typeface="Wingdings,Sans-Serif"/>
              <a:buChar char="§"/>
            </a:pPr>
            <a:r>
              <a:rPr lang="en-US" sz="1500" b="1">
                <a:ea typeface="Calibri"/>
                <a:cs typeface="Calibri"/>
              </a:rPr>
              <a:t>DCCP monitors compliance; </a:t>
            </a:r>
            <a:r>
              <a:rPr lang="en-US" sz="1500">
                <a:ea typeface="Calibri"/>
                <a:cs typeface="Calibri"/>
              </a:rPr>
              <a:t>non-compliance may lead to penalties</a:t>
            </a:r>
          </a:p>
          <a:p>
            <a:endParaRPr lang="en-US" sz="1200">
              <a:ea typeface="Calibri"/>
              <a:cs typeface="Calibri"/>
            </a:endParaRPr>
          </a:p>
          <a:p>
            <a:r>
              <a:rPr lang="en-US" sz="1500" b="1"/>
              <a:t>Get Involved</a:t>
            </a:r>
            <a:endParaRPr lang="en-US" sz="1500" b="1">
              <a:ea typeface="Calibri"/>
              <a:cs typeface="Calibri"/>
            </a:endParaRPr>
          </a:p>
          <a:p>
            <a:pPr marL="285750" indent="-285750">
              <a:buFont typeface="Wingdings" panose="05000000000000000000" pitchFamily="2" charset="2"/>
              <a:buChar char="§"/>
            </a:pPr>
            <a:r>
              <a:rPr lang="en-US" sz="1500"/>
              <a:t>Jobseekers, employers, and community orgs — connect with </a:t>
            </a:r>
            <a:r>
              <a:rPr lang="en-US" sz="1500" b="1"/>
              <a:t>DEDO &amp; DCCP </a:t>
            </a:r>
            <a:r>
              <a:rPr lang="en-US" sz="1500"/>
              <a:t>to grow Denver’s construction workforce.</a:t>
            </a:r>
            <a:endParaRPr lang="en-US" sz="1500">
              <a:ea typeface="Calibri"/>
              <a:cs typeface="Calibri"/>
            </a:endParaRPr>
          </a:p>
          <a:p>
            <a:pPr marL="285750" indent="-285750">
              <a:buFont typeface="Arial" panose="020B0604020202020204" pitchFamily="34" charset="0"/>
              <a:buChar char="•"/>
            </a:pPr>
            <a:endParaRPr lang="en-US" sz="1200">
              <a:ea typeface="Calibri"/>
              <a:cs typeface="Calibri"/>
            </a:endParaRPr>
          </a:p>
          <a:p>
            <a:r>
              <a:rPr lang="en-US" sz="1500" b="1">
                <a:ea typeface="Calibri"/>
                <a:cs typeface="Calibri"/>
              </a:rPr>
              <a:t>Why It Matters</a:t>
            </a:r>
            <a:endParaRPr lang="en-US" sz="1500">
              <a:ea typeface="Calibri"/>
              <a:cs typeface="Calibri"/>
            </a:endParaRPr>
          </a:p>
          <a:p>
            <a:pPr marL="285750" indent="-285750">
              <a:buFont typeface="Wingdings,Sans-Serif" panose="020B0604020202020204" pitchFamily="34" charset="0"/>
              <a:buChar char="§"/>
            </a:pPr>
            <a:r>
              <a:rPr lang="en-US" sz="1500" b="1">
                <a:ea typeface="Calibri"/>
                <a:cs typeface="Calibri"/>
              </a:rPr>
              <a:t>Meets</a:t>
            </a:r>
            <a:r>
              <a:rPr lang="en-US" sz="1500">
                <a:ea typeface="Calibri"/>
                <a:cs typeface="Calibri"/>
              </a:rPr>
              <a:t> high demand for skilled construction workers</a:t>
            </a:r>
          </a:p>
          <a:p>
            <a:pPr marL="285750" indent="-285750">
              <a:buFont typeface="Wingdings,Sans-Serif" panose="020B0604020202020204" pitchFamily="34" charset="0"/>
              <a:buChar char="§"/>
            </a:pPr>
            <a:r>
              <a:rPr lang="en-US" sz="1500" b="1">
                <a:ea typeface="Calibri"/>
                <a:cs typeface="Calibri"/>
              </a:rPr>
              <a:t>Builds</a:t>
            </a:r>
            <a:r>
              <a:rPr lang="en-US" sz="1500">
                <a:ea typeface="Calibri"/>
                <a:cs typeface="Calibri"/>
              </a:rPr>
              <a:t> career pathways for Denver residents</a:t>
            </a:r>
          </a:p>
          <a:p>
            <a:pPr marL="285750" indent="-285750">
              <a:buFont typeface="Wingdings,Sans-Serif" panose="020B0604020202020204" pitchFamily="34" charset="0"/>
              <a:buChar char="§"/>
            </a:pPr>
            <a:r>
              <a:rPr lang="en-US" sz="1500" b="1">
                <a:ea typeface="Calibri"/>
                <a:cs typeface="Calibri"/>
              </a:rPr>
              <a:t>Aligns </a:t>
            </a:r>
            <a:r>
              <a:rPr lang="en-US" sz="1500">
                <a:ea typeface="Calibri"/>
                <a:cs typeface="Calibri"/>
              </a:rPr>
              <a:t>workforce with city infrastructure investments</a:t>
            </a:r>
          </a:p>
        </p:txBody>
      </p:sp>
      <p:pic>
        <p:nvPicPr>
          <p:cNvPr id="2" name="Picture 1">
            <a:extLst>
              <a:ext uri="{FF2B5EF4-FFF2-40B4-BE49-F238E27FC236}">
                <a16:creationId xmlns:a16="http://schemas.microsoft.com/office/drawing/2014/main" id="{DD0B5CF1-7A1A-2108-8702-AF4D1A45859F}"/>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69047" y="1815235"/>
            <a:ext cx="2253803" cy="2253803"/>
          </a:xfrm>
          <a:prstGeom prst="rect">
            <a:avLst/>
          </a:prstGeom>
        </p:spPr>
      </p:pic>
      <p:sp>
        <p:nvSpPr>
          <p:cNvPr id="5" name="TextBox 4">
            <a:extLst>
              <a:ext uri="{FF2B5EF4-FFF2-40B4-BE49-F238E27FC236}">
                <a16:creationId xmlns:a16="http://schemas.microsoft.com/office/drawing/2014/main" id="{D0A7838A-146E-0A6E-983C-ACA402C89E65}"/>
              </a:ext>
            </a:extLst>
          </p:cNvPr>
          <p:cNvSpPr txBox="1"/>
          <p:nvPr/>
        </p:nvSpPr>
        <p:spPr>
          <a:xfrm>
            <a:off x="9372403" y="4186098"/>
            <a:ext cx="254746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To learn more, visit me in the breakout room or scan the above QR code.</a:t>
            </a:r>
          </a:p>
        </p:txBody>
      </p:sp>
    </p:spTree>
    <p:extLst>
      <p:ext uri="{BB962C8B-B14F-4D97-AF65-F5344CB8AC3E}">
        <p14:creationId xmlns:p14="http://schemas.microsoft.com/office/powerpoint/2010/main" val="2699545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9F143B5-A7C8-AFA1-A007-2DA90BF972AA}"/>
              </a:ext>
              <a:ext uri="{C183D7F6-B498-43B3-948B-1728B52AA6E4}">
                <adec:decorative xmlns:adec="http://schemas.microsoft.com/office/drawing/2017/decorative" val="1"/>
              </a:ext>
            </a:extLst>
          </p:cNvPr>
          <p:cNvSpPr>
            <a:spLocks noGrp="1"/>
          </p:cNvSpPr>
          <p:nvPr>
            <p:ph type="title"/>
          </p:nvPr>
        </p:nvSpPr>
        <p:spPr>
          <a:xfrm>
            <a:off x="649842" y="303674"/>
            <a:ext cx="10702211" cy="816695"/>
          </a:xfrm>
        </p:spPr>
        <p:txBody>
          <a:bodyPr/>
          <a:lstStyle/>
          <a:p>
            <a:r>
              <a:rPr lang="en-US"/>
              <a:t>Empowering Small Business in Airport Retail</a:t>
            </a:r>
          </a:p>
        </p:txBody>
      </p:sp>
      <p:pic>
        <p:nvPicPr>
          <p:cNvPr id="7" name="Picture 6">
            <a:extLst>
              <a:ext uri="{FF2B5EF4-FFF2-40B4-BE49-F238E27FC236}">
                <a16:creationId xmlns:a16="http://schemas.microsoft.com/office/drawing/2014/main" id="{94CBAAAC-583E-32F0-A638-5D9D8AC006F2}"/>
              </a:ext>
              <a:ext uri="{C183D7F6-B498-43B3-948B-1728B52AA6E4}">
                <adec:decorative xmlns:adec="http://schemas.microsoft.com/office/drawing/2017/decorative" val="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9181752" y="1320005"/>
            <a:ext cx="2176475" cy="1654531"/>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B772AD45-C115-E069-4D63-563C505F1786}"/>
              </a:ext>
            </a:extLst>
          </p:cNvPr>
          <p:cNvSpPr txBox="1"/>
          <p:nvPr/>
        </p:nvSpPr>
        <p:spPr>
          <a:xfrm>
            <a:off x="649842" y="1039560"/>
            <a:ext cx="7919760" cy="4401205"/>
          </a:xfrm>
          <a:prstGeom prst="rect">
            <a:avLst/>
          </a:prstGeom>
          <a:noFill/>
          <a:ln>
            <a:solidFill>
              <a:schemeClr val="bg1"/>
            </a:solidFill>
          </a:ln>
        </p:spPr>
        <p:txBody>
          <a:bodyPr wrap="square" lIns="91440" tIns="45720" rIns="91440" bIns="45720" anchor="t">
            <a:spAutoFit/>
          </a:bodyPr>
          <a:lstStyle/>
          <a:p>
            <a:r>
              <a:rPr lang="en-US" sz="1400" b="1"/>
              <a:t>Who We Are</a:t>
            </a:r>
            <a:br>
              <a:rPr lang="en-US" sz="1400"/>
            </a:br>
            <a:r>
              <a:rPr lang="en-US" sz="1400"/>
              <a:t>Retail partner at </a:t>
            </a:r>
            <a:r>
              <a:rPr lang="en-US" sz="1400" b="1"/>
              <a:t>DEN</a:t>
            </a:r>
            <a:r>
              <a:rPr lang="en-US" sz="1400"/>
              <a:t> empowering </a:t>
            </a:r>
            <a:r>
              <a:rPr lang="en-US" sz="1400" b="1"/>
              <a:t>local, small, minority &amp; women-owned businesses</a:t>
            </a:r>
            <a:r>
              <a:rPr lang="en-US" sz="1400"/>
              <a:t>.</a:t>
            </a:r>
            <a:br>
              <a:rPr lang="en-US" sz="1400"/>
            </a:br>
            <a:endParaRPr lang="en-US" sz="1400"/>
          </a:p>
          <a:p>
            <a:pPr>
              <a:buNone/>
            </a:pPr>
            <a:r>
              <a:rPr lang="en-US" sz="1400" b="1"/>
              <a:t>Mission</a:t>
            </a:r>
            <a:br>
              <a:rPr lang="en-US" sz="1400"/>
            </a:br>
            <a:r>
              <a:rPr lang="en-US" sz="1400"/>
              <a:t>Enhance travel, grow local economies, launch small businesses.</a:t>
            </a:r>
            <a:br>
              <a:rPr lang="en-US" sz="1400"/>
            </a:br>
            <a:endParaRPr lang="en-US" sz="1400"/>
          </a:p>
          <a:p>
            <a:pPr>
              <a:buNone/>
            </a:pPr>
            <a:r>
              <a:rPr lang="en-US" sz="1400" b="1"/>
              <a:t>Why PRI?</a:t>
            </a:r>
            <a:endParaRPr lang="en-US" sz="1400"/>
          </a:p>
          <a:p>
            <a:pPr>
              <a:buFont typeface="Arial" panose="020B0604020202020204" pitchFamily="34" charset="0"/>
              <a:buChar char="•"/>
            </a:pPr>
            <a:r>
              <a:rPr lang="en-US" sz="1400"/>
              <a:t>No RFP, no construction</a:t>
            </a:r>
          </a:p>
          <a:p>
            <a:pPr>
              <a:buFont typeface="Arial" panose="020B0604020202020204" pitchFamily="34" charset="0"/>
              <a:buChar char="•"/>
            </a:pPr>
            <a:r>
              <a:rPr lang="en-US" sz="1400"/>
              <a:t>Short-term, low-risk</a:t>
            </a:r>
          </a:p>
          <a:p>
            <a:pPr>
              <a:buFont typeface="Arial" panose="020B0604020202020204" pitchFamily="34" charset="0"/>
              <a:buChar char="•"/>
            </a:pPr>
            <a:r>
              <a:rPr lang="en-US" sz="1400"/>
              <a:t>Turnkey support: logistics, onboarding, training</a:t>
            </a:r>
          </a:p>
          <a:p>
            <a:pPr>
              <a:buFont typeface="Arial" panose="020B0604020202020204" pitchFamily="34" charset="0"/>
              <a:buChar char="•"/>
            </a:pPr>
            <a:r>
              <a:rPr lang="en-US" sz="1400"/>
              <a:t>PRI-provided kiosks/RMUs</a:t>
            </a:r>
            <a:br>
              <a:rPr lang="en-US" sz="1400"/>
            </a:br>
            <a:endParaRPr lang="en-US" sz="1400"/>
          </a:p>
          <a:p>
            <a:pPr>
              <a:buNone/>
            </a:pPr>
            <a:r>
              <a:rPr lang="en-US" sz="1400" b="1"/>
              <a:t>2024 Highlights</a:t>
            </a:r>
            <a:endParaRPr lang="en-US" sz="1400"/>
          </a:p>
          <a:p>
            <a:pPr>
              <a:buFont typeface="Arial" panose="020B0604020202020204" pitchFamily="34" charset="0"/>
              <a:buChar char="•"/>
            </a:pPr>
            <a:r>
              <a:rPr lang="en-US" sz="1400"/>
              <a:t>37% sales from ACDBE partners</a:t>
            </a:r>
          </a:p>
          <a:p>
            <a:pPr>
              <a:buFont typeface="Arial" panose="020B0604020202020204" pitchFamily="34" charset="0"/>
              <a:buChar char="•"/>
            </a:pPr>
            <a:r>
              <a:rPr lang="en-US" sz="1400"/>
              <a:t>Avg. kiosk sales: </a:t>
            </a:r>
            <a:r>
              <a:rPr lang="en-US" sz="1400" b="1"/>
              <a:t>$30K+/</a:t>
            </a:r>
            <a:r>
              <a:rPr lang="en-US" sz="1400" b="1" err="1"/>
              <a:t>mo</a:t>
            </a:r>
            <a:br>
              <a:rPr lang="en-US" sz="1400" b="1"/>
            </a:br>
            <a:endParaRPr lang="en-US" sz="1400"/>
          </a:p>
          <a:p>
            <a:pPr>
              <a:buNone/>
            </a:pPr>
            <a:r>
              <a:rPr lang="en-US" sz="1400" b="1"/>
              <a:t>Costs</a:t>
            </a:r>
            <a:endParaRPr lang="en-US" sz="1400"/>
          </a:p>
          <a:p>
            <a:pPr>
              <a:buFont typeface="Arial" panose="020B0604020202020204" pitchFamily="34" charset="0"/>
              <a:buChar char="•"/>
            </a:pPr>
            <a:r>
              <a:rPr lang="en-US" sz="1400"/>
              <a:t>Monthly: </a:t>
            </a:r>
            <a:r>
              <a:rPr lang="en-US" sz="1400" b="1"/>
              <a:t>$4K–$6K</a:t>
            </a:r>
            <a:endParaRPr lang="en-US" sz="1400"/>
          </a:p>
          <a:p>
            <a:pPr>
              <a:buFont typeface="Arial" panose="020B0604020202020204" pitchFamily="34" charset="0"/>
              <a:buChar char="•"/>
            </a:pPr>
            <a:r>
              <a:rPr lang="en-US" sz="1400"/>
              <a:t>Overage: </a:t>
            </a:r>
            <a:r>
              <a:rPr lang="en-US" sz="1400" b="1"/>
              <a:t>15%</a:t>
            </a:r>
            <a:endParaRPr lang="en-US" sz="1400"/>
          </a:p>
          <a:p>
            <a:pPr>
              <a:buFont typeface="Arial" panose="020B0604020202020204" pitchFamily="34" charset="0"/>
              <a:buChar char="•"/>
            </a:pPr>
            <a:r>
              <a:rPr lang="en-US" sz="1400"/>
              <a:t>Fees: </a:t>
            </a:r>
            <a:r>
              <a:rPr lang="en-US" sz="1400" b="1"/>
              <a:t>~$650 + 0.5%</a:t>
            </a:r>
            <a:r>
              <a:rPr lang="en-US" sz="1400"/>
              <a:t> (DEN marketing)</a:t>
            </a:r>
          </a:p>
        </p:txBody>
      </p:sp>
      <p:sp>
        <p:nvSpPr>
          <p:cNvPr id="24" name="TextBox 23">
            <a:extLst>
              <a:ext uri="{FF2B5EF4-FFF2-40B4-BE49-F238E27FC236}">
                <a16:creationId xmlns:a16="http://schemas.microsoft.com/office/drawing/2014/main" id="{51C6B8C8-ED7F-DA2D-41AD-2FB9C92793A6}"/>
              </a:ext>
            </a:extLst>
          </p:cNvPr>
          <p:cNvSpPr txBox="1"/>
          <p:nvPr/>
        </p:nvSpPr>
        <p:spPr>
          <a:xfrm>
            <a:off x="7592225" y="4956251"/>
            <a:ext cx="3951388" cy="954107"/>
          </a:xfrm>
          <a:prstGeom prst="rect">
            <a:avLst/>
          </a:prstGeom>
          <a:noFill/>
        </p:spPr>
        <p:txBody>
          <a:bodyPr wrap="square" lIns="91440" tIns="45720" rIns="91440" bIns="45720" anchor="t">
            <a:spAutoFit/>
          </a:bodyPr>
          <a:lstStyle/>
          <a:p>
            <a:pPr algn="r"/>
            <a:r>
              <a:rPr lang="en-US" sz="1400" b="1"/>
              <a:t>Connect</a:t>
            </a:r>
            <a:br>
              <a:rPr lang="en-US" sz="1400"/>
            </a:br>
            <a:r>
              <a:rPr lang="en-US" sz="1400" b="1"/>
              <a:t>Cord Rauba</a:t>
            </a:r>
            <a:r>
              <a:rPr lang="en-US" sz="1400"/>
              <a:t> | cord@priretail.com</a:t>
            </a:r>
            <a:br>
              <a:rPr lang="en-US" sz="1400"/>
            </a:br>
            <a:r>
              <a:rPr lang="en-US" sz="1400"/>
              <a:t>📞 303.342.6817 | 📱 303.885.0815</a:t>
            </a:r>
          </a:p>
          <a:p>
            <a:pPr algn="r"/>
            <a:r>
              <a:rPr lang="en-US" sz="1400">
                <a:ea typeface="+mn-lt"/>
                <a:cs typeface="+mn-lt"/>
              </a:rPr>
              <a:t>https://www.priretail.com/den-airport</a:t>
            </a:r>
            <a:endParaRPr lang="en-US"/>
          </a:p>
        </p:txBody>
      </p:sp>
      <p:pic>
        <p:nvPicPr>
          <p:cNvPr id="25" name="Picture 24">
            <a:extLst>
              <a:ext uri="{FF2B5EF4-FFF2-40B4-BE49-F238E27FC236}">
                <a16:creationId xmlns:a16="http://schemas.microsoft.com/office/drawing/2014/main" id="{703ECADF-7373-C579-5345-1C1B1517D157}"/>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67592" y="3242224"/>
            <a:ext cx="1777497" cy="1663993"/>
          </a:xfrm>
          <a:prstGeom prst="rect">
            <a:avLst/>
          </a:prstGeom>
        </p:spPr>
      </p:pic>
    </p:spTree>
    <p:extLst>
      <p:ext uri="{BB962C8B-B14F-4D97-AF65-F5344CB8AC3E}">
        <p14:creationId xmlns:p14="http://schemas.microsoft.com/office/powerpoint/2010/main" val="10800926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B0FE3-3082-694B-468F-AFDD1AAACFF1}"/>
            </a:ext>
          </a:extLst>
        </p:cNvPr>
        <p:cNvGrpSpPr/>
        <p:nvPr/>
      </p:nvGrpSpPr>
      <p:grpSpPr>
        <a:xfrm>
          <a:off x="0" y="0"/>
          <a:ext cx="0" cy="0"/>
          <a:chOff x="0" y="0"/>
          <a:chExt cx="0" cy="0"/>
        </a:xfrm>
      </p:grpSpPr>
      <p:sp>
        <p:nvSpPr>
          <p:cNvPr id="24" name="TextBox 23">
            <a:extLst>
              <a:ext uri="{FF2B5EF4-FFF2-40B4-BE49-F238E27FC236}">
                <a16:creationId xmlns:a16="http://schemas.microsoft.com/office/drawing/2014/main" id="{4EAA6CDC-4C4D-B0A4-183A-BBBC1CBBBE99}"/>
              </a:ext>
              <a:ext uri="{C183D7F6-B498-43B3-948B-1728B52AA6E4}">
                <adec:decorative xmlns:adec="http://schemas.microsoft.com/office/drawing/2017/decorative" val="1"/>
              </a:ext>
            </a:extLst>
          </p:cNvPr>
          <p:cNvSpPr txBox="1"/>
          <p:nvPr/>
        </p:nvSpPr>
        <p:spPr>
          <a:xfrm>
            <a:off x="649842" y="1211001"/>
            <a:ext cx="7478158" cy="51090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Who We Are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rPr>
              <a:t>PRI offers dynamic, revenue generating retail opportunities in airports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rPr>
              <a:t>Proven success at DEN and SJC</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rPr>
              <a:t>We support local, small, minority and women-owned business through our </a:t>
            </a:r>
            <a:r>
              <a:rPr kumimoji="0" lang="en-US" sz="18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rPr>
              <a:t>Small Business Launchpad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Our Mission</a:t>
            </a:r>
          </a:p>
          <a:p>
            <a:pPr marL="36576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rPr>
              <a:t>Enhance passenger experience, drive local economic growth and equip small businesses to succeed in airport retail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Key Benefits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rPr>
              <a:t>No RFP, No Construction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rPr>
              <a:t>Short-term, low-risk commitment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lumMod val="75000"/>
                  <a:lumOff val="25000"/>
                </a:prstClr>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2024 highlights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endParaRPr>
          </a:p>
          <a:p>
            <a:pPr marL="36576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rPr>
              <a:t>37% of sales represented by ACDBE businesses and average monthly Kiosk/RMU sales over $30,000</a:t>
            </a:r>
          </a:p>
        </p:txBody>
      </p:sp>
      <p:sp>
        <p:nvSpPr>
          <p:cNvPr id="2" name="Title 3">
            <a:extLst>
              <a:ext uri="{FF2B5EF4-FFF2-40B4-BE49-F238E27FC236}">
                <a16:creationId xmlns:a16="http://schemas.microsoft.com/office/drawing/2014/main" id="{85D6F37D-B3FE-28BD-CE35-1165C3AB5BA6}"/>
              </a:ext>
              <a:ext uri="{C183D7F6-B498-43B3-948B-1728B52AA6E4}">
                <adec:decorative xmlns:adec="http://schemas.microsoft.com/office/drawing/2017/decorative" val="1"/>
              </a:ext>
            </a:extLst>
          </p:cNvPr>
          <p:cNvSpPr>
            <a:spLocks noGrp="1"/>
          </p:cNvSpPr>
          <p:nvPr>
            <p:ph type="title"/>
          </p:nvPr>
        </p:nvSpPr>
        <p:spPr>
          <a:xfrm>
            <a:off x="649842" y="303674"/>
            <a:ext cx="10702211" cy="816695"/>
          </a:xfrm>
        </p:spPr>
        <p:txBody>
          <a:bodyPr/>
          <a:lstStyle/>
          <a:p>
            <a:r>
              <a:rPr lang="en-US" sz="3600"/>
              <a:t>Empowering Small Business in Airport Retail         </a:t>
            </a:r>
          </a:p>
        </p:txBody>
      </p:sp>
      <p:pic>
        <p:nvPicPr>
          <p:cNvPr id="7" name="Picture 6">
            <a:extLst>
              <a:ext uri="{FF2B5EF4-FFF2-40B4-BE49-F238E27FC236}">
                <a16:creationId xmlns:a16="http://schemas.microsoft.com/office/drawing/2014/main" id="{D716B55E-E8B0-19D4-DF6A-61826FDDDC3C}"/>
              </a:ext>
              <a:ext uri="{C183D7F6-B498-43B3-948B-1728B52AA6E4}">
                <adec:decorative xmlns:adec="http://schemas.microsoft.com/office/drawing/2017/decorative" val="1"/>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a:off x="8001850" y="1211001"/>
            <a:ext cx="3184521" cy="2420836"/>
          </a:xfrm>
          <a:prstGeom prst="rect">
            <a:avLst/>
          </a:prstGeom>
          <a:ln>
            <a:noFill/>
          </a:ln>
          <a:effectLst>
            <a:outerShdw blurRad="292100" dist="139700" dir="2700000" algn="tl" rotWithShape="0">
              <a:srgbClr val="333333">
                <a:alpha val="65000"/>
              </a:srgbClr>
            </a:outerShdw>
          </a:effectLst>
        </p:spPr>
      </p:pic>
      <p:pic>
        <p:nvPicPr>
          <p:cNvPr id="5" name="Picture 2">
            <a:extLst>
              <a:ext uri="{FF2B5EF4-FFF2-40B4-BE49-F238E27FC236}">
                <a16:creationId xmlns:a16="http://schemas.microsoft.com/office/drawing/2014/main" id="{9951F94B-3D82-DADE-85AC-A06F00766BB5}"/>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07056" y="3429000"/>
            <a:ext cx="2244998" cy="23658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26437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FB132-DA69-7176-9878-E37E7DDBF0A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6763250-D1C6-9864-59AA-15C577F4E659}"/>
              </a:ext>
              <a:ext uri="{C183D7F6-B498-43B3-948B-1728B52AA6E4}">
                <adec:decorative xmlns:adec="http://schemas.microsoft.com/office/drawing/2017/decorative" val="1"/>
              </a:ext>
            </a:extLst>
          </p:cNvPr>
          <p:cNvSpPr>
            <a:spLocks noGrp="1"/>
          </p:cNvSpPr>
          <p:nvPr>
            <p:ph type="title" idx="4294967295"/>
          </p:nvPr>
        </p:nvSpPr>
        <p:spPr>
          <a:xfrm>
            <a:off x="613066" y="481537"/>
            <a:ext cx="8871457" cy="5794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a:latin typeface="Century Gothic" panose="020B0502020202020204" pitchFamily="34" charset="0"/>
              </a:rPr>
              <a:t>Participation, Services &amp; Contract</a:t>
            </a:r>
          </a:p>
        </p:txBody>
      </p:sp>
      <p:pic>
        <p:nvPicPr>
          <p:cNvPr id="9" name="Picture 8">
            <a:extLst>
              <a:ext uri="{FF2B5EF4-FFF2-40B4-BE49-F238E27FC236}">
                <a16:creationId xmlns:a16="http://schemas.microsoft.com/office/drawing/2014/main" id="{96EE8494-AA0B-3A99-FF6E-212234F22FB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rcRect b="8106"/>
          <a:stretch>
            <a:fillRect/>
          </a:stretch>
        </p:blipFill>
        <p:spPr>
          <a:xfrm>
            <a:off x="10587230" y="5097884"/>
            <a:ext cx="826596" cy="996890"/>
          </a:xfrm>
          <a:prstGeom prst="rect">
            <a:avLst/>
          </a:prstGeom>
          <a:ln>
            <a:noFill/>
          </a:ln>
          <a:effectLst>
            <a:outerShdw blurRad="292100" dist="139700" dir="2700000" algn="tl" rotWithShape="0">
              <a:srgbClr val="333333">
                <a:alpha val="65000"/>
              </a:srgbClr>
            </a:outerShdw>
          </a:effectLst>
        </p:spPr>
      </p:pic>
      <p:pic>
        <p:nvPicPr>
          <p:cNvPr id="10" name="Picture 4">
            <a:extLst>
              <a:ext uri="{FF2B5EF4-FFF2-40B4-BE49-F238E27FC236}">
                <a16:creationId xmlns:a16="http://schemas.microsoft.com/office/drawing/2014/main" id="{67712CC8-5B32-4F6D-A16D-FCFF8808B701}"/>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1887" y="5429403"/>
            <a:ext cx="675006" cy="6750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D1413444-5BCB-224F-3050-0E73D43CED42}"/>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3066" y="5438300"/>
            <a:ext cx="862611" cy="656474"/>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AE0CEEA8-C907-D054-110B-12283CE661EE}"/>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64762" y="5503521"/>
            <a:ext cx="1312951" cy="656475"/>
          </a:xfrm>
          <a:prstGeom prst="rect">
            <a:avLst/>
          </a:prstGeom>
          <a:ln>
            <a:noFill/>
          </a:ln>
          <a:effectLst>
            <a:outerShdw blurRad="292100" dist="139700" dir="2700000" algn="tl" rotWithShape="0">
              <a:srgbClr val="333333">
                <a:alpha val="65000"/>
              </a:srgbClr>
            </a:outerShdw>
          </a:effectLst>
        </p:spPr>
      </p:pic>
      <p:pic>
        <p:nvPicPr>
          <p:cNvPr id="16" name="Picture 6">
            <a:extLst>
              <a:ext uri="{FF2B5EF4-FFF2-40B4-BE49-F238E27FC236}">
                <a16:creationId xmlns:a16="http://schemas.microsoft.com/office/drawing/2014/main" id="{3FC251AE-0151-FD9A-1509-1240A18F6250}"/>
              </a:ext>
              <a:ext uri="{C183D7F6-B498-43B3-948B-1728B52AA6E4}">
                <adec:decorative xmlns:adec="http://schemas.microsoft.com/office/drawing/2017/decorative" val="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424676" y="2001792"/>
            <a:ext cx="945266" cy="8896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10">
            <a:extLst>
              <a:ext uri="{FF2B5EF4-FFF2-40B4-BE49-F238E27FC236}">
                <a16:creationId xmlns:a16="http://schemas.microsoft.com/office/drawing/2014/main" id="{7DECD7D1-FD44-35DC-05CA-7C12DF936641}"/>
              </a:ext>
              <a:ext uri="{C183D7F6-B498-43B3-948B-1728B52AA6E4}">
                <adec:decorative xmlns:adec="http://schemas.microsoft.com/office/drawing/2017/decorative" val="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459411" y="2989530"/>
            <a:ext cx="922132" cy="9221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3E6548-5A1B-59A3-C2F9-600506DF3A89}"/>
              </a:ext>
              <a:ext uri="{C183D7F6-B498-43B3-948B-1728B52AA6E4}">
                <adec:decorative xmlns:adec="http://schemas.microsoft.com/office/drawing/2017/decorative" val="1"/>
              </a:ext>
            </a:extLst>
          </p:cNvPr>
          <p:cNvSpPr txBox="1"/>
          <p:nvPr/>
        </p:nvSpPr>
        <p:spPr>
          <a:xfrm>
            <a:off x="613066" y="1276493"/>
            <a:ext cx="7563137" cy="366254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Turnkey Support for Merchants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Product receipt, storage &amp; delivery</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Onboarding, training &amp; badging</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Full administrative and operational support</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lumMod val="75000"/>
                  <a:lumOff val="25000"/>
                </a:prstClr>
              </a:solidFill>
              <a:effectLst/>
              <a:uLnTx/>
              <a:uFillTx/>
              <a:latin typeface="Century Gothic"/>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Retail Space/Structure</a:t>
            </a:r>
          </a:p>
          <a:p>
            <a:pPr marL="365760" marR="0" lvl="1"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Kiosks &amp; RMUs provided by PRI (some custom exceptions)</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lumMod val="75000"/>
                  <a:lumOff val="25000"/>
                </a:prstClr>
              </a:solidFill>
              <a:effectLst/>
              <a:uLnTx/>
              <a:uFillTx/>
              <a:latin typeface="Century Gothic"/>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General Participation Costs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Monthly Minimum:	~$4000 - $6000</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Sales Overage:	15% over natural breakpoint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Ancillary Fees: 	~$650</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DEN Marketing Fee:	0.5% of all gross sales</a:t>
            </a:r>
            <a:endParaRPr kumimoji="0" lang="en-US" sz="2400" b="0" i="0" u="none" strike="noStrike" kern="1200" cap="none" spc="0" normalizeH="0" baseline="0" noProof="0">
              <a:ln>
                <a:noFill/>
              </a:ln>
              <a:solidFill>
                <a:prstClr val="black">
                  <a:lumMod val="75000"/>
                  <a:lumOff val="25000"/>
                </a:prstClr>
              </a:solidFill>
              <a:effectLst/>
              <a:uLnTx/>
              <a:uFillTx/>
              <a:latin typeface="Century Gothic"/>
              <a:ea typeface="+mn-ea"/>
              <a:cs typeface="+mn-cs"/>
            </a:endParaRPr>
          </a:p>
        </p:txBody>
      </p:sp>
      <p:pic>
        <p:nvPicPr>
          <p:cNvPr id="3" name="Picture 2">
            <a:extLst>
              <a:ext uri="{FF2B5EF4-FFF2-40B4-BE49-F238E27FC236}">
                <a16:creationId xmlns:a16="http://schemas.microsoft.com/office/drawing/2014/main" id="{D8AA4E58-1E35-57AA-4380-6A0164398E26}"/>
              </a:ext>
              <a:ext uri="{C183D7F6-B498-43B3-948B-1728B52AA6E4}">
                <adec:decorative xmlns:adec="http://schemas.microsoft.com/office/drawing/2017/decorative" val="1"/>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491020" y="4070512"/>
            <a:ext cx="922806" cy="8685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1" name="Picture 2">
            <a:extLst>
              <a:ext uri="{FF2B5EF4-FFF2-40B4-BE49-F238E27FC236}">
                <a16:creationId xmlns:a16="http://schemas.microsoft.com/office/drawing/2014/main" id="{62C7AC9B-EF43-A38C-F28F-03B617110A9B}"/>
              </a:ext>
              <a:ext uri="{C183D7F6-B498-43B3-948B-1728B52AA6E4}">
                <adec:decorative xmlns:adec="http://schemas.microsoft.com/office/drawing/2017/decorative" val="1"/>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122905" y="5503521"/>
            <a:ext cx="1000649" cy="6978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3EB2BAC0-794C-3B8B-6122-57BE7C28154E}"/>
              </a:ext>
              <a:ext uri="{C183D7F6-B498-43B3-948B-1728B52AA6E4}">
                <adec:decorative xmlns:adec="http://schemas.microsoft.com/office/drawing/2017/decorative" val="1"/>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l="3201" r="8836"/>
          <a:stretch>
            <a:fillRect/>
          </a:stretch>
        </p:blipFill>
        <p:spPr bwMode="auto">
          <a:xfrm>
            <a:off x="8104315" y="5463774"/>
            <a:ext cx="810689" cy="6564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a:extLst>
              <a:ext uri="{FF2B5EF4-FFF2-40B4-BE49-F238E27FC236}">
                <a16:creationId xmlns:a16="http://schemas.microsoft.com/office/drawing/2014/main" id="{57EA8798-9450-9166-FEBF-35EE236CB852}"/>
              </a:ext>
              <a:ext uri="{C183D7F6-B498-43B3-948B-1728B52AA6E4}">
                <adec:decorative xmlns:adec="http://schemas.microsoft.com/office/drawing/2017/decorative" val="1"/>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0424676" y="1135723"/>
            <a:ext cx="945266" cy="7502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CF705A04-3DDA-63FF-6CD9-9D5F655024B0}"/>
              </a:ext>
              <a:ext uri="{C183D7F6-B498-43B3-948B-1728B52AA6E4}">
                <adec:decorative xmlns:adec="http://schemas.microsoft.com/office/drawing/2017/decorative" val="1"/>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516766" y="5520885"/>
            <a:ext cx="1256729" cy="599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1250B67-F5AC-7267-2D9E-E83164569632}"/>
              </a:ext>
              <a:ext uri="{C183D7F6-B498-43B3-948B-1728B52AA6E4}">
                <adec:decorative xmlns:adec="http://schemas.microsoft.com/office/drawing/2017/decorative" val="1"/>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l="5983" t="33286" r="9494" b="31514"/>
          <a:stretch>
            <a:fillRect/>
          </a:stretch>
        </p:blipFill>
        <p:spPr bwMode="auto">
          <a:xfrm>
            <a:off x="9011214" y="5496629"/>
            <a:ext cx="1479806" cy="616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E4687D9C-E289-EF71-09A3-14D0DD85A4B1}"/>
              </a:ext>
              <a:ext uri="{C183D7F6-B498-43B3-948B-1728B52AA6E4}">
                <adec:decorative xmlns:adec="http://schemas.microsoft.com/office/drawing/2017/decorative" val="1"/>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731927" y="5713970"/>
            <a:ext cx="1372388" cy="4460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4BBF148-C08C-FE56-BF31-BD79258CFD9F}"/>
              </a:ext>
              <a:ext uri="{C183D7F6-B498-43B3-948B-1728B52AA6E4}">
                <adec:decorative xmlns:adec="http://schemas.microsoft.com/office/drawing/2017/decorative" val="1"/>
              </a:ext>
            </a:extLst>
          </p:cNvPr>
          <p:cNvSpPr txBox="1"/>
          <p:nvPr/>
        </p:nvSpPr>
        <p:spPr>
          <a:xfrm>
            <a:off x="7911735" y="3406975"/>
            <a:ext cx="2631426" cy="1877437"/>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Let’s Connect!</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lumMod val="75000"/>
                  <a:lumOff val="25000"/>
                </a:prstClr>
              </a:solidFill>
              <a:effectLst/>
              <a:uLnTx/>
              <a:uFillTx/>
              <a:latin typeface="Century Gothic"/>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Cord Rauba</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hlinkClick r:id="rId16"/>
              </a:rPr>
              <a:t>cord@priretail.com</a:t>
            </a: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303.342.6817 of 303.885.0815</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endParaRPr>
          </a:p>
        </p:txBody>
      </p:sp>
      <p:pic>
        <p:nvPicPr>
          <p:cNvPr id="6" name="Picture 5">
            <a:extLst>
              <a:ext uri="{FF2B5EF4-FFF2-40B4-BE49-F238E27FC236}">
                <a16:creationId xmlns:a16="http://schemas.microsoft.com/office/drawing/2014/main" id="{61D05134-F62E-B51E-96FD-FDD4F4A8D005}"/>
              </a:ext>
              <a:ext uri="{C183D7F6-B498-43B3-948B-1728B52AA6E4}">
                <adec:decorative xmlns:adec="http://schemas.microsoft.com/office/drawing/2017/decorative" val="1"/>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911735" y="1393284"/>
            <a:ext cx="1850161" cy="1857551"/>
          </a:xfrm>
          <a:prstGeom prst="rect">
            <a:avLst/>
          </a:prstGeom>
        </p:spPr>
      </p:pic>
    </p:spTree>
    <p:extLst>
      <p:ext uri="{BB962C8B-B14F-4D97-AF65-F5344CB8AC3E}">
        <p14:creationId xmlns:p14="http://schemas.microsoft.com/office/powerpoint/2010/main" val="4171943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1B77C-67CC-251E-3DC6-403D92E0926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E42AAFD-D023-36A9-AD26-89CC313CC9D6}"/>
              </a:ext>
              <a:ext uri="{C183D7F6-B498-43B3-948B-1728B52AA6E4}">
                <adec:decorative xmlns:adec="http://schemas.microsoft.com/office/drawing/2017/decorative" val="1"/>
              </a:ext>
            </a:extLst>
          </p:cNvPr>
          <p:cNvSpPr>
            <a:spLocks noGrp="1"/>
          </p:cNvSpPr>
          <p:nvPr>
            <p:ph type="title" idx="4294967295"/>
          </p:nvPr>
        </p:nvSpPr>
        <p:spPr>
          <a:xfrm>
            <a:off x="770439" y="358853"/>
            <a:ext cx="9307626"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ATM and Banking Services  </a:t>
            </a:r>
          </a:p>
        </p:txBody>
      </p:sp>
      <p:sp>
        <p:nvSpPr>
          <p:cNvPr id="5" name="TextBox 4">
            <a:extLst>
              <a:ext uri="{FF2B5EF4-FFF2-40B4-BE49-F238E27FC236}">
                <a16:creationId xmlns:a16="http://schemas.microsoft.com/office/drawing/2014/main" id="{133A0FA5-F860-FCA6-1793-FC73760C4818}"/>
              </a:ext>
              <a:ext uri="{C183D7F6-B498-43B3-948B-1728B52AA6E4}">
                <adec:decorative xmlns:adec="http://schemas.microsoft.com/office/drawing/2017/decorative" val="1"/>
              </a:ext>
            </a:extLst>
          </p:cNvPr>
          <p:cNvSpPr txBox="1"/>
          <p:nvPr/>
        </p:nvSpPr>
        <p:spPr>
          <a:xfrm>
            <a:off x="770439" y="1433976"/>
            <a:ext cx="2473889"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Calibri"/>
                <a:cs typeface="Calibri"/>
              </a:rPr>
              <a:t>Seventeen (17) ATM locations as denoted by yellow squares</a:t>
            </a:r>
          </a:p>
          <a:p>
            <a:pPr marL="285750" indent="-285750">
              <a:buFont typeface="Arial" panose="020B0604020202020204" pitchFamily="34" charset="0"/>
              <a:buChar char="•"/>
            </a:pPr>
            <a:r>
              <a:rPr lang="en-US" sz="1400">
                <a:ea typeface="Calibri"/>
                <a:cs typeface="Calibri"/>
              </a:rPr>
              <a:t>Three (3) in the terminal</a:t>
            </a:r>
          </a:p>
          <a:p>
            <a:pPr marL="285750" indent="-285750">
              <a:buFont typeface="Arial" panose="020B0604020202020204" pitchFamily="34" charset="0"/>
              <a:buChar char="•"/>
            </a:pPr>
            <a:r>
              <a:rPr lang="en-US" sz="1400">
                <a:ea typeface="Calibri"/>
                <a:cs typeface="Calibri"/>
              </a:rPr>
              <a:t>Fourteen (14) on the concourses</a:t>
            </a:r>
          </a:p>
          <a:p>
            <a:endParaRPr lang="en-US" sz="1400">
              <a:ea typeface="Calibri"/>
              <a:cs typeface="Calibri"/>
            </a:endParaRPr>
          </a:p>
          <a:p>
            <a:r>
              <a:rPr lang="en-US" sz="1400">
                <a:ea typeface="Calibri"/>
                <a:cs typeface="Calibri"/>
              </a:rPr>
              <a:t>Bank Branch:</a:t>
            </a:r>
          </a:p>
          <a:p>
            <a:pPr marL="285750" indent="-285750">
              <a:buFont typeface="Arial" panose="020B0604020202020204" pitchFamily="34" charset="0"/>
              <a:buChar char="•"/>
            </a:pPr>
            <a:r>
              <a:rPr lang="en-US" sz="1400">
                <a:ea typeface="Calibri"/>
                <a:cs typeface="Calibri"/>
              </a:rPr>
              <a:t>640 square feet</a:t>
            </a:r>
          </a:p>
          <a:p>
            <a:pPr marL="285750" indent="-285750">
              <a:buFont typeface="Arial" panose="020B0604020202020204" pitchFamily="34" charset="0"/>
              <a:buChar char="•"/>
            </a:pPr>
            <a:r>
              <a:rPr lang="en-US" sz="1400">
                <a:solidFill>
                  <a:srgbClr val="000000"/>
                </a:solidFill>
                <a:latin typeface="Calibri"/>
                <a:ea typeface="Calibri"/>
                <a:cs typeface="Calibri"/>
              </a:rPr>
              <a:t>Great Hall</a:t>
            </a:r>
          </a:p>
          <a:p>
            <a:pPr marL="285750" indent="-285750">
              <a:buFont typeface="Arial" panose="020B0604020202020204" pitchFamily="34" charset="0"/>
              <a:buChar char="•"/>
            </a:pPr>
            <a:r>
              <a:rPr lang="en-US" sz="1400">
                <a:solidFill>
                  <a:srgbClr val="000000"/>
                </a:solidFill>
                <a:latin typeface="Calibri"/>
                <a:ea typeface="Calibri"/>
                <a:cs typeface="Calibri"/>
              </a:rPr>
              <a:t>MOD3,</a:t>
            </a:r>
            <a:r>
              <a:rPr lang="en-US" sz="1400" b="0" i="0">
                <a:solidFill>
                  <a:srgbClr val="000000"/>
                </a:solidFill>
                <a:effectLst/>
                <a:latin typeface="Calibri"/>
                <a:ea typeface="Calibri"/>
                <a:cs typeface="Calibri"/>
              </a:rPr>
              <a:t> Level 6</a:t>
            </a:r>
            <a:r>
              <a:rPr lang="en-US" sz="1400">
                <a:solidFill>
                  <a:srgbClr val="000000"/>
                </a:solidFill>
                <a:latin typeface="Calibri"/>
                <a:ea typeface="Calibri"/>
                <a:cs typeface="Calibri"/>
              </a:rPr>
              <a:t>, East</a:t>
            </a:r>
            <a:r>
              <a:rPr lang="en-US" sz="1400" b="0" i="0">
                <a:solidFill>
                  <a:srgbClr val="000000"/>
                </a:solidFill>
                <a:effectLst/>
                <a:latin typeface="Calibri"/>
                <a:ea typeface="Calibri"/>
                <a:cs typeface="Calibri"/>
              </a:rPr>
              <a:t> </a:t>
            </a:r>
            <a:r>
              <a:rPr lang="en-US" sz="1400">
                <a:solidFill>
                  <a:srgbClr val="000000"/>
                </a:solidFill>
                <a:latin typeface="Calibri"/>
                <a:ea typeface="Calibri"/>
                <a:cs typeface="Calibri"/>
              </a:rPr>
              <a:t>4</a:t>
            </a:r>
            <a:endParaRPr lang="en-US" sz="1400">
              <a:latin typeface="Calibri"/>
              <a:ea typeface="Calibri"/>
              <a:cs typeface="Calibri"/>
            </a:endParaRPr>
          </a:p>
        </p:txBody>
      </p:sp>
      <p:pic>
        <p:nvPicPr>
          <p:cNvPr id="12" name="Picture 11">
            <a:extLst>
              <a:ext uri="{FF2B5EF4-FFF2-40B4-BE49-F238E27FC236}">
                <a16:creationId xmlns:a16="http://schemas.microsoft.com/office/drawing/2014/main" id="{B6880578-ADE2-34E6-D8AD-2DF7015AC1A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05709" y="4093815"/>
            <a:ext cx="5210664" cy="1626679"/>
          </a:xfrm>
          <a:prstGeom prst="rect">
            <a:avLst/>
          </a:prstGeom>
        </p:spPr>
      </p:pic>
      <p:pic>
        <p:nvPicPr>
          <p:cNvPr id="14" name="Picture 13">
            <a:extLst>
              <a:ext uri="{FF2B5EF4-FFF2-40B4-BE49-F238E27FC236}">
                <a16:creationId xmlns:a16="http://schemas.microsoft.com/office/drawing/2014/main" id="{7986F698-CCBC-3291-1B82-CCEF5DB3460C}"/>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6298" y="1245480"/>
            <a:ext cx="6738319" cy="1102634"/>
          </a:xfrm>
          <a:prstGeom prst="rect">
            <a:avLst/>
          </a:prstGeom>
        </p:spPr>
      </p:pic>
      <p:pic>
        <p:nvPicPr>
          <p:cNvPr id="16" name="Picture 15">
            <a:extLst>
              <a:ext uri="{FF2B5EF4-FFF2-40B4-BE49-F238E27FC236}">
                <a16:creationId xmlns:a16="http://schemas.microsoft.com/office/drawing/2014/main" id="{08E22CFD-1287-533B-B656-C488BE109C72}"/>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09673" y="2561745"/>
            <a:ext cx="6372463" cy="1265164"/>
          </a:xfrm>
          <a:prstGeom prst="rect">
            <a:avLst/>
          </a:prstGeom>
        </p:spPr>
      </p:pic>
      <p:pic>
        <p:nvPicPr>
          <p:cNvPr id="18" name="Picture 17">
            <a:extLst>
              <a:ext uri="{FF2B5EF4-FFF2-40B4-BE49-F238E27FC236}">
                <a16:creationId xmlns:a16="http://schemas.microsoft.com/office/drawing/2014/main" id="{C457D870-1702-4223-2F13-8E627BA4C27B}"/>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6990" y="4033699"/>
            <a:ext cx="2473889" cy="2355652"/>
          </a:xfrm>
          <a:prstGeom prst="rect">
            <a:avLst/>
          </a:prstGeom>
        </p:spPr>
      </p:pic>
      <p:sp>
        <p:nvSpPr>
          <p:cNvPr id="3" name="TextBox 2">
            <a:extLst>
              <a:ext uri="{FF2B5EF4-FFF2-40B4-BE49-F238E27FC236}">
                <a16:creationId xmlns:a16="http://schemas.microsoft.com/office/drawing/2014/main" id="{85A62857-8856-822A-4117-8F35CA7E0DCD}"/>
              </a:ext>
              <a:ext uri="{C183D7F6-B498-43B3-948B-1728B52AA6E4}">
                <adec:decorative xmlns:adec="http://schemas.microsoft.com/office/drawing/2017/decorative" val="1"/>
              </a:ext>
            </a:extLst>
          </p:cNvPr>
          <p:cNvSpPr txBox="1"/>
          <p:nvPr/>
        </p:nvSpPr>
        <p:spPr>
          <a:xfrm>
            <a:off x="4674041" y="6385948"/>
            <a:ext cx="540402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solidFill>
                  <a:srgbClr val="E35B2A"/>
                </a:solidFill>
                <a:ea typeface="Calibri"/>
                <a:cs typeface="Calibri"/>
              </a:rPr>
              <a:t>*ATM frequency and locations - Subject to Change</a:t>
            </a:r>
            <a:r>
              <a:rPr lang="en-US" sz="1600">
                <a:solidFill>
                  <a:srgbClr val="E35B2A"/>
                </a:solidFill>
                <a:ea typeface="Calibri"/>
                <a:cs typeface="Calibri"/>
              </a:rPr>
              <a:t>​</a:t>
            </a:r>
            <a:endParaRPr lang="en-US">
              <a:solidFill>
                <a:srgbClr val="E35B2A"/>
              </a:solidFill>
            </a:endParaRPr>
          </a:p>
        </p:txBody>
      </p:sp>
    </p:spTree>
    <p:extLst>
      <p:ext uri="{BB962C8B-B14F-4D97-AF65-F5344CB8AC3E}">
        <p14:creationId xmlns:p14="http://schemas.microsoft.com/office/powerpoint/2010/main" val="3021926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3C44A-5440-FA1C-1DE8-7BAAA35FBBA6}"/>
            </a:ext>
          </a:extLst>
        </p:cNvPr>
        <p:cNvGrpSpPr/>
        <p:nvPr/>
      </p:nvGrpSpPr>
      <p:grpSpPr>
        <a:xfrm>
          <a:off x="0" y="0"/>
          <a:ext cx="0" cy="0"/>
          <a:chOff x="0" y="0"/>
          <a:chExt cx="0" cy="0"/>
        </a:xfrm>
      </p:grpSpPr>
      <p:sp>
        <p:nvSpPr>
          <p:cNvPr id="16" name="Text Placeholder 15" descr="M3L5E1 &amp; M3L5C1 Casual Dining with Bar">
            <a:extLst>
              <a:ext uri="{FF2B5EF4-FFF2-40B4-BE49-F238E27FC236}">
                <a16:creationId xmlns:a16="http://schemas.microsoft.com/office/drawing/2014/main" id="{20A9840C-777F-B8EB-82F0-45817AD2B0D1}"/>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M3L5E1 &amp; M3L5C1 Casual Dining with Bar</a:t>
            </a:r>
            <a:endParaRPr lang="en-US" sz="3200"/>
          </a:p>
        </p:txBody>
      </p:sp>
      <p:sp>
        <p:nvSpPr>
          <p:cNvPr id="3" name="TextBox 2" descr="Denver International Airport (DEN) will be conducting a Request for Proposals (RFP) competitive selection process for a concessionaire to design, build, and manage a food and beverage location in the Great Hall. This location will be comprised of a Casual Dining Restaurant with Bar concept. The location will be approximately 4005 square feet, and the term will be 12 years.&#10;&#10;KEY INFORMATION &#10;Anticipated Advertisement Date:  Q3&#10;Estimated Project Value: $2M to $4.99M&#10;Small Business Program Goal: TBD&#10;Key Scope/Industry: F&amp;B Operator and Concessionaire&#10;Project Manager: Branden Sowers| Branden.Sowers@flydenver.com&#10;">
            <a:extLst>
              <a:ext uri="{FF2B5EF4-FFF2-40B4-BE49-F238E27FC236}">
                <a16:creationId xmlns:a16="http://schemas.microsoft.com/office/drawing/2014/main" id="{D20784F3-87ED-9E4E-4B7C-BE2C04514A27}"/>
              </a:ext>
              <a:ext uri="{C183D7F6-B498-43B3-948B-1728B52AA6E4}">
                <adec:decorative xmlns:adec="http://schemas.microsoft.com/office/drawing/2017/decorative" val="0"/>
              </a:ext>
            </a:extLst>
          </p:cNvPr>
          <p:cNvSpPr txBox="1"/>
          <p:nvPr/>
        </p:nvSpPr>
        <p:spPr>
          <a:xfrm>
            <a:off x="770438" y="1113797"/>
            <a:ext cx="9070247" cy="403187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Denver International Airport (DEN) will be conducting a Request for Proposals (RFP) competitive selection process for a concessionaire to design, build, and manage a food and beverage location in the Great Hall. This location will be comprised of a Casual Dining Restaurant with Bar concept. The location will be approximately 8343 square feet, and the term will be twelve (12) years.</a:t>
            </a:r>
            <a:b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b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KEY INFORMATION </a:t>
            </a:r>
            <a:endPar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Anticipated Advertisement Date: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 </a:t>
            </a:r>
            <a:r>
              <a:rPr lang="en-US" sz="1600">
                <a:solidFill>
                  <a:prstClr val="black"/>
                </a:solidFill>
                <a:latin typeface="Calibri" panose="020F0502020204030204"/>
                <a:cs typeface="Calibri"/>
              </a:rPr>
              <a:t>August 1, 2025</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Small Business Program Goal: </a:t>
            </a:r>
            <a:endParaRPr lang="en-US" sz="1600" b="1">
              <a:solidFill>
                <a:prstClr val="black"/>
              </a:solidFill>
              <a:latin typeface="Calibri" panose="020F0502020204030204"/>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MWBE Construction Goal: To be determined after award</a:t>
            </a: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lang="en-US" sz="1600">
                <a:solidFill>
                  <a:prstClr val="black"/>
                </a:solidFill>
                <a:latin typeface="Calibri" panose="020F0502020204030204"/>
                <a:cs typeface="Calibri"/>
              </a:rPr>
              <a:t>MWBE Design Goal: 15%</a:t>
            </a:r>
          </a:p>
          <a:p>
            <a:pPr marL="742950" lvl="1" indent="-285750">
              <a:buClr>
                <a:srgbClr val="E35B2A"/>
              </a:buClr>
              <a:buFont typeface="Arial" panose="020B0604020202020204" pitchFamily="34" charset="0"/>
              <a:buChar char="•"/>
              <a:defRPr/>
            </a:pPr>
            <a:r>
              <a:rPr lang="en-US" sz="1600">
                <a:solidFill>
                  <a:prstClr val="black"/>
                </a:solidFill>
                <a:latin typeface="Calibri" panose="020F0502020204030204"/>
                <a:cs typeface="Calibri"/>
              </a:rPr>
              <a:t>Primary NAICS Codes Identified: 541310 &amp; 541330</a:t>
            </a: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rPr>
              <a:t>ACDBE: 31.</a:t>
            </a:r>
            <a:r>
              <a:rPr lang="en-US" sz="1600">
                <a:solidFill>
                  <a:prstClr val="black"/>
                </a:solidFill>
                <a:latin typeface="Calibri" panose="020F0502020204030204"/>
                <a:ea typeface="Calibri"/>
                <a:cs typeface="Calibri"/>
              </a:rPr>
              <a:t>3%</a:t>
            </a:r>
          </a:p>
          <a:p>
            <a:pPr marL="742950" lvl="1" indent="-285750">
              <a:buClr>
                <a:srgbClr val="E35B2A"/>
              </a:buClr>
              <a:buFont typeface="Arial" panose="020B0604020202020204" pitchFamily="34" charset="0"/>
              <a:buChar char="•"/>
              <a:defRPr/>
            </a:pPr>
            <a:r>
              <a:rPr lang="en-US" sz="1600">
                <a:solidFill>
                  <a:prstClr val="black"/>
                </a:solidFill>
                <a:latin typeface="Calibri" panose="020F0502020204030204"/>
                <a:ea typeface="Calibri"/>
                <a:cs typeface="Calibri"/>
              </a:rPr>
              <a:t>Primary NAICS Codes Identified: 722513 &amp; 722511</a:t>
            </a:r>
          </a:p>
          <a:p>
            <a:pPr marL="742950" lvl="1" indent="-285750">
              <a:buFont typeface="Arial" panose="020B0604020202020204" pitchFamily="34" charset="0"/>
              <a:buChar char="•"/>
              <a:defRPr/>
            </a:pP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Key Scope/Industry: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F&amp;B Concessions Concepts, ACDBE/MWBE Partners, General Contractors,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Project Manager: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Branden Sowers| </a:t>
            </a:r>
            <a:r>
              <a:rPr kumimoji="0" lang="en-US" sz="1600" b="0" i="0" u="none" strike="noStrike" kern="1200" cap="none" spc="0" normalizeH="0" baseline="0" noProof="0">
                <a:ln>
                  <a:noFill/>
                </a:ln>
                <a:solidFill>
                  <a:srgbClr val="0563C1"/>
                </a:solidFill>
                <a:effectLst/>
                <a:uLnTx/>
                <a:uFillTx/>
                <a:latin typeface="Calibri" panose="020F0502020204030204"/>
                <a:ea typeface="+mn-ea"/>
                <a:cs typeface="Calibri"/>
              </a:rPr>
              <a:t>Branden.Sowers@flydenver.com</a:t>
            </a:r>
            <a:endParaRPr kumimoji="0" lang="en-US" sz="1600" b="0" i="0" u="none" strike="noStrike" kern="1200" cap="none" spc="0" normalizeH="0" baseline="0" noProof="0">
              <a:ln>
                <a:noFill/>
              </a:ln>
              <a:solidFill>
                <a:prstClr val="black"/>
              </a:solidFill>
              <a:effectLst/>
              <a:uLnTx/>
              <a:uFillTx/>
              <a:latin typeface="Aptos Narrow"/>
              <a:ea typeface="+mn-ea"/>
              <a:cs typeface="Arial"/>
            </a:endParaRPr>
          </a:p>
        </p:txBody>
      </p:sp>
      <p:sp>
        <p:nvSpPr>
          <p:cNvPr id="2" name="TextBox 4">
            <a:extLst>
              <a:ext uri="{FF2B5EF4-FFF2-40B4-BE49-F238E27FC236}">
                <a16:creationId xmlns:a16="http://schemas.microsoft.com/office/drawing/2014/main" id="{69DDA264-2BF7-A65C-82B5-9C5CBAB66658}"/>
              </a:ext>
            </a:extLst>
          </p:cNvPr>
          <p:cNvSpPr txBox="1"/>
          <p:nvPr/>
        </p:nvSpPr>
        <p:spPr>
          <a:xfrm>
            <a:off x="770438" y="5391891"/>
            <a:ext cx="6721779" cy="58477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i="1">
                <a:solidFill>
                  <a:srgbClr val="E35B2A"/>
                </a:solidFill>
                <a:ea typeface="+mn-lt"/>
                <a:cs typeface="+mn-lt"/>
              </a:rPr>
              <a:t>*Dates are tentative and subject to change</a:t>
            </a:r>
            <a:endParaRPr lang="en-US" sz="1600">
              <a:solidFill>
                <a:srgbClr val="E35B2A"/>
              </a:solidFill>
              <a:ea typeface="+mn-lt"/>
              <a:cs typeface="+mn-lt"/>
            </a:endParaRPr>
          </a:p>
          <a:p>
            <a:endParaRPr lang="en-US" sz="1600" i="1">
              <a:solidFill>
                <a:srgbClr val="B74D13"/>
              </a:solidFill>
              <a:cs typeface="Calibri"/>
            </a:endParaRPr>
          </a:p>
        </p:txBody>
      </p:sp>
    </p:spTree>
    <p:extLst>
      <p:ext uri="{BB962C8B-B14F-4D97-AF65-F5344CB8AC3E}">
        <p14:creationId xmlns:p14="http://schemas.microsoft.com/office/powerpoint/2010/main" val="2195604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CC966-268C-79E7-9F4C-7701D1B41F09}"/>
            </a:ext>
          </a:extLst>
        </p:cNvPr>
        <p:cNvGrpSpPr/>
        <p:nvPr/>
      </p:nvGrpSpPr>
      <p:grpSpPr>
        <a:xfrm>
          <a:off x="0" y="0"/>
          <a:ext cx="0" cy="0"/>
          <a:chOff x="0" y="0"/>
          <a:chExt cx="0" cy="0"/>
        </a:xfrm>
      </p:grpSpPr>
      <p:sp>
        <p:nvSpPr>
          <p:cNvPr id="16" name="Text Placeholder 15" descr="M3L5W1 Fast Casual Dining - Concession RFP">
            <a:extLst>
              <a:ext uri="{FF2B5EF4-FFF2-40B4-BE49-F238E27FC236}">
                <a16:creationId xmlns:a16="http://schemas.microsoft.com/office/drawing/2014/main" id="{9EE75FB9-374A-F735-9194-573AF6A5403F}"/>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M3L5W1 Fast Casual Dining</a:t>
            </a:r>
            <a:endParaRPr lang="en-US" sz="3200"/>
          </a:p>
        </p:txBody>
      </p:sp>
      <p:sp>
        <p:nvSpPr>
          <p:cNvPr id="3" name="TextBox 2" descr="Denver International Airport (DEN) will be conducting a Request for Proposals (RFP) competitive selection process for a concessionaire to design, build, and manage a food and beverage location in the Great Hall. This location will be comprised of a Casual Dining Restaurant with Bar concept. The location will be approximately 4005 square feet, and the term will be 12 years.&#10;&#10;KEY INFORMATION &#10;Anticipated Advertisement Date:  Q3&#10;Estimated Project Value: $2M to $4.99M&#10;Small Business Program Goal: TBD&#10;Key Scope/Industry: F&amp;B Operator and Concessionaire&#10;Project Manager: Branden Sowers| Branden.Sowers@flydenver.com&#10;">
            <a:extLst>
              <a:ext uri="{FF2B5EF4-FFF2-40B4-BE49-F238E27FC236}">
                <a16:creationId xmlns:a16="http://schemas.microsoft.com/office/drawing/2014/main" id="{8639731F-65E6-9A4E-6F77-EEEA7657F5B9}"/>
              </a:ext>
              <a:ext uri="{C183D7F6-B498-43B3-948B-1728B52AA6E4}">
                <adec:decorative xmlns:adec="http://schemas.microsoft.com/office/drawing/2017/decorative" val="0"/>
              </a:ext>
            </a:extLst>
          </p:cNvPr>
          <p:cNvSpPr txBox="1"/>
          <p:nvPr/>
        </p:nvSpPr>
        <p:spPr>
          <a:xfrm>
            <a:off x="770438" y="1113797"/>
            <a:ext cx="9070247" cy="403187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Denver International Airport (DEN) will be conducting a Request for Proposals (RFP) competitive selection process for a concessionaire to design, build, and manage a food and beverage location in the Great Hall. This location will be comprised of a Casual Dining Restaurant with Bar concept. The location will be approximately 3414 square feet, and the term will be twelve (12) years.</a:t>
            </a:r>
            <a:br>
              <a:rPr lang="en-US" sz="1600" b="0" i="0" u="none" strike="noStrike" kern="1200" cap="none" spc="0" normalizeH="0" baseline="0" noProof="0">
                <a:ln>
                  <a:noFill/>
                </a:ln>
                <a:effectLst/>
                <a:uLnTx/>
                <a:uFillTx/>
                <a:latin typeface="Calibri" panose="020F0502020204030204"/>
                <a:cs typeface="Calibri"/>
              </a:rPr>
            </a:b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KEY INFORMATION </a:t>
            </a:r>
            <a:endPar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Anticipated Advertisement Date: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 August 1, 2025</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Small Business Program Goal:</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MWBE Construction Goal: To be determined after award</a:t>
            </a:r>
            <a:endParaRPr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indent="-285750">
              <a:buClr>
                <a:srgbClr val="E35B2A"/>
              </a:buClr>
              <a:buFont typeface="Arial" panose="020B0604020202020204" pitchFamily="34" charset="0"/>
              <a:buChar char="•"/>
              <a:defRPr/>
            </a:pPr>
            <a:r>
              <a:rPr lang="en-US" sz="1600">
                <a:solidFill>
                  <a:prstClr val="black"/>
                </a:solidFill>
                <a:latin typeface="Calibri" panose="020F0502020204030204"/>
                <a:cs typeface="Calibri"/>
              </a:rPr>
              <a:t>MWBE Design Goal: No Program</a:t>
            </a:r>
            <a:endParaRPr lang="en-US" sz="1600">
              <a:solidFill>
                <a:prstClr val="black"/>
              </a:solidFill>
              <a:latin typeface="Calibri" panose="020F0502020204030204"/>
              <a:ea typeface="Calibri"/>
              <a:cs typeface="Calibri"/>
            </a:endParaRPr>
          </a:p>
          <a:p>
            <a:pPr marL="742950" lvl="1" indent="-285750">
              <a:buClr>
                <a:srgbClr val="E35B2A"/>
              </a:buClr>
              <a:buFont typeface="Arial" panose="020B0604020202020204" pitchFamily="34" charset="0"/>
              <a:buChar char="•"/>
              <a:defRPr/>
            </a:pPr>
            <a:r>
              <a:rPr lang="en-US" sz="1600">
                <a:solidFill>
                  <a:prstClr val="black"/>
                </a:solidFill>
                <a:latin typeface="Calibri" panose="020F0502020204030204"/>
                <a:cs typeface="Calibri"/>
              </a:rPr>
              <a:t>Primary NAICS Codes Identified: 541310 &amp; 541330</a:t>
            </a:r>
            <a:endParaRPr lang="en-US" sz="1600">
              <a:solidFill>
                <a:prstClr val="black"/>
              </a:solidFill>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rPr>
              <a:t>ACDBE: 31.</a:t>
            </a:r>
            <a:r>
              <a:rPr lang="en-US" sz="1600">
                <a:solidFill>
                  <a:prstClr val="black"/>
                </a:solidFill>
                <a:latin typeface="Calibri" panose="020F0502020204030204"/>
                <a:ea typeface="Calibri"/>
                <a:cs typeface="Calibri"/>
              </a:rPr>
              <a:t>3%</a:t>
            </a:r>
          </a:p>
          <a:p>
            <a:pPr marL="742950" lvl="1" indent="-285750">
              <a:buClr>
                <a:srgbClr val="E35B2A"/>
              </a:buClr>
              <a:buFont typeface="Arial" panose="020B0604020202020204" pitchFamily="34" charset="0"/>
              <a:buChar char="•"/>
              <a:defRPr/>
            </a:pPr>
            <a:r>
              <a:rPr lang="en-US" sz="1600">
                <a:solidFill>
                  <a:prstClr val="black"/>
                </a:solidFill>
                <a:latin typeface="Calibri" panose="020F0502020204030204"/>
                <a:ea typeface="Calibri"/>
                <a:cs typeface="Calibri"/>
              </a:rPr>
              <a:t>Primary NAICS Codes Identified: 722513 &amp; 722511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Key Scope/Industry: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F&amp;B Concessions Concepts, ACDBE/MWBE Partners, General Contractors, etc.</a:t>
            </a:r>
            <a:endParaRPr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Project Manager: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Branden Sowers| </a:t>
            </a:r>
            <a:r>
              <a:rPr kumimoji="0" lang="en-US" sz="1600" b="0" i="0" u="none" strike="noStrike" kern="1200" cap="none" spc="0" normalizeH="0" baseline="0" noProof="0">
                <a:ln>
                  <a:noFill/>
                </a:ln>
                <a:solidFill>
                  <a:srgbClr val="0563C1"/>
                </a:solidFill>
                <a:effectLst/>
                <a:uLnTx/>
                <a:uFillTx/>
                <a:latin typeface="Calibri" panose="020F0502020204030204"/>
                <a:ea typeface="+mn-ea"/>
                <a:cs typeface="Calibri"/>
              </a:rPr>
              <a:t>Branden.Sowers@flydenver.com</a:t>
            </a:r>
            <a:endParaRPr kumimoji="0" lang="en-US" sz="1600" b="0" i="0" u="none" strike="noStrike" kern="1200" cap="none" spc="0" normalizeH="0" baseline="0" noProof="0">
              <a:ln>
                <a:noFill/>
              </a:ln>
              <a:solidFill>
                <a:prstClr val="black"/>
              </a:solidFill>
              <a:effectLst/>
              <a:uLnTx/>
              <a:uFillTx/>
              <a:latin typeface="Aptos Narrow"/>
              <a:ea typeface="+mn-ea"/>
              <a:cs typeface="Arial"/>
            </a:endParaRPr>
          </a:p>
        </p:txBody>
      </p:sp>
      <p:sp>
        <p:nvSpPr>
          <p:cNvPr id="2" name="TextBox 4">
            <a:extLst>
              <a:ext uri="{FF2B5EF4-FFF2-40B4-BE49-F238E27FC236}">
                <a16:creationId xmlns:a16="http://schemas.microsoft.com/office/drawing/2014/main" id="{69DDA264-2BF7-A65C-82B5-9C5CBAB66658}"/>
              </a:ext>
            </a:extLst>
          </p:cNvPr>
          <p:cNvSpPr txBox="1"/>
          <p:nvPr/>
        </p:nvSpPr>
        <p:spPr>
          <a:xfrm>
            <a:off x="770438" y="5517675"/>
            <a:ext cx="6721779" cy="58477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i="1">
                <a:solidFill>
                  <a:srgbClr val="E35B2A"/>
                </a:solidFill>
                <a:ea typeface="+mn-lt"/>
                <a:cs typeface="+mn-lt"/>
              </a:rPr>
              <a:t>*Dates are tentative and subject to change</a:t>
            </a:r>
            <a:endParaRPr lang="en-US" sz="1600">
              <a:solidFill>
                <a:srgbClr val="E35B2A"/>
              </a:solidFill>
              <a:ea typeface="+mn-lt"/>
              <a:cs typeface="+mn-lt"/>
            </a:endParaRPr>
          </a:p>
          <a:p>
            <a:endParaRPr lang="en-US" sz="1600" i="1">
              <a:solidFill>
                <a:srgbClr val="E35B2A"/>
              </a:solidFill>
              <a:cs typeface="Calibri"/>
            </a:endParaRPr>
          </a:p>
        </p:txBody>
      </p:sp>
    </p:spTree>
    <p:extLst>
      <p:ext uri="{BB962C8B-B14F-4D97-AF65-F5344CB8AC3E}">
        <p14:creationId xmlns:p14="http://schemas.microsoft.com/office/powerpoint/2010/main" val="4281111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C0E84-E0B8-D151-B440-AA66175F70D2}"/>
            </a:ext>
          </a:extLst>
        </p:cNvPr>
        <p:cNvGrpSpPr/>
        <p:nvPr/>
      </p:nvGrpSpPr>
      <p:grpSpPr>
        <a:xfrm>
          <a:off x="0" y="0"/>
          <a:ext cx="0" cy="0"/>
          <a:chOff x="0" y="0"/>
          <a:chExt cx="0" cy="0"/>
        </a:xfrm>
      </p:grpSpPr>
      <p:sp>
        <p:nvSpPr>
          <p:cNvPr id="16" name="Text Placeholder 15" descr="M2L5E1 Travel Convenience Marketplace">
            <a:extLst>
              <a:ext uri="{FF2B5EF4-FFF2-40B4-BE49-F238E27FC236}">
                <a16:creationId xmlns:a16="http://schemas.microsoft.com/office/drawing/2014/main" id="{5E1AA062-7F96-BE42-0364-83B92D08B183}"/>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M2L5E1 Travel Convenience Marketplace</a:t>
            </a:r>
            <a:endParaRPr lang="en-US" sz="3200"/>
          </a:p>
        </p:txBody>
      </p:sp>
      <p:sp>
        <p:nvSpPr>
          <p:cNvPr id="3" name="TextBox 2" descr="Denver International Airport (DEN) will be conducting a Request for Proposals (RFP) competitive selection process for a concessionaire to design, build, and manage a retail location in the Great Hall. This location is intended for the development of a 100% SBEC-owned and certified Travel Convenience Marketplace concept. The location will be approximately 2016 square feet, and the term will be 9 years.&#10;&#10;KEY INFORMATION &#10;Anticipated Advertisement Date:  Q3&#10;Estimated Project Value: $2M to $4.99M&#10;Small Business Program Goal: TBD&#10;Key Scope/Industry: Retail Operator, Concessionaire, SBEC&#10;Project Manager: Branden Sowers| Branden.Sowers@flydenver.com&#10;">
            <a:extLst>
              <a:ext uri="{FF2B5EF4-FFF2-40B4-BE49-F238E27FC236}">
                <a16:creationId xmlns:a16="http://schemas.microsoft.com/office/drawing/2014/main" id="{AE533E3B-6B25-55A1-2A44-C8F0D9AEBE6B}"/>
              </a:ext>
              <a:ext uri="{C183D7F6-B498-43B3-948B-1728B52AA6E4}">
                <adec:decorative xmlns:adec="http://schemas.microsoft.com/office/drawing/2017/decorative" val="0"/>
              </a:ext>
            </a:extLst>
          </p:cNvPr>
          <p:cNvSpPr txBox="1"/>
          <p:nvPr/>
        </p:nvSpPr>
        <p:spPr>
          <a:xfrm>
            <a:off x="770438" y="1113797"/>
            <a:ext cx="9070247" cy="378565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Denver International Airport (DEN) will be conducting a Request for Proposals (RFP) competitive selection process for a concessionaire to design, build, and manage a retail location in the Great Hall. This location is intended for the development of a 100% SBEC-owned and certified Travel Convenience Marketplace concept. The location will be approximately 1818 square feet, and the term will be nine (9) years.</a:t>
            </a:r>
            <a:br>
              <a:rPr lang="en-US" sz="1600" b="0" i="0" u="none" strike="noStrike" kern="1200" cap="none" spc="0" normalizeH="0" baseline="0" noProof="0">
                <a:ln>
                  <a:noFill/>
                </a:ln>
                <a:effectLst/>
                <a:uLnTx/>
                <a:uFillTx/>
                <a:latin typeface="Calibri" panose="020F0502020204030204"/>
                <a:cs typeface="Calibri"/>
              </a:rPr>
            </a:b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KEY INFORMATION </a:t>
            </a:r>
            <a:endPar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Anticipated Advertisement Date: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 August 1, 2025</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Small Business Program Goal:</a:t>
            </a:r>
            <a:endParaRPr lang="en-US" sz="16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MWBE Construction Goal: To be determined after award</a:t>
            </a:r>
            <a:endParaRPr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indent="-285750">
              <a:buClr>
                <a:srgbClr val="E35B2A"/>
              </a:buClr>
              <a:buFont typeface="Arial" panose="020B0604020202020204" pitchFamily="34" charset="0"/>
              <a:buChar char="•"/>
              <a:defRPr/>
            </a:pPr>
            <a:r>
              <a:rPr lang="en-US" sz="1600">
                <a:solidFill>
                  <a:prstClr val="black"/>
                </a:solidFill>
                <a:latin typeface="Calibri" panose="020F0502020204030204"/>
                <a:cs typeface="Calibri"/>
              </a:rPr>
              <a:t>MWBE Design Goal: No Program</a:t>
            </a:r>
            <a:endParaRPr lang="en-US" sz="1600">
              <a:solidFill>
                <a:prstClr val="black"/>
              </a:solidFill>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rPr>
              <a:t>SBEC: 100%</a:t>
            </a:r>
            <a:endParaRPr lang="en-US" sz="1600">
              <a:solidFill>
                <a:prstClr val="black"/>
              </a:solidFill>
              <a:latin typeface="Calibri" panose="020F0502020204030204"/>
              <a:ea typeface="Calibri"/>
              <a:cs typeface="Calibri"/>
            </a:endParaRPr>
          </a:p>
          <a:p>
            <a:pPr marL="742950" lvl="1" indent="-285750">
              <a:buClr>
                <a:srgbClr val="E35B2A"/>
              </a:buClr>
              <a:buFont typeface="Arial" panose="020B0604020202020204" pitchFamily="34" charset="0"/>
              <a:buChar char="•"/>
              <a:defRPr/>
            </a:pPr>
            <a:r>
              <a:rPr lang="en-US" sz="1600">
                <a:solidFill>
                  <a:prstClr val="black"/>
                </a:solidFill>
                <a:latin typeface="Calibri" panose="020F0502020204030204"/>
                <a:ea typeface="Calibri"/>
                <a:cs typeface="Calibri"/>
              </a:rPr>
              <a:t>Primary NAICS Codes Identified: 459510, 445131, 455320 &amp; 459420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Key Scope/Industry: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Retail Concessions Concepts, SBEC/MWBE Partners, General Contractors, etc.</a:t>
            </a:r>
            <a:endParaRPr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Project Manager: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Branden Sowers| </a:t>
            </a:r>
            <a:r>
              <a:rPr kumimoji="0" lang="en-US" sz="1600" b="0" i="0" u="none" strike="noStrike" kern="1200" cap="none" spc="0" normalizeH="0" baseline="0" noProof="0">
                <a:ln>
                  <a:noFill/>
                </a:ln>
                <a:solidFill>
                  <a:srgbClr val="0563C1"/>
                </a:solidFill>
                <a:effectLst/>
                <a:uLnTx/>
                <a:uFillTx/>
                <a:latin typeface="Calibri" panose="020F0502020204030204"/>
                <a:ea typeface="+mn-ea"/>
                <a:cs typeface="Calibri"/>
              </a:rPr>
              <a:t>Branden.Sowers@flydenver.com</a:t>
            </a:r>
            <a:endParaRPr kumimoji="0" lang="en-US" sz="1600" b="0" i="0" u="none" strike="noStrike" kern="1200" cap="none" spc="0" normalizeH="0" baseline="0" noProof="0">
              <a:ln>
                <a:noFill/>
              </a:ln>
              <a:solidFill>
                <a:prstClr val="black"/>
              </a:solidFill>
              <a:effectLst/>
              <a:uLnTx/>
              <a:uFillTx/>
              <a:latin typeface="Aptos Narrow"/>
              <a:ea typeface="+mn-ea"/>
              <a:cs typeface="Arial"/>
            </a:endParaRPr>
          </a:p>
        </p:txBody>
      </p:sp>
      <p:sp>
        <p:nvSpPr>
          <p:cNvPr id="2" name="TextBox 4">
            <a:extLst>
              <a:ext uri="{FF2B5EF4-FFF2-40B4-BE49-F238E27FC236}">
                <a16:creationId xmlns:a16="http://schemas.microsoft.com/office/drawing/2014/main" id="{69DDA264-2BF7-A65C-82B5-9C5CBAB66658}"/>
              </a:ext>
            </a:extLst>
          </p:cNvPr>
          <p:cNvSpPr txBox="1"/>
          <p:nvPr/>
        </p:nvSpPr>
        <p:spPr>
          <a:xfrm>
            <a:off x="933470" y="5291338"/>
            <a:ext cx="6721779" cy="58477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i="1">
                <a:solidFill>
                  <a:srgbClr val="E35B2A"/>
                </a:solidFill>
                <a:ea typeface="+mn-lt"/>
                <a:cs typeface="+mn-lt"/>
              </a:rPr>
              <a:t>*Dates are tentative and subject to change</a:t>
            </a:r>
            <a:endParaRPr lang="en-US" sz="1600">
              <a:solidFill>
                <a:srgbClr val="E35B2A"/>
              </a:solidFill>
              <a:ea typeface="+mn-lt"/>
              <a:cs typeface="+mn-lt"/>
            </a:endParaRPr>
          </a:p>
          <a:p>
            <a:endParaRPr lang="en-US" sz="1600" i="1">
              <a:solidFill>
                <a:srgbClr val="E35B2A"/>
              </a:solidFill>
              <a:cs typeface="Calibri"/>
            </a:endParaRPr>
          </a:p>
        </p:txBody>
      </p:sp>
    </p:spTree>
    <p:extLst>
      <p:ext uri="{BB962C8B-B14F-4D97-AF65-F5344CB8AC3E}">
        <p14:creationId xmlns:p14="http://schemas.microsoft.com/office/powerpoint/2010/main" val="323676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EF6AB-3540-140A-4265-DE2D2077372E}"/>
            </a:ext>
          </a:extLst>
        </p:cNvPr>
        <p:cNvGrpSpPr/>
        <p:nvPr/>
      </p:nvGrpSpPr>
      <p:grpSpPr>
        <a:xfrm>
          <a:off x="0" y="0"/>
          <a:ext cx="0" cy="0"/>
          <a:chOff x="0" y="0"/>
          <a:chExt cx="0" cy="0"/>
        </a:xfrm>
      </p:grpSpPr>
      <p:sp>
        <p:nvSpPr>
          <p:cNvPr id="16" name="Text Placeholder 15" descr="M2L5W1 Grab and Go Café ">
            <a:extLst>
              <a:ext uri="{FF2B5EF4-FFF2-40B4-BE49-F238E27FC236}">
                <a16:creationId xmlns:a16="http://schemas.microsoft.com/office/drawing/2014/main" id="{09344D24-0E86-9B5D-0B54-06E6F6876B78}"/>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pl-PL" sz="3200">
                <a:solidFill>
                  <a:srgbClr val="440099"/>
                </a:solidFill>
                <a:latin typeface="+mn-lt"/>
                <a:ea typeface="+mn-ea"/>
                <a:cs typeface="+mn-cs"/>
              </a:rPr>
              <a:t>M2L5W1 Grab and Go Café </a:t>
            </a:r>
            <a:endParaRPr lang="en-US" sz="3200"/>
          </a:p>
        </p:txBody>
      </p:sp>
      <p:sp>
        <p:nvSpPr>
          <p:cNvPr id="3" name="TextBox 2" descr="Denver International Airport (DEN) will be conducting a Request for Proposals (RFP) competitive selection process for a concessionaire to design, build, and manage a food and beverage location in the Great Hall. This location is intended for the development of a 100% SBEC-owned and certified Grab and Go Café concept. The location will be approximately 2016 square feet, and the term will be 12 years.&#10;&#10;KEY INFORMATION &#10;Anticipated Advertisement Date:  Q3&#10;Estimated Project Value: $2M to $4.99M&#10;Small Business Program Goal: TBD&#10;Key Scope/Industry: F&amp;B Operator, Concessionaire, SBEC&#10;Project Manager: Branden Sowers| Branden.Sowers@flydenver.com&#10;">
            <a:extLst>
              <a:ext uri="{FF2B5EF4-FFF2-40B4-BE49-F238E27FC236}">
                <a16:creationId xmlns:a16="http://schemas.microsoft.com/office/drawing/2014/main" id="{E6CEADA6-B9C5-B3D0-1EFA-279DB50B02C5}"/>
              </a:ext>
              <a:ext uri="{C183D7F6-B498-43B3-948B-1728B52AA6E4}">
                <adec:decorative xmlns:adec="http://schemas.microsoft.com/office/drawing/2017/decorative" val="0"/>
              </a:ext>
            </a:extLst>
          </p:cNvPr>
          <p:cNvSpPr txBox="1"/>
          <p:nvPr/>
        </p:nvSpPr>
        <p:spPr>
          <a:xfrm>
            <a:off x="770438" y="1113797"/>
            <a:ext cx="9070247" cy="378565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Denver International Airport (DEN) will be conducting a Request for Proposals (RFP) competitive selection process for a concessionaire to design, build, and manage a food and beverage location in the Great Hall. This location is intended for the development of a 100% SBEC-owned and certified Grab and Go Café concept. The location will be approximately 1779 square feet, and the term will be twelve (12) years.</a:t>
            </a:r>
            <a:br>
              <a:rPr lang="en-US" sz="1600" b="0" i="0" u="none" strike="noStrike" kern="1200" cap="none" spc="0" normalizeH="0" baseline="0" noProof="0">
                <a:ln>
                  <a:noFill/>
                </a:ln>
                <a:effectLst/>
                <a:uLnTx/>
                <a:uFillTx/>
                <a:latin typeface="Calibri" panose="020F0502020204030204"/>
                <a:cs typeface="Calibri"/>
              </a:rPr>
            </a:b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KEY INFORMATION </a:t>
            </a:r>
            <a:endPar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Anticipated Advertisement Date: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 August 1, 2025</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Small Business Program Goal:</a:t>
            </a:r>
            <a:endParaRPr lang="en-US" sz="16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MWBE Construction Goal: To be determined after award</a:t>
            </a:r>
            <a:endParaRPr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lang="en-US" sz="1600">
                <a:solidFill>
                  <a:prstClr val="black"/>
                </a:solidFill>
                <a:latin typeface="Calibri" panose="020F0502020204030204"/>
                <a:cs typeface="Calibri"/>
              </a:rPr>
              <a:t>MWBE Design Goal: No Program</a:t>
            </a:r>
            <a:endParaRPr lang="en-US" sz="1600">
              <a:solidFill>
                <a:prstClr val="black"/>
              </a:solidFill>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rPr>
              <a:t>SBEC: 100%</a:t>
            </a:r>
            <a:endParaRPr lang="en-US" sz="1600">
              <a:solidFill>
                <a:prstClr val="black"/>
              </a:solidFill>
              <a:latin typeface="Calibri" panose="020F0502020204030204"/>
              <a:ea typeface="Calibri"/>
              <a:cs typeface="Calibri"/>
            </a:endParaRPr>
          </a:p>
          <a:p>
            <a:pPr marL="742950" lvl="1" indent="-285750">
              <a:buClr>
                <a:srgbClr val="E35B2A"/>
              </a:buClr>
              <a:buFont typeface="Arial" panose="020B0604020202020204" pitchFamily="34" charset="0"/>
              <a:buChar char="•"/>
              <a:defRPr/>
            </a:pPr>
            <a:r>
              <a:rPr lang="en-US" sz="1600">
                <a:solidFill>
                  <a:prstClr val="black"/>
                </a:solidFill>
                <a:latin typeface="Calibri" panose="020F0502020204030204"/>
                <a:ea typeface="Calibri"/>
                <a:cs typeface="Calibri"/>
              </a:rPr>
              <a:t>Primary NAICS Codes Identified: 722515, 722513 &amp; 722330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Key Scope/Industry: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F&amp;B Concessions Concepts, SBEC/MWBE Partners, General Contractors, etc.</a:t>
            </a:r>
            <a:endParaRPr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Project Manager: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Branden Sowers| </a:t>
            </a:r>
            <a:r>
              <a:rPr kumimoji="0" lang="en-US" sz="1600" b="0" i="0" u="none" strike="noStrike" kern="1200" cap="none" spc="0" normalizeH="0" baseline="0" noProof="0">
                <a:ln>
                  <a:noFill/>
                </a:ln>
                <a:solidFill>
                  <a:srgbClr val="0563C1"/>
                </a:solidFill>
                <a:effectLst/>
                <a:uLnTx/>
                <a:uFillTx/>
                <a:latin typeface="Calibri" panose="020F0502020204030204"/>
                <a:ea typeface="+mn-ea"/>
                <a:cs typeface="Calibri"/>
                <a:hlinkClick r:id="rId3"/>
              </a:rPr>
              <a:t>Branden.Sowers@flydenver.com</a:t>
            </a:r>
            <a:r>
              <a:rPr kumimoji="0" lang="en-US" sz="1600" b="0" i="0" u="none" strike="noStrike" kern="1200" cap="none" spc="0" normalizeH="0" baseline="0" noProof="0">
                <a:ln>
                  <a:noFill/>
                </a:ln>
                <a:solidFill>
                  <a:srgbClr val="0563C1"/>
                </a:solidFill>
                <a:effectLst/>
                <a:uLnTx/>
                <a:uFillTx/>
                <a:latin typeface="Calibri" panose="020F0502020204030204"/>
                <a:ea typeface="+mn-ea"/>
                <a:cs typeface="Calibri"/>
              </a:rPr>
              <a:t> </a:t>
            </a:r>
            <a:endParaRPr kumimoji="0" lang="en-US" sz="1600" b="0" i="0" u="none" strike="noStrike" kern="1200" cap="none" spc="0" normalizeH="0" baseline="0" noProof="0">
              <a:ln>
                <a:noFill/>
              </a:ln>
              <a:solidFill>
                <a:prstClr val="black"/>
              </a:solidFill>
              <a:effectLst/>
              <a:uLnTx/>
              <a:uFillTx/>
              <a:latin typeface="Aptos Narrow"/>
              <a:ea typeface="+mn-ea"/>
              <a:cs typeface="Arial"/>
            </a:endParaRPr>
          </a:p>
        </p:txBody>
      </p:sp>
      <p:sp>
        <p:nvSpPr>
          <p:cNvPr id="2" name="TextBox 4">
            <a:extLst>
              <a:ext uri="{FF2B5EF4-FFF2-40B4-BE49-F238E27FC236}">
                <a16:creationId xmlns:a16="http://schemas.microsoft.com/office/drawing/2014/main" id="{39C41429-6021-481F-3713-D816B37FB87C}"/>
              </a:ext>
            </a:extLst>
          </p:cNvPr>
          <p:cNvSpPr txBox="1"/>
          <p:nvPr/>
        </p:nvSpPr>
        <p:spPr>
          <a:xfrm>
            <a:off x="933470" y="5291338"/>
            <a:ext cx="6721779" cy="58477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i="1">
                <a:solidFill>
                  <a:srgbClr val="E35B2A"/>
                </a:solidFill>
                <a:ea typeface="+mn-lt"/>
                <a:cs typeface="+mn-lt"/>
              </a:rPr>
              <a:t>*Dates are tentative and subject to change</a:t>
            </a:r>
            <a:endParaRPr lang="en-US" sz="1600">
              <a:solidFill>
                <a:srgbClr val="E35B2A"/>
              </a:solidFill>
              <a:ea typeface="+mn-lt"/>
              <a:cs typeface="+mn-lt"/>
            </a:endParaRPr>
          </a:p>
          <a:p>
            <a:endParaRPr lang="en-US" sz="1600" i="1">
              <a:solidFill>
                <a:srgbClr val="E35B2A"/>
              </a:solidFill>
              <a:cs typeface="Calibri"/>
            </a:endParaRPr>
          </a:p>
        </p:txBody>
      </p:sp>
    </p:spTree>
    <p:extLst>
      <p:ext uri="{BB962C8B-B14F-4D97-AF65-F5344CB8AC3E}">
        <p14:creationId xmlns:p14="http://schemas.microsoft.com/office/powerpoint/2010/main" val="2469104879"/>
      </p:ext>
    </p:extLst>
  </p:cSld>
  <p:clrMapOvr>
    <a:masterClrMapping/>
  </p:clrMapOvr>
</p:sld>
</file>

<file path=ppt/theme/theme1.xml><?xml version="1.0" encoding="utf-8"?>
<a:theme xmlns:a="http://schemas.openxmlformats.org/drawingml/2006/main" name="Titl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1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2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4 - ORANGE - Image WHITE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ontent 1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ateSent xmlns="bbc1b1f8-0e71-4cbd-b262-3052aba238a9" xsi:nil="true"/>
    <lcf76f155ced4ddcb4097134ff3c332f xmlns="bbc1b1f8-0e71-4cbd-b262-3052aba238a9">
      <Terms xmlns="http://schemas.microsoft.com/office/infopath/2007/PartnerControls"/>
    </lcf76f155ced4ddcb4097134ff3c332f>
    <TaxCatchAll xmlns="87e7f7ab-f283-48b6-a11d-5b6afdf240ea" xsi:nil="true"/>
    <BusinessDirectoryType xmlns="bbc1b1f8-0e71-4cbd-b262-3052aba238a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B4CBFD58AEB54B9523C229AC8968F6" ma:contentTypeVersion="20" ma:contentTypeDescription="Create a new document." ma:contentTypeScope="" ma:versionID="dac6d87b05e357c2301d36978e572fdb">
  <xsd:schema xmlns:xsd="http://www.w3.org/2001/XMLSchema" xmlns:xs="http://www.w3.org/2001/XMLSchema" xmlns:p="http://schemas.microsoft.com/office/2006/metadata/properties" xmlns:ns2="bbc1b1f8-0e71-4cbd-b262-3052aba238a9" xmlns:ns3="fd3bd635-9bff-483f-aa30-f8bfae0bbf17" xmlns:ns4="87e7f7ab-f283-48b6-a11d-5b6afdf240ea" targetNamespace="http://schemas.microsoft.com/office/2006/metadata/properties" ma:root="true" ma:fieldsID="a41b194955d1266a12419443279fb843" ns2:_="" ns3:_="" ns4:_="">
    <xsd:import namespace="bbc1b1f8-0e71-4cbd-b262-3052aba238a9"/>
    <xsd:import namespace="fd3bd635-9bff-483f-aa30-f8bfae0bbf17"/>
    <xsd:import namespace="87e7f7ab-f283-48b6-a11d-5b6afdf240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LengthInSeconds" minOccurs="0"/>
                <xsd:element ref="ns2:BusinessDirectoryType" minOccurs="0"/>
                <xsd:element ref="ns2:DateSent" minOccurs="0"/>
                <xsd:element ref="ns2:lcf76f155ced4ddcb4097134ff3c332f" minOccurs="0"/>
                <xsd:element ref="ns4: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c1b1f8-0e71-4cbd-b262-3052aba238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BusinessDirectoryType" ma:index="20" nillable="true" ma:displayName="Business Directory Type" ma:format="Dropdown" ma:internalName="BusinessDirectoryType">
      <xsd:simpleType>
        <xsd:restriction base="dms:Choice">
          <xsd:enumeration value="General Contracts"/>
          <xsd:enumeration value="ACDBE"/>
          <xsd:enumeration value="Both"/>
        </xsd:restriction>
      </xsd:simpleType>
    </xsd:element>
    <xsd:element name="DateSent" ma:index="21" nillable="true" ma:displayName="Date Sent" ma:format="DateOnly" ma:internalName="DateSent">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8707e54-6713-4257-8868-1e4840a70e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Location" ma:index="27"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3bd635-9bff-483f-aa30-f8bfae0bbf1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e7f7ab-f283-48b6-a11d-5b6afdf240ea"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f78edeec-2c53-48c2-9d7f-9f98b72b39d4}" ma:internalName="TaxCatchAll" ma:showField="CatchAllData" ma:web="fd3bd635-9bff-483f-aa30-f8bfae0bbf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74DDDF-AB4D-446A-A19F-F62E53DF806A}">
  <ds:schemaRefs>
    <ds:schemaRef ds:uri="http://schemas.microsoft.com/sharepoint/v3/contenttype/forms"/>
  </ds:schemaRefs>
</ds:datastoreItem>
</file>

<file path=customXml/itemProps2.xml><?xml version="1.0" encoding="utf-8"?>
<ds:datastoreItem xmlns:ds="http://schemas.openxmlformats.org/officeDocument/2006/customXml" ds:itemID="{F2F2FE49-1C05-4EF5-9360-51D70AD37214}">
  <ds:schemaRefs>
    <ds:schemaRef ds:uri="http://purl.org/dc/elements/1.1/"/>
    <ds:schemaRef ds:uri="http://schemas.openxmlformats.org/package/2006/metadata/core-properties"/>
    <ds:schemaRef ds:uri="http://purl.org/dc/dcmitype/"/>
    <ds:schemaRef ds:uri="http://schemas.microsoft.com/office/infopath/2007/PartnerControls"/>
    <ds:schemaRef ds:uri="bbc1b1f8-0e71-4cbd-b262-3052aba238a9"/>
    <ds:schemaRef ds:uri="http://purl.org/dc/terms/"/>
    <ds:schemaRef ds:uri="http://schemas.microsoft.com/office/2006/metadata/properties"/>
    <ds:schemaRef ds:uri="http://schemas.microsoft.com/office/2006/documentManagement/types"/>
    <ds:schemaRef ds:uri="87e7f7ab-f283-48b6-a11d-5b6afdf240ea"/>
    <ds:schemaRef ds:uri="fd3bd635-9bff-483f-aa30-f8bfae0bbf17"/>
    <ds:schemaRef ds:uri="http://www.w3.org/XML/1998/namespace"/>
  </ds:schemaRefs>
</ds:datastoreItem>
</file>

<file path=customXml/itemProps3.xml><?xml version="1.0" encoding="utf-8"?>
<ds:datastoreItem xmlns:ds="http://schemas.openxmlformats.org/officeDocument/2006/customXml" ds:itemID="{F90CFAB6-A920-4974-8DA7-A5138072C02D}">
  <ds:schemaRefs>
    <ds:schemaRef ds:uri="87e7f7ab-f283-48b6-a11d-5b6afdf240ea"/>
    <ds:schemaRef ds:uri="bbc1b1f8-0e71-4cbd-b262-3052aba238a9"/>
    <ds:schemaRef ds:uri="fd3bd635-9bff-483f-aa30-f8bfae0bbf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TotalTime>
  <Words>9577</Words>
  <Application>Microsoft Office PowerPoint</Application>
  <PresentationFormat>Widescreen</PresentationFormat>
  <Paragraphs>900</Paragraphs>
  <Slides>43</Slides>
  <Notes>36</Notes>
  <HiddenSlides>1</HiddenSlides>
  <MMClips>0</MMClips>
  <ScaleCrop>false</ScaleCrop>
  <HeadingPairs>
    <vt:vector size="6" baseType="variant">
      <vt:variant>
        <vt:lpstr>Fonts Used</vt:lpstr>
      </vt:variant>
      <vt:variant>
        <vt:i4>16</vt:i4>
      </vt:variant>
      <vt:variant>
        <vt:lpstr>Theme</vt:lpstr>
      </vt:variant>
      <vt:variant>
        <vt:i4>8</vt:i4>
      </vt:variant>
      <vt:variant>
        <vt:lpstr>Slide Titles</vt:lpstr>
      </vt:variant>
      <vt:variant>
        <vt:i4>43</vt:i4>
      </vt:variant>
    </vt:vector>
  </HeadingPairs>
  <TitlesOfParts>
    <vt:vector size="67" baseType="lpstr">
      <vt:lpstr>Aptos</vt:lpstr>
      <vt:lpstr>Aptos Narrow</vt:lpstr>
      <vt:lpstr>Arial</vt:lpstr>
      <vt:lpstr>Arial,Sans-Serif</vt:lpstr>
      <vt:lpstr>Calibri</vt:lpstr>
      <vt:lpstr>Calibri Light</vt:lpstr>
      <vt:lpstr>Century Gothic</vt:lpstr>
      <vt:lpstr>Courier New</vt:lpstr>
      <vt:lpstr>Courier New,monospace</vt:lpstr>
      <vt:lpstr>Franklin Gothic ATF Med</vt:lpstr>
      <vt:lpstr>Franklin Gothic Medium</vt:lpstr>
      <vt:lpstr>Inter</vt:lpstr>
      <vt:lpstr>Segoe UI</vt:lpstr>
      <vt:lpstr>source-sans-pro</vt:lpstr>
      <vt:lpstr>Wingdings</vt:lpstr>
      <vt:lpstr>Wingdings,Sans-Serif</vt:lpstr>
      <vt:lpstr>Title 1</vt:lpstr>
      <vt:lpstr>Title 3</vt:lpstr>
      <vt:lpstr>Content 1 - ORANGE</vt:lpstr>
      <vt:lpstr>Content 2 - ORANGE</vt:lpstr>
      <vt:lpstr>Content 4 - ORANGE - Image WHITE logo</vt:lpstr>
      <vt:lpstr>Office Theme</vt:lpstr>
      <vt:lpstr>1_Content 1 - ORANGE</vt:lpstr>
      <vt:lpstr>1_Office Theme</vt:lpstr>
      <vt:lpstr>Taking Flight at DEN</vt:lpstr>
      <vt:lpstr>Legal Disclaimer​</vt:lpstr>
      <vt:lpstr>Upcoming Opportunities – Updated Webpage</vt:lpstr>
      <vt:lpstr>ATM and Banking Services </vt:lpstr>
      <vt:lpstr>ATM and Banking Services  </vt:lpstr>
      <vt:lpstr>M3L5E1 &amp; M3L5C1 Casual Dining with Bar</vt:lpstr>
      <vt:lpstr>M3L5W1 Fast Casual Dining</vt:lpstr>
      <vt:lpstr>M2L5E1 Travel Convenience Marketplace</vt:lpstr>
      <vt:lpstr>M2L5W1 Grab and Go Café </vt:lpstr>
      <vt:lpstr>M3L5W1 Arrivals Lounge</vt:lpstr>
      <vt:lpstr>M3L6E1 Food Hall</vt:lpstr>
      <vt:lpstr>On-Call Infrastructure Design</vt:lpstr>
      <vt:lpstr>2025 Tunnel Switchgear Heaving Remediation  </vt:lpstr>
      <vt:lpstr>GARDI B Northeast – Design </vt:lpstr>
      <vt:lpstr>GARDI B Northeast – Design  </vt:lpstr>
      <vt:lpstr>Design &amp; Construction Project Delivery Support Services</vt:lpstr>
      <vt:lpstr>Basement Foundation Rehabilitation On-Call</vt:lpstr>
      <vt:lpstr>Fire Suppression (Fire Pump &amp; Emergency Services)</vt:lpstr>
      <vt:lpstr>Overhead Door Installation and Maintenance</vt:lpstr>
      <vt:lpstr>High Ceiling and Hard Surface Cleaning</vt:lpstr>
      <vt:lpstr>Sanitary, Stormwater, &amp; Deice Water System Underground Utility Repair Service</vt:lpstr>
      <vt:lpstr> Deicing Water System</vt:lpstr>
      <vt:lpstr>Passenger Analytics</vt:lpstr>
      <vt:lpstr>Security Services, Public Area and Curbside Interfaces</vt:lpstr>
      <vt:lpstr>Legacy Concourse Restroom Renewal  </vt:lpstr>
      <vt:lpstr>Legacy Concourse Restroom Renewal   </vt:lpstr>
      <vt:lpstr>Program Purpose</vt:lpstr>
      <vt:lpstr>DEN Procurement  </vt:lpstr>
      <vt:lpstr>DEN Procurement     </vt:lpstr>
      <vt:lpstr>DEN Procurement – Contract Lifecycle</vt:lpstr>
      <vt:lpstr>Fast-tracking: What Does It Mean </vt:lpstr>
      <vt:lpstr>ACDBE/SBEC Programs</vt:lpstr>
      <vt:lpstr>DSBO Pillars Promoting equity, maximizing opportunities, and preventing discrimination and its effects against small, minority and women owned businesses.</vt:lpstr>
      <vt:lpstr>Small Business Certification Programs</vt:lpstr>
      <vt:lpstr>Compliance</vt:lpstr>
      <vt:lpstr>Certification (MWBE, EBE, SBE(C), and DBE) </vt:lpstr>
      <vt:lpstr>Connect with Us</vt:lpstr>
      <vt:lpstr>General Services- Purchasing Division</vt:lpstr>
      <vt:lpstr>Save the Date - DEN Hiring Fair!</vt:lpstr>
      <vt:lpstr>Denver Construction Careers Program (DCCP) Overview </vt:lpstr>
      <vt:lpstr>Empowering Small Business in Airport Retail</vt:lpstr>
      <vt:lpstr>Empowering Small Business in Airport Retail         </vt:lpstr>
      <vt:lpstr>Participation, Services &amp; Contract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Bricker, Lauren - DEN</dc:creator>
  <cp:lastModifiedBy>Mondragon, Desiree - DEN</cp:lastModifiedBy>
  <cp:revision>4</cp:revision>
  <dcterms:created xsi:type="dcterms:W3CDTF">2024-03-24T01:57:37Z</dcterms:created>
  <dcterms:modified xsi:type="dcterms:W3CDTF">2025-07-15T12:30:15Z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0x01010020B4CBFD58AEB54B9523C229AC8968F6</vt:lpwstr>
  </property>
  <property fmtid="{D5CDD505-2E9C-101B-9397-08002B2CF9AE}" pid="3" name="MediaServiceImageTags">
    <vt:lpwstr/>
  </property>
</Properties>
</file>