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29" r:id="rId9"/>
    <p:sldMasterId id="2147483738" r:id="rId10"/>
    <p:sldMasterId id="2147483741" r:id="rId11"/>
    <p:sldMasterId id="2147483748" r:id="rId12"/>
    <p:sldMasterId id="2147483756" r:id="rId13"/>
  </p:sldMasterIdLst>
  <p:notesMasterIdLst>
    <p:notesMasterId r:id="rId59"/>
  </p:notesMasterIdLst>
  <p:handoutMasterIdLst>
    <p:handoutMasterId r:id="rId60"/>
  </p:handoutMasterIdLst>
  <p:sldIdLst>
    <p:sldId id="259" r:id="rId14"/>
    <p:sldId id="105029" r:id="rId15"/>
    <p:sldId id="11112" r:id="rId16"/>
    <p:sldId id="105037" r:id="rId17"/>
    <p:sldId id="11068" r:id="rId18"/>
    <p:sldId id="11136" r:id="rId19"/>
    <p:sldId id="11137" r:id="rId20"/>
    <p:sldId id="105143" r:id="rId21"/>
    <p:sldId id="104991" r:id="rId22"/>
    <p:sldId id="11236" r:id="rId23"/>
    <p:sldId id="105035" r:id="rId24"/>
    <p:sldId id="104945" r:id="rId25"/>
    <p:sldId id="105038" r:id="rId26"/>
    <p:sldId id="105043" r:id="rId27"/>
    <p:sldId id="105075" r:id="rId28"/>
    <p:sldId id="105127" r:id="rId29"/>
    <p:sldId id="105102" r:id="rId30"/>
    <p:sldId id="105103" r:id="rId31"/>
    <p:sldId id="105118" r:id="rId32"/>
    <p:sldId id="105085" r:id="rId33"/>
    <p:sldId id="105050" r:id="rId34"/>
    <p:sldId id="105113" r:id="rId35"/>
    <p:sldId id="105129" r:id="rId36"/>
    <p:sldId id="105081" r:id="rId37"/>
    <p:sldId id="105105" r:id="rId38"/>
    <p:sldId id="105087" r:id="rId39"/>
    <p:sldId id="105086" r:id="rId40"/>
    <p:sldId id="105088" r:id="rId41"/>
    <p:sldId id="105089" r:id="rId42"/>
    <p:sldId id="105092" r:id="rId43"/>
    <p:sldId id="105098" r:id="rId44"/>
    <p:sldId id="105100" r:id="rId45"/>
    <p:sldId id="105079" r:id="rId46"/>
    <p:sldId id="105095" r:id="rId47"/>
    <p:sldId id="105145" r:id="rId48"/>
    <p:sldId id="105142" r:id="rId49"/>
    <p:sldId id="105141" r:id="rId50"/>
    <p:sldId id="105140" r:id="rId51"/>
    <p:sldId id="105139" r:id="rId52"/>
    <p:sldId id="105138" r:id="rId53"/>
    <p:sldId id="105137" r:id="rId54"/>
    <p:sldId id="105136" r:id="rId55"/>
    <p:sldId id="105135" r:id="rId56"/>
    <p:sldId id="105036" r:id="rId57"/>
    <p:sldId id="10513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73507-A4A0-22F2-D9E3-75D4CFA90385}" name="Yacovetta, Sara - DEN" initials="YD" userId="S::sara.yacovetta@flydenver.com::e3f8ecb3-2193-4665-ba34-5827b1a98428" providerId="AD"/>
  <p188:author id="{45631D28-D828-04C7-FCEA-4FC488331DCF}" name="Matip, Andre Jean - DEN" initials="" userId="S::AndreJean.Matip@flydenver.com::72064d65-ede6-4140-99cd-7e225339b16b" providerId="AD"/>
  <p188:author id="{44D60F3C-9544-55F6-5F8A-4648D44F99A5}" name="Anderson, Sara - DEN" initials="AD" userId="S::sara.anderson@flydenver.com::e3f8ecb3-2193-4665-ba34-5827b1a98428" providerId="AD"/>
  <p188:author id="{CF229B48-784F-717A-1808-0A6211C01CAE}" name="Mondragon, Desiree - DEN" initials="DM" userId="S::Desiree.Mondragon@flydenver.com::cddb16d0-b6f9-4161-a1a6-91a003280c7c" providerId="AD"/>
  <p188:author id="{21C52D4C-3B84-AA89-34A1-88EF6B0BD062}" name="Martin, Cynthia - DEN" initials="" userId="S::cynthia.martin@flydenver.com::07d8335d-9826-4f7a-9cda-63748f48897d" providerId="AD"/>
  <p188:author id="{647C8D52-E923-5B4B-1FB9-88EEA40C6D27}" name="Matip, Andre Jean - DEN" initials="MD" userId="S::andrejean.matip@flydenver.com::72064d65-ede6-4140-99cd-7e225339b16b" providerId="AD"/>
  <p188:author id="{7604B29A-8DA8-9DCA-114F-DB8924682E9E}" name="Yacovetta, Sara - DEN" initials="SY" userId="S::Sara.Yacovetta@flydenver.com::e3f8ecb3-2193-4665-ba34-5827b1a98428" providerId="AD"/>
  <p188:author id="{86DA49E6-5186-99B1-92B0-0DA76F9CA57A}" name="Sandoval, Michelle - DEN" initials="MS" userId="S::Michelle.Sandoval@flydenver.com::f0650d86-7cc7-4460-9b70-7b2d35e24a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DC582A"/>
    <a:srgbClr val="4472C4"/>
    <a:srgbClr val="8C9EBC"/>
    <a:srgbClr val="C3D831"/>
    <a:srgbClr val="4900C1"/>
    <a:srgbClr val="282160"/>
    <a:srgbClr val="1D0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857B8-5339-9031-55D4-00A5ACE8E4C1}" v="5" dt="2025-07-17T18:05:25.308"/>
    <p1510:client id="{4A489390-AB73-428A-96CB-7CA8491F6244}" v="77" dt="2025-07-17T20:33:11.563"/>
    <p1510:client id="{4E380BD1-0D40-4245-AD23-2B9362D9DCCC}" v="87" dt="2025-07-17T19:51:42.486"/>
    <p1510:client id="{6502F72C-754B-1DEC-6FC4-3D7284FBDCAA}" v="77" dt="2025-07-17T18:07:47.779"/>
    <p1510:client id="{738F851D-7114-4726-9D95-4790ABE97132}" v="3" dt="2025-07-17T18:54:56.088"/>
    <p1510:client id="{77DD5858-6ADE-9132-2CB4-CD8D8C893341}" v="117" dt="2025-07-17T18:59:12.628"/>
    <p1510:client id="{781AFF06-2C8E-45D3-BF5A-C0D399785FE9}" v="24" dt="2025-07-17T18:35:28.687"/>
    <p1510:client id="{A29694A4-E55E-5B00-C4E8-FDB0DF9DF1D3}" v="48" dt="2025-07-17T17:52:56.350"/>
    <p1510:client id="{B7095E98-5AD0-442C-85A0-CF6828840369}" v="5" dt="2025-07-17T15:14:46.779"/>
    <p1510:client id="{D9EBBE51-DDE1-4087-AC81-08051013B75A}" v="2" dt="2025-07-17T20:41:06.284"/>
    <p1510:client id="{FE06EEDA-F9E0-44D4-A42A-BF2E3A109DA8}" v="4" dt="2025-07-17T14:31:18.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29271-31DC-4BF8-5E93-060DABC468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8B3A5F-B9F9-A085-771D-CF0D0E80E2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2BE14E-764D-4A38-ADD8-F6A4F2E91F8C}" type="datetimeFigureOut">
              <a:rPr lang="en-US" smtClean="0"/>
              <a:t>7/17/2025</a:t>
            </a:fld>
            <a:endParaRPr lang="en-US"/>
          </a:p>
        </p:txBody>
      </p:sp>
      <p:sp>
        <p:nvSpPr>
          <p:cNvPr id="4" name="Footer Placeholder 3">
            <a:extLst>
              <a:ext uri="{FF2B5EF4-FFF2-40B4-BE49-F238E27FC236}">
                <a16:creationId xmlns:a16="http://schemas.microsoft.com/office/drawing/2014/main" id="{110D7DA2-B484-091E-7AE4-BED38968F4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8E6FE2-1401-0AED-6A51-473F9B7D2F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C2567F-D390-4AA2-8261-00516216BCA5}" type="slidenum">
              <a:rPr lang="en-US" smtClean="0"/>
              <a:t>‹#›</a:t>
            </a:fld>
            <a:endParaRPr lang="en-US"/>
          </a:p>
        </p:txBody>
      </p:sp>
    </p:spTree>
    <p:extLst>
      <p:ext uri="{BB962C8B-B14F-4D97-AF65-F5344CB8AC3E}">
        <p14:creationId xmlns:p14="http://schemas.microsoft.com/office/powerpoint/2010/main" val="32161466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DEN-ACDBE@flydenver.co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 Thank you for joining us for today’s Navigating the ACDBE Program informational session. My name is Madinatou Kouanda, I am the 2025 Summer </a:t>
            </a:r>
            <a:r>
              <a:rPr lang="en-US" err="1"/>
              <a:t>DENTern</a:t>
            </a:r>
            <a:r>
              <a:rPr lang="en-US"/>
              <a:t> with Airport Access and Business Opportunity.  On behalf of Sara Anderson, Manager of the ACDBE Program, Mica Anderson, Senior Director, and our entire ACDBE Team, welcome!</a:t>
            </a:r>
          </a:p>
          <a:p>
            <a:endParaRPr lang="en-US">
              <a:ea typeface="Calibri"/>
              <a:cs typeface="Calibri"/>
            </a:endParaRPr>
          </a:p>
          <a:p>
            <a:r>
              <a:rPr lang="en-US">
                <a:ea typeface="Calibri"/>
                <a:cs typeface="Calibri"/>
              </a:rPr>
              <a:t>*Next Slide*</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12135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defTabSz="699927">
              <a:defRPr/>
            </a:pPr>
            <a:r>
              <a:rPr lang="en-US" b="0" i="0">
                <a:solidFill>
                  <a:srgbClr val="1C1C1C"/>
                </a:solidFill>
                <a:effectLst/>
                <a:latin typeface="Inter"/>
              </a:rPr>
              <a:t>There is an opportunity Volunteer as a Community Panelist for an upcoming procurement evaluation. </a:t>
            </a:r>
          </a:p>
          <a:p>
            <a:pPr defTabSz="699927">
              <a:defRPr/>
            </a:pPr>
            <a:endParaRPr lang="en-US" b="0" i="0">
              <a:solidFill>
                <a:srgbClr val="1C1C1C"/>
              </a:solidFill>
              <a:effectLst/>
              <a:latin typeface="Inter"/>
            </a:endParaRPr>
          </a:p>
          <a:p>
            <a:pPr defTabSz="699927">
              <a:defRPr/>
            </a:pPr>
            <a:r>
              <a:rPr lang="en-US" b="0" i="0">
                <a:solidFill>
                  <a:srgbClr val="1C1C1C"/>
                </a:solidFill>
                <a:effectLst/>
                <a:latin typeface="Inter"/>
              </a:rPr>
              <a:t>Gain insights and improve future proposals. Scan the QR Code to learn more.</a:t>
            </a:r>
          </a:p>
          <a:p>
            <a:pPr defTabSz="699927">
              <a:defRPr/>
            </a:pPr>
            <a:endParaRPr lang="en-US" b="0" i="0">
              <a:solidFill>
                <a:srgbClr val="1C1C1C"/>
              </a:solidFill>
              <a:effectLst/>
              <a:latin typeface="Inter"/>
              <a:ea typeface="Times New Roman" panose="02020603050405020304" pitchFamily="18" charset="0"/>
              <a:cs typeface="Times New Roman" panose="02020603050405020304" pitchFamily="18" charset="0"/>
            </a:endParaRPr>
          </a:p>
          <a:p>
            <a:pPr defTabSz="699927">
              <a:defRPr/>
            </a:pPr>
            <a:r>
              <a:rPr lang="en-US">
                <a:ea typeface="Times New Roman" panose="02020603050405020304" pitchFamily="18" charset="0"/>
                <a:cs typeface="Times New Roman" panose="02020603050405020304" pitchFamily="18" charset="0"/>
              </a:rPr>
              <a:t>I will now turn it over to Kristy.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Kristy Starts</a:t>
            </a:r>
          </a:p>
          <a:p>
            <a:endParaRPr lang="en-US">
              <a:ea typeface="Calibri"/>
              <a:cs typeface="Calibri"/>
            </a:endParaRPr>
          </a:p>
          <a:p>
            <a:r>
              <a:rPr lang="en-US">
                <a:ea typeface="Calibri"/>
                <a:cs typeface="Calibri"/>
              </a:rPr>
              <a:t>Introduce self</a:t>
            </a:r>
          </a:p>
          <a:p>
            <a:endParaRPr lang="en-US"/>
          </a:p>
          <a:p>
            <a:r>
              <a:rPr lang="en-US">
                <a:ea typeface="Calibri"/>
                <a:cs typeface="Calibri"/>
              </a:rPr>
              <a:t>Today we'll cover.</a:t>
            </a:r>
            <a:endParaRPr lang="en-US"/>
          </a:p>
          <a:p>
            <a:pPr marL="285750" indent="-285750">
              <a:lnSpc>
                <a:spcPct val="90000"/>
              </a:lnSpc>
              <a:spcBef>
                <a:spcPts val="1000"/>
              </a:spcBef>
              <a:buFont typeface="Arial,Sans-Serif"/>
              <a:buChar char="•"/>
            </a:pPr>
            <a:r>
              <a:rPr lang="en-US"/>
              <a:t>ACDBE Program Objective </a:t>
            </a:r>
            <a:endParaRPr lang="en-US">
              <a:ea typeface="Calibri"/>
              <a:cs typeface="Calibri"/>
            </a:endParaRPr>
          </a:p>
          <a:p>
            <a:pPr marL="285750" indent="-285750">
              <a:lnSpc>
                <a:spcPct val="90000"/>
              </a:lnSpc>
              <a:spcBef>
                <a:spcPts val="1000"/>
              </a:spcBef>
              <a:buFont typeface="Arial,Sans-Serif"/>
              <a:buChar char="•"/>
            </a:pPr>
            <a:r>
              <a:rPr lang="en-US"/>
              <a:t>Recap Joint Venture 101 </a:t>
            </a:r>
            <a:endParaRPr lang="en-US">
              <a:ea typeface="Calibri"/>
              <a:cs typeface="Calibri"/>
            </a:endParaRPr>
          </a:p>
          <a:p>
            <a:pPr marL="285750" indent="-285750">
              <a:lnSpc>
                <a:spcPct val="90000"/>
              </a:lnSpc>
              <a:spcBef>
                <a:spcPts val="1000"/>
              </a:spcBef>
              <a:buFont typeface="Arial,Sans-Serif"/>
              <a:buChar char="•"/>
            </a:pPr>
            <a:r>
              <a:rPr lang="en-US"/>
              <a:t>DEN Proposal Review</a:t>
            </a:r>
            <a:endParaRPr lang="en-US">
              <a:ea typeface="Calibri"/>
              <a:cs typeface="Calibri"/>
            </a:endParaRPr>
          </a:p>
          <a:p>
            <a:pPr marL="285750" indent="-285750">
              <a:lnSpc>
                <a:spcPct val="90000"/>
              </a:lnSpc>
              <a:spcBef>
                <a:spcPts val="1000"/>
              </a:spcBef>
              <a:buFont typeface="Arial,Sans-Serif"/>
              <a:buChar char="•"/>
            </a:pPr>
            <a:r>
              <a:rPr lang="en-US"/>
              <a:t>ACDBE Active Participation</a:t>
            </a:r>
            <a:endParaRPr lang="en-US">
              <a:ea typeface="Calibri"/>
              <a:cs typeface="Calibri"/>
            </a:endParaRPr>
          </a:p>
          <a:p>
            <a:pPr marL="285750" indent="-285750">
              <a:lnSpc>
                <a:spcPct val="90000"/>
              </a:lnSpc>
              <a:spcBef>
                <a:spcPts val="1000"/>
              </a:spcBef>
              <a:buFont typeface="Arial,Sans-Serif"/>
              <a:buChar char="•"/>
            </a:pPr>
            <a:r>
              <a:rPr lang="en-US"/>
              <a:t>DEN Monitoring Requirements</a:t>
            </a:r>
            <a:endParaRPr lang="en-US">
              <a:ea typeface="Calibri"/>
              <a:cs typeface="Calibri"/>
            </a:endParaRPr>
          </a:p>
          <a:p>
            <a:pPr marL="285750" indent="-285750">
              <a:lnSpc>
                <a:spcPct val="90000"/>
              </a:lnSpc>
              <a:spcBef>
                <a:spcPts val="1000"/>
              </a:spcBef>
              <a:buFont typeface="Arial,Sans-Serif"/>
              <a:buChar char="•"/>
            </a:pPr>
            <a:r>
              <a:rPr lang="en-US"/>
              <a:t>Changes &amp; Amendment</a:t>
            </a:r>
            <a:endParaRPr lang="en-US">
              <a:ea typeface="Calibri"/>
              <a:cs typeface="Calibri"/>
            </a:endParaRPr>
          </a:p>
          <a:p>
            <a:pPr marL="285750" indent="-285750">
              <a:lnSpc>
                <a:spcPct val="90000"/>
              </a:lnSpc>
              <a:spcBef>
                <a:spcPts val="1000"/>
              </a:spcBef>
              <a:buFont typeface="Arial,Sans-Serif"/>
              <a:buChar char="•"/>
            </a:pPr>
            <a:r>
              <a:rPr lang="en-US"/>
              <a:t>Non-Compliance/Misconduct</a:t>
            </a:r>
            <a:endParaRPr lang="en-US">
              <a:ea typeface="Calibri"/>
              <a:cs typeface="Calibri"/>
            </a:endParaRPr>
          </a:p>
          <a:p>
            <a:pPr marL="285750" indent="-285750">
              <a:lnSpc>
                <a:spcPct val="90000"/>
              </a:lnSpc>
              <a:spcBef>
                <a:spcPts val="1000"/>
              </a:spcBef>
              <a:buFont typeface="Arial,Sans-Serif"/>
              <a:buChar char="•"/>
            </a:pPr>
            <a:r>
              <a:rPr lang="en-US"/>
              <a:t>Fireside Chat – M2Concepts</a:t>
            </a:r>
            <a:endParaRPr lang="en-US">
              <a:ea typeface="Calibri"/>
              <a:cs typeface="Calibri"/>
            </a:endParaRPr>
          </a:p>
          <a:p>
            <a:pPr>
              <a:lnSpc>
                <a:spcPct val="90000"/>
              </a:lnSpc>
              <a:spcBef>
                <a:spcPts val="1000"/>
              </a:spcBef>
            </a:pPr>
            <a:endParaRPr lang="en-US">
              <a:ea typeface="Calibri"/>
              <a:cs typeface="Calibri"/>
            </a:endParaRPr>
          </a:p>
          <a:p>
            <a:pPr>
              <a:lnSpc>
                <a:spcPct val="90000"/>
              </a:lnSpc>
              <a:spcBef>
                <a:spcPts val="1000"/>
              </a:spcBef>
              <a:buFont typeface="Arial,Sans-Serif"/>
            </a:pPr>
            <a:r>
              <a:rPr lang="en-US">
                <a:ea typeface="Calibri"/>
                <a:cs typeface="Calibri"/>
              </a:rPr>
              <a:t>Next Slide</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57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objective is to level the playing field to promote diversity and inclusion within airport concessions.  We do that by removing barriers, fostering development and encouraging the participation of ACDBE certified firms.  The ACDBE program is goal-based and race and gender conscious.</a:t>
            </a:r>
          </a:p>
          <a:p>
            <a:endParaRPr lang="en-US">
              <a:ea typeface="Calibri"/>
              <a:cs typeface="Calibri"/>
            </a:endParaRPr>
          </a:p>
          <a:p>
            <a:r>
              <a:rPr lang="en-US">
                <a:ea typeface="Calibri"/>
                <a:cs typeface="Calibri"/>
              </a:rPr>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48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BC98-88F8-40F4-CA4A-49D9AC2F2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3BE06-CF8B-633D-C6BB-7E903EB07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3FB56-E01C-8C03-04DF-D2B9C84713AA}"/>
              </a:ext>
            </a:extLst>
          </p:cNvPr>
          <p:cNvSpPr>
            <a:spLocks noGrp="1"/>
          </p:cNvSpPr>
          <p:nvPr>
            <p:ph type="body" idx="1"/>
          </p:nvPr>
        </p:nvSpPr>
        <p:spPr/>
        <p:txBody>
          <a:bodyPr/>
          <a:lstStyle/>
          <a:p>
            <a:r>
              <a:rPr lang="en-US" sz="1800">
                <a:solidFill>
                  <a:srgbClr val="000000"/>
                </a:solidFill>
                <a:latin typeface="Times New Roman" panose="02020603050405020304" pitchFamily="18" charset="0"/>
              </a:rPr>
              <a:t>In May of this year  – my Teammate, Cynthia Martin, presented an insightful journey through – Joint Ventures 101</a:t>
            </a:r>
          </a:p>
          <a:p>
            <a:endParaRPr lang="en-US" sz="1800">
              <a:solidFill>
                <a:srgbClr val="000000"/>
              </a:solidFill>
              <a:latin typeface="Times New Roman" panose="02020603050405020304" pitchFamily="18" charset="0"/>
            </a:endParaRPr>
          </a:p>
          <a:p>
            <a:r>
              <a:rPr lang="en-US" sz="1800">
                <a:solidFill>
                  <a:srgbClr val="000000"/>
                </a:solidFill>
                <a:latin typeface="Times New Roman"/>
                <a:cs typeface="Times New Roman"/>
              </a:rPr>
              <a:t>Here’s a quick High Level Overview:</a:t>
            </a:r>
          </a:p>
          <a:p>
            <a:endParaRPr lang="en-US" sz="180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Times New Roman"/>
                <a:cs typeface="Times New Roman"/>
              </a:rPr>
              <a:t>What is a Joint Venture – It’s a business structure in the form of a signed written agreement that clearly and specifically defines the contribution of property, capital, efforts, skills and knowledge by each party and their participation in the overall operation of the concession.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Times New Roman"/>
                <a:cs typeface="Times New Roman"/>
              </a:rPr>
              <a:t>Any business structure that meets the definition of a “joint venture” (as stated in the Joint Venture Guidance) will be considered a joint venture for purposes of counting ACDBE participation,.</a:t>
            </a:r>
          </a:p>
          <a:p>
            <a:endParaRPr lang="en-US" sz="1800">
              <a:solidFill>
                <a:srgbClr val="000000"/>
              </a:solidFill>
              <a:latin typeface="Times New Roman" panose="02020603050405020304" pitchFamily="18" charset="0"/>
            </a:endParaRPr>
          </a:p>
          <a:p>
            <a:r>
              <a:rPr lang="en-US" sz="1800">
                <a:solidFill>
                  <a:srgbClr val="000000"/>
                </a:solidFill>
                <a:latin typeface="Times New Roman"/>
                <a:cs typeface="Times New Roman"/>
              </a:rPr>
              <a:t>*Next Slide*</a:t>
            </a:r>
            <a:endParaRPr lang="en-US" sz="1800">
              <a:solidFill>
                <a:srgbClr val="000000"/>
              </a:solidFill>
              <a:latin typeface="Times New Roman" panose="02020603050405020304" pitchFamily="18" charset="0"/>
            </a:endParaRPr>
          </a:p>
          <a:p>
            <a:endParaRPr lang="en-US" sz="180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F62BF22B-2444-AA0D-1FF9-5C059D1BC1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00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9390A-6821-9F4E-6016-FEC9AA037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A548-8DB3-7191-3B71-837765758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DFCBE-3776-B088-BA1C-D6AF0881F34C}"/>
              </a:ext>
            </a:extLst>
          </p:cNvPr>
          <p:cNvSpPr>
            <a:spLocks noGrp="1"/>
          </p:cNvSpPr>
          <p:nvPr>
            <p:ph type="body" idx="1"/>
          </p:nvPr>
        </p:nvSpPr>
        <p:spPr/>
        <p:txBody>
          <a:bodyPr/>
          <a:lstStyle/>
          <a:p>
            <a:r>
              <a:rPr lang="en-US">
                <a:solidFill>
                  <a:srgbClr val="000000"/>
                </a:solidFill>
              </a:rPr>
              <a:t>ACDBEs are expected to participate in the day-to-day operations and management of the contracts they are a part of at DEN, equal to their ownership interests, therefore, their roles and responsibilities must be outlined in the joint venture agreement, and they must be distinct and clearly defined.</a:t>
            </a:r>
            <a:endParaRPr lang="en-US"/>
          </a:p>
          <a:p>
            <a:endParaRPr lang="en-US">
              <a:solidFill>
                <a:srgbClr val="000000"/>
              </a:solidFill>
              <a:latin typeface="Calibri"/>
              <a:ea typeface="Calibri"/>
              <a:cs typeface="Calibri"/>
            </a:endParaRPr>
          </a:p>
          <a:p>
            <a:r>
              <a:rPr lang="en-US" sz="1800">
                <a:solidFill>
                  <a:srgbClr val="000000"/>
                </a:solidFill>
                <a:latin typeface="Times New Roman"/>
                <a:cs typeface="Times New Roman"/>
              </a:rPr>
              <a:t>In addition, the ACDBE’s participation in capital contribution, control, management, risks, and profits must be proportionate to the claimed ownership and role in the overall operation of the concession work performed.</a:t>
            </a:r>
          </a:p>
          <a:p>
            <a:endParaRPr lang="en-US" sz="180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a typeface="Calibri"/>
                <a:cs typeface="Calibri"/>
              </a:rPr>
              <a:t>The Joint Venture Agreement information and structure (such as termination, financial info, administrative matters and so forth) should be specific to the structure and operation of the Joint Venture.  </a:t>
            </a:r>
          </a:p>
          <a:p>
            <a:endParaRPr lang="en-US" sz="1800">
              <a:solidFill>
                <a:srgbClr val="000000"/>
              </a:solidFill>
              <a:latin typeface="Times New Roman" panose="02020603050405020304" pitchFamily="18" charset="0"/>
            </a:endParaRPr>
          </a:p>
          <a:p>
            <a:r>
              <a:rPr lang="en-US" sz="1800">
                <a:solidFill>
                  <a:srgbClr val="000000"/>
                </a:solidFill>
                <a:latin typeface="Times New Roman"/>
                <a:cs typeface="Times New Roman"/>
              </a:rPr>
              <a:t>*Next Slide*</a:t>
            </a:r>
            <a:endParaRPr lang="en-US" sz="1800">
              <a:solidFill>
                <a:srgbClr val="000000"/>
              </a:solidFill>
              <a:latin typeface="Times New Roman" panose="02020603050405020304" pitchFamily="18" charset="0"/>
            </a:endParaRPr>
          </a:p>
          <a:p>
            <a:endParaRPr lang="en-US" sz="180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673CA0F1-4994-DF48-DF29-883295C4D7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84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F0CB0-94B3-9FF2-F86E-74746D64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5BA1-20EF-7EB1-4E4E-FEC818C19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BBB21-62A4-4B65-1E41-1EDF3C4A17FF}"/>
              </a:ext>
            </a:extLst>
          </p:cNvPr>
          <p:cNvSpPr>
            <a:spLocks noGrp="1"/>
          </p:cNvSpPr>
          <p:nvPr>
            <p:ph type="body" idx="1"/>
          </p:nvPr>
        </p:nvSpPr>
        <p:spPr/>
        <p:txBody>
          <a:bodyPr/>
          <a:lstStyle/>
          <a:p>
            <a:r>
              <a:rPr lang="en-US" sz="1800">
                <a:solidFill>
                  <a:srgbClr val="000000"/>
                </a:solidFill>
                <a:latin typeface="Times New Roman"/>
                <a:cs typeface="Times New Roman"/>
              </a:rPr>
              <a:t>The agreement should identify the participants in the joint venture, which cannot be individuals and must be firms, and include the business set up. The business enterprise, specific contract or contracts, the joint venture will operate and the locations that will be operated should be listed as well. </a:t>
            </a:r>
          </a:p>
          <a:p>
            <a:endParaRPr lang="en-US" sz="180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Times New Roman" panose="02020603050405020304" pitchFamily="18" charset="0"/>
              </a:rPr>
              <a:t>Each of the participants must share in the profits and losses of the joint venture in percentage to the ownership interest and work performed. Accounting methods and the timing of distributions should be included in the agreement. </a:t>
            </a:r>
          </a:p>
          <a:p>
            <a:endParaRPr lang="en-US" sz="1800">
              <a:solidFill>
                <a:srgbClr val="000000"/>
              </a:solidFill>
              <a:latin typeface="Times New Roman" panose="02020603050405020304" pitchFamily="18" charset="0"/>
            </a:endParaRPr>
          </a:p>
          <a:p>
            <a:r>
              <a:rPr lang="en-US" sz="1800">
                <a:solidFill>
                  <a:srgbClr val="000000"/>
                </a:solidFill>
                <a:latin typeface="Times New Roman"/>
                <a:cs typeface="Times New Roman"/>
              </a:rPr>
              <a:t>Dissolution and Termination conditions should be clearly outlined in the agreement.</a:t>
            </a:r>
          </a:p>
          <a:p>
            <a:endParaRPr lang="en-US" sz="1800">
              <a:solidFill>
                <a:srgbClr val="000000"/>
              </a:solidFill>
              <a:latin typeface="Times New Roman" panose="02020603050405020304" pitchFamily="18" charset="0"/>
            </a:endParaRPr>
          </a:p>
          <a:p>
            <a:r>
              <a:rPr lang="en-US" sz="1800">
                <a:solidFill>
                  <a:srgbClr val="FF0000"/>
                </a:solidFill>
                <a:ea typeface="Calibri" panose="020F0502020204030204"/>
                <a:cs typeface="Calibri" panose="020F0502020204030204"/>
              </a:rPr>
              <a:t>During her training, I like how Cynthia referred to the entering into a Joint Venture Operating agreement, </a:t>
            </a:r>
          </a:p>
          <a:p>
            <a:r>
              <a:rPr lang="en-US" sz="1800">
                <a:solidFill>
                  <a:srgbClr val="FF0000"/>
                </a:solidFill>
                <a:ea typeface="Calibri" panose="020F0502020204030204"/>
                <a:cs typeface="Calibri" panose="020F0502020204030204"/>
              </a:rPr>
              <a:t>it’s like entering a marriage.  Easy to do, hard to undo.   </a:t>
            </a:r>
            <a:endParaRPr lang="en-US"/>
          </a:p>
          <a:p>
            <a:endParaRPr lang="en-US" sz="1800">
              <a:solidFill>
                <a:srgbClr val="FF0000"/>
              </a:solidFill>
              <a:ea typeface="Calibri" panose="020F0502020204030204"/>
              <a:cs typeface="Calibri" panose="020F0502020204030204"/>
            </a:endParaRPr>
          </a:p>
          <a:p>
            <a:r>
              <a:rPr lang="en-US" sz="1800">
                <a:latin typeface="Calibri" panose="020F0502020204030204"/>
                <a:ea typeface="Calibri" panose="020F0502020204030204"/>
                <a:cs typeface="Calibri" panose="020F0502020204030204"/>
              </a:rPr>
              <a:t>*Next Slide*</a:t>
            </a:r>
          </a:p>
          <a:p>
            <a:endParaRPr lang="en-US" sz="180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720721A-A6F9-3CC9-B857-C548C07FC3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61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know that was a very high-level overview.  This is just a little quiz to see what you already know about joint ventures.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01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97F89-704E-8124-1380-19B947B21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B3A98-6CA9-F78B-FE6D-7AB669D00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FE77E-7911-451B-AA2B-A0C36055219B}"/>
              </a:ext>
            </a:extLst>
          </p:cNvPr>
          <p:cNvSpPr>
            <a:spLocks noGrp="1"/>
          </p:cNvSpPr>
          <p:nvPr>
            <p:ph type="body" idx="1"/>
          </p:nvPr>
        </p:nvSpPr>
        <p:spPr/>
        <p:txBody>
          <a:bodyPr/>
          <a:lstStyle/>
          <a:p>
            <a:r>
              <a:rPr lang="en-US" sz="2900">
                <a:ea typeface="Calibri" panose="020F0502020204030204"/>
                <a:cs typeface="Calibri" panose="020F0502020204030204"/>
              </a:rPr>
              <a:t>First knowledge check</a:t>
            </a:r>
          </a:p>
          <a:p>
            <a:endParaRPr lang="en-US" sz="2900">
              <a:ea typeface="Calibri" panose="020F0502020204030204"/>
              <a:cs typeface="Calibri" panose="020F0502020204030204"/>
            </a:endParaRPr>
          </a:p>
          <a:p>
            <a:r>
              <a:rPr lang="en-US" sz="2900">
                <a:ea typeface="Calibri" panose="020F0502020204030204"/>
                <a:cs typeface="Calibri" panose="020F0502020204030204"/>
              </a:rPr>
              <a:t>How is everyone feeling about the Joint Venture 101 Overview?</a:t>
            </a:r>
            <a:br>
              <a:rPr lang="en-US" sz="2900">
                <a:ea typeface="Calibri" panose="020F0502020204030204"/>
                <a:cs typeface="+mn-lt"/>
              </a:rPr>
            </a:br>
            <a:endParaRPr lang="en-US" sz="2900">
              <a:ea typeface="Calibri" panose="020F0502020204030204"/>
              <a:cs typeface="Calibri" panose="020F0502020204030204"/>
            </a:endParaRPr>
          </a:p>
          <a:p>
            <a:pPr marL="0" indent="0">
              <a:buClr>
                <a:srgbClr val="E35B2A"/>
              </a:buClr>
              <a:buNone/>
            </a:pPr>
            <a:endParaRPr lang="en-US" sz="1800" i="1">
              <a:ea typeface="Calibri" panose="020F0502020204030204"/>
              <a:cs typeface="Calibri" panose="020F0502020204030204"/>
            </a:endParaRPr>
          </a:p>
          <a:p>
            <a:pPr marL="457200" indent="-457200">
              <a:buClr>
                <a:srgbClr val="E35B2A"/>
              </a:buClr>
              <a:buAutoNum type="alphaUcPeriod"/>
            </a:pPr>
            <a:r>
              <a:rPr lang="en-US" sz="1800" i="1">
                <a:ea typeface="Calibri" panose="020F0502020204030204"/>
                <a:cs typeface="Calibri" panose="020F0502020204030204"/>
              </a:rPr>
              <a:t>Confident!  I’m ready to “Each One…Teach One”</a:t>
            </a:r>
          </a:p>
          <a:p>
            <a:pPr marL="457200" indent="-457200">
              <a:buClr>
                <a:srgbClr val="E35B2A"/>
              </a:buClr>
              <a:buAutoNum type="alphaUcPeriod"/>
            </a:pPr>
            <a:r>
              <a:rPr lang="en-US" sz="1800" i="1">
                <a:ea typeface="Calibri" panose="020F0502020204030204"/>
                <a:cs typeface="Calibri" panose="020F0502020204030204"/>
              </a:rPr>
              <a:t>Confused.  What did I miss?</a:t>
            </a:r>
          </a:p>
          <a:p>
            <a:pPr marL="457200" indent="-457200">
              <a:buClr>
                <a:srgbClr val="E35B2A"/>
              </a:buClr>
              <a:buAutoNum type="alphaUcPeriod"/>
            </a:pPr>
            <a:r>
              <a:rPr lang="en-US" sz="1800" i="1">
                <a:ea typeface="Calibri" panose="020F0502020204030204"/>
                <a:cs typeface="Calibri" panose="020F0502020204030204"/>
              </a:rPr>
              <a:t>Stuck on “What’s a Joint Venture”</a:t>
            </a:r>
          </a:p>
          <a:p>
            <a:pPr marL="457200" indent="-457200">
              <a:buClr>
                <a:srgbClr val="E35B2A"/>
              </a:buClr>
              <a:buAutoNum type="alphaUcPeriod"/>
            </a:pPr>
            <a:r>
              <a:rPr lang="en-US" sz="1800" i="1">
                <a:ea typeface="Calibri" panose="020F0502020204030204"/>
                <a:cs typeface="Calibri" panose="020F0502020204030204"/>
              </a:rPr>
              <a:t>Both B &amp; C</a:t>
            </a:r>
          </a:p>
          <a:p>
            <a:endParaRPr lang="en-US" sz="180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5700A2B5-6208-AB9E-93E4-8B6591FF78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6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CD3A-816C-B5FA-A55A-0D3D1EEA9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208A1-1827-0899-EBD3-99C7B5E2E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287B5-2E6D-AF19-46E2-3DD2C0CDA22E}"/>
              </a:ext>
            </a:extLst>
          </p:cNvPr>
          <p:cNvSpPr>
            <a:spLocks noGrp="1"/>
          </p:cNvSpPr>
          <p:nvPr>
            <p:ph type="body" idx="1"/>
          </p:nvPr>
        </p:nvSpPr>
        <p:spPr/>
        <p:txBody>
          <a:bodyPr/>
          <a:lstStyle/>
          <a:p>
            <a:pPr marL="0" indent="0">
              <a:buClr>
                <a:srgbClr val="E35B2A"/>
              </a:buClr>
              <a:buNone/>
            </a:pPr>
            <a:r>
              <a:rPr lang="en-US" sz="3200">
                <a:ea typeface="Calibri" panose="020F0502020204030204"/>
                <a:cs typeface="Calibri" panose="020F0502020204030204"/>
              </a:rPr>
              <a:t>Answer:</a:t>
            </a:r>
          </a:p>
          <a:p>
            <a:pPr marL="0" indent="0">
              <a:buClr>
                <a:srgbClr val="E35B2A"/>
              </a:buClr>
              <a:buNone/>
            </a:pPr>
            <a:endParaRPr lang="en-US" sz="3200" i="1">
              <a:ea typeface="Calibri" panose="020F0502020204030204"/>
              <a:cs typeface="Calibri" panose="020F0502020204030204"/>
            </a:endParaRPr>
          </a:p>
          <a:p>
            <a:pPr marL="0" indent="0">
              <a:buClr>
                <a:srgbClr val="E35B2A"/>
              </a:buClr>
              <a:buNone/>
            </a:pPr>
            <a:r>
              <a:rPr lang="en-US" sz="3200" i="1">
                <a:ea typeface="Calibri" panose="020F0502020204030204"/>
                <a:cs typeface="Calibri" panose="020F0502020204030204"/>
              </a:rPr>
              <a:t>If you chose A. you get a gold star. If you chose B, C or D, don’t worry.  We got you covered.</a:t>
            </a:r>
          </a:p>
          <a:p>
            <a:pPr marL="0" indent="0">
              <a:buClr>
                <a:srgbClr val="E35B2A"/>
              </a:buClr>
              <a:buNone/>
            </a:pPr>
            <a:endParaRPr lang="en-US" sz="3200" i="1">
              <a:ea typeface="Calibri" panose="020F0502020204030204"/>
              <a:cs typeface="Calibri" panose="020F0502020204030204"/>
            </a:endParaRPr>
          </a:p>
          <a:p>
            <a:pPr marL="0" indent="0">
              <a:buClr>
                <a:srgbClr val="E35B2A"/>
              </a:buClr>
              <a:buNone/>
            </a:pPr>
            <a:r>
              <a:rPr lang="en-US" sz="3200" i="1">
                <a:ea typeface="Calibri" panose="020F0502020204030204"/>
                <a:cs typeface="Calibri" panose="020F0502020204030204"/>
              </a:rPr>
              <a:t>Scan the QR Code or Visit: www.flydenver.com and navigate to - Doing Business with DEN “Outreach and Engagement”, Past Outreach Event Presentations and Recordings:</a:t>
            </a:r>
          </a:p>
          <a:p>
            <a:pPr marL="0" indent="0">
              <a:buClr>
                <a:srgbClr val="E35B2A"/>
              </a:buClr>
              <a:buNone/>
            </a:pPr>
            <a:endParaRPr lang="en-US" sz="3200" i="1">
              <a:ea typeface="Calibri" panose="020F0502020204030204"/>
              <a:cs typeface="Calibri" panose="020F0502020204030204"/>
            </a:endParaRPr>
          </a:p>
          <a:p>
            <a:pPr>
              <a:buClr>
                <a:srgbClr val="E35B2A"/>
              </a:buClr>
            </a:pPr>
            <a:r>
              <a:rPr lang="en-US" sz="3200" i="1">
                <a:ea typeface="Calibri" panose="020F0502020204030204"/>
                <a:cs typeface="Calibri" panose="020F0502020204030204"/>
              </a:rPr>
              <a:t>You’ll find the roster and presentation from Cythina’s - Joint Ventures – 101 Training held on May 15. </a:t>
            </a:r>
          </a:p>
          <a:p>
            <a:pPr marL="0" indent="0">
              <a:buClr>
                <a:srgbClr val="E35B2A"/>
              </a:buClr>
              <a:buNone/>
            </a:pPr>
            <a:endParaRPr lang="en-US" sz="3200" i="1">
              <a:ea typeface="Calibri" panose="020F0502020204030204"/>
              <a:cs typeface="Calibri" panose="020F0502020204030204"/>
            </a:endParaRPr>
          </a:p>
          <a:p>
            <a:pPr>
              <a:buClr>
                <a:srgbClr val="E35B2A"/>
              </a:buClr>
            </a:pPr>
            <a:r>
              <a:rPr lang="en-US" sz="3200" i="1">
                <a:ea typeface="Calibri" panose="020F0502020204030204"/>
                <a:cs typeface="Calibri" panose="020F0502020204030204"/>
              </a:rPr>
              <a:t>You’ll also find past records from our team and access to future upcoming events from Outreach &amp; Engagement.</a:t>
            </a:r>
          </a:p>
          <a:p>
            <a:endParaRPr lang="en-US" sz="3200" i="1">
              <a:ea typeface="Calibri" panose="020F0502020204030204"/>
              <a:cs typeface="Calibri" panose="020F0502020204030204"/>
            </a:endParaRPr>
          </a:p>
          <a:p>
            <a:r>
              <a:rPr lang="en-US" sz="3200" i="1">
                <a:ea typeface="Calibri" panose="020F0502020204030204"/>
                <a:cs typeface="Calibri" panose="020F0502020204030204"/>
              </a:rPr>
              <a:t>*Next Slide*</a:t>
            </a:r>
          </a:p>
          <a:p>
            <a:br>
              <a:rPr lang="en-US" sz="2900">
                <a:ea typeface="Calibri" panose="020F0502020204030204"/>
                <a:cs typeface="Calibri" panose="020F0502020204030204"/>
              </a:rPr>
            </a:br>
            <a:endParaRPr lang="en-US" sz="180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0630FF17-BF3D-65CD-9034-1A1F4606FC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6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1302-943D-CEA1-9019-2EF12DFE3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297C9-AB2D-8EC6-4C7D-28DB3D9FC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47F07-978B-14CE-3008-22E31A2909B9}"/>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Through our review of the RFP Proposal submission requirements, the ACDBE Team reviews the Proposal for ACDBE requirements.</a:t>
            </a:r>
          </a:p>
          <a:p>
            <a:r>
              <a:rPr lang="en-US" sz="2900">
                <a:solidFill>
                  <a:srgbClr val="FF0000"/>
                </a:solidFill>
                <a:ea typeface="Calibri" panose="020F0502020204030204"/>
                <a:cs typeface="Calibri" panose="020F0502020204030204"/>
              </a:rPr>
              <a:t>Durning that process were looking to ensure that the required ACDBE Goal can be met by the JV Partners.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We’re also confirming the required RFP documents submitted are </a:t>
            </a:r>
            <a:r>
              <a:rPr lang="en-US">
                <a:solidFill>
                  <a:srgbClr val="FF0000"/>
                </a:solidFill>
              </a:rPr>
              <a:t>fully completed, </a:t>
            </a:r>
            <a:r>
              <a:rPr lang="en-US" sz="2900">
                <a:solidFill>
                  <a:srgbClr val="FF0000"/>
                </a:solidFill>
                <a:ea typeface="Calibri" panose="020F0502020204030204"/>
                <a:cs typeface="Calibri" panose="020F0502020204030204"/>
              </a:rPr>
              <a:t>accurate, and signed.  These documents are listed on the slide.</a:t>
            </a:r>
          </a:p>
          <a:p>
            <a:r>
              <a:rPr lang="en-US" sz="2900">
                <a:solidFill>
                  <a:srgbClr val="FF0000"/>
                </a:solidFill>
                <a:ea typeface="Calibri" panose="020F0502020204030204"/>
                <a:cs typeface="Calibri" panose="020F0502020204030204"/>
              </a:rPr>
              <a:t>   </a:t>
            </a:r>
          </a:p>
          <a:p>
            <a:r>
              <a:rPr lang="en-US" sz="2900">
                <a:solidFill>
                  <a:srgbClr val="FF0000"/>
                </a:solidFill>
                <a:ea typeface="Calibri" panose="020F0502020204030204"/>
                <a:cs typeface="Calibri" panose="020F0502020204030204"/>
              </a:rPr>
              <a:t>For our Small Business Partners, you should </a:t>
            </a:r>
            <a:r>
              <a:rPr lang="en-US" sz="1200" b="0" i="0" kern="1200">
                <a:solidFill>
                  <a:schemeClr val="tx1"/>
                </a:solidFill>
                <a:effectLst/>
                <a:latin typeface="+mn-lt"/>
                <a:ea typeface="+mn-ea"/>
                <a:cs typeface="+mn-cs"/>
              </a:rPr>
              <a:t>actively be involved in the drafting  of the joint venture agreement to safeguard your interests and ensure a successful </a:t>
            </a:r>
            <a:r>
              <a:rPr lang="en-US"/>
              <a:t>partnerships</a:t>
            </a:r>
            <a:r>
              <a:rPr lang="en-US" sz="1200" b="0" i="0" kern="1200">
                <a:solidFill>
                  <a:schemeClr val="tx1"/>
                </a:solidFill>
                <a:effectLst/>
                <a:latin typeface="+mn-lt"/>
                <a:ea typeface="+mn-ea"/>
                <a:cs typeface="+mn-cs"/>
              </a:rPr>
              <a:t>.  </a:t>
            </a:r>
            <a:endParaRPr lang="en-US" sz="1200" b="0" i="0" kern="1200">
              <a:solidFill>
                <a:schemeClr val="tx1"/>
              </a:solidFill>
              <a:effectLst/>
              <a:latin typeface="+mn-lt"/>
              <a:ea typeface="Calibri"/>
              <a:cs typeface="Calibri"/>
            </a:endParaRPr>
          </a:p>
          <a:p>
            <a:r>
              <a:rPr lang="en-US" sz="1200" b="0" i="0" kern="1200">
                <a:solidFill>
                  <a:schemeClr val="tx1"/>
                </a:solidFill>
                <a:effectLst/>
                <a:latin typeface="+mn-lt"/>
                <a:ea typeface="+mn-ea"/>
                <a:cs typeface="+mn-cs"/>
              </a:rPr>
              <a:t>Seek legal counsel or engage an experienced business attorney specializing in joint ventures to review the operating agreement. Maintain clear and transparent communication throughout the drafting process.  And be prepared to negotiate and compromise: Joint ventures require mutual collaboration and a willingness to find common ground.</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 a small businesses you can maximize the benefits of a joint venture while minimizing potential risks and conflicts. </a:t>
            </a:r>
            <a:endParaRPr lang="en-US" sz="2900">
              <a:solidFill>
                <a:srgbClr val="FF0000"/>
              </a:solidFill>
              <a:ea typeface="Calibri" panose="020F0502020204030204"/>
              <a:cs typeface="Calibri" panose="020F0502020204030204"/>
            </a:endParaRPr>
          </a:p>
          <a:p>
            <a:endParaRPr lang="en-US">
              <a:solidFill>
                <a:srgbClr val="000000"/>
              </a:solidFill>
              <a:ea typeface="Calibri" panose="020F0502020204030204"/>
              <a:cs typeface="Calibri" panose="020F0502020204030204"/>
            </a:endParaRPr>
          </a:p>
          <a:p>
            <a:r>
              <a:rPr lang="en-US">
                <a:solidFill>
                  <a:srgbClr val="000000"/>
                </a:solidFill>
                <a:ea typeface="Calibri" panose="020F0502020204030204"/>
                <a:cs typeface="Calibri" panose="020F0502020204030204"/>
              </a:rPr>
              <a:t>*Next Slide*</a:t>
            </a:r>
          </a:p>
          <a:p>
            <a:endParaRPr lang="en-US" sz="2900">
              <a:solidFill>
                <a:srgbClr val="FF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B8B5ACF-1850-CBE3-AEE4-48EB5685D9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26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With me today is Kristy Rooks, one of our ACDBE Program Specialists, our expert for today's informational session. We also have Sara Anderson, ACDBE Program Manager who will be sharing more information at the end of the presentation</a:t>
            </a:r>
            <a:endParaRPr lang="en-US"/>
          </a:p>
          <a:p>
            <a:endParaRPr lang="en-US">
              <a:ea typeface="Calibri"/>
              <a:cs typeface="Calibri"/>
            </a:endParaRPr>
          </a:p>
          <a:p>
            <a:r>
              <a:rPr lang="en-US">
                <a:ea typeface="Calibri"/>
                <a:cs typeface="Calibri"/>
              </a:rPr>
              <a:t> </a:t>
            </a:r>
            <a:r>
              <a:rPr lang="en-US"/>
              <a:t>The information in this PowerPoint will be shared with all attendees in a follow up email from </a:t>
            </a:r>
            <a:r>
              <a:rPr lang="en-US" b="1"/>
              <a:t>Eventbrite.com</a:t>
            </a:r>
            <a:r>
              <a:rPr lang="en-US"/>
              <a:t>, which will also include the registration list and presentations.</a:t>
            </a:r>
            <a:br>
              <a:rPr lang="en-US">
                <a:cs typeface="+mn-lt"/>
              </a:rPr>
            </a:br>
            <a:r>
              <a:rPr lang="en-US"/>
              <a:t>Additionally, it will be posted on our website within the next 3 business days.</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C0F3E47-4364-4306-9E0C-49EE4652904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00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FD07-3255-FC3A-F412-787B9CDB9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63EE2-9E52-99DA-33E5-C0830A31A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83FD8-0036-249D-684C-D126E678B250}"/>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Notice to apparent best proposer:</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Once all proposals have gone through the panel evaluation process, DEN will begin direct negotiations with the selected proposer.</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This is where the comprehensive review of the JV Agreement begins.  We call this our Question / Answer period between DEN and the JV.  We’ll review the JV in accordance with 49 CFR Part 23, the FAA Joint Venture Guidance and DENs JV monitoring procedures.  </a:t>
            </a:r>
          </a:p>
          <a:p>
            <a:r>
              <a:rPr lang="en-US" sz="2900">
                <a:solidFill>
                  <a:srgbClr val="FF0000"/>
                </a:solidFill>
                <a:ea typeface="Calibri" panose="020F0502020204030204"/>
                <a:cs typeface="Calibri" panose="020F0502020204030204"/>
              </a:rPr>
              <a:t> </a:t>
            </a:r>
          </a:p>
          <a:p>
            <a:r>
              <a:rPr lang="en-US">
                <a:solidFill>
                  <a:srgbClr val="000000"/>
                </a:solidFill>
              </a:rPr>
              <a:t>Once DEN and JV Proposer, are in agreement, the executed Joint venture along with our Conditional Approval letter will be routed to DEN Procurement for responsiveness.</a:t>
            </a:r>
            <a:endParaRPr lang="en-US"/>
          </a:p>
          <a:p>
            <a:endParaRPr lang="en-US">
              <a:solidFill>
                <a:srgbClr val="00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Keep in mind. – All concerns and questions outlined must be address prior to an executed concessions agreement.</a:t>
            </a:r>
          </a:p>
          <a:p>
            <a:pPr>
              <a:buClr>
                <a:srgbClr val="E35B2A"/>
              </a:buClr>
            </a:pPr>
            <a:endParaRPr lang="en-US" sz="3200">
              <a:solidFill>
                <a:srgbClr val="FF0000"/>
              </a:solidFill>
              <a:ea typeface="Calibri" panose="020F0502020204030204"/>
              <a:cs typeface="Calibri" panose="020F0502020204030204"/>
            </a:endParaRPr>
          </a:p>
          <a:p>
            <a:pPr>
              <a:buClr>
                <a:srgbClr val="E35B2A"/>
              </a:buClr>
            </a:pPr>
            <a:r>
              <a:rPr lang="en-US" sz="2900">
                <a:solidFill>
                  <a:srgbClr val="FF0000"/>
                </a:solidFill>
                <a:ea typeface="Calibri" panose="020F0502020204030204"/>
                <a:cs typeface="Calibri" panose="020F0502020204030204"/>
              </a:rPr>
              <a:t>This is where I throw in plug for the Community Panelist Program.  I’d encourage everyone to sign up.  This is your opportunity to gain an understanding of the RFP evaluation process.  Being a part of the panel helps you prepare for your future RFP Proposal submission.  </a:t>
            </a:r>
          </a:p>
        </p:txBody>
      </p:sp>
      <p:sp>
        <p:nvSpPr>
          <p:cNvPr id="4" name="Slide Number Placeholder 3">
            <a:extLst>
              <a:ext uri="{FF2B5EF4-FFF2-40B4-BE49-F238E27FC236}">
                <a16:creationId xmlns:a16="http://schemas.microsoft.com/office/drawing/2014/main" id="{C2BC2993-FF1A-8FDA-4E82-8363376402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564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6A32-4E98-A219-3F26-922F68944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F6CF6-D399-2239-E083-1EE670325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43FCA-5587-038E-41B9-15FCEE4F3B53}"/>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Executed Agreement:</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The entire agreement/contract, which will include contractual requirements from DEN Concessions, Finance, DSBO, Legal and our Team will route through Jaggaer (which is DEN’s Collaboration platform) to be signed by key stake holders.  This includes Mayor Mike Johnston.</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Once fully executed, an electronic copy of the agreement will be emailed to the JV Contact.  The executed agreement should be shared with all JV Partners.  </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Next, our Team will setup the agreement in the Business 2 Government (B2G) system where the compliance monitoring for the concessions begins.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Here’s another plug…</a:t>
            </a:r>
          </a:p>
          <a:p>
            <a:r>
              <a:rPr lang="en-US" sz="2900">
                <a:solidFill>
                  <a:srgbClr val="FF0000"/>
                </a:solidFill>
                <a:ea typeface="Calibri" panose="020F0502020204030204"/>
                <a:cs typeface="Calibri" panose="020F0502020204030204"/>
              </a:rPr>
              <a:t>Join Andre Matip, ACDBE Program Specialist, on Thursday, November 20 – For B2G Compliance Overview.  He’ll dive into tracking the ACDBE Goal through contract completion and other requirements for firms. </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Let’s pause for a moment.</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Do we have any Questions?</a:t>
            </a:r>
          </a:p>
        </p:txBody>
      </p:sp>
      <p:sp>
        <p:nvSpPr>
          <p:cNvPr id="4" name="Slide Number Placeholder 3">
            <a:extLst>
              <a:ext uri="{FF2B5EF4-FFF2-40B4-BE49-F238E27FC236}">
                <a16:creationId xmlns:a16="http://schemas.microsoft.com/office/drawing/2014/main" id="{429138BD-6F69-EF26-F64D-FFB276543E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580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D3354-D5B0-E1AA-5EE3-D2C574A02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052AE-38C9-A790-6FE9-B69539B35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5315D-3A0A-D23A-C291-D53DA2146FAD}"/>
              </a:ext>
            </a:extLst>
          </p:cNvPr>
          <p:cNvSpPr>
            <a:spLocks noGrp="1"/>
          </p:cNvSpPr>
          <p:nvPr>
            <p:ph type="body" idx="1"/>
          </p:nvPr>
        </p:nvSpPr>
        <p:spPr/>
        <p:txBody>
          <a:bodyPr/>
          <a:lstStyle/>
          <a:p>
            <a:r>
              <a:rPr lang="en-US" sz="2900" b="0" i="0" kern="1200">
                <a:solidFill>
                  <a:srgbClr val="FF0000"/>
                </a:solidFill>
                <a:effectLst/>
                <a:latin typeface="+mn-lt"/>
                <a:ea typeface="+mn-ea"/>
                <a:cs typeface="Calibri" panose="020F0502020204030204"/>
              </a:rPr>
              <a:t>ACDBE participants must demonstrate active participation.  The executed Joint Venture agreement has outline what Active Participation looks like:</a:t>
            </a:r>
          </a:p>
          <a:p>
            <a:endParaRPr lang="en-US" sz="2900" b="0" i="0" kern="1200">
              <a:solidFill>
                <a:srgbClr val="FF0000"/>
              </a:solidFill>
              <a:effectLst/>
              <a:latin typeface="+mn-lt"/>
              <a:ea typeface="+mn-ea"/>
              <a:cs typeface="Calibri" panose="020F0502020204030204"/>
            </a:endParaRPr>
          </a:p>
          <a:p>
            <a:r>
              <a:rPr lang="en-US" sz="2900" b="0" i="0" kern="1200">
                <a:solidFill>
                  <a:srgbClr val="FF0000"/>
                </a:solidFill>
                <a:effectLst/>
                <a:latin typeface="+mn-lt"/>
                <a:ea typeface="+mn-ea"/>
                <a:cs typeface="Calibri" panose="020F0502020204030204"/>
              </a:rPr>
              <a:t>There should be no question what these requirements are for the ACDBE partners:</a:t>
            </a:r>
          </a:p>
          <a:p>
            <a:r>
              <a:rPr lang="en-US" sz="2900" b="0" i="0" kern="1200">
                <a:solidFill>
                  <a:srgbClr val="FF0000"/>
                </a:solidFill>
                <a:effectLst/>
                <a:latin typeface="+mn-lt"/>
                <a:ea typeface="+mn-ea"/>
                <a:cs typeface="Calibri" panose="020F0502020204030204"/>
              </a:rPr>
              <a:t>Everyone has agreed to the requirements of the Joint Venture and that of the executed agreement issued by DEN</a:t>
            </a:r>
          </a:p>
          <a:p>
            <a:endParaRPr lang="en-US" sz="2900" b="0" i="0" kern="1200">
              <a:solidFill>
                <a:srgbClr val="FF0000"/>
              </a:solidFill>
              <a:effectLst/>
              <a:latin typeface="+mn-lt"/>
              <a:ea typeface="+mn-ea"/>
              <a:cs typeface="Calibri" panose="020F0502020204030204"/>
            </a:endParaRPr>
          </a:p>
          <a:p>
            <a:r>
              <a:rPr lang="en-US" sz="2900" b="0" i="0" kern="1200">
                <a:solidFill>
                  <a:srgbClr val="FF0000"/>
                </a:solidFill>
                <a:effectLst/>
                <a:latin typeface="+mn-lt"/>
                <a:ea typeface="+mn-ea"/>
                <a:cs typeface="Calibri" panose="020F0502020204030204"/>
              </a:rPr>
              <a:t>Key Aspects:</a:t>
            </a:r>
          </a:p>
          <a:p>
            <a:pPr lvl="1">
              <a:buClr>
                <a:srgbClr val="E35B2A"/>
              </a:buClr>
            </a:pPr>
            <a:r>
              <a:rPr lang="en-US" sz="2000">
                <a:ea typeface="Calibri" panose="020F0502020204030204"/>
                <a:cs typeface="Calibri" panose="020F0502020204030204"/>
              </a:rPr>
              <a:t>Contribution and Control - </a:t>
            </a:r>
            <a:r>
              <a:rPr lang="en-US" sz="1200" b="0" i="0" kern="1200">
                <a:solidFill>
                  <a:schemeClr val="tx1"/>
                </a:solidFill>
                <a:effectLst/>
                <a:latin typeface="+mn-lt"/>
                <a:ea typeface="+mn-ea"/>
                <a:cs typeface="+mn-cs"/>
              </a:rPr>
              <a:t>meaningful input and decision-making power aligning with your stake in the joint venture.</a:t>
            </a:r>
            <a:endParaRPr lang="en-US" sz="2000">
              <a:ea typeface="Calibri" panose="020F0502020204030204"/>
              <a:cs typeface="Calibri" panose="020F0502020204030204"/>
            </a:endParaRPr>
          </a:p>
          <a:p>
            <a:pPr lvl="1">
              <a:buClr>
                <a:srgbClr val="E35B2A"/>
              </a:buClr>
            </a:pPr>
            <a:r>
              <a:rPr lang="en-US" sz="2000">
                <a:ea typeface="Calibri" panose="020F0502020204030204"/>
                <a:cs typeface="Calibri" panose="020F0502020204030204"/>
              </a:rPr>
              <a:t>Clearly Defined Role – A </a:t>
            </a:r>
            <a:r>
              <a:rPr lang="en-US" sz="1200" b="0" i="0" kern="1200">
                <a:solidFill>
                  <a:schemeClr val="tx1"/>
                </a:solidFill>
                <a:effectLst/>
                <a:latin typeface="+mn-lt"/>
                <a:ea typeface="+mn-ea"/>
                <a:cs typeface="+mn-cs"/>
              </a:rPr>
              <a:t>specific set of responsibilities and authority, such as managing staff, marketing, or finances.</a:t>
            </a:r>
            <a:endParaRPr lang="en-US" sz="2000">
              <a:ea typeface="Calibri" panose="020F0502020204030204"/>
              <a:cs typeface="Calibri" panose="020F0502020204030204"/>
            </a:endParaRPr>
          </a:p>
          <a:p>
            <a:pPr lvl="1">
              <a:buClr>
                <a:srgbClr val="E35B2A"/>
              </a:buClr>
            </a:pPr>
            <a:r>
              <a:rPr lang="en-US" sz="2000">
                <a:ea typeface="Calibri" panose="020F0502020204030204"/>
                <a:cs typeface="Calibri" panose="020F0502020204030204"/>
              </a:rPr>
              <a:t>Operational Involvement - </a:t>
            </a:r>
            <a:r>
              <a:rPr lang="en-US" sz="1200" b="0" i="0" kern="1200">
                <a:solidFill>
                  <a:schemeClr val="tx1"/>
                </a:solidFill>
                <a:effectLst/>
                <a:latin typeface="+mn-lt"/>
                <a:ea typeface="+mn-ea"/>
                <a:cs typeface="+mn-cs"/>
              </a:rPr>
              <a:t>actively participating in managing and overseeing the day-to-day work.</a:t>
            </a:r>
            <a:endParaRPr lang="en-US" sz="2000">
              <a:ea typeface="Calibri" panose="020F0502020204030204"/>
              <a:cs typeface="Calibri" panose="020F0502020204030204"/>
            </a:endParaRPr>
          </a:p>
          <a:p>
            <a:pPr lvl="1">
              <a:buClr>
                <a:srgbClr val="E35B2A"/>
              </a:buClr>
            </a:pPr>
            <a:r>
              <a:rPr lang="en-US" sz="2000">
                <a:ea typeface="Calibri" panose="020F0502020204030204"/>
                <a:cs typeface="Calibri" panose="020F0502020204030204"/>
              </a:rPr>
              <a:t>Commercially Useful Function - </a:t>
            </a:r>
            <a:r>
              <a:rPr lang="en-US" sz="1200" b="0" i="0" kern="1200">
                <a:solidFill>
                  <a:schemeClr val="tx1"/>
                </a:solidFill>
                <a:effectLst/>
                <a:latin typeface="+mn-lt"/>
                <a:ea typeface="+mn-ea"/>
                <a:cs typeface="+mn-cs"/>
              </a:rPr>
              <a:t>taking responsibility for a specific part of a contract and actively managing the work.</a:t>
            </a:r>
            <a:endParaRPr lang="en-US" sz="2000">
              <a:ea typeface="Calibri" panose="020F0502020204030204"/>
              <a:cs typeface="Calibri" panose="020F0502020204030204"/>
            </a:endParaRPr>
          </a:p>
          <a:p>
            <a:pPr lvl="1">
              <a:buClr>
                <a:srgbClr val="E35B2A"/>
              </a:buClr>
            </a:pPr>
            <a:r>
              <a:rPr lang="en-US" sz="2000">
                <a:ea typeface="Calibri" panose="020F0502020204030204"/>
                <a:cs typeface="Calibri" panose="020F0502020204030204"/>
              </a:rPr>
              <a:t>Financial Risk - </a:t>
            </a:r>
            <a:r>
              <a:rPr lang="en-US" sz="1200" b="0" i="0" kern="1200">
                <a:solidFill>
                  <a:schemeClr val="tx1"/>
                </a:solidFill>
                <a:effectLst/>
                <a:latin typeface="+mn-lt"/>
                <a:ea typeface="+mn-ea"/>
                <a:cs typeface="+mn-cs"/>
              </a:rPr>
              <a:t> The potential for financial loss and taking on risk that matches the contract </a:t>
            </a:r>
            <a:endParaRPr lang="en-US" sz="2000"/>
          </a:p>
          <a:p>
            <a:pPr lvl="1"/>
            <a:endParaRPr lang="en-US">
              <a:ea typeface="Calibri" panose="020F0502020204030204"/>
              <a:cs typeface="Calibri" panose="020F0502020204030204"/>
            </a:endParaRPr>
          </a:p>
          <a:p>
            <a:r>
              <a:rPr lang="en-US" sz="2900">
                <a:ea typeface="Calibri"/>
                <a:cs typeface="Calibri" panose="020F0502020204030204"/>
              </a:rPr>
              <a:t>These aspects are seen as a sign of genuine involvement</a:t>
            </a:r>
            <a:endParaRPr lang="en-US" sz="2900" b="0" i="0" kern="1200">
              <a:effectLst/>
              <a:latin typeface="+mn-lt"/>
              <a:ea typeface="+mn-ea"/>
              <a:cs typeface="Calibri" panose="020F0502020204030204"/>
            </a:endParaRPr>
          </a:p>
          <a:p>
            <a:r>
              <a:rPr lang="en-US" sz="1200" b="0" i="0" kern="1200">
                <a:solidFill>
                  <a:schemeClr val="tx1"/>
                </a:solidFill>
                <a:effectLst/>
                <a:latin typeface="+mn-lt"/>
                <a:ea typeface="+mn-ea"/>
                <a:cs typeface="+mn-cs"/>
              </a:rPr>
              <a:t>JV Partners bear the responsibility of providing proof of preforming and meeting all aspects of the JV Operating agreement.</a:t>
            </a: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900" b="0" i="0" kern="1200">
                <a:solidFill>
                  <a:srgbClr val="FF0000"/>
                </a:solidFill>
                <a:effectLst/>
                <a:latin typeface="+mn-lt"/>
                <a:ea typeface="+mn-ea"/>
                <a:cs typeface="Calibri" panose="020F0502020204030204"/>
              </a:rPr>
              <a:t>Read, read and re-read what your requirements are.  This is just not for our ACDBE partners but all partners.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Let's pause here.</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Any Questions?</a:t>
            </a:r>
          </a:p>
        </p:txBody>
      </p:sp>
      <p:sp>
        <p:nvSpPr>
          <p:cNvPr id="4" name="Slide Number Placeholder 3">
            <a:extLst>
              <a:ext uri="{FF2B5EF4-FFF2-40B4-BE49-F238E27FC236}">
                <a16:creationId xmlns:a16="http://schemas.microsoft.com/office/drawing/2014/main" id="{731F877E-C40E-7DD6-D067-EAF7FF852E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16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437E-E939-777B-E178-EE1827C10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1730F-C649-4DD3-4275-2321B19B1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448B1-F551-4F74-ECE9-76B60B6FD808}"/>
              </a:ext>
            </a:extLst>
          </p:cNvPr>
          <p:cNvSpPr>
            <a:spLocks noGrp="1"/>
          </p:cNvSpPr>
          <p:nvPr>
            <p:ph type="body" idx="1"/>
          </p:nvPr>
        </p:nvSpPr>
        <p:spPr/>
        <p:txBody>
          <a:bodyPr/>
          <a:lstStyle/>
          <a:p>
            <a:r>
              <a:rPr lang="en-US">
                <a:ea typeface="Calibri"/>
                <a:cs typeface="Calibri"/>
              </a:rPr>
              <a:t>Let's do a quick quiz to see knowledge on our monitoring of joint ventures. </a:t>
            </a:r>
          </a:p>
        </p:txBody>
      </p:sp>
      <p:sp>
        <p:nvSpPr>
          <p:cNvPr id="4" name="Slide Number Placeholder 3">
            <a:extLst>
              <a:ext uri="{FF2B5EF4-FFF2-40B4-BE49-F238E27FC236}">
                <a16:creationId xmlns:a16="http://schemas.microsoft.com/office/drawing/2014/main" id="{EA867246-032D-305B-2963-DE1612708E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360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2D48C-C25B-1766-58DB-C86ABD707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77CF7-FC6C-D253-9CE5-476BFA92D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8C651-B779-8415-2052-57FCC6290B01}"/>
              </a:ext>
            </a:extLst>
          </p:cNvPr>
          <p:cNvSpPr>
            <a:spLocks noGrp="1"/>
          </p:cNvSpPr>
          <p:nvPr>
            <p:ph type="body" idx="1"/>
          </p:nvPr>
        </p:nvSpPr>
        <p:spPr/>
        <p:txBody>
          <a:bodyPr/>
          <a:lstStyle/>
          <a:p>
            <a:pPr marL="0" indent="0">
              <a:buClr>
                <a:srgbClr val="E35B2A"/>
              </a:buClr>
              <a:buNone/>
            </a:pPr>
            <a:r>
              <a:rPr lang="en-US" sz="3200">
                <a:ea typeface="Calibri" panose="020F0502020204030204"/>
                <a:cs typeface="Calibri" panose="020F0502020204030204"/>
              </a:rPr>
              <a:t>Why does DEN track &amp; monitor ACDBE Joint Ventures?</a:t>
            </a:r>
          </a:p>
          <a:p>
            <a:pPr marL="0" indent="0">
              <a:buClr>
                <a:srgbClr val="E35B2A"/>
              </a:buClr>
              <a:buNone/>
            </a:pPr>
            <a:endParaRPr lang="en-US" sz="3200">
              <a:ea typeface="Calibri" panose="020F0502020204030204"/>
              <a:cs typeface="Calibri" panose="020F0502020204030204"/>
            </a:endParaRPr>
          </a:p>
          <a:p>
            <a:pPr marL="0" indent="0">
              <a:buClr>
                <a:srgbClr val="E35B2A"/>
              </a:buClr>
              <a:buNone/>
            </a:pPr>
            <a:endParaRPr lang="en-US" sz="3200">
              <a:ea typeface="Calibri" panose="020F0502020204030204"/>
              <a:cs typeface="Calibri" panose="020F0502020204030204"/>
            </a:endParaRPr>
          </a:p>
          <a:p>
            <a:pPr marL="457200" indent="-457200">
              <a:buClr>
                <a:srgbClr val="E35B2A"/>
              </a:buClr>
              <a:buAutoNum type="alphaUcPeriod"/>
            </a:pPr>
            <a:r>
              <a:rPr lang="en-US" sz="3200" i="1">
                <a:ea typeface="Calibri" panose="020F0502020204030204"/>
                <a:cs typeface="Calibri" panose="020F0502020204030204"/>
              </a:rPr>
              <a:t>To track the number of passengers that visit the concessions</a:t>
            </a:r>
          </a:p>
          <a:p>
            <a:pPr marL="457200" indent="-457200">
              <a:buClr>
                <a:srgbClr val="E35B2A"/>
              </a:buClr>
              <a:buAutoNum type="alphaUcPeriod"/>
            </a:pPr>
            <a:r>
              <a:rPr lang="en-US" sz="3200" i="1">
                <a:ea typeface="Calibri" panose="020F0502020204030204"/>
                <a:cs typeface="Calibri" panose="020F0502020204030204"/>
              </a:rPr>
              <a:t>To share JV status with other Concessionaires</a:t>
            </a:r>
          </a:p>
          <a:p>
            <a:pPr marL="457200" indent="-457200">
              <a:buClr>
                <a:srgbClr val="E35B2A"/>
              </a:buClr>
              <a:buAutoNum type="alphaUcPeriod"/>
            </a:pPr>
            <a:r>
              <a:rPr lang="en-US" sz="3200" i="1">
                <a:ea typeface="Calibri" panose="020F0502020204030204"/>
                <a:cs typeface="Calibri" panose="020F0502020204030204"/>
              </a:rPr>
              <a:t>To monitor service or item pricing for passengers</a:t>
            </a:r>
          </a:p>
          <a:p>
            <a:pPr marL="457200" indent="-457200">
              <a:buClr>
                <a:srgbClr val="E35B2A"/>
              </a:buClr>
              <a:buAutoNum type="alphaUcPeriod"/>
            </a:pPr>
            <a:r>
              <a:rPr lang="en-US" sz="3200" i="1">
                <a:ea typeface="Calibri" panose="020F0502020204030204"/>
                <a:cs typeface="Calibri" panose="020F0502020204030204"/>
              </a:rPr>
              <a:t> To ensure ACDBE partners are performing a commercially useful function.</a:t>
            </a:r>
          </a:p>
          <a:p>
            <a:endParaRPr lang="en-US" sz="2900">
              <a:solidFill>
                <a:srgbClr val="FF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EEAD29C-4ABB-45DF-86D2-A6B246EC6D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064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0343-0AAE-F170-4FA9-7C4AC0B82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B8397-334C-775E-8C79-3961A19D0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DF965-6892-5113-9050-711D43356737}"/>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Knowledge Check Answer:</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If you selected “D” this is correct.</a:t>
            </a:r>
          </a:p>
          <a:p>
            <a:endParaRPr lang="en-US" sz="2900">
              <a:solidFill>
                <a:srgbClr val="FF0000"/>
              </a:solidFill>
              <a:ea typeface="Calibri" panose="020F0502020204030204"/>
              <a:cs typeface="Calibri" panose="020F0502020204030204"/>
            </a:endParaRPr>
          </a:p>
          <a:p>
            <a:r>
              <a:rPr lang="en-US" sz="3200">
                <a:ea typeface="Calibri" panose="020F0502020204030204"/>
                <a:cs typeface="Calibri" panose="020F0502020204030204"/>
              </a:rPr>
              <a:t>Contracts, leases, joint venture agreements, and other concession-related agreements are monitored by DEN to ensure ACDBEs are performing a commercially useful function.</a:t>
            </a:r>
          </a:p>
          <a:p>
            <a:endParaRPr lang="en-US" sz="3200">
              <a:solidFill>
                <a:srgbClr val="000000"/>
              </a:solidFill>
              <a:ea typeface="Calibri" panose="020F0502020204030204"/>
              <a:cs typeface="Calibri" panose="020F0502020204030204"/>
            </a:endParaRPr>
          </a:p>
          <a:p>
            <a:r>
              <a:rPr lang="en-US" sz="3200">
                <a:solidFill>
                  <a:srgbClr val="000000"/>
                </a:solidFill>
                <a:ea typeface="Calibri" panose="020F0502020204030204"/>
                <a:cs typeface="Calibri" panose="020F0502020204030204"/>
              </a:rPr>
              <a:t>*Next Slide*</a:t>
            </a:r>
          </a:p>
        </p:txBody>
      </p:sp>
      <p:sp>
        <p:nvSpPr>
          <p:cNvPr id="4" name="Slide Number Placeholder 3">
            <a:extLst>
              <a:ext uri="{FF2B5EF4-FFF2-40B4-BE49-F238E27FC236}">
                <a16:creationId xmlns:a16="http://schemas.microsoft.com/office/drawing/2014/main" id="{6362F9E3-B51F-71D7-1261-34F4903D57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210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DB84-7DB7-A9F3-62D4-35A7E4529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B2610-4D57-A577-9B1D-79E9E94BF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FDF5E-D603-861E-3DCC-1A1051B4EF4E}"/>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What does Monitoring look like….</a:t>
            </a:r>
          </a:p>
          <a:p>
            <a:endParaRPr lang="en-US" sz="2900">
              <a:solidFill>
                <a:srgbClr val="FF0000"/>
              </a:solidFill>
              <a:ea typeface="Calibri" panose="020F0502020204030204"/>
              <a:cs typeface="Calibri" panose="020F0502020204030204"/>
            </a:endParaRPr>
          </a:p>
          <a:p>
            <a:pPr>
              <a:buClr>
                <a:srgbClr val="E35B2A"/>
              </a:buClr>
            </a:pPr>
            <a:r>
              <a:rPr lang="en-US" sz="3200">
                <a:ea typeface="Calibri" panose="020F0502020204030204"/>
                <a:cs typeface="Calibri" panose="020F0502020204030204"/>
              </a:rPr>
              <a:t>It begins with periodic (not less than annual) verification of the status of the ACDBE’s certification</a:t>
            </a:r>
            <a:br>
              <a:rPr lang="en-US" sz="3200">
                <a:ea typeface="Calibri" panose="020F0502020204030204"/>
                <a:cs typeface="+mn-lt"/>
              </a:rPr>
            </a:br>
            <a:r>
              <a:rPr lang="en-US" sz="3200" b="1">
                <a:ea typeface="Calibri" panose="020F0502020204030204"/>
                <a:cs typeface="Calibri" panose="020F0502020204030204"/>
              </a:rPr>
              <a:t>As an ACDBE JV Partner:</a:t>
            </a:r>
          </a:p>
          <a:p>
            <a:pPr>
              <a:spcBef>
                <a:spcPts val="0"/>
              </a:spcBef>
              <a:buClr>
                <a:srgbClr val="E35B2A"/>
              </a:buClr>
            </a:pPr>
            <a:r>
              <a:rPr lang="en-US" sz="3200">
                <a:ea typeface="Calibri" panose="020F0502020204030204"/>
                <a:cs typeface="Calibri" panose="020F0502020204030204"/>
              </a:rPr>
              <a:t>Certifications should be kept current and </a:t>
            </a:r>
          </a:p>
          <a:p>
            <a:pPr>
              <a:spcBef>
                <a:spcPts val="0"/>
              </a:spcBef>
              <a:buClr>
                <a:srgbClr val="E35B2A"/>
              </a:buClr>
            </a:pPr>
            <a:r>
              <a:rPr lang="en-US" sz="3200">
                <a:ea typeface="Calibri" panose="020F0502020204030204"/>
                <a:cs typeface="Calibri" panose="020F0502020204030204"/>
              </a:rPr>
              <a:t>Completion of annual and three (3) year reviews submitted</a:t>
            </a:r>
          </a:p>
          <a:p>
            <a:pPr>
              <a:spcBef>
                <a:spcPts val="0"/>
              </a:spcBef>
              <a:buClr>
                <a:srgbClr val="E35B2A"/>
              </a:buClr>
            </a:pPr>
            <a:endParaRPr lang="en-US" sz="3200">
              <a:ea typeface="Calibri" panose="020F0502020204030204"/>
              <a:cs typeface="Calibri" panose="020F0502020204030204"/>
            </a:endParaRPr>
          </a:p>
          <a:p>
            <a:pPr>
              <a:buClr>
                <a:srgbClr val="E35B2A"/>
              </a:buClr>
            </a:pPr>
            <a:r>
              <a:rPr lang="en-US" sz="3200">
                <a:ea typeface="Calibri" panose="020F0502020204030204"/>
                <a:cs typeface="Calibri" panose="020F0502020204030204"/>
              </a:rPr>
              <a:t>We'll perform periodic reviews of the managing entity’s meeting minutes and reports</a:t>
            </a:r>
          </a:p>
          <a:p>
            <a:endParaRPr lang="en-US" sz="3200">
              <a:ea typeface="Calibri" panose="020F0502020204030204"/>
              <a:cs typeface="Calibri" panose="020F0502020204030204"/>
            </a:endParaRPr>
          </a:p>
          <a:p>
            <a:pPr marL="0" indent="0">
              <a:spcBef>
                <a:spcPts val="0"/>
              </a:spcBef>
              <a:buClr>
                <a:srgbClr val="E35B2A"/>
              </a:buClr>
              <a:buNone/>
            </a:pPr>
            <a:r>
              <a:rPr lang="en-US" sz="3200" b="1">
                <a:ea typeface="Calibri" panose="020F0502020204030204"/>
                <a:cs typeface="Calibri" panose="020F0502020204030204"/>
              </a:rPr>
              <a:t>As an ACDBE JV Partner:</a:t>
            </a:r>
          </a:p>
          <a:p>
            <a:pPr>
              <a:spcBef>
                <a:spcPts val="0"/>
              </a:spcBef>
              <a:buClr>
                <a:srgbClr val="E35B2A"/>
              </a:buClr>
            </a:pPr>
            <a:r>
              <a:rPr lang="en-US" sz="3200">
                <a:ea typeface="Calibri" panose="020F0502020204030204"/>
                <a:cs typeface="Calibri" panose="020F0502020204030204"/>
              </a:rPr>
              <a:t>Attendance requirements for meetings should be known,</a:t>
            </a:r>
          </a:p>
          <a:p>
            <a:pPr>
              <a:buClr>
                <a:srgbClr val="E35B2A"/>
              </a:buClr>
            </a:pPr>
            <a:r>
              <a:rPr lang="en-US" sz="3200">
                <a:ea typeface="Calibri" panose="020F0502020204030204"/>
                <a:cs typeface="Calibri" panose="020F0502020204030204"/>
              </a:rPr>
              <a:t>Request meeting reports for your records, and</a:t>
            </a:r>
          </a:p>
          <a:p>
            <a:pPr>
              <a:buClr>
                <a:srgbClr val="E35B2A"/>
              </a:buClr>
            </a:pPr>
            <a:r>
              <a:rPr lang="en-US" sz="3200">
                <a:ea typeface="Calibri" panose="020F0502020204030204"/>
                <a:cs typeface="Calibri" panose="020F0502020204030204"/>
              </a:rPr>
              <a:t>Participate in management committee meetings and business decisions requiring unanimous consent</a:t>
            </a:r>
          </a:p>
          <a:p>
            <a:pPr>
              <a:buClr>
                <a:srgbClr val="E35B2A"/>
              </a:buClr>
            </a:pPr>
            <a:r>
              <a:rPr lang="en-US" sz="3200">
                <a:ea typeface="Calibri" panose="020F0502020204030204"/>
                <a:cs typeface="Calibri" panose="020F0502020204030204"/>
              </a:rPr>
              <a:t>Review the JV Operating Agreement for voting rules and requirements</a:t>
            </a:r>
          </a:p>
          <a:p>
            <a:endParaRPr lang="en-US" sz="3200">
              <a:solidFill>
                <a:srgbClr val="000000"/>
              </a:solidFill>
              <a:ea typeface="Calibri" panose="020F0502020204030204"/>
              <a:cs typeface="Calibri" panose="020F0502020204030204"/>
            </a:endParaRPr>
          </a:p>
          <a:p>
            <a:r>
              <a:rPr lang="en-US" sz="3200">
                <a:solidFill>
                  <a:srgbClr val="000000"/>
                </a:solidFill>
                <a:ea typeface="Calibri" panose="020F0502020204030204"/>
                <a:cs typeface="Calibri" panose="020F0502020204030204"/>
              </a:rPr>
              <a:t>*Next Slide*</a:t>
            </a:r>
          </a:p>
          <a:p>
            <a:endParaRPr lang="en-US" sz="2900">
              <a:solidFill>
                <a:srgbClr val="FF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F9A31D9-FE92-9A4C-E507-DA4B59DD07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076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62F8-AE6B-3A5E-2FDC-2B96987DA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EEFED-9626-46DF-1587-CCDF95E8A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4BAFA-EFEB-D928-75DC-D3BE8CB69D62}"/>
              </a:ext>
            </a:extLst>
          </p:cNvPr>
          <p:cNvSpPr>
            <a:spLocks noGrp="1"/>
          </p:cNvSpPr>
          <p:nvPr>
            <p:ph type="body" idx="1"/>
          </p:nvPr>
        </p:nvSpPr>
        <p:spPr/>
        <p:txBody>
          <a:bodyPr/>
          <a:lstStyle/>
          <a:p>
            <a:pPr marL="0" indent="0">
              <a:buClr>
                <a:srgbClr val="E35B2A"/>
              </a:buClr>
              <a:buNone/>
            </a:pPr>
            <a:r>
              <a:rPr lang="en-US" sz="3200">
                <a:ea typeface="Calibri" panose="020F0502020204030204"/>
                <a:cs typeface="Calibri" panose="020F0502020204030204"/>
              </a:rPr>
              <a:t>Periodic site visits</a:t>
            </a:r>
          </a:p>
          <a:p>
            <a:pPr marL="0" indent="0">
              <a:buClr>
                <a:srgbClr val="E35B2A"/>
              </a:buClr>
              <a:buNone/>
            </a:pPr>
            <a:endParaRPr lang="en-US" sz="3200">
              <a:ea typeface="Calibri" panose="020F0502020204030204"/>
              <a:cs typeface="Calibri" panose="020F0502020204030204"/>
            </a:endParaRPr>
          </a:p>
          <a:p>
            <a:pPr marL="0" indent="0">
              <a:buClr>
                <a:srgbClr val="E35B2A"/>
              </a:buClr>
              <a:buNone/>
            </a:pPr>
            <a:r>
              <a:rPr lang="en-US" sz="3200" b="0" i="0">
                <a:solidFill>
                  <a:srgbClr val="001D35"/>
                </a:solidFill>
                <a:effectLst/>
                <a:latin typeface="Google Sans"/>
              </a:rPr>
              <a:t>The purpose of site visits is to ensure that ACDBE partners are performing a commercially useful function (CUF) and complying with ACDBE program requirements throughout </a:t>
            </a:r>
            <a:r>
              <a:rPr lang="en-US" sz="3200">
                <a:solidFill>
                  <a:srgbClr val="001D35"/>
                </a:solidFill>
                <a:latin typeface="Google Sans"/>
              </a:rPr>
              <a:t>contract</a:t>
            </a:r>
            <a:r>
              <a:rPr lang="en-US" sz="3200" b="0" i="0">
                <a:solidFill>
                  <a:srgbClr val="001D35"/>
                </a:solidFill>
                <a:effectLst/>
                <a:latin typeface="Google Sans"/>
              </a:rPr>
              <a:t> duration</a:t>
            </a:r>
            <a:r>
              <a:rPr lang="en-US" sz="3200">
                <a:solidFill>
                  <a:srgbClr val="001D35"/>
                </a:solidFill>
                <a:latin typeface="Google Sans"/>
              </a:rPr>
              <a:t>.</a:t>
            </a:r>
            <a:endParaRPr lang="en-US" sz="3200" b="0" i="0">
              <a:solidFill>
                <a:srgbClr val="001D35"/>
              </a:solidFill>
              <a:effectLst/>
              <a:latin typeface="Google Sans"/>
            </a:endParaRPr>
          </a:p>
          <a:p>
            <a:pPr>
              <a:buClr>
                <a:srgbClr val="E35B2A"/>
              </a:buClr>
            </a:pPr>
            <a:r>
              <a:rPr lang="en-US" sz="3200">
                <a:ea typeface="Calibri" panose="020F0502020204030204"/>
                <a:cs typeface="Calibri" panose="020F0502020204030204"/>
              </a:rPr>
              <a:t>I like to call our site visits, partner check-ins. We simply stop by and check on our JV partners. </a:t>
            </a:r>
          </a:p>
          <a:p>
            <a:r>
              <a:rPr lang="en-US" sz="3200">
                <a:ea typeface="Calibri" panose="020F0502020204030204"/>
                <a:cs typeface="Calibri" panose="020F0502020204030204"/>
              </a:rPr>
              <a:t>Often time individuals who are not familiar with site visits, think they are in trouble. We're not out to scare or intimidate anyone and we let that be known.</a:t>
            </a:r>
            <a:endParaRPr lang="en-US"/>
          </a:p>
          <a:p>
            <a:r>
              <a:rPr lang="en-US" sz="3200">
                <a:ea typeface="Calibri" panose="020F0502020204030204"/>
                <a:cs typeface="Calibri" panose="020F0502020204030204"/>
              </a:rPr>
              <a:t>We're here to put a face with a name and assist how we can.</a:t>
            </a:r>
          </a:p>
          <a:p>
            <a:pPr marL="0" indent="0">
              <a:spcBef>
                <a:spcPts val="0"/>
              </a:spcBef>
              <a:buClr>
                <a:srgbClr val="E35B2A"/>
              </a:buClr>
              <a:buNone/>
            </a:pPr>
            <a:br>
              <a:rPr lang="en-US" sz="3200">
                <a:ea typeface="Calibri" panose="020F0502020204030204"/>
                <a:cs typeface="Calibri" panose="020F0502020204030204"/>
              </a:rPr>
            </a:br>
            <a:r>
              <a:rPr lang="en-US" sz="3200">
                <a:ea typeface="Calibri" panose="020F0502020204030204"/>
                <a:cs typeface="Calibri" panose="020F0502020204030204"/>
              </a:rPr>
              <a:t>These are unscheduled site visits at concession locations.</a:t>
            </a:r>
          </a:p>
          <a:p>
            <a:pPr>
              <a:buClr>
                <a:srgbClr val="E35B2A"/>
              </a:buClr>
            </a:pPr>
            <a:r>
              <a:rPr lang="en-US" sz="3200">
                <a:ea typeface="Calibri" panose="020F0502020204030204"/>
                <a:cs typeface="Calibri" panose="020F0502020204030204"/>
              </a:rPr>
              <a:t>Our site visit are separate from site visits conducted by the Concessions Team. Their visits are more on-site inspection related.  </a:t>
            </a:r>
          </a:p>
          <a:p>
            <a:pPr>
              <a:spcBef>
                <a:spcPts val="0"/>
              </a:spcBef>
              <a:buClr>
                <a:srgbClr val="E35B2A"/>
              </a:buClr>
            </a:pPr>
            <a:endParaRPr lang="en-US" sz="3200" b="1">
              <a:ea typeface="Calibri" panose="020F0502020204030204"/>
              <a:cs typeface="Calibri" panose="020F0502020204030204"/>
            </a:endParaRPr>
          </a:p>
          <a:p>
            <a:pPr>
              <a:buClr>
                <a:srgbClr val="E35B2A"/>
              </a:buClr>
            </a:pPr>
            <a:r>
              <a:rPr lang="en-US" sz="3200">
                <a:ea typeface="Calibri" panose="020F0502020204030204"/>
                <a:cs typeface="Calibri" panose="020F0502020204030204"/>
              </a:rPr>
              <a:t>We’ll chat with Concession Manager for duties knowledge and Joint Venture awareness.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Prior to our visit, we look at the current achievement goal and roles and responsibilities of partners.</a:t>
            </a:r>
          </a:p>
          <a:p>
            <a:endParaRPr lang="en-US" sz="2900">
              <a:solidFill>
                <a:srgbClr val="FF0000"/>
              </a:solidFill>
              <a:ea typeface="Calibri" panose="020F0502020204030204"/>
              <a:cs typeface="Calibri" panose="020F0502020204030204"/>
            </a:endParaRPr>
          </a:p>
          <a:p>
            <a:r>
              <a:rPr lang="en-US" sz="1200" b="0" i="0" kern="1200">
                <a:solidFill>
                  <a:schemeClr val="tx1"/>
                </a:solidFill>
                <a:effectLst/>
                <a:latin typeface="+mn-lt"/>
                <a:ea typeface="+mn-ea"/>
                <a:cs typeface="+mn-cs"/>
              </a:rPr>
              <a:t>By approaching site visits </a:t>
            </a:r>
            <a:r>
              <a:rPr lang="en-US"/>
              <a:t>thoughtfully</a:t>
            </a:r>
            <a:r>
              <a:rPr lang="en-US" sz="1200" b="0" i="0" kern="1200">
                <a:solidFill>
                  <a:schemeClr val="tx1"/>
                </a:solidFill>
                <a:effectLst/>
                <a:latin typeface="+mn-lt"/>
                <a:ea typeface="+mn-ea"/>
                <a:cs typeface="+mn-cs"/>
              </a:rPr>
              <a:t>, we gain a more comprehensive understanding of the concession, mitigate potential risks, and foster a stronger, more collaborative relationship for a successful venture</a:t>
            </a:r>
            <a:endParaRPr lang="en-US" sz="2900">
              <a:solidFill>
                <a:srgbClr val="FF0000"/>
              </a:solidFill>
              <a:ea typeface="Calibri" panose="020F0502020204030204"/>
              <a:cs typeface="Calibri" panose="020F0502020204030204"/>
            </a:endParaRPr>
          </a:p>
          <a:p>
            <a:endParaRPr lang="en-US">
              <a:solidFill>
                <a:srgbClr val="000000"/>
              </a:solidFill>
              <a:ea typeface="Calibri" panose="020F0502020204030204"/>
              <a:cs typeface="Calibri" panose="020F0502020204030204"/>
            </a:endParaRPr>
          </a:p>
          <a:p>
            <a:r>
              <a:rPr lang="en-US">
                <a:solidFill>
                  <a:srgbClr val="000000"/>
                </a:solidFill>
                <a:ea typeface="Calibri" panose="020F0502020204030204"/>
                <a:cs typeface="Calibri" panose="020F0502020204030204"/>
              </a:rPr>
              <a:t>*Next Slide*</a:t>
            </a:r>
          </a:p>
          <a:p>
            <a:endParaRPr lang="en-US" sz="2900">
              <a:solidFill>
                <a:srgbClr val="FF0000"/>
              </a:solidFill>
              <a:ea typeface="Calibri" panose="020F0502020204030204"/>
              <a:cs typeface="Calibri" panose="020F0502020204030204"/>
            </a:endParaRPr>
          </a:p>
          <a:p>
            <a:endParaRPr lang="en-US" sz="2900">
              <a:solidFill>
                <a:srgbClr val="FF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4E393AC-DA94-FF7C-0B9A-5C16206A07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616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E6DD5-975E-FFE9-BF6E-644F341E1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11E2E-DE51-CC6E-8835-7B1CB2194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74D70-8C34-791E-F297-7C6E8BA3AC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900">
                <a:solidFill>
                  <a:srgbClr val="FF0000"/>
                </a:solidFill>
                <a:ea typeface="Calibri" panose="020F0502020204030204"/>
                <a:cs typeface="Calibri" panose="020F0502020204030204"/>
              </a:rPr>
              <a:t> </a:t>
            </a:r>
            <a:r>
              <a:rPr lang="en-US" sz="6600"/>
              <a:t>Relevant financial documents can be requested for review </a:t>
            </a:r>
            <a:r>
              <a:rPr lang="en-US" sz="6600">
                <a:solidFill>
                  <a:srgbClr val="FF0000"/>
                </a:solidFill>
                <a:ea typeface="Calibri" panose="020F0502020204030204"/>
                <a:cs typeface="Calibri" panose="020F0502020204030204"/>
              </a:rPr>
              <a:t>to ensure compliance with the Joint Venture. </a:t>
            </a:r>
            <a:r>
              <a:rPr lang="en-US" sz="3200" b="0" i="0" kern="1200">
                <a:solidFill>
                  <a:schemeClr val="tx1"/>
                </a:solidFill>
                <a:effectLst/>
                <a:latin typeface="+mn-lt"/>
                <a:ea typeface="+mn-ea"/>
                <a:cs typeface="+mn-cs"/>
              </a:rPr>
              <a:t>This review process is crucial for transparency, risk management, and maintaining the financial health of the venture. </a:t>
            </a: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Profit and loss statements – </a:t>
            </a:r>
            <a:r>
              <a:rPr lang="en-US" sz="1200" b="0" i="0" kern="1200">
                <a:solidFill>
                  <a:schemeClr val="tx1"/>
                </a:solidFill>
                <a:effectLst/>
                <a:latin typeface="+mn-lt"/>
                <a:ea typeface="+mn-ea"/>
                <a:cs typeface="+mn-cs"/>
              </a:rPr>
              <a:t>demonstrates the JV’s income, expenses, and overall financial performance over a given period</a:t>
            </a: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Distribution statements - </a:t>
            </a:r>
            <a:r>
              <a:rPr lang="en-US" sz="1200" b="0" i="0" kern="1200">
                <a:solidFill>
                  <a:schemeClr val="tx1"/>
                </a:solidFill>
                <a:effectLst/>
                <a:latin typeface="+mn-lt"/>
                <a:ea typeface="+mn-ea"/>
                <a:cs typeface="+mn-cs"/>
              </a:rPr>
              <a:t>detail how profits and losses are allocated and distributed among the joint venture partners, ensuring compliance with the agreed-upon distribution methods</a:t>
            </a: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Balance sheets – Is a </a:t>
            </a:r>
            <a:r>
              <a:rPr lang="en-US" sz="1200" b="0" i="0" kern="1200">
                <a:solidFill>
                  <a:schemeClr val="tx1"/>
                </a:solidFill>
                <a:effectLst/>
                <a:latin typeface="+mn-lt"/>
                <a:ea typeface="+mn-ea"/>
                <a:cs typeface="+mn-cs"/>
              </a:rPr>
              <a:t>financial snapshots that provides a view of the JV's assets, liabilities, and equity at a specific point in time,</a:t>
            </a: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Tax returns – </a:t>
            </a:r>
            <a:r>
              <a:rPr lang="en-US" sz="1200" b="0" i="0" kern="1200">
                <a:solidFill>
                  <a:schemeClr val="tx1"/>
                </a:solidFill>
                <a:effectLst/>
                <a:latin typeface="+mn-lt"/>
                <a:ea typeface="+mn-ea"/>
                <a:cs typeface="+mn-cs"/>
              </a:rPr>
              <a:t>Ensures the JV is compliant with all applicable tax laws and regulations, particularly regarding income allocation and deductions.</a:t>
            </a: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kern="1200">
                <a:solidFill>
                  <a:schemeClr val="tx1"/>
                </a:solidFill>
                <a:effectLst/>
                <a:latin typeface="+mn-lt"/>
                <a:ea typeface="+mn-ea"/>
                <a:cs typeface="+mn-cs"/>
              </a:rPr>
              <a:t>By regularly reviewing these financial documents, our Team and JV Partners can gain valuable insight into the venture's financial performance, assess compliance with the agreement, identify potential issues, and promote transparency among all parties involved. </a:t>
            </a:r>
            <a:endParaRPr lang="en-US" sz="6600">
              <a:solidFill>
                <a:srgbClr val="FF0000"/>
              </a:solidFil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t>These documents may also be requested for Annual Reviews conducted for Concession locations.</a:t>
            </a:r>
          </a:p>
          <a:p>
            <a:pPr>
              <a:defRPr/>
            </a:pPr>
            <a:endParaRPr lang="en-US" sz="3200">
              <a:ea typeface="Calibri" panose="020F0502020204030204"/>
              <a:cs typeface="Calibri" panose="020F0502020204030204"/>
            </a:endParaRPr>
          </a:p>
          <a:p>
            <a:pPr>
              <a:defRPr/>
            </a:pPr>
            <a:r>
              <a:rPr lang="en-US" sz="3200">
                <a:ea typeface="Calibri" panose="020F0502020204030204"/>
                <a:cs typeface="Calibri" panose="020F0502020204030204"/>
              </a:rPr>
              <a:t>*Next Slide*</a:t>
            </a:r>
          </a:p>
        </p:txBody>
      </p:sp>
      <p:sp>
        <p:nvSpPr>
          <p:cNvPr id="4" name="Slide Number Placeholder 3">
            <a:extLst>
              <a:ext uri="{FF2B5EF4-FFF2-40B4-BE49-F238E27FC236}">
                <a16:creationId xmlns:a16="http://schemas.microsoft.com/office/drawing/2014/main" id="{DD0EB739-8FE5-1029-8781-47D69895F6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00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D58F4-0C90-AF28-3DD2-46F4D15CC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2DA79-886E-20D8-CEDC-D0A8ABA99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C1FD0-8FF7-351F-8239-F505A3D33826}"/>
              </a:ext>
            </a:extLst>
          </p:cNvPr>
          <p:cNvSpPr>
            <a:spLocks noGrp="1"/>
          </p:cNvSpPr>
          <p:nvPr>
            <p:ph type="body" idx="1"/>
          </p:nvPr>
        </p:nvSpPr>
        <p:spPr/>
        <p:txBody>
          <a:bodyPr/>
          <a:lstStyle/>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We also check for changes in roles and responsibilities and reviewing </a:t>
            </a:r>
            <a:r>
              <a:rPr lang="en-US" sz="2900" err="1">
                <a:solidFill>
                  <a:srgbClr val="FF0000"/>
                </a:solidFill>
                <a:ea typeface="Calibri" panose="020F0502020204030204"/>
                <a:cs typeface="Calibri" panose="020F0502020204030204"/>
              </a:rPr>
              <a:t>contractural</a:t>
            </a:r>
            <a:r>
              <a:rPr lang="en-US" sz="2900">
                <a:solidFill>
                  <a:srgbClr val="FF0000"/>
                </a:solidFill>
                <a:ea typeface="Calibri" panose="020F0502020204030204"/>
                <a:cs typeface="Calibri" panose="020F0502020204030204"/>
              </a:rPr>
              <a:t> records for concession locations.</a:t>
            </a:r>
          </a:p>
          <a:p>
            <a:endParaRPr lang="en-US" sz="2900">
              <a:solidFill>
                <a:srgbClr val="FF0000"/>
              </a:solidFill>
              <a:ea typeface="Calibri" panose="020F0502020204030204"/>
              <a:cs typeface="Calibri" panose="020F0502020204030204"/>
            </a:endParaRP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Let’s pause here and see if there are any questions.</a:t>
            </a:r>
          </a:p>
          <a:p>
            <a:endParaRPr lang="en-US" sz="2900">
              <a:solidFill>
                <a:srgbClr val="FF0000"/>
              </a:solidFill>
              <a:ea typeface="Calibri" panose="020F0502020204030204"/>
              <a:cs typeface="Calibri" panose="020F0502020204030204"/>
            </a:endParaRPr>
          </a:p>
          <a:p>
            <a:endParaRPr lang="en-US" sz="2900">
              <a:solidFill>
                <a:srgbClr val="FF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2754FB9-0159-F5A3-BB82-D0456FAEBE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52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Calibri"/>
                <a:cs typeface="Calibri"/>
              </a:rPr>
              <a:t>Before we begin I'll briefly go over a few housekeeping items:</a:t>
            </a:r>
            <a:endParaRPr lang="en-US" b="1">
              <a:latin typeface="Calibri"/>
              <a:ea typeface="Calibri"/>
              <a:cs typeface="Calibri"/>
            </a:endParaRPr>
          </a:p>
          <a:p>
            <a:pPr marL="174982" indent="-174982">
              <a:buFont typeface="Wingdings" panose="05000000000000000000" pitchFamily="2" charset="2"/>
              <a:buChar char="§"/>
              <a:defRPr/>
            </a:pPr>
            <a:r>
              <a:rPr lang="en-US">
                <a:latin typeface="Calibri"/>
                <a:ea typeface="Calibri"/>
                <a:cs typeface="Calibri"/>
              </a:rPr>
              <a:t>I’d love to get an idea of who is in the audience today. Please feel free to drop your name, company, and title into the chat box. </a:t>
            </a:r>
          </a:p>
          <a:p>
            <a:pPr marL="174982" indent="-174982">
              <a:buFont typeface="Wingdings" panose="05000000000000000000" pitchFamily="2" charset="2"/>
              <a:buChar char="§"/>
              <a:defRPr/>
            </a:pPr>
            <a:r>
              <a:rPr lang="en-US">
                <a:latin typeface="Calibri"/>
                <a:ea typeface="Calibri"/>
                <a:cs typeface="Calibri"/>
              </a:rPr>
              <a:t>Today’s informational session will be an overview of the ACDBE Review Process, Personal Net Worth (PNW), and Other tax documents required for ACDBE certification</a:t>
            </a:r>
          </a:p>
          <a:p>
            <a:pPr marL="174982" indent="-174982">
              <a:buFont typeface="Wingdings" panose="05000000000000000000" pitchFamily="2" charset="2"/>
              <a:buChar char="§"/>
              <a:defRPr/>
            </a:pPr>
            <a:r>
              <a:rPr lang="en-US">
                <a:latin typeface="Calibri"/>
                <a:ea typeface="Calibri"/>
                <a:cs typeface="Calibri"/>
              </a:rPr>
              <a:t>Please feel free drop your questions in the chat or Q&amp;A as they come up so they can be addressed</a:t>
            </a:r>
          </a:p>
          <a:p>
            <a:pPr defTabSz="933237">
              <a:defRPr/>
            </a:pPr>
            <a:endParaRPr lang="en-US">
              <a:latin typeface="Calibri"/>
              <a:ea typeface="Calibri"/>
              <a:cs typeface="Calibri"/>
            </a:endParaRPr>
          </a:p>
          <a:p>
            <a:pPr defTabSz="933237">
              <a:defRP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299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AB905-3CAC-360D-FDA6-40CFDDA2E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2214A-637F-572A-2244-0B9458561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E989B-5279-E565-DCFA-B120377143B6}"/>
              </a:ext>
            </a:extLst>
          </p:cNvPr>
          <p:cNvSpPr>
            <a:spLocks noGrp="1"/>
          </p:cNvSpPr>
          <p:nvPr>
            <p:ph type="body" idx="1"/>
          </p:nvPr>
        </p:nvSpPr>
        <p:spPr/>
        <p:txBody>
          <a:bodyPr/>
          <a:lstStyle/>
          <a:p>
            <a:pPr>
              <a:defRPr/>
            </a:pPr>
            <a:r>
              <a:rPr lang="en-US" sz="2900">
                <a:solidFill>
                  <a:srgbClr val="FF0000"/>
                </a:solidFill>
                <a:ea typeface="Calibri" panose="020F0502020204030204"/>
                <a:cs typeface="Calibri" panose="020F0502020204030204"/>
              </a:rPr>
              <a:t>It is critical to inform DEN of any Operating Agreement changes or amendments that occur prior to execution.  </a:t>
            </a:r>
            <a:r>
              <a:rPr lang="en-US" sz="2900">
                <a:ea typeface="Calibri" panose="020F0502020204030204"/>
                <a:cs typeface="Calibri" panose="020F0502020204030204"/>
              </a:rPr>
              <a:t>This includes but not limited to changes in ownerships structure, modifications to roles &amp; responsibilities and operational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90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ea typeface="Calibri" panose="020F0502020204030204"/>
                <a:cs typeface="Calibri" panose="020F0502020204030204"/>
              </a:rPr>
              <a:t>If the work performed by the ACDBE firm </a:t>
            </a:r>
            <a:r>
              <a:rPr lang="en-US" sz="3200" b="1">
                <a:ea typeface="Calibri" panose="020F0502020204030204"/>
                <a:cs typeface="Calibri" panose="020F0502020204030204"/>
              </a:rPr>
              <a:t>is less than </a:t>
            </a:r>
            <a:r>
              <a:rPr lang="en-US" sz="3200">
                <a:ea typeface="Calibri" panose="020F0502020204030204"/>
                <a:cs typeface="Calibri" panose="020F0502020204030204"/>
              </a:rPr>
              <a:t>the role defined in the approved Joint Venture agreement, the agreement should be amended by the Managing Members and DEN should be made aware.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900">
                <a:solidFill>
                  <a:srgbClr val="FF0000"/>
                </a:solidFill>
                <a:ea typeface="Calibri" panose="020F0502020204030204"/>
                <a:cs typeface="Calibri" panose="020F0502020204030204"/>
              </a:rPr>
              <a:t>Review the JV Guidance and CFR for knowledge.</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DEN has 30 days to review and respond to proposed changes.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This process is a challenge for our Team.  We find out about JV changes/amendments after the fact which causes additional work for all of us.  </a:t>
            </a:r>
          </a:p>
          <a:p>
            <a:r>
              <a:rPr lang="en-US" sz="2900">
                <a:solidFill>
                  <a:srgbClr val="FF0000"/>
                </a:solidFill>
                <a:ea typeface="Calibri" panose="020F0502020204030204"/>
                <a:cs typeface="Calibri" panose="020F0502020204030204"/>
              </a:rPr>
              <a:t>We're hoping events like this will help streamline the process.</a:t>
            </a:r>
            <a:endParaRPr lang="en-US"/>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Keep in mind that JV changes/amendments are reviewed by several DEN key stake holders, Concessions, DEN Legal and our team. </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Contact us for guidance prior to implementing changes.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*Next Slide*</a:t>
            </a:r>
          </a:p>
          <a:p>
            <a:r>
              <a:rPr lang="en-US" sz="2900">
                <a:solidFill>
                  <a:srgbClr val="FF0000"/>
                </a:solidFill>
                <a:ea typeface="Calibri" panose="020F0502020204030204"/>
                <a:cs typeface="Calibri" panose="020F0502020204030204"/>
              </a:rPr>
              <a:t>  </a:t>
            </a:r>
          </a:p>
          <a:p>
            <a:endParaRPr lang="en-US" sz="2900">
              <a:solidFill>
                <a:srgbClr val="FF0000"/>
              </a:solidFill>
              <a:ea typeface="Calibri" panose="020F0502020204030204"/>
              <a:cs typeface="Calibri" panose="020F0502020204030204"/>
            </a:endParaRPr>
          </a:p>
          <a:p>
            <a:endParaRPr lang="en-US" sz="2900">
              <a:solidFill>
                <a:srgbClr val="FF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2C5EB27-647C-439A-19A3-880DEE2935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44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09E4-2619-FCD3-0F52-5B46C099D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8EBB2-D974-6962-BBCD-2AC61390A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62DE7-7FD3-76F1-2AFD-ABB34A4999B9}"/>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Along with JV Operating changes, there could be Contractual changes and amendments as well.  These changes ensure concession operations and services remain available to passengers and employers at DEN.</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This can include:</a:t>
            </a:r>
          </a:p>
          <a:p>
            <a:r>
              <a:rPr lang="en-US" sz="2900">
                <a:solidFill>
                  <a:srgbClr val="FF0000"/>
                </a:solidFill>
                <a:ea typeface="Calibri" panose="020F0502020204030204"/>
                <a:cs typeface="Calibri" panose="020F0502020204030204"/>
              </a:rPr>
              <a:t>Term and expirations changes</a:t>
            </a:r>
          </a:p>
          <a:p>
            <a:r>
              <a:rPr lang="en-US" sz="2900">
                <a:solidFill>
                  <a:srgbClr val="FF0000"/>
                </a:solidFill>
                <a:ea typeface="Calibri" panose="020F0502020204030204"/>
                <a:cs typeface="Calibri" panose="020F0502020204030204"/>
              </a:rPr>
              <a:t>Concession Program participation or</a:t>
            </a:r>
          </a:p>
          <a:p>
            <a:r>
              <a:rPr lang="en-US" sz="2900">
                <a:solidFill>
                  <a:srgbClr val="FF0000"/>
                </a:solidFill>
                <a:ea typeface="Calibri" panose="020F0502020204030204"/>
                <a:cs typeface="Calibri" panose="020F0502020204030204"/>
              </a:rPr>
              <a:t>Nationwide disruptions such as a pandemic</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Once executed,  Changes are tracked in the B2G system for our records.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Any Questions.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*Next Slide*</a:t>
            </a:r>
          </a:p>
        </p:txBody>
      </p:sp>
      <p:sp>
        <p:nvSpPr>
          <p:cNvPr id="4" name="Slide Number Placeholder 3">
            <a:extLst>
              <a:ext uri="{FF2B5EF4-FFF2-40B4-BE49-F238E27FC236}">
                <a16:creationId xmlns:a16="http://schemas.microsoft.com/office/drawing/2014/main" id="{340EEEDB-152D-D1FE-2872-BFD6C319B2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96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2098-6AA8-9415-D151-074C4FD9E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D4BD8-6095-6CC3-0AD2-CA45A6D50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4B34C-64BE-630A-E07D-6B9A61CEDEF1}"/>
              </a:ext>
            </a:extLst>
          </p:cNvPr>
          <p:cNvSpPr>
            <a:spLocks noGrp="1"/>
          </p:cNvSpPr>
          <p:nvPr>
            <p:ph type="body" idx="1"/>
          </p:nvPr>
        </p:nvSpPr>
        <p:spPr/>
        <p:txBody>
          <a:bodyPr/>
          <a:lstStyle/>
          <a:p>
            <a:r>
              <a:rPr lang="en-US" sz="2900">
                <a:solidFill>
                  <a:srgbClr val="FF0000"/>
                </a:solidFill>
                <a:ea typeface="Calibri" panose="020F0502020204030204"/>
                <a:cs typeface="Calibri" panose="020F0502020204030204"/>
              </a:rPr>
              <a:t>Non-compliance / Misconduct:</a:t>
            </a:r>
          </a:p>
          <a:p>
            <a:endParaRPr lang="en-US" sz="2900">
              <a:solidFill>
                <a:srgbClr val="FF0000"/>
              </a:solidFil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ea typeface="Calibri" panose="020F0502020204030204"/>
                <a:cs typeface="Calibri" panose="020F0502020204030204"/>
              </a:rPr>
              <a:t>Under regulation 49 CFR 26.107, Airports are subject to sanctions if they fail to comply with FAA statues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ea typeface="Calibri" panose="020F0502020204030204"/>
                <a:cs typeface="Calibri" panose="020F0502020204030204"/>
              </a:rPr>
              <a:t>Misconduct by Businesses working in the ACDBE program may be subject to suspension or debarment enforcement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Parties who becomes aware of fraud, waste, or abuse in the programs should inform DEN immediately.</a:t>
            </a:r>
            <a:endParaRPr lang="en-US" sz="2900">
              <a:solidFill>
                <a:srgbClr val="FF0000"/>
              </a:solidFill>
              <a:ea typeface="Calibri" panose="020F0502020204030204"/>
              <a:cs typeface="Calibri" panose="020F0502020204030204"/>
            </a:endParaRPr>
          </a:p>
          <a:p>
            <a:endParaRPr lang="en-US" sz="2800">
              <a:solidFill>
                <a:srgbClr val="000000"/>
              </a:solidFill>
              <a:ea typeface="Calibri" panose="020F0502020204030204"/>
              <a:cs typeface="Calibri" panose="020F0502020204030204"/>
            </a:endParaRPr>
          </a:p>
          <a:p>
            <a:r>
              <a:rPr lang="en-US" sz="2800">
                <a:solidFill>
                  <a:srgbClr val="000000"/>
                </a:solidFill>
                <a:ea typeface="Calibri" panose="020F0502020204030204"/>
                <a:cs typeface="Calibri" panose="020F0502020204030204"/>
              </a:rPr>
              <a:t>This simply means – don’t enage in misconduct, use false or fradulent statements, or lack of business honesty. Conduct yourself accordingly, abide by all FAA requirements and no shenanigans,</a:t>
            </a:r>
          </a:p>
          <a:p>
            <a:endParaRPr lang="en-US" sz="2900">
              <a:solidFill>
                <a:srgbClr val="FF0000"/>
              </a:solidFill>
              <a:ea typeface="Calibri" panose="020F0502020204030204"/>
              <a:cs typeface="Calibri" panose="020F0502020204030204"/>
            </a:endParaRPr>
          </a:p>
          <a:p>
            <a:r>
              <a:rPr lang="en-US" sz="2900">
                <a:solidFill>
                  <a:srgbClr val="FF0000"/>
                </a:solidFill>
                <a:ea typeface="Calibri" panose="020F0502020204030204"/>
                <a:cs typeface="Calibri" panose="020F0502020204030204"/>
              </a:rPr>
              <a:t>Any Questions?</a:t>
            </a:r>
          </a:p>
        </p:txBody>
      </p:sp>
      <p:sp>
        <p:nvSpPr>
          <p:cNvPr id="4" name="Slide Number Placeholder 3">
            <a:extLst>
              <a:ext uri="{FF2B5EF4-FFF2-40B4-BE49-F238E27FC236}">
                <a16:creationId xmlns:a16="http://schemas.microsoft.com/office/drawing/2014/main" id="{3941218A-AFB4-3FAA-F477-EAAE283E4E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390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7673-4130-D2A5-C468-939F88872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D5C03-AAC8-0C61-97CE-01B592811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C5E02-F49D-A74A-735F-7F963B4C6640}"/>
              </a:ext>
            </a:extLst>
          </p:cNvPr>
          <p:cNvSpPr>
            <a:spLocks noGrp="1"/>
          </p:cNvSpPr>
          <p:nvPr>
            <p:ph type="body" idx="1"/>
          </p:nvPr>
        </p:nvSpPr>
        <p:spPr/>
        <p:txBody>
          <a:bodyPr/>
          <a:lstStyle/>
          <a:p>
            <a:pPr defTabSz="933237">
              <a:defRPr/>
            </a:pPr>
            <a:endParaRPr lang="en-US"/>
          </a:p>
          <a:p>
            <a:pPr defTabSz="933237">
              <a:defRPr/>
            </a:pPr>
            <a:r>
              <a:rPr lang="en-US"/>
              <a:t>Support Services:</a:t>
            </a:r>
          </a:p>
          <a:p>
            <a:pPr defTabSz="933237">
              <a:defRPr/>
            </a:pPr>
            <a:endParaRPr lang="en-US"/>
          </a:p>
          <a:p>
            <a:pPr defTabSz="933237">
              <a:defRPr/>
            </a:pPr>
            <a:endParaRPr lang="en-US"/>
          </a:p>
          <a:p>
            <a:pPr defTabSz="933237">
              <a:defRPr/>
            </a:pPr>
            <a:r>
              <a:rPr lang="en-US"/>
              <a:t>Business Development Programs:</a:t>
            </a:r>
          </a:p>
          <a:p>
            <a:pPr defTabSz="933237">
              <a:defRPr/>
            </a:pPr>
            <a:r>
              <a:rPr lang="en-US"/>
              <a:t>The Training Academy gives small business the information and skills they need to submit proposals and win contracts with DEN in the areas of Construction, Professional Services, Goods and Services, and Concessions. The three primary goals of the Training Academy are to create, education, and cultivate an environment where small businesses can grow and connect with other businesses, DEN staff, and industry groups.</a:t>
            </a:r>
          </a:p>
        </p:txBody>
      </p:sp>
      <p:sp>
        <p:nvSpPr>
          <p:cNvPr id="4" name="Slide Number Placeholder 3">
            <a:extLst>
              <a:ext uri="{FF2B5EF4-FFF2-40B4-BE49-F238E27FC236}">
                <a16:creationId xmlns:a16="http://schemas.microsoft.com/office/drawing/2014/main" id="{5CD529FA-DB06-0535-F41F-1C808C3B80ED}"/>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33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C94AE-11F3-7C4D-F189-1529A3131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822FC-FE16-A002-189D-22A9ED38C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19177-DC0F-6B50-E22D-38267D5EF2BB}"/>
              </a:ext>
            </a:extLst>
          </p:cNvPr>
          <p:cNvSpPr>
            <a:spLocks noGrp="1"/>
          </p:cNvSpPr>
          <p:nvPr>
            <p:ph type="body" idx="1"/>
          </p:nvPr>
        </p:nvSpPr>
        <p:spPr/>
        <p:txBody>
          <a:bodyPr/>
          <a:lstStyle/>
          <a:p>
            <a:r>
              <a:rPr lang="en-US" sz="3200" b="1">
                <a:ea typeface="Calibri"/>
                <a:cs typeface="Calibri"/>
              </a:rPr>
              <a:t>Madinatou:</a:t>
            </a:r>
            <a:endParaRPr lang="en-US" sz="3200" b="1"/>
          </a:p>
          <a:p>
            <a:endParaRPr lang="en-US" sz="3200" b="1"/>
          </a:p>
          <a:p>
            <a:r>
              <a:rPr lang="en-US" sz="3200" b="1"/>
              <a:t>Please give a warm virtual welcome to Jarvis Haggins, Director of Retail Operations at M2 Concepts</a:t>
            </a:r>
            <a:endParaRPr lang="en-US"/>
          </a:p>
          <a:p>
            <a:br>
              <a:rPr lang="en-US" sz="3200">
                <a:cs typeface="+mn-lt"/>
              </a:rPr>
            </a:br>
            <a:r>
              <a:rPr lang="en-US" sz="3200"/>
              <a:t>With over a decade of dedicated service since joining in 2013, Jarvis has risen from cashier to a key leadership role.</a:t>
            </a:r>
          </a:p>
          <a:p>
            <a:r>
              <a:rPr lang="en-US" sz="3200"/>
              <a:t> M2 Concepts, a minority-owned and ACDBE-certified retail and food/beverage company headquartered in Dallas/Fort Worth,</a:t>
            </a:r>
          </a:p>
          <a:p>
            <a:r>
              <a:rPr lang="en-US" sz="3200"/>
              <a:t> operates prominent concessions at major airports including DFW, Houston (IAH), San Antonio (SAT), and Denver (DEN).</a:t>
            </a:r>
          </a:p>
          <a:p>
            <a:r>
              <a:rPr lang="en-US" sz="3200"/>
              <a:t> As part of the WHSmith DEN, LLC Joint Venture, M2 Concepts manages three newsstands at DEN — River North News, Market 5280, and WHSmith — all overseen by Jarvis. </a:t>
            </a:r>
          </a:p>
          <a:p>
            <a:r>
              <a:rPr lang="en-US" sz="3200"/>
              <a:t>Committed to excellence, community, and customer service, Jarvis embodies the company’s family-driven approach to business.</a:t>
            </a:r>
            <a:endParaRPr lang="en-US" sz="32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Let’s give a warm virtual welcome to Jarvis Haggins</a:t>
            </a:r>
            <a:endParaRPr lang="en-US"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BFAB853-0E2E-63BB-DAB7-09C2C1F601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24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CDBFA-EEFF-8E51-F4A6-540995D57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CE13D-5A20-50CA-84BA-F39EA96FF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BD74B-4FCE-52EF-09D9-7E23B52244C8}"/>
              </a:ext>
            </a:extLst>
          </p:cNvPr>
          <p:cNvSpPr>
            <a:spLocks noGrp="1"/>
          </p:cNvSpPr>
          <p:nvPr>
            <p:ph type="body" idx="1"/>
          </p:nvPr>
        </p:nvSpPr>
        <p:spPr/>
        <p:txBody>
          <a:bodyPr/>
          <a:lstStyle/>
          <a:p>
            <a:r>
              <a:rPr lang="en-US">
                <a:solidFill>
                  <a:srgbClr val="FF0000"/>
                </a:solidFill>
                <a:ea typeface="Calibri" panose="020F0502020204030204"/>
                <a:cs typeface="Calibri" panose="020F0502020204030204"/>
              </a:rPr>
              <a:t>Kristy:</a:t>
            </a:r>
            <a:endParaRPr lang="en-US"/>
          </a:p>
          <a:p>
            <a:endParaRPr lang="en-US">
              <a:solidFill>
                <a:srgbClr val="FF0000"/>
              </a:solidFill>
              <a:ea typeface="Calibri" panose="020F0502020204030204"/>
              <a:cs typeface="Calibri" panose="020F0502020204030204"/>
            </a:endParaRPr>
          </a:p>
          <a:p>
            <a:r>
              <a:rPr lang="en-US">
                <a:solidFill>
                  <a:srgbClr val="FF0000"/>
                </a:solidFill>
                <a:ea typeface="Calibri" panose="020F0502020204030204"/>
                <a:cs typeface="Calibri" panose="020F0502020204030204"/>
              </a:rPr>
              <a:t>Jarvis</a:t>
            </a:r>
            <a:r>
              <a:rPr lang="en-US" sz="1200">
                <a:solidFill>
                  <a:srgbClr val="FF0000"/>
                </a:solidFill>
                <a:ea typeface="Calibri" panose="020F0502020204030204"/>
                <a:cs typeface="Calibri" panose="020F0502020204030204"/>
              </a:rPr>
              <a:t>, again, thank you so much for being with us today.  I’m excited to have you, and our audience is too.</a:t>
            </a:r>
            <a:endParaRPr lang="en-US">
              <a:ea typeface="Calibri"/>
              <a:cs typeface="Calibri"/>
            </a:endParaRP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Let’s jump into our first question.</a:t>
            </a: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It's hard to believe that DEN celebrated its 30</a:t>
            </a:r>
            <a:r>
              <a:rPr lang="en-US" sz="1200" baseline="30000">
                <a:solidFill>
                  <a:srgbClr val="FF0000"/>
                </a:solidFill>
                <a:ea typeface="Calibri" panose="020F0502020204030204"/>
                <a:cs typeface="Calibri" panose="020F0502020204030204"/>
              </a:rPr>
              <a:t>th</a:t>
            </a:r>
            <a:r>
              <a:rPr lang="en-US" sz="1200">
                <a:solidFill>
                  <a:srgbClr val="FF0000"/>
                </a:solidFill>
                <a:ea typeface="Calibri" panose="020F0502020204030204"/>
                <a:cs typeface="Calibri" panose="020F0502020204030204"/>
              </a:rPr>
              <a:t> Anniversary on February 28, 2025.  We’re one of the busiest airports in the world.  I’m sure  </a:t>
            </a: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How long as M2Concepts been a concessionaire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B08E271-D9DE-3196-1D64-B9CA6ED488A9}"/>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53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2D571-8867-830C-EF62-91D248652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6629B-39FF-644E-8F5D-42D24CE4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F97E6-9A69-1B3E-9CD1-421CA9B153AF}"/>
              </a:ext>
            </a:extLst>
          </p:cNvPr>
          <p:cNvSpPr>
            <a:spLocks noGrp="1"/>
          </p:cNvSpPr>
          <p:nvPr>
            <p:ph type="body" idx="1"/>
          </p:nvPr>
        </p:nvSpPr>
        <p:spPr/>
        <p:txBody>
          <a:bodyPr/>
          <a:lstStyle/>
          <a:p>
            <a:r>
              <a:rPr lang="en-US">
                <a:solidFill>
                  <a:srgbClr val="FF0000"/>
                </a:solidFill>
                <a:ea typeface="Calibri" panose="020F0502020204030204"/>
                <a:cs typeface="Calibri" panose="020F0502020204030204"/>
              </a:rPr>
              <a:t>Madinatou:</a:t>
            </a:r>
          </a:p>
          <a:p>
            <a:endParaRPr lang="en-US">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Our team works closely with the Concessions Team. </a:t>
            </a:r>
          </a:p>
          <a:p>
            <a:r>
              <a:rPr lang="en-US" sz="1200">
                <a:solidFill>
                  <a:srgbClr val="FF0000"/>
                </a:solidFill>
                <a:ea typeface="Calibri" panose="020F0502020204030204"/>
                <a:cs typeface="Calibri" panose="020F0502020204030204"/>
              </a:rPr>
              <a:t> We love hearing about their Master Plan and the future of new Concessions coming to the airport. </a:t>
            </a: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 What Concessions does M2Concepts operate or are a Joint Venture Partner on?</a:t>
            </a:r>
            <a:endParaRPr lang="en-US"/>
          </a:p>
          <a:p>
            <a:endParaRPr lang="en-US">
              <a:solidFill>
                <a:srgbClr val="FF0000"/>
              </a:solidFill>
              <a:ea typeface="Calibri" panose="020F0502020204030204"/>
              <a:cs typeface="Calibri" panose="020F0502020204030204"/>
            </a:endParaRPr>
          </a:p>
          <a:p>
            <a:endParaRPr lang="en-US">
              <a:solidFill>
                <a:srgbClr val="FF0000"/>
              </a:solidFill>
              <a:ea typeface="Calibri" panose="020F0502020204030204"/>
              <a:cs typeface="Calibri" panose="020F0502020204030204"/>
            </a:endParaRPr>
          </a:p>
          <a:p>
            <a:r>
              <a:rPr lang="en-US">
                <a:solidFill>
                  <a:srgbClr val="FF0000"/>
                </a:solidFill>
                <a:ea typeface="Calibri" panose="020F0502020204030204"/>
                <a:cs typeface="Calibri" panose="020F0502020204030204"/>
              </a:rPr>
              <a:t>Kristy</a:t>
            </a:r>
          </a:p>
          <a:p>
            <a:r>
              <a:rPr lang="en-US" sz="1200">
                <a:solidFill>
                  <a:srgbClr val="FF0000"/>
                </a:solidFill>
                <a:ea typeface="Calibri" panose="020F0502020204030204"/>
                <a:cs typeface="Calibri" panose="020F0502020204030204"/>
              </a:rPr>
              <a:t>**Follow Up Question</a:t>
            </a:r>
            <a:r>
              <a:rPr lang="en-US">
                <a:solidFill>
                  <a:srgbClr val="FF0000"/>
                </a:solidFill>
                <a:ea typeface="Calibri" panose="020F0502020204030204"/>
                <a:cs typeface="Calibri" panose="020F0502020204030204"/>
              </a:rPr>
              <a:t> – If necessary</a:t>
            </a:r>
            <a:endParaRPr lang="en-US" sz="1200">
              <a:solidFill>
                <a:srgbClr val="FF0000"/>
              </a:solidFill>
              <a:ea typeface="Calibri" panose="020F0502020204030204"/>
              <a:cs typeface="Calibri" panose="020F0502020204030204"/>
            </a:endParaRP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With your headquarters in Dallas, Can you share some of the concessions you operate at Dallas Forth Worth?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C68825A-D3A2-E5A1-1347-1279CC75443C}"/>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313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FE194-9CF1-92E0-9B39-71C39631E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61DD8-8EB1-2389-5AA2-8EFC677DC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5EACF-F578-F083-3EE1-6BEC274DF9D9}"/>
              </a:ext>
            </a:extLst>
          </p:cNvPr>
          <p:cNvSpPr>
            <a:spLocks noGrp="1"/>
          </p:cNvSpPr>
          <p:nvPr>
            <p:ph type="body" idx="1"/>
          </p:nvPr>
        </p:nvSpPr>
        <p:spPr/>
        <p:txBody>
          <a:bodyPr/>
          <a:lstStyle/>
          <a:p>
            <a:pPr>
              <a:defRPr/>
            </a:pPr>
            <a:r>
              <a:rPr lang="en-US">
                <a:ea typeface="Calibri"/>
                <a:cs typeface="Calibri"/>
              </a:rPr>
              <a:t>Kristy:</a:t>
            </a:r>
            <a:endParaRPr lang="en-US"/>
          </a:p>
          <a:p>
            <a:pPr>
              <a:defRPr/>
            </a:pPr>
            <a:endParaRPr lang="en-US">
              <a:ea typeface="Calibri" panose="020F0502020204030204"/>
              <a:cs typeface="Calibri" panose="020F0502020204030204"/>
            </a:endParaRPr>
          </a:p>
          <a:p>
            <a:pPr>
              <a:defRPr/>
            </a:pPr>
            <a:endParaRPr lang="en-US"/>
          </a:p>
          <a:p>
            <a:pPr marL="0" marR="0" lvl="0" indent="0" algn="l" defTabSz="914400">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When our Team does outreach events, the number one question we get is “How can I open my business at the airport?”.  And our number response is “Are you ACDBE Certified”? There’s so much to it. From the Taking Flight at DEN, Procurement Opportunities and Networking. </a:t>
            </a:r>
            <a:endParaRPr lang="en-U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Can you tell us about M2Concepts first Joint Venture teaming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63CDB13-C180-F586-9493-26C700025BA7}"/>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998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3B09C-3EC8-E5DC-E3F6-7BC133212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8DEA9-D7B8-03B5-A413-FF84F30B3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9866C-1B90-CC92-2EAD-9A0D64C68AC5}"/>
              </a:ext>
            </a:extLst>
          </p:cNvPr>
          <p:cNvSpPr>
            <a:spLocks noGrp="1"/>
          </p:cNvSpPr>
          <p:nvPr>
            <p:ph type="body" idx="1"/>
          </p:nvPr>
        </p:nvSpPr>
        <p:spPr/>
        <p:txBody>
          <a:bodyPr/>
          <a:lstStyle/>
          <a:p>
            <a:pPr>
              <a:defRPr/>
            </a:pPr>
            <a:r>
              <a:rPr lang="en-US">
                <a:ea typeface="Calibri"/>
                <a:cs typeface="Calibri"/>
              </a:rPr>
              <a:t>Madinatou:</a:t>
            </a:r>
            <a:endParaRPr lang="en-US"/>
          </a:p>
          <a:p>
            <a:pPr>
              <a:defRPr/>
            </a:pPr>
            <a:endParaRPr lang="en-US"/>
          </a:p>
          <a:p>
            <a:pPr>
              <a:defRPr/>
            </a:pPr>
            <a:r>
              <a:rPr lang="en-US" sz="1200" b="0" i="0" kern="1200">
                <a:solidFill>
                  <a:schemeClr val="tx1"/>
                </a:solidFill>
                <a:effectLst/>
                <a:latin typeface="+mn-lt"/>
                <a:ea typeface="+mn-ea"/>
                <a:cs typeface="+mn-cs"/>
              </a:rPr>
              <a:t>As a traveler, I’ve visited concessions in numerous airports.  But as an </a:t>
            </a:r>
            <a:r>
              <a:rPr lang="en-US"/>
              <a:t>Intern at DEN</a:t>
            </a:r>
            <a:r>
              <a:rPr lang="en-US" sz="1200" b="0" i="0" kern="1200">
                <a:solidFill>
                  <a:schemeClr val="tx1"/>
                </a:solidFill>
                <a:effectLst/>
                <a:latin typeface="+mn-lt"/>
                <a:ea typeface="+mn-ea"/>
                <a:cs typeface="+mn-cs"/>
              </a:rPr>
              <a:t> I </a:t>
            </a:r>
            <a:r>
              <a:rPr lang="en-US"/>
              <a:t>now </a:t>
            </a:r>
            <a:r>
              <a:rPr lang="en-US" sz="1200" b="0" i="0" kern="1200">
                <a:solidFill>
                  <a:schemeClr val="tx1"/>
                </a:solidFill>
                <a:effectLst/>
                <a:latin typeface="+mn-lt"/>
                <a:ea typeface="+mn-ea"/>
                <a:cs typeface="+mn-cs"/>
              </a:rPr>
              <a:t>see concessions differently.  </a:t>
            </a:r>
          </a:p>
          <a:p>
            <a:pPr>
              <a:defRPr/>
            </a:pPr>
            <a:r>
              <a:rPr lang="en-US" sz="1200" b="0" i="0" kern="1200">
                <a:solidFill>
                  <a:schemeClr val="tx1"/>
                </a:solidFill>
                <a:effectLst/>
                <a:latin typeface="+mn-lt"/>
                <a:ea typeface="+mn-ea"/>
                <a:cs typeface="+mn-cs"/>
              </a:rPr>
              <a:t>Especially </a:t>
            </a:r>
            <a:r>
              <a:rPr lang="en-US"/>
              <a:t>learning the</a:t>
            </a:r>
            <a:r>
              <a:rPr lang="en-US" sz="1200" b="0" i="0" kern="1200">
                <a:solidFill>
                  <a:schemeClr val="tx1"/>
                </a:solidFill>
                <a:effectLst/>
                <a:latin typeface="+mn-lt"/>
                <a:ea typeface="+mn-ea"/>
                <a:cs typeface="+mn-cs"/>
              </a:rPr>
              <a:t> behind-the-scenes process it </a:t>
            </a:r>
            <a:r>
              <a:rPr lang="en-US"/>
              <a:t>takes for</a:t>
            </a:r>
            <a:r>
              <a:rPr lang="en-US" sz="1200" b="0" i="0" kern="1200">
                <a:solidFill>
                  <a:schemeClr val="tx1"/>
                </a:solidFill>
                <a:effectLst/>
                <a:latin typeface="+mn-lt"/>
                <a:ea typeface="+mn-ea"/>
                <a:cs typeface="+mn-cs"/>
              </a:rPr>
              <a:t> a Concession to open. </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kern="1200">
                <a:solidFill>
                  <a:schemeClr val="tx1"/>
                </a:solidFill>
                <a:effectLst/>
                <a:latin typeface="+mn-lt"/>
                <a:ea typeface="+mn-ea"/>
                <a:cs typeface="+mn-cs"/>
              </a:rPr>
              <a:t>There’s a saying, “There’s No “I” in “Team” – meaning </a:t>
            </a:r>
            <a:r>
              <a:rPr lang="en-US" sz="1200" b="0" i="0" kern="1200">
                <a:solidFill>
                  <a:schemeClr val="tx1"/>
                </a:solidFill>
                <a:effectLst/>
                <a:latin typeface="+mn-lt"/>
                <a:ea typeface="+mn-ea"/>
                <a:cs typeface="+mn-cs"/>
              </a:rPr>
              <a:t>putting aside individual egos and focusing on the collective goals of the group. </a:t>
            </a:r>
            <a:endParaRPr lang="en-US" sz="1200" b="0" i="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Can you share what steps M2Concepts took in finding Joint Venture Partners?</a:t>
            </a:r>
            <a:endParaRPr lang="en-US" sz="1200" b="0" i="0" kern="120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8AA06BB0-103C-CCAC-C13C-092CD8F2C968}"/>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998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99AB0-5241-C33A-54D6-C10265A28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62C1B-FAD6-4B91-AE53-4CC4A06C5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ECA0F-419A-FEBD-DC7B-B3B1986E5DD6}"/>
              </a:ext>
            </a:extLst>
          </p:cNvPr>
          <p:cNvSpPr>
            <a:spLocks noGrp="1"/>
          </p:cNvSpPr>
          <p:nvPr>
            <p:ph type="body" idx="1"/>
          </p:nvPr>
        </p:nvSpPr>
        <p:spPr/>
        <p:txBody>
          <a:bodyPr/>
          <a:lstStyle/>
          <a:p>
            <a:pPr>
              <a:defRPr/>
            </a:pPr>
            <a:r>
              <a:rPr lang="en-US"/>
              <a:t>Kristy</a:t>
            </a:r>
          </a:p>
          <a:p>
            <a:pPr>
              <a:defRPr/>
            </a:pPr>
            <a:endParaRPr lang="en-US"/>
          </a:p>
          <a:p>
            <a:pPr marL="0" marR="0" lvl="0" indent="0" algn="l" defTabSz="914400">
              <a:lnSpc>
                <a:spcPct val="100000"/>
              </a:lnSpc>
              <a:spcBef>
                <a:spcPts val="0"/>
              </a:spcBef>
              <a:spcAft>
                <a:spcPts val="0"/>
              </a:spcAft>
              <a:buClrTx/>
              <a:buSzTx/>
              <a:buFontTx/>
              <a:buNone/>
              <a:tabLst/>
              <a:defRPr/>
            </a:pPr>
            <a:r>
              <a:rPr lang="en-US"/>
              <a:t>I</a:t>
            </a:r>
            <a:r>
              <a:rPr lang="en-US" sz="1200" b="0" i="0" kern="1200">
                <a:solidFill>
                  <a:schemeClr val="tx1"/>
                </a:solidFill>
                <a:effectLst/>
                <a:latin typeface="+mn-lt"/>
                <a:ea typeface="+mn-ea"/>
                <a:cs typeface="+mn-cs"/>
              </a:rPr>
              <a:t> know many of our attendees here today have participated in a debrief or lessons learned after an event, project or even personal task.  You’re looking to gain knowledge, insight, both positive and not so positive.  It helps us process and identify what worked well, what didn't, and how to improve for future endeavors.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Do you have any “Lessons Learned” you can share with us when it comes to be a partner in a Joint Venture?</a:t>
            </a:r>
          </a:p>
        </p:txBody>
      </p:sp>
      <p:sp>
        <p:nvSpPr>
          <p:cNvPr id="4" name="Slide Number Placeholder 3">
            <a:extLst>
              <a:ext uri="{FF2B5EF4-FFF2-40B4-BE49-F238E27FC236}">
                <a16:creationId xmlns:a16="http://schemas.microsoft.com/office/drawing/2014/main" id="{C1EF0BA4-AEA8-9A05-4F6C-246CE75CD40F}"/>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08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F0F10"/>
                </a:solidFill>
                <a:effectLst/>
                <a:latin typeface="source-sans-pro"/>
              </a:rPr>
              <a:t>Vision 100 and Operation 2045 are two phases of DEN’s strategic plan. </a:t>
            </a:r>
          </a:p>
          <a:p>
            <a:pPr algn="l"/>
            <a:endParaRPr lang="en-US" b="0" i="0">
              <a:solidFill>
                <a:srgbClr val="0F0F10"/>
              </a:solidFill>
              <a:effectLst/>
              <a:latin typeface="source-sans-pro"/>
            </a:endParaRPr>
          </a:p>
          <a:p>
            <a:r>
              <a:rPr lang="en-US" b="1">
                <a:solidFill>
                  <a:srgbClr val="0F0F10"/>
                </a:solidFill>
                <a:latin typeface="source-sans-pro"/>
              </a:rPr>
              <a:t>Phase 1, known as Vision</a:t>
            </a:r>
            <a:r>
              <a:rPr lang="en-US" b="1" i="0">
                <a:solidFill>
                  <a:srgbClr val="0F0F10"/>
                </a:solidFill>
                <a:effectLst/>
                <a:latin typeface="source-sans-pro"/>
              </a:rPr>
              <a:t> 100</a:t>
            </a:r>
            <a:r>
              <a:rPr lang="en-US" b="1">
                <a:solidFill>
                  <a:srgbClr val="0F0F10"/>
                </a:solidFill>
                <a:latin typeface="source-sans-pro"/>
              </a:rPr>
              <a:t>,</a:t>
            </a:r>
            <a:r>
              <a:rPr lang="en-US" i="0">
                <a:solidFill>
                  <a:srgbClr val="0F0F10"/>
                </a:solidFill>
                <a:effectLst/>
                <a:latin typeface="source-sans-pro"/>
              </a:rPr>
              <a:t> </a:t>
            </a:r>
            <a:r>
              <a:rPr lang="en-US" b="0" i="0">
                <a:solidFill>
                  <a:srgbClr val="0F0F10"/>
                </a:solidFill>
                <a:effectLst/>
                <a:latin typeface="source-sans-pro"/>
              </a:rPr>
              <a:t>is focused on preparing the airport to serve 100 million annual passengers in the next several years. </a:t>
            </a:r>
          </a:p>
          <a:p>
            <a:pPr algn="l"/>
            <a:endParaRPr lang="en-US" b="0" i="0">
              <a:solidFill>
                <a:srgbClr val="0F0F10"/>
              </a:solidFill>
              <a:effectLst/>
              <a:latin typeface="source-sans-pro"/>
            </a:endParaRPr>
          </a:p>
          <a:p>
            <a:pPr algn="l"/>
            <a:r>
              <a:rPr lang="en-US" b="1" i="0">
                <a:solidFill>
                  <a:srgbClr val="0F0F10"/>
                </a:solidFill>
                <a:effectLst/>
                <a:latin typeface="source-sans-pro"/>
              </a:rPr>
              <a:t>Operation 2045 </a:t>
            </a:r>
            <a:r>
              <a:rPr lang="en-US" b="0" i="0">
                <a:solidFill>
                  <a:srgbClr val="0F0F10"/>
                </a:solidFill>
                <a:effectLst/>
                <a:latin typeface="source-sans-pro"/>
              </a:rPr>
              <a:t>is phase two and is focused on preparing the airport for its 50</a:t>
            </a:r>
            <a:r>
              <a:rPr lang="en-US" b="0" i="0" baseline="30000">
                <a:solidFill>
                  <a:srgbClr val="0F0F10"/>
                </a:solidFill>
                <a:effectLst/>
                <a:latin typeface="source-sans-pro"/>
              </a:rPr>
              <a:t>th</a:t>
            </a:r>
            <a:r>
              <a:rPr lang="en-US" b="0" i="0">
                <a:solidFill>
                  <a:srgbClr val="0F0F10"/>
                </a:solidFill>
                <a:effectLst/>
                <a:latin typeface="source-sans-pro"/>
              </a:rPr>
              <a:t> anniversary in 2045 and for an expected 120 million-plus annual passengers. Both phases combined serve as a blueprint to align decision-making and accountability.</a:t>
            </a:r>
            <a:endParaRPr lang="en-US" b="0" i="0">
              <a:solidFill>
                <a:srgbClr val="32313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9580-BECB-13BE-6D79-6338630D1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EE512-BAF7-8FE9-5E2A-DB237382E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3064B-EB2C-9182-51A6-88460E711BA3}"/>
              </a:ext>
            </a:extLst>
          </p:cNvPr>
          <p:cNvSpPr>
            <a:spLocks noGrp="1"/>
          </p:cNvSpPr>
          <p:nvPr>
            <p:ph type="body" idx="1"/>
          </p:nvPr>
        </p:nvSpPr>
        <p:spPr/>
        <p:txBody>
          <a:bodyPr/>
          <a:lstStyle/>
          <a:p>
            <a:r>
              <a:rPr lang="en-US">
                <a:ea typeface="Calibri"/>
                <a:cs typeface="Calibri"/>
              </a:rPr>
              <a:t>Madinatou:</a:t>
            </a:r>
            <a:endParaRPr lang="en-US"/>
          </a:p>
          <a:p>
            <a:endParaRPr lang="en-US"/>
          </a:p>
          <a:p>
            <a:r>
              <a:rPr lang="en-US" sz="1200" b="0" i="0" kern="1200">
                <a:solidFill>
                  <a:schemeClr val="tx1"/>
                </a:solidFill>
                <a:effectLst/>
                <a:latin typeface="+mn-lt"/>
                <a:ea typeface="+mn-ea"/>
                <a:cs typeface="+mn-cs"/>
              </a:rPr>
              <a:t>With joint venture partnerships being crucial for businesses seeking growth and expansion and </a:t>
            </a:r>
          </a:p>
          <a:p>
            <a:r>
              <a:rPr lang="en-US" sz="1200" b="0" i="0" kern="1200">
                <a:solidFill>
                  <a:schemeClr val="tx1"/>
                </a:solidFill>
                <a:effectLst/>
                <a:latin typeface="+mn-lt"/>
                <a:ea typeface="+mn-ea"/>
                <a:cs typeface="+mn-cs"/>
              </a:rPr>
              <a:t>offering benefits like shared resources, reduced risk, and access to new markets.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What advice can you share with firms looking to enter a joint venture partnership?</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D2F095A-7632-84E3-5FA5-60C0C9076654}"/>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030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A1DAC-D10E-6FC7-9204-FE9AC2220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3CB67-5FC3-1EDE-C390-004C36526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56F7C-521F-29E4-912D-389F72C03C89}"/>
              </a:ext>
            </a:extLst>
          </p:cNvPr>
          <p:cNvSpPr>
            <a:spLocks noGrp="1"/>
          </p:cNvSpPr>
          <p:nvPr>
            <p:ph type="body" idx="1"/>
          </p:nvPr>
        </p:nvSpPr>
        <p:spPr/>
        <p:txBody>
          <a:bodyPr/>
          <a:lstStyle/>
          <a:p>
            <a:r>
              <a:rPr lang="en-US">
                <a:solidFill>
                  <a:srgbClr val="FF0000"/>
                </a:solidFill>
                <a:ea typeface="Calibri" panose="020F0502020204030204"/>
                <a:cs typeface="Calibri" panose="020F0502020204030204"/>
              </a:rPr>
              <a:t>Kristy:</a:t>
            </a:r>
            <a:endParaRPr lang="en-US"/>
          </a:p>
          <a:p>
            <a:r>
              <a:rPr lang="en-US">
                <a:solidFill>
                  <a:srgbClr val="FF0000"/>
                </a:solidFill>
                <a:ea typeface="Calibri" panose="020F0502020204030204"/>
                <a:cs typeface="Calibri" panose="020F0502020204030204"/>
              </a:rPr>
              <a:t>Summers</a:t>
            </a:r>
            <a:r>
              <a:rPr lang="en-US" sz="1200">
                <a:solidFill>
                  <a:srgbClr val="FF0000"/>
                </a:solidFill>
                <a:ea typeface="Calibri" panose="020F0502020204030204"/>
                <a:cs typeface="Calibri" panose="020F0502020204030204"/>
              </a:rPr>
              <a:t> here, people are traveling, and business is booming, what’s next for the M2Concept Team?</a:t>
            </a:r>
            <a:endParaRPr lang="en-US"/>
          </a:p>
          <a:p>
            <a:pPr defTabSz="699927">
              <a:lnSpc>
                <a:spcPct val="115000"/>
              </a:lnSpc>
              <a:tabLst>
                <a:tab pos="1458182" algn="l"/>
              </a:tabLst>
              <a:defRPr/>
            </a:pPr>
            <a:endParaRPr lang="en-US"/>
          </a:p>
        </p:txBody>
      </p:sp>
      <p:sp>
        <p:nvSpPr>
          <p:cNvPr id="4" name="Slide Number Placeholder 3">
            <a:extLst>
              <a:ext uri="{FF2B5EF4-FFF2-40B4-BE49-F238E27FC236}">
                <a16:creationId xmlns:a16="http://schemas.microsoft.com/office/drawing/2014/main" id="{6149A9E7-BC70-B458-33E4-03C9F1D758C2}"/>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207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C152-2AA4-B9D1-C27B-EDA43A482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A7782-1FFB-8400-AE2C-AF75DFAA5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01A6F-217B-B488-9AD3-AEF04BB245DC}"/>
              </a:ext>
            </a:extLst>
          </p:cNvPr>
          <p:cNvSpPr>
            <a:spLocks noGrp="1"/>
          </p:cNvSpPr>
          <p:nvPr>
            <p:ph type="body" idx="1"/>
          </p:nvPr>
        </p:nvSpPr>
        <p:spPr/>
        <p:txBody>
          <a:bodyPr/>
          <a:lstStyle/>
          <a:p>
            <a:r>
              <a:rPr lang="en-US"/>
              <a:t>Madinatou:</a:t>
            </a:r>
          </a:p>
          <a:p>
            <a:endParaRPr lang="en-US"/>
          </a:p>
          <a:p>
            <a:r>
              <a:rPr lang="en-US"/>
              <a:t>Jarvis has kindly agreed to stay on for a few questions from our audience.</a:t>
            </a:r>
            <a:endParaRPr lang="en-US">
              <a:ea typeface="Calibri" panose="020F0502020204030204"/>
              <a:cs typeface="Calibri" panose="020F0502020204030204"/>
            </a:endParaRPr>
          </a:p>
          <a:p>
            <a:r>
              <a:rPr lang="en-US"/>
              <a:t>We have a little time, so feel free to participate!</a:t>
            </a:r>
          </a:p>
          <a:p>
            <a:br>
              <a:rPr lang="en-US"/>
            </a:br>
            <a:r>
              <a:rPr lang="en-US"/>
              <a:t>There are two ways to ask a question:</a:t>
            </a:r>
            <a:br>
              <a:rPr lang="en-US"/>
            </a:br>
            <a:r>
              <a:rPr lang="en-US"/>
              <a:t>• Drop it in the chat box, or</a:t>
            </a:r>
            <a:br>
              <a:rPr lang="en-US"/>
            </a:br>
            <a:r>
              <a:rPr lang="en-US"/>
              <a:t>• Raise your hand and we’ll call on you.</a:t>
            </a:r>
          </a:p>
          <a:p>
            <a:endParaRPr lang="en-US"/>
          </a:p>
          <a:p>
            <a:r>
              <a:rPr lang="en-US"/>
              <a:t>Let’s open the floor for questions.</a:t>
            </a:r>
          </a:p>
          <a:p>
            <a:endParaRPr lang="en-US"/>
          </a:p>
          <a:p>
            <a:pPr defTabSz="699927">
              <a:lnSpc>
                <a:spcPct val="115000"/>
              </a:lnSpc>
              <a:tabLst>
                <a:tab pos="1458182" algn="l"/>
              </a:tabLst>
              <a:defRPr/>
            </a:pPr>
            <a:endParaRPr lang="en-US"/>
          </a:p>
        </p:txBody>
      </p:sp>
      <p:sp>
        <p:nvSpPr>
          <p:cNvPr id="4" name="Slide Number Placeholder 3">
            <a:extLst>
              <a:ext uri="{FF2B5EF4-FFF2-40B4-BE49-F238E27FC236}">
                <a16:creationId xmlns:a16="http://schemas.microsoft.com/office/drawing/2014/main" id="{5EC760CB-6191-92F3-704F-2CBE9CF8EE6B}"/>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894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A29A9-5AA3-C887-AABD-7839EB813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D3ADB-9800-07B2-DA0A-5401F3A4E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D9084-A51B-A19E-9492-84092FBE9DEB}"/>
              </a:ext>
            </a:extLst>
          </p:cNvPr>
          <p:cNvSpPr>
            <a:spLocks noGrp="1"/>
          </p:cNvSpPr>
          <p:nvPr>
            <p:ph type="body" idx="1"/>
          </p:nvPr>
        </p:nvSpPr>
        <p:spPr/>
        <p:txBody>
          <a:bodyPr/>
          <a:lstStyle/>
          <a:p>
            <a:pPr>
              <a:defRPr/>
            </a:pPr>
            <a:r>
              <a:rPr lang="en-US"/>
              <a:t>Kristy</a:t>
            </a:r>
          </a:p>
          <a:p>
            <a:pPr>
              <a:defRPr/>
            </a:pPr>
            <a:endParaRPr lang="en-US"/>
          </a:p>
          <a:p>
            <a:pPr marL="0" marR="0" lvl="0" indent="0" algn="l" defTabSz="914400">
              <a:lnSpc>
                <a:spcPct val="100000"/>
              </a:lnSpc>
              <a:spcBef>
                <a:spcPts val="0"/>
              </a:spcBef>
              <a:spcAft>
                <a:spcPts val="0"/>
              </a:spcAft>
              <a:buClrTx/>
              <a:buSzTx/>
              <a:buFontTx/>
              <a:buNone/>
              <a:tabLst/>
              <a:defRPr/>
            </a:pPr>
            <a:r>
              <a:rPr lang="en-US"/>
              <a:t>Let’s open the floor to any last questions. There are two ways to ask questions: drop them in the chat or raise your hand. </a:t>
            </a:r>
            <a:endParaRPr lang="en-US">
              <a:ea typeface="Calibri"/>
              <a:cs typeface="Calibri"/>
            </a:endParaRP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In closing:</a:t>
            </a:r>
          </a:p>
          <a:p>
            <a:endParaRPr lang="en-US" sz="1200">
              <a:solidFill>
                <a:srgbClr val="FF0000"/>
              </a:solidFill>
              <a:ea typeface="Calibri" panose="020F0502020204030204"/>
              <a:cs typeface="Calibri" panose="020F0502020204030204"/>
            </a:endParaRP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I’d like to thank our attendees today for your interest in our training sessions and your participation.</a:t>
            </a: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Thanks to the ACDBE Team – </a:t>
            </a:r>
            <a:r>
              <a:rPr lang="en-US" sz="1200" err="1">
                <a:solidFill>
                  <a:srgbClr val="FF0000"/>
                </a:solidFill>
                <a:ea typeface="Calibri" panose="020F0502020204030204"/>
                <a:cs typeface="Calibri" panose="020F0502020204030204"/>
              </a:rPr>
              <a:t>Madinatou</a:t>
            </a:r>
            <a:r>
              <a:rPr lang="en-US" sz="1200">
                <a:solidFill>
                  <a:srgbClr val="FF0000"/>
                </a:solidFill>
                <a:ea typeface="Calibri" panose="020F0502020204030204"/>
                <a:cs typeface="Calibri" panose="020F0502020204030204"/>
              </a:rPr>
              <a:t>, Cynthia, Steve, Rafael, Andre and Sara</a:t>
            </a:r>
          </a:p>
          <a:p>
            <a:r>
              <a:rPr lang="en-US" sz="1200">
                <a:solidFill>
                  <a:srgbClr val="FF0000"/>
                </a:solidFill>
                <a:ea typeface="Calibri" panose="020F0502020204030204"/>
                <a:cs typeface="Calibri" panose="020F0502020204030204"/>
              </a:rPr>
              <a:t>And the Culture &amp; Strategy - Outreach team - Desiree Mondragon &amp; Nicole Rodriguez</a:t>
            </a:r>
          </a:p>
          <a:p>
            <a:endParaRPr lang="en-US" sz="1200">
              <a:solidFill>
                <a:srgbClr val="FF0000"/>
              </a:solidFil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ea typeface="Calibri" panose="020F0502020204030204"/>
                <a:cs typeface="Calibri" panose="020F0502020204030204"/>
              </a:rPr>
              <a:t>And a special thanks to Jarvis our guest panelist.</a:t>
            </a:r>
          </a:p>
          <a:p>
            <a:endParaRPr lang="en-US" sz="1200">
              <a:solidFill>
                <a:srgbClr val="FF0000"/>
              </a:solidFill>
              <a:ea typeface="Calibri" panose="020F0502020204030204"/>
              <a:cs typeface="Calibri" panose="020F0502020204030204"/>
            </a:endParaRPr>
          </a:p>
          <a:p>
            <a:endParaRPr lang="en-US" sz="1200">
              <a:solidFill>
                <a:srgbClr val="FF0000"/>
              </a:solidFill>
              <a:ea typeface="Calibri" panose="020F0502020204030204"/>
              <a:cs typeface="Calibri" panose="020F0502020204030204"/>
            </a:endParaRPr>
          </a:p>
          <a:p>
            <a:r>
              <a:rPr lang="en-US" sz="1200">
                <a:solidFill>
                  <a:srgbClr val="FF0000"/>
                </a:solidFill>
                <a:ea typeface="Calibri" panose="020F0502020204030204"/>
                <a:cs typeface="Calibri" panose="020F0502020204030204"/>
              </a:rPr>
              <a:t>I’ll now hand it over to Sara Anderson to close us out.</a:t>
            </a:r>
          </a:p>
          <a:p>
            <a:pPr defTabSz="699927">
              <a:lnSpc>
                <a:spcPct val="115000"/>
              </a:lnSpc>
              <a:tabLst>
                <a:tab pos="1458182" algn="l"/>
              </a:tabLst>
              <a:defRPr/>
            </a:pPr>
            <a:endParaRPr lang="en-US"/>
          </a:p>
        </p:txBody>
      </p:sp>
      <p:sp>
        <p:nvSpPr>
          <p:cNvPr id="4" name="Slide Number Placeholder 3">
            <a:extLst>
              <a:ext uri="{FF2B5EF4-FFF2-40B4-BE49-F238E27FC236}">
                <a16:creationId xmlns:a16="http://schemas.microsoft.com/office/drawing/2014/main" id="{CE107D4D-A192-1CBF-60D4-5527E365F0D0}"/>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652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The best way to contact DEN’s ACDBE team is to email </a:t>
            </a:r>
            <a:r>
              <a:rPr lang="en-US">
                <a:hlinkClick r:id="rId3"/>
              </a:rPr>
              <a:t>DEN-ACDBE@flydenver.com</a:t>
            </a:r>
            <a:r>
              <a:rPr lang="en-US"/>
              <a:t>. One of our team members will route your inquiry to the appropriate person. For more information about the ACDBE Program at DEN please visit our website linked on this slide, or by googling: "</a:t>
            </a:r>
            <a:r>
              <a:rPr lang="en-US" b="1"/>
              <a:t>Doing Business with DEN</a:t>
            </a:r>
            <a:r>
              <a:rPr lang="en-US"/>
              <a:t>“ and navigating to the ACDBE page.</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60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A3CC-8325-491C-02C2-B41B740F5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C1631-4643-1033-0EA6-0AAD3078C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2EED6-4C27-4442-6791-89B903221941}"/>
              </a:ext>
            </a:extLst>
          </p:cNvPr>
          <p:cNvSpPr>
            <a:spLocks noGrp="1"/>
          </p:cNvSpPr>
          <p:nvPr>
            <p:ph type="body" idx="1"/>
          </p:nvPr>
        </p:nvSpPr>
        <p:spPr/>
        <p:txBody>
          <a:bodyPr/>
          <a:lstStyle/>
          <a:p>
            <a:pPr defTabSz="699927">
              <a:lnSpc>
                <a:spcPct val="115000"/>
              </a:lnSpc>
              <a:tabLst>
                <a:tab pos="1458182" algn="l"/>
              </a:tabLst>
              <a:defRPr/>
            </a:pPr>
            <a:endParaRPr lang="en-US"/>
          </a:p>
        </p:txBody>
      </p:sp>
      <p:sp>
        <p:nvSpPr>
          <p:cNvPr id="4" name="Slide Number Placeholder 3">
            <a:extLst>
              <a:ext uri="{FF2B5EF4-FFF2-40B4-BE49-F238E27FC236}">
                <a16:creationId xmlns:a16="http://schemas.microsoft.com/office/drawing/2014/main" id="{63F11F9D-9A6C-AC6B-B1F4-2A31C0879E58}"/>
              </a:ext>
            </a:extLst>
          </p:cNvPr>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93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9927">
              <a:defRPr/>
            </a:pPr>
            <a:r>
              <a:rPr lang="en-US" b="0" i="0">
                <a:solidFill>
                  <a:srgbClr val="1C1C1C"/>
                </a:solidFill>
                <a:effectLst/>
                <a:latin typeface="Inter"/>
              </a:rPr>
              <a:t>DEN is committed to eliminating barriers for small businesses at the airport. </a:t>
            </a:r>
          </a:p>
          <a:p>
            <a:pPr defTabSz="699927">
              <a:defRPr/>
            </a:pPr>
            <a:endParaRPr lang="en-US" b="0" i="0">
              <a:solidFill>
                <a:srgbClr val="1C1C1C"/>
              </a:solidFill>
              <a:effectLst/>
              <a:latin typeface="Inter"/>
            </a:endParaRPr>
          </a:p>
          <a:p>
            <a:pPr defTabSz="699927">
              <a:defRPr/>
            </a:pPr>
            <a:r>
              <a:rPr lang="en-US" b="0" i="0">
                <a:solidFill>
                  <a:srgbClr val="1C1C1C"/>
                </a:solidFill>
                <a:effectLst/>
                <a:latin typeface="Inter"/>
              </a:rPr>
              <a:t>“Taking Flight at DEN” highlights our procurement opportunities and facilitates networking. </a:t>
            </a:r>
            <a:r>
              <a:rPr lang="en-US" b="0" i="0">
                <a:solidFill>
                  <a:srgbClr val="8C9EBC"/>
                </a:solidFill>
                <a:effectLst/>
                <a:latin typeface="Inter"/>
              </a:rPr>
              <a:t>project managers, members of the business community, and resource partners.</a:t>
            </a:r>
          </a:p>
          <a:p>
            <a:pPr defTabSz="699927">
              <a:defRPr/>
            </a:pPr>
            <a:endParaRPr lang="en-US" b="0" i="0">
              <a:solidFill>
                <a:srgbClr val="8C9EBC"/>
              </a:solidFill>
              <a:effectLst/>
              <a:latin typeface="Inter"/>
            </a:endParaRPr>
          </a:p>
          <a:p>
            <a:pPr defTabSz="699927">
              <a:lnSpc>
                <a:spcPct val="115000"/>
              </a:lnSpc>
              <a:tabLst>
                <a:tab pos="1458182" algn="l"/>
              </a:tabLst>
              <a:defRPr/>
            </a:pPr>
            <a:r>
              <a:rPr lang="en-US">
                <a:solidFill>
                  <a:srgbClr val="1C1C1C"/>
                </a:solidFill>
                <a:latin typeface="Inter"/>
              </a:rPr>
              <a:t>Here’s the remaining 2025 schedule for the series.</a:t>
            </a:r>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9927">
              <a:lnSpc>
                <a:spcPct val="115000"/>
              </a:lnSpc>
              <a:tabLst>
                <a:tab pos="1458182" algn="l"/>
              </a:tabLst>
              <a:defRPr/>
            </a:pPr>
            <a:r>
              <a:rPr lang="en-US" sz="3700">
                <a:solidFill>
                  <a:srgbClr val="1C1C1C"/>
                </a:solidFill>
                <a:latin typeface="Inter"/>
              </a:rPr>
              <a:t>Meet the Primes aims to connect Prime firms at DEN with the business community. </a:t>
            </a:r>
          </a:p>
          <a:p>
            <a:pPr defTabSz="699927">
              <a:lnSpc>
                <a:spcPct val="115000"/>
              </a:lnSpc>
              <a:tabLst>
                <a:tab pos="1458182" algn="l"/>
              </a:tabLst>
              <a:defRPr/>
            </a:pPr>
            <a:endParaRPr lang="en-US" sz="3700">
              <a:solidFill>
                <a:srgbClr val="1C1C1C"/>
              </a:solidFill>
              <a:latin typeface="Inter"/>
            </a:endParaRPr>
          </a:p>
          <a:p>
            <a:pPr defTabSz="699927">
              <a:lnSpc>
                <a:spcPct val="115000"/>
              </a:lnSpc>
              <a:tabLst>
                <a:tab pos="1458182" algn="l"/>
              </a:tabLst>
              <a:defRPr/>
            </a:pPr>
            <a:r>
              <a:rPr lang="en-US" sz="3700">
                <a:solidFill>
                  <a:srgbClr val="1C1C1C"/>
                </a:solidFill>
                <a:latin typeface="Inter"/>
              </a:rPr>
              <a:t>Our calendar provides various opportunities to engage with different types of companies.</a:t>
            </a:r>
          </a:p>
          <a:p>
            <a:pPr defTabSz="699927">
              <a:lnSpc>
                <a:spcPct val="115000"/>
              </a:lnSpc>
              <a:tabLst>
                <a:tab pos="1458182" algn="l"/>
              </a:tabLst>
              <a:defRPr/>
            </a:pPr>
            <a:endParaRPr lang="en-US" sz="3700">
              <a:solidFill>
                <a:srgbClr val="1C1C1C"/>
              </a:solidFill>
              <a:latin typeface="Inter"/>
              <a:ea typeface="Calibri" panose="020F0502020204030204" pitchFamily="34" charset="0"/>
              <a:cs typeface="Times New Roman" panose="02020603050405020304" pitchFamily="18" charset="0"/>
            </a:endParaRPr>
          </a:p>
          <a:p>
            <a:pPr defTabSz="699927">
              <a:lnSpc>
                <a:spcPct val="115000"/>
              </a:lnSpc>
              <a:tabLst>
                <a:tab pos="1458182" algn="l"/>
              </a:tabLst>
              <a:defRPr/>
            </a:pPr>
            <a:r>
              <a:rPr lang="en-US" sz="1600">
                <a:solidFill>
                  <a:srgbClr val="1C1C1C"/>
                </a:solidFill>
                <a:latin typeface="Inter"/>
              </a:rPr>
              <a:t>Here’s the 2025 calendar:</a:t>
            </a:r>
            <a:endParaRPr lang="en-US" sz="160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9927">
              <a:lnSpc>
                <a:spcPct val="115000"/>
              </a:lnSpc>
              <a:tabLst>
                <a:tab pos="1458182" algn="l"/>
              </a:tabLst>
              <a:defRPr/>
            </a:pPr>
            <a:r>
              <a:rPr lang="en-US" b="0" i="0">
                <a:solidFill>
                  <a:srgbClr val="1C1C1C"/>
                </a:solidFill>
                <a:effectLst/>
                <a:latin typeface="Inter"/>
              </a:rPr>
              <a:t>The “Navigating the ACDBE Program” series helps retail and F&amp;B businesses understand certification and compliance  for concessions.</a:t>
            </a:r>
          </a:p>
          <a:p>
            <a:pPr defTabSz="699927">
              <a:lnSpc>
                <a:spcPct val="115000"/>
              </a:lnSpc>
              <a:tabLst>
                <a:tab pos="1458182" algn="l"/>
              </a:tabLst>
              <a:defRPr/>
            </a:pPr>
            <a:r>
              <a:rPr lang="en-US" b="0" i="0">
                <a:solidFill>
                  <a:srgbClr val="1C1C1C"/>
                </a:solidFill>
                <a:effectLst/>
                <a:latin typeface="Inter"/>
              </a:rPr>
              <a:t>Here’s are the remaining sessions</a:t>
            </a:r>
          </a:p>
          <a:p>
            <a:pPr defTabSz="699927">
              <a:lnSpc>
                <a:spcPct val="115000"/>
              </a:lnSpc>
              <a:tabLst>
                <a:tab pos="1458182" algn="l"/>
              </a:tabLst>
              <a:defRPr/>
            </a:pPr>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Join US on august 21st for an interactive workshop on the city's small business certifications. </a:t>
            </a:r>
          </a:p>
          <a:p>
            <a:endParaRPr lang="en-US">
              <a:ea typeface="Calibri"/>
              <a:cs typeface="Calibri"/>
            </a:endParaRPr>
          </a:p>
          <a:p>
            <a:r>
              <a:rPr lang="en-US">
                <a:ea typeface="Calibri"/>
                <a:cs typeface="Calibri"/>
              </a:rPr>
              <a:t>You'll gain the tips and tricks to help jumpstart your applications</a:t>
            </a:r>
            <a:endParaRPr lang="en-US"/>
          </a:p>
          <a:p>
            <a:endParaRPr lang="en-US">
              <a:ea typeface="Calibri"/>
              <a:cs typeface="Calibri"/>
            </a:endParaRPr>
          </a:p>
          <a:p>
            <a:r>
              <a:rPr lang="en-US">
                <a:ea typeface="Calibri"/>
                <a:cs typeface="Calibri"/>
              </a:rPr>
              <a:t>Scan the QR code to sign up as Spots are limited </a:t>
            </a:r>
          </a:p>
        </p:txBody>
      </p:sp>
      <p:sp>
        <p:nvSpPr>
          <p:cNvPr id="4" name="Slide Number Placeholder 3"/>
          <p:cNvSpPr>
            <a:spLocks noGrp="1"/>
          </p:cNvSpPr>
          <p:nvPr>
            <p:ph type="sldNum" sz="quarter" idx="5"/>
          </p:nvPr>
        </p:nvSpPr>
        <p:spPr/>
        <p:txBody>
          <a:bodyPr/>
          <a:lstStyle/>
          <a:p>
            <a:fld id="{A399344F-1846-964E-A23F-F797EB56DD37}" type="slidenum">
              <a:rPr lang="en-US" smtClean="0"/>
              <a:t>8</a:t>
            </a:fld>
            <a:endParaRPr lang="en-US"/>
          </a:p>
        </p:txBody>
      </p:sp>
    </p:spTree>
    <p:extLst>
      <p:ext uri="{BB962C8B-B14F-4D97-AF65-F5344CB8AC3E}">
        <p14:creationId xmlns:p14="http://schemas.microsoft.com/office/powerpoint/2010/main" val="190517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9927">
              <a:tabLst>
                <a:tab pos="1458182" algn="l"/>
              </a:tabLst>
              <a:defRPr/>
            </a:pPr>
            <a:r>
              <a:rPr lang="en-US" b="0" i="0">
                <a:solidFill>
                  <a:srgbClr val="1C1C1C"/>
                </a:solidFill>
                <a:effectLst/>
                <a:latin typeface="Inter"/>
              </a:rPr>
              <a:t>Please save the date for the Procurement Tradeshow on August 28. </a:t>
            </a:r>
          </a:p>
          <a:p>
            <a:pPr defTabSz="699927">
              <a:tabLst>
                <a:tab pos="1458182" algn="l"/>
              </a:tabLst>
              <a:defRPr/>
            </a:pPr>
            <a:endParaRPr lang="en-US" b="0" i="0">
              <a:solidFill>
                <a:srgbClr val="1C1C1C"/>
              </a:solidFill>
              <a:effectLst/>
              <a:latin typeface="Inter"/>
            </a:endParaRPr>
          </a:p>
          <a:p>
            <a:pPr defTabSz="699927">
              <a:tabLst>
                <a:tab pos="1458182" algn="l"/>
              </a:tabLst>
              <a:defRPr/>
            </a:pPr>
            <a:r>
              <a:rPr lang="en-US" b="0" i="0">
                <a:solidFill>
                  <a:srgbClr val="1C1C1C"/>
                </a:solidFill>
                <a:effectLst/>
                <a:latin typeface="Inter"/>
              </a:rPr>
              <a:t>Sign up for our newsletter and follow us on LinkedIn for more updates as they become available.</a:t>
            </a:r>
          </a:p>
          <a:p>
            <a:pPr defTabSz="699927">
              <a:tabLst>
                <a:tab pos="1458182" algn="l"/>
              </a:tabLst>
              <a:defRPr/>
            </a:pPr>
            <a:endParaRPr lang="en-US">
              <a:solidFill>
                <a:srgbClr val="1C1C1C"/>
              </a:solidFill>
              <a:latin typeface="Inter"/>
            </a:endParaRPr>
          </a:p>
          <a:p>
            <a:pPr defTabSz="699927">
              <a:tabLst>
                <a:tab pos="1458182" algn="l"/>
              </a:tabLst>
              <a:defRPr/>
            </a:pPr>
            <a:r>
              <a:rPr lang="en-US">
                <a:solidFill>
                  <a:srgbClr val="1C1C1C"/>
                </a:solidFill>
                <a:latin typeface="Inter"/>
              </a:rPr>
              <a:t>I will now turn it over to Kristy for our presentation!</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09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2665870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30390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3316768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5804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30050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15859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400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17786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405038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598657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289310"/>
          </a:xfrm>
          <a:prstGeom prst="rect">
            <a:avLst/>
          </a:prstGeom>
        </p:spPr>
        <p:txBody>
          <a:bodyPr wrap="square" lIns="0" tIns="0" rIns="0" bIns="0">
            <a:spAutoFit/>
          </a:bodyPr>
          <a:lstStyle>
            <a:lvl1pPr>
              <a:defRPr sz="188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840150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8850519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00718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373614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6428050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591085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074008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2458216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1708740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97622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180456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607321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69193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36177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631640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103563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76623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66313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503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634137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17058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848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5.png"/><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0.xml"/><Relationship Id="rId7"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8.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76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42624745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a:srcRect l="7079" t="5333" r="34233" b="-53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719" r:id="rId2"/>
    <p:sldLayoutId id="2147483691" r:id="rId3"/>
    <p:sldLayoutId id="2147483710" r:id="rId4"/>
    <p:sldLayoutId id="2147483720" r:id="rId5"/>
    <p:sldLayoutId id="214748372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66475766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3" r:id="rId3"/>
    <p:sldLayoutId id="2147483734" r:id="rId4"/>
    <p:sldLayoutId id="2147483735" r:id="rId5"/>
    <p:sldLayoutId id="2147483736" r:id="rId6"/>
    <p:sldLayoutId id="214748373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739" r:id="rId1"/>
    <p:sldLayoutId id="214748374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7519"/>
          </a:xfrm>
          <a:prstGeom prst="rect">
            <a:avLst/>
          </a:prstGeom>
        </p:spPr>
      </p:pic>
      <p:sp>
        <p:nvSpPr>
          <p:cNvPr id="17" name="bg object 17"/>
          <p:cNvSpPr/>
          <p:nvPr/>
        </p:nvSpPr>
        <p:spPr>
          <a:xfrm>
            <a:off x="9298965" y="1715873"/>
            <a:ext cx="1132169" cy="2008112"/>
          </a:xfrm>
          <a:custGeom>
            <a:avLst/>
            <a:gdLst/>
            <a:ahLst/>
            <a:cxnLst/>
            <a:rect l="l" t="t" r="r" b="b"/>
            <a:pathLst>
              <a:path w="1866900" h="3311525">
                <a:moveTo>
                  <a:pt x="1030277" y="0"/>
                </a:moveTo>
                <a:lnTo>
                  <a:pt x="1001928" y="679502"/>
                </a:lnTo>
                <a:lnTo>
                  <a:pt x="980970" y="1085230"/>
                </a:lnTo>
                <a:lnTo>
                  <a:pt x="957045" y="1378486"/>
                </a:lnTo>
                <a:lnTo>
                  <a:pt x="919793" y="1720575"/>
                </a:lnTo>
                <a:lnTo>
                  <a:pt x="729261" y="1713052"/>
                </a:lnTo>
                <a:lnTo>
                  <a:pt x="579430" y="1719588"/>
                </a:lnTo>
                <a:lnTo>
                  <a:pt x="481396" y="1730564"/>
                </a:lnTo>
                <a:lnTo>
                  <a:pt x="352729" y="1794269"/>
                </a:lnTo>
                <a:lnTo>
                  <a:pt x="275069" y="1937240"/>
                </a:lnTo>
                <a:lnTo>
                  <a:pt x="171438" y="2276571"/>
                </a:lnTo>
                <a:lnTo>
                  <a:pt x="0" y="2923565"/>
                </a:lnTo>
                <a:lnTo>
                  <a:pt x="15427" y="2935308"/>
                </a:lnTo>
                <a:lnTo>
                  <a:pt x="51282" y="2961435"/>
                </a:lnTo>
                <a:lnTo>
                  <a:pt x="93673" y="2990488"/>
                </a:lnTo>
                <a:lnTo>
                  <a:pt x="142447" y="3021759"/>
                </a:lnTo>
                <a:lnTo>
                  <a:pt x="197450" y="3054536"/>
                </a:lnTo>
                <a:lnTo>
                  <a:pt x="258526" y="3088108"/>
                </a:lnTo>
                <a:lnTo>
                  <a:pt x="325522" y="3121767"/>
                </a:lnTo>
                <a:lnTo>
                  <a:pt x="361192" y="3138406"/>
                </a:lnTo>
                <a:lnTo>
                  <a:pt x="398284" y="3154800"/>
                </a:lnTo>
                <a:lnTo>
                  <a:pt x="436778" y="3170861"/>
                </a:lnTo>
                <a:lnTo>
                  <a:pt x="476656" y="3186498"/>
                </a:lnTo>
                <a:lnTo>
                  <a:pt x="517898" y="3201625"/>
                </a:lnTo>
                <a:lnTo>
                  <a:pt x="560485" y="3216151"/>
                </a:lnTo>
                <a:lnTo>
                  <a:pt x="604398" y="3229988"/>
                </a:lnTo>
                <a:lnTo>
                  <a:pt x="649617" y="3243047"/>
                </a:lnTo>
                <a:lnTo>
                  <a:pt x="696122" y="3255240"/>
                </a:lnTo>
                <a:lnTo>
                  <a:pt x="743896" y="3266477"/>
                </a:lnTo>
                <a:lnTo>
                  <a:pt x="792918" y="3276670"/>
                </a:lnTo>
                <a:lnTo>
                  <a:pt x="843169" y="3285730"/>
                </a:lnTo>
                <a:lnTo>
                  <a:pt x="894630" y="3293568"/>
                </a:lnTo>
                <a:lnTo>
                  <a:pt x="947281" y="3300096"/>
                </a:lnTo>
                <a:lnTo>
                  <a:pt x="1001104" y="3305224"/>
                </a:lnTo>
                <a:lnTo>
                  <a:pt x="1056079" y="3308864"/>
                </a:lnTo>
                <a:lnTo>
                  <a:pt x="1112186" y="3310927"/>
                </a:lnTo>
                <a:lnTo>
                  <a:pt x="1169407" y="3311324"/>
                </a:lnTo>
                <a:lnTo>
                  <a:pt x="1227722" y="3309966"/>
                </a:lnTo>
                <a:lnTo>
                  <a:pt x="1287112" y="3306765"/>
                </a:lnTo>
                <a:lnTo>
                  <a:pt x="1347557" y="3301632"/>
                </a:lnTo>
                <a:lnTo>
                  <a:pt x="1409038" y="3294477"/>
                </a:lnTo>
                <a:lnTo>
                  <a:pt x="1471536" y="3285213"/>
                </a:lnTo>
                <a:lnTo>
                  <a:pt x="1535032" y="3273750"/>
                </a:lnTo>
                <a:lnTo>
                  <a:pt x="1599507" y="3260000"/>
                </a:lnTo>
                <a:lnTo>
                  <a:pt x="1664940" y="3243873"/>
                </a:lnTo>
                <a:lnTo>
                  <a:pt x="1731313" y="3225281"/>
                </a:lnTo>
                <a:lnTo>
                  <a:pt x="1798607" y="3204136"/>
                </a:lnTo>
                <a:lnTo>
                  <a:pt x="1866801" y="3180348"/>
                </a:lnTo>
                <a:lnTo>
                  <a:pt x="1789724" y="2873724"/>
                </a:lnTo>
                <a:lnTo>
                  <a:pt x="1726063" y="2622432"/>
                </a:lnTo>
                <a:lnTo>
                  <a:pt x="1675715" y="2425372"/>
                </a:lnTo>
                <a:lnTo>
                  <a:pt x="1643395" y="2300048"/>
                </a:lnTo>
                <a:lnTo>
                  <a:pt x="1613615" y="2185872"/>
                </a:lnTo>
                <a:lnTo>
                  <a:pt x="1600092" y="2134655"/>
                </a:lnTo>
                <a:lnTo>
                  <a:pt x="1587701" y="2088253"/>
                </a:lnTo>
                <a:lnTo>
                  <a:pt x="1576608" y="2047342"/>
                </a:lnTo>
                <a:lnTo>
                  <a:pt x="1474125" y="1871526"/>
                </a:lnTo>
                <a:lnTo>
                  <a:pt x="1339090" y="1807407"/>
                </a:lnTo>
                <a:lnTo>
                  <a:pt x="1217372" y="1790642"/>
                </a:lnTo>
                <a:lnTo>
                  <a:pt x="1164467" y="1791631"/>
                </a:lnTo>
                <a:lnTo>
                  <a:pt x="1164467" y="1720575"/>
                </a:lnTo>
                <a:lnTo>
                  <a:pt x="1101327" y="15800"/>
                </a:lnTo>
                <a:lnTo>
                  <a:pt x="1030277" y="0"/>
                </a:lnTo>
                <a:close/>
              </a:path>
            </a:pathLst>
          </a:custGeom>
          <a:solidFill>
            <a:srgbClr val="FFFFFF"/>
          </a:solidFill>
        </p:spPr>
        <p:txBody>
          <a:bodyPr wrap="square" lIns="0" tIns="0" rIns="0" bIns="0" rtlCol="0"/>
          <a:lstStyle/>
          <a:p>
            <a:endParaRPr sz="1092"/>
          </a:p>
        </p:txBody>
      </p:sp>
      <p:pic>
        <p:nvPicPr>
          <p:cNvPr id="18" name="bg object 18"/>
          <p:cNvPicPr/>
          <p:nvPr/>
        </p:nvPicPr>
        <p:blipFill>
          <a:blip r:embed="rId9" cstate="email">
            <a:extLst>
              <a:ext uri="{28A0092B-C50C-407E-A947-70E740481C1C}">
                <a14:useLocalDpi xmlns:a14="http://schemas.microsoft.com/office/drawing/2010/main"/>
              </a:ext>
            </a:extLst>
          </a:blip>
          <a:stretch>
            <a:fillRect/>
          </a:stretch>
        </p:blipFill>
        <p:spPr>
          <a:xfrm>
            <a:off x="0" y="1657568"/>
            <a:ext cx="12192000" cy="5199950"/>
          </a:xfrm>
          <a:prstGeom prst="rect">
            <a:avLst/>
          </a:prstGeom>
        </p:spPr>
      </p:pic>
      <p:sp>
        <p:nvSpPr>
          <p:cNvPr id="2" name="Holder 2"/>
          <p:cNvSpPr>
            <a:spLocks noGrp="1"/>
          </p:cNvSpPr>
          <p:nvPr>
            <p:ph type="title"/>
          </p:nvPr>
        </p:nvSpPr>
        <p:spPr>
          <a:xfrm>
            <a:off x="1975912" y="690805"/>
            <a:ext cx="8975715" cy="477054"/>
          </a:xfrm>
          <a:prstGeom prst="rect">
            <a:avLst/>
          </a:prstGeom>
        </p:spPr>
        <p:txBody>
          <a:bodyPr wrap="square" lIns="0" tIns="0" rIns="0" bIns="0">
            <a:spAutoFit/>
          </a:bodyPr>
          <a:lstStyle>
            <a:lvl1pPr>
              <a:defRPr sz="3100" b="0"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17940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21085903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3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49/subtitle-A/part-23/subpart-A/section-23.1"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40.png"/><Relationship Id="rId4" Type="http://schemas.openxmlformats.org/officeDocument/2006/relationships/hyperlink" Target="https://www.flydenver.com/business-and-community/outreach-and-engagement/#pasteve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mailto:Sara.Anderson@flydenver.com" TargetMode="External"/><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mailto:Madinatou.Kouanda@flydenver.com" TargetMode="External"/><Relationship Id="rId5" Type="http://schemas.openxmlformats.org/officeDocument/2006/relationships/image" Target="../media/image20.jpeg"/><Relationship Id="rId4" Type="http://schemas.openxmlformats.org/officeDocument/2006/relationships/hyperlink" Target="mailto:LaKristy.Rooks@flydenver.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ydenver.com/business-and-community/procurement/opportunities/" TargetMode="External"/><Relationship Id="rId2" Type="http://schemas.openxmlformats.org/officeDocument/2006/relationships/notesSlide" Target="../notesSlides/notesSlide33.xml"/><Relationship Id="rId1" Type="http://schemas.openxmlformats.org/officeDocument/2006/relationships/slideLayout" Target="../slideLayouts/slideLayout35.xml"/><Relationship Id="rId5" Type="http://schemas.openxmlformats.org/officeDocument/2006/relationships/hyperlink" Target="https://www.flydenver.com/business-and-community/ceea/bdta/#overview" TargetMode="External"/><Relationship Id="rId4" Type="http://schemas.openxmlformats.org/officeDocument/2006/relationships/hyperlink" Target="https://www.flydenver.com/business-and-community/acdb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3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3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37.xml"/><Relationship Id="rId5" Type="http://schemas.openxmlformats.org/officeDocument/2006/relationships/image" Target="../media/image50.png"/><Relationship Id="rId4" Type="http://schemas.openxmlformats.org/officeDocument/2006/relationships/hyperlink" Target="https://forms.office.com/r/eKr9Qth7T5"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lp.constantcontactpages.com/sl/QFiuIds" TargetMode="External"/><Relationship Id="rId13" Type="http://schemas.openxmlformats.org/officeDocument/2006/relationships/hyperlink" Target="mailto:contract.procurement@flydenver.com" TargetMode="External"/><Relationship Id="rId3" Type="http://schemas.openxmlformats.org/officeDocument/2006/relationships/hyperlink" Target="https://www.flydenver.com/business-and-community/acdbe/" TargetMode="External"/><Relationship Id="rId7" Type="http://schemas.openxmlformats.org/officeDocument/2006/relationships/hyperlink" Target="http://www.eventbrite.com/o/den-commerce-hub-8527643555" TargetMode="External"/><Relationship Id="rId12" Type="http://schemas.openxmlformats.org/officeDocument/2006/relationships/hyperlink" Target="mailto:den@PriRetail.com" TargetMode="External"/><Relationship Id="rId17" Type="http://schemas.openxmlformats.org/officeDocument/2006/relationships/hyperlink" Target="mailto:DEN-ACDBE@flydenver.com" TargetMode="External"/><Relationship Id="rId2" Type="http://schemas.openxmlformats.org/officeDocument/2006/relationships/notesSlide" Target="../notesSlides/notesSlide44.xml"/><Relationship Id="rId16" Type="http://schemas.openxmlformats.org/officeDocument/2006/relationships/hyperlink" Target="https://denvergov.org/Government/Agencies-Departments-Offices/Agencies-Departments-Offices-Directory/Economic-Development-Opportunity/Small-Businesses-and-Entrepreneurs/Do-Business-with-the-City/Capacity-Building/DSBO-Equity-Empowerment-Council" TargetMode="External"/><Relationship Id="rId1" Type="http://schemas.openxmlformats.org/officeDocument/2006/relationships/slideLayout" Target="../slideLayouts/slideLayout35.xml"/><Relationship Id="rId6" Type="http://schemas.openxmlformats.org/officeDocument/2006/relationships/hyperlink" Target="https://forms.office.com/pages/responsepage.aspx?id=YiHGeV64DkuoY-vngXrXDYYNZfDHfGBEm3B7LTXiSqtURTBURzlQWk9HRDcxUDdUUldZMTU3Q001Vy4u" TargetMode="External"/><Relationship Id="rId11" Type="http://schemas.openxmlformats.org/officeDocument/2006/relationships/hyperlink" Target="https://www.flydenver.com/business-and-community/tenant-information/general-contractor-list/" TargetMode="External"/><Relationship Id="rId5" Type="http://schemas.openxmlformats.org/officeDocument/2006/relationships/hyperlink" Target="https://www.flydenver.com/ceea" TargetMode="External"/><Relationship Id="rId15" Type="http://schemas.openxmlformats.org/officeDocument/2006/relationships/hyperlink" Target="https://denvergov.org/Government/Agencies-Departments-Offices/Agencies-Departments-Offices-Directory/Economic-Development-Opportunity/Small-Businesses-and-Entrepreneurs/Do-Business-with-the-City/Capacity-Building/Mentor-Protege-Program" TargetMode="External"/><Relationship Id="rId10" Type="http://schemas.openxmlformats.org/officeDocument/2006/relationships/hyperlink" Target="https://www.flydenver.com/business-and-community/tenant-information/concessions/" TargetMode="External"/><Relationship Id="rId4" Type="http://schemas.openxmlformats.org/officeDocument/2006/relationships/hyperlink" Target="https://denvergov.org/Government/Agencies-Departments-Offices/Agencies-Departments-Offices-Directory/Economic-Development-Opportunity/Business-Owners-Entrepreneurs/Do-Business-with-the-City/Certification" TargetMode="External"/><Relationship Id="rId9" Type="http://schemas.openxmlformats.org/officeDocument/2006/relationships/hyperlink" Target="http://tinyurl.com/4rzrv8cp" TargetMode="External"/><Relationship Id="rId14" Type="http://schemas.openxmlformats.org/officeDocument/2006/relationships/hyperlink" Target="http://tinyurl.com/4pha73a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1" y="6080418"/>
            <a:ext cx="2315063" cy="432677"/>
          </a:xfrm>
        </p:spPr>
        <p:txBody>
          <a:bodyPr lIns="91440" tIns="45720" rIns="91440" bIns="45720" anchor="t"/>
          <a:lstStyle/>
          <a:p>
            <a:r>
              <a:rPr lang="en-US"/>
              <a:t>July 2025</a:t>
            </a:r>
          </a:p>
        </p:txBody>
      </p:sp>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Navigating the ACDBE Program</a:t>
            </a:r>
          </a:p>
        </p:txBody>
      </p:sp>
      <p:sp>
        <p:nvSpPr>
          <p:cNvPr id="5" name="Text Placeholder 4">
            <a:extLst>
              <a:ext uri="{FF2B5EF4-FFF2-40B4-BE49-F238E27FC236}">
                <a16:creationId xmlns:a16="http://schemas.microsoft.com/office/drawing/2014/main" id="{0AEAA18F-9051-4DBE-7777-020ECF203C3B}"/>
              </a:ext>
              <a:ext uri="{C183D7F6-B498-43B3-948B-1728B52AA6E4}">
                <adec:decorative xmlns:adec="http://schemas.microsoft.com/office/drawing/2017/decorative" val="1"/>
              </a:ext>
            </a:extLst>
          </p:cNvPr>
          <p:cNvSpPr>
            <a:spLocks noGrp="1"/>
          </p:cNvSpPr>
          <p:nvPr>
            <p:ph type="body" sz="quarter" idx="14"/>
          </p:nvPr>
        </p:nvSpPr>
        <p:spPr/>
        <p:txBody>
          <a:bodyPr lIns="91440" tIns="45720" rIns="91440" bIns="45720" anchor="t"/>
          <a:lstStyle/>
          <a:p>
            <a:r>
              <a:rPr lang="en-US">
                <a:solidFill>
                  <a:srgbClr val="FFFFFF"/>
                </a:solidFill>
                <a:ea typeface="+mn-lt"/>
                <a:cs typeface="+mn-lt"/>
              </a:rPr>
              <a:t>Joint Ventures 201</a:t>
            </a:r>
            <a:endParaRPr lang="en-US"/>
          </a:p>
        </p:txBody>
      </p:sp>
    </p:spTree>
    <p:extLst>
      <p:ext uri="{BB962C8B-B14F-4D97-AF65-F5344CB8AC3E}">
        <p14:creationId xmlns:p14="http://schemas.microsoft.com/office/powerpoint/2010/main" val="33710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0743FD7-529B-4A2D-8A4F-19CDDB4BCB9B}" type="slidenum">
              <a:rPr kumimoji="0" lang="en-US" sz="1401" b="0" i="0" u="none" strike="noStrike" kern="1200" cap="none" spc="0" normalizeH="0" baseline="0" noProof="0" dirty="0" smtClean="0">
                <a:ln>
                  <a:noFill/>
                </a:ln>
                <a:solidFill>
                  <a:srgbClr val="3B1D85"/>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US" sz="1401" b="0" i="0" u="none" strike="noStrike" kern="1200" cap="none" spc="0" normalizeH="0" baseline="0" noProof="0">
              <a:ln>
                <a:noFill/>
              </a:ln>
              <a:solidFill>
                <a:srgbClr val="3B1D85"/>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233"/>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pic>
        <p:nvPicPr>
          <p:cNvPr id="6" name="Picture 5">
            <a:extLst>
              <a:ext uri="{FF2B5EF4-FFF2-40B4-BE49-F238E27FC236}">
                <a16:creationId xmlns:a16="http://schemas.microsoft.com/office/drawing/2014/main" id="{FB8F6921-F9F6-2F5A-9B44-46AF9E5282E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9938" y="4974771"/>
            <a:ext cx="1326949" cy="1345817"/>
          </a:xfrm>
          <a:prstGeom prst="rect">
            <a:avLst/>
          </a:prstGeom>
        </p:spPr>
      </p:pic>
      <p:sp>
        <p:nvSpPr>
          <p:cNvPr id="5" name="TextBox 4" descr="Scan to sign up today! &#10;https://www.flydenver.com/business-and-community/community-panelist-program/">
            <a:extLst>
              <a:ext uri="{FF2B5EF4-FFF2-40B4-BE49-F238E27FC236}">
                <a16:creationId xmlns:a16="http://schemas.microsoft.com/office/drawing/2014/main" id="{45B9E928-F08C-285C-8FD9-A57E0F777F39}"/>
              </a:ext>
            </a:extLst>
          </p:cNvPr>
          <p:cNvSpPr txBox="1"/>
          <p:nvPr/>
        </p:nvSpPr>
        <p:spPr>
          <a:xfrm>
            <a:off x="769938" y="4474029"/>
            <a:ext cx="6610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Scan to sign up today!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genda">
            <a:extLst>
              <a:ext uri="{FF2B5EF4-FFF2-40B4-BE49-F238E27FC236}">
                <a16:creationId xmlns:a16="http://schemas.microsoft.com/office/drawing/2014/main" id="{BCAA7D6F-7376-E1E6-4FAC-0DE88774C90E}"/>
              </a:ext>
              <a:ext uri="{C183D7F6-B498-43B3-948B-1728B52AA6E4}">
                <adec:decorative xmlns:adec="http://schemas.microsoft.com/office/drawing/2017/decorative" val="0"/>
              </a:ext>
            </a:extLst>
          </p:cNvPr>
          <p:cNvSpPr>
            <a:spLocks noGrp="1"/>
          </p:cNvSpPr>
          <p:nvPr>
            <p:ph type="title" idx="4294967295"/>
          </p:nvPr>
        </p:nvSpPr>
        <p:spPr>
          <a:xfrm>
            <a:off x="769938" y="451680"/>
            <a:ext cx="8694403" cy="842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a:solidFill>
                  <a:srgbClr val="440099"/>
                </a:solidFill>
                <a:latin typeface="+mn-lt"/>
                <a:ea typeface="+mn-ea"/>
                <a:cs typeface="+mn-cs"/>
              </a:rPr>
              <a:t>Joint Ventures 201: Agenda</a:t>
            </a:r>
            <a:endParaRPr lang="en-US">
              <a:ea typeface="+mn-ea"/>
              <a:cs typeface="+mn-cs"/>
            </a:endParaRPr>
          </a:p>
        </p:txBody>
      </p:sp>
      <p:sp>
        <p:nvSpPr>
          <p:cNvPr id="4" name="Text Placeholder 3" descr="2025 FAA ACDBE Joint Venture Guidance&#10;What is a Joint Venture?&#10;What Should Be Included in a Joint Venture Agreement&#10;Joint Venture Agreement Review Process Overview&#10;">
            <a:extLst>
              <a:ext uri="{FF2B5EF4-FFF2-40B4-BE49-F238E27FC236}">
                <a16:creationId xmlns:a16="http://schemas.microsoft.com/office/drawing/2014/main" id="{EEC22557-D451-5912-E3C9-0DE25ED205BA}"/>
              </a:ext>
              <a:ext uri="{C183D7F6-B498-43B3-948B-1728B52AA6E4}">
                <adec:decorative xmlns:adec="http://schemas.microsoft.com/office/drawing/2017/decorative" val="0"/>
              </a:ext>
            </a:extLst>
          </p:cNvPr>
          <p:cNvSpPr>
            <a:spLocks noGrp="1"/>
          </p:cNvSpPr>
          <p:nvPr>
            <p:ph type="body" sz="quarter" idx="13"/>
          </p:nvPr>
        </p:nvSpPr>
        <p:spPr>
          <a:xfrm>
            <a:off x="769938" y="1452282"/>
            <a:ext cx="9918382" cy="5205050"/>
          </a:xfrm>
        </p:spPr>
        <p:txBody>
          <a:bodyPr lIns="91440" tIns="45720" rIns="91440" bIns="45720" anchor="t"/>
          <a:lstStyle/>
          <a:p>
            <a:pPr marL="285750" indent="-285750">
              <a:buClr>
                <a:srgbClr val="E35B2A"/>
              </a:buClr>
              <a:buFont typeface="Arial" panose="020B0604020202020204" pitchFamily="34" charset="0"/>
              <a:buChar char="•"/>
            </a:pPr>
            <a:r>
              <a:rPr lang="en-US" sz="2000">
                <a:ea typeface="Calibri"/>
                <a:cs typeface="Calibri"/>
              </a:rPr>
              <a:t>ACDBE Program Objective </a:t>
            </a:r>
          </a:p>
          <a:p>
            <a:pPr marL="285750" indent="-285750">
              <a:buClr>
                <a:srgbClr val="E35B2A"/>
              </a:buClr>
              <a:buFont typeface="Arial" panose="020B0604020202020204" pitchFamily="34" charset="0"/>
              <a:buChar char="•"/>
            </a:pPr>
            <a:r>
              <a:rPr lang="en-US" sz="2000">
                <a:ea typeface="Calibri"/>
                <a:cs typeface="Calibri"/>
              </a:rPr>
              <a:t>Joint Venture 101 Recap</a:t>
            </a:r>
          </a:p>
          <a:p>
            <a:pPr marL="285750" indent="-285750">
              <a:buClr>
                <a:srgbClr val="E35B2A"/>
              </a:buClr>
              <a:buFont typeface="Arial" panose="020B0604020202020204" pitchFamily="34" charset="0"/>
              <a:buChar char="•"/>
            </a:pPr>
            <a:r>
              <a:rPr lang="en-US" sz="2000">
                <a:ea typeface="Calibri"/>
                <a:cs typeface="Calibri"/>
              </a:rPr>
              <a:t>DEN Proposal Review</a:t>
            </a:r>
          </a:p>
          <a:p>
            <a:pPr marL="285750" indent="-285750">
              <a:buClr>
                <a:srgbClr val="E35B2A"/>
              </a:buClr>
              <a:buFont typeface="Arial" panose="020B0604020202020204" pitchFamily="34" charset="0"/>
              <a:buChar char="•"/>
            </a:pPr>
            <a:r>
              <a:rPr lang="en-US" sz="2000">
                <a:ea typeface="Calibri"/>
                <a:cs typeface="Calibri"/>
              </a:rPr>
              <a:t>ACDBE Active Participation</a:t>
            </a:r>
          </a:p>
          <a:p>
            <a:pPr marL="285750" indent="-285750">
              <a:buClr>
                <a:srgbClr val="E35B2A"/>
              </a:buClr>
              <a:buFont typeface="Arial" panose="020B0604020202020204" pitchFamily="34" charset="0"/>
              <a:buChar char="•"/>
            </a:pPr>
            <a:r>
              <a:rPr lang="en-US" sz="2000">
                <a:ea typeface="Calibri"/>
                <a:cs typeface="Calibri"/>
              </a:rPr>
              <a:t>DEN Monitoring Requirements</a:t>
            </a:r>
          </a:p>
          <a:p>
            <a:pPr marL="285750" indent="-285750">
              <a:buClr>
                <a:srgbClr val="E35B2A"/>
              </a:buClr>
              <a:buFont typeface="Arial" panose="020B0604020202020204" pitchFamily="34" charset="0"/>
              <a:buChar char="•"/>
            </a:pPr>
            <a:r>
              <a:rPr lang="en-US" sz="2000">
                <a:ea typeface="Calibri"/>
                <a:cs typeface="Calibri"/>
              </a:rPr>
              <a:t>Changes &amp; Amendment</a:t>
            </a:r>
            <a:endParaRPr lang="en-US" sz="2800">
              <a:ea typeface="Calibri"/>
              <a:cs typeface="Calibri"/>
            </a:endParaRPr>
          </a:p>
          <a:p>
            <a:pPr marL="285750" indent="-285750">
              <a:buClr>
                <a:srgbClr val="E35B2A"/>
              </a:buClr>
              <a:buFont typeface="Arial" panose="020B0604020202020204" pitchFamily="34" charset="0"/>
              <a:buChar char="•"/>
            </a:pPr>
            <a:r>
              <a:rPr lang="en-US" sz="2000">
                <a:ea typeface="Calibri"/>
                <a:cs typeface="Calibri"/>
              </a:rPr>
              <a:t>Non-Compliance/Misconduct</a:t>
            </a:r>
          </a:p>
          <a:p>
            <a:pPr marL="285750" indent="-285750">
              <a:buClr>
                <a:srgbClr val="E35B2A"/>
              </a:buClr>
              <a:buChar char="•"/>
            </a:pPr>
            <a:endParaRPr lang="en-US" sz="2000">
              <a:ea typeface="Calibri"/>
              <a:cs typeface="Calibri"/>
            </a:endParaRPr>
          </a:p>
          <a:p>
            <a:pPr marL="285750" indent="-285750">
              <a:buClr>
                <a:srgbClr val="E35B2A"/>
              </a:buClr>
              <a:buFont typeface="Arial" panose="020B0604020202020204" pitchFamily="34" charset="0"/>
              <a:buChar char="•"/>
            </a:pPr>
            <a:endParaRPr lang="en-US" sz="2000">
              <a:ea typeface="Calibri"/>
              <a:cs typeface="Calibri"/>
            </a:endParaRPr>
          </a:p>
          <a:p>
            <a:pPr marL="285750" indent="-285750">
              <a:buFont typeface="Arial" panose="020B0604020202020204" pitchFamily="34" charset="0"/>
              <a:buChar char="•"/>
            </a:pPr>
            <a:endParaRPr lang="en-US" sz="1800">
              <a:ea typeface="Calibri"/>
              <a:cs typeface="Calibri"/>
            </a:endParaRPr>
          </a:p>
        </p:txBody>
      </p:sp>
    </p:spTree>
    <p:extLst>
      <p:ext uri="{BB962C8B-B14F-4D97-AF65-F5344CB8AC3E}">
        <p14:creationId xmlns:p14="http://schemas.microsoft.com/office/powerpoint/2010/main" val="96981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What is the Purpose of the Joint Venture Guidance?">
            <a:extLst>
              <a:ext uri="{FF2B5EF4-FFF2-40B4-BE49-F238E27FC236}">
                <a16:creationId xmlns:a16="http://schemas.microsoft.com/office/drawing/2014/main" id="{BCAA7D6F-7376-E1E6-4FAC-0DE88774C90E}"/>
              </a:ext>
              <a:ext uri="{C183D7F6-B498-43B3-948B-1728B52AA6E4}">
                <adec:decorative xmlns:adec="http://schemas.microsoft.com/office/drawing/2017/decorative" val="0"/>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ACDBE Program Objective </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8" name="Text Placeholder 7" descr="The FAA ACDBE guidance provides Airport Concession Disadvantaged Business Enterprise (ACDBE) program staff, ACDBEs, concessionaires, and various stakeholders with information and tools regarding the structure, review, implementation, monitoring, and counting of joint venture arrangements in the ACDBE Program.&#10;&#10;2025 FAA ACDBE JV Guidance&#10;">
            <a:extLst>
              <a:ext uri="{FF2B5EF4-FFF2-40B4-BE49-F238E27FC236}">
                <a16:creationId xmlns:a16="http://schemas.microsoft.com/office/drawing/2014/main" id="{89980788-2DA8-D21F-12C9-EA90A0F5D2E6}"/>
              </a:ext>
              <a:ext uri="{C183D7F6-B498-43B3-948B-1728B52AA6E4}">
                <adec:decorative xmlns:adec="http://schemas.microsoft.com/office/drawing/2017/decorative" val="0"/>
              </a:ext>
            </a:extLst>
          </p:cNvPr>
          <p:cNvSpPr>
            <a:spLocks noGrp="1"/>
          </p:cNvSpPr>
          <p:nvPr>
            <p:ph type="body" sz="quarter" idx="13"/>
          </p:nvPr>
        </p:nvSpPr>
        <p:spPr>
          <a:xfrm>
            <a:off x="739959" y="1970311"/>
            <a:ext cx="7516748" cy="2303978"/>
          </a:xfrm>
        </p:spPr>
        <p:txBody>
          <a:bodyPr lIns="91440" tIns="45720" rIns="91440" bIns="45720" anchor="t"/>
          <a:lstStyle/>
          <a:p>
            <a:r>
              <a:rPr lang="en-US" sz="2000"/>
              <a:t>The ACDBE Program aims to create a level playing field where small businesses owned and controlled by socially and economically disadvantaged individuals can compete equitably for concession contracts, either as operators or suppliers, at DEN and other airports receiving federal funding throughout Colorado. It is race and gender conscious. </a:t>
            </a:r>
            <a:r>
              <a:rPr lang="en-US" sz="2000" b="1" u="sng">
                <a:solidFill>
                  <a:srgbClr val="DC582A"/>
                </a:solidFill>
                <a:hlinkClick r:id="rId3">
                  <a:extLst>
                    <a:ext uri="{A12FA001-AC4F-418D-AE19-62706E023703}">
                      <ahyp:hlinkClr xmlns:ahyp="http://schemas.microsoft.com/office/drawing/2018/hyperlinkcolor" val="tx"/>
                    </a:ext>
                  </a:extLst>
                </a:hlinkClick>
              </a:rPr>
              <a:t>49 CFR 23.1</a:t>
            </a:r>
            <a:r>
              <a:rPr lang="en-US" sz="2000">
                <a:solidFill>
                  <a:srgbClr val="DC582A"/>
                </a:solidFill>
              </a:rPr>
              <a:t> </a:t>
            </a:r>
            <a:endParaRPr lang="en-US" sz="2000">
              <a:solidFill>
                <a:srgbClr val="DC582A"/>
              </a:solidFill>
              <a:ea typeface="Calibri"/>
              <a:cs typeface="Calibri"/>
            </a:endParaRPr>
          </a:p>
        </p:txBody>
      </p:sp>
      <p:pic>
        <p:nvPicPr>
          <p:cNvPr id="9" name="Picture 8" descr="Picture of Code of Federal Regulation 49 page cover">
            <a:extLst>
              <a:ext uri="{FF2B5EF4-FFF2-40B4-BE49-F238E27FC236}">
                <a16:creationId xmlns:a16="http://schemas.microsoft.com/office/drawing/2014/main" id="{298BBC7C-40E2-0344-AA80-433DBAFA125E}"/>
              </a:ext>
            </a:extLst>
          </p:cNvPr>
          <p:cNvPicPr>
            <a:picLocks noChangeAspect="1"/>
          </p:cNvPicPr>
          <p:nvPr/>
        </p:nvPicPr>
        <p:blipFill>
          <a:blip r:embed="rId4"/>
          <a:stretch>
            <a:fillRect/>
          </a:stretch>
        </p:blipFill>
        <p:spPr>
          <a:xfrm>
            <a:off x="8485335" y="1854939"/>
            <a:ext cx="1685925" cy="2419350"/>
          </a:xfrm>
          <a:prstGeom prst="rect">
            <a:avLst/>
          </a:prstGeom>
        </p:spPr>
      </p:pic>
    </p:spTree>
    <p:extLst>
      <p:ext uri="{BB962C8B-B14F-4D97-AF65-F5344CB8AC3E}">
        <p14:creationId xmlns:p14="http://schemas.microsoft.com/office/powerpoint/2010/main" val="392009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459F-00F5-F086-4B4A-6B399CB78C24}"/>
            </a:ext>
          </a:extLst>
        </p:cNvPr>
        <p:cNvGrpSpPr/>
        <p:nvPr/>
      </p:nvGrpSpPr>
      <p:grpSpPr>
        <a:xfrm>
          <a:off x="0" y="0"/>
          <a:ext cx="0" cy="0"/>
          <a:chOff x="0" y="0"/>
          <a:chExt cx="0" cy="0"/>
        </a:xfrm>
      </p:grpSpPr>
      <p:sp>
        <p:nvSpPr>
          <p:cNvPr id="2" name="Text Placeholder 1" descr="What is a Joint Venture?      ">
            <a:extLst>
              <a:ext uri="{FF2B5EF4-FFF2-40B4-BE49-F238E27FC236}">
                <a16:creationId xmlns:a16="http://schemas.microsoft.com/office/drawing/2014/main" id="{98AA718D-FB81-A37D-B3E3-27519360469B}"/>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What is a Joint Venture?      </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For purposes of the ACDBE program, a Joint Venture is…&#10;An association of an ACDBE firm and one or more other firms to carry out a single, for-profit business enterprise;&#10;for which the parties combine their property, capital, efforts, skills and knowledge;&#10;and in which the ACDBE is responsible for a distinct, clearly defined portion of the work of the contract;&#10;and whose shares in the capital contribution, control, management, risks, and profits of the joint venture are commensurate with its ownership interest.&#10;&#10;&#10;49 CFR 23.3 | 2025 Joint Venture Guidance, Section 1.1&#10;">
            <a:extLst>
              <a:ext uri="{FF2B5EF4-FFF2-40B4-BE49-F238E27FC236}">
                <a16:creationId xmlns:a16="http://schemas.microsoft.com/office/drawing/2014/main" id="{245C907F-4DCA-E588-AE29-BE3172D4065E}"/>
              </a:ext>
            </a:extLst>
          </p:cNvPr>
          <p:cNvSpPr>
            <a:spLocks noGrp="1"/>
          </p:cNvSpPr>
          <p:nvPr>
            <p:ph type="body" sz="quarter" idx="14"/>
          </p:nvPr>
        </p:nvSpPr>
        <p:spPr>
          <a:xfrm>
            <a:off x="749917" y="1499982"/>
            <a:ext cx="9041791" cy="3858035"/>
          </a:xfrm>
        </p:spPr>
        <p:txBody>
          <a:bodyPr lIns="91440" tIns="45720" rIns="91440" bIns="45720" anchor="t"/>
          <a:lstStyle/>
          <a:p>
            <a:pPr marL="0" indent="0">
              <a:buNone/>
            </a:pPr>
            <a:r>
              <a:rPr lang="en-US" sz="2000">
                <a:ea typeface="Calibri" panose="020F0502020204030204"/>
                <a:cs typeface="Calibri" panose="020F0502020204030204"/>
              </a:rPr>
              <a:t>For the purposes of the ACDBE program, a Joint Venture is defined as an association between an ACDBE firm and one or more other firms engaged in a single, for-profit business enterprise. In this arrangement, the parties combine their resources, including property, capital, efforts, skills, and knowledge. The ACDBE firm is responsible for a distinct and clearly defined portion of the contract work. Additionally, the shares in capital contributions, control, management, risks, and profits of the Joint Venture must be proportional to the ACDBE’s ownership interest.</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0" indent="0">
              <a:buNone/>
            </a:pPr>
            <a:r>
              <a:rPr lang="en-US" sz="2000" i="1">
                <a:ea typeface="Calibri" panose="020F0502020204030204"/>
                <a:cs typeface="Calibri" panose="020F0502020204030204"/>
              </a:rPr>
              <a:t>49 CFR 23.3 | 2025 Joint Venture Guidance, Section 1.1</a:t>
            </a:r>
          </a:p>
          <a:p>
            <a:pPr marL="0" indent="0">
              <a:buNone/>
            </a:pPr>
            <a:endParaRPr lang="en-US" sz="2000">
              <a:ea typeface="Calibri" panose="020F0502020204030204"/>
              <a:cs typeface="Calibri" panose="020F0502020204030204"/>
            </a:endParaRPr>
          </a:p>
        </p:txBody>
      </p:sp>
    </p:spTree>
    <p:extLst>
      <p:ext uri="{BB962C8B-B14F-4D97-AF65-F5344CB8AC3E}">
        <p14:creationId xmlns:p14="http://schemas.microsoft.com/office/powerpoint/2010/main" val="151869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A7DE-D1AB-9B98-23BB-D750D218856A}"/>
            </a:ext>
          </a:extLst>
        </p:cNvPr>
        <p:cNvGrpSpPr/>
        <p:nvPr/>
      </p:nvGrpSpPr>
      <p:grpSpPr>
        <a:xfrm>
          <a:off x="0" y="0"/>
          <a:ext cx="0" cy="0"/>
          <a:chOff x="0" y="0"/>
          <a:chExt cx="0" cy="0"/>
        </a:xfrm>
      </p:grpSpPr>
      <p:sp>
        <p:nvSpPr>
          <p:cNvPr id="2" name="Text Placeholder 1" descr="What does “distinct, clearly defined portion of the work” mean?">
            <a:extLst>
              <a:ext uri="{FF2B5EF4-FFF2-40B4-BE49-F238E27FC236}">
                <a16:creationId xmlns:a16="http://schemas.microsoft.com/office/drawing/2014/main" id="{7FD414B5-0D66-D9E4-54F8-966758969C9B}"/>
              </a:ext>
            </a:extLst>
          </p:cNvPr>
          <p:cNvSpPr>
            <a:spLocks noGrp="1"/>
          </p:cNvSpPr>
          <p:nvPr>
            <p:ph type="title" idx="4294967295"/>
          </p:nvPr>
        </p:nvSpPr>
        <p:spPr>
          <a:xfrm>
            <a:off x="730815" y="500059"/>
            <a:ext cx="9806050"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b="1">
                <a:solidFill>
                  <a:srgbClr val="440099"/>
                </a:solidFill>
              </a:rPr>
              <a:t>Joint Venture 101 Recap </a:t>
            </a:r>
            <a:r>
              <a:rPr lang="en-US" sz="2800" b="1">
                <a:solidFill>
                  <a:schemeClr val="bg1"/>
                </a:solidFill>
              </a:rPr>
              <a:t>– Continued</a:t>
            </a:r>
            <a:endParaRPr kumimoji="0" lang="en-US" sz="2700" b="1" i="0" u="none" strike="noStrike" kern="1200" cap="none" spc="0" normalizeH="0" baseline="0" noProof="0">
              <a:ln>
                <a:noFill/>
              </a:ln>
              <a:solidFill>
                <a:schemeClr val="bg1"/>
              </a:solidFill>
              <a:effectLst/>
              <a:uLnTx/>
              <a:uFillTx/>
              <a:latin typeface="+mn-lt"/>
              <a:ea typeface="+mn-ea"/>
              <a:cs typeface="+mn-cs"/>
            </a:endParaRPr>
          </a:p>
        </p:txBody>
      </p:sp>
      <p:sp>
        <p:nvSpPr>
          <p:cNvPr id="4" name="Text Placeholder 5" descr="ACDBEs are expected to participate in the day-to-day operations and management of the operations they are a part of, commensurate with their ownership interests.&#10;For the purpose of this guidance, “distinct” means separate and distinguishable from the work (e.g., source of labor, responsibilities, and performance) of the other participants.&#10;“Clearly defined” means that there is no guesswork involved in determining the nature of the work assigned to each ACDBE firm.  &#10;&#10;49 CFR 26.55(c) | 2025 Joint Venture Guidance, Sections 1.5 and 5.1&#10;">
            <a:extLst>
              <a:ext uri="{FF2B5EF4-FFF2-40B4-BE49-F238E27FC236}">
                <a16:creationId xmlns:a16="http://schemas.microsoft.com/office/drawing/2014/main" id="{14C71B89-DA6F-BEA5-4051-05A88E55ECEB}"/>
              </a:ext>
            </a:extLst>
          </p:cNvPr>
          <p:cNvSpPr txBox="1">
            <a:spLocks/>
          </p:cNvSpPr>
          <p:nvPr/>
        </p:nvSpPr>
        <p:spPr>
          <a:xfrm>
            <a:off x="730814" y="2880811"/>
            <a:ext cx="9492685" cy="1453122"/>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br>
              <a:rPr kumimoji="0" lang="en-US" sz="16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br>
              <a:rPr kumimoji="0" lang="en-US" sz="16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16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5" name="Text Placeholder 5" descr="ACDBEs are expected to participate in the day-to-day operations and management of the operations they are a part of, commensurate with their ownership interests.&#10;For the purpose of this guidance, “distinct” means separate and distinguishable from the work (e.g., source of labor, responsibilities, and performance) of the other participants.&#10;“Clearly defined” means that there is no guesswork involved in determining the nature of the work assigned to each ACDBE firm.  &#10;&#10;49 CFR 26.55(c) | 2025 Joint Venture Guidance, Sections 1.5 and 5.1&#10;">
            <a:extLst>
              <a:ext uri="{FF2B5EF4-FFF2-40B4-BE49-F238E27FC236}">
                <a16:creationId xmlns:a16="http://schemas.microsoft.com/office/drawing/2014/main" id="{3782A35D-722E-45BD-1F59-15A78D6F2D45}"/>
              </a:ext>
            </a:extLst>
          </p:cNvPr>
          <p:cNvSpPr txBox="1">
            <a:spLocks/>
          </p:cNvSpPr>
          <p:nvPr/>
        </p:nvSpPr>
        <p:spPr>
          <a:xfrm>
            <a:off x="887497" y="4333932"/>
            <a:ext cx="9492685" cy="172662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1800" b="0" i="0" u="none" strike="noStrike" kern="1200" cap="none" spc="0" normalizeH="0" baseline="0" noProof="0">
              <a:ln>
                <a:noFill/>
              </a:ln>
              <a:solidFill>
                <a:srgbClr val="E7E6E6">
                  <a:lumMod val="1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br>
              <a:rPr kumimoji="0" lang="en-US" sz="16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br>
              <a:rPr kumimoji="0" lang="en-US" sz="16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16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47DE9D3D-C0AC-FE02-391F-9535449C1629}"/>
              </a:ext>
            </a:extLst>
          </p:cNvPr>
          <p:cNvSpPr txBox="1"/>
          <p:nvPr/>
        </p:nvSpPr>
        <p:spPr>
          <a:xfrm>
            <a:off x="730814" y="1382286"/>
            <a:ext cx="918210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Calibri"/>
                <a:cs typeface="Calibri"/>
              </a:rPr>
              <a:t>Distinct, Clearly Defined Portion of Work:</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a:cs typeface="Calibri"/>
              </a:rPr>
              <a:t>ACDBEs are expected to participate in the day-to-day operations and Management of the operations they are a part of, commensurate with their ownership interests.</a:t>
            </a: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Calibri"/>
                <a:cs typeface="Calibri"/>
              </a:rPr>
              <a:t>Participation Proportional to ownership role:</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ACDBEs' overall operation of the concession performed in Capital Contribution, Control, Management, Risks, and Profits.</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Calibri"/>
                <a:cs typeface="Calibri"/>
              </a:rPr>
              <a:t>Joint Venture Agreement information/structure:</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a:cs typeface="Calibri"/>
              </a:rPr>
              <a:t>Key Components should include: </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a:cs typeface="Calibri"/>
              </a:rPr>
              <a:t>Risks, Access to financial information, Management of the joint venture’s business, Administrative Matters, Replacements or substitutions of ACDBEs, Breach and sanctions, and Dissolution/Termination.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9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034ED-FE45-AFF3-6DE9-41DB24062497}"/>
            </a:ext>
          </a:extLst>
        </p:cNvPr>
        <p:cNvGrpSpPr/>
        <p:nvPr/>
      </p:nvGrpSpPr>
      <p:grpSpPr>
        <a:xfrm>
          <a:off x="0" y="0"/>
          <a:ext cx="0" cy="0"/>
          <a:chOff x="0" y="0"/>
          <a:chExt cx="0" cy="0"/>
        </a:xfrm>
      </p:grpSpPr>
      <p:sp>
        <p:nvSpPr>
          <p:cNvPr id="2" name="Text Placeholder 1" descr="Identification of Participants in the Joint Venture">
            <a:extLst>
              <a:ext uri="{FF2B5EF4-FFF2-40B4-BE49-F238E27FC236}">
                <a16:creationId xmlns:a16="http://schemas.microsoft.com/office/drawing/2014/main" id="{602A34CC-AAC9-EA0A-364B-3339A7C1379A}"/>
              </a:ext>
            </a:extLst>
          </p:cNvPr>
          <p:cNvSpPr>
            <a:spLocks noGrp="1"/>
          </p:cNvSpPr>
          <p:nvPr>
            <p:ph type="title" idx="4294967295"/>
          </p:nvPr>
        </p:nvSpPr>
        <p:spPr>
          <a:xfrm>
            <a:off x="691177" y="412878"/>
            <a:ext cx="9485669" cy="429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3600" b="1">
                <a:solidFill>
                  <a:srgbClr val="440099"/>
                </a:solidFill>
              </a:rPr>
              <a:t>Joint Venture 101 Recap </a:t>
            </a:r>
            <a:r>
              <a:rPr lang="en-US" sz="3600" b="1">
                <a:solidFill>
                  <a:schemeClr val="bg1"/>
                </a:solidFill>
              </a:rPr>
              <a:t>– Continued  </a:t>
            </a:r>
            <a:endParaRPr kumimoji="0" lang="en-US" sz="3600" b="0" i="0" u="none" strike="noStrike" kern="1200" cap="none" spc="0" normalizeH="0" baseline="0" noProof="0">
              <a:ln>
                <a:noFill/>
              </a:ln>
              <a:solidFill>
                <a:schemeClr val="bg1"/>
              </a:solidFill>
              <a:effectLst/>
              <a:uLnTx/>
              <a:uFillTx/>
              <a:latin typeface="+mn-lt"/>
              <a:ea typeface="+mn-ea"/>
              <a:cs typeface="+mn-cs"/>
            </a:endParaRPr>
          </a:p>
        </p:txBody>
      </p:sp>
      <p:sp>
        <p:nvSpPr>
          <p:cNvPr id="4" name="TextBox 3">
            <a:extLst>
              <a:ext uri="{FF2B5EF4-FFF2-40B4-BE49-F238E27FC236}">
                <a16:creationId xmlns:a16="http://schemas.microsoft.com/office/drawing/2014/main" id="{B5CDB402-8CF9-DB4A-B39A-8352E6CDAB21}"/>
              </a:ext>
            </a:extLst>
          </p:cNvPr>
          <p:cNvSpPr txBox="1"/>
          <p:nvPr/>
        </p:nvSpPr>
        <p:spPr>
          <a:xfrm>
            <a:off x="904875" y="1400175"/>
            <a:ext cx="9058275"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Calibri"/>
                <a:cs typeface="Calibri"/>
              </a:rPr>
              <a:t>Identification of Participants in the Joint Venture</a:t>
            </a:r>
          </a:p>
          <a:p>
            <a:pPr marL="285750" marR="0" lvl="0" indent="-285750" algn="l" defTabSz="914400" rtl="0" eaLnBrk="1" fontAlgn="auto" latinLnBrk="0" hangingPunct="1">
              <a:lnSpc>
                <a:spcPct val="100000"/>
              </a:lnSpc>
              <a:spcBef>
                <a:spcPts val="0"/>
              </a:spcBef>
              <a:spcAft>
                <a:spcPts val="0"/>
              </a:spcAft>
              <a:buClr>
                <a:srgbClr val="DC58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The single, for-profit Joint Venture members’ name, payment method, initial contribution and membership interest should be stated in the agreement</a:t>
            </a: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Calibri"/>
                <a:cs typeface="Calibri" panose="020F0502020204030204"/>
              </a:rPr>
              <a:t>Profits, Losses &amp; Risks</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Each participant in the joint venture must share in the risks, profits and losses of the business in proportion to their ownership interest.</a:t>
            </a: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Dissolution/Termination</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The joint venture agreement should include events and conditions upon which the joint venture may be dissolved and terminated.</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97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04CDCD3-E6AD-1B98-9111-EAF7FDB0C083}"/>
              </a:ext>
            </a:extLst>
          </p:cNvPr>
          <p:cNvSpPr txBox="1"/>
          <p:nvPr/>
        </p:nvSpPr>
        <p:spPr>
          <a:xfrm>
            <a:off x="3048886" y="3239017"/>
            <a:ext cx="60977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Time to test your knowledge!</a:t>
            </a:r>
          </a:p>
        </p:txBody>
      </p:sp>
      <p:sp>
        <p:nvSpPr>
          <p:cNvPr id="20" name="Rectangle 19">
            <a:extLst>
              <a:ext uri="{FF2B5EF4-FFF2-40B4-BE49-F238E27FC236}">
                <a16:creationId xmlns:a16="http://schemas.microsoft.com/office/drawing/2014/main" id="{F0BFF954-4946-B1D4-3D69-CC54E8CF9818}"/>
              </a:ext>
              <a:ext uri="{C183D7F6-B498-43B3-948B-1728B52AA6E4}">
                <adec:decorative xmlns:adec="http://schemas.microsoft.com/office/drawing/2017/decorative" val="1"/>
              </a:ext>
            </a:extLst>
          </p:cNvPr>
          <p:cNvSpPr/>
          <p:nvPr/>
        </p:nvSpPr>
        <p:spPr>
          <a:xfrm>
            <a:off x="0" y="0"/>
            <a:ext cx="12192000" cy="7729870"/>
          </a:xfrm>
          <a:prstGeom prst="rect">
            <a:avLst/>
          </a:prstGeom>
          <a:solidFill>
            <a:srgbClr val="44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4F07A27-2E24-D778-59DF-78B93E6A1C6C}"/>
              </a:ext>
              <a:ext uri="{C183D7F6-B498-43B3-948B-1728B52AA6E4}">
                <adec:decorative xmlns:adec="http://schemas.microsoft.com/office/drawing/2017/decorative" val="1"/>
              </a:ext>
            </a:extLst>
          </p:cNvPr>
          <p:cNvSpPr/>
          <p:nvPr/>
        </p:nvSpPr>
        <p:spPr>
          <a:xfrm>
            <a:off x="758453" y="373542"/>
            <a:ext cx="10675089" cy="57309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0099"/>
              </a:solidFill>
              <a:effectLst/>
              <a:uLnTx/>
              <a:uFillTx/>
              <a:latin typeface="Calibri" panose="020F0502020204030204"/>
              <a:ea typeface="+mn-ea"/>
              <a:cs typeface="+mn-cs"/>
            </a:endParaRPr>
          </a:p>
        </p:txBody>
      </p:sp>
      <p:sp>
        <p:nvSpPr>
          <p:cNvPr id="23" name="Title 22">
            <a:extLst>
              <a:ext uri="{FF2B5EF4-FFF2-40B4-BE49-F238E27FC236}">
                <a16:creationId xmlns:a16="http://schemas.microsoft.com/office/drawing/2014/main" id="{B073B585-A1D2-5857-F370-990C2B6D632E}"/>
              </a:ext>
              <a:ext uri="{C183D7F6-B498-43B3-948B-1728B52AA6E4}">
                <adec:decorative xmlns:adec="http://schemas.microsoft.com/office/drawing/2017/decorative" val="1"/>
              </a:ext>
            </a:extLst>
          </p:cNvPr>
          <p:cNvSpPr txBox="1">
            <a:spLocks noGrp="1"/>
          </p:cNvSpPr>
          <p:nvPr>
            <p:ph type="title" idx="4294967295"/>
          </p:nvPr>
        </p:nvSpPr>
        <p:spPr>
          <a:xfrm>
            <a:off x="976395" y="1679991"/>
            <a:ext cx="1045714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440099"/>
                </a:solidFill>
                <a:effectLst/>
                <a:uLnTx/>
                <a:uFillTx/>
                <a:latin typeface="+mn-lt"/>
                <a:ea typeface="+mn-ea"/>
                <a:cs typeface="+mn-cs"/>
              </a:rPr>
              <a:t>Knowledge Check</a:t>
            </a:r>
            <a:endParaRPr kumimoji="0" lang="en-US" sz="9600" b="1" i="0" u="none" strike="noStrike" kern="1200" cap="none" spc="0" normalizeH="0" baseline="0" noProof="0">
              <a:ln>
                <a:noFill/>
              </a:ln>
              <a:solidFill>
                <a:schemeClr val="tx1"/>
              </a:solidFill>
              <a:effectLst/>
              <a:uLnTx/>
              <a:uFillTx/>
              <a:latin typeface="+mn-lt"/>
              <a:ea typeface="+mn-ea"/>
              <a:cs typeface="+mn-cs"/>
            </a:endParaRPr>
          </a:p>
        </p:txBody>
      </p:sp>
      <p:sp>
        <p:nvSpPr>
          <p:cNvPr id="25" name="TextBox 24">
            <a:extLst>
              <a:ext uri="{FF2B5EF4-FFF2-40B4-BE49-F238E27FC236}">
                <a16:creationId xmlns:a16="http://schemas.microsoft.com/office/drawing/2014/main" id="{0B0E84B7-4C0F-377B-F851-423B9E17F235}"/>
              </a:ext>
              <a:ext uri="{C183D7F6-B498-43B3-948B-1728B52AA6E4}">
                <adec:decorative xmlns:adec="http://schemas.microsoft.com/office/drawing/2017/decorative" val="1"/>
              </a:ext>
            </a:extLst>
          </p:cNvPr>
          <p:cNvSpPr txBox="1"/>
          <p:nvPr/>
        </p:nvSpPr>
        <p:spPr>
          <a:xfrm>
            <a:off x="758455" y="3608349"/>
            <a:ext cx="10675089"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a:ln>
                  <a:noFill/>
                </a:ln>
                <a:solidFill>
                  <a:srgbClr val="440099"/>
                </a:solidFill>
                <a:effectLst/>
                <a:uLnTx/>
                <a:uFillTx/>
                <a:latin typeface="Calibri Light" panose="020F0302020204030204"/>
                <a:ea typeface="+mn-ea"/>
                <a:cs typeface="+mn-cs"/>
              </a:rPr>
              <a:t>Time to test your knowledge!</a:t>
            </a:r>
            <a:endParaRPr kumimoji="0" lang="en-US" sz="6800" b="0" i="0" u="none" strike="noStrike" kern="1200" cap="none" spc="0" normalizeH="0" baseline="0" noProof="0">
              <a:ln>
                <a:noFill/>
              </a:ln>
              <a:solidFill>
                <a:srgbClr val="44009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6366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38DF6-EB60-AE47-35CA-83FB9ECA0363}"/>
            </a:ext>
          </a:extLst>
        </p:cNvPr>
        <p:cNvGrpSpPr/>
        <p:nvPr/>
      </p:nvGrpSpPr>
      <p:grpSpPr>
        <a:xfrm>
          <a:off x="0" y="0"/>
          <a:ext cx="0" cy="0"/>
          <a:chOff x="0" y="0"/>
          <a:chExt cx="0" cy="0"/>
        </a:xfrm>
      </p:grpSpPr>
      <p:sp>
        <p:nvSpPr>
          <p:cNvPr id="2" name="Text Placeholder 1" descr="Accounting Methods, access to Financial Information and Administrative Matters">
            <a:extLst>
              <a:ext uri="{FF2B5EF4-FFF2-40B4-BE49-F238E27FC236}">
                <a16:creationId xmlns:a16="http://schemas.microsoft.com/office/drawing/2014/main" id="{C0359781-8DE9-1165-95C3-A1D18F9815FD}"/>
              </a:ext>
            </a:extLst>
          </p:cNvPr>
          <p:cNvSpPr>
            <a:spLocks noGrp="1"/>
          </p:cNvSpPr>
          <p:nvPr>
            <p:ph type="title" idx="4294967295"/>
          </p:nvPr>
        </p:nvSpPr>
        <p:spPr>
          <a:xfrm>
            <a:off x="836540" y="517262"/>
            <a:ext cx="9485669" cy="4742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Knowledge Check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endParaRPr>
          </a:p>
        </p:txBody>
      </p:sp>
      <p:sp>
        <p:nvSpPr>
          <p:cNvPr id="4" name="Text Placeholder 5" descr="The accounting methods should be identified in the agreement.&#10;The agreement should include language that obligates the joint venture firm to provide reasonable access to ACDBE participants to all financial information of the joint venture.&#10;The agreement should include joint venture office locations, recordkeeping requirements, identification of an auditor, fiscal year, addresses for notices, transfer of interests, etc.&#10;&#10;&#10;&#10;2025 Joint Venture Guidance, Section 2.3&#10;">
            <a:extLst>
              <a:ext uri="{FF2B5EF4-FFF2-40B4-BE49-F238E27FC236}">
                <a16:creationId xmlns:a16="http://schemas.microsoft.com/office/drawing/2014/main" id="{441E0D1F-027F-0E87-6A72-38DFA1B80FF5}"/>
              </a:ext>
            </a:extLst>
          </p:cNvPr>
          <p:cNvSpPr txBox="1">
            <a:spLocks/>
          </p:cNvSpPr>
          <p:nvPr/>
        </p:nvSpPr>
        <p:spPr>
          <a:xfrm>
            <a:off x="836540" y="1785002"/>
            <a:ext cx="6386423" cy="222495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Confident!  I’m ready to “Each One…Teach One”</a:t>
            </a: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Confused.  What did I miss?</a:t>
            </a: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Stuck on “What’s a Joint Venture”</a:t>
            </a:r>
          </a:p>
          <a:p>
            <a:pPr marL="457200" indent="-457200">
              <a:buClr>
                <a:srgbClr val="E35B2A"/>
              </a:buClr>
              <a:buFont typeface="Arial" panose="020B0604020202020204" pitchFamily="34" charset="0"/>
              <a:buAutoNum type="alphaUcPeriod"/>
              <a:defRPr/>
            </a:pPr>
            <a:r>
              <a:rPr lang="en-US" sz="2000" i="1">
                <a:solidFill>
                  <a:srgbClr val="E7E6E6">
                    <a:lumMod val="10000"/>
                  </a:srgbClr>
                </a:solidFill>
                <a:latin typeface="Calibri" panose="020F0502020204030204"/>
                <a:ea typeface="Calibri" panose="020F0502020204030204"/>
                <a:cs typeface="Calibri" panose="020F0502020204030204"/>
              </a:rPr>
              <a:t>Both B</a:t>
            </a: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 &amp; C</a:t>
            </a:r>
            <a:endParaRPr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3" name="Text Placeholder 5" descr="The accounting methods should be identified in the agreement.&#10;The agreement should include language that obligates the joint venture firm to provide reasonable access to ACDBE participants to all financial information of the joint venture.&#10;The agreement should include joint venture office locations, recordkeeping requirements, identification of an auditor, fiscal year, addresses for notices, transfer of interests, etc.&#10;&#10;&#10;&#10;2025 Joint Venture Guidance, Section 2.3&#10;">
            <a:extLst>
              <a:ext uri="{FF2B5EF4-FFF2-40B4-BE49-F238E27FC236}">
                <a16:creationId xmlns:a16="http://schemas.microsoft.com/office/drawing/2014/main" id="{55946157-4445-498F-78AA-116814405BAF}"/>
              </a:ext>
            </a:extLst>
          </p:cNvPr>
          <p:cNvSpPr txBox="1">
            <a:spLocks/>
          </p:cNvSpPr>
          <p:nvPr/>
        </p:nvSpPr>
        <p:spPr>
          <a:xfrm>
            <a:off x="836540" y="1493935"/>
            <a:ext cx="6386423" cy="474256"/>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How are you feeling about the Joint Venture 101 Overview?</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47306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001AE-C603-9EFF-B95D-6EB50E68A9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CC057D-0287-6A44-BAC6-792153608105}"/>
              </a:ext>
              <a:ext uri="{C183D7F6-B498-43B3-948B-1728B52AA6E4}">
                <adec:decorative xmlns:adec="http://schemas.microsoft.com/office/drawing/2017/decorative" val="1"/>
              </a:ext>
            </a:extLst>
          </p:cNvPr>
          <p:cNvSpPr>
            <a:spLocks noGrp="1"/>
          </p:cNvSpPr>
          <p:nvPr>
            <p:ph type="title" idx="4294967295"/>
          </p:nvPr>
        </p:nvSpPr>
        <p:spPr>
          <a:xfrm>
            <a:off x="836540" y="517262"/>
            <a:ext cx="9485669" cy="4742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Knowledge Check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endParaRPr>
          </a:p>
        </p:txBody>
      </p:sp>
      <p:pic>
        <p:nvPicPr>
          <p:cNvPr id="5" name="Picture 4">
            <a:extLst>
              <a:ext uri="{FF2B5EF4-FFF2-40B4-BE49-F238E27FC236}">
                <a16:creationId xmlns:a16="http://schemas.microsoft.com/office/drawing/2014/main" id="{1AD16B0B-450E-944A-2571-10F8CD14070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13" y="1909465"/>
            <a:ext cx="8143392" cy="4580658"/>
          </a:xfrm>
          <a:prstGeom prst="rect">
            <a:avLst/>
          </a:prstGeom>
        </p:spPr>
      </p:pic>
      <p:sp>
        <p:nvSpPr>
          <p:cNvPr id="11" name="Rectangle 1">
            <a:extLst>
              <a:ext uri="{FF2B5EF4-FFF2-40B4-BE49-F238E27FC236}">
                <a16:creationId xmlns:a16="http://schemas.microsoft.com/office/drawing/2014/main" id="{CA0945C5-B86A-EBED-6543-154C50F30F3E}"/>
              </a:ext>
              <a:ext uri="{C183D7F6-B498-43B3-948B-1728B52AA6E4}">
                <adec:decorative xmlns:adec="http://schemas.microsoft.com/office/drawing/2017/decorative" val="1"/>
              </a:ext>
            </a:extLst>
          </p:cNvPr>
          <p:cNvSpPr>
            <a:spLocks noChangeArrowheads="1"/>
          </p:cNvSpPr>
          <p:nvPr/>
        </p:nvSpPr>
        <p:spPr bwMode="auto">
          <a:xfrm>
            <a:off x="836540" y="1124634"/>
            <a:ext cx="94856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4"/>
              </a:rPr>
              <a:t>https://www.flydenver.com/business-and-community/outreach-and-engagement/#pastevents</a:t>
            </a: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pic>
        <p:nvPicPr>
          <p:cNvPr id="9" name="Picture 8">
            <a:extLst>
              <a:ext uri="{FF2B5EF4-FFF2-40B4-BE49-F238E27FC236}">
                <a16:creationId xmlns:a16="http://schemas.microsoft.com/office/drawing/2014/main" id="{E355E6C0-31B8-4F3B-A900-B866F553134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90900" y="5555100"/>
            <a:ext cx="992903" cy="992903"/>
          </a:xfrm>
          <a:prstGeom prst="rect">
            <a:avLst/>
          </a:prstGeom>
        </p:spPr>
      </p:pic>
    </p:spTree>
    <p:extLst>
      <p:ext uri="{BB962C8B-B14F-4D97-AF65-F5344CB8AC3E}">
        <p14:creationId xmlns:p14="http://schemas.microsoft.com/office/powerpoint/2010/main" val="1606536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74852-5090-C442-D3C8-FD28C633965E}"/>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BE80F2C4-9319-067E-3453-1DBF20D18633}"/>
              </a:ext>
            </a:extLst>
          </p:cNvPr>
          <p:cNvSpPr>
            <a:spLocks noGrp="1"/>
          </p:cNvSpPr>
          <p:nvPr>
            <p:ph type="title" idx="4294967295"/>
          </p:nvPr>
        </p:nvSpPr>
        <p:spPr>
          <a:xfrm>
            <a:off x="730815" y="458541"/>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DEN Proposal Review</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1A19C1E3-6074-A07D-6CD7-308AB4F96897}"/>
              </a:ext>
            </a:extLst>
          </p:cNvPr>
          <p:cNvSpPr txBox="1">
            <a:spLocks/>
          </p:cNvSpPr>
          <p:nvPr/>
        </p:nvSpPr>
        <p:spPr>
          <a:xfrm>
            <a:off x="730815" y="1294184"/>
            <a:ext cx="10302994" cy="3660032"/>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Request For Proposal – Submittal Requirements:</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DEN reviews successful Proposers’ ACDBE forms and information with its Proposal.</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ACDBE JV Affidavit Form</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Joint Venture Agreement (e.g., LLC Operating Agreement, Partnership Agreements, etc.)</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ACDBE Letter of Intent Form</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ACDBE Commitment Form</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ACDBE JV Eligibility Form</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Proof of Current ACDBE Certification in the appropriate NAICS Code</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Sublease Agreement with ACDBE (if applicable)</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ACDBE Good Faith Efforts Checklist (submitted if goal is not met)</a:t>
            </a:r>
          </a:p>
          <a:p>
            <a:pPr marL="0" marR="0" lvl="0" indent="0" algn="ctr"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66770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DF536B0-B03D-1F9C-89B7-7344393C0192}"/>
              </a:ext>
              <a:ext uri="{C183D7F6-B498-43B3-948B-1728B52AA6E4}">
                <adec:decorative xmlns:adec="http://schemas.microsoft.com/office/drawing/2017/decorative" val="1"/>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440099"/>
                </a:solidFill>
                <a:effectLst/>
                <a:uLnTx/>
                <a:uFillTx/>
                <a:latin typeface="+mn-lt"/>
                <a:ea typeface="+mn-ea"/>
                <a:cs typeface="+mn-cs"/>
              </a:rPr>
              <a:t>Meet the Presenters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a:ln>
                <a:noFill/>
              </a:ln>
              <a:solidFill>
                <a:schemeClr val="accent2"/>
              </a:solidFill>
              <a:effectLst/>
              <a:uLnTx/>
              <a:uFillTx/>
              <a:latin typeface="+mn-lt"/>
              <a:ea typeface="+mn-ea"/>
              <a:cs typeface="+mn-cs"/>
            </a:endParaRPr>
          </a:p>
        </p:txBody>
      </p:sp>
      <p:sp>
        <p:nvSpPr>
          <p:cNvPr id="3" name="Text Placeholder 2">
            <a:extLst>
              <a:ext uri="{FF2B5EF4-FFF2-40B4-BE49-F238E27FC236}">
                <a16:creationId xmlns:a16="http://schemas.microsoft.com/office/drawing/2014/main" id="{E60583A8-9B85-A5F7-C436-C1CF22A35C21}"/>
              </a:ext>
              <a:ext uri="{C183D7F6-B498-43B3-948B-1728B52AA6E4}">
                <adec:decorative xmlns:adec="http://schemas.microsoft.com/office/drawing/2017/decorative" val="1"/>
              </a:ext>
            </a:extLst>
          </p:cNvPr>
          <p:cNvSpPr>
            <a:spLocks noGrp="1"/>
          </p:cNvSpPr>
          <p:nvPr>
            <p:ph type="body" sz="quarter" idx="17"/>
          </p:nvPr>
        </p:nvSpPr>
        <p:spPr>
          <a:xfrm>
            <a:off x="6817440" y="4154600"/>
            <a:ext cx="3291840" cy="578319"/>
          </a:xfrm>
        </p:spPr>
        <p:txBody>
          <a:bodyPr lIns="91440" tIns="45720" rIns="91440" bIns="45720" anchor="t"/>
          <a:lstStyle/>
          <a:p>
            <a:r>
              <a:rPr lang="en-US"/>
              <a:t>Sara Anderson</a:t>
            </a:r>
          </a:p>
          <a:p>
            <a:r>
              <a:rPr lang="en-US"/>
              <a:t>Manager, ACDBE Program</a:t>
            </a:r>
            <a:endParaRPr lang="en-US">
              <a:ea typeface="Calibri"/>
              <a:cs typeface="Calibri"/>
            </a:endParaRPr>
          </a:p>
          <a:p>
            <a:endParaRPr lang="en-US"/>
          </a:p>
        </p:txBody>
      </p:sp>
      <p:sp>
        <p:nvSpPr>
          <p:cNvPr id="6" name="Text Placeholder 5">
            <a:extLst>
              <a:ext uri="{FF2B5EF4-FFF2-40B4-BE49-F238E27FC236}">
                <a16:creationId xmlns:a16="http://schemas.microsoft.com/office/drawing/2014/main" id="{9446C6BD-4D91-BB10-96F9-35359012764A}"/>
              </a:ext>
              <a:ext uri="{C183D7F6-B498-43B3-948B-1728B52AA6E4}">
                <adec:decorative xmlns:adec="http://schemas.microsoft.com/office/drawing/2017/decorative" val="1"/>
              </a:ext>
            </a:extLst>
          </p:cNvPr>
          <p:cNvSpPr>
            <a:spLocks noGrp="1"/>
          </p:cNvSpPr>
          <p:nvPr>
            <p:ph type="body" sz="quarter" idx="19"/>
          </p:nvPr>
        </p:nvSpPr>
        <p:spPr>
          <a:xfrm>
            <a:off x="3527015" y="4156040"/>
            <a:ext cx="3291839" cy="578319"/>
          </a:xfrm>
        </p:spPr>
        <p:txBody>
          <a:bodyPr lIns="91440" tIns="45720" rIns="91440" bIns="45720" anchor="t"/>
          <a:lstStyle/>
          <a:p>
            <a:r>
              <a:rPr kumimoji="0" lang="en-US" sz="1400" b="1" i="0" u="none" strike="noStrike" kern="1200" cap="none" spc="0" normalizeH="0" baseline="0" noProof="0">
                <a:ln>
                  <a:noFill/>
                </a:ln>
                <a:solidFill>
                  <a:prstClr val="black"/>
                </a:solidFill>
                <a:effectLst/>
                <a:uLnTx/>
                <a:uFillTx/>
                <a:latin typeface="Calibri"/>
                <a:cs typeface="Calibri"/>
              </a:rPr>
              <a:t>Kristy Rooks</a:t>
            </a:r>
            <a:endParaRPr kumimoji="0" lang="en-US" sz="14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r>
              <a:rPr kumimoji="0" lang="en-US" sz="1400" i="0" u="none" strike="noStrike" kern="1200" cap="none" spc="0" normalizeH="0" baseline="0" noProof="0">
                <a:ln>
                  <a:noFill/>
                </a:ln>
                <a:solidFill>
                  <a:prstClr val="black"/>
                </a:solidFill>
                <a:effectLst/>
                <a:uLnTx/>
                <a:uFillTx/>
                <a:latin typeface="Calibri" panose="020F0502020204030204"/>
                <a:ea typeface="+mn-ea"/>
                <a:cs typeface="+mn-cs"/>
              </a:rPr>
              <a:t>ACDBE Program </a:t>
            </a:r>
            <a:r>
              <a:rPr lang="en-US">
                <a:solidFill>
                  <a:prstClr val="black"/>
                </a:solidFill>
                <a:latin typeface="Calibri" panose="020F0502020204030204"/>
              </a:rPr>
              <a:t>Specialist</a:t>
            </a:r>
            <a:endParaRPr lang="en-US" sz="1400" i="0" u="none" strike="noStrike" kern="1200" cap="none" spc="0" normalizeH="0" baseline="0" noProof="0">
              <a:ln>
                <a:noFill/>
              </a:ln>
              <a:solidFill>
                <a:prstClr val="black"/>
              </a:solidFill>
              <a:effectLst/>
              <a:uLnTx/>
              <a:uFillTx/>
              <a:latin typeface="Calibri" panose="020F0502020204030204"/>
              <a:ea typeface="Calibri"/>
              <a:cs typeface="Calibri"/>
            </a:endParaRPr>
          </a:p>
          <a:p>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a:p>
        </p:txBody>
      </p:sp>
      <p:sp>
        <p:nvSpPr>
          <p:cNvPr id="7" name="Text Placeholder 6">
            <a:extLst>
              <a:ext uri="{FF2B5EF4-FFF2-40B4-BE49-F238E27FC236}">
                <a16:creationId xmlns:a16="http://schemas.microsoft.com/office/drawing/2014/main" id="{A4DE0AB9-2B14-9182-9E5C-CF8B155E23A6}"/>
              </a:ext>
              <a:ext uri="{C183D7F6-B498-43B3-948B-1728B52AA6E4}">
                <adec:decorative xmlns:adec="http://schemas.microsoft.com/office/drawing/2017/decorative" val="1"/>
              </a:ext>
            </a:extLst>
          </p:cNvPr>
          <p:cNvSpPr>
            <a:spLocks noGrp="1"/>
          </p:cNvSpPr>
          <p:nvPr>
            <p:ph type="body" sz="quarter" idx="21"/>
          </p:nvPr>
        </p:nvSpPr>
        <p:spPr>
          <a:xfrm>
            <a:off x="6950845" y="4741053"/>
            <a:ext cx="3291840" cy="578319"/>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Sara.Anderson@flydenver.com</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p>
          <a:p>
            <a:endParaRPr lang="en-US"/>
          </a:p>
        </p:txBody>
      </p:sp>
      <p:sp>
        <p:nvSpPr>
          <p:cNvPr id="13" name="Text Placeholder 12">
            <a:extLst>
              <a:ext uri="{FF2B5EF4-FFF2-40B4-BE49-F238E27FC236}">
                <a16:creationId xmlns:a16="http://schemas.microsoft.com/office/drawing/2014/main" id="{E6EF28F4-F04A-A5AF-FDFC-5CAA1168D10E}"/>
              </a:ext>
              <a:ext uri="{C183D7F6-B498-43B3-948B-1728B52AA6E4}">
                <adec:decorative xmlns:adec="http://schemas.microsoft.com/office/drawing/2017/decorative" val="1"/>
              </a:ext>
            </a:extLst>
          </p:cNvPr>
          <p:cNvSpPr>
            <a:spLocks noGrp="1"/>
          </p:cNvSpPr>
          <p:nvPr>
            <p:ph type="body" sz="quarter" idx="23"/>
          </p:nvPr>
        </p:nvSpPr>
        <p:spPr>
          <a:xfrm>
            <a:off x="3603148" y="4731408"/>
            <a:ext cx="3291840" cy="578319"/>
          </a:xfrm>
        </p:spPr>
        <p:txBody>
          <a:bodyPr lIns="91440" tIns="45720" rIns="91440" bIns="4572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a:t>
            </a:r>
          </a:p>
          <a:p>
            <a:pPr>
              <a:lnSpc>
                <a:spcPct val="100000"/>
              </a:lnSpc>
              <a:spcBef>
                <a:spcPts val="0"/>
              </a:spcBef>
              <a:defRPr/>
            </a:pPr>
            <a:r>
              <a:rPr lang="en-US">
                <a:solidFill>
                  <a:prstClr val="black"/>
                </a:solidFill>
                <a:latin typeface="Calibri"/>
                <a:ea typeface="Calibri"/>
                <a:cs typeface="Calibri"/>
                <a:hlinkClick r:id="rId4"/>
              </a:rPr>
              <a:t>LaKristy.Rooks@flydenver.com</a:t>
            </a:r>
            <a:endParaRPr lang="en-US">
              <a:solidFill>
                <a:prstClr val="black"/>
              </a:solidFill>
              <a:latin typeface="Calibri"/>
              <a:ea typeface="Calibri"/>
              <a:cs typeface="Calibri"/>
            </a:endParaRPr>
          </a:p>
          <a:p>
            <a:pPr>
              <a:lnSpc>
                <a:spcPct val="100000"/>
              </a:lnSpc>
              <a:spcBef>
                <a:spcPts val="0"/>
              </a:spcBef>
              <a:defRPr/>
            </a:pPr>
            <a:r>
              <a:rPr lang="en-US">
                <a:solidFill>
                  <a:prstClr val="black"/>
                </a:solidFill>
                <a:latin typeface="Calibri"/>
                <a:ea typeface="Calibri"/>
                <a:cs typeface="Calibri"/>
              </a:rPr>
              <a:t> </a:t>
            </a:r>
            <a:endParaRPr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5" name="Picture 4">
            <a:extLst>
              <a:ext uri="{FF2B5EF4-FFF2-40B4-BE49-F238E27FC236}">
                <a16:creationId xmlns:a16="http://schemas.microsoft.com/office/drawing/2014/main" id="{01B8657F-286E-F030-BAB3-2B40A6D375E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308905" y="1683142"/>
            <a:ext cx="2575719" cy="2374410"/>
          </a:xfrm>
          <a:prstGeom prst="rect">
            <a:avLst/>
          </a:prstGeom>
        </p:spPr>
      </p:pic>
      <p:sp>
        <p:nvSpPr>
          <p:cNvPr id="11" name="Text Placeholder 2">
            <a:extLst>
              <a:ext uri="{FF2B5EF4-FFF2-40B4-BE49-F238E27FC236}">
                <a16:creationId xmlns:a16="http://schemas.microsoft.com/office/drawing/2014/main" id="{D68401EF-667A-5EC7-CE29-EC25445FAF36}"/>
              </a:ext>
              <a:ext uri="{C183D7F6-B498-43B3-948B-1728B52AA6E4}">
                <adec:decorative xmlns:adec="http://schemas.microsoft.com/office/drawing/2017/decorative" val="1"/>
              </a:ext>
            </a:extLst>
          </p:cNvPr>
          <p:cNvSpPr txBox="1">
            <a:spLocks/>
          </p:cNvSpPr>
          <p:nvPr/>
        </p:nvSpPr>
        <p:spPr>
          <a:xfrm>
            <a:off x="274249" y="4154818"/>
            <a:ext cx="3291840" cy="578319"/>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Madinatou Kouanda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ACDBE Program Intern</a:t>
            </a:r>
            <a:endPar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Placeholder 12">
            <a:extLst>
              <a:ext uri="{FF2B5EF4-FFF2-40B4-BE49-F238E27FC236}">
                <a16:creationId xmlns:a16="http://schemas.microsoft.com/office/drawing/2014/main" id="{CCBC5D35-C6C8-D32E-C1CE-0AC86A339A9B}"/>
              </a:ext>
              <a:ext uri="{C183D7F6-B498-43B3-948B-1728B52AA6E4}">
                <adec:decorative xmlns:adec="http://schemas.microsoft.com/office/drawing/2017/decorative" val="1"/>
              </a:ext>
            </a:extLst>
          </p:cNvPr>
          <p:cNvSpPr txBox="1">
            <a:spLocks/>
          </p:cNvSpPr>
          <p:nvPr/>
        </p:nvSpPr>
        <p:spPr>
          <a:xfrm>
            <a:off x="303186" y="4734420"/>
            <a:ext cx="3291840" cy="578319"/>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Calibri"/>
                <a:ea typeface="Calibri"/>
                <a:cs typeface="Calibri"/>
                <a:hlinkClick r:id="rId6"/>
              </a:rPr>
              <a:t>Madinatou.Kouanda@flydenver.com</a:t>
            </a: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Calibri"/>
                <a:ea typeface="Calibri"/>
                <a:cs typeface="Calibri"/>
              </a:rPr>
              <a:t> </a:t>
            </a:r>
          </a:p>
        </p:txBody>
      </p:sp>
      <p:pic>
        <p:nvPicPr>
          <p:cNvPr id="4" name="Picture 3" descr="Young woman with long braided hair wearing a pink patterned top  stands inside the DEN Great Hall under white tents. She is smiling slightly at the camera.">
            <a:extLst>
              <a:ext uri="{FF2B5EF4-FFF2-40B4-BE49-F238E27FC236}">
                <a16:creationId xmlns:a16="http://schemas.microsoft.com/office/drawing/2014/main" id="{A1BF4E1A-7690-955D-2E90-E0441A8E82D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53050" y="1626736"/>
            <a:ext cx="2546507" cy="2458116"/>
          </a:xfrm>
          <a:prstGeom prst="rect">
            <a:avLst/>
          </a:prstGeom>
        </p:spPr>
      </p:pic>
      <p:pic>
        <p:nvPicPr>
          <p:cNvPr id="14" name="Picture 13" descr="Kristy Rooks smiling and standing indoors in a bright, modern space. She is wearing a denim jacket over a black lace-up top and a headband. The background appears to be an airport terminal with high ceilings and large windows.">
            <a:extLst>
              <a:ext uri="{FF2B5EF4-FFF2-40B4-BE49-F238E27FC236}">
                <a16:creationId xmlns:a16="http://schemas.microsoft.com/office/drawing/2014/main" id="{9F9AF978-BBA1-F0F8-3036-558A985854F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803972" y="1533646"/>
            <a:ext cx="2882366" cy="2537137"/>
          </a:xfrm>
          <a:prstGeom prst="rect">
            <a:avLst/>
          </a:prstGeom>
        </p:spPr>
      </p:pic>
    </p:spTree>
    <p:extLst>
      <p:ext uri="{BB962C8B-B14F-4D97-AF65-F5344CB8AC3E}">
        <p14:creationId xmlns:p14="http://schemas.microsoft.com/office/powerpoint/2010/main" val="185370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7F2C-3736-B8C1-CF2E-6D54307CE846}"/>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8902C678-E63A-B850-6F1B-13E7563FC026}"/>
              </a:ext>
            </a:extLst>
          </p:cNvPr>
          <p:cNvSpPr>
            <a:spLocks noGrp="1"/>
          </p:cNvSpPr>
          <p:nvPr>
            <p:ph type="title" idx="4294967295"/>
          </p:nvPr>
        </p:nvSpPr>
        <p:spPr>
          <a:xfrm>
            <a:off x="730814" y="425436"/>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DEN Proposal Review  </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25FA18F1-176A-85F4-BE94-98635393FBF5}"/>
              </a:ext>
            </a:extLst>
          </p:cNvPr>
          <p:cNvSpPr txBox="1">
            <a:spLocks/>
          </p:cNvSpPr>
          <p:nvPr/>
        </p:nvSpPr>
        <p:spPr>
          <a:xfrm>
            <a:off x="730814" y="1235279"/>
            <a:ext cx="9497706" cy="388959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Notice To Apparent Best Proposer:</a:t>
            </a:r>
            <a:endPar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15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DEN begins direct negotiation with the Proposer.</a:t>
            </a:r>
          </a:p>
          <a:p>
            <a:pPr marL="685800" marR="0" lvl="1" indent="-228600" algn="l" defTabSz="914400" rtl="0" eaLnBrk="1" fontAlgn="auto" latinLnBrk="0" hangingPunct="1">
              <a:lnSpc>
                <a:spcPct val="15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DEN will conduct a thorough review of the Joint Venture agreement in accordance with 49 CFR Part 23, the  FAA Joint Venture Guidance, and DEN’s ACDBE Program Joint Venture Review and Monitoring Procedures.</a:t>
            </a:r>
          </a:p>
          <a:p>
            <a:pPr marL="685800" marR="0" lvl="1" indent="-228600" algn="l" defTabSz="914400" rtl="0" eaLnBrk="1" fontAlgn="auto" latinLnBrk="0" hangingPunct="1">
              <a:lnSpc>
                <a:spcPct val="15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The Joint Venture agreement must be approved and fully executed before any concession opportunity can be awarded.</a:t>
            </a:r>
          </a:p>
          <a:p>
            <a:pPr marL="0" marR="0" lvl="0" indent="0" algn="ctr"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b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24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08153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FF00-6EE2-3B4A-4E75-26FD8E1534D2}"/>
            </a:ext>
          </a:extLst>
        </p:cNvPr>
        <p:cNvGrpSpPr/>
        <p:nvPr/>
      </p:nvGrpSpPr>
      <p:grpSpPr>
        <a:xfrm>
          <a:off x="0" y="0"/>
          <a:ext cx="0" cy="0"/>
          <a:chOff x="0" y="0"/>
          <a:chExt cx="0" cy="0"/>
        </a:xfrm>
      </p:grpSpPr>
      <p:sp>
        <p:nvSpPr>
          <p:cNvPr id="4" name="Text Placeholder 1">
            <a:extLst>
              <a:ext uri="{FF2B5EF4-FFF2-40B4-BE49-F238E27FC236}">
                <a16:creationId xmlns:a16="http://schemas.microsoft.com/office/drawing/2014/main" id="{4AF520B4-FDD4-8DB0-D9DA-450A3F3EA208}"/>
              </a:ext>
              <a:ext uri="{C183D7F6-B498-43B3-948B-1728B52AA6E4}">
                <adec:decorative xmlns:adec="http://schemas.microsoft.com/office/drawing/2017/decorative" val="1"/>
              </a:ext>
            </a:extLst>
          </p:cNvPr>
          <p:cNvSpPr txBox="1">
            <a:spLocks noGrp="1"/>
          </p:cNvSpPr>
          <p:nvPr>
            <p:ph type="title" idx="4294967295"/>
          </p:nvPr>
        </p:nvSpPr>
        <p:spPr>
          <a:xfrm>
            <a:off x="730815" y="461735"/>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Calibri" panose="020F0502020204030204"/>
                <a:ea typeface="Calibri"/>
                <a:cs typeface="Calibri"/>
              </a:rPr>
              <a:t>DEN Proposal Review   </a:t>
            </a:r>
            <a:endParaRPr kumimoji="0" lang="en-US" sz="3600" b="0" i="0" u="none" strike="noStrike" kern="1200" cap="none" spc="0" normalizeH="0" baseline="0" noProof="0">
              <a:ln>
                <a:noFill/>
              </a:ln>
              <a:solidFill>
                <a:srgbClr val="440099"/>
              </a:solidFill>
              <a:effectLst/>
              <a:uLnTx/>
              <a:uFillTx/>
              <a:latin typeface="Calibri" panose="020F0502020204030204"/>
              <a:ea typeface="+mj-ea"/>
              <a:cs typeface="+mj-cs"/>
            </a:endParaRPr>
          </a:p>
        </p:txBody>
      </p:sp>
      <p:sp>
        <p:nvSpPr>
          <p:cNvPr id="3" name="Text Placeholder 5">
            <a:extLst>
              <a:ext uri="{FF2B5EF4-FFF2-40B4-BE49-F238E27FC236}">
                <a16:creationId xmlns:a16="http://schemas.microsoft.com/office/drawing/2014/main" id="{73947D5F-04FD-224D-0E54-562726C97304}"/>
              </a:ext>
              <a:ext uri="{C183D7F6-B498-43B3-948B-1728B52AA6E4}">
                <adec:decorative xmlns:adec="http://schemas.microsoft.com/office/drawing/2017/decorative" val="1"/>
              </a:ext>
            </a:extLst>
          </p:cNvPr>
          <p:cNvSpPr txBox="1">
            <a:spLocks/>
          </p:cNvSpPr>
          <p:nvPr/>
        </p:nvSpPr>
        <p:spPr>
          <a:xfrm>
            <a:off x="730815" y="1484202"/>
            <a:ext cx="9246140" cy="388959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Executed Agreement</a:t>
            </a:r>
          </a:p>
          <a:p>
            <a:pPr marL="685800" marR="0" lvl="1" indent="-228600" algn="l" defTabSz="914400" rtl="0" eaLnBrk="1" fontAlgn="auto" latinLnBrk="0" hangingPunct="1">
              <a:lnSpc>
                <a:spcPct val="10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concession agreement has been reviewed and signed by key stakeholders from DEN, as well as the City Council and Mayor Michael Johnston of the City and County of Denver.</a:t>
            </a:r>
          </a:p>
          <a:p>
            <a:pPr marL="685800" marR="0" lvl="1" indent="-228600" algn="l" defTabSz="914400" rtl="0" eaLnBrk="1" fontAlgn="auto" latinLnBrk="0" hangingPunct="1">
              <a:lnSpc>
                <a:spcPct val="10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main point of contact for the Joint Venture will receive an electronic copy of the fully executed agreement.</a:t>
            </a:r>
            <a:endPar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10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executed agreement will be entered into and tracked within the Business 2 Government (B2G) Management System for the duration of the contract.</a:t>
            </a:r>
            <a:endPar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ctr"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402754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A4B0E-6806-B618-8F98-84142C6C8179}"/>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D205E903-6E71-DF46-4BE5-DD7BE8A95FD9}"/>
              </a:ext>
            </a:extLst>
          </p:cNvPr>
          <p:cNvSpPr>
            <a:spLocks noGrp="1"/>
          </p:cNvSpPr>
          <p:nvPr>
            <p:ph type="title" idx="4294967295"/>
          </p:nvPr>
        </p:nvSpPr>
        <p:spPr>
          <a:xfrm>
            <a:off x="730815" y="527815"/>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ACDBE Active Participation</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4"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0AE6849F-D811-2563-6A55-574959707ADC}"/>
              </a:ext>
            </a:extLst>
          </p:cNvPr>
          <p:cNvSpPr txBox="1">
            <a:spLocks/>
          </p:cNvSpPr>
          <p:nvPr/>
        </p:nvSpPr>
        <p:spPr>
          <a:xfrm>
            <a:off x="730815" y="1354515"/>
            <a:ext cx="9518971" cy="4064588"/>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mn-ea"/>
                <a:cs typeface="+mn-cs"/>
              </a:rPr>
              <a:t>To qualify for counting towards ACDBE goals on a contract, the ACDBE participant in a joint venture must demonstrate active participation.</a:t>
            </a:r>
          </a:p>
          <a:p>
            <a:pPr marL="0" indent="0">
              <a:buClr>
                <a:srgbClr val="E35B2A"/>
              </a:buClr>
              <a:buNone/>
              <a:defRPr/>
            </a:pPr>
            <a:endParaRPr lang="en-US" sz="2400" b="1">
              <a:solidFill>
                <a:srgbClr val="E7E6E6">
                  <a:lumMod val="10000"/>
                </a:srgbClr>
              </a:solidFill>
              <a:latin typeface="Calibri" panose="020F0502020204030204"/>
              <a:ea typeface="Calibri" panose="020F0502020204030204"/>
              <a:cs typeface="Calibri" panose="020F0502020204030204"/>
            </a:endParaRPr>
          </a:p>
          <a:p>
            <a:pPr marL="0" marR="0" lvl="0" indent="0" algn="l" defTabSz="914400">
              <a:lnSpc>
                <a:spcPct val="100000"/>
              </a:lnSpc>
              <a:spcBef>
                <a:spcPts val="1000"/>
              </a:spcBef>
              <a:spcAft>
                <a:spcPts val="0"/>
              </a:spcAft>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Key aspects of active participation:</a:t>
            </a:r>
            <a:endParaRPr lang="en-US"/>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Contribution and Control</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Clearly Defined Role</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Operational Involvement</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Commercially Useful Function</a:t>
            </a:r>
          </a:p>
          <a:p>
            <a:pPr marL="685800" marR="0" lvl="1" indent="-228600" algn="l" defTabSz="914400" rtl="0" eaLnBrk="1" fontAlgn="auto" latinLnBrk="0" hangingPunct="1">
              <a:lnSpc>
                <a:spcPct val="90000"/>
              </a:lnSpc>
              <a:spcBef>
                <a:spcPts val="50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Financial Risk</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95751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79045-4A5F-1BF3-0573-DED21E2D46B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0931686-9D77-6E8C-5518-E032F33AA3EA}"/>
              </a:ext>
            </a:extLst>
          </p:cNvPr>
          <p:cNvSpPr txBox="1"/>
          <p:nvPr/>
        </p:nvSpPr>
        <p:spPr>
          <a:xfrm>
            <a:off x="3048886" y="3239017"/>
            <a:ext cx="60977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Time to test your knowledge!</a:t>
            </a:r>
          </a:p>
        </p:txBody>
      </p:sp>
      <p:sp>
        <p:nvSpPr>
          <p:cNvPr id="20" name="Rectangle 19">
            <a:extLst>
              <a:ext uri="{FF2B5EF4-FFF2-40B4-BE49-F238E27FC236}">
                <a16:creationId xmlns:a16="http://schemas.microsoft.com/office/drawing/2014/main" id="{D951F414-14E7-56E0-CA87-E703C2F39608}"/>
              </a:ext>
              <a:ext uri="{C183D7F6-B498-43B3-948B-1728B52AA6E4}">
                <adec:decorative xmlns:adec="http://schemas.microsoft.com/office/drawing/2017/decorative" val="1"/>
              </a:ext>
            </a:extLst>
          </p:cNvPr>
          <p:cNvSpPr/>
          <p:nvPr/>
        </p:nvSpPr>
        <p:spPr>
          <a:xfrm>
            <a:off x="0" y="0"/>
            <a:ext cx="12192000" cy="7729870"/>
          </a:xfrm>
          <a:prstGeom prst="rect">
            <a:avLst/>
          </a:prstGeom>
          <a:solidFill>
            <a:srgbClr val="44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3413391-89C0-84E8-F028-9C673145C371}"/>
              </a:ext>
              <a:ext uri="{C183D7F6-B498-43B3-948B-1728B52AA6E4}">
                <adec:decorative xmlns:adec="http://schemas.microsoft.com/office/drawing/2017/decorative" val="1"/>
              </a:ext>
            </a:extLst>
          </p:cNvPr>
          <p:cNvSpPr/>
          <p:nvPr/>
        </p:nvSpPr>
        <p:spPr>
          <a:xfrm>
            <a:off x="758453" y="373542"/>
            <a:ext cx="10675089" cy="57309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0099"/>
              </a:solidFill>
              <a:effectLst/>
              <a:uLnTx/>
              <a:uFillTx/>
              <a:latin typeface="Calibri" panose="020F0502020204030204"/>
              <a:ea typeface="+mn-ea"/>
              <a:cs typeface="+mn-cs"/>
            </a:endParaRPr>
          </a:p>
        </p:txBody>
      </p:sp>
      <p:sp>
        <p:nvSpPr>
          <p:cNvPr id="23" name="Title 22">
            <a:extLst>
              <a:ext uri="{FF2B5EF4-FFF2-40B4-BE49-F238E27FC236}">
                <a16:creationId xmlns:a16="http://schemas.microsoft.com/office/drawing/2014/main" id="{7F707AAD-2CE0-3051-6510-A5E702ABAB11}"/>
              </a:ext>
              <a:ext uri="{C183D7F6-B498-43B3-948B-1728B52AA6E4}">
                <adec:decorative xmlns:adec="http://schemas.microsoft.com/office/drawing/2017/decorative" val="1"/>
              </a:ext>
            </a:extLst>
          </p:cNvPr>
          <p:cNvSpPr txBox="1">
            <a:spLocks noGrp="1"/>
          </p:cNvSpPr>
          <p:nvPr>
            <p:ph type="title" idx="4294967295"/>
          </p:nvPr>
        </p:nvSpPr>
        <p:spPr>
          <a:xfrm>
            <a:off x="976395" y="1679991"/>
            <a:ext cx="1045714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440099"/>
                </a:solidFill>
                <a:effectLst/>
                <a:uLnTx/>
                <a:uFillTx/>
                <a:latin typeface="+mn-lt"/>
                <a:ea typeface="+mn-ea"/>
                <a:cs typeface="+mn-cs"/>
              </a:rPr>
              <a:t>Knowledge Check </a:t>
            </a:r>
            <a:endParaRPr kumimoji="0" lang="en-US" sz="9600" b="1" i="0" u="none" strike="noStrike" kern="1200" cap="none" spc="0" normalizeH="0" baseline="0" noProof="0">
              <a:ln>
                <a:noFill/>
              </a:ln>
              <a:solidFill>
                <a:schemeClr val="tx1"/>
              </a:solidFill>
              <a:effectLst/>
              <a:uLnTx/>
              <a:uFillTx/>
              <a:latin typeface="+mn-lt"/>
              <a:ea typeface="+mn-ea"/>
              <a:cs typeface="+mn-cs"/>
            </a:endParaRPr>
          </a:p>
        </p:txBody>
      </p:sp>
      <p:sp>
        <p:nvSpPr>
          <p:cNvPr id="25" name="TextBox 24">
            <a:extLst>
              <a:ext uri="{FF2B5EF4-FFF2-40B4-BE49-F238E27FC236}">
                <a16:creationId xmlns:a16="http://schemas.microsoft.com/office/drawing/2014/main" id="{634543AB-CCA2-E284-5CC5-FDE79AA1C7E8}"/>
              </a:ext>
              <a:ext uri="{C183D7F6-B498-43B3-948B-1728B52AA6E4}">
                <adec:decorative xmlns:adec="http://schemas.microsoft.com/office/drawing/2017/decorative" val="1"/>
              </a:ext>
            </a:extLst>
          </p:cNvPr>
          <p:cNvSpPr txBox="1"/>
          <p:nvPr/>
        </p:nvSpPr>
        <p:spPr>
          <a:xfrm>
            <a:off x="758455" y="3608349"/>
            <a:ext cx="10675089"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a:ln>
                  <a:noFill/>
                </a:ln>
                <a:solidFill>
                  <a:srgbClr val="440099"/>
                </a:solidFill>
                <a:effectLst/>
                <a:uLnTx/>
                <a:uFillTx/>
                <a:latin typeface="Calibri Light" panose="020F0302020204030204"/>
                <a:ea typeface="+mn-ea"/>
                <a:cs typeface="+mn-cs"/>
              </a:rPr>
              <a:t>Time to test your knowledge!</a:t>
            </a:r>
            <a:endParaRPr kumimoji="0" lang="en-US" sz="6800" b="0" i="0" u="none" strike="noStrike" kern="1200" cap="none" spc="0" normalizeH="0" baseline="0" noProof="0">
              <a:ln>
                <a:noFill/>
              </a:ln>
              <a:solidFill>
                <a:srgbClr val="440099"/>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73160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DE953-F404-BB1E-A087-55BE111B612C}"/>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34682CD4-B088-65AF-87D7-41004E34C2E3}"/>
              </a:ext>
            </a:extLst>
          </p:cNvPr>
          <p:cNvSpPr>
            <a:spLocks noGrp="1"/>
          </p:cNvSpPr>
          <p:nvPr>
            <p:ph type="title" idx="4294967295"/>
          </p:nvPr>
        </p:nvSpPr>
        <p:spPr>
          <a:xfrm>
            <a:off x="730815" y="597087"/>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Calibri"/>
                <a:cs typeface="Calibri"/>
              </a:rPr>
              <a:t>Knowledge Check   </a:t>
            </a:r>
            <a:endParaRPr kumimoji="0" lang="en-US" sz="2800" b="0" i="0" u="none" strike="noStrike" kern="1200" cap="none" spc="0" normalizeH="0" baseline="0" noProof="0" dirty="0">
              <a:ln>
                <a:noFill/>
              </a:ln>
              <a:solidFill>
                <a:srgbClr val="440099"/>
              </a:solidFill>
              <a:effectLst/>
              <a:uLnTx/>
              <a:uFillTx/>
              <a:latin typeface="+mn-lt"/>
              <a:ea typeface="+mn-ea"/>
              <a:cs typeface="+mn-cs"/>
            </a:endParaRPr>
          </a:p>
        </p:txBody>
      </p:sp>
      <p:sp>
        <p:nvSpPr>
          <p:cNvPr id="4"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918341F1-6A4B-FDF7-A880-F5CB3D90FDB9}"/>
              </a:ext>
            </a:extLst>
          </p:cNvPr>
          <p:cNvSpPr txBox="1">
            <a:spLocks/>
          </p:cNvSpPr>
          <p:nvPr/>
        </p:nvSpPr>
        <p:spPr>
          <a:xfrm>
            <a:off x="662154" y="1507911"/>
            <a:ext cx="5917756" cy="45549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Why does DEN track &amp; monitor ACDBE Joint Ventures?</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To track the number of passengers that visit the </a:t>
            </a:r>
            <a:r>
              <a:rPr lang="en-US" sz="2000" i="1">
                <a:solidFill>
                  <a:srgbClr val="E7E6E6">
                    <a:lumMod val="10000"/>
                  </a:srgbClr>
                </a:solidFill>
                <a:latin typeface="Calibri" panose="020F0502020204030204"/>
                <a:ea typeface="Calibri" panose="020F0502020204030204"/>
                <a:cs typeface="Calibri" panose="020F0502020204030204"/>
              </a:rPr>
              <a:t>concessions</a:t>
            </a:r>
            <a:endParaRPr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To share JV status with other Concessionaires</a:t>
            </a: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To monitor service or item pricing for passengers</a:t>
            </a:r>
          </a:p>
          <a:p>
            <a:pPr marL="457200" marR="0" lvl="0" indent="-45720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AutoNum type="alphaUcPeriod"/>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 To ensure ACDBE partners are performing a commercially useful function.</a:t>
            </a:r>
          </a:p>
        </p:txBody>
      </p:sp>
      <p:sp>
        <p:nvSpPr>
          <p:cNvPr id="3"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C5021263-9AF5-EB5A-7B9B-8AACF827C9C1}"/>
              </a:ext>
            </a:extLst>
          </p:cNvPr>
          <p:cNvSpPr txBox="1">
            <a:spLocks/>
          </p:cNvSpPr>
          <p:nvPr/>
        </p:nvSpPr>
        <p:spPr>
          <a:xfrm>
            <a:off x="662154" y="2751407"/>
            <a:ext cx="5917756" cy="45549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31965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7E36-3E85-499F-F0D2-6C68C171A1A8}"/>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0D7E04DF-CBAD-E6FB-0AB5-B5341DD250AB}"/>
              </a:ext>
            </a:extLst>
          </p:cNvPr>
          <p:cNvSpPr>
            <a:spLocks noGrp="1"/>
          </p:cNvSpPr>
          <p:nvPr>
            <p:ph type="title" idx="4294967295"/>
          </p:nvPr>
        </p:nvSpPr>
        <p:spPr>
          <a:xfrm>
            <a:off x="730815" y="597087"/>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Knowledge Check Answer</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5"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3E45878F-8C83-AAA5-7F0A-2E3577CC81EC}"/>
              </a:ext>
            </a:extLst>
          </p:cNvPr>
          <p:cNvSpPr txBox="1">
            <a:spLocks/>
          </p:cNvSpPr>
          <p:nvPr/>
        </p:nvSpPr>
        <p:spPr>
          <a:xfrm>
            <a:off x="730815" y="1543291"/>
            <a:ext cx="8041329" cy="639897"/>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000" b="1" i="0" u="none" strike="noStrike" kern="1200" cap="none" spc="0" normalizeH="0" baseline="0" noProof="0">
                <a:ln>
                  <a:noFill/>
                </a:ln>
                <a:solidFill>
                  <a:srgbClr val="DC582A"/>
                </a:solidFill>
                <a:effectLst/>
                <a:uLnTx/>
                <a:uFillTx/>
                <a:latin typeface="Calibri" panose="020F0502020204030204"/>
                <a:ea typeface="Calibri" panose="020F0502020204030204"/>
                <a:cs typeface="Calibri" panose="020F0502020204030204"/>
              </a:rPr>
              <a:t>D. </a:t>
            </a: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To ensure ACDBE partners are performing a commercially useful function.</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lang="en-US" sz="2000" i="1">
              <a:solidFill>
                <a:srgbClr val="E7E6E6">
                  <a:lumMod val="10000"/>
                </a:srgbClr>
              </a:solidFill>
              <a:latin typeface="Calibri" panose="020F0502020204030204"/>
              <a:ea typeface="Calibri" panose="020F0502020204030204"/>
              <a:cs typeface="Calibri" panose="020F0502020204030204"/>
            </a:endParaRPr>
          </a:p>
          <a:p>
            <a:pPr marL="0" lvl="0" indent="0">
              <a:buClr>
                <a:srgbClr val="E35B2A"/>
              </a:buClr>
              <a:buNone/>
              <a:defRPr/>
            </a:pPr>
            <a:r>
              <a:rPr lang="en-US" sz="2000">
                <a:solidFill>
                  <a:srgbClr val="E7E6E6">
                    <a:lumMod val="10000"/>
                  </a:srgbClr>
                </a:solidFill>
                <a:ea typeface="Calibri" panose="020F0502020204030204"/>
                <a:cs typeface="Calibri" panose="020F0502020204030204"/>
              </a:rPr>
              <a:t>Per 49 CFR § 23.29</a:t>
            </a:r>
          </a:p>
          <a:p>
            <a:pPr lvl="0">
              <a:buClr>
                <a:srgbClr val="E35B2A"/>
              </a:buClr>
              <a:defRPr/>
            </a:pPr>
            <a:r>
              <a:rPr lang="en-US" sz="2000">
                <a:solidFill>
                  <a:srgbClr val="E7E6E6">
                    <a:lumMod val="10000"/>
                  </a:srgbClr>
                </a:solidFill>
                <a:ea typeface="Calibri" panose="020F0502020204030204"/>
                <a:cs typeface="Calibri" panose="020F0502020204030204"/>
              </a:rPr>
              <a:t>DEN monitors the work performed by ACDBEs and reviews the records of contracts, leases, joint venture agreements, and other concession-related agreements to ensure that the ACDBE participant is performing a commercially useful function.</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 </a:t>
            </a: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50750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A8955-2522-5BA4-C16D-68E673453E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E928F5-FC52-645E-8F62-45C73FBF1805}"/>
              </a:ext>
              <a:ext uri="{C183D7F6-B498-43B3-948B-1728B52AA6E4}">
                <adec:decorative xmlns:adec="http://schemas.microsoft.com/office/drawing/2017/decorative" val="1"/>
              </a:ext>
            </a:extLst>
          </p:cNvPr>
          <p:cNvSpPr>
            <a:spLocks noGrp="1"/>
          </p:cNvSpPr>
          <p:nvPr>
            <p:ph type="title" idx="4294967295"/>
          </p:nvPr>
        </p:nvSpPr>
        <p:spPr>
          <a:xfrm>
            <a:off x="730814" y="404315"/>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DEN Monitoring Requirements</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a:extLst>
              <a:ext uri="{FF2B5EF4-FFF2-40B4-BE49-F238E27FC236}">
                <a16:creationId xmlns:a16="http://schemas.microsoft.com/office/drawing/2014/main" id="{9D22BF66-EF18-EA3B-326A-62E98496D1A0}"/>
              </a:ext>
              <a:ext uri="{C183D7F6-B498-43B3-948B-1728B52AA6E4}">
                <adec:decorative xmlns:adec="http://schemas.microsoft.com/office/drawing/2017/decorative" val="1"/>
              </a:ext>
            </a:extLst>
          </p:cNvPr>
          <p:cNvSpPr txBox="1">
            <a:spLocks/>
          </p:cNvSpPr>
          <p:nvPr/>
        </p:nvSpPr>
        <p:spPr>
          <a:xfrm>
            <a:off x="261074" y="8282503"/>
            <a:ext cx="9529604" cy="149957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Periodic on-site visits to the concession location(s)</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Periodic interviews with the joint venture participants, managers, and employees</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of any relevant documentation, including financial reports and agreements, necessary to ensure compliance with the joint venture agreement (e.g., profit and loss statements, distribution statements, balance sheets, tax returns, capital accounts, etc.)</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of share of profits/distributions to ensure that they are proportionate to ownership interest</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 Review share of risk and capital accounts, including source of funds, to ensure that they are proportionate to ownership interest</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of management fees paid to ACDBEs and non-ACDBE participants, as compared to the cost of providing the service</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operations and any changes to assigned roles and responsibilities</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Written certification that the airport reviewed all related joint venture contract records and monitored the concession location(s)</a:t>
            </a: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3" name="Text Placeholder 5">
            <a:extLst>
              <a:ext uri="{FF2B5EF4-FFF2-40B4-BE49-F238E27FC236}">
                <a16:creationId xmlns:a16="http://schemas.microsoft.com/office/drawing/2014/main" id="{D347B765-724B-38B6-D5D1-944FE554AAD4}"/>
              </a:ext>
              <a:ext uri="{C183D7F6-B498-43B3-948B-1728B52AA6E4}">
                <adec:decorative xmlns:adec="http://schemas.microsoft.com/office/drawing/2017/decorative" val="1"/>
              </a:ext>
            </a:extLst>
          </p:cNvPr>
          <p:cNvSpPr txBox="1">
            <a:spLocks/>
          </p:cNvSpPr>
          <p:nvPr/>
        </p:nvSpPr>
        <p:spPr>
          <a:xfrm>
            <a:off x="608266" y="1310021"/>
            <a:ext cx="9529604" cy="5018208"/>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Periodic (not less than annual) verification of the status of the ACDBE’s certification</a:t>
            </a: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r>
              <a:rPr kumimoji="0" lang="en-US" sz="20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As an ACDBE JV Partner:</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Ensure ACDBE / SBEC certifications are current</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Submit required annual and three (3) year review </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Periodic review of the managing entity’s meeting minutes and reports</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mn-ea"/>
                <a:cs typeface="+mn-cs"/>
              </a:rPr>
              <a:t>Periodic review of the managing entity’s meeting minutes and reports</a:t>
            </a:r>
            <a:endPar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r>
              <a:rPr kumimoji="0" lang="en-US" sz="20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As an ACDBE JV Partner:</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the JV Operating Agreement for attendance requirements for meetings  </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Request copies of meeting reports for your records</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of ACDBE participation on the management committee and certain business decisions requiring unanimous consent</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JV Operating Agreement for voting rules/requirements</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Wingdings" panose="05000000000000000000" pitchFamily="2" charset="2"/>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Wingdings" panose="05000000000000000000" pitchFamily="2" charset="2"/>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63086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68092-B295-507D-7F6B-A2DD0527D6E9}"/>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CF489940-12ED-4208-65F1-E1A6048D503B}"/>
              </a:ext>
            </a:extLst>
          </p:cNvPr>
          <p:cNvSpPr>
            <a:spLocks noGrp="1"/>
          </p:cNvSpPr>
          <p:nvPr>
            <p:ph type="title" idx="4294967295"/>
          </p:nvPr>
        </p:nvSpPr>
        <p:spPr>
          <a:xfrm>
            <a:off x="800715" y="472396"/>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DEN Monitoring Requirements Continued</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1D174E03-CA9C-1F26-ECB6-40385855CC71}"/>
              </a:ext>
            </a:extLst>
          </p:cNvPr>
          <p:cNvSpPr txBox="1">
            <a:spLocks/>
          </p:cNvSpPr>
          <p:nvPr/>
        </p:nvSpPr>
        <p:spPr>
          <a:xfrm>
            <a:off x="800714" y="1310021"/>
            <a:ext cx="9337155" cy="449569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Periodic </a:t>
            </a:r>
            <a:r>
              <a:rPr lang="en-US" sz="2400" b="1">
                <a:solidFill>
                  <a:srgbClr val="E7E6E6">
                    <a:lumMod val="10000"/>
                  </a:srgbClr>
                </a:solidFill>
                <a:latin typeface="Calibri" panose="020F0502020204030204"/>
                <a:ea typeface="Calibri" panose="020F0502020204030204"/>
                <a:cs typeface="Calibri" panose="020F0502020204030204"/>
              </a:rPr>
              <a:t>Site</a:t>
            </a: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 </a:t>
            </a:r>
            <a:r>
              <a:rPr lang="en-US" sz="2400" b="1">
                <a:solidFill>
                  <a:srgbClr val="E7E6E6">
                    <a:lumMod val="10000"/>
                  </a:srgbClr>
                </a:solidFill>
                <a:latin typeface="Calibri" panose="020F0502020204030204"/>
                <a:ea typeface="Calibri" panose="020F0502020204030204"/>
                <a:cs typeface="Calibri" panose="020F0502020204030204"/>
              </a:rPr>
              <a:t>Visits</a:t>
            </a: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 to the concession location(s)</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r>
              <a:rPr kumimoji="0" lang="en-US" sz="20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ACDBE Joint Venture (JV) Partners should be aware of the following:</a:t>
            </a:r>
          </a:p>
          <a:p>
            <a:pPr marL="0" indent="0">
              <a:spcBef>
                <a:spcPts val="0"/>
              </a:spcBef>
              <a:buNone/>
              <a:defRPr/>
            </a:pPr>
            <a:endParaRPr lang="en-US" sz="2000" b="1">
              <a:solidFill>
                <a:prstClr val="black"/>
              </a:solidFill>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DEN will perform unscheduled site visits at all concession locations </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DEN’s site visit is separate from the site visit performed by the Concessions Team</a:t>
            </a:r>
            <a:endParaRPr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DEN will interview the Concession Manager for knowledge of job duties and Joint Venture awareness </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Wingdings" panose="05000000000000000000" pitchFamily="2" charset="2"/>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Wingdings" panose="05000000000000000000" pitchFamily="2" charset="2"/>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10"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13E4255F-50BA-9E49-868C-ED1023F31A64}"/>
              </a:ext>
            </a:extLst>
          </p:cNvPr>
          <p:cNvSpPr txBox="1">
            <a:spLocks/>
          </p:cNvSpPr>
          <p:nvPr/>
        </p:nvSpPr>
        <p:spPr>
          <a:xfrm>
            <a:off x="848869" y="3738561"/>
            <a:ext cx="9671444" cy="101203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335193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AE497-4F90-D024-C578-976612C6D43F}"/>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D5C3A015-436A-C58B-5768-8296950E7248}"/>
              </a:ext>
            </a:extLst>
          </p:cNvPr>
          <p:cNvSpPr>
            <a:spLocks noGrp="1"/>
          </p:cNvSpPr>
          <p:nvPr>
            <p:ph type="title" idx="4294967295"/>
          </p:nvPr>
        </p:nvSpPr>
        <p:spPr>
          <a:xfrm>
            <a:off x="800715" y="403123"/>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DEN Monitoring Requirements Continued  </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7"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A0501339-9D19-1ED9-017D-6AE653A7369B}"/>
              </a:ext>
            </a:extLst>
          </p:cNvPr>
          <p:cNvSpPr txBox="1">
            <a:spLocks/>
          </p:cNvSpPr>
          <p:nvPr/>
        </p:nvSpPr>
        <p:spPr>
          <a:xfrm>
            <a:off x="848868" y="1310021"/>
            <a:ext cx="9289001" cy="469889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Review of Any Relevant Documentation</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mn-ea"/>
                <a:cs typeface="+mn-cs"/>
              </a:rPr>
              <a:t>It is essential to review all relevant documentation, including financial reports and agreements, to ensure compliance with the joint venture agreement. This includes Profit and loss statements, Distribution statements, Balance sheets, Tax returns, and other relevant financial documents. </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Important Considerations for ACDBE JV Partners</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the joint venture’s requirements for documentation to be provided by the Joint Venture.</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of share of profits/distributions to ensure that they are proportionate to ownership interest</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8"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84CB2D17-524F-8A88-427F-3595223B2635}"/>
              </a:ext>
            </a:extLst>
          </p:cNvPr>
          <p:cNvSpPr txBox="1">
            <a:spLocks/>
          </p:cNvSpPr>
          <p:nvPr/>
        </p:nvSpPr>
        <p:spPr>
          <a:xfrm>
            <a:off x="608266" y="3780524"/>
            <a:ext cx="9529604" cy="57831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10"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CF94315F-4BFC-CBE9-8FE0-698728B3A557}"/>
              </a:ext>
            </a:extLst>
          </p:cNvPr>
          <p:cNvSpPr txBox="1">
            <a:spLocks/>
          </p:cNvSpPr>
          <p:nvPr/>
        </p:nvSpPr>
        <p:spPr>
          <a:xfrm>
            <a:off x="848869" y="3346813"/>
            <a:ext cx="9671444" cy="101203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86466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126E-2361-7554-974D-00080A992192}"/>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B25FAF15-CFA4-E129-69DC-0363D2DA70E8}"/>
              </a:ext>
            </a:extLst>
          </p:cNvPr>
          <p:cNvSpPr>
            <a:spLocks noGrp="1"/>
          </p:cNvSpPr>
          <p:nvPr>
            <p:ph type="title" idx="4294967295"/>
          </p:nvPr>
        </p:nvSpPr>
        <p:spPr>
          <a:xfrm>
            <a:off x="730815" y="436880"/>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DEN Monitoring Requirements Continued    </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3"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8EC3321B-62D5-F7D3-4516-6715968B6B2B}"/>
              </a:ext>
            </a:extLst>
          </p:cNvPr>
          <p:cNvSpPr txBox="1">
            <a:spLocks/>
          </p:cNvSpPr>
          <p:nvPr/>
        </p:nvSpPr>
        <p:spPr>
          <a:xfrm>
            <a:off x="608266" y="4914281"/>
            <a:ext cx="9529604" cy="74881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7"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313F4C88-96AC-E594-5A5D-35F16D2CEEE3}"/>
              </a:ext>
            </a:extLst>
          </p:cNvPr>
          <p:cNvSpPr txBox="1">
            <a:spLocks/>
          </p:cNvSpPr>
          <p:nvPr/>
        </p:nvSpPr>
        <p:spPr>
          <a:xfrm>
            <a:off x="730815" y="1423420"/>
            <a:ext cx="9529604" cy="4425837"/>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 operations and any changes to assigned roles and responsibilities.</a:t>
            </a: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Reviewed all related joint venture contract records for monitored concession location(s).</a:t>
            </a: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8"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E5CB9FD0-6D41-F4DB-787E-0F3E6A40DD6A}"/>
              </a:ext>
            </a:extLst>
          </p:cNvPr>
          <p:cNvSpPr txBox="1">
            <a:spLocks/>
          </p:cNvSpPr>
          <p:nvPr/>
        </p:nvSpPr>
        <p:spPr>
          <a:xfrm>
            <a:off x="608266" y="2965425"/>
            <a:ext cx="9529604" cy="57831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10"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99045836-07C8-50D2-0FD0-121E05FCB22E}"/>
              </a:ext>
            </a:extLst>
          </p:cNvPr>
          <p:cNvSpPr txBox="1">
            <a:spLocks/>
          </p:cNvSpPr>
          <p:nvPr/>
        </p:nvSpPr>
        <p:spPr>
          <a:xfrm>
            <a:off x="848869" y="3346813"/>
            <a:ext cx="9671444" cy="101203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5"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ADA19BEA-810F-4D31-90A9-04C29A041EFC}"/>
              </a:ext>
            </a:extLst>
          </p:cNvPr>
          <p:cNvSpPr txBox="1">
            <a:spLocks/>
          </p:cNvSpPr>
          <p:nvPr/>
        </p:nvSpPr>
        <p:spPr>
          <a:xfrm>
            <a:off x="608266" y="4069683"/>
            <a:ext cx="9529604" cy="57831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11702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841190-7D96-86CF-DEBA-2CD24B300636}"/>
              </a:ext>
              <a:ext uri="{C183D7F6-B498-43B3-948B-1728B52AA6E4}">
                <adec:decorative xmlns:adec="http://schemas.microsoft.com/office/drawing/2017/decorative" val="1"/>
              </a:ext>
            </a:extLst>
          </p:cNvPr>
          <p:cNvSpPr>
            <a:spLocks noGrp="1"/>
          </p:cNvSpPr>
          <p:nvPr>
            <p:ph type="title" idx="4294967295"/>
          </p:nvPr>
        </p:nvSpPr>
        <p:spPr>
          <a:xfrm>
            <a:off x="769938" y="437510"/>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rgbClr val="440099"/>
                </a:solidFill>
                <a:latin typeface="+mn-lt"/>
                <a:ea typeface="+mn-ea"/>
                <a:cs typeface="+mn-cs"/>
              </a:rPr>
              <a:t>Overview</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D5AE1A90-9B8F-832E-D55F-CD23D1E8F277}"/>
              </a:ext>
              <a:ext uri="{C183D7F6-B498-43B3-948B-1728B52AA6E4}">
                <adec:decorative xmlns:adec="http://schemas.microsoft.com/office/drawing/2017/decorative" val="1"/>
              </a:ext>
            </a:extLst>
          </p:cNvPr>
          <p:cNvSpPr>
            <a:spLocks noGrp="1"/>
          </p:cNvSpPr>
          <p:nvPr>
            <p:ph type="body" sz="quarter" idx="13"/>
          </p:nvPr>
        </p:nvSpPr>
        <p:spPr>
          <a:xfrm>
            <a:off x="769938" y="1555749"/>
            <a:ext cx="8694737" cy="2545987"/>
          </a:xfrm>
        </p:spPr>
        <p:txBody>
          <a:bodyPr lIns="91440" tIns="45720" rIns="91440" bIns="45720" anchor="t"/>
          <a:lstStyle/>
          <a:p>
            <a:pPr marL="285750" lvl="0" indent="-285750">
              <a:buClr>
                <a:srgbClr val="E35B2A"/>
              </a:buClr>
              <a:buFont typeface="Arial" panose="020B0604020202020204" pitchFamily="34" charset="0"/>
              <a:buChar char="•"/>
            </a:pPr>
            <a:r>
              <a:rPr lang="en-US" sz="2000" b="0"/>
              <a:t>Housekeeping</a:t>
            </a:r>
          </a:p>
          <a:p>
            <a:pPr marL="285750" lvl="0" indent="-285750" rtl="0">
              <a:buClr>
                <a:srgbClr val="E35B2A"/>
              </a:buClr>
              <a:buFont typeface="Arial" panose="020B0604020202020204" pitchFamily="34" charset="0"/>
              <a:buChar char="•"/>
            </a:pPr>
            <a:r>
              <a:rPr lang="en-US" sz="2000" b="0"/>
              <a:t>Who Is In The Audience?</a:t>
            </a:r>
            <a:endParaRPr lang="en-US" sz="2000" b="0">
              <a:ea typeface="Calibri" panose="020F0502020204030204"/>
              <a:cs typeface="Calibri"/>
            </a:endParaRPr>
          </a:p>
          <a:p>
            <a:pPr marL="285750" indent="-285750">
              <a:buClr>
                <a:srgbClr val="E35B2A"/>
              </a:buClr>
              <a:buFont typeface="Arial" panose="020B0604020202020204" pitchFamily="34" charset="0"/>
              <a:buChar char="•"/>
            </a:pPr>
            <a:r>
              <a:rPr lang="en-US" sz="2000">
                <a:cs typeface="Calibri"/>
              </a:rPr>
              <a:t>ACDBE Joint Venture 201</a:t>
            </a:r>
            <a:endParaRPr lang="en-US" sz="2000">
              <a:ea typeface="Calibri"/>
              <a:cs typeface="Calibri"/>
            </a:endParaRPr>
          </a:p>
          <a:p>
            <a:pPr marL="285750" indent="-285750">
              <a:buClr>
                <a:srgbClr val="E35B2A"/>
              </a:buClr>
              <a:buFont typeface="Arial" panose="020B0604020202020204" pitchFamily="34" charset="0"/>
              <a:buChar char="•"/>
            </a:pPr>
            <a:r>
              <a:rPr lang="en-US" sz="2000">
                <a:cs typeface="Calibri"/>
              </a:rPr>
              <a:t>Fireside Chat with Jarvis Haggins, M2 Concepts</a:t>
            </a:r>
            <a:endParaRPr lang="en-US" sz="2000">
              <a:ea typeface="Calibri" panose="020F0502020204030204"/>
              <a:cs typeface="Calibri"/>
            </a:endParaRPr>
          </a:p>
        </p:txBody>
      </p:sp>
    </p:spTree>
    <p:extLst>
      <p:ext uri="{BB962C8B-B14F-4D97-AF65-F5344CB8AC3E}">
        <p14:creationId xmlns:p14="http://schemas.microsoft.com/office/powerpoint/2010/main" val="1890452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F9A16-48F7-D119-ED40-54E45411C5AB}"/>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9900DED7-BB85-71A8-D4BF-AC111BD6A7E7}"/>
              </a:ext>
            </a:extLst>
          </p:cNvPr>
          <p:cNvSpPr>
            <a:spLocks noGrp="1"/>
          </p:cNvSpPr>
          <p:nvPr>
            <p:ph type="title" idx="4294967295"/>
          </p:nvPr>
        </p:nvSpPr>
        <p:spPr>
          <a:xfrm>
            <a:off x="730815" y="597087"/>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Operating Agreement Changes / Amendments </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10"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C91F5536-8B8C-B72D-7102-F58B0ED6CF16}"/>
              </a:ext>
            </a:extLst>
          </p:cNvPr>
          <p:cNvSpPr txBox="1">
            <a:spLocks/>
          </p:cNvSpPr>
          <p:nvPr/>
        </p:nvSpPr>
        <p:spPr>
          <a:xfrm>
            <a:off x="730815" y="3346813"/>
            <a:ext cx="9671444" cy="2434858"/>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4"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09F538D9-CFD8-CEB2-20E7-EC710C6F5246}"/>
              </a:ext>
            </a:extLst>
          </p:cNvPr>
          <p:cNvSpPr txBox="1">
            <a:spLocks/>
          </p:cNvSpPr>
          <p:nvPr/>
        </p:nvSpPr>
        <p:spPr>
          <a:xfrm>
            <a:off x="848869" y="3852828"/>
            <a:ext cx="9671444" cy="101203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E35B2A"/>
              </a:buClr>
              <a:buSzPct val="110000"/>
              <a:buFont typeface="Wingdings" panose="05000000000000000000" pitchFamily="2" charset="2"/>
              <a:buChar char="§"/>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
        <p:nvSpPr>
          <p:cNvPr id="7"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164537EC-0711-5BA8-DDB9-15FC19A0BC9C}"/>
              </a:ext>
            </a:extLst>
          </p:cNvPr>
          <p:cNvSpPr txBox="1">
            <a:spLocks/>
          </p:cNvSpPr>
          <p:nvPr/>
        </p:nvSpPr>
        <p:spPr>
          <a:xfrm>
            <a:off x="730815" y="1486152"/>
            <a:ext cx="9529604" cy="811974"/>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Changes to the approved Joint Venture Agreement must be submitted to DEN before implementation.  DEN has </a:t>
            </a: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30 days to review and respond </a:t>
            </a: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to the proposed changes. </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If the work performed by the ACDBE firm </a:t>
            </a: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is less than </a:t>
            </a: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the role defined in the approved Joint Venture agreement, the agreement should be amended by the Managing Members and DEN should be made aware. </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endPar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This includes: </a:t>
            </a:r>
          </a:p>
          <a:p>
            <a:pPr marL="685800" marR="0" lvl="1" indent="-228600" algn="l" defTabSz="914400" rtl="0" eaLnBrk="1" fontAlgn="auto" latinLnBrk="0" hangingPunct="1">
              <a:lnSpc>
                <a:spcPct val="90000"/>
              </a:lnSpc>
              <a:spcBef>
                <a:spcPts val="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Changes to the member ownership structure </a:t>
            </a:r>
          </a:p>
          <a:p>
            <a:pPr marL="685800" marR="0" lvl="1" indent="-228600" algn="l" defTabSz="914400" rtl="0" eaLnBrk="1" fontAlgn="auto" latinLnBrk="0" hangingPunct="1">
              <a:lnSpc>
                <a:spcPct val="90000"/>
              </a:lnSpc>
              <a:spcBef>
                <a:spcPts val="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Modifications to assigned roles and responsibilities </a:t>
            </a:r>
          </a:p>
          <a:p>
            <a:pPr marL="685800" marR="0" lvl="1" indent="-228600" algn="l" defTabSz="914400" rtl="0" eaLnBrk="1" fontAlgn="auto" latinLnBrk="0" hangingPunct="1">
              <a:lnSpc>
                <a:spcPct val="90000"/>
              </a:lnSpc>
              <a:spcBef>
                <a:spcPts val="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Any operational changes</a:t>
            </a:r>
            <a:endPar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endPar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a:t>
            </a:r>
            <a:r>
              <a:rPr kumimoji="0" lang="en-US" sz="24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Section 5.5/6.2 of JV Guidance / 49 CFR 23.55(d))</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987367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15959-9B88-0013-9859-15FAD4F363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0018FB-96E6-152F-BBF2-74DB4349E8A0}"/>
              </a:ext>
              <a:ext uri="{C183D7F6-B498-43B3-948B-1728B52AA6E4}">
                <adec:decorative xmlns:adec="http://schemas.microsoft.com/office/drawing/2017/decorative" val="1"/>
              </a:ext>
            </a:extLst>
          </p:cNvPr>
          <p:cNvSpPr>
            <a:spLocks noGrp="1"/>
          </p:cNvSpPr>
          <p:nvPr>
            <p:ph type="title" idx="4294967295"/>
          </p:nvPr>
        </p:nvSpPr>
        <p:spPr>
          <a:xfrm>
            <a:off x="745174" y="399124"/>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Contract Changes / Amendments</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3" name="Text Placeholder 5">
            <a:extLst>
              <a:ext uri="{FF2B5EF4-FFF2-40B4-BE49-F238E27FC236}">
                <a16:creationId xmlns:a16="http://schemas.microsoft.com/office/drawing/2014/main" id="{BC774711-B3AC-D190-AAA5-06EB04A875E2}"/>
              </a:ext>
              <a:ext uri="{C183D7F6-B498-43B3-948B-1728B52AA6E4}">
                <adec:decorative xmlns:adec="http://schemas.microsoft.com/office/drawing/2017/decorative" val="1"/>
              </a:ext>
            </a:extLst>
          </p:cNvPr>
          <p:cNvSpPr txBox="1">
            <a:spLocks/>
          </p:cNvSpPr>
          <p:nvPr/>
        </p:nvSpPr>
        <p:spPr>
          <a:xfrm>
            <a:off x="745174" y="1374375"/>
            <a:ext cx="9529604" cy="101203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Contractual Amendments are issued to support and stabilize Concessionaires, ensuring that essential goods and services remain available to passengers and employees at DEN.</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b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br>
            <a:r>
              <a:rPr kumimoji="0" lang="en-US" sz="2400" b="1"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Changes / Amendments can consist of the following:</a:t>
            </a:r>
            <a:endParaRPr kumimoji="0" lang="en-US" sz="2400" b="1"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Term and expiration agreement dates;</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DEN Concessions Programs, i.e., Excellence in Service (formally) Premium Value Program;</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Char char="•"/>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Pandemic/illness-related local and nationwide disruptions;</a:t>
            </a:r>
          </a:p>
          <a:p>
            <a:pPr marL="285750" marR="0" lvl="0" indent="-285750" algn="l" defTabSz="914400" rtl="0" eaLnBrk="1" fontAlgn="auto" latinLnBrk="0" hangingPunct="1">
              <a:lnSpc>
                <a:spcPct val="100000"/>
              </a:lnSpc>
              <a:spcBef>
                <a:spcPts val="0"/>
              </a:spcBef>
              <a:spcAft>
                <a:spcPts val="0"/>
              </a:spcAft>
              <a:buClr>
                <a:srgbClr val="E35B2A"/>
              </a:buClr>
              <a:buSzPct val="110000"/>
              <a:buFont typeface="Wingdings" panose="05000000000000000000" pitchFamily="2" charset="2"/>
              <a:buChar char="§"/>
              <a:tabLst/>
              <a:defRPr/>
            </a:pPr>
            <a:endPar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r>
              <a:rPr kumimoji="0" lang="en-US" sz="24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rPr>
              <a:t>DEN will work with the Concession JV and Key Stakeholders to obtain approval signatures.  Concessionaire JV will receive a copy of the executed Amendment for the record.   </a:t>
            </a:r>
            <a:endParaRPr kumimoji="0" lang="en-US" sz="24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defRPr/>
            </a:pPr>
            <a:endPar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191569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E8F27-FC2B-799B-AE59-337703284D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6806E1-06A9-ACC5-2E9A-4C0BD8FEA712}"/>
              </a:ext>
              <a:ext uri="{C183D7F6-B498-43B3-948B-1728B52AA6E4}">
                <adec:decorative xmlns:adec="http://schemas.microsoft.com/office/drawing/2017/decorative" val="1"/>
              </a:ext>
            </a:extLst>
          </p:cNvPr>
          <p:cNvSpPr>
            <a:spLocks noGrp="1"/>
          </p:cNvSpPr>
          <p:nvPr>
            <p:ph type="title" idx="4294967295"/>
          </p:nvPr>
        </p:nvSpPr>
        <p:spPr>
          <a:xfrm>
            <a:off x="730815" y="597087"/>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Non-Compliance / Misconduct</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a:extLst>
              <a:ext uri="{FF2B5EF4-FFF2-40B4-BE49-F238E27FC236}">
                <a16:creationId xmlns:a16="http://schemas.microsoft.com/office/drawing/2014/main" id="{3F22A280-FC4A-6A5B-2EC9-31863E34EF63}"/>
              </a:ext>
            </a:extLst>
          </p:cNvPr>
          <p:cNvSpPr txBox="1"/>
          <p:nvPr/>
        </p:nvSpPr>
        <p:spPr>
          <a:xfrm>
            <a:off x="848868" y="1596289"/>
            <a:ext cx="9144705"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Airports are subject to sanctions under FAA statutes and regulations if they fail to comply with ACDBE regulations (49 CFR 26.107).  </a:t>
            </a:r>
            <a:b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br>
            <a:endPar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Businesses working in the ACDBE program who engage in misconduct may be subject to suspension or debarment enforcement actions. </a:t>
            </a:r>
          </a:p>
          <a:p>
            <a:pPr marL="342900" marR="0" lvl="0" indent="-34290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Use or attempt to use false, fraudulent, or deceitful statements</a:t>
            </a:r>
          </a:p>
          <a:p>
            <a:pPr marL="342900" marR="0" lvl="0" indent="-34290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Representations or circumstances indicating a serious lack of business integrity/honesty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314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B23913-4492-8773-B81D-784141FC57CF}"/>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8497873C-E3D2-0B15-E2FE-80B138F0DCCA}"/>
              </a:ext>
              <a:ext uri="{C183D7F6-B498-43B3-948B-1728B52AA6E4}">
                <adec:decorative xmlns:adec="http://schemas.microsoft.com/office/drawing/2017/decorative" val="1"/>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Support Services</a:t>
            </a:r>
          </a:p>
        </p:txBody>
      </p:sp>
      <p:sp>
        <p:nvSpPr>
          <p:cNvPr id="4" name="TextBox 3">
            <a:extLst>
              <a:ext uri="{FF2B5EF4-FFF2-40B4-BE49-F238E27FC236}">
                <a16:creationId xmlns:a16="http://schemas.microsoft.com/office/drawing/2014/main" id="{D2A77B0B-0216-7292-F421-F8F9D402276E}"/>
              </a:ext>
              <a:ext uri="{C183D7F6-B498-43B3-948B-1728B52AA6E4}">
                <adec:decorative xmlns:adec="http://schemas.microsoft.com/office/drawing/2017/decorative" val="1"/>
              </a:ext>
            </a:extLst>
          </p:cNvPr>
          <p:cNvSpPr txBox="1"/>
          <p:nvPr/>
        </p:nvSpPr>
        <p:spPr>
          <a:xfrm>
            <a:off x="770439" y="1511166"/>
            <a:ext cx="9269129"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Assistance for ACDBE / SBEC Certified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Technical Assistance: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Airports may provide technical assistance to ACDBE firms to help them overcome limitations, such as obtaining bonding or financing.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Information and Communication: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Airports can implement programs to reach out to and inform ACDBEs about concession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https://www.flydenver.com/business-and-community/procurement/opportunities/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Supportive Services: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Supportive services and training programs can be offered to assist all small businesses, including ACDBEs, in developing their 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https://www.flydenver.com/business-and-community/acdbe/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Business Development Programs: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Business Development Training Academy (BDTA) development programs specifically for ACDBEs to help them navigate participation in concessions.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https://www.flydenver.com/business-and-community/ceea/bdta/#overview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740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09D1-E221-C1F7-7134-0DDA2DF697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0CDA53-BBF4-0E59-FDD3-46436AB79A65}"/>
              </a:ext>
              <a:ext uri="{C183D7F6-B498-43B3-948B-1728B52AA6E4}">
                <adec:decorative xmlns:adec="http://schemas.microsoft.com/office/drawing/2017/decorative" val="1"/>
              </a:ext>
            </a:extLst>
          </p:cNvPr>
          <p:cNvSpPr>
            <a:spLocks noGrp="1"/>
          </p:cNvSpPr>
          <p:nvPr>
            <p:ph type="title" idx="4294967295"/>
          </p:nvPr>
        </p:nvSpPr>
        <p:spPr>
          <a:xfrm>
            <a:off x="730815" y="597087"/>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Calibri"/>
                <a:cs typeface="Calibri"/>
              </a:rPr>
              <a:t>ACDBE Fireside Chat</a:t>
            </a:r>
            <a:endParaRPr kumimoji="0" lang="en-US" sz="3600" b="0" i="0" u="none" strike="noStrike" kern="1200" cap="none" spc="0" normalizeH="0" baseline="0" noProof="0">
              <a:ln>
                <a:noFill/>
              </a:ln>
              <a:solidFill>
                <a:srgbClr val="440099"/>
              </a:solidFill>
              <a:effectLst/>
              <a:uLnTx/>
              <a:uFillTx/>
              <a:latin typeface="+mn-lt"/>
              <a:ea typeface="+mn-ea"/>
              <a:cs typeface="+mn-cs"/>
            </a:endParaRPr>
          </a:p>
        </p:txBody>
      </p:sp>
      <p:sp>
        <p:nvSpPr>
          <p:cNvPr id="14" name="Text Placeholder 5">
            <a:extLst>
              <a:ext uri="{FF2B5EF4-FFF2-40B4-BE49-F238E27FC236}">
                <a16:creationId xmlns:a16="http://schemas.microsoft.com/office/drawing/2014/main" id="{C430753A-516C-2975-73B8-66A656AA9F65}"/>
              </a:ext>
              <a:ext uri="{C183D7F6-B498-43B3-948B-1728B52AA6E4}">
                <adec:decorative xmlns:adec="http://schemas.microsoft.com/office/drawing/2017/decorative" val="1"/>
              </a:ext>
            </a:extLst>
          </p:cNvPr>
          <p:cNvSpPr txBox="1">
            <a:spLocks/>
          </p:cNvSpPr>
          <p:nvPr/>
        </p:nvSpPr>
        <p:spPr>
          <a:xfrm>
            <a:off x="4686791" y="2193778"/>
            <a:ext cx="5833522" cy="790562"/>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r>
              <a:rPr kumimoji="0" lang="en-US" sz="2800" b="1" i="0" u="none" strike="noStrike" kern="1200" cap="none" spc="0" normalizeH="0" baseline="0" noProof="0">
                <a:ln>
                  <a:noFill/>
                </a:ln>
                <a:solidFill>
                  <a:srgbClr val="E7E6E6">
                    <a:lumMod val="10000"/>
                  </a:srgbClr>
                </a:solidFill>
                <a:effectLst/>
                <a:uLnTx/>
                <a:uFillTx/>
                <a:latin typeface="Calibri" panose="020F0502020204030204"/>
                <a:ea typeface="+mn-ea"/>
                <a:cs typeface="+mn-cs"/>
              </a:rPr>
              <a:t>Jarvis Haggins</a:t>
            </a:r>
            <a:br>
              <a:rPr kumimoji="0" lang="en-US" sz="2800" b="0" i="0" u="none" strike="noStrike" kern="1200" cap="none" spc="0" normalizeH="0" baseline="0" noProof="0">
                <a:ln>
                  <a:noFill/>
                </a:ln>
                <a:solidFill>
                  <a:srgbClr val="E7E6E6">
                    <a:lumMod val="10000"/>
                  </a:srgbClr>
                </a:solidFill>
                <a:effectLst/>
                <a:uLnTx/>
                <a:uFillTx/>
                <a:latin typeface="Calibri" panose="020F0502020204030204"/>
                <a:ea typeface="+mn-ea"/>
                <a:cs typeface="+mn-cs"/>
              </a:rPr>
            </a:br>
            <a:r>
              <a:rPr kumimoji="0" lang="en-US" sz="2400" b="0" i="1" u="none" strike="noStrike" kern="1200" cap="none" spc="0" normalizeH="0" baseline="0" noProof="0">
                <a:ln>
                  <a:noFill/>
                </a:ln>
                <a:solidFill>
                  <a:srgbClr val="E7E6E6">
                    <a:lumMod val="10000"/>
                  </a:srgbClr>
                </a:solidFill>
                <a:effectLst/>
                <a:uLnTx/>
                <a:uFillTx/>
                <a:latin typeface="Calibri" panose="020F0502020204030204"/>
                <a:ea typeface="+mn-ea"/>
                <a:cs typeface="+mn-cs"/>
              </a:rPr>
              <a:t>Director of Retail Operations at M2 Concepts</a:t>
            </a:r>
          </a:p>
          <a:p>
            <a:pPr marL="0" marR="0" lvl="0" indent="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None/>
              <a:tabLst/>
              <a:defRPr/>
            </a:pPr>
            <a:b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mn-ea"/>
                <a:cs typeface="+mn-cs"/>
              </a:rPr>
            </a:br>
            <a:r>
              <a:rPr kumimoji="0" lang="en-US" sz="2000" b="0" i="0" u="none" strike="noStrike" kern="1200" cap="none" spc="0" normalizeH="0" baseline="0" noProof="0">
                <a:ln>
                  <a:noFill/>
                </a:ln>
                <a:solidFill>
                  <a:srgbClr val="E7E6E6">
                    <a:lumMod val="10000"/>
                  </a:srgbClr>
                </a:solidFill>
                <a:effectLst/>
                <a:uLnTx/>
                <a:uFillTx/>
                <a:latin typeface="Calibri" panose="020F0502020204030204"/>
                <a:ea typeface="+mn-ea"/>
                <a:cs typeface="+mn-cs"/>
              </a:rPr>
              <a:t>Over 10 years with M2 Concepts, leading retail operations at major airport concessions in DFW, IAH, SAT, and DEN.</a:t>
            </a:r>
            <a:endParaRPr kumimoji="0" lang="en-US" sz="2000" b="0" i="1" u="none" strike="noStrike" kern="1200" cap="none" spc="0" normalizeH="0" baseline="0" noProof="0">
              <a:ln>
                <a:noFill/>
              </a:ln>
              <a:solidFill>
                <a:srgbClr val="E7E6E6">
                  <a:lumMod val="10000"/>
                </a:srgbClr>
              </a:solidFill>
              <a:effectLst/>
              <a:uLnTx/>
              <a:uFillTx/>
              <a:latin typeface="Calibri" panose="020F0502020204030204"/>
              <a:ea typeface="Calibri" panose="020F0502020204030204"/>
              <a:cs typeface="Calibri" panose="020F0502020204030204"/>
            </a:endParaRPr>
          </a:p>
        </p:txBody>
      </p:sp>
      <p:pic>
        <p:nvPicPr>
          <p:cNvPr id="18" name="Picture 17">
            <a:extLst>
              <a:ext uri="{FF2B5EF4-FFF2-40B4-BE49-F238E27FC236}">
                <a16:creationId xmlns:a16="http://schemas.microsoft.com/office/drawing/2014/main" id="{6EF3ABAD-B745-BF86-A9E3-E5DF55BA68D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4071" y="5532710"/>
            <a:ext cx="1689439" cy="879788"/>
          </a:xfrm>
          <a:prstGeom prst="rect">
            <a:avLst/>
          </a:prstGeom>
        </p:spPr>
      </p:pic>
      <p:pic>
        <p:nvPicPr>
          <p:cNvPr id="7" name="Picture 6">
            <a:extLst>
              <a:ext uri="{FF2B5EF4-FFF2-40B4-BE49-F238E27FC236}">
                <a16:creationId xmlns:a16="http://schemas.microsoft.com/office/drawing/2014/main" id="{F1BD02C8-58E5-7397-6873-80245F8E5FD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814" y="1831304"/>
            <a:ext cx="3337955" cy="3195391"/>
          </a:xfrm>
          <a:prstGeom prst="rect">
            <a:avLst/>
          </a:prstGeom>
        </p:spPr>
      </p:pic>
    </p:spTree>
    <p:extLst>
      <p:ext uri="{BB962C8B-B14F-4D97-AF65-F5344CB8AC3E}">
        <p14:creationId xmlns:p14="http://schemas.microsoft.com/office/powerpoint/2010/main" val="45192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B086D-17E9-E515-4213-A4AF7780127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A66D837-F7BB-1AB6-1684-1C2D2BE4081C}"/>
              </a:ext>
              <a:ext uri="{C183D7F6-B498-43B3-948B-1728B52AA6E4}">
                <adec:decorative xmlns:adec="http://schemas.microsoft.com/office/drawing/2017/decorative" val="1"/>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a:solidFill>
                  <a:srgbClr val="440099"/>
                </a:solidFill>
                <a:ea typeface="Calibri"/>
                <a:cs typeface="Calibri"/>
              </a:rPr>
              <a:t>ACDBE Fireside Chat Q&amp;A</a:t>
            </a:r>
            <a:endParaRPr kumimoji="0" lang="en-US" sz="3600" b="1"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7B9EDC59-6168-3F4C-69EF-933C551104C2}"/>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9" name="TextBox 18">
            <a:extLst>
              <a:ext uri="{FF2B5EF4-FFF2-40B4-BE49-F238E27FC236}">
                <a16:creationId xmlns:a16="http://schemas.microsoft.com/office/drawing/2014/main" id="{F99E3B84-EEB5-58FB-73A6-1915EA744372}"/>
              </a:ext>
              <a:ext uri="{C183D7F6-B498-43B3-948B-1728B52AA6E4}">
                <adec:decorative xmlns:adec="http://schemas.microsoft.com/office/drawing/2017/decorative" val="1"/>
              </a:ext>
            </a:extLst>
          </p:cNvPr>
          <p:cNvSpPr txBox="1"/>
          <p:nvPr/>
        </p:nvSpPr>
        <p:spPr>
          <a:xfrm>
            <a:off x="783793" y="1374241"/>
            <a:ext cx="8117138" cy="1200329"/>
          </a:xfrm>
          <a:prstGeom prst="rect">
            <a:avLst/>
          </a:prstGeom>
          <a:noFill/>
        </p:spPr>
        <p:txBody>
          <a:bodyPr wrap="square" lIns="91440" tIns="45720" rIns="91440" bIns="45720" anchor="t">
            <a:spAutoFit/>
          </a:bodyPr>
          <a:lstStyle/>
          <a:p>
            <a:pPr>
              <a:buClr>
                <a:srgbClr val="E35B2A"/>
              </a:buClr>
              <a:defRPr/>
            </a:pPr>
            <a:r>
              <a:rPr lang="en-US" sz="3600">
                <a:solidFill>
                  <a:prstClr val="black"/>
                </a:solidFill>
                <a:latin typeface="Calibri" panose="020F0502020204030204"/>
                <a:ea typeface="Calibri" panose="020F0502020204030204"/>
                <a:cs typeface="Calibri" panose="020F0502020204030204"/>
              </a:rPr>
              <a:t>How long has M2 Concepts been a Concessionaire at DEN</a:t>
            </a:r>
            <a:r>
              <a:rPr kumimoji="0" lang="en-US" sz="3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t>
            </a:r>
            <a:endParaRPr lang="en-US" sz="3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6" name="Picture Placeholder 25">
            <a:extLst>
              <a:ext uri="{FF2B5EF4-FFF2-40B4-BE49-F238E27FC236}">
                <a16:creationId xmlns:a16="http://schemas.microsoft.com/office/drawing/2014/main" id="{235366A5-58C4-126A-1050-725FC19F945F}"/>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771804" y="-64168"/>
            <a:ext cx="3544887" cy="6922168"/>
          </a:xfrm>
        </p:spPr>
      </p:pic>
      <p:pic>
        <p:nvPicPr>
          <p:cNvPr id="40" name="Picture 39">
            <a:extLst>
              <a:ext uri="{FF2B5EF4-FFF2-40B4-BE49-F238E27FC236}">
                <a16:creationId xmlns:a16="http://schemas.microsoft.com/office/drawing/2014/main" id="{39D24CBC-85AE-B0FD-DF42-6667845B182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475" y="2584216"/>
            <a:ext cx="3940534" cy="2560320"/>
          </a:xfrm>
          <a:prstGeom prst="rect">
            <a:avLst/>
          </a:prstGeom>
        </p:spPr>
      </p:pic>
      <p:sp>
        <p:nvSpPr>
          <p:cNvPr id="44" name="TextBox 43">
            <a:extLst>
              <a:ext uri="{FF2B5EF4-FFF2-40B4-BE49-F238E27FC236}">
                <a16:creationId xmlns:a16="http://schemas.microsoft.com/office/drawing/2014/main" id="{5BF9272D-C30A-BB98-C2A9-C6342FE99B2A}"/>
              </a:ext>
              <a:ext uri="{C183D7F6-B498-43B3-948B-1728B52AA6E4}">
                <adec:decorative xmlns:adec="http://schemas.microsoft.com/office/drawing/2017/decorative" val="1"/>
              </a:ext>
            </a:extLst>
          </p:cNvPr>
          <p:cNvSpPr txBox="1"/>
          <p:nvPr/>
        </p:nvSpPr>
        <p:spPr>
          <a:xfrm>
            <a:off x="953475" y="5421535"/>
            <a:ext cx="615834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River North News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Near Gate B16 • After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Gates • Level 2</a:t>
            </a:r>
          </a:p>
        </p:txBody>
      </p:sp>
    </p:spTree>
    <p:extLst>
      <p:ext uri="{BB962C8B-B14F-4D97-AF65-F5344CB8AC3E}">
        <p14:creationId xmlns:p14="http://schemas.microsoft.com/office/powerpoint/2010/main" val="2320808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B7AB9-C606-50E0-7D06-0DD91DE6DAC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96E25D0-43C6-7B06-84B3-8C060C19421B}"/>
              </a:ext>
              <a:ext uri="{C183D7F6-B498-43B3-948B-1728B52AA6E4}">
                <adec:decorative xmlns:adec="http://schemas.microsoft.com/office/drawing/2017/decorative" val="1"/>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dirty="0">
                <a:solidFill>
                  <a:srgbClr val="440099"/>
                </a:solidFill>
                <a:ea typeface="Calibri"/>
                <a:cs typeface="Calibri"/>
              </a:rPr>
              <a:t>ACDBE Fireside Chat Q&amp;A   </a:t>
            </a:r>
            <a:endParaRPr kumimoji="0" lang="en-US" sz="3600" b="1" i="0" u="none" strike="noStrike" kern="1200" cap="none" spc="0" normalizeH="0" baseline="0" noProof="0" dirty="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A76484A6-B437-6516-D64D-EA1B50DE17EF}"/>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9" name="TextBox 18">
            <a:extLst>
              <a:ext uri="{FF2B5EF4-FFF2-40B4-BE49-F238E27FC236}">
                <a16:creationId xmlns:a16="http://schemas.microsoft.com/office/drawing/2014/main" id="{2AC17CD6-20EC-7099-9E98-99BCCE3CB030}"/>
              </a:ext>
              <a:ext uri="{C183D7F6-B498-43B3-948B-1728B52AA6E4}">
                <adec:decorative xmlns:adec="http://schemas.microsoft.com/office/drawing/2017/decorative" val="1"/>
              </a:ext>
            </a:extLst>
          </p:cNvPr>
          <p:cNvSpPr txBox="1"/>
          <p:nvPr/>
        </p:nvSpPr>
        <p:spPr>
          <a:xfrm>
            <a:off x="783793" y="1619071"/>
            <a:ext cx="775060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What Concessions do you operate, or are you a JV partner in?</a:t>
            </a: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6" name="Picture Placeholder 25">
            <a:extLst>
              <a:ext uri="{FF2B5EF4-FFF2-40B4-BE49-F238E27FC236}">
                <a16:creationId xmlns:a16="http://schemas.microsoft.com/office/drawing/2014/main" id="{82771480-99B3-83BE-A692-21F46F0C6B52}"/>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771804" y="-64168"/>
            <a:ext cx="3544887" cy="6922168"/>
          </a:xfrm>
        </p:spPr>
      </p:pic>
      <p:pic>
        <p:nvPicPr>
          <p:cNvPr id="39" name="Picture 38">
            <a:extLst>
              <a:ext uri="{FF2B5EF4-FFF2-40B4-BE49-F238E27FC236}">
                <a16:creationId xmlns:a16="http://schemas.microsoft.com/office/drawing/2014/main" id="{82DBEC32-7586-F146-D29B-9CC03DC3568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793" y="2973578"/>
            <a:ext cx="3669868" cy="2265351"/>
          </a:xfrm>
          <a:prstGeom prst="rect">
            <a:avLst/>
          </a:prstGeom>
        </p:spPr>
      </p:pic>
      <p:sp>
        <p:nvSpPr>
          <p:cNvPr id="3" name="TextBox 2">
            <a:extLst>
              <a:ext uri="{FF2B5EF4-FFF2-40B4-BE49-F238E27FC236}">
                <a16:creationId xmlns:a16="http://schemas.microsoft.com/office/drawing/2014/main" id="{102729D3-630D-CA23-CAE7-61C1B7CBD586}"/>
              </a:ext>
              <a:ext uri="{C183D7F6-B498-43B3-948B-1728B52AA6E4}">
                <adec:decorative xmlns:adec="http://schemas.microsoft.com/office/drawing/2017/decorative" val="1"/>
              </a:ext>
            </a:extLst>
          </p:cNvPr>
          <p:cNvSpPr txBox="1"/>
          <p:nvPr/>
        </p:nvSpPr>
        <p:spPr>
          <a:xfrm>
            <a:off x="610597" y="5502830"/>
            <a:ext cx="615834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WH Smith Travel Convenience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Near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Near</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Gate A24 • After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Gates • Level 2</a:t>
            </a:r>
          </a:p>
        </p:txBody>
      </p:sp>
    </p:spTree>
    <p:extLst>
      <p:ext uri="{BB962C8B-B14F-4D97-AF65-F5344CB8AC3E}">
        <p14:creationId xmlns:p14="http://schemas.microsoft.com/office/powerpoint/2010/main" val="3578832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8CC9-46D7-8A95-6CF8-F8B277551B21}"/>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158926A-5F75-AB63-7902-026C9538DA78}"/>
              </a:ext>
              <a:ext uri="{C183D7F6-B498-43B3-948B-1728B52AA6E4}">
                <adec:decorative xmlns:adec="http://schemas.microsoft.com/office/drawing/2017/decorative" val="0"/>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a:solidFill>
                  <a:srgbClr val="440099"/>
                </a:solidFill>
                <a:ea typeface="Calibri"/>
                <a:cs typeface="Calibri"/>
              </a:rPr>
              <a:t>ACDBE Fireside Chat Q&amp;A </a:t>
            </a:r>
            <a:endParaRPr kumimoji="0" lang="en-US" sz="3600" b="1"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E044D923-5971-627B-EA5C-0B80ABB20E4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9" name="TextBox 18">
            <a:extLst>
              <a:ext uri="{FF2B5EF4-FFF2-40B4-BE49-F238E27FC236}">
                <a16:creationId xmlns:a16="http://schemas.microsoft.com/office/drawing/2014/main" id="{E71E0488-D099-DCD3-E6CF-499623F8D63B}"/>
              </a:ext>
            </a:extLst>
          </p:cNvPr>
          <p:cNvSpPr txBox="1"/>
          <p:nvPr/>
        </p:nvSpPr>
        <p:spPr>
          <a:xfrm>
            <a:off x="783793" y="1619071"/>
            <a:ext cx="775060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Tell us about your first Joint Venture teaming opportunity?</a:t>
            </a:r>
          </a:p>
        </p:txBody>
      </p:sp>
      <p:pic>
        <p:nvPicPr>
          <p:cNvPr id="26" name="Picture Placeholder 25">
            <a:extLst>
              <a:ext uri="{FF2B5EF4-FFF2-40B4-BE49-F238E27FC236}">
                <a16:creationId xmlns:a16="http://schemas.microsoft.com/office/drawing/2014/main" id="{7491D418-DBE5-4062-E31C-23A1855AEEB3}"/>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771804" y="-64168"/>
            <a:ext cx="3544887" cy="6922168"/>
          </a:xfrm>
        </p:spPr>
      </p:pic>
      <p:pic>
        <p:nvPicPr>
          <p:cNvPr id="34" name="Picture 33" descr="Exterior view of Market 5280 retail store at Denver International Airport, located near Gate A17 on Level 2 of the A Gates, after security. The store features a modern design with snacks, beverages, travel essentials, souvenirs, and local merchandise displayed at the entrance.">
            <a:extLst>
              <a:ext uri="{FF2B5EF4-FFF2-40B4-BE49-F238E27FC236}">
                <a16:creationId xmlns:a16="http://schemas.microsoft.com/office/drawing/2014/main" id="{AA16BA1A-D81A-5DB6-EA14-3B8045F5F3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793" y="2953570"/>
            <a:ext cx="3878356" cy="2560320"/>
          </a:xfrm>
          <a:prstGeom prst="rect">
            <a:avLst/>
          </a:prstGeom>
        </p:spPr>
      </p:pic>
      <p:sp>
        <p:nvSpPr>
          <p:cNvPr id="6" name="TextBox 5">
            <a:extLst>
              <a:ext uri="{FF2B5EF4-FFF2-40B4-BE49-F238E27FC236}">
                <a16:creationId xmlns:a16="http://schemas.microsoft.com/office/drawing/2014/main" id="{4D90D1F7-D0A5-6609-C1AD-1E90B9AE1E55}"/>
              </a:ext>
            </a:extLst>
          </p:cNvPr>
          <p:cNvSpPr txBox="1"/>
          <p:nvPr/>
        </p:nvSpPr>
        <p:spPr>
          <a:xfrm>
            <a:off x="783793" y="5633941"/>
            <a:ext cx="615834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Market 5280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Near Gate A17 • After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Gates • Level 2</a:t>
            </a:r>
          </a:p>
        </p:txBody>
      </p:sp>
    </p:spTree>
    <p:extLst>
      <p:ext uri="{BB962C8B-B14F-4D97-AF65-F5344CB8AC3E}">
        <p14:creationId xmlns:p14="http://schemas.microsoft.com/office/powerpoint/2010/main" val="1292133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6385-6E0B-6B97-4EB9-A9E15E0F031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7B80586-3645-4E43-82C8-C2E20260962F}"/>
              </a:ext>
              <a:ext uri="{C183D7F6-B498-43B3-948B-1728B52AA6E4}">
                <adec:decorative xmlns:adec="http://schemas.microsoft.com/office/drawing/2017/decorative" val="1"/>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a:solidFill>
                  <a:srgbClr val="440099"/>
                </a:solidFill>
                <a:ea typeface="Calibri"/>
                <a:cs typeface="Calibri"/>
              </a:rPr>
              <a:t>ACDBE Fireside Chat Q&amp;A  </a:t>
            </a:r>
            <a:endParaRPr kumimoji="0" lang="en-US" sz="3600" b="1"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12784574-DA03-4E73-A2F3-EA93E57EEC6E}"/>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9" name="TextBox 18">
            <a:extLst>
              <a:ext uri="{FF2B5EF4-FFF2-40B4-BE49-F238E27FC236}">
                <a16:creationId xmlns:a16="http://schemas.microsoft.com/office/drawing/2014/main" id="{7C1697D5-4DB4-8E96-AEA7-1010D05E224E}"/>
              </a:ext>
              <a:ext uri="{C183D7F6-B498-43B3-948B-1728B52AA6E4}">
                <adec:decorative xmlns:adec="http://schemas.microsoft.com/office/drawing/2017/decorative" val="1"/>
              </a:ext>
            </a:extLst>
          </p:cNvPr>
          <p:cNvSpPr txBox="1"/>
          <p:nvPr/>
        </p:nvSpPr>
        <p:spPr>
          <a:xfrm>
            <a:off x="783793" y="1903695"/>
            <a:ext cx="775060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What steps did you take in finding Joint Venture Partners?</a:t>
            </a:r>
          </a:p>
        </p:txBody>
      </p:sp>
      <p:pic>
        <p:nvPicPr>
          <p:cNvPr id="26" name="Picture Placeholder 25">
            <a:extLst>
              <a:ext uri="{FF2B5EF4-FFF2-40B4-BE49-F238E27FC236}">
                <a16:creationId xmlns:a16="http://schemas.microsoft.com/office/drawing/2014/main" id="{2BE53237-73D3-3615-FD71-5C662C2AA642}"/>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771804" y="-64168"/>
            <a:ext cx="3544887" cy="6922168"/>
          </a:xfrm>
        </p:spPr>
      </p:pic>
      <p:pic>
        <p:nvPicPr>
          <p:cNvPr id="32" name="Picture 31">
            <a:extLst>
              <a:ext uri="{FF2B5EF4-FFF2-40B4-BE49-F238E27FC236}">
                <a16:creationId xmlns:a16="http://schemas.microsoft.com/office/drawing/2014/main" id="{2A659F0D-DE03-353B-AE19-F9C1C9A98EB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8848" y="3586135"/>
            <a:ext cx="5816648" cy="3271865"/>
          </a:xfrm>
          <a:prstGeom prst="rect">
            <a:avLst/>
          </a:prstGeom>
        </p:spPr>
      </p:pic>
    </p:spTree>
    <p:extLst>
      <p:ext uri="{BB962C8B-B14F-4D97-AF65-F5344CB8AC3E}">
        <p14:creationId xmlns:p14="http://schemas.microsoft.com/office/powerpoint/2010/main" val="2379757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9DAFA-57F6-29A8-C233-00E0669FCD3D}"/>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13153936-EA32-453A-A78F-B680FA12F0B2}"/>
              </a:ext>
              <a:ext uri="{C183D7F6-B498-43B3-948B-1728B52AA6E4}">
                <adec:decorative xmlns:adec="http://schemas.microsoft.com/office/drawing/2017/decorative" val="0"/>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dirty="0">
                <a:solidFill>
                  <a:srgbClr val="440099"/>
                </a:solidFill>
                <a:ea typeface="Calibri"/>
                <a:cs typeface="Calibri"/>
              </a:rPr>
              <a:t>ACDBE Fireside Chat Q&amp;A							</a:t>
            </a:r>
            <a:endParaRPr kumimoji="0" lang="en-US" sz="3600" b="1" i="0" u="none" strike="noStrike" kern="1200" cap="none" spc="0" normalizeH="0" baseline="0" noProof="0" dirty="0">
              <a:ln>
                <a:noFill/>
              </a:ln>
              <a:solidFill>
                <a:srgbClr val="440099"/>
              </a:solidFill>
              <a:effectLst/>
              <a:uLnTx/>
              <a:uFillTx/>
              <a:latin typeface="+mn-lt"/>
              <a:ea typeface="+mn-ea"/>
              <a:cs typeface="+mn-cs"/>
            </a:endParaRPr>
          </a:p>
        </p:txBody>
      </p:sp>
      <p:sp>
        <p:nvSpPr>
          <p:cNvPr id="19" name="TextBox 18">
            <a:extLst>
              <a:ext uri="{FF2B5EF4-FFF2-40B4-BE49-F238E27FC236}">
                <a16:creationId xmlns:a16="http://schemas.microsoft.com/office/drawing/2014/main" id="{23DF5FAF-3A13-E193-1B3A-1C52A4F858F6}"/>
              </a:ext>
            </a:extLst>
          </p:cNvPr>
          <p:cNvSpPr txBox="1"/>
          <p:nvPr/>
        </p:nvSpPr>
        <p:spPr>
          <a:xfrm>
            <a:off x="730815" y="2444022"/>
            <a:ext cx="775060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Joint Venture “lessons learned” you can share?</a:t>
            </a:r>
          </a:p>
        </p:txBody>
      </p:sp>
      <p:pic>
        <p:nvPicPr>
          <p:cNvPr id="26" name="Picture Placeholder 25">
            <a:extLst>
              <a:ext uri="{FF2B5EF4-FFF2-40B4-BE49-F238E27FC236}">
                <a16:creationId xmlns:a16="http://schemas.microsoft.com/office/drawing/2014/main" id="{FD29C1C2-978D-C94F-9776-D30B70A8B2D9}"/>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771804" y="-64168"/>
            <a:ext cx="3544887" cy="6922168"/>
          </a:xfrm>
        </p:spPr>
      </p:pic>
      <p:pic>
        <p:nvPicPr>
          <p:cNvPr id="31" name="Picture 30" descr="A row of four U.S. airport logos. From left to right:&#10;&#10;Dallas Fort Worth International Airport (DFW) with bold orange 'DFW' and gray text.&#10;&#10;George Bush Airport Houston, a circular blue stamp with a plane silhouette in the center.&#10;&#10;San Antonio International Airport (SAT) with purple and blue gradient letters, featuring an airplane cutout in the 'A' and 'INTERNATIONAL AIRPORT' written below in pink.&#10;&#10;Denver International Airport (DEN) with a purple square showing a white stylized mountain or tent-like structure above bold 'DEN' text.">
            <a:extLst>
              <a:ext uri="{FF2B5EF4-FFF2-40B4-BE49-F238E27FC236}">
                <a16:creationId xmlns:a16="http://schemas.microsoft.com/office/drawing/2014/main" id="{12CDF9EB-7DB0-1D5B-7D27-C6F87F0F62F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0815" y="4832447"/>
            <a:ext cx="8413185" cy="1166689"/>
          </a:xfrm>
          <a:prstGeom prst="rect">
            <a:avLst/>
          </a:prstGeom>
        </p:spPr>
      </p:pic>
    </p:spTree>
    <p:extLst>
      <p:ext uri="{BB962C8B-B14F-4D97-AF65-F5344CB8AC3E}">
        <p14:creationId xmlns:p14="http://schemas.microsoft.com/office/powerpoint/2010/main" val="315213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object 55" descr="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10;&#10;">
            <a:extLst>
              <a:ext uri="{C183D7F6-B498-43B3-948B-1728B52AA6E4}">
                <adec:decorative xmlns:adec="http://schemas.microsoft.com/office/drawing/2017/decorative" val="0"/>
              </a:ext>
            </a:extLst>
          </p:cNvPr>
          <p:cNvGrpSpPr/>
          <p:nvPr/>
        </p:nvGrpSpPr>
        <p:grpSpPr>
          <a:xfrm>
            <a:off x="428" y="-13551"/>
            <a:ext cx="12191144" cy="6623111"/>
            <a:chOff x="0" y="0"/>
            <a:chExt cx="20104100" cy="10922000"/>
          </a:xfrm>
        </p:grpSpPr>
        <p:sp>
          <p:nvSpPr>
            <p:cNvPr id="56" name="object 56"/>
            <p:cNvSpPr/>
            <p:nvPr/>
          </p:nvSpPr>
          <p:spPr>
            <a:xfrm>
              <a:off x="1862864" y="8879847"/>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object 57"/>
            <p:cNvSpPr/>
            <p:nvPr/>
          </p:nvSpPr>
          <p:spPr>
            <a:xfrm>
              <a:off x="1862864" y="8879847"/>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object 58"/>
            <p:cNvSpPr/>
            <p:nvPr/>
          </p:nvSpPr>
          <p:spPr>
            <a:xfrm>
              <a:off x="1862864" y="10089400"/>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object 59"/>
            <p:cNvSpPr/>
            <p:nvPr/>
          </p:nvSpPr>
          <p:spPr>
            <a:xfrm>
              <a:off x="1862864" y="10089400"/>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object 60"/>
            <p:cNvSpPr/>
            <p:nvPr/>
          </p:nvSpPr>
          <p:spPr>
            <a:xfrm>
              <a:off x="10619595" y="8792431"/>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object 61"/>
            <p:cNvSpPr/>
            <p:nvPr/>
          </p:nvSpPr>
          <p:spPr>
            <a:xfrm>
              <a:off x="10619595" y="8792431"/>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object 62"/>
            <p:cNvSpPr/>
            <p:nvPr/>
          </p:nvSpPr>
          <p:spPr>
            <a:xfrm>
              <a:off x="10619595" y="9992164"/>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object 63"/>
            <p:cNvSpPr/>
            <p:nvPr/>
          </p:nvSpPr>
          <p:spPr>
            <a:xfrm>
              <a:off x="10619595" y="9992164"/>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object 64"/>
            <p:cNvSpPr/>
            <p:nvPr/>
          </p:nvSpPr>
          <p:spPr>
            <a:xfrm>
              <a:off x="14902205" y="8728101"/>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object 65"/>
            <p:cNvSpPr/>
            <p:nvPr/>
          </p:nvSpPr>
          <p:spPr>
            <a:xfrm>
              <a:off x="14902205" y="8728101"/>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object 66"/>
            <p:cNvSpPr/>
            <p:nvPr/>
          </p:nvSpPr>
          <p:spPr>
            <a:xfrm>
              <a:off x="13894575" y="10182117"/>
              <a:ext cx="1984375" cy="459740"/>
            </a:xfrm>
            <a:custGeom>
              <a:avLst/>
              <a:gdLst/>
              <a:ahLst/>
              <a:cxnLst/>
              <a:rect l="l" t="t" r="r" b="b"/>
              <a:pathLst>
                <a:path w="1984375" h="459740">
                  <a:moveTo>
                    <a:pt x="361149" y="8839"/>
                  </a:moveTo>
                  <a:lnTo>
                    <a:pt x="313169" y="8839"/>
                  </a:lnTo>
                  <a:lnTo>
                    <a:pt x="180581" y="403466"/>
                  </a:lnTo>
                  <a:lnTo>
                    <a:pt x="47980" y="8839"/>
                  </a:lnTo>
                  <a:lnTo>
                    <a:pt x="0" y="8839"/>
                  </a:lnTo>
                  <a:lnTo>
                    <a:pt x="153428" y="450811"/>
                  </a:lnTo>
                  <a:lnTo>
                    <a:pt x="207733" y="450811"/>
                  </a:lnTo>
                  <a:lnTo>
                    <a:pt x="361149" y="8839"/>
                  </a:lnTo>
                  <a:close/>
                </a:path>
                <a:path w="1984375" h="459740">
                  <a:moveTo>
                    <a:pt x="487451" y="8839"/>
                  </a:moveTo>
                  <a:lnTo>
                    <a:pt x="438200" y="8839"/>
                  </a:lnTo>
                  <a:lnTo>
                    <a:pt x="438200" y="450811"/>
                  </a:lnTo>
                  <a:lnTo>
                    <a:pt x="487451" y="450811"/>
                  </a:lnTo>
                  <a:lnTo>
                    <a:pt x="487451" y="8839"/>
                  </a:lnTo>
                  <a:close/>
                </a:path>
                <a:path w="1984375" h="459740">
                  <a:moveTo>
                    <a:pt x="920572" y="328955"/>
                  </a:moveTo>
                  <a:lnTo>
                    <a:pt x="913714" y="290258"/>
                  </a:lnTo>
                  <a:lnTo>
                    <a:pt x="865174" y="236524"/>
                  </a:lnTo>
                  <a:lnTo>
                    <a:pt x="827760" y="221627"/>
                  </a:lnTo>
                  <a:lnTo>
                    <a:pt x="699592" y="187528"/>
                  </a:lnTo>
                  <a:lnTo>
                    <a:pt x="675030" y="177863"/>
                  </a:lnTo>
                  <a:lnTo>
                    <a:pt x="657923" y="163690"/>
                  </a:lnTo>
                  <a:lnTo>
                    <a:pt x="647915" y="144551"/>
                  </a:lnTo>
                  <a:lnTo>
                    <a:pt x="644664" y="119964"/>
                  </a:lnTo>
                  <a:lnTo>
                    <a:pt x="652437" y="85229"/>
                  </a:lnTo>
                  <a:lnTo>
                    <a:pt x="674179" y="59905"/>
                  </a:lnTo>
                  <a:lnTo>
                    <a:pt x="707529" y="44411"/>
                  </a:lnTo>
                  <a:lnTo>
                    <a:pt x="750112" y="39154"/>
                  </a:lnTo>
                  <a:lnTo>
                    <a:pt x="795845" y="45593"/>
                  </a:lnTo>
                  <a:lnTo>
                    <a:pt x="829970" y="63690"/>
                  </a:lnTo>
                  <a:lnTo>
                    <a:pt x="851319" y="91630"/>
                  </a:lnTo>
                  <a:lnTo>
                    <a:pt x="858697" y="127546"/>
                  </a:lnTo>
                  <a:lnTo>
                    <a:pt x="858697" y="137007"/>
                  </a:lnTo>
                  <a:lnTo>
                    <a:pt x="904798" y="137007"/>
                  </a:lnTo>
                  <a:lnTo>
                    <a:pt x="904798" y="126276"/>
                  </a:lnTo>
                  <a:lnTo>
                    <a:pt x="897432" y="84289"/>
                  </a:lnTo>
                  <a:lnTo>
                    <a:pt x="876528" y="49377"/>
                  </a:lnTo>
                  <a:lnTo>
                    <a:pt x="843838" y="22821"/>
                  </a:lnTo>
                  <a:lnTo>
                    <a:pt x="801103" y="5930"/>
                  </a:lnTo>
                  <a:lnTo>
                    <a:pt x="750112" y="0"/>
                  </a:lnTo>
                  <a:lnTo>
                    <a:pt x="699300" y="5359"/>
                  </a:lnTo>
                  <a:lnTo>
                    <a:pt x="657047" y="21018"/>
                  </a:lnTo>
                  <a:lnTo>
                    <a:pt x="624903" y="46380"/>
                  </a:lnTo>
                  <a:lnTo>
                    <a:pt x="604469" y="80822"/>
                  </a:lnTo>
                  <a:lnTo>
                    <a:pt x="597306" y="123761"/>
                  </a:lnTo>
                  <a:lnTo>
                    <a:pt x="602056" y="159029"/>
                  </a:lnTo>
                  <a:lnTo>
                    <a:pt x="617270" y="188633"/>
                  </a:lnTo>
                  <a:lnTo>
                    <a:pt x="644448" y="211836"/>
                  </a:lnTo>
                  <a:lnTo>
                    <a:pt x="685076" y="227939"/>
                  </a:lnTo>
                  <a:lnTo>
                    <a:pt x="810094" y="260769"/>
                  </a:lnTo>
                  <a:lnTo>
                    <a:pt x="837260" y="271475"/>
                  </a:lnTo>
                  <a:lnTo>
                    <a:pt x="857046" y="287286"/>
                  </a:lnTo>
                  <a:lnTo>
                    <a:pt x="869124" y="307822"/>
                  </a:lnTo>
                  <a:lnTo>
                    <a:pt x="873226" y="332740"/>
                  </a:lnTo>
                  <a:lnTo>
                    <a:pt x="865187" y="370166"/>
                  </a:lnTo>
                  <a:lnTo>
                    <a:pt x="842048" y="397700"/>
                  </a:lnTo>
                  <a:lnTo>
                    <a:pt x="805294" y="414705"/>
                  </a:lnTo>
                  <a:lnTo>
                    <a:pt x="756412" y="420509"/>
                  </a:lnTo>
                  <a:lnTo>
                    <a:pt x="707072" y="413727"/>
                  </a:lnTo>
                  <a:lnTo>
                    <a:pt x="669912" y="394627"/>
                  </a:lnTo>
                  <a:lnTo>
                    <a:pt x="646493" y="365099"/>
                  </a:lnTo>
                  <a:lnTo>
                    <a:pt x="638352" y="327063"/>
                  </a:lnTo>
                  <a:lnTo>
                    <a:pt x="638352" y="316953"/>
                  </a:lnTo>
                  <a:lnTo>
                    <a:pt x="591629" y="316953"/>
                  </a:lnTo>
                  <a:lnTo>
                    <a:pt x="591629" y="328320"/>
                  </a:lnTo>
                  <a:lnTo>
                    <a:pt x="599732" y="373011"/>
                  </a:lnTo>
                  <a:lnTo>
                    <a:pt x="622541" y="409460"/>
                  </a:lnTo>
                  <a:lnTo>
                    <a:pt x="657771" y="436702"/>
                  </a:lnTo>
                  <a:lnTo>
                    <a:pt x="703148" y="453758"/>
                  </a:lnTo>
                  <a:lnTo>
                    <a:pt x="756412" y="459651"/>
                  </a:lnTo>
                  <a:lnTo>
                    <a:pt x="809612" y="453821"/>
                  </a:lnTo>
                  <a:lnTo>
                    <a:pt x="854849" y="436930"/>
                  </a:lnTo>
                  <a:lnTo>
                    <a:pt x="889889" y="409879"/>
                  </a:lnTo>
                  <a:lnTo>
                    <a:pt x="912533" y="373583"/>
                  </a:lnTo>
                  <a:lnTo>
                    <a:pt x="920572" y="328955"/>
                  </a:lnTo>
                  <a:close/>
                </a:path>
                <a:path w="1984375" h="459740">
                  <a:moveTo>
                    <a:pt x="1068971" y="8839"/>
                  </a:moveTo>
                  <a:lnTo>
                    <a:pt x="1019721" y="8839"/>
                  </a:lnTo>
                  <a:lnTo>
                    <a:pt x="1019721" y="450811"/>
                  </a:lnTo>
                  <a:lnTo>
                    <a:pt x="1068971" y="450811"/>
                  </a:lnTo>
                  <a:lnTo>
                    <a:pt x="1068971" y="8839"/>
                  </a:lnTo>
                  <a:close/>
                </a:path>
                <a:path w="1984375" h="459740">
                  <a:moveTo>
                    <a:pt x="1545031" y="194475"/>
                  </a:moveTo>
                  <a:lnTo>
                    <a:pt x="1541246" y="150101"/>
                  </a:lnTo>
                  <a:lnTo>
                    <a:pt x="1529880" y="109258"/>
                  </a:lnTo>
                  <a:lnTo>
                    <a:pt x="1510931" y="73139"/>
                  </a:lnTo>
                  <a:lnTo>
                    <a:pt x="1495780" y="55892"/>
                  </a:lnTo>
                  <a:lnTo>
                    <a:pt x="1495780" y="191947"/>
                  </a:lnTo>
                  <a:lnTo>
                    <a:pt x="1495780" y="267716"/>
                  </a:lnTo>
                  <a:lnTo>
                    <a:pt x="1490637" y="315404"/>
                  </a:lnTo>
                  <a:lnTo>
                    <a:pt x="1474876" y="356831"/>
                  </a:lnTo>
                  <a:lnTo>
                    <a:pt x="1448054" y="389496"/>
                  </a:lnTo>
                  <a:lnTo>
                    <a:pt x="1409712" y="410921"/>
                  </a:lnTo>
                  <a:lnTo>
                    <a:pt x="1359408" y="418617"/>
                  </a:lnTo>
                  <a:lnTo>
                    <a:pt x="1309090" y="410921"/>
                  </a:lnTo>
                  <a:lnTo>
                    <a:pt x="1270762" y="389496"/>
                  </a:lnTo>
                  <a:lnTo>
                    <a:pt x="1243939" y="356831"/>
                  </a:lnTo>
                  <a:lnTo>
                    <a:pt x="1228178" y="315404"/>
                  </a:lnTo>
                  <a:lnTo>
                    <a:pt x="1223022" y="267716"/>
                  </a:lnTo>
                  <a:lnTo>
                    <a:pt x="1223022" y="191947"/>
                  </a:lnTo>
                  <a:lnTo>
                    <a:pt x="1228178" y="144246"/>
                  </a:lnTo>
                  <a:lnTo>
                    <a:pt x="1243939" y="102819"/>
                  </a:lnTo>
                  <a:lnTo>
                    <a:pt x="1270762" y="70154"/>
                  </a:lnTo>
                  <a:lnTo>
                    <a:pt x="1309090" y="48729"/>
                  </a:lnTo>
                  <a:lnTo>
                    <a:pt x="1359408" y="41046"/>
                  </a:lnTo>
                  <a:lnTo>
                    <a:pt x="1409712" y="48729"/>
                  </a:lnTo>
                  <a:lnTo>
                    <a:pt x="1448054" y="70154"/>
                  </a:lnTo>
                  <a:lnTo>
                    <a:pt x="1474876" y="102819"/>
                  </a:lnTo>
                  <a:lnTo>
                    <a:pt x="1490637" y="144246"/>
                  </a:lnTo>
                  <a:lnTo>
                    <a:pt x="1495780" y="191947"/>
                  </a:lnTo>
                  <a:lnTo>
                    <a:pt x="1495780" y="55892"/>
                  </a:lnTo>
                  <a:lnTo>
                    <a:pt x="1484414" y="42938"/>
                  </a:lnTo>
                  <a:lnTo>
                    <a:pt x="1481607" y="41046"/>
                  </a:lnTo>
                  <a:lnTo>
                    <a:pt x="1450327" y="19888"/>
                  </a:lnTo>
                  <a:lnTo>
                    <a:pt x="1408645" y="5168"/>
                  </a:lnTo>
                  <a:lnTo>
                    <a:pt x="1359408" y="0"/>
                  </a:lnTo>
                  <a:lnTo>
                    <a:pt x="1310157" y="5168"/>
                  </a:lnTo>
                  <a:lnTo>
                    <a:pt x="1268488" y="19888"/>
                  </a:lnTo>
                  <a:lnTo>
                    <a:pt x="1234389" y="42938"/>
                  </a:lnTo>
                  <a:lnTo>
                    <a:pt x="1207871" y="73139"/>
                  </a:lnTo>
                  <a:lnTo>
                    <a:pt x="1188923" y="109258"/>
                  </a:lnTo>
                  <a:lnTo>
                    <a:pt x="1177569" y="150101"/>
                  </a:lnTo>
                  <a:lnTo>
                    <a:pt x="1173772" y="194475"/>
                  </a:lnTo>
                  <a:lnTo>
                    <a:pt x="1173772" y="265188"/>
                  </a:lnTo>
                  <a:lnTo>
                    <a:pt x="1177569" y="309562"/>
                  </a:lnTo>
                  <a:lnTo>
                    <a:pt x="1188923" y="350405"/>
                  </a:lnTo>
                  <a:lnTo>
                    <a:pt x="1207871" y="386524"/>
                  </a:lnTo>
                  <a:lnTo>
                    <a:pt x="1234389" y="416712"/>
                  </a:lnTo>
                  <a:lnTo>
                    <a:pt x="1268488" y="439762"/>
                  </a:lnTo>
                  <a:lnTo>
                    <a:pt x="1310157" y="454482"/>
                  </a:lnTo>
                  <a:lnTo>
                    <a:pt x="1359408" y="459651"/>
                  </a:lnTo>
                  <a:lnTo>
                    <a:pt x="1408645" y="454482"/>
                  </a:lnTo>
                  <a:lnTo>
                    <a:pt x="1450327" y="439762"/>
                  </a:lnTo>
                  <a:lnTo>
                    <a:pt x="1484414" y="416712"/>
                  </a:lnTo>
                  <a:lnTo>
                    <a:pt x="1510931" y="386524"/>
                  </a:lnTo>
                  <a:lnTo>
                    <a:pt x="1529880" y="350405"/>
                  </a:lnTo>
                  <a:lnTo>
                    <a:pt x="1541246" y="309562"/>
                  </a:lnTo>
                  <a:lnTo>
                    <a:pt x="1545031" y="265188"/>
                  </a:lnTo>
                  <a:lnTo>
                    <a:pt x="1545031" y="194475"/>
                  </a:lnTo>
                  <a:close/>
                </a:path>
                <a:path w="1984375" h="459740">
                  <a:moveTo>
                    <a:pt x="1983867" y="8839"/>
                  </a:moveTo>
                  <a:lnTo>
                    <a:pt x="1935886" y="8839"/>
                  </a:lnTo>
                  <a:lnTo>
                    <a:pt x="1935886" y="371894"/>
                  </a:lnTo>
                  <a:lnTo>
                    <a:pt x="1692795" y="8839"/>
                  </a:lnTo>
                  <a:lnTo>
                    <a:pt x="1646707" y="8839"/>
                  </a:lnTo>
                  <a:lnTo>
                    <a:pt x="1646707" y="450811"/>
                  </a:lnTo>
                  <a:lnTo>
                    <a:pt x="1694688" y="450811"/>
                  </a:lnTo>
                  <a:lnTo>
                    <a:pt x="1694688" y="87757"/>
                  </a:lnTo>
                  <a:lnTo>
                    <a:pt x="1937778" y="450811"/>
                  </a:lnTo>
                  <a:lnTo>
                    <a:pt x="1983867" y="450811"/>
                  </a:lnTo>
                  <a:lnTo>
                    <a:pt x="1983867" y="8839"/>
                  </a:lnTo>
                  <a:close/>
                </a:path>
              </a:pathLst>
            </a:custGeom>
            <a:solidFill>
              <a:srgbClr val="48329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object 67"/>
            <p:cNvSpPr/>
            <p:nvPr/>
          </p:nvSpPr>
          <p:spPr>
            <a:xfrm>
              <a:off x="17177334" y="10181608"/>
              <a:ext cx="1289685" cy="460375"/>
            </a:xfrm>
            <a:custGeom>
              <a:avLst/>
              <a:gdLst/>
              <a:ahLst/>
              <a:cxnLst/>
              <a:rect l="l" t="t" r="r" b="b"/>
              <a:pathLst>
                <a:path w="1289684" h="460375">
                  <a:moveTo>
                    <a:pt x="419608" y="227037"/>
                  </a:moveTo>
                  <a:lnTo>
                    <a:pt x="416344" y="181571"/>
                  </a:lnTo>
                  <a:lnTo>
                    <a:pt x="406577" y="140716"/>
                  </a:lnTo>
                  <a:lnTo>
                    <a:pt x="390398" y="104686"/>
                  </a:lnTo>
                  <a:lnTo>
                    <a:pt x="367880" y="73660"/>
                  </a:lnTo>
                  <a:lnTo>
                    <a:pt x="339102" y="47840"/>
                  </a:lnTo>
                  <a:lnTo>
                    <a:pt x="304139" y="27419"/>
                  </a:lnTo>
                  <a:lnTo>
                    <a:pt x="292214" y="23114"/>
                  </a:lnTo>
                  <a:lnTo>
                    <a:pt x="292214" y="228358"/>
                  </a:lnTo>
                  <a:lnTo>
                    <a:pt x="284924" y="282943"/>
                  </a:lnTo>
                  <a:lnTo>
                    <a:pt x="262991" y="324307"/>
                  </a:lnTo>
                  <a:lnTo>
                    <a:pt x="226288" y="350520"/>
                  </a:lnTo>
                  <a:lnTo>
                    <a:pt x="174675" y="359689"/>
                  </a:lnTo>
                  <a:lnTo>
                    <a:pt x="126733" y="359689"/>
                  </a:lnTo>
                  <a:lnTo>
                    <a:pt x="126733" y="100952"/>
                  </a:lnTo>
                  <a:lnTo>
                    <a:pt x="174675" y="100952"/>
                  </a:lnTo>
                  <a:lnTo>
                    <a:pt x="224904" y="109969"/>
                  </a:lnTo>
                  <a:lnTo>
                    <a:pt x="261759" y="135597"/>
                  </a:lnTo>
                  <a:lnTo>
                    <a:pt x="284467" y="175755"/>
                  </a:lnTo>
                  <a:lnTo>
                    <a:pt x="292214" y="228358"/>
                  </a:lnTo>
                  <a:lnTo>
                    <a:pt x="292214" y="23114"/>
                  </a:lnTo>
                  <a:lnTo>
                    <a:pt x="263055" y="12585"/>
                  </a:lnTo>
                  <a:lnTo>
                    <a:pt x="215938" y="3556"/>
                  </a:lnTo>
                  <a:lnTo>
                    <a:pt x="162852" y="495"/>
                  </a:lnTo>
                  <a:lnTo>
                    <a:pt x="0" y="495"/>
                  </a:lnTo>
                  <a:lnTo>
                    <a:pt x="0" y="460159"/>
                  </a:lnTo>
                  <a:lnTo>
                    <a:pt x="162852" y="460159"/>
                  </a:lnTo>
                  <a:lnTo>
                    <a:pt x="217665" y="457022"/>
                  </a:lnTo>
                  <a:lnTo>
                    <a:pt x="265696" y="447763"/>
                  </a:lnTo>
                  <a:lnTo>
                    <a:pt x="307047" y="432549"/>
                  </a:lnTo>
                  <a:lnTo>
                    <a:pt x="341807" y="411581"/>
                  </a:lnTo>
                  <a:lnTo>
                    <a:pt x="370039" y="385051"/>
                  </a:lnTo>
                  <a:lnTo>
                    <a:pt x="391858" y="353148"/>
                  </a:lnTo>
                  <a:lnTo>
                    <a:pt x="407327" y="316039"/>
                  </a:lnTo>
                  <a:lnTo>
                    <a:pt x="416560" y="273951"/>
                  </a:lnTo>
                  <a:lnTo>
                    <a:pt x="419519" y="228358"/>
                  </a:lnTo>
                  <a:lnTo>
                    <a:pt x="419608" y="227037"/>
                  </a:lnTo>
                  <a:close/>
                </a:path>
                <a:path w="1289684" h="460375">
                  <a:moveTo>
                    <a:pt x="818857" y="350520"/>
                  </a:moveTo>
                  <a:lnTo>
                    <a:pt x="596900" y="350520"/>
                  </a:lnTo>
                  <a:lnTo>
                    <a:pt x="596900" y="274320"/>
                  </a:lnTo>
                  <a:lnTo>
                    <a:pt x="791286" y="274320"/>
                  </a:lnTo>
                  <a:lnTo>
                    <a:pt x="791286" y="180340"/>
                  </a:lnTo>
                  <a:lnTo>
                    <a:pt x="596900" y="180340"/>
                  </a:lnTo>
                  <a:lnTo>
                    <a:pt x="596900" y="109220"/>
                  </a:lnTo>
                  <a:lnTo>
                    <a:pt x="816876" y="109220"/>
                  </a:lnTo>
                  <a:lnTo>
                    <a:pt x="816876" y="0"/>
                  </a:lnTo>
                  <a:lnTo>
                    <a:pt x="470166" y="0"/>
                  </a:lnTo>
                  <a:lnTo>
                    <a:pt x="470166" y="109220"/>
                  </a:lnTo>
                  <a:lnTo>
                    <a:pt x="470166" y="180340"/>
                  </a:lnTo>
                  <a:lnTo>
                    <a:pt x="470166" y="274320"/>
                  </a:lnTo>
                  <a:lnTo>
                    <a:pt x="470166" y="350520"/>
                  </a:lnTo>
                  <a:lnTo>
                    <a:pt x="470166" y="459740"/>
                  </a:lnTo>
                  <a:lnTo>
                    <a:pt x="818857" y="459740"/>
                  </a:lnTo>
                  <a:lnTo>
                    <a:pt x="818857" y="350520"/>
                  </a:lnTo>
                  <a:close/>
                </a:path>
                <a:path w="1289684" h="460375">
                  <a:moveTo>
                    <a:pt x="1289685" y="495"/>
                  </a:moveTo>
                  <a:lnTo>
                    <a:pt x="1170165" y="495"/>
                  </a:lnTo>
                  <a:lnTo>
                    <a:pt x="1170165" y="261848"/>
                  </a:lnTo>
                  <a:lnTo>
                    <a:pt x="998118" y="495"/>
                  </a:lnTo>
                  <a:lnTo>
                    <a:pt x="877951" y="495"/>
                  </a:lnTo>
                  <a:lnTo>
                    <a:pt x="877951" y="460159"/>
                  </a:lnTo>
                  <a:lnTo>
                    <a:pt x="997470" y="460159"/>
                  </a:lnTo>
                  <a:lnTo>
                    <a:pt x="997470" y="200113"/>
                  </a:lnTo>
                  <a:lnTo>
                    <a:pt x="1170165" y="460159"/>
                  </a:lnTo>
                  <a:lnTo>
                    <a:pt x="1289685" y="460159"/>
                  </a:lnTo>
                  <a:lnTo>
                    <a:pt x="1289685" y="495"/>
                  </a:lnTo>
                  <a:close/>
                </a:path>
              </a:pathLst>
            </a:custGeom>
            <a:solidFill>
              <a:srgbClr val="E05929"/>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object 68">
              <a:extLst>
                <a:ext uri="{C183D7F6-B498-43B3-948B-1728B52AA6E4}">
                  <adec:decorative xmlns:adec="http://schemas.microsoft.com/office/drawing/2017/decorative" val="1"/>
                </a:ext>
              </a:extLst>
            </p:cNvPr>
            <p:cNvSpPr/>
            <p:nvPr/>
          </p:nvSpPr>
          <p:spPr>
            <a:xfrm>
              <a:off x="13903757" y="10182117"/>
              <a:ext cx="4982210" cy="739775"/>
            </a:xfrm>
            <a:custGeom>
              <a:avLst/>
              <a:gdLst/>
              <a:ahLst/>
              <a:cxnLst/>
              <a:rect l="l" t="t" r="r" b="b"/>
              <a:pathLst>
                <a:path w="4982209" h="739775">
                  <a:moveTo>
                    <a:pt x="2305608" y="8851"/>
                  </a:moveTo>
                  <a:lnTo>
                    <a:pt x="2233625" y="8851"/>
                  </a:lnTo>
                  <a:lnTo>
                    <a:pt x="2124392" y="54927"/>
                  </a:lnTo>
                  <a:lnTo>
                    <a:pt x="2124392" y="131965"/>
                  </a:lnTo>
                  <a:lnTo>
                    <a:pt x="2218474" y="97243"/>
                  </a:lnTo>
                  <a:lnTo>
                    <a:pt x="2218474" y="450811"/>
                  </a:lnTo>
                  <a:lnTo>
                    <a:pt x="2305608" y="450811"/>
                  </a:lnTo>
                  <a:lnTo>
                    <a:pt x="2305608" y="8851"/>
                  </a:lnTo>
                  <a:close/>
                </a:path>
                <a:path w="4982209" h="739775">
                  <a:moveTo>
                    <a:pt x="2726118" y="154063"/>
                  </a:moveTo>
                  <a:lnTo>
                    <a:pt x="2720835" y="111302"/>
                  </a:lnTo>
                  <a:lnTo>
                    <a:pt x="2705493" y="73990"/>
                  </a:lnTo>
                  <a:lnTo>
                    <a:pt x="2680893" y="43180"/>
                  </a:lnTo>
                  <a:lnTo>
                    <a:pt x="2647823" y="19875"/>
                  </a:lnTo>
                  <a:lnTo>
                    <a:pt x="2638983" y="16687"/>
                  </a:lnTo>
                  <a:lnTo>
                    <a:pt x="2638983" y="152793"/>
                  </a:lnTo>
                  <a:lnTo>
                    <a:pt x="2638983" y="306857"/>
                  </a:lnTo>
                  <a:lnTo>
                    <a:pt x="2633484" y="342226"/>
                  </a:lnTo>
                  <a:lnTo>
                    <a:pt x="2617686" y="367703"/>
                  </a:lnTo>
                  <a:lnTo>
                    <a:pt x="2592641" y="383133"/>
                  </a:lnTo>
                  <a:lnTo>
                    <a:pt x="2559431" y="388315"/>
                  </a:lnTo>
                  <a:lnTo>
                    <a:pt x="2526220" y="383133"/>
                  </a:lnTo>
                  <a:lnTo>
                    <a:pt x="2501188" y="367703"/>
                  </a:lnTo>
                  <a:lnTo>
                    <a:pt x="2485377" y="342226"/>
                  </a:lnTo>
                  <a:lnTo>
                    <a:pt x="2479878" y="306857"/>
                  </a:lnTo>
                  <a:lnTo>
                    <a:pt x="2479878" y="152793"/>
                  </a:lnTo>
                  <a:lnTo>
                    <a:pt x="2485377" y="117436"/>
                  </a:lnTo>
                  <a:lnTo>
                    <a:pt x="2501188" y="91948"/>
                  </a:lnTo>
                  <a:lnTo>
                    <a:pt x="2526220" y="76530"/>
                  </a:lnTo>
                  <a:lnTo>
                    <a:pt x="2559431" y="71348"/>
                  </a:lnTo>
                  <a:lnTo>
                    <a:pt x="2592641" y="76530"/>
                  </a:lnTo>
                  <a:lnTo>
                    <a:pt x="2617686" y="91948"/>
                  </a:lnTo>
                  <a:lnTo>
                    <a:pt x="2633484" y="117436"/>
                  </a:lnTo>
                  <a:lnTo>
                    <a:pt x="2638983" y="152793"/>
                  </a:lnTo>
                  <a:lnTo>
                    <a:pt x="2638983" y="16687"/>
                  </a:lnTo>
                  <a:lnTo>
                    <a:pt x="2607081" y="5143"/>
                  </a:lnTo>
                  <a:lnTo>
                    <a:pt x="2559431" y="0"/>
                  </a:lnTo>
                  <a:lnTo>
                    <a:pt x="2511793" y="5143"/>
                  </a:lnTo>
                  <a:lnTo>
                    <a:pt x="2471039" y="19875"/>
                  </a:lnTo>
                  <a:lnTo>
                    <a:pt x="2437968" y="43180"/>
                  </a:lnTo>
                  <a:lnTo>
                    <a:pt x="2413368" y="73990"/>
                  </a:lnTo>
                  <a:lnTo>
                    <a:pt x="2398039" y="111302"/>
                  </a:lnTo>
                  <a:lnTo>
                    <a:pt x="2392743" y="154063"/>
                  </a:lnTo>
                  <a:lnTo>
                    <a:pt x="2392743" y="305600"/>
                  </a:lnTo>
                  <a:lnTo>
                    <a:pt x="2398039" y="348361"/>
                  </a:lnTo>
                  <a:lnTo>
                    <a:pt x="2413368" y="385660"/>
                  </a:lnTo>
                  <a:lnTo>
                    <a:pt x="2437968" y="416483"/>
                  </a:lnTo>
                  <a:lnTo>
                    <a:pt x="2471039" y="439775"/>
                  </a:lnTo>
                  <a:lnTo>
                    <a:pt x="2511793" y="454507"/>
                  </a:lnTo>
                  <a:lnTo>
                    <a:pt x="2559431" y="459651"/>
                  </a:lnTo>
                  <a:lnTo>
                    <a:pt x="2607081" y="454507"/>
                  </a:lnTo>
                  <a:lnTo>
                    <a:pt x="2647823" y="439775"/>
                  </a:lnTo>
                  <a:lnTo>
                    <a:pt x="2680893" y="416483"/>
                  </a:lnTo>
                  <a:lnTo>
                    <a:pt x="2705493" y="385660"/>
                  </a:lnTo>
                  <a:lnTo>
                    <a:pt x="2720835" y="348361"/>
                  </a:lnTo>
                  <a:lnTo>
                    <a:pt x="2726118" y="305600"/>
                  </a:lnTo>
                  <a:lnTo>
                    <a:pt x="2726118" y="154063"/>
                  </a:lnTo>
                  <a:close/>
                </a:path>
                <a:path w="4982209" h="739775">
                  <a:moveTo>
                    <a:pt x="3130232" y="154063"/>
                  </a:moveTo>
                  <a:lnTo>
                    <a:pt x="3124936" y="111302"/>
                  </a:lnTo>
                  <a:lnTo>
                    <a:pt x="3109607" y="73990"/>
                  </a:lnTo>
                  <a:lnTo>
                    <a:pt x="3085007" y="43180"/>
                  </a:lnTo>
                  <a:lnTo>
                    <a:pt x="3051937" y="19875"/>
                  </a:lnTo>
                  <a:lnTo>
                    <a:pt x="3043097" y="16687"/>
                  </a:lnTo>
                  <a:lnTo>
                    <a:pt x="3043097" y="152793"/>
                  </a:lnTo>
                  <a:lnTo>
                    <a:pt x="3043097" y="306857"/>
                  </a:lnTo>
                  <a:lnTo>
                    <a:pt x="3037586" y="342226"/>
                  </a:lnTo>
                  <a:lnTo>
                    <a:pt x="3021787" y="367703"/>
                  </a:lnTo>
                  <a:lnTo>
                    <a:pt x="2996742" y="383133"/>
                  </a:lnTo>
                  <a:lnTo>
                    <a:pt x="2963545" y="388315"/>
                  </a:lnTo>
                  <a:lnTo>
                    <a:pt x="2930334" y="383133"/>
                  </a:lnTo>
                  <a:lnTo>
                    <a:pt x="2905290" y="367703"/>
                  </a:lnTo>
                  <a:lnTo>
                    <a:pt x="2889491" y="342226"/>
                  </a:lnTo>
                  <a:lnTo>
                    <a:pt x="2883979" y="306857"/>
                  </a:lnTo>
                  <a:lnTo>
                    <a:pt x="2883979" y="152793"/>
                  </a:lnTo>
                  <a:lnTo>
                    <a:pt x="2889491" y="117436"/>
                  </a:lnTo>
                  <a:lnTo>
                    <a:pt x="2905290" y="91948"/>
                  </a:lnTo>
                  <a:lnTo>
                    <a:pt x="2930334" y="76530"/>
                  </a:lnTo>
                  <a:lnTo>
                    <a:pt x="2963545" y="71348"/>
                  </a:lnTo>
                  <a:lnTo>
                    <a:pt x="2996742" y="76530"/>
                  </a:lnTo>
                  <a:lnTo>
                    <a:pt x="3021787" y="91948"/>
                  </a:lnTo>
                  <a:lnTo>
                    <a:pt x="3037586" y="117436"/>
                  </a:lnTo>
                  <a:lnTo>
                    <a:pt x="3043097" y="152793"/>
                  </a:lnTo>
                  <a:lnTo>
                    <a:pt x="3043097" y="16687"/>
                  </a:lnTo>
                  <a:lnTo>
                    <a:pt x="3011182" y="5143"/>
                  </a:lnTo>
                  <a:lnTo>
                    <a:pt x="2963545" y="0"/>
                  </a:lnTo>
                  <a:lnTo>
                    <a:pt x="2915894" y="5143"/>
                  </a:lnTo>
                  <a:lnTo>
                    <a:pt x="2875153" y="19875"/>
                  </a:lnTo>
                  <a:lnTo>
                    <a:pt x="2842082" y="43180"/>
                  </a:lnTo>
                  <a:lnTo>
                    <a:pt x="2817482" y="73990"/>
                  </a:lnTo>
                  <a:lnTo>
                    <a:pt x="2802140" y="111302"/>
                  </a:lnTo>
                  <a:lnTo>
                    <a:pt x="2796857" y="154063"/>
                  </a:lnTo>
                  <a:lnTo>
                    <a:pt x="2796857" y="305600"/>
                  </a:lnTo>
                  <a:lnTo>
                    <a:pt x="2802140" y="348361"/>
                  </a:lnTo>
                  <a:lnTo>
                    <a:pt x="2817482" y="385660"/>
                  </a:lnTo>
                  <a:lnTo>
                    <a:pt x="2842082" y="416483"/>
                  </a:lnTo>
                  <a:lnTo>
                    <a:pt x="2875153" y="439775"/>
                  </a:lnTo>
                  <a:lnTo>
                    <a:pt x="2915894" y="454507"/>
                  </a:lnTo>
                  <a:lnTo>
                    <a:pt x="2963545" y="459651"/>
                  </a:lnTo>
                  <a:lnTo>
                    <a:pt x="3011182" y="454507"/>
                  </a:lnTo>
                  <a:lnTo>
                    <a:pt x="3051937" y="439775"/>
                  </a:lnTo>
                  <a:lnTo>
                    <a:pt x="3085007" y="416483"/>
                  </a:lnTo>
                  <a:lnTo>
                    <a:pt x="3107486" y="388315"/>
                  </a:lnTo>
                  <a:lnTo>
                    <a:pt x="3109607" y="385660"/>
                  </a:lnTo>
                  <a:lnTo>
                    <a:pt x="3124936" y="348361"/>
                  </a:lnTo>
                  <a:lnTo>
                    <a:pt x="3130232" y="305600"/>
                  </a:lnTo>
                  <a:lnTo>
                    <a:pt x="3130232" y="154063"/>
                  </a:lnTo>
                  <a:close/>
                </a:path>
                <a:path w="4982209" h="739775">
                  <a:moveTo>
                    <a:pt x="4981791" y="244221"/>
                  </a:moveTo>
                  <a:lnTo>
                    <a:pt x="4979987" y="236613"/>
                  </a:lnTo>
                  <a:lnTo>
                    <a:pt x="4975390" y="230314"/>
                  </a:lnTo>
                  <a:lnTo>
                    <a:pt x="4968951" y="226390"/>
                  </a:lnTo>
                  <a:lnTo>
                    <a:pt x="4961509" y="225183"/>
                  </a:lnTo>
                  <a:lnTo>
                    <a:pt x="4953901" y="226974"/>
                  </a:lnTo>
                  <a:lnTo>
                    <a:pt x="4846294" y="276440"/>
                  </a:lnTo>
                  <a:lnTo>
                    <a:pt x="4705096" y="181432"/>
                  </a:lnTo>
                  <a:lnTo>
                    <a:pt x="4682591" y="191744"/>
                  </a:lnTo>
                  <a:lnTo>
                    <a:pt x="4787417" y="303517"/>
                  </a:lnTo>
                  <a:lnTo>
                    <a:pt x="4694237" y="346367"/>
                  </a:lnTo>
                  <a:lnTo>
                    <a:pt x="4659439" y="319112"/>
                  </a:lnTo>
                  <a:lnTo>
                    <a:pt x="4631893" y="331558"/>
                  </a:lnTo>
                  <a:lnTo>
                    <a:pt x="4677016" y="373900"/>
                  </a:lnTo>
                  <a:lnTo>
                    <a:pt x="4491787" y="416306"/>
                  </a:lnTo>
                  <a:lnTo>
                    <a:pt x="4441837" y="427570"/>
                  </a:lnTo>
                  <a:lnTo>
                    <a:pt x="4392117" y="438594"/>
                  </a:lnTo>
                  <a:lnTo>
                    <a:pt x="4343171" y="449224"/>
                  </a:lnTo>
                  <a:lnTo>
                    <a:pt x="4295533" y="459282"/>
                  </a:lnTo>
                  <a:lnTo>
                    <a:pt x="4199890" y="478764"/>
                  </a:lnTo>
                  <a:lnTo>
                    <a:pt x="4150004" y="488734"/>
                  </a:lnTo>
                  <a:lnTo>
                    <a:pt x="4100080" y="498513"/>
                  </a:lnTo>
                  <a:lnTo>
                    <a:pt x="4050106" y="508101"/>
                  </a:lnTo>
                  <a:lnTo>
                    <a:pt x="4000093" y="517474"/>
                  </a:lnTo>
                  <a:lnTo>
                    <a:pt x="3950030" y="526656"/>
                  </a:lnTo>
                  <a:lnTo>
                    <a:pt x="3899928" y="535622"/>
                  </a:lnTo>
                  <a:lnTo>
                    <a:pt x="3849776" y="544385"/>
                  </a:lnTo>
                  <a:lnTo>
                    <a:pt x="3799586" y="552945"/>
                  </a:lnTo>
                  <a:lnTo>
                    <a:pt x="3749357" y="561289"/>
                  </a:lnTo>
                  <a:lnTo>
                    <a:pt x="3699091" y="569417"/>
                  </a:lnTo>
                  <a:lnTo>
                    <a:pt x="3648786" y="577342"/>
                  </a:lnTo>
                  <a:lnTo>
                    <a:pt x="3598443" y="585038"/>
                  </a:lnTo>
                  <a:lnTo>
                    <a:pt x="3548075" y="592531"/>
                  </a:lnTo>
                  <a:lnTo>
                    <a:pt x="3497656" y="599795"/>
                  </a:lnTo>
                  <a:lnTo>
                    <a:pt x="3447211" y="606844"/>
                  </a:lnTo>
                  <a:lnTo>
                    <a:pt x="3396742" y="613676"/>
                  </a:lnTo>
                  <a:lnTo>
                    <a:pt x="3346234" y="620280"/>
                  </a:lnTo>
                  <a:lnTo>
                    <a:pt x="3295688" y="626656"/>
                  </a:lnTo>
                  <a:lnTo>
                    <a:pt x="3245129" y="632802"/>
                  </a:lnTo>
                  <a:lnTo>
                    <a:pt x="3194532" y="638733"/>
                  </a:lnTo>
                  <a:lnTo>
                    <a:pt x="3143923" y="644423"/>
                  </a:lnTo>
                  <a:lnTo>
                    <a:pt x="3093275" y="649884"/>
                  </a:lnTo>
                  <a:lnTo>
                    <a:pt x="3042615" y="655104"/>
                  </a:lnTo>
                  <a:lnTo>
                    <a:pt x="2991916" y="660095"/>
                  </a:lnTo>
                  <a:lnTo>
                    <a:pt x="2941205" y="664845"/>
                  </a:lnTo>
                  <a:lnTo>
                    <a:pt x="2890482" y="669353"/>
                  </a:lnTo>
                  <a:lnTo>
                    <a:pt x="2839732" y="673633"/>
                  </a:lnTo>
                  <a:lnTo>
                    <a:pt x="2788958" y="677659"/>
                  </a:lnTo>
                  <a:lnTo>
                    <a:pt x="2738170" y="681443"/>
                  </a:lnTo>
                  <a:lnTo>
                    <a:pt x="2687370" y="684987"/>
                  </a:lnTo>
                  <a:lnTo>
                    <a:pt x="2636558" y="688276"/>
                  </a:lnTo>
                  <a:lnTo>
                    <a:pt x="2585732" y="691311"/>
                  </a:lnTo>
                  <a:lnTo>
                    <a:pt x="2534894" y="694105"/>
                  </a:lnTo>
                  <a:lnTo>
                    <a:pt x="2484043" y="696645"/>
                  </a:lnTo>
                  <a:lnTo>
                    <a:pt x="2433180" y="698931"/>
                  </a:lnTo>
                  <a:lnTo>
                    <a:pt x="2382316" y="700951"/>
                  </a:lnTo>
                  <a:lnTo>
                    <a:pt x="2331440" y="702716"/>
                  </a:lnTo>
                  <a:lnTo>
                    <a:pt x="2280551" y="704227"/>
                  </a:lnTo>
                  <a:lnTo>
                    <a:pt x="2229662" y="705472"/>
                  </a:lnTo>
                  <a:lnTo>
                    <a:pt x="2178774" y="706462"/>
                  </a:lnTo>
                  <a:lnTo>
                    <a:pt x="2127872" y="707186"/>
                  </a:lnTo>
                  <a:lnTo>
                    <a:pt x="2076983" y="707631"/>
                  </a:lnTo>
                  <a:lnTo>
                    <a:pt x="2026081" y="707821"/>
                  </a:lnTo>
                  <a:lnTo>
                    <a:pt x="1975192" y="707732"/>
                  </a:lnTo>
                  <a:lnTo>
                    <a:pt x="1924291" y="707377"/>
                  </a:lnTo>
                  <a:lnTo>
                    <a:pt x="1873402" y="706742"/>
                  </a:lnTo>
                  <a:lnTo>
                    <a:pt x="1822513" y="705840"/>
                  </a:lnTo>
                  <a:lnTo>
                    <a:pt x="1771637" y="704646"/>
                  </a:lnTo>
                  <a:lnTo>
                    <a:pt x="1720761" y="703186"/>
                  </a:lnTo>
                  <a:lnTo>
                    <a:pt x="1669884" y="701446"/>
                  </a:lnTo>
                  <a:lnTo>
                    <a:pt x="1619034" y="699427"/>
                  </a:lnTo>
                  <a:lnTo>
                    <a:pt x="1568183" y="697115"/>
                  </a:lnTo>
                  <a:lnTo>
                    <a:pt x="1517345" y="694524"/>
                  </a:lnTo>
                  <a:lnTo>
                    <a:pt x="1466519" y="691642"/>
                  </a:lnTo>
                  <a:lnTo>
                    <a:pt x="1415707" y="688467"/>
                  </a:lnTo>
                  <a:lnTo>
                    <a:pt x="1364907" y="685012"/>
                  </a:lnTo>
                  <a:lnTo>
                    <a:pt x="1314132" y="681253"/>
                  </a:lnTo>
                  <a:lnTo>
                    <a:pt x="1263357" y="677202"/>
                  </a:lnTo>
                  <a:lnTo>
                    <a:pt x="1212621" y="672858"/>
                  </a:lnTo>
                  <a:lnTo>
                    <a:pt x="1161884" y="668223"/>
                  </a:lnTo>
                  <a:lnTo>
                    <a:pt x="1110767" y="663003"/>
                  </a:lnTo>
                  <a:lnTo>
                    <a:pt x="1059649" y="657529"/>
                  </a:lnTo>
                  <a:lnTo>
                    <a:pt x="1008532" y="651789"/>
                  </a:lnTo>
                  <a:lnTo>
                    <a:pt x="957427" y="645756"/>
                  </a:lnTo>
                  <a:lnTo>
                    <a:pt x="906348" y="639432"/>
                  </a:lnTo>
                  <a:lnTo>
                    <a:pt x="855306" y="632790"/>
                  </a:lnTo>
                  <a:lnTo>
                    <a:pt x="804291" y="625805"/>
                  </a:lnTo>
                  <a:lnTo>
                    <a:pt x="753325" y="618451"/>
                  </a:lnTo>
                  <a:lnTo>
                    <a:pt x="702424" y="610743"/>
                  </a:lnTo>
                  <a:lnTo>
                    <a:pt x="651573" y="602640"/>
                  </a:lnTo>
                  <a:lnTo>
                    <a:pt x="600798" y="594118"/>
                  </a:lnTo>
                  <a:lnTo>
                    <a:pt x="550100" y="585177"/>
                  </a:lnTo>
                  <a:lnTo>
                    <a:pt x="499491" y="575792"/>
                  </a:lnTo>
                  <a:lnTo>
                    <a:pt x="448983" y="565950"/>
                  </a:lnTo>
                  <a:lnTo>
                    <a:pt x="398576" y="555612"/>
                  </a:lnTo>
                  <a:lnTo>
                    <a:pt x="348272" y="544791"/>
                  </a:lnTo>
                  <a:lnTo>
                    <a:pt x="298094" y="533450"/>
                  </a:lnTo>
                  <a:lnTo>
                    <a:pt x="248043" y="521589"/>
                  </a:lnTo>
                  <a:lnTo>
                    <a:pt x="198132" y="509168"/>
                  </a:lnTo>
                  <a:lnTo>
                    <a:pt x="148361" y="496176"/>
                  </a:lnTo>
                  <a:lnTo>
                    <a:pt x="98742" y="482600"/>
                  </a:lnTo>
                  <a:lnTo>
                    <a:pt x="49288" y="468426"/>
                  </a:lnTo>
                  <a:lnTo>
                    <a:pt x="0" y="453618"/>
                  </a:lnTo>
                  <a:lnTo>
                    <a:pt x="48514" y="470255"/>
                  </a:lnTo>
                  <a:lnTo>
                    <a:pt x="97307" y="486079"/>
                  </a:lnTo>
                  <a:lnTo>
                    <a:pt x="146342" y="501129"/>
                  </a:lnTo>
                  <a:lnTo>
                    <a:pt x="195605" y="515429"/>
                  </a:lnTo>
                  <a:lnTo>
                    <a:pt x="245084" y="529056"/>
                  </a:lnTo>
                  <a:lnTo>
                    <a:pt x="294754" y="542023"/>
                  </a:lnTo>
                  <a:lnTo>
                    <a:pt x="344576" y="554393"/>
                  </a:lnTo>
                  <a:lnTo>
                    <a:pt x="394550" y="566204"/>
                  </a:lnTo>
                  <a:lnTo>
                    <a:pt x="444639" y="577494"/>
                  </a:lnTo>
                  <a:lnTo>
                    <a:pt x="494817" y="588314"/>
                  </a:lnTo>
                  <a:lnTo>
                    <a:pt x="545084" y="598703"/>
                  </a:lnTo>
                  <a:lnTo>
                    <a:pt x="595401" y="608711"/>
                  </a:lnTo>
                  <a:lnTo>
                    <a:pt x="645744" y="618375"/>
                  </a:lnTo>
                  <a:lnTo>
                    <a:pt x="695896" y="627354"/>
                  </a:lnTo>
                  <a:lnTo>
                    <a:pt x="746125" y="635977"/>
                  </a:lnTo>
                  <a:lnTo>
                    <a:pt x="796429" y="644220"/>
                  </a:lnTo>
                  <a:lnTo>
                    <a:pt x="846797" y="652119"/>
                  </a:lnTo>
                  <a:lnTo>
                    <a:pt x="897242" y="659663"/>
                  </a:lnTo>
                  <a:lnTo>
                    <a:pt x="947750" y="666838"/>
                  </a:lnTo>
                  <a:lnTo>
                    <a:pt x="998308" y="673671"/>
                  </a:lnTo>
                  <a:lnTo>
                    <a:pt x="1048905" y="680135"/>
                  </a:lnTo>
                  <a:lnTo>
                    <a:pt x="1099553" y="686257"/>
                  </a:lnTo>
                  <a:lnTo>
                    <a:pt x="1150251" y="692035"/>
                  </a:lnTo>
                  <a:lnTo>
                    <a:pt x="1200962" y="697458"/>
                  </a:lnTo>
                  <a:lnTo>
                    <a:pt x="1251712" y="702538"/>
                  </a:lnTo>
                  <a:lnTo>
                    <a:pt x="1302473" y="707263"/>
                  </a:lnTo>
                  <a:lnTo>
                    <a:pt x="1353261" y="711657"/>
                  </a:lnTo>
                  <a:lnTo>
                    <a:pt x="1404048" y="715708"/>
                  </a:lnTo>
                  <a:lnTo>
                    <a:pt x="1454848" y="719404"/>
                  </a:lnTo>
                  <a:lnTo>
                    <a:pt x="1505102" y="722718"/>
                  </a:lnTo>
                  <a:lnTo>
                    <a:pt x="1555369" y="725716"/>
                  </a:lnTo>
                  <a:lnTo>
                    <a:pt x="1605661" y="728421"/>
                  </a:lnTo>
                  <a:lnTo>
                    <a:pt x="1655965" y="730821"/>
                  </a:lnTo>
                  <a:lnTo>
                    <a:pt x="1706270" y="732929"/>
                  </a:lnTo>
                  <a:lnTo>
                    <a:pt x="1756600" y="734745"/>
                  </a:lnTo>
                  <a:lnTo>
                    <a:pt x="1806930" y="736257"/>
                  </a:lnTo>
                  <a:lnTo>
                    <a:pt x="1857273" y="737489"/>
                  </a:lnTo>
                  <a:lnTo>
                    <a:pt x="1907616" y="738416"/>
                  </a:lnTo>
                  <a:lnTo>
                    <a:pt x="1957971" y="739063"/>
                  </a:lnTo>
                  <a:lnTo>
                    <a:pt x="2008327" y="739419"/>
                  </a:lnTo>
                  <a:lnTo>
                    <a:pt x="2058695" y="739482"/>
                  </a:lnTo>
                  <a:lnTo>
                    <a:pt x="2109051" y="739267"/>
                  </a:lnTo>
                  <a:lnTo>
                    <a:pt x="2159419" y="738759"/>
                  </a:lnTo>
                  <a:lnTo>
                    <a:pt x="2209774" y="737971"/>
                  </a:lnTo>
                  <a:lnTo>
                    <a:pt x="2260130" y="736904"/>
                  </a:lnTo>
                  <a:lnTo>
                    <a:pt x="2310473" y="735558"/>
                  </a:lnTo>
                  <a:lnTo>
                    <a:pt x="2360815" y="733945"/>
                  </a:lnTo>
                  <a:lnTo>
                    <a:pt x="2411158" y="732040"/>
                  </a:lnTo>
                  <a:lnTo>
                    <a:pt x="2461488" y="729869"/>
                  </a:lnTo>
                  <a:lnTo>
                    <a:pt x="2511806" y="727417"/>
                  </a:lnTo>
                  <a:lnTo>
                    <a:pt x="2562110" y="724687"/>
                  </a:lnTo>
                  <a:lnTo>
                    <a:pt x="2612402" y="721702"/>
                  </a:lnTo>
                  <a:lnTo>
                    <a:pt x="2662682" y="718439"/>
                  </a:lnTo>
                  <a:lnTo>
                    <a:pt x="2712936" y="714908"/>
                  </a:lnTo>
                  <a:lnTo>
                    <a:pt x="2763177" y="711111"/>
                  </a:lnTo>
                  <a:lnTo>
                    <a:pt x="2813405" y="707047"/>
                  </a:lnTo>
                  <a:lnTo>
                    <a:pt x="2863608" y="702729"/>
                  </a:lnTo>
                  <a:lnTo>
                    <a:pt x="2913786" y="698131"/>
                  </a:lnTo>
                  <a:lnTo>
                    <a:pt x="2963938" y="693293"/>
                  </a:lnTo>
                  <a:lnTo>
                    <a:pt x="3014078" y="688187"/>
                  </a:lnTo>
                  <a:lnTo>
                    <a:pt x="3064179" y="682815"/>
                  </a:lnTo>
                  <a:lnTo>
                    <a:pt x="3114256" y="677202"/>
                  </a:lnTo>
                  <a:lnTo>
                    <a:pt x="3164306" y="671322"/>
                  </a:lnTo>
                  <a:lnTo>
                    <a:pt x="3214332" y="665187"/>
                  </a:lnTo>
                  <a:lnTo>
                    <a:pt x="3264319" y="658812"/>
                  </a:lnTo>
                  <a:lnTo>
                    <a:pt x="3314268" y="652183"/>
                  </a:lnTo>
                  <a:lnTo>
                    <a:pt x="3364179" y="645299"/>
                  </a:lnTo>
                  <a:lnTo>
                    <a:pt x="3414064" y="638175"/>
                  </a:lnTo>
                  <a:lnTo>
                    <a:pt x="3463912" y="630796"/>
                  </a:lnTo>
                  <a:lnTo>
                    <a:pt x="3513709" y="623176"/>
                  </a:lnTo>
                  <a:lnTo>
                    <a:pt x="3563480" y="615315"/>
                  </a:lnTo>
                  <a:lnTo>
                    <a:pt x="3613200" y="607212"/>
                  </a:lnTo>
                  <a:lnTo>
                    <a:pt x="3662870" y="598868"/>
                  </a:lnTo>
                  <a:lnTo>
                    <a:pt x="3712502" y="590296"/>
                  </a:lnTo>
                  <a:lnTo>
                    <a:pt x="3762095" y="581469"/>
                  </a:lnTo>
                  <a:lnTo>
                    <a:pt x="3811625" y="572414"/>
                  </a:lnTo>
                  <a:lnTo>
                    <a:pt x="3861117" y="563130"/>
                  </a:lnTo>
                  <a:lnTo>
                    <a:pt x="3910558" y="553605"/>
                  </a:lnTo>
                  <a:lnTo>
                    <a:pt x="3959936" y="543852"/>
                  </a:lnTo>
                  <a:lnTo>
                    <a:pt x="4009275" y="533869"/>
                  </a:lnTo>
                  <a:lnTo>
                    <a:pt x="4058551" y="523659"/>
                  </a:lnTo>
                  <a:lnTo>
                    <a:pt x="4107764" y="513219"/>
                  </a:lnTo>
                  <a:lnTo>
                    <a:pt x="4155414" y="502843"/>
                  </a:lnTo>
                  <a:lnTo>
                    <a:pt x="4203344" y="492125"/>
                  </a:lnTo>
                  <a:lnTo>
                    <a:pt x="4251490" y="481088"/>
                  </a:lnTo>
                  <a:lnTo>
                    <a:pt x="4299788" y="469760"/>
                  </a:lnTo>
                  <a:lnTo>
                    <a:pt x="4348150" y="458177"/>
                  </a:lnTo>
                  <a:lnTo>
                    <a:pt x="4396537" y="446379"/>
                  </a:lnTo>
                  <a:lnTo>
                    <a:pt x="4444873" y="434365"/>
                  </a:lnTo>
                  <a:lnTo>
                    <a:pt x="4493082" y="422198"/>
                  </a:lnTo>
                  <a:lnTo>
                    <a:pt x="4541113" y="409892"/>
                  </a:lnTo>
                  <a:lnTo>
                    <a:pt x="4588878" y="397471"/>
                  </a:lnTo>
                  <a:lnTo>
                    <a:pt x="4636325" y="384987"/>
                  </a:lnTo>
                  <a:lnTo>
                    <a:pt x="4677219" y="374091"/>
                  </a:lnTo>
                  <a:lnTo>
                    <a:pt x="4678286" y="375081"/>
                  </a:lnTo>
                  <a:lnTo>
                    <a:pt x="4680915" y="439267"/>
                  </a:lnTo>
                  <a:lnTo>
                    <a:pt x="4709122" y="426554"/>
                  </a:lnTo>
                  <a:lnTo>
                    <a:pt x="4710874" y="381990"/>
                  </a:lnTo>
                  <a:lnTo>
                    <a:pt x="4803749" y="339318"/>
                  </a:lnTo>
                  <a:lnTo>
                    <a:pt x="4820424" y="491502"/>
                  </a:lnTo>
                  <a:lnTo>
                    <a:pt x="4842446" y="481164"/>
                  </a:lnTo>
                  <a:lnTo>
                    <a:pt x="4862588" y="312229"/>
                  </a:lnTo>
                  <a:lnTo>
                    <a:pt x="4970348" y="262724"/>
                  </a:lnTo>
                  <a:lnTo>
                    <a:pt x="4976647" y="258114"/>
                  </a:lnTo>
                  <a:lnTo>
                    <a:pt x="4980571" y="251675"/>
                  </a:lnTo>
                  <a:lnTo>
                    <a:pt x="4981791" y="244221"/>
                  </a:lnTo>
                  <a:close/>
                </a:path>
              </a:pathLst>
            </a:custGeom>
            <a:solidFill>
              <a:srgbClr val="48329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object 69"/>
            <p:cNvSpPr/>
            <p:nvPr/>
          </p:nvSpPr>
          <p:spPr>
            <a:xfrm>
              <a:off x="0" y="0"/>
              <a:ext cx="20104100" cy="2237740"/>
            </a:xfrm>
            <a:custGeom>
              <a:avLst/>
              <a:gdLst/>
              <a:ahLst/>
              <a:cxnLst/>
              <a:rect l="l" t="t" r="r" b="b"/>
              <a:pathLst>
                <a:path w="20104100" h="2237740">
                  <a:moveTo>
                    <a:pt x="20104100" y="2237549"/>
                  </a:moveTo>
                  <a:lnTo>
                    <a:pt x="0" y="2237549"/>
                  </a:lnTo>
                  <a:lnTo>
                    <a:pt x="0" y="0"/>
                  </a:lnTo>
                  <a:lnTo>
                    <a:pt x="20104100" y="0"/>
                  </a:lnTo>
                  <a:lnTo>
                    <a:pt x="20104100" y="2237549"/>
                  </a:lnTo>
                  <a:close/>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object 3">
            <a:extLst>
              <a:ext uri="{C183D7F6-B498-43B3-948B-1728B52AA6E4}">
                <adec:decorative xmlns:adec="http://schemas.microsoft.com/office/drawing/2017/decorative" val="1"/>
              </a:ext>
            </a:extLst>
          </p:cNvPr>
          <p:cNvSpPr txBox="1"/>
          <p:nvPr/>
        </p:nvSpPr>
        <p:spPr>
          <a:xfrm>
            <a:off x="4510521" y="2195939"/>
            <a:ext cx="1681577"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00" normalizeH="0" baseline="0" noProof="0">
                <a:ln>
                  <a:noFill/>
                </a:ln>
                <a:solidFill>
                  <a:srgbClr val="452D8C"/>
                </a:solidFill>
                <a:effectLst/>
                <a:uLnTx/>
                <a:uFillTx/>
                <a:latin typeface="Calibri"/>
                <a:ea typeface="+mn-ea"/>
                <a:cs typeface="Calibri"/>
              </a:rPr>
              <a:t>GROWING</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12" normalizeH="0" baseline="0" noProof="0">
                <a:ln>
                  <a:noFill/>
                </a:ln>
                <a:solidFill>
                  <a:srgbClr val="452D8C"/>
                </a:solidFill>
                <a:effectLst/>
                <a:uLnTx/>
                <a:uFillTx/>
                <a:latin typeface="Calibri"/>
                <a:ea typeface="+mn-ea"/>
                <a:cs typeface="Calibri"/>
              </a:rPr>
              <a:t>OUR </a:t>
            </a:r>
            <a:r>
              <a:rPr kumimoji="0" sz="1455" b="1" i="0" u="none" strike="noStrike" kern="0" cap="none" spc="149" normalizeH="0" baseline="0" noProof="0">
                <a:ln>
                  <a:noFill/>
                </a:ln>
                <a:solidFill>
                  <a:srgbClr val="452D8C"/>
                </a:solidFill>
                <a:effectLst/>
                <a:uLnTx/>
                <a:uFillTx/>
                <a:latin typeface="Calibri"/>
                <a:ea typeface="+mn-ea"/>
                <a:cs typeface="Calibri"/>
              </a:rPr>
              <a:t>INFRASTRUCTURE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4" name="object 4">
            <a:extLst>
              <a:ext uri="{C183D7F6-B498-43B3-948B-1728B52AA6E4}">
                <adec:decorative xmlns:adec="http://schemas.microsoft.com/office/drawing/2017/decorative" val="1"/>
              </a:ext>
            </a:extLst>
          </p:cNvPr>
          <p:cNvSpPr txBox="1"/>
          <p:nvPr/>
        </p:nvSpPr>
        <p:spPr>
          <a:xfrm>
            <a:off x="7231573" y="2550356"/>
            <a:ext cx="1430515"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67" normalizeH="0" baseline="0" noProof="0">
                <a:ln>
                  <a:noFill/>
                </a:ln>
                <a:solidFill>
                  <a:srgbClr val="452D8C"/>
                </a:solidFill>
                <a:effectLst/>
                <a:uLnTx/>
                <a:uFillTx/>
                <a:latin typeface="Calibri"/>
                <a:ea typeface="+mn-ea"/>
                <a:cs typeface="Calibri"/>
              </a:rPr>
              <a:t>MAINTAINING </a:t>
            </a:r>
            <a:r>
              <a:rPr kumimoji="0" sz="1455" b="1" i="0" u="none" strike="noStrike" kern="0" cap="none" spc="100" normalizeH="0" baseline="0" noProof="0">
                <a:ln>
                  <a:noFill/>
                </a:ln>
                <a:solidFill>
                  <a:srgbClr val="452D8C"/>
                </a:solidFill>
                <a:effectLst/>
                <a:uLnTx/>
                <a:uFillTx/>
                <a:latin typeface="Calibri"/>
                <a:ea typeface="+mn-ea"/>
                <a:cs typeface="Calibri"/>
              </a:rPr>
              <a:t>WHAT</a:t>
            </a:r>
            <a:r>
              <a:rPr kumimoji="0" sz="1455" b="1" i="0" u="none" strike="noStrike" kern="0" cap="none" spc="-3" normalizeH="0" baseline="0" noProof="0">
                <a:ln>
                  <a:noFill/>
                </a:ln>
                <a:solidFill>
                  <a:srgbClr val="452D8C"/>
                </a:solidFill>
                <a:effectLst/>
                <a:uLnTx/>
                <a:uFillTx/>
                <a:latin typeface="Calibri"/>
                <a:ea typeface="+mn-ea"/>
                <a:cs typeface="Calibri"/>
              </a:rPr>
              <a:t> </a:t>
            </a:r>
            <a:r>
              <a:rPr kumimoji="0" sz="1455" b="1" i="0" u="none" strike="noStrike" kern="0" cap="none" spc="146" normalizeH="0" baseline="0" noProof="0">
                <a:ln>
                  <a:noFill/>
                </a:ln>
                <a:solidFill>
                  <a:srgbClr val="452D8C"/>
                </a:solidFill>
                <a:effectLst/>
                <a:uLnTx/>
                <a:uFillTx/>
                <a:latin typeface="Calibri"/>
                <a:ea typeface="+mn-ea"/>
                <a:cs typeface="Calibri"/>
              </a:rPr>
              <a:t>WE</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09" normalizeH="0" baseline="0" noProof="0">
                <a:ln>
                  <a:noFill/>
                </a:ln>
                <a:solidFill>
                  <a:srgbClr val="452D8C"/>
                </a:solidFill>
                <a:effectLst/>
                <a:uLnTx/>
                <a:uFillTx/>
                <a:latin typeface="Calibri"/>
                <a:ea typeface="+mn-ea"/>
                <a:cs typeface="Calibri"/>
              </a:rPr>
              <a:t>HAVE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txBox="1"/>
          <p:nvPr/>
        </p:nvSpPr>
        <p:spPr>
          <a:xfrm>
            <a:off x="10102195" y="2110790"/>
            <a:ext cx="1350807" cy="650159"/>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15" normalizeH="0" baseline="0" noProof="0">
                <a:ln>
                  <a:noFill/>
                </a:ln>
                <a:solidFill>
                  <a:srgbClr val="452D8C"/>
                </a:solidFill>
                <a:effectLst/>
                <a:uLnTx/>
                <a:uFillTx/>
                <a:latin typeface="Calibri"/>
                <a:ea typeface="+mn-ea"/>
                <a:cs typeface="Calibri"/>
              </a:rPr>
              <a:t>EXPANDING </a:t>
            </a:r>
            <a:r>
              <a:rPr kumimoji="0" sz="1455" b="1" i="0" u="none" strike="noStrike" kern="0" cap="none" spc="130" normalizeH="0" baseline="0" noProof="0">
                <a:ln>
                  <a:noFill/>
                </a:ln>
                <a:solidFill>
                  <a:srgbClr val="452D8C"/>
                </a:solidFill>
                <a:effectLst/>
                <a:uLnTx/>
                <a:uFillTx/>
                <a:latin typeface="Calibri"/>
                <a:ea typeface="+mn-ea"/>
                <a:cs typeface="Calibri"/>
              </a:rPr>
              <a:t>OUR</a:t>
            </a:r>
            <a:r>
              <a:rPr kumimoji="0" sz="1455" b="1" i="0" u="none" strike="noStrike" kern="0" cap="none" spc="-6" normalizeH="0" baseline="0" noProof="0">
                <a:ln>
                  <a:noFill/>
                </a:ln>
                <a:solidFill>
                  <a:srgbClr val="452D8C"/>
                </a:solidFill>
                <a:effectLst/>
                <a:uLnTx/>
                <a:uFillTx/>
                <a:latin typeface="Calibri"/>
                <a:ea typeface="+mn-ea"/>
                <a:cs typeface="Calibri"/>
              </a:rPr>
              <a:t> </a:t>
            </a:r>
            <a:r>
              <a:rPr kumimoji="0" sz="1455" b="1" i="0" u="none" strike="noStrike" kern="0" cap="none" spc="149" normalizeH="0" baseline="0" noProof="0">
                <a:ln>
                  <a:noFill/>
                </a:ln>
                <a:solidFill>
                  <a:srgbClr val="452D8C"/>
                </a:solidFill>
                <a:effectLst/>
                <a:uLnTx/>
                <a:uFillTx/>
                <a:latin typeface="Calibri"/>
                <a:ea typeface="+mn-ea"/>
                <a:cs typeface="Calibri"/>
              </a:rPr>
              <a:t>GLOBAL </a:t>
            </a:r>
            <a:r>
              <a:rPr kumimoji="0" sz="1455" b="1" i="0" u="none" strike="noStrike" kern="0" cap="none" spc="133" normalizeH="0" baseline="0" noProof="0">
                <a:ln>
                  <a:noFill/>
                </a:ln>
                <a:solidFill>
                  <a:srgbClr val="452D8C"/>
                </a:solidFill>
                <a:effectLst/>
                <a:uLnTx/>
                <a:uFillTx/>
                <a:latin typeface="Calibri"/>
                <a:ea typeface="+mn-ea"/>
                <a:cs typeface="Calibri"/>
              </a:rPr>
              <a:t>CONNECTIONS</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grpSp>
        <p:nvGrpSpPr>
          <p:cNvPr id="6" name="object 6">
            <a:extLst>
              <a:ext uri="{C183D7F6-B498-43B3-948B-1728B52AA6E4}">
                <adec:decorative xmlns:adec="http://schemas.microsoft.com/office/drawing/2017/decorative" val="1"/>
              </a:ext>
            </a:extLst>
          </p:cNvPr>
          <p:cNvGrpSpPr/>
          <p:nvPr/>
        </p:nvGrpSpPr>
        <p:grpSpPr>
          <a:xfrm>
            <a:off x="1065103" y="2127735"/>
            <a:ext cx="8753287" cy="3941136"/>
            <a:chOff x="1755728" y="3508792"/>
            <a:chExt cx="14434819" cy="6499225"/>
          </a:xfrm>
        </p:grpSpPr>
        <p:sp>
          <p:nvSpPr>
            <p:cNvPr id="7" name="object 7"/>
            <p:cNvSpPr/>
            <p:nvPr/>
          </p:nvSpPr>
          <p:spPr>
            <a:xfrm>
              <a:off x="15504391" y="3508792"/>
              <a:ext cx="685800" cy="873125"/>
            </a:xfrm>
            <a:custGeom>
              <a:avLst/>
              <a:gdLst/>
              <a:ahLst/>
              <a:cxnLst/>
              <a:rect l="l" t="t" r="r" b="b"/>
              <a:pathLst>
                <a:path w="685800" h="873125">
                  <a:moveTo>
                    <a:pt x="447598" y="0"/>
                  </a:moveTo>
                  <a:lnTo>
                    <a:pt x="255594" y="0"/>
                  </a:lnTo>
                  <a:lnTo>
                    <a:pt x="0" y="547349"/>
                  </a:lnTo>
                  <a:lnTo>
                    <a:pt x="0" y="700706"/>
                  </a:lnTo>
                  <a:lnTo>
                    <a:pt x="385260" y="700706"/>
                  </a:lnTo>
                  <a:lnTo>
                    <a:pt x="385260" y="872764"/>
                  </a:lnTo>
                  <a:lnTo>
                    <a:pt x="579757" y="872764"/>
                  </a:lnTo>
                  <a:lnTo>
                    <a:pt x="579757" y="700706"/>
                  </a:lnTo>
                  <a:lnTo>
                    <a:pt x="685738" y="700706"/>
                  </a:lnTo>
                  <a:lnTo>
                    <a:pt x="685738" y="541114"/>
                  </a:lnTo>
                  <a:lnTo>
                    <a:pt x="579757" y="541114"/>
                  </a:lnTo>
                  <a:lnTo>
                    <a:pt x="579757" y="365313"/>
                  </a:lnTo>
                  <a:lnTo>
                    <a:pt x="385260" y="365313"/>
                  </a:lnTo>
                  <a:lnTo>
                    <a:pt x="385260" y="541114"/>
                  </a:lnTo>
                  <a:lnTo>
                    <a:pt x="205721" y="541114"/>
                  </a:lnTo>
                  <a:lnTo>
                    <a:pt x="447598" y="0"/>
                  </a:lnTo>
                  <a:close/>
                </a:path>
              </a:pathLst>
            </a:custGeom>
            <a:solidFill>
              <a:srgbClr val="E05929"/>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10647854" y="7352950"/>
              <a:ext cx="2401570" cy="0"/>
            </a:xfrm>
            <a:custGeom>
              <a:avLst/>
              <a:gdLst/>
              <a:ahLst/>
              <a:cxnLst/>
              <a:rect l="l" t="t" r="r" b="b"/>
              <a:pathLst>
                <a:path w="2401569">
                  <a:moveTo>
                    <a:pt x="2401413"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p:nvPr/>
          </p:nvSpPr>
          <p:spPr>
            <a:xfrm>
              <a:off x="10647854" y="7352950"/>
              <a:ext cx="2401570" cy="0"/>
            </a:xfrm>
            <a:custGeom>
              <a:avLst/>
              <a:gdLst/>
              <a:ahLst/>
              <a:cxnLst/>
              <a:rect l="l" t="t" r="r" b="b"/>
              <a:pathLst>
                <a:path w="2401569">
                  <a:moveTo>
                    <a:pt x="0" y="0"/>
                  </a:moveTo>
                  <a:lnTo>
                    <a:pt x="2401413"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0"/>
            <p:cNvSpPr/>
            <p:nvPr/>
          </p:nvSpPr>
          <p:spPr>
            <a:xfrm>
              <a:off x="10733836" y="5712883"/>
              <a:ext cx="690880" cy="556260"/>
            </a:xfrm>
            <a:custGeom>
              <a:avLst/>
              <a:gdLst/>
              <a:ahLst/>
              <a:cxnLst/>
              <a:rect l="l" t="t" r="r" b="b"/>
              <a:pathLst>
                <a:path w="690879" h="556260">
                  <a:moveTo>
                    <a:pt x="640881" y="0"/>
                  </a:moveTo>
                  <a:lnTo>
                    <a:pt x="38784" y="0"/>
                  </a:lnTo>
                  <a:lnTo>
                    <a:pt x="0" y="188774"/>
                  </a:lnTo>
                  <a:lnTo>
                    <a:pt x="85908" y="555977"/>
                  </a:lnTo>
                  <a:lnTo>
                    <a:pt x="616389" y="555977"/>
                  </a:lnTo>
                  <a:lnTo>
                    <a:pt x="690575" y="206930"/>
                  </a:lnTo>
                  <a:lnTo>
                    <a:pt x="640881"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10733836" y="5712883"/>
              <a:ext cx="690880" cy="556260"/>
            </a:xfrm>
            <a:custGeom>
              <a:avLst/>
              <a:gdLst/>
              <a:ahLst/>
              <a:cxnLst/>
              <a:rect l="l" t="t" r="r" b="b"/>
              <a:pathLst>
                <a:path w="690879" h="556260">
                  <a:moveTo>
                    <a:pt x="616389" y="555977"/>
                  </a:moveTo>
                  <a:lnTo>
                    <a:pt x="690575" y="206930"/>
                  </a:lnTo>
                  <a:lnTo>
                    <a:pt x="640881" y="0"/>
                  </a:lnTo>
                  <a:lnTo>
                    <a:pt x="38784" y="0"/>
                  </a:lnTo>
                  <a:lnTo>
                    <a:pt x="0" y="188774"/>
                  </a:lnTo>
                  <a:lnTo>
                    <a:pt x="85908" y="555977"/>
                  </a:lnTo>
                  <a:lnTo>
                    <a:pt x="616389" y="555977"/>
                  </a:lnTo>
                  <a:close/>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bject 12"/>
            <p:cNvSpPr/>
            <p:nvPr/>
          </p:nvSpPr>
          <p:spPr>
            <a:xfrm>
              <a:off x="10763847" y="5919750"/>
              <a:ext cx="623570" cy="0"/>
            </a:xfrm>
            <a:custGeom>
              <a:avLst/>
              <a:gdLst/>
              <a:ahLst/>
              <a:cxnLst/>
              <a:rect l="l" t="t" r="r" b="b"/>
              <a:pathLst>
                <a:path w="623570">
                  <a:moveTo>
                    <a:pt x="623436"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10763847" y="5919750"/>
              <a:ext cx="623570" cy="0"/>
            </a:xfrm>
            <a:custGeom>
              <a:avLst/>
              <a:gdLst/>
              <a:ahLst/>
              <a:cxnLst/>
              <a:rect l="l" t="t" r="r" b="b"/>
              <a:pathLst>
                <a:path w="623570">
                  <a:moveTo>
                    <a:pt x="623436" y="0"/>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10929092" y="6027014"/>
              <a:ext cx="34290" cy="236854"/>
            </a:xfrm>
            <a:custGeom>
              <a:avLst/>
              <a:gdLst/>
              <a:ahLst/>
              <a:cxnLst/>
              <a:rect l="l" t="t" r="r" b="b"/>
              <a:pathLst>
                <a:path w="34290" h="236854">
                  <a:moveTo>
                    <a:pt x="0" y="0"/>
                  </a:moveTo>
                  <a:lnTo>
                    <a:pt x="34046" y="236233"/>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10929092" y="6027014"/>
              <a:ext cx="34290" cy="236854"/>
            </a:xfrm>
            <a:custGeom>
              <a:avLst/>
              <a:gdLst/>
              <a:ahLst/>
              <a:cxnLst/>
              <a:rect l="l" t="t" r="r" b="b"/>
              <a:pathLst>
                <a:path w="34290" h="236854">
                  <a:moveTo>
                    <a:pt x="0" y="0"/>
                  </a:moveTo>
                  <a:lnTo>
                    <a:pt x="34046" y="236233"/>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11206880" y="6027014"/>
              <a:ext cx="34290" cy="236854"/>
            </a:xfrm>
            <a:custGeom>
              <a:avLst/>
              <a:gdLst/>
              <a:ahLst/>
              <a:cxnLst/>
              <a:rect l="l" t="t" r="r" b="b"/>
              <a:pathLst>
                <a:path w="34290" h="236854">
                  <a:moveTo>
                    <a:pt x="34030" y="0"/>
                  </a:moveTo>
                  <a:lnTo>
                    <a:pt x="0" y="236233"/>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bject 17"/>
            <p:cNvSpPr/>
            <p:nvPr/>
          </p:nvSpPr>
          <p:spPr>
            <a:xfrm>
              <a:off x="11206880" y="6027014"/>
              <a:ext cx="34290" cy="236854"/>
            </a:xfrm>
            <a:custGeom>
              <a:avLst/>
              <a:gdLst/>
              <a:ahLst/>
              <a:cxnLst/>
              <a:rect l="l" t="t" r="r" b="b"/>
              <a:pathLst>
                <a:path w="34290" h="236854">
                  <a:moveTo>
                    <a:pt x="34030" y="0"/>
                  </a:moveTo>
                  <a:lnTo>
                    <a:pt x="0" y="236233"/>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bject 18"/>
            <p:cNvSpPr/>
            <p:nvPr/>
          </p:nvSpPr>
          <p:spPr>
            <a:xfrm>
              <a:off x="10905997" y="5454296"/>
              <a:ext cx="0" cy="245745"/>
            </a:xfrm>
            <a:custGeom>
              <a:avLst/>
              <a:gdLst/>
              <a:ahLst/>
              <a:cxnLst/>
              <a:rect l="l" t="t" r="r" b="b"/>
              <a:pathLst>
                <a:path h="245745">
                  <a:moveTo>
                    <a:pt x="0" y="0"/>
                  </a:moveTo>
                  <a:lnTo>
                    <a:pt x="0" y="245652"/>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bject 19"/>
            <p:cNvSpPr/>
            <p:nvPr/>
          </p:nvSpPr>
          <p:spPr>
            <a:xfrm>
              <a:off x="10905997" y="5454296"/>
              <a:ext cx="0" cy="245745"/>
            </a:xfrm>
            <a:custGeom>
              <a:avLst/>
              <a:gdLst/>
              <a:ahLst/>
              <a:cxnLst/>
              <a:rect l="l" t="t" r="r" b="b"/>
              <a:pathLst>
                <a:path h="245745">
                  <a:moveTo>
                    <a:pt x="0" y="245652"/>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bject 20"/>
            <p:cNvSpPr/>
            <p:nvPr/>
          </p:nvSpPr>
          <p:spPr>
            <a:xfrm>
              <a:off x="10897356" y="6277485"/>
              <a:ext cx="0" cy="953769"/>
            </a:xfrm>
            <a:custGeom>
              <a:avLst/>
              <a:gdLst/>
              <a:ahLst/>
              <a:cxnLst/>
              <a:rect l="l" t="t" r="r" b="b"/>
              <a:pathLst>
                <a:path h="953770">
                  <a:moveTo>
                    <a:pt x="0" y="0"/>
                  </a:moveTo>
                  <a:lnTo>
                    <a:pt x="0" y="95332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bject 21"/>
            <p:cNvSpPr/>
            <p:nvPr/>
          </p:nvSpPr>
          <p:spPr>
            <a:xfrm>
              <a:off x="10897356" y="6277485"/>
              <a:ext cx="0" cy="953769"/>
            </a:xfrm>
            <a:custGeom>
              <a:avLst/>
              <a:gdLst/>
              <a:ahLst/>
              <a:cxnLst/>
              <a:rect l="l" t="t" r="r" b="b"/>
              <a:pathLst>
                <a:path h="953770">
                  <a:moveTo>
                    <a:pt x="0" y="0"/>
                  </a:moveTo>
                  <a:lnTo>
                    <a:pt x="0" y="95332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bject 22"/>
            <p:cNvSpPr/>
            <p:nvPr/>
          </p:nvSpPr>
          <p:spPr>
            <a:xfrm>
              <a:off x="11272647" y="6277485"/>
              <a:ext cx="0" cy="1061085"/>
            </a:xfrm>
            <a:custGeom>
              <a:avLst/>
              <a:gdLst/>
              <a:ahLst/>
              <a:cxnLst/>
              <a:rect l="l" t="t" r="r" b="b"/>
              <a:pathLst>
                <a:path h="1061084">
                  <a:moveTo>
                    <a:pt x="0" y="0"/>
                  </a:moveTo>
                  <a:lnTo>
                    <a:pt x="0" y="1061077"/>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object 23"/>
            <p:cNvSpPr/>
            <p:nvPr/>
          </p:nvSpPr>
          <p:spPr>
            <a:xfrm>
              <a:off x="11272647" y="6277485"/>
              <a:ext cx="0" cy="1061085"/>
            </a:xfrm>
            <a:custGeom>
              <a:avLst/>
              <a:gdLst/>
              <a:ahLst/>
              <a:cxnLst/>
              <a:rect l="l" t="t" r="r" b="b"/>
              <a:pathLst>
                <a:path h="1061084">
                  <a:moveTo>
                    <a:pt x="0" y="0"/>
                  </a:moveTo>
                  <a:lnTo>
                    <a:pt x="0" y="1061077"/>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object 24"/>
            <p:cNvSpPr/>
            <p:nvPr/>
          </p:nvSpPr>
          <p:spPr>
            <a:xfrm>
              <a:off x="11296764" y="6964965"/>
              <a:ext cx="1774189" cy="387985"/>
            </a:xfrm>
            <a:custGeom>
              <a:avLst/>
              <a:gdLst/>
              <a:ahLst/>
              <a:cxnLst/>
              <a:rect l="l" t="t" r="r" b="b"/>
              <a:pathLst>
                <a:path w="1774190" h="387984">
                  <a:moveTo>
                    <a:pt x="1774019" y="0"/>
                  </a:moveTo>
                  <a:lnTo>
                    <a:pt x="0" y="0"/>
                  </a:lnTo>
                  <a:lnTo>
                    <a:pt x="91808" y="387380"/>
                  </a:lnTo>
                  <a:lnTo>
                    <a:pt x="91808" y="70945"/>
                  </a:lnTo>
                  <a:lnTo>
                    <a:pt x="1774019" y="70945"/>
                  </a:lnTo>
                  <a:lnTo>
                    <a:pt x="177401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bject 25"/>
            <p:cNvSpPr/>
            <p:nvPr/>
          </p:nvSpPr>
          <p:spPr>
            <a:xfrm>
              <a:off x="11296764" y="6964965"/>
              <a:ext cx="1774189" cy="387985"/>
            </a:xfrm>
            <a:custGeom>
              <a:avLst/>
              <a:gdLst/>
              <a:ahLst/>
              <a:cxnLst/>
              <a:rect l="l" t="t" r="r" b="b"/>
              <a:pathLst>
                <a:path w="1774190" h="387984">
                  <a:moveTo>
                    <a:pt x="0" y="0"/>
                  </a:moveTo>
                  <a:lnTo>
                    <a:pt x="1774019" y="0"/>
                  </a:lnTo>
                  <a:lnTo>
                    <a:pt x="1774019" y="70945"/>
                  </a:lnTo>
                  <a:lnTo>
                    <a:pt x="91808" y="70945"/>
                  </a:lnTo>
                  <a:lnTo>
                    <a:pt x="91808" y="38738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p:nvPr/>
          </p:nvSpPr>
          <p:spPr>
            <a:xfrm>
              <a:off x="12031299"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object 27"/>
            <p:cNvSpPr/>
            <p:nvPr/>
          </p:nvSpPr>
          <p:spPr>
            <a:xfrm>
              <a:off x="12031299"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p:nvPr/>
          </p:nvSpPr>
          <p:spPr>
            <a:xfrm>
              <a:off x="11870774"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bject 29"/>
            <p:cNvSpPr/>
            <p:nvPr/>
          </p:nvSpPr>
          <p:spPr>
            <a:xfrm>
              <a:off x="11870774"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p:nvPr/>
          </p:nvSpPr>
          <p:spPr>
            <a:xfrm>
              <a:off x="11710259"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bject 31"/>
            <p:cNvSpPr/>
            <p:nvPr/>
          </p:nvSpPr>
          <p:spPr>
            <a:xfrm>
              <a:off x="11710259"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bject 32"/>
            <p:cNvSpPr/>
            <p:nvPr/>
          </p:nvSpPr>
          <p:spPr>
            <a:xfrm>
              <a:off x="11549737"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bject 33"/>
            <p:cNvSpPr/>
            <p:nvPr/>
          </p:nvSpPr>
          <p:spPr>
            <a:xfrm>
              <a:off x="11549737"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4" name="object 34"/>
            <p:cNvSpPr/>
            <p:nvPr/>
          </p:nvSpPr>
          <p:spPr>
            <a:xfrm>
              <a:off x="11392475" y="7196800"/>
              <a:ext cx="635000" cy="0"/>
            </a:xfrm>
            <a:custGeom>
              <a:avLst/>
              <a:gdLst/>
              <a:ahLst/>
              <a:cxnLst/>
              <a:rect l="l" t="t" r="r" b="b"/>
              <a:pathLst>
                <a:path w="635000">
                  <a:moveTo>
                    <a:pt x="634619"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object 35"/>
            <p:cNvSpPr/>
            <p:nvPr/>
          </p:nvSpPr>
          <p:spPr>
            <a:xfrm>
              <a:off x="11392475" y="7196800"/>
              <a:ext cx="635000" cy="0"/>
            </a:xfrm>
            <a:custGeom>
              <a:avLst/>
              <a:gdLst/>
              <a:ahLst/>
              <a:cxnLst/>
              <a:rect l="l" t="t" r="r" b="b"/>
              <a:pathLst>
                <a:path w="635000">
                  <a:moveTo>
                    <a:pt x="0" y="0"/>
                  </a:moveTo>
                  <a:lnTo>
                    <a:pt x="634619"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object 36"/>
            <p:cNvSpPr/>
            <p:nvPr/>
          </p:nvSpPr>
          <p:spPr>
            <a:xfrm>
              <a:off x="13063966"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object 37"/>
            <p:cNvSpPr/>
            <p:nvPr/>
          </p:nvSpPr>
          <p:spPr>
            <a:xfrm>
              <a:off x="13063966"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object 38"/>
            <p:cNvSpPr/>
            <p:nvPr/>
          </p:nvSpPr>
          <p:spPr>
            <a:xfrm>
              <a:off x="11872715" y="5782051"/>
              <a:ext cx="386080" cy="156845"/>
            </a:xfrm>
            <a:custGeom>
              <a:avLst/>
              <a:gdLst/>
              <a:ahLst/>
              <a:cxnLst/>
              <a:rect l="l" t="t" r="r" b="b"/>
              <a:pathLst>
                <a:path w="386079" h="156845">
                  <a:moveTo>
                    <a:pt x="375279" y="1532"/>
                  </a:moveTo>
                  <a:lnTo>
                    <a:pt x="375076" y="1532"/>
                  </a:lnTo>
                  <a:lnTo>
                    <a:pt x="137823" y="75785"/>
                  </a:lnTo>
                  <a:lnTo>
                    <a:pt x="110768" y="83930"/>
                  </a:lnTo>
                  <a:lnTo>
                    <a:pt x="54192" y="103977"/>
                  </a:lnTo>
                  <a:lnTo>
                    <a:pt x="4976" y="129339"/>
                  </a:lnTo>
                  <a:lnTo>
                    <a:pt x="0" y="153431"/>
                  </a:lnTo>
                  <a:lnTo>
                    <a:pt x="24001" y="156698"/>
                  </a:lnTo>
                  <a:lnTo>
                    <a:pt x="66036" y="149313"/>
                  </a:lnTo>
                  <a:lnTo>
                    <a:pt x="120400" y="133850"/>
                  </a:lnTo>
                  <a:lnTo>
                    <a:pt x="181385" y="112882"/>
                  </a:lnTo>
                  <a:lnTo>
                    <a:pt x="243285" y="88981"/>
                  </a:lnTo>
                  <a:lnTo>
                    <a:pt x="300394" y="64721"/>
                  </a:lnTo>
                  <a:lnTo>
                    <a:pt x="347006" y="42674"/>
                  </a:lnTo>
                  <a:lnTo>
                    <a:pt x="385909" y="15514"/>
                  </a:lnTo>
                  <a:lnTo>
                    <a:pt x="378448" y="6225"/>
                  </a:lnTo>
                  <a:lnTo>
                    <a:pt x="375279" y="1532"/>
                  </a:lnTo>
                  <a:close/>
                </a:path>
                <a:path w="386079" h="156845">
                  <a:moveTo>
                    <a:pt x="375789" y="0"/>
                  </a:moveTo>
                  <a:lnTo>
                    <a:pt x="375279" y="1532"/>
                  </a:lnTo>
                  <a:lnTo>
                    <a:pt x="375076" y="1532"/>
                  </a:lnTo>
                  <a:lnTo>
                    <a:pt x="379365" y="190"/>
                  </a:lnTo>
                  <a:lnTo>
                    <a:pt x="37578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object 39"/>
            <p:cNvSpPr/>
            <p:nvPr/>
          </p:nvSpPr>
          <p:spPr>
            <a:xfrm>
              <a:off x="11872715" y="5782051"/>
              <a:ext cx="386080" cy="156845"/>
            </a:xfrm>
            <a:custGeom>
              <a:avLst/>
              <a:gdLst/>
              <a:ahLst/>
              <a:cxnLst/>
              <a:rect l="l" t="t" r="r" b="b"/>
              <a:pathLst>
                <a:path w="386079" h="156845">
                  <a:moveTo>
                    <a:pt x="385909" y="15514"/>
                  </a:moveTo>
                  <a:lnTo>
                    <a:pt x="347006" y="42674"/>
                  </a:lnTo>
                  <a:lnTo>
                    <a:pt x="300394" y="64721"/>
                  </a:lnTo>
                  <a:lnTo>
                    <a:pt x="243285" y="88981"/>
                  </a:lnTo>
                  <a:lnTo>
                    <a:pt x="181385" y="112882"/>
                  </a:lnTo>
                  <a:lnTo>
                    <a:pt x="120400" y="133850"/>
                  </a:lnTo>
                  <a:lnTo>
                    <a:pt x="66036" y="149313"/>
                  </a:lnTo>
                  <a:lnTo>
                    <a:pt x="24001" y="156698"/>
                  </a:lnTo>
                  <a:lnTo>
                    <a:pt x="0" y="153431"/>
                  </a:lnTo>
                  <a:lnTo>
                    <a:pt x="4976" y="129339"/>
                  </a:lnTo>
                  <a:lnTo>
                    <a:pt x="54192" y="103977"/>
                  </a:lnTo>
                  <a:lnTo>
                    <a:pt x="110768" y="83930"/>
                  </a:lnTo>
                  <a:lnTo>
                    <a:pt x="137823" y="75785"/>
                  </a:lnTo>
                  <a:lnTo>
                    <a:pt x="379365" y="190"/>
                  </a:lnTo>
                  <a:lnTo>
                    <a:pt x="375789" y="0"/>
                  </a:lnTo>
                  <a:lnTo>
                    <a:pt x="375279" y="1532"/>
                  </a:lnTo>
                  <a:lnTo>
                    <a:pt x="378448" y="6225"/>
                  </a:lnTo>
                  <a:lnTo>
                    <a:pt x="385909" y="15514"/>
                  </a:lnTo>
                  <a:close/>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object 40"/>
            <p:cNvSpPr/>
            <p:nvPr/>
          </p:nvSpPr>
          <p:spPr>
            <a:xfrm>
              <a:off x="11811994" y="5784587"/>
              <a:ext cx="431165" cy="129539"/>
            </a:xfrm>
            <a:custGeom>
              <a:avLst/>
              <a:gdLst/>
              <a:ahLst/>
              <a:cxnLst/>
              <a:rect l="l" t="t" r="r" b="b"/>
              <a:pathLst>
                <a:path w="431165" h="129539">
                  <a:moveTo>
                    <a:pt x="431159" y="0"/>
                  </a:moveTo>
                  <a:lnTo>
                    <a:pt x="0" y="75421"/>
                  </a:lnTo>
                  <a:lnTo>
                    <a:pt x="63238" y="129310"/>
                  </a:lnTo>
                  <a:lnTo>
                    <a:pt x="43115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object 41"/>
            <p:cNvSpPr/>
            <p:nvPr/>
          </p:nvSpPr>
          <p:spPr>
            <a:xfrm>
              <a:off x="11811994" y="5784587"/>
              <a:ext cx="431165" cy="129539"/>
            </a:xfrm>
            <a:custGeom>
              <a:avLst/>
              <a:gdLst/>
              <a:ahLst/>
              <a:cxnLst/>
              <a:rect l="l" t="t" r="r" b="b"/>
              <a:pathLst>
                <a:path w="431165" h="129539">
                  <a:moveTo>
                    <a:pt x="0" y="75421"/>
                  </a:moveTo>
                  <a:lnTo>
                    <a:pt x="63238" y="129310"/>
                  </a:lnTo>
                  <a:lnTo>
                    <a:pt x="431159"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object 42"/>
            <p:cNvSpPr/>
            <p:nvPr/>
          </p:nvSpPr>
          <p:spPr>
            <a:xfrm>
              <a:off x="11920071" y="5736896"/>
              <a:ext cx="139700" cy="107314"/>
            </a:xfrm>
            <a:custGeom>
              <a:avLst/>
              <a:gdLst/>
              <a:ahLst/>
              <a:cxnLst/>
              <a:rect l="l" t="t" r="r" b="b"/>
              <a:pathLst>
                <a:path w="139700" h="107314">
                  <a:moveTo>
                    <a:pt x="0" y="0"/>
                  </a:moveTo>
                  <a:lnTo>
                    <a:pt x="139147" y="106954"/>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object 43"/>
            <p:cNvSpPr/>
            <p:nvPr/>
          </p:nvSpPr>
          <p:spPr>
            <a:xfrm>
              <a:off x="11920071" y="5736896"/>
              <a:ext cx="139700" cy="107314"/>
            </a:xfrm>
            <a:custGeom>
              <a:avLst/>
              <a:gdLst/>
              <a:ahLst/>
              <a:cxnLst/>
              <a:rect l="l" t="t" r="r" b="b"/>
              <a:pathLst>
                <a:path w="139700" h="107314">
                  <a:moveTo>
                    <a:pt x="139147" y="106954"/>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object 44"/>
            <p:cNvSpPr/>
            <p:nvPr/>
          </p:nvSpPr>
          <p:spPr>
            <a:xfrm>
              <a:off x="1755728" y="9023992"/>
              <a:ext cx="2454275" cy="0"/>
            </a:xfrm>
            <a:custGeom>
              <a:avLst/>
              <a:gdLst/>
              <a:ahLst/>
              <a:cxnLst/>
              <a:rect l="l" t="t" r="r" b="b"/>
              <a:pathLst>
                <a:path w="2454275">
                  <a:moveTo>
                    <a:pt x="2453967" y="0"/>
                  </a:moveTo>
                  <a:lnTo>
                    <a:pt x="0" y="0"/>
                  </a:lnTo>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object 45"/>
            <p:cNvSpPr/>
            <p:nvPr/>
          </p:nvSpPr>
          <p:spPr>
            <a:xfrm>
              <a:off x="5869148" y="8859973"/>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object 46"/>
            <p:cNvSpPr/>
            <p:nvPr/>
          </p:nvSpPr>
          <p:spPr>
            <a:xfrm>
              <a:off x="5869148" y="8859973"/>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object 47"/>
            <p:cNvSpPr/>
            <p:nvPr/>
          </p:nvSpPr>
          <p:spPr>
            <a:xfrm>
              <a:off x="5869148" y="9999715"/>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object 48"/>
            <p:cNvSpPr/>
            <p:nvPr/>
          </p:nvSpPr>
          <p:spPr>
            <a:xfrm>
              <a:off x="5869148" y="9999715"/>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9" name="object 49">
            <a:extLst>
              <a:ext uri="{C183D7F6-B498-43B3-948B-1728B52AA6E4}">
                <adec:decorative xmlns:adec="http://schemas.microsoft.com/office/drawing/2017/decorative" val="1"/>
              </a:ext>
            </a:extLst>
          </p:cNvPr>
          <p:cNvSpPr txBox="1"/>
          <p:nvPr/>
        </p:nvSpPr>
        <p:spPr>
          <a:xfrm>
            <a:off x="3548329" y="4552480"/>
            <a:ext cx="1502522" cy="731440"/>
          </a:xfrm>
          <a:prstGeom prst="rect">
            <a:avLst/>
          </a:prstGeom>
        </p:spPr>
        <p:txBody>
          <a:bodyPr vert="horz" wrap="square" lIns="0" tIns="8086" rIns="0" bIns="0" rtlCol="0">
            <a:spAutoFit/>
          </a:bodyPr>
          <a:lstStyle/>
          <a:p>
            <a:pPr marL="7701" marR="3081" lvl="0" indent="26184"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3" normalizeH="0" baseline="0" noProof="0">
                <a:ln>
                  <a:noFill/>
                </a:ln>
                <a:solidFill>
                  <a:srgbClr val="452D8C"/>
                </a:solidFill>
                <a:effectLst/>
                <a:uLnTx/>
                <a:uFillTx/>
                <a:latin typeface="Calibri"/>
                <a:ea typeface="+mn-ea"/>
                <a:cs typeface="Calibri"/>
              </a:rPr>
              <a:t>Build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facilities</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4" normalizeH="0" baseline="0" noProof="0">
                <a:ln>
                  <a:noFill/>
                </a:ln>
                <a:solidFill>
                  <a:srgbClr val="452D8C"/>
                </a:solidFill>
                <a:effectLst/>
                <a:uLnTx/>
                <a:uFillTx/>
                <a:latin typeface="Calibri"/>
                <a:ea typeface="+mn-ea"/>
                <a:cs typeface="Calibri"/>
              </a:rPr>
              <a:t>infrastructure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through </a:t>
            </a:r>
            <a:r>
              <a:rPr kumimoji="0" sz="940" b="0" i="0" u="none" strike="noStrike" kern="0" cap="none" spc="55" normalizeH="0" baseline="0" noProof="0">
                <a:ln>
                  <a:noFill/>
                </a:ln>
                <a:solidFill>
                  <a:srgbClr val="452D8C"/>
                </a:solidFill>
                <a:effectLst/>
                <a:uLnTx/>
                <a:uFillTx/>
                <a:latin typeface="Calibri"/>
                <a:ea typeface="+mn-ea"/>
                <a:cs typeface="Calibri"/>
              </a:rPr>
              <a:t>well-</a:t>
            </a:r>
            <a:r>
              <a:rPr kumimoji="0" sz="940" b="0" i="0" u="none" strike="noStrike" kern="0" cap="none" spc="69" normalizeH="0" baseline="0" noProof="0">
                <a:ln>
                  <a:noFill/>
                </a:ln>
                <a:solidFill>
                  <a:srgbClr val="452D8C"/>
                </a:solidFill>
                <a:effectLst/>
                <a:uLnTx/>
                <a:uFillTx/>
                <a:latin typeface="Calibri"/>
                <a:ea typeface="+mn-ea"/>
                <a:cs typeface="Calibri"/>
              </a:rPr>
              <a:t>coordinated</a:t>
            </a:r>
            <a:r>
              <a:rPr kumimoji="0" sz="940" b="0" i="0" u="none" strike="noStrike" kern="0" cap="none" spc="12"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planning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new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service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0" marR="0" lvl="0" indent="0" algn="ctr" defTabSz="554492" rtl="0" eaLnBrk="1" fontAlgn="auto" latinLnBrk="0" hangingPunct="1">
              <a:lnSpc>
                <a:spcPct val="100000"/>
              </a:lnSpc>
              <a:spcBef>
                <a:spcPts val="24"/>
              </a:spcBef>
              <a:spcAft>
                <a:spcPts val="0"/>
              </a:spcAft>
              <a:buClrTx/>
              <a:buSzTx/>
              <a:buFontTx/>
              <a:buNone/>
              <a:tabLst/>
              <a:defRPr/>
            </a:pPr>
            <a:r>
              <a:rPr kumimoji="0" sz="940" b="0" i="0" u="none" strike="noStrike" kern="0" cap="none" spc="55" normalizeH="0" baseline="0" noProof="0">
                <a:ln>
                  <a:noFill/>
                </a:ln>
                <a:solidFill>
                  <a:srgbClr val="452D8C"/>
                </a:solidFill>
                <a:effectLst/>
                <a:uLnTx/>
                <a:uFillTx/>
                <a:latin typeface="Calibri"/>
                <a:ea typeface="+mn-ea"/>
                <a:cs typeface="Calibri"/>
              </a:rPr>
              <a:t>delivery</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models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0" name="object 50">
            <a:extLst>
              <a:ext uri="{C183D7F6-B498-43B3-948B-1728B52AA6E4}">
                <adec:decorative xmlns:adec="http://schemas.microsoft.com/office/drawing/2017/decorative" val="1"/>
              </a:ext>
            </a:extLst>
          </p:cNvPr>
          <p:cNvSpPr txBox="1"/>
          <p:nvPr/>
        </p:nvSpPr>
        <p:spPr>
          <a:xfrm>
            <a:off x="3570641" y="5416155"/>
            <a:ext cx="1457854"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55" normalizeH="0" baseline="0" noProof="0">
                <a:ln>
                  <a:noFill/>
                </a:ln>
                <a:solidFill>
                  <a:srgbClr val="452D8C"/>
                </a:solidFill>
                <a:effectLst/>
                <a:uLnTx/>
                <a:uFillTx/>
                <a:latin typeface="Calibri"/>
                <a:ea typeface="+mn-ea"/>
                <a:cs typeface="Calibri"/>
              </a:rPr>
              <a:t>Grow</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revenue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91" normalizeH="0" baseline="0" noProof="0">
                <a:ln>
                  <a:noFill/>
                </a:ln>
                <a:solidFill>
                  <a:srgbClr val="452D8C"/>
                </a:solidFill>
                <a:effectLst/>
                <a:uLnTx/>
                <a:uFillTx/>
                <a:latin typeface="Calibri"/>
                <a:ea typeface="+mn-ea"/>
                <a:cs typeface="Calibri"/>
              </a:rPr>
              <a:t>across </a:t>
            </a:r>
            <a:r>
              <a:rPr kumimoji="0" sz="940" b="0" i="0" u="none" strike="noStrike" kern="0" cap="none" spc="76" normalizeH="0" baseline="0" noProof="0">
                <a:ln>
                  <a:noFill/>
                </a:ln>
                <a:solidFill>
                  <a:srgbClr val="452D8C"/>
                </a:solidFill>
                <a:effectLst/>
                <a:uLnTx/>
                <a:uFillTx/>
                <a:latin typeface="Calibri"/>
                <a:ea typeface="+mn-ea"/>
                <a:cs typeface="Calibri"/>
              </a:rPr>
              <a:t>existing</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new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streams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maintain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financial </a:t>
            </a:r>
            <a:r>
              <a:rPr kumimoji="0" sz="940" b="0" i="0" u="none" strike="noStrike" kern="0" cap="none" spc="61" normalizeH="0" baseline="0" noProof="0">
                <a:ln>
                  <a:noFill/>
                </a:ln>
                <a:solidFill>
                  <a:srgbClr val="452D8C"/>
                </a:solidFill>
                <a:effectLst/>
                <a:uLnTx/>
                <a:uFillTx/>
                <a:latin typeface="Calibri"/>
                <a:ea typeface="+mn-ea"/>
                <a:cs typeface="Calibri"/>
              </a:rPr>
              <a:t>resiliency</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1" name="object 51">
            <a:extLst>
              <a:ext uri="{C183D7F6-B498-43B3-948B-1728B52AA6E4}">
                <adec:decorative xmlns:adec="http://schemas.microsoft.com/office/drawing/2017/decorative" val="1"/>
              </a:ext>
            </a:extLst>
          </p:cNvPr>
          <p:cNvSpPr txBox="1"/>
          <p:nvPr/>
        </p:nvSpPr>
        <p:spPr>
          <a:xfrm>
            <a:off x="3754531" y="6135883"/>
            <a:ext cx="1090888"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85" normalizeH="0" baseline="0" noProof="0">
                <a:ln>
                  <a:noFill/>
                </a:ln>
                <a:solidFill>
                  <a:srgbClr val="452D8C"/>
                </a:solidFill>
                <a:effectLst/>
                <a:uLnTx/>
                <a:uFillTx/>
                <a:latin typeface="Calibri"/>
                <a:ea typeface="+mn-ea"/>
                <a:cs typeface="Calibri"/>
              </a:rPr>
              <a:t>Become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most </a:t>
            </a:r>
            <a:r>
              <a:rPr kumimoji="0" sz="940" b="0" i="0" u="none" strike="noStrike" kern="0" cap="none" spc="52" normalizeH="0" baseline="0" noProof="0">
                <a:ln>
                  <a:noFill/>
                </a:ln>
                <a:solidFill>
                  <a:srgbClr val="452D8C"/>
                </a:solidFill>
                <a:effectLst/>
                <a:uLnTx/>
                <a:uFillTx/>
                <a:latin typeface="Calibri"/>
                <a:ea typeface="+mn-ea"/>
                <a:cs typeface="Calibri"/>
              </a:rPr>
              <a:t>environmentally </a:t>
            </a:r>
            <a:r>
              <a:rPr kumimoji="0" sz="940" b="0" i="0" u="none" strike="noStrike" kern="0" cap="none" spc="79" normalizeH="0" baseline="0" noProof="0">
                <a:ln>
                  <a:noFill/>
                </a:ln>
                <a:solidFill>
                  <a:srgbClr val="452D8C"/>
                </a:solidFill>
                <a:effectLst/>
                <a:uLnTx/>
                <a:uFillTx/>
                <a:latin typeface="Calibri"/>
                <a:ea typeface="+mn-ea"/>
                <a:cs typeface="Calibri"/>
              </a:rPr>
              <a:t>sustainable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airport </a:t>
            </a:r>
            <a:r>
              <a:rPr kumimoji="0" sz="940" b="0" i="0" u="none" strike="noStrike" kern="0" cap="none" spc="55" normalizeH="0" baseline="0" noProof="0">
                <a:ln>
                  <a:noFill/>
                </a:ln>
                <a:solidFill>
                  <a:srgbClr val="452D8C"/>
                </a:solidFill>
                <a:effectLst/>
                <a:uLnTx/>
                <a:uFillTx/>
                <a:latin typeface="Calibri"/>
                <a:ea typeface="+mn-ea"/>
                <a:cs typeface="Calibri"/>
              </a:rPr>
              <a:t>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world</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2" name="object 52">
            <a:extLst>
              <a:ext uri="{C183D7F6-B498-43B3-948B-1728B52AA6E4}">
                <adec:decorative xmlns:adec="http://schemas.microsoft.com/office/drawing/2017/decorative" val="1"/>
              </a:ext>
            </a:extLst>
          </p:cNvPr>
          <p:cNvSpPr txBox="1"/>
          <p:nvPr/>
        </p:nvSpPr>
        <p:spPr>
          <a:xfrm>
            <a:off x="1059799" y="4582082"/>
            <a:ext cx="1601484" cy="731440"/>
          </a:xfrm>
          <a:prstGeom prst="rect">
            <a:avLst/>
          </a:prstGeom>
        </p:spPr>
        <p:txBody>
          <a:bodyPr vert="horz" wrap="square" lIns="0" tIns="8086" rIns="0" bIns="0" rtlCol="0">
            <a:spAutoFit/>
          </a:bodyPr>
          <a:lstStyle/>
          <a:p>
            <a:pPr marL="7701" marR="3081" lvl="0" indent="26184"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4" normalizeH="0" baseline="0" noProof="0">
                <a:ln>
                  <a:noFill/>
                </a:ln>
                <a:solidFill>
                  <a:srgbClr val="452D8C"/>
                </a:solidFill>
                <a:effectLst/>
                <a:uLnTx/>
                <a:uFillTx/>
                <a:latin typeface="Calibri"/>
                <a:ea typeface="+mn-ea"/>
                <a:cs typeface="Calibri"/>
              </a:rPr>
              <a:t>Provide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88" normalizeH="0" baseline="0" noProof="0">
                <a:ln>
                  <a:noFill/>
                </a:ln>
                <a:solidFill>
                  <a:srgbClr val="452D8C"/>
                </a:solidFill>
                <a:effectLst/>
                <a:uLnTx/>
                <a:uFillTx/>
                <a:latin typeface="Calibri"/>
                <a:ea typeface="+mn-ea"/>
                <a:cs typeface="Calibri"/>
              </a:rPr>
              <a:t>necessary</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tools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growth</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opportunities, </a:t>
            </a:r>
            <a:r>
              <a:rPr kumimoji="0" sz="940" b="0" i="0" u="none" strike="noStrike" kern="0" cap="none" spc="76" normalizeH="0" baseline="0" noProof="0">
                <a:ln>
                  <a:noFill/>
                </a:ln>
                <a:solidFill>
                  <a:srgbClr val="452D8C"/>
                </a:solidFill>
                <a:effectLst/>
                <a:uLnTx/>
                <a:uFillTx/>
                <a:latin typeface="Calibri"/>
                <a:ea typeface="+mn-ea"/>
                <a:cs typeface="Calibri"/>
              </a:rPr>
              <a:t>enabling</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employees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33" normalizeH="0" baseline="0" noProof="0">
                <a:ln>
                  <a:noFill/>
                </a:ln>
                <a:solidFill>
                  <a:srgbClr val="452D8C"/>
                </a:solidFill>
                <a:effectLst/>
                <a:uLnTx/>
                <a:uFillTx/>
                <a:latin typeface="Calibri"/>
                <a:ea typeface="+mn-ea"/>
                <a:cs typeface="Calibri"/>
              </a:rPr>
              <a:t>to </a:t>
            </a:r>
            <a:r>
              <a:rPr kumimoji="0" sz="940" b="0" i="0" u="none" strike="noStrike" kern="0" cap="none" spc="73" normalizeH="0" baseline="0" noProof="0">
                <a:ln>
                  <a:noFill/>
                </a:ln>
                <a:solidFill>
                  <a:srgbClr val="452D8C"/>
                </a:solidFill>
                <a:effectLst/>
                <a:uLnTx/>
                <a:uFillTx/>
                <a:latin typeface="Calibri"/>
                <a:ea typeface="+mn-ea"/>
                <a:cs typeface="Calibri"/>
              </a:rPr>
              <a:t>excel</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in</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their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roles</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4" normalizeH="0" baseline="0" noProof="0">
                <a:ln>
                  <a:noFill/>
                </a:ln>
                <a:solidFill>
                  <a:srgbClr val="452D8C"/>
                </a:solidFill>
                <a:effectLst/>
                <a:uLnTx/>
                <a:uFillTx/>
                <a:latin typeface="Calibri"/>
                <a:ea typeface="+mn-ea"/>
                <a:cs typeface="Calibri"/>
              </a:rPr>
              <a:t>contribute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DEN’s</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109" normalizeH="0" baseline="0" noProof="0">
                <a:ln>
                  <a:noFill/>
                </a:ln>
                <a:solidFill>
                  <a:srgbClr val="452D8C"/>
                </a:solidFill>
                <a:effectLst/>
                <a:uLnTx/>
                <a:uFillTx/>
                <a:latin typeface="Calibri"/>
                <a:ea typeface="+mn-ea"/>
                <a:cs typeface="Calibri"/>
              </a:rPr>
              <a:t>success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3" name="object 53">
            <a:extLst>
              <a:ext uri="{C183D7F6-B498-43B3-948B-1728B52AA6E4}">
                <adec:decorative xmlns:adec="http://schemas.microsoft.com/office/drawing/2017/decorative" val="1"/>
              </a:ext>
            </a:extLst>
          </p:cNvPr>
          <p:cNvSpPr txBox="1"/>
          <p:nvPr/>
        </p:nvSpPr>
        <p:spPr>
          <a:xfrm>
            <a:off x="1138849" y="5445757"/>
            <a:ext cx="1496361" cy="586785"/>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7" normalizeH="0" baseline="0" noProof="0">
                <a:ln>
                  <a:noFill/>
                </a:ln>
                <a:solidFill>
                  <a:srgbClr val="452D8C"/>
                </a:solidFill>
                <a:effectLst/>
                <a:uLnTx/>
                <a:uFillTx/>
                <a:latin typeface="Calibri"/>
                <a:ea typeface="+mn-ea"/>
                <a:cs typeface="Calibri"/>
              </a:rPr>
              <a:t>Recruit,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train,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support </a:t>
            </a:r>
            <a:r>
              <a:rPr kumimoji="0" sz="940" b="0" i="0" u="none" strike="noStrike" kern="0" cap="none" spc="76" normalizeH="0" baseline="0" noProof="0">
                <a:ln>
                  <a:noFill/>
                </a:ln>
                <a:solidFill>
                  <a:srgbClr val="452D8C"/>
                </a:solidFill>
                <a:effectLst/>
                <a:uLnTx/>
                <a:uFillTx/>
                <a:latin typeface="Calibri"/>
                <a:ea typeface="+mn-ea"/>
                <a:cs typeface="Calibri"/>
              </a:rPr>
              <a:t>ongoing</a:t>
            </a:r>
            <a:r>
              <a:rPr kumimoji="0" sz="940" b="0" i="0" u="none" strike="noStrike" kern="0" cap="none" spc="12"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learning, </a:t>
            </a:r>
            <a:r>
              <a:rPr kumimoji="0" sz="940" b="0" i="0" u="none" strike="noStrike" kern="0" cap="none" spc="49" normalizeH="0" baseline="0" noProof="0">
                <a:ln>
                  <a:noFill/>
                </a:ln>
                <a:solidFill>
                  <a:srgbClr val="452D8C"/>
                </a:solidFill>
                <a:effectLst/>
                <a:uLnTx/>
                <a:uFillTx/>
                <a:latin typeface="Calibri"/>
                <a:ea typeface="+mn-ea"/>
                <a:cs typeface="Calibri"/>
              </a:rPr>
              <a:t>innovation,</a:t>
            </a:r>
            <a:r>
              <a:rPr kumimoji="0" sz="940" b="0" i="0" u="none" strike="noStrike" kern="0" cap="none" spc="18"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professional</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growth</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4" name="object 54">
            <a:extLst>
              <a:ext uri="{C183D7F6-B498-43B3-948B-1728B52AA6E4}">
                <adec:decorative xmlns:adec="http://schemas.microsoft.com/office/drawing/2017/decorative" val="1"/>
              </a:ext>
            </a:extLst>
          </p:cNvPr>
          <p:cNvSpPr txBox="1"/>
          <p:nvPr/>
        </p:nvSpPr>
        <p:spPr>
          <a:xfrm>
            <a:off x="1098425" y="6165485"/>
            <a:ext cx="1524471" cy="586785"/>
          </a:xfrm>
          <a:prstGeom prst="rect">
            <a:avLst/>
          </a:prstGeom>
        </p:spPr>
        <p:txBody>
          <a:bodyPr vert="horz" wrap="square" lIns="0" tIns="8086" rIns="0" bIns="0" rtlCol="0">
            <a:spAutoFit/>
          </a:bodyPr>
          <a:lstStyle/>
          <a:p>
            <a:pPr marL="7316" marR="3081" lvl="0" indent="52369"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85" normalizeH="0" baseline="0" noProof="0">
                <a:ln>
                  <a:noFill/>
                </a:ln>
                <a:solidFill>
                  <a:srgbClr val="452D8C"/>
                </a:solidFill>
                <a:effectLst/>
                <a:uLnTx/>
                <a:uFillTx/>
                <a:latin typeface="Calibri"/>
                <a:ea typeface="+mn-ea"/>
                <a:cs typeface="Calibri"/>
              </a:rPr>
              <a:t>Establish</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preserve </a:t>
            </a:r>
            <a:r>
              <a:rPr kumimoji="0" sz="940" b="0" i="0" u="none" strike="noStrike" kern="0" cap="none" spc="73" normalizeH="0" baseline="0" noProof="0">
                <a:ln>
                  <a:noFill/>
                </a:ln>
                <a:solidFill>
                  <a:srgbClr val="452D8C"/>
                </a:solidFill>
                <a:effectLst/>
                <a:uLnTx/>
                <a:uFillTx/>
                <a:latin typeface="Calibri"/>
                <a:ea typeface="+mn-ea"/>
                <a:cs typeface="Calibri"/>
              </a:rPr>
              <a:t>belonging</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inclusion</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100" normalizeH="0" baseline="0" noProof="0">
                <a:ln>
                  <a:noFill/>
                </a:ln>
                <a:solidFill>
                  <a:srgbClr val="452D8C"/>
                </a:solidFill>
                <a:effectLst/>
                <a:uLnTx/>
                <a:uFillTx/>
                <a:latin typeface="Calibri"/>
                <a:ea typeface="+mn-ea"/>
                <a:cs typeface="Calibri"/>
              </a:rPr>
              <a:t>as </a:t>
            </a:r>
            <a:r>
              <a:rPr kumimoji="0" sz="940" b="0" i="0" u="none" strike="noStrike" kern="0" cap="none" spc="73" normalizeH="0" baseline="0" noProof="0">
                <a:ln>
                  <a:noFill/>
                </a:ln>
                <a:solidFill>
                  <a:srgbClr val="452D8C"/>
                </a:solidFill>
                <a:effectLst/>
                <a:uLnTx/>
                <a:uFillTx/>
                <a:latin typeface="Calibri"/>
                <a:ea typeface="+mn-ea"/>
                <a:cs typeface="Calibri"/>
              </a:rPr>
              <a:t>cornerstones</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of</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DEN’s employee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culture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0" name="object 70">
            <a:extLst>
              <a:ext uri="{C183D7F6-B498-43B3-948B-1728B52AA6E4}">
                <adec:decorative xmlns:adec="http://schemas.microsoft.com/office/drawing/2017/decorative" val="1"/>
              </a:ext>
            </a:extLst>
          </p:cNvPr>
          <p:cNvSpPr txBox="1"/>
          <p:nvPr/>
        </p:nvSpPr>
        <p:spPr>
          <a:xfrm>
            <a:off x="6425914" y="4669457"/>
            <a:ext cx="1504447" cy="586785"/>
          </a:xfrm>
          <a:prstGeom prst="rect">
            <a:avLst/>
          </a:prstGeom>
        </p:spPr>
        <p:txBody>
          <a:bodyPr vert="horz" wrap="square" lIns="0" tIns="8086" rIns="0" bIns="0" rtlCol="0">
            <a:spAutoFit/>
          </a:bodyPr>
          <a:lstStyle/>
          <a:p>
            <a:pPr marL="7701" marR="3081" lvl="0" indent="284562" algn="l"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1" normalizeH="0" baseline="0" noProof="0">
                <a:ln>
                  <a:noFill/>
                </a:ln>
                <a:solidFill>
                  <a:srgbClr val="452D8C"/>
                </a:solidFill>
                <a:effectLst/>
                <a:uLnTx/>
                <a:uFillTx/>
                <a:latin typeface="Calibri"/>
                <a:ea typeface="+mn-ea"/>
                <a:cs typeface="Calibri"/>
              </a:rPr>
              <a:t>Ensure</a:t>
            </a:r>
            <a:r>
              <a:rPr kumimoji="0" sz="940" b="0" i="0" u="none" strike="noStrike" kern="0" cap="none" spc="-39" normalizeH="0" baseline="0" noProof="0">
                <a:ln>
                  <a:noFill/>
                </a:ln>
                <a:solidFill>
                  <a:srgbClr val="452D8C"/>
                </a:solidFill>
                <a:effectLst/>
                <a:uLnTx/>
                <a:uFillTx/>
                <a:latin typeface="Calibri"/>
                <a:ea typeface="+mn-ea"/>
                <a:cs typeface="Calibri"/>
              </a:rPr>
              <a:t> </a:t>
            </a:r>
            <a:r>
              <a:rPr kumimoji="0" sz="940" b="0" i="0" u="none" strike="noStrike" kern="0" cap="none" spc="24" normalizeH="0" baseline="0" noProof="0">
                <a:ln>
                  <a:noFill/>
                </a:ln>
                <a:solidFill>
                  <a:srgbClr val="452D8C"/>
                </a:solidFill>
                <a:effectLst/>
                <a:uLnTx/>
                <a:uFillTx/>
                <a:latin typeface="Calibri"/>
                <a:ea typeface="+mn-ea"/>
                <a:cs typeface="Calibri"/>
              </a:rPr>
              <a:t>longevity, </a:t>
            </a:r>
            <a:r>
              <a:rPr kumimoji="0" sz="940" b="0" i="0" u="none" strike="noStrike" kern="0" cap="none" spc="18" normalizeH="0" baseline="0" noProof="0">
                <a:ln>
                  <a:noFill/>
                </a:ln>
                <a:solidFill>
                  <a:srgbClr val="452D8C"/>
                </a:solidFill>
                <a:effectLst/>
                <a:uLnTx/>
                <a:uFillTx/>
                <a:latin typeface="Calibri"/>
                <a:ea typeface="+mn-ea"/>
                <a:cs typeface="Calibri"/>
              </a:rPr>
              <a:t>reliability,</a:t>
            </a:r>
            <a:r>
              <a:rPr kumimoji="0" sz="940" b="0" i="0" u="none" strike="noStrike" kern="0" cap="none" spc="24"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a:t>
            </a:r>
            <a:r>
              <a:rPr kumimoji="0" sz="940" b="0" i="0" u="none" strike="noStrike" kern="0" cap="none" spc="24" normalizeH="0" baseline="0" noProof="0">
                <a:ln>
                  <a:noFill/>
                </a:ln>
                <a:solidFill>
                  <a:srgbClr val="452D8C"/>
                </a:solidFill>
                <a:effectLst/>
                <a:uLnTx/>
                <a:uFillTx/>
                <a:latin typeface="Calibri"/>
                <a:ea typeface="+mn-ea"/>
                <a:cs typeface="Calibri"/>
              </a:rPr>
              <a:t> </a:t>
            </a:r>
            <a:r>
              <a:rPr kumimoji="0" sz="940" b="0" i="0" u="none" strike="noStrike" kern="0" cap="none" spc="42" normalizeH="0" baseline="0" noProof="0">
                <a:ln>
                  <a:noFill/>
                </a:ln>
                <a:solidFill>
                  <a:srgbClr val="452D8C"/>
                </a:solidFill>
                <a:effectLst/>
                <a:uLnTx/>
                <a:uFillTx/>
                <a:latin typeface="Calibri"/>
                <a:ea typeface="+mn-ea"/>
                <a:cs typeface="Calibri"/>
              </a:rPr>
              <a:t>performance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455916" marR="222182" lvl="0" indent="-229113" algn="l" defTabSz="554492" rtl="0" eaLnBrk="1" fontAlgn="auto" latinLnBrk="0" hangingPunct="1">
              <a:lnSpc>
                <a:spcPct val="100000"/>
              </a:lnSpc>
              <a:spcBef>
                <a:spcPts val="12"/>
              </a:spcBef>
              <a:spcAft>
                <a:spcPts val="0"/>
              </a:spcAft>
              <a:buClrTx/>
              <a:buSzTx/>
              <a:buFontTx/>
              <a:buNone/>
              <a:tabLst/>
              <a:defRPr/>
            </a:pPr>
            <a:r>
              <a:rPr kumimoji="0" sz="940" b="0" i="0" u="none" strike="noStrike" kern="0" cap="none" spc="39" normalizeH="0" baseline="0" noProof="0">
                <a:ln>
                  <a:noFill/>
                </a:ln>
                <a:solidFill>
                  <a:srgbClr val="452D8C"/>
                </a:solidFill>
                <a:effectLst/>
                <a:uLnTx/>
                <a:uFillTx/>
                <a:latin typeface="Calibri"/>
                <a:ea typeface="+mn-ea"/>
                <a:cs typeface="Calibri"/>
              </a:rPr>
              <a:t>of</a:t>
            </a:r>
            <a:r>
              <a:rPr kumimoji="0" sz="940" b="0" i="0" u="none" strike="noStrike" kern="0" cap="none" spc="-39"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existing</a:t>
            </a:r>
            <a:r>
              <a:rPr kumimoji="0" sz="940" b="0" i="0" u="none" strike="noStrike" kern="0" cap="none" spc="-36" normalizeH="0" baseline="0" noProof="0">
                <a:ln>
                  <a:noFill/>
                </a:ln>
                <a:solidFill>
                  <a:srgbClr val="452D8C"/>
                </a:solidFill>
                <a:effectLst/>
                <a:uLnTx/>
                <a:uFillTx/>
                <a:latin typeface="Calibri"/>
                <a:ea typeface="+mn-ea"/>
                <a:cs typeface="Calibri"/>
              </a:rPr>
              <a:t> </a:t>
            </a:r>
            <a:r>
              <a:rPr kumimoji="0" sz="940" b="0" i="0" u="none" strike="noStrike" kern="0" cap="none" spc="42" normalizeH="0" baseline="0" noProof="0">
                <a:ln>
                  <a:noFill/>
                </a:ln>
                <a:solidFill>
                  <a:srgbClr val="452D8C"/>
                </a:solidFill>
                <a:effectLst/>
                <a:uLnTx/>
                <a:uFillTx/>
                <a:latin typeface="Calibri"/>
                <a:ea typeface="+mn-ea"/>
                <a:cs typeface="Calibri"/>
              </a:rPr>
              <a:t>facilities </a:t>
            </a:r>
            <a:r>
              <a:rPr kumimoji="0" sz="940" b="0" i="0" u="none" strike="noStrike" kern="0" cap="none" spc="69" normalizeH="0" baseline="0" noProof="0">
                <a:ln>
                  <a:noFill/>
                </a:ln>
                <a:solidFill>
                  <a:srgbClr val="452D8C"/>
                </a:solidFill>
                <a:effectLst/>
                <a:uLnTx/>
                <a:uFillTx/>
                <a:latin typeface="Calibri"/>
                <a:ea typeface="+mn-ea"/>
                <a:cs typeface="Calibri"/>
              </a:rPr>
              <a:t>and</a:t>
            </a:r>
            <a:r>
              <a:rPr kumimoji="0" sz="940" b="0" i="0" u="none" strike="noStrike" kern="0" cap="none" spc="-36"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assets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1" name="object 71">
            <a:extLst>
              <a:ext uri="{C183D7F6-B498-43B3-948B-1728B52AA6E4}">
                <adec:decorative xmlns:adec="http://schemas.microsoft.com/office/drawing/2017/decorative" val="1"/>
              </a:ext>
            </a:extLst>
          </p:cNvPr>
          <p:cNvSpPr txBox="1"/>
          <p:nvPr/>
        </p:nvSpPr>
        <p:spPr>
          <a:xfrm>
            <a:off x="6449425" y="5389185"/>
            <a:ext cx="1459780" cy="586785"/>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3" normalizeH="0" baseline="0" noProof="0">
                <a:ln>
                  <a:noFill/>
                </a:ln>
                <a:solidFill>
                  <a:srgbClr val="452D8C"/>
                </a:solidFill>
                <a:effectLst/>
                <a:uLnTx/>
                <a:uFillTx/>
                <a:latin typeface="Calibri"/>
                <a:ea typeface="+mn-ea"/>
                <a:cs typeface="Calibri"/>
              </a:rPr>
              <a:t>Consistently</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surprise</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7" normalizeH="0" baseline="0" noProof="0">
                <a:ln>
                  <a:noFill/>
                </a:ln>
                <a:solidFill>
                  <a:srgbClr val="452D8C"/>
                </a:solidFill>
                <a:effectLst/>
                <a:uLnTx/>
                <a:uFillTx/>
                <a:latin typeface="Calibri"/>
                <a:ea typeface="+mn-ea"/>
                <a:cs typeface="Calibri"/>
              </a:rPr>
              <a:t>delight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2" normalizeH="0" baseline="0" noProof="0">
                <a:ln>
                  <a:noFill/>
                </a:ln>
                <a:solidFill>
                  <a:srgbClr val="452D8C"/>
                </a:solidFill>
                <a:effectLst/>
                <a:uLnTx/>
                <a:uFillTx/>
                <a:latin typeface="Calibri"/>
                <a:ea typeface="+mn-ea"/>
                <a:cs typeface="Calibri"/>
              </a:rPr>
              <a:t>customers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by </a:t>
            </a:r>
            <a:r>
              <a:rPr kumimoji="0" sz="940" b="0" i="0" u="none" strike="noStrike" kern="0" cap="none" spc="67" normalizeH="0" baseline="0" noProof="0">
                <a:ln>
                  <a:noFill/>
                </a:ln>
                <a:solidFill>
                  <a:srgbClr val="452D8C"/>
                </a:solidFill>
                <a:effectLst/>
                <a:uLnTx/>
                <a:uFillTx/>
                <a:latin typeface="Calibri"/>
                <a:ea typeface="+mn-ea"/>
                <a:cs typeface="Calibri"/>
              </a:rPr>
              <a:t>providing</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82" normalizeH="0" baseline="0" noProof="0">
                <a:ln>
                  <a:noFill/>
                </a:ln>
                <a:solidFill>
                  <a:srgbClr val="452D8C"/>
                </a:solidFill>
                <a:effectLst/>
                <a:uLnTx/>
                <a:uFillTx/>
                <a:latin typeface="Calibri"/>
                <a:ea typeface="+mn-ea"/>
                <a:cs typeface="Calibri"/>
              </a:rPr>
              <a:t>an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exceptional </a:t>
            </a:r>
            <a:r>
              <a:rPr kumimoji="0" sz="940" b="0" i="0" u="none" strike="noStrike" kern="0" cap="none" spc="69" normalizeH="0" baseline="0" noProof="0">
                <a:ln>
                  <a:noFill/>
                </a:ln>
                <a:solidFill>
                  <a:srgbClr val="452D8C"/>
                </a:solidFill>
                <a:effectLst/>
                <a:uLnTx/>
                <a:uFillTx/>
                <a:latin typeface="Calibri"/>
                <a:ea typeface="+mn-ea"/>
                <a:cs typeface="Calibri"/>
              </a:rPr>
              <a:t>experience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DEN</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2" name="object 72">
            <a:extLst>
              <a:ext uri="{C183D7F6-B498-43B3-948B-1728B52AA6E4}">
                <adec:decorative xmlns:adec="http://schemas.microsoft.com/office/drawing/2017/decorative" val="1"/>
              </a:ext>
            </a:extLst>
          </p:cNvPr>
          <p:cNvSpPr txBox="1"/>
          <p:nvPr/>
        </p:nvSpPr>
        <p:spPr>
          <a:xfrm>
            <a:off x="6274771" y="6108915"/>
            <a:ext cx="1809418"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6" normalizeH="0" baseline="0" noProof="0">
                <a:ln>
                  <a:noFill/>
                </a:ln>
                <a:solidFill>
                  <a:srgbClr val="452D8C"/>
                </a:solidFill>
                <a:effectLst/>
                <a:uLnTx/>
                <a:uFillTx/>
                <a:latin typeface="Calibri"/>
                <a:ea typeface="+mn-ea"/>
                <a:cs typeface="Calibri"/>
              </a:rPr>
              <a:t>Leverage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data-</a:t>
            </a:r>
            <a:r>
              <a:rPr kumimoji="0" sz="940" b="0" i="0" u="none" strike="noStrike" kern="0" cap="none" spc="67" normalizeH="0" baseline="0" noProof="0">
                <a:ln>
                  <a:noFill/>
                </a:ln>
                <a:solidFill>
                  <a:srgbClr val="452D8C"/>
                </a:solidFill>
                <a:effectLst/>
                <a:uLnTx/>
                <a:uFillTx/>
                <a:latin typeface="Calibri"/>
                <a:ea typeface="+mn-ea"/>
                <a:cs typeface="Calibri"/>
              </a:rPr>
              <a:t>driven</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insights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inform</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decision-</a:t>
            </a:r>
            <a:r>
              <a:rPr kumimoji="0" sz="940" b="0" i="0" u="none" strike="noStrike" kern="0" cap="none" spc="88" normalizeH="0" baseline="0" noProof="0">
                <a:ln>
                  <a:noFill/>
                </a:ln>
                <a:solidFill>
                  <a:srgbClr val="452D8C"/>
                </a:solidFill>
                <a:effectLst/>
                <a:uLnTx/>
                <a:uFillTx/>
                <a:latin typeface="Calibri"/>
                <a:ea typeface="+mn-ea"/>
                <a:cs typeface="Calibri"/>
              </a:rPr>
              <a:t>making </a:t>
            </a:r>
            <a:r>
              <a:rPr kumimoji="0" sz="940" b="0" i="0" u="none" strike="noStrike" kern="0" cap="none" spc="79" normalizeH="0" baseline="0" noProof="0">
                <a:ln>
                  <a:noFill/>
                </a:ln>
                <a:solidFill>
                  <a:srgbClr val="452D8C"/>
                </a:solidFill>
                <a:effectLst/>
                <a:uLnTx/>
                <a:uFillTx/>
                <a:latin typeface="Calibri"/>
                <a:ea typeface="+mn-ea"/>
                <a:cs typeface="Calibri"/>
              </a:rPr>
              <a:t>processes,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optimize</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operations,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drive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innovation</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3" name="object 73">
            <a:extLst>
              <a:ext uri="{C183D7F6-B498-43B3-948B-1728B52AA6E4}">
                <adec:decorative xmlns:adec="http://schemas.microsoft.com/office/drawing/2017/decorative" val="1"/>
              </a:ext>
            </a:extLst>
          </p:cNvPr>
          <p:cNvSpPr txBox="1"/>
          <p:nvPr/>
        </p:nvSpPr>
        <p:spPr>
          <a:xfrm>
            <a:off x="9039341" y="4616589"/>
            <a:ext cx="1476338" cy="586785"/>
          </a:xfrm>
          <a:prstGeom prst="rect">
            <a:avLst/>
          </a:prstGeom>
        </p:spPr>
        <p:txBody>
          <a:bodyPr vert="horz" wrap="square" lIns="0" tIns="8086" rIns="0" bIns="0" rtlCol="0">
            <a:spAutoFit/>
          </a:bodyPr>
          <a:lstStyle/>
          <a:p>
            <a:pPr marL="20793" marR="16173"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94" normalizeH="0" baseline="0" noProof="0">
                <a:ln>
                  <a:noFill/>
                </a:ln>
                <a:solidFill>
                  <a:srgbClr val="452D8C"/>
                </a:solidFill>
                <a:effectLst/>
                <a:uLnTx/>
                <a:uFillTx/>
                <a:latin typeface="Calibri"/>
                <a:ea typeface="+mn-ea"/>
                <a:cs typeface="Calibri"/>
              </a:rPr>
              <a:t>Expand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network</a:t>
            </a:r>
            <a:r>
              <a:rPr kumimoji="0" sz="940" b="0" i="0" u="none" strike="noStrike" kern="0" cap="none" spc="30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continent</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of</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Africa,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other</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unserved</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0" marR="0" lvl="0" indent="0" algn="ctr" defTabSz="554492" rtl="0" eaLnBrk="1" fontAlgn="auto" latinLnBrk="0" hangingPunct="1">
              <a:lnSpc>
                <a:spcPct val="100000"/>
              </a:lnSpc>
              <a:spcBef>
                <a:spcPts val="18"/>
              </a:spcBef>
              <a:spcAft>
                <a:spcPts val="0"/>
              </a:spcAft>
              <a:buClrTx/>
              <a:buSzTx/>
              <a:buFontTx/>
              <a:buNone/>
              <a:tabLst/>
              <a:defRPr/>
            </a:pPr>
            <a:r>
              <a:rPr kumimoji="0" sz="940" b="0" i="0" u="none" strike="noStrike" kern="0" cap="none" spc="58" normalizeH="0" baseline="0" noProof="0">
                <a:ln>
                  <a:noFill/>
                </a:ln>
                <a:solidFill>
                  <a:srgbClr val="452D8C"/>
                </a:solidFill>
                <a:effectLst/>
                <a:uLnTx/>
                <a:uFillTx/>
                <a:latin typeface="Calibri"/>
                <a:ea typeface="+mn-ea"/>
                <a:cs typeface="Calibri"/>
              </a:rPr>
              <a:t>international</a:t>
            </a:r>
            <a:r>
              <a:rPr kumimoji="0" sz="940" b="0" i="0" u="none" strike="noStrike" kern="0" cap="none" spc="15"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destinations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4" name="object 74">
            <a:extLst>
              <a:ext uri="{C183D7F6-B498-43B3-948B-1728B52AA6E4}">
                <adec:decorative xmlns:adec="http://schemas.microsoft.com/office/drawing/2017/decorative" val="1"/>
              </a:ext>
            </a:extLst>
          </p:cNvPr>
          <p:cNvSpPr txBox="1"/>
          <p:nvPr/>
        </p:nvSpPr>
        <p:spPr>
          <a:xfrm>
            <a:off x="9070770" y="5336319"/>
            <a:ext cx="1413572" cy="442130"/>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6" normalizeH="0" baseline="0" noProof="0">
                <a:ln>
                  <a:noFill/>
                </a:ln>
                <a:solidFill>
                  <a:srgbClr val="452D8C"/>
                </a:solidFill>
                <a:effectLst/>
                <a:uLnTx/>
                <a:uFillTx/>
                <a:latin typeface="Calibri"/>
                <a:ea typeface="+mn-ea"/>
                <a:cs typeface="Calibri"/>
              </a:rPr>
              <a:t>Leverage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strong performance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grow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36" normalizeH="0" baseline="0" noProof="0">
                <a:ln>
                  <a:noFill/>
                </a:ln>
                <a:solidFill>
                  <a:srgbClr val="452D8C"/>
                </a:solidFill>
                <a:effectLst/>
                <a:uLnTx/>
                <a:uFillTx/>
                <a:latin typeface="Calibri"/>
                <a:ea typeface="+mn-ea"/>
                <a:cs typeface="Calibri"/>
              </a:rPr>
              <a:t>our </a:t>
            </a:r>
            <a:r>
              <a:rPr kumimoji="0" sz="940" b="0" i="0" u="none" strike="noStrike" kern="0" cap="none" spc="82" normalizeH="0" baseline="0" noProof="0">
                <a:ln>
                  <a:noFill/>
                </a:ln>
                <a:solidFill>
                  <a:srgbClr val="452D8C"/>
                </a:solidFill>
                <a:effectLst/>
                <a:uLnTx/>
                <a:uFillTx/>
                <a:latin typeface="Calibri"/>
                <a:ea typeface="+mn-ea"/>
                <a:cs typeface="Calibri"/>
              </a:rPr>
              <a:t>domestic</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network</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5" name="object 75">
            <a:extLst>
              <a:ext uri="{C183D7F6-B498-43B3-948B-1728B52AA6E4}">
                <adec:decorative xmlns:adec="http://schemas.microsoft.com/office/drawing/2017/decorative" val="1"/>
              </a:ext>
            </a:extLst>
          </p:cNvPr>
          <p:cNvSpPr txBox="1">
            <a:spLocks noGrp="1"/>
          </p:cNvSpPr>
          <p:nvPr>
            <p:ph type="title"/>
          </p:nvPr>
        </p:nvSpPr>
        <p:spPr>
          <a:xfrm>
            <a:off x="1527523" y="686879"/>
            <a:ext cx="10000222" cy="299420"/>
          </a:xfrm>
          <a:prstGeom prst="rect">
            <a:avLst/>
          </a:prstGeom>
        </p:spPr>
        <p:txBody>
          <a:bodyPr vert="horz" wrap="square" lIns="0" tIns="10012" rIns="0" bIns="0" rtlCol="0">
            <a:spAutoFit/>
          </a:bodyPr>
          <a:lstStyle/>
          <a:p>
            <a:pPr marL="7701" algn="l">
              <a:spcBef>
                <a:spcPts val="79"/>
              </a:spcBef>
              <a:tabLst>
                <a:tab pos="1188693" algn="l"/>
                <a:tab pos="2485203" algn="l"/>
                <a:tab pos="3041235" algn="l"/>
                <a:tab pos="4023534" algn="l"/>
                <a:tab pos="4431702" algn="l"/>
                <a:tab pos="5041643" algn="l"/>
                <a:tab pos="6155248" algn="l"/>
                <a:tab pos="6553404" algn="l"/>
                <a:tab pos="7109052" algn="l"/>
                <a:tab pos="7814104" algn="l"/>
                <a:tab pos="8141793" algn="l"/>
              </a:tabLst>
            </a:pPr>
            <a:r>
              <a:rPr spc="167"/>
              <a:t>MISSION:</a:t>
            </a:r>
            <a:r>
              <a:t>	</a:t>
            </a:r>
            <a:r>
              <a:rPr spc="218"/>
              <a:t>THROUGH</a:t>
            </a:r>
            <a:r>
              <a:t>	</a:t>
            </a:r>
            <a:r>
              <a:rPr spc="218"/>
              <a:t>THE</a:t>
            </a:r>
            <a:r>
              <a:t>	</a:t>
            </a:r>
            <a:r>
              <a:rPr spc="240"/>
              <a:t>POWER</a:t>
            </a:r>
            <a:r>
              <a:t>	</a:t>
            </a:r>
            <a:r>
              <a:rPr spc="209"/>
              <a:t>OF</a:t>
            </a:r>
            <a:r>
              <a:t>	</a:t>
            </a:r>
            <a:r>
              <a:rPr spc="206"/>
              <a:t>OUR</a:t>
            </a:r>
            <a:r>
              <a:t>	</a:t>
            </a:r>
            <a:r>
              <a:rPr spc="255"/>
              <a:t>PEOPLE,</a:t>
            </a:r>
            <a:r>
              <a:t>	</a:t>
            </a:r>
            <a:r>
              <a:rPr spc="255"/>
              <a:t>BE</a:t>
            </a:r>
            <a:r>
              <a:t>	</a:t>
            </a:r>
            <a:r>
              <a:rPr spc="218"/>
              <a:t>THE</a:t>
            </a:r>
            <a:r>
              <a:t>	</a:t>
            </a:r>
            <a:r>
              <a:rPr spc="278"/>
              <a:t>BEST</a:t>
            </a:r>
            <a:r>
              <a:t>	</a:t>
            </a:r>
            <a:r>
              <a:rPr spc="100"/>
              <a:t>IN</a:t>
            </a:r>
            <a:r>
              <a:t>	</a:t>
            </a:r>
            <a:r>
              <a:rPr spc="370"/>
              <a:t>CLASS</a:t>
            </a:r>
          </a:p>
        </p:txBody>
      </p:sp>
      <p:grpSp>
        <p:nvGrpSpPr>
          <p:cNvPr id="76" name="object 76">
            <a:extLst>
              <a:ext uri="{C183D7F6-B498-43B3-948B-1728B52AA6E4}">
                <adec:decorative xmlns:adec="http://schemas.microsoft.com/office/drawing/2017/decorative" val="1"/>
              </a:ext>
            </a:extLst>
          </p:cNvPr>
          <p:cNvGrpSpPr/>
          <p:nvPr/>
        </p:nvGrpSpPr>
        <p:grpSpPr>
          <a:xfrm>
            <a:off x="1491372" y="215208"/>
            <a:ext cx="9977408" cy="1698905"/>
            <a:chOff x="2349119" y="374529"/>
            <a:chExt cx="16453485" cy="2801620"/>
          </a:xfrm>
        </p:grpSpPr>
        <p:sp>
          <p:nvSpPr>
            <p:cNvPr id="77" name="object 77"/>
            <p:cNvSpPr/>
            <p:nvPr/>
          </p:nvSpPr>
          <p:spPr>
            <a:xfrm>
              <a:off x="2349119" y="374541"/>
              <a:ext cx="16453485" cy="600075"/>
            </a:xfrm>
            <a:custGeom>
              <a:avLst/>
              <a:gdLst/>
              <a:ahLst/>
              <a:cxnLst/>
              <a:rect l="l" t="t" r="r" b="b"/>
              <a:pathLst>
                <a:path w="16453485" h="600075">
                  <a:moveTo>
                    <a:pt x="236499" y="11531"/>
                  </a:moveTo>
                  <a:lnTo>
                    <a:pt x="142557" y="11531"/>
                  </a:lnTo>
                  <a:lnTo>
                    <a:pt x="0" y="71691"/>
                  </a:lnTo>
                  <a:lnTo>
                    <a:pt x="0" y="172224"/>
                  </a:lnTo>
                  <a:lnTo>
                    <a:pt x="122783" y="126898"/>
                  </a:lnTo>
                  <a:lnTo>
                    <a:pt x="122783" y="588378"/>
                  </a:lnTo>
                  <a:lnTo>
                    <a:pt x="236499" y="588378"/>
                  </a:lnTo>
                  <a:lnTo>
                    <a:pt x="236499" y="11531"/>
                  </a:lnTo>
                  <a:close/>
                </a:path>
                <a:path w="16453485" h="600075">
                  <a:moveTo>
                    <a:pt x="868895" y="201066"/>
                  </a:moveTo>
                  <a:lnTo>
                    <a:pt x="863854" y="153263"/>
                  </a:lnTo>
                  <a:lnTo>
                    <a:pt x="848969" y="109677"/>
                  </a:lnTo>
                  <a:lnTo>
                    <a:pt x="825042" y="72453"/>
                  </a:lnTo>
                  <a:lnTo>
                    <a:pt x="792657" y="42024"/>
                  </a:lnTo>
                  <a:lnTo>
                    <a:pt x="755167" y="20764"/>
                  </a:lnTo>
                  <a:lnTo>
                    <a:pt x="755167" y="199415"/>
                  </a:lnTo>
                  <a:lnTo>
                    <a:pt x="755167" y="400494"/>
                  </a:lnTo>
                  <a:lnTo>
                    <a:pt x="747979" y="446646"/>
                  </a:lnTo>
                  <a:lnTo>
                    <a:pt x="727354" y="479907"/>
                  </a:lnTo>
                  <a:lnTo>
                    <a:pt x="694677" y="500037"/>
                  </a:lnTo>
                  <a:lnTo>
                    <a:pt x="651332" y="506793"/>
                  </a:lnTo>
                  <a:lnTo>
                    <a:pt x="607999" y="500037"/>
                  </a:lnTo>
                  <a:lnTo>
                    <a:pt x="575310" y="479907"/>
                  </a:lnTo>
                  <a:lnTo>
                    <a:pt x="554685" y="446646"/>
                  </a:lnTo>
                  <a:lnTo>
                    <a:pt x="547497" y="400494"/>
                  </a:lnTo>
                  <a:lnTo>
                    <a:pt x="547497" y="199415"/>
                  </a:lnTo>
                  <a:lnTo>
                    <a:pt x="554685" y="153263"/>
                  </a:lnTo>
                  <a:lnTo>
                    <a:pt x="575310" y="120002"/>
                  </a:lnTo>
                  <a:lnTo>
                    <a:pt x="607999" y="99872"/>
                  </a:lnTo>
                  <a:lnTo>
                    <a:pt x="651332" y="93116"/>
                  </a:lnTo>
                  <a:lnTo>
                    <a:pt x="694677" y="99872"/>
                  </a:lnTo>
                  <a:lnTo>
                    <a:pt x="727354" y="120002"/>
                  </a:lnTo>
                  <a:lnTo>
                    <a:pt x="747979" y="153263"/>
                  </a:lnTo>
                  <a:lnTo>
                    <a:pt x="755167" y="199415"/>
                  </a:lnTo>
                  <a:lnTo>
                    <a:pt x="755167" y="20764"/>
                  </a:lnTo>
                  <a:lnTo>
                    <a:pt x="752487" y="19240"/>
                  </a:lnTo>
                  <a:lnTo>
                    <a:pt x="705167" y="4953"/>
                  </a:lnTo>
                  <a:lnTo>
                    <a:pt x="651332" y="0"/>
                  </a:lnTo>
                  <a:lnTo>
                    <a:pt x="597509" y="4953"/>
                  </a:lnTo>
                  <a:lnTo>
                    <a:pt x="550176" y="19240"/>
                  </a:lnTo>
                  <a:lnTo>
                    <a:pt x="510006" y="42024"/>
                  </a:lnTo>
                  <a:lnTo>
                    <a:pt x="477634" y="72453"/>
                  </a:lnTo>
                  <a:lnTo>
                    <a:pt x="453707" y="109677"/>
                  </a:lnTo>
                  <a:lnTo>
                    <a:pt x="438873" y="152831"/>
                  </a:lnTo>
                  <a:lnTo>
                    <a:pt x="433781" y="201066"/>
                  </a:lnTo>
                  <a:lnTo>
                    <a:pt x="433781" y="398843"/>
                  </a:lnTo>
                  <a:lnTo>
                    <a:pt x="438823" y="446646"/>
                  </a:lnTo>
                  <a:lnTo>
                    <a:pt x="453707" y="490245"/>
                  </a:lnTo>
                  <a:lnTo>
                    <a:pt x="477634" y="527456"/>
                  </a:lnTo>
                  <a:lnTo>
                    <a:pt x="510006" y="557885"/>
                  </a:lnTo>
                  <a:lnTo>
                    <a:pt x="550176" y="580669"/>
                  </a:lnTo>
                  <a:lnTo>
                    <a:pt x="597509" y="594969"/>
                  </a:lnTo>
                  <a:lnTo>
                    <a:pt x="651332" y="599922"/>
                  </a:lnTo>
                  <a:lnTo>
                    <a:pt x="705167" y="594969"/>
                  </a:lnTo>
                  <a:lnTo>
                    <a:pt x="752487" y="580669"/>
                  </a:lnTo>
                  <a:lnTo>
                    <a:pt x="792657" y="557885"/>
                  </a:lnTo>
                  <a:lnTo>
                    <a:pt x="825042" y="527456"/>
                  </a:lnTo>
                  <a:lnTo>
                    <a:pt x="838327" y="506793"/>
                  </a:lnTo>
                  <a:lnTo>
                    <a:pt x="848969" y="490245"/>
                  </a:lnTo>
                  <a:lnTo>
                    <a:pt x="863803" y="447090"/>
                  </a:lnTo>
                  <a:lnTo>
                    <a:pt x="868895" y="398843"/>
                  </a:lnTo>
                  <a:lnTo>
                    <a:pt x="868895" y="201066"/>
                  </a:lnTo>
                  <a:close/>
                </a:path>
                <a:path w="16453485" h="600075">
                  <a:moveTo>
                    <a:pt x="1487843" y="201066"/>
                  </a:moveTo>
                  <a:lnTo>
                    <a:pt x="1482801" y="153263"/>
                  </a:lnTo>
                  <a:lnTo>
                    <a:pt x="1467916" y="109677"/>
                  </a:lnTo>
                  <a:lnTo>
                    <a:pt x="1443990" y="72453"/>
                  </a:lnTo>
                  <a:lnTo>
                    <a:pt x="1411617" y="42024"/>
                  </a:lnTo>
                  <a:lnTo>
                    <a:pt x="1374114" y="20764"/>
                  </a:lnTo>
                  <a:lnTo>
                    <a:pt x="1374114" y="199415"/>
                  </a:lnTo>
                  <a:lnTo>
                    <a:pt x="1374114" y="400494"/>
                  </a:lnTo>
                  <a:lnTo>
                    <a:pt x="1366939" y="446646"/>
                  </a:lnTo>
                  <a:lnTo>
                    <a:pt x="1346301" y="479907"/>
                  </a:lnTo>
                  <a:lnTo>
                    <a:pt x="1313624" y="500037"/>
                  </a:lnTo>
                  <a:lnTo>
                    <a:pt x="1270279" y="506793"/>
                  </a:lnTo>
                  <a:lnTo>
                    <a:pt x="1226947" y="500037"/>
                  </a:lnTo>
                  <a:lnTo>
                    <a:pt x="1194269" y="479907"/>
                  </a:lnTo>
                  <a:lnTo>
                    <a:pt x="1173632" y="446646"/>
                  </a:lnTo>
                  <a:lnTo>
                    <a:pt x="1166456" y="400494"/>
                  </a:lnTo>
                  <a:lnTo>
                    <a:pt x="1166456" y="199415"/>
                  </a:lnTo>
                  <a:lnTo>
                    <a:pt x="1173632" y="153263"/>
                  </a:lnTo>
                  <a:lnTo>
                    <a:pt x="1194269" y="120002"/>
                  </a:lnTo>
                  <a:lnTo>
                    <a:pt x="1226947" y="99872"/>
                  </a:lnTo>
                  <a:lnTo>
                    <a:pt x="1270279" y="93116"/>
                  </a:lnTo>
                  <a:lnTo>
                    <a:pt x="1313624" y="99872"/>
                  </a:lnTo>
                  <a:lnTo>
                    <a:pt x="1346301" y="120002"/>
                  </a:lnTo>
                  <a:lnTo>
                    <a:pt x="1366939" y="153263"/>
                  </a:lnTo>
                  <a:lnTo>
                    <a:pt x="1374114" y="199415"/>
                  </a:lnTo>
                  <a:lnTo>
                    <a:pt x="1374114" y="20764"/>
                  </a:lnTo>
                  <a:lnTo>
                    <a:pt x="1371434" y="19240"/>
                  </a:lnTo>
                  <a:lnTo>
                    <a:pt x="1324114" y="4953"/>
                  </a:lnTo>
                  <a:lnTo>
                    <a:pt x="1270279" y="0"/>
                  </a:lnTo>
                  <a:lnTo>
                    <a:pt x="1216456" y="4953"/>
                  </a:lnTo>
                  <a:lnTo>
                    <a:pt x="1169136" y="19240"/>
                  </a:lnTo>
                  <a:lnTo>
                    <a:pt x="1128953" y="42024"/>
                  </a:lnTo>
                  <a:lnTo>
                    <a:pt x="1096581" y="72453"/>
                  </a:lnTo>
                  <a:lnTo>
                    <a:pt x="1072654" y="109677"/>
                  </a:lnTo>
                  <a:lnTo>
                    <a:pt x="1057821" y="152831"/>
                  </a:lnTo>
                  <a:lnTo>
                    <a:pt x="1052728" y="201066"/>
                  </a:lnTo>
                  <a:lnTo>
                    <a:pt x="1052728" y="398843"/>
                  </a:lnTo>
                  <a:lnTo>
                    <a:pt x="1057770" y="446646"/>
                  </a:lnTo>
                  <a:lnTo>
                    <a:pt x="1072654" y="490245"/>
                  </a:lnTo>
                  <a:lnTo>
                    <a:pt x="1096581" y="527456"/>
                  </a:lnTo>
                  <a:lnTo>
                    <a:pt x="1128953" y="557885"/>
                  </a:lnTo>
                  <a:lnTo>
                    <a:pt x="1169136" y="580669"/>
                  </a:lnTo>
                  <a:lnTo>
                    <a:pt x="1216456" y="594969"/>
                  </a:lnTo>
                  <a:lnTo>
                    <a:pt x="1270279" y="599922"/>
                  </a:lnTo>
                  <a:lnTo>
                    <a:pt x="1324114" y="594969"/>
                  </a:lnTo>
                  <a:lnTo>
                    <a:pt x="1371434" y="580669"/>
                  </a:lnTo>
                  <a:lnTo>
                    <a:pt x="1411617" y="557885"/>
                  </a:lnTo>
                  <a:lnTo>
                    <a:pt x="1443990" y="527456"/>
                  </a:lnTo>
                  <a:lnTo>
                    <a:pt x="1457274" y="506793"/>
                  </a:lnTo>
                  <a:lnTo>
                    <a:pt x="1467916" y="490245"/>
                  </a:lnTo>
                  <a:lnTo>
                    <a:pt x="1482750" y="447090"/>
                  </a:lnTo>
                  <a:lnTo>
                    <a:pt x="1487843" y="398843"/>
                  </a:lnTo>
                  <a:lnTo>
                    <a:pt x="1487843" y="201066"/>
                  </a:lnTo>
                  <a:close/>
                </a:path>
                <a:path w="16453485" h="600075">
                  <a:moveTo>
                    <a:pt x="2515438" y="11531"/>
                  </a:moveTo>
                  <a:lnTo>
                    <a:pt x="2409139" y="11531"/>
                  </a:lnTo>
                  <a:lnTo>
                    <a:pt x="2245969" y="341160"/>
                  </a:lnTo>
                  <a:lnTo>
                    <a:pt x="2082800" y="11531"/>
                  </a:lnTo>
                  <a:lnTo>
                    <a:pt x="1976488" y="11531"/>
                  </a:lnTo>
                  <a:lnTo>
                    <a:pt x="1976488" y="588378"/>
                  </a:lnTo>
                  <a:lnTo>
                    <a:pt x="2086927" y="588378"/>
                  </a:lnTo>
                  <a:lnTo>
                    <a:pt x="2086927" y="234035"/>
                  </a:lnTo>
                  <a:lnTo>
                    <a:pt x="2194877" y="448284"/>
                  </a:lnTo>
                  <a:lnTo>
                    <a:pt x="2297061" y="448284"/>
                  </a:lnTo>
                  <a:lnTo>
                    <a:pt x="2405011" y="234035"/>
                  </a:lnTo>
                  <a:lnTo>
                    <a:pt x="2405011" y="588378"/>
                  </a:lnTo>
                  <a:lnTo>
                    <a:pt x="2515438" y="588378"/>
                  </a:lnTo>
                  <a:lnTo>
                    <a:pt x="2515438" y="11531"/>
                  </a:lnTo>
                  <a:close/>
                </a:path>
                <a:path w="16453485" h="600075">
                  <a:moveTo>
                    <a:pt x="2842412" y="11531"/>
                  </a:moveTo>
                  <a:lnTo>
                    <a:pt x="2727045" y="11531"/>
                  </a:lnTo>
                  <a:lnTo>
                    <a:pt x="2727045" y="588378"/>
                  </a:lnTo>
                  <a:lnTo>
                    <a:pt x="2842412" y="588378"/>
                  </a:lnTo>
                  <a:lnTo>
                    <a:pt x="2842412" y="11531"/>
                  </a:lnTo>
                  <a:close/>
                </a:path>
                <a:path w="16453485" h="600075">
                  <a:moveTo>
                    <a:pt x="3432937" y="492861"/>
                  </a:moveTo>
                  <a:lnTo>
                    <a:pt x="3167583" y="492861"/>
                  </a:lnTo>
                  <a:lnTo>
                    <a:pt x="3167583" y="11531"/>
                  </a:lnTo>
                  <a:lnTo>
                    <a:pt x="3052216" y="11531"/>
                  </a:lnTo>
                  <a:lnTo>
                    <a:pt x="3052216" y="492861"/>
                  </a:lnTo>
                  <a:lnTo>
                    <a:pt x="3052216" y="588111"/>
                  </a:lnTo>
                  <a:lnTo>
                    <a:pt x="3432937" y="588111"/>
                  </a:lnTo>
                  <a:lnTo>
                    <a:pt x="3432937" y="492861"/>
                  </a:lnTo>
                  <a:close/>
                </a:path>
                <a:path w="16453485" h="600075">
                  <a:moveTo>
                    <a:pt x="3989413" y="492861"/>
                  </a:moveTo>
                  <a:lnTo>
                    <a:pt x="3724059" y="492861"/>
                  </a:lnTo>
                  <a:lnTo>
                    <a:pt x="3724059" y="11531"/>
                  </a:lnTo>
                  <a:lnTo>
                    <a:pt x="3608692" y="11531"/>
                  </a:lnTo>
                  <a:lnTo>
                    <a:pt x="3608692" y="492861"/>
                  </a:lnTo>
                  <a:lnTo>
                    <a:pt x="3608692" y="588111"/>
                  </a:lnTo>
                  <a:lnTo>
                    <a:pt x="3989413" y="588111"/>
                  </a:lnTo>
                  <a:lnTo>
                    <a:pt x="3989413" y="492861"/>
                  </a:lnTo>
                  <a:close/>
                </a:path>
                <a:path w="16453485" h="600075">
                  <a:moveTo>
                    <a:pt x="4282351" y="11531"/>
                  </a:moveTo>
                  <a:lnTo>
                    <a:pt x="4166984" y="11531"/>
                  </a:lnTo>
                  <a:lnTo>
                    <a:pt x="4166984" y="588378"/>
                  </a:lnTo>
                  <a:lnTo>
                    <a:pt x="4282351" y="588378"/>
                  </a:lnTo>
                  <a:lnTo>
                    <a:pt x="4282351" y="11531"/>
                  </a:lnTo>
                  <a:close/>
                </a:path>
                <a:path w="16453485" h="600075">
                  <a:moveTo>
                    <a:pt x="4989550" y="257924"/>
                  </a:moveTo>
                  <a:lnTo>
                    <a:pt x="4986325" y="210451"/>
                  </a:lnTo>
                  <a:lnTo>
                    <a:pt x="4976673" y="166217"/>
                  </a:lnTo>
                  <a:lnTo>
                    <a:pt x="4960620" y="125857"/>
                  </a:lnTo>
                  <a:lnTo>
                    <a:pt x="4938217" y="90004"/>
                  </a:lnTo>
                  <a:lnTo>
                    <a:pt x="4909515" y="59270"/>
                  </a:lnTo>
                  <a:lnTo>
                    <a:pt x="4874552" y="34264"/>
                  </a:lnTo>
                  <a:lnTo>
                    <a:pt x="4874184" y="34099"/>
                  </a:lnTo>
                  <a:lnTo>
                    <a:pt x="4874184" y="252158"/>
                  </a:lnTo>
                  <a:lnTo>
                    <a:pt x="4874184" y="347751"/>
                  </a:lnTo>
                  <a:lnTo>
                    <a:pt x="4868697" y="399161"/>
                  </a:lnTo>
                  <a:lnTo>
                    <a:pt x="4852060" y="442379"/>
                  </a:lnTo>
                  <a:lnTo>
                    <a:pt x="4823993" y="475551"/>
                  </a:lnTo>
                  <a:lnTo>
                    <a:pt x="4784204" y="496824"/>
                  </a:lnTo>
                  <a:lnTo>
                    <a:pt x="4732439" y="504329"/>
                  </a:lnTo>
                  <a:lnTo>
                    <a:pt x="4680674" y="496824"/>
                  </a:lnTo>
                  <a:lnTo>
                    <a:pt x="4640897" y="475551"/>
                  </a:lnTo>
                  <a:lnTo>
                    <a:pt x="4612830" y="442379"/>
                  </a:lnTo>
                  <a:lnTo>
                    <a:pt x="4596181" y="399161"/>
                  </a:lnTo>
                  <a:lnTo>
                    <a:pt x="4590707" y="347751"/>
                  </a:lnTo>
                  <a:lnTo>
                    <a:pt x="4590707" y="252158"/>
                  </a:lnTo>
                  <a:lnTo>
                    <a:pt x="4596181" y="200748"/>
                  </a:lnTo>
                  <a:lnTo>
                    <a:pt x="4612830" y="157530"/>
                  </a:lnTo>
                  <a:lnTo>
                    <a:pt x="4640897" y="124358"/>
                  </a:lnTo>
                  <a:lnTo>
                    <a:pt x="4680674" y="103085"/>
                  </a:lnTo>
                  <a:lnTo>
                    <a:pt x="4732439" y="95580"/>
                  </a:lnTo>
                  <a:lnTo>
                    <a:pt x="4784204" y="103085"/>
                  </a:lnTo>
                  <a:lnTo>
                    <a:pt x="4823993" y="124358"/>
                  </a:lnTo>
                  <a:lnTo>
                    <a:pt x="4852060" y="157530"/>
                  </a:lnTo>
                  <a:lnTo>
                    <a:pt x="4868697" y="200748"/>
                  </a:lnTo>
                  <a:lnTo>
                    <a:pt x="4874184" y="252158"/>
                  </a:lnTo>
                  <a:lnTo>
                    <a:pt x="4874184" y="34099"/>
                  </a:lnTo>
                  <a:lnTo>
                    <a:pt x="4833353" y="15646"/>
                  </a:lnTo>
                  <a:lnTo>
                    <a:pt x="4785969" y="4013"/>
                  </a:lnTo>
                  <a:lnTo>
                    <a:pt x="4732439" y="0"/>
                  </a:lnTo>
                  <a:lnTo>
                    <a:pt x="4679124" y="4013"/>
                  </a:lnTo>
                  <a:lnTo>
                    <a:pt x="4631868" y="15646"/>
                  </a:lnTo>
                  <a:lnTo>
                    <a:pt x="4590694" y="34264"/>
                  </a:lnTo>
                  <a:lnTo>
                    <a:pt x="4555706" y="59270"/>
                  </a:lnTo>
                  <a:lnTo>
                    <a:pt x="4526927" y="90004"/>
                  </a:lnTo>
                  <a:lnTo>
                    <a:pt x="4504448" y="125857"/>
                  </a:lnTo>
                  <a:lnTo>
                    <a:pt x="4488307" y="166217"/>
                  </a:lnTo>
                  <a:lnTo>
                    <a:pt x="4478579" y="210451"/>
                  </a:lnTo>
                  <a:lnTo>
                    <a:pt x="4475327" y="257924"/>
                  </a:lnTo>
                  <a:lnTo>
                    <a:pt x="4475327" y="341985"/>
                  </a:lnTo>
                  <a:lnTo>
                    <a:pt x="4478579" y="389458"/>
                  </a:lnTo>
                  <a:lnTo>
                    <a:pt x="4488307" y="433692"/>
                  </a:lnTo>
                  <a:lnTo>
                    <a:pt x="4504448" y="474052"/>
                  </a:lnTo>
                  <a:lnTo>
                    <a:pt x="4526927" y="509905"/>
                  </a:lnTo>
                  <a:lnTo>
                    <a:pt x="4555706" y="540651"/>
                  </a:lnTo>
                  <a:lnTo>
                    <a:pt x="4590694" y="565645"/>
                  </a:lnTo>
                  <a:lnTo>
                    <a:pt x="4631868" y="584276"/>
                  </a:lnTo>
                  <a:lnTo>
                    <a:pt x="4679124" y="595909"/>
                  </a:lnTo>
                  <a:lnTo>
                    <a:pt x="4732439" y="599922"/>
                  </a:lnTo>
                  <a:lnTo>
                    <a:pt x="4785969" y="595909"/>
                  </a:lnTo>
                  <a:lnTo>
                    <a:pt x="4833353" y="584276"/>
                  </a:lnTo>
                  <a:lnTo>
                    <a:pt x="4874552" y="565645"/>
                  </a:lnTo>
                  <a:lnTo>
                    <a:pt x="4909515" y="540651"/>
                  </a:lnTo>
                  <a:lnTo>
                    <a:pt x="4938217" y="509905"/>
                  </a:lnTo>
                  <a:lnTo>
                    <a:pt x="4960620" y="474052"/>
                  </a:lnTo>
                  <a:lnTo>
                    <a:pt x="4976673" y="433692"/>
                  </a:lnTo>
                  <a:lnTo>
                    <a:pt x="4986325" y="389458"/>
                  </a:lnTo>
                  <a:lnTo>
                    <a:pt x="4989550" y="341985"/>
                  </a:lnTo>
                  <a:lnTo>
                    <a:pt x="4989550" y="257924"/>
                  </a:lnTo>
                  <a:close/>
                </a:path>
                <a:path w="16453485" h="600075">
                  <a:moveTo>
                    <a:pt x="5654980" y="11531"/>
                  </a:moveTo>
                  <a:lnTo>
                    <a:pt x="5542077" y="11531"/>
                  </a:lnTo>
                  <a:lnTo>
                    <a:pt x="5542077" y="395554"/>
                  </a:lnTo>
                  <a:lnTo>
                    <a:pt x="5290731" y="11531"/>
                  </a:lnTo>
                  <a:lnTo>
                    <a:pt x="5181143" y="11531"/>
                  </a:lnTo>
                  <a:lnTo>
                    <a:pt x="5181143" y="588378"/>
                  </a:lnTo>
                  <a:lnTo>
                    <a:pt x="5294033" y="588378"/>
                  </a:lnTo>
                  <a:lnTo>
                    <a:pt x="5294033" y="204355"/>
                  </a:lnTo>
                  <a:lnTo>
                    <a:pt x="5545366" y="588378"/>
                  </a:lnTo>
                  <a:lnTo>
                    <a:pt x="5654980" y="588378"/>
                  </a:lnTo>
                  <a:lnTo>
                    <a:pt x="5654980" y="11531"/>
                  </a:lnTo>
                  <a:close/>
                </a:path>
                <a:path w="16453485" h="600075">
                  <a:moveTo>
                    <a:pt x="6647116" y="588378"/>
                  </a:moveTo>
                  <a:lnTo>
                    <a:pt x="6603682" y="467233"/>
                  </a:lnTo>
                  <a:lnTo>
                    <a:pt x="6570878" y="375767"/>
                  </a:lnTo>
                  <a:lnTo>
                    <a:pt x="6477508" y="115366"/>
                  </a:lnTo>
                  <a:lnTo>
                    <a:pt x="6464173" y="78181"/>
                  </a:lnTo>
                  <a:lnTo>
                    <a:pt x="6464173" y="375767"/>
                  </a:lnTo>
                  <a:lnTo>
                    <a:pt x="6298539" y="375767"/>
                  </a:lnTo>
                  <a:lnTo>
                    <a:pt x="6381763" y="115366"/>
                  </a:lnTo>
                  <a:lnTo>
                    <a:pt x="6464173" y="375767"/>
                  </a:lnTo>
                  <a:lnTo>
                    <a:pt x="6464173" y="78181"/>
                  </a:lnTo>
                  <a:lnTo>
                    <a:pt x="6440284" y="11531"/>
                  </a:lnTo>
                  <a:lnTo>
                    <a:pt x="6323266" y="11531"/>
                  </a:lnTo>
                  <a:lnTo>
                    <a:pt x="6116409" y="588378"/>
                  </a:lnTo>
                  <a:lnTo>
                    <a:pt x="6230963" y="588378"/>
                  </a:lnTo>
                  <a:lnTo>
                    <a:pt x="6269698" y="467233"/>
                  </a:lnTo>
                  <a:lnTo>
                    <a:pt x="6493853" y="467233"/>
                  </a:lnTo>
                  <a:lnTo>
                    <a:pt x="6532575" y="588378"/>
                  </a:lnTo>
                  <a:lnTo>
                    <a:pt x="6647116" y="588378"/>
                  </a:lnTo>
                  <a:close/>
                </a:path>
                <a:path w="16453485" h="600075">
                  <a:moveTo>
                    <a:pt x="7290549" y="11531"/>
                  </a:moveTo>
                  <a:lnTo>
                    <a:pt x="7177646" y="11531"/>
                  </a:lnTo>
                  <a:lnTo>
                    <a:pt x="7177646" y="395554"/>
                  </a:lnTo>
                  <a:lnTo>
                    <a:pt x="6926300" y="11531"/>
                  </a:lnTo>
                  <a:lnTo>
                    <a:pt x="6816699" y="11531"/>
                  </a:lnTo>
                  <a:lnTo>
                    <a:pt x="6816699" y="588378"/>
                  </a:lnTo>
                  <a:lnTo>
                    <a:pt x="6929602" y="588378"/>
                  </a:lnTo>
                  <a:lnTo>
                    <a:pt x="6929602" y="204355"/>
                  </a:lnTo>
                  <a:lnTo>
                    <a:pt x="7180935" y="588378"/>
                  </a:lnTo>
                  <a:lnTo>
                    <a:pt x="7290549" y="588378"/>
                  </a:lnTo>
                  <a:lnTo>
                    <a:pt x="7290549" y="11531"/>
                  </a:lnTo>
                  <a:close/>
                </a:path>
                <a:path w="16453485" h="600075">
                  <a:moveTo>
                    <a:pt x="7974012" y="11531"/>
                  </a:moveTo>
                  <a:lnTo>
                    <a:pt x="7861109" y="11531"/>
                  </a:lnTo>
                  <a:lnTo>
                    <a:pt x="7861109" y="395554"/>
                  </a:lnTo>
                  <a:lnTo>
                    <a:pt x="7609764" y="11531"/>
                  </a:lnTo>
                  <a:lnTo>
                    <a:pt x="7500175" y="11531"/>
                  </a:lnTo>
                  <a:lnTo>
                    <a:pt x="7500175" y="588378"/>
                  </a:lnTo>
                  <a:lnTo>
                    <a:pt x="7613066" y="588378"/>
                  </a:lnTo>
                  <a:lnTo>
                    <a:pt x="7613066" y="204355"/>
                  </a:lnTo>
                  <a:lnTo>
                    <a:pt x="7864411" y="588378"/>
                  </a:lnTo>
                  <a:lnTo>
                    <a:pt x="7974012" y="588378"/>
                  </a:lnTo>
                  <a:lnTo>
                    <a:pt x="7974012" y="11531"/>
                  </a:lnTo>
                  <a:close/>
                </a:path>
                <a:path w="16453485" h="600075">
                  <a:moveTo>
                    <a:pt x="8654758" y="11531"/>
                  </a:moveTo>
                  <a:lnTo>
                    <a:pt x="8539391" y="11531"/>
                  </a:lnTo>
                  <a:lnTo>
                    <a:pt x="8539391" y="385660"/>
                  </a:lnTo>
                  <a:lnTo>
                    <a:pt x="8530768" y="435838"/>
                  </a:lnTo>
                  <a:lnTo>
                    <a:pt x="8506219" y="473113"/>
                  </a:lnTo>
                  <a:lnTo>
                    <a:pt x="8467776" y="496328"/>
                  </a:lnTo>
                  <a:lnTo>
                    <a:pt x="8417433" y="504317"/>
                  </a:lnTo>
                  <a:lnTo>
                    <a:pt x="8366963" y="496328"/>
                  </a:lnTo>
                  <a:lnTo>
                    <a:pt x="8328228" y="473113"/>
                  </a:lnTo>
                  <a:lnTo>
                    <a:pt x="8303400" y="435838"/>
                  </a:lnTo>
                  <a:lnTo>
                    <a:pt x="8294649" y="385660"/>
                  </a:lnTo>
                  <a:lnTo>
                    <a:pt x="8294649" y="11531"/>
                  </a:lnTo>
                  <a:lnTo>
                    <a:pt x="8180095" y="11531"/>
                  </a:lnTo>
                  <a:lnTo>
                    <a:pt x="8180095" y="380707"/>
                  </a:lnTo>
                  <a:lnTo>
                    <a:pt x="8184172" y="427520"/>
                  </a:lnTo>
                  <a:lnTo>
                    <a:pt x="8196199" y="469900"/>
                  </a:lnTo>
                  <a:lnTo>
                    <a:pt x="8215858" y="507288"/>
                  </a:lnTo>
                  <a:lnTo>
                    <a:pt x="8242821" y="539140"/>
                  </a:lnTo>
                  <a:lnTo>
                    <a:pt x="8276780" y="564896"/>
                  </a:lnTo>
                  <a:lnTo>
                    <a:pt x="8317420" y="583984"/>
                  </a:lnTo>
                  <a:lnTo>
                    <a:pt x="8364410" y="595845"/>
                  </a:lnTo>
                  <a:lnTo>
                    <a:pt x="8417433" y="599922"/>
                  </a:lnTo>
                  <a:lnTo>
                    <a:pt x="8470455" y="595845"/>
                  </a:lnTo>
                  <a:lnTo>
                    <a:pt x="8517433" y="583984"/>
                  </a:lnTo>
                  <a:lnTo>
                    <a:pt x="8558073" y="564896"/>
                  </a:lnTo>
                  <a:lnTo>
                    <a:pt x="8592033" y="539140"/>
                  </a:lnTo>
                  <a:lnTo>
                    <a:pt x="8618995" y="507288"/>
                  </a:lnTo>
                  <a:lnTo>
                    <a:pt x="8638654" y="469900"/>
                  </a:lnTo>
                  <a:lnTo>
                    <a:pt x="8650681" y="427520"/>
                  </a:lnTo>
                  <a:lnTo>
                    <a:pt x="8654758" y="380707"/>
                  </a:lnTo>
                  <a:lnTo>
                    <a:pt x="8654758" y="11531"/>
                  </a:lnTo>
                  <a:close/>
                </a:path>
                <a:path w="16453485" h="600075">
                  <a:moveTo>
                    <a:pt x="9324137" y="588378"/>
                  </a:moveTo>
                  <a:lnTo>
                    <a:pt x="9280703" y="467233"/>
                  </a:lnTo>
                  <a:lnTo>
                    <a:pt x="9247899" y="375767"/>
                  </a:lnTo>
                  <a:lnTo>
                    <a:pt x="9154528" y="115366"/>
                  </a:lnTo>
                  <a:lnTo>
                    <a:pt x="9141193" y="78193"/>
                  </a:lnTo>
                  <a:lnTo>
                    <a:pt x="9141193" y="375767"/>
                  </a:lnTo>
                  <a:lnTo>
                    <a:pt x="8975547" y="375767"/>
                  </a:lnTo>
                  <a:lnTo>
                    <a:pt x="9058783" y="115366"/>
                  </a:lnTo>
                  <a:lnTo>
                    <a:pt x="9141193" y="375767"/>
                  </a:lnTo>
                  <a:lnTo>
                    <a:pt x="9141193" y="78193"/>
                  </a:lnTo>
                  <a:lnTo>
                    <a:pt x="9117292" y="11531"/>
                  </a:lnTo>
                  <a:lnTo>
                    <a:pt x="9000274" y="11531"/>
                  </a:lnTo>
                  <a:lnTo>
                    <a:pt x="8793442" y="588378"/>
                  </a:lnTo>
                  <a:lnTo>
                    <a:pt x="8907983" y="588378"/>
                  </a:lnTo>
                  <a:lnTo>
                    <a:pt x="8946718" y="467233"/>
                  </a:lnTo>
                  <a:lnTo>
                    <a:pt x="9170860" y="467233"/>
                  </a:lnTo>
                  <a:lnTo>
                    <a:pt x="9209595" y="588378"/>
                  </a:lnTo>
                  <a:lnTo>
                    <a:pt x="9324137" y="588378"/>
                  </a:lnTo>
                  <a:close/>
                </a:path>
                <a:path w="16453485" h="600075">
                  <a:moveTo>
                    <a:pt x="9874428" y="492861"/>
                  </a:moveTo>
                  <a:lnTo>
                    <a:pt x="9609087" y="492861"/>
                  </a:lnTo>
                  <a:lnTo>
                    <a:pt x="9609087" y="11531"/>
                  </a:lnTo>
                  <a:lnTo>
                    <a:pt x="9493720" y="11531"/>
                  </a:lnTo>
                  <a:lnTo>
                    <a:pt x="9493720" y="492861"/>
                  </a:lnTo>
                  <a:lnTo>
                    <a:pt x="9493720" y="588111"/>
                  </a:lnTo>
                  <a:lnTo>
                    <a:pt x="9874428" y="588111"/>
                  </a:lnTo>
                  <a:lnTo>
                    <a:pt x="9874428" y="492861"/>
                  </a:lnTo>
                  <a:close/>
                </a:path>
                <a:path w="16453485" h="600075">
                  <a:moveTo>
                    <a:pt x="10804779" y="205181"/>
                  </a:moveTo>
                  <a:lnTo>
                    <a:pt x="10799864" y="158127"/>
                  </a:lnTo>
                  <a:lnTo>
                    <a:pt x="10785500" y="116344"/>
                  </a:lnTo>
                  <a:lnTo>
                    <a:pt x="10762221" y="80530"/>
                  </a:lnTo>
                  <a:lnTo>
                    <a:pt x="10730548" y="51422"/>
                  </a:lnTo>
                  <a:lnTo>
                    <a:pt x="10691012" y="29743"/>
                  </a:lnTo>
                  <a:lnTo>
                    <a:pt x="10689412" y="29286"/>
                  </a:lnTo>
                  <a:lnTo>
                    <a:pt x="10689412" y="205181"/>
                  </a:lnTo>
                  <a:lnTo>
                    <a:pt x="10683113" y="245135"/>
                  </a:lnTo>
                  <a:lnTo>
                    <a:pt x="10663758" y="277596"/>
                  </a:lnTo>
                  <a:lnTo>
                    <a:pt x="10630662" y="299402"/>
                  </a:lnTo>
                  <a:lnTo>
                    <a:pt x="10583101" y="307378"/>
                  </a:lnTo>
                  <a:lnTo>
                    <a:pt x="10466083" y="307378"/>
                  </a:lnTo>
                  <a:lnTo>
                    <a:pt x="10466083" y="106299"/>
                  </a:lnTo>
                  <a:lnTo>
                    <a:pt x="10583101" y="106299"/>
                  </a:lnTo>
                  <a:lnTo>
                    <a:pt x="10630662" y="113753"/>
                  </a:lnTo>
                  <a:lnTo>
                    <a:pt x="10663758" y="134416"/>
                  </a:lnTo>
                  <a:lnTo>
                    <a:pt x="10683113" y="165747"/>
                  </a:lnTo>
                  <a:lnTo>
                    <a:pt x="10689412" y="205181"/>
                  </a:lnTo>
                  <a:lnTo>
                    <a:pt x="10689412" y="29286"/>
                  </a:lnTo>
                  <a:lnTo>
                    <a:pt x="10644162" y="16205"/>
                  </a:lnTo>
                  <a:lnTo>
                    <a:pt x="10590517" y="11531"/>
                  </a:lnTo>
                  <a:lnTo>
                    <a:pt x="10350716" y="11531"/>
                  </a:lnTo>
                  <a:lnTo>
                    <a:pt x="10350716" y="588378"/>
                  </a:lnTo>
                  <a:lnTo>
                    <a:pt x="10466083" y="588378"/>
                  </a:lnTo>
                  <a:lnTo>
                    <a:pt x="10466083" y="402132"/>
                  </a:lnTo>
                  <a:lnTo>
                    <a:pt x="10590517" y="402132"/>
                  </a:lnTo>
                  <a:lnTo>
                    <a:pt x="10643121" y="397281"/>
                  </a:lnTo>
                  <a:lnTo>
                    <a:pt x="10689577" y="383273"/>
                  </a:lnTo>
                  <a:lnTo>
                    <a:pt x="10729163" y="360946"/>
                  </a:lnTo>
                  <a:lnTo>
                    <a:pt x="10761180" y="331139"/>
                  </a:lnTo>
                  <a:lnTo>
                    <a:pt x="10776661" y="307378"/>
                  </a:lnTo>
                  <a:lnTo>
                    <a:pt x="10784929" y="294690"/>
                  </a:lnTo>
                  <a:lnTo>
                    <a:pt x="10799699" y="252425"/>
                  </a:lnTo>
                  <a:lnTo>
                    <a:pt x="10804779" y="205181"/>
                  </a:lnTo>
                  <a:close/>
                </a:path>
                <a:path w="16453485" h="600075">
                  <a:moveTo>
                    <a:pt x="11420107" y="588378"/>
                  </a:moveTo>
                  <a:lnTo>
                    <a:pt x="11376660" y="467233"/>
                  </a:lnTo>
                  <a:lnTo>
                    <a:pt x="11343869" y="375767"/>
                  </a:lnTo>
                  <a:lnTo>
                    <a:pt x="11250486" y="115366"/>
                  </a:lnTo>
                  <a:lnTo>
                    <a:pt x="11237163" y="78206"/>
                  </a:lnTo>
                  <a:lnTo>
                    <a:pt x="11237163" y="375767"/>
                  </a:lnTo>
                  <a:lnTo>
                    <a:pt x="11071517" y="375767"/>
                  </a:lnTo>
                  <a:lnTo>
                    <a:pt x="11154753" y="115366"/>
                  </a:lnTo>
                  <a:lnTo>
                    <a:pt x="11237163" y="375767"/>
                  </a:lnTo>
                  <a:lnTo>
                    <a:pt x="11237163" y="78206"/>
                  </a:lnTo>
                  <a:lnTo>
                    <a:pt x="11213262" y="11531"/>
                  </a:lnTo>
                  <a:lnTo>
                    <a:pt x="11096244" y="11531"/>
                  </a:lnTo>
                  <a:lnTo>
                    <a:pt x="10889399" y="588378"/>
                  </a:lnTo>
                  <a:lnTo>
                    <a:pt x="11003953" y="588378"/>
                  </a:lnTo>
                  <a:lnTo>
                    <a:pt x="11042675" y="467233"/>
                  </a:lnTo>
                  <a:lnTo>
                    <a:pt x="11266830" y="467233"/>
                  </a:lnTo>
                  <a:lnTo>
                    <a:pt x="11305553" y="588378"/>
                  </a:lnTo>
                  <a:lnTo>
                    <a:pt x="11420107" y="588378"/>
                  </a:lnTo>
                  <a:close/>
                </a:path>
                <a:path w="16453485" h="600075">
                  <a:moveTo>
                    <a:pt x="12012511" y="417804"/>
                  </a:moveTo>
                  <a:lnTo>
                    <a:pt x="12007545" y="374192"/>
                  </a:lnTo>
                  <a:lnTo>
                    <a:pt x="11992572" y="337299"/>
                  </a:lnTo>
                  <a:lnTo>
                    <a:pt x="11967477" y="307136"/>
                  </a:lnTo>
                  <a:lnTo>
                    <a:pt x="11932133" y="283705"/>
                  </a:lnTo>
                  <a:lnTo>
                    <a:pt x="11886425" y="266992"/>
                  </a:lnTo>
                  <a:lnTo>
                    <a:pt x="11728209" y="224955"/>
                  </a:lnTo>
                  <a:lnTo>
                    <a:pt x="11706924" y="216712"/>
                  </a:lnTo>
                  <a:lnTo>
                    <a:pt x="11691430" y="204050"/>
                  </a:lnTo>
                  <a:lnTo>
                    <a:pt x="11681968" y="186613"/>
                  </a:lnTo>
                  <a:lnTo>
                    <a:pt x="11678768" y="163982"/>
                  </a:lnTo>
                  <a:lnTo>
                    <a:pt x="11685892" y="131064"/>
                  </a:lnTo>
                  <a:lnTo>
                    <a:pt x="11706162" y="107645"/>
                  </a:lnTo>
                  <a:lnTo>
                    <a:pt x="11737861" y="93649"/>
                  </a:lnTo>
                  <a:lnTo>
                    <a:pt x="11779301" y="89001"/>
                  </a:lnTo>
                  <a:lnTo>
                    <a:pt x="11825161" y="95554"/>
                  </a:lnTo>
                  <a:lnTo>
                    <a:pt x="11856974" y="113614"/>
                  </a:lnTo>
                  <a:lnTo>
                    <a:pt x="11875478" y="140792"/>
                  </a:lnTo>
                  <a:lnTo>
                    <a:pt x="11881485" y="174701"/>
                  </a:lnTo>
                  <a:lnTo>
                    <a:pt x="11881485" y="186232"/>
                  </a:lnTo>
                  <a:lnTo>
                    <a:pt x="11987784" y="186232"/>
                  </a:lnTo>
                  <a:lnTo>
                    <a:pt x="11987784" y="172224"/>
                  </a:lnTo>
                  <a:lnTo>
                    <a:pt x="11982945" y="130771"/>
                  </a:lnTo>
                  <a:lnTo>
                    <a:pt x="11968798" y="93751"/>
                  </a:lnTo>
                  <a:lnTo>
                    <a:pt x="11945950" y="61887"/>
                  </a:lnTo>
                  <a:lnTo>
                    <a:pt x="11914975" y="35864"/>
                  </a:lnTo>
                  <a:lnTo>
                    <a:pt x="11876494" y="16408"/>
                  </a:lnTo>
                  <a:lnTo>
                    <a:pt x="11831066" y="4216"/>
                  </a:lnTo>
                  <a:lnTo>
                    <a:pt x="11779301" y="0"/>
                  </a:lnTo>
                  <a:lnTo>
                    <a:pt x="11726824" y="3911"/>
                  </a:lnTo>
                  <a:lnTo>
                    <a:pt x="11680736" y="15443"/>
                  </a:lnTo>
                  <a:lnTo>
                    <a:pt x="11641620" y="34175"/>
                  </a:lnTo>
                  <a:lnTo>
                    <a:pt x="11610137" y="59766"/>
                  </a:lnTo>
                  <a:lnTo>
                    <a:pt x="11586870" y="91833"/>
                  </a:lnTo>
                  <a:lnTo>
                    <a:pt x="11572456" y="129984"/>
                  </a:lnTo>
                  <a:lnTo>
                    <a:pt x="11567516" y="173863"/>
                  </a:lnTo>
                  <a:lnTo>
                    <a:pt x="11572494" y="220472"/>
                  </a:lnTo>
                  <a:lnTo>
                    <a:pt x="11587607" y="257352"/>
                  </a:lnTo>
                  <a:lnTo>
                    <a:pt x="11613083" y="285838"/>
                  </a:lnTo>
                  <a:lnTo>
                    <a:pt x="11649151" y="307276"/>
                  </a:lnTo>
                  <a:lnTo>
                    <a:pt x="11696065" y="323037"/>
                  </a:lnTo>
                  <a:lnTo>
                    <a:pt x="11846878" y="361759"/>
                  </a:lnTo>
                  <a:lnTo>
                    <a:pt x="11871706" y="371589"/>
                  </a:lnTo>
                  <a:lnTo>
                    <a:pt x="11888597" y="385965"/>
                  </a:lnTo>
                  <a:lnTo>
                    <a:pt x="11898211" y="404520"/>
                  </a:lnTo>
                  <a:lnTo>
                    <a:pt x="11901259" y="426872"/>
                  </a:lnTo>
                  <a:lnTo>
                    <a:pt x="11893245" y="462597"/>
                  </a:lnTo>
                  <a:lnTo>
                    <a:pt x="11870461" y="488975"/>
                  </a:lnTo>
                  <a:lnTo>
                    <a:pt x="11834863" y="505320"/>
                  </a:lnTo>
                  <a:lnTo>
                    <a:pt x="11788369" y="510921"/>
                  </a:lnTo>
                  <a:lnTo>
                    <a:pt x="11737010" y="504037"/>
                  </a:lnTo>
                  <a:lnTo>
                    <a:pt x="11699570" y="484860"/>
                  </a:lnTo>
                  <a:lnTo>
                    <a:pt x="11676659" y="455637"/>
                  </a:lnTo>
                  <a:lnTo>
                    <a:pt x="11668874" y="418617"/>
                  </a:lnTo>
                  <a:lnTo>
                    <a:pt x="11668874" y="406260"/>
                  </a:lnTo>
                  <a:lnTo>
                    <a:pt x="11558448" y="406260"/>
                  </a:lnTo>
                  <a:lnTo>
                    <a:pt x="11558448" y="421093"/>
                  </a:lnTo>
                  <a:lnTo>
                    <a:pt x="11563820" y="466547"/>
                  </a:lnTo>
                  <a:lnTo>
                    <a:pt x="11579428" y="505917"/>
                  </a:lnTo>
                  <a:lnTo>
                    <a:pt x="11604511" y="538873"/>
                  </a:lnTo>
                  <a:lnTo>
                    <a:pt x="11638293" y="565086"/>
                  </a:lnTo>
                  <a:lnTo>
                    <a:pt x="11680012" y="584212"/>
                  </a:lnTo>
                  <a:lnTo>
                    <a:pt x="11728920" y="595934"/>
                  </a:lnTo>
                  <a:lnTo>
                    <a:pt x="11784241" y="599922"/>
                  </a:lnTo>
                  <a:lnTo>
                    <a:pt x="11837886" y="595579"/>
                  </a:lnTo>
                  <a:lnTo>
                    <a:pt x="11886438" y="582980"/>
                  </a:lnTo>
                  <a:lnTo>
                    <a:pt x="11928754" y="562749"/>
                  </a:lnTo>
                  <a:lnTo>
                    <a:pt x="11963667" y="535495"/>
                  </a:lnTo>
                  <a:lnTo>
                    <a:pt x="11990032" y="501840"/>
                  </a:lnTo>
                  <a:lnTo>
                    <a:pt x="12006694" y="462394"/>
                  </a:lnTo>
                  <a:lnTo>
                    <a:pt x="12012511" y="417804"/>
                  </a:lnTo>
                  <a:close/>
                </a:path>
                <a:path w="16453485" h="600075">
                  <a:moveTo>
                    <a:pt x="12637224" y="417804"/>
                  </a:moveTo>
                  <a:lnTo>
                    <a:pt x="12632258" y="374192"/>
                  </a:lnTo>
                  <a:lnTo>
                    <a:pt x="12617298" y="337299"/>
                  </a:lnTo>
                  <a:lnTo>
                    <a:pt x="12592190" y="307136"/>
                  </a:lnTo>
                  <a:lnTo>
                    <a:pt x="12556846" y="283705"/>
                  </a:lnTo>
                  <a:lnTo>
                    <a:pt x="12511138" y="266992"/>
                  </a:lnTo>
                  <a:lnTo>
                    <a:pt x="12352922" y="224955"/>
                  </a:lnTo>
                  <a:lnTo>
                    <a:pt x="12331637" y="216712"/>
                  </a:lnTo>
                  <a:lnTo>
                    <a:pt x="12316143" y="204050"/>
                  </a:lnTo>
                  <a:lnTo>
                    <a:pt x="12306681" y="186613"/>
                  </a:lnTo>
                  <a:lnTo>
                    <a:pt x="12303468" y="163982"/>
                  </a:lnTo>
                  <a:lnTo>
                    <a:pt x="12310605" y="131064"/>
                  </a:lnTo>
                  <a:lnTo>
                    <a:pt x="12330875" y="107645"/>
                  </a:lnTo>
                  <a:lnTo>
                    <a:pt x="12362586" y="93649"/>
                  </a:lnTo>
                  <a:lnTo>
                    <a:pt x="12404014" y="89001"/>
                  </a:lnTo>
                  <a:lnTo>
                    <a:pt x="12449886" y="95554"/>
                  </a:lnTo>
                  <a:lnTo>
                    <a:pt x="12481687" y="113614"/>
                  </a:lnTo>
                  <a:lnTo>
                    <a:pt x="12500204" y="140792"/>
                  </a:lnTo>
                  <a:lnTo>
                    <a:pt x="12506198" y="174701"/>
                  </a:lnTo>
                  <a:lnTo>
                    <a:pt x="12506198" y="186232"/>
                  </a:lnTo>
                  <a:lnTo>
                    <a:pt x="12612510" y="186232"/>
                  </a:lnTo>
                  <a:lnTo>
                    <a:pt x="12612510" y="172224"/>
                  </a:lnTo>
                  <a:lnTo>
                    <a:pt x="12607658" y="130771"/>
                  </a:lnTo>
                  <a:lnTo>
                    <a:pt x="12593511" y="93751"/>
                  </a:lnTo>
                  <a:lnTo>
                    <a:pt x="12570663" y="61887"/>
                  </a:lnTo>
                  <a:lnTo>
                    <a:pt x="12539701" y="35864"/>
                  </a:lnTo>
                  <a:lnTo>
                    <a:pt x="12501207" y="16408"/>
                  </a:lnTo>
                  <a:lnTo>
                    <a:pt x="12455779" y="4216"/>
                  </a:lnTo>
                  <a:lnTo>
                    <a:pt x="12404014" y="0"/>
                  </a:lnTo>
                  <a:lnTo>
                    <a:pt x="12351550" y="3911"/>
                  </a:lnTo>
                  <a:lnTo>
                    <a:pt x="12305449" y="15443"/>
                  </a:lnTo>
                  <a:lnTo>
                    <a:pt x="12266346" y="34175"/>
                  </a:lnTo>
                  <a:lnTo>
                    <a:pt x="12234850" y="59766"/>
                  </a:lnTo>
                  <a:lnTo>
                    <a:pt x="12211583" y="91833"/>
                  </a:lnTo>
                  <a:lnTo>
                    <a:pt x="12197169" y="129984"/>
                  </a:lnTo>
                  <a:lnTo>
                    <a:pt x="12192229" y="173863"/>
                  </a:lnTo>
                  <a:lnTo>
                    <a:pt x="12197220" y="220472"/>
                  </a:lnTo>
                  <a:lnTo>
                    <a:pt x="12212320" y="257352"/>
                  </a:lnTo>
                  <a:lnTo>
                    <a:pt x="12237796" y="285838"/>
                  </a:lnTo>
                  <a:lnTo>
                    <a:pt x="12273864" y="307276"/>
                  </a:lnTo>
                  <a:lnTo>
                    <a:pt x="12320778" y="323037"/>
                  </a:lnTo>
                  <a:lnTo>
                    <a:pt x="12471591" y="361759"/>
                  </a:lnTo>
                  <a:lnTo>
                    <a:pt x="12496432" y="371589"/>
                  </a:lnTo>
                  <a:lnTo>
                    <a:pt x="12513310" y="385965"/>
                  </a:lnTo>
                  <a:lnTo>
                    <a:pt x="12522924" y="404520"/>
                  </a:lnTo>
                  <a:lnTo>
                    <a:pt x="12525985" y="426872"/>
                  </a:lnTo>
                  <a:lnTo>
                    <a:pt x="12517958" y="462597"/>
                  </a:lnTo>
                  <a:lnTo>
                    <a:pt x="12495187" y="488975"/>
                  </a:lnTo>
                  <a:lnTo>
                    <a:pt x="12459576" y="505320"/>
                  </a:lnTo>
                  <a:lnTo>
                    <a:pt x="12413082" y="510921"/>
                  </a:lnTo>
                  <a:lnTo>
                    <a:pt x="12361736" y="504037"/>
                  </a:lnTo>
                  <a:lnTo>
                    <a:pt x="12324283" y="484860"/>
                  </a:lnTo>
                  <a:lnTo>
                    <a:pt x="12301372" y="455637"/>
                  </a:lnTo>
                  <a:lnTo>
                    <a:pt x="12293600" y="418617"/>
                  </a:lnTo>
                  <a:lnTo>
                    <a:pt x="12293600" y="406260"/>
                  </a:lnTo>
                  <a:lnTo>
                    <a:pt x="12183174" y="406260"/>
                  </a:lnTo>
                  <a:lnTo>
                    <a:pt x="12183174" y="421093"/>
                  </a:lnTo>
                  <a:lnTo>
                    <a:pt x="12188546" y="466547"/>
                  </a:lnTo>
                  <a:lnTo>
                    <a:pt x="12204154" y="505917"/>
                  </a:lnTo>
                  <a:lnTo>
                    <a:pt x="12229224" y="538873"/>
                  </a:lnTo>
                  <a:lnTo>
                    <a:pt x="12263006" y="565086"/>
                  </a:lnTo>
                  <a:lnTo>
                    <a:pt x="12304738" y="584212"/>
                  </a:lnTo>
                  <a:lnTo>
                    <a:pt x="12353646" y="595934"/>
                  </a:lnTo>
                  <a:lnTo>
                    <a:pt x="12408954" y="599922"/>
                  </a:lnTo>
                  <a:lnTo>
                    <a:pt x="12462599" y="595579"/>
                  </a:lnTo>
                  <a:lnTo>
                    <a:pt x="12511151" y="582980"/>
                  </a:lnTo>
                  <a:lnTo>
                    <a:pt x="12553467" y="562749"/>
                  </a:lnTo>
                  <a:lnTo>
                    <a:pt x="12588380" y="535495"/>
                  </a:lnTo>
                  <a:lnTo>
                    <a:pt x="12614745" y="501840"/>
                  </a:lnTo>
                  <a:lnTo>
                    <a:pt x="12631420" y="462394"/>
                  </a:lnTo>
                  <a:lnTo>
                    <a:pt x="12637224" y="417804"/>
                  </a:lnTo>
                  <a:close/>
                </a:path>
                <a:path w="16453485" h="600075">
                  <a:moveTo>
                    <a:pt x="13224294" y="492861"/>
                  </a:moveTo>
                  <a:lnTo>
                    <a:pt x="12935039" y="492861"/>
                  </a:lnTo>
                  <a:lnTo>
                    <a:pt x="12935039" y="344271"/>
                  </a:lnTo>
                  <a:lnTo>
                    <a:pt x="13198742" y="344271"/>
                  </a:lnTo>
                  <a:lnTo>
                    <a:pt x="13198742" y="247751"/>
                  </a:lnTo>
                  <a:lnTo>
                    <a:pt x="12935039" y="247751"/>
                  </a:lnTo>
                  <a:lnTo>
                    <a:pt x="12935039" y="106781"/>
                  </a:lnTo>
                  <a:lnTo>
                    <a:pt x="13223456" y="106781"/>
                  </a:lnTo>
                  <a:lnTo>
                    <a:pt x="13223456" y="11531"/>
                  </a:lnTo>
                  <a:lnTo>
                    <a:pt x="12819672" y="11531"/>
                  </a:lnTo>
                  <a:lnTo>
                    <a:pt x="12819672" y="106781"/>
                  </a:lnTo>
                  <a:lnTo>
                    <a:pt x="12819672" y="247751"/>
                  </a:lnTo>
                  <a:lnTo>
                    <a:pt x="12819672" y="344271"/>
                  </a:lnTo>
                  <a:lnTo>
                    <a:pt x="12819672" y="492861"/>
                  </a:lnTo>
                  <a:lnTo>
                    <a:pt x="12819672" y="588111"/>
                  </a:lnTo>
                  <a:lnTo>
                    <a:pt x="13224294" y="588111"/>
                  </a:lnTo>
                  <a:lnTo>
                    <a:pt x="13224294" y="492861"/>
                  </a:lnTo>
                  <a:close/>
                </a:path>
                <a:path w="16453485" h="600075">
                  <a:moveTo>
                    <a:pt x="13888822" y="11531"/>
                  </a:moveTo>
                  <a:lnTo>
                    <a:pt x="13775919" y="11531"/>
                  </a:lnTo>
                  <a:lnTo>
                    <a:pt x="13775919" y="395554"/>
                  </a:lnTo>
                  <a:lnTo>
                    <a:pt x="13524573" y="11531"/>
                  </a:lnTo>
                  <a:lnTo>
                    <a:pt x="13414972" y="11531"/>
                  </a:lnTo>
                  <a:lnTo>
                    <a:pt x="13414972" y="588378"/>
                  </a:lnTo>
                  <a:lnTo>
                    <a:pt x="13527875" y="588378"/>
                  </a:lnTo>
                  <a:lnTo>
                    <a:pt x="13527875" y="204355"/>
                  </a:lnTo>
                  <a:lnTo>
                    <a:pt x="13779208" y="588378"/>
                  </a:lnTo>
                  <a:lnTo>
                    <a:pt x="13888822" y="588378"/>
                  </a:lnTo>
                  <a:lnTo>
                    <a:pt x="13888822" y="11531"/>
                  </a:lnTo>
                  <a:close/>
                </a:path>
                <a:path w="16453485" h="600075">
                  <a:moveTo>
                    <a:pt x="14577301" y="290068"/>
                  </a:moveTo>
                  <a:lnTo>
                    <a:pt x="14335024" y="290068"/>
                  </a:lnTo>
                  <a:lnTo>
                    <a:pt x="14335024" y="384009"/>
                  </a:lnTo>
                  <a:lnTo>
                    <a:pt x="14464411" y="384009"/>
                  </a:lnTo>
                  <a:lnTo>
                    <a:pt x="14464411" y="392252"/>
                  </a:lnTo>
                  <a:lnTo>
                    <a:pt x="14455877" y="437045"/>
                  </a:lnTo>
                  <a:lnTo>
                    <a:pt x="14430820" y="473735"/>
                  </a:lnTo>
                  <a:lnTo>
                    <a:pt x="14390015" y="498513"/>
                  </a:lnTo>
                  <a:lnTo>
                    <a:pt x="14334211" y="507619"/>
                  </a:lnTo>
                  <a:lnTo>
                    <a:pt x="14281430" y="499821"/>
                  </a:lnTo>
                  <a:lnTo>
                    <a:pt x="14242110" y="477672"/>
                  </a:lnTo>
                  <a:lnTo>
                    <a:pt x="14215237" y="443014"/>
                  </a:lnTo>
                  <a:lnTo>
                    <a:pt x="14199845" y="397713"/>
                  </a:lnTo>
                  <a:lnTo>
                    <a:pt x="14194943" y="343636"/>
                  </a:lnTo>
                  <a:lnTo>
                    <a:pt x="14194943" y="252984"/>
                  </a:lnTo>
                  <a:lnTo>
                    <a:pt x="14200315" y="199504"/>
                  </a:lnTo>
                  <a:lnTo>
                    <a:pt x="14216609" y="155638"/>
                  </a:lnTo>
                  <a:lnTo>
                    <a:pt x="14244066" y="122694"/>
                  </a:lnTo>
                  <a:lnTo>
                    <a:pt x="14282915" y="101968"/>
                  </a:lnTo>
                  <a:lnTo>
                    <a:pt x="14333385" y="94767"/>
                  </a:lnTo>
                  <a:lnTo>
                    <a:pt x="14387881" y="103949"/>
                  </a:lnTo>
                  <a:lnTo>
                    <a:pt x="14427632" y="128651"/>
                  </a:lnTo>
                  <a:lnTo>
                    <a:pt x="14452397" y="164642"/>
                  </a:lnTo>
                  <a:lnTo>
                    <a:pt x="14461935" y="207657"/>
                  </a:lnTo>
                  <a:lnTo>
                    <a:pt x="14571536" y="207657"/>
                  </a:lnTo>
                  <a:lnTo>
                    <a:pt x="14566329" y="164426"/>
                  </a:lnTo>
                  <a:lnTo>
                    <a:pt x="14553387" y="124802"/>
                  </a:lnTo>
                  <a:lnTo>
                    <a:pt x="14533017" y="89446"/>
                  </a:lnTo>
                  <a:lnTo>
                    <a:pt x="14505508" y="59016"/>
                  </a:lnTo>
                  <a:lnTo>
                    <a:pt x="14471155" y="34201"/>
                  </a:lnTo>
                  <a:lnTo>
                    <a:pt x="14430274" y="15646"/>
                  </a:lnTo>
                  <a:lnTo>
                    <a:pt x="14383144" y="4025"/>
                  </a:lnTo>
                  <a:lnTo>
                    <a:pt x="14330083" y="0"/>
                  </a:lnTo>
                  <a:lnTo>
                    <a:pt x="14280071" y="3708"/>
                  </a:lnTo>
                  <a:lnTo>
                    <a:pt x="14235100" y="14592"/>
                  </a:lnTo>
                  <a:lnTo>
                    <a:pt x="14195400" y="32232"/>
                  </a:lnTo>
                  <a:lnTo>
                    <a:pt x="14161186" y="56210"/>
                  </a:lnTo>
                  <a:lnTo>
                    <a:pt x="14132700" y="86131"/>
                  </a:lnTo>
                  <a:lnTo>
                    <a:pt x="14110145" y="121589"/>
                  </a:lnTo>
                  <a:lnTo>
                    <a:pt x="14093762" y="162179"/>
                  </a:lnTo>
                  <a:lnTo>
                    <a:pt x="14083767" y="207479"/>
                  </a:lnTo>
                  <a:lnTo>
                    <a:pt x="14080389" y="257098"/>
                  </a:lnTo>
                  <a:lnTo>
                    <a:pt x="14080389" y="341160"/>
                  </a:lnTo>
                  <a:lnTo>
                    <a:pt x="14083398" y="387794"/>
                  </a:lnTo>
                  <a:lnTo>
                    <a:pt x="14092466" y="431647"/>
                  </a:lnTo>
                  <a:lnTo>
                    <a:pt x="14107681" y="471970"/>
                  </a:lnTo>
                  <a:lnTo>
                    <a:pt x="14129118" y="508076"/>
                  </a:lnTo>
                  <a:lnTo>
                    <a:pt x="14156868" y="539216"/>
                  </a:lnTo>
                  <a:lnTo>
                    <a:pt x="14190993" y="564705"/>
                  </a:lnTo>
                  <a:lnTo>
                    <a:pt x="14231607" y="583793"/>
                  </a:lnTo>
                  <a:lnTo>
                    <a:pt x="14278763" y="595769"/>
                  </a:lnTo>
                  <a:lnTo>
                    <a:pt x="14332560" y="599922"/>
                  </a:lnTo>
                  <a:lnTo>
                    <a:pt x="14385658" y="595503"/>
                  </a:lnTo>
                  <a:lnTo>
                    <a:pt x="14433372" y="582688"/>
                  </a:lnTo>
                  <a:lnTo>
                    <a:pt x="14475181" y="562114"/>
                  </a:lnTo>
                  <a:lnTo>
                    <a:pt x="14510550" y="534403"/>
                  </a:lnTo>
                  <a:lnTo>
                    <a:pt x="14538973" y="500214"/>
                  </a:lnTo>
                  <a:lnTo>
                    <a:pt x="14559928" y="460159"/>
                  </a:lnTo>
                  <a:lnTo>
                    <a:pt x="14572869" y="414896"/>
                  </a:lnTo>
                  <a:lnTo>
                    <a:pt x="14577301" y="365048"/>
                  </a:lnTo>
                  <a:lnTo>
                    <a:pt x="14577301" y="290068"/>
                  </a:lnTo>
                  <a:close/>
                </a:path>
                <a:path w="16453485" h="600075">
                  <a:moveTo>
                    <a:pt x="15172119" y="492861"/>
                  </a:moveTo>
                  <a:lnTo>
                    <a:pt x="14882864" y="492861"/>
                  </a:lnTo>
                  <a:lnTo>
                    <a:pt x="14882864" y="344271"/>
                  </a:lnTo>
                  <a:lnTo>
                    <a:pt x="15146566" y="344271"/>
                  </a:lnTo>
                  <a:lnTo>
                    <a:pt x="15146566" y="247751"/>
                  </a:lnTo>
                  <a:lnTo>
                    <a:pt x="14882864" y="247751"/>
                  </a:lnTo>
                  <a:lnTo>
                    <a:pt x="14882864" y="106781"/>
                  </a:lnTo>
                  <a:lnTo>
                    <a:pt x="15171281" y="106781"/>
                  </a:lnTo>
                  <a:lnTo>
                    <a:pt x="15171281" y="11531"/>
                  </a:lnTo>
                  <a:lnTo>
                    <a:pt x="14767497" y="11531"/>
                  </a:lnTo>
                  <a:lnTo>
                    <a:pt x="14767497" y="106781"/>
                  </a:lnTo>
                  <a:lnTo>
                    <a:pt x="14767497" y="247751"/>
                  </a:lnTo>
                  <a:lnTo>
                    <a:pt x="14767497" y="344271"/>
                  </a:lnTo>
                  <a:lnTo>
                    <a:pt x="14767497" y="492861"/>
                  </a:lnTo>
                  <a:lnTo>
                    <a:pt x="14767497" y="588111"/>
                  </a:lnTo>
                  <a:lnTo>
                    <a:pt x="15172119" y="588111"/>
                  </a:lnTo>
                  <a:lnTo>
                    <a:pt x="15172119" y="492861"/>
                  </a:lnTo>
                  <a:close/>
                </a:path>
                <a:path w="16453485" h="600075">
                  <a:moveTo>
                    <a:pt x="15838285" y="588378"/>
                  </a:moveTo>
                  <a:lnTo>
                    <a:pt x="15728734" y="403783"/>
                  </a:lnTo>
                  <a:lnTo>
                    <a:pt x="15717977" y="385648"/>
                  </a:lnTo>
                  <a:lnTo>
                    <a:pt x="15757017" y="363270"/>
                  </a:lnTo>
                  <a:lnTo>
                    <a:pt x="15788615" y="333324"/>
                  </a:lnTo>
                  <a:lnTo>
                    <a:pt x="15803156" y="310667"/>
                  </a:lnTo>
                  <a:lnTo>
                    <a:pt x="15812072" y="296773"/>
                  </a:lnTo>
                  <a:lnTo>
                    <a:pt x="15826664" y="254571"/>
                  </a:lnTo>
                  <a:lnTo>
                    <a:pt x="15831693" y="207657"/>
                  </a:lnTo>
                  <a:lnTo>
                    <a:pt x="15827274" y="161505"/>
                  </a:lnTo>
                  <a:lnTo>
                    <a:pt x="15814142" y="119761"/>
                  </a:lnTo>
                  <a:lnTo>
                    <a:pt x="15792450" y="83413"/>
                  </a:lnTo>
                  <a:lnTo>
                    <a:pt x="15762339" y="53428"/>
                  </a:lnTo>
                  <a:lnTo>
                    <a:pt x="15723997" y="30810"/>
                  </a:lnTo>
                  <a:lnTo>
                    <a:pt x="15716326" y="28448"/>
                  </a:lnTo>
                  <a:lnTo>
                    <a:pt x="15716326" y="206832"/>
                  </a:lnTo>
                  <a:lnTo>
                    <a:pt x="15709545" y="248437"/>
                  </a:lnTo>
                  <a:lnTo>
                    <a:pt x="15689339" y="281305"/>
                  </a:lnTo>
                  <a:lnTo>
                    <a:pt x="15655836" y="302907"/>
                  </a:lnTo>
                  <a:lnTo>
                    <a:pt x="15609189" y="310667"/>
                  </a:lnTo>
                  <a:lnTo>
                    <a:pt x="15478163" y="310667"/>
                  </a:lnTo>
                  <a:lnTo>
                    <a:pt x="15478163" y="105473"/>
                  </a:lnTo>
                  <a:lnTo>
                    <a:pt x="15609189" y="105473"/>
                  </a:lnTo>
                  <a:lnTo>
                    <a:pt x="15655481" y="112623"/>
                  </a:lnTo>
                  <a:lnTo>
                    <a:pt x="15689021" y="132981"/>
                  </a:lnTo>
                  <a:lnTo>
                    <a:pt x="15709430" y="164922"/>
                  </a:lnTo>
                  <a:lnTo>
                    <a:pt x="15716326" y="206832"/>
                  </a:lnTo>
                  <a:lnTo>
                    <a:pt x="15716326" y="28448"/>
                  </a:lnTo>
                  <a:lnTo>
                    <a:pt x="15677566" y="16510"/>
                  </a:lnTo>
                  <a:lnTo>
                    <a:pt x="15623197" y="11531"/>
                  </a:lnTo>
                  <a:lnTo>
                    <a:pt x="15362797" y="11531"/>
                  </a:lnTo>
                  <a:lnTo>
                    <a:pt x="15362797" y="588378"/>
                  </a:lnTo>
                  <a:lnTo>
                    <a:pt x="15478163" y="588378"/>
                  </a:lnTo>
                  <a:lnTo>
                    <a:pt x="15478163" y="403783"/>
                  </a:lnTo>
                  <a:lnTo>
                    <a:pt x="15599309" y="403783"/>
                  </a:lnTo>
                  <a:lnTo>
                    <a:pt x="15704782" y="588378"/>
                  </a:lnTo>
                  <a:lnTo>
                    <a:pt x="15838285" y="588378"/>
                  </a:lnTo>
                  <a:close/>
                </a:path>
                <a:path w="16453485" h="600075">
                  <a:moveTo>
                    <a:pt x="16452939" y="417804"/>
                  </a:moveTo>
                  <a:lnTo>
                    <a:pt x="16447986" y="374192"/>
                  </a:lnTo>
                  <a:lnTo>
                    <a:pt x="16433013" y="337299"/>
                  </a:lnTo>
                  <a:lnTo>
                    <a:pt x="16407918" y="307136"/>
                  </a:lnTo>
                  <a:lnTo>
                    <a:pt x="16372574" y="283705"/>
                  </a:lnTo>
                  <a:lnTo>
                    <a:pt x="16326866" y="266992"/>
                  </a:lnTo>
                  <a:lnTo>
                    <a:pt x="16168637" y="224955"/>
                  </a:lnTo>
                  <a:lnTo>
                    <a:pt x="16147352" y="216712"/>
                  </a:lnTo>
                  <a:lnTo>
                    <a:pt x="16131870" y="204050"/>
                  </a:lnTo>
                  <a:lnTo>
                    <a:pt x="16122396" y="186613"/>
                  </a:lnTo>
                  <a:lnTo>
                    <a:pt x="16119196" y="163982"/>
                  </a:lnTo>
                  <a:lnTo>
                    <a:pt x="16126333" y="131064"/>
                  </a:lnTo>
                  <a:lnTo>
                    <a:pt x="16146602" y="107645"/>
                  </a:lnTo>
                  <a:lnTo>
                    <a:pt x="16178302" y="93649"/>
                  </a:lnTo>
                  <a:lnTo>
                    <a:pt x="16219729" y="89001"/>
                  </a:lnTo>
                  <a:lnTo>
                    <a:pt x="16265601" y="95554"/>
                  </a:lnTo>
                  <a:lnTo>
                    <a:pt x="16297402" y="113614"/>
                  </a:lnTo>
                  <a:lnTo>
                    <a:pt x="16315919" y="140792"/>
                  </a:lnTo>
                  <a:lnTo>
                    <a:pt x="16321913" y="174701"/>
                  </a:lnTo>
                  <a:lnTo>
                    <a:pt x="16321913" y="186232"/>
                  </a:lnTo>
                  <a:lnTo>
                    <a:pt x="16428225" y="186232"/>
                  </a:lnTo>
                  <a:lnTo>
                    <a:pt x="16428225" y="172224"/>
                  </a:lnTo>
                  <a:lnTo>
                    <a:pt x="16423374" y="130771"/>
                  </a:lnTo>
                  <a:lnTo>
                    <a:pt x="16409238" y="93751"/>
                  </a:lnTo>
                  <a:lnTo>
                    <a:pt x="16386378" y="61887"/>
                  </a:lnTo>
                  <a:lnTo>
                    <a:pt x="16355416" y="35864"/>
                  </a:lnTo>
                  <a:lnTo>
                    <a:pt x="16316922" y="16408"/>
                  </a:lnTo>
                  <a:lnTo>
                    <a:pt x="16271494" y="4216"/>
                  </a:lnTo>
                  <a:lnTo>
                    <a:pt x="16219729" y="0"/>
                  </a:lnTo>
                  <a:lnTo>
                    <a:pt x="16167265" y="3911"/>
                  </a:lnTo>
                  <a:lnTo>
                    <a:pt x="16121164" y="15443"/>
                  </a:lnTo>
                  <a:lnTo>
                    <a:pt x="16082061" y="34175"/>
                  </a:lnTo>
                  <a:lnTo>
                    <a:pt x="16050565" y="59766"/>
                  </a:lnTo>
                  <a:lnTo>
                    <a:pt x="16027299" y="91833"/>
                  </a:lnTo>
                  <a:lnTo>
                    <a:pt x="16012884" y="129984"/>
                  </a:lnTo>
                  <a:lnTo>
                    <a:pt x="16007944" y="173863"/>
                  </a:lnTo>
                  <a:lnTo>
                    <a:pt x="16012935" y="220472"/>
                  </a:lnTo>
                  <a:lnTo>
                    <a:pt x="16028048" y="257352"/>
                  </a:lnTo>
                  <a:lnTo>
                    <a:pt x="16053511" y="285838"/>
                  </a:lnTo>
                  <a:lnTo>
                    <a:pt x="16089592" y="307276"/>
                  </a:lnTo>
                  <a:lnTo>
                    <a:pt x="16136493" y="323037"/>
                  </a:lnTo>
                  <a:lnTo>
                    <a:pt x="16287306" y="361759"/>
                  </a:lnTo>
                  <a:lnTo>
                    <a:pt x="16312147" y="371589"/>
                  </a:lnTo>
                  <a:lnTo>
                    <a:pt x="16329025" y="385965"/>
                  </a:lnTo>
                  <a:lnTo>
                    <a:pt x="16338639" y="404520"/>
                  </a:lnTo>
                  <a:lnTo>
                    <a:pt x="16341700" y="426872"/>
                  </a:lnTo>
                  <a:lnTo>
                    <a:pt x="16333673" y="462597"/>
                  </a:lnTo>
                  <a:lnTo>
                    <a:pt x="16310902" y="488975"/>
                  </a:lnTo>
                  <a:lnTo>
                    <a:pt x="16275292" y="505320"/>
                  </a:lnTo>
                  <a:lnTo>
                    <a:pt x="16228797" y="510921"/>
                  </a:lnTo>
                  <a:lnTo>
                    <a:pt x="16177451" y="504037"/>
                  </a:lnTo>
                  <a:lnTo>
                    <a:pt x="16140011" y="484860"/>
                  </a:lnTo>
                  <a:lnTo>
                    <a:pt x="16117088" y="455637"/>
                  </a:lnTo>
                  <a:lnTo>
                    <a:pt x="16109315" y="418617"/>
                  </a:lnTo>
                  <a:lnTo>
                    <a:pt x="16109315" y="406260"/>
                  </a:lnTo>
                  <a:lnTo>
                    <a:pt x="15998889" y="406260"/>
                  </a:lnTo>
                  <a:lnTo>
                    <a:pt x="15998889" y="421093"/>
                  </a:lnTo>
                  <a:lnTo>
                    <a:pt x="16004261" y="466547"/>
                  </a:lnTo>
                  <a:lnTo>
                    <a:pt x="16019869" y="505917"/>
                  </a:lnTo>
                  <a:lnTo>
                    <a:pt x="16044939" y="538873"/>
                  </a:lnTo>
                  <a:lnTo>
                    <a:pt x="16078721" y="565086"/>
                  </a:lnTo>
                  <a:lnTo>
                    <a:pt x="16120453" y="584212"/>
                  </a:lnTo>
                  <a:lnTo>
                    <a:pt x="16169361" y="595934"/>
                  </a:lnTo>
                  <a:lnTo>
                    <a:pt x="16224669" y="599922"/>
                  </a:lnTo>
                  <a:lnTo>
                    <a:pt x="16278314" y="595579"/>
                  </a:lnTo>
                  <a:lnTo>
                    <a:pt x="16326879" y="582980"/>
                  </a:lnTo>
                  <a:lnTo>
                    <a:pt x="16369183" y="562749"/>
                  </a:lnTo>
                  <a:lnTo>
                    <a:pt x="16404095" y="535495"/>
                  </a:lnTo>
                  <a:lnTo>
                    <a:pt x="16430473" y="501840"/>
                  </a:lnTo>
                  <a:lnTo>
                    <a:pt x="16447135" y="462394"/>
                  </a:lnTo>
                  <a:lnTo>
                    <a:pt x="16452939" y="417804"/>
                  </a:lnTo>
                  <a:close/>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78" name="object 78"/>
            <p:cNvPicPr/>
            <p:nvPr/>
          </p:nvPicPr>
          <p:blipFill>
            <a:blip r:embed="rId3" cstate="email">
              <a:extLst>
                <a:ext uri="{28A0092B-C50C-407E-A947-70E740481C1C}">
                  <a14:useLocalDpi xmlns:a14="http://schemas.microsoft.com/office/drawing/2010/main"/>
                </a:ext>
              </a:extLst>
            </a:blip>
            <a:stretch>
              <a:fillRect/>
            </a:stretch>
          </p:blipFill>
          <p:spPr>
            <a:xfrm>
              <a:off x="4296125" y="1833661"/>
              <a:ext cx="13107846" cy="1341933"/>
            </a:xfrm>
            <a:prstGeom prst="rect">
              <a:avLst/>
            </a:prstGeom>
          </p:spPr>
        </p:pic>
      </p:grpSp>
      <p:sp>
        <p:nvSpPr>
          <p:cNvPr id="79" name="object 79">
            <a:extLst>
              <a:ext uri="{C183D7F6-B498-43B3-948B-1728B52AA6E4}">
                <adec:decorative xmlns:adec="http://schemas.microsoft.com/office/drawing/2017/decorative" val="1"/>
              </a:ext>
            </a:extLst>
          </p:cNvPr>
          <p:cNvSpPr txBox="1"/>
          <p:nvPr/>
        </p:nvSpPr>
        <p:spPr>
          <a:xfrm>
            <a:off x="2644052" y="1150267"/>
            <a:ext cx="7770603" cy="547798"/>
          </a:xfrm>
          <a:prstGeom prst="rect">
            <a:avLst/>
          </a:prstGeom>
          <a:solidFill>
            <a:srgbClr val="E05929"/>
          </a:solidFill>
        </p:spPr>
        <p:txBody>
          <a:bodyPr vert="horz" wrap="square" lIns="0" tIns="31960" rIns="0" bIns="0" rtlCol="0">
            <a:spAutoFit/>
          </a:bodyPr>
          <a:lstStyle/>
          <a:p>
            <a:pPr marL="652683" marR="229883" lvl="0" indent="-418565" algn="l" defTabSz="554492" rtl="0" eaLnBrk="1" fontAlgn="auto" latinLnBrk="0" hangingPunct="1">
              <a:lnSpc>
                <a:spcPct val="118900"/>
              </a:lnSpc>
              <a:spcBef>
                <a:spcPts val="252"/>
              </a:spcBef>
              <a:spcAft>
                <a:spcPts val="0"/>
              </a:spcAft>
              <a:buClrTx/>
              <a:buSzTx/>
              <a:buFontTx/>
              <a:buNone/>
              <a:tabLst>
                <a:tab pos="3066650" algn="l"/>
                <a:tab pos="3211434" algn="l"/>
                <a:tab pos="3236463" algn="l"/>
                <a:tab pos="3380862" algn="l"/>
              </a:tabLst>
              <a:defRPr/>
            </a:pPr>
            <a:r>
              <a:rPr kumimoji="0" sz="1455" b="0" i="0" u="none" strike="noStrike" kern="0" cap="none" spc="146" normalizeH="0" baseline="0" noProof="0">
                <a:ln>
                  <a:noFill/>
                </a:ln>
                <a:solidFill>
                  <a:srgbClr val="FFFFFF"/>
                </a:solidFill>
                <a:effectLst/>
                <a:uLnTx/>
                <a:uFillTx/>
                <a:latin typeface="Calibri"/>
                <a:ea typeface="+mn-ea"/>
                <a:cs typeface="Calibri"/>
              </a:rPr>
              <a:t>SUSTAINABILITY</a:t>
            </a:r>
            <a:r>
              <a:rPr kumimoji="0" sz="1455" b="0" i="0" u="none" strike="noStrike" kern="0" cap="none" spc="6" normalizeH="0" baseline="0" noProof="0">
                <a:ln>
                  <a:noFill/>
                </a:ln>
                <a:solidFill>
                  <a:srgbClr val="FFFFFF"/>
                </a:solidFill>
                <a:effectLst/>
                <a:uLnTx/>
                <a:uFillTx/>
                <a:latin typeface="Calibri"/>
                <a:ea typeface="+mn-ea"/>
                <a:cs typeface="Calibri"/>
              </a:rPr>
              <a:t> </a:t>
            </a:r>
            <a:r>
              <a:rPr kumimoji="0" sz="1455" b="0" i="0" u="none" strike="noStrike" kern="0" cap="none" spc="0" normalizeH="0" baseline="0" noProof="0">
                <a:ln>
                  <a:noFill/>
                </a:ln>
                <a:solidFill>
                  <a:srgbClr val="FFFFFF"/>
                </a:solidFill>
                <a:effectLst/>
                <a:uLnTx/>
                <a:uFillTx/>
                <a:latin typeface="Calibri"/>
                <a:ea typeface="+mn-ea"/>
                <a:cs typeface="Calibri"/>
              </a:rPr>
              <a:t>&amp;</a:t>
            </a:r>
            <a:r>
              <a:rPr kumimoji="0" sz="1455" b="0" i="0" u="none" strike="noStrike" kern="0" cap="none" spc="9" normalizeH="0" baseline="0" noProof="0">
                <a:ln>
                  <a:noFill/>
                </a:ln>
                <a:solidFill>
                  <a:srgbClr val="FFFFFF"/>
                </a:solidFill>
                <a:effectLst/>
                <a:uLnTx/>
                <a:uFillTx/>
                <a:latin typeface="Calibri"/>
                <a:ea typeface="+mn-ea"/>
                <a:cs typeface="Calibri"/>
              </a:rPr>
              <a:t> </a:t>
            </a:r>
            <a:r>
              <a:rPr kumimoji="0" sz="1455" b="0" i="0" u="none" strike="noStrike" kern="0" cap="none" spc="161" normalizeH="0" baseline="0" noProof="0">
                <a:ln>
                  <a:noFill/>
                </a:ln>
                <a:solidFill>
                  <a:srgbClr val="FFFFFF"/>
                </a:solidFill>
                <a:effectLst/>
                <a:uLnTx/>
                <a:uFillTx/>
                <a:latin typeface="Calibri"/>
                <a:ea typeface="+mn-ea"/>
                <a:cs typeface="Calibri"/>
              </a:rPr>
              <a:t>RESILIENCY</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212" normalizeH="0" baseline="0" noProof="0">
                <a:ln>
                  <a:noFill/>
                </a:ln>
                <a:solidFill>
                  <a:srgbClr val="FFFFFF"/>
                </a:solidFill>
                <a:effectLst/>
                <a:uLnTx/>
                <a:uFillTx/>
                <a:latin typeface="Calibri"/>
                <a:ea typeface="+mn-ea"/>
                <a:cs typeface="Calibri"/>
              </a:rPr>
              <a:t>|</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97" normalizeH="0" baseline="0" noProof="0">
                <a:ln>
                  <a:noFill/>
                </a:ln>
                <a:solidFill>
                  <a:srgbClr val="FFFFFF"/>
                </a:solidFill>
                <a:effectLst/>
                <a:uLnTx/>
                <a:uFillTx/>
                <a:latin typeface="Calibri"/>
                <a:ea typeface="+mn-ea"/>
                <a:cs typeface="Calibri"/>
              </a:rPr>
              <a:t>EQUITY,</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30" normalizeH="0" baseline="0" noProof="0">
                <a:ln>
                  <a:noFill/>
                </a:ln>
                <a:solidFill>
                  <a:srgbClr val="FFFFFF"/>
                </a:solidFill>
                <a:effectLst/>
                <a:uLnTx/>
                <a:uFillTx/>
                <a:latin typeface="Calibri"/>
                <a:ea typeface="+mn-ea"/>
                <a:cs typeface="Calibri"/>
              </a:rPr>
              <a:t>DIVERSITY,</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36" normalizeH="0" baseline="0" noProof="0">
                <a:ln>
                  <a:noFill/>
                </a:ln>
                <a:solidFill>
                  <a:srgbClr val="FFFFFF"/>
                </a:solidFill>
                <a:effectLst/>
                <a:uLnTx/>
                <a:uFillTx/>
                <a:latin typeface="Calibri"/>
                <a:ea typeface="+mn-ea"/>
                <a:cs typeface="Calibri"/>
              </a:rPr>
              <a:t>INCLUSION</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0" normalizeH="0" baseline="0" noProof="0">
                <a:ln>
                  <a:noFill/>
                </a:ln>
                <a:solidFill>
                  <a:srgbClr val="FFFFFF"/>
                </a:solidFill>
                <a:effectLst/>
                <a:uLnTx/>
                <a:uFillTx/>
                <a:latin typeface="Calibri"/>
                <a:ea typeface="+mn-ea"/>
                <a:cs typeface="Calibri"/>
              </a:rPr>
              <a:t>&amp;</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67" normalizeH="0" baseline="0" noProof="0">
                <a:ln>
                  <a:noFill/>
                </a:ln>
                <a:solidFill>
                  <a:srgbClr val="FFFFFF"/>
                </a:solidFill>
                <a:effectLst/>
                <a:uLnTx/>
                <a:uFillTx/>
                <a:latin typeface="Calibri"/>
                <a:ea typeface="+mn-ea"/>
                <a:cs typeface="Calibri"/>
              </a:rPr>
              <a:t>ACCESSIBILITY </a:t>
            </a:r>
            <a:r>
              <a:rPr kumimoji="0" sz="1455" b="0" i="0" u="none" strike="noStrike" kern="0" cap="none" spc="139" normalizeH="0" baseline="0" noProof="0">
                <a:ln>
                  <a:noFill/>
                </a:ln>
                <a:solidFill>
                  <a:srgbClr val="FFFFFF"/>
                </a:solidFill>
                <a:effectLst/>
                <a:uLnTx/>
                <a:uFillTx/>
                <a:latin typeface="Calibri"/>
                <a:ea typeface="+mn-ea"/>
                <a:cs typeface="Calibri"/>
              </a:rPr>
              <a:t>OPERATIONAL</a:t>
            </a:r>
            <a:r>
              <a:rPr kumimoji="0" sz="1455" b="0" i="0" u="none" strike="noStrike" kern="0" cap="none" spc="24" normalizeH="0" baseline="0" noProof="0">
                <a:ln>
                  <a:noFill/>
                </a:ln>
                <a:solidFill>
                  <a:srgbClr val="FFFFFF"/>
                </a:solidFill>
                <a:effectLst/>
                <a:uLnTx/>
                <a:uFillTx/>
                <a:latin typeface="Calibri"/>
                <a:ea typeface="+mn-ea"/>
                <a:cs typeface="Calibri"/>
              </a:rPr>
              <a:t> </a:t>
            </a:r>
            <a:r>
              <a:rPr kumimoji="0" sz="1455" b="0" i="0" u="none" strike="noStrike" kern="0" cap="none" spc="182" normalizeH="0" baseline="0" noProof="0">
                <a:ln>
                  <a:noFill/>
                </a:ln>
                <a:solidFill>
                  <a:srgbClr val="FFFFFF"/>
                </a:solidFill>
                <a:effectLst/>
                <a:uLnTx/>
                <a:uFillTx/>
                <a:latin typeface="Calibri"/>
                <a:ea typeface="+mn-ea"/>
                <a:cs typeface="Calibri"/>
              </a:rPr>
              <a:t>EXCELLENCE</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212" normalizeH="0" baseline="0" noProof="0">
                <a:ln>
                  <a:noFill/>
                </a:ln>
                <a:solidFill>
                  <a:srgbClr val="FFFFFF"/>
                </a:solidFill>
                <a:effectLst/>
                <a:uLnTx/>
                <a:uFillTx/>
                <a:latin typeface="Calibri"/>
                <a:ea typeface="+mn-ea"/>
                <a:cs typeface="Calibri"/>
              </a:rPr>
              <a:t>|</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136" normalizeH="0" baseline="0" noProof="0">
                <a:ln>
                  <a:noFill/>
                </a:ln>
                <a:solidFill>
                  <a:srgbClr val="FFFFFF"/>
                </a:solidFill>
                <a:effectLst/>
                <a:uLnTx/>
                <a:uFillTx/>
                <a:latin typeface="Calibri"/>
                <a:ea typeface="+mn-ea"/>
                <a:cs typeface="Calibri"/>
              </a:rPr>
              <a:t>ENHANCING</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54" normalizeH="0" baseline="0" noProof="0">
                <a:ln>
                  <a:noFill/>
                </a:ln>
                <a:solidFill>
                  <a:srgbClr val="FFFFFF"/>
                </a:solidFill>
                <a:effectLst/>
                <a:uLnTx/>
                <a:uFillTx/>
                <a:latin typeface="Calibri"/>
                <a:ea typeface="+mn-ea"/>
                <a:cs typeface="Calibri"/>
              </a:rPr>
              <a:t>THE</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46" normalizeH="0" baseline="0" noProof="0">
                <a:ln>
                  <a:noFill/>
                </a:ln>
                <a:solidFill>
                  <a:srgbClr val="FFFFFF"/>
                </a:solidFill>
                <a:effectLst/>
                <a:uLnTx/>
                <a:uFillTx/>
                <a:latin typeface="Calibri"/>
                <a:ea typeface="+mn-ea"/>
                <a:cs typeface="Calibri"/>
              </a:rPr>
              <a:t>CUSTOMER</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67" normalizeH="0" baseline="0" noProof="0">
                <a:ln>
                  <a:noFill/>
                </a:ln>
                <a:solidFill>
                  <a:srgbClr val="FFFFFF"/>
                </a:solidFill>
                <a:effectLst/>
                <a:uLnTx/>
                <a:uFillTx/>
                <a:latin typeface="Calibri"/>
                <a:ea typeface="+mn-ea"/>
                <a:cs typeface="Calibri"/>
              </a:rPr>
              <a:t>EXPERIENCE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 name="object 2">
            <a:extLst>
              <a:ext uri="{C183D7F6-B498-43B3-948B-1728B52AA6E4}">
                <adec:decorative xmlns:adec="http://schemas.microsoft.com/office/drawing/2017/decorative" val="1"/>
              </a:ext>
            </a:extLst>
          </p:cNvPr>
          <p:cNvSpPr txBox="1"/>
          <p:nvPr/>
        </p:nvSpPr>
        <p:spPr>
          <a:xfrm>
            <a:off x="1797125" y="2560439"/>
            <a:ext cx="1287271"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03" normalizeH="0" baseline="0" noProof="0">
                <a:ln>
                  <a:noFill/>
                </a:ln>
                <a:solidFill>
                  <a:srgbClr val="452D8C"/>
                </a:solidFill>
                <a:effectLst/>
                <a:uLnTx/>
                <a:uFillTx/>
                <a:latin typeface="Calibri"/>
                <a:ea typeface="+mn-ea"/>
                <a:cs typeface="Calibri"/>
              </a:rPr>
              <a:t>EMPOWERING </a:t>
            </a:r>
            <a:r>
              <a:rPr kumimoji="0" sz="1455" b="1" i="0" u="none" strike="noStrike" kern="0" cap="none" spc="127" normalizeH="0" baseline="0" noProof="0">
                <a:ln>
                  <a:noFill/>
                </a:ln>
                <a:solidFill>
                  <a:srgbClr val="452D8C"/>
                </a:solidFill>
                <a:effectLst/>
                <a:uLnTx/>
                <a:uFillTx/>
                <a:latin typeface="Calibri"/>
                <a:ea typeface="+mn-ea"/>
                <a:cs typeface="Calibri"/>
              </a:rPr>
              <a:t>OUR</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64" normalizeH="0" baseline="0" noProof="0">
                <a:ln>
                  <a:noFill/>
                </a:ln>
                <a:solidFill>
                  <a:srgbClr val="452D8C"/>
                </a:solidFill>
                <a:effectLst/>
                <a:uLnTx/>
                <a:uFillTx/>
                <a:latin typeface="Calibri"/>
                <a:ea typeface="+mn-ea"/>
                <a:cs typeface="Calibri"/>
              </a:rPr>
              <a:t>PEOPLE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grpSp>
        <p:nvGrpSpPr>
          <p:cNvPr id="80" name="object 80">
            <a:extLst>
              <a:ext uri="{C183D7F6-B498-43B3-948B-1728B52AA6E4}">
                <adec:decorative xmlns:adec="http://schemas.microsoft.com/office/drawing/2017/decorative" val="1"/>
              </a:ext>
            </a:extLst>
          </p:cNvPr>
          <p:cNvGrpSpPr/>
          <p:nvPr/>
        </p:nvGrpSpPr>
        <p:grpSpPr>
          <a:xfrm>
            <a:off x="469695" y="0"/>
            <a:ext cx="10505332" cy="4452887"/>
            <a:chOff x="773856" y="0"/>
            <a:chExt cx="17324070" cy="7343140"/>
          </a:xfrm>
        </p:grpSpPr>
        <p:pic>
          <p:nvPicPr>
            <p:cNvPr id="81" name="object 81"/>
            <p:cNvPicPr/>
            <p:nvPr/>
          </p:nvPicPr>
          <p:blipFill>
            <a:blip r:embed="rId4" cstate="email">
              <a:extLst>
                <a:ext uri="{28A0092B-C50C-407E-A947-70E740481C1C}">
                  <a14:useLocalDpi xmlns:a14="http://schemas.microsoft.com/office/drawing/2010/main"/>
                </a:ext>
              </a:extLst>
            </a:blip>
            <a:stretch>
              <a:fillRect/>
            </a:stretch>
          </p:blipFill>
          <p:spPr>
            <a:xfrm>
              <a:off x="1357994" y="143790"/>
              <a:ext cx="172073" cy="182743"/>
            </a:xfrm>
            <a:prstGeom prst="rect">
              <a:avLst/>
            </a:prstGeom>
          </p:spPr>
        </p:pic>
        <p:sp>
          <p:nvSpPr>
            <p:cNvPr id="82" name="object 82"/>
            <p:cNvSpPr/>
            <p:nvPr/>
          </p:nvSpPr>
          <p:spPr>
            <a:xfrm>
              <a:off x="773849" y="5"/>
              <a:ext cx="756920" cy="745490"/>
            </a:xfrm>
            <a:custGeom>
              <a:avLst/>
              <a:gdLst/>
              <a:ahLst/>
              <a:cxnLst/>
              <a:rect l="l" t="t" r="r" b="b"/>
              <a:pathLst>
                <a:path w="756919" h="745490">
                  <a:moveTo>
                    <a:pt x="246037" y="608444"/>
                  </a:moveTo>
                  <a:lnTo>
                    <a:pt x="239852" y="562394"/>
                  </a:lnTo>
                  <a:lnTo>
                    <a:pt x="225958" y="534517"/>
                  </a:lnTo>
                  <a:lnTo>
                    <a:pt x="221437" y="525424"/>
                  </a:lnTo>
                  <a:lnTo>
                    <a:pt x="191071" y="498195"/>
                  </a:lnTo>
                  <a:lnTo>
                    <a:pt x="171348" y="490308"/>
                  </a:lnTo>
                  <a:lnTo>
                    <a:pt x="171348" y="609206"/>
                  </a:lnTo>
                  <a:lnTo>
                    <a:pt x="167068" y="641223"/>
                  </a:lnTo>
                  <a:lnTo>
                    <a:pt x="154216" y="665467"/>
                  </a:lnTo>
                  <a:lnTo>
                    <a:pt x="132689" y="680847"/>
                  </a:lnTo>
                  <a:lnTo>
                    <a:pt x="102425" y="686219"/>
                  </a:lnTo>
                  <a:lnTo>
                    <a:pt x="74320" y="686219"/>
                  </a:lnTo>
                  <a:lnTo>
                    <a:pt x="74320" y="534517"/>
                  </a:lnTo>
                  <a:lnTo>
                    <a:pt x="102425" y="534517"/>
                  </a:lnTo>
                  <a:lnTo>
                    <a:pt x="131876" y="539800"/>
                  </a:lnTo>
                  <a:lnTo>
                    <a:pt x="153492" y="554824"/>
                  </a:lnTo>
                  <a:lnTo>
                    <a:pt x="166801" y="578370"/>
                  </a:lnTo>
                  <a:lnTo>
                    <a:pt x="171234" y="608444"/>
                  </a:lnTo>
                  <a:lnTo>
                    <a:pt x="171348" y="609206"/>
                  </a:lnTo>
                  <a:lnTo>
                    <a:pt x="171348" y="490308"/>
                  </a:lnTo>
                  <a:lnTo>
                    <a:pt x="148996" y="481368"/>
                  </a:lnTo>
                  <a:lnTo>
                    <a:pt x="95491" y="475615"/>
                  </a:lnTo>
                  <a:lnTo>
                    <a:pt x="0" y="475615"/>
                  </a:lnTo>
                  <a:lnTo>
                    <a:pt x="0" y="745134"/>
                  </a:lnTo>
                  <a:lnTo>
                    <a:pt x="95491" y="745134"/>
                  </a:lnTo>
                  <a:lnTo>
                    <a:pt x="150482" y="739228"/>
                  </a:lnTo>
                  <a:lnTo>
                    <a:pt x="192735" y="721969"/>
                  </a:lnTo>
                  <a:lnTo>
                    <a:pt x="222542" y="693991"/>
                  </a:lnTo>
                  <a:lnTo>
                    <a:pt x="226148" y="686219"/>
                  </a:lnTo>
                  <a:lnTo>
                    <a:pt x="240220" y="655929"/>
                  </a:lnTo>
                  <a:lnTo>
                    <a:pt x="245948" y="609206"/>
                  </a:lnTo>
                  <a:lnTo>
                    <a:pt x="246037" y="608444"/>
                  </a:lnTo>
                  <a:close/>
                </a:path>
                <a:path w="756919" h="745490">
                  <a:moveTo>
                    <a:pt x="270713" y="429475"/>
                  </a:moveTo>
                  <a:lnTo>
                    <a:pt x="225539" y="413969"/>
                  </a:lnTo>
                  <a:lnTo>
                    <a:pt x="180213" y="402043"/>
                  </a:lnTo>
                  <a:lnTo>
                    <a:pt x="135953" y="393230"/>
                  </a:lnTo>
                  <a:lnTo>
                    <a:pt x="93967" y="387057"/>
                  </a:lnTo>
                  <a:lnTo>
                    <a:pt x="45224" y="382231"/>
                  </a:lnTo>
                  <a:lnTo>
                    <a:pt x="0" y="379730"/>
                  </a:lnTo>
                  <a:lnTo>
                    <a:pt x="0" y="429475"/>
                  </a:lnTo>
                  <a:lnTo>
                    <a:pt x="270713" y="429475"/>
                  </a:lnTo>
                  <a:close/>
                </a:path>
                <a:path w="756919" h="745490">
                  <a:moveTo>
                    <a:pt x="480136" y="681355"/>
                  </a:moveTo>
                  <a:lnTo>
                    <a:pt x="349999" y="681355"/>
                  </a:lnTo>
                  <a:lnTo>
                    <a:pt x="349999" y="635635"/>
                  </a:lnTo>
                  <a:lnTo>
                    <a:pt x="463969" y="635635"/>
                  </a:lnTo>
                  <a:lnTo>
                    <a:pt x="463969" y="581025"/>
                  </a:lnTo>
                  <a:lnTo>
                    <a:pt x="349999" y="581025"/>
                  </a:lnTo>
                  <a:lnTo>
                    <a:pt x="349999" y="539115"/>
                  </a:lnTo>
                  <a:lnTo>
                    <a:pt x="478980" y="539115"/>
                  </a:lnTo>
                  <a:lnTo>
                    <a:pt x="478980" y="475615"/>
                  </a:lnTo>
                  <a:lnTo>
                    <a:pt x="275691" y="475615"/>
                  </a:lnTo>
                  <a:lnTo>
                    <a:pt x="275691" y="539115"/>
                  </a:lnTo>
                  <a:lnTo>
                    <a:pt x="275691" y="581025"/>
                  </a:lnTo>
                  <a:lnTo>
                    <a:pt x="275691" y="635635"/>
                  </a:lnTo>
                  <a:lnTo>
                    <a:pt x="275691" y="681355"/>
                  </a:lnTo>
                  <a:lnTo>
                    <a:pt x="275691" y="744855"/>
                  </a:lnTo>
                  <a:lnTo>
                    <a:pt x="480136" y="744855"/>
                  </a:lnTo>
                  <a:lnTo>
                    <a:pt x="480136" y="681355"/>
                  </a:lnTo>
                  <a:close/>
                </a:path>
                <a:path w="756919" h="745490">
                  <a:moveTo>
                    <a:pt x="756208" y="475615"/>
                  </a:moveTo>
                  <a:lnTo>
                    <a:pt x="686142" y="475615"/>
                  </a:lnTo>
                  <a:lnTo>
                    <a:pt x="686142" y="628853"/>
                  </a:lnTo>
                  <a:lnTo>
                    <a:pt x="585254" y="475615"/>
                  </a:lnTo>
                  <a:lnTo>
                    <a:pt x="514794" y="475615"/>
                  </a:lnTo>
                  <a:lnTo>
                    <a:pt x="514794" y="745134"/>
                  </a:lnTo>
                  <a:lnTo>
                    <a:pt x="584873" y="745134"/>
                  </a:lnTo>
                  <a:lnTo>
                    <a:pt x="584873" y="592658"/>
                  </a:lnTo>
                  <a:lnTo>
                    <a:pt x="686142" y="745134"/>
                  </a:lnTo>
                  <a:lnTo>
                    <a:pt x="756208" y="745134"/>
                  </a:lnTo>
                  <a:lnTo>
                    <a:pt x="756208" y="475615"/>
                  </a:lnTo>
                  <a:close/>
                </a:path>
                <a:path w="756919" h="745490">
                  <a:moveTo>
                    <a:pt x="756208" y="294005"/>
                  </a:moveTo>
                  <a:lnTo>
                    <a:pt x="714921" y="319659"/>
                  </a:lnTo>
                  <a:lnTo>
                    <a:pt x="667804" y="338937"/>
                  </a:lnTo>
                  <a:lnTo>
                    <a:pt x="597433" y="352996"/>
                  </a:lnTo>
                  <a:lnTo>
                    <a:pt x="559727" y="354761"/>
                  </a:lnTo>
                  <a:lnTo>
                    <a:pt x="522008" y="352996"/>
                  </a:lnTo>
                  <a:lnTo>
                    <a:pt x="451650" y="338937"/>
                  </a:lnTo>
                  <a:lnTo>
                    <a:pt x="394677" y="314388"/>
                  </a:lnTo>
                  <a:lnTo>
                    <a:pt x="349719" y="283375"/>
                  </a:lnTo>
                  <a:lnTo>
                    <a:pt x="304863" y="236715"/>
                  </a:lnTo>
                  <a:lnTo>
                    <a:pt x="275590" y="190652"/>
                  </a:lnTo>
                  <a:lnTo>
                    <a:pt x="269519" y="177546"/>
                  </a:lnTo>
                  <a:lnTo>
                    <a:pt x="256070" y="169748"/>
                  </a:lnTo>
                  <a:lnTo>
                    <a:pt x="263245" y="215798"/>
                  </a:lnTo>
                  <a:lnTo>
                    <a:pt x="287921" y="288645"/>
                  </a:lnTo>
                  <a:lnTo>
                    <a:pt x="320179" y="352044"/>
                  </a:lnTo>
                  <a:lnTo>
                    <a:pt x="343179" y="389115"/>
                  </a:lnTo>
                  <a:lnTo>
                    <a:pt x="371500" y="429475"/>
                  </a:lnTo>
                  <a:lnTo>
                    <a:pt x="756208" y="429475"/>
                  </a:lnTo>
                  <a:lnTo>
                    <a:pt x="756208" y="294005"/>
                  </a:lnTo>
                  <a:close/>
                </a:path>
                <a:path w="756919" h="745490">
                  <a:moveTo>
                    <a:pt x="756767" y="0"/>
                  </a:moveTo>
                  <a:lnTo>
                    <a:pt x="571" y="0"/>
                  </a:lnTo>
                  <a:lnTo>
                    <a:pt x="0" y="339432"/>
                  </a:lnTo>
                  <a:lnTo>
                    <a:pt x="55041" y="318566"/>
                  </a:lnTo>
                  <a:lnTo>
                    <a:pt x="94475" y="298297"/>
                  </a:lnTo>
                  <a:lnTo>
                    <a:pt x="134302" y="271907"/>
                  </a:lnTo>
                  <a:lnTo>
                    <a:pt x="172631" y="238633"/>
                  </a:lnTo>
                  <a:lnTo>
                    <a:pt x="207619" y="197700"/>
                  </a:lnTo>
                  <a:lnTo>
                    <a:pt x="237388" y="148323"/>
                  </a:lnTo>
                  <a:lnTo>
                    <a:pt x="242036" y="138887"/>
                  </a:lnTo>
                  <a:lnTo>
                    <a:pt x="285419" y="164033"/>
                  </a:lnTo>
                  <a:lnTo>
                    <a:pt x="317601" y="220941"/>
                  </a:lnTo>
                  <a:lnTo>
                    <a:pt x="344195" y="251675"/>
                  </a:lnTo>
                  <a:lnTo>
                    <a:pt x="354622" y="250507"/>
                  </a:lnTo>
                  <a:lnTo>
                    <a:pt x="413207" y="231686"/>
                  </a:lnTo>
                  <a:lnTo>
                    <a:pt x="451345" y="208102"/>
                  </a:lnTo>
                  <a:lnTo>
                    <a:pt x="484873" y="177101"/>
                  </a:lnTo>
                  <a:lnTo>
                    <a:pt x="513664" y="138811"/>
                  </a:lnTo>
                  <a:lnTo>
                    <a:pt x="537641" y="93357"/>
                  </a:lnTo>
                  <a:lnTo>
                    <a:pt x="540219" y="87477"/>
                  </a:lnTo>
                  <a:lnTo>
                    <a:pt x="585698" y="87477"/>
                  </a:lnTo>
                  <a:lnTo>
                    <a:pt x="602907" y="137401"/>
                  </a:lnTo>
                  <a:lnTo>
                    <a:pt x="646341" y="197446"/>
                  </a:lnTo>
                  <a:lnTo>
                    <a:pt x="678014" y="221615"/>
                  </a:lnTo>
                  <a:lnTo>
                    <a:pt x="714667" y="238772"/>
                  </a:lnTo>
                  <a:lnTo>
                    <a:pt x="756208" y="248843"/>
                  </a:lnTo>
                  <a:lnTo>
                    <a:pt x="756767" y="0"/>
                  </a:lnTo>
                  <a:close/>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3" name="object 83"/>
            <p:cNvPicPr/>
            <p:nvPr/>
          </p:nvPicPr>
          <p:blipFill>
            <a:blip r:embed="rId5" cstate="email">
              <a:extLst>
                <a:ext uri="{28A0092B-C50C-407E-A947-70E740481C1C}">
                  <a14:useLocalDpi xmlns:a14="http://schemas.microsoft.com/office/drawing/2010/main"/>
                </a:ext>
              </a:extLst>
            </a:blip>
            <a:stretch>
              <a:fillRect/>
            </a:stretch>
          </p:blipFill>
          <p:spPr>
            <a:xfrm>
              <a:off x="15189338" y="5299381"/>
              <a:ext cx="2908033" cy="2043319"/>
            </a:xfrm>
            <a:prstGeom prst="rect">
              <a:avLst/>
            </a:prstGeom>
          </p:spPr>
        </p:pic>
      </p:grpSp>
    </p:spTree>
    <p:extLst>
      <p:ext uri="{BB962C8B-B14F-4D97-AF65-F5344CB8AC3E}">
        <p14:creationId xmlns:p14="http://schemas.microsoft.com/office/powerpoint/2010/main" val="3642082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446CE-73A1-8EAC-5827-26401DDAD50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6642AED-28CC-8888-6742-AB5FE1F3E3B2}"/>
              </a:ext>
              <a:ext uri="{C183D7F6-B498-43B3-948B-1728B52AA6E4}">
                <adec:decorative xmlns:adec="http://schemas.microsoft.com/office/drawing/2017/decorative" val="1"/>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dirty="0">
                <a:solidFill>
                  <a:srgbClr val="440099"/>
                </a:solidFill>
                <a:ea typeface="Calibri"/>
                <a:cs typeface="Calibri"/>
              </a:rPr>
              <a:t>ACDBE Fireside Chat Q&amp;A 			  </a:t>
            </a:r>
            <a:endParaRPr kumimoji="0" lang="en-US" sz="3600" b="1" i="0" u="none" strike="noStrike" kern="1200" cap="none" spc="0" normalizeH="0" baseline="0" noProof="0" dirty="0">
              <a:ln>
                <a:noFill/>
              </a:ln>
              <a:solidFill>
                <a:srgbClr val="440099"/>
              </a:solidFill>
              <a:effectLst/>
              <a:uLnTx/>
              <a:uFillTx/>
              <a:latin typeface="+mn-lt"/>
              <a:ea typeface="+mn-ea"/>
              <a:cs typeface="+mn-cs"/>
            </a:endParaRPr>
          </a:p>
        </p:txBody>
      </p:sp>
      <p:sp>
        <p:nvSpPr>
          <p:cNvPr id="19" name="TextBox 18">
            <a:extLst>
              <a:ext uri="{FF2B5EF4-FFF2-40B4-BE49-F238E27FC236}">
                <a16:creationId xmlns:a16="http://schemas.microsoft.com/office/drawing/2014/main" id="{BE8AE552-8FF0-6014-B760-4BF24D7DE2FA}"/>
              </a:ext>
              <a:ext uri="{C183D7F6-B498-43B3-948B-1728B52AA6E4}">
                <adec:decorative xmlns:adec="http://schemas.microsoft.com/office/drawing/2017/decorative" val="1"/>
              </a:ext>
            </a:extLst>
          </p:cNvPr>
          <p:cNvSpPr txBox="1"/>
          <p:nvPr/>
        </p:nvSpPr>
        <p:spPr>
          <a:xfrm>
            <a:off x="783793" y="2896893"/>
            <a:ext cx="775060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Advice to those looking to enter a Joint Venture Partnership?</a:t>
            </a:r>
          </a:p>
        </p:txBody>
      </p:sp>
      <p:pic>
        <p:nvPicPr>
          <p:cNvPr id="26" name="Picture Placeholder 25" descr="Modern firepit with glass rocks and flames on the outdoor deck at Denver International Airport, enclosed by glass panels with no-smoking signs and a clear view of the blue sky in the background.">
            <a:extLst>
              <a:ext uri="{FF2B5EF4-FFF2-40B4-BE49-F238E27FC236}">
                <a16:creationId xmlns:a16="http://schemas.microsoft.com/office/drawing/2014/main" id="{ACF1986F-18DD-7694-79B6-BD7D0800E0AC}"/>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647113" y="-64168"/>
            <a:ext cx="3544887" cy="6922168"/>
          </a:xfrm>
        </p:spPr>
      </p:pic>
    </p:spTree>
    <p:extLst>
      <p:ext uri="{BB962C8B-B14F-4D97-AF65-F5344CB8AC3E}">
        <p14:creationId xmlns:p14="http://schemas.microsoft.com/office/powerpoint/2010/main" val="3163638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29D36-2084-06BB-B8D6-60889AEB46C3}"/>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5E555E83-EDD8-9D00-91FA-70AD55AEB20F}"/>
              </a:ext>
              <a:ext uri="{C183D7F6-B498-43B3-948B-1728B52AA6E4}">
                <adec:decorative xmlns:adec="http://schemas.microsoft.com/office/drawing/2017/decorative" val="0"/>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dirty="0">
                <a:solidFill>
                  <a:srgbClr val="440099"/>
                </a:solidFill>
                <a:ea typeface="Calibri"/>
                <a:cs typeface="Calibri"/>
              </a:rPr>
              <a:t>ACDBE Fireside Chat Q&amp;A				</a:t>
            </a:r>
            <a:endParaRPr kumimoji="0" lang="en-US" sz="3600" b="1" i="0" u="none" strike="noStrike" kern="1200" cap="none" spc="0" normalizeH="0" baseline="0" noProof="0" dirty="0">
              <a:ln>
                <a:noFill/>
              </a:ln>
              <a:solidFill>
                <a:srgbClr val="440099"/>
              </a:solidFill>
              <a:effectLst/>
              <a:uLnTx/>
              <a:uFillTx/>
              <a:latin typeface="+mn-lt"/>
              <a:ea typeface="+mn-ea"/>
              <a:cs typeface="+mn-cs"/>
            </a:endParaRPr>
          </a:p>
        </p:txBody>
      </p:sp>
      <p:sp>
        <p:nvSpPr>
          <p:cNvPr id="19" name="TextBox 18">
            <a:extLst>
              <a:ext uri="{FF2B5EF4-FFF2-40B4-BE49-F238E27FC236}">
                <a16:creationId xmlns:a16="http://schemas.microsoft.com/office/drawing/2014/main" id="{06AD2E5F-5160-35B7-00F8-C6C89713D9BF}"/>
              </a:ext>
            </a:extLst>
          </p:cNvPr>
          <p:cNvSpPr txBox="1"/>
          <p:nvPr/>
        </p:nvSpPr>
        <p:spPr>
          <a:xfrm>
            <a:off x="783793" y="2689030"/>
            <a:ext cx="82909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What’s coming up next for you?</a:t>
            </a:r>
          </a:p>
        </p:txBody>
      </p:sp>
      <p:pic>
        <p:nvPicPr>
          <p:cNvPr id="26" name="Picture Placeholder 25" descr="Modern firepit with glass rocks and flames on the outdoor deck at Denver International Airport, enclosed by glass panels with no-smoking signs and a clear view of the blue sky in the background.">
            <a:extLst>
              <a:ext uri="{FF2B5EF4-FFF2-40B4-BE49-F238E27FC236}">
                <a16:creationId xmlns:a16="http://schemas.microsoft.com/office/drawing/2014/main" id="{FBB1E945-F32B-C831-164F-577F8067759C}"/>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647113" y="-32084"/>
            <a:ext cx="3544887" cy="6922168"/>
          </a:xfrm>
        </p:spPr>
      </p:pic>
    </p:spTree>
    <p:extLst>
      <p:ext uri="{BB962C8B-B14F-4D97-AF65-F5344CB8AC3E}">
        <p14:creationId xmlns:p14="http://schemas.microsoft.com/office/powerpoint/2010/main" val="1223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D0286-07D8-8CB3-FDEA-EC0EBAE32892}"/>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5E9542DC-4FBD-79BF-6C5E-EBBA59A2CA8A}"/>
              </a:ext>
              <a:ext uri="{C183D7F6-B498-43B3-948B-1728B52AA6E4}">
                <adec:decorative xmlns:adec="http://schemas.microsoft.com/office/drawing/2017/decorative" val="0"/>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dirty="0">
                <a:solidFill>
                  <a:srgbClr val="440099"/>
                </a:solidFill>
                <a:ea typeface="Calibri"/>
                <a:cs typeface="Calibri"/>
              </a:rPr>
              <a:t>ACDBE Fireside Chat Q&amp;A                  </a:t>
            </a:r>
            <a:endParaRPr kumimoji="0" lang="en-US" sz="3600" b="1" i="0" u="none" strike="noStrike" kern="1200" cap="none" spc="0" normalizeH="0" baseline="0" noProof="0" dirty="0">
              <a:ln>
                <a:noFill/>
              </a:ln>
              <a:solidFill>
                <a:srgbClr val="440099"/>
              </a:solidFill>
              <a:effectLst/>
              <a:uLnTx/>
              <a:uFillTx/>
              <a:latin typeface="+mn-lt"/>
              <a:ea typeface="+mn-ea"/>
              <a:cs typeface="+mn-cs"/>
            </a:endParaRPr>
          </a:p>
        </p:txBody>
      </p:sp>
      <p:sp>
        <p:nvSpPr>
          <p:cNvPr id="19" name="TextBox 18">
            <a:extLst>
              <a:ext uri="{FF2B5EF4-FFF2-40B4-BE49-F238E27FC236}">
                <a16:creationId xmlns:a16="http://schemas.microsoft.com/office/drawing/2014/main" id="{3784E217-27A9-B1D7-A1E3-C6A9938CDCF5}"/>
              </a:ext>
            </a:extLst>
          </p:cNvPr>
          <p:cNvSpPr txBox="1"/>
          <p:nvPr/>
        </p:nvSpPr>
        <p:spPr>
          <a:xfrm>
            <a:off x="783793" y="1384940"/>
            <a:ext cx="8290934"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Reminder for Submitting Questions:</a:t>
            </a: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As we move into the Q&amp;A portion, we welcome your questions for our guest speaker.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You may participate in one of two 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Type your question in the chat box</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Raise your virtual hand</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and we will call on you to unmute.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We appreciate your engagement and look forward to your questions.</a:t>
            </a:r>
          </a:p>
        </p:txBody>
      </p:sp>
      <p:pic>
        <p:nvPicPr>
          <p:cNvPr id="26" name="Picture Placeholder 25">
            <a:extLst>
              <a:ext uri="{FF2B5EF4-FFF2-40B4-BE49-F238E27FC236}">
                <a16:creationId xmlns:a16="http://schemas.microsoft.com/office/drawing/2014/main" id="{D655AA48-4611-DCBF-B4B3-ED6CB66B136B}"/>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8685285" y="-32084"/>
            <a:ext cx="3544887" cy="6922168"/>
          </a:xfrm>
        </p:spPr>
      </p:pic>
    </p:spTree>
    <p:extLst>
      <p:ext uri="{BB962C8B-B14F-4D97-AF65-F5344CB8AC3E}">
        <p14:creationId xmlns:p14="http://schemas.microsoft.com/office/powerpoint/2010/main" val="1961225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BD7C-9078-327A-EC4B-749FF3FDD35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7CF174C-C3A1-F47D-758E-8075DD45D5EF}"/>
              </a:ext>
              <a:ext uri="{C183D7F6-B498-43B3-948B-1728B52AA6E4}">
                <adec:decorative xmlns:adec="http://schemas.microsoft.com/office/drawing/2017/decorative" val="1"/>
              </a:ext>
            </a:extLst>
          </p:cNvPr>
          <p:cNvSpPr>
            <a:spLocks noGrp="1"/>
          </p:cNvSpPr>
          <p:nvPr>
            <p:ph type="title" idx="4294967295"/>
          </p:nvPr>
        </p:nvSpPr>
        <p:spPr>
          <a:xfrm>
            <a:off x="783793" y="431840"/>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b="1">
                <a:solidFill>
                  <a:srgbClr val="440099"/>
                </a:solidFill>
              </a:rPr>
              <a:t>Thank You &amp; Next Steps</a:t>
            </a:r>
            <a:endParaRPr kumimoji="0" lang="en-US" sz="3600" b="1"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6EC96FA6-42CF-D37F-4D88-6F5E397FE1C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pic>
        <p:nvPicPr>
          <p:cNvPr id="17" name="Picture Placeholder 16">
            <a:extLst>
              <a:ext uri="{FF2B5EF4-FFF2-40B4-BE49-F238E27FC236}">
                <a16:creationId xmlns:a16="http://schemas.microsoft.com/office/drawing/2014/main" id="{C6248AEF-7C06-A7AF-ABC7-71F8DC01624F}"/>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820108" y="0"/>
            <a:ext cx="3544887" cy="6922168"/>
          </a:xfrm>
        </p:spPr>
      </p:pic>
      <p:sp>
        <p:nvSpPr>
          <p:cNvPr id="19" name="TextBox 18">
            <a:extLst>
              <a:ext uri="{FF2B5EF4-FFF2-40B4-BE49-F238E27FC236}">
                <a16:creationId xmlns:a16="http://schemas.microsoft.com/office/drawing/2014/main" id="{A19A730D-006E-49CA-C8E0-BF61EBE1338A}"/>
              </a:ext>
              <a:ext uri="{C183D7F6-B498-43B3-948B-1728B52AA6E4}">
                <adec:decorative xmlns:adec="http://schemas.microsoft.com/office/drawing/2017/decorative" val="1"/>
              </a:ext>
            </a:extLst>
          </p:cNvPr>
          <p:cNvSpPr txBox="1"/>
          <p:nvPr/>
        </p:nvSpPr>
        <p:spPr>
          <a:xfrm>
            <a:off x="783793" y="1359467"/>
            <a:ext cx="7625916"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Thank you for joining us today — we appreciate your time, attention, and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you have any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additional questions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about the program or today’s session, we encourage you to reach out: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DEN-ACDBE@flydenver.com</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Website: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https://tinyurl.com/acdbe-program</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 feel free to drop your question in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chat box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before you leave.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Event Feedback</a:t>
            </a:r>
            <a:b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Survey: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https://forms.office.com/r/eKr9Qth7T5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88EFCC3F-6905-5D1B-8E29-7FBFC1F8B9B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775" y="4947815"/>
            <a:ext cx="1101436" cy="1101436"/>
          </a:xfrm>
          <a:prstGeom prst="rect">
            <a:avLst/>
          </a:prstGeom>
        </p:spPr>
      </p:pic>
    </p:spTree>
    <p:extLst>
      <p:ext uri="{BB962C8B-B14F-4D97-AF65-F5344CB8AC3E}">
        <p14:creationId xmlns:p14="http://schemas.microsoft.com/office/powerpoint/2010/main" val="379074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descr="The best way to contact DEN’s ACDBE team is to email DEN-ACDBE@flydenver.com. One of our team members will route your inquiry to the appropriate person. For more information about the ACDBE Program at DEN please visit our website www.flydenver.com, or by googling: &quot;Doing Business with DEN“ and navigating to the ACDBE page.&#10;">
            <a:extLst>
              <a:ext uri="{FF2B5EF4-FFF2-40B4-BE49-F238E27FC236}">
                <a16:creationId xmlns:a16="http://schemas.microsoft.com/office/drawing/2014/main" id="{CEAC9CC3-3017-31AB-B28E-2B42F189EB1E}"/>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Resources at DEN</a:t>
            </a:r>
          </a:p>
        </p:txBody>
      </p:sp>
      <p:sp>
        <p:nvSpPr>
          <p:cNvPr id="2" name="TextBox 1">
            <a:extLst>
              <a:ext uri="{FF2B5EF4-FFF2-40B4-BE49-F238E27FC236}">
                <a16:creationId xmlns:a16="http://schemas.microsoft.com/office/drawing/2014/main" id="{1D926EAD-C77D-67E6-DFFB-03EDD307DE98}"/>
              </a:ext>
              <a:ext uri="{C183D7F6-B498-43B3-948B-1728B52AA6E4}">
                <adec:decorative xmlns:adec="http://schemas.microsoft.com/office/drawing/2017/decorative" val="1"/>
              </a:ext>
            </a:extLst>
          </p:cNvPr>
          <p:cNvSpPr txBox="1"/>
          <p:nvPr/>
        </p:nvSpPr>
        <p:spPr>
          <a:xfrm>
            <a:off x="285066" y="1556705"/>
            <a:ext cx="5478301" cy="3939540"/>
          </a:xfrm>
          <a:prstGeom prst="rect">
            <a:avLst/>
          </a:prstGeom>
          <a:noFill/>
        </p:spPr>
        <p:txBody>
          <a:bodyPr wrap="square" lIns="91440" tIns="45720" rIns="91440" bIns="45720" rtlCol="0" anchor="t">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Small Business Programs</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ACDBE Program</a:t>
            </a:r>
            <a:endParaRPr kumimoji="0" lang="en-US" sz="1800" b="0" i="0" u="sng"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MWBE, DBE, SBE, SBEC and EBE Programs</a:t>
            </a:r>
            <a:endParaRPr kumimoji="0" lang="en-US" sz="1800" b="0" i="0" u="sng"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Business Development Training Academy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Business Development Training Academy</a:t>
            </a: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 (BDTA)</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BDTA Graduation Trade Show </a:t>
            </a: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t>Exhibitor Sign-Up</a:t>
            </a:r>
          </a:p>
          <a:p>
            <a:pPr marL="457200" marR="0" lvl="0" indent="0" algn="l" defTabSz="914400" rtl="0" eaLnBrk="1" fontAlgn="auto" latinLnBrk="0" hangingPunct="1">
              <a:lnSpc>
                <a:spcPct val="100000"/>
              </a:lnSpc>
              <a:spcBef>
                <a:spcPts val="0"/>
              </a:spcBef>
              <a:spcAft>
                <a:spcPts val="0"/>
              </a:spcAft>
              <a:buClrTx/>
              <a:buSzTx/>
              <a:buFontTx/>
              <a:buNone/>
              <a:tabLst/>
              <a:defRPr/>
            </a:pPr>
            <a:br>
              <a:rPr kumimoji="0" lang="en-US" sz="1800" b="1"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rPr>
            </a:b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Outreach Events and Opportunities</a:t>
            </a:r>
            <a:endParaRPr kumimoji="0" lang="en-US" sz="1800" b="1"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7" tooltip="Event Calendar">
                  <a:extLst>
                    <a:ext uri="{A12FA001-AC4F-418D-AE19-62706E023703}">
                      <ahyp:hlinkClr xmlns:ahyp="http://schemas.microsoft.com/office/drawing/2018/hyperlinkcolor" val="tx"/>
                    </a:ext>
                  </a:extLst>
                </a:hlinkClick>
              </a:rPr>
              <a:t>Event Calendar</a:t>
            </a:r>
            <a:endPar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Subscribe to Newsletter</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Community Panelist Program</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Calibri" panose="020F050202020403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descr="Concessions&#10;Concessions Program&#10;Tenant Improvement Projects&#10;Kiosk Program (Provenzano Resources, Inc.)&#10;&#10;DEN Procurement &#10;Contract Procurement at DEN&#10;Current and Future Procurement Opportunities&#10;City-wide Capacity Building&#10;Mentor Protégé Program&#10;DSBO Equity &amp; Empowerment Council&#10;">
            <a:extLst>
              <a:ext uri="{FF2B5EF4-FFF2-40B4-BE49-F238E27FC236}">
                <a16:creationId xmlns:a16="http://schemas.microsoft.com/office/drawing/2014/main" id="{1B63C2BD-20CC-6414-960B-00DFBF697F78}"/>
              </a:ext>
              <a:ext uri="{C183D7F6-B498-43B3-948B-1728B52AA6E4}">
                <adec:decorative xmlns:adec="http://schemas.microsoft.com/office/drawing/2017/decorative" val="0"/>
              </a:ext>
            </a:extLst>
          </p:cNvPr>
          <p:cNvSpPr txBox="1"/>
          <p:nvPr/>
        </p:nvSpPr>
        <p:spPr>
          <a:xfrm>
            <a:off x="5577388" y="1556705"/>
            <a:ext cx="5478302" cy="4031873"/>
          </a:xfrm>
          <a:prstGeom prst="rect">
            <a:avLst/>
          </a:prstGeom>
          <a:noFill/>
        </p:spPr>
        <p:txBody>
          <a:bodyPr wrap="square" lIns="91440" tIns="45720" rIns="91440" bIns="45720" rtlCol="0" anchor="t">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Concessions</a:t>
            </a:r>
            <a:endParaRPr kumimoji="0" lang="en-US" sz="1800" b="1"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Concessions Program</a:t>
            </a:r>
            <a:endPar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Tenant Improvement Projects</a:t>
            </a:r>
            <a:endPar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2">
                  <a:extLst>
                    <a:ext uri="{A12FA001-AC4F-418D-AE19-62706E023703}">
                      <ahyp:hlinkClr xmlns:ahyp="http://schemas.microsoft.com/office/drawing/2018/hyperlinkcolor" val="tx"/>
                    </a:ext>
                  </a:extLst>
                </a:hlinkClick>
              </a:rPr>
              <a:t>Kiosk Program (Provenzano Resources, Inc.)</a:t>
            </a:r>
            <a:endParaRPr kumimoji="0" lang="en-US" sz="1800" b="1"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rPr>
              <a:t>DEN Procurement </a:t>
            </a:r>
            <a:endParaRPr kumimoji="0" lang="en-US" sz="1800" b="0"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3">
                  <a:extLst>
                    <a:ext uri="{A12FA001-AC4F-418D-AE19-62706E023703}">
                      <ahyp:hlinkClr xmlns:ahyp="http://schemas.microsoft.com/office/drawing/2018/hyperlinkcolor" val="tx"/>
                    </a:ext>
                  </a:extLst>
                </a:hlinkClick>
              </a:rPr>
              <a:t>Contract Procurement at DEN</a:t>
            </a:r>
            <a:endParaRPr kumimoji="0" lang="en-US" sz="1800" b="0"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sng" strike="noStrike" kern="1200" cap="none" spc="4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4">
                  <a:extLst>
                    <a:ext uri="{A12FA001-AC4F-418D-AE19-62706E023703}">
                      <ahyp:hlinkClr xmlns:ahyp="http://schemas.microsoft.com/office/drawing/2018/hyperlinkcolor" val="tx"/>
                    </a:ext>
                  </a:extLst>
                </a:hlinkClick>
              </a:rPr>
              <a:t>Current and Future Procurement Opportunities</a:t>
            </a:r>
            <a:endPar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Calibri"/>
                <a:cs typeface="Calibri"/>
              </a:rPr>
              <a:t>City-wide Capacity Building</a:t>
            </a: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5">
                  <a:extLst>
                    <a:ext uri="{A12FA001-AC4F-418D-AE19-62706E023703}">
                      <ahyp:hlinkClr xmlns:ahyp="http://schemas.microsoft.com/office/drawing/2018/hyperlinkcolor" val="tx"/>
                    </a:ext>
                  </a:extLst>
                </a:hlinkClick>
              </a:rPr>
              <a:t>Mentor Protégé Program</a:t>
            </a:r>
            <a:endPar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6">
                  <a:extLst>
                    <a:ext uri="{A12FA001-AC4F-418D-AE19-62706E023703}">
                      <ahyp:hlinkClr xmlns:ahyp="http://schemas.microsoft.com/office/drawing/2018/hyperlinkcolor" val="tx"/>
                    </a:ext>
                  </a:extLst>
                </a:hlinkClick>
              </a:rPr>
              <a:t>DSBO Equity &amp; Empowerment Council</a:t>
            </a:r>
            <a:endParaRPr kumimoji="0" lang="en-US" sz="18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rPr>
              <a:t>  </a:t>
            </a:r>
          </a:p>
        </p:txBody>
      </p:sp>
      <p:sp>
        <p:nvSpPr>
          <p:cNvPr id="5" name="TextBox 4" descr="For any additional questions, please reach out to: DEN-ACDBE@flydenver.com &#10;">
            <a:extLst>
              <a:ext uri="{FF2B5EF4-FFF2-40B4-BE49-F238E27FC236}">
                <a16:creationId xmlns:a16="http://schemas.microsoft.com/office/drawing/2014/main" id="{1303976C-C4B0-6BE3-E8E4-5D04B7D1860D}"/>
              </a:ext>
            </a:extLst>
          </p:cNvPr>
          <p:cNvSpPr txBox="1"/>
          <p:nvPr/>
        </p:nvSpPr>
        <p:spPr>
          <a:xfrm>
            <a:off x="770439" y="5904371"/>
            <a:ext cx="961389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DC582A"/>
                </a:solidFill>
                <a:effectLst/>
                <a:uLnTx/>
                <a:uFillTx/>
                <a:latin typeface="Calibri" panose="020F0502020204030204"/>
                <a:ea typeface="+mn-ea"/>
                <a:cs typeface="+mn-cs"/>
              </a:rPr>
              <a:t>For additional questions, please reach out to: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17"/>
              </a:rPr>
              <a:t>DEN-ACDBE@flydenver.com</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12996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B1363-55E3-7D6F-4EF9-BF6F56BCE614}"/>
            </a:ext>
          </a:extLst>
        </p:cNvPr>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CADC144E-03F6-71B5-BAA5-CE0E751BD170}"/>
              </a:ext>
              <a:ext uri="{C183D7F6-B498-43B3-948B-1728B52AA6E4}">
                <adec:decorative xmlns:adec="http://schemas.microsoft.com/office/drawing/2017/decorative" val="0"/>
              </a:ext>
            </a:extLst>
          </p:cNvPr>
          <p:cNvSpPr>
            <a:spLocks noGrp="1"/>
          </p:cNvSpPr>
          <p:nvPr>
            <p:ph type="title" idx="4294967295"/>
          </p:nvPr>
        </p:nvSpPr>
        <p:spPr>
          <a:xfrm>
            <a:off x="811502" y="321004"/>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200" b="0" i="0" u="none" strike="noStrike" kern="1200" cap="none" spc="0" normalizeH="0" baseline="0" noProof="0">
                <a:ln>
                  <a:noFill/>
                </a:ln>
                <a:solidFill>
                  <a:srgbClr val="440099"/>
                </a:solidFill>
                <a:effectLst/>
                <a:uLnTx/>
                <a:uFillTx/>
                <a:latin typeface="+mn-lt"/>
                <a:ea typeface="+mn-ea"/>
                <a:cs typeface="+mn-cs"/>
              </a:rPr>
              <a:t>Save the Date </a:t>
            </a:r>
          </a:p>
        </p:txBody>
      </p:sp>
      <p:sp>
        <p:nvSpPr>
          <p:cNvPr id="16" name="Text Placeholder 15">
            <a:extLst>
              <a:ext uri="{FF2B5EF4-FFF2-40B4-BE49-F238E27FC236}">
                <a16:creationId xmlns:a16="http://schemas.microsoft.com/office/drawing/2014/main" id="{15C0E8F6-E144-A3A2-4F36-0E2589173F81}"/>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pic>
        <p:nvPicPr>
          <p:cNvPr id="7" name="Picture Placeholder 6">
            <a:extLst>
              <a:ext uri="{FF2B5EF4-FFF2-40B4-BE49-F238E27FC236}">
                <a16:creationId xmlns:a16="http://schemas.microsoft.com/office/drawing/2014/main" id="{78E64264-BDA9-B08D-F13D-147091F1F0E1}"/>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EFF1283B-15FB-D991-E19C-B24C5B55D90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2F49F6-838F-3DDD-F463-FD117A6D0F02}"/>
              </a:ext>
            </a:extLst>
          </p:cNvPr>
          <p:cNvSpPr txBox="1"/>
          <p:nvPr/>
        </p:nvSpPr>
        <p:spPr>
          <a:xfrm>
            <a:off x="811502" y="1782725"/>
            <a:ext cx="809697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Navigating the ACDBE Program - </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Concessions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Thursday, September 18 at 1 p.m.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Scan the QR Code for more information on our Event Calendar. </a:t>
            </a:r>
          </a:p>
        </p:txBody>
      </p:sp>
    </p:spTree>
    <p:extLst>
      <p:ext uri="{BB962C8B-B14F-4D97-AF65-F5344CB8AC3E}">
        <p14:creationId xmlns:p14="http://schemas.microsoft.com/office/powerpoint/2010/main" val="148107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8363"/>
            <a:ext cx="8260940" cy="3930649"/>
          </a:xfrm>
        </p:spPr>
        <p:txBody>
          <a:bodyPr lIns="91440" tIns="45720" rIns="91440" bIns="45720" anchor="t"/>
          <a:lstStyle/>
          <a:p>
            <a:pPr>
              <a:spcBef>
                <a:spcPts val="0"/>
              </a:spcBef>
              <a:buClr>
                <a:srgbClr val="E35B2A"/>
              </a:buClr>
              <a:tabLst>
                <a:tab pos="457200" algn="l"/>
              </a:tabLst>
            </a:pPr>
            <a:r>
              <a:rPr lang="en-US" sz="2000" b="1" i="1">
                <a:solidFill>
                  <a:schemeClr val="bg1">
                    <a:lumMod val="85000"/>
                  </a:schemeClr>
                </a:solidFill>
                <a:cs typeface="Calibri"/>
              </a:rPr>
              <a:t>**January 23** - Due to holiday schedules</a:t>
            </a:r>
            <a:endParaRPr lang="en-US" sz="2000" b="1" i="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February 13</a:t>
            </a:r>
          </a:p>
          <a:p>
            <a:pPr>
              <a:spcBef>
                <a:spcPts val="0"/>
              </a:spcBef>
              <a:buClr>
                <a:srgbClr val="E35B2A"/>
              </a:buClr>
              <a:tabLst>
                <a:tab pos="457200" algn="l"/>
              </a:tabLst>
            </a:pPr>
            <a:r>
              <a:rPr lang="en-US" sz="2000" b="1">
                <a:solidFill>
                  <a:schemeClr val="bg1">
                    <a:lumMod val="85000"/>
                  </a:schemeClr>
                </a:solidFill>
                <a:cs typeface="Calibri"/>
              </a:rPr>
              <a:t>March 13</a:t>
            </a:r>
            <a:endParaRPr lang="en-US" sz="2000" b="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April 10</a:t>
            </a:r>
          </a:p>
          <a:p>
            <a:pPr>
              <a:spcBef>
                <a:spcPts val="0"/>
              </a:spcBef>
              <a:buClr>
                <a:srgbClr val="E35B2A"/>
              </a:buClr>
              <a:tabLst>
                <a:tab pos="457200" algn="l"/>
              </a:tabLst>
            </a:pPr>
            <a:r>
              <a:rPr lang="en-US" sz="2000" b="1">
                <a:solidFill>
                  <a:schemeClr val="bg1">
                    <a:lumMod val="85000"/>
                  </a:schemeClr>
                </a:solidFill>
                <a:cs typeface="Calibri"/>
              </a:rPr>
              <a:t>May 8</a:t>
            </a:r>
          </a:p>
          <a:p>
            <a:pPr>
              <a:spcBef>
                <a:spcPts val="0"/>
              </a:spcBef>
              <a:buClr>
                <a:srgbClr val="E35B2A"/>
              </a:buClr>
              <a:tabLst>
                <a:tab pos="457200" algn="l"/>
              </a:tabLst>
            </a:pPr>
            <a:r>
              <a:rPr lang="en-US" sz="2000" b="1">
                <a:solidFill>
                  <a:schemeClr val="bg1">
                    <a:lumMod val="85000"/>
                  </a:schemeClr>
                </a:solidFill>
                <a:ea typeface="Calibri"/>
                <a:cs typeface="Calibri"/>
              </a:rPr>
              <a:t>June 12</a:t>
            </a:r>
          </a:p>
          <a:p>
            <a:pPr>
              <a:spcBef>
                <a:spcPts val="0"/>
              </a:spcBef>
              <a:buClr>
                <a:srgbClr val="E35B2A"/>
              </a:buClr>
              <a:tabLst>
                <a:tab pos="457200" algn="l"/>
              </a:tabLst>
            </a:pPr>
            <a:r>
              <a:rPr lang="en-US" sz="2000" b="1">
                <a:solidFill>
                  <a:schemeClr val="bg1">
                    <a:lumMod val="85000"/>
                  </a:schemeClr>
                </a:solidFill>
                <a:ea typeface="Calibri"/>
                <a:cs typeface="Calibri"/>
              </a:rPr>
              <a:t>July 17</a:t>
            </a:r>
            <a:r>
              <a:rPr lang="en-US" sz="2000" b="1">
                <a:solidFill>
                  <a:schemeClr val="tx1"/>
                </a:solidFill>
                <a:cs typeface="Calibri"/>
              </a:rPr>
              <a:t> </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August 14</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September 11</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p>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June 26 – General Contractors</a:t>
            </a:r>
            <a:endParaRPr lang="en-US" sz="2000">
              <a:solidFill>
                <a:schemeClr val="tx1"/>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August </a:t>
            </a:r>
            <a:r>
              <a:rPr lang="en-US" sz="2000">
                <a:solidFill>
                  <a:schemeClr val="tx1"/>
                </a:solidFill>
                <a:ea typeface="Times New Roman" panose="02020603050405020304" pitchFamily="18" charset="0"/>
                <a:cs typeface="Calibri"/>
              </a:rPr>
              <a:t>21  </a:t>
            </a:r>
            <a:r>
              <a:rPr lang="en-US" sz="2000">
                <a:solidFill>
                  <a:schemeClr val="tx1"/>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October </a:t>
            </a:r>
            <a:r>
              <a:rPr lang="en-US" sz="2000">
                <a:solidFill>
                  <a:schemeClr val="tx1"/>
                </a:solidFill>
                <a:ea typeface="Times New Roman" panose="02020603050405020304" pitchFamily="18" charset="0"/>
                <a:cs typeface="Calibri"/>
              </a:rPr>
              <a:t>16</a:t>
            </a:r>
            <a:r>
              <a:rPr lang="en-US" sz="2000">
                <a:solidFill>
                  <a:schemeClr val="tx1"/>
                </a:solidFill>
                <a:effectLst/>
                <a:ea typeface="Times New Roman" panose="02020603050405020304" pitchFamily="18" charset="0"/>
                <a:cs typeface="Calibri"/>
              </a:rPr>
              <a:t> - Airlines, Real Estate, Commercial Development and Hotelier</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December </a:t>
            </a:r>
            <a:r>
              <a:rPr lang="en-US" sz="2000">
                <a:solidFill>
                  <a:schemeClr val="tx1"/>
                </a:solidFill>
                <a:ea typeface="Times New Roman" panose="02020603050405020304" pitchFamily="18" charset="0"/>
                <a:cs typeface="Calibri"/>
              </a:rPr>
              <a:t>18</a:t>
            </a:r>
            <a:r>
              <a:rPr lang="en-US" sz="2000">
                <a:solidFill>
                  <a:schemeClr val="tx1"/>
                </a:solidFill>
                <a:effectLst/>
                <a:ea typeface="Times New Roman" panose="02020603050405020304" pitchFamily="18" charset="0"/>
                <a:cs typeface="Calibri"/>
              </a:rPr>
              <a:t> -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71622"/>
            <a:ext cx="727905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3200" b="0" i="0" u="none" strike="noStrike" kern="1200" cap="none" spc="0" normalizeH="0" baseline="0" noProof="0">
                <a:ln>
                  <a:noFill/>
                </a:ln>
                <a:solidFill>
                  <a:srgbClr val="440099"/>
                </a:solidFill>
                <a:effectLst/>
                <a:uLnTx/>
                <a:uFillTx/>
                <a:latin typeface="+mn-lt"/>
                <a:ea typeface="+mn-ea"/>
                <a:cs typeface="+mn-cs"/>
              </a:rPr>
              <a:t>Navigating the ACDBE</a:t>
            </a:r>
            <a:r>
              <a:rPr lang="en-US" sz="3200">
                <a:solidFill>
                  <a:srgbClr val="440099"/>
                </a:solidFill>
                <a:latin typeface="+mn-lt"/>
                <a:ea typeface="+mn-ea"/>
                <a:cs typeface="+mn-cs"/>
              </a:rPr>
              <a:t> Series: Pathways to Concessions</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2400">
                <a:solidFill>
                  <a:schemeClr val="tx1"/>
                </a:solidFill>
                <a:ea typeface="Times New Roman" panose="02020603050405020304" pitchFamily="18" charset="0"/>
                <a:cs typeface="Calibri"/>
              </a:rPr>
              <a:t>Pathways to Concessions 2025:</a:t>
            </a:r>
            <a:endParaRPr lang="en-US" sz="2400">
              <a:solidFill>
                <a:schemeClr val="tx1"/>
              </a:solidFill>
              <a:ea typeface="Calibri" panose="020F0502020204030204"/>
              <a:cs typeface="Calibri"/>
            </a:endParaRPr>
          </a:p>
          <a:p>
            <a:pPr>
              <a:spcBef>
                <a:spcPts val="0"/>
              </a:spcBef>
              <a:buClr>
                <a:srgbClr val="DC582A"/>
              </a:buClr>
              <a:tabLst>
                <a:tab pos="457200" algn="l"/>
              </a:tabLst>
            </a:pPr>
            <a:r>
              <a:rPr lang="en-US" sz="2400">
                <a:solidFill>
                  <a:schemeClr val="bg1">
                    <a:lumMod val="49000"/>
                  </a:schemeClr>
                </a:solidFill>
                <a:ea typeface="Times New Roman" panose="02020603050405020304" pitchFamily="18" charset="0"/>
                <a:cs typeface="Calibri"/>
              </a:rPr>
              <a:t>January</a:t>
            </a:r>
            <a:r>
              <a:rPr lang="en-US" sz="2400">
                <a:solidFill>
                  <a:schemeClr val="bg1">
                    <a:lumMod val="49000"/>
                  </a:schemeClr>
                </a:solidFill>
                <a:effectLst/>
                <a:ea typeface="Times New Roman" panose="02020603050405020304" pitchFamily="18" charset="0"/>
                <a:cs typeface="Calibri"/>
              </a:rPr>
              <a:t> </a:t>
            </a:r>
            <a:r>
              <a:rPr lang="en-US" sz="2400">
                <a:solidFill>
                  <a:schemeClr val="bg1">
                    <a:lumMod val="49000"/>
                  </a:schemeClr>
                </a:solidFill>
                <a:ea typeface="Times New Roman" panose="02020603050405020304" pitchFamily="18" charset="0"/>
                <a:cs typeface="Calibri"/>
              </a:rPr>
              <a:t>16</a:t>
            </a:r>
            <a:r>
              <a:rPr lang="en-US" sz="2400">
                <a:solidFill>
                  <a:schemeClr val="bg1">
                    <a:lumMod val="49000"/>
                  </a:schemeClr>
                </a:solidFill>
                <a:effectLst/>
                <a:ea typeface="Times New Roman" panose="02020603050405020304" pitchFamily="18" charset="0"/>
                <a:cs typeface="Calibri"/>
              </a:rPr>
              <a:t> </a:t>
            </a:r>
            <a:r>
              <a:rPr lang="en-US" sz="2400">
                <a:solidFill>
                  <a:schemeClr val="bg1">
                    <a:lumMod val="49000"/>
                  </a:schemeClr>
                </a:solidFill>
                <a:ea typeface="Times New Roman" panose="02020603050405020304" pitchFamily="18" charset="0"/>
                <a:cs typeface="Calibri"/>
              </a:rPr>
              <a:t>– ACDBE 101</a:t>
            </a:r>
            <a:endParaRPr lang="en-US" sz="2400">
              <a:solidFill>
                <a:schemeClr val="bg1">
                  <a:lumMod val="49000"/>
                </a:schemeClr>
              </a:solidFill>
              <a:ea typeface="Calibri"/>
              <a:cs typeface="Calibri"/>
            </a:endParaRPr>
          </a:p>
          <a:p>
            <a:pPr>
              <a:spcBef>
                <a:spcPts val="0"/>
              </a:spcBef>
              <a:buClr>
                <a:srgbClr val="DC582A"/>
              </a:buClr>
              <a:tabLst>
                <a:tab pos="457200" algn="l"/>
              </a:tabLst>
            </a:pPr>
            <a:r>
              <a:rPr lang="en-US" sz="2400">
                <a:solidFill>
                  <a:schemeClr val="bg1">
                    <a:lumMod val="50000"/>
                  </a:schemeClr>
                </a:solidFill>
                <a:cs typeface="Calibri"/>
              </a:rPr>
              <a:t>March 20 – ACDBE 201 </a:t>
            </a:r>
          </a:p>
          <a:p>
            <a:pPr>
              <a:spcBef>
                <a:spcPts val="0"/>
              </a:spcBef>
              <a:buClr>
                <a:srgbClr val="DC582A"/>
              </a:buClr>
              <a:tabLst>
                <a:tab pos="457200" algn="l"/>
              </a:tabLst>
            </a:pPr>
            <a:r>
              <a:rPr lang="en-US" sz="2400">
                <a:solidFill>
                  <a:schemeClr val="bg1">
                    <a:lumMod val="50000"/>
                  </a:schemeClr>
                </a:solidFill>
                <a:ea typeface="Calibri"/>
                <a:cs typeface="Calibri"/>
              </a:rPr>
              <a:t>May 15 – Joint Ventures 101</a:t>
            </a:r>
            <a:endParaRPr lang="en-US" sz="2400">
              <a:solidFill>
                <a:schemeClr val="tx1"/>
              </a:solidFill>
              <a:ea typeface="Calibri"/>
              <a:cs typeface="Calibri"/>
            </a:endParaRPr>
          </a:p>
          <a:p>
            <a:pPr>
              <a:spcBef>
                <a:spcPts val="0"/>
              </a:spcBef>
              <a:buClr>
                <a:srgbClr val="DC582A"/>
              </a:buClr>
              <a:tabLst>
                <a:tab pos="457200" algn="l"/>
              </a:tabLst>
            </a:pPr>
            <a:r>
              <a:rPr lang="en-US" sz="2400">
                <a:solidFill>
                  <a:schemeClr val="tx1"/>
                </a:solidFill>
                <a:cs typeface="Calibri"/>
              </a:rPr>
              <a:t>July 17 – Joint Ventures 201</a:t>
            </a:r>
            <a:endParaRPr lang="en-US" sz="2400">
              <a:solidFill>
                <a:schemeClr val="tx1"/>
              </a:solidFill>
              <a:ea typeface="Calibri"/>
              <a:cs typeface="Calibri"/>
            </a:endParaRPr>
          </a:p>
          <a:p>
            <a:pPr>
              <a:spcBef>
                <a:spcPts val="0"/>
              </a:spcBef>
              <a:buClr>
                <a:srgbClr val="DC582A"/>
              </a:buClr>
              <a:tabLst>
                <a:tab pos="457200" algn="l"/>
              </a:tabLst>
            </a:pPr>
            <a:r>
              <a:rPr lang="en-US" sz="2400">
                <a:solidFill>
                  <a:schemeClr val="tx1"/>
                </a:solidFill>
                <a:cs typeface="Calibri"/>
              </a:rPr>
              <a:t>September 18 – Concessions Connections</a:t>
            </a:r>
            <a:endParaRPr lang="en-US" sz="2400">
              <a:solidFill>
                <a:schemeClr val="tx1"/>
              </a:solidFill>
              <a:ea typeface="Calibri"/>
              <a:cs typeface="Calibri"/>
            </a:endParaRPr>
          </a:p>
          <a:p>
            <a:pPr>
              <a:spcBef>
                <a:spcPts val="0"/>
              </a:spcBef>
              <a:buClr>
                <a:srgbClr val="DC582A"/>
              </a:buClr>
              <a:tabLst>
                <a:tab pos="457200" algn="l"/>
              </a:tabLst>
            </a:pPr>
            <a:r>
              <a:rPr lang="en-US" sz="2400">
                <a:solidFill>
                  <a:schemeClr val="tx1"/>
                </a:solidFill>
                <a:ea typeface="Calibri"/>
                <a:cs typeface="Calibri"/>
              </a:rPr>
              <a:t>November 20 –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2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DE8FE-795C-138E-6986-BFBD191EA08D}"/>
              </a:ext>
            </a:extLst>
          </p:cNvPr>
          <p:cNvSpPr>
            <a:spLocks noGrp="1"/>
          </p:cNvSpPr>
          <p:nvPr>
            <p:ph type="title" idx="4294967295"/>
          </p:nvPr>
        </p:nvSpPr>
        <p:spPr>
          <a:xfrm>
            <a:off x="737854" y="191536"/>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0099"/>
                </a:solidFill>
                <a:effectLst/>
                <a:uLnTx/>
                <a:uFillTx/>
                <a:latin typeface="+mn-lt"/>
                <a:ea typeface="+mn-ea"/>
                <a:cs typeface="+mn-cs"/>
              </a:rPr>
              <a:t>Small Business Certifications: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0099"/>
                </a:solidFill>
                <a:effectLst/>
                <a:uLnTx/>
                <a:uFillTx/>
                <a:latin typeface="+mn-lt"/>
                <a:ea typeface="+mn-ea"/>
                <a:cs typeface="+mn-cs"/>
              </a:rPr>
              <a:t>From Application to Opportunity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7" name="TextBox 6">
            <a:extLst>
              <a:ext uri="{FF2B5EF4-FFF2-40B4-BE49-F238E27FC236}">
                <a16:creationId xmlns:a16="http://schemas.microsoft.com/office/drawing/2014/main" id="{C5E945CF-E521-BA4D-3587-34789D3C6E26}"/>
              </a:ext>
            </a:extLst>
          </p:cNvPr>
          <p:cNvSpPr txBox="1"/>
          <p:nvPr/>
        </p:nvSpPr>
        <p:spPr>
          <a:xfrm>
            <a:off x="737854" y="1314896"/>
            <a:ext cx="810134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Event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Thursday, August 21, 2025</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9:30 a.m. – 12:30 p.m.</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Blair-Caldwell Links, Inc., Community Room</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2401 Welton St, Denver, CO 80205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Ready to Get Certified?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Join us for an interactive workshop to help you navigate the City’s Small Business Certification Programs: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ACDBE • DBE • EBE • MWBE • SBE • SBEC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What You'll Learn: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How to jumpstart your application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Tips to complete and submit with confidence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Live support for tricky sections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How to turn certification into contracts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Strategies for growth through partnerships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Spots are limited! </a:t>
            </a:r>
          </a:p>
        </p:txBody>
      </p:sp>
      <p:pic>
        <p:nvPicPr>
          <p:cNvPr id="13" name="Picture 12" descr="QR code linking to the Small Business Certification Workshop event page on Startup Space. Event hosted by DSBO and AABO, taking place August 21, 2025, in Denver, CO. Go to https://tinyurl.com/3n5jp9ua">
            <a:extLst>
              <a:ext uri="{FF2B5EF4-FFF2-40B4-BE49-F238E27FC236}">
                <a16:creationId xmlns:a16="http://schemas.microsoft.com/office/drawing/2014/main" id="{E28782DE-214C-137E-D4D0-B5F22E682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2535" y="5708071"/>
            <a:ext cx="910919" cy="910919"/>
          </a:xfrm>
          <a:prstGeom prst="rect">
            <a:avLst/>
          </a:prstGeom>
        </p:spPr>
      </p:pic>
    </p:spTree>
    <p:extLst>
      <p:ext uri="{BB962C8B-B14F-4D97-AF65-F5344CB8AC3E}">
        <p14:creationId xmlns:p14="http://schemas.microsoft.com/office/powerpoint/2010/main" val="152452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Exhibitor Showcase&#10;">
            <a:extLst>
              <a:ext uri="{FF2B5EF4-FFF2-40B4-BE49-F238E27FC236}">
                <a16:creationId xmlns:a16="http://schemas.microsoft.com/office/drawing/2014/main" id="{F92AE997-D06C-30EF-0BC6-0F3793CEA7C6}"/>
              </a:ext>
            </a:extLst>
          </p:cNvPr>
          <p:cNvSpPr>
            <a:spLocks noGrp="1"/>
          </p:cNvSpPr>
          <p:nvPr>
            <p:ph type="title" idx="4294967295"/>
          </p:nvPr>
        </p:nvSpPr>
        <p:spPr>
          <a:xfrm>
            <a:off x="770440" y="496503"/>
            <a:ext cx="432803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Procurement Tradeshow</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pic>
        <p:nvPicPr>
          <p:cNvPr id="7" name="Picture 6">
            <a:extLst>
              <a:ext uri="{FF2B5EF4-FFF2-40B4-BE49-F238E27FC236}">
                <a16:creationId xmlns:a16="http://schemas.microsoft.com/office/drawing/2014/main" id="{E7F509D1-0087-6C9B-8287-C49C8B91B2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21" y="5787089"/>
            <a:ext cx="923286" cy="923286"/>
          </a:xfrm>
          <a:prstGeom prst="rect">
            <a:avLst/>
          </a:prstGeom>
        </p:spPr>
      </p:pic>
      <p:sp>
        <p:nvSpPr>
          <p:cNvPr id="8" name="Text Placeholder 8">
            <a:extLst>
              <a:ext uri="{FF2B5EF4-FFF2-40B4-BE49-F238E27FC236}">
                <a16:creationId xmlns:a16="http://schemas.microsoft.com/office/drawing/2014/main" id="{67FB390B-886F-7BD5-304C-D663A613B525}"/>
              </a:ext>
              <a:ext uri="{C183D7F6-B498-43B3-948B-1728B52AA6E4}">
                <adec:decorative xmlns:adec="http://schemas.microsoft.com/office/drawing/2017/decorative" val="1"/>
              </a:ext>
            </a:extLst>
          </p:cNvPr>
          <p:cNvSpPr txBox="1">
            <a:spLocks/>
          </p:cNvSpPr>
          <p:nvPr/>
        </p:nvSpPr>
        <p:spPr>
          <a:xfrm>
            <a:off x="770440" y="1365617"/>
            <a:ext cx="3782184" cy="412676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800" b="1"/>
              <a:t>Save the Date  </a:t>
            </a:r>
          </a:p>
          <a:p>
            <a:pPr marL="0" indent="0">
              <a:spcBef>
                <a:spcPts val="0"/>
              </a:spcBef>
              <a:buNone/>
            </a:pPr>
            <a:r>
              <a:rPr lang="en-US" sz="1800" b="1"/>
              <a:t>Prime Operators and Firms</a:t>
            </a:r>
          </a:p>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tab pos="457200" algn="l"/>
              </a:tabLst>
              <a:defRPr/>
            </a:pPr>
            <a:br>
              <a:rPr kumimoji="0" lang="en-US" sz="18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br>
            <a:r>
              <a:rPr kumimoji="0" lang="en-US" sz="1800" b="1"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August 28</a:t>
            </a:r>
          </a:p>
          <a:p>
            <a:pPr marL="0" marR="0" lvl="0" indent="0" algn="l"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r>
              <a:rPr kumimoji="0" lang="en-US" sz="1800" b="1" i="1"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Westin Denver International Airport</a:t>
            </a:r>
            <a:br>
              <a:rPr kumimoji="0" lang="en-US" sz="1800" b="1" i="1" u="none" strike="noStrike" kern="1200" cap="none" spc="0" normalizeH="0" baseline="0" noProof="0">
                <a:ln>
                  <a:noFill/>
                </a:ln>
                <a:solidFill>
                  <a:srgbClr val="E7E6E6">
                    <a:lumMod val="10000"/>
                  </a:srgbClr>
                </a:solidFill>
                <a:effectLst/>
                <a:uLnTx/>
                <a:uFillTx/>
                <a:latin typeface="Calibri" panose="020F0502020204030204"/>
                <a:ea typeface="Times New Roman" panose="02020603050405020304" pitchFamily="18" charset="0"/>
                <a:cs typeface="+mn-cs"/>
              </a:rPr>
            </a:br>
            <a:br>
              <a:rPr kumimoji="0" lang="en-US" sz="1800" b="0" i="1" u="none" strike="noStrike" kern="1200" cap="none" spc="0" normalizeH="0" baseline="0" noProof="0">
                <a:ln>
                  <a:noFill/>
                </a:ln>
                <a:solidFill>
                  <a:srgbClr val="E7E6E6">
                    <a:lumMod val="10000"/>
                  </a:srgbClr>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Exhibitor Showcase is an event designed to foster business partnerships among the DEN, the City and County of Denver, prime contractors, small businesses, and resource partners. </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10" name="Picture 9">
            <a:extLst>
              <a:ext uri="{FF2B5EF4-FFF2-40B4-BE49-F238E27FC236}">
                <a16:creationId xmlns:a16="http://schemas.microsoft.com/office/drawing/2014/main" id="{71AB00A9-5923-1080-4559-48F3A4C90CB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7280" y="320732"/>
            <a:ext cx="4662403" cy="3108268"/>
          </a:xfrm>
          <a:prstGeom prst="rect">
            <a:avLst/>
          </a:prstGeom>
        </p:spPr>
      </p:pic>
      <p:pic>
        <p:nvPicPr>
          <p:cNvPr id="14" name="Picture 13">
            <a:extLst>
              <a:ext uri="{FF2B5EF4-FFF2-40B4-BE49-F238E27FC236}">
                <a16:creationId xmlns:a16="http://schemas.microsoft.com/office/drawing/2014/main" id="{B09DCA5F-F02F-B906-2811-609A5863B0B2}"/>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267279" y="3538148"/>
            <a:ext cx="4662403" cy="3172227"/>
          </a:xfrm>
          <a:prstGeom prst="rect">
            <a:avLst/>
          </a:prstGeom>
        </p:spPr>
      </p:pic>
    </p:spTree>
    <p:extLst>
      <p:ext uri="{BB962C8B-B14F-4D97-AF65-F5344CB8AC3E}">
        <p14:creationId xmlns:p14="http://schemas.microsoft.com/office/powerpoint/2010/main" val="2944146199"/>
      </p:ext>
    </p:extLst>
  </p:cSld>
  <p:clrMapOvr>
    <a:masterClrMapping/>
  </p:clrMapOvr>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0" ma:contentTypeDescription="Create a new document." ma:contentTypeScope="" ma:versionID="dac6d87b05e357c2301d36978e572fdb">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a41b194955d1266a12419443279fb843"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16873E-76AB-4E27-B78A-3622B6CC48C4}">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F2FE49-1C05-4EF5-9360-51D70AD3721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87e7f7ab-f283-48b6-a11d-5b6afdf240ea"/>
    <ds:schemaRef ds:uri="http://purl.org/dc/elements/1.1/"/>
    <ds:schemaRef ds:uri="http://schemas.microsoft.com/office/2006/metadata/properties"/>
    <ds:schemaRef ds:uri="fd3bd635-9bff-483f-aa30-f8bfae0bbf17"/>
    <ds:schemaRef ds:uri="bbc1b1f8-0e71-4cbd-b262-3052aba238a9"/>
    <ds:schemaRef ds:uri="http://www.w3.org/XML/1998/namespace"/>
  </ds:schemaRefs>
</ds:datastoreItem>
</file>

<file path=customXml/itemProps3.xml><?xml version="1.0" encoding="utf-8"?>
<ds:datastoreItem xmlns:ds="http://schemas.openxmlformats.org/officeDocument/2006/customXml" ds:itemID="{2674DDDF-AB4D-446A-A19F-F62E53DF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6866</Words>
  <Application>Microsoft Office PowerPoint</Application>
  <PresentationFormat>Widescreen</PresentationFormat>
  <Paragraphs>751</Paragraphs>
  <Slides>45</Slides>
  <Notes>45</Notes>
  <HiddenSlides>2</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45</vt:i4>
      </vt:variant>
    </vt:vector>
  </HeadingPairs>
  <TitlesOfParts>
    <vt:vector size="66" baseType="lpstr">
      <vt:lpstr>Aptos</vt:lpstr>
      <vt:lpstr>Arial</vt:lpstr>
      <vt:lpstr>Arial,Sans-Serif</vt:lpstr>
      <vt:lpstr>Calibri</vt:lpstr>
      <vt:lpstr>Calibri Light</vt:lpstr>
      <vt:lpstr>Google Sans</vt:lpstr>
      <vt:lpstr>Inter</vt:lpstr>
      <vt:lpstr>Segoe UI</vt:lpstr>
      <vt:lpstr>source-sans-pro</vt:lpstr>
      <vt:lpstr>Times New Roman</vt:lpstr>
      <vt:lpstr>Wingdings</vt:lpstr>
      <vt:lpstr>Title 1</vt:lpstr>
      <vt:lpstr>Title 3</vt:lpstr>
      <vt:lpstr>Content 1 - ORANGE</vt:lpstr>
      <vt:lpstr>Content 2 - ORANGE</vt:lpstr>
      <vt:lpstr>Content 4 - ORANGE - Image WHITE logo</vt:lpstr>
      <vt:lpstr>1_Content 1 - ORANGE</vt:lpstr>
      <vt:lpstr>Content 2 - ORANGE</vt:lpstr>
      <vt:lpstr>2_Office Theme</vt:lpstr>
      <vt:lpstr>2_Content 1 - ORANGE</vt:lpstr>
      <vt:lpstr>3_Content 1 - ORANGE</vt:lpstr>
      <vt:lpstr>Navigating the ACDBE Program</vt:lpstr>
      <vt:lpstr>Meet the Presenters                          </vt:lpstr>
      <vt:lpstr>Overview</vt:lpstr>
      <vt:lpstr>MISSION: THROUGH THE POWER OF OUR PEOPLE, BE THE BEST IN CLASS</vt:lpstr>
      <vt:lpstr>Taking Flight at DEN </vt:lpstr>
      <vt:lpstr>Meet the Primes</vt:lpstr>
      <vt:lpstr>Navigating the ACDBE Series: Pathways to Concessions</vt:lpstr>
      <vt:lpstr>Small Business Certifications:  From Application to Opportunity </vt:lpstr>
      <vt:lpstr>Procurement Tradeshow</vt:lpstr>
      <vt:lpstr>Community Panelist Program </vt:lpstr>
      <vt:lpstr>Joint Ventures 201: Agenda</vt:lpstr>
      <vt:lpstr>ACDBE Program Objective </vt:lpstr>
      <vt:lpstr>What is a Joint Venture?      </vt:lpstr>
      <vt:lpstr>Joint Venture 101 Recap – Continued</vt:lpstr>
      <vt:lpstr>Joint Venture 101 Recap – Continued  </vt:lpstr>
      <vt:lpstr>Knowledge Check</vt:lpstr>
      <vt:lpstr>Knowledge Check </vt:lpstr>
      <vt:lpstr>Knowledge Check Answer </vt:lpstr>
      <vt:lpstr>DEN Proposal Review</vt:lpstr>
      <vt:lpstr>DEN Proposal Review  </vt:lpstr>
      <vt:lpstr>DEN Proposal Review   </vt:lpstr>
      <vt:lpstr>ACDBE Active Participation</vt:lpstr>
      <vt:lpstr>Knowledge Check </vt:lpstr>
      <vt:lpstr>Knowledge Check   </vt:lpstr>
      <vt:lpstr>Knowledge Check Answer</vt:lpstr>
      <vt:lpstr>DEN Monitoring Requirements</vt:lpstr>
      <vt:lpstr>DEN Monitoring Requirements Continued</vt:lpstr>
      <vt:lpstr>DEN Monitoring Requirements Continued  </vt:lpstr>
      <vt:lpstr>DEN Monitoring Requirements Continued    </vt:lpstr>
      <vt:lpstr>Operating Agreement Changes / Amendments </vt:lpstr>
      <vt:lpstr>Contract Changes / Amendments</vt:lpstr>
      <vt:lpstr>Non-Compliance / Misconduct</vt:lpstr>
      <vt:lpstr>DEN Support Services</vt:lpstr>
      <vt:lpstr>ACDBE Fireside Chat</vt:lpstr>
      <vt:lpstr>ACDBE Fireside Chat Q&amp;A</vt:lpstr>
      <vt:lpstr>ACDBE Fireside Chat Q&amp;A   </vt:lpstr>
      <vt:lpstr>ACDBE Fireside Chat Q&amp;A </vt:lpstr>
      <vt:lpstr>ACDBE Fireside Chat Q&amp;A  </vt:lpstr>
      <vt:lpstr>ACDBE Fireside Chat Q&amp;A       </vt:lpstr>
      <vt:lpstr>ACDBE Fireside Chat Q&amp;A      </vt:lpstr>
      <vt:lpstr>ACDBE Fireside Chat Q&amp;A    </vt:lpstr>
      <vt:lpstr>ACDBE Fireside Chat Q&amp;A                  </vt:lpstr>
      <vt:lpstr>Thank You &amp; Next Steps</vt:lpstr>
      <vt:lpstr>Resources at DEN</vt:lpstr>
      <vt:lpstr>Save the Date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2</cp:revision>
  <dcterms:created xsi:type="dcterms:W3CDTF">2024-03-24T01:57:37Z</dcterms:created>
  <dcterms:modified xsi:type="dcterms:W3CDTF">2025-07-17T20:41:06Z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