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14" r:id="rId9"/>
    <p:sldMasterId id="2147483739" r:id="rId10"/>
    <p:sldMasterId id="2147483765" r:id="rId11"/>
  </p:sldMasterIdLst>
  <p:notesMasterIdLst>
    <p:notesMasterId r:id="rId62"/>
  </p:notesMasterIdLst>
  <p:sldIdLst>
    <p:sldId id="11200" r:id="rId12"/>
    <p:sldId id="104969" r:id="rId13"/>
    <p:sldId id="105012" r:id="rId14"/>
    <p:sldId id="11068" r:id="rId15"/>
    <p:sldId id="11136" r:id="rId16"/>
    <p:sldId id="11137" r:id="rId17"/>
    <p:sldId id="104991" r:id="rId18"/>
    <p:sldId id="105166" r:id="rId19"/>
    <p:sldId id="11236" r:id="rId20"/>
    <p:sldId id="11192" r:id="rId21"/>
    <p:sldId id="105179" r:id="rId22"/>
    <p:sldId id="105164" r:id="rId23"/>
    <p:sldId id="294" r:id="rId24"/>
    <p:sldId id="299" r:id="rId25"/>
    <p:sldId id="300" r:id="rId26"/>
    <p:sldId id="301" r:id="rId27"/>
    <p:sldId id="302" r:id="rId28"/>
    <p:sldId id="298" r:id="rId29"/>
    <p:sldId id="105183" r:id="rId30"/>
    <p:sldId id="105185" r:id="rId31"/>
    <p:sldId id="105181" r:id="rId32"/>
    <p:sldId id="105176" r:id="rId33"/>
    <p:sldId id="105100" r:id="rId34"/>
    <p:sldId id="105131" r:id="rId35"/>
    <p:sldId id="105172" r:id="rId36"/>
    <p:sldId id="105174" r:id="rId37"/>
    <p:sldId id="104962" r:id="rId38"/>
    <p:sldId id="105177" r:id="rId39"/>
    <p:sldId id="105162" r:id="rId40"/>
    <p:sldId id="105130" r:id="rId41"/>
    <p:sldId id="105129" r:id="rId42"/>
    <p:sldId id="105115" r:id="rId43"/>
    <p:sldId id="105102" r:id="rId44"/>
    <p:sldId id="105171" r:id="rId45"/>
    <p:sldId id="105108" r:id="rId46"/>
    <p:sldId id="105128" r:id="rId47"/>
    <p:sldId id="11097" r:id="rId48"/>
    <p:sldId id="11098" r:id="rId49"/>
    <p:sldId id="11147" r:id="rId50"/>
    <p:sldId id="105061" r:id="rId51"/>
    <p:sldId id="263" r:id="rId52"/>
    <p:sldId id="105133" r:id="rId53"/>
    <p:sldId id="291" r:id="rId54"/>
    <p:sldId id="287" r:id="rId55"/>
    <p:sldId id="274" r:id="rId56"/>
    <p:sldId id="11099" r:id="rId57"/>
    <p:sldId id="105125" r:id="rId58"/>
    <p:sldId id="268" r:id="rId59"/>
    <p:sldId id="105160" r:id="rId60"/>
    <p:sldId id="27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4F98249B-B001-4F50-9414-CEB9F300E039}">
          <p14:sldIdLst>
            <p14:sldId id="11200"/>
            <p14:sldId id="104969"/>
            <p14:sldId id="105012"/>
            <p14:sldId id="11068"/>
            <p14:sldId id="11136"/>
            <p14:sldId id="11137"/>
            <p14:sldId id="104991"/>
            <p14:sldId id="105166"/>
            <p14:sldId id="11236"/>
            <p14:sldId id="11192"/>
          </p14:sldIdLst>
        </p14:section>
        <p14:section name="DEN Real Estate" id="{8B8BB392-2215-445A-98EC-1C3A4F625DA1}">
          <p14:sldIdLst>
            <p14:sldId id="105179"/>
          </p14:sldIdLst>
        </p14:section>
        <p14:section name="Special Projects" id="{78A46D69-2930-43CC-B0F4-E1A3529168B6}">
          <p14:sldIdLst>
            <p14:sldId id="105164"/>
            <p14:sldId id="294"/>
            <p14:sldId id="299"/>
            <p14:sldId id="300"/>
            <p14:sldId id="301"/>
            <p14:sldId id="302"/>
            <p14:sldId id="298"/>
          </p14:sldIdLst>
        </p14:section>
        <p14:section name="DEC" id="{82F82B97-AC3F-4517-ABB7-C375AD3DD573}">
          <p14:sldIdLst>
            <p14:sldId id="105183"/>
            <p14:sldId id="105185"/>
            <p14:sldId id="105181"/>
            <p14:sldId id="105176"/>
            <p14:sldId id="105100"/>
            <p14:sldId id="105131"/>
            <p14:sldId id="105172"/>
          </p14:sldIdLst>
        </p14:section>
        <p14:section name="GCM" id="{21394191-FE0E-4ADB-AE17-E4A80DA93AD4}">
          <p14:sldIdLst>
            <p14:sldId id="105174"/>
          </p14:sldIdLst>
        </p14:section>
        <p14:section name="Maintenance" id="{D95EEF54-5C03-4E41-907A-B206B19970F3}">
          <p14:sldIdLst>
            <p14:sldId id="104962"/>
            <p14:sldId id="105177"/>
            <p14:sldId id="105162"/>
            <p14:sldId id="105130"/>
            <p14:sldId id="105129"/>
            <p14:sldId id="105115"/>
          </p14:sldIdLst>
        </p14:section>
        <p14:section name="Operations" id="{ADF5DB45-157A-44DA-811F-E0C860C2D539}">
          <p14:sldIdLst>
            <p14:sldId id="105102"/>
          </p14:sldIdLst>
        </p14:section>
        <p14:section name="Sustainability" id="{D5FCB9A3-CC9F-409B-9CF0-BF524130A5AD}">
          <p14:sldIdLst>
            <p14:sldId id="105171"/>
          </p14:sldIdLst>
        </p14:section>
        <p14:section name="Resources" id="{B8310F7D-4B5B-449B-A022-80CB867E3A5D}">
          <p14:sldIdLst>
            <p14:sldId id="105108"/>
            <p14:sldId id="105128"/>
            <p14:sldId id="11097"/>
            <p14:sldId id="11098"/>
            <p14:sldId id="11147"/>
            <p14:sldId id="105061"/>
            <p14:sldId id="263"/>
            <p14:sldId id="105133"/>
            <p14:sldId id="291"/>
            <p14:sldId id="287"/>
            <p14:sldId id="274"/>
            <p14:sldId id="11099"/>
            <p14:sldId id="105125"/>
            <p14:sldId id="268"/>
            <p14:sldId id="105160"/>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F6EFFF"/>
    <a:srgbClr val="8C9EBC"/>
    <a:srgbClr val="4900C1"/>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5B341-8997-9173-7F9B-4A4CC8B57729}" v="480" dt="2025-08-14T19:07:06.849"/>
    <p1510:client id="{345DABE0-DD63-4E1A-B0DC-CCA39726BCBA}" v="1" dt="2025-08-15T15:52:09.003"/>
    <p1510:client id="{44DC1819-995E-791E-59E9-172B4145FFE7}" v="30" dt="2025-08-14T18:46:34.663"/>
    <p1510:client id="{54EA2E7A-79CE-4CA4-ACB9-5E3A7302E94D}" v="51" dt="2025-08-15T15:17:29.188"/>
    <p1510:client id="{6C43EF19-1CD5-4D9A-B672-3F4ECF56142A}" v="13" dt="2025-08-14T19:40:53.727"/>
    <p1510:client id="{7599506C-BFA1-4884-9233-5CAA65A9CDDF}" v="845" dt="2025-08-14T20:13:34.479"/>
    <p1510:client id="{916A6599-7A4C-F0E3-DF7E-E5DA60C4C868}" v="5" dt="2025-08-14T19:40:38.542"/>
    <p1510:client id="{959B19CC-3CD9-9F91-2CD7-AE1BBD6DCA24}" v="5" dt="2025-08-14T19:01:54.666"/>
    <p1510:client id="{9DC3E900-6C5F-455A-1150-2B55B21D1C9F}" v="95" dt="2025-08-14T19:12:37.510"/>
    <p1510:client id="{A7B4486B-D3D9-A145-6875-283DCE47AA50}" v="15" dt="2025-08-14T16:15:08.170"/>
    <p1510:client id="{B3A6C1B9-CB51-B5B6-FC91-EEEE02B6B851}" v="37" dt="2025-08-14T16:22:09.911"/>
    <p1510:client id="{D885098B-4BE7-07BD-A19A-2209C40A0276}" v="40" dt="2025-08-14T19:02:18.453"/>
    <p1510:client id="{EB8D4453-0973-1D51-E451-E8B15BE34094}" v="1" dt="2025-08-14T17:47:30.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DEN-ACDBE@flydenver.co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A2F3-788A-D68F-4E6B-06D1DF8CD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E020C-62DC-ECFF-3749-E922519A9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73649-C3A4-97CC-C864-51C8243CE0B5}"/>
              </a:ext>
            </a:extLst>
          </p:cNvPr>
          <p:cNvSpPr>
            <a:spLocks noGrp="1"/>
          </p:cNvSpPr>
          <p:nvPr>
            <p:ph type="body" idx="1"/>
          </p:nvPr>
        </p:nvSpPr>
        <p:spPr/>
        <p:txBody>
          <a:bodyPr/>
          <a:lstStyle/>
          <a:p>
            <a:pPr>
              <a:buNone/>
            </a:pPr>
            <a:endParaRPr lang="en-US"/>
          </a:p>
        </p:txBody>
      </p:sp>
      <p:sp>
        <p:nvSpPr>
          <p:cNvPr id="4" name="Slide Number Placeholder 3">
            <a:extLst>
              <a:ext uri="{FF2B5EF4-FFF2-40B4-BE49-F238E27FC236}">
                <a16:creationId xmlns:a16="http://schemas.microsoft.com/office/drawing/2014/main" id="{79ECF03C-EFB4-C3CD-1D57-37F70356EB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55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AD31-ECB5-9189-B4C5-2FF22B405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35DF2-061F-678F-B077-52F78D8DB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78AA6-4789-8A72-019C-BE027A499784}"/>
              </a:ext>
            </a:extLst>
          </p:cNvPr>
          <p:cNvSpPr>
            <a:spLocks noGrp="1"/>
          </p:cNvSpPr>
          <p:nvPr>
            <p:ph type="body" idx="1"/>
          </p:nvPr>
        </p:nvSpPr>
        <p:spPr/>
        <p:txBody>
          <a:bodyPr/>
          <a:lstStyle/>
          <a:p>
            <a:pPr>
              <a:buNone/>
            </a:pPr>
            <a:endParaRPr lang="en-US"/>
          </a:p>
          <a:p>
            <a:r>
              <a:rPr lang="en-US" b="1"/>
              <a:t>Purpose &amp; Objective</a:t>
            </a:r>
            <a:br>
              <a:rPr lang="en-US"/>
            </a:br>
            <a:r>
              <a:rPr lang="en-US"/>
              <a:t>Select a Program Management Team (PMT) to oversee the East &amp; West Processor expansions, ensuring delivery that meets quality, schedule, and budget goals.</a:t>
            </a:r>
          </a:p>
          <a:p>
            <a:r>
              <a:rPr lang="en-US" b="1"/>
              <a:t>Strategic Alignment</a:t>
            </a:r>
            <a:endParaRPr lang="en-US"/>
          </a:p>
          <a:p>
            <a:r>
              <a:rPr lang="en-US"/>
              <a:t>Supports </a:t>
            </a:r>
            <a:r>
              <a:rPr lang="en-US" b="1"/>
              <a:t>Operation 2045</a:t>
            </a:r>
            <a:r>
              <a:rPr lang="en-US"/>
              <a:t> growth goals</a:t>
            </a:r>
          </a:p>
          <a:p>
            <a:r>
              <a:rPr lang="en-US"/>
              <a:t>Increases terminal capacity (ticketing, SSCP lanes, FIS, baggage)</a:t>
            </a:r>
          </a:p>
          <a:p>
            <a:r>
              <a:rPr lang="en-US"/>
              <a:t>Enables future concourse &amp; circulation connectivity</a:t>
            </a:r>
          </a:p>
          <a:p>
            <a:r>
              <a:rPr lang="en-US" b="1"/>
              <a:t>Sustainability</a:t>
            </a:r>
            <a:br>
              <a:rPr lang="en-US"/>
            </a:br>
            <a:r>
              <a:rPr lang="en-US"/>
              <a:t>Complies with </a:t>
            </a:r>
            <a:r>
              <a:rPr lang="en-US" b="1"/>
              <a:t>Executive Order 123</a:t>
            </a:r>
            <a:r>
              <a:rPr lang="en-US"/>
              <a:t> – targeting </a:t>
            </a:r>
            <a:r>
              <a:rPr lang="en-US" b="1"/>
              <a:t>LEED Gold</a:t>
            </a:r>
            <a:r>
              <a:rPr lang="en-US"/>
              <a:t> certification.</a:t>
            </a:r>
          </a:p>
          <a:p>
            <a:r>
              <a:rPr lang="en-US" b="1"/>
              <a:t>PMT Scope</a:t>
            </a:r>
            <a:endParaRPr lang="en-US"/>
          </a:p>
          <a:p>
            <a:r>
              <a:rPr lang="en-US"/>
              <a:t>Program/project management</a:t>
            </a:r>
          </a:p>
          <a:p>
            <a:r>
              <a:rPr lang="en-US"/>
              <a:t>Planning &amp; design oversight</a:t>
            </a:r>
          </a:p>
          <a:p>
            <a:r>
              <a:rPr lang="en-US"/>
              <a:t>Procurement &amp; contract management</a:t>
            </a:r>
          </a:p>
          <a:p>
            <a:r>
              <a:rPr lang="en-US"/>
              <a:t>Stakeholder engagement</a:t>
            </a:r>
          </a:p>
          <a:p>
            <a:r>
              <a:rPr lang="en-US"/>
              <a:t>Cost, schedule, risk &amp; quality controls</a:t>
            </a:r>
          </a:p>
          <a:p>
            <a:r>
              <a:rPr lang="en-US"/>
              <a:t>Records &amp; activation support</a:t>
            </a:r>
          </a:p>
          <a:p>
            <a:r>
              <a:rPr lang="en-US" b="1"/>
              <a:t>Contract Overview</a:t>
            </a:r>
            <a:endParaRPr lang="en-US"/>
          </a:p>
          <a:p>
            <a:r>
              <a:rPr lang="en-US" b="1"/>
              <a:t>Type:</a:t>
            </a:r>
            <a:r>
              <a:rPr lang="en-US"/>
              <a:t> Task order-based</a:t>
            </a:r>
          </a:p>
          <a:p>
            <a:r>
              <a:rPr lang="en-US" b="1"/>
              <a:t>Term:</a:t>
            </a:r>
            <a:r>
              <a:rPr lang="en-US"/>
              <a:t> 10 years</a:t>
            </a:r>
          </a:p>
          <a:p>
            <a:r>
              <a:rPr lang="en-US" b="1"/>
              <a:t>Budget:</a:t>
            </a:r>
            <a:r>
              <a:rPr lang="en-US"/>
              <a:t> $135M</a:t>
            </a:r>
          </a:p>
          <a:p>
            <a:r>
              <a:rPr lang="en-US" b="1"/>
              <a:t>Key Milestones</a:t>
            </a:r>
            <a:endParaRPr lang="en-US"/>
          </a:p>
          <a:p>
            <a:r>
              <a:rPr lang="en-US" b="1"/>
              <a:t>Planning:</a:t>
            </a:r>
            <a:r>
              <a:rPr lang="en-US"/>
              <a:t> Q3–Q4 2025</a:t>
            </a:r>
          </a:p>
          <a:p>
            <a:r>
              <a:rPr lang="en-US" b="1"/>
              <a:t>Advertisement &amp; Proposals:</a:t>
            </a:r>
            <a:r>
              <a:rPr lang="en-US"/>
              <a:t> Q4 2025</a:t>
            </a:r>
          </a:p>
          <a:p>
            <a:r>
              <a:rPr lang="en-US" b="1"/>
              <a:t>Selection &amp; Contracting:</a:t>
            </a:r>
            <a:r>
              <a:rPr lang="en-US"/>
              <a:t> Q1–Q2 2026</a:t>
            </a:r>
          </a:p>
          <a:p>
            <a:r>
              <a:rPr lang="en-US" b="1"/>
              <a:t>Execution:</a:t>
            </a:r>
            <a:r>
              <a:rPr lang="en-US"/>
              <a:t> Q2–Q3 2026</a:t>
            </a:r>
          </a:p>
          <a:p>
            <a:pPr>
              <a:buNone/>
            </a:pPr>
            <a:endParaRPr lang="en-US"/>
          </a:p>
        </p:txBody>
      </p:sp>
      <p:sp>
        <p:nvSpPr>
          <p:cNvPr id="4" name="Slide Number Placeholder 3">
            <a:extLst>
              <a:ext uri="{FF2B5EF4-FFF2-40B4-BE49-F238E27FC236}">
                <a16:creationId xmlns:a16="http://schemas.microsoft.com/office/drawing/2014/main" id="{45A45E01-6D3C-5DE3-5824-83C40CFE65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8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The purpose of this RFQ is to select a PMT that will manage and deliver the</a:t>
            </a:r>
            <a:r>
              <a:rPr lang="en-US" sz="1200"/>
              <a:t> North Terminal Expansion Project</a:t>
            </a:r>
            <a:r>
              <a:rPr lang="en-US" sz="1200" kern="1200">
                <a:solidFill>
                  <a:srgbClr val="3B1D85"/>
                </a:solidFill>
                <a:latin typeface="Open Sans" panose="020B0606030504020204" pitchFamily="34" charset="0"/>
                <a:ea typeface="+mn-ea"/>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rgbClr val="3B1D85"/>
              </a:solidFill>
              <a:latin typeface="Open Sans" panose="020B0606030504020204" pitchFamily="34" charset="0"/>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Our objective is to ensure effective project management and integration with DEN's Operation 2045 strategic plan</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13</a:t>
            </a:fld>
            <a:endParaRPr lang="en-US"/>
          </a:p>
        </p:txBody>
      </p:sp>
    </p:spTree>
    <p:extLst>
      <p:ext uri="{BB962C8B-B14F-4D97-AF65-F5344CB8AC3E}">
        <p14:creationId xmlns:p14="http://schemas.microsoft.com/office/powerpoint/2010/main" val="332194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28AC-0EB0-6740-7A0D-0A1C7C5F1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7BABA-8302-F2A8-4E48-D084D1407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DB925-4EBB-7EE0-45D4-03A3BB6BCB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EB3997-BF6A-2717-E065-C7A5AFE80029}"/>
              </a:ext>
            </a:extLst>
          </p:cNvPr>
          <p:cNvSpPr>
            <a:spLocks noGrp="1"/>
          </p:cNvSpPr>
          <p:nvPr>
            <p:ph type="sldNum" sz="quarter" idx="5"/>
          </p:nvPr>
        </p:nvSpPr>
        <p:spPr/>
        <p:txBody>
          <a:bodyPr/>
          <a:lstStyle/>
          <a:p>
            <a:fld id="{A399344F-1846-964E-A23F-F797EB56DD37}" type="slidenum">
              <a:rPr lang="en-US" smtClean="0"/>
              <a:t>14</a:t>
            </a:fld>
            <a:endParaRPr lang="en-US"/>
          </a:p>
        </p:txBody>
      </p:sp>
    </p:spTree>
    <p:extLst>
      <p:ext uri="{BB962C8B-B14F-4D97-AF65-F5344CB8AC3E}">
        <p14:creationId xmlns:p14="http://schemas.microsoft.com/office/powerpoint/2010/main" val="203825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09ED-C20C-F6D7-EFCF-503A42134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F78A9-86BE-E3E3-4A59-8DD342970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1346F-F3E7-18B4-706D-717D91FB5C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20743-5FE0-164E-43AA-96A6431D08EB}"/>
              </a:ext>
            </a:extLst>
          </p:cNvPr>
          <p:cNvSpPr>
            <a:spLocks noGrp="1"/>
          </p:cNvSpPr>
          <p:nvPr>
            <p:ph type="sldNum" sz="quarter" idx="5"/>
          </p:nvPr>
        </p:nvSpPr>
        <p:spPr/>
        <p:txBody>
          <a:bodyPr/>
          <a:lstStyle/>
          <a:p>
            <a:fld id="{A399344F-1846-964E-A23F-F797EB56DD37}" type="slidenum">
              <a:rPr lang="en-US" smtClean="0"/>
              <a:t>15</a:t>
            </a:fld>
            <a:endParaRPr lang="en-US"/>
          </a:p>
        </p:txBody>
      </p:sp>
    </p:spTree>
    <p:extLst>
      <p:ext uri="{BB962C8B-B14F-4D97-AF65-F5344CB8AC3E}">
        <p14:creationId xmlns:p14="http://schemas.microsoft.com/office/powerpoint/2010/main" val="307386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6DFA-972E-2D07-D85B-0D79A955D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F1DC4-FDED-CE12-1912-07D2ACBFF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378C2-0118-B7D4-B263-9655DB41FA1B}"/>
              </a:ext>
            </a:extLst>
          </p:cNvPr>
          <p:cNvSpPr>
            <a:spLocks noGrp="1"/>
          </p:cNvSpPr>
          <p:nvPr>
            <p:ph type="body" idx="1"/>
          </p:nvPr>
        </p:nvSpPr>
        <p:spPr/>
        <p:txBody>
          <a:bodyPr/>
          <a:lstStyle/>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scope of work includes a wide range of services essential for the successful completion of the projects.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This covers program and project management, environmental services, design and baseline development, permitting, and delivery method evaluation.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PMT will also assist with program oversight, cost and schedule management, risk management, quality control, and community engagement, among other responsibilities.</a:t>
            </a:r>
          </a:p>
          <a:p>
            <a:endParaRPr lang="en-US"/>
          </a:p>
        </p:txBody>
      </p:sp>
      <p:sp>
        <p:nvSpPr>
          <p:cNvPr id="4" name="Slide Number Placeholder 3">
            <a:extLst>
              <a:ext uri="{FF2B5EF4-FFF2-40B4-BE49-F238E27FC236}">
                <a16:creationId xmlns:a16="http://schemas.microsoft.com/office/drawing/2014/main" id="{DFFEE063-F80C-E3CC-72AD-B44D2F499E2A}"/>
              </a:ext>
            </a:extLst>
          </p:cNvPr>
          <p:cNvSpPr>
            <a:spLocks noGrp="1"/>
          </p:cNvSpPr>
          <p:nvPr>
            <p:ph type="sldNum" sz="quarter" idx="5"/>
          </p:nvPr>
        </p:nvSpPr>
        <p:spPr/>
        <p:txBody>
          <a:bodyPr/>
          <a:lstStyle/>
          <a:p>
            <a:fld id="{A399344F-1846-964E-A23F-F797EB56DD37}" type="slidenum">
              <a:rPr lang="en-US" smtClean="0"/>
              <a:t>16</a:t>
            </a:fld>
            <a:endParaRPr lang="en-US"/>
          </a:p>
        </p:txBody>
      </p:sp>
    </p:spTree>
    <p:extLst>
      <p:ext uri="{BB962C8B-B14F-4D97-AF65-F5344CB8AC3E}">
        <p14:creationId xmlns:p14="http://schemas.microsoft.com/office/powerpoint/2010/main" val="385618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F4ADF-806A-BE66-3C6B-3D5CCA6E7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BCD7B-0851-47D3-F2DB-54D910F61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9E39F-C3A7-8EED-126D-FA31C14468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This slide summarizes the RFQ process, from planning and advertisement to selection, contract drafting, and execution. </a:t>
            </a:r>
          </a:p>
          <a:p>
            <a:endParaRPr lang="en-US"/>
          </a:p>
        </p:txBody>
      </p:sp>
      <p:sp>
        <p:nvSpPr>
          <p:cNvPr id="4" name="Slide Number Placeholder 3">
            <a:extLst>
              <a:ext uri="{FF2B5EF4-FFF2-40B4-BE49-F238E27FC236}">
                <a16:creationId xmlns:a16="http://schemas.microsoft.com/office/drawing/2014/main" id="{06B9EC37-4F20-90D0-DD78-89BE482AC9C2}"/>
              </a:ext>
            </a:extLst>
          </p:cNvPr>
          <p:cNvSpPr>
            <a:spLocks noGrp="1"/>
          </p:cNvSpPr>
          <p:nvPr>
            <p:ph type="sldNum" sz="quarter" idx="5"/>
          </p:nvPr>
        </p:nvSpPr>
        <p:spPr/>
        <p:txBody>
          <a:bodyPr/>
          <a:lstStyle/>
          <a:p>
            <a:fld id="{A399344F-1846-964E-A23F-F797EB56DD37}" type="slidenum">
              <a:rPr lang="en-US" smtClean="0"/>
              <a:t>17</a:t>
            </a:fld>
            <a:endParaRPr lang="en-US"/>
          </a:p>
        </p:txBody>
      </p:sp>
    </p:spTree>
    <p:extLst>
      <p:ext uri="{BB962C8B-B14F-4D97-AF65-F5344CB8AC3E}">
        <p14:creationId xmlns:p14="http://schemas.microsoft.com/office/powerpoint/2010/main" val="287751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FDBF-F79F-C330-4CBF-D98CFC188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A1DE3-FF7B-E808-01CC-EA495349D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E8BB0-B780-1C6F-309A-6C8B28731F6A}"/>
              </a:ext>
            </a:extLst>
          </p:cNvPr>
          <p:cNvSpPr>
            <a:spLocks noGrp="1"/>
          </p:cNvSpPr>
          <p:nvPr>
            <p:ph type="body" idx="1"/>
          </p:nvPr>
        </p:nvSpPr>
        <p:spPr/>
        <p:txBody>
          <a:bodyPr/>
          <a:lstStyle/>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In summary, selecting the right PMT is crucial for the successful completion of the NTE.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RFQ process is designed to find a team that aligns with DEN’s strategic goals and City values.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Special Projects will be proceeding with the RFQ process for PMT services.</a:t>
            </a:r>
          </a:p>
          <a:p>
            <a:endParaRPr lang="en-US"/>
          </a:p>
        </p:txBody>
      </p:sp>
      <p:sp>
        <p:nvSpPr>
          <p:cNvPr id="4" name="Slide Number Placeholder 3">
            <a:extLst>
              <a:ext uri="{FF2B5EF4-FFF2-40B4-BE49-F238E27FC236}">
                <a16:creationId xmlns:a16="http://schemas.microsoft.com/office/drawing/2014/main" id="{8D83D24C-83F8-17F2-9E8C-4733A6377581}"/>
              </a:ext>
            </a:extLst>
          </p:cNvPr>
          <p:cNvSpPr>
            <a:spLocks noGrp="1"/>
          </p:cNvSpPr>
          <p:nvPr>
            <p:ph type="sldNum" sz="quarter" idx="5"/>
          </p:nvPr>
        </p:nvSpPr>
        <p:spPr/>
        <p:txBody>
          <a:bodyPr/>
          <a:lstStyle/>
          <a:p>
            <a:fld id="{A399344F-1846-964E-A23F-F797EB56DD37}" type="slidenum">
              <a:rPr lang="en-US" smtClean="0"/>
              <a:t>18</a:t>
            </a:fld>
            <a:endParaRPr lang="en-US"/>
          </a:p>
        </p:txBody>
      </p:sp>
    </p:spTree>
    <p:extLst>
      <p:ext uri="{BB962C8B-B14F-4D97-AF65-F5344CB8AC3E}">
        <p14:creationId xmlns:p14="http://schemas.microsoft.com/office/powerpoint/2010/main" val="2375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748B-EEF5-349C-08F8-A16CECA22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EF83B-352D-1714-DE25-8B684E1C3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6462E-4903-6590-8947-E78856879AE5}"/>
              </a:ext>
            </a:extLst>
          </p:cNvPr>
          <p:cNvSpPr>
            <a:spLocks noGrp="1"/>
          </p:cNvSpPr>
          <p:nvPr>
            <p:ph type="body" idx="1"/>
          </p:nvPr>
        </p:nvSpPr>
        <p:spPr/>
        <p:txBody>
          <a:bodyPr/>
          <a:lstStyle/>
          <a:p>
            <a:pPr>
              <a:buNone/>
            </a:pPr>
            <a:endParaRPr lang="en-US"/>
          </a:p>
        </p:txBody>
      </p:sp>
      <p:sp>
        <p:nvSpPr>
          <p:cNvPr id="4" name="Slide Number Placeholder 3">
            <a:extLst>
              <a:ext uri="{FF2B5EF4-FFF2-40B4-BE49-F238E27FC236}">
                <a16:creationId xmlns:a16="http://schemas.microsoft.com/office/drawing/2014/main" id="{C97F42AD-5AD9-F682-C44A-752F3C1112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46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1450" indent="-171450">
              <a:buFont typeface="Arial" panose="020B0604020202020204" pitchFamily="34" charset="0"/>
              <a:buChar char="•"/>
            </a:pPr>
            <a:r>
              <a:rPr lang="en-US"/>
              <a:t>Attendees can network with project managers and other members of the business community.</a:t>
            </a:r>
          </a:p>
          <a:p>
            <a:pPr marL="171450" indent="-171450">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C0964-9E84-533A-4DFE-965B7CCDD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BFBC-1BB5-B361-E51A-148AD85B7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6AA42-233A-E377-9411-41070FA296EA}"/>
              </a:ext>
            </a:extLst>
          </p:cNvPr>
          <p:cNvSpPr>
            <a:spLocks noGrp="1"/>
          </p:cNvSpPr>
          <p:nvPr>
            <p:ph type="body" idx="1"/>
          </p:nvPr>
        </p:nvSpPr>
        <p:spPr/>
        <p:txBody>
          <a:bodyPr/>
          <a:lstStyle/>
          <a:p>
            <a:pPr>
              <a:buNone/>
            </a:pPr>
            <a:endParaRPr lang="en-US"/>
          </a:p>
        </p:txBody>
      </p:sp>
      <p:sp>
        <p:nvSpPr>
          <p:cNvPr id="4" name="Slide Number Placeholder 3">
            <a:extLst>
              <a:ext uri="{FF2B5EF4-FFF2-40B4-BE49-F238E27FC236}">
                <a16:creationId xmlns:a16="http://schemas.microsoft.com/office/drawing/2014/main" id="{CAA33C77-EB56-C3ED-2267-2E9C0B058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1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06349-108D-E09E-3F14-20C84EA19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94EE6-C6ED-A7CD-4D71-351F66F5D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A47F-F154-87C9-386D-525A0827D993}"/>
              </a:ext>
            </a:extLst>
          </p:cNvPr>
          <p:cNvSpPr>
            <a:spLocks noGrp="1"/>
          </p:cNvSpPr>
          <p:nvPr>
            <p:ph type="body" idx="1"/>
          </p:nvPr>
        </p:nvSpPr>
        <p:spPr/>
        <p:txBody>
          <a:bodyPr/>
          <a:lstStyle/>
          <a:p>
            <a:pPr>
              <a:buNone/>
            </a:pPr>
            <a:endParaRPr lang="en-US"/>
          </a:p>
        </p:txBody>
      </p:sp>
      <p:sp>
        <p:nvSpPr>
          <p:cNvPr id="4" name="Slide Number Placeholder 3">
            <a:extLst>
              <a:ext uri="{FF2B5EF4-FFF2-40B4-BE49-F238E27FC236}">
                <a16:creationId xmlns:a16="http://schemas.microsoft.com/office/drawing/2014/main" id="{0EEDE552-7F56-7A09-9EC9-D784A36B6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530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CC5-4330-F724-0406-2621622A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B1EA-1AE5-C57C-9B53-1B6C36DB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FA20-1CC8-F364-2708-19FF27ADA436}"/>
              </a:ext>
            </a:extLst>
          </p:cNvPr>
          <p:cNvSpPr>
            <a:spLocks noGrp="1"/>
          </p:cNvSpPr>
          <p:nvPr>
            <p:ph type="body" idx="1"/>
          </p:nvPr>
        </p:nvSpPr>
        <p:spPr/>
        <p:txBody>
          <a:bodyPr/>
          <a:lstStyle/>
          <a:p>
            <a:pPr>
              <a:buNone/>
            </a:pPr>
            <a:r>
              <a:rPr lang="en-US"/>
              <a:t>DEN will release a </a:t>
            </a:r>
            <a:r>
              <a:rPr lang="en-US" b="1"/>
              <a:t>Design-Build RFP</a:t>
            </a:r>
            <a:r>
              <a:rPr lang="en-US"/>
              <a:t> to address </a:t>
            </a:r>
            <a:r>
              <a:rPr lang="en-US" b="1"/>
              <a:t>soil heaving and water intrusion</a:t>
            </a:r>
            <a:r>
              <a:rPr lang="en-US"/>
              <a:t> in six switchgear rooms across Concourses A, B, and C.</a:t>
            </a:r>
          </a:p>
          <a:p>
            <a:pPr>
              <a:buNone/>
            </a:pPr>
            <a:r>
              <a:rPr lang="en-US"/>
              <a:t>The scope includes: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Replacing damaged switchgear and enclosures</a:t>
            </a:r>
            <a:endParaRPr lang="en-US"/>
          </a:p>
          <a:p>
            <a:pPr marL="171450" indent="-171450">
              <a:buFont typeface="Arial" panose="020B0604020202020204" pitchFamily="34" charset="0"/>
              <a:buChar char="•"/>
            </a:pPr>
            <a:r>
              <a:rPr lang="en-US" b="1"/>
              <a:t>Elevating new switchgear</a:t>
            </a:r>
            <a:r>
              <a:rPr lang="en-US"/>
              <a:t> on steel platforms to prevent future damage</a:t>
            </a:r>
          </a:p>
          <a:p>
            <a:pPr marL="171450" indent="-171450">
              <a:buFont typeface="Arial" panose="020B0604020202020204" pitchFamily="34" charset="0"/>
              <a:buChar char="•"/>
            </a:pPr>
            <a:r>
              <a:rPr lang="en-US" b="1"/>
              <a:t>Constructing fire-rated, code-compliant enclosures</a:t>
            </a:r>
            <a:r>
              <a:rPr lang="en-US"/>
              <a:t> with suppression and HVAC</a:t>
            </a:r>
          </a:p>
          <a:p>
            <a:pPr marL="171450" indent="-171450">
              <a:buFont typeface="Arial" panose="020B0604020202020204" pitchFamily="34" charset="0"/>
              <a:buChar char="•"/>
            </a:pPr>
            <a:r>
              <a:rPr lang="en-US" b="1"/>
              <a:t>Soil removal, structural repair</a:t>
            </a:r>
            <a:r>
              <a:rPr lang="en-US"/>
              <a:t>, and </a:t>
            </a:r>
            <a:r>
              <a:rPr lang="en-US" b="1"/>
              <a:t>water mitigation</a:t>
            </a:r>
            <a:r>
              <a:rPr lang="en-US"/>
              <a:t> in ACON sub-cores</a:t>
            </a:r>
          </a:p>
          <a:p>
            <a:pPr marL="171450" indent="-171450">
              <a:buFont typeface="Arial" panose="020B0604020202020204" pitchFamily="34" charset="0"/>
              <a:buChar char="•"/>
            </a:pPr>
            <a:r>
              <a:rPr lang="en-US" b="1"/>
              <a:t>Anticipated Release:</a:t>
            </a:r>
            <a:r>
              <a:rPr lang="en-US"/>
              <a:t> Q3–Q4</a:t>
            </a:r>
          </a:p>
          <a:p>
            <a:pPr marL="171450" indent="-171450">
              <a:buFont typeface="Arial" panose="020B0604020202020204" pitchFamily="34" charset="0"/>
              <a:buChar char="•"/>
            </a:pPr>
            <a:r>
              <a:rPr lang="en-US" b="1"/>
              <a:t>Estimated Value:</a:t>
            </a:r>
            <a:r>
              <a:rPr lang="en-US"/>
              <a:t> $10M–$49.99M</a:t>
            </a:r>
          </a:p>
          <a:p>
            <a:pPr marL="171450" indent="-171450">
              <a:buFont typeface="Arial" panose="020B0604020202020204" pitchFamily="34" charset="0"/>
              <a:buChar char="•"/>
            </a:pPr>
            <a:r>
              <a:rPr lang="en-US" b="1"/>
              <a:t>Small Business Goal:</a:t>
            </a:r>
            <a:r>
              <a:rPr lang="en-US"/>
              <a:t> 10%</a:t>
            </a:r>
          </a:p>
          <a:p>
            <a:pPr marL="171450" indent="-171450">
              <a:buFont typeface="Arial" panose="020B0604020202020204" pitchFamily="34" charset="0"/>
              <a:buChar char="•"/>
            </a:pPr>
            <a:r>
              <a:rPr lang="en-US" b="1"/>
              <a:t>Key Trades:</a:t>
            </a:r>
            <a:r>
              <a:rPr lang="en-US"/>
              <a:t> Electrical, Civil, Earthwork, MEP</a:t>
            </a:r>
          </a:p>
          <a:p>
            <a:pPr>
              <a:buFont typeface="Arial" panose="020B0604020202020204" pitchFamily="34" charset="0"/>
              <a:buNone/>
            </a:pPr>
            <a:endParaRPr lang="en-US"/>
          </a:p>
          <a:p>
            <a:pPr>
              <a:buFont typeface="Arial" panose="020B0604020202020204" pitchFamily="34" charset="0"/>
              <a:buNone/>
            </a:pPr>
            <a:r>
              <a:rPr lang="en-US" b="1"/>
              <a:t>Contact:</a:t>
            </a:r>
            <a:r>
              <a:rPr lang="en-US"/>
              <a:t> Mark Tabugadir – mark.tabugadir@flydenver.com</a:t>
            </a:r>
          </a:p>
          <a:p>
            <a:endParaRPr lang="en-US" b="1"/>
          </a:p>
          <a:p>
            <a:r>
              <a:rPr lang="en-US" b="1"/>
              <a:t>Visit me in the breakout room</a:t>
            </a:r>
            <a:r>
              <a:rPr lang="en-US"/>
              <a:t> for more details!</a:t>
            </a:r>
          </a:p>
          <a:p>
            <a:pPr>
              <a:buNone/>
            </a:pPr>
            <a:endParaRPr lang="en-US"/>
          </a:p>
        </p:txBody>
      </p:sp>
      <p:sp>
        <p:nvSpPr>
          <p:cNvPr id="4" name="Slide Number Placeholder 3">
            <a:extLst>
              <a:ext uri="{FF2B5EF4-FFF2-40B4-BE49-F238E27FC236}">
                <a16:creationId xmlns:a16="http://schemas.microsoft.com/office/drawing/2014/main" id="{18E87685-CD33-7514-ED83-72AC344A12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581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12C3-9602-EC25-C80D-20DAB2E35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1EF9F-2F6B-A758-4FC1-B1C44AC5F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27D85-2A63-1860-6195-CB2676BEEA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F9DB2D-89D8-4EAD-87F5-A6A2C42AED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73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CD457-57F2-708D-2A36-62714C6F9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65815-4342-1DFA-FE63-E717047E1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8577B-2504-889C-30E9-EC108F51B7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5DFB27-3336-049B-C9C1-9C0B441052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047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Denver International Airport’s Design, Engineering, and Construction division will soon issue a request for proposals to select a vendor for engineering and design solutions addressing deteriorating building foundations in the Terminal Complex basement.</a:t>
            </a:r>
          </a:p>
          <a:p>
            <a:pPr>
              <a:buNone/>
            </a:pPr>
            <a:endParaRPr lang="en-US"/>
          </a:p>
          <a:p>
            <a:pPr>
              <a:buNone/>
            </a:pPr>
            <a:r>
              <a:rPr lang="en-US"/>
              <a:t>The work includes investigating existing conditions like expansion joints, waterproofing, slabs, elevator pits, walls, and columns. The vendor will conduct on-site surveys, review past assessments, and deliver design documents from schematic through construction phases.</a:t>
            </a:r>
          </a:p>
          <a:p>
            <a:pPr>
              <a:buNone/>
            </a:pPr>
            <a:endParaRPr lang="en-US"/>
          </a:p>
          <a:p>
            <a:pPr>
              <a:buNone/>
            </a:pPr>
            <a:r>
              <a:rPr lang="en-US"/>
              <a:t>This will be an open solicitation for on-call professional services, with an expected 20% MWBE participation goal.</a:t>
            </a:r>
          </a:p>
          <a:p>
            <a:pPr>
              <a:buNone/>
            </a:pPr>
            <a:endParaRPr lang="en-US"/>
          </a:p>
          <a:p>
            <a:pPr>
              <a:buNone/>
            </a:pPr>
            <a:r>
              <a:rPr lang="en-US"/>
              <a:t>Key areas include structural, geotechnical, civil, and architectural design and repair.</a:t>
            </a:r>
          </a:p>
          <a:p>
            <a:pPr>
              <a:buFont typeface="Arial" panose="020B0604020202020204" pitchFamily="34" charset="0"/>
              <a:buChar char="•"/>
            </a:pPr>
            <a:r>
              <a:rPr lang="en-US"/>
              <a:t>Advertisement date and project value are TBD</a:t>
            </a:r>
          </a:p>
          <a:p>
            <a:pPr>
              <a:buFont typeface="Arial" panose="020B0604020202020204" pitchFamily="34" charset="0"/>
              <a:buChar char="•"/>
            </a:pPr>
            <a:r>
              <a:rPr lang="en-US"/>
              <a:t>Contact: Nicholas Martin at nicholas.martin@flydenver.com</a:t>
            </a:r>
            <a:br>
              <a:rPr lang="en-US"/>
            </a:br>
            <a:endParaRPr lang="en-US"/>
          </a:p>
          <a:p>
            <a:r>
              <a:rPr lang="en-US"/>
              <a:t>For more info, join me in the breakout room! </a:t>
            </a:r>
            <a:br>
              <a:rPr lang="en-US"/>
            </a:br>
            <a:br>
              <a:rPr lang="en-US"/>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20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C5BD2-8DB7-12A2-94E6-A3691033A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EAB2A-A1BA-BC58-CEAB-7519E7CEC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6A243-C8F8-1479-5204-B6A0EEADC2E7}"/>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7803F9D3-ADD8-2C74-57D4-15C640E90D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051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fld id="{A399344F-1846-964E-A23F-F797EB56DD37}" type="slidenum">
              <a:rPr lang="en-US" smtClean="0"/>
              <a:t>27</a:t>
            </a:fld>
            <a:endParaRPr lang="en-US"/>
          </a:p>
        </p:txBody>
      </p:sp>
    </p:spTree>
    <p:extLst>
      <p:ext uri="{BB962C8B-B14F-4D97-AF65-F5344CB8AC3E}">
        <p14:creationId xmlns:p14="http://schemas.microsoft.com/office/powerpoint/2010/main" val="2527704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E17-5C7F-9FC0-4E41-7C6F6CE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F267-5671-0C15-40F4-B8F28422B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7E44-F6F9-4E47-F9DB-063977AC01E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A0E30B2-59D7-A762-2258-2D4BCA291810}"/>
              </a:ext>
            </a:extLst>
          </p:cNvPr>
          <p:cNvSpPr>
            <a:spLocks noGrp="1"/>
          </p:cNvSpPr>
          <p:nvPr>
            <p:ph type="sldNum" sz="quarter" idx="5"/>
          </p:nvPr>
        </p:nvSpPr>
        <p:spPr/>
        <p:txBody>
          <a:bodyPr/>
          <a:lstStyle/>
          <a:p>
            <a:fld id="{A399344F-1846-964E-A23F-F797EB56DD37}" type="slidenum">
              <a:rPr lang="en-US" smtClean="0"/>
              <a:t>28</a:t>
            </a:fld>
            <a:endParaRPr lang="en-US"/>
          </a:p>
        </p:txBody>
      </p:sp>
    </p:spTree>
    <p:extLst>
      <p:ext uri="{BB962C8B-B14F-4D97-AF65-F5344CB8AC3E}">
        <p14:creationId xmlns:p14="http://schemas.microsoft.com/office/powerpoint/2010/main" val="2715927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A06-4F30-0D7F-ED8B-69D96FB4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9CB2B-A8B3-A180-5877-387040496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07514-9764-AF3C-8C76-F5D18E9F71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E582EF85-8962-A371-D71E-46AC3BC72685}"/>
              </a:ext>
            </a:extLst>
          </p:cNvPr>
          <p:cNvSpPr>
            <a:spLocks noGrp="1"/>
          </p:cNvSpPr>
          <p:nvPr>
            <p:ph type="sldNum" sz="quarter" idx="5"/>
          </p:nvPr>
        </p:nvSpPr>
        <p:spPr/>
        <p:txBody>
          <a:bodyPr/>
          <a:lstStyle/>
          <a:p>
            <a:fld id="{A399344F-1846-964E-A23F-F797EB56DD37}" type="slidenum">
              <a:rPr lang="en-US" smtClean="0"/>
              <a:t>29</a:t>
            </a:fld>
            <a:endParaRPr lang="en-US"/>
          </a:p>
        </p:txBody>
      </p:sp>
    </p:spTree>
    <p:extLst>
      <p:ext uri="{BB962C8B-B14F-4D97-AF65-F5344CB8AC3E}">
        <p14:creationId xmlns:p14="http://schemas.microsoft.com/office/powerpoint/2010/main" val="213660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30</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31</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33</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BC42-DD28-B5BF-EA5B-722BCBBF4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05EC-0339-D508-5806-D4BBB24BD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283-F281-910A-2388-C8DC51D5F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45- 60 Seconds Max</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2354FBC-108A-2E26-B2E7-A0B7D40667C3}"/>
              </a:ext>
            </a:extLst>
          </p:cNvPr>
          <p:cNvSpPr>
            <a:spLocks noGrp="1"/>
          </p:cNvSpPr>
          <p:nvPr>
            <p:ph type="sldNum" sz="quarter" idx="5"/>
          </p:nvPr>
        </p:nvSpPr>
        <p:spPr/>
        <p:txBody>
          <a:bodyPr/>
          <a:lstStyle/>
          <a:p>
            <a:fld id="{A399344F-1846-964E-A23F-F797EB56DD37}" type="slidenum">
              <a:rPr lang="en-US" smtClean="0"/>
              <a:t>34</a:t>
            </a:fld>
            <a:endParaRPr lang="en-US"/>
          </a:p>
        </p:txBody>
      </p:sp>
    </p:spTree>
    <p:extLst>
      <p:ext uri="{BB962C8B-B14F-4D97-AF65-F5344CB8AC3E}">
        <p14:creationId xmlns:p14="http://schemas.microsoft.com/office/powerpoint/2010/main" val="3449682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35</a:t>
            </a:fld>
            <a:endParaRPr lang="en-US"/>
          </a:p>
        </p:txBody>
      </p:sp>
    </p:spTree>
    <p:extLst>
      <p:ext uri="{BB962C8B-B14F-4D97-AF65-F5344CB8AC3E}">
        <p14:creationId xmlns:p14="http://schemas.microsoft.com/office/powerpoint/2010/main" val="940546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36</a:t>
            </a:fld>
            <a:endParaRPr lang="en-US"/>
          </a:p>
        </p:txBody>
      </p:sp>
    </p:spTree>
    <p:extLst>
      <p:ext uri="{BB962C8B-B14F-4D97-AF65-F5344CB8AC3E}">
        <p14:creationId xmlns:p14="http://schemas.microsoft.com/office/powerpoint/2010/main" val="10492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D8F9-9089-BB27-212A-9918EF401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B5F1-8812-4CC6-6D3F-F0D01007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03AB-A9E8-BAEB-1B28-A6D11D79554C}"/>
              </a:ext>
            </a:extLst>
          </p:cNvPr>
          <p:cNvSpPr>
            <a:spLocks noGrp="1"/>
          </p:cNvSpPr>
          <p:nvPr>
            <p:ph type="body" idx="1"/>
          </p:nvPr>
        </p:nvSpPr>
        <p:spPr/>
        <p:txBody>
          <a:bodyPr/>
          <a:lstStyle/>
          <a:p>
            <a:pPr>
              <a:buFont typeface="Arial" panose="020B0604020202020204" pitchFamily="34" charset="0"/>
              <a:buNone/>
            </a:pPr>
            <a:r>
              <a:rPr lang="en-US" b="1"/>
              <a:t>Talking Points – 45 seconds -  MAX – Remember you don’t have to read every line on the slide</a:t>
            </a:r>
          </a:p>
          <a:p>
            <a:pPr marL="0" indent="0">
              <a:buFont typeface="Arial" panose="020B0604020202020204" pitchFamily="34" charset="0"/>
              <a:buNone/>
            </a:pPr>
            <a:endParaRPr lang="en-US"/>
          </a:p>
          <a:p>
            <a:pPr>
              <a:buNone/>
            </a:pPr>
            <a:r>
              <a:rPr lang="en-US"/>
              <a:t>At DEN, we’re committed to providing small and disadvantaged businesses with fair opportunities in airport concessions.</a:t>
            </a:r>
            <a:endParaRPr lang="en-US">
              <a:ea typeface="Calibri"/>
              <a:cs typeface="Calibri"/>
            </a:endParaRPr>
          </a:p>
          <a:p>
            <a:pPr>
              <a:buNone/>
            </a:pPr>
            <a:r>
              <a:rPr lang="en-US"/>
              <a:t> </a:t>
            </a:r>
            <a:endParaRPr lang="en-US">
              <a:ea typeface="Calibri"/>
              <a:cs typeface="Calibri"/>
            </a:endParaRPr>
          </a:p>
          <a:p>
            <a:pPr>
              <a:buNone/>
            </a:pPr>
            <a:r>
              <a:rPr lang="en-US"/>
              <a:t>As a recipient of FAA funding, we follow federal regulations that require us to set participation goals for ACDBEs—Airport Concessions Disadvantaged Business Enterprises.</a:t>
            </a:r>
            <a:endParaRPr lang="en-US">
              <a:ea typeface="Calibri"/>
              <a:cs typeface="Calibri"/>
            </a:endParaRPr>
          </a:p>
          <a:p>
            <a:pPr>
              <a:buNone/>
            </a:pPr>
            <a:r>
              <a:rPr lang="en-US"/>
              <a:t> </a:t>
            </a:r>
            <a:endParaRPr lang="en-US">
              <a:ea typeface="Calibri"/>
              <a:cs typeface="Calibri"/>
            </a:endParaRPr>
          </a:p>
          <a:p>
            <a:pPr>
              <a:buNone/>
            </a:pPr>
            <a:r>
              <a:rPr lang="en-US"/>
              <a:t>We also offer the SBEC Program, a local, race- and gender-neutral initiative that reserves certain concession opportunities exclusively for small, certified businesses.</a:t>
            </a:r>
            <a:endParaRPr lang="en-US">
              <a:ea typeface="Calibri"/>
              <a:cs typeface="Calibri"/>
            </a:endParaRPr>
          </a:p>
          <a:p>
            <a:pPr>
              <a:buNone/>
            </a:pPr>
            <a:r>
              <a:rPr lang="en-US"/>
              <a:t> </a:t>
            </a:r>
            <a:endParaRPr lang="en-US">
              <a:ea typeface="Calibri"/>
              <a:cs typeface="Calibri"/>
            </a:endParaRPr>
          </a:p>
          <a:p>
            <a:pPr>
              <a:buNone/>
            </a:pPr>
            <a:r>
              <a:rPr lang="en-US"/>
              <a:t>These goals can be achieved by owning a concession, forming joint ventures, or purchasing goods and services from ACDBEs.</a:t>
            </a:r>
            <a:endParaRPr lang="en-US">
              <a:ea typeface="Calibri"/>
              <a:cs typeface="Calibri"/>
            </a:endParaRPr>
          </a:p>
          <a:p>
            <a:pPr>
              <a:buNone/>
            </a:pPr>
            <a:r>
              <a:rPr lang="en-US"/>
              <a:t> </a:t>
            </a:r>
            <a:endParaRPr lang="en-US">
              <a:ea typeface="Calibri"/>
              <a:cs typeface="Calibri"/>
            </a:endParaRPr>
          </a:p>
          <a:p>
            <a:pPr>
              <a:buNone/>
            </a:pPr>
            <a:r>
              <a:rPr lang="en-US"/>
              <a:t>To qualify, businesses must be certified by the City &amp; County of Denver and listed in the BG2Now Directory.</a:t>
            </a:r>
            <a:endParaRPr lang="en-US">
              <a:ea typeface="Calibri"/>
              <a:cs typeface="Calibri"/>
            </a:endParaRPr>
          </a:p>
          <a:p>
            <a:pPr>
              <a:buNone/>
            </a:pPr>
            <a:r>
              <a:rPr lang="en-US"/>
              <a:t> </a:t>
            </a:r>
            <a:endParaRPr lang="en-US">
              <a:ea typeface="Calibri"/>
              <a:cs typeface="Calibri"/>
            </a:endParaRPr>
          </a:p>
          <a:p>
            <a:pPr>
              <a:buNone/>
            </a:pPr>
            <a:r>
              <a:rPr lang="en-US"/>
              <a:t>Getting involved is easy—attend events, apply, or simply scan the QR code to learn more.</a:t>
            </a:r>
            <a:endParaRPr lang="en-US">
              <a:ea typeface="Calibri"/>
              <a:cs typeface="Calibri"/>
            </a:endParaRPr>
          </a:p>
          <a:p>
            <a:pPr>
              <a:buNone/>
            </a:pPr>
            <a:r>
              <a:rPr lang="en-US"/>
              <a:t> </a:t>
            </a:r>
            <a:endParaRPr lang="en-US">
              <a:ea typeface="Calibri"/>
              <a:cs typeface="Calibri"/>
            </a:endParaRPr>
          </a:p>
          <a:p>
            <a:r>
              <a:rPr lang="en-US"/>
              <a:t>If you want to learn more about our program, please contact our team at</a:t>
            </a:r>
            <a:r>
              <a:rPr lang="en-US" b="1"/>
              <a:t> </a:t>
            </a:r>
            <a:r>
              <a:rPr lang="en-US" b="1">
                <a:hlinkClick r:id="rId3"/>
              </a:rPr>
              <a:t>DEN-ACDBE@flydenver.com</a:t>
            </a:r>
            <a:r>
              <a:rPr lang="en-US"/>
              <a:t>. </a:t>
            </a:r>
            <a:endParaRPr lang="en-US">
              <a:ea typeface="Calibri"/>
              <a:cs typeface="Calibri"/>
            </a:endParaRPr>
          </a:p>
          <a:p>
            <a:pPr marL="0" indent="0">
              <a:buFont typeface="Arial,Sans-Serif"/>
              <a:buNone/>
            </a:pPr>
            <a:endParaRPr lang="en-US">
              <a:ea typeface="Calibri"/>
              <a:cs typeface="Calibri"/>
            </a:endParaRPr>
          </a:p>
        </p:txBody>
      </p:sp>
      <p:sp>
        <p:nvSpPr>
          <p:cNvPr id="4" name="Slide Number Placeholder 3">
            <a:extLst>
              <a:ext uri="{FF2B5EF4-FFF2-40B4-BE49-F238E27FC236}">
                <a16:creationId xmlns:a16="http://schemas.microsoft.com/office/drawing/2014/main" id="{5A8E701C-B196-3025-A7D8-A12004A2A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37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74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595959"/>
                </a:solidFill>
                <a:effectLst/>
                <a:latin typeface="Arial" panose="020B0604020202020204" pitchFamily="34" charset="0"/>
              </a:rPr>
              <a:t>DSBO’s compliance team monitors small business utilization from solicitation through the contract term to ensure equity protections and adherence to our program requirements from enforcing timely subcontractor payments</a:t>
            </a:r>
          </a:p>
          <a:p>
            <a:endParaRPr lang="en-US" b="1" i="0" u="none" strike="noStrike">
              <a:solidFill>
                <a:srgbClr val="595959"/>
              </a:solidFill>
              <a:effectLst/>
              <a:latin typeface="Arial" panose="020B0604020202020204" pitchFamily="34" charset="0"/>
            </a:endParaRPr>
          </a:p>
          <a:p>
            <a:r>
              <a:rPr lang="en-US" b="1" i="0" u="none" strike="noStrike">
                <a:solidFill>
                  <a:srgbClr val="595959"/>
                </a:solidFill>
                <a:effectLst/>
                <a:latin typeface="Arial" panose="020B0604020202020204" pitchFamily="34" charset="0"/>
              </a:rPr>
              <a:t>Bring attention to the Small Biz, Big Wins</a:t>
            </a:r>
            <a:endParaRPr lang="en-US"/>
          </a:p>
        </p:txBody>
      </p:sp>
      <p:sp>
        <p:nvSpPr>
          <p:cNvPr id="4" name="Slide Number Placeholder 3"/>
          <p:cNvSpPr>
            <a:spLocks noGrp="1"/>
          </p:cNvSpPr>
          <p:nvPr>
            <p:ph type="sldNum" sz="quarter" idx="5"/>
          </p:nvPr>
        </p:nvSpPr>
        <p:spPr/>
        <p:txBody>
          <a:bodyPr/>
          <a:lstStyle/>
          <a:p>
            <a:fld id="{3F540BF4-C046-4BB4-8392-0A47D86E48D2}" type="slidenum">
              <a:rPr lang="en-US" smtClean="0"/>
              <a:t>43</a:t>
            </a:fld>
            <a:endParaRPr lang="en-US"/>
          </a:p>
        </p:txBody>
      </p:sp>
    </p:spTree>
    <p:extLst>
      <p:ext uri="{BB962C8B-B14F-4D97-AF65-F5344CB8AC3E}">
        <p14:creationId xmlns:p14="http://schemas.microsoft.com/office/powerpoint/2010/main" val="258567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b="0" i="0">
                <a:solidFill>
                  <a:srgbClr val="1C1C1C"/>
                </a:solidFill>
                <a:effectLst/>
                <a:latin typeface="Inter"/>
              </a:rPr>
              <a:t>DEN is committed to eliminating barriers for small businesses at the airport. </a:t>
            </a:r>
          </a:p>
          <a:p>
            <a:pPr defTabSz="685800">
              <a:defRPr/>
            </a:pPr>
            <a:endParaRPr lang="en-US" b="0" i="0">
              <a:solidFill>
                <a:srgbClr val="1C1C1C"/>
              </a:solidFill>
              <a:effectLst/>
              <a:latin typeface="Inter"/>
            </a:endParaRPr>
          </a:p>
          <a:p>
            <a:pPr defTabSz="685800">
              <a:defRPr/>
            </a:pPr>
            <a:r>
              <a:rPr lang="en-US" b="0" i="0">
                <a:solidFill>
                  <a:srgbClr val="1C1C1C"/>
                </a:solidFill>
                <a:effectLst/>
                <a:latin typeface="Inter"/>
              </a:rPr>
              <a:t>“Taking Flight at DEN” highlights our procurement opportunities and facilitates networking. </a:t>
            </a:r>
            <a:r>
              <a:rPr lang="en-US" b="0" i="0">
                <a:solidFill>
                  <a:srgbClr val="8C9EBC"/>
                </a:solidFill>
                <a:effectLst/>
                <a:latin typeface="Inter"/>
              </a:rPr>
              <a:t>project managers, members of the business community, and resource partners.</a:t>
            </a:r>
          </a:p>
          <a:p>
            <a:pPr defTabSz="685800">
              <a:defRPr/>
            </a:pP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Eligible small businesses may apply for certification in one or more of our certification programs. </a:t>
            </a:r>
          </a:p>
        </p:txBody>
      </p:sp>
      <p:sp>
        <p:nvSpPr>
          <p:cNvPr id="4" name="Slide Number Placeholder 3"/>
          <p:cNvSpPr>
            <a:spLocks noGrp="1"/>
          </p:cNvSpPr>
          <p:nvPr>
            <p:ph type="sldNum" sz="quarter" idx="5"/>
          </p:nvPr>
        </p:nvSpPr>
        <p:spPr/>
        <p:txBody>
          <a:bodyPr/>
          <a:lstStyle/>
          <a:p>
            <a:fld id="{3F540BF4-C046-4BB4-8392-0A47D86E48D2}" type="slidenum">
              <a:rPr lang="en-US" smtClean="0"/>
              <a:t>44</a:t>
            </a:fld>
            <a:endParaRPr lang="en-US"/>
          </a:p>
        </p:txBody>
      </p:sp>
    </p:spTree>
    <p:extLst>
      <p:ext uri="{BB962C8B-B14F-4D97-AF65-F5344CB8AC3E}">
        <p14:creationId xmlns:p14="http://schemas.microsoft.com/office/powerpoint/2010/main" val="780738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490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46</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fld id="{A399344F-1846-964E-A23F-F797EB56DD37}" type="slidenum">
              <a:rPr lang="en-US" smtClean="0"/>
              <a:t>48</a:t>
            </a:fld>
            <a:endParaRPr lang="en-US"/>
          </a:p>
        </p:txBody>
      </p:sp>
    </p:spTree>
    <p:extLst>
      <p:ext uri="{BB962C8B-B14F-4D97-AF65-F5344CB8AC3E}">
        <p14:creationId xmlns:p14="http://schemas.microsoft.com/office/powerpoint/2010/main" val="1659903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9FD1-D9B1-BFFA-9851-71EE17A46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14F0E-244A-DDAE-DC1B-0D7B0529F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9E67-516E-2084-B947-FFC2984F41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346EF-5C0C-4026-78F4-12BD609ABB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Meet the Primes aims to connect Prime firms at DEN with the business community. </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ndParaRP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Our calendar provides various opportunities to engage with different types of companies.</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tabLst>
                <a:tab pos="1428750" algn="l"/>
              </a:tabLst>
              <a:defRPr/>
            </a:pPr>
            <a:r>
              <a:rPr lang="en-US" b="0" i="0">
                <a:solidFill>
                  <a:srgbClr val="1C1C1C"/>
                </a:solidFill>
                <a:effectLst/>
                <a:latin typeface="Inter"/>
              </a:rPr>
              <a:t>The “Navigating the ACDBE Program” series helps retail and F&amp;B businesses understand certification and compliance  for concessions.</a:t>
            </a:r>
          </a:p>
          <a:p>
            <a:pPr defTabSz="685800">
              <a:lnSpc>
                <a:spcPct val="115000"/>
              </a:lnSpc>
              <a:tabLst>
                <a:tab pos="1428750" algn="l"/>
              </a:tabLst>
              <a:defRPr/>
            </a:pPr>
            <a:r>
              <a:rPr lang="en-US" b="0" i="0">
                <a:solidFill>
                  <a:srgbClr val="1C1C1C"/>
                </a:solidFill>
                <a:effectLst/>
                <a:latin typeface="Inter"/>
              </a:rPr>
              <a:t>Here’s are the remaining sessions</a:t>
            </a:r>
          </a:p>
          <a:p>
            <a:pPr defTabSz="685800">
              <a:lnSpc>
                <a:spcPct val="115000"/>
              </a:lnSpc>
              <a:tabLst>
                <a:tab pos="1428750" algn="l"/>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tabLst>
                <a:tab pos="1428750" algn="l"/>
              </a:tabLst>
              <a:defRPr/>
            </a:pPr>
            <a:r>
              <a:rPr lang="en-US" b="0" i="0">
                <a:solidFill>
                  <a:srgbClr val="1C1C1C"/>
                </a:solidFill>
                <a:effectLst/>
                <a:latin typeface="Inter"/>
              </a:rPr>
              <a:t>Save the date for the Exhibitor Showcase and Tradeshow on August 28. </a:t>
            </a:r>
          </a:p>
          <a:p>
            <a:pPr defTabSz="685800">
              <a:tabLst>
                <a:tab pos="1428750" algn="l"/>
              </a:tabLst>
              <a:defRPr/>
            </a:pPr>
            <a:endParaRPr lang="en-US" b="0" i="0">
              <a:solidFill>
                <a:srgbClr val="1C1C1C"/>
              </a:solidFill>
              <a:effectLst/>
              <a:latin typeface="Inter"/>
            </a:endParaRPr>
          </a:p>
          <a:p>
            <a:pPr defTabSz="685800">
              <a:tabLst>
                <a:tab pos="1428750" algn="l"/>
              </a:tabLst>
              <a:defRPr/>
            </a:pPr>
            <a:r>
              <a:rPr lang="en-US" b="0" i="0">
                <a:solidFill>
                  <a:srgbClr val="1C1C1C"/>
                </a:solidFill>
                <a:effectLst/>
                <a:latin typeface="Inter"/>
              </a:rPr>
              <a:t>Sign up for our newsletter and follow us on LinkedIn for more updates as they become available.</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7</a:t>
            </a:fld>
            <a:endParaRPr lang="en-US"/>
          </a:p>
        </p:txBody>
      </p:sp>
    </p:spTree>
    <p:extLst>
      <p:ext uri="{BB962C8B-B14F-4D97-AF65-F5344CB8AC3E}">
        <p14:creationId xmlns:p14="http://schemas.microsoft.com/office/powerpoint/2010/main" val="186509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5F68-EA46-2150-B34E-460E008B8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6A618-7F6C-5DD8-A052-187A24CDB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2737E-3710-CE44-BF35-4C2E24B2A6FB}"/>
              </a:ext>
            </a:extLst>
          </p:cNvPr>
          <p:cNvSpPr>
            <a:spLocks noGrp="1"/>
          </p:cNvSpPr>
          <p:nvPr>
            <p:ph type="body" idx="1"/>
          </p:nvPr>
        </p:nvSpPr>
        <p:spPr/>
        <p:txBody>
          <a:bodyPr/>
          <a:lstStyle/>
          <a:p>
            <a:pPr defTabSz="685800">
              <a:lnSpc>
                <a:spcPct val="115000"/>
              </a:lnSpc>
              <a:tabLst>
                <a:tab pos="1428750" algn="l"/>
              </a:tabLst>
              <a:defRPr/>
            </a:pPr>
            <a:endParaRPr lang="en-US"/>
          </a:p>
        </p:txBody>
      </p:sp>
      <p:sp>
        <p:nvSpPr>
          <p:cNvPr id="4" name="Slide Number Placeholder 3">
            <a:extLst>
              <a:ext uri="{FF2B5EF4-FFF2-40B4-BE49-F238E27FC236}">
                <a16:creationId xmlns:a16="http://schemas.microsoft.com/office/drawing/2014/main" id="{8B506519-2B3A-9266-DEB4-EAA4C938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18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Volunteer as a Community Panelist for an upcoming procurement evaluation.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Gain insights and improve future proposals. Scan the QR Code to learn more.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a:buNone/>
            </a:pPr>
            <a:r>
              <a:rPr lang="en-US" b="1"/>
              <a:t>Already Participated?</a:t>
            </a:r>
            <a:endParaRPr lang="en-US"/>
          </a:p>
          <a:p>
            <a:pPr>
              <a:buFont typeface="Arial" panose="020B0604020202020204" pitchFamily="34" charset="0"/>
              <a:buChar char="•"/>
            </a:pPr>
            <a:r>
              <a:rPr lang="en-US"/>
              <a:t> We’re seeking </a:t>
            </a:r>
            <a:r>
              <a:rPr lang="en-US" b="1"/>
              <a:t>testimonials</a:t>
            </a:r>
            <a:r>
              <a:rPr lang="en-US"/>
              <a:t> from past panelists!</a:t>
            </a:r>
          </a:p>
          <a:p>
            <a:pPr>
              <a:buFont typeface="Arial" panose="020B0604020202020204" pitchFamily="34" charset="0"/>
              <a:buChar char="•"/>
            </a:pPr>
            <a:r>
              <a:rPr lang="en-US"/>
              <a:t> Share your experience in the </a:t>
            </a:r>
            <a:r>
              <a:rPr lang="en-US" b="1"/>
              <a:t>event follow-up email</a:t>
            </a: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www.instagram.com/priretail/"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hyperlink" Target="https://www.facebook.com/priretail" TargetMode="External"/><Relationship Id="rId5" Type="http://schemas.openxmlformats.org/officeDocument/2006/relationships/image" Target="../media/image27.png"/><Relationship Id="rId4" Type="http://schemas.openxmlformats.org/officeDocument/2006/relationships/hyperlink" Target="https://www.linkedin.com/company/272753" TargetMode="External"/><Relationship Id="rId9" Type="http://schemas.openxmlformats.org/officeDocument/2006/relationships/image" Target="../media/image2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5" name="Rectangle 4">
            <a:extLst>
              <a:ext uri="{FF2B5EF4-FFF2-40B4-BE49-F238E27FC236}">
                <a16:creationId xmlns:a16="http://schemas.microsoft.com/office/drawing/2014/main" id="{F66607FF-C232-823B-85A1-4CE4869A5EF1}"/>
              </a:ext>
            </a:extLst>
          </p:cNvPr>
          <p:cNvSpPr/>
          <p:nvPr userDrawn="1"/>
        </p:nvSpPr>
        <p:spPr>
          <a:xfrm>
            <a:off x="8647113" y="-6670"/>
            <a:ext cx="3790693" cy="6864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46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9120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86279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706493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64275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66395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7261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55219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518322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73837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523070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8/15/2025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076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16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452904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0"/>
            <a:endParaRPr lang="en-US"/>
          </a:p>
        </p:txBody>
      </p:sp>
    </p:spTree>
    <p:extLst>
      <p:ext uri="{BB962C8B-B14F-4D97-AF65-F5344CB8AC3E}">
        <p14:creationId xmlns:p14="http://schemas.microsoft.com/office/powerpoint/2010/main" val="3469225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886478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C883D-BEAB-FCDF-6CBB-90FC2F4DDE6E}"/>
              </a:ext>
            </a:extLst>
          </p:cNvPr>
          <p:cNvPicPr>
            <a:picLocks noChangeAspect="1"/>
          </p:cNvPicPr>
          <p:nvPr userDrawn="1"/>
        </p:nvPicPr>
        <p:blipFill>
          <a:blip r:embed="rId2" cstate="email">
            <a:extLst>
              <a:ext uri="{28A0092B-C50C-407E-A947-70E740481C1C}">
                <a14:useLocalDpi xmlns:a14="http://schemas.microsoft.com/office/drawing/2010/main"/>
              </a:ext>
            </a:extLst>
          </a:blip>
          <a:srcRect b="40895"/>
          <a:stretch/>
        </p:blipFill>
        <p:spPr>
          <a:xfrm>
            <a:off x="320842" y="0"/>
            <a:ext cx="11871158" cy="6858000"/>
          </a:xfrm>
          <a:prstGeom prst="rect">
            <a:avLst/>
          </a:prstGeom>
        </p:spPr>
      </p:pic>
      <p:sp>
        <p:nvSpPr>
          <p:cNvPr id="11" name="Rectangle: Rounded Corners 10">
            <a:extLst>
              <a:ext uri="{FF2B5EF4-FFF2-40B4-BE49-F238E27FC236}">
                <a16:creationId xmlns:a16="http://schemas.microsoft.com/office/drawing/2014/main" id="{67DAB642-97AE-0CFA-8679-89309C22E8D8}"/>
              </a:ext>
            </a:extLst>
          </p:cNvPr>
          <p:cNvSpPr/>
          <p:nvPr userDrawn="1"/>
        </p:nvSpPr>
        <p:spPr>
          <a:xfrm>
            <a:off x="5915299" y="4363063"/>
            <a:ext cx="1182189" cy="813207"/>
          </a:xfrm>
          <a:prstGeom prst="roundRect">
            <a:avLst/>
          </a:prstGeom>
          <a:solidFill>
            <a:srgbClr val="F9F9F9"/>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F2C50-917F-AF6D-6AA3-8C2197AF742E}"/>
              </a:ext>
            </a:extLst>
          </p:cNvPr>
          <p:cNvSpPr/>
          <p:nvPr userDrawn="1"/>
        </p:nvSpPr>
        <p:spPr>
          <a:xfrm rot="16200000">
            <a:off x="1984572" y="-1984574"/>
            <a:ext cx="6858001" cy="10827145"/>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43BE5-966D-FD67-E599-99AE05F03B1C}"/>
              </a:ext>
            </a:extLst>
          </p:cNvPr>
          <p:cNvSpPr>
            <a:spLocks noGrp="1"/>
          </p:cNvSpPr>
          <p:nvPr>
            <p:ph type="ctrTitle"/>
          </p:nvPr>
        </p:nvSpPr>
        <p:spPr>
          <a:xfrm>
            <a:off x="838200" y="808038"/>
            <a:ext cx="4360817" cy="2447924"/>
          </a:xfrm>
        </p:spPr>
        <p:txBody>
          <a:bodyPr anchor="t">
            <a:normAutofit/>
          </a:bodyPr>
          <a:lstStyle>
            <a:lvl1pPr algn="l">
              <a:defRPr sz="48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642F6E-B1BC-BC68-3372-DF3CA4240804}"/>
              </a:ext>
            </a:extLst>
          </p:cNvPr>
          <p:cNvSpPr>
            <a:spLocks noGrp="1"/>
          </p:cNvSpPr>
          <p:nvPr>
            <p:ph type="subTitle" idx="1"/>
          </p:nvPr>
        </p:nvSpPr>
        <p:spPr>
          <a:xfrm>
            <a:off x="838200" y="3602039"/>
            <a:ext cx="4360817" cy="813207"/>
          </a:xfrm>
        </p:spPr>
        <p:txBody>
          <a:bodyPr>
            <a:normAutofit/>
          </a:bodyPr>
          <a:lstStyle>
            <a:lvl1pPr marL="0" indent="0" algn="l">
              <a:buNone/>
              <a:defRPr sz="2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5091BC75-1B83-CE1B-C977-991D7841C842}"/>
              </a:ext>
            </a:extLst>
          </p:cNvPr>
          <p:cNvSpPr txBox="1">
            <a:spLocks/>
          </p:cNvSpPr>
          <p:nvPr userDrawn="1"/>
        </p:nvSpPr>
        <p:spPr>
          <a:xfrm>
            <a:off x="838200" y="5295340"/>
            <a:ext cx="3845918" cy="55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000" b="1"/>
              <a:t>Forward looking statement: </a:t>
            </a:r>
            <a:r>
              <a:rPr lang="en-US" sz="1000"/>
              <a:t>This presentation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 </a:t>
            </a:r>
          </a:p>
        </p:txBody>
      </p:sp>
      <p:pic>
        <p:nvPicPr>
          <p:cNvPr id="10" name="Picture 9">
            <a:extLst>
              <a:ext uri="{FF2B5EF4-FFF2-40B4-BE49-F238E27FC236}">
                <a16:creationId xmlns:a16="http://schemas.microsoft.com/office/drawing/2014/main" id="{3D63AA78-FDEC-9422-D530-ACCA6B6BD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5519859" y="4008642"/>
            <a:ext cx="4625342" cy="19695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909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85948D-DD89-C083-BBE2-62AC819A3088}"/>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9" name="Rectangle 8">
            <a:extLst>
              <a:ext uri="{FF2B5EF4-FFF2-40B4-BE49-F238E27FC236}">
                <a16:creationId xmlns:a16="http://schemas.microsoft.com/office/drawing/2014/main" id="{1ADFFAA8-58DB-DB96-9B50-F2688193C64F}"/>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85168-7E04-4386-FA16-AEA20047C6D5}"/>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158571-6302-E368-10CF-591D7D750345}"/>
              </a:ext>
            </a:extLst>
          </p:cNvPr>
          <p:cNvSpPr>
            <a:spLocks noGrp="1"/>
          </p:cNvSpPr>
          <p:nvPr>
            <p:ph idx="1"/>
          </p:nvPr>
        </p:nvSpPr>
        <p:spPr>
          <a:xfrm>
            <a:off x="838200" y="1254034"/>
            <a:ext cx="10515600"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2B0DA90-22A7-0E9E-0A6E-D98DA725A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6F9C8-F993-CA6B-5EAC-E429B7C90D05}"/>
              </a:ext>
            </a:extLst>
          </p:cNvPr>
          <p:cNvSpPr>
            <a:spLocks noGrp="1"/>
          </p:cNvSpPr>
          <p:nvPr>
            <p:ph type="sldNum" sz="quarter" idx="12"/>
          </p:nvPr>
        </p:nvSpPr>
        <p:spPr/>
        <p:txBody>
          <a:bodyPr/>
          <a:lstStyle/>
          <a:p>
            <a:fld id="{9724B45E-4643-4506-A787-832A5D92DBB5}" type="slidenum">
              <a:rPr lang="en-US" smtClean="0"/>
              <a:t>‹#›</a:t>
            </a:fld>
            <a:endParaRPr lang="en-US"/>
          </a:p>
        </p:txBody>
      </p:sp>
      <p:sp>
        <p:nvSpPr>
          <p:cNvPr id="10" name="TextBox 9">
            <a:extLst>
              <a:ext uri="{FF2B5EF4-FFF2-40B4-BE49-F238E27FC236}">
                <a16:creationId xmlns:a16="http://schemas.microsoft.com/office/drawing/2014/main" id="{3810CDA5-3471-8669-20B0-DC117728BCBD}"/>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7B3B5690-70E6-AE2A-2F13-E7E528460AB8}"/>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Tree>
    <p:extLst>
      <p:ext uri="{BB962C8B-B14F-4D97-AF65-F5344CB8AC3E}">
        <p14:creationId xmlns:p14="http://schemas.microsoft.com/office/powerpoint/2010/main" val="2277106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C77475-B267-59EB-E379-2186946B7750}"/>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8" name="Rectangle 7">
            <a:extLst>
              <a:ext uri="{FF2B5EF4-FFF2-40B4-BE49-F238E27FC236}">
                <a16:creationId xmlns:a16="http://schemas.microsoft.com/office/drawing/2014/main" id="{D1DB45C7-94F4-0485-6168-1C1560BCA575}"/>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1FBC9E7-9160-76E1-1D8D-D09868B76519}"/>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1F70A8C4-BFE8-A5AE-603F-19F40D1D3A7A}"/>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45E9831A-D967-E4B7-B686-191DE0FEB53E}"/>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4" name="Footer Placeholder 3">
            <a:extLst>
              <a:ext uri="{FF2B5EF4-FFF2-40B4-BE49-F238E27FC236}">
                <a16:creationId xmlns:a16="http://schemas.microsoft.com/office/drawing/2014/main" id="{46954B4F-21F3-FD29-7ACC-99CB6BB21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4072E-F399-20BF-67E8-95770E7710CB}"/>
              </a:ext>
            </a:extLst>
          </p:cNvPr>
          <p:cNvSpPr>
            <a:spLocks noGrp="1"/>
          </p:cNvSpPr>
          <p:nvPr>
            <p:ph type="sldNum" sz="quarter" idx="12"/>
          </p:nvPr>
        </p:nvSpPr>
        <p:spPr/>
        <p:txBody>
          <a:bodyPr/>
          <a:lstStyle/>
          <a:p>
            <a:fld id="{9724B45E-4643-4506-A787-832A5D92DBB5}" type="slidenum">
              <a:rPr lang="en-US" smtClean="0"/>
              <a:pPr/>
              <a:t>‹#›</a:t>
            </a:fld>
            <a:endParaRPr lang="en-US"/>
          </a:p>
        </p:txBody>
      </p:sp>
      <p:sp>
        <p:nvSpPr>
          <p:cNvPr id="6" name="Content Placeholder 2">
            <a:extLst>
              <a:ext uri="{FF2B5EF4-FFF2-40B4-BE49-F238E27FC236}">
                <a16:creationId xmlns:a16="http://schemas.microsoft.com/office/drawing/2014/main" id="{4C4B7593-17EF-047F-1D8D-3BF39AF7D88C}"/>
              </a:ext>
            </a:extLst>
          </p:cNvPr>
          <p:cNvSpPr>
            <a:spLocks noGrp="1"/>
          </p:cNvSpPr>
          <p:nvPr>
            <p:ph idx="1"/>
          </p:nvPr>
        </p:nvSpPr>
        <p:spPr>
          <a:xfrm>
            <a:off x="838200"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F1BB808-F411-86E4-81E2-B65D0A31D372}"/>
              </a:ext>
            </a:extLst>
          </p:cNvPr>
          <p:cNvSpPr>
            <a:spLocks noGrp="1"/>
          </p:cNvSpPr>
          <p:nvPr>
            <p:ph idx="13"/>
          </p:nvPr>
        </p:nvSpPr>
        <p:spPr>
          <a:xfrm>
            <a:off x="6191794"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88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35A81-F2FD-99D7-4A68-71D1298344F7}"/>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6" name="Rectangle 5">
            <a:extLst>
              <a:ext uri="{FF2B5EF4-FFF2-40B4-BE49-F238E27FC236}">
                <a16:creationId xmlns:a16="http://schemas.microsoft.com/office/drawing/2014/main" id="{9E73D83E-1464-C526-911B-C8477695CDCC}"/>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B10764-EA9B-93A3-99D3-FA403662C6F2}"/>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8" name="Picture 7">
            <a:extLst>
              <a:ext uri="{FF2B5EF4-FFF2-40B4-BE49-F238E27FC236}">
                <a16:creationId xmlns:a16="http://schemas.microsoft.com/office/drawing/2014/main" id="{C5B9D0A0-7497-8DE5-CDBE-F7E9B51CE7B5}"/>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3" name="Footer Placeholder 2">
            <a:extLst>
              <a:ext uri="{FF2B5EF4-FFF2-40B4-BE49-F238E27FC236}">
                <a16:creationId xmlns:a16="http://schemas.microsoft.com/office/drawing/2014/main" id="{2BC79F31-6446-5A42-B9B1-C19E481C8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3F99F-A426-7469-77FB-FF58E4EA425C}"/>
              </a:ext>
            </a:extLst>
          </p:cNvPr>
          <p:cNvSpPr>
            <a:spLocks noGrp="1"/>
          </p:cNvSpPr>
          <p:nvPr>
            <p:ph type="sldNum" sz="quarter" idx="12"/>
          </p:nvPr>
        </p:nvSpPr>
        <p:spPr/>
        <p:txBody>
          <a:bodyPr/>
          <a:lstStyle/>
          <a:p>
            <a:fld id="{9724B45E-4643-4506-A787-832A5D92DBB5}" type="slidenum">
              <a:rPr lang="en-US" smtClean="0"/>
              <a:t>‹#›</a:t>
            </a:fld>
            <a:endParaRPr lang="en-US"/>
          </a:p>
        </p:txBody>
      </p:sp>
    </p:spTree>
    <p:extLst>
      <p:ext uri="{BB962C8B-B14F-4D97-AF65-F5344CB8AC3E}">
        <p14:creationId xmlns:p14="http://schemas.microsoft.com/office/powerpoint/2010/main" val="2953866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FE921-3ABA-D589-5C30-C9944221A0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7016410" cy="6858000"/>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5400000">
            <a:off x="2433445" y="-1127158"/>
            <a:ext cx="6858001" cy="911231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6D872-A311-94EF-437F-953497FD989D}"/>
              </a:ext>
            </a:extLst>
          </p:cNvPr>
          <p:cNvSpPr>
            <a:spLocks noGrp="1"/>
          </p:cNvSpPr>
          <p:nvPr>
            <p:ph type="title"/>
          </p:nvPr>
        </p:nvSpPr>
        <p:spPr>
          <a:xfrm>
            <a:off x="3581400" y="540196"/>
            <a:ext cx="7769999" cy="2131422"/>
          </a:xfrm>
        </p:spPr>
        <p:txBody>
          <a:bodyPr anchor="b">
            <a:normAutofit/>
          </a:bodyPr>
          <a:lstStyle>
            <a:lvl1pPr>
              <a:defRPr sz="5400">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5652484-A7EA-0B21-F893-6101FC93D5F0}"/>
              </a:ext>
            </a:extLst>
          </p:cNvPr>
          <p:cNvSpPr>
            <a:spLocks noGrp="1"/>
          </p:cNvSpPr>
          <p:nvPr>
            <p:ph type="body" idx="1"/>
          </p:nvPr>
        </p:nvSpPr>
        <p:spPr>
          <a:xfrm>
            <a:off x="3581400" y="2935053"/>
            <a:ext cx="7769999" cy="896982"/>
          </a:xfrm>
        </p:spPr>
        <p:txBody>
          <a:bodyPr>
            <a:normAutofit/>
          </a:bodyPr>
          <a:lstStyle>
            <a:lvl1pPr marL="0" indent="0">
              <a:buNone/>
              <a:defRPr sz="20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7123782" y="4095470"/>
            <a:ext cx="4227617" cy="18002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530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41C94A-1CEF-7B7C-4E8B-D108451C2C4D}"/>
              </a:ext>
            </a:extLst>
          </p:cNvPr>
          <p:cNvPicPr>
            <a:picLocks noChangeAspect="1"/>
          </p:cNvPicPr>
          <p:nvPr userDrawn="1"/>
        </p:nvPicPr>
        <p:blipFill>
          <a:blip r:embed="rId2" cstate="email">
            <a:extLst>
              <a:ext uri="{28A0092B-C50C-407E-A947-70E740481C1C}">
                <a14:useLocalDpi xmlns:a14="http://schemas.microsoft.com/office/drawing/2010/main"/>
              </a:ext>
            </a:extLst>
          </a:blip>
          <a:srcRect t="19473" r="14962" b="27819"/>
          <a:stretch/>
        </p:blipFill>
        <p:spPr>
          <a:xfrm>
            <a:off x="872009" y="0"/>
            <a:ext cx="11319991" cy="6857999"/>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16200000" flipH="1">
            <a:off x="2280873" y="-1396953"/>
            <a:ext cx="6858001" cy="9651912"/>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a:xfrm>
            <a:off x="11077303" y="6372860"/>
            <a:ext cx="598714" cy="365125"/>
          </a:xfrm>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979938" y="844993"/>
            <a:ext cx="3981771" cy="169554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104E0BA-3BB6-06A2-FDB4-7293E084E58A}"/>
              </a:ext>
            </a:extLst>
          </p:cNvPr>
          <p:cNvSpPr txBox="1"/>
          <p:nvPr userDrawn="1"/>
        </p:nvSpPr>
        <p:spPr>
          <a:xfrm>
            <a:off x="979938" y="5661977"/>
            <a:ext cx="4455066" cy="276999"/>
          </a:xfrm>
          <a:prstGeom prst="rect">
            <a:avLst/>
          </a:prstGeom>
          <a:noFill/>
        </p:spPr>
        <p:txBody>
          <a:bodyPr wrap="none" rtlCol="0">
            <a:spAutoFit/>
          </a:bodyPr>
          <a:lstStyle/>
          <a:p>
            <a:r>
              <a:rPr lang="en-US" sz="1200">
                <a:solidFill>
                  <a:schemeClr val="tx1"/>
                </a:solidFill>
                <a:latin typeface="Century Gothic" panose="020B0502020202020204" pitchFamily="34" charset="0"/>
              </a:rPr>
              <a:t>© Copyright Provenzano Resources, Inc. All rights reserved</a:t>
            </a:r>
          </a:p>
        </p:txBody>
      </p:sp>
      <p:grpSp>
        <p:nvGrpSpPr>
          <p:cNvPr id="18" name="Group 17">
            <a:extLst>
              <a:ext uri="{FF2B5EF4-FFF2-40B4-BE49-F238E27FC236}">
                <a16:creationId xmlns:a16="http://schemas.microsoft.com/office/drawing/2014/main" id="{32960866-D281-DCD1-D565-07C45DB77751}"/>
              </a:ext>
            </a:extLst>
          </p:cNvPr>
          <p:cNvGrpSpPr/>
          <p:nvPr userDrawn="1"/>
        </p:nvGrpSpPr>
        <p:grpSpPr>
          <a:xfrm>
            <a:off x="979938" y="4742950"/>
            <a:ext cx="1997663" cy="787867"/>
            <a:chOff x="7492286" y="422107"/>
            <a:chExt cx="1997663" cy="787867"/>
          </a:xfrm>
        </p:grpSpPr>
        <p:pic>
          <p:nvPicPr>
            <p:cNvPr id="13" name="Picture 12">
              <a:hlinkClick r:id="rId4"/>
              <a:extLst>
                <a:ext uri="{FF2B5EF4-FFF2-40B4-BE49-F238E27FC236}">
                  <a16:creationId xmlns:a16="http://schemas.microsoft.com/office/drawing/2014/main" id="{9737967A-DA30-750C-E22D-3B8F1ECA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7632" y="422107"/>
              <a:ext cx="365760" cy="365760"/>
            </a:xfrm>
            <a:prstGeom prst="rect">
              <a:avLst/>
            </a:prstGeom>
          </p:spPr>
        </p:pic>
        <p:pic>
          <p:nvPicPr>
            <p:cNvPr id="14" name="Picture 13">
              <a:hlinkClick r:id="rId6"/>
              <a:extLst>
                <a:ext uri="{FF2B5EF4-FFF2-40B4-BE49-F238E27FC236}">
                  <a16:creationId xmlns:a16="http://schemas.microsoft.com/office/drawing/2014/main" id="{DF8D0287-C6F1-FC72-D22B-032EF0E0AC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238" y="422107"/>
              <a:ext cx="365760" cy="365760"/>
            </a:xfrm>
            <a:prstGeom prst="rect">
              <a:avLst/>
            </a:prstGeom>
          </p:spPr>
        </p:pic>
        <p:pic>
          <p:nvPicPr>
            <p:cNvPr id="15" name="Picture 14">
              <a:hlinkClick r:id="rId8"/>
              <a:extLst>
                <a:ext uri="{FF2B5EF4-FFF2-40B4-BE49-F238E27FC236}">
                  <a16:creationId xmlns:a16="http://schemas.microsoft.com/office/drawing/2014/main" id="{EABD0A3A-6836-AA57-FF10-EB8166FC9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98844" y="422107"/>
              <a:ext cx="365760" cy="365760"/>
            </a:xfrm>
            <a:prstGeom prst="rect">
              <a:avLst/>
            </a:prstGeom>
          </p:spPr>
        </p:pic>
        <p:sp>
          <p:nvSpPr>
            <p:cNvPr id="17" name="TextBox 16">
              <a:extLst>
                <a:ext uri="{FF2B5EF4-FFF2-40B4-BE49-F238E27FC236}">
                  <a16:creationId xmlns:a16="http://schemas.microsoft.com/office/drawing/2014/main" id="{0DEDDC14-C47D-D0A4-F56B-A9CE91FD2E85}"/>
                </a:ext>
              </a:extLst>
            </p:cNvPr>
            <p:cNvSpPr txBox="1"/>
            <p:nvPr/>
          </p:nvSpPr>
          <p:spPr>
            <a:xfrm>
              <a:off x="7492286" y="871420"/>
              <a:ext cx="1997663" cy="338554"/>
            </a:xfrm>
            <a:prstGeom prst="rect">
              <a:avLst/>
            </a:prstGeom>
            <a:noFill/>
          </p:spPr>
          <p:txBody>
            <a:bodyPr wrap="none" rtlCol="0">
              <a:spAutoFit/>
            </a:bodyPr>
            <a:lstStyle/>
            <a:p>
              <a:pPr algn="ctr"/>
              <a:r>
                <a:rPr lang="en-US" sz="1600">
                  <a:solidFill>
                    <a:schemeClr val="tx1"/>
                  </a:solidFill>
                  <a:latin typeface="Century Gothic" panose="020B0502020202020204" pitchFamily="34" charset="0"/>
                </a:rPr>
                <a:t>www.priretail.com</a:t>
              </a:r>
            </a:p>
          </p:txBody>
        </p:sp>
      </p:grpSp>
      <p:sp>
        <p:nvSpPr>
          <p:cNvPr id="19" name="TextBox 18">
            <a:extLst>
              <a:ext uri="{FF2B5EF4-FFF2-40B4-BE49-F238E27FC236}">
                <a16:creationId xmlns:a16="http://schemas.microsoft.com/office/drawing/2014/main" id="{090F5164-561D-3D41-049F-C02F9ECFB8F6}"/>
              </a:ext>
            </a:extLst>
          </p:cNvPr>
          <p:cNvSpPr txBox="1"/>
          <p:nvPr userDrawn="1"/>
        </p:nvSpPr>
        <p:spPr>
          <a:xfrm>
            <a:off x="883918" y="3021583"/>
            <a:ext cx="4187365" cy="1015663"/>
          </a:xfrm>
          <a:prstGeom prst="rect">
            <a:avLst/>
          </a:prstGeom>
          <a:noFill/>
        </p:spPr>
        <p:txBody>
          <a:bodyPr wrap="none" rtlCol="0">
            <a:spAutoFit/>
          </a:bodyPr>
          <a:lstStyle/>
          <a:p>
            <a:r>
              <a:rPr lang="en-US" sz="6000">
                <a:solidFill>
                  <a:schemeClr val="tx1"/>
                </a:solidFill>
                <a:latin typeface="Century Gothic" panose="020B0502020202020204" pitchFamily="34" charset="0"/>
              </a:rPr>
              <a:t>Thank you!</a:t>
            </a:r>
          </a:p>
        </p:txBody>
      </p:sp>
    </p:spTree>
    <p:extLst>
      <p:ext uri="{BB962C8B-B14F-4D97-AF65-F5344CB8AC3E}">
        <p14:creationId xmlns:p14="http://schemas.microsoft.com/office/powerpoint/2010/main" val="1964978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597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6.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2" r:id="rId3"/>
    <p:sldLayoutId id="2147483730" r:id="rId4"/>
    <p:sldLayoutId id="2147483759" r:id="rId5"/>
    <p:sldLayoutId id="214748376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8/15/2025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267503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2" r:id="rId7"/>
    <p:sldLayoutId id="2147483753"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B30B0-9AA1-8DFC-C1F5-04316C67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1F819-609F-E8FC-47CF-C6D827106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C835A-1EDA-C9B6-3295-128F6809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B445EB6A-8C01-6DB7-47CB-806AE7185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B1AED272-B8CD-2A9B-0B07-241985A4A026}"/>
              </a:ext>
            </a:extLst>
          </p:cNvPr>
          <p:cNvSpPr>
            <a:spLocks noGrp="1"/>
          </p:cNvSpPr>
          <p:nvPr>
            <p:ph type="sldNum" sz="quarter" idx="4"/>
          </p:nvPr>
        </p:nvSpPr>
        <p:spPr>
          <a:xfrm>
            <a:off x="10755086" y="6356350"/>
            <a:ext cx="59871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9724B45E-4643-4506-A787-832A5D92DBB5}" type="slidenum">
              <a:rPr lang="en-US" smtClean="0"/>
              <a:pPr/>
              <a:t>‹#›</a:t>
            </a:fld>
            <a:endParaRPr lang="en-US"/>
          </a:p>
        </p:txBody>
      </p:sp>
    </p:spTree>
    <p:extLst>
      <p:ext uri="{BB962C8B-B14F-4D97-AF65-F5344CB8AC3E}">
        <p14:creationId xmlns:p14="http://schemas.microsoft.com/office/powerpoint/2010/main" val="14131887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hyperlink" Target="mailto:julie.saporito@flydenver.co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Rajeev.Tillu@flydenver.com"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hyperlink" Target="mailto:Kathryn.Stevens@flydenver.com"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david.mashburn@flydenver.com"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jae.lee@flydenver.co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hunter.wardlaw@flydenver.com"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nicholas.martin@flydenver.com"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valeria.rodriguez@flydenver.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hyperlink" Target="mailto:|joel.maynes@flydenver.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7Cbrendan.dillon@flydenver.com"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mailto:akiya.simms@flydenver.com"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43.sv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49/part-23/section-23.25#p-23.25(e)(1)(i)"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hyperlink" Target="mailto:DEN-ACDBE@flydenver.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hyperlink" Target="https://library.municode.com/co/denver/codes/code_of_ordinances?nodeId=TITIIREMUCO_CH28HURI_ARTVNOCOPUORGOSEOPMIWONEBUSMBUENPRGOSE" TargetMode="External"/><Relationship Id="rId2" Type="http://schemas.openxmlformats.org/officeDocument/2006/relationships/hyperlink" Target="https://library.municode.com/co/denver/codes/code_of_ordinances?nodeId=TITIIREMUCO_CH28HURI_ARTIIINOCOCOREREPRDECOSE_DIV3NOCOCOREREPRDECOSE" TargetMode="External"/><Relationship Id="rId1" Type="http://schemas.openxmlformats.org/officeDocument/2006/relationships/slideLayout" Target="../slideLayouts/slideLayout35.xml"/><Relationship Id="rId6" Type="http://schemas.openxmlformats.org/officeDocument/2006/relationships/image" Target="../media/image64.png"/><Relationship Id="rId5" Type="http://schemas.openxmlformats.org/officeDocument/2006/relationships/hyperlink" Target="https://www.ecfr.gov/current/title-49/part-26" TargetMode="External"/><Relationship Id="rId4" Type="http://schemas.openxmlformats.org/officeDocument/2006/relationships/hyperlink" Target="https://library.municode.com/co/denver/codes/code_of_ordinances?nodeId=TITIIREMUCO_CH28HURI_ARTVIIOPSMBUENEMBUENCOCOREREPRDECOSESMBUENCOCOAGTHDESEPOCOCOA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denvergov.org/content/denvergov/en/denver-office-of-economic-development/do-business-with-denver.html" TargetMode="External"/><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hyperlink" Target="https://denver.mwdbe.com/?TN=denver" TargetMode="External"/><Relationship Id="rId2" Type="http://schemas.openxmlformats.org/officeDocument/2006/relationships/notesSlide" Target="../notesSlides/notesSlide40.xml"/><Relationship Id="rId1" Type="http://schemas.openxmlformats.org/officeDocument/2006/relationships/slideLayout" Target="../slideLayouts/slideLayout35.xml"/><Relationship Id="rId4" Type="http://schemas.openxmlformats.org/officeDocument/2006/relationships/hyperlink" Target="https://startupspace.app/detail-normal-events/58020?b_link=event_type%3Dupcoming%26search_group%3D468%26search_radius%3D50&amp;group_id=NDY4"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mailto:dsbohelp@denvergov.org" TargetMode="External"/><Relationship Id="rId3" Type="http://schemas.openxmlformats.org/officeDocument/2006/relationships/hyperlink" Target="http://www.denvergov.org/dsbo" TargetMode="External"/><Relationship Id="rId7" Type="http://schemas.openxmlformats.org/officeDocument/2006/relationships/hyperlink" Target="mailto:dsbo@denvergov.org" TargetMode="External"/><Relationship Id="rId2" Type="http://schemas.openxmlformats.org/officeDocument/2006/relationships/notesSlide" Target="../notesSlides/notesSlide41.xml"/><Relationship Id="rId1" Type="http://schemas.openxmlformats.org/officeDocument/2006/relationships/slideLayout" Target="../slideLayouts/slideLayout36.xml"/><Relationship Id="rId6" Type="http://schemas.openxmlformats.org/officeDocument/2006/relationships/hyperlink" Target="mailto:dsbo@flydenver.com" TargetMode="External"/><Relationship Id="rId5" Type="http://schemas.openxmlformats.org/officeDocument/2006/relationships/hyperlink" Target="mailto:certificationinfo@denvergov.org" TargetMode="External"/><Relationship Id="rId4" Type="http://schemas.openxmlformats.org/officeDocument/2006/relationships/hyperlink" Target="https://denvergov.us2.list-manage.com/subscribe?u=1d398c2a368bac2001013a3a6&amp;id=c04b6eed77"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5.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51.xml"/><Relationship Id="rId5" Type="http://schemas.openxmlformats.org/officeDocument/2006/relationships/image" Target="../media/image69.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0.png"/><Relationship Id="rId1" Type="http://schemas.openxmlformats.org/officeDocument/2006/relationships/slideLayout" Target="../slideLayouts/slideLayout51.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50.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5.png"/><Relationship Id="rId2" Type="http://schemas.openxmlformats.org/officeDocument/2006/relationships/notesSlide" Target="../notesSlides/notesSlide45.xml"/><Relationship Id="rId16" Type="http://schemas.openxmlformats.org/officeDocument/2006/relationships/hyperlink" Target="mailto:cord@priretail.com" TargetMode="External"/><Relationship Id="rId1" Type="http://schemas.openxmlformats.org/officeDocument/2006/relationships/slideLayout" Target="../slideLayouts/slideLayout53.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jpeg"/><Relationship Id="rId9" Type="http://schemas.openxmlformats.org/officeDocument/2006/relationships/image" Target="../media/image78.png"/><Relationship Id="rId14" Type="http://schemas.openxmlformats.org/officeDocument/2006/relationships/image" Target="../media/image83.jpe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August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770439"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704"/>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0314-31B0-4CAF-406A-FDF227315A61}"/>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02FD22D-10E5-804B-0528-252A9FBAD84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Peña Station Lot Maintenance</a:t>
            </a:r>
            <a:endParaRPr lang="en-US" sz="3200"/>
          </a:p>
        </p:txBody>
      </p:sp>
      <p:sp>
        <p:nvSpPr>
          <p:cNvPr id="3" name="TextBox 2">
            <a:extLst>
              <a:ext uri="{FF2B5EF4-FFF2-40B4-BE49-F238E27FC236}">
                <a16:creationId xmlns:a16="http://schemas.microsoft.com/office/drawing/2014/main" id="{5F05E25F-0AB2-30B9-0F0D-302BF7D112D3}"/>
              </a:ext>
              <a:ext uri="{C183D7F6-B498-43B3-948B-1728B52AA6E4}">
                <adec:decorative xmlns:adec="http://schemas.microsoft.com/office/drawing/2017/decorative" val="1"/>
              </a:ext>
            </a:extLst>
          </p:cNvPr>
          <p:cNvSpPr txBox="1"/>
          <p:nvPr/>
        </p:nvSpPr>
        <p:spPr>
          <a:xfrm>
            <a:off x="721452" y="1043731"/>
            <a:ext cx="9070247" cy="5878532"/>
          </a:xfrm>
          <a:prstGeom prst="rect">
            <a:avLst/>
          </a:prstGeom>
          <a:noFill/>
        </p:spPr>
        <p:txBody>
          <a:bodyPr wrap="square" lIns="91440" tIns="45720" rIns="91440" bIns="45720" anchor="t">
            <a:spAutoFit/>
          </a:bodyPr>
          <a:lstStyle/>
          <a:p>
            <a:pPr>
              <a:defRPr/>
            </a:pPr>
            <a:r>
              <a:rPr lang="en-US">
                <a:solidFill>
                  <a:prstClr val="black"/>
                </a:solidFill>
                <a:cs typeface="Calibri"/>
              </a:rPr>
              <a:t>DEN will be issuing a Request for Bids (RFB) for Lot Maintenance, Landscaping, and Snow Removal Services at the 61st &amp; Peña Station Parking Lot, located at: </a:t>
            </a:r>
          </a:p>
          <a:p>
            <a:pPr>
              <a:defRPr/>
            </a:pPr>
            <a:r>
              <a:rPr lang="en-US">
                <a:solidFill>
                  <a:prstClr val="black"/>
                </a:solidFill>
                <a:cs typeface="Calibri"/>
              </a:rPr>
              <a:t>6195 N. Panasonic Way</a:t>
            </a:r>
          </a:p>
          <a:p>
            <a:pPr>
              <a:defRPr/>
            </a:pPr>
            <a:r>
              <a:rPr lang="en-US">
                <a:solidFill>
                  <a:prstClr val="black"/>
                </a:solidFill>
                <a:cs typeface="Calibri"/>
              </a:rPr>
              <a:t>Denver, CO 80249</a:t>
            </a:r>
          </a:p>
          <a:p>
            <a:pPr>
              <a:defRPr/>
            </a:pPr>
            <a:endParaRPr lang="en-US">
              <a:solidFill>
                <a:prstClr val="black"/>
              </a:solidFill>
              <a:cs typeface="Calibri"/>
            </a:endParaRPr>
          </a:p>
          <a:p>
            <a:pPr>
              <a:defRPr/>
            </a:pPr>
            <a:r>
              <a:rPr lang="en-US" b="1">
                <a:solidFill>
                  <a:prstClr val="black"/>
                </a:solidFill>
                <a:cs typeface="Calibri"/>
              </a:rPr>
              <a:t>Scope of Work Overview</a:t>
            </a:r>
          </a:p>
          <a:p>
            <a:pPr marL="285750" indent="-285750">
              <a:buClr>
                <a:srgbClr val="E35B2A"/>
              </a:buClr>
              <a:buFont typeface="Arial" panose="020B0604020202020204" pitchFamily="34" charset="0"/>
              <a:buChar char="•"/>
              <a:defRPr/>
            </a:pPr>
            <a:r>
              <a:rPr lang="en-US">
                <a:solidFill>
                  <a:prstClr val="black"/>
                </a:solidFill>
                <a:cs typeface="Calibri"/>
              </a:rPr>
              <a:t>Services include lot maintenance, landscaping, irrigation, and snow removal.</a:t>
            </a:r>
          </a:p>
          <a:p>
            <a:pPr marL="285750" indent="-285750">
              <a:buClr>
                <a:srgbClr val="E35B2A"/>
              </a:buClr>
              <a:buFont typeface="Arial" panose="020B0604020202020204" pitchFamily="34" charset="0"/>
              <a:buChar char="•"/>
              <a:defRPr/>
            </a:pPr>
            <a:r>
              <a:rPr lang="en-US">
                <a:solidFill>
                  <a:prstClr val="black"/>
                </a:solidFill>
                <a:cs typeface="Calibri"/>
              </a:rPr>
              <a:t>The project area is approximately 350,000 sq. ft., consisting of:</a:t>
            </a:r>
          </a:p>
          <a:p>
            <a:pPr marL="742950" lvl="1" indent="-285750">
              <a:buClr>
                <a:srgbClr val="E35B2A"/>
              </a:buClr>
              <a:buFont typeface="Arial" panose="020B0604020202020204" pitchFamily="34" charset="0"/>
              <a:buChar char="•"/>
              <a:defRPr/>
            </a:pPr>
            <a:r>
              <a:rPr lang="en-US">
                <a:solidFill>
                  <a:prstClr val="black"/>
                </a:solidFill>
                <a:cs typeface="Calibri"/>
              </a:rPr>
              <a:t>85% paved parking lot (approx. 800 spaces)</a:t>
            </a:r>
          </a:p>
          <a:p>
            <a:pPr marL="742950" lvl="1" indent="-285750">
              <a:buClr>
                <a:srgbClr val="E35B2A"/>
              </a:buClr>
              <a:buFont typeface="Arial" panose="020B0604020202020204" pitchFamily="34" charset="0"/>
              <a:buChar char="•"/>
              <a:defRPr/>
            </a:pPr>
            <a:r>
              <a:rPr lang="en-US">
                <a:solidFill>
                  <a:prstClr val="black"/>
                </a:solidFill>
                <a:cs typeface="Calibri"/>
              </a:rPr>
              <a:t>15% landscaped area</a:t>
            </a:r>
          </a:p>
          <a:p>
            <a:pPr marL="742950" lvl="1" indent="-285750">
              <a:buClr>
                <a:srgbClr val="E35B2A"/>
              </a:buClr>
              <a:buFont typeface="Arial" panose="020B0604020202020204" pitchFamily="34" charset="0"/>
              <a:buChar char="•"/>
              <a:defRPr/>
            </a:pPr>
            <a:r>
              <a:rPr lang="en-US">
                <a:solidFill>
                  <a:prstClr val="black"/>
                </a:solidFill>
                <a:cs typeface="Calibri"/>
              </a:rPr>
              <a:t>Associated sidewalks and Peña Plaza perimeter</a:t>
            </a:r>
            <a:br>
              <a:rPr lang="en-US">
                <a:solidFill>
                  <a:prstClr val="black"/>
                </a:solidFill>
                <a:cs typeface="Calibri"/>
              </a:rPr>
            </a:br>
            <a:endParaRPr lang="en-US">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b="1" i="0" u="none" strike="noStrike" kern="1200" cap="none" spc="0" normalizeH="0" baseline="0" noProof="0">
              <a:ln>
                <a:noFill/>
              </a:ln>
              <a:solidFill>
                <a:prstClr val="black"/>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Late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Less than $500K</a:t>
            </a: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b="0" i="0" u="none" strike="noStrike" kern="1200" cap="none" spc="0" normalizeH="0" baseline="0" noProof="0">
                <a:ln>
                  <a:noFill/>
                </a:ln>
                <a:solidFill>
                  <a:prstClr val="black"/>
                </a:solidFill>
                <a:effectLst/>
                <a:uLnTx/>
                <a:uFillTx/>
                <a:ea typeface="+mn-ea"/>
                <a:cs typeface="Calibri"/>
              </a:rPr>
              <a:t>SBE defined pool, only Small Business Enterprises with CCD can bid.</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Key Scope/Industry: </a:t>
            </a:r>
            <a:r>
              <a:rPr lang="en-US">
                <a:solidFill>
                  <a:prstClr val="black"/>
                </a:solidFill>
                <a:cs typeface="Calibri"/>
              </a:rPr>
              <a:t>Landscaper, Snow Removal, Irrigation</a:t>
            </a:r>
          </a:p>
          <a:p>
            <a:pPr lvl="0">
              <a:defRPr/>
            </a:pPr>
            <a:r>
              <a:rPr kumimoji="0" lang="en-US" b="1" i="0" u="none" strike="noStrike" kern="1200" cap="none" spc="0" normalizeH="0" baseline="0" noProof="0">
                <a:ln>
                  <a:noFill/>
                </a:ln>
                <a:solidFill>
                  <a:prstClr val="black"/>
                </a:solidFill>
                <a:effectLst/>
                <a:uLnTx/>
                <a:uFillTx/>
                <a:ea typeface="+mn-ea"/>
                <a:cs typeface="Calibri"/>
              </a:rPr>
              <a:t>Project Manager: </a:t>
            </a:r>
            <a:r>
              <a:rPr kumimoji="0" lang="en-US" b="0" i="0" u="none" strike="noStrike" kern="1200" cap="none" spc="0" normalizeH="0" baseline="0" noProof="0">
                <a:ln>
                  <a:noFill/>
                </a:ln>
                <a:solidFill>
                  <a:prstClr val="black"/>
                </a:solidFill>
                <a:effectLst/>
                <a:uLnTx/>
                <a:uFillTx/>
                <a:ea typeface="+mn-ea"/>
                <a:cs typeface="Calibri"/>
              </a:rPr>
              <a:t>Julie </a:t>
            </a:r>
            <a:r>
              <a:rPr lang="en-US">
                <a:solidFill>
                  <a:prstClr val="black"/>
                </a:solidFill>
                <a:cs typeface="Calibri"/>
              </a:rPr>
              <a:t>Saporito | </a:t>
            </a:r>
            <a:r>
              <a:rPr lang="en-US">
                <a:solidFill>
                  <a:prstClr val="black"/>
                </a:solidFill>
                <a:cs typeface="Calibri"/>
                <a:hlinkClick r:id="rId3"/>
              </a:rPr>
              <a:t>julie.saporito@flydenver.com</a:t>
            </a:r>
            <a:r>
              <a:rPr lang="en-US">
                <a:solidFill>
                  <a:prstClr val="black"/>
                </a:solidFill>
                <a:cs typeface="Calibri"/>
              </a:rPr>
              <a:t> </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35880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6A23-D4A7-FBD9-E474-70754BD730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C44C4B35-4335-1843-AAE7-A1EDDA75863D}"/>
              </a:ext>
            </a:extLst>
          </p:cNvPr>
          <p:cNvSpPr>
            <a:spLocks noGrp="1"/>
          </p:cNvSpPr>
          <p:nvPr>
            <p:ph type="title" idx="4294967295"/>
          </p:nvPr>
        </p:nvSpPr>
        <p:spPr>
          <a:xfrm>
            <a:off x="721452" y="209319"/>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North Terminal Expansion – Request for Qualifications (RFQ) for </a:t>
            </a:r>
            <a:br>
              <a:rPr lang="en-US" sz="2800">
                <a:solidFill>
                  <a:srgbClr val="440099"/>
                </a:solidFill>
                <a:latin typeface="+mn-lt"/>
                <a:ea typeface="+mn-ea"/>
                <a:cs typeface="+mn-cs"/>
              </a:rPr>
            </a:br>
            <a:r>
              <a:rPr lang="en-US" sz="2800">
                <a:solidFill>
                  <a:srgbClr val="440099"/>
                </a:solidFill>
                <a:latin typeface="+mn-lt"/>
                <a:ea typeface="+mn-ea"/>
                <a:cs typeface="+mn-cs"/>
              </a:rPr>
              <a:t>Program Management Support Services</a:t>
            </a:r>
          </a:p>
        </p:txBody>
      </p:sp>
      <p:sp>
        <p:nvSpPr>
          <p:cNvPr id="3" name="TextBox 2">
            <a:extLst>
              <a:ext uri="{FF2B5EF4-FFF2-40B4-BE49-F238E27FC236}">
                <a16:creationId xmlns:a16="http://schemas.microsoft.com/office/drawing/2014/main" id="{3E25AAF3-15F1-FD9B-0745-535C298E21C0}"/>
              </a:ext>
              <a:ext uri="{C183D7F6-B498-43B3-948B-1728B52AA6E4}">
                <adec:decorative xmlns:adec="http://schemas.microsoft.com/office/drawing/2017/decorative" val="1"/>
              </a:ext>
            </a:extLst>
          </p:cNvPr>
          <p:cNvSpPr txBox="1"/>
          <p:nvPr/>
        </p:nvSpPr>
        <p:spPr>
          <a:xfrm>
            <a:off x="721452" y="1096777"/>
            <a:ext cx="9817395" cy="5847755"/>
          </a:xfrm>
          <a:prstGeom prst="rect">
            <a:avLst/>
          </a:prstGeom>
          <a:noFill/>
        </p:spPr>
        <p:txBody>
          <a:bodyPr wrap="square" lIns="91440" tIns="45720" rIns="91440" bIns="45720" anchor="t">
            <a:spAutoFit/>
          </a:bodyPr>
          <a:lstStyle/>
          <a:p>
            <a:r>
              <a:rPr lang="en-US" sz="1500"/>
              <a:t>Select a Program Management Team (PMT) to oversee the East &amp; West Processor expansions of the North Terminal, ensuring delivery that meets quality, schedule, and budget goals.</a:t>
            </a:r>
          </a:p>
          <a:p>
            <a:endParaRPr lang="en-US" sz="1500"/>
          </a:p>
          <a:p>
            <a:r>
              <a:rPr lang="en-US" sz="1500" b="1"/>
              <a:t>Strategic Alignment</a:t>
            </a:r>
            <a:endParaRPr lang="en-US" sz="1500" b="1">
              <a:ea typeface="Calibri"/>
              <a:cs typeface="Calibri"/>
            </a:endParaRPr>
          </a:p>
          <a:p>
            <a:pPr marL="285750" indent="-285750">
              <a:buClr>
                <a:srgbClr val="E35B2A"/>
              </a:buClr>
              <a:buFont typeface="Arial" panose="020B0604020202020204" pitchFamily="34" charset="0"/>
              <a:buChar char="•"/>
            </a:pPr>
            <a:r>
              <a:rPr lang="en-US" sz="1500"/>
              <a:t>Supports </a:t>
            </a:r>
            <a:r>
              <a:rPr lang="en-US" sz="1500" b="1"/>
              <a:t>Operation 2045</a:t>
            </a:r>
            <a:r>
              <a:rPr lang="en-US" sz="1500"/>
              <a:t>, expands terminal capacity, and enables future growth.</a:t>
            </a:r>
            <a:endParaRPr lang="en-US" sz="1500">
              <a:ea typeface="Calibri"/>
              <a:cs typeface="Calibri"/>
            </a:endParaRPr>
          </a:p>
          <a:p>
            <a:pPr marL="285750" indent="-285750">
              <a:buFont typeface="Arial" panose="020B0604020202020204" pitchFamily="34" charset="0"/>
              <a:buChar char="•"/>
            </a:pPr>
            <a:endParaRPr lang="en-US" sz="1500"/>
          </a:p>
          <a:p>
            <a:r>
              <a:rPr lang="en-US" sz="1500" b="1"/>
              <a:t>Sustainability</a:t>
            </a:r>
            <a:endParaRPr lang="en-US" sz="1500" b="1">
              <a:ea typeface="Calibri"/>
              <a:cs typeface="Calibri"/>
            </a:endParaRPr>
          </a:p>
          <a:p>
            <a:pPr marL="285750" indent="-285750">
              <a:buClr>
                <a:srgbClr val="E35B2A"/>
              </a:buClr>
              <a:buFont typeface="Arial" panose="020B0604020202020204" pitchFamily="34" charset="0"/>
              <a:buChar char="•"/>
            </a:pPr>
            <a:r>
              <a:rPr lang="en-US" sz="1500"/>
              <a:t>Complies with </a:t>
            </a:r>
            <a:r>
              <a:rPr lang="en-US" sz="1500" b="1"/>
              <a:t>CCD</a:t>
            </a:r>
            <a:r>
              <a:rPr lang="en-US" sz="1500"/>
              <a:t> </a:t>
            </a:r>
            <a:r>
              <a:rPr lang="en-US" sz="1500" b="1"/>
              <a:t>Executive Order 123</a:t>
            </a:r>
            <a:r>
              <a:rPr lang="en-US" sz="1500"/>
              <a:t> – targeting </a:t>
            </a:r>
            <a:r>
              <a:rPr lang="en-US" sz="1500" b="1"/>
              <a:t>LEED Gold</a:t>
            </a:r>
            <a:r>
              <a:rPr lang="en-US" sz="1500"/>
              <a:t>.</a:t>
            </a:r>
            <a:br>
              <a:rPr lang="en-US" sz="1500"/>
            </a:br>
            <a:endParaRPr lang="en-US" sz="1500" b="1"/>
          </a:p>
          <a:p>
            <a:r>
              <a:rPr lang="en-US" sz="1500" b="1"/>
              <a:t>PMT Scope</a:t>
            </a:r>
            <a:endParaRPr lang="en-US" sz="1500" b="1">
              <a:ea typeface="Calibri"/>
              <a:cs typeface="Calibri"/>
            </a:endParaRPr>
          </a:p>
          <a:p>
            <a:pPr marL="285750" indent="-285750">
              <a:buClr>
                <a:srgbClr val="E35B2A"/>
              </a:buClr>
              <a:buFont typeface="Arial" panose="020B0604020202020204" pitchFamily="34" charset="0"/>
              <a:buChar char="•"/>
            </a:pPr>
            <a:r>
              <a:rPr lang="en-US" sz="1500"/>
              <a:t>Project &amp; design management</a:t>
            </a:r>
            <a:endParaRPr lang="en-US" sz="1500">
              <a:ea typeface="Calibri"/>
              <a:cs typeface="Calibri"/>
            </a:endParaRPr>
          </a:p>
          <a:p>
            <a:pPr marL="285750" indent="-285750">
              <a:buClr>
                <a:srgbClr val="E35B2A"/>
              </a:buClr>
              <a:buFont typeface="Arial" panose="020B0604020202020204" pitchFamily="34" charset="0"/>
              <a:buChar char="•"/>
            </a:pPr>
            <a:r>
              <a:rPr lang="en-US" sz="1500"/>
              <a:t>Procurement &amp; contract support</a:t>
            </a:r>
            <a:endParaRPr lang="en-US" sz="1500">
              <a:ea typeface="Calibri"/>
              <a:cs typeface="Calibri"/>
            </a:endParaRPr>
          </a:p>
          <a:p>
            <a:pPr marL="285750" indent="-285750">
              <a:buClr>
                <a:srgbClr val="E35B2A"/>
              </a:buClr>
              <a:buFont typeface="Arial" panose="020B0604020202020204" pitchFamily="34" charset="0"/>
              <a:buChar char="•"/>
            </a:pPr>
            <a:r>
              <a:rPr lang="en-US" sz="1500"/>
              <a:t>Stakeholder engagement</a:t>
            </a:r>
            <a:endParaRPr lang="en-US" sz="1500">
              <a:ea typeface="Calibri"/>
              <a:cs typeface="Calibri"/>
            </a:endParaRPr>
          </a:p>
          <a:p>
            <a:pPr marL="285750" indent="-285750">
              <a:buClr>
                <a:srgbClr val="E35B2A"/>
              </a:buClr>
              <a:buFont typeface="Arial" panose="020B0604020202020204" pitchFamily="34" charset="0"/>
              <a:buChar char="•"/>
            </a:pPr>
            <a:r>
              <a:rPr lang="en-US" sz="1500"/>
              <a:t>Cost, schedule, risk &amp; quality control</a:t>
            </a:r>
            <a:endParaRPr lang="en-US" sz="1500">
              <a:ea typeface="Calibri"/>
              <a:cs typeface="Calibri"/>
            </a:endParaRPr>
          </a:p>
          <a:p>
            <a:endParaRPr lang="en-US" sz="1500" b="1"/>
          </a:p>
          <a:p>
            <a:pPr marL="0" marR="0" lvl="0" indent="0" algn="l" defTabSz="914400" rtl="0" eaLnBrk="1" fontAlgn="auto" latinLnBrk="0" hangingPunct="1">
              <a:lnSpc>
                <a:spcPct val="100000"/>
              </a:lnSpc>
              <a:spcBef>
                <a:spcPts val="0"/>
              </a:spcBef>
              <a:spcAft>
                <a:spcPts val="0"/>
              </a:spcAft>
              <a:buClrTx/>
              <a:buSzTx/>
              <a:buFontTx/>
              <a:buNone/>
              <a:defRPr/>
            </a:pPr>
            <a:r>
              <a:rPr kumimoji="0" lang="en-US" sz="1500" b="1" i="0" u="none" strike="noStrike" kern="1200" cap="none" spc="0" normalizeH="0" baseline="0" noProof="0">
                <a:ln>
                  <a:noFill/>
                </a:ln>
                <a:solidFill>
                  <a:prstClr val="black"/>
                </a:solidFill>
                <a:effectLst/>
                <a:uLnTx/>
                <a:uFillTx/>
                <a:ea typeface="+mn-ea"/>
                <a:cs typeface="Calibri"/>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b="1" i="0" u="none" strike="noStrike" kern="1200" cap="none" spc="0" normalizeH="0" baseline="0" noProof="0">
                <a:ln>
                  <a:noFill/>
                </a:ln>
                <a:solidFill>
                  <a:prstClr val="black"/>
                </a:solidFill>
                <a:effectLst/>
                <a:uLnTx/>
                <a:uFillTx/>
                <a:ea typeface="+mn-ea"/>
                <a:cs typeface="Calibri"/>
              </a:rPr>
              <a:t>Estimated Project Value: </a:t>
            </a:r>
            <a:r>
              <a:rPr lang="en-US" sz="1500"/>
              <a:t>$135M</a:t>
            </a:r>
          </a:p>
          <a:p>
            <a:pPr marL="285750" indent="-285750">
              <a:buClr>
                <a:srgbClr val="E35B2A"/>
              </a:buClr>
              <a:buFont typeface="Arial" panose="020B0604020202020204" pitchFamily="34" charset="0"/>
              <a:buChar char="•"/>
              <a:defRPr/>
            </a:pPr>
            <a:r>
              <a:rPr lang="en-US" sz="1500" b="1"/>
              <a:t>Project Manager: </a:t>
            </a:r>
            <a:r>
              <a:rPr lang="en-US" sz="1500"/>
              <a:t>Rajeev Tillu</a:t>
            </a:r>
            <a:r>
              <a:rPr lang="en-US" sz="1500" b="1"/>
              <a:t> </a:t>
            </a:r>
            <a:r>
              <a:rPr lang="en-US" sz="1500">
                <a:hlinkClick r:id="rId3"/>
              </a:rPr>
              <a:t>Rajeev.Tillu@flydenver.com</a:t>
            </a:r>
            <a:endParaRPr lang="en-US" sz="1500" b="1">
              <a:ea typeface="Calibri"/>
              <a:cs typeface="Calibri"/>
            </a:endParaRPr>
          </a:p>
          <a:p>
            <a:endParaRPr lang="en-US" sz="1500" b="1"/>
          </a:p>
          <a:p>
            <a:r>
              <a:rPr lang="en-US" sz="1500" b="1"/>
              <a:t>KEY MILESTONES</a:t>
            </a:r>
            <a:endParaRPr lang="en-US" sz="1500"/>
          </a:p>
          <a:p>
            <a:pPr marL="285750" indent="-285750">
              <a:buClr>
                <a:srgbClr val="E35B2A"/>
              </a:buClr>
              <a:buFont typeface="Arial" panose="020B0604020202020204" pitchFamily="34" charset="0"/>
              <a:buChar char="•"/>
            </a:pPr>
            <a:r>
              <a:rPr lang="en-US" sz="1500" b="1"/>
              <a:t>Planning:</a:t>
            </a:r>
            <a:r>
              <a:rPr lang="en-US" sz="1500"/>
              <a:t> Q3–Q4 2025</a:t>
            </a:r>
            <a:endParaRPr lang="en-US" sz="1500">
              <a:ea typeface="Calibri"/>
              <a:cs typeface="Calibri"/>
            </a:endParaRPr>
          </a:p>
          <a:p>
            <a:pPr marL="285750" indent="-285750">
              <a:buClr>
                <a:srgbClr val="E35B2A"/>
              </a:buClr>
              <a:buFont typeface="Arial" panose="020B0604020202020204" pitchFamily="34" charset="0"/>
              <a:buChar char="•"/>
            </a:pPr>
            <a:r>
              <a:rPr lang="en-US" sz="1500" b="1"/>
              <a:t>Advertisement &amp; Proposals:</a:t>
            </a:r>
            <a:r>
              <a:rPr lang="en-US" sz="1500"/>
              <a:t> Q4 2025</a:t>
            </a:r>
            <a:endParaRPr lang="en-US" sz="1500">
              <a:ea typeface="Calibri"/>
              <a:cs typeface="Calibri"/>
            </a:endParaRPr>
          </a:p>
          <a:p>
            <a:pPr marL="285750" indent="-285750">
              <a:buClr>
                <a:srgbClr val="E35B2A"/>
              </a:buClr>
              <a:buFont typeface="Arial" panose="020B0604020202020204" pitchFamily="34" charset="0"/>
              <a:buChar char="•"/>
            </a:pPr>
            <a:r>
              <a:rPr lang="en-US" sz="1500" b="1"/>
              <a:t>Selection &amp; Contracting:</a:t>
            </a:r>
            <a:r>
              <a:rPr lang="en-US" sz="1500"/>
              <a:t> Q1–Q2 2026</a:t>
            </a:r>
            <a:endParaRPr lang="en-US" sz="1500">
              <a:ea typeface="Calibri"/>
              <a:cs typeface="Calibri"/>
            </a:endParaRPr>
          </a:p>
          <a:p>
            <a:pPr marL="285750" indent="-285750">
              <a:buClr>
                <a:srgbClr val="E35B2A"/>
              </a:buClr>
              <a:buFont typeface="Arial" panose="020B0604020202020204" pitchFamily="34" charset="0"/>
              <a:buChar char="•"/>
            </a:pPr>
            <a:r>
              <a:rPr lang="en-US" sz="1500" b="1"/>
              <a:t>Execution:</a:t>
            </a:r>
            <a:r>
              <a:rPr lang="en-US" sz="1500"/>
              <a:t> Q2–Q3 2026</a:t>
            </a:r>
            <a:endParaRPr lang="en-US" sz="1500">
              <a:ea typeface="Calibri"/>
              <a:cs typeface="Calibri"/>
            </a:endParaRPr>
          </a:p>
          <a:p>
            <a:pPr lvl="0">
              <a:defRPr/>
            </a:pPr>
            <a:endParaRPr lang="en-US" sz="1400"/>
          </a:p>
        </p:txBody>
      </p:sp>
      <p:pic>
        <p:nvPicPr>
          <p:cNvPr id="7" name="Picture 6" descr="Aerial view of Denver International Airport showing Jeppesen Terminal with white tent roof and nearby AOB building with roads and parking areas surrounding the terminal">
            <a:extLst>
              <a:ext uri="{FF2B5EF4-FFF2-40B4-BE49-F238E27FC236}">
                <a16:creationId xmlns:a16="http://schemas.microsoft.com/office/drawing/2014/main" id="{C09946AA-AC8B-CACC-41BF-4C01685766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2698" y="2467627"/>
            <a:ext cx="3790174" cy="3764071"/>
          </a:xfrm>
          <a:prstGeom prst="rect">
            <a:avLst/>
          </a:prstGeom>
        </p:spPr>
      </p:pic>
    </p:spTree>
    <p:extLst>
      <p:ext uri="{BB962C8B-B14F-4D97-AF65-F5344CB8AC3E}">
        <p14:creationId xmlns:p14="http://schemas.microsoft.com/office/powerpoint/2010/main" val="153756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1EFFF-C4A7-347C-7C53-D781F5850742}"/>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Executive Summary</a:t>
            </a:r>
          </a:p>
        </p:txBody>
      </p:sp>
      <p:sp>
        <p:nvSpPr>
          <p:cNvPr id="7" name="Text Placeholder 4">
            <a:extLst>
              <a:ext uri="{FF2B5EF4-FFF2-40B4-BE49-F238E27FC236}">
                <a16:creationId xmlns:a16="http://schemas.microsoft.com/office/drawing/2014/main" id="{0E6027BC-C8AF-214D-0171-618DD88E45A9}"/>
              </a:ext>
              <a:ext uri="{C183D7F6-B498-43B3-948B-1728B52AA6E4}">
                <adec:decorative xmlns:adec="http://schemas.microsoft.com/office/drawing/2017/decorative" val="1"/>
              </a:ext>
            </a:extLst>
          </p:cNvPr>
          <p:cNvSpPr txBox="1">
            <a:spLocks/>
          </p:cNvSpPr>
          <p:nvPr/>
        </p:nvSpPr>
        <p:spPr>
          <a:xfrm>
            <a:off x="770438" y="1266726"/>
            <a:ext cx="5074181" cy="113710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Overview:</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The RFQ aims to identify and select a Program Management Team (PMT) to oversee the successful execution of the North Terminal Expansion Project.</a:t>
            </a: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74A31228-29FB-1D02-722A-A96B85023316}"/>
              </a:ext>
              <a:ext uri="{C183D7F6-B498-43B3-948B-1728B52AA6E4}">
                <adec:decorative xmlns:adec="http://schemas.microsoft.com/office/drawing/2017/decorative" val="1"/>
              </a:ext>
            </a:extLst>
          </p:cNvPr>
          <p:cNvSpPr txBox="1">
            <a:spLocks/>
          </p:cNvSpPr>
          <p:nvPr/>
        </p:nvSpPr>
        <p:spPr>
          <a:xfrm>
            <a:off x="770437" y="2595740"/>
            <a:ext cx="5074181" cy="113710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Objective:</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To ensure effective project management and the delivery of the North Terminal Expansion, meeting all quality, schedule, and budgetary goals.</a:t>
            </a:r>
            <a:r>
              <a:rPr lang="en-US" sz="1600"/>
              <a:t>  </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06E785DC-617C-CBFF-229F-EAF23D98A30A}"/>
              </a:ext>
              <a:ext uri="{C183D7F6-B498-43B3-948B-1728B52AA6E4}">
                <adec:decorative xmlns:adec="http://schemas.microsoft.com/office/drawing/2017/decorative" val="1"/>
              </a:ext>
            </a:extLst>
          </p:cNvPr>
          <p:cNvSpPr txBox="1">
            <a:spLocks/>
          </p:cNvSpPr>
          <p:nvPr/>
        </p:nvSpPr>
        <p:spPr>
          <a:xfrm>
            <a:off x="770437" y="3929018"/>
            <a:ext cx="5074181" cy="255684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Scope:</a:t>
            </a:r>
          </a:p>
          <a:p>
            <a:pPr>
              <a:spcBef>
                <a:spcPts val="600"/>
              </a:spcBef>
              <a:tabLst>
                <a:tab pos="457189" algn="l"/>
              </a:tabLst>
              <a:defRPr/>
            </a:pPr>
            <a:r>
              <a:rPr lang="en-US" sz="1600"/>
              <a:t>The PMT will be responsible for comprehensive project management, oversight, and alignment with the Operation 2045 Strategic Plan.</a:t>
            </a:r>
          </a:p>
          <a:p>
            <a:pPr>
              <a:spcBef>
                <a:spcPts val="600"/>
              </a:spcBef>
              <a:tabLst>
                <a:tab pos="457189" algn="l"/>
              </a:tabLst>
              <a:defRPr/>
            </a:pPr>
            <a:r>
              <a:rPr lang="en-US" sz="1600"/>
              <a:t>PMT will report to the assigned Special Projects Principal Project Manager.</a:t>
            </a:r>
          </a:p>
          <a:p>
            <a:pPr>
              <a:spcBef>
                <a:spcPts val="600"/>
              </a:spcBef>
              <a:tabLst>
                <a:tab pos="457189" algn="l"/>
              </a:tabLst>
              <a:defRPr/>
            </a:pPr>
            <a:r>
              <a:rPr lang="en-US" sz="1600"/>
              <a:t>The project team will function as a hybrid, integrated team with DEN Special Projects staff.</a:t>
            </a:r>
            <a:endParaRPr lang="en-US" sz="1600">
              <a:highlight>
                <a:srgbClr val="FFFF00"/>
              </a:highlight>
            </a:endParaRPr>
          </a:p>
          <a:p>
            <a:pPr>
              <a:spcBef>
                <a:spcPts val="600"/>
              </a:spcBef>
              <a:tabLst>
                <a:tab pos="457189" algn="l"/>
              </a:tabLst>
              <a:defRPr/>
            </a:pPr>
            <a:endParaRPr lang="en-US" sz="1600"/>
          </a:p>
          <a:p>
            <a:pPr>
              <a:spcBef>
                <a:spcPts val="600"/>
              </a:spcBef>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pic>
        <p:nvPicPr>
          <p:cNvPr id="6" name="Picture 5">
            <a:extLst>
              <a:ext uri="{FF2B5EF4-FFF2-40B4-BE49-F238E27FC236}">
                <a16:creationId xmlns:a16="http://schemas.microsoft.com/office/drawing/2014/main" id="{0C115881-C8C8-76B6-04A6-DCE7512F8B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b="7017"/>
          <a:stretch/>
        </p:blipFill>
        <p:spPr>
          <a:xfrm>
            <a:off x="6432225" y="1278715"/>
            <a:ext cx="4583987" cy="4726160"/>
          </a:xfrm>
          <a:prstGeom prst="rect">
            <a:avLst/>
          </a:prstGeom>
        </p:spPr>
      </p:pic>
      <p:sp>
        <p:nvSpPr>
          <p:cNvPr id="8" name="Text Box 1">
            <a:extLst>
              <a:ext uri="{FF2B5EF4-FFF2-40B4-BE49-F238E27FC236}">
                <a16:creationId xmlns:a16="http://schemas.microsoft.com/office/drawing/2014/main" id="{B13ADFB4-115F-8364-7C87-B5075DCABF77}"/>
              </a:ext>
              <a:ext uri="{C183D7F6-B498-43B3-948B-1728B52AA6E4}">
                <adec:decorative xmlns:adec="http://schemas.microsoft.com/office/drawing/2017/decorative" val="1"/>
              </a:ext>
            </a:extLst>
          </p:cNvPr>
          <p:cNvSpPr txBox="1"/>
          <p:nvPr/>
        </p:nvSpPr>
        <p:spPr>
          <a:xfrm>
            <a:off x="7009234" y="5086705"/>
            <a:ext cx="412292" cy="23246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AOB</a:t>
            </a:r>
          </a:p>
        </p:txBody>
      </p:sp>
      <p:cxnSp>
        <p:nvCxnSpPr>
          <p:cNvPr id="9" name="Straight Arrow Connector 8">
            <a:extLst>
              <a:ext uri="{FF2B5EF4-FFF2-40B4-BE49-F238E27FC236}">
                <a16:creationId xmlns:a16="http://schemas.microsoft.com/office/drawing/2014/main" id="{AAA28AF1-9FFC-E0F6-15A5-390184264105}"/>
              </a:ext>
              <a:ext uri="{C183D7F6-B498-43B3-948B-1728B52AA6E4}">
                <adec:decorative xmlns:adec="http://schemas.microsoft.com/office/drawing/2017/decorative" val="1"/>
              </a:ext>
            </a:extLst>
          </p:cNvPr>
          <p:cNvCxnSpPr>
            <a:cxnSpLocks/>
          </p:cNvCxnSpPr>
          <p:nvPr/>
        </p:nvCxnSpPr>
        <p:spPr>
          <a:xfrm flipV="1">
            <a:off x="7152744" y="4497572"/>
            <a:ext cx="534596" cy="617709"/>
          </a:xfrm>
          <a:prstGeom prst="straightConnector1">
            <a:avLst/>
          </a:prstGeom>
          <a:noFill/>
          <a:ln w="15875" cap="flat" cmpd="sng" algn="ctr">
            <a:solidFill>
              <a:sysClr val="window" lastClr="FFFFFF"/>
            </a:solidFill>
            <a:prstDash val="solid"/>
            <a:tailEnd type="triangle"/>
          </a:ln>
          <a:effectLst/>
        </p:spPr>
      </p:cxnSp>
      <p:sp>
        <p:nvSpPr>
          <p:cNvPr id="10" name="Text Box 1">
            <a:extLst>
              <a:ext uri="{FF2B5EF4-FFF2-40B4-BE49-F238E27FC236}">
                <a16:creationId xmlns:a16="http://schemas.microsoft.com/office/drawing/2014/main" id="{7154F504-409C-8C4B-D112-110FFF721CF3}"/>
              </a:ext>
              <a:ext uri="{C183D7F6-B498-43B3-948B-1728B52AA6E4}">
                <adec:decorative xmlns:adec="http://schemas.microsoft.com/office/drawing/2017/decorative" val="1"/>
              </a:ext>
            </a:extLst>
          </p:cNvPr>
          <p:cNvSpPr txBox="1"/>
          <p:nvPr/>
        </p:nvSpPr>
        <p:spPr>
          <a:xfrm>
            <a:off x="7942522" y="2193591"/>
            <a:ext cx="1503902" cy="210244"/>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Jeppesen Terminal</a:t>
            </a:r>
          </a:p>
        </p:txBody>
      </p:sp>
      <p:cxnSp>
        <p:nvCxnSpPr>
          <p:cNvPr id="11" name="Straight Arrow Connector 10">
            <a:extLst>
              <a:ext uri="{FF2B5EF4-FFF2-40B4-BE49-F238E27FC236}">
                <a16:creationId xmlns:a16="http://schemas.microsoft.com/office/drawing/2014/main" id="{9246F4A8-CB0B-F90E-AD14-F86BF8213C84}"/>
              </a:ext>
              <a:ext uri="{C183D7F6-B498-43B3-948B-1728B52AA6E4}">
                <adec:decorative xmlns:adec="http://schemas.microsoft.com/office/drawing/2017/decorative" val="1"/>
              </a:ext>
            </a:extLst>
          </p:cNvPr>
          <p:cNvCxnSpPr>
            <a:cxnSpLocks/>
          </p:cNvCxnSpPr>
          <p:nvPr/>
        </p:nvCxnSpPr>
        <p:spPr>
          <a:xfrm>
            <a:off x="8951123" y="2397485"/>
            <a:ext cx="533119" cy="462673"/>
          </a:xfrm>
          <a:prstGeom prst="straightConnector1">
            <a:avLst/>
          </a:prstGeom>
          <a:noFill/>
          <a:ln w="15875" cap="flat" cmpd="sng" algn="ctr">
            <a:solidFill>
              <a:sysClr val="window" lastClr="FFFFFF"/>
            </a:solidFill>
            <a:prstDash val="solid"/>
            <a:tailEnd type="triangle"/>
          </a:ln>
          <a:effectLst/>
        </p:spPr>
      </p:cxnSp>
    </p:spTree>
    <p:extLst>
      <p:ext uri="{BB962C8B-B14F-4D97-AF65-F5344CB8AC3E}">
        <p14:creationId xmlns:p14="http://schemas.microsoft.com/office/powerpoint/2010/main" val="320860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9968-F984-02B0-EBC6-58D5715C11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FF3CCE-A8AD-5098-536E-D368587A2AE9}"/>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North Terminal Expansion: Project Overview</a:t>
            </a:r>
          </a:p>
        </p:txBody>
      </p:sp>
      <p:sp>
        <p:nvSpPr>
          <p:cNvPr id="7" name="Text Placeholder 4">
            <a:extLst>
              <a:ext uri="{FF2B5EF4-FFF2-40B4-BE49-F238E27FC236}">
                <a16:creationId xmlns:a16="http://schemas.microsoft.com/office/drawing/2014/main" id="{9D557BCE-BD7C-93BA-1DA7-567C69B2CDC9}"/>
              </a:ext>
              <a:ext uri="{C183D7F6-B498-43B3-948B-1728B52AA6E4}">
                <adec:decorative xmlns:adec="http://schemas.microsoft.com/office/drawing/2017/decorative" val="1"/>
              </a:ext>
            </a:extLst>
          </p:cNvPr>
          <p:cNvSpPr txBox="1">
            <a:spLocks/>
          </p:cNvSpPr>
          <p:nvPr/>
        </p:nvSpPr>
        <p:spPr>
          <a:xfrm>
            <a:off x="770438" y="1266726"/>
            <a:ext cx="10603805" cy="795990"/>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Purpose:</a:t>
            </a:r>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To construct the East and West Processor expansions of the North Terminal, enhancing the terminal capacity.</a:t>
            </a:r>
          </a:p>
          <a:p>
            <a:pPr>
              <a:spcBef>
                <a:spcPts val="600"/>
              </a:spcBef>
              <a:tabLst>
                <a:tab pos="457189" algn="l"/>
              </a:tabLst>
              <a:defRPr/>
            </a:pPr>
            <a:endParaRPr lang="en-US" sz="1600">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59DCBA51-DC5C-B755-A229-70999839BD5C}"/>
              </a:ext>
              <a:ext uri="{C183D7F6-B498-43B3-948B-1728B52AA6E4}">
                <adec:decorative xmlns:adec="http://schemas.microsoft.com/office/drawing/2017/decorative" val="1"/>
              </a:ext>
            </a:extLst>
          </p:cNvPr>
          <p:cNvSpPr txBox="1">
            <a:spLocks/>
          </p:cNvSpPr>
          <p:nvPr/>
        </p:nvSpPr>
        <p:spPr>
          <a:xfrm>
            <a:off x="770438" y="2353758"/>
            <a:ext cx="10782225" cy="2699683"/>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Key Elements:</a:t>
            </a:r>
          </a:p>
          <a:p>
            <a:pPr>
              <a:spcBef>
                <a:spcPts val="600"/>
              </a:spcBef>
              <a:tabLst>
                <a:tab pos="457189" algn="l"/>
              </a:tabLst>
              <a:defRPr/>
            </a:pPr>
            <a:r>
              <a:rPr lang="en-US" sz="1600"/>
              <a:t>Expansion of ticketing facilities</a:t>
            </a:r>
          </a:p>
          <a:p>
            <a:pPr>
              <a:spcBef>
                <a:spcPts val="600"/>
              </a:spcBef>
              <a:tabLst>
                <a:tab pos="457189" algn="l"/>
              </a:tabLst>
              <a:defRPr/>
            </a:pPr>
            <a:r>
              <a:rPr lang="en-US" sz="1600"/>
              <a:t>Addition of Security Screening Checkpoint (SSCP) Lanes</a:t>
            </a:r>
          </a:p>
          <a:p>
            <a:pPr>
              <a:spcBef>
                <a:spcPts val="600"/>
              </a:spcBef>
              <a:tabLst>
                <a:tab pos="457189" algn="l"/>
              </a:tabLst>
              <a:defRPr/>
            </a:pPr>
            <a:r>
              <a:rPr lang="en-US" sz="1600"/>
              <a:t>Expansion of  Federal Inspection Services (FIS) areas for international arrivals including Customs and Border Protection (CBP) processing and international baggage claims</a:t>
            </a:r>
          </a:p>
          <a:p>
            <a:pPr>
              <a:spcBef>
                <a:spcPts val="600"/>
              </a:spcBef>
              <a:tabLst>
                <a:tab pos="457189" algn="l"/>
              </a:tabLst>
              <a:defRPr/>
            </a:pPr>
            <a:r>
              <a:rPr lang="en-US" sz="1600"/>
              <a:t>Addition of domestic baggage claims</a:t>
            </a:r>
          </a:p>
          <a:p>
            <a:pPr>
              <a:spcBef>
                <a:spcPts val="600"/>
              </a:spcBef>
              <a:tabLst>
                <a:tab pos="457189" algn="l"/>
              </a:tabLst>
              <a:defRPr/>
            </a:pPr>
            <a:r>
              <a:rPr lang="en-US" sz="1600"/>
              <a:t>Plan connectivity for future East and West concourse expansions and FIS sterile circulation</a:t>
            </a:r>
          </a:p>
          <a:p>
            <a:pPr>
              <a:spcBef>
                <a:spcPts val="600"/>
              </a:spcBef>
              <a:tabLst>
                <a:tab pos="457189" algn="l"/>
              </a:tabLst>
              <a:defRPr/>
            </a:pPr>
            <a:r>
              <a:rPr lang="en-US" sz="1600"/>
              <a:t>Development of associated building systems.</a:t>
            </a:r>
          </a:p>
          <a:p>
            <a:pPr>
              <a:spcBef>
                <a:spcPts val="600"/>
              </a:spcBef>
              <a:tabLst>
                <a:tab pos="457189" algn="l"/>
              </a:tabLst>
              <a:defRPr/>
            </a:pPr>
            <a:endParaRPr lang="en-US" sz="1600"/>
          </a:p>
          <a:p>
            <a:pPr marL="0" indent="0">
              <a:spcBef>
                <a:spcPts val="600"/>
              </a:spcBef>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682DBF20-B5D3-2EC7-2428-0B96513D358A}"/>
              </a:ext>
              <a:ext uri="{C183D7F6-B498-43B3-948B-1728B52AA6E4}">
                <adec:decorative xmlns:adec="http://schemas.microsoft.com/office/drawing/2017/decorative" val="1"/>
              </a:ext>
            </a:extLst>
          </p:cNvPr>
          <p:cNvSpPr txBox="1">
            <a:spLocks/>
          </p:cNvSpPr>
          <p:nvPr/>
        </p:nvSpPr>
        <p:spPr>
          <a:xfrm>
            <a:off x="770438" y="5302448"/>
            <a:ext cx="8864973" cy="75829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Enabling Work:</a:t>
            </a:r>
          </a:p>
          <a:p>
            <a:pPr>
              <a:spcBef>
                <a:spcPts val="600"/>
              </a:spcBef>
              <a:tabLst>
                <a:tab pos="457189" algn="l"/>
              </a:tabLst>
              <a:defRPr/>
            </a:pPr>
            <a:r>
              <a:rPr lang="en-US" sz="1600"/>
              <a:t>Relocation of existing utilities to facilitate new construction and ensure uninterrupted service.</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399465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58796-1DA7-3E75-B74C-F2290CDFE4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1B89-79FD-4FE0-4358-E1B487F35970}"/>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North Terminal Expansion: Project Benefits</a:t>
            </a:r>
          </a:p>
        </p:txBody>
      </p:sp>
      <p:sp>
        <p:nvSpPr>
          <p:cNvPr id="7" name="Text Placeholder 4">
            <a:extLst>
              <a:ext uri="{FF2B5EF4-FFF2-40B4-BE49-F238E27FC236}">
                <a16:creationId xmlns:a16="http://schemas.microsoft.com/office/drawing/2014/main" id="{CD0B083C-35D6-D377-210A-96A95EAD9EFA}"/>
              </a:ext>
              <a:ext uri="{C183D7F6-B498-43B3-948B-1728B52AA6E4}">
                <adec:decorative xmlns:adec="http://schemas.microsoft.com/office/drawing/2017/decorative" val="1"/>
              </a:ext>
            </a:extLst>
          </p:cNvPr>
          <p:cNvSpPr txBox="1">
            <a:spLocks/>
          </p:cNvSpPr>
          <p:nvPr/>
        </p:nvSpPr>
        <p:spPr>
          <a:xfrm>
            <a:off x="770438" y="1266726"/>
            <a:ext cx="10603805" cy="98688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Operation 2045 Contribution:</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Directly supports DEN’s long-term strategic plan, </a:t>
            </a:r>
            <a:r>
              <a:rPr lang="en-US" sz="1600" b="1">
                <a:effectLst/>
                <a:ea typeface="Aptos" panose="020B0004020202020204" pitchFamily="34" charset="0"/>
                <a:cs typeface="Times New Roman" panose="02020603050405020304" pitchFamily="18" charset="0"/>
              </a:rPr>
              <a:t>Operation 2045</a:t>
            </a:r>
            <a:r>
              <a:rPr lang="en-US" sz="1600">
                <a:effectLst/>
                <a:ea typeface="Aptos" panose="020B0004020202020204" pitchFamily="34" charset="0"/>
                <a:cs typeface="Times New Roman" panose="02020603050405020304" pitchFamily="18" charset="0"/>
              </a:rPr>
              <a:t>, by addressing key growth and operational objectives</a:t>
            </a:r>
            <a:r>
              <a:rPr lang="en-US" sz="1600"/>
              <a:t>.</a:t>
            </a: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94E73856-5B80-EB29-35C1-00C729298D4E}"/>
              </a:ext>
              <a:ext uri="{C183D7F6-B498-43B3-948B-1728B52AA6E4}">
                <adec:decorative xmlns:adec="http://schemas.microsoft.com/office/drawing/2017/decorative" val="1"/>
              </a:ext>
            </a:extLst>
          </p:cNvPr>
          <p:cNvSpPr txBox="1">
            <a:spLocks/>
          </p:cNvSpPr>
          <p:nvPr/>
        </p:nvSpPr>
        <p:spPr>
          <a:xfrm>
            <a:off x="848763" y="2618757"/>
            <a:ext cx="10703900" cy="98688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Operational Capacity:</a:t>
            </a:r>
          </a:p>
          <a:p>
            <a:pPr>
              <a:spcBef>
                <a:spcPts val="600"/>
              </a:spcBef>
              <a:tabLst>
                <a:tab pos="457189" algn="l"/>
              </a:tabLst>
              <a:defRPr/>
            </a:pPr>
            <a:r>
              <a:rPr lang="en-US" sz="1600"/>
              <a:t>Increases terminal capacity to support future growth at DEN including enhanced processor and FIS capabilities.</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84395E92-CE19-A118-4979-094F72A78091}"/>
              </a:ext>
              <a:ext uri="{C183D7F6-B498-43B3-948B-1728B52AA6E4}">
                <adec:decorative xmlns:adec="http://schemas.microsoft.com/office/drawing/2017/decorative" val="1"/>
              </a:ext>
            </a:extLst>
          </p:cNvPr>
          <p:cNvSpPr txBox="1">
            <a:spLocks/>
          </p:cNvSpPr>
          <p:nvPr/>
        </p:nvSpPr>
        <p:spPr>
          <a:xfrm>
            <a:off x="770438" y="4013388"/>
            <a:ext cx="9649469" cy="75829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Commitment to Sustainability:</a:t>
            </a:r>
          </a:p>
          <a:p>
            <a:pPr>
              <a:spcBef>
                <a:spcPts val="600"/>
              </a:spcBef>
              <a:tabLst>
                <a:tab pos="457189" algn="l"/>
              </a:tabLst>
              <a:defRPr/>
            </a:pPr>
            <a:r>
              <a:rPr lang="en-US" sz="1600"/>
              <a:t>Compliance with City Executive Order No. 123 requiring LEED Gold certification for the project. </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29617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ED3D-28E1-C3B6-991B-2B8DDF6B66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E899BD-2285-8F74-473A-EB4C199278BA}"/>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Contract Type &amp; General Scope of Work</a:t>
            </a:r>
          </a:p>
        </p:txBody>
      </p:sp>
      <p:sp>
        <p:nvSpPr>
          <p:cNvPr id="7" name="Text Placeholder 4">
            <a:extLst>
              <a:ext uri="{FF2B5EF4-FFF2-40B4-BE49-F238E27FC236}">
                <a16:creationId xmlns:a16="http://schemas.microsoft.com/office/drawing/2014/main" id="{EE12DADF-3CF3-2840-2612-545A176144CE}"/>
              </a:ext>
              <a:ext uri="{C183D7F6-B498-43B3-948B-1728B52AA6E4}">
                <adec:decorative xmlns:adec="http://schemas.microsoft.com/office/drawing/2017/decorative" val="1"/>
              </a:ext>
            </a:extLst>
          </p:cNvPr>
          <p:cNvSpPr txBox="1">
            <a:spLocks/>
          </p:cNvSpPr>
          <p:nvPr/>
        </p:nvSpPr>
        <p:spPr>
          <a:xfrm>
            <a:off x="848763" y="1151822"/>
            <a:ext cx="10603805" cy="681393"/>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Contract Type:</a:t>
            </a:r>
          </a:p>
          <a:p>
            <a:pPr>
              <a:spcBef>
                <a:spcPts val="600"/>
              </a:spcBef>
              <a:tabLst>
                <a:tab pos="457189" algn="l"/>
              </a:tabLst>
              <a:defRPr/>
            </a:pPr>
            <a:r>
              <a:rPr lang="en-US" sz="1600"/>
              <a:t>Task order based with a defined overall capacity</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1B40543C-5B3C-4778-8FE9-C4E3B498B5ED}"/>
              </a:ext>
              <a:ext uri="{C183D7F6-B498-43B3-948B-1728B52AA6E4}">
                <adec:decorative xmlns:adec="http://schemas.microsoft.com/office/drawing/2017/decorative" val="1"/>
              </a:ext>
            </a:extLst>
          </p:cNvPr>
          <p:cNvSpPr txBox="1">
            <a:spLocks/>
          </p:cNvSpPr>
          <p:nvPr/>
        </p:nvSpPr>
        <p:spPr>
          <a:xfrm>
            <a:off x="848763" y="2260242"/>
            <a:ext cx="10703900" cy="795536"/>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Anticipated Contract Term</a:t>
            </a:r>
          </a:p>
          <a:p>
            <a:pPr>
              <a:spcBef>
                <a:spcPts val="600"/>
              </a:spcBef>
              <a:tabLst>
                <a:tab pos="457189" algn="l"/>
              </a:tabLst>
              <a:defRPr/>
            </a:pPr>
            <a:r>
              <a:rPr lang="en-US" sz="1600"/>
              <a:t>10 Years</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10" name="Text Placeholder 4">
            <a:extLst>
              <a:ext uri="{FF2B5EF4-FFF2-40B4-BE49-F238E27FC236}">
                <a16:creationId xmlns:a16="http://schemas.microsoft.com/office/drawing/2014/main" id="{A6AB0B23-634A-0BCA-0CA6-1C35CD7C7F21}"/>
              </a:ext>
              <a:ext uri="{C183D7F6-B498-43B3-948B-1728B52AA6E4}">
                <adec:decorative xmlns:adec="http://schemas.microsoft.com/office/drawing/2017/decorative" val="1"/>
              </a:ext>
            </a:extLst>
          </p:cNvPr>
          <p:cNvSpPr txBox="1">
            <a:spLocks/>
          </p:cNvSpPr>
          <p:nvPr/>
        </p:nvSpPr>
        <p:spPr>
          <a:xfrm>
            <a:off x="6322826" y="1081455"/>
            <a:ext cx="4857363" cy="5045968"/>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Key Services:</a:t>
            </a:r>
            <a:endParaRPr lang="en-US" sz="1600"/>
          </a:p>
          <a:p>
            <a:pPr>
              <a:spcBef>
                <a:spcPts val="600"/>
              </a:spcBef>
              <a:tabLst>
                <a:tab pos="457189" algn="l"/>
              </a:tabLst>
              <a:defRPr/>
            </a:pPr>
            <a:r>
              <a:rPr lang="en-US" sz="1600" strike="noStrike">
                <a:effectLst/>
                <a:latin typeface="+mn-lt"/>
              </a:rPr>
              <a:t>Program and project management</a:t>
            </a:r>
          </a:p>
          <a:p>
            <a:pPr>
              <a:spcBef>
                <a:spcPts val="600"/>
              </a:spcBef>
              <a:tabLst>
                <a:tab pos="457189" algn="l"/>
              </a:tabLst>
              <a:defRPr/>
            </a:pPr>
            <a:r>
              <a:rPr lang="en-US" sz="1600" strike="noStrike">
                <a:effectLst/>
              </a:rPr>
              <a:t>Planning and Preliminary design</a:t>
            </a:r>
            <a:endParaRPr lang="en-US" sz="1600"/>
          </a:p>
          <a:p>
            <a:pPr>
              <a:spcBef>
                <a:spcPts val="600"/>
              </a:spcBef>
              <a:tabLst>
                <a:tab pos="457189" algn="l"/>
              </a:tabLst>
              <a:defRPr/>
            </a:pPr>
            <a:r>
              <a:rPr lang="en-US" sz="1600" strike="noStrike">
                <a:effectLst/>
              </a:rPr>
              <a:t>Environmental Services</a:t>
            </a:r>
          </a:p>
          <a:p>
            <a:pPr>
              <a:spcBef>
                <a:spcPts val="600"/>
              </a:spcBef>
              <a:tabLst>
                <a:tab pos="457189" algn="l"/>
              </a:tabLst>
              <a:defRPr/>
            </a:pPr>
            <a:r>
              <a:rPr lang="en-US" sz="1600"/>
              <a:t>Procurement and Contract Management</a:t>
            </a:r>
            <a:endParaRPr lang="en-US" sz="1600" strike="noStrike">
              <a:effectLst/>
            </a:endParaRPr>
          </a:p>
          <a:p>
            <a:pPr>
              <a:spcBef>
                <a:spcPts val="600"/>
              </a:spcBef>
              <a:tabLst>
                <a:tab pos="457189" algn="l"/>
              </a:tabLst>
              <a:defRPr/>
            </a:pPr>
            <a:r>
              <a:rPr lang="en-US" sz="1600"/>
              <a:t>Design management and Permitting coordination</a:t>
            </a:r>
          </a:p>
          <a:p>
            <a:pPr>
              <a:spcBef>
                <a:spcPts val="600"/>
              </a:spcBef>
              <a:tabLst>
                <a:tab pos="457189" algn="l"/>
              </a:tabLst>
              <a:defRPr/>
            </a:pPr>
            <a:r>
              <a:rPr lang="en-US" sz="1600" strike="noStrike">
                <a:effectLst/>
              </a:rPr>
              <a:t>Stakeholder and Community Engagement</a:t>
            </a:r>
          </a:p>
          <a:p>
            <a:pPr>
              <a:spcBef>
                <a:spcPts val="600"/>
              </a:spcBef>
              <a:tabLst>
                <a:tab pos="457189" algn="l"/>
              </a:tabLst>
              <a:defRPr/>
            </a:pPr>
            <a:r>
              <a:rPr lang="en-US" sz="1600" strike="noStrike">
                <a:solidFill>
                  <a:srgbClr val="000000"/>
                </a:solidFill>
                <a:effectLst/>
              </a:rPr>
              <a:t>Activation Support</a:t>
            </a:r>
          </a:p>
          <a:p>
            <a:pPr>
              <a:spcBef>
                <a:spcPts val="600"/>
              </a:spcBef>
              <a:tabLst>
                <a:tab pos="457189" algn="l"/>
              </a:tabLst>
              <a:defRPr/>
            </a:pPr>
            <a:r>
              <a:rPr lang="en-US" sz="1600">
                <a:solidFill>
                  <a:srgbClr val="000000"/>
                </a:solidFill>
              </a:rPr>
              <a:t>Records management and Documentation controls</a:t>
            </a:r>
          </a:p>
          <a:p>
            <a:pPr>
              <a:spcBef>
                <a:spcPts val="600"/>
              </a:spcBef>
              <a:tabLst>
                <a:tab pos="457189" algn="l"/>
              </a:tabLst>
              <a:defRPr/>
            </a:pPr>
            <a:r>
              <a:rPr lang="en-US" sz="1600" b="0" i="0" u="none">
                <a:solidFill>
                  <a:srgbClr val="000000"/>
                </a:solidFill>
              </a:rPr>
              <a:t>Cost and Budget Management</a:t>
            </a:r>
          </a:p>
          <a:p>
            <a:pPr>
              <a:spcBef>
                <a:spcPts val="600"/>
              </a:spcBef>
              <a:tabLst>
                <a:tab pos="457189" algn="l"/>
              </a:tabLst>
              <a:defRPr/>
            </a:pPr>
            <a:r>
              <a:rPr lang="en-US" sz="1600" strike="noStrike">
                <a:solidFill>
                  <a:srgbClr val="000000"/>
                </a:solidFill>
                <a:effectLst/>
                <a:latin typeface="+mn-lt"/>
              </a:rPr>
              <a:t>Schedule and Project Controls</a:t>
            </a:r>
          </a:p>
          <a:p>
            <a:pPr>
              <a:spcBef>
                <a:spcPts val="600"/>
              </a:spcBef>
              <a:tabLst>
                <a:tab pos="457189" algn="l"/>
              </a:tabLst>
              <a:defRPr/>
            </a:pPr>
            <a:r>
              <a:rPr lang="en-US" sz="1600" b="0" i="0" u="none">
                <a:solidFill>
                  <a:srgbClr val="000000"/>
                </a:solidFill>
              </a:rPr>
              <a:t>Quality Assurance and Risk Management</a:t>
            </a:r>
          </a:p>
          <a:p>
            <a:pPr>
              <a:spcBef>
                <a:spcPts val="600"/>
              </a:spcBef>
              <a:tabLst>
                <a:tab pos="457189" algn="l"/>
              </a:tabLst>
              <a:defRPr/>
            </a:pPr>
            <a:r>
              <a:rPr lang="en-US" sz="1600" b="0" i="0" u="none">
                <a:solidFill>
                  <a:srgbClr val="000000"/>
                </a:solidFill>
              </a:rPr>
              <a:t>Othe</a:t>
            </a:r>
            <a:r>
              <a:rPr lang="en-US" sz="1600">
                <a:solidFill>
                  <a:srgbClr val="000000"/>
                </a:solidFill>
              </a:rPr>
              <a:t>r Project-Related Activities.</a:t>
            </a:r>
          </a:p>
          <a:p>
            <a:pPr>
              <a:spcBef>
                <a:spcPts val="600"/>
              </a:spcBef>
              <a:tabLst>
                <a:tab pos="457189" algn="l"/>
              </a:tabLst>
              <a:defRPr/>
            </a:pPr>
            <a:endParaRPr lang="en-US" sz="1600" b="0" i="0" u="none">
              <a:solidFill>
                <a:srgbClr val="000000"/>
              </a:solidFill>
            </a:endParaRPr>
          </a:p>
          <a:p>
            <a:pPr>
              <a:spcBef>
                <a:spcPts val="600"/>
              </a:spcBef>
              <a:tabLst>
                <a:tab pos="457189" algn="l"/>
              </a:tabLst>
              <a:defRPr/>
            </a:pP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8" name="Text Placeholder 4">
            <a:extLst>
              <a:ext uri="{FF2B5EF4-FFF2-40B4-BE49-F238E27FC236}">
                <a16:creationId xmlns:a16="http://schemas.microsoft.com/office/drawing/2014/main" id="{934422BF-4A1E-D9CB-C8CC-9305C07D6DD9}"/>
              </a:ext>
              <a:ext uri="{C183D7F6-B498-43B3-948B-1728B52AA6E4}">
                <adec:decorative xmlns:adec="http://schemas.microsoft.com/office/drawing/2017/decorative" val="1"/>
              </a:ext>
            </a:extLst>
          </p:cNvPr>
          <p:cNvSpPr txBox="1">
            <a:spLocks/>
          </p:cNvSpPr>
          <p:nvPr/>
        </p:nvSpPr>
        <p:spPr>
          <a:xfrm>
            <a:off x="848763" y="3133540"/>
            <a:ext cx="10703900" cy="795536"/>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Contract Budget</a:t>
            </a:r>
          </a:p>
          <a:p>
            <a:pPr>
              <a:spcBef>
                <a:spcPts val="600"/>
              </a:spcBef>
              <a:tabLst>
                <a:tab pos="457189" algn="l"/>
              </a:tabLst>
              <a:defRPr/>
            </a:pPr>
            <a:r>
              <a:rPr lang="en-US" sz="1600"/>
              <a:t>$135M</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58776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A26F-AD3A-6B9D-A371-36157319D1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20E219-F6C4-7DE7-990C-B47EF47DC46E}"/>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Anticipated Procurement Timeline</a:t>
            </a:r>
          </a:p>
        </p:txBody>
      </p:sp>
      <p:sp>
        <p:nvSpPr>
          <p:cNvPr id="7" name="Text Placeholder 4">
            <a:extLst>
              <a:ext uri="{FF2B5EF4-FFF2-40B4-BE49-F238E27FC236}">
                <a16:creationId xmlns:a16="http://schemas.microsoft.com/office/drawing/2014/main" id="{E584D0E2-AE4D-33A1-B3B3-71C9CFD42FE8}"/>
              </a:ext>
              <a:ext uri="{C183D7F6-B498-43B3-948B-1728B52AA6E4}">
                <adec:decorative xmlns:adec="http://schemas.microsoft.com/office/drawing/2017/decorative" val="1"/>
              </a:ext>
            </a:extLst>
          </p:cNvPr>
          <p:cNvSpPr txBox="1">
            <a:spLocks/>
          </p:cNvSpPr>
          <p:nvPr/>
        </p:nvSpPr>
        <p:spPr>
          <a:xfrm>
            <a:off x="770439" y="1266726"/>
            <a:ext cx="5111888" cy="980247"/>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Planning Phase </a:t>
            </a:r>
            <a:r>
              <a:rPr lang="en-US" sz="1600" b="1" i="1"/>
              <a:t>(Tentative: Q3 2025 – Q4 2025)</a:t>
            </a:r>
          </a:p>
          <a:p>
            <a:pPr>
              <a:spcBef>
                <a:spcPts val="600"/>
              </a:spcBef>
              <a:tabLst>
                <a:tab pos="457189" algn="l"/>
              </a:tabLst>
              <a:defRPr/>
            </a:pPr>
            <a:r>
              <a:rPr lang="en-US" sz="1600"/>
              <a:t>Conduct vendor outreach and advertisement tollgate.</a:t>
            </a: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5CEBBF2D-688C-2D77-E63E-ACCDCBD83AC7}"/>
              </a:ext>
              <a:ext uri="{C183D7F6-B498-43B3-948B-1728B52AA6E4}">
                <adec:decorative xmlns:adec="http://schemas.microsoft.com/office/drawing/2017/decorative" val="1"/>
              </a:ext>
            </a:extLst>
          </p:cNvPr>
          <p:cNvSpPr txBox="1">
            <a:spLocks/>
          </p:cNvSpPr>
          <p:nvPr/>
        </p:nvSpPr>
        <p:spPr>
          <a:xfrm>
            <a:off x="770438" y="2246964"/>
            <a:ext cx="5111888" cy="1372937"/>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Advertisement Phase </a:t>
            </a:r>
            <a:r>
              <a:rPr lang="en-US" sz="1600" b="1" i="1"/>
              <a:t>(Tentative: Q4 2025)</a:t>
            </a:r>
          </a:p>
          <a:p>
            <a:pPr>
              <a:spcBef>
                <a:spcPts val="600"/>
              </a:spcBef>
              <a:tabLst>
                <a:tab pos="457189" algn="l"/>
              </a:tabLst>
              <a:defRPr/>
            </a:pPr>
            <a:r>
              <a:rPr lang="en-US" sz="1600"/>
              <a:t>Publish advertisement on Bidnet</a:t>
            </a:r>
          </a:p>
          <a:p>
            <a:pPr>
              <a:spcBef>
                <a:spcPts val="600"/>
              </a:spcBef>
              <a:tabLst>
                <a:tab pos="457189" algn="l"/>
              </a:tabLst>
              <a:defRPr/>
            </a:pPr>
            <a:r>
              <a:rPr lang="en-US" sz="1600"/>
              <a:t>Host Pre-proposal meeting</a:t>
            </a:r>
          </a:p>
          <a:p>
            <a:pPr>
              <a:spcBef>
                <a:spcPts val="600"/>
              </a:spcBef>
              <a:tabLst>
                <a:tab pos="457189" algn="l"/>
              </a:tabLst>
              <a:defRPr/>
            </a:pPr>
            <a:r>
              <a:rPr lang="en-US" sz="1600"/>
              <a:t>Receive proposals.</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221866D4-995F-D2EA-9C85-79D3669C76AF}"/>
              </a:ext>
              <a:ext uri="{C183D7F6-B498-43B3-948B-1728B52AA6E4}">
                <adec:decorative xmlns:adec="http://schemas.microsoft.com/office/drawing/2017/decorative" val="1"/>
              </a:ext>
            </a:extLst>
          </p:cNvPr>
          <p:cNvSpPr txBox="1">
            <a:spLocks/>
          </p:cNvSpPr>
          <p:nvPr/>
        </p:nvSpPr>
        <p:spPr>
          <a:xfrm>
            <a:off x="770438" y="3838463"/>
            <a:ext cx="5111888" cy="2094225"/>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Selection Phase </a:t>
            </a:r>
            <a:r>
              <a:rPr lang="en-US" sz="1600" b="1" i="1"/>
              <a:t>(Tentative Q4 2025 – Q1 2026)</a:t>
            </a:r>
          </a:p>
          <a:p>
            <a:pPr>
              <a:spcBef>
                <a:spcPts val="600"/>
              </a:spcBef>
              <a:tabLst>
                <a:tab pos="457189" algn="l"/>
              </a:tabLst>
              <a:defRPr/>
            </a:pPr>
            <a:r>
              <a:rPr lang="en-US" sz="1600"/>
              <a:t>Review qualifications/ proposals</a:t>
            </a:r>
          </a:p>
          <a:p>
            <a:pPr>
              <a:spcBef>
                <a:spcPts val="600"/>
              </a:spcBef>
              <a:tabLst>
                <a:tab pos="457189" algn="l"/>
              </a:tabLst>
              <a:defRPr/>
            </a:pPr>
            <a:r>
              <a:rPr lang="en-US" sz="1600"/>
              <a:t>Develop a shortlist of firms</a:t>
            </a:r>
          </a:p>
          <a:p>
            <a:pPr>
              <a:spcBef>
                <a:spcPts val="600"/>
              </a:spcBef>
              <a:tabLst>
                <a:tab pos="457189" algn="l"/>
              </a:tabLst>
              <a:defRPr/>
            </a:pPr>
            <a:r>
              <a:rPr lang="en-US" sz="1600"/>
              <a:t>Issue Request for Proposals (RFP)</a:t>
            </a:r>
          </a:p>
          <a:p>
            <a:pPr>
              <a:spcBef>
                <a:spcPts val="600"/>
              </a:spcBef>
              <a:tabLst>
                <a:tab pos="457189" algn="l"/>
              </a:tabLst>
              <a:defRPr/>
            </a:pPr>
            <a:r>
              <a:rPr lang="en-US" sz="1600"/>
              <a:t>Conduct interviews</a:t>
            </a:r>
          </a:p>
          <a:p>
            <a:pPr>
              <a:spcBef>
                <a:spcPts val="600"/>
              </a:spcBef>
              <a:tabLst>
                <a:tab pos="457189" algn="l"/>
              </a:tabLst>
              <a:defRPr/>
            </a:pPr>
            <a:r>
              <a:rPr lang="en-US" sz="1600"/>
              <a:t>Complete selection tollgate.</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10" name="Text Placeholder 4">
            <a:extLst>
              <a:ext uri="{FF2B5EF4-FFF2-40B4-BE49-F238E27FC236}">
                <a16:creationId xmlns:a16="http://schemas.microsoft.com/office/drawing/2014/main" id="{60A3E844-BC5A-48A7-E2A7-618AB4E523D0}"/>
              </a:ext>
              <a:ext uri="{C183D7F6-B498-43B3-948B-1728B52AA6E4}">
                <adec:decorative xmlns:adec="http://schemas.microsoft.com/office/drawing/2017/decorative" val="1"/>
              </a:ext>
            </a:extLst>
          </p:cNvPr>
          <p:cNvSpPr txBox="1">
            <a:spLocks/>
          </p:cNvSpPr>
          <p:nvPr/>
        </p:nvSpPr>
        <p:spPr>
          <a:xfrm>
            <a:off x="6309675" y="1266733"/>
            <a:ext cx="4959647" cy="980231"/>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Contract Drafting </a:t>
            </a:r>
            <a:r>
              <a:rPr lang="en-US" sz="1600" b="1" i="1"/>
              <a:t>(Tentative: Q1 2026)</a:t>
            </a:r>
            <a:endParaRPr lang="en-US" sz="1600" i="1"/>
          </a:p>
          <a:p>
            <a:pPr>
              <a:spcBef>
                <a:spcPts val="600"/>
              </a:spcBef>
              <a:tabLst>
                <a:tab pos="457189" algn="l"/>
              </a:tabLst>
              <a:defRPr/>
            </a:pPr>
            <a:r>
              <a:rPr lang="en-US" sz="1600" strike="noStrike">
                <a:effectLst/>
                <a:latin typeface="+mn-lt"/>
              </a:rPr>
              <a:t>Finalize contract terms</a:t>
            </a:r>
          </a:p>
          <a:p>
            <a:pPr>
              <a:spcBef>
                <a:spcPts val="600"/>
              </a:spcBef>
              <a:tabLst>
                <a:tab pos="457189" algn="l"/>
              </a:tabLst>
              <a:defRPr/>
            </a:pPr>
            <a:r>
              <a:rPr lang="en-US" sz="1600"/>
              <a:t>Vendor signs the contract.</a:t>
            </a: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6" name="Text Placeholder 4">
            <a:extLst>
              <a:ext uri="{FF2B5EF4-FFF2-40B4-BE49-F238E27FC236}">
                <a16:creationId xmlns:a16="http://schemas.microsoft.com/office/drawing/2014/main" id="{4B951104-CE57-E4DC-D2A7-B9FF787B7C92}"/>
              </a:ext>
              <a:ext uri="{C183D7F6-B498-43B3-948B-1728B52AA6E4}">
                <adec:decorative xmlns:adec="http://schemas.microsoft.com/office/drawing/2017/decorative" val="1"/>
              </a:ext>
            </a:extLst>
          </p:cNvPr>
          <p:cNvSpPr txBox="1">
            <a:spLocks/>
          </p:cNvSpPr>
          <p:nvPr/>
        </p:nvSpPr>
        <p:spPr>
          <a:xfrm>
            <a:off x="6309674" y="2448769"/>
            <a:ext cx="4959647" cy="980231"/>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Execution </a:t>
            </a:r>
            <a:r>
              <a:rPr lang="en-US" sz="1600" b="1" i="1"/>
              <a:t>(Tentative: Q2- Q3 2026)</a:t>
            </a:r>
            <a:endParaRPr lang="en-US" sz="1600" i="1"/>
          </a:p>
          <a:p>
            <a:pPr>
              <a:spcBef>
                <a:spcPts val="600"/>
              </a:spcBef>
              <a:tabLst>
                <a:tab pos="457189" algn="l"/>
              </a:tabLst>
              <a:defRPr/>
            </a:pPr>
            <a:r>
              <a:rPr lang="en-US" sz="1600"/>
              <a:t>Obtain the agency approval</a:t>
            </a:r>
            <a:endParaRPr lang="en-US" sz="1600" strike="noStrike">
              <a:effectLst/>
              <a:latin typeface="+mn-lt"/>
            </a:endParaRPr>
          </a:p>
          <a:p>
            <a:pPr>
              <a:spcBef>
                <a:spcPts val="600"/>
              </a:spcBef>
              <a:tabLst>
                <a:tab pos="457189" algn="l"/>
              </a:tabLst>
              <a:defRPr/>
            </a:pPr>
            <a:r>
              <a:rPr lang="en-US" sz="1600"/>
              <a:t>Complete City Council approval process</a:t>
            </a:r>
          </a:p>
          <a:p>
            <a:pPr>
              <a:spcBef>
                <a:spcPts val="600"/>
              </a:spcBef>
              <a:tabLst>
                <a:tab pos="457189" algn="l"/>
              </a:tabLst>
              <a:defRPr/>
            </a:pPr>
            <a:r>
              <a:rPr lang="en-US" sz="1600" b="0" i="0" u="none" strike="noStrike">
                <a:solidFill>
                  <a:srgbClr val="000000"/>
                </a:solidFill>
                <a:effectLst/>
                <a:latin typeface="+mn-lt"/>
              </a:rPr>
              <a:t>Finalize contract with all signatures.</a:t>
            </a: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07583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9E26-71A5-37A3-E9C4-7816F66D84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F47F42-5247-2BD4-A40F-AB6D6AE1ADC7}"/>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Summary</a:t>
            </a:r>
          </a:p>
        </p:txBody>
      </p:sp>
      <p:sp>
        <p:nvSpPr>
          <p:cNvPr id="3" name="Text Placeholder 2">
            <a:extLst>
              <a:ext uri="{FF2B5EF4-FFF2-40B4-BE49-F238E27FC236}">
                <a16:creationId xmlns:a16="http://schemas.microsoft.com/office/drawing/2014/main" id="{4711337F-1ADA-2A51-FC52-A0E80E1B95B8}"/>
              </a:ext>
            </a:extLst>
          </p:cNvPr>
          <p:cNvSpPr>
            <a:spLocks noGrp="1"/>
          </p:cNvSpPr>
          <p:nvPr>
            <p:ph type="body" sz="quarter" idx="12"/>
          </p:nvPr>
        </p:nvSpPr>
        <p:spPr/>
        <p:txBody>
          <a:bodyPr/>
          <a:lstStyle/>
          <a:p>
            <a:r>
              <a:rPr lang="en-US"/>
              <a:t>7</a:t>
            </a:r>
          </a:p>
        </p:txBody>
      </p:sp>
      <p:sp>
        <p:nvSpPr>
          <p:cNvPr id="7" name="Text Placeholder 4">
            <a:extLst>
              <a:ext uri="{FF2B5EF4-FFF2-40B4-BE49-F238E27FC236}">
                <a16:creationId xmlns:a16="http://schemas.microsoft.com/office/drawing/2014/main" id="{8749CA47-3FBC-7A33-1FAF-557F8797CB17}"/>
              </a:ext>
            </a:extLst>
          </p:cNvPr>
          <p:cNvSpPr txBox="1">
            <a:spLocks/>
          </p:cNvSpPr>
          <p:nvPr/>
        </p:nvSpPr>
        <p:spPr>
          <a:xfrm>
            <a:off x="770438" y="1266726"/>
            <a:ext cx="10603805" cy="171065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Summary:</a:t>
            </a:r>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The selection of a qualified Program Management Team (PMT) is critical to the successful delivery of this key infrastructure project.</a:t>
            </a:r>
          </a:p>
          <a:p>
            <a:pPr marL="0" indent="0">
              <a:spcBef>
                <a:spcPts val="600"/>
              </a:spcBef>
              <a:buNone/>
              <a:tabLst>
                <a:tab pos="457189" algn="l"/>
              </a:tabLst>
              <a:defRPr/>
            </a:pPr>
            <a:endParaRPr lang="en-US" sz="1600"/>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The Request for Qualifications (RFQ) process is designed to identify a team that aligns with DEN’s strategic goals and upholds City values.</a:t>
            </a:r>
          </a:p>
          <a:p>
            <a:pPr>
              <a:spcBef>
                <a:spcPts val="600"/>
              </a:spcBef>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158074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24FE-F0C6-7B3B-56CE-0E8BA192EE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4EBDDB6-624D-1A94-1532-BA0F65769586}"/>
              </a:ext>
            </a:extLst>
          </p:cNvPr>
          <p:cNvSpPr>
            <a:spLocks noGrp="1"/>
          </p:cNvSpPr>
          <p:nvPr>
            <p:ph type="title" idx="4294967295"/>
          </p:nvPr>
        </p:nvSpPr>
        <p:spPr>
          <a:xfrm>
            <a:off x="721452" y="360977"/>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Runway 7-25 Pavement Rehabilitation</a:t>
            </a:r>
            <a:endParaRPr lang="en-US" sz="2800"/>
          </a:p>
        </p:txBody>
      </p:sp>
      <p:sp>
        <p:nvSpPr>
          <p:cNvPr id="3" name="TextBox 2">
            <a:extLst>
              <a:ext uri="{FF2B5EF4-FFF2-40B4-BE49-F238E27FC236}">
                <a16:creationId xmlns:a16="http://schemas.microsoft.com/office/drawing/2014/main" id="{C5E18C79-C3BE-8CE7-75F6-40F55A94CAD9}"/>
              </a:ext>
              <a:ext uri="{C183D7F6-B498-43B3-948B-1728B52AA6E4}">
                <adec:decorative xmlns:adec="http://schemas.microsoft.com/office/drawing/2017/decorative" val="1"/>
              </a:ext>
            </a:extLst>
          </p:cNvPr>
          <p:cNvSpPr txBox="1"/>
          <p:nvPr/>
        </p:nvSpPr>
        <p:spPr>
          <a:xfrm>
            <a:off x="721452" y="1298255"/>
            <a:ext cx="9817395" cy="4801314"/>
          </a:xfrm>
          <a:prstGeom prst="rect">
            <a:avLst/>
          </a:prstGeom>
          <a:noFill/>
        </p:spPr>
        <p:txBody>
          <a:bodyPr wrap="square" lIns="91440" tIns="45720" rIns="91440" bIns="45720" anchor="t">
            <a:spAutoFit/>
          </a:bodyPr>
          <a:lstStyle/>
          <a:p>
            <a:r>
              <a:rPr lang="en-US"/>
              <a:t>This project covers rehabilitation work within the Runway 7-25 Complex and will include the removal and replacement of deteriorated concrete pavement slabs, spall and crack repair of concrete pavement slabs not slated for replacement,  removal and replacement of joint sealant, and the obliteration and application of pavement markings. This project will also address some drainage concerns within the grassy island of Deice Pad WA and address some cracking in the asphalt shoulders.</a:t>
            </a:r>
          </a:p>
          <a:p>
            <a:endParaRPr lang="en-US" b="1"/>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$10M to $20M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panose="020B0604020202020204" pitchFamily="34" charset="0"/>
              <a:buChar char="•"/>
            </a:pPr>
            <a:r>
              <a:rPr lang="en-US"/>
              <a:t>Concrete Paving, </a:t>
            </a:r>
            <a:endParaRPr lang="en-US">
              <a:ea typeface="Calibri"/>
              <a:cs typeface="Calibri"/>
            </a:endParaRPr>
          </a:p>
          <a:p>
            <a:pPr marL="285750" indent="-285750">
              <a:buClr>
                <a:srgbClr val="E35B2A"/>
              </a:buClr>
              <a:buFont typeface="Arial" panose="020B0604020202020204" pitchFamily="34" charset="0"/>
              <a:buChar char="•"/>
            </a:pPr>
            <a:r>
              <a:rPr lang="en-US"/>
              <a:t>Joint Seal Work, </a:t>
            </a:r>
            <a:endParaRPr lang="en-US">
              <a:ea typeface="Calibri"/>
              <a:cs typeface="Calibri"/>
            </a:endParaRPr>
          </a:p>
          <a:p>
            <a:pPr marL="285750" indent="-285750">
              <a:buClr>
                <a:srgbClr val="E35B2A"/>
              </a:buClr>
              <a:buFont typeface="Arial" panose="020B0604020202020204" pitchFamily="34" charset="0"/>
              <a:buChar char="•"/>
            </a:pPr>
            <a:r>
              <a:rPr lang="en-US"/>
              <a:t>Airfield Electrical, </a:t>
            </a:r>
            <a:endParaRPr lang="en-US">
              <a:ea typeface="Calibri"/>
              <a:cs typeface="Calibri"/>
            </a:endParaRPr>
          </a:p>
          <a:p>
            <a:pPr marL="285750" indent="-285750">
              <a:buClr>
                <a:srgbClr val="E35B2A"/>
              </a:buClr>
              <a:buFont typeface="Arial" panose="020B0604020202020204" pitchFamily="34" charset="0"/>
              <a:buChar char="•"/>
            </a:pPr>
            <a:r>
              <a:rPr lang="en-US"/>
              <a:t>Pavement Markings</a:t>
            </a:r>
            <a:endParaRPr lang="en-US">
              <a:ea typeface="Calibri"/>
              <a:cs typeface="Calibri"/>
            </a:endParaRPr>
          </a:p>
          <a:p>
            <a:pPr>
              <a:buClr>
                <a:srgbClr val="E35B2A"/>
              </a:buClr>
            </a:pPr>
            <a:br>
              <a:rPr lang="en-US" b="1" i="0" u="none" strike="noStrike" kern="1200" cap="none" spc="0" normalizeH="0" baseline="0" noProof="0">
                <a:ln>
                  <a:noFill/>
                </a:ln>
                <a:effectLst/>
                <a:uLnTx/>
                <a:uFillTx/>
                <a:cs typeface="Calibri"/>
              </a:rPr>
            </a:br>
            <a:r>
              <a:rPr kumimoji="0" lang="en-US" b="1" i="0" u="none" strike="noStrike" kern="1200" cap="none" spc="0" normalizeH="0" baseline="0" noProof="0">
                <a:ln>
                  <a:noFill/>
                </a:ln>
                <a:solidFill>
                  <a:prstClr val="black"/>
                </a:solidFill>
                <a:effectLst/>
                <a:uLnTx/>
                <a:uFillTx/>
                <a:ea typeface="+mn-ea"/>
                <a:cs typeface="Calibri"/>
              </a:rPr>
              <a:t>Project Manager: </a:t>
            </a:r>
            <a:r>
              <a:rPr lang="en-US">
                <a:solidFill>
                  <a:prstClr val="black"/>
                </a:solidFill>
                <a:cs typeface="Calibri"/>
              </a:rPr>
              <a:t>Kathryn Stevens | </a:t>
            </a:r>
            <a:r>
              <a:rPr lang="en-US">
                <a:solidFill>
                  <a:prstClr val="black"/>
                </a:solidFill>
                <a:cs typeface="Calibri"/>
                <a:hlinkClick r:id="rId3">
                  <a:extLst>
                    <a:ext uri="{A12FA001-AC4F-418D-AE19-62706E023703}">
                      <ahyp:hlinkClr xmlns:ahyp="http://schemas.microsoft.com/office/drawing/2018/hyperlinkcolor" val="tx"/>
                    </a:ext>
                  </a:extLst>
                </a:hlinkClick>
              </a:rPr>
              <a:t>Kathryn.Stevens@flydenver.com</a:t>
            </a:r>
            <a:r>
              <a:rPr lang="en-US">
                <a:solidFill>
                  <a:prstClr val="black"/>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pic>
        <p:nvPicPr>
          <p:cNvPr id="2" name="Picture 1" descr="Aerial view of airport with project area outlined in red covering Runway 7 25 Taxiways B B4 and G includes surrounding land and facilities with labels and arrow pointing to project area">
            <a:extLst>
              <a:ext uri="{FF2B5EF4-FFF2-40B4-BE49-F238E27FC236}">
                <a16:creationId xmlns:a16="http://schemas.microsoft.com/office/drawing/2014/main" id="{0168391B-F9D6-736E-8BAE-EA2E8A787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3109" y="3037912"/>
            <a:ext cx="6833493" cy="2664798"/>
          </a:xfrm>
          <a:prstGeom prst="rect">
            <a:avLst/>
          </a:prstGeom>
        </p:spPr>
      </p:pic>
    </p:spTree>
    <p:extLst>
      <p:ext uri="{BB962C8B-B14F-4D97-AF65-F5344CB8AC3E}">
        <p14:creationId xmlns:p14="http://schemas.microsoft.com/office/powerpoint/2010/main" val="272519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10"/>
          </p:nvPr>
        </p:nvSpPr>
        <p:spPr>
          <a:xfrm>
            <a:off x="769938" y="1555749"/>
            <a:ext cx="9625919" cy="4555339"/>
          </a:xfrm>
        </p:spPr>
        <p:txBody>
          <a:bodyPr/>
          <a:lstStyle/>
          <a:p>
            <a:pPr>
              <a:lnSpc>
                <a:spcPct val="120000"/>
              </a:lnSpc>
            </a:pPr>
            <a:r>
              <a:rPr lang="en-US" sz="200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a:p>
        </p:txBody>
      </p:sp>
      <p:sp>
        <p:nvSpPr>
          <p:cNvPr id="2" name="Text Placeholder 1" descr="Legal Disclaimer&#10;&#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69938" y="457987"/>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F96F-74E6-36D8-6C1D-78EF55A9CB9F}"/>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7C2C015-1C26-5E8F-FA88-559FF4E1446E}"/>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On Call SBE Environmental Testing and Hazardous </a:t>
            </a:r>
            <a:br>
              <a:rPr lang="en-US" sz="2800">
                <a:solidFill>
                  <a:srgbClr val="440099"/>
                </a:solidFill>
                <a:latin typeface="+mn-lt"/>
                <a:ea typeface="+mn-ea"/>
                <a:cs typeface="+mn-cs"/>
              </a:rPr>
            </a:br>
            <a:r>
              <a:rPr lang="en-US" sz="2800">
                <a:solidFill>
                  <a:srgbClr val="440099"/>
                </a:solidFill>
                <a:latin typeface="+mn-lt"/>
                <a:ea typeface="+mn-ea"/>
                <a:cs typeface="+mn-cs"/>
              </a:rPr>
              <a:t>Material Mitigation Services</a:t>
            </a:r>
            <a:endParaRPr lang="en-US" sz="2800"/>
          </a:p>
        </p:txBody>
      </p:sp>
      <p:sp>
        <p:nvSpPr>
          <p:cNvPr id="3" name="TextBox 2">
            <a:extLst>
              <a:ext uri="{FF2B5EF4-FFF2-40B4-BE49-F238E27FC236}">
                <a16:creationId xmlns:a16="http://schemas.microsoft.com/office/drawing/2014/main" id="{DE035322-1AAA-3BE1-F693-CAA55432370D}"/>
              </a:ext>
              <a:ext uri="{C183D7F6-B498-43B3-948B-1728B52AA6E4}">
                <adec:decorative xmlns:adec="http://schemas.microsoft.com/office/drawing/2017/decorative" val="1"/>
              </a:ext>
            </a:extLst>
          </p:cNvPr>
          <p:cNvSpPr txBox="1"/>
          <p:nvPr/>
        </p:nvSpPr>
        <p:spPr>
          <a:xfrm>
            <a:off x="721452" y="1298255"/>
            <a:ext cx="9817395" cy="4524315"/>
          </a:xfrm>
          <a:prstGeom prst="rect">
            <a:avLst/>
          </a:prstGeom>
          <a:noFill/>
        </p:spPr>
        <p:txBody>
          <a:bodyPr wrap="square" lIns="91440" tIns="45720" rIns="91440" bIns="45720" anchor="t">
            <a:spAutoFit/>
          </a:bodyPr>
          <a:lstStyle/>
          <a:p>
            <a:r>
              <a:rPr lang="en-US"/>
              <a:t>We are seeking at least two Small Business Enterprise (SBE)-certified firms to lead environmental testing services, including asbestos, lead, mold, and other hazardous materials. If hazardous materials are identified, selected firms will also be responsible for coordinating mitigation efforts. This opportunity will be structured as a construction contract, due to the inclusion of mitigation activities, and will include the professional services of environmental testing and reporting.</a:t>
            </a:r>
          </a:p>
          <a:p>
            <a:endParaRPr lang="en-US" b="1"/>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up to (2) Contracts at $1M ea.</a:t>
            </a:r>
            <a:endParaRPr lang="en-US">
              <a:solidFill>
                <a:prstClr val="black"/>
              </a:solidFill>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lang="en-US">
                <a:solidFill>
                  <a:prstClr val="black"/>
                </a:solidFill>
                <a:cs typeface="Calibri"/>
              </a:rPr>
              <a:t>SBE defined pool, only Small Business Enterprises with CCD can </a:t>
            </a:r>
            <a:r>
              <a:rPr lang="en-US">
                <a:solidFill>
                  <a:prstClr val="black"/>
                </a:solidFill>
                <a:ea typeface="+mn-lt"/>
                <a:cs typeface="+mn-lt"/>
              </a:rPr>
              <a:t>bid.</a:t>
            </a:r>
            <a:r>
              <a:rPr lang="en-US">
                <a:solidFill>
                  <a:prstClr val="black"/>
                </a:solidFill>
                <a:cs typeface="Calibri"/>
              </a:rPr>
              <a:t> </a:t>
            </a:r>
          </a:p>
          <a:p>
            <a:pPr>
              <a:defRPr/>
            </a:pPr>
            <a:r>
              <a:rPr lang="en-US" b="1">
                <a:solidFill>
                  <a:prstClr val="black"/>
                </a:solidFill>
                <a:ea typeface="Calibri"/>
                <a:cs typeface="Calibri"/>
              </a:rPr>
              <a:t>SBE Goal: </a:t>
            </a:r>
            <a:r>
              <a:rPr lang="en-US">
                <a:solidFill>
                  <a:prstClr val="black"/>
                </a:solidFill>
                <a:ea typeface="Calibri"/>
                <a:cs typeface="Calibri"/>
              </a:rPr>
              <a:t>set at 30% self perform.</a:t>
            </a:r>
          </a:p>
          <a:p>
            <a:r>
              <a:rPr lang="en-US" b="1"/>
              <a:t>Key Scope/Industry:</a:t>
            </a:r>
            <a:endParaRPr lang="en-US"/>
          </a:p>
          <a:p>
            <a:pPr marL="285750" indent="-285750">
              <a:buClr>
                <a:srgbClr val="E35B2A"/>
              </a:buClr>
              <a:buFont typeface="Arial" panose="020B0604020202020204" pitchFamily="34" charset="0"/>
              <a:buChar char="•"/>
            </a:pPr>
            <a:r>
              <a:rPr lang="en-US"/>
              <a:t>Environmental Testing (Asbestos, Lead, Mold, etc.)</a:t>
            </a:r>
            <a:endParaRPr lang="en-US">
              <a:ea typeface="Calibri"/>
              <a:cs typeface="Calibri"/>
            </a:endParaRPr>
          </a:p>
          <a:p>
            <a:pPr marL="285750" indent="-285750">
              <a:buClr>
                <a:srgbClr val="E35B2A"/>
              </a:buClr>
              <a:buFont typeface="Arial" panose="020B0604020202020204" pitchFamily="34" charset="0"/>
              <a:buChar char="•"/>
            </a:pPr>
            <a:r>
              <a:rPr lang="en-US"/>
              <a:t>Environmental Mitigation Coordination</a:t>
            </a:r>
            <a:endParaRPr lang="en-US">
              <a:ea typeface="Calibri"/>
              <a:cs typeface="Calibri"/>
            </a:endParaRPr>
          </a:p>
          <a:p>
            <a:pPr marL="285750" indent="-285750">
              <a:buClr>
                <a:srgbClr val="E35B2A"/>
              </a:buClr>
              <a:buFont typeface="Arial" panose="020B0604020202020204" pitchFamily="34" charset="0"/>
              <a:buChar char="•"/>
            </a:pPr>
            <a:r>
              <a:rPr lang="en-US"/>
              <a:t>Prime Firm must hold </a:t>
            </a:r>
            <a:r>
              <a:rPr lang="en-US" b="1"/>
              <a:t>SBE certification</a:t>
            </a:r>
            <a:endParaRPr lang="en-US"/>
          </a:p>
          <a:p>
            <a:pPr lvl="0">
              <a:defRPr/>
            </a:pPr>
            <a:r>
              <a:rPr kumimoji="0" lang="en-US" b="1" i="0" u="none" strike="noStrike" kern="1200" cap="none" spc="0" normalizeH="0" baseline="0" noProof="0">
                <a:ln>
                  <a:noFill/>
                </a:ln>
                <a:solidFill>
                  <a:prstClr val="black"/>
                </a:solidFill>
                <a:effectLst/>
                <a:uLnTx/>
                <a:uFillTx/>
                <a:ea typeface="+mn-ea"/>
                <a:cs typeface="Calibri"/>
              </a:rPr>
              <a:t>Project Manager: </a:t>
            </a:r>
            <a:r>
              <a:rPr kumimoji="0" lang="en-US" b="0" i="0" u="none" strike="noStrike" kern="1200" cap="none" spc="0" normalizeH="0" baseline="0" noProof="0">
                <a:ln>
                  <a:noFill/>
                </a:ln>
                <a:solidFill>
                  <a:prstClr val="black"/>
                </a:solidFill>
                <a:effectLst/>
                <a:uLnTx/>
                <a:uFillTx/>
                <a:ea typeface="+mn-ea"/>
                <a:cs typeface="Calibri"/>
              </a:rPr>
              <a:t>David Mashburn | </a:t>
            </a:r>
            <a:r>
              <a:rPr lang="en-US">
                <a:solidFill>
                  <a:srgbClr val="0563C1"/>
                </a:solidFill>
                <a:cs typeface="Calibri"/>
                <a:hlinkClick r:id="rId3"/>
              </a:rPr>
              <a:t>david.mashburn@flydenver.com</a:t>
            </a:r>
            <a:r>
              <a:rPr lang="en-US">
                <a:solidFill>
                  <a:srgbClr val="0563C1"/>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948251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68C2-AB2E-5527-DBDB-735D9AC43527}"/>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FB20C08-FFB7-B108-D072-23CB3AD2BCB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2026 Annual Airfield Pavement Rehabilitation</a:t>
            </a:r>
            <a:endParaRPr lang="en-US" sz="3200"/>
          </a:p>
        </p:txBody>
      </p:sp>
      <p:sp>
        <p:nvSpPr>
          <p:cNvPr id="3" name="TextBox 2">
            <a:extLst>
              <a:ext uri="{FF2B5EF4-FFF2-40B4-BE49-F238E27FC236}">
                <a16:creationId xmlns:a16="http://schemas.microsoft.com/office/drawing/2014/main" id="{640B8984-72BA-B893-9547-73FAA3EBBEBF}"/>
              </a:ext>
              <a:ext uri="{C183D7F6-B498-43B3-948B-1728B52AA6E4}">
                <adec:decorative xmlns:adec="http://schemas.microsoft.com/office/drawing/2017/decorative" val="1"/>
              </a:ext>
            </a:extLst>
          </p:cNvPr>
          <p:cNvSpPr txBox="1"/>
          <p:nvPr/>
        </p:nvSpPr>
        <p:spPr>
          <a:xfrm>
            <a:off x="721452" y="1043731"/>
            <a:ext cx="9615917" cy="5016758"/>
          </a:xfrm>
          <a:prstGeom prst="rect">
            <a:avLst/>
          </a:prstGeom>
          <a:noFill/>
        </p:spPr>
        <p:txBody>
          <a:bodyPr wrap="square" lIns="91440" tIns="45720" rIns="91440" bIns="45720" anchor="t">
            <a:spAutoFit/>
          </a:bodyPr>
          <a:lstStyle/>
          <a:p>
            <a:r>
              <a:rPr lang="en-US" sz="2000"/>
              <a:t>This project addresses deteriorated concrete pavement and other </a:t>
            </a:r>
            <a:r>
              <a:rPr lang="en-US" sz="2000" b="1"/>
              <a:t>Part 139 compliance issues</a:t>
            </a:r>
            <a:r>
              <a:rPr lang="en-US" sz="2000"/>
              <a:t> to ensure a safe, reliable airfield for airline partners and passengers.</a:t>
            </a:r>
            <a:br>
              <a:rPr lang="en-US" sz="2000"/>
            </a:br>
            <a:endParaRPr lang="en-US" sz="2000"/>
          </a:p>
          <a:p>
            <a:r>
              <a:rPr lang="en-US" sz="2000" b="1"/>
              <a:t>Typical Scope Includes:</a:t>
            </a:r>
            <a:endParaRPr lang="en-US" sz="2000"/>
          </a:p>
          <a:p>
            <a:pPr marL="285750" indent="-285750">
              <a:buClr>
                <a:srgbClr val="E35B2A"/>
              </a:buClr>
              <a:buFont typeface="Arial" panose="020B0604020202020204" pitchFamily="34" charset="0"/>
              <a:buChar char="•"/>
            </a:pPr>
            <a:r>
              <a:rPr lang="en-US" sz="2000"/>
              <a:t>Removal and replacement of concrete panels</a:t>
            </a:r>
          </a:p>
          <a:p>
            <a:pPr marL="285750" indent="-285750">
              <a:buClr>
                <a:srgbClr val="E35B2A"/>
              </a:buClr>
              <a:buFont typeface="Arial" panose="020B0604020202020204" pitchFamily="34" charset="0"/>
              <a:buChar char="•"/>
            </a:pPr>
            <a:r>
              <a:rPr lang="en-US" sz="2000"/>
              <a:t>Full and partial-depth spall and crack repairs</a:t>
            </a:r>
          </a:p>
          <a:p>
            <a:pPr marL="285750" indent="-285750">
              <a:buClr>
                <a:srgbClr val="E35B2A"/>
              </a:buClr>
              <a:buFont typeface="Arial" panose="020B0604020202020204" pitchFamily="34" charset="0"/>
              <a:buChar char="•"/>
            </a:pPr>
            <a:r>
              <a:rPr lang="en-US" sz="2000"/>
              <a:t>Drainage structure adjustments</a:t>
            </a:r>
          </a:p>
          <a:p>
            <a:pPr marL="285750" indent="-285750">
              <a:buClr>
                <a:srgbClr val="E35B2A"/>
              </a:buClr>
              <a:buFont typeface="Arial" panose="020B0604020202020204" pitchFamily="34" charset="0"/>
              <a:buChar char="•"/>
            </a:pPr>
            <a:r>
              <a:rPr lang="en-US" sz="2000"/>
              <a:t>Minor in-pavement lighting work (base cans, fixtures, conduits)</a:t>
            </a:r>
          </a:p>
          <a:p>
            <a:pPr marL="285750" indent="-285750">
              <a:buClr>
                <a:srgbClr val="E35B2A"/>
              </a:buClr>
              <a:buFont typeface="Arial" panose="020B0604020202020204" pitchFamily="34" charset="0"/>
              <a:buChar char="•"/>
            </a:pPr>
            <a:r>
              <a:rPr lang="en-US" sz="2000"/>
              <a:t>Surface-painted pavement marking refresh</a:t>
            </a:r>
          </a:p>
          <a:p>
            <a:pPr>
              <a:defRPr/>
            </a:pPr>
            <a:endParaRPr lang="en-US" sz="2000" b="1">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a:ln>
                  <a:noFill/>
                </a:ln>
                <a:solidFill>
                  <a:prstClr val="black"/>
                </a:solidFill>
                <a:effectLst/>
                <a:uLnTx/>
                <a:uFillTx/>
                <a:ea typeface="+mn-ea"/>
                <a:cs typeface="Calibri"/>
              </a:rPr>
              <a:t>KEY INFORMATION </a:t>
            </a:r>
            <a:endParaRPr kumimoji="0" lang="en-US" sz="2000" b="1" i="0" u="none" strike="noStrike" kern="1200" cap="none" spc="0" normalizeH="0" baseline="0" noProof="0">
              <a:ln>
                <a:noFill/>
              </a:ln>
              <a:solidFill>
                <a:prstClr val="black"/>
              </a:solidFill>
              <a:effectLst/>
              <a:uLnTx/>
              <a:uFillTx/>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Anticipated Advertisement Date: </a:t>
            </a:r>
            <a:r>
              <a:rPr kumimoji="0" lang="en-US" sz="2000" b="0" i="0" u="none" strike="noStrike" kern="1200" cap="none" spc="0" normalizeH="0" baseline="0" noProof="0">
                <a:ln>
                  <a:noFill/>
                </a:ln>
                <a:solidFill>
                  <a:prstClr val="black"/>
                </a:solidFill>
                <a:effectLst/>
                <a:uLnTx/>
                <a:uFillTx/>
                <a:ea typeface="+mn-ea"/>
                <a:cs typeface="Calibri"/>
              </a:rPr>
              <a:t> </a:t>
            </a:r>
            <a:r>
              <a:rPr lang="en-US" sz="2000">
                <a:solidFill>
                  <a:prstClr val="black"/>
                </a:solidFill>
                <a:cs typeface="Calibri"/>
              </a:rPr>
              <a:t>Q4 2025</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Estimated Project Value: </a:t>
            </a:r>
            <a:r>
              <a:rPr lang="en-US" sz="2000">
                <a:solidFill>
                  <a:prstClr val="black"/>
                </a:solidFill>
                <a:cs typeface="Calibri"/>
              </a:rPr>
              <a:t>$2M to $4.99M</a:t>
            </a:r>
          </a:p>
          <a:p>
            <a:pPr lvl="0">
              <a:defRPr/>
            </a:pPr>
            <a:r>
              <a:rPr kumimoji="0" lang="en-US" sz="2000" b="1" i="0" u="none" strike="noStrike" kern="1200" cap="none" spc="0" normalizeH="0" baseline="0" noProof="0">
                <a:ln>
                  <a:noFill/>
                </a:ln>
                <a:solidFill>
                  <a:prstClr val="black"/>
                </a:solidFill>
                <a:effectLst/>
                <a:uLnTx/>
                <a:uFillTx/>
                <a:ea typeface="+mn-ea"/>
                <a:cs typeface="Calibri"/>
              </a:rPr>
              <a:t>Small Business Program Goal: </a:t>
            </a:r>
            <a:r>
              <a:rPr kumimoji="0" lang="en-US" sz="2000" b="0" i="0" u="none" strike="noStrike" kern="1200" cap="none" spc="0" normalizeH="0" baseline="0" noProof="0">
                <a:ln>
                  <a:noFill/>
                </a:ln>
                <a:solidFill>
                  <a:prstClr val="black"/>
                </a:solidFill>
                <a:effectLst/>
                <a:uLnTx/>
                <a:uFillTx/>
                <a:ea typeface="+mn-ea"/>
                <a:cs typeface="Calibri"/>
              </a:rPr>
              <a:t>TBD</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Key Scope/Industry: </a:t>
            </a:r>
            <a:r>
              <a:rPr lang="en-US" sz="2000">
                <a:solidFill>
                  <a:prstClr val="black"/>
                </a:solidFill>
                <a:cs typeface="Calibri"/>
              </a:rPr>
              <a:t>Heavy Civil Construction</a:t>
            </a:r>
          </a:p>
          <a:p>
            <a:pPr lvl="0">
              <a:defRPr/>
            </a:pPr>
            <a:r>
              <a:rPr kumimoji="0" lang="en-US" sz="2000" b="1" i="0" u="none" strike="noStrike" kern="1200" cap="none" spc="0" normalizeH="0" baseline="0" noProof="0">
                <a:ln>
                  <a:noFill/>
                </a:ln>
                <a:solidFill>
                  <a:prstClr val="black"/>
                </a:solidFill>
                <a:effectLst/>
                <a:uLnTx/>
                <a:uFillTx/>
                <a:ea typeface="+mn-ea"/>
                <a:cs typeface="Calibri"/>
              </a:rPr>
              <a:t>Project Manager: </a:t>
            </a:r>
            <a:r>
              <a:rPr kumimoji="0" lang="en-US" sz="2000" b="0" i="0" u="none" strike="noStrike" kern="1200" cap="none" spc="0" normalizeH="0" baseline="0" noProof="0">
                <a:ln>
                  <a:noFill/>
                </a:ln>
                <a:solidFill>
                  <a:prstClr val="black"/>
                </a:solidFill>
                <a:effectLst/>
                <a:uLnTx/>
                <a:uFillTx/>
                <a:ea typeface="+mn-ea"/>
                <a:cs typeface="Calibri"/>
              </a:rPr>
              <a:t>Jae Lee | </a:t>
            </a:r>
            <a:r>
              <a:rPr lang="en-US" sz="2000">
                <a:solidFill>
                  <a:srgbClr val="0563C1"/>
                </a:solidFill>
                <a:cs typeface="Calibri"/>
                <a:hlinkClick r:id="rId3"/>
              </a:rPr>
              <a:t>jae.lee@flydenver.com</a:t>
            </a:r>
            <a:r>
              <a:rPr lang="en-US" sz="2000">
                <a:solidFill>
                  <a:srgbClr val="0563C1"/>
                </a:solidFill>
                <a:cs typeface="Calibri"/>
              </a:rPr>
              <a:t> </a:t>
            </a:r>
            <a:endParaRPr kumimoji="0" lang="en-US" sz="20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414928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825D-0D27-B293-6293-A710117C1D2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6B9D25-DF51-B127-CD4B-D229A35EAC0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2025 Tunnel Switchgear Heaving Remediation  </a:t>
            </a:r>
            <a:endParaRPr lang="en-US" sz="3200"/>
          </a:p>
        </p:txBody>
      </p:sp>
      <p:sp>
        <p:nvSpPr>
          <p:cNvPr id="3" name="TextBox 2">
            <a:extLst>
              <a:ext uri="{FF2B5EF4-FFF2-40B4-BE49-F238E27FC236}">
                <a16:creationId xmlns:a16="http://schemas.microsoft.com/office/drawing/2014/main" id="{C51312FF-A27D-AE57-E2D4-57C4BD78A09B}"/>
              </a:ext>
              <a:ext uri="{C183D7F6-B498-43B3-948B-1728B52AA6E4}">
                <adec:decorative xmlns:adec="http://schemas.microsoft.com/office/drawing/2017/decorative" val="1"/>
              </a:ext>
            </a:extLst>
          </p:cNvPr>
          <p:cNvSpPr txBox="1"/>
          <p:nvPr/>
        </p:nvSpPr>
        <p:spPr>
          <a:xfrm>
            <a:off x="721452" y="1043731"/>
            <a:ext cx="9070247" cy="535531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Replace damaged switchgear and enclosures.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Install new switchgear on</a:t>
            </a:r>
            <a:r>
              <a:rPr lang="en-US">
                <a:solidFill>
                  <a:prstClr val="black"/>
                </a:solidFill>
                <a:latin typeface="Calibri" panose="020F0502020204030204"/>
                <a:cs typeface="Calibri"/>
              </a:rPr>
              <a:t> a structural element that prevents any future heaving will not damage new switchgear</a:t>
            </a:r>
            <a:endParaRPr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Construct code-compliant enclosures with fire-rated walls, fire suppression, and HVAC.</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a:solidFill>
                  <a:prstClr val="black"/>
                </a:solidFill>
                <a:latin typeface="Calibri" panose="020F0502020204030204"/>
                <a:cs typeface="Calibri"/>
              </a:rPr>
              <a:t>Demolish existing switchgear rooms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Implement water mitigation at ACON sub-cores.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a:solidFill>
                  <a:prstClr val="black"/>
                </a:solidFill>
                <a:latin typeface="Calibri" panose="020F0502020204030204"/>
                <a:ea typeface="Calibri"/>
                <a:cs typeface="Calibri"/>
              </a:rPr>
              <a:t>Design-Build, Two-part procurement with RFQ &amp; RFP</a:t>
            </a:r>
            <a:endParaRPr lang="en-US"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en-US" b="1">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a:solidFill>
                  <a:prstClr val="black"/>
                </a:solidFill>
                <a:latin typeface="Calibri" panose="020F0502020204030204"/>
                <a:cs typeface="Calibri"/>
              </a:rPr>
              <a:t>Q4 2025</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$10M to $49.99M</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lang="en-US">
                <a:solidFill>
                  <a:prstClr val="black"/>
                </a:solidFill>
                <a:latin typeface="Calibri" panose="020F0502020204030204"/>
                <a:cs typeface="Calibri"/>
              </a:rPr>
              <a:t>10</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MWBE Goal</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Electrical, Concrete, Masonry, Earthwork, Civil Utilities, Mechanical, Electrical, Plumbing</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Mark </a:t>
            </a:r>
            <a:r>
              <a:rPr kumimoji="0" lang="en-US" b="0" i="0" u="none" strike="noStrike" kern="1200" cap="none" spc="0" normalizeH="0" baseline="0" noProof="0" err="1">
                <a:ln>
                  <a:noFill/>
                </a:ln>
                <a:solidFill>
                  <a:prstClr val="black"/>
                </a:solidFill>
                <a:effectLst/>
                <a:uLnTx/>
                <a:uFillTx/>
                <a:latin typeface="Calibri" panose="020F0502020204030204"/>
                <a:ea typeface="+mn-ea"/>
                <a:cs typeface="Calibri"/>
              </a:rPr>
              <a:t>Tabugadir</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hlinkClick r:id="rId3"/>
              </a:rPr>
              <a:t>mark.tabugadir@flydenver.com</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84317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E44D-0156-7A90-FA5F-2BB7341AD5F3}"/>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D830A12B-6E17-8999-451B-0BF31AB02021}"/>
              </a:ext>
            </a:extLst>
          </p:cNvPr>
          <p:cNvSpPr>
            <a:spLocks noGrp="1"/>
          </p:cNvSpPr>
          <p:nvPr>
            <p:ph type="title" idx="4294967295"/>
          </p:nvPr>
        </p:nvSpPr>
        <p:spPr>
          <a:xfrm>
            <a:off x="533563" y="224863"/>
            <a:ext cx="1135873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Gate Apron Rehabilitation (GARDI Program) – B39 to B61 (11 Gates)</a:t>
            </a:r>
            <a:endParaRPr lang="en-US" sz="3200"/>
          </a:p>
        </p:txBody>
      </p:sp>
      <p:sp>
        <p:nvSpPr>
          <p:cNvPr id="3" name="TextBox 2">
            <a:extLst>
              <a:ext uri="{FF2B5EF4-FFF2-40B4-BE49-F238E27FC236}">
                <a16:creationId xmlns:a16="http://schemas.microsoft.com/office/drawing/2014/main" id="{AE8BA2A0-0C76-DEC3-3578-17DE0806E00F}"/>
              </a:ext>
              <a:ext uri="{C183D7F6-B498-43B3-948B-1728B52AA6E4}">
                <adec:decorative xmlns:adec="http://schemas.microsoft.com/office/drawing/2017/decorative" val="1"/>
              </a:ext>
            </a:extLst>
          </p:cNvPr>
          <p:cNvSpPr txBox="1"/>
          <p:nvPr/>
        </p:nvSpPr>
        <p:spPr>
          <a:xfrm>
            <a:off x="721453" y="802713"/>
            <a:ext cx="9714020" cy="5632311"/>
          </a:xfrm>
          <a:prstGeom prst="rect">
            <a:avLst/>
          </a:prstGeom>
          <a:noFill/>
        </p:spPr>
        <p:txBody>
          <a:bodyPr wrap="square" lIns="91440" tIns="45720" rIns="91440" bIns="45720" anchor="t">
            <a:spAutoFit/>
          </a:bodyPr>
          <a:lstStyle/>
          <a:p>
            <a:r>
              <a:rPr lang="en-US" sz="1500" b="1"/>
              <a:t>Construction Timeline:</a:t>
            </a:r>
            <a:r>
              <a:rPr lang="en-US" sz="1500"/>
              <a:t> Phased from </a:t>
            </a:r>
            <a:r>
              <a:rPr lang="en-US" sz="1500" b="1"/>
              <a:t>Q4 2026 to Q4 2028</a:t>
            </a:r>
            <a:r>
              <a:rPr lang="en-US" sz="1500"/>
              <a:t> (2–3 gates at a time)</a:t>
            </a:r>
          </a:p>
          <a:p>
            <a:pPr lvl="0">
              <a:defRPr/>
            </a:pPr>
            <a:r>
              <a:rPr lang="en-US" sz="1500" b="1"/>
              <a:t>Scope Highlights:</a:t>
            </a:r>
            <a:endParaRPr lang="en-US" sz="1500" b="1">
              <a:ea typeface="Calibri"/>
              <a:cs typeface="Calibri"/>
            </a:endParaRPr>
          </a:p>
          <a:p>
            <a:pPr marL="285750" indent="-285750">
              <a:buClr>
                <a:srgbClr val="E35B2A"/>
              </a:buClr>
              <a:buFont typeface="Arial" panose="020B0604020202020204" pitchFamily="34" charset="0"/>
              <a:buChar char="•"/>
              <a:defRPr/>
            </a:pPr>
            <a:r>
              <a:rPr lang="en-US" sz="1500"/>
              <a:t>Demolition and replacement of failing pavement &amp; subgrade regrading for improved drainage</a:t>
            </a:r>
            <a:endParaRPr lang="en-US" sz="1500">
              <a:ea typeface="Calibri"/>
              <a:cs typeface="Calibri"/>
            </a:endParaRPr>
          </a:p>
          <a:p>
            <a:pPr marL="285750" indent="-285750">
              <a:buClr>
                <a:srgbClr val="E35B2A"/>
              </a:buClr>
              <a:buFont typeface="Arial" panose="020B0604020202020204" pitchFamily="34" charset="0"/>
              <a:buChar char="•"/>
              <a:defRPr/>
            </a:pPr>
            <a:r>
              <a:rPr lang="en-US" sz="1500"/>
              <a:t>New GARDI Pavement Section:</a:t>
            </a:r>
            <a:endParaRPr lang="en-US" sz="1500">
              <a:ea typeface="Calibri"/>
              <a:cs typeface="Calibri"/>
            </a:endParaRPr>
          </a:p>
          <a:p>
            <a:pPr marL="742950" lvl="1"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4” Upper Select Fill</a:t>
            </a:r>
            <a:endParaRPr lang="en-US" sz="1500" i="0" u="none" strike="noStrike" kern="1200" cap="none" spc="0" normalizeH="0" baseline="0" noProof="0">
              <a:ln>
                <a:noFill/>
              </a:ln>
              <a:solidFill>
                <a:prstClr val="black"/>
              </a:solidFill>
              <a:effectLst/>
              <a:uLnTx/>
              <a:uFillTx/>
              <a:ea typeface="Calibri"/>
              <a:cs typeface="Calibri"/>
            </a:endParaRPr>
          </a:p>
          <a:p>
            <a:pPr marL="742950" lvl="1"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12” Cement Treated Soil Base</a:t>
            </a:r>
            <a:endParaRPr lang="en-US" sz="1500" i="0" u="none" strike="noStrike" kern="1200" cap="none" spc="0" normalizeH="0" baseline="0" noProof="0">
              <a:ln>
                <a:noFill/>
              </a:ln>
              <a:solidFill>
                <a:prstClr val="black"/>
              </a:solidFill>
              <a:effectLst/>
              <a:uLnTx/>
              <a:uFillTx/>
              <a:ea typeface="Calibri"/>
              <a:cs typeface="Calibri"/>
            </a:endParaRPr>
          </a:p>
          <a:p>
            <a:pPr marL="742950" lvl="1"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3” Asphalt Mix</a:t>
            </a:r>
            <a:endParaRPr lang="en-US" sz="1500" i="0" u="none" strike="noStrike" kern="1200" cap="none" spc="0" normalizeH="0" baseline="0" noProof="0">
              <a:ln>
                <a:noFill/>
              </a:ln>
              <a:solidFill>
                <a:prstClr val="black"/>
              </a:solidFill>
              <a:effectLst/>
              <a:uLnTx/>
              <a:uFillTx/>
              <a:ea typeface="Calibri"/>
              <a:cs typeface="Calibri"/>
            </a:endParaRPr>
          </a:p>
          <a:p>
            <a:pPr marL="742950" lvl="1"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6” Cement Treated Permeable Base (CTPB)</a:t>
            </a:r>
            <a:endParaRPr lang="en-US" sz="1500" i="0" u="none" strike="noStrike" kern="1200" cap="none" spc="0" normalizeH="0" baseline="0" noProof="0">
              <a:ln>
                <a:noFill/>
              </a:ln>
              <a:solidFill>
                <a:prstClr val="black"/>
              </a:solidFill>
              <a:effectLst/>
              <a:uLnTx/>
              <a:uFillTx/>
              <a:ea typeface="Calibri"/>
              <a:cs typeface="Calibri"/>
            </a:endParaRPr>
          </a:p>
          <a:p>
            <a:pPr marL="742950" lvl="1"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17” Portland Cement Concrete</a:t>
            </a:r>
            <a:endParaRPr lang="en-US" sz="15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defRPr/>
            </a:pPr>
            <a:r>
              <a:rPr lang="en-US" sz="1500"/>
              <a:t>Pavement markings coordinated with DEN Planning &amp; Airlines</a:t>
            </a:r>
            <a:endParaRPr kumimoji="0" lang="en-US" sz="1500" i="0" u="none" strike="noStrike" kern="1200" cap="none" spc="0" normalizeH="0" baseline="0" noProof="0">
              <a:ln>
                <a:noFill/>
              </a:ln>
              <a:solidFill>
                <a:prstClr val="black"/>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solidFill>
                <a:prstClr val="black"/>
              </a:solidFill>
              <a:cs typeface="Calibri"/>
            </a:endParaRPr>
          </a:p>
          <a:p>
            <a:pPr lvl="0">
              <a:defRPr/>
            </a:pPr>
            <a:r>
              <a:rPr lang="en-US" sz="1500" b="1"/>
              <a:t>Utility Work Includes:</a:t>
            </a:r>
            <a:endParaRPr lang="en-US" sz="1500" b="1">
              <a:ea typeface="Calibri"/>
              <a:cs typeface="Calibri"/>
            </a:endParaRPr>
          </a:p>
          <a:p>
            <a:pPr marL="285750" lvl="0"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Jet fuel pipes &amp; hydrant pits</a:t>
            </a:r>
            <a:endParaRPr lang="en-US" sz="1500"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Storm, sanitary, and water</a:t>
            </a:r>
            <a:endParaRPr lang="en-US" sz="1500"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Electrical, cathodic protection, trench drains, underdrains</a:t>
            </a:r>
            <a:endParaRPr lang="en-US" sz="1500"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Xcel gas adjustments &amp; baggage tunnel removal</a:t>
            </a:r>
            <a:endParaRPr lang="en-US" sz="1500"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i="0" u="none" strike="noStrike" kern="1200" cap="none" spc="0" normalizeH="0" baseline="0" noProof="0">
                <a:ln>
                  <a:noFill/>
                </a:ln>
                <a:solidFill>
                  <a:prstClr val="black"/>
                </a:solidFill>
                <a:effectLst/>
                <a:uLnTx/>
                <a:uFillTx/>
                <a:ea typeface="+mn-ea"/>
                <a:cs typeface="Calibri"/>
              </a:rPr>
              <a:t>Passenger loading bridge mods &amp; potable water units</a:t>
            </a:r>
            <a:endParaRPr lang="en-US" sz="150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Calibri"/>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Calibri"/>
              </a:rPr>
              <a:t>Anticipated Advertisement Date: </a:t>
            </a:r>
            <a:r>
              <a:rPr kumimoji="0" lang="en-US" sz="1500" b="0" i="0" u="none" strike="noStrike" kern="1200" cap="none" spc="0" normalizeH="0" baseline="0" noProof="0">
                <a:ln>
                  <a:noFill/>
                </a:ln>
                <a:solidFill>
                  <a:prstClr val="black"/>
                </a:solidFill>
                <a:effectLst/>
                <a:uLnTx/>
                <a:uFillTx/>
                <a:ea typeface="+mn-ea"/>
                <a:cs typeface="Calibri"/>
              </a:rPr>
              <a:t> </a:t>
            </a:r>
            <a:r>
              <a:rPr lang="en-US" sz="1500">
                <a:solidFill>
                  <a:prstClr val="black"/>
                </a:solidFill>
                <a:cs typeface="Calibri"/>
              </a:rPr>
              <a:t>September</a:t>
            </a:r>
            <a:r>
              <a:rPr kumimoji="0" lang="en-US" sz="1500" b="0" i="0" u="none" strike="noStrike" kern="1200" cap="none" spc="0" normalizeH="0" baseline="0" noProof="0">
                <a:ln>
                  <a:noFill/>
                </a:ln>
                <a:solidFill>
                  <a:prstClr val="black"/>
                </a:solidFill>
                <a:effectLst/>
                <a:uLnTx/>
                <a:uFillTx/>
                <a:ea typeface="+mn-ea"/>
                <a:cs typeface="Calibri"/>
              </a:rPr>
              <a:t> 2025     </a:t>
            </a:r>
            <a:endParaRPr kumimoji="0" lang="en-US" sz="15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Calibri"/>
              </a:rPr>
              <a:t>Estimated Project Value: </a:t>
            </a:r>
            <a:r>
              <a:rPr kumimoji="0" lang="en-US" sz="1500" b="0" i="0" u="none" strike="noStrike" kern="1200" cap="none" spc="0" normalizeH="0" baseline="0" noProof="0">
                <a:ln>
                  <a:noFill/>
                </a:ln>
                <a:solidFill>
                  <a:prstClr val="black"/>
                </a:solidFill>
                <a:effectLst/>
                <a:uLnTx/>
                <a:uFillTx/>
                <a:ea typeface="+mn-ea"/>
                <a:cs typeface="Calibri"/>
              </a:rPr>
              <a:t>$2M to $4.99M</a:t>
            </a:r>
            <a:endParaRPr kumimoji="0" lang="en-US" sz="15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Calibri"/>
              </a:rPr>
              <a:t>Small Business Program Goal:</a:t>
            </a:r>
            <a:r>
              <a:rPr kumimoji="0" lang="en-US" sz="1500" b="0" i="0" u="none" strike="noStrike" kern="1200" cap="none" spc="0" normalizeH="0" baseline="0" noProof="0">
                <a:ln>
                  <a:noFill/>
                </a:ln>
                <a:solidFill>
                  <a:prstClr val="black"/>
                </a:solidFill>
                <a:effectLst/>
                <a:uLnTx/>
                <a:uFillTx/>
                <a:ea typeface="+mn-ea"/>
                <a:cs typeface="Calibri"/>
              </a:rPr>
              <a:t> 20% MWBE Goal</a:t>
            </a:r>
            <a:endParaRPr kumimoji="0" lang="en-US" sz="1500" b="0" i="0" u="none" strike="noStrike" kern="1200" cap="none" spc="0" normalizeH="0" baseline="0" noProof="0">
              <a:ln>
                <a:noFill/>
              </a:ln>
              <a:solidFill>
                <a:prstClr val="black"/>
              </a:solidFill>
              <a:effectLst/>
              <a:uLnTx/>
              <a:uFillTx/>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Calibri"/>
              </a:rPr>
              <a:t>Key Scope/Industry: </a:t>
            </a:r>
            <a:r>
              <a:rPr kumimoji="0" lang="en-US" sz="1500" b="0" i="0" u="none" strike="noStrike" kern="1200" cap="none" spc="0" normalizeH="0" baseline="0" noProof="0">
                <a:ln>
                  <a:noFill/>
                </a:ln>
                <a:solidFill>
                  <a:prstClr val="black"/>
                </a:solidFill>
                <a:effectLst/>
                <a:uLnTx/>
                <a:uFillTx/>
                <a:ea typeface="+mn-ea"/>
                <a:cs typeface="Calibri"/>
              </a:rPr>
              <a:t>Concrete, Asphalt, Earthwork, Civil Utilities, Jet Fuel</a:t>
            </a:r>
            <a:endParaRPr kumimoji="0" lang="en-US" sz="1500" b="0" i="0" u="none" strike="noStrike" kern="1200" cap="none" spc="0" normalizeH="0" baseline="0" noProof="0">
              <a:ln>
                <a:noFill/>
              </a:ln>
              <a:solidFill>
                <a:prstClr val="black"/>
              </a:solidFill>
              <a:effectLst/>
              <a:uLnTx/>
              <a:uFillTx/>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Calibri"/>
              </a:rPr>
              <a:t>Project Manager: </a:t>
            </a:r>
            <a:r>
              <a:rPr kumimoji="0" lang="en-US" sz="1500" b="0" i="0" u="none" strike="noStrike" kern="1200" cap="none" spc="0" normalizeH="0" baseline="0" noProof="0">
                <a:ln>
                  <a:noFill/>
                </a:ln>
                <a:solidFill>
                  <a:prstClr val="black"/>
                </a:solidFill>
                <a:effectLst/>
                <a:uLnTx/>
                <a:uFillTx/>
                <a:ea typeface="+mn-ea"/>
                <a:cs typeface="Calibri"/>
              </a:rPr>
              <a:t>Hunter Wardlaw| </a:t>
            </a:r>
            <a:r>
              <a:rPr kumimoji="0" lang="en-US" sz="1500" b="0" i="0" u="none" strike="noStrike" kern="1200" cap="none" spc="0" normalizeH="0" baseline="0" noProof="0">
                <a:ln>
                  <a:noFill/>
                </a:ln>
                <a:solidFill>
                  <a:srgbClr val="0563C1"/>
                </a:solidFill>
                <a:effectLst/>
                <a:uLnTx/>
                <a:uFillTx/>
                <a:ea typeface="+mn-ea"/>
                <a:cs typeface="Calibri"/>
                <a:hlinkClick r:id="rId3"/>
              </a:rPr>
              <a:t>hunter.wardlaw@flydenver.com</a:t>
            </a:r>
            <a:r>
              <a:rPr kumimoji="0" lang="en-US" sz="1500" b="0" i="0" u="none" strike="noStrike" kern="1200" cap="none" spc="0" normalizeH="0" baseline="0" noProof="0">
                <a:ln>
                  <a:noFill/>
                </a:ln>
                <a:solidFill>
                  <a:srgbClr val="0563C1"/>
                </a:solidFill>
                <a:effectLst/>
                <a:uLnTx/>
                <a:uFillTx/>
                <a:ea typeface="+mn-ea"/>
                <a:cs typeface="Calibri"/>
              </a:rPr>
              <a:t> </a:t>
            </a:r>
            <a:endParaRPr kumimoji="0" lang="en-US" sz="15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172542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754F-29C6-74B4-BEA1-02E9ADB36BF9}"/>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611EC296-7327-0DE4-F0F4-44DD234FF8FB}"/>
              </a:ext>
            </a:extLst>
          </p:cNvPr>
          <p:cNvSpPr>
            <a:spLocks noGrp="1"/>
          </p:cNvSpPr>
          <p:nvPr>
            <p:ph type="title" idx="4294967295"/>
          </p:nvPr>
        </p:nvSpPr>
        <p:spPr>
          <a:xfrm>
            <a:off x="648384" y="164068"/>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B Northeast – Design  </a:t>
            </a:r>
            <a:endParaRPr lang="en-US" sz="3200"/>
          </a:p>
        </p:txBody>
      </p:sp>
      <p:sp>
        <p:nvSpPr>
          <p:cNvPr id="3" name="TextBox 2">
            <a:extLst>
              <a:ext uri="{FF2B5EF4-FFF2-40B4-BE49-F238E27FC236}">
                <a16:creationId xmlns:a16="http://schemas.microsoft.com/office/drawing/2014/main" id="{F845D5D3-0DE7-EA39-84E1-22BAEDD2AC19}"/>
              </a:ext>
              <a:ext uri="{C183D7F6-B498-43B3-948B-1728B52AA6E4}">
                <adec:decorative xmlns:adec="http://schemas.microsoft.com/office/drawing/2017/decorative" val="1"/>
              </a:ext>
            </a:extLst>
          </p:cNvPr>
          <p:cNvSpPr txBox="1"/>
          <p:nvPr/>
        </p:nvSpPr>
        <p:spPr>
          <a:xfrm>
            <a:off x="770438" y="1113797"/>
            <a:ext cx="9070247"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a:ea typeface="Calibri"/>
              <a:cs typeface="Calibri"/>
            </a:endParaRPr>
          </a:p>
        </p:txBody>
      </p:sp>
      <p:pic>
        <p:nvPicPr>
          <p:cNvPr id="2" name="Picture 1" descr="Rendering of proposed GARDI B Northeast project is part of the Gate Apron Rehabilitation and Drainage Improvements (GARDI) Program, focusing on the reconstruction of Gates B39, B41, B43, B45, B47, B49, B51, B53, B55, B59, and B61. &#10;">
            <a:extLst>
              <a:ext uri="{FF2B5EF4-FFF2-40B4-BE49-F238E27FC236}">
                <a16:creationId xmlns:a16="http://schemas.microsoft.com/office/drawing/2014/main" id="{6B1E078A-AA35-D378-1591-37CBB05C6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5419" y="5107717"/>
            <a:ext cx="6687464" cy="1755993"/>
          </a:xfrm>
          <a:prstGeom prst="rect">
            <a:avLst/>
          </a:prstGeom>
        </p:spPr>
      </p:pic>
      <p:sp>
        <p:nvSpPr>
          <p:cNvPr id="4" name="TextBox 3">
            <a:extLst>
              <a:ext uri="{FF2B5EF4-FFF2-40B4-BE49-F238E27FC236}">
                <a16:creationId xmlns:a16="http://schemas.microsoft.com/office/drawing/2014/main" id="{4F55C3DD-4D5B-30F2-9A9B-C30EC77017E3}"/>
              </a:ext>
            </a:extLst>
          </p:cNvPr>
          <p:cNvSpPr txBox="1"/>
          <p:nvPr/>
        </p:nvSpPr>
        <p:spPr>
          <a:xfrm>
            <a:off x="381913" y="642611"/>
            <a:ext cx="9858375"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600" b="0" i="0" u="none" strike="noStrike" kern="1200" cap="none" spc="0" normalizeH="0" baseline="0" noProof="0">
                <a:ln>
                  <a:noFill/>
                </a:ln>
                <a:solidFill>
                  <a:prstClr val="black"/>
                </a:solidFill>
                <a:effectLst/>
                <a:uLnTx/>
                <a:uFillTx/>
                <a:latin typeface="Aptos"/>
                <a:ea typeface="Calibri"/>
                <a:cs typeface="Calibri"/>
              </a:rPr>
              <a:t>The GARDI scope includes removing the failing concrete panels, reconditioning and re-grading the underlying subgrade as necessary to promote correct drainage and eliminating historical issues that have promoted the differential movement in the area. The new GARDI pavement section includes a subgrade pavement drainage layer (cement treated permeable base) that will collect any water that leaks through the surface joints and will send the water to the underdrain piping system. The typical GARDI pavement section from bottom to top is 4” of Upper Select Fill, 12” of Cement Treated Soil Base Course, 3” of Asphalt Mix Pavement, 6” of Cement Treated Permeable Base (CTPB) Course, and 17” of Portland Cement Concrete Pavement. Pavement Marking adjustments in coordination with DEN Planning, Airline Affairs and the airlines.</a:t>
            </a:r>
            <a:r>
              <a:rPr lang="en-US" sz="1600">
                <a:solidFill>
                  <a:prstClr val="black"/>
                </a:solidFill>
                <a:latin typeface="Aptos"/>
                <a:ea typeface="Calibri"/>
                <a:cs typeface="Calibri"/>
              </a:rPr>
              <a:t> </a:t>
            </a:r>
            <a:endParaRPr lang="en-US">
              <a:solidFill>
                <a:prstClr val="black"/>
              </a:solidFill>
            </a:endParaRPr>
          </a:p>
          <a:p>
            <a:pPr>
              <a:defRPr/>
            </a:pPr>
            <a:endParaRPr lang="en-US" sz="1600">
              <a:solidFill>
                <a:prstClr val="black"/>
              </a:solidFill>
              <a:latin typeface="Aptos"/>
              <a:ea typeface="Calibri"/>
              <a:cs typeface="Calibri"/>
            </a:endParaRPr>
          </a:p>
          <a:p>
            <a:pPr>
              <a:defRPr/>
            </a:pPr>
            <a:r>
              <a:rPr lang="en-US" sz="1600">
                <a:solidFill>
                  <a:prstClr val="black"/>
                </a:solidFill>
                <a:latin typeface="Aptos"/>
                <a:ea typeface="Calibri"/>
                <a:cs typeface="Calibri"/>
              </a:rPr>
              <a:t>Phasing of this project will be very crucial to the airlines and DEN Operations. The design team will need to provide strong aviation planning services to coordinate the anticipated 5 phases within this project. The phasing will encompass the 11 gates and </a:t>
            </a:r>
            <a:r>
              <a:rPr lang="en-US" sz="1600" err="1">
                <a:solidFill>
                  <a:prstClr val="black"/>
                </a:solidFill>
                <a:latin typeface="Aptos"/>
                <a:ea typeface="Calibri"/>
                <a:cs typeface="Calibri"/>
              </a:rPr>
              <a:t>microphasing</a:t>
            </a:r>
            <a:r>
              <a:rPr lang="en-US" sz="1600">
                <a:solidFill>
                  <a:prstClr val="black"/>
                </a:solidFill>
                <a:latin typeface="Aptos"/>
                <a:ea typeface="Calibri"/>
                <a:cs typeface="Calibri"/>
              </a:rPr>
              <a:t> for Vehicle Service </a:t>
            </a:r>
            <a:r>
              <a:rPr lang="en-US" sz="1600" err="1">
                <a:solidFill>
                  <a:prstClr val="black"/>
                </a:solidFill>
                <a:latin typeface="Aptos"/>
                <a:ea typeface="Calibri"/>
                <a:cs typeface="Calibri"/>
              </a:rPr>
              <a:t>Raods</a:t>
            </a:r>
            <a:r>
              <a:rPr lang="en-US" sz="1600">
                <a:solidFill>
                  <a:prstClr val="black"/>
                </a:solidFill>
                <a:latin typeface="Aptos"/>
                <a:ea typeface="Calibri"/>
                <a:cs typeface="Calibri"/>
              </a:rPr>
              <a:t>, Taxiway and other operational needs</a:t>
            </a:r>
            <a:endParaRPr lang="en-US">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a:ea typeface="Calibri"/>
                <a:cs typeface="Calibri"/>
              </a:rPr>
              <a:t>Utilities included are jet fuel pipe and hydrant pits, fire hydrants and supporting water vaults, storm drainpipe and manholes, sanitary sewer pipe and manholes, electrical conduit and handholes, cathodic pits and wiring, trench drains and underdrains</a:t>
            </a:r>
            <a:r>
              <a:rPr kumimoji="0" lang="en-US" sz="1600" b="0" i="0" u="none" strike="noStrike" kern="1200" cap="none" spc="0" normalizeH="0" baseline="0" noProof="0">
                <a:ln>
                  <a:noFill/>
                </a:ln>
                <a:solidFill>
                  <a:prstClr val="black"/>
                </a:solidFill>
                <a:effectLst/>
                <a:uLnTx/>
                <a:uFillTx/>
                <a:latin typeface="Aptos"/>
                <a:ea typeface="+mn-ea"/>
                <a:cs typeface="+mn-cs"/>
              </a:rPr>
              <a:t>,</a:t>
            </a:r>
            <a:r>
              <a:rPr kumimoji="0" lang="en-US" sz="1600" b="0" i="0" u="none" strike="noStrike" kern="1200" cap="none" spc="0" normalizeH="0" baseline="0" noProof="0">
                <a:ln>
                  <a:noFill/>
                </a:ln>
                <a:solidFill>
                  <a:prstClr val="black"/>
                </a:solidFill>
                <a:effectLst/>
                <a:uLnTx/>
                <a:uFillTx/>
                <a:latin typeface="Aptos"/>
                <a:ea typeface="Calibri"/>
                <a:cs typeface="Calibri"/>
              </a:rPr>
              <a:t> Xcel gas line adjustments, ground power units</a:t>
            </a:r>
            <a:r>
              <a:rPr kumimoji="0" lang="en-US" sz="1600" b="0" i="0" u="none" strike="noStrike" kern="1200" cap="none" spc="0" normalizeH="0" baseline="0" noProof="0">
                <a:ln>
                  <a:noFill/>
                </a:ln>
                <a:solidFill>
                  <a:prstClr val="black"/>
                </a:solidFill>
                <a:effectLst/>
                <a:uLnTx/>
                <a:uFillTx/>
                <a:latin typeface="Aptos"/>
                <a:ea typeface="+mn-ea"/>
                <a:cs typeface="+mn-cs"/>
              </a:rPr>
              <a:t>, </a:t>
            </a:r>
            <a:r>
              <a:rPr kumimoji="0" lang="en-US" sz="1600" b="0" i="0" u="none" strike="noStrike" kern="1200" cap="none" spc="0" normalizeH="0" baseline="0" noProof="0">
                <a:ln>
                  <a:noFill/>
                </a:ln>
                <a:solidFill>
                  <a:prstClr val="black"/>
                </a:solidFill>
                <a:effectLst/>
                <a:uLnTx/>
                <a:uFillTx/>
                <a:latin typeface="Aptos"/>
                <a:ea typeface="Calibri"/>
                <a:cs typeface="Calibri"/>
              </a:rPr>
              <a:t>removal of abandoned baggage tunnels to the basement, Passenger Loading Bridge modifications and potable water cabinet unit installation</a:t>
            </a:r>
            <a:endParaRPr lang="en-US" sz="1600" b="0" i="0" u="none" strike="noStrike" kern="1200" cap="none" spc="0" normalizeH="0" baseline="0" noProof="0">
              <a:ln>
                <a:noFill/>
              </a:ln>
              <a:solidFill>
                <a:prstClr val="black"/>
              </a:solidFill>
              <a:effectLst/>
              <a:uLnTx/>
              <a:uFillTx/>
              <a:latin typeface="Aptos"/>
              <a:ea typeface="Calibri"/>
              <a:cs typeface="Calibri"/>
            </a:endParaRPr>
          </a:p>
        </p:txBody>
      </p:sp>
    </p:spTree>
    <p:extLst>
      <p:ext uri="{BB962C8B-B14F-4D97-AF65-F5344CB8AC3E}">
        <p14:creationId xmlns:p14="http://schemas.microsoft.com/office/powerpoint/2010/main" val="2425799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D9350C30-AF41-4ACB-65F1-591C0E2D65C8}"/>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Basement Foundation Rehabilitation On-Call</a:t>
            </a:r>
            <a:endParaRPr lang="en-US"/>
          </a:p>
        </p:txBody>
      </p:sp>
      <p:sp>
        <p:nvSpPr>
          <p:cNvPr id="3" name="TextBox 2">
            <a:extLst>
              <a:ext uri="{FF2B5EF4-FFF2-40B4-BE49-F238E27FC236}">
                <a16:creationId xmlns:a16="http://schemas.microsoft.com/office/drawing/2014/main" id="{230B73FC-1116-EA6E-669D-9BD9CC049CFC}"/>
              </a:ext>
              <a:ext uri="{C183D7F6-B498-43B3-948B-1728B52AA6E4}">
                <adec:decorative xmlns:adec="http://schemas.microsoft.com/office/drawing/2017/decorative" val="1"/>
              </a:ext>
            </a:extLst>
          </p:cNvPr>
          <p:cNvSpPr txBox="1"/>
          <p:nvPr/>
        </p:nvSpPr>
        <p:spPr>
          <a:xfrm>
            <a:off x="770437" y="919838"/>
            <a:ext cx="9070247" cy="550920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across the Terminal Complex at DEN. Services to be provided by the selected vendor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Investigate existing conditions: expansion joints, waterproofing systems, slabs, elevator pits, foundation walls, columns</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Conduct on-site surveys and review existing assessments and original construction documents</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Provide structural, geotechnical, civil, and architectural design solutions</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Deliver design documents from Schematic Design to Issued for Construction, aligned with DEN standards</a:t>
            </a:r>
            <a:br>
              <a:rPr lang="en-US" sz="1600" b="0" i="0" u="none" strike="noStrike" kern="1200" cap="none" spc="0" normalizeH="0" baseline="0" noProof="0">
                <a:ln>
                  <a:noFill/>
                </a:ln>
                <a:effectLst/>
                <a:uLnTx/>
                <a:uFillTx/>
                <a:latin typeface="Calibri" panose="020F0502020204030204"/>
                <a:ea typeface="Calibri" panose="020F0502020204030204"/>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Procurement Approach:</a:t>
            </a:r>
            <a:endParaRPr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Open Solicitation for On-Call Professional Services </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lang="en-US" sz="1600">
                <a:solidFill>
                  <a:prstClr val="black"/>
                </a:solidFill>
                <a:latin typeface="Calibri" panose="020F0502020204030204"/>
                <a:cs typeface="Calibri"/>
              </a:rPr>
              <a:t>September</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1600">
                <a:solidFill>
                  <a:prstClr val="black"/>
                </a:solidFill>
                <a:latin typeface="Calibri" panose="020F0502020204030204"/>
                <a:cs typeface="Calibri"/>
              </a:rPr>
              <a:t>2025 </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lang="en-US" sz="1600">
                <a:solidFill>
                  <a:prstClr val="black"/>
                </a:solidFill>
                <a:latin typeface="Calibri" panose="020F0502020204030204"/>
                <a:cs typeface="Calibri"/>
              </a:rPr>
              <a:t>$25,000,000.00</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20% MWBE Goal</a:t>
            </a: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Architecture and engineering investigation and </a:t>
            </a:r>
            <a:r>
              <a:rPr lang="en-US" sz="1600">
                <a:solidFill>
                  <a:prstClr val="black"/>
                </a:solidFill>
                <a:latin typeface="Calibri" panose="020F0502020204030204"/>
                <a:cs typeface="Calibri"/>
              </a:rPr>
              <a:t>design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structural, geotechnical, joint sealant, constructability analysis</a:t>
            </a: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Nicholas Martin |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nicholas.martin@flydenver.com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24281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B9469-69C5-D0DD-CCC3-7C27EAD3B0AA}"/>
            </a:ext>
          </a:extLst>
        </p:cNvPr>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88E592C5-75EF-0DFE-D0A5-9C8B73316563}"/>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Holiday Decor 2026-2027</a:t>
            </a:r>
            <a:endParaRPr lang="en-US"/>
          </a:p>
        </p:txBody>
      </p:sp>
      <p:sp>
        <p:nvSpPr>
          <p:cNvPr id="3" name="TextBox 2">
            <a:extLst>
              <a:ext uri="{FF2B5EF4-FFF2-40B4-BE49-F238E27FC236}">
                <a16:creationId xmlns:a16="http://schemas.microsoft.com/office/drawing/2014/main" id="{52B0EA77-1ED0-BBB9-E545-641D97F86DAB}"/>
              </a:ext>
              <a:ext uri="{C183D7F6-B498-43B3-948B-1728B52AA6E4}">
                <adec:decorative xmlns:adec="http://schemas.microsoft.com/office/drawing/2017/decorative" val="1"/>
              </a:ext>
            </a:extLst>
          </p:cNvPr>
          <p:cNvSpPr txBox="1"/>
          <p:nvPr/>
        </p:nvSpPr>
        <p:spPr>
          <a:xfrm>
            <a:off x="721452" y="919838"/>
            <a:ext cx="9070247" cy="5632311"/>
          </a:xfrm>
          <a:prstGeom prst="rect">
            <a:avLst/>
          </a:prstGeom>
          <a:noFill/>
        </p:spPr>
        <p:txBody>
          <a:bodyPr wrap="square" lIns="91440" tIns="45720" rIns="91440" bIns="45720" anchor="t">
            <a:spAutoFit/>
          </a:bodyPr>
          <a:lstStyle/>
          <a:p>
            <a:r>
              <a:rPr lang="en-US"/>
              <a:t>DEN is seeking a full-service vendor to manage and deliver holiday decorations for the </a:t>
            </a:r>
            <a:r>
              <a:rPr lang="en-US" b="1"/>
              <a:t>2026 and 2027 seasons</a:t>
            </a:r>
            <a:r>
              <a:rPr lang="en-US"/>
              <a:t>. Each year, millions of travelers pass through DEN between mid-November and early January, celebrating diverse cultural traditions.</a:t>
            </a:r>
          </a:p>
          <a:p>
            <a:r>
              <a:rPr lang="en-US"/>
              <a:t>This contract includes:</a:t>
            </a:r>
          </a:p>
          <a:p>
            <a:pPr marL="742950" lvl="1" indent="-285750">
              <a:buClr>
                <a:srgbClr val="E35B2A"/>
              </a:buClr>
              <a:buFont typeface="Arial" panose="020B0604020202020204" pitchFamily="34" charset="0"/>
              <a:buChar char="•"/>
            </a:pPr>
            <a:r>
              <a:rPr lang="en-US"/>
              <a:t>Planning and design</a:t>
            </a:r>
          </a:p>
          <a:p>
            <a:pPr marL="742950" lvl="1" indent="-285750">
              <a:buClr>
                <a:srgbClr val="E35B2A"/>
              </a:buClr>
              <a:buFont typeface="Arial" panose="020B0604020202020204" pitchFamily="34" charset="0"/>
              <a:buChar char="•"/>
            </a:pPr>
            <a:r>
              <a:rPr lang="en-US"/>
              <a:t>Materials procurement</a:t>
            </a:r>
          </a:p>
          <a:p>
            <a:pPr marL="742950" lvl="1" indent="-285750">
              <a:buClr>
                <a:srgbClr val="E35B2A"/>
              </a:buClr>
              <a:buFont typeface="Arial" panose="020B0604020202020204" pitchFamily="34" charset="0"/>
              <a:buChar char="•"/>
            </a:pPr>
            <a:r>
              <a:rPr lang="en-US"/>
              <a:t>Installation and ongoing maintenance</a:t>
            </a:r>
          </a:p>
          <a:p>
            <a:pPr marL="742950" lvl="1" indent="-285750">
              <a:buClr>
                <a:srgbClr val="E35B2A"/>
              </a:buClr>
              <a:buFont typeface="Arial" panose="020B0604020202020204" pitchFamily="34" charset="0"/>
              <a:buChar char="•"/>
            </a:pPr>
            <a:r>
              <a:rPr lang="en-US"/>
              <a:t>Seasonal removal and offsite storage</a:t>
            </a:r>
          </a:p>
          <a:p>
            <a:r>
              <a:rPr lang="en-US"/>
              <a:t>The décor should reflect the diversity of our passengers and the holiday spirit.</a:t>
            </a:r>
          </a:p>
          <a:p>
            <a:pPr lvl="0">
              <a:defRPr/>
            </a:pPr>
            <a:endParaRPr kumimoji="0" lang="en-US" b="0" i="0" u="none" strike="noStrike" kern="1200" cap="none" spc="0" normalizeH="0" baseline="0" noProof="0">
              <a:ln>
                <a:noFill/>
              </a:ln>
              <a:solidFill>
                <a:prstClr val="black"/>
              </a:solidFill>
              <a:effectLst/>
              <a:uLnTx/>
              <a:uFillTx/>
              <a:ea typeface="Calibri" panose="020F0502020204030204"/>
              <a:cs typeface="Calibri"/>
            </a:endParaRPr>
          </a:p>
          <a:p>
            <a:r>
              <a:rPr lang="en-US" b="1" u="sng"/>
              <a:t>Key Information</a:t>
            </a:r>
            <a:endParaRPr lang="en-US" u="sng"/>
          </a:p>
          <a:p>
            <a:r>
              <a:rPr lang="en-US" b="1"/>
              <a:t>Anticipated Advertisement Date:</a:t>
            </a:r>
            <a:r>
              <a:rPr lang="en-US"/>
              <a:t> Q4 2025</a:t>
            </a:r>
          </a:p>
          <a:p>
            <a:r>
              <a:rPr lang="en-US" b="1"/>
              <a:t>Estimated Project Value:</a:t>
            </a:r>
            <a:r>
              <a:rPr lang="en-US"/>
              <a:t> Under $486,000.00</a:t>
            </a:r>
          </a:p>
          <a:p>
            <a:r>
              <a:rPr lang="en-US" b="1"/>
              <a:t>Small Business Program Goal:</a:t>
            </a:r>
            <a:r>
              <a:rPr lang="en-US"/>
              <a:t> N/A</a:t>
            </a:r>
            <a:endParaRPr lang="en-US">
              <a:ea typeface="Calibri"/>
              <a:cs typeface="Calibri"/>
            </a:endParaRPr>
          </a:p>
          <a:p>
            <a:r>
              <a:rPr lang="en-US" b="1"/>
              <a:t>Key Scope/Industry:</a:t>
            </a:r>
            <a:endParaRPr lang="en-US"/>
          </a:p>
          <a:p>
            <a:pPr marL="742950" lvl="1" indent="-285750">
              <a:buClr>
                <a:srgbClr val="E35B2A"/>
              </a:buClr>
              <a:buFont typeface="Arial" panose="020B0604020202020204" pitchFamily="34" charset="0"/>
              <a:buChar char="•"/>
            </a:pPr>
            <a:r>
              <a:rPr lang="en-US"/>
              <a:t>Decoration &amp; Design</a:t>
            </a:r>
          </a:p>
          <a:p>
            <a:pPr marL="742950" lvl="1" indent="-285750">
              <a:buClr>
                <a:srgbClr val="E35B2A"/>
              </a:buClr>
              <a:buFont typeface="Arial" panose="020B0604020202020204" pitchFamily="34" charset="0"/>
              <a:buChar char="•"/>
            </a:pPr>
            <a:r>
              <a:rPr lang="en-US"/>
              <a:t>Installation &amp; Maintenance</a:t>
            </a:r>
          </a:p>
          <a:p>
            <a:pPr marL="742950" lvl="1" indent="-285750">
              <a:buClr>
                <a:srgbClr val="E35B2A"/>
              </a:buClr>
              <a:buFont typeface="Arial" panose="020B0604020202020204" pitchFamily="34" charset="0"/>
              <a:buChar char="•"/>
            </a:pPr>
            <a:r>
              <a:rPr lang="en-US"/>
              <a:t>Seasonal Removal &amp; Offsite Storage</a:t>
            </a:r>
          </a:p>
          <a:p>
            <a:br>
              <a:rPr lang="en-US" b="1"/>
            </a:br>
            <a:r>
              <a:rPr lang="en-US" b="1"/>
              <a:t>Project Manager: </a:t>
            </a:r>
            <a:r>
              <a:rPr kumimoji="0" lang="en-US" b="0" i="0" u="none" strike="noStrike" kern="1200" cap="none" spc="0" normalizeH="0" baseline="0" noProof="0">
                <a:ln>
                  <a:noFill/>
                </a:ln>
                <a:solidFill>
                  <a:prstClr val="black"/>
                </a:solidFill>
                <a:effectLst/>
                <a:uLnTx/>
                <a:uFillTx/>
                <a:ea typeface="+mn-ea"/>
                <a:cs typeface="Calibri"/>
              </a:rPr>
              <a:t>Valeria Rodriguez | </a:t>
            </a:r>
            <a:r>
              <a:rPr lang="en-US">
                <a:solidFill>
                  <a:prstClr val="black"/>
                </a:solidFill>
                <a:cs typeface="Calibri"/>
                <a:hlinkClick r:id="rId3">
                  <a:extLst>
                    <a:ext uri="{A12FA001-AC4F-418D-AE19-62706E023703}">
                      <ahyp:hlinkClr xmlns:ahyp="http://schemas.microsoft.com/office/drawing/2018/hyperlinkcolor" val="tx"/>
                    </a:ext>
                  </a:extLst>
                </a:hlinkClick>
              </a:rPr>
              <a:t>valeria.rodriguez@flydenver.com</a:t>
            </a:r>
            <a:r>
              <a:rPr lang="en-US">
                <a:solidFill>
                  <a:prstClr val="black"/>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08781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9350C30-AF41-4ACB-65F1-591C0E2D65C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Extinguisher Inspections and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230B73FC-1116-EA6E-669D-9BD9CC049CFC}"/>
              </a:ext>
              <a:ext uri="{C183D7F6-B498-43B3-948B-1728B52AA6E4}">
                <adec:decorative xmlns:adec="http://schemas.microsoft.com/office/drawing/2017/decorative" val="0"/>
              </a:ext>
            </a:extLst>
          </p:cNvPr>
          <p:cNvSpPr txBox="1"/>
          <p:nvPr/>
        </p:nvSpPr>
        <p:spPr>
          <a:xfrm>
            <a:off x="869829" y="1257222"/>
            <a:ext cx="9512421" cy="4031873"/>
          </a:xfrm>
          <a:prstGeom prst="rect">
            <a:avLst/>
          </a:prstGeom>
          <a:noFill/>
        </p:spPr>
        <p:txBody>
          <a:bodyPr wrap="square" lIns="91440" tIns="45720" rIns="91440" bIns="45720" anchor="t">
            <a:spAutoFit/>
          </a:bodyPr>
          <a:lstStyle/>
          <a:p>
            <a:r>
              <a:rPr lang="en-US" sz="1600" dirty="0"/>
              <a:t>DEN is seeking a vendor to perform annual, 6-year, and hydrostatic inspections of fire extinguishers. The scope includes:</a:t>
            </a:r>
            <a:br>
              <a:rPr lang="en-US" sz="1600" dirty="0"/>
            </a:br>
            <a:endParaRPr lang="en-US" sz="1600" dirty="0"/>
          </a:p>
          <a:p>
            <a:pPr marL="285750" indent="-285750">
              <a:buClr>
                <a:srgbClr val="E35B2A"/>
              </a:buClr>
              <a:buFont typeface="Arial" panose="020B0604020202020204" pitchFamily="34" charset="0"/>
              <a:buChar char="•"/>
            </a:pPr>
            <a:r>
              <a:rPr lang="en-US" sz="1600" dirty="0"/>
              <a:t>Replacing missing or used extinguishers</a:t>
            </a:r>
            <a:endParaRPr lang="en-US" sz="1600" dirty="0">
              <a:ea typeface="Calibri"/>
              <a:cs typeface="Calibri"/>
            </a:endParaRPr>
          </a:p>
          <a:p>
            <a:pPr marL="285750" indent="-285750">
              <a:buClr>
                <a:srgbClr val="E35B2A"/>
              </a:buClr>
              <a:buFont typeface="Arial" panose="020B0604020202020204" pitchFamily="34" charset="0"/>
              <a:buChar char="•"/>
            </a:pPr>
            <a:r>
              <a:rPr lang="en-US" sz="1600" dirty="0"/>
              <a:t>Assessing if additional extinguishers are needed per code</a:t>
            </a:r>
            <a:endParaRPr lang="en-US" sz="1600" dirty="0">
              <a:ea typeface="Calibri"/>
              <a:cs typeface="Calibri"/>
            </a:endParaRPr>
          </a:p>
          <a:p>
            <a:pPr marL="285750" indent="-285750">
              <a:buClr>
                <a:srgbClr val="E35B2A"/>
              </a:buClr>
              <a:buFont typeface="Arial" panose="020B0604020202020204" pitchFamily="34" charset="0"/>
              <a:buChar char="•"/>
            </a:pPr>
            <a:r>
              <a:rPr lang="en-US" sz="1600" dirty="0"/>
              <a:t>Reporting inspection data via Maximo system</a:t>
            </a:r>
            <a:endParaRPr lang="en-US" sz="1600" dirty="0">
              <a:ea typeface="Calibri"/>
              <a:cs typeface="Calibri"/>
            </a:endParaRPr>
          </a:p>
          <a:p>
            <a:endParaRPr lang="en-US" sz="1600" dirty="0"/>
          </a:p>
          <a:p>
            <a:r>
              <a:rPr lang="en-US" sz="1600" dirty="0"/>
              <a:t>Areas covered include the Terminal, Concourses, and all DEN-managed outbuildings. Approximately 2,000–2,200 extinguishers are involved.</a:t>
            </a:r>
            <a:endParaRPr lang="en-US" sz="1600" dirty="0">
              <a:ea typeface="Calibri"/>
              <a:cs typeface="Calibri"/>
            </a:endParaRPr>
          </a:p>
          <a:p>
            <a:pPr>
              <a:buNone/>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KEY INFORMATION ​</a:t>
            </a:r>
            <a:endParaRPr kumimoji="0" lang="en-US" sz="1600" b="1"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Anticipated Advertisement Date:  </a:t>
            </a:r>
            <a:r>
              <a:rPr lang="en-US" sz="1600" dirty="0">
                <a:solidFill>
                  <a:prstClr val="black"/>
                </a:solidFill>
              </a:rPr>
              <a:t>Q1</a:t>
            </a:r>
            <a:r>
              <a:rPr kumimoji="0" lang="en-US" sz="1600" b="0" i="0" u="none" strike="noStrike" kern="1200" cap="none" spc="0" normalizeH="0" baseline="0" noProof="0" dirty="0">
                <a:ln>
                  <a:noFill/>
                </a:ln>
                <a:solidFill>
                  <a:prstClr val="black"/>
                </a:solidFill>
                <a:effectLst/>
                <a:uLnTx/>
                <a:uFillTx/>
                <a:ea typeface="+mn-ea"/>
                <a:cs typeface="+mn-cs"/>
              </a:rPr>
              <a:t> </a:t>
            </a:r>
            <a:r>
              <a:rPr lang="en-US" sz="1600" dirty="0">
                <a:solidFill>
                  <a:prstClr val="black"/>
                </a:solidFill>
              </a:rPr>
              <a:t>2026</a:t>
            </a:r>
            <a:endParaRPr kumimoji="0" lang="en-US" sz="1600" b="0" i="0" u="none" strike="noStrike" kern="1200" cap="none" spc="0" normalizeH="0" baseline="0" noProof="0" dirty="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dirty="0">
                <a:ln>
                  <a:noFill/>
                </a:ln>
                <a:solidFill>
                  <a:prstClr val="black"/>
                </a:solidFill>
                <a:effectLst/>
                <a:uLnTx/>
                <a:uFillTx/>
                <a:ea typeface="+mn-ea"/>
                <a:cs typeface="+mn-cs"/>
              </a:rPr>
              <a:t>Estimated Project Value: </a:t>
            </a:r>
            <a:r>
              <a:rPr lang="en-US" sz="1600" dirty="0">
                <a:solidFill>
                  <a:prstClr val="black"/>
                </a:solidFill>
              </a:rPr>
              <a:t>Less than $500K</a:t>
            </a:r>
            <a:endParaRPr lang="en-US" sz="1600" dirty="0">
              <a:solidFill>
                <a:prstClr val="black"/>
              </a:solidFill>
              <a:ea typeface="Calibri"/>
              <a:cs typeface="Calibri"/>
            </a:endParaRPr>
          </a:p>
          <a:p>
            <a:pPr lvl="0">
              <a:defRPr/>
            </a:pPr>
            <a:r>
              <a:rPr kumimoji="0" lang="en-US" sz="1600" b="1" i="0" u="none" strike="noStrike" kern="1200" cap="none" spc="0" normalizeH="0" baseline="0" noProof="0" dirty="0">
                <a:ln>
                  <a:noFill/>
                </a:ln>
                <a:solidFill>
                  <a:prstClr val="black"/>
                </a:solidFill>
                <a:effectLst/>
                <a:uLnTx/>
                <a:uFillTx/>
                <a:ea typeface="+mn-ea"/>
                <a:cs typeface="+mn-cs"/>
              </a:rPr>
              <a:t>Small Business Program Goal: </a:t>
            </a:r>
            <a:r>
              <a:rPr lang="en-US" sz="1600" dirty="0">
                <a:solidFill>
                  <a:prstClr val="black"/>
                </a:solidFill>
              </a:rPr>
              <a:t>TBD</a:t>
            </a:r>
            <a:endParaRPr kumimoji="0" lang="en-US" sz="1600" b="0" i="0" u="none" strike="noStrike" kern="1200" cap="none" spc="0" normalizeH="0" baseline="0" noProof="0" dirty="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dirty="0">
                <a:ln>
                  <a:noFill/>
                </a:ln>
                <a:solidFill>
                  <a:prstClr val="black"/>
                </a:solidFill>
                <a:effectLst/>
                <a:uLnTx/>
                <a:uFillTx/>
                <a:ea typeface="+mn-ea"/>
                <a:cs typeface="+mn-cs"/>
              </a:rPr>
              <a:t>Key Scope/Industry:​ </a:t>
            </a:r>
            <a:r>
              <a:rPr kumimoji="0" lang="en-US" sz="1600" b="0" i="0" u="none" strike="noStrike" kern="1200" cap="none" spc="0" normalizeH="0" baseline="0" noProof="0" dirty="0">
                <a:ln>
                  <a:noFill/>
                </a:ln>
                <a:solidFill>
                  <a:prstClr val="black"/>
                </a:solidFill>
                <a:effectLst/>
                <a:uLnTx/>
                <a:uFillTx/>
                <a:ea typeface="+mn-ea"/>
                <a:cs typeface="+mn-cs"/>
              </a:rPr>
              <a:t> </a:t>
            </a:r>
            <a:r>
              <a:rPr lang="en-US" sz="1600" dirty="0"/>
              <a:t>Fire Extinguisher Inspector/Technician</a:t>
            </a:r>
            <a:endParaRPr lang="en-US" sz="1600" dirty="0">
              <a:ea typeface="Calibri"/>
              <a:cs typeface="Calibri"/>
            </a:endParaRPr>
          </a:p>
          <a:p>
            <a:pPr lvl="0">
              <a:defRPr/>
            </a:pPr>
            <a:r>
              <a:rPr kumimoji="0" lang="en-US" sz="1600" b="1" i="0" u="none" strike="noStrike" kern="1200" cap="none" spc="0" normalizeH="0" baseline="0" noProof="0" dirty="0">
                <a:ln>
                  <a:noFill/>
                </a:ln>
                <a:effectLst/>
                <a:uLnTx/>
                <a:uFillTx/>
                <a:ea typeface="+mn-ea"/>
                <a:cs typeface="+mn-cs"/>
              </a:rPr>
              <a:t>Project Manager​: </a:t>
            </a:r>
            <a:r>
              <a:rPr kumimoji="0" lang="en-US" sz="1600" i="0" u="none" strike="noStrike" kern="1200" cap="none" spc="0" normalizeH="0" baseline="0" noProof="0" dirty="0">
                <a:ln>
                  <a:noFill/>
                </a:ln>
                <a:effectLst/>
                <a:uLnTx/>
                <a:uFillTx/>
                <a:ea typeface="+mn-ea"/>
                <a:cs typeface="+mn-cs"/>
              </a:rPr>
              <a:t>Cara James </a:t>
            </a:r>
            <a:r>
              <a:rPr kumimoji="0" lang="en-US" sz="1600" b="1" i="0" u="none" strike="noStrike" kern="1200" cap="none" spc="0" normalizeH="0" baseline="0" noProof="0" dirty="0">
                <a:ln>
                  <a:noFill/>
                </a:ln>
                <a:solidFill>
                  <a:prstClr val="black"/>
                </a:solidFill>
                <a:effectLst/>
                <a:uLnTx/>
                <a:uFillTx/>
                <a:ea typeface="+mn-ea"/>
                <a:cs typeface="+mn-cs"/>
              </a:rPr>
              <a:t>| </a:t>
            </a:r>
            <a:r>
              <a:rPr lang="en-US" sz="1600" b="0" i="0" dirty="0">
                <a:solidFill>
                  <a:srgbClr val="323130"/>
                </a:solidFill>
                <a:effectLst/>
                <a:hlinkClick r:id="rId3"/>
              </a:rPr>
              <a:t>Cara.James@flydenver.com</a:t>
            </a:r>
            <a:r>
              <a:rPr lang="en-US" sz="1600" b="0" i="0" dirty="0">
                <a:solidFill>
                  <a:srgbClr val="323130"/>
                </a:solidFill>
                <a:effectLst/>
              </a:rPr>
              <a:t> </a:t>
            </a:r>
            <a:endParaRPr kumimoji="0" lang="en-US" sz="1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84838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E700-CD63-7BF0-D386-60CF71C9801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1E09F37-D9DB-E0E7-B465-45CF9A3927D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2B01799-EE74-9475-3E28-94A6210764BF}"/>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a:buNone/>
            </a:pPr>
            <a:r>
              <a:rPr lang="en-US" sz="1600" b="1"/>
              <a:t>Denver International Airport is seeking a contractor to provide 24/7 emergency repair and testing services for fire suppression systems.</a:t>
            </a:r>
            <a:r>
              <a:rPr lang="en-US" sz="1600"/>
              <a:t> This includes weekends and holidays to ensure uninterrupted airport operations and safety.</a:t>
            </a:r>
          </a:p>
          <a:p>
            <a:pPr>
              <a:buNone/>
            </a:pPr>
            <a:endParaRPr lang="en-US" sz="1600"/>
          </a:p>
          <a:p>
            <a:pPr>
              <a:buNone/>
            </a:pPr>
            <a:r>
              <a:rPr lang="en-US" sz="1600"/>
              <a:t>A key component is the </a:t>
            </a:r>
            <a:r>
              <a:rPr lang="en-US" sz="1600" b="1"/>
              <a:t>annual testing of eight fire pumps</a:t>
            </a:r>
            <a:r>
              <a:rPr lang="en-US" sz="1600"/>
              <a:t>, in compliance with </a:t>
            </a:r>
            <a:r>
              <a:rPr lang="en-US" sz="1600" b="1"/>
              <a:t>NFPA 25 and NFPA 20</a:t>
            </a:r>
            <a:r>
              <a:rPr lang="en-US" sz="1600"/>
              <a:t>. Contractors must have the capability to respond quickly to emergencies and meet all regulatory standards.</a:t>
            </a:r>
            <a:endParaRPr lang="en-US" sz="1600">
              <a:ea typeface="Calibri"/>
              <a:cs typeface="Calibri"/>
            </a:endParaRPr>
          </a:p>
          <a:p>
            <a:pPr>
              <a:buNone/>
            </a:pPr>
            <a:endParaRPr lang="en-US" sz="1600" b="1"/>
          </a:p>
          <a:p>
            <a:pPr>
              <a:buNone/>
            </a:pPr>
            <a:r>
              <a:rPr lang="en-US" sz="1600" b="1"/>
              <a:t>Scope Overview:</a:t>
            </a:r>
            <a:endParaRPr lang="en-US" sz="1600"/>
          </a:p>
          <a:p>
            <a:pPr marL="285750" indent="-285750">
              <a:buClr>
                <a:srgbClr val="E35B2A"/>
              </a:buClr>
              <a:buFont typeface="Arial" panose="020B0604020202020204" pitchFamily="34" charset="0"/>
              <a:buChar char="•"/>
            </a:pPr>
            <a:r>
              <a:rPr lang="en-US" sz="1600"/>
              <a:t>24/7 emergency repair &amp; testing services for fire suppression systems</a:t>
            </a:r>
            <a:endParaRPr lang="en-US" sz="1600">
              <a:ea typeface="Calibri"/>
              <a:cs typeface="Calibri"/>
            </a:endParaRPr>
          </a:p>
          <a:p>
            <a:pPr marL="285750" indent="-285750">
              <a:buClr>
                <a:srgbClr val="E35B2A"/>
              </a:buClr>
              <a:buFont typeface="Arial" panose="020B0604020202020204" pitchFamily="34" charset="0"/>
              <a:buChar char="•"/>
            </a:pPr>
            <a:r>
              <a:rPr lang="en-US" sz="1600"/>
              <a:t>Year-round availability, including weekends and holidays</a:t>
            </a:r>
            <a:endParaRPr lang="en-US" sz="1600">
              <a:ea typeface="Calibri"/>
              <a:cs typeface="Calibri"/>
            </a:endParaRPr>
          </a:p>
          <a:p>
            <a:pPr marL="285750" indent="-285750">
              <a:buClr>
                <a:srgbClr val="E35B2A"/>
              </a:buClr>
              <a:buFont typeface="Arial" panose="020B0604020202020204" pitchFamily="34" charset="0"/>
              <a:buChar char="•"/>
            </a:pPr>
            <a:r>
              <a:rPr lang="en-US" sz="1600"/>
              <a:t>Rapid response required to ensure safety and airport operations continuity</a:t>
            </a:r>
            <a:endParaRPr lang="en-US" sz="1600">
              <a:ea typeface="Calibri"/>
              <a:cs typeface="Calibri"/>
            </a:endParaRPr>
          </a:p>
          <a:p>
            <a:pPr marL="285750" indent="-285750">
              <a:buClr>
                <a:srgbClr val="E35B2A"/>
              </a:buClr>
              <a:buFont typeface="Arial" panose="020B0604020202020204" pitchFamily="34" charset="0"/>
              <a:buChar char="•"/>
            </a:pPr>
            <a:r>
              <a:rPr lang="en-US" sz="1600"/>
              <a:t>Annual testing of </a:t>
            </a:r>
            <a:r>
              <a:rPr lang="en-US" sz="1600" b="1"/>
              <a:t>8 fire pumps</a:t>
            </a:r>
            <a:r>
              <a:rPr lang="en-US" sz="1600"/>
              <a:t> per NFPA 25 &amp; NFPA 20 standards</a:t>
            </a:r>
            <a:endParaRPr lang="en-US" sz="1600">
              <a:ea typeface="Calibri"/>
              <a:cs typeface="Calibri"/>
            </a:endParaRPr>
          </a:p>
          <a:p>
            <a:pPr marL="285750" indent="-285750">
              <a:buClr>
                <a:srgbClr val="E35B2A"/>
              </a:buClr>
              <a:buFont typeface="Arial" panose="020B0604020202020204" pitchFamily="34" charset="0"/>
              <a:buChar char="•"/>
            </a:pPr>
            <a:r>
              <a:rPr lang="en-US" sz="1600"/>
              <a:t>Ensures compliance and full functionality of fire protection systems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Q4</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$2M to $4.99M</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Fire Suppression repair and testing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38571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9CE8-A113-96CE-049C-E138915FF7A8}"/>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33A92FAB-BAE1-B1C4-FC6B-C7C5E7E0365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Overhead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E37B456-4C34-4632-AC0B-DDA1CCFCB368}"/>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a:buNone/>
            </a:pPr>
            <a:r>
              <a:rPr lang="en-US"/>
              <a:t>Consultant shall provide comprehensive overhead door services across DEN facilities, including:</a:t>
            </a:r>
          </a:p>
          <a:p>
            <a:pPr marL="285750" indent="-285750">
              <a:buClr>
                <a:srgbClr val="E35B2A"/>
              </a:buClr>
              <a:buFont typeface="Arial" panose="020B0604020202020204" pitchFamily="34" charset="0"/>
              <a:buChar char="•"/>
            </a:pPr>
            <a:r>
              <a:rPr lang="en-US"/>
              <a:t>Installation of new overhead doors with all necessary hardware and accessories</a:t>
            </a:r>
            <a:endParaRPr lang="en-US">
              <a:ea typeface="Calibri"/>
              <a:cs typeface="Calibri"/>
            </a:endParaRPr>
          </a:p>
          <a:p>
            <a:pPr marL="285750" indent="-285750">
              <a:buClr>
                <a:srgbClr val="E35B2A"/>
              </a:buClr>
              <a:buFont typeface="Arial" panose="020B0604020202020204" pitchFamily="34" charset="0"/>
              <a:buChar char="•"/>
            </a:pPr>
            <a:r>
              <a:rPr lang="en-US"/>
              <a:t>Routine maintenance of existing overhead and automatic doors</a:t>
            </a:r>
            <a:endParaRPr lang="en-US">
              <a:ea typeface="Calibri"/>
              <a:cs typeface="Calibri"/>
            </a:endParaRPr>
          </a:p>
          <a:p>
            <a:pPr marL="285750" indent="-285750">
              <a:buClr>
                <a:srgbClr val="E35B2A"/>
              </a:buClr>
              <a:buFont typeface="Arial" panose="020B0604020202020204" pitchFamily="34" charset="0"/>
              <a:buChar char="•"/>
            </a:pPr>
            <a:r>
              <a:rPr lang="en-US"/>
              <a:t>24/7 emergency service response</a:t>
            </a:r>
            <a:endParaRPr lang="en-US">
              <a:ea typeface="Calibri"/>
              <a:cs typeface="Calibri"/>
            </a:endParaRPr>
          </a:p>
          <a:p>
            <a:pPr marL="285750" indent="-285750">
              <a:buClr>
                <a:srgbClr val="E35B2A"/>
              </a:buClr>
              <a:buFont typeface="Arial" panose="020B0604020202020204" pitchFamily="34" charset="0"/>
              <a:buChar char="•"/>
            </a:pPr>
            <a:r>
              <a:rPr lang="en-US"/>
              <a:t>Replacement of doors on an as-needed basis</a:t>
            </a:r>
            <a:endParaRPr lang="en-US">
              <a:ea typeface="Calibri"/>
              <a:cs typeface="Calibri"/>
            </a:endParaRPr>
          </a:p>
          <a:p>
            <a:pPr marL="285750" indent="-285750">
              <a:buClr>
                <a:srgbClr val="E35B2A"/>
              </a:buClr>
              <a:buFont typeface="Arial" panose="020B0604020202020204" pitchFamily="34" charset="0"/>
              <a:buChar char="•"/>
            </a:pPr>
            <a:r>
              <a:rPr lang="en-US"/>
              <a:t>Procurement of relevant goods and services as required</a:t>
            </a:r>
            <a:br>
              <a:rPr lang="en-US"/>
            </a:br>
            <a:endParaRPr lang="en-US"/>
          </a:p>
          <a:p>
            <a:pPr>
              <a:buNone/>
            </a:pPr>
            <a:r>
              <a:rPr lang="en-US" b="1"/>
              <a:t>Scope Includes:</a:t>
            </a:r>
            <a:endParaRPr lang="en-US"/>
          </a:p>
          <a:p>
            <a:pPr marL="285750" indent="-285750">
              <a:buClr>
                <a:srgbClr val="E35B2A"/>
              </a:buClr>
              <a:buFont typeface="Arial" panose="020B0604020202020204" pitchFamily="34" charset="0"/>
              <a:buChar char="•"/>
            </a:pPr>
            <a:r>
              <a:rPr lang="en-US"/>
              <a:t>Maintenance and servicing of over 147 high-speed fabric doors and low-energy handicap automatic doors</a:t>
            </a:r>
            <a:endParaRPr lang="en-US">
              <a:ea typeface="Calibri"/>
              <a:cs typeface="Calibri"/>
            </a:endParaRPr>
          </a:p>
          <a:p>
            <a:pPr marL="285750" indent="-285750">
              <a:buClr>
                <a:srgbClr val="E35B2A"/>
              </a:buClr>
              <a:buFont typeface="Arial" panose="020B0604020202020204" pitchFamily="34" charset="0"/>
              <a:buChar char="•"/>
            </a:pPr>
            <a:r>
              <a:rPr lang="en-US"/>
              <a:t>Coverage of existing and future installations throughout the airport complex</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ea typeface="+mn-ea"/>
                <a:cs typeface="+mn-cs"/>
              </a:rPr>
              <a:t>​</a:t>
            </a:r>
            <a:endParaRPr kumimoji="0"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Q3</a:t>
            </a:r>
            <a:r>
              <a:rPr kumimoji="0" lang="en-US" b="0" i="0" u="none" strike="noStrike" kern="1200" cap="none" spc="0" normalizeH="0" baseline="0" noProof="0">
                <a:ln>
                  <a:noFill/>
                </a:ln>
                <a:solidFill>
                  <a:prstClr val="black"/>
                </a:solidFill>
                <a:effectLst/>
                <a:uLnTx/>
                <a:uFillTx/>
                <a:ea typeface="+mn-ea"/>
                <a:cs typeface="+mn-cs"/>
              </a:rPr>
              <a:t> 2025 </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kumimoji="0" lang="en-US" b="0" i="0" u="none" strike="noStrike" kern="1200" cap="none" spc="0" normalizeH="0" baseline="0" noProof="0">
                <a:ln>
                  <a:noFill/>
                </a:ln>
                <a:solidFill>
                  <a:prstClr val="black"/>
                </a:solidFill>
                <a:effectLst/>
                <a:uLnTx/>
                <a:uFillTx/>
                <a:ea typeface="+mn-ea"/>
                <a:cs typeface="+mn-cs"/>
              </a:rPr>
              <a:t> </a:t>
            </a:r>
            <a:r>
              <a:rPr lang="en-US" sz="1500">
                <a:solidFill>
                  <a:prstClr val="black"/>
                </a:solidFill>
              </a:rPr>
              <a:t>$5M </a:t>
            </a:r>
            <a:r>
              <a:rPr kumimoji="0" lang="en-US" sz="1500" b="0" i="0" u="none" strike="noStrike" kern="1200" cap="none" spc="0" normalizeH="0" baseline="0" noProof="0">
                <a:ln>
                  <a:noFill/>
                </a:ln>
                <a:solidFill>
                  <a:prstClr val="black"/>
                </a:solidFill>
                <a:effectLst/>
                <a:uLnTx/>
                <a:uFillTx/>
                <a:ea typeface="+mn-ea"/>
                <a:cs typeface="+mn-cs"/>
              </a:rPr>
              <a:t>to $</a:t>
            </a:r>
            <a:r>
              <a:rPr lang="en-US" sz="1500">
                <a:solidFill>
                  <a:prstClr val="black"/>
                </a:solidFill>
              </a:rPr>
              <a:t>9.99M</a:t>
            </a:r>
            <a:endParaRPr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b="0" i="0">
                <a:effectLst/>
              </a:rPr>
              <a:t>Garage Door Maintenance </a:t>
            </a:r>
            <a:endParaRPr lang="en-US"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1050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p:txBody>
          <a:bodyPr/>
          <a:lstStyle/>
          <a:p>
            <a:r>
              <a:rPr lang="en-US"/>
              <a:t>Vision 100 and Operation 2045</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b="1">
                <a:solidFill>
                  <a:srgbClr val="440099"/>
                </a:solidFill>
                <a:ea typeface="+mj-lt"/>
                <a:cs typeface="+mj-lt"/>
              </a:rPr>
              <a:t>High Ceiling and Hard Surface Cleaning</a:t>
            </a:r>
            <a:endParaRPr lang="en-US">
              <a:ea typeface="+mj-lt"/>
              <a:cs typeface="+mj-lt"/>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893950"/>
            <a:ext cx="10031260" cy="4832092"/>
          </a:xfrm>
          <a:prstGeom prst="rect">
            <a:avLst/>
          </a:prstGeom>
          <a:noFill/>
        </p:spPr>
        <p:txBody>
          <a:bodyPr wrap="square" lIns="91440" tIns="45720" rIns="91440" bIns="45720" anchor="t">
            <a:spAutoFit/>
          </a:bodyPr>
          <a:lstStyle/>
          <a:p>
            <a:pPr>
              <a:buNone/>
            </a:pPr>
            <a:r>
              <a:rPr lang="en-US" sz="1400" dirty="0"/>
              <a:t>DEN seeks vendors for specialized cleaning in public and tenant areas, including:</a:t>
            </a:r>
          </a:p>
          <a:p>
            <a:pPr marL="285750" indent="-285750">
              <a:buClr>
                <a:srgbClr val="E35B2A"/>
              </a:buClr>
              <a:buFont typeface="Arial" panose="020B0604020202020204" pitchFamily="34" charset="0"/>
              <a:buChar char="•"/>
            </a:pPr>
            <a:r>
              <a:rPr lang="en-US" sz="1400" dirty="0"/>
              <a:t>Surface cleaning and dust control</a:t>
            </a:r>
            <a:endParaRPr lang="en-US" sz="1400" dirty="0">
              <a:ea typeface="Calibri"/>
              <a:cs typeface="Calibri"/>
            </a:endParaRPr>
          </a:p>
          <a:p>
            <a:pPr marL="285750" indent="-285750">
              <a:buClr>
                <a:srgbClr val="E35B2A"/>
              </a:buClr>
              <a:buFont typeface="Arial" panose="020B0604020202020204" pitchFamily="34" charset="0"/>
              <a:buChar char="•"/>
            </a:pPr>
            <a:r>
              <a:rPr lang="en-US" sz="1400" dirty="0"/>
              <a:t>Vacuuming ceilings, lights, and walls</a:t>
            </a:r>
            <a:endParaRPr lang="en-US" sz="1400" dirty="0">
              <a:ea typeface="Calibri"/>
              <a:cs typeface="Calibri"/>
            </a:endParaRPr>
          </a:p>
          <a:p>
            <a:pPr marL="285750" indent="-285750">
              <a:buClr>
                <a:srgbClr val="E35B2A"/>
              </a:buClr>
              <a:buFont typeface="Arial" panose="020B0604020202020204" pitchFamily="34" charset="0"/>
              <a:buChar char="•"/>
            </a:pPr>
            <a:r>
              <a:rPr lang="en-US" sz="1400" dirty="0"/>
              <a:t>Cleaning air diffusers with certified biodegradable solution</a:t>
            </a:r>
            <a:endParaRPr lang="en-US" sz="1400" dirty="0">
              <a:ea typeface="Calibri"/>
              <a:cs typeface="Calibri"/>
            </a:endParaRPr>
          </a:p>
          <a:p>
            <a:endParaRPr lang="en-US" sz="1400" b="1" dirty="0"/>
          </a:p>
          <a:p>
            <a:r>
              <a:rPr lang="en-US" sz="1400" b="1" dirty="0"/>
              <a:t>Solution Must Be:</a:t>
            </a:r>
            <a:endParaRPr lang="en-US" sz="1400" b="1" dirty="0">
              <a:ea typeface="Calibri"/>
              <a:cs typeface="Calibri"/>
            </a:endParaRPr>
          </a:p>
          <a:p>
            <a:pPr marL="285750" indent="-285750">
              <a:buClr>
                <a:srgbClr val="E35B2A"/>
              </a:buClr>
              <a:buFont typeface="Arial" panose="020B0604020202020204" pitchFamily="34" charset="0"/>
              <a:buChar char="•"/>
            </a:pPr>
            <a:r>
              <a:rPr lang="en-US" sz="1400" dirty="0"/>
              <a:t>Biodegradable, non-abrasive, phosphate-free, non-flammable, and SCS-certified</a:t>
            </a:r>
            <a:endParaRPr lang="en-US" sz="1400" dirty="0">
              <a:ea typeface="Calibri"/>
              <a:cs typeface="Calibri"/>
            </a:endParaRPr>
          </a:p>
          <a:p>
            <a:br>
              <a:rPr lang="en-US" sz="1400" b="0" i="0" u="none" strike="noStrike" kern="1200" cap="none" spc="0" normalizeH="0" baseline="0" noProof="0" dirty="0">
                <a:ln>
                  <a:noFill/>
                </a:ln>
                <a:effectLst/>
                <a:uLnTx/>
                <a:uFillTx/>
                <a:ea typeface="Calibri"/>
                <a:cs typeface="Calibri"/>
              </a:rPr>
            </a:br>
            <a:r>
              <a:rPr lang="en-US" sz="1400" b="1" dirty="0"/>
              <a:t>Hours:</a:t>
            </a:r>
            <a:r>
              <a:rPr lang="en-US" sz="1400" dirty="0"/>
              <a:t> 24/7 (scheduled per task)</a:t>
            </a:r>
            <a:endParaRPr lang="en-US" sz="1400" dirty="0">
              <a:ea typeface="Calibri"/>
              <a:cs typeface="Calibri"/>
            </a:endParaRPr>
          </a:p>
          <a:p>
            <a:br>
              <a:rPr lang="en-US" sz="1400" b="1" dirty="0"/>
            </a:br>
            <a:r>
              <a:rPr lang="en-US" sz="1400" b="1" dirty="0"/>
              <a:t>Equipment:</a:t>
            </a:r>
            <a:endParaRPr lang="en-US" sz="1400" dirty="0"/>
          </a:p>
          <a:p>
            <a:pPr marL="742950" lvl="1" indent="-285750">
              <a:buClr>
                <a:srgbClr val="E35B2A"/>
              </a:buClr>
              <a:buFont typeface="Arial" panose="020B0604020202020204" pitchFamily="34" charset="0"/>
              <a:buChar char="•"/>
            </a:pPr>
            <a:r>
              <a:rPr lang="en-US" sz="1400" dirty="0"/>
              <a:t>19–20 ft lift with operator</a:t>
            </a:r>
            <a:endParaRPr lang="en-US" sz="1400" dirty="0">
              <a:ea typeface="Calibri"/>
              <a:cs typeface="Calibri"/>
            </a:endParaRPr>
          </a:p>
          <a:p>
            <a:pPr marL="742950" lvl="1" indent="-285750">
              <a:buClr>
                <a:srgbClr val="E35B2A"/>
              </a:buClr>
              <a:buFont typeface="Arial" panose="020B0604020202020204" pitchFamily="34" charset="0"/>
              <a:buChar char="•"/>
            </a:pPr>
            <a:r>
              <a:rPr lang="en-US" sz="1400" dirty="0"/>
              <a:t>HEPA backpack vacuum (or equivalent)</a:t>
            </a:r>
            <a:endParaRPr lang="en-US" sz="1400" dirty="0">
              <a:ea typeface="Calibri"/>
              <a:cs typeface="Calibri"/>
            </a:endParaRPr>
          </a:p>
          <a:p>
            <a:pPr marL="742950" lvl="1" indent="-285750">
              <a:buClr>
                <a:srgbClr val="E35B2A"/>
              </a:buClr>
              <a:buFont typeface="Arial" panose="020B0604020202020204" pitchFamily="34" charset="0"/>
              <a:buChar char="•"/>
            </a:pPr>
            <a:r>
              <a:rPr lang="en-US" sz="1400" dirty="0"/>
              <a:t>Extension cords, vacuum pole, soft brushes</a:t>
            </a:r>
            <a:endParaRPr lang="en-US" sz="1400" dirty="0">
              <a:ea typeface="Calibri"/>
              <a:cs typeface="Calibri"/>
            </a:endParaRPr>
          </a:p>
          <a:p>
            <a:pPr marL="742950" lvl="1" indent="-285750">
              <a:buClr>
                <a:srgbClr val="E35B2A"/>
              </a:buClr>
              <a:buFont typeface="Arial" panose="020B0604020202020204" pitchFamily="34" charset="0"/>
              <a:buChar char="•"/>
            </a:pPr>
            <a:r>
              <a:rPr lang="en-US" sz="1400" dirty="0"/>
              <a:t>Telescoping spray wand, dual-layer drop cloths</a:t>
            </a:r>
            <a:endParaRPr lang="en-US" sz="1400" dirty="0">
              <a:ea typeface="Calibri"/>
              <a:cs typeface="Calibri"/>
            </a:endParaRPr>
          </a:p>
          <a:p>
            <a:endParaRPr kumimoji="0" lang="en-US" sz="1400"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KEY INFORMATION ​</a:t>
            </a:r>
            <a:endParaRPr kumimoji="0" lang="en-US" sz="1400" b="1"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Anticipated Advertisement Date:  </a:t>
            </a:r>
            <a:r>
              <a:rPr lang="en-US" sz="1400" dirty="0">
                <a:solidFill>
                  <a:prstClr val="black"/>
                </a:solidFill>
              </a:rPr>
              <a:t>Q3</a:t>
            </a:r>
            <a:r>
              <a:rPr kumimoji="0" lang="en-US" sz="1400" b="0" i="0" u="none" strike="noStrike" kern="1200" cap="none" spc="0" normalizeH="0" baseline="0" noProof="0" dirty="0">
                <a:ln>
                  <a:noFill/>
                </a:ln>
                <a:solidFill>
                  <a:prstClr val="black"/>
                </a:solidFill>
                <a:effectLst/>
                <a:uLnTx/>
                <a:uFillTx/>
                <a:ea typeface="+mn-ea"/>
                <a:cs typeface="+mn-cs"/>
              </a:rPr>
              <a:t> 2025 </a:t>
            </a:r>
            <a:endParaRPr kumimoji="0" lang="en-US" sz="1400" b="0" i="0" u="none" strike="noStrike" kern="1200" cap="none" spc="0" normalizeH="0" baseline="0" noProof="0" dirty="0">
              <a:ln>
                <a:noFill/>
              </a:ln>
              <a:solidFill>
                <a:prstClr val="black"/>
              </a:solidFill>
              <a:effectLst/>
              <a:uLnTx/>
              <a:uFillTx/>
              <a:ea typeface="Calibri"/>
              <a:cs typeface="Calibri"/>
            </a:endParaRPr>
          </a:p>
          <a:p>
            <a:pPr>
              <a:defRPr/>
            </a:pPr>
            <a:r>
              <a:rPr kumimoji="0" lang="en-US" sz="1400" b="1" i="0" u="none" strike="noStrike" kern="1200" cap="none" spc="0" normalizeH="0" baseline="0" noProof="0" dirty="0">
                <a:ln>
                  <a:noFill/>
                </a:ln>
                <a:solidFill>
                  <a:prstClr val="black"/>
                </a:solidFill>
                <a:effectLst/>
                <a:uLnTx/>
                <a:uFillTx/>
                <a:ea typeface="+mn-ea"/>
                <a:cs typeface="+mn-cs"/>
              </a:rPr>
              <a:t>Estimated Project Value: </a:t>
            </a:r>
            <a:r>
              <a:rPr kumimoji="0" lang="en-US" sz="1400" b="0" i="0" u="none" strike="noStrike" kern="1200" cap="none" spc="0" normalizeH="0" baseline="0" noProof="0" dirty="0">
                <a:ln>
                  <a:noFill/>
                </a:ln>
                <a:solidFill>
                  <a:prstClr val="black"/>
                </a:solidFill>
                <a:effectLst/>
                <a:uLnTx/>
                <a:uFillTx/>
                <a:ea typeface="+mn-ea"/>
                <a:cs typeface="+mn-cs"/>
              </a:rPr>
              <a:t> </a:t>
            </a:r>
            <a:r>
              <a:rPr lang="en-US" sz="1400" dirty="0">
                <a:solidFill>
                  <a:prstClr val="black"/>
                </a:solidFill>
              </a:rPr>
              <a:t>$5M </a:t>
            </a:r>
            <a:r>
              <a:rPr kumimoji="0" lang="en-US" sz="1400" b="0" i="0" u="none" strike="noStrike" kern="1200" cap="none" spc="0" normalizeH="0" baseline="0" noProof="0" dirty="0">
                <a:ln>
                  <a:noFill/>
                </a:ln>
                <a:solidFill>
                  <a:prstClr val="black"/>
                </a:solidFill>
                <a:effectLst/>
                <a:uLnTx/>
                <a:uFillTx/>
                <a:ea typeface="+mn-ea"/>
                <a:cs typeface="+mn-cs"/>
              </a:rPr>
              <a:t>to $</a:t>
            </a:r>
            <a:r>
              <a:rPr lang="en-US" sz="1400" dirty="0">
                <a:solidFill>
                  <a:prstClr val="black"/>
                </a:solidFill>
              </a:rPr>
              <a:t>9.99M</a:t>
            </a:r>
            <a:endParaRPr lang="en-US" sz="1400"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Small Business Program Goal: </a:t>
            </a:r>
            <a:r>
              <a:rPr lang="en-US" sz="1400" dirty="0">
                <a:solidFill>
                  <a:prstClr val="black"/>
                </a:solidFill>
              </a:rPr>
              <a:t>TBD</a:t>
            </a:r>
            <a:endParaRPr kumimoji="0" lang="en-US" sz="1400"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Key Scope/Industry:​ </a:t>
            </a:r>
            <a:r>
              <a:rPr kumimoji="0" lang="en-US" sz="1400" b="0" i="0" u="none" strike="noStrike" kern="1200" cap="none" spc="0" normalizeH="0" baseline="0" noProof="0" dirty="0">
                <a:ln>
                  <a:noFill/>
                </a:ln>
                <a:solidFill>
                  <a:prstClr val="black"/>
                </a:solidFill>
                <a:effectLst/>
                <a:uLnTx/>
                <a:uFillTx/>
                <a:ea typeface="+mn-ea"/>
                <a:cs typeface="+mn-cs"/>
              </a:rPr>
              <a:t> </a:t>
            </a:r>
            <a:r>
              <a:rPr lang="en-US" sz="1400" b="0" i="0" dirty="0">
                <a:effectLst/>
              </a:rPr>
              <a:t>Janitorial. Need to be able to use a lift and ladders, work is above 20’.</a:t>
            </a:r>
            <a:endParaRPr lang="en-US" sz="1400" b="0" i="0" dirty="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Project Manager​: </a:t>
            </a:r>
            <a:r>
              <a:rPr kumimoji="0" lang="en-US" sz="1400" i="0" u="none" strike="noStrike" kern="1200" cap="none" spc="0" normalizeH="0" baseline="0" noProof="0" dirty="0">
                <a:ln>
                  <a:noFill/>
                </a:ln>
                <a:effectLst/>
                <a:uLnTx/>
                <a:uFillTx/>
                <a:ea typeface="+mn-ea"/>
                <a:cs typeface="+mn-cs"/>
              </a:rPr>
              <a:t>Cara James</a:t>
            </a:r>
            <a:r>
              <a:rPr kumimoji="0" lang="en-US" sz="1400" b="1" i="0" u="none" strike="noStrike" kern="1200" cap="none" spc="0" normalizeH="0" baseline="0" noProof="0" dirty="0">
                <a:ln>
                  <a:noFill/>
                </a:ln>
                <a:solidFill>
                  <a:prstClr val="black"/>
                </a:solidFill>
                <a:effectLst/>
                <a:uLnTx/>
                <a:uFillTx/>
                <a:ea typeface="+mn-ea"/>
                <a:cs typeface="+mn-cs"/>
              </a:rPr>
              <a:t>| </a:t>
            </a:r>
            <a:r>
              <a:rPr lang="en-US" sz="1400" b="0" i="0" dirty="0">
                <a:solidFill>
                  <a:srgbClr val="323130"/>
                </a:solidFill>
                <a:effectLst/>
                <a:hlinkClick r:id="rId3"/>
              </a:rPr>
              <a:t>Cara.James@flydenver.com</a:t>
            </a:r>
            <a:endParaRPr kumimoji="0" lang="en-US" sz="14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Sanitary, Stormwater, &amp; Deice Water System Underground Utility Repair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771858" y="1178641"/>
            <a:ext cx="9512421" cy="5170646"/>
          </a:xfrm>
          <a:prstGeom prst="rect">
            <a:avLst/>
          </a:prstGeom>
          <a:noFill/>
        </p:spPr>
        <p:txBody>
          <a:bodyPr wrap="square" lIns="91440" tIns="45720" rIns="91440" bIns="45720" anchor="t">
            <a:spAutoFit/>
          </a:bodyPr>
          <a:lstStyle/>
          <a:p>
            <a:r>
              <a:rPr lang="en-US" sz="1500" dirty="0">
                <a:latin typeface="Calibri"/>
                <a:ea typeface="Calibri"/>
                <a:cs typeface="Calibri"/>
              </a:rPr>
              <a:t>DEN Operations &amp; Maintenance is seeking a qualified contractor to provide comprehensive </a:t>
            </a:r>
            <a:r>
              <a:rPr lang="en-US" sz="1500" b="1" dirty="0">
                <a:latin typeface="Calibri"/>
                <a:ea typeface="Calibri"/>
                <a:cs typeface="Calibri"/>
              </a:rPr>
              <a:t>maintenance, repair, and replacement services</a:t>
            </a:r>
            <a:r>
              <a:rPr lang="en-US" sz="1500" dirty="0">
                <a:latin typeface="Calibri"/>
                <a:ea typeface="Calibri"/>
                <a:cs typeface="Calibri"/>
              </a:rPr>
              <a:t> for onsite </a:t>
            </a:r>
            <a:r>
              <a:rPr lang="en-US" sz="1500" b="1" dirty="0">
                <a:latin typeface="Calibri"/>
                <a:ea typeface="Calibri"/>
                <a:cs typeface="Calibri"/>
              </a:rPr>
              <a:t>sanitary sewer, stormwater, and deice water piping systems</a:t>
            </a:r>
            <a:r>
              <a:rPr lang="en-US" sz="1500" dirty="0">
                <a:latin typeface="Calibri"/>
                <a:ea typeface="Calibri"/>
                <a:cs typeface="Calibri"/>
              </a:rPr>
              <a:t>. </a:t>
            </a:r>
            <a:r>
              <a:rPr lang="en-US" sz="1500" dirty="0">
                <a:latin typeface="Calibri"/>
                <a:ea typeface="+mn-lt"/>
                <a:cs typeface="Calibri"/>
              </a:rPr>
              <a:t>This includes knowledge of the NAICS Code 221300, Water, Sewage and Other Systems. Relative locations include sewer system, glycol rehabilitation treatment plants, retention ponds and underground drainage system.</a:t>
            </a:r>
          </a:p>
          <a:p>
            <a:br>
              <a:rPr lang="en-US" sz="1500" b="1" dirty="0">
                <a:latin typeface="Calibri" panose="020F0502020204030204" pitchFamily="34" charset="0"/>
                <a:cs typeface="Calibri" panose="020F0502020204030204" pitchFamily="34" charset="0"/>
              </a:rPr>
            </a:br>
            <a:r>
              <a:rPr kumimoji="0" lang="en-US" sz="1500" b="1" i="0" u="none" strike="noStrike" kern="1200" cap="none" spc="0" normalizeH="0" baseline="0" noProof="0" dirty="0">
                <a:ln>
                  <a:noFill/>
                </a:ln>
                <a:solidFill>
                  <a:prstClr val="black"/>
                </a:solidFill>
                <a:effectLst/>
                <a:uLnTx/>
                <a:uFillTx/>
                <a:latin typeface="Calibri"/>
                <a:ea typeface="+mn-lt"/>
                <a:cs typeface="Calibri"/>
              </a:rPr>
              <a:t>Scope of Work Includes</a:t>
            </a:r>
            <a:r>
              <a:rPr lang="en-US" sz="1500" b="1" dirty="0">
                <a:solidFill>
                  <a:prstClr val="black"/>
                </a:solidFill>
                <a:latin typeface="Calibri"/>
                <a:ea typeface="+mn-lt"/>
                <a:cs typeface="Calibri"/>
              </a:rPr>
              <a:t> but not  limited to:</a:t>
            </a:r>
          </a:p>
          <a:p>
            <a:pPr marL="285750" indent="-285750">
              <a:buClr>
                <a:srgbClr val="E35B2A"/>
              </a:buClr>
              <a:buFont typeface="Arial" panose="020B0604020202020204" pitchFamily="34" charset="0"/>
              <a:buChar char="•"/>
            </a:pPr>
            <a:r>
              <a:rPr lang="en-US" sz="1500" b="1" dirty="0">
                <a:latin typeface="Calibri"/>
                <a:ea typeface="Calibri"/>
                <a:cs typeface="Calibri"/>
              </a:rPr>
              <a:t>Safety &amp; Permitting</a:t>
            </a:r>
            <a:r>
              <a:rPr lang="en-US" sz="1500" dirty="0">
                <a:latin typeface="Calibri"/>
                <a:ea typeface="Calibri"/>
                <a:cs typeface="Calibri"/>
              </a:rPr>
              <a:t>: </a:t>
            </a:r>
          </a:p>
          <a:p>
            <a:pPr marL="742950" lvl="1" indent="-285750">
              <a:buClr>
                <a:srgbClr val="E35B2A"/>
              </a:buClr>
              <a:buFont typeface="Arial" panose="020B0604020202020204" pitchFamily="34" charset="0"/>
              <a:buChar char="•"/>
            </a:pPr>
            <a:r>
              <a:rPr lang="en-US" sz="1500" dirty="0">
                <a:latin typeface="Calibri"/>
                <a:ea typeface="+mn-lt"/>
                <a:cs typeface="Calibri"/>
              </a:rPr>
              <a:t> Ensure compliance with relevant safety protocols during excavation and repair work to include traffic  control and hazard identification</a:t>
            </a:r>
            <a:endParaRPr lang="en-US" sz="1500" dirty="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dirty="0">
                <a:latin typeface="Calibri"/>
                <a:ea typeface="+mn-lt"/>
                <a:cs typeface="Calibri"/>
              </a:rPr>
              <a:t> Permitting as required</a:t>
            </a:r>
            <a:endParaRPr lang="en-US" sz="1500" dirty="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dirty="0">
                <a:latin typeface="Calibri"/>
                <a:ea typeface="+mn-lt"/>
                <a:cs typeface="Calibri"/>
              </a:rPr>
              <a:t> Minimum impact on airport operations, preferably conducting scheduled work during off-peak hours</a:t>
            </a:r>
            <a:endParaRPr lang="en-US" sz="1500" dirty="0">
              <a:latin typeface="Calibri"/>
              <a:ea typeface="Calibri" panose="020F0502020204030204"/>
              <a:cs typeface="Calibri"/>
            </a:endParaRPr>
          </a:p>
          <a:p>
            <a:pPr marL="285750" indent="-285750">
              <a:buClr>
                <a:srgbClr val="E35B2A"/>
              </a:buClr>
              <a:buFont typeface="Arial" panose="020B0604020202020204" pitchFamily="34" charset="0"/>
              <a:buChar char="•"/>
            </a:pPr>
            <a:r>
              <a:rPr lang="en-US" sz="1500" b="1" dirty="0">
                <a:latin typeface="Calibri"/>
                <a:ea typeface="Calibri"/>
                <a:cs typeface="Calibri"/>
              </a:rPr>
              <a:t>Excavation &amp; Restoration</a:t>
            </a:r>
            <a:r>
              <a:rPr lang="en-US" sz="1500" dirty="0">
                <a:latin typeface="Calibri"/>
                <a:ea typeface="Calibri"/>
                <a:cs typeface="Calibri"/>
              </a:rPr>
              <a:t>: Utility locating, pipe repair/replacement, surface restoration, testing &amp; commissioning.</a:t>
            </a:r>
          </a:p>
          <a:p>
            <a:pPr marL="285750" indent="-285750">
              <a:buClr>
                <a:srgbClr val="E35B2A"/>
              </a:buClr>
              <a:buFont typeface="Arial" panose="020B0604020202020204" pitchFamily="34" charset="0"/>
              <a:buChar char="•"/>
            </a:pPr>
            <a:r>
              <a:rPr lang="en-US" sz="1500" b="1" dirty="0">
                <a:latin typeface="Calibri"/>
                <a:ea typeface="Calibri"/>
                <a:cs typeface="Calibri"/>
              </a:rPr>
              <a:t>Point Repairs</a:t>
            </a:r>
            <a:r>
              <a:rPr lang="en-US" sz="1500" dirty="0">
                <a:latin typeface="Calibri"/>
                <a:ea typeface="Calibri"/>
                <a:cs typeface="Calibri"/>
              </a:rPr>
              <a:t>: Abandon laterals, root intrusion, offset joints, water infiltration, cracks, and holes.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Calibri"/>
                <a:cs typeface="Calibri"/>
              </a:rPr>
              <a:t>​</a:t>
            </a:r>
            <a:endParaRPr lang="en-US" sz="15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Calibri"/>
                <a:cs typeface="Calibri"/>
              </a:rPr>
              <a:t>KEY INFORMATION ​</a:t>
            </a:r>
            <a:endParaRPr lang="en-US" sz="15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Calibri"/>
                <a:cs typeface="Calibri"/>
              </a:rPr>
              <a:t>Anticipated Advertisement Date:  </a:t>
            </a:r>
            <a:r>
              <a:rPr lang="en-US" sz="1500" dirty="0">
                <a:solidFill>
                  <a:prstClr val="black"/>
                </a:solidFill>
                <a:latin typeface="Calibri"/>
                <a:ea typeface="Calibri"/>
                <a:cs typeface="Calibri"/>
              </a:rPr>
              <a:t>Q3</a:t>
            </a:r>
            <a:r>
              <a:rPr kumimoji="0" lang="en-US" sz="1500" b="0" i="0" u="none" strike="noStrike" kern="1200" cap="none" spc="0" normalizeH="0" baseline="0" noProof="0" dirty="0">
                <a:ln>
                  <a:noFill/>
                </a:ln>
                <a:solidFill>
                  <a:prstClr val="black"/>
                </a:solidFill>
                <a:effectLst/>
                <a:uLnTx/>
                <a:uFillTx/>
                <a:latin typeface="Calibri"/>
                <a:ea typeface="Calibri"/>
                <a:cs typeface="Calibri"/>
              </a:rPr>
              <a:t> 2025 </a:t>
            </a:r>
            <a:endParaRPr lang="en-US" sz="15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dirty="0">
                <a:ln>
                  <a:noFill/>
                </a:ln>
                <a:solidFill>
                  <a:prstClr val="black"/>
                </a:solidFill>
                <a:effectLst/>
                <a:uLnTx/>
                <a:uFillTx/>
                <a:latin typeface="Calibri"/>
                <a:ea typeface="Calibri"/>
                <a:cs typeface="Calibri"/>
              </a:rPr>
              <a:t> $5M to $9.99M</a:t>
            </a:r>
            <a:endParaRPr lang="en-US" sz="15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Calibri"/>
                <a:cs typeface="Calibri"/>
              </a:rPr>
              <a:t>Small Business Program Goal: </a:t>
            </a:r>
            <a:r>
              <a:rPr lang="en-US" sz="1500" dirty="0">
                <a:solidFill>
                  <a:prstClr val="black"/>
                </a:solidFill>
                <a:latin typeface="Calibri"/>
                <a:ea typeface="Calibri"/>
                <a:cs typeface="Calibri"/>
              </a:rPr>
              <a:t>TBD</a:t>
            </a:r>
            <a:endParaRPr lang="en-US" sz="15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dirty="0">
                <a:ln>
                  <a:noFill/>
                </a:ln>
                <a:solidFill>
                  <a:prstClr val="black"/>
                </a:solidFill>
                <a:effectLst/>
                <a:uLnTx/>
                <a:uFillTx/>
                <a:latin typeface="Calibri"/>
                <a:ea typeface="Calibri"/>
                <a:cs typeface="Calibri"/>
              </a:rPr>
              <a:t> </a:t>
            </a:r>
            <a:r>
              <a:rPr lang="en-US" sz="1500" b="0" i="0" dirty="0">
                <a:effectLst/>
                <a:latin typeface="Calibri"/>
                <a:ea typeface="Calibri"/>
                <a:cs typeface="Calibri"/>
              </a:rPr>
              <a:t>GPR (Ground-penetrating radar), Traffic Control, Power Equipment Operators, Welding, Plumbing, Pipe Assessment Management, Landscaping, Trenching &amp; Excavation, Permitting</a:t>
            </a:r>
          </a:p>
          <a:p>
            <a:pPr>
              <a:defRPr/>
            </a:pPr>
            <a:r>
              <a:rPr lang="en-US" sz="1500" b="1" dirty="0">
                <a:latin typeface="Calibri"/>
                <a:ea typeface="Calibri"/>
                <a:cs typeface="Calibri"/>
              </a:rPr>
              <a:t>Project</a:t>
            </a:r>
            <a:r>
              <a:rPr kumimoji="0" lang="en-US" sz="1500" b="1" i="0" u="none" strike="noStrike" kern="1200" cap="none" spc="0" normalizeH="0" baseline="0" noProof="0" dirty="0">
                <a:ln>
                  <a:noFill/>
                </a:ln>
                <a:effectLst/>
                <a:uLnTx/>
                <a:uFillTx/>
                <a:latin typeface="Calibri"/>
                <a:ea typeface="Calibri"/>
                <a:cs typeface="Calibri"/>
              </a:rPr>
              <a:t> Manager​: </a:t>
            </a:r>
            <a:r>
              <a:rPr lang="en-US" sz="1500" dirty="0">
                <a:latin typeface="Calibri"/>
                <a:ea typeface="Calibri"/>
                <a:cs typeface="Calibri"/>
              </a:rPr>
              <a:t>Jacqueline</a:t>
            </a:r>
            <a:r>
              <a:rPr lang="en-US" sz="1500" dirty="0">
                <a:solidFill>
                  <a:prstClr val="black"/>
                </a:solidFill>
                <a:latin typeface="Calibri"/>
                <a:ea typeface="Calibri"/>
                <a:cs typeface="Calibri"/>
              </a:rPr>
              <a:t> Wilson </a:t>
            </a:r>
            <a:r>
              <a:rPr kumimoji="0" lang="en-US" sz="1500" b="1" i="0" u="none" strike="noStrike" kern="1200" cap="none" spc="0" normalizeH="0" baseline="0" noProof="0" dirty="0">
                <a:ln>
                  <a:noFill/>
                </a:ln>
                <a:solidFill>
                  <a:prstClr val="black"/>
                </a:solidFill>
                <a:effectLst/>
                <a:uLnTx/>
                <a:uFillTx/>
                <a:latin typeface="Calibri"/>
                <a:ea typeface="Calibri"/>
                <a:cs typeface="Calibri"/>
              </a:rPr>
              <a:t>| </a:t>
            </a:r>
            <a:r>
              <a:rPr lang="en-US" sz="1500" dirty="0">
                <a:solidFill>
                  <a:srgbClr val="323130"/>
                </a:solidFill>
                <a:latin typeface="Calibri"/>
                <a:ea typeface="Calibri"/>
                <a:cs typeface="Calibri"/>
                <a:hlinkClick r:id="rId3"/>
              </a:rPr>
              <a:t>jacqueline.wilson@flydenver.com</a:t>
            </a:r>
          </a:p>
          <a:p>
            <a:pPr>
              <a:defRPr/>
            </a:pPr>
            <a:endParaRPr lang="en-US" sz="1500" dirty="0">
              <a:solidFill>
                <a:srgbClr val="323130"/>
              </a:solidFill>
              <a:latin typeface="Calibri"/>
              <a:ea typeface="Calibri"/>
              <a:cs typeface="Calibri"/>
            </a:endParaRPr>
          </a:p>
        </p:txBody>
      </p:sp>
    </p:spTree>
    <p:extLst>
      <p:ext uri="{BB962C8B-B14F-4D97-AF65-F5344CB8AC3E}">
        <p14:creationId xmlns:p14="http://schemas.microsoft.com/office/powerpoint/2010/main" val="373937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487844" y="1788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 Deicing Water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571085" y="679027"/>
            <a:ext cx="9601764" cy="6324808"/>
          </a:xfrm>
          <a:prstGeom prst="rect">
            <a:avLst/>
          </a:prstGeom>
          <a:noFill/>
        </p:spPr>
        <p:txBody>
          <a:bodyPr wrap="square" lIns="91440" tIns="45720" rIns="91440" bIns="45720" anchor="t">
            <a:spAutoFit/>
          </a:bodyPr>
          <a:lstStyle/>
          <a:p>
            <a:pPr algn="just">
              <a:defRPr/>
            </a:pPr>
            <a:r>
              <a:rPr kumimoji="0" lang="en-US" sz="1500" b="0" i="0" u="none" strike="noStrike" kern="1200" cap="none" spc="0" normalizeH="0" baseline="0" noProof="0" dirty="0">
                <a:ln>
                  <a:noFill/>
                </a:ln>
                <a:solidFill>
                  <a:prstClr val="black"/>
                </a:solidFill>
                <a:effectLst/>
                <a:uLnTx/>
                <a:uFillTx/>
                <a:ea typeface="+mn-ea"/>
                <a:cs typeface="+mn-cs"/>
              </a:rPr>
              <a:t>DEN is seeking a qualified contractor for oversight, maintenance, and technical support of the Aircraft Deicing System</a:t>
            </a:r>
            <a:r>
              <a:rPr lang="en-US" sz="1500" dirty="0">
                <a:solidFill>
                  <a:prstClr val="black"/>
                </a:solidFill>
              </a:rPr>
              <a:t>.</a:t>
            </a:r>
            <a:r>
              <a:rPr kumimoji="0" lang="en-US" sz="1500" b="0" i="0" u="none" strike="noStrike" kern="1200" cap="none" spc="0" normalizeH="0" baseline="0" noProof="0" dirty="0">
                <a:ln>
                  <a:noFill/>
                </a:ln>
                <a:solidFill>
                  <a:prstClr val="black"/>
                </a:solidFill>
                <a:effectLst/>
                <a:uLnTx/>
                <a:uFillTx/>
                <a:ea typeface="+mn-ea"/>
                <a:cs typeface="+mn-cs"/>
              </a:rPr>
              <a:t> </a:t>
            </a:r>
            <a:r>
              <a:rPr lang="en-US" sz="1500" dirty="0">
                <a:solidFill>
                  <a:prstClr val="black"/>
                </a:solidFill>
                <a:ea typeface="+mn-lt"/>
                <a:cs typeface="+mn-lt"/>
              </a:rPr>
              <a:t>This includes technical expertise for software, upgrades, maintenance and hardware interface for the SCADA (Supervisory Control and Data Acquisitions) system.</a:t>
            </a:r>
            <a:endParaRPr lang="en-US" sz="1500" b="0" i="0" u="none" strike="noStrike" kern="1200" cap="none" spc="0" normalizeH="0" baseline="0" noProof="0" dirty="0">
              <a:ln>
                <a:noFill/>
              </a:ln>
              <a:solidFill>
                <a:prstClr val="black"/>
              </a:solidFill>
              <a:effectLst/>
              <a:uLnTx/>
              <a:uFillTx/>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ea typeface="+mn-lt"/>
              <a:cs typeface="Calibri" panose="020F0502020204030204"/>
            </a:endParaRPr>
          </a:p>
          <a:p>
            <a:pPr>
              <a:buNone/>
            </a:pPr>
            <a:r>
              <a:rPr lang="en-US" sz="1500" b="1" dirty="0"/>
              <a:t>Scope of Work Includes:</a:t>
            </a:r>
            <a:endParaRPr lang="en-US" sz="1500" b="1" dirty="0">
              <a:ea typeface="Calibri"/>
              <a:cs typeface="Calibri"/>
            </a:endParaRPr>
          </a:p>
          <a:p>
            <a:pPr>
              <a:buClr>
                <a:srgbClr val="E35B2A"/>
              </a:buClr>
              <a:buFont typeface="Arial" panose="020B0604020202020204" pitchFamily="34" charset="0"/>
              <a:buChar char="•"/>
            </a:pPr>
            <a:r>
              <a:rPr lang="en-US" sz="1500" b="1" dirty="0"/>
              <a:t>System Management:</a:t>
            </a:r>
            <a:endParaRPr lang="en-US" sz="1500" dirty="0"/>
          </a:p>
          <a:p>
            <a:pPr marL="742950" lvl="1" indent="-285750">
              <a:buClr>
                <a:srgbClr val="E35B2A"/>
              </a:buClr>
              <a:buFont typeface="Arial" panose="020B0604020202020204" pitchFamily="34" charset="0"/>
              <a:buChar char="•"/>
            </a:pPr>
            <a:r>
              <a:rPr lang="en-US" sz="1500" dirty="0"/>
              <a:t>Monitor water system performance (pressure, flow, temperature)</a:t>
            </a:r>
            <a:endParaRPr lang="en-US" sz="1500" dirty="0">
              <a:ea typeface="Calibri"/>
              <a:cs typeface="Calibri"/>
            </a:endParaRPr>
          </a:p>
          <a:p>
            <a:pPr marL="742950" lvl="1" indent="-285750">
              <a:buClr>
                <a:srgbClr val="E35B2A"/>
              </a:buClr>
              <a:buFont typeface="Arial" panose="020B0604020202020204" pitchFamily="34" charset="0"/>
              <a:buChar char="•"/>
            </a:pPr>
            <a:r>
              <a:rPr lang="en-US" sz="1500" dirty="0"/>
              <a:t>Conduct inspections and preventive maintenance</a:t>
            </a:r>
            <a:endParaRPr lang="en-US" sz="1500" dirty="0">
              <a:ea typeface="Calibri"/>
              <a:cs typeface="Calibri"/>
            </a:endParaRPr>
          </a:p>
          <a:p>
            <a:pPr marL="742950" lvl="1" indent="-285750">
              <a:buClr>
                <a:srgbClr val="E35B2A"/>
              </a:buClr>
              <a:buFont typeface="Arial" panose="020B0604020202020204" pitchFamily="34" charset="0"/>
              <a:buChar char="•"/>
            </a:pPr>
            <a:r>
              <a:rPr lang="en-US" sz="1500" dirty="0"/>
              <a:t>Ensure safety and regulatory compliance</a:t>
            </a:r>
            <a:endParaRPr lang="en-US" sz="1500" dirty="0">
              <a:ea typeface="Calibri"/>
              <a:cs typeface="Calibri"/>
            </a:endParaRPr>
          </a:p>
          <a:p>
            <a:pPr>
              <a:buClr>
                <a:srgbClr val="E35B2A"/>
              </a:buClr>
              <a:buFont typeface="Arial" panose="020B0604020202020204" pitchFamily="34" charset="0"/>
              <a:buChar char="•"/>
            </a:pPr>
            <a:r>
              <a:rPr lang="en-US" sz="1500" b="1" dirty="0"/>
              <a:t>Deicing Operations Support:</a:t>
            </a:r>
            <a:endParaRPr lang="en-US" sz="1500" dirty="0"/>
          </a:p>
          <a:p>
            <a:pPr marL="742950" lvl="1" indent="-285750">
              <a:buClr>
                <a:srgbClr val="E35B2A"/>
              </a:buClr>
              <a:buFont typeface="Arial" panose="020B0604020202020204" pitchFamily="34" charset="0"/>
              <a:buChar char="•"/>
            </a:pPr>
            <a:r>
              <a:rPr lang="en-US" sz="1500" dirty="0"/>
              <a:t>Coordinate and optimize deicing activities</a:t>
            </a:r>
            <a:endParaRPr lang="en-US" sz="1500" dirty="0">
              <a:ea typeface="Calibri"/>
              <a:cs typeface="Calibri"/>
            </a:endParaRPr>
          </a:p>
          <a:p>
            <a:pPr marL="742950" lvl="1" indent="-285750">
              <a:buClr>
                <a:srgbClr val="E35B2A"/>
              </a:buClr>
              <a:buFont typeface="Arial" panose="020B0604020202020204" pitchFamily="34" charset="0"/>
              <a:buChar char="•"/>
            </a:pPr>
            <a:r>
              <a:rPr lang="en-US" sz="1500" dirty="0"/>
              <a:t>Provide system-specific technical guidance</a:t>
            </a:r>
            <a:endParaRPr lang="en-US" sz="1500" dirty="0">
              <a:ea typeface="Calibri"/>
              <a:cs typeface="Calibri"/>
            </a:endParaRPr>
          </a:p>
          <a:p>
            <a:pPr>
              <a:buClr>
                <a:srgbClr val="E35B2A"/>
              </a:buClr>
              <a:buFont typeface="Arial" panose="020B0604020202020204" pitchFamily="34" charset="0"/>
              <a:buChar char="•"/>
            </a:pPr>
            <a:r>
              <a:rPr lang="en-US" sz="1500" b="1" dirty="0"/>
              <a:t>Data &amp; Reporting:</a:t>
            </a:r>
            <a:endParaRPr lang="en-US" sz="1500" dirty="0"/>
          </a:p>
          <a:p>
            <a:pPr marL="742950" lvl="1" indent="-285750">
              <a:buClr>
                <a:srgbClr val="E35B2A"/>
              </a:buClr>
              <a:buFont typeface="Arial" panose="020B0604020202020204" pitchFamily="34" charset="0"/>
              <a:buChar char="•"/>
            </a:pPr>
            <a:r>
              <a:rPr lang="en-US" sz="1500" dirty="0"/>
              <a:t>Analyze water system and deicing data</a:t>
            </a:r>
            <a:endParaRPr lang="en-US" sz="1500" dirty="0">
              <a:ea typeface="Calibri"/>
              <a:cs typeface="Calibri"/>
            </a:endParaRPr>
          </a:p>
          <a:p>
            <a:pPr marL="742950" lvl="1" indent="-285750">
              <a:buClr>
                <a:srgbClr val="E35B2A"/>
              </a:buClr>
              <a:buFont typeface="Arial" panose="020B0604020202020204" pitchFamily="34" charset="0"/>
              <a:buChar char="•"/>
            </a:pPr>
            <a:r>
              <a:rPr lang="en-US" sz="1500" dirty="0"/>
              <a:t>Deliver reports with performance insights and improvement recommendations</a:t>
            </a:r>
            <a:endParaRPr lang="en-US" sz="1500" dirty="0">
              <a:ea typeface="Calibri"/>
              <a:cs typeface="Calibri"/>
            </a:endParaRPr>
          </a:p>
          <a:p>
            <a:pPr marL="742950" lvl="1" indent="-285750">
              <a:buFont typeface="Courier New,monospace"/>
              <a:buChar char="o"/>
              <a:defRPr/>
            </a:pPr>
            <a:endParaRPr lang="en-US" sz="1500" dirty="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ea typeface="+mn-ea"/>
                <a:cs typeface="+mn-cs"/>
              </a:rPr>
              <a:t>KEY INFORMATION ​</a:t>
            </a:r>
            <a:endParaRPr kumimoji="0" lang="en-US" sz="1500" b="1"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ea typeface="+mn-ea"/>
                <a:cs typeface="+mn-cs"/>
              </a:rPr>
              <a:t>Anticipated Advertisement Date:  </a:t>
            </a:r>
            <a:r>
              <a:rPr kumimoji="0" lang="en-US" sz="1500" b="0" i="0" u="none" strike="noStrike" kern="1200" cap="none" spc="0" normalizeH="0" baseline="0" noProof="0" dirty="0">
                <a:ln>
                  <a:noFill/>
                </a:ln>
                <a:solidFill>
                  <a:prstClr val="black"/>
                </a:solidFill>
                <a:effectLst/>
                <a:uLnTx/>
                <a:uFillTx/>
                <a:ea typeface="+mn-ea"/>
                <a:cs typeface="+mn-cs"/>
              </a:rPr>
              <a:t>Q4 2025 </a:t>
            </a:r>
            <a:endParaRPr kumimoji="0" lang="en-US" sz="1500" b="0" i="0" u="none" strike="noStrike" kern="1200" cap="none" spc="0" normalizeH="0" baseline="0" noProof="0" dirty="0">
              <a:ln>
                <a:noFill/>
              </a:ln>
              <a:solidFill>
                <a:prstClr val="black"/>
              </a:solidFill>
              <a:effectLst/>
              <a:uLnTx/>
              <a:uFillTx/>
              <a:ea typeface="Calibri"/>
              <a:cs typeface="Calibri"/>
            </a:endParaRPr>
          </a:p>
          <a:p>
            <a:pPr>
              <a:defRPr/>
            </a:pPr>
            <a:r>
              <a:rPr kumimoji="0" lang="en-US" sz="1500" b="1" i="0" u="none" strike="noStrike" kern="1200" cap="none" spc="0" normalizeH="0" baseline="0" noProof="0" dirty="0">
                <a:ln>
                  <a:noFill/>
                </a:ln>
                <a:solidFill>
                  <a:prstClr val="black"/>
                </a:solidFill>
                <a:effectLst/>
                <a:uLnTx/>
                <a:uFillTx/>
                <a:ea typeface="+mn-ea"/>
                <a:cs typeface="+mn-cs"/>
              </a:rPr>
              <a:t>Estimated Project Value: </a:t>
            </a:r>
            <a:r>
              <a:rPr kumimoji="0" lang="en-US" sz="1500" b="0" i="0" u="none" strike="noStrike" kern="1200" cap="none" spc="0" normalizeH="0" baseline="0" noProof="0" dirty="0">
                <a:ln>
                  <a:noFill/>
                </a:ln>
                <a:solidFill>
                  <a:prstClr val="black"/>
                </a:solidFill>
                <a:effectLst/>
                <a:uLnTx/>
                <a:uFillTx/>
                <a:ea typeface="+mn-ea"/>
                <a:cs typeface="+mn-cs"/>
              </a:rPr>
              <a:t> </a:t>
            </a:r>
            <a:r>
              <a:rPr lang="en-US" sz="1500" dirty="0">
                <a:solidFill>
                  <a:prstClr val="black"/>
                </a:solidFill>
              </a:rPr>
              <a:t>&lt; $</a:t>
            </a:r>
            <a:r>
              <a:rPr kumimoji="0" lang="en-US" sz="1500" b="0" i="0" u="none" strike="noStrike" kern="1200" cap="none" spc="0" normalizeH="0" baseline="0" noProof="0" dirty="0">
                <a:ln>
                  <a:noFill/>
                </a:ln>
                <a:solidFill>
                  <a:prstClr val="black"/>
                </a:solidFill>
                <a:effectLst/>
                <a:uLnTx/>
                <a:uFillTx/>
                <a:ea typeface="+mn-ea"/>
                <a:cs typeface="+mn-cs"/>
              </a:rPr>
              <a:t>10M </a:t>
            </a:r>
            <a:endParaRPr lang="en-US" sz="1500"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ea typeface="+mn-ea"/>
                <a:cs typeface="+mn-cs"/>
              </a:rPr>
              <a:t>Small Business Program Goal:</a:t>
            </a:r>
            <a:r>
              <a:rPr kumimoji="0" lang="en-US" sz="1500" i="0" u="none" strike="noStrike" kern="1200" cap="none" spc="0" normalizeH="0" baseline="0" noProof="0" dirty="0">
                <a:ln>
                  <a:noFill/>
                </a:ln>
                <a:solidFill>
                  <a:prstClr val="black"/>
                </a:solidFill>
                <a:effectLst/>
                <a:uLnTx/>
                <a:uFillTx/>
                <a:ea typeface="+mn-ea"/>
                <a:cs typeface="+mn-cs"/>
              </a:rPr>
              <a:t> TBD</a:t>
            </a:r>
            <a:endParaRPr lang="en-US" sz="1500" i="0" u="none" strike="noStrike" kern="1200" cap="none" spc="0" normalizeH="0" baseline="0" noProof="0" dirty="0">
              <a:ln>
                <a:noFill/>
              </a:ln>
              <a:solidFill>
                <a:prstClr val="black"/>
              </a:solidFill>
              <a:effectLst/>
              <a:uLnTx/>
              <a:uFillTx/>
              <a:ea typeface="Calibri"/>
              <a:cs typeface="Calibri"/>
            </a:endParaRPr>
          </a:p>
          <a:p>
            <a:pPr>
              <a:defRPr/>
            </a:pPr>
            <a:r>
              <a:rPr lang="en-US" sz="1500" b="1" dirty="0">
                <a:solidFill>
                  <a:prstClr val="black"/>
                </a:solidFill>
                <a:ea typeface="+mn-lt"/>
                <a:cs typeface="+mn-lt"/>
              </a:rPr>
              <a:t>Key/Scope/Industry:</a:t>
            </a:r>
            <a:r>
              <a:rPr lang="en-US" sz="1500" dirty="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sz="1500" dirty="0">
              <a:solidFill>
                <a:prstClr val="black"/>
              </a:solidFill>
            </a:endParaRPr>
          </a:p>
          <a:p>
            <a:pPr>
              <a:defRPr/>
            </a:pPr>
            <a:r>
              <a:rPr lang="en-US" sz="1500" b="1" dirty="0"/>
              <a:t>Procurement </a:t>
            </a:r>
            <a:r>
              <a:rPr kumimoji="0" lang="en-US" sz="1500" b="1" i="0" u="none" strike="noStrike" kern="1200" cap="none" spc="0" normalizeH="0" baseline="0" noProof="0" dirty="0">
                <a:ln>
                  <a:noFill/>
                </a:ln>
                <a:effectLst/>
                <a:uLnTx/>
                <a:uFillTx/>
                <a:ea typeface="+mn-ea"/>
                <a:cs typeface="+mn-cs"/>
              </a:rPr>
              <a:t>Project Manager</a:t>
            </a:r>
            <a:r>
              <a:rPr lang="en-US" sz="1500" b="1" dirty="0"/>
              <a:t> </a:t>
            </a:r>
            <a:r>
              <a:rPr kumimoji="0" lang="en-US" sz="1500" b="1" i="0" u="none" strike="noStrike" kern="1200" cap="none" spc="0" normalizeH="0" baseline="0" noProof="0" dirty="0">
                <a:ln>
                  <a:noFill/>
                </a:ln>
                <a:effectLst/>
                <a:uLnTx/>
                <a:uFillTx/>
                <a:ea typeface="+mn-ea"/>
                <a:cs typeface="+mn-cs"/>
              </a:rPr>
              <a:t>: </a:t>
            </a:r>
            <a:r>
              <a:rPr lang="en-US" sz="1500" dirty="0"/>
              <a:t>Jacqueline</a:t>
            </a:r>
            <a:r>
              <a:rPr lang="en-US" sz="1500" dirty="0">
                <a:solidFill>
                  <a:srgbClr val="323130"/>
                </a:solidFill>
              </a:rPr>
              <a:t> Wilson </a:t>
            </a:r>
            <a:r>
              <a:rPr kumimoji="0" lang="en-US" sz="1500" b="1" i="0" u="none" strike="noStrike" kern="1200" cap="none" spc="0" normalizeH="0" baseline="0" noProof="0" dirty="0">
                <a:ln>
                  <a:noFill/>
                </a:ln>
                <a:solidFill>
                  <a:srgbClr val="323130"/>
                </a:solidFill>
                <a:effectLst/>
                <a:uLnTx/>
                <a:uFillTx/>
                <a:ea typeface="+mn-ea"/>
                <a:cs typeface="+mn-cs"/>
              </a:rPr>
              <a:t>|</a:t>
            </a:r>
            <a:r>
              <a:rPr lang="en-US" sz="1500" b="1" dirty="0">
                <a:solidFill>
                  <a:srgbClr val="323130"/>
                </a:solidFill>
              </a:rPr>
              <a:t> </a:t>
            </a:r>
            <a:r>
              <a:rPr lang="en-US" sz="1500" dirty="0" err="1">
                <a:solidFill>
                  <a:srgbClr val="323130"/>
                </a:solidFill>
                <a:hlinkClick r:id="rId3"/>
              </a:rPr>
              <a:t>jacqueline.wilson</a:t>
            </a:r>
            <a:r>
              <a:rPr lang="en-US" sz="1500" dirty="0">
                <a:solidFill>
                  <a:srgbClr val="323130"/>
                </a:solidFill>
                <a:hlinkClick r:id="rId3"/>
              </a:rPr>
              <a:t>@</a:t>
            </a:r>
            <a:r>
              <a:rPr kumimoji="0" lang="en-US" sz="1500" b="0" i="0" u="none" strike="noStrike" kern="1200" cap="none" spc="0" normalizeH="0" baseline="0" noProof="0" dirty="0">
                <a:ln>
                  <a:noFill/>
                </a:ln>
                <a:solidFill>
                  <a:srgbClr val="323130"/>
                </a:solidFill>
                <a:effectLst/>
                <a:uLnTx/>
                <a:uFillTx/>
                <a:ea typeface="+mn-ea"/>
                <a:cs typeface="+mn-cs"/>
                <a:hlinkClick r:id="rId3"/>
              </a:rPr>
              <a:t>flydenver.com</a:t>
            </a:r>
          </a:p>
          <a:p>
            <a:pPr>
              <a:defRPr/>
            </a:pPr>
            <a:r>
              <a:rPr lang="en-US" sz="1500" b="1" dirty="0">
                <a:solidFill>
                  <a:srgbClr val="323130"/>
                </a:solidFill>
                <a:ea typeface="Calibri"/>
                <a:cs typeface="Calibri"/>
              </a:rPr>
              <a:t>Project Manager (Director of Facilities) : </a:t>
            </a:r>
            <a:r>
              <a:rPr lang="en-US" sz="1500" dirty="0">
                <a:solidFill>
                  <a:srgbClr val="323130"/>
                </a:solidFill>
                <a:ea typeface="Calibri"/>
                <a:cs typeface="Calibri"/>
              </a:rPr>
              <a:t>Joel Maynes </a:t>
            </a:r>
            <a:r>
              <a:rPr lang="en-US" sz="1500" b="1" dirty="0">
                <a:solidFill>
                  <a:srgbClr val="323130"/>
                </a:solidFill>
                <a:ea typeface="Calibri"/>
                <a:cs typeface="Calibri"/>
                <a:hlinkClick r:id="rId4"/>
              </a:rPr>
              <a:t>|</a:t>
            </a:r>
            <a:r>
              <a:rPr lang="en-US" sz="1500" dirty="0">
                <a:solidFill>
                  <a:srgbClr val="323130"/>
                </a:solidFill>
                <a:ea typeface="Calibri"/>
                <a:cs typeface="Calibri"/>
                <a:hlinkClick r:id="rId4"/>
              </a:rPr>
              <a:t>joel.maynes@flydenver.com</a:t>
            </a:r>
          </a:p>
          <a:p>
            <a:pPr>
              <a:defRPr/>
            </a:pPr>
            <a:endParaRPr lang="en-US" sz="1500" dirty="0">
              <a:solidFill>
                <a:srgbClr val="323130"/>
              </a:solidFill>
              <a:ea typeface="Calibri"/>
              <a:cs typeface="Calibri"/>
            </a:endParaRPr>
          </a:p>
        </p:txBody>
      </p:sp>
    </p:spTree>
    <p:extLst>
      <p:ext uri="{BB962C8B-B14F-4D97-AF65-F5344CB8AC3E}">
        <p14:creationId xmlns:p14="http://schemas.microsoft.com/office/powerpoint/2010/main" val="788518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Building Information Modeling On-Call Services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10728"/>
            <a:ext cx="9070247" cy="329320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DEN is seeking a qualified firm to provide On-Call Building Information Modeling (BIM) Services and Staff Augmentation to support the Digital Facilities &amp; Infrastructure (DFI) team. The selected company will help deliver BIM and asset management solutions by recruiting, managing, and overseeing qualified Contingent Workers for various ongoing and upcoming DFI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a:t>
            </a:r>
            <a:endParaRPr kumimoji="0" lang="en-US" sz="1600" b="0" i="0" u="none" strike="noStrike" kern="1200" cap="none" spc="0" normalizeH="0" baseline="0" noProof="0" dirty="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dirty="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Anticipated Advertisement Date:  </a:t>
            </a:r>
            <a:r>
              <a:rPr lang="en-US" sz="1600" dirty="0">
                <a:solidFill>
                  <a:schemeClr val="tx1">
                    <a:lumMod val="95000"/>
                    <a:lumOff val="5000"/>
                  </a:schemeClr>
                </a:solidFill>
              </a:rPr>
              <a:t>September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2025 </a:t>
            </a:r>
            <a:endParaRPr kumimoji="0" lang="en-US" sz="1600" b="0" i="0" u="none" strike="noStrike" kern="1200" cap="none" spc="0" normalizeH="0" baseline="0" noProof="0" dirty="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Estimated Project Value: </a:t>
            </a:r>
            <a:r>
              <a:rPr lang="en-US" sz="1600" dirty="0">
                <a:solidFill>
                  <a:schemeClr val="tx1">
                    <a:lumMod val="95000"/>
                    <a:lumOff val="5000"/>
                  </a:schemeClr>
                </a:solidFill>
              </a:rPr>
              <a:t>$500K to $1.99M</a:t>
            </a:r>
            <a:endParaRPr lang="en-US" sz="1600" dirty="0">
              <a:solidFill>
                <a:schemeClr val="tx1">
                  <a:lumMod val="95000"/>
                  <a:lumOff val="5000"/>
                </a:schemeClr>
              </a:solidFill>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Small Business Program Goal: </a:t>
            </a:r>
            <a:r>
              <a:rPr lang="en-US" sz="1600" dirty="0">
                <a:solidFill>
                  <a:schemeClr val="tx1">
                    <a:lumMod val="95000"/>
                    <a:lumOff val="5000"/>
                  </a:schemeClr>
                </a:solidFill>
              </a:rPr>
              <a:t>SBE Defined Pool, </a:t>
            </a:r>
            <a:r>
              <a:rPr lang="en-US" sz="1600" dirty="0">
                <a:solidFill>
                  <a:schemeClr val="tx1">
                    <a:lumMod val="95000"/>
                    <a:lumOff val="5000"/>
                  </a:schemeClr>
                </a:solidFill>
                <a:ea typeface="+mn-lt"/>
                <a:cs typeface="+mn-lt"/>
              </a:rPr>
              <a:t>only CCD-certified firms will be able to bid on this solicitation and must self-perform an commercially valuable function of no less than 30% of the work with their own staff.</a:t>
            </a:r>
            <a:endParaRPr lang="en-US" dirty="0">
              <a:solidFill>
                <a:schemeClr val="tx1">
                  <a:lumMod val="95000"/>
                  <a:lumOff val="5000"/>
                </a:schemeClr>
              </a:solidFill>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 </a:t>
            </a:r>
            <a:r>
              <a:rPr lang="en-US" sz="1600" dirty="0">
                <a:solidFill>
                  <a:schemeClr val="tx1">
                    <a:lumMod val="95000"/>
                    <a:lumOff val="5000"/>
                  </a:schemeClr>
                </a:solidFill>
              </a:rPr>
              <a:t>Architecture; Engineering; Building Information Modeling (BIM)Asset Management</a:t>
            </a:r>
            <a:endParaRPr kumimoji="0" lang="en-US" sz="1600" b="0" i="0" u="none" strike="noStrike" kern="1200" cap="none" spc="0" normalizeH="0" baseline="0" noProof="0" dirty="0">
              <a:ln>
                <a:noFill/>
              </a:ln>
              <a:solidFill>
                <a:schemeClr val="tx1">
                  <a:lumMod val="95000"/>
                  <a:lumOff val="5000"/>
                </a:schemeClr>
              </a:solidFill>
              <a:effectLst/>
              <a:uLnTx/>
              <a:uFillTx/>
              <a:latin typeface="Calibri" panose="020F0502020204030204"/>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Project Manager​: </a:t>
            </a:r>
            <a:r>
              <a:rPr lang="en-US" sz="1600" dirty="0">
                <a:solidFill>
                  <a:schemeClr val="tx1">
                    <a:lumMod val="95000"/>
                    <a:lumOff val="5000"/>
                  </a:schemeClr>
                </a:solidFill>
              </a:rPr>
              <a:t>Brendan Dillon </a:t>
            </a:r>
            <a:r>
              <a:rPr kumimoji="0" lang="en-US" sz="1600" b="1" i="0" u="none" strike="noStrike" kern="1200" cap="none" spc="0" normalizeH="0" baseline="0" noProof="0" dirty="0">
                <a:ln>
                  <a:noFill/>
                </a:ln>
                <a:solidFill>
                  <a:schemeClr val="tx1">
                    <a:lumMod val="95000"/>
                    <a:lumOff val="5000"/>
                  </a:schemeClr>
                </a:solidFill>
                <a:effectLst/>
                <a:uLnTx/>
                <a:uFillTx/>
                <a:hlinkClick r:id="rId3">
                  <a:extLst>
                    <a:ext uri="{A12FA001-AC4F-418D-AE19-62706E023703}">
                      <ahyp:hlinkClr xmlns:ahyp="http://schemas.microsoft.com/office/drawing/2018/hyperlinkcolor" val="tx"/>
                    </a:ext>
                  </a:extLst>
                </a:hlinkClick>
              </a:rPr>
              <a:t>|</a:t>
            </a:r>
            <a:r>
              <a:rPr lang="en-US" sz="1600" dirty="0">
                <a:solidFill>
                  <a:schemeClr val="tx1">
                    <a:lumMod val="95000"/>
                    <a:lumOff val="5000"/>
                  </a:schemeClr>
                </a:solidFill>
                <a:hlinkClick r:id="rId3">
                  <a:extLst>
                    <a:ext uri="{A12FA001-AC4F-418D-AE19-62706E023703}">
                      <ahyp:hlinkClr xmlns:ahyp="http://schemas.microsoft.com/office/drawing/2018/hyperlinkcolor" val="tx"/>
                    </a:ext>
                  </a:extLst>
                </a:hlinkClick>
              </a:rPr>
              <a:t>brendan.dillon@flydenver.com</a:t>
            </a:r>
            <a:r>
              <a:rPr lang="en-US" sz="1600" dirty="0">
                <a:solidFill>
                  <a:schemeClr val="tx1">
                    <a:lumMod val="95000"/>
                    <a:lumOff val="5000"/>
                  </a:schemeClr>
                </a:solidFill>
              </a:rPr>
              <a:t>  </a:t>
            </a:r>
            <a:endParaRPr lang="en-US" sz="1600" b="0" i="0" u="none" strike="noStrike" kern="1200" cap="none" spc="0" normalizeH="0" baseline="0" noProof="0" dirty="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66050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D62-CD6F-2431-BDC4-79CCBD224A25}"/>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2A0C76DB-E092-6C32-4769-58B0973B53FE}"/>
              </a:ext>
            </a:extLst>
          </p:cNvPr>
          <p:cNvSpPr>
            <a:spLocks noGrp="1"/>
          </p:cNvSpPr>
          <p:nvPr>
            <p:ph type="title" idx="4294967295"/>
          </p:nvPr>
        </p:nvSpPr>
        <p:spPr>
          <a:xfrm>
            <a:off x="771858" y="23814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400">
                <a:solidFill>
                  <a:srgbClr val="440099"/>
                </a:solidFill>
                <a:latin typeface="+mn-lt"/>
                <a:ea typeface="+mn-ea"/>
                <a:cs typeface="+mn-cs"/>
              </a:rPr>
              <a:t>Climate Technology (</a:t>
            </a:r>
            <a:r>
              <a:rPr lang="en-US" sz="2400" err="1">
                <a:solidFill>
                  <a:srgbClr val="440099"/>
                </a:solidFill>
                <a:latin typeface="+mn-lt"/>
                <a:ea typeface="+mn-ea"/>
                <a:cs typeface="+mn-cs"/>
              </a:rPr>
              <a:t>ClimateTech</a:t>
            </a:r>
            <a:r>
              <a:rPr lang="en-US" sz="2400">
                <a:solidFill>
                  <a:srgbClr val="440099"/>
                </a:solidFill>
                <a:latin typeface="+mn-lt"/>
                <a:ea typeface="+mn-ea"/>
                <a:cs typeface="+mn-cs"/>
              </a:rPr>
              <a:t>) Driven Utility Data Validation &amp; Sustainability Reporting for Airport Energy Demand Management</a:t>
            </a:r>
            <a:endParaRPr kumimoji="0" lang="en-US" sz="24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60F19CFF-BB58-CCB4-1AA7-64D46C8CDAC8}"/>
              </a:ext>
              <a:ext uri="{C183D7F6-B498-43B3-948B-1728B52AA6E4}">
                <adec:decorative xmlns:adec="http://schemas.microsoft.com/office/drawing/2017/decorative" val="1"/>
              </a:ext>
            </a:extLst>
          </p:cNvPr>
          <p:cNvSpPr txBox="1"/>
          <p:nvPr/>
        </p:nvSpPr>
        <p:spPr>
          <a:xfrm>
            <a:off x="603960" y="986003"/>
            <a:ext cx="9514035" cy="5755422"/>
          </a:xfrm>
          <a:prstGeom prst="rect">
            <a:avLst/>
          </a:prstGeom>
          <a:noFill/>
        </p:spPr>
        <p:txBody>
          <a:bodyPr wrap="square" lIns="91440" tIns="45720" rIns="91440" bIns="45720" anchor="t">
            <a:spAutoFit/>
          </a:bodyPr>
          <a:lstStyle/>
          <a:p>
            <a:r>
              <a:rPr lang="en-US" sz="1600" dirty="0"/>
              <a:t>The City and County of Denver, Department of Aviation (DEN), is soliciting proposals from qualified vendors to provide a comprehensive suite of utility data management services and deliverables. The scope of work encompasses both ongoing services—such as automated data capture, billing validation, payment processing support, and integration with enterprise systems—and tangible outputs, including validated datasets, analytical insights, and sustainability reports. These deliverables are intended for use within modern data platforms to support DEN’s operational efficiency and sustainability goals.</a:t>
            </a:r>
          </a:p>
          <a:p>
            <a:endParaRPr lang="en-US" sz="1600" dirty="0">
              <a:ea typeface="Calibri"/>
              <a:cs typeface="Calibri"/>
            </a:endParaRPr>
          </a:p>
          <a:p>
            <a:r>
              <a:rPr lang="en-US" sz="1600" dirty="0"/>
              <a:t>This effort supports DEN’s energy and climate goals by leveraging advanced </a:t>
            </a:r>
            <a:r>
              <a:rPr lang="en-US" sz="1600" dirty="0" err="1"/>
              <a:t>ClimateTech</a:t>
            </a:r>
            <a:r>
              <a:rPr lang="en-US" sz="1600" dirty="0"/>
              <a:t> solutions, including:</a:t>
            </a:r>
            <a:endParaRPr lang="en-US" sz="1600" dirty="0">
              <a:ea typeface="Calibri"/>
              <a:cs typeface="Calibri"/>
            </a:endParaRPr>
          </a:p>
          <a:p>
            <a:pPr marL="285750" indent="-285750">
              <a:buClr>
                <a:srgbClr val="E35B2A"/>
              </a:buClr>
              <a:buFont typeface="Arial" panose="020B0604020202020204" pitchFamily="34" charset="0"/>
              <a:buChar char="•"/>
            </a:pPr>
            <a:r>
              <a:rPr lang="en-US" sz="1600" dirty="0"/>
              <a:t>Data validation and forecasting</a:t>
            </a:r>
            <a:endParaRPr lang="en-US" sz="1600" dirty="0">
              <a:ea typeface="Calibri"/>
              <a:cs typeface="Calibri"/>
            </a:endParaRPr>
          </a:p>
          <a:p>
            <a:pPr marL="285750" indent="-285750">
              <a:buClr>
                <a:srgbClr val="E35B2A"/>
              </a:buClr>
              <a:buFont typeface="Arial" panose="020B0604020202020204" pitchFamily="34" charset="0"/>
              <a:buChar char="•"/>
            </a:pPr>
            <a:r>
              <a:rPr lang="en-US" sz="1600" dirty="0"/>
              <a:t>Machine learning and cloud-based analytics using low-carbon technologies</a:t>
            </a:r>
            <a:endParaRPr lang="en-US" sz="1600" dirty="0">
              <a:ea typeface="Calibri"/>
              <a:cs typeface="Calibri"/>
            </a:endParaRPr>
          </a:p>
          <a:p>
            <a:pPr marL="285750" indent="-285750">
              <a:buClr>
                <a:srgbClr val="E35B2A"/>
              </a:buClr>
              <a:buFont typeface="Arial" panose="020B0604020202020204" pitchFamily="34" charset="0"/>
              <a:buChar char="•"/>
            </a:pPr>
            <a:r>
              <a:rPr lang="en-US" sz="1600" dirty="0"/>
              <a:t>High-level, interpreted, object-oriented, multi-paradigm programming language with dynamic semantics (e.g. Python)</a:t>
            </a:r>
            <a:endParaRPr lang="en-US" sz="1600" dirty="0">
              <a:ea typeface="Calibri"/>
              <a:cs typeface="Calibri"/>
            </a:endParaRPr>
          </a:p>
          <a:p>
            <a:pPr marL="285750" indent="-285750">
              <a:buClr>
                <a:srgbClr val="E35B2A"/>
              </a:buClr>
              <a:buFont typeface="Arial" panose="020B0604020202020204" pitchFamily="34" charset="0"/>
              <a:buChar char="•"/>
            </a:pPr>
            <a:endParaRPr lang="en-US" sz="1600" dirty="0">
              <a:ea typeface="Calibri"/>
              <a:cs typeface="Calibri"/>
            </a:endParaRPr>
          </a:p>
          <a:p>
            <a:r>
              <a:rPr lang="en-US" sz="1600" dirty="0"/>
              <a:t>Proposed solutions must be fully compatible with modern systems and compliant with the City and County of Dever financial standards and protocols for seamless integration, usability, and long-term performance.</a:t>
            </a:r>
            <a:endParaRPr lang="en-US" sz="16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a:t>
            </a: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dirty="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Anticipated Advertisement Date:  </a:t>
            </a:r>
            <a:r>
              <a:rPr lang="en-US" sz="1600" dirty="0">
                <a:solidFill>
                  <a:schemeClr val="tx1">
                    <a:lumMod val="95000"/>
                    <a:lumOff val="5000"/>
                  </a:schemeClr>
                </a:solidFill>
              </a:rPr>
              <a:t>September-October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2025 </a:t>
            </a:r>
            <a:endParaRPr kumimoji="0" lang="en-US" sz="1600" b="0" i="0" u="none" strike="noStrike" kern="1200" cap="none" spc="0" normalizeH="0" baseline="0" noProof="0" dirty="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 </a:t>
            </a:r>
            <a:r>
              <a:rPr lang="en-US" sz="1600" dirty="0">
                <a:solidFill>
                  <a:schemeClr val="tx1">
                    <a:lumMod val="95000"/>
                    <a:lumOff val="5000"/>
                  </a:schemeClr>
                </a:solidFill>
              </a:rPr>
              <a:t>Less than $500K</a:t>
            </a:r>
            <a:endParaRPr lang="en-US" sz="1600" dirty="0">
              <a:solidFill>
                <a:schemeClr val="tx1">
                  <a:lumMod val="95000"/>
                  <a:lumOff val="5000"/>
                </a:schemeClr>
              </a:solidFill>
              <a:ea typeface="Calibri"/>
              <a:cs typeface="Calibri"/>
            </a:endParaRPr>
          </a:p>
          <a:p>
            <a:pPr lvl="0">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Small Business Program Goal: </a:t>
            </a:r>
            <a:r>
              <a:rPr lang="en-US" sz="1600" dirty="0">
                <a:solidFill>
                  <a:schemeClr val="tx1">
                    <a:lumMod val="95000"/>
                    <a:lumOff val="5000"/>
                  </a:schemeClr>
                </a:solidFill>
              </a:rPr>
              <a:t>TBD</a:t>
            </a:r>
            <a:endParaRPr lang="en-US" sz="1600" i="0" u="none" strike="noStrike" kern="1200" cap="none" spc="0" normalizeH="0" baseline="0" noProof="0" dirty="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 </a:t>
            </a:r>
            <a:r>
              <a:rPr lang="en-US" sz="1600" dirty="0">
                <a:solidFill>
                  <a:schemeClr val="tx1">
                    <a:lumMod val="95000"/>
                    <a:lumOff val="5000"/>
                  </a:schemeClr>
                </a:solidFill>
              </a:rPr>
              <a:t>Information Technology, Data Management, Cloud-Based Data Analysis, Machine Learning, Professional Services</a:t>
            </a:r>
            <a:endParaRPr lang="en-US" sz="1600" dirty="0">
              <a:solidFill>
                <a:schemeClr val="tx1">
                  <a:lumMod val="95000"/>
                  <a:lumOff val="5000"/>
                </a:schemeClr>
              </a:solidFill>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Project Manager​: </a:t>
            </a:r>
            <a:r>
              <a:rPr lang="en-US" sz="1600" dirty="0">
                <a:solidFill>
                  <a:schemeClr val="tx1">
                    <a:lumMod val="95000"/>
                    <a:lumOff val="5000"/>
                  </a:schemeClr>
                </a:solidFill>
              </a:rPr>
              <a:t>Akiya Simms | </a:t>
            </a:r>
            <a:r>
              <a:rPr lang="en-US" sz="1600" dirty="0">
                <a:solidFill>
                  <a:schemeClr val="tx1">
                    <a:lumMod val="95000"/>
                    <a:lumOff val="5000"/>
                  </a:schemeClr>
                </a:solidFill>
                <a:hlinkClick r:id="rId3">
                  <a:extLst>
                    <a:ext uri="{A12FA001-AC4F-418D-AE19-62706E023703}">
                      <ahyp:hlinkClr xmlns:ahyp="http://schemas.microsoft.com/office/drawing/2018/hyperlinkcolor" val="tx"/>
                    </a:ext>
                  </a:extLst>
                </a:hlinkClick>
              </a:rPr>
              <a:t>akiya.simms@flydenver.com</a:t>
            </a:r>
            <a:r>
              <a:rPr lang="en-US" sz="1600" dirty="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4147436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3" cstate="email">
            <a:extLst>
              <a:ext uri="{28A0092B-C50C-407E-A947-70E740481C1C}">
                <a14:useLocalDpi xmlns:a14="http://schemas.microsoft.com/office/drawing/2010/main"/>
              </a:ext>
            </a:extLst>
          </a:blip>
          <a:srcRect l="7678" t="7419" r="9398" b="8968"/>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01062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10;Procures competitive contracts:&#10;&#10;Professional Services&#10;Construction&#10;Revenue Opportunities&#10;&#10;Processes non-competitive contracts:&#10;&#10;Sole Source&#10;Professional Preference&#10;Amendments&#10;Grants&#10;Revenue Agreements&#10;&#10;Facilitates competitive and non-competitive task order process&#10;&#10;Governed by ordinances and regulations including; City and DEN Charter &amp; Ordinances, DSBO, Executive Order 8, and City Procurement and Fiscal Rules&#10;&#10;">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a:t>
            </a:r>
            <a:r>
              <a:rPr kumimoji="0" lang="en-US" sz="3200" b="0" i="0" u="none" strike="noStrike" kern="1200" cap="none" spc="0" normalizeH="0" noProof="0">
                <a:ln>
                  <a:noFill/>
                </a:ln>
                <a:solidFill>
                  <a:srgbClr val="440099"/>
                </a:solidFill>
                <a:effectLst/>
                <a:uLnTx/>
                <a:uFillTx/>
                <a:latin typeface="+mn-lt"/>
                <a:ea typeface="+mn-ea"/>
                <a:cs typeface="+mn-cs"/>
              </a:rPr>
              <a:t>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20" name="Text Placeholder 19">
            <a:extLst>
              <a:ext uri="{FF2B5EF4-FFF2-40B4-BE49-F238E27FC236}">
                <a16:creationId xmlns:a16="http://schemas.microsoft.com/office/drawing/2014/main" id="{60FC03A7-93AC-E1A0-9237-BE9A577F7B46}"/>
              </a:ext>
              <a:ext uri="{C183D7F6-B498-43B3-948B-1728B52AA6E4}">
                <adec:decorative xmlns:adec="http://schemas.microsoft.com/office/drawing/2017/decorative" val="1"/>
              </a:ext>
            </a:extLst>
          </p:cNvPr>
          <p:cNvSpPr>
            <a:spLocks noGrp="1"/>
          </p:cNvSpPr>
          <p:nvPr>
            <p:ph type="body" sz="quarter" idx="13"/>
          </p:nvPr>
        </p:nvSpPr>
        <p:spPr>
          <a:xfrm>
            <a:off x="769939" y="1555750"/>
            <a:ext cx="6196918" cy="578318"/>
          </a:xfrm>
        </p:spPr>
        <p:txBody>
          <a:bodyPr lIns="91440" tIns="45720" rIns="91440" bIns="45720" anchor="t"/>
          <a:lstStyle/>
          <a:p>
            <a:pPr>
              <a:spcBef>
                <a:spcPts val="0"/>
              </a:spcBef>
              <a:buClr>
                <a:srgbClr val="E35B2A"/>
              </a:buClr>
            </a:pPr>
            <a:r>
              <a:rPr lang="en-US" b="1"/>
              <a:t>Procures competitive contracts:</a:t>
            </a:r>
          </a:p>
          <a:p>
            <a:pPr>
              <a:spcBef>
                <a:spcPts val="0"/>
              </a:spcBef>
            </a:pPr>
            <a:endParaRPr lang="en-US"/>
          </a:p>
          <a:p>
            <a:pPr marL="285750" indent="-285750">
              <a:spcBef>
                <a:spcPts val="0"/>
              </a:spcBef>
              <a:buClr>
                <a:srgbClr val="E35B2A"/>
              </a:buClr>
              <a:buFont typeface="Arial" panose="020B0604020202020204" pitchFamily="34" charset="0"/>
              <a:buChar char="•"/>
            </a:pPr>
            <a:r>
              <a:rPr lang="en-US"/>
              <a:t>Professional Services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Construction</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Opportunities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b="1"/>
              <a:t>Processes non-competitive contracts:</a:t>
            </a:r>
            <a:endParaRPr lang="en-US" b="1">
              <a:ea typeface="Calibri" panose="020F0502020204030204"/>
              <a:cs typeface="Calibri" panose="020F0502020204030204"/>
            </a:endParaRPr>
          </a:p>
          <a:p>
            <a:pPr>
              <a:spcBef>
                <a:spcPts val="0"/>
              </a:spcBef>
            </a:pPr>
            <a:endParaRPr lang="en-US"/>
          </a:p>
          <a:p>
            <a:pPr marL="285750" indent="-285750">
              <a:spcBef>
                <a:spcPts val="0"/>
              </a:spcBef>
              <a:buClr>
                <a:srgbClr val="E35B2A"/>
              </a:buClr>
              <a:buFont typeface="Arial" panose="020B0604020202020204" pitchFamily="34" charset="0"/>
              <a:buChar char="•"/>
            </a:pPr>
            <a:r>
              <a:rPr lang="en-US"/>
              <a:t>Sole Source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Professional Preference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Amendments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Grants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Agreements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Facilitates competitive and non-competitive task order process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Governed by ordinances and regulations including; City and DEN Charter &amp; Ordinances, DSBO, Executive Order 8, and City Procurement and Fiscal Rules</a:t>
            </a:r>
            <a:endParaRPr lang="en-US">
              <a:ea typeface="Calibri" panose="020F0502020204030204"/>
              <a:cs typeface="Calibri" panose="020F0502020204030204"/>
            </a:endParaRPr>
          </a:p>
        </p:txBody>
      </p:sp>
      <p:pic>
        <p:nvPicPr>
          <p:cNvPr id="23" name="Picture 22" descr="Types of Solicitations at DEN&#10;RFP, RFQ, RFO, RFI, IFB and ICP&#10;&#10;Learn more https://www.flydenver.com/business-and-community/procurement/opportunities/">
            <a:extLst>
              <a:ext uri="{FF2B5EF4-FFF2-40B4-BE49-F238E27FC236}">
                <a16:creationId xmlns:a16="http://schemas.microsoft.com/office/drawing/2014/main" id="{7FC056D6-0A2D-D554-246F-92466FD9B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8655" y="1661493"/>
            <a:ext cx="3395766" cy="2359356"/>
          </a:xfrm>
          <a:prstGeom prst="rect">
            <a:avLst/>
          </a:prstGeom>
        </p:spPr>
      </p:pic>
    </p:spTree>
    <p:extLst>
      <p:ext uri="{BB962C8B-B14F-4D97-AF65-F5344CB8AC3E}">
        <p14:creationId xmlns:p14="http://schemas.microsoft.com/office/powerpoint/2010/main" val="3755693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215590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Fast-tracking: What Does It Mean ">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Fast-tracking: What Does It Mean </a:t>
            </a:r>
          </a:p>
        </p:txBody>
      </p:sp>
      <p:sp>
        <p:nvSpPr>
          <p:cNvPr id="5" name="TextBox 4" descr="New procurement method for DEN that is currently a pilot program.&#10;&#10;Intent is to foster innovation and agility by fast-tracking certain qualified procurement projects. Eliminate steps in the procurement process that are not mandated by city law, ordinances, executive orders, and other governance requirements.&#10;&#10;Key features of a fast-tracked opportunity include:&#10;&#10;Compressed advertisement period&#10;The pre-proposal meeting will not be held, and qualified projects will be advertised for one week. Questions will be due within 2 days of advertisement.&#10;&#10;Simplified selection process&#10;A 3-member panel composition will make an award recommendation based solely on their independent review and scoring of proposals. No interviews will be held.&#10;&#10;Simplified contract drafting process&#10;The final written contract will be based solely on what the winning vendor commits to in their proposal. There will be no negotiations to the final written contract.&#10;">
            <a:extLst>
              <a:ext uri="{FF2B5EF4-FFF2-40B4-BE49-F238E27FC236}">
                <a16:creationId xmlns:a16="http://schemas.microsoft.com/office/drawing/2014/main" id="{AB000D8F-73B4-F4CD-BB34-FB5A6DEA29CA}"/>
              </a:ext>
            </a:extLst>
          </p:cNvPr>
          <p:cNvSpPr txBox="1"/>
          <p:nvPr/>
        </p:nvSpPr>
        <p:spPr>
          <a:xfrm>
            <a:off x="770438" y="1397675"/>
            <a:ext cx="9157333" cy="4770537"/>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New procurement method for DEN that is currently a pilot program.</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Intent is to foster innovation and agility by fast-tracking certain qualified procurement projects. Eliminate steps in the procurement process that are not mandated by city law, ordinances, executive orders, and other governance requirements.</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Key features of a fast-tracked opportunity include:</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Compressed advertisement period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pre-proposal meeting will not be held, and qualified projects will be advertised for one week. Questions will be due within 2 days of advertisement.</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selection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3-member panel composition will make an award recommendation based solely on their independent review and scoring of proposals. No interviews will be held.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contract drafting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final written contract will be based solely on what the winning vendor commits to in their proposal. There will be no negotiations to the final written contract.</a:t>
            </a:r>
          </a:p>
        </p:txBody>
      </p:sp>
    </p:spTree>
    <p:extLst>
      <p:ext uri="{BB962C8B-B14F-4D97-AF65-F5344CB8AC3E}">
        <p14:creationId xmlns:p14="http://schemas.microsoft.com/office/powerpoint/2010/main" val="88824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8363"/>
            <a:ext cx="8260940" cy="3930649"/>
          </a:xfrm>
        </p:spPr>
        <p:txBody>
          <a:bodyPr lIns="91440" tIns="45720" rIns="91440" bIns="45720" anchor="t"/>
          <a:lstStyle/>
          <a:p>
            <a:pPr>
              <a:spcBef>
                <a:spcPts val="0"/>
              </a:spcBef>
              <a:buClr>
                <a:srgbClr val="E35B2A"/>
              </a:buClr>
              <a:tabLst>
                <a:tab pos="457200" algn="l"/>
              </a:tabLst>
            </a:pPr>
            <a:r>
              <a:rPr lang="en-US" sz="2000" i="1">
                <a:solidFill>
                  <a:schemeClr val="bg2"/>
                </a:solidFill>
                <a:cs typeface="Calibri"/>
              </a:rPr>
              <a:t>**January 23** - Due to holiday schedules</a:t>
            </a:r>
            <a:endParaRPr lang="en-US" sz="2000" i="1">
              <a:solidFill>
                <a:schemeClr val="bg2"/>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a:solidFill>
                  <a:schemeClr val="bg2"/>
                </a:solidFill>
                <a:ea typeface="Calibri"/>
                <a:cs typeface="Calibri"/>
              </a:rPr>
              <a:t>February 13</a:t>
            </a:r>
          </a:p>
          <a:p>
            <a:pPr>
              <a:spcBef>
                <a:spcPts val="0"/>
              </a:spcBef>
              <a:buClr>
                <a:srgbClr val="E35B2A"/>
              </a:buClr>
              <a:tabLst>
                <a:tab pos="457200" algn="l"/>
              </a:tabLst>
            </a:pPr>
            <a:r>
              <a:rPr lang="en-US" sz="2000">
                <a:solidFill>
                  <a:schemeClr val="bg2"/>
                </a:solidFill>
                <a:cs typeface="Calibri"/>
              </a:rPr>
              <a:t>March 13</a:t>
            </a:r>
            <a:endParaRPr lang="en-US" sz="2000">
              <a:solidFill>
                <a:schemeClr val="bg2"/>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a:solidFill>
                  <a:schemeClr val="bg2"/>
                </a:solidFill>
                <a:ea typeface="Calibri"/>
                <a:cs typeface="Calibri"/>
              </a:rPr>
              <a:t>April 10</a:t>
            </a:r>
          </a:p>
          <a:p>
            <a:pPr>
              <a:spcBef>
                <a:spcPts val="0"/>
              </a:spcBef>
              <a:buClr>
                <a:srgbClr val="E35B2A"/>
              </a:buClr>
              <a:tabLst>
                <a:tab pos="457200" algn="l"/>
              </a:tabLst>
            </a:pPr>
            <a:r>
              <a:rPr lang="en-US" sz="2000">
                <a:solidFill>
                  <a:schemeClr val="bg2"/>
                </a:solidFill>
                <a:cs typeface="Calibri"/>
              </a:rPr>
              <a:t>May 8</a:t>
            </a:r>
            <a:endParaRPr lang="en-US" sz="2000">
              <a:solidFill>
                <a:schemeClr val="bg2"/>
              </a:solidFill>
              <a:ea typeface="Calibri"/>
              <a:cs typeface="Calibri"/>
            </a:endParaRPr>
          </a:p>
          <a:p>
            <a:pPr>
              <a:spcBef>
                <a:spcPts val="0"/>
              </a:spcBef>
              <a:buClr>
                <a:srgbClr val="E35B2A"/>
              </a:buClr>
              <a:tabLst>
                <a:tab pos="457200" algn="l"/>
              </a:tabLst>
            </a:pPr>
            <a:r>
              <a:rPr lang="en-US" sz="2000">
                <a:solidFill>
                  <a:schemeClr val="bg2"/>
                </a:solidFill>
                <a:cs typeface="Calibri"/>
              </a:rPr>
              <a:t>June 12</a:t>
            </a:r>
          </a:p>
          <a:p>
            <a:pPr>
              <a:spcBef>
                <a:spcPts val="0"/>
              </a:spcBef>
              <a:buClr>
                <a:srgbClr val="E35B2A"/>
              </a:buClr>
              <a:tabLst>
                <a:tab pos="457200" algn="l"/>
              </a:tabLst>
            </a:pPr>
            <a:r>
              <a:rPr lang="en-US" sz="2000">
                <a:solidFill>
                  <a:schemeClr val="bg2"/>
                </a:solidFill>
                <a:cs typeface="Calibri"/>
              </a:rPr>
              <a:t>July 10 </a:t>
            </a:r>
            <a:endParaRPr lang="en-US" sz="2000">
              <a:solidFill>
                <a:schemeClr val="bg2"/>
              </a:solidFill>
              <a:ea typeface="Calibri"/>
              <a:cs typeface="Calibri"/>
            </a:endParaRPr>
          </a:p>
          <a:p>
            <a:pPr>
              <a:spcBef>
                <a:spcPts val="0"/>
              </a:spcBef>
              <a:buClr>
                <a:srgbClr val="E35B2A"/>
              </a:buClr>
              <a:tabLst>
                <a:tab pos="457200" algn="l"/>
              </a:tabLst>
            </a:pPr>
            <a:r>
              <a:rPr lang="en-US" sz="2000">
                <a:solidFill>
                  <a:schemeClr val="bg2"/>
                </a:solidFill>
                <a:cs typeface="Calibri"/>
              </a:rPr>
              <a:t>August 14</a:t>
            </a:r>
            <a:endParaRPr lang="en-US" sz="2000">
              <a:solidFill>
                <a:schemeClr val="bg2"/>
              </a:solidFill>
              <a:ea typeface="Calibri"/>
              <a:cs typeface="Calibri"/>
            </a:endParaRPr>
          </a:p>
          <a:p>
            <a:pPr>
              <a:spcBef>
                <a:spcPts val="0"/>
              </a:spcBef>
              <a:buClr>
                <a:srgbClr val="E35B2A"/>
              </a:buClr>
              <a:tabLst>
                <a:tab pos="457200" algn="l"/>
              </a:tabLst>
            </a:pPr>
            <a:r>
              <a:rPr lang="en-US" sz="2000" b="1">
                <a:solidFill>
                  <a:schemeClr val="tx1"/>
                </a:solidFill>
                <a:cs typeface="Calibri"/>
              </a:rPr>
              <a:t>September 11</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1E87-C2EC-D02E-3841-BEE1B56DC158}"/>
            </a:ext>
          </a:extLst>
        </p:cNvPr>
        <p:cNvGrpSpPr/>
        <p:nvPr/>
      </p:nvGrpSpPr>
      <p:grpSpPr>
        <a:xfrm>
          <a:off x="0" y="0"/>
          <a:ext cx="0" cy="0"/>
          <a:chOff x="0" y="0"/>
          <a:chExt cx="0" cy="0"/>
        </a:xfrm>
      </p:grpSpPr>
      <p:sp>
        <p:nvSpPr>
          <p:cNvPr id="2" name="Text Placeholder 1" descr="ACDBE Program&#10;Denver International Airport (DEN) is a primary airport that receives federal financial assistance from the Federal Aviation Administration (FAA). &#10;&#10;As a condition of receiving FAA assistance, DEN is responsible for implementing all aspects of the Airport Concessions Disadvantaged Business Enterprise (ACDBE) program (49 CFR Part 26 and Part 23).&#10;&#10;Key Program Objectives:&#10; Non-discrimination​&#10; Fair Competition​&#10; Eligibility Verification​&#10; Promoting Diversity​&#10; Business Development                                             &#10;">
            <a:extLst>
              <a:ext uri="{FF2B5EF4-FFF2-40B4-BE49-F238E27FC236}">
                <a16:creationId xmlns:a16="http://schemas.microsoft.com/office/drawing/2014/main" id="{20D3888F-0D3D-9BD7-BCF6-73140975C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600" b="0" i="0" u="none" strike="noStrike" kern="1200" cap="none" spc="0" normalizeH="0" baseline="0" noProof="0">
                <a:ln>
                  <a:noFill/>
                </a:ln>
                <a:solidFill>
                  <a:srgbClr val="440099"/>
                </a:solidFill>
                <a:effectLst/>
                <a:uLnTx/>
                <a:uFillTx/>
                <a:latin typeface="+mn-lt"/>
                <a:ea typeface="+mn-ea"/>
                <a:cs typeface="+mn-cs"/>
              </a:rPr>
              <a:t>ACDBE</a:t>
            </a:r>
            <a:r>
              <a:rPr lang="en-US" sz="3600">
                <a:solidFill>
                  <a:srgbClr val="440099"/>
                </a:solidFill>
                <a:latin typeface="+mn-lt"/>
                <a:ea typeface="+mn-ea"/>
                <a:cs typeface="+mn-cs"/>
              </a:rPr>
              <a:t>/SBEC Programs</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Box 5" descr="Purpose:&#10;As a primary airport receiving FAA funding, DEN ensures Airport Concessions Disadvantaged Business Enterprises (ACDBEs) have equal opportunities to compete for all concession contracts, in accordance with 49 CFR Parts 23 and 26.&#10;&#10;The SBEC program is a locally funded, race- and gender-neutral, defined-pool set-aside program in accordance with Chapter 28, Article 7 of the Denver Revised Municipal Code (DRMC).&#10;&#10;Requirements:&#10;ACDBE Concession-specific Goals: Calculated as a percentage of total estimated annual gross receipts from the concession (23.25(e)(1)(i)). &#10;Concession goal can be met through Direct Ownership, Joint Venture, or G&amp;S purchases from ACDBEs&#10;SBEC Concession program requirements: ONLY small businesses certified with CCD as SBEC in applicable NAICS codes can propose as a concessionaire.&#10;Concession must be owned and operated by certified SBEC firm(s)&#10;&#10;Certification:&#10;Apply and maintain certification with City &amp; County of Denver  &#10;Access Small Business Certification &amp; Contract Mgmt. System (BG2Now) Directory &#10;&#10;How to Get Involved:&#10;Attend  / Apply / Access /  Sign Up &#10;Scan the QR Code to learn more about the ACDBE Program&#10;Contact us at DEN-ACDBE@flydenver.com&#10;">
            <a:extLst>
              <a:ext uri="{FF2B5EF4-FFF2-40B4-BE49-F238E27FC236}">
                <a16:creationId xmlns:a16="http://schemas.microsoft.com/office/drawing/2014/main" id="{A0625DB1-59C3-07F6-8922-99FC8A0DEC40}"/>
              </a:ext>
              <a:ext uri="{C183D7F6-B498-43B3-948B-1728B52AA6E4}">
                <adec:decorative xmlns:adec="http://schemas.microsoft.com/office/drawing/2017/decorative" val="0"/>
              </a:ext>
            </a:extLst>
          </p:cNvPr>
          <p:cNvSpPr txBox="1"/>
          <p:nvPr/>
        </p:nvSpPr>
        <p:spPr>
          <a:xfrm>
            <a:off x="770439" y="1074582"/>
            <a:ext cx="9509159" cy="5632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ea typeface="+mn-ea"/>
                <a:cs typeface="+mn-cs"/>
              </a:rPr>
              <a:t>Purpose:</a:t>
            </a:r>
          </a:p>
          <a:p>
            <a:r>
              <a:rPr lang="en-US" sz="1500"/>
              <a:t>As a </a:t>
            </a:r>
            <a:r>
              <a:rPr lang="en-US" sz="1500" b="1">
                <a:solidFill>
                  <a:srgbClr val="E35B2A"/>
                </a:solidFill>
              </a:rPr>
              <a:t>primary </a:t>
            </a:r>
            <a:r>
              <a:rPr lang="en-US" sz="1500"/>
              <a:t>airport </a:t>
            </a:r>
            <a:r>
              <a:rPr lang="en-US" sz="1500" b="1">
                <a:solidFill>
                  <a:srgbClr val="E35B2A"/>
                </a:solidFill>
              </a:rPr>
              <a:t>receiving FAA funding</a:t>
            </a:r>
            <a:r>
              <a:rPr lang="en-US" sz="1500"/>
              <a:t>, DEN ensures </a:t>
            </a:r>
            <a:r>
              <a:rPr lang="en-US" sz="1500" b="1">
                <a:solidFill>
                  <a:srgbClr val="E35B2A"/>
                </a:solidFill>
              </a:rPr>
              <a:t>Airport Concessions Disadvantaged Business Enterprises (ACDBEs)</a:t>
            </a:r>
            <a:r>
              <a:rPr lang="en-US" sz="1500"/>
              <a:t> have equal opportunities to compete for all concession contracts, in accordance with </a:t>
            </a:r>
            <a:r>
              <a:rPr lang="en-US" sz="1500" b="1"/>
              <a:t>49 CFR Parts 23 and 26.</a:t>
            </a:r>
            <a:br>
              <a:rPr lang="en-US" sz="1500" b="1"/>
            </a:br>
            <a:endParaRPr lang="en-US" sz="1500">
              <a:ea typeface="Calibri"/>
              <a:cs typeface="Calibri"/>
            </a:endParaRPr>
          </a:p>
          <a:p>
            <a:r>
              <a:rPr lang="en-US" sz="1500">
                <a:latin typeface="Aptos"/>
              </a:rPr>
              <a:t>The</a:t>
            </a:r>
            <a:r>
              <a:rPr lang="en-US" sz="1500" b="1">
                <a:solidFill>
                  <a:srgbClr val="000000"/>
                </a:solidFill>
                <a:latin typeface="Aptos"/>
              </a:rPr>
              <a:t> </a:t>
            </a:r>
            <a:r>
              <a:rPr lang="en-US" sz="1500" b="1">
                <a:solidFill>
                  <a:srgbClr val="E35B2A"/>
                </a:solidFill>
                <a:latin typeface="Aptos"/>
              </a:rPr>
              <a:t>Small Business Enterprise Concessions (SBEC) </a:t>
            </a:r>
            <a:r>
              <a:rPr lang="en-US" sz="1500">
                <a:solidFill>
                  <a:srgbClr val="000000"/>
                </a:solidFill>
                <a:latin typeface="Aptos"/>
              </a:rPr>
              <a:t>program</a:t>
            </a:r>
            <a:r>
              <a:rPr lang="en-US" sz="1500">
                <a:latin typeface="Aptos"/>
              </a:rPr>
              <a:t> is a </a:t>
            </a:r>
            <a:r>
              <a:rPr lang="en-US" sz="1500" b="1">
                <a:solidFill>
                  <a:srgbClr val="E35B2A"/>
                </a:solidFill>
                <a:latin typeface="Aptos"/>
              </a:rPr>
              <a:t>locally funded, race- and gender-neutral, defined-pool set-aside </a:t>
            </a:r>
            <a:r>
              <a:rPr lang="en-US" sz="1500">
                <a:solidFill>
                  <a:srgbClr val="000000"/>
                </a:solidFill>
                <a:latin typeface="Aptos"/>
              </a:rPr>
              <a:t>program in accordance with </a:t>
            </a:r>
            <a:r>
              <a:rPr lang="en-US" sz="1500" b="1">
                <a:solidFill>
                  <a:srgbClr val="000000"/>
                </a:solidFill>
                <a:latin typeface="Aptos"/>
              </a:rPr>
              <a:t>Chapter 28</a:t>
            </a:r>
            <a:r>
              <a:rPr lang="en-US" sz="1500">
                <a:solidFill>
                  <a:srgbClr val="000000"/>
                </a:solidFill>
                <a:latin typeface="Aptos"/>
              </a:rPr>
              <a:t>,</a:t>
            </a:r>
            <a:r>
              <a:rPr lang="en-US" sz="1500" b="1">
                <a:latin typeface="Aptos"/>
              </a:rPr>
              <a:t> Article 7 </a:t>
            </a:r>
            <a:r>
              <a:rPr lang="en-US" sz="1500">
                <a:latin typeface="Aptos"/>
              </a:rPr>
              <a:t>of the </a:t>
            </a:r>
            <a:r>
              <a:rPr lang="en-US" sz="1500" b="1">
                <a:latin typeface="Aptos"/>
              </a:rPr>
              <a:t>Denver Revised Municipal Code (DRMC).</a:t>
            </a:r>
            <a:endParaRPr lang="en-US" sz="1500" b="1">
              <a:latin typeface="Calibri" panose="020F0502020204030204"/>
              <a:ea typeface="Calibri"/>
              <a:cs typeface="Calibri"/>
            </a:endParaRPr>
          </a:p>
          <a:p>
            <a:br>
              <a:rPr lang="en-US" sz="1500" b="1" i="0" u="none" strike="noStrike" kern="1200" cap="none" spc="0" normalizeH="0" baseline="0" noProof="0">
                <a:ln>
                  <a:noFill/>
                </a:ln>
                <a:effectLst/>
                <a:uLnTx/>
                <a:uFillTx/>
              </a:rPr>
            </a:br>
            <a:r>
              <a:rPr lang="en-US" sz="1500" b="1">
                <a:solidFill>
                  <a:srgbClr val="000000"/>
                </a:solidFill>
              </a:rPr>
              <a:t>Requirements:</a:t>
            </a:r>
            <a:endParaRPr lang="en-US" sz="1500" b="1" i="0" u="none" strike="noStrike" kern="1200" cap="none" spc="0" normalizeH="0" baseline="0" noProof="0">
              <a:ln>
                <a:noFill/>
              </a:ln>
              <a:solidFill>
                <a:srgbClr val="000000"/>
              </a:solidFill>
              <a:effectLst/>
              <a:uLnTx/>
              <a:uFillTx/>
              <a:ea typeface="Calibri"/>
              <a:cs typeface="Calibri"/>
            </a:endParaRPr>
          </a:p>
          <a:p>
            <a:pPr marL="342900" indent="-342900">
              <a:buClr>
                <a:srgbClr val="000000"/>
              </a:buClr>
              <a:buFont typeface="Arial" panose="020B0604020202020204" pitchFamily="34" charset="0"/>
              <a:buChar char="•"/>
            </a:pPr>
            <a:r>
              <a:rPr lang="en-US" sz="1500" b="1">
                <a:solidFill>
                  <a:srgbClr val="E35B2A"/>
                </a:solidFill>
              </a:rPr>
              <a:t>ACDBE </a:t>
            </a:r>
            <a:r>
              <a:rPr lang="en-US" sz="1500">
                <a:solidFill>
                  <a:srgbClr val="000000"/>
                </a:solidFill>
              </a:rPr>
              <a:t>Concession-specific</a:t>
            </a:r>
            <a:r>
              <a:rPr kumimoji="0" lang="en-US" sz="1500" b="0" i="0" u="none" strike="noStrike" kern="1200" cap="none" spc="0" normalizeH="0" baseline="0" noProof="0">
                <a:ln>
                  <a:noFill/>
                </a:ln>
                <a:solidFill>
                  <a:srgbClr val="000000"/>
                </a:solidFill>
                <a:effectLst/>
                <a:uLnTx/>
                <a:uFillTx/>
                <a:ea typeface="+mn-ea"/>
                <a:cs typeface="+mn-cs"/>
              </a:rPr>
              <a:t> </a:t>
            </a:r>
            <a:r>
              <a:rPr lang="en-US" sz="1500">
                <a:solidFill>
                  <a:srgbClr val="000000"/>
                </a:solidFill>
              </a:rPr>
              <a:t>Goals</a:t>
            </a:r>
            <a:r>
              <a:rPr kumimoji="0" lang="en-US" sz="1500" b="0" i="0" u="none" strike="noStrike" kern="1200" cap="none" spc="0" normalizeH="0" baseline="0" noProof="0">
                <a:ln>
                  <a:noFill/>
                </a:ln>
                <a:solidFill>
                  <a:srgbClr val="000000"/>
                </a:solidFill>
                <a:effectLst/>
                <a:uLnTx/>
                <a:uFillTx/>
                <a:ea typeface="+mn-ea"/>
                <a:cs typeface="+mn-cs"/>
              </a:rPr>
              <a:t>: </a:t>
            </a:r>
            <a:r>
              <a:rPr lang="en-US" sz="1500" b="0" i="0" u="none" strike="noStrike">
                <a:solidFill>
                  <a:srgbClr val="000000"/>
                </a:solidFill>
                <a:effectLst/>
              </a:rPr>
              <a:t>Calculated as a </a:t>
            </a:r>
            <a:r>
              <a:rPr lang="en-US" sz="1500" b="1" i="0" u="none" strike="noStrike">
                <a:solidFill>
                  <a:srgbClr val="E35B2A"/>
                </a:solidFill>
                <a:effectLst/>
              </a:rPr>
              <a:t>percentage</a:t>
            </a:r>
            <a:r>
              <a:rPr lang="en-US" sz="1500" b="0" i="0" u="none" strike="noStrike">
                <a:solidFill>
                  <a:srgbClr val="000000"/>
                </a:solidFill>
                <a:effectLst/>
              </a:rPr>
              <a:t> of total </a:t>
            </a:r>
            <a:r>
              <a:rPr lang="en-US" sz="1500" b="1" i="0" u="none" strike="noStrike">
                <a:solidFill>
                  <a:srgbClr val="E35B2A"/>
                </a:solidFill>
                <a:effectLst/>
              </a:rPr>
              <a:t>estimated annual gross receipts</a:t>
            </a:r>
            <a:r>
              <a:rPr lang="en-US" sz="1500" b="1" i="0" u="none" strike="noStrike">
                <a:solidFill>
                  <a:srgbClr val="000000"/>
                </a:solidFill>
                <a:effectLst/>
              </a:rPr>
              <a:t> </a:t>
            </a:r>
            <a:r>
              <a:rPr lang="en-US" sz="1500" b="0" i="0" u="none" strike="noStrike">
                <a:solidFill>
                  <a:srgbClr val="000000"/>
                </a:solidFill>
                <a:effectLst/>
              </a:rPr>
              <a:t>from the concession </a:t>
            </a:r>
            <a:r>
              <a:rPr lang="en-US" sz="1500" b="0" i="0" u="none" strike="noStrike">
                <a:solidFill>
                  <a:srgbClr val="000000"/>
                </a:solidFill>
                <a:effectLst/>
                <a:hlinkClick r:id="rId3"/>
              </a:rPr>
              <a:t>(23.25(e)(1)(</a:t>
            </a:r>
            <a:r>
              <a:rPr lang="en-US" sz="1500" b="0" i="0" u="none" strike="noStrike" err="1">
                <a:solidFill>
                  <a:srgbClr val="000000"/>
                </a:solidFill>
                <a:effectLst/>
                <a:hlinkClick r:id="rId3"/>
              </a:rPr>
              <a:t>i</a:t>
            </a:r>
            <a:r>
              <a:rPr lang="en-US" sz="1500" b="0" i="0" u="none" strike="noStrike">
                <a:solidFill>
                  <a:srgbClr val="000000"/>
                </a:solidFill>
                <a:effectLst/>
                <a:hlinkClick r:id="rId3"/>
              </a:rPr>
              <a:t>))</a:t>
            </a:r>
            <a:r>
              <a:rPr lang="en-US" sz="1500" b="0" i="0" u="none" strike="noStrike">
                <a:solidFill>
                  <a:srgbClr val="000000"/>
                </a:solidFill>
                <a:effectLst/>
              </a:rPr>
              <a:t>. </a:t>
            </a:r>
            <a:endParaRPr lang="en-US" sz="1500" b="0" i="0" u="none" strike="noStrike" kern="1200" cap="none" spc="0" normalizeH="0" baseline="0" noProof="0">
              <a:ln>
                <a:noFill/>
              </a:ln>
              <a:solidFill>
                <a:srgbClr val="000000"/>
              </a:solidFill>
              <a:effectLst/>
              <a:uLnTx/>
              <a:uFillTx/>
              <a:ea typeface="Calibri"/>
              <a:cs typeface="Calibri"/>
            </a:endParaRPr>
          </a:p>
          <a:p>
            <a:pPr marL="800100" lvl="1" indent="-342900">
              <a:buClr>
                <a:srgbClr val="000000"/>
              </a:buClr>
              <a:buFont typeface="Courier New" panose="020B0604020202020204" pitchFamily="34" charset="0"/>
              <a:buChar char="o"/>
              <a:defRPr/>
            </a:pPr>
            <a:r>
              <a:rPr lang="en-US" sz="1500">
                <a:ea typeface="Calibri"/>
                <a:cs typeface="Calibri"/>
              </a:rPr>
              <a:t>Concession </a:t>
            </a:r>
            <a:r>
              <a:rPr lang="en-US" sz="1500">
                <a:solidFill>
                  <a:srgbClr val="E35B2A"/>
                </a:solidFill>
                <a:ea typeface="Calibri"/>
                <a:cs typeface="Calibri"/>
              </a:rPr>
              <a:t>goals </a:t>
            </a:r>
            <a:r>
              <a:rPr lang="en-US" sz="1500">
                <a:solidFill>
                  <a:srgbClr val="000000"/>
                </a:solidFill>
                <a:ea typeface="Calibri"/>
                <a:cs typeface="Calibri"/>
              </a:rPr>
              <a:t>can be </a:t>
            </a:r>
            <a:r>
              <a:rPr lang="en-US" sz="1500">
                <a:solidFill>
                  <a:srgbClr val="E35B2A"/>
                </a:solidFill>
                <a:ea typeface="Calibri"/>
                <a:cs typeface="Calibri"/>
              </a:rPr>
              <a:t>met </a:t>
            </a:r>
            <a:r>
              <a:rPr lang="en-US" sz="1500">
                <a:solidFill>
                  <a:srgbClr val="000000"/>
                </a:solidFill>
                <a:ea typeface="Calibri"/>
                <a:cs typeface="Calibri"/>
              </a:rPr>
              <a:t>through </a:t>
            </a:r>
            <a:r>
              <a:rPr lang="en-US" sz="1500">
                <a:solidFill>
                  <a:srgbClr val="E35B2A"/>
                </a:solidFill>
                <a:ea typeface="Calibri"/>
                <a:cs typeface="Calibri"/>
              </a:rPr>
              <a:t>Direct Ownership</a:t>
            </a:r>
            <a:r>
              <a:rPr lang="en-US" sz="1500">
                <a:solidFill>
                  <a:srgbClr val="000000"/>
                </a:solidFill>
                <a:ea typeface="Calibri"/>
                <a:cs typeface="Calibri"/>
              </a:rPr>
              <a:t>, </a:t>
            </a:r>
            <a:r>
              <a:rPr lang="en-US" sz="1500">
                <a:solidFill>
                  <a:srgbClr val="E35B2A"/>
                </a:solidFill>
                <a:ea typeface="Calibri"/>
                <a:cs typeface="Calibri"/>
              </a:rPr>
              <a:t>Joint Venture</a:t>
            </a:r>
            <a:r>
              <a:rPr lang="en-US" sz="1500">
                <a:solidFill>
                  <a:srgbClr val="000000"/>
                </a:solidFill>
                <a:ea typeface="Calibri"/>
                <a:cs typeface="Calibri"/>
              </a:rPr>
              <a:t>, or </a:t>
            </a:r>
            <a:r>
              <a:rPr lang="en-US" sz="1500">
                <a:solidFill>
                  <a:srgbClr val="E35B2A"/>
                </a:solidFill>
                <a:ea typeface="Calibri"/>
                <a:cs typeface="Calibri"/>
              </a:rPr>
              <a:t>G&amp;S purchases</a:t>
            </a:r>
            <a:r>
              <a:rPr lang="en-US" sz="1500">
                <a:solidFill>
                  <a:srgbClr val="000000"/>
                </a:solidFill>
                <a:ea typeface="Calibri"/>
                <a:cs typeface="Calibri"/>
              </a:rPr>
              <a:t> from ACDBEs</a:t>
            </a:r>
          </a:p>
          <a:p>
            <a:pPr marL="342900" indent="-342900">
              <a:buClr>
                <a:srgbClr val="000000"/>
              </a:buClr>
              <a:buFont typeface="Arial" panose="020B0604020202020204" pitchFamily="34" charset="0"/>
              <a:buChar char="•"/>
              <a:defRPr/>
            </a:pPr>
            <a:r>
              <a:rPr lang="en-US" sz="1500" b="1">
                <a:solidFill>
                  <a:srgbClr val="E35B2A"/>
                </a:solidFill>
                <a:ea typeface="Calibri"/>
                <a:cs typeface="Calibri"/>
              </a:rPr>
              <a:t>SBEC </a:t>
            </a:r>
            <a:r>
              <a:rPr lang="en-US" sz="1500">
                <a:solidFill>
                  <a:srgbClr val="000000"/>
                </a:solidFill>
                <a:ea typeface="Calibri"/>
                <a:cs typeface="Calibri"/>
              </a:rPr>
              <a:t>Concession </a:t>
            </a:r>
            <a:r>
              <a:rPr lang="en-US" sz="1500">
                <a:solidFill>
                  <a:srgbClr val="E35B2A"/>
                </a:solidFill>
                <a:ea typeface="Calibri"/>
                <a:cs typeface="Calibri"/>
              </a:rPr>
              <a:t>“defined-pool” </a:t>
            </a:r>
            <a:r>
              <a:rPr lang="en-US" sz="1500">
                <a:solidFill>
                  <a:srgbClr val="000000"/>
                </a:solidFill>
                <a:ea typeface="Calibri"/>
                <a:cs typeface="Calibri"/>
              </a:rPr>
              <a:t>program requirements: </a:t>
            </a:r>
            <a:r>
              <a:rPr lang="en-US" sz="1500" b="1">
                <a:solidFill>
                  <a:srgbClr val="E35B2A"/>
                </a:solidFill>
                <a:ea typeface="Calibri"/>
                <a:cs typeface="Calibri"/>
              </a:rPr>
              <a:t>ONLY </a:t>
            </a:r>
            <a:r>
              <a:rPr lang="en-US" sz="1500">
                <a:solidFill>
                  <a:srgbClr val="000000"/>
                </a:solidFill>
                <a:ea typeface="Calibri"/>
                <a:cs typeface="Calibri"/>
              </a:rPr>
              <a:t>small businesses certified with CCD as SBEC in applicable NAICS codes </a:t>
            </a:r>
            <a:r>
              <a:rPr lang="en-US" sz="1500" b="1">
                <a:solidFill>
                  <a:srgbClr val="E35B2A"/>
                </a:solidFill>
                <a:ea typeface="Calibri"/>
                <a:cs typeface="Calibri"/>
              </a:rPr>
              <a:t>at time of proposal due date </a:t>
            </a:r>
            <a:r>
              <a:rPr lang="en-US" sz="1500">
                <a:solidFill>
                  <a:srgbClr val="000000"/>
                </a:solidFill>
                <a:ea typeface="Calibri"/>
                <a:cs typeface="Calibri"/>
              </a:rPr>
              <a:t>can propose as a concessionaire.</a:t>
            </a:r>
            <a:endParaRPr lang="en-US" sz="1500">
              <a:ea typeface="Calibri" panose="020F0502020204030204"/>
              <a:cs typeface="Calibri" panose="020F0502020204030204"/>
            </a:endParaRPr>
          </a:p>
          <a:p>
            <a:pPr marL="800100" lvl="1" indent="-342900">
              <a:buClr>
                <a:srgbClr val="000000"/>
              </a:buClr>
              <a:buFont typeface="Courier New" panose="020B0604020202020204" pitchFamily="34" charset="0"/>
              <a:buChar char="o"/>
              <a:defRPr/>
            </a:pPr>
            <a:r>
              <a:rPr lang="en-US" sz="1500">
                <a:ea typeface="Calibri" panose="020F0502020204030204"/>
                <a:cs typeface="Calibri" panose="020F0502020204030204"/>
              </a:rPr>
              <a:t>Concession must be </a:t>
            </a:r>
            <a:r>
              <a:rPr lang="en-US" sz="1500">
                <a:solidFill>
                  <a:srgbClr val="E35B2A"/>
                </a:solidFill>
                <a:ea typeface="Calibri" panose="020F0502020204030204"/>
                <a:cs typeface="Calibri" panose="020F0502020204030204"/>
              </a:rPr>
              <a:t>owned </a:t>
            </a:r>
            <a:r>
              <a:rPr lang="en-US" sz="1500">
                <a:ea typeface="Calibri" panose="020F0502020204030204"/>
                <a:cs typeface="Calibri" panose="020F0502020204030204"/>
              </a:rPr>
              <a:t>and </a:t>
            </a:r>
            <a:r>
              <a:rPr lang="en-US" sz="1500">
                <a:solidFill>
                  <a:srgbClr val="E35B2A"/>
                </a:solidFill>
                <a:ea typeface="Calibri" panose="020F0502020204030204"/>
                <a:cs typeface="Calibri" panose="020F0502020204030204"/>
              </a:rPr>
              <a:t>operated </a:t>
            </a:r>
            <a:r>
              <a:rPr lang="en-US" sz="1500">
                <a:ea typeface="Calibri" panose="020F0502020204030204"/>
                <a:cs typeface="Calibri" panose="020F0502020204030204"/>
              </a:rPr>
              <a:t>by </a:t>
            </a:r>
            <a:r>
              <a:rPr lang="en-US" sz="1500" u="sng">
                <a:ea typeface="Calibri" panose="020F0502020204030204"/>
                <a:cs typeface="Calibri" panose="020F0502020204030204"/>
              </a:rPr>
              <a:t>certified</a:t>
            </a:r>
            <a:r>
              <a:rPr lang="en-US" sz="1500">
                <a:ea typeface="Calibri" panose="020F0502020204030204"/>
                <a:cs typeface="Calibri" panose="020F0502020204030204"/>
              </a:rPr>
              <a:t> </a:t>
            </a:r>
            <a:r>
              <a:rPr lang="en-US" sz="1500">
                <a:solidFill>
                  <a:srgbClr val="E35B2A"/>
                </a:solidFill>
                <a:ea typeface="Calibri" panose="020F0502020204030204"/>
                <a:cs typeface="Calibri" panose="020F0502020204030204"/>
              </a:rPr>
              <a:t>SBEC firm(s)</a:t>
            </a:r>
          </a:p>
          <a:p>
            <a:pPr lvl="1">
              <a:buClr>
                <a:srgbClr val="000000"/>
              </a:buClr>
              <a:defRPr/>
            </a:pPr>
            <a:endParaRPr lang="en-US" sz="1500">
              <a:solidFill>
                <a:srgbClr val="E35B2A"/>
              </a:solidFill>
              <a:ea typeface="Calibri" panose="020F0502020204030204"/>
              <a:cs typeface="Calibri" panose="020F0502020204030204"/>
            </a:endParaRPr>
          </a:p>
          <a:p>
            <a:pPr>
              <a:defRPr/>
            </a:pPr>
            <a:r>
              <a:rPr lang="en-US" sz="1500" b="1">
                <a:solidFill>
                  <a:srgbClr val="000000"/>
                </a:solidFill>
              </a:rPr>
              <a:t>Certification</a:t>
            </a:r>
            <a:r>
              <a:rPr kumimoji="0" lang="en-US" sz="1500" b="1" i="0" u="none" strike="noStrike" kern="1200" cap="none" spc="0" normalizeH="0" baseline="0" noProof="0">
                <a:ln>
                  <a:noFill/>
                </a:ln>
                <a:solidFill>
                  <a:srgbClr val="000000"/>
                </a:solidFill>
                <a:effectLst/>
                <a:uLnTx/>
                <a:uFillTx/>
                <a:ea typeface="+mn-ea"/>
                <a:cs typeface="+mn-cs"/>
              </a:rPr>
              <a:t>:</a:t>
            </a:r>
            <a:endParaRPr lang="en-US" sz="1500" b="1"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kumimoji="0" lang="en-US" sz="1500" b="1" i="0" u="none" strike="noStrike" kern="1200" cap="none" spc="0" normalizeH="0" baseline="0" noProof="0">
                <a:ln>
                  <a:noFill/>
                </a:ln>
                <a:solidFill>
                  <a:srgbClr val="000000"/>
                </a:solidFill>
                <a:effectLst/>
                <a:uLnTx/>
                <a:uFillTx/>
                <a:ea typeface="+mn-ea"/>
                <a:cs typeface="+mn-cs"/>
              </a:rPr>
              <a:t>Apply </a:t>
            </a:r>
            <a:r>
              <a:rPr kumimoji="0" lang="en-US" sz="1500" b="0" i="0" u="none" strike="noStrike" kern="1200" cap="none" spc="0" normalizeH="0" baseline="0" noProof="0">
                <a:ln>
                  <a:noFill/>
                </a:ln>
                <a:solidFill>
                  <a:srgbClr val="000000"/>
                </a:solidFill>
                <a:effectLst/>
                <a:uLnTx/>
                <a:uFillTx/>
                <a:ea typeface="+mn-ea"/>
                <a:cs typeface="+mn-cs"/>
              </a:rPr>
              <a:t>and maintain certification</a:t>
            </a:r>
            <a:r>
              <a:rPr lang="en-US" sz="1500">
                <a:solidFill>
                  <a:srgbClr val="000000"/>
                </a:solidFill>
              </a:rPr>
              <a:t> with</a:t>
            </a:r>
            <a:r>
              <a:rPr kumimoji="0" lang="en-US" sz="1500" b="0" i="0" u="none" strike="noStrike" kern="1200" cap="none" spc="0" normalizeH="0" baseline="0" noProof="0">
                <a:ln>
                  <a:noFill/>
                </a:ln>
                <a:solidFill>
                  <a:srgbClr val="000000"/>
                </a:solidFill>
                <a:effectLst/>
                <a:uLnTx/>
                <a:uFillTx/>
                <a:ea typeface="+mn-ea"/>
                <a:cs typeface="+mn-cs"/>
              </a:rPr>
              <a:t> </a:t>
            </a:r>
            <a:r>
              <a:rPr lang="en-US" sz="1500" b="1">
                <a:solidFill>
                  <a:srgbClr val="E35B2A"/>
                </a:solidFill>
              </a:rPr>
              <a:t>City &amp; County of Denver</a:t>
            </a:r>
            <a:r>
              <a:rPr lang="en-US" sz="1500">
                <a:solidFill>
                  <a:srgbClr val="000000"/>
                </a:solidFill>
              </a:rPr>
              <a:t>  </a:t>
            </a:r>
            <a:endParaRPr lang="en-US" sz="1500" b="0"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lang="en-US" sz="1500" b="1">
                <a:solidFill>
                  <a:srgbClr val="000000"/>
                </a:solidFill>
              </a:rPr>
              <a:t>Access </a:t>
            </a:r>
            <a:r>
              <a:rPr lang="en-US" sz="1500">
                <a:solidFill>
                  <a:srgbClr val="000000"/>
                </a:solidFill>
              </a:rPr>
              <a:t>Small Business Certification &amp; Contract Mgmt. System (</a:t>
            </a:r>
            <a:r>
              <a:rPr lang="en-US" sz="1500">
                <a:solidFill>
                  <a:srgbClr val="E35B2A"/>
                </a:solidFill>
              </a:rPr>
              <a:t>BG2Now</a:t>
            </a:r>
            <a:r>
              <a:rPr lang="en-US" sz="1500">
                <a:solidFill>
                  <a:srgbClr val="000000"/>
                </a:solidFill>
              </a:rPr>
              <a:t>) Directory</a:t>
            </a:r>
            <a:r>
              <a:rPr kumimoji="0" lang="en-US" sz="1500" b="0" i="0" u="none" strike="noStrike" kern="1200" cap="none" spc="0" normalizeH="0" baseline="0" noProof="0">
                <a:ln>
                  <a:noFill/>
                </a:ln>
                <a:solidFill>
                  <a:srgbClr val="000000"/>
                </a:solidFill>
                <a:effectLst/>
                <a:uLnTx/>
                <a:uFillTx/>
                <a:ea typeface="+mn-ea"/>
                <a:cs typeface="+mn-cs"/>
              </a:rPr>
              <a:t> </a:t>
            </a:r>
            <a:endParaRPr lang="en-US" sz="1500" b="0" i="0" u="none" strike="noStrike" kern="1200" cap="none" spc="0" normalizeH="0" baseline="0" noProof="0">
              <a:ln>
                <a:noFill/>
              </a:ln>
              <a:solidFill>
                <a:srgbClr val="000000"/>
              </a:solidFill>
              <a:effectLst/>
              <a:uLnTx/>
              <a:uFillTx/>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500">
              <a:solidFill>
                <a:srgbClr val="000000"/>
              </a:solidFill>
              <a:ea typeface="Calibri" panose="020F0502020204030204"/>
              <a:cs typeface="Calibri" panose="020F0502020204030204"/>
            </a:endParaRPr>
          </a:p>
          <a:p>
            <a:pPr>
              <a:defRPr/>
            </a:pPr>
            <a:r>
              <a:rPr lang="en-US" sz="1500" b="1">
                <a:solidFill>
                  <a:srgbClr val="000000"/>
                </a:solidFill>
              </a:rPr>
              <a:t>How to Get Involved</a:t>
            </a:r>
            <a:r>
              <a:rPr kumimoji="0" lang="en-US" sz="1500" b="1" i="0" u="none" strike="noStrike" kern="1200" cap="none" spc="0" normalizeH="0" baseline="0" noProof="0">
                <a:ln>
                  <a:noFill/>
                </a:ln>
                <a:solidFill>
                  <a:srgbClr val="000000"/>
                </a:solidFill>
                <a:effectLst/>
                <a:uLnTx/>
                <a:uFillTx/>
                <a:ea typeface="+mn-ea"/>
                <a:cs typeface="+mn-cs"/>
              </a:rPr>
              <a:t>:</a:t>
            </a:r>
            <a:endParaRPr lang="en-US" sz="1500" b="1"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500" b="1">
                <a:solidFill>
                  <a:srgbClr val="000000"/>
                </a:solidFill>
                <a:ea typeface="Calibri"/>
                <a:cs typeface="Calibri"/>
              </a:rPr>
              <a:t>Attend</a:t>
            </a:r>
            <a:r>
              <a:rPr kumimoji="0" lang="en-US" sz="1500" b="0" i="0" u="none" strike="noStrike" kern="1200" cap="none" spc="0" normalizeH="0" baseline="0" noProof="0">
                <a:ln>
                  <a:noFill/>
                </a:ln>
                <a:solidFill>
                  <a:srgbClr val="000000"/>
                </a:solidFill>
                <a:effectLst/>
                <a:uLnTx/>
                <a:uFillTx/>
                <a:ea typeface="+mn-ea"/>
                <a:cs typeface="+mn-cs"/>
              </a:rPr>
              <a:t> </a:t>
            </a:r>
            <a:r>
              <a:rPr lang="en-US" sz="1500">
                <a:solidFill>
                  <a:srgbClr val="000000"/>
                </a:solidFill>
              </a:rPr>
              <a:t> / </a:t>
            </a:r>
            <a:r>
              <a:rPr kumimoji="0" lang="en-US" sz="1500" b="1" i="0" u="none" strike="noStrike" kern="1200" cap="none" spc="0" normalizeH="0" baseline="0" noProof="0">
                <a:ln>
                  <a:noFill/>
                </a:ln>
                <a:solidFill>
                  <a:srgbClr val="000000"/>
                </a:solidFill>
                <a:effectLst/>
                <a:uLnTx/>
                <a:uFillTx/>
                <a:ea typeface="+mn-ea"/>
                <a:cs typeface="+mn-cs"/>
              </a:rPr>
              <a:t>Apply</a:t>
            </a:r>
            <a:r>
              <a:rPr lang="en-US" sz="1500" b="1">
                <a:solidFill>
                  <a:srgbClr val="000000"/>
                </a:solidFill>
              </a:rPr>
              <a:t> / </a:t>
            </a:r>
            <a:r>
              <a:rPr lang="en-US" sz="1500">
                <a:solidFill>
                  <a:srgbClr val="000000"/>
                </a:solidFill>
              </a:rPr>
              <a:t> </a:t>
            </a:r>
            <a:r>
              <a:rPr lang="en-US" sz="1500" b="1">
                <a:solidFill>
                  <a:srgbClr val="000000"/>
                </a:solidFill>
              </a:rPr>
              <a:t>Sign Up </a:t>
            </a:r>
            <a:endParaRPr lang="en-US" sz="1500" b="0"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500" b="1">
                <a:solidFill>
                  <a:srgbClr val="000000"/>
                </a:solidFill>
              </a:rPr>
              <a:t>Scan</a:t>
            </a:r>
            <a:r>
              <a:rPr lang="en-US" sz="1500">
                <a:solidFill>
                  <a:srgbClr val="000000"/>
                </a:solidFill>
              </a:rPr>
              <a:t> the </a:t>
            </a:r>
            <a:r>
              <a:rPr lang="en-US" sz="1500"/>
              <a:t>QR Code </a:t>
            </a:r>
            <a:r>
              <a:rPr lang="en-US" sz="1500">
                <a:solidFill>
                  <a:srgbClr val="000000"/>
                </a:solidFill>
              </a:rPr>
              <a:t>to learn more about the </a:t>
            </a:r>
            <a:r>
              <a:rPr lang="en-US" sz="1500" b="1">
                <a:solidFill>
                  <a:srgbClr val="E35B2A"/>
                </a:solidFill>
              </a:rPr>
              <a:t>ACDBE Program</a:t>
            </a:r>
            <a:r>
              <a:rPr lang="en-US" sz="1500">
                <a:solidFill>
                  <a:srgbClr val="E35B2A"/>
                </a:solidFill>
              </a:rPr>
              <a:t> </a:t>
            </a:r>
            <a:r>
              <a:rPr lang="en-US" sz="1500"/>
              <a:t>at DEN</a:t>
            </a:r>
            <a:endParaRPr lang="en-US" sz="1500">
              <a:ea typeface="Calibri"/>
              <a:cs typeface="Calibri"/>
            </a:endParaRPr>
          </a:p>
          <a:p>
            <a:pPr marL="285750" indent="-285750">
              <a:buFont typeface="Arial" panose="020B0604020202020204" pitchFamily="34" charset="0"/>
              <a:buChar char="•"/>
              <a:defRPr/>
            </a:pPr>
            <a:r>
              <a:rPr lang="en-US" sz="1500" b="1">
                <a:ea typeface="Calibri"/>
                <a:cs typeface="Calibri"/>
              </a:rPr>
              <a:t>Contact </a:t>
            </a:r>
            <a:r>
              <a:rPr lang="en-US" sz="1500">
                <a:solidFill>
                  <a:srgbClr val="000000"/>
                </a:solidFill>
                <a:ea typeface="Calibri"/>
                <a:cs typeface="Calibri"/>
              </a:rPr>
              <a:t>our team at</a:t>
            </a:r>
            <a:r>
              <a:rPr lang="en-US" sz="1500" b="1">
                <a:solidFill>
                  <a:srgbClr val="000000"/>
                </a:solidFill>
                <a:ea typeface="Calibri"/>
                <a:cs typeface="Calibri"/>
              </a:rPr>
              <a:t> </a:t>
            </a:r>
            <a:r>
              <a:rPr lang="en-US" sz="1500" b="1">
                <a:solidFill>
                  <a:srgbClr val="E35B2A"/>
                </a:solidFill>
                <a:ea typeface="Calibri"/>
                <a:cs typeface="Calibri"/>
                <a:hlinkClick r:id="rId4"/>
              </a:rPr>
              <a:t>DEN-ACDBE@flydenver.com</a:t>
            </a:r>
            <a:endParaRPr lang="en-US" sz="1500" b="1">
              <a:solidFill>
                <a:srgbClr val="E35B2A"/>
              </a:solidFill>
              <a:ea typeface="Calibri"/>
              <a:cs typeface="Calibri"/>
            </a:endParaRPr>
          </a:p>
        </p:txBody>
      </p:sp>
      <p:pic>
        <p:nvPicPr>
          <p:cNvPr id="3" name="Picture 2" descr="QR Code redirecting to https://www.flydenver.com/business-and-community/acdbe/">
            <a:extLst>
              <a:ext uri="{FF2B5EF4-FFF2-40B4-BE49-F238E27FC236}">
                <a16:creationId xmlns:a16="http://schemas.microsoft.com/office/drawing/2014/main" id="{1756433A-65FF-507D-A78A-BE29DA77C0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89341" y="5602310"/>
            <a:ext cx="1064439" cy="1064439"/>
          </a:xfrm>
          <a:prstGeom prst="rect">
            <a:avLst/>
          </a:prstGeom>
        </p:spPr>
      </p:pic>
    </p:spTree>
    <p:extLst>
      <p:ext uri="{BB962C8B-B14F-4D97-AF65-F5344CB8AC3E}">
        <p14:creationId xmlns:p14="http://schemas.microsoft.com/office/powerpoint/2010/main" val="411078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4E0A5-B897-F152-A195-A17DE1DA0CD2}"/>
              </a:ext>
              <a:ext uri="{C183D7F6-B498-43B3-948B-1728B52AA6E4}">
                <adec:decorative xmlns:adec="http://schemas.microsoft.com/office/drawing/2017/decorative" val="1"/>
              </a:ext>
            </a:extLst>
          </p:cNvPr>
          <p:cNvSpPr/>
          <p:nvPr/>
        </p:nvSpPr>
        <p:spPr>
          <a:xfrm>
            <a:off x="6850353" y="1845887"/>
            <a:ext cx="4964403"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	</a:t>
            </a:r>
            <a:r>
              <a:rPr lang="en-US" b="1">
                <a:solidFill>
                  <a:schemeClr val="tx1"/>
                </a:solidFill>
              </a:rPr>
              <a:t>Auditing and Analytics: Business     Utilization, Forensic</a:t>
            </a:r>
            <a:r>
              <a:rPr lang="en-US">
                <a:solidFill>
                  <a:schemeClr val="tx1"/>
                </a:solidFill>
              </a:rPr>
              <a:t>s</a:t>
            </a:r>
          </a:p>
        </p:txBody>
      </p:sp>
      <p:sp>
        <p:nvSpPr>
          <p:cNvPr id="3" name="Rectangle 2">
            <a:extLst>
              <a:ext uri="{FF2B5EF4-FFF2-40B4-BE49-F238E27FC236}">
                <a16:creationId xmlns:a16="http://schemas.microsoft.com/office/drawing/2014/main" id="{6473AC07-FC81-F424-580F-4AC2C7D4BE7A}"/>
              </a:ext>
              <a:ext uri="{C183D7F6-B498-43B3-948B-1728B52AA6E4}">
                <adec:decorative xmlns:adec="http://schemas.microsoft.com/office/drawing/2017/decorative" val="1"/>
              </a:ext>
            </a:extLst>
          </p:cNvPr>
          <p:cNvSpPr/>
          <p:nvPr/>
        </p:nvSpPr>
        <p:spPr>
          <a:xfrm>
            <a:off x="1135353" y="1845887"/>
            <a:ext cx="4959921"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A3C-15EC-710F-FCEF-2EA89796EE9E}"/>
              </a:ext>
              <a:ext uri="{C183D7F6-B498-43B3-948B-1728B52AA6E4}">
                <adec:decorative xmlns:adec="http://schemas.microsoft.com/office/drawing/2017/decorative" val="1"/>
              </a:ext>
            </a:extLst>
          </p:cNvPr>
          <p:cNvSpPr/>
          <p:nvPr/>
        </p:nvSpPr>
        <p:spPr>
          <a:xfrm>
            <a:off x="1342100" y="3889840"/>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Certification</a:t>
            </a:r>
          </a:p>
        </p:txBody>
      </p:sp>
      <p:sp>
        <p:nvSpPr>
          <p:cNvPr id="5" name="Rectangle 4">
            <a:extLst>
              <a:ext uri="{FF2B5EF4-FFF2-40B4-BE49-F238E27FC236}">
                <a16:creationId xmlns:a16="http://schemas.microsoft.com/office/drawing/2014/main" id="{70038CD5-4B57-280E-C5D1-43C285402925}"/>
              </a:ext>
              <a:ext uri="{C183D7F6-B498-43B3-948B-1728B52AA6E4}">
                <adec:decorative xmlns:adec="http://schemas.microsoft.com/office/drawing/2017/decorative" val="1"/>
              </a:ext>
            </a:extLst>
          </p:cNvPr>
          <p:cNvSpPr/>
          <p:nvPr/>
        </p:nvSpPr>
        <p:spPr>
          <a:xfrm>
            <a:off x="7007795" y="3871911"/>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Compliance</a:t>
            </a:r>
          </a:p>
        </p:txBody>
      </p:sp>
      <p:sp>
        <p:nvSpPr>
          <p:cNvPr id="6" name="Oval 5">
            <a:extLst>
              <a:ext uri="{FF2B5EF4-FFF2-40B4-BE49-F238E27FC236}">
                <a16:creationId xmlns:a16="http://schemas.microsoft.com/office/drawing/2014/main" id="{B3FD5753-12BA-B9A6-78B3-FBB69867EACB}"/>
              </a:ext>
              <a:ext uri="{C183D7F6-B498-43B3-948B-1728B52AA6E4}">
                <adec:decorative xmlns:adec="http://schemas.microsoft.com/office/drawing/2017/decorative" val="1"/>
              </a:ext>
            </a:extLst>
          </p:cNvPr>
          <p:cNvSpPr/>
          <p:nvPr/>
        </p:nvSpPr>
        <p:spPr>
          <a:xfrm>
            <a:off x="6286785" y="3899924"/>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6433820-397B-63E7-C764-32C28B6C413D}"/>
              </a:ext>
              <a:ext uri="{C183D7F6-B498-43B3-948B-1728B52AA6E4}">
                <adec:decorative xmlns:adec="http://schemas.microsoft.com/office/drawing/2017/decorative" val="1"/>
              </a:ext>
            </a:extLst>
          </p:cNvPr>
          <p:cNvSpPr/>
          <p:nvPr/>
        </p:nvSpPr>
        <p:spPr>
          <a:xfrm>
            <a:off x="379206" y="1850522"/>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3604C4F-D0F7-040A-59EE-3E9E15AD4991}"/>
              </a:ext>
              <a:ext uri="{C183D7F6-B498-43B3-948B-1728B52AA6E4}">
                <adec:decorative xmlns:adec="http://schemas.microsoft.com/office/drawing/2017/decorative" val="1"/>
              </a:ext>
            </a:extLst>
          </p:cNvPr>
          <p:cNvSpPr/>
          <p:nvPr/>
        </p:nvSpPr>
        <p:spPr>
          <a:xfrm>
            <a:off x="6286785" y="1845887"/>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6499A28-6277-F7BA-CCDC-38119D582BC8}"/>
              </a:ext>
              <a:ext uri="{C183D7F6-B498-43B3-948B-1728B52AA6E4}">
                <adec:decorative xmlns:adec="http://schemas.microsoft.com/office/drawing/2017/decorative" val="1"/>
              </a:ext>
            </a:extLst>
          </p:cNvPr>
          <p:cNvSpPr/>
          <p:nvPr/>
        </p:nvSpPr>
        <p:spPr>
          <a:xfrm>
            <a:off x="476447" y="3953713"/>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A0A70E8-571D-0AE1-7415-5F7187D13240}"/>
              </a:ext>
              <a:ext uri="{C183D7F6-B498-43B3-948B-1728B52AA6E4}">
                <adec:decorative xmlns:adec="http://schemas.microsoft.com/office/drawing/2017/decorative" val="1"/>
              </a:ext>
            </a:extLst>
          </p:cNvPr>
          <p:cNvSpPr/>
          <p:nvPr/>
        </p:nvSpPr>
        <p:spPr>
          <a:xfrm>
            <a:off x="1135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BD1C3DE-0BBA-51DB-8790-D7F2CEAC77D1}"/>
              </a:ext>
              <a:ext uri="{C183D7F6-B498-43B3-948B-1728B52AA6E4}">
                <adec:decorative xmlns:adec="http://schemas.microsoft.com/office/drawing/2017/decorative" val="1"/>
              </a:ext>
            </a:extLst>
          </p:cNvPr>
          <p:cNvSpPr/>
          <p:nvPr/>
        </p:nvSpPr>
        <p:spPr>
          <a:xfrm>
            <a:off x="6850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AEE4B7-9408-E587-0547-198972EF781E}"/>
              </a:ext>
              <a:ext uri="{C183D7F6-B498-43B3-948B-1728B52AA6E4}">
                <adec:decorative xmlns:adec="http://schemas.microsoft.com/office/drawing/2017/decorative" val="1"/>
              </a:ext>
            </a:extLst>
          </p:cNvPr>
          <p:cNvSpPr/>
          <p:nvPr/>
        </p:nvSpPr>
        <p:spPr>
          <a:xfrm>
            <a:off x="1229482" y="3833934"/>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51D2246-5A9C-332B-36E3-3AE1B0636A3D}"/>
              </a:ext>
              <a:ext uri="{C183D7F6-B498-43B3-948B-1728B52AA6E4}">
                <adec:decorative xmlns:adec="http://schemas.microsoft.com/office/drawing/2017/decorative" val="1"/>
              </a:ext>
            </a:extLst>
          </p:cNvPr>
          <p:cNvSpPr/>
          <p:nvPr/>
        </p:nvSpPr>
        <p:spPr>
          <a:xfrm>
            <a:off x="6877247" y="3780146"/>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167CB99-5297-1B7A-5D9F-49E7EFA31552}"/>
              </a:ext>
              <a:ext uri="{C183D7F6-B498-43B3-948B-1728B52AA6E4}">
                <adec:decorative xmlns:adec="http://schemas.microsoft.com/office/drawing/2017/decorative" val="1"/>
              </a:ext>
            </a:extLst>
          </p:cNvPr>
          <p:cNvSpPr txBox="1"/>
          <p:nvPr/>
        </p:nvSpPr>
        <p:spPr>
          <a:xfrm>
            <a:off x="1875082" y="2298729"/>
            <a:ext cx="3776856" cy="646331"/>
          </a:xfrm>
          <a:prstGeom prst="rect">
            <a:avLst/>
          </a:prstGeom>
          <a:noFill/>
        </p:spPr>
        <p:txBody>
          <a:bodyPr wrap="square" lIns="91440" tIns="45720" rIns="91440" bIns="45720" anchor="t">
            <a:spAutoFit/>
          </a:bodyPr>
          <a:lstStyle/>
          <a:p>
            <a:pPr algn="ctr"/>
            <a:r>
              <a:rPr lang="en-US" b="1"/>
              <a:t>Strategic Development and Community Engagement</a:t>
            </a:r>
          </a:p>
        </p:txBody>
      </p:sp>
      <p:sp>
        <p:nvSpPr>
          <p:cNvPr id="13"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4C7A7CA4-F665-0A0F-320C-F5C5C5489574}"/>
              </a:ext>
              <a:ext uri="{C183D7F6-B498-43B3-948B-1728B52AA6E4}">
                <adec:decorative xmlns:adec="http://schemas.microsoft.com/office/drawing/2017/decorative" val="0"/>
              </a:ext>
            </a:extLst>
          </p:cNvPr>
          <p:cNvSpPr>
            <a:spLocks noGrp="1"/>
          </p:cNvSpPr>
          <p:nvPr>
            <p:ph type="title"/>
          </p:nvPr>
        </p:nvSpPr>
        <p:spPr>
          <a:xfrm>
            <a:off x="517523" y="550862"/>
            <a:ext cx="9215200" cy="498475"/>
          </a:xfrm>
        </p:spPr>
        <p:txBody>
          <a:bodyPr/>
          <a:lstStyle/>
          <a:p>
            <a:r>
              <a:rPr lang="en-US">
                <a:solidFill>
                  <a:schemeClr val="accent1">
                    <a:lumMod val="76000"/>
                  </a:schemeClr>
                </a:solidFill>
                <a:latin typeface="Franklin Gothic Medium"/>
              </a:rPr>
              <a:t>DSBO Pillars</a:t>
            </a:r>
            <a:br>
              <a:rPr lang="en-US">
                <a:latin typeface="Franklin Gothic Medium"/>
              </a:rPr>
            </a:br>
            <a:r>
              <a:rPr lang="en-US" sz="1800" b="0">
                <a:solidFill>
                  <a:schemeClr val="tx1"/>
                </a:solidFill>
                <a:latin typeface="Calibri Light"/>
                <a:ea typeface="Calibri Light"/>
                <a:cs typeface="Calibri"/>
              </a:rPr>
              <a:t>Promoting equity, maximizing opportunities, and preventing discrimination and its effects against small, minority and women owned businesses.</a:t>
            </a:r>
          </a:p>
        </p:txBody>
      </p:sp>
      <p:pic>
        <p:nvPicPr>
          <p:cNvPr id="11" name="Graphic 10">
            <a:extLst>
              <a:ext uri="{FF2B5EF4-FFF2-40B4-BE49-F238E27FC236}">
                <a16:creationId xmlns:a16="http://schemas.microsoft.com/office/drawing/2014/main" id="{C6CB05BF-EE06-4DA5-0A87-FA911E20B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35" y="4272520"/>
            <a:ext cx="914400" cy="914400"/>
          </a:xfrm>
          <a:prstGeom prst="rect">
            <a:avLst/>
          </a:prstGeom>
        </p:spPr>
      </p:pic>
      <p:pic>
        <p:nvPicPr>
          <p:cNvPr id="17" name="Graphic 16">
            <a:extLst>
              <a:ext uri="{FF2B5EF4-FFF2-40B4-BE49-F238E27FC236}">
                <a16:creationId xmlns:a16="http://schemas.microsoft.com/office/drawing/2014/main" id="{5F547366-FF6C-6A4A-DCD4-C4881B236B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592" y="4208647"/>
            <a:ext cx="914400" cy="914400"/>
          </a:xfrm>
          <a:prstGeom prst="rect">
            <a:avLst/>
          </a:prstGeom>
        </p:spPr>
      </p:pic>
      <p:pic>
        <p:nvPicPr>
          <p:cNvPr id="25" name="Graphic 24">
            <a:extLst>
              <a:ext uri="{FF2B5EF4-FFF2-40B4-BE49-F238E27FC236}">
                <a16:creationId xmlns:a16="http://schemas.microsoft.com/office/drawing/2014/main" id="{8A9390E0-2594-DC42-DD1C-096AD8ED61D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53" y="2153770"/>
            <a:ext cx="914400" cy="914400"/>
          </a:xfrm>
          <a:prstGeom prst="rect">
            <a:avLst/>
          </a:prstGeom>
        </p:spPr>
      </p:pic>
      <p:pic>
        <p:nvPicPr>
          <p:cNvPr id="27" name="Graphic 26">
            <a:extLst>
              <a:ext uri="{FF2B5EF4-FFF2-40B4-BE49-F238E27FC236}">
                <a16:creationId xmlns:a16="http://schemas.microsoft.com/office/drawing/2014/main" id="{B066DE31-31FB-928A-7A37-A3F8506203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8383" y="2131055"/>
            <a:ext cx="914400" cy="914400"/>
          </a:xfrm>
          <a:prstGeom prst="rect">
            <a:avLst/>
          </a:prstGeom>
        </p:spPr>
      </p:pic>
      <p:sp>
        <p:nvSpPr>
          <p:cNvPr id="10"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1B8540B6-0923-17EA-D8F6-922E93996EC3}"/>
              </a:ext>
              <a:ext uri="{C183D7F6-B498-43B3-948B-1728B52AA6E4}">
                <adec:decorative xmlns:adec="http://schemas.microsoft.com/office/drawing/2017/decorative" val="0"/>
              </a:ext>
            </a:extLst>
          </p:cNvPr>
          <p:cNvSpPr txBox="1">
            <a:spLocks/>
          </p:cNvSpPr>
          <p:nvPr/>
        </p:nvSpPr>
        <p:spPr>
          <a:xfrm>
            <a:off x="379206" y="5852767"/>
            <a:ext cx="10221430" cy="498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1"/>
                </a:solidFill>
                <a:latin typeface="Franklin Gothic Medium" panose="020B0603020102020204" pitchFamily="34" charset="0"/>
                <a:ea typeface="+mj-ea"/>
                <a:cs typeface="+mj-cs"/>
              </a:defRPr>
            </a:lvl1pPr>
          </a:lstStyle>
          <a:p>
            <a:pPr>
              <a:lnSpc>
                <a:spcPct val="100000"/>
              </a:lnSpc>
              <a:spcBef>
                <a:spcPts val="0"/>
              </a:spcBef>
            </a:pPr>
            <a:r>
              <a:rPr lang="en-US" sz="1900" b="1">
                <a:solidFill>
                  <a:schemeClr val="tx1"/>
                </a:solidFill>
                <a:latin typeface="Calibri"/>
                <a:ea typeface="Calibri"/>
                <a:cs typeface="Calibri"/>
              </a:rPr>
              <a:t>TO LEARN MORE ABOUT DSBO, PLEASE VISIT US IN THE BREAKOUT ROOM OR SCAN THE QR CODE. </a:t>
            </a:r>
            <a:endParaRPr lang="en-US" sz="1900">
              <a:solidFill>
                <a:schemeClr val="tx1"/>
              </a:solidFill>
              <a:latin typeface="Calibri"/>
              <a:ea typeface="Calibri"/>
              <a:cs typeface="Calibri"/>
            </a:endParaRPr>
          </a:p>
          <a:p>
            <a:pPr>
              <a:lnSpc>
                <a:spcPct val="100000"/>
              </a:lnSpc>
              <a:spcBef>
                <a:spcPts val="0"/>
              </a:spcBef>
            </a:pPr>
            <a:endParaRPr lang="en-US" sz="1800">
              <a:solidFill>
                <a:schemeClr val="tx1"/>
              </a:solidFill>
              <a:latin typeface="Calibri"/>
              <a:ea typeface="Calibri"/>
              <a:cs typeface="Calibri"/>
            </a:endParaRPr>
          </a:p>
        </p:txBody>
      </p:sp>
      <p:pic>
        <p:nvPicPr>
          <p:cNvPr id="12" name="Picture 11" descr="QR Code to redirect to www.denvergov.org/dsbo">
            <a:extLst>
              <a:ext uri="{FF2B5EF4-FFF2-40B4-BE49-F238E27FC236}">
                <a16:creationId xmlns:a16="http://schemas.microsoft.com/office/drawing/2014/main" id="{708757D6-1A6E-B942-23F2-E21987F842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00992" y="5515691"/>
            <a:ext cx="1209282" cy="1209282"/>
          </a:xfrm>
          <a:prstGeom prst="rect">
            <a:avLst/>
          </a:prstGeom>
        </p:spPr>
      </p:pic>
    </p:spTree>
    <p:extLst>
      <p:ext uri="{BB962C8B-B14F-4D97-AF65-F5344CB8AC3E}">
        <p14:creationId xmlns:p14="http://schemas.microsoft.com/office/powerpoint/2010/main" val="159681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423E-EC83-6F68-B9B1-422E09632B45}"/>
              </a:ext>
            </a:extLst>
          </p:cNvPr>
          <p:cNvSpPr>
            <a:spLocks noGrp="1"/>
          </p:cNvSpPr>
          <p:nvPr>
            <p:ph type="title"/>
          </p:nvPr>
        </p:nvSpPr>
        <p:spPr/>
        <p:txBody>
          <a:bodyPr/>
          <a:lstStyle/>
          <a:p>
            <a:r>
              <a:rPr lang="en-US" sz="3200">
                <a:solidFill>
                  <a:schemeClr val="accent1">
                    <a:lumMod val="76000"/>
                  </a:schemeClr>
                </a:solidFill>
                <a:latin typeface="Franklin Gothic Medium"/>
              </a:rPr>
              <a:t>Small Business Certification Programs</a:t>
            </a:r>
            <a:endParaRPr lang="en-US" sz="3200">
              <a:solidFill>
                <a:schemeClr val="accent1">
                  <a:lumMod val="76000"/>
                </a:schemeClr>
              </a:solidFill>
            </a:endParaRPr>
          </a:p>
        </p:txBody>
      </p:sp>
      <p:sp>
        <p:nvSpPr>
          <p:cNvPr id="4" name="TextBox 3">
            <a:extLst>
              <a:ext uri="{FF2B5EF4-FFF2-40B4-BE49-F238E27FC236}">
                <a16:creationId xmlns:a16="http://schemas.microsoft.com/office/drawing/2014/main" id="{AD475746-81B3-65BC-DB7D-15DC986386B2}"/>
              </a:ext>
            </a:extLst>
          </p:cNvPr>
          <p:cNvSpPr txBox="1"/>
          <p:nvPr/>
        </p:nvSpPr>
        <p:spPr>
          <a:xfrm>
            <a:off x="603250" y="1322102"/>
            <a:ext cx="11047044" cy="5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Minority and Women Owned Business Enterprise (MWBE)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MWBE</a:t>
            </a:r>
          </a:p>
          <a:p>
            <a:pPr marL="285750" indent="-285750">
              <a:buFont typeface="Arial"/>
              <a:buChar char="•"/>
            </a:pPr>
            <a:r>
              <a:rPr lang="en-US">
                <a:ea typeface="Calibri"/>
                <a:cs typeface="Calibri"/>
              </a:rPr>
              <a:t>Subcontracting opportunities on </a:t>
            </a:r>
            <a:r>
              <a:rPr lang="en-US" u="sng">
                <a:ea typeface="Calibri"/>
                <a:cs typeface="Calibri"/>
              </a:rPr>
              <a:t>City funded projects</a:t>
            </a:r>
            <a:r>
              <a:rPr lang="en-US">
                <a:ea typeface="Calibri"/>
                <a:cs typeface="Calibri"/>
              </a:rPr>
              <a:t> with MWBE goals</a:t>
            </a:r>
          </a:p>
          <a:p>
            <a:pPr marL="285750" indent="-285750">
              <a:buFont typeface="Arial"/>
              <a:buChar char="•"/>
            </a:pPr>
            <a:r>
              <a:rPr lang="en-US">
                <a:ea typeface="Calibri"/>
                <a:cs typeface="Calibri"/>
                <a:hlinkClick r:id="rId2"/>
              </a:rPr>
              <a:t>D.R.M.C. Chapter 28, Article III</a:t>
            </a:r>
            <a:endParaRPr lang="en-US">
              <a:ea typeface="Calibri"/>
              <a:cs typeface="Calibri"/>
            </a:endParaRPr>
          </a:p>
          <a:p>
            <a:endParaRPr lang="en-US">
              <a:ea typeface="Calibri"/>
              <a:cs typeface="Calibri"/>
            </a:endParaRPr>
          </a:p>
          <a:p>
            <a:r>
              <a:rPr lang="en-US" b="1">
                <a:ea typeface="Calibri"/>
                <a:cs typeface="Calibri"/>
              </a:rPr>
              <a:t>Small Business Enterprise (SBE) Programs</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economically disadvantaged individual(s)</a:t>
            </a:r>
            <a:r>
              <a:rPr lang="en-US">
                <a:ea typeface="Calibri"/>
                <a:cs typeface="Calibri"/>
              </a:rPr>
              <a:t> may participate as an SBE, EBE, SBEC</a:t>
            </a:r>
          </a:p>
          <a:p>
            <a:pPr marL="285750" indent="-285750">
              <a:buFont typeface="Arial"/>
              <a:buChar char="•"/>
            </a:pPr>
            <a:r>
              <a:rPr lang="en-US">
                <a:ea typeface="Calibri"/>
                <a:cs typeface="Calibri"/>
              </a:rPr>
              <a:t>City defined pool contracts</a:t>
            </a:r>
          </a:p>
          <a:p>
            <a:pPr marL="285750" indent="-285750">
              <a:buFont typeface="Arial"/>
              <a:buChar char="•"/>
            </a:pPr>
            <a:r>
              <a:rPr lang="en-US">
                <a:ea typeface="Calibri"/>
                <a:cs typeface="Calibri"/>
                <a:hlinkClick r:id="rId3"/>
              </a:rPr>
              <a:t>D.R.M.C. Chapter 28, Articles V</a:t>
            </a:r>
            <a:r>
              <a:rPr lang="en-US">
                <a:ea typeface="Calibri"/>
                <a:cs typeface="Calibri"/>
              </a:rPr>
              <a:t> and </a:t>
            </a:r>
            <a:r>
              <a:rPr lang="en-US">
                <a:ea typeface="Calibri"/>
                <a:cs typeface="Calibri"/>
                <a:hlinkClick r:id="rId4"/>
              </a:rPr>
              <a:t>VII</a:t>
            </a:r>
            <a:endParaRPr lang="en-US">
              <a:ea typeface="Calibri"/>
              <a:cs typeface="Calibri"/>
            </a:endParaRPr>
          </a:p>
          <a:p>
            <a:endParaRPr lang="en-US">
              <a:ea typeface="Calibri"/>
              <a:cs typeface="Calibri"/>
            </a:endParaRPr>
          </a:p>
          <a:p>
            <a:r>
              <a:rPr lang="en-US" b="1">
                <a:ea typeface="Calibri"/>
                <a:cs typeface="Calibri"/>
              </a:rPr>
              <a:t>Disadvantaged Business Enterprise (DBE)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DBE</a:t>
            </a:r>
          </a:p>
          <a:p>
            <a:pPr marL="285750" indent="-285750">
              <a:buFont typeface="Arial"/>
              <a:buChar char="•"/>
            </a:pPr>
            <a:r>
              <a:rPr lang="en-US">
                <a:ea typeface="Calibri"/>
                <a:cs typeface="Calibri"/>
              </a:rPr>
              <a:t>Subcontracting opportunities on </a:t>
            </a:r>
            <a:r>
              <a:rPr lang="en-US" u="sng">
                <a:ea typeface="Calibri"/>
                <a:cs typeface="Calibri"/>
              </a:rPr>
              <a:t>federally funded transportation projects</a:t>
            </a:r>
            <a:r>
              <a:rPr lang="en-US">
                <a:ea typeface="Calibri"/>
                <a:cs typeface="Calibri"/>
              </a:rPr>
              <a:t> (state-wide)</a:t>
            </a:r>
          </a:p>
          <a:p>
            <a:pPr marL="285750" indent="-285750">
              <a:buFont typeface="Arial"/>
              <a:buChar char="•"/>
            </a:pPr>
            <a:r>
              <a:rPr lang="en-US">
                <a:latin typeface="Calibri"/>
                <a:ea typeface="Calibri"/>
                <a:cs typeface="Calibri"/>
                <a:hlinkClick r:id="rId5"/>
              </a:rPr>
              <a:t>49 CFR Part 26</a:t>
            </a:r>
            <a:endParaRPr lang="en-US">
              <a:latin typeface="Calibri"/>
              <a:ea typeface="Calibri"/>
              <a:cs typeface="Calibri"/>
            </a:endParaRPr>
          </a:p>
          <a:p>
            <a:pPr marL="285750" indent="-285750">
              <a:buFont typeface="Arial"/>
              <a:buChar char="•"/>
            </a:pPr>
            <a:endParaRPr lang="en-US">
              <a:latin typeface="Calibri"/>
              <a:ea typeface="Calibri"/>
              <a:cs typeface="Calibri"/>
            </a:endParaRPr>
          </a:p>
          <a:p>
            <a:r>
              <a:rPr lang="en-US" sz="1900" b="1">
                <a:latin typeface="Calibri"/>
                <a:ea typeface="Calibri"/>
                <a:cs typeface="Calibri"/>
              </a:rPr>
              <a:t>TO LEARN MORE ABOUT DSBO, PLEASE VISIT US IN THE BREAKOUT ROOM OR SCAN THE QR CODE. </a:t>
            </a:r>
          </a:p>
          <a:p>
            <a:pPr marL="285750" indent="-285750">
              <a:buFont typeface="Arial"/>
              <a:buChar char="•"/>
            </a:pPr>
            <a:endParaRPr lang="en-US">
              <a:ea typeface="Calibri"/>
              <a:cs typeface="Calibri"/>
            </a:endParaRPr>
          </a:p>
        </p:txBody>
      </p:sp>
      <p:pic>
        <p:nvPicPr>
          <p:cNvPr id="6" name="Picture 5" descr="QR Code to redirect to www.denvergov.org/dsbo">
            <a:extLst>
              <a:ext uri="{FF2B5EF4-FFF2-40B4-BE49-F238E27FC236}">
                <a16:creationId xmlns:a16="http://schemas.microsoft.com/office/drawing/2014/main" id="{70C767F0-B86B-9E41-11A0-2CBF99B5D8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1454" y="5535229"/>
            <a:ext cx="1209282" cy="1209282"/>
          </a:xfrm>
          <a:prstGeom prst="rect">
            <a:avLst/>
          </a:prstGeom>
        </p:spPr>
      </p:pic>
    </p:spTree>
    <p:extLst>
      <p:ext uri="{BB962C8B-B14F-4D97-AF65-F5344CB8AC3E}">
        <p14:creationId xmlns:p14="http://schemas.microsoft.com/office/powerpoint/2010/main" val="2361025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liance&#10;DSBO’s compliance team monitors small business utilization from solicitation through the contract term to ensure equity protections and adherence to our program requirements from enforcing timely subcontractor payments&#10;&#10;Bring attention to the Small Biz, Big Wins&#10;">
            <a:extLst>
              <a:ext uri="{FF2B5EF4-FFF2-40B4-BE49-F238E27FC236}">
                <a16:creationId xmlns:a16="http://schemas.microsoft.com/office/drawing/2014/main" id="{D286F7D7-0370-A35D-7049-DFE7574CB1EB}"/>
              </a:ext>
            </a:extLst>
          </p:cNvPr>
          <p:cNvSpPr>
            <a:spLocks noGrp="1"/>
          </p:cNvSpPr>
          <p:nvPr>
            <p:ph type="title"/>
          </p:nvPr>
        </p:nvSpPr>
        <p:spPr/>
        <p:txBody>
          <a:bodyPr/>
          <a:lstStyle/>
          <a:p>
            <a:r>
              <a:rPr lang="en-US"/>
              <a:t>Compliance</a:t>
            </a:r>
          </a:p>
        </p:txBody>
      </p:sp>
      <p:sp>
        <p:nvSpPr>
          <p:cNvPr id="4" name="TextBox 3">
            <a:extLst>
              <a:ext uri="{FF2B5EF4-FFF2-40B4-BE49-F238E27FC236}">
                <a16:creationId xmlns:a16="http://schemas.microsoft.com/office/drawing/2014/main" id="{4F93D682-6855-B5CE-38E6-0431556A4B5C}"/>
              </a:ext>
              <a:ext uri="{C183D7F6-B498-43B3-948B-1728B52AA6E4}">
                <adec:decorative xmlns:adec="http://schemas.microsoft.com/office/drawing/2017/decorative" val="1"/>
              </a:ext>
            </a:extLst>
          </p:cNvPr>
          <p:cNvSpPr txBox="1"/>
          <p:nvPr/>
        </p:nvSpPr>
        <p:spPr>
          <a:xfrm>
            <a:off x="704626" y="1194407"/>
            <a:ext cx="8568267" cy="5262979"/>
          </a:xfrm>
          <a:prstGeom prst="rect">
            <a:avLst/>
          </a:prstGeom>
          <a:noFill/>
        </p:spPr>
        <p:txBody>
          <a:bodyPr wrap="square" lIns="91440" tIns="45720" rIns="91440" bIns="45720" rtlCol="0" anchor="t">
            <a:spAutoFit/>
          </a:bodyPr>
          <a:lstStyle/>
          <a:p>
            <a:pPr algn="l" rtl="0" fontAlgn="base"/>
            <a:r>
              <a:rPr lang="en-US" sz="1400" b="1" i="0" u="none" strike="noStrike">
                <a:solidFill>
                  <a:srgbClr val="000000"/>
                </a:solidFill>
                <a:effectLst/>
                <a:latin typeface="Arial"/>
                <a:cs typeface="Arial"/>
              </a:rPr>
              <a:t>Preventing Discrimination</a:t>
            </a:r>
            <a:r>
              <a:rPr lang="en-US" sz="1400" b="0" i="0" u="none" strike="noStrike">
                <a:solidFill>
                  <a:srgbClr val="000000"/>
                </a:solidFill>
                <a:effectLst/>
                <a:latin typeface="Arial"/>
                <a:cs typeface="Arial"/>
              </a:rPr>
              <a:t>:</a:t>
            </a:r>
            <a:r>
              <a:rPr lang="en-US" sz="1400" b="0" i="0" u="none" strike="noStrike">
                <a:solidFill>
                  <a:srgbClr val="111111"/>
                </a:solidFill>
                <a:effectLst/>
                <a:latin typeface="Arial"/>
                <a:cs typeface="Arial"/>
              </a:rPr>
              <a:t> Ensuring fair practices in solicitation, contracting, and performance activities.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Business Requirements</a:t>
            </a:r>
            <a:r>
              <a:rPr lang="en-US" sz="1400" b="0" i="0" u="none" strike="noStrike">
                <a:solidFill>
                  <a:srgbClr val="111111"/>
                </a:solidFill>
                <a:effectLst/>
                <a:latin typeface="Arial"/>
                <a:cs typeface="Arial"/>
              </a:rPr>
              <a:t>: Upholding commitments and Good Faith Efforts (GFE).</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Commercially Useful Functions</a:t>
            </a:r>
            <a:r>
              <a:rPr lang="en-US" sz="1400" b="0" i="0" u="none" strike="noStrike">
                <a:solidFill>
                  <a:srgbClr val="595959"/>
                </a:solidFill>
                <a:effectLst/>
                <a:latin typeface="Arial"/>
                <a:cs typeface="Arial"/>
              </a:rPr>
              <a:t>:</a:t>
            </a:r>
            <a:r>
              <a:rPr lang="en-US" sz="1400" b="0" i="0" u="none" strike="noStrike">
                <a:solidFill>
                  <a:srgbClr val="111111"/>
                </a:solidFill>
                <a:effectLst/>
                <a:latin typeface="Arial"/>
                <a:cs typeface="Arial"/>
              </a:rPr>
              <a:t> Ensuring firms perform </a:t>
            </a:r>
            <a:r>
              <a:rPr lang="en-US" sz="1400" b="0" i="0" u="none" strike="noStrike">
                <a:solidFill>
                  <a:srgbClr val="313335"/>
                </a:solidFill>
                <a:effectLst/>
                <a:latin typeface="Arial"/>
                <a:cs typeface="Arial"/>
              </a:rPr>
              <a:t>a distinct element of the work of a contract and carry out such work, by performing, maintaining control, managing, and supervising the work involved.</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Contractor Prompt Payment</a:t>
            </a:r>
            <a:r>
              <a:rPr lang="en-US" sz="1400" b="0" i="0" u="none" strike="noStrike">
                <a:solidFill>
                  <a:srgbClr val="000000"/>
                </a:solidFill>
                <a:effectLst/>
                <a:latin typeface="Arial"/>
                <a:cs typeface="Arial"/>
              </a:rPr>
              <a:t>: Overseeing and enforcing timely subcontractor payments </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Tracking Participation</a:t>
            </a:r>
            <a:r>
              <a:rPr lang="en-US" sz="1400" b="0" i="0" u="none" strike="noStrike">
                <a:solidFill>
                  <a:srgbClr val="000000"/>
                </a:solidFill>
                <a:effectLst/>
                <a:latin typeface="Arial"/>
                <a:cs typeface="Arial"/>
              </a:rPr>
              <a:t>: Monitoring certified business participation and self-performance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Risk Prevention</a:t>
            </a:r>
            <a:r>
              <a:rPr lang="en-US" sz="1400" b="0" i="0" u="none" strike="noStrike">
                <a:solidFill>
                  <a:srgbClr val="000000"/>
                </a:solidFill>
                <a:effectLst/>
                <a:latin typeface="Arial"/>
                <a:cs typeface="Arial"/>
              </a:rPr>
              <a:t>: Preventing certified subcontractors from working at risk.</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Firm Utilization Changes</a:t>
            </a:r>
            <a:r>
              <a:rPr lang="en-US" sz="1400" b="0" i="0" u="none" strike="noStrike">
                <a:solidFill>
                  <a:srgbClr val="000000"/>
                </a:solidFill>
                <a:effectLst/>
                <a:latin typeface="Arial"/>
                <a:cs typeface="Arial"/>
              </a:rPr>
              <a:t>: Ensuring terminations, substitutions, and scope reductions happen for good cause only.</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Subcontract Agreement Requirements</a:t>
            </a:r>
            <a:r>
              <a:rPr lang="en-US" sz="1400" b="0" i="0" u="none" strike="noStrike">
                <a:solidFill>
                  <a:srgbClr val="000000"/>
                </a:solidFill>
                <a:effectLst/>
                <a:latin typeface="Arial"/>
                <a:cs typeface="Arial"/>
              </a:rPr>
              <a:t>: Helping stakeholders understand DSBO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Compliance Reporting</a:t>
            </a:r>
            <a:r>
              <a:rPr lang="en-US" sz="1400" b="0" i="0" u="none" strike="noStrike">
                <a:solidFill>
                  <a:srgbClr val="111111"/>
                </a:solidFill>
                <a:effectLst/>
                <a:latin typeface="Arial"/>
                <a:cs typeface="Arial"/>
              </a:rPr>
              <a:t>: Ensuring comprehensive compliance reporting.</a:t>
            </a:r>
            <a:r>
              <a:rPr lang="en-US" sz="1400" b="0" i="0">
                <a:solidFill>
                  <a:srgbClr val="000000"/>
                </a:solidFill>
                <a:effectLst/>
                <a:latin typeface="Arial"/>
                <a:cs typeface="Arial"/>
              </a:rPr>
              <a:t>​</a:t>
            </a:r>
          </a:p>
          <a:p>
            <a:pPr algn="ctr" rtl="0" fontAlgn="base"/>
            <a:endParaRPr lang="en-US" sz="1400" b="0" i="0">
              <a:solidFill>
                <a:srgbClr val="000000"/>
              </a:solidFill>
              <a:effectLst/>
              <a:latin typeface="Arial"/>
              <a:cs typeface="Arial"/>
            </a:endParaRPr>
          </a:p>
          <a:p>
            <a:pPr algn="ctr" rtl="0"/>
            <a:endParaRPr lang="en-US" sz="1400">
              <a:solidFill>
                <a:srgbClr val="000000"/>
              </a:solidFill>
              <a:latin typeface="Arial"/>
              <a:ea typeface="Calibri"/>
              <a:cs typeface="Arial"/>
            </a:endParaRPr>
          </a:p>
          <a:p>
            <a:r>
              <a:rPr lang="en-US" sz="1400" b="1">
                <a:solidFill>
                  <a:srgbClr val="000000"/>
                </a:solidFill>
                <a:latin typeface="Arial"/>
                <a:ea typeface="Calibri"/>
                <a:cs typeface="Arial"/>
              </a:rPr>
              <a:t>For more information about DSBO and to find certified firms, please visit: </a:t>
            </a:r>
            <a:r>
              <a:rPr lang="en-US" sz="1400">
                <a:solidFill>
                  <a:srgbClr val="000000"/>
                </a:solidFill>
                <a:latin typeface="Arial"/>
                <a:ea typeface="Calibri"/>
                <a:cs typeface="Arial"/>
                <a:hlinkClick r:id="rId3"/>
              </a:rPr>
              <a:t>https://www.denvergov.org/content/denvergov/en/denver-office-of-economic-development/do-business-with-denver.html </a:t>
            </a:r>
            <a:r>
              <a:rPr lang="en-US" sz="1400">
                <a:solidFill>
                  <a:srgbClr val="0070C0"/>
                </a:solidFill>
                <a:latin typeface="Arial"/>
                <a:ea typeface="Calibri"/>
                <a:cs typeface="Arial"/>
              </a:rPr>
              <a:t> </a:t>
            </a:r>
            <a:endParaRPr lang="en-US"/>
          </a:p>
        </p:txBody>
      </p:sp>
    </p:spTree>
    <p:extLst>
      <p:ext uri="{BB962C8B-B14F-4D97-AF65-F5344CB8AC3E}">
        <p14:creationId xmlns:p14="http://schemas.microsoft.com/office/powerpoint/2010/main" val="64010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ertification (MWBE, EBE, SBE, SBEC, DBE) ">
            <a:extLst>
              <a:ext uri="{FF2B5EF4-FFF2-40B4-BE49-F238E27FC236}">
                <a16:creationId xmlns:a16="http://schemas.microsoft.com/office/drawing/2014/main" id="{7D427AEB-0927-83E4-2D16-65C114EA9FAB}"/>
              </a:ext>
            </a:extLst>
          </p:cNvPr>
          <p:cNvSpPr>
            <a:spLocks noGrp="1"/>
          </p:cNvSpPr>
          <p:nvPr>
            <p:ph type="title"/>
          </p:nvPr>
        </p:nvSpPr>
        <p:spPr>
          <a:xfrm>
            <a:off x="517523" y="550862"/>
            <a:ext cx="9083677" cy="498475"/>
          </a:xfrm>
        </p:spPr>
        <p:txBody>
          <a:bodyPr/>
          <a:lstStyle/>
          <a:p>
            <a:r>
              <a:rPr lang="en-US">
                <a:latin typeface="Franklin Gothic Medium"/>
              </a:rPr>
              <a:t>Certification (MWBE, EBE, SBE(C), and DBE)	</a:t>
            </a:r>
            <a:endParaRPr lang="en-US"/>
          </a:p>
        </p:txBody>
      </p:sp>
      <p:sp>
        <p:nvSpPr>
          <p:cNvPr id="4" name="TextBox 3" descr="Applying for Certification(s):&#10;&#10;Online Application https://denver.mwdbe.com/?TN=denver&#10;&#10;Monthly webinar “Understanding Certification” https://startupspace.app/detail-normal-events/58020?b_link=event_type%3Dupcoming%26search_group%3D468%26search_radius%3D50&amp;group_id=NDY4&#10;&#10;Must be actively certified (in the correct codes) at the time of bid or when the letter of intent is signed&#10;&#10;Maintaining Your Certification(s):&#10;&#10;Submit an annual update every year.&#10; &#10;For changes to NAICS codes submit an Expansion Application&#10;&#10;Notify DSBO of any change in ownership or other material change">
            <a:extLst>
              <a:ext uri="{FF2B5EF4-FFF2-40B4-BE49-F238E27FC236}">
                <a16:creationId xmlns:a16="http://schemas.microsoft.com/office/drawing/2014/main" id="{2B874742-5E59-E415-A74E-EF9B21496FC4}"/>
              </a:ext>
            </a:extLst>
          </p:cNvPr>
          <p:cNvSpPr txBox="1"/>
          <p:nvPr/>
        </p:nvSpPr>
        <p:spPr>
          <a:xfrm>
            <a:off x="647602" y="1443913"/>
            <a:ext cx="10896796" cy="5078313"/>
          </a:xfrm>
          <a:prstGeom prst="rect">
            <a:avLst/>
          </a:prstGeom>
          <a:noFill/>
        </p:spPr>
        <p:txBody>
          <a:bodyPr wrap="square" lIns="91440" tIns="45720" rIns="91440" bIns="45720" rtlCol="0" anchor="t">
            <a:spAutoFit/>
          </a:bodyPr>
          <a:lstStyle/>
          <a:p>
            <a:r>
              <a:rPr lang="en-US" b="1"/>
              <a:t>Applying for Certification(s):</a:t>
            </a:r>
          </a:p>
          <a:p>
            <a:endParaRPr lang="en-US"/>
          </a:p>
          <a:p>
            <a:pPr marL="285750" indent="-285750">
              <a:buFont typeface="Arial" panose="020B0604020202020204" pitchFamily="34" charset="0"/>
              <a:buChar char="•"/>
            </a:pPr>
            <a:r>
              <a:rPr lang="en-US">
                <a:hlinkClick r:id="rId3"/>
              </a:rPr>
              <a:t>Online Application</a:t>
            </a:r>
            <a:endParaRPr lang="en-US"/>
          </a:p>
          <a:p>
            <a:endParaRPr lang="en-US"/>
          </a:p>
          <a:p>
            <a:pPr marL="285750" indent="-285750">
              <a:buFont typeface="Arial" panose="020B0604020202020204" pitchFamily="34" charset="0"/>
              <a:buChar char="•"/>
            </a:pPr>
            <a:r>
              <a:rPr lang="en-US"/>
              <a:t>Monthly webinar </a:t>
            </a:r>
            <a:r>
              <a:rPr lang="en-US">
                <a:hlinkClick r:id="rId4"/>
              </a:rPr>
              <a:t>“Understanding Certification”</a:t>
            </a:r>
            <a:endParaRPr lang="en-US"/>
          </a:p>
          <a:p>
            <a:endParaRPr lang="en-US"/>
          </a:p>
          <a:p>
            <a:pPr marL="285750" indent="-285750">
              <a:buFont typeface="Arial" panose="020B0604020202020204" pitchFamily="34" charset="0"/>
              <a:buChar char="•"/>
            </a:pPr>
            <a:r>
              <a:rPr lang="en-US"/>
              <a:t>Must be actively certified (in the correct codes) at the time of bid or when the letter of intent is signed</a:t>
            </a:r>
            <a:endParaRPr lang="en-US">
              <a:ea typeface="Calibri"/>
              <a:cs typeface="Calibri"/>
            </a:endParaRPr>
          </a:p>
          <a:p>
            <a:endParaRPr lang="en-US"/>
          </a:p>
          <a:p>
            <a:r>
              <a:rPr lang="en-US" b="1"/>
              <a:t>Maintaining Your Certification(s):</a:t>
            </a:r>
            <a:endParaRPr lang="en-US" b="1">
              <a:ea typeface="Calibri"/>
              <a:cs typeface="Calibri"/>
            </a:endParaRPr>
          </a:p>
          <a:p>
            <a:endParaRPr lang="en-US"/>
          </a:p>
          <a:p>
            <a:pPr marL="285750" indent="-285750">
              <a:buFont typeface="Arial" panose="020B0604020202020204" pitchFamily="34" charset="0"/>
              <a:buChar char="•"/>
            </a:pPr>
            <a:r>
              <a:rPr lang="en-US"/>
              <a:t>Submit an Annual Update every year.</a:t>
            </a:r>
            <a:endParaRPr lang="en-US">
              <a:ea typeface="Calibri"/>
              <a:cs typeface="Calibri"/>
            </a:endParaRPr>
          </a:p>
          <a:p>
            <a:r>
              <a:rPr lang="en-US"/>
              <a:t>	</a:t>
            </a:r>
            <a:endParaRPr lang="en-US">
              <a:ea typeface="Calibri"/>
              <a:cs typeface="Calibri"/>
            </a:endParaRPr>
          </a:p>
          <a:p>
            <a:pPr marL="285750" indent="-285750">
              <a:buFont typeface="Arial" panose="020B0604020202020204" pitchFamily="34" charset="0"/>
              <a:buChar char="•"/>
            </a:pPr>
            <a:r>
              <a:rPr lang="en-US"/>
              <a:t>For changes to NAICS codes submit a </a:t>
            </a:r>
            <a:r>
              <a:rPr lang="en-US" u="sng"/>
              <a:t>NAICS Expansion Application</a:t>
            </a:r>
            <a:endParaRPr lang="en-US" u="sng">
              <a:ea typeface="Calibri"/>
              <a:cs typeface="Calibri"/>
            </a:endParaRPr>
          </a:p>
          <a:p>
            <a:endParaRPr lang="en-US"/>
          </a:p>
          <a:p>
            <a:pPr marL="285750" indent="-285750">
              <a:buFont typeface="Arial" panose="020B0604020202020204" pitchFamily="34" charset="0"/>
              <a:buChar char="•"/>
            </a:pPr>
            <a:r>
              <a:rPr lang="en-US"/>
              <a:t>For changes in ownership, business structure, or control submit a </a:t>
            </a:r>
            <a:r>
              <a:rPr lang="en-US" u="sng"/>
              <a:t>Material Change Application</a:t>
            </a:r>
            <a:endParaRPr lang="en-US" u="sng">
              <a:ea typeface="Calibri"/>
              <a:cs typeface="Calibri"/>
            </a:endParaRPr>
          </a:p>
          <a:p>
            <a:endParaRPr lang="en-US"/>
          </a:p>
          <a:p>
            <a:endParaRPr lang="en-US"/>
          </a:p>
          <a:p>
            <a:endParaRPr lang="en-US"/>
          </a:p>
        </p:txBody>
      </p:sp>
    </p:spTree>
    <p:extLst>
      <p:ext uri="{BB962C8B-B14F-4D97-AF65-F5344CB8AC3E}">
        <p14:creationId xmlns:p14="http://schemas.microsoft.com/office/powerpoint/2010/main" val="868613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p:txBody>
          <a:bodyPr/>
          <a:lstStyle/>
          <a:p>
            <a:r>
              <a:rPr lang="en-US"/>
              <a:t>Connect with Us</a:t>
            </a:r>
          </a:p>
        </p:txBody>
      </p:sp>
      <p:sp>
        <p:nvSpPr>
          <p:cNvPr id="7" name="TextBox 6" descr="&#10;Visit our website: www.denvergov.org/dsbo&#10;&#10;Call: (720) 913-1714&#10;&#10;Sign up for the DSBO weekly newsletter https://denvergov.us2.list-manage.com/subscribe?u=1d398c2a368bac2001013a3a6&amp;id=c04b6eed77 &#10;&#10;Certification: certificationinfo@denvergov.org&#10;&#10;DEN Compliance: dsbo@flydenver.com&#10;&#10;Downtown Compliance: dsbo@denvergov.org&#10;&#10;General inquiries: dsbohelp@denvergov.org">
            <a:extLst>
              <a:ext uri="{FF2B5EF4-FFF2-40B4-BE49-F238E27FC236}">
                <a16:creationId xmlns:a16="http://schemas.microsoft.com/office/drawing/2014/main" id="{07D44DA8-BBC4-337D-E8ED-AB9E5D4BDDF7}"/>
              </a:ext>
            </a:extLst>
          </p:cNvPr>
          <p:cNvSpPr txBox="1"/>
          <p:nvPr/>
        </p:nvSpPr>
        <p:spPr>
          <a:xfrm>
            <a:off x="3246783" y="465946"/>
            <a:ext cx="836212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Visit our website: </a:t>
            </a:r>
            <a:r>
              <a:rPr lang="en-US" sz="2400">
                <a:solidFill>
                  <a:srgbClr val="000000"/>
                </a:solidFill>
                <a:latin typeface="Arial" panose="020B0604020202020204" pitchFamily="34" charset="0"/>
                <a:cs typeface="Arial" panose="020B0604020202020204" pitchFamily="34" charset="0"/>
                <a:hlinkClick r:id="rId3"/>
              </a:rPr>
              <a:t>www.denvergov.org/dsbo</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Call: (720) 913-1714</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 up for the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DSBO weekly newsletter</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Certification: </a:t>
            </a:r>
            <a:r>
              <a:rPr lang="en-US" sz="2400">
                <a:solidFill>
                  <a:srgbClr val="000000"/>
                </a:solidFill>
                <a:latin typeface="Arial" panose="020B0604020202020204" pitchFamily="34" charset="0"/>
                <a:cs typeface="Arial" panose="020B0604020202020204" pitchFamily="34" charset="0"/>
                <a:hlinkClick r:id="rId5"/>
              </a:rPr>
              <a:t>certificationinfo@denvergov.org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DEN Compliance: </a:t>
            </a:r>
            <a:r>
              <a:rPr lang="en-US" sz="2400">
                <a:solidFill>
                  <a:srgbClr val="000000"/>
                </a:solidFill>
                <a:latin typeface="Arial" panose="020B0604020202020204" pitchFamily="34" charset="0"/>
                <a:cs typeface="Arial" panose="020B0604020202020204" pitchFamily="34" charset="0"/>
                <a:hlinkClick r:id="rId6"/>
              </a:rPr>
              <a:t>dsbo@flydenver.com</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Downtown Compliance: </a:t>
            </a:r>
            <a:r>
              <a:rPr lang="en-US" sz="2400">
                <a:solidFill>
                  <a:srgbClr val="000000"/>
                </a:solidFill>
                <a:latin typeface="Arial" panose="020B0604020202020204" pitchFamily="34" charset="0"/>
                <a:cs typeface="Arial" panose="020B0604020202020204" pitchFamily="34" charset="0"/>
                <a:hlinkClick r:id="rId7"/>
              </a:rPr>
              <a:t>dsbo@denvergov.org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General inquiries: </a:t>
            </a:r>
            <a:r>
              <a:rPr lang="en-US" sz="2400">
                <a:solidFill>
                  <a:srgbClr val="000000"/>
                </a:solidFill>
                <a:latin typeface="Arial" panose="020B0604020202020204" pitchFamily="34" charset="0"/>
                <a:cs typeface="Arial" panose="020B0604020202020204" pitchFamily="34" charset="0"/>
                <a:hlinkClick r:id="rId8"/>
              </a:rPr>
              <a:t>dsbohelp@denvergov.org</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33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r>
              <a:rPr lang="en-US" sz="1500" b="1"/>
              <a:t>Workforce Ordinance Applies To:</a:t>
            </a:r>
          </a:p>
          <a:p>
            <a:pPr marL="285750" indent="-285750">
              <a:buFont typeface="Wingdings" panose="05000000000000000000" pitchFamily="2" charset="2"/>
              <a:buChar char="§"/>
            </a:pPr>
            <a:r>
              <a:rPr lang="en-US" sz="1500"/>
              <a:t>Contracts/work orders </a:t>
            </a:r>
            <a:r>
              <a:rPr lang="en-US" sz="1500" b="1"/>
              <a:t>≥ $10M</a:t>
            </a:r>
            <a:r>
              <a:rPr lang="en-US" sz="1500"/>
              <a:t>, advertised/issued after </a:t>
            </a:r>
            <a:r>
              <a:rPr lang="en-US" sz="1500" b="1"/>
              <a:t>May 30, 2025</a:t>
            </a:r>
            <a:endParaRPr lang="en-US" sz="1500" b="1">
              <a:ea typeface="Calibri"/>
              <a:cs typeface="Calibri"/>
            </a:endParaRPr>
          </a:p>
          <a:p>
            <a:pPr marL="285750" indent="-285750">
              <a:buFont typeface="Wingdings" panose="05000000000000000000" pitchFamily="2" charset="2"/>
              <a:buChar char="§"/>
            </a:pPr>
            <a:r>
              <a:rPr lang="en-US" sz="1500"/>
              <a:t>On-call/task orders evaluated </a:t>
            </a:r>
            <a:r>
              <a:rPr lang="en-US" sz="1500" b="1"/>
              <a:t>individually</a:t>
            </a:r>
            <a:endParaRPr lang="en-US" sz="1500" b="1">
              <a:ea typeface="Calibri"/>
              <a:cs typeface="Calibri"/>
            </a:endParaRPr>
          </a:p>
          <a:p>
            <a:pPr marL="285750" indent="-285750">
              <a:buFont typeface="Wingdings" panose="05000000000000000000" pitchFamily="2" charset="2"/>
              <a:buChar char="§"/>
            </a:pPr>
            <a:r>
              <a:rPr lang="en-US" sz="1500"/>
              <a:t>Contractors must sign a </a:t>
            </a:r>
            <a:r>
              <a:rPr lang="en-US" sz="1500" b="1"/>
              <a:t>Workforce Commitment Form</a:t>
            </a:r>
            <a:endParaRPr lang="en-US" sz="1500" b="1">
              <a:ea typeface="Calibri"/>
              <a:cs typeface="Calibri"/>
            </a:endParaRPr>
          </a:p>
          <a:p>
            <a:endParaRPr lang="en-US" sz="1200">
              <a:ea typeface="Calibri"/>
              <a:cs typeface="Calibri"/>
            </a:endParaRPr>
          </a:p>
          <a:p>
            <a:r>
              <a:rPr lang="en-US" sz="1500" b="1"/>
              <a:t>Key Percentage Requirements</a:t>
            </a:r>
            <a:endParaRPr lang="en-US" sz="1500" b="1">
              <a:ea typeface="Calibri"/>
              <a:cs typeface="Calibri"/>
            </a:endParaRPr>
          </a:p>
          <a:p>
            <a:pPr marL="285750" indent="-285750">
              <a:buFont typeface="Wingdings" panose="05000000000000000000" pitchFamily="2" charset="2"/>
              <a:buChar char="§"/>
            </a:pPr>
            <a:r>
              <a:rPr lang="en-US" sz="1500" b="1"/>
              <a:t>Priority Areas: </a:t>
            </a:r>
            <a:r>
              <a:rPr lang="en-US" sz="1500"/>
              <a:t>Track/report hours worked by residents from DCCP-identified priority neighborhoods</a:t>
            </a:r>
            <a:endParaRPr lang="en-US" sz="1500">
              <a:ea typeface="Calibri"/>
              <a:cs typeface="Calibri"/>
            </a:endParaRPr>
          </a:p>
          <a:p>
            <a:pPr marL="285750" indent="-285750">
              <a:buFont typeface="Wingdings" panose="05000000000000000000" pitchFamily="2" charset="2"/>
              <a:buChar char="§"/>
            </a:pPr>
            <a:r>
              <a:rPr lang="en-US" sz="1500" b="1"/>
              <a:t>Pre-Apprenticeship Grads: </a:t>
            </a:r>
            <a:r>
              <a:rPr lang="en-US" sz="1500"/>
              <a:t>Track/report hours worked by grads from DCCP-approved programs</a:t>
            </a:r>
            <a:endParaRPr lang="en-US" sz="1500">
              <a:ea typeface="Calibri"/>
              <a:cs typeface="Calibri"/>
            </a:endParaRPr>
          </a:p>
          <a:p>
            <a:pPr marL="285750" indent="-285750">
              <a:buFont typeface="Wingdings" panose="05000000000000000000" pitchFamily="2" charset="2"/>
              <a:buChar char="§"/>
            </a:pPr>
            <a:r>
              <a:rPr lang="en-US" sz="1500" b="1"/>
              <a:t>Veterans: </a:t>
            </a:r>
            <a:r>
              <a:rPr lang="en-US" sz="1500"/>
              <a:t>Track/report hours worked by veterans</a:t>
            </a:r>
            <a:endParaRPr lang="en-US" sz="1500">
              <a:ea typeface="Calibri"/>
              <a:cs typeface="Calibri"/>
            </a:endParaRPr>
          </a:p>
          <a:p>
            <a:pPr marL="285750" indent="-285750">
              <a:buFont typeface="Wingdings" panose="05000000000000000000" pitchFamily="2" charset="2"/>
              <a:buChar char="§"/>
            </a:pPr>
            <a:r>
              <a:rPr lang="en-US" sz="1500" b="1">
                <a:ea typeface="Calibri"/>
                <a:cs typeface="Calibri"/>
              </a:rPr>
              <a:t>Registered Apprenticeships:  </a:t>
            </a:r>
            <a:r>
              <a:rPr lang="en-US" sz="1500">
                <a:ea typeface="Calibri"/>
                <a:cs typeface="Calibri"/>
              </a:rPr>
              <a:t>Track/report hours by workers in registered apprenticeship programs</a:t>
            </a:r>
            <a:br>
              <a:rPr lang="en-US" sz="1500">
                <a:ea typeface="Calibri"/>
                <a:cs typeface="Calibri"/>
              </a:rPr>
            </a:br>
            <a:r>
              <a:rPr lang="en-US" sz="1500">
                <a:ea typeface="Calibri"/>
                <a:cs typeface="Calibri"/>
              </a:rPr>
              <a:t>including first-year and target category registered apprentices</a:t>
            </a:r>
          </a:p>
          <a:p>
            <a:endParaRPr lang="en-US" sz="1200" b="1">
              <a:ea typeface="Calibri"/>
              <a:cs typeface="Calibri"/>
            </a:endParaRPr>
          </a:p>
          <a:p>
            <a:r>
              <a:rPr lang="en-US" sz="1500" b="1">
                <a:ea typeface="Calibri"/>
                <a:cs typeface="Calibri"/>
              </a:rPr>
              <a:t>Reporting &amp; Enforcement</a:t>
            </a:r>
            <a:endParaRPr lang="en-US" sz="1500">
              <a:ea typeface="Calibri"/>
              <a:cs typeface="Calibri"/>
            </a:endParaRPr>
          </a:p>
          <a:p>
            <a:pPr marL="285750" indent="-285750">
              <a:buFont typeface="Wingdings,Sans-Serif"/>
              <a:buChar char="§"/>
            </a:pPr>
            <a:r>
              <a:rPr lang="en-US" sz="1500" b="1">
                <a:ea typeface="Calibri"/>
                <a:cs typeface="Calibri"/>
              </a:rPr>
              <a:t>LCPtracker </a:t>
            </a:r>
            <a:r>
              <a:rPr lang="en-US" sz="1500">
                <a:ea typeface="Calibri"/>
                <a:cs typeface="Calibri"/>
              </a:rPr>
              <a:t>is used to track and submit data</a:t>
            </a:r>
          </a:p>
          <a:p>
            <a:pPr marL="285750" indent="-285750">
              <a:buFont typeface="Wingdings,Sans-Serif"/>
              <a:buChar char="§"/>
            </a:pPr>
            <a:r>
              <a:rPr lang="en-US" sz="1500" b="1">
                <a:ea typeface="Calibri"/>
                <a:cs typeface="Calibri"/>
              </a:rPr>
              <a:t>DCCP monitors compliance; </a:t>
            </a:r>
            <a:r>
              <a:rPr lang="en-US" sz="1500">
                <a:ea typeface="Calibri"/>
                <a:cs typeface="Calibri"/>
              </a:rPr>
              <a:t>non-compliance may lead to penalties</a:t>
            </a:r>
          </a:p>
          <a:p>
            <a:endParaRPr lang="en-US" sz="1200">
              <a:ea typeface="Calibri"/>
              <a:cs typeface="Calibri"/>
            </a:endParaRPr>
          </a:p>
          <a:p>
            <a:r>
              <a:rPr lang="en-US" sz="1500" b="1"/>
              <a:t>Get Involved</a:t>
            </a:r>
            <a:endParaRPr lang="en-US" sz="1500" b="1">
              <a:ea typeface="Calibri"/>
              <a:cs typeface="Calibri"/>
            </a:endParaRPr>
          </a:p>
          <a:p>
            <a:pPr marL="285750" indent="-285750">
              <a:buFont typeface="Wingdings" panose="05000000000000000000" pitchFamily="2" charset="2"/>
              <a:buChar char="§"/>
            </a:pPr>
            <a:r>
              <a:rPr lang="en-US" sz="1500"/>
              <a:t>Jobseekers, employers, and community orgs — connect with </a:t>
            </a:r>
            <a:r>
              <a:rPr lang="en-US" sz="1500" b="1"/>
              <a:t>DEDO &amp; DCCP </a:t>
            </a:r>
            <a:r>
              <a:rPr lang="en-US" sz="1500"/>
              <a:t>to grow Denver’s construction workforce.</a:t>
            </a:r>
            <a:endParaRPr lang="en-US" sz="1500">
              <a:ea typeface="Calibri"/>
              <a:cs typeface="Calibri"/>
            </a:endParaRPr>
          </a:p>
          <a:p>
            <a:pPr marL="285750" indent="-285750">
              <a:buFont typeface="Arial" panose="020B0604020202020204" pitchFamily="34" charset="0"/>
              <a:buChar char="•"/>
            </a:pPr>
            <a:endParaRPr lang="en-US" sz="1200">
              <a:ea typeface="Calibri"/>
              <a:cs typeface="Calibri"/>
            </a:endParaRPr>
          </a:p>
          <a:p>
            <a:r>
              <a:rPr lang="en-US" sz="1500" b="1">
                <a:ea typeface="Calibri"/>
                <a:cs typeface="Calibri"/>
              </a:rPr>
              <a:t>Why It Matters</a:t>
            </a:r>
            <a:endParaRPr lang="en-US" sz="1500">
              <a:ea typeface="Calibri"/>
              <a:cs typeface="Calibri"/>
            </a:endParaRPr>
          </a:p>
          <a:p>
            <a:pPr marL="285750" indent="-285750">
              <a:buFont typeface="Wingdings,Sans-Serif" panose="020B0604020202020204" pitchFamily="34" charset="0"/>
              <a:buChar char="§"/>
            </a:pPr>
            <a:r>
              <a:rPr lang="en-US" sz="1500" b="1">
                <a:ea typeface="Calibri"/>
                <a:cs typeface="Calibri"/>
              </a:rPr>
              <a:t>Meets</a:t>
            </a:r>
            <a:r>
              <a:rPr lang="en-US" sz="1500">
                <a:ea typeface="Calibri"/>
                <a:cs typeface="Calibri"/>
              </a:rPr>
              <a:t> high demand for skilled construction workers</a:t>
            </a:r>
          </a:p>
          <a:p>
            <a:pPr marL="285750" indent="-285750">
              <a:buFont typeface="Wingdings,Sans-Serif" panose="020B0604020202020204" pitchFamily="34" charset="0"/>
              <a:buChar char="§"/>
            </a:pPr>
            <a:r>
              <a:rPr lang="en-US" sz="1500" b="1">
                <a:ea typeface="Calibri"/>
                <a:cs typeface="Calibri"/>
              </a:rPr>
              <a:t>Builds</a:t>
            </a:r>
            <a:r>
              <a:rPr lang="en-US" sz="1500">
                <a:ea typeface="Calibri"/>
                <a:cs typeface="Calibri"/>
              </a:rPr>
              <a:t> career pathways for Denver residents</a:t>
            </a:r>
          </a:p>
          <a:p>
            <a:pPr marL="285750" indent="-285750">
              <a:buFont typeface="Wingdings,Sans-Serif" panose="020B0604020202020204" pitchFamily="34" charset="0"/>
              <a:buChar char="§"/>
            </a:pPr>
            <a:r>
              <a:rPr lang="en-US" sz="1500" b="1">
                <a:ea typeface="Calibri"/>
                <a:cs typeface="Calibri"/>
              </a:rPr>
              <a:t>Aligns </a:t>
            </a:r>
            <a:r>
              <a:rPr lang="en-US" sz="1500">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 learn more, visit me in the breakout room or scan the above QR code.</a:t>
            </a:r>
          </a:p>
        </p:txBody>
      </p:sp>
    </p:spTree>
    <p:extLst>
      <p:ext uri="{BB962C8B-B14F-4D97-AF65-F5344CB8AC3E}">
        <p14:creationId xmlns:p14="http://schemas.microsoft.com/office/powerpoint/2010/main" val="2699545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F143B5-A7C8-AFA1-A007-2DA90BF972AA}"/>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a:t>Empowering Small Business in Airport Retail</a:t>
            </a:r>
          </a:p>
        </p:txBody>
      </p:sp>
      <p:pic>
        <p:nvPicPr>
          <p:cNvPr id="7" name="Picture 6">
            <a:extLst>
              <a:ext uri="{FF2B5EF4-FFF2-40B4-BE49-F238E27FC236}">
                <a16:creationId xmlns:a16="http://schemas.microsoft.com/office/drawing/2014/main" id="{94CBAAAC-583E-32F0-A638-5D9D8AC006F2}"/>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181752" y="1320005"/>
            <a:ext cx="2176475" cy="165453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772AD45-C115-E069-4D63-563C505F1786}"/>
              </a:ext>
            </a:extLst>
          </p:cNvPr>
          <p:cNvSpPr txBox="1"/>
          <p:nvPr/>
        </p:nvSpPr>
        <p:spPr>
          <a:xfrm>
            <a:off x="649842" y="1039560"/>
            <a:ext cx="7919760" cy="4401205"/>
          </a:xfrm>
          <a:prstGeom prst="rect">
            <a:avLst/>
          </a:prstGeom>
          <a:noFill/>
          <a:ln>
            <a:solidFill>
              <a:schemeClr val="bg1"/>
            </a:solidFill>
          </a:ln>
        </p:spPr>
        <p:txBody>
          <a:bodyPr wrap="square" lIns="91440" tIns="45720" rIns="91440" bIns="45720" anchor="t">
            <a:spAutoFit/>
          </a:bodyPr>
          <a:lstStyle/>
          <a:p>
            <a:r>
              <a:rPr lang="en-US" sz="1400" b="1"/>
              <a:t>Who We Are</a:t>
            </a:r>
            <a:br>
              <a:rPr lang="en-US" sz="1400"/>
            </a:br>
            <a:r>
              <a:rPr lang="en-US" sz="1400"/>
              <a:t>Retail partner at </a:t>
            </a:r>
            <a:r>
              <a:rPr lang="en-US" sz="1400" b="1"/>
              <a:t>DEN</a:t>
            </a:r>
            <a:r>
              <a:rPr lang="en-US" sz="1400"/>
              <a:t> empowering </a:t>
            </a:r>
            <a:r>
              <a:rPr lang="en-US" sz="1400" b="1"/>
              <a:t>local, small, minority &amp; women-owned businesses</a:t>
            </a:r>
            <a:r>
              <a:rPr lang="en-US" sz="1400"/>
              <a:t>.</a:t>
            </a:r>
            <a:br>
              <a:rPr lang="en-US" sz="1400"/>
            </a:br>
            <a:endParaRPr lang="en-US" sz="1400"/>
          </a:p>
          <a:p>
            <a:pPr>
              <a:buNone/>
            </a:pPr>
            <a:r>
              <a:rPr lang="en-US" sz="1400" b="1"/>
              <a:t>Mission</a:t>
            </a:r>
            <a:br>
              <a:rPr lang="en-US" sz="1400"/>
            </a:br>
            <a:r>
              <a:rPr lang="en-US" sz="1400"/>
              <a:t>Enhance travel, grow local economies, launch small businesses.</a:t>
            </a:r>
            <a:br>
              <a:rPr lang="en-US" sz="1400"/>
            </a:br>
            <a:endParaRPr lang="en-US" sz="1400"/>
          </a:p>
          <a:p>
            <a:pPr>
              <a:buNone/>
            </a:pPr>
            <a:r>
              <a:rPr lang="en-US" sz="1400" b="1"/>
              <a:t>Why PRI?</a:t>
            </a:r>
            <a:endParaRPr lang="en-US" sz="1400"/>
          </a:p>
          <a:p>
            <a:pPr>
              <a:buFont typeface="Arial" panose="020B0604020202020204" pitchFamily="34" charset="0"/>
              <a:buChar char="•"/>
            </a:pPr>
            <a:r>
              <a:rPr lang="en-US" sz="1400"/>
              <a:t>No RFP, no construction</a:t>
            </a:r>
          </a:p>
          <a:p>
            <a:pPr>
              <a:buFont typeface="Arial" panose="020B0604020202020204" pitchFamily="34" charset="0"/>
              <a:buChar char="•"/>
            </a:pPr>
            <a:r>
              <a:rPr lang="en-US" sz="1400"/>
              <a:t>Short-term, low-risk</a:t>
            </a:r>
          </a:p>
          <a:p>
            <a:pPr>
              <a:buFont typeface="Arial" panose="020B0604020202020204" pitchFamily="34" charset="0"/>
              <a:buChar char="•"/>
            </a:pPr>
            <a:r>
              <a:rPr lang="en-US" sz="1400"/>
              <a:t>Turnkey support: logistics, onboarding, training</a:t>
            </a:r>
          </a:p>
          <a:p>
            <a:pPr>
              <a:buFont typeface="Arial" panose="020B0604020202020204" pitchFamily="34" charset="0"/>
              <a:buChar char="•"/>
            </a:pPr>
            <a:r>
              <a:rPr lang="en-US" sz="1400"/>
              <a:t>PRI-provided kiosks/RMUs</a:t>
            </a:r>
            <a:br>
              <a:rPr lang="en-US" sz="1400"/>
            </a:br>
            <a:endParaRPr lang="en-US" sz="1400"/>
          </a:p>
          <a:p>
            <a:pPr>
              <a:buNone/>
            </a:pPr>
            <a:r>
              <a:rPr lang="en-US" sz="1400" b="1"/>
              <a:t>2024 Highlights</a:t>
            </a:r>
            <a:endParaRPr lang="en-US" sz="1400"/>
          </a:p>
          <a:p>
            <a:pPr>
              <a:buFont typeface="Arial" panose="020B0604020202020204" pitchFamily="34" charset="0"/>
              <a:buChar char="•"/>
            </a:pPr>
            <a:r>
              <a:rPr lang="en-US" sz="1400"/>
              <a:t>37% sales from ACDBE partners</a:t>
            </a:r>
          </a:p>
          <a:p>
            <a:pPr>
              <a:buFont typeface="Arial" panose="020B0604020202020204" pitchFamily="34" charset="0"/>
              <a:buChar char="•"/>
            </a:pPr>
            <a:r>
              <a:rPr lang="en-US" sz="1400"/>
              <a:t>Avg. kiosk sales: </a:t>
            </a:r>
            <a:r>
              <a:rPr lang="en-US" sz="1400" b="1"/>
              <a:t>$30K+/</a:t>
            </a:r>
            <a:r>
              <a:rPr lang="en-US" sz="1400" b="1" err="1"/>
              <a:t>mo</a:t>
            </a:r>
            <a:br>
              <a:rPr lang="en-US" sz="1400" b="1"/>
            </a:br>
            <a:endParaRPr lang="en-US" sz="1400"/>
          </a:p>
          <a:p>
            <a:pPr>
              <a:buNone/>
            </a:pPr>
            <a:r>
              <a:rPr lang="en-US" sz="1400" b="1"/>
              <a:t>Costs</a:t>
            </a:r>
            <a:endParaRPr lang="en-US" sz="1400"/>
          </a:p>
          <a:p>
            <a:pPr>
              <a:buFont typeface="Arial" panose="020B0604020202020204" pitchFamily="34" charset="0"/>
              <a:buChar char="•"/>
            </a:pPr>
            <a:r>
              <a:rPr lang="en-US" sz="1400"/>
              <a:t>Monthly: </a:t>
            </a:r>
            <a:r>
              <a:rPr lang="en-US" sz="1400" b="1"/>
              <a:t>$4K–$6K</a:t>
            </a:r>
            <a:endParaRPr lang="en-US" sz="1400"/>
          </a:p>
          <a:p>
            <a:pPr>
              <a:buFont typeface="Arial" panose="020B0604020202020204" pitchFamily="34" charset="0"/>
              <a:buChar char="•"/>
            </a:pPr>
            <a:r>
              <a:rPr lang="en-US" sz="1400"/>
              <a:t>Overage: </a:t>
            </a:r>
            <a:r>
              <a:rPr lang="en-US" sz="1400" b="1"/>
              <a:t>15%</a:t>
            </a:r>
            <a:endParaRPr lang="en-US" sz="1400"/>
          </a:p>
          <a:p>
            <a:pPr>
              <a:buFont typeface="Arial" panose="020B0604020202020204" pitchFamily="34" charset="0"/>
              <a:buChar char="•"/>
            </a:pPr>
            <a:r>
              <a:rPr lang="en-US" sz="1400"/>
              <a:t>Fees: </a:t>
            </a:r>
            <a:r>
              <a:rPr lang="en-US" sz="1400" b="1"/>
              <a:t>~$650 + 0.5%</a:t>
            </a:r>
            <a:r>
              <a:rPr lang="en-US" sz="1400"/>
              <a:t> (DEN marketing)</a:t>
            </a:r>
          </a:p>
        </p:txBody>
      </p:sp>
      <p:sp>
        <p:nvSpPr>
          <p:cNvPr id="24" name="TextBox 23">
            <a:extLst>
              <a:ext uri="{FF2B5EF4-FFF2-40B4-BE49-F238E27FC236}">
                <a16:creationId xmlns:a16="http://schemas.microsoft.com/office/drawing/2014/main" id="{51C6B8C8-ED7F-DA2D-41AD-2FB9C92793A6}"/>
              </a:ext>
            </a:extLst>
          </p:cNvPr>
          <p:cNvSpPr txBox="1"/>
          <p:nvPr/>
        </p:nvSpPr>
        <p:spPr>
          <a:xfrm>
            <a:off x="7592225" y="4956251"/>
            <a:ext cx="3951388" cy="954107"/>
          </a:xfrm>
          <a:prstGeom prst="rect">
            <a:avLst/>
          </a:prstGeom>
          <a:noFill/>
        </p:spPr>
        <p:txBody>
          <a:bodyPr wrap="square" lIns="91440" tIns="45720" rIns="91440" bIns="45720" anchor="t">
            <a:spAutoFit/>
          </a:bodyPr>
          <a:lstStyle/>
          <a:p>
            <a:pPr algn="r"/>
            <a:r>
              <a:rPr lang="en-US" sz="1400" b="1"/>
              <a:t>Connect</a:t>
            </a:r>
            <a:br>
              <a:rPr lang="en-US" sz="1400"/>
            </a:br>
            <a:r>
              <a:rPr lang="en-US" sz="1400" b="1"/>
              <a:t>Cord Rauba</a:t>
            </a:r>
            <a:r>
              <a:rPr lang="en-US" sz="1400"/>
              <a:t> | cord@priretail.com</a:t>
            </a:r>
            <a:br>
              <a:rPr lang="en-US" sz="1400"/>
            </a:br>
            <a:r>
              <a:rPr lang="en-US" sz="1400"/>
              <a:t>📞 303.342.6817 | 📱 303.885.0815</a:t>
            </a:r>
          </a:p>
          <a:p>
            <a:pPr algn="r"/>
            <a:r>
              <a:rPr lang="en-US" sz="1400">
                <a:ea typeface="+mn-lt"/>
                <a:cs typeface="+mn-lt"/>
              </a:rPr>
              <a:t>https://www.priretail.com/den-airport</a:t>
            </a:r>
            <a:endParaRPr lang="en-US"/>
          </a:p>
        </p:txBody>
      </p:sp>
      <p:pic>
        <p:nvPicPr>
          <p:cNvPr id="25" name="Picture 24">
            <a:extLst>
              <a:ext uri="{FF2B5EF4-FFF2-40B4-BE49-F238E27FC236}">
                <a16:creationId xmlns:a16="http://schemas.microsoft.com/office/drawing/2014/main" id="{703ECADF-7373-C579-5345-1C1B1517D15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7592" y="3242224"/>
            <a:ext cx="1777497" cy="1663993"/>
          </a:xfrm>
          <a:prstGeom prst="rect">
            <a:avLst/>
          </a:prstGeom>
        </p:spPr>
      </p:pic>
    </p:spTree>
    <p:extLst>
      <p:ext uri="{BB962C8B-B14F-4D97-AF65-F5344CB8AC3E}">
        <p14:creationId xmlns:p14="http://schemas.microsoft.com/office/powerpoint/2010/main" val="1080092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0FE3-3082-694B-468F-AFDD1AAACFF1}"/>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EAA6CDC-4C4D-B0A4-183A-BBBC1CBBBE99}"/>
              </a:ext>
              <a:ext uri="{C183D7F6-B498-43B3-948B-1728B52AA6E4}">
                <adec:decorative xmlns:adec="http://schemas.microsoft.com/office/drawing/2017/decorative" val="1"/>
              </a:ext>
            </a:extLst>
          </p:cNvPr>
          <p:cNvSpPr txBox="1"/>
          <p:nvPr/>
        </p:nvSpPr>
        <p:spPr>
          <a:xfrm>
            <a:off x="649842" y="1211001"/>
            <a:ext cx="747815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Who We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PRI offers dynamic, revenue generating retail opportunities in airports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Proven success at DEN and SJC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We support local, small, minority and women-owned business through our </a:t>
            </a: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Small Business Launchpad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Our Mission</a:t>
            </a: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Enhance passenger experience, drive local economic growth and equip small businesses to succeed in airport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Key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No RFP, No Construction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Short-term, low-risk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2024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37% of sales represented by ACDBE businesses and average monthly Kiosk/RMU sales over $30,000</a:t>
            </a:r>
          </a:p>
        </p:txBody>
      </p:sp>
      <p:sp>
        <p:nvSpPr>
          <p:cNvPr id="2" name="Title 3">
            <a:extLst>
              <a:ext uri="{FF2B5EF4-FFF2-40B4-BE49-F238E27FC236}">
                <a16:creationId xmlns:a16="http://schemas.microsoft.com/office/drawing/2014/main" id="{85D6F37D-B3FE-28BD-CE35-1165C3AB5BA6}"/>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sz="3600"/>
              <a:t>Empowering Small Business in Airport Retail         </a:t>
            </a:r>
          </a:p>
        </p:txBody>
      </p:sp>
      <p:pic>
        <p:nvPicPr>
          <p:cNvPr id="7" name="Picture 6">
            <a:extLst>
              <a:ext uri="{FF2B5EF4-FFF2-40B4-BE49-F238E27FC236}">
                <a16:creationId xmlns:a16="http://schemas.microsoft.com/office/drawing/2014/main" id="{D716B55E-E8B0-19D4-DF6A-61826FDDDC3C}"/>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001850" y="1211001"/>
            <a:ext cx="3184521" cy="2420836"/>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id="{9951F94B-3D82-DADE-85AC-A06F00766BB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7056" y="3429000"/>
            <a:ext cx="2244998" cy="236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64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bg1">
                    <a:lumMod val="85000"/>
                  </a:schemeClr>
                </a:solidFill>
                <a:cs typeface="Calibri"/>
              </a:rPr>
              <a:t>June 26- General Contractors</a:t>
            </a: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August </a:t>
            </a:r>
            <a:r>
              <a:rPr lang="en-US" sz="2000" b="1">
                <a:solidFill>
                  <a:schemeClr val="tx1"/>
                </a:solidFill>
                <a:ea typeface="Times New Roman" panose="02020603050405020304" pitchFamily="18" charset="0"/>
                <a:cs typeface="Calibri"/>
              </a:rPr>
              <a:t>21  </a:t>
            </a:r>
            <a:r>
              <a:rPr lang="en-US" sz="2000">
                <a:solidFill>
                  <a:schemeClr val="tx1"/>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October </a:t>
            </a:r>
            <a:r>
              <a:rPr lang="en-US" sz="2000" b="1">
                <a:solidFill>
                  <a:schemeClr val="tx1"/>
                </a:solidFill>
                <a:ea typeface="Times New Roman" panose="02020603050405020304" pitchFamily="18" charset="0"/>
                <a:cs typeface="Calibri"/>
              </a:rPr>
              <a:t>16</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Airlines, Real Estate, Commercial Development and Hotelier</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December </a:t>
            </a:r>
            <a:r>
              <a:rPr lang="en-US" sz="2000" b="1">
                <a:solidFill>
                  <a:schemeClr val="tx1"/>
                </a:solidFill>
                <a:ea typeface="Times New Roman" panose="02020603050405020304" pitchFamily="18" charset="0"/>
                <a:cs typeface="Calibri"/>
              </a:rPr>
              <a:t>18</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B132-DA69-7176-9878-E37E7DDBF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763250-D1C6-9864-59AA-15C577F4E659}"/>
              </a:ext>
              <a:ext uri="{C183D7F6-B498-43B3-948B-1728B52AA6E4}">
                <adec:decorative xmlns:adec="http://schemas.microsoft.com/office/drawing/2017/decorative" val="1"/>
              </a:ext>
            </a:extLst>
          </p:cNvPr>
          <p:cNvSpPr>
            <a:spLocks noGrp="1"/>
          </p:cNvSpPr>
          <p:nvPr>
            <p:ph type="title" idx="4294967295"/>
          </p:nvPr>
        </p:nvSpPr>
        <p:spPr>
          <a:xfrm>
            <a:off x="613066" y="481537"/>
            <a:ext cx="8871457" cy="579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a:latin typeface="Century Gothic" panose="020B0502020202020204" pitchFamily="34" charset="0"/>
              </a:rPr>
              <a:t>Participation, Services &amp; Contract</a:t>
            </a:r>
          </a:p>
        </p:txBody>
      </p:sp>
      <p:pic>
        <p:nvPicPr>
          <p:cNvPr id="9" name="Picture 8">
            <a:extLst>
              <a:ext uri="{FF2B5EF4-FFF2-40B4-BE49-F238E27FC236}">
                <a16:creationId xmlns:a16="http://schemas.microsoft.com/office/drawing/2014/main" id="{96EE8494-AA0B-3A99-FF6E-212234F22F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b="8106"/>
          <a:stretch>
            <a:fillRect/>
          </a:stretch>
        </p:blipFill>
        <p:spPr>
          <a:xfrm>
            <a:off x="10587230" y="5097884"/>
            <a:ext cx="826596" cy="996890"/>
          </a:xfrm>
          <a:prstGeom prst="rect">
            <a:avLst/>
          </a:prstGeom>
          <a:ln>
            <a:no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67712CC8-5B32-4F6D-A16D-FCFF8808B701}"/>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887" y="5429403"/>
            <a:ext cx="675006" cy="675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413444-5BCB-224F-3050-0E73D43CED4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066" y="5438300"/>
            <a:ext cx="862611" cy="65647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E0CEEA8-C907-D054-110B-12283CE661E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762" y="5503521"/>
            <a:ext cx="1312951" cy="656475"/>
          </a:xfrm>
          <a:prstGeom prst="rect">
            <a:avLst/>
          </a:prstGeom>
          <a:ln>
            <a:noFill/>
          </a:ln>
          <a:effectLst>
            <a:outerShdw blurRad="292100" dist="139700" dir="2700000" algn="tl" rotWithShape="0">
              <a:srgbClr val="333333">
                <a:alpha val="65000"/>
              </a:srgbClr>
            </a:outerShdw>
          </a:effectLst>
        </p:spPr>
      </p:pic>
      <p:pic>
        <p:nvPicPr>
          <p:cNvPr id="16" name="Picture 6">
            <a:extLst>
              <a:ext uri="{FF2B5EF4-FFF2-40B4-BE49-F238E27FC236}">
                <a16:creationId xmlns:a16="http://schemas.microsoft.com/office/drawing/2014/main" id="{3FC251AE-0151-FD9A-1509-1240A18F6250}"/>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24676" y="2001792"/>
            <a:ext cx="945266" cy="889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DECD7D1-FD44-35DC-05CA-7C12DF936641}"/>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9411" y="2989530"/>
            <a:ext cx="922132" cy="922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3E6548-5A1B-59A3-C2F9-600506DF3A89}"/>
              </a:ext>
              <a:ext uri="{C183D7F6-B498-43B3-948B-1728B52AA6E4}">
                <adec:decorative xmlns:adec="http://schemas.microsoft.com/office/drawing/2017/decorative" val="1"/>
              </a:ext>
            </a:extLst>
          </p:cNvPr>
          <p:cNvSpPr txBox="1"/>
          <p:nvPr/>
        </p:nvSpPr>
        <p:spPr>
          <a:xfrm>
            <a:off x="613066" y="1276493"/>
            <a:ext cx="7563137" cy="366254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Turnkey Support for Merchants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Product receipt, storage &amp; delivery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Onboarding, training &amp; badging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Full administrative and operational support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Retail Space/Structure</a:t>
            </a:r>
          </a:p>
          <a:p>
            <a:pPr marL="365760" marR="0" lvl="1"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Kiosks &amp; RMUs provided by PRI (some custom exceptions)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General Participation Costs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Monthly Minimum:	~$4000 - $6000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Sales Overage:	15% over natural breakpoint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Ancillary Fees: 	~$650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DEN Marketing Fee:	0.5% of all gross sales</a:t>
            </a:r>
            <a:endPar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D8AA4E58-1E35-57AA-4380-6A0164398E26}"/>
              </a:ext>
              <a:ext uri="{C183D7F6-B498-43B3-948B-1728B52AA6E4}">
                <adec:decorative xmlns:adec="http://schemas.microsoft.com/office/drawing/2017/decorative" val="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91020" y="4070512"/>
            <a:ext cx="922806" cy="86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2">
            <a:extLst>
              <a:ext uri="{FF2B5EF4-FFF2-40B4-BE49-F238E27FC236}">
                <a16:creationId xmlns:a16="http://schemas.microsoft.com/office/drawing/2014/main" id="{62C7AC9B-EF43-A38C-F28F-03B617110A9B}"/>
              </a:ex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22905" y="5503521"/>
            <a:ext cx="1000649" cy="697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3EB2BAC0-794C-3B8B-6122-57BE7C28154E}"/>
              </a:ext>
              <a:ext uri="{C183D7F6-B498-43B3-948B-1728B52AA6E4}">
                <adec:decorative xmlns:adec="http://schemas.microsoft.com/office/drawing/2017/decorative" val="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3201" r="8836"/>
          <a:stretch>
            <a:fillRect/>
          </a:stretch>
        </p:blipFill>
        <p:spPr bwMode="auto">
          <a:xfrm>
            <a:off x="8104315" y="5463774"/>
            <a:ext cx="810689" cy="656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57EA8798-9450-9166-FEBF-35EE236CB852}"/>
              </a:ext>
              <a:ext uri="{C183D7F6-B498-43B3-948B-1728B52AA6E4}">
                <adec:decorative xmlns:adec="http://schemas.microsoft.com/office/drawing/2017/decorative" val="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424676" y="1135723"/>
            <a:ext cx="945266" cy="750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F705A04-3DDA-63FF-6CD9-9D5F655024B0}"/>
              </a:ext>
              <a:ext uri="{C183D7F6-B498-43B3-948B-1728B52AA6E4}">
                <adec:decorative xmlns:adec="http://schemas.microsoft.com/office/drawing/2017/decorative" val="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16766" y="5520885"/>
            <a:ext cx="1256729" cy="59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250B67-F5AC-7267-2D9E-E83164569632}"/>
              </a:ext>
              <a:ext uri="{C183D7F6-B498-43B3-948B-1728B52AA6E4}">
                <adec:decorative xmlns:adec="http://schemas.microsoft.com/office/drawing/2017/decorative" val="1"/>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5983" t="33286" r="9494" b="31514"/>
          <a:stretch>
            <a:fillRect/>
          </a:stretch>
        </p:blipFill>
        <p:spPr bwMode="auto">
          <a:xfrm>
            <a:off x="9011214" y="5496629"/>
            <a:ext cx="1479806" cy="61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4687D9C-E289-EF71-09A3-14D0DD85A4B1}"/>
              </a:ext>
              <a:ext uri="{C183D7F6-B498-43B3-948B-1728B52AA6E4}">
                <adec:decorative xmlns:adec="http://schemas.microsoft.com/office/drawing/2017/decorative" val="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731927" y="5713970"/>
            <a:ext cx="1372388" cy="446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BBF148-C08C-FE56-BF31-BD79258CFD9F}"/>
              </a:ext>
              <a:ext uri="{C183D7F6-B498-43B3-948B-1728B52AA6E4}">
                <adec:decorative xmlns:adec="http://schemas.microsoft.com/office/drawing/2017/decorative" val="1"/>
              </a:ext>
            </a:extLst>
          </p:cNvPr>
          <p:cNvSpPr txBox="1"/>
          <p:nvPr/>
        </p:nvSpPr>
        <p:spPr>
          <a:xfrm>
            <a:off x="7911735" y="3406975"/>
            <a:ext cx="2631426" cy="187743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Let’s Connect!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Cord Rauba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hlinkClick r:id="rId16"/>
              </a:rPr>
              <a:t>cord@priretail.com</a:t>
            </a: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303.342.6817 of 303.885.0815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61D05134-F62E-B51E-96FD-FDD4F4A8D005}"/>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11735" y="1393284"/>
            <a:ext cx="1850161" cy="1857551"/>
          </a:xfrm>
          <a:prstGeom prst="rect">
            <a:avLst/>
          </a:prstGeom>
        </p:spPr>
      </p:pic>
    </p:spTree>
    <p:extLst>
      <p:ext uri="{BB962C8B-B14F-4D97-AF65-F5344CB8AC3E}">
        <p14:creationId xmlns:p14="http://schemas.microsoft.com/office/powerpoint/2010/main" val="417194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Navigating the ACDBE</a:t>
            </a:r>
            <a:r>
              <a:rPr lang="en-US" sz="2800">
                <a:solidFill>
                  <a:srgbClr val="440099"/>
                </a:solidFill>
                <a:latin typeface="+mn-lt"/>
                <a:ea typeface="+mn-ea"/>
                <a:cs typeface="+mn-cs"/>
              </a:rPr>
              <a:t> Series: Pathways to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2000" b="1">
                <a:solidFill>
                  <a:schemeClr val="tx1"/>
                </a:solidFill>
                <a:ea typeface="Times New Roman" panose="02020603050405020304" pitchFamily="18" charset="0"/>
                <a:cs typeface="Calibri"/>
              </a:rPr>
              <a:t>Pathways to Concessions 2025:</a:t>
            </a:r>
          </a:p>
          <a:p>
            <a:pPr marL="0" indent="0">
              <a:spcBef>
                <a:spcPts val="0"/>
              </a:spcBef>
              <a:buClr>
                <a:srgbClr val="DC582A"/>
              </a:buClr>
              <a:buNone/>
              <a:tabLst>
                <a:tab pos="457200" algn="l"/>
              </a:tabLst>
            </a:pPr>
            <a:endParaRPr lang="en-US" sz="2000" b="1">
              <a:solidFill>
                <a:schemeClr val="tx1"/>
              </a:solidFill>
              <a:ea typeface="Calibri" panose="020F0502020204030204"/>
              <a:cs typeface="Calibri"/>
            </a:endParaRPr>
          </a:p>
          <a:p>
            <a:pPr>
              <a:spcBef>
                <a:spcPts val="0"/>
              </a:spcBef>
              <a:spcAft>
                <a:spcPts val="1200"/>
              </a:spcAft>
              <a:buClr>
                <a:srgbClr val="DC582A"/>
              </a:buClr>
              <a:tabLst>
                <a:tab pos="457200" algn="l"/>
              </a:tabLst>
            </a:pPr>
            <a:r>
              <a:rPr lang="en-US" sz="2000" b="1">
                <a:solidFill>
                  <a:schemeClr val="bg2"/>
                </a:solidFill>
                <a:cs typeface="Calibri"/>
              </a:rPr>
              <a:t>January 16 – ACDBE 101</a:t>
            </a:r>
          </a:p>
          <a:p>
            <a:pPr>
              <a:spcBef>
                <a:spcPts val="0"/>
              </a:spcBef>
              <a:spcAft>
                <a:spcPts val="1200"/>
              </a:spcAft>
              <a:buClr>
                <a:srgbClr val="DC582A"/>
              </a:buClr>
              <a:tabLst>
                <a:tab pos="457200" algn="l"/>
              </a:tabLst>
            </a:pPr>
            <a:r>
              <a:rPr lang="en-US" sz="2000" b="1">
                <a:solidFill>
                  <a:schemeClr val="bg2"/>
                </a:solidFill>
                <a:cs typeface="Calibri"/>
              </a:rPr>
              <a:t>March 20 – ACDBE 201 </a:t>
            </a:r>
          </a:p>
          <a:p>
            <a:pPr>
              <a:spcBef>
                <a:spcPts val="0"/>
              </a:spcBef>
              <a:spcAft>
                <a:spcPts val="1200"/>
              </a:spcAft>
              <a:buClr>
                <a:srgbClr val="DC582A"/>
              </a:buClr>
              <a:tabLst>
                <a:tab pos="457200" algn="l"/>
              </a:tabLst>
            </a:pPr>
            <a:r>
              <a:rPr lang="en-US" sz="2000" b="1">
                <a:solidFill>
                  <a:schemeClr val="bg2"/>
                </a:solidFill>
                <a:cs typeface="Calibri"/>
              </a:rPr>
              <a:t>May 15 – Joint Ventures 101</a:t>
            </a:r>
          </a:p>
          <a:p>
            <a:pPr>
              <a:spcBef>
                <a:spcPts val="0"/>
              </a:spcBef>
              <a:spcAft>
                <a:spcPts val="1200"/>
              </a:spcAft>
              <a:buClr>
                <a:srgbClr val="DC582A"/>
              </a:buClr>
              <a:tabLst>
                <a:tab pos="457200" algn="l"/>
              </a:tabLst>
            </a:pPr>
            <a:r>
              <a:rPr lang="en-US" sz="2000" b="1">
                <a:solidFill>
                  <a:schemeClr val="bg2"/>
                </a:solidFill>
                <a:cs typeface="Calibri"/>
              </a:rPr>
              <a:t>July 17 – Joint Ventures 201</a:t>
            </a:r>
            <a:endParaRPr lang="en-US" sz="2000" b="1">
              <a:solidFill>
                <a:schemeClr val="bg2"/>
              </a:solidFill>
              <a:ea typeface="Calibri"/>
              <a:cs typeface="Calibri"/>
            </a:endParaRPr>
          </a:p>
          <a:p>
            <a:pPr>
              <a:spcBef>
                <a:spcPts val="0"/>
              </a:spcBef>
              <a:spcAft>
                <a:spcPts val="1200"/>
              </a:spcAft>
              <a:buClr>
                <a:srgbClr val="DC582A"/>
              </a:buClr>
              <a:tabLst>
                <a:tab pos="457200" algn="l"/>
              </a:tabLst>
            </a:pPr>
            <a:r>
              <a:rPr lang="en-US" sz="2000" b="1">
                <a:solidFill>
                  <a:schemeClr val="tx1"/>
                </a:solidFill>
                <a:cs typeface="Calibri"/>
              </a:rPr>
              <a:t>September 18 </a:t>
            </a:r>
            <a:r>
              <a:rPr lang="en-US" sz="2000">
                <a:solidFill>
                  <a:schemeClr val="tx1"/>
                </a:solidFill>
                <a:cs typeface="Calibri"/>
              </a:rPr>
              <a:t>– Concessions Connections</a:t>
            </a:r>
            <a:endParaRPr lang="en-US" sz="2000">
              <a:solidFill>
                <a:schemeClr val="tx1"/>
              </a:solidFill>
              <a:ea typeface="Calibri"/>
              <a:cs typeface="Calibri"/>
            </a:endParaRPr>
          </a:p>
          <a:p>
            <a:pPr>
              <a:spcBef>
                <a:spcPts val="0"/>
              </a:spcBef>
              <a:spcAft>
                <a:spcPts val="1200"/>
              </a:spcAft>
              <a:buClr>
                <a:srgbClr val="DC582A"/>
              </a:buClr>
              <a:tabLst>
                <a:tab pos="457200" algn="l"/>
              </a:tabLst>
            </a:pPr>
            <a:r>
              <a:rPr lang="en-US" sz="2000" b="1">
                <a:solidFill>
                  <a:schemeClr val="tx1"/>
                </a:solidFill>
                <a:ea typeface="Calibri"/>
                <a:cs typeface="Calibri"/>
              </a:rPr>
              <a:t>November 20 </a:t>
            </a:r>
            <a:r>
              <a:rPr lang="en-US" sz="2000">
                <a:solidFill>
                  <a:schemeClr val="tx1"/>
                </a:solidFill>
                <a:ea typeface="Calibri"/>
                <a:cs typeface="Calibri"/>
              </a:rPr>
              <a:t>–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2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Procurement Tradeshow">
            <a:extLst>
              <a:ext uri="{FF2B5EF4-FFF2-40B4-BE49-F238E27FC236}">
                <a16:creationId xmlns:a16="http://schemas.microsoft.com/office/drawing/2014/main" id="{F92AE997-D06C-30EF-0BC6-0F3793CEA7C6}"/>
              </a:ext>
            </a:extLst>
          </p:cNvPr>
          <p:cNvSpPr>
            <a:spLocks noGrp="1"/>
          </p:cNvSpPr>
          <p:nvPr>
            <p:ph type="title" idx="4294967295"/>
          </p:nvPr>
        </p:nvSpPr>
        <p:spPr>
          <a:xfrm>
            <a:off x="770439" y="496503"/>
            <a:ext cx="6354261"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Register Today</a:t>
            </a:r>
          </a:p>
        </p:txBody>
      </p:sp>
      <p:pic>
        <p:nvPicPr>
          <p:cNvPr id="10" name="Picture 9">
            <a:extLst>
              <a:ext uri="{FF2B5EF4-FFF2-40B4-BE49-F238E27FC236}">
                <a16:creationId xmlns:a16="http://schemas.microsoft.com/office/drawing/2014/main" id="{71AB00A9-5923-1080-4559-48F3A4C90CB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5646" y="287026"/>
            <a:ext cx="4055737" cy="2703824"/>
          </a:xfrm>
          <a:prstGeom prst="rect">
            <a:avLst/>
          </a:prstGeom>
        </p:spPr>
      </p:pic>
      <p:pic>
        <p:nvPicPr>
          <p:cNvPr id="14" name="Picture 13">
            <a:extLst>
              <a:ext uri="{FF2B5EF4-FFF2-40B4-BE49-F238E27FC236}">
                <a16:creationId xmlns:a16="http://schemas.microsoft.com/office/drawing/2014/main" id="{B09DCA5F-F02F-B906-2811-609A5863B0B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r="14045" b="12276"/>
          <a:stretch/>
        </p:blipFill>
        <p:spPr>
          <a:xfrm>
            <a:off x="8045646" y="3662044"/>
            <a:ext cx="4146354" cy="2821115"/>
          </a:xfrm>
          <a:prstGeom prst="rect">
            <a:avLst/>
          </a:prstGeom>
        </p:spPr>
      </p:pic>
      <p:sp>
        <p:nvSpPr>
          <p:cNvPr id="16" name="TextBox 15" descr="August 28, 2025&#10;Westin Denver International Airport&#10;&#10;An exciting event designed to foster business partnerships between:&#10;&#10;Denver International Airport (DEN)&#10;The City and County of Denver&#10;Prime Contractors&#10;Small Businesses&#10;Resource Partners&#10;&#10;Exhibitor Opportunities Coming Soon!&#10;&#10;">
            <a:extLst>
              <a:ext uri="{FF2B5EF4-FFF2-40B4-BE49-F238E27FC236}">
                <a16:creationId xmlns:a16="http://schemas.microsoft.com/office/drawing/2014/main" id="{86130450-77D2-7F5A-B266-EF9FFF57563C}"/>
              </a:ext>
            </a:extLst>
          </p:cNvPr>
          <p:cNvSpPr txBox="1"/>
          <p:nvPr/>
        </p:nvSpPr>
        <p:spPr>
          <a:xfrm>
            <a:off x="770439" y="1363335"/>
            <a:ext cx="6438900" cy="4093428"/>
          </a:xfrm>
          <a:prstGeom prst="rect">
            <a:avLst/>
          </a:prstGeom>
          <a:noFill/>
        </p:spPr>
        <p:txBody>
          <a:bodyPr wrap="square">
            <a:spAutoFit/>
          </a:bodyPr>
          <a:lstStyle/>
          <a:p>
            <a:r>
              <a:rPr lang="en-US" sz="2000"/>
              <a:t>August 28, 2025</a:t>
            </a:r>
          </a:p>
          <a:p>
            <a:r>
              <a:rPr lang="en-US" sz="2000"/>
              <a:t>Westin Denver International Airport</a:t>
            </a:r>
          </a:p>
          <a:p>
            <a:endParaRPr lang="en-US" sz="200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cs typeface="Calibri" panose="020F0502020204030204" pitchFamily="34" charset="0"/>
              </a:rPr>
              <a:t>An exciting event designed to foster business partnerships between:</a:t>
            </a:r>
            <a:br>
              <a:rPr kumimoji="0" lang="en-US" altLang="en-US" sz="2000" b="1" i="0" u="none" strike="noStrike" cap="none" normalizeH="0" baseline="0">
                <a:ln>
                  <a:noFill/>
                </a:ln>
                <a:solidFill>
                  <a:schemeClr val="tx1"/>
                </a:solidFill>
                <a:effectLst/>
                <a:cs typeface="Calibri" panose="020F0502020204030204" pitchFamily="34" charset="0"/>
              </a:rPr>
            </a:br>
            <a:endParaRPr kumimoji="0" lang="en-US" altLang="en-US" sz="2000" b="0" i="0" u="none" strike="noStrike" cap="none" normalizeH="0" baseline="0">
              <a:ln>
                <a:noFill/>
              </a:ln>
              <a:solidFill>
                <a:schemeClr val="tx1"/>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Denver International Airport (DEN)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The City and County of Denver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Prime Contractors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Small Businesses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Resource Partners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a:cs typeface="Calibri" panose="020F0502020204030204" pitchFamily="34" charset="0"/>
            </a:endParaRPr>
          </a:p>
          <a:p>
            <a:endParaRPr lang="en-US" sz="2000"/>
          </a:p>
        </p:txBody>
      </p:sp>
    </p:spTree>
    <p:extLst>
      <p:ext uri="{BB962C8B-B14F-4D97-AF65-F5344CB8AC3E}">
        <p14:creationId xmlns:p14="http://schemas.microsoft.com/office/powerpoint/2010/main" val="294414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5E54-A92B-EAF5-D8A8-5314524A8FF8}"/>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2E61C84F-460E-741F-E04F-62C5F6E05C29}"/>
              </a:ext>
              <a:ext uri="{C183D7F6-B498-43B3-948B-1728B52AA6E4}">
                <adec:decorative xmlns:adec="http://schemas.microsoft.com/office/drawing/2017/decorative" val="0"/>
              </a:ext>
            </a:extLst>
          </p:cNvPr>
          <p:cNvSpPr>
            <a:spLocks noGrp="1"/>
          </p:cNvSpPr>
          <p:nvPr>
            <p:ph type="title" idx="4294967295"/>
          </p:nvPr>
        </p:nvSpPr>
        <p:spPr>
          <a:xfrm>
            <a:off x="769938" y="248254"/>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Small Business Certification with the City &amp; County of Denver</a:t>
            </a:r>
          </a:p>
        </p:txBody>
      </p:sp>
      <p:sp>
        <p:nvSpPr>
          <p:cNvPr id="22" name="Text Placeholder 21" descr="Get Certified with the City &amp; County of Denver&#10;DBE | EBE | MWBE | SBE | SBEC | ACDBE&#10;&#10;Event Details&#10;Date: Thursday, August 21, 2025&#10;Time: 9:30 a.m. – 12:30 p.m.&#10;Where: Blair-Caldwell African American Research Library, Community Room 2401 Welton St, Denver, CO 80205&#10;&#10;Accelerate your small business with certification through:&#10;Denver Economic Development &amp; Opportunity – DSBO&#10;Denver International Airport – ACDBE Program&#10;&#10;What You’ll Learn&#10;Jumpstart your application&#10;Cross the finish line of submission&#10;Get help on specific application sections&#10;Find out more about utilizing your certification&#10;">
            <a:extLst>
              <a:ext uri="{FF2B5EF4-FFF2-40B4-BE49-F238E27FC236}">
                <a16:creationId xmlns:a16="http://schemas.microsoft.com/office/drawing/2014/main" id="{90BAA04F-5DE8-3C74-2168-824F09C5A768}"/>
              </a:ext>
            </a:extLst>
          </p:cNvPr>
          <p:cNvSpPr>
            <a:spLocks noGrp="1"/>
          </p:cNvSpPr>
          <p:nvPr>
            <p:ph type="body" sz="quarter" idx="14"/>
          </p:nvPr>
        </p:nvSpPr>
        <p:spPr>
          <a:xfrm>
            <a:off x="769938" y="1463675"/>
            <a:ext cx="9549719" cy="3930649"/>
          </a:xfrm>
        </p:spPr>
        <p:txBody>
          <a:bodyPr/>
          <a:lstStyle/>
          <a:p>
            <a:pPr>
              <a:spcBef>
                <a:spcPts val="600"/>
              </a:spcBef>
              <a:buNone/>
            </a:pPr>
            <a:r>
              <a:rPr lang="en-US" sz="1500" b="1"/>
              <a:t>Get Certified with the City &amp; County of Denver</a:t>
            </a:r>
          </a:p>
          <a:p>
            <a:pPr>
              <a:spcBef>
                <a:spcPts val="600"/>
              </a:spcBef>
              <a:buNone/>
            </a:pPr>
            <a:r>
              <a:rPr lang="en-US" sz="1500" b="1"/>
              <a:t>DBE | EBE | MWBE | SBE | SBEC | ACDBE</a:t>
            </a:r>
            <a:br>
              <a:rPr lang="en-US" sz="1500" b="1"/>
            </a:br>
            <a:endParaRPr lang="en-US" sz="1500" b="1"/>
          </a:p>
          <a:p>
            <a:pPr>
              <a:spcBef>
                <a:spcPts val="600"/>
              </a:spcBef>
              <a:buNone/>
            </a:pPr>
            <a:r>
              <a:rPr lang="en-US" sz="1500" b="1"/>
              <a:t>Event Details</a:t>
            </a:r>
          </a:p>
          <a:p>
            <a:pPr>
              <a:spcBef>
                <a:spcPts val="600"/>
              </a:spcBef>
              <a:buNone/>
            </a:pPr>
            <a:r>
              <a:rPr lang="en-US" sz="1500" b="1"/>
              <a:t>Date: </a:t>
            </a:r>
            <a:r>
              <a:rPr lang="en-US" sz="1500"/>
              <a:t>Thursday, August 21, 2025</a:t>
            </a:r>
          </a:p>
          <a:p>
            <a:pPr>
              <a:spcBef>
                <a:spcPts val="600"/>
              </a:spcBef>
              <a:buNone/>
            </a:pPr>
            <a:r>
              <a:rPr lang="en-US" sz="1500" b="1"/>
              <a:t>Time: </a:t>
            </a:r>
            <a:r>
              <a:rPr lang="en-US" sz="1500"/>
              <a:t>9:30 a.m. – 12:30 p.m.</a:t>
            </a:r>
          </a:p>
          <a:p>
            <a:pPr>
              <a:spcBef>
                <a:spcPts val="600"/>
              </a:spcBef>
              <a:buNone/>
            </a:pPr>
            <a:r>
              <a:rPr lang="en-US" sz="1500" b="1"/>
              <a:t>Where:</a:t>
            </a:r>
            <a:r>
              <a:rPr lang="en-US" sz="1500"/>
              <a:t> Blair-Caldwell African American Research Library, Community Room 2401 Welton St, Denver, CO 80205</a:t>
            </a:r>
          </a:p>
          <a:p>
            <a:pPr>
              <a:spcBef>
                <a:spcPts val="600"/>
              </a:spcBef>
              <a:buNone/>
            </a:pPr>
            <a:endParaRPr lang="en-US" sz="1500" b="1"/>
          </a:p>
          <a:p>
            <a:pPr>
              <a:spcBef>
                <a:spcPts val="600"/>
              </a:spcBef>
              <a:buNone/>
            </a:pPr>
            <a:r>
              <a:rPr lang="en-US" sz="1500" b="1"/>
              <a:t>Accelerate your small business with certification through:</a:t>
            </a:r>
            <a:endParaRPr lang="en-US" sz="1500"/>
          </a:p>
          <a:p>
            <a:pPr>
              <a:spcBef>
                <a:spcPts val="600"/>
              </a:spcBef>
              <a:buClr>
                <a:srgbClr val="E35B2A"/>
              </a:buClr>
              <a:buFont typeface="Arial" panose="020B0604020202020204" pitchFamily="34" charset="0"/>
              <a:buChar char="•"/>
            </a:pPr>
            <a:r>
              <a:rPr lang="en-US" sz="1500"/>
              <a:t>Denver Economic Development &amp; Opportunity – DSBO</a:t>
            </a:r>
          </a:p>
          <a:p>
            <a:pPr>
              <a:spcBef>
                <a:spcPts val="600"/>
              </a:spcBef>
              <a:buClr>
                <a:srgbClr val="E35B2A"/>
              </a:buClr>
              <a:buFont typeface="Arial" panose="020B0604020202020204" pitchFamily="34" charset="0"/>
              <a:buChar char="•"/>
            </a:pPr>
            <a:r>
              <a:rPr lang="en-US" sz="1500"/>
              <a:t>Denver International Airport – ACDBE Program</a:t>
            </a:r>
            <a:br>
              <a:rPr lang="en-US" sz="1500"/>
            </a:br>
            <a:endParaRPr lang="en-US" sz="1500"/>
          </a:p>
          <a:p>
            <a:pPr>
              <a:spcBef>
                <a:spcPts val="600"/>
              </a:spcBef>
              <a:buNone/>
            </a:pPr>
            <a:r>
              <a:rPr lang="en-US" sz="1500" b="1"/>
              <a:t>What You’ll Learn</a:t>
            </a:r>
            <a:endParaRPr lang="en-US" sz="1500"/>
          </a:p>
          <a:p>
            <a:pPr>
              <a:spcBef>
                <a:spcPts val="600"/>
              </a:spcBef>
              <a:buClr>
                <a:srgbClr val="E35B2A"/>
              </a:buClr>
              <a:buFont typeface="Arial" panose="020B0604020202020204" pitchFamily="34" charset="0"/>
              <a:buChar char="•"/>
            </a:pPr>
            <a:r>
              <a:rPr lang="en-US" sz="1500"/>
              <a:t>Jumpstart your application</a:t>
            </a:r>
          </a:p>
          <a:p>
            <a:pPr>
              <a:spcBef>
                <a:spcPts val="600"/>
              </a:spcBef>
              <a:buClr>
                <a:srgbClr val="E35B2A"/>
              </a:buClr>
              <a:buFont typeface="Arial" panose="020B0604020202020204" pitchFamily="34" charset="0"/>
              <a:buChar char="•"/>
            </a:pPr>
            <a:r>
              <a:rPr lang="en-US" sz="1500"/>
              <a:t>Cross the finish line of submission</a:t>
            </a:r>
          </a:p>
          <a:p>
            <a:pPr>
              <a:spcBef>
                <a:spcPts val="600"/>
              </a:spcBef>
              <a:buClr>
                <a:srgbClr val="E35B2A"/>
              </a:buClr>
              <a:buFont typeface="Arial" panose="020B0604020202020204" pitchFamily="34" charset="0"/>
              <a:buChar char="•"/>
            </a:pPr>
            <a:r>
              <a:rPr lang="en-US" sz="1500"/>
              <a:t>Get help on specific application sections</a:t>
            </a:r>
          </a:p>
          <a:p>
            <a:pPr>
              <a:spcBef>
                <a:spcPts val="600"/>
              </a:spcBef>
              <a:buClr>
                <a:srgbClr val="E35B2A"/>
              </a:buClr>
              <a:buFont typeface="Arial" panose="020B0604020202020204" pitchFamily="34" charset="0"/>
              <a:buChar char="•"/>
            </a:pPr>
            <a:r>
              <a:rPr lang="en-US" sz="1500"/>
              <a:t>Find out more about utilizing your certification</a:t>
            </a:r>
          </a:p>
        </p:txBody>
      </p:sp>
      <p:sp>
        <p:nvSpPr>
          <p:cNvPr id="49" name="TextBox 48" descr=" Learn More &amp; Register &#10;">
            <a:extLst>
              <a:ext uri="{FF2B5EF4-FFF2-40B4-BE49-F238E27FC236}">
                <a16:creationId xmlns:a16="http://schemas.microsoft.com/office/drawing/2014/main" id="{FF83D8A5-A0BE-4BC7-6FA1-4995AF57709C}"/>
              </a:ext>
            </a:extLst>
          </p:cNvPr>
          <p:cNvSpPr txBox="1"/>
          <p:nvPr/>
        </p:nvSpPr>
        <p:spPr>
          <a:xfrm>
            <a:off x="8751622" y="4537935"/>
            <a:ext cx="2017486" cy="1200329"/>
          </a:xfrm>
          <a:prstGeom prst="rect">
            <a:avLst/>
          </a:prstGeom>
          <a:noFill/>
        </p:spPr>
        <p:txBody>
          <a:bodyPr wrap="square" rtlCol="0">
            <a:spAutoFit/>
          </a:bodyPr>
          <a:lstStyle/>
          <a:p>
            <a:pPr algn="ctr"/>
            <a:r>
              <a:rPr lang="en-US" sz="1800" b="0" i="0" u="none" strike="noStrike" baseline="0">
                <a:latin typeface="Calibri" panose="020F0502020204030204" pitchFamily="34" charset="0"/>
                <a:cs typeface="Calibri" panose="020F0502020204030204" pitchFamily="34" charset="0"/>
              </a:rPr>
              <a:t> </a:t>
            </a:r>
            <a:r>
              <a:rPr lang="en-US" sz="1800" b="1" i="0" u="none" strike="noStrike" baseline="0">
                <a:solidFill>
                  <a:srgbClr val="440099"/>
                </a:solidFill>
                <a:latin typeface="Calibri" panose="020F0502020204030204" pitchFamily="34" charset="0"/>
                <a:cs typeface="Calibri" panose="020F0502020204030204" pitchFamily="34" charset="0"/>
              </a:rPr>
              <a:t>Learn More &amp; Register </a:t>
            </a:r>
            <a:br>
              <a:rPr lang="en-US" sz="1800" b="1" i="0" u="none" strike="noStrike" baseline="0">
                <a:solidFill>
                  <a:srgbClr val="440099"/>
                </a:solidFill>
                <a:latin typeface="Calibri" panose="020F0502020204030204" pitchFamily="34" charset="0"/>
                <a:cs typeface="Calibri" panose="020F0502020204030204" pitchFamily="34" charset="0"/>
              </a:rPr>
            </a:br>
            <a:br>
              <a:rPr lang="en-US" sz="1800" b="1" i="0" u="none" strike="noStrike" baseline="0">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p:txBody>
      </p:sp>
      <p:pic>
        <p:nvPicPr>
          <p:cNvPr id="2" name="Picture 1" descr="A qr code on a white background to redirect to qrco.de/SmallBusinessCertification">
            <a:extLst>
              <a:ext uri="{FF2B5EF4-FFF2-40B4-BE49-F238E27FC236}">
                <a16:creationId xmlns:a16="http://schemas.microsoft.com/office/drawing/2014/main" id="{67CDBAA3-5E0B-5DC1-5922-37F7E0F597E7}"/>
              </a:ext>
            </a:extLst>
          </p:cNvPr>
          <p:cNvPicPr>
            <a:picLocks noChangeAspect="1"/>
          </p:cNvPicPr>
          <p:nvPr/>
        </p:nvPicPr>
        <p:blipFill>
          <a:blip r:embed="rId3" cstate="email">
            <a:extLst>
              <a:ext uri="{28A0092B-C50C-407E-A947-70E740481C1C}">
                <a14:useLocalDpi xmlns:a14="http://schemas.microsoft.com/office/drawing/2010/main"/>
              </a:ext>
            </a:extLst>
          </a:blip>
          <a:srcRect l="11905" t="10762" r="10889" b="11524"/>
          <a:stretch/>
        </p:blipFill>
        <p:spPr>
          <a:xfrm>
            <a:off x="9274836" y="5244892"/>
            <a:ext cx="971058" cy="977447"/>
          </a:xfrm>
          <a:prstGeom prst="rect">
            <a:avLst/>
          </a:prstGeom>
        </p:spPr>
      </p:pic>
    </p:spTree>
    <p:extLst>
      <p:ext uri="{BB962C8B-B14F-4D97-AF65-F5344CB8AC3E}">
        <p14:creationId xmlns:p14="http://schemas.microsoft.com/office/powerpoint/2010/main" val="77170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9</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0" ma:contentTypeDescription="Create a new document." ma:contentTypeScope="" ma:versionID="dac6d87b05e357c2301d36978e572fdb">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a41b194955d1266a12419443279fb843"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2FE49-1C05-4EF5-9360-51D70AD37214}">
  <ds:schemaRefs>
    <ds:schemaRef ds:uri="http://schemas.openxmlformats.org/package/2006/metadata/core-properties"/>
    <ds:schemaRef ds:uri="http://purl.org/dc/dcmitype/"/>
    <ds:schemaRef ds:uri="http://schemas.microsoft.com/office/infopath/2007/PartnerControls"/>
    <ds:schemaRef ds:uri="bbc1b1f8-0e71-4cbd-b262-3052aba238a9"/>
    <ds:schemaRef ds:uri="http://purl.org/dc/terms/"/>
    <ds:schemaRef ds:uri="http://schemas.microsoft.com/office/2006/metadata/properties"/>
    <ds:schemaRef ds:uri="http://schemas.microsoft.com/office/2006/documentManagement/types"/>
    <ds:schemaRef ds:uri="http://purl.org/dc/elements/1.1/"/>
    <ds:schemaRef ds:uri="87e7f7ab-f283-48b6-a11d-5b6afdf240ea"/>
    <ds:schemaRef ds:uri="fd3bd635-9bff-483f-aa30-f8bfae0bbf17"/>
    <ds:schemaRef ds:uri="http://www.w3.org/XML/1998/namespace"/>
  </ds:schemaRefs>
</ds:datastoreItem>
</file>

<file path=customXml/itemProps2.xml><?xml version="1.0" encoding="utf-8"?>
<ds:datastoreItem xmlns:ds="http://schemas.openxmlformats.org/officeDocument/2006/customXml" ds:itemID="{2674DDDF-AB4D-446A-A19F-F62E53DF806A}">
  <ds:schemaRefs>
    <ds:schemaRef ds:uri="http://schemas.microsoft.com/sharepoint/v3/contenttype/forms"/>
  </ds:schemaRefs>
</ds:datastoreItem>
</file>

<file path=customXml/itemProps3.xml><?xml version="1.0" encoding="utf-8"?>
<ds:datastoreItem xmlns:ds="http://schemas.openxmlformats.org/officeDocument/2006/customXml" ds:itemID="{F90CFAB6-A920-4974-8DA7-A5138072C02D}">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7530</Words>
  <Application>Microsoft Office PowerPoint</Application>
  <PresentationFormat>Widescreen</PresentationFormat>
  <Paragraphs>950</Paragraphs>
  <Slides>50</Slides>
  <Notes>45</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50</vt:i4>
      </vt:variant>
    </vt:vector>
  </HeadingPairs>
  <TitlesOfParts>
    <vt:vector size="75" baseType="lpstr">
      <vt:lpstr>Aptos</vt:lpstr>
      <vt:lpstr>Aptos Narrow</vt:lpstr>
      <vt:lpstr>Arial</vt:lpstr>
      <vt:lpstr>Arial,Sans-Serif</vt:lpstr>
      <vt:lpstr>Calibri</vt:lpstr>
      <vt:lpstr>Calibri Light</vt:lpstr>
      <vt:lpstr>Century Gothic</vt:lpstr>
      <vt:lpstr>Courier New</vt:lpstr>
      <vt:lpstr>Courier New,monospace</vt:lpstr>
      <vt:lpstr>Franklin Gothic Medium</vt:lpstr>
      <vt:lpstr>Inter</vt:lpstr>
      <vt:lpstr>Open Sans</vt:lpstr>
      <vt:lpstr>Segoe UI</vt:lpstr>
      <vt:lpstr>Symbol</vt:lpstr>
      <vt:lpstr>Times New Roman</vt:lpstr>
      <vt:lpstr>Wingdings</vt:lpstr>
      <vt:lpstr>Wingdings,Sans-Serif</vt:lpstr>
      <vt:lpstr>Title 1</vt:lpstr>
      <vt:lpstr>Title 3</vt:lpstr>
      <vt:lpstr>Content 1 - ORANGE</vt:lpstr>
      <vt:lpstr>Content 2 - ORANGE</vt:lpstr>
      <vt:lpstr>Content 4 - ORANGE - Image WHITE logo</vt:lpstr>
      <vt:lpstr>Office Theme</vt:lpstr>
      <vt:lpstr>1_Content 1 - ORANGE</vt:lpstr>
      <vt:lpstr>1_Office Theme</vt:lpstr>
      <vt:lpstr>Taking Flight at DEN</vt:lpstr>
      <vt:lpstr>Legal Disclaimer​</vt:lpstr>
      <vt:lpstr>Vision 100 and Operation 2045</vt:lpstr>
      <vt:lpstr>Taking Flight at DEN </vt:lpstr>
      <vt:lpstr>Meet the Primes</vt:lpstr>
      <vt:lpstr>Navigating the ACDBE Series: Pathways to Concessions</vt:lpstr>
      <vt:lpstr>Register Today</vt:lpstr>
      <vt:lpstr>Small Business Certification with the City &amp; County of Denver</vt:lpstr>
      <vt:lpstr>Community Panelist Program </vt:lpstr>
      <vt:lpstr>Upcoming Opportunities – Updated Webpage</vt:lpstr>
      <vt:lpstr>Peña Station Lot Maintenance</vt:lpstr>
      <vt:lpstr>North Terminal Expansion – Request for Qualifications (RFQ) for  Program Management Support Services</vt:lpstr>
      <vt:lpstr>Executive Summary</vt:lpstr>
      <vt:lpstr>North Terminal Expansion: Project Overview</vt:lpstr>
      <vt:lpstr>North Terminal Expansion: Project Benefits</vt:lpstr>
      <vt:lpstr>Contract Type &amp; General Scope of Work</vt:lpstr>
      <vt:lpstr>Anticipated Procurement Timeline</vt:lpstr>
      <vt:lpstr>Summary</vt:lpstr>
      <vt:lpstr>Runway 7-25 Pavement Rehabilitation</vt:lpstr>
      <vt:lpstr>On Call SBE Environmental Testing and Hazardous  Material Mitigation Services</vt:lpstr>
      <vt:lpstr>2026 Annual Airfield Pavement Rehabilitation</vt:lpstr>
      <vt:lpstr>2025 Tunnel Switchgear Heaving Remediation  </vt:lpstr>
      <vt:lpstr>Gate Apron Rehabilitation (GARDI Program) – B39 to B61 (11 Gates)</vt:lpstr>
      <vt:lpstr>GARDI B Northeast – Design  </vt:lpstr>
      <vt:lpstr>Basement Foundation Rehabilitation On-Call</vt:lpstr>
      <vt:lpstr>Holiday Decor 2026-2027</vt:lpstr>
      <vt:lpstr>Fire Extinguisher Inspections and Service</vt:lpstr>
      <vt:lpstr>Fire Suppression (Fire Pump &amp; Emergency Services)</vt:lpstr>
      <vt:lpstr>Overhead Door Installation and Maintenance</vt:lpstr>
      <vt:lpstr>High Ceiling and Hard Surface Cleaning</vt:lpstr>
      <vt:lpstr>Sanitary, Stormwater, &amp; Deice Water System Underground Utility Repair Service</vt:lpstr>
      <vt:lpstr> Deicing Water System</vt:lpstr>
      <vt:lpstr>Building Information Modeling On-Call Services</vt:lpstr>
      <vt:lpstr>Climate Technology (ClimateTech) Driven Utility Data Validation &amp; Sustainability Reporting for Airport Energy Demand Management</vt:lpstr>
      <vt:lpstr>Program Purpose</vt:lpstr>
      <vt:lpstr>DEN Procurement  </vt:lpstr>
      <vt:lpstr>DEN Procurement     </vt:lpstr>
      <vt:lpstr>DEN Procurement – Contract Lifecycle</vt:lpstr>
      <vt:lpstr>Fast-tracking: What Does It Mean </vt:lpstr>
      <vt:lpstr>ACDBE/SBEC Programs</vt:lpstr>
      <vt:lpstr>DSBO Pillars Promoting equity, maximizing opportunities, and preventing discrimination and its effects against small, minority and women owned businesses.</vt:lpstr>
      <vt:lpstr>Small Business Certification Programs</vt:lpstr>
      <vt:lpstr>Compliance</vt:lpstr>
      <vt:lpstr>Certification (MWBE, EBE, SBE(C), and DBE) </vt:lpstr>
      <vt:lpstr>Connect with Us</vt:lpstr>
      <vt:lpstr>General Services- Purchasing Division</vt:lpstr>
      <vt:lpstr>Denver Construction Careers Program (DCCP) Overview </vt:lpstr>
      <vt:lpstr>Empowering Small Business in Airport Retail</vt:lpstr>
      <vt:lpstr>Empowering Small Business in Airport Retail         </vt:lpstr>
      <vt:lpstr>Participation, Services &amp;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3</cp:revision>
  <dcterms:created xsi:type="dcterms:W3CDTF">2024-03-24T01:57:37Z</dcterms:created>
  <dcterms:modified xsi:type="dcterms:W3CDTF">2025-08-15T15:52:15Z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