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0" r:id="rId4"/>
    <p:sldMasterId id="2147483652" r:id="rId5"/>
    <p:sldMasterId id="2147483689" r:id="rId6"/>
    <p:sldMasterId id="2147483686" r:id="rId7"/>
    <p:sldMasterId id="2147483682" r:id="rId8"/>
    <p:sldMasterId id="2147483714" r:id="rId9"/>
    <p:sldMasterId id="2147483739" r:id="rId10"/>
    <p:sldMasterId id="2147483765" r:id="rId11"/>
  </p:sldMasterIdLst>
  <p:notesMasterIdLst>
    <p:notesMasterId r:id="rId81"/>
  </p:notesMasterIdLst>
  <p:sldIdLst>
    <p:sldId id="11200" r:id="rId12"/>
    <p:sldId id="11112" r:id="rId13"/>
    <p:sldId id="11113" r:id="rId14"/>
    <p:sldId id="104969" r:id="rId15"/>
    <p:sldId id="11237" r:id="rId16"/>
    <p:sldId id="105012" r:id="rId17"/>
    <p:sldId id="11068" r:id="rId18"/>
    <p:sldId id="11136" r:id="rId19"/>
    <p:sldId id="11137" r:id="rId20"/>
    <p:sldId id="105166" r:id="rId21"/>
    <p:sldId id="11236" r:id="rId22"/>
    <p:sldId id="104990" r:id="rId23"/>
    <p:sldId id="105134" r:id="rId24"/>
    <p:sldId id="11192" r:id="rId25"/>
    <p:sldId id="105179" r:id="rId26"/>
    <p:sldId id="105164" r:id="rId27"/>
    <p:sldId id="294" r:id="rId28"/>
    <p:sldId id="299" r:id="rId29"/>
    <p:sldId id="300" r:id="rId30"/>
    <p:sldId id="301" r:id="rId31"/>
    <p:sldId id="302" r:id="rId32"/>
    <p:sldId id="298" r:id="rId33"/>
    <p:sldId id="105183" r:id="rId34"/>
    <p:sldId id="105191" r:id="rId35"/>
    <p:sldId id="105220" r:id="rId36"/>
    <p:sldId id="105217" r:id="rId37"/>
    <p:sldId id="105212" r:id="rId38"/>
    <p:sldId id="105203" r:id="rId39"/>
    <p:sldId id="105213" r:id="rId40"/>
    <p:sldId id="105201" r:id="rId41"/>
    <p:sldId id="105195" r:id="rId42"/>
    <p:sldId id="105185" r:id="rId43"/>
    <p:sldId id="105181" r:id="rId44"/>
    <p:sldId id="105176" r:id="rId45"/>
    <p:sldId id="105208" r:id="rId46"/>
    <p:sldId id="105198" r:id="rId47"/>
    <p:sldId id="104962" r:id="rId48"/>
    <p:sldId id="105189" r:id="rId49"/>
    <p:sldId id="105177" r:id="rId50"/>
    <p:sldId id="105162" r:id="rId51"/>
    <p:sldId id="105130" r:id="rId52"/>
    <p:sldId id="105129" r:id="rId53"/>
    <p:sldId id="105199" r:id="rId54"/>
    <p:sldId id="105115" r:id="rId55"/>
    <p:sldId id="105102" r:id="rId56"/>
    <p:sldId id="105224" r:id="rId57"/>
    <p:sldId id="105205" r:id="rId58"/>
    <p:sldId id="105215" r:id="rId59"/>
    <p:sldId id="105187" r:id="rId60"/>
    <p:sldId id="105171" r:id="rId61"/>
    <p:sldId id="105207" r:id="rId62"/>
    <p:sldId id="105128" r:id="rId63"/>
    <p:sldId id="11098" r:id="rId64"/>
    <p:sldId id="105061" r:id="rId65"/>
    <p:sldId id="263" r:id="rId66"/>
    <p:sldId id="105221" r:id="rId67"/>
    <p:sldId id="291" r:id="rId68"/>
    <p:sldId id="287" r:id="rId69"/>
    <p:sldId id="105222" r:id="rId70"/>
    <p:sldId id="274" r:id="rId71"/>
    <p:sldId id="11099" r:id="rId72"/>
    <p:sldId id="105125" r:id="rId73"/>
    <p:sldId id="105070" r:id="rId74"/>
    <p:sldId id="268" r:id="rId75"/>
    <p:sldId id="105160" r:id="rId76"/>
    <p:sldId id="276" r:id="rId77"/>
    <p:sldId id="105108" r:id="rId78"/>
    <p:sldId id="104977" r:id="rId79"/>
    <p:sldId id="104948"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eneral" id="{4F98249B-B001-4F50-9414-CEB9F300E039}">
          <p14:sldIdLst>
            <p14:sldId id="11200"/>
            <p14:sldId id="11112"/>
            <p14:sldId id="11113"/>
            <p14:sldId id="104969"/>
            <p14:sldId id="11237"/>
            <p14:sldId id="105012"/>
            <p14:sldId id="11068"/>
            <p14:sldId id="11136"/>
            <p14:sldId id="11137"/>
            <p14:sldId id="105166"/>
            <p14:sldId id="11236"/>
            <p14:sldId id="104990"/>
            <p14:sldId id="105134"/>
            <p14:sldId id="11192"/>
          </p14:sldIdLst>
        </p14:section>
        <p14:section name="GCM" id="{B1B2CEE3-3810-4947-9E79-F9D4AA1AF25C}">
          <p14:sldIdLst>
            <p14:sldId id="105179"/>
          </p14:sldIdLst>
        </p14:section>
        <p14:section name="DEN Real Estate" id="{8B8BB392-2215-445A-98EC-1C3A4F625DA1}">
          <p14:sldIdLst/>
        </p14:section>
        <p14:section name="Special Projects" id="{78A46D69-2930-43CC-B0F4-E1A3529168B6}">
          <p14:sldIdLst>
            <p14:sldId id="105164"/>
            <p14:sldId id="294"/>
            <p14:sldId id="299"/>
            <p14:sldId id="300"/>
            <p14:sldId id="301"/>
            <p14:sldId id="302"/>
            <p14:sldId id="298"/>
          </p14:sldIdLst>
        </p14:section>
        <p14:section name="Planning &amp; Development" id="{6DD4DE45-D5C4-4440-A8C4-77021CE4032E}">
          <p14:sldIdLst>
            <p14:sldId id="105183"/>
          </p14:sldIdLst>
        </p14:section>
        <p14:section name="DEC" id="{82F82B97-AC3F-4517-ABB7-C375AD3DD573}">
          <p14:sldIdLst>
            <p14:sldId id="105191"/>
            <p14:sldId id="105220"/>
            <p14:sldId id="105217"/>
            <p14:sldId id="105212"/>
            <p14:sldId id="105203"/>
            <p14:sldId id="105213"/>
            <p14:sldId id="105201"/>
            <p14:sldId id="105195"/>
            <p14:sldId id="105185"/>
            <p14:sldId id="105181"/>
            <p14:sldId id="105176"/>
          </p14:sldIdLst>
        </p14:section>
        <p14:section name="Maintenance" id="{D95EEF54-5C03-4E41-907A-B206B19970F3}">
          <p14:sldIdLst>
            <p14:sldId id="105208"/>
            <p14:sldId id="105198"/>
            <p14:sldId id="104962"/>
            <p14:sldId id="105189"/>
            <p14:sldId id="105177"/>
            <p14:sldId id="105162"/>
            <p14:sldId id="105130"/>
            <p14:sldId id="105129"/>
            <p14:sldId id="105199"/>
            <p14:sldId id="105115"/>
          </p14:sldIdLst>
        </p14:section>
        <p14:section name="Operations" id="{ADF5DB45-157A-44DA-811F-E0C860C2D539}">
          <p14:sldIdLst>
            <p14:sldId id="105102"/>
            <p14:sldId id="105224"/>
            <p14:sldId id="105205"/>
            <p14:sldId id="105215"/>
            <p14:sldId id="105187"/>
          </p14:sldIdLst>
        </p14:section>
        <p14:section name="Sustainability" id="{D5FCB9A3-CC9F-409B-9CF0-BF524130A5AD}">
          <p14:sldIdLst>
            <p14:sldId id="105171"/>
            <p14:sldId id="105207"/>
          </p14:sldIdLst>
        </p14:section>
        <p14:section name="Resources" id="{B8310F7D-4B5B-449B-A022-80CB867E3A5D}">
          <p14:sldIdLst>
            <p14:sldId id="105128"/>
            <p14:sldId id="11098"/>
            <p14:sldId id="105061"/>
            <p14:sldId id="263"/>
            <p14:sldId id="105221"/>
            <p14:sldId id="291"/>
            <p14:sldId id="287"/>
            <p14:sldId id="105222"/>
            <p14:sldId id="274"/>
            <p14:sldId id="11099"/>
            <p14:sldId id="105125"/>
            <p14:sldId id="105070"/>
            <p14:sldId id="268"/>
            <p14:sldId id="105160"/>
            <p14:sldId id="276"/>
            <p14:sldId id="105108"/>
            <p14:sldId id="104977"/>
            <p14:sldId id="10494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0099"/>
    <a:srgbClr val="E35B2A"/>
    <a:srgbClr val="F6EFFF"/>
    <a:srgbClr val="8C9EBC"/>
    <a:srgbClr val="4900C1"/>
    <a:srgbClr val="1D0092"/>
    <a:srgbClr val="282160"/>
    <a:srgbClr val="C3D8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CE1C03-55B7-4D28-BE35-1DB6F1BCB649}" v="1440" dt="2025-10-10T19:53:47.861"/>
    <p1510:client id="{872D62D0-F86C-D072-D3CE-37E80C2D691C}" v="6" dt="2025-10-09T20:08:14.983"/>
    <p1510:client id="{98B14982-40C5-4ABD-934E-22698476E6DD}" v="37" dt="2025-10-09T20:19:03.8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theme" Target="theme/theme1.xml"/><Relationship Id="rId7" Type="http://schemas.openxmlformats.org/officeDocument/2006/relationships/slideMaster" Target="slideMasters/slideMaster4.xml"/><Relationship Id="rId71" Type="http://schemas.openxmlformats.org/officeDocument/2006/relationships/slide" Target="slides/slide60.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slide" Target="slides/slide50.xml"/><Relationship Id="rId82" Type="http://schemas.openxmlformats.org/officeDocument/2006/relationships/presProps" Target="presProps.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5.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7.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notesMaster" Target="notesMasters/notesMaster1.xml"/><Relationship Id="rId86"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llon, Brendan - DEN" userId="S::brendan.dillon@flydenver.com::bacd63fe-5762-4f1d-b737-37cfeac5007b" providerId="AD" clId="Web-{B41BB8EA-66F7-ED1E-D9FD-E0B6A6441892}"/>
    <pc:docChg chg="modSld">
      <pc:chgData name="Dillon, Brendan - DEN" userId="S::brendan.dillon@flydenver.com::bacd63fe-5762-4f1d-b737-37cfeac5007b" providerId="AD" clId="Web-{B41BB8EA-66F7-ED1E-D9FD-E0B6A6441892}" dt="2025-10-09T14:47:17.415" v="103" actId="20577"/>
      <pc:docMkLst>
        <pc:docMk/>
      </pc:docMkLst>
      <pc:sldChg chg="modSp">
        <pc:chgData name="Dillon, Brendan - DEN" userId="S::brendan.dillon@flydenver.com::bacd63fe-5762-4f1d-b737-37cfeac5007b" providerId="AD" clId="Web-{B41BB8EA-66F7-ED1E-D9FD-E0B6A6441892}" dt="2025-10-09T14:47:17.415" v="103" actId="20577"/>
        <pc:sldMkLst>
          <pc:docMk/>
          <pc:sldMk cId="3985306845" sldId="105187"/>
        </pc:sldMkLst>
        <pc:spChg chg="mod">
          <ac:chgData name="Dillon, Brendan - DEN" userId="S::brendan.dillon@flydenver.com::bacd63fe-5762-4f1d-b737-37cfeac5007b" providerId="AD" clId="Web-{B41BB8EA-66F7-ED1E-D9FD-E0B6A6441892}" dt="2025-10-09T14:47:17.415" v="103" actId="20577"/>
          <ac:spMkLst>
            <pc:docMk/>
            <pc:sldMk cId="3985306845" sldId="105187"/>
            <ac:spMk id="3" creationId="{58CB8EA7-2C7C-905E-E95E-195FE2593ACB}"/>
          </ac:spMkLst>
        </pc:spChg>
      </pc:sldChg>
    </pc:docChg>
  </pc:docChgLst>
  <pc:docChgLst>
    <pc:chgData name="Gomez-Peterson, Matthew - DEN" userId="S::matthew.gomez-peterson@flydenver.com::eb7662e1-90d0-4de7-91a1-5505aba9a3a8" providerId="AD" clId="Web-{4A7B258E-DF0D-9852-3A00-B6D8F956D788}"/>
    <pc:docChg chg="sldOrd">
      <pc:chgData name="Gomez-Peterson, Matthew - DEN" userId="S::matthew.gomez-peterson@flydenver.com::eb7662e1-90d0-4de7-91a1-5505aba9a3a8" providerId="AD" clId="Web-{4A7B258E-DF0D-9852-3A00-B6D8F956D788}" dt="2025-09-11T18:53:03.076" v="1"/>
      <pc:docMkLst>
        <pc:docMk/>
      </pc:docMkLst>
      <pc:sldChg chg="ord">
        <pc:chgData name="Gomez-Peterson, Matthew - DEN" userId="S::matthew.gomez-peterson@flydenver.com::eb7662e1-90d0-4de7-91a1-5505aba9a3a8" providerId="AD" clId="Web-{4A7B258E-DF0D-9852-3A00-B6D8F956D788}" dt="2025-09-11T18:53:02.857" v="0"/>
        <pc:sldMkLst>
          <pc:docMk/>
          <pc:sldMk cId="501333188" sldId="274"/>
        </pc:sldMkLst>
      </pc:sldChg>
      <pc:sldChg chg="ord">
        <pc:chgData name="Gomez-Peterson, Matthew - DEN" userId="S::matthew.gomez-peterson@flydenver.com::eb7662e1-90d0-4de7-91a1-5505aba9a3a8" providerId="AD" clId="Web-{4A7B258E-DF0D-9852-3A00-B6D8F956D788}" dt="2025-09-11T18:53:03.076" v="1"/>
        <pc:sldMkLst>
          <pc:docMk/>
          <pc:sldMk cId="304383958" sldId="11126"/>
        </pc:sldMkLst>
      </pc:sldChg>
    </pc:docChg>
  </pc:docChgLst>
  <pc:docChgLst>
    <pc:chgData name="Wilson, Jacqueline - DEN" userId="S::jacqueline.wilson@flydenver.com::5f28639e-e6e2-4f52-bca5-5752d2892216" providerId="AD" clId="Web-{20BD0C8B-6EE7-B58C-CFDD-AB5B9C26647C}"/>
    <pc:docChg chg="modSld">
      <pc:chgData name="Wilson, Jacqueline - DEN" userId="S::jacqueline.wilson@flydenver.com::5f28639e-e6e2-4f52-bca5-5752d2892216" providerId="AD" clId="Web-{20BD0C8B-6EE7-B58C-CFDD-AB5B9C26647C}" dt="2025-10-09T19:38:09.373" v="7" actId="1076"/>
      <pc:docMkLst>
        <pc:docMk/>
      </pc:docMkLst>
      <pc:sldChg chg="modSp">
        <pc:chgData name="Wilson, Jacqueline - DEN" userId="S::jacqueline.wilson@flydenver.com::5f28639e-e6e2-4f52-bca5-5752d2892216" providerId="AD" clId="Web-{20BD0C8B-6EE7-B58C-CFDD-AB5B9C26647C}" dt="2025-10-09T19:38:09.373" v="7" actId="1076"/>
        <pc:sldMkLst>
          <pc:docMk/>
          <pc:sldMk cId="1766899550" sldId="105199"/>
        </pc:sldMkLst>
        <pc:spChg chg="mod">
          <ac:chgData name="Wilson, Jacqueline - DEN" userId="S::jacqueline.wilson@flydenver.com::5f28639e-e6e2-4f52-bca5-5752d2892216" providerId="AD" clId="Web-{20BD0C8B-6EE7-B58C-CFDD-AB5B9C26647C}" dt="2025-10-09T19:12:59.759" v="5" actId="20577"/>
          <ac:spMkLst>
            <pc:docMk/>
            <pc:sldMk cId="1766899550" sldId="105199"/>
            <ac:spMk id="3" creationId="{5F924661-ABBC-6C2F-839E-0847FE33E541}"/>
          </ac:spMkLst>
        </pc:spChg>
        <pc:spChg chg="mod">
          <ac:chgData name="Wilson, Jacqueline - DEN" userId="S::jacqueline.wilson@flydenver.com::5f28639e-e6e2-4f52-bca5-5752d2892216" providerId="AD" clId="Web-{20BD0C8B-6EE7-B58C-CFDD-AB5B9C26647C}" dt="2025-10-09T19:38:09.373" v="7" actId="1076"/>
          <ac:spMkLst>
            <pc:docMk/>
            <pc:sldMk cId="1766899550" sldId="105199"/>
            <ac:spMk id="16" creationId="{F88DE285-AEB0-58AD-125D-C6BA8DFD4182}"/>
          </ac:spMkLst>
        </pc:spChg>
      </pc:sldChg>
      <pc:sldChg chg="modSp">
        <pc:chgData name="Wilson, Jacqueline - DEN" userId="S::jacqueline.wilson@flydenver.com::5f28639e-e6e2-4f52-bca5-5752d2892216" providerId="AD" clId="Web-{20BD0C8B-6EE7-B58C-CFDD-AB5B9C26647C}" dt="2025-10-09T19:37:43.045" v="6" actId="1076"/>
        <pc:sldMkLst>
          <pc:docMk/>
          <pc:sldMk cId="2348009637" sldId="105208"/>
        </pc:sldMkLst>
        <pc:spChg chg="mod">
          <ac:chgData name="Wilson, Jacqueline - DEN" userId="S::jacqueline.wilson@flydenver.com::5f28639e-e6e2-4f52-bca5-5752d2892216" providerId="AD" clId="Web-{20BD0C8B-6EE7-B58C-CFDD-AB5B9C26647C}" dt="2025-10-09T19:37:43.045" v="6" actId="1076"/>
          <ac:spMkLst>
            <pc:docMk/>
            <pc:sldMk cId="2348009637" sldId="105208"/>
            <ac:spMk id="16" creationId="{5D3BA155-A6EB-863D-6125-F2DB94C62A9E}"/>
          </ac:spMkLst>
        </pc:spChg>
      </pc:sldChg>
    </pc:docChg>
  </pc:docChgLst>
  <pc:docChgLst>
    <pc:chgData name="Sarnecki, Maribeth - DEN Contingent Worker" userId="e8bd5f45-1a91-4119-9bee-2b1ee6fa3324" providerId="ADAL" clId="{3494DA27-3A35-473F-9868-CF2FE4E38B14}"/>
    <pc:docChg chg="modSld">
      <pc:chgData name="Sarnecki, Maribeth - DEN Contingent Worker" userId="e8bd5f45-1a91-4119-9bee-2b1ee6fa3324" providerId="ADAL" clId="{3494DA27-3A35-473F-9868-CF2FE4E38B14}" dt="2025-10-02T20:42:00.249" v="471" actId="962"/>
      <pc:docMkLst>
        <pc:docMk/>
      </pc:docMkLst>
      <pc:sldChg chg="modSp mod">
        <pc:chgData name="Sarnecki, Maribeth - DEN Contingent Worker" userId="e8bd5f45-1a91-4119-9bee-2b1ee6fa3324" providerId="ADAL" clId="{3494DA27-3A35-473F-9868-CF2FE4E38B14}" dt="2025-10-02T20:42:00.249" v="471" actId="962"/>
        <pc:sldMkLst>
          <pc:docMk/>
          <pc:sldMk cId="2652671988" sldId="105213"/>
        </pc:sldMkLst>
        <pc:picChg chg="mod">
          <ac:chgData name="Sarnecki, Maribeth - DEN Contingent Worker" userId="e8bd5f45-1a91-4119-9bee-2b1ee6fa3324" providerId="ADAL" clId="{3494DA27-3A35-473F-9868-CF2FE4E38B14}" dt="2025-10-02T20:42:00.249" v="471" actId="962"/>
          <ac:picMkLst>
            <pc:docMk/>
            <pc:sldMk cId="2652671988" sldId="105213"/>
            <ac:picMk id="2" creationId="{BFB1A012-D35F-1AAC-1A81-204C23D9E7C8}"/>
          </ac:picMkLst>
        </pc:picChg>
      </pc:sldChg>
    </pc:docChg>
  </pc:docChgLst>
  <pc:docChgLst>
    <pc:chgData name="Tillu, Rajeev - DEN" userId="S::rajeev.tillu@flydenver.com::343d6741-563b-4f75-848d-c27b07f7e5ef" providerId="AD" clId="Web-{40017D17-1BAB-BA3F-B4C5-07E472DD9341}"/>
    <pc:docChg chg="modSld">
      <pc:chgData name="Tillu, Rajeev - DEN" userId="S::rajeev.tillu@flydenver.com::343d6741-563b-4f75-848d-c27b07f7e5ef" providerId="AD" clId="Web-{40017D17-1BAB-BA3F-B4C5-07E472DD9341}" dt="2025-09-10T22:11:26.424" v="23" actId="20577"/>
      <pc:docMkLst>
        <pc:docMk/>
      </pc:docMkLst>
      <pc:sldChg chg="addSp delSp modSp">
        <pc:chgData name="Tillu, Rajeev - DEN" userId="S::rajeev.tillu@flydenver.com::343d6741-563b-4f75-848d-c27b07f7e5ef" providerId="AD" clId="Web-{40017D17-1BAB-BA3F-B4C5-07E472DD9341}" dt="2025-09-10T22:11:26.424" v="23" actId="20577"/>
        <pc:sldMkLst>
          <pc:docMk/>
          <pc:sldMk cId="2587760357" sldId="301"/>
        </pc:sldMkLst>
        <pc:spChg chg="add mod">
          <ac:chgData name="Tillu, Rajeev - DEN" userId="S::rajeev.tillu@flydenver.com::343d6741-563b-4f75-848d-c27b07f7e5ef" providerId="AD" clId="Web-{40017D17-1BAB-BA3F-B4C5-07E472DD9341}" dt="2025-09-10T22:11:26.424" v="23" actId="20577"/>
          <ac:spMkLst>
            <pc:docMk/>
            <pc:sldMk cId="2587760357" sldId="301"/>
            <ac:spMk id="5" creationId="{071ABBEC-8CBD-DA28-6FAC-83527DF38808}"/>
          </ac:spMkLst>
        </pc:spChg>
        <pc:spChg chg="mod">
          <ac:chgData name="Tillu, Rajeev - DEN" userId="S::rajeev.tillu@flydenver.com::343d6741-563b-4f75-848d-c27b07f7e5ef" providerId="AD" clId="Web-{40017D17-1BAB-BA3F-B4C5-07E472DD9341}" dt="2025-09-10T22:09:49.359" v="1" actId="1076"/>
          <ac:spMkLst>
            <pc:docMk/>
            <pc:sldMk cId="2587760357" sldId="301"/>
            <ac:spMk id="8" creationId="{934422BF-4A1E-D9CB-C8CC-9305C07D6DD9}"/>
          </ac:spMkLst>
        </pc:spChg>
      </pc:sldChg>
    </pc:docChg>
  </pc:docChgLst>
  <pc:docChgLst>
    <pc:chgData name="Mondragon, Desiree - DEN" userId="cddb16d0-b6f9-4161-a1a6-91a003280c7c" providerId="ADAL" clId="{11526D65-B838-4FFA-B9AE-CC4BF60F532B}"/>
    <pc:docChg chg="undo custSel addSld delSld modSld modSection">
      <pc:chgData name="Mondragon, Desiree - DEN" userId="cddb16d0-b6f9-4161-a1a6-91a003280c7c" providerId="ADAL" clId="{11526D65-B838-4FFA-B9AE-CC4BF60F532B}" dt="2025-09-11T20:33:31.948" v="1004" actId="729"/>
      <pc:docMkLst>
        <pc:docMk/>
      </pc:docMkLst>
      <pc:sldChg chg="mod modShow">
        <pc:chgData name="Mondragon, Desiree - DEN" userId="cddb16d0-b6f9-4161-a1a6-91a003280c7c" providerId="ADAL" clId="{11526D65-B838-4FFA-B9AE-CC4BF60F532B}" dt="2025-09-11T15:58:47.301" v="110" actId="729"/>
        <pc:sldMkLst>
          <pc:docMk/>
          <pc:sldMk cId="1080092684" sldId="268"/>
        </pc:sldMkLst>
      </pc:sldChg>
      <pc:sldChg chg="mod modShow">
        <pc:chgData name="Mondragon, Desiree - DEN" userId="cddb16d0-b6f9-4161-a1a6-91a003280c7c" providerId="ADAL" clId="{11526D65-B838-4FFA-B9AE-CC4BF60F532B}" dt="2025-09-11T15:58:47.301" v="110" actId="729"/>
        <pc:sldMkLst>
          <pc:docMk/>
          <pc:sldMk cId="4171943280" sldId="276"/>
        </pc:sldMkLst>
      </pc:sldChg>
      <pc:sldChg chg="mod modShow">
        <pc:chgData name="Mondragon, Desiree - DEN" userId="cddb16d0-b6f9-4161-a1a6-91a003280c7c" providerId="ADAL" clId="{11526D65-B838-4FFA-B9AE-CC4BF60F532B}" dt="2025-09-11T20:33:31.948" v="1004" actId="729"/>
        <pc:sldMkLst>
          <pc:docMk/>
          <pc:sldMk cId="3208604444" sldId="294"/>
        </pc:sldMkLst>
      </pc:sldChg>
      <pc:sldChg chg="mod modShow">
        <pc:chgData name="Mondragon, Desiree - DEN" userId="cddb16d0-b6f9-4161-a1a6-91a003280c7c" providerId="ADAL" clId="{11526D65-B838-4FFA-B9AE-CC4BF60F532B}" dt="2025-09-11T20:33:31.948" v="1004" actId="729"/>
        <pc:sldMkLst>
          <pc:docMk/>
          <pc:sldMk cId="1580749534" sldId="298"/>
        </pc:sldMkLst>
      </pc:sldChg>
      <pc:sldChg chg="mod modShow">
        <pc:chgData name="Mondragon, Desiree - DEN" userId="cddb16d0-b6f9-4161-a1a6-91a003280c7c" providerId="ADAL" clId="{11526D65-B838-4FFA-B9AE-CC4BF60F532B}" dt="2025-09-11T20:33:31.948" v="1004" actId="729"/>
        <pc:sldMkLst>
          <pc:docMk/>
          <pc:sldMk cId="3994658806" sldId="299"/>
        </pc:sldMkLst>
      </pc:sldChg>
      <pc:sldChg chg="mod modShow">
        <pc:chgData name="Mondragon, Desiree - DEN" userId="cddb16d0-b6f9-4161-a1a6-91a003280c7c" providerId="ADAL" clId="{11526D65-B838-4FFA-B9AE-CC4BF60F532B}" dt="2025-09-11T20:33:31.948" v="1004" actId="729"/>
        <pc:sldMkLst>
          <pc:docMk/>
          <pc:sldMk cId="2296176442" sldId="300"/>
        </pc:sldMkLst>
      </pc:sldChg>
      <pc:sldChg chg="mod modShow">
        <pc:chgData name="Mondragon, Desiree - DEN" userId="cddb16d0-b6f9-4161-a1a6-91a003280c7c" providerId="ADAL" clId="{11526D65-B838-4FFA-B9AE-CC4BF60F532B}" dt="2025-09-11T20:33:31.948" v="1004" actId="729"/>
        <pc:sldMkLst>
          <pc:docMk/>
          <pc:sldMk cId="2587760357" sldId="301"/>
        </pc:sldMkLst>
      </pc:sldChg>
      <pc:sldChg chg="mod modShow">
        <pc:chgData name="Mondragon, Desiree - DEN" userId="cddb16d0-b6f9-4161-a1a6-91a003280c7c" providerId="ADAL" clId="{11526D65-B838-4FFA-B9AE-CC4BF60F532B}" dt="2025-09-11T20:33:31.948" v="1004" actId="729"/>
        <pc:sldMkLst>
          <pc:docMk/>
          <pc:sldMk cId="2075833797" sldId="302"/>
        </pc:sldMkLst>
      </pc:sldChg>
      <pc:sldChg chg="modNotesTx">
        <pc:chgData name="Mondragon, Desiree - DEN" userId="cddb16d0-b6f9-4161-a1a6-91a003280c7c" providerId="ADAL" clId="{11526D65-B838-4FFA-B9AE-CC4BF60F532B}" dt="2025-09-11T18:42:08.129" v="844" actId="20577"/>
        <pc:sldMkLst>
          <pc:docMk/>
          <pc:sldMk cId="4279377983" sldId="11068"/>
        </pc:sldMkLst>
      </pc:sldChg>
      <pc:sldChg chg="mod modShow">
        <pc:chgData name="Mondragon, Desiree - DEN" userId="cddb16d0-b6f9-4161-a1a6-91a003280c7c" providerId="ADAL" clId="{11526D65-B838-4FFA-B9AE-CC4BF60F532B}" dt="2025-09-11T18:46:40.733" v="894" actId="729"/>
        <pc:sldMkLst>
          <pc:docMk/>
          <pc:sldMk cId="3751132723" sldId="11125"/>
        </pc:sldMkLst>
      </pc:sldChg>
      <pc:sldChg chg="mod modShow modNotesTx">
        <pc:chgData name="Mondragon, Desiree - DEN" userId="cddb16d0-b6f9-4161-a1a6-91a003280c7c" providerId="ADAL" clId="{11526D65-B838-4FFA-B9AE-CC4BF60F532B}" dt="2025-09-11T18:45:09.841" v="893" actId="20577"/>
        <pc:sldMkLst>
          <pc:docMk/>
          <pc:sldMk cId="0" sldId="11236"/>
        </pc:sldMkLst>
      </pc:sldChg>
      <pc:sldChg chg="modSp mod">
        <pc:chgData name="Mondragon, Desiree - DEN" userId="cddb16d0-b6f9-4161-a1a6-91a003280c7c" providerId="ADAL" clId="{11526D65-B838-4FFA-B9AE-CC4BF60F532B}" dt="2025-09-11T16:06:00.242" v="119" actId="20577"/>
        <pc:sldMkLst>
          <pc:docMk/>
          <pc:sldMk cId="167018346" sldId="104977"/>
        </pc:sldMkLst>
        <pc:spChg chg="mod">
          <ac:chgData name="Mondragon, Desiree - DEN" userId="cddb16d0-b6f9-4161-a1a6-91a003280c7c" providerId="ADAL" clId="{11526D65-B838-4FFA-B9AE-CC4BF60F532B}" dt="2025-09-11T16:06:00.242" v="119" actId="20577"/>
          <ac:spMkLst>
            <pc:docMk/>
            <pc:sldMk cId="167018346" sldId="104977"/>
            <ac:spMk id="7" creationId="{461BFA58-C8F0-4505-02F8-6539579307D8}"/>
          </ac:spMkLst>
        </pc:spChg>
      </pc:sldChg>
      <pc:sldChg chg="modSp mod modNotesTx">
        <pc:chgData name="Mondragon, Desiree - DEN" userId="cddb16d0-b6f9-4161-a1a6-91a003280c7c" providerId="ADAL" clId="{11526D65-B838-4FFA-B9AE-CC4BF60F532B}" dt="2025-09-11T18:39:13.905" v="839" actId="20577"/>
        <pc:sldMkLst>
          <pc:docMk/>
          <pc:sldMk cId="2144123617" sldId="104990"/>
        </pc:sldMkLst>
        <pc:grpChg chg="mod">
          <ac:chgData name="Mondragon, Desiree - DEN" userId="cddb16d0-b6f9-4161-a1a6-91a003280c7c" providerId="ADAL" clId="{11526D65-B838-4FFA-B9AE-CC4BF60F532B}" dt="2025-09-11T15:29:43.375" v="8" actId="1076"/>
          <ac:grpSpMkLst>
            <pc:docMk/>
            <pc:sldMk cId="2144123617" sldId="104990"/>
            <ac:grpSpMk id="13" creationId="{5031030E-F592-6C77-4B03-56CC306BDA89}"/>
          </ac:grpSpMkLst>
        </pc:grpChg>
        <pc:picChg chg="mod">
          <ac:chgData name="Mondragon, Desiree - DEN" userId="cddb16d0-b6f9-4161-a1a6-91a003280c7c" providerId="ADAL" clId="{11526D65-B838-4FFA-B9AE-CC4BF60F532B}" dt="2025-09-11T15:29:38.460" v="6" actId="962"/>
          <ac:picMkLst>
            <pc:docMk/>
            <pc:sldMk cId="2144123617" sldId="104990"/>
            <ac:picMk id="16" creationId="{2BB91451-33AA-98B7-8F8A-7C47BADAEACC}"/>
          </ac:picMkLst>
        </pc:picChg>
      </pc:sldChg>
      <pc:sldChg chg="mod modShow">
        <pc:chgData name="Mondragon, Desiree - DEN" userId="cddb16d0-b6f9-4161-a1a6-91a003280c7c" providerId="ADAL" clId="{11526D65-B838-4FFA-B9AE-CC4BF60F532B}" dt="2025-09-11T15:59:23.052" v="113" actId="729"/>
        <pc:sldMkLst>
          <pc:docMk/>
          <pc:sldMk cId="3508204244" sldId="105108"/>
        </pc:sldMkLst>
      </pc:sldChg>
      <pc:sldChg chg="mod modShow">
        <pc:chgData name="Mondragon, Desiree - DEN" userId="cddb16d0-b6f9-4161-a1a6-91a003280c7c" providerId="ADAL" clId="{11526D65-B838-4FFA-B9AE-CC4BF60F532B}" dt="2025-09-11T15:58:52.108" v="111" actId="729"/>
        <pc:sldMkLst>
          <pc:docMk/>
          <pc:sldMk cId="2699545164" sldId="105125"/>
        </pc:sldMkLst>
      </pc:sldChg>
      <pc:sldChg chg="modSp mod">
        <pc:chgData name="Mondragon, Desiree - DEN" userId="cddb16d0-b6f9-4161-a1a6-91a003280c7c" providerId="ADAL" clId="{11526D65-B838-4FFA-B9AE-CC4BF60F532B}" dt="2025-09-11T16:38:05.339" v="412" actId="962"/>
        <pc:sldMkLst>
          <pc:docMk/>
          <pc:sldMk cId="3739377223" sldId="105129"/>
        </pc:sldMkLst>
        <pc:spChg chg="mod">
          <ac:chgData name="Mondragon, Desiree - DEN" userId="cddb16d0-b6f9-4161-a1a6-91a003280c7c" providerId="ADAL" clId="{11526D65-B838-4FFA-B9AE-CC4BF60F532B}" dt="2025-09-11T16:38:05.339" v="412" actId="962"/>
          <ac:spMkLst>
            <pc:docMk/>
            <pc:sldMk cId="3739377223" sldId="105129"/>
            <ac:spMk id="3" creationId="{8C003A0F-B9C4-A986-C3A2-A071CE75F547}"/>
          </ac:spMkLst>
        </pc:spChg>
      </pc:sldChg>
      <pc:sldChg chg="modSp mod">
        <pc:chgData name="Mondragon, Desiree - DEN" userId="cddb16d0-b6f9-4161-a1a6-91a003280c7c" providerId="ADAL" clId="{11526D65-B838-4FFA-B9AE-CC4BF60F532B}" dt="2025-09-11T16:37:53.140" v="410" actId="962"/>
        <pc:sldMkLst>
          <pc:docMk/>
          <pc:sldMk cId="1876081988" sldId="105130"/>
        </pc:sldMkLst>
        <pc:spChg chg="mod">
          <ac:chgData name="Mondragon, Desiree - DEN" userId="cddb16d0-b6f9-4161-a1a6-91a003280c7c" providerId="ADAL" clId="{11526D65-B838-4FFA-B9AE-CC4BF60F532B}" dt="2025-09-11T16:37:53.140" v="410" actId="962"/>
          <ac:spMkLst>
            <pc:docMk/>
            <pc:sldMk cId="1876081988" sldId="105130"/>
            <ac:spMk id="3" creationId="{4727D69E-FFA6-07D7-382D-05366AF2EDF4}"/>
          </ac:spMkLst>
        </pc:spChg>
      </pc:sldChg>
      <pc:sldChg chg="mod modShow">
        <pc:chgData name="Mondragon, Desiree - DEN" userId="cddb16d0-b6f9-4161-a1a6-91a003280c7c" providerId="ADAL" clId="{11526D65-B838-4FFA-B9AE-CC4BF60F532B}" dt="2025-09-11T15:58:47.301" v="110" actId="729"/>
        <pc:sldMkLst>
          <pc:docMk/>
          <pc:sldMk cId="4252643788" sldId="105160"/>
        </pc:sldMkLst>
      </pc:sldChg>
      <pc:sldChg chg="modSp mod">
        <pc:chgData name="Mondragon, Desiree - DEN" userId="cddb16d0-b6f9-4161-a1a6-91a003280c7c" providerId="ADAL" clId="{11526D65-B838-4FFA-B9AE-CC4BF60F532B}" dt="2025-09-11T18:11:22.999" v="423" actId="20577"/>
        <pc:sldMkLst>
          <pc:docMk/>
          <pc:sldMk cId="2398657899" sldId="105163"/>
        </pc:sldMkLst>
      </pc:sldChg>
      <pc:sldChg chg="modSp mod">
        <pc:chgData name="Mondragon, Desiree - DEN" userId="cddb16d0-b6f9-4161-a1a6-91a003280c7c" providerId="ADAL" clId="{11526D65-B838-4FFA-B9AE-CC4BF60F532B}" dt="2025-09-11T18:21:00.126" v="494" actId="20577"/>
        <pc:sldMkLst>
          <pc:docMk/>
          <pc:sldMk cId="1079692843" sldId="105170"/>
        </pc:sldMkLst>
      </pc:sldChg>
      <pc:sldChg chg="modSp mod">
        <pc:chgData name="Mondragon, Desiree - DEN" userId="cddb16d0-b6f9-4161-a1a6-91a003280c7c" providerId="ADAL" clId="{11526D65-B838-4FFA-B9AE-CC4BF60F532B}" dt="2025-09-11T18:15:24.144" v="452" actId="20577"/>
        <pc:sldMkLst>
          <pc:docMk/>
          <pc:sldMk cId="1238212686" sldId="105175"/>
        </pc:sldMkLst>
        <pc:spChg chg="mod">
          <ac:chgData name="Mondragon, Desiree - DEN" userId="cddb16d0-b6f9-4161-a1a6-91a003280c7c" providerId="ADAL" clId="{11526D65-B838-4FFA-B9AE-CC4BF60F532B}" dt="2025-09-11T18:15:24.144" v="452" actId="20577"/>
          <ac:spMkLst>
            <pc:docMk/>
            <pc:sldMk cId="1238212686" sldId="105175"/>
            <ac:spMk id="12" creationId="{94C228CB-B9D5-DE7F-C727-BEF31153925F}"/>
          </ac:spMkLst>
        </pc:spChg>
      </pc:sldChg>
      <pc:sldChg chg="modSp mod">
        <pc:chgData name="Mondragon, Desiree - DEN" userId="cddb16d0-b6f9-4161-a1a6-91a003280c7c" providerId="ADAL" clId="{11526D65-B838-4FFA-B9AE-CC4BF60F532B}" dt="2025-09-11T18:10:55.490" v="418" actId="962"/>
        <pc:sldMkLst>
          <pc:docMk/>
          <pc:sldMk cId="2031397048" sldId="105178"/>
        </pc:sldMkLst>
      </pc:sldChg>
      <pc:sldChg chg="modSp mod">
        <pc:chgData name="Mondragon, Desiree - DEN" userId="cddb16d0-b6f9-4161-a1a6-91a003280c7c" providerId="ADAL" clId="{11526D65-B838-4FFA-B9AE-CC4BF60F532B}" dt="2025-09-11T15:52:32.331" v="108" actId="255"/>
        <pc:sldMkLst>
          <pc:docMk/>
          <pc:sldMk cId="358800551" sldId="105179"/>
        </pc:sldMkLst>
        <pc:spChg chg="mod">
          <ac:chgData name="Mondragon, Desiree - DEN" userId="cddb16d0-b6f9-4161-a1a6-91a003280c7c" providerId="ADAL" clId="{11526D65-B838-4FFA-B9AE-CC4BF60F532B}" dt="2025-09-11T15:52:32.331" v="108" actId="255"/>
          <ac:spMkLst>
            <pc:docMk/>
            <pc:sldMk cId="358800551" sldId="105179"/>
            <ac:spMk id="3" creationId="{5F05E25F-0AB2-30B9-0F0D-302BF7D112D3}"/>
          </ac:spMkLst>
        </pc:spChg>
      </pc:sldChg>
      <pc:sldChg chg="modSp mod">
        <pc:chgData name="Mondragon, Desiree - DEN" userId="cddb16d0-b6f9-4161-a1a6-91a003280c7c" providerId="ADAL" clId="{11526D65-B838-4FFA-B9AE-CC4BF60F532B}" dt="2025-09-11T18:15:01.801" v="448" actId="20577"/>
        <pc:sldMkLst>
          <pc:docMk/>
          <pc:sldMk cId="17137658" sldId="105180"/>
        </pc:sldMkLst>
      </pc:sldChg>
      <pc:sldChg chg="modSp mod">
        <pc:chgData name="Mondragon, Desiree - DEN" userId="cddb16d0-b6f9-4161-a1a6-91a003280c7c" providerId="ADAL" clId="{11526D65-B838-4FFA-B9AE-CC4BF60F532B}" dt="2025-09-11T18:11:36.738" v="428" actId="962"/>
        <pc:sldMkLst>
          <pc:docMk/>
          <pc:sldMk cId="234556160" sldId="105182"/>
        </pc:sldMkLst>
      </pc:sldChg>
      <pc:sldChg chg="modSp mod">
        <pc:chgData name="Mondragon, Desiree - DEN" userId="cddb16d0-b6f9-4161-a1a6-91a003280c7c" providerId="ADAL" clId="{11526D65-B838-4FFA-B9AE-CC4BF60F532B}" dt="2025-09-11T15:52:14.637" v="104" actId="962"/>
        <pc:sldMkLst>
          <pc:docMk/>
          <pc:sldMk cId="2725192619" sldId="105183"/>
        </pc:sldMkLst>
        <pc:spChg chg="mod">
          <ac:chgData name="Mondragon, Desiree - DEN" userId="cddb16d0-b6f9-4161-a1a6-91a003280c7c" providerId="ADAL" clId="{11526D65-B838-4FFA-B9AE-CC4BF60F532B}" dt="2025-09-11T15:52:14.637" v="104" actId="962"/>
          <ac:spMkLst>
            <pc:docMk/>
            <pc:sldMk cId="2725192619" sldId="105183"/>
            <ac:spMk id="3" creationId="{C5E18C79-C3BE-8CE7-75F6-40F55A94CAD9}"/>
          </ac:spMkLst>
        </pc:spChg>
      </pc:sldChg>
      <pc:sldChg chg="modSp mod">
        <pc:chgData name="Mondragon, Desiree - DEN" userId="cddb16d0-b6f9-4161-a1a6-91a003280c7c" providerId="ADAL" clId="{11526D65-B838-4FFA-B9AE-CC4BF60F532B}" dt="2025-09-11T18:14:37.506" v="444" actId="20577"/>
        <pc:sldMkLst>
          <pc:docMk/>
          <pc:sldMk cId="591601956" sldId="105184"/>
        </pc:sldMkLst>
      </pc:sldChg>
      <pc:sldChg chg="modSp mod">
        <pc:chgData name="Mondragon, Desiree - DEN" userId="cddb16d0-b6f9-4161-a1a6-91a003280c7c" providerId="ADAL" clId="{11526D65-B838-4FFA-B9AE-CC4BF60F532B}" dt="2025-09-11T16:34:14.918" v="408" actId="20577"/>
        <pc:sldMkLst>
          <pc:docMk/>
          <pc:sldMk cId="2948251620" sldId="105185"/>
        </pc:sldMkLst>
        <pc:spChg chg="mod">
          <ac:chgData name="Mondragon, Desiree - DEN" userId="cddb16d0-b6f9-4161-a1a6-91a003280c7c" providerId="ADAL" clId="{11526D65-B838-4FFA-B9AE-CC4BF60F532B}" dt="2025-09-11T16:34:14.918" v="408" actId="20577"/>
          <ac:spMkLst>
            <pc:docMk/>
            <pc:sldMk cId="2948251620" sldId="105185"/>
            <ac:spMk id="16" creationId="{07C2C015-1C26-5E8F-FA88-559FF4E1446E}"/>
          </ac:spMkLst>
        </pc:spChg>
      </pc:sldChg>
      <pc:sldChg chg="modSp mod">
        <pc:chgData name="Mondragon, Desiree - DEN" userId="cddb16d0-b6f9-4161-a1a6-91a003280c7c" providerId="ADAL" clId="{11526D65-B838-4FFA-B9AE-CC4BF60F532B}" dt="2025-09-11T18:20:07.495" v="491" actId="20577"/>
        <pc:sldMkLst>
          <pc:docMk/>
          <pc:sldMk cId="4247202906" sldId="105186"/>
        </pc:sldMkLst>
      </pc:sldChg>
      <pc:sldChg chg="modSp mod">
        <pc:chgData name="Mondragon, Desiree - DEN" userId="cddb16d0-b6f9-4161-a1a6-91a003280c7c" providerId="ADAL" clId="{11526D65-B838-4FFA-B9AE-CC4BF60F532B}" dt="2025-09-11T18:13:29.555" v="432" actId="20577"/>
        <pc:sldMkLst>
          <pc:docMk/>
          <pc:sldMk cId="1042588028" sldId="105190"/>
        </pc:sldMkLst>
      </pc:sldChg>
      <pc:sldChg chg="modSp mod">
        <pc:chgData name="Mondragon, Desiree - DEN" userId="cddb16d0-b6f9-4161-a1a6-91a003280c7c" providerId="ADAL" clId="{11526D65-B838-4FFA-B9AE-CC4BF60F532B}" dt="2025-09-11T15:52:09.149" v="103" actId="962"/>
        <pc:sldMkLst>
          <pc:docMk/>
          <pc:sldMk cId="61745666" sldId="105191"/>
        </pc:sldMkLst>
        <pc:spChg chg="mod">
          <ac:chgData name="Mondragon, Desiree - DEN" userId="cddb16d0-b6f9-4161-a1a6-91a003280c7c" providerId="ADAL" clId="{11526D65-B838-4FFA-B9AE-CC4BF60F532B}" dt="2025-09-11T15:52:09.149" v="103" actId="962"/>
          <ac:spMkLst>
            <pc:docMk/>
            <pc:sldMk cId="61745666" sldId="105191"/>
            <ac:spMk id="3" creationId="{1A09141D-4C52-A597-FA9D-71AADB40B945}"/>
          </ac:spMkLst>
        </pc:spChg>
      </pc:sldChg>
      <pc:sldChg chg="modSp mod">
        <pc:chgData name="Mondragon, Desiree - DEN" userId="cddb16d0-b6f9-4161-a1a6-91a003280c7c" providerId="ADAL" clId="{11526D65-B838-4FFA-B9AE-CC4BF60F532B}" dt="2025-09-11T18:14:18.848" v="440" actId="20577"/>
        <pc:sldMkLst>
          <pc:docMk/>
          <pc:sldMk cId="2649125069" sldId="105194"/>
        </pc:sldMkLst>
      </pc:sldChg>
      <pc:sldChg chg="add">
        <pc:chgData name="Mondragon, Desiree - DEN" userId="cddb16d0-b6f9-4161-a1a6-91a003280c7c" providerId="ADAL" clId="{11526D65-B838-4FFA-B9AE-CC4BF60F532B}" dt="2025-09-11T15:43:22.087" v="9" actId="2890"/>
        <pc:sldMkLst>
          <pc:docMk/>
          <pc:sldMk cId="419137030" sldId="105198"/>
        </pc:sldMkLst>
      </pc:sldChg>
      <pc:sldChg chg="modSp add mod">
        <pc:chgData name="Mondragon, Desiree - DEN" userId="cddb16d0-b6f9-4161-a1a6-91a003280c7c" providerId="ADAL" clId="{11526D65-B838-4FFA-B9AE-CC4BF60F532B}" dt="2025-09-11T15:51:44.298" v="102" actId="962"/>
        <pc:sldMkLst>
          <pc:docMk/>
          <pc:sldMk cId="1766899550" sldId="105199"/>
        </pc:sldMkLst>
        <pc:spChg chg="mod">
          <ac:chgData name="Mondragon, Desiree - DEN" userId="cddb16d0-b6f9-4161-a1a6-91a003280c7c" providerId="ADAL" clId="{11526D65-B838-4FFA-B9AE-CC4BF60F532B}" dt="2025-09-11T15:51:44.298" v="102" actId="962"/>
          <ac:spMkLst>
            <pc:docMk/>
            <pc:sldMk cId="1766899550" sldId="105199"/>
            <ac:spMk id="3" creationId="{5F924661-ABBC-6C2F-839E-0847FE33E541}"/>
          </ac:spMkLst>
        </pc:spChg>
        <pc:spChg chg="mod">
          <ac:chgData name="Mondragon, Desiree - DEN" userId="cddb16d0-b6f9-4161-a1a6-91a003280c7c" providerId="ADAL" clId="{11526D65-B838-4FFA-B9AE-CC4BF60F532B}" dt="2025-09-11T15:48:37.394" v="59"/>
          <ac:spMkLst>
            <pc:docMk/>
            <pc:sldMk cId="1766899550" sldId="105199"/>
            <ac:spMk id="16" creationId="{F88DE285-AEB0-58AD-125D-C6BA8DFD4182}"/>
          </ac:spMkLst>
        </pc:spChg>
      </pc:sldChg>
    </pc:docChg>
  </pc:docChgLst>
  <pc:docChgLst>
    <pc:chgData name="Mondragon, Desiree - DEN" userId="cddb16d0-b6f9-4161-a1a6-91a003280c7c" providerId="ADAL" clId="{FB36F189-F091-4B37-8E2D-15CE6C3C36B2}"/>
    <pc:docChg chg="custSel addSld modSld modSection">
      <pc:chgData name="Mondragon, Desiree - DEN" userId="cddb16d0-b6f9-4161-a1a6-91a003280c7c" providerId="ADAL" clId="{FB36F189-F091-4B37-8E2D-15CE6C3C36B2}" dt="2025-09-09T17:18:37.478" v="115" actId="6549"/>
      <pc:docMkLst>
        <pc:docMk/>
      </pc:docMkLst>
    </pc:docChg>
  </pc:docChgLst>
  <pc:docChgLst>
    <pc:chgData name="Love, Matthew - DEN" userId="S::matthew.love@flydenver.com::eb00b6a6-423e-47ef-bea8-4bf8af759996" providerId="AD" clId="Web-{8625601C-0842-F4D7-15D6-659DAFECDF84}"/>
    <pc:docChg chg="modSld">
      <pc:chgData name="Love, Matthew - DEN" userId="S::matthew.love@flydenver.com::eb00b6a6-423e-47ef-bea8-4bf8af759996" providerId="AD" clId="Web-{8625601C-0842-F4D7-15D6-659DAFECDF84}" dt="2025-10-08T14:34:05.430" v="23" actId="20577"/>
      <pc:docMkLst>
        <pc:docMk/>
      </pc:docMkLst>
      <pc:sldChg chg="modSp">
        <pc:chgData name="Love, Matthew - DEN" userId="S::matthew.love@flydenver.com::eb00b6a6-423e-47ef-bea8-4bf8af759996" providerId="AD" clId="Web-{8625601C-0842-F4D7-15D6-659DAFECDF84}" dt="2025-10-08T14:34:05.430" v="23" actId="20577"/>
        <pc:sldMkLst>
          <pc:docMk/>
          <pc:sldMk cId="2253174435" sldId="105201"/>
        </pc:sldMkLst>
        <pc:spChg chg="mod">
          <ac:chgData name="Love, Matthew - DEN" userId="S::matthew.love@flydenver.com::eb00b6a6-423e-47ef-bea8-4bf8af759996" providerId="AD" clId="Web-{8625601C-0842-F4D7-15D6-659DAFECDF84}" dt="2025-10-08T14:34:05.430" v="23" actId="20577"/>
          <ac:spMkLst>
            <pc:docMk/>
            <pc:sldMk cId="2253174435" sldId="105201"/>
            <ac:spMk id="3" creationId="{19421004-75ED-371F-F913-4D46C9AAE54F}"/>
          </ac:spMkLst>
        </pc:spChg>
      </pc:sldChg>
    </pc:docChg>
  </pc:docChgLst>
  <pc:docChgLst>
    <pc:chgData name="Mondragon, Desiree - DEN" userId="cddb16d0-b6f9-4161-a1a6-91a003280c7c" providerId="ADAL" clId="{96C93711-B867-4C02-942C-4D902F267C83}"/>
    <pc:docChg chg="addSld delSld modSld sldOrd addSection delSection modSection">
      <pc:chgData name="Mondragon, Desiree - DEN" userId="cddb16d0-b6f9-4161-a1a6-91a003280c7c" providerId="ADAL" clId="{96C93711-B867-4C02-942C-4D902F267C83}" dt="2025-10-01T22:10:00.053" v="32"/>
      <pc:docMkLst>
        <pc:docMk/>
      </pc:docMkLst>
      <pc:sldChg chg="modSp mod">
        <pc:chgData name="Mondragon, Desiree - DEN" userId="cddb16d0-b6f9-4161-a1a6-91a003280c7c" providerId="ADAL" clId="{96C93711-B867-4C02-942C-4D902F267C83}" dt="2025-10-01T18:06:39.428" v="3" actId="20577"/>
        <pc:sldMkLst>
          <pc:docMk/>
          <pc:sldMk cId="170341230" sldId="11200"/>
        </pc:sldMkLst>
        <pc:spChg chg="mod">
          <ac:chgData name="Mondragon, Desiree - DEN" userId="cddb16d0-b6f9-4161-a1a6-91a003280c7c" providerId="ADAL" clId="{96C93711-B867-4C02-942C-4D902F267C83}" dt="2025-10-01T18:06:39.428" v="3" actId="20577"/>
          <ac:spMkLst>
            <pc:docMk/>
            <pc:sldMk cId="170341230" sldId="11200"/>
            <ac:spMk id="2" creationId="{5CF596FF-602A-92B7-11D4-E6638E367E24}"/>
          </ac:spMkLst>
        </pc:spChg>
      </pc:sldChg>
      <pc:sldChg chg="modSp mod">
        <pc:chgData name="Mondragon, Desiree - DEN" userId="cddb16d0-b6f9-4161-a1a6-91a003280c7c" providerId="ADAL" clId="{96C93711-B867-4C02-942C-4D902F267C83}" dt="2025-10-01T22:10:00.053" v="32"/>
        <pc:sldMkLst>
          <pc:docMk/>
          <pc:sldMk cId="1079692843" sldId="105170"/>
        </pc:sldMkLst>
      </pc:sldChg>
      <pc:sldChg chg="modSp mod ord">
        <pc:chgData name="Mondragon, Desiree - DEN" userId="cddb16d0-b6f9-4161-a1a6-91a003280c7c" providerId="ADAL" clId="{96C93711-B867-4C02-942C-4D902F267C83}" dt="2025-10-01T21:31:12.325" v="9"/>
        <pc:sldMkLst>
          <pc:docMk/>
          <pc:sldMk cId="2031397048" sldId="105178"/>
        </pc:sldMkLst>
      </pc:sldChg>
      <pc:sldChg chg="modSp mod ord">
        <pc:chgData name="Mondragon, Desiree - DEN" userId="cddb16d0-b6f9-4161-a1a6-91a003280c7c" providerId="ADAL" clId="{96C93711-B867-4C02-942C-4D902F267C83}" dt="2025-10-01T21:32:07.858" v="27" actId="20577"/>
        <pc:sldMkLst>
          <pc:docMk/>
          <pc:sldMk cId="358800551" sldId="105179"/>
        </pc:sldMkLst>
        <pc:spChg chg="mod">
          <ac:chgData name="Mondragon, Desiree - DEN" userId="cddb16d0-b6f9-4161-a1a6-91a003280c7c" providerId="ADAL" clId="{96C93711-B867-4C02-942C-4D902F267C83}" dt="2025-10-01T21:32:07.858" v="27" actId="20577"/>
          <ac:spMkLst>
            <pc:docMk/>
            <pc:sldMk cId="358800551" sldId="105179"/>
            <ac:spMk id="3" creationId="{5F05E25F-0AB2-30B9-0F0D-302BF7D112D3}"/>
          </ac:spMkLst>
        </pc:spChg>
        <pc:spChg chg="mod">
          <ac:chgData name="Mondragon, Desiree - DEN" userId="cddb16d0-b6f9-4161-a1a6-91a003280c7c" providerId="ADAL" clId="{96C93711-B867-4C02-942C-4D902F267C83}" dt="2025-10-01T21:31:16.513" v="10"/>
          <ac:spMkLst>
            <pc:docMk/>
            <pc:sldMk cId="358800551" sldId="105179"/>
            <ac:spMk id="16" creationId="{402FD22D-10E5-804B-0528-252A9FBAD84D}"/>
          </ac:spMkLst>
        </pc:spChg>
      </pc:sldChg>
      <pc:sldChg chg="mod modShow">
        <pc:chgData name="Mondragon, Desiree - DEN" userId="cddb16d0-b6f9-4161-a1a6-91a003280c7c" providerId="ADAL" clId="{96C93711-B867-4C02-942C-4D902F267C83}" dt="2025-10-01T22:06:08.363" v="28" actId="729"/>
        <pc:sldMkLst>
          <pc:docMk/>
          <pc:sldMk cId="234556160" sldId="105182"/>
        </pc:sldMkLst>
      </pc:sldChg>
      <pc:sldChg chg="add">
        <pc:chgData name="Mondragon, Desiree - DEN" userId="cddb16d0-b6f9-4161-a1a6-91a003280c7c" providerId="ADAL" clId="{96C93711-B867-4C02-942C-4D902F267C83}" dt="2025-10-01T21:30:50.806" v="4" actId="2890"/>
        <pc:sldMkLst>
          <pc:docMk/>
          <pc:sldMk cId="1937097748" sldId="105209"/>
        </pc:sldMkLst>
      </pc:sldChg>
      <pc:sldChg chg="add replId">
        <pc:chgData name="Mondragon, Desiree - DEN" userId="cddb16d0-b6f9-4161-a1a6-91a003280c7c" providerId="ADAL" clId="{96C93711-B867-4C02-942C-4D902F267C83}" dt="2025-10-01T21:30:50.806" v="4" actId="2890"/>
        <pc:sldMkLst>
          <pc:docMk/>
          <pc:sldMk cId="523998398" sldId="105210"/>
        </pc:sldMkLst>
      </pc:sldChg>
    </pc:docChg>
  </pc:docChgLst>
  <pc:docChgLst>
    <pc:chgData name="Rodriguez, Nicole - DEN" userId="S::nicole.rodriguez@flydenver.com::edce7eb7-41d3-4b21-8d93-85b303938bcd" providerId="AD" clId="Web-{DE59E295-5CFF-095D-04ED-562086E8A6B4}"/>
    <pc:docChg chg="sldOrd">
      <pc:chgData name="Rodriguez, Nicole - DEN" userId="S::nicole.rodriguez@flydenver.com::edce7eb7-41d3-4b21-8d93-85b303938bcd" providerId="AD" clId="Web-{DE59E295-5CFF-095D-04ED-562086E8A6B4}" dt="2025-10-09T18:25:00.364" v="0"/>
      <pc:docMkLst>
        <pc:docMk/>
      </pc:docMkLst>
      <pc:sldChg chg="ord">
        <pc:chgData name="Rodriguez, Nicole - DEN" userId="S::nicole.rodriguez@flydenver.com::edce7eb7-41d3-4b21-8d93-85b303938bcd" providerId="AD" clId="Web-{DE59E295-5CFF-095D-04ED-562086E8A6B4}" dt="2025-10-09T18:25:00.364" v="0"/>
        <pc:sldMkLst>
          <pc:docMk/>
          <pc:sldMk cId="3253092607" sldId="105202"/>
        </pc:sldMkLst>
      </pc:sldChg>
    </pc:docChg>
  </pc:docChgLst>
  <pc:docChgLst>
    <pc:chgData name="Thompson, Carla - DEN" userId="S::carla.thompson@flydenver.com::7cecae5b-de4d-4393-b890-77c22f194a4b" providerId="AD" clId="Web-{0ED8F8AC-9AB2-F1B0-9088-07640A640692}"/>
    <pc:docChg chg="addSld modSld sldOrd modSection">
      <pc:chgData name="Thompson, Carla - DEN" userId="S::carla.thompson@flydenver.com::7cecae5b-de4d-4393-b890-77c22f194a4b" providerId="AD" clId="Web-{0ED8F8AC-9AB2-F1B0-9088-07640A640692}" dt="2025-10-06T20:23:28.525" v="245" actId="20577"/>
      <pc:docMkLst>
        <pc:docMk/>
      </pc:docMkLst>
      <pc:sldChg chg="modSp">
        <pc:chgData name="Thompson, Carla - DEN" userId="S::carla.thompson@flydenver.com::7cecae5b-de4d-4393-b890-77c22f194a4b" providerId="AD" clId="Web-{0ED8F8AC-9AB2-F1B0-9088-07640A640692}" dt="2025-10-03T14:58:49.645" v="13" actId="20577"/>
        <pc:sldMkLst>
          <pc:docMk/>
          <pc:sldMk cId="2858149278" sldId="105205"/>
        </pc:sldMkLst>
        <pc:spChg chg="mod">
          <ac:chgData name="Thompson, Carla - DEN" userId="S::carla.thompson@flydenver.com::7cecae5b-de4d-4393-b890-77c22f194a4b" providerId="AD" clId="Web-{0ED8F8AC-9AB2-F1B0-9088-07640A640692}" dt="2025-10-03T14:58:49.645" v="13" actId="20577"/>
          <ac:spMkLst>
            <pc:docMk/>
            <pc:sldMk cId="2858149278" sldId="105205"/>
            <ac:spMk id="3" creationId="{BF682211-22D7-DFD8-2C08-FE5CB566B6D4}"/>
          </ac:spMkLst>
        </pc:spChg>
        <pc:spChg chg="mod">
          <ac:chgData name="Thompson, Carla - DEN" userId="S::carla.thompson@flydenver.com::7cecae5b-de4d-4393-b890-77c22f194a4b" providerId="AD" clId="Web-{0ED8F8AC-9AB2-F1B0-9088-07640A640692}" dt="2025-10-03T14:55:13.543" v="6" actId="20577"/>
          <ac:spMkLst>
            <pc:docMk/>
            <pc:sldMk cId="2858149278" sldId="105205"/>
            <ac:spMk id="16" creationId="{E9E72F11-2457-79EC-A000-4871FDB11482}"/>
          </ac:spMkLst>
        </pc:spChg>
      </pc:sldChg>
      <pc:sldChg chg="modSp new ord">
        <pc:chgData name="Thompson, Carla - DEN" userId="S::carla.thompson@flydenver.com::7cecae5b-de4d-4393-b890-77c22f194a4b" providerId="AD" clId="Web-{0ED8F8AC-9AB2-F1B0-9088-07640A640692}" dt="2025-10-03T15:00:00.522" v="74"/>
        <pc:sldMkLst>
          <pc:docMk/>
          <pc:sldMk cId="531860880" sldId="105214"/>
        </pc:sldMkLst>
      </pc:sldChg>
      <pc:sldChg chg="delSp modSp new ord">
        <pc:chgData name="Thompson, Carla - DEN" userId="S::carla.thompson@flydenver.com::7cecae5b-de4d-4393-b890-77c22f194a4b" providerId="AD" clId="Web-{0ED8F8AC-9AB2-F1B0-9088-07640A640692}" dt="2025-10-03T19:43:05.631" v="224" actId="1076"/>
        <pc:sldMkLst>
          <pc:docMk/>
          <pc:sldMk cId="3989304973" sldId="105215"/>
        </pc:sldMkLst>
        <pc:spChg chg="mod">
          <ac:chgData name="Thompson, Carla - DEN" userId="S::carla.thompson@flydenver.com::7cecae5b-de4d-4393-b890-77c22f194a4b" providerId="AD" clId="Web-{0ED8F8AC-9AB2-F1B0-9088-07640A640692}" dt="2025-10-03T15:02:33.229" v="93" actId="20577"/>
          <ac:spMkLst>
            <pc:docMk/>
            <pc:sldMk cId="3989304973" sldId="105215"/>
            <ac:spMk id="2" creationId="{E6B09AA8-78AA-CCB7-97A1-EC6CA7D54398}"/>
          </ac:spMkLst>
        </pc:spChg>
        <pc:spChg chg="mod">
          <ac:chgData name="Thompson, Carla - DEN" userId="S::carla.thompson@flydenver.com::7cecae5b-de4d-4393-b890-77c22f194a4b" providerId="AD" clId="Web-{0ED8F8AC-9AB2-F1B0-9088-07640A640692}" dt="2025-10-03T19:43:05.631" v="224" actId="1076"/>
          <ac:spMkLst>
            <pc:docMk/>
            <pc:sldMk cId="3989304973" sldId="105215"/>
            <ac:spMk id="5" creationId="{9BCD12DB-0B37-C640-1397-654E356B1A18}"/>
          </ac:spMkLst>
        </pc:spChg>
      </pc:sldChg>
    </pc:docChg>
  </pc:docChgLst>
  <pc:docChgLst>
    <pc:chgData name="James, Cara - DEN" userId="S::cara.james@flydenver.com::1956f4b0-7e1b-43a2-af8b-59722a874e74" providerId="AD" clId="Web-{34415E30-8294-C9B7-89B1-11DB32AE120D}"/>
    <pc:docChg chg="sldOrd">
      <pc:chgData name="James, Cara - DEN" userId="S::cara.james@flydenver.com::1956f4b0-7e1b-43a2-af8b-59722a874e74" providerId="AD" clId="Web-{34415E30-8294-C9B7-89B1-11DB32AE120D}" dt="2025-10-09T18:09:31.618" v="0"/>
      <pc:docMkLst>
        <pc:docMk/>
      </pc:docMkLst>
      <pc:sldChg chg="ord">
        <pc:chgData name="James, Cara - DEN" userId="S::cara.james@flydenver.com::1956f4b0-7e1b-43a2-af8b-59722a874e74" providerId="AD" clId="Web-{34415E30-8294-C9B7-89B1-11DB32AE120D}" dt="2025-10-09T18:09:31.618" v="0"/>
        <pc:sldMkLst>
          <pc:docMk/>
          <pc:sldMk cId="2184838611" sldId="104962"/>
        </pc:sldMkLst>
      </pc:sldChg>
    </pc:docChg>
  </pc:docChgLst>
  <pc:docChgLst>
    <pc:chgData name="Rosenstein, Alexa - DEN" userId="S::alexa.rosenstein@flydenver.com::86016552-0f17-43e9-b609-3382b903b23f" providerId="AD" clId="Web-{90974F97-05FA-669D-1D45-0FDC538201DE}"/>
    <pc:docChg chg="modSld">
      <pc:chgData name="Rosenstein, Alexa - DEN" userId="S::alexa.rosenstein@flydenver.com::86016552-0f17-43e9-b609-3382b903b23f" providerId="AD" clId="Web-{90974F97-05FA-669D-1D45-0FDC538201DE}" dt="2025-10-06T21:48:24.247" v="23" actId="1076"/>
      <pc:docMkLst>
        <pc:docMk/>
      </pc:docMkLst>
      <pc:sldChg chg="addSp modSp">
        <pc:chgData name="Rosenstein, Alexa - DEN" userId="S::alexa.rosenstein@flydenver.com::86016552-0f17-43e9-b609-3382b903b23f" providerId="AD" clId="Web-{90974F97-05FA-669D-1D45-0FDC538201DE}" dt="2025-10-06T21:48:24.247" v="23" actId="1076"/>
        <pc:sldMkLst>
          <pc:docMk/>
          <pc:sldMk cId="4147436636" sldId="105171"/>
        </pc:sldMkLst>
        <pc:picChg chg="add mod">
          <ac:chgData name="Rosenstein, Alexa - DEN" userId="S::alexa.rosenstein@flydenver.com::86016552-0f17-43e9-b609-3382b903b23f" providerId="AD" clId="Web-{90974F97-05FA-669D-1D45-0FDC538201DE}" dt="2025-10-06T21:48:24.247" v="23" actId="1076"/>
          <ac:picMkLst>
            <pc:docMk/>
            <pc:sldMk cId="4147436636" sldId="105171"/>
            <ac:picMk id="2" creationId="{56AF2227-97AD-002B-375B-C6961569B958}"/>
          </ac:picMkLst>
        </pc:picChg>
        <pc:picChg chg="add mod">
          <ac:chgData name="Rosenstein, Alexa - DEN" userId="S::alexa.rosenstein@flydenver.com::86016552-0f17-43e9-b609-3382b903b23f" providerId="AD" clId="Web-{90974F97-05FA-669D-1D45-0FDC538201DE}" dt="2025-10-06T21:48:19.653" v="21" actId="1076"/>
          <ac:picMkLst>
            <pc:docMk/>
            <pc:sldMk cId="4147436636" sldId="105171"/>
            <ac:picMk id="4" creationId="{5B5A2924-AB76-906B-A208-5B2B6B656EE1}"/>
          </ac:picMkLst>
        </pc:picChg>
        <pc:picChg chg="add mod">
          <ac:chgData name="Rosenstein, Alexa - DEN" userId="S::alexa.rosenstein@flydenver.com::86016552-0f17-43e9-b609-3382b903b23f" providerId="AD" clId="Web-{90974F97-05FA-669D-1D45-0FDC538201DE}" dt="2025-10-06T21:48:17.981" v="20" actId="1076"/>
          <ac:picMkLst>
            <pc:docMk/>
            <pc:sldMk cId="4147436636" sldId="105171"/>
            <ac:picMk id="5" creationId="{55AFD5C3-90C9-D408-09F9-AD887A0C4424}"/>
          </ac:picMkLst>
        </pc:picChg>
      </pc:sldChg>
    </pc:docChg>
  </pc:docChgLst>
  <pc:docChgLst>
    <pc:chgData name="Wilson, Jacqueline - DEN" userId="S::jacqueline.wilson@flydenver.com::5f28639e-e6e2-4f52-bca5-5752d2892216" providerId="AD" clId="Web-{7E713F03-0D01-8407-ECE0-36DCE3859EE0}"/>
    <pc:docChg chg="modSld">
      <pc:chgData name="Wilson, Jacqueline - DEN" userId="S::jacqueline.wilson@flydenver.com::5f28639e-e6e2-4f52-bca5-5752d2892216" providerId="AD" clId="Web-{7E713F03-0D01-8407-ECE0-36DCE3859EE0}" dt="2025-09-11T17:58:26.611" v="34" actId="20577"/>
      <pc:docMkLst>
        <pc:docMk/>
      </pc:docMkLst>
      <pc:sldChg chg="modSp">
        <pc:chgData name="Wilson, Jacqueline - DEN" userId="S::jacqueline.wilson@flydenver.com::5f28639e-e6e2-4f52-bca5-5752d2892216" providerId="AD" clId="Web-{7E713F03-0D01-8407-ECE0-36DCE3859EE0}" dt="2025-09-11T17:58:26.611" v="34" actId="20577"/>
        <pc:sldMkLst>
          <pc:docMk/>
          <pc:sldMk cId="1766899550" sldId="105199"/>
        </pc:sldMkLst>
        <pc:spChg chg="mod">
          <ac:chgData name="Wilson, Jacqueline - DEN" userId="S::jacqueline.wilson@flydenver.com::5f28639e-e6e2-4f52-bca5-5752d2892216" providerId="AD" clId="Web-{7E713F03-0D01-8407-ECE0-36DCE3859EE0}" dt="2025-09-11T17:58:26.611" v="34" actId="20577"/>
          <ac:spMkLst>
            <pc:docMk/>
            <pc:sldMk cId="1766899550" sldId="105199"/>
            <ac:spMk id="3" creationId="{5F924661-ABBC-6C2F-839E-0847FE33E541}"/>
          </ac:spMkLst>
        </pc:spChg>
      </pc:sldChg>
    </pc:docChg>
  </pc:docChgLst>
  <pc:docChgLst>
    <pc:chgData name="Wilson, Jacqueline - DEN" userId="S::jacqueline.wilson@flydenver.com::5f28639e-e6e2-4f52-bca5-5752d2892216" providerId="AD" clId="Web-{099861D4-9FA2-1C81-1D10-2600987321F1}"/>
    <pc:docChg chg="modSld">
      <pc:chgData name="Wilson, Jacqueline - DEN" userId="S::jacqueline.wilson@flydenver.com::5f28639e-e6e2-4f52-bca5-5752d2892216" providerId="AD" clId="Web-{099861D4-9FA2-1C81-1D10-2600987321F1}" dt="2025-10-09T16:35:13.571" v="332" actId="1076"/>
      <pc:docMkLst>
        <pc:docMk/>
      </pc:docMkLst>
      <pc:sldChg chg="modSp">
        <pc:chgData name="Wilson, Jacqueline - DEN" userId="S::jacqueline.wilson@flydenver.com::5f28639e-e6e2-4f52-bca5-5752d2892216" providerId="AD" clId="Web-{099861D4-9FA2-1C81-1D10-2600987321F1}" dt="2025-10-09T16:35:13.571" v="332" actId="1076"/>
        <pc:sldMkLst>
          <pc:docMk/>
          <pc:sldMk cId="788518841" sldId="105115"/>
        </pc:sldMkLst>
        <pc:spChg chg="mod">
          <ac:chgData name="Wilson, Jacqueline - DEN" userId="S::jacqueline.wilson@flydenver.com::5f28639e-e6e2-4f52-bca5-5752d2892216" providerId="AD" clId="Web-{099861D4-9FA2-1C81-1D10-2600987321F1}" dt="2025-10-09T16:20:14.611" v="51" actId="20577"/>
          <ac:spMkLst>
            <pc:docMk/>
            <pc:sldMk cId="788518841" sldId="105115"/>
            <ac:spMk id="3" creationId="{888011C1-5FC0-CA8B-DAF2-2095F5177337}"/>
          </ac:spMkLst>
        </pc:spChg>
        <pc:spChg chg="mod">
          <ac:chgData name="Wilson, Jacqueline - DEN" userId="S::jacqueline.wilson@flydenver.com::5f28639e-e6e2-4f52-bca5-5752d2892216" providerId="AD" clId="Web-{099861D4-9FA2-1C81-1D10-2600987321F1}" dt="2025-10-09T16:35:13.571" v="332" actId="1076"/>
          <ac:spMkLst>
            <pc:docMk/>
            <pc:sldMk cId="788518841" sldId="105115"/>
            <ac:spMk id="16" creationId="{2876A080-C2B2-C972-58C5-D25F4D7795BE}"/>
          </ac:spMkLst>
        </pc:spChg>
      </pc:sldChg>
      <pc:sldChg chg="modSp">
        <pc:chgData name="Wilson, Jacqueline - DEN" userId="S::jacqueline.wilson@flydenver.com::5f28639e-e6e2-4f52-bca5-5752d2892216" providerId="AD" clId="Web-{099861D4-9FA2-1C81-1D10-2600987321F1}" dt="2025-10-09T16:35:07.649" v="331" actId="1076"/>
        <pc:sldMkLst>
          <pc:docMk/>
          <pc:sldMk cId="3739377223" sldId="105129"/>
        </pc:sldMkLst>
        <pc:spChg chg="mod">
          <ac:chgData name="Wilson, Jacqueline - DEN" userId="S::jacqueline.wilson@flydenver.com::5f28639e-e6e2-4f52-bca5-5752d2892216" providerId="AD" clId="Web-{099861D4-9FA2-1C81-1D10-2600987321F1}" dt="2025-10-09T16:19:16.423" v="26" actId="20577"/>
          <ac:spMkLst>
            <pc:docMk/>
            <pc:sldMk cId="3739377223" sldId="105129"/>
            <ac:spMk id="3" creationId="{8C003A0F-B9C4-A986-C3A2-A071CE75F547}"/>
          </ac:spMkLst>
        </pc:spChg>
        <pc:spChg chg="mod">
          <ac:chgData name="Wilson, Jacqueline - DEN" userId="S::jacqueline.wilson@flydenver.com::5f28639e-e6e2-4f52-bca5-5752d2892216" providerId="AD" clId="Web-{099861D4-9FA2-1C81-1D10-2600987321F1}" dt="2025-10-09T16:35:07.649" v="331" actId="1076"/>
          <ac:spMkLst>
            <pc:docMk/>
            <pc:sldMk cId="3739377223" sldId="105129"/>
            <ac:spMk id="16" creationId="{AFCA5392-1FD1-163B-DB94-73922C55BB21}"/>
          </ac:spMkLst>
        </pc:spChg>
      </pc:sldChg>
      <pc:sldChg chg="modSp">
        <pc:chgData name="Wilson, Jacqueline - DEN" userId="S::jacqueline.wilson@flydenver.com::5f28639e-e6e2-4f52-bca5-5752d2892216" providerId="AD" clId="Web-{099861D4-9FA2-1C81-1D10-2600987321F1}" dt="2025-10-09T16:34:30.649" v="330" actId="20577"/>
        <pc:sldMkLst>
          <pc:docMk/>
          <pc:sldMk cId="1766899550" sldId="105199"/>
        </pc:sldMkLst>
        <pc:spChg chg="mod">
          <ac:chgData name="Wilson, Jacqueline - DEN" userId="S::jacqueline.wilson@flydenver.com::5f28639e-e6e2-4f52-bca5-5752d2892216" providerId="AD" clId="Web-{099861D4-9FA2-1C81-1D10-2600987321F1}" dt="2025-10-09T16:34:30.649" v="330" actId="20577"/>
          <ac:spMkLst>
            <pc:docMk/>
            <pc:sldMk cId="1766899550" sldId="105199"/>
            <ac:spMk id="3" creationId="{5F924661-ABBC-6C2F-839E-0847FE33E541}"/>
          </ac:spMkLst>
        </pc:spChg>
      </pc:sldChg>
      <pc:sldChg chg="modSp">
        <pc:chgData name="Wilson, Jacqueline - DEN" userId="S::jacqueline.wilson@flydenver.com::5f28639e-e6e2-4f52-bca5-5752d2892216" providerId="AD" clId="Web-{099861D4-9FA2-1C81-1D10-2600987321F1}" dt="2025-10-09T16:17:45.797" v="22" actId="20577"/>
        <pc:sldMkLst>
          <pc:docMk/>
          <pc:sldMk cId="2348009637" sldId="105208"/>
        </pc:sldMkLst>
        <pc:spChg chg="mod">
          <ac:chgData name="Wilson, Jacqueline - DEN" userId="S::jacqueline.wilson@flydenver.com::5f28639e-e6e2-4f52-bca5-5752d2892216" providerId="AD" clId="Web-{099861D4-9FA2-1C81-1D10-2600987321F1}" dt="2025-10-09T16:17:45.797" v="22" actId="20577"/>
          <ac:spMkLst>
            <pc:docMk/>
            <pc:sldMk cId="2348009637" sldId="105208"/>
            <ac:spMk id="3" creationId="{1EE5D080-1375-D6DD-523F-4BA3BAEA9A46}"/>
          </ac:spMkLst>
        </pc:spChg>
      </pc:sldChg>
    </pc:docChg>
  </pc:docChgLst>
  <pc:docChgLst>
    <pc:chgData name="Elliott, Alisha - DEN" userId="S::alisha.elliott@flydenver.com::5030ebc2-f84e-4ecf-b88f-8ad527864d90" providerId="AD" clId="Web-{21898D22-219E-D517-37DA-00E99B9DC3B0}"/>
    <pc:docChg chg="sldOrd">
      <pc:chgData name="Elliott, Alisha - DEN" userId="S::alisha.elliott@flydenver.com::5030ebc2-f84e-4ecf-b88f-8ad527864d90" providerId="AD" clId="Web-{21898D22-219E-D517-37DA-00E99B9DC3B0}" dt="2025-10-09T17:45:30.430" v="2"/>
      <pc:docMkLst>
        <pc:docMk/>
      </pc:docMkLst>
      <pc:sldChg chg="ord">
        <pc:chgData name="Elliott, Alisha - DEN" userId="S::alisha.elliott@flydenver.com::5030ebc2-f84e-4ecf-b88f-8ad527864d90" providerId="AD" clId="Web-{21898D22-219E-D517-37DA-00E99B9DC3B0}" dt="2025-10-09T17:45:30.430" v="2"/>
        <pc:sldMkLst>
          <pc:docMk/>
          <pc:sldMk cId="95087388" sldId="105070"/>
        </pc:sldMkLst>
      </pc:sldChg>
      <pc:sldChg chg="ord">
        <pc:chgData name="Elliott, Alisha - DEN" userId="S::alisha.elliott@flydenver.com::5030ebc2-f84e-4ecf-b88f-8ad527864d90" providerId="AD" clId="Web-{21898D22-219E-D517-37DA-00E99B9DC3B0}" dt="2025-10-09T17:22:25.558" v="0"/>
        <pc:sldMkLst>
          <pc:docMk/>
          <pc:sldMk cId="3838571243" sldId="105177"/>
        </pc:sldMkLst>
      </pc:sldChg>
      <pc:sldChg chg="ord">
        <pc:chgData name="Elliott, Alisha - DEN" userId="S::alisha.elliott@flydenver.com::5030ebc2-f84e-4ecf-b88f-8ad527864d90" providerId="AD" clId="Web-{21898D22-219E-D517-37DA-00E99B9DC3B0}" dt="2025-10-09T17:44:34.211" v="1"/>
        <pc:sldMkLst>
          <pc:docMk/>
          <pc:sldMk cId="1109005977" sldId="105207"/>
        </pc:sldMkLst>
      </pc:sldChg>
    </pc:docChg>
  </pc:docChgLst>
  <pc:docChgLst>
    <pc:chgData name="Mondragon, Desiree - DEN" userId="cddb16d0-b6f9-4161-a1a6-91a003280c7c" providerId="ADAL" clId="{29C35644-1618-412B-9EA1-D98A40D3039B}"/>
    <pc:docChg chg="modSld">
      <pc:chgData name="Mondragon, Desiree - DEN" userId="cddb16d0-b6f9-4161-a1a6-91a003280c7c" providerId="ADAL" clId="{29C35644-1618-412B-9EA1-D98A40D3039B}" dt="2025-09-10T18:31:59.548" v="0"/>
      <pc:docMkLst>
        <pc:docMk/>
      </pc:docMkLst>
      <pc:sldChg chg="modSp">
        <pc:chgData name="Mondragon, Desiree - DEN" userId="cddb16d0-b6f9-4161-a1a6-91a003280c7c" providerId="ADAL" clId="{29C35644-1618-412B-9EA1-D98A40D3039B}" dt="2025-09-10T18:31:59.548" v="0"/>
        <pc:sldMkLst>
          <pc:docMk/>
          <pc:sldMk cId="3985306845" sldId="105187"/>
        </pc:sldMkLst>
        <pc:spChg chg="mod">
          <ac:chgData name="Mondragon, Desiree - DEN" userId="cddb16d0-b6f9-4161-a1a6-91a003280c7c" providerId="ADAL" clId="{29C35644-1618-412B-9EA1-D98A40D3039B}" dt="2025-09-10T18:31:59.548" v="0"/>
          <ac:spMkLst>
            <pc:docMk/>
            <pc:sldMk cId="3985306845" sldId="105187"/>
            <ac:spMk id="3" creationId="{58CB8EA7-2C7C-905E-E95E-195FE2593ACB}"/>
          </ac:spMkLst>
        </pc:spChg>
      </pc:sldChg>
    </pc:docChg>
  </pc:docChgLst>
  <pc:docChgLst>
    <pc:chgData name="Lujan, Corinna - DEN" userId="S::corinna.lujan@flydenver.com::d50e7b76-e3a7-453a-a7e5-4b64ecea9496" providerId="AD" clId="Web-{E21069D5-A06F-C9D2-B0C9-AF09269D937F}"/>
    <pc:docChg chg="modSld">
      <pc:chgData name="Lujan, Corinna - DEN" userId="S::corinna.lujan@flydenver.com::d50e7b76-e3a7-453a-a7e5-4b64ecea9496" providerId="AD" clId="Web-{E21069D5-A06F-C9D2-B0C9-AF09269D937F}" dt="2025-09-11T22:38:28.088" v="4" actId="20577"/>
      <pc:docMkLst>
        <pc:docMk/>
      </pc:docMkLst>
      <pc:sldChg chg="modSp">
        <pc:chgData name="Lujan, Corinna - DEN" userId="S::corinna.lujan@flydenver.com::d50e7b76-e3a7-453a-a7e5-4b64ecea9496" providerId="AD" clId="Web-{E21069D5-A06F-C9D2-B0C9-AF09269D937F}" dt="2025-09-11T22:38:28.088" v="4" actId="20577"/>
        <pc:sldMkLst>
          <pc:docMk/>
          <pc:sldMk cId="2210502913" sldId="105162"/>
        </pc:sldMkLst>
        <pc:spChg chg="mod">
          <ac:chgData name="Lujan, Corinna - DEN" userId="S::corinna.lujan@flydenver.com::d50e7b76-e3a7-453a-a7e5-4b64ecea9496" providerId="AD" clId="Web-{E21069D5-A06F-C9D2-B0C9-AF09269D937F}" dt="2025-09-11T22:38:28.088" v="4" actId="20577"/>
          <ac:spMkLst>
            <pc:docMk/>
            <pc:sldMk cId="2210502913" sldId="105162"/>
            <ac:spMk id="16" creationId="{33A92FAB-BAE1-B1C4-FC6B-C7C5E7E03655}"/>
          </ac:spMkLst>
        </pc:spChg>
      </pc:sldChg>
    </pc:docChg>
  </pc:docChgLst>
  <pc:docChgLst>
    <pc:chgData name="Cotton, Booker - DEN Contingent Worker" userId="S::booker.cotton@flydenver.com::5fb1e5c5-0464-4f7c-be5f-b4e495996d4b" providerId="AD" clId="Web-{FA3BB73F-3358-7EB6-CC47-7A2DAC41FFD3}"/>
    <pc:docChg chg="modSld">
      <pc:chgData name="Cotton, Booker - DEN Contingent Worker" userId="S::booker.cotton@flydenver.com::5fb1e5c5-0464-4f7c-be5f-b4e495996d4b" providerId="AD" clId="Web-{FA3BB73F-3358-7EB6-CC47-7A2DAC41FFD3}" dt="2025-10-09T18:48:56.544" v="72" actId="20577"/>
      <pc:docMkLst>
        <pc:docMk/>
      </pc:docMkLst>
      <pc:sldChg chg="modSp">
        <pc:chgData name="Cotton, Booker - DEN Contingent Worker" userId="S::booker.cotton@flydenver.com::5fb1e5c5-0464-4f7c-be5f-b4e495996d4b" providerId="AD" clId="Web-{FA3BB73F-3358-7EB6-CC47-7A2DAC41FFD3}" dt="2025-10-09T18:48:56.544" v="72" actId="20577"/>
        <pc:sldMkLst>
          <pc:docMk/>
          <pc:sldMk cId="3733443801" sldId="105203"/>
        </pc:sldMkLst>
        <pc:spChg chg="mod">
          <ac:chgData name="Cotton, Booker - DEN Contingent Worker" userId="S::booker.cotton@flydenver.com::5fb1e5c5-0464-4f7c-be5f-b4e495996d4b" providerId="AD" clId="Web-{FA3BB73F-3358-7EB6-CC47-7A2DAC41FFD3}" dt="2025-10-09T18:48:56.544" v="72" actId="20577"/>
          <ac:spMkLst>
            <pc:docMk/>
            <pc:sldMk cId="3733443801" sldId="105203"/>
            <ac:spMk id="3" creationId="{337DBF32-F643-69C3-8F2A-26A2CF142400}"/>
          </ac:spMkLst>
        </pc:spChg>
      </pc:sldChg>
    </pc:docChg>
  </pc:docChgLst>
  <pc:docChgLst>
    <pc:chgData name="Mondragon, Desiree - DEN" userId="cddb16d0-b6f9-4161-a1a6-91a003280c7c" providerId="ADAL" clId="{0E1C0516-35CB-4525-9524-E5242A169041}"/>
    <pc:docChg chg="addSld modSld modSection">
      <pc:chgData name="Mondragon, Desiree - DEN" userId="cddb16d0-b6f9-4161-a1a6-91a003280c7c" providerId="ADAL" clId="{0E1C0516-35CB-4525-9524-E5242A169041}" dt="2025-09-30T17:29:32.877" v="126" actId="12"/>
      <pc:docMkLst>
        <pc:docMk/>
      </pc:docMkLst>
      <pc:sldChg chg="modSp mod">
        <pc:chgData name="Mondragon, Desiree - DEN" userId="cddb16d0-b6f9-4161-a1a6-91a003280c7c" providerId="ADAL" clId="{0E1C0516-35CB-4525-9524-E5242A169041}" dt="2025-09-30T17:29:32.877" v="126" actId="12"/>
        <pc:sldMkLst>
          <pc:docMk/>
          <pc:sldMk cId="2184838611" sldId="104962"/>
        </pc:sldMkLst>
        <pc:spChg chg="mod">
          <ac:chgData name="Mondragon, Desiree - DEN" userId="cddb16d0-b6f9-4161-a1a6-91a003280c7c" providerId="ADAL" clId="{0E1C0516-35CB-4525-9524-E5242A169041}" dt="2025-09-30T17:29:32.877" v="126" actId="12"/>
          <ac:spMkLst>
            <pc:docMk/>
            <pc:sldMk cId="2184838611" sldId="104962"/>
            <ac:spMk id="3" creationId="{230B73FC-1116-EA6E-669D-9BD9CC049CFC}"/>
          </ac:spMkLst>
        </pc:spChg>
        <pc:spChg chg="mod">
          <ac:chgData name="Mondragon, Desiree - DEN" userId="cddb16d0-b6f9-4161-a1a6-91a003280c7c" providerId="ADAL" clId="{0E1C0516-35CB-4525-9524-E5242A169041}" dt="2025-09-30T17:27:54.769" v="101"/>
          <ac:spMkLst>
            <pc:docMk/>
            <pc:sldMk cId="2184838611" sldId="104962"/>
            <ac:spMk id="16" creationId="{D9350C30-AF41-4ACB-65F1-591C0E2D65C8}"/>
          </ac:spMkLst>
        </pc:spChg>
      </pc:sldChg>
      <pc:sldChg chg="modSp mod">
        <pc:chgData name="Mondragon, Desiree - DEN" userId="cddb16d0-b6f9-4161-a1a6-91a003280c7c" providerId="ADAL" clId="{0E1C0516-35CB-4525-9524-E5242A169041}" dt="2025-09-30T17:14:34.003" v="0" actId="20577"/>
        <pc:sldMkLst>
          <pc:docMk/>
          <pc:sldMk cId="2398657899" sldId="105163"/>
        </pc:sldMkLst>
      </pc:sldChg>
      <pc:sldChg chg="modSp mod">
        <pc:chgData name="Mondragon, Desiree - DEN" userId="cddb16d0-b6f9-4161-a1a6-91a003280c7c" providerId="ADAL" clId="{0E1C0516-35CB-4525-9524-E5242A169041}" dt="2025-09-30T17:22:51.633" v="60" actId="6549"/>
        <pc:sldMkLst>
          <pc:docMk/>
          <pc:sldMk cId="1079692843" sldId="105170"/>
        </pc:sldMkLst>
      </pc:sldChg>
      <pc:sldChg chg="modSp mod">
        <pc:chgData name="Mondragon, Desiree - DEN" userId="cddb16d0-b6f9-4161-a1a6-91a003280c7c" providerId="ADAL" clId="{0E1C0516-35CB-4525-9524-E5242A169041}" dt="2025-09-30T17:27:15.657" v="99" actId="20577"/>
        <pc:sldMkLst>
          <pc:docMk/>
          <pc:sldMk cId="4147436636" sldId="105171"/>
        </pc:sldMkLst>
        <pc:spChg chg="mod">
          <ac:chgData name="Mondragon, Desiree - DEN" userId="cddb16d0-b6f9-4161-a1a6-91a003280c7c" providerId="ADAL" clId="{0E1C0516-35CB-4525-9524-E5242A169041}" dt="2025-09-30T17:27:15.657" v="99" actId="20577"/>
          <ac:spMkLst>
            <pc:docMk/>
            <pc:sldMk cId="4147436636" sldId="105171"/>
            <ac:spMk id="3" creationId="{60F19CFF-BB58-CCB4-1AA7-64D46C8CDAC8}"/>
          </ac:spMkLst>
        </pc:spChg>
        <pc:spChg chg="mod">
          <ac:chgData name="Mondragon, Desiree - DEN" userId="cddb16d0-b6f9-4161-a1a6-91a003280c7c" providerId="ADAL" clId="{0E1C0516-35CB-4525-9524-E5242A169041}" dt="2025-09-30T17:23:04.303" v="63" actId="255"/>
          <ac:spMkLst>
            <pc:docMk/>
            <pc:sldMk cId="4147436636" sldId="105171"/>
            <ac:spMk id="16" creationId="{2A0C76DB-E092-6C32-4769-58B0973B53FE}"/>
          </ac:spMkLst>
        </pc:spChg>
      </pc:sldChg>
      <pc:sldChg chg="modSp mod">
        <pc:chgData name="Mondragon, Desiree - DEN" userId="cddb16d0-b6f9-4161-a1a6-91a003280c7c" providerId="ADAL" clId="{0E1C0516-35CB-4525-9524-E5242A169041}" dt="2025-09-30T17:14:36.487" v="1" actId="20577"/>
        <pc:sldMkLst>
          <pc:docMk/>
          <pc:sldMk cId="2031397048" sldId="105178"/>
        </pc:sldMkLst>
      </pc:sldChg>
      <pc:sldChg chg="modSp mod">
        <pc:chgData name="Mondragon, Desiree - DEN" userId="cddb16d0-b6f9-4161-a1a6-91a003280c7c" providerId="ADAL" clId="{0E1C0516-35CB-4525-9524-E5242A169041}" dt="2025-09-30T17:14:41.235" v="2" actId="20577"/>
        <pc:sldMkLst>
          <pc:docMk/>
          <pc:sldMk cId="234556160" sldId="105182"/>
        </pc:sldMkLst>
      </pc:sldChg>
      <pc:sldChg chg="modSp mod">
        <pc:chgData name="Mondragon, Desiree - DEN" userId="cddb16d0-b6f9-4161-a1a6-91a003280c7c" providerId="ADAL" clId="{0E1C0516-35CB-4525-9524-E5242A169041}" dt="2025-09-30T17:15:34.628" v="7"/>
        <pc:sldMkLst>
          <pc:docMk/>
          <pc:sldMk cId="1042588028" sldId="105190"/>
        </pc:sldMkLst>
      </pc:sldChg>
      <pc:sldChg chg="modSp mod">
        <pc:chgData name="Mondragon, Desiree - DEN" userId="cddb16d0-b6f9-4161-a1a6-91a003280c7c" providerId="ADAL" clId="{0E1C0516-35CB-4525-9524-E5242A169041}" dt="2025-09-30T17:17:05.252" v="32" actId="20577"/>
        <pc:sldMkLst>
          <pc:docMk/>
          <pc:sldMk cId="61745666" sldId="105191"/>
        </pc:sldMkLst>
        <pc:spChg chg="mod">
          <ac:chgData name="Mondragon, Desiree - DEN" userId="cddb16d0-b6f9-4161-a1a6-91a003280c7c" providerId="ADAL" clId="{0E1C0516-35CB-4525-9524-E5242A169041}" dt="2025-09-30T17:17:05.252" v="32" actId="20577"/>
          <ac:spMkLst>
            <pc:docMk/>
            <pc:sldMk cId="61745666" sldId="105191"/>
            <ac:spMk id="3" creationId="{1A09141D-4C52-A597-FA9D-71AADB40B945}"/>
          </ac:spMkLst>
        </pc:spChg>
      </pc:sldChg>
      <pc:sldChg chg="modSp mod">
        <pc:chgData name="Mondragon, Desiree - DEN" userId="cddb16d0-b6f9-4161-a1a6-91a003280c7c" providerId="ADAL" clId="{0E1C0516-35CB-4525-9524-E5242A169041}" dt="2025-09-30T17:14:50.904" v="5" actId="20577"/>
        <pc:sldMkLst>
          <pc:docMk/>
          <pc:sldMk cId="2649125069" sldId="105194"/>
        </pc:sldMkLst>
      </pc:sldChg>
      <pc:sldChg chg="add">
        <pc:chgData name="Mondragon, Desiree - DEN" userId="cddb16d0-b6f9-4161-a1a6-91a003280c7c" providerId="ADAL" clId="{0E1C0516-35CB-4525-9524-E5242A169041}" dt="2025-09-30T17:15:03.013" v="6" actId="2890"/>
        <pc:sldMkLst>
          <pc:docMk/>
          <pc:sldMk cId="1224098283" sldId="105200"/>
        </pc:sldMkLst>
      </pc:sldChg>
      <pc:sldChg chg="add replId">
        <pc:chgData name="Mondragon, Desiree - DEN" userId="cddb16d0-b6f9-4161-a1a6-91a003280c7c" providerId="ADAL" clId="{0E1C0516-35CB-4525-9524-E5242A169041}" dt="2025-09-30T17:15:03.013" v="6" actId="2890"/>
        <pc:sldMkLst>
          <pc:docMk/>
          <pc:sldMk cId="2253174435" sldId="105201"/>
        </pc:sldMkLst>
      </pc:sldChg>
      <pc:sldChg chg="modSp add mod">
        <pc:chgData name="Mondragon, Desiree - DEN" userId="cddb16d0-b6f9-4161-a1a6-91a003280c7c" providerId="ADAL" clId="{0E1C0516-35CB-4525-9524-E5242A169041}" dt="2025-09-30T17:17:39.250" v="34"/>
        <pc:sldMkLst>
          <pc:docMk/>
          <pc:sldMk cId="3253092607" sldId="105202"/>
        </pc:sldMkLst>
      </pc:sldChg>
      <pc:sldChg chg="modSp add mod replId">
        <pc:chgData name="Mondragon, Desiree - DEN" userId="cddb16d0-b6f9-4161-a1a6-91a003280c7c" providerId="ADAL" clId="{0E1C0516-35CB-4525-9524-E5242A169041}" dt="2025-09-30T17:19:37.274" v="54" actId="20577"/>
        <pc:sldMkLst>
          <pc:docMk/>
          <pc:sldMk cId="3733443801" sldId="105203"/>
        </pc:sldMkLst>
        <pc:spChg chg="mod">
          <ac:chgData name="Mondragon, Desiree - DEN" userId="cddb16d0-b6f9-4161-a1a6-91a003280c7c" providerId="ADAL" clId="{0E1C0516-35CB-4525-9524-E5242A169041}" dt="2025-09-30T17:19:37.274" v="54" actId="20577"/>
          <ac:spMkLst>
            <pc:docMk/>
            <pc:sldMk cId="3733443801" sldId="105203"/>
            <ac:spMk id="3" creationId="{337DBF32-F643-69C3-8F2A-26A2CF142400}"/>
          </ac:spMkLst>
        </pc:spChg>
        <pc:spChg chg="mod">
          <ac:chgData name="Mondragon, Desiree - DEN" userId="cddb16d0-b6f9-4161-a1a6-91a003280c7c" providerId="ADAL" clId="{0E1C0516-35CB-4525-9524-E5242A169041}" dt="2025-09-30T17:17:53.663" v="36" actId="255"/>
          <ac:spMkLst>
            <pc:docMk/>
            <pc:sldMk cId="3733443801" sldId="105203"/>
            <ac:spMk id="16" creationId="{7DCF0915-2BCD-DA53-7225-01705E371904}"/>
          </ac:spMkLst>
        </pc:spChg>
      </pc:sldChg>
      <pc:sldChg chg="add replId">
        <pc:chgData name="Mondragon, Desiree - DEN" userId="cddb16d0-b6f9-4161-a1a6-91a003280c7c" providerId="ADAL" clId="{0E1C0516-35CB-4525-9524-E5242A169041}" dt="2025-09-30T17:20:55.733" v="55" actId="2890"/>
        <pc:sldMkLst>
          <pc:docMk/>
          <pc:sldMk cId="2858149278" sldId="105205"/>
        </pc:sldMkLst>
      </pc:sldChg>
      <pc:sldChg chg="modSp add mod">
        <pc:chgData name="Mondragon, Desiree - DEN" userId="cddb16d0-b6f9-4161-a1a6-91a003280c7c" providerId="ADAL" clId="{0E1C0516-35CB-4525-9524-E5242A169041}" dt="2025-09-30T17:22:45.314" v="58" actId="20577"/>
        <pc:sldMkLst>
          <pc:docMk/>
          <pc:sldMk cId="613398902" sldId="105206"/>
        </pc:sldMkLst>
      </pc:sldChg>
      <pc:sldChg chg="add replId">
        <pc:chgData name="Mondragon, Desiree - DEN" userId="cddb16d0-b6f9-4161-a1a6-91a003280c7c" providerId="ADAL" clId="{0E1C0516-35CB-4525-9524-E5242A169041}" dt="2025-09-30T17:22:28.214" v="56" actId="2890"/>
        <pc:sldMkLst>
          <pc:docMk/>
          <pc:sldMk cId="1109005977" sldId="105207"/>
        </pc:sldMkLst>
      </pc:sldChg>
      <pc:sldChg chg="add">
        <pc:chgData name="Mondragon, Desiree - DEN" userId="cddb16d0-b6f9-4161-a1a6-91a003280c7c" providerId="ADAL" clId="{0E1C0516-35CB-4525-9524-E5242A169041}" dt="2025-09-30T17:27:44.285" v="100" actId="2890"/>
        <pc:sldMkLst>
          <pc:docMk/>
          <pc:sldMk cId="2348009637" sldId="105208"/>
        </pc:sldMkLst>
      </pc:sldChg>
    </pc:docChg>
  </pc:docChgLst>
  <pc:docChgLst>
    <pc:chgData name="Mondragon, Desiree - DEN" userId="cddb16d0-b6f9-4161-a1a6-91a003280c7c" providerId="ADAL" clId="{DD13A8E9-38D6-483C-9668-5451588B944B}"/>
    <pc:docChg chg="custSel addSld delSld modSld sldOrd modSection">
      <pc:chgData name="Mondragon, Desiree - DEN" userId="cddb16d0-b6f9-4161-a1a6-91a003280c7c" providerId="ADAL" clId="{DD13A8E9-38D6-483C-9668-5451588B944B}" dt="2025-10-03T20:44:46.093" v="149" actId="478"/>
      <pc:docMkLst>
        <pc:docMk/>
      </pc:docMkLst>
      <pc:sldChg chg="modSp mod">
        <pc:chgData name="Mondragon, Desiree - DEN" userId="cddb16d0-b6f9-4161-a1a6-91a003280c7c" providerId="ADAL" clId="{DD13A8E9-38D6-483C-9668-5451588B944B}" dt="2025-10-03T20:24:34.174" v="1"/>
        <pc:sldMkLst>
          <pc:docMk/>
          <pc:sldMk cId="1042588028" sldId="105190"/>
        </pc:sldMkLst>
      </pc:sldChg>
      <pc:sldChg chg="modSp mod">
        <pc:chgData name="Mondragon, Desiree - DEN" userId="cddb16d0-b6f9-4161-a1a6-91a003280c7c" providerId="ADAL" clId="{DD13A8E9-38D6-483C-9668-5451588B944B}" dt="2025-10-03T20:34:16.321" v="25" actId="113"/>
        <pc:sldMkLst>
          <pc:docMk/>
          <pc:sldMk cId="61745666" sldId="105191"/>
        </pc:sldMkLst>
        <pc:spChg chg="mod">
          <ac:chgData name="Mondragon, Desiree - DEN" userId="cddb16d0-b6f9-4161-a1a6-91a003280c7c" providerId="ADAL" clId="{DD13A8E9-38D6-483C-9668-5451588B944B}" dt="2025-10-03T20:34:16.321" v="25" actId="113"/>
          <ac:spMkLst>
            <pc:docMk/>
            <pc:sldMk cId="61745666" sldId="105191"/>
            <ac:spMk id="3" creationId="{1A09141D-4C52-A597-FA9D-71AADB40B945}"/>
          </ac:spMkLst>
        </pc:spChg>
        <pc:spChg chg="mod">
          <ac:chgData name="Mondragon, Desiree - DEN" userId="cddb16d0-b6f9-4161-a1a6-91a003280c7c" providerId="ADAL" clId="{DD13A8E9-38D6-483C-9668-5451588B944B}" dt="2025-10-03T20:24:42.139" v="2"/>
          <ac:spMkLst>
            <pc:docMk/>
            <pc:sldMk cId="61745666" sldId="105191"/>
            <ac:spMk id="16" creationId="{20FD3A44-44A0-A5E0-6228-3E159749CBBD}"/>
          </ac:spMkLst>
        </pc:spChg>
      </pc:sldChg>
      <pc:sldChg chg="modSp mod ord">
        <pc:chgData name="Mondragon, Desiree - DEN" userId="cddb16d0-b6f9-4161-a1a6-91a003280c7c" providerId="ADAL" clId="{DD13A8E9-38D6-483C-9668-5451588B944B}" dt="2025-10-03T20:43:03.517" v="97" actId="20577"/>
        <pc:sldMkLst>
          <pc:docMk/>
          <pc:sldMk cId="531860880" sldId="105214"/>
        </pc:sldMkLst>
      </pc:sldChg>
      <pc:sldChg chg="delSp modSp mod">
        <pc:chgData name="Mondragon, Desiree - DEN" userId="cddb16d0-b6f9-4161-a1a6-91a003280c7c" providerId="ADAL" clId="{DD13A8E9-38D6-483C-9668-5451588B944B}" dt="2025-10-03T20:44:46.093" v="149" actId="478"/>
        <pc:sldMkLst>
          <pc:docMk/>
          <pc:sldMk cId="3989304973" sldId="105215"/>
        </pc:sldMkLst>
        <pc:spChg chg="mod">
          <ac:chgData name="Mondragon, Desiree - DEN" userId="cddb16d0-b6f9-4161-a1a6-91a003280c7c" providerId="ADAL" clId="{DD13A8E9-38D6-483C-9668-5451588B944B}" dt="2025-10-03T20:44:42.824" v="148" actId="113"/>
          <ac:spMkLst>
            <pc:docMk/>
            <pc:sldMk cId="3989304973" sldId="105215"/>
            <ac:spMk id="5" creationId="{9BCD12DB-0B37-C640-1397-654E356B1A18}"/>
          </ac:spMkLst>
        </pc:spChg>
      </pc:sldChg>
      <pc:sldChg chg="add">
        <pc:chgData name="Mondragon, Desiree - DEN" userId="cddb16d0-b6f9-4161-a1a6-91a003280c7c" providerId="ADAL" clId="{DD13A8E9-38D6-483C-9668-5451588B944B}" dt="2025-10-03T20:24:14.571" v="0" actId="2890"/>
        <pc:sldMkLst>
          <pc:docMk/>
          <pc:sldMk cId="3369398236" sldId="105216"/>
        </pc:sldMkLst>
      </pc:sldChg>
      <pc:sldChg chg="add replId">
        <pc:chgData name="Mondragon, Desiree - DEN" userId="cddb16d0-b6f9-4161-a1a6-91a003280c7c" providerId="ADAL" clId="{DD13A8E9-38D6-483C-9668-5451588B944B}" dt="2025-10-03T20:24:14.571" v="0" actId="2890"/>
        <pc:sldMkLst>
          <pc:docMk/>
          <pc:sldMk cId="3213392384" sldId="105217"/>
        </pc:sldMkLst>
      </pc:sldChg>
    </pc:docChg>
  </pc:docChgLst>
  <pc:docChgLst>
    <pc:chgData name="Hilton, Jacob - DEN Contingent Worker" userId="S::jacob.hilton@flydenver.com::29cfa12d-ba98-4325-9ebc-fe56cc0427b6" providerId="AD" clId="Web-{962DAA39-312B-DBCB-69B4-DFA21D6F5C71}"/>
    <pc:docChg chg="sldOrd">
      <pc:chgData name="Hilton, Jacob - DEN Contingent Worker" userId="S::jacob.hilton@flydenver.com::29cfa12d-ba98-4325-9ebc-fe56cc0427b6" providerId="AD" clId="Web-{962DAA39-312B-DBCB-69B4-DFA21D6F5C71}" dt="2025-10-08T15:19:14.470" v="0"/>
      <pc:docMkLst>
        <pc:docMk/>
      </pc:docMkLst>
      <pc:sldChg chg="ord">
        <pc:chgData name="Hilton, Jacob - DEN Contingent Worker" userId="S::jacob.hilton@flydenver.com::29cfa12d-ba98-4325-9ebc-fe56cc0427b6" providerId="AD" clId="Web-{962DAA39-312B-DBCB-69B4-DFA21D6F5C71}" dt="2025-10-08T15:19:14.470" v="0"/>
        <pc:sldMkLst>
          <pc:docMk/>
          <pc:sldMk cId="3234429688" sldId="105195"/>
        </pc:sldMkLst>
      </pc:sldChg>
    </pc:docChg>
  </pc:docChgLst>
  <pc:docChgLst>
    <pc:chgData name="Giammo, Ella - DEN Contingent Worker" userId="fc1900f9-0309-443e-b733-56890ee673e9" providerId="ADAL" clId="{8B2DF2E3-A2D6-4A27-82B5-2DB34CD7C163}"/>
    <pc:docChg chg="undo custSel addSld modSld sldOrd">
      <pc:chgData name="Giammo, Ella - DEN Contingent Worker" userId="fc1900f9-0309-443e-b733-56890ee673e9" providerId="ADAL" clId="{8B2DF2E3-A2D6-4A27-82B5-2DB34CD7C163}" dt="2025-10-09T18:33:11.024" v="899" actId="20577"/>
      <pc:docMkLst>
        <pc:docMk/>
      </pc:docMkLst>
      <pc:sldChg chg="modSp">
        <pc:chgData name="Giammo, Ella - DEN Contingent Worker" userId="fc1900f9-0309-443e-b733-56890ee673e9" providerId="ADAL" clId="{8B2DF2E3-A2D6-4A27-82B5-2DB34CD7C163}" dt="2025-10-06T18:55:53.240" v="810"/>
        <pc:sldMkLst>
          <pc:docMk/>
          <pc:sldMk cId="2089279026" sldId="11099"/>
        </pc:sldMkLst>
        <pc:spChg chg="mod">
          <ac:chgData name="Giammo, Ella - DEN Contingent Worker" userId="fc1900f9-0309-443e-b733-56890ee673e9" providerId="ADAL" clId="{8B2DF2E3-A2D6-4A27-82B5-2DB34CD7C163}" dt="2025-10-06T18:55:53.240" v="810"/>
          <ac:spMkLst>
            <pc:docMk/>
            <pc:sldMk cId="2089279026" sldId="11099"/>
            <ac:spMk id="2" creationId="{35F67971-1933-588E-0AFA-D6BBB0F95EAC}"/>
          </ac:spMkLst>
        </pc:spChg>
      </pc:sldChg>
      <pc:sldChg chg="modSp">
        <pc:chgData name="Giammo, Ella - DEN Contingent Worker" userId="fc1900f9-0309-443e-b733-56890ee673e9" providerId="ADAL" clId="{8B2DF2E3-A2D6-4A27-82B5-2DB34CD7C163}" dt="2025-10-06T18:55:53.240" v="810"/>
        <pc:sldMkLst>
          <pc:docMk/>
          <pc:sldMk cId="1890452430" sldId="11112"/>
        </pc:sldMkLst>
        <pc:spChg chg="mod">
          <ac:chgData name="Giammo, Ella - DEN Contingent Worker" userId="fc1900f9-0309-443e-b733-56890ee673e9" providerId="ADAL" clId="{8B2DF2E3-A2D6-4A27-82B5-2DB34CD7C163}" dt="2025-10-06T18:55:53.240" v="810"/>
          <ac:spMkLst>
            <pc:docMk/>
            <pc:sldMk cId="1890452430" sldId="11112"/>
            <ac:spMk id="5" creationId="{24841190-7D96-86CF-DEBA-2CD24B300636}"/>
          </ac:spMkLst>
        </pc:spChg>
      </pc:sldChg>
      <pc:sldChg chg="modSp ord">
        <pc:chgData name="Giammo, Ella - DEN Contingent Worker" userId="fc1900f9-0309-443e-b733-56890ee673e9" providerId="ADAL" clId="{8B2DF2E3-A2D6-4A27-82B5-2DB34CD7C163}" dt="2025-10-06T18:55:53.240" v="810"/>
        <pc:sldMkLst>
          <pc:docMk/>
          <pc:sldMk cId="735330980" sldId="11113"/>
        </pc:sldMkLst>
        <pc:spChg chg="mod">
          <ac:chgData name="Giammo, Ella - DEN Contingent Worker" userId="fc1900f9-0309-443e-b733-56890ee673e9" providerId="ADAL" clId="{8B2DF2E3-A2D6-4A27-82B5-2DB34CD7C163}" dt="2025-10-06T18:55:53.240" v="810"/>
          <ac:spMkLst>
            <pc:docMk/>
            <pc:sldMk cId="735330980" sldId="11113"/>
            <ac:spMk id="10" creationId="{90003090-4EA3-A38E-7DF8-853A56FC6CCD}"/>
          </ac:spMkLst>
        </pc:spChg>
        <pc:spChg chg="mod">
          <ac:chgData name="Giammo, Ella - DEN Contingent Worker" userId="fc1900f9-0309-443e-b733-56890ee673e9" providerId="ADAL" clId="{8B2DF2E3-A2D6-4A27-82B5-2DB34CD7C163}" dt="2025-10-06T18:55:53.240" v="810"/>
          <ac:spMkLst>
            <pc:docMk/>
            <pc:sldMk cId="735330980" sldId="11113"/>
            <ac:spMk id="12" creationId="{F3A340E0-1503-4007-DE5B-398218D4AA5D}"/>
          </ac:spMkLst>
        </pc:spChg>
      </pc:sldChg>
      <pc:sldChg chg="modSp">
        <pc:chgData name="Giammo, Ella - DEN Contingent Worker" userId="fc1900f9-0309-443e-b733-56890ee673e9" providerId="ADAL" clId="{8B2DF2E3-A2D6-4A27-82B5-2DB34CD7C163}" dt="2025-10-06T18:55:53.240" v="810"/>
        <pc:sldMkLst>
          <pc:docMk/>
          <pc:sldMk cId="2917361468" sldId="11192"/>
        </pc:sldMkLst>
        <pc:spChg chg="mod">
          <ac:chgData name="Giammo, Ella - DEN Contingent Worker" userId="fc1900f9-0309-443e-b733-56890ee673e9" providerId="ADAL" clId="{8B2DF2E3-A2D6-4A27-82B5-2DB34CD7C163}" dt="2025-10-06T18:55:53.240" v="810"/>
          <ac:spMkLst>
            <pc:docMk/>
            <pc:sldMk cId="2917361468" sldId="11192"/>
            <ac:spMk id="5" creationId="{E31A49D9-D488-963E-D252-8840B6E0167D}"/>
          </ac:spMkLst>
        </pc:spChg>
      </pc:sldChg>
      <pc:sldChg chg="modSp">
        <pc:chgData name="Giammo, Ella - DEN Contingent Worker" userId="fc1900f9-0309-443e-b733-56890ee673e9" providerId="ADAL" clId="{8B2DF2E3-A2D6-4A27-82B5-2DB34CD7C163}" dt="2025-10-06T18:55:53.240" v="810"/>
        <pc:sldMkLst>
          <pc:docMk/>
          <pc:sldMk cId="0" sldId="11236"/>
        </pc:sldMkLst>
        <pc:spChg chg="mod">
          <ac:chgData name="Giammo, Ella - DEN Contingent Worker" userId="fc1900f9-0309-443e-b733-56890ee673e9" providerId="ADAL" clId="{8B2DF2E3-A2D6-4A27-82B5-2DB34CD7C163}" dt="2025-10-06T18:55:53.240" v="810"/>
          <ac:spMkLst>
            <pc:docMk/>
            <pc:sldMk cId="0" sldId="11236"/>
            <ac:spMk id="3" creationId="{4D3BE7C3-407C-CB0C-1D05-5719EECE40C2}"/>
          </ac:spMkLst>
        </pc:spChg>
        <pc:spChg chg="mod">
          <ac:chgData name="Giammo, Ella - DEN Contingent Worker" userId="fc1900f9-0309-443e-b733-56890ee673e9" providerId="ADAL" clId="{8B2DF2E3-A2D6-4A27-82B5-2DB34CD7C163}" dt="2025-10-06T18:55:53.240" v="810"/>
          <ac:spMkLst>
            <pc:docMk/>
            <pc:sldMk cId="0" sldId="11236"/>
            <ac:spMk id="4" creationId="{5A20C0F3-ED2C-DF10-367D-3F28E143BDD4}"/>
          </ac:spMkLst>
        </pc:spChg>
        <pc:spChg chg="mod">
          <ac:chgData name="Giammo, Ella - DEN Contingent Worker" userId="fc1900f9-0309-443e-b733-56890ee673e9" providerId="ADAL" clId="{8B2DF2E3-A2D6-4A27-82B5-2DB34CD7C163}" dt="2025-10-06T18:55:53.240" v="810"/>
          <ac:spMkLst>
            <pc:docMk/>
            <pc:sldMk cId="0" sldId="11236"/>
            <ac:spMk id="7" creationId="{E9507956-F734-D69F-F6A5-8FC49E324F87}"/>
          </ac:spMkLst>
        </pc:spChg>
        <pc:picChg chg="mod">
          <ac:chgData name="Giammo, Ella - DEN Contingent Worker" userId="fc1900f9-0309-443e-b733-56890ee673e9" providerId="ADAL" clId="{8B2DF2E3-A2D6-4A27-82B5-2DB34CD7C163}" dt="2025-10-06T18:55:53.240" v="810"/>
          <ac:picMkLst>
            <pc:docMk/>
            <pc:sldMk cId="0" sldId="11236"/>
            <ac:picMk id="11" creationId="{C5CA412B-F2AB-D9E9-0EE1-61D9BF9E02B5}"/>
          </ac:picMkLst>
        </pc:picChg>
      </pc:sldChg>
      <pc:sldChg chg="modSp">
        <pc:chgData name="Giammo, Ella - DEN Contingent Worker" userId="fc1900f9-0309-443e-b733-56890ee673e9" providerId="ADAL" clId="{8B2DF2E3-A2D6-4A27-82B5-2DB34CD7C163}" dt="2025-10-06T18:55:53.240" v="810"/>
        <pc:sldMkLst>
          <pc:docMk/>
          <pc:sldMk cId="3513850668" sldId="11237"/>
        </pc:sldMkLst>
        <pc:spChg chg="mod">
          <ac:chgData name="Giammo, Ella - DEN Contingent Worker" userId="fc1900f9-0309-443e-b733-56890ee673e9" providerId="ADAL" clId="{8B2DF2E3-A2D6-4A27-82B5-2DB34CD7C163}" dt="2025-10-06T18:55:53.240" v="810"/>
          <ac:spMkLst>
            <pc:docMk/>
            <pc:sldMk cId="3513850668" sldId="11237"/>
            <ac:spMk id="10" creationId="{90003090-4EA3-A38E-7DF8-853A56FC6CCD}"/>
          </ac:spMkLst>
        </pc:spChg>
      </pc:sldChg>
      <pc:sldChg chg="modSp">
        <pc:chgData name="Giammo, Ella - DEN Contingent Worker" userId="fc1900f9-0309-443e-b733-56890ee673e9" providerId="ADAL" clId="{8B2DF2E3-A2D6-4A27-82B5-2DB34CD7C163}" dt="2025-10-06T18:55:53.240" v="810"/>
        <pc:sldMkLst>
          <pc:docMk/>
          <pc:sldMk cId="2923033860" sldId="104948"/>
        </pc:sldMkLst>
        <pc:spChg chg="mod">
          <ac:chgData name="Giammo, Ella - DEN Contingent Worker" userId="fc1900f9-0309-443e-b733-56890ee673e9" providerId="ADAL" clId="{8B2DF2E3-A2D6-4A27-82B5-2DB34CD7C163}" dt="2025-10-06T18:55:53.240" v="810"/>
          <ac:spMkLst>
            <pc:docMk/>
            <pc:sldMk cId="2923033860" sldId="104948"/>
            <ac:spMk id="2" creationId="{0EF02A2B-449F-272D-69B8-9EFF1D8D0C22}"/>
          </ac:spMkLst>
        </pc:spChg>
      </pc:sldChg>
      <pc:sldChg chg="modSp">
        <pc:chgData name="Giammo, Ella - DEN Contingent Worker" userId="fc1900f9-0309-443e-b733-56890ee673e9" providerId="ADAL" clId="{8B2DF2E3-A2D6-4A27-82B5-2DB34CD7C163}" dt="2025-10-06T18:55:53.240" v="810"/>
        <pc:sldMkLst>
          <pc:docMk/>
          <pc:sldMk cId="2184838611" sldId="104962"/>
        </pc:sldMkLst>
        <pc:spChg chg="mod">
          <ac:chgData name="Giammo, Ella - DEN Contingent Worker" userId="fc1900f9-0309-443e-b733-56890ee673e9" providerId="ADAL" clId="{8B2DF2E3-A2D6-4A27-82B5-2DB34CD7C163}" dt="2025-10-06T18:55:53.240" v="810"/>
          <ac:spMkLst>
            <pc:docMk/>
            <pc:sldMk cId="2184838611" sldId="104962"/>
            <ac:spMk id="16" creationId="{D9350C30-AF41-4ACB-65F1-591C0E2D65C8}"/>
          </ac:spMkLst>
        </pc:spChg>
      </pc:sldChg>
      <pc:sldChg chg="modSp">
        <pc:chgData name="Giammo, Ella - DEN Contingent Worker" userId="fc1900f9-0309-443e-b733-56890ee673e9" providerId="ADAL" clId="{8B2DF2E3-A2D6-4A27-82B5-2DB34CD7C163}" dt="2025-10-06T18:55:53.240" v="810"/>
        <pc:sldMkLst>
          <pc:docMk/>
          <pc:sldMk cId="1962487920" sldId="104969"/>
        </pc:sldMkLst>
        <pc:spChg chg="mod">
          <ac:chgData name="Giammo, Ella - DEN Contingent Worker" userId="fc1900f9-0309-443e-b733-56890ee673e9" providerId="ADAL" clId="{8B2DF2E3-A2D6-4A27-82B5-2DB34CD7C163}" dt="2025-10-06T18:55:53.240" v="810"/>
          <ac:spMkLst>
            <pc:docMk/>
            <pc:sldMk cId="1962487920" sldId="104969"/>
            <ac:spMk id="2" creationId="{02C43F30-EC11-9635-A135-591D565CDEE5}"/>
          </ac:spMkLst>
        </pc:spChg>
      </pc:sldChg>
      <pc:sldChg chg="modSp">
        <pc:chgData name="Giammo, Ella - DEN Contingent Worker" userId="fc1900f9-0309-443e-b733-56890ee673e9" providerId="ADAL" clId="{8B2DF2E3-A2D6-4A27-82B5-2DB34CD7C163}" dt="2025-10-06T18:55:53.240" v="810"/>
        <pc:sldMkLst>
          <pc:docMk/>
          <pc:sldMk cId="167018346" sldId="104977"/>
        </pc:sldMkLst>
        <pc:spChg chg="mod">
          <ac:chgData name="Giammo, Ella - DEN Contingent Worker" userId="fc1900f9-0309-443e-b733-56890ee673e9" providerId="ADAL" clId="{8B2DF2E3-A2D6-4A27-82B5-2DB34CD7C163}" dt="2025-10-06T18:55:53.240" v="810"/>
          <ac:spMkLst>
            <pc:docMk/>
            <pc:sldMk cId="167018346" sldId="104977"/>
            <ac:spMk id="5" creationId="{945DF1C9-A0C7-0C8C-F344-10A0D20C6157}"/>
          </ac:spMkLst>
        </pc:spChg>
      </pc:sldChg>
      <pc:sldChg chg="modSp">
        <pc:chgData name="Giammo, Ella - DEN Contingent Worker" userId="fc1900f9-0309-443e-b733-56890ee673e9" providerId="ADAL" clId="{8B2DF2E3-A2D6-4A27-82B5-2DB34CD7C163}" dt="2025-10-06T18:55:53.240" v="810"/>
        <pc:sldMkLst>
          <pc:docMk/>
          <pc:sldMk cId="2144123617" sldId="104990"/>
        </pc:sldMkLst>
        <pc:spChg chg="mod">
          <ac:chgData name="Giammo, Ella - DEN Contingent Worker" userId="fc1900f9-0309-443e-b733-56890ee673e9" providerId="ADAL" clId="{8B2DF2E3-A2D6-4A27-82B5-2DB34CD7C163}" dt="2025-10-06T18:55:53.240" v="810"/>
          <ac:spMkLst>
            <pc:docMk/>
            <pc:sldMk cId="2144123617" sldId="104990"/>
            <ac:spMk id="2" creationId="{AAE83112-127A-EB53-9A92-0438B219C8C5}"/>
          </ac:spMkLst>
        </pc:spChg>
      </pc:sldChg>
      <pc:sldChg chg="modSp">
        <pc:chgData name="Giammo, Ella - DEN Contingent Worker" userId="fc1900f9-0309-443e-b733-56890ee673e9" providerId="ADAL" clId="{8B2DF2E3-A2D6-4A27-82B5-2DB34CD7C163}" dt="2025-10-06T18:55:53.240" v="810"/>
        <pc:sldMkLst>
          <pc:docMk/>
          <pc:sldMk cId="411078601" sldId="105061"/>
        </pc:sldMkLst>
        <pc:spChg chg="mod">
          <ac:chgData name="Giammo, Ella - DEN Contingent Worker" userId="fc1900f9-0309-443e-b733-56890ee673e9" providerId="ADAL" clId="{8B2DF2E3-A2D6-4A27-82B5-2DB34CD7C163}" dt="2025-10-06T18:55:53.240" v="810"/>
          <ac:spMkLst>
            <pc:docMk/>
            <pc:sldMk cId="411078601" sldId="105061"/>
            <ac:spMk id="2" creationId="{20D3888F-0D3D-9BD7-BCF6-73140975C398}"/>
          </ac:spMkLst>
        </pc:spChg>
      </pc:sldChg>
      <pc:sldChg chg="modSp">
        <pc:chgData name="Giammo, Ella - DEN Contingent Worker" userId="fc1900f9-0309-443e-b733-56890ee673e9" providerId="ADAL" clId="{8B2DF2E3-A2D6-4A27-82B5-2DB34CD7C163}" dt="2025-10-06T18:55:53.240" v="810"/>
        <pc:sldMkLst>
          <pc:docMk/>
          <pc:sldMk cId="66050245" sldId="105102"/>
        </pc:sldMkLst>
        <pc:spChg chg="mod">
          <ac:chgData name="Giammo, Ella - DEN Contingent Worker" userId="fc1900f9-0309-443e-b733-56890ee673e9" providerId="ADAL" clId="{8B2DF2E3-A2D6-4A27-82B5-2DB34CD7C163}" dt="2025-10-06T18:55:53.240" v="810"/>
          <ac:spMkLst>
            <pc:docMk/>
            <pc:sldMk cId="66050245" sldId="105102"/>
            <ac:spMk id="16" creationId="{4A613AAD-82C1-BDC8-2DE6-A08EBED029B5}"/>
          </ac:spMkLst>
        </pc:spChg>
      </pc:sldChg>
      <pc:sldChg chg="modSp">
        <pc:chgData name="Giammo, Ella - DEN Contingent Worker" userId="fc1900f9-0309-443e-b733-56890ee673e9" providerId="ADAL" clId="{8B2DF2E3-A2D6-4A27-82B5-2DB34CD7C163}" dt="2025-10-06T18:55:53.240" v="810"/>
        <pc:sldMkLst>
          <pc:docMk/>
          <pc:sldMk cId="3508204244" sldId="105108"/>
        </pc:sldMkLst>
        <pc:spChg chg="mod">
          <ac:chgData name="Giammo, Ella - DEN Contingent Worker" userId="fc1900f9-0309-443e-b733-56890ee673e9" providerId="ADAL" clId="{8B2DF2E3-A2D6-4A27-82B5-2DB34CD7C163}" dt="2025-10-06T18:55:53.240" v="810"/>
          <ac:spMkLst>
            <pc:docMk/>
            <pc:sldMk cId="3508204244" sldId="105108"/>
            <ac:spMk id="5" creationId="{E0FECF13-731B-28F1-3A42-7ED23B7A2E9F}"/>
          </ac:spMkLst>
        </pc:spChg>
      </pc:sldChg>
      <pc:sldChg chg="modSp">
        <pc:chgData name="Giammo, Ella - DEN Contingent Worker" userId="fc1900f9-0309-443e-b733-56890ee673e9" providerId="ADAL" clId="{8B2DF2E3-A2D6-4A27-82B5-2DB34CD7C163}" dt="2025-10-06T18:55:53.240" v="810"/>
        <pc:sldMkLst>
          <pc:docMk/>
          <pc:sldMk cId="788518841" sldId="105115"/>
        </pc:sldMkLst>
        <pc:spChg chg="mod">
          <ac:chgData name="Giammo, Ella - DEN Contingent Worker" userId="fc1900f9-0309-443e-b733-56890ee673e9" providerId="ADAL" clId="{8B2DF2E3-A2D6-4A27-82B5-2DB34CD7C163}" dt="2025-10-06T18:55:53.240" v="810"/>
          <ac:spMkLst>
            <pc:docMk/>
            <pc:sldMk cId="788518841" sldId="105115"/>
            <ac:spMk id="16" creationId="{2876A080-C2B2-C972-58C5-D25F4D7795BE}"/>
          </ac:spMkLst>
        </pc:spChg>
      </pc:sldChg>
      <pc:sldChg chg="modSp">
        <pc:chgData name="Giammo, Ella - DEN Contingent Worker" userId="fc1900f9-0309-443e-b733-56890ee673e9" providerId="ADAL" clId="{8B2DF2E3-A2D6-4A27-82B5-2DB34CD7C163}" dt="2025-10-06T18:55:53.240" v="810"/>
        <pc:sldMkLst>
          <pc:docMk/>
          <pc:sldMk cId="3739377223" sldId="105129"/>
        </pc:sldMkLst>
        <pc:spChg chg="mod">
          <ac:chgData name="Giammo, Ella - DEN Contingent Worker" userId="fc1900f9-0309-443e-b733-56890ee673e9" providerId="ADAL" clId="{8B2DF2E3-A2D6-4A27-82B5-2DB34CD7C163}" dt="2025-10-06T18:55:53.240" v="810"/>
          <ac:spMkLst>
            <pc:docMk/>
            <pc:sldMk cId="3739377223" sldId="105129"/>
            <ac:spMk id="16" creationId="{AFCA5392-1FD1-163B-DB94-73922C55BB21}"/>
          </ac:spMkLst>
        </pc:spChg>
      </pc:sldChg>
      <pc:sldChg chg="modSp">
        <pc:chgData name="Giammo, Ella - DEN Contingent Worker" userId="fc1900f9-0309-443e-b733-56890ee673e9" providerId="ADAL" clId="{8B2DF2E3-A2D6-4A27-82B5-2DB34CD7C163}" dt="2025-10-06T18:55:53.240" v="810"/>
        <pc:sldMkLst>
          <pc:docMk/>
          <pc:sldMk cId="1876081988" sldId="105130"/>
        </pc:sldMkLst>
        <pc:spChg chg="mod">
          <ac:chgData name="Giammo, Ella - DEN Contingent Worker" userId="fc1900f9-0309-443e-b733-56890ee673e9" providerId="ADAL" clId="{8B2DF2E3-A2D6-4A27-82B5-2DB34CD7C163}" dt="2025-10-06T18:55:53.240" v="810"/>
          <ac:spMkLst>
            <pc:docMk/>
            <pc:sldMk cId="1876081988" sldId="105130"/>
            <ac:spMk id="16" creationId="{C84CD7FB-A73F-4BAD-CC8E-67151517B49C}"/>
          </ac:spMkLst>
        </pc:spChg>
      </pc:sldChg>
      <pc:sldChg chg="modSp">
        <pc:chgData name="Giammo, Ella - DEN Contingent Worker" userId="fc1900f9-0309-443e-b733-56890ee673e9" providerId="ADAL" clId="{8B2DF2E3-A2D6-4A27-82B5-2DB34CD7C163}" dt="2025-10-06T18:55:53.240" v="810"/>
        <pc:sldMkLst>
          <pc:docMk/>
          <pc:sldMk cId="876641710" sldId="105134"/>
        </pc:sldMkLst>
        <pc:spChg chg="mod">
          <ac:chgData name="Giammo, Ella - DEN Contingent Worker" userId="fc1900f9-0309-443e-b733-56890ee673e9" providerId="ADAL" clId="{8B2DF2E3-A2D6-4A27-82B5-2DB34CD7C163}" dt="2025-10-06T18:55:53.240" v="810"/>
          <ac:spMkLst>
            <pc:docMk/>
            <pc:sldMk cId="876641710" sldId="105134"/>
            <ac:spMk id="2" creationId="{6AF7B8D0-0486-1E17-C1C9-9FB2FDE4B804}"/>
          </ac:spMkLst>
        </pc:spChg>
      </pc:sldChg>
      <pc:sldChg chg="modSp">
        <pc:chgData name="Giammo, Ella - DEN Contingent Worker" userId="fc1900f9-0309-443e-b733-56890ee673e9" providerId="ADAL" clId="{8B2DF2E3-A2D6-4A27-82B5-2DB34CD7C163}" dt="2025-10-06T18:55:53.240" v="810"/>
        <pc:sldMkLst>
          <pc:docMk/>
          <pc:sldMk cId="2210502913" sldId="105162"/>
        </pc:sldMkLst>
        <pc:spChg chg="mod">
          <ac:chgData name="Giammo, Ella - DEN Contingent Worker" userId="fc1900f9-0309-443e-b733-56890ee673e9" providerId="ADAL" clId="{8B2DF2E3-A2D6-4A27-82B5-2DB34CD7C163}" dt="2025-10-06T18:55:53.240" v="810"/>
          <ac:spMkLst>
            <pc:docMk/>
            <pc:sldMk cId="2210502913" sldId="105162"/>
            <ac:spMk id="16" creationId="{33A92FAB-BAE1-B1C4-FC6B-C7C5E7E03655}"/>
          </ac:spMkLst>
        </pc:spChg>
      </pc:sldChg>
      <pc:sldChg chg="modSp">
        <pc:chgData name="Giammo, Ella - DEN Contingent Worker" userId="fc1900f9-0309-443e-b733-56890ee673e9" providerId="ADAL" clId="{8B2DF2E3-A2D6-4A27-82B5-2DB34CD7C163}" dt="2025-10-06T18:55:53.240" v="810"/>
        <pc:sldMkLst>
          <pc:docMk/>
          <pc:sldMk cId="4147436636" sldId="105171"/>
        </pc:sldMkLst>
        <pc:spChg chg="mod">
          <ac:chgData name="Giammo, Ella - DEN Contingent Worker" userId="fc1900f9-0309-443e-b733-56890ee673e9" providerId="ADAL" clId="{8B2DF2E3-A2D6-4A27-82B5-2DB34CD7C163}" dt="2025-10-06T18:55:53.240" v="810"/>
          <ac:spMkLst>
            <pc:docMk/>
            <pc:sldMk cId="4147436636" sldId="105171"/>
            <ac:spMk id="16" creationId="{2A0C76DB-E092-6C32-4769-58B0973B53FE}"/>
          </ac:spMkLst>
        </pc:spChg>
      </pc:sldChg>
      <pc:sldChg chg="modSp">
        <pc:chgData name="Giammo, Ella - DEN Contingent Worker" userId="fc1900f9-0309-443e-b733-56890ee673e9" providerId="ADAL" clId="{8B2DF2E3-A2D6-4A27-82B5-2DB34CD7C163}" dt="2025-10-06T18:55:53.240" v="810"/>
        <pc:sldMkLst>
          <pc:docMk/>
          <pc:sldMk cId="2843173101" sldId="105176"/>
        </pc:sldMkLst>
        <pc:spChg chg="mod">
          <ac:chgData name="Giammo, Ella - DEN Contingent Worker" userId="fc1900f9-0309-443e-b733-56890ee673e9" providerId="ADAL" clId="{8B2DF2E3-A2D6-4A27-82B5-2DB34CD7C163}" dt="2025-10-06T18:55:53.240" v="810"/>
          <ac:spMkLst>
            <pc:docMk/>
            <pc:sldMk cId="2843173101" sldId="105176"/>
            <ac:spMk id="16" creationId="{556B9D25-DF51-B127-CD4B-D229A35EAC0D}"/>
          </ac:spMkLst>
        </pc:spChg>
      </pc:sldChg>
      <pc:sldChg chg="modSp">
        <pc:chgData name="Giammo, Ella - DEN Contingent Worker" userId="fc1900f9-0309-443e-b733-56890ee673e9" providerId="ADAL" clId="{8B2DF2E3-A2D6-4A27-82B5-2DB34CD7C163}" dt="2025-10-06T18:55:53.240" v="810"/>
        <pc:sldMkLst>
          <pc:docMk/>
          <pc:sldMk cId="3838571243" sldId="105177"/>
        </pc:sldMkLst>
        <pc:spChg chg="mod">
          <ac:chgData name="Giammo, Ella - DEN Contingent Worker" userId="fc1900f9-0309-443e-b733-56890ee673e9" providerId="ADAL" clId="{8B2DF2E3-A2D6-4A27-82B5-2DB34CD7C163}" dt="2025-10-06T18:55:53.240" v="810"/>
          <ac:spMkLst>
            <pc:docMk/>
            <pc:sldMk cId="3838571243" sldId="105177"/>
            <ac:spMk id="16" creationId="{F1E09F37-D9DB-E0E7-B465-45CF9A3927D2}"/>
          </ac:spMkLst>
        </pc:spChg>
      </pc:sldChg>
      <pc:sldChg chg="modSp">
        <pc:chgData name="Giammo, Ella - DEN Contingent Worker" userId="fc1900f9-0309-443e-b733-56890ee673e9" providerId="ADAL" clId="{8B2DF2E3-A2D6-4A27-82B5-2DB34CD7C163}" dt="2025-10-06T18:55:53.240" v="810"/>
        <pc:sldMkLst>
          <pc:docMk/>
          <pc:sldMk cId="358800551" sldId="105179"/>
        </pc:sldMkLst>
        <pc:spChg chg="mod">
          <ac:chgData name="Giammo, Ella - DEN Contingent Worker" userId="fc1900f9-0309-443e-b733-56890ee673e9" providerId="ADAL" clId="{8B2DF2E3-A2D6-4A27-82B5-2DB34CD7C163}" dt="2025-10-06T18:55:53.240" v="810"/>
          <ac:spMkLst>
            <pc:docMk/>
            <pc:sldMk cId="358800551" sldId="105179"/>
            <ac:spMk id="16" creationId="{402FD22D-10E5-804B-0528-252A9FBAD84D}"/>
          </ac:spMkLst>
        </pc:spChg>
      </pc:sldChg>
      <pc:sldChg chg="ord">
        <pc:chgData name="Giammo, Ella - DEN Contingent Worker" userId="fc1900f9-0309-443e-b733-56890ee673e9" providerId="ADAL" clId="{8B2DF2E3-A2D6-4A27-82B5-2DB34CD7C163}" dt="2025-10-02T19:22:42.741" v="118"/>
        <pc:sldMkLst>
          <pc:docMk/>
          <pc:sldMk cId="17137658" sldId="105180"/>
        </pc:sldMkLst>
      </pc:sldChg>
      <pc:sldChg chg="modSp">
        <pc:chgData name="Giammo, Ella - DEN Contingent Worker" userId="fc1900f9-0309-443e-b733-56890ee673e9" providerId="ADAL" clId="{8B2DF2E3-A2D6-4A27-82B5-2DB34CD7C163}" dt="2025-10-06T18:55:53.240" v="810"/>
        <pc:sldMkLst>
          <pc:docMk/>
          <pc:sldMk cId="4149288186" sldId="105181"/>
        </pc:sldMkLst>
        <pc:spChg chg="mod">
          <ac:chgData name="Giammo, Ella - DEN Contingent Worker" userId="fc1900f9-0309-443e-b733-56890ee673e9" providerId="ADAL" clId="{8B2DF2E3-A2D6-4A27-82B5-2DB34CD7C163}" dt="2025-10-06T18:55:53.240" v="810"/>
          <ac:spMkLst>
            <pc:docMk/>
            <pc:sldMk cId="4149288186" sldId="105181"/>
            <ac:spMk id="16" creationId="{AFB20C08-FFB7-B108-D072-23CB3AD2BCBA}"/>
          </ac:spMkLst>
        </pc:spChg>
      </pc:sldChg>
      <pc:sldChg chg="modSp">
        <pc:chgData name="Giammo, Ella - DEN Contingent Worker" userId="fc1900f9-0309-443e-b733-56890ee673e9" providerId="ADAL" clId="{8B2DF2E3-A2D6-4A27-82B5-2DB34CD7C163}" dt="2025-10-06T18:55:53.240" v="810"/>
        <pc:sldMkLst>
          <pc:docMk/>
          <pc:sldMk cId="2725192619" sldId="105183"/>
        </pc:sldMkLst>
        <pc:spChg chg="mod">
          <ac:chgData name="Giammo, Ella - DEN Contingent Worker" userId="fc1900f9-0309-443e-b733-56890ee673e9" providerId="ADAL" clId="{8B2DF2E3-A2D6-4A27-82B5-2DB34CD7C163}" dt="2025-10-06T18:55:53.240" v="810"/>
          <ac:spMkLst>
            <pc:docMk/>
            <pc:sldMk cId="2725192619" sldId="105183"/>
            <ac:spMk id="16" creationId="{24EBDDB6-624D-1A94-1532-BA0F65769586}"/>
          </ac:spMkLst>
        </pc:spChg>
      </pc:sldChg>
      <pc:sldChg chg="modSp">
        <pc:chgData name="Giammo, Ella - DEN Contingent Worker" userId="fc1900f9-0309-443e-b733-56890ee673e9" providerId="ADAL" clId="{8B2DF2E3-A2D6-4A27-82B5-2DB34CD7C163}" dt="2025-10-06T18:55:53.240" v="810"/>
        <pc:sldMkLst>
          <pc:docMk/>
          <pc:sldMk cId="2948251620" sldId="105185"/>
        </pc:sldMkLst>
        <pc:spChg chg="mod">
          <ac:chgData name="Giammo, Ella - DEN Contingent Worker" userId="fc1900f9-0309-443e-b733-56890ee673e9" providerId="ADAL" clId="{8B2DF2E3-A2D6-4A27-82B5-2DB34CD7C163}" dt="2025-10-06T18:55:53.240" v="810"/>
          <ac:spMkLst>
            <pc:docMk/>
            <pc:sldMk cId="2948251620" sldId="105185"/>
            <ac:spMk id="16" creationId="{07C2C015-1C26-5E8F-FA88-559FF4E1446E}"/>
          </ac:spMkLst>
        </pc:spChg>
      </pc:sldChg>
      <pc:sldChg chg="modSp">
        <pc:chgData name="Giammo, Ella - DEN Contingent Worker" userId="fc1900f9-0309-443e-b733-56890ee673e9" providerId="ADAL" clId="{8B2DF2E3-A2D6-4A27-82B5-2DB34CD7C163}" dt="2025-10-06T18:55:53.240" v="810"/>
        <pc:sldMkLst>
          <pc:docMk/>
          <pc:sldMk cId="3985306845" sldId="105187"/>
        </pc:sldMkLst>
        <pc:spChg chg="mod">
          <ac:chgData name="Giammo, Ella - DEN Contingent Worker" userId="fc1900f9-0309-443e-b733-56890ee673e9" providerId="ADAL" clId="{8B2DF2E3-A2D6-4A27-82B5-2DB34CD7C163}" dt="2025-10-06T18:55:53.240" v="810"/>
          <ac:spMkLst>
            <pc:docMk/>
            <pc:sldMk cId="3985306845" sldId="105187"/>
            <ac:spMk id="16" creationId="{08F2D73A-C118-A9F8-D365-55A2C973D0E9}"/>
          </ac:spMkLst>
        </pc:spChg>
      </pc:sldChg>
      <pc:sldChg chg="modSp">
        <pc:chgData name="Giammo, Ella - DEN Contingent Worker" userId="fc1900f9-0309-443e-b733-56890ee673e9" providerId="ADAL" clId="{8B2DF2E3-A2D6-4A27-82B5-2DB34CD7C163}" dt="2025-10-06T18:55:53.240" v="810"/>
        <pc:sldMkLst>
          <pc:docMk/>
          <pc:sldMk cId="3081034907" sldId="105189"/>
        </pc:sldMkLst>
        <pc:spChg chg="mod">
          <ac:chgData name="Giammo, Ella - DEN Contingent Worker" userId="fc1900f9-0309-443e-b733-56890ee673e9" providerId="ADAL" clId="{8B2DF2E3-A2D6-4A27-82B5-2DB34CD7C163}" dt="2025-10-06T18:55:53.240" v="810"/>
          <ac:spMkLst>
            <pc:docMk/>
            <pc:sldMk cId="3081034907" sldId="105189"/>
            <ac:spMk id="16" creationId="{06311712-0BF0-3750-9219-FB83FA22DED5}"/>
          </ac:spMkLst>
        </pc:spChg>
      </pc:sldChg>
      <pc:sldChg chg="modSp">
        <pc:chgData name="Giammo, Ella - DEN Contingent Worker" userId="fc1900f9-0309-443e-b733-56890ee673e9" providerId="ADAL" clId="{8B2DF2E3-A2D6-4A27-82B5-2DB34CD7C163}" dt="2025-10-06T18:55:53.240" v="810"/>
        <pc:sldMkLst>
          <pc:docMk/>
          <pc:sldMk cId="61745666" sldId="105191"/>
        </pc:sldMkLst>
        <pc:spChg chg="mod">
          <ac:chgData name="Giammo, Ella - DEN Contingent Worker" userId="fc1900f9-0309-443e-b733-56890ee673e9" providerId="ADAL" clId="{8B2DF2E3-A2D6-4A27-82B5-2DB34CD7C163}" dt="2025-10-06T18:55:53.240" v="810"/>
          <ac:spMkLst>
            <pc:docMk/>
            <pc:sldMk cId="61745666" sldId="105191"/>
            <ac:spMk id="16" creationId="{20FD3A44-44A0-A5E0-6228-3E159749CBBD}"/>
          </ac:spMkLst>
        </pc:spChg>
      </pc:sldChg>
      <pc:sldChg chg="modSp">
        <pc:chgData name="Giammo, Ella - DEN Contingent Worker" userId="fc1900f9-0309-443e-b733-56890ee673e9" providerId="ADAL" clId="{8B2DF2E3-A2D6-4A27-82B5-2DB34CD7C163}" dt="2025-10-06T18:55:53.240" v="810"/>
        <pc:sldMkLst>
          <pc:docMk/>
          <pc:sldMk cId="419137030" sldId="105198"/>
        </pc:sldMkLst>
        <pc:spChg chg="mod">
          <ac:chgData name="Giammo, Ella - DEN Contingent Worker" userId="fc1900f9-0309-443e-b733-56890ee673e9" providerId="ADAL" clId="{8B2DF2E3-A2D6-4A27-82B5-2DB34CD7C163}" dt="2025-10-06T18:55:53.240" v="810"/>
          <ac:spMkLst>
            <pc:docMk/>
            <pc:sldMk cId="419137030" sldId="105198"/>
            <ac:spMk id="16" creationId="{995AABE6-522A-D08F-7D99-7FFBC8AEE518}"/>
          </ac:spMkLst>
        </pc:spChg>
      </pc:sldChg>
      <pc:sldChg chg="modSp">
        <pc:chgData name="Giammo, Ella - DEN Contingent Worker" userId="fc1900f9-0309-443e-b733-56890ee673e9" providerId="ADAL" clId="{8B2DF2E3-A2D6-4A27-82B5-2DB34CD7C163}" dt="2025-10-06T18:55:53.240" v="810"/>
        <pc:sldMkLst>
          <pc:docMk/>
          <pc:sldMk cId="1766899550" sldId="105199"/>
        </pc:sldMkLst>
        <pc:spChg chg="mod">
          <ac:chgData name="Giammo, Ella - DEN Contingent Worker" userId="fc1900f9-0309-443e-b733-56890ee673e9" providerId="ADAL" clId="{8B2DF2E3-A2D6-4A27-82B5-2DB34CD7C163}" dt="2025-10-06T18:55:53.240" v="810"/>
          <ac:spMkLst>
            <pc:docMk/>
            <pc:sldMk cId="1766899550" sldId="105199"/>
            <ac:spMk id="16" creationId="{F88DE285-AEB0-58AD-125D-C6BA8DFD4182}"/>
          </ac:spMkLst>
        </pc:spChg>
      </pc:sldChg>
      <pc:sldChg chg="modSp">
        <pc:chgData name="Giammo, Ella - DEN Contingent Worker" userId="fc1900f9-0309-443e-b733-56890ee673e9" providerId="ADAL" clId="{8B2DF2E3-A2D6-4A27-82B5-2DB34CD7C163}" dt="2025-10-06T18:55:53.240" v="810"/>
        <pc:sldMkLst>
          <pc:docMk/>
          <pc:sldMk cId="2253174435" sldId="105201"/>
        </pc:sldMkLst>
        <pc:spChg chg="mod">
          <ac:chgData name="Giammo, Ella - DEN Contingent Worker" userId="fc1900f9-0309-443e-b733-56890ee673e9" providerId="ADAL" clId="{8B2DF2E3-A2D6-4A27-82B5-2DB34CD7C163}" dt="2025-10-06T18:55:53.240" v="810"/>
          <ac:spMkLst>
            <pc:docMk/>
            <pc:sldMk cId="2253174435" sldId="105201"/>
            <ac:spMk id="16" creationId="{4432DB74-4283-5158-46CE-32807E9A5DAA}"/>
          </ac:spMkLst>
        </pc:spChg>
      </pc:sldChg>
      <pc:sldChg chg="modSp">
        <pc:chgData name="Giammo, Ella - DEN Contingent Worker" userId="fc1900f9-0309-443e-b733-56890ee673e9" providerId="ADAL" clId="{8B2DF2E3-A2D6-4A27-82B5-2DB34CD7C163}" dt="2025-10-06T18:55:53.240" v="810"/>
        <pc:sldMkLst>
          <pc:docMk/>
          <pc:sldMk cId="3733443801" sldId="105203"/>
        </pc:sldMkLst>
        <pc:spChg chg="mod">
          <ac:chgData name="Giammo, Ella - DEN Contingent Worker" userId="fc1900f9-0309-443e-b733-56890ee673e9" providerId="ADAL" clId="{8B2DF2E3-A2D6-4A27-82B5-2DB34CD7C163}" dt="2025-10-06T18:55:53.240" v="810"/>
          <ac:spMkLst>
            <pc:docMk/>
            <pc:sldMk cId="3733443801" sldId="105203"/>
            <ac:spMk id="16" creationId="{7DCF0915-2BCD-DA53-7225-01705E371904}"/>
          </ac:spMkLst>
        </pc:spChg>
      </pc:sldChg>
      <pc:sldChg chg="modSp">
        <pc:chgData name="Giammo, Ella - DEN Contingent Worker" userId="fc1900f9-0309-443e-b733-56890ee673e9" providerId="ADAL" clId="{8B2DF2E3-A2D6-4A27-82B5-2DB34CD7C163}" dt="2025-10-06T18:55:53.240" v="810"/>
        <pc:sldMkLst>
          <pc:docMk/>
          <pc:sldMk cId="2858149278" sldId="105205"/>
        </pc:sldMkLst>
        <pc:spChg chg="mod">
          <ac:chgData name="Giammo, Ella - DEN Contingent Worker" userId="fc1900f9-0309-443e-b733-56890ee673e9" providerId="ADAL" clId="{8B2DF2E3-A2D6-4A27-82B5-2DB34CD7C163}" dt="2025-10-06T18:55:53.240" v="810"/>
          <ac:spMkLst>
            <pc:docMk/>
            <pc:sldMk cId="2858149278" sldId="105205"/>
            <ac:spMk id="16" creationId="{E9E72F11-2457-79EC-A000-4871FDB11482}"/>
          </ac:spMkLst>
        </pc:spChg>
      </pc:sldChg>
      <pc:sldChg chg="modSp">
        <pc:chgData name="Giammo, Ella - DEN Contingent Worker" userId="fc1900f9-0309-443e-b733-56890ee673e9" providerId="ADAL" clId="{8B2DF2E3-A2D6-4A27-82B5-2DB34CD7C163}" dt="2025-10-06T18:55:53.240" v="810"/>
        <pc:sldMkLst>
          <pc:docMk/>
          <pc:sldMk cId="1109005977" sldId="105207"/>
        </pc:sldMkLst>
        <pc:spChg chg="mod">
          <ac:chgData name="Giammo, Ella - DEN Contingent Worker" userId="fc1900f9-0309-443e-b733-56890ee673e9" providerId="ADAL" clId="{8B2DF2E3-A2D6-4A27-82B5-2DB34CD7C163}" dt="2025-10-06T18:55:53.240" v="810"/>
          <ac:spMkLst>
            <pc:docMk/>
            <pc:sldMk cId="1109005977" sldId="105207"/>
            <ac:spMk id="16" creationId="{34A7DEF1-7F2F-B7EB-4F91-AC186E692854}"/>
          </ac:spMkLst>
        </pc:spChg>
      </pc:sldChg>
      <pc:sldChg chg="modSp">
        <pc:chgData name="Giammo, Ella - DEN Contingent Worker" userId="fc1900f9-0309-443e-b733-56890ee673e9" providerId="ADAL" clId="{8B2DF2E3-A2D6-4A27-82B5-2DB34CD7C163}" dt="2025-10-06T18:55:53.240" v="810"/>
        <pc:sldMkLst>
          <pc:docMk/>
          <pc:sldMk cId="2348009637" sldId="105208"/>
        </pc:sldMkLst>
        <pc:spChg chg="mod">
          <ac:chgData name="Giammo, Ella - DEN Contingent Worker" userId="fc1900f9-0309-443e-b733-56890ee673e9" providerId="ADAL" clId="{8B2DF2E3-A2D6-4A27-82B5-2DB34CD7C163}" dt="2025-10-06T18:55:53.240" v="810"/>
          <ac:spMkLst>
            <pc:docMk/>
            <pc:sldMk cId="2348009637" sldId="105208"/>
            <ac:spMk id="16" creationId="{5D3BA155-A6EB-863D-6125-F2DB94C62A9E}"/>
          </ac:spMkLst>
        </pc:spChg>
      </pc:sldChg>
      <pc:sldChg chg="modSp">
        <pc:chgData name="Giammo, Ella - DEN Contingent Worker" userId="fc1900f9-0309-443e-b733-56890ee673e9" providerId="ADAL" clId="{8B2DF2E3-A2D6-4A27-82B5-2DB34CD7C163}" dt="2025-10-06T18:55:53.240" v="810"/>
        <pc:sldMkLst>
          <pc:docMk/>
          <pc:sldMk cId="523998398" sldId="105210"/>
        </pc:sldMkLst>
      </pc:sldChg>
      <pc:sldChg chg="addSp modSp mod">
        <pc:chgData name="Giammo, Ella - DEN Contingent Worker" userId="fc1900f9-0309-443e-b733-56890ee673e9" providerId="ADAL" clId="{8B2DF2E3-A2D6-4A27-82B5-2DB34CD7C163}" dt="2025-10-09T18:33:11.024" v="899" actId="20577"/>
        <pc:sldMkLst>
          <pc:docMk/>
          <pc:sldMk cId="2544642307" sldId="105212"/>
        </pc:sldMkLst>
        <pc:spChg chg="mod">
          <ac:chgData name="Giammo, Ella - DEN Contingent Worker" userId="fc1900f9-0309-443e-b733-56890ee673e9" providerId="ADAL" clId="{8B2DF2E3-A2D6-4A27-82B5-2DB34CD7C163}" dt="2025-10-09T18:33:11.024" v="899" actId="20577"/>
          <ac:spMkLst>
            <pc:docMk/>
            <pc:sldMk cId="2544642307" sldId="105212"/>
            <ac:spMk id="3" creationId="{3B87B964-6C20-0885-880D-8279ADC473A3}"/>
          </ac:spMkLst>
        </pc:spChg>
        <pc:spChg chg="add mod">
          <ac:chgData name="Giammo, Ella - DEN Contingent Worker" userId="fc1900f9-0309-443e-b733-56890ee673e9" providerId="ADAL" clId="{8B2DF2E3-A2D6-4A27-82B5-2DB34CD7C163}" dt="2025-10-06T18:47:57.738" v="793" actId="1076"/>
          <ac:spMkLst>
            <pc:docMk/>
            <pc:sldMk cId="2544642307" sldId="105212"/>
            <ac:spMk id="7" creationId="{47473AAA-7D61-E7C3-8305-D6300BB10599}"/>
          </ac:spMkLst>
        </pc:spChg>
        <pc:spChg chg="add mod">
          <ac:chgData name="Giammo, Ella - DEN Contingent Worker" userId="fc1900f9-0309-443e-b733-56890ee673e9" providerId="ADAL" clId="{8B2DF2E3-A2D6-4A27-82B5-2DB34CD7C163}" dt="2025-10-06T18:56:49.738" v="834" actId="20577"/>
          <ac:spMkLst>
            <pc:docMk/>
            <pc:sldMk cId="2544642307" sldId="105212"/>
            <ac:spMk id="8" creationId="{44C4DF7D-9DCF-3F64-5A52-4203F06A7E67}"/>
          </ac:spMkLst>
        </pc:spChg>
        <pc:spChg chg="mod">
          <ac:chgData name="Giammo, Ella - DEN Contingent Worker" userId="fc1900f9-0309-443e-b733-56890ee673e9" providerId="ADAL" clId="{8B2DF2E3-A2D6-4A27-82B5-2DB34CD7C163}" dt="2025-10-06T18:55:53.240" v="810"/>
          <ac:spMkLst>
            <pc:docMk/>
            <pc:sldMk cId="2544642307" sldId="105212"/>
            <ac:spMk id="16" creationId="{000851D7-86C6-73C0-43CA-3B22409042A7}"/>
          </ac:spMkLst>
        </pc:spChg>
        <pc:picChg chg="add mod modCrop">
          <ac:chgData name="Giammo, Ella - DEN Contingent Worker" userId="fc1900f9-0309-443e-b733-56890ee673e9" providerId="ADAL" clId="{8B2DF2E3-A2D6-4A27-82B5-2DB34CD7C163}" dt="2025-10-06T18:56:27.981" v="814" actId="14100"/>
          <ac:picMkLst>
            <pc:docMk/>
            <pc:sldMk cId="2544642307" sldId="105212"/>
            <ac:picMk id="4" creationId="{F64F45AC-EE4E-C1FE-E03D-1C3F780B6D41}"/>
          </ac:picMkLst>
        </pc:picChg>
        <pc:picChg chg="add mod">
          <ac:chgData name="Giammo, Ella - DEN Contingent Worker" userId="fc1900f9-0309-443e-b733-56890ee673e9" providerId="ADAL" clId="{8B2DF2E3-A2D6-4A27-82B5-2DB34CD7C163}" dt="2025-10-06T18:47:17.573" v="758" actId="1076"/>
          <ac:picMkLst>
            <pc:docMk/>
            <pc:sldMk cId="2544642307" sldId="105212"/>
            <ac:picMk id="6" creationId="{AC4DE485-3AEB-F70E-7B73-467DD49CFD08}"/>
          </ac:picMkLst>
        </pc:picChg>
      </pc:sldChg>
      <pc:sldChg chg="modSp">
        <pc:chgData name="Giammo, Ella - DEN Contingent Worker" userId="fc1900f9-0309-443e-b733-56890ee673e9" providerId="ADAL" clId="{8B2DF2E3-A2D6-4A27-82B5-2DB34CD7C163}" dt="2025-10-06T18:55:53.240" v="810"/>
        <pc:sldMkLst>
          <pc:docMk/>
          <pc:sldMk cId="2652671988" sldId="105213"/>
        </pc:sldMkLst>
        <pc:spChg chg="mod">
          <ac:chgData name="Giammo, Ella - DEN Contingent Worker" userId="fc1900f9-0309-443e-b733-56890ee673e9" providerId="ADAL" clId="{8B2DF2E3-A2D6-4A27-82B5-2DB34CD7C163}" dt="2025-10-06T18:55:53.240" v="810"/>
          <ac:spMkLst>
            <pc:docMk/>
            <pc:sldMk cId="2652671988" sldId="105213"/>
            <ac:spMk id="16" creationId="{436A8682-B875-F764-B7EB-C028B4954B86}"/>
          </ac:spMkLst>
        </pc:spChg>
      </pc:sldChg>
      <pc:sldChg chg="modSp">
        <pc:chgData name="Giammo, Ella - DEN Contingent Worker" userId="fc1900f9-0309-443e-b733-56890ee673e9" providerId="ADAL" clId="{8B2DF2E3-A2D6-4A27-82B5-2DB34CD7C163}" dt="2025-10-06T18:55:53.240" v="810"/>
        <pc:sldMkLst>
          <pc:docMk/>
          <pc:sldMk cId="3989304973" sldId="105215"/>
        </pc:sldMkLst>
        <pc:spChg chg="mod">
          <ac:chgData name="Giammo, Ella - DEN Contingent Worker" userId="fc1900f9-0309-443e-b733-56890ee673e9" providerId="ADAL" clId="{8B2DF2E3-A2D6-4A27-82B5-2DB34CD7C163}" dt="2025-10-06T18:55:53.240" v="810"/>
          <ac:spMkLst>
            <pc:docMk/>
            <pc:sldMk cId="3989304973" sldId="105215"/>
            <ac:spMk id="2" creationId="{E6B09AA8-78AA-CCB7-97A1-EC6CA7D54398}"/>
          </ac:spMkLst>
        </pc:spChg>
      </pc:sldChg>
      <pc:sldChg chg="modSp">
        <pc:chgData name="Giammo, Ella - DEN Contingent Worker" userId="fc1900f9-0309-443e-b733-56890ee673e9" providerId="ADAL" clId="{8B2DF2E3-A2D6-4A27-82B5-2DB34CD7C163}" dt="2025-10-06T18:55:53.240" v="810"/>
        <pc:sldMkLst>
          <pc:docMk/>
          <pc:sldMk cId="3213392384" sldId="105217"/>
        </pc:sldMkLst>
        <pc:spChg chg="mod">
          <ac:chgData name="Giammo, Ella - DEN Contingent Worker" userId="fc1900f9-0309-443e-b733-56890ee673e9" providerId="ADAL" clId="{8B2DF2E3-A2D6-4A27-82B5-2DB34CD7C163}" dt="2025-10-06T18:55:53.240" v="810"/>
          <ac:spMkLst>
            <pc:docMk/>
            <pc:sldMk cId="3213392384" sldId="105217"/>
            <ac:spMk id="16" creationId="{AE688A5E-9630-A506-D223-537F6C1D57C8}"/>
          </ac:spMkLst>
        </pc:spChg>
      </pc:sldChg>
      <pc:sldChg chg="modSp">
        <pc:chgData name="Giammo, Ella - DEN Contingent Worker" userId="fc1900f9-0309-443e-b733-56890ee673e9" providerId="ADAL" clId="{8B2DF2E3-A2D6-4A27-82B5-2DB34CD7C163}" dt="2025-10-06T18:55:53.240" v="810"/>
        <pc:sldMkLst>
          <pc:docMk/>
          <pc:sldMk cId="703811355" sldId="105218"/>
        </pc:sldMkLst>
      </pc:sldChg>
    </pc:docChg>
  </pc:docChgLst>
  <pc:docChgLst>
    <pc:chgData name="Lee, Jae - DEN" userId="S::jae.lee@flydenver.com::6c8fe9b4-0bf1-429c-b898-4d3e66e4c6a3" providerId="AD" clId="Web-{667B8ACE-AF6E-8AC0-663C-DE96FAB35B76}"/>
    <pc:docChg chg="modSld">
      <pc:chgData name="Lee, Jae - DEN" userId="S::jae.lee@flydenver.com::6c8fe9b4-0bf1-429c-b898-4d3e66e4c6a3" providerId="AD" clId="Web-{667B8ACE-AF6E-8AC0-663C-DE96FAB35B76}" dt="2025-10-09T18:14:47.162" v="1" actId="20577"/>
      <pc:docMkLst>
        <pc:docMk/>
      </pc:docMkLst>
      <pc:sldChg chg="modSp">
        <pc:chgData name="Lee, Jae - DEN" userId="S::jae.lee@flydenver.com::6c8fe9b4-0bf1-429c-b898-4d3e66e4c6a3" providerId="AD" clId="Web-{667B8ACE-AF6E-8AC0-663C-DE96FAB35B76}" dt="2025-10-09T18:14:47.162" v="1" actId="20577"/>
        <pc:sldMkLst>
          <pc:docMk/>
          <pc:sldMk cId="4149288186" sldId="105181"/>
        </pc:sldMkLst>
        <pc:spChg chg="mod">
          <ac:chgData name="Lee, Jae - DEN" userId="S::jae.lee@flydenver.com::6c8fe9b4-0bf1-429c-b898-4d3e66e4c6a3" providerId="AD" clId="Web-{667B8ACE-AF6E-8AC0-663C-DE96FAB35B76}" dt="2025-10-09T18:14:47.162" v="1" actId="20577"/>
          <ac:spMkLst>
            <pc:docMk/>
            <pc:sldMk cId="4149288186" sldId="105181"/>
            <ac:spMk id="3" creationId="{640B8984-72BA-B893-9547-73FAA3EBBEBF}"/>
          </ac:spMkLst>
        </pc:spChg>
      </pc:sldChg>
    </pc:docChg>
  </pc:docChgLst>
  <pc:docChgLst>
    <pc:chgData name="Law, Courtney - DEN" userId="S::courtney.law@flydenver.com::130a996f-3733-4a2f-97b0-31b6a00def30" providerId="AD" clId="Web-{08A9A9DB-D6AD-434C-9A45-87EE0280BDE8}"/>
    <pc:docChg chg="addSld delSld modSld modSection">
      <pc:chgData name="Law, Courtney - DEN" userId="S::courtney.law@flydenver.com::130a996f-3733-4a2f-97b0-31b6a00def30" providerId="AD" clId="Web-{08A9A9DB-D6AD-434C-9A45-87EE0280BDE8}" dt="2025-10-06T18:30:58.149" v="114" actId="20577"/>
      <pc:docMkLst>
        <pc:docMk/>
      </pc:docMkLst>
      <pc:sldChg chg="modSp">
        <pc:chgData name="Law, Courtney - DEN" userId="S::courtney.law@flydenver.com::130a996f-3733-4a2f-97b0-31b6a00def30" providerId="AD" clId="Web-{08A9A9DB-D6AD-434C-9A45-87EE0280BDE8}" dt="2025-10-06T18:30:58.149" v="114" actId="20577"/>
        <pc:sldMkLst>
          <pc:docMk/>
          <pc:sldMk cId="358800551" sldId="105179"/>
        </pc:sldMkLst>
        <pc:spChg chg="mod">
          <ac:chgData name="Law, Courtney - DEN" userId="S::courtney.law@flydenver.com::130a996f-3733-4a2f-97b0-31b6a00def30" providerId="AD" clId="Web-{08A9A9DB-D6AD-434C-9A45-87EE0280BDE8}" dt="2025-10-06T18:30:58.149" v="114" actId="20577"/>
          <ac:spMkLst>
            <pc:docMk/>
            <pc:sldMk cId="358800551" sldId="105179"/>
            <ac:spMk id="3" creationId="{5F05E25F-0AB2-30B9-0F0D-302BF7D112D3}"/>
          </ac:spMkLst>
        </pc:spChg>
      </pc:sldChg>
      <pc:sldChg chg="modSp add replId">
        <pc:chgData name="Law, Courtney - DEN" userId="S::courtney.law@flydenver.com::130a996f-3733-4a2f-97b0-31b6a00def30" providerId="AD" clId="Web-{08A9A9DB-D6AD-434C-9A45-87EE0280BDE8}" dt="2025-10-06T18:29:51.696" v="109" actId="20577"/>
        <pc:sldMkLst>
          <pc:docMk/>
          <pc:sldMk cId="703811355" sldId="105218"/>
        </pc:sldMkLst>
      </pc:sldChg>
    </pc:docChg>
  </pc:docChgLst>
  <pc:docChgLst>
    <pc:chgData name="Tabugadir, Mark - DEN Contingent Worker" userId="S::mark.tabugadir@flydenver.com::7c086e41-4854-4332-abcf-77449646f0b7" providerId="AD" clId="Web-{971C9183-E184-5B49-97DA-C5793962CABE}"/>
    <pc:docChg chg="delSld modSld modSection">
      <pc:chgData name="Tabugadir, Mark - DEN Contingent Worker" userId="S::mark.tabugadir@flydenver.com::7c086e41-4854-4332-abcf-77449646f0b7" providerId="AD" clId="Web-{971C9183-E184-5B49-97DA-C5793962CABE}" dt="2025-10-02T15:20:17.893" v="12" actId="20577"/>
      <pc:docMkLst>
        <pc:docMk/>
      </pc:docMkLst>
      <pc:sldChg chg="modSp">
        <pc:chgData name="Tabugadir, Mark - DEN Contingent Worker" userId="S::mark.tabugadir@flydenver.com::7c086e41-4854-4332-abcf-77449646f0b7" providerId="AD" clId="Web-{971C9183-E184-5B49-97DA-C5793962CABE}" dt="2025-10-02T15:18:46.814" v="1" actId="20577"/>
        <pc:sldMkLst>
          <pc:docMk/>
          <pc:sldMk cId="1238212686" sldId="105175"/>
        </pc:sldMkLst>
        <pc:spChg chg="mod">
          <ac:chgData name="Tabugadir, Mark - DEN Contingent Worker" userId="S::mark.tabugadir@flydenver.com::7c086e41-4854-4332-abcf-77449646f0b7" providerId="AD" clId="Web-{971C9183-E184-5B49-97DA-C5793962CABE}" dt="2025-10-02T15:18:46.814" v="1" actId="20577"/>
          <ac:spMkLst>
            <pc:docMk/>
            <pc:sldMk cId="1238212686" sldId="105175"/>
            <ac:spMk id="12" creationId="{94C228CB-B9D5-DE7F-C727-BEF31153925F}"/>
          </ac:spMkLst>
        </pc:spChg>
      </pc:sldChg>
      <pc:sldChg chg="modSp">
        <pc:chgData name="Tabugadir, Mark - DEN Contingent Worker" userId="S::mark.tabugadir@flydenver.com::7c086e41-4854-4332-abcf-77449646f0b7" providerId="AD" clId="Web-{971C9183-E184-5B49-97DA-C5793962CABE}" dt="2025-10-02T15:20:17.893" v="12" actId="20577"/>
        <pc:sldMkLst>
          <pc:docMk/>
          <pc:sldMk cId="2843173101" sldId="105176"/>
        </pc:sldMkLst>
        <pc:spChg chg="mod">
          <ac:chgData name="Tabugadir, Mark - DEN Contingent Worker" userId="S::mark.tabugadir@flydenver.com::7c086e41-4854-4332-abcf-77449646f0b7" providerId="AD" clId="Web-{971C9183-E184-5B49-97DA-C5793962CABE}" dt="2025-10-02T15:20:17.893" v="12" actId="20577"/>
          <ac:spMkLst>
            <pc:docMk/>
            <pc:sldMk cId="2843173101" sldId="105176"/>
            <ac:spMk id="3" creationId="{C51312FF-A27D-AE57-E2D4-57C4BD78A09B}"/>
          </ac:spMkLst>
        </pc:spChg>
        <pc:spChg chg="mod">
          <ac:chgData name="Tabugadir, Mark - DEN Contingent Worker" userId="S::mark.tabugadir@flydenver.com::7c086e41-4854-4332-abcf-77449646f0b7" providerId="AD" clId="Web-{971C9183-E184-5B49-97DA-C5793962CABE}" dt="2025-10-02T15:18:56.220" v="2" actId="20577"/>
          <ac:spMkLst>
            <pc:docMk/>
            <pc:sldMk cId="2843173101" sldId="105176"/>
            <ac:spMk id="16" creationId="{556B9D25-DF51-B127-CD4B-D229A35EAC0D}"/>
          </ac:spMkLst>
        </pc:spChg>
      </pc:sldChg>
    </pc:docChg>
  </pc:docChgLst>
  <pc:docChgLst>
    <pc:chgData name="Mondragon, Desiree - DEN" userId="cddb16d0-b6f9-4161-a1a6-91a003280c7c" providerId="ADAL" clId="{3EB42F4B-E73D-4E80-83F3-48327C2D8CBB}"/>
    <pc:docChg chg="custSel delSld modSld modSection">
      <pc:chgData name="Mondragon, Desiree - DEN" userId="cddb16d0-b6f9-4161-a1a6-91a003280c7c" providerId="ADAL" clId="{3EB42F4B-E73D-4E80-83F3-48327C2D8CBB}" dt="2025-09-09T17:38:24.940" v="56" actId="20577"/>
      <pc:docMkLst>
        <pc:docMk/>
      </pc:docMkLst>
      <pc:sldChg chg="modSp mod">
        <pc:chgData name="Mondragon, Desiree - DEN" userId="cddb16d0-b6f9-4161-a1a6-91a003280c7c" providerId="ADAL" clId="{3EB42F4B-E73D-4E80-83F3-48327C2D8CBB}" dt="2025-09-09T17:38:24.940" v="56" actId="20577"/>
        <pc:sldMkLst>
          <pc:docMk/>
          <pc:sldMk cId="66050245" sldId="105102"/>
        </pc:sldMkLst>
      </pc:sldChg>
    </pc:docChg>
  </pc:docChgLst>
  <pc:docChgLst>
    <pc:chgData name="Mondragon, Desiree - DEN" userId="cddb16d0-b6f9-4161-a1a6-91a003280c7c" providerId="ADAL" clId="{15CE1C03-55B7-4D28-BE35-1DB6F1BCB649}"/>
    <pc:docChg chg="undo custSel delSld modSld modSection">
      <pc:chgData name="Mondragon, Desiree - DEN" userId="cddb16d0-b6f9-4161-a1a6-91a003280c7c" providerId="ADAL" clId="{15CE1C03-55B7-4D28-BE35-1DB6F1BCB649}" dt="2025-10-10T19:57:05.045" v="1520" actId="47"/>
      <pc:docMkLst>
        <pc:docMk/>
      </pc:docMkLst>
      <pc:sldChg chg="mod modShow">
        <pc:chgData name="Mondragon, Desiree - DEN" userId="cddb16d0-b6f9-4161-a1a6-91a003280c7c" providerId="ADAL" clId="{15CE1C03-55B7-4D28-BE35-1DB6F1BCB649}" dt="2025-10-10T19:56:54.049" v="1518" actId="729"/>
        <pc:sldMkLst>
          <pc:docMk/>
          <pc:sldMk cId="501333188" sldId="274"/>
        </pc:sldMkLst>
      </pc:sldChg>
      <pc:sldChg chg="mod modShow">
        <pc:chgData name="Mondragon, Desiree - DEN" userId="cddb16d0-b6f9-4161-a1a6-91a003280c7c" providerId="ADAL" clId="{15CE1C03-55B7-4D28-BE35-1DB6F1BCB649}" dt="2025-10-10T19:56:54.049" v="1518" actId="729"/>
        <pc:sldMkLst>
          <pc:docMk/>
          <pc:sldMk cId="868613216" sldId="287"/>
        </pc:sldMkLst>
      </pc:sldChg>
      <pc:sldChg chg="mod modShow">
        <pc:chgData name="Mondragon, Desiree - DEN" userId="cddb16d0-b6f9-4161-a1a6-91a003280c7c" providerId="ADAL" clId="{15CE1C03-55B7-4D28-BE35-1DB6F1BCB649}" dt="2025-10-10T19:56:54.049" v="1518" actId="729"/>
        <pc:sldMkLst>
          <pc:docMk/>
          <pc:sldMk cId="640101126" sldId="291"/>
        </pc:sldMkLst>
      </pc:sldChg>
      <pc:sldChg chg="mod modShow">
        <pc:chgData name="Mondragon, Desiree - DEN" userId="cddb16d0-b6f9-4161-a1a6-91a003280c7c" providerId="ADAL" clId="{15CE1C03-55B7-4D28-BE35-1DB6F1BCB649}" dt="2025-10-10T19:56:38.558" v="1515" actId="729"/>
        <pc:sldMkLst>
          <pc:docMk/>
          <pc:sldMk cId="3208604444" sldId="294"/>
        </pc:sldMkLst>
      </pc:sldChg>
      <pc:sldChg chg="mod modShow">
        <pc:chgData name="Mondragon, Desiree - DEN" userId="cddb16d0-b6f9-4161-a1a6-91a003280c7c" providerId="ADAL" clId="{15CE1C03-55B7-4D28-BE35-1DB6F1BCB649}" dt="2025-10-10T19:56:38.558" v="1515" actId="729"/>
        <pc:sldMkLst>
          <pc:docMk/>
          <pc:sldMk cId="1580749534" sldId="298"/>
        </pc:sldMkLst>
      </pc:sldChg>
      <pc:sldChg chg="mod modShow">
        <pc:chgData name="Mondragon, Desiree - DEN" userId="cddb16d0-b6f9-4161-a1a6-91a003280c7c" providerId="ADAL" clId="{15CE1C03-55B7-4D28-BE35-1DB6F1BCB649}" dt="2025-10-10T19:56:38.558" v="1515" actId="729"/>
        <pc:sldMkLst>
          <pc:docMk/>
          <pc:sldMk cId="3994658806" sldId="299"/>
        </pc:sldMkLst>
      </pc:sldChg>
      <pc:sldChg chg="mod modShow">
        <pc:chgData name="Mondragon, Desiree - DEN" userId="cddb16d0-b6f9-4161-a1a6-91a003280c7c" providerId="ADAL" clId="{15CE1C03-55B7-4D28-BE35-1DB6F1BCB649}" dt="2025-10-10T19:56:38.558" v="1515" actId="729"/>
        <pc:sldMkLst>
          <pc:docMk/>
          <pc:sldMk cId="2296176442" sldId="300"/>
        </pc:sldMkLst>
      </pc:sldChg>
      <pc:sldChg chg="mod modShow">
        <pc:chgData name="Mondragon, Desiree - DEN" userId="cddb16d0-b6f9-4161-a1a6-91a003280c7c" providerId="ADAL" clId="{15CE1C03-55B7-4D28-BE35-1DB6F1BCB649}" dt="2025-10-10T19:56:38.558" v="1515" actId="729"/>
        <pc:sldMkLst>
          <pc:docMk/>
          <pc:sldMk cId="2587760357" sldId="301"/>
        </pc:sldMkLst>
      </pc:sldChg>
      <pc:sldChg chg="mod modShow">
        <pc:chgData name="Mondragon, Desiree - DEN" userId="cddb16d0-b6f9-4161-a1a6-91a003280c7c" providerId="ADAL" clId="{15CE1C03-55B7-4D28-BE35-1DB6F1BCB649}" dt="2025-10-10T19:56:38.558" v="1515" actId="729"/>
        <pc:sldMkLst>
          <pc:docMk/>
          <pc:sldMk cId="2075833797" sldId="302"/>
        </pc:sldMkLst>
      </pc:sldChg>
      <pc:sldChg chg="del">
        <pc:chgData name="Mondragon, Desiree - DEN" userId="cddb16d0-b6f9-4161-a1a6-91a003280c7c" providerId="ADAL" clId="{15CE1C03-55B7-4D28-BE35-1DB6F1BCB649}" dt="2025-10-10T19:52:58.144" v="1510" actId="2696"/>
        <pc:sldMkLst>
          <pc:docMk/>
          <pc:sldMk cId="46628132" sldId="11111"/>
        </pc:sldMkLst>
      </pc:sldChg>
      <pc:sldChg chg="modSp del mod">
        <pc:chgData name="Mondragon, Desiree - DEN" userId="cddb16d0-b6f9-4161-a1a6-91a003280c7c" providerId="ADAL" clId="{15CE1C03-55B7-4D28-BE35-1DB6F1BCB649}" dt="2025-10-10T19:52:28.832" v="1503" actId="2696"/>
        <pc:sldMkLst>
          <pc:docMk/>
          <pc:sldMk cId="1126909354" sldId="11124"/>
        </pc:sldMkLst>
        <pc:spChg chg="mod">
          <ac:chgData name="Mondragon, Desiree - DEN" userId="cddb16d0-b6f9-4161-a1a6-91a003280c7c" providerId="ADAL" clId="{15CE1C03-55B7-4D28-BE35-1DB6F1BCB649}" dt="2025-10-09T18:15:36.759" v="52" actId="20577"/>
          <ac:spMkLst>
            <pc:docMk/>
            <pc:sldMk cId="1126909354" sldId="11124"/>
            <ac:spMk id="12" creationId="{F932734F-A43A-1ADB-F3B4-C62F526756C4}"/>
          </ac:spMkLst>
        </pc:spChg>
      </pc:sldChg>
      <pc:sldChg chg="modSp del mod">
        <pc:chgData name="Mondragon, Desiree - DEN" userId="cddb16d0-b6f9-4161-a1a6-91a003280c7c" providerId="ADAL" clId="{15CE1C03-55B7-4D28-BE35-1DB6F1BCB649}" dt="2025-10-10T19:57:05.045" v="1520" actId="47"/>
        <pc:sldMkLst>
          <pc:docMk/>
          <pc:sldMk cId="3751132723" sldId="11125"/>
        </pc:sldMkLst>
        <pc:spChg chg="mod">
          <ac:chgData name="Mondragon, Desiree - DEN" userId="cddb16d0-b6f9-4161-a1a6-91a003280c7c" providerId="ADAL" clId="{15CE1C03-55B7-4D28-BE35-1DB6F1BCB649}" dt="2025-10-09T18:15:46.710" v="55" actId="20577"/>
          <ac:spMkLst>
            <pc:docMk/>
            <pc:sldMk cId="3751132723" sldId="11125"/>
            <ac:spMk id="12" creationId="{F932734F-A43A-1ADB-F3B4-C62F526756C4}"/>
          </ac:spMkLst>
        </pc:spChg>
      </pc:sldChg>
      <pc:sldChg chg="modSp del mod">
        <pc:chgData name="Mondragon, Desiree - DEN" userId="cddb16d0-b6f9-4161-a1a6-91a003280c7c" providerId="ADAL" clId="{15CE1C03-55B7-4D28-BE35-1DB6F1BCB649}" dt="2025-10-10T19:56:45.682" v="1516" actId="2696"/>
        <pc:sldMkLst>
          <pc:docMk/>
          <pc:sldMk cId="304383958" sldId="11126"/>
        </pc:sldMkLst>
        <pc:spChg chg="mod">
          <ac:chgData name="Mondragon, Desiree - DEN" userId="cddb16d0-b6f9-4161-a1a6-91a003280c7c" providerId="ADAL" clId="{15CE1C03-55B7-4D28-BE35-1DB6F1BCB649}" dt="2025-10-09T18:15:59.480" v="59" actId="20577"/>
          <ac:spMkLst>
            <pc:docMk/>
            <pc:sldMk cId="304383958" sldId="11126"/>
            <ac:spMk id="12" creationId="{F932734F-A43A-1ADB-F3B4-C62F526756C4}"/>
          </ac:spMkLst>
        </pc:spChg>
      </pc:sldChg>
      <pc:sldChg chg="modSp del mod">
        <pc:chgData name="Mondragon, Desiree - DEN" userId="cddb16d0-b6f9-4161-a1a6-91a003280c7c" providerId="ADAL" clId="{15CE1C03-55B7-4D28-BE35-1DB6F1BCB649}" dt="2025-10-10T19:56:48.531" v="1517" actId="2696"/>
        <pc:sldMkLst>
          <pc:docMk/>
          <pc:sldMk cId="2125040398" sldId="11127"/>
        </pc:sldMkLst>
        <pc:spChg chg="mod">
          <ac:chgData name="Mondragon, Desiree - DEN" userId="cddb16d0-b6f9-4161-a1a6-91a003280c7c" providerId="ADAL" clId="{15CE1C03-55B7-4D28-BE35-1DB6F1BCB649}" dt="2025-10-09T18:16:03.023" v="62" actId="20577"/>
          <ac:spMkLst>
            <pc:docMk/>
            <pc:sldMk cId="2125040398" sldId="11127"/>
            <ac:spMk id="12" creationId="{F932734F-A43A-1ADB-F3B4-C62F526756C4}"/>
          </ac:spMkLst>
        </pc:spChg>
      </pc:sldChg>
      <pc:sldChg chg="modSp mod">
        <pc:chgData name="Mondragon, Desiree - DEN" userId="cddb16d0-b6f9-4161-a1a6-91a003280c7c" providerId="ADAL" clId="{15CE1C03-55B7-4D28-BE35-1DB6F1BCB649}" dt="2025-10-09T20:28:08.309" v="1433" actId="207"/>
        <pc:sldMkLst>
          <pc:docMk/>
          <pc:sldMk cId="2923033860" sldId="104948"/>
        </pc:sldMkLst>
        <pc:graphicFrameChg chg="mod modGraphic">
          <ac:chgData name="Mondragon, Desiree - DEN" userId="cddb16d0-b6f9-4161-a1a6-91a003280c7c" providerId="ADAL" clId="{15CE1C03-55B7-4D28-BE35-1DB6F1BCB649}" dt="2025-10-09T20:28:08.309" v="1433" actId="207"/>
          <ac:graphicFrameMkLst>
            <pc:docMk/>
            <pc:sldMk cId="2923033860" sldId="104948"/>
            <ac:graphicFrameMk id="11" creationId="{FE98C0E2-4015-4368-50E8-1644E71903AC}"/>
          </ac:graphicFrameMkLst>
        </pc:graphicFrameChg>
      </pc:sldChg>
      <pc:sldChg chg="modSp del mod">
        <pc:chgData name="Mondragon, Desiree - DEN" userId="cddb16d0-b6f9-4161-a1a6-91a003280c7c" providerId="ADAL" clId="{15CE1C03-55B7-4D28-BE35-1DB6F1BCB649}" dt="2025-10-10T19:52:45.789" v="1508" actId="2696"/>
        <pc:sldMkLst>
          <pc:docMk/>
          <pc:sldMk cId="2483259160" sldId="104961"/>
        </pc:sldMkLst>
        <pc:spChg chg="mod">
          <ac:chgData name="Mondragon, Desiree - DEN" userId="cddb16d0-b6f9-4161-a1a6-91a003280c7c" providerId="ADAL" clId="{15CE1C03-55B7-4D28-BE35-1DB6F1BCB649}" dt="2025-10-09T18:14:04.366" v="32" actId="20577"/>
          <ac:spMkLst>
            <pc:docMk/>
            <pc:sldMk cId="2483259160" sldId="104961"/>
            <ac:spMk id="12" creationId="{F932734F-A43A-1ADB-F3B4-C62F526756C4}"/>
          </ac:spMkLst>
        </pc:spChg>
      </pc:sldChg>
      <pc:sldChg chg="modSp mod">
        <pc:chgData name="Mondragon, Desiree - DEN" userId="cddb16d0-b6f9-4161-a1a6-91a003280c7c" providerId="ADAL" clId="{15CE1C03-55B7-4D28-BE35-1DB6F1BCB649}" dt="2025-10-10T19:50:18.656" v="1492" actId="962"/>
        <pc:sldMkLst>
          <pc:docMk/>
          <pc:sldMk cId="2144123617" sldId="104990"/>
        </pc:sldMkLst>
        <pc:picChg chg="mod">
          <ac:chgData name="Mondragon, Desiree - DEN" userId="cddb16d0-b6f9-4161-a1a6-91a003280c7c" providerId="ADAL" clId="{15CE1C03-55B7-4D28-BE35-1DB6F1BCB649}" dt="2025-10-10T19:50:18.656" v="1492" actId="962"/>
          <ac:picMkLst>
            <pc:docMk/>
            <pc:sldMk cId="2144123617" sldId="104990"/>
            <ac:picMk id="18" creationId="{7FF84091-A6F0-B5A6-8A2F-465146002F4F}"/>
          </ac:picMkLst>
        </pc:picChg>
      </pc:sldChg>
      <pc:sldChg chg="modSp del mod">
        <pc:chgData name="Mondragon, Desiree - DEN" userId="cddb16d0-b6f9-4161-a1a6-91a003280c7c" providerId="ADAL" clId="{15CE1C03-55B7-4D28-BE35-1DB6F1BCB649}" dt="2025-10-10T19:57:05.045" v="1520" actId="47"/>
        <pc:sldMkLst>
          <pc:docMk/>
          <pc:sldMk cId="2331744361" sldId="105059"/>
        </pc:sldMkLst>
        <pc:spChg chg="mod">
          <ac:chgData name="Mondragon, Desiree - DEN" userId="cddb16d0-b6f9-4161-a1a6-91a003280c7c" providerId="ADAL" clId="{15CE1C03-55B7-4D28-BE35-1DB6F1BCB649}" dt="2025-10-09T18:15:51.228" v="56" actId="20577"/>
          <ac:spMkLst>
            <pc:docMk/>
            <pc:sldMk cId="2331744361" sldId="105059"/>
            <ac:spMk id="12" creationId="{19720A6F-B9A9-99FE-41D8-FA2C24B397D6}"/>
          </ac:spMkLst>
        </pc:spChg>
      </pc:sldChg>
      <pc:sldChg chg="modSp mod">
        <pc:chgData name="Mondragon, Desiree - DEN" userId="cddb16d0-b6f9-4161-a1a6-91a003280c7c" providerId="ADAL" clId="{15CE1C03-55B7-4D28-BE35-1DB6F1BCB649}" dt="2025-10-09T18:16:07.057" v="65" actId="20577"/>
        <pc:sldMkLst>
          <pc:docMk/>
          <pc:sldMk cId="95087388" sldId="105070"/>
        </pc:sldMkLst>
        <pc:spChg chg="mod">
          <ac:chgData name="Mondragon, Desiree - DEN" userId="cddb16d0-b6f9-4161-a1a6-91a003280c7c" providerId="ADAL" clId="{15CE1C03-55B7-4D28-BE35-1DB6F1BCB649}" dt="2025-10-09T18:16:07.057" v="65" actId="20577"/>
          <ac:spMkLst>
            <pc:docMk/>
            <pc:sldMk cId="95087388" sldId="105070"/>
            <ac:spMk id="12" creationId="{81CD92EA-6EE9-61CB-B890-BBC54AEE2593}"/>
          </ac:spMkLst>
        </pc:spChg>
      </pc:sldChg>
      <pc:sldChg chg="del mod modShow">
        <pc:chgData name="Mondragon, Desiree - DEN" userId="cddb16d0-b6f9-4161-a1a6-91a003280c7c" providerId="ADAL" clId="{15CE1C03-55B7-4D28-BE35-1DB6F1BCB649}" dt="2025-10-10T19:53:00.607" v="1511" actId="2696"/>
        <pc:sldMkLst>
          <pc:docMk/>
          <pc:sldMk cId="1328794757" sldId="105107"/>
        </pc:sldMkLst>
      </pc:sldChg>
      <pc:sldChg chg="mod modShow">
        <pc:chgData name="Mondragon, Desiree - DEN" userId="cddb16d0-b6f9-4161-a1a6-91a003280c7c" providerId="ADAL" clId="{15CE1C03-55B7-4D28-BE35-1DB6F1BCB649}" dt="2025-10-09T18:16:19.749" v="66" actId="729"/>
        <pc:sldMkLst>
          <pc:docMk/>
          <pc:sldMk cId="3508204244" sldId="105108"/>
        </pc:sldMkLst>
      </pc:sldChg>
      <pc:sldChg chg="setBg">
        <pc:chgData name="Mondragon, Desiree - DEN" userId="cddb16d0-b6f9-4161-a1a6-91a003280c7c" providerId="ADAL" clId="{15CE1C03-55B7-4D28-BE35-1DB6F1BCB649}" dt="2025-10-10T19:53:47.861" v="1514" actId="18331"/>
        <pc:sldMkLst>
          <pc:docMk/>
          <pc:sldMk cId="2699545164" sldId="105125"/>
        </pc:sldMkLst>
      </pc:sldChg>
      <pc:sldChg chg="modSp mod">
        <pc:chgData name="Mondragon, Desiree - DEN" userId="cddb16d0-b6f9-4161-a1a6-91a003280c7c" providerId="ADAL" clId="{15CE1C03-55B7-4D28-BE35-1DB6F1BCB649}" dt="2025-10-10T19:51:00.852" v="1493" actId="962"/>
        <pc:sldMkLst>
          <pc:docMk/>
          <pc:sldMk cId="876641710" sldId="105134"/>
        </pc:sldMkLst>
        <pc:picChg chg="mod">
          <ac:chgData name="Mondragon, Desiree - DEN" userId="cddb16d0-b6f9-4161-a1a6-91a003280c7c" providerId="ADAL" clId="{15CE1C03-55B7-4D28-BE35-1DB6F1BCB649}" dt="2025-10-10T19:51:00.852" v="1493" actId="962"/>
          <ac:picMkLst>
            <pc:docMk/>
            <pc:sldMk cId="876641710" sldId="105134"/>
            <ac:picMk id="16" creationId="{5499604D-4314-7F31-2F13-B66631B97828}"/>
          </ac:picMkLst>
        </pc:picChg>
      </pc:sldChg>
      <pc:sldChg chg="modSp del mod">
        <pc:chgData name="Mondragon, Desiree - DEN" userId="cddb16d0-b6f9-4161-a1a6-91a003280c7c" providerId="ADAL" clId="{15CE1C03-55B7-4D28-BE35-1DB6F1BCB649}" dt="2025-10-10T19:47:32.109" v="1443" actId="2696"/>
        <pc:sldMkLst>
          <pc:docMk/>
          <pc:sldMk cId="2398657899" sldId="105163"/>
        </pc:sldMkLst>
        <pc:spChg chg="mod">
          <ac:chgData name="Mondragon, Desiree - DEN" userId="cddb16d0-b6f9-4161-a1a6-91a003280c7c" providerId="ADAL" clId="{15CE1C03-55B7-4D28-BE35-1DB6F1BCB649}" dt="2025-10-09T18:12:06.532" v="5" actId="20577"/>
          <ac:spMkLst>
            <pc:docMk/>
            <pc:sldMk cId="2398657899" sldId="105163"/>
            <ac:spMk id="12" creationId="{AC95471A-0DBC-B492-A033-E33AB45C4D7A}"/>
          </ac:spMkLst>
        </pc:spChg>
      </pc:sldChg>
      <pc:sldChg chg="modSp mod">
        <pc:chgData name="Mondragon, Desiree - DEN" userId="cddb16d0-b6f9-4161-a1a6-91a003280c7c" providerId="ADAL" clId="{15CE1C03-55B7-4D28-BE35-1DB6F1BCB649}" dt="2025-10-10T19:49:41.679" v="1449" actId="962"/>
        <pc:sldMkLst>
          <pc:docMk/>
          <pc:sldMk cId="771703976" sldId="105166"/>
        </pc:sldMkLst>
        <pc:picChg chg="mod">
          <ac:chgData name="Mondragon, Desiree - DEN" userId="cddb16d0-b6f9-4161-a1a6-91a003280c7c" providerId="ADAL" clId="{15CE1C03-55B7-4D28-BE35-1DB6F1BCB649}" dt="2025-10-10T19:49:41.679" v="1449" actId="962"/>
          <ac:picMkLst>
            <pc:docMk/>
            <pc:sldMk cId="771703976" sldId="105166"/>
            <ac:picMk id="4" creationId="{79390C32-BFD3-6364-0690-574F6AB663C0}"/>
          </ac:picMkLst>
        </pc:picChg>
      </pc:sldChg>
      <pc:sldChg chg="modSp del mod">
        <pc:chgData name="Mondragon, Desiree - DEN" userId="cddb16d0-b6f9-4161-a1a6-91a003280c7c" providerId="ADAL" clId="{15CE1C03-55B7-4D28-BE35-1DB6F1BCB649}" dt="2025-10-10T19:52:31.332" v="1504" actId="2696"/>
        <pc:sldMkLst>
          <pc:docMk/>
          <pc:sldMk cId="1079692843" sldId="105170"/>
        </pc:sldMkLst>
        <pc:spChg chg="mod">
          <ac:chgData name="Mondragon, Desiree - DEN" userId="cddb16d0-b6f9-4161-a1a6-91a003280c7c" providerId="ADAL" clId="{15CE1C03-55B7-4D28-BE35-1DB6F1BCB649}" dt="2025-10-09T18:15:30.397" v="49" actId="20577"/>
          <ac:spMkLst>
            <pc:docMk/>
            <pc:sldMk cId="1079692843" sldId="105170"/>
            <ac:spMk id="12" creationId="{7C106E95-35B6-D1CE-1F6E-4CD204BCF76F}"/>
          </ac:spMkLst>
        </pc:spChg>
      </pc:sldChg>
      <pc:sldChg chg="modSp mod">
        <pc:chgData name="Mondragon, Desiree - DEN" userId="cddb16d0-b6f9-4161-a1a6-91a003280c7c" providerId="ADAL" clId="{15CE1C03-55B7-4D28-BE35-1DB6F1BCB649}" dt="2025-10-10T19:52:12.076" v="1501" actId="962"/>
        <pc:sldMkLst>
          <pc:docMk/>
          <pc:sldMk cId="4147436636" sldId="105171"/>
        </pc:sldMkLst>
        <pc:picChg chg="mod">
          <ac:chgData name="Mondragon, Desiree - DEN" userId="cddb16d0-b6f9-4161-a1a6-91a003280c7c" providerId="ADAL" clId="{15CE1C03-55B7-4D28-BE35-1DB6F1BCB649}" dt="2025-10-10T19:52:12.076" v="1501" actId="962"/>
          <ac:picMkLst>
            <pc:docMk/>
            <pc:sldMk cId="4147436636" sldId="105171"/>
            <ac:picMk id="2" creationId="{56AF2227-97AD-002B-375B-C6961569B958}"/>
          </ac:picMkLst>
        </pc:picChg>
        <pc:picChg chg="mod">
          <ac:chgData name="Mondragon, Desiree - DEN" userId="cddb16d0-b6f9-4161-a1a6-91a003280c7c" providerId="ADAL" clId="{15CE1C03-55B7-4D28-BE35-1DB6F1BCB649}" dt="2025-10-10T19:52:12.076" v="1501" actId="962"/>
          <ac:picMkLst>
            <pc:docMk/>
            <pc:sldMk cId="4147436636" sldId="105171"/>
            <ac:picMk id="4" creationId="{5B5A2924-AB76-906B-A208-5B2B6B656EE1}"/>
          </ac:picMkLst>
        </pc:picChg>
        <pc:picChg chg="mod">
          <ac:chgData name="Mondragon, Desiree - DEN" userId="cddb16d0-b6f9-4161-a1a6-91a003280c7c" providerId="ADAL" clId="{15CE1C03-55B7-4D28-BE35-1DB6F1BCB649}" dt="2025-10-10T19:52:12.076" v="1501" actId="962"/>
          <ac:picMkLst>
            <pc:docMk/>
            <pc:sldMk cId="4147436636" sldId="105171"/>
            <ac:picMk id="5" creationId="{55AFD5C3-90C9-D408-09F9-AD887A0C4424}"/>
          </ac:picMkLst>
        </pc:picChg>
      </pc:sldChg>
      <pc:sldChg chg="modSp del mod">
        <pc:chgData name="Mondragon, Desiree - DEN" userId="cddb16d0-b6f9-4161-a1a6-91a003280c7c" providerId="ADAL" clId="{15CE1C03-55B7-4D28-BE35-1DB6F1BCB649}" dt="2025-10-10T19:52:48.998" v="1509" actId="2696"/>
        <pc:sldMkLst>
          <pc:docMk/>
          <pc:sldMk cId="1238212686" sldId="105175"/>
        </pc:sldMkLst>
        <pc:spChg chg="mod">
          <ac:chgData name="Mondragon, Desiree - DEN" userId="cddb16d0-b6f9-4161-a1a6-91a003280c7c" providerId="ADAL" clId="{15CE1C03-55B7-4D28-BE35-1DB6F1BCB649}" dt="2025-10-09T19:59:28.220" v="1038" actId="6549"/>
          <ac:spMkLst>
            <pc:docMk/>
            <pc:sldMk cId="1238212686" sldId="105175"/>
            <ac:spMk id="12" creationId="{94C228CB-B9D5-DE7F-C727-BEF31153925F}"/>
          </ac:spMkLst>
        </pc:spChg>
      </pc:sldChg>
      <pc:sldChg chg="modSp del mod">
        <pc:chgData name="Mondragon, Desiree - DEN" userId="cddb16d0-b6f9-4161-a1a6-91a003280c7c" providerId="ADAL" clId="{15CE1C03-55B7-4D28-BE35-1DB6F1BCB649}" dt="2025-10-10T19:47:45.608" v="1447" actId="2696"/>
        <pc:sldMkLst>
          <pc:docMk/>
          <pc:sldMk cId="2031397048" sldId="105178"/>
        </pc:sldMkLst>
        <pc:spChg chg="mod">
          <ac:chgData name="Mondragon, Desiree - DEN" userId="cddb16d0-b6f9-4161-a1a6-91a003280c7c" providerId="ADAL" clId="{15CE1C03-55B7-4D28-BE35-1DB6F1BCB649}" dt="2025-10-09T18:11:45.487" v="0" actId="20577"/>
          <ac:spMkLst>
            <pc:docMk/>
            <pc:sldMk cId="2031397048" sldId="105178"/>
            <ac:spMk id="12" creationId="{0A22D19B-F3F6-BCC7-72FB-F1ED7DFFD0F0}"/>
          </ac:spMkLst>
        </pc:spChg>
      </pc:sldChg>
      <pc:sldChg chg="modSp del mod">
        <pc:chgData name="Mondragon, Desiree - DEN" userId="cddb16d0-b6f9-4161-a1a6-91a003280c7c" providerId="ADAL" clId="{15CE1C03-55B7-4D28-BE35-1DB6F1BCB649}" dt="2025-10-10T19:30:12.387" v="1434" actId="47"/>
        <pc:sldMkLst>
          <pc:docMk/>
          <pc:sldMk cId="17137658" sldId="105180"/>
        </pc:sldMkLst>
        <pc:spChg chg="mod">
          <ac:chgData name="Mondragon, Desiree - DEN" userId="cddb16d0-b6f9-4161-a1a6-91a003280c7c" providerId="ADAL" clId="{15CE1C03-55B7-4D28-BE35-1DB6F1BCB649}" dt="2025-10-09T18:13:54.530" v="28" actId="20577"/>
          <ac:spMkLst>
            <pc:docMk/>
            <pc:sldMk cId="17137658" sldId="105180"/>
            <ac:spMk id="12" creationId="{97A57254-4868-A499-35C4-38DFE5A70222}"/>
          </ac:spMkLst>
        </pc:spChg>
      </pc:sldChg>
      <pc:sldChg chg="modSp del mod">
        <pc:chgData name="Mondragon, Desiree - DEN" userId="cddb16d0-b6f9-4161-a1a6-91a003280c7c" providerId="ADAL" clId="{15CE1C03-55B7-4D28-BE35-1DB6F1BCB649}" dt="2025-10-10T19:30:41.766" v="1442" actId="2696"/>
        <pc:sldMkLst>
          <pc:docMk/>
          <pc:sldMk cId="234556160" sldId="105182"/>
        </pc:sldMkLst>
        <pc:spChg chg="mod">
          <ac:chgData name="Mondragon, Desiree - DEN" userId="cddb16d0-b6f9-4161-a1a6-91a003280c7c" providerId="ADAL" clId="{15CE1C03-55B7-4D28-BE35-1DB6F1BCB649}" dt="2025-10-09T18:12:27.483" v="19" actId="20577"/>
          <ac:spMkLst>
            <pc:docMk/>
            <pc:sldMk cId="234556160" sldId="105182"/>
            <ac:spMk id="12" creationId="{3CEB798E-24E7-BA05-4568-B747935E0EFD}"/>
          </ac:spMkLst>
        </pc:spChg>
      </pc:sldChg>
      <pc:sldChg chg="mod modShow">
        <pc:chgData name="Mondragon, Desiree - DEN" userId="cddb16d0-b6f9-4161-a1a6-91a003280c7c" providerId="ADAL" clId="{15CE1C03-55B7-4D28-BE35-1DB6F1BCB649}" dt="2025-10-10T19:56:38.558" v="1515" actId="729"/>
        <pc:sldMkLst>
          <pc:docMk/>
          <pc:sldMk cId="2725192619" sldId="105183"/>
        </pc:sldMkLst>
      </pc:sldChg>
      <pc:sldChg chg="del">
        <pc:chgData name="Mondragon, Desiree - DEN" userId="cddb16d0-b6f9-4161-a1a6-91a003280c7c" providerId="ADAL" clId="{15CE1C03-55B7-4D28-BE35-1DB6F1BCB649}" dt="2025-10-10T19:30:23.953" v="1435" actId="2696"/>
        <pc:sldMkLst>
          <pc:docMk/>
          <pc:sldMk cId="591601956" sldId="105184"/>
        </pc:sldMkLst>
      </pc:sldChg>
      <pc:sldChg chg="modSp del mod">
        <pc:chgData name="Mondragon, Desiree - DEN" userId="cddb16d0-b6f9-4161-a1a6-91a003280c7c" providerId="ADAL" clId="{15CE1C03-55B7-4D28-BE35-1DB6F1BCB649}" dt="2025-10-10T19:52:34.548" v="1505" actId="2696"/>
        <pc:sldMkLst>
          <pc:docMk/>
          <pc:sldMk cId="4247202906" sldId="105186"/>
        </pc:sldMkLst>
        <pc:spChg chg="mod">
          <ac:chgData name="Mondragon, Desiree - DEN" userId="cddb16d0-b6f9-4161-a1a6-91a003280c7c" providerId="ADAL" clId="{15CE1C03-55B7-4D28-BE35-1DB6F1BCB649}" dt="2025-10-09T18:15:23.491" v="47" actId="20577"/>
          <ac:spMkLst>
            <pc:docMk/>
            <pc:sldMk cId="4247202906" sldId="105186"/>
            <ac:spMk id="12" creationId="{5689FAB8-8F18-6485-8643-19B5BC7FA018}"/>
          </ac:spMkLst>
        </pc:spChg>
      </pc:sldChg>
      <pc:sldChg chg="del">
        <pc:chgData name="Mondragon, Desiree - DEN" userId="cddb16d0-b6f9-4161-a1a6-91a003280c7c" providerId="ADAL" clId="{15CE1C03-55B7-4D28-BE35-1DB6F1BCB649}" dt="2025-10-10T19:47:39.496" v="1445" actId="2696"/>
        <pc:sldMkLst>
          <pc:docMk/>
          <pc:sldMk cId="2289249931" sldId="105188"/>
        </pc:sldMkLst>
      </pc:sldChg>
      <pc:sldChg chg="modSp del mod">
        <pc:chgData name="Mondragon, Desiree - DEN" userId="cddb16d0-b6f9-4161-a1a6-91a003280c7c" providerId="ADAL" clId="{15CE1C03-55B7-4D28-BE35-1DB6F1BCB649}" dt="2025-10-10T19:30:39.333" v="1441" actId="2696"/>
        <pc:sldMkLst>
          <pc:docMk/>
          <pc:sldMk cId="1042588028" sldId="105190"/>
        </pc:sldMkLst>
        <pc:spChg chg="mod">
          <ac:chgData name="Mondragon, Desiree - DEN" userId="cddb16d0-b6f9-4161-a1a6-91a003280c7c" providerId="ADAL" clId="{15CE1C03-55B7-4D28-BE35-1DB6F1BCB649}" dt="2025-10-09T18:12:32.952" v="20" actId="20577"/>
          <ac:spMkLst>
            <pc:docMk/>
            <pc:sldMk cId="1042588028" sldId="105190"/>
            <ac:spMk id="12" creationId="{91DE7A81-F993-3BFB-F5BE-F826D3D8DFE1}"/>
          </ac:spMkLst>
        </pc:spChg>
      </pc:sldChg>
      <pc:sldChg chg="modSp del mod">
        <pc:chgData name="Mondragon, Desiree - DEN" userId="cddb16d0-b6f9-4161-a1a6-91a003280c7c" providerId="ADAL" clId="{15CE1C03-55B7-4D28-BE35-1DB6F1BCB649}" dt="2025-10-10T19:30:26.532" v="1436" actId="2696"/>
        <pc:sldMkLst>
          <pc:docMk/>
          <pc:sldMk cId="2649125069" sldId="105194"/>
        </pc:sldMkLst>
        <pc:spChg chg="mod">
          <ac:chgData name="Mondragon, Desiree - DEN" userId="cddb16d0-b6f9-4161-a1a6-91a003280c7c" providerId="ADAL" clId="{15CE1C03-55B7-4D28-BE35-1DB6F1BCB649}" dt="2025-10-09T18:13:41.164" v="26" actId="20577"/>
          <ac:spMkLst>
            <pc:docMk/>
            <pc:sldMk cId="2649125069" sldId="105194"/>
            <ac:spMk id="12" creationId="{BF4D790B-9194-7A23-3636-1CF9B65C0E36}"/>
          </ac:spMkLst>
        </pc:spChg>
      </pc:sldChg>
      <pc:sldChg chg="modSp del mod">
        <pc:chgData name="Mondragon, Desiree - DEN" userId="cddb16d0-b6f9-4161-a1a6-91a003280c7c" providerId="ADAL" clId="{15CE1C03-55B7-4D28-BE35-1DB6F1BCB649}" dt="2025-10-10T19:30:29.148" v="1437" actId="2696"/>
        <pc:sldMkLst>
          <pc:docMk/>
          <pc:sldMk cId="1224098283" sldId="105200"/>
        </pc:sldMkLst>
        <pc:spChg chg="mod">
          <ac:chgData name="Mondragon, Desiree - DEN" userId="cddb16d0-b6f9-4161-a1a6-91a003280c7c" providerId="ADAL" clId="{15CE1C03-55B7-4D28-BE35-1DB6F1BCB649}" dt="2025-10-09T18:13:38.195" v="25" actId="20577"/>
          <ac:spMkLst>
            <pc:docMk/>
            <pc:sldMk cId="1224098283" sldId="105200"/>
            <ac:spMk id="12" creationId="{35C05205-24FC-4657-44C5-8D5C07D061A3}"/>
          </ac:spMkLst>
        </pc:spChg>
      </pc:sldChg>
      <pc:sldChg chg="modSp del mod">
        <pc:chgData name="Mondragon, Desiree - DEN" userId="cddb16d0-b6f9-4161-a1a6-91a003280c7c" providerId="ADAL" clId="{15CE1C03-55B7-4D28-BE35-1DB6F1BCB649}" dt="2025-10-10T19:30:31.995" v="1438" actId="2696"/>
        <pc:sldMkLst>
          <pc:docMk/>
          <pc:sldMk cId="3253092607" sldId="105202"/>
        </pc:sldMkLst>
        <pc:spChg chg="mod">
          <ac:chgData name="Mondragon, Desiree - DEN" userId="cddb16d0-b6f9-4161-a1a6-91a003280c7c" providerId="ADAL" clId="{15CE1C03-55B7-4D28-BE35-1DB6F1BCB649}" dt="2025-10-09T18:13:34.585" v="24" actId="20577"/>
          <ac:spMkLst>
            <pc:docMk/>
            <pc:sldMk cId="3253092607" sldId="105202"/>
            <ac:spMk id="12" creationId="{A96F3D9F-C74E-44B1-6957-A07AAC1BC092}"/>
          </ac:spMkLst>
        </pc:spChg>
      </pc:sldChg>
      <pc:sldChg chg="del">
        <pc:chgData name="Mondragon, Desiree - DEN" userId="cddb16d0-b6f9-4161-a1a6-91a003280c7c" providerId="ADAL" clId="{15CE1C03-55B7-4D28-BE35-1DB6F1BCB649}" dt="2025-10-10T19:52:24.215" v="1502" actId="2696"/>
        <pc:sldMkLst>
          <pc:docMk/>
          <pc:sldMk cId="613398902" sldId="105206"/>
        </pc:sldMkLst>
      </pc:sldChg>
      <pc:sldChg chg="modSp del mod">
        <pc:chgData name="Mondragon, Desiree - DEN" userId="cddb16d0-b6f9-4161-a1a6-91a003280c7c" providerId="ADAL" clId="{15CE1C03-55B7-4D28-BE35-1DB6F1BCB649}" dt="2025-10-10T19:47:35.889" v="1444" actId="2696"/>
        <pc:sldMkLst>
          <pc:docMk/>
          <pc:sldMk cId="1937097748" sldId="105209"/>
        </pc:sldMkLst>
        <pc:spChg chg="mod">
          <ac:chgData name="Mondragon, Desiree - DEN" userId="cddb16d0-b6f9-4161-a1a6-91a003280c7c" providerId="ADAL" clId="{15CE1C03-55B7-4D28-BE35-1DB6F1BCB649}" dt="2025-10-09T18:11:48.900" v="1" actId="20577"/>
          <ac:spMkLst>
            <pc:docMk/>
            <pc:sldMk cId="1937097748" sldId="105209"/>
            <ac:spMk id="12" creationId="{72A44060-BE86-05C3-23E0-BE093ACDD309}"/>
          </ac:spMkLst>
        </pc:spChg>
      </pc:sldChg>
      <pc:sldChg chg="del">
        <pc:chgData name="Mondragon, Desiree - DEN" userId="cddb16d0-b6f9-4161-a1a6-91a003280c7c" providerId="ADAL" clId="{15CE1C03-55B7-4D28-BE35-1DB6F1BCB649}" dt="2025-10-10T19:47:39.496" v="1445" actId="2696"/>
        <pc:sldMkLst>
          <pc:docMk/>
          <pc:sldMk cId="523998398" sldId="105210"/>
        </pc:sldMkLst>
      </pc:sldChg>
      <pc:sldChg chg="modSp del mod">
        <pc:chgData name="Mondragon, Desiree - DEN" userId="cddb16d0-b6f9-4161-a1a6-91a003280c7c" providerId="ADAL" clId="{15CE1C03-55B7-4D28-BE35-1DB6F1BCB649}" dt="2025-10-10T19:30:34.477" v="1439" actId="2696"/>
        <pc:sldMkLst>
          <pc:docMk/>
          <pc:sldMk cId="1409912456" sldId="105211"/>
        </pc:sldMkLst>
        <pc:spChg chg="mod">
          <ac:chgData name="Mondragon, Desiree - DEN" userId="cddb16d0-b6f9-4161-a1a6-91a003280c7c" providerId="ADAL" clId="{15CE1C03-55B7-4D28-BE35-1DB6F1BCB649}" dt="2025-10-09T18:13:30.815" v="23" actId="20577"/>
          <ac:spMkLst>
            <pc:docMk/>
            <pc:sldMk cId="1409912456" sldId="105211"/>
            <ac:spMk id="12" creationId="{854AD590-82BA-9306-846D-9161841F5BA1}"/>
          </ac:spMkLst>
        </pc:spChg>
      </pc:sldChg>
      <pc:sldChg chg="modSp mod">
        <pc:chgData name="Mondragon, Desiree - DEN" userId="cddb16d0-b6f9-4161-a1a6-91a003280c7c" providerId="ADAL" clId="{15CE1C03-55B7-4D28-BE35-1DB6F1BCB649}" dt="2025-10-10T19:51:54.266" v="1499" actId="962"/>
        <pc:sldMkLst>
          <pc:docMk/>
          <pc:sldMk cId="2544642307" sldId="105212"/>
        </pc:sldMkLst>
        <pc:picChg chg="mod">
          <ac:chgData name="Mondragon, Desiree - DEN" userId="cddb16d0-b6f9-4161-a1a6-91a003280c7c" providerId="ADAL" clId="{15CE1C03-55B7-4D28-BE35-1DB6F1BCB649}" dt="2025-10-10T19:51:54.266" v="1499" actId="962"/>
          <ac:picMkLst>
            <pc:docMk/>
            <pc:sldMk cId="2544642307" sldId="105212"/>
            <ac:picMk id="4" creationId="{F64F45AC-EE4E-C1FE-E03D-1C3F780B6D41}"/>
          </ac:picMkLst>
        </pc:picChg>
        <pc:picChg chg="mod">
          <ac:chgData name="Mondragon, Desiree - DEN" userId="cddb16d0-b6f9-4161-a1a6-91a003280c7c" providerId="ADAL" clId="{15CE1C03-55B7-4D28-BE35-1DB6F1BCB649}" dt="2025-10-10T19:51:52.397" v="1498" actId="962"/>
          <ac:picMkLst>
            <pc:docMk/>
            <pc:sldMk cId="2544642307" sldId="105212"/>
            <ac:picMk id="6" creationId="{AC4DE485-3AEB-F70E-7B73-467DD49CFD08}"/>
          </ac:picMkLst>
        </pc:picChg>
      </pc:sldChg>
      <pc:sldChg chg="modSp mod">
        <pc:chgData name="Mondragon, Desiree - DEN" userId="cddb16d0-b6f9-4161-a1a6-91a003280c7c" providerId="ADAL" clId="{15CE1C03-55B7-4D28-BE35-1DB6F1BCB649}" dt="2025-10-10T19:53:18.837" v="1513" actId="20577"/>
        <pc:sldMkLst>
          <pc:docMk/>
          <pc:sldMk cId="2652671988" sldId="105213"/>
        </pc:sldMkLst>
        <pc:spChg chg="mod">
          <ac:chgData name="Mondragon, Desiree - DEN" userId="cddb16d0-b6f9-4161-a1a6-91a003280c7c" providerId="ADAL" clId="{15CE1C03-55B7-4D28-BE35-1DB6F1BCB649}" dt="2025-10-10T19:53:18.837" v="1513" actId="20577"/>
          <ac:spMkLst>
            <pc:docMk/>
            <pc:sldMk cId="2652671988" sldId="105213"/>
            <ac:spMk id="16" creationId="{436A8682-B875-F764-B7EB-C028B4954B86}"/>
          </ac:spMkLst>
        </pc:spChg>
      </pc:sldChg>
      <pc:sldChg chg="modSp del mod">
        <pc:chgData name="Mondragon, Desiree - DEN" userId="cddb16d0-b6f9-4161-a1a6-91a003280c7c" providerId="ADAL" clId="{15CE1C03-55B7-4D28-BE35-1DB6F1BCB649}" dt="2025-10-10T19:52:39.856" v="1507" actId="2696"/>
        <pc:sldMkLst>
          <pc:docMk/>
          <pc:sldMk cId="531860880" sldId="105214"/>
        </pc:sldMkLst>
        <pc:spChg chg="mod">
          <ac:chgData name="Mondragon, Desiree - DEN" userId="cddb16d0-b6f9-4161-a1a6-91a003280c7c" providerId="ADAL" clId="{15CE1C03-55B7-4D28-BE35-1DB6F1BCB649}" dt="2025-10-09T18:14:44.987" v="40" actId="6549"/>
          <ac:spMkLst>
            <pc:docMk/>
            <pc:sldMk cId="531860880" sldId="105214"/>
            <ac:spMk id="2" creationId="{3E68EDEC-9904-9910-75C1-805BAA89B2A6}"/>
          </ac:spMkLst>
        </pc:spChg>
      </pc:sldChg>
      <pc:sldChg chg="modSp mod">
        <pc:chgData name="Mondragon, Desiree - DEN" userId="cddb16d0-b6f9-4161-a1a6-91a003280c7c" providerId="ADAL" clId="{15CE1C03-55B7-4D28-BE35-1DB6F1BCB649}" dt="2025-10-10T19:53:09.363" v="1512" actId="33553"/>
        <pc:sldMkLst>
          <pc:docMk/>
          <pc:sldMk cId="3989304973" sldId="105215"/>
        </pc:sldMkLst>
        <pc:spChg chg="mod">
          <ac:chgData name="Mondragon, Desiree - DEN" userId="cddb16d0-b6f9-4161-a1a6-91a003280c7c" providerId="ADAL" clId="{15CE1C03-55B7-4D28-BE35-1DB6F1BCB649}" dt="2025-10-10T19:53:09.363" v="1512" actId="33553"/>
          <ac:spMkLst>
            <pc:docMk/>
            <pc:sldMk cId="3989304973" sldId="105215"/>
            <ac:spMk id="2" creationId="{E6B09AA8-78AA-CCB7-97A1-EC6CA7D54398}"/>
          </ac:spMkLst>
        </pc:spChg>
      </pc:sldChg>
      <pc:sldChg chg="modSp del mod">
        <pc:chgData name="Mondragon, Desiree - DEN" userId="cddb16d0-b6f9-4161-a1a6-91a003280c7c" providerId="ADAL" clId="{15CE1C03-55B7-4D28-BE35-1DB6F1BCB649}" dt="2025-10-10T19:30:36.869" v="1440" actId="2696"/>
        <pc:sldMkLst>
          <pc:docMk/>
          <pc:sldMk cId="3369398236" sldId="105216"/>
        </pc:sldMkLst>
        <pc:spChg chg="mod">
          <ac:chgData name="Mondragon, Desiree - DEN" userId="cddb16d0-b6f9-4161-a1a6-91a003280c7c" providerId="ADAL" clId="{15CE1C03-55B7-4D28-BE35-1DB6F1BCB649}" dt="2025-10-09T18:12:37.648" v="21" actId="20577"/>
          <ac:spMkLst>
            <pc:docMk/>
            <pc:sldMk cId="3369398236" sldId="105216"/>
            <ac:spMk id="12" creationId="{B086DDB5-E1E8-5D4C-50A8-BF77D2EBDBFA}"/>
          </ac:spMkLst>
        </pc:spChg>
      </pc:sldChg>
      <pc:sldChg chg="del">
        <pc:chgData name="Mondragon, Desiree - DEN" userId="cddb16d0-b6f9-4161-a1a6-91a003280c7c" providerId="ADAL" clId="{15CE1C03-55B7-4D28-BE35-1DB6F1BCB649}" dt="2025-10-10T19:47:42.211" v="1446" actId="2696"/>
        <pc:sldMkLst>
          <pc:docMk/>
          <pc:sldMk cId="703811355" sldId="105218"/>
        </pc:sldMkLst>
      </pc:sldChg>
      <pc:sldChg chg="modSp mod">
        <pc:chgData name="Mondragon, Desiree - DEN" userId="cddb16d0-b6f9-4161-a1a6-91a003280c7c" providerId="ADAL" clId="{15CE1C03-55B7-4D28-BE35-1DB6F1BCB649}" dt="2025-10-10T19:51:09.406" v="1495" actId="962"/>
        <pc:sldMkLst>
          <pc:docMk/>
          <pc:sldMk cId="368908149" sldId="105220"/>
        </pc:sldMkLst>
        <pc:picChg chg="mod">
          <ac:chgData name="Mondragon, Desiree - DEN" userId="cddb16d0-b6f9-4161-a1a6-91a003280c7c" providerId="ADAL" clId="{15CE1C03-55B7-4D28-BE35-1DB6F1BCB649}" dt="2025-10-10T19:51:09.406" v="1495" actId="962"/>
          <ac:picMkLst>
            <pc:docMk/>
            <pc:sldMk cId="368908149" sldId="105220"/>
            <ac:picMk id="4" creationId="{A8DCA9EA-A54E-7C2A-63EE-90D0905C07B2}"/>
          </ac:picMkLst>
        </pc:picChg>
      </pc:sldChg>
      <pc:sldChg chg="mod modShow">
        <pc:chgData name="Mondragon, Desiree - DEN" userId="cddb16d0-b6f9-4161-a1a6-91a003280c7c" providerId="ADAL" clId="{15CE1C03-55B7-4D28-BE35-1DB6F1BCB649}" dt="2025-10-10T19:56:58.981" v="1519" actId="729"/>
        <pc:sldMkLst>
          <pc:docMk/>
          <pc:sldMk cId="395265539" sldId="105221"/>
        </pc:sldMkLst>
      </pc:sldChg>
      <pc:sldChg chg="mod modShow">
        <pc:chgData name="Mondragon, Desiree - DEN" userId="cddb16d0-b6f9-4161-a1a6-91a003280c7c" providerId="ADAL" clId="{15CE1C03-55B7-4D28-BE35-1DB6F1BCB649}" dt="2025-10-10T19:56:54.049" v="1518" actId="729"/>
        <pc:sldMkLst>
          <pc:docMk/>
          <pc:sldMk cId="2537057408" sldId="105222"/>
        </pc:sldMkLst>
      </pc:sldChg>
      <pc:sldChg chg="delSp modSp del mod">
        <pc:chgData name="Mondragon, Desiree - DEN" userId="cddb16d0-b6f9-4161-a1a6-91a003280c7c" providerId="ADAL" clId="{15CE1C03-55B7-4D28-BE35-1DB6F1BCB649}" dt="2025-10-10T19:52:37.270" v="1506" actId="2696"/>
        <pc:sldMkLst>
          <pc:docMk/>
          <pc:sldMk cId="805616517" sldId="105223"/>
        </pc:sldMkLst>
        <pc:spChg chg="mod">
          <ac:chgData name="Mondragon, Desiree - DEN" userId="cddb16d0-b6f9-4161-a1a6-91a003280c7c" providerId="ADAL" clId="{15CE1C03-55B7-4D28-BE35-1DB6F1BCB649}" dt="2025-10-09T18:15:15.625" v="45" actId="20577"/>
          <ac:spMkLst>
            <pc:docMk/>
            <pc:sldMk cId="805616517" sldId="105223"/>
            <ac:spMk id="2" creationId="{618C2286-8960-F153-A762-A3E25572A145}"/>
          </ac:spMkLst>
        </pc:spChg>
        <pc:spChg chg="del">
          <ac:chgData name="Mondragon, Desiree - DEN" userId="cddb16d0-b6f9-4161-a1a6-91a003280c7c" providerId="ADAL" clId="{15CE1C03-55B7-4D28-BE35-1DB6F1BCB649}" dt="2025-10-09T18:15:04.606" v="43" actId="478"/>
          <ac:spMkLst>
            <pc:docMk/>
            <pc:sldMk cId="805616517" sldId="105223"/>
            <ac:spMk id="3" creationId="{7BD345A7-351C-5653-D488-32DB26059C62}"/>
          </ac:spMkLst>
        </pc:spChg>
      </pc:sldChg>
    </pc:docChg>
  </pc:docChgLst>
  <pc:docChgLst>
    <pc:chgData name="Rodriguez, Nicole - DEN" userId="edce7eb7-41d3-4b21-8d93-85b303938bcd" providerId="ADAL" clId="{D635D973-1C9B-470C-8602-F529295F8BD2}"/>
    <pc:docChg chg="undo redo custSel modSld">
      <pc:chgData name="Rodriguez, Nicole - DEN" userId="edce7eb7-41d3-4b21-8d93-85b303938bcd" providerId="ADAL" clId="{D635D973-1C9B-470C-8602-F529295F8BD2}" dt="2025-09-11T19:57:43.443" v="82" actId="20577"/>
      <pc:docMkLst>
        <pc:docMk/>
      </pc:docMkLst>
    </pc:docChg>
  </pc:docChgLst>
  <pc:docChgLst>
    <pc:chgData name="Sandoval, Michelle - DEN" userId="f0650d86-7cc7-4460-9b70-7b2d35e24aab" providerId="ADAL" clId="{98B14982-40C5-4ABD-934E-22698476E6DD}"/>
    <pc:docChg chg="custSel modSld sldOrd">
      <pc:chgData name="Sandoval, Michelle - DEN" userId="f0650d86-7cc7-4460-9b70-7b2d35e24aab" providerId="ADAL" clId="{98B14982-40C5-4ABD-934E-22698476E6DD}" dt="2025-10-09T20:19:03.867" v="36" actId="20577"/>
      <pc:docMkLst>
        <pc:docMk/>
      </pc:docMkLst>
      <pc:sldChg chg="modSp mod ord">
        <pc:chgData name="Sandoval, Michelle - DEN" userId="f0650d86-7cc7-4460-9b70-7b2d35e24aab" providerId="ADAL" clId="{98B14982-40C5-4ABD-934E-22698476E6DD}" dt="2025-10-09T20:19:03.867" v="36" actId="20577"/>
        <pc:sldMkLst>
          <pc:docMk/>
          <pc:sldMk cId="2923033860" sldId="104948"/>
        </pc:sldMkLst>
        <pc:graphicFrameChg chg="modGraphic">
          <ac:chgData name="Sandoval, Michelle - DEN" userId="f0650d86-7cc7-4460-9b70-7b2d35e24aab" providerId="ADAL" clId="{98B14982-40C5-4ABD-934E-22698476E6DD}" dt="2025-10-09T20:19:03.867" v="36" actId="20577"/>
          <ac:graphicFrameMkLst>
            <pc:docMk/>
            <pc:sldMk cId="2923033860" sldId="104948"/>
            <ac:graphicFrameMk id="11" creationId="{FE98C0E2-4015-4368-50E8-1644E71903AC}"/>
          </ac:graphicFrameMkLst>
        </pc:graphicFrameChg>
      </pc:sldChg>
    </pc:docChg>
  </pc:docChgLst>
  <pc:docChgLst>
    <pc:chgData name="Yu, John - DEN" userId="S::john.yu@flydenver.com::d0a1d86b-caea-4baa-bf77-fa07bccce569" providerId="AD" clId="Web-{60360429-EC61-2868-BAC9-FFE9810BC681}"/>
    <pc:docChg chg="addSld delSld modSld sldOrd modSection">
      <pc:chgData name="Yu, John - DEN" userId="S::john.yu@flydenver.com::d0a1d86b-caea-4baa-bf77-fa07bccce569" providerId="AD" clId="Web-{60360429-EC61-2868-BAC9-FFE9810BC681}" dt="2025-10-08T21:05:26.094" v="575" actId="20577"/>
      <pc:docMkLst>
        <pc:docMk/>
      </pc:docMkLst>
      <pc:sldChg chg="ord">
        <pc:chgData name="Yu, John - DEN" userId="S::john.yu@flydenver.com::d0a1d86b-caea-4baa-bf77-fa07bccce569" providerId="AD" clId="Web-{60360429-EC61-2868-BAC9-FFE9810BC681}" dt="2025-10-08T20:39:03.033" v="2"/>
        <pc:sldMkLst>
          <pc:docMk/>
          <pc:sldMk cId="2296176442" sldId="300"/>
        </pc:sldMkLst>
      </pc:sldChg>
      <pc:sldChg chg="ord">
        <pc:chgData name="Yu, John - DEN" userId="S::john.yu@flydenver.com::d0a1d86b-caea-4baa-bf77-fa07bccce569" providerId="AD" clId="Web-{60360429-EC61-2868-BAC9-FFE9810BC681}" dt="2025-10-08T20:38:08.829" v="1"/>
        <pc:sldMkLst>
          <pc:docMk/>
          <pc:sldMk cId="2587760357" sldId="301"/>
        </pc:sldMkLst>
      </pc:sldChg>
      <pc:sldChg chg="ord">
        <pc:chgData name="Yu, John - DEN" userId="S::john.yu@flydenver.com::d0a1d86b-caea-4baa-bf77-fa07bccce569" providerId="AD" clId="Web-{60360429-EC61-2868-BAC9-FFE9810BC681}" dt="2025-10-08T20:33:11.200" v="0"/>
        <pc:sldMkLst>
          <pc:docMk/>
          <pc:sldMk cId="3513850668" sldId="11237"/>
        </pc:sldMkLst>
      </pc:sldChg>
      <pc:sldChg chg="modSp">
        <pc:chgData name="Yu, John - DEN" userId="S::john.yu@flydenver.com::d0a1d86b-caea-4baa-bf77-fa07bccce569" providerId="AD" clId="Web-{60360429-EC61-2868-BAC9-FFE9810BC681}" dt="2025-10-08T21:05:26.094" v="575" actId="20577"/>
        <pc:sldMkLst>
          <pc:docMk/>
          <pc:sldMk cId="61745666" sldId="105191"/>
        </pc:sldMkLst>
        <pc:spChg chg="mod">
          <ac:chgData name="Yu, John - DEN" userId="S::john.yu@flydenver.com::d0a1d86b-caea-4baa-bf77-fa07bccce569" providerId="AD" clId="Web-{60360429-EC61-2868-BAC9-FFE9810BC681}" dt="2025-10-08T21:05:26.094" v="575" actId="20577"/>
          <ac:spMkLst>
            <pc:docMk/>
            <pc:sldMk cId="61745666" sldId="105191"/>
            <ac:spMk id="3" creationId="{1A09141D-4C52-A597-FA9D-71AADB40B945}"/>
          </ac:spMkLst>
        </pc:spChg>
      </pc:sldChg>
      <pc:sldChg chg="addSp delSp modSp add replId">
        <pc:chgData name="Yu, John - DEN" userId="S::john.yu@flydenver.com::d0a1d86b-caea-4baa-bf77-fa07bccce569" providerId="AD" clId="Web-{60360429-EC61-2868-BAC9-FFE9810BC681}" dt="2025-10-08T21:03:03.542" v="573" actId="1076"/>
        <pc:sldMkLst>
          <pc:docMk/>
          <pc:sldMk cId="368908149" sldId="105220"/>
        </pc:sldMkLst>
        <pc:spChg chg="mod">
          <ac:chgData name="Yu, John - DEN" userId="S::john.yu@flydenver.com::d0a1d86b-caea-4baa-bf77-fa07bccce569" providerId="AD" clId="Web-{60360429-EC61-2868-BAC9-FFE9810BC681}" dt="2025-10-08T21:00:26.695" v="553" actId="14100"/>
          <ac:spMkLst>
            <pc:docMk/>
            <pc:sldMk cId="368908149" sldId="105220"/>
            <ac:spMk id="16" creationId="{889B98FD-A21C-F526-2CFF-3BBCEE52A7AF}"/>
          </ac:spMkLst>
        </pc:spChg>
        <pc:picChg chg="add mod modCrop">
          <ac:chgData name="Yu, John - DEN" userId="S::john.yu@flydenver.com::d0a1d86b-caea-4baa-bf77-fa07bccce569" providerId="AD" clId="Web-{60360429-EC61-2868-BAC9-FFE9810BC681}" dt="2025-10-08T21:03:03.542" v="573" actId="1076"/>
          <ac:picMkLst>
            <pc:docMk/>
            <pc:sldMk cId="368908149" sldId="105220"/>
            <ac:picMk id="4" creationId="{A8DCA9EA-A54E-7C2A-63EE-90D0905C07B2}"/>
          </ac:picMkLst>
        </pc:picChg>
      </pc:sldChg>
      <pc:sldChg chg="new del">
        <pc:chgData name="Yu, John - DEN" userId="S::john.yu@flydenver.com::d0a1d86b-caea-4baa-bf77-fa07bccce569" providerId="AD" clId="Web-{60360429-EC61-2868-BAC9-FFE9810BC681}" dt="2025-10-08T20:56:22.958" v="481"/>
        <pc:sldMkLst>
          <pc:docMk/>
          <pc:sldMk cId="1231781710" sldId="105220"/>
        </pc:sldMkLst>
      </pc:sldChg>
      <pc:sldChg chg="new del">
        <pc:chgData name="Yu, John - DEN" userId="S::john.yu@flydenver.com::d0a1d86b-caea-4baa-bf77-fa07bccce569" providerId="AD" clId="Web-{60360429-EC61-2868-BAC9-FFE9810BC681}" dt="2025-10-08T20:59:44.773" v="519"/>
        <pc:sldMkLst>
          <pc:docMk/>
          <pc:sldMk cId="2247194249" sldId="105220"/>
        </pc:sldMkLst>
      </pc:sldChg>
      <pc:sldChg chg="addSp delSp modSp add del ord replId">
        <pc:chgData name="Yu, John - DEN" userId="S::john.yu@flydenver.com::d0a1d86b-caea-4baa-bf77-fa07bccce569" providerId="AD" clId="Web-{60360429-EC61-2868-BAC9-FFE9810BC681}" dt="2025-10-08T20:59:24.804" v="517"/>
        <pc:sldMkLst>
          <pc:docMk/>
          <pc:sldMk cId="2571585449" sldId="105220"/>
        </pc:sldMkLst>
      </pc:sldChg>
    </pc:docChg>
  </pc:docChgLst>
  <pc:docChgLst>
    <pc:chgData name="Mondragon, Desiree - DEN" userId="S::desiree.mondragon@flydenver.com::cddb16d0-b6f9-4161-a1a6-91a003280c7c" providerId="AD" clId="Web-{6EBFB0D2-E210-D0E5-B94A-0547B1146FCA}"/>
    <pc:docChg chg="modSld">
      <pc:chgData name="Mondragon, Desiree - DEN" userId="S::desiree.mondragon@flydenver.com::cddb16d0-b6f9-4161-a1a6-91a003280c7c" providerId="AD" clId="Web-{6EBFB0D2-E210-D0E5-B94A-0547B1146FCA}" dt="2025-09-11T16:16:54.807" v="1" actId="1076"/>
      <pc:docMkLst>
        <pc:docMk/>
      </pc:docMkLst>
      <pc:sldChg chg="modSp">
        <pc:chgData name="Mondragon, Desiree - DEN" userId="S::desiree.mondragon@flydenver.com::cddb16d0-b6f9-4161-a1a6-91a003280c7c" providerId="AD" clId="Web-{6EBFB0D2-E210-D0E5-B94A-0547B1146FCA}" dt="2025-09-11T16:16:54.807" v="1" actId="1076"/>
        <pc:sldMkLst>
          <pc:docMk/>
          <pc:sldMk cId="4147436636" sldId="105171"/>
        </pc:sldMkLst>
        <pc:spChg chg="mod">
          <ac:chgData name="Mondragon, Desiree - DEN" userId="S::desiree.mondragon@flydenver.com::cddb16d0-b6f9-4161-a1a6-91a003280c7c" providerId="AD" clId="Web-{6EBFB0D2-E210-D0E5-B94A-0547B1146FCA}" dt="2025-09-11T16:16:54.807" v="1" actId="1076"/>
          <ac:spMkLst>
            <pc:docMk/>
            <pc:sldMk cId="4147436636" sldId="105171"/>
            <ac:spMk id="16" creationId="{2A0C76DB-E092-6C32-4769-58B0973B53FE}"/>
          </ac:spMkLst>
        </pc:spChg>
      </pc:sldChg>
    </pc:docChg>
  </pc:docChgLst>
  <pc:docChgLst>
    <pc:chgData name="Ghareeb, Jaclyn - DEN" userId="S::jaclyn.ghareeb@flydenver.com::03c19ed2-f00a-40c0-b3bf-fd7eec6ecb09" providerId="AD" clId="Web-{25B24B95-A189-85CA-8849-7CF09264EE8E}"/>
    <pc:docChg chg="modSld">
      <pc:chgData name="Ghareeb, Jaclyn - DEN" userId="S::jaclyn.ghareeb@flydenver.com::03c19ed2-f00a-40c0-b3bf-fd7eec6ecb09" providerId="AD" clId="Web-{25B24B95-A189-85CA-8849-7CF09264EE8E}" dt="2025-10-09T19:16:48.436" v="1" actId="20577"/>
      <pc:docMkLst>
        <pc:docMk/>
      </pc:docMkLst>
      <pc:sldChg chg="modSp">
        <pc:chgData name="Ghareeb, Jaclyn - DEN" userId="S::jaclyn.ghareeb@flydenver.com::03c19ed2-f00a-40c0-b3bf-fd7eec6ecb09" providerId="AD" clId="Web-{25B24B95-A189-85CA-8849-7CF09264EE8E}" dt="2025-10-09T19:16:48.436" v="1" actId="20577"/>
        <pc:sldMkLst>
          <pc:docMk/>
          <pc:sldMk cId="3989304973" sldId="105215"/>
        </pc:sldMkLst>
        <pc:spChg chg="mod">
          <ac:chgData name="Ghareeb, Jaclyn - DEN" userId="S::jaclyn.ghareeb@flydenver.com::03c19ed2-f00a-40c0-b3bf-fd7eec6ecb09" providerId="AD" clId="Web-{25B24B95-A189-85CA-8849-7CF09264EE8E}" dt="2025-10-09T19:16:48.436" v="1" actId="20577"/>
          <ac:spMkLst>
            <pc:docMk/>
            <pc:sldMk cId="3989304973" sldId="105215"/>
            <ac:spMk id="5" creationId="{9BCD12DB-0B37-C640-1397-654E356B1A18}"/>
          </ac:spMkLst>
        </pc:spChg>
      </pc:sldChg>
    </pc:docChg>
  </pc:docChgLst>
  <pc:docChgLst>
    <pc:chgData name="St. Martin, Bryan - DEN" userId="S::bryan.st.martin@flydenver.com::2d8b3c77-b4e8-4e89-b772-fdcd16893287" providerId="AD" clId="Web-{FF599528-4994-8725-279A-008CD3C6BDE3}"/>
    <pc:docChg chg="modSld">
      <pc:chgData name="St. Martin, Bryan - DEN" userId="S::bryan.st.martin@flydenver.com::2d8b3c77-b4e8-4e89-b772-fdcd16893287" providerId="AD" clId="Web-{FF599528-4994-8725-279A-008CD3C6BDE3}" dt="2025-09-10T14:51:36.055" v="7" actId="20577"/>
      <pc:docMkLst>
        <pc:docMk/>
      </pc:docMkLst>
      <pc:sldChg chg="modSp">
        <pc:chgData name="St. Martin, Bryan - DEN" userId="S::bryan.st.martin@flydenver.com::2d8b3c77-b4e8-4e89-b772-fdcd16893287" providerId="AD" clId="Web-{FF599528-4994-8725-279A-008CD3C6BDE3}" dt="2025-09-10T14:51:36.055" v="7" actId="20577"/>
        <pc:sldMkLst>
          <pc:docMk/>
          <pc:sldMk cId="3234429688" sldId="105195"/>
        </pc:sldMkLst>
        <pc:spChg chg="mod">
          <ac:chgData name="St. Martin, Bryan - DEN" userId="S::bryan.st.martin@flydenver.com::2d8b3c77-b4e8-4e89-b772-fdcd16893287" providerId="AD" clId="Web-{FF599528-4994-8725-279A-008CD3C6BDE3}" dt="2025-09-10T14:51:36.055" v="7" actId="20577"/>
          <ac:spMkLst>
            <pc:docMk/>
            <pc:sldMk cId="3234429688" sldId="105195"/>
            <ac:spMk id="3" creationId="{83572404-BC8D-B134-E2C2-FDBF23BB31DE}"/>
          </ac:spMkLst>
        </pc:spChg>
      </pc:sldChg>
    </pc:docChg>
  </pc:docChgLst>
  <pc:docChgLst>
    <pc:chgData name="Mondragon, Desiree - DEN" userId="cddb16d0-b6f9-4161-a1a6-91a003280c7c" providerId="ADAL" clId="{225CA05C-70F0-45E8-90E3-ED6D02A88888}"/>
    <pc:docChg chg="delSld modSld modSection">
      <pc:chgData name="Mondragon, Desiree - DEN" userId="cddb16d0-b6f9-4161-a1a6-91a003280c7c" providerId="ADAL" clId="{225CA05C-70F0-45E8-90E3-ED6D02A88888}" dt="2025-09-30T17:11:24.649" v="19" actId="14100"/>
      <pc:docMkLst>
        <pc:docMk/>
      </pc:docMkLst>
      <pc:sldChg chg="mod modShow">
        <pc:chgData name="Mondragon, Desiree - DEN" userId="cddb16d0-b6f9-4161-a1a6-91a003280c7c" providerId="ADAL" clId="{225CA05C-70F0-45E8-90E3-ED6D02A88888}" dt="2025-09-30T17:11:15.413" v="17" actId="729"/>
        <pc:sldMkLst>
          <pc:docMk/>
          <pc:sldMk cId="1080092684" sldId="268"/>
        </pc:sldMkLst>
      </pc:sldChg>
      <pc:sldChg chg="mod modShow">
        <pc:chgData name="Mondragon, Desiree - DEN" userId="cddb16d0-b6f9-4161-a1a6-91a003280c7c" providerId="ADAL" clId="{225CA05C-70F0-45E8-90E3-ED6D02A88888}" dt="2025-09-30T17:11:15.413" v="17" actId="729"/>
        <pc:sldMkLst>
          <pc:docMk/>
          <pc:sldMk cId="4171943280" sldId="276"/>
        </pc:sldMkLst>
      </pc:sldChg>
      <pc:sldChg chg="mod modShow">
        <pc:chgData name="Mondragon, Desiree - DEN" userId="cddb16d0-b6f9-4161-a1a6-91a003280c7c" providerId="ADAL" clId="{225CA05C-70F0-45E8-90E3-ED6D02A88888}" dt="2025-09-30T16:55:26.259" v="5" actId="729"/>
        <pc:sldMkLst>
          <pc:docMk/>
          <pc:sldMk cId="3208604444" sldId="294"/>
        </pc:sldMkLst>
      </pc:sldChg>
      <pc:sldChg chg="mod modShow">
        <pc:chgData name="Mondragon, Desiree - DEN" userId="cddb16d0-b6f9-4161-a1a6-91a003280c7c" providerId="ADAL" clId="{225CA05C-70F0-45E8-90E3-ED6D02A88888}" dt="2025-09-30T16:55:26.259" v="5" actId="729"/>
        <pc:sldMkLst>
          <pc:docMk/>
          <pc:sldMk cId="1580749534" sldId="298"/>
        </pc:sldMkLst>
      </pc:sldChg>
      <pc:sldChg chg="mod modShow">
        <pc:chgData name="Mondragon, Desiree - DEN" userId="cddb16d0-b6f9-4161-a1a6-91a003280c7c" providerId="ADAL" clId="{225CA05C-70F0-45E8-90E3-ED6D02A88888}" dt="2025-09-30T16:55:26.259" v="5" actId="729"/>
        <pc:sldMkLst>
          <pc:docMk/>
          <pc:sldMk cId="3994658806" sldId="299"/>
        </pc:sldMkLst>
      </pc:sldChg>
      <pc:sldChg chg="mod modShow">
        <pc:chgData name="Mondragon, Desiree - DEN" userId="cddb16d0-b6f9-4161-a1a6-91a003280c7c" providerId="ADAL" clId="{225CA05C-70F0-45E8-90E3-ED6D02A88888}" dt="2025-09-30T16:55:26.259" v="5" actId="729"/>
        <pc:sldMkLst>
          <pc:docMk/>
          <pc:sldMk cId="2296176442" sldId="300"/>
        </pc:sldMkLst>
      </pc:sldChg>
      <pc:sldChg chg="mod modShow">
        <pc:chgData name="Mondragon, Desiree - DEN" userId="cddb16d0-b6f9-4161-a1a6-91a003280c7c" providerId="ADAL" clId="{225CA05C-70F0-45E8-90E3-ED6D02A88888}" dt="2025-09-30T16:55:26.259" v="5" actId="729"/>
        <pc:sldMkLst>
          <pc:docMk/>
          <pc:sldMk cId="2587760357" sldId="301"/>
        </pc:sldMkLst>
      </pc:sldChg>
      <pc:sldChg chg="mod modShow">
        <pc:chgData name="Mondragon, Desiree - DEN" userId="cddb16d0-b6f9-4161-a1a6-91a003280c7c" providerId="ADAL" clId="{225CA05C-70F0-45E8-90E3-ED6D02A88888}" dt="2025-09-30T16:55:26.259" v="5" actId="729"/>
        <pc:sldMkLst>
          <pc:docMk/>
          <pc:sldMk cId="2075833797" sldId="302"/>
        </pc:sldMkLst>
      </pc:sldChg>
      <pc:sldChg chg="modSp mod modNotesTx">
        <pc:chgData name="Mondragon, Desiree - DEN" userId="cddb16d0-b6f9-4161-a1a6-91a003280c7c" providerId="ADAL" clId="{225CA05C-70F0-45E8-90E3-ED6D02A88888}" dt="2025-09-30T16:48:55.321" v="3" actId="20577"/>
        <pc:sldMkLst>
          <pc:docMk/>
          <pc:sldMk cId="4279377983" sldId="11068"/>
        </pc:sldMkLst>
        <pc:spChg chg="mod">
          <ac:chgData name="Mondragon, Desiree - DEN" userId="cddb16d0-b6f9-4161-a1a6-91a003280c7c" providerId="ADAL" clId="{225CA05C-70F0-45E8-90E3-ED6D02A88888}" dt="2025-09-30T16:48:13.213" v="1" actId="1076"/>
          <ac:spMkLst>
            <pc:docMk/>
            <pc:sldMk cId="4279377983" sldId="11068"/>
            <ac:spMk id="9" creationId="{33E76785-83AF-EDB4-F909-25B4EBEBB89B}"/>
          </ac:spMkLst>
        </pc:spChg>
      </pc:sldChg>
      <pc:sldChg chg="modSp mod">
        <pc:chgData name="Mondragon, Desiree - DEN" userId="cddb16d0-b6f9-4161-a1a6-91a003280c7c" providerId="ADAL" clId="{225CA05C-70F0-45E8-90E3-ED6D02A88888}" dt="2025-09-30T17:10:47.589" v="14" actId="20577"/>
        <pc:sldMkLst>
          <pc:docMk/>
          <pc:sldMk cId="1126909354" sldId="11124"/>
        </pc:sldMkLst>
      </pc:sldChg>
      <pc:sldChg chg="modSp mod">
        <pc:chgData name="Mondragon, Desiree - DEN" userId="cddb16d0-b6f9-4161-a1a6-91a003280c7c" providerId="ADAL" clId="{225CA05C-70F0-45E8-90E3-ED6D02A88888}" dt="2025-09-30T17:10:56.996" v="15" actId="20577"/>
        <pc:sldMkLst>
          <pc:docMk/>
          <pc:sldMk cId="304383958" sldId="11126"/>
        </pc:sldMkLst>
        <pc:spChg chg="mod">
          <ac:chgData name="Mondragon, Desiree - DEN" userId="cddb16d0-b6f9-4161-a1a6-91a003280c7c" providerId="ADAL" clId="{225CA05C-70F0-45E8-90E3-ED6D02A88888}" dt="2025-09-30T17:10:56.996" v="15" actId="20577"/>
          <ac:spMkLst>
            <pc:docMk/>
            <pc:sldMk cId="304383958" sldId="11126"/>
            <ac:spMk id="12" creationId="{F932734F-A43A-1ADB-F3B4-C62F526756C4}"/>
          </ac:spMkLst>
        </pc:spChg>
      </pc:sldChg>
      <pc:sldChg chg="mod modShow">
        <pc:chgData name="Mondragon, Desiree - DEN" userId="cddb16d0-b6f9-4161-a1a6-91a003280c7c" providerId="ADAL" clId="{225CA05C-70F0-45E8-90E3-ED6D02A88888}" dt="2025-09-30T17:11:06.764" v="16" actId="729"/>
        <pc:sldMkLst>
          <pc:docMk/>
          <pc:sldMk cId="2125040398" sldId="11127"/>
        </pc:sldMkLst>
      </pc:sldChg>
      <pc:sldChg chg="modSp mod">
        <pc:chgData name="Mondragon, Desiree - DEN" userId="cddb16d0-b6f9-4161-a1a6-91a003280c7c" providerId="ADAL" clId="{225CA05C-70F0-45E8-90E3-ED6D02A88888}" dt="2025-09-30T17:11:24.649" v="19" actId="14100"/>
        <pc:sldMkLst>
          <pc:docMk/>
          <pc:sldMk cId="2923033860" sldId="104948"/>
        </pc:sldMkLst>
        <pc:graphicFrameChg chg="modGraphic">
          <ac:chgData name="Mondragon, Desiree - DEN" userId="cddb16d0-b6f9-4161-a1a6-91a003280c7c" providerId="ADAL" clId="{225CA05C-70F0-45E8-90E3-ED6D02A88888}" dt="2025-09-30T17:11:20.448" v="18" actId="6549"/>
          <ac:graphicFrameMkLst>
            <pc:docMk/>
            <pc:sldMk cId="2923033860" sldId="104948"/>
            <ac:graphicFrameMk id="11" creationId="{FE98C0E2-4015-4368-50E8-1644E71903AC}"/>
          </ac:graphicFrameMkLst>
        </pc:graphicFrameChg>
        <pc:picChg chg="mod">
          <ac:chgData name="Mondragon, Desiree - DEN" userId="cddb16d0-b6f9-4161-a1a6-91a003280c7c" providerId="ADAL" clId="{225CA05C-70F0-45E8-90E3-ED6D02A88888}" dt="2025-09-30T17:11:24.649" v="19" actId="14100"/>
          <ac:picMkLst>
            <pc:docMk/>
            <pc:sldMk cId="2923033860" sldId="104948"/>
            <ac:picMk id="15" creationId="{CD1FD3C4-5508-8FA5-2ACB-3EC6796A92F6}"/>
          </ac:picMkLst>
        </pc:picChg>
      </pc:sldChg>
      <pc:sldChg chg="modSp mod">
        <pc:chgData name="Mondragon, Desiree - DEN" userId="cddb16d0-b6f9-4161-a1a6-91a003280c7c" providerId="ADAL" clId="{225CA05C-70F0-45E8-90E3-ED6D02A88888}" dt="2025-09-30T17:10:33.059" v="11" actId="20577"/>
        <pc:sldMkLst>
          <pc:docMk/>
          <pc:sldMk cId="2483259160" sldId="104961"/>
        </pc:sldMkLst>
        <pc:spChg chg="mod">
          <ac:chgData name="Mondragon, Desiree - DEN" userId="cddb16d0-b6f9-4161-a1a6-91a003280c7c" providerId="ADAL" clId="{225CA05C-70F0-45E8-90E3-ED6D02A88888}" dt="2025-09-30T17:10:33.059" v="11" actId="20577"/>
          <ac:spMkLst>
            <pc:docMk/>
            <pc:sldMk cId="2483259160" sldId="104961"/>
            <ac:spMk id="12" creationId="{F932734F-A43A-1ADB-F3B4-C62F526756C4}"/>
          </ac:spMkLst>
        </pc:spChg>
      </pc:sldChg>
      <pc:sldChg chg="mod modShow">
        <pc:chgData name="Mondragon, Desiree - DEN" userId="cddb16d0-b6f9-4161-a1a6-91a003280c7c" providerId="ADAL" clId="{225CA05C-70F0-45E8-90E3-ED6D02A88888}" dt="2025-09-30T17:11:15.413" v="17" actId="729"/>
        <pc:sldMkLst>
          <pc:docMk/>
          <pc:sldMk cId="95087388" sldId="105070"/>
        </pc:sldMkLst>
      </pc:sldChg>
      <pc:sldChg chg="mod modShow">
        <pc:chgData name="Mondragon, Desiree - DEN" userId="cddb16d0-b6f9-4161-a1a6-91a003280c7c" providerId="ADAL" clId="{225CA05C-70F0-45E8-90E3-ED6D02A88888}" dt="2025-09-30T17:11:15.413" v="17" actId="729"/>
        <pc:sldMkLst>
          <pc:docMk/>
          <pc:sldMk cId="1328794757" sldId="105107"/>
        </pc:sldMkLst>
      </pc:sldChg>
      <pc:sldChg chg="mod modShow">
        <pc:chgData name="Mondragon, Desiree - DEN" userId="cddb16d0-b6f9-4161-a1a6-91a003280c7c" providerId="ADAL" clId="{225CA05C-70F0-45E8-90E3-ED6D02A88888}" dt="2025-09-30T17:11:15.413" v="17" actId="729"/>
        <pc:sldMkLst>
          <pc:docMk/>
          <pc:sldMk cId="3508204244" sldId="105108"/>
        </pc:sldMkLst>
      </pc:sldChg>
      <pc:sldChg chg="mod modShow">
        <pc:chgData name="Mondragon, Desiree - DEN" userId="cddb16d0-b6f9-4161-a1a6-91a003280c7c" providerId="ADAL" clId="{225CA05C-70F0-45E8-90E3-ED6D02A88888}" dt="2025-09-30T17:11:06.764" v="16" actId="729"/>
        <pc:sldMkLst>
          <pc:docMk/>
          <pc:sldMk cId="2699545164" sldId="105125"/>
        </pc:sldMkLst>
      </pc:sldChg>
      <pc:sldChg chg="mod modShow">
        <pc:chgData name="Mondragon, Desiree - DEN" userId="cddb16d0-b6f9-4161-a1a6-91a003280c7c" providerId="ADAL" clId="{225CA05C-70F0-45E8-90E3-ED6D02A88888}" dt="2025-09-30T16:54:55.936" v="4" actId="729"/>
        <pc:sldMkLst>
          <pc:docMk/>
          <pc:sldMk cId="876641710" sldId="105134"/>
        </pc:sldMkLst>
      </pc:sldChg>
      <pc:sldChg chg="mod modShow">
        <pc:chgData name="Mondragon, Desiree - DEN" userId="cddb16d0-b6f9-4161-a1a6-91a003280c7c" providerId="ADAL" clId="{225CA05C-70F0-45E8-90E3-ED6D02A88888}" dt="2025-09-30T17:11:15.413" v="17" actId="729"/>
        <pc:sldMkLst>
          <pc:docMk/>
          <pc:sldMk cId="4252643788" sldId="105160"/>
        </pc:sldMkLst>
      </pc:sldChg>
      <pc:sldChg chg="modSp mod">
        <pc:chgData name="Mondragon, Desiree - DEN" userId="cddb16d0-b6f9-4161-a1a6-91a003280c7c" providerId="ADAL" clId="{225CA05C-70F0-45E8-90E3-ED6D02A88888}" dt="2025-09-30T17:10:26.761" v="9" actId="20577"/>
        <pc:sldMkLst>
          <pc:docMk/>
          <pc:sldMk cId="1238212686" sldId="105175"/>
        </pc:sldMkLst>
        <pc:spChg chg="mod">
          <ac:chgData name="Mondragon, Desiree - DEN" userId="cddb16d0-b6f9-4161-a1a6-91a003280c7c" providerId="ADAL" clId="{225CA05C-70F0-45E8-90E3-ED6D02A88888}" dt="2025-09-30T17:10:26.761" v="9" actId="20577"/>
          <ac:spMkLst>
            <pc:docMk/>
            <pc:sldMk cId="1238212686" sldId="105175"/>
            <ac:spMk id="12" creationId="{94C228CB-B9D5-DE7F-C727-BEF31153925F}"/>
          </ac:spMkLst>
        </pc:spChg>
      </pc:sldChg>
      <pc:sldChg chg="modSp mod">
        <pc:chgData name="Mondragon, Desiree - DEN" userId="cddb16d0-b6f9-4161-a1a6-91a003280c7c" providerId="ADAL" clId="{225CA05C-70F0-45E8-90E3-ED6D02A88888}" dt="2025-09-30T17:10:23.594" v="8" actId="20577"/>
        <pc:sldMkLst>
          <pc:docMk/>
          <pc:sldMk cId="17137658" sldId="105180"/>
        </pc:sldMkLst>
      </pc:sldChg>
      <pc:sldChg chg="modSp mod">
        <pc:chgData name="Mondragon, Desiree - DEN" userId="cddb16d0-b6f9-4161-a1a6-91a003280c7c" providerId="ADAL" clId="{225CA05C-70F0-45E8-90E3-ED6D02A88888}" dt="2025-09-30T17:10:20.392" v="7" actId="20577"/>
        <pc:sldMkLst>
          <pc:docMk/>
          <pc:sldMk cId="591601956" sldId="105184"/>
        </pc:sldMkLst>
      </pc:sldChg>
      <pc:sldChg chg="modSp mod">
        <pc:chgData name="Mondragon, Desiree - DEN" userId="cddb16d0-b6f9-4161-a1a6-91a003280c7c" providerId="ADAL" clId="{225CA05C-70F0-45E8-90E3-ED6D02A88888}" dt="2025-09-30T17:10:42.863" v="13" actId="20577"/>
        <pc:sldMkLst>
          <pc:docMk/>
          <pc:sldMk cId="4247202906" sldId="105186"/>
        </pc:sldMkLst>
      </pc:sldChg>
    </pc:docChg>
  </pc:docChgLst>
  <pc:docChgLst>
    <pc:chgData name="Lee, Jae - DEN" userId="S::jae.lee@flydenver.com::6c8fe9b4-0bf1-429c-b898-4d3e66e4c6a3" providerId="AD" clId="Web-{A13021B9-361F-863E-74A6-7F647ACE2DA5}"/>
    <pc:docChg chg="modSld">
      <pc:chgData name="Lee, Jae - DEN" userId="S::jae.lee@flydenver.com::6c8fe9b4-0bf1-429c-b898-4d3e66e4c6a3" providerId="AD" clId="Web-{A13021B9-361F-863E-74A6-7F647ACE2DA5}" dt="2025-10-08T21:19:59.125" v="22" actId="20577"/>
      <pc:docMkLst>
        <pc:docMk/>
      </pc:docMkLst>
      <pc:sldChg chg="modSp">
        <pc:chgData name="Lee, Jae - DEN" userId="S::jae.lee@flydenver.com::6c8fe9b4-0bf1-429c-b898-4d3e66e4c6a3" providerId="AD" clId="Web-{A13021B9-361F-863E-74A6-7F647ACE2DA5}" dt="2025-10-08T21:19:59.125" v="22" actId="20577"/>
        <pc:sldMkLst>
          <pc:docMk/>
          <pc:sldMk cId="4149288186" sldId="105181"/>
        </pc:sldMkLst>
        <pc:spChg chg="mod">
          <ac:chgData name="Lee, Jae - DEN" userId="S::jae.lee@flydenver.com::6c8fe9b4-0bf1-429c-b898-4d3e66e4c6a3" providerId="AD" clId="Web-{A13021B9-361F-863E-74A6-7F647ACE2DA5}" dt="2025-10-08T21:19:59.125" v="22" actId="20577"/>
          <ac:spMkLst>
            <pc:docMk/>
            <pc:sldMk cId="4149288186" sldId="105181"/>
            <ac:spMk id="3" creationId="{640B8984-72BA-B893-9547-73FAA3EBBEBF}"/>
          </ac:spMkLst>
        </pc:spChg>
      </pc:sldChg>
    </pc:docChg>
  </pc:docChgLst>
  <pc:docChgLst>
    <pc:chgData name="Sandoval, Michelle - DEN" userId="f0650d86-7cc7-4460-9b70-7b2d35e24aab" providerId="ADAL" clId="{9B213F22-3F13-43BC-83D1-8B726D7471A8}"/>
    <pc:docChg chg="undo custSel addSld modSld">
      <pc:chgData name="Sandoval, Michelle - DEN" userId="f0650d86-7cc7-4460-9b70-7b2d35e24aab" providerId="ADAL" clId="{9B213F22-3F13-43BC-83D1-8B726D7471A8}" dt="2025-09-11T20:15:59.293" v="113" actId="13926"/>
      <pc:docMkLst>
        <pc:docMk/>
      </pc:docMkLst>
      <pc:sldChg chg="modSp mod">
        <pc:chgData name="Sandoval, Michelle - DEN" userId="f0650d86-7cc7-4460-9b70-7b2d35e24aab" providerId="ADAL" clId="{9B213F22-3F13-43BC-83D1-8B726D7471A8}" dt="2025-09-11T18:20:23.868" v="103" actId="14100"/>
        <pc:sldMkLst>
          <pc:docMk/>
          <pc:sldMk cId="2144123617" sldId="104990"/>
        </pc:sldMkLst>
        <pc:spChg chg="mod">
          <ac:chgData name="Sandoval, Michelle - DEN" userId="f0650d86-7cc7-4460-9b70-7b2d35e24aab" providerId="ADAL" clId="{9B213F22-3F13-43BC-83D1-8B726D7471A8}" dt="2025-09-11T18:12:41.045" v="61" actId="1076"/>
          <ac:spMkLst>
            <pc:docMk/>
            <pc:sldMk cId="2144123617" sldId="104990"/>
            <ac:spMk id="3" creationId="{4AAB8D13-0EC8-4630-961E-E9644C308278}"/>
          </ac:spMkLst>
        </pc:spChg>
        <pc:spChg chg="mod">
          <ac:chgData name="Sandoval, Michelle - DEN" userId="f0650d86-7cc7-4460-9b70-7b2d35e24aab" providerId="ADAL" clId="{9B213F22-3F13-43BC-83D1-8B726D7471A8}" dt="2025-09-11T18:20:09.173" v="83" actId="1076"/>
          <ac:spMkLst>
            <pc:docMk/>
            <pc:sldMk cId="2144123617" sldId="104990"/>
            <ac:spMk id="4" creationId="{6975AA34-DC3A-110B-C913-8CA8D0F1CD55}"/>
          </ac:spMkLst>
        </pc:spChg>
        <pc:spChg chg="mod">
          <ac:chgData name="Sandoval, Michelle - DEN" userId="f0650d86-7cc7-4460-9b70-7b2d35e24aab" providerId="ADAL" clId="{9B213F22-3F13-43BC-83D1-8B726D7471A8}" dt="2025-09-11T18:20:23.868" v="103" actId="14100"/>
          <ac:spMkLst>
            <pc:docMk/>
            <pc:sldMk cId="2144123617" sldId="104990"/>
            <ac:spMk id="5" creationId="{E4300059-94E7-D03D-63B6-7435AEC6564E}"/>
          </ac:spMkLst>
        </pc:spChg>
        <pc:spChg chg="mod">
          <ac:chgData name="Sandoval, Michelle - DEN" userId="f0650d86-7cc7-4460-9b70-7b2d35e24aab" providerId="ADAL" clId="{9B213F22-3F13-43BC-83D1-8B726D7471A8}" dt="2025-09-11T18:12:32.655" v="59" actId="1038"/>
          <ac:spMkLst>
            <pc:docMk/>
            <pc:sldMk cId="2144123617" sldId="104990"/>
            <ac:spMk id="12" creationId="{41515C22-4B5E-1ED0-C35A-50A5F6C269FF}"/>
          </ac:spMkLst>
        </pc:spChg>
        <pc:grpChg chg="mod">
          <ac:chgData name="Sandoval, Michelle - DEN" userId="f0650d86-7cc7-4460-9b70-7b2d35e24aab" providerId="ADAL" clId="{9B213F22-3F13-43BC-83D1-8B726D7471A8}" dt="2025-09-11T18:20:15.088" v="101" actId="1038"/>
          <ac:grpSpMkLst>
            <pc:docMk/>
            <pc:sldMk cId="2144123617" sldId="104990"/>
            <ac:grpSpMk id="13" creationId="{5031030E-F592-6C77-4B03-56CC306BDA89}"/>
          </ac:grpSpMkLst>
        </pc:grpChg>
        <pc:picChg chg="mod modCrop">
          <ac:chgData name="Sandoval, Michelle - DEN" userId="f0650d86-7cc7-4460-9b70-7b2d35e24aab" providerId="ADAL" clId="{9B213F22-3F13-43BC-83D1-8B726D7471A8}" dt="2025-09-11T18:13:39.902" v="71" actId="14100"/>
          <ac:picMkLst>
            <pc:docMk/>
            <pc:sldMk cId="2144123617" sldId="104990"/>
            <ac:picMk id="16" creationId="{2BB91451-33AA-98B7-8F8A-7C47BADAEACC}"/>
          </ac:picMkLst>
        </pc:picChg>
        <pc:picChg chg="mod">
          <ac:chgData name="Sandoval, Michelle - DEN" userId="f0650d86-7cc7-4460-9b70-7b2d35e24aab" providerId="ADAL" clId="{9B213F22-3F13-43BC-83D1-8B726D7471A8}" dt="2025-09-11T18:20:15.088" v="101" actId="1038"/>
          <ac:picMkLst>
            <pc:docMk/>
            <pc:sldMk cId="2144123617" sldId="104990"/>
            <ac:picMk id="18" creationId="{7FF84091-A6F0-B5A6-8A2F-465146002F4F}"/>
          </ac:picMkLst>
        </pc:picChg>
      </pc:sldChg>
      <pc:sldChg chg="add">
        <pc:chgData name="Sandoval, Michelle - DEN" userId="f0650d86-7cc7-4460-9b70-7b2d35e24aab" providerId="ADAL" clId="{9B213F22-3F13-43BC-83D1-8B726D7471A8}" dt="2025-09-11T18:09:13.782" v="0"/>
        <pc:sldMkLst>
          <pc:docMk/>
          <pc:sldMk cId="876641710" sldId="105134"/>
        </pc:sldMkLst>
      </pc:sldChg>
    </pc:docChg>
  </pc:docChgLst>
  <pc:docChgLst>
    <pc:chgData name="Mondragon, Desiree - DEN" userId="cddb16d0-b6f9-4161-a1a6-91a003280c7c" providerId="ADAL" clId="{DE611798-B011-4877-9C51-136E5676AD9F}"/>
    <pc:docChg chg="undo custSel addSld delSld modSld sldOrd modSection">
      <pc:chgData name="Mondragon, Desiree - DEN" userId="cddb16d0-b6f9-4161-a1a6-91a003280c7c" providerId="ADAL" clId="{DE611798-B011-4877-9C51-136E5676AD9F}" dt="2025-10-01T22:37:13.847" v="19"/>
      <pc:docMkLst>
        <pc:docMk/>
      </pc:docMkLst>
      <pc:sldChg chg="mod modShow">
        <pc:chgData name="Mondragon, Desiree - DEN" userId="cddb16d0-b6f9-4161-a1a6-91a003280c7c" providerId="ADAL" clId="{DE611798-B011-4877-9C51-136E5676AD9F}" dt="2025-10-01T22:33:42.156" v="1" actId="729"/>
        <pc:sldMkLst>
          <pc:docMk/>
          <pc:sldMk cId="591601956" sldId="105184"/>
        </pc:sldMkLst>
      </pc:sldChg>
      <pc:sldChg chg="mod modShow">
        <pc:chgData name="Mondragon, Desiree - DEN" userId="cddb16d0-b6f9-4161-a1a6-91a003280c7c" providerId="ADAL" clId="{DE611798-B011-4877-9C51-136E5676AD9F}" dt="2025-10-01T22:33:42.156" v="1" actId="729"/>
        <pc:sldMkLst>
          <pc:docMk/>
          <pc:sldMk cId="2948251620" sldId="105185"/>
        </pc:sldMkLst>
      </pc:sldChg>
      <pc:sldChg chg="modSp mod">
        <pc:chgData name="Mondragon, Desiree - DEN" userId="cddb16d0-b6f9-4161-a1a6-91a003280c7c" providerId="ADAL" clId="{DE611798-B011-4877-9C51-136E5676AD9F}" dt="2025-10-01T22:36:38.390" v="9"/>
        <pc:sldMkLst>
          <pc:docMk/>
          <pc:sldMk cId="1042588028" sldId="105190"/>
        </pc:sldMkLst>
      </pc:sldChg>
      <pc:sldChg chg="modSp mod">
        <pc:chgData name="Mondragon, Desiree - DEN" userId="cddb16d0-b6f9-4161-a1a6-91a003280c7c" providerId="ADAL" clId="{DE611798-B011-4877-9C51-136E5676AD9F}" dt="2025-10-01T22:37:13.847" v="19"/>
        <pc:sldMkLst>
          <pc:docMk/>
          <pc:sldMk cId="61745666" sldId="105191"/>
        </pc:sldMkLst>
        <pc:spChg chg="mod">
          <ac:chgData name="Mondragon, Desiree - DEN" userId="cddb16d0-b6f9-4161-a1a6-91a003280c7c" providerId="ADAL" clId="{DE611798-B011-4877-9C51-136E5676AD9F}" dt="2025-10-01T22:37:13.847" v="19"/>
          <ac:spMkLst>
            <pc:docMk/>
            <pc:sldMk cId="61745666" sldId="105191"/>
            <ac:spMk id="3" creationId="{1A09141D-4C52-A597-FA9D-71AADB40B945}"/>
          </ac:spMkLst>
        </pc:spChg>
        <pc:spChg chg="mod">
          <ac:chgData name="Mondragon, Desiree - DEN" userId="cddb16d0-b6f9-4161-a1a6-91a003280c7c" providerId="ADAL" clId="{DE611798-B011-4877-9C51-136E5676AD9F}" dt="2025-10-01T22:36:31.264" v="8"/>
          <ac:spMkLst>
            <pc:docMk/>
            <pc:sldMk cId="61745666" sldId="105191"/>
            <ac:spMk id="16" creationId="{20FD3A44-44A0-A5E0-6228-3E159749CBBD}"/>
          </ac:spMkLst>
        </pc:spChg>
      </pc:sldChg>
      <pc:sldChg chg="mod modShow">
        <pc:chgData name="Mondragon, Desiree - DEN" userId="cddb16d0-b6f9-4161-a1a6-91a003280c7c" providerId="ADAL" clId="{DE611798-B011-4877-9C51-136E5676AD9F}" dt="2025-10-01T22:34:57.341" v="2" actId="729"/>
        <pc:sldMkLst>
          <pc:docMk/>
          <pc:sldMk cId="613398902" sldId="105206"/>
        </pc:sldMkLst>
      </pc:sldChg>
      <pc:sldChg chg="mod modShow">
        <pc:chgData name="Mondragon, Desiree - DEN" userId="cddb16d0-b6f9-4161-a1a6-91a003280c7c" providerId="ADAL" clId="{DE611798-B011-4877-9C51-136E5676AD9F}" dt="2025-10-01T22:34:57.341" v="2" actId="729"/>
        <pc:sldMkLst>
          <pc:docMk/>
          <pc:sldMk cId="1109005977" sldId="105207"/>
        </pc:sldMkLst>
      </pc:sldChg>
      <pc:sldChg chg="ord">
        <pc:chgData name="Mondragon, Desiree - DEN" userId="cddb16d0-b6f9-4161-a1a6-91a003280c7c" providerId="ADAL" clId="{DE611798-B011-4877-9C51-136E5676AD9F}" dt="2025-10-01T22:30:43.243" v="0" actId="20578"/>
        <pc:sldMkLst>
          <pc:docMk/>
          <pc:sldMk cId="523998398" sldId="105210"/>
        </pc:sldMkLst>
      </pc:sldChg>
      <pc:sldChg chg="add">
        <pc:chgData name="Mondragon, Desiree - DEN" userId="cddb16d0-b6f9-4161-a1a6-91a003280c7c" providerId="ADAL" clId="{DE611798-B011-4877-9C51-136E5676AD9F}" dt="2025-10-01T22:35:25.920" v="5" actId="2890"/>
        <pc:sldMkLst>
          <pc:docMk/>
          <pc:sldMk cId="1409912456" sldId="105211"/>
        </pc:sldMkLst>
      </pc:sldChg>
      <pc:sldChg chg="add replId">
        <pc:chgData name="Mondragon, Desiree - DEN" userId="cddb16d0-b6f9-4161-a1a6-91a003280c7c" providerId="ADAL" clId="{DE611798-B011-4877-9C51-136E5676AD9F}" dt="2025-10-01T22:35:25.920" v="5" actId="2890"/>
        <pc:sldMkLst>
          <pc:docMk/>
          <pc:sldMk cId="2544642307" sldId="105212"/>
        </pc:sldMkLst>
      </pc:sldChg>
    </pc:docChg>
  </pc:docChgLst>
  <pc:docChgLst>
    <pc:chgData name="Wilson, Jacqueline - DEN" userId="S::jacqueline.wilson@flydenver.com::5f28639e-e6e2-4f52-bca5-5752d2892216" providerId="AD" clId="Web-{0D02D3EB-6251-32DC-7E01-572371DBFCE5}"/>
    <pc:docChg chg="modSld">
      <pc:chgData name="Wilson, Jacqueline - DEN" userId="S::jacqueline.wilson@flydenver.com::5f28639e-e6e2-4f52-bca5-5752d2892216" providerId="AD" clId="Web-{0D02D3EB-6251-32DC-7E01-572371DBFCE5}" dt="2025-09-18T14:28:45.845" v="29" actId="20577"/>
      <pc:docMkLst>
        <pc:docMk/>
      </pc:docMkLst>
      <pc:sldChg chg="modSp">
        <pc:chgData name="Wilson, Jacqueline - DEN" userId="S::jacqueline.wilson@flydenver.com::5f28639e-e6e2-4f52-bca5-5752d2892216" providerId="AD" clId="Web-{0D02D3EB-6251-32DC-7E01-572371DBFCE5}" dt="2025-09-18T14:28:45.845" v="29" actId="20577"/>
        <pc:sldMkLst>
          <pc:docMk/>
          <pc:sldMk cId="3739377223" sldId="105129"/>
        </pc:sldMkLst>
        <pc:spChg chg="mod">
          <ac:chgData name="Wilson, Jacqueline - DEN" userId="S::jacqueline.wilson@flydenver.com::5f28639e-e6e2-4f52-bca5-5752d2892216" providerId="AD" clId="Web-{0D02D3EB-6251-32DC-7E01-572371DBFCE5}" dt="2025-09-18T14:28:40.032" v="26" actId="20577"/>
          <ac:spMkLst>
            <pc:docMk/>
            <pc:sldMk cId="3739377223" sldId="105129"/>
            <ac:spMk id="3" creationId="{8C003A0F-B9C4-A986-C3A2-A071CE75F547}"/>
          </ac:spMkLst>
        </pc:spChg>
        <pc:spChg chg="mod">
          <ac:chgData name="Wilson, Jacqueline - DEN" userId="S::jacqueline.wilson@flydenver.com::5f28639e-e6e2-4f52-bca5-5752d2892216" providerId="AD" clId="Web-{0D02D3EB-6251-32DC-7E01-572371DBFCE5}" dt="2025-09-18T14:28:45.845" v="29" actId="20577"/>
          <ac:spMkLst>
            <pc:docMk/>
            <pc:sldMk cId="3739377223" sldId="105129"/>
            <ac:spMk id="16" creationId="{AFCA5392-1FD1-163B-DB94-73922C55BB21}"/>
          </ac:spMkLst>
        </pc:spChg>
      </pc:sldChg>
    </pc:docChg>
  </pc:docChgLst>
  <pc:docChgLst>
    <pc:chgData name="Lujan, Corinna - DEN" userId="S::corinna.lujan@flydenver.com::d50e7b76-e3a7-453a-a7e5-4b64ecea9496" providerId="AD" clId="Web-{872D62D0-F86C-D072-D3CE-37E80C2D691C}"/>
    <pc:docChg chg="modSld">
      <pc:chgData name="Lujan, Corinna - DEN" userId="S::corinna.lujan@flydenver.com::d50e7b76-e3a7-453a-a7e5-4b64ecea9496" providerId="AD" clId="Web-{872D62D0-F86C-D072-D3CE-37E80C2D691C}" dt="2025-10-09T20:08:09.702" v="4" actId="20577"/>
      <pc:docMkLst>
        <pc:docMk/>
      </pc:docMkLst>
      <pc:sldChg chg="modSp">
        <pc:chgData name="Lujan, Corinna - DEN" userId="S::corinna.lujan@flydenver.com::d50e7b76-e3a7-453a-a7e5-4b64ecea9496" providerId="AD" clId="Web-{872D62D0-F86C-D072-D3CE-37E80C2D691C}" dt="2025-10-09T20:08:09.702" v="4" actId="20577"/>
        <pc:sldMkLst>
          <pc:docMk/>
          <pc:sldMk cId="788518841" sldId="105115"/>
        </pc:sldMkLst>
        <pc:spChg chg="mod">
          <ac:chgData name="Lujan, Corinna - DEN" userId="S::corinna.lujan@flydenver.com::d50e7b76-e3a7-453a-a7e5-4b64ecea9496" providerId="AD" clId="Web-{872D62D0-F86C-D072-D3CE-37E80C2D691C}" dt="2025-10-09T20:08:09.702" v="4" actId="20577"/>
          <ac:spMkLst>
            <pc:docMk/>
            <pc:sldMk cId="788518841" sldId="105115"/>
            <ac:spMk id="16" creationId="{2876A080-C2B2-C972-58C5-D25F4D7795BE}"/>
          </ac:spMkLst>
        </pc:spChg>
      </pc:sldChg>
    </pc:docChg>
  </pc:docChgLst>
  <pc:docChgLst>
    <pc:chgData name="Mondragon, Desiree - DEN" userId="cddb16d0-b6f9-4161-a1a6-91a003280c7c" providerId="ADAL" clId="{3CC51B0E-AEE5-4F71-B021-7B25976DD575}"/>
    <pc:docChg chg="modSld">
      <pc:chgData name="Mondragon, Desiree - DEN" userId="cddb16d0-b6f9-4161-a1a6-91a003280c7c" providerId="ADAL" clId="{3CC51B0E-AEE5-4F71-B021-7B25976DD575}" dt="2025-10-09T16:27:09.950" v="3"/>
      <pc:docMkLst>
        <pc:docMk/>
      </pc:docMkLst>
      <pc:sldChg chg="modSp mod">
        <pc:chgData name="Mondragon, Desiree - DEN" userId="cddb16d0-b6f9-4161-a1a6-91a003280c7c" providerId="ADAL" clId="{3CC51B0E-AEE5-4F71-B021-7B25976DD575}" dt="2025-10-09T16:27:09.950" v="3"/>
        <pc:sldMkLst>
          <pc:docMk/>
          <pc:sldMk cId="66050245" sldId="105102"/>
        </pc:sldMkLst>
        <pc:spChg chg="mod">
          <ac:chgData name="Mondragon, Desiree - DEN" userId="cddb16d0-b6f9-4161-a1a6-91a003280c7c" providerId="ADAL" clId="{3CC51B0E-AEE5-4F71-B021-7B25976DD575}" dt="2025-10-09T16:27:09.950" v="3"/>
          <ac:spMkLst>
            <pc:docMk/>
            <pc:sldMk cId="66050245" sldId="105102"/>
            <ac:spMk id="3" creationId="{382E8DDD-05C7-168B-9D55-290965101779}"/>
          </ac:spMkLst>
        </pc:spChg>
      </pc:sldChg>
    </pc:docChg>
  </pc:docChgLst>
  <pc:docChgLst>
    <pc:chgData name="Mondragon, Desiree - DEN" userId="S::desiree.mondragon@flydenver.com::cddb16d0-b6f9-4161-a1a6-91a003280c7c" providerId="AD" clId="Web-{F0FD0033-1DE1-C12F-BEC3-6D163050EF89}"/>
    <pc:docChg chg="modSld">
      <pc:chgData name="Mondragon, Desiree - DEN" userId="S::desiree.mondragon@flydenver.com::cddb16d0-b6f9-4161-a1a6-91a003280c7c" providerId="AD" clId="Web-{F0FD0033-1DE1-C12F-BEC3-6D163050EF89}" dt="2025-10-09T18:24:54.867" v="68"/>
      <pc:docMkLst>
        <pc:docMk/>
      </pc:docMkLst>
      <pc:sldChg chg="modSp">
        <pc:chgData name="Mondragon, Desiree - DEN" userId="S::desiree.mondragon@flydenver.com::cddb16d0-b6f9-4161-a1a6-91a003280c7c" providerId="AD" clId="Web-{F0FD0033-1DE1-C12F-BEC3-6D163050EF89}" dt="2025-10-09T18:23:50.258" v="28"/>
        <pc:sldMkLst>
          <pc:docMk/>
          <pc:sldMk cId="2923033860" sldId="104948"/>
        </pc:sldMkLst>
        <pc:graphicFrameChg chg="mod modGraphic">
          <ac:chgData name="Mondragon, Desiree - DEN" userId="S::desiree.mondragon@flydenver.com::cddb16d0-b6f9-4161-a1a6-91a003280c7c" providerId="AD" clId="Web-{F0FD0033-1DE1-C12F-BEC3-6D163050EF89}" dt="2025-10-09T18:23:50.258" v="28"/>
          <ac:graphicFrameMkLst>
            <pc:docMk/>
            <pc:sldMk cId="2923033860" sldId="104948"/>
            <ac:graphicFrameMk id="11" creationId="{FE98C0E2-4015-4368-50E8-1644E71903AC}"/>
          </ac:graphicFrameMkLst>
        </pc:graphicFrameChg>
      </pc:sldChg>
      <pc:sldChg chg="mod modShow">
        <pc:chgData name="Mondragon, Desiree - DEN" userId="S::desiree.mondragon@flydenver.com::cddb16d0-b6f9-4161-a1a6-91a003280c7c" providerId="AD" clId="Web-{F0FD0033-1DE1-C12F-BEC3-6D163050EF89}" dt="2025-10-09T18:24:54.867" v="68"/>
        <pc:sldMkLst>
          <pc:docMk/>
          <pc:sldMk cId="2289249931" sldId="105188"/>
        </pc:sldMkLst>
      </pc:sldChg>
      <pc:sldChg chg="modSp mod modShow">
        <pc:chgData name="Mondragon, Desiree - DEN" userId="S::desiree.mondragon@flydenver.com::cddb16d0-b6f9-4161-a1a6-91a003280c7c" providerId="AD" clId="Web-{F0FD0033-1DE1-C12F-BEC3-6D163050EF89}" dt="2025-10-09T18:24:54.820" v="67"/>
        <pc:sldMkLst>
          <pc:docMk/>
          <pc:sldMk cId="1937097748" sldId="105209"/>
        </pc:sldMkLst>
        <pc:spChg chg="mod">
          <ac:chgData name="Mondragon, Desiree - DEN" userId="S::desiree.mondragon@flydenver.com::cddb16d0-b6f9-4161-a1a6-91a003280c7c" providerId="AD" clId="Web-{F0FD0033-1DE1-C12F-BEC3-6D163050EF89}" dt="2025-10-09T18:24:49.805" v="65" actId="20577"/>
          <ac:spMkLst>
            <pc:docMk/>
            <pc:sldMk cId="1937097748" sldId="105209"/>
            <ac:spMk id="12" creationId="{72A44060-BE86-05C3-23E0-BE093ACDD309}"/>
          </ac:spMkLst>
        </pc:spChg>
      </pc:sldChg>
      <pc:sldChg chg="mod modShow">
        <pc:chgData name="Mondragon, Desiree - DEN" userId="S::desiree.mondragon@flydenver.com::cddb16d0-b6f9-4161-a1a6-91a003280c7c" providerId="AD" clId="Web-{F0FD0033-1DE1-C12F-BEC3-6D163050EF89}" dt="2025-10-09T18:24:54.726" v="66"/>
        <pc:sldMkLst>
          <pc:docMk/>
          <pc:sldMk cId="523998398" sldId="105210"/>
        </pc:sldMkLst>
      </pc:sldChg>
    </pc:docChg>
  </pc:docChgLst>
  <pc:docChgLst>
    <pc:chgData name="Law, Courtney - DEN" userId="S::courtney.law@flydenver.com::130a996f-3733-4a2f-97b0-31b6a00def30" providerId="AD" clId="Web-{DF0748AB-0087-801D-D2FE-FBB9B297ED33}"/>
    <pc:docChg chg="modSld">
      <pc:chgData name="Law, Courtney - DEN" userId="S::courtney.law@flydenver.com::130a996f-3733-4a2f-97b0-31b6a00def30" providerId="AD" clId="Web-{DF0748AB-0087-801D-D2FE-FBB9B297ED33}" dt="2025-10-09T19:01:30.793" v="9" actId="20577"/>
      <pc:docMkLst>
        <pc:docMk/>
      </pc:docMkLst>
      <pc:sldChg chg="modSp">
        <pc:chgData name="Law, Courtney - DEN" userId="S::courtney.law@flydenver.com::130a996f-3733-4a2f-97b0-31b6a00def30" providerId="AD" clId="Web-{DF0748AB-0087-801D-D2FE-FBB9B297ED33}" dt="2025-10-09T18:56:11.922" v="4" actId="20577"/>
        <pc:sldMkLst>
          <pc:docMk/>
          <pc:sldMk cId="358800551" sldId="105179"/>
        </pc:sldMkLst>
        <pc:spChg chg="mod">
          <ac:chgData name="Law, Courtney - DEN" userId="S::courtney.law@flydenver.com::130a996f-3733-4a2f-97b0-31b6a00def30" providerId="AD" clId="Web-{DF0748AB-0087-801D-D2FE-FBB9B297ED33}" dt="2025-10-09T18:56:11.922" v="4" actId="20577"/>
          <ac:spMkLst>
            <pc:docMk/>
            <pc:sldMk cId="358800551" sldId="105179"/>
            <ac:spMk id="3" creationId="{5F05E25F-0AB2-30B9-0F0D-302BF7D112D3}"/>
          </ac:spMkLst>
        </pc:spChg>
      </pc:sldChg>
      <pc:sldChg chg="modSp">
        <pc:chgData name="Law, Courtney - DEN" userId="S::courtney.law@flydenver.com::130a996f-3733-4a2f-97b0-31b6a00def30" providerId="AD" clId="Web-{DF0748AB-0087-801D-D2FE-FBB9B297ED33}" dt="2025-10-09T19:01:30.793" v="9" actId="20577"/>
        <pc:sldMkLst>
          <pc:docMk/>
          <pc:sldMk cId="703811355" sldId="105218"/>
        </pc:sldMkLst>
        <pc:spChg chg="mod">
          <ac:chgData name="Law, Courtney - DEN" userId="S::courtney.law@flydenver.com::130a996f-3733-4a2f-97b0-31b6a00def30" providerId="AD" clId="Web-{DF0748AB-0087-801D-D2FE-FBB9B297ED33}" dt="2025-10-09T19:01:30.793" v="9" actId="20577"/>
          <ac:spMkLst>
            <pc:docMk/>
            <pc:sldMk cId="703811355" sldId="105218"/>
            <ac:spMk id="3" creationId="{B3410840-1162-32A2-AAB9-CE8536B7F82E}"/>
          </ac:spMkLst>
        </pc:spChg>
      </pc:sldChg>
    </pc:docChg>
  </pc:docChgLst>
  <pc:docChgLst>
    <pc:chgData name="Stevens, Kathryn - DEN Contingent Worker" userId="S::kathryn.stevens@flydenver.com::002f0a7d-49c8-4374-93cc-d7ebcb98ced9" providerId="AD" clId="Web-{06ABC45E-8301-5589-B559-D335AFDF6D82}"/>
    <pc:docChg chg="delSld modSection">
      <pc:chgData name="Stevens, Kathryn - DEN Contingent Worker" userId="S::kathryn.stevens@flydenver.com::002f0a7d-49c8-4374-93cc-d7ebcb98ced9" providerId="AD" clId="Web-{06ABC45E-8301-5589-B559-D335AFDF6D82}" dt="2025-10-09T17:54:17.461" v="1"/>
      <pc:docMkLst>
        <pc:docMk/>
      </pc:docMkLst>
      <pc:sldChg chg="del">
        <pc:chgData name="Stevens, Kathryn - DEN Contingent Worker" userId="S::kathryn.stevens@flydenver.com::002f0a7d-49c8-4374-93cc-d7ebcb98ced9" providerId="AD" clId="Web-{06ABC45E-8301-5589-B559-D335AFDF6D82}" dt="2025-10-09T17:54:16.429" v="0"/>
        <pc:sldMkLst>
          <pc:docMk/>
          <pc:sldMk cId="1400433311" sldId="105192"/>
        </pc:sldMkLst>
      </pc:sldChg>
      <pc:sldChg chg="del">
        <pc:chgData name="Stevens, Kathryn - DEN Contingent Worker" userId="S::kathryn.stevens@flydenver.com::002f0a7d-49c8-4374-93cc-d7ebcb98ced9" providerId="AD" clId="Web-{06ABC45E-8301-5589-B559-D335AFDF6D82}" dt="2025-10-09T17:54:17.461" v="1"/>
        <pc:sldMkLst>
          <pc:docMk/>
          <pc:sldMk cId="4033930955" sldId="105193"/>
        </pc:sldMkLst>
      </pc:sldChg>
    </pc:docChg>
  </pc:docChgLst>
  <pc:docChgLst>
    <pc:chgData name="St. Martin, Bryan - DEN" userId="S::bryan.st.martin@flydenver.com::2d8b3c77-b4e8-4e89-b772-fdcd16893287" providerId="AD" clId="Web-{2E2311FE-C633-6F1E-DF93-7DF9CDE2AFE5}"/>
    <pc:docChg chg="modSld">
      <pc:chgData name="St. Martin, Bryan - DEN" userId="S::bryan.st.martin@flydenver.com::2d8b3c77-b4e8-4e89-b772-fdcd16893287" providerId="AD" clId="Web-{2E2311FE-C633-6F1E-DF93-7DF9CDE2AFE5}" dt="2025-09-10T14:48:10.615" v="45" actId="14100"/>
      <pc:docMkLst>
        <pc:docMk/>
      </pc:docMkLst>
      <pc:sldChg chg="modSp">
        <pc:chgData name="St. Martin, Bryan - DEN" userId="S::bryan.st.martin@flydenver.com::2d8b3c77-b4e8-4e89-b772-fdcd16893287" providerId="AD" clId="Web-{2E2311FE-C633-6F1E-DF93-7DF9CDE2AFE5}" dt="2025-09-10T14:48:10.615" v="45" actId="14100"/>
        <pc:sldMkLst>
          <pc:docMk/>
          <pc:sldMk cId="3234429688" sldId="105195"/>
        </pc:sldMkLst>
        <pc:spChg chg="mod">
          <ac:chgData name="St. Martin, Bryan - DEN" userId="S::bryan.st.martin@flydenver.com::2d8b3c77-b4e8-4e89-b772-fdcd16893287" providerId="AD" clId="Web-{2E2311FE-C633-6F1E-DF93-7DF9CDE2AFE5}" dt="2025-09-10T14:48:10.615" v="45" actId="14100"/>
          <ac:spMkLst>
            <pc:docMk/>
            <pc:sldMk cId="3234429688" sldId="105195"/>
            <ac:spMk id="3" creationId="{83572404-BC8D-B134-E2C2-FDBF23BB31DE}"/>
          </ac:spMkLst>
        </pc:spChg>
      </pc:sldChg>
    </pc:docChg>
  </pc:docChgLst>
  <pc:docChgLst>
    <pc:chgData name="Stevens, Kathryn - DEN Contingent Worker" userId="S::kathryn.stevens@flydenver.com::002f0a7d-49c8-4374-93cc-d7ebcb98ced9" providerId="AD" clId="Web-{6CF75FE1-E663-F1CC-6B4D-67B175D3107E}"/>
    <pc:docChg chg="modSld">
      <pc:chgData name="Stevens, Kathryn - DEN Contingent Worker" userId="S::kathryn.stevens@flydenver.com::002f0a7d-49c8-4374-93cc-d7ebcb98ced9" providerId="AD" clId="Web-{6CF75FE1-E663-F1CC-6B4D-67B175D3107E}" dt="2025-10-09T16:47:41.771" v="1"/>
      <pc:docMkLst>
        <pc:docMk/>
      </pc:docMkLst>
      <pc:sldChg chg="mod modShow">
        <pc:chgData name="Stevens, Kathryn - DEN Contingent Worker" userId="S::kathryn.stevens@flydenver.com::002f0a7d-49c8-4374-93cc-d7ebcb98ced9" providerId="AD" clId="Web-{6CF75FE1-E663-F1CC-6B4D-67B175D3107E}" dt="2025-10-09T16:47:38.567" v="0"/>
        <pc:sldMkLst>
          <pc:docMk/>
          <pc:sldMk cId="1400433311" sldId="105192"/>
        </pc:sldMkLst>
      </pc:sldChg>
      <pc:sldChg chg="mod modShow">
        <pc:chgData name="Stevens, Kathryn - DEN Contingent Worker" userId="S::kathryn.stevens@flydenver.com::002f0a7d-49c8-4374-93cc-d7ebcb98ced9" providerId="AD" clId="Web-{6CF75FE1-E663-F1CC-6B4D-67B175D3107E}" dt="2025-10-09T16:47:41.771" v="1"/>
        <pc:sldMkLst>
          <pc:docMk/>
          <pc:sldMk cId="4033930955" sldId="105193"/>
        </pc:sldMkLst>
      </pc:sldChg>
    </pc:docChg>
  </pc:docChgLst>
  <pc:docChgLst>
    <pc:chgData name="Mondragon, Desiree - DEN" userId="cddb16d0-b6f9-4161-a1a6-91a003280c7c" providerId="ADAL" clId="{E38E39F6-BCE4-4C3D-B8F1-EB4CE53C31EF}"/>
    <pc:docChg chg="modSld">
      <pc:chgData name="Mondragon, Desiree - DEN" userId="cddb16d0-b6f9-4161-a1a6-91a003280c7c" providerId="ADAL" clId="{E38E39F6-BCE4-4C3D-B8F1-EB4CE53C31EF}" dt="2025-10-08T19:24:06.632" v="0" actId="729"/>
      <pc:docMkLst>
        <pc:docMk/>
      </pc:docMkLst>
      <pc:sldChg chg="mod modShow">
        <pc:chgData name="Mondragon, Desiree - DEN" userId="cddb16d0-b6f9-4161-a1a6-91a003280c7c" providerId="ADAL" clId="{E38E39F6-BCE4-4C3D-B8F1-EB4CE53C31EF}" dt="2025-10-08T19:24:06.632" v="0" actId="729"/>
        <pc:sldMkLst>
          <pc:docMk/>
          <pc:sldMk cId="703811355" sldId="105218"/>
        </pc:sldMkLst>
      </pc:sldChg>
    </pc:docChg>
  </pc:docChgLst>
  <pc:docChgLst>
    <pc:chgData name="Sarnecki, Maribeth - DEN Contingent Worker" userId="S::maribeth.sarnecki@flydenver.com::e8bd5f45-1a91-4119-9bee-2b1ee6fa3324" providerId="AD" clId="Web-{A5A08BD1-EBAA-8F58-7D80-08B9EA2BB09F}"/>
    <pc:docChg chg="addSld modSld modSection">
      <pc:chgData name="Sarnecki, Maribeth - DEN Contingent Worker" userId="S::maribeth.sarnecki@flydenver.com::e8bd5f45-1a91-4119-9bee-2b1ee6fa3324" providerId="AD" clId="Web-{A5A08BD1-EBAA-8F58-7D80-08B9EA2BB09F}" dt="2025-10-02T20:23:09.671" v="53" actId="1076"/>
      <pc:docMkLst>
        <pc:docMk/>
      </pc:docMkLst>
      <pc:sldChg chg="addSp delSp modSp">
        <pc:chgData name="Sarnecki, Maribeth - DEN Contingent Worker" userId="S::maribeth.sarnecki@flydenver.com::e8bd5f45-1a91-4119-9bee-2b1ee6fa3324" providerId="AD" clId="Web-{A5A08BD1-EBAA-8F58-7D80-08B9EA2BB09F}" dt="2025-10-02T20:21:36.811" v="42" actId="20577"/>
        <pc:sldMkLst>
          <pc:docMk/>
          <pc:sldMk cId="3733443801" sldId="105203"/>
        </pc:sldMkLst>
        <pc:spChg chg="mod">
          <ac:chgData name="Sarnecki, Maribeth - DEN Contingent Worker" userId="S::maribeth.sarnecki@flydenver.com::e8bd5f45-1a91-4119-9bee-2b1ee6fa3324" providerId="AD" clId="Web-{A5A08BD1-EBAA-8F58-7D80-08B9EA2BB09F}" dt="2025-10-02T20:21:36.811" v="42" actId="20577"/>
          <ac:spMkLst>
            <pc:docMk/>
            <pc:sldMk cId="3733443801" sldId="105203"/>
            <ac:spMk id="3" creationId="{337DBF32-F643-69C3-8F2A-26A2CF142400}"/>
          </ac:spMkLst>
        </pc:spChg>
      </pc:sldChg>
      <pc:sldChg chg="addSp delSp modSp add replId">
        <pc:chgData name="Sarnecki, Maribeth - DEN Contingent Worker" userId="S::maribeth.sarnecki@flydenver.com::e8bd5f45-1a91-4119-9bee-2b1ee6fa3324" providerId="AD" clId="Web-{A5A08BD1-EBAA-8F58-7D80-08B9EA2BB09F}" dt="2025-10-02T20:23:09.671" v="53" actId="1076"/>
        <pc:sldMkLst>
          <pc:docMk/>
          <pc:sldMk cId="2652671988" sldId="105213"/>
        </pc:sldMkLst>
        <pc:picChg chg="add mod">
          <ac:chgData name="Sarnecki, Maribeth - DEN Contingent Worker" userId="S::maribeth.sarnecki@flydenver.com::e8bd5f45-1a91-4119-9bee-2b1ee6fa3324" providerId="AD" clId="Web-{A5A08BD1-EBAA-8F58-7D80-08B9EA2BB09F}" dt="2025-10-02T20:23:09.671" v="53" actId="1076"/>
          <ac:picMkLst>
            <pc:docMk/>
            <pc:sldMk cId="2652671988" sldId="105213"/>
            <ac:picMk id="2" creationId="{BFB1A012-D35F-1AAC-1A81-204C23D9E7C8}"/>
          </ac:picMkLst>
        </pc:picChg>
      </pc:sldChg>
    </pc:docChg>
  </pc:docChgLst>
  <pc:docChgLst>
    <pc:chgData name="Mondragon, Desiree - DEN" userId="cddb16d0-b6f9-4161-a1a6-91a003280c7c" providerId="ADAL" clId="{8B18C9E8-1348-429D-A9C3-2DAE8659A9F0}"/>
    <pc:docChg chg="undo custSel addSld delSld modSld sldOrd modSection">
      <pc:chgData name="Mondragon, Desiree - DEN" userId="cddb16d0-b6f9-4161-a1a6-91a003280c7c" providerId="ADAL" clId="{8B18C9E8-1348-429D-A9C3-2DAE8659A9F0}" dt="2025-10-09T16:25:15.574" v="132" actId="20577"/>
      <pc:docMkLst>
        <pc:docMk/>
      </pc:docMkLst>
      <pc:sldChg chg="modSp mod">
        <pc:chgData name="Mondragon, Desiree - DEN" userId="cddb16d0-b6f9-4161-a1a6-91a003280c7c" providerId="ADAL" clId="{8B18C9E8-1348-429D-A9C3-2DAE8659A9F0}" dt="2025-10-09T15:07:31.179" v="43" actId="6549"/>
        <pc:sldMkLst>
          <pc:docMk/>
          <pc:sldMk cId="1363167926" sldId="11136"/>
        </pc:sldMkLst>
        <pc:spChg chg="mod">
          <ac:chgData name="Mondragon, Desiree - DEN" userId="cddb16d0-b6f9-4161-a1a6-91a003280c7c" providerId="ADAL" clId="{8B18C9E8-1348-429D-A9C3-2DAE8659A9F0}" dt="2025-10-09T15:07:31.179" v="43" actId="6549"/>
          <ac:spMkLst>
            <pc:docMk/>
            <pc:sldMk cId="1363167926" sldId="11136"/>
            <ac:spMk id="9" creationId="{33E76785-83AF-EDB4-F909-25B4EBEBB89B}"/>
          </ac:spMkLst>
        </pc:spChg>
      </pc:sldChg>
      <pc:sldChg chg="modSp mod">
        <pc:chgData name="Mondragon, Desiree - DEN" userId="cddb16d0-b6f9-4161-a1a6-91a003280c7c" providerId="ADAL" clId="{8B18C9E8-1348-429D-A9C3-2DAE8659A9F0}" dt="2025-10-09T15:07:45.343" v="44" actId="108"/>
        <pc:sldMkLst>
          <pc:docMk/>
          <pc:sldMk cId="1363623318" sldId="11137"/>
        </pc:sldMkLst>
        <pc:spChg chg="mod">
          <ac:chgData name="Mondragon, Desiree - DEN" userId="cddb16d0-b6f9-4161-a1a6-91a003280c7c" providerId="ADAL" clId="{8B18C9E8-1348-429D-A9C3-2DAE8659A9F0}" dt="2025-10-09T15:07:45.343" v="44" actId="108"/>
          <ac:spMkLst>
            <pc:docMk/>
            <pc:sldMk cId="1363623318" sldId="11137"/>
            <ac:spMk id="9" creationId="{33E76785-83AF-EDB4-F909-25B4EBEBB89B}"/>
          </ac:spMkLst>
        </pc:spChg>
      </pc:sldChg>
      <pc:sldChg chg="addSp modSp mod ord">
        <pc:chgData name="Mondragon, Desiree - DEN" userId="cddb16d0-b6f9-4161-a1a6-91a003280c7c" providerId="ADAL" clId="{8B18C9E8-1348-429D-A9C3-2DAE8659A9F0}" dt="2025-10-09T16:25:15.574" v="132" actId="20577"/>
        <pc:sldMkLst>
          <pc:docMk/>
          <pc:sldMk cId="66050245" sldId="105102"/>
        </pc:sldMkLst>
        <pc:spChg chg="add">
          <ac:chgData name="Mondragon, Desiree - DEN" userId="cddb16d0-b6f9-4161-a1a6-91a003280c7c" providerId="ADAL" clId="{8B18C9E8-1348-429D-A9C3-2DAE8659A9F0}" dt="2025-10-09T16:24:24.598" v="80"/>
          <ac:spMkLst>
            <pc:docMk/>
            <pc:sldMk cId="66050245" sldId="105102"/>
            <ac:spMk id="2" creationId="{B78CF53F-8679-3935-7A86-FE290914613C}"/>
          </ac:spMkLst>
        </pc:spChg>
        <pc:spChg chg="mod">
          <ac:chgData name="Mondragon, Desiree - DEN" userId="cddb16d0-b6f9-4161-a1a6-91a003280c7c" providerId="ADAL" clId="{8B18C9E8-1348-429D-A9C3-2DAE8659A9F0}" dt="2025-10-09T16:25:15.574" v="132" actId="20577"/>
          <ac:spMkLst>
            <pc:docMk/>
            <pc:sldMk cId="66050245" sldId="105102"/>
            <ac:spMk id="3" creationId="{382E8DDD-05C7-168B-9D55-290965101779}"/>
          </ac:spMkLst>
        </pc:spChg>
        <pc:spChg chg="mod">
          <ac:chgData name="Mondragon, Desiree - DEN" userId="cddb16d0-b6f9-4161-a1a6-91a003280c7c" providerId="ADAL" clId="{8B18C9E8-1348-429D-A9C3-2DAE8659A9F0}" dt="2025-10-09T16:23:05.482" v="54"/>
          <ac:spMkLst>
            <pc:docMk/>
            <pc:sldMk cId="66050245" sldId="105102"/>
            <ac:spMk id="16" creationId="{4A613AAD-82C1-BDC8-2DE6-A08EBED029B5}"/>
          </ac:spMkLst>
        </pc:spChg>
      </pc:sldChg>
      <pc:sldChg chg="addSp delSp modSp add mod">
        <pc:chgData name="Mondragon, Desiree - DEN" userId="cddb16d0-b6f9-4161-a1a6-91a003280c7c" providerId="ADAL" clId="{8B18C9E8-1348-429D-A9C3-2DAE8659A9F0}" dt="2025-10-09T14:54:30.710" v="39" actId="1076"/>
        <pc:sldMkLst>
          <pc:docMk/>
          <pc:sldMk cId="771703976" sldId="105166"/>
        </pc:sldMkLst>
        <pc:spChg chg="mod">
          <ac:chgData name="Mondragon, Desiree - DEN" userId="cddb16d0-b6f9-4161-a1a6-91a003280c7c" providerId="ADAL" clId="{8B18C9E8-1348-429D-A9C3-2DAE8659A9F0}" dt="2025-10-09T14:53:17.114" v="20" actId="255"/>
          <ac:spMkLst>
            <pc:docMk/>
            <pc:sldMk cId="771703976" sldId="105166"/>
            <ac:spMk id="22" creationId="{90BAA04F-5DE8-3C74-2168-824F09C5A768}"/>
          </ac:spMkLst>
        </pc:spChg>
        <pc:spChg chg="mod">
          <ac:chgData name="Mondragon, Desiree - DEN" userId="cddb16d0-b6f9-4161-a1a6-91a003280c7c" providerId="ADAL" clId="{8B18C9E8-1348-429D-A9C3-2DAE8659A9F0}" dt="2025-10-09T14:54:24.951" v="38" actId="403"/>
          <ac:spMkLst>
            <pc:docMk/>
            <pc:sldMk cId="771703976" sldId="105166"/>
            <ac:spMk id="49" creationId="{FF83D8A5-A0BE-4BC7-6FA1-4995AF57709C}"/>
          </ac:spMkLst>
        </pc:spChg>
        <pc:picChg chg="del">
          <ac:chgData name="Mondragon, Desiree - DEN" userId="cddb16d0-b6f9-4161-a1a6-91a003280c7c" providerId="ADAL" clId="{8B18C9E8-1348-429D-A9C3-2DAE8659A9F0}" dt="2025-10-09T14:53:19.977" v="21" actId="478"/>
          <ac:picMkLst>
            <pc:docMk/>
            <pc:sldMk cId="771703976" sldId="105166"/>
            <ac:picMk id="2" creationId="{67CDBAA3-5E0B-5DC1-5922-37F7E0F597E7}"/>
          </ac:picMkLst>
        </pc:picChg>
        <pc:picChg chg="add mod modCrop">
          <ac:chgData name="Mondragon, Desiree - DEN" userId="cddb16d0-b6f9-4161-a1a6-91a003280c7c" providerId="ADAL" clId="{8B18C9E8-1348-429D-A9C3-2DAE8659A9F0}" dt="2025-10-09T14:54:30.710" v="39" actId="1076"/>
          <ac:picMkLst>
            <pc:docMk/>
            <pc:sldMk cId="771703976" sldId="105166"/>
            <ac:picMk id="4" creationId="{79390C32-BFD3-6364-0690-574F6AB663C0}"/>
          </ac:picMkLst>
        </pc:picChg>
      </pc:sldChg>
      <pc:sldChg chg="modSp mod">
        <pc:chgData name="Mondragon, Desiree - DEN" userId="cddb16d0-b6f9-4161-a1a6-91a003280c7c" providerId="ADAL" clId="{8B18C9E8-1348-429D-A9C3-2DAE8659A9F0}" dt="2025-10-09T14:55:00.928" v="42" actId="20577"/>
        <pc:sldMkLst>
          <pc:docMk/>
          <pc:sldMk cId="358800551" sldId="105179"/>
        </pc:sldMkLst>
        <pc:spChg chg="mod">
          <ac:chgData name="Mondragon, Desiree - DEN" userId="cddb16d0-b6f9-4161-a1a6-91a003280c7c" providerId="ADAL" clId="{8B18C9E8-1348-429D-A9C3-2DAE8659A9F0}" dt="2025-10-09T14:55:00.928" v="42" actId="20577"/>
          <ac:spMkLst>
            <pc:docMk/>
            <pc:sldMk cId="358800551" sldId="105179"/>
            <ac:spMk id="3" creationId="{5F05E25F-0AB2-30B9-0F0D-302BF7D112D3}"/>
          </ac:spMkLst>
        </pc:spChg>
      </pc:sldChg>
      <pc:sldChg chg="del">
        <pc:chgData name="Mondragon, Desiree - DEN" userId="cddb16d0-b6f9-4161-a1a6-91a003280c7c" providerId="ADAL" clId="{8B18C9E8-1348-429D-A9C3-2DAE8659A9F0}" dt="2025-10-09T13:54:38.401" v="0" actId="47"/>
        <pc:sldMkLst>
          <pc:docMk/>
          <pc:sldMk cId="1724051147" sldId="105204"/>
        </pc:sldMkLst>
      </pc:sldChg>
      <pc:sldChg chg="delSp modSp mod">
        <pc:chgData name="Mondragon, Desiree - DEN" userId="cddb16d0-b6f9-4161-a1a6-91a003280c7c" providerId="ADAL" clId="{8B18C9E8-1348-429D-A9C3-2DAE8659A9F0}" dt="2025-10-09T16:23:01.458" v="53" actId="478"/>
        <pc:sldMkLst>
          <pc:docMk/>
          <pc:sldMk cId="531860880" sldId="105214"/>
        </pc:sldMkLst>
        <pc:spChg chg="mod">
          <ac:chgData name="Mondragon, Desiree - DEN" userId="cddb16d0-b6f9-4161-a1a6-91a003280c7c" providerId="ADAL" clId="{8B18C9E8-1348-429D-A9C3-2DAE8659A9F0}" dt="2025-10-09T16:22:56.657" v="51"/>
          <ac:spMkLst>
            <pc:docMk/>
            <pc:sldMk cId="531860880" sldId="105214"/>
            <ac:spMk id="2" creationId="{3E68EDEC-9904-9910-75C1-805BAA89B2A6}"/>
          </ac:spMkLst>
        </pc:spChg>
        <pc:spChg chg="del">
          <ac:chgData name="Mondragon, Desiree - DEN" userId="cddb16d0-b6f9-4161-a1a6-91a003280c7c" providerId="ADAL" clId="{8B18C9E8-1348-429D-A9C3-2DAE8659A9F0}" dt="2025-10-09T16:22:58.997" v="52" actId="478"/>
          <ac:spMkLst>
            <pc:docMk/>
            <pc:sldMk cId="531860880" sldId="105214"/>
            <ac:spMk id="3" creationId="{CE2FDC8E-1D88-0287-C0B1-5F66ADDC9DCD}"/>
          </ac:spMkLst>
        </pc:spChg>
        <pc:spChg chg="del">
          <ac:chgData name="Mondragon, Desiree - DEN" userId="cddb16d0-b6f9-4161-a1a6-91a003280c7c" providerId="ADAL" clId="{8B18C9E8-1348-429D-A9C3-2DAE8659A9F0}" dt="2025-10-09T16:23:01.458" v="53" actId="478"/>
          <ac:spMkLst>
            <pc:docMk/>
            <pc:sldMk cId="531860880" sldId="105214"/>
            <ac:spMk id="4" creationId="{B627A993-737F-45B0-057A-B06D19B2AED5}"/>
          </ac:spMkLst>
        </pc:spChg>
      </pc:sldChg>
      <pc:sldChg chg="del">
        <pc:chgData name="Mondragon, Desiree - DEN" userId="cddb16d0-b6f9-4161-a1a6-91a003280c7c" providerId="ADAL" clId="{8B18C9E8-1348-429D-A9C3-2DAE8659A9F0}" dt="2025-10-09T13:54:42.038" v="1" actId="47"/>
        <pc:sldMkLst>
          <pc:docMk/>
          <pc:sldMk cId="3995152868" sldId="105219"/>
        </pc:sldMkLst>
      </pc:sldChg>
      <pc:sldChg chg="add">
        <pc:chgData name="Mondragon, Desiree - DEN" userId="cddb16d0-b6f9-4161-a1a6-91a003280c7c" providerId="ADAL" clId="{8B18C9E8-1348-429D-A9C3-2DAE8659A9F0}" dt="2025-10-09T16:22:28.833" v="45" actId="2890"/>
        <pc:sldMkLst>
          <pc:docMk/>
          <pc:sldMk cId="805616517" sldId="105223"/>
        </pc:sldMkLst>
      </pc:sldChg>
      <pc:sldChg chg="new del">
        <pc:chgData name="Mondragon, Desiree - DEN" userId="cddb16d0-b6f9-4161-a1a6-91a003280c7c" providerId="ADAL" clId="{8B18C9E8-1348-429D-A9C3-2DAE8659A9F0}" dt="2025-10-09T14:50:42.906" v="4" actId="2696"/>
        <pc:sldMkLst>
          <pc:docMk/>
          <pc:sldMk cId="1257045224" sldId="105223"/>
        </pc:sldMkLst>
      </pc:sldChg>
      <pc:sldChg chg="add">
        <pc:chgData name="Mondragon, Desiree - DEN" userId="cddb16d0-b6f9-4161-a1a6-91a003280c7c" providerId="ADAL" clId="{8B18C9E8-1348-429D-A9C3-2DAE8659A9F0}" dt="2025-10-09T16:22:31.421" v="46" actId="2890"/>
        <pc:sldMkLst>
          <pc:docMk/>
          <pc:sldMk cId="1940384002" sldId="105224"/>
        </pc:sldMkLst>
      </pc:sldChg>
    </pc:docChg>
  </pc:docChgLst>
  <pc:docChgLst>
    <pc:chgData name="James, Cara - DEN" userId="S::cara.james@flydenver.com::1956f4b0-7e1b-43a2-af8b-59722a874e74" providerId="AD" clId="Web-{E330CA7D-C919-32F8-3B11-45684969CA55}"/>
    <pc:docChg chg="modSld">
      <pc:chgData name="James, Cara - DEN" userId="S::cara.james@flydenver.com::1956f4b0-7e1b-43a2-af8b-59722a874e74" providerId="AD" clId="Web-{E330CA7D-C919-32F8-3B11-45684969CA55}" dt="2025-10-09T18:32:52.149" v="47" actId="20577"/>
      <pc:docMkLst>
        <pc:docMk/>
      </pc:docMkLst>
      <pc:sldChg chg="modSp">
        <pc:chgData name="James, Cara - DEN" userId="S::cara.james@flydenver.com::1956f4b0-7e1b-43a2-af8b-59722a874e74" providerId="AD" clId="Web-{E330CA7D-C919-32F8-3B11-45684969CA55}" dt="2025-10-09T18:32:52.149" v="47" actId="20577"/>
        <pc:sldMkLst>
          <pc:docMk/>
          <pc:sldMk cId="1876081988" sldId="105130"/>
        </pc:sldMkLst>
        <pc:spChg chg="mod">
          <ac:chgData name="James, Cara - DEN" userId="S::cara.james@flydenver.com::1956f4b0-7e1b-43a2-af8b-59722a874e74" providerId="AD" clId="Web-{E330CA7D-C919-32F8-3B11-45684969CA55}" dt="2025-10-09T18:32:52.149" v="47" actId="20577"/>
          <ac:spMkLst>
            <pc:docMk/>
            <pc:sldMk cId="1876081988" sldId="105130"/>
            <ac:spMk id="3" creationId="{4727D69E-FFA6-07D7-382D-05366AF2EDF4}"/>
          </ac:spMkLst>
        </pc:spChg>
      </pc:sldChg>
      <pc:sldChg chg="modSp">
        <pc:chgData name="James, Cara - DEN" userId="S::cara.james@flydenver.com::1956f4b0-7e1b-43a2-af8b-59722a874e74" providerId="AD" clId="Web-{E330CA7D-C919-32F8-3B11-45684969CA55}" dt="2025-10-09T18:32:18.836" v="35" actId="20577"/>
        <pc:sldMkLst>
          <pc:docMk/>
          <pc:sldMk cId="2210502913" sldId="105162"/>
        </pc:sldMkLst>
        <pc:spChg chg="mod">
          <ac:chgData name="James, Cara - DEN" userId="S::cara.james@flydenver.com::1956f4b0-7e1b-43a2-af8b-59722a874e74" providerId="AD" clId="Web-{E330CA7D-C919-32F8-3B11-45684969CA55}" dt="2025-10-09T18:32:18.836" v="35" actId="20577"/>
          <ac:spMkLst>
            <pc:docMk/>
            <pc:sldMk cId="2210502913" sldId="105162"/>
            <ac:spMk id="3" creationId="{BE37B456-4C34-4632-AC0B-DDA1CCFCB368}"/>
          </ac:spMkLst>
        </pc:spChg>
      </pc:sldChg>
      <pc:sldChg chg="modSp">
        <pc:chgData name="James, Cara - DEN" userId="S::cara.james@flydenver.com::1956f4b0-7e1b-43a2-af8b-59722a874e74" providerId="AD" clId="Web-{E330CA7D-C919-32F8-3B11-45684969CA55}" dt="2025-10-09T18:26:57.879" v="5" actId="20577"/>
        <pc:sldMkLst>
          <pc:docMk/>
          <pc:sldMk cId="3838571243" sldId="105177"/>
        </pc:sldMkLst>
        <pc:spChg chg="mod">
          <ac:chgData name="James, Cara - DEN" userId="S::cara.james@flydenver.com::1956f4b0-7e1b-43a2-af8b-59722a874e74" providerId="AD" clId="Web-{E330CA7D-C919-32F8-3B11-45684969CA55}" dt="2025-10-09T18:26:57.879" v="5" actId="20577"/>
          <ac:spMkLst>
            <pc:docMk/>
            <pc:sldMk cId="3838571243" sldId="105177"/>
            <ac:spMk id="3" creationId="{62B01799-EE74-9475-3E28-94A6210764BF}"/>
          </ac:spMkLst>
        </pc:spChg>
      </pc:sldChg>
      <pc:sldChg chg="modSp">
        <pc:chgData name="James, Cara - DEN" userId="S::cara.james@flydenver.com::1956f4b0-7e1b-43a2-af8b-59722a874e74" providerId="AD" clId="Web-{E330CA7D-C919-32F8-3B11-45684969CA55}" dt="2025-10-09T18:27:19.849" v="8" actId="20577"/>
        <pc:sldMkLst>
          <pc:docMk/>
          <pc:sldMk cId="3081034907" sldId="105189"/>
        </pc:sldMkLst>
        <pc:spChg chg="mod">
          <ac:chgData name="James, Cara - DEN" userId="S::cara.james@flydenver.com::1956f4b0-7e1b-43a2-af8b-59722a874e74" providerId="AD" clId="Web-{E330CA7D-C919-32F8-3B11-45684969CA55}" dt="2025-10-09T18:27:19.849" v="8" actId="20577"/>
          <ac:spMkLst>
            <pc:docMk/>
            <pc:sldMk cId="3081034907" sldId="105189"/>
            <ac:spMk id="3" creationId="{F19F4B19-D1C0-48BC-C350-846449367170}"/>
          </ac:spMkLst>
        </pc:spChg>
      </pc:sldChg>
    </pc:docChg>
  </pc:docChgLst>
  <pc:docChgLst>
    <pc:chgData name="Parker, Anne - DEDO Certification Supervisor" userId="S::anne.parker_denvergov.org#ext#@flyden.onmicrosoft.com::ee51206b-dadc-4b29-b160-ce77571b5295" providerId="AD" clId="Web-{CACB422B-E67F-DDFD-49F3-4EA90DDC22FF}"/>
    <pc:docChg chg="addSld delSld modSld modSection">
      <pc:chgData name="Parker, Anne - DEDO Certification Supervisor" userId="S::anne.parker_denvergov.org#ext#@flyden.onmicrosoft.com::ee51206b-dadc-4b29-b160-ce77571b5295" providerId="AD" clId="Web-{CACB422B-E67F-DDFD-49F3-4EA90DDC22FF}" dt="2025-10-08T23:08:07.293" v="99"/>
      <pc:docMkLst>
        <pc:docMk/>
      </pc:docMkLst>
      <pc:sldChg chg="modSp">
        <pc:chgData name="Parker, Anne - DEDO Certification Supervisor" userId="S::anne.parker_denvergov.org#ext#@flyden.onmicrosoft.com::ee51206b-dadc-4b29-b160-ce77571b5295" providerId="AD" clId="Web-{CACB422B-E67F-DDFD-49F3-4EA90DDC22FF}" dt="2025-10-08T23:05:57.386" v="74" actId="20577"/>
        <pc:sldMkLst>
          <pc:docMk/>
          <pc:sldMk cId="159681356" sldId="263"/>
        </pc:sldMkLst>
        <pc:spChg chg="mod">
          <ac:chgData name="Parker, Anne - DEDO Certification Supervisor" userId="S::anne.parker_denvergov.org#ext#@flyden.onmicrosoft.com::ee51206b-dadc-4b29-b160-ce77571b5295" providerId="AD" clId="Web-{CACB422B-E67F-DDFD-49F3-4EA90DDC22FF}" dt="2025-10-08T23:05:21.620" v="45" actId="20577"/>
          <ac:spMkLst>
            <pc:docMk/>
            <pc:sldMk cId="159681356" sldId="263"/>
            <ac:spMk id="2" creationId="{E294E0A5-B897-F152-A195-A17DE1DA0CD2}"/>
          </ac:spMkLst>
        </pc:spChg>
        <pc:spChg chg="mod">
          <ac:chgData name="Parker, Anne - DEDO Certification Supervisor" userId="S::anne.parker_denvergov.org#ext#@flyden.onmicrosoft.com::ee51206b-dadc-4b29-b160-ce77571b5295" providerId="AD" clId="Web-{CACB422B-E67F-DDFD-49F3-4EA90DDC22FF}" dt="2025-10-08T23:05:39.433" v="53" actId="20577"/>
          <ac:spMkLst>
            <pc:docMk/>
            <pc:sldMk cId="159681356" sldId="263"/>
            <ac:spMk id="4" creationId="{1D5ABA3C-15EC-710F-FCEF-2EA89796EE9E}"/>
          </ac:spMkLst>
        </pc:spChg>
        <pc:spChg chg="mod">
          <ac:chgData name="Parker, Anne - DEDO Certification Supervisor" userId="S::anne.parker_denvergov.org#ext#@flyden.onmicrosoft.com::ee51206b-dadc-4b29-b160-ce77571b5295" providerId="AD" clId="Web-{CACB422B-E67F-DDFD-49F3-4EA90DDC22FF}" dt="2025-10-08T23:05:57.386" v="74" actId="20577"/>
          <ac:spMkLst>
            <pc:docMk/>
            <pc:sldMk cId="159681356" sldId="263"/>
            <ac:spMk id="10" creationId="{1B8540B6-0923-17EA-D8F6-922E93996EC3}"/>
          </ac:spMkLst>
        </pc:spChg>
        <pc:spChg chg="mod">
          <ac:chgData name="Parker, Anne - DEDO Certification Supervisor" userId="S::anne.parker_denvergov.org#ext#@flyden.onmicrosoft.com::ee51206b-dadc-4b29-b160-ce77571b5295" providerId="AD" clId="Web-{CACB422B-E67F-DDFD-49F3-4EA90DDC22FF}" dt="2025-10-08T23:04:49.963" v="28" actId="20577"/>
          <ac:spMkLst>
            <pc:docMk/>
            <pc:sldMk cId="159681356" sldId="263"/>
            <ac:spMk id="13" creationId="{4C7A7CA4-F665-0A0F-320C-F5C5C5489574}"/>
          </ac:spMkLst>
        </pc:spChg>
        <pc:spChg chg="mod">
          <ac:chgData name="Parker, Anne - DEDO Certification Supervisor" userId="S::anne.parker_denvergov.org#ext#@flyden.onmicrosoft.com::ee51206b-dadc-4b29-b160-ce77571b5295" providerId="AD" clId="Web-{CACB422B-E67F-DDFD-49F3-4EA90DDC22FF}" dt="2025-10-08T23:05:07.057" v="39" actId="20577"/>
          <ac:spMkLst>
            <pc:docMk/>
            <pc:sldMk cId="159681356" sldId="263"/>
            <ac:spMk id="20" creationId="{4167CB99-5297-1B7A-5D9F-49E7EFA31552}"/>
          </ac:spMkLst>
        </pc:spChg>
      </pc:sldChg>
      <pc:sldChg chg="mod modShow">
        <pc:chgData name="Parker, Anne - DEDO Certification Supervisor" userId="S::anne.parker_denvergov.org#ext#@flyden.onmicrosoft.com::ee51206b-dadc-4b29-b160-ce77571b5295" providerId="AD" clId="Web-{CACB422B-E67F-DDFD-49F3-4EA90DDC22FF}" dt="2025-10-08T23:08:07.293" v="99"/>
        <pc:sldMkLst>
          <pc:docMk/>
          <pc:sldMk cId="501333188" sldId="274"/>
        </pc:sldMkLst>
      </pc:sldChg>
      <pc:sldChg chg="modSp mod modShow">
        <pc:chgData name="Parker, Anne - DEDO Certification Supervisor" userId="S::anne.parker_denvergov.org#ext#@flyden.onmicrosoft.com::ee51206b-dadc-4b29-b160-ce77571b5295" providerId="AD" clId="Web-{CACB422B-E67F-DDFD-49F3-4EA90DDC22FF}" dt="2025-10-08T23:08:02.309" v="97"/>
        <pc:sldMkLst>
          <pc:docMk/>
          <pc:sldMk cId="868613216" sldId="287"/>
        </pc:sldMkLst>
        <pc:spChg chg="mod">
          <ac:chgData name="Parker, Anne - DEDO Certification Supervisor" userId="S::anne.parker_denvergov.org#ext#@flyden.onmicrosoft.com::ee51206b-dadc-4b29-b160-ce77571b5295" providerId="AD" clId="Web-{CACB422B-E67F-DDFD-49F3-4EA90DDC22FF}" dt="2025-10-08T23:06:30.105" v="86" actId="20577"/>
          <ac:spMkLst>
            <pc:docMk/>
            <pc:sldMk cId="868613216" sldId="287"/>
            <ac:spMk id="4" creationId="{2B874742-5E59-E415-A74E-EF9B21496FC4}"/>
          </ac:spMkLst>
        </pc:spChg>
      </pc:sldChg>
      <pc:sldChg chg="mod modShow">
        <pc:chgData name="Parker, Anne - DEDO Certification Supervisor" userId="S::anne.parker_denvergov.org#ext#@flyden.onmicrosoft.com::ee51206b-dadc-4b29-b160-ce77571b5295" providerId="AD" clId="Web-{CACB422B-E67F-DDFD-49F3-4EA90DDC22FF}" dt="2025-10-08T23:08:00.402" v="96"/>
        <pc:sldMkLst>
          <pc:docMk/>
          <pc:sldMk cId="640101126" sldId="291"/>
        </pc:sldMkLst>
      </pc:sldChg>
      <pc:sldChg chg="del">
        <pc:chgData name="Parker, Anne - DEDO Certification Supervisor" userId="S::anne.parker_denvergov.org#ext#@flyden.onmicrosoft.com::ee51206b-dadc-4b29-b160-ce77571b5295" providerId="AD" clId="Web-{CACB422B-E67F-DDFD-49F3-4EA90DDC22FF}" dt="2025-10-08T23:03:56.901" v="8"/>
        <pc:sldMkLst>
          <pc:docMk/>
          <pc:sldMk cId="2361025969" sldId="105133"/>
        </pc:sldMkLst>
      </pc:sldChg>
      <pc:sldChg chg="addSp modSp new mod modShow">
        <pc:chgData name="Parker, Anne - DEDO Certification Supervisor" userId="S::anne.parker_denvergov.org#ext#@flyden.onmicrosoft.com::ee51206b-dadc-4b29-b160-ce77571b5295" providerId="AD" clId="Web-{CACB422B-E67F-DDFD-49F3-4EA90DDC22FF}" dt="2025-10-08T23:07:58.527" v="95"/>
        <pc:sldMkLst>
          <pc:docMk/>
          <pc:sldMk cId="395265539" sldId="105221"/>
        </pc:sldMkLst>
        <pc:spChg chg="mod">
          <ac:chgData name="Parker, Anne - DEDO Certification Supervisor" userId="S::anne.parker_denvergov.org#ext#@flyden.onmicrosoft.com::ee51206b-dadc-4b29-b160-ce77571b5295" providerId="AD" clId="Web-{CACB422B-E67F-DDFD-49F3-4EA90DDC22FF}" dt="2025-10-08T23:03:23.791" v="2" actId="20577"/>
          <ac:spMkLst>
            <pc:docMk/>
            <pc:sldMk cId="395265539" sldId="105221"/>
            <ac:spMk id="2" creationId="{055FC63E-178A-E16C-1BBC-B5C0EDE69DAA}"/>
          </ac:spMkLst>
        </pc:spChg>
        <pc:spChg chg="add mod">
          <ac:chgData name="Parker, Anne - DEDO Certification Supervisor" userId="S::anne.parker_denvergov.org#ext#@flyden.onmicrosoft.com::ee51206b-dadc-4b29-b160-ce77571b5295" providerId="AD" clId="Web-{CACB422B-E67F-DDFD-49F3-4EA90DDC22FF}" dt="2025-10-08T23:03:51.901" v="7" actId="14100"/>
          <ac:spMkLst>
            <pc:docMk/>
            <pc:sldMk cId="395265539" sldId="105221"/>
            <ac:spMk id="3" creationId="{5DF6E72D-F2F1-1A3A-4CFA-8FF5063FCBF7}"/>
          </ac:spMkLst>
        </pc:spChg>
      </pc:sldChg>
      <pc:sldChg chg="addSp modSp new mod modShow">
        <pc:chgData name="Parker, Anne - DEDO Certification Supervisor" userId="S::anne.parker_denvergov.org#ext#@flyden.onmicrosoft.com::ee51206b-dadc-4b29-b160-ce77571b5295" providerId="AD" clId="Web-{CACB422B-E67F-DDFD-49F3-4EA90DDC22FF}" dt="2025-10-08T23:08:05.184" v="98"/>
        <pc:sldMkLst>
          <pc:docMk/>
          <pc:sldMk cId="2537057408" sldId="105222"/>
        </pc:sldMkLst>
        <pc:spChg chg="mod">
          <ac:chgData name="Parker, Anne - DEDO Certification Supervisor" userId="S::anne.parker_denvergov.org#ext#@flyden.onmicrosoft.com::ee51206b-dadc-4b29-b160-ce77571b5295" providerId="AD" clId="Web-{CACB422B-E67F-DDFD-49F3-4EA90DDC22FF}" dt="2025-10-08T23:06:51.668" v="89" actId="20577"/>
          <ac:spMkLst>
            <pc:docMk/>
            <pc:sldMk cId="2537057408" sldId="105222"/>
            <ac:spMk id="2" creationId="{8EFFD19C-994D-A142-907B-F27A2AAD5012}"/>
          </ac:spMkLst>
        </pc:spChg>
        <pc:spChg chg="add mod">
          <ac:chgData name="Parker, Anne - DEDO Certification Supervisor" userId="S::anne.parker_denvergov.org#ext#@flyden.onmicrosoft.com::ee51206b-dadc-4b29-b160-ce77571b5295" providerId="AD" clId="Web-{CACB422B-E67F-DDFD-49F3-4EA90DDC22FF}" dt="2025-10-08T23:07:19.496" v="94" actId="14100"/>
          <ac:spMkLst>
            <pc:docMk/>
            <pc:sldMk cId="2537057408" sldId="105222"/>
            <ac:spMk id="3" creationId="{B359CC09-5A48-2200-6F0E-09AEA2B2077A}"/>
          </ac:spMkLst>
        </pc:spChg>
      </pc:sldChg>
    </pc:docChg>
  </pc:docChgLst>
  <pc:docChgLst>
    <pc:chgData name="Rodriguez, Valeria - DEN" userId="S::valeria.rodriguez@flydenver.com::30477c7b-2a6f-4753-9025-5805435ddb32" providerId="AD" clId="Web-{1AD907C3-B5B5-766C-3BE7-D43744FA2BF4}"/>
    <pc:docChg chg="addSld modSld sldOrd addSection modSection">
      <pc:chgData name="Rodriguez, Valeria - DEN" userId="S::valeria.rodriguez@flydenver.com::30477c7b-2a6f-4753-9025-5805435ddb32" providerId="AD" clId="Web-{1AD907C3-B5B5-766C-3BE7-D43744FA2BF4}" dt="2025-09-10T19:06:28.248" v="232" actId="20577"/>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BF5EE2-77E8-9243-85B9-60D6C86923AE}" type="datetimeFigureOut">
              <a:rPr lang="en-US" smtClean="0"/>
              <a:t>10/10/2025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99344F-1846-964E-A23F-F797EB56DD37}" type="slidenum">
              <a:rPr lang="en-US" smtClean="0"/>
              <a:t>‹#›</a:t>
            </a:fld>
            <a:endParaRPr lang="en-US"/>
          </a:p>
        </p:txBody>
      </p:sp>
    </p:spTree>
    <p:extLst>
      <p:ext uri="{BB962C8B-B14F-4D97-AF65-F5344CB8AC3E}">
        <p14:creationId xmlns:p14="http://schemas.microsoft.com/office/powerpoint/2010/main" val="3543032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mailto:DEN-ACDBE@flydenver.com"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600" b="0" i="0">
                <a:solidFill>
                  <a:srgbClr val="4B5563"/>
                </a:solidFill>
                <a:effectLst/>
                <a:latin typeface="+mn-lt"/>
              </a:rPr>
              <a:t>Good afternoon, everyone.</a:t>
            </a:r>
          </a:p>
          <a:p>
            <a:pPr marL="171450" indent="-171450">
              <a:buFont typeface="Arial" panose="020B0604020202020204" pitchFamily="34" charset="0"/>
              <a:buChar char="•"/>
            </a:pPr>
            <a:r>
              <a:rPr lang="en-US" sz="1600" b="0" i="0">
                <a:solidFill>
                  <a:srgbClr val="4B5563"/>
                </a:solidFill>
                <a:effectLst/>
                <a:latin typeface="+mn-lt"/>
              </a:rPr>
              <a:t>Thank you for being here today for Taking Flight at DEN. </a:t>
            </a:r>
          </a:p>
          <a:p>
            <a:pPr marL="171450" indent="-171450">
              <a:buFont typeface="Arial" panose="020B0604020202020204" pitchFamily="34" charset="0"/>
              <a:buChar char="•"/>
            </a:pPr>
            <a:r>
              <a:rPr lang="en-US" sz="1600" b="0" i="0">
                <a:solidFill>
                  <a:srgbClr val="4B5563"/>
                </a:solidFill>
                <a:effectLst/>
                <a:latin typeface="+mn-lt"/>
              </a:rPr>
              <a:t>My name is Desiree Mondragon, Outreach Administrator here at DEN.</a:t>
            </a:r>
            <a:endParaRPr lang="en-US" sz="1600" b="0">
              <a:latin typeface="+mn-lt"/>
            </a:endParaRPr>
          </a:p>
        </p:txBody>
      </p:sp>
      <p:sp>
        <p:nvSpPr>
          <p:cNvPr id="4" name="Slide Number Placeholder 3"/>
          <p:cNvSpPr>
            <a:spLocks noGrp="1"/>
          </p:cNvSpPr>
          <p:nvPr>
            <p:ph type="sldNum" sz="quarter" idx="5"/>
          </p:nvPr>
        </p:nvSpPr>
        <p:spPr/>
        <p:txBody>
          <a:bodyPr/>
          <a:lstStyle/>
          <a:p>
            <a:fld id="{A399344F-1846-964E-A23F-F797EB56DD37}" type="slidenum">
              <a:rPr lang="en-US" smtClean="0"/>
              <a:t>1</a:t>
            </a:fld>
            <a:endParaRPr lang="en-US"/>
          </a:p>
        </p:txBody>
      </p:sp>
    </p:spTree>
    <p:extLst>
      <p:ext uri="{BB962C8B-B14F-4D97-AF65-F5344CB8AC3E}">
        <p14:creationId xmlns:p14="http://schemas.microsoft.com/office/powerpoint/2010/main" val="456999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45F68-EA46-2150-B34E-460E008B87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A6A618-7F6C-5DD8-A052-187A24CDBB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42737E-3710-CE44-BF35-4C2E24B2A6FB}"/>
              </a:ext>
            </a:extLst>
          </p:cNvPr>
          <p:cNvSpPr>
            <a:spLocks noGrp="1"/>
          </p:cNvSpPr>
          <p:nvPr>
            <p:ph type="body" idx="1"/>
          </p:nvPr>
        </p:nvSpPr>
        <p:spPr/>
        <p:txBody>
          <a:bodyPr/>
          <a:lstStyle/>
          <a:p>
            <a:pPr defTabSz="685800">
              <a:lnSpc>
                <a:spcPct val="115000"/>
              </a:lnSpc>
              <a:tabLst>
                <a:tab pos="1428750" algn="l"/>
              </a:tabLst>
              <a:defRPr/>
            </a:pPr>
            <a:endParaRPr lang="en-US"/>
          </a:p>
        </p:txBody>
      </p:sp>
      <p:sp>
        <p:nvSpPr>
          <p:cNvPr id="4" name="Slide Number Placeholder 3">
            <a:extLst>
              <a:ext uri="{FF2B5EF4-FFF2-40B4-BE49-F238E27FC236}">
                <a16:creationId xmlns:a16="http://schemas.microsoft.com/office/drawing/2014/main" id="{8B506519-2B3A-9266-DEB4-EAA4C938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1183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FD4B18ED-E1DF-48BA-B4C4-EEB0560DADA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B60A4F6-A9E4-4B64-AF1E-1B166DF505B0}"/>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t>Volunteer as a Community Panelist to help review procurement proposals and share your valuable insights. It’s a great way to influence future projects! We will drop a link in the chat to learn more. </a:t>
            </a:r>
            <a:endParaRPr lang="en-US" sz="1200" b="0" i="0">
              <a:solidFill>
                <a:srgbClr val="1C1C1C"/>
              </a:solidFill>
              <a:effectLst/>
              <a:latin typeface="Inter"/>
              <a:ea typeface="Times New Roman" panose="02020603050405020304" pitchFamily="18"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a:effectLst/>
              <a:latin typeface="+mn-lt"/>
              <a:ea typeface="Times New Roman" panose="02020603050405020304" pitchFamily="18" charset="0"/>
              <a:cs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chemeClr val="tx1"/>
                </a:solidFill>
                <a:effectLst/>
                <a:uLnTx/>
                <a:uFillTx/>
                <a:latin typeface="+mj-lt"/>
                <a:ea typeface="+mn-ea"/>
                <a:cs typeface="+mn-cs"/>
              </a:rPr>
              <a:t>We just want to give a congratulations to the recent graduates of the BDTA program. We will be dropping in a link in the chat to learn more about the program. </a:t>
            </a:r>
            <a:endParaRPr lang="en-US"/>
          </a:p>
        </p:txBody>
      </p:sp>
      <p:sp>
        <p:nvSpPr>
          <p:cNvPr id="4" name="Slide Number Placeholder 3"/>
          <p:cNvSpPr>
            <a:spLocks noGrp="1"/>
          </p:cNvSpPr>
          <p:nvPr>
            <p:ph type="sldNum" sz="quarter" idx="5"/>
          </p:nvPr>
        </p:nvSpPr>
        <p:spPr/>
        <p:txBody>
          <a:bodyPr/>
          <a:lstStyle/>
          <a:p>
            <a:fld id="{A399344F-1846-964E-A23F-F797EB56DD37}" type="slidenum">
              <a:rPr lang="en-US" smtClean="0"/>
              <a:t>12</a:t>
            </a:fld>
            <a:endParaRPr lang="en-US"/>
          </a:p>
        </p:txBody>
      </p:sp>
    </p:spTree>
    <p:extLst>
      <p:ext uri="{BB962C8B-B14F-4D97-AF65-F5344CB8AC3E}">
        <p14:creationId xmlns:p14="http://schemas.microsoft.com/office/powerpoint/2010/main" val="856167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BBE85-6614-1B49-88AC-1CB485A645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6D8135-2B70-CE73-8BEE-BEBCCE66AF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0A851C-7A14-D25B-8079-280D5238CEC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chemeClr val="tx1"/>
                </a:solidFill>
                <a:effectLst/>
                <a:uLnTx/>
                <a:uFillTx/>
                <a:latin typeface="+mj-lt"/>
                <a:ea typeface="+mn-ea"/>
                <a:cs typeface="+mn-cs"/>
              </a:rPr>
              <a:t>Thank you to our exhibitors that participated in our in-person 2025 Procurement Tradeshow. We had over 400 attendees. Follow our newsletter for our 2026 tradeshow. </a:t>
            </a:r>
            <a:endParaRPr lang="en-US"/>
          </a:p>
        </p:txBody>
      </p:sp>
      <p:sp>
        <p:nvSpPr>
          <p:cNvPr id="4" name="Slide Number Placeholder 3">
            <a:extLst>
              <a:ext uri="{FF2B5EF4-FFF2-40B4-BE49-F238E27FC236}">
                <a16:creationId xmlns:a16="http://schemas.microsoft.com/office/drawing/2014/main" id="{ADE54B5E-32BA-F51A-1B9D-7361EA9F4A24}"/>
              </a:ext>
            </a:extLst>
          </p:cNvPr>
          <p:cNvSpPr>
            <a:spLocks noGrp="1"/>
          </p:cNvSpPr>
          <p:nvPr>
            <p:ph type="sldNum" sz="quarter" idx="5"/>
          </p:nvPr>
        </p:nvSpPr>
        <p:spPr/>
        <p:txBody>
          <a:bodyPr/>
          <a:lstStyle/>
          <a:p>
            <a:fld id="{A399344F-1846-964E-A23F-F797EB56DD37}" type="slidenum">
              <a:rPr lang="en-US" smtClean="0"/>
              <a:t>13</a:t>
            </a:fld>
            <a:endParaRPr lang="en-US"/>
          </a:p>
        </p:txBody>
      </p:sp>
    </p:spTree>
    <p:extLst>
      <p:ext uri="{BB962C8B-B14F-4D97-AF65-F5344CB8AC3E}">
        <p14:creationId xmlns:p14="http://schemas.microsoft.com/office/powerpoint/2010/main" val="3326900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0" i="0">
                <a:solidFill>
                  <a:srgbClr val="1C1C1C"/>
                </a:solidFill>
                <a:effectLst/>
                <a:latin typeface="Inter"/>
              </a:rPr>
              <a:t>Our website lists procurement opportunities at various procurement stages.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b="0" i="0">
              <a:solidFill>
                <a:srgbClr val="1C1C1C"/>
              </a:solidFill>
              <a:effectLst/>
              <a:latin typeface="Inter"/>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b="0" i="0">
                <a:solidFill>
                  <a:srgbClr val="1C1C1C"/>
                </a:solidFill>
                <a:effectLst/>
                <a:latin typeface="Inter"/>
              </a:rPr>
              <a:t>Please be aware that details may change, and the City and County of Denver can modify or cancel projects at their discretion.</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b="0" i="0">
              <a:solidFill>
                <a:srgbClr val="1C1C1C"/>
              </a:solidFill>
              <a:effectLst/>
              <a:latin typeface="Inter"/>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b="0" i="0">
                <a:solidFill>
                  <a:srgbClr val="1C1C1C"/>
                </a:solidFill>
                <a:effectLst/>
                <a:latin typeface="Inter"/>
              </a:rPr>
              <a:t>Now, we'll hand it over to our project managers.</a:t>
            </a:r>
            <a:endParaRPr lang="en-US" sz="1200" b="1">
              <a:latin typeface="+mn-lt"/>
              <a:ea typeface="Calibri"/>
              <a:cs typeface="Calibri"/>
            </a:endParaRPr>
          </a:p>
        </p:txBody>
      </p:sp>
    </p:spTree>
    <p:extLst>
      <p:ext uri="{BB962C8B-B14F-4D97-AF65-F5344CB8AC3E}">
        <p14:creationId xmlns:p14="http://schemas.microsoft.com/office/powerpoint/2010/main" val="4111087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7A2F3-788A-D68F-4E6B-06D1DF8CD3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1E020C-62DC-ECFF-3749-E922519A95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973649-C3A4-97CC-C864-51C8243CE0B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45- 60 Seconds Max</a:t>
            </a:r>
          </a:p>
          <a:p>
            <a:pPr>
              <a:buNone/>
            </a:pPr>
            <a:endParaRPr lang="en-US"/>
          </a:p>
        </p:txBody>
      </p:sp>
      <p:sp>
        <p:nvSpPr>
          <p:cNvPr id="4" name="Slide Number Placeholder 3">
            <a:extLst>
              <a:ext uri="{FF2B5EF4-FFF2-40B4-BE49-F238E27FC236}">
                <a16:creationId xmlns:a16="http://schemas.microsoft.com/office/drawing/2014/main" id="{79ECF03C-EFB4-C3CD-1D57-37F70356EBC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3556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6AD31-ECB5-9189-B4C5-2FF22B405B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835DF2-061F-678F-B077-52F78D8DBD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178AA6-4789-8A72-019C-BE027A499784}"/>
              </a:ext>
            </a:extLst>
          </p:cNvPr>
          <p:cNvSpPr>
            <a:spLocks noGrp="1"/>
          </p:cNvSpPr>
          <p:nvPr>
            <p:ph type="body" idx="1"/>
          </p:nvPr>
        </p:nvSpPr>
        <p:spPr/>
        <p:txBody>
          <a:bodyPr/>
          <a:lstStyle/>
          <a:p>
            <a:pPr>
              <a:buNone/>
            </a:pPr>
            <a:r>
              <a:rPr lang="en-US" b="1"/>
              <a:t>45- 60 Seconds Max</a:t>
            </a:r>
          </a:p>
        </p:txBody>
      </p:sp>
      <p:sp>
        <p:nvSpPr>
          <p:cNvPr id="4" name="Slide Number Placeholder 3">
            <a:extLst>
              <a:ext uri="{FF2B5EF4-FFF2-40B4-BE49-F238E27FC236}">
                <a16:creationId xmlns:a16="http://schemas.microsoft.com/office/drawing/2014/main" id="{45A45E01-6D3C-5DE3-5824-83C40CFE650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6283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a:solidFill>
                  <a:srgbClr val="3B1D85"/>
                </a:solidFill>
                <a:latin typeface="Open Sans" panose="020B0606030504020204" pitchFamily="34" charset="0"/>
                <a:ea typeface="+mn-ea"/>
                <a:cs typeface="Calibri"/>
              </a:rPr>
              <a:t>The purpose of this RFQ is to select a PMT that will manage and deliver the</a:t>
            </a:r>
            <a:r>
              <a:rPr lang="en-US" sz="1200"/>
              <a:t> North Terminal Expansion Project</a:t>
            </a:r>
            <a:r>
              <a:rPr lang="en-US" sz="1200" kern="1200">
                <a:solidFill>
                  <a:srgbClr val="3B1D85"/>
                </a:solidFill>
                <a:latin typeface="Open Sans" panose="020B0606030504020204" pitchFamily="34" charset="0"/>
                <a:ea typeface="+mn-ea"/>
                <a:cs typeface="Calibri"/>
              </a:rPr>
              <a:t>.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kern="1200">
              <a:solidFill>
                <a:srgbClr val="3B1D85"/>
              </a:solidFill>
              <a:latin typeface="Open Sans" panose="020B0606030504020204" pitchFamily="34" charset="0"/>
              <a:ea typeface="+mn-ea"/>
              <a:cs typeface="Calibri"/>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a:solidFill>
                  <a:srgbClr val="3B1D85"/>
                </a:solidFill>
                <a:latin typeface="Open Sans" panose="020B0606030504020204" pitchFamily="34" charset="0"/>
                <a:ea typeface="+mn-ea"/>
                <a:cs typeface="Calibri"/>
              </a:rPr>
              <a:t>Our objective is to ensure effective project management and integration with DEN's Operation 2045 strategic plan</a:t>
            </a:r>
            <a:endParaRPr lang="en-US"/>
          </a:p>
        </p:txBody>
      </p:sp>
      <p:sp>
        <p:nvSpPr>
          <p:cNvPr id="4" name="Slide Number Placeholder 3"/>
          <p:cNvSpPr>
            <a:spLocks noGrp="1"/>
          </p:cNvSpPr>
          <p:nvPr>
            <p:ph type="sldNum" sz="quarter" idx="5"/>
          </p:nvPr>
        </p:nvSpPr>
        <p:spPr/>
        <p:txBody>
          <a:bodyPr/>
          <a:lstStyle/>
          <a:p>
            <a:fld id="{A399344F-1846-964E-A23F-F797EB56DD37}" type="slidenum">
              <a:rPr lang="en-US" smtClean="0"/>
              <a:t>17</a:t>
            </a:fld>
            <a:endParaRPr lang="en-US"/>
          </a:p>
        </p:txBody>
      </p:sp>
    </p:spTree>
    <p:extLst>
      <p:ext uri="{BB962C8B-B14F-4D97-AF65-F5344CB8AC3E}">
        <p14:creationId xmlns:p14="http://schemas.microsoft.com/office/powerpoint/2010/main" val="3321942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B28AC-0EB0-6740-7A0D-0A1C7C5F16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87BABA-8302-F2A8-4E48-D084D14073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7DB925-4EBB-7EE0-45D4-03A3BB6BCB3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BEB3997-BF6A-2717-E065-C7A5AFE80029}"/>
              </a:ext>
            </a:extLst>
          </p:cNvPr>
          <p:cNvSpPr>
            <a:spLocks noGrp="1"/>
          </p:cNvSpPr>
          <p:nvPr>
            <p:ph type="sldNum" sz="quarter" idx="5"/>
          </p:nvPr>
        </p:nvSpPr>
        <p:spPr/>
        <p:txBody>
          <a:bodyPr/>
          <a:lstStyle/>
          <a:p>
            <a:fld id="{A399344F-1846-964E-A23F-F797EB56DD37}" type="slidenum">
              <a:rPr lang="en-US" smtClean="0"/>
              <a:t>18</a:t>
            </a:fld>
            <a:endParaRPr lang="en-US"/>
          </a:p>
        </p:txBody>
      </p:sp>
    </p:spTree>
    <p:extLst>
      <p:ext uri="{BB962C8B-B14F-4D97-AF65-F5344CB8AC3E}">
        <p14:creationId xmlns:p14="http://schemas.microsoft.com/office/powerpoint/2010/main" val="2038259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C09ED-C20C-F6D7-EFCF-503A42134C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2F78A9-86BE-E3E3-4A59-8DD342970A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01346F-F3E7-18B4-706D-717D91FB5CA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5620743-5FE0-164E-43AA-96A6431D08EB}"/>
              </a:ext>
            </a:extLst>
          </p:cNvPr>
          <p:cNvSpPr>
            <a:spLocks noGrp="1"/>
          </p:cNvSpPr>
          <p:nvPr>
            <p:ph type="sldNum" sz="quarter" idx="5"/>
          </p:nvPr>
        </p:nvSpPr>
        <p:spPr/>
        <p:txBody>
          <a:bodyPr/>
          <a:lstStyle/>
          <a:p>
            <a:fld id="{A399344F-1846-964E-A23F-F797EB56DD37}" type="slidenum">
              <a:rPr lang="en-US" smtClean="0"/>
              <a:t>19</a:t>
            </a:fld>
            <a:endParaRPr lang="en-US"/>
          </a:p>
        </p:txBody>
      </p:sp>
    </p:spTree>
    <p:extLst>
      <p:ext uri="{BB962C8B-B14F-4D97-AF65-F5344CB8AC3E}">
        <p14:creationId xmlns:p14="http://schemas.microsoft.com/office/powerpoint/2010/main" val="3073868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spcAft>
                <a:spcPts val="1800"/>
              </a:spcAft>
              <a:buFont typeface="Arial" panose="020B0604020202020204" pitchFamily="34" charset="0"/>
              <a:buChar char="•"/>
            </a:pPr>
            <a:r>
              <a:rPr lang="en-US" sz="1600" b="0" i="0">
                <a:solidFill>
                  <a:srgbClr val="4B5563"/>
                </a:solidFill>
                <a:effectLst/>
                <a:latin typeface="Calibri" panose="020F0502020204030204" pitchFamily="34" charset="0"/>
                <a:cs typeface="Calibri" panose="020F0502020204030204" pitchFamily="34" charset="0"/>
              </a:rPr>
              <a:t>As you can see here we have a pretty full day ahead of us. </a:t>
            </a:r>
          </a:p>
          <a:p>
            <a:pPr marL="171450" indent="-171450" algn="l">
              <a:spcAft>
                <a:spcPts val="1800"/>
              </a:spcAft>
              <a:buFont typeface="Arial" panose="020B0604020202020204" pitchFamily="34" charset="0"/>
              <a:buChar char="•"/>
            </a:pPr>
            <a:r>
              <a:rPr lang="en-US" sz="1600" b="0" i="0">
                <a:solidFill>
                  <a:srgbClr val="4B5563"/>
                </a:solidFill>
                <a:effectLst/>
                <a:latin typeface="Calibri" panose="020F0502020204030204" pitchFamily="34" charset="0"/>
                <a:cs typeface="Calibri" panose="020F0502020204030204" pitchFamily="34" charset="0"/>
              </a:rPr>
              <a:t>Please note all slides and rosters will be posted within 3 business days to our website.</a:t>
            </a:r>
          </a:p>
          <a:p>
            <a:pPr algn="l">
              <a:spcAft>
                <a:spcPts val="1800"/>
              </a:spcAft>
            </a:pPr>
            <a:endParaRPr lang="en-US" b="1" i="0">
              <a:solidFill>
                <a:srgbClr val="4B5563"/>
              </a:solidFill>
              <a:effectLst/>
              <a:latin typeface="Inter"/>
            </a:endParaRPr>
          </a:p>
        </p:txBody>
      </p:sp>
      <p:sp>
        <p:nvSpPr>
          <p:cNvPr id="4" name="Slide Number Placeholder 3"/>
          <p:cNvSpPr>
            <a:spLocks noGrp="1"/>
          </p:cNvSpPr>
          <p:nvPr>
            <p:ph type="sldNum" sz="quarter" idx="5"/>
          </p:nvPr>
        </p:nvSpPr>
        <p:spPr/>
        <p:txBody>
          <a:bodyPr/>
          <a:lstStyle/>
          <a:p>
            <a:fld id="{A399344F-1846-964E-A23F-F797EB56DD37}" type="slidenum">
              <a:rPr lang="en-US" smtClean="0"/>
              <a:t>2</a:t>
            </a:fld>
            <a:endParaRPr lang="en-US"/>
          </a:p>
        </p:txBody>
      </p:sp>
    </p:spTree>
    <p:extLst>
      <p:ext uri="{BB962C8B-B14F-4D97-AF65-F5344CB8AC3E}">
        <p14:creationId xmlns:p14="http://schemas.microsoft.com/office/powerpoint/2010/main" val="10602996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86DFA-972E-2D07-D85B-0D79A955D9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4F1DC4-FDED-CE12-1912-07D2ACBFF2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5378C2-0118-B7D4-B263-9655DB41FA1B}"/>
              </a:ext>
            </a:extLst>
          </p:cNvPr>
          <p:cNvSpPr>
            <a:spLocks noGrp="1"/>
          </p:cNvSpPr>
          <p:nvPr>
            <p:ph type="body" idx="1"/>
          </p:nvPr>
        </p:nvSpPr>
        <p:spPr/>
        <p:txBody>
          <a:bodyPr/>
          <a:lstStyle/>
          <a:p>
            <a:pPr marL="0" marR="0" lvl="0" indent="0" algn="l" defTabSz="685800" rtl="0" eaLnBrk="1" latinLnBrk="0" hangingPunct="1">
              <a:lnSpc>
                <a:spcPct val="115000"/>
              </a:lnSpc>
              <a:spcBef>
                <a:spcPts val="0"/>
              </a:spcBef>
              <a:spcAft>
                <a:spcPts val="800"/>
              </a:spcAft>
              <a:buSzPts val="1000"/>
              <a:buFont typeface="Symbol" panose="05050102010706020507" pitchFamily="18" charset="2"/>
              <a:buNone/>
              <a:tabLst>
                <a:tab pos="457200" algn="l"/>
              </a:tabLst>
            </a:pPr>
            <a:r>
              <a:rPr lang="en-US" sz="1200" kern="1200">
                <a:solidFill>
                  <a:srgbClr val="3B1D85"/>
                </a:solidFill>
                <a:latin typeface="Open Sans" panose="020B0606030504020204" pitchFamily="34" charset="0"/>
                <a:ea typeface="+mn-ea"/>
                <a:cs typeface="Calibri"/>
              </a:rPr>
              <a:t>The scope of work includes a wide range of services essential for the successful completion of the projects. </a:t>
            </a:r>
          </a:p>
          <a:p>
            <a:pPr marL="0" marR="0" lvl="0" indent="0" algn="l" defTabSz="685800" rtl="0" eaLnBrk="1" latinLnBrk="0" hangingPunct="1">
              <a:lnSpc>
                <a:spcPct val="115000"/>
              </a:lnSpc>
              <a:spcBef>
                <a:spcPts val="0"/>
              </a:spcBef>
              <a:spcAft>
                <a:spcPts val="800"/>
              </a:spcAft>
              <a:buSzPts val="1000"/>
              <a:buFont typeface="Symbol" panose="05050102010706020507" pitchFamily="18" charset="2"/>
              <a:buNone/>
              <a:tabLst>
                <a:tab pos="457200" algn="l"/>
              </a:tabLst>
            </a:pPr>
            <a:endParaRPr lang="en-US" sz="1200" kern="1200">
              <a:solidFill>
                <a:srgbClr val="3B1D85"/>
              </a:solidFill>
              <a:latin typeface="Open Sans" panose="020B0606030504020204" pitchFamily="34" charset="0"/>
              <a:ea typeface="+mn-ea"/>
              <a:cs typeface="Calibri"/>
            </a:endParaRPr>
          </a:p>
          <a:p>
            <a:pPr marL="0" marR="0" lvl="0" indent="0" algn="l" defTabSz="685800" rtl="0" eaLnBrk="1" latinLnBrk="0" hangingPunct="1">
              <a:lnSpc>
                <a:spcPct val="115000"/>
              </a:lnSpc>
              <a:spcBef>
                <a:spcPts val="0"/>
              </a:spcBef>
              <a:spcAft>
                <a:spcPts val="800"/>
              </a:spcAft>
              <a:buSzPts val="1000"/>
              <a:buFont typeface="Symbol" panose="05050102010706020507" pitchFamily="18" charset="2"/>
              <a:buNone/>
              <a:tabLst>
                <a:tab pos="457200" algn="l"/>
              </a:tabLst>
            </a:pPr>
            <a:r>
              <a:rPr lang="en-US" sz="1200" kern="1200">
                <a:solidFill>
                  <a:srgbClr val="3B1D85"/>
                </a:solidFill>
                <a:latin typeface="Open Sans" panose="020B0606030504020204" pitchFamily="34" charset="0"/>
                <a:ea typeface="+mn-ea"/>
                <a:cs typeface="Calibri"/>
              </a:rPr>
              <a:t>This covers program and project management, environmental services, design and baseline development, permitting, and delivery method evaluation. </a:t>
            </a:r>
          </a:p>
          <a:p>
            <a:pPr marL="0" marR="0" lvl="0" indent="0" algn="l" defTabSz="685800" rtl="0" eaLnBrk="1" latinLnBrk="0" hangingPunct="1">
              <a:lnSpc>
                <a:spcPct val="115000"/>
              </a:lnSpc>
              <a:spcBef>
                <a:spcPts val="0"/>
              </a:spcBef>
              <a:spcAft>
                <a:spcPts val="800"/>
              </a:spcAft>
              <a:buSzPts val="1000"/>
              <a:buFont typeface="Symbol" panose="05050102010706020507" pitchFamily="18" charset="2"/>
              <a:buNone/>
              <a:tabLst>
                <a:tab pos="457200" algn="l"/>
              </a:tabLst>
            </a:pPr>
            <a:endParaRPr lang="en-US" sz="1200" kern="1200">
              <a:solidFill>
                <a:srgbClr val="3B1D85"/>
              </a:solidFill>
              <a:latin typeface="Open Sans" panose="020B0606030504020204" pitchFamily="34" charset="0"/>
              <a:ea typeface="+mn-ea"/>
              <a:cs typeface="Calibri"/>
            </a:endParaRPr>
          </a:p>
          <a:p>
            <a:pPr marL="0" marR="0" lvl="0" indent="0" algn="l" defTabSz="685800" rtl="0" eaLnBrk="1" latinLnBrk="0" hangingPunct="1">
              <a:lnSpc>
                <a:spcPct val="115000"/>
              </a:lnSpc>
              <a:spcBef>
                <a:spcPts val="0"/>
              </a:spcBef>
              <a:spcAft>
                <a:spcPts val="800"/>
              </a:spcAft>
              <a:buSzPts val="1000"/>
              <a:buFont typeface="Symbol" panose="05050102010706020507" pitchFamily="18" charset="2"/>
              <a:buNone/>
              <a:tabLst>
                <a:tab pos="457200" algn="l"/>
              </a:tabLst>
            </a:pPr>
            <a:r>
              <a:rPr lang="en-US" sz="1200" kern="1200">
                <a:solidFill>
                  <a:srgbClr val="3B1D85"/>
                </a:solidFill>
                <a:latin typeface="Open Sans" panose="020B0606030504020204" pitchFamily="34" charset="0"/>
                <a:ea typeface="+mn-ea"/>
                <a:cs typeface="Calibri"/>
              </a:rPr>
              <a:t>The PMT will also assist with program oversight, cost and schedule management, risk management, quality control, and community engagement, among other responsibilities.</a:t>
            </a:r>
          </a:p>
          <a:p>
            <a:endParaRPr lang="en-US"/>
          </a:p>
        </p:txBody>
      </p:sp>
      <p:sp>
        <p:nvSpPr>
          <p:cNvPr id="4" name="Slide Number Placeholder 3">
            <a:extLst>
              <a:ext uri="{FF2B5EF4-FFF2-40B4-BE49-F238E27FC236}">
                <a16:creationId xmlns:a16="http://schemas.microsoft.com/office/drawing/2014/main" id="{DFFEE063-F80C-E3CC-72AD-B44D2F499E2A}"/>
              </a:ext>
            </a:extLst>
          </p:cNvPr>
          <p:cNvSpPr>
            <a:spLocks noGrp="1"/>
          </p:cNvSpPr>
          <p:nvPr>
            <p:ph type="sldNum" sz="quarter" idx="5"/>
          </p:nvPr>
        </p:nvSpPr>
        <p:spPr/>
        <p:txBody>
          <a:bodyPr/>
          <a:lstStyle/>
          <a:p>
            <a:fld id="{A399344F-1846-964E-A23F-F797EB56DD37}" type="slidenum">
              <a:rPr lang="en-US" smtClean="0"/>
              <a:t>20</a:t>
            </a:fld>
            <a:endParaRPr lang="en-US"/>
          </a:p>
        </p:txBody>
      </p:sp>
    </p:spTree>
    <p:extLst>
      <p:ext uri="{BB962C8B-B14F-4D97-AF65-F5344CB8AC3E}">
        <p14:creationId xmlns:p14="http://schemas.microsoft.com/office/powerpoint/2010/main" val="38561839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F4ADF-806A-BE66-3C6B-3D5CCA6E72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DBCD7B-0851-47D3-F2DB-54D910F611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F9E39F-C3A7-8EED-126D-FA31C14468A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rgbClr val="3B1D85"/>
                </a:solidFill>
                <a:latin typeface="Open Sans" panose="020B0606030504020204" pitchFamily="34" charset="0"/>
                <a:ea typeface="+mn-ea"/>
                <a:cs typeface="Calibri"/>
              </a:rPr>
              <a:t>This slide summarizes the RFQ process, from planning and advertisement to selection, contract drafting, and execution. </a:t>
            </a:r>
          </a:p>
          <a:p>
            <a:endParaRPr lang="en-US"/>
          </a:p>
        </p:txBody>
      </p:sp>
      <p:sp>
        <p:nvSpPr>
          <p:cNvPr id="4" name="Slide Number Placeholder 3">
            <a:extLst>
              <a:ext uri="{FF2B5EF4-FFF2-40B4-BE49-F238E27FC236}">
                <a16:creationId xmlns:a16="http://schemas.microsoft.com/office/drawing/2014/main" id="{06B9EC37-4F20-90D0-DD78-89BE482AC9C2}"/>
              </a:ext>
            </a:extLst>
          </p:cNvPr>
          <p:cNvSpPr>
            <a:spLocks noGrp="1"/>
          </p:cNvSpPr>
          <p:nvPr>
            <p:ph type="sldNum" sz="quarter" idx="5"/>
          </p:nvPr>
        </p:nvSpPr>
        <p:spPr/>
        <p:txBody>
          <a:bodyPr/>
          <a:lstStyle/>
          <a:p>
            <a:fld id="{A399344F-1846-964E-A23F-F797EB56DD37}" type="slidenum">
              <a:rPr lang="en-US" smtClean="0"/>
              <a:t>21</a:t>
            </a:fld>
            <a:endParaRPr lang="en-US"/>
          </a:p>
        </p:txBody>
      </p:sp>
    </p:spTree>
    <p:extLst>
      <p:ext uri="{BB962C8B-B14F-4D97-AF65-F5344CB8AC3E}">
        <p14:creationId xmlns:p14="http://schemas.microsoft.com/office/powerpoint/2010/main" val="2877512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6FDBF-F79F-C330-4CBF-D98CFC1886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DA1DE3-FF7B-E808-01CC-EA495349D4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5E8BB0-B780-1C6F-309A-6C8B28731F6A}"/>
              </a:ext>
            </a:extLst>
          </p:cNvPr>
          <p:cNvSpPr>
            <a:spLocks noGrp="1"/>
          </p:cNvSpPr>
          <p:nvPr>
            <p:ph type="body" idx="1"/>
          </p:nvPr>
        </p:nvSpPr>
        <p:spPr/>
        <p:txBody>
          <a:bodyPr/>
          <a:lstStyle/>
          <a:p>
            <a:pPr marL="0" marR="0" lvl="0" indent="0" algn="l" defTabSz="685800" rtl="0" eaLnBrk="1" latinLnBrk="0" hangingPunct="1">
              <a:lnSpc>
                <a:spcPct val="115000"/>
              </a:lnSpc>
              <a:spcBef>
                <a:spcPts val="0"/>
              </a:spcBef>
              <a:spcAft>
                <a:spcPts val="800"/>
              </a:spcAft>
              <a:buSzPts val="1000"/>
              <a:buFont typeface="Symbol" panose="05050102010706020507" pitchFamily="18" charset="2"/>
              <a:buNone/>
              <a:tabLst>
                <a:tab pos="457200" algn="l"/>
              </a:tabLst>
            </a:pPr>
            <a:r>
              <a:rPr lang="en-US" sz="1200" kern="1200">
                <a:solidFill>
                  <a:srgbClr val="3B1D85"/>
                </a:solidFill>
                <a:latin typeface="Open Sans" panose="020B0606030504020204" pitchFamily="34" charset="0"/>
                <a:ea typeface="+mn-ea"/>
                <a:cs typeface="Calibri"/>
              </a:rPr>
              <a:t>In summary, selecting the right PMT is crucial for the successful completion of the NTE. </a:t>
            </a:r>
          </a:p>
          <a:p>
            <a:pPr marL="0" marR="0" lvl="0" indent="0" algn="l" defTabSz="685800" rtl="0" eaLnBrk="1" latinLnBrk="0" hangingPunct="1">
              <a:lnSpc>
                <a:spcPct val="115000"/>
              </a:lnSpc>
              <a:spcBef>
                <a:spcPts val="0"/>
              </a:spcBef>
              <a:spcAft>
                <a:spcPts val="800"/>
              </a:spcAft>
              <a:buSzPts val="1000"/>
              <a:buFont typeface="Symbol" panose="05050102010706020507" pitchFamily="18" charset="2"/>
              <a:buNone/>
              <a:tabLst>
                <a:tab pos="457200" algn="l"/>
              </a:tabLst>
            </a:pPr>
            <a:endParaRPr lang="en-US" sz="1200" kern="1200">
              <a:solidFill>
                <a:srgbClr val="3B1D85"/>
              </a:solidFill>
              <a:latin typeface="Open Sans" panose="020B0606030504020204" pitchFamily="34" charset="0"/>
              <a:ea typeface="+mn-ea"/>
              <a:cs typeface="Calibri"/>
            </a:endParaRPr>
          </a:p>
          <a:p>
            <a:pPr marL="0" marR="0" lvl="0" indent="0" algn="l" defTabSz="685800" rtl="0" eaLnBrk="1" latinLnBrk="0" hangingPunct="1">
              <a:lnSpc>
                <a:spcPct val="115000"/>
              </a:lnSpc>
              <a:spcBef>
                <a:spcPts val="0"/>
              </a:spcBef>
              <a:spcAft>
                <a:spcPts val="800"/>
              </a:spcAft>
              <a:buSzPts val="1000"/>
              <a:buFont typeface="Symbol" panose="05050102010706020507" pitchFamily="18" charset="2"/>
              <a:buNone/>
              <a:tabLst>
                <a:tab pos="457200" algn="l"/>
              </a:tabLst>
            </a:pPr>
            <a:r>
              <a:rPr lang="en-US" sz="1200" kern="1200">
                <a:solidFill>
                  <a:srgbClr val="3B1D85"/>
                </a:solidFill>
                <a:latin typeface="Open Sans" panose="020B0606030504020204" pitchFamily="34" charset="0"/>
                <a:ea typeface="+mn-ea"/>
                <a:cs typeface="Calibri"/>
              </a:rPr>
              <a:t>The RFQ process is designed to find a team that aligns with DEN’s strategic goals and City values. </a:t>
            </a:r>
          </a:p>
          <a:p>
            <a:pPr marL="0" marR="0" lvl="0" indent="0" algn="l" defTabSz="685800" rtl="0" eaLnBrk="1" latinLnBrk="0" hangingPunct="1">
              <a:lnSpc>
                <a:spcPct val="115000"/>
              </a:lnSpc>
              <a:spcBef>
                <a:spcPts val="0"/>
              </a:spcBef>
              <a:spcAft>
                <a:spcPts val="800"/>
              </a:spcAft>
              <a:buSzPts val="1000"/>
              <a:buFont typeface="Symbol" panose="05050102010706020507" pitchFamily="18" charset="2"/>
              <a:buNone/>
              <a:tabLst>
                <a:tab pos="457200" algn="l"/>
              </a:tabLst>
            </a:pPr>
            <a:endParaRPr lang="en-US" sz="1200" kern="1200">
              <a:solidFill>
                <a:srgbClr val="3B1D85"/>
              </a:solidFill>
              <a:latin typeface="Open Sans" panose="020B0606030504020204" pitchFamily="34" charset="0"/>
              <a:ea typeface="+mn-ea"/>
              <a:cs typeface="Calibri"/>
            </a:endParaRPr>
          </a:p>
          <a:p>
            <a:pPr marL="0" marR="0" lvl="0" indent="0" algn="l" defTabSz="685800" rtl="0" eaLnBrk="1" latinLnBrk="0" hangingPunct="1">
              <a:lnSpc>
                <a:spcPct val="115000"/>
              </a:lnSpc>
              <a:spcBef>
                <a:spcPts val="0"/>
              </a:spcBef>
              <a:spcAft>
                <a:spcPts val="800"/>
              </a:spcAft>
              <a:buSzPts val="1000"/>
              <a:buFont typeface="Symbol" panose="05050102010706020507" pitchFamily="18" charset="2"/>
              <a:buNone/>
              <a:tabLst>
                <a:tab pos="457200" algn="l"/>
              </a:tabLst>
            </a:pPr>
            <a:r>
              <a:rPr lang="en-US" sz="1200" kern="1200">
                <a:solidFill>
                  <a:srgbClr val="3B1D85"/>
                </a:solidFill>
                <a:latin typeface="Open Sans" panose="020B0606030504020204" pitchFamily="34" charset="0"/>
                <a:ea typeface="+mn-ea"/>
                <a:cs typeface="Calibri"/>
              </a:rPr>
              <a:t>Special Projects will be proceeding with the RFQ process for PMT services.</a:t>
            </a:r>
          </a:p>
          <a:p>
            <a:endParaRPr lang="en-US"/>
          </a:p>
        </p:txBody>
      </p:sp>
      <p:sp>
        <p:nvSpPr>
          <p:cNvPr id="4" name="Slide Number Placeholder 3">
            <a:extLst>
              <a:ext uri="{FF2B5EF4-FFF2-40B4-BE49-F238E27FC236}">
                <a16:creationId xmlns:a16="http://schemas.microsoft.com/office/drawing/2014/main" id="{8D83D24C-83F8-17F2-9E8C-4733A6377581}"/>
              </a:ext>
            </a:extLst>
          </p:cNvPr>
          <p:cNvSpPr>
            <a:spLocks noGrp="1"/>
          </p:cNvSpPr>
          <p:nvPr>
            <p:ph type="sldNum" sz="quarter" idx="5"/>
          </p:nvPr>
        </p:nvSpPr>
        <p:spPr/>
        <p:txBody>
          <a:bodyPr/>
          <a:lstStyle/>
          <a:p>
            <a:fld id="{A399344F-1846-964E-A23F-F797EB56DD37}" type="slidenum">
              <a:rPr lang="en-US" smtClean="0"/>
              <a:t>22</a:t>
            </a:fld>
            <a:endParaRPr lang="en-US"/>
          </a:p>
        </p:txBody>
      </p:sp>
    </p:spTree>
    <p:extLst>
      <p:ext uri="{BB962C8B-B14F-4D97-AF65-F5344CB8AC3E}">
        <p14:creationId xmlns:p14="http://schemas.microsoft.com/office/powerpoint/2010/main" val="237527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1748B-EEF5-349C-08F8-A16CECA225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BEF83B-352D-1714-DE25-8B684E1C39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B6462E-4903-6590-8947-E78856879AE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45- 60 Seconds Max</a:t>
            </a:r>
          </a:p>
          <a:p>
            <a:pPr>
              <a:buNone/>
            </a:pPr>
            <a:endParaRPr lang="en-US"/>
          </a:p>
        </p:txBody>
      </p:sp>
      <p:sp>
        <p:nvSpPr>
          <p:cNvPr id="4" name="Slide Number Placeholder 3">
            <a:extLst>
              <a:ext uri="{FF2B5EF4-FFF2-40B4-BE49-F238E27FC236}">
                <a16:creationId xmlns:a16="http://schemas.microsoft.com/office/drawing/2014/main" id="{C97F42AD-5AD9-F682-C44A-752F3C1112F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84695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C94E7-DEFB-6161-419B-57368E09E1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EDDBF8-B3E5-882F-04B9-0E64A1E644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05D98A-10C4-F51B-B92D-4B393560491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45- 60 Seconds Max</a:t>
            </a:r>
          </a:p>
          <a:p>
            <a:pPr>
              <a:buNone/>
            </a:pPr>
            <a:endParaRPr lang="en-US"/>
          </a:p>
        </p:txBody>
      </p:sp>
      <p:sp>
        <p:nvSpPr>
          <p:cNvPr id="4" name="Slide Number Placeholder 3">
            <a:extLst>
              <a:ext uri="{FF2B5EF4-FFF2-40B4-BE49-F238E27FC236}">
                <a16:creationId xmlns:a16="http://schemas.microsoft.com/office/drawing/2014/main" id="{F0714645-6B15-C684-F862-551E82DAD88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18336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D7099B-DA5D-6378-2CDD-C4FB448D43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F2E985-E6A2-E0A7-AA5F-4F979905A8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AC76E7-7FB8-CB20-0392-C6AF5C13D4C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45- 60 Seconds Max</a:t>
            </a:r>
          </a:p>
          <a:p>
            <a:pPr>
              <a:buNone/>
            </a:pPr>
            <a:endParaRPr lang="en-US"/>
          </a:p>
        </p:txBody>
      </p:sp>
      <p:sp>
        <p:nvSpPr>
          <p:cNvPr id="4" name="Slide Number Placeholder 3">
            <a:extLst>
              <a:ext uri="{FF2B5EF4-FFF2-40B4-BE49-F238E27FC236}">
                <a16:creationId xmlns:a16="http://schemas.microsoft.com/office/drawing/2014/main" id="{F42A00AC-AD6F-7963-B399-FE43AF07A8D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34747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1067-84AD-3F7F-1153-19319FA4B9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CDF504-0FBC-4D07-C0D7-E5CCC0F4AB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6BB5FC-4D2E-1805-144F-0683CD84210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45- 60 Seconds Max</a:t>
            </a:r>
          </a:p>
          <a:p>
            <a:pPr>
              <a:buNone/>
            </a:pPr>
            <a:endParaRPr lang="en-US"/>
          </a:p>
        </p:txBody>
      </p:sp>
      <p:sp>
        <p:nvSpPr>
          <p:cNvPr id="4" name="Slide Number Placeholder 3">
            <a:extLst>
              <a:ext uri="{FF2B5EF4-FFF2-40B4-BE49-F238E27FC236}">
                <a16:creationId xmlns:a16="http://schemas.microsoft.com/office/drawing/2014/main" id="{460C3E67-C38A-E7D6-C2D8-3E757AC9ABD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60953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516B0-76A5-31D7-6512-E3D73102F4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9FDCDD-1DEF-6B4F-87D2-B34F56470C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8C839C-5E2F-9066-0353-57B9992B0B9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45- 60 Seconds Max</a:t>
            </a:r>
          </a:p>
          <a:p>
            <a:pPr>
              <a:buNone/>
            </a:pPr>
            <a:endParaRPr lang="en-US"/>
          </a:p>
        </p:txBody>
      </p:sp>
      <p:sp>
        <p:nvSpPr>
          <p:cNvPr id="4" name="Slide Number Placeholder 3">
            <a:extLst>
              <a:ext uri="{FF2B5EF4-FFF2-40B4-BE49-F238E27FC236}">
                <a16:creationId xmlns:a16="http://schemas.microsoft.com/office/drawing/2014/main" id="{1C30E3E0-C52F-EAF3-6930-CA96DAEE65C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71195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83AC0-9ECA-1F39-189E-ED78582258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5D5158-64C8-C45B-6354-D80C606878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250702-5ABC-95C1-6596-35272745BC0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45- 60 Seconds Max</a:t>
            </a:r>
          </a:p>
          <a:p>
            <a:pPr>
              <a:buNone/>
            </a:pPr>
            <a:endParaRPr lang="en-US"/>
          </a:p>
        </p:txBody>
      </p:sp>
      <p:sp>
        <p:nvSpPr>
          <p:cNvPr id="4" name="Slide Number Placeholder 3">
            <a:extLst>
              <a:ext uri="{FF2B5EF4-FFF2-40B4-BE49-F238E27FC236}">
                <a16:creationId xmlns:a16="http://schemas.microsoft.com/office/drawing/2014/main" id="{CD325441-3DFA-364C-6C48-D7A0730FF08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73180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8A0E6-E0CA-9CA9-CE70-0FFF825677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EC0A1F-681A-018F-D825-DB159F7889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9A7D48-67C9-6D99-8753-E19E7B92B78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45- 60 Seconds Max</a:t>
            </a:r>
          </a:p>
          <a:p>
            <a:pPr>
              <a:buNone/>
            </a:pPr>
            <a:endParaRPr lang="en-US"/>
          </a:p>
        </p:txBody>
      </p:sp>
      <p:sp>
        <p:nvSpPr>
          <p:cNvPr id="4" name="Slide Number Placeholder 3">
            <a:extLst>
              <a:ext uri="{FF2B5EF4-FFF2-40B4-BE49-F238E27FC236}">
                <a16:creationId xmlns:a16="http://schemas.microsoft.com/office/drawing/2014/main" id="{F5FCC414-0D7C-696B-66DF-61786B7FD28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8812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Aft>
                <a:spcPts val="1800"/>
              </a:spcAft>
              <a:buFont typeface="Arial" panose="020B0604020202020204" pitchFamily="34" charset="0"/>
              <a:buNone/>
            </a:pPr>
            <a:r>
              <a:rPr lang="en-US" sz="2400" b="0" i="0">
                <a:solidFill>
                  <a:srgbClr val="1C1C1C"/>
                </a:solidFill>
                <a:effectLst/>
                <a:latin typeface="Inter"/>
              </a:rPr>
              <a:t>As our final piece of housekeeping: </a:t>
            </a:r>
          </a:p>
          <a:p>
            <a:pPr marL="0" indent="0" algn="l">
              <a:spcAft>
                <a:spcPts val="1800"/>
              </a:spcAft>
              <a:buFont typeface="Arial" panose="020B0604020202020204" pitchFamily="34" charset="0"/>
              <a:buNone/>
            </a:pPr>
            <a:r>
              <a:rPr lang="en-US" sz="2400" b="0" i="0">
                <a:solidFill>
                  <a:srgbClr val="1C1C1C"/>
                </a:solidFill>
                <a:effectLst/>
                <a:latin typeface="Inter"/>
              </a:rPr>
              <a:t>Please keep your cameras and microphones off to maintain focus during the event and minimize distractions for our speakers. If you are muted at any point during the presentation, please be advised that you will have difficulties accessing your mics during the breakout rooms. </a:t>
            </a:r>
            <a:endParaRPr lang="en-US"/>
          </a:p>
        </p:txBody>
      </p:sp>
      <p:sp>
        <p:nvSpPr>
          <p:cNvPr id="4" name="Slide Number Placeholder 3"/>
          <p:cNvSpPr>
            <a:spLocks noGrp="1"/>
          </p:cNvSpPr>
          <p:nvPr>
            <p:ph type="sldNum" sz="quarter" idx="5"/>
          </p:nvPr>
        </p:nvSpPr>
        <p:spPr/>
        <p:txBody>
          <a:bodyPr/>
          <a:lstStyle/>
          <a:p>
            <a:fld id="{A399344F-1846-964E-A23F-F797EB56DD37}" type="slidenum">
              <a:rPr lang="en-US" smtClean="0"/>
              <a:t>3</a:t>
            </a:fld>
            <a:endParaRPr lang="en-US"/>
          </a:p>
        </p:txBody>
      </p:sp>
    </p:spTree>
    <p:extLst>
      <p:ext uri="{BB962C8B-B14F-4D97-AF65-F5344CB8AC3E}">
        <p14:creationId xmlns:p14="http://schemas.microsoft.com/office/powerpoint/2010/main" val="603346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D68DA-89B5-27BE-7B6C-6EDBA06A50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BABD99-60CB-B7B5-B3AD-47F221B1C2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9A490D-6621-41CB-BB1C-FE050D8C966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45- 60 Seconds Max</a:t>
            </a:r>
          </a:p>
          <a:p>
            <a:pPr>
              <a:buNone/>
            </a:pPr>
            <a:endParaRPr lang="en-US"/>
          </a:p>
        </p:txBody>
      </p:sp>
      <p:sp>
        <p:nvSpPr>
          <p:cNvPr id="4" name="Slide Number Placeholder 3">
            <a:extLst>
              <a:ext uri="{FF2B5EF4-FFF2-40B4-BE49-F238E27FC236}">
                <a16:creationId xmlns:a16="http://schemas.microsoft.com/office/drawing/2014/main" id="{AF1A999C-D643-4551-BF6B-A3357E88BB8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46748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78DAE-8184-1CCA-743C-838DFDA10D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0CA16B-7C29-F171-5534-021D4F7058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C038A3-94B1-3149-D437-6A0F5A00165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45- 60 Seconds Max</a:t>
            </a:r>
          </a:p>
          <a:p>
            <a:pPr>
              <a:buNone/>
            </a:pPr>
            <a:endParaRPr lang="en-US"/>
          </a:p>
        </p:txBody>
      </p:sp>
      <p:sp>
        <p:nvSpPr>
          <p:cNvPr id="4" name="Slide Number Placeholder 3">
            <a:extLst>
              <a:ext uri="{FF2B5EF4-FFF2-40B4-BE49-F238E27FC236}">
                <a16:creationId xmlns:a16="http://schemas.microsoft.com/office/drawing/2014/main" id="{967BFFB8-B041-0E17-A87D-BB170354F23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28288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C0964-9E84-533A-4DFE-965B7CCDDF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07BFBC-1BB5-B361-E51A-148AD85B7A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16AA42-233A-E377-9411-41070FA296E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45- 60 Seconds Max</a:t>
            </a:r>
          </a:p>
          <a:p>
            <a:pPr>
              <a:buNone/>
            </a:pPr>
            <a:endParaRPr lang="en-US"/>
          </a:p>
        </p:txBody>
      </p:sp>
      <p:sp>
        <p:nvSpPr>
          <p:cNvPr id="4" name="Slide Number Placeholder 3">
            <a:extLst>
              <a:ext uri="{FF2B5EF4-FFF2-40B4-BE49-F238E27FC236}">
                <a16:creationId xmlns:a16="http://schemas.microsoft.com/office/drawing/2014/main" id="{CAA33C77-EB56-C3ED-2267-2E9C0B0582D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76191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06349-108D-E09E-3F14-20C84EA195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594EE6-C6ED-A7CD-4D71-351F66F5D7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57A47F-F154-87C9-386D-525A0827D99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45- 60 Seconds Max</a:t>
            </a:r>
          </a:p>
          <a:p>
            <a:pPr>
              <a:buNone/>
            </a:pPr>
            <a:endParaRPr lang="en-US"/>
          </a:p>
        </p:txBody>
      </p:sp>
      <p:sp>
        <p:nvSpPr>
          <p:cNvPr id="4" name="Slide Number Placeholder 3">
            <a:extLst>
              <a:ext uri="{FF2B5EF4-FFF2-40B4-BE49-F238E27FC236}">
                <a16:creationId xmlns:a16="http://schemas.microsoft.com/office/drawing/2014/main" id="{0EEDE552-7F56-7A09-9EC9-D784A36B608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95305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06CC5-4330-F724-0406-2621622A3F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6B1EA-1AE5-C57C-9B53-1B6C36DB49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B9FA20-1CC8-F364-2708-19FF27ADA436}"/>
              </a:ext>
            </a:extLst>
          </p:cNvPr>
          <p:cNvSpPr>
            <a:spLocks noGrp="1"/>
          </p:cNvSpPr>
          <p:nvPr>
            <p:ph type="body" idx="1"/>
          </p:nvPr>
        </p:nvSpPr>
        <p:spPr/>
        <p:txBody>
          <a:bodyPr/>
          <a:lstStyle/>
          <a:p>
            <a:pPr>
              <a:buNone/>
            </a:pPr>
            <a:r>
              <a:rPr lang="en-US" b="1"/>
              <a:t>45- 60 Seconds Max</a:t>
            </a:r>
          </a:p>
        </p:txBody>
      </p:sp>
      <p:sp>
        <p:nvSpPr>
          <p:cNvPr id="4" name="Slide Number Placeholder 3">
            <a:extLst>
              <a:ext uri="{FF2B5EF4-FFF2-40B4-BE49-F238E27FC236}">
                <a16:creationId xmlns:a16="http://schemas.microsoft.com/office/drawing/2014/main" id="{18E87685-CD33-7514-ED83-72AC344A12B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55819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49787-3B6B-1A95-7F55-A1D92040A5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CF2314-994A-50DA-B88C-4CBE86299C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748E08-5E80-F27F-CEED-4F3C88992ADF}"/>
              </a:ext>
            </a:extLst>
          </p:cNvPr>
          <p:cNvSpPr>
            <a:spLocks noGrp="1"/>
          </p:cNvSpPr>
          <p:nvPr>
            <p:ph type="body" idx="1"/>
          </p:nvPr>
        </p:nvSpPr>
        <p:spPr/>
        <p:txBody>
          <a:bodyPr/>
          <a:lstStyle/>
          <a:p>
            <a:pPr>
              <a:buNone/>
            </a:pPr>
            <a:r>
              <a:rPr lang="en-US" b="1"/>
              <a:t>45- 60 Seconds Max</a:t>
            </a:r>
          </a:p>
        </p:txBody>
      </p:sp>
      <p:sp>
        <p:nvSpPr>
          <p:cNvPr id="4" name="Slide Number Placeholder 3">
            <a:extLst>
              <a:ext uri="{FF2B5EF4-FFF2-40B4-BE49-F238E27FC236}">
                <a16:creationId xmlns:a16="http://schemas.microsoft.com/office/drawing/2014/main" id="{2B85E96A-0A63-1C76-355E-E46504441E02}"/>
              </a:ext>
            </a:extLst>
          </p:cNvPr>
          <p:cNvSpPr>
            <a:spLocks noGrp="1"/>
          </p:cNvSpPr>
          <p:nvPr>
            <p:ph type="sldNum" sz="quarter" idx="5"/>
          </p:nvPr>
        </p:nvSpPr>
        <p:spPr/>
        <p:txBody>
          <a:bodyPr/>
          <a:lstStyle/>
          <a:p>
            <a:fld id="{A399344F-1846-964E-A23F-F797EB56DD37}" type="slidenum">
              <a:rPr lang="en-US" smtClean="0"/>
              <a:t>35</a:t>
            </a:fld>
            <a:endParaRPr lang="en-US"/>
          </a:p>
        </p:txBody>
      </p:sp>
    </p:spTree>
    <p:extLst>
      <p:ext uri="{BB962C8B-B14F-4D97-AF65-F5344CB8AC3E}">
        <p14:creationId xmlns:p14="http://schemas.microsoft.com/office/powerpoint/2010/main" val="6574462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D6F33-ADE2-58EA-05D8-2F78C53C54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7240F0-2A4F-27C3-0235-6EA771FDFD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289F2C-95B1-CAD4-CC37-0F133BAB500A}"/>
              </a:ext>
            </a:extLst>
          </p:cNvPr>
          <p:cNvSpPr>
            <a:spLocks noGrp="1"/>
          </p:cNvSpPr>
          <p:nvPr>
            <p:ph type="body" idx="1"/>
          </p:nvPr>
        </p:nvSpPr>
        <p:spPr/>
        <p:txBody>
          <a:bodyPr/>
          <a:lstStyle/>
          <a:p>
            <a:pPr>
              <a:buNone/>
            </a:pPr>
            <a:r>
              <a:rPr lang="en-US" b="1"/>
              <a:t>45- 60 Seconds Max</a:t>
            </a:r>
          </a:p>
        </p:txBody>
      </p:sp>
      <p:sp>
        <p:nvSpPr>
          <p:cNvPr id="4" name="Slide Number Placeholder 3">
            <a:extLst>
              <a:ext uri="{FF2B5EF4-FFF2-40B4-BE49-F238E27FC236}">
                <a16:creationId xmlns:a16="http://schemas.microsoft.com/office/drawing/2014/main" id="{53506D9C-07F0-DE65-164A-75C5DFA5ECC9}"/>
              </a:ext>
            </a:extLst>
          </p:cNvPr>
          <p:cNvSpPr>
            <a:spLocks noGrp="1"/>
          </p:cNvSpPr>
          <p:nvPr>
            <p:ph type="sldNum" sz="quarter" idx="5"/>
          </p:nvPr>
        </p:nvSpPr>
        <p:spPr/>
        <p:txBody>
          <a:bodyPr/>
          <a:lstStyle/>
          <a:p>
            <a:fld id="{A399344F-1846-964E-A23F-F797EB56DD37}" type="slidenum">
              <a:rPr lang="en-US" smtClean="0"/>
              <a:t>36</a:t>
            </a:fld>
            <a:endParaRPr lang="en-US"/>
          </a:p>
        </p:txBody>
      </p:sp>
    </p:spTree>
    <p:extLst>
      <p:ext uri="{BB962C8B-B14F-4D97-AF65-F5344CB8AC3E}">
        <p14:creationId xmlns:p14="http://schemas.microsoft.com/office/powerpoint/2010/main" val="38066432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a:t>45- 60 Seconds Max</a:t>
            </a:r>
          </a:p>
        </p:txBody>
      </p:sp>
      <p:sp>
        <p:nvSpPr>
          <p:cNvPr id="4" name="Slide Number Placeholder 3"/>
          <p:cNvSpPr>
            <a:spLocks noGrp="1"/>
          </p:cNvSpPr>
          <p:nvPr>
            <p:ph type="sldNum" sz="quarter" idx="5"/>
          </p:nvPr>
        </p:nvSpPr>
        <p:spPr/>
        <p:txBody>
          <a:bodyPr/>
          <a:lstStyle/>
          <a:p>
            <a:fld id="{A399344F-1846-964E-A23F-F797EB56DD37}" type="slidenum">
              <a:rPr lang="en-US" smtClean="0"/>
              <a:t>37</a:t>
            </a:fld>
            <a:endParaRPr lang="en-US"/>
          </a:p>
        </p:txBody>
      </p:sp>
    </p:spTree>
    <p:extLst>
      <p:ext uri="{BB962C8B-B14F-4D97-AF65-F5344CB8AC3E}">
        <p14:creationId xmlns:p14="http://schemas.microsoft.com/office/powerpoint/2010/main" val="25277048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87424-E0B2-DBA4-234C-9A8F8CC478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D04EBB-92AA-FD34-A401-28916F2277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BD1B7D-E00C-3B0A-DE91-8609B176EFC4}"/>
              </a:ext>
            </a:extLst>
          </p:cNvPr>
          <p:cNvSpPr>
            <a:spLocks noGrp="1"/>
          </p:cNvSpPr>
          <p:nvPr>
            <p:ph type="body" idx="1"/>
          </p:nvPr>
        </p:nvSpPr>
        <p:spPr/>
        <p:txBody>
          <a:bodyPr/>
          <a:lstStyle/>
          <a:p>
            <a:pPr>
              <a:buNone/>
            </a:pPr>
            <a:r>
              <a:rPr lang="en-US" b="1"/>
              <a:t>45- 60 Seconds Max</a:t>
            </a:r>
          </a:p>
        </p:txBody>
      </p:sp>
      <p:sp>
        <p:nvSpPr>
          <p:cNvPr id="4" name="Slide Number Placeholder 3">
            <a:extLst>
              <a:ext uri="{FF2B5EF4-FFF2-40B4-BE49-F238E27FC236}">
                <a16:creationId xmlns:a16="http://schemas.microsoft.com/office/drawing/2014/main" id="{07588A50-DB0D-81BE-CCEA-E3CA23825346}"/>
              </a:ext>
            </a:extLst>
          </p:cNvPr>
          <p:cNvSpPr>
            <a:spLocks noGrp="1"/>
          </p:cNvSpPr>
          <p:nvPr>
            <p:ph type="sldNum" sz="quarter" idx="5"/>
          </p:nvPr>
        </p:nvSpPr>
        <p:spPr/>
        <p:txBody>
          <a:bodyPr/>
          <a:lstStyle/>
          <a:p>
            <a:fld id="{A399344F-1846-964E-A23F-F797EB56DD37}" type="slidenum">
              <a:rPr lang="en-US" smtClean="0"/>
              <a:t>38</a:t>
            </a:fld>
            <a:endParaRPr lang="en-US"/>
          </a:p>
        </p:txBody>
      </p:sp>
    </p:spTree>
    <p:extLst>
      <p:ext uri="{BB962C8B-B14F-4D97-AF65-F5344CB8AC3E}">
        <p14:creationId xmlns:p14="http://schemas.microsoft.com/office/powerpoint/2010/main" val="3211948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08E17-5C7F-9FC0-4E41-7C6F6CE7CA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0FF267-5671-0C15-40F4-B8F28422B1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957E44-F6F9-4E47-F9DB-063977AC01E6}"/>
              </a:ext>
            </a:extLst>
          </p:cNvPr>
          <p:cNvSpPr>
            <a:spLocks noGrp="1"/>
          </p:cNvSpPr>
          <p:nvPr>
            <p:ph type="body" idx="1"/>
          </p:nvPr>
        </p:nvSpPr>
        <p:spPr/>
        <p:txBody>
          <a:bodyPr/>
          <a:lstStyle/>
          <a:p>
            <a:pPr>
              <a:buNone/>
            </a:pPr>
            <a:r>
              <a:rPr lang="en-US" b="1"/>
              <a:t>45- 60 Seconds Max</a:t>
            </a:r>
          </a:p>
        </p:txBody>
      </p:sp>
      <p:sp>
        <p:nvSpPr>
          <p:cNvPr id="4" name="Slide Number Placeholder 3">
            <a:extLst>
              <a:ext uri="{FF2B5EF4-FFF2-40B4-BE49-F238E27FC236}">
                <a16:creationId xmlns:a16="http://schemas.microsoft.com/office/drawing/2014/main" id="{DA0E30B2-59D7-A762-2258-2D4BCA291810}"/>
              </a:ext>
            </a:extLst>
          </p:cNvPr>
          <p:cNvSpPr>
            <a:spLocks noGrp="1"/>
          </p:cNvSpPr>
          <p:nvPr>
            <p:ph type="sldNum" sz="quarter" idx="5"/>
          </p:nvPr>
        </p:nvSpPr>
        <p:spPr/>
        <p:txBody>
          <a:bodyPr/>
          <a:lstStyle/>
          <a:p>
            <a:fld id="{A399344F-1846-964E-A23F-F797EB56DD37}" type="slidenum">
              <a:rPr lang="en-US" smtClean="0"/>
              <a:t>39</a:t>
            </a:fld>
            <a:endParaRPr lang="en-US"/>
          </a:p>
        </p:txBody>
      </p:sp>
    </p:spTree>
    <p:extLst>
      <p:ext uri="{BB962C8B-B14F-4D97-AF65-F5344CB8AC3E}">
        <p14:creationId xmlns:p14="http://schemas.microsoft.com/office/powerpoint/2010/main" val="2715927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a:solidFill>
                  <a:srgbClr val="1C1C1C"/>
                </a:solidFill>
                <a:effectLst/>
                <a:latin typeface="Inter"/>
              </a:rPr>
              <a:t>This event aims to notify the business community of potential procurement opportunities at DEN, </a:t>
            </a:r>
          </a:p>
          <a:p>
            <a:pPr marL="171450" indent="-171450">
              <a:buFont typeface="Arial" panose="020B0604020202020204" pitchFamily="34" charset="0"/>
              <a:buChar char="•"/>
            </a:pPr>
            <a:r>
              <a:rPr lang="en-US"/>
              <a:t>Attendees can network with project managers and other members of the business community.</a:t>
            </a:r>
          </a:p>
          <a:p>
            <a:pPr marL="171450" indent="-171450">
              <a:buFont typeface="Arial" panose="020B0604020202020204" pitchFamily="34" charset="0"/>
              <a:buChar char="•"/>
            </a:pPr>
            <a:r>
              <a:rPr lang="en-US" b="0" i="0">
                <a:solidFill>
                  <a:srgbClr val="1C1C1C"/>
                </a:solidFill>
                <a:effectLst/>
                <a:latin typeface="Inter"/>
              </a:rPr>
              <a:t>Note: Projects are in the early planning stages </a:t>
            </a:r>
            <a:r>
              <a:rPr lang="en-US"/>
              <a:t>and the City and County of Denver can cancel or modify any project at any time.</a:t>
            </a:r>
          </a:p>
        </p:txBody>
      </p:sp>
      <p:sp>
        <p:nvSpPr>
          <p:cNvPr id="4" name="Slide Number Placeholder 3"/>
          <p:cNvSpPr>
            <a:spLocks noGrp="1"/>
          </p:cNvSpPr>
          <p:nvPr>
            <p:ph type="sldNum" sz="quarter" idx="5"/>
          </p:nvPr>
        </p:nvSpPr>
        <p:spPr/>
        <p:txBody>
          <a:bodyPr/>
          <a:lstStyle/>
          <a:p>
            <a:fld id="{A399344F-1846-964E-A23F-F797EB56DD37}" type="slidenum">
              <a:rPr lang="en-US" smtClean="0"/>
              <a:t>4</a:t>
            </a:fld>
            <a:endParaRPr lang="en-US"/>
          </a:p>
        </p:txBody>
      </p:sp>
    </p:spTree>
    <p:extLst>
      <p:ext uri="{BB962C8B-B14F-4D97-AF65-F5344CB8AC3E}">
        <p14:creationId xmlns:p14="http://schemas.microsoft.com/office/powerpoint/2010/main" val="13563512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BAA06-4F30-0D7F-ED8B-69D96FB436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69CB2B-A8B3-A180-5877-3870404968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807514-9764-AF3C-8C76-F5D18E9F71D5}"/>
              </a:ext>
            </a:extLst>
          </p:cNvPr>
          <p:cNvSpPr>
            <a:spLocks noGrp="1"/>
          </p:cNvSpPr>
          <p:nvPr>
            <p:ph type="body" idx="1"/>
          </p:nvPr>
        </p:nvSpPr>
        <p:spPr/>
        <p:txBody>
          <a:bodyPr/>
          <a:lstStyle/>
          <a:p>
            <a:pPr>
              <a:buNone/>
            </a:pPr>
            <a:r>
              <a:rPr lang="en-US" b="1"/>
              <a:t>45- 60 Seconds Max</a:t>
            </a:r>
          </a:p>
        </p:txBody>
      </p:sp>
      <p:sp>
        <p:nvSpPr>
          <p:cNvPr id="4" name="Slide Number Placeholder 3">
            <a:extLst>
              <a:ext uri="{FF2B5EF4-FFF2-40B4-BE49-F238E27FC236}">
                <a16:creationId xmlns:a16="http://schemas.microsoft.com/office/drawing/2014/main" id="{E582EF85-8962-A371-D71E-46AC3BC72685}"/>
              </a:ext>
            </a:extLst>
          </p:cNvPr>
          <p:cNvSpPr>
            <a:spLocks noGrp="1"/>
          </p:cNvSpPr>
          <p:nvPr>
            <p:ph type="sldNum" sz="quarter" idx="5"/>
          </p:nvPr>
        </p:nvSpPr>
        <p:spPr/>
        <p:txBody>
          <a:bodyPr/>
          <a:lstStyle/>
          <a:p>
            <a:fld id="{A399344F-1846-964E-A23F-F797EB56DD37}" type="slidenum">
              <a:rPr lang="en-US" smtClean="0"/>
              <a:t>40</a:t>
            </a:fld>
            <a:endParaRPr lang="en-US"/>
          </a:p>
        </p:txBody>
      </p:sp>
    </p:spTree>
    <p:extLst>
      <p:ext uri="{BB962C8B-B14F-4D97-AF65-F5344CB8AC3E}">
        <p14:creationId xmlns:p14="http://schemas.microsoft.com/office/powerpoint/2010/main" val="21366002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D3B36-9A27-042E-8E16-9D61F2FAD1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57A4A8-D429-9C8D-9B9B-6B51318BDC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7DB0B2-136C-69CD-2FDA-733D139DA193}"/>
              </a:ext>
            </a:extLst>
          </p:cNvPr>
          <p:cNvSpPr>
            <a:spLocks noGrp="1"/>
          </p:cNvSpPr>
          <p:nvPr>
            <p:ph type="body" idx="1"/>
          </p:nvPr>
        </p:nvSpPr>
        <p:spPr/>
        <p:txBody>
          <a:bodyPr/>
          <a:lstStyle/>
          <a:p>
            <a:pPr>
              <a:buNone/>
            </a:pPr>
            <a:r>
              <a:rPr lang="en-US" b="1"/>
              <a:t>45- 60 Seconds Max</a:t>
            </a:r>
          </a:p>
        </p:txBody>
      </p:sp>
      <p:sp>
        <p:nvSpPr>
          <p:cNvPr id="4" name="Slide Number Placeholder 3">
            <a:extLst>
              <a:ext uri="{FF2B5EF4-FFF2-40B4-BE49-F238E27FC236}">
                <a16:creationId xmlns:a16="http://schemas.microsoft.com/office/drawing/2014/main" id="{C8098980-041E-CD73-02F7-55E40DDD0153}"/>
              </a:ext>
            </a:extLst>
          </p:cNvPr>
          <p:cNvSpPr>
            <a:spLocks noGrp="1"/>
          </p:cNvSpPr>
          <p:nvPr>
            <p:ph type="sldNum" sz="quarter" idx="5"/>
          </p:nvPr>
        </p:nvSpPr>
        <p:spPr/>
        <p:txBody>
          <a:bodyPr/>
          <a:lstStyle/>
          <a:p>
            <a:fld id="{A399344F-1846-964E-A23F-F797EB56DD37}" type="slidenum">
              <a:rPr lang="en-US" smtClean="0"/>
              <a:t>41</a:t>
            </a:fld>
            <a:endParaRPr lang="en-US"/>
          </a:p>
        </p:txBody>
      </p:sp>
    </p:spTree>
    <p:extLst>
      <p:ext uri="{BB962C8B-B14F-4D97-AF65-F5344CB8AC3E}">
        <p14:creationId xmlns:p14="http://schemas.microsoft.com/office/powerpoint/2010/main" val="41878758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3D086-EAD4-EBB2-B239-FECCF5775D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1F0259-AF10-1181-BB6C-D20A50E2E2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3810E4-ED8E-DADE-4189-9D63663F3A31}"/>
              </a:ext>
            </a:extLst>
          </p:cNvPr>
          <p:cNvSpPr>
            <a:spLocks noGrp="1"/>
          </p:cNvSpPr>
          <p:nvPr>
            <p:ph type="body" idx="1"/>
          </p:nvPr>
        </p:nvSpPr>
        <p:spPr/>
        <p:txBody>
          <a:bodyPr/>
          <a:lstStyle/>
          <a:p>
            <a:pPr>
              <a:buNone/>
            </a:pPr>
            <a:r>
              <a:rPr lang="en-US"/>
              <a:t>v</a:t>
            </a:r>
          </a:p>
        </p:txBody>
      </p:sp>
      <p:sp>
        <p:nvSpPr>
          <p:cNvPr id="4" name="Slide Number Placeholder 3">
            <a:extLst>
              <a:ext uri="{FF2B5EF4-FFF2-40B4-BE49-F238E27FC236}">
                <a16:creationId xmlns:a16="http://schemas.microsoft.com/office/drawing/2014/main" id="{5FEFA9D6-2E31-2610-0C08-436CA2A1058A}"/>
              </a:ext>
            </a:extLst>
          </p:cNvPr>
          <p:cNvSpPr>
            <a:spLocks noGrp="1"/>
          </p:cNvSpPr>
          <p:nvPr>
            <p:ph type="sldNum" sz="quarter" idx="5"/>
          </p:nvPr>
        </p:nvSpPr>
        <p:spPr/>
        <p:txBody>
          <a:bodyPr/>
          <a:lstStyle/>
          <a:p>
            <a:fld id="{A399344F-1846-964E-A23F-F797EB56DD37}" type="slidenum">
              <a:rPr lang="en-US" smtClean="0"/>
              <a:t>42</a:t>
            </a:fld>
            <a:endParaRPr lang="en-US"/>
          </a:p>
        </p:txBody>
      </p:sp>
    </p:spTree>
    <p:extLst>
      <p:ext uri="{BB962C8B-B14F-4D97-AF65-F5344CB8AC3E}">
        <p14:creationId xmlns:p14="http://schemas.microsoft.com/office/powerpoint/2010/main" val="5609219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149C9-FBD1-2C8D-8E9B-2F66F5641E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578449-BAAD-216E-F34F-00DF6E1974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865614-5578-D15D-619F-099E51F01417}"/>
              </a:ext>
            </a:extLst>
          </p:cNvPr>
          <p:cNvSpPr>
            <a:spLocks noGrp="1"/>
          </p:cNvSpPr>
          <p:nvPr>
            <p:ph type="body" idx="1"/>
          </p:nvPr>
        </p:nvSpPr>
        <p:spPr/>
        <p:txBody>
          <a:bodyPr/>
          <a:lstStyle/>
          <a:p>
            <a:pPr>
              <a:buNone/>
            </a:pPr>
            <a:r>
              <a:rPr lang="en-US"/>
              <a:t>v</a:t>
            </a:r>
          </a:p>
        </p:txBody>
      </p:sp>
      <p:sp>
        <p:nvSpPr>
          <p:cNvPr id="4" name="Slide Number Placeholder 3">
            <a:extLst>
              <a:ext uri="{FF2B5EF4-FFF2-40B4-BE49-F238E27FC236}">
                <a16:creationId xmlns:a16="http://schemas.microsoft.com/office/drawing/2014/main" id="{5101BC05-BDD2-1E14-0680-9396D15DDAEE}"/>
              </a:ext>
            </a:extLst>
          </p:cNvPr>
          <p:cNvSpPr>
            <a:spLocks noGrp="1"/>
          </p:cNvSpPr>
          <p:nvPr>
            <p:ph type="sldNum" sz="quarter" idx="5"/>
          </p:nvPr>
        </p:nvSpPr>
        <p:spPr/>
        <p:txBody>
          <a:bodyPr/>
          <a:lstStyle/>
          <a:p>
            <a:fld id="{A399344F-1846-964E-A23F-F797EB56DD37}" type="slidenum">
              <a:rPr lang="en-US" smtClean="0"/>
              <a:t>43</a:t>
            </a:fld>
            <a:endParaRPr lang="en-US"/>
          </a:p>
        </p:txBody>
      </p:sp>
    </p:spTree>
    <p:extLst>
      <p:ext uri="{BB962C8B-B14F-4D97-AF65-F5344CB8AC3E}">
        <p14:creationId xmlns:p14="http://schemas.microsoft.com/office/powerpoint/2010/main" val="29108038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D19C8-1FFA-1FD6-685F-1572DF6B62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D9E2C2-EBBF-AC7D-5322-A88EE0D2CA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1E5CA8-5373-260D-DD4A-5E669CCB3DA4}"/>
              </a:ext>
            </a:extLst>
          </p:cNvPr>
          <p:cNvSpPr>
            <a:spLocks noGrp="1"/>
          </p:cNvSpPr>
          <p:nvPr>
            <p:ph type="body" idx="1"/>
          </p:nvPr>
        </p:nvSpPr>
        <p:spPr/>
        <p:txBody>
          <a:bodyPr/>
          <a:lstStyle/>
          <a:p>
            <a:pPr>
              <a:buNone/>
            </a:pPr>
            <a:r>
              <a:rPr lang="en-US" b="1"/>
              <a:t>45- 60 Seconds Max</a:t>
            </a:r>
          </a:p>
        </p:txBody>
      </p:sp>
      <p:sp>
        <p:nvSpPr>
          <p:cNvPr id="4" name="Slide Number Placeholder 3">
            <a:extLst>
              <a:ext uri="{FF2B5EF4-FFF2-40B4-BE49-F238E27FC236}">
                <a16:creationId xmlns:a16="http://schemas.microsoft.com/office/drawing/2014/main" id="{0A00E30D-AC8E-7631-048F-567A9F13EB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9319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1E032-B596-CFCF-A2B5-38CF9E07A2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A4603B-BB31-A9BD-1A65-FBC7E1C53D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9496B5-F400-AF0E-9C9B-E18A52BC5455}"/>
              </a:ext>
            </a:extLst>
          </p:cNvPr>
          <p:cNvSpPr>
            <a:spLocks noGrp="1"/>
          </p:cNvSpPr>
          <p:nvPr>
            <p:ph type="body" idx="1"/>
          </p:nvPr>
        </p:nvSpPr>
        <p:spPr/>
        <p:txBody>
          <a:bodyPr/>
          <a:lstStyle/>
          <a:p>
            <a:pPr>
              <a:buNone/>
            </a:pPr>
            <a:r>
              <a:rPr lang="en-US" b="1"/>
              <a:t>45- 60 Seconds Max</a:t>
            </a:r>
          </a:p>
        </p:txBody>
      </p:sp>
      <p:sp>
        <p:nvSpPr>
          <p:cNvPr id="4" name="Slide Number Placeholder 3">
            <a:extLst>
              <a:ext uri="{FF2B5EF4-FFF2-40B4-BE49-F238E27FC236}">
                <a16:creationId xmlns:a16="http://schemas.microsoft.com/office/drawing/2014/main" id="{47FE7780-7838-0CE8-7293-2944322F062D}"/>
              </a:ext>
            </a:extLst>
          </p:cNvPr>
          <p:cNvSpPr>
            <a:spLocks noGrp="1"/>
          </p:cNvSpPr>
          <p:nvPr>
            <p:ph type="sldNum" sz="quarter" idx="5"/>
          </p:nvPr>
        </p:nvSpPr>
        <p:spPr/>
        <p:txBody>
          <a:bodyPr/>
          <a:lstStyle/>
          <a:p>
            <a:fld id="{A399344F-1846-964E-A23F-F797EB56DD37}" type="slidenum">
              <a:rPr lang="en-US" smtClean="0"/>
              <a:t>45</a:t>
            </a:fld>
            <a:endParaRPr lang="en-US"/>
          </a:p>
        </p:txBody>
      </p:sp>
    </p:spTree>
    <p:extLst>
      <p:ext uri="{BB962C8B-B14F-4D97-AF65-F5344CB8AC3E}">
        <p14:creationId xmlns:p14="http://schemas.microsoft.com/office/powerpoint/2010/main" val="24875654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B8EA6-5776-D7D7-CD19-12074780C6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AAAFC0-D686-4015-920A-DA18EAF2E5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FCFCD8-1B2F-6EFD-0F78-399A39BD66A5}"/>
              </a:ext>
            </a:extLst>
          </p:cNvPr>
          <p:cNvSpPr>
            <a:spLocks noGrp="1"/>
          </p:cNvSpPr>
          <p:nvPr>
            <p:ph type="body" idx="1"/>
          </p:nvPr>
        </p:nvSpPr>
        <p:spPr/>
        <p:txBody>
          <a:bodyPr/>
          <a:lstStyle/>
          <a:p>
            <a:pPr>
              <a:buNone/>
            </a:pPr>
            <a:r>
              <a:rPr lang="en-US" b="1"/>
              <a:t>45- 60 Seconds Max</a:t>
            </a:r>
          </a:p>
        </p:txBody>
      </p:sp>
      <p:sp>
        <p:nvSpPr>
          <p:cNvPr id="4" name="Slide Number Placeholder 3">
            <a:extLst>
              <a:ext uri="{FF2B5EF4-FFF2-40B4-BE49-F238E27FC236}">
                <a16:creationId xmlns:a16="http://schemas.microsoft.com/office/drawing/2014/main" id="{8E7C4D4D-C3AB-6C26-07C4-7C898F4ED8D8}"/>
              </a:ext>
            </a:extLst>
          </p:cNvPr>
          <p:cNvSpPr>
            <a:spLocks noGrp="1"/>
          </p:cNvSpPr>
          <p:nvPr>
            <p:ph type="sldNum" sz="quarter" idx="5"/>
          </p:nvPr>
        </p:nvSpPr>
        <p:spPr/>
        <p:txBody>
          <a:bodyPr/>
          <a:lstStyle/>
          <a:p>
            <a:fld id="{A399344F-1846-964E-A23F-F797EB56DD37}" type="slidenum">
              <a:rPr lang="en-US" smtClean="0"/>
              <a:t>46</a:t>
            </a:fld>
            <a:endParaRPr lang="en-US"/>
          </a:p>
        </p:txBody>
      </p:sp>
    </p:spTree>
    <p:extLst>
      <p:ext uri="{BB962C8B-B14F-4D97-AF65-F5344CB8AC3E}">
        <p14:creationId xmlns:p14="http://schemas.microsoft.com/office/powerpoint/2010/main" val="22683503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46557-1B14-57D0-94D0-53BE679680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9A68B3-A8A4-8F91-4B86-1D378A79B5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A586BB-8CC6-F3C5-8C32-D924738E8E4D}"/>
              </a:ext>
            </a:extLst>
          </p:cNvPr>
          <p:cNvSpPr>
            <a:spLocks noGrp="1"/>
          </p:cNvSpPr>
          <p:nvPr>
            <p:ph type="body" idx="1"/>
          </p:nvPr>
        </p:nvSpPr>
        <p:spPr/>
        <p:txBody>
          <a:bodyPr/>
          <a:lstStyle/>
          <a:p>
            <a:pPr>
              <a:buNone/>
            </a:pPr>
            <a:r>
              <a:rPr lang="en-US" b="1"/>
              <a:t>45- 60 Seconds Max</a:t>
            </a:r>
          </a:p>
        </p:txBody>
      </p:sp>
      <p:sp>
        <p:nvSpPr>
          <p:cNvPr id="4" name="Slide Number Placeholder 3">
            <a:extLst>
              <a:ext uri="{FF2B5EF4-FFF2-40B4-BE49-F238E27FC236}">
                <a16:creationId xmlns:a16="http://schemas.microsoft.com/office/drawing/2014/main" id="{97A20CE6-3AF5-2086-B84F-738541BE0E89}"/>
              </a:ext>
            </a:extLst>
          </p:cNvPr>
          <p:cNvSpPr>
            <a:spLocks noGrp="1"/>
          </p:cNvSpPr>
          <p:nvPr>
            <p:ph type="sldNum" sz="quarter" idx="5"/>
          </p:nvPr>
        </p:nvSpPr>
        <p:spPr/>
        <p:txBody>
          <a:bodyPr/>
          <a:lstStyle/>
          <a:p>
            <a:fld id="{A399344F-1846-964E-A23F-F797EB56DD37}" type="slidenum">
              <a:rPr lang="en-US" smtClean="0"/>
              <a:t>47</a:t>
            </a:fld>
            <a:endParaRPr lang="en-US"/>
          </a:p>
        </p:txBody>
      </p:sp>
    </p:spTree>
    <p:extLst>
      <p:ext uri="{BB962C8B-B14F-4D97-AF65-F5344CB8AC3E}">
        <p14:creationId xmlns:p14="http://schemas.microsoft.com/office/powerpoint/2010/main" val="8479368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4FB57-2FE1-36B8-06C7-98D5E18073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C4DB97-0927-9075-11A7-A4CC8D4799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2B344A-8FD8-3C11-05D2-7405152F2FD5}"/>
              </a:ext>
            </a:extLst>
          </p:cNvPr>
          <p:cNvSpPr>
            <a:spLocks noGrp="1"/>
          </p:cNvSpPr>
          <p:nvPr>
            <p:ph type="body" idx="1"/>
          </p:nvPr>
        </p:nvSpPr>
        <p:spPr/>
        <p:txBody>
          <a:bodyPr/>
          <a:lstStyle/>
          <a:p>
            <a:pPr>
              <a:buNone/>
            </a:pPr>
            <a:r>
              <a:rPr lang="en-US" b="1"/>
              <a:t>45- 60 Seconds Max</a:t>
            </a:r>
          </a:p>
        </p:txBody>
      </p:sp>
      <p:sp>
        <p:nvSpPr>
          <p:cNvPr id="4" name="Slide Number Placeholder 3">
            <a:extLst>
              <a:ext uri="{FF2B5EF4-FFF2-40B4-BE49-F238E27FC236}">
                <a16:creationId xmlns:a16="http://schemas.microsoft.com/office/drawing/2014/main" id="{6217ED41-C0FD-13D6-485A-22126A60A12A}"/>
              </a:ext>
            </a:extLst>
          </p:cNvPr>
          <p:cNvSpPr>
            <a:spLocks noGrp="1"/>
          </p:cNvSpPr>
          <p:nvPr>
            <p:ph type="sldNum" sz="quarter" idx="5"/>
          </p:nvPr>
        </p:nvSpPr>
        <p:spPr/>
        <p:txBody>
          <a:bodyPr/>
          <a:lstStyle/>
          <a:p>
            <a:fld id="{A399344F-1846-964E-A23F-F797EB56DD37}" type="slidenum">
              <a:rPr lang="en-US" smtClean="0"/>
              <a:t>49</a:t>
            </a:fld>
            <a:endParaRPr lang="en-US"/>
          </a:p>
        </p:txBody>
      </p:sp>
    </p:spTree>
    <p:extLst>
      <p:ext uri="{BB962C8B-B14F-4D97-AF65-F5344CB8AC3E}">
        <p14:creationId xmlns:p14="http://schemas.microsoft.com/office/powerpoint/2010/main" val="32960436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CBC42-DD28-B5BF-EA5B-722BCBBF43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9705EC-0339-D508-5806-D4BBB24BD9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914283-F281-910A-2388-C8DC51D5F9B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a:t>45- 60 Seconds Max</a:t>
            </a:r>
          </a:p>
          <a:p>
            <a:pPr marL="171450" indent="-171450">
              <a:buFont typeface="Arial" panose="020B0604020202020204" pitchFamily="34" charset="0"/>
              <a:buChar char="•"/>
            </a:pPr>
            <a:endParaRPr lang="en-US"/>
          </a:p>
        </p:txBody>
      </p:sp>
      <p:sp>
        <p:nvSpPr>
          <p:cNvPr id="4" name="Slide Number Placeholder 3">
            <a:extLst>
              <a:ext uri="{FF2B5EF4-FFF2-40B4-BE49-F238E27FC236}">
                <a16:creationId xmlns:a16="http://schemas.microsoft.com/office/drawing/2014/main" id="{12354FBC-108A-2E26-B2E7-A0B7D40667C3}"/>
              </a:ext>
            </a:extLst>
          </p:cNvPr>
          <p:cNvSpPr>
            <a:spLocks noGrp="1"/>
          </p:cNvSpPr>
          <p:nvPr>
            <p:ph type="sldNum" sz="quarter" idx="5"/>
          </p:nvPr>
        </p:nvSpPr>
        <p:spPr/>
        <p:txBody>
          <a:bodyPr/>
          <a:lstStyle/>
          <a:p>
            <a:fld id="{A399344F-1846-964E-A23F-F797EB56DD37}" type="slidenum">
              <a:rPr lang="en-US" smtClean="0"/>
              <a:t>50</a:t>
            </a:fld>
            <a:endParaRPr lang="en-US"/>
          </a:p>
        </p:txBody>
      </p:sp>
    </p:spTree>
    <p:extLst>
      <p:ext uri="{BB962C8B-B14F-4D97-AF65-F5344CB8AC3E}">
        <p14:creationId xmlns:p14="http://schemas.microsoft.com/office/powerpoint/2010/main" val="3449682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 let us know who is in the audience, scan this QR code, and tell us about the opportunities that brought you here today.  </a:t>
            </a:r>
          </a:p>
          <a:p>
            <a:endParaRPr lang="en-US"/>
          </a:p>
          <a:p>
            <a:r>
              <a:rPr lang="en-US"/>
              <a:t>This information will be shared with all attendees and PMs via our website. </a:t>
            </a:r>
          </a:p>
        </p:txBody>
      </p:sp>
      <p:sp>
        <p:nvSpPr>
          <p:cNvPr id="4" name="Slide Number Placeholder 3"/>
          <p:cNvSpPr>
            <a:spLocks noGrp="1"/>
          </p:cNvSpPr>
          <p:nvPr>
            <p:ph type="sldNum" sz="quarter" idx="5"/>
          </p:nvPr>
        </p:nvSpPr>
        <p:spPr/>
        <p:txBody>
          <a:bodyPr/>
          <a:lstStyle/>
          <a:p>
            <a:fld id="{A399344F-1846-964E-A23F-F797EB56DD37}" type="slidenum">
              <a:rPr lang="en-US" smtClean="0"/>
              <a:t>5</a:t>
            </a:fld>
            <a:endParaRPr lang="en-US"/>
          </a:p>
        </p:txBody>
      </p:sp>
    </p:spTree>
    <p:extLst>
      <p:ext uri="{BB962C8B-B14F-4D97-AF65-F5344CB8AC3E}">
        <p14:creationId xmlns:p14="http://schemas.microsoft.com/office/powerpoint/2010/main" val="17211669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4B11F-ED22-7080-EEAE-2023B5E11E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8785E7-3A9A-1FE1-6102-830549C25E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DBEC57-A582-590E-A24A-E77CD1B455E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a:t>45- 60 Seconds Max</a:t>
            </a:r>
          </a:p>
          <a:p>
            <a:pPr marL="171450" indent="-171450">
              <a:buFont typeface="Arial" panose="020B0604020202020204" pitchFamily="34" charset="0"/>
              <a:buChar char="•"/>
            </a:pPr>
            <a:endParaRPr lang="en-US"/>
          </a:p>
        </p:txBody>
      </p:sp>
      <p:sp>
        <p:nvSpPr>
          <p:cNvPr id="4" name="Slide Number Placeholder 3">
            <a:extLst>
              <a:ext uri="{FF2B5EF4-FFF2-40B4-BE49-F238E27FC236}">
                <a16:creationId xmlns:a16="http://schemas.microsoft.com/office/drawing/2014/main" id="{0BAE84EA-BDEA-311E-EABD-F6BEEB65B48B}"/>
              </a:ext>
            </a:extLst>
          </p:cNvPr>
          <p:cNvSpPr>
            <a:spLocks noGrp="1"/>
          </p:cNvSpPr>
          <p:nvPr>
            <p:ph type="sldNum" sz="quarter" idx="5"/>
          </p:nvPr>
        </p:nvSpPr>
        <p:spPr/>
        <p:txBody>
          <a:bodyPr/>
          <a:lstStyle/>
          <a:p>
            <a:fld id="{A399344F-1846-964E-A23F-F797EB56DD37}" type="slidenum">
              <a:rPr lang="en-US" smtClean="0"/>
              <a:t>51</a:t>
            </a:fld>
            <a:endParaRPr lang="en-US"/>
          </a:p>
        </p:txBody>
      </p:sp>
    </p:spTree>
    <p:extLst>
      <p:ext uri="{BB962C8B-B14F-4D97-AF65-F5344CB8AC3E}">
        <p14:creationId xmlns:p14="http://schemas.microsoft.com/office/powerpoint/2010/main" val="1273417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45- 60 Seconds Max</a:t>
            </a:r>
          </a:p>
          <a:p>
            <a:endParaRPr lang="en-US"/>
          </a:p>
        </p:txBody>
      </p:sp>
      <p:sp>
        <p:nvSpPr>
          <p:cNvPr id="4" name="Slide Number Placeholder 3"/>
          <p:cNvSpPr>
            <a:spLocks noGrp="1"/>
          </p:cNvSpPr>
          <p:nvPr>
            <p:ph type="sldNum" sz="quarter" idx="5"/>
          </p:nvPr>
        </p:nvSpPr>
        <p:spPr/>
        <p:txBody>
          <a:bodyPr/>
          <a:lstStyle/>
          <a:p>
            <a:fld id="{A399344F-1846-964E-A23F-F797EB56DD37}" type="slidenum">
              <a:rPr lang="en-US" smtClean="0"/>
              <a:t>52</a:t>
            </a:fld>
            <a:endParaRPr lang="en-US"/>
          </a:p>
        </p:txBody>
      </p:sp>
    </p:spTree>
    <p:extLst>
      <p:ext uri="{BB962C8B-B14F-4D97-AF65-F5344CB8AC3E}">
        <p14:creationId xmlns:p14="http://schemas.microsoft.com/office/powerpoint/2010/main" val="104923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AD8F9-9089-BB27-212A-9918EF4017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BFB5F1-8812-4CC6-6D3F-F0D0100765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6803AB-A9E8-BAEB-1B28-A6D11D79554C}"/>
              </a:ext>
            </a:extLst>
          </p:cNvPr>
          <p:cNvSpPr>
            <a:spLocks noGrp="1"/>
          </p:cNvSpPr>
          <p:nvPr>
            <p:ph type="body" idx="1"/>
          </p:nvPr>
        </p:nvSpPr>
        <p:spPr/>
        <p:txBody>
          <a:bodyPr/>
          <a:lstStyle/>
          <a:p>
            <a:pPr>
              <a:buFont typeface="Arial" panose="020B0604020202020204" pitchFamily="34" charset="0"/>
              <a:buNone/>
            </a:pPr>
            <a:r>
              <a:rPr lang="en-US" b="1"/>
              <a:t>Talking Points – 45 seconds -  MAX – Remember you don’t have to read every line on the slide</a:t>
            </a:r>
          </a:p>
          <a:p>
            <a:pPr marL="0" indent="0">
              <a:buFont typeface="Arial" panose="020B0604020202020204" pitchFamily="34" charset="0"/>
              <a:buNone/>
            </a:pPr>
            <a:endParaRPr lang="en-US"/>
          </a:p>
          <a:p>
            <a:pPr>
              <a:buNone/>
            </a:pPr>
            <a:r>
              <a:rPr lang="en-US"/>
              <a:t>At DEN, we’re committed to providing small and disadvantaged businesses with fair opportunities in airport concessions.</a:t>
            </a:r>
            <a:endParaRPr lang="en-US">
              <a:ea typeface="Calibri"/>
              <a:cs typeface="Calibri"/>
            </a:endParaRPr>
          </a:p>
          <a:p>
            <a:pPr>
              <a:buNone/>
            </a:pPr>
            <a:r>
              <a:rPr lang="en-US"/>
              <a:t> </a:t>
            </a:r>
            <a:endParaRPr lang="en-US">
              <a:ea typeface="Calibri"/>
              <a:cs typeface="Calibri"/>
            </a:endParaRPr>
          </a:p>
          <a:p>
            <a:pPr>
              <a:buNone/>
            </a:pPr>
            <a:r>
              <a:rPr lang="en-US"/>
              <a:t>As a recipient of FAA funding, we follow federal regulations that require us to set participation goals for ACDBEs—Airport Concessions Disadvantaged Business Enterprises.</a:t>
            </a:r>
            <a:endParaRPr lang="en-US">
              <a:ea typeface="Calibri"/>
              <a:cs typeface="Calibri"/>
            </a:endParaRPr>
          </a:p>
          <a:p>
            <a:pPr>
              <a:buNone/>
            </a:pPr>
            <a:r>
              <a:rPr lang="en-US"/>
              <a:t> </a:t>
            </a:r>
            <a:endParaRPr lang="en-US">
              <a:ea typeface="Calibri"/>
              <a:cs typeface="Calibri"/>
            </a:endParaRPr>
          </a:p>
          <a:p>
            <a:pPr>
              <a:buNone/>
            </a:pPr>
            <a:r>
              <a:rPr lang="en-US"/>
              <a:t>We also offer the SBEC Program, a local, race- and gender-neutral initiative that reserves certain concession opportunities exclusively for small, certified businesses.</a:t>
            </a:r>
            <a:endParaRPr lang="en-US">
              <a:ea typeface="Calibri"/>
              <a:cs typeface="Calibri"/>
            </a:endParaRPr>
          </a:p>
          <a:p>
            <a:pPr>
              <a:buNone/>
            </a:pPr>
            <a:r>
              <a:rPr lang="en-US"/>
              <a:t> </a:t>
            </a:r>
            <a:endParaRPr lang="en-US">
              <a:ea typeface="Calibri"/>
              <a:cs typeface="Calibri"/>
            </a:endParaRPr>
          </a:p>
          <a:p>
            <a:pPr>
              <a:buNone/>
            </a:pPr>
            <a:r>
              <a:rPr lang="en-US"/>
              <a:t>These goals can be achieved by owning a concession, forming joint ventures, or purchasing goods and services from ACDBEs.</a:t>
            </a:r>
            <a:endParaRPr lang="en-US">
              <a:ea typeface="Calibri"/>
              <a:cs typeface="Calibri"/>
            </a:endParaRPr>
          </a:p>
          <a:p>
            <a:pPr>
              <a:buNone/>
            </a:pPr>
            <a:r>
              <a:rPr lang="en-US"/>
              <a:t> </a:t>
            </a:r>
            <a:endParaRPr lang="en-US">
              <a:ea typeface="Calibri"/>
              <a:cs typeface="Calibri"/>
            </a:endParaRPr>
          </a:p>
          <a:p>
            <a:pPr>
              <a:buNone/>
            </a:pPr>
            <a:r>
              <a:rPr lang="en-US"/>
              <a:t>To qualify, businesses must be certified by the City &amp; County of Denver and listed in the BG2Now Directory.</a:t>
            </a:r>
            <a:endParaRPr lang="en-US">
              <a:ea typeface="Calibri"/>
              <a:cs typeface="Calibri"/>
            </a:endParaRPr>
          </a:p>
          <a:p>
            <a:pPr>
              <a:buNone/>
            </a:pPr>
            <a:r>
              <a:rPr lang="en-US"/>
              <a:t> </a:t>
            </a:r>
            <a:endParaRPr lang="en-US">
              <a:ea typeface="Calibri"/>
              <a:cs typeface="Calibri"/>
            </a:endParaRPr>
          </a:p>
          <a:p>
            <a:pPr>
              <a:buNone/>
            </a:pPr>
            <a:r>
              <a:rPr lang="en-US"/>
              <a:t>Getting involved is easy—attend events, apply, or simply scan the QR code to learn more.</a:t>
            </a:r>
            <a:endParaRPr lang="en-US">
              <a:ea typeface="Calibri"/>
              <a:cs typeface="Calibri"/>
            </a:endParaRPr>
          </a:p>
          <a:p>
            <a:pPr>
              <a:buNone/>
            </a:pPr>
            <a:r>
              <a:rPr lang="en-US"/>
              <a:t> </a:t>
            </a:r>
            <a:endParaRPr lang="en-US">
              <a:ea typeface="Calibri"/>
              <a:cs typeface="Calibri"/>
            </a:endParaRPr>
          </a:p>
          <a:p>
            <a:r>
              <a:rPr lang="en-US"/>
              <a:t>If you want to learn more about our program, please contact our team at</a:t>
            </a:r>
            <a:r>
              <a:rPr lang="en-US" b="1"/>
              <a:t> </a:t>
            </a:r>
            <a:r>
              <a:rPr lang="en-US" b="1">
                <a:hlinkClick r:id="rId3"/>
              </a:rPr>
              <a:t>DEN-ACDBE@flydenver.com</a:t>
            </a:r>
            <a:r>
              <a:rPr lang="en-US"/>
              <a:t>. </a:t>
            </a:r>
            <a:endParaRPr lang="en-US">
              <a:ea typeface="Calibri"/>
              <a:cs typeface="Calibri"/>
            </a:endParaRPr>
          </a:p>
          <a:p>
            <a:pPr marL="0" indent="0">
              <a:buFont typeface="Arial,Sans-Serif"/>
              <a:buNone/>
            </a:pPr>
            <a:endParaRPr lang="en-US">
              <a:ea typeface="Calibri"/>
              <a:cs typeface="Calibri"/>
            </a:endParaRPr>
          </a:p>
        </p:txBody>
      </p:sp>
      <p:sp>
        <p:nvSpPr>
          <p:cNvPr id="4" name="Slide Number Placeholder 3">
            <a:extLst>
              <a:ext uri="{FF2B5EF4-FFF2-40B4-BE49-F238E27FC236}">
                <a16:creationId xmlns:a16="http://schemas.microsoft.com/office/drawing/2014/main" id="{5A8E701C-B196-3025-A7D8-A12004A2AEF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7376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a:t>45- 60 Seconds Max</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97D737-8070-4D4B-890B-9F047D71F6F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255743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none" strike="noStrike">
                <a:solidFill>
                  <a:srgbClr val="595959"/>
                </a:solidFill>
                <a:effectLst/>
                <a:latin typeface="Arial" panose="020B0604020202020204" pitchFamily="34" charset="0"/>
              </a:rPr>
              <a:t>DSBO’s compliance team monitors small business utilization from solicitation through the contract term to ensure equity protections and adherence to our program requirements from enforcing timely subcontractor payments</a:t>
            </a:r>
          </a:p>
          <a:p>
            <a:endParaRPr lang="en-US" b="1" i="0" u="none" strike="noStrike">
              <a:solidFill>
                <a:srgbClr val="595959"/>
              </a:solidFill>
              <a:effectLst/>
              <a:latin typeface="Arial" panose="020B0604020202020204" pitchFamily="34" charset="0"/>
            </a:endParaRPr>
          </a:p>
          <a:p>
            <a:r>
              <a:rPr lang="en-US" b="1" i="0" u="none" strike="noStrike">
                <a:solidFill>
                  <a:srgbClr val="595959"/>
                </a:solidFill>
                <a:effectLst/>
                <a:latin typeface="Arial" panose="020B0604020202020204" pitchFamily="34" charset="0"/>
              </a:rPr>
              <a:t>Bring attention to the Small Biz, Big Wins</a:t>
            </a:r>
            <a:endParaRPr lang="en-US"/>
          </a:p>
        </p:txBody>
      </p:sp>
      <p:sp>
        <p:nvSpPr>
          <p:cNvPr id="4" name="Slide Number Placeholder 3"/>
          <p:cNvSpPr>
            <a:spLocks noGrp="1"/>
          </p:cNvSpPr>
          <p:nvPr>
            <p:ph type="sldNum" sz="quarter" idx="5"/>
          </p:nvPr>
        </p:nvSpPr>
        <p:spPr/>
        <p:txBody>
          <a:bodyPr/>
          <a:lstStyle/>
          <a:p>
            <a:fld id="{3F540BF4-C046-4BB4-8392-0A47D86E48D2}" type="slidenum">
              <a:rPr lang="en-US" smtClean="0"/>
              <a:t>57</a:t>
            </a:fld>
            <a:endParaRPr lang="en-US"/>
          </a:p>
        </p:txBody>
      </p:sp>
    </p:spTree>
    <p:extLst>
      <p:ext uri="{BB962C8B-B14F-4D97-AF65-F5344CB8AC3E}">
        <p14:creationId xmlns:p14="http://schemas.microsoft.com/office/powerpoint/2010/main" val="25856762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Eligible small businesses may apply for certification in one or more of our certification programs. </a:t>
            </a:r>
          </a:p>
        </p:txBody>
      </p:sp>
      <p:sp>
        <p:nvSpPr>
          <p:cNvPr id="4" name="Slide Number Placeholder 3"/>
          <p:cNvSpPr>
            <a:spLocks noGrp="1"/>
          </p:cNvSpPr>
          <p:nvPr>
            <p:ph type="sldNum" sz="quarter" idx="5"/>
          </p:nvPr>
        </p:nvSpPr>
        <p:spPr/>
        <p:txBody>
          <a:bodyPr/>
          <a:lstStyle/>
          <a:p>
            <a:fld id="{3F540BF4-C046-4BB4-8392-0A47D86E48D2}" type="slidenum">
              <a:rPr lang="en-US" smtClean="0"/>
              <a:t>58</a:t>
            </a:fld>
            <a:endParaRPr lang="en-US"/>
          </a:p>
        </p:txBody>
      </p:sp>
    </p:spTree>
    <p:extLst>
      <p:ext uri="{BB962C8B-B14F-4D97-AF65-F5344CB8AC3E}">
        <p14:creationId xmlns:p14="http://schemas.microsoft.com/office/powerpoint/2010/main" val="7807382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b="1" i="0" u="none" strike="noStrike">
              <a:solidFill>
                <a:srgbClr val="000000"/>
              </a:solidFill>
              <a:effectLst/>
              <a:latin typeface="Arial" panose="020B0604020202020204" pitchFamily="34" charset="0"/>
            </a:endParaRPr>
          </a:p>
          <a:p>
            <a:pPr algn="l" rtl="0" fontAlgn="base"/>
            <a:endParaRPr lang="en-US" b="0" i="0">
              <a:solidFill>
                <a:srgbClr val="000000"/>
              </a:solidFill>
              <a:effectLst/>
              <a:latin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97D737-8070-4D4B-890B-9F047D71F6F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354909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a:t>45- 60 Seconds Max</a:t>
            </a:r>
          </a:p>
          <a:p>
            <a:pPr>
              <a:buNone/>
            </a:pPr>
            <a:endParaRPr lang="en-US" b="1"/>
          </a:p>
          <a:p>
            <a:pPr>
              <a:buNone/>
            </a:pPr>
            <a:r>
              <a:rPr lang="en-US" b="1"/>
              <a:t>General Services Purchasing – What We Do </a:t>
            </a:r>
          </a:p>
          <a:p>
            <a:pPr>
              <a:buNone/>
            </a:pPr>
            <a:endParaRPr lang="en-US" b="1"/>
          </a:p>
          <a:p>
            <a:pPr>
              <a:buNone/>
            </a:pPr>
            <a:r>
              <a:rPr lang="en-US"/>
              <a:t>We handle the purchase of goods and services (except for construction and design) through competitive bidding and open market methods.</a:t>
            </a:r>
          </a:p>
          <a:p>
            <a:pPr>
              <a:buNone/>
            </a:pPr>
            <a:endParaRPr lang="en-US"/>
          </a:p>
          <a:p>
            <a:pPr>
              <a:buNone/>
            </a:pPr>
            <a:r>
              <a:rPr lang="en-US"/>
              <a:t>Everything we do adheres to city rules and guidelines to ensure fairness and accountability.</a:t>
            </a:r>
          </a:p>
          <a:p>
            <a:pPr>
              <a:buNone/>
            </a:pPr>
            <a:endParaRPr lang="en-US"/>
          </a:p>
          <a:p>
            <a:pPr>
              <a:buNone/>
            </a:pPr>
            <a:r>
              <a:rPr lang="en-US"/>
              <a:t>Our primary responsibilities include managing bids and contracts, tracking assets and surplus sales, collaborating with vendors, and promoting sustainable purchasing practices.</a:t>
            </a:r>
          </a:p>
          <a:p>
            <a:pPr>
              <a:buNone/>
            </a:pPr>
            <a:endParaRPr lang="en-US"/>
          </a:p>
          <a:p>
            <a:pPr>
              <a:buNone/>
            </a:pPr>
            <a:r>
              <a:rPr lang="en-US"/>
              <a:t>If you’re a vendor, all opportunities are posted on BidNet, the Rocky Mountain E-Purchasing System.</a:t>
            </a:r>
          </a:p>
          <a:p>
            <a:pPr>
              <a:buNone/>
            </a:pPr>
            <a:endParaRPr lang="en-US"/>
          </a:p>
          <a:p>
            <a:pPr>
              <a:buNone/>
            </a:pPr>
            <a:r>
              <a:rPr lang="en-US"/>
              <a:t>You’ll also find bid tools, updates, and helpful info on our website.</a:t>
            </a:r>
          </a:p>
          <a:p>
            <a:pPr>
              <a:buNone/>
            </a:pPr>
            <a:endParaRPr lang="en-US"/>
          </a:p>
          <a:p>
            <a:pPr>
              <a:buNone/>
            </a:pPr>
            <a:r>
              <a:rPr lang="en-US"/>
              <a:t>We send weekly emails with new bids, events, and important opportunities.</a:t>
            </a:r>
          </a:p>
          <a:p>
            <a:pPr>
              <a:buNone/>
            </a:pPr>
            <a:endParaRPr lang="en-US"/>
          </a:p>
          <a:p>
            <a:r>
              <a:rPr lang="en-US"/>
              <a:t>To learn more, visit me in the breakout room and scan the QR code.</a:t>
            </a:r>
          </a:p>
        </p:txBody>
      </p:sp>
      <p:sp>
        <p:nvSpPr>
          <p:cNvPr id="4" name="Slide Number Placeholder 3"/>
          <p:cNvSpPr>
            <a:spLocks noGrp="1"/>
          </p:cNvSpPr>
          <p:nvPr>
            <p:ph type="sldNum" sz="quarter" idx="5"/>
          </p:nvPr>
        </p:nvSpPr>
        <p:spPr/>
        <p:txBody>
          <a:bodyPr/>
          <a:lstStyle/>
          <a:p>
            <a:fld id="{A399344F-1846-964E-A23F-F797EB56DD37}" type="slidenum">
              <a:rPr lang="en-US" smtClean="0"/>
              <a:t>61</a:t>
            </a:fld>
            <a:endParaRPr lang="en-US"/>
          </a:p>
        </p:txBody>
      </p:sp>
    </p:spTree>
    <p:extLst>
      <p:ext uri="{BB962C8B-B14F-4D97-AF65-F5344CB8AC3E}">
        <p14:creationId xmlns:p14="http://schemas.microsoft.com/office/powerpoint/2010/main" val="40628661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A8D7B-0E66-F1E0-17AA-3768A85EAA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3CF90E-EEF9-B3B7-960D-EFCAD95EEA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5BCA14-F17C-F1CC-98E0-CCF48584820A}"/>
              </a:ext>
            </a:extLst>
          </p:cNvPr>
          <p:cNvSpPr>
            <a:spLocks noGrp="1"/>
          </p:cNvSpPr>
          <p:nvPr>
            <p:ph type="body" idx="1"/>
          </p:nvPr>
        </p:nvSpPr>
        <p:spPr/>
        <p:txBody>
          <a:bodyPr/>
          <a:lstStyle/>
          <a:p>
            <a:pPr>
              <a:buNone/>
            </a:pPr>
            <a:r>
              <a:rPr lang="en-US" b="1"/>
              <a:t>45- 60 Seconds Max</a:t>
            </a:r>
          </a:p>
        </p:txBody>
      </p:sp>
      <p:sp>
        <p:nvSpPr>
          <p:cNvPr id="4" name="Slide Number Placeholder 3">
            <a:extLst>
              <a:ext uri="{FF2B5EF4-FFF2-40B4-BE49-F238E27FC236}">
                <a16:creationId xmlns:a16="http://schemas.microsoft.com/office/drawing/2014/main" id="{6675DBBC-0B0B-054E-BD52-6C406065CFD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B017F-DE3E-F34F-84F6-EBAD3A8566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89913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a:t>45- 60 Seconds Max</a:t>
            </a:r>
          </a:p>
        </p:txBody>
      </p:sp>
      <p:sp>
        <p:nvSpPr>
          <p:cNvPr id="4" name="Slide Number Placeholder 3"/>
          <p:cNvSpPr>
            <a:spLocks noGrp="1"/>
          </p:cNvSpPr>
          <p:nvPr>
            <p:ph type="sldNum" sz="quarter" idx="5"/>
          </p:nvPr>
        </p:nvSpPr>
        <p:spPr/>
        <p:txBody>
          <a:bodyPr/>
          <a:lstStyle/>
          <a:p>
            <a:fld id="{A399344F-1846-964E-A23F-F797EB56DD37}" type="slidenum">
              <a:rPr lang="en-US" smtClean="0"/>
              <a:t>64</a:t>
            </a:fld>
            <a:endParaRPr lang="en-US"/>
          </a:p>
        </p:txBody>
      </p:sp>
    </p:spTree>
    <p:extLst>
      <p:ext uri="{BB962C8B-B14F-4D97-AF65-F5344CB8AC3E}">
        <p14:creationId xmlns:p14="http://schemas.microsoft.com/office/powerpoint/2010/main" val="1659903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1C1C1C"/>
                </a:solidFill>
                <a:effectLst/>
                <a:latin typeface="Inter"/>
              </a:rPr>
              <a:t>Vision 100 and Operation 2045 are phases of DEN's strategic plan. </a:t>
            </a:r>
          </a:p>
          <a:p>
            <a:pPr algn="l"/>
            <a:endParaRPr lang="en-US" b="0" i="0">
              <a:solidFill>
                <a:srgbClr val="1C1C1C"/>
              </a:solidFill>
              <a:effectLst/>
              <a:latin typeface="Inter"/>
            </a:endParaRPr>
          </a:p>
          <a:p>
            <a:pPr algn="l"/>
            <a:r>
              <a:rPr lang="en-US" b="0" i="0">
                <a:solidFill>
                  <a:srgbClr val="1C1C1C"/>
                </a:solidFill>
                <a:effectLst/>
                <a:latin typeface="Inter"/>
              </a:rPr>
              <a:t>Vision 100 aims to prepare the airport for 100 million annual passengers.</a:t>
            </a:r>
          </a:p>
          <a:p>
            <a:pPr algn="l"/>
            <a:endParaRPr lang="en-US" b="0" i="0">
              <a:solidFill>
                <a:srgbClr val="1C1C1C"/>
              </a:solidFill>
              <a:effectLst/>
              <a:latin typeface="Inter"/>
            </a:endParaRPr>
          </a:p>
          <a:p>
            <a:pPr algn="l"/>
            <a:r>
              <a:rPr lang="en-US" b="0" i="0">
                <a:solidFill>
                  <a:srgbClr val="1C1C1C"/>
                </a:solidFill>
                <a:effectLst/>
                <a:latin typeface="Inter"/>
              </a:rPr>
              <a:t>Operation 2045 focuses on the airport's 50th anniversary and plans for over 120 million annual passengers. </a:t>
            </a:r>
          </a:p>
          <a:p>
            <a:pPr algn="l"/>
            <a:endParaRPr lang="en-US" b="0" i="0">
              <a:solidFill>
                <a:srgbClr val="1C1C1C"/>
              </a:solidFill>
              <a:effectLst/>
              <a:latin typeface="Inter"/>
            </a:endParaRPr>
          </a:p>
          <a:p>
            <a:pPr algn="l"/>
            <a:r>
              <a:rPr lang="en-US" b="0" i="0">
                <a:solidFill>
                  <a:srgbClr val="1C1C1C"/>
                </a:solidFill>
                <a:effectLst/>
                <a:latin typeface="Inter"/>
              </a:rPr>
              <a:t>Together, they guide decision-making and accountability here at DEN.</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76608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C9FD1-D9B1-BFFA-9851-71EE17A46A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314F0E-244A-DDAE-DC1B-0D7B0529FB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D59E67-516E-2084-B947-FFC2984F416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51346EF-5C0C-4026-78F4-12BD609ABB4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86610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45- 60 Seconds Max</a:t>
            </a:r>
          </a:p>
          <a:p>
            <a:endParaRPr lang="en-US"/>
          </a:p>
        </p:txBody>
      </p:sp>
      <p:sp>
        <p:nvSpPr>
          <p:cNvPr id="4" name="Slide Number Placeholder 3"/>
          <p:cNvSpPr>
            <a:spLocks noGrp="1"/>
          </p:cNvSpPr>
          <p:nvPr>
            <p:ph type="sldNum" sz="quarter" idx="5"/>
          </p:nvPr>
        </p:nvSpPr>
        <p:spPr/>
        <p:txBody>
          <a:bodyPr/>
          <a:lstStyle/>
          <a:p>
            <a:fld id="{A399344F-1846-964E-A23F-F797EB56DD37}" type="slidenum">
              <a:rPr lang="en-US" smtClean="0"/>
              <a:t>67</a:t>
            </a:fld>
            <a:endParaRPr lang="en-US"/>
          </a:p>
        </p:txBody>
      </p:sp>
    </p:spTree>
    <p:extLst>
      <p:ext uri="{BB962C8B-B14F-4D97-AF65-F5344CB8AC3E}">
        <p14:creationId xmlns:p14="http://schemas.microsoft.com/office/powerpoint/2010/main" val="9405469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t>After today’s event, we’ll send all attendees a follow-up email from Eventbrite.com. This email will include the registration list and the presentations.</a:t>
            </a:r>
          </a:p>
          <a:p>
            <a:pPr>
              <a:buNone/>
            </a:pPr>
            <a:endParaRPr lang="en-US"/>
          </a:p>
          <a:p>
            <a:pPr>
              <a:buNone/>
            </a:pPr>
            <a:r>
              <a:rPr lang="en-US"/>
              <a:t>You can also find this information on our website within the next three business days.</a:t>
            </a:r>
          </a:p>
          <a:p>
            <a:pPr>
              <a:buNone/>
            </a:pPr>
            <a:endParaRPr lang="en-US"/>
          </a:p>
          <a:p>
            <a:r>
              <a:rPr lang="en-US"/>
              <a:t>Finally, please take a moment to complete the post-event survey — your feedback helps us improve future events.</a:t>
            </a:r>
          </a:p>
          <a:p>
            <a:endParaRPr lang="en-US"/>
          </a:p>
        </p:txBody>
      </p:sp>
      <p:sp>
        <p:nvSpPr>
          <p:cNvPr id="4" name="Slide Number Placeholder 3"/>
          <p:cNvSpPr>
            <a:spLocks noGrp="1"/>
          </p:cNvSpPr>
          <p:nvPr>
            <p:ph type="sldNum" sz="quarter" idx="5"/>
          </p:nvPr>
        </p:nvSpPr>
        <p:spPr/>
        <p:txBody>
          <a:bodyPr/>
          <a:lstStyle/>
          <a:p>
            <a:fld id="{A399344F-1846-964E-A23F-F797EB56DD37}" type="slidenum">
              <a:rPr lang="en-US" smtClean="0"/>
              <a:t>68</a:t>
            </a:fld>
            <a:endParaRPr lang="en-US"/>
          </a:p>
        </p:txBody>
      </p:sp>
    </p:spTree>
    <p:extLst>
      <p:ext uri="{BB962C8B-B14F-4D97-AF65-F5344CB8AC3E}">
        <p14:creationId xmlns:p14="http://schemas.microsoft.com/office/powerpoint/2010/main" val="29020840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latin typeface="+mn-lt"/>
            </a:endParaRPr>
          </a:p>
          <a:p>
            <a:r>
              <a:rPr lang="en-US" sz="1200" b="1" dirty="0">
                <a:latin typeface="+mn-lt"/>
              </a:rPr>
              <a:t>Thank you to all of today’s speakers!</a:t>
            </a:r>
          </a:p>
          <a:p>
            <a:endParaRPr lang="en-US" sz="1200" dirty="0">
              <a:latin typeface="+mn-lt"/>
            </a:endParaRPr>
          </a:p>
          <a:p>
            <a:r>
              <a:rPr lang="en-US" sz="1200" dirty="0">
                <a:latin typeface="+mn-lt"/>
              </a:rPr>
              <a:t>Here is a list of breakout rooms, feel free to join any of the rooms at your leisure</a:t>
            </a:r>
          </a:p>
          <a:p>
            <a:endParaRPr lang="en-US" sz="1200" dirty="0">
              <a:latin typeface="+mn-lt"/>
            </a:endParaRPr>
          </a:p>
          <a:p>
            <a:r>
              <a:rPr lang="en-US" sz="1200" dirty="0">
                <a:latin typeface="+mn-lt"/>
              </a:rPr>
              <a:t>In addition to the projects we have also included resource rooms such as DSBO, ACDBE, Contract, and Purchasing</a:t>
            </a:r>
          </a:p>
          <a:p>
            <a:endParaRPr lang="en-US" sz="1200" dirty="0">
              <a:latin typeface="+mn-lt"/>
            </a:endParaRPr>
          </a:p>
          <a:p>
            <a:r>
              <a:rPr lang="en-US" sz="1200" b="1" dirty="0">
                <a:latin typeface="+mn-lt"/>
              </a:rPr>
              <a:t>Please Take advantage of this opportunity to connect with the DEN PMs before these RFPs are posted and then they go into a cone of silence</a:t>
            </a:r>
          </a:p>
          <a:p>
            <a:pPr marL="171450" indent="-171450">
              <a:buFont typeface="Arial" panose="020B0604020202020204" pitchFamily="34" charset="0"/>
              <a:buChar char="•"/>
            </a:pPr>
            <a:r>
              <a:rPr lang="en-US" sz="1200" dirty="0">
                <a:latin typeface="+mn-lt"/>
              </a:rPr>
              <a:t>Turn on your cameras</a:t>
            </a:r>
          </a:p>
          <a:p>
            <a:pPr marL="171450" indent="-171450">
              <a:buFont typeface="Arial" panose="020B0604020202020204" pitchFamily="34" charset="0"/>
              <a:buChar char="•"/>
            </a:pPr>
            <a:r>
              <a:rPr lang="en-US" sz="1200" dirty="0">
                <a:latin typeface="+mn-lt"/>
              </a:rPr>
              <a:t>Introduce yourself and your company</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rPr>
              <a:t>Ask questions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rPr>
              <a:t>Make connections with others in the room for possible connections</a:t>
            </a:r>
          </a:p>
          <a:p>
            <a:pPr marL="171450" indent="-171450">
              <a:buFont typeface="Arial" panose="020B0604020202020204" pitchFamily="34" charset="0"/>
              <a:buChar char="•"/>
            </a:pPr>
            <a:r>
              <a:rPr lang="en-US" sz="1200" dirty="0">
                <a:latin typeface="+mn-lt"/>
              </a:rPr>
              <a:t>Let them know if you are interested in priming or subbing?</a:t>
            </a:r>
          </a:p>
          <a:p>
            <a:pPr marL="171450" indent="-171450">
              <a:buFont typeface="Arial" panose="020B0604020202020204" pitchFamily="34" charset="0"/>
              <a:buChar char="•"/>
            </a:pPr>
            <a:endParaRPr lang="en-US" sz="1200" dirty="0">
              <a:latin typeface="+mn-lt"/>
            </a:endParaRPr>
          </a:p>
          <a:p>
            <a:pPr marL="0" indent="0">
              <a:buFont typeface="Arial" panose="020B0604020202020204" pitchFamily="34" charset="0"/>
              <a:buNone/>
            </a:pPr>
            <a:r>
              <a:rPr lang="en-US" sz="1200" b="1" dirty="0">
                <a:latin typeface="+mn-lt"/>
              </a:rPr>
              <a:t>If you are a large firm, I would encourage you to</a:t>
            </a:r>
          </a:p>
          <a:p>
            <a:pPr marL="171450" indent="-171450">
              <a:buFont typeface="Arial" panose="020B0604020202020204" pitchFamily="34" charset="0"/>
              <a:buChar char="•"/>
            </a:pPr>
            <a:r>
              <a:rPr lang="en-US" sz="1200" dirty="0">
                <a:latin typeface="+mn-lt"/>
              </a:rPr>
              <a:t>take advantage of this space to connect with small business partners</a:t>
            </a:r>
          </a:p>
          <a:p>
            <a:pPr marL="171450" indent="-171450">
              <a:buFont typeface="Arial" panose="020B0604020202020204" pitchFamily="34" charset="0"/>
              <a:buChar char="•"/>
            </a:pPr>
            <a:endParaRPr lang="en-US" sz="1200" dirty="0">
              <a:latin typeface="+mn-lt"/>
            </a:endParaRPr>
          </a:p>
          <a:p>
            <a:pPr marL="0" indent="0">
              <a:buFont typeface="Arial" panose="020B0604020202020204" pitchFamily="34" charset="0"/>
              <a:buNone/>
            </a:pPr>
            <a:r>
              <a:rPr lang="en-US" sz="1200" b="1" dirty="0">
                <a:latin typeface="+mn-lt"/>
              </a:rPr>
              <a:t>If you are a Small Business</a:t>
            </a:r>
          </a:p>
          <a:p>
            <a:pPr marL="171450" indent="-171450">
              <a:buFont typeface="Arial" panose="020B0604020202020204" pitchFamily="34" charset="0"/>
              <a:buChar char="•"/>
            </a:pPr>
            <a:r>
              <a:rPr lang="en-US" sz="1200" dirty="0">
                <a:latin typeface="+mn-lt"/>
              </a:rPr>
              <a:t>Prepare and get ready now before these RFPs are released</a:t>
            </a:r>
          </a:p>
          <a:p>
            <a:pPr marL="171450" indent="-171450">
              <a:buFont typeface="Arial" panose="020B0604020202020204" pitchFamily="34" charset="0"/>
              <a:buChar char="•"/>
            </a:pPr>
            <a:r>
              <a:rPr lang="en-US" sz="1200" dirty="0">
                <a:latin typeface="+mn-lt"/>
              </a:rPr>
              <a:t>Identify Business Partners who are pursuing the work you are interested in</a:t>
            </a:r>
          </a:p>
          <a:p>
            <a:pPr marL="171450" indent="-171450">
              <a:buFont typeface="Arial" panose="020B0604020202020204" pitchFamily="34" charset="0"/>
              <a:buChar char="•"/>
            </a:pPr>
            <a:r>
              <a:rPr lang="en-US" sz="1200" dirty="0">
                <a:latin typeface="+mn-lt"/>
              </a:rPr>
              <a:t>Make sure your certifications are up to date </a:t>
            </a:r>
          </a:p>
          <a:p>
            <a:pPr marL="171450" indent="-171450">
              <a:buFont typeface="Arial" panose="020B0604020202020204" pitchFamily="34" charset="0"/>
              <a:buChar char="•"/>
            </a:pPr>
            <a:r>
              <a:rPr lang="en-US" sz="1200" dirty="0">
                <a:latin typeface="+mn-lt"/>
              </a:rPr>
              <a:t>If you are looking to sub, connect with those Prime firms who are interested in pursuing the work and </a:t>
            </a:r>
          </a:p>
          <a:p>
            <a:pPr marL="514350" lvl="1" indent="-171450">
              <a:buFont typeface="Arial" panose="020B0604020202020204" pitchFamily="34" charset="0"/>
              <a:buChar char="•"/>
            </a:pPr>
            <a:r>
              <a:rPr lang="en-US" sz="1200" dirty="0">
                <a:latin typeface="+mn-lt"/>
              </a:rPr>
              <a:t>Find out their qualification process</a:t>
            </a:r>
          </a:p>
          <a:p>
            <a:pPr marL="514350" lvl="1" indent="-171450">
              <a:buFont typeface="Arial" panose="020B0604020202020204" pitchFamily="34" charset="0"/>
              <a:buChar char="•"/>
            </a:pPr>
            <a:r>
              <a:rPr lang="en-US" sz="1200" dirty="0">
                <a:latin typeface="+mn-lt"/>
              </a:rPr>
              <a:t>Get on their </a:t>
            </a:r>
            <a:r>
              <a:rPr lang="en-US" sz="1200" dirty="0" err="1">
                <a:latin typeface="+mn-lt"/>
              </a:rPr>
              <a:t>bidlist</a:t>
            </a:r>
            <a:endParaRPr lang="en-US" sz="1200" dirty="0">
              <a:latin typeface="+mn-lt"/>
            </a:endParaRPr>
          </a:p>
          <a:p>
            <a:pPr marL="514350" lvl="1" indent="-171450">
              <a:buFont typeface="Arial" panose="020B0604020202020204" pitchFamily="34" charset="0"/>
              <a:buChar char="•"/>
            </a:pPr>
            <a:r>
              <a:rPr lang="en-US" sz="1200" dirty="0">
                <a:latin typeface="+mn-lt"/>
              </a:rPr>
              <a:t>Identify your point of contact</a:t>
            </a:r>
          </a:p>
          <a:p>
            <a:pPr marL="514350" lvl="1" indent="-171450">
              <a:buFont typeface="Arial" panose="020B0604020202020204" pitchFamily="34" charset="0"/>
              <a:buChar char="•"/>
            </a:pPr>
            <a:r>
              <a:rPr lang="en-US" sz="1200" dirty="0">
                <a:latin typeface="+mn-lt"/>
              </a:rPr>
              <a:t>Continue to build your relationship</a:t>
            </a:r>
          </a:p>
          <a:p>
            <a:pPr marL="171450" indent="-171450">
              <a:buFont typeface="Arial" panose="020B0604020202020204" pitchFamily="34" charset="0"/>
              <a:buChar char="•"/>
            </a:pPr>
            <a:endParaRPr lang="en-US" sz="1200" dirty="0">
              <a:latin typeface="+mn-lt"/>
            </a:endParaRPr>
          </a:p>
          <a:p>
            <a:pPr marL="0" indent="0">
              <a:buFont typeface="Arial" panose="020B0604020202020204" pitchFamily="34" charset="0"/>
              <a:buNone/>
            </a:pPr>
            <a:r>
              <a:rPr lang="en-US" sz="1200" b="1" dirty="0">
                <a:latin typeface="+mn-lt"/>
              </a:rPr>
              <a:t>And finally, please take a few minutes before leaving the event today and help us improve our programs by scanning the QR code and taking a quick survey for us</a:t>
            </a:r>
          </a:p>
          <a:p>
            <a:pPr marL="0" indent="0">
              <a:buFont typeface="Arial" panose="020B0604020202020204" pitchFamily="34" charset="0"/>
              <a:buNone/>
            </a:pPr>
            <a:endParaRPr lang="en-US" sz="1200" b="1" dirty="0">
              <a:latin typeface="+mn-lt"/>
            </a:endParaRPr>
          </a:p>
          <a:p>
            <a:pPr marL="0" indent="0">
              <a:buFont typeface="Arial" panose="020B0604020202020204" pitchFamily="34" charset="0"/>
              <a:buNone/>
            </a:pPr>
            <a:r>
              <a:rPr lang="en-US" sz="1200" b="1" dirty="0">
                <a:latin typeface="+mn-lt"/>
              </a:rPr>
              <a:t>Lets open the rooms, if you cannot see a window pop up click on the More Button with 3 dots at the bottom of your screen and click on breakout rooms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dirty="0">
              <a:latin typeface="+mn-lt"/>
            </a:endParaRPr>
          </a:p>
          <a:p>
            <a:endParaRPr lang="en-US" sz="1200" dirty="0">
              <a:latin typeface="+mn-lt"/>
            </a:endParaRPr>
          </a:p>
          <a:p>
            <a:endParaRPr lang="en-US" sz="1200" dirty="0">
              <a:latin typeface="+mn-lt"/>
            </a:endParaRPr>
          </a:p>
          <a:p>
            <a:endParaRPr lang="en-US" sz="1200" dirty="0">
              <a:latin typeface="+mn-lt"/>
            </a:endParaRPr>
          </a:p>
          <a:p>
            <a:endParaRPr lang="en-US" sz="1200" dirty="0">
              <a:latin typeface="+mn-lt"/>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9498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85800">
              <a:defRPr/>
            </a:pPr>
            <a:r>
              <a:rPr lang="en-US"/>
              <a:t>“Taking Flight at DEN” is your chance to connect, learn about upcoming opportunities, and stay engaged. </a:t>
            </a:r>
            <a:br>
              <a:rPr lang="en-US" b="0" i="0">
                <a:solidFill>
                  <a:srgbClr val="8C9EBC"/>
                </a:solidFill>
                <a:effectLst/>
                <a:latin typeface="Inter"/>
              </a:rPr>
            </a:br>
            <a:br>
              <a:rPr lang="en-US" b="0" i="0">
                <a:solidFill>
                  <a:srgbClr val="8C9EBC"/>
                </a:solidFill>
                <a:effectLst/>
                <a:latin typeface="Inter"/>
              </a:rPr>
            </a:br>
            <a:endParaRPr lang="en-US" b="0" i="0">
              <a:solidFill>
                <a:srgbClr val="8C9EBC"/>
              </a:solidFill>
              <a:effectLst/>
              <a:latin typeface="Inter"/>
            </a:endParaRPr>
          </a:p>
          <a:p>
            <a:pPr defTabSz="685800">
              <a:defRPr/>
            </a:pPr>
            <a:endParaRPr lang="en-US" b="0" i="0">
              <a:solidFill>
                <a:srgbClr val="8C9EBC"/>
              </a:solidFill>
              <a:effectLst/>
              <a:latin typeface="Inter"/>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910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15000"/>
              </a:lnSpc>
              <a:spcBef>
                <a:spcPts val="0"/>
              </a:spcBef>
              <a:spcAft>
                <a:spcPts val="0"/>
              </a:spcAft>
              <a:buClrTx/>
              <a:buSzTx/>
              <a:buFont typeface="Symbol" panose="05050102010706020507" pitchFamily="18" charset="2"/>
              <a:buNone/>
              <a:tabLst>
                <a:tab pos="1428750" algn="l"/>
              </a:tabLst>
              <a:defRPr/>
            </a:pPr>
            <a:r>
              <a:rPr lang="en-US" sz="3600"/>
              <a:t>Meet the Primes helps connect DEN’s prime contractors with the business community. We’ll drop our events calendar in the chat so you can explore what’s coming up</a:t>
            </a:r>
            <a:endParaRPr lang="en-US" sz="3600" b="0" i="0">
              <a:solidFill>
                <a:srgbClr val="1C1C1C"/>
              </a:solidFill>
              <a:effectLst/>
              <a:latin typeface="Inter"/>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5564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85800">
              <a:lnSpc>
                <a:spcPct val="115000"/>
              </a:lnSpc>
              <a:tabLst>
                <a:tab pos="1428750" algn="l"/>
              </a:tabLst>
              <a:defRPr/>
            </a:pPr>
            <a:r>
              <a:rPr lang="en-US"/>
              <a:t>The “Navigating the ACDBE Program” series helps retail and F&amp;B businesses with certification and compliance. We’ll drop the link to upcoming sessions in the chat!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1453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sv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svg"/></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7.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8" Type="http://schemas.openxmlformats.org/officeDocument/2006/relationships/hyperlink" Target="https://www.instagram.com/priretail/" TargetMode="External"/><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image" Target="../media/image25.jpeg"/><Relationship Id="rId1" Type="http://schemas.openxmlformats.org/officeDocument/2006/relationships/slideMaster" Target="../slideMasters/slideMaster8.xml"/><Relationship Id="rId6" Type="http://schemas.openxmlformats.org/officeDocument/2006/relationships/hyperlink" Target="https://www.facebook.com/priretail" TargetMode="External"/><Relationship Id="rId5" Type="http://schemas.openxmlformats.org/officeDocument/2006/relationships/image" Target="../media/image27.png"/><Relationship Id="rId4" Type="http://schemas.openxmlformats.org/officeDocument/2006/relationships/hyperlink" Target="https://www.linkedin.com/company/272753" TargetMode="External"/><Relationship Id="rId9" Type="http://schemas.openxmlformats.org/officeDocument/2006/relationships/image" Target="../media/image29.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green">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2390692" y="946484"/>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13" name="Text Placeholder 12">
            <a:extLst>
              <a:ext uri="{FF2B5EF4-FFF2-40B4-BE49-F238E27FC236}">
                <a16:creationId xmlns:a16="http://schemas.microsoft.com/office/drawing/2014/main" id="{D012BFE2-0CCB-578A-559A-8D1EB54F565C}"/>
              </a:ext>
            </a:extLst>
          </p:cNvPr>
          <p:cNvSpPr>
            <a:spLocks noGrp="1"/>
          </p:cNvSpPr>
          <p:nvPr>
            <p:ph type="body" sz="quarter" idx="11" hasCustomPrompt="1"/>
          </p:nvPr>
        </p:nvSpPr>
        <p:spPr>
          <a:xfrm>
            <a:off x="2390692" y="1540844"/>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625726" y="6064376"/>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cxnSp>
        <p:nvCxnSpPr>
          <p:cNvPr id="2" name="Straight Connector 1">
            <a:extLst>
              <a:ext uri="{FF2B5EF4-FFF2-40B4-BE49-F238E27FC236}">
                <a16:creationId xmlns:a16="http://schemas.microsoft.com/office/drawing/2014/main" id="{B5590243-0B56-53E5-E3C6-D02EFE2FA9C2}"/>
              </a:ext>
            </a:extLst>
          </p:cNvPr>
          <p:cNvCxnSpPr/>
          <p:nvPr userDrawn="1"/>
        </p:nvCxnSpPr>
        <p:spPr>
          <a:xfrm>
            <a:off x="721526" y="5874026"/>
            <a:ext cx="640080" cy="0"/>
          </a:xfrm>
          <a:prstGeom prst="line">
            <a:avLst/>
          </a:prstGeom>
          <a:ln w="76200">
            <a:solidFill>
              <a:srgbClr val="C3D8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9498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3 - green">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754062" y="6080418"/>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sp>
        <p:nvSpPr>
          <p:cNvPr id="2" name="Text Placeholder 9">
            <a:extLst>
              <a:ext uri="{FF2B5EF4-FFF2-40B4-BE49-F238E27FC236}">
                <a16:creationId xmlns:a16="http://schemas.microsoft.com/office/drawing/2014/main" id="{183D4F33-6888-DA4B-0201-F604FCC31187}"/>
              </a:ext>
            </a:extLst>
          </p:cNvPr>
          <p:cNvSpPr>
            <a:spLocks noGrp="1"/>
          </p:cNvSpPr>
          <p:nvPr>
            <p:ph type="body" sz="quarter" idx="13" hasCustomPrompt="1"/>
          </p:nvPr>
        </p:nvSpPr>
        <p:spPr>
          <a:xfrm>
            <a:off x="762418" y="4547937"/>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3" name="Text Placeholder 12">
            <a:extLst>
              <a:ext uri="{FF2B5EF4-FFF2-40B4-BE49-F238E27FC236}">
                <a16:creationId xmlns:a16="http://schemas.microsoft.com/office/drawing/2014/main" id="{DCCF9B7F-6200-57BA-9418-F486917F2D3F}"/>
              </a:ext>
            </a:extLst>
          </p:cNvPr>
          <p:cNvSpPr>
            <a:spLocks noGrp="1"/>
          </p:cNvSpPr>
          <p:nvPr>
            <p:ph type="body" sz="quarter" idx="14" hasCustomPrompt="1"/>
          </p:nvPr>
        </p:nvSpPr>
        <p:spPr>
          <a:xfrm>
            <a:off x="762418" y="5142297"/>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cxnSp>
        <p:nvCxnSpPr>
          <p:cNvPr id="4" name="Straight Connector 3">
            <a:extLst>
              <a:ext uri="{FF2B5EF4-FFF2-40B4-BE49-F238E27FC236}">
                <a16:creationId xmlns:a16="http://schemas.microsoft.com/office/drawing/2014/main" id="{80F5791E-E5A0-BB60-8A49-2EFC0F8381F3}"/>
              </a:ext>
            </a:extLst>
          </p:cNvPr>
          <p:cNvCxnSpPr/>
          <p:nvPr userDrawn="1"/>
        </p:nvCxnSpPr>
        <p:spPr>
          <a:xfrm>
            <a:off x="866080" y="5986321"/>
            <a:ext cx="640080" cy="0"/>
          </a:xfrm>
          <a:prstGeom prst="line">
            <a:avLst/>
          </a:prstGeom>
          <a:ln w="76200">
            <a:solidFill>
              <a:srgbClr val="C3D8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1853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3 - orange">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754062" y="6080418"/>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sp>
        <p:nvSpPr>
          <p:cNvPr id="2" name="Text Placeholder 9">
            <a:extLst>
              <a:ext uri="{FF2B5EF4-FFF2-40B4-BE49-F238E27FC236}">
                <a16:creationId xmlns:a16="http://schemas.microsoft.com/office/drawing/2014/main" id="{183D4F33-6888-DA4B-0201-F604FCC31187}"/>
              </a:ext>
            </a:extLst>
          </p:cNvPr>
          <p:cNvSpPr>
            <a:spLocks noGrp="1"/>
          </p:cNvSpPr>
          <p:nvPr>
            <p:ph type="body" sz="quarter" idx="13" hasCustomPrompt="1"/>
          </p:nvPr>
        </p:nvSpPr>
        <p:spPr>
          <a:xfrm>
            <a:off x="762418" y="4547937"/>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3" name="Text Placeholder 12">
            <a:extLst>
              <a:ext uri="{FF2B5EF4-FFF2-40B4-BE49-F238E27FC236}">
                <a16:creationId xmlns:a16="http://schemas.microsoft.com/office/drawing/2014/main" id="{DCCF9B7F-6200-57BA-9418-F486917F2D3F}"/>
              </a:ext>
            </a:extLst>
          </p:cNvPr>
          <p:cNvSpPr>
            <a:spLocks noGrp="1"/>
          </p:cNvSpPr>
          <p:nvPr>
            <p:ph type="body" sz="quarter" idx="14" hasCustomPrompt="1"/>
          </p:nvPr>
        </p:nvSpPr>
        <p:spPr>
          <a:xfrm>
            <a:off x="762418" y="5142297"/>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cxnSp>
        <p:nvCxnSpPr>
          <p:cNvPr id="4" name="Straight Connector 3">
            <a:extLst>
              <a:ext uri="{FF2B5EF4-FFF2-40B4-BE49-F238E27FC236}">
                <a16:creationId xmlns:a16="http://schemas.microsoft.com/office/drawing/2014/main" id="{80F5791E-E5A0-BB60-8A49-2EFC0F8381F3}"/>
              </a:ext>
            </a:extLst>
          </p:cNvPr>
          <p:cNvCxnSpPr/>
          <p:nvPr userDrawn="1"/>
        </p:nvCxnSpPr>
        <p:spPr>
          <a:xfrm>
            <a:off x="866080" y="5986321"/>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8465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3 - blue">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754062" y="6080418"/>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sp>
        <p:nvSpPr>
          <p:cNvPr id="2" name="Text Placeholder 9">
            <a:extLst>
              <a:ext uri="{FF2B5EF4-FFF2-40B4-BE49-F238E27FC236}">
                <a16:creationId xmlns:a16="http://schemas.microsoft.com/office/drawing/2014/main" id="{183D4F33-6888-DA4B-0201-F604FCC31187}"/>
              </a:ext>
            </a:extLst>
          </p:cNvPr>
          <p:cNvSpPr>
            <a:spLocks noGrp="1"/>
          </p:cNvSpPr>
          <p:nvPr>
            <p:ph type="body" sz="quarter" idx="13" hasCustomPrompt="1"/>
          </p:nvPr>
        </p:nvSpPr>
        <p:spPr>
          <a:xfrm>
            <a:off x="762418" y="4547937"/>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3" name="Text Placeholder 12">
            <a:extLst>
              <a:ext uri="{FF2B5EF4-FFF2-40B4-BE49-F238E27FC236}">
                <a16:creationId xmlns:a16="http://schemas.microsoft.com/office/drawing/2014/main" id="{DCCF9B7F-6200-57BA-9418-F486917F2D3F}"/>
              </a:ext>
            </a:extLst>
          </p:cNvPr>
          <p:cNvSpPr>
            <a:spLocks noGrp="1"/>
          </p:cNvSpPr>
          <p:nvPr>
            <p:ph type="body" sz="quarter" idx="14" hasCustomPrompt="1"/>
          </p:nvPr>
        </p:nvSpPr>
        <p:spPr>
          <a:xfrm>
            <a:off x="762418" y="5142297"/>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cxnSp>
        <p:nvCxnSpPr>
          <p:cNvPr id="4" name="Straight Connector 3">
            <a:extLst>
              <a:ext uri="{FF2B5EF4-FFF2-40B4-BE49-F238E27FC236}">
                <a16:creationId xmlns:a16="http://schemas.microsoft.com/office/drawing/2014/main" id="{80F5791E-E5A0-BB60-8A49-2EFC0F8381F3}"/>
              </a:ext>
            </a:extLst>
          </p:cNvPr>
          <p:cNvCxnSpPr/>
          <p:nvPr userDrawn="1"/>
        </p:nvCxnSpPr>
        <p:spPr>
          <a:xfrm>
            <a:off x="866080" y="5986321"/>
            <a:ext cx="640080" cy="0"/>
          </a:xfrm>
          <a:prstGeom prst="line">
            <a:avLst/>
          </a:prstGeom>
          <a:ln w="76200">
            <a:solidFill>
              <a:srgbClr val="8C9EB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9274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4 - GREEN - Image WHITE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13" name="Picture 12" descr="A black and white logo&#10;&#10;Description automatically generated">
            <a:extLst>
              <a:ext uri="{FF2B5EF4-FFF2-40B4-BE49-F238E27FC236}">
                <a16:creationId xmlns:a16="http://schemas.microsoft.com/office/drawing/2014/main" id="{4A63C94D-302D-2C1F-951E-4472526EA3A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33188" y="-6670"/>
            <a:ext cx="565288" cy="565288"/>
          </a:xfrm>
          <a:prstGeom prst="rect">
            <a:avLst/>
          </a:prstGeom>
        </p:spPr>
      </p:pic>
      <p:sp>
        <p:nvSpPr>
          <p:cNvPr id="2" name="Text Placeholder 10">
            <a:extLst>
              <a:ext uri="{FF2B5EF4-FFF2-40B4-BE49-F238E27FC236}">
                <a16:creationId xmlns:a16="http://schemas.microsoft.com/office/drawing/2014/main" id="{8130B2CB-A7DB-568E-E6DF-132A1E5593C5}"/>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1372171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4 - GREEN - Image VIOLET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2" name="Picture 1">
            <a:extLst>
              <a:ext uri="{FF2B5EF4-FFF2-40B4-BE49-F238E27FC236}">
                <a16:creationId xmlns:a16="http://schemas.microsoft.com/office/drawing/2014/main" id="{8FEFCD1F-1471-934C-C97A-639E41F15A5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017286" y="-16562"/>
            <a:ext cx="565288" cy="565288"/>
          </a:xfrm>
          <a:prstGeom prst="rect">
            <a:avLst/>
          </a:prstGeom>
        </p:spPr>
      </p:pic>
      <p:sp>
        <p:nvSpPr>
          <p:cNvPr id="5" name="Text Placeholder 10">
            <a:extLst>
              <a:ext uri="{FF2B5EF4-FFF2-40B4-BE49-F238E27FC236}">
                <a16:creationId xmlns:a16="http://schemas.microsoft.com/office/drawing/2014/main" id="{01832E95-A96F-413C-93E4-0153A86A0834}"/>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4041658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1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ED262956-0B92-2A40-D55F-3B983D3AA9C7}"/>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
        <p:nvSpPr>
          <p:cNvPr id="3" name="Rectangle 2">
            <a:extLst>
              <a:ext uri="{FF2B5EF4-FFF2-40B4-BE49-F238E27FC236}">
                <a16:creationId xmlns:a16="http://schemas.microsoft.com/office/drawing/2014/main" id="{4081E596-2394-077D-84EF-B8507FB016A9}"/>
              </a:ext>
            </a:extLst>
          </p:cNvPr>
          <p:cNvSpPr/>
          <p:nvPr userDrawn="1"/>
        </p:nvSpPr>
        <p:spPr>
          <a:xfrm>
            <a:off x="835269" y="993531"/>
            <a:ext cx="975946" cy="28135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618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1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2" name="Text Placeholder 8">
            <a:extLst>
              <a:ext uri="{FF2B5EF4-FFF2-40B4-BE49-F238E27FC236}">
                <a16:creationId xmlns:a16="http://schemas.microsoft.com/office/drawing/2014/main" id="{1696E0FB-800F-B9BF-5CA0-6901B6152F7A}"/>
              </a:ext>
            </a:extLst>
          </p:cNvPr>
          <p:cNvSpPr>
            <a:spLocks noGrp="1"/>
          </p:cNvSpPr>
          <p:nvPr>
            <p:ph type="body" sz="quarter" idx="17" hasCustomPrompt="1"/>
          </p:nvPr>
        </p:nvSpPr>
        <p:spPr>
          <a:xfrm>
            <a:off x="770439" y="4081081"/>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3" name="Text Placeholder 8">
            <a:extLst>
              <a:ext uri="{FF2B5EF4-FFF2-40B4-BE49-F238E27FC236}">
                <a16:creationId xmlns:a16="http://schemas.microsoft.com/office/drawing/2014/main" id="{E759DC34-2F48-B0EA-858E-B4EC7BA9D65E}"/>
              </a:ext>
            </a:extLst>
          </p:cNvPr>
          <p:cNvSpPr>
            <a:spLocks noGrp="1"/>
          </p:cNvSpPr>
          <p:nvPr>
            <p:ph type="body" sz="quarter" idx="18" hasCustomPrompt="1"/>
          </p:nvPr>
        </p:nvSpPr>
        <p:spPr>
          <a:xfrm>
            <a:off x="4410303" y="4104785"/>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5" name="Text Placeholder 8">
            <a:extLst>
              <a:ext uri="{FF2B5EF4-FFF2-40B4-BE49-F238E27FC236}">
                <a16:creationId xmlns:a16="http://schemas.microsoft.com/office/drawing/2014/main" id="{3E430B89-1170-6A74-2685-0A0575EDFD41}"/>
              </a:ext>
            </a:extLst>
          </p:cNvPr>
          <p:cNvSpPr>
            <a:spLocks noGrp="1"/>
          </p:cNvSpPr>
          <p:nvPr>
            <p:ph type="body" sz="quarter" idx="19" hasCustomPrompt="1"/>
          </p:nvPr>
        </p:nvSpPr>
        <p:spPr>
          <a:xfrm>
            <a:off x="8050167" y="4101710"/>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7" name="Text Placeholder 8">
            <a:extLst>
              <a:ext uri="{FF2B5EF4-FFF2-40B4-BE49-F238E27FC236}">
                <a16:creationId xmlns:a16="http://schemas.microsoft.com/office/drawing/2014/main" id="{5B09A37D-DF69-A09A-6426-2E1355B71656}"/>
              </a:ext>
            </a:extLst>
          </p:cNvPr>
          <p:cNvSpPr>
            <a:spLocks noGrp="1"/>
          </p:cNvSpPr>
          <p:nvPr>
            <p:ph type="body" sz="quarter" idx="21" hasCustomPrompt="1"/>
          </p:nvPr>
        </p:nvSpPr>
        <p:spPr>
          <a:xfrm>
            <a:off x="770440" y="4587097"/>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9" name="Text Placeholder 8">
            <a:extLst>
              <a:ext uri="{FF2B5EF4-FFF2-40B4-BE49-F238E27FC236}">
                <a16:creationId xmlns:a16="http://schemas.microsoft.com/office/drawing/2014/main" id="{E4041A8A-3E4E-8648-0B3B-895D56994366}"/>
              </a:ext>
            </a:extLst>
          </p:cNvPr>
          <p:cNvSpPr>
            <a:spLocks noGrp="1"/>
          </p:cNvSpPr>
          <p:nvPr>
            <p:ph type="body" sz="quarter" idx="22" hasCustomPrompt="1"/>
          </p:nvPr>
        </p:nvSpPr>
        <p:spPr>
          <a:xfrm>
            <a:off x="4410303" y="4618692"/>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2" name="Text Placeholder 8">
            <a:extLst>
              <a:ext uri="{FF2B5EF4-FFF2-40B4-BE49-F238E27FC236}">
                <a16:creationId xmlns:a16="http://schemas.microsoft.com/office/drawing/2014/main" id="{8CE87C28-21A3-F8F3-D46E-4E250ECE99AA}"/>
              </a:ext>
            </a:extLst>
          </p:cNvPr>
          <p:cNvSpPr>
            <a:spLocks noGrp="1"/>
          </p:cNvSpPr>
          <p:nvPr>
            <p:ph type="body" sz="quarter" idx="23" hasCustomPrompt="1"/>
          </p:nvPr>
        </p:nvSpPr>
        <p:spPr>
          <a:xfrm>
            <a:off x="8050167" y="4607726"/>
            <a:ext cx="2286462" cy="578319"/>
          </a:xfrm>
          <a:prstGeom prst="rect">
            <a:avLst/>
          </a:prstGeom>
        </p:spPr>
        <p:txBody>
          <a:bodyPr/>
          <a:lstStyle>
            <a:lvl1pPr marL="0" indent="0" algn="ctr">
              <a:buNone/>
              <a:defRPr sz="1400" b="0"/>
            </a:lvl1pPr>
          </a:lstStyle>
          <a:p>
            <a:pPr lvl="0"/>
            <a:r>
              <a:rPr lang="en-US"/>
              <a:t>Body copy sentence case and 14pt size</a:t>
            </a:r>
          </a:p>
        </p:txBody>
      </p:sp>
      <p:pic>
        <p:nvPicPr>
          <p:cNvPr id="16" name="Picture 15" descr="A purple airplane and globe&#10;&#10;Description automatically generated">
            <a:extLst>
              <a:ext uri="{FF2B5EF4-FFF2-40B4-BE49-F238E27FC236}">
                <a16:creationId xmlns:a16="http://schemas.microsoft.com/office/drawing/2014/main" id="{ED898F74-8932-9CFE-78D1-45CA3B5A9DEC}"/>
              </a:ext>
            </a:extLst>
          </p:cNvPr>
          <p:cNvPicPr>
            <a:picLocks noChangeAspect="1"/>
          </p:cNvPicPr>
          <p:nvPr userDrawn="1"/>
        </p:nvPicPr>
        <p:blipFill>
          <a:blip r:embed="rId2"/>
          <a:stretch>
            <a:fillRect/>
          </a:stretch>
        </p:blipFill>
        <p:spPr>
          <a:xfrm>
            <a:off x="4898188" y="2504393"/>
            <a:ext cx="1497407" cy="1331028"/>
          </a:xfrm>
          <a:prstGeom prst="rect">
            <a:avLst/>
          </a:prstGeom>
        </p:spPr>
      </p:pic>
      <p:pic>
        <p:nvPicPr>
          <p:cNvPr id="18" name="Graphic 17" descr="Wheelchair access outline">
            <a:extLst>
              <a:ext uri="{FF2B5EF4-FFF2-40B4-BE49-F238E27FC236}">
                <a16:creationId xmlns:a16="http://schemas.microsoft.com/office/drawing/2014/main" id="{CCCD0007-0EF7-0EDD-3853-0048C4B15B5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668993" y="2573873"/>
            <a:ext cx="1100157" cy="1100157"/>
          </a:xfrm>
          <a:prstGeom prst="rect">
            <a:avLst/>
          </a:prstGeom>
        </p:spPr>
      </p:pic>
      <p:pic>
        <p:nvPicPr>
          <p:cNvPr id="19" name="Picture 18" descr="A purple airplane in a black square&#10;&#10;Description automatically generated">
            <a:extLst>
              <a:ext uri="{FF2B5EF4-FFF2-40B4-BE49-F238E27FC236}">
                <a16:creationId xmlns:a16="http://schemas.microsoft.com/office/drawing/2014/main" id="{60BC3705-2FAD-0619-BAF9-A6305B07C156}"/>
              </a:ext>
            </a:extLst>
          </p:cNvPr>
          <p:cNvPicPr>
            <a:picLocks noChangeAspect="1"/>
          </p:cNvPicPr>
          <p:nvPr userDrawn="1"/>
        </p:nvPicPr>
        <p:blipFill>
          <a:blip r:embed="rId5"/>
          <a:stretch>
            <a:fillRect/>
          </a:stretch>
        </p:blipFill>
        <p:spPr>
          <a:xfrm>
            <a:off x="1038808" y="2412484"/>
            <a:ext cx="1585983" cy="1422937"/>
          </a:xfrm>
          <a:prstGeom prst="rect">
            <a:avLst/>
          </a:prstGeom>
        </p:spPr>
      </p:pic>
    </p:spTree>
    <p:extLst>
      <p:ext uri="{BB962C8B-B14F-4D97-AF65-F5344CB8AC3E}">
        <p14:creationId xmlns:p14="http://schemas.microsoft.com/office/powerpoint/2010/main" val="2665870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4 - GREEN - Image WHITE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13" name="Picture 12" descr="A black and white logo&#10;&#10;Description automatically generated">
            <a:extLst>
              <a:ext uri="{FF2B5EF4-FFF2-40B4-BE49-F238E27FC236}">
                <a16:creationId xmlns:a16="http://schemas.microsoft.com/office/drawing/2014/main" id="{4A63C94D-302D-2C1F-951E-4472526EA3A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33188" y="-6670"/>
            <a:ext cx="565288" cy="565288"/>
          </a:xfrm>
          <a:prstGeom prst="rect">
            <a:avLst/>
          </a:prstGeom>
        </p:spPr>
      </p:pic>
      <p:sp>
        <p:nvSpPr>
          <p:cNvPr id="2" name="Text Placeholder 10">
            <a:extLst>
              <a:ext uri="{FF2B5EF4-FFF2-40B4-BE49-F238E27FC236}">
                <a16:creationId xmlns:a16="http://schemas.microsoft.com/office/drawing/2014/main" id="{8130B2CB-A7DB-568E-E6DF-132A1E5593C5}"/>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
        <p:nvSpPr>
          <p:cNvPr id="5" name="Rectangle 4">
            <a:extLst>
              <a:ext uri="{FF2B5EF4-FFF2-40B4-BE49-F238E27FC236}">
                <a16:creationId xmlns:a16="http://schemas.microsoft.com/office/drawing/2014/main" id="{F66607FF-C232-823B-85A1-4CE4869A5EF1}"/>
              </a:ext>
            </a:extLst>
          </p:cNvPr>
          <p:cNvSpPr/>
          <p:nvPr userDrawn="1"/>
        </p:nvSpPr>
        <p:spPr>
          <a:xfrm>
            <a:off x="8647113" y="-6670"/>
            <a:ext cx="3790693" cy="686467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804631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1 -green">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2390692" y="946484"/>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13" name="Text Placeholder 12">
            <a:extLst>
              <a:ext uri="{FF2B5EF4-FFF2-40B4-BE49-F238E27FC236}">
                <a16:creationId xmlns:a16="http://schemas.microsoft.com/office/drawing/2014/main" id="{D012BFE2-0CCB-578A-559A-8D1EB54F565C}"/>
              </a:ext>
            </a:extLst>
          </p:cNvPr>
          <p:cNvSpPr>
            <a:spLocks noGrp="1"/>
          </p:cNvSpPr>
          <p:nvPr>
            <p:ph type="body" sz="quarter" idx="11" hasCustomPrompt="1"/>
          </p:nvPr>
        </p:nvSpPr>
        <p:spPr>
          <a:xfrm>
            <a:off x="2390692" y="1540844"/>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625726" y="6064376"/>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cxnSp>
        <p:nvCxnSpPr>
          <p:cNvPr id="2" name="Straight Connector 1">
            <a:extLst>
              <a:ext uri="{FF2B5EF4-FFF2-40B4-BE49-F238E27FC236}">
                <a16:creationId xmlns:a16="http://schemas.microsoft.com/office/drawing/2014/main" id="{B5590243-0B56-53E5-E3C6-D02EFE2FA9C2}"/>
              </a:ext>
            </a:extLst>
          </p:cNvPr>
          <p:cNvCxnSpPr/>
          <p:nvPr userDrawn="1"/>
        </p:nvCxnSpPr>
        <p:spPr>
          <a:xfrm>
            <a:off x="721526" y="5874026"/>
            <a:ext cx="640080" cy="0"/>
          </a:xfrm>
          <a:prstGeom prst="line">
            <a:avLst/>
          </a:prstGeom>
          <a:ln w="76200">
            <a:solidFill>
              <a:srgbClr val="C3D8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8549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1 - GREEN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7FD67F68-27BB-294D-97E5-36BC83CB06D1}"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1819205A-F0EA-071B-38E5-FA0EA2DC242F}"/>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marL="1371600" indent="0">
              <a:buClr>
                <a:schemeClr val="bg2">
                  <a:lumMod val="75000"/>
                </a:schemeClr>
              </a:buClr>
              <a:buNone/>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p>
        </p:txBody>
      </p:sp>
    </p:spTree>
    <p:extLst>
      <p:ext uri="{BB962C8B-B14F-4D97-AF65-F5344CB8AC3E}">
        <p14:creationId xmlns:p14="http://schemas.microsoft.com/office/powerpoint/2010/main" val="1026746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2390692" y="946484"/>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13" name="Text Placeholder 12">
            <a:extLst>
              <a:ext uri="{FF2B5EF4-FFF2-40B4-BE49-F238E27FC236}">
                <a16:creationId xmlns:a16="http://schemas.microsoft.com/office/drawing/2014/main" id="{D012BFE2-0CCB-578A-559A-8D1EB54F565C}"/>
              </a:ext>
            </a:extLst>
          </p:cNvPr>
          <p:cNvSpPr>
            <a:spLocks noGrp="1"/>
          </p:cNvSpPr>
          <p:nvPr>
            <p:ph type="body" sz="quarter" idx="11" hasCustomPrompt="1"/>
          </p:nvPr>
        </p:nvSpPr>
        <p:spPr>
          <a:xfrm>
            <a:off x="2390692" y="1540844"/>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625726" y="6064376"/>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cxnSp>
        <p:nvCxnSpPr>
          <p:cNvPr id="2" name="Straight Connector 1">
            <a:extLst>
              <a:ext uri="{FF2B5EF4-FFF2-40B4-BE49-F238E27FC236}">
                <a16:creationId xmlns:a16="http://schemas.microsoft.com/office/drawing/2014/main" id="{B5590243-0B56-53E5-E3C6-D02EFE2FA9C2}"/>
              </a:ext>
            </a:extLst>
          </p:cNvPr>
          <p:cNvCxnSpPr/>
          <p:nvPr userDrawn="1"/>
        </p:nvCxnSpPr>
        <p:spPr>
          <a:xfrm>
            <a:off x="721526" y="5874026"/>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309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 2 - GREEN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11" name="Text Placeholder 10">
            <a:extLst>
              <a:ext uri="{FF2B5EF4-FFF2-40B4-BE49-F238E27FC236}">
                <a16:creationId xmlns:a16="http://schemas.microsoft.com/office/drawing/2014/main" id="{ACF43B73-9E31-6EB9-4037-8A6C367AED3F}"/>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4353604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ent 2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5C31418A-8F8E-263B-4C17-1F834EBA96AB}"/>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28371603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2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5C31418A-8F8E-263B-4C17-1F834EBA96AB}"/>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29587364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2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2" name="Text Placeholder 8">
            <a:extLst>
              <a:ext uri="{FF2B5EF4-FFF2-40B4-BE49-F238E27FC236}">
                <a16:creationId xmlns:a16="http://schemas.microsoft.com/office/drawing/2014/main" id="{6240A90C-36DE-9065-E842-293002EF4399}"/>
              </a:ext>
            </a:extLst>
          </p:cNvPr>
          <p:cNvSpPr>
            <a:spLocks noGrp="1"/>
          </p:cNvSpPr>
          <p:nvPr>
            <p:ph type="body" sz="quarter" idx="17" hasCustomPrompt="1"/>
          </p:nvPr>
        </p:nvSpPr>
        <p:spPr>
          <a:xfrm>
            <a:off x="770439" y="4081081"/>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3" name="Text Placeholder 8">
            <a:extLst>
              <a:ext uri="{FF2B5EF4-FFF2-40B4-BE49-F238E27FC236}">
                <a16:creationId xmlns:a16="http://schemas.microsoft.com/office/drawing/2014/main" id="{9EDCDD1E-280C-845E-14BD-8F6416852B61}"/>
              </a:ext>
            </a:extLst>
          </p:cNvPr>
          <p:cNvSpPr>
            <a:spLocks noGrp="1"/>
          </p:cNvSpPr>
          <p:nvPr>
            <p:ph type="body" sz="quarter" idx="18" hasCustomPrompt="1"/>
          </p:nvPr>
        </p:nvSpPr>
        <p:spPr>
          <a:xfrm>
            <a:off x="3341948" y="4089803"/>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5" name="Text Placeholder 8">
            <a:extLst>
              <a:ext uri="{FF2B5EF4-FFF2-40B4-BE49-F238E27FC236}">
                <a16:creationId xmlns:a16="http://schemas.microsoft.com/office/drawing/2014/main" id="{57789556-7CFA-CCF2-A1A6-87C4744DAE3A}"/>
              </a:ext>
            </a:extLst>
          </p:cNvPr>
          <p:cNvSpPr>
            <a:spLocks noGrp="1"/>
          </p:cNvSpPr>
          <p:nvPr>
            <p:ph type="body" sz="quarter" idx="19" hasCustomPrompt="1"/>
          </p:nvPr>
        </p:nvSpPr>
        <p:spPr>
          <a:xfrm>
            <a:off x="5913457" y="4081080"/>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6" name="Text Placeholder 8">
            <a:extLst>
              <a:ext uri="{FF2B5EF4-FFF2-40B4-BE49-F238E27FC236}">
                <a16:creationId xmlns:a16="http://schemas.microsoft.com/office/drawing/2014/main" id="{CC78DFB7-6347-535D-34AE-87AB9F437B51}"/>
              </a:ext>
            </a:extLst>
          </p:cNvPr>
          <p:cNvSpPr>
            <a:spLocks noGrp="1"/>
          </p:cNvSpPr>
          <p:nvPr>
            <p:ph type="body" sz="quarter" idx="20" hasCustomPrompt="1"/>
          </p:nvPr>
        </p:nvSpPr>
        <p:spPr>
          <a:xfrm>
            <a:off x="8484966" y="4089803"/>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7" name="Text Placeholder 8">
            <a:extLst>
              <a:ext uri="{FF2B5EF4-FFF2-40B4-BE49-F238E27FC236}">
                <a16:creationId xmlns:a16="http://schemas.microsoft.com/office/drawing/2014/main" id="{B06533FE-59B9-ADBF-4A5D-BA534B11F2D8}"/>
              </a:ext>
            </a:extLst>
          </p:cNvPr>
          <p:cNvSpPr>
            <a:spLocks noGrp="1"/>
          </p:cNvSpPr>
          <p:nvPr>
            <p:ph type="body" sz="quarter" idx="21" hasCustomPrompt="1"/>
          </p:nvPr>
        </p:nvSpPr>
        <p:spPr>
          <a:xfrm>
            <a:off x="770440" y="4587097"/>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9" name="Text Placeholder 8">
            <a:extLst>
              <a:ext uri="{FF2B5EF4-FFF2-40B4-BE49-F238E27FC236}">
                <a16:creationId xmlns:a16="http://schemas.microsoft.com/office/drawing/2014/main" id="{97C949B2-60F4-1BEB-3762-B982746D5F02}"/>
              </a:ext>
            </a:extLst>
          </p:cNvPr>
          <p:cNvSpPr>
            <a:spLocks noGrp="1"/>
          </p:cNvSpPr>
          <p:nvPr>
            <p:ph type="body" sz="quarter" idx="22" hasCustomPrompt="1"/>
          </p:nvPr>
        </p:nvSpPr>
        <p:spPr>
          <a:xfrm>
            <a:off x="3330373" y="4604123"/>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2" name="Text Placeholder 8">
            <a:extLst>
              <a:ext uri="{FF2B5EF4-FFF2-40B4-BE49-F238E27FC236}">
                <a16:creationId xmlns:a16="http://schemas.microsoft.com/office/drawing/2014/main" id="{B0EE2C00-2992-64A0-9E86-52D837091B19}"/>
              </a:ext>
            </a:extLst>
          </p:cNvPr>
          <p:cNvSpPr>
            <a:spLocks noGrp="1"/>
          </p:cNvSpPr>
          <p:nvPr>
            <p:ph type="body" sz="quarter" idx="23" hasCustomPrompt="1"/>
          </p:nvPr>
        </p:nvSpPr>
        <p:spPr>
          <a:xfrm>
            <a:off x="5913457" y="4587096"/>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3" name="Text Placeholder 8">
            <a:extLst>
              <a:ext uri="{FF2B5EF4-FFF2-40B4-BE49-F238E27FC236}">
                <a16:creationId xmlns:a16="http://schemas.microsoft.com/office/drawing/2014/main" id="{F572C860-1B06-3C49-FD47-1143FAB2FD53}"/>
              </a:ext>
            </a:extLst>
          </p:cNvPr>
          <p:cNvSpPr>
            <a:spLocks noGrp="1"/>
          </p:cNvSpPr>
          <p:nvPr>
            <p:ph type="body" sz="quarter" idx="24" hasCustomPrompt="1"/>
          </p:nvPr>
        </p:nvSpPr>
        <p:spPr>
          <a:xfrm>
            <a:off x="8473391" y="4587095"/>
            <a:ext cx="2286462" cy="578319"/>
          </a:xfrm>
          <a:prstGeom prst="rect">
            <a:avLst/>
          </a:prstGeom>
        </p:spPr>
        <p:txBody>
          <a:bodyPr/>
          <a:lstStyle>
            <a:lvl1pPr marL="0" indent="0" algn="ctr">
              <a:buNone/>
              <a:defRPr sz="1400" b="0"/>
            </a:lvl1pPr>
          </a:lstStyle>
          <a:p>
            <a:pPr lvl="0"/>
            <a:r>
              <a:rPr lang="en-US"/>
              <a:t>Body copy sentence case and 14pt size</a:t>
            </a:r>
          </a:p>
        </p:txBody>
      </p:sp>
      <p:pic>
        <p:nvPicPr>
          <p:cNvPr id="17" name="Picture 16">
            <a:extLst>
              <a:ext uri="{FF2B5EF4-FFF2-40B4-BE49-F238E27FC236}">
                <a16:creationId xmlns:a16="http://schemas.microsoft.com/office/drawing/2014/main" id="{4ADB70BD-1A8E-A0DE-8940-70CA09AB6B0B}"/>
              </a:ext>
            </a:extLst>
          </p:cNvPr>
          <p:cNvPicPr>
            <a:picLocks noChangeAspect="1"/>
          </p:cNvPicPr>
          <p:nvPr userDrawn="1"/>
        </p:nvPicPr>
        <p:blipFill>
          <a:blip r:embed="rId2"/>
          <a:stretch>
            <a:fillRect/>
          </a:stretch>
        </p:blipFill>
        <p:spPr>
          <a:xfrm>
            <a:off x="3726044" y="2510822"/>
            <a:ext cx="1595376" cy="1418113"/>
          </a:xfrm>
          <a:prstGeom prst="rect">
            <a:avLst/>
          </a:prstGeom>
        </p:spPr>
      </p:pic>
      <p:pic>
        <p:nvPicPr>
          <p:cNvPr id="18" name="Picture 17">
            <a:extLst>
              <a:ext uri="{FF2B5EF4-FFF2-40B4-BE49-F238E27FC236}">
                <a16:creationId xmlns:a16="http://schemas.microsoft.com/office/drawing/2014/main" id="{7EA4F083-2C21-6318-7763-D550EB0B3789}"/>
              </a:ext>
            </a:extLst>
          </p:cNvPr>
          <p:cNvPicPr>
            <a:picLocks noChangeAspect="1"/>
          </p:cNvPicPr>
          <p:nvPr userDrawn="1"/>
        </p:nvPicPr>
        <p:blipFill>
          <a:blip r:embed="rId3"/>
          <a:stretch>
            <a:fillRect/>
          </a:stretch>
        </p:blipFill>
        <p:spPr>
          <a:xfrm>
            <a:off x="1036942" y="2505056"/>
            <a:ext cx="1520179" cy="1370303"/>
          </a:xfrm>
          <a:prstGeom prst="rect">
            <a:avLst/>
          </a:prstGeom>
        </p:spPr>
      </p:pic>
      <p:pic>
        <p:nvPicPr>
          <p:cNvPr id="19" name="Picture 18" descr="A purple globe with continents in the middle&#10;&#10;Description automatically generated">
            <a:extLst>
              <a:ext uri="{FF2B5EF4-FFF2-40B4-BE49-F238E27FC236}">
                <a16:creationId xmlns:a16="http://schemas.microsoft.com/office/drawing/2014/main" id="{60F6F111-3A82-B5D2-C151-B2842DD52DCA}"/>
              </a:ext>
            </a:extLst>
          </p:cNvPr>
          <p:cNvPicPr>
            <a:picLocks noChangeAspect="1"/>
          </p:cNvPicPr>
          <p:nvPr userDrawn="1"/>
        </p:nvPicPr>
        <p:blipFill>
          <a:blip r:embed="rId4"/>
          <a:stretch>
            <a:fillRect/>
          </a:stretch>
        </p:blipFill>
        <p:spPr>
          <a:xfrm>
            <a:off x="6224364" y="2478314"/>
            <a:ext cx="1653071" cy="1483128"/>
          </a:xfrm>
          <a:prstGeom prst="rect">
            <a:avLst/>
          </a:prstGeom>
        </p:spPr>
      </p:pic>
      <p:pic>
        <p:nvPicPr>
          <p:cNvPr id="20" name="Picture 19">
            <a:extLst>
              <a:ext uri="{FF2B5EF4-FFF2-40B4-BE49-F238E27FC236}">
                <a16:creationId xmlns:a16="http://schemas.microsoft.com/office/drawing/2014/main" id="{E339E702-A106-0599-A4AC-F041A93587EA}"/>
              </a:ext>
            </a:extLst>
          </p:cNvPr>
          <p:cNvPicPr>
            <a:picLocks noChangeAspect="1"/>
          </p:cNvPicPr>
          <p:nvPr userDrawn="1"/>
        </p:nvPicPr>
        <p:blipFill>
          <a:blip r:embed="rId5"/>
          <a:stretch>
            <a:fillRect/>
          </a:stretch>
        </p:blipFill>
        <p:spPr>
          <a:xfrm>
            <a:off x="8988663" y="2621726"/>
            <a:ext cx="1410336" cy="1253633"/>
          </a:xfrm>
          <a:prstGeom prst="rect">
            <a:avLst/>
          </a:prstGeom>
        </p:spPr>
      </p:pic>
    </p:spTree>
    <p:extLst>
      <p:ext uri="{BB962C8B-B14F-4D97-AF65-F5344CB8AC3E}">
        <p14:creationId xmlns:p14="http://schemas.microsoft.com/office/powerpoint/2010/main" val="24354624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4 - ORANGE - Image WHITE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2" name="Picture 1" descr="A black and white logo&#10;&#10;Description automatically generated">
            <a:extLst>
              <a:ext uri="{FF2B5EF4-FFF2-40B4-BE49-F238E27FC236}">
                <a16:creationId xmlns:a16="http://schemas.microsoft.com/office/drawing/2014/main" id="{90EFDF38-6ADC-7092-162F-610E8C9F554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33188" y="-6670"/>
            <a:ext cx="565288" cy="565288"/>
          </a:xfrm>
          <a:prstGeom prst="rect">
            <a:avLst/>
          </a:prstGeom>
        </p:spPr>
      </p:pic>
      <p:sp>
        <p:nvSpPr>
          <p:cNvPr id="5" name="Text Placeholder 10">
            <a:extLst>
              <a:ext uri="{FF2B5EF4-FFF2-40B4-BE49-F238E27FC236}">
                <a16:creationId xmlns:a16="http://schemas.microsoft.com/office/drawing/2014/main" id="{8BA80A90-EA60-3973-6FB2-9800F42A5C79}"/>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10757078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4B529-37F3-27E3-BED8-A83F60C408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BB814F-2ED4-A721-A9BB-C0F64474FA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026D87-A060-5E26-73AA-DE11117C6B13}"/>
              </a:ext>
            </a:extLst>
          </p:cNvPr>
          <p:cNvSpPr>
            <a:spLocks noGrp="1"/>
          </p:cNvSpPr>
          <p:nvPr>
            <p:ph type="dt" sz="half" idx="10"/>
          </p:nvPr>
        </p:nvSpPr>
        <p:spPr/>
        <p:txBody>
          <a:bodyPr/>
          <a:lstStyle/>
          <a:p>
            <a:fld id="{F7BCD5FC-13DF-7947-A2F8-230685ED9D21}" type="datetimeFigureOut">
              <a:rPr lang="en-US" smtClean="0"/>
              <a:t>10/10/2025</a:t>
            </a:fld>
            <a:endParaRPr lang="en-US"/>
          </a:p>
        </p:txBody>
      </p:sp>
      <p:sp>
        <p:nvSpPr>
          <p:cNvPr id="5" name="Footer Placeholder 4">
            <a:extLst>
              <a:ext uri="{FF2B5EF4-FFF2-40B4-BE49-F238E27FC236}">
                <a16:creationId xmlns:a16="http://schemas.microsoft.com/office/drawing/2014/main" id="{E1AAA843-B829-3293-8E31-20545CE683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07B6CF-47BB-38EC-860D-750905F127E3}"/>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41891204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65A48-4189-F93E-C746-B8E403F134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597866-6D8F-A4C9-00F1-0A84474EA2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F060A0-ADF0-2AC6-BAB0-C3348AB0E3B4}"/>
              </a:ext>
            </a:extLst>
          </p:cNvPr>
          <p:cNvSpPr>
            <a:spLocks noGrp="1"/>
          </p:cNvSpPr>
          <p:nvPr>
            <p:ph type="dt" sz="half" idx="10"/>
          </p:nvPr>
        </p:nvSpPr>
        <p:spPr/>
        <p:txBody>
          <a:bodyPr/>
          <a:lstStyle/>
          <a:p>
            <a:fld id="{F7BCD5FC-13DF-7947-A2F8-230685ED9D21}" type="datetimeFigureOut">
              <a:rPr lang="en-US" smtClean="0"/>
              <a:t>10/10/2025</a:t>
            </a:fld>
            <a:endParaRPr lang="en-US"/>
          </a:p>
        </p:txBody>
      </p:sp>
      <p:sp>
        <p:nvSpPr>
          <p:cNvPr id="5" name="Footer Placeholder 4">
            <a:extLst>
              <a:ext uri="{FF2B5EF4-FFF2-40B4-BE49-F238E27FC236}">
                <a16:creationId xmlns:a16="http://schemas.microsoft.com/office/drawing/2014/main" id="{AB61D802-2563-13DE-7874-64BBB3A59B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FF7405-EC7E-4C73-C700-8CB6BF59CFE8}"/>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18627994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06A14-3301-BCA3-DAEA-7E6CD836FC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33B96D-AEB8-9007-4ABD-049B655360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A17BEA-4646-64A9-8066-00005EBB38DD}"/>
              </a:ext>
            </a:extLst>
          </p:cNvPr>
          <p:cNvSpPr>
            <a:spLocks noGrp="1"/>
          </p:cNvSpPr>
          <p:nvPr>
            <p:ph type="dt" sz="half" idx="10"/>
          </p:nvPr>
        </p:nvSpPr>
        <p:spPr/>
        <p:txBody>
          <a:bodyPr/>
          <a:lstStyle/>
          <a:p>
            <a:fld id="{F7BCD5FC-13DF-7947-A2F8-230685ED9D21}" type="datetimeFigureOut">
              <a:rPr lang="en-US" smtClean="0"/>
              <a:t>10/10/2025</a:t>
            </a:fld>
            <a:endParaRPr lang="en-US"/>
          </a:p>
        </p:txBody>
      </p:sp>
      <p:sp>
        <p:nvSpPr>
          <p:cNvPr id="5" name="Footer Placeholder 4">
            <a:extLst>
              <a:ext uri="{FF2B5EF4-FFF2-40B4-BE49-F238E27FC236}">
                <a16:creationId xmlns:a16="http://schemas.microsoft.com/office/drawing/2014/main" id="{D5112C7E-E9AC-21C1-EBC9-878859E505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3BD9E9-890C-F252-6606-B87D5BD69CD4}"/>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27064938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64E55-CC9B-E146-2A61-7CC4D9F3ED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94D090-8900-D263-8AF0-B272F7D0D9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79BCDF-BAED-B7E7-9F31-CFBD2465DC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A03DCE-B4A2-9D66-8484-251574036FF1}"/>
              </a:ext>
            </a:extLst>
          </p:cNvPr>
          <p:cNvSpPr>
            <a:spLocks noGrp="1"/>
          </p:cNvSpPr>
          <p:nvPr>
            <p:ph type="dt" sz="half" idx="10"/>
          </p:nvPr>
        </p:nvSpPr>
        <p:spPr/>
        <p:txBody>
          <a:bodyPr/>
          <a:lstStyle/>
          <a:p>
            <a:fld id="{F7BCD5FC-13DF-7947-A2F8-230685ED9D21}" type="datetimeFigureOut">
              <a:rPr lang="en-US" smtClean="0"/>
              <a:t>10/10/2025</a:t>
            </a:fld>
            <a:endParaRPr lang="en-US"/>
          </a:p>
        </p:txBody>
      </p:sp>
      <p:sp>
        <p:nvSpPr>
          <p:cNvPr id="6" name="Footer Placeholder 5">
            <a:extLst>
              <a:ext uri="{FF2B5EF4-FFF2-40B4-BE49-F238E27FC236}">
                <a16:creationId xmlns:a16="http://schemas.microsoft.com/office/drawing/2014/main" id="{DBD7C103-5A0E-D5CE-D2B7-7262E4E460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6FE9FA-CA7C-3579-82C1-55CEF4D1B2D4}"/>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12642757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29883-F9D5-8FCB-800B-E82F1F3292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4B762A-36EF-4C01-51C1-1E6A6B0C35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0CD3FE-B0B5-45C3-4D81-6FC0B09283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2E9B26-8A30-76A3-4E0E-DB6873F64A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265260-4A22-4628-D1DE-CAF745AC21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E7CC59-DA35-50B5-4071-4B065C8C229D}"/>
              </a:ext>
            </a:extLst>
          </p:cNvPr>
          <p:cNvSpPr>
            <a:spLocks noGrp="1"/>
          </p:cNvSpPr>
          <p:nvPr>
            <p:ph type="dt" sz="half" idx="10"/>
          </p:nvPr>
        </p:nvSpPr>
        <p:spPr/>
        <p:txBody>
          <a:bodyPr/>
          <a:lstStyle/>
          <a:p>
            <a:fld id="{F7BCD5FC-13DF-7947-A2F8-230685ED9D21}" type="datetimeFigureOut">
              <a:rPr lang="en-US" smtClean="0"/>
              <a:t>10/10/2025</a:t>
            </a:fld>
            <a:endParaRPr lang="en-US"/>
          </a:p>
        </p:txBody>
      </p:sp>
      <p:sp>
        <p:nvSpPr>
          <p:cNvPr id="8" name="Footer Placeholder 7">
            <a:extLst>
              <a:ext uri="{FF2B5EF4-FFF2-40B4-BE49-F238E27FC236}">
                <a16:creationId xmlns:a16="http://schemas.microsoft.com/office/drawing/2014/main" id="{56998E70-8392-8ADB-910C-3309C2D633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7FCC37-2464-BBA3-65C7-A16B6F6BC23F}"/>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2663953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1 - blu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2390692" y="946484"/>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13" name="Text Placeholder 12">
            <a:extLst>
              <a:ext uri="{FF2B5EF4-FFF2-40B4-BE49-F238E27FC236}">
                <a16:creationId xmlns:a16="http://schemas.microsoft.com/office/drawing/2014/main" id="{D012BFE2-0CCB-578A-559A-8D1EB54F565C}"/>
              </a:ext>
            </a:extLst>
          </p:cNvPr>
          <p:cNvSpPr>
            <a:spLocks noGrp="1"/>
          </p:cNvSpPr>
          <p:nvPr>
            <p:ph type="body" sz="quarter" idx="11" hasCustomPrompt="1"/>
          </p:nvPr>
        </p:nvSpPr>
        <p:spPr>
          <a:xfrm>
            <a:off x="2390692" y="1540844"/>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625726" y="6064376"/>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cxnSp>
        <p:nvCxnSpPr>
          <p:cNvPr id="2" name="Straight Connector 1">
            <a:extLst>
              <a:ext uri="{FF2B5EF4-FFF2-40B4-BE49-F238E27FC236}">
                <a16:creationId xmlns:a16="http://schemas.microsoft.com/office/drawing/2014/main" id="{B5590243-0B56-53E5-E3C6-D02EFE2FA9C2}"/>
              </a:ext>
            </a:extLst>
          </p:cNvPr>
          <p:cNvCxnSpPr/>
          <p:nvPr userDrawn="1"/>
        </p:nvCxnSpPr>
        <p:spPr>
          <a:xfrm>
            <a:off x="721526" y="5874026"/>
            <a:ext cx="640080" cy="0"/>
          </a:xfrm>
          <a:prstGeom prst="line">
            <a:avLst/>
          </a:prstGeom>
          <a:ln w="76200">
            <a:solidFill>
              <a:srgbClr val="C3D8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19219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B8378-4CA5-FDBB-C757-284C09CBD1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B1BF1E-A6DF-91E6-9789-E0878F7F2580}"/>
              </a:ext>
            </a:extLst>
          </p:cNvPr>
          <p:cNvSpPr>
            <a:spLocks noGrp="1"/>
          </p:cNvSpPr>
          <p:nvPr>
            <p:ph type="dt" sz="half" idx="10"/>
          </p:nvPr>
        </p:nvSpPr>
        <p:spPr/>
        <p:txBody>
          <a:bodyPr/>
          <a:lstStyle/>
          <a:p>
            <a:fld id="{F7BCD5FC-13DF-7947-A2F8-230685ED9D21}" type="datetimeFigureOut">
              <a:rPr lang="en-US" smtClean="0"/>
              <a:t>10/10/2025</a:t>
            </a:fld>
            <a:endParaRPr lang="en-US"/>
          </a:p>
        </p:txBody>
      </p:sp>
      <p:sp>
        <p:nvSpPr>
          <p:cNvPr id="4" name="Footer Placeholder 3">
            <a:extLst>
              <a:ext uri="{FF2B5EF4-FFF2-40B4-BE49-F238E27FC236}">
                <a16:creationId xmlns:a16="http://schemas.microsoft.com/office/drawing/2014/main" id="{C539D5AF-D782-22E7-7CEE-A1890628F9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9BC8AF-13D6-BF95-911F-2EC4710E1B1F}"/>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17261528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8F13BC-D388-DEA6-FBD8-7A1F9A30E3A6}"/>
              </a:ext>
            </a:extLst>
          </p:cNvPr>
          <p:cNvSpPr>
            <a:spLocks noGrp="1"/>
          </p:cNvSpPr>
          <p:nvPr>
            <p:ph type="dt" sz="half" idx="10"/>
          </p:nvPr>
        </p:nvSpPr>
        <p:spPr/>
        <p:txBody>
          <a:bodyPr/>
          <a:lstStyle/>
          <a:p>
            <a:fld id="{F7BCD5FC-13DF-7947-A2F8-230685ED9D21}" type="datetimeFigureOut">
              <a:rPr lang="en-US" smtClean="0"/>
              <a:t>10/10/2025</a:t>
            </a:fld>
            <a:endParaRPr lang="en-US"/>
          </a:p>
        </p:txBody>
      </p:sp>
      <p:sp>
        <p:nvSpPr>
          <p:cNvPr id="3" name="Footer Placeholder 2">
            <a:extLst>
              <a:ext uri="{FF2B5EF4-FFF2-40B4-BE49-F238E27FC236}">
                <a16:creationId xmlns:a16="http://schemas.microsoft.com/office/drawing/2014/main" id="{771512C5-9DF1-40B4-D3E3-56502DDDFC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770F2E-2720-DB77-F2E2-1AA4B9BF00FC}"/>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33552195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A1957-07D4-8259-8B83-34D00302B1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145DB4-0746-A0E4-5EE7-1CB9387779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BD4C7B-D88C-8735-A295-3262A1F4BF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9CC462-3687-90D1-B602-FD5532AB78AA}"/>
              </a:ext>
            </a:extLst>
          </p:cNvPr>
          <p:cNvSpPr>
            <a:spLocks noGrp="1"/>
          </p:cNvSpPr>
          <p:nvPr>
            <p:ph type="dt" sz="half" idx="10"/>
          </p:nvPr>
        </p:nvSpPr>
        <p:spPr/>
        <p:txBody>
          <a:bodyPr/>
          <a:lstStyle/>
          <a:p>
            <a:fld id="{F7BCD5FC-13DF-7947-A2F8-230685ED9D21}" type="datetimeFigureOut">
              <a:rPr lang="en-US" smtClean="0"/>
              <a:t>10/10/2025</a:t>
            </a:fld>
            <a:endParaRPr lang="en-US"/>
          </a:p>
        </p:txBody>
      </p:sp>
      <p:sp>
        <p:nvSpPr>
          <p:cNvPr id="6" name="Footer Placeholder 5">
            <a:extLst>
              <a:ext uri="{FF2B5EF4-FFF2-40B4-BE49-F238E27FC236}">
                <a16:creationId xmlns:a16="http://schemas.microsoft.com/office/drawing/2014/main" id="{2F73FECB-B5C6-14E4-D5D1-07DCFCFD50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523F32-618F-C236-C98E-3B2DFDE13344}"/>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15183221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B282B-C103-5D24-ACBD-474D9224C9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12C615-D1DE-C6B9-196B-F128095D5D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554C6A-ADD7-4AD6-3DD1-59B47670BF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87C6A9-C74B-CDBA-BEB1-5837FB58906F}"/>
              </a:ext>
            </a:extLst>
          </p:cNvPr>
          <p:cNvSpPr>
            <a:spLocks noGrp="1"/>
          </p:cNvSpPr>
          <p:nvPr>
            <p:ph type="dt" sz="half" idx="10"/>
          </p:nvPr>
        </p:nvSpPr>
        <p:spPr/>
        <p:txBody>
          <a:bodyPr/>
          <a:lstStyle/>
          <a:p>
            <a:fld id="{F7BCD5FC-13DF-7947-A2F8-230685ED9D21}" type="datetimeFigureOut">
              <a:rPr lang="en-US" smtClean="0"/>
              <a:t>10/10/2025</a:t>
            </a:fld>
            <a:endParaRPr lang="en-US"/>
          </a:p>
        </p:txBody>
      </p:sp>
      <p:sp>
        <p:nvSpPr>
          <p:cNvPr id="6" name="Footer Placeholder 5">
            <a:extLst>
              <a:ext uri="{FF2B5EF4-FFF2-40B4-BE49-F238E27FC236}">
                <a16:creationId xmlns:a16="http://schemas.microsoft.com/office/drawing/2014/main" id="{742994D3-AA85-B5A7-8E3A-659CEEA900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485DEB-F6B8-0E01-A4E6-A08BBE4B654E}"/>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37383770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20572-4D8D-C887-F96E-72BA7A49C4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35D742-A617-912B-A286-1F160D00E6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D39A7E-B04D-FC42-7C21-6A9324F99665}"/>
              </a:ext>
            </a:extLst>
          </p:cNvPr>
          <p:cNvSpPr>
            <a:spLocks noGrp="1"/>
          </p:cNvSpPr>
          <p:nvPr>
            <p:ph type="dt" sz="half" idx="10"/>
          </p:nvPr>
        </p:nvSpPr>
        <p:spPr/>
        <p:txBody>
          <a:bodyPr/>
          <a:lstStyle/>
          <a:p>
            <a:fld id="{F7BCD5FC-13DF-7947-A2F8-230685ED9D21}" type="datetimeFigureOut">
              <a:rPr lang="en-US" smtClean="0"/>
              <a:t>10/10/2025</a:t>
            </a:fld>
            <a:endParaRPr lang="en-US"/>
          </a:p>
        </p:txBody>
      </p:sp>
      <p:sp>
        <p:nvSpPr>
          <p:cNvPr id="5" name="Footer Placeholder 4">
            <a:extLst>
              <a:ext uri="{FF2B5EF4-FFF2-40B4-BE49-F238E27FC236}">
                <a16:creationId xmlns:a16="http://schemas.microsoft.com/office/drawing/2014/main" id="{3E5EF7F9-DC71-A761-E167-4D24E7513C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9C75B6-930F-59EF-2C58-7D059229BE6F}"/>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5230709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86F4B3-D572-784D-B272-41FE30BAC4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C8D081-2F58-710A-208B-7055204BA6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F86B68-5F16-6170-D8D6-7CC3AD9ECDF1}"/>
              </a:ext>
            </a:extLst>
          </p:cNvPr>
          <p:cNvSpPr>
            <a:spLocks noGrp="1"/>
          </p:cNvSpPr>
          <p:nvPr>
            <p:ph type="dt" sz="half" idx="10"/>
          </p:nvPr>
        </p:nvSpPr>
        <p:spPr/>
        <p:txBody>
          <a:bodyPr/>
          <a:lstStyle/>
          <a:p>
            <a:fld id="{F7BCD5FC-13DF-7947-A2F8-230685ED9D21}" type="datetimeFigureOut">
              <a:rPr lang="en-US" smtClean="0"/>
              <a:t>10/10/2025</a:t>
            </a:fld>
            <a:endParaRPr lang="en-US"/>
          </a:p>
        </p:txBody>
      </p:sp>
      <p:sp>
        <p:nvSpPr>
          <p:cNvPr id="5" name="Footer Placeholder 4">
            <a:extLst>
              <a:ext uri="{FF2B5EF4-FFF2-40B4-BE49-F238E27FC236}">
                <a16:creationId xmlns:a16="http://schemas.microsoft.com/office/drawing/2014/main" id="{E2704BAE-0AA3-07B1-6A2A-2F77E30C06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08CB7-1D73-588D-C9C4-93DA8B3EDAC3}"/>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41807671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2_Two Content">
    <p:bg>
      <p:bgPr>
        <a:solidFill>
          <a:schemeClr val="bg1">
            <a:lumMod val="95000"/>
          </a:schemeClr>
        </a:solidFill>
        <a:effectLst/>
      </p:bgPr>
    </p:bg>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7A210842-C856-EAB7-ECD7-C80D85137E32}"/>
              </a:ext>
            </a:extLst>
          </p:cNvPr>
          <p:cNvSpPr>
            <a:spLocks noGrp="1"/>
          </p:cNvSpPr>
          <p:nvPr>
            <p:ph type="title"/>
          </p:nvPr>
        </p:nvSpPr>
        <p:spPr>
          <a:xfrm>
            <a:off x="517523" y="550862"/>
            <a:ext cx="7590157" cy="498475"/>
          </a:xfrm>
        </p:spPr>
        <p:txBody>
          <a:bodyPr>
            <a:noAutofit/>
          </a:bodyPr>
          <a:lstStyle>
            <a:lvl1pPr>
              <a:defRPr sz="3600">
                <a:solidFill>
                  <a:schemeClr val="accent1"/>
                </a:solidFill>
                <a:latin typeface="Franklin Gothic Medium" panose="020B0603020102020204" pitchFamily="34" charset="0"/>
              </a:defRPr>
            </a:lvl1pPr>
          </a:lstStyle>
          <a:p>
            <a:r>
              <a:rPr lang="en-US"/>
              <a:t>Click to edit Master title style</a:t>
            </a:r>
          </a:p>
        </p:txBody>
      </p:sp>
      <p:sp>
        <p:nvSpPr>
          <p:cNvPr id="2" name="Rectangle 1">
            <a:extLst>
              <a:ext uri="{FF2B5EF4-FFF2-40B4-BE49-F238E27FC236}">
                <a16:creationId xmlns:a16="http://schemas.microsoft.com/office/drawing/2014/main" id="{B0678ADB-7B8E-A320-7BB0-B3106D92702C}"/>
              </a:ext>
            </a:extLst>
          </p:cNvPr>
          <p:cNvSpPr/>
          <p:nvPr userDrawn="1"/>
        </p:nvSpPr>
        <p:spPr>
          <a:xfrm>
            <a:off x="9874249" y="324910"/>
            <a:ext cx="2317751" cy="93911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B10122D-399C-1EC3-D281-149BFA504FB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45183" y="537687"/>
            <a:ext cx="1975882" cy="511650"/>
          </a:xfrm>
          <a:prstGeom prst="rect">
            <a:avLst/>
          </a:prstGeom>
        </p:spPr>
      </p:pic>
      <p:sp>
        <p:nvSpPr>
          <p:cNvPr id="5" name="Rectangle 4">
            <a:extLst>
              <a:ext uri="{FF2B5EF4-FFF2-40B4-BE49-F238E27FC236}">
                <a16:creationId xmlns:a16="http://schemas.microsoft.com/office/drawing/2014/main" id="{86086E3A-CE29-F840-920C-CD8DF8F41F15}"/>
              </a:ext>
            </a:extLst>
          </p:cNvPr>
          <p:cNvSpPr/>
          <p:nvPr userDrawn="1"/>
        </p:nvSpPr>
        <p:spPr>
          <a:xfrm>
            <a:off x="0" y="134742"/>
            <a:ext cx="266330" cy="134950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82163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5_Two Content">
    <p:bg>
      <p:bgPr>
        <a:solidFill>
          <a:srgbClr val="F3F1F1"/>
        </a:solidFill>
        <a:effectLst/>
      </p:bgPr>
    </p:bg>
    <p:spTree>
      <p:nvGrpSpPr>
        <p:cNvPr id="1" name=""/>
        <p:cNvGrpSpPr/>
        <p:nvPr/>
      </p:nvGrpSpPr>
      <p:grpSpPr>
        <a:xfrm>
          <a:off x="0" y="0"/>
          <a:ext cx="0" cy="0"/>
          <a:chOff x="0" y="0"/>
          <a:chExt cx="0" cy="0"/>
        </a:xfrm>
      </p:grpSpPr>
      <p:pic>
        <p:nvPicPr>
          <p:cNvPr id="3" name="Picture 2" descr="Denver skyline and view of City Park&#10;">
            <a:extLst>
              <a:ext uri="{FF2B5EF4-FFF2-40B4-BE49-F238E27FC236}">
                <a16:creationId xmlns:a16="http://schemas.microsoft.com/office/drawing/2014/main" id="{7D557ED1-0CBE-C03A-5EDB-E08402CB51E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2730500" cy="6858000"/>
          </a:xfrm>
          <a:prstGeom prst="rect">
            <a:avLst/>
          </a:prstGeom>
        </p:spPr>
      </p:pic>
      <p:sp>
        <p:nvSpPr>
          <p:cNvPr id="4" name="Rectangle 3">
            <a:extLst>
              <a:ext uri="{FF2B5EF4-FFF2-40B4-BE49-F238E27FC236}">
                <a16:creationId xmlns:a16="http://schemas.microsoft.com/office/drawing/2014/main" id="{97EF56B5-E52B-1DCB-1091-5CA0269E200B}"/>
              </a:ext>
            </a:extLst>
          </p:cNvPr>
          <p:cNvSpPr/>
          <p:nvPr userDrawn="1"/>
        </p:nvSpPr>
        <p:spPr>
          <a:xfrm>
            <a:off x="0" y="5880847"/>
            <a:ext cx="2730500" cy="977153"/>
          </a:xfrm>
          <a:prstGeom prst="rect">
            <a:avLst/>
          </a:prstGeom>
          <a:solidFill>
            <a:srgbClr val="6E8D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6D7D0E2-13FA-3B32-4988-091DC06C968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9158" y="6078830"/>
            <a:ext cx="1975882" cy="511650"/>
          </a:xfrm>
          <a:prstGeom prst="rect">
            <a:avLst/>
          </a:prstGeom>
        </p:spPr>
      </p:pic>
      <p:sp>
        <p:nvSpPr>
          <p:cNvPr id="2" name="Rectangle 1">
            <a:extLst>
              <a:ext uri="{FF2B5EF4-FFF2-40B4-BE49-F238E27FC236}">
                <a16:creationId xmlns:a16="http://schemas.microsoft.com/office/drawing/2014/main" id="{AB5B573A-338F-C065-1921-192521C472EA}"/>
              </a:ext>
            </a:extLst>
          </p:cNvPr>
          <p:cNvSpPr/>
          <p:nvPr userDrawn="1"/>
        </p:nvSpPr>
        <p:spPr>
          <a:xfrm>
            <a:off x="0" y="1556087"/>
            <a:ext cx="824753" cy="4324760"/>
          </a:xfrm>
          <a:prstGeom prst="rect">
            <a:avLst/>
          </a:prstGeom>
          <a:solidFill>
            <a:schemeClr val="accent1">
              <a:alpha val="6616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D150335-E73B-FF1C-EDB0-2BF0A4B2B0EE}"/>
              </a:ext>
            </a:extLst>
          </p:cNvPr>
          <p:cNvSpPr/>
          <p:nvPr userDrawn="1"/>
        </p:nvSpPr>
        <p:spPr>
          <a:xfrm>
            <a:off x="0" y="0"/>
            <a:ext cx="2730500" cy="2026024"/>
          </a:xfrm>
          <a:prstGeom prst="rect">
            <a:avLst/>
          </a:prstGeom>
          <a:solidFill>
            <a:srgbClr val="00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4FF64910-7D74-56FD-6767-CE3140C84BE1}"/>
              </a:ext>
            </a:extLst>
          </p:cNvPr>
          <p:cNvSpPr/>
          <p:nvPr userDrawn="1"/>
        </p:nvSpPr>
        <p:spPr>
          <a:xfrm rot="5400000">
            <a:off x="2136455" y="618874"/>
            <a:ext cx="1265445" cy="788276"/>
          </a:xfrm>
          <a:prstGeom prst="triangle">
            <a:avLst/>
          </a:prstGeom>
          <a:solidFill>
            <a:srgbClr val="00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D61B5AFC-7C97-8B20-B821-B8950DF85F4F}"/>
              </a:ext>
            </a:extLst>
          </p:cNvPr>
          <p:cNvSpPr>
            <a:spLocks noGrp="1"/>
          </p:cNvSpPr>
          <p:nvPr>
            <p:ph type="title"/>
          </p:nvPr>
        </p:nvSpPr>
        <p:spPr>
          <a:xfrm>
            <a:off x="293630" y="320172"/>
            <a:ext cx="2198268" cy="1325563"/>
          </a:xfrm>
        </p:spPr>
        <p:txBody>
          <a:bodyPr>
            <a:noAutofit/>
          </a:bodyPr>
          <a:lstStyle>
            <a:lvl1pPr>
              <a:defRPr sz="3200">
                <a:solidFill>
                  <a:schemeClr val="bg1"/>
                </a:solidFill>
                <a:latin typeface="Franklin Gothic Medium" panose="020B0603020102020204" pitchFamily="34" charset="0"/>
              </a:defRPr>
            </a:lvl1pPr>
          </a:lstStyle>
          <a:p>
            <a:r>
              <a:rPr lang="en-US"/>
              <a:t>Click to edit Master title style</a:t>
            </a:r>
          </a:p>
        </p:txBody>
      </p:sp>
    </p:spTree>
    <p:extLst>
      <p:ext uri="{BB962C8B-B14F-4D97-AF65-F5344CB8AC3E}">
        <p14:creationId xmlns:p14="http://schemas.microsoft.com/office/powerpoint/2010/main" val="24529048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Content 2 - GREEN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11" name="Text Placeholder 10">
            <a:extLst>
              <a:ext uri="{FF2B5EF4-FFF2-40B4-BE49-F238E27FC236}">
                <a16:creationId xmlns:a16="http://schemas.microsoft.com/office/drawing/2014/main" id="{ACF43B73-9E31-6EB9-4037-8A6C367AED3F}"/>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0"/>
            <a:endParaRPr lang="en-US"/>
          </a:p>
        </p:txBody>
      </p:sp>
    </p:spTree>
    <p:extLst>
      <p:ext uri="{BB962C8B-B14F-4D97-AF65-F5344CB8AC3E}">
        <p14:creationId xmlns:p14="http://schemas.microsoft.com/office/powerpoint/2010/main" val="34692256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1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ED262956-0B92-2A40-D55F-3B983D3AA9C7}"/>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602958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3D765E8-D6C6-6443-9E84-8CC69B9DC425}"/>
              </a:ext>
            </a:extLst>
          </p:cNvPr>
          <p:cNvSpPr/>
          <p:nvPr userDrawn="1"/>
        </p:nvSpPr>
        <p:spPr>
          <a:xfrm>
            <a:off x="0" y="17"/>
            <a:ext cx="12192000" cy="839223"/>
          </a:xfrm>
          <a:prstGeom prst="rect">
            <a:avLst/>
          </a:prstGeom>
          <a:solidFill>
            <a:srgbClr val="3B1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accent2">
                  <a:lumMod val="75000"/>
                </a:schemeClr>
              </a:solidFill>
              <a:highlight>
                <a:srgbClr val="B74D13"/>
              </a:highlight>
            </a:endParaRPr>
          </a:p>
        </p:txBody>
      </p:sp>
      <p:pic>
        <p:nvPicPr>
          <p:cNvPr id="18" name="Picture 17" descr="A picture containing drawing&#10;&#10;Description automatically generated">
            <a:extLst>
              <a:ext uri="{FF2B5EF4-FFF2-40B4-BE49-F238E27FC236}">
                <a16:creationId xmlns:a16="http://schemas.microsoft.com/office/drawing/2014/main" id="{BB025679-0DA9-964F-881C-39D8B829140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4843" y="1"/>
            <a:ext cx="660791" cy="617696"/>
          </a:xfrm>
          <a:prstGeom prst="rect">
            <a:avLst/>
          </a:prstGeom>
        </p:spPr>
      </p:pic>
      <p:sp>
        <p:nvSpPr>
          <p:cNvPr id="17" name="TextBox 16">
            <a:extLst>
              <a:ext uri="{FF2B5EF4-FFF2-40B4-BE49-F238E27FC236}">
                <a16:creationId xmlns:a16="http://schemas.microsoft.com/office/drawing/2014/main" id="{7BE3F799-3B09-6F4A-960E-75D646F0607B}"/>
              </a:ext>
            </a:extLst>
          </p:cNvPr>
          <p:cNvSpPr txBox="1"/>
          <p:nvPr userDrawn="1"/>
        </p:nvSpPr>
        <p:spPr>
          <a:xfrm>
            <a:off x="10661527" y="7496786"/>
            <a:ext cx="246308" cy="492613"/>
          </a:xfrm>
          <a:prstGeom prst="rect">
            <a:avLst/>
          </a:prstGeom>
          <a:noFill/>
        </p:spPr>
        <p:txBody>
          <a:bodyPr wrap="square" rtlCol="0">
            <a:spAutoFit/>
          </a:bodyPr>
          <a:lstStyle/>
          <a:p>
            <a:endParaRPr lang="en-US" sz="2401"/>
          </a:p>
        </p:txBody>
      </p:sp>
    </p:spTree>
    <p:extLst>
      <p:ext uri="{BB962C8B-B14F-4D97-AF65-F5344CB8AC3E}">
        <p14:creationId xmlns:p14="http://schemas.microsoft.com/office/powerpoint/2010/main" val="13641550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1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2" name="Text Placeholder 8">
            <a:extLst>
              <a:ext uri="{FF2B5EF4-FFF2-40B4-BE49-F238E27FC236}">
                <a16:creationId xmlns:a16="http://schemas.microsoft.com/office/drawing/2014/main" id="{1696E0FB-800F-B9BF-5CA0-6901B6152F7A}"/>
              </a:ext>
            </a:extLst>
          </p:cNvPr>
          <p:cNvSpPr>
            <a:spLocks noGrp="1"/>
          </p:cNvSpPr>
          <p:nvPr>
            <p:ph type="body" sz="quarter" idx="17" hasCustomPrompt="1"/>
          </p:nvPr>
        </p:nvSpPr>
        <p:spPr>
          <a:xfrm>
            <a:off x="770439" y="4081081"/>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3" name="Text Placeholder 8">
            <a:extLst>
              <a:ext uri="{FF2B5EF4-FFF2-40B4-BE49-F238E27FC236}">
                <a16:creationId xmlns:a16="http://schemas.microsoft.com/office/drawing/2014/main" id="{E759DC34-2F48-B0EA-858E-B4EC7BA9D65E}"/>
              </a:ext>
            </a:extLst>
          </p:cNvPr>
          <p:cNvSpPr>
            <a:spLocks noGrp="1"/>
          </p:cNvSpPr>
          <p:nvPr>
            <p:ph type="body" sz="quarter" idx="18" hasCustomPrompt="1"/>
          </p:nvPr>
        </p:nvSpPr>
        <p:spPr>
          <a:xfrm>
            <a:off x="4410303" y="4104785"/>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5" name="Text Placeholder 8">
            <a:extLst>
              <a:ext uri="{FF2B5EF4-FFF2-40B4-BE49-F238E27FC236}">
                <a16:creationId xmlns:a16="http://schemas.microsoft.com/office/drawing/2014/main" id="{3E430B89-1170-6A74-2685-0A0575EDFD41}"/>
              </a:ext>
            </a:extLst>
          </p:cNvPr>
          <p:cNvSpPr>
            <a:spLocks noGrp="1"/>
          </p:cNvSpPr>
          <p:nvPr>
            <p:ph type="body" sz="quarter" idx="19" hasCustomPrompt="1"/>
          </p:nvPr>
        </p:nvSpPr>
        <p:spPr>
          <a:xfrm>
            <a:off x="8050167" y="4101710"/>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7" name="Text Placeholder 8">
            <a:extLst>
              <a:ext uri="{FF2B5EF4-FFF2-40B4-BE49-F238E27FC236}">
                <a16:creationId xmlns:a16="http://schemas.microsoft.com/office/drawing/2014/main" id="{5B09A37D-DF69-A09A-6426-2E1355B71656}"/>
              </a:ext>
            </a:extLst>
          </p:cNvPr>
          <p:cNvSpPr>
            <a:spLocks noGrp="1"/>
          </p:cNvSpPr>
          <p:nvPr>
            <p:ph type="body" sz="quarter" idx="21" hasCustomPrompt="1"/>
          </p:nvPr>
        </p:nvSpPr>
        <p:spPr>
          <a:xfrm>
            <a:off x="770440" y="4587097"/>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9" name="Text Placeholder 8">
            <a:extLst>
              <a:ext uri="{FF2B5EF4-FFF2-40B4-BE49-F238E27FC236}">
                <a16:creationId xmlns:a16="http://schemas.microsoft.com/office/drawing/2014/main" id="{E4041A8A-3E4E-8648-0B3B-895D56994366}"/>
              </a:ext>
            </a:extLst>
          </p:cNvPr>
          <p:cNvSpPr>
            <a:spLocks noGrp="1"/>
          </p:cNvSpPr>
          <p:nvPr>
            <p:ph type="body" sz="quarter" idx="22" hasCustomPrompt="1"/>
          </p:nvPr>
        </p:nvSpPr>
        <p:spPr>
          <a:xfrm>
            <a:off x="4410303" y="4618692"/>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2" name="Text Placeholder 8">
            <a:extLst>
              <a:ext uri="{FF2B5EF4-FFF2-40B4-BE49-F238E27FC236}">
                <a16:creationId xmlns:a16="http://schemas.microsoft.com/office/drawing/2014/main" id="{8CE87C28-21A3-F8F3-D46E-4E250ECE99AA}"/>
              </a:ext>
            </a:extLst>
          </p:cNvPr>
          <p:cNvSpPr>
            <a:spLocks noGrp="1"/>
          </p:cNvSpPr>
          <p:nvPr>
            <p:ph type="body" sz="quarter" idx="23" hasCustomPrompt="1"/>
          </p:nvPr>
        </p:nvSpPr>
        <p:spPr>
          <a:xfrm>
            <a:off x="8050167" y="4607726"/>
            <a:ext cx="2286462" cy="578319"/>
          </a:xfrm>
          <a:prstGeom prst="rect">
            <a:avLst/>
          </a:prstGeom>
        </p:spPr>
        <p:txBody>
          <a:bodyPr/>
          <a:lstStyle>
            <a:lvl1pPr marL="0" indent="0" algn="ctr">
              <a:buNone/>
              <a:defRPr sz="1400" b="0"/>
            </a:lvl1pPr>
          </a:lstStyle>
          <a:p>
            <a:pPr lvl="0"/>
            <a:r>
              <a:rPr lang="en-US"/>
              <a:t>Body copy sentence case and 14pt size</a:t>
            </a:r>
          </a:p>
        </p:txBody>
      </p:sp>
      <p:pic>
        <p:nvPicPr>
          <p:cNvPr id="16" name="Picture 15" descr="A purple airplane and globe&#10;&#10;Description automatically generated">
            <a:extLst>
              <a:ext uri="{FF2B5EF4-FFF2-40B4-BE49-F238E27FC236}">
                <a16:creationId xmlns:a16="http://schemas.microsoft.com/office/drawing/2014/main" id="{ED898F74-8932-9CFE-78D1-45CA3B5A9DEC}"/>
              </a:ext>
            </a:extLst>
          </p:cNvPr>
          <p:cNvPicPr>
            <a:picLocks noChangeAspect="1"/>
          </p:cNvPicPr>
          <p:nvPr userDrawn="1"/>
        </p:nvPicPr>
        <p:blipFill>
          <a:blip r:embed="rId2"/>
          <a:stretch>
            <a:fillRect/>
          </a:stretch>
        </p:blipFill>
        <p:spPr>
          <a:xfrm>
            <a:off x="4898188" y="2504393"/>
            <a:ext cx="1497407" cy="1331028"/>
          </a:xfrm>
          <a:prstGeom prst="rect">
            <a:avLst/>
          </a:prstGeom>
        </p:spPr>
      </p:pic>
      <p:pic>
        <p:nvPicPr>
          <p:cNvPr id="18" name="Graphic 17" descr="Wheelchair access outline">
            <a:extLst>
              <a:ext uri="{FF2B5EF4-FFF2-40B4-BE49-F238E27FC236}">
                <a16:creationId xmlns:a16="http://schemas.microsoft.com/office/drawing/2014/main" id="{CCCD0007-0EF7-0EDD-3853-0048C4B15B5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668993" y="2573873"/>
            <a:ext cx="1100157" cy="1100157"/>
          </a:xfrm>
          <a:prstGeom prst="rect">
            <a:avLst/>
          </a:prstGeom>
        </p:spPr>
      </p:pic>
      <p:pic>
        <p:nvPicPr>
          <p:cNvPr id="19" name="Picture 18" descr="A purple airplane in a black square&#10;&#10;Description automatically generated">
            <a:extLst>
              <a:ext uri="{FF2B5EF4-FFF2-40B4-BE49-F238E27FC236}">
                <a16:creationId xmlns:a16="http://schemas.microsoft.com/office/drawing/2014/main" id="{60BC3705-2FAD-0619-BAF9-A6305B07C156}"/>
              </a:ext>
            </a:extLst>
          </p:cNvPr>
          <p:cNvPicPr>
            <a:picLocks noChangeAspect="1"/>
          </p:cNvPicPr>
          <p:nvPr userDrawn="1"/>
        </p:nvPicPr>
        <p:blipFill>
          <a:blip r:embed="rId5"/>
          <a:stretch>
            <a:fillRect/>
          </a:stretch>
        </p:blipFill>
        <p:spPr>
          <a:xfrm>
            <a:off x="1038808" y="2412484"/>
            <a:ext cx="1585983" cy="1422937"/>
          </a:xfrm>
          <a:prstGeom prst="rect">
            <a:avLst/>
          </a:prstGeom>
        </p:spPr>
      </p:pic>
    </p:spTree>
    <p:extLst>
      <p:ext uri="{BB962C8B-B14F-4D97-AF65-F5344CB8AC3E}">
        <p14:creationId xmlns:p14="http://schemas.microsoft.com/office/powerpoint/2010/main" val="27348057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ontent 4 - GREEN - Image WHITE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13" name="Picture 12" descr="A black and white logo&#10;&#10;Description automatically generated">
            <a:extLst>
              <a:ext uri="{FF2B5EF4-FFF2-40B4-BE49-F238E27FC236}">
                <a16:creationId xmlns:a16="http://schemas.microsoft.com/office/drawing/2014/main" id="{4A63C94D-302D-2C1F-951E-4472526EA3A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45" r="145"/>
          <a:stretch/>
        </p:blipFill>
        <p:spPr>
          <a:xfrm>
            <a:off x="11033188" y="-6670"/>
            <a:ext cx="565288" cy="565288"/>
          </a:xfrm>
          <a:prstGeom prst="rect">
            <a:avLst/>
          </a:prstGeom>
        </p:spPr>
      </p:pic>
      <p:sp>
        <p:nvSpPr>
          <p:cNvPr id="2" name="Text Placeholder 10">
            <a:extLst>
              <a:ext uri="{FF2B5EF4-FFF2-40B4-BE49-F238E27FC236}">
                <a16:creationId xmlns:a16="http://schemas.microsoft.com/office/drawing/2014/main" id="{8130B2CB-A7DB-568E-E6DF-132A1E5593C5}"/>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18864783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7F793D1-AA11-C042-9427-E626EFDDA04F}"/>
              </a:ext>
            </a:extLst>
          </p:cNvPr>
          <p:cNvSpPr txBox="1"/>
          <p:nvPr userDrawn="1"/>
        </p:nvSpPr>
        <p:spPr>
          <a:xfrm>
            <a:off x="783030" y="6460124"/>
            <a:ext cx="1984839" cy="246349"/>
          </a:xfrm>
          <a:prstGeom prst="rect">
            <a:avLst/>
          </a:prstGeom>
          <a:noFill/>
        </p:spPr>
        <p:txBody>
          <a:bodyPr wrap="none" rtlCol="0">
            <a:spAutoFit/>
          </a:bodyPr>
          <a:lstStyle/>
          <a:p>
            <a:r>
              <a:rPr lang="en-US" sz="1001">
                <a:solidFill>
                  <a:srgbClr val="3B1D85"/>
                </a:solidFill>
              </a:rPr>
              <a:t>DENVER INTERNATIONAL AIRPORT</a:t>
            </a:r>
          </a:p>
        </p:txBody>
      </p:sp>
      <p:sp>
        <p:nvSpPr>
          <p:cNvPr id="14" name="Rectangle 13">
            <a:extLst>
              <a:ext uri="{FF2B5EF4-FFF2-40B4-BE49-F238E27FC236}">
                <a16:creationId xmlns:a16="http://schemas.microsoft.com/office/drawing/2014/main" id="{E1FD169B-5315-394D-9721-A82DB7C3D66F}"/>
              </a:ext>
            </a:extLst>
          </p:cNvPr>
          <p:cNvSpPr/>
          <p:nvPr userDrawn="1"/>
        </p:nvSpPr>
        <p:spPr>
          <a:xfrm>
            <a:off x="735806" y="6538930"/>
            <a:ext cx="102395" cy="104775"/>
          </a:xfrm>
          <a:prstGeom prst="rect">
            <a:avLst/>
          </a:prstGeom>
          <a:solidFill>
            <a:srgbClr val="3B1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cxnSp>
        <p:nvCxnSpPr>
          <p:cNvPr id="15" name="Straight Connector 14">
            <a:extLst>
              <a:ext uri="{FF2B5EF4-FFF2-40B4-BE49-F238E27FC236}">
                <a16:creationId xmlns:a16="http://schemas.microsoft.com/office/drawing/2014/main" id="{868C656E-03DE-8F42-AC87-9E381D4DBD5B}"/>
              </a:ext>
            </a:extLst>
          </p:cNvPr>
          <p:cNvCxnSpPr>
            <a:cxnSpLocks/>
          </p:cNvCxnSpPr>
          <p:nvPr userDrawn="1"/>
        </p:nvCxnSpPr>
        <p:spPr>
          <a:xfrm flipH="1">
            <a:off x="-81371" y="6588588"/>
            <a:ext cx="864395" cy="0"/>
          </a:xfrm>
          <a:prstGeom prst="line">
            <a:avLst/>
          </a:prstGeom>
          <a:ln>
            <a:solidFill>
              <a:srgbClr val="3B1D85"/>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5D642979-1781-5347-9C27-073ED6AEB4BD}"/>
              </a:ext>
            </a:extLst>
          </p:cNvPr>
          <p:cNvSpPr>
            <a:spLocks noGrp="1"/>
          </p:cNvSpPr>
          <p:nvPr>
            <p:ph type="sldNum" sz="quarter" idx="4"/>
          </p:nvPr>
        </p:nvSpPr>
        <p:spPr>
          <a:xfrm>
            <a:off x="8675729" y="6356351"/>
            <a:ext cx="2844800" cy="365125"/>
          </a:xfrm>
          <a:prstGeom prst="rect">
            <a:avLst/>
          </a:prstGeom>
        </p:spPr>
        <p:txBody>
          <a:bodyPr vert="horz" lIns="91440" tIns="45720" rIns="91440" bIns="45720" rtlCol="0" anchor="ctr"/>
          <a:lstStyle>
            <a:lvl1pPr algn="r">
              <a:defRPr sz="1401">
                <a:solidFill>
                  <a:srgbClr val="3B1D85"/>
                </a:solidFill>
              </a:defRPr>
            </a:lvl1pPr>
          </a:lstStyle>
          <a:p>
            <a:fld id="{07685F98-2219-074E-8E84-0DD860A51521}" type="slidenum">
              <a:rPr lang="en-US" smtClean="0"/>
              <a:pPr/>
              <a:t>‹#›</a:t>
            </a:fld>
            <a:endParaRPr lang="en-US"/>
          </a:p>
        </p:txBody>
      </p:sp>
      <p:sp>
        <p:nvSpPr>
          <p:cNvPr id="16" name="Rectangle 15">
            <a:extLst>
              <a:ext uri="{FF2B5EF4-FFF2-40B4-BE49-F238E27FC236}">
                <a16:creationId xmlns:a16="http://schemas.microsoft.com/office/drawing/2014/main" id="{7546743B-9A6C-C54C-980E-11B05396565D}"/>
              </a:ext>
            </a:extLst>
          </p:cNvPr>
          <p:cNvSpPr/>
          <p:nvPr userDrawn="1"/>
        </p:nvSpPr>
        <p:spPr>
          <a:xfrm>
            <a:off x="0" y="17"/>
            <a:ext cx="12192000" cy="839223"/>
          </a:xfrm>
          <a:prstGeom prst="rect">
            <a:avLst/>
          </a:prstGeom>
          <a:solidFill>
            <a:srgbClr val="3B1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232E35"/>
              </a:solidFill>
            </a:endParaRPr>
          </a:p>
        </p:txBody>
      </p:sp>
      <p:sp>
        <p:nvSpPr>
          <p:cNvPr id="19" name="Title 3">
            <a:extLst>
              <a:ext uri="{FF2B5EF4-FFF2-40B4-BE49-F238E27FC236}">
                <a16:creationId xmlns:a16="http://schemas.microsoft.com/office/drawing/2014/main" id="{5BE159E9-5FF8-EB4F-8C8E-AE9CEF220FA2}"/>
              </a:ext>
            </a:extLst>
          </p:cNvPr>
          <p:cNvSpPr>
            <a:spLocks noGrp="1"/>
          </p:cNvSpPr>
          <p:nvPr>
            <p:ph type="title"/>
          </p:nvPr>
        </p:nvSpPr>
        <p:spPr>
          <a:xfrm>
            <a:off x="832671" y="85895"/>
            <a:ext cx="10515600" cy="839223"/>
          </a:xfrm>
        </p:spPr>
        <p:txBody>
          <a:bodyPr>
            <a:normAutofit/>
          </a:bodyPr>
          <a:lstStyle>
            <a:lvl1pPr>
              <a:defRPr sz="4267">
                <a:solidFill>
                  <a:schemeClr val="bg1"/>
                </a:solidFill>
              </a:defRPr>
            </a:lvl1pPr>
          </a:lstStyle>
          <a:p>
            <a:r>
              <a:rPr lang="en-US"/>
              <a:t>Click to edit Master title style</a:t>
            </a:r>
          </a:p>
        </p:txBody>
      </p:sp>
      <p:pic>
        <p:nvPicPr>
          <p:cNvPr id="21" name="Picture 20" descr="A picture containing drawing&#10;&#10;Description automatically generated">
            <a:extLst>
              <a:ext uri="{FF2B5EF4-FFF2-40B4-BE49-F238E27FC236}">
                <a16:creationId xmlns:a16="http://schemas.microsoft.com/office/drawing/2014/main" id="{71F7D7DB-D572-4D4F-87EE-394FA511C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59750" y="5896"/>
            <a:ext cx="660791" cy="617696"/>
          </a:xfrm>
          <a:prstGeom prst="rect">
            <a:avLst/>
          </a:prstGeom>
        </p:spPr>
      </p:pic>
    </p:spTree>
    <p:extLst>
      <p:ext uri="{BB962C8B-B14F-4D97-AF65-F5344CB8AC3E}">
        <p14:creationId xmlns:p14="http://schemas.microsoft.com/office/powerpoint/2010/main" val="22778341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Content 4 - ORANGE - Image WHITE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2" name="Picture 1" descr="A black and white logo&#10;&#10;Description automatically generated">
            <a:extLst>
              <a:ext uri="{FF2B5EF4-FFF2-40B4-BE49-F238E27FC236}">
                <a16:creationId xmlns:a16="http://schemas.microsoft.com/office/drawing/2014/main" id="{90EFDF38-6ADC-7092-162F-610E8C9F554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33188" y="-6670"/>
            <a:ext cx="565288" cy="565288"/>
          </a:xfrm>
          <a:prstGeom prst="rect">
            <a:avLst/>
          </a:prstGeom>
        </p:spPr>
      </p:pic>
      <p:sp>
        <p:nvSpPr>
          <p:cNvPr id="5" name="Text Placeholder 10">
            <a:extLst>
              <a:ext uri="{FF2B5EF4-FFF2-40B4-BE49-F238E27FC236}">
                <a16:creationId xmlns:a16="http://schemas.microsoft.com/office/drawing/2014/main" id="{8BA80A90-EA60-3973-6FB2-9800F42A5C79}"/>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813373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ontent 2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5C31418A-8F8E-263B-4C17-1F834EBA96AB}"/>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40330391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ontent 1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ED262956-0B92-2A40-D55F-3B983D3AA9C7}"/>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24015547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ontent 1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2" name="Text Placeholder 8">
            <a:extLst>
              <a:ext uri="{FF2B5EF4-FFF2-40B4-BE49-F238E27FC236}">
                <a16:creationId xmlns:a16="http://schemas.microsoft.com/office/drawing/2014/main" id="{1696E0FB-800F-B9BF-5CA0-6901B6152F7A}"/>
              </a:ext>
            </a:extLst>
          </p:cNvPr>
          <p:cNvSpPr>
            <a:spLocks noGrp="1"/>
          </p:cNvSpPr>
          <p:nvPr>
            <p:ph type="body" sz="quarter" idx="17" hasCustomPrompt="1"/>
          </p:nvPr>
        </p:nvSpPr>
        <p:spPr>
          <a:xfrm>
            <a:off x="770439" y="4081081"/>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5" name="Text Placeholder 8">
            <a:extLst>
              <a:ext uri="{FF2B5EF4-FFF2-40B4-BE49-F238E27FC236}">
                <a16:creationId xmlns:a16="http://schemas.microsoft.com/office/drawing/2014/main" id="{3E430B89-1170-6A74-2685-0A0575EDFD41}"/>
              </a:ext>
            </a:extLst>
          </p:cNvPr>
          <p:cNvSpPr>
            <a:spLocks noGrp="1"/>
          </p:cNvSpPr>
          <p:nvPr>
            <p:ph type="body" sz="quarter" idx="19" hasCustomPrompt="1"/>
          </p:nvPr>
        </p:nvSpPr>
        <p:spPr>
          <a:xfrm>
            <a:off x="8050167" y="4101710"/>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7" name="Text Placeholder 8">
            <a:extLst>
              <a:ext uri="{FF2B5EF4-FFF2-40B4-BE49-F238E27FC236}">
                <a16:creationId xmlns:a16="http://schemas.microsoft.com/office/drawing/2014/main" id="{5B09A37D-DF69-A09A-6426-2E1355B71656}"/>
              </a:ext>
            </a:extLst>
          </p:cNvPr>
          <p:cNvSpPr>
            <a:spLocks noGrp="1"/>
          </p:cNvSpPr>
          <p:nvPr>
            <p:ph type="body" sz="quarter" idx="21" hasCustomPrompt="1"/>
          </p:nvPr>
        </p:nvSpPr>
        <p:spPr>
          <a:xfrm>
            <a:off x="770440" y="4587097"/>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2" name="Text Placeholder 8">
            <a:extLst>
              <a:ext uri="{FF2B5EF4-FFF2-40B4-BE49-F238E27FC236}">
                <a16:creationId xmlns:a16="http://schemas.microsoft.com/office/drawing/2014/main" id="{8CE87C28-21A3-F8F3-D46E-4E250ECE99AA}"/>
              </a:ext>
            </a:extLst>
          </p:cNvPr>
          <p:cNvSpPr>
            <a:spLocks noGrp="1"/>
          </p:cNvSpPr>
          <p:nvPr>
            <p:ph type="body" sz="quarter" idx="23" hasCustomPrompt="1"/>
          </p:nvPr>
        </p:nvSpPr>
        <p:spPr>
          <a:xfrm>
            <a:off x="8050167" y="4607726"/>
            <a:ext cx="2286462" cy="578319"/>
          </a:xfrm>
          <a:prstGeom prst="rect">
            <a:avLst/>
          </a:prstGeom>
        </p:spPr>
        <p:txBody>
          <a:bodyPr/>
          <a:lstStyle>
            <a:lvl1pPr marL="0" indent="0" algn="ctr">
              <a:buNone/>
              <a:defRPr sz="1400" b="0"/>
            </a:lvl1pPr>
          </a:lstStyle>
          <a:p>
            <a:pPr lvl="0"/>
            <a:r>
              <a:rPr lang="en-US"/>
              <a:t>Body copy sentence case and 14pt size</a:t>
            </a:r>
          </a:p>
        </p:txBody>
      </p:sp>
    </p:spTree>
    <p:extLst>
      <p:ext uri="{BB962C8B-B14F-4D97-AF65-F5344CB8AC3E}">
        <p14:creationId xmlns:p14="http://schemas.microsoft.com/office/powerpoint/2010/main" val="5631355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7F793D1-AA11-C042-9427-E626EFDDA04F}"/>
              </a:ext>
            </a:extLst>
          </p:cNvPr>
          <p:cNvSpPr txBox="1"/>
          <p:nvPr userDrawn="1"/>
        </p:nvSpPr>
        <p:spPr>
          <a:xfrm>
            <a:off x="783030" y="6460124"/>
            <a:ext cx="1984839" cy="246349"/>
          </a:xfrm>
          <a:prstGeom prst="rect">
            <a:avLst/>
          </a:prstGeom>
          <a:noFill/>
        </p:spPr>
        <p:txBody>
          <a:bodyPr wrap="none" rtlCol="0">
            <a:spAutoFit/>
          </a:bodyPr>
          <a:lstStyle/>
          <a:p>
            <a:r>
              <a:rPr lang="en-US" sz="1001">
                <a:solidFill>
                  <a:srgbClr val="3B1D85"/>
                </a:solidFill>
              </a:rPr>
              <a:t>DENVER INTERNATIONAL AIRPORT</a:t>
            </a:r>
          </a:p>
        </p:txBody>
      </p:sp>
      <p:sp>
        <p:nvSpPr>
          <p:cNvPr id="14" name="Rectangle 13">
            <a:extLst>
              <a:ext uri="{FF2B5EF4-FFF2-40B4-BE49-F238E27FC236}">
                <a16:creationId xmlns:a16="http://schemas.microsoft.com/office/drawing/2014/main" id="{E1FD169B-5315-394D-9721-A82DB7C3D66F}"/>
              </a:ext>
            </a:extLst>
          </p:cNvPr>
          <p:cNvSpPr/>
          <p:nvPr userDrawn="1"/>
        </p:nvSpPr>
        <p:spPr>
          <a:xfrm>
            <a:off x="735806" y="6538930"/>
            <a:ext cx="102395" cy="104775"/>
          </a:xfrm>
          <a:prstGeom prst="rect">
            <a:avLst/>
          </a:prstGeom>
          <a:solidFill>
            <a:srgbClr val="3B1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cxnSp>
        <p:nvCxnSpPr>
          <p:cNvPr id="15" name="Straight Connector 14">
            <a:extLst>
              <a:ext uri="{FF2B5EF4-FFF2-40B4-BE49-F238E27FC236}">
                <a16:creationId xmlns:a16="http://schemas.microsoft.com/office/drawing/2014/main" id="{868C656E-03DE-8F42-AC87-9E381D4DBD5B}"/>
              </a:ext>
            </a:extLst>
          </p:cNvPr>
          <p:cNvCxnSpPr>
            <a:cxnSpLocks/>
          </p:cNvCxnSpPr>
          <p:nvPr userDrawn="1"/>
        </p:nvCxnSpPr>
        <p:spPr>
          <a:xfrm flipH="1">
            <a:off x="-81371" y="6588588"/>
            <a:ext cx="864395" cy="0"/>
          </a:xfrm>
          <a:prstGeom prst="line">
            <a:avLst/>
          </a:prstGeom>
          <a:ln>
            <a:solidFill>
              <a:srgbClr val="3B1D85"/>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5D642979-1781-5347-9C27-073ED6AEB4BD}"/>
              </a:ext>
            </a:extLst>
          </p:cNvPr>
          <p:cNvSpPr>
            <a:spLocks noGrp="1"/>
          </p:cNvSpPr>
          <p:nvPr>
            <p:ph type="sldNum" sz="quarter" idx="4"/>
          </p:nvPr>
        </p:nvSpPr>
        <p:spPr>
          <a:xfrm>
            <a:off x="8675729" y="6356351"/>
            <a:ext cx="2844800" cy="365125"/>
          </a:xfrm>
          <a:prstGeom prst="rect">
            <a:avLst/>
          </a:prstGeom>
        </p:spPr>
        <p:txBody>
          <a:bodyPr vert="horz" lIns="91440" tIns="45720" rIns="91440" bIns="45720" rtlCol="0" anchor="ctr"/>
          <a:lstStyle>
            <a:lvl1pPr algn="r">
              <a:defRPr sz="1401">
                <a:solidFill>
                  <a:srgbClr val="3B1D85"/>
                </a:solidFill>
              </a:defRPr>
            </a:lvl1pPr>
          </a:lstStyle>
          <a:p>
            <a:fld id="{07685F98-2219-074E-8E84-0DD860A51521}" type="slidenum">
              <a:rPr lang="en-US" smtClean="0"/>
              <a:pPr/>
              <a:t>‹#›</a:t>
            </a:fld>
            <a:endParaRPr lang="en-US"/>
          </a:p>
        </p:txBody>
      </p:sp>
      <p:sp>
        <p:nvSpPr>
          <p:cNvPr id="16" name="Rectangle 15">
            <a:extLst>
              <a:ext uri="{FF2B5EF4-FFF2-40B4-BE49-F238E27FC236}">
                <a16:creationId xmlns:a16="http://schemas.microsoft.com/office/drawing/2014/main" id="{7546743B-9A6C-C54C-980E-11B05396565D}"/>
              </a:ext>
            </a:extLst>
          </p:cNvPr>
          <p:cNvSpPr/>
          <p:nvPr userDrawn="1"/>
        </p:nvSpPr>
        <p:spPr>
          <a:xfrm>
            <a:off x="0" y="17"/>
            <a:ext cx="12192000" cy="839223"/>
          </a:xfrm>
          <a:prstGeom prst="rect">
            <a:avLst/>
          </a:prstGeom>
          <a:solidFill>
            <a:srgbClr val="3B1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232E35"/>
              </a:solidFill>
            </a:endParaRPr>
          </a:p>
        </p:txBody>
      </p:sp>
      <p:sp>
        <p:nvSpPr>
          <p:cNvPr id="19" name="Title 3">
            <a:extLst>
              <a:ext uri="{FF2B5EF4-FFF2-40B4-BE49-F238E27FC236}">
                <a16:creationId xmlns:a16="http://schemas.microsoft.com/office/drawing/2014/main" id="{5BE159E9-5FF8-EB4F-8C8E-AE9CEF220FA2}"/>
              </a:ext>
            </a:extLst>
          </p:cNvPr>
          <p:cNvSpPr>
            <a:spLocks noGrp="1"/>
          </p:cNvSpPr>
          <p:nvPr>
            <p:ph type="title"/>
          </p:nvPr>
        </p:nvSpPr>
        <p:spPr>
          <a:xfrm>
            <a:off x="832671" y="85895"/>
            <a:ext cx="10515600" cy="839223"/>
          </a:xfrm>
        </p:spPr>
        <p:txBody>
          <a:bodyPr>
            <a:normAutofit/>
          </a:bodyPr>
          <a:lstStyle>
            <a:lvl1pPr>
              <a:defRPr sz="4267">
                <a:solidFill>
                  <a:schemeClr val="bg1"/>
                </a:solidFill>
              </a:defRPr>
            </a:lvl1pPr>
          </a:lstStyle>
          <a:p>
            <a:r>
              <a:rPr lang="en-US"/>
              <a:t>Click to edit Master title style</a:t>
            </a:r>
          </a:p>
        </p:txBody>
      </p:sp>
      <p:pic>
        <p:nvPicPr>
          <p:cNvPr id="21" name="Picture 20" descr="A picture containing drawing&#10;&#10;Description automatically generated">
            <a:extLst>
              <a:ext uri="{FF2B5EF4-FFF2-40B4-BE49-F238E27FC236}">
                <a16:creationId xmlns:a16="http://schemas.microsoft.com/office/drawing/2014/main" id="{71F7D7DB-D572-4D4F-87EE-394FA511C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59750" y="5896"/>
            <a:ext cx="660791" cy="617696"/>
          </a:xfrm>
          <a:prstGeom prst="rect">
            <a:avLst/>
          </a:prstGeom>
        </p:spPr>
      </p:pic>
    </p:spTree>
    <p:extLst>
      <p:ext uri="{BB962C8B-B14F-4D97-AF65-F5344CB8AC3E}">
        <p14:creationId xmlns:p14="http://schemas.microsoft.com/office/powerpoint/2010/main" val="36368818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Content 4 - ORANGE - Image WHITE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2" name="Picture 1" descr="A black and white logo&#10;&#10;Description automatically generated">
            <a:extLst>
              <a:ext uri="{FF2B5EF4-FFF2-40B4-BE49-F238E27FC236}">
                <a16:creationId xmlns:a16="http://schemas.microsoft.com/office/drawing/2014/main" id="{90EFDF38-6ADC-7092-162F-610E8C9F554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33188" y="-6670"/>
            <a:ext cx="565288" cy="565288"/>
          </a:xfrm>
          <a:prstGeom prst="rect">
            <a:avLst/>
          </a:prstGeom>
        </p:spPr>
      </p:pic>
      <p:sp>
        <p:nvSpPr>
          <p:cNvPr id="5" name="Text Placeholder 10">
            <a:extLst>
              <a:ext uri="{FF2B5EF4-FFF2-40B4-BE49-F238E27FC236}">
                <a16:creationId xmlns:a16="http://schemas.microsoft.com/office/drawing/2014/main" id="{8BA80A90-EA60-3973-6FB2-9800F42A5C79}"/>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7677373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Content 2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5C31418A-8F8E-263B-4C17-1F834EBA96AB}"/>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977078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 4 - GREEN - Image WHITE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13" name="Picture 12" descr="A black and white logo&#10;&#10;Description automatically generated">
            <a:extLst>
              <a:ext uri="{FF2B5EF4-FFF2-40B4-BE49-F238E27FC236}">
                <a16:creationId xmlns:a16="http://schemas.microsoft.com/office/drawing/2014/main" id="{4A63C94D-302D-2C1F-951E-4472526EA3A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33188" y="-6670"/>
            <a:ext cx="565288" cy="565288"/>
          </a:xfrm>
          <a:prstGeom prst="rect">
            <a:avLst/>
          </a:prstGeom>
        </p:spPr>
      </p:pic>
      <p:sp>
        <p:nvSpPr>
          <p:cNvPr id="2" name="Text Placeholder 10">
            <a:extLst>
              <a:ext uri="{FF2B5EF4-FFF2-40B4-BE49-F238E27FC236}">
                <a16:creationId xmlns:a16="http://schemas.microsoft.com/office/drawing/2014/main" id="{8130B2CB-A7DB-568E-E6DF-132A1E5593C5}"/>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3648409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2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2" name="Text Placeholder 8">
            <a:extLst>
              <a:ext uri="{FF2B5EF4-FFF2-40B4-BE49-F238E27FC236}">
                <a16:creationId xmlns:a16="http://schemas.microsoft.com/office/drawing/2014/main" id="{6240A90C-36DE-9065-E842-293002EF4399}"/>
              </a:ext>
            </a:extLst>
          </p:cNvPr>
          <p:cNvSpPr>
            <a:spLocks noGrp="1"/>
          </p:cNvSpPr>
          <p:nvPr>
            <p:ph type="body" sz="quarter" idx="17" hasCustomPrompt="1"/>
          </p:nvPr>
        </p:nvSpPr>
        <p:spPr>
          <a:xfrm>
            <a:off x="770439" y="4081081"/>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3" name="Text Placeholder 8">
            <a:extLst>
              <a:ext uri="{FF2B5EF4-FFF2-40B4-BE49-F238E27FC236}">
                <a16:creationId xmlns:a16="http://schemas.microsoft.com/office/drawing/2014/main" id="{9EDCDD1E-280C-845E-14BD-8F6416852B61}"/>
              </a:ext>
            </a:extLst>
          </p:cNvPr>
          <p:cNvSpPr>
            <a:spLocks noGrp="1"/>
          </p:cNvSpPr>
          <p:nvPr>
            <p:ph type="body" sz="quarter" idx="18" hasCustomPrompt="1"/>
          </p:nvPr>
        </p:nvSpPr>
        <p:spPr>
          <a:xfrm>
            <a:off x="3341948" y="4089803"/>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5" name="Text Placeholder 8">
            <a:extLst>
              <a:ext uri="{FF2B5EF4-FFF2-40B4-BE49-F238E27FC236}">
                <a16:creationId xmlns:a16="http://schemas.microsoft.com/office/drawing/2014/main" id="{57789556-7CFA-CCF2-A1A6-87C4744DAE3A}"/>
              </a:ext>
            </a:extLst>
          </p:cNvPr>
          <p:cNvSpPr>
            <a:spLocks noGrp="1"/>
          </p:cNvSpPr>
          <p:nvPr>
            <p:ph type="body" sz="quarter" idx="19" hasCustomPrompt="1"/>
          </p:nvPr>
        </p:nvSpPr>
        <p:spPr>
          <a:xfrm>
            <a:off x="5913457" y="4081080"/>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6" name="Text Placeholder 8">
            <a:extLst>
              <a:ext uri="{FF2B5EF4-FFF2-40B4-BE49-F238E27FC236}">
                <a16:creationId xmlns:a16="http://schemas.microsoft.com/office/drawing/2014/main" id="{CC78DFB7-6347-535D-34AE-87AB9F437B51}"/>
              </a:ext>
            </a:extLst>
          </p:cNvPr>
          <p:cNvSpPr>
            <a:spLocks noGrp="1"/>
          </p:cNvSpPr>
          <p:nvPr>
            <p:ph type="body" sz="quarter" idx="20" hasCustomPrompt="1"/>
          </p:nvPr>
        </p:nvSpPr>
        <p:spPr>
          <a:xfrm>
            <a:off x="8484966" y="4089803"/>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7" name="Text Placeholder 8">
            <a:extLst>
              <a:ext uri="{FF2B5EF4-FFF2-40B4-BE49-F238E27FC236}">
                <a16:creationId xmlns:a16="http://schemas.microsoft.com/office/drawing/2014/main" id="{B06533FE-59B9-ADBF-4A5D-BA534B11F2D8}"/>
              </a:ext>
            </a:extLst>
          </p:cNvPr>
          <p:cNvSpPr>
            <a:spLocks noGrp="1"/>
          </p:cNvSpPr>
          <p:nvPr>
            <p:ph type="body" sz="quarter" idx="21" hasCustomPrompt="1"/>
          </p:nvPr>
        </p:nvSpPr>
        <p:spPr>
          <a:xfrm>
            <a:off x="770440" y="4587097"/>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9" name="Text Placeholder 8">
            <a:extLst>
              <a:ext uri="{FF2B5EF4-FFF2-40B4-BE49-F238E27FC236}">
                <a16:creationId xmlns:a16="http://schemas.microsoft.com/office/drawing/2014/main" id="{97C949B2-60F4-1BEB-3762-B982746D5F02}"/>
              </a:ext>
            </a:extLst>
          </p:cNvPr>
          <p:cNvSpPr>
            <a:spLocks noGrp="1"/>
          </p:cNvSpPr>
          <p:nvPr>
            <p:ph type="body" sz="quarter" idx="22" hasCustomPrompt="1"/>
          </p:nvPr>
        </p:nvSpPr>
        <p:spPr>
          <a:xfrm>
            <a:off x="3330373" y="4604123"/>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2" name="Text Placeholder 8">
            <a:extLst>
              <a:ext uri="{FF2B5EF4-FFF2-40B4-BE49-F238E27FC236}">
                <a16:creationId xmlns:a16="http://schemas.microsoft.com/office/drawing/2014/main" id="{B0EE2C00-2992-64A0-9E86-52D837091B19}"/>
              </a:ext>
            </a:extLst>
          </p:cNvPr>
          <p:cNvSpPr>
            <a:spLocks noGrp="1"/>
          </p:cNvSpPr>
          <p:nvPr>
            <p:ph type="body" sz="quarter" idx="23" hasCustomPrompt="1"/>
          </p:nvPr>
        </p:nvSpPr>
        <p:spPr>
          <a:xfrm>
            <a:off x="5913457" y="4587096"/>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3" name="Text Placeholder 8">
            <a:extLst>
              <a:ext uri="{FF2B5EF4-FFF2-40B4-BE49-F238E27FC236}">
                <a16:creationId xmlns:a16="http://schemas.microsoft.com/office/drawing/2014/main" id="{F572C860-1B06-3C49-FD47-1143FAB2FD53}"/>
              </a:ext>
            </a:extLst>
          </p:cNvPr>
          <p:cNvSpPr>
            <a:spLocks noGrp="1"/>
          </p:cNvSpPr>
          <p:nvPr>
            <p:ph type="body" sz="quarter" idx="24" hasCustomPrompt="1"/>
          </p:nvPr>
        </p:nvSpPr>
        <p:spPr>
          <a:xfrm>
            <a:off x="8473391" y="4587095"/>
            <a:ext cx="2286462" cy="578319"/>
          </a:xfrm>
          <a:prstGeom prst="rect">
            <a:avLst/>
          </a:prstGeom>
        </p:spPr>
        <p:txBody>
          <a:bodyPr/>
          <a:lstStyle>
            <a:lvl1pPr marL="0" indent="0" algn="ctr">
              <a:buNone/>
              <a:defRPr sz="1400" b="0"/>
            </a:lvl1pPr>
          </a:lstStyle>
          <a:p>
            <a:pPr lvl="0"/>
            <a:r>
              <a:rPr lang="en-US"/>
              <a:t>Body copy sentence case and 14pt size</a:t>
            </a:r>
          </a:p>
        </p:txBody>
      </p:sp>
      <p:pic>
        <p:nvPicPr>
          <p:cNvPr id="17" name="Picture 16">
            <a:extLst>
              <a:ext uri="{FF2B5EF4-FFF2-40B4-BE49-F238E27FC236}">
                <a16:creationId xmlns:a16="http://schemas.microsoft.com/office/drawing/2014/main" id="{4ADB70BD-1A8E-A0DE-8940-70CA09AB6B0B}"/>
              </a:ext>
            </a:extLst>
          </p:cNvPr>
          <p:cNvPicPr>
            <a:picLocks noChangeAspect="1"/>
          </p:cNvPicPr>
          <p:nvPr userDrawn="1"/>
        </p:nvPicPr>
        <p:blipFill>
          <a:blip r:embed="rId2"/>
          <a:stretch>
            <a:fillRect/>
          </a:stretch>
        </p:blipFill>
        <p:spPr>
          <a:xfrm>
            <a:off x="3726044" y="2510822"/>
            <a:ext cx="1595376" cy="1418113"/>
          </a:xfrm>
          <a:prstGeom prst="rect">
            <a:avLst/>
          </a:prstGeom>
        </p:spPr>
      </p:pic>
      <p:pic>
        <p:nvPicPr>
          <p:cNvPr id="18" name="Picture 17">
            <a:extLst>
              <a:ext uri="{FF2B5EF4-FFF2-40B4-BE49-F238E27FC236}">
                <a16:creationId xmlns:a16="http://schemas.microsoft.com/office/drawing/2014/main" id="{7EA4F083-2C21-6318-7763-D550EB0B3789}"/>
              </a:ext>
            </a:extLst>
          </p:cNvPr>
          <p:cNvPicPr>
            <a:picLocks noChangeAspect="1"/>
          </p:cNvPicPr>
          <p:nvPr userDrawn="1"/>
        </p:nvPicPr>
        <p:blipFill>
          <a:blip r:embed="rId3"/>
          <a:stretch>
            <a:fillRect/>
          </a:stretch>
        </p:blipFill>
        <p:spPr>
          <a:xfrm>
            <a:off x="1036942" y="2505056"/>
            <a:ext cx="1520179" cy="1370303"/>
          </a:xfrm>
          <a:prstGeom prst="rect">
            <a:avLst/>
          </a:prstGeom>
        </p:spPr>
      </p:pic>
      <p:pic>
        <p:nvPicPr>
          <p:cNvPr id="19" name="Picture 18" descr="A purple globe with continents in the middle&#10;&#10;Description automatically generated">
            <a:extLst>
              <a:ext uri="{FF2B5EF4-FFF2-40B4-BE49-F238E27FC236}">
                <a16:creationId xmlns:a16="http://schemas.microsoft.com/office/drawing/2014/main" id="{60F6F111-3A82-B5D2-C151-B2842DD52DCA}"/>
              </a:ext>
            </a:extLst>
          </p:cNvPr>
          <p:cNvPicPr>
            <a:picLocks noChangeAspect="1"/>
          </p:cNvPicPr>
          <p:nvPr userDrawn="1"/>
        </p:nvPicPr>
        <p:blipFill>
          <a:blip r:embed="rId4"/>
          <a:stretch>
            <a:fillRect/>
          </a:stretch>
        </p:blipFill>
        <p:spPr>
          <a:xfrm>
            <a:off x="6224364" y="2478314"/>
            <a:ext cx="1653071" cy="1483128"/>
          </a:xfrm>
          <a:prstGeom prst="rect">
            <a:avLst/>
          </a:prstGeom>
        </p:spPr>
      </p:pic>
      <p:pic>
        <p:nvPicPr>
          <p:cNvPr id="20" name="Picture 19">
            <a:extLst>
              <a:ext uri="{FF2B5EF4-FFF2-40B4-BE49-F238E27FC236}">
                <a16:creationId xmlns:a16="http://schemas.microsoft.com/office/drawing/2014/main" id="{E339E702-A106-0599-A4AC-F041A93587EA}"/>
              </a:ext>
            </a:extLst>
          </p:cNvPr>
          <p:cNvPicPr>
            <a:picLocks noChangeAspect="1"/>
          </p:cNvPicPr>
          <p:nvPr userDrawn="1"/>
        </p:nvPicPr>
        <p:blipFill>
          <a:blip r:embed="rId5"/>
          <a:stretch>
            <a:fillRect/>
          </a:stretch>
        </p:blipFill>
        <p:spPr>
          <a:xfrm>
            <a:off x="8988663" y="2621726"/>
            <a:ext cx="1410336" cy="1253633"/>
          </a:xfrm>
          <a:prstGeom prst="rect">
            <a:avLst/>
          </a:prstGeom>
        </p:spPr>
      </p:pic>
    </p:spTree>
    <p:extLst>
      <p:ext uri="{BB962C8B-B14F-4D97-AF65-F5344CB8AC3E}">
        <p14:creationId xmlns:p14="http://schemas.microsoft.com/office/powerpoint/2010/main" val="15330411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5C883D-BEAB-FCDF-6CBB-90FC2F4DDE6E}"/>
              </a:ext>
            </a:extLst>
          </p:cNvPr>
          <p:cNvPicPr>
            <a:picLocks noChangeAspect="1"/>
          </p:cNvPicPr>
          <p:nvPr userDrawn="1"/>
        </p:nvPicPr>
        <p:blipFill>
          <a:blip r:embed="rId2" cstate="email">
            <a:extLst>
              <a:ext uri="{28A0092B-C50C-407E-A947-70E740481C1C}">
                <a14:useLocalDpi xmlns:a14="http://schemas.microsoft.com/office/drawing/2010/main"/>
              </a:ext>
            </a:extLst>
          </a:blip>
          <a:srcRect b="40895"/>
          <a:stretch/>
        </p:blipFill>
        <p:spPr>
          <a:xfrm>
            <a:off x="320842" y="0"/>
            <a:ext cx="11871158" cy="6858000"/>
          </a:xfrm>
          <a:prstGeom prst="rect">
            <a:avLst/>
          </a:prstGeom>
        </p:spPr>
      </p:pic>
      <p:sp>
        <p:nvSpPr>
          <p:cNvPr id="11" name="Rectangle: Rounded Corners 10">
            <a:extLst>
              <a:ext uri="{FF2B5EF4-FFF2-40B4-BE49-F238E27FC236}">
                <a16:creationId xmlns:a16="http://schemas.microsoft.com/office/drawing/2014/main" id="{67DAB642-97AE-0CFA-8679-89309C22E8D8}"/>
              </a:ext>
            </a:extLst>
          </p:cNvPr>
          <p:cNvSpPr/>
          <p:nvPr userDrawn="1"/>
        </p:nvSpPr>
        <p:spPr>
          <a:xfrm>
            <a:off x="5915299" y="4363063"/>
            <a:ext cx="1182189" cy="813207"/>
          </a:xfrm>
          <a:prstGeom prst="roundRect">
            <a:avLst/>
          </a:prstGeom>
          <a:solidFill>
            <a:srgbClr val="F9F9F9"/>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5EF2C50-917F-AF6D-6AA3-8C2197AF742E}"/>
              </a:ext>
            </a:extLst>
          </p:cNvPr>
          <p:cNvSpPr/>
          <p:nvPr userDrawn="1"/>
        </p:nvSpPr>
        <p:spPr>
          <a:xfrm rot="16200000">
            <a:off x="1984572" y="-1984574"/>
            <a:ext cx="6858001" cy="10827145"/>
          </a:xfrm>
          <a:prstGeom prst="rect">
            <a:avLst/>
          </a:prstGeom>
          <a:gradFill flip="none" rotWithShape="1">
            <a:gsLst>
              <a:gs pos="0">
                <a:schemeClr val="bg1">
                  <a:alpha val="0"/>
                </a:schemeClr>
              </a:gs>
              <a:gs pos="50000">
                <a:schemeClr val="bg1">
                  <a:alpha val="88000"/>
                </a:schemeClr>
              </a:gs>
              <a:gs pos="100000">
                <a:schemeClr val="bg1">
                  <a:shade val="100000"/>
                  <a:satMod val="115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243BE5-966D-FD67-E599-99AE05F03B1C}"/>
              </a:ext>
            </a:extLst>
          </p:cNvPr>
          <p:cNvSpPr>
            <a:spLocks noGrp="1"/>
          </p:cNvSpPr>
          <p:nvPr>
            <p:ph type="ctrTitle"/>
          </p:nvPr>
        </p:nvSpPr>
        <p:spPr>
          <a:xfrm>
            <a:off x="838200" y="808038"/>
            <a:ext cx="4360817" cy="2447924"/>
          </a:xfrm>
        </p:spPr>
        <p:txBody>
          <a:bodyPr anchor="t">
            <a:normAutofit/>
          </a:bodyPr>
          <a:lstStyle>
            <a:lvl1pPr algn="l">
              <a:defRPr sz="4800">
                <a:latin typeface="Century Gothic" panose="020B0502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C642F6E-B1BC-BC68-3372-DF3CA4240804}"/>
              </a:ext>
            </a:extLst>
          </p:cNvPr>
          <p:cNvSpPr>
            <a:spLocks noGrp="1"/>
          </p:cNvSpPr>
          <p:nvPr>
            <p:ph type="subTitle" idx="1"/>
          </p:nvPr>
        </p:nvSpPr>
        <p:spPr>
          <a:xfrm>
            <a:off x="838200" y="3602039"/>
            <a:ext cx="4360817" cy="813207"/>
          </a:xfrm>
        </p:spPr>
        <p:txBody>
          <a:bodyPr>
            <a:normAutofit/>
          </a:bodyPr>
          <a:lstStyle>
            <a:lvl1pPr marL="0" indent="0" algn="l">
              <a:buNone/>
              <a:defRPr sz="200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Content Placeholder 2">
            <a:extLst>
              <a:ext uri="{FF2B5EF4-FFF2-40B4-BE49-F238E27FC236}">
                <a16:creationId xmlns:a16="http://schemas.microsoft.com/office/drawing/2014/main" id="{5091BC75-1B83-CE1B-C977-991D7841C842}"/>
              </a:ext>
            </a:extLst>
          </p:cNvPr>
          <p:cNvSpPr txBox="1">
            <a:spLocks/>
          </p:cNvSpPr>
          <p:nvPr userDrawn="1"/>
        </p:nvSpPr>
        <p:spPr>
          <a:xfrm>
            <a:off x="838200" y="5295340"/>
            <a:ext cx="3845918" cy="55028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3">
                    <a:lumMod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1000" b="1"/>
              <a:t>Forward looking statement: </a:t>
            </a:r>
            <a:r>
              <a:rPr lang="en-US" sz="1000"/>
              <a:t>This presentation may include predictions, estimates or other information that might be considered forward-looking. While these forward-looking statements represent our current judgment on what the future holds, they are subject to risks and uncertainties that could cause actual results to differ materially. You are cautioned not to place undue reliance on these forward-looking statements, which reflect our opinions only as of the date of this presentation. </a:t>
            </a:r>
          </a:p>
        </p:txBody>
      </p:sp>
      <p:pic>
        <p:nvPicPr>
          <p:cNvPr id="10" name="Picture 9">
            <a:extLst>
              <a:ext uri="{FF2B5EF4-FFF2-40B4-BE49-F238E27FC236}">
                <a16:creationId xmlns:a16="http://schemas.microsoft.com/office/drawing/2014/main" id="{3D63AA78-FDEC-9422-D530-ACCA6B6BD6A4}"/>
              </a:ext>
            </a:extLst>
          </p:cNvPr>
          <p:cNvPicPr>
            <a:picLocks noChangeAspect="1"/>
          </p:cNvPicPr>
          <p:nvPr userDrawn="1"/>
        </p:nvPicPr>
        <p:blipFill>
          <a:blip r:embed="rId3" cstate="email">
            <a:extLst>
              <a:ext uri="{28A0092B-C50C-407E-A947-70E740481C1C}">
                <a14:useLocalDpi xmlns:a14="http://schemas.microsoft.com/office/drawing/2010/main"/>
              </a:ext>
            </a:extLst>
          </a:blip>
          <a:srcRect l="14505" t="16737" r="4573" b="31165"/>
          <a:stretch/>
        </p:blipFill>
        <p:spPr>
          <a:xfrm>
            <a:off x="5519859" y="4008642"/>
            <a:ext cx="4625342" cy="19695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99090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585948D-DD89-C083-BBE2-62AC819A3088}"/>
              </a:ext>
            </a:extLst>
          </p:cNvPr>
          <p:cNvPicPr>
            <a:picLocks noChangeAspect="1"/>
          </p:cNvPicPr>
          <p:nvPr userDrawn="1"/>
        </p:nvPicPr>
        <p:blipFill>
          <a:blip r:embed="rId2" cstate="email">
            <a:extLst>
              <a:ext uri="{28A0092B-C50C-407E-A947-70E740481C1C}">
                <a14:useLocalDpi xmlns:a14="http://schemas.microsoft.com/office/drawing/2010/main"/>
              </a:ext>
            </a:extLst>
          </a:blip>
          <a:srcRect t="47039" b="40917"/>
          <a:stretch/>
        </p:blipFill>
        <p:spPr>
          <a:xfrm>
            <a:off x="0" y="5425440"/>
            <a:ext cx="12192000" cy="1432560"/>
          </a:xfrm>
          <a:prstGeom prst="rect">
            <a:avLst/>
          </a:prstGeom>
        </p:spPr>
      </p:pic>
      <p:sp>
        <p:nvSpPr>
          <p:cNvPr id="9" name="Rectangle 8">
            <a:extLst>
              <a:ext uri="{FF2B5EF4-FFF2-40B4-BE49-F238E27FC236}">
                <a16:creationId xmlns:a16="http://schemas.microsoft.com/office/drawing/2014/main" id="{1ADFFAA8-58DB-DB96-9B50-F2688193C64F}"/>
              </a:ext>
            </a:extLst>
          </p:cNvPr>
          <p:cNvSpPr/>
          <p:nvPr userDrawn="1"/>
        </p:nvSpPr>
        <p:spPr>
          <a:xfrm>
            <a:off x="0" y="5303520"/>
            <a:ext cx="12192000" cy="1143409"/>
          </a:xfrm>
          <a:prstGeom prst="rect">
            <a:avLst/>
          </a:prstGeom>
          <a:gradFill flip="none" rotWithShape="1">
            <a:gsLst>
              <a:gs pos="0">
                <a:schemeClr val="bg1">
                  <a:alpha val="0"/>
                </a:schemeClr>
              </a:gs>
              <a:gs pos="50000">
                <a:schemeClr val="bg1">
                  <a:alpha val="88000"/>
                </a:schemeClr>
              </a:gs>
              <a:gs pos="100000">
                <a:schemeClr val="bg1">
                  <a:shade val="100000"/>
                  <a:satMod val="115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B85168-7E04-4386-FA16-AEA20047C6D5}"/>
              </a:ext>
            </a:extLst>
          </p:cNvPr>
          <p:cNvSpPr>
            <a:spLocks noGrp="1"/>
          </p:cNvSpPr>
          <p:nvPr>
            <p:ph type="title"/>
          </p:nvPr>
        </p:nvSpPr>
        <p:spPr>
          <a:xfrm>
            <a:off x="838200" y="365125"/>
            <a:ext cx="10515600" cy="636361"/>
          </a:xfrm>
        </p:spPr>
        <p:txBody>
          <a:bodyPr>
            <a:noAutofit/>
          </a:bodyPr>
          <a:lstStyle>
            <a:lvl1pPr>
              <a:defRPr sz="4000">
                <a:latin typeface="Century Gothic" panose="020B0502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9158571-6302-E368-10CF-591D7D750345}"/>
              </a:ext>
            </a:extLst>
          </p:cNvPr>
          <p:cNvSpPr>
            <a:spLocks noGrp="1"/>
          </p:cNvSpPr>
          <p:nvPr>
            <p:ph idx="1"/>
          </p:nvPr>
        </p:nvSpPr>
        <p:spPr>
          <a:xfrm>
            <a:off x="838200" y="1254034"/>
            <a:ext cx="10515600" cy="4767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2B0DA90-22A7-0E9E-0A6E-D98DA725A9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D6F9C8-F993-CA6B-5EAC-E429B7C90D05}"/>
              </a:ext>
            </a:extLst>
          </p:cNvPr>
          <p:cNvSpPr>
            <a:spLocks noGrp="1"/>
          </p:cNvSpPr>
          <p:nvPr>
            <p:ph type="sldNum" sz="quarter" idx="12"/>
          </p:nvPr>
        </p:nvSpPr>
        <p:spPr/>
        <p:txBody>
          <a:bodyPr/>
          <a:lstStyle/>
          <a:p>
            <a:fld id="{9724B45E-4643-4506-A787-832A5D92DBB5}" type="slidenum">
              <a:rPr lang="en-US" smtClean="0"/>
              <a:t>‹#›</a:t>
            </a:fld>
            <a:endParaRPr lang="en-US"/>
          </a:p>
        </p:txBody>
      </p:sp>
      <p:sp>
        <p:nvSpPr>
          <p:cNvPr id="10" name="TextBox 9">
            <a:extLst>
              <a:ext uri="{FF2B5EF4-FFF2-40B4-BE49-F238E27FC236}">
                <a16:creationId xmlns:a16="http://schemas.microsoft.com/office/drawing/2014/main" id="{3810CDA5-3471-8669-20B0-DC117728BCBD}"/>
              </a:ext>
            </a:extLst>
          </p:cNvPr>
          <p:cNvSpPr txBox="1"/>
          <p:nvPr userDrawn="1"/>
        </p:nvSpPr>
        <p:spPr>
          <a:xfrm>
            <a:off x="229800" y="6374239"/>
            <a:ext cx="3808800" cy="276999"/>
          </a:xfrm>
          <a:prstGeom prst="rect">
            <a:avLst/>
          </a:prstGeom>
          <a:noFill/>
        </p:spPr>
        <p:txBody>
          <a:bodyPr wrap="none" rtlCol="0">
            <a:spAutoFit/>
          </a:bodyPr>
          <a:lstStyle/>
          <a:p>
            <a:r>
              <a:rPr lang="en-US" sz="1200">
                <a:solidFill>
                  <a:schemeClr val="tx1">
                    <a:lumMod val="50000"/>
                    <a:lumOff val="50000"/>
                  </a:schemeClr>
                </a:solidFill>
              </a:rPr>
              <a:t>©Copyright Provenzano Resources, Inc. All rights reserved</a:t>
            </a:r>
          </a:p>
        </p:txBody>
      </p:sp>
      <p:pic>
        <p:nvPicPr>
          <p:cNvPr id="11" name="Picture 10">
            <a:extLst>
              <a:ext uri="{FF2B5EF4-FFF2-40B4-BE49-F238E27FC236}">
                <a16:creationId xmlns:a16="http://schemas.microsoft.com/office/drawing/2014/main" id="{7B3B5690-70E6-AE2A-2F13-E7E528460AB8}"/>
              </a:ext>
            </a:extLst>
          </p:cNvPr>
          <p:cNvPicPr>
            <a:picLocks noChangeAspect="1"/>
          </p:cNvPicPr>
          <p:nvPr userDrawn="1"/>
        </p:nvPicPr>
        <p:blipFill>
          <a:blip r:embed="rId3" cstate="email">
            <a:extLst>
              <a:ext uri="{28A0092B-C50C-407E-A947-70E740481C1C}">
                <a14:useLocalDpi xmlns:a14="http://schemas.microsoft.com/office/drawing/2010/main"/>
              </a:ext>
            </a:extLst>
          </a:blip>
          <a:srcRect l="14505" t="16737" r="4573" b="31165"/>
          <a:stretch/>
        </p:blipFill>
        <p:spPr>
          <a:xfrm>
            <a:off x="8874035" y="6228307"/>
            <a:ext cx="1242605" cy="529135"/>
          </a:xfrm>
          <a:prstGeom prst="rect">
            <a:avLst/>
          </a:prstGeom>
          <a:effectLst/>
        </p:spPr>
      </p:pic>
    </p:spTree>
    <p:extLst>
      <p:ext uri="{BB962C8B-B14F-4D97-AF65-F5344CB8AC3E}">
        <p14:creationId xmlns:p14="http://schemas.microsoft.com/office/powerpoint/2010/main" val="22771067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C77475-B267-59EB-E379-2186946B7750}"/>
              </a:ext>
            </a:extLst>
          </p:cNvPr>
          <p:cNvPicPr>
            <a:picLocks noChangeAspect="1"/>
          </p:cNvPicPr>
          <p:nvPr userDrawn="1"/>
        </p:nvPicPr>
        <p:blipFill>
          <a:blip r:embed="rId2" cstate="email">
            <a:extLst>
              <a:ext uri="{28A0092B-C50C-407E-A947-70E740481C1C}">
                <a14:useLocalDpi xmlns:a14="http://schemas.microsoft.com/office/drawing/2010/main"/>
              </a:ext>
            </a:extLst>
          </a:blip>
          <a:srcRect t="47039" b="40917"/>
          <a:stretch/>
        </p:blipFill>
        <p:spPr>
          <a:xfrm>
            <a:off x="0" y="5425440"/>
            <a:ext cx="12192000" cy="1432560"/>
          </a:xfrm>
          <a:prstGeom prst="rect">
            <a:avLst/>
          </a:prstGeom>
        </p:spPr>
      </p:pic>
      <p:sp>
        <p:nvSpPr>
          <p:cNvPr id="8" name="Rectangle 7">
            <a:extLst>
              <a:ext uri="{FF2B5EF4-FFF2-40B4-BE49-F238E27FC236}">
                <a16:creationId xmlns:a16="http://schemas.microsoft.com/office/drawing/2014/main" id="{D1DB45C7-94F4-0485-6168-1C1560BCA575}"/>
              </a:ext>
            </a:extLst>
          </p:cNvPr>
          <p:cNvSpPr/>
          <p:nvPr userDrawn="1"/>
        </p:nvSpPr>
        <p:spPr>
          <a:xfrm>
            <a:off x="0" y="5303520"/>
            <a:ext cx="12192000" cy="1143409"/>
          </a:xfrm>
          <a:prstGeom prst="rect">
            <a:avLst/>
          </a:prstGeom>
          <a:gradFill flip="none" rotWithShape="1">
            <a:gsLst>
              <a:gs pos="0">
                <a:schemeClr val="bg1">
                  <a:alpha val="0"/>
                </a:schemeClr>
              </a:gs>
              <a:gs pos="50000">
                <a:schemeClr val="bg1">
                  <a:alpha val="88000"/>
                </a:schemeClr>
              </a:gs>
              <a:gs pos="100000">
                <a:schemeClr val="bg1">
                  <a:shade val="100000"/>
                  <a:satMod val="115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31FBC9E7-9160-76E1-1D8D-D09868B76519}"/>
              </a:ext>
            </a:extLst>
          </p:cNvPr>
          <p:cNvSpPr>
            <a:spLocks noGrp="1"/>
          </p:cNvSpPr>
          <p:nvPr>
            <p:ph type="title"/>
          </p:nvPr>
        </p:nvSpPr>
        <p:spPr>
          <a:xfrm>
            <a:off x="838200" y="365125"/>
            <a:ext cx="10515600" cy="636361"/>
          </a:xfrm>
        </p:spPr>
        <p:txBody>
          <a:bodyPr>
            <a:noAutofit/>
          </a:bodyPr>
          <a:lstStyle>
            <a:lvl1pPr>
              <a:defRPr sz="4000">
                <a:latin typeface="Century Gothic" panose="020B0502020202020204" pitchFamily="34" charset="0"/>
              </a:defRPr>
            </a:lvl1pPr>
          </a:lstStyle>
          <a:p>
            <a:r>
              <a:rPr lang="en-US"/>
              <a:t>Click to edit Master title style</a:t>
            </a:r>
          </a:p>
        </p:txBody>
      </p:sp>
      <p:sp>
        <p:nvSpPr>
          <p:cNvPr id="10" name="TextBox 9">
            <a:extLst>
              <a:ext uri="{FF2B5EF4-FFF2-40B4-BE49-F238E27FC236}">
                <a16:creationId xmlns:a16="http://schemas.microsoft.com/office/drawing/2014/main" id="{1F70A8C4-BFE8-A5AE-603F-19F40D1D3A7A}"/>
              </a:ext>
            </a:extLst>
          </p:cNvPr>
          <p:cNvSpPr txBox="1"/>
          <p:nvPr userDrawn="1"/>
        </p:nvSpPr>
        <p:spPr>
          <a:xfrm>
            <a:off x="229800" y="6374239"/>
            <a:ext cx="3808800" cy="276999"/>
          </a:xfrm>
          <a:prstGeom prst="rect">
            <a:avLst/>
          </a:prstGeom>
          <a:noFill/>
        </p:spPr>
        <p:txBody>
          <a:bodyPr wrap="none" rtlCol="0">
            <a:spAutoFit/>
          </a:bodyPr>
          <a:lstStyle/>
          <a:p>
            <a:r>
              <a:rPr lang="en-US" sz="1200">
                <a:solidFill>
                  <a:schemeClr val="tx1">
                    <a:lumMod val="50000"/>
                    <a:lumOff val="50000"/>
                  </a:schemeClr>
                </a:solidFill>
              </a:rPr>
              <a:t>©Copyright Provenzano Resources, Inc. All rights reserved</a:t>
            </a:r>
          </a:p>
        </p:txBody>
      </p:sp>
      <p:pic>
        <p:nvPicPr>
          <p:cNvPr id="11" name="Picture 10">
            <a:extLst>
              <a:ext uri="{FF2B5EF4-FFF2-40B4-BE49-F238E27FC236}">
                <a16:creationId xmlns:a16="http://schemas.microsoft.com/office/drawing/2014/main" id="{45E9831A-D967-E4B7-B686-191DE0FEB53E}"/>
              </a:ext>
            </a:extLst>
          </p:cNvPr>
          <p:cNvPicPr>
            <a:picLocks noChangeAspect="1"/>
          </p:cNvPicPr>
          <p:nvPr userDrawn="1"/>
        </p:nvPicPr>
        <p:blipFill>
          <a:blip r:embed="rId3" cstate="email">
            <a:extLst>
              <a:ext uri="{28A0092B-C50C-407E-A947-70E740481C1C}">
                <a14:useLocalDpi xmlns:a14="http://schemas.microsoft.com/office/drawing/2010/main"/>
              </a:ext>
            </a:extLst>
          </a:blip>
          <a:srcRect l="14505" t="16737" r="4573" b="31165"/>
          <a:stretch/>
        </p:blipFill>
        <p:spPr>
          <a:xfrm>
            <a:off x="8874035" y="6228307"/>
            <a:ext cx="1242605" cy="529135"/>
          </a:xfrm>
          <a:prstGeom prst="rect">
            <a:avLst/>
          </a:prstGeom>
          <a:effectLst/>
        </p:spPr>
      </p:pic>
      <p:sp>
        <p:nvSpPr>
          <p:cNvPr id="4" name="Footer Placeholder 3">
            <a:extLst>
              <a:ext uri="{FF2B5EF4-FFF2-40B4-BE49-F238E27FC236}">
                <a16:creationId xmlns:a16="http://schemas.microsoft.com/office/drawing/2014/main" id="{46954B4F-21F3-FD29-7ACC-99CB6BB214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34072E-F399-20BF-67E8-95770E7710CB}"/>
              </a:ext>
            </a:extLst>
          </p:cNvPr>
          <p:cNvSpPr>
            <a:spLocks noGrp="1"/>
          </p:cNvSpPr>
          <p:nvPr>
            <p:ph type="sldNum" sz="quarter" idx="12"/>
          </p:nvPr>
        </p:nvSpPr>
        <p:spPr/>
        <p:txBody>
          <a:bodyPr/>
          <a:lstStyle/>
          <a:p>
            <a:fld id="{9724B45E-4643-4506-A787-832A5D92DBB5}" type="slidenum">
              <a:rPr lang="en-US" smtClean="0"/>
              <a:pPr/>
              <a:t>‹#›</a:t>
            </a:fld>
            <a:endParaRPr lang="en-US"/>
          </a:p>
        </p:txBody>
      </p:sp>
      <p:sp>
        <p:nvSpPr>
          <p:cNvPr id="6" name="Content Placeholder 2">
            <a:extLst>
              <a:ext uri="{FF2B5EF4-FFF2-40B4-BE49-F238E27FC236}">
                <a16:creationId xmlns:a16="http://schemas.microsoft.com/office/drawing/2014/main" id="{4C4B7593-17EF-047F-1D8D-3BF39AF7D88C}"/>
              </a:ext>
            </a:extLst>
          </p:cNvPr>
          <p:cNvSpPr>
            <a:spLocks noGrp="1"/>
          </p:cNvSpPr>
          <p:nvPr>
            <p:ph idx="1"/>
          </p:nvPr>
        </p:nvSpPr>
        <p:spPr>
          <a:xfrm>
            <a:off x="838200" y="1254034"/>
            <a:ext cx="5162006" cy="4767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6F1BB808-F411-86E4-81E2-B65D0A31D372}"/>
              </a:ext>
            </a:extLst>
          </p:cNvPr>
          <p:cNvSpPr>
            <a:spLocks noGrp="1"/>
          </p:cNvSpPr>
          <p:nvPr>
            <p:ph idx="13"/>
          </p:nvPr>
        </p:nvSpPr>
        <p:spPr>
          <a:xfrm>
            <a:off x="6191794" y="1254034"/>
            <a:ext cx="5162006" cy="4767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43881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F35A81-F2FD-99D7-4A68-71D1298344F7}"/>
              </a:ext>
            </a:extLst>
          </p:cNvPr>
          <p:cNvPicPr>
            <a:picLocks noChangeAspect="1"/>
          </p:cNvPicPr>
          <p:nvPr userDrawn="1"/>
        </p:nvPicPr>
        <p:blipFill>
          <a:blip r:embed="rId2" cstate="email">
            <a:extLst>
              <a:ext uri="{28A0092B-C50C-407E-A947-70E740481C1C}">
                <a14:useLocalDpi xmlns:a14="http://schemas.microsoft.com/office/drawing/2010/main"/>
              </a:ext>
            </a:extLst>
          </a:blip>
          <a:srcRect t="47039" b="40917"/>
          <a:stretch/>
        </p:blipFill>
        <p:spPr>
          <a:xfrm>
            <a:off x="0" y="5425440"/>
            <a:ext cx="12192000" cy="1432560"/>
          </a:xfrm>
          <a:prstGeom prst="rect">
            <a:avLst/>
          </a:prstGeom>
        </p:spPr>
      </p:pic>
      <p:sp>
        <p:nvSpPr>
          <p:cNvPr id="6" name="Rectangle 5">
            <a:extLst>
              <a:ext uri="{FF2B5EF4-FFF2-40B4-BE49-F238E27FC236}">
                <a16:creationId xmlns:a16="http://schemas.microsoft.com/office/drawing/2014/main" id="{9E73D83E-1464-C526-911B-C8477695CDCC}"/>
              </a:ext>
            </a:extLst>
          </p:cNvPr>
          <p:cNvSpPr/>
          <p:nvPr userDrawn="1"/>
        </p:nvSpPr>
        <p:spPr>
          <a:xfrm>
            <a:off x="0" y="5303520"/>
            <a:ext cx="12192000" cy="1143409"/>
          </a:xfrm>
          <a:prstGeom prst="rect">
            <a:avLst/>
          </a:prstGeom>
          <a:gradFill flip="none" rotWithShape="1">
            <a:gsLst>
              <a:gs pos="0">
                <a:schemeClr val="bg1">
                  <a:alpha val="0"/>
                </a:schemeClr>
              </a:gs>
              <a:gs pos="50000">
                <a:schemeClr val="bg1">
                  <a:alpha val="88000"/>
                </a:schemeClr>
              </a:gs>
              <a:gs pos="100000">
                <a:schemeClr val="bg1">
                  <a:shade val="100000"/>
                  <a:satMod val="115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6B10764-EA9B-93A3-99D3-FA403662C6F2}"/>
              </a:ext>
            </a:extLst>
          </p:cNvPr>
          <p:cNvSpPr txBox="1"/>
          <p:nvPr userDrawn="1"/>
        </p:nvSpPr>
        <p:spPr>
          <a:xfrm>
            <a:off x="229800" y="6374239"/>
            <a:ext cx="3808800" cy="276999"/>
          </a:xfrm>
          <a:prstGeom prst="rect">
            <a:avLst/>
          </a:prstGeom>
          <a:noFill/>
        </p:spPr>
        <p:txBody>
          <a:bodyPr wrap="none" rtlCol="0">
            <a:spAutoFit/>
          </a:bodyPr>
          <a:lstStyle/>
          <a:p>
            <a:r>
              <a:rPr lang="en-US" sz="1200">
                <a:solidFill>
                  <a:schemeClr val="tx1">
                    <a:lumMod val="50000"/>
                    <a:lumOff val="50000"/>
                  </a:schemeClr>
                </a:solidFill>
              </a:rPr>
              <a:t>©Copyright Provenzano Resources, Inc. All rights reserved</a:t>
            </a:r>
          </a:p>
        </p:txBody>
      </p:sp>
      <p:pic>
        <p:nvPicPr>
          <p:cNvPr id="8" name="Picture 7">
            <a:extLst>
              <a:ext uri="{FF2B5EF4-FFF2-40B4-BE49-F238E27FC236}">
                <a16:creationId xmlns:a16="http://schemas.microsoft.com/office/drawing/2014/main" id="{C5B9D0A0-7497-8DE5-CDBE-F7E9B51CE7B5}"/>
              </a:ext>
            </a:extLst>
          </p:cNvPr>
          <p:cNvPicPr>
            <a:picLocks noChangeAspect="1"/>
          </p:cNvPicPr>
          <p:nvPr userDrawn="1"/>
        </p:nvPicPr>
        <p:blipFill>
          <a:blip r:embed="rId3" cstate="email">
            <a:extLst>
              <a:ext uri="{28A0092B-C50C-407E-A947-70E740481C1C}">
                <a14:useLocalDpi xmlns:a14="http://schemas.microsoft.com/office/drawing/2010/main"/>
              </a:ext>
            </a:extLst>
          </a:blip>
          <a:srcRect l="14505" t="16737" r="4573" b="31165"/>
          <a:stretch/>
        </p:blipFill>
        <p:spPr>
          <a:xfrm>
            <a:off x="8874035" y="6228307"/>
            <a:ext cx="1242605" cy="529135"/>
          </a:xfrm>
          <a:prstGeom prst="rect">
            <a:avLst/>
          </a:prstGeom>
          <a:effectLst/>
        </p:spPr>
      </p:pic>
      <p:sp>
        <p:nvSpPr>
          <p:cNvPr id="3" name="Footer Placeholder 2">
            <a:extLst>
              <a:ext uri="{FF2B5EF4-FFF2-40B4-BE49-F238E27FC236}">
                <a16:creationId xmlns:a16="http://schemas.microsoft.com/office/drawing/2014/main" id="{2BC79F31-6446-5A42-B9B1-C19E481C8F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8B3F99F-A426-7469-77FB-FF58E4EA425C}"/>
              </a:ext>
            </a:extLst>
          </p:cNvPr>
          <p:cNvSpPr>
            <a:spLocks noGrp="1"/>
          </p:cNvSpPr>
          <p:nvPr>
            <p:ph type="sldNum" sz="quarter" idx="12"/>
          </p:nvPr>
        </p:nvSpPr>
        <p:spPr/>
        <p:txBody>
          <a:bodyPr/>
          <a:lstStyle/>
          <a:p>
            <a:fld id="{9724B45E-4643-4506-A787-832A5D92DBB5}" type="slidenum">
              <a:rPr lang="en-US" smtClean="0"/>
              <a:t>‹#›</a:t>
            </a:fld>
            <a:endParaRPr lang="en-US"/>
          </a:p>
        </p:txBody>
      </p:sp>
    </p:spTree>
    <p:extLst>
      <p:ext uri="{BB962C8B-B14F-4D97-AF65-F5344CB8AC3E}">
        <p14:creationId xmlns:p14="http://schemas.microsoft.com/office/powerpoint/2010/main" val="29538664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7FFE921-3ABA-D589-5C30-C9944221A00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7016410" cy="6858000"/>
          </a:xfrm>
          <a:prstGeom prst="rect">
            <a:avLst/>
          </a:prstGeom>
        </p:spPr>
      </p:pic>
      <p:sp>
        <p:nvSpPr>
          <p:cNvPr id="9" name="Rectangle 8">
            <a:extLst>
              <a:ext uri="{FF2B5EF4-FFF2-40B4-BE49-F238E27FC236}">
                <a16:creationId xmlns:a16="http://schemas.microsoft.com/office/drawing/2014/main" id="{CA735067-0D3F-EF34-B422-8E4424374DA8}"/>
              </a:ext>
            </a:extLst>
          </p:cNvPr>
          <p:cNvSpPr/>
          <p:nvPr userDrawn="1"/>
        </p:nvSpPr>
        <p:spPr>
          <a:xfrm rot="5400000">
            <a:off x="2433445" y="-1127158"/>
            <a:ext cx="6858001" cy="9112319"/>
          </a:xfrm>
          <a:prstGeom prst="rect">
            <a:avLst/>
          </a:prstGeom>
          <a:gradFill flip="none" rotWithShape="1">
            <a:gsLst>
              <a:gs pos="0">
                <a:schemeClr val="bg1">
                  <a:alpha val="0"/>
                </a:schemeClr>
              </a:gs>
              <a:gs pos="50000">
                <a:schemeClr val="bg1">
                  <a:alpha val="88000"/>
                </a:schemeClr>
              </a:gs>
              <a:gs pos="100000">
                <a:schemeClr val="bg1">
                  <a:shade val="100000"/>
                  <a:satMod val="115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36D872-A311-94EF-437F-953497FD989D}"/>
              </a:ext>
            </a:extLst>
          </p:cNvPr>
          <p:cNvSpPr>
            <a:spLocks noGrp="1"/>
          </p:cNvSpPr>
          <p:nvPr>
            <p:ph type="title"/>
          </p:nvPr>
        </p:nvSpPr>
        <p:spPr>
          <a:xfrm>
            <a:off x="3581400" y="540196"/>
            <a:ext cx="7769999" cy="2131422"/>
          </a:xfrm>
        </p:spPr>
        <p:txBody>
          <a:bodyPr anchor="b">
            <a:normAutofit/>
          </a:bodyPr>
          <a:lstStyle>
            <a:lvl1pPr>
              <a:defRPr sz="5400">
                <a:latin typeface="Century Gothic" panose="020B0502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C5652484-A7EA-0B21-F893-6101FC93D5F0}"/>
              </a:ext>
            </a:extLst>
          </p:cNvPr>
          <p:cNvSpPr>
            <a:spLocks noGrp="1"/>
          </p:cNvSpPr>
          <p:nvPr>
            <p:ph type="body" idx="1"/>
          </p:nvPr>
        </p:nvSpPr>
        <p:spPr>
          <a:xfrm>
            <a:off x="3581400" y="2935053"/>
            <a:ext cx="7769999" cy="896982"/>
          </a:xfrm>
        </p:spPr>
        <p:txBody>
          <a:bodyPr>
            <a:normAutofit/>
          </a:bodyPr>
          <a:lstStyle>
            <a:lvl1pPr marL="0" indent="0">
              <a:buNone/>
              <a:defRPr sz="2000">
                <a:solidFill>
                  <a:schemeClr val="tx1">
                    <a:tint val="75000"/>
                  </a:schemeClr>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6FA30B39-C382-4F94-CD8F-9B1F67AF9A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EBEB46-D2A9-4B3D-E80F-FF50766329BD}"/>
              </a:ext>
            </a:extLst>
          </p:cNvPr>
          <p:cNvSpPr>
            <a:spLocks noGrp="1"/>
          </p:cNvSpPr>
          <p:nvPr>
            <p:ph type="sldNum" sz="quarter" idx="12"/>
          </p:nvPr>
        </p:nvSpPr>
        <p:spPr/>
        <p:txBody>
          <a:bodyPr/>
          <a:lstStyle/>
          <a:p>
            <a:fld id="{9724B45E-4643-4506-A787-832A5D92DBB5}" type="slidenum">
              <a:rPr lang="en-US" smtClean="0"/>
              <a:t>‹#›</a:t>
            </a:fld>
            <a:endParaRPr lang="en-US"/>
          </a:p>
        </p:txBody>
      </p:sp>
      <p:pic>
        <p:nvPicPr>
          <p:cNvPr id="10" name="Picture 9">
            <a:extLst>
              <a:ext uri="{FF2B5EF4-FFF2-40B4-BE49-F238E27FC236}">
                <a16:creationId xmlns:a16="http://schemas.microsoft.com/office/drawing/2014/main" id="{3D471802-B4AD-88DA-BDED-FE9FCDF90859}"/>
              </a:ext>
            </a:extLst>
          </p:cNvPr>
          <p:cNvPicPr>
            <a:picLocks noChangeAspect="1"/>
          </p:cNvPicPr>
          <p:nvPr userDrawn="1"/>
        </p:nvPicPr>
        <p:blipFill>
          <a:blip r:embed="rId3" cstate="email">
            <a:extLst>
              <a:ext uri="{28A0092B-C50C-407E-A947-70E740481C1C}">
                <a14:useLocalDpi xmlns:a14="http://schemas.microsoft.com/office/drawing/2010/main"/>
              </a:ext>
            </a:extLst>
          </a:blip>
          <a:srcRect l="14505" t="16737" r="4573" b="31165"/>
          <a:stretch/>
        </p:blipFill>
        <p:spPr>
          <a:xfrm>
            <a:off x="7123782" y="4095470"/>
            <a:ext cx="4227617" cy="180023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55307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41C94A-1CEF-7B7C-4E8B-D108451C2C4D}"/>
              </a:ext>
            </a:extLst>
          </p:cNvPr>
          <p:cNvPicPr>
            <a:picLocks noChangeAspect="1"/>
          </p:cNvPicPr>
          <p:nvPr userDrawn="1"/>
        </p:nvPicPr>
        <p:blipFill>
          <a:blip r:embed="rId2" cstate="email">
            <a:extLst>
              <a:ext uri="{28A0092B-C50C-407E-A947-70E740481C1C}">
                <a14:useLocalDpi xmlns:a14="http://schemas.microsoft.com/office/drawing/2010/main"/>
              </a:ext>
            </a:extLst>
          </a:blip>
          <a:srcRect t="19473" r="14962" b="27819"/>
          <a:stretch/>
        </p:blipFill>
        <p:spPr>
          <a:xfrm>
            <a:off x="872009" y="0"/>
            <a:ext cx="11319991" cy="6857999"/>
          </a:xfrm>
          <a:prstGeom prst="rect">
            <a:avLst/>
          </a:prstGeom>
        </p:spPr>
      </p:pic>
      <p:sp>
        <p:nvSpPr>
          <p:cNvPr id="9" name="Rectangle 8">
            <a:extLst>
              <a:ext uri="{FF2B5EF4-FFF2-40B4-BE49-F238E27FC236}">
                <a16:creationId xmlns:a16="http://schemas.microsoft.com/office/drawing/2014/main" id="{CA735067-0D3F-EF34-B422-8E4424374DA8}"/>
              </a:ext>
            </a:extLst>
          </p:cNvPr>
          <p:cNvSpPr/>
          <p:nvPr userDrawn="1"/>
        </p:nvSpPr>
        <p:spPr>
          <a:xfrm rot="16200000" flipH="1">
            <a:off x="2280873" y="-1396953"/>
            <a:ext cx="6858001" cy="9651912"/>
          </a:xfrm>
          <a:prstGeom prst="rect">
            <a:avLst/>
          </a:prstGeom>
          <a:gradFill flip="none" rotWithShape="1">
            <a:gsLst>
              <a:gs pos="0">
                <a:schemeClr val="bg1">
                  <a:alpha val="0"/>
                </a:schemeClr>
              </a:gs>
              <a:gs pos="50000">
                <a:schemeClr val="bg1">
                  <a:alpha val="88000"/>
                </a:schemeClr>
              </a:gs>
              <a:gs pos="100000">
                <a:schemeClr val="bg1">
                  <a:shade val="100000"/>
                  <a:satMod val="115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6FA30B39-C382-4F94-CD8F-9B1F67AF9A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EBEB46-D2A9-4B3D-E80F-FF50766329BD}"/>
              </a:ext>
            </a:extLst>
          </p:cNvPr>
          <p:cNvSpPr>
            <a:spLocks noGrp="1"/>
          </p:cNvSpPr>
          <p:nvPr>
            <p:ph type="sldNum" sz="quarter" idx="12"/>
          </p:nvPr>
        </p:nvSpPr>
        <p:spPr>
          <a:xfrm>
            <a:off x="11077303" y="6372860"/>
            <a:ext cx="598714" cy="365125"/>
          </a:xfrm>
        </p:spPr>
        <p:txBody>
          <a:bodyPr/>
          <a:lstStyle/>
          <a:p>
            <a:fld id="{9724B45E-4643-4506-A787-832A5D92DBB5}" type="slidenum">
              <a:rPr lang="en-US" smtClean="0"/>
              <a:t>‹#›</a:t>
            </a:fld>
            <a:endParaRPr lang="en-US"/>
          </a:p>
        </p:txBody>
      </p:sp>
      <p:pic>
        <p:nvPicPr>
          <p:cNvPr id="10" name="Picture 9">
            <a:extLst>
              <a:ext uri="{FF2B5EF4-FFF2-40B4-BE49-F238E27FC236}">
                <a16:creationId xmlns:a16="http://schemas.microsoft.com/office/drawing/2014/main" id="{3D471802-B4AD-88DA-BDED-FE9FCDF90859}"/>
              </a:ext>
            </a:extLst>
          </p:cNvPr>
          <p:cNvPicPr>
            <a:picLocks noChangeAspect="1"/>
          </p:cNvPicPr>
          <p:nvPr userDrawn="1"/>
        </p:nvPicPr>
        <p:blipFill>
          <a:blip r:embed="rId3" cstate="email">
            <a:extLst>
              <a:ext uri="{28A0092B-C50C-407E-A947-70E740481C1C}">
                <a14:useLocalDpi xmlns:a14="http://schemas.microsoft.com/office/drawing/2010/main"/>
              </a:ext>
            </a:extLst>
          </a:blip>
          <a:srcRect l="14505" t="16737" r="4573" b="31165"/>
          <a:stretch/>
        </p:blipFill>
        <p:spPr>
          <a:xfrm>
            <a:off x="979938" y="844993"/>
            <a:ext cx="3981771" cy="1695545"/>
          </a:xfrm>
          <a:prstGeom prst="rect">
            <a:avLst/>
          </a:prstGeom>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2104E0BA-3BB6-06A2-FDB4-7293E084E58A}"/>
              </a:ext>
            </a:extLst>
          </p:cNvPr>
          <p:cNvSpPr txBox="1"/>
          <p:nvPr userDrawn="1"/>
        </p:nvSpPr>
        <p:spPr>
          <a:xfrm>
            <a:off x="979938" y="5661977"/>
            <a:ext cx="4455066" cy="276999"/>
          </a:xfrm>
          <a:prstGeom prst="rect">
            <a:avLst/>
          </a:prstGeom>
          <a:noFill/>
        </p:spPr>
        <p:txBody>
          <a:bodyPr wrap="none" rtlCol="0">
            <a:spAutoFit/>
          </a:bodyPr>
          <a:lstStyle/>
          <a:p>
            <a:r>
              <a:rPr lang="en-US" sz="1200">
                <a:solidFill>
                  <a:schemeClr val="tx1"/>
                </a:solidFill>
                <a:latin typeface="Century Gothic" panose="020B0502020202020204" pitchFamily="34" charset="0"/>
              </a:rPr>
              <a:t>© Copyright Provenzano Resources, Inc. All rights reserved</a:t>
            </a:r>
          </a:p>
        </p:txBody>
      </p:sp>
      <p:grpSp>
        <p:nvGrpSpPr>
          <p:cNvPr id="18" name="Group 17">
            <a:extLst>
              <a:ext uri="{FF2B5EF4-FFF2-40B4-BE49-F238E27FC236}">
                <a16:creationId xmlns:a16="http://schemas.microsoft.com/office/drawing/2014/main" id="{32960866-D281-DCD1-D565-07C45DB77751}"/>
              </a:ext>
            </a:extLst>
          </p:cNvPr>
          <p:cNvGrpSpPr/>
          <p:nvPr userDrawn="1"/>
        </p:nvGrpSpPr>
        <p:grpSpPr>
          <a:xfrm>
            <a:off x="979938" y="4742950"/>
            <a:ext cx="1997663" cy="787867"/>
            <a:chOff x="7492286" y="422107"/>
            <a:chExt cx="1997663" cy="787867"/>
          </a:xfrm>
        </p:grpSpPr>
        <p:pic>
          <p:nvPicPr>
            <p:cNvPr id="13" name="Picture 12">
              <a:hlinkClick r:id="rId4"/>
              <a:extLst>
                <a:ext uri="{FF2B5EF4-FFF2-40B4-BE49-F238E27FC236}">
                  <a16:creationId xmlns:a16="http://schemas.microsoft.com/office/drawing/2014/main" id="{9737967A-DA30-750C-E22D-3B8F1ECA5D9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17632" y="422107"/>
              <a:ext cx="365760" cy="365760"/>
            </a:xfrm>
            <a:prstGeom prst="rect">
              <a:avLst/>
            </a:prstGeom>
          </p:spPr>
        </p:pic>
        <p:pic>
          <p:nvPicPr>
            <p:cNvPr id="14" name="Picture 13">
              <a:hlinkClick r:id="rId6"/>
              <a:extLst>
                <a:ext uri="{FF2B5EF4-FFF2-40B4-BE49-F238E27FC236}">
                  <a16:creationId xmlns:a16="http://schemas.microsoft.com/office/drawing/2014/main" id="{DF8D0287-C6F1-FC72-D22B-032EF0E0AC9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308238" y="422107"/>
              <a:ext cx="365760" cy="365760"/>
            </a:xfrm>
            <a:prstGeom prst="rect">
              <a:avLst/>
            </a:prstGeom>
          </p:spPr>
        </p:pic>
        <p:pic>
          <p:nvPicPr>
            <p:cNvPr id="15" name="Picture 14">
              <a:hlinkClick r:id="rId8"/>
              <a:extLst>
                <a:ext uri="{FF2B5EF4-FFF2-40B4-BE49-F238E27FC236}">
                  <a16:creationId xmlns:a16="http://schemas.microsoft.com/office/drawing/2014/main" id="{EABD0A3A-6836-AA57-FF10-EB8166FC964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998844" y="422107"/>
              <a:ext cx="365760" cy="365760"/>
            </a:xfrm>
            <a:prstGeom prst="rect">
              <a:avLst/>
            </a:prstGeom>
          </p:spPr>
        </p:pic>
        <p:sp>
          <p:nvSpPr>
            <p:cNvPr id="17" name="TextBox 16">
              <a:extLst>
                <a:ext uri="{FF2B5EF4-FFF2-40B4-BE49-F238E27FC236}">
                  <a16:creationId xmlns:a16="http://schemas.microsoft.com/office/drawing/2014/main" id="{0DEDDC14-C47D-D0A4-F56B-A9CE91FD2E85}"/>
                </a:ext>
              </a:extLst>
            </p:cNvPr>
            <p:cNvSpPr txBox="1"/>
            <p:nvPr/>
          </p:nvSpPr>
          <p:spPr>
            <a:xfrm>
              <a:off x="7492286" y="871420"/>
              <a:ext cx="1997663" cy="338554"/>
            </a:xfrm>
            <a:prstGeom prst="rect">
              <a:avLst/>
            </a:prstGeom>
            <a:noFill/>
          </p:spPr>
          <p:txBody>
            <a:bodyPr wrap="none" rtlCol="0">
              <a:spAutoFit/>
            </a:bodyPr>
            <a:lstStyle/>
            <a:p>
              <a:pPr algn="ctr"/>
              <a:r>
                <a:rPr lang="en-US" sz="1600">
                  <a:solidFill>
                    <a:schemeClr val="tx1"/>
                  </a:solidFill>
                  <a:latin typeface="Century Gothic" panose="020B0502020202020204" pitchFamily="34" charset="0"/>
                </a:rPr>
                <a:t>www.priretail.com</a:t>
              </a:r>
            </a:p>
          </p:txBody>
        </p:sp>
      </p:grpSp>
      <p:sp>
        <p:nvSpPr>
          <p:cNvPr id="19" name="TextBox 18">
            <a:extLst>
              <a:ext uri="{FF2B5EF4-FFF2-40B4-BE49-F238E27FC236}">
                <a16:creationId xmlns:a16="http://schemas.microsoft.com/office/drawing/2014/main" id="{090F5164-561D-3D41-049F-C02F9ECFB8F6}"/>
              </a:ext>
            </a:extLst>
          </p:cNvPr>
          <p:cNvSpPr txBox="1"/>
          <p:nvPr userDrawn="1"/>
        </p:nvSpPr>
        <p:spPr>
          <a:xfrm>
            <a:off x="883918" y="3021583"/>
            <a:ext cx="4187365" cy="1015663"/>
          </a:xfrm>
          <a:prstGeom prst="rect">
            <a:avLst/>
          </a:prstGeom>
          <a:noFill/>
        </p:spPr>
        <p:txBody>
          <a:bodyPr wrap="none" rtlCol="0">
            <a:spAutoFit/>
          </a:bodyPr>
          <a:lstStyle/>
          <a:p>
            <a:r>
              <a:rPr lang="en-US" sz="6000">
                <a:solidFill>
                  <a:schemeClr val="tx1"/>
                </a:solidFill>
                <a:latin typeface="Century Gothic" panose="020B0502020202020204" pitchFamily="34" charset="0"/>
              </a:rPr>
              <a:t>Thank you!</a:t>
            </a:r>
          </a:p>
        </p:txBody>
      </p:sp>
    </p:spTree>
    <p:extLst>
      <p:ext uri="{BB962C8B-B14F-4D97-AF65-F5344CB8AC3E}">
        <p14:creationId xmlns:p14="http://schemas.microsoft.com/office/powerpoint/2010/main" val="19649782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Content 3 - GREEN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E3F1FB2E-BA03-0ACF-AA49-BB1FBC21AC30}"/>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285973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1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ED262956-0B92-2A40-D55F-3B983D3AA9C7}"/>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488271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t 1 - GREEN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7FD67F68-27BB-294D-97E5-36BC83CB06D1}"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1819205A-F0EA-071B-38E5-FA0EA2DC242F}"/>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marL="1371600" indent="0">
              <a:buClr>
                <a:schemeClr val="bg2">
                  <a:lumMod val="75000"/>
                </a:schemeClr>
              </a:buClr>
              <a:buNone/>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p>
        </p:txBody>
      </p:sp>
    </p:spTree>
    <p:extLst>
      <p:ext uri="{BB962C8B-B14F-4D97-AF65-F5344CB8AC3E}">
        <p14:creationId xmlns:p14="http://schemas.microsoft.com/office/powerpoint/2010/main" val="3330770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 2 - GREEN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11" name="Text Placeholder 10">
            <a:extLst>
              <a:ext uri="{FF2B5EF4-FFF2-40B4-BE49-F238E27FC236}">
                <a16:creationId xmlns:a16="http://schemas.microsoft.com/office/drawing/2014/main" id="{ACF43B73-9E31-6EB9-4037-8A6C367AED3F}"/>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3814034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3 - GREEN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E3F1FB2E-BA03-0ACF-AA49-BB1FBC21AC30}"/>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3232937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image" Target="../media/image5.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6.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7.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17.png"/></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862BA0B-C1D0-6CD3-1BE4-C07E338CF12C}"/>
              </a:ext>
            </a:extLst>
          </p:cNvPr>
          <p:cNvPicPr>
            <a:picLocks noChangeAspect="1"/>
          </p:cNvPicPr>
          <p:nvPr userDrawn="1"/>
        </p:nvPicPr>
        <p:blipFill rotWithShape="1">
          <a:blip r:embed="rId11" cstate="email">
            <a:extLst>
              <a:ext uri="{28A0092B-C50C-407E-A947-70E740481C1C}">
                <a14:useLocalDpi xmlns:a14="http://schemas.microsoft.com/office/drawing/2010/main"/>
              </a:ext>
            </a:extLst>
          </a:blip>
          <a:srcRect/>
          <a:stretch/>
        </p:blipFill>
        <p:spPr>
          <a:xfrm>
            <a:off x="1166781" y="-30002"/>
            <a:ext cx="11025219" cy="6893341"/>
          </a:xfrm>
          <a:prstGeom prst="rect">
            <a:avLst/>
          </a:prstGeom>
        </p:spPr>
      </p:pic>
      <p:sp>
        <p:nvSpPr>
          <p:cNvPr id="8" name="TextBox 7">
            <a:extLst>
              <a:ext uri="{FF2B5EF4-FFF2-40B4-BE49-F238E27FC236}">
                <a16:creationId xmlns:a16="http://schemas.microsoft.com/office/drawing/2014/main" id="{F44720D3-C783-C008-793A-9034467834E6}"/>
              </a:ext>
            </a:extLst>
          </p:cNvPr>
          <p:cNvSpPr txBox="1"/>
          <p:nvPr userDrawn="1"/>
        </p:nvSpPr>
        <p:spPr>
          <a:xfrm>
            <a:off x="2405270" y="606287"/>
            <a:ext cx="4562061" cy="246221"/>
          </a:xfrm>
          <a:prstGeom prst="rect">
            <a:avLst/>
          </a:prstGeom>
          <a:noFill/>
        </p:spPr>
        <p:txBody>
          <a:bodyPr wrap="square" rtlCol="0">
            <a:spAutoFit/>
          </a:bodyPr>
          <a:lstStyle/>
          <a:p>
            <a:r>
              <a:rPr lang="en-US" sz="1000" b="1" spc="300">
                <a:solidFill>
                  <a:schemeClr val="bg1"/>
                </a:solidFill>
              </a:rPr>
              <a:t>DENVER INTERNATIONAL AIRPORT</a:t>
            </a:r>
          </a:p>
        </p:txBody>
      </p:sp>
      <p:sp>
        <p:nvSpPr>
          <p:cNvPr id="2" name="Trapezoid 6">
            <a:extLst>
              <a:ext uri="{FF2B5EF4-FFF2-40B4-BE49-F238E27FC236}">
                <a16:creationId xmlns:a16="http://schemas.microsoft.com/office/drawing/2014/main" id="{E2D58CF7-912F-0CEF-6620-4A663E786FC8}"/>
              </a:ext>
            </a:extLst>
          </p:cNvPr>
          <p:cNvSpPr/>
          <p:nvPr userDrawn="1"/>
        </p:nvSpPr>
        <p:spPr>
          <a:xfrm>
            <a:off x="0" y="-30002"/>
            <a:ext cx="3319669" cy="6893341"/>
          </a:xfrm>
          <a:custGeom>
            <a:avLst/>
            <a:gdLst>
              <a:gd name="connsiteX0" fmla="*/ 0 w 3985591"/>
              <a:gd name="connsiteY0" fmla="*/ 6997148 h 6997148"/>
              <a:gd name="connsiteX1" fmla="*/ 996398 w 3985591"/>
              <a:gd name="connsiteY1" fmla="*/ 0 h 6997148"/>
              <a:gd name="connsiteX2" fmla="*/ 2989193 w 3985591"/>
              <a:gd name="connsiteY2" fmla="*/ 0 h 6997148"/>
              <a:gd name="connsiteX3" fmla="*/ 3985591 w 3985591"/>
              <a:gd name="connsiteY3" fmla="*/ 6997148 h 6997148"/>
              <a:gd name="connsiteX4" fmla="*/ 0 w 3985591"/>
              <a:gd name="connsiteY4" fmla="*/ 6997148 h 6997148"/>
              <a:gd name="connsiteX0" fmla="*/ 1021245 w 2989193"/>
              <a:gd name="connsiteY0" fmla="*/ 7007087 h 7007087"/>
              <a:gd name="connsiteX1" fmla="*/ 0 w 2989193"/>
              <a:gd name="connsiteY1" fmla="*/ 0 h 7007087"/>
              <a:gd name="connsiteX2" fmla="*/ 1992795 w 2989193"/>
              <a:gd name="connsiteY2" fmla="*/ 0 h 7007087"/>
              <a:gd name="connsiteX3" fmla="*/ 2989193 w 2989193"/>
              <a:gd name="connsiteY3" fmla="*/ 6997148 h 7007087"/>
              <a:gd name="connsiteX4" fmla="*/ 1021245 w 2989193"/>
              <a:gd name="connsiteY4" fmla="*/ 7007087 h 7007087"/>
              <a:gd name="connsiteX0" fmla="*/ 86967 w 2989193"/>
              <a:gd name="connsiteY0" fmla="*/ 6987209 h 6997148"/>
              <a:gd name="connsiteX1" fmla="*/ 0 w 2989193"/>
              <a:gd name="connsiteY1" fmla="*/ 0 h 6997148"/>
              <a:gd name="connsiteX2" fmla="*/ 1992795 w 2989193"/>
              <a:gd name="connsiteY2" fmla="*/ 0 h 6997148"/>
              <a:gd name="connsiteX3" fmla="*/ 2989193 w 2989193"/>
              <a:gd name="connsiteY3" fmla="*/ 6997148 h 6997148"/>
              <a:gd name="connsiteX4" fmla="*/ 86967 w 2989193"/>
              <a:gd name="connsiteY4" fmla="*/ 6987209 h 6997148"/>
              <a:gd name="connsiteX0" fmla="*/ 86967 w 2989193"/>
              <a:gd name="connsiteY0" fmla="*/ 6987209 h 6997148"/>
              <a:gd name="connsiteX1" fmla="*/ 0 w 2989193"/>
              <a:gd name="connsiteY1" fmla="*/ 0 h 6997148"/>
              <a:gd name="connsiteX2" fmla="*/ 1287117 w 2989193"/>
              <a:gd name="connsiteY2" fmla="*/ 0 h 6997148"/>
              <a:gd name="connsiteX3" fmla="*/ 2989193 w 2989193"/>
              <a:gd name="connsiteY3" fmla="*/ 6997148 h 6997148"/>
              <a:gd name="connsiteX4" fmla="*/ 86967 w 2989193"/>
              <a:gd name="connsiteY4" fmla="*/ 6987209 h 6997148"/>
              <a:gd name="connsiteX0" fmla="*/ 86967 w 3396697"/>
              <a:gd name="connsiteY0" fmla="*/ 6987209 h 6997148"/>
              <a:gd name="connsiteX1" fmla="*/ 0 w 3396697"/>
              <a:gd name="connsiteY1" fmla="*/ 0 h 6997148"/>
              <a:gd name="connsiteX2" fmla="*/ 1287117 w 3396697"/>
              <a:gd name="connsiteY2" fmla="*/ 0 h 6997148"/>
              <a:gd name="connsiteX3" fmla="*/ 3396697 w 3396697"/>
              <a:gd name="connsiteY3" fmla="*/ 6997148 h 6997148"/>
              <a:gd name="connsiteX4" fmla="*/ 86967 w 3396697"/>
              <a:gd name="connsiteY4" fmla="*/ 6987209 h 6997148"/>
              <a:gd name="connsiteX0" fmla="*/ 86967 w 3396697"/>
              <a:gd name="connsiteY0" fmla="*/ 6987209 h 6997148"/>
              <a:gd name="connsiteX1" fmla="*/ 0 w 3396697"/>
              <a:gd name="connsiteY1" fmla="*/ 0 h 6997148"/>
              <a:gd name="connsiteX2" fmla="*/ 1356691 w 3396697"/>
              <a:gd name="connsiteY2" fmla="*/ 0 h 6997148"/>
              <a:gd name="connsiteX3" fmla="*/ 3396697 w 3396697"/>
              <a:gd name="connsiteY3" fmla="*/ 6997148 h 6997148"/>
              <a:gd name="connsiteX4" fmla="*/ 86967 w 3396697"/>
              <a:gd name="connsiteY4" fmla="*/ 6987209 h 6997148"/>
              <a:gd name="connsiteX0" fmla="*/ 7454 w 3396697"/>
              <a:gd name="connsiteY0" fmla="*/ 7017587 h 7017587"/>
              <a:gd name="connsiteX1" fmla="*/ 0 w 3396697"/>
              <a:gd name="connsiteY1" fmla="*/ 0 h 7017587"/>
              <a:gd name="connsiteX2" fmla="*/ 1356691 w 3396697"/>
              <a:gd name="connsiteY2" fmla="*/ 0 h 7017587"/>
              <a:gd name="connsiteX3" fmla="*/ 3396697 w 3396697"/>
              <a:gd name="connsiteY3" fmla="*/ 6997148 h 7017587"/>
              <a:gd name="connsiteX4" fmla="*/ 7454 w 3396697"/>
              <a:gd name="connsiteY4" fmla="*/ 7017587 h 7017587"/>
              <a:gd name="connsiteX0" fmla="*/ 7454 w 3376819"/>
              <a:gd name="connsiteY0" fmla="*/ 7017587 h 7017587"/>
              <a:gd name="connsiteX1" fmla="*/ 0 w 3376819"/>
              <a:gd name="connsiteY1" fmla="*/ 0 h 7017587"/>
              <a:gd name="connsiteX2" fmla="*/ 1356691 w 3376819"/>
              <a:gd name="connsiteY2" fmla="*/ 0 h 7017587"/>
              <a:gd name="connsiteX3" fmla="*/ 3376819 w 3376819"/>
              <a:gd name="connsiteY3" fmla="*/ 6997149 h 7017587"/>
              <a:gd name="connsiteX4" fmla="*/ 7454 w 3376819"/>
              <a:gd name="connsiteY4" fmla="*/ 7017587 h 7017587"/>
              <a:gd name="connsiteX0" fmla="*/ 7454 w 3319669"/>
              <a:gd name="connsiteY0" fmla="*/ 7017587 h 7023027"/>
              <a:gd name="connsiteX1" fmla="*/ 0 w 3319669"/>
              <a:gd name="connsiteY1" fmla="*/ 0 h 7023027"/>
              <a:gd name="connsiteX2" fmla="*/ 1356691 w 3319669"/>
              <a:gd name="connsiteY2" fmla="*/ 0 h 7023027"/>
              <a:gd name="connsiteX3" fmla="*/ 3319669 w 3319669"/>
              <a:gd name="connsiteY3" fmla="*/ 7023027 h 7023027"/>
              <a:gd name="connsiteX4" fmla="*/ 7454 w 3319669"/>
              <a:gd name="connsiteY4" fmla="*/ 7017587 h 702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9669" h="7023027">
                <a:moveTo>
                  <a:pt x="7454" y="7017587"/>
                </a:moveTo>
                <a:cubicBezTo>
                  <a:pt x="4969" y="4678391"/>
                  <a:pt x="2485" y="2339196"/>
                  <a:pt x="0" y="0"/>
                </a:cubicBezTo>
                <a:lnTo>
                  <a:pt x="1356691" y="0"/>
                </a:lnTo>
                <a:lnTo>
                  <a:pt x="3319669" y="7023027"/>
                </a:lnTo>
                <a:lnTo>
                  <a:pt x="7454" y="7017587"/>
                </a:lnTo>
                <a:close/>
              </a:path>
            </a:pathLst>
          </a:custGeom>
          <a:solidFill>
            <a:srgbClr val="44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ack and white logo&#10;&#10;Description automatically generated">
            <a:extLst>
              <a:ext uri="{FF2B5EF4-FFF2-40B4-BE49-F238E27FC236}">
                <a16:creationId xmlns:a16="http://schemas.microsoft.com/office/drawing/2014/main" id="{1D497C82-B3DC-31C4-DEE4-65F87F967E50}"/>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570534" y="-30002"/>
            <a:ext cx="565288" cy="565288"/>
          </a:xfrm>
          <a:prstGeom prst="rect">
            <a:avLst/>
          </a:prstGeom>
        </p:spPr>
      </p:pic>
    </p:spTree>
    <p:extLst>
      <p:ext uri="{BB962C8B-B14F-4D97-AF65-F5344CB8AC3E}">
        <p14:creationId xmlns:p14="http://schemas.microsoft.com/office/powerpoint/2010/main" val="1697478639"/>
      </p:ext>
    </p:extLst>
  </p:cSld>
  <p:clrMap bg1="lt1" tx1="dk1" bg2="lt2" tx2="dk2" accent1="accent1" accent2="accent2" accent3="accent3" accent4="accent4" accent5="accent5" accent6="accent6" hlink="hlink" folHlink="folHlink"/>
  <p:sldLayoutIdLst>
    <p:sldLayoutId id="2147483651" r:id="rId1"/>
    <p:sldLayoutId id="2147483673" r:id="rId2"/>
    <p:sldLayoutId id="2147483674" r:id="rId3"/>
    <p:sldLayoutId id="2147483675" r:id="rId4"/>
    <p:sldLayoutId id="2147483676" r:id="rId5"/>
    <p:sldLayoutId id="2147483729" r:id="rId6"/>
    <p:sldLayoutId id="2147483762" r:id="rId7"/>
    <p:sldLayoutId id="2147483763" r:id="rId8"/>
    <p:sldLayoutId id="2147483764"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862BA0B-C1D0-6CD3-1BE4-C07E338CF12C}"/>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b="-5633"/>
          <a:stretch/>
        </p:blipFill>
        <p:spPr>
          <a:xfrm>
            <a:off x="0" y="0"/>
            <a:ext cx="12192000" cy="6858000"/>
          </a:xfrm>
          <a:prstGeom prst="rect">
            <a:avLst/>
          </a:prstGeom>
        </p:spPr>
      </p:pic>
      <p:sp>
        <p:nvSpPr>
          <p:cNvPr id="5" name="Trapezoid 6">
            <a:extLst>
              <a:ext uri="{FF2B5EF4-FFF2-40B4-BE49-F238E27FC236}">
                <a16:creationId xmlns:a16="http://schemas.microsoft.com/office/drawing/2014/main" id="{715C657B-9798-AA6D-DC0C-AFDB223B15E3}"/>
              </a:ext>
            </a:extLst>
          </p:cNvPr>
          <p:cNvSpPr/>
          <p:nvPr userDrawn="1"/>
        </p:nvSpPr>
        <p:spPr>
          <a:xfrm rot="16200000">
            <a:off x="2502702" y="-1040498"/>
            <a:ext cx="4974266" cy="9979670"/>
          </a:xfrm>
          <a:custGeom>
            <a:avLst/>
            <a:gdLst>
              <a:gd name="connsiteX0" fmla="*/ 0 w 3985591"/>
              <a:gd name="connsiteY0" fmla="*/ 6997148 h 6997148"/>
              <a:gd name="connsiteX1" fmla="*/ 996398 w 3985591"/>
              <a:gd name="connsiteY1" fmla="*/ 0 h 6997148"/>
              <a:gd name="connsiteX2" fmla="*/ 2989193 w 3985591"/>
              <a:gd name="connsiteY2" fmla="*/ 0 h 6997148"/>
              <a:gd name="connsiteX3" fmla="*/ 3985591 w 3985591"/>
              <a:gd name="connsiteY3" fmla="*/ 6997148 h 6997148"/>
              <a:gd name="connsiteX4" fmla="*/ 0 w 3985591"/>
              <a:gd name="connsiteY4" fmla="*/ 6997148 h 6997148"/>
              <a:gd name="connsiteX0" fmla="*/ 1021245 w 2989193"/>
              <a:gd name="connsiteY0" fmla="*/ 7007087 h 7007087"/>
              <a:gd name="connsiteX1" fmla="*/ 0 w 2989193"/>
              <a:gd name="connsiteY1" fmla="*/ 0 h 7007087"/>
              <a:gd name="connsiteX2" fmla="*/ 1992795 w 2989193"/>
              <a:gd name="connsiteY2" fmla="*/ 0 h 7007087"/>
              <a:gd name="connsiteX3" fmla="*/ 2989193 w 2989193"/>
              <a:gd name="connsiteY3" fmla="*/ 6997148 h 7007087"/>
              <a:gd name="connsiteX4" fmla="*/ 1021245 w 2989193"/>
              <a:gd name="connsiteY4" fmla="*/ 7007087 h 7007087"/>
              <a:gd name="connsiteX0" fmla="*/ 86967 w 2989193"/>
              <a:gd name="connsiteY0" fmla="*/ 6987209 h 6997148"/>
              <a:gd name="connsiteX1" fmla="*/ 0 w 2989193"/>
              <a:gd name="connsiteY1" fmla="*/ 0 h 6997148"/>
              <a:gd name="connsiteX2" fmla="*/ 1992795 w 2989193"/>
              <a:gd name="connsiteY2" fmla="*/ 0 h 6997148"/>
              <a:gd name="connsiteX3" fmla="*/ 2989193 w 2989193"/>
              <a:gd name="connsiteY3" fmla="*/ 6997148 h 6997148"/>
              <a:gd name="connsiteX4" fmla="*/ 86967 w 2989193"/>
              <a:gd name="connsiteY4" fmla="*/ 6987209 h 6997148"/>
              <a:gd name="connsiteX0" fmla="*/ 86967 w 2989193"/>
              <a:gd name="connsiteY0" fmla="*/ 6987209 h 6997148"/>
              <a:gd name="connsiteX1" fmla="*/ 0 w 2989193"/>
              <a:gd name="connsiteY1" fmla="*/ 0 h 6997148"/>
              <a:gd name="connsiteX2" fmla="*/ 1287117 w 2989193"/>
              <a:gd name="connsiteY2" fmla="*/ 0 h 6997148"/>
              <a:gd name="connsiteX3" fmla="*/ 2989193 w 2989193"/>
              <a:gd name="connsiteY3" fmla="*/ 6997148 h 6997148"/>
              <a:gd name="connsiteX4" fmla="*/ 86967 w 2989193"/>
              <a:gd name="connsiteY4" fmla="*/ 6987209 h 6997148"/>
              <a:gd name="connsiteX0" fmla="*/ 86967 w 3396697"/>
              <a:gd name="connsiteY0" fmla="*/ 6987209 h 6997148"/>
              <a:gd name="connsiteX1" fmla="*/ 0 w 3396697"/>
              <a:gd name="connsiteY1" fmla="*/ 0 h 6997148"/>
              <a:gd name="connsiteX2" fmla="*/ 1287117 w 3396697"/>
              <a:gd name="connsiteY2" fmla="*/ 0 h 6997148"/>
              <a:gd name="connsiteX3" fmla="*/ 3396697 w 3396697"/>
              <a:gd name="connsiteY3" fmla="*/ 6997148 h 6997148"/>
              <a:gd name="connsiteX4" fmla="*/ 86967 w 3396697"/>
              <a:gd name="connsiteY4" fmla="*/ 6987209 h 6997148"/>
              <a:gd name="connsiteX0" fmla="*/ 86967 w 3396697"/>
              <a:gd name="connsiteY0" fmla="*/ 6987209 h 6997148"/>
              <a:gd name="connsiteX1" fmla="*/ 0 w 3396697"/>
              <a:gd name="connsiteY1" fmla="*/ 0 h 6997148"/>
              <a:gd name="connsiteX2" fmla="*/ 1356691 w 3396697"/>
              <a:gd name="connsiteY2" fmla="*/ 0 h 6997148"/>
              <a:gd name="connsiteX3" fmla="*/ 3396697 w 3396697"/>
              <a:gd name="connsiteY3" fmla="*/ 6997148 h 6997148"/>
              <a:gd name="connsiteX4" fmla="*/ 86967 w 3396697"/>
              <a:gd name="connsiteY4" fmla="*/ 6987209 h 6997148"/>
              <a:gd name="connsiteX0" fmla="*/ 86967 w 3396697"/>
              <a:gd name="connsiteY0" fmla="*/ 7005411 h 7015350"/>
              <a:gd name="connsiteX1" fmla="*/ 0 w 3396697"/>
              <a:gd name="connsiteY1" fmla="*/ 18202 h 7015350"/>
              <a:gd name="connsiteX2" fmla="*/ 2303163 w 3396697"/>
              <a:gd name="connsiteY2" fmla="*/ 0 h 7015350"/>
              <a:gd name="connsiteX3" fmla="*/ 3396697 w 3396697"/>
              <a:gd name="connsiteY3" fmla="*/ 7015350 h 7015350"/>
              <a:gd name="connsiteX4" fmla="*/ 86967 w 3396697"/>
              <a:gd name="connsiteY4" fmla="*/ 7005411 h 7015350"/>
              <a:gd name="connsiteX0" fmla="*/ 86967 w 2303163"/>
              <a:gd name="connsiteY0" fmla="*/ 7005411 h 7005411"/>
              <a:gd name="connsiteX1" fmla="*/ 0 w 2303163"/>
              <a:gd name="connsiteY1" fmla="*/ 18202 h 7005411"/>
              <a:gd name="connsiteX2" fmla="*/ 2303163 w 2303163"/>
              <a:gd name="connsiteY2" fmla="*/ 0 h 7005411"/>
              <a:gd name="connsiteX3" fmla="*/ 1239832 w 2303163"/>
              <a:gd name="connsiteY3" fmla="*/ 6997150 h 7005411"/>
              <a:gd name="connsiteX4" fmla="*/ 86967 w 2303163"/>
              <a:gd name="connsiteY4" fmla="*/ 7005411 h 7005411"/>
              <a:gd name="connsiteX0" fmla="*/ 50565 w 2303163"/>
              <a:gd name="connsiteY0" fmla="*/ 7005412 h 7005412"/>
              <a:gd name="connsiteX1" fmla="*/ 0 w 2303163"/>
              <a:gd name="connsiteY1" fmla="*/ 18202 h 7005412"/>
              <a:gd name="connsiteX2" fmla="*/ 2303163 w 2303163"/>
              <a:gd name="connsiteY2" fmla="*/ 0 h 7005412"/>
              <a:gd name="connsiteX3" fmla="*/ 1239832 w 2303163"/>
              <a:gd name="connsiteY3" fmla="*/ 6997150 h 7005412"/>
              <a:gd name="connsiteX4" fmla="*/ 50565 w 2303163"/>
              <a:gd name="connsiteY4" fmla="*/ 7005412 h 7005412"/>
              <a:gd name="connsiteX0" fmla="*/ 50565 w 2603486"/>
              <a:gd name="connsiteY0" fmla="*/ 6987210 h 6987210"/>
              <a:gd name="connsiteX1" fmla="*/ 0 w 2603486"/>
              <a:gd name="connsiteY1" fmla="*/ 0 h 6987210"/>
              <a:gd name="connsiteX2" fmla="*/ 2603486 w 2603486"/>
              <a:gd name="connsiteY2" fmla="*/ 0 h 6987210"/>
              <a:gd name="connsiteX3" fmla="*/ 1239832 w 2603486"/>
              <a:gd name="connsiteY3" fmla="*/ 6978948 h 6987210"/>
              <a:gd name="connsiteX4" fmla="*/ 50565 w 2603486"/>
              <a:gd name="connsiteY4" fmla="*/ 6987210 h 6987210"/>
              <a:gd name="connsiteX0" fmla="*/ 50565 w 2603486"/>
              <a:gd name="connsiteY0" fmla="*/ 6987210 h 6987210"/>
              <a:gd name="connsiteX1" fmla="*/ 0 w 2603486"/>
              <a:gd name="connsiteY1" fmla="*/ 0 h 6987210"/>
              <a:gd name="connsiteX2" fmla="*/ 2603486 w 2603486"/>
              <a:gd name="connsiteY2" fmla="*/ 0 h 6987210"/>
              <a:gd name="connsiteX3" fmla="*/ 912207 w 2603486"/>
              <a:gd name="connsiteY3" fmla="*/ 6978948 h 6987210"/>
              <a:gd name="connsiteX4" fmla="*/ 50565 w 2603486"/>
              <a:gd name="connsiteY4" fmla="*/ 6987210 h 6987210"/>
              <a:gd name="connsiteX0" fmla="*/ 50565 w 2603486"/>
              <a:gd name="connsiteY0" fmla="*/ 6987210 h 6987210"/>
              <a:gd name="connsiteX1" fmla="*/ 0 w 2603486"/>
              <a:gd name="connsiteY1" fmla="*/ 0 h 6987210"/>
              <a:gd name="connsiteX2" fmla="*/ 2603486 w 2603486"/>
              <a:gd name="connsiteY2" fmla="*/ 0 h 6987210"/>
              <a:gd name="connsiteX3" fmla="*/ 766596 w 2603486"/>
              <a:gd name="connsiteY3" fmla="*/ 6978948 h 6987210"/>
              <a:gd name="connsiteX4" fmla="*/ 50565 w 2603486"/>
              <a:gd name="connsiteY4" fmla="*/ 6987210 h 6987210"/>
              <a:gd name="connsiteX0" fmla="*/ 50565 w 2603486"/>
              <a:gd name="connsiteY0" fmla="*/ 6987210 h 6987210"/>
              <a:gd name="connsiteX1" fmla="*/ 0 w 2603486"/>
              <a:gd name="connsiteY1" fmla="*/ 0 h 6987210"/>
              <a:gd name="connsiteX2" fmla="*/ 2603486 w 2603486"/>
              <a:gd name="connsiteY2" fmla="*/ 0 h 6987210"/>
              <a:gd name="connsiteX3" fmla="*/ 894005 w 2603486"/>
              <a:gd name="connsiteY3" fmla="*/ 5322622 h 6987210"/>
              <a:gd name="connsiteX4" fmla="*/ 50565 w 2603486"/>
              <a:gd name="connsiteY4" fmla="*/ 6987210 h 6987210"/>
              <a:gd name="connsiteX0" fmla="*/ 50565 w 2840104"/>
              <a:gd name="connsiteY0" fmla="*/ 6996311 h 6996311"/>
              <a:gd name="connsiteX1" fmla="*/ 0 w 2840104"/>
              <a:gd name="connsiteY1" fmla="*/ 9101 h 6996311"/>
              <a:gd name="connsiteX2" fmla="*/ 2840104 w 2840104"/>
              <a:gd name="connsiteY2" fmla="*/ 0 h 6996311"/>
              <a:gd name="connsiteX3" fmla="*/ 894005 w 2840104"/>
              <a:gd name="connsiteY3" fmla="*/ 5331723 h 6996311"/>
              <a:gd name="connsiteX4" fmla="*/ 50565 w 2840104"/>
              <a:gd name="connsiteY4" fmla="*/ 6996311 h 6996311"/>
              <a:gd name="connsiteX0" fmla="*/ 32364 w 2840104"/>
              <a:gd name="connsiteY0" fmla="*/ 4903151 h 5331723"/>
              <a:gd name="connsiteX1" fmla="*/ 0 w 2840104"/>
              <a:gd name="connsiteY1" fmla="*/ 9101 h 5331723"/>
              <a:gd name="connsiteX2" fmla="*/ 2840104 w 2840104"/>
              <a:gd name="connsiteY2" fmla="*/ 0 h 5331723"/>
              <a:gd name="connsiteX3" fmla="*/ 894005 w 2840104"/>
              <a:gd name="connsiteY3" fmla="*/ 5331723 h 5331723"/>
              <a:gd name="connsiteX4" fmla="*/ 32364 w 2840104"/>
              <a:gd name="connsiteY4" fmla="*/ 4903151 h 5331723"/>
              <a:gd name="connsiteX0" fmla="*/ 14163 w 2821903"/>
              <a:gd name="connsiteY0" fmla="*/ 4903152 h 5331724"/>
              <a:gd name="connsiteX1" fmla="*/ 0 w 2821903"/>
              <a:gd name="connsiteY1" fmla="*/ 0 h 5331724"/>
              <a:gd name="connsiteX2" fmla="*/ 2821903 w 2821903"/>
              <a:gd name="connsiteY2" fmla="*/ 1 h 5331724"/>
              <a:gd name="connsiteX3" fmla="*/ 875804 w 2821903"/>
              <a:gd name="connsiteY3" fmla="*/ 5331724 h 5331724"/>
              <a:gd name="connsiteX4" fmla="*/ 14163 w 2821903"/>
              <a:gd name="connsiteY4" fmla="*/ 4903152 h 5331724"/>
              <a:gd name="connsiteX0" fmla="*/ 14163 w 2821903"/>
              <a:gd name="connsiteY0" fmla="*/ 4903152 h 5704854"/>
              <a:gd name="connsiteX1" fmla="*/ 0 w 2821903"/>
              <a:gd name="connsiteY1" fmla="*/ 0 h 5704854"/>
              <a:gd name="connsiteX2" fmla="*/ 2821903 w 2821903"/>
              <a:gd name="connsiteY2" fmla="*/ 1 h 5704854"/>
              <a:gd name="connsiteX3" fmla="*/ 748395 w 2821903"/>
              <a:gd name="connsiteY3" fmla="*/ 5704854 h 5704854"/>
              <a:gd name="connsiteX4" fmla="*/ 14163 w 2821903"/>
              <a:gd name="connsiteY4" fmla="*/ 4903152 h 5704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1903" h="5704854">
                <a:moveTo>
                  <a:pt x="14163" y="4903152"/>
                </a:moveTo>
                <a:lnTo>
                  <a:pt x="0" y="0"/>
                </a:lnTo>
                <a:lnTo>
                  <a:pt x="2821903" y="1"/>
                </a:lnTo>
                <a:lnTo>
                  <a:pt x="748395" y="5704854"/>
                </a:lnTo>
                <a:lnTo>
                  <a:pt x="14163" y="4903152"/>
                </a:lnTo>
                <a:close/>
              </a:path>
            </a:pathLst>
          </a:custGeom>
          <a:solidFill>
            <a:srgbClr val="1D0092">
              <a:alpha val="6588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apezoid 6">
            <a:extLst>
              <a:ext uri="{FF2B5EF4-FFF2-40B4-BE49-F238E27FC236}">
                <a16:creationId xmlns:a16="http://schemas.microsoft.com/office/drawing/2014/main" id="{B4794184-1130-B7F4-CD93-1A354961B9B2}"/>
              </a:ext>
            </a:extLst>
          </p:cNvPr>
          <p:cNvSpPr/>
          <p:nvPr userDrawn="1"/>
        </p:nvSpPr>
        <p:spPr>
          <a:xfrm rot="16200000">
            <a:off x="3803689" y="-1415148"/>
            <a:ext cx="4589255" cy="12196635"/>
          </a:xfrm>
          <a:custGeom>
            <a:avLst/>
            <a:gdLst>
              <a:gd name="connsiteX0" fmla="*/ 0 w 3985591"/>
              <a:gd name="connsiteY0" fmla="*/ 6997148 h 6997148"/>
              <a:gd name="connsiteX1" fmla="*/ 996398 w 3985591"/>
              <a:gd name="connsiteY1" fmla="*/ 0 h 6997148"/>
              <a:gd name="connsiteX2" fmla="*/ 2989193 w 3985591"/>
              <a:gd name="connsiteY2" fmla="*/ 0 h 6997148"/>
              <a:gd name="connsiteX3" fmla="*/ 3985591 w 3985591"/>
              <a:gd name="connsiteY3" fmla="*/ 6997148 h 6997148"/>
              <a:gd name="connsiteX4" fmla="*/ 0 w 3985591"/>
              <a:gd name="connsiteY4" fmla="*/ 6997148 h 6997148"/>
              <a:gd name="connsiteX0" fmla="*/ 1021245 w 2989193"/>
              <a:gd name="connsiteY0" fmla="*/ 7007087 h 7007087"/>
              <a:gd name="connsiteX1" fmla="*/ 0 w 2989193"/>
              <a:gd name="connsiteY1" fmla="*/ 0 h 7007087"/>
              <a:gd name="connsiteX2" fmla="*/ 1992795 w 2989193"/>
              <a:gd name="connsiteY2" fmla="*/ 0 h 7007087"/>
              <a:gd name="connsiteX3" fmla="*/ 2989193 w 2989193"/>
              <a:gd name="connsiteY3" fmla="*/ 6997148 h 7007087"/>
              <a:gd name="connsiteX4" fmla="*/ 1021245 w 2989193"/>
              <a:gd name="connsiteY4" fmla="*/ 7007087 h 7007087"/>
              <a:gd name="connsiteX0" fmla="*/ 86967 w 2989193"/>
              <a:gd name="connsiteY0" fmla="*/ 6987209 h 6997148"/>
              <a:gd name="connsiteX1" fmla="*/ 0 w 2989193"/>
              <a:gd name="connsiteY1" fmla="*/ 0 h 6997148"/>
              <a:gd name="connsiteX2" fmla="*/ 1992795 w 2989193"/>
              <a:gd name="connsiteY2" fmla="*/ 0 h 6997148"/>
              <a:gd name="connsiteX3" fmla="*/ 2989193 w 2989193"/>
              <a:gd name="connsiteY3" fmla="*/ 6997148 h 6997148"/>
              <a:gd name="connsiteX4" fmla="*/ 86967 w 2989193"/>
              <a:gd name="connsiteY4" fmla="*/ 6987209 h 6997148"/>
              <a:gd name="connsiteX0" fmla="*/ 86967 w 2989193"/>
              <a:gd name="connsiteY0" fmla="*/ 6987209 h 6997148"/>
              <a:gd name="connsiteX1" fmla="*/ 0 w 2989193"/>
              <a:gd name="connsiteY1" fmla="*/ 0 h 6997148"/>
              <a:gd name="connsiteX2" fmla="*/ 1287117 w 2989193"/>
              <a:gd name="connsiteY2" fmla="*/ 0 h 6997148"/>
              <a:gd name="connsiteX3" fmla="*/ 2989193 w 2989193"/>
              <a:gd name="connsiteY3" fmla="*/ 6997148 h 6997148"/>
              <a:gd name="connsiteX4" fmla="*/ 86967 w 2989193"/>
              <a:gd name="connsiteY4" fmla="*/ 6987209 h 6997148"/>
              <a:gd name="connsiteX0" fmla="*/ 86967 w 3396697"/>
              <a:gd name="connsiteY0" fmla="*/ 6987209 h 6997148"/>
              <a:gd name="connsiteX1" fmla="*/ 0 w 3396697"/>
              <a:gd name="connsiteY1" fmla="*/ 0 h 6997148"/>
              <a:gd name="connsiteX2" fmla="*/ 1287117 w 3396697"/>
              <a:gd name="connsiteY2" fmla="*/ 0 h 6997148"/>
              <a:gd name="connsiteX3" fmla="*/ 3396697 w 3396697"/>
              <a:gd name="connsiteY3" fmla="*/ 6997148 h 6997148"/>
              <a:gd name="connsiteX4" fmla="*/ 86967 w 3396697"/>
              <a:gd name="connsiteY4" fmla="*/ 6987209 h 6997148"/>
              <a:gd name="connsiteX0" fmla="*/ 86967 w 3396697"/>
              <a:gd name="connsiteY0" fmla="*/ 6987209 h 6997148"/>
              <a:gd name="connsiteX1" fmla="*/ 0 w 3396697"/>
              <a:gd name="connsiteY1" fmla="*/ 0 h 6997148"/>
              <a:gd name="connsiteX2" fmla="*/ 1356691 w 3396697"/>
              <a:gd name="connsiteY2" fmla="*/ 0 h 6997148"/>
              <a:gd name="connsiteX3" fmla="*/ 3396697 w 3396697"/>
              <a:gd name="connsiteY3" fmla="*/ 6997148 h 6997148"/>
              <a:gd name="connsiteX4" fmla="*/ 86967 w 3396697"/>
              <a:gd name="connsiteY4" fmla="*/ 6987209 h 6997148"/>
              <a:gd name="connsiteX0" fmla="*/ 86967 w 3396697"/>
              <a:gd name="connsiteY0" fmla="*/ 7005411 h 7015350"/>
              <a:gd name="connsiteX1" fmla="*/ 0 w 3396697"/>
              <a:gd name="connsiteY1" fmla="*/ 18202 h 7015350"/>
              <a:gd name="connsiteX2" fmla="*/ 2303163 w 3396697"/>
              <a:gd name="connsiteY2" fmla="*/ 0 h 7015350"/>
              <a:gd name="connsiteX3" fmla="*/ 3396697 w 3396697"/>
              <a:gd name="connsiteY3" fmla="*/ 7015350 h 7015350"/>
              <a:gd name="connsiteX4" fmla="*/ 86967 w 3396697"/>
              <a:gd name="connsiteY4" fmla="*/ 7005411 h 7015350"/>
              <a:gd name="connsiteX0" fmla="*/ 86967 w 2303163"/>
              <a:gd name="connsiteY0" fmla="*/ 7005411 h 7005411"/>
              <a:gd name="connsiteX1" fmla="*/ 0 w 2303163"/>
              <a:gd name="connsiteY1" fmla="*/ 18202 h 7005411"/>
              <a:gd name="connsiteX2" fmla="*/ 2303163 w 2303163"/>
              <a:gd name="connsiteY2" fmla="*/ 0 h 7005411"/>
              <a:gd name="connsiteX3" fmla="*/ 1239832 w 2303163"/>
              <a:gd name="connsiteY3" fmla="*/ 6997150 h 7005411"/>
              <a:gd name="connsiteX4" fmla="*/ 86967 w 2303163"/>
              <a:gd name="connsiteY4" fmla="*/ 7005411 h 7005411"/>
              <a:gd name="connsiteX0" fmla="*/ 50565 w 2303163"/>
              <a:gd name="connsiteY0" fmla="*/ 7005412 h 7005412"/>
              <a:gd name="connsiteX1" fmla="*/ 0 w 2303163"/>
              <a:gd name="connsiteY1" fmla="*/ 18202 h 7005412"/>
              <a:gd name="connsiteX2" fmla="*/ 2303163 w 2303163"/>
              <a:gd name="connsiteY2" fmla="*/ 0 h 7005412"/>
              <a:gd name="connsiteX3" fmla="*/ 1239832 w 2303163"/>
              <a:gd name="connsiteY3" fmla="*/ 6997150 h 7005412"/>
              <a:gd name="connsiteX4" fmla="*/ 50565 w 2303163"/>
              <a:gd name="connsiteY4" fmla="*/ 7005412 h 7005412"/>
              <a:gd name="connsiteX0" fmla="*/ 50565 w 2603486"/>
              <a:gd name="connsiteY0" fmla="*/ 6987210 h 6987210"/>
              <a:gd name="connsiteX1" fmla="*/ 0 w 2603486"/>
              <a:gd name="connsiteY1" fmla="*/ 0 h 6987210"/>
              <a:gd name="connsiteX2" fmla="*/ 2603486 w 2603486"/>
              <a:gd name="connsiteY2" fmla="*/ 0 h 6987210"/>
              <a:gd name="connsiteX3" fmla="*/ 1239832 w 2603486"/>
              <a:gd name="connsiteY3" fmla="*/ 6978948 h 6987210"/>
              <a:gd name="connsiteX4" fmla="*/ 50565 w 2603486"/>
              <a:gd name="connsiteY4" fmla="*/ 6987210 h 6987210"/>
              <a:gd name="connsiteX0" fmla="*/ 50565 w 2603486"/>
              <a:gd name="connsiteY0" fmla="*/ 6987210 h 6987210"/>
              <a:gd name="connsiteX1" fmla="*/ 0 w 2603486"/>
              <a:gd name="connsiteY1" fmla="*/ 0 h 6987210"/>
              <a:gd name="connsiteX2" fmla="*/ 2603486 w 2603486"/>
              <a:gd name="connsiteY2" fmla="*/ 0 h 6987210"/>
              <a:gd name="connsiteX3" fmla="*/ 912207 w 2603486"/>
              <a:gd name="connsiteY3" fmla="*/ 6978948 h 6987210"/>
              <a:gd name="connsiteX4" fmla="*/ 50565 w 2603486"/>
              <a:gd name="connsiteY4" fmla="*/ 6987210 h 6987210"/>
              <a:gd name="connsiteX0" fmla="*/ 50565 w 2603486"/>
              <a:gd name="connsiteY0" fmla="*/ 6987210 h 6987210"/>
              <a:gd name="connsiteX1" fmla="*/ 0 w 2603486"/>
              <a:gd name="connsiteY1" fmla="*/ 0 h 6987210"/>
              <a:gd name="connsiteX2" fmla="*/ 2603486 w 2603486"/>
              <a:gd name="connsiteY2" fmla="*/ 0 h 6987210"/>
              <a:gd name="connsiteX3" fmla="*/ 766596 w 2603486"/>
              <a:gd name="connsiteY3" fmla="*/ 6978948 h 6987210"/>
              <a:gd name="connsiteX4" fmla="*/ 50565 w 2603486"/>
              <a:gd name="connsiteY4" fmla="*/ 6987210 h 6987210"/>
              <a:gd name="connsiteX0" fmla="*/ 50565 w 2603486"/>
              <a:gd name="connsiteY0" fmla="*/ 6987210 h 6989866"/>
              <a:gd name="connsiteX1" fmla="*/ 0 w 2603486"/>
              <a:gd name="connsiteY1" fmla="*/ 0 h 6989866"/>
              <a:gd name="connsiteX2" fmla="*/ 2603486 w 2603486"/>
              <a:gd name="connsiteY2" fmla="*/ 0 h 6989866"/>
              <a:gd name="connsiteX3" fmla="*/ 759391 w 2603486"/>
              <a:gd name="connsiteY3" fmla="*/ 6989866 h 6989866"/>
              <a:gd name="connsiteX4" fmla="*/ 50565 w 2603486"/>
              <a:gd name="connsiteY4" fmla="*/ 6987210 h 6989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3486" h="6989866">
                <a:moveTo>
                  <a:pt x="50565" y="6987210"/>
                </a:moveTo>
                <a:lnTo>
                  <a:pt x="0" y="0"/>
                </a:lnTo>
                <a:lnTo>
                  <a:pt x="2603486" y="0"/>
                </a:lnTo>
                <a:lnTo>
                  <a:pt x="759391" y="6989866"/>
                </a:lnTo>
                <a:lnTo>
                  <a:pt x="50565" y="6987210"/>
                </a:lnTo>
                <a:close/>
              </a:path>
            </a:pathLst>
          </a:custGeom>
          <a:solidFill>
            <a:srgbClr val="44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ack and white logo&#10;&#10;Description automatically generated">
            <a:extLst>
              <a:ext uri="{FF2B5EF4-FFF2-40B4-BE49-F238E27FC236}">
                <a16:creationId xmlns:a16="http://schemas.microsoft.com/office/drawing/2014/main" id="{1D497C82-B3DC-31C4-DEE4-65F87F967E50}"/>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57834" y="1048"/>
            <a:ext cx="565288" cy="565288"/>
          </a:xfrm>
          <a:prstGeom prst="rect">
            <a:avLst/>
          </a:prstGeom>
        </p:spPr>
      </p:pic>
      <p:sp>
        <p:nvSpPr>
          <p:cNvPr id="4" name="TextBox 3">
            <a:extLst>
              <a:ext uri="{FF2B5EF4-FFF2-40B4-BE49-F238E27FC236}">
                <a16:creationId xmlns:a16="http://schemas.microsoft.com/office/drawing/2014/main" id="{91DA54BA-A947-1413-2325-52B282815A06}"/>
              </a:ext>
            </a:extLst>
          </p:cNvPr>
          <p:cNvSpPr txBox="1"/>
          <p:nvPr userDrawn="1"/>
        </p:nvSpPr>
        <p:spPr>
          <a:xfrm>
            <a:off x="776310" y="4173927"/>
            <a:ext cx="4562061" cy="246221"/>
          </a:xfrm>
          <a:prstGeom prst="rect">
            <a:avLst/>
          </a:prstGeom>
          <a:noFill/>
        </p:spPr>
        <p:txBody>
          <a:bodyPr wrap="square" rtlCol="0">
            <a:spAutoFit/>
          </a:bodyPr>
          <a:lstStyle/>
          <a:p>
            <a:r>
              <a:rPr lang="en-US" sz="1000" b="1" spc="300">
                <a:solidFill>
                  <a:schemeClr val="bg1"/>
                </a:solidFill>
              </a:rPr>
              <a:t>DENVER INTERNATIONAL AIRPORT</a:t>
            </a:r>
          </a:p>
        </p:txBody>
      </p:sp>
    </p:spTree>
    <p:extLst>
      <p:ext uri="{BB962C8B-B14F-4D97-AF65-F5344CB8AC3E}">
        <p14:creationId xmlns:p14="http://schemas.microsoft.com/office/powerpoint/2010/main" val="3706723004"/>
      </p:ext>
    </p:extLst>
  </p:cSld>
  <p:clrMap bg1="lt1" tx1="dk1" bg2="lt2" tx2="dk2" accent1="accent1" accent2="accent2" accent3="accent3" accent4="accent4" accent5="accent5" accent6="accent6" hlink="hlink" folHlink="folHlink"/>
  <p:sldLayoutIdLst>
    <p:sldLayoutId id="2147483653" r:id="rId1"/>
    <p:sldLayoutId id="2147483677" r:id="rId2"/>
    <p:sldLayoutId id="2147483678" r:id="rId3"/>
    <p:sldLayoutId id="2147483707" r:id="rId4"/>
    <p:sldLayoutId id="2147483708"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24EC9FE-0CCF-9C42-7879-27974B1DA5D4}"/>
              </a:ext>
            </a:extLst>
          </p:cNvPr>
          <p:cNvCxnSpPr/>
          <p:nvPr userDrawn="1"/>
        </p:nvCxnSpPr>
        <p:spPr>
          <a:xfrm>
            <a:off x="865905" y="1093479"/>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pic>
        <p:nvPicPr>
          <p:cNvPr id="3" name="Picture 2" descr="A black and white logo&#10;&#10;Description automatically generated">
            <a:extLst>
              <a:ext uri="{FF2B5EF4-FFF2-40B4-BE49-F238E27FC236}">
                <a16:creationId xmlns:a16="http://schemas.microsoft.com/office/drawing/2014/main" id="{1EA359B5-21D6-9677-812F-2534C08D820A}"/>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033188" y="-6670"/>
            <a:ext cx="565288" cy="565288"/>
          </a:xfrm>
          <a:prstGeom prst="rect">
            <a:avLst/>
          </a:prstGeom>
        </p:spPr>
      </p:pic>
      <p:sp>
        <p:nvSpPr>
          <p:cNvPr id="4" name="Trapezoid 6">
            <a:extLst>
              <a:ext uri="{FF2B5EF4-FFF2-40B4-BE49-F238E27FC236}">
                <a16:creationId xmlns:a16="http://schemas.microsoft.com/office/drawing/2014/main" id="{A46FE110-BE47-0786-5EF0-D0F1B9651C3A}"/>
              </a:ext>
            </a:extLst>
          </p:cNvPr>
          <p:cNvSpPr/>
          <p:nvPr userDrawn="1"/>
        </p:nvSpPr>
        <p:spPr>
          <a:xfrm rot="10800000">
            <a:off x="10038670" y="-5511"/>
            <a:ext cx="2188890" cy="6870184"/>
          </a:xfrm>
          <a:custGeom>
            <a:avLst/>
            <a:gdLst>
              <a:gd name="connsiteX0" fmla="*/ 0 w 3985591"/>
              <a:gd name="connsiteY0" fmla="*/ 6997148 h 6997148"/>
              <a:gd name="connsiteX1" fmla="*/ 996398 w 3985591"/>
              <a:gd name="connsiteY1" fmla="*/ 0 h 6997148"/>
              <a:gd name="connsiteX2" fmla="*/ 2989193 w 3985591"/>
              <a:gd name="connsiteY2" fmla="*/ 0 h 6997148"/>
              <a:gd name="connsiteX3" fmla="*/ 3985591 w 3985591"/>
              <a:gd name="connsiteY3" fmla="*/ 6997148 h 6997148"/>
              <a:gd name="connsiteX4" fmla="*/ 0 w 3985591"/>
              <a:gd name="connsiteY4" fmla="*/ 6997148 h 6997148"/>
              <a:gd name="connsiteX0" fmla="*/ 1021245 w 2989193"/>
              <a:gd name="connsiteY0" fmla="*/ 7007087 h 7007087"/>
              <a:gd name="connsiteX1" fmla="*/ 0 w 2989193"/>
              <a:gd name="connsiteY1" fmla="*/ 0 h 7007087"/>
              <a:gd name="connsiteX2" fmla="*/ 1992795 w 2989193"/>
              <a:gd name="connsiteY2" fmla="*/ 0 h 7007087"/>
              <a:gd name="connsiteX3" fmla="*/ 2989193 w 2989193"/>
              <a:gd name="connsiteY3" fmla="*/ 6997148 h 7007087"/>
              <a:gd name="connsiteX4" fmla="*/ 1021245 w 2989193"/>
              <a:gd name="connsiteY4" fmla="*/ 7007087 h 7007087"/>
              <a:gd name="connsiteX0" fmla="*/ 86967 w 2989193"/>
              <a:gd name="connsiteY0" fmla="*/ 6987209 h 6997148"/>
              <a:gd name="connsiteX1" fmla="*/ 0 w 2989193"/>
              <a:gd name="connsiteY1" fmla="*/ 0 h 6997148"/>
              <a:gd name="connsiteX2" fmla="*/ 1992795 w 2989193"/>
              <a:gd name="connsiteY2" fmla="*/ 0 h 6997148"/>
              <a:gd name="connsiteX3" fmla="*/ 2989193 w 2989193"/>
              <a:gd name="connsiteY3" fmla="*/ 6997148 h 6997148"/>
              <a:gd name="connsiteX4" fmla="*/ 86967 w 2989193"/>
              <a:gd name="connsiteY4" fmla="*/ 6987209 h 6997148"/>
              <a:gd name="connsiteX0" fmla="*/ 86967 w 2989193"/>
              <a:gd name="connsiteY0" fmla="*/ 6987209 h 6997148"/>
              <a:gd name="connsiteX1" fmla="*/ 0 w 2989193"/>
              <a:gd name="connsiteY1" fmla="*/ 0 h 6997148"/>
              <a:gd name="connsiteX2" fmla="*/ 1287117 w 2989193"/>
              <a:gd name="connsiteY2" fmla="*/ 0 h 6997148"/>
              <a:gd name="connsiteX3" fmla="*/ 2989193 w 2989193"/>
              <a:gd name="connsiteY3" fmla="*/ 6997148 h 6997148"/>
              <a:gd name="connsiteX4" fmla="*/ 86967 w 2989193"/>
              <a:gd name="connsiteY4" fmla="*/ 6987209 h 6997148"/>
              <a:gd name="connsiteX0" fmla="*/ 86967 w 3396697"/>
              <a:gd name="connsiteY0" fmla="*/ 6987209 h 6997148"/>
              <a:gd name="connsiteX1" fmla="*/ 0 w 3396697"/>
              <a:gd name="connsiteY1" fmla="*/ 0 h 6997148"/>
              <a:gd name="connsiteX2" fmla="*/ 1287117 w 3396697"/>
              <a:gd name="connsiteY2" fmla="*/ 0 h 6997148"/>
              <a:gd name="connsiteX3" fmla="*/ 3396697 w 3396697"/>
              <a:gd name="connsiteY3" fmla="*/ 6997148 h 6997148"/>
              <a:gd name="connsiteX4" fmla="*/ 86967 w 3396697"/>
              <a:gd name="connsiteY4" fmla="*/ 6987209 h 6997148"/>
              <a:gd name="connsiteX0" fmla="*/ 86967 w 3396697"/>
              <a:gd name="connsiteY0" fmla="*/ 6987209 h 6997148"/>
              <a:gd name="connsiteX1" fmla="*/ 0 w 3396697"/>
              <a:gd name="connsiteY1" fmla="*/ 0 h 6997148"/>
              <a:gd name="connsiteX2" fmla="*/ 1356691 w 3396697"/>
              <a:gd name="connsiteY2" fmla="*/ 0 h 6997148"/>
              <a:gd name="connsiteX3" fmla="*/ 3396697 w 3396697"/>
              <a:gd name="connsiteY3" fmla="*/ 6997148 h 6997148"/>
              <a:gd name="connsiteX4" fmla="*/ 86967 w 3396697"/>
              <a:gd name="connsiteY4" fmla="*/ 6987209 h 6997148"/>
              <a:gd name="connsiteX0" fmla="*/ 0 w 3309730"/>
              <a:gd name="connsiteY0" fmla="*/ 7019293 h 7029232"/>
              <a:gd name="connsiteX1" fmla="*/ 538675 w 3309730"/>
              <a:gd name="connsiteY1" fmla="*/ 0 h 7029232"/>
              <a:gd name="connsiteX2" fmla="*/ 1269724 w 3309730"/>
              <a:gd name="connsiteY2" fmla="*/ 32084 h 7029232"/>
              <a:gd name="connsiteX3" fmla="*/ 3309730 w 3309730"/>
              <a:gd name="connsiteY3" fmla="*/ 7029232 h 7029232"/>
              <a:gd name="connsiteX4" fmla="*/ 0 w 3309730"/>
              <a:gd name="connsiteY4" fmla="*/ 7019293 h 7029232"/>
              <a:gd name="connsiteX0" fmla="*/ 568230 w 2771055"/>
              <a:gd name="connsiteY0" fmla="*/ 7003250 h 7029232"/>
              <a:gd name="connsiteX1" fmla="*/ 0 w 2771055"/>
              <a:gd name="connsiteY1" fmla="*/ 0 h 7029232"/>
              <a:gd name="connsiteX2" fmla="*/ 731049 w 2771055"/>
              <a:gd name="connsiteY2" fmla="*/ 32084 h 7029232"/>
              <a:gd name="connsiteX3" fmla="*/ 2771055 w 2771055"/>
              <a:gd name="connsiteY3" fmla="*/ 7029232 h 7029232"/>
              <a:gd name="connsiteX4" fmla="*/ 568230 w 2771055"/>
              <a:gd name="connsiteY4" fmla="*/ 7003250 h 7029232"/>
              <a:gd name="connsiteX0" fmla="*/ 135093 w 2771055"/>
              <a:gd name="connsiteY0" fmla="*/ 6955123 h 7029232"/>
              <a:gd name="connsiteX1" fmla="*/ 0 w 2771055"/>
              <a:gd name="connsiteY1" fmla="*/ 0 h 7029232"/>
              <a:gd name="connsiteX2" fmla="*/ 731049 w 2771055"/>
              <a:gd name="connsiteY2" fmla="*/ 32084 h 7029232"/>
              <a:gd name="connsiteX3" fmla="*/ 2771055 w 2771055"/>
              <a:gd name="connsiteY3" fmla="*/ 7029232 h 7029232"/>
              <a:gd name="connsiteX4" fmla="*/ 135093 w 2771055"/>
              <a:gd name="connsiteY4" fmla="*/ 6955123 h 7029232"/>
              <a:gd name="connsiteX0" fmla="*/ 38841 w 2674803"/>
              <a:gd name="connsiteY0" fmla="*/ 6939081 h 7013190"/>
              <a:gd name="connsiteX1" fmla="*/ 0 w 2674803"/>
              <a:gd name="connsiteY1" fmla="*/ 0 h 7013190"/>
              <a:gd name="connsiteX2" fmla="*/ 634797 w 2674803"/>
              <a:gd name="connsiteY2" fmla="*/ 16042 h 7013190"/>
              <a:gd name="connsiteX3" fmla="*/ 2674803 w 2674803"/>
              <a:gd name="connsiteY3" fmla="*/ 7013190 h 7013190"/>
              <a:gd name="connsiteX4" fmla="*/ 38841 w 2674803"/>
              <a:gd name="connsiteY4" fmla="*/ 6939081 h 7013190"/>
              <a:gd name="connsiteX0" fmla="*/ 22799 w 2674803"/>
              <a:gd name="connsiteY0" fmla="*/ 7003250 h 7013190"/>
              <a:gd name="connsiteX1" fmla="*/ 0 w 2674803"/>
              <a:gd name="connsiteY1" fmla="*/ 0 h 7013190"/>
              <a:gd name="connsiteX2" fmla="*/ 634797 w 2674803"/>
              <a:gd name="connsiteY2" fmla="*/ 16042 h 7013190"/>
              <a:gd name="connsiteX3" fmla="*/ 2674803 w 2674803"/>
              <a:gd name="connsiteY3" fmla="*/ 7013190 h 7013190"/>
              <a:gd name="connsiteX4" fmla="*/ 22799 w 2674803"/>
              <a:gd name="connsiteY4" fmla="*/ 7003250 h 7013190"/>
              <a:gd name="connsiteX0" fmla="*/ 22799 w 2209582"/>
              <a:gd name="connsiteY0" fmla="*/ 7003250 h 7013190"/>
              <a:gd name="connsiteX1" fmla="*/ 0 w 2209582"/>
              <a:gd name="connsiteY1" fmla="*/ 0 h 7013190"/>
              <a:gd name="connsiteX2" fmla="*/ 634797 w 2209582"/>
              <a:gd name="connsiteY2" fmla="*/ 16042 h 7013190"/>
              <a:gd name="connsiteX3" fmla="*/ 2209582 w 2209582"/>
              <a:gd name="connsiteY3" fmla="*/ 7013190 h 7013190"/>
              <a:gd name="connsiteX4" fmla="*/ 22799 w 2209582"/>
              <a:gd name="connsiteY4" fmla="*/ 7003250 h 7013190"/>
              <a:gd name="connsiteX0" fmla="*/ 17635 w 2209582"/>
              <a:gd name="connsiteY0" fmla="*/ 7018820 h 7018820"/>
              <a:gd name="connsiteX1" fmla="*/ 0 w 2209582"/>
              <a:gd name="connsiteY1" fmla="*/ 0 h 7018820"/>
              <a:gd name="connsiteX2" fmla="*/ 634797 w 2209582"/>
              <a:gd name="connsiteY2" fmla="*/ 16042 h 7018820"/>
              <a:gd name="connsiteX3" fmla="*/ 2209582 w 2209582"/>
              <a:gd name="connsiteY3" fmla="*/ 7013190 h 7018820"/>
              <a:gd name="connsiteX4" fmla="*/ 17635 w 2209582"/>
              <a:gd name="connsiteY4" fmla="*/ 7018820 h 7018820"/>
              <a:gd name="connsiteX0" fmla="*/ 17635 w 2225074"/>
              <a:gd name="connsiteY0" fmla="*/ 7018820 h 7033949"/>
              <a:gd name="connsiteX1" fmla="*/ 0 w 2225074"/>
              <a:gd name="connsiteY1" fmla="*/ 0 h 7033949"/>
              <a:gd name="connsiteX2" fmla="*/ 634797 w 2225074"/>
              <a:gd name="connsiteY2" fmla="*/ 16042 h 7033949"/>
              <a:gd name="connsiteX3" fmla="*/ 2225074 w 2225074"/>
              <a:gd name="connsiteY3" fmla="*/ 7033949 h 7033949"/>
              <a:gd name="connsiteX4" fmla="*/ 17635 w 2225074"/>
              <a:gd name="connsiteY4" fmla="*/ 7018820 h 7033949"/>
              <a:gd name="connsiteX0" fmla="*/ 17635 w 2225074"/>
              <a:gd name="connsiteY0" fmla="*/ 7018820 h 7018820"/>
              <a:gd name="connsiteX1" fmla="*/ 0 w 2225074"/>
              <a:gd name="connsiteY1" fmla="*/ 0 h 7018820"/>
              <a:gd name="connsiteX2" fmla="*/ 634797 w 2225074"/>
              <a:gd name="connsiteY2" fmla="*/ 16042 h 7018820"/>
              <a:gd name="connsiteX3" fmla="*/ 2225074 w 2225074"/>
              <a:gd name="connsiteY3" fmla="*/ 7013189 h 7018820"/>
              <a:gd name="connsiteX4" fmla="*/ 17635 w 2225074"/>
              <a:gd name="connsiteY4" fmla="*/ 7018820 h 7018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5074" h="7018820">
                <a:moveTo>
                  <a:pt x="17635" y="7018820"/>
                </a:moveTo>
                <a:cubicBezTo>
                  <a:pt x="10035" y="4684403"/>
                  <a:pt x="7600" y="2334417"/>
                  <a:pt x="0" y="0"/>
                </a:cubicBezTo>
                <a:lnTo>
                  <a:pt x="634797" y="16042"/>
                </a:lnTo>
                <a:lnTo>
                  <a:pt x="2225074" y="7013189"/>
                </a:lnTo>
                <a:lnTo>
                  <a:pt x="17635" y="7018820"/>
                </a:lnTo>
                <a:close/>
              </a:path>
            </a:pathLst>
          </a:custGeom>
          <a:solidFill>
            <a:srgbClr val="44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1">
            <a:extLst>
              <a:ext uri="{FF2B5EF4-FFF2-40B4-BE49-F238E27FC236}">
                <a16:creationId xmlns:a16="http://schemas.microsoft.com/office/drawing/2014/main" id="{7EC05602-1A21-4305-F126-88543ED91292}"/>
              </a:ext>
            </a:extLst>
          </p:cNvPr>
          <p:cNvSpPr/>
          <p:nvPr userDrawn="1"/>
        </p:nvSpPr>
        <p:spPr>
          <a:xfrm rot="10800000" flipV="1">
            <a:off x="10236096" y="2946700"/>
            <a:ext cx="1991464" cy="3917973"/>
          </a:xfrm>
          <a:custGeom>
            <a:avLst/>
            <a:gdLst>
              <a:gd name="connsiteX0" fmla="*/ 0 w 1996544"/>
              <a:gd name="connsiteY0" fmla="*/ 3954379 h 3954379"/>
              <a:gd name="connsiteX1" fmla="*/ 0 w 1996544"/>
              <a:gd name="connsiteY1" fmla="*/ 0 h 3954379"/>
              <a:gd name="connsiteX2" fmla="*/ 1996544 w 1996544"/>
              <a:gd name="connsiteY2" fmla="*/ 3954379 h 3954379"/>
              <a:gd name="connsiteX3" fmla="*/ 0 w 1996544"/>
              <a:gd name="connsiteY3" fmla="*/ 3954379 h 3954379"/>
              <a:gd name="connsiteX0" fmla="*/ 0 w 1986384"/>
              <a:gd name="connsiteY0" fmla="*/ 3954379 h 3959459"/>
              <a:gd name="connsiteX1" fmla="*/ 0 w 1986384"/>
              <a:gd name="connsiteY1" fmla="*/ 0 h 3959459"/>
              <a:gd name="connsiteX2" fmla="*/ 1986384 w 1986384"/>
              <a:gd name="connsiteY2" fmla="*/ 3959459 h 3959459"/>
              <a:gd name="connsiteX3" fmla="*/ 0 w 1986384"/>
              <a:gd name="connsiteY3" fmla="*/ 3954379 h 3959459"/>
              <a:gd name="connsiteX0" fmla="*/ 0 w 1991464"/>
              <a:gd name="connsiteY0" fmla="*/ 3964539 h 3964539"/>
              <a:gd name="connsiteX1" fmla="*/ 5080 w 1991464"/>
              <a:gd name="connsiteY1" fmla="*/ 0 h 3964539"/>
              <a:gd name="connsiteX2" fmla="*/ 1991464 w 1991464"/>
              <a:gd name="connsiteY2" fmla="*/ 3959459 h 3964539"/>
              <a:gd name="connsiteX3" fmla="*/ 0 w 1991464"/>
              <a:gd name="connsiteY3" fmla="*/ 3964539 h 3964539"/>
              <a:gd name="connsiteX0" fmla="*/ 0 w 1991464"/>
              <a:gd name="connsiteY0" fmla="*/ 3917973 h 3917973"/>
              <a:gd name="connsiteX1" fmla="*/ 13547 w 1991464"/>
              <a:gd name="connsiteY1" fmla="*/ 0 h 3917973"/>
              <a:gd name="connsiteX2" fmla="*/ 1991464 w 1991464"/>
              <a:gd name="connsiteY2" fmla="*/ 3912893 h 3917973"/>
              <a:gd name="connsiteX3" fmla="*/ 0 w 1991464"/>
              <a:gd name="connsiteY3" fmla="*/ 3917973 h 3917973"/>
            </a:gdLst>
            <a:ahLst/>
            <a:cxnLst>
              <a:cxn ang="0">
                <a:pos x="connsiteX0" y="connsiteY0"/>
              </a:cxn>
              <a:cxn ang="0">
                <a:pos x="connsiteX1" y="connsiteY1"/>
              </a:cxn>
              <a:cxn ang="0">
                <a:pos x="connsiteX2" y="connsiteY2"/>
              </a:cxn>
              <a:cxn ang="0">
                <a:pos x="connsiteX3" y="connsiteY3"/>
              </a:cxn>
            </a:cxnLst>
            <a:rect l="l" t="t" r="r" b="b"/>
            <a:pathLst>
              <a:path w="1991464" h="3917973">
                <a:moveTo>
                  <a:pt x="0" y="3917973"/>
                </a:moveTo>
                <a:cubicBezTo>
                  <a:pt x="1693" y="2596460"/>
                  <a:pt x="11854" y="1321513"/>
                  <a:pt x="13547" y="0"/>
                </a:cubicBezTo>
                <a:lnTo>
                  <a:pt x="1991464" y="3912893"/>
                </a:lnTo>
                <a:lnTo>
                  <a:pt x="0" y="3917973"/>
                </a:lnTo>
                <a:close/>
              </a:path>
            </a:pathLst>
          </a:custGeom>
          <a:solidFill>
            <a:srgbClr val="2821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and white logo&#10;&#10;Description automatically generated">
            <a:extLst>
              <a:ext uri="{FF2B5EF4-FFF2-40B4-BE49-F238E27FC236}">
                <a16:creationId xmlns:a16="http://schemas.microsoft.com/office/drawing/2014/main" id="{29E05B0C-07B1-6E94-CB04-5B692DF95A11}"/>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028955" y="-5513"/>
            <a:ext cx="565288" cy="565288"/>
          </a:xfrm>
          <a:prstGeom prst="rect">
            <a:avLst/>
          </a:prstGeom>
        </p:spPr>
      </p:pic>
    </p:spTree>
    <p:extLst>
      <p:ext uri="{BB962C8B-B14F-4D97-AF65-F5344CB8AC3E}">
        <p14:creationId xmlns:p14="http://schemas.microsoft.com/office/powerpoint/2010/main" val="151306121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712" r:id="rId3"/>
    <p:sldLayoutId id="2147483730" r:id="rId4"/>
    <p:sldLayoutId id="2147483759" r:id="rId5"/>
    <p:sldLayoutId id="2147483760" r:id="rId6"/>
    <p:sldLayoutId id="2147483774"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24EC9FE-0CCF-9C42-7879-27974B1DA5D4}"/>
              </a:ext>
            </a:extLst>
          </p:cNvPr>
          <p:cNvCxnSpPr/>
          <p:nvPr userDrawn="1"/>
        </p:nvCxnSpPr>
        <p:spPr>
          <a:xfrm>
            <a:off x="865905" y="1093479"/>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B28EB04-EDC5-1DE2-2F96-E6EE24823DA5}"/>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1026464" y="0"/>
            <a:ext cx="565288" cy="565288"/>
          </a:xfrm>
          <a:prstGeom prst="rect">
            <a:avLst/>
          </a:prstGeom>
        </p:spPr>
      </p:pic>
      <p:sp>
        <p:nvSpPr>
          <p:cNvPr id="4" name="Right Triangle 3">
            <a:extLst>
              <a:ext uri="{FF2B5EF4-FFF2-40B4-BE49-F238E27FC236}">
                <a16:creationId xmlns:a16="http://schemas.microsoft.com/office/drawing/2014/main" id="{2275901F-93B8-C343-88C0-E9739A319D14}"/>
              </a:ext>
            </a:extLst>
          </p:cNvPr>
          <p:cNvSpPr/>
          <p:nvPr userDrawn="1"/>
        </p:nvSpPr>
        <p:spPr>
          <a:xfrm rot="10800000" flipV="1">
            <a:off x="10266947" y="2951747"/>
            <a:ext cx="1925053" cy="3906253"/>
          </a:xfrm>
          <a:prstGeom prst="rtTriangle">
            <a:avLst/>
          </a:prstGeom>
          <a:solidFill>
            <a:srgbClr val="44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9539724"/>
      </p:ext>
    </p:extLst>
  </p:cSld>
  <p:clrMap bg1="lt1" tx1="dk1" bg2="lt2" tx2="dk2" accent1="accent1" accent2="accent2" accent3="accent3" accent4="accent4" accent5="accent5" accent6="accent6" hlink="hlink" folHlink="folHlink"/>
  <p:sldLayoutIdLst>
    <p:sldLayoutId id="2147483687" r:id="rId1"/>
    <p:sldLayoutId id="2147483688"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24EC9FE-0CCF-9C42-7879-27974B1DA5D4}"/>
              </a:ext>
            </a:extLst>
          </p:cNvPr>
          <p:cNvCxnSpPr/>
          <p:nvPr userDrawn="1"/>
        </p:nvCxnSpPr>
        <p:spPr>
          <a:xfrm>
            <a:off x="865905" y="1093479"/>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EF9F1F60-35AA-9F91-1C94-C09C8690FF7A}"/>
              </a:ext>
            </a:extLst>
          </p:cNvPr>
          <p:cNvSpPr>
            <a:spLocks noGrp="1"/>
          </p:cNvSpPr>
          <p:nvPr>
            <p:ph type="title"/>
          </p:nvPr>
        </p:nvSpPr>
        <p:spPr>
          <a:xfrm>
            <a:off x="732692" y="101356"/>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67967771"/>
      </p:ext>
    </p:extLst>
  </p:cSld>
  <p:clrMap bg1="lt1" tx1="dk1" bg2="lt2" tx2="dk2" accent1="accent1" accent2="accent2" accent3="accent3" accent4="accent4" accent5="accent5" accent6="accent6" hlink="hlink" folHlink="folHlink"/>
  <p:sldLayoutIdLst>
    <p:sldLayoutId id="2147483683"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BD2C1F-EF5D-1C75-AD65-CAE6244FD0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3C160A-778E-A4DD-5CF8-389FF3CCB6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357E6B-9C49-69E0-7F16-51DBE6E275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BCD5FC-13DF-7947-A2F8-230685ED9D21}" type="datetimeFigureOut">
              <a:rPr lang="en-US" smtClean="0"/>
              <a:t>10/10/2025</a:t>
            </a:fld>
            <a:endParaRPr lang="en-US"/>
          </a:p>
        </p:txBody>
      </p:sp>
      <p:sp>
        <p:nvSpPr>
          <p:cNvPr id="5" name="Footer Placeholder 4">
            <a:extLst>
              <a:ext uri="{FF2B5EF4-FFF2-40B4-BE49-F238E27FC236}">
                <a16:creationId xmlns:a16="http://schemas.microsoft.com/office/drawing/2014/main" id="{9FEC05D8-3E6F-1C63-9E65-B8F338CCEE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E1DF4E-9FAF-BF6F-F220-4F4F251039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D8ADAF-E0A9-C440-BF83-4CE99D685A9D}" type="slidenum">
              <a:rPr lang="en-US" smtClean="0"/>
              <a:t>‹#›</a:t>
            </a:fld>
            <a:endParaRPr lang="en-US"/>
          </a:p>
        </p:txBody>
      </p:sp>
    </p:spTree>
    <p:extLst>
      <p:ext uri="{BB962C8B-B14F-4D97-AF65-F5344CB8AC3E}">
        <p14:creationId xmlns:p14="http://schemas.microsoft.com/office/powerpoint/2010/main" val="26750345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7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24EC9FE-0CCF-9C42-7879-27974B1DA5D4}"/>
              </a:ext>
            </a:extLst>
          </p:cNvPr>
          <p:cNvCxnSpPr/>
          <p:nvPr userDrawn="1"/>
        </p:nvCxnSpPr>
        <p:spPr>
          <a:xfrm>
            <a:off x="865905" y="1093479"/>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pic>
        <p:nvPicPr>
          <p:cNvPr id="3" name="Picture 2" descr="A black and white logo&#10;&#10;Description automatically generated">
            <a:extLst>
              <a:ext uri="{FF2B5EF4-FFF2-40B4-BE49-F238E27FC236}">
                <a16:creationId xmlns:a16="http://schemas.microsoft.com/office/drawing/2014/main" id="{1EA359B5-21D6-9677-812F-2534C08D820A}"/>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1033188" y="-6670"/>
            <a:ext cx="565288" cy="565288"/>
          </a:xfrm>
          <a:prstGeom prst="rect">
            <a:avLst/>
          </a:prstGeom>
        </p:spPr>
      </p:pic>
      <p:sp>
        <p:nvSpPr>
          <p:cNvPr id="4" name="Trapezoid 6">
            <a:extLst>
              <a:ext uri="{FF2B5EF4-FFF2-40B4-BE49-F238E27FC236}">
                <a16:creationId xmlns:a16="http://schemas.microsoft.com/office/drawing/2014/main" id="{A46FE110-BE47-0786-5EF0-D0F1B9651C3A}"/>
              </a:ext>
            </a:extLst>
          </p:cNvPr>
          <p:cNvSpPr/>
          <p:nvPr userDrawn="1"/>
        </p:nvSpPr>
        <p:spPr>
          <a:xfrm rot="10800000">
            <a:off x="10038670" y="-5511"/>
            <a:ext cx="2188890" cy="6870184"/>
          </a:xfrm>
          <a:custGeom>
            <a:avLst/>
            <a:gdLst>
              <a:gd name="connsiteX0" fmla="*/ 0 w 3985591"/>
              <a:gd name="connsiteY0" fmla="*/ 6997148 h 6997148"/>
              <a:gd name="connsiteX1" fmla="*/ 996398 w 3985591"/>
              <a:gd name="connsiteY1" fmla="*/ 0 h 6997148"/>
              <a:gd name="connsiteX2" fmla="*/ 2989193 w 3985591"/>
              <a:gd name="connsiteY2" fmla="*/ 0 h 6997148"/>
              <a:gd name="connsiteX3" fmla="*/ 3985591 w 3985591"/>
              <a:gd name="connsiteY3" fmla="*/ 6997148 h 6997148"/>
              <a:gd name="connsiteX4" fmla="*/ 0 w 3985591"/>
              <a:gd name="connsiteY4" fmla="*/ 6997148 h 6997148"/>
              <a:gd name="connsiteX0" fmla="*/ 1021245 w 2989193"/>
              <a:gd name="connsiteY0" fmla="*/ 7007087 h 7007087"/>
              <a:gd name="connsiteX1" fmla="*/ 0 w 2989193"/>
              <a:gd name="connsiteY1" fmla="*/ 0 h 7007087"/>
              <a:gd name="connsiteX2" fmla="*/ 1992795 w 2989193"/>
              <a:gd name="connsiteY2" fmla="*/ 0 h 7007087"/>
              <a:gd name="connsiteX3" fmla="*/ 2989193 w 2989193"/>
              <a:gd name="connsiteY3" fmla="*/ 6997148 h 7007087"/>
              <a:gd name="connsiteX4" fmla="*/ 1021245 w 2989193"/>
              <a:gd name="connsiteY4" fmla="*/ 7007087 h 7007087"/>
              <a:gd name="connsiteX0" fmla="*/ 86967 w 2989193"/>
              <a:gd name="connsiteY0" fmla="*/ 6987209 h 6997148"/>
              <a:gd name="connsiteX1" fmla="*/ 0 w 2989193"/>
              <a:gd name="connsiteY1" fmla="*/ 0 h 6997148"/>
              <a:gd name="connsiteX2" fmla="*/ 1992795 w 2989193"/>
              <a:gd name="connsiteY2" fmla="*/ 0 h 6997148"/>
              <a:gd name="connsiteX3" fmla="*/ 2989193 w 2989193"/>
              <a:gd name="connsiteY3" fmla="*/ 6997148 h 6997148"/>
              <a:gd name="connsiteX4" fmla="*/ 86967 w 2989193"/>
              <a:gd name="connsiteY4" fmla="*/ 6987209 h 6997148"/>
              <a:gd name="connsiteX0" fmla="*/ 86967 w 2989193"/>
              <a:gd name="connsiteY0" fmla="*/ 6987209 h 6997148"/>
              <a:gd name="connsiteX1" fmla="*/ 0 w 2989193"/>
              <a:gd name="connsiteY1" fmla="*/ 0 h 6997148"/>
              <a:gd name="connsiteX2" fmla="*/ 1287117 w 2989193"/>
              <a:gd name="connsiteY2" fmla="*/ 0 h 6997148"/>
              <a:gd name="connsiteX3" fmla="*/ 2989193 w 2989193"/>
              <a:gd name="connsiteY3" fmla="*/ 6997148 h 6997148"/>
              <a:gd name="connsiteX4" fmla="*/ 86967 w 2989193"/>
              <a:gd name="connsiteY4" fmla="*/ 6987209 h 6997148"/>
              <a:gd name="connsiteX0" fmla="*/ 86967 w 3396697"/>
              <a:gd name="connsiteY0" fmla="*/ 6987209 h 6997148"/>
              <a:gd name="connsiteX1" fmla="*/ 0 w 3396697"/>
              <a:gd name="connsiteY1" fmla="*/ 0 h 6997148"/>
              <a:gd name="connsiteX2" fmla="*/ 1287117 w 3396697"/>
              <a:gd name="connsiteY2" fmla="*/ 0 h 6997148"/>
              <a:gd name="connsiteX3" fmla="*/ 3396697 w 3396697"/>
              <a:gd name="connsiteY3" fmla="*/ 6997148 h 6997148"/>
              <a:gd name="connsiteX4" fmla="*/ 86967 w 3396697"/>
              <a:gd name="connsiteY4" fmla="*/ 6987209 h 6997148"/>
              <a:gd name="connsiteX0" fmla="*/ 86967 w 3396697"/>
              <a:gd name="connsiteY0" fmla="*/ 6987209 h 6997148"/>
              <a:gd name="connsiteX1" fmla="*/ 0 w 3396697"/>
              <a:gd name="connsiteY1" fmla="*/ 0 h 6997148"/>
              <a:gd name="connsiteX2" fmla="*/ 1356691 w 3396697"/>
              <a:gd name="connsiteY2" fmla="*/ 0 h 6997148"/>
              <a:gd name="connsiteX3" fmla="*/ 3396697 w 3396697"/>
              <a:gd name="connsiteY3" fmla="*/ 6997148 h 6997148"/>
              <a:gd name="connsiteX4" fmla="*/ 86967 w 3396697"/>
              <a:gd name="connsiteY4" fmla="*/ 6987209 h 6997148"/>
              <a:gd name="connsiteX0" fmla="*/ 0 w 3309730"/>
              <a:gd name="connsiteY0" fmla="*/ 7019293 h 7029232"/>
              <a:gd name="connsiteX1" fmla="*/ 538675 w 3309730"/>
              <a:gd name="connsiteY1" fmla="*/ 0 h 7029232"/>
              <a:gd name="connsiteX2" fmla="*/ 1269724 w 3309730"/>
              <a:gd name="connsiteY2" fmla="*/ 32084 h 7029232"/>
              <a:gd name="connsiteX3" fmla="*/ 3309730 w 3309730"/>
              <a:gd name="connsiteY3" fmla="*/ 7029232 h 7029232"/>
              <a:gd name="connsiteX4" fmla="*/ 0 w 3309730"/>
              <a:gd name="connsiteY4" fmla="*/ 7019293 h 7029232"/>
              <a:gd name="connsiteX0" fmla="*/ 568230 w 2771055"/>
              <a:gd name="connsiteY0" fmla="*/ 7003250 h 7029232"/>
              <a:gd name="connsiteX1" fmla="*/ 0 w 2771055"/>
              <a:gd name="connsiteY1" fmla="*/ 0 h 7029232"/>
              <a:gd name="connsiteX2" fmla="*/ 731049 w 2771055"/>
              <a:gd name="connsiteY2" fmla="*/ 32084 h 7029232"/>
              <a:gd name="connsiteX3" fmla="*/ 2771055 w 2771055"/>
              <a:gd name="connsiteY3" fmla="*/ 7029232 h 7029232"/>
              <a:gd name="connsiteX4" fmla="*/ 568230 w 2771055"/>
              <a:gd name="connsiteY4" fmla="*/ 7003250 h 7029232"/>
              <a:gd name="connsiteX0" fmla="*/ 135093 w 2771055"/>
              <a:gd name="connsiteY0" fmla="*/ 6955123 h 7029232"/>
              <a:gd name="connsiteX1" fmla="*/ 0 w 2771055"/>
              <a:gd name="connsiteY1" fmla="*/ 0 h 7029232"/>
              <a:gd name="connsiteX2" fmla="*/ 731049 w 2771055"/>
              <a:gd name="connsiteY2" fmla="*/ 32084 h 7029232"/>
              <a:gd name="connsiteX3" fmla="*/ 2771055 w 2771055"/>
              <a:gd name="connsiteY3" fmla="*/ 7029232 h 7029232"/>
              <a:gd name="connsiteX4" fmla="*/ 135093 w 2771055"/>
              <a:gd name="connsiteY4" fmla="*/ 6955123 h 7029232"/>
              <a:gd name="connsiteX0" fmla="*/ 38841 w 2674803"/>
              <a:gd name="connsiteY0" fmla="*/ 6939081 h 7013190"/>
              <a:gd name="connsiteX1" fmla="*/ 0 w 2674803"/>
              <a:gd name="connsiteY1" fmla="*/ 0 h 7013190"/>
              <a:gd name="connsiteX2" fmla="*/ 634797 w 2674803"/>
              <a:gd name="connsiteY2" fmla="*/ 16042 h 7013190"/>
              <a:gd name="connsiteX3" fmla="*/ 2674803 w 2674803"/>
              <a:gd name="connsiteY3" fmla="*/ 7013190 h 7013190"/>
              <a:gd name="connsiteX4" fmla="*/ 38841 w 2674803"/>
              <a:gd name="connsiteY4" fmla="*/ 6939081 h 7013190"/>
              <a:gd name="connsiteX0" fmla="*/ 22799 w 2674803"/>
              <a:gd name="connsiteY0" fmla="*/ 7003250 h 7013190"/>
              <a:gd name="connsiteX1" fmla="*/ 0 w 2674803"/>
              <a:gd name="connsiteY1" fmla="*/ 0 h 7013190"/>
              <a:gd name="connsiteX2" fmla="*/ 634797 w 2674803"/>
              <a:gd name="connsiteY2" fmla="*/ 16042 h 7013190"/>
              <a:gd name="connsiteX3" fmla="*/ 2674803 w 2674803"/>
              <a:gd name="connsiteY3" fmla="*/ 7013190 h 7013190"/>
              <a:gd name="connsiteX4" fmla="*/ 22799 w 2674803"/>
              <a:gd name="connsiteY4" fmla="*/ 7003250 h 7013190"/>
              <a:gd name="connsiteX0" fmla="*/ 22799 w 2209582"/>
              <a:gd name="connsiteY0" fmla="*/ 7003250 h 7013190"/>
              <a:gd name="connsiteX1" fmla="*/ 0 w 2209582"/>
              <a:gd name="connsiteY1" fmla="*/ 0 h 7013190"/>
              <a:gd name="connsiteX2" fmla="*/ 634797 w 2209582"/>
              <a:gd name="connsiteY2" fmla="*/ 16042 h 7013190"/>
              <a:gd name="connsiteX3" fmla="*/ 2209582 w 2209582"/>
              <a:gd name="connsiteY3" fmla="*/ 7013190 h 7013190"/>
              <a:gd name="connsiteX4" fmla="*/ 22799 w 2209582"/>
              <a:gd name="connsiteY4" fmla="*/ 7003250 h 7013190"/>
              <a:gd name="connsiteX0" fmla="*/ 17635 w 2209582"/>
              <a:gd name="connsiteY0" fmla="*/ 7018820 h 7018820"/>
              <a:gd name="connsiteX1" fmla="*/ 0 w 2209582"/>
              <a:gd name="connsiteY1" fmla="*/ 0 h 7018820"/>
              <a:gd name="connsiteX2" fmla="*/ 634797 w 2209582"/>
              <a:gd name="connsiteY2" fmla="*/ 16042 h 7018820"/>
              <a:gd name="connsiteX3" fmla="*/ 2209582 w 2209582"/>
              <a:gd name="connsiteY3" fmla="*/ 7013190 h 7018820"/>
              <a:gd name="connsiteX4" fmla="*/ 17635 w 2209582"/>
              <a:gd name="connsiteY4" fmla="*/ 7018820 h 7018820"/>
              <a:gd name="connsiteX0" fmla="*/ 17635 w 2225074"/>
              <a:gd name="connsiteY0" fmla="*/ 7018820 h 7033949"/>
              <a:gd name="connsiteX1" fmla="*/ 0 w 2225074"/>
              <a:gd name="connsiteY1" fmla="*/ 0 h 7033949"/>
              <a:gd name="connsiteX2" fmla="*/ 634797 w 2225074"/>
              <a:gd name="connsiteY2" fmla="*/ 16042 h 7033949"/>
              <a:gd name="connsiteX3" fmla="*/ 2225074 w 2225074"/>
              <a:gd name="connsiteY3" fmla="*/ 7033949 h 7033949"/>
              <a:gd name="connsiteX4" fmla="*/ 17635 w 2225074"/>
              <a:gd name="connsiteY4" fmla="*/ 7018820 h 7033949"/>
              <a:gd name="connsiteX0" fmla="*/ 17635 w 2225074"/>
              <a:gd name="connsiteY0" fmla="*/ 7018820 h 7018820"/>
              <a:gd name="connsiteX1" fmla="*/ 0 w 2225074"/>
              <a:gd name="connsiteY1" fmla="*/ 0 h 7018820"/>
              <a:gd name="connsiteX2" fmla="*/ 634797 w 2225074"/>
              <a:gd name="connsiteY2" fmla="*/ 16042 h 7018820"/>
              <a:gd name="connsiteX3" fmla="*/ 2225074 w 2225074"/>
              <a:gd name="connsiteY3" fmla="*/ 7013189 h 7018820"/>
              <a:gd name="connsiteX4" fmla="*/ 17635 w 2225074"/>
              <a:gd name="connsiteY4" fmla="*/ 7018820 h 7018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5074" h="7018820">
                <a:moveTo>
                  <a:pt x="17635" y="7018820"/>
                </a:moveTo>
                <a:cubicBezTo>
                  <a:pt x="10035" y="4684403"/>
                  <a:pt x="7600" y="2334417"/>
                  <a:pt x="0" y="0"/>
                </a:cubicBezTo>
                <a:lnTo>
                  <a:pt x="634797" y="16042"/>
                </a:lnTo>
                <a:lnTo>
                  <a:pt x="2225074" y="7013189"/>
                </a:lnTo>
                <a:lnTo>
                  <a:pt x="17635" y="7018820"/>
                </a:lnTo>
                <a:close/>
              </a:path>
            </a:pathLst>
          </a:custGeom>
          <a:solidFill>
            <a:srgbClr val="44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1">
            <a:extLst>
              <a:ext uri="{FF2B5EF4-FFF2-40B4-BE49-F238E27FC236}">
                <a16:creationId xmlns:a16="http://schemas.microsoft.com/office/drawing/2014/main" id="{7EC05602-1A21-4305-F126-88543ED91292}"/>
              </a:ext>
            </a:extLst>
          </p:cNvPr>
          <p:cNvSpPr/>
          <p:nvPr userDrawn="1"/>
        </p:nvSpPr>
        <p:spPr>
          <a:xfrm rot="10800000" flipV="1">
            <a:off x="10236096" y="2946700"/>
            <a:ext cx="1991464" cy="3917973"/>
          </a:xfrm>
          <a:custGeom>
            <a:avLst/>
            <a:gdLst>
              <a:gd name="connsiteX0" fmla="*/ 0 w 1996544"/>
              <a:gd name="connsiteY0" fmla="*/ 3954379 h 3954379"/>
              <a:gd name="connsiteX1" fmla="*/ 0 w 1996544"/>
              <a:gd name="connsiteY1" fmla="*/ 0 h 3954379"/>
              <a:gd name="connsiteX2" fmla="*/ 1996544 w 1996544"/>
              <a:gd name="connsiteY2" fmla="*/ 3954379 h 3954379"/>
              <a:gd name="connsiteX3" fmla="*/ 0 w 1996544"/>
              <a:gd name="connsiteY3" fmla="*/ 3954379 h 3954379"/>
              <a:gd name="connsiteX0" fmla="*/ 0 w 1986384"/>
              <a:gd name="connsiteY0" fmla="*/ 3954379 h 3959459"/>
              <a:gd name="connsiteX1" fmla="*/ 0 w 1986384"/>
              <a:gd name="connsiteY1" fmla="*/ 0 h 3959459"/>
              <a:gd name="connsiteX2" fmla="*/ 1986384 w 1986384"/>
              <a:gd name="connsiteY2" fmla="*/ 3959459 h 3959459"/>
              <a:gd name="connsiteX3" fmla="*/ 0 w 1986384"/>
              <a:gd name="connsiteY3" fmla="*/ 3954379 h 3959459"/>
              <a:gd name="connsiteX0" fmla="*/ 0 w 1991464"/>
              <a:gd name="connsiteY0" fmla="*/ 3964539 h 3964539"/>
              <a:gd name="connsiteX1" fmla="*/ 5080 w 1991464"/>
              <a:gd name="connsiteY1" fmla="*/ 0 h 3964539"/>
              <a:gd name="connsiteX2" fmla="*/ 1991464 w 1991464"/>
              <a:gd name="connsiteY2" fmla="*/ 3959459 h 3964539"/>
              <a:gd name="connsiteX3" fmla="*/ 0 w 1991464"/>
              <a:gd name="connsiteY3" fmla="*/ 3964539 h 3964539"/>
              <a:gd name="connsiteX0" fmla="*/ 0 w 1991464"/>
              <a:gd name="connsiteY0" fmla="*/ 3917973 h 3917973"/>
              <a:gd name="connsiteX1" fmla="*/ 13547 w 1991464"/>
              <a:gd name="connsiteY1" fmla="*/ 0 h 3917973"/>
              <a:gd name="connsiteX2" fmla="*/ 1991464 w 1991464"/>
              <a:gd name="connsiteY2" fmla="*/ 3912893 h 3917973"/>
              <a:gd name="connsiteX3" fmla="*/ 0 w 1991464"/>
              <a:gd name="connsiteY3" fmla="*/ 3917973 h 3917973"/>
            </a:gdLst>
            <a:ahLst/>
            <a:cxnLst>
              <a:cxn ang="0">
                <a:pos x="connsiteX0" y="connsiteY0"/>
              </a:cxn>
              <a:cxn ang="0">
                <a:pos x="connsiteX1" y="connsiteY1"/>
              </a:cxn>
              <a:cxn ang="0">
                <a:pos x="connsiteX2" y="connsiteY2"/>
              </a:cxn>
              <a:cxn ang="0">
                <a:pos x="connsiteX3" y="connsiteY3"/>
              </a:cxn>
            </a:cxnLst>
            <a:rect l="l" t="t" r="r" b="b"/>
            <a:pathLst>
              <a:path w="1991464" h="3917973">
                <a:moveTo>
                  <a:pt x="0" y="3917973"/>
                </a:moveTo>
                <a:cubicBezTo>
                  <a:pt x="1693" y="2596460"/>
                  <a:pt x="11854" y="1321513"/>
                  <a:pt x="13547" y="0"/>
                </a:cubicBezTo>
                <a:lnTo>
                  <a:pt x="1991464" y="3912893"/>
                </a:lnTo>
                <a:lnTo>
                  <a:pt x="0" y="3917973"/>
                </a:lnTo>
                <a:close/>
              </a:path>
            </a:pathLst>
          </a:custGeom>
          <a:solidFill>
            <a:srgbClr val="2821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and white logo&#10;&#10;Description automatically generated">
            <a:extLst>
              <a:ext uri="{FF2B5EF4-FFF2-40B4-BE49-F238E27FC236}">
                <a16:creationId xmlns:a16="http://schemas.microsoft.com/office/drawing/2014/main" id="{29E05B0C-07B1-6E94-CB04-5B692DF95A11}"/>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1028955" y="-5513"/>
            <a:ext cx="565288" cy="565288"/>
          </a:xfrm>
          <a:prstGeom prst="rect">
            <a:avLst/>
          </a:prstGeom>
        </p:spPr>
      </p:pic>
    </p:spTree>
    <p:extLst>
      <p:ext uri="{BB962C8B-B14F-4D97-AF65-F5344CB8AC3E}">
        <p14:creationId xmlns:p14="http://schemas.microsoft.com/office/powerpoint/2010/main" val="3298091761"/>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52" r:id="rId7"/>
    <p:sldLayoutId id="2147483753" r:id="rId8"/>
    <p:sldLayoutId id="2147483755" r:id="rId9"/>
    <p:sldLayoutId id="2147483756" r:id="rId10"/>
    <p:sldLayoutId id="2147483757" r:id="rId11"/>
    <p:sldLayoutId id="2147483758"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9B30B0-9AA1-8DFC-C1F5-04316C678D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B1F819-609F-E8FC-47CF-C6D827106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CC835A-1EDA-C9B6-3295-128F6809FF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endParaRPr lang="en-US"/>
          </a:p>
        </p:txBody>
      </p:sp>
      <p:sp>
        <p:nvSpPr>
          <p:cNvPr id="5" name="Footer Placeholder 4">
            <a:extLst>
              <a:ext uri="{FF2B5EF4-FFF2-40B4-BE49-F238E27FC236}">
                <a16:creationId xmlns:a16="http://schemas.microsoft.com/office/drawing/2014/main" id="{B445EB6A-8C01-6DB7-47CB-806AE7185E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6" name="Slide Number Placeholder 5">
            <a:extLst>
              <a:ext uri="{FF2B5EF4-FFF2-40B4-BE49-F238E27FC236}">
                <a16:creationId xmlns:a16="http://schemas.microsoft.com/office/drawing/2014/main" id="{B1AED272-B8CD-2A9B-0B07-241985A4A026}"/>
              </a:ext>
            </a:extLst>
          </p:cNvPr>
          <p:cNvSpPr>
            <a:spLocks noGrp="1"/>
          </p:cNvSpPr>
          <p:nvPr>
            <p:ph type="sldNum" sz="quarter" idx="4"/>
          </p:nvPr>
        </p:nvSpPr>
        <p:spPr>
          <a:xfrm>
            <a:off x="10755086" y="6356350"/>
            <a:ext cx="598714"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9724B45E-4643-4506-A787-832A5D92DBB5}" type="slidenum">
              <a:rPr lang="en-US" smtClean="0"/>
              <a:pPr/>
              <a:t>‹#›</a:t>
            </a:fld>
            <a:endParaRPr lang="en-US"/>
          </a:p>
        </p:txBody>
      </p:sp>
    </p:spTree>
    <p:extLst>
      <p:ext uri="{BB962C8B-B14F-4D97-AF65-F5344CB8AC3E}">
        <p14:creationId xmlns:p14="http://schemas.microsoft.com/office/powerpoint/2010/main" val="1413188749"/>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image" Target="../media/image43.svg"/><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48.jpeg"/><Relationship Id="rId5" Type="http://schemas.openxmlformats.org/officeDocument/2006/relationships/image" Target="../media/image47.png"/><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52.png"/></Relationships>
</file>

<file path=ppt/slides/_rels/slide15.xml.rels><?xml version="1.0" encoding="UTF-8" standalone="yes"?>
<Relationships xmlns="http://schemas.openxmlformats.org/package/2006/relationships"><Relationship Id="rId3" Type="http://schemas.openxmlformats.org/officeDocument/2006/relationships/hyperlink" Target="mailto:courtney.law@flydenver.com" TargetMode="External"/><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hyperlink" Target="mailto:Rajeev.Tillu@flydenver.com" TargetMode="External"/><Relationship Id="rId2" Type="http://schemas.openxmlformats.org/officeDocument/2006/relationships/notesSlide" Target="../notesSlides/notesSlide16.xml"/><Relationship Id="rId1" Type="http://schemas.openxmlformats.org/officeDocument/2006/relationships/slideLayout" Target="../slideLayouts/slideLayout31.xml"/><Relationship Id="rId4" Type="http://schemas.openxmlformats.org/officeDocument/2006/relationships/image" Target="../media/image53.jpeg"/></Relationships>
</file>

<file path=ppt/slides/_rels/slide1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hyperlink" Target="http://www.flydenver.com/business-and-community/commerce-hub/outreach-and-engagement/#pastevents"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3" Type="http://schemas.openxmlformats.org/officeDocument/2006/relationships/hyperlink" Target="mailto:zachary.selby@flydenver.com" TargetMode="External"/><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mailto:john.yu@flydenver.com" TargetMode="External"/><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hyperlink" Target="mailto:terry.seifert@flydenver.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hyperlink" Target="mailto:Brittney.Warga@flydenver.com" TargetMode="External"/><Relationship Id="rId7" Type="http://schemas.openxmlformats.org/officeDocument/2006/relationships/image" Target="../media/image56.png"/><Relationship Id="rId2" Type="http://schemas.openxmlformats.org/officeDocument/2006/relationships/notesSlide" Target="../notesSlides/notesSlide27.xml"/><Relationship Id="rId1" Type="http://schemas.openxmlformats.org/officeDocument/2006/relationships/slideLayout" Target="../slideLayouts/slideLayout15.xml"/><Relationship Id="rId6" Type="http://schemas.openxmlformats.org/officeDocument/2006/relationships/image" Target="../media/image55.png"/><Relationship Id="rId5" Type="http://schemas.openxmlformats.org/officeDocument/2006/relationships/hyperlink" Target="mailto:Ella.Giammo@flydenver.com" TargetMode="External"/><Relationship Id="rId4" Type="http://schemas.openxmlformats.org/officeDocument/2006/relationships/hyperlink" Target="mailto:Victor.Macedo@flydenver.com"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mailto:matthew.love@flydenver.com" TargetMode="External"/><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3" Type="http://schemas.openxmlformats.org/officeDocument/2006/relationships/hyperlink" Target="mailto:david.mashburn@flydenver.com" TargetMode="External"/><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hyperlink" Target="mailto:jae.lee@flydenver.com" TargetMode="External"/><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hyperlink" Target="mailto:mark.tabugadir@flydenver.com" TargetMode="External"/><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hyperlink" Target="mailto:Cara.James@flydenver.com" TargetMode="External"/><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hyperlink" Target="mailto:Cara.James@flydenver.com" TargetMode="External"/><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mailto:Cara.James@flydenver.com" TargetMode="External"/><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mailto:Cara.James@flydenver.com" TargetMode="External"/><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hyperlink" Target="mailto:jacqueline.wilson@flydenver.com" TargetMode="External"/><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hyperlink" Target="mailto:jacqueline.wilson@flydenver.com" TargetMode="External"/><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mailto:jacqueline.wilson@flydenver.com" TargetMode="External"/><Relationship Id="rId2" Type="http://schemas.openxmlformats.org/officeDocument/2006/relationships/notesSlide" Target="../notesSlides/notesSlide44.xml"/><Relationship Id="rId1" Type="http://schemas.openxmlformats.org/officeDocument/2006/relationships/slideLayout" Target="../slideLayouts/slideLayout15.xml"/><Relationship Id="rId5" Type="http://schemas.openxmlformats.org/officeDocument/2006/relationships/hyperlink" Target="mailto:darren.ingersoll@flydenver.com" TargetMode="External"/><Relationship Id="rId4" Type="http://schemas.openxmlformats.org/officeDocument/2006/relationships/hyperlink" Target="mailto:|joel.maynes@flydenver.com"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hyperlink" Target="mailto:Anthony.Ciervo@flydenver.com" TargetMode="External"/><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hyperlink" Target="mailto:Anthony.Ciervo@flydenver.com" TargetMode="External"/><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hyperlink" Target="mailto:%7Cbrendan.dillon@flydenver.com" TargetMode="External"/><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http://www.flydenver.com/business-and-community/outreach-and-engagement/#pastevents"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31.png"/></Relationships>
</file>

<file path=ppt/slides/_rels/slide50.xml.rels><?xml version="1.0" encoding="UTF-8" standalone="yes"?>
<Relationships xmlns="http://schemas.openxmlformats.org/package/2006/relationships"><Relationship Id="rId3" Type="http://schemas.openxmlformats.org/officeDocument/2006/relationships/hyperlink" Target="mailto:alexa.rosenstein@flydenver.com" TargetMode="External"/><Relationship Id="rId2" Type="http://schemas.openxmlformats.org/officeDocument/2006/relationships/notesSlide" Target="../notesSlides/notesSlide49.xml"/><Relationship Id="rId1" Type="http://schemas.openxmlformats.org/officeDocument/2006/relationships/slideLayout" Target="../slideLayouts/slideLayout15.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51.xml.rels><?xml version="1.0" encoding="UTF-8" standalone="yes"?>
<Relationships xmlns="http://schemas.openxmlformats.org/package/2006/relationships"><Relationship Id="rId3" Type="http://schemas.openxmlformats.org/officeDocument/2006/relationships/hyperlink" Target="mailto:akiya.simms@flydenver.com" TargetMode="External"/><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1.xml"/><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hyperlink" Target="https://www.bidnetdirect.com/colorado/cityandcountyofdenverdepartmentofaviation" TargetMode="External"/><Relationship Id="rId1" Type="http://schemas.openxmlformats.org/officeDocument/2006/relationships/slideLayout" Target="../slideLayouts/slideLayout22.xml"/></Relationships>
</file>

<file path=ppt/slides/_rels/slide54.xml.rels><?xml version="1.0" encoding="UTF-8" standalone="yes"?>
<Relationships xmlns="http://schemas.openxmlformats.org/package/2006/relationships"><Relationship Id="rId3" Type="http://schemas.openxmlformats.org/officeDocument/2006/relationships/hyperlink" Target="https://www.ecfr.gov/current/title-49/part-23/section-23.25#p-23.25(e)(1)(i)" TargetMode="External"/><Relationship Id="rId2" Type="http://schemas.openxmlformats.org/officeDocument/2006/relationships/notesSlide" Target="../notesSlides/notesSlide52.xml"/><Relationship Id="rId1" Type="http://schemas.openxmlformats.org/officeDocument/2006/relationships/slideLayout" Target="../slideLayouts/slideLayout15.xml"/><Relationship Id="rId6" Type="http://schemas.openxmlformats.org/officeDocument/2006/relationships/image" Target="../media/image63.png"/><Relationship Id="rId5" Type="http://schemas.openxmlformats.org/officeDocument/2006/relationships/hyperlink" Target="mailto:DEN-ACDBE@flydenver.com" TargetMode="External"/><Relationship Id="rId4" Type="http://schemas.openxmlformats.org/officeDocument/2006/relationships/hyperlink" Target="https://denver.mwdbe.com/" TargetMode="External"/></Relationships>
</file>

<file path=ppt/slides/_rels/slide55.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53.xml"/><Relationship Id="rId1" Type="http://schemas.openxmlformats.org/officeDocument/2006/relationships/slideLayout" Target="../slideLayouts/slideLayout36.xml"/><Relationship Id="rId6" Type="http://schemas.openxmlformats.org/officeDocument/2006/relationships/image" Target="../media/image67.svg"/><Relationship Id="rId11" Type="http://schemas.openxmlformats.org/officeDocument/2006/relationships/image" Target="../media/image72.png"/><Relationship Id="rId5" Type="http://schemas.openxmlformats.org/officeDocument/2006/relationships/image" Target="../media/image66.png"/><Relationship Id="rId10" Type="http://schemas.openxmlformats.org/officeDocument/2006/relationships/image" Target="../media/image71.svg"/><Relationship Id="rId4" Type="http://schemas.openxmlformats.org/officeDocument/2006/relationships/image" Target="../media/image65.svg"/><Relationship Id="rId9" Type="http://schemas.openxmlformats.org/officeDocument/2006/relationships/image" Target="../media/image70.png"/></Relationships>
</file>

<file path=ppt/slides/_rels/slide56.xml.rels><?xml version="1.0" encoding="UTF-8" standalone="yes"?>
<Relationships xmlns="http://schemas.openxmlformats.org/package/2006/relationships"><Relationship Id="rId3" Type="http://schemas.openxmlformats.org/officeDocument/2006/relationships/hyperlink" Target="https://library.municode.com/co/denver/codes/code_of_ordinances?nodeId=TITIIREMUCO_CH28HURI_ARTVNOCOPUORGOSEOPMIWONEBUSMBUENPRGOSE" TargetMode="External"/><Relationship Id="rId2" Type="http://schemas.openxmlformats.org/officeDocument/2006/relationships/hyperlink" Target="https://library.municode.com/co/denver/codes/code_of_ordinances?nodeId=TITIIREMUCO_CH28HURI_ARTIIINOCOCOREREPRDECOSE_DIV3NOCOCOREREPRDECOSE" TargetMode="External"/><Relationship Id="rId1" Type="http://schemas.openxmlformats.org/officeDocument/2006/relationships/slideLayout" Target="../slideLayouts/slideLayout36.xml"/><Relationship Id="rId6" Type="http://schemas.openxmlformats.org/officeDocument/2006/relationships/hyperlink" Target="https://www.denvergov.org/Government/Agencies-Departments-Offices/Agencies-Departments-Offices-Directory/Economic-Development-Opportunity/Do-Business-With-the-City/Certification" TargetMode="External"/><Relationship Id="rId5" Type="http://schemas.openxmlformats.org/officeDocument/2006/relationships/hyperlink" Target="https://www.ecfr.gov/current/title-49/part-26" TargetMode="External"/><Relationship Id="rId4" Type="http://schemas.openxmlformats.org/officeDocument/2006/relationships/hyperlink" Target="https://library.municode.com/co/denver/codes/code_of_ordinances?nodeId=TITIIREMUCO_CH28HURI_ARTVIIOPSMBUENEMBUENCOCOREREPRDECOSESMBUENCOCOAGTHDESEPOCOCOAG"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www.denvergov.org/content/denvergov/en/denver-office-of-economic-development/do-business-with-denver.html" TargetMode="External"/><Relationship Id="rId2" Type="http://schemas.openxmlformats.org/officeDocument/2006/relationships/notesSlide" Target="../notesSlides/notesSlide54.xml"/><Relationship Id="rId1" Type="http://schemas.openxmlformats.org/officeDocument/2006/relationships/slideLayout" Target="../slideLayouts/slideLayout36.xml"/></Relationships>
</file>

<file path=ppt/slides/_rels/slide58.xml.rels><?xml version="1.0" encoding="UTF-8" standalone="yes"?>
<Relationships xmlns="http://schemas.openxmlformats.org/package/2006/relationships"><Relationship Id="rId3" Type="http://schemas.openxmlformats.org/officeDocument/2006/relationships/hyperlink" Target="https://denver.mwdbe.com/?TN=denver" TargetMode="External"/><Relationship Id="rId7" Type="http://schemas.openxmlformats.org/officeDocument/2006/relationships/hyperlink" Target="https://www.denvergov.org/Government/Agencies-Departments-Offices/Agencies-Departments-Offices-Directory/Economic-Development-Opportunity/Do-Business-With-the-City/Certification" TargetMode="External"/><Relationship Id="rId2" Type="http://schemas.openxmlformats.org/officeDocument/2006/relationships/notesSlide" Target="../notesSlides/notesSlide55.xml"/><Relationship Id="rId1" Type="http://schemas.openxmlformats.org/officeDocument/2006/relationships/slideLayout" Target="../slideLayouts/slideLayout36.xml"/><Relationship Id="rId6" Type="http://schemas.openxmlformats.org/officeDocument/2006/relationships/hyperlink" Target="https://www.denvergov.org/Government/Agencies-Departments-Offices/Agencies-Departments-Offices-Directory/Economic-Development-Opportunity/Do-Business-With-the-City/Frequently-Asked-Questions" TargetMode="External"/><Relationship Id="rId5" Type="http://schemas.openxmlformats.org/officeDocument/2006/relationships/hyperlink" Target="https://www.denvergov.org/files/assets/public/v/1/economic-development/documents/dsbo/dsbo-certification-criteria-guide-6.6.25.pdf" TargetMode="External"/><Relationship Id="rId4" Type="http://schemas.openxmlformats.org/officeDocument/2006/relationships/hyperlink" Target="https://startupspace.app/detail-normal-events/58020?b_link=event_type%3Dupcoming%26search_group%3D468%26search_radius%3D50&amp;group_id=NDY4"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www.denvergov.org/Government/Agencies-Departments-Offices/Agencies-Departments-Offices-Directory/Economic-Development-Opportunity/Do-Business-With-the-City/Capacity-Building/Mentor-Protege-Program" TargetMode="External"/><Relationship Id="rId2" Type="http://schemas.openxmlformats.org/officeDocument/2006/relationships/hyperlink" Target="https://startupspace.app/detail-normal-events/65269" TargetMode="External"/><Relationship Id="rId1" Type="http://schemas.openxmlformats.org/officeDocument/2006/relationships/slideLayout" Target="../slideLayouts/slideLayout36.xml"/><Relationship Id="rId5" Type="http://schemas.openxmlformats.org/officeDocument/2006/relationships/hyperlink" Target="https://www.denvergov.org/Government/Agencies-Departments-Offices/Agencies-Departments-Offices-Directory/Economic-Development-Opportunity/Small-Business-and-Entrepreneurs" TargetMode="External"/><Relationship Id="rId4" Type="http://schemas.openxmlformats.org/officeDocument/2006/relationships/hyperlink" Target="https://www.denvergov.org/Government/Agencies-Departments-Offices/Agencies-Departments-Offices-Directory/Economic-Development-Opportunity/Do-Business-With-the-City/Capacity-Buildi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60.xml.rels><?xml version="1.0" encoding="UTF-8" standalone="yes"?>
<Relationships xmlns="http://schemas.openxmlformats.org/package/2006/relationships"><Relationship Id="rId8" Type="http://schemas.openxmlformats.org/officeDocument/2006/relationships/hyperlink" Target="mailto:dsbohelp@denvergov.org" TargetMode="External"/><Relationship Id="rId3" Type="http://schemas.openxmlformats.org/officeDocument/2006/relationships/hyperlink" Target="http://www.denvergov.org/dsbo" TargetMode="External"/><Relationship Id="rId7" Type="http://schemas.openxmlformats.org/officeDocument/2006/relationships/hyperlink" Target="mailto:dsbo@denvergov.org" TargetMode="External"/><Relationship Id="rId2" Type="http://schemas.openxmlformats.org/officeDocument/2006/relationships/notesSlide" Target="../notesSlides/notesSlide56.xml"/><Relationship Id="rId1" Type="http://schemas.openxmlformats.org/officeDocument/2006/relationships/slideLayout" Target="../slideLayouts/slideLayout37.xml"/><Relationship Id="rId6" Type="http://schemas.openxmlformats.org/officeDocument/2006/relationships/hyperlink" Target="mailto:dsbo@flydenver.com" TargetMode="External"/><Relationship Id="rId5" Type="http://schemas.openxmlformats.org/officeDocument/2006/relationships/hyperlink" Target="mailto:certificationinfo@denvergov.org" TargetMode="External"/><Relationship Id="rId4" Type="http://schemas.openxmlformats.org/officeDocument/2006/relationships/hyperlink" Target="https://denvergov.us2.list-manage.com/subscribe?u=1d398c2a368bac2001013a3a6&amp;id=c04b6eed77"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www.bidnetdirect.com/colorado/city-and-county-of-denver-general-services-purchasing" TargetMode="External"/><Relationship Id="rId2" Type="http://schemas.openxmlformats.org/officeDocument/2006/relationships/notesSlide" Target="../notesSlides/notesSlide57.xml"/><Relationship Id="rId1" Type="http://schemas.openxmlformats.org/officeDocument/2006/relationships/slideLayout" Target="../slideLayouts/slideLayout15.xml"/><Relationship Id="rId6" Type="http://schemas.openxmlformats.org/officeDocument/2006/relationships/image" Target="../media/image73.png"/><Relationship Id="rId5" Type="http://schemas.openxmlformats.org/officeDocument/2006/relationships/hyperlink" Target="https://us.openforms.com/Form/657c65df-b0fb-4a88-89d0-3d51614b5adf" TargetMode="External"/><Relationship Id="rId4" Type="http://schemas.openxmlformats.org/officeDocument/2006/relationships/hyperlink" Target="https://denvergov.org/Government/Agencies-Departments-Offices/Agencies-Departments-Offices-Directory/General-Services/Purchasing-Division/Vendor-Resources"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8.xml"/><Relationship Id="rId1" Type="http://schemas.openxmlformats.org/officeDocument/2006/relationships/slideLayout" Target="../slideLayouts/slideLayout26.xml"/><Relationship Id="rId4" Type="http://schemas.openxmlformats.org/officeDocument/2006/relationships/image" Target="../media/image75.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9.xml"/><Relationship Id="rId1" Type="http://schemas.openxmlformats.org/officeDocument/2006/relationships/slideLayout" Target="../slideLayouts/slideLayout52.xml"/><Relationship Id="rId5" Type="http://schemas.openxmlformats.org/officeDocument/2006/relationships/image" Target="../media/image77.png"/><Relationship Id="rId4" Type="http://schemas.microsoft.com/office/2007/relationships/hdphoto" Target="../media/hdphoto2.wdp"/></Relationships>
</file>

<file path=ppt/slides/_rels/slide6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6.png"/><Relationship Id="rId1" Type="http://schemas.openxmlformats.org/officeDocument/2006/relationships/slideLayout" Target="../slideLayouts/slideLayout52.xml"/><Relationship Id="rId4" Type="http://schemas.openxmlformats.org/officeDocument/2006/relationships/image" Target="../media/image78.jpeg"/></Relationships>
</file>

<file path=ppt/slides/_rels/slide66.xml.rels><?xml version="1.0" encoding="UTF-8" standalone="yes"?>
<Relationships xmlns="http://schemas.openxmlformats.org/package/2006/relationships"><Relationship Id="rId8" Type="http://schemas.openxmlformats.org/officeDocument/2006/relationships/image" Target="../media/image84.jpeg"/><Relationship Id="rId13" Type="http://schemas.openxmlformats.org/officeDocument/2006/relationships/image" Target="../media/image89.pn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88.png"/><Relationship Id="rId17" Type="http://schemas.openxmlformats.org/officeDocument/2006/relationships/image" Target="../media/image92.png"/><Relationship Id="rId2" Type="http://schemas.openxmlformats.org/officeDocument/2006/relationships/notesSlide" Target="../notesSlides/notesSlide60.xml"/><Relationship Id="rId16" Type="http://schemas.openxmlformats.org/officeDocument/2006/relationships/hyperlink" Target="mailto:cord@priretail.com" TargetMode="External"/><Relationship Id="rId1" Type="http://schemas.openxmlformats.org/officeDocument/2006/relationships/slideLayout" Target="../slideLayouts/slideLayout54.x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1.png"/><Relationship Id="rId15" Type="http://schemas.openxmlformats.org/officeDocument/2006/relationships/image" Target="../media/image91.png"/><Relationship Id="rId10" Type="http://schemas.openxmlformats.org/officeDocument/2006/relationships/image" Target="../media/image86.png"/><Relationship Id="rId4" Type="http://schemas.openxmlformats.org/officeDocument/2006/relationships/image" Target="../media/image80.jpeg"/><Relationship Id="rId9" Type="http://schemas.openxmlformats.org/officeDocument/2006/relationships/image" Target="../media/image85.png"/><Relationship Id="rId14" Type="http://schemas.openxmlformats.org/officeDocument/2006/relationships/image" Target="../media/image90.jpeg"/></Relationships>
</file>

<file path=ppt/slides/_rels/slide6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61.xml"/><Relationship Id="rId1" Type="http://schemas.openxmlformats.org/officeDocument/2006/relationships/slideLayout" Target="../slideLayouts/slideLayout15.xml"/><Relationship Id="rId5" Type="http://schemas.openxmlformats.org/officeDocument/2006/relationships/image" Target="../media/image43.svg"/><Relationship Id="rId4" Type="http://schemas.openxmlformats.org/officeDocument/2006/relationships/image" Target="../media/image42.png"/></Relationships>
</file>

<file path=ppt/slides/_rels/slide68.xml.rels><?xml version="1.0" encoding="UTF-8" standalone="yes"?>
<Relationships xmlns="http://schemas.openxmlformats.org/package/2006/relationships"><Relationship Id="rId3" Type="http://schemas.openxmlformats.org/officeDocument/2006/relationships/hyperlink" Target="http://www.flydenver.com/business-and-community/outreach-and-engagement/#pastevents" TargetMode="External"/><Relationship Id="rId2" Type="http://schemas.openxmlformats.org/officeDocument/2006/relationships/notesSlide" Target="../notesSlides/notesSlide62.xml"/><Relationship Id="rId1" Type="http://schemas.openxmlformats.org/officeDocument/2006/relationships/slideLayout" Target="../slideLayouts/slideLayout15.xml"/><Relationship Id="rId4" Type="http://schemas.openxmlformats.org/officeDocument/2006/relationships/image" Target="../media/image94.png"/></Relationships>
</file>

<file path=ppt/slides/_rels/slide6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63.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41.xml"/><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41.xml"/><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41.xml"/><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82CAAC-5511-40A6-FFB6-EBEF3926B130}"/>
              </a:ext>
              <a:ext uri="{C183D7F6-B498-43B3-948B-1728B52AA6E4}">
                <adec:decorative xmlns:adec="http://schemas.microsoft.com/office/drawing/2017/decorative" val="1"/>
              </a:ext>
            </a:extLst>
          </p:cNvPr>
          <p:cNvSpPr>
            <a:spLocks noGrp="1"/>
          </p:cNvSpPr>
          <p:nvPr>
            <p:ph type="title" idx="4294967295"/>
          </p:nvPr>
        </p:nvSpPr>
        <p:spPr>
          <a:xfrm>
            <a:off x="754062" y="4519656"/>
            <a:ext cx="8694403" cy="11887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schemeClr val="bg1"/>
                </a:solidFill>
                <a:effectLst/>
                <a:uLnTx/>
                <a:uFillTx/>
                <a:latin typeface="+mn-lt"/>
                <a:ea typeface="+mn-ea"/>
                <a:cs typeface="+mn-cs"/>
              </a:rPr>
              <a:t>Taking Flight at DEN</a:t>
            </a:r>
          </a:p>
        </p:txBody>
      </p:sp>
      <p:sp>
        <p:nvSpPr>
          <p:cNvPr id="2" name="Text Placeholder 1">
            <a:extLst>
              <a:ext uri="{FF2B5EF4-FFF2-40B4-BE49-F238E27FC236}">
                <a16:creationId xmlns:a16="http://schemas.microsoft.com/office/drawing/2014/main" id="{5CF596FF-602A-92B7-11D4-E6638E367E24}"/>
              </a:ext>
              <a:ext uri="{C183D7F6-B498-43B3-948B-1728B52AA6E4}">
                <adec:decorative xmlns:adec="http://schemas.microsoft.com/office/drawing/2017/decorative" val="1"/>
              </a:ext>
            </a:extLst>
          </p:cNvPr>
          <p:cNvSpPr>
            <a:spLocks noGrp="1"/>
          </p:cNvSpPr>
          <p:nvPr>
            <p:ph type="body" sz="quarter" idx="12"/>
          </p:nvPr>
        </p:nvSpPr>
        <p:spPr>
          <a:xfrm>
            <a:off x="754062" y="6080418"/>
            <a:ext cx="3070686" cy="432677"/>
          </a:xfrm>
        </p:spPr>
        <p:txBody>
          <a:bodyPr lIns="91440" tIns="45720" rIns="91440" bIns="45720" anchor="t"/>
          <a:lstStyle/>
          <a:p>
            <a:r>
              <a:rPr lang="en-US"/>
              <a:t>October 2025</a:t>
            </a:r>
          </a:p>
        </p:txBody>
      </p:sp>
    </p:spTree>
    <p:extLst>
      <p:ext uri="{BB962C8B-B14F-4D97-AF65-F5344CB8AC3E}">
        <p14:creationId xmlns:p14="http://schemas.microsoft.com/office/powerpoint/2010/main" val="170341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15E54-A92B-EAF5-D8A8-5314524A8FF8}"/>
            </a:ext>
          </a:extLst>
        </p:cNvPr>
        <p:cNvGrpSpPr/>
        <p:nvPr/>
      </p:nvGrpSpPr>
      <p:grpSpPr>
        <a:xfrm>
          <a:off x="0" y="0"/>
          <a:ext cx="0" cy="0"/>
          <a:chOff x="0" y="0"/>
          <a:chExt cx="0" cy="0"/>
        </a:xfrm>
      </p:grpSpPr>
      <p:sp>
        <p:nvSpPr>
          <p:cNvPr id="5" name="Text Placeholder 4" descr="Bi-monthly virtual outreach events on the third Thursday at 1 p.m. will guide ACDBEs on doing business at DEN. - These events will be in January, March, May, July, September, November. &#10;&#10;This Navigating the ACDBE program series was created to help retail, food, and beverage businesses learn how to prepare responses to those RFPs and take their business from Storefront to Concessions&#10;&#10;&#10;&#10;Please go to https://www.eventbrite.com/o/doing-business-at-den-8527643555 for the event calendar. ">
            <a:extLst>
              <a:ext uri="{FF2B5EF4-FFF2-40B4-BE49-F238E27FC236}">
                <a16:creationId xmlns:a16="http://schemas.microsoft.com/office/drawing/2014/main" id="{2E61C84F-460E-741F-E04F-62C5F6E05C29}"/>
              </a:ext>
              <a:ext uri="{C183D7F6-B498-43B3-948B-1728B52AA6E4}">
                <adec:decorative xmlns:adec="http://schemas.microsoft.com/office/drawing/2017/decorative" val="0"/>
              </a:ext>
            </a:extLst>
          </p:cNvPr>
          <p:cNvSpPr>
            <a:spLocks noGrp="1"/>
          </p:cNvSpPr>
          <p:nvPr>
            <p:ph type="title" idx="4294967295"/>
          </p:nvPr>
        </p:nvSpPr>
        <p:spPr>
          <a:xfrm>
            <a:off x="769938" y="248254"/>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kumimoji="0" lang="en-US" sz="2800" b="0" i="0" u="none" strike="noStrike" kern="1200" cap="none" spc="0" normalizeH="0" baseline="0" noProof="0">
                <a:ln>
                  <a:noFill/>
                </a:ln>
                <a:solidFill>
                  <a:srgbClr val="440099"/>
                </a:solidFill>
                <a:effectLst/>
                <a:uLnTx/>
                <a:uFillTx/>
                <a:latin typeface="+mn-lt"/>
                <a:ea typeface="+mn-ea"/>
                <a:cs typeface="+mn-cs"/>
              </a:rPr>
              <a:t>Small Business Certification with the City &amp; County of Denver</a:t>
            </a:r>
          </a:p>
        </p:txBody>
      </p:sp>
      <p:sp>
        <p:nvSpPr>
          <p:cNvPr id="22" name="Text Placeholder 21" descr="Get Certified with the City &amp; County of Denver&#10;DBE | EBE | MWBE | SBE | SBEC | ACDBE&#10;&#10;Event Details&#10;Date: Thursday, August 21, 2025&#10;Time: 9:30 a.m. – 12:30 p.m.&#10;Where: Blair-Caldwell African American Research Library, Community Room 2401 Welton St, Denver, CO 80205&#10;&#10;Accelerate your small business with certification through:&#10;Denver Economic Development &amp; Opportunity – DSBO&#10;Denver International Airport – ACDBE Program&#10;&#10;What You’ll Learn&#10;Jumpstart your application&#10;Cross the finish line of submission&#10;Get help on specific application sections&#10;Find out more about utilizing your certification&#10;">
            <a:extLst>
              <a:ext uri="{FF2B5EF4-FFF2-40B4-BE49-F238E27FC236}">
                <a16:creationId xmlns:a16="http://schemas.microsoft.com/office/drawing/2014/main" id="{90BAA04F-5DE8-3C74-2168-824F09C5A768}"/>
              </a:ext>
            </a:extLst>
          </p:cNvPr>
          <p:cNvSpPr>
            <a:spLocks noGrp="1"/>
          </p:cNvSpPr>
          <p:nvPr>
            <p:ph type="body" sz="quarter" idx="14"/>
          </p:nvPr>
        </p:nvSpPr>
        <p:spPr>
          <a:xfrm>
            <a:off x="769938" y="1463675"/>
            <a:ext cx="9549719" cy="3930649"/>
          </a:xfrm>
        </p:spPr>
        <p:txBody>
          <a:bodyPr/>
          <a:lstStyle/>
          <a:p>
            <a:pPr>
              <a:spcBef>
                <a:spcPts val="600"/>
              </a:spcBef>
              <a:buNone/>
            </a:pPr>
            <a:r>
              <a:rPr lang="en-US" b="1"/>
              <a:t>Get Certified with the City &amp; County of Denver</a:t>
            </a:r>
          </a:p>
          <a:p>
            <a:pPr>
              <a:spcBef>
                <a:spcPts val="600"/>
              </a:spcBef>
              <a:buNone/>
            </a:pPr>
            <a:r>
              <a:rPr lang="en-US" b="1"/>
              <a:t>DBE | EBE | MWBE | SBE | SBEC | ACDBE</a:t>
            </a:r>
            <a:br>
              <a:rPr lang="en-US" b="1"/>
            </a:br>
            <a:endParaRPr lang="en-US" b="1"/>
          </a:p>
          <a:p>
            <a:pPr>
              <a:spcBef>
                <a:spcPts val="600"/>
              </a:spcBef>
              <a:buNone/>
            </a:pPr>
            <a:r>
              <a:rPr lang="en-US" b="1"/>
              <a:t>Event Details</a:t>
            </a:r>
          </a:p>
          <a:p>
            <a:pPr>
              <a:spcBef>
                <a:spcPts val="600"/>
              </a:spcBef>
              <a:buNone/>
            </a:pPr>
            <a:r>
              <a:rPr lang="en-US" b="1"/>
              <a:t>Date: </a:t>
            </a:r>
            <a:r>
              <a:rPr lang="en-US"/>
              <a:t>Thursday, Oct. 22, 2025</a:t>
            </a:r>
          </a:p>
          <a:p>
            <a:pPr>
              <a:spcBef>
                <a:spcPts val="600"/>
              </a:spcBef>
              <a:buNone/>
            </a:pPr>
            <a:r>
              <a:rPr lang="en-US" b="1"/>
              <a:t>Time: </a:t>
            </a:r>
            <a:r>
              <a:rPr lang="en-US"/>
              <a:t>9 a.m. – Noon</a:t>
            </a:r>
          </a:p>
          <a:p>
            <a:pPr>
              <a:spcBef>
                <a:spcPts val="600"/>
              </a:spcBef>
              <a:buNone/>
            </a:pPr>
            <a:r>
              <a:rPr lang="en-US" b="1"/>
              <a:t>Where:</a:t>
            </a:r>
            <a:r>
              <a:rPr lang="en-US"/>
              <a:t> Park Hill Innovation (PHI) Hub, 4965  48th Ave, Denver, CO 80216</a:t>
            </a:r>
          </a:p>
          <a:p>
            <a:pPr>
              <a:spcBef>
                <a:spcPts val="600"/>
              </a:spcBef>
              <a:buNone/>
            </a:pPr>
            <a:endParaRPr lang="en-US" b="1"/>
          </a:p>
          <a:p>
            <a:pPr>
              <a:spcBef>
                <a:spcPts val="600"/>
              </a:spcBef>
              <a:buNone/>
            </a:pPr>
            <a:r>
              <a:rPr lang="en-US" b="1"/>
              <a:t>Accelerate your small business with certification through:</a:t>
            </a:r>
            <a:endParaRPr lang="en-US"/>
          </a:p>
          <a:p>
            <a:pPr>
              <a:spcBef>
                <a:spcPts val="600"/>
              </a:spcBef>
              <a:buClr>
                <a:srgbClr val="E35B2A"/>
              </a:buClr>
              <a:buFont typeface="Arial" panose="020B0604020202020204" pitchFamily="34" charset="0"/>
              <a:buChar char="•"/>
            </a:pPr>
            <a:r>
              <a:rPr lang="en-US"/>
              <a:t>Denver Economic Development &amp; Opportunity – DSBO</a:t>
            </a:r>
          </a:p>
          <a:p>
            <a:pPr>
              <a:spcBef>
                <a:spcPts val="600"/>
              </a:spcBef>
              <a:buClr>
                <a:srgbClr val="E35B2A"/>
              </a:buClr>
              <a:buFont typeface="Arial" panose="020B0604020202020204" pitchFamily="34" charset="0"/>
              <a:buChar char="•"/>
            </a:pPr>
            <a:r>
              <a:rPr lang="en-US"/>
              <a:t>Denver International Airport – ACDBE Program</a:t>
            </a:r>
            <a:br>
              <a:rPr lang="en-US"/>
            </a:br>
            <a:endParaRPr lang="en-US"/>
          </a:p>
          <a:p>
            <a:pPr>
              <a:spcBef>
                <a:spcPts val="600"/>
              </a:spcBef>
              <a:buNone/>
            </a:pPr>
            <a:r>
              <a:rPr lang="en-US" b="1"/>
              <a:t>What You’ll Learn</a:t>
            </a:r>
            <a:endParaRPr lang="en-US"/>
          </a:p>
          <a:p>
            <a:pPr>
              <a:spcBef>
                <a:spcPts val="600"/>
              </a:spcBef>
              <a:buClr>
                <a:srgbClr val="E35B2A"/>
              </a:buClr>
              <a:buFont typeface="Arial" panose="020B0604020202020204" pitchFamily="34" charset="0"/>
              <a:buChar char="•"/>
            </a:pPr>
            <a:r>
              <a:rPr lang="en-US"/>
              <a:t>Jumpstart your application</a:t>
            </a:r>
          </a:p>
          <a:p>
            <a:pPr>
              <a:spcBef>
                <a:spcPts val="600"/>
              </a:spcBef>
              <a:buClr>
                <a:srgbClr val="E35B2A"/>
              </a:buClr>
              <a:buFont typeface="Arial" panose="020B0604020202020204" pitchFamily="34" charset="0"/>
              <a:buChar char="•"/>
            </a:pPr>
            <a:r>
              <a:rPr lang="en-US"/>
              <a:t>Cross the finish line of submission</a:t>
            </a:r>
          </a:p>
          <a:p>
            <a:pPr>
              <a:spcBef>
                <a:spcPts val="600"/>
              </a:spcBef>
              <a:buClr>
                <a:srgbClr val="E35B2A"/>
              </a:buClr>
              <a:buFont typeface="Arial" panose="020B0604020202020204" pitchFamily="34" charset="0"/>
              <a:buChar char="•"/>
            </a:pPr>
            <a:r>
              <a:rPr lang="en-US"/>
              <a:t>Get help on specific application sections</a:t>
            </a:r>
          </a:p>
          <a:p>
            <a:pPr>
              <a:spcBef>
                <a:spcPts val="600"/>
              </a:spcBef>
              <a:buClr>
                <a:srgbClr val="E35B2A"/>
              </a:buClr>
              <a:buFont typeface="Arial" panose="020B0604020202020204" pitchFamily="34" charset="0"/>
              <a:buChar char="•"/>
            </a:pPr>
            <a:r>
              <a:rPr lang="en-US"/>
              <a:t>Find out more about utilizing your certification</a:t>
            </a:r>
          </a:p>
        </p:txBody>
      </p:sp>
      <p:sp>
        <p:nvSpPr>
          <p:cNvPr id="49" name="TextBox 48" descr=" Learn More &amp; Register &#10;">
            <a:extLst>
              <a:ext uri="{FF2B5EF4-FFF2-40B4-BE49-F238E27FC236}">
                <a16:creationId xmlns:a16="http://schemas.microsoft.com/office/drawing/2014/main" id="{FF83D8A5-A0BE-4BC7-6FA1-4995AF57709C}"/>
              </a:ext>
            </a:extLst>
          </p:cNvPr>
          <p:cNvSpPr txBox="1"/>
          <p:nvPr/>
        </p:nvSpPr>
        <p:spPr>
          <a:xfrm>
            <a:off x="7324488" y="3231931"/>
            <a:ext cx="2655083" cy="2062103"/>
          </a:xfrm>
          <a:prstGeom prst="rect">
            <a:avLst/>
          </a:prstGeom>
          <a:noFill/>
        </p:spPr>
        <p:txBody>
          <a:bodyPr wrap="square" rtlCol="0">
            <a:spAutoFit/>
          </a:bodyPr>
          <a:lstStyle/>
          <a:p>
            <a:pPr algn="ctr"/>
            <a:r>
              <a:rPr lang="en-US" sz="3200" b="0" i="0" u="none" strike="noStrike" baseline="0">
                <a:latin typeface="Calibri" panose="020F0502020204030204" pitchFamily="34" charset="0"/>
                <a:cs typeface="Calibri" panose="020F0502020204030204" pitchFamily="34" charset="0"/>
              </a:rPr>
              <a:t> </a:t>
            </a:r>
            <a:r>
              <a:rPr lang="en-US" sz="3200" b="1" i="0" u="none" strike="noStrike" baseline="0">
                <a:solidFill>
                  <a:srgbClr val="440099"/>
                </a:solidFill>
                <a:latin typeface="Calibri" panose="020F0502020204030204" pitchFamily="34" charset="0"/>
                <a:cs typeface="Calibri" panose="020F0502020204030204" pitchFamily="34" charset="0"/>
              </a:rPr>
              <a:t>Learn More &amp; Register </a:t>
            </a:r>
            <a:br>
              <a:rPr lang="en-US" sz="3200" b="1" i="0" u="none" strike="noStrike" baseline="0">
                <a:solidFill>
                  <a:srgbClr val="440099"/>
                </a:solidFill>
                <a:latin typeface="Calibri" panose="020F0502020204030204" pitchFamily="34" charset="0"/>
                <a:cs typeface="Calibri" panose="020F0502020204030204" pitchFamily="34" charset="0"/>
              </a:rPr>
            </a:br>
            <a:br>
              <a:rPr lang="en-US" sz="3200" b="1" i="0" u="none" strike="noStrike" baseline="0">
                <a:latin typeface="Calibri" panose="020F0502020204030204" pitchFamily="34" charset="0"/>
                <a:cs typeface="Calibri" panose="020F0502020204030204" pitchFamily="34" charset="0"/>
              </a:rPr>
            </a:br>
            <a:endParaRPr lang="en-US" sz="3200">
              <a:latin typeface="Calibri" panose="020F0502020204030204" pitchFamily="34" charset="0"/>
              <a:cs typeface="Calibri" panose="020F0502020204030204" pitchFamily="34" charset="0"/>
            </a:endParaRPr>
          </a:p>
        </p:txBody>
      </p:sp>
      <p:pic>
        <p:nvPicPr>
          <p:cNvPr id="4" name="Picture 3" descr="QR Code directing you to register https://startupspace.app/detail-normal-events/65680?b_link=event_type%3Dupcoming%26search_group%3D468%26search_radius%3D50&amp;group_id=NDY4">
            <a:extLst>
              <a:ext uri="{FF2B5EF4-FFF2-40B4-BE49-F238E27FC236}">
                <a16:creationId xmlns:a16="http://schemas.microsoft.com/office/drawing/2014/main" id="{79390C32-BFD3-6364-0690-574F6AB663C0}"/>
              </a:ext>
            </a:extLst>
          </p:cNvPr>
          <p:cNvPicPr>
            <a:picLocks noChangeAspect="1"/>
          </p:cNvPicPr>
          <p:nvPr/>
        </p:nvPicPr>
        <p:blipFill>
          <a:blip r:embed="rId3" cstate="email">
            <a:extLst>
              <a:ext uri="{28A0092B-C50C-407E-A947-70E740481C1C}">
                <a14:useLocalDpi xmlns:a14="http://schemas.microsoft.com/office/drawing/2010/main"/>
              </a:ext>
            </a:extLst>
          </a:blip>
          <a:srcRect l="10675" t="10552" r="12303" b="11192"/>
          <a:stretch>
            <a:fillRect/>
          </a:stretch>
        </p:blipFill>
        <p:spPr>
          <a:xfrm>
            <a:off x="7642192" y="4739893"/>
            <a:ext cx="1898339" cy="1869853"/>
          </a:xfrm>
          <a:prstGeom prst="rect">
            <a:avLst/>
          </a:prstGeom>
        </p:spPr>
      </p:pic>
    </p:spTree>
    <p:extLst>
      <p:ext uri="{BB962C8B-B14F-4D97-AF65-F5344CB8AC3E}">
        <p14:creationId xmlns:p14="http://schemas.microsoft.com/office/powerpoint/2010/main" val="771703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descr="Community Panelist Program &#10;&#10;Volunteer program for those who want to participate in a procurement evaluation panel. &#10;">
            <a:extLst>
              <a:ext uri="{FF2B5EF4-FFF2-40B4-BE49-F238E27FC236}">
                <a16:creationId xmlns:a16="http://schemas.microsoft.com/office/drawing/2014/main" id="{4D3BE7C3-407C-CB0C-1D05-5719EECE40C2}"/>
              </a:ext>
              <a:ext uri="{C183D7F6-B498-43B3-948B-1728B52AA6E4}">
                <adec:decorative xmlns:adec="http://schemas.microsoft.com/office/drawing/2017/decorative" val="0"/>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440099"/>
                </a:solidFill>
                <a:effectLst/>
                <a:uLnTx/>
                <a:uFillTx/>
                <a:latin typeface="+mn-lt"/>
                <a:ea typeface="+mn-ea"/>
                <a:cs typeface="+mn-cs"/>
              </a:rPr>
              <a:t>Community Panelist Program </a:t>
            </a:r>
          </a:p>
        </p:txBody>
      </p:sp>
      <p:sp>
        <p:nvSpPr>
          <p:cNvPr id="7" name="Text Placeholder 6">
            <a:extLst>
              <a:ext uri="{FF2B5EF4-FFF2-40B4-BE49-F238E27FC236}">
                <a16:creationId xmlns:a16="http://schemas.microsoft.com/office/drawing/2014/main" id="{E9507956-F734-D69F-F6A5-8FC49E324F87}"/>
              </a:ext>
              <a:ext uri="{C183D7F6-B498-43B3-948B-1728B52AA6E4}">
                <adec:decorative xmlns:adec="http://schemas.microsoft.com/office/drawing/2017/decorative" val="1"/>
              </a:ext>
            </a:extLst>
          </p:cNvPr>
          <p:cNvSpPr>
            <a:spLocks noGrp="1"/>
          </p:cNvSpPr>
          <p:nvPr>
            <p:ph type="body" sz="quarter" idx="13"/>
          </p:nvPr>
        </p:nvSpPr>
        <p:spPr/>
        <p:txBody>
          <a:bodyPr/>
          <a:lstStyle/>
          <a:p>
            <a:r>
              <a:rPr lang="en-US" sz="2000" b="1"/>
              <a:t>Volunteer program for those who want to participate in a procurement evaluation panel. </a:t>
            </a:r>
          </a:p>
        </p:txBody>
      </p:sp>
      <p:sp>
        <p:nvSpPr>
          <p:cNvPr id="4" name="Text Placeholder 3">
            <a:extLst>
              <a:ext uri="{FF2B5EF4-FFF2-40B4-BE49-F238E27FC236}">
                <a16:creationId xmlns:a16="http://schemas.microsoft.com/office/drawing/2014/main" id="{5A20C0F3-ED2C-DF10-367D-3F28E143BDD4}"/>
              </a:ext>
              <a:ext uri="{C183D7F6-B498-43B3-948B-1728B52AA6E4}">
                <adec:decorative xmlns:adec="http://schemas.microsoft.com/office/drawing/2017/decorative" val="1"/>
              </a:ext>
            </a:extLst>
          </p:cNvPr>
          <p:cNvSpPr>
            <a:spLocks noGrp="1"/>
          </p:cNvSpPr>
          <p:nvPr>
            <p:ph type="body" sz="quarter" idx="12"/>
          </p:nvPr>
        </p:nvSpPr>
        <p:spPr/>
        <p:txBody>
          <a:bodyPr/>
          <a:lstStyle/>
          <a:p>
            <a:endParaRPr lang="en-US"/>
          </a:p>
        </p:txBody>
      </p:sp>
      <p:sp>
        <p:nvSpPr>
          <p:cNvPr id="2" name="Slide Number Placeholder 1">
            <a:extLst>
              <a:ext uri="{FF2B5EF4-FFF2-40B4-BE49-F238E27FC236}">
                <a16:creationId xmlns:a16="http://schemas.microsoft.com/office/drawing/2014/main" id="{547E9D5B-86B6-45C2-9AA6-4F9BE0C7134C}"/>
              </a:ext>
              <a:ext uri="{C183D7F6-B498-43B3-948B-1728B52AA6E4}">
                <adec:decorative xmlns:adec="http://schemas.microsoft.com/office/drawing/2017/decorative" val="1"/>
              </a:ext>
            </a:extLst>
          </p:cNvPr>
          <p:cNvSpPr>
            <a:spLocks noGrp="1"/>
          </p:cNvSpPr>
          <p:nvPr>
            <p:ph type="sldNum" sz="quarter" idx="4294967295"/>
          </p:nvPr>
        </p:nvSpPr>
        <p:spPr>
          <a:xfrm>
            <a:off x="9347200" y="6356350"/>
            <a:ext cx="2844800" cy="365125"/>
          </a:xfrm>
          <a:prstGeom prst="rect">
            <a:avLst/>
          </a:prstGeom>
        </p:spPr>
        <p:txBody>
          <a:bodyPr vert="horz" lIns="121920" tIns="60960" rIns="121920" bIns="60960" rtlCol="0" anchor="ctr"/>
          <a:lstStyle>
            <a:defPPr>
              <a:defRPr lang="en-US"/>
            </a:defPPr>
            <a:lvl1pPr algn="r" defTabSz="609585" rtl="0" eaLnBrk="1" fontAlgn="auto" hangingPunct="1">
              <a:spcBef>
                <a:spcPts val="0"/>
              </a:spcBef>
              <a:spcAft>
                <a:spcPts val="0"/>
              </a:spcAft>
              <a:defRPr sz="1401" kern="1200" smtClean="0">
                <a:solidFill>
                  <a:srgbClr val="3B1D85"/>
                </a:solidFill>
                <a:latin typeface="+mn-lt"/>
                <a:ea typeface="+mn-ea"/>
                <a:cs typeface="+mn-cs"/>
              </a:defRPr>
            </a:lvl1pPr>
            <a:lvl2pPr marL="609585"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219170"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828754"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438339"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3047924" algn="l" defTabSz="1219170" rtl="0" eaLnBrk="1" latinLnBrk="0" hangingPunct="1">
              <a:defRPr kern="1200">
                <a:solidFill>
                  <a:schemeClr val="tx1"/>
                </a:solidFill>
                <a:latin typeface="Calibri" panose="020F0502020204030204" pitchFamily="34" charset="0"/>
                <a:ea typeface="+mn-ea"/>
                <a:cs typeface="+mn-cs"/>
              </a:defRPr>
            </a:lvl6pPr>
            <a:lvl7pPr marL="3657509" algn="l" defTabSz="1219170" rtl="0" eaLnBrk="1" latinLnBrk="0" hangingPunct="1">
              <a:defRPr kern="1200">
                <a:solidFill>
                  <a:schemeClr val="tx1"/>
                </a:solidFill>
                <a:latin typeface="Calibri" panose="020F0502020204030204" pitchFamily="34" charset="0"/>
                <a:ea typeface="+mn-ea"/>
                <a:cs typeface="+mn-cs"/>
              </a:defRPr>
            </a:lvl7pPr>
            <a:lvl8pPr marL="4267093" algn="l" defTabSz="1219170" rtl="0" eaLnBrk="1" latinLnBrk="0" hangingPunct="1">
              <a:defRPr kern="1200">
                <a:solidFill>
                  <a:schemeClr val="tx1"/>
                </a:solidFill>
                <a:latin typeface="Calibri" panose="020F0502020204030204" pitchFamily="34" charset="0"/>
                <a:ea typeface="+mn-ea"/>
                <a:cs typeface="+mn-cs"/>
              </a:defRPr>
            </a:lvl8pPr>
            <a:lvl9pPr marL="4876678" algn="l" defTabSz="1219170" rtl="0" eaLnBrk="1" latinLnBrk="0" hangingPunct="1">
              <a:defRPr kern="1200">
                <a:solidFill>
                  <a:schemeClr val="tx1"/>
                </a:solidFill>
                <a:latin typeface="Calibri" panose="020F0502020204030204" pitchFamily="34" charset="0"/>
                <a:ea typeface="+mn-ea"/>
                <a:cs typeface="+mn-cs"/>
              </a:defRPr>
            </a:lvl9pPr>
          </a:lstStyle>
          <a:p>
            <a:pPr>
              <a:defRPr/>
            </a:pPr>
            <a:fld id="{60743FD7-529B-4A2D-8A4F-19CDDB4BCB9B}" type="slidenum">
              <a:rPr lang="en-US" dirty="0" smtClean="0"/>
              <a:pPr>
                <a:defRPr/>
              </a:pPr>
              <a:t>11</a:t>
            </a:fld>
            <a:endParaRPr lang="en-US"/>
          </a:p>
        </p:txBody>
      </p:sp>
      <p:pic>
        <p:nvPicPr>
          <p:cNvPr id="11" name="Picture Placeholder 10">
            <a:extLst>
              <a:ext uri="{FF2B5EF4-FFF2-40B4-BE49-F238E27FC236}">
                <a16:creationId xmlns:a16="http://schemas.microsoft.com/office/drawing/2014/main" id="{C5CA412B-F2AB-D9E9-0EE1-61D9BF9E02B5}"/>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email">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rcRect l="45710" t="232" r="25458" b="-232"/>
          <a:stretch/>
        </p:blipFill>
        <p:spPr>
          <a:xfrm>
            <a:off x="8647113" y="-16042"/>
            <a:ext cx="3863085" cy="6922168"/>
          </a:xfrm>
        </p:spPr>
      </p:pic>
      <p:sp>
        <p:nvSpPr>
          <p:cNvPr id="8" name="Text Placeholder 7">
            <a:extLst>
              <a:ext uri="{FF2B5EF4-FFF2-40B4-BE49-F238E27FC236}">
                <a16:creationId xmlns:a16="http://schemas.microsoft.com/office/drawing/2014/main" id="{9F4AF085-AA31-E952-48A0-C5208C95F98A}"/>
              </a:ext>
              <a:ext uri="{C183D7F6-B498-43B3-948B-1728B52AA6E4}">
                <adec:decorative xmlns:adec="http://schemas.microsoft.com/office/drawing/2017/decorative" val="1"/>
              </a:ext>
            </a:extLst>
          </p:cNvPr>
          <p:cNvSpPr>
            <a:spLocks noGrp="1"/>
          </p:cNvSpPr>
          <p:nvPr>
            <p:ph type="body" sz="quarter" idx="14"/>
          </p:nvPr>
        </p:nvSpPr>
        <p:spPr>
          <a:xfrm>
            <a:off x="737854" y="2391011"/>
            <a:ext cx="6400883" cy="1820770"/>
          </a:xfrm>
        </p:spPr>
        <p:txBody>
          <a:bodyPr/>
          <a:lstStyle/>
          <a:p>
            <a:pPr>
              <a:buClr>
                <a:srgbClr val="E35B2A"/>
              </a:buClr>
            </a:pPr>
            <a:r>
              <a:rPr lang="en-US" sz="1800"/>
              <a:t>Great experience for potential primes</a:t>
            </a:r>
          </a:p>
          <a:p>
            <a:pPr>
              <a:buClr>
                <a:srgbClr val="E35B2A"/>
              </a:buClr>
            </a:pPr>
            <a:r>
              <a:rPr lang="en-US" sz="1800"/>
              <a:t>Attain an understanding of the evaluation process </a:t>
            </a:r>
          </a:p>
          <a:p>
            <a:pPr>
              <a:buClr>
                <a:srgbClr val="E35B2A"/>
              </a:buClr>
            </a:pPr>
            <a:r>
              <a:rPr lang="en-US" sz="1800"/>
              <a:t>Become familiar with DEN’s values </a:t>
            </a:r>
          </a:p>
          <a:p>
            <a:pPr>
              <a:buClr>
                <a:srgbClr val="E35B2A"/>
              </a:buClr>
            </a:pPr>
            <a:r>
              <a:rPr lang="en-US" sz="1800"/>
              <a:t>Gain experience with DEN’s interview format</a:t>
            </a:r>
          </a:p>
        </p:txBody>
      </p:sp>
      <p:sp>
        <p:nvSpPr>
          <p:cNvPr id="10" name="TextBox 9">
            <a:extLst>
              <a:ext uri="{FF2B5EF4-FFF2-40B4-BE49-F238E27FC236}">
                <a16:creationId xmlns:a16="http://schemas.microsoft.com/office/drawing/2014/main" id="{318F9294-102E-4AF6-4190-4ECFA2D9BC2B}"/>
              </a:ext>
            </a:extLst>
          </p:cNvPr>
          <p:cNvSpPr txBox="1"/>
          <p:nvPr/>
        </p:nvSpPr>
        <p:spPr>
          <a:xfrm>
            <a:off x="540970" y="4684934"/>
            <a:ext cx="2509183" cy="369332"/>
          </a:xfrm>
          <a:prstGeom prst="rect">
            <a:avLst/>
          </a:prstGeom>
          <a:noFill/>
        </p:spPr>
        <p:txBody>
          <a:bodyPr wrap="square">
            <a:spAutoFit/>
          </a:bodyPr>
          <a:lstStyle/>
          <a:p>
            <a:pPr>
              <a:buNone/>
            </a:pPr>
            <a:r>
              <a:rPr lang="en-US" b="1"/>
              <a:t>Scan to Sign Up Today!</a:t>
            </a:r>
            <a:endParaRPr lang="en-US"/>
          </a:p>
        </p:txBody>
      </p:sp>
      <p:pic>
        <p:nvPicPr>
          <p:cNvPr id="12" name="Picture 11" descr="Sign up to be a Community Panelist via https://www.flydenver.com/business-and-community/community-panelist-program/">
            <a:extLst>
              <a:ext uri="{FF2B5EF4-FFF2-40B4-BE49-F238E27FC236}">
                <a16:creationId xmlns:a16="http://schemas.microsoft.com/office/drawing/2014/main" id="{FB8F6921-F9F6-2F5A-9B44-46AF9E5282E5}"/>
              </a:ext>
              <a:ext uri="{C183D7F6-B498-43B3-948B-1728B52AA6E4}">
                <adec:decorative xmlns:adec="http://schemas.microsoft.com/office/drawing/2017/decorative" val="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4874" t="35318" r="25111" b="13956"/>
          <a:stretch/>
        </p:blipFill>
        <p:spPr>
          <a:xfrm>
            <a:off x="632033" y="5150806"/>
            <a:ext cx="865517" cy="877824"/>
          </a:xfrm>
          <a:prstGeom prst="rect">
            <a:avLst/>
          </a:prstGeom>
        </p:spPr>
      </p:pic>
      <p:sp>
        <p:nvSpPr>
          <p:cNvPr id="14" name="TextBox 13">
            <a:extLst>
              <a:ext uri="{FF2B5EF4-FFF2-40B4-BE49-F238E27FC236}">
                <a16:creationId xmlns:a16="http://schemas.microsoft.com/office/drawing/2014/main" id="{2556FEF5-CF0C-4C18-4466-63235E343015}"/>
              </a:ext>
            </a:extLst>
          </p:cNvPr>
          <p:cNvSpPr txBox="1"/>
          <p:nvPr/>
        </p:nvSpPr>
        <p:spPr>
          <a:xfrm>
            <a:off x="7138737" y="4707777"/>
            <a:ext cx="3562359" cy="369332"/>
          </a:xfrm>
          <a:prstGeom prst="rect">
            <a:avLst/>
          </a:prstGeom>
          <a:noFill/>
        </p:spPr>
        <p:txBody>
          <a:bodyPr wrap="square">
            <a:spAutoFit/>
          </a:bodyPr>
          <a:lstStyle/>
          <a:p>
            <a:r>
              <a:rPr lang="en-US" b="1"/>
              <a:t>We Want Your Story!</a:t>
            </a:r>
            <a:endParaRPr lang="en-US"/>
          </a:p>
        </p:txBody>
      </p:sp>
      <p:sp>
        <p:nvSpPr>
          <p:cNvPr id="15" name="Freeform: Shape 14">
            <a:extLst>
              <a:ext uri="{FF2B5EF4-FFF2-40B4-BE49-F238E27FC236}">
                <a16:creationId xmlns:a16="http://schemas.microsoft.com/office/drawing/2014/main" id="{EE6EABA2-C4AF-E683-4091-B4D2BF7C7C10}"/>
              </a:ext>
              <a:ext uri="{C183D7F6-B498-43B3-948B-1728B52AA6E4}">
                <adec:decorative xmlns:adec="http://schemas.microsoft.com/office/drawing/2017/decorative" val="1"/>
              </a:ext>
            </a:extLst>
          </p:cNvPr>
          <p:cNvSpPr/>
          <p:nvPr/>
        </p:nvSpPr>
        <p:spPr>
          <a:xfrm rot="20247250">
            <a:off x="1848226" y="5349969"/>
            <a:ext cx="1240326" cy="521935"/>
          </a:xfrm>
          <a:custGeom>
            <a:avLst/>
            <a:gdLst>
              <a:gd name="connsiteX0" fmla="*/ 914400 w 1147810"/>
              <a:gd name="connsiteY0" fmla="*/ 0 h 863125"/>
              <a:gd name="connsiteX1" fmla="*/ 957129 w 1147810"/>
              <a:gd name="connsiteY1" fmla="*/ 25637 h 863125"/>
              <a:gd name="connsiteX2" fmla="*/ 982767 w 1147810"/>
              <a:gd name="connsiteY2" fmla="*/ 42729 h 863125"/>
              <a:gd name="connsiteX3" fmla="*/ 1025496 w 1147810"/>
              <a:gd name="connsiteY3" fmla="*/ 59821 h 863125"/>
              <a:gd name="connsiteX4" fmla="*/ 1076771 w 1147810"/>
              <a:gd name="connsiteY4" fmla="*/ 111095 h 863125"/>
              <a:gd name="connsiteX5" fmla="*/ 1128045 w 1147810"/>
              <a:gd name="connsiteY5" fmla="*/ 188008 h 863125"/>
              <a:gd name="connsiteX6" fmla="*/ 1119500 w 1147810"/>
              <a:gd name="connsiteY6" fmla="*/ 470019 h 863125"/>
              <a:gd name="connsiteX7" fmla="*/ 1102408 w 1147810"/>
              <a:gd name="connsiteY7" fmla="*/ 512748 h 863125"/>
              <a:gd name="connsiteX8" fmla="*/ 1051133 w 1147810"/>
              <a:gd name="connsiteY8" fmla="*/ 572568 h 863125"/>
              <a:gd name="connsiteX9" fmla="*/ 991313 w 1147810"/>
              <a:gd name="connsiteY9" fmla="*/ 623843 h 863125"/>
              <a:gd name="connsiteX10" fmla="*/ 828943 w 1147810"/>
              <a:gd name="connsiteY10" fmla="*/ 658026 h 863125"/>
              <a:gd name="connsiteX11" fmla="*/ 700756 w 1147810"/>
              <a:gd name="connsiteY11" fmla="*/ 649480 h 863125"/>
              <a:gd name="connsiteX12" fmla="*/ 546931 w 1147810"/>
              <a:gd name="connsiteY12" fmla="*/ 478565 h 863125"/>
              <a:gd name="connsiteX13" fmla="*/ 521294 w 1147810"/>
              <a:gd name="connsiteY13" fmla="*/ 384561 h 863125"/>
              <a:gd name="connsiteX14" fmla="*/ 512748 w 1147810"/>
              <a:gd name="connsiteY14" fmla="*/ 299103 h 863125"/>
              <a:gd name="connsiteX15" fmla="*/ 504202 w 1147810"/>
              <a:gd name="connsiteY15" fmla="*/ 256374 h 863125"/>
              <a:gd name="connsiteX16" fmla="*/ 512748 w 1147810"/>
              <a:gd name="connsiteY16" fmla="*/ 205099 h 863125"/>
              <a:gd name="connsiteX17" fmla="*/ 649481 w 1147810"/>
              <a:gd name="connsiteY17" fmla="*/ 205099 h 863125"/>
              <a:gd name="connsiteX18" fmla="*/ 717847 w 1147810"/>
              <a:gd name="connsiteY18" fmla="*/ 264920 h 863125"/>
              <a:gd name="connsiteX19" fmla="*/ 743485 w 1147810"/>
              <a:gd name="connsiteY19" fmla="*/ 290557 h 863125"/>
              <a:gd name="connsiteX20" fmla="*/ 794759 w 1147810"/>
              <a:gd name="connsiteY20" fmla="*/ 367469 h 863125"/>
              <a:gd name="connsiteX21" fmla="*/ 811851 w 1147810"/>
              <a:gd name="connsiteY21" fmla="*/ 495656 h 863125"/>
              <a:gd name="connsiteX22" fmla="*/ 803305 w 1147810"/>
              <a:gd name="connsiteY22" fmla="*/ 555477 h 863125"/>
              <a:gd name="connsiteX23" fmla="*/ 649481 w 1147810"/>
              <a:gd name="connsiteY23" fmla="*/ 786213 h 863125"/>
              <a:gd name="connsiteX24" fmla="*/ 589660 w 1147810"/>
              <a:gd name="connsiteY24" fmla="*/ 837488 h 863125"/>
              <a:gd name="connsiteX25" fmla="*/ 521294 w 1147810"/>
              <a:gd name="connsiteY25" fmla="*/ 863125 h 863125"/>
              <a:gd name="connsiteX26" fmla="*/ 247828 w 1147810"/>
              <a:gd name="connsiteY26" fmla="*/ 769122 h 863125"/>
              <a:gd name="connsiteX27" fmla="*/ 162371 w 1147810"/>
              <a:gd name="connsiteY27" fmla="*/ 700755 h 863125"/>
              <a:gd name="connsiteX28" fmla="*/ 119642 w 1147810"/>
              <a:gd name="connsiteY28" fmla="*/ 623843 h 863125"/>
              <a:gd name="connsiteX29" fmla="*/ 76913 w 1147810"/>
              <a:gd name="connsiteY29" fmla="*/ 538385 h 863125"/>
              <a:gd name="connsiteX30" fmla="*/ 0 w 1147810"/>
              <a:gd name="connsiteY30" fmla="*/ 410198 h 86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47810" h="863125">
                <a:moveTo>
                  <a:pt x="914400" y="0"/>
                </a:moveTo>
                <a:cubicBezTo>
                  <a:pt x="928643" y="8546"/>
                  <a:pt x="943044" y="16834"/>
                  <a:pt x="957129" y="25637"/>
                </a:cubicBezTo>
                <a:cubicBezTo>
                  <a:pt x="965839" y="31081"/>
                  <a:pt x="973580" y="38136"/>
                  <a:pt x="982767" y="42729"/>
                </a:cubicBezTo>
                <a:cubicBezTo>
                  <a:pt x="996488" y="49589"/>
                  <a:pt x="1011253" y="54124"/>
                  <a:pt x="1025496" y="59821"/>
                </a:cubicBezTo>
                <a:cubicBezTo>
                  <a:pt x="1042588" y="76912"/>
                  <a:pt x="1064335" y="90368"/>
                  <a:pt x="1076771" y="111095"/>
                </a:cubicBezTo>
                <a:cubicBezTo>
                  <a:pt x="1109736" y="166037"/>
                  <a:pt x="1092442" y="140536"/>
                  <a:pt x="1128045" y="188008"/>
                </a:cubicBezTo>
                <a:cubicBezTo>
                  <a:pt x="1162686" y="291928"/>
                  <a:pt x="1146601" y="232887"/>
                  <a:pt x="1119500" y="470019"/>
                </a:cubicBezTo>
                <a:cubicBezTo>
                  <a:pt x="1117758" y="485260"/>
                  <a:pt x="1110917" y="499984"/>
                  <a:pt x="1102408" y="512748"/>
                </a:cubicBezTo>
                <a:cubicBezTo>
                  <a:pt x="1087840" y="534600"/>
                  <a:pt x="1069704" y="553997"/>
                  <a:pt x="1051133" y="572568"/>
                </a:cubicBezTo>
                <a:cubicBezTo>
                  <a:pt x="1032562" y="591139"/>
                  <a:pt x="1014203" y="610967"/>
                  <a:pt x="991313" y="623843"/>
                </a:cubicBezTo>
                <a:cubicBezTo>
                  <a:pt x="938810" y="653376"/>
                  <a:pt x="886662" y="652254"/>
                  <a:pt x="828943" y="658026"/>
                </a:cubicBezTo>
                <a:cubicBezTo>
                  <a:pt x="786214" y="655177"/>
                  <a:pt x="740415" y="665637"/>
                  <a:pt x="700756" y="649480"/>
                </a:cubicBezTo>
                <a:cubicBezTo>
                  <a:pt x="616003" y="614951"/>
                  <a:pt x="588760" y="548279"/>
                  <a:pt x="546931" y="478565"/>
                </a:cubicBezTo>
                <a:cubicBezTo>
                  <a:pt x="538385" y="447230"/>
                  <a:pt x="527371" y="416466"/>
                  <a:pt x="521294" y="384561"/>
                </a:cubicBezTo>
                <a:cubicBezTo>
                  <a:pt x="515937" y="356439"/>
                  <a:pt x="516532" y="327480"/>
                  <a:pt x="512748" y="299103"/>
                </a:cubicBezTo>
                <a:cubicBezTo>
                  <a:pt x="510828" y="284705"/>
                  <a:pt x="507051" y="270617"/>
                  <a:pt x="504202" y="256374"/>
                </a:cubicBezTo>
                <a:cubicBezTo>
                  <a:pt x="507051" y="239282"/>
                  <a:pt x="505711" y="220933"/>
                  <a:pt x="512748" y="205099"/>
                </a:cubicBezTo>
                <a:cubicBezTo>
                  <a:pt x="538800" y="146482"/>
                  <a:pt x="609815" y="195946"/>
                  <a:pt x="649481" y="205099"/>
                </a:cubicBezTo>
                <a:cubicBezTo>
                  <a:pt x="704885" y="232802"/>
                  <a:pt x="668681" y="208731"/>
                  <a:pt x="717847" y="264920"/>
                </a:cubicBezTo>
                <a:cubicBezTo>
                  <a:pt x="725806" y="274015"/>
                  <a:pt x="735620" y="281381"/>
                  <a:pt x="743485" y="290557"/>
                </a:cubicBezTo>
                <a:cubicBezTo>
                  <a:pt x="767219" y="318247"/>
                  <a:pt x="775635" y="335596"/>
                  <a:pt x="794759" y="367469"/>
                </a:cubicBezTo>
                <a:cubicBezTo>
                  <a:pt x="807349" y="417829"/>
                  <a:pt x="811851" y="428392"/>
                  <a:pt x="811851" y="495656"/>
                </a:cubicBezTo>
                <a:cubicBezTo>
                  <a:pt x="811851" y="515799"/>
                  <a:pt x="811486" y="537070"/>
                  <a:pt x="803305" y="555477"/>
                </a:cubicBezTo>
                <a:cubicBezTo>
                  <a:pt x="744057" y="688785"/>
                  <a:pt x="734310" y="707444"/>
                  <a:pt x="649481" y="786213"/>
                </a:cubicBezTo>
                <a:cubicBezTo>
                  <a:pt x="630236" y="804084"/>
                  <a:pt x="612180" y="823976"/>
                  <a:pt x="589660" y="837488"/>
                </a:cubicBezTo>
                <a:cubicBezTo>
                  <a:pt x="568790" y="850010"/>
                  <a:pt x="544083" y="854579"/>
                  <a:pt x="521294" y="863125"/>
                </a:cubicBezTo>
                <a:cubicBezTo>
                  <a:pt x="418977" y="835221"/>
                  <a:pt x="334308" y="825335"/>
                  <a:pt x="247828" y="769122"/>
                </a:cubicBezTo>
                <a:cubicBezTo>
                  <a:pt x="217242" y="749241"/>
                  <a:pt x="190857" y="723544"/>
                  <a:pt x="162371" y="700755"/>
                </a:cubicBezTo>
                <a:cubicBezTo>
                  <a:pt x="148128" y="675118"/>
                  <a:pt x="133301" y="649796"/>
                  <a:pt x="119642" y="623843"/>
                </a:cubicBezTo>
                <a:cubicBezTo>
                  <a:pt x="104809" y="595660"/>
                  <a:pt x="92584" y="566111"/>
                  <a:pt x="76913" y="538385"/>
                </a:cubicBezTo>
                <a:cubicBezTo>
                  <a:pt x="-39608" y="332234"/>
                  <a:pt x="34557" y="479312"/>
                  <a:pt x="0" y="410198"/>
                </a:cubicBezTo>
              </a:path>
            </a:pathLst>
          </a:custGeom>
          <a:noFill/>
          <a:ln w="38100">
            <a:solidFill>
              <a:srgbClr val="440099"/>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02A59551-F741-6BD5-A749-4835EC512CD7}"/>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0596930" flipH="1">
            <a:off x="1462527" y="5273204"/>
            <a:ext cx="551817" cy="646331"/>
          </a:xfrm>
          <a:prstGeom prst="rect">
            <a:avLst/>
          </a:prstGeom>
        </p:spPr>
      </p:pic>
      <p:pic>
        <p:nvPicPr>
          <p:cNvPr id="18" name="Graphic 17">
            <a:extLst>
              <a:ext uri="{FF2B5EF4-FFF2-40B4-BE49-F238E27FC236}">
                <a16:creationId xmlns:a16="http://schemas.microsoft.com/office/drawing/2014/main" id="{EE8560EB-E371-DAD2-8193-3C0BA3C231BE}"/>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92194">
            <a:off x="6452046" y="5556450"/>
            <a:ext cx="665135" cy="646331"/>
          </a:xfrm>
          <a:prstGeom prst="rect">
            <a:avLst/>
          </a:prstGeom>
        </p:spPr>
      </p:pic>
      <p:pic>
        <p:nvPicPr>
          <p:cNvPr id="19" name="Picture 18" descr="If you have participated in the ">
            <a:extLst>
              <a:ext uri="{FF2B5EF4-FFF2-40B4-BE49-F238E27FC236}">
                <a16:creationId xmlns:a16="http://schemas.microsoft.com/office/drawing/2014/main" id="{07F94893-36B9-B67A-5BD6-1943E422942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235459" y="5134161"/>
            <a:ext cx="877887" cy="877887"/>
          </a:xfrm>
          <a:prstGeom prst="rect">
            <a:avLst/>
          </a:prstGeom>
        </p:spPr>
      </p:pic>
      <p:sp>
        <p:nvSpPr>
          <p:cNvPr id="20" name="Freeform: Shape 19">
            <a:extLst>
              <a:ext uri="{FF2B5EF4-FFF2-40B4-BE49-F238E27FC236}">
                <a16:creationId xmlns:a16="http://schemas.microsoft.com/office/drawing/2014/main" id="{6453B4DC-EA28-0EAA-C37D-348106EAF7A6}"/>
              </a:ext>
              <a:ext uri="{C183D7F6-B498-43B3-948B-1728B52AA6E4}">
                <adec:decorative xmlns:adec="http://schemas.microsoft.com/office/drawing/2017/decorative" val="1"/>
              </a:ext>
            </a:extLst>
          </p:cNvPr>
          <p:cNvSpPr/>
          <p:nvPr/>
        </p:nvSpPr>
        <p:spPr>
          <a:xfrm rot="596274" flipH="1">
            <a:off x="5340675" y="5618648"/>
            <a:ext cx="1240326" cy="521935"/>
          </a:xfrm>
          <a:custGeom>
            <a:avLst/>
            <a:gdLst>
              <a:gd name="connsiteX0" fmla="*/ 914400 w 1147810"/>
              <a:gd name="connsiteY0" fmla="*/ 0 h 863125"/>
              <a:gd name="connsiteX1" fmla="*/ 957129 w 1147810"/>
              <a:gd name="connsiteY1" fmla="*/ 25637 h 863125"/>
              <a:gd name="connsiteX2" fmla="*/ 982767 w 1147810"/>
              <a:gd name="connsiteY2" fmla="*/ 42729 h 863125"/>
              <a:gd name="connsiteX3" fmla="*/ 1025496 w 1147810"/>
              <a:gd name="connsiteY3" fmla="*/ 59821 h 863125"/>
              <a:gd name="connsiteX4" fmla="*/ 1076771 w 1147810"/>
              <a:gd name="connsiteY4" fmla="*/ 111095 h 863125"/>
              <a:gd name="connsiteX5" fmla="*/ 1128045 w 1147810"/>
              <a:gd name="connsiteY5" fmla="*/ 188008 h 863125"/>
              <a:gd name="connsiteX6" fmla="*/ 1119500 w 1147810"/>
              <a:gd name="connsiteY6" fmla="*/ 470019 h 863125"/>
              <a:gd name="connsiteX7" fmla="*/ 1102408 w 1147810"/>
              <a:gd name="connsiteY7" fmla="*/ 512748 h 863125"/>
              <a:gd name="connsiteX8" fmla="*/ 1051133 w 1147810"/>
              <a:gd name="connsiteY8" fmla="*/ 572568 h 863125"/>
              <a:gd name="connsiteX9" fmla="*/ 991313 w 1147810"/>
              <a:gd name="connsiteY9" fmla="*/ 623843 h 863125"/>
              <a:gd name="connsiteX10" fmla="*/ 828943 w 1147810"/>
              <a:gd name="connsiteY10" fmla="*/ 658026 h 863125"/>
              <a:gd name="connsiteX11" fmla="*/ 700756 w 1147810"/>
              <a:gd name="connsiteY11" fmla="*/ 649480 h 863125"/>
              <a:gd name="connsiteX12" fmla="*/ 546931 w 1147810"/>
              <a:gd name="connsiteY12" fmla="*/ 478565 h 863125"/>
              <a:gd name="connsiteX13" fmla="*/ 521294 w 1147810"/>
              <a:gd name="connsiteY13" fmla="*/ 384561 h 863125"/>
              <a:gd name="connsiteX14" fmla="*/ 512748 w 1147810"/>
              <a:gd name="connsiteY14" fmla="*/ 299103 h 863125"/>
              <a:gd name="connsiteX15" fmla="*/ 504202 w 1147810"/>
              <a:gd name="connsiteY15" fmla="*/ 256374 h 863125"/>
              <a:gd name="connsiteX16" fmla="*/ 512748 w 1147810"/>
              <a:gd name="connsiteY16" fmla="*/ 205099 h 863125"/>
              <a:gd name="connsiteX17" fmla="*/ 649481 w 1147810"/>
              <a:gd name="connsiteY17" fmla="*/ 205099 h 863125"/>
              <a:gd name="connsiteX18" fmla="*/ 717847 w 1147810"/>
              <a:gd name="connsiteY18" fmla="*/ 264920 h 863125"/>
              <a:gd name="connsiteX19" fmla="*/ 743485 w 1147810"/>
              <a:gd name="connsiteY19" fmla="*/ 290557 h 863125"/>
              <a:gd name="connsiteX20" fmla="*/ 794759 w 1147810"/>
              <a:gd name="connsiteY20" fmla="*/ 367469 h 863125"/>
              <a:gd name="connsiteX21" fmla="*/ 811851 w 1147810"/>
              <a:gd name="connsiteY21" fmla="*/ 495656 h 863125"/>
              <a:gd name="connsiteX22" fmla="*/ 803305 w 1147810"/>
              <a:gd name="connsiteY22" fmla="*/ 555477 h 863125"/>
              <a:gd name="connsiteX23" fmla="*/ 649481 w 1147810"/>
              <a:gd name="connsiteY23" fmla="*/ 786213 h 863125"/>
              <a:gd name="connsiteX24" fmla="*/ 589660 w 1147810"/>
              <a:gd name="connsiteY24" fmla="*/ 837488 h 863125"/>
              <a:gd name="connsiteX25" fmla="*/ 521294 w 1147810"/>
              <a:gd name="connsiteY25" fmla="*/ 863125 h 863125"/>
              <a:gd name="connsiteX26" fmla="*/ 247828 w 1147810"/>
              <a:gd name="connsiteY26" fmla="*/ 769122 h 863125"/>
              <a:gd name="connsiteX27" fmla="*/ 162371 w 1147810"/>
              <a:gd name="connsiteY27" fmla="*/ 700755 h 863125"/>
              <a:gd name="connsiteX28" fmla="*/ 119642 w 1147810"/>
              <a:gd name="connsiteY28" fmla="*/ 623843 h 863125"/>
              <a:gd name="connsiteX29" fmla="*/ 76913 w 1147810"/>
              <a:gd name="connsiteY29" fmla="*/ 538385 h 863125"/>
              <a:gd name="connsiteX30" fmla="*/ 0 w 1147810"/>
              <a:gd name="connsiteY30" fmla="*/ 410198 h 86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47810" h="863125">
                <a:moveTo>
                  <a:pt x="914400" y="0"/>
                </a:moveTo>
                <a:cubicBezTo>
                  <a:pt x="928643" y="8546"/>
                  <a:pt x="943044" y="16834"/>
                  <a:pt x="957129" y="25637"/>
                </a:cubicBezTo>
                <a:cubicBezTo>
                  <a:pt x="965839" y="31081"/>
                  <a:pt x="973580" y="38136"/>
                  <a:pt x="982767" y="42729"/>
                </a:cubicBezTo>
                <a:cubicBezTo>
                  <a:pt x="996488" y="49589"/>
                  <a:pt x="1011253" y="54124"/>
                  <a:pt x="1025496" y="59821"/>
                </a:cubicBezTo>
                <a:cubicBezTo>
                  <a:pt x="1042588" y="76912"/>
                  <a:pt x="1064335" y="90368"/>
                  <a:pt x="1076771" y="111095"/>
                </a:cubicBezTo>
                <a:cubicBezTo>
                  <a:pt x="1109736" y="166037"/>
                  <a:pt x="1092442" y="140536"/>
                  <a:pt x="1128045" y="188008"/>
                </a:cubicBezTo>
                <a:cubicBezTo>
                  <a:pt x="1162686" y="291928"/>
                  <a:pt x="1146601" y="232887"/>
                  <a:pt x="1119500" y="470019"/>
                </a:cubicBezTo>
                <a:cubicBezTo>
                  <a:pt x="1117758" y="485260"/>
                  <a:pt x="1110917" y="499984"/>
                  <a:pt x="1102408" y="512748"/>
                </a:cubicBezTo>
                <a:cubicBezTo>
                  <a:pt x="1087840" y="534600"/>
                  <a:pt x="1069704" y="553997"/>
                  <a:pt x="1051133" y="572568"/>
                </a:cubicBezTo>
                <a:cubicBezTo>
                  <a:pt x="1032562" y="591139"/>
                  <a:pt x="1014203" y="610967"/>
                  <a:pt x="991313" y="623843"/>
                </a:cubicBezTo>
                <a:cubicBezTo>
                  <a:pt x="938810" y="653376"/>
                  <a:pt x="886662" y="652254"/>
                  <a:pt x="828943" y="658026"/>
                </a:cubicBezTo>
                <a:cubicBezTo>
                  <a:pt x="786214" y="655177"/>
                  <a:pt x="740415" y="665637"/>
                  <a:pt x="700756" y="649480"/>
                </a:cubicBezTo>
                <a:cubicBezTo>
                  <a:pt x="616003" y="614951"/>
                  <a:pt x="588760" y="548279"/>
                  <a:pt x="546931" y="478565"/>
                </a:cubicBezTo>
                <a:cubicBezTo>
                  <a:pt x="538385" y="447230"/>
                  <a:pt x="527371" y="416466"/>
                  <a:pt x="521294" y="384561"/>
                </a:cubicBezTo>
                <a:cubicBezTo>
                  <a:pt x="515937" y="356439"/>
                  <a:pt x="516532" y="327480"/>
                  <a:pt x="512748" y="299103"/>
                </a:cubicBezTo>
                <a:cubicBezTo>
                  <a:pt x="510828" y="284705"/>
                  <a:pt x="507051" y="270617"/>
                  <a:pt x="504202" y="256374"/>
                </a:cubicBezTo>
                <a:cubicBezTo>
                  <a:pt x="507051" y="239282"/>
                  <a:pt x="505711" y="220933"/>
                  <a:pt x="512748" y="205099"/>
                </a:cubicBezTo>
                <a:cubicBezTo>
                  <a:pt x="538800" y="146482"/>
                  <a:pt x="609815" y="195946"/>
                  <a:pt x="649481" y="205099"/>
                </a:cubicBezTo>
                <a:cubicBezTo>
                  <a:pt x="704885" y="232802"/>
                  <a:pt x="668681" y="208731"/>
                  <a:pt x="717847" y="264920"/>
                </a:cubicBezTo>
                <a:cubicBezTo>
                  <a:pt x="725806" y="274015"/>
                  <a:pt x="735620" y="281381"/>
                  <a:pt x="743485" y="290557"/>
                </a:cubicBezTo>
                <a:cubicBezTo>
                  <a:pt x="767219" y="318247"/>
                  <a:pt x="775635" y="335596"/>
                  <a:pt x="794759" y="367469"/>
                </a:cubicBezTo>
                <a:cubicBezTo>
                  <a:pt x="807349" y="417829"/>
                  <a:pt x="811851" y="428392"/>
                  <a:pt x="811851" y="495656"/>
                </a:cubicBezTo>
                <a:cubicBezTo>
                  <a:pt x="811851" y="515799"/>
                  <a:pt x="811486" y="537070"/>
                  <a:pt x="803305" y="555477"/>
                </a:cubicBezTo>
                <a:cubicBezTo>
                  <a:pt x="744057" y="688785"/>
                  <a:pt x="734310" y="707444"/>
                  <a:pt x="649481" y="786213"/>
                </a:cubicBezTo>
                <a:cubicBezTo>
                  <a:pt x="630236" y="804084"/>
                  <a:pt x="612180" y="823976"/>
                  <a:pt x="589660" y="837488"/>
                </a:cubicBezTo>
                <a:cubicBezTo>
                  <a:pt x="568790" y="850010"/>
                  <a:pt x="544083" y="854579"/>
                  <a:pt x="521294" y="863125"/>
                </a:cubicBezTo>
                <a:cubicBezTo>
                  <a:pt x="418977" y="835221"/>
                  <a:pt x="334308" y="825335"/>
                  <a:pt x="247828" y="769122"/>
                </a:cubicBezTo>
                <a:cubicBezTo>
                  <a:pt x="217242" y="749241"/>
                  <a:pt x="190857" y="723544"/>
                  <a:pt x="162371" y="700755"/>
                </a:cubicBezTo>
                <a:cubicBezTo>
                  <a:pt x="148128" y="675118"/>
                  <a:pt x="133301" y="649796"/>
                  <a:pt x="119642" y="623843"/>
                </a:cubicBezTo>
                <a:cubicBezTo>
                  <a:pt x="104809" y="595660"/>
                  <a:pt x="92584" y="566111"/>
                  <a:pt x="76913" y="538385"/>
                </a:cubicBezTo>
                <a:cubicBezTo>
                  <a:pt x="-39608" y="332234"/>
                  <a:pt x="34557" y="479312"/>
                  <a:pt x="0" y="410198"/>
                </a:cubicBezTo>
              </a:path>
            </a:pathLst>
          </a:custGeom>
          <a:noFill/>
          <a:ln w="38100">
            <a:solidFill>
              <a:srgbClr val="440099"/>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AB8D13-0EC8-4630-961E-E9644C308278}"/>
              </a:ext>
              <a:ext uri="{C183D7F6-B498-43B3-948B-1728B52AA6E4}">
                <adec:decorative xmlns:adec="http://schemas.microsoft.com/office/drawing/2017/decorative" val="1"/>
              </a:ext>
            </a:extLst>
          </p:cNvPr>
          <p:cNvSpPr/>
          <p:nvPr/>
        </p:nvSpPr>
        <p:spPr>
          <a:xfrm>
            <a:off x="9600157" y="-178676"/>
            <a:ext cx="2835870" cy="70366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4">
            <a:extLst>
              <a:ext uri="{FF2B5EF4-FFF2-40B4-BE49-F238E27FC236}">
                <a16:creationId xmlns:a16="http://schemas.microsoft.com/office/drawing/2014/main" id="{41515C22-4B5E-1ED0-C35A-50A5F6C269FF}"/>
              </a:ext>
              <a:ext uri="{C183D7F6-B498-43B3-948B-1728B52AA6E4}">
                <adec:decorative xmlns:adec="http://schemas.microsoft.com/office/drawing/2017/decorative" val="1"/>
              </a:ext>
            </a:extLst>
          </p:cNvPr>
          <p:cNvSpPr txBox="1">
            <a:spLocks/>
          </p:cNvSpPr>
          <p:nvPr/>
        </p:nvSpPr>
        <p:spPr>
          <a:xfrm>
            <a:off x="738705" y="5531119"/>
            <a:ext cx="3939281" cy="2846852"/>
          </a:xfrm>
          <a:prstGeom prst="rect">
            <a:avLst/>
          </a:prstGeom>
        </p:spPr>
        <p:txBody>
          <a:bodyPr lIns="91440" tIns="45720" rIns="91440" bIns="45720" anchor="t"/>
          <a:lstStyle>
            <a:lvl1pPr marL="285750" indent="-285750" algn="l" defTabSz="914400" rtl="0" eaLnBrk="1" latinLnBrk="0" hangingPunct="1">
              <a:lnSpc>
                <a:spcPct val="100000"/>
              </a:lnSpc>
              <a:spcBef>
                <a:spcPts val="1000"/>
              </a:spcBef>
              <a:buClr>
                <a:srgbClr val="E35B2A"/>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bg2">
                  <a:lumMod val="75000"/>
                </a:schemeClr>
              </a:buClr>
              <a:buFont typeface="Arial" panose="020B0604020202020204" pitchFamily="34" charset="0"/>
              <a:buNone/>
              <a:defRPr sz="1400" kern="1200">
                <a:solidFill>
                  <a:schemeClr val="tx1"/>
                </a:solidFill>
                <a:latin typeface="+mn-lt"/>
                <a:ea typeface="+mn-ea"/>
                <a:cs typeface="+mn-cs"/>
              </a:defRPr>
            </a:lvl5pPr>
            <a:lvl6pPr marL="2514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5000" b="1">
                <a:solidFill>
                  <a:srgbClr val="440099"/>
                </a:solidFill>
              </a:rPr>
              <a:t>62</a:t>
            </a:r>
          </a:p>
        </p:txBody>
      </p:sp>
      <p:sp>
        <p:nvSpPr>
          <p:cNvPr id="5" name="Text Placeholder 4">
            <a:extLst>
              <a:ext uri="{FF2B5EF4-FFF2-40B4-BE49-F238E27FC236}">
                <a16:creationId xmlns:a16="http://schemas.microsoft.com/office/drawing/2014/main" id="{E4300059-94E7-D03D-63B6-7435AEC6564E}"/>
              </a:ext>
              <a:ext uri="{C183D7F6-B498-43B3-948B-1728B52AA6E4}">
                <adec:decorative xmlns:adec="http://schemas.microsoft.com/office/drawing/2017/decorative" val="1"/>
              </a:ext>
            </a:extLst>
          </p:cNvPr>
          <p:cNvSpPr>
            <a:spLocks noGrp="1"/>
          </p:cNvSpPr>
          <p:nvPr>
            <p:ph type="body" sz="quarter" idx="14"/>
          </p:nvPr>
        </p:nvSpPr>
        <p:spPr>
          <a:xfrm>
            <a:off x="1465813" y="5651838"/>
            <a:ext cx="1311677" cy="873520"/>
          </a:xfrm>
        </p:spPr>
        <p:txBody>
          <a:bodyPr/>
          <a:lstStyle/>
          <a:p>
            <a:pPr marL="0" indent="0">
              <a:buNone/>
            </a:pPr>
            <a:r>
              <a:rPr lang="en-US"/>
              <a:t>Companies graduated in 2025</a:t>
            </a:r>
          </a:p>
        </p:txBody>
      </p:sp>
      <p:grpSp>
        <p:nvGrpSpPr>
          <p:cNvPr id="13" name="Group 12">
            <a:extLst>
              <a:ext uri="{FF2B5EF4-FFF2-40B4-BE49-F238E27FC236}">
                <a16:creationId xmlns:a16="http://schemas.microsoft.com/office/drawing/2014/main" id="{5031030E-F592-6C77-4B03-56CC306BDA89}"/>
              </a:ext>
              <a:ext uri="{C183D7F6-B498-43B3-948B-1728B52AA6E4}">
                <adec:decorative xmlns:adec="http://schemas.microsoft.com/office/drawing/2017/decorative" val="1"/>
              </a:ext>
            </a:extLst>
          </p:cNvPr>
          <p:cNvGrpSpPr/>
          <p:nvPr/>
        </p:nvGrpSpPr>
        <p:grpSpPr>
          <a:xfrm>
            <a:off x="3367269" y="5506039"/>
            <a:ext cx="3501311" cy="1074183"/>
            <a:chOff x="3479983" y="5158698"/>
            <a:chExt cx="3501311" cy="1074183"/>
          </a:xfrm>
        </p:grpSpPr>
        <p:pic>
          <p:nvPicPr>
            <p:cNvPr id="9" name="Picture 8" descr="A round white and purple label with planes and stars&#10;&#10;Description automatically generated">
              <a:extLst>
                <a:ext uri="{FF2B5EF4-FFF2-40B4-BE49-F238E27FC236}">
                  <a16:creationId xmlns:a16="http://schemas.microsoft.com/office/drawing/2014/main" id="{F35A79BA-1981-5CC2-3B1F-50A97D5561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79983" y="5189122"/>
              <a:ext cx="1044186" cy="1043759"/>
            </a:xfrm>
            <a:prstGeom prst="rect">
              <a:avLst/>
            </a:prstGeom>
          </p:spPr>
        </p:pic>
        <p:pic>
          <p:nvPicPr>
            <p:cNvPr id="10" name="Picture 9">
              <a:extLst>
                <a:ext uri="{FF2B5EF4-FFF2-40B4-BE49-F238E27FC236}">
                  <a16:creationId xmlns:a16="http://schemas.microsoft.com/office/drawing/2014/main" id="{3F906B94-456E-4AE6-927C-E1BB93AC0726}"/>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934121" y="5158698"/>
              <a:ext cx="1047173" cy="1051440"/>
            </a:xfrm>
            <a:prstGeom prst="rect">
              <a:avLst/>
            </a:prstGeom>
          </p:spPr>
        </p:pic>
        <p:pic>
          <p:nvPicPr>
            <p:cNvPr id="11" name="Picture 10">
              <a:extLst>
                <a:ext uri="{FF2B5EF4-FFF2-40B4-BE49-F238E27FC236}">
                  <a16:creationId xmlns:a16="http://schemas.microsoft.com/office/drawing/2014/main" id="{1B34C0FC-9BDD-D0E3-E381-0FE256817387}"/>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4744112" y="5165084"/>
              <a:ext cx="1047173" cy="1051440"/>
            </a:xfrm>
            <a:prstGeom prst="rect">
              <a:avLst/>
            </a:prstGeom>
          </p:spPr>
        </p:pic>
      </p:grpSp>
      <p:sp>
        <p:nvSpPr>
          <p:cNvPr id="4" name="TextBox 3">
            <a:extLst>
              <a:ext uri="{FF2B5EF4-FFF2-40B4-BE49-F238E27FC236}">
                <a16:creationId xmlns:a16="http://schemas.microsoft.com/office/drawing/2014/main" id="{6975AA34-DC3A-110B-C913-8CA8D0F1CD55}"/>
              </a:ext>
              <a:ext uri="{C183D7F6-B498-43B3-948B-1728B52AA6E4}">
                <adec:decorative xmlns:adec="http://schemas.microsoft.com/office/drawing/2017/decorative" val="1"/>
              </a:ext>
            </a:extLst>
          </p:cNvPr>
          <p:cNvSpPr txBox="1">
            <a:spLocks/>
          </p:cNvSpPr>
          <p:nvPr/>
        </p:nvSpPr>
        <p:spPr>
          <a:xfrm>
            <a:off x="8456644" y="5842124"/>
            <a:ext cx="2996651" cy="369332"/>
          </a:xfrm>
          <a:prstGeom prst="rect">
            <a:avLst/>
          </a:prstGeom>
          <a:solidFill>
            <a:schemeClr val="bg1"/>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440099"/>
                </a:solidFill>
                <a:effectLst/>
                <a:uLnTx/>
                <a:uFillTx/>
                <a:latin typeface="+mn-lt"/>
                <a:ea typeface="+mn-ea"/>
                <a:cs typeface="+mn-cs"/>
              </a:rPr>
              <a:t>2026 Applications Open in Q4</a:t>
            </a:r>
          </a:p>
        </p:txBody>
      </p:sp>
      <p:sp>
        <p:nvSpPr>
          <p:cNvPr id="2" name="Title 1" descr="The Business Development Training Academy (BDTA) seeks to support small businesses during the lifecycle of its business at Denver International Airport by providing trainings at all transitional points of the business.&#10;&#10;BDTA will help small businesses have a systematic approach to entering DEN in the areas of Construction, Professional Services, Goods &amp; Services, and Concessions. The three primary goals of the Training Academy are to create, educate, and cultivate an environment where the small business can grow and connect with other businesses and industry groups. The academy will help build a pipeline for certified small businesses from learning about opportunities to graduating from the City’s small business certification program. As a result of these modular trainings, DEN will be able to increase the pool of certified firms ready, willing, and able to do work and be successful at DEN.&#10;&#10;2025 Applications Now Open&#10; - Concourse 100&#10; - Concessions 101&#10;&#10;Sign up to learn more &#10;https://lp.constantcontactpages.com/sl/jOIVxrt/bdta&#10;">
            <a:extLst>
              <a:ext uri="{FF2B5EF4-FFF2-40B4-BE49-F238E27FC236}">
                <a16:creationId xmlns:a16="http://schemas.microsoft.com/office/drawing/2014/main" id="{AAE83112-127A-EB53-9A92-0438B219C8C5}"/>
              </a:ext>
              <a:ext uri="{C183D7F6-B498-43B3-948B-1728B52AA6E4}">
                <adec:decorative xmlns:adec="http://schemas.microsoft.com/office/drawing/2017/decorative" val="0"/>
              </a:ext>
            </a:extLst>
          </p:cNvPr>
          <p:cNvSpPr txBox="1">
            <a:spLocks noGrp="1"/>
          </p:cNvSpPr>
          <p:nvPr>
            <p:ph type="title" idx="4294967295"/>
          </p:nvPr>
        </p:nvSpPr>
        <p:spPr>
          <a:xfrm>
            <a:off x="810988" y="425276"/>
            <a:ext cx="9389186"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440099"/>
                </a:solidFill>
                <a:effectLst/>
                <a:uLnTx/>
                <a:uFillTx/>
                <a:latin typeface="+mn-lt"/>
                <a:ea typeface="+mn-ea"/>
                <a:cs typeface="+mn-cs"/>
              </a:rPr>
              <a:t>Business Development Training Academy Graduation 2024  </a:t>
            </a:r>
            <a:endParaRPr kumimoji="0" lang="en-US" sz="2800" b="0" i="0" u="none" strike="noStrike" kern="1200" cap="none" spc="0" normalizeH="0" baseline="0" noProof="0">
              <a:ln>
                <a:noFill/>
              </a:ln>
              <a:solidFill>
                <a:schemeClr val="tx1"/>
              </a:solidFill>
              <a:effectLst/>
              <a:uLnTx/>
              <a:uFillTx/>
              <a:latin typeface="+mn-lt"/>
              <a:ea typeface="+mn-ea"/>
              <a:cs typeface="+mn-cs"/>
            </a:endParaRPr>
          </a:p>
        </p:txBody>
      </p:sp>
      <p:pic>
        <p:nvPicPr>
          <p:cNvPr id="16" name="Picture 15" descr="Group photo of BDTA graduates and DEN leadership,">
            <a:extLst>
              <a:ext uri="{FF2B5EF4-FFF2-40B4-BE49-F238E27FC236}">
                <a16:creationId xmlns:a16="http://schemas.microsoft.com/office/drawing/2014/main" id="{2BB91451-33AA-98B7-8F8A-7C47BADAEACC}"/>
              </a:ext>
            </a:extLst>
          </p:cNvPr>
          <p:cNvPicPr>
            <a:picLocks noChangeAspect="1"/>
          </p:cNvPicPr>
          <p:nvPr/>
        </p:nvPicPr>
        <p:blipFill>
          <a:blip r:embed="rId6" cstate="email">
            <a:extLst>
              <a:ext uri="{28A0092B-C50C-407E-A947-70E740481C1C}">
                <a14:useLocalDpi xmlns:a14="http://schemas.microsoft.com/office/drawing/2010/main"/>
              </a:ext>
            </a:extLst>
          </a:blip>
          <a:srcRect b="12830"/>
          <a:stretch>
            <a:fillRect/>
          </a:stretch>
        </p:blipFill>
        <p:spPr>
          <a:xfrm>
            <a:off x="884777" y="1257708"/>
            <a:ext cx="10462927" cy="41163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a:extLst>
              <a:ext uri="{FF2B5EF4-FFF2-40B4-BE49-F238E27FC236}">
                <a16:creationId xmlns:a16="http://schemas.microsoft.com/office/drawing/2014/main" id="{7FF84091-A6F0-B5A6-8A2F-465146002F4F}"/>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52947" y="5501010"/>
            <a:ext cx="1051560" cy="1051560"/>
          </a:xfrm>
          <a:prstGeom prst="rect">
            <a:avLst/>
          </a:prstGeom>
        </p:spPr>
      </p:pic>
    </p:spTree>
    <p:extLst>
      <p:ext uri="{BB962C8B-B14F-4D97-AF65-F5344CB8AC3E}">
        <p14:creationId xmlns:p14="http://schemas.microsoft.com/office/powerpoint/2010/main" val="2144123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0202F0C-35D6-7789-A19D-5A4E32527C7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FDB9A054-CF6D-8E06-7262-1675C5BFE786}"/>
              </a:ext>
              <a:ext uri="{C183D7F6-B498-43B3-948B-1728B52AA6E4}">
                <adec:decorative xmlns:adec="http://schemas.microsoft.com/office/drawing/2017/decorative" val="1"/>
              </a:ext>
            </a:extLst>
          </p:cNvPr>
          <p:cNvSpPr/>
          <p:nvPr/>
        </p:nvSpPr>
        <p:spPr>
          <a:xfrm>
            <a:off x="9600157" y="-178676"/>
            <a:ext cx="2835870" cy="70366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The Business Development Training Academy (BDTA) seeks to support small businesses during the lifecycle of its business at Denver International Airport by providing trainings at all transitional points of the business.&#10;&#10;BDTA will help small businesses have a systematic approach to entering DEN in the areas of Construction, Professional Services, Goods &amp; Services, and Concessions. The three primary goals of the Training Academy are to create, educate, and cultivate an environment where the small business can grow and connect with other businesses and industry groups. The academy will help build a pipeline for certified small businesses from learning about opportunities to graduating from the City’s small business certification program. As a result of these modular trainings, DEN will be able to increase the pool of certified firms ready, willing, and able to do work and be successful at DEN.&#10;&#10;2025 Applications Now Open&#10; - Concourse 100&#10; - Concessions 101&#10;&#10;Sign up to learn more &#10;https://lp.constantcontactpages.com/sl/jOIVxrt/bdta&#10;">
            <a:extLst>
              <a:ext uri="{FF2B5EF4-FFF2-40B4-BE49-F238E27FC236}">
                <a16:creationId xmlns:a16="http://schemas.microsoft.com/office/drawing/2014/main" id="{6AF7B8D0-0486-1E17-C1C9-9FB2FDE4B804}"/>
              </a:ext>
              <a:ext uri="{C183D7F6-B498-43B3-948B-1728B52AA6E4}">
                <adec:decorative xmlns:adec="http://schemas.microsoft.com/office/drawing/2017/decorative" val="0"/>
              </a:ext>
            </a:extLst>
          </p:cNvPr>
          <p:cNvSpPr txBox="1">
            <a:spLocks noGrp="1"/>
          </p:cNvSpPr>
          <p:nvPr>
            <p:ph type="title" idx="4294967295"/>
          </p:nvPr>
        </p:nvSpPr>
        <p:spPr>
          <a:xfrm>
            <a:off x="810988" y="425276"/>
            <a:ext cx="9389186"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440099"/>
                </a:solidFill>
                <a:effectLst/>
                <a:uLnTx/>
                <a:uFillTx/>
                <a:latin typeface="+mn-lt"/>
                <a:ea typeface="+mn-ea"/>
                <a:cs typeface="+mn-cs"/>
              </a:rPr>
              <a:t>2025 DEN Procurement </a:t>
            </a:r>
            <a:r>
              <a:rPr lang="en-US" sz="2800">
                <a:solidFill>
                  <a:srgbClr val="440099"/>
                </a:solidFill>
                <a:latin typeface="+mn-lt"/>
                <a:ea typeface="+mn-ea"/>
                <a:cs typeface="+mn-cs"/>
              </a:rPr>
              <a:t>Tradeshow</a:t>
            </a:r>
          </a:p>
        </p:txBody>
      </p:sp>
      <p:pic>
        <p:nvPicPr>
          <p:cNvPr id="16" name="Picture 15">
            <a:extLst>
              <a:ext uri="{FF2B5EF4-FFF2-40B4-BE49-F238E27FC236}">
                <a16:creationId xmlns:a16="http://schemas.microsoft.com/office/drawing/2014/main" id="{5499604D-4314-7F31-2F13-B66631B97828}"/>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rcRect t="4980" b="22183"/>
          <a:stretch>
            <a:fillRect/>
          </a:stretch>
        </p:blipFill>
        <p:spPr>
          <a:xfrm>
            <a:off x="810988" y="1901226"/>
            <a:ext cx="10915001" cy="4637599"/>
          </a:xfrm>
          <a:prstGeom prst="rect">
            <a:avLst/>
          </a:prstGeom>
        </p:spPr>
      </p:pic>
      <p:sp>
        <p:nvSpPr>
          <p:cNvPr id="14" name="TextBox 13">
            <a:extLst>
              <a:ext uri="{FF2B5EF4-FFF2-40B4-BE49-F238E27FC236}">
                <a16:creationId xmlns:a16="http://schemas.microsoft.com/office/drawing/2014/main" id="{6C10072D-A7C7-2628-7C4C-D03E4860B2EF}"/>
              </a:ext>
              <a:ext uri="{C183D7F6-B498-43B3-948B-1728B52AA6E4}">
                <adec:decorative xmlns:adec="http://schemas.microsoft.com/office/drawing/2017/decorative" val="1"/>
              </a:ext>
            </a:extLst>
          </p:cNvPr>
          <p:cNvSpPr txBox="1">
            <a:spLocks/>
          </p:cNvSpPr>
          <p:nvPr/>
        </p:nvSpPr>
        <p:spPr>
          <a:xfrm>
            <a:off x="810988" y="1352393"/>
            <a:ext cx="3614177" cy="400110"/>
          </a:xfrm>
          <a:prstGeom prst="rect">
            <a:avLst/>
          </a:prstGeom>
          <a:solidFill>
            <a:schemeClr val="bg1"/>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a:ln>
                  <a:noFill/>
                </a:ln>
                <a:solidFill>
                  <a:srgbClr val="440099"/>
                </a:solidFill>
                <a:effectLst/>
                <a:uLnTx/>
                <a:uFillTx/>
                <a:latin typeface="+mn-lt"/>
                <a:ea typeface="+mn-ea"/>
                <a:cs typeface="+mn-cs"/>
              </a:rPr>
              <a:t>Thank you to our exhibitors! </a:t>
            </a:r>
          </a:p>
        </p:txBody>
      </p:sp>
    </p:spTree>
    <p:extLst>
      <p:ext uri="{BB962C8B-B14F-4D97-AF65-F5344CB8AC3E}">
        <p14:creationId xmlns:p14="http://schemas.microsoft.com/office/powerpoint/2010/main" val="876641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descr="Upcoming Opportunities – Updated Webpage">
            <a:extLst>
              <a:ext uri="{FF2B5EF4-FFF2-40B4-BE49-F238E27FC236}">
                <a16:creationId xmlns:a16="http://schemas.microsoft.com/office/drawing/2014/main" id="{E31A49D9-D488-963E-D252-8840B6E0167D}"/>
              </a:ext>
              <a:ext uri="{C183D7F6-B498-43B3-948B-1728B52AA6E4}">
                <adec:decorative xmlns:adec="http://schemas.microsoft.com/office/drawing/2017/decorative" val="0"/>
              </a:ext>
            </a:extLst>
          </p:cNvPr>
          <p:cNvSpPr>
            <a:spLocks noGrp="1"/>
          </p:cNvSpPr>
          <p:nvPr>
            <p:ph type="title" idx="4294967295"/>
          </p:nvPr>
        </p:nvSpPr>
        <p:spPr>
          <a:xfrm>
            <a:off x="770439" y="496888"/>
            <a:ext cx="8694738"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440099"/>
                </a:solidFill>
                <a:effectLst/>
                <a:uLnTx/>
                <a:uFillTx/>
                <a:latin typeface="+mn-lt"/>
                <a:ea typeface="+mn-ea"/>
                <a:cs typeface="+mn-cs"/>
              </a:rPr>
              <a:t>Upcoming Opportunities – Updated Webpage</a:t>
            </a:r>
          </a:p>
        </p:txBody>
      </p:sp>
      <p:pic>
        <p:nvPicPr>
          <p:cNvPr id="11" name="Picture 10" descr="We will highlight various procurement opportunities in their initial planning stages, with essential information potentially unknown and subject to change. The City and County of Denver may choose to cancel, modify, or suspend any project for any reason. &#10;&#10;And now we will hand the event over to our project managers. &#10;&#10;https://www.flydenver.com/business-and-community/procurement/opportunities/#opportunities&#10;">
            <a:extLst>
              <a:ext uri="{FF2B5EF4-FFF2-40B4-BE49-F238E27FC236}">
                <a16:creationId xmlns:a16="http://schemas.microsoft.com/office/drawing/2014/main" id="{E92C56A5-F1AF-E313-2540-1B932BAD797C}"/>
              </a:ext>
              <a:ext uri="{C183D7F6-B498-43B3-948B-1728B52AA6E4}">
                <adec:decorative xmlns:adec="http://schemas.microsoft.com/office/drawing/2017/decorative" val="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0704"/>
          <a:stretch/>
        </p:blipFill>
        <p:spPr>
          <a:xfrm>
            <a:off x="770439" y="1577245"/>
            <a:ext cx="9349843" cy="3026732"/>
          </a:xfrm>
          <a:prstGeom prst="rect">
            <a:avLst/>
          </a:prstGeom>
        </p:spPr>
      </p:pic>
      <p:pic>
        <p:nvPicPr>
          <p:cNvPr id="2" name="Picture 1" descr="https://www.flydenver.com/business-and-community/procurement/opportunities/#opportunities">
            <a:extLst>
              <a:ext uri="{FF2B5EF4-FFF2-40B4-BE49-F238E27FC236}">
                <a16:creationId xmlns:a16="http://schemas.microsoft.com/office/drawing/2014/main" id="{81ADF670-AC70-4233-F2A4-FEF4946B7481}"/>
              </a:ext>
              <a:ext uri="{C183D7F6-B498-43B3-948B-1728B52AA6E4}">
                <adec:decorative xmlns:adec="http://schemas.microsoft.com/office/drawing/2017/decorative" val="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51163" y="5878286"/>
            <a:ext cx="808264" cy="808264"/>
          </a:xfrm>
          <a:prstGeom prst="rect">
            <a:avLst/>
          </a:prstGeom>
        </p:spPr>
      </p:pic>
    </p:spTree>
    <p:extLst>
      <p:ext uri="{BB962C8B-B14F-4D97-AF65-F5344CB8AC3E}">
        <p14:creationId xmlns:p14="http://schemas.microsoft.com/office/powerpoint/2010/main" val="2917361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60314-31B0-4CAF-406A-FDF227315A61}"/>
            </a:ext>
          </a:extLst>
        </p:cNvPr>
        <p:cNvGrpSpPr/>
        <p:nvPr/>
      </p:nvGrpSpPr>
      <p:grpSpPr>
        <a:xfrm>
          <a:off x="0" y="0"/>
          <a:ext cx="0" cy="0"/>
          <a:chOff x="0" y="0"/>
          <a:chExt cx="0" cy="0"/>
        </a:xfrm>
      </p:grpSpPr>
      <p:sp>
        <p:nvSpPr>
          <p:cNvPr id="16" name="Text Placeholder 15" descr="2025 Tunnel Switchgear Heaving Remediation&#10;Six switchgear rooms in the East and West cores of ACON, BCON, and CCON have experienced soil heaving, causing damage to both equipment and enclosures. Additionally, ACON East and West sub-cores face significant water intrusion, impacting switchgear performance.&#10;&#10;Replace damaged switchgear and enclosures.&#10;Install new switchgear on elevated steel platforms anchored to the basement foundation to prevent future heaving impact.&#10;Construct code-compliant enclosures with fire-rated walls, fire suppression, and HVAC.&#10;Remove and replace heaved soil and repair room structures.&#10;Implement water mitigation at ACON sub-cores.&#10;&#10;KEY INFORMATION &#10;Anticipated Advertisement Date:  Q3-Q4&#10;Estimated Project Value: $10M to $49.99M&#10;Small Business Program Goal: TBD&#10;Key Scope/Industry: Electrical, Concrete, Masonry, Earthwork, Civil Utilities, Mechanical, Electrical, Plumbing&#10;Project Manager: Mark Tabugadir| mark.tabugadir@flydenver.com&#10;">
            <a:extLst>
              <a:ext uri="{FF2B5EF4-FFF2-40B4-BE49-F238E27FC236}">
                <a16:creationId xmlns:a16="http://schemas.microsoft.com/office/drawing/2014/main" id="{402FD22D-10E5-804B-0528-252A9FBAD84D}"/>
              </a:ext>
            </a:extLst>
          </p:cNvPr>
          <p:cNvSpPr>
            <a:spLocks noGrp="1"/>
          </p:cNvSpPr>
          <p:nvPr>
            <p:ph type="title" idx="4294967295"/>
          </p:nvPr>
        </p:nvSpPr>
        <p:spPr>
          <a:xfrm>
            <a:off x="721452" y="341520"/>
            <a:ext cx="11065264"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200">
                <a:solidFill>
                  <a:srgbClr val="440099"/>
                </a:solidFill>
                <a:latin typeface="+mn-lt"/>
                <a:ea typeface="+mn-ea"/>
                <a:cs typeface="+mn-cs"/>
              </a:rPr>
              <a:t>DEN Insider Employee App</a:t>
            </a:r>
            <a:endParaRPr lang="en-US" sz="3200"/>
          </a:p>
        </p:txBody>
      </p:sp>
      <p:sp>
        <p:nvSpPr>
          <p:cNvPr id="3" name="TextBox 2">
            <a:extLst>
              <a:ext uri="{FF2B5EF4-FFF2-40B4-BE49-F238E27FC236}">
                <a16:creationId xmlns:a16="http://schemas.microsoft.com/office/drawing/2014/main" id="{5F05E25F-0AB2-30B9-0F0D-302BF7D112D3}"/>
              </a:ext>
              <a:ext uri="{C183D7F6-B498-43B3-948B-1728B52AA6E4}">
                <adec:decorative xmlns:adec="http://schemas.microsoft.com/office/drawing/2017/decorative" val="0"/>
              </a:ext>
            </a:extLst>
          </p:cNvPr>
          <p:cNvSpPr txBox="1"/>
          <p:nvPr/>
        </p:nvSpPr>
        <p:spPr>
          <a:xfrm>
            <a:off x="721452" y="1043731"/>
            <a:ext cx="9070247" cy="5016758"/>
          </a:xfrm>
          <a:prstGeom prst="rect">
            <a:avLst/>
          </a:prstGeom>
          <a:noFill/>
        </p:spPr>
        <p:txBody>
          <a:bodyPr wrap="square" lIns="91440" tIns="45720" rIns="91440" bIns="45720" anchor="t">
            <a:spAutoFit/>
          </a:bodyPr>
          <a:lstStyle/>
          <a:p>
            <a:pPr>
              <a:defRPr/>
            </a:pPr>
            <a:r>
              <a:rPr lang="en-US" sz="2000">
                <a:solidFill>
                  <a:prstClr val="black"/>
                </a:solidFill>
                <a:cs typeface="Calibri"/>
              </a:rPr>
              <a:t>DEN seeks a comprehensive, user-friendly Employee Communication App to enhance internal communication, increase employee engagement, and streamline information sharing across all departments and locations. The app should support multi-platform access (iOS, Android, Web) and integrate seamlessly with existing systems. The employee app should allow the airport to post news items and other content and push notifications for time-sensitive safety or operational impacts in a user-friendly and adaptable format. </a:t>
            </a:r>
          </a:p>
          <a:p>
            <a:pPr>
              <a:defRPr/>
            </a:pPr>
            <a:endParaRPr lang="en-US" sz="2000" b="1">
              <a:solidFill>
                <a:prstClr val="black"/>
              </a:solidFill>
              <a:ea typeface="Calibri"/>
              <a:cs typeface="Calibri"/>
            </a:endParaRPr>
          </a:p>
          <a:p>
            <a:pPr>
              <a:defRPr/>
            </a:pPr>
            <a:endParaRPr lang="en-US" sz="2000" b="1">
              <a:solidFill>
                <a:prstClr val="black"/>
              </a:solidFill>
              <a:ea typeface="Calibri"/>
              <a:cs typeface="Calibri"/>
            </a:endParaRPr>
          </a:p>
          <a:p>
            <a:pPr>
              <a:defRPr/>
            </a:pPr>
            <a:r>
              <a:rPr lang="en-US" sz="2000" b="1">
                <a:solidFill>
                  <a:prstClr val="black"/>
                </a:solidFill>
                <a:cs typeface="Calibri"/>
              </a:rPr>
              <a:t>KEY</a:t>
            </a:r>
            <a:r>
              <a:rPr kumimoji="0" lang="en-US" sz="2000" b="1" i="0" u="none" strike="noStrike" kern="1200" cap="none" spc="0" normalizeH="0" baseline="0" noProof="0">
                <a:ln>
                  <a:noFill/>
                </a:ln>
                <a:solidFill>
                  <a:prstClr val="black"/>
                </a:solidFill>
                <a:effectLst/>
                <a:uLnTx/>
                <a:uFillTx/>
                <a:ea typeface="+mn-ea"/>
                <a:cs typeface="Calibri"/>
              </a:rPr>
              <a:t> INFORMATION </a:t>
            </a:r>
            <a:endParaRPr lang="en-US" sz="2000" b="1" i="0" u="none" strike="noStrike" kern="1200" cap="none" spc="0" normalizeH="0" baseline="0" noProof="0">
              <a:ln>
                <a:noFill/>
              </a:ln>
              <a:solidFill>
                <a:prstClr val="black"/>
              </a:solidFill>
              <a:effectLst/>
              <a:uLnTx/>
              <a:uFillTx/>
              <a:ea typeface="Calibri"/>
              <a:cs typeface="Calibri"/>
            </a:endParaRPr>
          </a:p>
          <a:p>
            <a:pPr>
              <a:defRPr/>
            </a:pPr>
            <a:r>
              <a:rPr kumimoji="0" lang="en-US" sz="2000" b="1" i="0" u="none" strike="noStrike" kern="1200" cap="none" spc="0" normalizeH="0" baseline="0" noProof="0">
                <a:ln>
                  <a:noFill/>
                </a:ln>
                <a:solidFill>
                  <a:prstClr val="black"/>
                </a:solidFill>
                <a:effectLst/>
                <a:uLnTx/>
                <a:uFillTx/>
                <a:ea typeface="+mn-ea"/>
                <a:cs typeface="Calibri"/>
              </a:rPr>
              <a:t>Anticipated Advertisement Date: </a:t>
            </a:r>
            <a:r>
              <a:rPr kumimoji="0" lang="en-US" sz="2000" b="0" i="0" u="none" strike="noStrike" kern="1200" cap="none" spc="0" normalizeH="0" baseline="0" noProof="0">
                <a:ln>
                  <a:noFill/>
                </a:ln>
                <a:solidFill>
                  <a:prstClr val="black"/>
                </a:solidFill>
                <a:effectLst/>
                <a:uLnTx/>
                <a:uFillTx/>
                <a:ea typeface="+mn-ea"/>
                <a:cs typeface="Calibri"/>
              </a:rPr>
              <a:t> </a:t>
            </a:r>
            <a:r>
              <a:rPr lang="en-US" sz="2000">
                <a:solidFill>
                  <a:prstClr val="black"/>
                </a:solidFill>
                <a:cs typeface="Calibri"/>
              </a:rPr>
              <a:t>Q4 2025</a:t>
            </a:r>
            <a:endParaRPr kumimoji="0" lang="en-US" sz="2000" b="0" i="0" u="none" strike="noStrike" kern="1200" cap="none" spc="0" normalizeH="0" baseline="0" noProof="0">
              <a:ln>
                <a:noFill/>
              </a:ln>
              <a:solidFill>
                <a:prstClr val="black"/>
              </a:solidFill>
              <a:effectLst/>
              <a:uLnTx/>
              <a:uFillTx/>
              <a:ea typeface="Calibri"/>
              <a:cs typeface="Calibri"/>
            </a:endParaRPr>
          </a:p>
          <a:p>
            <a:pPr>
              <a:defRPr/>
            </a:pPr>
            <a:r>
              <a:rPr kumimoji="0" lang="en-US" sz="2000" b="1" i="0" u="none" strike="noStrike" kern="1200" cap="none" spc="0" normalizeH="0" baseline="0" noProof="0">
                <a:ln>
                  <a:noFill/>
                </a:ln>
                <a:solidFill>
                  <a:prstClr val="black"/>
                </a:solidFill>
                <a:effectLst/>
                <a:uLnTx/>
                <a:uFillTx/>
                <a:ea typeface="+mn-ea"/>
                <a:cs typeface="Calibri"/>
              </a:rPr>
              <a:t>Estimated Project Value: </a:t>
            </a:r>
            <a:r>
              <a:rPr lang="en-US" sz="2000">
                <a:solidFill>
                  <a:prstClr val="black"/>
                </a:solidFill>
                <a:cs typeface="Calibri"/>
              </a:rPr>
              <a:t>$1.35 million</a:t>
            </a:r>
            <a:endParaRPr lang="en-US" sz="2000">
              <a:solidFill>
                <a:prstClr val="black"/>
              </a:solidFill>
              <a:ea typeface="Calibri"/>
              <a:cs typeface="Calibri"/>
            </a:endParaRPr>
          </a:p>
          <a:p>
            <a:pPr>
              <a:defRPr/>
            </a:pPr>
            <a:r>
              <a:rPr kumimoji="0" lang="en-US" sz="2000" b="1" i="0" u="none" strike="noStrike" kern="1200" cap="none" spc="0" normalizeH="0" baseline="0" noProof="0">
                <a:ln>
                  <a:noFill/>
                </a:ln>
                <a:solidFill>
                  <a:prstClr val="black"/>
                </a:solidFill>
                <a:effectLst/>
                <a:uLnTx/>
                <a:uFillTx/>
                <a:ea typeface="+mn-ea"/>
                <a:cs typeface="Calibri"/>
              </a:rPr>
              <a:t>Small Business Program Goal: </a:t>
            </a:r>
            <a:r>
              <a:rPr lang="en-US" sz="2000">
                <a:solidFill>
                  <a:prstClr val="black"/>
                </a:solidFill>
                <a:cs typeface="Calibri"/>
              </a:rPr>
              <a:t>None</a:t>
            </a:r>
            <a:endParaRPr kumimoji="0" lang="en-US" sz="2000" b="0" i="0" u="none" strike="noStrike" kern="1200" cap="none" spc="0" normalizeH="0" baseline="0" noProof="0">
              <a:ln>
                <a:noFill/>
              </a:ln>
              <a:solidFill>
                <a:prstClr val="black"/>
              </a:solidFill>
              <a:effectLst/>
              <a:uLnTx/>
              <a:uFillTx/>
              <a:ea typeface="Calibri"/>
              <a:cs typeface="Calibri"/>
            </a:endParaRPr>
          </a:p>
          <a:p>
            <a:pPr lvl="0">
              <a:defRPr/>
            </a:pPr>
            <a:r>
              <a:rPr kumimoji="0" lang="en-US" sz="2000" b="1" i="0" u="none" strike="noStrike" kern="1200" cap="none" spc="0" normalizeH="0" baseline="0" noProof="0">
                <a:ln>
                  <a:noFill/>
                </a:ln>
                <a:solidFill>
                  <a:prstClr val="black"/>
                </a:solidFill>
                <a:effectLst/>
                <a:uLnTx/>
                <a:uFillTx/>
                <a:ea typeface="+mn-ea"/>
                <a:cs typeface="Calibri"/>
              </a:rPr>
              <a:t>Key Scope/Industry: </a:t>
            </a:r>
            <a:r>
              <a:rPr lang="en-US" sz="2000">
                <a:solidFill>
                  <a:prstClr val="black"/>
                </a:solidFill>
                <a:cs typeface="Calibri"/>
              </a:rPr>
              <a:t>App development </a:t>
            </a:r>
            <a:endParaRPr lang="en-US" sz="2000">
              <a:solidFill>
                <a:prstClr val="black"/>
              </a:solidFill>
              <a:ea typeface="Calibri"/>
              <a:cs typeface="Calibri"/>
            </a:endParaRPr>
          </a:p>
          <a:p>
            <a:pPr lvl="0">
              <a:defRPr/>
            </a:pPr>
            <a:r>
              <a:rPr kumimoji="0" lang="en-US" sz="2000" b="1" i="0" u="none" strike="noStrike" kern="1200" cap="none" spc="0" normalizeH="0" baseline="0" noProof="0">
                <a:ln>
                  <a:noFill/>
                </a:ln>
                <a:solidFill>
                  <a:prstClr val="black"/>
                </a:solidFill>
                <a:effectLst/>
                <a:uLnTx/>
                <a:uFillTx/>
                <a:ea typeface="+mn-ea"/>
                <a:cs typeface="Calibri"/>
              </a:rPr>
              <a:t>Project Manager: </a:t>
            </a:r>
            <a:r>
              <a:rPr lang="en-US" sz="2000">
                <a:solidFill>
                  <a:prstClr val="black"/>
                </a:solidFill>
                <a:cs typeface="Calibri"/>
              </a:rPr>
              <a:t>Courtney Law | </a:t>
            </a:r>
            <a:r>
              <a:rPr lang="en-US" sz="2000">
                <a:solidFill>
                  <a:prstClr val="black"/>
                </a:solidFill>
                <a:cs typeface="Calibri"/>
                <a:hlinkClick r:id="rId3">
                  <a:extLst>
                    <a:ext uri="{A12FA001-AC4F-418D-AE19-62706E023703}">
                      <ahyp:hlinkClr xmlns:ahyp="http://schemas.microsoft.com/office/drawing/2018/hyperlinkcolor" val="tx"/>
                    </a:ext>
                  </a:extLst>
                </a:hlinkClick>
              </a:rPr>
              <a:t>courtney.law@flydenver.com</a:t>
            </a:r>
            <a:r>
              <a:rPr lang="en-US" sz="2000">
                <a:solidFill>
                  <a:prstClr val="black"/>
                </a:solidFill>
                <a:cs typeface="Calibri"/>
              </a:rPr>
              <a:t> </a:t>
            </a:r>
            <a:br>
              <a:rPr lang="en-US" sz="2000" b="0" i="0" u="none" strike="noStrike" kern="1200" cap="none" spc="0" normalizeH="0" baseline="0" noProof="0">
                <a:ln>
                  <a:noFill/>
                </a:ln>
                <a:effectLst/>
                <a:uLnTx/>
                <a:uFillTx/>
                <a:cs typeface="Calibri"/>
              </a:rPr>
            </a:br>
            <a:r>
              <a:rPr kumimoji="0" lang="en-US" sz="2000" b="0" i="0" u="none" strike="noStrike" kern="1200" cap="none" spc="0" normalizeH="0" baseline="0" noProof="0">
                <a:ln>
                  <a:noFill/>
                </a:ln>
                <a:solidFill>
                  <a:prstClr val="black"/>
                </a:solidFill>
                <a:effectLst/>
                <a:uLnTx/>
                <a:uFillTx/>
                <a:ea typeface="+mn-ea"/>
                <a:cs typeface="Calibri"/>
              </a:rPr>
              <a:t> </a:t>
            </a:r>
            <a:endParaRPr kumimoji="0" lang="en-US" sz="2000" b="0" i="0" u="none" strike="noStrike" kern="1200" cap="none" spc="0" normalizeH="0" baseline="0" noProof="0">
              <a:ln>
                <a:noFill/>
              </a:ln>
              <a:solidFill>
                <a:prstClr val="black"/>
              </a:solidFill>
              <a:effectLst/>
              <a:uLnTx/>
              <a:uFillTx/>
              <a:ea typeface="+mn-ea"/>
              <a:cs typeface="Arial"/>
            </a:endParaRPr>
          </a:p>
        </p:txBody>
      </p:sp>
    </p:spTree>
    <p:extLst>
      <p:ext uri="{BB962C8B-B14F-4D97-AF65-F5344CB8AC3E}">
        <p14:creationId xmlns:p14="http://schemas.microsoft.com/office/powerpoint/2010/main" val="358800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96A23-D4A7-FBD9-E474-70754BD73079}"/>
            </a:ext>
          </a:extLst>
        </p:cNvPr>
        <p:cNvGrpSpPr/>
        <p:nvPr/>
      </p:nvGrpSpPr>
      <p:grpSpPr>
        <a:xfrm>
          <a:off x="0" y="0"/>
          <a:ext cx="0" cy="0"/>
          <a:chOff x="0" y="0"/>
          <a:chExt cx="0" cy="0"/>
        </a:xfrm>
      </p:grpSpPr>
      <p:sp>
        <p:nvSpPr>
          <p:cNvPr id="16" name="Text Placeholder 15" descr="2025 Tunnel Switchgear Heaving Remediation&#10;Six switchgear rooms in the East and West cores of ACON, BCON, and CCON have experienced soil heaving, causing damage to both equipment and enclosures. Additionally, ACON East and West sub-cores face significant water intrusion, impacting switchgear performance.&#10;&#10;Replace damaged switchgear and enclosures.&#10;Install new switchgear on elevated steel platforms anchored to the basement foundation to prevent future heaving impact.&#10;Construct code-compliant enclosures with fire-rated walls, fire suppression, and HVAC.&#10;Remove and replace heaved soil and repair room structures.&#10;Implement water mitigation at ACON sub-cores.&#10;&#10;KEY INFORMATION &#10;Anticipated Advertisement Date:  Q3-Q4&#10;Estimated Project Value: $10M to $49.99M&#10;Small Business Program Goal: TBD&#10;Key Scope/Industry: Electrical, Concrete, Masonry, Earthwork, Civil Utilities, Mechanical, Electrical, Plumbing&#10;Project Manager: Mark Tabugadir| mark.tabugadir@flydenver.com&#10;">
            <a:extLst>
              <a:ext uri="{FF2B5EF4-FFF2-40B4-BE49-F238E27FC236}">
                <a16:creationId xmlns:a16="http://schemas.microsoft.com/office/drawing/2014/main" id="{C44C4B35-4335-1843-AAE7-A1EDDA75863D}"/>
              </a:ext>
            </a:extLst>
          </p:cNvPr>
          <p:cNvSpPr>
            <a:spLocks noGrp="1"/>
          </p:cNvSpPr>
          <p:nvPr>
            <p:ph type="title" idx="4294967295"/>
          </p:nvPr>
        </p:nvSpPr>
        <p:spPr>
          <a:xfrm>
            <a:off x="721452" y="209319"/>
            <a:ext cx="11066462"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2800">
                <a:solidFill>
                  <a:srgbClr val="440099"/>
                </a:solidFill>
                <a:latin typeface="+mn-lt"/>
                <a:ea typeface="+mn-ea"/>
                <a:cs typeface="+mn-cs"/>
              </a:rPr>
              <a:t>North Terminal Expansion – Request for Qualifications (RFQ) for </a:t>
            </a:r>
            <a:br>
              <a:rPr lang="en-US" sz="2800">
                <a:solidFill>
                  <a:srgbClr val="440099"/>
                </a:solidFill>
                <a:latin typeface="+mn-lt"/>
                <a:ea typeface="+mn-ea"/>
                <a:cs typeface="+mn-cs"/>
              </a:rPr>
            </a:br>
            <a:r>
              <a:rPr lang="en-US" sz="2800">
                <a:solidFill>
                  <a:srgbClr val="440099"/>
                </a:solidFill>
                <a:latin typeface="+mn-lt"/>
                <a:ea typeface="+mn-ea"/>
                <a:cs typeface="+mn-cs"/>
              </a:rPr>
              <a:t>Program Management Support Services</a:t>
            </a:r>
          </a:p>
        </p:txBody>
      </p:sp>
      <p:sp>
        <p:nvSpPr>
          <p:cNvPr id="3" name="TextBox 2">
            <a:extLst>
              <a:ext uri="{FF2B5EF4-FFF2-40B4-BE49-F238E27FC236}">
                <a16:creationId xmlns:a16="http://schemas.microsoft.com/office/drawing/2014/main" id="{3E25AAF3-15F1-FD9B-0745-535C298E21C0}"/>
              </a:ext>
              <a:ext uri="{C183D7F6-B498-43B3-948B-1728B52AA6E4}">
                <adec:decorative xmlns:adec="http://schemas.microsoft.com/office/drawing/2017/decorative" val="0"/>
              </a:ext>
            </a:extLst>
          </p:cNvPr>
          <p:cNvSpPr txBox="1"/>
          <p:nvPr/>
        </p:nvSpPr>
        <p:spPr>
          <a:xfrm>
            <a:off x="721452" y="1096777"/>
            <a:ext cx="9817395" cy="5847755"/>
          </a:xfrm>
          <a:prstGeom prst="rect">
            <a:avLst/>
          </a:prstGeom>
          <a:noFill/>
        </p:spPr>
        <p:txBody>
          <a:bodyPr wrap="square" lIns="91440" tIns="45720" rIns="91440" bIns="45720" anchor="t">
            <a:spAutoFit/>
          </a:bodyPr>
          <a:lstStyle/>
          <a:p>
            <a:r>
              <a:rPr lang="en-US" sz="1500"/>
              <a:t>Select a Program Management Team (PMT) to oversee the East &amp; West Processor expansions of the North Terminal, ensuring delivery that meets quality, schedule, and budget goals.</a:t>
            </a:r>
          </a:p>
          <a:p>
            <a:endParaRPr lang="en-US" sz="1500"/>
          </a:p>
          <a:p>
            <a:r>
              <a:rPr lang="en-US" sz="1500" b="1"/>
              <a:t>Strategic Alignment</a:t>
            </a:r>
            <a:endParaRPr lang="en-US" sz="1500" b="1">
              <a:ea typeface="Calibri"/>
              <a:cs typeface="Calibri"/>
            </a:endParaRPr>
          </a:p>
          <a:p>
            <a:pPr marL="285750" indent="-285750">
              <a:buClr>
                <a:srgbClr val="E35B2A"/>
              </a:buClr>
              <a:buFont typeface="Arial" panose="020B0604020202020204" pitchFamily="34" charset="0"/>
              <a:buChar char="•"/>
            </a:pPr>
            <a:r>
              <a:rPr lang="en-US" sz="1500"/>
              <a:t>Supports </a:t>
            </a:r>
            <a:r>
              <a:rPr lang="en-US" sz="1500" b="1"/>
              <a:t>Operation 2045</a:t>
            </a:r>
            <a:r>
              <a:rPr lang="en-US" sz="1500"/>
              <a:t>, expands terminal capacity, and enables future growth.</a:t>
            </a:r>
            <a:endParaRPr lang="en-US" sz="1500">
              <a:ea typeface="Calibri"/>
              <a:cs typeface="Calibri"/>
            </a:endParaRPr>
          </a:p>
          <a:p>
            <a:pPr marL="285750" indent="-285750">
              <a:buFont typeface="Arial" panose="020B0604020202020204" pitchFamily="34" charset="0"/>
              <a:buChar char="•"/>
            </a:pPr>
            <a:endParaRPr lang="en-US" sz="1500"/>
          </a:p>
          <a:p>
            <a:r>
              <a:rPr lang="en-US" sz="1500" b="1"/>
              <a:t>Sustainability</a:t>
            </a:r>
            <a:endParaRPr lang="en-US" sz="1500" b="1">
              <a:ea typeface="Calibri"/>
              <a:cs typeface="Calibri"/>
            </a:endParaRPr>
          </a:p>
          <a:p>
            <a:pPr marL="285750" indent="-285750">
              <a:buClr>
                <a:srgbClr val="E35B2A"/>
              </a:buClr>
              <a:buFont typeface="Arial" panose="020B0604020202020204" pitchFamily="34" charset="0"/>
              <a:buChar char="•"/>
            </a:pPr>
            <a:r>
              <a:rPr lang="en-US" sz="1500"/>
              <a:t>Complies with </a:t>
            </a:r>
            <a:r>
              <a:rPr lang="en-US" sz="1500" b="1"/>
              <a:t>CCD</a:t>
            </a:r>
            <a:r>
              <a:rPr lang="en-US" sz="1500"/>
              <a:t> </a:t>
            </a:r>
            <a:r>
              <a:rPr lang="en-US" sz="1500" b="1"/>
              <a:t>Executive Order 123</a:t>
            </a:r>
            <a:r>
              <a:rPr lang="en-US" sz="1500"/>
              <a:t> – targeting </a:t>
            </a:r>
            <a:r>
              <a:rPr lang="en-US" sz="1500" b="1"/>
              <a:t>LEED Gold</a:t>
            </a:r>
            <a:r>
              <a:rPr lang="en-US" sz="1500"/>
              <a:t>.</a:t>
            </a:r>
            <a:br>
              <a:rPr lang="en-US" sz="1500"/>
            </a:br>
            <a:endParaRPr lang="en-US" sz="1500" b="1"/>
          </a:p>
          <a:p>
            <a:r>
              <a:rPr lang="en-US" sz="1500" b="1"/>
              <a:t>PMT Scope</a:t>
            </a:r>
            <a:endParaRPr lang="en-US" sz="1500" b="1">
              <a:ea typeface="Calibri"/>
              <a:cs typeface="Calibri"/>
            </a:endParaRPr>
          </a:p>
          <a:p>
            <a:pPr marL="285750" indent="-285750">
              <a:buClr>
                <a:srgbClr val="E35B2A"/>
              </a:buClr>
              <a:buFont typeface="Arial" panose="020B0604020202020204" pitchFamily="34" charset="0"/>
              <a:buChar char="•"/>
            </a:pPr>
            <a:r>
              <a:rPr lang="en-US" sz="1500"/>
              <a:t>Project &amp; design management</a:t>
            </a:r>
            <a:endParaRPr lang="en-US" sz="1500">
              <a:ea typeface="Calibri"/>
              <a:cs typeface="Calibri"/>
            </a:endParaRPr>
          </a:p>
          <a:p>
            <a:pPr marL="285750" indent="-285750">
              <a:buClr>
                <a:srgbClr val="E35B2A"/>
              </a:buClr>
              <a:buFont typeface="Arial" panose="020B0604020202020204" pitchFamily="34" charset="0"/>
              <a:buChar char="•"/>
            </a:pPr>
            <a:r>
              <a:rPr lang="en-US" sz="1500"/>
              <a:t>Procurement &amp; contract support</a:t>
            </a:r>
            <a:endParaRPr lang="en-US" sz="1500">
              <a:ea typeface="Calibri"/>
              <a:cs typeface="Calibri"/>
            </a:endParaRPr>
          </a:p>
          <a:p>
            <a:pPr marL="285750" indent="-285750">
              <a:buClr>
                <a:srgbClr val="E35B2A"/>
              </a:buClr>
              <a:buFont typeface="Arial" panose="020B0604020202020204" pitchFamily="34" charset="0"/>
              <a:buChar char="•"/>
            </a:pPr>
            <a:r>
              <a:rPr lang="en-US" sz="1500"/>
              <a:t>Stakeholder engagement</a:t>
            </a:r>
            <a:endParaRPr lang="en-US" sz="1500">
              <a:ea typeface="Calibri"/>
              <a:cs typeface="Calibri"/>
            </a:endParaRPr>
          </a:p>
          <a:p>
            <a:pPr marL="285750" indent="-285750">
              <a:buClr>
                <a:srgbClr val="E35B2A"/>
              </a:buClr>
              <a:buFont typeface="Arial" panose="020B0604020202020204" pitchFamily="34" charset="0"/>
              <a:buChar char="•"/>
            </a:pPr>
            <a:r>
              <a:rPr lang="en-US" sz="1500"/>
              <a:t>Cost, schedule, risk &amp; quality control</a:t>
            </a:r>
            <a:endParaRPr lang="en-US" sz="1500">
              <a:ea typeface="Calibri"/>
              <a:cs typeface="Calibri"/>
            </a:endParaRPr>
          </a:p>
          <a:p>
            <a:endParaRPr lang="en-US" sz="1500" b="1"/>
          </a:p>
          <a:p>
            <a:pPr marL="0" marR="0" lvl="0" indent="0" algn="l" defTabSz="914400" rtl="0" eaLnBrk="1" fontAlgn="auto" latinLnBrk="0" hangingPunct="1">
              <a:lnSpc>
                <a:spcPct val="100000"/>
              </a:lnSpc>
              <a:spcBef>
                <a:spcPts val="0"/>
              </a:spcBef>
              <a:spcAft>
                <a:spcPts val="0"/>
              </a:spcAft>
              <a:buClrTx/>
              <a:buSzTx/>
              <a:buFontTx/>
              <a:buNone/>
              <a:defRPr/>
            </a:pPr>
            <a:r>
              <a:rPr kumimoji="0" lang="en-US" sz="1500" b="1" i="0" u="none" strike="noStrike" kern="1200" cap="none" spc="0" normalizeH="0" baseline="0" noProof="0">
                <a:ln>
                  <a:noFill/>
                </a:ln>
                <a:solidFill>
                  <a:prstClr val="black"/>
                </a:solidFill>
                <a:effectLst/>
                <a:uLnTx/>
                <a:uFillTx/>
                <a:ea typeface="+mn-ea"/>
                <a:cs typeface="Calibri"/>
              </a:rPr>
              <a:t>KEY INFORMATION </a:t>
            </a:r>
            <a:endParaRPr kumimoji="0" lang="en-US" sz="1500" b="1" i="0" u="none" strike="noStrike" kern="1200" cap="none" spc="0" normalizeH="0" baseline="0" noProof="0">
              <a:ln>
                <a:noFill/>
              </a:ln>
              <a:solidFill>
                <a:prstClr val="black"/>
              </a:solidFill>
              <a:effectLst/>
              <a:uLnTx/>
              <a:uFillTx/>
              <a:ea typeface="Calibri"/>
              <a:cs typeface="Calibri"/>
            </a:endParaRPr>
          </a:p>
          <a:p>
            <a:pPr marL="285750" lvl="0" indent="-285750">
              <a:buClr>
                <a:srgbClr val="E35B2A"/>
              </a:buClr>
              <a:buFont typeface="Arial" panose="020B0604020202020204" pitchFamily="34" charset="0"/>
              <a:buChar char="•"/>
              <a:defRPr/>
            </a:pPr>
            <a:r>
              <a:rPr kumimoji="0" lang="en-US" sz="1500" b="1" i="0" u="none" strike="noStrike" kern="1200" cap="none" spc="0" normalizeH="0" baseline="0" noProof="0">
                <a:ln>
                  <a:noFill/>
                </a:ln>
                <a:solidFill>
                  <a:prstClr val="black"/>
                </a:solidFill>
                <a:effectLst/>
                <a:uLnTx/>
                <a:uFillTx/>
                <a:ea typeface="+mn-ea"/>
                <a:cs typeface="Calibri"/>
              </a:rPr>
              <a:t>Estimated Project Value: </a:t>
            </a:r>
            <a:r>
              <a:rPr lang="en-US" sz="1500"/>
              <a:t>$135M</a:t>
            </a:r>
          </a:p>
          <a:p>
            <a:pPr marL="285750" indent="-285750">
              <a:buClr>
                <a:srgbClr val="E35B2A"/>
              </a:buClr>
              <a:buFont typeface="Arial" panose="020B0604020202020204" pitchFamily="34" charset="0"/>
              <a:buChar char="•"/>
              <a:defRPr/>
            </a:pPr>
            <a:r>
              <a:rPr lang="en-US" sz="1500" b="1"/>
              <a:t>Project Manager: </a:t>
            </a:r>
            <a:r>
              <a:rPr lang="en-US" sz="1500"/>
              <a:t>Rajeev Tillu</a:t>
            </a:r>
            <a:r>
              <a:rPr lang="en-US" sz="1500" b="1"/>
              <a:t> </a:t>
            </a:r>
            <a:r>
              <a:rPr lang="en-US" sz="1500">
                <a:hlinkClick r:id="rId3"/>
              </a:rPr>
              <a:t>Rajeev.Tillu@flydenver.com</a:t>
            </a:r>
            <a:endParaRPr lang="en-US" sz="1500" b="1">
              <a:ea typeface="Calibri"/>
              <a:cs typeface="Calibri"/>
            </a:endParaRPr>
          </a:p>
          <a:p>
            <a:endParaRPr lang="en-US" sz="1500" b="1"/>
          </a:p>
          <a:p>
            <a:r>
              <a:rPr lang="en-US" sz="1500" b="1"/>
              <a:t>KEY MILESTONES</a:t>
            </a:r>
            <a:endParaRPr lang="en-US" sz="1500"/>
          </a:p>
          <a:p>
            <a:pPr marL="285750" indent="-285750">
              <a:buClr>
                <a:srgbClr val="E35B2A"/>
              </a:buClr>
              <a:buFont typeface="Arial" panose="020B0604020202020204" pitchFamily="34" charset="0"/>
              <a:buChar char="•"/>
            </a:pPr>
            <a:r>
              <a:rPr lang="en-US" sz="1500" b="1"/>
              <a:t>Planning:</a:t>
            </a:r>
            <a:r>
              <a:rPr lang="en-US" sz="1500"/>
              <a:t> Q3–Q4 2025</a:t>
            </a:r>
            <a:endParaRPr lang="en-US" sz="1500">
              <a:ea typeface="Calibri"/>
              <a:cs typeface="Calibri"/>
            </a:endParaRPr>
          </a:p>
          <a:p>
            <a:pPr marL="285750" indent="-285750">
              <a:buClr>
                <a:srgbClr val="E35B2A"/>
              </a:buClr>
              <a:buFont typeface="Arial" panose="020B0604020202020204" pitchFamily="34" charset="0"/>
              <a:buChar char="•"/>
            </a:pPr>
            <a:r>
              <a:rPr lang="en-US" sz="1500" b="1"/>
              <a:t>Advertisement &amp; Proposals:</a:t>
            </a:r>
            <a:r>
              <a:rPr lang="en-US" sz="1500"/>
              <a:t> Q4 2025</a:t>
            </a:r>
            <a:endParaRPr lang="en-US" sz="1500">
              <a:ea typeface="Calibri"/>
              <a:cs typeface="Calibri"/>
            </a:endParaRPr>
          </a:p>
          <a:p>
            <a:pPr marL="285750" indent="-285750">
              <a:buClr>
                <a:srgbClr val="E35B2A"/>
              </a:buClr>
              <a:buFont typeface="Arial" panose="020B0604020202020204" pitchFamily="34" charset="0"/>
              <a:buChar char="•"/>
            </a:pPr>
            <a:r>
              <a:rPr lang="en-US" sz="1500" b="1"/>
              <a:t>Selection &amp; Contracting:</a:t>
            </a:r>
            <a:r>
              <a:rPr lang="en-US" sz="1500"/>
              <a:t> Q1–Q2 2026</a:t>
            </a:r>
            <a:endParaRPr lang="en-US" sz="1500">
              <a:ea typeface="Calibri"/>
              <a:cs typeface="Calibri"/>
            </a:endParaRPr>
          </a:p>
          <a:p>
            <a:pPr marL="285750" indent="-285750">
              <a:buClr>
                <a:srgbClr val="E35B2A"/>
              </a:buClr>
              <a:buFont typeface="Arial" panose="020B0604020202020204" pitchFamily="34" charset="0"/>
              <a:buChar char="•"/>
            </a:pPr>
            <a:r>
              <a:rPr lang="en-US" sz="1500" b="1"/>
              <a:t>Execution:</a:t>
            </a:r>
            <a:r>
              <a:rPr lang="en-US" sz="1500"/>
              <a:t> Q2–Q3 2026</a:t>
            </a:r>
            <a:endParaRPr lang="en-US" sz="1500">
              <a:ea typeface="Calibri"/>
              <a:cs typeface="Calibri"/>
            </a:endParaRPr>
          </a:p>
          <a:p>
            <a:pPr lvl="0">
              <a:defRPr/>
            </a:pPr>
            <a:endParaRPr lang="en-US" sz="1400"/>
          </a:p>
        </p:txBody>
      </p:sp>
      <p:pic>
        <p:nvPicPr>
          <p:cNvPr id="7" name="Picture 6" descr="Aerial view of Denver International Airport showing Jeppesen Terminal with white tent roof and nearby AOB building with roads and parking areas surrounding the terminal">
            <a:extLst>
              <a:ext uri="{FF2B5EF4-FFF2-40B4-BE49-F238E27FC236}">
                <a16:creationId xmlns:a16="http://schemas.microsoft.com/office/drawing/2014/main" id="{C09946AA-AC8B-CACC-41BF-4C016857669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82698" y="2467627"/>
            <a:ext cx="3790174" cy="3764071"/>
          </a:xfrm>
          <a:prstGeom prst="rect">
            <a:avLst/>
          </a:prstGeom>
        </p:spPr>
      </p:pic>
    </p:spTree>
    <p:extLst>
      <p:ext uri="{BB962C8B-B14F-4D97-AF65-F5344CB8AC3E}">
        <p14:creationId xmlns:p14="http://schemas.microsoft.com/office/powerpoint/2010/main" val="1537564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81EFFF-C4A7-347C-7C53-D781F5850742}"/>
              </a:ext>
              <a:ext uri="{C183D7F6-B498-43B3-948B-1728B52AA6E4}">
                <adec:decorative xmlns:adec="http://schemas.microsoft.com/office/drawing/2017/decorative" val="1"/>
              </a:ext>
            </a:extLst>
          </p:cNvPr>
          <p:cNvSpPr>
            <a:spLocks noGrp="1"/>
          </p:cNvSpPr>
          <p:nvPr>
            <p:ph type="title" idx="4294967295"/>
          </p:nvPr>
        </p:nvSpPr>
        <p:spPr>
          <a:xfrm>
            <a:off x="769938" y="496888"/>
            <a:ext cx="9307512"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mn-ea"/>
                <a:cs typeface="+mn-cs"/>
              </a:rPr>
              <a:t>Executive Summary</a:t>
            </a:r>
          </a:p>
        </p:txBody>
      </p:sp>
      <p:sp>
        <p:nvSpPr>
          <p:cNvPr id="7" name="Text Placeholder 4">
            <a:extLst>
              <a:ext uri="{FF2B5EF4-FFF2-40B4-BE49-F238E27FC236}">
                <a16:creationId xmlns:a16="http://schemas.microsoft.com/office/drawing/2014/main" id="{0E6027BC-C8AF-214D-0171-618DD88E45A9}"/>
              </a:ext>
              <a:ext uri="{C183D7F6-B498-43B3-948B-1728B52AA6E4}">
                <adec:decorative xmlns:adec="http://schemas.microsoft.com/office/drawing/2017/decorative" val="1"/>
              </a:ext>
            </a:extLst>
          </p:cNvPr>
          <p:cNvSpPr txBox="1">
            <a:spLocks/>
          </p:cNvSpPr>
          <p:nvPr/>
        </p:nvSpPr>
        <p:spPr>
          <a:xfrm>
            <a:off x="770438" y="1266726"/>
            <a:ext cx="5074181" cy="1137109"/>
          </a:xfrm>
          <a:prstGeom prst="rect">
            <a:avLst/>
          </a:prstGeom>
        </p:spPr>
        <p:txBody>
          <a:bodyPr/>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457189" algn="l"/>
              </a:tabLst>
              <a:defRPr/>
            </a:pPr>
            <a:r>
              <a:rPr lang="en-US" sz="1600" b="1"/>
              <a:t>Overview:</a:t>
            </a:r>
          </a:p>
          <a:p>
            <a:pPr>
              <a:spcBef>
                <a:spcPts val="600"/>
              </a:spcBef>
              <a:tabLst>
                <a:tab pos="457189" algn="l"/>
              </a:tabLst>
              <a:defRPr/>
            </a:pPr>
            <a:r>
              <a:rPr lang="en-US" sz="1600">
                <a:effectLst/>
                <a:ea typeface="Aptos" panose="020B0004020202020204" pitchFamily="34" charset="0"/>
                <a:cs typeface="Times New Roman" panose="02020603050405020304" pitchFamily="18" charset="0"/>
              </a:rPr>
              <a:t>The RFQ aims to identify and select a Program Management Team (PMT) to oversee the successful execution of the North Terminal Expansion Project.</a:t>
            </a:r>
            <a:endParaRPr lang="en-US" sz="1600"/>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200" b="1"/>
          </a:p>
          <a:p>
            <a:endParaRPr lang="en-US"/>
          </a:p>
        </p:txBody>
      </p:sp>
      <p:sp>
        <p:nvSpPr>
          <p:cNvPr id="4" name="Text Placeholder 4">
            <a:extLst>
              <a:ext uri="{FF2B5EF4-FFF2-40B4-BE49-F238E27FC236}">
                <a16:creationId xmlns:a16="http://schemas.microsoft.com/office/drawing/2014/main" id="{74A31228-29FB-1D02-722A-A96B85023316}"/>
              </a:ext>
              <a:ext uri="{C183D7F6-B498-43B3-948B-1728B52AA6E4}">
                <adec:decorative xmlns:adec="http://schemas.microsoft.com/office/drawing/2017/decorative" val="1"/>
              </a:ext>
            </a:extLst>
          </p:cNvPr>
          <p:cNvSpPr txBox="1">
            <a:spLocks/>
          </p:cNvSpPr>
          <p:nvPr/>
        </p:nvSpPr>
        <p:spPr>
          <a:xfrm>
            <a:off x="770437" y="2595740"/>
            <a:ext cx="5074181" cy="1137109"/>
          </a:xfrm>
          <a:prstGeom prst="rect">
            <a:avLst/>
          </a:prstGeom>
        </p:spPr>
        <p:txBody>
          <a:bodyPr/>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457189" algn="l"/>
              </a:tabLst>
              <a:defRPr/>
            </a:pPr>
            <a:r>
              <a:rPr lang="en-US" sz="1600" b="1"/>
              <a:t>Objective:</a:t>
            </a:r>
          </a:p>
          <a:p>
            <a:pPr>
              <a:spcBef>
                <a:spcPts val="600"/>
              </a:spcBef>
              <a:tabLst>
                <a:tab pos="457189" algn="l"/>
              </a:tabLst>
              <a:defRPr/>
            </a:pPr>
            <a:r>
              <a:rPr lang="en-US" sz="1600">
                <a:effectLst/>
                <a:ea typeface="Aptos" panose="020B0004020202020204" pitchFamily="34" charset="0"/>
                <a:cs typeface="Times New Roman" panose="02020603050405020304" pitchFamily="18" charset="0"/>
              </a:rPr>
              <a:t>To ensure effective project management and the delivery of the North Terminal Expansion, meeting all quality, schedule, and budgetary goals.</a:t>
            </a:r>
            <a:r>
              <a:rPr lang="en-US" sz="1600"/>
              <a:t>  </a:t>
            </a:r>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200" b="1"/>
          </a:p>
          <a:p>
            <a:endParaRPr lang="en-US"/>
          </a:p>
        </p:txBody>
      </p:sp>
      <p:sp>
        <p:nvSpPr>
          <p:cNvPr id="5" name="Text Placeholder 4">
            <a:extLst>
              <a:ext uri="{FF2B5EF4-FFF2-40B4-BE49-F238E27FC236}">
                <a16:creationId xmlns:a16="http://schemas.microsoft.com/office/drawing/2014/main" id="{06E785DC-617C-CBFF-229F-EAF23D98A30A}"/>
              </a:ext>
              <a:ext uri="{C183D7F6-B498-43B3-948B-1728B52AA6E4}">
                <adec:decorative xmlns:adec="http://schemas.microsoft.com/office/drawing/2017/decorative" val="1"/>
              </a:ext>
            </a:extLst>
          </p:cNvPr>
          <p:cNvSpPr txBox="1">
            <a:spLocks/>
          </p:cNvSpPr>
          <p:nvPr/>
        </p:nvSpPr>
        <p:spPr>
          <a:xfrm>
            <a:off x="770437" y="3929018"/>
            <a:ext cx="5074181" cy="2556842"/>
          </a:xfrm>
          <a:prstGeom prst="rect">
            <a:avLst/>
          </a:prstGeom>
        </p:spPr>
        <p:txBody>
          <a:bodyPr/>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457189" algn="l"/>
              </a:tabLst>
              <a:defRPr/>
            </a:pPr>
            <a:r>
              <a:rPr lang="en-US" sz="1600" b="1"/>
              <a:t>Scope:</a:t>
            </a:r>
          </a:p>
          <a:p>
            <a:pPr>
              <a:spcBef>
                <a:spcPts val="600"/>
              </a:spcBef>
              <a:tabLst>
                <a:tab pos="457189" algn="l"/>
              </a:tabLst>
              <a:defRPr/>
            </a:pPr>
            <a:r>
              <a:rPr lang="en-US" sz="1600"/>
              <a:t>The PMT will be responsible for comprehensive project management, oversight, and alignment with the Operation 2045 Strategic Plan.</a:t>
            </a:r>
          </a:p>
          <a:p>
            <a:pPr>
              <a:spcBef>
                <a:spcPts val="600"/>
              </a:spcBef>
              <a:tabLst>
                <a:tab pos="457189" algn="l"/>
              </a:tabLst>
              <a:defRPr/>
            </a:pPr>
            <a:r>
              <a:rPr lang="en-US" sz="1600"/>
              <a:t>PMT will report to the assigned Special Projects Principal Project Manager.</a:t>
            </a:r>
          </a:p>
          <a:p>
            <a:pPr>
              <a:spcBef>
                <a:spcPts val="600"/>
              </a:spcBef>
              <a:tabLst>
                <a:tab pos="457189" algn="l"/>
              </a:tabLst>
              <a:defRPr/>
            </a:pPr>
            <a:r>
              <a:rPr lang="en-US" sz="1600"/>
              <a:t>The project team will function as a hybrid, integrated team with DEN Special Projects staff.</a:t>
            </a:r>
            <a:endParaRPr lang="en-US" sz="1600">
              <a:highlight>
                <a:srgbClr val="FFFF00"/>
              </a:highlight>
            </a:endParaRPr>
          </a:p>
          <a:p>
            <a:pPr>
              <a:spcBef>
                <a:spcPts val="600"/>
              </a:spcBef>
              <a:tabLst>
                <a:tab pos="457189" algn="l"/>
              </a:tabLst>
              <a:defRPr/>
            </a:pPr>
            <a:endParaRPr lang="en-US" sz="1600"/>
          </a:p>
          <a:p>
            <a:pPr>
              <a:spcBef>
                <a:spcPts val="600"/>
              </a:spcBef>
              <a:tabLst>
                <a:tab pos="457189" algn="l"/>
              </a:tabLst>
              <a:defRPr/>
            </a:pPr>
            <a:endParaRPr lang="en-US" sz="1600"/>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200" b="1"/>
          </a:p>
          <a:p>
            <a:endParaRPr lang="en-US"/>
          </a:p>
        </p:txBody>
      </p:sp>
      <p:cxnSp>
        <p:nvCxnSpPr>
          <p:cNvPr id="9" name="Straight Arrow Connector 8">
            <a:extLst>
              <a:ext uri="{FF2B5EF4-FFF2-40B4-BE49-F238E27FC236}">
                <a16:creationId xmlns:a16="http://schemas.microsoft.com/office/drawing/2014/main" id="{AAA28AF1-9FFC-E0F6-15A5-390184264105}"/>
              </a:ext>
              <a:ext uri="{C183D7F6-B498-43B3-948B-1728B52AA6E4}">
                <adec:decorative xmlns:adec="http://schemas.microsoft.com/office/drawing/2017/decorative" val="1"/>
              </a:ext>
            </a:extLst>
          </p:cNvPr>
          <p:cNvCxnSpPr>
            <a:cxnSpLocks/>
          </p:cNvCxnSpPr>
          <p:nvPr/>
        </p:nvCxnSpPr>
        <p:spPr>
          <a:xfrm flipV="1">
            <a:off x="7152744" y="4497572"/>
            <a:ext cx="534596" cy="617709"/>
          </a:xfrm>
          <a:prstGeom prst="straightConnector1">
            <a:avLst/>
          </a:prstGeom>
          <a:noFill/>
          <a:ln w="15875" cap="flat" cmpd="sng" algn="ctr">
            <a:solidFill>
              <a:sysClr val="window" lastClr="FFFFFF"/>
            </a:solidFill>
            <a:prstDash val="solid"/>
            <a:tailEnd type="triangle"/>
          </a:ln>
          <a:effectLst/>
        </p:spPr>
      </p:cxnSp>
      <p:cxnSp>
        <p:nvCxnSpPr>
          <p:cNvPr id="11" name="Straight Arrow Connector 10">
            <a:extLst>
              <a:ext uri="{FF2B5EF4-FFF2-40B4-BE49-F238E27FC236}">
                <a16:creationId xmlns:a16="http://schemas.microsoft.com/office/drawing/2014/main" id="{9246F4A8-CB0B-F90E-AD14-F86BF8213C84}"/>
              </a:ext>
              <a:ext uri="{C183D7F6-B498-43B3-948B-1728B52AA6E4}">
                <adec:decorative xmlns:adec="http://schemas.microsoft.com/office/drawing/2017/decorative" val="1"/>
              </a:ext>
            </a:extLst>
          </p:cNvPr>
          <p:cNvCxnSpPr>
            <a:cxnSpLocks/>
          </p:cNvCxnSpPr>
          <p:nvPr/>
        </p:nvCxnSpPr>
        <p:spPr>
          <a:xfrm>
            <a:off x="8951123" y="2397485"/>
            <a:ext cx="533119" cy="462673"/>
          </a:xfrm>
          <a:prstGeom prst="straightConnector1">
            <a:avLst/>
          </a:prstGeom>
          <a:noFill/>
          <a:ln w="15875" cap="flat" cmpd="sng" algn="ctr">
            <a:solidFill>
              <a:sysClr val="window" lastClr="FFFFFF"/>
            </a:solidFill>
            <a:prstDash val="solid"/>
            <a:tailEnd type="triangle"/>
          </a:ln>
          <a:effectLst/>
        </p:spPr>
      </p:cxnSp>
      <p:pic>
        <p:nvPicPr>
          <p:cNvPr id="3" name="Picture 2" descr="Aerial view of Denver International Airport showing Jeppesen Terminal with white tent roof and nearby AOB building with roads and parking areas surrounding the terminal">
            <a:extLst>
              <a:ext uri="{FF2B5EF4-FFF2-40B4-BE49-F238E27FC236}">
                <a16:creationId xmlns:a16="http://schemas.microsoft.com/office/drawing/2014/main" id="{548719FF-D17D-797D-7303-F1B6D68A6A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52744" y="1835280"/>
            <a:ext cx="3790174" cy="3764071"/>
          </a:xfrm>
          <a:prstGeom prst="rect">
            <a:avLst/>
          </a:prstGeom>
        </p:spPr>
      </p:pic>
    </p:spTree>
    <p:extLst>
      <p:ext uri="{BB962C8B-B14F-4D97-AF65-F5344CB8AC3E}">
        <p14:creationId xmlns:p14="http://schemas.microsoft.com/office/powerpoint/2010/main" val="320860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89968-F984-02B0-EBC6-58D5715C111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FFF3CCE-A8AD-5098-536E-D368587A2AE9}"/>
              </a:ext>
              <a:ext uri="{C183D7F6-B498-43B3-948B-1728B52AA6E4}">
                <adec:decorative xmlns:adec="http://schemas.microsoft.com/office/drawing/2017/decorative" val="1"/>
              </a:ext>
            </a:extLst>
          </p:cNvPr>
          <p:cNvSpPr>
            <a:spLocks noGrp="1"/>
          </p:cNvSpPr>
          <p:nvPr>
            <p:ph type="title" idx="4294967295"/>
          </p:nvPr>
        </p:nvSpPr>
        <p:spPr>
          <a:xfrm>
            <a:off x="769938" y="496888"/>
            <a:ext cx="9307512"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mn-ea"/>
                <a:cs typeface="+mn-cs"/>
              </a:rPr>
              <a:t>North Terminal Expansion: Project Overview</a:t>
            </a:r>
          </a:p>
        </p:txBody>
      </p:sp>
      <p:sp>
        <p:nvSpPr>
          <p:cNvPr id="7" name="Text Placeholder 4">
            <a:extLst>
              <a:ext uri="{FF2B5EF4-FFF2-40B4-BE49-F238E27FC236}">
                <a16:creationId xmlns:a16="http://schemas.microsoft.com/office/drawing/2014/main" id="{9D557BCE-BD7C-93BA-1DA7-567C69B2CDC9}"/>
              </a:ext>
              <a:ext uri="{C183D7F6-B498-43B3-948B-1728B52AA6E4}">
                <adec:decorative xmlns:adec="http://schemas.microsoft.com/office/drawing/2017/decorative" val="1"/>
              </a:ext>
            </a:extLst>
          </p:cNvPr>
          <p:cNvSpPr txBox="1">
            <a:spLocks/>
          </p:cNvSpPr>
          <p:nvPr/>
        </p:nvSpPr>
        <p:spPr>
          <a:xfrm>
            <a:off x="770438" y="1266726"/>
            <a:ext cx="10603805" cy="795990"/>
          </a:xfrm>
          <a:prstGeom prst="rect">
            <a:avLst/>
          </a:prstGeom>
        </p:spPr>
        <p:txBody>
          <a:bodyPr/>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457189" algn="l"/>
              </a:tabLst>
              <a:defRPr/>
            </a:pPr>
            <a:r>
              <a:rPr lang="en-US" sz="1600" b="1"/>
              <a:t>Purpose:</a:t>
            </a:r>
          </a:p>
          <a:p>
            <a:pPr>
              <a:spcBef>
                <a:spcPts val="600"/>
              </a:spcBef>
              <a:tabLst>
                <a:tab pos="457189" algn="l"/>
              </a:tabLst>
              <a:defRPr/>
            </a:pPr>
            <a:r>
              <a:rPr lang="en-US" sz="1600" kern="100">
                <a:effectLst/>
                <a:ea typeface="Aptos" panose="020B0004020202020204" pitchFamily="34" charset="0"/>
                <a:cs typeface="Times New Roman" panose="02020603050405020304" pitchFamily="18" charset="0"/>
              </a:rPr>
              <a:t>To construct the East and West Processor expansions of the North Terminal, enhancing the terminal capacity.</a:t>
            </a:r>
          </a:p>
          <a:p>
            <a:pPr>
              <a:spcBef>
                <a:spcPts val="600"/>
              </a:spcBef>
              <a:tabLst>
                <a:tab pos="457189" algn="l"/>
              </a:tabLst>
              <a:defRPr/>
            </a:pPr>
            <a:endParaRPr lang="en-US" sz="1600">
              <a:highlight>
                <a:srgbClr val="FFFF00"/>
              </a:highlight>
            </a:endParaRPr>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200" b="1"/>
          </a:p>
          <a:p>
            <a:endParaRPr lang="en-US"/>
          </a:p>
        </p:txBody>
      </p:sp>
      <p:sp>
        <p:nvSpPr>
          <p:cNvPr id="4" name="Text Placeholder 4">
            <a:extLst>
              <a:ext uri="{FF2B5EF4-FFF2-40B4-BE49-F238E27FC236}">
                <a16:creationId xmlns:a16="http://schemas.microsoft.com/office/drawing/2014/main" id="{59DCBA51-DC5C-B755-A229-70999839BD5C}"/>
              </a:ext>
              <a:ext uri="{C183D7F6-B498-43B3-948B-1728B52AA6E4}">
                <adec:decorative xmlns:adec="http://schemas.microsoft.com/office/drawing/2017/decorative" val="1"/>
              </a:ext>
            </a:extLst>
          </p:cNvPr>
          <p:cNvSpPr txBox="1">
            <a:spLocks/>
          </p:cNvSpPr>
          <p:nvPr/>
        </p:nvSpPr>
        <p:spPr>
          <a:xfrm>
            <a:off x="770438" y="2353758"/>
            <a:ext cx="10782225" cy="2699683"/>
          </a:xfrm>
          <a:prstGeom prst="rect">
            <a:avLst/>
          </a:prstGeom>
        </p:spPr>
        <p:txBody>
          <a:bodyPr/>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457189" algn="l"/>
              </a:tabLst>
              <a:defRPr/>
            </a:pPr>
            <a:r>
              <a:rPr lang="en-US" sz="1600" b="1"/>
              <a:t>Key Elements:</a:t>
            </a:r>
          </a:p>
          <a:p>
            <a:pPr>
              <a:spcBef>
                <a:spcPts val="600"/>
              </a:spcBef>
              <a:tabLst>
                <a:tab pos="457189" algn="l"/>
              </a:tabLst>
              <a:defRPr/>
            </a:pPr>
            <a:r>
              <a:rPr lang="en-US" sz="1600"/>
              <a:t>Expansion of ticketing facilities</a:t>
            </a:r>
          </a:p>
          <a:p>
            <a:pPr>
              <a:spcBef>
                <a:spcPts val="600"/>
              </a:spcBef>
              <a:tabLst>
                <a:tab pos="457189" algn="l"/>
              </a:tabLst>
              <a:defRPr/>
            </a:pPr>
            <a:r>
              <a:rPr lang="en-US" sz="1600"/>
              <a:t>Addition of Security Screening Checkpoint (SSCP) Lanes</a:t>
            </a:r>
          </a:p>
          <a:p>
            <a:pPr>
              <a:spcBef>
                <a:spcPts val="600"/>
              </a:spcBef>
              <a:tabLst>
                <a:tab pos="457189" algn="l"/>
              </a:tabLst>
              <a:defRPr/>
            </a:pPr>
            <a:r>
              <a:rPr lang="en-US" sz="1600"/>
              <a:t>Expansion of  Federal Inspection Services (FIS) areas for international arrivals including Customs and Border Protection (CBP) processing and international baggage claims</a:t>
            </a:r>
          </a:p>
          <a:p>
            <a:pPr>
              <a:spcBef>
                <a:spcPts val="600"/>
              </a:spcBef>
              <a:tabLst>
                <a:tab pos="457189" algn="l"/>
              </a:tabLst>
              <a:defRPr/>
            </a:pPr>
            <a:r>
              <a:rPr lang="en-US" sz="1600"/>
              <a:t>Addition of domestic baggage claims</a:t>
            </a:r>
          </a:p>
          <a:p>
            <a:pPr>
              <a:spcBef>
                <a:spcPts val="600"/>
              </a:spcBef>
              <a:tabLst>
                <a:tab pos="457189" algn="l"/>
              </a:tabLst>
              <a:defRPr/>
            </a:pPr>
            <a:r>
              <a:rPr lang="en-US" sz="1600"/>
              <a:t>Plan connectivity for future East and West concourse expansions and FIS sterile circulation</a:t>
            </a:r>
          </a:p>
          <a:p>
            <a:pPr>
              <a:spcBef>
                <a:spcPts val="600"/>
              </a:spcBef>
              <a:tabLst>
                <a:tab pos="457189" algn="l"/>
              </a:tabLst>
              <a:defRPr/>
            </a:pPr>
            <a:r>
              <a:rPr lang="en-US" sz="1600"/>
              <a:t>Development of associated building systems.</a:t>
            </a:r>
          </a:p>
          <a:p>
            <a:pPr>
              <a:spcBef>
                <a:spcPts val="600"/>
              </a:spcBef>
              <a:tabLst>
                <a:tab pos="457189" algn="l"/>
              </a:tabLst>
              <a:defRPr/>
            </a:pPr>
            <a:endParaRPr lang="en-US" sz="1600"/>
          </a:p>
          <a:p>
            <a:pPr marL="0" indent="0">
              <a:spcBef>
                <a:spcPts val="600"/>
              </a:spcBef>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200" b="1"/>
          </a:p>
          <a:p>
            <a:endParaRPr lang="en-US"/>
          </a:p>
        </p:txBody>
      </p:sp>
      <p:sp>
        <p:nvSpPr>
          <p:cNvPr id="5" name="Text Placeholder 4">
            <a:extLst>
              <a:ext uri="{FF2B5EF4-FFF2-40B4-BE49-F238E27FC236}">
                <a16:creationId xmlns:a16="http://schemas.microsoft.com/office/drawing/2014/main" id="{682DBF20-B5D3-2EC7-2428-0B96513D358A}"/>
              </a:ext>
              <a:ext uri="{C183D7F6-B498-43B3-948B-1728B52AA6E4}">
                <adec:decorative xmlns:adec="http://schemas.microsoft.com/office/drawing/2017/decorative" val="1"/>
              </a:ext>
            </a:extLst>
          </p:cNvPr>
          <p:cNvSpPr txBox="1">
            <a:spLocks/>
          </p:cNvSpPr>
          <p:nvPr/>
        </p:nvSpPr>
        <p:spPr>
          <a:xfrm>
            <a:off x="770438" y="5302448"/>
            <a:ext cx="8864973" cy="758299"/>
          </a:xfrm>
          <a:prstGeom prst="rect">
            <a:avLst/>
          </a:prstGeom>
        </p:spPr>
        <p:txBody>
          <a:bodyPr/>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457189" algn="l"/>
              </a:tabLst>
              <a:defRPr/>
            </a:pPr>
            <a:r>
              <a:rPr lang="en-US" sz="1600" b="1"/>
              <a:t>Enabling Work:</a:t>
            </a:r>
          </a:p>
          <a:p>
            <a:pPr>
              <a:spcBef>
                <a:spcPts val="600"/>
              </a:spcBef>
              <a:tabLst>
                <a:tab pos="457189" algn="l"/>
              </a:tabLst>
              <a:defRPr/>
            </a:pPr>
            <a:r>
              <a:rPr lang="en-US" sz="1600"/>
              <a:t>Relocation of existing utilities to facilitate new construction and ensure uninterrupted service.</a:t>
            </a:r>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200" b="1"/>
          </a:p>
          <a:p>
            <a:endParaRPr lang="en-US"/>
          </a:p>
        </p:txBody>
      </p:sp>
    </p:spTree>
    <p:extLst>
      <p:ext uri="{BB962C8B-B14F-4D97-AF65-F5344CB8AC3E}">
        <p14:creationId xmlns:p14="http://schemas.microsoft.com/office/powerpoint/2010/main" val="3994658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58796-1DA7-3E75-B74C-F2290CDFE42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CF91B89-79FD-4FE0-4358-E1B487F35970}"/>
              </a:ext>
              <a:ext uri="{C183D7F6-B498-43B3-948B-1728B52AA6E4}">
                <adec:decorative xmlns:adec="http://schemas.microsoft.com/office/drawing/2017/decorative" val="1"/>
              </a:ext>
            </a:extLst>
          </p:cNvPr>
          <p:cNvSpPr>
            <a:spLocks noGrp="1"/>
          </p:cNvSpPr>
          <p:nvPr>
            <p:ph type="title" idx="4294967295"/>
          </p:nvPr>
        </p:nvSpPr>
        <p:spPr>
          <a:xfrm>
            <a:off x="769938" y="496888"/>
            <a:ext cx="9307512"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mn-ea"/>
                <a:cs typeface="+mn-cs"/>
              </a:rPr>
              <a:t>North Terminal Expansion: Project Benefits</a:t>
            </a:r>
          </a:p>
        </p:txBody>
      </p:sp>
      <p:sp>
        <p:nvSpPr>
          <p:cNvPr id="7" name="Text Placeholder 4">
            <a:extLst>
              <a:ext uri="{FF2B5EF4-FFF2-40B4-BE49-F238E27FC236}">
                <a16:creationId xmlns:a16="http://schemas.microsoft.com/office/drawing/2014/main" id="{CD0B083C-35D6-D377-210A-96A95EAD9EFA}"/>
              </a:ext>
              <a:ext uri="{C183D7F6-B498-43B3-948B-1728B52AA6E4}">
                <adec:decorative xmlns:adec="http://schemas.microsoft.com/office/drawing/2017/decorative" val="1"/>
              </a:ext>
            </a:extLst>
          </p:cNvPr>
          <p:cNvSpPr txBox="1">
            <a:spLocks/>
          </p:cNvSpPr>
          <p:nvPr/>
        </p:nvSpPr>
        <p:spPr>
          <a:xfrm>
            <a:off x="770438" y="1266726"/>
            <a:ext cx="10603805" cy="986882"/>
          </a:xfrm>
          <a:prstGeom prst="rect">
            <a:avLst/>
          </a:prstGeom>
        </p:spPr>
        <p:txBody>
          <a:bodyPr/>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457189" algn="l"/>
              </a:tabLst>
              <a:defRPr/>
            </a:pPr>
            <a:r>
              <a:rPr lang="en-US" sz="1600" b="1"/>
              <a:t>Operation 2045 Contribution:</a:t>
            </a:r>
          </a:p>
          <a:p>
            <a:pPr>
              <a:spcBef>
                <a:spcPts val="600"/>
              </a:spcBef>
              <a:tabLst>
                <a:tab pos="457189" algn="l"/>
              </a:tabLst>
              <a:defRPr/>
            </a:pPr>
            <a:r>
              <a:rPr lang="en-US" sz="1600">
                <a:effectLst/>
                <a:ea typeface="Aptos" panose="020B0004020202020204" pitchFamily="34" charset="0"/>
                <a:cs typeface="Times New Roman" panose="02020603050405020304" pitchFamily="18" charset="0"/>
              </a:rPr>
              <a:t>Directly supports DEN’s long-term strategic plan, </a:t>
            </a:r>
            <a:r>
              <a:rPr lang="en-US" sz="1600" b="1">
                <a:effectLst/>
                <a:ea typeface="Aptos" panose="020B0004020202020204" pitchFamily="34" charset="0"/>
                <a:cs typeface="Times New Roman" panose="02020603050405020304" pitchFamily="18" charset="0"/>
              </a:rPr>
              <a:t>Operation 2045</a:t>
            </a:r>
            <a:r>
              <a:rPr lang="en-US" sz="1600">
                <a:effectLst/>
                <a:ea typeface="Aptos" panose="020B0004020202020204" pitchFamily="34" charset="0"/>
                <a:cs typeface="Times New Roman" panose="02020603050405020304" pitchFamily="18" charset="0"/>
              </a:rPr>
              <a:t>, by addressing key growth and operational objectives</a:t>
            </a:r>
            <a:r>
              <a:rPr lang="en-US" sz="1600"/>
              <a:t>.</a:t>
            </a:r>
            <a:endParaRPr lang="en-US" sz="1600" b="1"/>
          </a:p>
          <a:p>
            <a:pPr marL="0" indent="0">
              <a:buFont typeface="Arial" panose="020B0604020202020204" pitchFamily="34" charset="0"/>
              <a:buNone/>
              <a:tabLst>
                <a:tab pos="457189" algn="l"/>
              </a:tabLst>
              <a:defRPr/>
            </a:pPr>
            <a:endParaRPr lang="en-US" sz="1200" b="1"/>
          </a:p>
          <a:p>
            <a:endParaRPr lang="en-US"/>
          </a:p>
        </p:txBody>
      </p:sp>
      <p:sp>
        <p:nvSpPr>
          <p:cNvPr id="4" name="Text Placeholder 4">
            <a:extLst>
              <a:ext uri="{FF2B5EF4-FFF2-40B4-BE49-F238E27FC236}">
                <a16:creationId xmlns:a16="http://schemas.microsoft.com/office/drawing/2014/main" id="{94E73856-5B80-EB29-35C1-00C729298D4E}"/>
              </a:ext>
              <a:ext uri="{C183D7F6-B498-43B3-948B-1728B52AA6E4}">
                <adec:decorative xmlns:adec="http://schemas.microsoft.com/office/drawing/2017/decorative" val="1"/>
              </a:ext>
            </a:extLst>
          </p:cNvPr>
          <p:cNvSpPr txBox="1">
            <a:spLocks/>
          </p:cNvSpPr>
          <p:nvPr/>
        </p:nvSpPr>
        <p:spPr>
          <a:xfrm>
            <a:off x="848763" y="2618757"/>
            <a:ext cx="10703900" cy="986882"/>
          </a:xfrm>
          <a:prstGeom prst="rect">
            <a:avLst/>
          </a:prstGeom>
        </p:spPr>
        <p:txBody>
          <a:bodyPr/>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457189" algn="l"/>
              </a:tabLst>
              <a:defRPr/>
            </a:pPr>
            <a:r>
              <a:rPr lang="en-US" sz="1600" b="1"/>
              <a:t>Operational Capacity:</a:t>
            </a:r>
          </a:p>
          <a:p>
            <a:pPr>
              <a:spcBef>
                <a:spcPts val="600"/>
              </a:spcBef>
              <a:tabLst>
                <a:tab pos="457189" algn="l"/>
              </a:tabLst>
              <a:defRPr/>
            </a:pPr>
            <a:r>
              <a:rPr lang="en-US" sz="1600"/>
              <a:t>Increases terminal capacity to support future growth at DEN including enhanced processor and FIS capabilities.</a:t>
            </a:r>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200" b="1"/>
          </a:p>
          <a:p>
            <a:endParaRPr lang="en-US"/>
          </a:p>
        </p:txBody>
      </p:sp>
      <p:sp>
        <p:nvSpPr>
          <p:cNvPr id="5" name="Text Placeholder 4">
            <a:extLst>
              <a:ext uri="{FF2B5EF4-FFF2-40B4-BE49-F238E27FC236}">
                <a16:creationId xmlns:a16="http://schemas.microsoft.com/office/drawing/2014/main" id="{84395E92-CE19-A118-4979-094F72A78091}"/>
              </a:ext>
              <a:ext uri="{C183D7F6-B498-43B3-948B-1728B52AA6E4}">
                <adec:decorative xmlns:adec="http://schemas.microsoft.com/office/drawing/2017/decorative" val="1"/>
              </a:ext>
            </a:extLst>
          </p:cNvPr>
          <p:cNvSpPr txBox="1">
            <a:spLocks/>
          </p:cNvSpPr>
          <p:nvPr/>
        </p:nvSpPr>
        <p:spPr>
          <a:xfrm>
            <a:off x="770438" y="4013388"/>
            <a:ext cx="9649469" cy="758299"/>
          </a:xfrm>
          <a:prstGeom prst="rect">
            <a:avLst/>
          </a:prstGeom>
        </p:spPr>
        <p:txBody>
          <a:bodyPr/>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457189" algn="l"/>
              </a:tabLst>
              <a:defRPr/>
            </a:pPr>
            <a:r>
              <a:rPr lang="en-US" sz="1600" b="1"/>
              <a:t>Commitment to Sustainability:</a:t>
            </a:r>
          </a:p>
          <a:p>
            <a:pPr>
              <a:spcBef>
                <a:spcPts val="600"/>
              </a:spcBef>
              <a:tabLst>
                <a:tab pos="457189" algn="l"/>
              </a:tabLst>
              <a:defRPr/>
            </a:pPr>
            <a:r>
              <a:rPr lang="en-US" sz="1600"/>
              <a:t>Compliance with City Executive Order No. 123 requiring LEED Gold certification for the project. </a:t>
            </a:r>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200" b="1"/>
          </a:p>
          <a:p>
            <a:endParaRPr lang="en-US"/>
          </a:p>
        </p:txBody>
      </p:sp>
    </p:spTree>
    <p:extLst>
      <p:ext uri="{BB962C8B-B14F-4D97-AF65-F5344CB8AC3E}">
        <p14:creationId xmlns:p14="http://schemas.microsoft.com/office/powerpoint/2010/main" val="2296176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descr="Agenda">
            <a:extLst>
              <a:ext uri="{FF2B5EF4-FFF2-40B4-BE49-F238E27FC236}">
                <a16:creationId xmlns:a16="http://schemas.microsoft.com/office/drawing/2014/main" id="{24841190-7D96-86CF-DEBA-2CD24B300636}"/>
              </a:ext>
              <a:ext uri="{C183D7F6-B498-43B3-948B-1728B52AA6E4}">
                <adec:decorative xmlns:adec="http://schemas.microsoft.com/office/drawing/2017/decorative" val="0"/>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440099"/>
                </a:solidFill>
                <a:effectLst/>
                <a:uLnTx/>
                <a:uFillTx/>
                <a:latin typeface="+mn-lt"/>
                <a:ea typeface="+mn-ea"/>
                <a:cs typeface="+mn-cs"/>
              </a:rPr>
              <a:t>Agenda</a:t>
            </a:r>
          </a:p>
        </p:txBody>
      </p:sp>
      <p:sp>
        <p:nvSpPr>
          <p:cNvPr id="8" name="Text Placeholder 7" descr="Housekeeping&#10;Who Is In The Audience?&#10;About DEN&#10;Procurement Opportunities&#10;Breakout Rooms And Networking&#10;&#10;">
            <a:extLst>
              <a:ext uri="{FF2B5EF4-FFF2-40B4-BE49-F238E27FC236}">
                <a16:creationId xmlns:a16="http://schemas.microsoft.com/office/drawing/2014/main" id="{D5AE1A90-9B8F-832E-D55F-CD23D1E8F277}"/>
              </a:ext>
              <a:ext uri="{C183D7F6-B498-43B3-948B-1728B52AA6E4}">
                <adec:decorative xmlns:adec="http://schemas.microsoft.com/office/drawing/2017/decorative" val="0"/>
              </a:ext>
            </a:extLst>
          </p:cNvPr>
          <p:cNvSpPr>
            <a:spLocks noGrp="1"/>
          </p:cNvSpPr>
          <p:nvPr>
            <p:ph type="body" sz="quarter" idx="13"/>
          </p:nvPr>
        </p:nvSpPr>
        <p:spPr>
          <a:xfrm>
            <a:off x="770439" y="1586745"/>
            <a:ext cx="8694737" cy="2025587"/>
          </a:xfrm>
        </p:spPr>
        <p:txBody>
          <a:bodyPr/>
          <a:lstStyle/>
          <a:p>
            <a:pPr marL="285750" lvl="0" indent="-285750">
              <a:buClr>
                <a:srgbClr val="E35B2A"/>
              </a:buClr>
              <a:buFont typeface="Arial" panose="020B0604020202020204" pitchFamily="34" charset="0"/>
              <a:buChar char="•"/>
            </a:pPr>
            <a:r>
              <a:rPr lang="en-US" sz="2000" b="0"/>
              <a:t>Housekeeping</a:t>
            </a:r>
          </a:p>
          <a:p>
            <a:pPr marL="285750" lvl="0" indent="-285750" rtl="0">
              <a:buClr>
                <a:srgbClr val="E35B2A"/>
              </a:buClr>
              <a:buFont typeface="Arial" panose="020B0604020202020204" pitchFamily="34" charset="0"/>
              <a:buChar char="•"/>
            </a:pPr>
            <a:r>
              <a:rPr lang="en-US" sz="2000" b="0"/>
              <a:t>Who Is In The Audience?</a:t>
            </a:r>
          </a:p>
          <a:p>
            <a:pPr marL="285750" lvl="0" indent="-285750" rtl="0">
              <a:buClr>
                <a:srgbClr val="E35B2A"/>
              </a:buClr>
              <a:buFont typeface="Arial" panose="020B0604020202020204" pitchFamily="34" charset="0"/>
              <a:buChar char="•"/>
            </a:pPr>
            <a:r>
              <a:rPr lang="en-US" sz="2000" b="0"/>
              <a:t>About DEN</a:t>
            </a:r>
          </a:p>
          <a:p>
            <a:pPr marL="285750" lvl="0" indent="-285750">
              <a:buClr>
                <a:srgbClr val="E35B2A"/>
              </a:buClr>
              <a:buFont typeface="Arial" panose="020B0604020202020204" pitchFamily="34" charset="0"/>
              <a:buChar char="•"/>
            </a:pPr>
            <a:r>
              <a:rPr lang="en-US" sz="2000" b="0" i="0"/>
              <a:t>Procurement Opportunities</a:t>
            </a:r>
            <a:endParaRPr lang="en-US" sz="2000"/>
          </a:p>
          <a:p>
            <a:pPr marL="285750" lvl="0" indent="-285750">
              <a:buClr>
                <a:srgbClr val="E35B2A"/>
              </a:buClr>
              <a:buFont typeface="Arial" panose="020B0604020202020204" pitchFamily="34" charset="0"/>
              <a:buChar char="•"/>
            </a:pPr>
            <a:r>
              <a:rPr lang="en-US" sz="2000"/>
              <a:t>Breakout Rooms And Networking</a:t>
            </a:r>
          </a:p>
          <a:p>
            <a:pPr marL="285750" indent="-285750">
              <a:buClr>
                <a:srgbClr val="E35B2A"/>
              </a:buClr>
              <a:buFont typeface="Arial" panose="020B0604020202020204" pitchFamily="34" charset="0"/>
              <a:buChar char="•"/>
            </a:pPr>
            <a:endParaRPr lang="en-US"/>
          </a:p>
        </p:txBody>
      </p:sp>
      <p:sp>
        <p:nvSpPr>
          <p:cNvPr id="2" name="TextBox 1">
            <a:extLst>
              <a:ext uri="{FF2B5EF4-FFF2-40B4-BE49-F238E27FC236}">
                <a16:creationId xmlns:a16="http://schemas.microsoft.com/office/drawing/2014/main" id="{2A8E78A2-CF2A-D967-9BA5-445035F99065}"/>
              </a:ext>
              <a:ext uri="{C183D7F6-B498-43B3-948B-1728B52AA6E4}">
                <adec:decorative xmlns:adec="http://schemas.microsoft.com/office/drawing/2017/decorative" val="1"/>
              </a:ext>
            </a:extLst>
          </p:cNvPr>
          <p:cNvSpPr txBox="1"/>
          <p:nvPr/>
        </p:nvSpPr>
        <p:spPr>
          <a:xfrm>
            <a:off x="770439" y="3959111"/>
            <a:ext cx="9526500" cy="2308324"/>
          </a:xfrm>
          <a:prstGeom prst="rect">
            <a:avLst/>
          </a:prstGeom>
          <a:solidFill>
            <a:schemeClr val="bg2"/>
          </a:solidFill>
        </p:spPr>
        <p:txBody>
          <a:bodyPr wrap="square" rtlCol="0">
            <a:spAutoFit/>
          </a:bodyPr>
          <a:lstStyle/>
          <a:p>
            <a:r>
              <a:rPr lang="en-US" b="1"/>
              <a:t>REMINDER:  </a:t>
            </a:r>
          </a:p>
          <a:p>
            <a:endParaRPr lang="en-US"/>
          </a:p>
          <a:p>
            <a:r>
              <a:rPr lang="en-US"/>
              <a:t>This information will be shared with all attendees in a follow-up email from </a:t>
            </a:r>
            <a:r>
              <a:rPr lang="en-US" b="1"/>
              <a:t>Eventbrite.com</a:t>
            </a:r>
            <a:r>
              <a:rPr lang="en-US"/>
              <a:t>, which will also include the registration list and presentations.</a:t>
            </a:r>
          </a:p>
          <a:p>
            <a:endParaRPr lang="en-US"/>
          </a:p>
          <a:p>
            <a:r>
              <a:rPr lang="en-US"/>
              <a:t>Additionally, it will be posted on our website at </a:t>
            </a:r>
            <a:r>
              <a:rPr lang="en-US">
                <a:hlinkClick r:id="rId3"/>
              </a:rPr>
              <a:t>www.flydenver.com/business-and-community/outreach-and-engagement/#pastevents</a:t>
            </a:r>
            <a:r>
              <a:rPr lang="en-US"/>
              <a:t> within the next 3 business days. </a:t>
            </a:r>
          </a:p>
          <a:p>
            <a:endParaRPr lang="en-US"/>
          </a:p>
        </p:txBody>
      </p:sp>
    </p:spTree>
    <p:extLst>
      <p:ext uri="{BB962C8B-B14F-4D97-AF65-F5344CB8AC3E}">
        <p14:creationId xmlns:p14="http://schemas.microsoft.com/office/powerpoint/2010/main" val="1890452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6ED3D-28E1-C3B6-991B-2B8DDF6B66E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BE899BD-2285-8F74-473A-EB4C199278BA}"/>
              </a:ext>
              <a:ext uri="{C183D7F6-B498-43B3-948B-1728B52AA6E4}">
                <adec:decorative xmlns:adec="http://schemas.microsoft.com/office/drawing/2017/decorative" val="1"/>
              </a:ext>
            </a:extLst>
          </p:cNvPr>
          <p:cNvSpPr>
            <a:spLocks noGrp="1"/>
          </p:cNvSpPr>
          <p:nvPr>
            <p:ph type="title" idx="4294967295"/>
          </p:nvPr>
        </p:nvSpPr>
        <p:spPr>
          <a:xfrm>
            <a:off x="769938" y="496888"/>
            <a:ext cx="9307512"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mn-ea"/>
                <a:cs typeface="+mn-cs"/>
              </a:rPr>
              <a:t>Contract Type &amp; General Scope of Work</a:t>
            </a:r>
          </a:p>
        </p:txBody>
      </p:sp>
      <p:sp>
        <p:nvSpPr>
          <p:cNvPr id="7" name="Text Placeholder 4">
            <a:extLst>
              <a:ext uri="{FF2B5EF4-FFF2-40B4-BE49-F238E27FC236}">
                <a16:creationId xmlns:a16="http://schemas.microsoft.com/office/drawing/2014/main" id="{EE12DADF-3CF3-2840-2612-545A176144CE}"/>
              </a:ext>
              <a:ext uri="{C183D7F6-B498-43B3-948B-1728B52AA6E4}">
                <adec:decorative xmlns:adec="http://schemas.microsoft.com/office/drawing/2017/decorative" val="1"/>
              </a:ext>
            </a:extLst>
          </p:cNvPr>
          <p:cNvSpPr txBox="1">
            <a:spLocks/>
          </p:cNvSpPr>
          <p:nvPr/>
        </p:nvSpPr>
        <p:spPr>
          <a:xfrm>
            <a:off x="848763" y="1151822"/>
            <a:ext cx="10603805" cy="681393"/>
          </a:xfrm>
          <a:prstGeom prst="rect">
            <a:avLst/>
          </a:prstGeom>
        </p:spPr>
        <p:txBody>
          <a:bodyPr/>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457189" algn="l"/>
              </a:tabLst>
              <a:defRPr/>
            </a:pPr>
            <a:r>
              <a:rPr lang="en-US" sz="1600" b="1"/>
              <a:t>Contract Type:</a:t>
            </a:r>
          </a:p>
          <a:p>
            <a:pPr>
              <a:spcBef>
                <a:spcPts val="600"/>
              </a:spcBef>
              <a:tabLst>
                <a:tab pos="457189" algn="l"/>
              </a:tabLst>
              <a:defRPr/>
            </a:pPr>
            <a:r>
              <a:rPr lang="en-US" sz="1600"/>
              <a:t>Task order based with a defined overall capacity</a:t>
            </a:r>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200" b="1"/>
          </a:p>
          <a:p>
            <a:endParaRPr lang="en-US"/>
          </a:p>
        </p:txBody>
      </p:sp>
      <p:sp>
        <p:nvSpPr>
          <p:cNvPr id="4" name="Text Placeholder 4">
            <a:extLst>
              <a:ext uri="{FF2B5EF4-FFF2-40B4-BE49-F238E27FC236}">
                <a16:creationId xmlns:a16="http://schemas.microsoft.com/office/drawing/2014/main" id="{1B40543C-5B3C-4778-8FE9-C4E3B498B5ED}"/>
              </a:ext>
              <a:ext uri="{C183D7F6-B498-43B3-948B-1728B52AA6E4}">
                <adec:decorative xmlns:adec="http://schemas.microsoft.com/office/drawing/2017/decorative" val="1"/>
              </a:ext>
            </a:extLst>
          </p:cNvPr>
          <p:cNvSpPr txBox="1">
            <a:spLocks/>
          </p:cNvSpPr>
          <p:nvPr/>
        </p:nvSpPr>
        <p:spPr>
          <a:xfrm>
            <a:off x="848763" y="2260242"/>
            <a:ext cx="10703900" cy="795536"/>
          </a:xfrm>
          <a:prstGeom prst="rect">
            <a:avLst/>
          </a:prstGeom>
        </p:spPr>
        <p:txBody>
          <a:bodyPr/>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457189" algn="l"/>
              </a:tabLst>
              <a:defRPr/>
            </a:pPr>
            <a:r>
              <a:rPr lang="en-US" sz="1600" b="1"/>
              <a:t>Anticipated Contract Term</a:t>
            </a:r>
          </a:p>
          <a:p>
            <a:pPr>
              <a:spcBef>
                <a:spcPts val="600"/>
              </a:spcBef>
              <a:tabLst>
                <a:tab pos="457189" algn="l"/>
              </a:tabLst>
              <a:defRPr/>
            </a:pPr>
            <a:r>
              <a:rPr lang="en-US" sz="1600"/>
              <a:t>10 Years</a:t>
            </a:r>
          </a:p>
          <a:p>
            <a:pPr marL="0" indent="0">
              <a:buFont typeface="Arial" panose="020B0604020202020204" pitchFamily="34" charset="0"/>
              <a:buNone/>
              <a:tabLst>
                <a:tab pos="457189" algn="l"/>
              </a:tabLst>
              <a:defRPr/>
            </a:pPr>
            <a:endParaRPr lang="en-US" sz="1600" b="1">
              <a:highlight>
                <a:srgbClr val="FFFF00"/>
              </a:highlight>
            </a:endParaRPr>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200" b="1"/>
          </a:p>
          <a:p>
            <a:endParaRPr lang="en-US"/>
          </a:p>
        </p:txBody>
      </p:sp>
      <p:sp>
        <p:nvSpPr>
          <p:cNvPr id="10" name="Text Placeholder 4">
            <a:extLst>
              <a:ext uri="{FF2B5EF4-FFF2-40B4-BE49-F238E27FC236}">
                <a16:creationId xmlns:a16="http://schemas.microsoft.com/office/drawing/2014/main" id="{A6AB0B23-634A-0BCA-0CA6-1C35CD7C7F21}"/>
              </a:ext>
              <a:ext uri="{C183D7F6-B498-43B3-948B-1728B52AA6E4}">
                <adec:decorative xmlns:adec="http://schemas.microsoft.com/office/drawing/2017/decorative" val="1"/>
              </a:ext>
            </a:extLst>
          </p:cNvPr>
          <p:cNvSpPr txBox="1">
            <a:spLocks/>
          </p:cNvSpPr>
          <p:nvPr/>
        </p:nvSpPr>
        <p:spPr>
          <a:xfrm>
            <a:off x="6322826" y="1081455"/>
            <a:ext cx="4857363" cy="5045968"/>
          </a:xfrm>
          <a:prstGeom prst="rect">
            <a:avLst/>
          </a:prstGeom>
        </p:spPr>
        <p:txBody>
          <a:bodyPr/>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457189" algn="l"/>
              </a:tabLst>
              <a:defRPr/>
            </a:pPr>
            <a:r>
              <a:rPr lang="en-US" sz="1600" b="1"/>
              <a:t>Key Services:</a:t>
            </a:r>
            <a:endParaRPr lang="en-US" sz="1600"/>
          </a:p>
          <a:p>
            <a:pPr>
              <a:spcBef>
                <a:spcPts val="600"/>
              </a:spcBef>
              <a:tabLst>
                <a:tab pos="457189" algn="l"/>
              </a:tabLst>
              <a:defRPr/>
            </a:pPr>
            <a:r>
              <a:rPr lang="en-US" sz="1600" strike="noStrike">
                <a:effectLst/>
                <a:latin typeface="+mn-lt"/>
              </a:rPr>
              <a:t>Program and project management</a:t>
            </a:r>
          </a:p>
          <a:p>
            <a:pPr>
              <a:spcBef>
                <a:spcPts val="600"/>
              </a:spcBef>
              <a:tabLst>
                <a:tab pos="457189" algn="l"/>
              </a:tabLst>
              <a:defRPr/>
            </a:pPr>
            <a:r>
              <a:rPr lang="en-US" sz="1600" strike="noStrike">
                <a:effectLst/>
              </a:rPr>
              <a:t>Planning and Preliminary design</a:t>
            </a:r>
            <a:endParaRPr lang="en-US" sz="1600"/>
          </a:p>
          <a:p>
            <a:pPr>
              <a:spcBef>
                <a:spcPts val="600"/>
              </a:spcBef>
              <a:tabLst>
                <a:tab pos="457189" algn="l"/>
              </a:tabLst>
              <a:defRPr/>
            </a:pPr>
            <a:r>
              <a:rPr lang="en-US" sz="1600" strike="noStrike">
                <a:effectLst/>
              </a:rPr>
              <a:t>Environmental Services</a:t>
            </a:r>
          </a:p>
          <a:p>
            <a:pPr>
              <a:spcBef>
                <a:spcPts val="600"/>
              </a:spcBef>
              <a:tabLst>
                <a:tab pos="457189" algn="l"/>
              </a:tabLst>
              <a:defRPr/>
            </a:pPr>
            <a:r>
              <a:rPr lang="en-US" sz="1600"/>
              <a:t>Procurement and Contract Management</a:t>
            </a:r>
            <a:endParaRPr lang="en-US" sz="1600" strike="noStrike">
              <a:effectLst/>
            </a:endParaRPr>
          </a:p>
          <a:p>
            <a:pPr>
              <a:spcBef>
                <a:spcPts val="600"/>
              </a:spcBef>
              <a:tabLst>
                <a:tab pos="457189" algn="l"/>
              </a:tabLst>
              <a:defRPr/>
            </a:pPr>
            <a:r>
              <a:rPr lang="en-US" sz="1600"/>
              <a:t>Design management and Permitting coordination</a:t>
            </a:r>
          </a:p>
          <a:p>
            <a:pPr>
              <a:spcBef>
                <a:spcPts val="600"/>
              </a:spcBef>
              <a:tabLst>
                <a:tab pos="457189" algn="l"/>
              </a:tabLst>
              <a:defRPr/>
            </a:pPr>
            <a:r>
              <a:rPr lang="en-US" sz="1600" strike="noStrike">
                <a:effectLst/>
              </a:rPr>
              <a:t>Stakeholder and Community Engagement</a:t>
            </a:r>
          </a:p>
          <a:p>
            <a:pPr>
              <a:spcBef>
                <a:spcPts val="600"/>
              </a:spcBef>
              <a:tabLst>
                <a:tab pos="457189" algn="l"/>
              </a:tabLst>
              <a:defRPr/>
            </a:pPr>
            <a:r>
              <a:rPr lang="en-US" sz="1600" strike="noStrike">
                <a:solidFill>
                  <a:srgbClr val="000000"/>
                </a:solidFill>
                <a:effectLst/>
              </a:rPr>
              <a:t>Activation Support</a:t>
            </a:r>
          </a:p>
          <a:p>
            <a:pPr>
              <a:spcBef>
                <a:spcPts val="600"/>
              </a:spcBef>
              <a:tabLst>
                <a:tab pos="457189" algn="l"/>
              </a:tabLst>
              <a:defRPr/>
            </a:pPr>
            <a:r>
              <a:rPr lang="en-US" sz="1600">
                <a:solidFill>
                  <a:srgbClr val="000000"/>
                </a:solidFill>
              </a:rPr>
              <a:t>Records management and Documentation controls</a:t>
            </a:r>
          </a:p>
          <a:p>
            <a:pPr>
              <a:spcBef>
                <a:spcPts val="600"/>
              </a:spcBef>
              <a:tabLst>
                <a:tab pos="457189" algn="l"/>
              </a:tabLst>
              <a:defRPr/>
            </a:pPr>
            <a:r>
              <a:rPr lang="en-US" sz="1600" b="0" i="0" u="none">
                <a:solidFill>
                  <a:srgbClr val="000000"/>
                </a:solidFill>
              </a:rPr>
              <a:t>Cost and Budget Management</a:t>
            </a:r>
          </a:p>
          <a:p>
            <a:pPr>
              <a:spcBef>
                <a:spcPts val="600"/>
              </a:spcBef>
              <a:tabLst>
                <a:tab pos="457189" algn="l"/>
              </a:tabLst>
              <a:defRPr/>
            </a:pPr>
            <a:r>
              <a:rPr lang="en-US" sz="1600" strike="noStrike">
                <a:solidFill>
                  <a:srgbClr val="000000"/>
                </a:solidFill>
                <a:effectLst/>
                <a:latin typeface="+mn-lt"/>
              </a:rPr>
              <a:t>Schedule and Project Controls</a:t>
            </a:r>
          </a:p>
          <a:p>
            <a:pPr>
              <a:spcBef>
                <a:spcPts val="600"/>
              </a:spcBef>
              <a:tabLst>
                <a:tab pos="457189" algn="l"/>
              </a:tabLst>
              <a:defRPr/>
            </a:pPr>
            <a:r>
              <a:rPr lang="en-US" sz="1600" b="0" i="0" u="none">
                <a:solidFill>
                  <a:srgbClr val="000000"/>
                </a:solidFill>
              </a:rPr>
              <a:t>Quality Assurance and Risk Management</a:t>
            </a:r>
          </a:p>
          <a:p>
            <a:pPr>
              <a:spcBef>
                <a:spcPts val="600"/>
              </a:spcBef>
              <a:tabLst>
                <a:tab pos="457189" algn="l"/>
              </a:tabLst>
              <a:defRPr/>
            </a:pPr>
            <a:r>
              <a:rPr lang="en-US" sz="1600" b="0" i="0" u="none">
                <a:solidFill>
                  <a:srgbClr val="000000"/>
                </a:solidFill>
              </a:rPr>
              <a:t>Othe</a:t>
            </a:r>
            <a:r>
              <a:rPr lang="en-US" sz="1600">
                <a:solidFill>
                  <a:srgbClr val="000000"/>
                </a:solidFill>
              </a:rPr>
              <a:t>r Project-Related Activities.</a:t>
            </a:r>
          </a:p>
          <a:p>
            <a:pPr>
              <a:spcBef>
                <a:spcPts val="600"/>
              </a:spcBef>
              <a:tabLst>
                <a:tab pos="457189" algn="l"/>
              </a:tabLst>
              <a:defRPr/>
            </a:pPr>
            <a:endParaRPr lang="en-US" sz="1600" b="0" i="0" u="none">
              <a:solidFill>
                <a:srgbClr val="000000"/>
              </a:solidFill>
            </a:endParaRPr>
          </a:p>
          <a:p>
            <a:pPr>
              <a:spcBef>
                <a:spcPts val="600"/>
              </a:spcBef>
              <a:tabLst>
                <a:tab pos="457189" algn="l"/>
              </a:tabLst>
              <a:defRPr/>
            </a:pPr>
            <a:endParaRPr lang="en-US" sz="1600" b="0" i="0" u="none" strike="noStrike">
              <a:solidFill>
                <a:srgbClr val="000000"/>
              </a:solidFill>
              <a:effectLst/>
              <a:latin typeface="+mn-lt"/>
            </a:endParaRPr>
          </a:p>
          <a:p>
            <a:pPr>
              <a:tabLst>
                <a:tab pos="457189" algn="l"/>
              </a:tabLst>
              <a:defRPr/>
            </a:pPr>
            <a:endParaRPr lang="en-US" sz="1600" b="0" i="0" u="none" strike="noStrike">
              <a:solidFill>
                <a:srgbClr val="000000"/>
              </a:solidFill>
              <a:effectLst/>
              <a:latin typeface="+mn-lt"/>
            </a:endParaRPr>
          </a:p>
          <a:p>
            <a:pPr>
              <a:tabLst>
                <a:tab pos="457189" algn="l"/>
              </a:tabLst>
              <a:defRPr/>
            </a:pPr>
            <a:endParaRPr lang="en-US" sz="1600" b="0" i="0" u="none" strike="noStrike">
              <a:solidFill>
                <a:srgbClr val="000000"/>
              </a:solidFill>
              <a:effectLst/>
              <a:latin typeface="+mn-lt"/>
            </a:endParaRPr>
          </a:p>
          <a:p>
            <a:pPr>
              <a:tabLst>
                <a:tab pos="457189" algn="l"/>
              </a:tabLst>
              <a:defRPr/>
            </a:pPr>
            <a:endParaRPr lang="en-US" sz="1600"/>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200" b="1"/>
          </a:p>
          <a:p>
            <a:endParaRPr lang="en-US"/>
          </a:p>
        </p:txBody>
      </p:sp>
      <p:sp>
        <p:nvSpPr>
          <p:cNvPr id="8" name="Text Placeholder 4">
            <a:extLst>
              <a:ext uri="{FF2B5EF4-FFF2-40B4-BE49-F238E27FC236}">
                <a16:creationId xmlns:a16="http://schemas.microsoft.com/office/drawing/2014/main" id="{934422BF-4A1E-D9CB-C8CC-9305C07D6DD9}"/>
              </a:ext>
              <a:ext uri="{C183D7F6-B498-43B3-948B-1728B52AA6E4}">
                <adec:decorative xmlns:adec="http://schemas.microsoft.com/office/drawing/2017/decorative" val="1"/>
              </a:ext>
            </a:extLst>
          </p:cNvPr>
          <p:cNvSpPr txBox="1">
            <a:spLocks/>
          </p:cNvSpPr>
          <p:nvPr/>
        </p:nvSpPr>
        <p:spPr>
          <a:xfrm>
            <a:off x="764096" y="3181922"/>
            <a:ext cx="4293424" cy="843916"/>
          </a:xfrm>
          <a:prstGeom prst="rect">
            <a:avLst/>
          </a:prstGeom>
        </p:spPr>
        <p:txBody>
          <a:bodyPr/>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457189" algn="l"/>
              </a:tabLst>
              <a:defRPr/>
            </a:pPr>
            <a:r>
              <a:rPr lang="en-US" sz="1600" b="1"/>
              <a:t>Contract Budget</a:t>
            </a:r>
          </a:p>
          <a:p>
            <a:pPr>
              <a:spcBef>
                <a:spcPts val="600"/>
              </a:spcBef>
              <a:tabLst>
                <a:tab pos="457189" algn="l"/>
              </a:tabLst>
              <a:defRPr/>
            </a:pPr>
            <a:r>
              <a:rPr lang="en-US" sz="1600"/>
              <a:t>$135M</a:t>
            </a:r>
          </a:p>
          <a:p>
            <a:pPr marL="0" indent="0">
              <a:buFont typeface="Arial" panose="020B0604020202020204" pitchFamily="34" charset="0"/>
              <a:buNone/>
              <a:tabLst>
                <a:tab pos="457189" algn="l"/>
              </a:tabLst>
              <a:defRPr/>
            </a:pPr>
            <a:endParaRPr lang="en-US" sz="1600" b="1">
              <a:highlight>
                <a:srgbClr val="FFFF00"/>
              </a:highlight>
            </a:endParaRPr>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200" b="1"/>
          </a:p>
          <a:p>
            <a:endParaRPr lang="en-US"/>
          </a:p>
        </p:txBody>
      </p:sp>
      <p:sp>
        <p:nvSpPr>
          <p:cNvPr id="5" name="Text Placeholder 4">
            <a:extLst>
              <a:ext uri="{FF2B5EF4-FFF2-40B4-BE49-F238E27FC236}">
                <a16:creationId xmlns:a16="http://schemas.microsoft.com/office/drawing/2014/main" id="{071ABBEC-8CBD-DA28-6FAC-83527DF38808}"/>
              </a:ext>
              <a:ext uri="{C183D7F6-B498-43B3-948B-1728B52AA6E4}">
                <adec:decorative xmlns:adec="http://schemas.microsoft.com/office/drawing/2017/decorative" val="1"/>
              </a:ext>
            </a:extLst>
          </p:cNvPr>
          <p:cNvSpPr txBox="1">
            <a:spLocks/>
          </p:cNvSpPr>
          <p:nvPr/>
        </p:nvSpPr>
        <p:spPr>
          <a:xfrm>
            <a:off x="848762" y="4149540"/>
            <a:ext cx="4293424" cy="843916"/>
          </a:xfrm>
          <a:prstGeom prst="rect">
            <a:avLst/>
          </a:prstGeom>
        </p:spPr>
        <p:txBody>
          <a:bodyPr lIns="91440" tIns="45720" rIns="91440" bIns="45720" anchor="t"/>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457189" algn="l"/>
              </a:tabLst>
              <a:defRPr/>
            </a:pPr>
            <a:r>
              <a:rPr lang="en-US" sz="1600" b="1"/>
              <a:t>MWBE Participation Goal</a:t>
            </a:r>
          </a:p>
          <a:p>
            <a:pPr>
              <a:spcBef>
                <a:spcPts val="600"/>
              </a:spcBef>
              <a:tabLst>
                <a:tab pos="457189" algn="l"/>
              </a:tabLst>
              <a:defRPr/>
            </a:pPr>
            <a:r>
              <a:rPr lang="en-US" sz="1600">
                <a:ea typeface="Calibri"/>
                <a:cs typeface="Calibri"/>
              </a:rPr>
              <a:t>20%</a:t>
            </a:r>
          </a:p>
          <a:p>
            <a:pPr marL="0" indent="0">
              <a:buFont typeface="Arial" panose="020B0604020202020204" pitchFamily="34" charset="0"/>
              <a:buNone/>
              <a:tabLst>
                <a:tab pos="457189" algn="l"/>
              </a:tabLst>
              <a:defRPr/>
            </a:pPr>
            <a:endParaRPr lang="en-US" sz="1600" b="1">
              <a:highlight>
                <a:srgbClr val="FFFF00"/>
              </a:highlight>
            </a:endParaRPr>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200" b="1">
              <a:ea typeface="Calibri" panose="020F0502020204030204"/>
              <a:cs typeface="Calibri" panose="020F0502020204030204"/>
            </a:endParaRPr>
          </a:p>
          <a:p>
            <a:pPr>
              <a:buFont typeface="Arial" panose="020B0604020202020204" pitchFamily="34" charset="0"/>
              <a:buChar char="•"/>
              <a:tabLst>
                <a:tab pos="457189" algn="l"/>
              </a:tabLst>
              <a:defRPr/>
            </a:pPr>
            <a:endParaRPr lang="en-US">
              <a:ea typeface="Calibri" panose="020F0502020204030204"/>
              <a:cs typeface="Calibri" panose="020F0502020204030204"/>
            </a:endParaRPr>
          </a:p>
        </p:txBody>
      </p:sp>
    </p:spTree>
    <p:extLst>
      <p:ext uri="{BB962C8B-B14F-4D97-AF65-F5344CB8AC3E}">
        <p14:creationId xmlns:p14="http://schemas.microsoft.com/office/powerpoint/2010/main" val="258776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0A26F-AD3A-6B9D-A371-36157319D12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A20E219-F6C4-7DE7-990C-B47EF47DC46E}"/>
              </a:ext>
              <a:ext uri="{C183D7F6-B498-43B3-948B-1728B52AA6E4}">
                <adec:decorative xmlns:adec="http://schemas.microsoft.com/office/drawing/2017/decorative" val="1"/>
              </a:ext>
            </a:extLst>
          </p:cNvPr>
          <p:cNvSpPr>
            <a:spLocks noGrp="1"/>
          </p:cNvSpPr>
          <p:nvPr>
            <p:ph type="title" idx="4294967295"/>
          </p:nvPr>
        </p:nvSpPr>
        <p:spPr>
          <a:xfrm>
            <a:off x="769938" y="496888"/>
            <a:ext cx="9307512"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mn-ea"/>
                <a:cs typeface="+mn-cs"/>
              </a:rPr>
              <a:t>Anticipated Procurement Timeline</a:t>
            </a:r>
          </a:p>
        </p:txBody>
      </p:sp>
      <p:sp>
        <p:nvSpPr>
          <p:cNvPr id="7" name="Text Placeholder 4">
            <a:extLst>
              <a:ext uri="{FF2B5EF4-FFF2-40B4-BE49-F238E27FC236}">
                <a16:creationId xmlns:a16="http://schemas.microsoft.com/office/drawing/2014/main" id="{E584D0E2-AE4D-33A1-B3B3-71C9CFD42FE8}"/>
              </a:ext>
              <a:ext uri="{C183D7F6-B498-43B3-948B-1728B52AA6E4}">
                <adec:decorative xmlns:adec="http://schemas.microsoft.com/office/drawing/2017/decorative" val="1"/>
              </a:ext>
            </a:extLst>
          </p:cNvPr>
          <p:cNvSpPr txBox="1">
            <a:spLocks/>
          </p:cNvSpPr>
          <p:nvPr/>
        </p:nvSpPr>
        <p:spPr>
          <a:xfrm>
            <a:off x="770439" y="1266726"/>
            <a:ext cx="5111888" cy="980247"/>
          </a:xfrm>
          <a:prstGeom prst="rect">
            <a:avLst/>
          </a:prstGeom>
        </p:spPr>
        <p:txBody>
          <a:bodyPr/>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457189" algn="l"/>
              </a:tabLst>
              <a:defRPr/>
            </a:pPr>
            <a:r>
              <a:rPr lang="en-US" sz="1600" b="1"/>
              <a:t>Planning Phase </a:t>
            </a:r>
            <a:r>
              <a:rPr lang="en-US" sz="1600" b="1" i="1"/>
              <a:t>(Tentative: Q3 2025 – Q4 2025)</a:t>
            </a:r>
          </a:p>
          <a:p>
            <a:pPr>
              <a:spcBef>
                <a:spcPts val="600"/>
              </a:spcBef>
              <a:tabLst>
                <a:tab pos="457189" algn="l"/>
              </a:tabLst>
              <a:defRPr/>
            </a:pPr>
            <a:r>
              <a:rPr lang="en-US" sz="1600"/>
              <a:t>Conduct vendor outreach and advertisement tollgate.</a:t>
            </a: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200" b="1"/>
          </a:p>
          <a:p>
            <a:endParaRPr lang="en-US"/>
          </a:p>
        </p:txBody>
      </p:sp>
      <p:sp>
        <p:nvSpPr>
          <p:cNvPr id="4" name="Text Placeholder 4">
            <a:extLst>
              <a:ext uri="{FF2B5EF4-FFF2-40B4-BE49-F238E27FC236}">
                <a16:creationId xmlns:a16="http://schemas.microsoft.com/office/drawing/2014/main" id="{5CEBBF2D-688C-2D77-E63E-ACCDCBD83AC7}"/>
              </a:ext>
              <a:ext uri="{C183D7F6-B498-43B3-948B-1728B52AA6E4}">
                <adec:decorative xmlns:adec="http://schemas.microsoft.com/office/drawing/2017/decorative" val="1"/>
              </a:ext>
            </a:extLst>
          </p:cNvPr>
          <p:cNvSpPr txBox="1">
            <a:spLocks/>
          </p:cNvSpPr>
          <p:nvPr/>
        </p:nvSpPr>
        <p:spPr>
          <a:xfrm>
            <a:off x="770438" y="2246964"/>
            <a:ext cx="5111888" cy="1372937"/>
          </a:xfrm>
          <a:prstGeom prst="rect">
            <a:avLst/>
          </a:prstGeom>
        </p:spPr>
        <p:txBody>
          <a:bodyPr/>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457189" algn="l"/>
              </a:tabLst>
              <a:defRPr/>
            </a:pPr>
            <a:r>
              <a:rPr lang="en-US" sz="1600" b="1"/>
              <a:t>Advertisement Phase </a:t>
            </a:r>
            <a:r>
              <a:rPr lang="en-US" sz="1600" b="1" i="1"/>
              <a:t>(Tentative: Q4 2025)</a:t>
            </a:r>
          </a:p>
          <a:p>
            <a:pPr>
              <a:spcBef>
                <a:spcPts val="600"/>
              </a:spcBef>
              <a:tabLst>
                <a:tab pos="457189" algn="l"/>
              </a:tabLst>
              <a:defRPr/>
            </a:pPr>
            <a:r>
              <a:rPr lang="en-US" sz="1600"/>
              <a:t>Publish advertisement on Bidnet</a:t>
            </a:r>
          </a:p>
          <a:p>
            <a:pPr>
              <a:spcBef>
                <a:spcPts val="600"/>
              </a:spcBef>
              <a:tabLst>
                <a:tab pos="457189" algn="l"/>
              </a:tabLst>
              <a:defRPr/>
            </a:pPr>
            <a:r>
              <a:rPr lang="en-US" sz="1600"/>
              <a:t>Host Pre-proposal meeting</a:t>
            </a:r>
          </a:p>
          <a:p>
            <a:pPr>
              <a:spcBef>
                <a:spcPts val="600"/>
              </a:spcBef>
              <a:tabLst>
                <a:tab pos="457189" algn="l"/>
              </a:tabLst>
              <a:defRPr/>
            </a:pPr>
            <a:r>
              <a:rPr lang="en-US" sz="1600"/>
              <a:t>Receive proposals.</a:t>
            </a:r>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200" b="1"/>
          </a:p>
          <a:p>
            <a:endParaRPr lang="en-US"/>
          </a:p>
        </p:txBody>
      </p:sp>
      <p:sp>
        <p:nvSpPr>
          <p:cNvPr id="5" name="Text Placeholder 4">
            <a:extLst>
              <a:ext uri="{FF2B5EF4-FFF2-40B4-BE49-F238E27FC236}">
                <a16:creationId xmlns:a16="http://schemas.microsoft.com/office/drawing/2014/main" id="{221866D4-995F-D2EA-9C85-79D3669C76AF}"/>
              </a:ext>
              <a:ext uri="{C183D7F6-B498-43B3-948B-1728B52AA6E4}">
                <adec:decorative xmlns:adec="http://schemas.microsoft.com/office/drawing/2017/decorative" val="1"/>
              </a:ext>
            </a:extLst>
          </p:cNvPr>
          <p:cNvSpPr txBox="1">
            <a:spLocks/>
          </p:cNvSpPr>
          <p:nvPr/>
        </p:nvSpPr>
        <p:spPr>
          <a:xfrm>
            <a:off x="770438" y="3838463"/>
            <a:ext cx="5111888" cy="2094225"/>
          </a:xfrm>
          <a:prstGeom prst="rect">
            <a:avLst/>
          </a:prstGeom>
        </p:spPr>
        <p:txBody>
          <a:bodyPr/>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457189" algn="l"/>
              </a:tabLst>
              <a:defRPr/>
            </a:pPr>
            <a:r>
              <a:rPr lang="en-US" sz="1600" b="1"/>
              <a:t>Selection Phase </a:t>
            </a:r>
            <a:r>
              <a:rPr lang="en-US" sz="1600" b="1" i="1"/>
              <a:t>(Tentative Q4 2025 – Q1 2026)</a:t>
            </a:r>
          </a:p>
          <a:p>
            <a:pPr>
              <a:spcBef>
                <a:spcPts val="600"/>
              </a:spcBef>
              <a:tabLst>
                <a:tab pos="457189" algn="l"/>
              </a:tabLst>
              <a:defRPr/>
            </a:pPr>
            <a:r>
              <a:rPr lang="en-US" sz="1600"/>
              <a:t>Review qualifications/ proposals</a:t>
            </a:r>
          </a:p>
          <a:p>
            <a:pPr>
              <a:spcBef>
                <a:spcPts val="600"/>
              </a:spcBef>
              <a:tabLst>
                <a:tab pos="457189" algn="l"/>
              </a:tabLst>
              <a:defRPr/>
            </a:pPr>
            <a:r>
              <a:rPr lang="en-US" sz="1600"/>
              <a:t>Develop a shortlist of firms</a:t>
            </a:r>
          </a:p>
          <a:p>
            <a:pPr>
              <a:spcBef>
                <a:spcPts val="600"/>
              </a:spcBef>
              <a:tabLst>
                <a:tab pos="457189" algn="l"/>
              </a:tabLst>
              <a:defRPr/>
            </a:pPr>
            <a:r>
              <a:rPr lang="en-US" sz="1600"/>
              <a:t>Issue Request for Proposals (RFP)</a:t>
            </a:r>
          </a:p>
          <a:p>
            <a:pPr>
              <a:spcBef>
                <a:spcPts val="600"/>
              </a:spcBef>
              <a:tabLst>
                <a:tab pos="457189" algn="l"/>
              </a:tabLst>
              <a:defRPr/>
            </a:pPr>
            <a:r>
              <a:rPr lang="en-US" sz="1600"/>
              <a:t>Conduct interviews</a:t>
            </a:r>
          </a:p>
          <a:p>
            <a:pPr>
              <a:spcBef>
                <a:spcPts val="600"/>
              </a:spcBef>
              <a:tabLst>
                <a:tab pos="457189" algn="l"/>
              </a:tabLst>
              <a:defRPr/>
            </a:pPr>
            <a:r>
              <a:rPr lang="en-US" sz="1600"/>
              <a:t>Complete selection tollgate.</a:t>
            </a:r>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200" b="1"/>
          </a:p>
          <a:p>
            <a:endParaRPr lang="en-US"/>
          </a:p>
        </p:txBody>
      </p:sp>
      <p:sp>
        <p:nvSpPr>
          <p:cNvPr id="10" name="Text Placeholder 4">
            <a:extLst>
              <a:ext uri="{FF2B5EF4-FFF2-40B4-BE49-F238E27FC236}">
                <a16:creationId xmlns:a16="http://schemas.microsoft.com/office/drawing/2014/main" id="{60A3E844-BC5A-48A7-E2A7-618AB4E523D0}"/>
              </a:ext>
              <a:ext uri="{C183D7F6-B498-43B3-948B-1728B52AA6E4}">
                <adec:decorative xmlns:adec="http://schemas.microsoft.com/office/drawing/2017/decorative" val="1"/>
              </a:ext>
            </a:extLst>
          </p:cNvPr>
          <p:cNvSpPr txBox="1">
            <a:spLocks/>
          </p:cNvSpPr>
          <p:nvPr/>
        </p:nvSpPr>
        <p:spPr>
          <a:xfrm>
            <a:off x="6309675" y="1266733"/>
            <a:ext cx="4959647" cy="980231"/>
          </a:xfrm>
          <a:prstGeom prst="rect">
            <a:avLst/>
          </a:prstGeom>
        </p:spPr>
        <p:txBody>
          <a:bodyPr/>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457189" algn="l"/>
              </a:tabLst>
              <a:defRPr/>
            </a:pPr>
            <a:r>
              <a:rPr lang="en-US" sz="1600" b="1"/>
              <a:t>Contract Drafting </a:t>
            </a:r>
            <a:r>
              <a:rPr lang="en-US" sz="1600" b="1" i="1"/>
              <a:t>(Tentative: Q1 2026)</a:t>
            </a:r>
            <a:endParaRPr lang="en-US" sz="1600" i="1"/>
          </a:p>
          <a:p>
            <a:pPr>
              <a:spcBef>
                <a:spcPts val="600"/>
              </a:spcBef>
              <a:tabLst>
                <a:tab pos="457189" algn="l"/>
              </a:tabLst>
              <a:defRPr/>
            </a:pPr>
            <a:r>
              <a:rPr lang="en-US" sz="1600" strike="noStrike">
                <a:effectLst/>
                <a:latin typeface="+mn-lt"/>
              </a:rPr>
              <a:t>Finalize contract terms</a:t>
            </a:r>
          </a:p>
          <a:p>
            <a:pPr>
              <a:spcBef>
                <a:spcPts val="600"/>
              </a:spcBef>
              <a:tabLst>
                <a:tab pos="457189" algn="l"/>
              </a:tabLst>
              <a:defRPr/>
            </a:pPr>
            <a:r>
              <a:rPr lang="en-US" sz="1600"/>
              <a:t>Vendor signs the contract.</a:t>
            </a:r>
            <a:endParaRPr lang="en-US" sz="1600" b="0" i="0" u="none" strike="noStrike">
              <a:solidFill>
                <a:srgbClr val="000000"/>
              </a:solidFill>
              <a:effectLst/>
              <a:latin typeface="+mn-lt"/>
            </a:endParaRPr>
          </a:p>
          <a:p>
            <a:pPr>
              <a:tabLst>
                <a:tab pos="457189" algn="l"/>
              </a:tabLst>
              <a:defRPr/>
            </a:pPr>
            <a:endParaRPr lang="en-US" sz="1600" b="0" i="0" u="none" strike="noStrike">
              <a:solidFill>
                <a:srgbClr val="000000"/>
              </a:solidFill>
              <a:effectLst/>
              <a:latin typeface="+mn-lt"/>
            </a:endParaRPr>
          </a:p>
          <a:p>
            <a:pPr>
              <a:tabLst>
                <a:tab pos="457189" algn="l"/>
              </a:tabLst>
              <a:defRPr/>
            </a:pPr>
            <a:endParaRPr lang="en-US" sz="1600"/>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200" b="1"/>
          </a:p>
          <a:p>
            <a:endParaRPr lang="en-US"/>
          </a:p>
        </p:txBody>
      </p:sp>
      <p:sp>
        <p:nvSpPr>
          <p:cNvPr id="6" name="Text Placeholder 4">
            <a:extLst>
              <a:ext uri="{FF2B5EF4-FFF2-40B4-BE49-F238E27FC236}">
                <a16:creationId xmlns:a16="http://schemas.microsoft.com/office/drawing/2014/main" id="{4B951104-CE57-E4DC-D2A7-B9FF787B7C92}"/>
              </a:ext>
              <a:ext uri="{C183D7F6-B498-43B3-948B-1728B52AA6E4}">
                <adec:decorative xmlns:adec="http://schemas.microsoft.com/office/drawing/2017/decorative" val="1"/>
              </a:ext>
            </a:extLst>
          </p:cNvPr>
          <p:cNvSpPr txBox="1">
            <a:spLocks/>
          </p:cNvSpPr>
          <p:nvPr/>
        </p:nvSpPr>
        <p:spPr>
          <a:xfrm>
            <a:off x="6309674" y="2448769"/>
            <a:ext cx="4959647" cy="980231"/>
          </a:xfrm>
          <a:prstGeom prst="rect">
            <a:avLst/>
          </a:prstGeom>
        </p:spPr>
        <p:txBody>
          <a:bodyPr/>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457189" algn="l"/>
              </a:tabLst>
              <a:defRPr/>
            </a:pPr>
            <a:r>
              <a:rPr lang="en-US" sz="1600" b="1"/>
              <a:t>Execution </a:t>
            </a:r>
            <a:r>
              <a:rPr lang="en-US" sz="1600" b="1" i="1"/>
              <a:t>(Tentative: Q2- Q3 2026)</a:t>
            </a:r>
            <a:endParaRPr lang="en-US" sz="1600" i="1"/>
          </a:p>
          <a:p>
            <a:pPr>
              <a:spcBef>
                <a:spcPts val="600"/>
              </a:spcBef>
              <a:tabLst>
                <a:tab pos="457189" algn="l"/>
              </a:tabLst>
              <a:defRPr/>
            </a:pPr>
            <a:r>
              <a:rPr lang="en-US" sz="1600"/>
              <a:t>Obtain the agency approval</a:t>
            </a:r>
            <a:endParaRPr lang="en-US" sz="1600" strike="noStrike">
              <a:effectLst/>
              <a:latin typeface="+mn-lt"/>
            </a:endParaRPr>
          </a:p>
          <a:p>
            <a:pPr>
              <a:spcBef>
                <a:spcPts val="600"/>
              </a:spcBef>
              <a:tabLst>
                <a:tab pos="457189" algn="l"/>
              </a:tabLst>
              <a:defRPr/>
            </a:pPr>
            <a:r>
              <a:rPr lang="en-US" sz="1600"/>
              <a:t>Complete City Council approval process</a:t>
            </a:r>
          </a:p>
          <a:p>
            <a:pPr>
              <a:spcBef>
                <a:spcPts val="600"/>
              </a:spcBef>
              <a:tabLst>
                <a:tab pos="457189" algn="l"/>
              </a:tabLst>
              <a:defRPr/>
            </a:pPr>
            <a:r>
              <a:rPr lang="en-US" sz="1600" b="0" i="0" u="none" strike="noStrike">
                <a:solidFill>
                  <a:srgbClr val="000000"/>
                </a:solidFill>
                <a:effectLst/>
                <a:latin typeface="+mn-lt"/>
              </a:rPr>
              <a:t>Finalize contract with all signatures.</a:t>
            </a:r>
          </a:p>
          <a:p>
            <a:pPr>
              <a:tabLst>
                <a:tab pos="457189" algn="l"/>
              </a:tabLst>
              <a:defRPr/>
            </a:pPr>
            <a:endParaRPr lang="en-US" sz="1600" b="0" i="0" u="none" strike="noStrike">
              <a:solidFill>
                <a:srgbClr val="000000"/>
              </a:solidFill>
              <a:effectLst/>
              <a:latin typeface="+mn-lt"/>
            </a:endParaRPr>
          </a:p>
          <a:p>
            <a:pPr>
              <a:tabLst>
                <a:tab pos="457189" algn="l"/>
              </a:tabLst>
              <a:defRPr/>
            </a:pPr>
            <a:endParaRPr lang="en-US" sz="1600"/>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200" b="1"/>
          </a:p>
          <a:p>
            <a:endParaRPr lang="en-US"/>
          </a:p>
        </p:txBody>
      </p:sp>
    </p:spTree>
    <p:extLst>
      <p:ext uri="{BB962C8B-B14F-4D97-AF65-F5344CB8AC3E}">
        <p14:creationId xmlns:p14="http://schemas.microsoft.com/office/powerpoint/2010/main" val="2075833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19E26-71A5-37A3-E9C4-7816F66D84E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9F47F42-5247-2BD4-A40F-AB6D6AE1ADC7}"/>
              </a:ext>
            </a:extLst>
          </p:cNvPr>
          <p:cNvSpPr>
            <a:spLocks noGrp="1"/>
          </p:cNvSpPr>
          <p:nvPr>
            <p:ph type="title" idx="4294967295"/>
          </p:nvPr>
        </p:nvSpPr>
        <p:spPr>
          <a:xfrm>
            <a:off x="769938" y="496888"/>
            <a:ext cx="9307512"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mn-ea"/>
                <a:cs typeface="+mn-cs"/>
              </a:rPr>
              <a:t>Summary</a:t>
            </a:r>
          </a:p>
        </p:txBody>
      </p:sp>
      <p:sp>
        <p:nvSpPr>
          <p:cNvPr id="3" name="Text Placeholder 2">
            <a:extLst>
              <a:ext uri="{FF2B5EF4-FFF2-40B4-BE49-F238E27FC236}">
                <a16:creationId xmlns:a16="http://schemas.microsoft.com/office/drawing/2014/main" id="{4711337F-1ADA-2A51-FC52-A0E80E1B95B8}"/>
              </a:ext>
            </a:extLst>
          </p:cNvPr>
          <p:cNvSpPr>
            <a:spLocks noGrp="1"/>
          </p:cNvSpPr>
          <p:nvPr>
            <p:ph type="body" sz="quarter" idx="12"/>
          </p:nvPr>
        </p:nvSpPr>
        <p:spPr/>
        <p:txBody>
          <a:bodyPr/>
          <a:lstStyle/>
          <a:p>
            <a:r>
              <a:rPr lang="en-US"/>
              <a:t>7</a:t>
            </a:r>
          </a:p>
        </p:txBody>
      </p:sp>
      <p:sp>
        <p:nvSpPr>
          <p:cNvPr id="7" name="Text Placeholder 4">
            <a:extLst>
              <a:ext uri="{FF2B5EF4-FFF2-40B4-BE49-F238E27FC236}">
                <a16:creationId xmlns:a16="http://schemas.microsoft.com/office/drawing/2014/main" id="{8749CA47-3FBC-7A33-1FAF-557F8797CB17}"/>
              </a:ext>
            </a:extLst>
          </p:cNvPr>
          <p:cNvSpPr txBox="1">
            <a:spLocks/>
          </p:cNvSpPr>
          <p:nvPr/>
        </p:nvSpPr>
        <p:spPr>
          <a:xfrm>
            <a:off x="770438" y="1266726"/>
            <a:ext cx="10603805" cy="1710652"/>
          </a:xfrm>
          <a:prstGeom prst="rect">
            <a:avLst/>
          </a:prstGeom>
        </p:spPr>
        <p:txBody>
          <a:bodyPr/>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457189" algn="l"/>
              </a:tabLst>
              <a:defRPr/>
            </a:pPr>
            <a:r>
              <a:rPr lang="en-US" sz="1600" b="1"/>
              <a:t>Summary:</a:t>
            </a:r>
          </a:p>
          <a:p>
            <a:pPr>
              <a:spcBef>
                <a:spcPts val="600"/>
              </a:spcBef>
              <a:tabLst>
                <a:tab pos="457189" algn="l"/>
              </a:tabLst>
              <a:defRPr/>
            </a:pPr>
            <a:r>
              <a:rPr lang="en-US" sz="1600" kern="100">
                <a:effectLst/>
                <a:ea typeface="Aptos" panose="020B0004020202020204" pitchFamily="34" charset="0"/>
                <a:cs typeface="Times New Roman" panose="02020603050405020304" pitchFamily="18" charset="0"/>
              </a:rPr>
              <a:t>The selection of a qualified Program Management Team (PMT) is critical to the successful delivery of this key infrastructure project.</a:t>
            </a:r>
          </a:p>
          <a:p>
            <a:pPr marL="0" indent="0">
              <a:spcBef>
                <a:spcPts val="600"/>
              </a:spcBef>
              <a:buNone/>
              <a:tabLst>
                <a:tab pos="457189" algn="l"/>
              </a:tabLst>
              <a:defRPr/>
            </a:pPr>
            <a:endParaRPr lang="en-US" sz="1600"/>
          </a:p>
          <a:p>
            <a:pPr>
              <a:spcBef>
                <a:spcPts val="600"/>
              </a:spcBef>
              <a:tabLst>
                <a:tab pos="457189" algn="l"/>
              </a:tabLst>
              <a:defRPr/>
            </a:pPr>
            <a:r>
              <a:rPr lang="en-US" sz="1600" kern="100">
                <a:effectLst/>
                <a:ea typeface="Aptos" panose="020B0004020202020204" pitchFamily="34" charset="0"/>
                <a:cs typeface="Times New Roman" panose="02020603050405020304" pitchFamily="18" charset="0"/>
              </a:rPr>
              <a:t>The Request for Qualifications (RFQ) process is designed to identify a team that aligns with DEN’s strategic goals and upholds City values.</a:t>
            </a:r>
          </a:p>
          <a:p>
            <a:pPr>
              <a:spcBef>
                <a:spcPts val="600"/>
              </a:spcBef>
              <a:tabLst>
                <a:tab pos="457189" algn="l"/>
              </a:tabLst>
              <a:defRPr/>
            </a:pPr>
            <a:endParaRPr lang="en-US" sz="1600"/>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200" b="1"/>
          </a:p>
          <a:p>
            <a:endParaRPr lang="en-US"/>
          </a:p>
        </p:txBody>
      </p:sp>
    </p:spTree>
    <p:extLst>
      <p:ext uri="{BB962C8B-B14F-4D97-AF65-F5344CB8AC3E}">
        <p14:creationId xmlns:p14="http://schemas.microsoft.com/office/powerpoint/2010/main" val="1580749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524FE-F0C6-7B3B-56CE-0E8BA192EE79}"/>
            </a:ext>
          </a:extLst>
        </p:cNvPr>
        <p:cNvGrpSpPr/>
        <p:nvPr/>
      </p:nvGrpSpPr>
      <p:grpSpPr>
        <a:xfrm>
          <a:off x="0" y="0"/>
          <a:ext cx="0" cy="0"/>
          <a:chOff x="0" y="0"/>
          <a:chExt cx="0" cy="0"/>
        </a:xfrm>
      </p:grpSpPr>
      <p:sp>
        <p:nvSpPr>
          <p:cNvPr id="16" name="Text Placeholder 15" descr="2025 Tunnel Switchgear Heaving Remediation&#10;Six switchgear rooms in the East and West cores of ACON, BCON, and CCON have experienced soil heaving, causing damage to both equipment and enclosures. Additionally, ACON East and West sub-cores face significant water intrusion, impacting switchgear performance.&#10;&#10;Replace damaged switchgear and enclosures.&#10;Install new switchgear on elevated steel platforms anchored to the basement foundation to prevent future heaving impact.&#10;Construct code-compliant enclosures with fire-rated walls, fire suppression, and HVAC.&#10;Remove and replace heaved soil and repair room structures.&#10;Implement water mitigation at ACON sub-cores.&#10;&#10;KEY INFORMATION &#10;Anticipated Advertisement Date:  Q3-Q4&#10;Estimated Project Value: $10M to $49.99M&#10;Small Business Program Goal: TBD&#10;Key Scope/Industry: Electrical, Concrete, Masonry, Earthwork, Civil Utilities, Mechanical, Electrical, Plumbing&#10;Project Manager: Mark Tabugadir| mark.tabugadir@flydenver.com&#10;">
            <a:extLst>
              <a:ext uri="{FF2B5EF4-FFF2-40B4-BE49-F238E27FC236}">
                <a16:creationId xmlns:a16="http://schemas.microsoft.com/office/drawing/2014/main" id="{24EBDDB6-624D-1A94-1532-BA0F65769586}"/>
              </a:ext>
            </a:extLst>
          </p:cNvPr>
          <p:cNvSpPr>
            <a:spLocks noGrp="1"/>
          </p:cNvSpPr>
          <p:nvPr>
            <p:ph type="title" idx="4294967295"/>
          </p:nvPr>
        </p:nvSpPr>
        <p:spPr>
          <a:xfrm>
            <a:off x="769938" y="358754"/>
            <a:ext cx="11066462"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2800">
                <a:solidFill>
                  <a:srgbClr val="440099"/>
                </a:solidFill>
                <a:latin typeface="+mn-lt"/>
                <a:ea typeface="+mn-ea"/>
                <a:cs typeface="+mn-cs"/>
              </a:rPr>
              <a:t>DEN Consolidated Receiving and Distribution Center (CRDC)</a:t>
            </a:r>
            <a:br>
              <a:rPr lang="en-US" sz="2800">
                <a:solidFill>
                  <a:srgbClr val="440099"/>
                </a:solidFill>
                <a:latin typeface="+mn-lt"/>
                <a:ea typeface="+mn-ea"/>
                <a:cs typeface="+mn-cs"/>
              </a:rPr>
            </a:br>
            <a:r>
              <a:rPr lang="en-US" sz="1800">
                <a:solidFill>
                  <a:srgbClr val="440099"/>
                </a:solidFill>
                <a:latin typeface="+mn-lt"/>
                <a:ea typeface="+mn-ea"/>
                <a:cs typeface="+mn-cs"/>
              </a:rPr>
              <a:t>Request for Information</a:t>
            </a:r>
            <a:endParaRPr lang="en-US" sz="2800">
              <a:ea typeface="Calibri Light" panose="020F0302020204030204"/>
              <a:cs typeface="Calibri Light" panose="020F0302020204030204"/>
            </a:endParaRPr>
          </a:p>
        </p:txBody>
      </p:sp>
      <p:sp>
        <p:nvSpPr>
          <p:cNvPr id="3" name="TextBox 2">
            <a:extLst>
              <a:ext uri="{FF2B5EF4-FFF2-40B4-BE49-F238E27FC236}">
                <a16:creationId xmlns:a16="http://schemas.microsoft.com/office/drawing/2014/main" id="{C5E18C79-C3BE-8CE7-75F6-40F55A94CAD9}"/>
              </a:ext>
              <a:ext uri="{C183D7F6-B498-43B3-948B-1728B52AA6E4}">
                <adec:decorative xmlns:adec="http://schemas.microsoft.com/office/drawing/2017/decorative" val="0"/>
              </a:ext>
            </a:extLst>
          </p:cNvPr>
          <p:cNvSpPr txBox="1"/>
          <p:nvPr/>
        </p:nvSpPr>
        <p:spPr>
          <a:xfrm>
            <a:off x="769938" y="1482488"/>
            <a:ext cx="9817395" cy="5016758"/>
          </a:xfrm>
          <a:prstGeom prst="rect">
            <a:avLst/>
          </a:prstGeom>
          <a:noFill/>
        </p:spPr>
        <p:txBody>
          <a:bodyPr wrap="square" lIns="91440" tIns="45720" rIns="91440" bIns="45720" anchor="t">
            <a:spAutoFit/>
          </a:bodyPr>
          <a:lstStyle/>
          <a:p>
            <a:r>
              <a:rPr lang="en-US" sz="1600"/>
              <a:t>Denver International Airport (DEN) is seeking input from industry partners to inform the potential development of a </a:t>
            </a:r>
            <a:r>
              <a:rPr lang="en-US" sz="1600" b="1"/>
              <a:t>Consolidated Receiving and Distribution Center (CRDC)</a:t>
            </a:r>
            <a:r>
              <a:rPr lang="en-US" sz="1600"/>
              <a:t>. This centralized facility would improve the efficiency, security, and safety of deliveries into secure airport areas. It would support over </a:t>
            </a:r>
            <a:r>
              <a:rPr lang="en-US" sz="1600" b="1"/>
              <a:t>185 concessionaires</a:t>
            </a:r>
            <a:r>
              <a:rPr lang="en-US" sz="1600"/>
              <a:t>, and potentially </a:t>
            </a:r>
            <a:r>
              <a:rPr lang="en-US" sz="1600" b="1"/>
              <a:t>airlines and private clubs</a:t>
            </a:r>
            <a:r>
              <a:rPr lang="en-US" sz="1600"/>
              <a:t>.</a:t>
            </a:r>
            <a:br>
              <a:rPr lang="en-US" sz="1600"/>
            </a:br>
            <a:endParaRPr lang="en-US" sz="1600"/>
          </a:p>
          <a:p>
            <a:r>
              <a:rPr lang="en-US" sz="1600"/>
              <a:t>The CRDC would manage a wide range of inventory—from </a:t>
            </a:r>
            <a:r>
              <a:rPr lang="en-US" sz="1600" b="1"/>
              <a:t>perishable goods</a:t>
            </a:r>
            <a:r>
              <a:rPr lang="en-US" sz="1600"/>
              <a:t> requiring refrigeration or freezer storage to </a:t>
            </a:r>
            <a:r>
              <a:rPr lang="en-US" sz="1600" b="1"/>
              <a:t>durable, long shelf-life products</a:t>
            </a:r>
            <a:r>
              <a:rPr lang="en-US" sz="1600"/>
              <a:t>—arriving through various delivery channels (e.g., semi-truck pallets, FedEx, UPS, USPS).</a:t>
            </a:r>
          </a:p>
          <a:p>
            <a:endParaRPr lang="en-US" sz="1600" b="1"/>
          </a:p>
          <a:p>
            <a:pPr marL="0" marR="0" lvl="0" indent="0" algn="l" defTabSz="914400" rtl="0" eaLnBrk="1" fontAlgn="auto" latinLnBrk="0" hangingPunct="1">
              <a:lnSpc>
                <a:spcPct val="100000"/>
              </a:lnSpc>
              <a:spcBef>
                <a:spcPts val="0"/>
              </a:spcBef>
              <a:spcAft>
                <a:spcPts val="0"/>
              </a:spcAft>
              <a:buClrTx/>
              <a:buSzTx/>
              <a:buFontTx/>
              <a:buNone/>
              <a:defRPr/>
            </a:pPr>
            <a:r>
              <a:rPr kumimoji="0" lang="en-US" sz="1600" b="1" i="0" u="none" strike="noStrike" kern="1200" cap="none" spc="0" normalizeH="0" baseline="0" noProof="0">
                <a:ln>
                  <a:noFill/>
                </a:ln>
                <a:solidFill>
                  <a:prstClr val="black"/>
                </a:solidFill>
                <a:effectLst/>
                <a:uLnTx/>
                <a:uFillTx/>
                <a:ea typeface="+mn-ea"/>
                <a:cs typeface="Calibri"/>
              </a:rPr>
              <a:t>KEY INFORMATION </a:t>
            </a:r>
            <a:endParaRPr kumimoji="0" lang="en-US" sz="1600" b="1" i="0" u="none" strike="noStrike" kern="1200" cap="none" spc="0" normalizeH="0" baseline="0" noProof="0">
              <a:ln>
                <a:noFill/>
              </a:ln>
              <a:solidFill>
                <a:prstClr val="black"/>
              </a:solidFill>
              <a:effectLst/>
              <a:uLnTx/>
              <a:uFillTx/>
              <a:ea typeface="Calibri"/>
              <a:cs typeface="Calibri"/>
            </a:endParaRPr>
          </a:p>
          <a:p>
            <a:pPr>
              <a:defRPr/>
            </a:pPr>
            <a:r>
              <a:rPr kumimoji="0" lang="en-US" sz="1600" b="1" i="0" u="none" strike="noStrike" kern="1200" cap="none" spc="0" normalizeH="0" baseline="0" noProof="0">
                <a:ln>
                  <a:noFill/>
                </a:ln>
                <a:solidFill>
                  <a:prstClr val="black"/>
                </a:solidFill>
                <a:effectLst/>
                <a:uLnTx/>
                <a:uFillTx/>
                <a:ea typeface="+mn-ea"/>
                <a:cs typeface="Calibri"/>
              </a:rPr>
              <a:t>Anticipated Advertisement Date: </a:t>
            </a:r>
            <a:r>
              <a:rPr kumimoji="0" lang="en-US" sz="1600" b="0" i="0" u="none" strike="noStrike" kern="1200" cap="none" spc="0" normalizeH="0" baseline="0" noProof="0">
                <a:ln>
                  <a:noFill/>
                </a:ln>
                <a:solidFill>
                  <a:prstClr val="black"/>
                </a:solidFill>
                <a:effectLst/>
                <a:uLnTx/>
                <a:uFillTx/>
                <a:ea typeface="+mn-ea"/>
                <a:cs typeface="Calibri"/>
              </a:rPr>
              <a:t> </a:t>
            </a:r>
            <a:r>
              <a:rPr lang="en-US" sz="1600">
                <a:solidFill>
                  <a:prstClr val="black"/>
                </a:solidFill>
                <a:cs typeface="Calibri"/>
              </a:rPr>
              <a:t>Q1 2026</a:t>
            </a:r>
            <a:endParaRPr kumimoji="0" lang="en-US" sz="1600" b="0" i="0" u="none" strike="noStrike" kern="1200" cap="none" spc="0" normalizeH="0" baseline="0" noProof="0">
              <a:ln>
                <a:noFill/>
              </a:ln>
              <a:solidFill>
                <a:prstClr val="black"/>
              </a:solidFill>
              <a:effectLst/>
              <a:uLnTx/>
              <a:uFillTx/>
              <a:ea typeface="Calibri"/>
              <a:cs typeface="Calibri"/>
            </a:endParaRPr>
          </a:p>
          <a:p>
            <a:pPr lvl="0">
              <a:defRPr/>
            </a:pPr>
            <a:r>
              <a:rPr kumimoji="0" lang="en-US" sz="1600" b="1" i="0" u="none" strike="noStrike" kern="1200" cap="none" spc="0" normalizeH="0" baseline="0" noProof="0">
                <a:ln>
                  <a:noFill/>
                </a:ln>
                <a:solidFill>
                  <a:prstClr val="black"/>
                </a:solidFill>
                <a:effectLst/>
                <a:uLnTx/>
                <a:uFillTx/>
                <a:ea typeface="+mn-ea"/>
                <a:cs typeface="Calibri"/>
              </a:rPr>
              <a:t>Estimated Project Value: </a:t>
            </a:r>
            <a:r>
              <a:rPr lang="en-US" sz="1600">
                <a:solidFill>
                  <a:prstClr val="black"/>
                </a:solidFill>
                <a:cs typeface="Calibri"/>
              </a:rPr>
              <a:t>Less than $500K </a:t>
            </a:r>
          </a:p>
          <a:p>
            <a:pPr lvl="0">
              <a:defRPr/>
            </a:pPr>
            <a:r>
              <a:rPr kumimoji="0" lang="en-US" sz="1600" b="1" i="0" u="none" strike="noStrike" kern="1200" cap="none" spc="0" normalizeH="0" baseline="0" noProof="0">
                <a:ln>
                  <a:noFill/>
                </a:ln>
                <a:solidFill>
                  <a:prstClr val="black"/>
                </a:solidFill>
                <a:effectLst/>
                <a:uLnTx/>
                <a:uFillTx/>
                <a:ea typeface="+mn-ea"/>
                <a:cs typeface="Calibri"/>
              </a:rPr>
              <a:t>Small Business Program Goal: </a:t>
            </a:r>
            <a:r>
              <a:rPr kumimoji="0" lang="en-US" sz="1600" i="0" u="none" strike="noStrike" kern="1200" cap="none" spc="0" normalizeH="0" baseline="0" noProof="0">
                <a:ln>
                  <a:noFill/>
                </a:ln>
                <a:solidFill>
                  <a:prstClr val="black"/>
                </a:solidFill>
                <a:effectLst/>
                <a:uLnTx/>
                <a:uFillTx/>
                <a:ea typeface="+mn-ea"/>
                <a:cs typeface="Calibri"/>
              </a:rPr>
              <a:t>TBD</a:t>
            </a:r>
            <a:endParaRPr lang="en-US" sz="1600">
              <a:solidFill>
                <a:prstClr val="black"/>
              </a:solidFill>
              <a:ea typeface="Calibri"/>
              <a:cs typeface="Calibri"/>
            </a:endParaRPr>
          </a:p>
          <a:p>
            <a:r>
              <a:rPr lang="en-US" sz="1600" b="1"/>
              <a:t>Key Scope/Industry:</a:t>
            </a:r>
            <a:endParaRPr lang="en-US" sz="1600"/>
          </a:p>
          <a:p>
            <a:pPr marL="285750" indent="-285750">
              <a:buClr>
                <a:srgbClr val="E35B2A"/>
              </a:buClr>
              <a:buFont typeface="Arial" panose="020B0604020202020204" pitchFamily="34" charset="0"/>
              <a:buChar char="•"/>
            </a:pPr>
            <a:r>
              <a:rPr lang="en-US" sz="1600"/>
              <a:t>Logistics &amp; Supply Chain Consulting(Facility operations, routing, reverse logistics)</a:t>
            </a:r>
          </a:p>
          <a:p>
            <a:pPr marL="285750" indent="-285750">
              <a:buClr>
                <a:srgbClr val="E35B2A"/>
              </a:buClr>
              <a:buFont typeface="Arial" panose="020B0604020202020204" pitchFamily="34" charset="0"/>
              <a:buChar char="•"/>
            </a:pPr>
            <a:r>
              <a:rPr lang="en-US" sz="1600"/>
              <a:t>Architectural &amp; Engineering Design(Facility planning, secure access, cold storage design)</a:t>
            </a:r>
          </a:p>
          <a:p>
            <a:pPr marL="285750" indent="-285750">
              <a:buClr>
                <a:srgbClr val="E35B2A"/>
              </a:buClr>
              <a:buFont typeface="Arial" panose="020B0604020202020204" pitchFamily="34" charset="0"/>
              <a:buChar char="•"/>
            </a:pPr>
            <a:r>
              <a:rPr lang="en-US" sz="1600"/>
              <a:t>Technology &amp; Systems Integration(Inventory management, screening tech, smart cart/recheck systems)</a:t>
            </a:r>
          </a:p>
          <a:p>
            <a:pPr marL="285750" indent="-285750">
              <a:buClr>
                <a:srgbClr val="E35B2A"/>
              </a:buClr>
              <a:buFont typeface="Arial" panose="020B0604020202020204" pitchFamily="34" charset="0"/>
              <a:buChar char="•"/>
            </a:pPr>
            <a:r>
              <a:rPr lang="en-US" sz="1600"/>
              <a:t>Food &amp; Beverage Operators / Suppliers(With experience in secure, high-volume facilities</a:t>
            </a:r>
          </a:p>
          <a:p>
            <a:pPr>
              <a:buClr>
                <a:srgbClr val="E35B2A"/>
              </a:buClr>
            </a:pPr>
            <a:br>
              <a:rPr kumimoji="0" lang="en-US" sz="1600" b="1" i="0" u="none" strike="noStrike" kern="1200" cap="none" spc="0" normalizeH="0" baseline="0" noProof="0">
                <a:ln>
                  <a:noFill/>
                </a:ln>
                <a:solidFill>
                  <a:prstClr val="black"/>
                </a:solidFill>
                <a:effectLst/>
                <a:uLnTx/>
                <a:uFillTx/>
                <a:ea typeface="+mn-ea"/>
                <a:cs typeface="Calibri"/>
              </a:rPr>
            </a:br>
            <a:r>
              <a:rPr kumimoji="0" lang="en-US" sz="1600" b="1" i="0" u="none" strike="noStrike" kern="1200" cap="none" spc="0" normalizeH="0" baseline="0" noProof="0">
                <a:ln>
                  <a:noFill/>
                </a:ln>
                <a:solidFill>
                  <a:prstClr val="black"/>
                </a:solidFill>
                <a:effectLst/>
                <a:uLnTx/>
                <a:uFillTx/>
                <a:ea typeface="+mn-ea"/>
                <a:cs typeface="Calibri"/>
              </a:rPr>
              <a:t>Project Manager: </a:t>
            </a:r>
            <a:r>
              <a:rPr lang="en-US" sz="1600">
                <a:solidFill>
                  <a:prstClr val="black"/>
                </a:solidFill>
                <a:cs typeface="Calibri"/>
              </a:rPr>
              <a:t>Zachary Selby | </a:t>
            </a:r>
            <a:r>
              <a:rPr lang="en-US" sz="1600">
                <a:solidFill>
                  <a:prstClr val="black"/>
                </a:solidFill>
                <a:cs typeface="Calibri"/>
                <a:hlinkClick r:id="rId3"/>
              </a:rPr>
              <a:t>zachary.selby@flydenver.com</a:t>
            </a:r>
            <a:r>
              <a:rPr lang="en-US" sz="1600">
                <a:solidFill>
                  <a:prstClr val="black"/>
                </a:solidFill>
                <a:cs typeface="Calibri"/>
              </a:rPr>
              <a:t> </a:t>
            </a:r>
            <a:endParaRPr kumimoji="0" lang="en-US" sz="1600" b="0" i="0" u="none" strike="noStrike" kern="1200" cap="none" spc="0" normalizeH="0" baseline="0" noProof="0">
              <a:ln>
                <a:noFill/>
              </a:ln>
              <a:solidFill>
                <a:prstClr val="black"/>
              </a:solidFill>
              <a:effectLst/>
              <a:uLnTx/>
              <a:uFillTx/>
              <a:ea typeface="+mn-ea"/>
              <a:cs typeface="Arial"/>
            </a:endParaRPr>
          </a:p>
        </p:txBody>
      </p:sp>
    </p:spTree>
    <p:extLst>
      <p:ext uri="{BB962C8B-B14F-4D97-AF65-F5344CB8AC3E}">
        <p14:creationId xmlns:p14="http://schemas.microsoft.com/office/powerpoint/2010/main" val="2725192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A2314-3F99-6BA9-4651-13D8950E2A83}"/>
            </a:ext>
          </a:extLst>
        </p:cNvPr>
        <p:cNvGrpSpPr/>
        <p:nvPr/>
      </p:nvGrpSpPr>
      <p:grpSpPr>
        <a:xfrm>
          <a:off x="0" y="0"/>
          <a:ext cx="0" cy="0"/>
          <a:chOff x="0" y="0"/>
          <a:chExt cx="0" cy="0"/>
        </a:xfrm>
      </p:grpSpPr>
      <p:sp>
        <p:nvSpPr>
          <p:cNvPr id="16" name="Text Placeholder 15" descr="2025 Tunnel Switchgear Heaving Remediation&#10;Six switchgear rooms in the East and West cores of ACON, BCON, and CCON have experienced soil heaving, causing damage to both equipment and enclosures. Additionally, ACON East and West sub-cores face significant water intrusion, impacting switchgear performance.&#10;&#10;Replace damaged switchgear and enclosures.&#10;Install new switchgear on elevated steel platforms anchored to the basement foundation to prevent future heaving impact.&#10;Construct code-compliant enclosures with fire-rated walls, fire suppression, and HVAC.&#10;Remove and replace heaved soil and repair room structures.&#10;Implement water mitigation at ACON sub-cores.&#10;&#10;KEY INFORMATION &#10;Anticipated Advertisement Date:  Q3-Q4&#10;Estimated Project Value: $10M to $49.99M&#10;Small Business Program Goal: TBD&#10;Key Scope/Industry: Electrical, Concrete, Masonry, Earthwork, Civil Utilities, Mechanical, Electrical, Plumbing&#10;Project Manager: Mark Tabugadir| mark.tabugadir@flydenver.com&#10;">
            <a:extLst>
              <a:ext uri="{FF2B5EF4-FFF2-40B4-BE49-F238E27FC236}">
                <a16:creationId xmlns:a16="http://schemas.microsoft.com/office/drawing/2014/main" id="{20FD3A44-44A0-A5E0-6228-3E159749CBBD}"/>
              </a:ext>
            </a:extLst>
          </p:cNvPr>
          <p:cNvSpPr>
            <a:spLocks noGrp="1"/>
          </p:cNvSpPr>
          <p:nvPr>
            <p:ph type="title" idx="4294967295"/>
          </p:nvPr>
        </p:nvSpPr>
        <p:spPr>
          <a:xfrm>
            <a:off x="703950" y="456072"/>
            <a:ext cx="11066462"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de-DE" sz="2800">
                <a:solidFill>
                  <a:srgbClr val="440099"/>
                </a:solidFill>
                <a:latin typeface="+mn-lt"/>
                <a:ea typeface="+mn-ea"/>
                <a:cs typeface="+mn-cs"/>
              </a:rPr>
              <a:t>DS (Delta Sierra) West Phase 2</a:t>
            </a:r>
            <a:endParaRPr lang="en-US" sz="2800"/>
          </a:p>
        </p:txBody>
      </p:sp>
      <p:sp>
        <p:nvSpPr>
          <p:cNvPr id="3" name="TextBox 2">
            <a:extLst>
              <a:ext uri="{FF2B5EF4-FFF2-40B4-BE49-F238E27FC236}">
                <a16:creationId xmlns:a16="http://schemas.microsoft.com/office/drawing/2014/main" id="{1A09141D-4C52-A597-FA9D-71AADB40B945}"/>
              </a:ext>
              <a:ext uri="{C183D7F6-B498-43B3-948B-1728B52AA6E4}">
                <adec:decorative xmlns:adec="http://schemas.microsoft.com/office/drawing/2017/decorative" val="0"/>
              </a:ext>
            </a:extLst>
          </p:cNvPr>
          <p:cNvSpPr txBox="1"/>
          <p:nvPr/>
        </p:nvSpPr>
        <p:spPr>
          <a:xfrm>
            <a:off x="703950" y="1033922"/>
            <a:ext cx="9497325" cy="5478423"/>
          </a:xfrm>
          <a:prstGeom prst="rect">
            <a:avLst/>
          </a:prstGeom>
          <a:noFill/>
        </p:spPr>
        <p:txBody>
          <a:bodyPr wrap="square" lIns="91440" tIns="45720" rIns="91440" bIns="45720" anchor="t">
            <a:spAutoFit/>
          </a:bodyPr>
          <a:lstStyle/>
          <a:p>
            <a:r>
              <a:rPr lang="en-US" sz="1400"/>
              <a:t>The DS West Ph 2 project will construct up to 18 deice spots to the north and west of Concourse C in two separate schedules. This project also include the construction of </a:t>
            </a:r>
            <a:r>
              <a:rPr lang="en-US" sz="1400" err="1"/>
              <a:t>Taxilanes</a:t>
            </a:r>
            <a:r>
              <a:rPr lang="en-US" sz="1400"/>
              <a:t> DS and DN, and the extension of Taxiway H. A new GSE/SRE pad, an AGTS Maintenance access road, and the rerouting of a jet fuel line are also in this project. Design is scheduled to be completed by November to December of 2025, and construction bid will start in December of 2025. Construction duration will go from June 2026 to October 2027 with NTP planned for early June of 2026.</a:t>
            </a:r>
          </a:p>
          <a:p>
            <a:endParaRPr lang="en-US" sz="1400" b="1">
              <a:solidFill>
                <a:prstClr val="black"/>
              </a:solidFill>
              <a:cs typeface="Calibri"/>
            </a:endParaRPr>
          </a:p>
          <a:p>
            <a:r>
              <a:rPr kumimoji="0" lang="en-US" sz="1400" b="1" i="0" u="none" strike="noStrike" kern="1200" cap="none" spc="0" normalizeH="0" baseline="0" noProof="0">
                <a:ln>
                  <a:noFill/>
                </a:ln>
                <a:solidFill>
                  <a:prstClr val="black"/>
                </a:solidFill>
                <a:effectLst/>
                <a:uLnTx/>
                <a:uFillTx/>
                <a:ea typeface="+mn-ea"/>
                <a:cs typeface="Calibri"/>
              </a:rPr>
              <a:t>KEY INFORMATION </a:t>
            </a:r>
            <a:endParaRPr kumimoji="0" lang="en-US" sz="1400" b="1" i="0" u="none" strike="noStrike" kern="1200" cap="none" spc="0" normalizeH="0" baseline="0" noProof="0">
              <a:ln>
                <a:noFill/>
              </a:ln>
              <a:solidFill>
                <a:prstClr val="black"/>
              </a:solidFill>
              <a:effectLst/>
              <a:uLnTx/>
              <a:uFillTx/>
              <a:ea typeface="Calibri"/>
              <a:cs typeface="Calibri"/>
            </a:endParaRPr>
          </a:p>
          <a:p>
            <a:pPr>
              <a:defRPr/>
            </a:pPr>
            <a:r>
              <a:rPr kumimoji="0" lang="en-US" sz="1400" b="1" i="0" u="none" strike="noStrike" kern="1200" cap="none" spc="0" normalizeH="0" baseline="0" noProof="0">
                <a:ln>
                  <a:noFill/>
                </a:ln>
                <a:solidFill>
                  <a:prstClr val="black"/>
                </a:solidFill>
                <a:effectLst/>
                <a:uLnTx/>
                <a:uFillTx/>
                <a:ea typeface="+mn-ea"/>
                <a:cs typeface="Calibri"/>
              </a:rPr>
              <a:t>Anticipated Advertisement Date: </a:t>
            </a:r>
            <a:r>
              <a:rPr kumimoji="0" lang="en-US" sz="1400" b="0" i="0" u="none" strike="noStrike" kern="1200" cap="none" spc="0" normalizeH="0" baseline="0" noProof="0">
                <a:ln>
                  <a:noFill/>
                </a:ln>
                <a:solidFill>
                  <a:prstClr val="black"/>
                </a:solidFill>
                <a:effectLst/>
                <a:uLnTx/>
                <a:uFillTx/>
                <a:ea typeface="+mn-ea"/>
                <a:cs typeface="Calibri"/>
              </a:rPr>
              <a:t> </a:t>
            </a:r>
            <a:r>
              <a:rPr lang="en-US" sz="1400">
                <a:solidFill>
                  <a:prstClr val="black"/>
                </a:solidFill>
                <a:cs typeface="Calibri"/>
              </a:rPr>
              <a:t>Q4 2025</a:t>
            </a:r>
            <a:endParaRPr kumimoji="0" lang="en-US" sz="1400" b="0" i="0" u="none" strike="noStrike" kern="1200" cap="none" spc="0" normalizeH="0" baseline="0" noProof="0">
              <a:ln>
                <a:noFill/>
              </a:ln>
              <a:solidFill>
                <a:prstClr val="black"/>
              </a:solidFill>
              <a:effectLst/>
              <a:uLnTx/>
              <a:uFillTx/>
              <a:ea typeface="Calibri"/>
              <a:cs typeface="Calibri"/>
            </a:endParaRPr>
          </a:p>
          <a:p>
            <a:pPr lvl="0">
              <a:defRPr/>
            </a:pPr>
            <a:r>
              <a:rPr kumimoji="0" lang="en-US" sz="1400" b="1" i="0" u="none" strike="noStrike" kern="1200" cap="none" spc="0" normalizeH="0" baseline="0" noProof="0">
                <a:ln>
                  <a:noFill/>
                </a:ln>
                <a:solidFill>
                  <a:prstClr val="black"/>
                </a:solidFill>
                <a:effectLst/>
                <a:uLnTx/>
                <a:uFillTx/>
                <a:ea typeface="+mn-ea"/>
                <a:cs typeface="Calibri"/>
              </a:rPr>
              <a:t>Estimated Project Value: </a:t>
            </a:r>
            <a:r>
              <a:rPr lang="en-US" sz="1400">
                <a:solidFill>
                  <a:prstClr val="black"/>
                </a:solidFill>
                <a:cs typeface="Calibri"/>
              </a:rPr>
              <a:t>$100M+</a:t>
            </a:r>
            <a:endParaRPr lang="en-US" sz="1400">
              <a:solidFill>
                <a:prstClr val="black"/>
              </a:solidFill>
              <a:ea typeface="Calibri"/>
              <a:cs typeface="Calibri"/>
            </a:endParaRPr>
          </a:p>
          <a:p>
            <a:pPr lvl="0">
              <a:defRPr/>
            </a:pPr>
            <a:r>
              <a:rPr kumimoji="0" lang="en-US" sz="1400" b="1" i="0" u="none" strike="noStrike" kern="1200" cap="none" spc="0" normalizeH="0" baseline="0" noProof="0">
                <a:ln>
                  <a:noFill/>
                </a:ln>
                <a:solidFill>
                  <a:prstClr val="black"/>
                </a:solidFill>
                <a:effectLst/>
                <a:uLnTx/>
                <a:uFillTx/>
                <a:ea typeface="+mn-ea"/>
                <a:cs typeface="Calibri"/>
              </a:rPr>
              <a:t>Small Business Program Goal: </a:t>
            </a:r>
            <a:r>
              <a:rPr kumimoji="0" lang="en-US" sz="1400" i="0" u="none" strike="noStrike" kern="1200" cap="none" spc="0" normalizeH="0" baseline="0" noProof="0">
                <a:ln>
                  <a:noFill/>
                </a:ln>
                <a:solidFill>
                  <a:prstClr val="black"/>
                </a:solidFill>
                <a:effectLst/>
                <a:uLnTx/>
                <a:uFillTx/>
                <a:ea typeface="+mn-ea"/>
                <a:cs typeface="Calibri"/>
              </a:rPr>
              <a:t>TBD</a:t>
            </a:r>
            <a:endParaRPr lang="en-US" sz="1400">
              <a:solidFill>
                <a:prstClr val="black"/>
              </a:solidFill>
              <a:ea typeface="Calibri"/>
              <a:cs typeface="Calibri"/>
            </a:endParaRPr>
          </a:p>
          <a:p>
            <a:r>
              <a:rPr lang="en-US" sz="1400" b="1"/>
              <a:t>Key Scope/Industry:</a:t>
            </a:r>
            <a:endParaRPr lang="en-US" sz="1400"/>
          </a:p>
          <a:p>
            <a:pPr marL="285750" indent="-285750">
              <a:buFont typeface="Arial"/>
              <a:buChar char="•"/>
            </a:pPr>
            <a:r>
              <a:rPr lang="en-US" sz="1400"/>
              <a:t>General civil contractor</a:t>
            </a:r>
            <a:endParaRPr lang="en-US" sz="1400">
              <a:ea typeface="Calibri"/>
              <a:cs typeface="Calibri"/>
            </a:endParaRPr>
          </a:p>
          <a:p>
            <a:r>
              <a:rPr lang="en-US" sz="1400" b="1"/>
              <a:t>Specialty Contractors:</a:t>
            </a:r>
            <a:endParaRPr lang="en-US" sz="1400"/>
          </a:p>
          <a:p>
            <a:pPr marL="285750" indent="-285750">
              <a:buFont typeface="Arial" panose="020B0604020202020204" pitchFamily="34" charset="0"/>
              <a:buChar char="•"/>
            </a:pPr>
            <a:r>
              <a:rPr lang="en-US" sz="1400"/>
              <a:t>Earthwork (subgrade prep and embankment)</a:t>
            </a:r>
            <a:endParaRPr lang="en-US" sz="1400">
              <a:ea typeface="Calibri" panose="020F0502020204030204"/>
              <a:cs typeface="Calibri" panose="020F0502020204030204"/>
            </a:endParaRPr>
          </a:p>
          <a:p>
            <a:pPr marL="285750" indent="-285750">
              <a:buFont typeface="Arial" panose="020B0604020202020204" pitchFamily="34" charset="0"/>
              <a:buChar char="•"/>
            </a:pPr>
            <a:r>
              <a:rPr lang="en-US" sz="1400"/>
              <a:t>PCC and HMA pavement</a:t>
            </a:r>
            <a:endParaRPr lang="en-US" sz="1400">
              <a:ea typeface="Calibri"/>
              <a:cs typeface="Calibri"/>
            </a:endParaRPr>
          </a:p>
          <a:p>
            <a:pPr marL="285750" indent="-285750">
              <a:buFont typeface="Arial" panose="020B0604020202020204" pitchFamily="34" charset="0"/>
              <a:buChar char="•"/>
            </a:pPr>
            <a:r>
              <a:rPr lang="en-US" sz="1400"/>
              <a:t>Storm sewer piping</a:t>
            </a:r>
            <a:endParaRPr lang="en-US" sz="1400">
              <a:ea typeface="Calibri"/>
              <a:cs typeface="Calibri"/>
            </a:endParaRPr>
          </a:p>
          <a:p>
            <a:pPr marL="285750" indent="-285750">
              <a:buFont typeface="Arial" panose="020B0604020202020204" pitchFamily="34" charset="0"/>
              <a:buChar char="•"/>
            </a:pPr>
            <a:r>
              <a:rPr lang="en-US" sz="1400"/>
              <a:t>Structural vaults</a:t>
            </a:r>
            <a:endParaRPr lang="en-US" sz="1400">
              <a:ea typeface="Calibri"/>
              <a:cs typeface="Calibri"/>
            </a:endParaRPr>
          </a:p>
          <a:p>
            <a:pPr marL="285750" indent="-285750">
              <a:buFont typeface="Arial" panose="020B0604020202020204" pitchFamily="34" charset="0"/>
              <a:buChar char="•"/>
            </a:pPr>
            <a:r>
              <a:rPr lang="en-US" sz="1400"/>
              <a:t>Jet fuel line installation</a:t>
            </a:r>
            <a:endParaRPr lang="en-US" sz="1400">
              <a:ea typeface="Calibri"/>
              <a:cs typeface="Calibri"/>
            </a:endParaRPr>
          </a:p>
          <a:p>
            <a:pPr marL="285750" indent="-285750">
              <a:buFont typeface="Arial" panose="020B0604020202020204" pitchFamily="34" charset="0"/>
              <a:buChar char="•"/>
            </a:pPr>
            <a:r>
              <a:rPr lang="en-US" sz="1400"/>
              <a:t>Geotechnical testing</a:t>
            </a:r>
            <a:endParaRPr lang="en-US" sz="1400">
              <a:ea typeface="Calibri"/>
              <a:cs typeface="Calibri"/>
            </a:endParaRPr>
          </a:p>
          <a:p>
            <a:pPr marL="285750" indent="-285750">
              <a:buFont typeface="Arial" panose="020B0604020202020204" pitchFamily="34" charset="0"/>
              <a:buChar char="•"/>
            </a:pPr>
            <a:r>
              <a:rPr lang="en-US" sz="1400"/>
              <a:t>Surveying</a:t>
            </a:r>
            <a:endParaRPr lang="en-US" sz="1400">
              <a:ea typeface="Calibri"/>
              <a:cs typeface="Calibri"/>
            </a:endParaRPr>
          </a:p>
          <a:p>
            <a:pPr marL="285750" indent="-285750">
              <a:buFont typeface="Arial" panose="020B0604020202020204" pitchFamily="34" charset="0"/>
              <a:buChar char="•"/>
            </a:pPr>
            <a:r>
              <a:rPr lang="en-US" sz="1400"/>
              <a:t>Traffic control management</a:t>
            </a:r>
            <a:endParaRPr lang="en-US" sz="1400">
              <a:ea typeface="Calibri"/>
              <a:cs typeface="Calibri"/>
            </a:endParaRPr>
          </a:p>
          <a:p>
            <a:pPr marL="285750" indent="-285750">
              <a:buFont typeface="Arial" panose="020B0604020202020204" pitchFamily="34" charset="0"/>
              <a:buChar char="•"/>
            </a:pPr>
            <a:r>
              <a:rPr lang="en-US" sz="1400"/>
              <a:t>Tunnel boring</a:t>
            </a:r>
            <a:endParaRPr lang="en-US" sz="1400">
              <a:ea typeface="Calibri"/>
              <a:cs typeface="Calibri"/>
            </a:endParaRPr>
          </a:p>
          <a:p>
            <a:pPr marL="285750" indent="-285750">
              <a:buFont typeface="Arial" panose="020B0604020202020204" pitchFamily="34" charset="0"/>
              <a:buChar char="•"/>
            </a:pPr>
            <a:r>
              <a:rPr lang="en-US" sz="1400"/>
              <a:t>Electrical</a:t>
            </a:r>
            <a:endParaRPr lang="en-US" sz="1400">
              <a:ea typeface="Calibri"/>
              <a:cs typeface="Calibri"/>
            </a:endParaRPr>
          </a:p>
          <a:p>
            <a:pPr>
              <a:buClr>
                <a:srgbClr val="E35B2A"/>
              </a:buClr>
            </a:pPr>
            <a:r>
              <a:rPr kumimoji="0" lang="en-US" sz="1400" b="1" i="0" u="none" strike="noStrike" kern="1200" cap="none" spc="0" normalizeH="0" baseline="0" noProof="0">
                <a:ln>
                  <a:noFill/>
                </a:ln>
                <a:solidFill>
                  <a:prstClr val="black"/>
                </a:solidFill>
                <a:effectLst/>
                <a:uLnTx/>
                <a:uFillTx/>
                <a:ea typeface="+mn-ea"/>
                <a:cs typeface="Calibri"/>
              </a:rPr>
              <a:t>Project Manager: </a:t>
            </a:r>
            <a:r>
              <a:rPr kumimoji="0" lang="en-US" sz="1400" i="0" u="none" strike="noStrike" kern="1200" cap="none" spc="0" normalizeH="0" baseline="0" noProof="0">
                <a:ln>
                  <a:noFill/>
                </a:ln>
                <a:solidFill>
                  <a:prstClr val="black"/>
                </a:solidFill>
                <a:effectLst/>
                <a:uLnTx/>
                <a:uFillTx/>
                <a:ea typeface="+mn-ea"/>
                <a:cs typeface="Calibri"/>
              </a:rPr>
              <a:t>John Yu | </a:t>
            </a:r>
            <a:r>
              <a:rPr lang="en-US" sz="1400">
                <a:solidFill>
                  <a:prstClr val="black"/>
                </a:solidFill>
                <a:cs typeface="Calibri"/>
                <a:hlinkClick r:id="rId3">
                  <a:extLst>
                    <a:ext uri="{A12FA001-AC4F-418D-AE19-62706E023703}">
                      <ahyp:hlinkClr xmlns:ahyp="http://schemas.microsoft.com/office/drawing/2018/hyperlinkcolor" val="tx"/>
                    </a:ext>
                  </a:extLst>
                </a:hlinkClick>
              </a:rPr>
              <a:t>john.yu@flydenver.com</a:t>
            </a:r>
            <a:r>
              <a:rPr lang="en-US" sz="1400">
                <a:solidFill>
                  <a:prstClr val="black"/>
                </a:solidFill>
                <a:cs typeface="Calibri"/>
              </a:rPr>
              <a:t> &amp; Terry Seifert: </a:t>
            </a:r>
            <a:r>
              <a:rPr lang="en-US" sz="1400">
                <a:solidFill>
                  <a:prstClr val="black"/>
                </a:solidFill>
                <a:cs typeface="Calibri"/>
                <a:hlinkClick r:id="rId4">
                  <a:extLst>
                    <a:ext uri="{A12FA001-AC4F-418D-AE19-62706E023703}">
                      <ahyp:hlinkClr xmlns:ahyp="http://schemas.microsoft.com/office/drawing/2018/hyperlinkcolor" val="tx"/>
                    </a:ext>
                  </a:extLst>
                </a:hlinkClick>
              </a:rPr>
              <a:t>terry.seifert@flydenver.com</a:t>
            </a:r>
            <a:endParaRPr lang="en-US" sz="1400">
              <a:solidFill>
                <a:prstClr val="black"/>
              </a:solidFill>
              <a:ea typeface="Calibri"/>
              <a:cs typeface="Calibri"/>
              <a:hlinkClick r:id="rId4">
                <a:extLst>
                  <a:ext uri="{A12FA001-AC4F-418D-AE19-62706E023703}">
                    <ahyp:hlinkClr xmlns:ahyp="http://schemas.microsoft.com/office/drawing/2018/hyperlinkcolor" val="tx"/>
                  </a:ext>
                </a:extLst>
              </a:hlinkClick>
            </a:endParaRPr>
          </a:p>
          <a:p>
            <a:endParaRPr lang="en-US" sz="1400">
              <a:solidFill>
                <a:prstClr val="black"/>
              </a:solidFill>
              <a:ea typeface="Calibri"/>
              <a:cs typeface="Calibri"/>
            </a:endParaRPr>
          </a:p>
        </p:txBody>
      </p:sp>
    </p:spTree>
    <p:extLst>
      <p:ext uri="{BB962C8B-B14F-4D97-AF65-F5344CB8AC3E}">
        <p14:creationId xmlns:p14="http://schemas.microsoft.com/office/powerpoint/2010/main" val="617456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651CB-A456-7AC8-CA7B-EBF4F46F96D0}"/>
            </a:ext>
          </a:extLst>
        </p:cNvPr>
        <p:cNvGrpSpPr/>
        <p:nvPr/>
      </p:nvGrpSpPr>
      <p:grpSpPr>
        <a:xfrm>
          <a:off x="0" y="0"/>
          <a:ext cx="0" cy="0"/>
          <a:chOff x="0" y="0"/>
          <a:chExt cx="0" cy="0"/>
        </a:xfrm>
      </p:grpSpPr>
      <p:sp>
        <p:nvSpPr>
          <p:cNvPr id="16" name="Text Placeholder 15" descr="2025 Tunnel Switchgear Heaving Remediation&#10;Six switchgear rooms in the East and West cores of ACON, BCON, and CCON have experienced soil heaving, causing damage to both equipment and enclosures. Additionally, ACON East and West sub-cores face significant water intrusion, impacting switchgear performance.&#10;&#10;Replace damaged switchgear and enclosures.&#10;Install new switchgear on elevated steel platforms anchored to the basement foundation to prevent future heaving impact.&#10;Construct code-compliant enclosures with fire-rated walls, fire suppression, and HVAC.&#10;Remove and replace heaved soil and repair room structures.&#10;Implement water mitigation at ACON sub-cores.&#10;&#10;KEY INFORMATION &#10;Anticipated Advertisement Date:  Q3-Q4&#10;Estimated Project Value: $10M to $49.99M&#10;Small Business Program Goal: TBD&#10;Key Scope/Industry: Electrical, Concrete, Masonry, Earthwork, Civil Utilities, Mechanical, Electrical, Plumbing&#10;Project Manager: Mark Tabugadir| mark.tabugadir@flydenver.com&#10;">
            <a:extLst>
              <a:ext uri="{FF2B5EF4-FFF2-40B4-BE49-F238E27FC236}">
                <a16:creationId xmlns:a16="http://schemas.microsoft.com/office/drawing/2014/main" id="{889B98FD-A21C-F526-2CFF-3BBCEE52A7AF}"/>
              </a:ext>
            </a:extLst>
          </p:cNvPr>
          <p:cNvSpPr>
            <a:spLocks noGrp="1"/>
          </p:cNvSpPr>
          <p:nvPr>
            <p:ph type="title" idx="4294967295"/>
          </p:nvPr>
        </p:nvSpPr>
        <p:spPr>
          <a:xfrm>
            <a:off x="703950" y="456072"/>
            <a:ext cx="9339262" cy="585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de-DE" sz="2800" dirty="0">
                <a:solidFill>
                  <a:srgbClr val="440099"/>
                </a:solidFill>
                <a:latin typeface="+mn-lt"/>
                <a:ea typeface="+mn-ea"/>
                <a:cs typeface="+mn-cs"/>
              </a:rPr>
              <a:t>DS West Phase 2 Site Plan Layout</a:t>
            </a:r>
            <a:endParaRPr lang="en-US" sz="2800" dirty="0"/>
          </a:p>
        </p:txBody>
      </p:sp>
      <p:pic>
        <p:nvPicPr>
          <p:cNvPr id="4" name="Picture 3" descr="DS West Phase 2 Site Plan Layout">
            <a:extLst>
              <a:ext uri="{FF2B5EF4-FFF2-40B4-BE49-F238E27FC236}">
                <a16:creationId xmlns:a16="http://schemas.microsoft.com/office/drawing/2014/main" id="{A8DCA9EA-A54E-7C2A-63EE-90D0905C07B2}"/>
              </a:ext>
            </a:extLst>
          </p:cNvPr>
          <p:cNvPicPr>
            <a:picLocks noChangeAspect="1"/>
          </p:cNvPicPr>
          <p:nvPr/>
        </p:nvPicPr>
        <p:blipFill>
          <a:blip r:embed="rId3"/>
          <a:srcRect l="9247" t="24059" r="27550" b="16532"/>
          <a:stretch>
            <a:fillRect/>
          </a:stretch>
        </p:blipFill>
        <p:spPr>
          <a:xfrm>
            <a:off x="810306" y="939121"/>
            <a:ext cx="8387829" cy="5603329"/>
          </a:xfrm>
          <a:prstGeom prst="rect">
            <a:avLst/>
          </a:prstGeom>
          <a:ln w="28575">
            <a:solidFill>
              <a:srgbClr val="4472C4"/>
            </a:solidFill>
          </a:ln>
        </p:spPr>
      </p:pic>
    </p:spTree>
    <p:extLst>
      <p:ext uri="{BB962C8B-B14F-4D97-AF65-F5344CB8AC3E}">
        <p14:creationId xmlns:p14="http://schemas.microsoft.com/office/powerpoint/2010/main" val="368908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C81C8-41EA-6973-F35E-B5E62F5C3AF6}"/>
            </a:ext>
          </a:extLst>
        </p:cNvPr>
        <p:cNvGrpSpPr/>
        <p:nvPr/>
      </p:nvGrpSpPr>
      <p:grpSpPr>
        <a:xfrm>
          <a:off x="0" y="0"/>
          <a:ext cx="0" cy="0"/>
          <a:chOff x="0" y="0"/>
          <a:chExt cx="0" cy="0"/>
        </a:xfrm>
      </p:grpSpPr>
      <p:sp>
        <p:nvSpPr>
          <p:cNvPr id="16" name="Text Placeholder 15" descr="2025 Tunnel Switchgear Heaving Remediation&#10;Six switchgear rooms in the East and West cores of ACON, BCON, and CCON have experienced soil heaving, causing damage to both equipment and enclosures. Additionally, ACON East and West sub-cores face significant water intrusion, impacting switchgear performance.&#10;&#10;Replace damaged switchgear and enclosures.&#10;Install new switchgear on elevated steel platforms anchored to the basement foundation to prevent future heaving impact.&#10;Construct code-compliant enclosures with fire-rated walls, fire suppression, and HVAC.&#10;Remove and replace heaved soil and repair room structures.&#10;Implement water mitigation at ACON sub-cores.&#10;&#10;KEY INFORMATION &#10;Anticipated Advertisement Date:  Q3-Q4&#10;Estimated Project Value: $10M to $49.99M&#10;Small Business Program Goal: TBD&#10;Key Scope/Industry: Electrical, Concrete, Masonry, Earthwork, Civil Utilities, Mechanical, Electrical, Plumbing&#10;Project Manager: Mark Tabugadir| mark.tabugadir@flydenver.com&#10;">
            <a:extLst>
              <a:ext uri="{FF2B5EF4-FFF2-40B4-BE49-F238E27FC236}">
                <a16:creationId xmlns:a16="http://schemas.microsoft.com/office/drawing/2014/main" id="{AE688A5E-9630-A506-D223-537F6C1D57C8}"/>
              </a:ext>
            </a:extLst>
          </p:cNvPr>
          <p:cNvSpPr>
            <a:spLocks noGrp="1"/>
          </p:cNvSpPr>
          <p:nvPr>
            <p:ph type="title" idx="4294967295"/>
          </p:nvPr>
        </p:nvSpPr>
        <p:spPr>
          <a:xfrm>
            <a:off x="703950" y="456072"/>
            <a:ext cx="11066462"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2800">
                <a:solidFill>
                  <a:srgbClr val="440099"/>
                </a:solidFill>
                <a:latin typeface="+mn-lt"/>
                <a:ea typeface="+mn-ea"/>
                <a:cs typeface="+mn-cs"/>
              </a:rPr>
              <a:t>Annual Tent Roof Maintenance, Inspection and Repair RFP</a:t>
            </a:r>
            <a:endParaRPr lang="en-US" sz="2800"/>
          </a:p>
        </p:txBody>
      </p:sp>
      <p:sp>
        <p:nvSpPr>
          <p:cNvPr id="3" name="TextBox 2">
            <a:extLst>
              <a:ext uri="{FF2B5EF4-FFF2-40B4-BE49-F238E27FC236}">
                <a16:creationId xmlns:a16="http://schemas.microsoft.com/office/drawing/2014/main" id="{E6C87531-1C2E-3C3C-838B-5E03AAF0B2DE}"/>
              </a:ext>
              <a:ext uri="{C183D7F6-B498-43B3-948B-1728B52AA6E4}">
                <adec:decorative xmlns:adec="http://schemas.microsoft.com/office/drawing/2017/decorative" val="0"/>
              </a:ext>
            </a:extLst>
          </p:cNvPr>
          <p:cNvSpPr txBox="1"/>
          <p:nvPr/>
        </p:nvSpPr>
        <p:spPr>
          <a:xfrm>
            <a:off x="703950" y="1033922"/>
            <a:ext cx="9497325" cy="2462213"/>
          </a:xfrm>
          <a:prstGeom prst="rect">
            <a:avLst/>
          </a:prstGeom>
          <a:noFill/>
        </p:spPr>
        <p:txBody>
          <a:bodyPr wrap="square" lIns="91440" tIns="45720" rIns="91440" bIns="45720" anchor="t">
            <a:spAutoFit/>
          </a:bodyPr>
          <a:lstStyle/>
          <a:p>
            <a:r>
              <a:rPr lang="en-US" sz="1400"/>
              <a:t>This RFP is for the annual inspection, testing, maintenance, and repair of the Polytetrafluoroethylene (PTFE) coated tensile fabric roofs at DEN. Tasks may be on any individual element of the tent structure including inner and outer fabric membranes, cables, struts, tie-downs, masts, or any other integrated element. </a:t>
            </a:r>
          </a:p>
          <a:p>
            <a:endParaRPr lang="en-US" sz="1400" b="1">
              <a:solidFill>
                <a:prstClr val="black"/>
              </a:solidFill>
              <a:cs typeface="Calibri"/>
            </a:endParaRPr>
          </a:p>
          <a:p>
            <a:r>
              <a:rPr kumimoji="0" lang="en-US" sz="1400" b="1" i="0" u="none" strike="noStrike" kern="1200" cap="none" spc="0" normalizeH="0" baseline="0" noProof="0">
                <a:ln>
                  <a:noFill/>
                </a:ln>
                <a:solidFill>
                  <a:prstClr val="black"/>
                </a:solidFill>
                <a:effectLst/>
                <a:uLnTx/>
                <a:uFillTx/>
                <a:ea typeface="+mn-ea"/>
                <a:cs typeface="Calibri"/>
              </a:rPr>
              <a:t>KEY INFORMATION </a:t>
            </a:r>
            <a:endParaRPr kumimoji="0" lang="en-US" sz="1400" b="1" i="0" u="none" strike="noStrike" kern="1200" cap="none" spc="0" normalizeH="0" baseline="0" noProof="0">
              <a:ln>
                <a:noFill/>
              </a:ln>
              <a:solidFill>
                <a:prstClr val="black"/>
              </a:solidFill>
              <a:effectLst/>
              <a:uLnTx/>
              <a:uFillTx/>
              <a:ea typeface="Calibri"/>
              <a:cs typeface="Calibri"/>
            </a:endParaRPr>
          </a:p>
          <a:p>
            <a:pPr>
              <a:defRPr/>
            </a:pPr>
            <a:r>
              <a:rPr kumimoji="0" lang="en-US" sz="1400" b="1" i="0" u="none" strike="noStrike" kern="1200" cap="none" spc="0" normalizeH="0" baseline="0" noProof="0">
                <a:ln>
                  <a:noFill/>
                </a:ln>
                <a:solidFill>
                  <a:prstClr val="black"/>
                </a:solidFill>
                <a:effectLst/>
                <a:uLnTx/>
                <a:uFillTx/>
                <a:ea typeface="+mn-ea"/>
                <a:cs typeface="Calibri"/>
              </a:rPr>
              <a:t>Anticipated Advertisement Date: </a:t>
            </a:r>
            <a:r>
              <a:rPr kumimoji="0" lang="en-US" sz="1400" b="0" i="0" u="none" strike="noStrike" kern="1200" cap="none" spc="0" normalizeH="0" baseline="0" noProof="0">
                <a:ln>
                  <a:noFill/>
                </a:ln>
                <a:solidFill>
                  <a:prstClr val="black"/>
                </a:solidFill>
                <a:effectLst/>
                <a:uLnTx/>
                <a:uFillTx/>
                <a:ea typeface="+mn-ea"/>
                <a:cs typeface="Calibri"/>
              </a:rPr>
              <a:t> </a:t>
            </a:r>
            <a:r>
              <a:rPr lang="en-US" sz="1400">
                <a:solidFill>
                  <a:prstClr val="black"/>
                </a:solidFill>
                <a:cs typeface="Calibri"/>
              </a:rPr>
              <a:t>Q4 2025</a:t>
            </a:r>
            <a:endParaRPr kumimoji="0" lang="en-US" sz="1400" b="0" i="0" u="none" strike="noStrike" kern="1200" cap="none" spc="0" normalizeH="0" baseline="0" noProof="0">
              <a:ln>
                <a:noFill/>
              </a:ln>
              <a:solidFill>
                <a:prstClr val="black"/>
              </a:solidFill>
              <a:effectLst/>
              <a:uLnTx/>
              <a:uFillTx/>
              <a:ea typeface="Calibri"/>
              <a:cs typeface="Calibri"/>
            </a:endParaRPr>
          </a:p>
          <a:p>
            <a:pPr lvl="0">
              <a:defRPr/>
            </a:pPr>
            <a:r>
              <a:rPr kumimoji="0" lang="en-US" sz="1400" b="1" i="0" u="none" strike="noStrike" kern="1200" cap="none" spc="0" normalizeH="0" baseline="0" noProof="0">
                <a:ln>
                  <a:noFill/>
                </a:ln>
                <a:solidFill>
                  <a:prstClr val="black"/>
                </a:solidFill>
                <a:effectLst/>
                <a:uLnTx/>
                <a:uFillTx/>
                <a:ea typeface="+mn-ea"/>
                <a:cs typeface="Calibri"/>
              </a:rPr>
              <a:t>Estimated Project Value: </a:t>
            </a:r>
            <a:r>
              <a:rPr lang="en-US" sz="1400">
                <a:solidFill>
                  <a:prstClr val="black"/>
                </a:solidFill>
                <a:cs typeface="Calibri"/>
              </a:rPr>
              <a:t>$2M to $4.99M</a:t>
            </a:r>
          </a:p>
          <a:p>
            <a:pPr lvl="0">
              <a:defRPr/>
            </a:pPr>
            <a:r>
              <a:rPr kumimoji="0" lang="en-US" sz="1400" b="1" i="0" u="none" strike="noStrike" kern="1200" cap="none" spc="0" normalizeH="0" baseline="0" noProof="0">
                <a:ln>
                  <a:noFill/>
                </a:ln>
                <a:solidFill>
                  <a:prstClr val="black"/>
                </a:solidFill>
                <a:effectLst/>
                <a:uLnTx/>
                <a:uFillTx/>
                <a:ea typeface="+mn-ea"/>
                <a:cs typeface="Calibri"/>
              </a:rPr>
              <a:t>Small Business Program Goal: </a:t>
            </a:r>
            <a:r>
              <a:rPr kumimoji="0" lang="en-US" sz="1400" i="0" u="none" strike="noStrike" kern="1200" cap="none" spc="0" normalizeH="0" baseline="0" noProof="0">
                <a:ln>
                  <a:noFill/>
                </a:ln>
                <a:solidFill>
                  <a:prstClr val="black"/>
                </a:solidFill>
                <a:effectLst/>
                <a:uLnTx/>
                <a:uFillTx/>
                <a:ea typeface="+mn-ea"/>
                <a:cs typeface="Calibri"/>
              </a:rPr>
              <a:t>TBD</a:t>
            </a:r>
            <a:endParaRPr lang="en-US" sz="1400">
              <a:solidFill>
                <a:prstClr val="black"/>
              </a:solidFill>
              <a:ea typeface="Calibri"/>
              <a:cs typeface="Calibri"/>
            </a:endParaRPr>
          </a:p>
          <a:p>
            <a:r>
              <a:rPr lang="en-US" sz="1400" b="1"/>
              <a:t>Key Scope/Industry:</a:t>
            </a:r>
            <a:endParaRPr lang="en-US" sz="1400"/>
          </a:p>
          <a:p>
            <a:pPr marL="285750" indent="-285750">
              <a:buClr>
                <a:srgbClr val="E35B2A"/>
              </a:buClr>
              <a:buFont typeface="Arial" panose="020B0604020202020204" pitchFamily="34" charset="0"/>
              <a:buChar char="•"/>
            </a:pPr>
            <a:r>
              <a:rPr lang="en-US" sz="1400"/>
              <a:t>Polytetrafluoroethylene (PTFE) coated tensile fabric roof contractor, designer, vendor</a:t>
            </a:r>
          </a:p>
          <a:p>
            <a:pPr>
              <a:buClr>
                <a:srgbClr val="E35B2A"/>
              </a:buClr>
            </a:pPr>
            <a:r>
              <a:rPr kumimoji="0" lang="en-US" sz="1400" b="1" i="0" u="none" strike="noStrike" kern="1200" cap="none" spc="0" normalizeH="0" baseline="0" noProof="0">
                <a:ln>
                  <a:noFill/>
                </a:ln>
                <a:solidFill>
                  <a:prstClr val="black"/>
                </a:solidFill>
                <a:effectLst/>
                <a:uLnTx/>
                <a:uFillTx/>
                <a:ea typeface="+mn-ea"/>
                <a:cs typeface="Calibri"/>
              </a:rPr>
              <a:t>Project Manager: </a:t>
            </a:r>
            <a:r>
              <a:rPr lang="en-US" sz="1400">
                <a:solidFill>
                  <a:prstClr val="black"/>
                </a:solidFill>
                <a:cs typeface="Calibri"/>
              </a:rPr>
              <a:t>Trang Tran | trang.tran@flydenver.com</a:t>
            </a:r>
            <a:endParaRPr kumimoji="0" lang="en-US" sz="1400" b="0" i="0" u="none" strike="noStrike" kern="1200" cap="none" spc="0" normalizeH="0" baseline="0" noProof="0">
              <a:ln>
                <a:noFill/>
              </a:ln>
              <a:solidFill>
                <a:prstClr val="black"/>
              </a:solidFill>
              <a:effectLst/>
              <a:uLnTx/>
              <a:uFillTx/>
              <a:ea typeface="+mn-ea"/>
              <a:cs typeface="Arial"/>
            </a:endParaRPr>
          </a:p>
        </p:txBody>
      </p:sp>
    </p:spTree>
    <p:extLst>
      <p:ext uri="{BB962C8B-B14F-4D97-AF65-F5344CB8AC3E}">
        <p14:creationId xmlns:p14="http://schemas.microsoft.com/office/powerpoint/2010/main" val="3213392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6D332-D4F3-B450-4F8B-7986916C6D7F}"/>
            </a:ext>
          </a:extLst>
        </p:cNvPr>
        <p:cNvGrpSpPr/>
        <p:nvPr/>
      </p:nvGrpSpPr>
      <p:grpSpPr>
        <a:xfrm>
          <a:off x="0" y="0"/>
          <a:ext cx="0" cy="0"/>
          <a:chOff x="0" y="0"/>
          <a:chExt cx="0" cy="0"/>
        </a:xfrm>
      </p:grpSpPr>
      <p:sp>
        <p:nvSpPr>
          <p:cNvPr id="16" name="Text Placeholder 15" descr="2025 Tunnel Switchgear Heaving Remediation&#10;Six switchgear rooms in the East and West cores of ACON, BCON, and CCON have experienced soil heaving, causing damage to both equipment and enclosures. Additionally, ACON East and West sub-cores face significant water intrusion, impacting switchgear performance.&#10;&#10;Replace damaged switchgear and enclosures.&#10;Install new switchgear on elevated steel platforms anchored to the basement foundation to prevent future heaving impact.&#10;Construct code-compliant enclosures with fire-rated walls, fire suppression, and HVAC.&#10;Remove and replace heaved soil and repair room structures.&#10;Implement water mitigation at ACON sub-cores.&#10;&#10;KEY INFORMATION &#10;Anticipated Advertisement Date:  Q3-Q4&#10;Estimated Project Value: $10M to $49.99M&#10;Small Business Program Goal: TBD&#10;Key Scope/Industry: Electrical, Concrete, Masonry, Earthwork, Civil Utilities, Mechanical, Electrical, Plumbing&#10;Project Manager: Mark Tabugadir| mark.tabugadir@flydenver.com&#10;">
            <a:extLst>
              <a:ext uri="{FF2B5EF4-FFF2-40B4-BE49-F238E27FC236}">
                <a16:creationId xmlns:a16="http://schemas.microsoft.com/office/drawing/2014/main" id="{000851D7-86C6-73C0-43CA-3B22409042A7}"/>
              </a:ext>
            </a:extLst>
          </p:cNvPr>
          <p:cNvSpPr>
            <a:spLocks noGrp="1"/>
          </p:cNvSpPr>
          <p:nvPr>
            <p:ph type="title" idx="4294967295"/>
          </p:nvPr>
        </p:nvSpPr>
        <p:spPr>
          <a:xfrm>
            <a:off x="703950" y="456072"/>
            <a:ext cx="11066462"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2800">
                <a:solidFill>
                  <a:srgbClr val="440099"/>
                </a:solidFill>
                <a:latin typeface="+mn-lt"/>
                <a:ea typeface="+mn-ea"/>
                <a:cs typeface="+mn-cs"/>
              </a:rPr>
              <a:t>AGTS Maintenance Facility Expansion</a:t>
            </a:r>
            <a:endParaRPr lang="en-US" sz="2800"/>
          </a:p>
        </p:txBody>
      </p:sp>
      <p:sp>
        <p:nvSpPr>
          <p:cNvPr id="3" name="TextBox 2">
            <a:extLst>
              <a:ext uri="{FF2B5EF4-FFF2-40B4-BE49-F238E27FC236}">
                <a16:creationId xmlns:a16="http://schemas.microsoft.com/office/drawing/2014/main" id="{3B87B964-6C20-0885-880D-8279ADC473A3}"/>
              </a:ext>
              <a:ext uri="{C183D7F6-B498-43B3-948B-1728B52AA6E4}">
                <adec:decorative xmlns:adec="http://schemas.microsoft.com/office/drawing/2017/decorative" val="0"/>
              </a:ext>
            </a:extLst>
          </p:cNvPr>
          <p:cNvSpPr txBox="1"/>
          <p:nvPr/>
        </p:nvSpPr>
        <p:spPr>
          <a:xfrm>
            <a:off x="703950" y="1033922"/>
            <a:ext cx="9497325" cy="5262979"/>
          </a:xfrm>
          <a:prstGeom prst="rect">
            <a:avLst/>
          </a:prstGeom>
          <a:noFill/>
        </p:spPr>
        <p:txBody>
          <a:bodyPr wrap="square" lIns="91440" tIns="45720" rIns="91440" bIns="45720" anchor="t">
            <a:spAutoFit/>
          </a:bodyPr>
          <a:lstStyle/>
          <a:p>
            <a:r>
              <a:rPr lang="en-US" sz="1400"/>
              <a:t>The AGTS Maintenance Facility Expansion project will modernize and expand the existing facility to accommodate the growing fleet of AGTS cars and increasing operational demands at DEN. This will include adding / upgrading maintenance bays, storage, admin spaces, energy-efficient systems, power, security &amp; safety. Phased construction will minimize operational disruptions.</a:t>
            </a:r>
          </a:p>
          <a:p>
            <a:endParaRPr lang="en-US" sz="1400" b="1">
              <a:solidFill>
                <a:prstClr val="black"/>
              </a:solidFill>
              <a:cs typeface="Calibri"/>
            </a:endParaRPr>
          </a:p>
          <a:p>
            <a:pPr marL="742950" lvl="1" indent="-285750">
              <a:buClr>
                <a:srgbClr val="E35B2A"/>
              </a:buClr>
              <a:buFont typeface="Arial" panose="020B0604020202020204" pitchFamily="34" charset="0"/>
              <a:buChar char="•"/>
            </a:pPr>
            <a:r>
              <a:rPr lang="en-US" sz="1400"/>
              <a:t>Anticipated to advertise in December 2025, with NTP before 30% CDs in Q4 2026</a:t>
            </a:r>
          </a:p>
          <a:p>
            <a:pPr marL="742950" lvl="1" indent="-285750">
              <a:buClr>
                <a:srgbClr val="E35B2A"/>
              </a:buClr>
              <a:buFont typeface="Arial" panose="020B0604020202020204" pitchFamily="34" charset="0"/>
              <a:buChar char="•"/>
            </a:pPr>
            <a:r>
              <a:rPr lang="en-US" sz="1400"/>
              <a:t>CMGC</a:t>
            </a:r>
          </a:p>
          <a:p>
            <a:pPr lvl="1">
              <a:buClr>
                <a:srgbClr val="E35B2A"/>
              </a:buClr>
            </a:pPr>
            <a:endParaRPr kumimoji="0" lang="en-US" sz="1400" b="1" i="0" u="none" strike="noStrike" kern="1200" cap="none" spc="0" normalizeH="0" baseline="0" noProof="0">
              <a:ln>
                <a:noFill/>
              </a:ln>
              <a:solidFill>
                <a:prstClr val="black"/>
              </a:solidFill>
              <a:effectLst/>
              <a:uLnTx/>
              <a:uFillTx/>
              <a:ea typeface="+mn-ea"/>
              <a:cs typeface="Calibri"/>
            </a:endParaRPr>
          </a:p>
          <a:p>
            <a:r>
              <a:rPr kumimoji="0" lang="en-US" sz="1400" b="1" i="0" u="none" strike="noStrike" kern="1200" cap="none" spc="0" normalizeH="0" baseline="0" noProof="0">
                <a:ln>
                  <a:noFill/>
                </a:ln>
                <a:solidFill>
                  <a:prstClr val="black"/>
                </a:solidFill>
                <a:effectLst/>
                <a:uLnTx/>
                <a:uFillTx/>
                <a:ea typeface="+mn-ea"/>
                <a:cs typeface="Calibri"/>
              </a:rPr>
              <a:t>KEY INFORMATION </a:t>
            </a:r>
            <a:endParaRPr kumimoji="0" lang="en-US" sz="1400" b="1" i="0" u="none" strike="noStrike" kern="1200" cap="none" spc="0" normalizeH="0" baseline="0" noProof="0">
              <a:ln>
                <a:noFill/>
              </a:ln>
              <a:solidFill>
                <a:prstClr val="black"/>
              </a:solidFill>
              <a:effectLst/>
              <a:uLnTx/>
              <a:uFillTx/>
              <a:ea typeface="Calibri"/>
              <a:cs typeface="Calibri"/>
            </a:endParaRPr>
          </a:p>
          <a:p>
            <a:pPr>
              <a:defRPr/>
            </a:pPr>
            <a:r>
              <a:rPr kumimoji="0" lang="en-US" sz="1400" b="1" i="0" u="none" strike="noStrike" kern="1200" cap="none" spc="0" normalizeH="0" baseline="0" noProof="0">
                <a:ln>
                  <a:noFill/>
                </a:ln>
                <a:solidFill>
                  <a:prstClr val="black"/>
                </a:solidFill>
                <a:effectLst/>
                <a:uLnTx/>
                <a:uFillTx/>
                <a:ea typeface="+mn-ea"/>
                <a:cs typeface="Calibri"/>
              </a:rPr>
              <a:t>Anticipated Advertisement Date: </a:t>
            </a:r>
            <a:r>
              <a:rPr kumimoji="0" lang="en-US" sz="1400" b="0" i="0" u="none" strike="noStrike" kern="1200" cap="none" spc="0" normalizeH="0" baseline="0" noProof="0">
                <a:ln>
                  <a:noFill/>
                </a:ln>
                <a:solidFill>
                  <a:prstClr val="black"/>
                </a:solidFill>
                <a:effectLst/>
                <a:uLnTx/>
                <a:uFillTx/>
                <a:ea typeface="+mn-ea"/>
                <a:cs typeface="Calibri"/>
              </a:rPr>
              <a:t> </a:t>
            </a:r>
            <a:r>
              <a:rPr lang="en-US" sz="1400">
                <a:solidFill>
                  <a:prstClr val="black"/>
                </a:solidFill>
                <a:cs typeface="Calibri"/>
              </a:rPr>
              <a:t>Q4 2025</a:t>
            </a:r>
            <a:endParaRPr kumimoji="0" lang="en-US" sz="1400" b="0" i="0" u="none" strike="noStrike" kern="1200" cap="none" spc="0" normalizeH="0" baseline="0" noProof="0">
              <a:ln>
                <a:noFill/>
              </a:ln>
              <a:solidFill>
                <a:prstClr val="black"/>
              </a:solidFill>
              <a:effectLst/>
              <a:uLnTx/>
              <a:uFillTx/>
              <a:ea typeface="Calibri"/>
              <a:cs typeface="Calibri"/>
            </a:endParaRPr>
          </a:p>
          <a:p>
            <a:pPr lvl="0">
              <a:defRPr/>
            </a:pPr>
            <a:r>
              <a:rPr kumimoji="0" lang="en-US" sz="1400" b="1" i="0" u="none" strike="noStrike" kern="1200" cap="none" spc="0" normalizeH="0" baseline="0" noProof="0">
                <a:ln>
                  <a:noFill/>
                </a:ln>
                <a:solidFill>
                  <a:prstClr val="black"/>
                </a:solidFill>
                <a:effectLst/>
                <a:uLnTx/>
                <a:uFillTx/>
                <a:ea typeface="+mn-ea"/>
                <a:cs typeface="Calibri"/>
              </a:rPr>
              <a:t>Estimated Project Value: </a:t>
            </a:r>
            <a:r>
              <a:rPr lang="en-US" sz="1400">
                <a:solidFill>
                  <a:prstClr val="black"/>
                </a:solidFill>
                <a:cs typeface="Calibri"/>
              </a:rPr>
              <a:t>$50M to $99.99M</a:t>
            </a:r>
          </a:p>
          <a:p>
            <a:pPr lvl="0">
              <a:defRPr/>
            </a:pPr>
            <a:r>
              <a:rPr kumimoji="0" lang="en-US" sz="1400" b="1" i="0" u="none" strike="noStrike" kern="1200" cap="none" spc="0" normalizeH="0" baseline="0" noProof="0">
                <a:ln>
                  <a:noFill/>
                </a:ln>
                <a:solidFill>
                  <a:prstClr val="black"/>
                </a:solidFill>
                <a:effectLst/>
                <a:uLnTx/>
                <a:uFillTx/>
                <a:ea typeface="+mn-ea"/>
                <a:cs typeface="Calibri"/>
              </a:rPr>
              <a:t>Small Business Program Goal: </a:t>
            </a:r>
            <a:r>
              <a:rPr kumimoji="0" lang="en-US" sz="1400" i="0" u="none" strike="noStrike" kern="1200" cap="none" spc="0" normalizeH="0" baseline="0" noProof="0">
                <a:ln>
                  <a:noFill/>
                </a:ln>
                <a:solidFill>
                  <a:prstClr val="black"/>
                </a:solidFill>
                <a:effectLst/>
                <a:uLnTx/>
                <a:uFillTx/>
                <a:ea typeface="+mn-ea"/>
                <a:cs typeface="Calibri"/>
              </a:rPr>
              <a:t>TBD</a:t>
            </a:r>
            <a:endParaRPr lang="en-US" sz="1400">
              <a:solidFill>
                <a:prstClr val="black"/>
              </a:solidFill>
              <a:ea typeface="Calibri"/>
              <a:cs typeface="Calibri"/>
            </a:endParaRPr>
          </a:p>
          <a:p>
            <a:r>
              <a:rPr lang="en-US" sz="1400" b="1"/>
              <a:t>Key Scope/Industry:</a:t>
            </a:r>
            <a:endParaRPr lang="en-US" sz="1400"/>
          </a:p>
          <a:p>
            <a:pPr marL="285750" indent="-285750">
              <a:buClr>
                <a:srgbClr val="E35B2A"/>
              </a:buClr>
              <a:buFont typeface="Arial" panose="020B0604020202020204" pitchFamily="34" charset="0"/>
              <a:buChar char="•"/>
            </a:pPr>
            <a:r>
              <a:rPr lang="en-US" sz="1400"/>
              <a:t>General Construction Contractors -- </a:t>
            </a:r>
          </a:p>
          <a:p>
            <a:pPr marL="742950" lvl="1" indent="-285750">
              <a:buClr>
                <a:srgbClr val="E35B2A"/>
              </a:buClr>
              <a:buFont typeface="Arial" panose="020B0604020202020204" pitchFamily="34" charset="0"/>
              <a:buChar char="•"/>
            </a:pPr>
            <a:r>
              <a:rPr lang="en-US" sz="1400">
                <a:solidFill>
                  <a:prstClr val="black"/>
                </a:solidFill>
                <a:cs typeface="Calibri"/>
              </a:rPr>
              <a:t>Automated Guideway Transit</a:t>
            </a:r>
          </a:p>
          <a:p>
            <a:pPr marL="742950" lvl="1" indent="-285750">
              <a:buClr>
                <a:srgbClr val="E35B2A"/>
              </a:buClr>
              <a:buFont typeface="Arial" panose="020B0604020202020204" pitchFamily="34" charset="0"/>
              <a:buChar char="•"/>
            </a:pPr>
            <a:r>
              <a:rPr lang="en-US" sz="1400">
                <a:solidFill>
                  <a:prstClr val="black"/>
                </a:solidFill>
                <a:cs typeface="Calibri"/>
              </a:rPr>
              <a:t>Structural Steel</a:t>
            </a:r>
          </a:p>
          <a:p>
            <a:pPr marL="742950" lvl="1" indent="-285750">
              <a:buClr>
                <a:srgbClr val="E35B2A"/>
              </a:buClr>
              <a:buFont typeface="Arial" panose="020B0604020202020204" pitchFamily="34" charset="0"/>
              <a:buChar char="•"/>
            </a:pPr>
            <a:r>
              <a:rPr lang="en-US" sz="1400">
                <a:solidFill>
                  <a:prstClr val="black"/>
                </a:solidFill>
                <a:cs typeface="Calibri"/>
              </a:rPr>
              <a:t>Electrical</a:t>
            </a:r>
          </a:p>
          <a:p>
            <a:pPr marL="742950" lvl="1" indent="-285750">
              <a:buClr>
                <a:srgbClr val="E35B2A"/>
              </a:buClr>
              <a:buFont typeface="Arial" panose="020B0604020202020204" pitchFamily="34" charset="0"/>
              <a:buChar char="•"/>
            </a:pPr>
            <a:r>
              <a:rPr lang="en-US" sz="1400">
                <a:solidFill>
                  <a:prstClr val="black"/>
                </a:solidFill>
                <a:cs typeface="Calibri"/>
              </a:rPr>
              <a:t>Mechanical</a:t>
            </a:r>
          </a:p>
          <a:p>
            <a:pPr marL="742950" lvl="1" indent="-285750">
              <a:buClr>
                <a:srgbClr val="E35B2A"/>
              </a:buClr>
              <a:buFont typeface="Arial" panose="020B0604020202020204" pitchFamily="34" charset="0"/>
              <a:buChar char="•"/>
            </a:pPr>
            <a:r>
              <a:rPr lang="en-US" sz="1400">
                <a:solidFill>
                  <a:prstClr val="black"/>
                </a:solidFill>
                <a:cs typeface="Calibri"/>
              </a:rPr>
              <a:t>Plumbing</a:t>
            </a:r>
          </a:p>
          <a:p>
            <a:pPr marL="742950" lvl="1" indent="-285750">
              <a:buClr>
                <a:srgbClr val="E35B2A"/>
              </a:buClr>
              <a:buFont typeface="Arial" panose="020B0604020202020204" pitchFamily="34" charset="0"/>
              <a:buChar char="•"/>
            </a:pPr>
            <a:r>
              <a:rPr lang="en-US" sz="1400">
                <a:solidFill>
                  <a:prstClr val="black"/>
                </a:solidFill>
                <a:cs typeface="Calibri"/>
              </a:rPr>
              <a:t>Earthwork</a:t>
            </a:r>
          </a:p>
          <a:p>
            <a:pPr marL="742950" lvl="1" indent="-285750">
              <a:buClr>
                <a:srgbClr val="E35B2A"/>
              </a:buClr>
              <a:buFont typeface="Arial" panose="020B0604020202020204" pitchFamily="34" charset="0"/>
              <a:buChar char="•"/>
            </a:pPr>
            <a:r>
              <a:rPr lang="en-US" sz="1400">
                <a:solidFill>
                  <a:prstClr val="black"/>
                </a:solidFill>
                <a:cs typeface="Calibri"/>
              </a:rPr>
              <a:t>Concrete</a:t>
            </a:r>
          </a:p>
          <a:p>
            <a:pPr marL="742950" lvl="1" indent="-285750">
              <a:buClr>
                <a:srgbClr val="E35B2A"/>
              </a:buClr>
              <a:buFont typeface="Arial" panose="020B0604020202020204" pitchFamily="34" charset="0"/>
              <a:buChar char="•"/>
            </a:pPr>
            <a:r>
              <a:rPr lang="en-US" sz="1400">
                <a:solidFill>
                  <a:prstClr val="black"/>
                </a:solidFill>
                <a:cs typeface="Calibri"/>
              </a:rPr>
              <a:t>Civil Utilities</a:t>
            </a:r>
          </a:p>
          <a:p>
            <a:pPr>
              <a:buClr>
                <a:srgbClr val="E35B2A"/>
              </a:buClr>
            </a:pPr>
            <a:endParaRPr kumimoji="0" lang="en-US" sz="1400" b="1" i="0" u="none" strike="noStrike" kern="1200" cap="none" spc="0" normalizeH="0" baseline="0" noProof="0">
              <a:ln>
                <a:noFill/>
              </a:ln>
              <a:solidFill>
                <a:prstClr val="black"/>
              </a:solidFill>
              <a:effectLst/>
              <a:uLnTx/>
              <a:uFillTx/>
              <a:ea typeface="+mn-ea"/>
              <a:cs typeface="Calibri"/>
            </a:endParaRPr>
          </a:p>
          <a:p>
            <a:pPr>
              <a:buClr>
                <a:srgbClr val="E35B2A"/>
              </a:buClr>
            </a:pPr>
            <a:r>
              <a:rPr kumimoji="0" lang="en-US" sz="1400" b="1" i="0" u="none" strike="noStrike" kern="1200" cap="none" spc="0" normalizeH="0" baseline="0" noProof="0">
                <a:ln>
                  <a:noFill/>
                </a:ln>
                <a:solidFill>
                  <a:prstClr val="black"/>
                </a:solidFill>
                <a:effectLst/>
                <a:uLnTx/>
                <a:uFillTx/>
                <a:ea typeface="+mn-ea"/>
                <a:cs typeface="Calibri"/>
              </a:rPr>
              <a:t>Project Manager: </a:t>
            </a:r>
            <a:r>
              <a:rPr lang="en-US" sz="1400">
                <a:solidFill>
                  <a:prstClr val="black"/>
                </a:solidFill>
                <a:cs typeface="Calibri"/>
              </a:rPr>
              <a:t>Brittney Warga| </a:t>
            </a:r>
            <a:r>
              <a:rPr lang="en-US" sz="1400">
                <a:solidFill>
                  <a:prstClr val="black"/>
                </a:solidFill>
                <a:cs typeface="Calibri"/>
                <a:hlinkClick r:id="rId3"/>
              </a:rPr>
              <a:t>Brittney.Warga@flydenver.com</a:t>
            </a:r>
            <a:r>
              <a:rPr lang="en-US" sz="1400">
                <a:solidFill>
                  <a:prstClr val="black"/>
                </a:solidFill>
                <a:cs typeface="Calibri"/>
              </a:rPr>
              <a:t>,</a:t>
            </a:r>
            <a:r>
              <a:rPr kumimoji="0" lang="en-US" sz="1400" b="1" i="0" u="none" strike="noStrike" kern="1200" cap="none" spc="0" normalizeH="0" baseline="0" noProof="0">
                <a:ln>
                  <a:noFill/>
                </a:ln>
                <a:solidFill>
                  <a:prstClr val="black"/>
                </a:solidFill>
                <a:effectLst/>
                <a:uLnTx/>
                <a:uFillTx/>
                <a:ea typeface="+mn-ea"/>
                <a:cs typeface="Calibri"/>
              </a:rPr>
              <a:t> </a:t>
            </a:r>
            <a:r>
              <a:rPr lang="en-US" sz="1400">
                <a:solidFill>
                  <a:prstClr val="black"/>
                </a:solidFill>
                <a:cs typeface="Calibri"/>
              </a:rPr>
              <a:t>Victor Macedo| </a:t>
            </a:r>
            <a:r>
              <a:rPr lang="en-US" sz="1400">
                <a:solidFill>
                  <a:prstClr val="black"/>
                </a:solidFill>
                <a:cs typeface="Calibri"/>
                <a:hlinkClick r:id="rId4"/>
              </a:rPr>
              <a:t>Victor.Macedo@flydenver.com</a:t>
            </a:r>
            <a:r>
              <a:rPr lang="en-US" sz="1400">
                <a:solidFill>
                  <a:prstClr val="black"/>
                </a:solidFill>
                <a:cs typeface="Calibri"/>
              </a:rPr>
              <a:t>,</a:t>
            </a:r>
          </a:p>
          <a:p>
            <a:pPr>
              <a:buClr>
                <a:srgbClr val="E35B2A"/>
              </a:buClr>
            </a:pPr>
            <a:r>
              <a:rPr lang="en-US" sz="1400">
                <a:solidFill>
                  <a:prstClr val="black"/>
                </a:solidFill>
                <a:cs typeface="Calibri"/>
              </a:rPr>
              <a:t>Ella Giammo | </a:t>
            </a:r>
            <a:r>
              <a:rPr lang="en-US" sz="1400">
                <a:solidFill>
                  <a:prstClr val="black"/>
                </a:solidFill>
                <a:cs typeface="Calibri"/>
                <a:hlinkClick r:id="rId5"/>
              </a:rPr>
              <a:t>Ella.Giammo@flydenver.com</a:t>
            </a:r>
            <a:r>
              <a:rPr lang="en-US" sz="1400">
                <a:solidFill>
                  <a:prstClr val="black"/>
                </a:solidFill>
                <a:cs typeface="Calibri"/>
              </a:rPr>
              <a:t> </a:t>
            </a:r>
            <a:endParaRPr kumimoji="0" lang="en-US" sz="1400" b="0" i="0" u="none" strike="noStrike" kern="1200" cap="none" spc="0" normalizeH="0" baseline="0" noProof="0">
              <a:ln>
                <a:noFill/>
              </a:ln>
              <a:solidFill>
                <a:prstClr val="black"/>
              </a:solidFill>
              <a:effectLst/>
              <a:uLnTx/>
              <a:uFillTx/>
              <a:ea typeface="+mn-ea"/>
              <a:cs typeface="Arial"/>
            </a:endParaRPr>
          </a:p>
        </p:txBody>
      </p:sp>
      <p:pic>
        <p:nvPicPr>
          <p:cNvPr id="4" name="Picture 3">
            <a:extLst>
              <a:ext uri="{FF2B5EF4-FFF2-40B4-BE49-F238E27FC236}">
                <a16:creationId xmlns:a16="http://schemas.microsoft.com/office/drawing/2014/main" id="{F64F45AC-EE4E-C1FE-E03D-1C3F780B6D41}"/>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rcRect l="22013" t="10179" r="24995" b="7876"/>
          <a:stretch>
            <a:fillRect/>
          </a:stretch>
        </p:blipFill>
        <p:spPr>
          <a:xfrm rot="5400000">
            <a:off x="9707885" y="2507008"/>
            <a:ext cx="1970814" cy="2842208"/>
          </a:xfrm>
          <a:prstGeom prst="rect">
            <a:avLst/>
          </a:prstGeom>
        </p:spPr>
      </p:pic>
      <p:pic>
        <p:nvPicPr>
          <p:cNvPr id="6" name="Picture 5">
            <a:extLst>
              <a:ext uri="{FF2B5EF4-FFF2-40B4-BE49-F238E27FC236}">
                <a16:creationId xmlns:a16="http://schemas.microsoft.com/office/drawing/2014/main" id="{AC4DE485-3AEB-F70E-7B73-467DD49CFD08}"/>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181380" y="2942704"/>
            <a:ext cx="5018169" cy="1970813"/>
          </a:xfrm>
          <a:prstGeom prst="rect">
            <a:avLst/>
          </a:prstGeom>
        </p:spPr>
      </p:pic>
      <p:sp>
        <p:nvSpPr>
          <p:cNvPr id="7" name="TextBox 6">
            <a:extLst>
              <a:ext uri="{FF2B5EF4-FFF2-40B4-BE49-F238E27FC236}">
                <a16:creationId xmlns:a16="http://schemas.microsoft.com/office/drawing/2014/main" id="{47473AAA-7D61-E7C3-8305-D6300BB10599}"/>
              </a:ext>
            </a:extLst>
          </p:cNvPr>
          <p:cNvSpPr txBox="1"/>
          <p:nvPr/>
        </p:nvSpPr>
        <p:spPr>
          <a:xfrm>
            <a:off x="5725682" y="4913517"/>
            <a:ext cx="1645066" cy="276999"/>
          </a:xfrm>
          <a:prstGeom prst="rect">
            <a:avLst/>
          </a:prstGeom>
          <a:noFill/>
        </p:spPr>
        <p:txBody>
          <a:bodyPr wrap="square" rtlCol="0">
            <a:spAutoFit/>
          </a:bodyPr>
          <a:lstStyle/>
          <a:p>
            <a:pPr algn="ctr"/>
            <a:r>
              <a:rPr lang="en-US" sz="1200" b="1"/>
              <a:t>Conceptual Design</a:t>
            </a:r>
          </a:p>
        </p:txBody>
      </p:sp>
      <p:sp>
        <p:nvSpPr>
          <p:cNvPr id="8" name="TextBox 7">
            <a:extLst>
              <a:ext uri="{FF2B5EF4-FFF2-40B4-BE49-F238E27FC236}">
                <a16:creationId xmlns:a16="http://schemas.microsoft.com/office/drawing/2014/main" id="{44C4DF7D-9DCF-3F64-5A52-4203F06A7E67}"/>
              </a:ext>
            </a:extLst>
          </p:cNvPr>
          <p:cNvSpPr txBox="1"/>
          <p:nvPr/>
        </p:nvSpPr>
        <p:spPr>
          <a:xfrm>
            <a:off x="9668142" y="4913517"/>
            <a:ext cx="1645066" cy="276999"/>
          </a:xfrm>
          <a:prstGeom prst="rect">
            <a:avLst/>
          </a:prstGeom>
          <a:noFill/>
        </p:spPr>
        <p:txBody>
          <a:bodyPr wrap="square" rtlCol="0">
            <a:spAutoFit/>
          </a:bodyPr>
          <a:lstStyle/>
          <a:p>
            <a:pPr algn="ctr"/>
            <a:r>
              <a:rPr lang="en-US" sz="1200" b="1"/>
              <a:t>Current Conditions</a:t>
            </a:r>
          </a:p>
        </p:txBody>
      </p:sp>
    </p:spTree>
    <p:extLst>
      <p:ext uri="{BB962C8B-B14F-4D97-AF65-F5344CB8AC3E}">
        <p14:creationId xmlns:p14="http://schemas.microsoft.com/office/powerpoint/2010/main" val="2544642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12F33-6331-06AA-1BB0-A5FA773492A7}"/>
            </a:ext>
          </a:extLst>
        </p:cNvPr>
        <p:cNvGrpSpPr/>
        <p:nvPr/>
      </p:nvGrpSpPr>
      <p:grpSpPr>
        <a:xfrm>
          <a:off x="0" y="0"/>
          <a:ext cx="0" cy="0"/>
          <a:chOff x="0" y="0"/>
          <a:chExt cx="0" cy="0"/>
        </a:xfrm>
      </p:grpSpPr>
      <p:sp>
        <p:nvSpPr>
          <p:cNvPr id="16" name="Text Placeholder 15" descr="2025 Tunnel Switchgear Heaving Remediation&#10;Six switchgear rooms in the East and West cores of ACON, BCON, and CCON have experienced soil heaving, causing damage to both equipment and enclosures. Additionally, ACON East and West sub-cores face significant water intrusion, impacting switchgear performance.&#10;&#10;Replace damaged switchgear and enclosures.&#10;Install new switchgear on elevated steel platforms anchored to the basement foundation to prevent future heaving impact.&#10;Construct code-compliant enclosures with fire-rated walls, fire suppression, and HVAC.&#10;Remove and replace heaved soil and repair room structures.&#10;Implement water mitigation at ACON sub-cores.&#10;&#10;KEY INFORMATION &#10;Anticipated Advertisement Date:  Q3-Q4&#10;Estimated Project Value: $10M to $49.99M&#10;Small Business Program Goal: TBD&#10;Key Scope/Industry: Electrical, Concrete, Masonry, Earthwork, Civil Utilities, Mechanical, Electrical, Plumbing&#10;Project Manager: Mark Tabugadir| mark.tabugadir@flydenver.com&#10;">
            <a:extLst>
              <a:ext uri="{FF2B5EF4-FFF2-40B4-BE49-F238E27FC236}">
                <a16:creationId xmlns:a16="http://schemas.microsoft.com/office/drawing/2014/main" id="{7DCF0915-2BCD-DA53-7225-01705E371904}"/>
              </a:ext>
            </a:extLst>
          </p:cNvPr>
          <p:cNvSpPr>
            <a:spLocks noGrp="1"/>
          </p:cNvSpPr>
          <p:nvPr>
            <p:ph type="title" idx="4294967295"/>
          </p:nvPr>
        </p:nvSpPr>
        <p:spPr>
          <a:xfrm>
            <a:off x="703950" y="456072"/>
            <a:ext cx="11066462"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2400">
                <a:solidFill>
                  <a:srgbClr val="440099"/>
                </a:solidFill>
                <a:latin typeface="+mn-lt"/>
                <a:ea typeface="+mn-ea"/>
                <a:cs typeface="+mn-cs"/>
              </a:rPr>
              <a:t>Peña Blvd Outbound Low-Point Reconstruction &amp; Drainage Improvements</a:t>
            </a:r>
            <a:endParaRPr lang="en-US" sz="2400"/>
          </a:p>
        </p:txBody>
      </p:sp>
      <p:sp>
        <p:nvSpPr>
          <p:cNvPr id="3" name="TextBox 2">
            <a:extLst>
              <a:ext uri="{FF2B5EF4-FFF2-40B4-BE49-F238E27FC236}">
                <a16:creationId xmlns:a16="http://schemas.microsoft.com/office/drawing/2014/main" id="{337DBF32-F643-69C3-8F2A-26A2CF142400}"/>
              </a:ext>
              <a:ext uri="{C183D7F6-B498-43B3-948B-1728B52AA6E4}">
                <adec:decorative xmlns:adec="http://schemas.microsoft.com/office/drawing/2017/decorative" val="0"/>
              </a:ext>
            </a:extLst>
          </p:cNvPr>
          <p:cNvSpPr txBox="1"/>
          <p:nvPr/>
        </p:nvSpPr>
        <p:spPr>
          <a:xfrm>
            <a:off x="703950" y="1033922"/>
            <a:ext cx="9497325" cy="3539430"/>
          </a:xfrm>
          <a:prstGeom prst="rect">
            <a:avLst/>
          </a:prstGeom>
          <a:noFill/>
        </p:spPr>
        <p:txBody>
          <a:bodyPr wrap="square" lIns="91440" tIns="45720" rIns="91440" bIns="45720" anchor="t">
            <a:spAutoFit/>
          </a:bodyPr>
          <a:lstStyle/>
          <a:p>
            <a:r>
              <a:rPr lang="en-US" sz="1400"/>
              <a:t>Peña Blvd Outbound Low-Point Reconstruction &amp; Drainage Improvements at DEN. Scope includes 0.7 miles of pavement reconstruction, subgrade stabilization, drainage improvements and tunnel removal.</a:t>
            </a:r>
          </a:p>
          <a:p>
            <a:endParaRPr lang="en-US" sz="1400" b="1">
              <a:solidFill>
                <a:prstClr val="black"/>
              </a:solidFill>
              <a:cs typeface="Calibri"/>
            </a:endParaRPr>
          </a:p>
          <a:p>
            <a:r>
              <a:rPr kumimoji="0" lang="en-US" sz="1400" b="1" i="0" u="none" strike="noStrike" kern="1200" cap="none" spc="0" normalizeH="0" baseline="0" noProof="0">
                <a:ln>
                  <a:noFill/>
                </a:ln>
                <a:solidFill>
                  <a:prstClr val="black"/>
                </a:solidFill>
                <a:effectLst/>
                <a:uLnTx/>
                <a:uFillTx/>
                <a:ea typeface="+mn-ea"/>
                <a:cs typeface="Calibri"/>
              </a:rPr>
              <a:t>KEY INFORMATION </a:t>
            </a:r>
            <a:endParaRPr kumimoji="0" lang="en-US" sz="1400" b="1" i="0" u="none" strike="noStrike" kern="1200" cap="none" spc="0" normalizeH="0" baseline="0" noProof="0">
              <a:ln>
                <a:noFill/>
              </a:ln>
              <a:solidFill>
                <a:prstClr val="black"/>
              </a:solidFill>
              <a:effectLst/>
              <a:uLnTx/>
              <a:uFillTx/>
              <a:ea typeface="Calibri"/>
              <a:cs typeface="Calibri"/>
            </a:endParaRPr>
          </a:p>
          <a:p>
            <a:pPr>
              <a:defRPr/>
            </a:pPr>
            <a:r>
              <a:rPr kumimoji="0" lang="en-US" sz="1400" b="1" i="0" u="none" strike="noStrike" kern="1200" cap="none" spc="0" normalizeH="0" baseline="0" noProof="0">
                <a:ln>
                  <a:noFill/>
                </a:ln>
                <a:solidFill>
                  <a:prstClr val="black"/>
                </a:solidFill>
                <a:effectLst/>
                <a:uLnTx/>
                <a:uFillTx/>
                <a:ea typeface="+mn-ea"/>
                <a:cs typeface="Calibri"/>
              </a:rPr>
              <a:t>Anticipated Advertisement Date: </a:t>
            </a:r>
            <a:r>
              <a:rPr kumimoji="0" lang="en-US" sz="1400" b="0" i="0" u="none" strike="noStrike" kern="1200" cap="none" spc="0" normalizeH="0" baseline="0" noProof="0">
                <a:ln>
                  <a:noFill/>
                </a:ln>
                <a:solidFill>
                  <a:prstClr val="black"/>
                </a:solidFill>
                <a:effectLst/>
                <a:uLnTx/>
                <a:uFillTx/>
                <a:ea typeface="+mn-ea"/>
                <a:cs typeface="Calibri"/>
              </a:rPr>
              <a:t> </a:t>
            </a:r>
            <a:r>
              <a:rPr lang="en-US" sz="1400">
                <a:solidFill>
                  <a:prstClr val="black"/>
                </a:solidFill>
                <a:cs typeface="Calibri"/>
              </a:rPr>
              <a:t>Q4 2025</a:t>
            </a:r>
            <a:endParaRPr kumimoji="0" lang="en-US" sz="1400" b="0" i="0" u="none" strike="noStrike" kern="1200" cap="none" spc="0" normalizeH="0" baseline="0" noProof="0">
              <a:ln>
                <a:noFill/>
              </a:ln>
              <a:solidFill>
                <a:prstClr val="black"/>
              </a:solidFill>
              <a:effectLst/>
              <a:uLnTx/>
              <a:uFillTx/>
              <a:ea typeface="Calibri"/>
              <a:cs typeface="Calibri"/>
            </a:endParaRPr>
          </a:p>
          <a:p>
            <a:pPr>
              <a:defRPr/>
            </a:pPr>
            <a:r>
              <a:rPr kumimoji="0" lang="en-US" sz="1400" b="1" i="0" u="none" strike="noStrike" kern="1200" cap="none" spc="0" normalizeH="0" baseline="0" noProof="0">
                <a:ln>
                  <a:noFill/>
                </a:ln>
                <a:solidFill>
                  <a:prstClr val="black"/>
                </a:solidFill>
                <a:effectLst/>
                <a:uLnTx/>
                <a:uFillTx/>
                <a:ea typeface="+mn-ea"/>
                <a:cs typeface="Calibri"/>
              </a:rPr>
              <a:t>Estimated Project Value: </a:t>
            </a:r>
            <a:r>
              <a:rPr lang="en-US" sz="1400">
                <a:solidFill>
                  <a:prstClr val="black"/>
                </a:solidFill>
                <a:cs typeface="Calibri"/>
              </a:rPr>
              <a:t>$5M $9.99M</a:t>
            </a:r>
            <a:endParaRPr lang="en-US" sz="1400">
              <a:solidFill>
                <a:prstClr val="black"/>
              </a:solidFill>
              <a:ea typeface="Calibri"/>
              <a:cs typeface="Calibri"/>
            </a:endParaRPr>
          </a:p>
          <a:p>
            <a:pPr lvl="0">
              <a:defRPr/>
            </a:pPr>
            <a:r>
              <a:rPr kumimoji="0" lang="en-US" sz="1400" b="1" i="0" u="none" strike="noStrike" kern="1200" cap="none" spc="0" normalizeH="0" baseline="0" noProof="0">
                <a:ln>
                  <a:noFill/>
                </a:ln>
                <a:solidFill>
                  <a:prstClr val="black"/>
                </a:solidFill>
                <a:effectLst/>
                <a:uLnTx/>
                <a:uFillTx/>
                <a:ea typeface="+mn-ea"/>
                <a:cs typeface="Calibri"/>
              </a:rPr>
              <a:t>Small Business Program Goal: </a:t>
            </a:r>
            <a:r>
              <a:rPr kumimoji="0" lang="en-US" sz="1400" i="0" u="none" strike="noStrike" kern="1200" cap="none" spc="0" normalizeH="0" baseline="0" noProof="0">
                <a:ln>
                  <a:noFill/>
                </a:ln>
                <a:solidFill>
                  <a:prstClr val="black"/>
                </a:solidFill>
                <a:effectLst/>
                <a:uLnTx/>
                <a:uFillTx/>
                <a:ea typeface="+mn-ea"/>
                <a:cs typeface="Calibri"/>
              </a:rPr>
              <a:t>TBD</a:t>
            </a:r>
            <a:endParaRPr lang="en-US" sz="1400">
              <a:solidFill>
                <a:prstClr val="black"/>
              </a:solidFill>
              <a:ea typeface="Calibri"/>
              <a:cs typeface="Calibri"/>
            </a:endParaRPr>
          </a:p>
          <a:p>
            <a:r>
              <a:rPr lang="en-US" sz="1400" b="1"/>
              <a:t>Key Scope/Industry:</a:t>
            </a:r>
            <a:endParaRPr lang="en-US" sz="1400"/>
          </a:p>
          <a:p>
            <a:pPr marL="285750" indent="-285750">
              <a:buClr>
                <a:srgbClr val="E35B2A"/>
              </a:buClr>
              <a:buFont typeface="Arial" panose="020B0604020202020204" pitchFamily="34" charset="0"/>
              <a:buChar char="•"/>
            </a:pPr>
            <a:r>
              <a:rPr lang="en-US" sz="1400"/>
              <a:t>Concrete Paving, Excavation &amp; Grading</a:t>
            </a:r>
            <a:endParaRPr lang="en-US" sz="1400">
              <a:ea typeface="Calibri"/>
              <a:cs typeface="Calibri"/>
            </a:endParaRPr>
          </a:p>
          <a:p>
            <a:pPr marL="285750" indent="-285750">
              <a:buClr>
                <a:srgbClr val="E35B2A"/>
              </a:buClr>
              <a:buFont typeface="Arial" panose="020B0604020202020204" pitchFamily="34" charset="0"/>
              <a:buChar char="•"/>
            </a:pPr>
            <a:r>
              <a:rPr lang="en-US" sz="1400"/>
              <a:t>Landscape Improvements and Erosion Control</a:t>
            </a:r>
            <a:endParaRPr lang="en-US" sz="1400">
              <a:ea typeface="Calibri"/>
              <a:cs typeface="Calibri"/>
            </a:endParaRPr>
          </a:p>
          <a:p>
            <a:pPr marL="285750" indent="-285750">
              <a:buClr>
                <a:srgbClr val="E35B2A"/>
              </a:buClr>
              <a:buFont typeface="Arial" panose="020B0604020202020204" pitchFamily="34" charset="0"/>
              <a:buChar char="•"/>
            </a:pPr>
            <a:r>
              <a:rPr lang="en-US" sz="1400"/>
              <a:t>Traffic Control</a:t>
            </a:r>
            <a:endParaRPr lang="en-US" sz="1400">
              <a:ea typeface="Calibri"/>
              <a:cs typeface="Calibri"/>
            </a:endParaRPr>
          </a:p>
          <a:p>
            <a:pPr marL="285750" indent="-285750">
              <a:buClr>
                <a:srgbClr val="E35B2A"/>
              </a:buClr>
              <a:buFont typeface="Arial" panose="020B0604020202020204" pitchFamily="34" charset="0"/>
              <a:buChar char="•"/>
            </a:pPr>
            <a:r>
              <a:rPr lang="en-US" sz="1400"/>
              <a:t>Signage and Striping</a:t>
            </a:r>
            <a:endParaRPr lang="en-US" sz="1400">
              <a:ea typeface="Calibri"/>
              <a:cs typeface="Calibri"/>
            </a:endParaRPr>
          </a:p>
          <a:p>
            <a:pPr marL="285750" indent="-285750">
              <a:buClr>
                <a:srgbClr val="E35B2A"/>
              </a:buClr>
              <a:buFont typeface="Arial" panose="020B0604020202020204" pitchFamily="34" charset="0"/>
              <a:buChar char="•"/>
            </a:pPr>
            <a:r>
              <a:rPr lang="en-US" sz="1400"/>
              <a:t>Storm Drainage</a:t>
            </a:r>
            <a:endParaRPr lang="en-US" sz="1400">
              <a:ea typeface="Calibri"/>
              <a:cs typeface="Calibri"/>
            </a:endParaRPr>
          </a:p>
          <a:p>
            <a:pPr>
              <a:buClr>
                <a:srgbClr val="E35B2A"/>
              </a:buClr>
            </a:pPr>
            <a:r>
              <a:rPr lang="en-US" sz="1400"/>
              <a:t>	</a:t>
            </a:r>
            <a:endParaRPr lang="en-US" sz="1400">
              <a:ea typeface="Calibri" panose="020F0502020204030204"/>
              <a:cs typeface="Calibri" panose="020F0502020204030204"/>
            </a:endParaRPr>
          </a:p>
          <a:p>
            <a:pPr>
              <a:buClr>
                <a:srgbClr val="E35B2A"/>
              </a:buClr>
            </a:pPr>
            <a:endParaRPr kumimoji="0" lang="en-US" sz="1400" b="1" i="0" u="none" strike="noStrike" kern="1200" cap="none" spc="0" normalizeH="0" baseline="0" noProof="0">
              <a:ln>
                <a:noFill/>
              </a:ln>
              <a:solidFill>
                <a:prstClr val="black"/>
              </a:solidFill>
              <a:effectLst/>
              <a:uLnTx/>
              <a:uFillTx/>
              <a:ea typeface="+mn-ea"/>
              <a:cs typeface="Calibri"/>
            </a:endParaRPr>
          </a:p>
          <a:p>
            <a:pPr>
              <a:buClr>
                <a:srgbClr val="E35B2A"/>
              </a:buClr>
            </a:pPr>
            <a:r>
              <a:rPr kumimoji="0" lang="en-US" sz="1400" b="1" i="0" u="none" strike="noStrike" kern="1200" cap="none" spc="0" normalizeH="0" baseline="0" noProof="0">
                <a:ln>
                  <a:noFill/>
                </a:ln>
                <a:solidFill>
                  <a:prstClr val="black"/>
                </a:solidFill>
                <a:effectLst/>
                <a:uLnTx/>
                <a:uFillTx/>
                <a:ea typeface="+mn-ea"/>
                <a:cs typeface="Calibri"/>
              </a:rPr>
              <a:t>Project Manager: </a:t>
            </a:r>
            <a:r>
              <a:rPr lang="en-US" sz="1400">
                <a:solidFill>
                  <a:prstClr val="black"/>
                </a:solidFill>
                <a:cs typeface="Calibri"/>
              </a:rPr>
              <a:t>Tom Cotton | booker.cotton@flydenver.com </a:t>
            </a:r>
            <a:endParaRPr kumimoji="0" lang="en-US" sz="1400" b="0" i="0" u="none" strike="noStrike" kern="1200" cap="none" spc="0" normalizeH="0" baseline="0" noProof="0">
              <a:ln>
                <a:noFill/>
              </a:ln>
              <a:solidFill>
                <a:prstClr val="black"/>
              </a:solidFill>
              <a:effectLst/>
              <a:uLnTx/>
              <a:uFillTx/>
              <a:ea typeface="+mn-ea"/>
              <a:cs typeface="Arial"/>
            </a:endParaRPr>
          </a:p>
        </p:txBody>
      </p:sp>
    </p:spTree>
    <p:extLst>
      <p:ext uri="{BB962C8B-B14F-4D97-AF65-F5344CB8AC3E}">
        <p14:creationId xmlns:p14="http://schemas.microsoft.com/office/powerpoint/2010/main" val="3733443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936A8-A996-A9E8-C91E-D3B2FB5CC2E5}"/>
            </a:ext>
          </a:extLst>
        </p:cNvPr>
        <p:cNvGrpSpPr/>
        <p:nvPr/>
      </p:nvGrpSpPr>
      <p:grpSpPr>
        <a:xfrm>
          <a:off x="0" y="0"/>
          <a:ext cx="0" cy="0"/>
          <a:chOff x="0" y="0"/>
          <a:chExt cx="0" cy="0"/>
        </a:xfrm>
      </p:grpSpPr>
      <p:sp>
        <p:nvSpPr>
          <p:cNvPr id="16" name="Text Placeholder 15" descr="2025 Tunnel Switchgear Heaving Remediation&#10;Six switchgear rooms in the East and West cores of ACON, BCON, and CCON have experienced soil heaving, causing damage to both equipment and enclosures. Additionally, ACON East and West sub-cores face significant water intrusion, impacting switchgear performance.&#10;&#10;Replace damaged switchgear and enclosures.&#10;Install new switchgear on elevated steel platforms anchored to the basement foundation to prevent future heaving impact.&#10;Construct code-compliant enclosures with fire-rated walls, fire suppression, and HVAC.&#10;Remove and replace heaved soil and repair room structures.&#10;Implement water mitigation at ACON sub-cores.&#10;&#10;KEY INFORMATION &#10;Anticipated Advertisement Date:  Q3-Q4&#10;Estimated Project Value: $10M to $49.99M&#10;Small Business Program Goal: TBD&#10;Key Scope/Industry: Electrical, Concrete, Masonry, Earthwork, Civil Utilities, Mechanical, Electrical, Plumbing&#10;Project Manager: Mark Tabugadir| mark.tabugadir@flydenver.com&#10;">
            <a:extLst>
              <a:ext uri="{FF2B5EF4-FFF2-40B4-BE49-F238E27FC236}">
                <a16:creationId xmlns:a16="http://schemas.microsoft.com/office/drawing/2014/main" id="{436A8682-B875-F764-B7EB-C028B4954B86}"/>
              </a:ext>
            </a:extLst>
          </p:cNvPr>
          <p:cNvSpPr>
            <a:spLocks noGrp="1"/>
          </p:cNvSpPr>
          <p:nvPr>
            <p:ph type="title" idx="4294967295"/>
          </p:nvPr>
        </p:nvSpPr>
        <p:spPr>
          <a:xfrm>
            <a:off x="703950" y="456072"/>
            <a:ext cx="11066462"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2400" dirty="0">
                <a:solidFill>
                  <a:srgbClr val="440099"/>
                </a:solidFill>
                <a:latin typeface="+mn-lt"/>
                <a:ea typeface="+mn-ea"/>
                <a:cs typeface="+mn-cs"/>
              </a:rPr>
              <a:t>Peña Blvd Outbound Low-Point Reconstruction &amp; Drainage Improvements </a:t>
            </a:r>
            <a:endParaRPr lang="en-US" sz="2400" dirty="0"/>
          </a:p>
        </p:txBody>
      </p:sp>
      <p:pic>
        <p:nvPicPr>
          <p:cNvPr id="2" name="Picture 1" descr="Aerial map of the Pena Boulevard Outbound Low-Point Reconstruction and Drainage Improvements Project. Project limits from Picadilly Road to Jackson Gap. &#10;">
            <a:extLst>
              <a:ext uri="{FF2B5EF4-FFF2-40B4-BE49-F238E27FC236}">
                <a16:creationId xmlns:a16="http://schemas.microsoft.com/office/drawing/2014/main" id="{BFB1A012-D35F-1AAC-1A81-204C23D9E7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2259592"/>
            <a:ext cx="10570027" cy="3481815"/>
          </a:xfrm>
          <a:prstGeom prst="rect">
            <a:avLst/>
          </a:prstGeom>
        </p:spPr>
      </p:pic>
    </p:spTree>
    <p:extLst>
      <p:ext uri="{BB962C8B-B14F-4D97-AF65-F5344CB8AC3E}">
        <p14:creationId xmlns:p14="http://schemas.microsoft.com/office/powerpoint/2010/main" val="2652671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descr="Housekeeping&#10;Please note the following Zoom housekeeping items as you enter:&#10;All cameras and microphones must remain off during the main session&#10;We encourage you to use the Q&amp;A function &#10;">
            <a:extLst>
              <a:ext uri="{FF2B5EF4-FFF2-40B4-BE49-F238E27FC236}">
                <a16:creationId xmlns:a16="http://schemas.microsoft.com/office/drawing/2014/main" id="{90003090-4EA3-A38E-7DF8-853A56FC6CCD}"/>
              </a:ext>
              <a:ext uri="{C183D7F6-B498-43B3-948B-1728B52AA6E4}">
                <adec:decorative xmlns:adec="http://schemas.microsoft.com/office/drawing/2017/decorative" val="0"/>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440099"/>
                </a:solidFill>
                <a:effectLst/>
                <a:uLnTx/>
                <a:uFillTx/>
                <a:latin typeface="+mn-lt"/>
                <a:ea typeface="+mn-ea"/>
                <a:cs typeface="+mn-cs"/>
              </a:rPr>
              <a:t>Housekeeping</a:t>
            </a:r>
          </a:p>
        </p:txBody>
      </p:sp>
      <p:sp>
        <p:nvSpPr>
          <p:cNvPr id="12" name="Text Placeholder 11">
            <a:extLst>
              <a:ext uri="{FF2B5EF4-FFF2-40B4-BE49-F238E27FC236}">
                <a16:creationId xmlns:a16="http://schemas.microsoft.com/office/drawing/2014/main" id="{F3A340E0-1503-4007-DE5B-398218D4AA5D}"/>
              </a:ext>
              <a:ext uri="{C183D7F6-B498-43B3-948B-1728B52AA6E4}">
                <adec:decorative xmlns:adec="http://schemas.microsoft.com/office/drawing/2017/decorative" val="1"/>
              </a:ext>
            </a:extLst>
          </p:cNvPr>
          <p:cNvSpPr>
            <a:spLocks noGrp="1"/>
          </p:cNvSpPr>
          <p:nvPr>
            <p:ph type="body" sz="quarter" idx="13"/>
          </p:nvPr>
        </p:nvSpPr>
        <p:spPr/>
        <p:txBody>
          <a:bodyPr/>
          <a:lstStyle/>
          <a:p>
            <a:r>
              <a:rPr lang="en-US" sz="2000"/>
              <a:t>Please note the following Zoom housekeeping items as you enter:</a:t>
            </a:r>
          </a:p>
          <a:p>
            <a:pPr marL="285750" indent="-285750">
              <a:buClr>
                <a:srgbClr val="E35B2A"/>
              </a:buClr>
              <a:buFont typeface="Arial" panose="020B0604020202020204" pitchFamily="34" charset="0"/>
              <a:buChar char="•"/>
            </a:pPr>
            <a:r>
              <a:rPr lang="en-US" sz="2000"/>
              <a:t>All cameras and microphones must remain off during the main session</a:t>
            </a:r>
          </a:p>
          <a:p>
            <a:pPr marL="285750" indent="-285750">
              <a:buClr>
                <a:srgbClr val="E35B2A"/>
              </a:buClr>
              <a:buFont typeface="Arial" panose="020B0604020202020204" pitchFamily="34" charset="0"/>
              <a:buChar char="•"/>
            </a:pPr>
            <a:r>
              <a:rPr lang="en-US" sz="2000"/>
              <a:t>Please note that the Chat and Q&amp;A Functions are closed</a:t>
            </a:r>
          </a:p>
          <a:p>
            <a:pPr marL="971550" lvl="1" indent="-285750">
              <a:buClr>
                <a:srgbClr val="E35B2A"/>
              </a:buClr>
            </a:pPr>
            <a:r>
              <a:rPr lang="en-US" sz="2000"/>
              <a:t>If you would like to introduce your firm to everyone, please scan the QR Code and let us know the projects you are interested in. </a:t>
            </a:r>
          </a:p>
          <a:p>
            <a:pPr marL="971550" lvl="1" indent="-285750">
              <a:buClr>
                <a:srgbClr val="E35B2A"/>
              </a:buClr>
            </a:pPr>
            <a:endParaRPr lang="en-US" sz="2800"/>
          </a:p>
          <a:p>
            <a:pPr algn="ctr"/>
            <a:r>
              <a:rPr lang="en-US" sz="2800" b="1">
                <a:solidFill>
                  <a:srgbClr val="E35B2A"/>
                </a:solidFill>
              </a:rPr>
              <a:t>Complete Your Project Interest Form</a:t>
            </a:r>
          </a:p>
          <a:p>
            <a:endParaRPr lang="en-US"/>
          </a:p>
        </p:txBody>
      </p:sp>
      <p:pic>
        <p:nvPicPr>
          <p:cNvPr id="2" name="Picture 1" descr="https://forms.office.com/r/vb1nJEvmxH">
            <a:extLst>
              <a:ext uri="{FF2B5EF4-FFF2-40B4-BE49-F238E27FC236}">
                <a16:creationId xmlns:a16="http://schemas.microsoft.com/office/drawing/2014/main" id="{A0695BB8-B839-8B8D-BB22-09E3D7B1BC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09825" y="4395386"/>
            <a:ext cx="1291213" cy="1291213"/>
          </a:xfrm>
          <a:prstGeom prst="rect">
            <a:avLst/>
          </a:prstGeom>
        </p:spPr>
      </p:pic>
    </p:spTree>
    <p:extLst>
      <p:ext uri="{BB962C8B-B14F-4D97-AF65-F5344CB8AC3E}">
        <p14:creationId xmlns:p14="http://schemas.microsoft.com/office/powerpoint/2010/main" val="7353309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1B3D9-FC2E-0FD9-78DE-77298828A4F8}"/>
            </a:ext>
          </a:extLst>
        </p:cNvPr>
        <p:cNvGrpSpPr/>
        <p:nvPr/>
      </p:nvGrpSpPr>
      <p:grpSpPr>
        <a:xfrm>
          <a:off x="0" y="0"/>
          <a:ext cx="0" cy="0"/>
          <a:chOff x="0" y="0"/>
          <a:chExt cx="0" cy="0"/>
        </a:xfrm>
      </p:grpSpPr>
      <p:sp>
        <p:nvSpPr>
          <p:cNvPr id="16" name="Text Placeholder 15" descr="2025 Tunnel Switchgear Heaving Remediation&#10;Six switchgear rooms in the East and West cores of ACON, BCON, and CCON have experienced soil heaving, causing damage to both equipment and enclosures. Additionally, ACON East and West sub-cores face significant water intrusion, impacting switchgear performance.&#10;&#10;Replace damaged switchgear and enclosures.&#10;Install new switchgear on elevated steel platforms anchored to the basement foundation to prevent future heaving impact.&#10;Construct code-compliant enclosures with fire-rated walls, fire suppression, and HVAC.&#10;Remove and replace heaved soil and repair room structures.&#10;Implement water mitigation at ACON sub-cores.&#10;&#10;KEY INFORMATION &#10;Anticipated Advertisement Date:  Q3-Q4&#10;Estimated Project Value: $10M to $49.99M&#10;Small Business Program Goal: TBD&#10;Key Scope/Industry: Electrical, Concrete, Masonry, Earthwork, Civil Utilities, Mechanical, Electrical, Plumbing&#10;Project Manager: Mark Tabugadir| mark.tabugadir@flydenver.com&#10;">
            <a:extLst>
              <a:ext uri="{FF2B5EF4-FFF2-40B4-BE49-F238E27FC236}">
                <a16:creationId xmlns:a16="http://schemas.microsoft.com/office/drawing/2014/main" id="{4432DB74-4283-5158-46CE-32807E9A5DAA}"/>
              </a:ext>
            </a:extLst>
          </p:cNvPr>
          <p:cNvSpPr>
            <a:spLocks noGrp="1"/>
          </p:cNvSpPr>
          <p:nvPr>
            <p:ph type="title" idx="4294967295"/>
          </p:nvPr>
        </p:nvSpPr>
        <p:spPr>
          <a:xfrm>
            <a:off x="703950" y="456072"/>
            <a:ext cx="11066462"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2800">
                <a:solidFill>
                  <a:srgbClr val="440099"/>
                </a:solidFill>
                <a:latin typeface="+mn-lt"/>
                <a:ea typeface="+mn-ea"/>
                <a:cs typeface="+mn-cs"/>
              </a:rPr>
              <a:t>Water Quality Infrastructure Improvements</a:t>
            </a:r>
            <a:endParaRPr lang="en-US" sz="2800"/>
          </a:p>
        </p:txBody>
      </p:sp>
      <p:sp>
        <p:nvSpPr>
          <p:cNvPr id="3" name="TextBox 2">
            <a:extLst>
              <a:ext uri="{FF2B5EF4-FFF2-40B4-BE49-F238E27FC236}">
                <a16:creationId xmlns:a16="http://schemas.microsoft.com/office/drawing/2014/main" id="{19421004-75ED-371F-F913-4D46C9AAE54F}"/>
              </a:ext>
              <a:ext uri="{C183D7F6-B498-43B3-948B-1728B52AA6E4}">
                <adec:decorative xmlns:adec="http://schemas.microsoft.com/office/drawing/2017/decorative" val="0"/>
              </a:ext>
            </a:extLst>
          </p:cNvPr>
          <p:cNvSpPr txBox="1"/>
          <p:nvPr/>
        </p:nvSpPr>
        <p:spPr>
          <a:xfrm>
            <a:off x="703950" y="1033922"/>
            <a:ext cx="11000474" cy="5693866"/>
          </a:xfrm>
          <a:prstGeom prst="rect">
            <a:avLst/>
          </a:prstGeom>
          <a:noFill/>
        </p:spPr>
        <p:txBody>
          <a:bodyPr wrap="square" lIns="91440" tIns="45720" rIns="91440" bIns="45720" anchor="t">
            <a:spAutoFit/>
          </a:bodyPr>
          <a:lstStyle/>
          <a:p>
            <a:r>
              <a:rPr lang="en-US" sz="1400"/>
              <a:t>Two project sites focused on constructing regional water quality and stormwater detention infrastructure.</a:t>
            </a:r>
          </a:p>
          <a:p>
            <a:endParaRPr lang="en-US" sz="1400"/>
          </a:p>
          <a:p>
            <a:r>
              <a:rPr kumimoji="0" lang="en-US" sz="1400" b="1" i="0" u="none" strike="noStrike" kern="1200" cap="none" spc="0" normalizeH="0" baseline="0" noProof="0">
                <a:ln>
                  <a:noFill/>
                </a:ln>
                <a:solidFill>
                  <a:prstClr val="black"/>
                </a:solidFill>
                <a:effectLst/>
                <a:uLnTx/>
                <a:uFillTx/>
                <a:ea typeface="+mn-ea"/>
                <a:cs typeface="Calibri"/>
              </a:rPr>
              <a:t>Site 1: 75th &amp; Gun Club (East of Second Creek)</a:t>
            </a:r>
            <a:endParaRPr lang="en-US" sz="1400" b="1" i="0" u="none" strike="noStrike" kern="1200" cap="none" spc="0" normalizeH="0" baseline="0" noProof="0">
              <a:ln>
                <a:noFill/>
              </a:ln>
              <a:solidFill>
                <a:prstClr val="black"/>
              </a:solidFill>
              <a:effectLst/>
              <a:uLnTx/>
              <a:uFillTx/>
              <a:ea typeface="Calibri"/>
              <a:cs typeface="Calibri"/>
            </a:endParaRPr>
          </a:p>
          <a:p>
            <a:r>
              <a:rPr kumimoji="0" lang="en-US" sz="1400" i="0" u="none" strike="noStrike" kern="1200" cap="none" spc="0" normalizeH="0" baseline="0" noProof="0">
                <a:ln>
                  <a:noFill/>
                </a:ln>
                <a:solidFill>
                  <a:prstClr val="black"/>
                </a:solidFill>
                <a:effectLst/>
                <a:uLnTx/>
                <a:uFillTx/>
                <a:ea typeface="+mn-ea"/>
                <a:cs typeface="Calibri"/>
              </a:rPr>
              <a:t>Regional water quality &amp; detention pond (21 ac-ft volume, 140-acre tributary area)</a:t>
            </a:r>
            <a:endParaRPr lang="en-US" sz="1400" i="0" u="none" strike="noStrike" kern="1200" cap="none" spc="0" normalizeH="0" baseline="0" noProof="0">
              <a:ln>
                <a:noFill/>
              </a:ln>
              <a:solidFill>
                <a:prstClr val="black"/>
              </a:solidFill>
              <a:effectLst/>
              <a:uLnTx/>
              <a:uFillTx/>
              <a:ea typeface="Calibri"/>
              <a:cs typeface="Calibri"/>
            </a:endParaRPr>
          </a:p>
          <a:p>
            <a:r>
              <a:rPr kumimoji="0" lang="en-US" sz="1400" b="1" i="0" u="none" strike="noStrike" kern="1200" cap="none" spc="0" normalizeH="0" baseline="0" noProof="0">
                <a:ln>
                  <a:noFill/>
                </a:ln>
                <a:solidFill>
                  <a:prstClr val="black"/>
                </a:solidFill>
                <a:effectLst/>
                <a:uLnTx/>
                <a:uFillTx/>
                <a:ea typeface="+mn-ea"/>
                <a:cs typeface="Calibri"/>
              </a:rPr>
              <a:t>Scope: </a:t>
            </a:r>
            <a:endParaRPr lang="en-US" sz="1400" b="1" i="0" u="none" strike="noStrike" kern="1200" cap="none" spc="0" normalizeH="0" baseline="0" noProof="0">
              <a:ln>
                <a:noFill/>
              </a:ln>
              <a:solidFill>
                <a:prstClr val="black"/>
              </a:solidFill>
              <a:effectLst/>
              <a:uLnTx/>
              <a:uFillTx/>
              <a:ea typeface="Calibri"/>
              <a:cs typeface="Calibri"/>
            </a:endParaRPr>
          </a:p>
          <a:p>
            <a:pPr marL="285750" indent="-285750">
              <a:buClr>
                <a:srgbClr val="E35B2A"/>
              </a:buClr>
              <a:buFont typeface="Arial" panose="020B0604020202020204" pitchFamily="34" charset="0"/>
              <a:buChar char="•"/>
            </a:pPr>
            <a:r>
              <a:rPr kumimoji="0" lang="en-US" sz="1400" i="0" u="none" strike="noStrike" kern="1200" cap="none" spc="0" normalizeH="0" baseline="0" noProof="0">
                <a:ln>
                  <a:noFill/>
                </a:ln>
                <a:solidFill>
                  <a:prstClr val="black"/>
                </a:solidFill>
                <a:effectLst/>
                <a:uLnTx/>
                <a:uFillTx/>
                <a:ea typeface="+mn-ea"/>
                <a:cs typeface="Calibri"/>
              </a:rPr>
              <a:t>Earthwork &amp; grading</a:t>
            </a:r>
            <a:endParaRPr lang="en-US" sz="1400" i="0" u="none" strike="noStrike" kern="1200" cap="none" spc="0" normalizeH="0" baseline="0" noProof="0">
              <a:ln>
                <a:noFill/>
              </a:ln>
              <a:solidFill>
                <a:prstClr val="black"/>
              </a:solidFill>
              <a:effectLst/>
              <a:uLnTx/>
              <a:uFillTx/>
              <a:ea typeface="Calibri"/>
              <a:cs typeface="Calibri"/>
            </a:endParaRPr>
          </a:p>
          <a:p>
            <a:pPr marL="285750" indent="-285750">
              <a:buClr>
                <a:srgbClr val="E35B2A"/>
              </a:buClr>
              <a:buFont typeface="Arial" panose="020B0604020202020204" pitchFamily="34" charset="0"/>
              <a:buChar char="•"/>
            </a:pPr>
            <a:r>
              <a:rPr kumimoji="0" lang="en-US" sz="1400" i="0" u="none" strike="noStrike" kern="1200" cap="none" spc="0" normalizeH="0" baseline="0" noProof="0">
                <a:ln>
                  <a:noFill/>
                </a:ln>
                <a:solidFill>
                  <a:prstClr val="black"/>
                </a:solidFill>
                <a:effectLst/>
                <a:uLnTx/>
                <a:uFillTx/>
                <a:ea typeface="+mn-ea"/>
                <a:cs typeface="Calibri"/>
              </a:rPr>
              <a:t>Concrete pond structures (trickle channel, forebay, outlet works)</a:t>
            </a:r>
            <a:endParaRPr lang="en-US" sz="1400" i="0" u="none" strike="noStrike" kern="1200" cap="none" spc="0" normalizeH="0" baseline="0" noProof="0">
              <a:ln>
                <a:noFill/>
              </a:ln>
              <a:solidFill>
                <a:prstClr val="black"/>
              </a:solidFill>
              <a:effectLst/>
              <a:uLnTx/>
              <a:uFillTx/>
              <a:ea typeface="Calibri"/>
              <a:cs typeface="Calibri"/>
            </a:endParaRPr>
          </a:p>
          <a:p>
            <a:pPr marL="285750" indent="-285750">
              <a:buClr>
                <a:srgbClr val="E35B2A"/>
              </a:buClr>
              <a:buFont typeface="Arial" panose="020B0604020202020204" pitchFamily="34" charset="0"/>
              <a:buChar char="•"/>
            </a:pPr>
            <a:r>
              <a:rPr kumimoji="0" lang="en-US" sz="1400" i="0" u="none" strike="noStrike" kern="1200" cap="none" spc="0" normalizeH="0" baseline="0" noProof="0">
                <a:ln>
                  <a:noFill/>
                </a:ln>
                <a:solidFill>
                  <a:prstClr val="black"/>
                </a:solidFill>
                <a:effectLst/>
                <a:uLnTx/>
                <a:uFillTx/>
                <a:ea typeface="+mn-ea"/>
                <a:cs typeface="Calibri"/>
              </a:rPr>
              <a:t>Decommissioning of 3 existing ponds</a:t>
            </a:r>
            <a:endParaRPr lang="en-US" sz="1400" i="0" u="none" strike="noStrike" kern="1200" cap="none" spc="0" normalizeH="0" baseline="0" noProof="0">
              <a:ln>
                <a:noFill/>
              </a:ln>
              <a:solidFill>
                <a:prstClr val="black"/>
              </a:solidFill>
              <a:effectLst/>
              <a:uLnTx/>
              <a:uFillTx/>
              <a:ea typeface="Calibri"/>
              <a:cs typeface="Calibri"/>
            </a:endParaRPr>
          </a:p>
          <a:p>
            <a:pPr marL="285750" indent="-285750">
              <a:buClr>
                <a:srgbClr val="E35B2A"/>
              </a:buClr>
              <a:buFont typeface="Arial" panose="020B0604020202020204" pitchFamily="34" charset="0"/>
              <a:buChar char="•"/>
            </a:pPr>
            <a:r>
              <a:rPr kumimoji="0" lang="en-US" sz="1400" i="0" u="none" strike="noStrike" kern="1200" cap="none" spc="0" normalizeH="0" baseline="0" noProof="0">
                <a:ln>
                  <a:noFill/>
                </a:ln>
                <a:solidFill>
                  <a:prstClr val="black"/>
                </a:solidFill>
                <a:effectLst/>
                <a:uLnTx/>
                <a:uFillTx/>
                <a:ea typeface="+mn-ea"/>
                <a:cs typeface="Calibri"/>
              </a:rPr>
              <a:t>Erosion control</a:t>
            </a:r>
            <a:endParaRPr lang="en-US" sz="1400" i="0" u="none" strike="noStrike" kern="1200" cap="none" spc="0" normalizeH="0" baseline="0" noProof="0">
              <a:ln>
                <a:noFill/>
              </a:ln>
              <a:solidFill>
                <a:prstClr val="black"/>
              </a:solidFill>
              <a:effectLst/>
              <a:uLnTx/>
              <a:uFillTx/>
              <a:ea typeface="Calibri"/>
              <a:cs typeface="Calibri"/>
            </a:endParaRPr>
          </a:p>
          <a:p>
            <a:endParaRPr lang="en-US" sz="1400" b="1">
              <a:solidFill>
                <a:prstClr val="black"/>
              </a:solidFill>
              <a:cs typeface="Calibri"/>
            </a:endParaRPr>
          </a:p>
          <a:p>
            <a:r>
              <a:rPr kumimoji="0" lang="en-US" sz="1400" b="1" i="0" u="none" strike="noStrike" kern="1200" cap="none" spc="0" normalizeH="0" baseline="0" noProof="0">
                <a:ln>
                  <a:noFill/>
                </a:ln>
                <a:solidFill>
                  <a:prstClr val="black"/>
                </a:solidFill>
                <a:effectLst/>
                <a:uLnTx/>
                <a:uFillTx/>
                <a:ea typeface="+mn-ea"/>
                <a:cs typeface="Calibri"/>
              </a:rPr>
              <a:t>Site 2: 24735 E 75th Ave (North of WorldPort)</a:t>
            </a:r>
            <a:endParaRPr lang="en-US" sz="1400" b="1" i="0" u="none" strike="noStrike" kern="1200" cap="none" spc="0" normalizeH="0" baseline="0" noProof="0">
              <a:ln>
                <a:noFill/>
              </a:ln>
              <a:solidFill>
                <a:prstClr val="black"/>
              </a:solidFill>
              <a:effectLst/>
              <a:uLnTx/>
              <a:uFillTx/>
              <a:ea typeface="Calibri"/>
              <a:cs typeface="Calibri"/>
            </a:endParaRPr>
          </a:p>
          <a:p>
            <a:r>
              <a:rPr kumimoji="0" lang="en-US" sz="1400" i="0" u="none" strike="noStrike" kern="1200" cap="none" spc="0" normalizeH="0" baseline="0" noProof="0">
                <a:ln>
                  <a:noFill/>
                </a:ln>
                <a:solidFill>
                  <a:prstClr val="black"/>
                </a:solidFill>
                <a:effectLst/>
                <a:uLnTx/>
                <a:uFillTx/>
                <a:ea typeface="+mn-ea"/>
                <a:cs typeface="Calibri"/>
              </a:rPr>
              <a:t>Consolidated pond replacing 2 existing water quality ponds</a:t>
            </a:r>
            <a:endParaRPr lang="en-US" sz="1400" i="0" u="none" strike="noStrike" kern="1200" cap="none" spc="0" normalizeH="0" baseline="0" noProof="0">
              <a:ln>
                <a:noFill/>
              </a:ln>
              <a:solidFill>
                <a:prstClr val="black"/>
              </a:solidFill>
              <a:effectLst/>
              <a:uLnTx/>
              <a:uFillTx/>
              <a:ea typeface="Calibri"/>
              <a:cs typeface="Calibri"/>
            </a:endParaRPr>
          </a:p>
          <a:p>
            <a:r>
              <a:rPr kumimoji="0" lang="en-US" sz="1400" b="1" i="0" u="none" strike="noStrike" kern="1200" cap="none" spc="0" normalizeH="0" baseline="0" noProof="0">
                <a:ln>
                  <a:noFill/>
                </a:ln>
                <a:solidFill>
                  <a:prstClr val="black"/>
                </a:solidFill>
                <a:effectLst/>
                <a:uLnTx/>
                <a:uFillTx/>
                <a:ea typeface="+mn-ea"/>
                <a:cs typeface="Calibri"/>
              </a:rPr>
              <a:t>Scope:</a:t>
            </a:r>
            <a:endParaRPr lang="en-US" sz="1400" b="1" i="0" u="none" strike="noStrike" kern="1200" cap="none" spc="0" normalizeH="0" baseline="0" noProof="0">
              <a:ln>
                <a:noFill/>
              </a:ln>
              <a:solidFill>
                <a:prstClr val="black"/>
              </a:solidFill>
              <a:effectLst/>
              <a:uLnTx/>
              <a:uFillTx/>
              <a:ea typeface="Calibri"/>
              <a:cs typeface="Calibri"/>
            </a:endParaRPr>
          </a:p>
          <a:p>
            <a:pPr marL="285750" indent="-285750">
              <a:buClr>
                <a:srgbClr val="E35B2A"/>
              </a:buClr>
              <a:buFont typeface="Arial" panose="020B0604020202020204" pitchFamily="34" charset="0"/>
              <a:buChar char="•"/>
            </a:pPr>
            <a:r>
              <a:rPr kumimoji="0" lang="en-US" sz="1400" i="0" u="none" strike="noStrike" kern="1200" cap="none" spc="0" normalizeH="0" baseline="0" noProof="0">
                <a:ln>
                  <a:noFill/>
                </a:ln>
                <a:solidFill>
                  <a:prstClr val="black"/>
                </a:solidFill>
                <a:effectLst/>
                <a:uLnTx/>
                <a:uFillTx/>
                <a:ea typeface="+mn-ea"/>
                <a:cs typeface="Calibri"/>
              </a:rPr>
              <a:t>Earthwork &amp; grading</a:t>
            </a:r>
            <a:endParaRPr lang="en-US" sz="1400" i="0" u="none" strike="noStrike" kern="1200" cap="none" spc="0" normalizeH="0" baseline="0" noProof="0">
              <a:ln>
                <a:noFill/>
              </a:ln>
              <a:solidFill>
                <a:prstClr val="black"/>
              </a:solidFill>
              <a:effectLst/>
              <a:uLnTx/>
              <a:uFillTx/>
              <a:ea typeface="Calibri"/>
              <a:cs typeface="Calibri"/>
            </a:endParaRPr>
          </a:p>
          <a:p>
            <a:pPr marL="285750" indent="-285750">
              <a:buClr>
                <a:srgbClr val="E35B2A"/>
              </a:buClr>
              <a:buFont typeface="Arial" panose="020B0604020202020204" pitchFamily="34" charset="0"/>
              <a:buChar char="•"/>
            </a:pPr>
            <a:r>
              <a:rPr kumimoji="0" lang="en-US" sz="1400" i="0" u="none" strike="noStrike" kern="1200" cap="none" spc="0" normalizeH="0" baseline="0" noProof="0">
                <a:ln>
                  <a:noFill/>
                </a:ln>
                <a:solidFill>
                  <a:prstClr val="black"/>
                </a:solidFill>
                <a:effectLst/>
                <a:uLnTx/>
                <a:uFillTx/>
                <a:ea typeface="+mn-ea"/>
                <a:cs typeface="Calibri"/>
              </a:rPr>
              <a:t>Concrete pond structures &amp; storm drainage infrastructure</a:t>
            </a:r>
            <a:endParaRPr lang="en-US" sz="1400" i="0" u="none" strike="noStrike" kern="1200" cap="none" spc="0" normalizeH="0" baseline="0" noProof="0">
              <a:ln>
                <a:noFill/>
              </a:ln>
              <a:solidFill>
                <a:prstClr val="black"/>
              </a:solidFill>
              <a:effectLst/>
              <a:uLnTx/>
              <a:uFillTx/>
              <a:ea typeface="Calibri"/>
              <a:cs typeface="Calibri"/>
            </a:endParaRPr>
          </a:p>
          <a:p>
            <a:pPr marL="285750" indent="-285750">
              <a:buClr>
                <a:srgbClr val="E35B2A"/>
              </a:buClr>
              <a:buFont typeface="Arial" panose="020B0604020202020204" pitchFamily="34" charset="0"/>
              <a:buChar char="•"/>
            </a:pPr>
            <a:r>
              <a:rPr kumimoji="0" lang="en-US" sz="1400" i="0" u="none" strike="noStrike" kern="1200" cap="none" spc="0" normalizeH="0" baseline="0" noProof="0">
                <a:ln>
                  <a:noFill/>
                </a:ln>
                <a:solidFill>
                  <a:prstClr val="black"/>
                </a:solidFill>
                <a:effectLst/>
                <a:uLnTx/>
                <a:uFillTx/>
                <a:ea typeface="+mn-ea"/>
                <a:cs typeface="Calibri"/>
              </a:rPr>
              <a:t>Asphalt pavement replacement</a:t>
            </a:r>
            <a:endParaRPr lang="en-US" sz="1400" i="0" u="none" strike="noStrike" kern="1200" cap="none" spc="0" normalizeH="0" baseline="0" noProof="0">
              <a:ln>
                <a:noFill/>
              </a:ln>
              <a:solidFill>
                <a:prstClr val="black"/>
              </a:solidFill>
              <a:effectLst/>
              <a:uLnTx/>
              <a:uFillTx/>
              <a:ea typeface="Calibri"/>
              <a:cs typeface="Calibri"/>
            </a:endParaRPr>
          </a:p>
          <a:p>
            <a:pPr marL="285750" indent="-285750">
              <a:buClr>
                <a:srgbClr val="E35B2A"/>
              </a:buClr>
              <a:buFont typeface="Arial" panose="020B0604020202020204" pitchFamily="34" charset="0"/>
              <a:buChar char="•"/>
            </a:pPr>
            <a:r>
              <a:rPr kumimoji="0" lang="en-US" sz="1400" i="0" u="none" strike="noStrike" kern="1200" cap="none" spc="0" normalizeH="0" baseline="0" noProof="0">
                <a:ln>
                  <a:noFill/>
                </a:ln>
                <a:solidFill>
                  <a:prstClr val="black"/>
                </a:solidFill>
                <a:effectLst/>
                <a:uLnTx/>
                <a:uFillTx/>
                <a:ea typeface="+mn-ea"/>
                <a:cs typeface="Calibri"/>
              </a:rPr>
              <a:t>Decommissioning of 2 ponds</a:t>
            </a:r>
            <a:endParaRPr lang="en-US" sz="1400" i="0" u="none" strike="noStrike" kern="1200" cap="none" spc="0" normalizeH="0" baseline="0" noProof="0">
              <a:ln>
                <a:noFill/>
              </a:ln>
              <a:solidFill>
                <a:prstClr val="black"/>
              </a:solidFill>
              <a:effectLst/>
              <a:uLnTx/>
              <a:uFillTx/>
              <a:ea typeface="Calibri"/>
              <a:cs typeface="Calibri"/>
            </a:endParaRPr>
          </a:p>
          <a:p>
            <a:pPr marL="285750" indent="-285750">
              <a:buClr>
                <a:srgbClr val="E35B2A"/>
              </a:buClr>
              <a:buFont typeface="Arial" panose="020B0604020202020204" pitchFamily="34" charset="0"/>
              <a:buChar char="•"/>
            </a:pPr>
            <a:r>
              <a:rPr kumimoji="0" lang="en-US" sz="1400" i="0" u="none" strike="noStrike" kern="1200" cap="none" spc="0" normalizeH="0" baseline="0" noProof="0">
                <a:ln>
                  <a:noFill/>
                </a:ln>
                <a:solidFill>
                  <a:prstClr val="black"/>
                </a:solidFill>
                <a:effectLst/>
                <a:uLnTx/>
                <a:uFillTx/>
                <a:ea typeface="+mn-ea"/>
                <a:cs typeface="Calibri"/>
              </a:rPr>
              <a:t>Erosion control</a:t>
            </a:r>
            <a:endParaRPr lang="en-US" sz="1400">
              <a:solidFill>
                <a:prstClr val="black"/>
              </a:solidFill>
              <a:ea typeface="Calibri"/>
              <a:cs typeface="Calibri"/>
            </a:endParaRPr>
          </a:p>
          <a:p>
            <a:endParaRPr lang="en-US" sz="1400" b="1">
              <a:solidFill>
                <a:prstClr val="black"/>
              </a:solidFill>
              <a:cs typeface="Calibri"/>
            </a:endParaRPr>
          </a:p>
          <a:p>
            <a:r>
              <a:rPr kumimoji="0" lang="en-US" sz="1400" b="1" i="0" u="none" strike="noStrike" kern="1200" cap="none" spc="0" normalizeH="0" baseline="0" noProof="0">
                <a:ln>
                  <a:noFill/>
                </a:ln>
                <a:solidFill>
                  <a:prstClr val="black"/>
                </a:solidFill>
                <a:effectLst/>
                <a:uLnTx/>
                <a:uFillTx/>
                <a:ea typeface="+mn-ea"/>
                <a:cs typeface="Calibri"/>
              </a:rPr>
              <a:t>KEY INFORMATION </a:t>
            </a:r>
            <a:endParaRPr kumimoji="0" lang="en-US" sz="1400" b="1" i="0" u="none" strike="noStrike" kern="1200" cap="none" spc="0" normalizeH="0" baseline="0" noProof="0">
              <a:ln>
                <a:noFill/>
              </a:ln>
              <a:solidFill>
                <a:prstClr val="black"/>
              </a:solidFill>
              <a:effectLst/>
              <a:uLnTx/>
              <a:uFillTx/>
              <a:ea typeface="Calibri"/>
              <a:cs typeface="Calibri"/>
            </a:endParaRPr>
          </a:p>
          <a:p>
            <a:pPr>
              <a:defRPr/>
            </a:pPr>
            <a:r>
              <a:rPr kumimoji="0" lang="en-US" sz="1400" b="1" i="0" u="none" strike="noStrike" kern="1200" cap="none" spc="0" normalizeH="0" baseline="0" noProof="0">
                <a:ln>
                  <a:noFill/>
                </a:ln>
                <a:solidFill>
                  <a:prstClr val="black"/>
                </a:solidFill>
                <a:effectLst/>
                <a:uLnTx/>
                <a:uFillTx/>
                <a:ea typeface="+mn-ea"/>
                <a:cs typeface="Calibri"/>
              </a:rPr>
              <a:t>Anticipated Advertisement Date: </a:t>
            </a:r>
            <a:r>
              <a:rPr kumimoji="0" lang="en-US" sz="1400" b="0" i="0" u="none" strike="noStrike" kern="1200" cap="none" spc="0" normalizeH="0" baseline="0" noProof="0">
                <a:ln>
                  <a:noFill/>
                </a:ln>
                <a:solidFill>
                  <a:prstClr val="black"/>
                </a:solidFill>
                <a:effectLst/>
                <a:uLnTx/>
                <a:uFillTx/>
                <a:ea typeface="+mn-ea"/>
                <a:cs typeface="Calibri"/>
              </a:rPr>
              <a:t> </a:t>
            </a:r>
            <a:r>
              <a:rPr lang="en-US" sz="1400">
                <a:solidFill>
                  <a:prstClr val="black"/>
                </a:solidFill>
                <a:cs typeface="Calibri"/>
              </a:rPr>
              <a:t>November 7th, 2025</a:t>
            </a:r>
            <a:endParaRPr kumimoji="0" lang="en-US" sz="1400" b="0" i="0" u="none" strike="noStrike" kern="1200" cap="none" spc="0" normalizeH="0" baseline="0" noProof="0">
              <a:ln>
                <a:noFill/>
              </a:ln>
              <a:solidFill>
                <a:prstClr val="black"/>
              </a:solidFill>
              <a:effectLst/>
              <a:uLnTx/>
              <a:uFillTx/>
              <a:ea typeface="Calibri"/>
              <a:cs typeface="Calibri"/>
            </a:endParaRPr>
          </a:p>
          <a:p>
            <a:pPr lvl="0">
              <a:defRPr/>
            </a:pPr>
            <a:r>
              <a:rPr kumimoji="0" lang="en-US" sz="1400" b="1" i="0" u="none" strike="noStrike" kern="1200" cap="none" spc="0" normalizeH="0" baseline="0" noProof="0">
                <a:ln>
                  <a:noFill/>
                </a:ln>
                <a:solidFill>
                  <a:prstClr val="black"/>
                </a:solidFill>
                <a:effectLst/>
                <a:uLnTx/>
                <a:uFillTx/>
                <a:ea typeface="+mn-ea"/>
                <a:cs typeface="Calibri"/>
              </a:rPr>
              <a:t>Estimated Project Value: </a:t>
            </a:r>
            <a:r>
              <a:rPr lang="en-US" sz="1400">
                <a:solidFill>
                  <a:prstClr val="black"/>
                </a:solidFill>
                <a:cs typeface="Calibri"/>
              </a:rPr>
              <a:t>$5M to $9.99M</a:t>
            </a:r>
            <a:endParaRPr lang="en-US" sz="1400">
              <a:solidFill>
                <a:prstClr val="black"/>
              </a:solidFill>
              <a:ea typeface="Calibri"/>
              <a:cs typeface="Calibri"/>
            </a:endParaRPr>
          </a:p>
          <a:p>
            <a:pPr lvl="0">
              <a:defRPr/>
            </a:pPr>
            <a:r>
              <a:rPr kumimoji="0" lang="en-US" sz="1400" b="1" i="0" u="none" strike="noStrike" kern="1200" cap="none" spc="0" normalizeH="0" baseline="0" noProof="0">
                <a:ln>
                  <a:noFill/>
                </a:ln>
                <a:solidFill>
                  <a:prstClr val="black"/>
                </a:solidFill>
                <a:effectLst/>
                <a:uLnTx/>
                <a:uFillTx/>
                <a:ea typeface="+mn-ea"/>
                <a:cs typeface="Calibri"/>
              </a:rPr>
              <a:t>Small Business Program Goal: </a:t>
            </a:r>
            <a:r>
              <a:rPr lang="en-US" sz="1400">
                <a:solidFill>
                  <a:prstClr val="black"/>
                </a:solidFill>
                <a:cs typeface="Calibri"/>
              </a:rPr>
              <a:t>16%</a:t>
            </a:r>
            <a:endParaRPr lang="en-US" sz="1400">
              <a:solidFill>
                <a:prstClr val="black"/>
              </a:solidFill>
              <a:ea typeface="Calibri"/>
              <a:cs typeface="Calibri"/>
            </a:endParaRPr>
          </a:p>
          <a:p>
            <a:r>
              <a:rPr lang="en-US" sz="1400" b="1"/>
              <a:t>Key Scope/Industry:</a:t>
            </a:r>
            <a:endParaRPr lang="en-US" sz="1400"/>
          </a:p>
          <a:p>
            <a:pPr marL="285750" indent="-285750">
              <a:buClr>
                <a:srgbClr val="E35B2A"/>
              </a:buClr>
              <a:buFont typeface="Arial" panose="020B0604020202020204" pitchFamily="34" charset="0"/>
              <a:buChar char="•"/>
            </a:pPr>
            <a:r>
              <a:rPr lang="en-US" sz="1400"/>
              <a:t>Earthwork, Concrete, Erosion Control</a:t>
            </a:r>
            <a:endParaRPr lang="en-US" sz="1400" b="1">
              <a:cs typeface="Calibri"/>
            </a:endParaRPr>
          </a:p>
          <a:p>
            <a:pPr>
              <a:buClr>
                <a:srgbClr val="E35B2A"/>
              </a:buClr>
            </a:pPr>
            <a:r>
              <a:rPr kumimoji="0" lang="en-US" sz="1400" b="1" i="0" u="none" strike="noStrike" kern="1200" cap="none" spc="0" normalizeH="0" baseline="0" noProof="0">
                <a:ln>
                  <a:noFill/>
                </a:ln>
                <a:solidFill>
                  <a:prstClr val="black"/>
                </a:solidFill>
                <a:effectLst/>
                <a:uLnTx/>
                <a:uFillTx/>
                <a:ea typeface="+mn-ea"/>
                <a:cs typeface="Calibri"/>
              </a:rPr>
              <a:t>Project Manager: </a:t>
            </a:r>
            <a:r>
              <a:rPr lang="en-US" sz="1400">
                <a:solidFill>
                  <a:prstClr val="black"/>
                </a:solidFill>
                <a:cs typeface="Calibri"/>
              </a:rPr>
              <a:t>Matthew Love| </a:t>
            </a:r>
            <a:r>
              <a:rPr lang="en-US" sz="1400">
                <a:solidFill>
                  <a:prstClr val="black"/>
                </a:solidFill>
                <a:cs typeface="Calibri"/>
                <a:hlinkClick r:id="rId3">
                  <a:extLst>
                    <a:ext uri="{A12FA001-AC4F-418D-AE19-62706E023703}">
                      <ahyp:hlinkClr xmlns:ahyp="http://schemas.microsoft.com/office/drawing/2018/hyperlinkcolor" val="tx"/>
                    </a:ext>
                  </a:extLst>
                </a:hlinkClick>
              </a:rPr>
              <a:t>matthew.love@flydenver.com</a:t>
            </a:r>
            <a:r>
              <a:rPr lang="en-US" sz="1400">
                <a:solidFill>
                  <a:prstClr val="black"/>
                </a:solidFill>
                <a:cs typeface="Calibri"/>
              </a:rPr>
              <a:t> </a:t>
            </a:r>
            <a:endParaRPr kumimoji="0" lang="en-US" sz="1400" b="0" i="0" u="none" strike="noStrike" kern="1200" cap="none" spc="0" normalizeH="0" baseline="0" noProof="0">
              <a:ln>
                <a:noFill/>
              </a:ln>
              <a:solidFill>
                <a:prstClr val="black"/>
              </a:solidFill>
              <a:effectLst/>
              <a:uLnTx/>
              <a:uFillTx/>
              <a:ea typeface="+mn-ea"/>
              <a:cs typeface="Arial"/>
            </a:endParaRPr>
          </a:p>
        </p:txBody>
      </p:sp>
    </p:spTree>
    <p:extLst>
      <p:ext uri="{BB962C8B-B14F-4D97-AF65-F5344CB8AC3E}">
        <p14:creationId xmlns:p14="http://schemas.microsoft.com/office/powerpoint/2010/main" val="22531744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E35EB-F4B6-3CF8-C3E3-6494D3F0822E}"/>
            </a:ext>
          </a:extLst>
        </p:cNvPr>
        <p:cNvGrpSpPr/>
        <p:nvPr/>
      </p:nvGrpSpPr>
      <p:grpSpPr>
        <a:xfrm>
          <a:off x="0" y="0"/>
          <a:ext cx="0" cy="0"/>
          <a:chOff x="0" y="0"/>
          <a:chExt cx="0" cy="0"/>
        </a:xfrm>
      </p:grpSpPr>
      <p:sp>
        <p:nvSpPr>
          <p:cNvPr id="16" name="Text Placeholder 15" descr="2025 Tunnel Switchgear Heaving Remediation&#10;Six switchgear rooms in the East and West cores of ACON, BCON, and CCON have experienced soil heaving, causing damage to both equipment and enclosures. Additionally, ACON East and West sub-cores face significant water intrusion, impacting switchgear performance.&#10;&#10;Replace damaged switchgear and enclosures.&#10;Install new switchgear on elevated steel platforms anchored to the basement foundation to prevent future heaving impact.&#10;Construct code-compliant enclosures with fire-rated walls, fire suppression, and HVAC.&#10;Remove and replace heaved soil and repair room structures.&#10;Implement water mitigation at ACON sub-cores.&#10;&#10;KEY INFORMATION &#10;Anticipated Advertisement Date:  Q3-Q4&#10;Estimated Project Value: $10M to $49.99M&#10;Small Business Program Goal: TBD&#10;Key Scope/Industry: Electrical, Concrete, Masonry, Earthwork, Civil Utilities, Mechanical, Electrical, Plumbing&#10;Project Manager: Mark Tabugadir| mark.tabugadir@flydenver.com&#10;">
            <a:extLst>
              <a:ext uri="{FF2B5EF4-FFF2-40B4-BE49-F238E27FC236}">
                <a16:creationId xmlns:a16="http://schemas.microsoft.com/office/drawing/2014/main" id="{2BE6BC18-7AF4-EFAB-1C93-204972E622AF}"/>
              </a:ext>
            </a:extLst>
          </p:cNvPr>
          <p:cNvSpPr>
            <a:spLocks noGrp="1"/>
          </p:cNvSpPr>
          <p:nvPr>
            <p:ph type="title" idx="4294967295"/>
          </p:nvPr>
        </p:nvSpPr>
        <p:spPr>
          <a:xfrm>
            <a:off x="721452" y="360977"/>
            <a:ext cx="11066462"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2800">
                <a:solidFill>
                  <a:srgbClr val="440099"/>
                </a:solidFill>
                <a:latin typeface="+mn-lt"/>
                <a:ea typeface="+mn-ea"/>
                <a:cs typeface="+mn-cs"/>
              </a:rPr>
              <a:t>2025 Annual Landside Pavement Rehabilitation - Guardrail Replacement</a:t>
            </a:r>
            <a:endParaRPr lang="en-US" sz="2800"/>
          </a:p>
        </p:txBody>
      </p:sp>
      <p:sp>
        <p:nvSpPr>
          <p:cNvPr id="3" name="TextBox 2">
            <a:extLst>
              <a:ext uri="{FF2B5EF4-FFF2-40B4-BE49-F238E27FC236}">
                <a16:creationId xmlns:a16="http://schemas.microsoft.com/office/drawing/2014/main" id="{83572404-BC8D-B134-E2C2-FDBF23BB31DE}"/>
              </a:ext>
              <a:ext uri="{C183D7F6-B498-43B3-948B-1728B52AA6E4}">
                <adec:decorative xmlns:adec="http://schemas.microsoft.com/office/drawing/2017/decorative" val="1"/>
              </a:ext>
            </a:extLst>
          </p:cNvPr>
          <p:cNvSpPr txBox="1"/>
          <p:nvPr/>
        </p:nvSpPr>
        <p:spPr>
          <a:xfrm>
            <a:off x="721452" y="938827"/>
            <a:ext cx="10749096" cy="5047536"/>
          </a:xfrm>
          <a:prstGeom prst="rect">
            <a:avLst/>
          </a:prstGeom>
          <a:noFill/>
        </p:spPr>
        <p:txBody>
          <a:bodyPr wrap="square" lIns="91440" tIns="45720" rIns="91440" bIns="45720" anchor="t">
            <a:spAutoFit/>
          </a:bodyPr>
          <a:lstStyle/>
          <a:p>
            <a:r>
              <a:rPr lang="en-US" sz="1400"/>
              <a:t>Denver International Airport (DEN) is upgrading guardrail along Peña Boulevard from I-70 to Jackson Gap Street through the Federal Highway Safety Improvement Program (HSIP). Most of the nearly 100 guardrail segments are over 30 years old, do not meet current MASH standards, and are in poor condition.</a:t>
            </a:r>
          </a:p>
          <a:p>
            <a:endParaRPr lang="en-US" sz="1400"/>
          </a:p>
          <a:p>
            <a:r>
              <a:rPr lang="en-US" sz="1400"/>
              <a:t>After completing the highest-priority replacements in 2024, HSIP funding will support the remaining upgrades. All federal requirements associated with HSIP funding will be incorporated into the contract documents.</a:t>
            </a:r>
          </a:p>
          <a:p>
            <a:endParaRPr lang="en-US" sz="1400"/>
          </a:p>
          <a:p>
            <a:r>
              <a:rPr lang="en-US" sz="1400"/>
              <a:t>The project is anticipated to advertise in December 2025, with construction expected to begin in Q1 2026.</a:t>
            </a:r>
          </a:p>
          <a:p>
            <a:endParaRPr lang="en-US" sz="1400"/>
          </a:p>
          <a:p>
            <a:r>
              <a:rPr lang="en-US" sz="1400" b="1"/>
              <a:t>Scope:</a:t>
            </a:r>
          </a:p>
          <a:p>
            <a:pPr marL="285750" indent="-285750">
              <a:buFont typeface="Arial" panose="020B0604020202020204" pitchFamily="34" charset="0"/>
              <a:buChar char="•"/>
            </a:pPr>
            <a:r>
              <a:rPr lang="en-US" sz="1400"/>
              <a:t>~7,000 Guardrail removal &amp; replacement</a:t>
            </a:r>
            <a:endParaRPr lang="en-US" sz="1400">
              <a:ea typeface="Calibri"/>
              <a:cs typeface="Calibri"/>
            </a:endParaRPr>
          </a:p>
          <a:p>
            <a:pPr marL="285750" indent="-285750">
              <a:buFont typeface="Arial" panose="020B0604020202020204" pitchFamily="34" charset="0"/>
              <a:buChar char="•"/>
            </a:pPr>
            <a:r>
              <a:rPr lang="en-US" sz="1400"/>
              <a:t>Traffic control </a:t>
            </a:r>
          </a:p>
          <a:p>
            <a:pPr marL="285750" indent="-285750">
              <a:buFont typeface="Arial" panose="020B0604020202020204" pitchFamily="34" charset="0"/>
              <a:buChar char="•"/>
            </a:pPr>
            <a:r>
              <a:rPr lang="en-US" sz="1400"/>
              <a:t>Installation of MASH-compliant hardware</a:t>
            </a:r>
            <a:endParaRPr lang="en-US"/>
          </a:p>
          <a:p>
            <a:pPr marL="285750" indent="-285750">
              <a:buFont typeface="Arial" panose="020B0604020202020204" pitchFamily="34" charset="0"/>
              <a:buChar char="•"/>
            </a:pPr>
            <a:endParaRPr lang="en-US" sz="1400"/>
          </a:p>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a:ln>
                  <a:noFill/>
                </a:ln>
                <a:solidFill>
                  <a:prstClr val="black"/>
                </a:solidFill>
                <a:effectLst/>
                <a:uLnTx/>
                <a:uFillTx/>
                <a:ea typeface="+mn-ea"/>
                <a:cs typeface="Calibri"/>
              </a:rPr>
              <a:t>KEY INFORMATION </a:t>
            </a:r>
            <a:endParaRPr kumimoji="0" lang="en-US" sz="1400" b="1" i="0" u="none" strike="noStrike" kern="1200" cap="none" spc="0" normalizeH="0" baseline="0" noProof="0">
              <a:ln>
                <a:noFill/>
              </a:ln>
              <a:solidFill>
                <a:prstClr val="black"/>
              </a:solidFill>
              <a:effectLst/>
              <a:uLnTx/>
              <a:uFillTx/>
              <a:ea typeface="Calibri"/>
              <a:cs typeface="Calibri"/>
            </a:endParaRPr>
          </a:p>
          <a:p>
            <a:pPr>
              <a:defRPr/>
            </a:pPr>
            <a:r>
              <a:rPr kumimoji="0" lang="en-US" sz="1400" b="1" i="0" u="none" strike="noStrike" kern="1200" cap="none" spc="0" normalizeH="0" baseline="0" noProof="0">
                <a:ln>
                  <a:noFill/>
                </a:ln>
                <a:solidFill>
                  <a:prstClr val="black"/>
                </a:solidFill>
                <a:effectLst/>
                <a:uLnTx/>
                <a:uFillTx/>
                <a:ea typeface="+mn-ea"/>
                <a:cs typeface="Calibri"/>
              </a:rPr>
              <a:t>Anticipated Advertisement Date: </a:t>
            </a:r>
            <a:r>
              <a:rPr kumimoji="0" lang="en-US" sz="1400" b="0" i="0" u="none" strike="noStrike" kern="1200" cap="none" spc="0" normalizeH="0" baseline="0" noProof="0">
                <a:ln>
                  <a:noFill/>
                </a:ln>
                <a:solidFill>
                  <a:prstClr val="black"/>
                </a:solidFill>
                <a:effectLst/>
                <a:uLnTx/>
                <a:uFillTx/>
                <a:ea typeface="+mn-ea"/>
                <a:cs typeface="Calibri"/>
              </a:rPr>
              <a:t> </a:t>
            </a:r>
            <a:r>
              <a:rPr lang="en-US" sz="1400">
                <a:solidFill>
                  <a:prstClr val="black"/>
                </a:solidFill>
                <a:cs typeface="Calibri"/>
              </a:rPr>
              <a:t>Q4 2025</a:t>
            </a:r>
            <a:endParaRPr kumimoji="0" lang="en-US" sz="1400" b="0" i="0" u="none" strike="noStrike" kern="1200" cap="none" spc="0" normalizeH="0" baseline="0" noProof="0">
              <a:ln>
                <a:noFill/>
              </a:ln>
              <a:solidFill>
                <a:prstClr val="black"/>
              </a:solidFill>
              <a:effectLst/>
              <a:uLnTx/>
              <a:uFillTx/>
              <a:ea typeface="Calibri"/>
              <a:cs typeface="Calibri"/>
            </a:endParaRPr>
          </a:p>
          <a:p>
            <a:pPr lvl="0">
              <a:defRPr/>
            </a:pPr>
            <a:r>
              <a:rPr kumimoji="0" lang="en-US" sz="1400" b="1" i="0" u="none" strike="noStrike" kern="1200" cap="none" spc="0" normalizeH="0" baseline="0" noProof="0">
                <a:ln>
                  <a:noFill/>
                </a:ln>
                <a:solidFill>
                  <a:prstClr val="black"/>
                </a:solidFill>
                <a:effectLst/>
                <a:uLnTx/>
                <a:uFillTx/>
                <a:ea typeface="+mn-ea"/>
                <a:cs typeface="Calibri"/>
              </a:rPr>
              <a:t>Estimated Project Value: </a:t>
            </a:r>
            <a:r>
              <a:rPr lang="en-US" sz="1400">
                <a:solidFill>
                  <a:prstClr val="black"/>
                </a:solidFill>
                <a:cs typeface="Calibri"/>
              </a:rPr>
              <a:t>$500K to $1.99M</a:t>
            </a:r>
          </a:p>
          <a:p>
            <a:pPr>
              <a:defRPr/>
            </a:pPr>
            <a:r>
              <a:rPr kumimoji="0" lang="en-US" sz="1400" b="1" i="0" u="none" strike="noStrike" kern="1200" cap="none" spc="0" normalizeH="0" baseline="0" noProof="0">
                <a:ln>
                  <a:noFill/>
                </a:ln>
                <a:solidFill>
                  <a:prstClr val="black"/>
                </a:solidFill>
                <a:effectLst/>
                <a:uLnTx/>
                <a:uFillTx/>
                <a:ea typeface="+mn-ea"/>
                <a:cs typeface="Calibri"/>
              </a:rPr>
              <a:t>Small Business Program Goal: </a:t>
            </a:r>
            <a:r>
              <a:rPr kumimoji="0" lang="en-US" sz="1400" i="0" u="none" strike="noStrike" kern="1200" cap="none" spc="0" normalizeH="0" baseline="0" noProof="0">
                <a:ln>
                  <a:noFill/>
                </a:ln>
                <a:solidFill>
                  <a:prstClr val="black"/>
                </a:solidFill>
                <a:effectLst/>
                <a:uLnTx/>
                <a:uFillTx/>
                <a:ea typeface="+mn-ea"/>
                <a:cs typeface="Calibri"/>
              </a:rPr>
              <a:t>TBD</a:t>
            </a:r>
            <a:r>
              <a:rPr lang="en-US" sz="1400">
                <a:solidFill>
                  <a:prstClr val="black"/>
                </a:solidFill>
                <a:cs typeface="Calibri"/>
              </a:rPr>
              <a:t> – Will be DBE per federal funding requirement</a:t>
            </a:r>
            <a:endParaRPr lang="en-US" sz="1400">
              <a:solidFill>
                <a:prstClr val="black"/>
              </a:solidFill>
              <a:ea typeface="Calibri"/>
              <a:cs typeface="Calibri"/>
            </a:endParaRPr>
          </a:p>
          <a:p>
            <a:r>
              <a:rPr lang="en-US" sz="1400" b="1"/>
              <a:t>Key Scope/Industry:</a:t>
            </a:r>
            <a:endParaRPr lang="en-US" sz="1400"/>
          </a:p>
          <a:p>
            <a:pPr marL="285750" indent="-285750">
              <a:buClr>
                <a:srgbClr val="E35B2A"/>
              </a:buClr>
              <a:buFont typeface="Arial" panose="020B0604020202020204" pitchFamily="34" charset="0"/>
              <a:buChar char="•"/>
            </a:pPr>
            <a:r>
              <a:rPr lang="en-US" sz="1400"/>
              <a:t>Guardrail</a:t>
            </a:r>
            <a:endParaRPr lang="en-US" sz="1400">
              <a:ea typeface="Calibri"/>
              <a:cs typeface="Calibri"/>
            </a:endParaRPr>
          </a:p>
          <a:p>
            <a:pPr marL="285750" indent="-285750">
              <a:buClr>
                <a:srgbClr val="E35B2A"/>
              </a:buClr>
              <a:buFont typeface="Arial" panose="020B0604020202020204" pitchFamily="34" charset="0"/>
              <a:buChar char="•"/>
            </a:pPr>
            <a:r>
              <a:rPr lang="en-US" sz="1400">
                <a:ea typeface="Calibri"/>
                <a:cs typeface="Calibri"/>
              </a:rPr>
              <a:t>Traffic Control</a:t>
            </a:r>
          </a:p>
          <a:p>
            <a:pPr>
              <a:buClr>
                <a:srgbClr val="E35B2A"/>
              </a:buClr>
            </a:pPr>
            <a:br>
              <a:rPr lang="en-US" sz="1400" b="1" i="0" u="none" strike="noStrike" kern="1200" cap="none" spc="0" normalizeH="0" baseline="0" noProof="0">
                <a:ln>
                  <a:noFill/>
                </a:ln>
                <a:effectLst/>
                <a:uLnTx/>
                <a:uFillTx/>
                <a:cs typeface="Calibri"/>
              </a:rPr>
            </a:br>
            <a:r>
              <a:rPr kumimoji="0" lang="en-US" sz="1400" b="1" i="0" u="none" strike="noStrike" kern="1200" cap="none" spc="0" normalizeH="0" baseline="0" noProof="0">
                <a:ln>
                  <a:noFill/>
                </a:ln>
                <a:solidFill>
                  <a:prstClr val="black"/>
                </a:solidFill>
                <a:effectLst/>
                <a:uLnTx/>
                <a:uFillTx/>
                <a:ea typeface="+mn-ea"/>
                <a:cs typeface="Calibri"/>
              </a:rPr>
              <a:t>Project Manager: </a:t>
            </a:r>
            <a:r>
              <a:rPr lang="en-US" sz="1400">
                <a:solidFill>
                  <a:prstClr val="black"/>
                </a:solidFill>
                <a:cs typeface="Calibri"/>
              </a:rPr>
              <a:t>Bryan </a:t>
            </a:r>
            <a:r>
              <a:rPr lang="en-US" sz="1400" err="1">
                <a:solidFill>
                  <a:prstClr val="black"/>
                </a:solidFill>
                <a:cs typeface="Calibri"/>
              </a:rPr>
              <a:t>St.Martin</a:t>
            </a:r>
            <a:r>
              <a:rPr lang="en-US" sz="1400">
                <a:solidFill>
                  <a:prstClr val="black"/>
                </a:solidFill>
                <a:cs typeface="Calibri"/>
              </a:rPr>
              <a:t> | bryan.st.martin@flydenver.com</a:t>
            </a:r>
            <a:endParaRPr kumimoji="0" lang="en-US" sz="1400" b="0" i="0" u="none" strike="noStrike" kern="1200" cap="none" spc="0" normalizeH="0" baseline="0" noProof="0">
              <a:ln>
                <a:noFill/>
              </a:ln>
              <a:solidFill>
                <a:prstClr val="black"/>
              </a:solidFill>
              <a:effectLst/>
              <a:uLnTx/>
              <a:uFillTx/>
              <a:ea typeface="+mn-ea"/>
              <a:cs typeface="Arial"/>
            </a:endParaRPr>
          </a:p>
        </p:txBody>
      </p:sp>
    </p:spTree>
    <p:extLst>
      <p:ext uri="{BB962C8B-B14F-4D97-AF65-F5344CB8AC3E}">
        <p14:creationId xmlns:p14="http://schemas.microsoft.com/office/powerpoint/2010/main" val="32344296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132F96F-74E6-36D8-6C1D-78EF55A9CB9F}"/>
            </a:ext>
          </a:extLst>
        </p:cNvPr>
        <p:cNvGrpSpPr/>
        <p:nvPr/>
      </p:nvGrpSpPr>
      <p:grpSpPr>
        <a:xfrm>
          <a:off x="0" y="0"/>
          <a:ext cx="0" cy="0"/>
          <a:chOff x="0" y="0"/>
          <a:chExt cx="0" cy="0"/>
        </a:xfrm>
      </p:grpSpPr>
      <p:sp>
        <p:nvSpPr>
          <p:cNvPr id="16" name="Text Placeholder 15" descr="2025 Tunnel Switchgear Heaving Remediation&#10;Six switchgear rooms in the East and West cores of ACON, BCON, and CCON have experienced soil heaving, causing damage to both equipment and enclosures. Additionally, ACON East and West sub-cores face significant water intrusion, impacting switchgear performance.&#10;&#10;Replace damaged switchgear and enclosures.&#10;Install new switchgear on elevated steel platforms anchored to the basement foundation to prevent future heaving impact.&#10;Construct code-compliant enclosures with fire-rated walls, fire suppression, and HVAC.&#10;Remove and replace heaved soil and repair room structures.&#10;Implement water mitigation at ACON sub-cores.&#10;&#10;KEY INFORMATION &#10;Anticipated Advertisement Date:  Q3-Q4&#10;Estimated Project Value: $10M to $49.99M&#10;Small Business Program Goal: TBD&#10;Key Scope/Industry: Electrical, Concrete, Masonry, Earthwork, Civil Utilities, Mechanical, Electrical, Plumbing&#10;Project Manager: Mark Tabugadir| mark.tabugadir@flydenver.com&#10;">
            <a:extLst>
              <a:ext uri="{FF2B5EF4-FFF2-40B4-BE49-F238E27FC236}">
                <a16:creationId xmlns:a16="http://schemas.microsoft.com/office/drawing/2014/main" id="{07C2C015-1C26-5E8F-FA88-559FF4E1446E}"/>
              </a:ext>
            </a:extLst>
          </p:cNvPr>
          <p:cNvSpPr>
            <a:spLocks noGrp="1"/>
          </p:cNvSpPr>
          <p:nvPr>
            <p:ph type="title" idx="4294967295"/>
          </p:nvPr>
        </p:nvSpPr>
        <p:spPr>
          <a:xfrm>
            <a:off x="721452" y="341520"/>
            <a:ext cx="11065264"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2800">
                <a:solidFill>
                  <a:srgbClr val="440099"/>
                </a:solidFill>
                <a:latin typeface="+mn-lt"/>
                <a:ea typeface="+mn-ea"/>
                <a:cs typeface="+mn-cs"/>
              </a:rPr>
              <a:t>On Call SBE Environmental Testing and Hazardous Material </a:t>
            </a:r>
            <a:br>
              <a:rPr lang="en-US" sz="2800">
                <a:solidFill>
                  <a:srgbClr val="440099"/>
                </a:solidFill>
                <a:latin typeface="+mn-lt"/>
                <a:ea typeface="+mn-ea"/>
                <a:cs typeface="+mn-cs"/>
              </a:rPr>
            </a:br>
            <a:r>
              <a:rPr lang="en-US" sz="2800">
                <a:solidFill>
                  <a:srgbClr val="440099"/>
                </a:solidFill>
                <a:latin typeface="+mn-lt"/>
                <a:ea typeface="+mn-ea"/>
                <a:cs typeface="+mn-cs"/>
              </a:rPr>
              <a:t>Mitigation Services</a:t>
            </a:r>
            <a:endParaRPr lang="en-US" sz="2800"/>
          </a:p>
        </p:txBody>
      </p:sp>
      <p:sp>
        <p:nvSpPr>
          <p:cNvPr id="3" name="TextBox 2">
            <a:extLst>
              <a:ext uri="{FF2B5EF4-FFF2-40B4-BE49-F238E27FC236}">
                <a16:creationId xmlns:a16="http://schemas.microsoft.com/office/drawing/2014/main" id="{DE035322-1AAA-3BE1-F693-CAA55432370D}"/>
              </a:ext>
              <a:ext uri="{C183D7F6-B498-43B3-948B-1728B52AA6E4}">
                <adec:decorative xmlns:adec="http://schemas.microsoft.com/office/drawing/2017/decorative" val="1"/>
              </a:ext>
            </a:extLst>
          </p:cNvPr>
          <p:cNvSpPr txBox="1"/>
          <p:nvPr/>
        </p:nvSpPr>
        <p:spPr>
          <a:xfrm>
            <a:off x="721452" y="1298255"/>
            <a:ext cx="9817395" cy="4524315"/>
          </a:xfrm>
          <a:prstGeom prst="rect">
            <a:avLst/>
          </a:prstGeom>
          <a:noFill/>
        </p:spPr>
        <p:txBody>
          <a:bodyPr wrap="square" lIns="91440" tIns="45720" rIns="91440" bIns="45720" anchor="t">
            <a:spAutoFit/>
          </a:bodyPr>
          <a:lstStyle/>
          <a:p>
            <a:r>
              <a:rPr lang="en-US"/>
              <a:t>We are seeking at least two Small Business Enterprise (SBE)-certified firms to lead environmental testing services, including asbestos, lead, mold, and other hazardous materials. If hazardous materials are identified, selected firms will also be responsible for coordinating mitigation efforts. This opportunity will be structured as a construction contract, due to the inclusion of mitigation activities, and will include the professional services of environmental testing and reporting.</a:t>
            </a:r>
          </a:p>
          <a:p>
            <a:endParaRPr lang="en-US" b="1"/>
          </a:p>
          <a:p>
            <a:pPr marL="0" marR="0" lvl="0" indent="0" algn="l" defTabSz="914400" rtl="0" eaLnBrk="1" fontAlgn="auto" latinLnBrk="0" hangingPunct="1">
              <a:lnSpc>
                <a:spcPct val="100000"/>
              </a:lnSpc>
              <a:spcBef>
                <a:spcPts val="0"/>
              </a:spcBef>
              <a:spcAft>
                <a:spcPts val="0"/>
              </a:spcAft>
              <a:buClrTx/>
              <a:buSzTx/>
              <a:buFontTx/>
              <a:buNone/>
              <a:defRPr/>
            </a:pPr>
            <a:r>
              <a:rPr kumimoji="0" lang="en-US" b="1" i="0" u="none" strike="noStrike" kern="1200" cap="none" spc="0" normalizeH="0" baseline="0" noProof="0">
                <a:ln>
                  <a:noFill/>
                </a:ln>
                <a:solidFill>
                  <a:prstClr val="black"/>
                </a:solidFill>
                <a:effectLst/>
                <a:uLnTx/>
                <a:uFillTx/>
                <a:ea typeface="+mn-ea"/>
                <a:cs typeface="Calibri"/>
              </a:rPr>
              <a:t>KEY INFORMATION </a:t>
            </a:r>
            <a:endParaRPr kumimoji="0" lang="en-US" b="1" i="0" u="none" strike="noStrike" kern="1200" cap="none" spc="0" normalizeH="0" baseline="0" noProof="0">
              <a:ln>
                <a:noFill/>
              </a:ln>
              <a:solidFill>
                <a:prstClr val="black"/>
              </a:solidFill>
              <a:effectLst/>
              <a:uLnTx/>
              <a:uFillTx/>
              <a:ea typeface="Calibri"/>
              <a:cs typeface="Calibri"/>
            </a:endParaRPr>
          </a:p>
          <a:p>
            <a:pPr>
              <a:defRPr/>
            </a:pPr>
            <a:r>
              <a:rPr kumimoji="0" lang="en-US" b="1" i="0" u="none" strike="noStrike" kern="1200" cap="none" spc="0" normalizeH="0" baseline="0" noProof="0">
                <a:ln>
                  <a:noFill/>
                </a:ln>
                <a:solidFill>
                  <a:prstClr val="black"/>
                </a:solidFill>
                <a:effectLst/>
                <a:uLnTx/>
                <a:uFillTx/>
                <a:ea typeface="+mn-ea"/>
                <a:cs typeface="Calibri"/>
              </a:rPr>
              <a:t>Anticipated Advertisement Date: </a:t>
            </a:r>
            <a:r>
              <a:rPr kumimoji="0" lang="en-US" b="0" i="0" u="none" strike="noStrike" kern="1200" cap="none" spc="0" normalizeH="0" baseline="0" noProof="0">
                <a:ln>
                  <a:noFill/>
                </a:ln>
                <a:solidFill>
                  <a:prstClr val="black"/>
                </a:solidFill>
                <a:effectLst/>
                <a:uLnTx/>
                <a:uFillTx/>
                <a:ea typeface="+mn-ea"/>
                <a:cs typeface="Calibri"/>
              </a:rPr>
              <a:t> </a:t>
            </a:r>
            <a:r>
              <a:rPr lang="en-US">
                <a:solidFill>
                  <a:prstClr val="black"/>
                </a:solidFill>
                <a:cs typeface="Calibri"/>
              </a:rPr>
              <a:t>Q4 2025</a:t>
            </a:r>
            <a:endParaRPr kumimoji="0" lang="en-US" b="0" i="0" u="none" strike="noStrike" kern="1200" cap="none" spc="0" normalizeH="0" baseline="0" noProof="0">
              <a:ln>
                <a:noFill/>
              </a:ln>
              <a:solidFill>
                <a:prstClr val="black"/>
              </a:solidFill>
              <a:effectLst/>
              <a:uLnTx/>
              <a:uFillTx/>
              <a:ea typeface="Calibri"/>
              <a:cs typeface="Calibri"/>
            </a:endParaRPr>
          </a:p>
          <a:p>
            <a:pPr lvl="0">
              <a:defRPr/>
            </a:pPr>
            <a:r>
              <a:rPr kumimoji="0" lang="en-US" b="1" i="0" u="none" strike="noStrike" kern="1200" cap="none" spc="0" normalizeH="0" baseline="0" noProof="0">
                <a:ln>
                  <a:noFill/>
                </a:ln>
                <a:solidFill>
                  <a:prstClr val="black"/>
                </a:solidFill>
                <a:effectLst/>
                <a:uLnTx/>
                <a:uFillTx/>
                <a:ea typeface="+mn-ea"/>
                <a:cs typeface="Calibri"/>
              </a:rPr>
              <a:t>Estimated Project Value: </a:t>
            </a:r>
            <a:r>
              <a:rPr lang="en-US">
                <a:solidFill>
                  <a:prstClr val="black"/>
                </a:solidFill>
                <a:cs typeface="Calibri"/>
              </a:rPr>
              <a:t>up to (2) Contracts at $1M ea.</a:t>
            </a:r>
            <a:endParaRPr lang="en-US">
              <a:solidFill>
                <a:prstClr val="black"/>
              </a:solidFill>
              <a:ea typeface="Calibri"/>
              <a:cs typeface="Calibri"/>
            </a:endParaRPr>
          </a:p>
          <a:p>
            <a:pPr>
              <a:defRPr/>
            </a:pPr>
            <a:r>
              <a:rPr kumimoji="0" lang="en-US" b="1" i="0" u="none" strike="noStrike" kern="1200" cap="none" spc="0" normalizeH="0" baseline="0" noProof="0">
                <a:ln>
                  <a:noFill/>
                </a:ln>
                <a:solidFill>
                  <a:prstClr val="black"/>
                </a:solidFill>
                <a:effectLst/>
                <a:uLnTx/>
                <a:uFillTx/>
                <a:ea typeface="+mn-ea"/>
                <a:cs typeface="Calibri"/>
              </a:rPr>
              <a:t>Small Business Program Goal: </a:t>
            </a:r>
            <a:r>
              <a:rPr lang="en-US">
                <a:solidFill>
                  <a:prstClr val="black"/>
                </a:solidFill>
                <a:cs typeface="Calibri"/>
              </a:rPr>
              <a:t>SBE defined pool, only Small Business Enterprises with CCD can </a:t>
            </a:r>
            <a:r>
              <a:rPr lang="en-US">
                <a:solidFill>
                  <a:prstClr val="black"/>
                </a:solidFill>
                <a:ea typeface="+mn-lt"/>
                <a:cs typeface="+mn-lt"/>
              </a:rPr>
              <a:t>bid.</a:t>
            </a:r>
            <a:r>
              <a:rPr lang="en-US">
                <a:solidFill>
                  <a:prstClr val="black"/>
                </a:solidFill>
                <a:cs typeface="Calibri"/>
              </a:rPr>
              <a:t> </a:t>
            </a:r>
          </a:p>
          <a:p>
            <a:pPr>
              <a:defRPr/>
            </a:pPr>
            <a:r>
              <a:rPr lang="en-US" b="1">
                <a:solidFill>
                  <a:prstClr val="black"/>
                </a:solidFill>
                <a:ea typeface="Calibri"/>
                <a:cs typeface="Calibri"/>
              </a:rPr>
              <a:t>SBE Goal: </a:t>
            </a:r>
            <a:r>
              <a:rPr lang="en-US">
                <a:solidFill>
                  <a:prstClr val="black"/>
                </a:solidFill>
                <a:ea typeface="Calibri"/>
                <a:cs typeface="Calibri"/>
              </a:rPr>
              <a:t>set at 30% self perform.</a:t>
            </a:r>
          </a:p>
          <a:p>
            <a:r>
              <a:rPr lang="en-US" b="1"/>
              <a:t>Key Scope/Industry:</a:t>
            </a:r>
            <a:endParaRPr lang="en-US"/>
          </a:p>
          <a:p>
            <a:pPr marL="285750" indent="-285750">
              <a:buClr>
                <a:srgbClr val="E35B2A"/>
              </a:buClr>
              <a:buFont typeface="Arial" panose="020B0604020202020204" pitchFamily="34" charset="0"/>
              <a:buChar char="•"/>
            </a:pPr>
            <a:r>
              <a:rPr lang="en-US"/>
              <a:t>Environmental Testing (Asbestos, Lead, Mold, etc.)</a:t>
            </a:r>
            <a:endParaRPr lang="en-US">
              <a:ea typeface="Calibri"/>
              <a:cs typeface="Calibri"/>
            </a:endParaRPr>
          </a:p>
          <a:p>
            <a:pPr marL="285750" indent="-285750">
              <a:buClr>
                <a:srgbClr val="E35B2A"/>
              </a:buClr>
              <a:buFont typeface="Arial" panose="020B0604020202020204" pitchFamily="34" charset="0"/>
              <a:buChar char="•"/>
            </a:pPr>
            <a:r>
              <a:rPr lang="en-US"/>
              <a:t>Environmental Mitigation Coordination</a:t>
            </a:r>
            <a:endParaRPr lang="en-US">
              <a:ea typeface="Calibri"/>
              <a:cs typeface="Calibri"/>
            </a:endParaRPr>
          </a:p>
          <a:p>
            <a:pPr marL="285750" indent="-285750">
              <a:buClr>
                <a:srgbClr val="E35B2A"/>
              </a:buClr>
              <a:buFont typeface="Arial" panose="020B0604020202020204" pitchFamily="34" charset="0"/>
              <a:buChar char="•"/>
            </a:pPr>
            <a:r>
              <a:rPr lang="en-US"/>
              <a:t>Prime Firm must hold </a:t>
            </a:r>
            <a:r>
              <a:rPr lang="en-US" b="1"/>
              <a:t>SBE certification</a:t>
            </a:r>
            <a:endParaRPr lang="en-US"/>
          </a:p>
          <a:p>
            <a:pPr lvl="0">
              <a:defRPr/>
            </a:pPr>
            <a:r>
              <a:rPr kumimoji="0" lang="en-US" b="1" i="0" u="none" strike="noStrike" kern="1200" cap="none" spc="0" normalizeH="0" baseline="0" noProof="0">
                <a:ln>
                  <a:noFill/>
                </a:ln>
                <a:solidFill>
                  <a:prstClr val="black"/>
                </a:solidFill>
                <a:effectLst/>
                <a:uLnTx/>
                <a:uFillTx/>
                <a:ea typeface="+mn-ea"/>
                <a:cs typeface="Calibri"/>
              </a:rPr>
              <a:t>Project Manager: </a:t>
            </a:r>
            <a:r>
              <a:rPr kumimoji="0" lang="en-US" b="0" i="0" u="none" strike="noStrike" kern="1200" cap="none" spc="0" normalizeH="0" baseline="0" noProof="0">
                <a:ln>
                  <a:noFill/>
                </a:ln>
                <a:solidFill>
                  <a:prstClr val="black"/>
                </a:solidFill>
                <a:effectLst/>
                <a:uLnTx/>
                <a:uFillTx/>
                <a:ea typeface="+mn-ea"/>
                <a:cs typeface="Calibri"/>
              </a:rPr>
              <a:t>David Mashburn | </a:t>
            </a:r>
            <a:r>
              <a:rPr lang="en-US">
                <a:solidFill>
                  <a:srgbClr val="0563C1"/>
                </a:solidFill>
                <a:cs typeface="Calibri"/>
                <a:hlinkClick r:id="rId3"/>
              </a:rPr>
              <a:t>david.mashburn@flydenver.com</a:t>
            </a:r>
            <a:r>
              <a:rPr lang="en-US">
                <a:solidFill>
                  <a:srgbClr val="0563C1"/>
                </a:solidFill>
                <a:cs typeface="Calibri"/>
              </a:rPr>
              <a:t> </a:t>
            </a:r>
            <a:endParaRPr kumimoji="0" lang="en-US" b="0" i="0" u="none" strike="noStrike" kern="1200" cap="none" spc="0" normalizeH="0" baseline="0" noProof="0">
              <a:ln>
                <a:noFill/>
              </a:ln>
              <a:solidFill>
                <a:prstClr val="black"/>
              </a:solidFill>
              <a:effectLst/>
              <a:uLnTx/>
              <a:uFillTx/>
              <a:ea typeface="+mn-ea"/>
              <a:cs typeface="Arial"/>
            </a:endParaRPr>
          </a:p>
        </p:txBody>
      </p:sp>
    </p:spTree>
    <p:extLst>
      <p:ext uri="{BB962C8B-B14F-4D97-AF65-F5344CB8AC3E}">
        <p14:creationId xmlns:p14="http://schemas.microsoft.com/office/powerpoint/2010/main" val="29482516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A68C2-AB2E-5527-DBDB-735D9AC43527}"/>
            </a:ext>
          </a:extLst>
        </p:cNvPr>
        <p:cNvGrpSpPr/>
        <p:nvPr/>
      </p:nvGrpSpPr>
      <p:grpSpPr>
        <a:xfrm>
          <a:off x="0" y="0"/>
          <a:ext cx="0" cy="0"/>
          <a:chOff x="0" y="0"/>
          <a:chExt cx="0" cy="0"/>
        </a:xfrm>
      </p:grpSpPr>
      <p:sp>
        <p:nvSpPr>
          <p:cNvPr id="16" name="Text Placeholder 15" descr="2025 Tunnel Switchgear Heaving Remediation&#10;Six switchgear rooms in the East and West cores of ACON, BCON, and CCON have experienced soil heaving, causing damage to both equipment and enclosures. Additionally, ACON East and West sub-cores face significant water intrusion, impacting switchgear performance.&#10;&#10;Replace damaged switchgear and enclosures.&#10;Install new switchgear on elevated steel platforms anchored to the basement foundation to prevent future heaving impact.&#10;Construct code-compliant enclosures with fire-rated walls, fire suppression, and HVAC.&#10;Remove and replace heaved soil and repair room structures.&#10;Implement water mitigation at ACON sub-cores.&#10;&#10;KEY INFORMATION &#10;Anticipated Advertisement Date:  Q3-Q4&#10;Estimated Project Value: $10M to $49.99M&#10;Small Business Program Goal: TBD&#10;Key Scope/Industry: Electrical, Concrete, Masonry, Earthwork, Civil Utilities, Mechanical, Electrical, Plumbing&#10;Project Manager: Mark Tabugadir| mark.tabugadir@flydenver.com&#10;">
            <a:extLst>
              <a:ext uri="{FF2B5EF4-FFF2-40B4-BE49-F238E27FC236}">
                <a16:creationId xmlns:a16="http://schemas.microsoft.com/office/drawing/2014/main" id="{AFB20C08-FFB7-B108-D072-23CB3AD2BCBA}"/>
              </a:ext>
            </a:extLst>
          </p:cNvPr>
          <p:cNvSpPr>
            <a:spLocks noGrp="1"/>
          </p:cNvSpPr>
          <p:nvPr>
            <p:ph type="title" idx="4294967295"/>
          </p:nvPr>
        </p:nvSpPr>
        <p:spPr>
          <a:xfrm>
            <a:off x="721452" y="341520"/>
            <a:ext cx="11065264"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200">
                <a:solidFill>
                  <a:srgbClr val="440099"/>
                </a:solidFill>
                <a:latin typeface="+mn-lt"/>
                <a:ea typeface="+mn-ea"/>
                <a:cs typeface="+mn-cs"/>
              </a:rPr>
              <a:t>2026 Annual Airfield Pavement Rehabilitation</a:t>
            </a:r>
            <a:endParaRPr lang="en-US" sz="3200"/>
          </a:p>
        </p:txBody>
      </p:sp>
      <p:sp>
        <p:nvSpPr>
          <p:cNvPr id="3" name="TextBox 2">
            <a:extLst>
              <a:ext uri="{FF2B5EF4-FFF2-40B4-BE49-F238E27FC236}">
                <a16:creationId xmlns:a16="http://schemas.microsoft.com/office/drawing/2014/main" id="{640B8984-72BA-B893-9547-73FAA3EBBEBF}"/>
              </a:ext>
              <a:ext uri="{C183D7F6-B498-43B3-948B-1728B52AA6E4}">
                <adec:decorative xmlns:adec="http://schemas.microsoft.com/office/drawing/2017/decorative" val="1"/>
              </a:ext>
            </a:extLst>
          </p:cNvPr>
          <p:cNvSpPr txBox="1"/>
          <p:nvPr/>
        </p:nvSpPr>
        <p:spPr>
          <a:xfrm>
            <a:off x="721452" y="1043731"/>
            <a:ext cx="9615917" cy="5016758"/>
          </a:xfrm>
          <a:prstGeom prst="rect">
            <a:avLst/>
          </a:prstGeom>
          <a:noFill/>
        </p:spPr>
        <p:txBody>
          <a:bodyPr wrap="square" lIns="91440" tIns="45720" rIns="91440" bIns="45720" anchor="t">
            <a:spAutoFit/>
          </a:bodyPr>
          <a:lstStyle/>
          <a:p>
            <a:r>
              <a:rPr lang="en-US" sz="2000"/>
              <a:t>This project addresses deteriorated concrete pavement and other </a:t>
            </a:r>
            <a:r>
              <a:rPr lang="en-US" sz="2000" b="1"/>
              <a:t>Part 139 compliance issues</a:t>
            </a:r>
            <a:r>
              <a:rPr lang="en-US" sz="2000"/>
              <a:t> to ensure a safe, reliable airfield for airline partners and passengers.</a:t>
            </a:r>
            <a:br>
              <a:rPr lang="en-US" sz="2000"/>
            </a:br>
            <a:endParaRPr lang="en-US" sz="2000"/>
          </a:p>
          <a:p>
            <a:r>
              <a:rPr lang="en-US" sz="2000" b="1"/>
              <a:t>Typical Scope Includes:</a:t>
            </a:r>
            <a:endParaRPr lang="en-US" sz="2000"/>
          </a:p>
          <a:p>
            <a:pPr marL="285750" indent="-285750">
              <a:buClr>
                <a:srgbClr val="E35B2A"/>
              </a:buClr>
              <a:buFont typeface="Arial" panose="020B0604020202020204" pitchFamily="34" charset="0"/>
              <a:buChar char="•"/>
            </a:pPr>
            <a:r>
              <a:rPr lang="en-US" sz="2000"/>
              <a:t>Removal and replacement of concrete panels</a:t>
            </a:r>
            <a:endParaRPr lang="en-US" sz="2000">
              <a:ea typeface="Calibri"/>
              <a:cs typeface="Calibri"/>
            </a:endParaRPr>
          </a:p>
          <a:p>
            <a:pPr marL="285750" indent="-285750">
              <a:buClr>
                <a:srgbClr val="E35B2A"/>
              </a:buClr>
              <a:buFont typeface="Arial" panose="020B0604020202020204" pitchFamily="34" charset="0"/>
              <a:buChar char="•"/>
            </a:pPr>
            <a:r>
              <a:rPr lang="en-US" sz="2000"/>
              <a:t>Full and partial-depth spall and crack repairs</a:t>
            </a:r>
            <a:endParaRPr lang="en-US" sz="2000">
              <a:ea typeface="Calibri"/>
              <a:cs typeface="Calibri"/>
            </a:endParaRPr>
          </a:p>
          <a:p>
            <a:pPr marL="285750" indent="-285750">
              <a:buClr>
                <a:srgbClr val="E35B2A"/>
              </a:buClr>
              <a:buFont typeface="Arial" panose="020B0604020202020204" pitchFamily="34" charset="0"/>
              <a:buChar char="•"/>
            </a:pPr>
            <a:r>
              <a:rPr lang="en-US" sz="2000"/>
              <a:t>Drainage structure adjustments</a:t>
            </a:r>
            <a:endParaRPr lang="en-US" sz="2000">
              <a:ea typeface="Calibri"/>
              <a:cs typeface="Calibri"/>
            </a:endParaRPr>
          </a:p>
          <a:p>
            <a:pPr marL="285750" indent="-285750">
              <a:buClr>
                <a:srgbClr val="E35B2A"/>
              </a:buClr>
              <a:buFont typeface="Arial" panose="020B0604020202020204" pitchFamily="34" charset="0"/>
              <a:buChar char="•"/>
            </a:pPr>
            <a:r>
              <a:rPr lang="en-US" sz="2000"/>
              <a:t>Minor in-pavement lighting work (base cans, fixtures, conduits)</a:t>
            </a:r>
            <a:endParaRPr lang="en-US" sz="2000">
              <a:ea typeface="Calibri"/>
              <a:cs typeface="Calibri"/>
            </a:endParaRPr>
          </a:p>
          <a:p>
            <a:pPr marL="285750" indent="-285750">
              <a:buClr>
                <a:srgbClr val="E35B2A"/>
              </a:buClr>
              <a:buFont typeface="Arial" panose="020B0604020202020204" pitchFamily="34" charset="0"/>
              <a:buChar char="•"/>
            </a:pPr>
            <a:r>
              <a:rPr lang="en-US" sz="2000"/>
              <a:t>Surface-painted pavement marking refresh</a:t>
            </a:r>
            <a:endParaRPr lang="en-US" sz="2000">
              <a:ea typeface="Calibri"/>
              <a:cs typeface="Calibri"/>
            </a:endParaRPr>
          </a:p>
          <a:p>
            <a:pPr>
              <a:defRPr/>
            </a:pPr>
            <a:endParaRPr lang="en-US" sz="2000" b="1">
              <a:solidFill>
                <a:prstClr val="black"/>
              </a:solidFill>
              <a:cs typeface="Calibri"/>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a:ln>
                  <a:noFill/>
                </a:ln>
                <a:solidFill>
                  <a:prstClr val="black"/>
                </a:solidFill>
                <a:effectLst/>
                <a:uLnTx/>
                <a:uFillTx/>
                <a:ea typeface="+mn-ea"/>
                <a:cs typeface="Calibri"/>
              </a:rPr>
              <a:t>KEY INFORMATION </a:t>
            </a:r>
            <a:endParaRPr kumimoji="0" lang="en-US" sz="2000" b="1" i="0" u="none" strike="noStrike" kern="1200" cap="none" spc="0" normalizeH="0" baseline="0" noProof="0">
              <a:ln>
                <a:noFill/>
              </a:ln>
              <a:solidFill>
                <a:prstClr val="black"/>
              </a:solidFill>
              <a:effectLst/>
              <a:uLnTx/>
              <a:uFillTx/>
              <a:ea typeface="Calibri"/>
              <a:cs typeface="Calibri"/>
            </a:endParaRPr>
          </a:p>
          <a:p>
            <a:pPr>
              <a:defRPr/>
            </a:pPr>
            <a:r>
              <a:rPr kumimoji="0" lang="en-US" sz="2000" b="1" i="0" u="none" strike="noStrike" kern="1200" cap="none" spc="0" normalizeH="0" baseline="0" noProof="0">
                <a:ln>
                  <a:noFill/>
                </a:ln>
                <a:solidFill>
                  <a:prstClr val="black"/>
                </a:solidFill>
                <a:effectLst/>
                <a:uLnTx/>
                <a:uFillTx/>
                <a:ea typeface="+mn-ea"/>
                <a:cs typeface="Calibri"/>
              </a:rPr>
              <a:t>Anticipated Advertisement Date: </a:t>
            </a:r>
            <a:r>
              <a:rPr kumimoji="0" lang="en-US" sz="2000" b="0" i="0" u="none" strike="noStrike" kern="1200" cap="none" spc="0" normalizeH="0" baseline="0" noProof="0">
                <a:ln>
                  <a:noFill/>
                </a:ln>
                <a:solidFill>
                  <a:prstClr val="black"/>
                </a:solidFill>
                <a:effectLst/>
                <a:uLnTx/>
                <a:uFillTx/>
                <a:ea typeface="+mn-ea"/>
                <a:cs typeface="Calibri"/>
              </a:rPr>
              <a:t> </a:t>
            </a:r>
            <a:r>
              <a:rPr lang="en-US" sz="2000">
                <a:solidFill>
                  <a:prstClr val="black"/>
                </a:solidFill>
                <a:cs typeface="Calibri"/>
              </a:rPr>
              <a:t>Q4 2025</a:t>
            </a:r>
            <a:endParaRPr kumimoji="0" lang="en-US" sz="2000" b="0" i="0" u="none" strike="noStrike" kern="1200" cap="none" spc="0" normalizeH="0" baseline="0" noProof="0">
              <a:ln>
                <a:noFill/>
              </a:ln>
              <a:solidFill>
                <a:prstClr val="black"/>
              </a:solidFill>
              <a:effectLst/>
              <a:uLnTx/>
              <a:uFillTx/>
              <a:ea typeface="Calibri"/>
              <a:cs typeface="Calibri"/>
            </a:endParaRPr>
          </a:p>
          <a:p>
            <a:pPr lvl="0">
              <a:defRPr/>
            </a:pPr>
            <a:r>
              <a:rPr kumimoji="0" lang="en-US" sz="2000" b="1" i="0" u="none" strike="noStrike" kern="1200" cap="none" spc="0" normalizeH="0" baseline="0" noProof="0">
                <a:ln>
                  <a:noFill/>
                </a:ln>
                <a:solidFill>
                  <a:prstClr val="black"/>
                </a:solidFill>
                <a:effectLst/>
                <a:uLnTx/>
                <a:uFillTx/>
                <a:ea typeface="+mn-ea"/>
                <a:cs typeface="Calibri"/>
              </a:rPr>
              <a:t>Estimated Project Value: </a:t>
            </a:r>
            <a:r>
              <a:rPr lang="en-US" sz="2000">
                <a:solidFill>
                  <a:prstClr val="black"/>
                </a:solidFill>
                <a:cs typeface="Calibri"/>
              </a:rPr>
              <a:t>$2M to $4.99M</a:t>
            </a:r>
            <a:endParaRPr lang="en-US" sz="2000">
              <a:solidFill>
                <a:prstClr val="black"/>
              </a:solidFill>
              <a:ea typeface="Calibri"/>
              <a:cs typeface="Calibri"/>
            </a:endParaRPr>
          </a:p>
          <a:p>
            <a:pPr>
              <a:defRPr/>
            </a:pPr>
            <a:r>
              <a:rPr kumimoji="0" lang="en-US" sz="2000" b="1" i="0" u="none" strike="noStrike" kern="1200" cap="none" spc="0" normalizeH="0" baseline="0" noProof="0">
                <a:ln>
                  <a:noFill/>
                </a:ln>
                <a:solidFill>
                  <a:prstClr val="black"/>
                </a:solidFill>
                <a:effectLst/>
                <a:uLnTx/>
                <a:uFillTx/>
                <a:ea typeface="+mn-ea"/>
                <a:cs typeface="Calibri"/>
              </a:rPr>
              <a:t>Small Business Program Goal: </a:t>
            </a:r>
            <a:r>
              <a:rPr lang="en-US" sz="2000">
                <a:solidFill>
                  <a:prstClr val="black"/>
                </a:solidFill>
                <a:cs typeface="Calibri"/>
              </a:rPr>
              <a:t>TBD</a:t>
            </a:r>
            <a:endParaRPr kumimoji="0" lang="en-US" sz="2000" b="0" i="0" u="none" strike="noStrike" kern="1200" cap="none" spc="0" normalizeH="0" baseline="0" noProof="0">
              <a:ln>
                <a:noFill/>
              </a:ln>
              <a:solidFill>
                <a:prstClr val="black"/>
              </a:solidFill>
              <a:effectLst/>
              <a:uLnTx/>
              <a:uFillTx/>
              <a:ea typeface="Calibri"/>
              <a:cs typeface="Calibri"/>
            </a:endParaRPr>
          </a:p>
          <a:p>
            <a:pPr lvl="0">
              <a:defRPr/>
            </a:pPr>
            <a:r>
              <a:rPr kumimoji="0" lang="en-US" sz="2000" b="1" i="0" u="none" strike="noStrike" kern="1200" cap="none" spc="0" normalizeH="0" baseline="0" noProof="0">
                <a:ln>
                  <a:noFill/>
                </a:ln>
                <a:solidFill>
                  <a:prstClr val="black"/>
                </a:solidFill>
                <a:effectLst/>
                <a:uLnTx/>
                <a:uFillTx/>
                <a:ea typeface="+mn-ea"/>
                <a:cs typeface="Calibri"/>
              </a:rPr>
              <a:t>Key Scope/Industry: </a:t>
            </a:r>
            <a:r>
              <a:rPr lang="en-US" sz="2000">
                <a:solidFill>
                  <a:prstClr val="black"/>
                </a:solidFill>
                <a:cs typeface="Calibri"/>
              </a:rPr>
              <a:t>Heavy Civil Construction</a:t>
            </a:r>
            <a:endParaRPr lang="en-US" sz="2000">
              <a:solidFill>
                <a:prstClr val="black"/>
              </a:solidFill>
              <a:ea typeface="Calibri"/>
              <a:cs typeface="Calibri"/>
            </a:endParaRPr>
          </a:p>
          <a:p>
            <a:pPr lvl="0">
              <a:defRPr/>
            </a:pPr>
            <a:r>
              <a:rPr kumimoji="0" lang="en-US" sz="2000" b="1" i="0" u="none" strike="noStrike" kern="1200" cap="none" spc="0" normalizeH="0" baseline="0" noProof="0">
                <a:ln>
                  <a:noFill/>
                </a:ln>
                <a:solidFill>
                  <a:prstClr val="black"/>
                </a:solidFill>
                <a:effectLst/>
                <a:uLnTx/>
                <a:uFillTx/>
                <a:ea typeface="+mn-ea"/>
                <a:cs typeface="Calibri"/>
              </a:rPr>
              <a:t>Project Manager: </a:t>
            </a:r>
            <a:r>
              <a:rPr kumimoji="0" lang="en-US" sz="2000" b="0" i="0" u="none" strike="noStrike" kern="1200" cap="none" spc="0" normalizeH="0" baseline="0" noProof="0">
                <a:ln>
                  <a:noFill/>
                </a:ln>
                <a:solidFill>
                  <a:prstClr val="black"/>
                </a:solidFill>
                <a:effectLst/>
                <a:uLnTx/>
                <a:uFillTx/>
                <a:ea typeface="+mn-ea"/>
                <a:cs typeface="Calibri"/>
              </a:rPr>
              <a:t>Jae Lee | </a:t>
            </a:r>
            <a:r>
              <a:rPr lang="en-US" sz="2000">
                <a:solidFill>
                  <a:srgbClr val="0563C1"/>
                </a:solidFill>
                <a:cs typeface="Calibri"/>
                <a:hlinkClick r:id="rId3"/>
              </a:rPr>
              <a:t>jae.lee@flydenver.com</a:t>
            </a:r>
            <a:r>
              <a:rPr lang="en-US" sz="2000">
                <a:solidFill>
                  <a:srgbClr val="0563C1"/>
                </a:solidFill>
                <a:cs typeface="Calibri"/>
              </a:rPr>
              <a:t> </a:t>
            </a:r>
            <a:endParaRPr kumimoji="0" lang="en-US" sz="2000" b="0" i="0" u="none" strike="noStrike" kern="1200" cap="none" spc="0" normalizeH="0" baseline="0" noProof="0">
              <a:ln>
                <a:noFill/>
              </a:ln>
              <a:solidFill>
                <a:prstClr val="black"/>
              </a:solidFill>
              <a:effectLst/>
              <a:uLnTx/>
              <a:uFillTx/>
              <a:ea typeface="+mn-ea"/>
              <a:cs typeface="Arial"/>
            </a:endParaRPr>
          </a:p>
        </p:txBody>
      </p:sp>
    </p:spTree>
    <p:extLst>
      <p:ext uri="{BB962C8B-B14F-4D97-AF65-F5344CB8AC3E}">
        <p14:creationId xmlns:p14="http://schemas.microsoft.com/office/powerpoint/2010/main" val="41492881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2825D-0D27-B293-6293-A710117C1D24}"/>
            </a:ext>
          </a:extLst>
        </p:cNvPr>
        <p:cNvGrpSpPr/>
        <p:nvPr/>
      </p:nvGrpSpPr>
      <p:grpSpPr>
        <a:xfrm>
          <a:off x="0" y="0"/>
          <a:ext cx="0" cy="0"/>
          <a:chOff x="0" y="0"/>
          <a:chExt cx="0" cy="0"/>
        </a:xfrm>
      </p:grpSpPr>
      <p:sp>
        <p:nvSpPr>
          <p:cNvPr id="16" name="Text Placeholder 15" descr="2025 Tunnel Switchgear Heaving Remediation&#10;Six switchgear rooms in the East and West cores of ACON, BCON, and CCON have experienced soil heaving, causing damage to both equipment and enclosures. Additionally, ACON East and West sub-cores face significant water intrusion, impacting switchgear performance.&#10;&#10;Replace damaged switchgear and enclosures.&#10;Install new switchgear on elevated steel platforms anchored to the basement foundation to prevent future heaving impact.&#10;Construct code-compliant enclosures with fire-rated walls, fire suppression, and HVAC.&#10;Remove and replace heaved soil and repair room structures.&#10;Implement water mitigation at ACON sub-cores.&#10;&#10;KEY INFORMATION &#10;Anticipated Advertisement Date:  Q3-Q4&#10;Estimated Project Value: $10M to $49.99M&#10;Small Business Program Goal: TBD&#10;Key Scope/Industry: Electrical, Concrete, Masonry, Earthwork, Civil Utilities, Mechanical, Electrical, Plumbing&#10;Project Manager: Mark Tabugadir| mark.tabugadir@flydenver.com&#10;">
            <a:extLst>
              <a:ext uri="{FF2B5EF4-FFF2-40B4-BE49-F238E27FC236}">
                <a16:creationId xmlns:a16="http://schemas.microsoft.com/office/drawing/2014/main" id="{556B9D25-DF51-B127-CD4B-D229A35EAC0D}"/>
              </a:ext>
            </a:extLst>
          </p:cNvPr>
          <p:cNvSpPr>
            <a:spLocks noGrp="1"/>
          </p:cNvSpPr>
          <p:nvPr>
            <p:ph type="title" idx="4294967295"/>
          </p:nvPr>
        </p:nvSpPr>
        <p:spPr>
          <a:xfrm>
            <a:off x="721452" y="341520"/>
            <a:ext cx="11065264"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200">
                <a:solidFill>
                  <a:srgbClr val="440099"/>
                </a:solidFill>
                <a:latin typeface="+mn-lt"/>
                <a:ea typeface="+mn-ea"/>
                <a:cs typeface="+mn-cs"/>
              </a:rPr>
              <a:t>Tunnel Switchgear Heaving Remediation  </a:t>
            </a:r>
            <a:endParaRPr lang="en-US" sz="3200"/>
          </a:p>
        </p:txBody>
      </p:sp>
      <p:sp>
        <p:nvSpPr>
          <p:cNvPr id="3" name="TextBox 2">
            <a:extLst>
              <a:ext uri="{FF2B5EF4-FFF2-40B4-BE49-F238E27FC236}">
                <a16:creationId xmlns:a16="http://schemas.microsoft.com/office/drawing/2014/main" id="{C51312FF-A27D-AE57-E2D4-57C4BD78A09B}"/>
              </a:ext>
              <a:ext uri="{C183D7F6-B498-43B3-948B-1728B52AA6E4}">
                <adec:decorative xmlns:adec="http://schemas.microsoft.com/office/drawing/2017/decorative" val="1"/>
              </a:ext>
            </a:extLst>
          </p:cNvPr>
          <p:cNvSpPr txBox="1"/>
          <p:nvPr/>
        </p:nvSpPr>
        <p:spPr>
          <a:xfrm>
            <a:off x="721452" y="1043731"/>
            <a:ext cx="9070247" cy="5078313"/>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Six switchgear rooms in the East and West cores of ACON, BCON, and CCON have experienced soil heaving, causing damage to both equipment and enclosures. Additionally, ACON East and West sub-cores face significant water intrusion, impacting switchgear performance.</a:t>
            </a:r>
            <a:endParaRPr kumimoji="0" lang="en-US" b="1"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lang="en-US" dirty="0">
                <a:solidFill>
                  <a:prstClr val="black"/>
                </a:solidFill>
                <a:latin typeface="Calibri" panose="020F0502020204030204"/>
                <a:cs typeface="Calibri"/>
              </a:rPr>
              <a:t>Demolish</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Calibri"/>
              </a:rPr>
              <a:t> damaged switchgear and enclosures.</a:t>
            </a:r>
            <a:endParaRPr kumimoji="0" lang="en-US"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285750" indent="-285750">
              <a:buClr>
                <a:srgbClr val="E35B2A"/>
              </a:buClr>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Calibri"/>
              </a:rPr>
              <a:t>Install new switchgear on</a:t>
            </a:r>
            <a:r>
              <a:rPr lang="en-US" dirty="0">
                <a:solidFill>
                  <a:prstClr val="black"/>
                </a:solidFill>
                <a:latin typeface="Calibri" panose="020F0502020204030204"/>
                <a:cs typeface="Calibri"/>
              </a:rPr>
              <a:t> a structural element that prevents any future heaving will not damage new switchgear</a:t>
            </a:r>
            <a:endParaRPr lang="en-US"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Calibri"/>
              </a:rPr>
              <a:t>Construct code-compliant enclosures with fire-rated walls, fire suppression, and HVAC.</a:t>
            </a:r>
            <a:endParaRPr kumimoji="0" lang="en-US"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Calibri"/>
              </a:rPr>
              <a:t>Implement water mitigation at ACON sub-cores.</a:t>
            </a:r>
            <a:endParaRPr kumimoji="0" lang="en-US"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285750" indent="-285750">
              <a:buClr>
                <a:srgbClr val="E35B2A"/>
              </a:buClr>
              <a:buFont typeface="Arial" panose="020B0604020202020204" pitchFamily="34" charset="0"/>
              <a:buChar char="•"/>
              <a:defRPr/>
            </a:pPr>
            <a:r>
              <a:rPr lang="en-US" dirty="0">
                <a:solidFill>
                  <a:prstClr val="black"/>
                </a:solidFill>
                <a:latin typeface="Calibri" panose="020F0502020204030204"/>
                <a:ea typeface="Calibri"/>
                <a:cs typeface="Calibri"/>
              </a:rPr>
              <a:t>Design-Build, Two-part procurement with RFQ &amp; RFP</a:t>
            </a:r>
            <a:endParaRPr lang="en-US"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a:defRPr/>
            </a:pPr>
            <a:endParaRPr lang="en-US" b="1" dirty="0">
              <a:solidFill>
                <a:prstClr val="black"/>
              </a:solidFill>
              <a:latin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Calibri"/>
              </a:rPr>
              <a:t>KEY INFORMATION </a:t>
            </a:r>
            <a:endParaRPr kumimoji="0" lang="en-US" b="1"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Calibri"/>
              </a:rPr>
              <a:t>Anticipated Advertisement Date: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Calibri"/>
              </a:rPr>
              <a:t> </a:t>
            </a:r>
            <a:r>
              <a:rPr lang="en-US" dirty="0">
                <a:solidFill>
                  <a:prstClr val="black"/>
                </a:solidFill>
                <a:latin typeface="Calibri" panose="020F0502020204030204"/>
                <a:cs typeface="Calibri"/>
              </a:rPr>
              <a:t>Q4 2025</a:t>
            </a:r>
            <a:endParaRPr kumimoji="0" lang="en-US"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Calibri"/>
              </a:rPr>
              <a:t>Estimated Project Value: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Calibri"/>
              </a:rPr>
              <a:t>$10M to $49.99M</a:t>
            </a:r>
            <a:endParaRPr kumimoji="0" lang="en-US"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Calibri"/>
              </a:rPr>
              <a:t>Small Business Program Goal: </a:t>
            </a:r>
            <a:r>
              <a:rPr lang="en-US" dirty="0">
                <a:solidFill>
                  <a:prstClr val="black"/>
                </a:solidFill>
                <a:latin typeface="Calibri" panose="020F0502020204030204"/>
                <a:cs typeface="Calibri"/>
              </a:rPr>
              <a:t>10</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Calibri"/>
              </a:rPr>
              <a:t>% MWBE Goal</a:t>
            </a:r>
            <a:endParaRPr kumimoji="0" lang="en-US"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Calibri"/>
              </a:rPr>
              <a:t>Key Scope/Industry: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Calibri"/>
              </a:rPr>
              <a:t>Electrical, Concrete, Masonry, Earthwork, Civil Utilities, Mechanical, Electrical, Plumbing</a:t>
            </a:r>
            <a:endParaRPr kumimoji="0" lang="en-US"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Calibri"/>
              </a:rPr>
              <a:t>Project Manager: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Calibri"/>
              </a:rPr>
              <a:t>Mark Tabugadir| </a:t>
            </a:r>
            <a:r>
              <a:rPr kumimoji="0" lang="en-US" b="0" i="0" u="none" strike="noStrike" kern="1200" cap="none" spc="0" normalizeH="0" baseline="0" noProof="0" dirty="0">
                <a:ln>
                  <a:noFill/>
                </a:ln>
                <a:solidFill>
                  <a:srgbClr val="0563C1"/>
                </a:solidFill>
                <a:effectLst/>
                <a:uLnTx/>
                <a:uFillTx/>
                <a:latin typeface="Calibri" panose="020F0502020204030204"/>
                <a:ea typeface="+mn-ea"/>
                <a:cs typeface="Calibri"/>
                <a:hlinkClick r:id="rId3"/>
              </a:rPr>
              <a:t>mark.tabugadir@flydenver.com</a:t>
            </a:r>
            <a:r>
              <a:rPr kumimoji="0" lang="en-US" b="0" i="0" u="none" strike="noStrike" kern="1200" cap="none" spc="0" normalizeH="0" baseline="0" noProof="0" dirty="0">
                <a:ln>
                  <a:noFill/>
                </a:ln>
                <a:solidFill>
                  <a:srgbClr val="0563C1"/>
                </a:solidFill>
                <a:effectLst/>
                <a:uLnTx/>
                <a:uFillTx/>
                <a:latin typeface="Calibri" panose="020F0502020204030204"/>
                <a:ea typeface="+mn-ea"/>
                <a:cs typeface="Calibri"/>
              </a:rPr>
              <a:t> </a:t>
            </a:r>
            <a:endParaRPr kumimoji="0" lang="en-US" b="0" i="0" u="none" strike="noStrike" kern="1200" cap="none" spc="0" normalizeH="0" baseline="0" noProof="0" dirty="0">
              <a:ln>
                <a:noFill/>
              </a:ln>
              <a:solidFill>
                <a:prstClr val="black"/>
              </a:solidFill>
              <a:effectLst/>
              <a:uLnTx/>
              <a:uFillTx/>
              <a:latin typeface="Aptos Narrow"/>
              <a:ea typeface="+mn-ea"/>
              <a:cs typeface="Arial"/>
            </a:endParaRPr>
          </a:p>
        </p:txBody>
      </p:sp>
    </p:spTree>
    <p:extLst>
      <p:ext uri="{BB962C8B-B14F-4D97-AF65-F5344CB8AC3E}">
        <p14:creationId xmlns:p14="http://schemas.microsoft.com/office/powerpoint/2010/main" val="28431731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77CB5-5D33-8156-FB33-E1BC45182E0A}"/>
            </a:ext>
          </a:extLst>
        </p:cNvPr>
        <p:cNvGrpSpPr/>
        <p:nvPr/>
      </p:nvGrpSpPr>
      <p:grpSpPr>
        <a:xfrm>
          <a:off x="0" y="0"/>
          <a:ext cx="0" cy="0"/>
          <a:chOff x="0" y="0"/>
          <a:chExt cx="0" cy="0"/>
        </a:xfrm>
      </p:grpSpPr>
      <p:sp>
        <p:nvSpPr>
          <p:cNvPr id="16" name="Text Placeholder 15" descr="Sanitary, Stormwater, &amp; Deice Water System Underground Utility Repair Service">
            <a:extLst>
              <a:ext uri="{FF2B5EF4-FFF2-40B4-BE49-F238E27FC236}">
                <a16:creationId xmlns:a16="http://schemas.microsoft.com/office/drawing/2014/main" id="{5D3BA155-A6EB-863D-6125-F2DB94C62A9E}"/>
              </a:ext>
            </a:extLst>
          </p:cNvPr>
          <p:cNvSpPr>
            <a:spLocks noGrp="1"/>
          </p:cNvSpPr>
          <p:nvPr>
            <p:ph type="title" idx="4294967295"/>
          </p:nvPr>
        </p:nvSpPr>
        <p:spPr>
          <a:xfrm>
            <a:off x="771858" y="379132"/>
            <a:ext cx="9286542"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a:solidFill>
                  <a:srgbClr val="440099"/>
                </a:solidFill>
                <a:latin typeface="+mn-lt"/>
                <a:ea typeface="+mn-ea"/>
                <a:cs typeface="+mn-cs"/>
              </a:rPr>
              <a:t>Tower Anti-Icing Tank Replacement</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descr="DEN Operations &amp; Maintenance is seeking a qualified contractor to provide comprehensive maintenance, repair, and replacement services for onsite sanitary sewer, stormwater, and deice water piping systems. This includes areas such as retention ponds, glycol rehab treatment plants, and underground drainage infrastructure.&#10;&#10;Scope Highlights:&#10;Safety &amp; Permitting: Compliance with all safety protocols, traffic control, hazard identification, and scheduling to minimize impact to airport operations.&#10;Excavation &amp; Restoration: Utility locating, pipe repair/replacement, surface restoration, testing &amp; commissioning.&#10;Point Repairs: Abandon laterals, address root intrusion, offset joints, infiltration, cracks, and holes.&#10;​&#10;KEY INFORMATION ​&#10;Anticipated Advertisement Date:  Q3 2025 &#10;Estimated Project Value:  $5M to $9.99M&#10;Small Business Program Goal: TBD&#10;Key Scope/Industry:​  GPR (Ground-penetrating radar), Traffic Control, Power Equipment Operators, Welding, Plumbing, Pipe Assessment Management, Landscaping, Trenching &amp; Excavation, Permitting&#10;Project Manager​: Jacqueline Wilson | jacqueline.wilson@flydenver.com &#10;">
            <a:extLst>
              <a:ext uri="{FF2B5EF4-FFF2-40B4-BE49-F238E27FC236}">
                <a16:creationId xmlns:a16="http://schemas.microsoft.com/office/drawing/2014/main" id="{1EE5D080-1375-D6DD-523F-4BA3BAEA9A46}"/>
              </a:ext>
              <a:ext uri="{C183D7F6-B498-43B3-948B-1728B52AA6E4}">
                <adec:decorative xmlns:adec="http://schemas.microsoft.com/office/drawing/2017/decorative" val="0"/>
              </a:ext>
            </a:extLst>
          </p:cNvPr>
          <p:cNvSpPr txBox="1"/>
          <p:nvPr/>
        </p:nvSpPr>
        <p:spPr>
          <a:xfrm>
            <a:off x="771858" y="1119570"/>
            <a:ext cx="9512421" cy="5047536"/>
          </a:xfrm>
          <a:prstGeom prst="rect">
            <a:avLst/>
          </a:prstGeom>
          <a:noFill/>
        </p:spPr>
        <p:txBody>
          <a:bodyPr wrap="square" lIns="91440" tIns="45720" rIns="91440" bIns="45720" anchor="t">
            <a:spAutoFit/>
          </a:bodyPr>
          <a:lstStyle/>
          <a:p>
            <a:r>
              <a:rPr lang="en-US" sz="1600"/>
              <a:t>We are seeking qualified </a:t>
            </a:r>
            <a:r>
              <a:rPr lang="en-US" sz="1600" b="1"/>
              <a:t>storage tank suppliers and installers</a:t>
            </a:r>
            <a:r>
              <a:rPr lang="en-US" sz="1600"/>
              <a:t> for a project involving the removal of four (4) steel tanks and installation of four (4) new 25,300-gallon fiberglass tanks.</a:t>
            </a:r>
          </a:p>
          <a:p>
            <a:r>
              <a:rPr lang="en-US" sz="1600" b="1"/>
              <a:t>Scope includes:</a:t>
            </a:r>
            <a:endParaRPr lang="en-US" sz="1600"/>
          </a:p>
          <a:p>
            <a:pPr marL="285750" indent="-285750">
              <a:buFont typeface="Arial" panose="020B0604020202020204" pitchFamily="34" charset="0"/>
              <a:buChar char="•"/>
            </a:pPr>
            <a:r>
              <a:rPr lang="en-US" sz="1600"/>
              <a:t>Removal and recycling of existing steel tanks</a:t>
            </a:r>
            <a:endParaRPr lang="en-US" sz="1600">
              <a:ea typeface="Calibri"/>
              <a:cs typeface="Calibri"/>
            </a:endParaRPr>
          </a:p>
          <a:p>
            <a:pPr marL="285750" indent="-285750">
              <a:buFont typeface="Arial" panose="020B0604020202020204" pitchFamily="34" charset="0"/>
              <a:buChar char="•"/>
            </a:pPr>
            <a:r>
              <a:rPr lang="en-US" sz="1600"/>
              <a:t>Crane services for tank removal and placement</a:t>
            </a:r>
            <a:endParaRPr lang="en-US" sz="1600">
              <a:ea typeface="Calibri"/>
              <a:cs typeface="Calibri"/>
            </a:endParaRPr>
          </a:p>
          <a:p>
            <a:pPr marL="285750" indent="-285750">
              <a:buFont typeface="Arial" panose="020B0604020202020204" pitchFamily="34" charset="0"/>
              <a:buChar char="•"/>
            </a:pPr>
            <a:r>
              <a:rPr lang="en-US" sz="1600"/>
              <a:t>Delivery and transport of new and old tanks</a:t>
            </a:r>
            <a:endParaRPr lang="en-US" sz="1600">
              <a:ea typeface="Calibri"/>
              <a:cs typeface="Calibri"/>
            </a:endParaRPr>
          </a:p>
          <a:p>
            <a:pPr marL="285750" indent="-285750">
              <a:buFont typeface="Arial" panose="020B0604020202020204" pitchFamily="34" charset="0"/>
              <a:buChar char="•"/>
            </a:pPr>
            <a:r>
              <a:rPr lang="en-US" sz="1600"/>
              <a:t>Installation and calibration of existing tank monitoring system</a:t>
            </a:r>
            <a:endParaRPr lang="en-US" sz="1600">
              <a:ea typeface="Calibri"/>
              <a:cs typeface="Calibri"/>
            </a:endParaRPr>
          </a:p>
          <a:p>
            <a:pPr marL="285750" indent="-285750">
              <a:buFont typeface="Arial" panose="020B0604020202020204" pitchFamily="34" charset="0"/>
              <a:buChar char="•"/>
            </a:pPr>
            <a:r>
              <a:rPr lang="en-US" sz="1600"/>
              <a:t>Plumbing into existing manifold with proper manway access</a:t>
            </a:r>
            <a:endParaRPr lang="en-US" sz="1600">
              <a:ea typeface="Calibri"/>
              <a:cs typeface="Calibri"/>
            </a:endParaRPr>
          </a:p>
          <a:p>
            <a:pPr marL="285750" indent="-285750">
              <a:buFont typeface="Arial" panose="020B0604020202020204" pitchFamily="34" charset="0"/>
              <a:buChar char="•"/>
            </a:pPr>
            <a:r>
              <a:rPr lang="en-US" sz="1600"/>
              <a:t>Electrical work for tank integration</a:t>
            </a:r>
            <a:endParaRPr lang="en-US" sz="1600">
              <a:ea typeface="Calibri"/>
              <a:cs typeface="Calibri"/>
            </a:endParaRPr>
          </a:p>
          <a:p>
            <a:br>
              <a:rPr lang="en-US" sz="1600"/>
            </a:br>
            <a:r>
              <a:rPr lang="en-US" sz="1600"/>
              <a:t>This project requires adherence to </a:t>
            </a:r>
            <a:r>
              <a:rPr lang="en-US" sz="1600" b="1"/>
              <a:t>industry standards and specifications</a:t>
            </a:r>
            <a:r>
              <a:rPr lang="en-US" sz="1600"/>
              <a:t> and coordination across multiple trades.</a:t>
            </a:r>
            <a:br>
              <a:rPr lang="en-US" sz="1600"/>
            </a:br>
            <a:endParaRPr lang="en-US" sz="160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mn-cs"/>
              </a:rPr>
              <a:t>KEY INFORMATION ​</a:t>
            </a:r>
            <a:endParaRPr kumimoji="0" lang="en-US" sz="1600" b="1" i="0" u="none" strike="noStrike" kern="1200" cap="none" spc="0" normalizeH="0" baseline="0" noProof="0">
              <a:ln>
                <a:noFill/>
              </a:ln>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mn-cs"/>
              </a:rPr>
              <a:t>Anticipated Advertisement Date:  </a:t>
            </a:r>
            <a:r>
              <a:rPr lang="en-US" sz="1600"/>
              <a:t>Q4 2025</a:t>
            </a:r>
            <a:endParaRPr lang="en-US" sz="1600">
              <a:ea typeface="Calibri"/>
              <a:cs typeface="Calibri"/>
            </a:endParaRPr>
          </a:p>
          <a:p>
            <a:pPr lvl="0">
              <a:defRPr/>
            </a:pPr>
            <a:r>
              <a:rPr lang="en-US" sz="1600" b="1"/>
              <a:t>Contract Term:</a:t>
            </a:r>
            <a:r>
              <a:rPr lang="en-US" sz="1600"/>
              <a:t> 90 days</a:t>
            </a:r>
            <a:endParaRPr kumimoji="0" lang="en-US" sz="1600" b="0" i="0" u="none" strike="noStrike" kern="1200" cap="none" spc="0" normalizeH="0" baseline="0" noProof="0">
              <a:ln>
                <a:noFill/>
              </a:ln>
              <a:effectLst/>
              <a:uLnTx/>
              <a:uFillTx/>
              <a:ea typeface="Calibri"/>
              <a:cs typeface="Calibri"/>
            </a:endParaRPr>
          </a:p>
          <a:p>
            <a:pPr>
              <a:defRPr/>
            </a:pPr>
            <a:r>
              <a:rPr kumimoji="0" lang="en-US" sz="1600" b="1" i="0" u="none" strike="noStrike" kern="1200" cap="none" spc="0" normalizeH="0" baseline="0" noProof="0">
                <a:ln>
                  <a:noFill/>
                </a:ln>
                <a:effectLst/>
                <a:uLnTx/>
                <a:uFillTx/>
                <a:ea typeface="+mn-ea"/>
                <a:cs typeface="+mn-cs"/>
              </a:rPr>
              <a:t>Estimated Project Value: </a:t>
            </a:r>
            <a:r>
              <a:rPr lang="en-US" sz="1600"/>
              <a:t>&lt; $200K</a:t>
            </a:r>
          </a:p>
          <a:p>
            <a:pPr lvl="0">
              <a:defRPr/>
            </a:pPr>
            <a:r>
              <a:rPr kumimoji="0" lang="en-US" sz="1600" b="1" i="0" u="none" strike="noStrike" kern="1200" cap="none" spc="0" normalizeH="0" baseline="0" noProof="0">
                <a:ln>
                  <a:noFill/>
                </a:ln>
                <a:effectLst/>
                <a:uLnTx/>
                <a:uFillTx/>
                <a:ea typeface="+mn-ea"/>
                <a:cs typeface="+mn-cs"/>
              </a:rPr>
              <a:t>Small Business Program Goal:</a:t>
            </a:r>
            <a:r>
              <a:rPr lang="en-US" sz="1600" b="1"/>
              <a:t> N/A</a:t>
            </a:r>
            <a:endParaRPr kumimoji="0" lang="en-US" sz="1600" b="0" i="0" u="none" strike="noStrike" kern="1200" cap="none" spc="0" normalizeH="0" baseline="0" noProof="0">
              <a:ln>
                <a:noFill/>
              </a:ln>
              <a:effectLst/>
              <a:uLnTx/>
              <a:uFillTx/>
              <a:ea typeface="Calibri"/>
              <a:cs typeface="Calibri"/>
            </a:endParaRPr>
          </a:p>
          <a:p>
            <a:pPr lvl="0">
              <a:defRPr/>
            </a:pPr>
            <a:r>
              <a:rPr kumimoji="0" lang="en-US" sz="1600" b="1" i="0" u="none" strike="noStrike" kern="1200" cap="none" spc="0" normalizeH="0" baseline="0" noProof="0">
                <a:ln>
                  <a:noFill/>
                </a:ln>
                <a:effectLst/>
                <a:uLnTx/>
                <a:uFillTx/>
                <a:ea typeface="+mn-ea"/>
                <a:cs typeface="+mn-cs"/>
              </a:rPr>
              <a:t>Key Scope/Industry:​ </a:t>
            </a:r>
            <a:r>
              <a:rPr kumimoji="0" lang="en-US" sz="1600" b="0" i="0" u="none" strike="noStrike" kern="1200" cap="none" spc="0" normalizeH="0" baseline="0" noProof="0">
                <a:ln>
                  <a:noFill/>
                </a:ln>
                <a:effectLst/>
                <a:uLnTx/>
                <a:uFillTx/>
                <a:ea typeface="+mn-ea"/>
                <a:cs typeface="+mn-cs"/>
              </a:rPr>
              <a:t> </a:t>
            </a:r>
            <a:r>
              <a:rPr lang="en-US" sz="1600"/>
              <a:t>Sanitation Services, Logistics/Drivers</a:t>
            </a:r>
            <a:endParaRPr lang="en-US" sz="1600">
              <a:ea typeface="Calibri"/>
              <a:cs typeface="Calibri"/>
            </a:endParaRPr>
          </a:p>
          <a:p>
            <a:pPr lvl="0">
              <a:defRPr/>
            </a:pPr>
            <a:r>
              <a:rPr kumimoji="0" lang="en-US" sz="1600" b="1" i="0" u="none" strike="noStrike" kern="1200" cap="none" spc="0" normalizeH="0" baseline="0" noProof="0">
                <a:ln>
                  <a:noFill/>
                </a:ln>
                <a:effectLst/>
                <a:uLnTx/>
                <a:uFillTx/>
                <a:ea typeface="+mn-ea"/>
                <a:cs typeface="+mn-cs"/>
              </a:rPr>
              <a:t>Project Manager​: </a:t>
            </a:r>
            <a:r>
              <a:rPr lang="en-US" sz="1600"/>
              <a:t>Mike Morgan | michael.morgan@flydenver.com</a:t>
            </a:r>
            <a:endParaRPr lang="en-US" sz="1600" b="0" i="0" u="none" strike="noStrike" kern="1200" cap="none" spc="0" normalizeH="0" baseline="0" noProof="0">
              <a:ln>
                <a:noFill/>
              </a:ln>
              <a:effectLst/>
              <a:uLnTx/>
              <a:uFillTx/>
              <a:ea typeface="Calibri"/>
              <a:cs typeface="Calibri"/>
            </a:endParaRPr>
          </a:p>
        </p:txBody>
      </p:sp>
    </p:spTree>
    <p:extLst>
      <p:ext uri="{BB962C8B-B14F-4D97-AF65-F5344CB8AC3E}">
        <p14:creationId xmlns:p14="http://schemas.microsoft.com/office/powerpoint/2010/main" val="23480096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32F3C-F4B4-0D60-7FC2-86C0647F1483}"/>
            </a:ext>
          </a:extLst>
        </p:cNvPr>
        <p:cNvGrpSpPr/>
        <p:nvPr/>
      </p:nvGrpSpPr>
      <p:grpSpPr>
        <a:xfrm>
          <a:off x="0" y="0"/>
          <a:ext cx="0" cy="0"/>
          <a:chOff x="0" y="0"/>
          <a:chExt cx="0" cy="0"/>
        </a:xfrm>
      </p:grpSpPr>
      <p:sp>
        <p:nvSpPr>
          <p:cNvPr id="16" name="Text Placeholder 15" descr="Sanitary, Stormwater, &amp; Deice Water System Underground Utility Repair Service">
            <a:extLst>
              <a:ext uri="{FF2B5EF4-FFF2-40B4-BE49-F238E27FC236}">
                <a16:creationId xmlns:a16="http://schemas.microsoft.com/office/drawing/2014/main" id="{995AABE6-522A-D08F-7D99-7FFBC8AEE518}"/>
              </a:ext>
            </a:extLst>
          </p:cNvPr>
          <p:cNvSpPr>
            <a:spLocks noGrp="1"/>
          </p:cNvSpPr>
          <p:nvPr>
            <p:ph type="title" idx="4294967295"/>
          </p:nvPr>
        </p:nvSpPr>
        <p:spPr>
          <a:xfrm>
            <a:off x="771858" y="315632"/>
            <a:ext cx="9286542"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a:solidFill>
                  <a:srgbClr val="440099"/>
                </a:solidFill>
                <a:latin typeface="+mn-lt"/>
                <a:ea typeface="+mn-ea"/>
                <a:cs typeface="+mn-cs"/>
              </a:rPr>
              <a:t>Portable Restroom Services</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descr="DEN Operations &amp; Maintenance is seeking a qualified contractor to provide comprehensive maintenance, repair, and replacement services for onsite sanitary sewer, stormwater, and deice water piping systems. This includes areas such as retention ponds, glycol rehab treatment plants, and underground drainage infrastructure.&#10;&#10;Scope Highlights:&#10;Safety &amp; Permitting: Compliance with all safety protocols, traffic control, hazard identification, and scheduling to minimize impact to airport operations.&#10;Excavation &amp; Restoration: Utility locating, pipe repair/replacement, surface restoration, testing &amp; commissioning.&#10;Point Repairs: Abandon laterals, address root intrusion, offset joints, infiltration, cracks, and holes.&#10;​&#10;KEY INFORMATION ​&#10;Anticipated Advertisement Date:  Q3 2025 &#10;Estimated Project Value:  $5M to $9.99M&#10;Small Business Program Goal: TBD&#10;Key Scope/Industry:​  GPR (Ground-penetrating radar), Traffic Control, Power Equipment Operators, Welding, Plumbing, Pipe Assessment Management, Landscaping, Trenching &amp; Excavation, Permitting&#10;Project Manager​: Jacqueline Wilson | jacqueline.wilson@flydenver.com &#10;">
            <a:extLst>
              <a:ext uri="{FF2B5EF4-FFF2-40B4-BE49-F238E27FC236}">
                <a16:creationId xmlns:a16="http://schemas.microsoft.com/office/drawing/2014/main" id="{394AF619-3CA9-1889-A64E-FB2D2C6B74EA}"/>
              </a:ext>
              <a:ext uri="{C183D7F6-B498-43B3-948B-1728B52AA6E4}">
                <adec:decorative xmlns:adec="http://schemas.microsoft.com/office/drawing/2017/decorative" val="0"/>
              </a:ext>
            </a:extLst>
          </p:cNvPr>
          <p:cNvSpPr txBox="1"/>
          <p:nvPr/>
        </p:nvSpPr>
        <p:spPr>
          <a:xfrm>
            <a:off x="771858" y="1119570"/>
            <a:ext cx="9512421" cy="4278094"/>
          </a:xfrm>
          <a:prstGeom prst="rect">
            <a:avLst/>
          </a:prstGeom>
          <a:noFill/>
        </p:spPr>
        <p:txBody>
          <a:bodyPr wrap="square" lIns="91440" tIns="45720" rIns="91440" bIns="45720" anchor="t">
            <a:spAutoFit/>
          </a:bodyPr>
          <a:lstStyle/>
          <a:p>
            <a:r>
              <a:rPr lang="en-US" sz="1600"/>
              <a:t>DEN is seeking vendors to provide </a:t>
            </a:r>
            <a:r>
              <a:rPr lang="en-US" sz="1600" b="1"/>
              <a:t>rentable portable toilets</a:t>
            </a:r>
            <a:r>
              <a:rPr lang="en-US" sz="1600"/>
              <a:t>, </a:t>
            </a:r>
            <a:r>
              <a:rPr lang="en-US" sz="1600" b="1"/>
              <a:t>portable restroom trailers (relief stations)</a:t>
            </a:r>
            <a:r>
              <a:rPr lang="en-US" sz="1600"/>
              <a:t>, </a:t>
            </a:r>
            <a:r>
              <a:rPr lang="en-US" sz="1600" b="1"/>
              <a:t>hand washing stations</a:t>
            </a:r>
            <a:r>
              <a:rPr lang="en-US" sz="1600"/>
              <a:t>, and related </a:t>
            </a:r>
            <a:r>
              <a:rPr lang="en-US" sz="1600" b="1"/>
              <a:t>support services</a:t>
            </a:r>
            <a:r>
              <a:rPr lang="en-US" sz="1600"/>
              <a:t>. These services include, but are not limited to:</a:t>
            </a:r>
            <a:br>
              <a:rPr lang="en-US" sz="1600"/>
            </a:br>
            <a:endParaRPr lang="en-US" sz="1600"/>
          </a:p>
          <a:p>
            <a:pPr marL="285750" indent="-285750">
              <a:buClr>
                <a:srgbClr val="E35B2A"/>
              </a:buClr>
              <a:buFont typeface="Arial" panose="020B0604020202020204" pitchFamily="34" charset="0"/>
              <a:buChar char="•"/>
            </a:pPr>
            <a:r>
              <a:rPr lang="en-US" sz="1600"/>
              <a:t>Cleaning and pump-out services</a:t>
            </a:r>
            <a:endParaRPr lang="en-US" sz="1600">
              <a:ea typeface="Calibri"/>
              <a:cs typeface="Calibri"/>
            </a:endParaRPr>
          </a:p>
          <a:p>
            <a:pPr marL="285750" indent="-285750">
              <a:buClr>
                <a:srgbClr val="E35B2A"/>
              </a:buClr>
              <a:buFont typeface="Arial" panose="020B0604020202020204" pitchFamily="34" charset="0"/>
              <a:buChar char="•"/>
            </a:pPr>
            <a:r>
              <a:rPr lang="en-US" sz="1600"/>
              <a:t>Transportation and delivery</a:t>
            </a:r>
            <a:endParaRPr lang="en-US" sz="1600">
              <a:ea typeface="Calibri"/>
              <a:cs typeface="Calibri"/>
            </a:endParaRPr>
          </a:p>
          <a:p>
            <a:pPr marL="285750" indent="-285750">
              <a:buClr>
                <a:srgbClr val="E35B2A"/>
              </a:buClr>
              <a:buFont typeface="Arial" panose="020B0604020202020204" pitchFamily="34" charset="0"/>
              <a:buChar char="•"/>
            </a:pPr>
            <a:r>
              <a:rPr lang="en-US" sz="1600"/>
              <a:t>Restocking of supplies</a:t>
            </a:r>
            <a:endParaRPr lang="en-US" sz="1600">
              <a:ea typeface="Calibri"/>
              <a:cs typeface="Calibri"/>
            </a:endParaRPr>
          </a:p>
          <a:p>
            <a:endParaRPr lang="en-US" sz="1600"/>
          </a:p>
          <a:p>
            <a:r>
              <a:rPr lang="en-US" sz="1600"/>
              <a:t>Services will be required at </a:t>
            </a:r>
            <a:r>
              <a:rPr lang="en-US" sz="1600" b="1"/>
              <a:t>multiple locations at</a:t>
            </a:r>
            <a:r>
              <a:rPr lang="en-US" sz="1600"/>
              <a:t> </a:t>
            </a:r>
            <a:r>
              <a:rPr lang="en-US" sz="1600" b="1"/>
              <a:t>Denver International Airport (DEN)</a:t>
            </a:r>
            <a:r>
              <a:rPr lang="en-US" sz="1600"/>
              <a:t>. Depending on operational needs, service schedules may be </a:t>
            </a:r>
            <a:r>
              <a:rPr lang="en-US" sz="1600" b="1"/>
              <a:t>continuous</a:t>
            </a:r>
            <a:r>
              <a:rPr lang="en-US" sz="1600"/>
              <a:t> or </a:t>
            </a:r>
            <a:r>
              <a:rPr lang="en-US" sz="1600" b="1"/>
              <a:t>on an as-needed basis</a:t>
            </a:r>
            <a:r>
              <a:rPr lang="en-US" sz="1600"/>
              <a:t>. Airport Services will coordinate with the vendor to schedule services as needed.</a:t>
            </a:r>
            <a:endParaRPr lang="en-US" sz="1600">
              <a:ea typeface="Calibri"/>
              <a:cs typeface="Calibri"/>
            </a:endParaRPr>
          </a:p>
          <a:p>
            <a:endParaRPr lang="en-US" sz="1600" b="1"/>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mn-cs"/>
              </a:rPr>
              <a:t>KEY INFORMATION ​</a:t>
            </a:r>
            <a:endParaRPr kumimoji="0" lang="en-US" sz="1600" b="1" i="0" u="none" strike="noStrike" kern="1200" cap="none" spc="0" normalizeH="0" baseline="0" noProof="0">
              <a:ln>
                <a:noFill/>
              </a:ln>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mn-cs"/>
              </a:rPr>
              <a:t>Anticipated Advertisement Date:  </a:t>
            </a:r>
            <a:r>
              <a:rPr lang="en-US" sz="1600"/>
              <a:t>Q4 2025</a:t>
            </a:r>
            <a:endParaRPr kumimoji="0" lang="en-US" sz="1600" b="0" i="0" u="none" strike="noStrike" kern="1200" cap="none" spc="0" normalizeH="0" baseline="0" noProof="0">
              <a:ln>
                <a:noFill/>
              </a:ln>
              <a:effectLst/>
              <a:uLnTx/>
              <a:uFillTx/>
              <a:ea typeface="Calibri"/>
              <a:cs typeface="Calibri"/>
            </a:endParaRPr>
          </a:p>
          <a:p>
            <a:pPr lvl="0">
              <a:defRPr/>
            </a:pPr>
            <a:r>
              <a:rPr kumimoji="0" lang="en-US" sz="1600" b="1" i="0" u="none" strike="noStrike" kern="1200" cap="none" spc="0" normalizeH="0" baseline="0" noProof="0">
                <a:ln>
                  <a:noFill/>
                </a:ln>
                <a:effectLst/>
                <a:uLnTx/>
                <a:uFillTx/>
                <a:ea typeface="+mn-ea"/>
                <a:cs typeface="+mn-cs"/>
              </a:rPr>
              <a:t>Estimated Project Value: </a:t>
            </a:r>
            <a:r>
              <a:rPr lang="en-US" sz="1600"/>
              <a:t>$500K to $1.99M</a:t>
            </a:r>
            <a:endParaRPr lang="en-US" sz="1600">
              <a:ea typeface="Calibri"/>
              <a:cs typeface="Calibri"/>
            </a:endParaRPr>
          </a:p>
          <a:p>
            <a:pPr>
              <a:defRPr/>
            </a:pPr>
            <a:r>
              <a:rPr kumimoji="0" lang="en-US" sz="1600" b="1" i="0" u="none" strike="noStrike" kern="1200" cap="none" spc="0" normalizeH="0" baseline="0" noProof="0">
                <a:ln>
                  <a:noFill/>
                </a:ln>
                <a:effectLst/>
                <a:uLnTx/>
                <a:uFillTx/>
                <a:ea typeface="+mn-ea"/>
                <a:cs typeface="+mn-cs"/>
              </a:rPr>
              <a:t>Small Business Program Goal:</a:t>
            </a:r>
            <a:r>
              <a:rPr lang="en-US" sz="1600" b="1"/>
              <a:t> N/A</a:t>
            </a:r>
            <a:endParaRPr kumimoji="0" lang="en-US" sz="1600" b="0" i="0" u="none" strike="noStrike" kern="1200" cap="none" spc="0" normalizeH="0" baseline="0" noProof="0">
              <a:ln>
                <a:noFill/>
              </a:ln>
              <a:effectLst/>
              <a:uLnTx/>
              <a:uFillTx/>
              <a:ea typeface="Calibri"/>
              <a:cs typeface="Calibri"/>
            </a:endParaRPr>
          </a:p>
          <a:p>
            <a:pPr lvl="0">
              <a:defRPr/>
            </a:pPr>
            <a:r>
              <a:rPr kumimoji="0" lang="en-US" sz="1600" b="1" i="0" u="none" strike="noStrike" kern="1200" cap="none" spc="0" normalizeH="0" baseline="0" noProof="0">
                <a:ln>
                  <a:noFill/>
                </a:ln>
                <a:effectLst/>
                <a:uLnTx/>
                <a:uFillTx/>
                <a:ea typeface="+mn-ea"/>
                <a:cs typeface="+mn-cs"/>
              </a:rPr>
              <a:t>Key Scope/Industry:​ </a:t>
            </a:r>
            <a:r>
              <a:rPr kumimoji="0" lang="en-US" sz="1600" b="0" i="0" u="none" strike="noStrike" kern="1200" cap="none" spc="0" normalizeH="0" baseline="0" noProof="0">
                <a:ln>
                  <a:noFill/>
                </a:ln>
                <a:effectLst/>
                <a:uLnTx/>
                <a:uFillTx/>
                <a:ea typeface="+mn-ea"/>
                <a:cs typeface="+mn-cs"/>
              </a:rPr>
              <a:t> </a:t>
            </a:r>
            <a:r>
              <a:rPr lang="en-US" sz="1600"/>
              <a:t>Sanitation Services, Logistics/Drivers</a:t>
            </a:r>
            <a:endParaRPr lang="en-US" sz="1600">
              <a:ea typeface="Calibri"/>
              <a:cs typeface="Calibri"/>
            </a:endParaRPr>
          </a:p>
          <a:p>
            <a:pPr lvl="0">
              <a:defRPr/>
            </a:pPr>
            <a:r>
              <a:rPr kumimoji="0" lang="en-US" sz="1600" b="1" i="0" u="none" strike="noStrike" kern="1200" cap="none" spc="0" normalizeH="0" baseline="0" noProof="0">
                <a:ln>
                  <a:noFill/>
                </a:ln>
                <a:effectLst/>
                <a:uLnTx/>
                <a:uFillTx/>
                <a:ea typeface="+mn-ea"/>
                <a:cs typeface="+mn-cs"/>
              </a:rPr>
              <a:t>Project Manager​: </a:t>
            </a:r>
            <a:r>
              <a:rPr kumimoji="0" lang="en-US" sz="1600" i="0" u="none" strike="noStrike" kern="1200" cap="none" spc="0" normalizeH="0" baseline="0" noProof="0">
                <a:ln>
                  <a:noFill/>
                </a:ln>
                <a:effectLst/>
                <a:uLnTx/>
                <a:uFillTx/>
                <a:ea typeface="+mn-ea"/>
                <a:cs typeface="+mn-cs"/>
              </a:rPr>
              <a:t>Sara Namerow</a:t>
            </a:r>
            <a:r>
              <a:rPr kumimoji="0" lang="en-US" sz="1600" b="1" i="0" u="none" strike="noStrike" kern="1200" cap="none" spc="0" normalizeH="0" baseline="0" noProof="0">
                <a:ln>
                  <a:noFill/>
                </a:ln>
                <a:effectLst/>
                <a:uLnTx/>
                <a:uFillTx/>
                <a:ea typeface="+mn-ea"/>
                <a:cs typeface="+mn-cs"/>
              </a:rPr>
              <a:t>| </a:t>
            </a:r>
            <a:r>
              <a:rPr lang="en-US" sz="1600"/>
              <a:t>Sara.Namerow@flydenver.com</a:t>
            </a:r>
            <a:endParaRPr lang="en-US" sz="1600" b="0" i="0" u="none" strike="noStrike" kern="1200" cap="none" spc="0" normalizeH="0" baseline="0" noProof="0">
              <a:ln>
                <a:noFill/>
              </a:ln>
              <a:effectLst/>
              <a:uLnTx/>
              <a:uFillTx/>
              <a:ea typeface="Calibri"/>
              <a:cs typeface="Calibri"/>
            </a:endParaRPr>
          </a:p>
        </p:txBody>
      </p:sp>
    </p:spTree>
    <p:extLst>
      <p:ext uri="{BB962C8B-B14F-4D97-AF65-F5344CB8AC3E}">
        <p14:creationId xmlns:p14="http://schemas.microsoft.com/office/powerpoint/2010/main" val="4191370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descr="Sanitary, Stormwater, &amp; Deice Water System Underground Utility Repair Service">
            <a:extLst>
              <a:ext uri="{FF2B5EF4-FFF2-40B4-BE49-F238E27FC236}">
                <a16:creationId xmlns:a16="http://schemas.microsoft.com/office/drawing/2014/main" id="{D9350C30-AF41-4ACB-65F1-591C0E2D65C8}"/>
              </a:ext>
            </a:extLst>
          </p:cNvPr>
          <p:cNvSpPr>
            <a:spLocks noGrp="1"/>
          </p:cNvSpPr>
          <p:nvPr>
            <p:ph type="title" idx="4294967295"/>
          </p:nvPr>
        </p:nvSpPr>
        <p:spPr>
          <a:xfrm>
            <a:off x="771858" y="315632"/>
            <a:ext cx="9286542"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a:solidFill>
                  <a:srgbClr val="440099"/>
                </a:solidFill>
                <a:latin typeface="+mn-lt"/>
                <a:ea typeface="+mn-ea"/>
                <a:cs typeface="+mn-cs"/>
              </a:rPr>
              <a:t>DEN Mechanical Services Contract</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descr="DEN Operations &amp; Maintenance is seeking a qualified contractor to provide comprehensive maintenance, repair, and replacement services for onsite sanitary sewer, stormwater, and deice water piping systems. This includes areas such as retention ponds, glycol rehab treatment plants, and underground drainage infrastructure.&#10;&#10;Scope Highlights:&#10;Safety &amp; Permitting: Compliance with all safety protocols, traffic control, hazard identification, and scheduling to minimize impact to airport operations.&#10;Excavation &amp; Restoration: Utility locating, pipe repair/replacement, surface restoration, testing &amp; commissioning.&#10;Point Repairs: Abandon laterals, address root intrusion, offset joints, infiltration, cracks, and holes.&#10;​&#10;KEY INFORMATION ​&#10;Anticipated Advertisement Date:  Q3 2025 &#10;Estimated Project Value:  $5M to $9.99M&#10;Small Business Program Goal: TBD&#10;Key Scope/Industry:​  GPR (Ground-penetrating radar), Traffic Control, Power Equipment Operators, Welding, Plumbing, Pipe Assessment Management, Landscaping, Trenching &amp; Excavation, Permitting&#10;Project Manager​: Jacqueline Wilson | jacqueline.wilson@flydenver.com &#10;">
            <a:extLst>
              <a:ext uri="{FF2B5EF4-FFF2-40B4-BE49-F238E27FC236}">
                <a16:creationId xmlns:a16="http://schemas.microsoft.com/office/drawing/2014/main" id="{230B73FC-1116-EA6E-669D-9BD9CC049CFC}"/>
              </a:ext>
              <a:ext uri="{C183D7F6-B498-43B3-948B-1728B52AA6E4}">
                <adec:decorative xmlns:adec="http://schemas.microsoft.com/office/drawing/2017/decorative" val="0"/>
              </a:ext>
            </a:extLst>
          </p:cNvPr>
          <p:cNvSpPr txBox="1"/>
          <p:nvPr/>
        </p:nvSpPr>
        <p:spPr>
          <a:xfrm>
            <a:off x="771858" y="1119570"/>
            <a:ext cx="9512421" cy="3539430"/>
          </a:xfrm>
          <a:prstGeom prst="rect">
            <a:avLst/>
          </a:prstGeom>
          <a:noFill/>
        </p:spPr>
        <p:txBody>
          <a:bodyPr wrap="square" lIns="91440" tIns="45720" rIns="91440" bIns="45720" anchor="t">
            <a:spAutoFit/>
          </a:bodyPr>
          <a:lstStyle/>
          <a:p>
            <a:r>
              <a:rPr lang="en-US" sz="1600"/>
              <a:t>Contractor shall perform scheduled and unscheduled repair to chillers, boilers and any equipment associated with DEN.</a:t>
            </a:r>
            <a:br>
              <a:rPr lang="en-US" sz="1600"/>
            </a:br>
            <a:endParaRPr lang="en-US" sz="160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mn-cs"/>
              </a:rPr>
              <a:t>KEY INFORMATION ​</a:t>
            </a:r>
            <a:endParaRPr kumimoji="0" lang="en-US" sz="1600" b="1" i="0" u="none" strike="noStrike" kern="1200" cap="none" spc="0" normalizeH="0" baseline="0" noProof="0">
              <a:ln>
                <a:noFill/>
              </a:ln>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mn-cs"/>
              </a:rPr>
              <a:t>Anticipated Advertisement Date:  </a:t>
            </a:r>
            <a:r>
              <a:rPr lang="en-US" sz="1600"/>
              <a:t>Q4 2025</a:t>
            </a:r>
          </a:p>
          <a:p>
            <a:pPr lvl="0">
              <a:defRPr/>
            </a:pPr>
            <a:r>
              <a:rPr kumimoji="0" lang="en-US" sz="1600" b="1" i="0" u="none" strike="noStrike" kern="1200" cap="none" spc="0" normalizeH="0" baseline="0" noProof="0">
                <a:ln>
                  <a:noFill/>
                </a:ln>
                <a:effectLst/>
                <a:uLnTx/>
                <a:uFillTx/>
                <a:ea typeface="+mn-ea"/>
                <a:cs typeface="+mn-cs"/>
              </a:rPr>
              <a:t>Estimated Project Value: </a:t>
            </a:r>
            <a:r>
              <a:rPr lang="en-US" sz="1600"/>
              <a:t>$10M to $49.99M</a:t>
            </a:r>
          </a:p>
          <a:p>
            <a:pPr lvl="0">
              <a:defRPr/>
            </a:pPr>
            <a:r>
              <a:rPr kumimoji="0" lang="en-US" sz="1600" b="1" i="0" u="none" strike="noStrike" kern="1200" cap="none" spc="0" normalizeH="0" baseline="0" noProof="0">
                <a:ln>
                  <a:noFill/>
                </a:ln>
                <a:effectLst/>
                <a:uLnTx/>
                <a:uFillTx/>
                <a:ea typeface="+mn-ea"/>
                <a:cs typeface="+mn-cs"/>
              </a:rPr>
              <a:t>Small Business Program Goal:</a:t>
            </a:r>
            <a:r>
              <a:rPr lang="en-US" sz="1600" b="1"/>
              <a:t> </a:t>
            </a:r>
            <a:r>
              <a:rPr lang="en-US" sz="1600"/>
              <a:t>TBD</a:t>
            </a:r>
            <a:endParaRPr kumimoji="0" lang="en-US" sz="1600" i="0" u="none" strike="noStrike" kern="1200" cap="none" spc="0" normalizeH="0" baseline="0" noProof="0">
              <a:ln>
                <a:noFill/>
              </a:ln>
              <a:effectLst/>
              <a:uLnTx/>
              <a:uFillTx/>
              <a:ea typeface="Calibri"/>
              <a:cs typeface="Calibri"/>
            </a:endParaRPr>
          </a:p>
          <a:p>
            <a:pPr lvl="0">
              <a:defRPr/>
            </a:pPr>
            <a:r>
              <a:rPr kumimoji="0" lang="en-US" sz="1600" b="1" i="0" u="none" strike="noStrike" kern="1200" cap="none" spc="0" normalizeH="0" baseline="0" noProof="0">
                <a:ln>
                  <a:noFill/>
                </a:ln>
                <a:effectLst/>
                <a:uLnTx/>
                <a:uFillTx/>
                <a:ea typeface="+mn-ea"/>
                <a:cs typeface="+mn-cs"/>
              </a:rPr>
              <a:t>Key Scope/Industry:​ </a:t>
            </a:r>
            <a:r>
              <a:rPr kumimoji="0" lang="en-US" sz="1600" b="0" i="0" u="none" strike="noStrike" kern="1200" cap="none" spc="0" normalizeH="0" baseline="0" noProof="0">
                <a:ln>
                  <a:noFill/>
                </a:ln>
                <a:effectLst/>
                <a:uLnTx/>
                <a:uFillTx/>
                <a:ea typeface="+mn-ea"/>
                <a:cs typeface="+mn-cs"/>
              </a:rPr>
              <a:t> </a:t>
            </a:r>
          </a:p>
          <a:p>
            <a:pPr marL="285750" lvl="0" indent="-285750">
              <a:buClr>
                <a:srgbClr val="E35B2A"/>
              </a:buClr>
              <a:buFont typeface="Arial" panose="020B0604020202020204" pitchFamily="34" charset="0"/>
              <a:buChar char="•"/>
              <a:defRPr/>
            </a:pPr>
            <a:r>
              <a:rPr lang="en-US" sz="1600"/>
              <a:t>Electrical, </a:t>
            </a:r>
          </a:p>
          <a:p>
            <a:pPr marL="285750" lvl="0" indent="-285750">
              <a:buClr>
                <a:srgbClr val="E35B2A"/>
              </a:buClr>
              <a:buFont typeface="Arial" panose="020B0604020202020204" pitchFamily="34" charset="0"/>
              <a:buChar char="•"/>
              <a:defRPr/>
            </a:pPr>
            <a:r>
              <a:rPr lang="en-US" sz="1600"/>
              <a:t>Plumbing, </a:t>
            </a:r>
          </a:p>
          <a:p>
            <a:pPr marL="285750" lvl="0" indent="-285750">
              <a:buClr>
                <a:srgbClr val="E35B2A"/>
              </a:buClr>
              <a:buFont typeface="Arial" panose="020B0604020202020204" pitchFamily="34" charset="0"/>
              <a:buChar char="•"/>
              <a:defRPr/>
            </a:pPr>
            <a:r>
              <a:rPr lang="en-US" sz="1600"/>
              <a:t>HVAC, </a:t>
            </a:r>
          </a:p>
          <a:p>
            <a:pPr marL="285750" lvl="0" indent="-285750">
              <a:buClr>
                <a:srgbClr val="E35B2A"/>
              </a:buClr>
              <a:buFont typeface="Arial" panose="020B0604020202020204" pitchFamily="34" charset="0"/>
              <a:buChar char="•"/>
              <a:defRPr/>
            </a:pPr>
            <a:r>
              <a:rPr lang="en-US" sz="1600"/>
              <a:t>Mechanical Engineer, </a:t>
            </a:r>
          </a:p>
          <a:p>
            <a:pPr marL="285750" lvl="0" indent="-285750">
              <a:buClr>
                <a:srgbClr val="E35B2A"/>
              </a:buClr>
              <a:buFont typeface="Arial" panose="020B0604020202020204" pitchFamily="34" charset="0"/>
              <a:buChar char="•"/>
              <a:defRPr/>
            </a:pPr>
            <a:r>
              <a:rPr lang="en-US" sz="1600"/>
              <a:t>Sheet Metal Worker</a:t>
            </a:r>
          </a:p>
          <a:p>
            <a:pPr lvl="0">
              <a:defRPr/>
            </a:pPr>
            <a:r>
              <a:rPr kumimoji="0" lang="en-US" sz="1600" b="1" i="0" u="none" strike="noStrike" kern="1200" cap="none" spc="0" normalizeH="0" baseline="0" noProof="0">
                <a:ln>
                  <a:noFill/>
                </a:ln>
                <a:effectLst/>
                <a:uLnTx/>
                <a:uFillTx/>
                <a:ea typeface="+mn-ea"/>
                <a:cs typeface="+mn-cs"/>
              </a:rPr>
              <a:t>Project Manager​: </a:t>
            </a:r>
            <a:r>
              <a:rPr lang="en-US" sz="1600"/>
              <a:t>Cara James | Cara.James@flydenver.com</a:t>
            </a:r>
            <a:endParaRPr lang="en-US" sz="1600" b="0" i="0" u="none" strike="noStrike" kern="1200" cap="none" spc="0" normalizeH="0" baseline="0" noProof="0">
              <a:ln>
                <a:noFill/>
              </a:ln>
              <a:effectLst/>
              <a:uLnTx/>
              <a:uFillTx/>
              <a:ea typeface="Calibri"/>
              <a:cs typeface="Calibri"/>
            </a:endParaRPr>
          </a:p>
        </p:txBody>
      </p:sp>
    </p:spTree>
    <p:extLst>
      <p:ext uri="{BB962C8B-B14F-4D97-AF65-F5344CB8AC3E}">
        <p14:creationId xmlns:p14="http://schemas.microsoft.com/office/powerpoint/2010/main" val="21848386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97344-A1DC-809F-C56D-7E3DC635C357}"/>
            </a:ext>
          </a:extLst>
        </p:cNvPr>
        <p:cNvGrpSpPr/>
        <p:nvPr/>
      </p:nvGrpSpPr>
      <p:grpSpPr>
        <a:xfrm>
          <a:off x="0" y="0"/>
          <a:ext cx="0" cy="0"/>
          <a:chOff x="0" y="0"/>
          <a:chExt cx="0" cy="0"/>
        </a:xfrm>
      </p:grpSpPr>
      <p:sp>
        <p:nvSpPr>
          <p:cNvPr id="16" name="Text Placeholder 15" descr="Sanitary, Stormwater, &amp; Deice Water System Underground Utility Repair Service">
            <a:extLst>
              <a:ext uri="{FF2B5EF4-FFF2-40B4-BE49-F238E27FC236}">
                <a16:creationId xmlns:a16="http://schemas.microsoft.com/office/drawing/2014/main" id="{06311712-0BF0-3750-9219-FB83FA22DED5}"/>
              </a:ext>
            </a:extLst>
          </p:cNvPr>
          <p:cNvSpPr>
            <a:spLocks noGrp="1"/>
          </p:cNvSpPr>
          <p:nvPr>
            <p:ph type="title" idx="4294967295"/>
          </p:nvPr>
        </p:nvSpPr>
        <p:spPr>
          <a:xfrm>
            <a:off x="771858" y="315632"/>
            <a:ext cx="9286542"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a:solidFill>
                  <a:srgbClr val="440099"/>
                </a:solidFill>
                <a:latin typeface="+mn-lt"/>
                <a:ea typeface="+mn-ea"/>
                <a:cs typeface="+mn-cs"/>
              </a:rPr>
              <a:t>Fire Extinguisher Inspections and Service</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descr="DEN Operations &amp; Maintenance is seeking a qualified contractor to provide comprehensive maintenance, repair, and replacement services for onsite sanitary sewer, stormwater, and deice water piping systems. This includes areas such as retention ponds, glycol rehab treatment plants, and underground drainage infrastructure.&#10;&#10;Scope Highlights:&#10;Safety &amp; Permitting: Compliance with all safety protocols, traffic control, hazard identification, and scheduling to minimize impact to airport operations.&#10;Excavation &amp; Restoration: Utility locating, pipe repair/replacement, surface restoration, testing &amp; commissioning.&#10;Point Repairs: Abandon laterals, address root intrusion, offset joints, infiltration, cracks, and holes.&#10;​&#10;KEY INFORMATION ​&#10;Anticipated Advertisement Date:  Q3 2025 &#10;Estimated Project Value:  $5M to $9.99M&#10;Small Business Program Goal: TBD&#10;Key Scope/Industry:​  GPR (Ground-penetrating radar), Traffic Control, Power Equipment Operators, Welding, Plumbing, Pipe Assessment Management, Landscaping, Trenching &amp; Excavation, Permitting&#10;Project Manager​: Jacqueline Wilson | jacqueline.wilson@flydenver.com &#10;">
            <a:extLst>
              <a:ext uri="{FF2B5EF4-FFF2-40B4-BE49-F238E27FC236}">
                <a16:creationId xmlns:a16="http://schemas.microsoft.com/office/drawing/2014/main" id="{F19F4B19-D1C0-48BC-C350-846449367170}"/>
              </a:ext>
              <a:ext uri="{C183D7F6-B498-43B3-948B-1728B52AA6E4}">
                <adec:decorative xmlns:adec="http://schemas.microsoft.com/office/drawing/2017/decorative" val="0"/>
              </a:ext>
            </a:extLst>
          </p:cNvPr>
          <p:cNvSpPr txBox="1"/>
          <p:nvPr/>
        </p:nvSpPr>
        <p:spPr>
          <a:xfrm>
            <a:off x="869829" y="1257222"/>
            <a:ext cx="9512421" cy="4031873"/>
          </a:xfrm>
          <a:prstGeom prst="rect">
            <a:avLst/>
          </a:prstGeom>
          <a:noFill/>
        </p:spPr>
        <p:txBody>
          <a:bodyPr wrap="square" lIns="91440" tIns="45720" rIns="91440" bIns="45720" anchor="t">
            <a:spAutoFit/>
          </a:bodyPr>
          <a:lstStyle/>
          <a:p>
            <a:r>
              <a:rPr lang="en-US" sz="1600"/>
              <a:t>DEN is seeking a vendor to perform annual, 6-year, and hydrostatic inspections of fire extinguishers. The scope includes:</a:t>
            </a:r>
            <a:br>
              <a:rPr lang="en-US" sz="1600"/>
            </a:br>
            <a:endParaRPr lang="en-US" sz="1600"/>
          </a:p>
          <a:p>
            <a:pPr marL="285750" indent="-285750">
              <a:buClr>
                <a:srgbClr val="E35B2A"/>
              </a:buClr>
              <a:buFont typeface="Arial" panose="020B0604020202020204" pitchFamily="34" charset="0"/>
              <a:buChar char="•"/>
            </a:pPr>
            <a:r>
              <a:rPr lang="en-US" sz="1600"/>
              <a:t>Replacing missing or used extinguishers</a:t>
            </a:r>
            <a:endParaRPr lang="en-US" sz="1600">
              <a:ea typeface="Calibri"/>
              <a:cs typeface="Calibri"/>
            </a:endParaRPr>
          </a:p>
          <a:p>
            <a:pPr marL="285750" indent="-285750">
              <a:buClr>
                <a:srgbClr val="E35B2A"/>
              </a:buClr>
              <a:buFont typeface="Arial" panose="020B0604020202020204" pitchFamily="34" charset="0"/>
              <a:buChar char="•"/>
            </a:pPr>
            <a:r>
              <a:rPr lang="en-US" sz="1600"/>
              <a:t>Assessing if additional extinguishers are needed per code</a:t>
            </a:r>
            <a:endParaRPr lang="en-US" sz="1600">
              <a:ea typeface="Calibri"/>
              <a:cs typeface="Calibri"/>
            </a:endParaRPr>
          </a:p>
          <a:p>
            <a:pPr marL="285750" indent="-285750">
              <a:buClr>
                <a:srgbClr val="E35B2A"/>
              </a:buClr>
              <a:buFont typeface="Arial" panose="020B0604020202020204" pitchFamily="34" charset="0"/>
              <a:buChar char="•"/>
            </a:pPr>
            <a:r>
              <a:rPr lang="en-US" sz="1600"/>
              <a:t>Reporting inspection data via Maximo system</a:t>
            </a:r>
            <a:endParaRPr lang="en-US" sz="1600">
              <a:ea typeface="Calibri"/>
              <a:cs typeface="Calibri"/>
            </a:endParaRPr>
          </a:p>
          <a:p>
            <a:endParaRPr lang="en-US" sz="1600"/>
          </a:p>
          <a:p>
            <a:r>
              <a:rPr lang="en-US" sz="1600"/>
              <a:t>Areas covered include the Terminal, Concourses, and all DEN-managed outbuildings. Approximately 2,000–2,200 extinguishers are involved.</a:t>
            </a:r>
            <a:endParaRPr lang="en-US" sz="1600">
              <a:ea typeface="Calibri"/>
              <a:cs typeface="Calibri"/>
            </a:endParaRPr>
          </a:p>
          <a:p>
            <a:pPr>
              <a:buNone/>
            </a:pPr>
            <a:endParaRPr lang="en-US" sz="1600" b="1"/>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KEY INFORMATION ​</a:t>
            </a:r>
            <a:endParaRPr kumimoji="0" lang="en-US" sz="1600" b="1"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Anticipated Advertisement Date:  </a:t>
            </a:r>
            <a:r>
              <a:rPr lang="en-US" sz="1600">
                <a:solidFill>
                  <a:prstClr val="black"/>
                </a:solidFill>
              </a:rPr>
              <a:t>Q2</a:t>
            </a:r>
            <a:r>
              <a:rPr kumimoji="0" lang="en-US" sz="1600" b="0" i="0" u="none" strike="noStrike" kern="1200" cap="none" spc="0" normalizeH="0" baseline="0" noProof="0">
                <a:ln>
                  <a:noFill/>
                </a:ln>
                <a:solidFill>
                  <a:prstClr val="black"/>
                </a:solidFill>
                <a:effectLst/>
                <a:uLnTx/>
                <a:uFillTx/>
                <a:ea typeface="+mn-ea"/>
                <a:cs typeface="+mn-cs"/>
              </a:rPr>
              <a:t> </a:t>
            </a:r>
            <a:r>
              <a:rPr lang="en-US" sz="1600">
                <a:solidFill>
                  <a:prstClr val="black"/>
                </a:solidFill>
              </a:rPr>
              <a:t>2026</a:t>
            </a:r>
            <a:endParaRPr kumimoji="0" lang="en-US" sz="1600" b="0" i="0" u="none" strike="noStrike" kern="1200" cap="none" spc="0" normalizeH="0" baseline="0" noProof="0">
              <a:ln>
                <a:noFill/>
              </a:ln>
              <a:solidFill>
                <a:prstClr val="black"/>
              </a:solidFill>
              <a:effectLst/>
              <a:uLnTx/>
              <a:uFillTx/>
              <a:ea typeface="Calibri"/>
              <a:cs typeface="Calibri"/>
            </a:endParaRPr>
          </a:p>
          <a:p>
            <a:pPr lvl="0">
              <a:defRPr/>
            </a:pPr>
            <a:r>
              <a:rPr kumimoji="0" lang="en-US" sz="1600" b="1" i="0" u="none" strike="noStrike" kern="1200" cap="none" spc="0" normalizeH="0" baseline="0" noProof="0">
                <a:ln>
                  <a:noFill/>
                </a:ln>
                <a:solidFill>
                  <a:prstClr val="black"/>
                </a:solidFill>
                <a:effectLst/>
                <a:uLnTx/>
                <a:uFillTx/>
                <a:ea typeface="+mn-ea"/>
                <a:cs typeface="+mn-cs"/>
              </a:rPr>
              <a:t>Estimated Project Value: </a:t>
            </a:r>
            <a:r>
              <a:rPr lang="en-US" sz="1600">
                <a:solidFill>
                  <a:prstClr val="black"/>
                </a:solidFill>
              </a:rPr>
              <a:t>Less than $500K</a:t>
            </a:r>
            <a:endParaRPr lang="en-US" sz="1600">
              <a:solidFill>
                <a:prstClr val="black"/>
              </a:solidFill>
              <a:ea typeface="Calibri"/>
              <a:cs typeface="Calibri"/>
            </a:endParaRPr>
          </a:p>
          <a:p>
            <a:pPr lvl="0">
              <a:defRPr/>
            </a:pPr>
            <a:r>
              <a:rPr kumimoji="0" lang="en-US" sz="1600" b="1" i="0" u="none" strike="noStrike" kern="1200" cap="none" spc="0" normalizeH="0" baseline="0" noProof="0">
                <a:ln>
                  <a:noFill/>
                </a:ln>
                <a:solidFill>
                  <a:prstClr val="black"/>
                </a:solidFill>
                <a:effectLst/>
                <a:uLnTx/>
                <a:uFillTx/>
                <a:ea typeface="+mn-ea"/>
                <a:cs typeface="+mn-cs"/>
              </a:rPr>
              <a:t>Small Business Program Goal: </a:t>
            </a:r>
            <a:r>
              <a:rPr lang="en-US" sz="1600">
                <a:solidFill>
                  <a:prstClr val="black"/>
                </a:solidFill>
              </a:rPr>
              <a:t>TBD</a:t>
            </a:r>
            <a:endParaRPr kumimoji="0" lang="en-US" sz="1600" b="0" i="0" u="none" strike="noStrike" kern="1200" cap="none" spc="0" normalizeH="0" baseline="0" noProof="0">
              <a:ln>
                <a:noFill/>
              </a:ln>
              <a:solidFill>
                <a:prstClr val="black"/>
              </a:solidFill>
              <a:effectLst/>
              <a:uLnTx/>
              <a:uFillTx/>
              <a:ea typeface="Calibri"/>
              <a:cs typeface="Calibri"/>
            </a:endParaRPr>
          </a:p>
          <a:p>
            <a:pPr lvl="0">
              <a:defRPr/>
            </a:pPr>
            <a:r>
              <a:rPr kumimoji="0" lang="en-US" sz="1600" b="1" i="0" u="none" strike="noStrike" kern="1200" cap="none" spc="0" normalizeH="0" baseline="0" noProof="0">
                <a:ln>
                  <a:noFill/>
                </a:ln>
                <a:solidFill>
                  <a:prstClr val="black"/>
                </a:solidFill>
                <a:effectLst/>
                <a:uLnTx/>
                <a:uFillTx/>
                <a:ea typeface="+mn-ea"/>
                <a:cs typeface="+mn-cs"/>
              </a:rPr>
              <a:t>Key Scope/Industry:​ </a:t>
            </a:r>
            <a:r>
              <a:rPr kumimoji="0" lang="en-US" sz="1600" b="0" i="0" u="none" strike="noStrike" kern="1200" cap="none" spc="0" normalizeH="0" baseline="0" noProof="0">
                <a:ln>
                  <a:noFill/>
                </a:ln>
                <a:solidFill>
                  <a:prstClr val="black"/>
                </a:solidFill>
                <a:effectLst/>
                <a:uLnTx/>
                <a:uFillTx/>
                <a:ea typeface="+mn-ea"/>
                <a:cs typeface="+mn-cs"/>
              </a:rPr>
              <a:t> </a:t>
            </a:r>
            <a:r>
              <a:rPr lang="en-US" sz="1600"/>
              <a:t>Fire Extinguisher Inspector/Technician</a:t>
            </a:r>
            <a:endParaRPr lang="en-US" sz="1600">
              <a:ea typeface="Calibri"/>
              <a:cs typeface="Calibri"/>
            </a:endParaRPr>
          </a:p>
          <a:p>
            <a:pPr lvl="0">
              <a:defRPr/>
            </a:pPr>
            <a:r>
              <a:rPr kumimoji="0" lang="en-US" sz="1600" b="1" i="0" u="none" strike="noStrike" kern="1200" cap="none" spc="0" normalizeH="0" baseline="0" noProof="0">
                <a:ln>
                  <a:noFill/>
                </a:ln>
                <a:effectLst/>
                <a:uLnTx/>
                <a:uFillTx/>
                <a:ea typeface="+mn-ea"/>
                <a:cs typeface="+mn-cs"/>
              </a:rPr>
              <a:t>Project Manager​: </a:t>
            </a:r>
            <a:r>
              <a:rPr kumimoji="0" lang="en-US" sz="1600" i="0" u="none" strike="noStrike" kern="1200" cap="none" spc="0" normalizeH="0" baseline="0" noProof="0">
                <a:ln>
                  <a:noFill/>
                </a:ln>
                <a:effectLst/>
                <a:uLnTx/>
                <a:uFillTx/>
                <a:ea typeface="+mn-ea"/>
                <a:cs typeface="+mn-cs"/>
              </a:rPr>
              <a:t>Cara James </a:t>
            </a:r>
            <a:r>
              <a:rPr kumimoji="0" lang="en-US" sz="1600" b="1" i="0" u="none" strike="noStrike" kern="1200" cap="none" spc="0" normalizeH="0" baseline="0" noProof="0">
                <a:ln>
                  <a:noFill/>
                </a:ln>
                <a:solidFill>
                  <a:prstClr val="black"/>
                </a:solidFill>
                <a:effectLst/>
                <a:uLnTx/>
                <a:uFillTx/>
                <a:ea typeface="+mn-ea"/>
                <a:cs typeface="+mn-cs"/>
              </a:rPr>
              <a:t>| </a:t>
            </a:r>
            <a:r>
              <a:rPr lang="en-US" sz="1600" b="0" i="0">
                <a:solidFill>
                  <a:srgbClr val="323130"/>
                </a:solidFill>
                <a:effectLst/>
                <a:hlinkClick r:id="rId3"/>
              </a:rPr>
              <a:t>Cara.James@flydenver.com</a:t>
            </a:r>
            <a:r>
              <a:rPr lang="en-US" sz="1600" b="0" i="0">
                <a:solidFill>
                  <a:srgbClr val="323130"/>
                </a:solidFill>
                <a:effectLst/>
              </a:rPr>
              <a:t> </a:t>
            </a:r>
            <a:endParaRPr kumimoji="0" lang="en-US" sz="16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0810349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2E700-CD63-7BF0-D386-60CF71C98013}"/>
            </a:ext>
          </a:extLst>
        </p:cNvPr>
        <p:cNvGrpSpPr/>
        <p:nvPr/>
      </p:nvGrpSpPr>
      <p:grpSpPr>
        <a:xfrm>
          <a:off x="0" y="0"/>
          <a:ext cx="0" cy="0"/>
          <a:chOff x="0" y="0"/>
          <a:chExt cx="0" cy="0"/>
        </a:xfrm>
      </p:grpSpPr>
      <p:sp>
        <p:nvSpPr>
          <p:cNvPr id="16" name="Text Placeholder 15" descr="Sanitary, Stormwater, &amp; Deice Water System Underground Utility Repair Service">
            <a:extLst>
              <a:ext uri="{FF2B5EF4-FFF2-40B4-BE49-F238E27FC236}">
                <a16:creationId xmlns:a16="http://schemas.microsoft.com/office/drawing/2014/main" id="{F1E09F37-D9DB-E0E7-B465-45CF9A3927D2}"/>
              </a:ext>
            </a:extLst>
          </p:cNvPr>
          <p:cNvSpPr>
            <a:spLocks noGrp="1"/>
          </p:cNvSpPr>
          <p:nvPr>
            <p:ph type="title" idx="4294967295"/>
          </p:nvPr>
        </p:nvSpPr>
        <p:spPr>
          <a:xfrm>
            <a:off x="771858" y="315632"/>
            <a:ext cx="9286542"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a:solidFill>
                  <a:srgbClr val="440099"/>
                </a:solidFill>
                <a:latin typeface="+mn-lt"/>
                <a:ea typeface="+mn-ea"/>
                <a:cs typeface="+mn-cs"/>
              </a:rPr>
              <a:t>Fire Suppression (Fire Pump &amp; Emergency Services)</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descr="DEN Operations &amp; Maintenance is seeking a qualified contractor to provide comprehensive maintenance, repair, and replacement services for onsite sanitary sewer, stormwater, and deice water piping systems. This includes areas such as retention ponds, glycol rehab treatment plants, and underground drainage infrastructure.&#10;&#10;Scope Highlights:&#10;Safety &amp; Permitting: Compliance with all safety protocols, traffic control, hazard identification, and scheduling to minimize impact to airport operations.&#10;Excavation &amp; Restoration: Utility locating, pipe repair/replacement, surface restoration, testing &amp; commissioning.&#10;Point Repairs: Abandon laterals, address root intrusion, offset joints, infiltration, cracks, and holes.&#10;​&#10;KEY INFORMATION ​&#10;Anticipated Advertisement Date:  Q3 2025 &#10;Estimated Project Value:  $5M to $9.99M&#10;Small Business Program Goal: TBD&#10;Key Scope/Industry:​  GPR (Ground-penetrating radar), Traffic Control, Power Equipment Operators, Welding, Plumbing, Pipe Assessment Management, Landscaping, Trenching &amp; Excavation, Permitting&#10;Project Manager​: Jacqueline Wilson | jacqueline.wilson@flydenver.com &#10;">
            <a:extLst>
              <a:ext uri="{FF2B5EF4-FFF2-40B4-BE49-F238E27FC236}">
                <a16:creationId xmlns:a16="http://schemas.microsoft.com/office/drawing/2014/main" id="{62B01799-EE74-9475-3E28-94A6210764BF}"/>
              </a:ext>
              <a:ext uri="{C183D7F6-B498-43B3-948B-1728B52AA6E4}">
                <adec:decorative xmlns:adec="http://schemas.microsoft.com/office/drawing/2017/decorative" val="0"/>
              </a:ext>
            </a:extLst>
          </p:cNvPr>
          <p:cNvSpPr txBox="1"/>
          <p:nvPr/>
        </p:nvSpPr>
        <p:spPr>
          <a:xfrm>
            <a:off x="869829" y="1257222"/>
            <a:ext cx="9512421" cy="5016758"/>
          </a:xfrm>
          <a:prstGeom prst="rect">
            <a:avLst/>
          </a:prstGeom>
          <a:noFill/>
        </p:spPr>
        <p:txBody>
          <a:bodyPr wrap="square" lIns="91440" tIns="45720" rIns="91440" bIns="45720" anchor="t">
            <a:spAutoFit/>
          </a:bodyPr>
          <a:lstStyle/>
          <a:p>
            <a:pPr>
              <a:buNone/>
            </a:pPr>
            <a:r>
              <a:rPr lang="en-US" sz="1600" b="1"/>
              <a:t>Denver International Airport is seeking a contractor to provide 24/7 emergency repair and testing services for fire suppression systems.</a:t>
            </a:r>
            <a:r>
              <a:rPr lang="en-US" sz="1600"/>
              <a:t> This includes weekends and holidays to ensure uninterrupted airport operations and safety.</a:t>
            </a:r>
          </a:p>
          <a:p>
            <a:pPr>
              <a:buNone/>
            </a:pPr>
            <a:endParaRPr lang="en-US" sz="1600"/>
          </a:p>
          <a:p>
            <a:pPr>
              <a:buNone/>
            </a:pPr>
            <a:r>
              <a:rPr lang="en-US" sz="1600"/>
              <a:t>A key component is the </a:t>
            </a:r>
            <a:r>
              <a:rPr lang="en-US" sz="1600" b="1"/>
              <a:t>annual testing of eight fire pumps</a:t>
            </a:r>
            <a:r>
              <a:rPr lang="en-US" sz="1600"/>
              <a:t>, in compliance with </a:t>
            </a:r>
            <a:r>
              <a:rPr lang="en-US" sz="1600" b="1"/>
              <a:t>NFPA 25 and NFPA 20</a:t>
            </a:r>
            <a:r>
              <a:rPr lang="en-US" sz="1600"/>
              <a:t>. Contractors must have the capability to respond quickly to emergencies and meet all regulatory standards.</a:t>
            </a:r>
            <a:endParaRPr lang="en-US" sz="1600">
              <a:ea typeface="Calibri"/>
              <a:cs typeface="Calibri"/>
            </a:endParaRPr>
          </a:p>
          <a:p>
            <a:pPr>
              <a:buNone/>
            </a:pPr>
            <a:endParaRPr lang="en-US" sz="1600" b="1"/>
          </a:p>
          <a:p>
            <a:pPr>
              <a:buNone/>
            </a:pPr>
            <a:r>
              <a:rPr lang="en-US" sz="1600" b="1"/>
              <a:t>Scope Overview:</a:t>
            </a:r>
            <a:endParaRPr lang="en-US" sz="1600"/>
          </a:p>
          <a:p>
            <a:pPr marL="285750" indent="-285750">
              <a:buClr>
                <a:srgbClr val="E35B2A"/>
              </a:buClr>
              <a:buFont typeface="Arial" panose="020B0604020202020204" pitchFamily="34" charset="0"/>
              <a:buChar char="•"/>
            </a:pPr>
            <a:r>
              <a:rPr lang="en-US" sz="1600"/>
              <a:t>24/7 emergency repair &amp; testing services for fire suppression systems</a:t>
            </a:r>
            <a:endParaRPr lang="en-US" sz="1600">
              <a:ea typeface="Calibri"/>
              <a:cs typeface="Calibri"/>
            </a:endParaRPr>
          </a:p>
          <a:p>
            <a:pPr marL="285750" indent="-285750">
              <a:buClr>
                <a:srgbClr val="E35B2A"/>
              </a:buClr>
              <a:buFont typeface="Arial" panose="020B0604020202020204" pitchFamily="34" charset="0"/>
              <a:buChar char="•"/>
            </a:pPr>
            <a:r>
              <a:rPr lang="en-US" sz="1600"/>
              <a:t>Year-round availability, including weekends and holidays</a:t>
            </a:r>
            <a:endParaRPr lang="en-US" sz="1600">
              <a:ea typeface="Calibri"/>
              <a:cs typeface="Calibri"/>
            </a:endParaRPr>
          </a:p>
          <a:p>
            <a:pPr marL="285750" indent="-285750">
              <a:buClr>
                <a:srgbClr val="E35B2A"/>
              </a:buClr>
              <a:buFont typeface="Arial" panose="020B0604020202020204" pitchFamily="34" charset="0"/>
              <a:buChar char="•"/>
            </a:pPr>
            <a:r>
              <a:rPr lang="en-US" sz="1600"/>
              <a:t>Rapid response required to ensure safety and airport operations continuity</a:t>
            </a:r>
            <a:endParaRPr lang="en-US" sz="1600">
              <a:ea typeface="Calibri"/>
              <a:cs typeface="Calibri"/>
            </a:endParaRPr>
          </a:p>
          <a:p>
            <a:pPr marL="285750" indent="-285750">
              <a:buClr>
                <a:srgbClr val="E35B2A"/>
              </a:buClr>
              <a:buFont typeface="Arial" panose="020B0604020202020204" pitchFamily="34" charset="0"/>
              <a:buChar char="•"/>
            </a:pPr>
            <a:r>
              <a:rPr lang="en-US" sz="1600"/>
              <a:t>Annual testing of </a:t>
            </a:r>
            <a:r>
              <a:rPr lang="en-US" sz="1600" b="1"/>
              <a:t>8 fire pumps</a:t>
            </a:r>
            <a:r>
              <a:rPr lang="en-US" sz="1600"/>
              <a:t> per NFPA 25 &amp; NFPA 20 standards</a:t>
            </a:r>
            <a:endParaRPr lang="en-US" sz="1600">
              <a:ea typeface="Calibri"/>
              <a:cs typeface="Calibri"/>
            </a:endParaRPr>
          </a:p>
          <a:p>
            <a:pPr marL="285750" indent="-285750">
              <a:buClr>
                <a:srgbClr val="E35B2A"/>
              </a:buClr>
              <a:buFont typeface="Arial" panose="020B0604020202020204" pitchFamily="34" charset="0"/>
              <a:buChar char="•"/>
            </a:pPr>
            <a:r>
              <a:rPr lang="en-US" sz="1600"/>
              <a:t>Ensures compliance and full functionality of fire protection systems</a:t>
            </a:r>
            <a:endParaRPr lang="en-US" sz="160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ea typeface="+mn-ea"/>
                <a:cs typeface="+mn-cs"/>
              </a:rPr>
              <a:t>​</a:t>
            </a:r>
            <a:endParaRPr kumimoji="0" lang="en-US" sz="1600" b="0"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KEY INFORMATION ​</a:t>
            </a:r>
            <a:endParaRPr kumimoji="0" lang="en-US" sz="1600" b="1"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Anticipated Advertisement Date:  </a:t>
            </a:r>
            <a:r>
              <a:rPr lang="en-US" sz="1600">
                <a:solidFill>
                  <a:prstClr val="black"/>
                </a:solidFill>
              </a:rPr>
              <a:t>Q1</a:t>
            </a:r>
            <a:r>
              <a:rPr kumimoji="0" lang="en-US" sz="1600" b="0" i="0" u="none" strike="noStrike" kern="1200" cap="none" spc="0" normalizeH="0" baseline="0" noProof="0">
                <a:ln>
                  <a:noFill/>
                </a:ln>
                <a:solidFill>
                  <a:prstClr val="black"/>
                </a:solidFill>
                <a:effectLst/>
                <a:uLnTx/>
                <a:uFillTx/>
                <a:ea typeface="+mn-ea"/>
                <a:cs typeface="+mn-cs"/>
              </a:rPr>
              <a:t> </a:t>
            </a:r>
            <a:r>
              <a:rPr lang="en-US" sz="1600">
                <a:solidFill>
                  <a:prstClr val="black"/>
                </a:solidFill>
              </a:rPr>
              <a:t>2026</a:t>
            </a:r>
            <a:endParaRPr kumimoji="0" lang="en-US" sz="1600" b="0"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Estimated Project Value: </a:t>
            </a:r>
            <a:r>
              <a:rPr kumimoji="0" lang="en-US" sz="1600" b="0" i="0" u="none" strike="noStrike" kern="1200" cap="none" spc="0" normalizeH="0" baseline="0" noProof="0">
                <a:ln>
                  <a:noFill/>
                </a:ln>
                <a:solidFill>
                  <a:prstClr val="black"/>
                </a:solidFill>
                <a:effectLst/>
                <a:uLnTx/>
                <a:uFillTx/>
                <a:ea typeface="+mn-ea"/>
                <a:cs typeface="+mn-cs"/>
              </a:rPr>
              <a:t> $2M to $4.99M</a:t>
            </a:r>
            <a:endParaRPr lang="en-US" sz="1600" b="0"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Small Business Program Goal: </a:t>
            </a:r>
            <a:r>
              <a:rPr lang="en-US" sz="1600">
                <a:solidFill>
                  <a:prstClr val="black"/>
                </a:solidFill>
              </a:rPr>
              <a:t>TBD</a:t>
            </a:r>
            <a:endParaRPr kumimoji="0" lang="en-US" sz="1600" b="0"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Key Scope/Industry:​ </a:t>
            </a:r>
            <a:r>
              <a:rPr kumimoji="0" lang="en-US" sz="1600" b="0" i="0" u="none" strike="noStrike" kern="1200" cap="none" spc="0" normalizeH="0" baseline="0" noProof="0">
                <a:ln>
                  <a:noFill/>
                </a:ln>
                <a:solidFill>
                  <a:prstClr val="black"/>
                </a:solidFill>
                <a:effectLst/>
                <a:uLnTx/>
                <a:uFillTx/>
                <a:ea typeface="+mn-ea"/>
                <a:cs typeface="+mn-cs"/>
              </a:rPr>
              <a:t> </a:t>
            </a:r>
            <a:r>
              <a:rPr lang="en-US" sz="1600" b="0" i="0">
                <a:effectLst/>
              </a:rPr>
              <a:t>Fire Suppression repair and testing</a:t>
            </a:r>
            <a:endParaRPr lang="en-US" sz="1600" b="0" i="0">
              <a:effectLs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mn-cs"/>
              </a:rPr>
              <a:t>Project Manager​: </a:t>
            </a:r>
            <a:r>
              <a:rPr kumimoji="0" lang="en-US" sz="1600" i="0" u="none" strike="noStrike" kern="1200" cap="none" spc="0" normalizeH="0" baseline="0" noProof="0">
                <a:ln>
                  <a:noFill/>
                </a:ln>
                <a:effectLst/>
                <a:uLnTx/>
                <a:uFillTx/>
                <a:ea typeface="+mn-ea"/>
                <a:cs typeface="+mn-cs"/>
              </a:rPr>
              <a:t>Cara James </a:t>
            </a:r>
            <a:r>
              <a:rPr kumimoji="0" lang="en-US" sz="1600" b="1" i="0" u="none" strike="noStrike" kern="1200" cap="none" spc="0" normalizeH="0" baseline="0" noProof="0">
                <a:ln>
                  <a:noFill/>
                </a:ln>
                <a:solidFill>
                  <a:prstClr val="black"/>
                </a:solidFill>
                <a:effectLst/>
                <a:uLnTx/>
                <a:uFillTx/>
                <a:ea typeface="+mn-ea"/>
                <a:cs typeface="+mn-cs"/>
              </a:rPr>
              <a:t>| </a:t>
            </a:r>
            <a:r>
              <a:rPr lang="en-US" sz="1600" b="0" i="0">
                <a:solidFill>
                  <a:srgbClr val="323130"/>
                </a:solidFill>
                <a:effectLst/>
                <a:hlinkClick r:id="rId3"/>
              </a:rPr>
              <a:t>Cara.James@flydenver.com</a:t>
            </a:r>
            <a:r>
              <a:rPr lang="en-US" sz="1600" b="0" i="0">
                <a:solidFill>
                  <a:srgbClr val="323130"/>
                </a:solidFill>
                <a:effectLst/>
              </a:rPr>
              <a:t> </a:t>
            </a:r>
            <a:endParaRPr kumimoji="0" lang="en-US" sz="16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838571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E6C5A12-6BB9-F92F-6DFD-C5CF58B5A428}"/>
              </a:ext>
              <a:ext uri="{C183D7F6-B498-43B3-948B-1728B52AA6E4}">
                <adec:decorative xmlns:adec="http://schemas.microsoft.com/office/drawing/2017/decorative" val="1"/>
              </a:ext>
            </a:extLst>
          </p:cNvPr>
          <p:cNvSpPr>
            <a:spLocks noGrp="1"/>
          </p:cNvSpPr>
          <p:nvPr>
            <p:ph type="body" sz="quarter" idx="10"/>
          </p:nvPr>
        </p:nvSpPr>
        <p:spPr>
          <a:xfrm>
            <a:off x="769938" y="1555749"/>
            <a:ext cx="9625919" cy="4555339"/>
          </a:xfrm>
        </p:spPr>
        <p:txBody>
          <a:bodyPr/>
          <a:lstStyle/>
          <a:p>
            <a:pPr>
              <a:lnSpc>
                <a:spcPct val="120000"/>
              </a:lnSpc>
            </a:pPr>
            <a:r>
              <a:rPr lang="en-US" sz="2000">
                <a:solidFill>
                  <a:schemeClr val="tx1"/>
                </a:solidFill>
              </a:rPr>
              <a:t>This event is intended to provide the business community with early notice for potential procurement opportunities at DEN, allow companies to meet DEN project managers, and allow firms to network and foster relationships with each other. Projects included in this event are in their early stages of planning, and critical information about these projects (e.g. dates and goals) may be unknown and are otherwise subject to change. In its discretion, the City and County of Denver may cancel, modify, or place any project on hold at any time, for any reason. ​</a:t>
            </a:r>
          </a:p>
          <a:p>
            <a:pPr>
              <a:lnSpc>
                <a:spcPct val="120000"/>
              </a:lnSpc>
            </a:pPr>
            <a:endParaRPr lang="en-US" sz="2000"/>
          </a:p>
        </p:txBody>
      </p:sp>
      <p:sp>
        <p:nvSpPr>
          <p:cNvPr id="2" name="Text Placeholder 1" descr="Legal Disclaimer&#10;&#10;This event is intended to provide the business community with early notice for potential procurement opportunities at DEN, allow companies to meet DEN project managers, and allow firms to network and foster relationships with each other. Projects included in this event are in their early stages of planning, and critical information about these projects (e.g. dates and goals) may be unknown and are otherwise subject to change. The City and County of Denver may, in its discretion, cancel, modify, or place any project on hold at any time, for any reason. ​&#10;&#10;​">
            <a:extLst>
              <a:ext uri="{FF2B5EF4-FFF2-40B4-BE49-F238E27FC236}">
                <a16:creationId xmlns:a16="http://schemas.microsoft.com/office/drawing/2014/main" id="{02C43F30-EC11-9635-A135-591D565CDEE5}"/>
              </a:ext>
              <a:ext uri="{C183D7F6-B498-43B3-948B-1728B52AA6E4}">
                <adec:decorative xmlns:adec="http://schemas.microsoft.com/office/drawing/2017/decorative" val="0"/>
              </a:ext>
            </a:extLst>
          </p:cNvPr>
          <p:cNvSpPr>
            <a:spLocks noGrp="1"/>
          </p:cNvSpPr>
          <p:nvPr>
            <p:ph type="title" idx="4294967295"/>
          </p:nvPr>
        </p:nvSpPr>
        <p:spPr>
          <a:xfrm>
            <a:off x="769938" y="457987"/>
            <a:ext cx="8694738"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mn-ea"/>
                <a:cs typeface="+mn-cs"/>
              </a:rPr>
              <a:t>Legal Disclaimer​</a:t>
            </a:r>
          </a:p>
        </p:txBody>
      </p:sp>
    </p:spTree>
    <p:extLst>
      <p:ext uri="{BB962C8B-B14F-4D97-AF65-F5344CB8AC3E}">
        <p14:creationId xmlns:p14="http://schemas.microsoft.com/office/powerpoint/2010/main" val="19624879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A9CE8-A113-96CE-049C-E138915FF7A8}"/>
            </a:ext>
          </a:extLst>
        </p:cNvPr>
        <p:cNvGrpSpPr/>
        <p:nvPr/>
      </p:nvGrpSpPr>
      <p:grpSpPr>
        <a:xfrm>
          <a:off x="0" y="0"/>
          <a:ext cx="0" cy="0"/>
          <a:chOff x="0" y="0"/>
          <a:chExt cx="0" cy="0"/>
        </a:xfrm>
      </p:grpSpPr>
      <p:sp>
        <p:nvSpPr>
          <p:cNvPr id="16" name="Text Placeholder 15" descr="Sanitary, Stormwater, &amp; Deice Water System Underground Utility Repair Service">
            <a:extLst>
              <a:ext uri="{FF2B5EF4-FFF2-40B4-BE49-F238E27FC236}">
                <a16:creationId xmlns:a16="http://schemas.microsoft.com/office/drawing/2014/main" id="{33A92FAB-BAE1-B1C4-FC6B-C7C5E7E03655}"/>
              </a:ext>
            </a:extLst>
          </p:cNvPr>
          <p:cNvSpPr>
            <a:spLocks noGrp="1"/>
          </p:cNvSpPr>
          <p:nvPr>
            <p:ph type="title" idx="4294967295"/>
          </p:nvPr>
        </p:nvSpPr>
        <p:spPr>
          <a:xfrm>
            <a:off x="771858" y="315632"/>
            <a:ext cx="9286542"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2800">
                <a:solidFill>
                  <a:srgbClr val="440099"/>
                </a:solidFill>
                <a:latin typeface="+mn-lt"/>
                <a:ea typeface="+mn-ea"/>
                <a:cs typeface="+mn-cs"/>
              </a:rPr>
              <a:t>Overhead and Automatic Door Installation and Maintenance</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descr="DEN Operations &amp; Maintenance is seeking a qualified contractor to provide comprehensive maintenance, repair, and replacement services for onsite sanitary sewer, stormwater, and deice water piping systems. This includes areas such as retention ponds, glycol rehab treatment plants, and underground drainage infrastructure.&#10;&#10;Scope Highlights:&#10;Safety &amp; Permitting: Compliance with all safety protocols, traffic control, hazard identification, and scheduling to minimize impact to airport operations.&#10;Excavation &amp; Restoration: Utility locating, pipe repair/replacement, surface restoration, testing &amp; commissioning.&#10;Point Repairs: Abandon laterals, address root intrusion, offset joints, infiltration, cracks, and holes.&#10;​&#10;KEY INFORMATION ​&#10;Anticipated Advertisement Date:  Q3 2025 &#10;Estimated Project Value:  $5M to $9.99M&#10;Small Business Program Goal: TBD&#10;Key Scope/Industry:​  GPR (Ground-penetrating radar), Traffic Control, Power Equipment Operators, Welding, Plumbing, Pipe Assessment Management, Landscaping, Trenching &amp; Excavation, Permitting&#10;Project Manager​: Jacqueline Wilson | jacqueline.wilson@flydenver.com &#10;">
            <a:extLst>
              <a:ext uri="{FF2B5EF4-FFF2-40B4-BE49-F238E27FC236}">
                <a16:creationId xmlns:a16="http://schemas.microsoft.com/office/drawing/2014/main" id="{BE37B456-4C34-4632-AC0B-DDA1CCFCB368}"/>
              </a:ext>
              <a:ext uri="{C183D7F6-B498-43B3-948B-1728B52AA6E4}">
                <adec:decorative xmlns:adec="http://schemas.microsoft.com/office/drawing/2017/decorative" val="0"/>
              </a:ext>
            </a:extLst>
          </p:cNvPr>
          <p:cNvSpPr txBox="1"/>
          <p:nvPr/>
        </p:nvSpPr>
        <p:spPr>
          <a:xfrm>
            <a:off x="869829" y="1257222"/>
            <a:ext cx="9512421" cy="5078313"/>
          </a:xfrm>
          <a:prstGeom prst="rect">
            <a:avLst/>
          </a:prstGeom>
          <a:noFill/>
        </p:spPr>
        <p:txBody>
          <a:bodyPr wrap="square" lIns="91440" tIns="45720" rIns="91440" bIns="45720" anchor="t">
            <a:spAutoFit/>
          </a:bodyPr>
          <a:lstStyle/>
          <a:p>
            <a:pPr>
              <a:buNone/>
            </a:pPr>
            <a:r>
              <a:rPr lang="en-US"/>
              <a:t>Consultant shall provide comprehensive overhead door services across DEN facilities, including:</a:t>
            </a:r>
          </a:p>
          <a:p>
            <a:pPr marL="285750" indent="-285750">
              <a:buClr>
                <a:srgbClr val="E35B2A"/>
              </a:buClr>
              <a:buFont typeface="Arial" panose="020B0604020202020204" pitchFamily="34" charset="0"/>
              <a:buChar char="•"/>
            </a:pPr>
            <a:r>
              <a:rPr lang="en-US"/>
              <a:t>Installation of new overhead doors with all necessary hardware and accessories</a:t>
            </a:r>
            <a:endParaRPr lang="en-US">
              <a:ea typeface="Calibri"/>
              <a:cs typeface="Calibri"/>
            </a:endParaRPr>
          </a:p>
          <a:p>
            <a:pPr marL="285750" indent="-285750">
              <a:buClr>
                <a:srgbClr val="E35B2A"/>
              </a:buClr>
              <a:buFont typeface="Arial" panose="020B0604020202020204" pitchFamily="34" charset="0"/>
              <a:buChar char="•"/>
            </a:pPr>
            <a:r>
              <a:rPr lang="en-US"/>
              <a:t>Routine maintenance of existing overhead and automatic doors</a:t>
            </a:r>
            <a:endParaRPr lang="en-US">
              <a:ea typeface="Calibri"/>
              <a:cs typeface="Calibri"/>
            </a:endParaRPr>
          </a:p>
          <a:p>
            <a:pPr marL="285750" indent="-285750">
              <a:buClr>
                <a:srgbClr val="E35B2A"/>
              </a:buClr>
              <a:buFont typeface="Arial" panose="020B0604020202020204" pitchFamily="34" charset="0"/>
              <a:buChar char="•"/>
            </a:pPr>
            <a:r>
              <a:rPr lang="en-US"/>
              <a:t>24/7 emergency service response</a:t>
            </a:r>
            <a:endParaRPr lang="en-US">
              <a:ea typeface="Calibri"/>
              <a:cs typeface="Calibri"/>
            </a:endParaRPr>
          </a:p>
          <a:p>
            <a:pPr marL="285750" indent="-285750">
              <a:buClr>
                <a:srgbClr val="E35B2A"/>
              </a:buClr>
              <a:buFont typeface="Arial" panose="020B0604020202020204" pitchFamily="34" charset="0"/>
              <a:buChar char="•"/>
            </a:pPr>
            <a:r>
              <a:rPr lang="en-US"/>
              <a:t>Replacement of doors on an as-needed basis</a:t>
            </a:r>
            <a:endParaRPr lang="en-US">
              <a:ea typeface="Calibri"/>
              <a:cs typeface="Calibri"/>
            </a:endParaRPr>
          </a:p>
          <a:p>
            <a:pPr marL="285750" indent="-285750">
              <a:buClr>
                <a:srgbClr val="E35B2A"/>
              </a:buClr>
              <a:buFont typeface="Arial" panose="020B0604020202020204" pitchFamily="34" charset="0"/>
              <a:buChar char="•"/>
            </a:pPr>
            <a:r>
              <a:rPr lang="en-US"/>
              <a:t>Procurement of relevant goods and services as required</a:t>
            </a:r>
            <a:br>
              <a:rPr lang="en-US"/>
            </a:br>
            <a:endParaRPr lang="en-US"/>
          </a:p>
          <a:p>
            <a:pPr>
              <a:buNone/>
            </a:pPr>
            <a:r>
              <a:rPr lang="en-US" b="1"/>
              <a:t>Scope Includes:</a:t>
            </a:r>
            <a:endParaRPr lang="en-US"/>
          </a:p>
          <a:p>
            <a:pPr marL="285750" indent="-285750">
              <a:buClr>
                <a:srgbClr val="E35B2A"/>
              </a:buClr>
              <a:buFont typeface="Arial" panose="020B0604020202020204" pitchFamily="34" charset="0"/>
              <a:buChar char="•"/>
            </a:pPr>
            <a:r>
              <a:rPr lang="en-US"/>
              <a:t>Maintenance and servicing of over 147 high-speed fabric doors and low-energy handicap automatic doors</a:t>
            </a:r>
            <a:endParaRPr lang="en-US">
              <a:ea typeface="Calibri"/>
              <a:cs typeface="Calibri"/>
            </a:endParaRPr>
          </a:p>
          <a:p>
            <a:pPr marL="285750" indent="-285750">
              <a:buClr>
                <a:srgbClr val="E35B2A"/>
              </a:buClr>
              <a:buFont typeface="Arial" panose="020B0604020202020204" pitchFamily="34" charset="0"/>
              <a:buChar char="•"/>
            </a:pPr>
            <a:r>
              <a:rPr lang="en-US"/>
              <a:t>Coverage of existing and future installations throughout the airport complex</a:t>
            </a:r>
            <a:endParaRPr lang="en-U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ea typeface="+mn-ea"/>
                <a:cs typeface="+mn-cs"/>
              </a:rPr>
              <a:t>​</a:t>
            </a:r>
            <a:endParaRPr kumimoji="0" lang="en-US" b="0"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ea typeface="+mn-ea"/>
                <a:cs typeface="+mn-cs"/>
              </a:rPr>
              <a:t>KEY INFORMATION ​</a:t>
            </a:r>
            <a:endParaRPr kumimoji="0" lang="en-US" b="1"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ea typeface="+mn-ea"/>
                <a:cs typeface="+mn-cs"/>
              </a:rPr>
              <a:t>Anticipated Advertisement Date:  </a:t>
            </a:r>
            <a:r>
              <a:rPr lang="en-US">
                <a:solidFill>
                  <a:prstClr val="black"/>
                </a:solidFill>
              </a:rPr>
              <a:t>Q4</a:t>
            </a:r>
            <a:r>
              <a:rPr kumimoji="0" lang="en-US" b="0" i="0" u="none" strike="noStrike" kern="1200" cap="none" spc="0" normalizeH="0" baseline="0" noProof="0">
                <a:ln>
                  <a:noFill/>
                </a:ln>
                <a:solidFill>
                  <a:prstClr val="black"/>
                </a:solidFill>
                <a:effectLst/>
                <a:uLnTx/>
                <a:uFillTx/>
                <a:ea typeface="+mn-ea"/>
                <a:cs typeface="+mn-cs"/>
              </a:rPr>
              <a:t> 2025 </a:t>
            </a:r>
            <a:endParaRPr kumimoji="0" lang="en-US" b="0" i="0" u="none" strike="noStrike" kern="1200" cap="none" spc="0" normalizeH="0" baseline="0" noProof="0">
              <a:ln>
                <a:noFill/>
              </a:ln>
              <a:solidFill>
                <a:prstClr val="black"/>
              </a:solidFill>
              <a:effectLst/>
              <a:uLnTx/>
              <a:uFillTx/>
              <a:ea typeface="Calibri"/>
              <a:cs typeface="Calibri"/>
            </a:endParaRPr>
          </a:p>
          <a:p>
            <a:pPr>
              <a:defRPr/>
            </a:pPr>
            <a:r>
              <a:rPr kumimoji="0" lang="en-US" b="1" i="0" u="none" strike="noStrike" kern="1200" cap="none" spc="0" normalizeH="0" baseline="0" noProof="0">
                <a:ln>
                  <a:noFill/>
                </a:ln>
                <a:solidFill>
                  <a:prstClr val="black"/>
                </a:solidFill>
                <a:effectLst/>
                <a:uLnTx/>
                <a:uFillTx/>
                <a:ea typeface="+mn-ea"/>
                <a:cs typeface="+mn-cs"/>
              </a:rPr>
              <a:t>Estimated Project Value: </a:t>
            </a:r>
            <a:r>
              <a:rPr kumimoji="0" lang="en-US" b="0" i="0" u="none" strike="noStrike" kern="1200" cap="none" spc="0" normalizeH="0" baseline="0" noProof="0">
                <a:ln>
                  <a:noFill/>
                </a:ln>
                <a:solidFill>
                  <a:prstClr val="black"/>
                </a:solidFill>
                <a:effectLst/>
                <a:uLnTx/>
                <a:uFillTx/>
                <a:ea typeface="+mn-ea"/>
                <a:cs typeface="+mn-cs"/>
              </a:rPr>
              <a:t> </a:t>
            </a:r>
            <a:r>
              <a:rPr lang="en-US">
                <a:solidFill>
                  <a:prstClr val="black"/>
                </a:solidFill>
              </a:rPr>
              <a:t>$2M </a:t>
            </a:r>
            <a:r>
              <a:rPr kumimoji="0" lang="en-US" b="0" i="0" u="none" strike="noStrike" kern="1200" cap="none" spc="0" normalizeH="0" baseline="0" noProof="0">
                <a:ln>
                  <a:noFill/>
                </a:ln>
                <a:solidFill>
                  <a:prstClr val="black"/>
                </a:solidFill>
                <a:effectLst/>
                <a:uLnTx/>
                <a:uFillTx/>
                <a:ea typeface="+mn-ea"/>
                <a:cs typeface="+mn-cs"/>
              </a:rPr>
              <a:t>to </a:t>
            </a:r>
            <a:r>
              <a:rPr lang="en-US">
                <a:solidFill>
                  <a:prstClr val="black"/>
                </a:solidFill>
              </a:rPr>
              <a:t>$4.99M</a:t>
            </a:r>
            <a:endParaRPr lang="en-US" b="0" i="0" u="none" strike="noStrike" kern="1200" cap="none" spc="0" normalizeH="0" baseline="0" noProof="0">
              <a:ln>
                <a:noFill/>
              </a:ln>
              <a:solidFill>
                <a:prstClr val="black"/>
              </a:solidFill>
              <a:effectLst/>
              <a:uLnTx/>
              <a:uFillTx/>
              <a:ea typeface="Calibri"/>
              <a:cs typeface="Calibri"/>
            </a:endParaRPr>
          </a:p>
          <a:p>
            <a:pPr>
              <a:defRPr/>
            </a:pPr>
            <a:r>
              <a:rPr kumimoji="0" lang="en-US" b="1" i="0" u="none" strike="noStrike" kern="1200" cap="none" spc="0" normalizeH="0" baseline="0" noProof="0">
                <a:ln>
                  <a:noFill/>
                </a:ln>
                <a:solidFill>
                  <a:prstClr val="black"/>
                </a:solidFill>
                <a:effectLst/>
                <a:uLnTx/>
                <a:uFillTx/>
                <a:ea typeface="+mn-ea"/>
                <a:cs typeface="+mn-cs"/>
              </a:rPr>
              <a:t>Small Business Program Goal: </a:t>
            </a:r>
            <a:r>
              <a:rPr lang="en-US">
                <a:solidFill>
                  <a:prstClr val="black"/>
                </a:solidFill>
              </a:rPr>
              <a:t>7% MWBE</a:t>
            </a:r>
            <a:endParaRPr lang="en-US"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ea typeface="+mn-ea"/>
                <a:cs typeface="+mn-cs"/>
              </a:rPr>
              <a:t>Key Scope/Industry:​ </a:t>
            </a:r>
            <a:r>
              <a:rPr kumimoji="0" lang="en-US" b="0" i="0" u="none" strike="noStrike" kern="1200" cap="none" spc="0" normalizeH="0" baseline="0" noProof="0">
                <a:ln>
                  <a:noFill/>
                </a:ln>
                <a:solidFill>
                  <a:prstClr val="black"/>
                </a:solidFill>
                <a:effectLst/>
                <a:uLnTx/>
                <a:uFillTx/>
                <a:ea typeface="+mn-ea"/>
                <a:cs typeface="+mn-cs"/>
              </a:rPr>
              <a:t> </a:t>
            </a:r>
            <a:r>
              <a:rPr lang="en-US" b="0" i="0">
                <a:effectLst/>
              </a:rPr>
              <a:t>Garage Door </a:t>
            </a:r>
            <a:r>
              <a:rPr lang="en-US"/>
              <a:t>Maintenance</a:t>
            </a:r>
            <a:r>
              <a:rPr lang="en-US" b="0" i="0">
                <a:effectLst/>
              </a:rPr>
              <a:t> </a:t>
            </a:r>
            <a:endParaRPr lang="en-US" b="0" i="0">
              <a:effectLs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ea typeface="+mn-ea"/>
                <a:cs typeface="+mn-cs"/>
              </a:rPr>
              <a:t>Project Manager​: </a:t>
            </a:r>
            <a:r>
              <a:rPr kumimoji="0" lang="en-US" i="0" u="none" strike="noStrike" kern="1200" cap="none" spc="0" normalizeH="0" baseline="0" noProof="0">
                <a:ln>
                  <a:noFill/>
                </a:ln>
                <a:effectLst/>
                <a:uLnTx/>
                <a:uFillTx/>
                <a:ea typeface="+mn-ea"/>
                <a:cs typeface="+mn-cs"/>
              </a:rPr>
              <a:t>Cara James </a:t>
            </a:r>
            <a:r>
              <a:rPr kumimoji="0" lang="en-US" b="1" i="0" u="none" strike="noStrike" kern="1200" cap="none" spc="0" normalizeH="0" baseline="0" noProof="0">
                <a:ln>
                  <a:noFill/>
                </a:ln>
                <a:solidFill>
                  <a:prstClr val="black"/>
                </a:solidFill>
                <a:effectLst/>
                <a:uLnTx/>
                <a:uFillTx/>
                <a:ea typeface="+mn-ea"/>
                <a:cs typeface="+mn-cs"/>
              </a:rPr>
              <a:t>| </a:t>
            </a:r>
            <a:r>
              <a:rPr lang="en-US" b="0" i="0">
                <a:solidFill>
                  <a:srgbClr val="323130"/>
                </a:solidFill>
                <a:effectLst/>
                <a:hlinkClick r:id="rId3"/>
              </a:rPr>
              <a:t>Cara.James@flydenver.com</a:t>
            </a:r>
            <a:r>
              <a:rPr lang="en-US" b="0" i="0">
                <a:solidFill>
                  <a:srgbClr val="323130"/>
                </a:solidFill>
                <a:effectLst/>
              </a:rPr>
              <a:t> </a:t>
            </a:r>
            <a:endParaRPr kumimoji="0" lang="en-US"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22105029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3EB6E-2925-E13F-85A2-1CA9DE4C390E}"/>
            </a:ext>
          </a:extLst>
        </p:cNvPr>
        <p:cNvGrpSpPr/>
        <p:nvPr/>
      </p:nvGrpSpPr>
      <p:grpSpPr>
        <a:xfrm>
          <a:off x="0" y="0"/>
          <a:ext cx="0" cy="0"/>
          <a:chOff x="0" y="0"/>
          <a:chExt cx="0" cy="0"/>
        </a:xfrm>
      </p:grpSpPr>
      <p:sp>
        <p:nvSpPr>
          <p:cNvPr id="16" name="Text Placeholder 15" descr="Sanitary, Stormwater, &amp; Deice Water System Underground Utility Repair Service">
            <a:extLst>
              <a:ext uri="{FF2B5EF4-FFF2-40B4-BE49-F238E27FC236}">
                <a16:creationId xmlns:a16="http://schemas.microsoft.com/office/drawing/2014/main" id="{C84CD7FB-A73F-4BAD-CC8E-67151517B49C}"/>
              </a:ext>
            </a:extLst>
          </p:cNvPr>
          <p:cNvSpPr>
            <a:spLocks noGrp="1"/>
          </p:cNvSpPr>
          <p:nvPr>
            <p:ph type="title" idx="4294967295"/>
          </p:nvPr>
        </p:nvSpPr>
        <p:spPr>
          <a:xfrm>
            <a:off x="771858" y="315632"/>
            <a:ext cx="9286542"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2800" b="1">
                <a:solidFill>
                  <a:srgbClr val="440099"/>
                </a:solidFill>
                <a:ea typeface="+mj-lt"/>
                <a:cs typeface="+mj-lt"/>
              </a:rPr>
              <a:t>High Ceiling and Hard Surface Cleaning</a:t>
            </a:r>
            <a:endParaRPr lang="en-US">
              <a:ea typeface="+mj-lt"/>
              <a:cs typeface="+mj-lt"/>
            </a:endParaRPr>
          </a:p>
        </p:txBody>
      </p:sp>
      <p:sp>
        <p:nvSpPr>
          <p:cNvPr id="3" name="TextBox 2">
            <a:extLst>
              <a:ext uri="{FF2B5EF4-FFF2-40B4-BE49-F238E27FC236}">
                <a16:creationId xmlns:a16="http://schemas.microsoft.com/office/drawing/2014/main" id="{4727D69E-FFA6-07D7-382D-05366AF2EDF4}"/>
              </a:ext>
              <a:ext uri="{C183D7F6-B498-43B3-948B-1728B52AA6E4}">
                <adec:decorative xmlns:adec="http://schemas.microsoft.com/office/drawing/2017/decorative" val="0"/>
              </a:ext>
            </a:extLst>
          </p:cNvPr>
          <p:cNvSpPr txBox="1"/>
          <p:nvPr/>
        </p:nvSpPr>
        <p:spPr>
          <a:xfrm>
            <a:off x="771858" y="893950"/>
            <a:ext cx="10031260" cy="4832092"/>
          </a:xfrm>
          <a:prstGeom prst="rect">
            <a:avLst/>
          </a:prstGeom>
          <a:noFill/>
        </p:spPr>
        <p:txBody>
          <a:bodyPr wrap="square" lIns="91440" tIns="45720" rIns="91440" bIns="45720" anchor="t">
            <a:spAutoFit/>
          </a:bodyPr>
          <a:lstStyle/>
          <a:p>
            <a:pPr>
              <a:buNone/>
            </a:pPr>
            <a:r>
              <a:rPr lang="en-US" sz="1400"/>
              <a:t>DEN seeks vendors for specialized cleaning in public and tenant areas, including:</a:t>
            </a:r>
          </a:p>
          <a:p>
            <a:pPr marL="285750" indent="-285750">
              <a:buClr>
                <a:srgbClr val="E35B2A"/>
              </a:buClr>
              <a:buFont typeface="Arial" panose="020B0604020202020204" pitchFamily="34" charset="0"/>
              <a:buChar char="•"/>
            </a:pPr>
            <a:r>
              <a:rPr lang="en-US" sz="1400"/>
              <a:t>Surface cleaning and dust control</a:t>
            </a:r>
            <a:endParaRPr lang="en-US" sz="1400">
              <a:ea typeface="Calibri"/>
              <a:cs typeface="Calibri"/>
            </a:endParaRPr>
          </a:p>
          <a:p>
            <a:pPr marL="285750" indent="-285750">
              <a:buClr>
                <a:srgbClr val="E35B2A"/>
              </a:buClr>
              <a:buFont typeface="Arial" panose="020B0604020202020204" pitchFamily="34" charset="0"/>
              <a:buChar char="•"/>
            </a:pPr>
            <a:r>
              <a:rPr lang="en-US" sz="1400"/>
              <a:t>Vacuuming ceilings, lights, and walls</a:t>
            </a:r>
            <a:endParaRPr lang="en-US" sz="1400">
              <a:ea typeface="Calibri"/>
              <a:cs typeface="Calibri"/>
            </a:endParaRPr>
          </a:p>
          <a:p>
            <a:pPr marL="285750" indent="-285750">
              <a:buClr>
                <a:srgbClr val="E35B2A"/>
              </a:buClr>
              <a:buFont typeface="Arial" panose="020B0604020202020204" pitchFamily="34" charset="0"/>
              <a:buChar char="•"/>
            </a:pPr>
            <a:r>
              <a:rPr lang="en-US" sz="1400"/>
              <a:t>Cleaning air diffusers with certified biodegradable solution</a:t>
            </a:r>
            <a:endParaRPr lang="en-US" sz="1400">
              <a:ea typeface="Calibri"/>
              <a:cs typeface="Calibri"/>
            </a:endParaRPr>
          </a:p>
          <a:p>
            <a:endParaRPr lang="en-US" sz="1400" b="1"/>
          </a:p>
          <a:p>
            <a:r>
              <a:rPr lang="en-US" sz="1400" b="1"/>
              <a:t>Solution Must Be:</a:t>
            </a:r>
            <a:endParaRPr lang="en-US" sz="1400" b="1">
              <a:ea typeface="Calibri"/>
              <a:cs typeface="Calibri"/>
            </a:endParaRPr>
          </a:p>
          <a:p>
            <a:pPr marL="285750" indent="-285750">
              <a:buClr>
                <a:srgbClr val="E35B2A"/>
              </a:buClr>
              <a:buFont typeface="Arial" panose="020B0604020202020204" pitchFamily="34" charset="0"/>
              <a:buChar char="•"/>
            </a:pPr>
            <a:r>
              <a:rPr lang="en-US" sz="1400"/>
              <a:t>Biodegradable, non-abrasive, phosphate-free, non-flammable, and SCS-certified</a:t>
            </a:r>
            <a:endParaRPr lang="en-US" sz="1400">
              <a:ea typeface="Calibri"/>
              <a:cs typeface="Calibri"/>
            </a:endParaRPr>
          </a:p>
          <a:p>
            <a:br>
              <a:rPr lang="en-US" sz="1400" b="0" i="0" u="none" strike="noStrike" kern="1200" cap="none" spc="0" normalizeH="0" baseline="0" noProof="0">
                <a:ln>
                  <a:noFill/>
                </a:ln>
                <a:effectLst/>
                <a:uLnTx/>
                <a:uFillTx/>
                <a:ea typeface="Calibri"/>
                <a:cs typeface="Calibri"/>
              </a:rPr>
            </a:br>
            <a:r>
              <a:rPr lang="en-US" sz="1400" b="1"/>
              <a:t>Hours:</a:t>
            </a:r>
            <a:r>
              <a:rPr lang="en-US" sz="1400"/>
              <a:t> 24/7 (scheduled per task)</a:t>
            </a:r>
            <a:endParaRPr lang="en-US" sz="1400">
              <a:ea typeface="Calibri"/>
              <a:cs typeface="Calibri"/>
            </a:endParaRPr>
          </a:p>
          <a:p>
            <a:br>
              <a:rPr lang="en-US" sz="1400" b="1"/>
            </a:br>
            <a:r>
              <a:rPr lang="en-US" sz="1400" b="1"/>
              <a:t>Equipment:</a:t>
            </a:r>
            <a:endParaRPr lang="en-US" sz="1400"/>
          </a:p>
          <a:p>
            <a:pPr marL="742950" lvl="1" indent="-285750">
              <a:buClr>
                <a:srgbClr val="E35B2A"/>
              </a:buClr>
              <a:buFont typeface="Arial" panose="020B0604020202020204" pitchFamily="34" charset="0"/>
              <a:buChar char="•"/>
            </a:pPr>
            <a:r>
              <a:rPr lang="en-US" sz="1400"/>
              <a:t>19–20 ft lift with operator</a:t>
            </a:r>
            <a:endParaRPr lang="en-US" sz="1400">
              <a:ea typeface="Calibri"/>
              <a:cs typeface="Calibri"/>
            </a:endParaRPr>
          </a:p>
          <a:p>
            <a:pPr marL="742950" lvl="1" indent="-285750">
              <a:buClr>
                <a:srgbClr val="E35B2A"/>
              </a:buClr>
              <a:buFont typeface="Arial" panose="020B0604020202020204" pitchFamily="34" charset="0"/>
              <a:buChar char="•"/>
            </a:pPr>
            <a:r>
              <a:rPr lang="en-US" sz="1400"/>
              <a:t>HEPA backpack vacuum (or equivalent)</a:t>
            </a:r>
            <a:endParaRPr lang="en-US" sz="1400">
              <a:ea typeface="Calibri"/>
              <a:cs typeface="Calibri"/>
            </a:endParaRPr>
          </a:p>
          <a:p>
            <a:pPr marL="742950" lvl="1" indent="-285750">
              <a:buClr>
                <a:srgbClr val="E35B2A"/>
              </a:buClr>
              <a:buFont typeface="Arial" panose="020B0604020202020204" pitchFamily="34" charset="0"/>
              <a:buChar char="•"/>
            </a:pPr>
            <a:r>
              <a:rPr lang="en-US" sz="1400"/>
              <a:t>Extension cords, vacuum pole, soft brushes</a:t>
            </a:r>
            <a:endParaRPr lang="en-US" sz="1400">
              <a:ea typeface="Calibri"/>
              <a:cs typeface="Calibri"/>
            </a:endParaRPr>
          </a:p>
          <a:p>
            <a:pPr marL="742950" lvl="1" indent="-285750">
              <a:buClr>
                <a:srgbClr val="E35B2A"/>
              </a:buClr>
              <a:buFont typeface="Arial" panose="020B0604020202020204" pitchFamily="34" charset="0"/>
              <a:buChar char="•"/>
            </a:pPr>
            <a:r>
              <a:rPr lang="en-US" sz="1400"/>
              <a:t>Telescoping spray wand, dual-layer drop cloths</a:t>
            </a:r>
            <a:endParaRPr lang="en-US" sz="1400">
              <a:ea typeface="Calibri"/>
              <a:cs typeface="Calibri"/>
            </a:endParaRPr>
          </a:p>
          <a:p>
            <a:endParaRPr kumimoji="0" lang="en-US" sz="1400" b="0"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ea typeface="+mn-ea"/>
                <a:cs typeface="+mn-cs"/>
              </a:rPr>
              <a:t>KEY INFORMATION ​</a:t>
            </a:r>
            <a:endParaRPr kumimoji="0" lang="en-US" sz="1400" b="1"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ea typeface="+mn-ea"/>
                <a:cs typeface="+mn-cs"/>
              </a:rPr>
              <a:t>Anticipated Advertisement Date:  </a:t>
            </a:r>
            <a:r>
              <a:rPr lang="en-US" sz="1400">
                <a:solidFill>
                  <a:prstClr val="black"/>
                </a:solidFill>
              </a:rPr>
              <a:t>Q3</a:t>
            </a:r>
            <a:r>
              <a:rPr kumimoji="0" lang="en-US" sz="1400" b="0" i="0" u="none" strike="noStrike" kern="1200" cap="none" spc="0" normalizeH="0" baseline="0" noProof="0">
                <a:ln>
                  <a:noFill/>
                </a:ln>
                <a:solidFill>
                  <a:prstClr val="black"/>
                </a:solidFill>
                <a:effectLst/>
                <a:uLnTx/>
                <a:uFillTx/>
                <a:ea typeface="+mn-ea"/>
                <a:cs typeface="+mn-cs"/>
              </a:rPr>
              <a:t> 2025 </a:t>
            </a:r>
            <a:endParaRPr kumimoji="0" lang="en-US" sz="1400" b="0" i="0" u="none" strike="noStrike" kern="1200" cap="none" spc="0" normalizeH="0" baseline="0" noProof="0">
              <a:ln>
                <a:noFill/>
              </a:ln>
              <a:solidFill>
                <a:prstClr val="black"/>
              </a:solidFill>
              <a:effectLst/>
              <a:uLnTx/>
              <a:uFillTx/>
              <a:ea typeface="Calibri"/>
              <a:cs typeface="Calibri"/>
            </a:endParaRPr>
          </a:p>
          <a:p>
            <a:pPr>
              <a:defRPr/>
            </a:pPr>
            <a:r>
              <a:rPr kumimoji="0" lang="en-US" sz="1400" b="1" i="0" u="none" strike="noStrike" kern="1200" cap="none" spc="0" normalizeH="0" baseline="0" noProof="0">
                <a:ln>
                  <a:noFill/>
                </a:ln>
                <a:solidFill>
                  <a:prstClr val="black"/>
                </a:solidFill>
                <a:effectLst/>
                <a:uLnTx/>
                <a:uFillTx/>
                <a:ea typeface="+mn-ea"/>
                <a:cs typeface="+mn-cs"/>
              </a:rPr>
              <a:t>Estimated Project Value: </a:t>
            </a:r>
            <a:r>
              <a:rPr kumimoji="0" lang="en-US" sz="1400" b="0" i="0" u="none" strike="noStrike" kern="1200" cap="none" spc="0" normalizeH="0" baseline="0" noProof="0">
                <a:ln>
                  <a:noFill/>
                </a:ln>
                <a:solidFill>
                  <a:prstClr val="black"/>
                </a:solidFill>
                <a:effectLst/>
                <a:uLnTx/>
                <a:uFillTx/>
                <a:ea typeface="+mn-ea"/>
                <a:cs typeface="+mn-cs"/>
              </a:rPr>
              <a:t> </a:t>
            </a:r>
            <a:r>
              <a:rPr lang="en-US" sz="1400">
                <a:solidFill>
                  <a:prstClr val="black"/>
                </a:solidFill>
              </a:rPr>
              <a:t>$2M </a:t>
            </a:r>
            <a:r>
              <a:rPr kumimoji="0" lang="en-US" sz="1400" b="0" i="0" u="none" strike="noStrike" kern="1200" cap="none" spc="0" normalizeH="0" baseline="0" noProof="0">
                <a:ln>
                  <a:noFill/>
                </a:ln>
                <a:solidFill>
                  <a:prstClr val="black"/>
                </a:solidFill>
                <a:effectLst/>
                <a:uLnTx/>
                <a:uFillTx/>
                <a:ea typeface="+mn-ea"/>
                <a:cs typeface="+mn-cs"/>
              </a:rPr>
              <a:t>to </a:t>
            </a:r>
            <a:r>
              <a:rPr lang="en-US" sz="1400">
                <a:solidFill>
                  <a:prstClr val="black"/>
                </a:solidFill>
              </a:rPr>
              <a:t>$4.99M</a:t>
            </a:r>
            <a:endParaRPr lang="en-US" sz="1400" b="0" i="0" u="none" strike="noStrike" kern="1200" cap="none" spc="0" normalizeH="0" baseline="0" noProof="0">
              <a:ln>
                <a:noFill/>
              </a:ln>
              <a:solidFill>
                <a:prstClr val="black"/>
              </a:solidFill>
              <a:effectLst/>
              <a:uLnTx/>
              <a:uFillTx/>
              <a:ea typeface="Calibri"/>
              <a:cs typeface="Calibri"/>
            </a:endParaRPr>
          </a:p>
          <a:p>
            <a:pPr>
              <a:defRPr/>
            </a:pPr>
            <a:r>
              <a:rPr kumimoji="0" lang="en-US" sz="1400" b="1" i="0" u="none" strike="noStrike" kern="1200" cap="none" spc="0" normalizeH="0" baseline="0" noProof="0">
                <a:ln>
                  <a:noFill/>
                </a:ln>
                <a:solidFill>
                  <a:prstClr val="black"/>
                </a:solidFill>
                <a:effectLst/>
                <a:uLnTx/>
                <a:uFillTx/>
                <a:ea typeface="+mn-ea"/>
                <a:cs typeface="+mn-cs"/>
              </a:rPr>
              <a:t>Small Business Program Goal: </a:t>
            </a:r>
            <a:r>
              <a:rPr lang="en-US" sz="1400">
                <a:solidFill>
                  <a:prstClr val="black"/>
                </a:solidFill>
              </a:rPr>
              <a:t>12% MWBE</a:t>
            </a:r>
            <a:endParaRPr lang="en-US" sz="1400"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ea typeface="+mn-ea"/>
                <a:cs typeface="+mn-cs"/>
              </a:rPr>
              <a:t>Key Scope/Industry:​ </a:t>
            </a:r>
            <a:r>
              <a:rPr kumimoji="0" lang="en-US" sz="1400" b="0" i="0" u="none" strike="noStrike" kern="1200" cap="none" spc="0" normalizeH="0" baseline="0" noProof="0">
                <a:ln>
                  <a:noFill/>
                </a:ln>
                <a:solidFill>
                  <a:prstClr val="black"/>
                </a:solidFill>
                <a:effectLst/>
                <a:uLnTx/>
                <a:uFillTx/>
                <a:ea typeface="+mn-ea"/>
                <a:cs typeface="+mn-cs"/>
              </a:rPr>
              <a:t> </a:t>
            </a:r>
            <a:r>
              <a:rPr lang="en-US" sz="1400" b="0" i="0">
                <a:effectLst/>
              </a:rPr>
              <a:t>Janitorial. Need to be able to use a lift and ladders, work is above 20’.</a:t>
            </a:r>
            <a:endParaRPr lang="en-US" sz="1400" b="0" i="0">
              <a:effectLs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effectLst/>
                <a:uLnTx/>
                <a:uFillTx/>
                <a:ea typeface="+mn-ea"/>
                <a:cs typeface="+mn-cs"/>
              </a:rPr>
              <a:t>Project Manager​: </a:t>
            </a:r>
            <a:r>
              <a:rPr kumimoji="0" lang="en-US" sz="1400" i="0" u="none" strike="noStrike" kern="1200" cap="none" spc="0" normalizeH="0" baseline="0" noProof="0">
                <a:ln>
                  <a:noFill/>
                </a:ln>
                <a:effectLst/>
                <a:uLnTx/>
                <a:uFillTx/>
                <a:ea typeface="+mn-ea"/>
                <a:cs typeface="+mn-cs"/>
              </a:rPr>
              <a:t>Cara James</a:t>
            </a:r>
            <a:r>
              <a:rPr kumimoji="0" lang="en-US" sz="1400" b="1" i="0" u="none" strike="noStrike" kern="1200" cap="none" spc="0" normalizeH="0" baseline="0" noProof="0">
                <a:ln>
                  <a:noFill/>
                </a:ln>
                <a:solidFill>
                  <a:prstClr val="black"/>
                </a:solidFill>
                <a:effectLst/>
                <a:uLnTx/>
                <a:uFillTx/>
                <a:ea typeface="+mn-ea"/>
                <a:cs typeface="+mn-cs"/>
              </a:rPr>
              <a:t>| </a:t>
            </a:r>
            <a:r>
              <a:rPr lang="en-US" sz="1400" b="0" i="0">
                <a:solidFill>
                  <a:srgbClr val="323130"/>
                </a:solidFill>
                <a:effectLst/>
                <a:hlinkClick r:id="rId3"/>
              </a:rPr>
              <a:t>Cara.James@flydenver.com</a:t>
            </a:r>
            <a:endParaRPr kumimoji="0" lang="en-US" sz="14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18760819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C969F-D979-02B6-F935-5AA258C33755}"/>
            </a:ext>
          </a:extLst>
        </p:cNvPr>
        <p:cNvGrpSpPr/>
        <p:nvPr/>
      </p:nvGrpSpPr>
      <p:grpSpPr>
        <a:xfrm>
          <a:off x="0" y="0"/>
          <a:ext cx="0" cy="0"/>
          <a:chOff x="0" y="0"/>
          <a:chExt cx="0" cy="0"/>
        </a:xfrm>
      </p:grpSpPr>
      <p:sp>
        <p:nvSpPr>
          <p:cNvPr id="16" name="Text Placeholder 15" descr="Sanitary, Stormwater, &amp; Deice Water System Underground Utility Repair Service">
            <a:extLst>
              <a:ext uri="{FF2B5EF4-FFF2-40B4-BE49-F238E27FC236}">
                <a16:creationId xmlns:a16="http://schemas.microsoft.com/office/drawing/2014/main" id="{AFCA5392-1FD1-163B-DB94-73922C55BB21}"/>
              </a:ext>
            </a:extLst>
          </p:cNvPr>
          <p:cNvSpPr>
            <a:spLocks noGrp="1"/>
          </p:cNvSpPr>
          <p:nvPr>
            <p:ph type="title" idx="4294967295"/>
          </p:nvPr>
        </p:nvSpPr>
        <p:spPr>
          <a:xfrm>
            <a:off x="666025" y="315632"/>
            <a:ext cx="9286542"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2800">
                <a:solidFill>
                  <a:srgbClr val="440099"/>
                </a:solidFill>
                <a:latin typeface="+mn-lt"/>
                <a:ea typeface="+mn-ea"/>
                <a:cs typeface="+mn-cs"/>
              </a:rPr>
              <a:t>Underground Piping Repair &amp; Response Service (UPRRS)</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a:extLst>
              <a:ext uri="{FF2B5EF4-FFF2-40B4-BE49-F238E27FC236}">
                <a16:creationId xmlns:a16="http://schemas.microsoft.com/office/drawing/2014/main" id="{8C003A0F-B9C4-A986-C3A2-A071CE75F547}"/>
              </a:ext>
              <a:ext uri="{C183D7F6-B498-43B3-948B-1728B52AA6E4}">
                <adec:decorative xmlns:adec="http://schemas.microsoft.com/office/drawing/2017/decorative" val="0"/>
              </a:ext>
            </a:extLst>
          </p:cNvPr>
          <p:cNvSpPr txBox="1"/>
          <p:nvPr/>
        </p:nvSpPr>
        <p:spPr>
          <a:xfrm>
            <a:off x="664396" y="1041872"/>
            <a:ext cx="9512421" cy="5401479"/>
          </a:xfrm>
          <a:prstGeom prst="rect">
            <a:avLst/>
          </a:prstGeom>
          <a:noFill/>
        </p:spPr>
        <p:txBody>
          <a:bodyPr wrap="square" lIns="91440" tIns="45720" rIns="91440" bIns="45720" anchor="t">
            <a:spAutoFit/>
          </a:bodyPr>
          <a:lstStyle/>
          <a:p>
            <a:r>
              <a:rPr lang="en-US" sz="1500">
                <a:latin typeface="Calibri"/>
                <a:ea typeface="Calibri"/>
                <a:cs typeface="Calibri"/>
              </a:rPr>
              <a:t>DEN Airport Operations is seeking a qualified contractor to provide comprehensive </a:t>
            </a:r>
            <a:r>
              <a:rPr lang="en-US" sz="1500" b="1">
                <a:latin typeface="Calibri"/>
                <a:ea typeface="Calibri"/>
                <a:cs typeface="Calibri"/>
              </a:rPr>
              <a:t>maintenance, repair, and replacement services</a:t>
            </a:r>
            <a:r>
              <a:rPr lang="en-US" sz="1500">
                <a:latin typeface="Calibri"/>
                <a:ea typeface="Calibri"/>
                <a:cs typeface="Calibri"/>
              </a:rPr>
              <a:t> for onsite </a:t>
            </a:r>
            <a:r>
              <a:rPr lang="en-US" sz="1500" b="1">
                <a:latin typeface="Calibri"/>
                <a:ea typeface="Calibri"/>
                <a:cs typeface="Calibri"/>
              </a:rPr>
              <a:t>sanitary sewer, stormwater, and deice water piping systems</a:t>
            </a:r>
            <a:r>
              <a:rPr lang="en-US" sz="1500">
                <a:latin typeface="Calibri"/>
                <a:ea typeface="Calibri"/>
                <a:cs typeface="Calibri"/>
              </a:rPr>
              <a:t>. </a:t>
            </a:r>
            <a:r>
              <a:rPr lang="en-US" sz="1500">
                <a:latin typeface="Calibri"/>
                <a:ea typeface="+mn-lt"/>
                <a:cs typeface="Calibri"/>
              </a:rPr>
              <a:t>This includes knowledge of the NAICS Code 221300, Water, Sewage and Other Systems. Relative locations include sewer system, glycol rehabilitation treatment plants, retention ponds and underground drainage system. </a:t>
            </a:r>
            <a:r>
              <a:rPr lang="en-US" sz="1500">
                <a:ea typeface="+mn-lt"/>
                <a:cs typeface="+mn-lt"/>
              </a:rPr>
              <a:t>To ensure uninterrupted airport operations, all repair requests must be addressed promptly and resolved without delay.</a:t>
            </a:r>
            <a:endParaRPr lang="en-US" sz="1500">
              <a:latin typeface="Calibri"/>
              <a:ea typeface="+mn-lt"/>
              <a:cs typeface="Calibri"/>
            </a:endParaRPr>
          </a:p>
          <a:p>
            <a:br>
              <a:rPr lang="en-US" sz="1500" b="1">
                <a:latin typeface="Calibri" panose="020F0502020204030204" pitchFamily="34" charset="0"/>
                <a:cs typeface="Calibri" panose="020F0502020204030204" pitchFamily="34" charset="0"/>
              </a:rPr>
            </a:br>
            <a:r>
              <a:rPr kumimoji="0" lang="en-US" sz="1500" b="1" i="0" u="none" strike="noStrike" kern="1200" cap="none" spc="0" normalizeH="0" baseline="0" noProof="0">
                <a:ln>
                  <a:noFill/>
                </a:ln>
                <a:solidFill>
                  <a:prstClr val="black"/>
                </a:solidFill>
                <a:effectLst/>
                <a:uLnTx/>
                <a:uFillTx/>
                <a:latin typeface="Calibri"/>
                <a:ea typeface="+mn-lt"/>
                <a:cs typeface="Calibri"/>
              </a:rPr>
              <a:t>Scope of Work Includes</a:t>
            </a:r>
            <a:r>
              <a:rPr lang="en-US" sz="1500" b="1">
                <a:solidFill>
                  <a:prstClr val="black"/>
                </a:solidFill>
                <a:latin typeface="Calibri"/>
                <a:ea typeface="+mn-lt"/>
                <a:cs typeface="Calibri"/>
              </a:rPr>
              <a:t> but not  limited to:</a:t>
            </a:r>
          </a:p>
          <a:p>
            <a:pPr marL="285750" indent="-285750">
              <a:buClr>
                <a:srgbClr val="E35B2A"/>
              </a:buClr>
              <a:buFont typeface="Arial" panose="020B0604020202020204" pitchFamily="34" charset="0"/>
              <a:buChar char="•"/>
            </a:pPr>
            <a:r>
              <a:rPr lang="en-US" sz="1500" b="1">
                <a:latin typeface="Calibri"/>
                <a:ea typeface="Calibri"/>
                <a:cs typeface="Calibri"/>
              </a:rPr>
              <a:t>Safety &amp; Permitting</a:t>
            </a:r>
            <a:r>
              <a:rPr lang="en-US" sz="1500">
                <a:latin typeface="Calibri"/>
                <a:ea typeface="Calibri"/>
                <a:cs typeface="Calibri"/>
              </a:rPr>
              <a:t>: </a:t>
            </a:r>
          </a:p>
          <a:p>
            <a:pPr marL="742950" lvl="1" indent="-285750">
              <a:buClr>
                <a:srgbClr val="E35B2A"/>
              </a:buClr>
              <a:buFont typeface="Arial" panose="020B0604020202020204" pitchFamily="34" charset="0"/>
              <a:buChar char="•"/>
            </a:pPr>
            <a:r>
              <a:rPr lang="en-US" sz="1500">
                <a:latin typeface="Calibri"/>
                <a:ea typeface="+mn-lt"/>
                <a:cs typeface="Calibri"/>
              </a:rPr>
              <a:t>Ensure compliance with relevant safety protocols during excavation and repair work to include traffic  control and hazard identification</a:t>
            </a:r>
            <a:endParaRPr lang="en-US" sz="1500">
              <a:latin typeface="Calibri"/>
              <a:ea typeface="Calibri" panose="020F0502020204030204"/>
              <a:cs typeface="Calibri"/>
            </a:endParaRPr>
          </a:p>
          <a:p>
            <a:pPr marL="742950" lvl="1" indent="-285750">
              <a:buClr>
                <a:srgbClr val="E35B2A"/>
              </a:buClr>
              <a:buFont typeface="Arial" panose="020B0604020202020204" pitchFamily="34" charset="0"/>
              <a:buChar char="•"/>
            </a:pPr>
            <a:r>
              <a:rPr lang="en-US" sz="1500">
                <a:latin typeface="Calibri"/>
                <a:ea typeface="+mn-lt"/>
                <a:cs typeface="Calibri"/>
              </a:rPr>
              <a:t>Permitting as required</a:t>
            </a:r>
            <a:endParaRPr lang="en-US" sz="1500">
              <a:latin typeface="Calibri"/>
              <a:ea typeface="Calibri" panose="020F0502020204030204"/>
              <a:cs typeface="Calibri"/>
            </a:endParaRPr>
          </a:p>
          <a:p>
            <a:pPr marL="742950" lvl="1" indent="-285750">
              <a:buClr>
                <a:srgbClr val="E35B2A"/>
              </a:buClr>
              <a:buFont typeface="Arial" panose="020B0604020202020204" pitchFamily="34" charset="0"/>
              <a:buChar char="•"/>
            </a:pPr>
            <a:r>
              <a:rPr lang="en-US" sz="1500">
                <a:latin typeface="Calibri"/>
                <a:ea typeface="+mn-lt"/>
                <a:cs typeface="Calibri"/>
              </a:rPr>
              <a:t>Minimum impact on airport operations, preferably conducting scheduled work during off-peak hours</a:t>
            </a:r>
            <a:endParaRPr lang="en-US" sz="1500">
              <a:latin typeface="Calibri"/>
              <a:ea typeface="Calibri" panose="020F0502020204030204"/>
              <a:cs typeface="Calibri"/>
            </a:endParaRPr>
          </a:p>
          <a:p>
            <a:pPr marL="285750" indent="-285750">
              <a:buClr>
                <a:srgbClr val="E35B2A"/>
              </a:buClr>
              <a:buFont typeface="Arial" panose="020B0604020202020204" pitchFamily="34" charset="0"/>
              <a:buChar char="•"/>
            </a:pPr>
            <a:r>
              <a:rPr lang="en-US" sz="1500" b="1">
                <a:latin typeface="Calibri"/>
                <a:ea typeface="Calibri"/>
                <a:cs typeface="Calibri"/>
              </a:rPr>
              <a:t>Excavation &amp; Restoration</a:t>
            </a:r>
            <a:r>
              <a:rPr lang="en-US" sz="1500">
                <a:latin typeface="Calibri"/>
                <a:ea typeface="Calibri"/>
                <a:cs typeface="Calibri"/>
              </a:rPr>
              <a:t>: Utility locating, pipe repair/replacement, surface restoration, testing &amp; commissioning.</a:t>
            </a:r>
          </a:p>
          <a:p>
            <a:pPr marL="285750" indent="-285750">
              <a:buClr>
                <a:srgbClr val="E35B2A"/>
              </a:buClr>
              <a:buFont typeface="Arial" panose="020B0604020202020204" pitchFamily="34" charset="0"/>
              <a:buChar char="•"/>
            </a:pPr>
            <a:r>
              <a:rPr lang="en-US" sz="1500" b="1">
                <a:latin typeface="Calibri"/>
                <a:ea typeface="Calibri"/>
                <a:cs typeface="Calibri"/>
              </a:rPr>
              <a:t>Point Repairs</a:t>
            </a:r>
            <a:r>
              <a:rPr lang="en-US" sz="1500">
                <a:latin typeface="Calibri"/>
                <a:ea typeface="Calibri"/>
                <a:cs typeface="Calibri"/>
              </a:rPr>
              <a:t>: Abandon laterals, root intrusion, offset joints, water infiltration, cracks, and holes.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black"/>
                </a:solidFill>
                <a:effectLst/>
                <a:uLnTx/>
                <a:uFillTx/>
                <a:latin typeface="Calibri"/>
                <a:ea typeface="Calibri"/>
                <a:cs typeface="Calibri"/>
              </a:rPr>
              <a:t>​</a:t>
            </a:r>
            <a:endParaRPr lang="en-US" sz="1500" b="0" i="0" u="none" strike="noStrike" kern="1200" cap="none" spc="0" normalizeH="0" baseline="0" noProof="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black"/>
                </a:solidFill>
                <a:effectLst/>
                <a:uLnTx/>
                <a:uFillTx/>
                <a:latin typeface="Calibri"/>
                <a:ea typeface="Calibri"/>
                <a:cs typeface="Calibri"/>
              </a:rPr>
              <a:t>KEY INFORMATION ​</a:t>
            </a:r>
            <a:endParaRPr lang="en-US" sz="1500" b="1" i="0" u="none" strike="noStrike" kern="1200" cap="none" spc="0" normalizeH="0" baseline="0" noProof="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black"/>
                </a:solidFill>
                <a:effectLst/>
                <a:uLnTx/>
                <a:uFillTx/>
                <a:latin typeface="Calibri"/>
                <a:ea typeface="Calibri"/>
                <a:cs typeface="Calibri"/>
              </a:rPr>
              <a:t>Anticipated Advertisement Date:  </a:t>
            </a:r>
            <a:r>
              <a:rPr lang="en-US" sz="1500">
                <a:solidFill>
                  <a:prstClr val="black"/>
                </a:solidFill>
                <a:latin typeface="Calibri"/>
                <a:ea typeface="Calibri"/>
                <a:cs typeface="Calibri"/>
              </a:rPr>
              <a:t>Q4</a:t>
            </a:r>
            <a:r>
              <a:rPr kumimoji="0" lang="en-US" sz="1500" b="0" i="0" u="none" strike="noStrike" kern="1200" cap="none" spc="0" normalizeH="0" baseline="0" noProof="0">
                <a:ln>
                  <a:noFill/>
                </a:ln>
                <a:solidFill>
                  <a:prstClr val="black"/>
                </a:solidFill>
                <a:effectLst/>
                <a:uLnTx/>
                <a:uFillTx/>
                <a:latin typeface="Calibri"/>
                <a:ea typeface="Calibri"/>
                <a:cs typeface="Calibri"/>
              </a:rPr>
              <a:t> 2025 </a:t>
            </a:r>
            <a:endParaRPr lang="en-US" sz="1500" b="0" i="0" u="none" strike="noStrike" kern="1200" cap="none" spc="0" normalizeH="0" baseline="0" noProof="0">
              <a:ln>
                <a:noFill/>
              </a:ln>
              <a:solidFill>
                <a:prstClr val="black"/>
              </a:solidFill>
              <a:effectLst/>
              <a:uLnTx/>
              <a:uFillTx/>
              <a:latin typeface="Calibri"/>
              <a:ea typeface="Calibri"/>
              <a:cs typeface="Calibri"/>
            </a:endParaRPr>
          </a:p>
          <a:p>
            <a:pPr>
              <a:defRPr/>
            </a:pPr>
            <a:r>
              <a:rPr kumimoji="0" lang="en-US" sz="1500" b="1" i="0" u="none" strike="noStrike" kern="1200" cap="none" spc="0" normalizeH="0" baseline="0" noProof="0">
                <a:ln>
                  <a:noFill/>
                </a:ln>
                <a:solidFill>
                  <a:prstClr val="black"/>
                </a:solidFill>
                <a:effectLst/>
                <a:uLnTx/>
                <a:uFillTx/>
                <a:latin typeface="Calibri"/>
                <a:ea typeface="Calibri"/>
                <a:cs typeface="Calibri"/>
              </a:rPr>
              <a:t>Estimated Project Value: </a:t>
            </a:r>
            <a:r>
              <a:rPr kumimoji="0" lang="en-US" sz="1500" b="0" i="0" u="none" strike="noStrike" kern="1200" cap="none" spc="0" normalizeH="0" baseline="0" noProof="0">
                <a:ln>
                  <a:noFill/>
                </a:ln>
                <a:solidFill>
                  <a:prstClr val="black"/>
                </a:solidFill>
                <a:effectLst/>
                <a:uLnTx/>
                <a:uFillTx/>
                <a:latin typeface="Calibri"/>
                <a:ea typeface="Calibri"/>
                <a:cs typeface="Calibri"/>
              </a:rPr>
              <a:t> </a:t>
            </a:r>
            <a:r>
              <a:rPr lang="en-US" sz="1500">
                <a:solidFill>
                  <a:prstClr val="black"/>
                </a:solidFill>
                <a:latin typeface="Calibri"/>
                <a:ea typeface="Calibri"/>
                <a:cs typeface="Calibri"/>
              </a:rPr>
              <a:t>&gt; </a:t>
            </a:r>
            <a:r>
              <a:rPr kumimoji="0" lang="en-US" sz="1500" b="0" i="0" u="none" strike="noStrike" kern="1200" cap="none" spc="0" normalizeH="0" baseline="0" noProof="0">
                <a:ln>
                  <a:noFill/>
                </a:ln>
                <a:solidFill>
                  <a:prstClr val="black"/>
                </a:solidFill>
                <a:effectLst/>
                <a:uLnTx/>
                <a:uFillTx/>
                <a:latin typeface="Calibri"/>
                <a:ea typeface="Calibri"/>
                <a:cs typeface="Calibri"/>
              </a:rPr>
              <a:t>$</a:t>
            </a:r>
            <a:r>
              <a:rPr lang="en-US" sz="1500">
                <a:solidFill>
                  <a:prstClr val="black"/>
                </a:solidFill>
                <a:latin typeface="Calibri"/>
                <a:ea typeface="Calibri"/>
                <a:cs typeface="Calibri"/>
              </a:rPr>
              <a:t>10M</a:t>
            </a:r>
            <a:endParaRPr lang="en-US" sz="1500" b="0" i="0" u="none" strike="noStrike" kern="1200" cap="none" spc="0" normalizeH="0" baseline="0" noProof="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black"/>
                </a:solidFill>
                <a:effectLst/>
                <a:uLnTx/>
                <a:uFillTx/>
                <a:latin typeface="Calibri"/>
                <a:ea typeface="Calibri"/>
                <a:cs typeface="Calibri"/>
              </a:rPr>
              <a:t>Small Business Program Goal: </a:t>
            </a:r>
            <a:r>
              <a:rPr lang="en-US" sz="1500">
                <a:solidFill>
                  <a:prstClr val="black"/>
                </a:solidFill>
                <a:latin typeface="Calibri"/>
                <a:ea typeface="Calibri"/>
                <a:cs typeface="Calibri"/>
              </a:rPr>
              <a:t>TBD</a:t>
            </a:r>
            <a:endParaRPr lang="en-US" sz="1500" b="0" i="0" u="none" strike="noStrike" kern="1200" cap="none" spc="0" normalizeH="0" baseline="0" noProof="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black"/>
                </a:solidFill>
                <a:effectLst/>
                <a:uLnTx/>
                <a:uFillTx/>
                <a:latin typeface="Calibri"/>
                <a:ea typeface="Calibri"/>
                <a:cs typeface="Calibri"/>
              </a:rPr>
              <a:t>Key Scope/Industry:​ </a:t>
            </a:r>
            <a:r>
              <a:rPr kumimoji="0" lang="en-US" sz="1500" b="0" i="0" u="none" strike="noStrike" kern="1200" cap="none" spc="0" normalizeH="0" baseline="0" noProof="0">
                <a:ln>
                  <a:noFill/>
                </a:ln>
                <a:solidFill>
                  <a:prstClr val="black"/>
                </a:solidFill>
                <a:effectLst/>
                <a:uLnTx/>
                <a:uFillTx/>
                <a:latin typeface="Calibri"/>
                <a:ea typeface="Calibri"/>
                <a:cs typeface="Calibri"/>
              </a:rPr>
              <a:t> </a:t>
            </a:r>
            <a:r>
              <a:rPr lang="en-US" sz="1500" b="0" i="0">
                <a:effectLst/>
                <a:latin typeface="Calibri"/>
                <a:ea typeface="Calibri"/>
                <a:cs typeface="Calibri"/>
              </a:rPr>
              <a:t>GPR (Ground-penetrating radar), Traffic Control, Power Equipment Operators, Welding, Plumbing, Pipe Assessment Management, Landscaping, Trenching &amp; Excavation, Permitting</a:t>
            </a:r>
          </a:p>
          <a:p>
            <a:pPr>
              <a:defRPr/>
            </a:pPr>
            <a:r>
              <a:rPr lang="en-US" sz="1500" b="1">
                <a:latin typeface="Calibri"/>
                <a:ea typeface="Calibri"/>
                <a:cs typeface="Calibri"/>
              </a:rPr>
              <a:t>Project</a:t>
            </a:r>
            <a:r>
              <a:rPr kumimoji="0" lang="en-US" sz="1500" b="1" i="0" u="none" strike="noStrike" kern="1200" cap="none" spc="0" normalizeH="0" baseline="0" noProof="0">
                <a:ln>
                  <a:noFill/>
                </a:ln>
                <a:effectLst/>
                <a:uLnTx/>
                <a:uFillTx/>
                <a:latin typeface="Calibri"/>
                <a:ea typeface="Calibri"/>
                <a:cs typeface="Calibri"/>
              </a:rPr>
              <a:t> Manager​: </a:t>
            </a:r>
            <a:r>
              <a:rPr lang="en-US" sz="1500">
                <a:latin typeface="Calibri"/>
                <a:ea typeface="Calibri"/>
                <a:cs typeface="Calibri"/>
              </a:rPr>
              <a:t>Jacqueline</a:t>
            </a:r>
            <a:r>
              <a:rPr lang="en-US" sz="1500">
                <a:solidFill>
                  <a:prstClr val="black"/>
                </a:solidFill>
                <a:latin typeface="Calibri"/>
                <a:ea typeface="Calibri"/>
                <a:cs typeface="Calibri"/>
              </a:rPr>
              <a:t> Wilson </a:t>
            </a:r>
            <a:r>
              <a:rPr kumimoji="0" lang="en-US" sz="1500" b="1" i="0" u="none" strike="noStrike" kern="1200" cap="none" spc="0" normalizeH="0" baseline="0" noProof="0">
                <a:ln>
                  <a:noFill/>
                </a:ln>
                <a:solidFill>
                  <a:prstClr val="black"/>
                </a:solidFill>
                <a:effectLst/>
                <a:uLnTx/>
                <a:uFillTx/>
                <a:latin typeface="Calibri"/>
                <a:ea typeface="Calibri"/>
                <a:cs typeface="Calibri"/>
              </a:rPr>
              <a:t>| </a:t>
            </a:r>
            <a:r>
              <a:rPr lang="en-US" sz="1500">
                <a:solidFill>
                  <a:srgbClr val="323130"/>
                </a:solidFill>
                <a:latin typeface="Calibri"/>
                <a:ea typeface="Calibri"/>
                <a:cs typeface="Calibri"/>
                <a:hlinkClick r:id="rId3"/>
              </a:rPr>
              <a:t>jacqueline.wilson@flydenver.com</a:t>
            </a:r>
          </a:p>
          <a:p>
            <a:pPr>
              <a:defRPr/>
            </a:pPr>
            <a:endParaRPr lang="en-US" sz="1500">
              <a:solidFill>
                <a:srgbClr val="323130"/>
              </a:solidFill>
              <a:latin typeface="Calibri"/>
              <a:ea typeface="Calibri"/>
              <a:cs typeface="Calibri"/>
            </a:endParaRPr>
          </a:p>
        </p:txBody>
      </p:sp>
    </p:spTree>
    <p:extLst>
      <p:ext uri="{BB962C8B-B14F-4D97-AF65-F5344CB8AC3E}">
        <p14:creationId xmlns:p14="http://schemas.microsoft.com/office/powerpoint/2010/main" val="37393772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27060-75D5-00D0-7978-A0D631A6FC97}"/>
            </a:ext>
          </a:extLst>
        </p:cNvPr>
        <p:cNvGrpSpPr/>
        <p:nvPr/>
      </p:nvGrpSpPr>
      <p:grpSpPr>
        <a:xfrm>
          <a:off x="0" y="0"/>
          <a:ext cx="0" cy="0"/>
          <a:chOff x="0" y="0"/>
          <a:chExt cx="0" cy="0"/>
        </a:xfrm>
      </p:grpSpPr>
      <p:sp>
        <p:nvSpPr>
          <p:cNvPr id="16" name="Text Placeholder 15" descr="Sanitary, Stormwater, &amp; Deice Water System Underground Utility Repair Service">
            <a:extLst>
              <a:ext uri="{FF2B5EF4-FFF2-40B4-BE49-F238E27FC236}">
                <a16:creationId xmlns:a16="http://schemas.microsoft.com/office/drawing/2014/main" id="{F88DE285-AEB0-58AD-125D-C6BA8DFD4182}"/>
              </a:ext>
            </a:extLst>
          </p:cNvPr>
          <p:cNvSpPr>
            <a:spLocks noGrp="1"/>
          </p:cNvSpPr>
          <p:nvPr>
            <p:ph type="title" idx="4294967295"/>
          </p:nvPr>
        </p:nvSpPr>
        <p:spPr>
          <a:xfrm>
            <a:off x="771858" y="305863"/>
            <a:ext cx="9286542"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a:solidFill>
                  <a:srgbClr val="440099"/>
                </a:solidFill>
                <a:latin typeface="+mn-lt"/>
                <a:ea typeface="+mn-ea"/>
                <a:cs typeface="+mn-cs"/>
              </a:rPr>
              <a:t>DEN Guard Gates Maintenance, Repair, and Emergency Services</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a:extLst>
              <a:ext uri="{FF2B5EF4-FFF2-40B4-BE49-F238E27FC236}">
                <a16:creationId xmlns:a16="http://schemas.microsoft.com/office/drawing/2014/main" id="{5F924661-ABBC-6C2F-839E-0847FE33E541}"/>
              </a:ext>
              <a:ext uri="{C183D7F6-B498-43B3-948B-1728B52AA6E4}">
                <adec:decorative xmlns:adec="http://schemas.microsoft.com/office/drawing/2017/decorative" val="0"/>
              </a:ext>
            </a:extLst>
          </p:cNvPr>
          <p:cNvSpPr txBox="1"/>
          <p:nvPr/>
        </p:nvSpPr>
        <p:spPr>
          <a:xfrm>
            <a:off x="771858" y="1178641"/>
            <a:ext cx="9512421" cy="5493812"/>
          </a:xfrm>
          <a:prstGeom prst="rect">
            <a:avLst/>
          </a:prstGeom>
          <a:noFill/>
        </p:spPr>
        <p:txBody>
          <a:bodyPr wrap="square" lIns="91440" tIns="45720" rIns="91440" bIns="45720" anchor="t">
            <a:spAutoFit/>
          </a:bodyPr>
          <a:lstStyle/>
          <a:p>
            <a:r>
              <a:rPr lang="en-US" sz="1400">
                <a:ea typeface="+mn-lt"/>
                <a:cs typeface="+mn-lt"/>
              </a:rPr>
              <a:t>Provide preventative maintenance, corrective maintenance and emergency repair services to extend the life of DEN’s electric security gates and be responsible for expedited time-critical gate repairs that may impact public safety and airport security.</a:t>
            </a:r>
            <a:endParaRPr lang="en-US"/>
          </a:p>
          <a:p>
            <a:endParaRPr lang="en-US" sz="1400"/>
          </a:p>
          <a:p>
            <a:r>
              <a:rPr lang="en-US" sz="1400" b="1"/>
              <a:t>Scope includes</a:t>
            </a:r>
            <a:r>
              <a:rPr lang="en-US" sz="1400"/>
              <a:t>:</a:t>
            </a:r>
            <a:endParaRPr lang="en-US" sz="1400">
              <a:ea typeface="Calibri"/>
              <a:cs typeface="Calibri"/>
            </a:endParaRPr>
          </a:p>
          <a:p>
            <a:pPr marL="285750" indent="-285750">
              <a:buFont typeface="Arial" panose="020B0604020202020204" pitchFamily="34" charset="0"/>
              <a:buChar char="•"/>
            </a:pPr>
            <a:r>
              <a:rPr lang="en-US" sz="1400"/>
              <a:t>Preventative and corrective maintenance</a:t>
            </a:r>
            <a:endParaRPr lang="en-US" sz="1400">
              <a:ea typeface="Calibri"/>
              <a:cs typeface="Calibri"/>
            </a:endParaRPr>
          </a:p>
          <a:p>
            <a:pPr marL="285750" indent="-285750">
              <a:buFont typeface="Arial" panose="020B0604020202020204" pitchFamily="34" charset="0"/>
              <a:buChar char="•"/>
            </a:pPr>
            <a:r>
              <a:rPr lang="en-US" sz="1400"/>
              <a:t>Emergency repair services</a:t>
            </a:r>
            <a:endParaRPr lang="en-US" sz="1400">
              <a:ea typeface="Calibri"/>
              <a:cs typeface="Calibri"/>
            </a:endParaRPr>
          </a:p>
          <a:p>
            <a:pPr marL="285750" indent="-285750">
              <a:buFont typeface="Arial" panose="020B0604020202020204" pitchFamily="34" charset="0"/>
              <a:buChar char="•"/>
            </a:pPr>
            <a:r>
              <a:rPr lang="en-US" sz="1400"/>
              <a:t>Gate and gate operator installation/removal</a:t>
            </a:r>
            <a:endParaRPr lang="en-US" sz="1400">
              <a:ea typeface="Calibri"/>
              <a:cs typeface="Calibri"/>
            </a:endParaRPr>
          </a:p>
          <a:p>
            <a:pPr marL="285750" indent="-285750">
              <a:buFont typeface="Arial" panose="020B0604020202020204" pitchFamily="34" charset="0"/>
              <a:buChar char="•"/>
            </a:pPr>
            <a:r>
              <a:rPr lang="en-US" sz="1400"/>
              <a:t>Troubleshooting and diagnostics</a:t>
            </a:r>
            <a:endParaRPr lang="en-US" sz="1400">
              <a:ea typeface="Calibri"/>
              <a:cs typeface="Calibri"/>
            </a:endParaRPr>
          </a:p>
          <a:p>
            <a:pPr marL="285750" indent="-285750">
              <a:buFont typeface="Arial" panose="020B0604020202020204" pitchFamily="34" charset="0"/>
              <a:buChar char="•"/>
            </a:pPr>
            <a:r>
              <a:rPr lang="en-US" sz="1400"/>
              <a:t>PLC (Programmable Logic Controller) experience required</a:t>
            </a:r>
            <a:endParaRPr lang="en-US" sz="1400">
              <a:ea typeface="Calibri"/>
              <a:cs typeface="Calibri"/>
            </a:endParaRPr>
          </a:p>
          <a:p>
            <a:pPr marL="285750" indent="-285750">
              <a:buFont typeface="Arial" panose="020B0604020202020204" pitchFamily="34" charset="0"/>
              <a:buChar char="•"/>
            </a:pPr>
            <a:endParaRPr lang="en-US" sz="1400"/>
          </a:p>
          <a:p>
            <a:r>
              <a:rPr lang="en-US" sz="1400" b="1"/>
              <a:t>Qualifications:</a:t>
            </a:r>
            <a:endParaRPr lang="en-US" sz="1400" b="1">
              <a:ea typeface="Calibri"/>
              <a:cs typeface="Calibri"/>
            </a:endParaRPr>
          </a:p>
          <a:p>
            <a:pPr marL="285750" indent="-285750">
              <a:buFont typeface="Arial" panose="020B0604020202020204" pitchFamily="34" charset="0"/>
              <a:buChar char="•"/>
            </a:pPr>
            <a:r>
              <a:rPr lang="en-US" sz="1400"/>
              <a:t>Provide personnel skilled in diagnosing technical issues with complex gate system</a:t>
            </a:r>
            <a:endParaRPr lang="en-US" sz="1400">
              <a:ea typeface="Calibri"/>
              <a:cs typeface="Calibri"/>
            </a:endParaRPr>
          </a:p>
          <a:p>
            <a:pPr marL="285750" indent="-285750">
              <a:buFont typeface="Arial" panose="020B0604020202020204" pitchFamily="34" charset="0"/>
              <a:buChar char="•"/>
            </a:pPr>
            <a:r>
              <a:rPr lang="en-US" sz="1400"/>
              <a:t>Familiarization with DEN's preferred manufacturers for new and replacement parts</a:t>
            </a:r>
            <a:endParaRPr lang="en-US" sz="1400">
              <a:ea typeface="Calibri"/>
              <a:cs typeface="Calibri"/>
            </a:endParaRPr>
          </a:p>
          <a:p>
            <a:pPr marL="285750" indent="-285750">
              <a:buFont typeface="Arial" panose="020B0604020202020204" pitchFamily="34" charset="0"/>
              <a:buChar char="•"/>
            </a:pPr>
            <a:r>
              <a:rPr lang="en-US" sz="1400"/>
              <a:t>Emergency Services / Rapid Response Teams</a:t>
            </a:r>
            <a:endParaRPr kumimoji="0" lang="en-US" sz="1400" b="0" i="0" u="none" strike="noStrike" kern="1200" cap="none" spc="0" normalizeH="0" baseline="0" noProof="0">
              <a:ln>
                <a:noFill/>
              </a:ln>
              <a:solidFill>
                <a:prstClr val="black"/>
              </a:solidFill>
              <a:effectLst/>
              <a:uLnTx/>
              <a:uFillTx/>
              <a:ea typeface="Calibri"/>
              <a:cs typeface="Calibri"/>
            </a:endParaRPr>
          </a:p>
          <a:p>
            <a:pPr marL="285750" indent="-285750">
              <a:buFont typeface="Arial" panose="020B0604020202020204" pitchFamily="34" charset="0"/>
              <a:buChar char="•"/>
            </a:pPr>
            <a:r>
              <a:rPr lang="en-US" sz="1500">
                <a:solidFill>
                  <a:prstClr val="black"/>
                </a:solidFill>
                <a:ea typeface="Calibri"/>
                <a:cs typeface="Calibri"/>
              </a:rPr>
              <a:t>SCADA (Supervisory Control and Data Acquisitions) system.</a:t>
            </a:r>
          </a:p>
          <a:p>
            <a:endParaRPr lang="en-US" sz="1400" b="0" i="0" u="none" strike="noStrike" kern="1200" cap="none" spc="0" normalizeH="0" baseline="0" noProof="0">
              <a:ln>
                <a:noFill/>
              </a:ln>
              <a:solidFill>
                <a:prstClr val="black"/>
              </a:solidFill>
              <a:effectLst/>
              <a:uLnTx/>
              <a:uFillTx/>
              <a:ea typeface="Calibri"/>
              <a:cs typeface="Calibri"/>
            </a:endParaRPr>
          </a:p>
          <a:p>
            <a:pPr>
              <a:defRPr/>
            </a:pPr>
            <a:endParaRPr lang="en-US" sz="1400">
              <a:solidFill>
                <a:prstClr val="black"/>
              </a:solidFill>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ea typeface="Calibri"/>
                <a:cs typeface="Calibri"/>
              </a:rPr>
              <a:t>KEY INFORMATION ​</a:t>
            </a:r>
            <a:endParaRPr lang="en-US" sz="1400" b="1" i="0" u="none" strike="noStrike" kern="1200" cap="none" spc="0" normalizeH="0" baseline="0" noProof="0">
              <a:ln>
                <a:noFill/>
              </a:ln>
              <a:solidFill>
                <a:prstClr val="black"/>
              </a:solidFill>
              <a:effectLst/>
              <a:uLnTx/>
              <a:uFillTx/>
              <a:ea typeface="Calibri"/>
              <a:cs typeface="Calibri"/>
            </a:endParaRPr>
          </a:p>
          <a:p>
            <a:pPr>
              <a:defRPr/>
            </a:pPr>
            <a:r>
              <a:rPr kumimoji="0" lang="en-US" sz="1400" b="1" i="0" u="none" strike="noStrike" kern="1200" cap="none" spc="0" normalizeH="0" baseline="0" noProof="0">
                <a:ln>
                  <a:noFill/>
                </a:ln>
                <a:solidFill>
                  <a:prstClr val="black"/>
                </a:solidFill>
                <a:effectLst/>
                <a:uLnTx/>
                <a:uFillTx/>
                <a:ea typeface="Calibri"/>
                <a:cs typeface="Calibri"/>
              </a:rPr>
              <a:t>Anticipated Advertisement Date:  </a:t>
            </a:r>
            <a:r>
              <a:rPr lang="en-US" sz="1400">
                <a:solidFill>
                  <a:prstClr val="black"/>
                </a:solidFill>
                <a:ea typeface="Calibri"/>
                <a:cs typeface="Calibri"/>
              </a:rPr>
              <a:t>Q2</a:t>
            </a:r>
            <a:r>
              <a:rPr kumimoji="0" lang="en-US" sz="1400" b="0" i="0" u="none" strike="noStrike" kern="1200" cap="none" spc="0" normalizeH="0" baseline="0" noProof="0">
                <a:ln>
                  <a:noFill/>
                </a:ln>
                <a:solidFill>
                  <a:prstClr val="black"/>
                </a:solidFill>
                <a:effectLst/>
                <a:uLnTx/>
                <a:uFillTx/>
                <a:ea typeface="Calibri"/>
                <a:cs typeface="Calibri"/>
              </a:rPr>
              <a:t> </a:t>
            </a:r>
            <a:r>
              <a:rPr lang="en-US" sz="1400">
                <a:solidFill>
                  <a:prstClr val="black"/>
                </a:solidFill>
                <a:ea typeface="Calibri"/>
                <a:cs typeface="Calibri"/>
              </a:rPr>
              <a:t>2026 </a:t>
            </a:r>
            <a:endParaRPr lang="en-US" sz="1400" b="0" i="0" u="none" strike="noStrike" kern="1200" cap="none" spc="0" normalizeH="0" baseline="0" noProof="0">
              <a:ln>
                <a:noFill/>
              </a:ln>
              <a:solidFill>
                <a:prstClr val="black"/>
              </a:solidFill>
              <a:effectLst/>
              <a:uLnTx/>
              <a:uFillTx/>
              <a:ea typeface="Calibri"/>
              <a:cs typeface="Calibri"/>
            </a:endParaRPr>
          </a:p>
          <a:p>
            <a:pPr lvl="0">
              <a:defRPr/>
            </a:pPr>
            <a:r>
              <a:rPr kumimoji="0" lang="en-US" sz="1400" b="1" i="0" u="none" strike="noStrike" kern="1200" cap="none" spc="0" normalizeH="0" baseline="0" noProof="0">
                <a:ln>
                  <a:noFill/>
                </a:ln>
                <a:solidFill>
                  <a:prstClr val="black"/>
                </a:solidFill>
                <a:effectLst/>
                <a:uLnTx/>
                <a:uFillTx/>
                <a:ea typeface="Calibri"/>
                <a:cs typeface="Calibri"/>
              </a:rPr>
              <a:t>Estimated Project Value: </a:t>
            </a:r>
            <a:r>
              <a:rPr kumimoji="0" lang="en-US" sz="1400" b="0" i="0" u="none" strike="noStrike" kern="1200" cap="none" spc="0" normalizeH="0" baseline="0" noProof="0">
                <a:ln>
                  <a:noFill/>
                </a:ln>
                <a:solidFill>
                  <a:prstClr val="black"/>
                </a:solidFill>
                <a:effectLst/>
                <a:uLnTx/>
                <a:uFillTx/>
                <a:ea typeface="Calibri"/>
                <a:cs typeface="Calibri"/>
              </a:rPr>
              <a:t> </a:t>
            </a:r>
            <a:r>
              <a:rPr lang="en-US" sz="1400"/>
              <a:t>$2M to $4.99M</a:t>
            </a:r>
            <a:endParaRPr lang="en-US" sz="1400">
              <a:ea typeface="Calibri"/>
              <a:cs typeface="Calibri"/>
            </a:endParaRPr>
          </a:p>
          <a:p>
            <a:pPr lvl="0">
              <a:defRPr/>
            </a:pPr>
            <a:r>
              <a:rPr kumimoji="0" lang="en-US" sz="1400" b="1" i="0" u="none" strike="noStrike" kern="1200" cap="none" spc="0" normalizeH="0" baseline="0" noProof="0">
                <a:ln>
                  <a:noFill/>
                </a:ln>
                <a:solidFill>
                  <a:prstClr val="black"/>
                </a:solidFill>
                <a:effectLst/>
                <a:uLnTx/>
                <a:uFillTx/>
                <a:ea typeface="Calibri"/>
                <a:cs typeface="Calibri"/>
              </a:rPr>
              <a:t>Small Business Program Goal: </a:t>
            </a:r>
            <a:r>
              <a:rPr lang="en-US" sz="1400">
                <a:solidFill>
                  <a:prstClr val="black"/>
                </a:solidFill>
                <a:ea typeface="Calibri"/>
                <a:cs typeface="Calibri"/>
              </a:rPr>
              <a:t>TBD</a:t>
            </a:r>
            <a:endParaRPr lang="en-US" sz="1400" b="0" i="0" u="none" strike="noStrike" kern="1200" cap="none" spc="0" normalizeH="0" baseline="0" noProof="0">
              <a:ln>
                <a:noFill/>
              </a:ln>
              <a:solidFill>
                <a:prstClr val="black"/>
              </a:solidFill>
              <a:effectLst/>
              <a:uLnTx/>
              <a:uFillTx/>
              <a:ea typeface="Calibri"/>
              <a:cs typeface="Calibri"/>
            </a:endParaRPr>
          </a:p>
          <a:p>
            <a:pPr>
              <a:defRPr/>
            </a:pPr>
            <a:r>
              <a:rPr lang="en-US" sz="1400" b="1">
                <a:solidFill>
                  <a:prstClr val="black"/>
                </a:solidFill>
                <a:ea typeface="Calibri"/>
                <a:cs typeface="Calibri"/>
              </a:rPr>
              <a:t>Key Industry:</a:t>
            </a:r>
            <a:r>
              <a:rPr lang="en-US" sz="1400">
                <a:solidFill>
                  <a:prstClr val="black"/>
                </a:solidFill>
                <a:ea typeface="Calibri"/>
                <a:cs typeface="Calibri"/>
              </a:rPr>
              <a:t> Mechanical, Welding, Logical Programming (PLC Technicians), Electrical, Emergency Services/Rapid Response Team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ea typeface="Calibri"/>
                <a:cs typeface="Calibri"/>
              </a:rPr>
              <a:t>Project</a:t>
            </a:r>
            <a:r>
              <a:rPr kumimoji="0" lang="en-US" sz="1400" b="1" i="0" u="none" strike="noStrike" kern="1200" cap="none" spc="0" normalizeH="0" baseline="0" noProof="0">
                <a:ln>
                  <a:noFill/>
                </a:ln>
                <a:effectLst/>
                <a:uLnTx/>
                <a:uFillTx/>
                <a:ea typeface="Calibri"/>
                <a:cs typeface="Calibri"/>
              </a:rPr>
              <a:t> Manager​: </a:t>
            </a:r>
            <a:r>
              <a:rPr lang="en-US" sz="1400">
                <a:ea typeface="Calibri"/>
                <a:cs typeface="Calibri"/>
              </a:rPr>
              <a:t>Jacqueline</a:t>
            </a:r>
            <a:r>
              <a:rPr lang="en-US" sz="1400">
                <a:solidFill>
                  <a:prstClr val="black"/>
                </a:solidFill>
                <a:ea typeface="Calibri"/>
                <a:cs typeface="Calibri"/>
              </a:rPr>
              <a:t> Wilson </a:t>
            </a:r>
            <a:r>
              <a:rPr kumimoji="0" lang="en-US" sz="1400" b="1" i="0" u="none" strike="noStrike" kern="1200" cap="none" spc="0" normalizeH="0" baseline="0" noProof="0">
                <a:ln>
                  <a:noFill/>
                </a:ln>
                <a:solidFill>
                  <a:prstClr val="black"/>
                </a:solidFill>
                <a:effectLst/>
                <a:uLnTx/>
                <a:uFillTx/>
                <a:ea typeface="Calibri"/>
                <a:cs typeface="Calibri"/>
              </a:rPr>
              <a:t>| </a:t>
            </a:r>
            <a:r>
              <a:rPr lang="en-US" sz="1400">
                <a:solidFill>
                  <a:srgbClr val="323130"/>
                </a:solidFill>
                <a:ea typeface="Calibri"/>
                <a:cs typeface="Calibri"/>
                <a:hlinkClick r:id="rId3"/>
              </a:rPr>
              <a:t>jacqueline.wilson@flydenver.com</a:t>
            </a:r>
          </a:p>
          <a:p>
            <a:pPr>
              <a:defRPr/>
            </a:pPr>
            <a:endParaRPr lang="en-US" sz="1400">
              <a:solidFill>
                <a:srgbClr val="323130"/>
              </a:solidFill>
              <a:ea typeface="Calibri"/>
              <a:cs typeface="Calibri"/>
            </a:endParaRPr>
          </a:p>
          <a:p>
            <a:pPr>
              <a:defRPr/>
            </a:pPr>
            <a:endParaRPr lang="en-US" sz="1400">
              <a:solidFill>
                <a:srgbClr val="323130"/>
              </a:solidFill>
              <a:ea typeface="Calibri"/>
              <a:cs typeface="Calibri"/>
            </a:endParaRPr>
          </a:p>
        </p:txBody>
      </p:sp>
    </p:spTree>
    <p:extLst>
      <p:ext uri="{BB962C8B-B14F-4D97-AF65-F5344CB8AC3E}">
        <p14:creationId xmlns:p14="http://schemas.microsoft.com/office/powerpoint/2010/main" val="17668995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39EE2-C122-46F5-E51D-288A07EB9511}"/>
            </a:ext>
          </a:extLst>
        </p:cNvPr>
        <p:cNvGrpSpPr/>
        <p:nvPr/>
      </p:nvGrpSpPr>
      <p:grpSpPr>
        <a:xfrm>
          <a:off x="0" y="0"/>
          <a:ext cx="0" cy="0"/>
          <a:chOff x="0" y="0"/>
          <a:chExt cx="0" cy="0"/>
        </a:xfrm>
      </p:grpSpPr>
      <p:sp>
        <p:nvSpPr>
          <p:cNvPr id="16" name="Text Placeholder 15" descr="On-Call Airside and Landside Facility Maintenance &amp; Repair Services; Central Utility Plant &amp; Outlying Building Boiler Maintenance&#10;Select two contractors (up to $10M each) to provide on-call maintenance and repair services across DEN’s airside facilities.&#10;Scope Includes:&#10;Concourses, Transit Center,  Central Utility Plant, and support facilities&#10;Mechanical, Electrical, and Plumbing (MEP) systems, including below-grade infrastructure&#10;Tasks ranging from small repairs to major rehabilitation&#10;​&#10;KEY INFORMATION ​&#10;Anticipated Advertisement Date:  Q2 2025 &#10;Estimated Project Value:  $10M to $20M&#10;Small Business Program Goal: 18 %&#10;Key Scope/Industry:​  Building, HVAC, Electrical, Mechanical, Fire Protection, Plumbing&#10;Project Manager​: Jacqueline Wilson | jacqueline.wilson@flydenver.com &#10;">
            <a:extLst>
              <a:ext uri="{FF2B5EF4-FFF2-40B4-BE49-F238E27FC236}">
                <a16:creationId xmlns:a16="http://schemas.microsoft.com/office/drawing/2014/main" id="{2876A080-C2B2-C972-58C5-D25F4D7795BE}"/>
              </a:ext>
            </a:extLst>
          </p:cNvPr>
          <p:cNvSpPr>
            <a:spLocks noGrp="1"/>
          </p:cNvSpPr>
          <p:nvPr>
            <p:ph type="title" idx="4294967295"/>
          </p:nvPr>
        </p:nvSpPr>
        <p:spPr>
          <a:xfrm>
            <a:off x="572511" y="168280"/>
            <a:ext cx="9168218"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200">
                <a:solidFill>
                  <a:srgbClr val="440099"/>
                </a:solidFill>
                <a:latin typeface="+mn-lt"/>
                <a:ea typeface="+mn-ea"/>
                <a:cs typeface="+mn-cs"/>
              </a:rPr>
              <a:t> Deicing Waste System</a:t>
            </a:r>
            <a:endParaRPr kumimoji="0" lang="en-US" sz="32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a:extLst>
              <a:ext uri="{FF2B5EF4-FFF2-40B4-BE49-F238E27FC236}">
                <a16:creationId xmlns:a16="http://schemas.microsoft.com/office/drawing/2014/main" id="{888011C1-5FC0-CA8B-DAF2-2095F5177337}"/>
              </a:ext>
              <a:ext uri="{C183D7F6-B498-43B3-948B-1728B52AA6E4}">
                <adec:decorative xmlns:adec="http://schemas.microsoft.com/office/drawing/2017/decorative" val="1"/>
              </a:ext>
            </a:extLst>
          </p:cNvPr>
          <p:cNvSpPr txBox="1"/>
          <p:nvPr/>
        </p:nvSpPr>
        <p:spPr>
          <a:xfrm>
            <a:off x="571085" y="679027"/>
            <a:ext cx="9601764" cy="6324808"/>
          </a:xfrm>
          <a:prstGeom prst="rect">
            <a:avLst/>
          </a:prstGeom>
          <a:noFill/>
        </p:spPr>
        <p:txBody>
          <a:bodyPr wrap="square" lIns="91440" tIns="45720" rIns="91440" bIns="45720" anchor="t">
            <a:spAutoFit/>
          </a:bodyPr>
          <a:lstStyle/>
          <a:p>
            <a:pPr algn="just">
              <a:defRPr/>
            </a:pPr>
            <a:r>
              <a:rPr kumimoji="0" lang="en-US" sz="1500" b="0" i="0" u="none" strike="noStrike" kern="1200" cap="none" spc="0" normalizeH="0" baseline="0" noProof="0">
                <a:ln>
                  <a:noFill/>
                </a:ln>
                <a:solidFill>
                  <a:prstClr val="black"/>
                </a:solidFill>
                <a:effectLst/>
                <a:uLnTx/>
                <a:uFillTx/>
                <a:ea typeface="+mn-ea"/>
                <a:cs typeface="+mn-cs"/>
              </a:rPr>
              <a:t>DEN is seeking a qualified contractor for oversight, maintenance, and technical support of the Aircraft Deicing </a:t>
            </a:r>
            <a:r>
              <a:rPr lang="en-US" sz="1500">
                <a:solidFill>
                  <a:prstClr val="black"/>
                </a:solidFill>
              </a:rPr>
              <a:t>Waste System.</a:t>
            </a:r>
            <a:r>
              <a:rPr kumimoji="0" lang="en-US" sz="1500" b="0" i="0" u="none" strike="noStrike" kern="1200" cap="none" spc="0" normalizeH="0" baseline="0" noProof="0">
                <a:ln>
                  <a:noFill/>
                </a:ln>
                <a:solidFill>
                  <a:prstClr val="black"/>
                </a:solidFill>
                <a:effectLst/>
                <a:uLnTx/>
                <a:uFillTx/>
                <a:ea typeface="+mn-ea"/>
                <a:cs typeface="+mn-cs"/>
              </a:rPr>
              <a:t> </a:t>
            </a:r>
            <a:r>
              <a:rPr lang="en-US" sz="1500">
                <a:solidFill>
                  <a:prstClr val="black"/>
                </a:solidFill>
                <a:ea typeface="+mn-lt"/>
                <a:cs typeface="+mn-lt"/>
              </a:rPr>
              <a:t>This includes technical expertise for software, upgrades, maintenance and hardware interface for the SCADA (Supervisory Control and Data Acquisitions) system.</a:t>
            </a:r>
            <a:endParaRPr lang="en-US" sz="1500" b="0" i="0" u="none" strike="noStrike" kern="1200" cap="none" spc="0" normalizeH="0" baseline="0" noProof="0">
              <a:ln>
                <a:noFill/>
              </a:ln>
              <a:solidFill>
                <a:prstClr val="black"/>
              </a:solidFill>
              <a:effectLst/>
              <a:uLnTx/>
              <a:uFillTx/>
              <a:ea typeface="Calibri"/>
              <a:cs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ea typeface="+mn-lt"/>
              <a:cs typeface="Calibri" panose="020F0502020204030204"/>
            </a:endParaRPr>
          </a:p>
          <a:p>
            <a:r>
              <a:rPr lang="en-US" sz="1500" b="1"/>
              <a:t>Scope of Work Includes but not limited to:</a:t>
            </a:r>
            <a:endParaRPr lang="en-US" sz="1500" b="1">
              <a:ea typeface="Calibri"/>
              <a:cs typeface="Calibri"/>
            </a:endParaRPr>
          </a:p>
          <a:p>
            <a:pPr>
              <a:buClr>
                <a:srgbClr val="E35B2A"/>
              </a:buClr>
              <a:buFont typeface="Arial" panose="020B0604020202020204" pitchFamily="34" charset="0"/>
              <a:buChar char="•"/>
            </a:pPr>
            <a:r>
              <a:rPr lang="en-US" sz="1500" b="1"/>
              <a:t>System Management:</a:t>
            </a:r>
            <a:endParaRPr lang="en-US" sz="1500"/>
          </a:p>
          <a:p>
            <a:pPr marL="742950" lvl="1" indent="-285750">
              <a:buClr>
                <a:srgbClr val="E35B2A"/>
              </a:buClr>
              <a:buFont typeface="Arial" panose="020B0604020202020204" pitchFamily="34" charset="0"/>
              <a:buChar char="•"/>
            </a:pPr>
            <a:r>
              <a:rPr lang="en-US" sz="1500"/>
              <a:t>Monitor water system performance (pressure, flow, temperature)</a:t>
            </a:r>
            <a:endParaRPr lang="en-US" sz="1500">
              <a:ea typeface="Calibri"/>
              <a:cs typeface="Calibri"/>
            </a:endParaRPr>
          </a:p>
          <a:p>
            <a:pPr marL="742950" lvl="1" indent="-285750">
              <a:buClr>
                <a:srgbClr val="E35B2A"/>
              </a:buClr>
              <a:buFont typeface="Arial" panose="020B0604020202020204" pitchFamily="34" charset="0"/>
              <a:buChar char="•"/>
            </a:pPr>
            <a:r>
              <a:rPr lang="en-US" sz="1500"/>
              <a:t>Conduct inspections and preventive maintenance</a:t>
            </a:r>
            <a:endParaRPr lang="en-US" sz="1500">
              <a:ea typeface="Calibri"/>
              <a:cs typeface="Calibri"/>
            </a:endParaRPr>
          </a:p>
          <a:p>
            <a:pPr marL="742950" lvl="1" indent="-285750">
              <a:buClr>
                <a:srgbClr val="E35B2A"/>
              </a:buClr>
              <a:buFont typeface="Arial" panose="020B0604020202020204" pitchFamily="34" charset="0"/>
              <a:buChar char="•"/>
            </a:pPr>
            <a:r>
              <a:rPr lang="en-US" sz="1500"/>
              <a:t>Ensure safety and regulatory compliance</a:t>
            </a:r>
            <a:endParaRPr lang="en-US" sz="1500">
              <a:ea typeface="Calibri"/>
              <a:cs typeface="Calibri"/>
            </a:endParaRPr>
          </a:p>
          <a:p>
            <a:pPr>
              <a:buClr>
                <a:srgbClr val="E35B2A"/>
              </a:buClr>
              <a:buFont typeface="Arial" panose="020B0604020202020204" pitchFamily="34" charset="0"/>
              <a:buChar char="•"/>
            </a:pPr>
            <a:r>
              <a:rPr lang="en-US" sz="1500" b="1"/>
              <a:t>Deicing Operations Support:</a:t>
            </a:r>
            <a:endParaRPr lang="en-US" sz="1500"/>
          </a:p>
          <a:p>
            <a:pPr marL="742950" lvl="1" indent="-285750">
              <a:buClr>
                <a:srgbClr val="E35B2A"/>
              </a:buClr>
              <a:buFont typeface="Arial" panose="020B0604020202020204" pitchFamily="34" charset="0"/>
              <a:buChar char="•"/>
            </a:pPr>
            <a:r>
              <a:rPr lang="en-US" sz="1500"/>
              <a:t>Coordinate and optimize deicing activities</a:t>
            </a:r>
            <a:endParaRPr lang="en-US" sz="1500">
              <a:ea typeface="Calibri"/>
              <a:cs typeface="Calibri"/>
            </a:endParaRPr>
          </a:p>
          <a:p>
            <a:pPr marL="742950" lvl="1" indent="-285750">
              <a:buClr>
                <a:srgbClr val="E35B2A"/>
              </a:buClr>
              <a:buFont typeface="Arial" panose="020B0604020202020204" pitchFamily="34" charset="0"/>
              <a:buChar char="•"/>
            </a:pPr>
            <a:r>
              <a:rPr lang="en-US" sz="1500"/>
              <a:t>Provide system-specific technical guidance</a:t>
            </a:r>
            <a:endParaRPr lang="en-US" sz="1500">
              <a:ea typeface="Calibri"/>
              <a:cs typeface="Calibri"/>
            </a:endParaRPr>
          </a:p>
          <a:p>
            <a:pPr>
              <a:buClr>
                <a:srgbClr val="E35B2A"/>
              </a:buClr>
              <a:buFont typeface="Arial" panose="020B0604020202020204" pitchFamily="34" charset="0"/>
              <a:buChar char="•"/>
            </a:pPr>
            <a:r>
              <a:rPr lang="en-US" sz="1500" b="1"/>
              <a:t>Data &amp; Reporting:</a:t>
            </a:r>
            <a:endParaRPr lang="en-US" sz="1500"/>
          </a:p>
          <a:p>
            <a:pPr marL="742950" lvl="1" indent="-285750">
              <a:buClr>
                <a:srgbClr val="E35B2A"/>
              </a:buClr>
              <a:buFont typeface="Arial" panose="020B0604020202020204" pitchFamily="34" charset="0"/>
              <a:buChar char="•"/>
            </a:pPr>
            <a:r>
              <a:rPr lang="en-US" sz="1500"/>
              <a:t>Analyze water system and deicing data</a:t>
            </a:r>
            <a:endParaRPr lang="en-US" sz="1500">
              <a:ea typeface="Calibri"/>
              <a:cs typeface="Calibri"/>
            </a:endParaRPr>
          </a:p>
          <a:p>
            <a:pPr marL="742950" lvl="1" indent="-285750">
              <a:buClr>
                <a:srgbClr val="E35B2A"/>
              </a:buClr>
              <a:buFont typeface="Arial" panose="020B0604020202020204" pitchFamily="34" charset="0"/>
              <a:buChar char="•"/>
            </a:pPr>
            <a:r>
              <a:rPr lang="en-US" sz="1500"/>
              <a:t>Deliver reports with performance insights and improvement recommendations</a:t>
            </a:r>
            <a:endParaRPr lang="en-US" sz="1500">
              <a:ea typeface="Calibri"/>
              <a:cs typeface="Calibri"/>
            </a:endParaRPr>
          </a:p>
          <a:p>
            <a:pPr marL="742950" lvl="1" indent="-285750">
              <a:buFont typeface="Courier New,monospace"/>
              <a:buChar char="o"/>
              <a:defRPr/>
            </a:pPr>
            <a:endParaRPr lang="en-US" sz="1500">
              <a:solidFill>
                <a:prstClr val="black"/>
              </a:solidFill>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black"/>
                </a:solidFill>
                <a:effectLst/>
                <a:uLnTx/>
                <a:uFillTx/>
                <a:ea typeface="+mn-ea"/>
                <a:cs typeface="+mn-cs"/>
              </a:rPr>
              <a:t>KEY INFORMATION ​</a:t>
            </a:r>
            <a:endParaRPr kumimoji="0" lang="en-US" sz="1500" b="1"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black"/>
                </a:solidFill>
                <a:effectLst/>
                <a:uLnTx/>
                <a:uFillTx/>
                <a:ea typeface="+mn-ea"/>
                <a:cs typeface="+mn-cs"/>
              </a:rPr>
              <a:t>Anticipated Advertisement Date:  </a:t>
            </a:r>
            <a:r>
              <a:rPr kumimoji="0" lang="en-US" sz="1500" b="0" i="0" u="none" strike="noStrike" kern="1200" cap="none" spc="0" normalizeH="0" baseline="0" noProof="0">
                <a:ln>
                  <a:noFill/>
                </a:ln>
                <a:solidFill>
                  <a:prstClr val="black"/>
                </a:solidFill>
                <a:effectLst/>
                <a:uLnTx/>
                <a:uFillTx/>
                <a:ea typeface="+mn-ea"/>
                <a:cs typeface="+mn-cs"/>
              </a:rPr>
              <a:t>Q4 2025 </a:t>
            </a:r>
            <a:endParaRPr kumimoji="0" lang="en-US" sz="1500" b="0" i="0" u="none" strike="noStrike" kern="1200" cap="none" spc="0" normalizeH="0" baseline="0" noProof="0">
              <a:ln>
                <a:noFill/>
              </a:ln>
              <a:solidFill>
                <a:prstClr val="black"/>
              </a:solidFill>
              <a:effectLst/>
              <a:uLnTx/>
              <a:uFillTx/>
              <a:ea typeface="Calibri"/>
              <a:cs typeface="Calibri"/>
            </a:endParaRPr>
          </a:p>
          <a:p>
            <a:pPr>
              <a:defRPr/>
            </a:pPr>
            <a:r>
              <a:rPr kumimoji="0" lang="en-US" sz="1500" b="1" i="0" u="none" strike="noStrike" kern="1200" cap="none" spc="0" normalizeH="0" baseline="0" noProof="0">
                <a:ln>
                  <a:noFill/>
                </a:ln>
                <a:solidFill>
                  <a:prstClr val="black"/>
                </a:solidFill>
                <a:effectLst/>
                <a:uLnTx/>
                <a:uFillTx/>
                <a:ea typeface="+mn-ea"/>
                <a:cs typeface="+mn-cs"/>
              </a:rPr>
              <a:t>Estimated Project Value: </a:t>
            </a:r>
            <a:r>
              <a:rPr kumimoji="0" lang="en-US" sz="1500" b="0" i="0" u="none" strike="noStrike" kern="1200" cap="none" spc="0" normalizeH="0" baseline="0" noProof="0">
                <a:ln>
                  <a:noFill/>
                </a:ln>
                <a:solidFill>
                  <a:prstClr val="black"/>
                </a:solidFill>
                <a:effectLst/>
                <a:uLnTx/>
                <a:uFillTx/>
                <a:ea typeface="+mn-ea"/>
                <a:cs typeface="+mn-cs"/>
              </a:rPr>
              <a:t> </a:t>
            </a:r>
            <a:r>
              <a:rPr lang="en-US" sz="1500">
                <a:solidFill>
                  <a:prstClr val="black"/>
                </a:solidFill>
              </a:rPr>
              <a:t>&gt; $</a:t>
            </a:r>
            <a:r>
              <a:rPr kumimoji="0" lang="en-US" sz="1500" b="0" i="0" u="none" strike="noStrike" kern="1200" cap="none" spc="0" normalizeH="0" baseline="0" noProof="0">
                <a:ln>
                  <a:noFill/>
                </a:ln>
                <a:solidFill>
                  <a:prstClr val="black"/>
                </a:solidFill>
                <a:effectLst/>
                <a:uLnTx/>
                <a:uFillTx/>
                <a:ea typeface="+mn-ea"/>
                <a:cs typeface="+mn-cs"/>
              </a:rPr>
              <a:t>10M </a:t>
            </a:r>
            <a:endParaRPr lang="en-US" sz="1500" b="0"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black"/>
                </a:solidFill>
                <a:effectLst/>
                <a:uLnTx/>
                <a:uFillTx/>
                <a:ea typeface="+mn-ea"/>
                <a:cs typeface="+mn-cs"/>
              </a:rPr>
              <a:t>Small Business Program Goal:</a:t>
            </a:r>
            <a:r>
              <a:rPr kumimoji="0" lang="en-US" sz="1500" i="0" u="none" strike="noStrike" kern="1200" cap="none" spc="0" normalizeH="0" baseline="0" noProof="0">
                <a:ln>
                  <a:noFill/>
                </a:ln>
                <a:solidFill>
                  <a:prstClr val="black"/>
                </a:solidFill>
                <a:effectLst/>
                <a:uLnTx/>
                <a:uFillTx/>
                <a:ea typeface="+mn-ea"/>
                <a:cs typeface="+mn-cs"/>
              </a:rPr>
              <a:t> TBD</a:t>
            </a:r>
            <a:endParaRPr lang="en-US" sz="1500" i="0" u="none" strike="noStrike" kern="1200" cap="none" spc="0" normalizeH="0" baseline="0" noProof="0">
              <a:ln>
                <a:noFill/>
              </a:ln>
              <a:solidFill>
                <a:prstClr val="black"/>
              </a:solidFill>
              <a:effectLst/>
              <a:uLnTx/>
              <a:uFillTx/>
              <a:ea typeface="Calibri"/>
              <a:cs typeface="Calibri"/>
            </a:endParaRPr>
          </a:p>
          <a:p>
            <a:pPr>
              <a:defRPr/>
            </a:pPr>
            <a:r>
              <a:rPr lang="en-US" sz="1500" b="1">
                <a:solidFill>
                  <a:prstClr val="black"/>
                </a:solidFill>
                <a:ea typeface="+mn-lt"/>
                <a:cs typeface="+mn-lt"/>
              </a:rPr>
              <a:t>Key/Scope/Industry:</a:t>
            </a:r>
            <a:r>
              <a:rPr lang="en-US" sz="1500">
                <a:solidFill>
                  <a:prstClr val="black"/>
                </a:solidFill>
                <a:ea typeface="+mn-lt"/>
                <a:cs typeface="+mn-lt"/>
              </a:rPr>
              <a:t> Deicing Operations, Water Quality Management, Environment Impact Assessment Management, Sustainability, Inland Pump Station System upgrades, Glycol Retention Ponds, Glycol Rehabilitation Treatment Systems, SCADA System Analysis and Reporting</a:t>
            </a:r>
            <a:endParaRPr lang="en-US" sz="1500">
              <a:solidFill>
                <a:prstClr val="black"/>
              </a:solidFill>
            </a:endParaRPr>
          </a:p>
          <a:p>
            <a:pPr>
              <a:defRPr/>
            </a:pPr>
            <a:r>
              <a:rPr lang="en-US" sz="1500" b="1"/>
              <a:t>Procurement </a:t>
            </a:r>
            <a:r>
              <a:rPr kumimoji="0" lang="en-US" sz="1500" b="1" i="0" u="none" strike="noStrike" kern="1200" cap="none" spc="0" normalizeH="0" baseline="0" noProof="0">
                <a:ln>
                  <a:noFill/>
                </a:ln>
                <a:effectLst/>
                <a:uLnTx/>
                <a:uFillTx/>
                <a:ea typeface="+mn-ea"/>
                <a:cs typeface="+mn-cs"/>
              </a:rPr>
              <a:t>Project Manager</a:t>
            </a:r>
            <a:r>
              <a:rPr lang="en-US" sz="1500" b="1"/>
              <a:t> </a:t>
            </a:r>
            <a:r>
              <a:rPr kumimoji="0" lang="en-US" sz="1500" b="1" i="0" u="none" strike="noStrike" kern="1200" cap="none" spc="0" normalizeH="0" baseline="0" noProof="0">
                <a:ln>
                  <a:noFill/>
                </a:ln>
                <a:effectLst/>
                <a:uLnTx/>
                <a:uFillTx/>
                <a:ea typeface="+mn-ea"/>
                <a:cs typeface="+mn-cs"/>
              </a:rPr>
              <a:t>: </a:t>
            </a:r>
            <a:r>
              <a:rPr lang="en-US" sz="1500"/>
              <a:t>Jacqueline</a:t>
            </a:r>
            <a:r>
              <a:rPr lang="en-US" sz="1500">
                <a:solidFill>
                  <a:srgbClr val="323130"/>
                </a:solidFill>
              </a:rPr>
              <a:t> Wilson </a:t>
            </a:r>
            <a:r>
              <a:rPr kumimoji="0" lang="en-US" sz="1500" b="1" i="0" u="none" strike="noStrike" kern="1200" cap="none" spc="0" normalizeH="0" baseline="0" noProof="0">
                <a:ln>
                  <a:noFill/>
                </a:ln>
                <a:solidFill>
                  <a:srgbClr val="323130"/>
                </a:solidFill>
                <a:effectLst/>
                <a:uLnTx/>
                <a:uFillTx/>
                <a:ea typeface="+mn-ea"/>
                <a:cs typeface="+mn-cs"/>
              </a:rPr>
              <a:t>|</a:t>
            </a:r>
            <a:r>
              <a:rPr lang="en-US" sz="1500" b="1">
                <a:solidFill>
                  <a:srgbClr val="323130"/>
                </a:solidFill>
              </a:rPr>
              <a:t> </a:t>
            </a:r>
            <a:r>
              <a:rPr lang="en-US" sz="1500">
                <a:solidFill>
                  <a:srgbClr val="323130"/>
                </a:solidFill>
                <a:hlinkClick r:id="rId3"/>
              </a:rPr>
              <a:t>jacqueline.wilson@</a:t>
            </a:r>
            <a:r>
              <a:rPr kumimoji="0" lang="en-US" sz="1500" b="0" i="0" u="none" strike="noStrike" kern="1200" cap="none" spc="0" normalizeH="0" baseline="0" noProof="0">
                <a:ln>
                  <a:noFill/>
                </a:ln>
                <a:solidFill>
                  <a:srgbClr val="323130"/>
                </a:solidFill>
                <a:effectLst/>
                <a:uLnTx/>
                <a:uFillTx/>
                <a:ea typeface="+mn-ea"/>
                <a:cs typeface="+mn-cs"/>
                <a:hlinkClick r:id="rId3"/>
              </a:rPr>
              <a:t>flydenver.com</a:t>
            </a:r>
            <a:endParaRPr lang="en-US" sz="1500" b="0" i="0" u="none" strike="noStrike" kern="1200" cap="none" spc="0" normalizeH="0" baseline="0" noProof="0">
              <a:ln>
                <a:noFill/>
              </a:ln>
              <a:solidFill>
                <a:srgbClr val="323130"/>
              </a:solidFill>
              <a:effectLst/>
              <a:uLnTx/>
              <a:uFillTx/>
              <a:ea typeface="Calibri"/>
              <a:cs typeface="Calibri"/>
              <a:hlinkClick r:id="rId3"/>
            </a:endParaRPr>
          </a:p>
          <a:p>
            <a:pPr>
              <a:defRPr/>
            </a:pPr>
            <a:r>
              <a:rPr lang="en-US" sz="1500" b="1">
                <a:solidFill>
                  <a:srgbClr val="323130"/>
                </a:solidFill>
                <a:ea typeface="Calibri"/>
                <a:cs typeface="Calibri"/>
              </a:rPr>
              <a:t>Project Manager : Darren Ingersoll</a:t>
            </a:r>
            <a:r>
              <a:rPr lang="en-US" sz="1500">
                <a:solidFill>
                  <a:srgbClr val="323130"/>
                </a:solidFill>
                <a:ea typeface="Calibri"/>
                <a:cs typeface="Calibri"/>
              </a:rPr>
              <a:t> </a:t>
            </a:r>
            <a:r>
              <a:rPr lang="en-US" sz="1500" b="1">
                <a:solidFill>
                  <a:srgbClr val="323130"/>
                </a:solidFill>
                <a:ea typeface="Calibri"/>
                <a:cs typeface="Calibri"/>
                <a:hlinkClick r:id="rId4"/>
              </a:rPr>
              <a:t>|</a:t>
            </a:r>
            <a:r>
              <a:rPr lang="en-US" sz="1500" b="1">
                <a:solidFill>
                  <a:srgbClr val="323130"/>
                </a:solidFill>
                <a:ea typeface="Calibri"/>
                <a:cs typeface="Calibri"/>
              </a:rPr>
              <a:t> </a:t>
            </a:r>
            <a:r>
              <a:rPr lang="en-US" sz="1500">
                <a:solidFill>
                  <a:srgbClr val="323130"/>
                </a:solidFill>
                <a:ea typeface="+mn-lt"/>
                <a:cs typeface="+mn-lt"/>
                <a:hlinkClick r:id="rId5"/>
              </a:rPr>
              <a:t>darren.ingersoll@flydenver.com</a:t>
            </a:r>
          </a:p>
          <a:p>
            <a:pPr>
              <a:defRPr/>
            </a:pPr>
            <a:endParaRPr lang="en-US" sz="1500">
              <a:solidFill>
                <a:srgbClr val="323130"/>
              </a:solidFill>
              <a:ea typeface="Calibri"/>
              <a:cs typeface="Calibri"/>
            </a:endParaRPr>
          </a:p>
          <a:p>
            <a:pPr>
              <a:defRPr/>
            </a:pPr>
            <a:endParaRPr lang="en-US" sz="1500">
              <a:solidFill>
                <a:srgbClr val="323130"/>
              </a:solidFill>
              <a:ea typeface="Calibri"/>
              <a:cs typeface="Calibri"/>
            </a:endParaRPr>
          </a:p>
        </p:txBody>
      </p:sp>
    </p:spTree>
    <p:extLst>
      <p:ext uri="{BB962C8B-B14F-4D97-AF65-F5344CB8AC3E}">
        <p14:creationId xmlns:p14="http://schemas.microsoft.com/office/powerpoint/2010/main" val="7885188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1DC37-9BCD-C925-57DF-C3CE7D720001}"/>
            </a:ext>
          </a:extLst>
        </p:cNvPr>
        <p:cNvGrpSpPr/>
        <p:nvPr/>
      </p:nvGrpSpPr>
      <p:grpSpPr>
        <a:xfrm>
          <a:off x="0" y="0"/>
          <a:ext cx="0" cy="0"/>
          <a:chOff x="0" y="0"/>
          <a:chExt cx="0" cy="0"/>
        </a:xfrm>
      </p:grpSpPr>
      <p:sp>
        <p:nvSpPr>
          <p:cNvPr id="16" name="Text Placeholder 15" descr="Security Services, Public Area and Curbside Interfaces&#10;Select a qualified firm to provide security services at Denver International Airport (DEN).&#10;&#10;Scope of Work: &#10;Traffic control, security at sensitive access points, and door alarm response&#10;Loading dock oversight (50+ deliveries/day), patrols, credential verification, and incident resolution&#10;Public Parking Lot patrols, Airport Office Building access, and person vetting&#10;Enforcement of DEN Rules &amp; Regulations and additional security posts as needed&#10;&#10;Workload:&#10;5400 weekly hours (135 FTEs), including Full-Time, Part-Time, and On-Call positions&#10;24/7 staffing for curbside, passenger pick-up/drop-off on levels 4 &amp; 6&#10;Support for 40,000+ vehicle entries per day&#10;​&#10;KEY INFORMATION ​&#10;Anticipated Advertisement Date:  Q2 2025 &#10;Estimated Project Value:  $50M to $99.99M&#10;Small Business Program Goal: 5% MWBE&#10;Key Scope/Industry:​  Security Guard Services, Public Area, and Curbside Interfaces&#10;Project Manager​: Matt Gomez-Peterson; matthew.gomez-peterson@flydenver.com &#10;&#10;Breakout Room Closed – Contact Project Manager&#10;&#10;">
            <a:extLst>
              <a:ext uri="{FF2B5EF4-FFF2-40B4-BE49-F238E27FC236}">
                <a16:creationId xmlns:a16="http://schemas.microsoft.com/office/drawing/2014/main" id="{4A613AAD-82C1-BDC8-2DE6-A08EBED029B5}"/>
              </a:ext>
            </a:extLst>
          </p:cNvPr>
          <p:cNvSpPr>
            <a:spLocks noGrp="1"/>
          </p:cNvSpPr>
          <p:nvPr>
            <p:ph type="title" idx="4294967295"/>
          </p:nvPr>
        </p:nvSpPr>
        <p:spPr>
          <a:xfrm>
            <a:off x="771858" y="315632"/>
            <a:ext cx="9168218"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440099"/>
                </a:solidFill>
                <a:effectLst/>
                <a:uLnTx/>
                <a:uFillTx/>
                <a:latin typeface="+mn-lt"/>
                <a:ea typeface="+mn-ea"/>
                <a:cs typeface="+mn-cs"/>
              </a:rPr>
              <a:t>Total Queue Management (TQM)</a:t>
            </a:r>
          </a:p>
        </p:txBody>
      </p:sp>
      <p:sp>
        <p:nvSpPr>
          <p:cNvPr id="3" name="TextBox 2">
            <a:extLst>
              <a:ext uri="{FF2B5EF4-FFF2-40B4-BE49-F238E27FC236}">
                <a16:creationId xmlns:a16="http://schemas.microsoft.com/office/drawing/2014/main" id="{382E8DDD-05C7-168B-9D55-290965101779}"/>
              </a:ext>
              <a:ext uri="{C183D7F6-B498-43B3-948B-1728B52AA6E4}">
                <adec:decorative xmlns:adec="http://schemas.microsoft.com/office/drawing/2017/decorative" val="1"/>
              </a:ext>
            </a:extLst>
          </p:cNvPr>
          <p:cNvSpPr txBox="1"/>
          <p:nvPr/>
        </p:nvSpPr>
        <p:spPr>
          <a:xfrm>
            <a:off x="869829" y="1220155"/>
            <a:ext cx="9070247" cy="4278094"/>
          </a:xfrm>
          <a:prstGeom prst="rect">
            <a:avLst/>
          </a:prstGeom>
          <a:noFill/>
        </p:spPr>
        <p:txBody>
          <a:bodyPr wrap="square" lIns="91440" tIns="45720" rIns="91440" bIns="45720" anchor="t">
            <a:spAutoFit/>
          </a:bodyPr>
          <a:lstStyle/>
          <a:p>
            <a:pPr>
              <a:buNone/>
            </a:pPr>
            <a:r>
              <a:rPr lang="en-US" sz="1600"/>
              <a:t>The scope of work for this project is to manage the queue systems, customer service, and wayfinding services at and around the security screening checkpoints operated by the Transportation Security Administration (TSA), as well as within the Federal Inspection Services (FIS) facility operated by US Customs and Border Protection (CBP).</a:t>
            </a:r>
          </a:p>
          <a:p>
            <a:pPr>
              <a:buNone/>
            </a:pPr>
            <a:endParaRPr lang="en-US" sz="1600" b="1"/>
          </a:p>
          <a:p>
            <a:pPr>
              <a:buNone/>
            </a:pPr>
            <a:r>
              <a:rPr lang="en-US" sz="1600" b="1"/>
              <a:t>Key Scope:</a:t>
            </a:r>
          </a:p>
          <a:p>
            <a:pPr marL="285750" indent="-285750">
              <a:buFont typeface="Arial" panose="020B0604020202020204" pitchFamily="34" charset="0"/>
              <a:buChar char="•"/>
            </a:pPr>
            <a:r>
              <a:rPr lang="en-US" sz="1600"/>
              <a:t>Excellent face-to-face customer service skills</a:t>
            </a:r>
          </a:p>
          <a:p>
            <a:pPr marL="285750" indent="-285750">
              <a:buFont typeface="Arial" panose="020B0604020202020204" pitchFamily="34" charset="0"/>
              <a:buChar char="•"/>
            </a:pPr>
            <a:r>
              <a:rPr lang="en-US" sz="1600"/>
              <a:t>Ability to multitask in a dynamic environment</a:t>
            </a:r>
          </a:p>
          <a:p>
            <a:pPr marL="285750" indent="-285750">
              <a:buFont typeface="Arial" panose="020B0604020202020204" pitchFamily="34" charset="0"/>
              <a:buChar char="•"/>
            </a:pPr>
            <a:r>
              <a:rPr lang="en-US" sz="1600"/>
              <a:t>Line and queue management experience</a:t>
            </a:r>
          </a:p>
          <a:p>
            <a:pPr marL="285750" indent="-285750">
              <a:buFont typeface="Arial" panose="020B0604020202020204" pitchFamily="34" charset="0"/>
              <a:buChar char="•"/>
            </a:pPr>
            <a:r>
              <a:rPr lang="en-US" sz="1600"/>
              <a:t>Strong teamwork and collaboration</a:t>
            </a:r>
          </a:p>
          <a:p>
            <a:pPr marL="285750" indent="-285750">
              <a:buFont typeface="Arial" panose="020B0604020202020204" pitchFamily="34" charset="0"/>
              <a:buChar char="•"/>
            </a:pPr>
            <a:r>
              <a:rPr lang="en-US" sz="1600"/>
              <a:t>Clear and effective wayfinding assistance</a:t>
            </a:r>
          </a:p>
          <a:p>
            <a:pPr>
              <a:buNone/>
            </a:pPr>
            <a:br>
              <a:rPr lang="en-US" sz="1600" b="1"/>
            </a:br>
            <a:r>
              <a:rPr kumimoji="0" lang="en-US" sz="1600" b="1" i="0" u="none" strike="noStrike" kern="1200" cap="none" spc="0" normalizeH="0" baseline="0" noProof="0">
                <a:ln>
                  <a:noFill/>
                </a:ln>
                <a:solidFill>
                  <a:schemeClr val="tx1">
                    <a:lumMod val="95000"/>
                    <a:lumOff val="5000"/>
                  </a:schemeClr>
                </a:solidFill>
                <a:effectLst/>
                <a:uLnTx/>
                <a:uFillTx/>
                <a:ea typeface="+mn-ea"/>
                <a:cs typeface="+mn-cs"/>
              </a:rPr>
              <a:t>KEY INFORMATION ​</a:t>
            </a:r>
            <a:endParaRPr kumimoji="0" lang="en-US" sz="1600" b="1" i="0" u="none" strike="noStrike" kern="1200" cap="none" spc="0" normalizeH="0" baseline="0" noProof="0">
              <a:ln>
                <a:noFill/>
              </a:ln>
              <a:solidFill>
                <a:schemeClr val="tx1">
                  <a:lumMod val="95000"/>
                  <a:lumOff val="5000"/>
                </a:schemeClr>
              </a:solidFill>
              <a:effectLst/>
              <a:uLnTx/>
              <a:uFillTx/>
              <a:ea typeface="Calibri"/>
              <a:cs typeface="Calibri"/>
            </a:endParaRPr>
          </a:p>
          <a:p>
            <a:pPr>
              <a:defRPr/>
            </a:pPr>
            <a:r>
              <a:rPr kumimoji="0" lang="en-US" sz="1600" b="1" i="0" u="none" strike="noStrike" kern="1200" cap="none" spc="0" normalizeH="0" baseline="0" noProof="0">
                <a:ln>
                  <a:noFill/>
                </a:ln>
                <a:solidFill>
                  <a:schemeClr val="tx1">
                    <a:lumMod val="95000"/>
                    <a:lumOff val="5000"/>
                  </a:schemeClr>
                </a:solidFill>
                <a:effectLst/>
                <a:uLnTx/>
                <a:uFillTx/>
                <a:ea typeface="+mn-ea"/>
                <a:cs typeface="+mn-cs"/>
              </a:rPr>
              <a:t>Anticipated Advertisement Date:  </a:t>
            </a:r>
            <a:r>
              <a:rPr lang="en-US" sz="1600">
                <a:solidFill>
                  <a:schemeClr val="tx1">
                    <a:lumMod val="95000"/>
                    <a:lumOff val="5000"/>
                  </a:schemeClr>
                </a:solidFill>
              </a:rPr>
              <a:t> Q4 2025</a:t>
            </a:r>
            <a:endParaRPr kumimoji="0" lang="en-US" sz="1600" b="0" i="0" u="none" strike="noStrike" kern="1200" cap="none" spc="0" normalizeH="0" baseline="0" noProof="0">
              <a:ln>
                <a:noFill/>
              </a:ln>
              <a:solidFill>
                <a:schemeClr val="tx1">
                  <a:lumMod val="95000"/>
                  <a:lumOff val="5000"/>
                </a:schemeClr>
              </a:solidFill>
              <a:effectLst/>
              <a:uLnTx/>
              <a:uFillTx/>
              <a:ea typeface="Calibri"/>
              <a:cs typeface="Calibri"/>
            </a:endParaRPr>
          </a:p>
          <a:p>
            <a:pPr lvl="0">
              <a:defRPr/>
            </a:pPr>
            <a:r>
              <a:rPr kumimoji="0" lang="en-US" sz="1600" b="1" i="0" u="none" strike="noStrike" kern="1200" cap="none" spc="0" normalizeH="0" baseline="0" noProof="0">
                <a:ln>
                  <a:noFill/>
                </a:ln>
                <a:solidFill>
                  <a:schemeClr val="tx1">
                    <a:lumMod val="95000"/>
                    <a:lumOff val="5000"/>
                  </a:schemeClr>
                </a:solidFill>
                <a:effectLst/>
                <a:uLnTx/>
                <a:uFillTx/>
                <a:ea typeface="+mn-ea"/>
                <a:cs typeface="+mn-cs"/>
              </a:rPr>
              <a:t>Estimated Project Value: </a:t>
            </a:r>
            <a:r>
              <a:rPr lang="en-US" sz="1600">
                <a:solidFill>
                  <a:schemeClr val="tx1">
                    <a:lumMod val="95000"/>
                    <a:lumOff val="5000"/>
                  </a:schemeClr>
                </a:solidFill>
              </a:rPr>
              <a:t> $5M to $9.99M</a:t>
            </a:r>
          </a:p>
          <a:p>
            <a:pPr lvl="0">
              <a:defRPr/>
            </a:pPr>
            <a:r>
              <a:rPr kumimoji="0" lang="en-US" sz="1600" b="1" i="0" u="none" strike="noStrike" kern="1200" cap="none" spc="0" normalizeH="0" baseline="0" noProof="0">
                <a:ln>
                  <a:noFill/>
                </a:ln>
                <a:solidFill>
                  <a:schemeClr val="tx1">
                    <a:lumMod val="95000"/>
                    <a:lumOff val="5000"/>
                  </a:schemeClr>
                </a:solidFill>
                <a:effectLst/>
                <a:uLnTx/>
                <a:uFillTx/>
                <a:ea typeface="+mn-ea"/>
                <a:cs typeface="+mn-cs"/>
              </a:rPr>
              <a:t>Small Business Program Goal:  TBD</a:t>
            </a:r>
          </a:p>
          <a:p>
            <a:pPr>
              <a:defRPr/>
            </a:pPr>
            <a:r>
              <a:rPr kumimoji="0" lang="en-US" sz="1600" b="1" i="0" u="none" strike="noStrike" kern="1200" cap="none" spc="0" normalizeH="0" baseline="0" noProof="0">
                <a:ln>
                  <a:noFill/>
                </a:ln>
                <a:solidFill>
                  <a:schemeClr val="tx1">
                    <a:lumMod val="95000"/>
                    <a:lumOff val="5000"/>
                  </a:schemeClr>
                </a:solidFill>
                <a:effectLst/>
                <a:uLnTx/>
                <a:uFillTx/>
                <a:ea typeface="+mn-ea"/>
                <a:cs typeface="+mn-cs"/>
              </a:rPr>
              <a:t>Project Manager​: </a:t>
            </a:r>
            <a:r>
              <a:rPr lang="en-US" sz="1600">
                <a:solidFill>
                  <a:schemeClr val="tx1">
                    <a:lumMod val="95000"/>
                    <a:lumOff val="5000"/>
                  </a:schemeClr>
                </a:solidFill>
              </a:rPr>
              <a:t> Dave Dalton | Dave.Dalton@flydenver.com</a:t>
            </a:r>
            <a:endParaRPr lang="en-US" sz="1600" b="0" i="0" u="none" strike="noStrike" kern="1200" cap="none" spc="0" normalizeH="0" baseline="0" noProof="0">
              <a:ln>
                <a:noFill/>
              </a:ln>
              <a:solidFill>
                <a:schemeClr val="tx1">
                  <a:lumMod val="95000"/>
                  <a:lumOff val="5000"/>
                </a:schemeClr>
              </a:solidFill>
              <a:effectLst/>
              <a:uLnTx/>
              <a:uFillTx/>
              <a:ea typeface="Calibri"/>
              <a:cs typeface="Calibri"/>
            </a:endParaRPr>
          </a:p>
        </p:txBody>
      </p:sp>
    </p:spTree>
    <p:extLst>
      <p:ext uri="{BB962C8B-B14F-4D97-AF65-F5344CB8AC3E}">
        <p14:creationId xmlns:p14="http://schemas.microsoft.com/office/powerpoint/2010/main" val="660502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E720F-009C-BF19-ECF8-E793E39D2C3B}"/>
            </a:ext>
          </a:extLst>
        </p:cNvPr>
        <p:cNvGrpSpPr/>
        <p:nvPr/>
      </p:nvGrpSpPr>
      <p:grpSpPr>
        <a:xfrm>
          <a:off x="0" y="0"/>
          <a:ext cx="0" cy="0"/>
          <a:chOff x="0" y="0"/>
          <a:chExt cx="0" cy="0"/>
        </a:xfrm>
      </p:grpSpPr>
      <p:sp>
        <p:nvSpPr>
          <p:cNvPr id="16" name="Text Placeholder 15" descr="Security Services, Public Area and Curbside Interfaces&#10;Select a qualified firm to provide security services at Denver International Airport (DEN).&#10;&#10;Scope of Work: &#10;Traffic control, security at sensitive access points, and door alarm response&#10;Loading dock oversight (50+ deliveries/day), patrols, credential verification, and incident resolution&#10;Public Parking Lot patrols, Airport Office Building access, and person vetting&#10;Enforcement of DEN Rules &amp; Regulations and additional security posts as needed&#10;&#10;Workload:&#10;5400 weekly hours (135 FTEs), including Full-Time, Part-Time, and On-Call positions&#10;24/7 staffing for curbside, passenger pick-up/drop-off on levels 4 &amp; 6&#10;Support for 40,000+ vehicle entries per day&#10;​&#10;KEY INFORMATION ​&#10;Anticipated Advertisement Date:  Q2 2025 &#10;Estimated Project Value:  $50M to $99.99M&#10;Small Business Program Goal: 5% MWBE&#10;Key Scope/Industry:​  Security Guard Services, Public Area, and Curbside Interfaces&#10;Project Manager​: Matt Gomez-Peterson; matthew.gomez-peterson@flydenver.com &#10;&#10;Breakout Room Closed – Contact Project Manager&#10;&#10;">
            <a:extLst>
              <a:ext uri="{FF2B5EF4-FFF2-40B4-BE49-F238E27FC236}">
                <a16:creationId xmlns:a16="http://schemas.microsoft.com/office/drawing/2014/main" id="{C78BD486-6569-AF52-1689-02252ECE4A79}"/>
              </a:ext>
            </a:extLst>
          </p:cNvPr>
          <p:cNvSpPr>
            <a:spLocks noGrp="1"/>
          </p:cNvSpPr>
          <p:nvPr>
            <p:ph type="title" idx="4294967295"/>
          </p:nvPr>
        </p:nvSpPr>
        <p:spPr>
          <a:xfrm>
            <a:off x="771858" y="315632"/>
            <a:ext cx="9168218"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440099"/>
                </a:solidFill>
                <a:effectLst/>
                <a:uLnTx/>
                <a:uFillTx/>
                <a:latin typeface="+mn-lt"/>
                <a:ea typeface="+mn-ea"/>
                <a:cs typeface="+mn-cs"/>
              </a:rPr>
              <a:t>Conveyance Inspection and Certification</a:t>
            </a:r>
          </a:p>
        </p:txBody>
      </p:sp>
      <p:sp>
        <p:nvSpPr>
          <p:cNvPr id="3" name="TextBox 2">
            <a:extLst>
              <a:ext uri="{FF2B5EF4-FFF2-40B4-BE49-F238E27FC236}">
                <a16:creationId xmlns:a16="http://schemas.microsoft.com/office/drawing/2014/main" id="{2A6C0A01-7E97-4CAC-42CF-EEA5D8A39B80}"/>
              </a:ext>
              <a:ext uri="{C183D7F6-B498-43B3-948B-1728B52AA6E4}">
                <adec:decorative xmlns:adec="http://schemas.microsoft.com/office/drawing/2017/decorative" val="1"/>
              </a:ext>
            </a:extLst>
          </p:cNvPr>
          <p:cNvSpPr txBox="1"/>
          <p:nvPr/>
        </p:nvSpPr>
        <p:spPr>
          <a:xfrm>
            <a:off x="869829" y="1220155"/>
            <a:ext cx="9070247" cy="4031873"/>
          </a:xfrm>
          <a:prstGeom prst="rect">
            <a:avLst/>
          </a:prstGeom>
          <a:noFill/>
        </p:spPr>
        <p:txBody>
          <a:bodyPr wrap="square" lIns="91440" tIns="45720" rIns="91440" bIns="45720" anchor="t">
            <a:spAutoFit/>
          </a:bodyPr>
          <a:lstStyle/>
          <a:p>
            <a:pPr>
              <a:buNone/>
            </a:pPr>
            <a:r>
              <a:rPr lang="en-US" sz="1600"/>
              <a:t>DEN Technical Operations seeks proposals for professional services to perform </a:t>
            </a:r>
            <a:r>
              <a:rPr lang="en-US" sz="1600" b="1"/>
              <a:t>annual and five-year inspections</a:t>
            </a:r>
            <a:r>
              <a:rPr lang="en-US" sz="1600"/>
              <a:t> of all people-moving conveyances across the airport campus.</a:t>
            </a:r>
          </a:p>
          <a:p>
            <a:pPr>
              <a:buNone/>
            </a:pPr>
            <a:br>
              <a:rPr lang="en-US" sz="1600" b="1"/>
            </a:br>
            <a:r>
              <a:rPr lang="en-US" sz="1600" b="1"/>
              <a:t>Number of Units:</a:t>
            </a:r>
            <a:endParaRPr lang="en-US" sz="1600"/>
          </a:p>
          <a:p>
            <a:pPr marL="285750" indent="-285750">
              <a:buClr>
                <a:srgbClr val="E35B2A"/>
              </a:buClr>
              <a:buFont typeface="Arial" panose="020B0604020202020204" pitchFamily="34" charset="0"/>
              <a:buChar char="•"/>
            </a:pPr>
            <a:r>
              <a:rPr lang="en-US" sz="1600"/>
              <a:t>Elevators (Hydraulic, Traction, Traction Freight, Traction MRL): </a:t>
            </a:r>
            <a:r>
              <a:rPr lang="en-US" sz="1600" b="1"/>
              <a:t>151</a:t>
            </a:r>
          </a:p>
          <a:p>
            <a:pPr marL="285750" indent="-285750">
              <a:buClr>
                <a:srgbClr val="E35B2A"/>
              </a:buClr>
              <a:buFont typeface="Arial" panose="020B0604020202020204" pitchFamily="34" charset="0"/>
              <a:buChar char="•"/>
            </a:pPr>
            <a:r>
              <a:rPr lang="en-US" sz="1600"/>
              <a:t>Escalators: </a:t>
            </a:r>
            <a:r>
              <a:rPr lang="en-US" sz="1600" b="1"/>
              <a:t>151</a:t>
            </a:r>
          </a:p>
          <a:p>
            <a:pPr marL="285750" indent="-285750">
              <a:buClr>
                <a:srgbClr val="E35B2A"/>
              </a:buClr>
              <a:buFont typeface="Arial" panose="020B0604020202020204" pitchFamily="34" charset="0"/>
              <a:buChar char="•"/>
            </a:pPr>
            <a:r>
              <a:rPr lang="en-US" sz="1600"/>
              <a:t>Moving Walkways: </a:t>
            </a:r>
            <a:r>
              <a:rPr lang="en-US" sz="1600" b="1"/>
              <a:t>68</a:t>
            </a:r>
          </a:p>
          <a:p>
            <a:pPr>
              <a:buNone/>
            </a:pPr>
            <a:br>
              <a:rPr lang="en-US" sz="1600" b="1"/>
            </a:br>
            <a:r>
              <a:rPr lang="en-US" sz="1600" b="1"/>
              <a:t>Contract Term:</a:t>
            </a:r>
            <a:endParaRPr lang="en-US" sz="1600"/>
          </a:p>
          <a:p>
            <a:pPr marL="285750" indent="-285750">
              <a:buClr>
                <a:srgbClr val="E35B2A"/>
              </a:buClr>
              <a:buFont typeface="Arial" panose="020B0604020202020204" pitchFamily="34" charset="0"/>
              <a:buChar char="•"/>
            </a:pPr>
            <a:r>
              <a:rPr lang="en-US" sz="1600"/>
              <a:t>Five-year agreement starting </a:t>
            </a:r>
            <a:r>
              <a:rPr lang="en-US" sz="1600" b="1"/>
              <a:t>January 2027</a:t>
            </a:r>
            <a:endParaRPr lang="en-US" sz="1600"/>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600" b="0" i="0" u="none" strike="noStrike" kern="1200" cap="none" spc="0" normalizeH="0" baseline="0" noProof="0">
                <a:ln>
                  <a:noFill/>
                </a:ln>
                <a:solidFill>
                  <a:schemeClr val="tx1">
                    <a:lumMod val="95000"/>
                    <a:lumOff val="5000"/>
                  </a:schemeClr>
                </a:solidFill>
                <a:effectLst/>
                <a:uLnTx/>
                <a:uFillTx/>
                <a:ea typeface="+mn-ea"/>
                <a:cs typeface="+mn-cs"/>
              </a:rPr>
            </a:br>
            <a:r>
              <a:rPr kumimoji="0" lang="en-US" sz="1600" b="1" i="0" u="none" strike="noStrike" kern="1200" cap="none" spc="0" normalizeH="0" baseline="0" noProof="0">
                <a:ln>
                  <a:noFill/>
                </a:ln>
                <a:solidFill>
                  <a:schemeClr val="tx1">
                    <a:lumMod val="95000"/>
                    <a:lumOff val="5000"/>
                  </a:schemeClr>
                </a:solidFill>
                <a:effectLst/>
                <a:uLnTx/>
                <a:uFillTx/>
                <a:ea typeface="+mn-ea"/>
                <a:cs typeface="+mn-cs"/>
              </a:rPr>
              <a:t>KEY INFORMATION ​</a:t>
            </a:r>
            <a:endParaRPr kumimoji="0" lang="en-US" sz="1600" b="1" i="0" u="none" strike="noStrike" kern="1200" cap="none" spc="0" normalizeH="0" baseline="0" noProof="0">
              <a:ln>
                <a:noFill/>
              </a:ln>
              <a:solidFill>
                <a:schemeClr val="tx1">
                  <a:lumMod val="95000"/>
                  <a:lumOff val="5000"/>
                </a:schemeClr>
              </a:solidFill>
              <a:effectLst/>
              <a:uLnTx/>
              <a:uFillTx/>
              <a:ea typeface="Calibri"/>
              <a:cs typeface="Calibri"/>
            </a:endParaRPr>
          </a:p>
          <a:p>
            <a:pPr>
              <a:defRPr/>
            </a:pPr>
            <a:r>
              <a:rPr kumimoji="0" lang="en-US" sz="1600" b="1" i="0" u="none" strike="noStrike" kern="1200" cap="none" spc="0" normalizeH="0" baseline="0" noProof="0">
                <a:ln>
                  <a:noFill/>
                </a:ln>
                <a:solidFill>
                  <a:schemeClr val="tx1">
                    <a:lumMod val="95000"/>
                    <a:lumOff val="5000"/>
                  </a:schemeClr>
                </a:solidFill>
                <a:effectLst/>
                <a:uLnTx/>
                <a:uFillTx/>
                <a:ea typeface="+mn-ea"/>
                <a:cs typeface="+mn-cs"/>
              </a:rPr>
              <a:t>Anticipated Advertisement Date:  </a:t>
            </a:r>
            <a:r>
              <a:rPr lang="en-US" sz="1600">
                <a:solidFill>
                  <a:schemeClr val="tx1">
                    <a:lumMod val="95000"/>
                    <a:lumOff val="5000"/>
                  </a:schemeClr>
                </a:solidFill>
              </a:rPr>
              <a:t> Q4 2025</a:t>
            </a:r>
            <a:endParaRPr kumimoji="0" lang="en-US" sz="1600" b="0" i="0" u="none" strike="noStrike" kern="1200" cap="none" spc="0" normalizeH="0" baseline="0" noProof="0">
              <a:ln>
                <a:noFill/>
              </a:ln>
              <a:solidFill>
                <a:schemeClr val="tx1">
                  <a:lumMod val="95000"/>
                  <a:lumOff val="5000"/>
                </a:schemeClr>
              </a:solidFill>
              <a:effectLst/>
              <a:uLnTx/>
              <a:uFillTx/>
              <a:ea typeface="Calibri"/>
              <a:cs typeface="Calibri"/>
            </a:endParaRPr>
          </a:p>
          <a:p>
            <a:pPr lvl="0">
              <a:defRPr/>
            </a:pPr>
            <a:r>
              <a:rPr kumimoji="0" lang="en-US" sz="1600" b="1" i="0" u="none" strike="noStrike" kern="1200" cap="none" spc="0" normalizeH="0" baseline="0" noProof="0">
                <a:ln>
                  <a:noFill/>
                </a:ln>
                <a:solidFill>
                  <a:schemeClr val="tx1">
                    <a:lumMod val="95000"/>
                    <a:lumOff val="5000"/>
                  </a:schemeClr>
                </a:solidFill>
                <a:effectLst/>
                <a:uLnTx/>
                <a:uFillTx/>
                <a:ea typeface="+mn-ea"/>
                <a:cs typeface="+mn-cs"/>
              </a:rPr>
              <a:t>Estimated Project Value: </a:t>
            </a:r>
            <a:r>
              <a:rPr lang="en-US" sz="1600">
                <a:solidFill>
                  <a:schemeClr val="tx1">
                    <a:lumMod val="95000"/>
                    <a:lumOff val="5000"/>
                  </a:schemeClr>
                </a:solidFill>
              </a:rPr>
              <a:t> $500K to $1.99M</a:t>
            </a:r>
            <a:endParaRPr lang="en-US" sz="1600">
              <a:solidFill>
                <a:schemeClr val="tx1">
                  <a:lumMod val="95000"/>
                  <a:lumOff val="5000"/>
                </a:schemeClr>
              </a:solidFill>
              <a:ea typeface="Calibri"/>
              <a:cs typeface="Calibri"/>
            </a:endParaRPr>
          </a:p>
          <a:p>
            <a:pPr>
              <a:defRPr/>
            </a:pPr>
            <a:r>
              <a:rPr kumimoji="0" lang="en-US" sz="1600" b="1" i="0" u="none" strike="noStrike" kern="1200" cap="none" spc="0" normalizeH="0" baseline="0" noProof="0">
                <a:ln>
                  <a:noFill/>
                </a:ln>
                <a:solidFill>
                  <a:schemeClr val="tx1">
                    <a:lumMod val="95000"/>
                    <a:lumOff val="5000"/>
                  </a:schemeClr>
                </a:solidFill>
                <a:effectLst/>
                <a:uLnTx/>
                <a:uFillTx/>
                <a:ea typeface="+mn-ea"/>
                <a:cs typeface="+mn-cs"/>
              </a:rPr>
              <a:t>Small Business Program Goal:  TBD</a:t>
            </a:r>
          </a:p>
          <a:p>
            <a:pPr>
              <a:defRPr/>
            </a:pPr>
            <a:r>
              <a:rPr kumimoji="0" lang="en-US" sz="1600" b="1" i="0" u="none" strike="noStrike" kern="1200" cap="none" spc="0" normalizeH="0" baseline="0" noProof="0">
                <a:ln>
                  <a:noFill/>
                </a:ln>
                <a:solidFill>
                  <a:schemeClr val="tx1">
                    <a:lumMod val="95000"/>
                    <a:lumOff val="5000"/>
                  </a:schemeClr>
                </a:solidFill>
                <a:effectLst/>
                <a:uLnTx/>
                <a:uFillTx/>
                <a:ea typeface="+mn-ea"/>
                <a:cs typeface="+mn-cs"/>
              </a:rPr>
              <a:t>Project Manager​: </a:t>
            </a:r>
            <a:r>
              <a:rPr lang="en-US" sz="1600">
                <a:solidFill>
                  <a:schemeClr val="tx1">
                    <a:lumMod val="95000"/>
                    <a:lumOff val="5000"/>
                  </a:schemeClr>
                </a:solidFill>
              </a:rPr>
              <a:t> Anthony Ciervo | </a:t>
            </a:r>
            <a:r>
              <a:rPr lang="en-US" sz="1600">
                <a:solidFill>
                  <a:schemeClr val="tx1">
                    <a:lumMod val="95000"/>
                    <a:lumOff val="5000"/>
                  </a:schemeClr>
                </a:solidFill>
                <a:hlinkClick r:id="rId3"/>
              </a:rPr>
              <a:t>Anthony.Ciervo@flydenver.com</a:t>
            </a:r>
            <a:r>
              <a:rPr lang="en-US" sz="1600">
                <a:solidFill>
                  <a:schemeClr val="tx1">
                    <a:lumMod val="95000"/>
                    <a:lumOff val="5000"/>
                  </a:schemeClr>
                </a:solidFill>
              </a:rPr>
              <a:t> </a:t>
            </a:r>
            <a:endParaRPr lang="en-US" sz="1600" b="0" i="0" u="none" strike="noStrike" kern="1200" cap="none" spc="0" normalizeH="0" baseline="0" noProof="0">
              <a:ln>
                <a:noFill/>
              </a:ln>
              <a:solidFill>
                <a:schemeClr val="tx1">
                  <a:lumMod val="95000"/>
                  <a:lumOff val="5000"/>
                </a:schemeClr>
              </a:solidFill>
              <a:effectLst/>
              <a:uLnTx/>
              <a:uFillTx/>
              <a:ea typeface="Calibri"/>
              <a:cs typeface="Calibri"/>
            </a:endParaRPr>
          </a:p>
        </p:txBody>
      </p:sp>
    </p:spTree>
    <p:extLst>
      <p:ext uri="{BB962C8B-B14F-4D97-AF65-F5344CB8AC3E}">
        <p14:creationId xmlns:p14="http://schemas.microsoft.com/office/powerpoint/2010/main" val="19403840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D94D5-4A09-225E-3D8E-D5359FCC9A1C}"/>
            </a:ext>
          </a:extLst>
        </p:cNvPr>
        <p:cNvGrpSpPr/>
        <p:nvPr/>
      </p:nvGrpSpPr>
      <p:grpSpPr>
        <a:xfrm>
          <a:off x="0" y="0"/>
          <a:ext cx="0" cy="0"/>
          <a:chOff x="0" y="0"/>
          <a:chExt cx="0" cy="0"/>
        </a:xfrm>
      </p:grpSpPr>
      <p:sp>
        <p:nvSpPr>
          <p:cNvPr id="16" name="Text Placeholder 15" descr="Security Services, Public Area and Curbside Interfaces&#10;Select a qualified firm to provide security services at Denver International Airport (DEN).&#10;&#10;Scope of Work: &#10;Traffic control, security at sensitive access points, and door alarm response&#10;Loading dock oversight (50+ deliveries/day), patrols, credential verification, and incident resolution&#10;Public Parking Lot patrols, Airport Office Building access, and person vetting&#10;Enforcement of DEN Rules &amp; Regulations and additional security posts as needed&#10;&#10;Workload:&#10;5400 weekly hours (135 FTEs), including Full-Time, Part-Time, and On-Call positions&#10;24/7 staffing for curbside, passenger pick-up/drop-off on levels 4 &amp; 6&#10;Support for 40,000+ vehicle entries per day&#10;​&#10;KEY INFORMATION ​&#10;Anticipated Advertisement Date:  Q2 2025 &#10;Estimated Project Value:  $50M to $99.99M&#10;Small Business Program Goal: 5% MWBE&#10;Key Scope/Industry:​  Security Guard Services, Public Area, and Curbside Interfaces&#10;Project Manager​: Matt Gomez-Peterson; matthew.gomez-peterson@flydenver.com &#10;&#10;Breakout Room Closed – Contact Project Manager&#10;&#10;">
            <a:extLst>
              <a:ext uri="{FF2B5EF4-FFF2-40B4-BE49-F238E27FC236}">
                <a16:creationId xmlns:a16="http://schemas.microsoft.com/office/drawing/2014/main" id="{E9E72F11-2457-79EC-A000-4871FDB11482}"/>
              </a:ext>
            </a:extLst>
          </p:cNvPr>
          <p:cNvSpPr>
            <a:spLocks noGrp="1"/>
          </p:cNvSpPr>
          <p:nvPr>
            <p:ph type="title" idx="4294967295"/>
          </p:nvPr>
        </p:nvSpPr>
        <p:spPr>
          <a:xfrm>
            <a:off x="771858" y="315632"/>
            <a:ext cx="9168218"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440099"/>
                </a:solidFill>
                <a:effectLst/>
                <a:uLnTx/>
                <a:uFillTx/>
                <a:latin typeface="+mn-lt"/>
                <a:ea typeface="+mn-ea"/>
                <a:cs typeface="+mn-cs"/>
              </a:rPr>
              <a:t>Conveyance </a:t>
            </a:r>
            <a:r>
              <a:rPr lang="en-US" sz="3200">
                <a:solidFill>
                  <a:srgbClr val="440099"/>
                </a:solidFill>
                <a:latin typeface="+mn-lt"/>
                <a:ea typeface="+mn-ea"/>
                <a:cs typeface="+mn-cs"/>
              </a:rPr>
              <a:t>O&amp;M</a:t>
            </a:r>
            <a:endParaRPr kumimoji="0" lang="en-US" sz="32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a:extLst>
              <a:ext uri="{FF2B5EF4-FFF2-40B4-BE49-F238E27FC236}">
                <a16:creationId xmlns:a16="http://schemas.microsoft.com/office/drawing/2014/main" id="{BF682211-22D7-DFD8-2C08-FE5CB566B6D4}"/>
              </a:ext>
              <a:ext uri="{C183D7F6-B498-43B3-948B-1728B52AA6E4}">
                <adec:decorative xmlns:adec="http://schemas.microsoft.com/office/drawing/2017/decorative" val="1"/>
              </a:ext>
            </a:extLst>
          </p:cNvPr>
          <p:cNvSpPr txBox="1"/>
          <p:nvPr/>
        </p:nvSpPr>
        <p:spPr>
          <a:xfrm>
            <a:off x="869829" y="1220155"/>
            <a:ext cx="9070247" cy="4031873"/>
          </a:xfrm>
          <a:prstGeom prst="rect">
            <a:avLst/>
          </a:prstGeom>
          <a:noFill/>
        </p:spPr>
        <p:txBody>
          <a:bodyPr wrap="square" lIns="91440" tIns="45720" rIns="91440" bIns="45720" anchor="t">
            <a:spAutoFit/>
          </a:bodyPr>
          <a:lstStyle/>
          <a:p>
            <a:pPr>
              <a:buNone/>
            </a:pPr>
            <a:r>
              <a:rPr lang="en-US" sz="1600"/>
              <a:t>DEN Technical Operations seeks proposals for professional services to perform </a:t>
            </a:r>
            <a:r>
              <a:rPr lang="en-US" sz="1600" b="1"/>
              <a:t>annual and five-year inspections</a:t>
            </a:r>
            <a:r>
              <a:rPr lang="en-US" sz="1600"/>
              <a:t> of all people-moving conveyances across the airport campus.</a:t>
            </a:r>
          </a:p>
          <a:p>
            <a:pPr>
              <a:buNone/>
            </a:pPr>
            <a:br>
              <a:rPr lang="en-US" sz="1600" b="1"/>
            </a:br>
            <a:r>
              <a:rPr lang="en-US" sz="1600" b="1"/>
              <a:t>Number of Units:</a:t>
            </a:r>
            <a:endParaRPr lang="en-US" sz="1600"/>
          </a:p>
          <a:p>
            <a:pPr marL="285750" indent="-285750">
              <a:buClr>
                <a:srgbClr val="E35B2A"/>
              </a:buClr>
              <a:buFont typeface="Arial" panose="020B0604020202020204" pitchFamily="34" charset="0"/>
              <a:buChar char="•"/>
            </a:pPr>
            <a:r>
              <a:rPr lang="en-US" sz="1600"/>
              <a:t>Elevators (Hydraulic, Traction, Traction Freight, Traction MRL): </a:t>
            </a:r>
            <a:r>
              <a:rPr lang="en-US" sz="1600" b="1"/>
              <a:t>151</a:t>
            </a:r>
            <a:endParaRPr lang="en-US" sz="1600" b="1">
              <a:ea typeface="Calibri"/>
              <a:cs typeface="Calibri"/>
            </a:endParaRPr>
          </a:p>
          <a:p>
            <a:pPr marL="285750" indent="-285750">
              <a:buClr>
                <a:srgbClr val="E35B2A"/>
              </a:buClr>
              <a:buFont typeface="Arial" panose="020B0604020202020204" pitchFamily="34" charset="0"/>
              <a:buChar char="•"/>
            </a:pPr>
            <a:r>
              <a:rPr lang="en-US" sz="1600"/>
              <a:t>Escalators: </a:t>
            </a:r>
            <a:r>
              <a:rPr lang="en-US" sz="1600" b="1"/>
              <a:t>151</a:t>
            </a:r>
            <a:endParaRPr lang="en-US" sz="1600" b="1">
              <a:ea typeface="Calibri"/>
              <a:cs typeface="Calibri"/>
            </a:endParaRPr>
          </a:p>
          <a:p>
            <a:pPr marL="285750" indent="-285750">
              <a:buClr>
                <a:srgbClr val="E35B2A"/>
              </a:buClr>
              <a:buFont typeface="Arial" panose="020B0604020202020204" pitchFamily="34" charset="0"/>
              <a:buChar char="•"/>
            </a:pPr>
            <a:r>
              <a:rPr lang="en-US" sz="1600"/>
              <a:t>Moving Walkways: </a:t>
            </a:r>
            <a:r>
              <a:rPr lang="en-US" sz="1600" b="1"/>
              <a:t>68</a:t>
            </a:r>
            <a:endParaRPr lang="en-US" sz="1600" b="1">
              <a:ea typeface="Calibri"/>
              <a:cs typeface="Calibri"/>
            </a:endParaRPr>
          </a:p>
          <a:p>
            <a:pPr>
              <a:buNone/>
            </a:pPr>
            <a:br>
              <a:rPr lang="en-US" sz="1600" b="1"/>
            </a:br>
            <a:r>
              <a:rPr lang="en-US" sz="1600" b="1"/>
              <a:t>Contract Term:</a:t>
            </a:r>
            <a:endParaRPr lang="en-US" sz="1600"/>
          </a:p>
          <a:p>
            <a:pPr marL="285750" indent="-285750">
              <a:buClr>
                <a:srgbClr val="E35B2A"/>
              </a:buClr>
              <a:buFont typeface="Arial" panose="020B0604020202020204" pitchFamily="34" charset="0"/>
              <a:buChar char="•"/>
            </a:pPr>
            <a:r>
              <a:rPr lang="en-US" sz="1600"/>
              <a:t>Five-year agreement starting </a:t>
            </a:r>
            <a:r>
              <a:rPr lang="en-US" sz="1600" b="1"/>
              <a:t>August 2026</a:t>
            </a:r>
            <a:endParaRPr lang="en-US" sz="1600"/>
          </a:p>
          <a:p>
            <a:pPr marL="0" marR="0" lvl="0" indent="0" algn="l" defTabSz="914400" rtl="0" eaLnBrk="1" fontAlgn="auto" latinLnBrk="0" hangingPunct="1">
              <a:lnSpc>
                <a:spcPct val="100000"/>
              </a:lnSpc>
              <a:spcBef>
                <a:spcPts val="0"/>
              </a:spcBef>
              <a:spcAft>
                <a:spcPts val="0"/>
              </a:spcAft>
              <a:buClrTx/>
              <a:buSzTx/>
              <a:buFontTx/>
              <a:buNone/>
              <a:tabLst/>
              <a:defRPr/>
            </a:pPr>
            <a:br>
              <a:rPr lang="en-US" sz="1600" b="0" i="0" u="none" strike="noStrike" kern="1200" cap="none" spc="0" normalizeH="0" baseline="0" noProof="0">
                <a:ln>
                  <a:noFill/>
                </a:ln>
                <a:effectLst/>
                <a:uLnTx/>
                <a:uFillTx/>
              </a:rPr>
            </a:br>
            <a:r>
              <a:rPr kumimoji="0" lang="en-US" sz="1600" b="1" i="0" u="none" strike="noStrike" kern="1200" cap="none" spc="0" normalizeH="0" baseline="0" noProof="0">
                <a:ln>
                  <a:noFill/>
                </a:ln>
                <a:solidFill>
                  <a:schemeClr val="tx1">
                    <a:lumMod val="95000"/>
                    <a:lumOff val="5000"/>
                  </a:schemeClr>
                </a:solidFill>
                <a:effectLst/>
                <a:uLnTx/>
                <a:uFillTx/>
                <a:ea typeface="+mn-ea"/>
                <a:cs typeface="+mn-cs"/>
              </a:rPr>
              <a:t>KEY INFORMATION ​</a:t>
            </a:r>
            <a:endParaRPr kumimoji="0" lang="en-US" sz="1600" b="1" i="0" u="none" strike="noStrike" kern="1200" cap="none" spc="0" normalizeH="0" baseline="0" noProof="0">
              <a:ln>
                <a:noFill/>
              </a:ln>
              <a:solidFill>
                <a:schemeClr val="tx1">
                  <a:lumMod val="95000"/>
                  <a:lumOff val="5000"/>
                </a:schemeClr>
              </a:solidFill>
              <a:effectLst/>
              <a:uLnTx/>
              <a:uFillTx/>
              <a:ea typeface="Calibri"/>
              <a:cs typeface="Calibri"/>
            </a:endParaRPr>
          </a:p>
          <a:p>
            <a:pPr>
              <a:defRPr/>
            </a:pPr>
            <a:r>
              <a:rPr kumimoji="0" lang="en-US" sz="1600" b="1" i="0" u="none" strike="noStrike" kern="1200" cap="none" spc="0" normalizeH="0" baseline="0" noProof="0">
                <a:ln>
                  <a:noFill/>
                </a:ln>
                <a:solidFill>
                  <a:schemeClr val="tx1">
                    <a:lumMod val="95000"/>
                    <a:lumOff val="5000"/>
                  </a:schemeClr>
                </a:solidFill>
                <a:effectLst/>
                <a:uLnTx/>
                <a:uFillTx/>
                <a:ea typeface="+mn-ea"/>
                <a:cs typeface="+mn-cs"/>
              </a:rPr>
              <a:t>Anticipated Advertisement Date:  </a:t>
            </a:r>
            <a:r>
              <a:rPr lang="en-US" sz="1600">
                <a:solidFill>
                  <a:schemeClr val="tx1">
                    <a:lumMod val="95000"/>
                    <a:lumOff val="5000"/>
                  </a:schemeClr>
                </a:solidFill>
              </a:rPr>
              <a:t> Q4 2025</a:t>
            </a:r>
            <a:endParaRPr kumimoji="0" lang="en-US" sz="1600" b="0" i="0" u="none" strike="noStrike" kern="1200" cap="none" spc="0" normalizeH="0" baseline="0" noProof="0">
              <a:ln>
                <a:noFill/>
              </a:ln>
              <a:solidFill>
                <a:schemeClr val="tx1">
                  <a:lumMod val="95000"/>
                  <a:lumOff val="5000"/>
                </a:schemeClr>
              </a:solidFill>
              <a:effectLst/>
              <a:uLnTx/>
              <a:uFillTx/>
              <a:ea typeface="Calibri"/>
              <a:cs typeface="Calibri"/>
            </a:endParaRPr>
          </a:p>
          <a:p>
            <a:pPr lvl="0">
              <a:defRPr/>
            </a:pPr>
            <a:r>
              <a:rPr kumimoji="0" lang="en-US" sz="1600" b="1" i="0" u="none" strike="noStrike" kern="1200" cap="none" spc="0" normalizeH="0" baseline="0" noProof="0">
                <a:ln>
                  <a:noFill/>
                </a:ln>
                <a:solidFill>
                  <a:schemeClr val="tx1">
                    <a:lumMod val="95000"/>
                    <a:lumOff val="5000"/>
                  </a:schemeClr>
                </a:solidFill>
                <a:effectLst/>
                <a:uLnTx/>
                <a:uFillTx/>
                <a:ea typeface="+mn-ea"/>
                <a:cs typeface="+mn-cs"/>
              </a:rPr>
              <a:t>Estimated Project Value: </a:t>
            </a:r>
            <a:r>
              <a:rPr lang="en-US" sz="1600">
                <a:solidFill>
                  <a:schemeClr val="tx1">
                    <a:lumMod val="95000"/>
                    <a:lumOff val="5000"/>
                  </a:schemeClr>
                </a:solidFill>
              </a:rPr>
              <a:t> $500K to $1.99M</a:t>
            </a:r>
            <a:endParaRPr lang="en-US" sz="1600">
              <a:solidFill>
                <a:schemeClr val="tx1">
                  <a:lumMod val="95000"/>
                  <a:lumOff val="5000"/>
                </a:schemeClr>
              </a:solidFill>
              <a:ea typeface="Calibri"/>
              <a:cs typeface="Calibri"/>
            </a:endParaRPr>
          </a:p>
          <a:p>
            <a:pPr>
              <a:defRPr/>
            </a:pPr>
            <a:r>
              <a:rPr kumimoji="0" lang="en-US" sz="1600" b="1" i="0" u="none" strike="noStrike" kern="1200" cap="none" spc="0" normalizeH="0" baseline="0" noProof="0">
                <a:ln>
                  <a:noFill/>
                </a:ln>
                <a:solidFill>
                  <a:schemeClr val="tx1">
                    <a:lumMod val="95000"/>
                    <a:lumOff val="5000"/>
                  </a:schemeClr>
                </a:solidFill>
                <a:effectLst/>
                <a:uLnTx/>
                <a:uFillTx/>
                <a:ea typeface="+mn-ea"/>
                <a:cs typeface="+mn-cs"/>
              </a:rPr>
              <a:t>Small Business Program Goal:  TBD</a:t>
            </a:r>
            <a:endParaRPr lang="en-US" sz="1600" b="1" i="0" u="none" strike="noStrike" kern="1200" cap="none" spc="0" normalizeH="0" baseline="0" noProof="0">
              <a:ln>
                <a:noFill/>
              </a:ln>
              <a:solidFill>
                <a:schemeClr val="tx1">
                  <a:lumMod val="95000"/>
                  <a:lumOff val="5000"/>
                </a:schemeClr>
              </a:solidFill>
              <a:effectLst/>
              <a:uLnTx/>
              <a:uFillTx/>
              <a:ea typeface="Calibri"/>
              <a:cs typeface="Calibri"/>
            </a:endParaRPr>
          </a:p>
          <a:p>
            <a:pPr>
              <a:defRPr/>
            </a:pPr>
            <a:r>
              <a:rPr kumimoji="0" lang="en-US" sz="1600" b="1" i="0" u="none" strike="noStrike" kern="1200" cap="none" spc="0" normalizeH="0" baseline="0" noProof="0">
                <a:ln>
                  <a:noFill/>
                </a:ln>
                <a:solidFill>
                  <a:schemeClr val="tx1">
                    <a:lumMod val="95000"/>
                    <a:lumOff val="5000"/>
                  </a:schemeClr>
                </a:solidFill>
                <a:effectLst/>
                <a:uLnTx/>
                <a:uFillTx/>
                <a:ea typeface="+mn-ea"/>
                <a:cs typeface="+mn-cs"/>
              </a:rPr>
              <a:t>Project Manager​: </a:t>
            </a:r>
            <a:r>
              <a:rPr lang="en-US" sz="1600">
                <a:solidFill>
                  <a:schemeClr val="tx1">
                    <a:lumMod val="95000"/>
                    <a:lumOff val="5000"/>
                  </a:schemeClr>
                </a:solidFill>
              </a:rPr>
              <a:t> Anthony Ciervo | </a:t>
            </a:r>
            <a:r>
              <a:rPr lang="en-US" sz="1600">
                <a:solidFill>
                  <a:schemeClr val="tx1">
                    <a:lumMod val="95000"/>
                    <a:lumOff val="5000"/>
                  </a:schemeClr>
                </a:solidFill>
                <a:hlinkClick r:id="rId3">
                  <a:extLst>
                    <a:ext uri="{A12FA001-AC4F-418D-AE19-62706E023703}">
                      <ahyp:hlinkClr xmlns:ahyp="http://schemas.microsoft.com/office/drawing/2018/hyperlinkcolor" val="tx"/>
                    </a:ext>
                  </a:extLst>
                </a:hlinkClick>
              </a:rPr>
              <a:t>Anthony.Ciervo@flydenver.com</a:t>
            </a:r>
            <a:r>
              <a:rPr lang="en-US" sz="1600">
                <a:solidFill>
                  <a:schemeClr val="tx1">
                    <a:lumMod val="95000"/>
                    <a:lumOff val="5000"/>
                  </a:schemeClr>
                </a:solidFill>
              </a:rPr>
              <a:t> </a:t>
            </a:r>
            <a:endParaRPr lang="en-US" sz="1600" b="0" i="0" u="none" strike="noStrike" kern="1200" cap="none" spc="0" normalizeH="0" baseline="0" noProof="0">
              <a:ln>
                <a:noFill/>
              </a:ln>
              <a:solidFill>
                <a:schemeClr val="tx1">
                  <a:lumMod val="95000"/>
                  <a:lumOff val="5000"/>
                </a:schemeClr>
              </a:solidFill>
              <a:effectLst/>
              <a:uLnTx/>
              <a:uFillTx/>
              <a:ea typeface="Calibri"/>
              <a:cs typeface="Calibri"/>
            </a:endParaRPr>
          </a:p>
        </p:txBody>
      </p:sp>
    </p:spTree>
    <p:extLst>
      <p:ext uri="{BB962C8B-B14F-4D97-AF65-F5344CB8AC3E}">
        <p14:creationId xmlns:p14="http://schemas.microsoft.com/office/powerpoint/2010/main" val="28581492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B09AA8-78AA-CCB7-97A1-EC6CA7D54398}"/>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440099"/>
                </a:solidFill>
                <a:effectLst/>
                <a:uLnTx/>
                <a:uFillTx/>
                <a:latin typeface="+mn-lt"/>
                <a:ea typeface="Calibri"/>
                <a:cs typeface="Calibri"/>
              </a:rPr>
              <a:t>AGTS Revitalization</a:t>
            </a:r>
            <a:endParaRPr kumimoji="0" lang="en-US" sz="2800" b="0" i="0" u="none" strike="noStrike" kern="1200" cap="none" spc="0" normalizeH="0" baseline="0" noProof="0" dirty="0">
              <a:ln>
                <a:noFill/>
              </a:ln>
              <a:solidFill>
                <a:srgbClr val="440099"/>
              </a:solidFill>
              <a:effectLst/>
              <a:uLnTx/>
              <a:uFillTx/>
              <a:latin typeface="+mn-lt"/>
              <a:ea typeface="+mn-ea"/>
              <a:cs typeface="+mn-cs"/>
            </a:endParaRPr>
          </a:p>
        </p:txBody>
      </p:sp>
      <p:sp>
        <p:nvSpPr>
          <p:cNvPr id="5" name="Text Placeholder 4">
            <a:extLst>
              <a:ext uri="{FF2B5EF4-FFF2-40B4-BE49-F238E27FC236}">
                <a16:creationId xmlns:a16="http://schemas.microsoft.com/office/drawing/2014/main" id="{9BCD12DB-0B37-C640-1397-654E356B1A18}"/>
              </a:ext>
            </a:extLst>
          </p:cNvPr>
          <p:cNvSpPr>
            <a:spLocks noGrp="1"/>
          </p:cNvSpPr>
          <p:nvPr>
            <p:ph type="body" sz="quarter" idx="14"/>
          </p:nvPr>
        </p:nvSpPr>
        <p:spPr>
          <a:xfrm>
            <a:off x="770439" y="967228"/>
            <a:ext cx="9426194" cy="3930649"/>
          </a:xfrm>
        </p:spPr>
        <p:txBody>
          <a:bodyPr lIns="91440" tIns="45720" rIns="91440" bIns="45720" anchor="t"/>
          <a:lstStyle/>
          <a:p>
            <a:pPr marL="0" indent="0">
              <a:spcBef>
                <a:spcPts val="0"/>
              </a:spcBef>
              <a:buNone/>
            </a:pPr>
            <a:r>
              <a:rPr lang="en-US" sz="1700">
                <a:ea typeface="+mn-lt"/>
                <a:cs typeface="+mn-lt"/>
              </a:rPr>
              <a:t>The Technical Operations Department of DEN is soliciting Statements of Qualifications (SOQ) from professional consulting firms to provide negotiation and execution support services for the AGTS Revitalization Program. The consultant will provide owner’s representation services during contract execution to ensure technical compliance and alignment with DEN’s Vision 100 objectives. The consultant will also serve as a strategic advisor and technical representative to DEN during negotiations, supporting contract development, benchmarking, drafting performance specifications, and coordinating with external and internal stakeholders. </a:t>
            </a:r>
            <a:endParaRPr lang="en-US" sz="1700">
              <a:ea typeface="Calibri"/>
              <a:cs typeface="Calibri"/>
            </a:endParaRPr>
          </a:p>
          <a:p>
            <a:pPr marL="0" indent="0">
              <a:spcBef>
                <a:spcPts val="0"/>
              </a:spcBef>
              <a:buNone/>
            </a:pPr>
            <a:br>
              <a:rPr lang="en-US" sz="1700" b="1">
                <a:ea typeface="+mn-lt"/>
                <a:cs typeface="+mn-lt"/>
              </a:rPr>
            </a:br>
            <a:r>
              <a:rPr lang="en-US" sz="1700" b="1">
                <a:ea typeface="+mn-lt"/>
                <a:cs typeface="+mn-lt"/>
              </a:rPr>
              <a:t>Revitalization of the AGTS system will include:</a:t>
            </a:r>
            <a:endParaRPr lang="en-US" sz="1700" b="1">
              <a:ea typeface="Calibri"/>
              <a:cs typeface="Calibri"/>
            </a:endParaRPr>
          </a:p>
          <a:p>
            <a:pPr>
              <a:spcBef>
                <a:spcPts val="0"/>
              </a:spcBef>
            </a:pPr>
            <a:r>
              <a:rPr lang="en-US" sz="1700">
                <a:ea typeface="+mn-lt"/>
                <a:cs typeface="+mn-lt"/>
              </a:rPr>
              <a:t>Migration from </a:t>
            </a:r>
            <a:r>
              <a:rPr lang="en-US" sz="1700" err="1">
                <a:ea typeface="+mn-lt"/>
                <a:cs typeface="+mn-lt"/>
              </a:rPr>
              <a:t>Cirtyflo</a:t>
            </a:r>
            <a:r>
              <a:rPr lang="en-US" sz="1700">
                <a:ea typeface="+mn-lt"/>
                <a:cs typeface="+mn-lt"/>
              </a:rPr>
              <a:t> 550 to </a:t>
            </a:r>
            <a:r>
              <a:rPr lang="en-US" sz="1700" err="1">
                <a:ea typeface="+mn-lt"/>
                <a:cs typeface="+mn-lt"/>
              </a:rPr>
              <a:t>Urbalis</a:t>
            </a:r>
            <a:r>
              <a:rPr lang="en-US" sz="1700">
                <a:ea typeface="+mn-lt"/>
                <a:cs typeface="+mn-lt"/>
              </a:rPr>
              <a:t> Flo signaling systems</a:t>
            </a:r>
            <a:endParaRPr lang="en-US" sz="1700"/>
          </a:p>
          <a:p>
            <a:pPr>
              <a:spcBef>
                <a:spcPts val="0"/>
              </a:spcBef>
            </a:pPr>
            <a:r>
              <a:rPr lang="en-US" sz="1700">
                <a:ea typeface="+mn-lt"/>
                <a:cs typeface="+mn-lt"/>
              </a:rPr>
              <a:t>Upgrade of the communication system to the Operational Passenger Information Communications System (OPICS)</a:t>
            </a:r>
            <a:endParaRPr lang="en-US" sz="1700"/>
          </a:p>
          <a:p>
            <a:pPr>
              <a:spcBef>
                <a:spcPts val="0"/>
              </a:spcBef>
            </a:pPr>
            <a:r>
              <a:rPr lang="en-US" sz="1700">
                <a:ea typeface="+mn-lt"/>
                <a:cs typeface="+mn-lt"/>
              </a:rPr>
              <a:t>Upgrade of power distribution system</a:t>
            </a:r>
            <a:endParaRPr lang="en-US" sz="1700"/>
          </a:p>
          <a:p>
            <a:pPr>
              <a:spcBef>
                <a:spcPts val="0"/>
              </a:spcBef>
            </a:pPr>
            <a:r>
              <a:rPr lang="en-US" sz="1700">
                <a:ea typeface="+mn-lt"/>
                <a:cs typeface="+mn-lt"/>
              </a:rPr>
              <a:t>Integration of 19 new 300R vehicles</a:t>
            </a:r>
            <a:endParaRPr lang="en-US" sz="1700"/>
          </a:p>
          <a:p>
            <a:pPr>
              <a:spcBef>
                <a:spcPts val="0"/>
              </a:spcBef>
            </a:pPr>
            <a:r>
              <a:rPr lang="en-US" sz="1700">
                <a:ea typeface="+mn-lt"/>
                <a:cs typeface="+mn-lt"/>
              </a:rPr>
              <a:t>Upgrade of wayside infrastructure</a:t>
            </a:r>
            <a:endParaRPr lang="en-US" sz="1700"/>
          </a:p>
          <a:p>
            <a:pPr>
              <a:spcBef>
                <a:spcPts val="0"/>
              </a:spcBef>
            </a:pPr>
            <a:r>
              <a:rPr lang="en-US" sz="1700">
                <a:ea typeface="+mn-lt"/>
                <a:cs typeface="+mn-lt"/>
              </a:rPr>
              <a:t>Control room design and build</a:t>
            </a:r>
          </a:p>
          <a:p>
            <a:pPr>
              <a:spcBef>
                <a:spcPts val="0"/>
              </a:spcBef>
            </a:pPr>
            <a:endParaRPr lang="en-US" sz="1700" b="1">
              <a:solidFill>
                <a:schemeClr val="tx1">
                  <a:lumMod val="95000"/>
                  <a:lumOff val="5000"/>
                </a:schemeClr>
              </a:solidFill>
              <a:ea typeface="+mn-lt"/>
              <a:cs typeface="+mn-lt"/>
            </a:endParaRPr>
          </a:p>
          <a:p>
            <a:pPr marL="0" indent="0">
              <a:spcBef>
                <a:spcPts val="0"/>
              </a:spcBef>
              <a:buNone/>
            </a:pPr>
            <a:r>
              <a:rPr lang="en-US" sz="1700" b="1">
                <a:solidFill>
                  <a:schemeClr val="tx1">
                    <a:lumMod val="95000"/>
                    <a:lumOff val="5000"/>
                  </a:schemeClr>
                </a:solidFill>
                <a:ea typeface="Calibri"/>
                <a:cs typeface="Calibri"/>
              </a:rPr>
              <a:t>KEY INFORMATION  </a:t>
            </a:r>
            <a:endParaRPr lang="en-US" sz="1700">
              <a:solidFill>
                <a:schemeClr val="tx1">
                  <a:lumMod val="95000"/>
                  <a:lumOff val="5000"/>
                </a:schemeClr>
              </a:solidFill>
              <a:ea typeface="Calibri"/>
              <a:cs typeface="Calibri"/>
            </a:endParaRPr>
          </a:p>
          <a:p>
            <a:pPr>
              <a:spcBef>
                <a:spcPts val="0"/>
              </a:spcBef>
            </a:pPr>
            <a:r>
              <a:rPr lang="en-US" sz="1700" b="1">
                <a:solidFill>
                  <a:schemeClr val="tx1">
                    <a:lumMod val="95000"/>
                    <a:lumOff val="5000"/>
                  </a:schemeClr>
                </a:solidFill>
                <a:ea typeface="Calibri"/>
                <a:cs typeface="Calibri"/>
              </a:rPr>
              <a:t>Anticipated Advertisement Date:  </a:t>
            </a:r>
            <a:r>
              <a:rPr lang="en-US" sz="1700">
                <a:solidFill>
                  <a:schemeClr val="tx1">
                    <a:lumMod val="95000"/>
                    <a:lumOff val="5000"/>
                  </a:schemeClr>
                </a:solidFill>
                <a:ea typeface="Calibri"/>
                <a:cs typeface="Calibri"/>
              </a:rPr>
              <a:t>Q4 2025</a:t>
            </a:r>
          </a:p>
          <a:p>
            <a:pPr>
              <a:spcBef>
                <a:spcPts val="0"/>
              </a:spcBef>
            </a:pPr>
            <a:r>
              <a:rPr lang="en-US" sz="1700" b="1">
                <a:solidFill>
                  <a:schemeClr val="tx1">
                    <a:lumMod val="95000"/>
                    <a:lumOff val="5000"/>
                  </a:schemeClr>
                </a:solidFill>
                <a:ea typeface="Calibri"/>
                <a:cs typeface="Calibri"/>
              </a:rPr>
              <a:t>Estimated Project Value: </a:t>
            </a:r>
            <a:r>
              <a:rPr lang="en-US" sz="1700">
                <a:solidFill>
                  <a:schemeClr val="tx1">
                    <a:lumMod val="95000"/>
                    <a:lumOff val="5000"/>
                  </a:schemeClr>
                </a:solidFill>
                <a:ea typeface="Calibri"/>
                <a:cs typeface="Calibri"/>
              </a:rPr>
              <a:t>$10M to $49.99M</a:t>
            </a:r>
          </a:p>
          <a:p>
            <a:pPr>
              <a:spcBef>
                <a:spcPts val="0"/>
              </a:spcBef>
            </a:pPr>
            <a:r>
              <a:rPr lang="en-US" sz="1700" b="1">
                <a:solidFill>
                  <a:schemeClr val="tx1">
                    <a:lumMod val="95000"/>
                    <a:lumOff val="5000"/>
                  </a:schemeClr>
                </a:solidFill>
                <a:ea typeface="Calibri"/>
                <a:cs typeface="Calibri"/>
              </a:rPr>
              <a:t>Small Business Program Goal: TBD</a:t>
            </a:r>
            <a:endParaRPr lang="en-US" sz="1700">
              <a:solidFill>
                <a:schemeClr val="tx1">
                  <a:lumMod val="95000"/>
                  <a:lumOff val="5000"/>
                </a:schemeClr>
              </a:solidFill>
              <a:ea typeface="Calibri"/>
              <a:cs typeface="Calibri"/>
            </a:endParaRPr>
          </a:p>
          <a:p>
            <a:pPr>
              <a:spcBef>
                <a:spcPts val="0"/>
              </a:spcBef>
            </a:pPr>
            <a:r>
              <a:rPr lang="en-US" sz="1700" b="1">
                <a:solidFill>
                  <a:schemeClr val="tx1">
                    <a:lumMod val="95000"/>
                    <a:lumOff val="5000"/>
                  </a:schemeClr>
                </a:solidFill>
                <a:ea typeface="Calibri"/>
                <a:cs typeface="Calibri"/>
              </a:rPr>
              <a:t>Project Manager: </a:t>
            </a:r>
            <a:r>
              <a:rPr lang="en-US" sz="1700">
                <a:solidFill>
                  <a:schemeClr val="tx1">
                    <a:lumMod val="95000"/>
                    <a:lumOff val="5000"/>
                  </a:schemeClr>
                </a:solidFill>
                <a:ea typeface="Calibri"/>
                <a:cs typeface="Calibri"/>
              </a:rPr>
              <a:t>Jaclyn Ghareeb | </a:t>
            </a:r>
            <a:r>
              <a:rPr lang="en-US" sz="1700" u="sng">
                <a:solidFill>
                  <a:schemeClr val="tx1">
                    <a:lumMod val="95000"/>
                    <a:lumOff val="5000"/>
                  </a:schemeClr>
                </a:solidFill>
                <a:ea typeface="Calibri"/>
                <a:cs typeface="Calibri"/>
              </a:rPr>
              <a:t>jaclyn.ghareeb@flydenver.com </a:t>
            </a:r>
            <a:endParaRPr lang="en-US" sz="1700">
              <a:solidFill>
                <a:schemeClr val="tx1">
                  <a:lumMod val="95000"/>
                  <a:lumOff val="5000"/>
                </a:schemeClr>
              </a:solidFill>
              <a:ea typeface="Calibri"/>
              <a:cs typeface="Calibri"/>
            </a:endParaRPr>
          </a:p>
        </p:txBody>
      </p:sp>
    </p:spTree>
    <p:extLst>
      <p:ext uri="{BB962C8B-B14F-4D97-AF65-F5344CB8AC3E}">
        <p14:creationId xmlns:p14="http://schemas.microsoft.com/office/powerpoint/2010/main" val="39893049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79CB7-92E6-E763-EDBC-0616083CD8BE}"/>
            </a:ext>
          </a:extLst>
        </p:cNvPr>
        <p:cNvGrpSpPr/>
        <p:nvPr/>
      </p:nvGrpSpPr>
      <p:grpSpPr>
        <a:xfrm>
          <a:off x="0" y="0"/>
          <a:ext cx="0" cy="0"/>
          <a:chOff x="0" y="0"/>
          <a:chExt cx="0" cy="0"/>
        </a:xfrm>
      </p:grpSpPr>
      <p:sp>
        <p:nvSpPr>
          <p:cNvPr id="16" name="Text Placeholder 15" descr="Security Services, Public Area and Curbside Interfaces&#10;Select a qualified firm to provide security services at Denver International Airport (DEN).&#10;&#10;Scope of Work: &#10;Traffic control, security at sensitive access points, and door alarm response&#10;Loading dock oversight (50+ deliveries/day), patrols, credential verification, and incident resolution&#10;Public Parking Lot patrols, Airport Office Building access, and person vetting&#10;Enforcement of DEN Rules &amp; Regulations and additional security posts as needed&#10;&#10;Workload:&#10;5400 weekly hours (135 FTEs), including Full-Time, Part-Time, and On-Call positions&#10;24/7 staffing for curbside, passenger pick-up/drop-off on levels 4 &amp; 6&#10;Support for 40,000+ vehicle entries per day&#10;​&#10;KEY INFORMATION ​&#10;Anticipated Advertisement Date:  Q2 2025 &#10;Estimated Project Value:  $50M to $99.99M&#10;Small Business Program Goal: 5% MWBE&#10;Key Scope/Industry:​  Security Guard Services, Public Area, and Curbside Interfaces&#10;Project Manager​: Matt Gomez-Peterson; matthew.gomez-peterson@flydenver.com &#10;&#10;Breakout Room Closed – Contact Project Manager&#10;&#10;">
            <a:extLst>
              <a:ext uri="{FF2B5EF4-FFF2-40B4-BE49-F238E27FC236}">
                <a16:creationId xmlns:a16="http://schemas.microsoft.com/office/drawing/2014/main" id="{08F2D73A-C118-A9F8-D365-55A2C973D0E9}"/>
              </a:ext>
            </a:extLst>
          </p:cNvPr>
          <p:cNvSpPr>
            <a:spLocks noGrp="1"/>
          </p:cNvSpPr>
          <p:nvPr>
            <p:ph type="title" idx="4294967295"/>
          </p:nvPr>
        </p:nvSpPr>
        <p:spPr>
          <a:xfrm>
            <a:off x="771858" y="315632"/>
            <a:ext cx="9168218"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200">
                <a:solidFill>
                  <a:srgbClr val="440099"/>
                </a:solidFill>
                <a:latin typeface="+mn-lt"/>
                <a:ea typeface="+mn-ea"/>
                <a:cs typeface="+mn-cs"/>
              </a:rPr>
              <a:t>Building Information Modeling On-Call Services </a:t>
            </a:r>
            <a:endParaRPr kumimoji="0" lang="en-US" sz="32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a:extLst>
              <a:ext uri="{FF2B5EF4-FFF2-40B4-BE49-F238E27FC236}">
                <a16:creationId xmlns:a16="http://schemas.microsoft.com/office/drawing/2014/main" id="{58CB8EA7-2C7C-905E-E95E-195FE2593ACB}"/>
              </a:ext>
              <a:ext uri="{C183D7F6-B498-43B3-948B-1728B52AA6E4}">
                <adec:decorative xmlns:adec="http://schemas.microsoft.com/office/drawing/2017/decorative" val="1"/>
              </a:ext>
            </a:extLst>
          </p:cNvPr>
          <p:cNvSpPr txBox="1"/>
          <p:nvPr/>
        </p:nvSpPr>
        <p:spPr>
          <a:xfrm>
            <a:off x="869829" y="1210728"/>
            <a:ext cx="9070247" cy="3539430"/>
          </a:xfrm>
          <a:prstGeom prst="rect">
            <a:avLst/>
          </a:prstGeom>
          <a:noFill/>
        </p:spPr>
        <p:txBody>
          <a:bodyPr wrap="square" lIns="91440" tIns="45720" rIns="91440" bIns="45720" anchor="t">
            <a:spAutoFit/>
          </a:bodyPr>
          <a:lstStyle/>
          <a:p>
            <a:pPr lvl="0">
              <a:defRPr/>
            </a:pPr>
            <a:r>
              <a:rPr lang="en-US" sz="1600">
                <a:solidFill>
                  <a:schemeClr val="tx1">
                    <a:lumMod val="95000"/>
                    <a:lumOff val="5000"/>
                  </a:schemeClr>
                </a:solidFill>
              </a:rPr>
              <a:t>DEN is seeking a qualified firm to provide On-Call Building Information Modeling (BIM) Services and Staff Augmentation to support the Digital Facilities &amp; Infrastructure (DFI) team. The selected company will help deliver BIM and asset management solutions by recruiting, managing, and overseeing qualified Contingent Workers for various ongoing and upcoming DFI projects.</a:t>
            </a:r>
          </a:p>
          <a:p>
            <a:pPr lvl="0">
              <a:defRPr/>
            </a:pPr>
            <a:r>
              <a:rPr lang="en-US" sz="1600">
                <a:solidFill>
                  <a:schemeClr val="tx1">
                    <a:lumMod val="95000"/>
                    <a:lumOff val="5000"/>
                  </a:schemeClr>
                </a:solidFill>
              </a:rPr>
              <a:t>​</a:t>
            </a:r>
            <a:endParaRPr lang="en-US" sz="1600">
              <a:solidFill>
                <a:schemeClr val="tx1">
                  <a:lumMod val="95000"/>
                  <a:lumOff val="5000"/>
                </a:schemeClr>
              </a:solidFill>
              <a:ea typeface="Calibri"/>
              <a:cs typeface="Calibri"/>
            </a:endParaRPr>
          </a:p>
          <a:p>
            <a:pPr lvl="0">
              <a:defRPr/>
            </a:pPr>
            <a:r>
              <a:rPr lang="en-US" sz="1600" b="1">
                <a:solidFill>
                  <a:schemeClr val="tx1">
                    <a:lumMod val="95000"/>
                    <a:lumOff val="5000"/>
                  </a:schemeClr>
                </a:solidFill>
              </a:rPr>
              <a:t>KEY INFORMATION ​</a:t>
            </a:r>
            <a:endParaRPr lang="en-US" sz="1600" b="1">
              <a:solidFill>
                <a:schemeClr val="tx1">
                  <a:lumMod val="95000"/>
                  <a:lumOff val="5000"/>
                </a:schemeClr>
              </a:solidFill>
              <a:ea typeface="Calibri"/>
              <a:cs typeface="Calibri"/>
            </a:endParaRPr>
          </a:p>
          <a:p>
            <a:pPr>
              <a:defRPr/>
            </a:pPr>
            <a:r>
              <a:rPr lang="en-US" sz="1600" b="1">
                <a:solidFill>
                  <a:schemeClr val="tx1">
                    <a:lumMod val="95000"/>
                    <a:lumOff val="5000"/>
                  </a:schemeClr>
                </a:solidFill>
              </a:rPr>
              <a:t>Anticipated Advertisement Date:  </a:t>
            </a:r>
            <a:r>
              <a:rPr lang="en-US" sz="1600">
                <a:solidFill>
                  <a:schemeClr val="tx1">
                    <a:lumMod val="95000"/>
                    <a:lumOff val="5000"/>
                  </a:schemeClr>
                </a:solidFill>
              </a:rPr>
              <a:t>Late October 2025 </a:t>
            </a:r>
            <a:endParaRPr lang="en-US" sz="1600">
              <a:solidFill>
                <a:schemeClr val="tx1">
                  <a:lumMod val="95000"/>
                  <a:lumOff val="5000"/>
                </a:schemeClr>
              </a:solidFill>
              <a:ea typeface="Calibri"/>
              <a:cs typeface="Calibri"/>
            </a:endParaRPr>
          </a:p>
          <a:p>
            <a:pPr>
              <a:defRPr/>
            </a:pPr>
            <a:r>
              <a:rPr lang="en-US" sz="1600" b="1">
                <a:solidFill>
                  <a:schemeClr val="tx1">
                    <a:lumMod val="95000"/>
                    <a:lumOff val="5000"/>
                  </a:schemeClr>
                </a:solidFill>
                <a:ea typeface="Calibri"/>
                <a:cs typeface="Calibri"/>
              </a:rPr>
              <a:t>Projected Awards:</a:t>
            </a:r>
            <a:r>
              <a:rPr lang="en-US" sz="1600">
                <a:solidFill>
                  <a:schemeClr val="tx1">
                    <a:lumMod val="95000"/>
                    <a:lumOff val="5000"/>
                  </a:schemeClr>
                </a:solidFill>
                <a:ea typeface="Calibri"/>
                <a:cs typeface="Calibri"/>
              </a:rPr>
              <a:t> Likely 2, one facilities (Revit), one civil (Civil 3D), possible there will be only one.</a:t>
            </a:r>
            <a:endParaRPr lang="en-US" sz="1600">
              <a:solidFill>
                <a:schemeClr val="tx1">
                  <a:lumMod val="95000"/>
                  <a:lumOff val="5000"/>
                </a:schemeClr>
              </a:solidFill>
            </a:endParaRPr>
          </a:p>
          <a:p>
            <a:pPr lvl="0">
              <a:defRPr/>
            </a:pPr>
            <a:r>
              <a:rPr lang="en-US" sz="1600" b="1">
                <a:solidFill>
                  <a:schemeClr val="tx1">
                    <a:lumMod val="95000"/>
                    <a:lumOff val="5000"/>
                  </a:schemeClr>
                </a:solidFill>
              </a:rPr>
              <a:t>Estimated Project Value: </a:t>
            </a:r>
            <a:r>
              <a:rPr lang="en-US" sz="1600">
                <a:solidFill>
                  <a:schemeClr val="tx1">
                    <a:lumMod val="95000"/>
                    <a:lumOff val="5000"/>
                  </a:schemeClr>
                </a:solidFill>
              </a:rPr>
              <a:t>$500K to $1.99M</a:t>
            </a:r>
            <a:endParaRPr lang="en-US" sz="1600">
              <a:solidFill>
                <a:schemeClr val="tx1">
                  <a:lumMod val="95000"/>
                  <a:lumOff val="5000"/>
                </a:schemeClr>
              </a:solidFill>
              <a:ea typeface="Calibri"/>
              <a:cs typeface="Calibri"/>
            </a:endParaRPr>
          </a:p>
          <a:p>
            <a:pPr>
              <a:defRPr/>
            </a:pPr>
            <a:r>
              <a:rPr lang="en-US" sz="1600" b="1">
                <a:solidFill>
                  <a:schemeClr val="tx1">
                    <a:lumMod val="95000"/>
                    <a:lumOff val="5000"/>
                  </a:schemeClr>
                </a:solidFill>
              </a:rPr>
              <a:t>Small Business Program Goal: </a:t>
            </a:r>
            <a:r>
              <a:rPr lang="en-US" sz="1600">
                <a:solidFill>
                  <a:schemeClr val="tx1">
                    <a:lumMod val="95000"/>
                    <a:lumOff val="5000"/>
                  </a:schemeClr>
                </a:solidFill>
              </a:rPr>
              <a:t>SBE Defined Pool, </a:t>
            </a:r>
            <a:r>
              <a:rPr lang="en-US" sz="1600">
                <a:solidFill>
                  <a:schemeClr val="tx1">
                    <a:lumMod val="95000"/>
                    <a:lumOff val="5000"/>
                  </a:schemeClr>
                </a:solidFill>
                <a:ea typeface="+mn-lt"/>
                <a:cs typeface="+mn-lt"/>
              </a:rPr>
              <a:t>only CCD-certified firms will be able to bid on this solicitation and must self-perform a commercially valuable function of no less than 30% of the work with their own staff.</a:t>
            </a:r>
            <a:endParaRPr lang="en-US" sz="1600">
              <a:solidFill>
                <a:schemeClr val="tx1">
                  <a:lumMod val="95000"/>
                  <a:lumOff val="5000"/>
                </a:schemeClr>
              </a:solidFill>
            </a:endParaRPr>
          </a:p>
          <a:p>
            <a:pPr>
              <a:defRPr/>
            </a:pPr>
            <a:r>
              <a:rPr lang="en-US" sz="1600" b="1">
                <a:solidFill>
                  <a:schemeClr val="tx1">
                    <a:lumMod val="95000"/>
                    <a:lumOff val="5000"/>
                  </a:schemeClr>
                </a:solidFill>
              </a:rPr>
              <a:t>Key Scope/Industry:​ </a:t>
            </a:r>
            <a:r>
              <a:rPr lang="en-US" sz="1600">
                <a:solidFill>
                  <a:schemeClr val="tx1">
                    <a:lumMod val="95000"/>
                    <a:lumOff val="5000"/>
                  </a:schemeClr>
                </a:solidFill>
              </a:rPr>
              <a:t> Architecture; Engineering; Building Information Modeling (BIM)Asset Management</a:t>
            </a:r>
            <a:endParaRPr lang="en-US" sz="1600">
              <a:solidFill>
                <a:schemeClr val="tx1">
                  <a:lumMod val="95000"/>
                  <a:lumOff val="5000"/>
                </a:schemeClr>
              </a:solidFill>
              <a:ea typeface="Calibri"/>
              <a:cs typeface="Calibri"/>
            </a:endParaRPr>
          </a:p>
          <a:p>
            <a:pPr>
              <a:defRPr/>
            </a:pPr>
            <a:r>
              <a:rPr lang="en-US" sz="1600" b="1">
                <a:solidFill>
                  <a:schemeClr val="tx1">
                    <a:lumMod val="95000"/>
                    <a:lumOff val="5000"/>
                  </a:schemeClr>
                </a:solidFill>
              </a:rPr>
              <a:t>Project Manager​: </a:t>
            </a:r>
            <a:r>
              <a:rPr lang="en-US" sz="1600">
                <a:solidFill>
                  <a:schemeClr val="tx1">
                    <a:lumMod val="95000"/>
                    <a:lumOff val="5000"/>
                  </a:schemeClr>
                </a:solidFill>
              </a:rPr>
              <a:t>Brendan Dillon </a:t>
            </a:r>
            <a:r>
              <a:rPr lang="en-US" sz="1600" b="1">
                <a:solidFill>
                  <a:schemeClr val="tx1">
                    <a:lumMod val="95000"/>
                    <a:lumOff val="5000"/>
                  </a:schemeClr>
                </a:solidFill>
                <a:hlinkClick r:id="rId3">
                  <a:extLst>
                    <a:ext uri="{A12FA001-AC4F-418D-AE19-62706E023703}">
                      <ahyp:hlinkClr xmlns:ahyp="http://schemas.microsoft.com/office/drawing/2018/hyperlinkcolor" val="tx"/>
                    </a:ext>
                  </a:extLst>
                </a:hlinkClick>
              </a:rPr>
              <a:t>|</a:t>
            </a:r>
            <a:r>
              <a:rPr lang="en-US" sz="1600">
                <a:solidFill>
                  <a:schemeClr val="tx1">
                    <a:lumMod val="95000"/>
                    <a:lumOff val="5000"/>
                  </a:schemeClr>
                </a:solidFill>
                <a:hlinkClick r:id="rId3">
                  <a:extLst>
                    <a:ext uri="{A12FA001-AC4F-418D-AE19-62706E023703}">
                      <ahyp:hlinkClr xmlns:ahyp="http://schemas.microsoft.com/office/drawing/2018/hyperlinkcolor" val="tx"/>
                    </a:ext>
                  </a:extLst>
                </a:hlinkClick>
              </a:rPr>
              <a:t>brendan.dillon@flydenver.com</a:t>
            </a:r>
            <a:r>
              <a:rPr lang="en-US" sz="1600">
                <a:solidFill>
                  <a:schemeClr val="tx1">
                    <a:lumMod val="95000"/>
                    <a:lumOff val="5000"/>
                  </a:schemeClr>
                </a:solidFill>
              </a:rPr>
              <a:t>  </a:t>
            </a:r>
            <a:endParaRPr lang="en-US" sz="1600">
              <a:solidFill>
                <a:schemeClr val="tx1">
                  <a:lumMod val="95000"/>
                  <a:lumOff val="5000"/>
                </a:schemeClr>
              </a:solidFill>
              <a:ea typeface="Calibri"/>
              <a:cs typeface="Calibri"/>
            </a:endParaRPr>
          </a:p>
        </p:txBody>
      </p:sp>
    </p:spTree>
    <p:extLst>
      <p:ext uri="{BB962C8B-B14F-4D97-AF65-F5344CB8AC3E}">
        <p14:creationId xmlns:p14="http://schemas.microsoft.com/office/powerpoint/2010/main" val="3985306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descr="Who’s in the Audience&#10;&#10;Please take a few minutes to introduce yourself, describe your company, and specify the projects you are interested in. This information will be shared with all attendees in a follow-up email, which will also include the registration list and presentations. Additionally, it will be posted on our website at www.flydenver.com/business-and-community/commerce-hub/outreach-and-engagement/#pastevents &#10;&#10;Go to https://forms.office.com/r/vb1nJEvmxH&#10;">
            <a:extLst>
              <a:ext uri="{FF2B5EF4-FFF2-40B4-BE49-F238E27FC236}">
                <a16:creationId xmlns:a16="http://schemas.microsoft.com/office/drawing/2014/main" id="{90003090-4EA3-A38E-7DF8-853A56FC6CCD}"/>
              </a:ext>
              <a:ext uri="{C183D7F6-B498-43B3-948B-1728B52AA6E4}">
                <adec:decorative xmlns:adec="http://schemas.microsoft.com/office/drawing/2017/decorative" val="0"/>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440099"/>
                </a:solidFill>
                <a:effectLst/>
                <a:uLnTx/>
                <a:uFillTx/>
                <a:latin typeface="+mn-lt"/>
                <a:ea typeface="+mn-ea"/>
                <a:cs typeface="+mn-cs"/>
              </a:rPr>
              <a:t>Project Interest Form</a:t>
            </a:r>
          </a:p>
        </p:txBody>
      </p:sp>
      <p:sp>
        <p:nvSpPr>
          <p:cNvPr id="3" name="TextBox 2">
            <a:extLst>
              <a:ext uri="{FF2B5EF4-FFF2-40B4-BE49-F238E27FC236}">
                <a16:creationId xmlns:a16="http://schemas.microsoft.com/office/drawing/2014/main" id="{BC4C6CC7-72F2-44FC-6D21-14DA37010207}"/>
              </a:ext>
              <a:ext uri="{C183D7F6-B498-43B3-948B-1728B52AA6E4}">
                <adec:decorative xmlns:adec="http://schemas.microsoft.com/office/drawing/2017/decorative" val="1"/>
              </a:ext>
            </a:extLst>
          </p:cNvPr>
          <p:cNvSpPr txBox="1"/>
          <p:nvPr/>
        </p:nvSpPr>
        <p:spPr>
          <a:xfrm>
            <a:off x="770438" y="1333713"/>
            <a:ext cx="9152159" cy="1200329"/>
          </a:xfrm>
          <a:prstGeom prst="rect">
            <a:avLst/>
          </a:prstGeom>
          <a:noFill/>
        </p:spPr>
        <p:txBody>
          <a:bodyPr wrap="square">
            <a:spAutoFit/>
          </a:bodyPr>
          <a:lstStyle/>
          <a:p>
            <a:r>
              <a:rPr lang="en-US"/>
              <a:t>Please take a few minutes to introduce yourself, describe your company, and specify the projects you are interested in. This information will be shared with all attendees in a follow-up email, including the registration list and presentations. Additionally, it will be posted on our website at </a:t>
            </a:r>
            <a:r>
              <a:rPr lang="en-US">
                <a:hlinkClick r:id="rId3"/>
              </a:rPr>
              <a:t>www.flydenver.com/business-and-community/outreach-and-engagement/#pastevents</a:t>
            </a:r>
            <a:r>
              <a:rPr lang="en-US"/>
              <a:t> </a:t>
            </a:r>
          </a:p>
        </p:txBody>
      </p:sp>
      <p:pic>
        <p:nvPicPr>
          <p:cNvPr id="2" name="Picture 1" descr="https://forms.office.com/r/vb1nJEvmxH">
            <a:extLst>
              <a:ext uri="{FF2B5EF4-FFF2-40B4-BE49-F238E27FC236}">
                <a16:creationId xmlns:a16="http://schemas.microsoft.com/office/drawing/2014/main" id="{2B3FAF1E-12FB-C969-44FE-218ED73644A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19647" y="4085224"/>
            <a:ext cx="1253738" cy="1253738"/>
          </a:xfrm>
          <a:prstGeom prst="rect">
            <a:avLst/>
          </a:prstGeom>
        </p:spPr>
      </p:pic>
      <p:sp>
        <p:nvSpPr>
          <p:cNvPr id="5" name="TextBox 4">
            <a:extLst>
              <a:ext uri="{FF2B5EF4-FFF2-40B4-BE49-F238E27FC236}">
                <a16:creationId xmlns:a16="http://schemas.microsoft.com/office/drawing/2014/main" id="{AFE13467-AD9E-214E-2D05-4C9C0E5889B3}"/>
              </a:ext>
            </a:extLst>
          </p:cNvPr>
          <p:cNvSpPr txBox="1"/>
          <p:nvPr/>
        </p:nvSpPr>
        <p:spPr>
          <a:xfrm>
            <a:off x="1986599" y="3429000"/>
            <a:ext cx="6719835" cy="584775"/>
          </a:xfrm>
          <a:prstGeom prst="rect">
            <a:avLst/>
          </a:prstGeom>
          <a:noFill/>
        </p:spPr>
        <p:txBody>
          <a:bodyPr wrap="square">
            <a:spAutoFit/>
          </a:bodyPr>
          <a:lstStyle/>
          <a:p>
            <a:pPr algn="ctr"/>
            <a:r>
              <a:rPr lang="en-US" sz="3200" b="1">
                <a:solidFill>
                  <a:srgbClr val="E35B2A"/>
                </a:solidFill>
              </a:rPr>
              <a:t>Complete Your Project Interest Form</a:t>
            </a:r>
          </a:p>
        </p:txBody>
      </p:sp>
    </p:spTree>
    <p:extLst>
      <p:ext uri="{BB962C8B-B14F-4D97-AF65-F5344CB8AC3E}">
        <p14:creationId xmlns:p14="http://schemas.microsoft.com/office/powerpoint/2010/main" val="35138506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CCD62-CD6F-2431-BDC4-79CCBD224A25}"/>
            </a:ext>
          </a:extLst>
        </p:cNvPr>
        <p:cNvGrpSpPr/>
        <p:nvPr/>
      </p:nvGrpSpPr>
      <p:grpSpPr>
        <a:xfrm>
          <a:off x="0" y="0"/>
          <a:ext cx="0" cy="0"/>
          <a:chOff x="0" y="0"/>
          <a:chExt cx="0" cy="0"/>
        </a:xfrm>
      </p:grpSpPr>
      <p:sp>
        <p:nvSpPr>
          <p:cNvPr id="16" name="Text Placeholder 15" descr="Security Services, Public Area and Curbside Interfaces&#10;Select a qualified firm to provide security services at Denver International Airport (DEN).&#10;&#10;Scope of Work: &#10;Traffic control, security at sensitive access points, and door alarm response&#10;Loading dock oversight (50+ deliveries/day), patrols, credential verification, and incident resolution&#10;Public Parking Lot patrols, Airport Office Building access, and person vetting&#10;Enforcement of DEN Rules &amp; Regulations and additional security posts as needed&#10;&#10;Workload:&#10;5400 weekly hours (135 FTEs), including Full-Time, Part-Time, and On-Call positions&#10;24/7 staffing for curbside, passenger pick-up/drop-off on levels 4 &amp; 6&#10;Support for 40,000+ vehicle entries per day&#10;​&#10;KEY INFORMATION ​&#10;Anticipated Advertisement Date:  Q2 2025 &#10;Estimated Project Value:  $50M to $99.99M&#10;Small Business Program Goal: 5% MWBE&#10;Key Scope/Industry:​  Security Guard Services, Public Area, and Curbside Interfaces&#10;Project Manager​: Matt Gomez-Peterson; matthew.gomez-peterson@flydenver.com &#10;&#10;Breakout Room Closed – Contact Project Manager&#10;&#10;">
            <a:extLst>
              <a:ext uri="{FF2B5EF4-FFF2-40B4-BE49-F238E27FC236}">
                <a16:creationId xmlns:a16="http://schemas.microsoft.com/office/drawing/2014/main" id="{2A0C76DB-E092-6C32-4769-58B0973B53FE}"/>
              </a:ext>
            </a:extLst>
          </p:cNvPr>
          <p:cNvSpPr>
            <a:spLocks noGrp="1"/>
          </p:cNvSpPr>
          <p:nvPr>
            <p:ph type="title" idx="4294967295"/>
          </p:nvPr>
        </p:nvSpPr>
        <p:spPr>
          <a:xfrm>
            <a:off x="599330" y="223763"/>
            <a:ext cx="9168218"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spcBef>
                <a:spcPts val="1000"/>
              </a:spcBef>
              <a:defRPr/>
            </a:pPr>
            <a:r>
              <a:rPr lang="en-US" sz="4000">
                <a:solidFill>
                  <a:srgbClr val="440099"/>
                </a:solidFill>
                <a:latin typeface="+mn-lt"/>
                <a:ea typeface="+mn-ea"/>
                <a:cs typeface="+mn-cs"/>
              </a:rPr>
              <a:t>Waste Valet Service for DEN Concessions</a:t>
            </a:r>
            <a:endParaRPr kumimoji="0" lang="en-US" sz="40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a:extLst>
              <a:ext uri="{FF2B5EF4-FFF2-40B4-BE49-F238E27FC236}">
                <a16:creationId xmlns:a16="http://schemas.microsoft.com/office/drawing/2014/main" id="{60F19CFF-BB58-CCB4-1AA7-64D46C8CDAC8}"/>
              </a:ext>
              <a:ext uri="{C183D7F6-B498-43B3-948B-1728B52AA6E4}">
                <adec:decorative xmlns:adec="http://schemas.microsoft.com/office/drawing/2017/decorative" val="1"/>
              </a:ext>
            </a:extLst>
          </p:cNvPr>
          <p:cNvSpPr txBox="1"/>
          <p:nvPr/>
        </p:nvSpPr>
        <p:spPr>
          <a:xfrm>
            <a:off x="603960" y="986003"/>
            <a:ext cx="9514035" cy="2800767"/>
          </a:xfrm>
          <a:prstGeom prst="rect">
            <a:avLst/>
          </a:prstGeom>
          <a:noFill/>
        </p:spPr>
        <p:txBody>
          <a:bodyPr wrap="square" lIns="91440" tIns="45720" rIns="91440" bIns="45720" anchor="t">
            <a:spAutoFit/>
          </a:bodyPr>
          <a:lstStyle/>
          <a:p>
            <a:r>
              <a:rPr lang="en-US" sz="1600" dirty="0"/>
              <a:t>The Waste Valet team will collaborate with DEN concessions to ensure the proper transport of recyclable and compostable materials to designated disposal areas. In addition, the team will provide staff education on effective waste sorting practices. Launched initially on Concourse B in Spring 2024, the program will now expand to include Concourses A and C.</a:t>
            </a:r>
          </a:p>
          <a:p>
            <a:endParaRPr lang="en-US" sz="1600" dirty="0">
              <a:solidFill>
                <a:schemeClr val="tx1">
                  <a:lumMod val="95000"/>
                  <a:lumOff val="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lumMod val="95000"/>
                    <a:lumOff val="5000"/>
                  </a:schemeClr>
                </a:solidFill>
                <a:effectLst/>
                <a:uLnTx/>
                <a:uFillTx/>
                <a:ea typeface="+mn-ea"/>
                <a:cs typeface="+mn-cs"/>
              </a:rPr>
              <a:t>​</a:t>
            </a:r>
            <a:r>
              <a:rPr kumimoji="0" lang="en-US" sz="1600" b="1" i="0" u="none" strike="noStrike" kern="1200" cap="none" spc="0" normalizeH="0" baseline="0" noProof="0" dirty="0">
                <a:ln>
                  <a:noFill/>
                </a:ln>
                <a:solidFill>
                  <a:schemeClr val="tx1">
                    <a:lumMod val="95000"/>
                    <a:lumOff val="5000"/>
                  </a:schemeClr>
                </a:solidFill>
                <a:effectLst/>
                <a:uLnTx/>
                <a:uFillTx/>
                <a:ea typeface="+mn-ea"/>
                <a:cs typeface="+mn-cs"/>
              </a:rPr>
              <a:t>KEY INFORMATION ​</a:t>
            </a:r>
            <a:endParaRPr kumimoji="0" lang="en-US" sz="1600" b="1" i="0" u="none" strike="noStrike" kern="1200" cap="none" spc="0" normalizeH="0" baseline="0" noProof="0" dirty="0">
              <a:ln>
                <a:noFill/>
              </a:ln>
              <a:solidFill>
                <a:schemeClr val="tx1">
                  <a:lumMod val="95000"/>
                  <a:lumOff val="5000"/>
                </a:schemeClr>
              </a:solidFill>
              <a:effectLst/>
              <a:uLnTx/>
              <a:uFillTx/>
              <a:ea typeface="Calibri"/>
              <a:cs typeface="Calibri"/>
            </a:endParaRPr>
          </a:p>
          <a:p>
            <a:pPr>
              <a:defRPr/>
            </a:pPr>
            <a:r>
              <a:rPr kumimoji="0" lang="en-US" sz="1600" b="1" i="0" u="none" strike="noStrike" kern="1200" cap="none" spc="0" normalizeH="0" baseline="0" noProof="0" dirty="0">
                <a:ln>
                  <a:noFill/>
                </a:ln>
                <a:solidFill>
                  <a:schemeClr val="tx1">
                    <a:lumMod val="95000"/>
                    <a:lumOff val="5000"/>
                  </a:schemeClr>
                </a:solidFill>
                <a:effectLst/>
                <a:uLnTx/>
                <a:uFillTx/>
                <a:ea typeface="+mn-ea"/>
                <a:cs typeface="+mn-cs"/>
              </a:rPr>
              <a:t>Anticipated Advertisement Date:  </a:t>
            </a:r>
            <a:r>
              <a:rPr lang="en-US" sz="1600" dirty="0">
                <a:solidFill>
                  <a:schemeClr val="tx1">
                    <a:lumMod val="95000"/>
                    <a:lumOff val="5000"/>
                  </a:schemeClr>
                </a:solidFill>
              </a:rPr>
              <a:t>Q2 2026</a:t>
            </a:r>
            <a:endParaRPr kumimoji="0" lang="en-US" sz="1600" b="0" i="0" u="none" strike="noStrike" kern="1200" cap="none" spc="0" normalizeH="0" baseline="0" noProof="0" dirty="0">
              <a:ln>
                <a:noFill/>
              </a:ln>
              <a:solidFill>
                <a:schemeClr val="tx1">
                  <a:lumMod val="95000"/>
                  <a:lumOff val="5000"/>
                </a:schemeClr>
              </a:solidFill>
              <a:effectLst/>
              <a:uLnTx/>
              <a:uFillTx/>
              <a:ea typeface="Calibri"/>
              <a:cs typeface="Calibri"/>
            </a:endParaRPr>
          </a:p>
          <a:p>
            <a:pPr lvl="0">
              <a:defRPr/>
            </a:pPr>
            <a:r>
              <a:rPr kumimoji="0" lang="en-US" sz="1600" b="1" i="0" u="none" strike="noStrike" kern="1200" cap="none" spc="0" normalizeH="0" baseline="0" noProof="0" dirty="0">
                <a:ln>
                  <a:noFill/>
                </a:ln>
                <a:solidFill>
                  <a:schemeClr val="tx1">
                    <a:lumMod val="95000"/>
                    <a:lumOff val="5000"/>
                  </a:schemeClr>
                </a:solidFill>
                <a:effectLst/>
                <a:uLnTx/>
                <a:uFillTx/>
                <a:ea typeface="+mn-ea"/>
                <a:cs typeface="+mn-cs"/>
              </a:rPr>
              <a:t>Estimated Project Value: </a:t>
            </a:r>
            <a:r>
              <a:rPr kumimoji="0" lang="en-US" sz="1600" b="0" i="0" u="none" strike="noStrike" kern="1200" cap="none" spc="0" normalizeH="0" baseline="0" noProof="0" dirty="0">
                <a:ln>
                  <a:noFill/>
                </a:ln>
                <a:solidFill>
                  <a:schemeClr val="tx1">
                    <a:lumMod val="95000"/>
                    <a:lumOff val="5000"/>
                  </a:schemeClr>
                </a:solidFill>
                <a:effectLst/>
                <a:uLnTx/>
                <a:uFillTx/>
                <a:ea typeface="+mn-ea"/>
                <a:cs typeface="+mn-cs"/>
              </a:rPr>
              <a:t> </a:t>
            </a:r>
            <a:r>
              <a:rPr lang="en-US" sz="1600" dirty="0">
                <a:solidFill>
                  <a:schemeClr val="tx1">
                    <a:lumMod val="95000"/>
                    <a:lumOff val="5000"/>
                  </a:schemeClr>
                </a:solidFill>
              </a:rPr>
              <a:t>$2M to $4.99M</a:t>
            </a:r>
          </a:p>
          <a:p>
            <a:pPr lvl="0">
              <a:defRPr/>
            </a:pPr>
            <a:r>
              <a:rPr kumimoji="0" lang="en-US" sz="1600" b="1" i="0" u="none" strike="noStrike" kern="1200" cap="none" spc="0" normalizeH="0" baseline="0" noProof="0" dirty="0">
                <a:ln>
                  <a:noFill/>
                </a:ln>
                <a:solidFill>
                  <a:schemeClr val="tx1">
                    <a:lumMod val="95000"/>
                    <a:lumOff val="5000"/>
                  </a:schemeClr>
                </a:solidFill>
                <a:effectLst/>
                <a:uLnTx/>
                <a:uFillTx/>
                <a:ea typeface="+mn-ea"/>
                <a:cs typeface="+mn-cs"/>
              </a:rPr>
              <a:t>Small Business Program Goal: </a:t>
            </a:r>
            <a:r>
              <a:rPr lang="en-US" sz="1600" dirty="0">
                <a:solidFill>
                  <a:schemeClr val="tx1">
                    <a:lumMod val="95000"/>
                    <a:lumOff val="5000"/>
                  </a:schemeClr>
                </a:solidFill>
              </a:rPr>
              <a:t>TBD</a:t>
            </a:r>
            <a:endParaRPr lang="en-US" sz="1600" i="0" u="none" strike="noStrike" kern="1200" cap="none" spc="0" normalizeH="0" baseline="0" noProof="0" dirty="0">
              <a:ln>
                <a:noFill/>
              </a:ln>
              <a:solidFill>
                <a:schemeClr val="tx1">
                  <a:lumMod val="95000"/>
                  <a:lumOff val="5000"/>
                </a:schemeClr>
              </a:solidFill>
              <a:effectLst/>
              <a:uLnTx/>
              <a:uFillTx/>
              <a:ea typeface="Calibri"/>
              <a:cs typeface="Calibri"/>
            </a:endParaRPr>
          </a:p>
          <a:p>
            <a:pPr>
              <a:defRPr/>
            </a:pPr>
            <a:r>
              <a:rPr kumimoji="0" lang="en-US" sz="1600" b="1" i="0" u="none" strike="noStrike" kern="1200" cap="none" spc="0" normalizeH="0" baseline="0" noProof="0" dirty="0">
                <a:ln>
                  <a:noFill/>
                </a:ln>
                <a:solidFill>
                  <a:schemeClr val="tx1">
                    <a:lumMod val="95000"/>
                    <a:lumOff val="5000"/>
                  </a:schemeClr>
                </a:solidFill>
                <a:effectLst/>
                <a:uLnTx/>
                <a:uFillTx/>
                <a:ea typeface="+mn-ea"/>
                <a:cs typeface="+mn-cs"/>
              </a:rPr>
              <a:t>Key Scope/Industry:​ </a:t>
            </a:r>
            <a:r>
              <a:rPr kumimoji="0" lang="en-US" sz="1600" b="0" i="0" u="none" strike="noStrike" kern="1200" cap="none" spc="0" normalizeH="0" baseline="0" noProof="0" dirty="0">
                <a:ln>
                  <a:noFill/>
                </a:ln>
                <a:solidFill>
                  <a:schemeClr val="tx1">
                    <a:lumMod val="95000"/>
                    <a:lumOff val="5000"/>
                  </a:schemeClr>
                </a:solidFill>
                <a:effectLst/>
                <a:uLnTx/>
                <a:uFillTx/>
                <a:ea typeface="+mn-ea"/>
                <a:cs typeface="+mn-cs"/>
              </a:rPr>
              <a:t> </a:t>
            </a:r>
            <a:r>
              <a:rPr lang="en-US" sz="1600" dirty="0">
                <a:solidFill>
                  <a:schemeClr val="tx1">
                    <a:lumMod val="95000"/>
                    <a:lumOff val="5000"/>
                  </a:schemeClr>
                </a:solidFill>
              </a:rPr>
              <a:t>Proven experience working with food and beverage (F&amp;B) operations or organizations.</a:t>
            </a:r>
          </a:p>
          <a:p>
            <a:pPr>
              <a:defRPr/>
            </a:pPr>
            <a:r>
              <a:rPr kumimoji="0" lang="en-US" sz="1600" b="1" i="0" u="none" strike="noStrike" kern="1200" cap="none" spc="0" normalizeH="0" baseline="0" noProof="0" dirty="0">
                <a:ln>
                  <a:noFill/>
                </a:ln>
                <a:solidFill>
                  <a:schemeClr val="tx1">
                    <a:lumMod val="95000"/>
                    <a:lumOff val="5000"/>
                  </a:schemeClr>
                </a:solidFill>
                <a:effectLst/>
                <a:uLnTx/>
                <a:uFillTx/>
                <a:ea typeface="+mn-ea"/>
                <a:cs typeface="+mn-cs"/>
              </a:rPr>
              <a:t>Project Manager​: </a:t>
            </a:r>
            <a:r>
              <a:rPr lang="en-US" sz="1600" dirty="0">
                <a:solidFill>
                  <a:schemeClr val="tx1">
                    <a:lumMod val="95000"/>
                    <a:lumOff val="5000"/>
                  </a:schemeClr>
                </a:solidFill>
              </a:rPr>
              <a:t>Alexa Rosenstein| </a:t>
            </a:r>
            <a:r>
              <a:rPr lang="en-US" sz="1600" dirty="0">
                <a:solidFill>
                  <a:schemeClr val="tx1">
                    <a:lumMod val="95000"/>
                    <a:lumOff val="5000"/>
                  </a:schemeClr>
                </a:solidFill>
                <a:hlinkClick r:id="rId3"/>
              </a:rPr>
              <a:t>alexa.rosenstein@flydenver.com</a:t>
            </a:r>
            <a:r>
              <a:rPr lang="en-US" sz="1600" dirty="0">
                <a:solidFill>
                  <a:schemeClr val="tx1">
                    <a:lumMod val="95000"/>
                    <a:lumOff val="5000"/>
                  </a:schemeClr>
                </a:solidFill>
              </a:rPr>
              <a:t> </a:t>
            </a:r>
            <a:endParaRPr lang="en-US" dirty="0">
              <a:solidFill>
                <a:schemeClr val="tx1">
                  <a:lumMod val="95000"/>
                  <a:lumOff val="5000"/>
                </a:schemeClr>
              </a:solidFill>
            </a:endParaRPr>
          </a:p>
        </p:txBody>
      </p:sp>
      <p:pic>
        <p:nvPicPr>
          <p:cNvPr id="2" name="Picture 1">
            <a:extLst>
              <a:ext uri="{FF2B5EF4-FFF2-40B4-BE49-F238E27FC236}">
                <a16:creationId xmlns:a16="http://schemas.microsoft.com/office/drawing/2014/main" id="{56AF2227-97AD-002B-375B-C6961569B958}"/>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88699" y="3653692"/>
            <a:ext cx="2043293" cy="3008923"/>
          </a:xfrm>
          <a:prstGeom prst="rect">
            <a:avLst/>
          </a:prstGeom>
        </p:spPr>
      </p:pic>
      <p:pic>
        <p:nvPicPr>
          <p:cNvPr id="4" name="Picture 3">
            <a:extLst>
              <a:ext uri="{FF2B5EF4-FFF2-40B4-BE49-F238E27FC236}">
                <a16:creationId xmlns:a16="http://schemas.microsoft.com/office/drawing/2014/main" id="{5B5A2924-AB76-906B-A208-5B2B6B656EE1}"/>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84927" y="4005384"/>
            <a:ext cx="3607762" cy="2510692"/>
          </a:xfrm>
          <a:prstGeom prst="rect">
            <a:avLst/>
          </a:prstGeom>
        </p:spPr>
      </p:pic>
      <p:pic>
        <p:nvPicPr>
          <p:cNvPr id="5" name="Picture 4">
            <a:extLst>
              <a:ext uri="{FF2B5EF4-FFF2-40B4-BE49-F238E27FC236}">
                <a16:creationId xmlns:a16="http://schemas.microsoft.com/office/drawing/2014/main" id="{55AFD5C3-90C9-D408-09F9-AD887A0C4424}"/>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1345" y="4005384"/>
            <a:ext cx="3607764" cy="2510694"/>
          </a:xfrm>
          <a:prstGeom prst="rect">
            <a:avLst/>
          </a:prstGeom>
        </p:spPr>
      </p:pic>
    </p:spTree>
    <p:extLst>
      <p:ext uri="{BB962C8B-B14F-4D97-AF65-F5344CB8AC3E}">
        <p14:creationId xmlns:p14="http://schemas.microsoft.com/office/powerpoint/2010/main" val="41474366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39E90AF-92F1-4637-F2E4-4E83904FDA81}"/>
            </a:ext>
          </a:extLst>
        </p:cNvPr>
        <p:cNvGrpSpPr/>
        <p:nvPr/>
      </p:nvGrpSpPr>
      <p:grpSpPr>
        <a:xfrm>
          <a:off x="0" y="0"/>
          <a:ext cx="0" cy="0"/>
          <a:chOff x="0" y="0"/>
          <a:chExt cx="0" cy="0"/>
        </a:xfrm>
      </p:grpSpPr>
      <p:sp>
        <p:nvSpPr>
          <p:cNvPr id="16" name="Text Placeholder 15" descr="Security Services, Public Area and Curbside Interfaces&#10;Select a qualified firm to provide security services at Denver International Airport (DEN).&#10;&#10;Scope of Work: &#10;Traffic control, security at sensitive access points, and door alarm response&#10;Loading dock oversight (50+ deliveries/day), patrols, credential verification, and incident resolution&#10;Public Parking Lot patrols, Airport Office Building access, and person vetting&#10;Enforcement of DEN Rules &amp; Regulations and additional security posts as needed&#10;&#10;Workload:&#10;5400 weekly hours (135 FTEs), including Full-Time, Part-Time, and On-Call positions&#10;24/7 staffing for curbside, passenger pick-up/drop-off on levels 4 &amp; 6&#10;Support for 40,000+ vehicle entries per day&#10;​&#10;KEY INFORMATION ​&#10;Anticipated Advertisement Date:  Q2 2025 &#10;Estimated Project Value:  $50M to $99.99M&#10;Small Business Program Goal: 5% MWBE&#10;Key Scope/Industry:​  Security Guard Services, Public Area, and Curbside Interfaces&#10;Project Manager​: Matt Gomez-Peterson; matthew.gomez-peterson@flydenver.com &#10;&#10;Breakout Room Closed – Contact Project Manager&#10;&#10;">
            <a:extLst>
              <a:ext uri="{FF2B5EF4-FFF2-40B4-BE49-F238E27FC236}">
                <a16:creationId xmlns:a16="http://schemas.microsoft.com/office/drawing/2014/main" id="{34A7DEF1-7F2F-B7EB-4F91-AC186E692854}"/>
              </a:ext>
            </a:extLst>
          </p:cNvPr>
          <p:cNvSpPr>
            <a:spLocks noGrp="1"/>
          </p:cNvSpPr>
          <p:nvPr>
            <p:ph type="title" idx="4294967295"/>
          </p:nvPr>
        </p:nvSpPr>
        <p:spPr>
          <a:xfrm>
            <a:off x="599330" y="223763"/>
            <a:ext cx="9168218"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spcBef>
                <a:spcPts val="1000"/>
              </a:spcBef>
              <a:defRPr/>
            </a:pPr>
            <a:r>
              <a:rPr lang="en-US" sz="2400">
                <a:solidFill>
                  <a:srgbClr val="440099"/>
                </a:solidFill>
                <a:latin typeface="+mn-lt"/>
                <a:ea typeface="+mn-ea"/>
                <a:cs typeface="+mn-cs"/>
              </a:rPr>
              <a:t>Climate Technology (</a:t>
            </a:r>
            <a:r>
              <a:rPr lang="en-US" sz="2400" err="1">
                <a:solidFill>
                  <a:srgbClr val="440099"/>
                </a:solidFill>
                <a:latin typeface="+mn-lt"/>
                <a:ea typeface="+mn-ea"/>
                <a:cs typeface="+mn-cs"/>
              </a:rPr>
              <a:t>ClimateTech</a:t>
            </a:r>
            <a:r>
              <a:rPr lang="en-US" sz="2400">
                <a:solidFill>
                  <a:srgbClr val="440099"/>
                </a:solidFill>
                <a:latin typeface="+mn-lt"/>
                <a:ea typeface="+mn-ea"/>
                <a:cs typeface="+mn-cs"/>
              </a:rPr>
              <a:t>) Driven Utility Data Validation &amp; Sustainability Reporting for Airport Energy Demand Management</a:t>
            </a:r>
            <a:endParaRPr kumimoji="0" lang="en-US" sz="24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a:extLst>
              <a:ext uri="{FF2B5EF4-FFF2-40B4-BE49-F238E27FC236}">
                <a16:creationId xmlns:a16="http://schemas.microsoft.com/office/drawing/2014/main" id="{DF9D2B0A-CFCA-67C7-BD52-8945AB3917CC}"/>
              </a:ext>
              <a:ext uri="{C183D7F6-B498-43B3-948B-1728B52AA6E4}">
                <adec:decorative xmlns:adec="http://schemas.microsoft.com/office/drawing/2017/decorative" val="1"/>
              </a:ext>
            </a:extLst>
          </p:cNvPr>
          <p:cNvSpPr txBox="1"/>
          <p:nvPr/>
        </p:nvSpPr>
        <p:spPr>
          <a:xfrm>
            <a:off x="603960" y="986003"/>
            <a:ext cx="9514035" cy="5755422"/>
          </a:xfrm>
          <a:prstGeom prst="rect">
            <a:avLst/>
          </a:prstGeom>
          <a:noFill/>
        </p:spPr>
        <p:txBody>
          <a:bodyPr wrap="square" lIns="91440" tIns="45720" rIns="91440" bIns="45720" anchor="t">
            <a:spAutoFit/>
          </a:bodyPr>
          <a:lstStyle/>
          <a:p>
            <a:r>
              <a:rPr lang="en-US" sz="1600"/>
              <a:t>The City and County of Denver, Department of Aviation (DEN), is soliciting proposals from qualified vendors to provide a comprehensive suite of utility data management services and deliverables. The scope of work encompasses both ongoing services—such as automated data capture, billing validation, payment processing support, and integration with enterprise systems—and tangible outputs, including validated datasets, analytical insights, and sustainability reports. These deliverables are intended for use within modern data platforms to support DEN’s operational efficiency and sustainability goals.</a:t>
            </a:r>
          </a:p>
          <a:p>
            <a:endParaRPr lang="en-US" sz="1600">
              <a:ea typeface="Calibri"/>
              <a:cs typeface="Calibri"/>
            </a:endParaRPr>
          </a:p>
          <a:p>
            <a:r>
              <a:rPr lang="en-US" sz="1600"/>
              <a:t>This effort supports DEN’s energy and climate goals by leveraging advanced </a:t>
            </a:r>
            <a:r>
              <a:rPr lang="en-US" sz="1600" err="1"/>
              <a:t>ClimateTech</a:t>
            </a:r>
            <a:r>
              <a:rPr lang="en-US" sz="1600"/>
              <a:t> solutions, including:</a:t>
            </a:r>
            <a:endParaRPr lang="en-US" sz="1600">
              <a:ea typeface="Calibri"/>
              <a:cs typeface="Calibri"/>
            </a:endParaRPr>
          </a:p>
          <a:p>
            <a:pPr marL="285750" indent="-285750">
              <a:buClr>
                <a:srgbClr val="E35B2A"/>
              </a:buClr>
              <a:buFont typeface="Arial" panose="020B0604020202020204" pitchFamily="34" charset="0"/>
              <a:buChar char="•"/>
            </a:pPr>
            <a:r>
              <a:rPr lang="en-US" sz="1600"/>
              <a:t>Data validation and forecasting</a:t>
            </a:r>
            <a:endParaRPr lang="en-US" sz="1600">
              <a:ea typeface="Calibri"/>
              <a:cs typeface="Calibri"/>
            </a:endParaRPr>
          </a:p>
          <a:p>
            <a:pPr marL="285750" indent="-285750">
              <a:buClr>
                <a:srgbClr val="E35B2A"/>
              </a:buClr>
              <a:buFont typeface="Arial" panose="020B0604020202020204" pitchFamily="34" charset="0"/>
              <a:buChar char="•"/>
            </a:pPr>
            <a:r>
              <a:rPr lang="en-US" sz="1600"/>
              <a:t>Machine learning and cloud-based analytics using low-carbon technologies</a:t>
            </a:r>
            <a:endParaRPr lang="en-US" sz="1600">
              <a:ea typeface="Calibri"/>
              <a:cs typeface="Calibri"/>
            </a:endParaRPr>
          </a:p>
          <a:p>
            <a:pPr marL="285750" indent="-285750">
              <a:buClr>
                <a:srgbClr val="E35B2A"/>
              </a:buClr>
              <a:buFont typeface="Arial" panose="020B0604020202020204" pitchFamily="34" charset="0"/>
              <a:buChar char="•"/>
            </a:pPr>
            <a:r>
              <a:rPr lang="en-US" sz="1600"/>
              <a:t>High-level, interpreted, object-oriented, multi-paradigm programming language with dynamic semantics (e.g. Python)</a:t>
            </a:r>
            <a:endParaRPr lang="en-US" sz="1600">
              <a:ea typeface="Calibri"/>
              <a:cs typeface="Calibri"/>
            </a:endParaRPr>
          </a:p>
          <a:p>
            <a:pPr marL="285750" indent="-285750">
              <a:buClr>
                <a:srgbClr val="E35B2A"/>
              </a:buClr>
              <a:buFont typeface="Arial" panose="020B0604020202020204" pitchFamily="34" charset="0"/>
              <a:buChar char="•"/>
            </a:pPr>
            <a:endParaRPr lang="en-US" sz="1600">
              <a:ea typeface="Calibri"/>
              <a:cs typeface="Calibri"/>
            </a:endParaRPr>
          </a:p>
          <a:p>
            <a:r>
              <a:rPr lang="en-US" sz="1600"/>
              <a:t>Proposed solutions must be fully compatible with modern systems and compliant with the City and County of Dever financial standards and protocols for seamless integration, usability, and long-term performance.</a:t>
            </a:r>
            <a:endParaRPr lang="en-US" sz="160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solidFill>
                <a:schemeClr val="tx1">
                  <a:lumMod val="95000"/>
                  <a:lumOff val="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lumMod val="95000"/>
                    <a:lumOff val="5000"/>
                  </a:schemeClr>
                </a:solidFill>
                <a:effectLst/>
                <a:uLnTx/>
                <a:uFillTx/>
                <a:ea typeface="+mn-ea"/>
                <a:cs typeface="+mn-cs"/>
              </a:rPr>
              <a:t>​</a:t>
            </a:r>
            <a:r>
              <a:rPr kumimoji="0" lang="en-US" sz="1600" b="1" i="0" u="none" strike="noStrike" kern="1200" cap="none" spc="0" normalizeH="0" baseline="0" noProof="0">
                <a:ln>
                  <a:noFill/>
                </a:ln>
                <a:solidFill>
                  <a:schemeClr val="tx1">
                    <a:lumMod val="95000"/>
                    <a:lumOff val="5000"/>
                  </a:schemeClr>
                </a:solidFill>
                <a:effectLst/>
                <a:uLnTx/>
                <a:uFillTx/>
                <a:ea typeface="+mn-ea"/>
                <a:cs typeface="+mn-cs"/>
              </a:rPr>
              <a:t>KEY INFORMATION ​</a:t>
            </a:r>
            <a:endParaRPr kumimoji="0" lang="en-US" sz="1600" b="1" i="0" u="none" strike="noStrike" kern="1200" cap="none" spc="0" normalizeH="0" baseline="0" noProof="0">
              <a:ln>
                <a:noFill/>
              </a:ln>
              <a:solidFill>
                <a:schemeClr val="tx1">
                  <a:lumMod val="95000"/>
                  <a:lumOff val="5000"/>
                </a:schemeClr>
              </a:solidFill>
              <a:effectLst/>
              <a:uLnTx/>
              <a:uFillTx/>
              <a:ea typeface="Calibri"/>
              <a:cs typeface="Calibri"/>
            </a:endParaRPr>
          </a:p>
          <a:p>
            <a:pPr>
              <a:defRPr/>
            </a:pPr>
            <a:r>
              <a:rPr kumimoji="0" lang="en-US" sz="1600" b="1" i="0" u="none" strike="noStrike" kern="1200" cap="none" spc="0" normalizeH="0" baseline="0" noProof="0">
                <a:ln>
                  <a:noFill/>
                </a:ln>
                <a:solidFill>
                  <a:schemeClr val="tx1">
                    <a:lumMod val="95000"/>
                    <a:lumOff val="5000"/>
                  </a:schemeClr>
                </a:solidFill>
                <a:effectLst/>
                <a:uLnTx/>
                <a:uFillTx/>
                <a:ea typeface="+mn-ea"/>
                <a:cs typeface="+mn-cs"/>
              </a:rPr>
              <a:t>Anticipated Advertisement Date:  </a:t>
            </a:r>
            <a:r>
              <a:rPr lang="en-US" sz="1600">
                <a:solidFill>
                  <a:schemeClr val="tx1">
                    <a:lumMod val="95000"/>
                    <a:lumOff val="5000"/>
                  </a:schemeClr>
                </a:solidFill>
              </a:rPr>
              <a:t>September-October </a:t>
            </a:r>
            <a:r>
              <a:rPr kumimoji="0" lang="en-US" sz="1600" b="0" i="0" u="none" strike="noStrike" kern="1200" cap="none" spc="0" normalizeH="0" baseline="0" noProof="0">
                <a:ln>
                  <a:noFill/>
                </a:ln>
                <a:solidFill>
                  <a:schemeClr val="tx1">
                    <a:lumMod val="95000"/>
                    <a:lumOff val="5000"/>
                  </a:schemeClr>
                </a:solidFill>
                <a:effectLst/>
                <a:uLnTx/>
                <a:uFillTx/>
                <a:ea typeface="+mn-ea"/>
                <a:cs typeface="+mn-cs"/>
              </a:rPr>
              <a:t>2025 </a:t>
            </a:r>
            <a:endParaRPr kumimoji="0" lang="en-US" sz="1600" b="0" i="0" u="none" strike="noStrike" kern="1200" cap="none" spc="0" normalizeH="0" baseline="0" noProof="0">
              <a:ln>
                <a:noFill/>
              </a:ln>
              <a:solidFill>
                <a:schemeClr val="tx1">
                  <a:lumMod val="95000"/>
                  <a:lumOff val="5000"/>
                </a:schemeClr>
              </a:solidFill>
              <a:effectLst/>
              <a:uLnTx/>
              <a:uFillTx/>
              <a:ea typeface="Calibri"/>
              <a:cs typeface="Calibri"/>
            </a:endParaRPr>
          </a:p>
          <a:p>
            <a:pPr lvl="0">
              <a:defRPr/>
            </a:pPr>
            <a:r>
              <a:rPr kumimoji="0" lang="en-US" sz="1600" b="1" i="0" u="none" strike="noStrike" kern="1200" cap="none" spc="0" normalizeH="0" baseline="0" noProof="0">
                <a:ln>
                  <a:noFill/>
                </a:ln>
                <a:solidFill>
                  <a:schemeClr val="tx1">
                    <a:lumMod val="95000"/>
                    <a:lumOff val="5000"/>
                  </a:schemeClr>
                </a:solidFill>
                <a:effectLst/>
                <a:uLnTx/>
                <a:uFillTx/>
                <a:ea typeface="+mn-ea"/>
                <a:cs typeface="+mn-cs"/>
              </a:rPr>
              <a:t>Estimated Project Value: </a:t>
            </a:r>
            <a:r>
              <a:rPr kumimoji="0" lang="en-US" sz="1600" b="0" i="0" u="none" strike="noStrike" kern="1200" cap="none" spc="0" normalizeH="0" baseline="0" noProof="0">
                <a:ln>
                  <a:noFill/>
                </a:ln>
                <a:solidFill>
                  <a:schemeClr val="tx1">
                    <a:lumMod val="95000"/>
                    <a:lumOff val="5000"/>
                  </a:schemeClr>
                </a:solidFill>
                <a:effectLst/>
                <a:uLnTx/>
                <a:uFillTx/>
                <a:ea typeface="+mn-ea"/>
                <a:cs typeface="+mn-cs"/>
              </a:rPr>
              <a:t> </a:t>
            </a:r>
            <a:r>
              <a:rPr lang="en-US" sz="1600">
                <a:solidFill>
                  <a:schemeClr val="tx1">
                    <a:lumMod val="95000"/>
                    <a:lumOff val="5000"/>
                  </a:schemeClr>
                </a:solidFill>
              </a:rPr>
              <a:t>Less than $500K</a:t>
            </a:r>
            <a:endParaRPr lang="en-US" sz="1600">
              <a:solidFill>
                <a:schemeClr val="tx1">
                  <a:lumMod val="95000"/>
                  <a:lumOff val="5000"/>
                </a:schemeClr>
              </a:solidFill>
              <a:ea typeface="Calibri"/>
              <a:cs typeface="Calibri"/>
            </a:endParaRPr>
          </a:p>
          <a:p>
            <a:pPr lvl="0">
              <a:defRPr/>
            </a:pPr>
            <a:r>
              <a:rPr kumimoji="0" lang="en-US" sz="1600" b="1" i="0" u="none" strike="noStrike" kern="1200" cap="none" spc="0" normalizeH="0" baseline="0" noProof="0">
                <a:ln>
                  <a:noFill/>
                </a:ln>
                <a:solidFill>
                  <a:schemeClr val="tx1">
                    <a:lumMod val="95000"/>
                    <a:lumOff val="5000"/>
                  </a:schemeClr>
                </a:solidFill>
                <a:effectLst/>
                <a:uLnTx/>
                <a:uFillTx/>
                <a:ea typeface="+mn-ea"/>
                <a:cs typeface="+mn-cs"/>
              </a:rPr>
              <a:t>Small Business Program Goal: </a:t>
            </a:r>
            <a:r>
              <a:rPr lang="en-US" sz="1600">
                <a:solidFill>
                  <a:schemeClr val="tx1">
                    <a:lumMod val="95000"/>
                    <a:lumOff val="5000"/>
                  </a:schemeClr>
                </a:solidFill>
              </a:rPr>
              <a:t>TBD</a:t>
            </a:r>
            <a:endParaRPr lang="en-US" sz="1600" i="0" u="none" strike="noStrike" kern="1200" cap="none" spc="0" normalizeH="0" baseline="0" noProof="0">
              <a:ln>
                <a:noFill/>
              </a:ln>
              <a:solidFill>
                <a:schemeClr val="tx1">
                  <a:lumMod val="95000"/>
                  <a:lumOff val="5000"/>
                </a:schemeClr>
              </a:solidFill>
              <a:effectLst/>
              <a:uLnTx/>
              <a:uFillTx/>
              <a:ea typeface="Calibri"/>
              <a:cs typeface="Calibri"/>
            </a:endParaRPr>
          </a:p>
          <a:p>
            <a:pPr>
              <a:defRPr/>
            </a:pPr>
            <a:r>
              <a:rPr kumimoji="0" lang="en-US" sz="1600" b="1" i="0" u="none" strike="noStrike" kern="1200" cap="none" spc="0" normalizeH="0" baseline="0" noProof="0">
                <a:ln>
                  <a:noFill/>
                </a:ln>
                <a:solidFill>
                  <a:schemeClr val="tx1">
                    <a:lumMod val="95000"/>
                    <a:lumOff val="5000"/>
                  </a:schemeClr>
                </a:solidFill>
                <a:effectLst/>
                <a:uLnTx/>
                <a:uFillTx/>
                <a:ea typeface="+mn-ea"/>
                <a:cs typeface="+mn-cs"/>
              </a:rPr>
              <a:t>Key Scope/Industry:​ </a:t>
            </a:r>
            <a:r>
              <a:rPr kumimoji="0" lang="en-US" sz="1600" b="0" i="0" u="none" strike="noStrike" kern="1200" cap="none" spc="0" normalizeH="0" baseline="0" noProof="0">
                <a:ln>
                  <a:noFill/>
                </a:ln>
                <a:solidFill>
                  <a:schemeClr val="tx1">
                    <a:lumMod val="95000"/>
                    <a:lumOff val="5000"/>
                  </a:schemeClr>
                </a:solidFill>
                <a:effectLst/>
                <a:uLnTx/>
                <a:uFillTx/>
                <a:ea typeface="+mn-ea"/>
                <a:cs typeface="+mn-cs"/>
              </a:rPr>
              <a:t> </a:t>
            </a:r>
            <a:r>
              <a:rPr lang="en-US" sz="1600">
                <a:solidFill>
                  <a:schemeClr val="tx1">
                    <a:lumMod val="95000"/>
                    <a:lumOff val="5000"/>
                  </a:schemeClr>
                </a:solidFill>
              </a:rPr>
              <a:t>Information Technology, Data Management, Cloud-Based Data Analysis, Machine Learning, Professional Services</a:t>
            </a:r>
            <a:endParaRPr lang="en-US" sz="1600">
              <a:solidFill>
                <a:schemeClr val="tx1">
                  <a:lumMod val="95000"/>
                  <a:lumOff val="5000"/>
                </a:schemeClr>
              </a:solidFill>
              <a:ea typeface="Calibri"/>
              <a:cs typeface="Calibri"/>
            </a:endParaRPr>
          </a:p>
          <a:p>
            <a:pPr>
              <a:defRPr/>
            </a:pPr>
            <a:r>
              <a:rPr kumimoji="0" lang="en-US" sz="1600" b="1" i="0" u="none" strike="noStrike" kern="1200" cap="none" spc="0" normalizeH="0" baseline="0" noProof="0">
                <a:ln>
                  <a:noFill/>
                </a:ln>
                <a:solidFill>
                  <a:schemeClr val="tx1">
                    <a:lumMod val="95000"/>
                    <a:lumOff val="5000"/>
                  </a:schemeClr>
                </a:solidFill>
                <a:effectLst/>
                <a:uLnTx/>
                <a:uFillTx/>
                <a:ea typeface="+mn-ea"/>
                <a:cs typeface="+mn-cs"/>
              </a:rPr>
              <a:t>Project Manager​: </a:t>
            </a:r>
            <a:r>
              <a:rPr lang="en-US" sz="1600">
                <a:solidFill>
                  <a:schemeClr val="tx1">
                    <a:lumMod val="95000"/>
                    <a:lumOff val="5000"/>
                  </a:schemeClr>
                </a:solidFill>
              </a:rPr>
              <a:t>Akiya Simms | </a:t>
            </a:r>
            <a:r>
              <a:rPr lang="en-US" sz="1600">
                <a:solidFill>
                  <a:schemeClr val="tx1">
                    <a:lumMod val="95000"/>
                    <a:lumOff val="5000"/>
                  </a:schemeClr>
                </a:solidFill>
                <a:hlinkClick r:id="rId3">
                  <a:extLst>
                    <a:ext uri="{A12FA001-AC4F-418D-AE19-62706E023703}">
                      <ahyp:hlinkClr xmlns:ahyp="http://schemas.microsoft.com/office/drawing/2018/hyperlinkcolor" val="tx"/>
                    </a:ext>
                  </a:extLst>
                </a:hlinkClick>
              </a:rPr>
              <a:t>akiya.simms@flydenver.com</a:t>
            </a:r>
            <a:r>
              <a:rPr lang="en-US" sz="1600">
                <a:solidFill>
                  <a:schemeClr val="tx1">
                    <a:lumMod val="95000"/>
                    <a:lumOff val="5000"/>
                  </a:schemeClr>
                </a:solidFill>
              </a:rPr>
              <a:t> </a:t>
            </a:r>
            <a:endParaRPr lang="en-US">
              <a:solidFill>
                <a:schemeClr val="tx1">
                  <a:lumMod val="95000"/>
                  <a:lumOff val="5000"/>
                </a:schemeClr>
              </a:solidFill>
            </a:endParaRPr>
          </a:p>
        </p:txBody>
      </p:sp>
    </p:spTree>
    <p:extLst>
      <p:ext uri="{BB962C8B-B14F-4D97-AF65-F5344CB8AC3E}">
        <p14:creationId xmlns:p14="http://schemas.microsoft.com/office/powerpoint/2010/main" val="11090059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2FDE6BB6-A18F-B285-0AE6-9FC7DB53D663}"/>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mn-ea"/>
                <a:cs typeface="+mn-cs"/>
              </a:rPr>
              <a:t>DEN Procurement  </a:t>
            </a:r>
          </a:p>
        </p:txBody>
      </p:sp>
      <p:sp>
        <p:nvSpPr>
          <p:cNvPr id="15" name="Text Placeholder 14" descr="QR Code redirecting to https://www.flydenver.com/business-and-community/procurement/opportunities/">
            <a:extLst>
              <a:ext uri="{FF2B5EF4-FFF2-40B4-BE49-F238E27FC236}">
                <a16:creationId xmlns:a16="http://schemas.microsoft.com/office/drawing/2014/main" id="{2FA385AD-55E8-5A28-C5A2-60C3A8F5BB42}"/>
              </a:ext>
            </a:extLst>
          </p:cNvPr>
          <p:cNvSpPr>
            <a:spLocks noGrp="1"/>
          </p:cNvSpPr>
          <p:nvPr>
            <p:ph type="body" sz="quarter" idx="14"/>
          </p:nvPr>
        </p:nvSpPr>
        <p:spPr>
          <a:xfrm>
            <a:off x="770439" y="1259557"/>
            <a:ext cx="9611811" cy="5218631"/>
          </a:xfrm>
        </p:spPr>
        <p:txBody>
          <a:bodyPr/>
          <a:lstStyle/>
          <a:p>
            <a:pPr>
              <a:spcBef>
                <a:spcPts val="0"/>
              </a:spcBef>
              <a:buNone/>
            </a:pPr>
            <a:r>
              <a:rPr lang="en-US" sz="1700" b="1"/>
              <a:t>Contract Types:</a:t>
            </a:r>
            <a:endParaRPr lang="en-US" sz="1700"/>
          </a:p>
          <a:p>
            <a:pPr>
              <a:spcBef>
                <a:spcPts val="0"/>
              </a:spcBef>
              <a:buFont typeface="Arial" panose="020B0604020202020204" pitchFamily="34" charset="0"/>
              <a:buChar char="•"/>
            </a:pPr>
            <a:r>
              <a:rPr lang="en-US" sz="1700" i="1"/>
              <a:t>Competitive:</a:t>
            </a:r>
            <a:r>
              <a:rPr lang="en-US" sz="1700"/>
              <a:t> Professional Services, Construction, Revenue Opportunities</a:t>
            </a:r>
          </a:p>
          <a:p>
            <a:pPr>
              <a:spcBef>
                <a:spcPts val="0"/>
              </a:spcBef>
              <a:buFont typeface="Arial" panose="020B0604020202020204" pitchFamily="34" charset="0"/>
              <a:buChar char="•"/>
            </a:pPr>
            <a:r>
              <a:rPr lang="en-US" sz="1700" i="1"/>
              <a:t>Non-Competitive:</a:t>
            </a:r>
            <a:r>
              <a:rPr lang="en-US" sz="1700"/>
              <a:t> Sole Source, Professional Preference, Amendments, Grants, Revenue Agreements</a:t>
            </a:r>
          </a:p>
          <a:p>
            <a:pPr marL="0" indent="0">
              <a:spcBef>
                <a:spcPts val="0"/>
              </a:spcBef>
              <a:buNone/>
            </a:pPr>
            <a:br>
              <a:rPr lang="en-US" sz="1700" b="1"/>
            </a:br>
            <a:r>
              <a:rPr lang="en-US" sz="1700" b="1"/>
              <a:t>Task Orders:</a:t>
            </a:r>
          </a:p>
          <a:p>
            <a:pPr>
              <a:spcBef>
                <a:spcPts val="0"/>
              </a:spcBef>
            </a:pPr>
            <a:r>
              <a:rPr lang="en-US" sz="1700"/>
              <a:t>Supports both competitive and non-competitive processes</a:t>
            </a:r>
          </a:p>
          <a:p>
            <a:pPr>
              <a:spcBef>
                <a:spcPts val="0"/>
              </a:spcBef>
              <a:buNone/>
            </a:pPr>
            <a:endParaRPr lang="en-US" sz="1700" b="1"/>
          </a:p>
          <a:p>
            <a:pPr>
              <a:spcBef>
                <a:spcPts val="0"/>
              </a:spcBef>
              <a:buNone/>
            </a:pPr>
            <a:r>
              <a:rPr lang="en-US" sz="1700" b="1"/>
              <a:t>Governance:</a:t>
            </a:r>
          </a:p>
          <a:p>
            <a:pPr>
              <a:spcBef>
                <a:spcPts val="0"/>
              </a:spcBef>
            </a:pPr>
            <a:r>
              <a:rPr lang="en-US" sz="1700"/>
              <a:t>City &amp; DEN Charter, Ordinances, and Regulations</a:t>
            </a:r>
          </a:p>
          <a:p>
            <a:pPr>
              <a:spcBef>
                <a:spcPts val="0"/>
              </a:spcBef>
              <a:buNone/>
            </a:pPr>
            <a:endParaRPr lang="en-US" sz="1700" b="1"/>
          </a:p>
          <a:p>
            <a:pPr>
              <a:spcBef>
                <a:spcPts val="0"/>
              </a:spcBef>
              <a:buNone/>
            </a:pPr>
            <a:r>
              <a:rPr lang="en-US" sz="1700" b="1"/>
              <a:t>Solicitation Types: </a:t>
            </a:r>
          </a:p>
          <a:p>
            <a:pPr>
              <a:spcBef>
                <a:spcPts val="0"/>
              </a:spcBef>
            </a:pPr>
            <a:r>
              <a:rPr lang="en-US" sz="1700"/>
              <a:t>RFP, RFQ, RFO, RFI, IFB, Informal Competitive Procurement</a:t>
            </a:r>
          </a:p>
          <a:p>
            <a:pPr>
              <a:spcBef>
                <a:spcPts val="0"/>
              </a:spcBef>
              <a:buNone/>
            </a:pPr>
            <a:endParaRPr lang="en-US" sz="1700" b="1"/>
          </a:p>
          <a:p>
            <a:pPr>
              <a:spcBef>
                <a:spcPts val="0"/>
              </a:spcBef>
              <a:buNone/>
            </a:pPr>
            <a:r>
              <a:rPr lang="en-US" sz="1700" b="1"/>
              <a:t>Fast-Track Procurement Pilot</a:t>
            </a:r>
          </a:p>
          <a:p>
            <a:pPr>
              <a:spcBef>
                <a:spcPts val="0"/>
              </a:spcBef>
              <a:buNone/>
            </a:pPr>
            <a:r>
              <a:rPr lang="en-US" sz="1700" i="1"/>
              <a:t>Goal: Increase agility by eliminating non-mandated steps</a:t>
            </a:r>
          </a:p>
          <a:p>
            <a:pPr>
              <a:spcBef>
                <a:spcPts val="0"/>
              </a:spcBef>
              <a:buFont typeface="Arial" panose="020B0604020202020204" pitchFamily="34" charset="0"/>
              <a:buChar char="•"/>
            </a:pPr>
            <a:r>
              <a:rPr lang="en-US" sz="1700" b="1"/>
              <a:t>Shortened Advertisement:</a:t>
            </a:r>
            <a:r>
              <a:rPr lang="en-US" sz="1700"/>
              <a:t> 1-week post, no pre-proposal meeting, 2-day Q&amp;A</a:t>
            </a:r>
          </a:p>
          <a:p>
            <a:pPr>
              <a:spcBef>
                <a:spcPts val="0"/>
              </a:spcBef>
              <a:buFont typeface="Arial" panose="020B0604020202020204" pitchFamily="34" charset="0"/>
              <a:buChar char="•"/>
            </a:pPr>
            <a:r>
              <a:rPr lang="en-US" sz="1700" b="1"/>
              <a:t>Streamlined Selection:</a:t>
            </a:r>
            <a:r>
              <a:rPr lang="en-US" sz="1700"/>
              <a:t> 3-member panel; no interviews</a:t>
            </a:r>
          </a:p>
          <a:p>
            <a:pPr>
              <a:spcBef>
                <a:spcPts val="0"/>
              </a:spcBef>
              <a:buFont typeface="Arial" panose="020B0604020202020204" pitchFamily="34" charset="0"/>
              <a:buChar char="•"/>
            </a:pPr>
            <a:r>
              <a:rPr lang="en-US" sz="1700" b="1"/>
              <a:t>Simplified Contracting:</a:t>
            </a:r>
            <a:r>
              <a:rPr lang="en-US" sz="1700"/>
              <a:t> No negotiations—contract mirrors vendor proposal</a:t>
            </a:r>
          </a:p>
          <a:p>
            <a:pPr marL="0" indent="0">
              <a:spcBef>
                <a:spcPts val="0"/>
              </a:spcBef>
              <a:buNone/>
            </a:pPr>
            <a:endParaRPr lang="en-US" sz="1700" b="1"/>
          </a:p>
          <a:p>
            <a:pPr marL="0" indent="0">
              <a:spcBef>
                <a:spcPts val="0"/>
              </a:spcBef>
              <a:buNone/>
            </a:pPr>
            <a:r>
              <a:rPr lang="en-US" sz="1700" b="1"/>
              <a:t>Learn More: </a:t>
            </a:r>
            <a:r>
              <a:rPr lang="en-US" sz="1700"/>
              <a:t>Visit our breakout room or scan the QR code to explore DEN’s procurement process on our website.</a:t>
            </a:r>
          </a:p>
        </p:txBody>
      </p:sp>
      <p:pic>
        <p:nvPicPr>
          <p:cNvPr id="19" name="Picture 18" descr="QR Code redirecting to https://www.flydenver.com/business-and-community/procurement/opportunities/">
            <a:extLst>
              <a:ext uri="{FF2B5EF4-FFF2-40B4-BE49-F238E27FC236}">
                <a16:creationId xmlns:a16="http://schemas.microsoft.com/office/drawing/2014/main" id="{4FAF00CA-56C8-BBCB-5ADD-BA218BE215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34675" y="5324475"/>
            <a:ext cx="1285874" cy="1285874"/>
          </a:xfrm>
          <a:prstGeom prst="rect">
            <a:avLst/>
          </a:prstGeom>
        </p:spPr>
      </p:pic>
    </p:spTree>
    <p:extLst>
      <p:ext uri="{BB962C8B-B14F-4D97-AF65-F5344CB8AC3E}">
        <p14:creationId xmlns:p14="http://schemas.microsoft.com/office/powerpoint/2010/main" val="37010628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descr="DEN Procurement – Contract Lifecycle">
            <a:extLst>
              <a:ext uri="{FF2B5EF4-FFF2-40B4-BE49-F238E27FC236}">
                <a16:creationId xmlns:a16="http://schemas.microsoft.com/office/drawing/2014/main" id="{2BA945F4-CEF6-9FBD-95BF-ABCCF5D69BE9}"/>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440099"/>
                </a:solidFill>
                <a:effectLst/>
                <a:uLnTx/>
                <a:uFillTx/>
                <a:latin typeface="+mn-lt"/>
                <a:ea typeface="+mn-ea"/>
                <a:cs typeface="+mn-cs"/>
              </a:rPr>
              <a:t>DEN Procurement – Contract</a:t>
            </a:r>
            <a:r>
              <a:rPr kumimoji="0" lang="en-US" sz="3200" b="0" i="0" u="none" strike="noStrike" kern="1200" cap="none" spc="0" normalizeH="0" noProof="0">
                <a:ln>
                  <a:noFill/>
                </a:ln>
                <a:solidFill>
                  <a:srgbClr val="440099"/>
                </a:solidFill>
                <a:effectLst/>
                <a:uLnTx/>
                <a:uFillTx/>
                <a:latin typeface="+mn-lt"/>
                <a:ea typeface="+mn-ea"/>
                <a:cs typeface="+mn-cs"/>
              </a:rPr>
              <a:t> Lifecycle</a:t>
            </a:r>
            <a:endParaRPr kumimoji="0" lang="en-US" sz="3200" b="0" i="0" u="none" strike="noStrike" kern="1200" cap="none" spc="0" normalizeH="0" baseline="0" noProof="0">
              <a:ln>
                <a:noFill/>
              </a:ln>
              <a:solidFill>
                <a:srgbClr val="440099"/>
              </a:solidFill>
              <a:effectLst/>
              <a:uLnTx/>
              <a:uFillTx/>
              <a:latin typeface="+mn-lt"/>
              <a:ea typeface="+mn-ea"/>
              <a:cs typeface="+mn-cs"/>
            </a:endParaRPr>
          </a:p>
        </p:txBody>
      </p:sp>
      <p:sp>
        <p:nvSpPr>
          <p:cNvPr id="5" name="TextBox 4" descr="Active DEN Procurements &amp; Solicitations are available on BidNet: https://www.bidnetdirect.com/colorado/cityandcountyofdenverdepartmentofaviation&#10;Important Dates:&#10;Published/Advertised Date&#10;Proposal Due Date&#10;Important Information:&#10;Pre-proposal meetings outlining project details&#10;Proposal Narrative Contents &amp; Evaluation Criteria&#10;">
            <a:extLst>
              <a:ext uri="{FF2B5EF4-FFF2-40B4-BE49-F238E27FC236}">
                <a16:creationId xmlns:a16="http://schemas.microsoft.com/office/drawing/2014/main" id="{AB000D8F-73B4-F4CD-BB34-FB5A6DEA29CA}"/>
              </a:ext>
            </a:extLst>
          </p:cNvPr>
          <p:cNvSpPr txBox="1"/>
          <p:nvPr/>
        </p:nvSpPr>
        <p:spPr>
          <a:xfrm>
            <a:off x="770438" y="1397675"/>
            <a:ext cx="10735761" cy="2062103"/>
          </a:xfrm>
          <a:prstGeom prst="rect">
            <a:avLst/>
          </a:prstGeom>
          <a:noFill/>
        </p:spPr>
        <p:txBody>
          <a:bodyPr wrap="square" lIns="91440" tIns="45720" rIns="91440" bIns="45720" anchor="t">
            <a:spAutoFit/>
          </a:bodyPr>
          <a:lstStyle/>
          <a:p>
            <a:pPr marL="285750" marR="0" lvl="0"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rPr>
              <a:t>Active DEN Procurements &amp; Solicitations are available on BidNet: </a:t>
            </a:r>
            <a:r>
              <a:rPr kumimoji="0" lang="en-US" sz="1600" b="0" i="0" u="sng" strike="noStrike" kern="1200" cap="none" spc="0" normalizeH="0" baseline="0" noProof="0">
                <a:ln>
                  <a:noFill/>
                </a:ln>
                <a:solidFill>
                  <a:prstClr val="black"/>
                </a:solidFill>
                <a:effectLst/>
                <a:uLnTx/>
                <a:uFillTx/>
                <a:latin typeface="Calibri" panose="020F0502020204030204"/>
                <a:ea typeface="+mn-ea"/>
                <a:hlinkClick r:id="rId2">
                  <a:extLst>
                    <a:ext uri="{A12FA001-AC4F-418D-AE19-62706E023703}">
                      <ahyp:hlinkClr xmlns:ahyp="http://schemas.microsoft.com/office/drawing/2018/hyperlinkcolor" val="tx"/>
                    </a:ext>
                  </a:extLst>
                </a:hlinkClick>
              </a:rPr>
              <a:t>https://www.bidnetdirect.com/colorado/cityandcountyofdenverdepartmentofaviation</a:t>
            </a:r>
            <a:endParaRPr kumimoji="0" lang="en-US" sz="1600" b="0" i="0" u="sng" strike="noStrike" kern="1200" cap="none" spc="0" normalizeH="0" baseline="0" noProof="0">
              <a:ln>
                <a:noFill/>
              </a:ln>
              <a:solidFill>
                <a:prstClr val="black"/>
              </a:solidFill>
              <a:effectLst/>
              <a:uLnTx/>
              <a:uFillTx/>
              <a:latin typeface="Calibri" panose="020F0502020204030204"/>
              <a:ea typeface="+mn-ea"/>
            </a:endParaRPr>
          </a:p>
          <a:p>
            <a:pPr marL="742950" marR="0" lvl="1"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rPr>
              <a:t>Important Dates:</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1200150" marR="0" lvl="2"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rPr>
              <a:t>Published/Advertised Date</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1200150" marR="0" lvl="2"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rPr>
              <a:t>Proposal Due Date</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742950" marR="0" lvl="1"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rPr>
              <a:t>Important Information:</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1200150" marR="0" lvl="2"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rPr>
              <a:t>Pre-proposal meetings outlining project details</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1200150" marR="0" lvl="2"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rPr>
              <a:t>Proposal Narrative Contents &amp; Evaluation Criteria</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5" descr="Contract Lifecycle at DEN &#10;&#10;https://www.flydenver.com/business-and-community/procurement/opportunities/">
            <a:extLst>
              <a:ext uri="{FF2B5EF4-FFF2-40B4-BE49-F238E27FC236}">
                <a16:creationId xmlns:a16="http://schemas.microsoft.com/office/drawing/2014/main" id="{9CE4D9AE-BFA2-566D-D5C9-18E22CD2B0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9135" y="3526886"/>
            <a:ext cx="9561901" cy="2925766"/>
          </a:xfrm>
          <a:prstGeom prst="rect">
            <a:avLst/>
          </a:prstGeom>
        </p:spPr>
      </p:pic>
    </p:spTree>
    <p:extLst>
      <p:ext uri="{BB962C8B-B14F-4D97-AF65-F5344CB8AC3E}">
        <p14:creationId xmlns:p14="http://schemas.microsoft.com/office/powerpoint/2010/main" val="2155907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41E87-C2EC-D02E-3841-BEE1B56DC158}"/>
            </a:ext>
          </a:extLst>
        </p:cNvPr>
        <p:cNvGrpSpPr/>
        <p:nvPr/>
      </p:nvGrpSpPr>
      <p:grpSpPr>
        <a:xfrm>
          <a:off x="0" y="0"/>
          <a:ext cx="0" cy="0"/>
          <a:chOff x="0" y="0"/>
          <a:chExt cx="0" cy="0"/>
        </a:xfrm>
      </p:grpSpPr>
      <p:sp>
        <p:nvSpPr>
          <p:cNvPr id="2" name="Text Placeholder 1" descr="ACDBE Program&#10;Denver International Airport (DEN) is a primary airport that receives federal financial assistance from the Federal Aviation Administration (FAA). &#10;&#10;As a condition of receiving FAA assistance, DEN is responsible for implementing all aspects of the Airport Concessions Disadvantaged Business Enterprise (ACDBE) program (49 CFR Part 26 and Part 23).&#10;&#10;Key Program Objectives:&#10; Non-discrimination​&#10; Fair Competition​&#10; Eligibility Verification​&#10; Promoting Diversity​&#10; Business Development                                             &#10;">
            <a:extLst>
              <a:ext uri="{FF2B5EF4-FFF2-40B4-BE49-F238E27FC236}">
                <a16:creationId xmlns:a16="http://schemas.microsoft.com/office/drawing/2014/main" id="{20D3888F-0D3D-9BD7-BCF6-73140975C398}"/>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kumimoji="0" lang="en-US" sz="3600" b="0" i="0" u="none" strike="noStrike" kern="1200" cap="none" spc="0" normalizeH="0" baseline="0" noProof="0">
                <a:ln>
                  <a:noFill/>
                </a:ln>
                <a:solidFill>
                  <a:srgbClr val="440099"/>
                </a:solidFill>
                <a:effectLst/>
                <a:uLnTx/>
                <a:uFillTx/>
                <a:latin typeface="+mn-lt"/>
                <a:ea typeface="+mn-ea"/>
                <a:cs typeface="+mn-cs"/>
              </a:rPr>
              <a:t>ACDBE</a:t>
            </a:r>
            <a:r>
              <a:rPr lang="en-US" sz="3600">
                <a:latin typeface="+mn-lt"/>
                <a:ea typeface="+mn-ea"/>
                <a:cs typeface="+mn-cs"/>
              </a:rPr>
              <a:t>/</a:t>
            </a:r>
            <a:r>
              <a:rPr lang="en-US" sz="3600">
                <a:solidFill>
                  <a:srgbClr val="E35B2A"/>
                </a:solidFill>
                <a:latin typeface="+mn-lt"/>
                <a:ea typeface="+mn-ea"/>
                <a:cs typeface="+mn-cs"/>
              </a:rPr>
              <a:t>SBEC</a:t>
            </a:r>
            <a:r>
              <a:rPr lang="en-US" sz="3600">
                <a:solidFill>
                  <a:srgbClr val="440099"/>
                </a:solidFill>
                <a:latin typeface="+mn-lt"/>
                <a:ea typeface="+mn-ea"/>
                <a:cs typeface="+mn-cs"/>
              </a:rPr>
              <a:t> </a:t>
            </a:r>
            <a:r>
              <a:rPr lang="en-US" sz="3600">
                <a:latin typeface="+mn-lt"/>
                <a:ea typeface="+mn-ea"/>
                <a:cs typeface="+mn-cs"/>
              </a:rPr>
              <a:t>Programs</a:t>
            </a:r>
            <a:endParaRPr kumimoji="0" lang="en-US" sz="3600" b="0" i="0" u="none" strike="noStrike" kern="1200" cap="none" spc="0" normalizeH="0" baseline="0" noProof="0">
              <a:ln>
                <a:noFill/>
              </a:ln>
              <a:effectLst/>
              <a:uLnTx/>
              <a:uFillTx/>
              <a:latin typeface="+mn-lt"/>
              <a:ea typeface="+mn-ea"/>
              <a:cs typeface="+mn-cs"/>
            </a:endParaRPr>
          </a:p>
        </p:txBody>
      </p:sp>
      <p:sp>
        <p:nvSpPr>
          <p:cNvPr id="6" name="TextBox 5" descr="Purpose:&#10;As a primary airport receiving FAA funding, DEN ensures Airport Concessions Disadvantaged Business Enterprises (ACDBEs) have equal opportunities to compete for all concession contracts, in accordance with 49 CFR Parts 23 and 26.&#10;&#10;The SBEC program is a locally funded, race- and gender-neutral, defined-pool set-aside program in accordance with Chapter 28, Article 7 of the Denver Revised Municipal Code (DRMC).&#10;&#10;Requirements:&#10;ACDBE Concession-specific Goals: Calculated as a percentage of total estimated annual gross receipts from the concession (23.25(e)(1)(i)). &#10;Concession goal can be met through Direct Ownership, Joint Venture, or G&amp;S purchases from ACDBEs&#10;SBEC Concession program requirements: ONLY small businesses certified with CCD as SBEC in applicable NAICS codes can propose as a concessionaire.&#10;Concession must be owned and operated by certified SBEC firm(s)&#10;&#10;Certification:&#10;Apply and maintain certification with City &amp; County of Denver  &#10;Access Small Business Certification &amp; Contract Mgmt. System (BG2Now) Directory &#10;&#10;How to Get Involved:&#10;Attend  / Apply / Access /  Sign Up &#10;Scan the QR Code to learn more about the ACDBE Program&#10;Contact us at DEN-ACDBE@flydenver.com&#10;">
            <a:extLst>
              <a:ext uri="{FF2B5EF4-FFF2-40B4-BE49-F238E27FC236}">
                <a16:creationId xmlns:a16="http://schemas.microsoft.com/office/drawing/2014/main" id="{A0625DB1-59C3-07F6-8922-99FC8A0DEC40}"/>
              </a:ext>
              <a:ext uri="{C183D7F6-B498-43B3-948B-1728B52AA6E4}">
                <adec:decorative xmlns:adec="http://schemas.microsoft.com/office/drawing/2017/decorative" val="0"/>
              </a:ext>
            </a:extLst>
          </p:cNvPr>
          <p:cNvSpPr txBox="1"/>
          <p:nvPr/>
        </p:nvSpPr>
        <p:spPr>
          <a:xfrm>
            <a:off x="770439" y="1074582"/>
            <a:ext cx="9724082" cy="5447645"/>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50" b="1" i="0" u="none" strike="noStrike" kern="1200" cap="none" spc="0" normalizeH="0" baseline="0" noProof="0" dirty="0">
                <a:ln>
                  <a:noFill/>
                </a:ln>
                <a:solidFill>
                  <a:srgbClr val="000000"/>
                </a:solidFill>
                <a:effectLst/>
                <a:uLnTx/>
                <a:uFillTx/>
                <a:ea typeface="+mn-ea"/>
                <a:cs typeface="+mn-cs"/>
              </a:rPr>
              <a:t>Purpose:</a:t>
            </a:r>
            <a:endParaRPr lang="en-US" sz="1450" b="1" i="0" u="none" strike="noStrike" kern="1200" cap="none" spc="0" normalizeH="0" baseline="0" noProof="0" dirty="0">
              <a:ln>
                <a:noFill/>
              </a:ln>
              <a:solidFill>
                <a:srgbClr val="000000"/>
              </a:solidFill>
              <a:effectLst/>
              <a:uLnTx/>
              <a:uFillTx/>
              <a:ea typeface="Calibri"/>
              <a:cs typeface="Calibri"/>
            </a:endParaRPr>
          </a:p>
          <a:p>
            <a:r>
              <a:rPr lang="en-US" sz="1450" dirty="0"/>
              <a:t>As a </a:t>
            </a:r>
            <a:r>
              <a:rPr lang="en-US" sz="1450" b="1" dirty="0"/>
              <a:t>primary </a:t>
            </a:r>
            <a:r>
              <a:rPr lang="en-US" sz="1450" dirty="0"/>
              <a:t>airport </a:t>
            </a:r>
            <a:r>
              <a:rPr lang="en-US" sz="1450" b="1" dirty="0"/>
              <a:t>receiving FAA funding</a:t>
            </a:r>
            <a:r>
              <a:rPr lang="en-US" sz="1450" dirty="0"/>
              <a:t>, DEN ensures </a:t>
            </a:r>
            <a:r>
              <a:rPr lang="en-US" sz="1450" b="1" dirty="0">
                <a:solidFill>
                  <a:srgbClr val="440099"/>
                </a:solidFill>
              </a:rPr>
              <a:t>Airport Concessions Disadvantaged Business Enterprises (ACDBEs)</a:t>
            </a:r>
            <a:r>
              <a:rPr lang="en-US" sz="1450" dirty="0"/>
              <a:t> have equal opportunities to compete for all concession contracts, in accordance with </a:t>
            </a:r>
            <a:r>
              <a:rPr lang="en-US" sz="1450" b="1" dirty="0"/>
              <a:t>49 CFR Parts 23 and 26.</a:t>
            </a:r>
            <a:br>
              <a:rPr lang="en-US" sz="1450" b="1" dirty="0"/>
            </a:br>
            <a:endParaRPr lang="en-US" sz="1450" dirty="0">
              <a:ea typeface="Calibri"/>
              <a:cs typeface="Calibri"/>
            </a:endParaRPr>
          </a:p>
          <a:p>
            <a:r>
              <a:rPr lang="en-US" sz="1450" dirty="0">
                <a:latin typeface="Aptos"/>
              </a:rPr>
              <a:t>The</a:t>
            </a:r>
            <a:r>
              <a:rPr lang="en-US" sz="1450" b="1" dirty="0">
                <a:solidFill>
                  <a:srgbClr val="000000"/>
                </a:solidFill>
                <a:latin typeface="Aptos"/>
              </a:rPr>
              <a:t> </a:t>
            </a:r>
            <a:r>
              <a:rPr lang="en-US" sz="1450" b="1" dirty="0">
                <a:solidFill>
                  <a:srgbClr val="E35B2A"/>
                </a:solidFill>
                <a:latin typeface="Aptos"/>
              </a:rPr>
              <a:t>Small Business Enterprise Concessions (SBEC) </a:t>
            </a:r>
            <a:r>
              <a:rPr lang="en-US" sz="1450" dirty="0">
                <a:solidFill>
                  <a:srgbClr val="000000"/>
                </a:solidFill>
                <a:latin typeface="Aptos"/>
              </a:rPr>
              <a:t>program</a:t>
            </a:r>
            <a:r>
              <a:rPr lang="en-US" sz="1450" dirty="0">
                <a:latin typeface="Aptos"/>
              </a:rPr>
              <a:t> is a </a:t>
            </a:r>
            <a:r>
              <a:rPr lang="en-US" sz="1450" b="1" dirty="0">
                <a:latin typeface="Aptos"/>
              </a:rPr>
              <a:t>locally funded, race- and gender-neutral, defined-pool set-aside </a:t>
            </a:r>
            <a:r>
              <a:rPr lang="en-US" sz="1450" dirty="0">
                <a:solidFill>
                  <a:srgbClr val="000000"/>
                </a:solidFill>
                <a:latin typeface="Aptos"/>
              </a:rPr>
              <a:t>program in accordance with </a:t>
            </a:r>
            <a:r>
              <a:rPr lang="en-US" sz="1450" b="1" dirty="0">
                <a:solidFill>
                  <a:srgbClr val="000000"/>
                </a:solidFill>
                <a:latin typeface="Aptos"/>
              </a:rPr>
              <a:t>Chapter 28</a:t>
            </a:r>
            <a:r>
              <a:rPr lang="en-US" sz="1450" dirty="0">
                <a:solidFill>
                  <a:srgbClr val="000000"/>
                </a:solidFill>
                <a:latin typeface="Aptos"/>
              </a:rPr>
              <a:t>,</a:t>
            </a:r>
            <a:r>
              <a:rPr lang="en-US" sz="1450" b="1" dirty="0">
                <a:latin typeface="Aptos"/>
              </a:rPr>
              <a:t> Article 7 </a:t>
            </a:r>
            <a:r>
              <a:rPr lang="en-US" sz="1450" dirty="0">
                <a:latin typeface="Aptos"/>
              </a:rPr>
              <a:t>of the </a:t>
            </a:r>
            <a:r>
              <a:rPr lang="en-US" sz="1450" b="1" dirty="0">
                <a:latin typeface="Aptos"/>
              </a:rPr>
              <a:t>Denver Revised Municipal Code (DRMC).</a:t>
            </a:r>
            <a:endParaRPr lang="en-US" sz="1450" b="1" dirty="0">
              <a:latin typeface="Calibri" panose="020F0502020204030204"/>
              <a:ea typeface="Calibri"/>
              <a:cs typeface="Calibri"/>
            </a:endParaRPr>
          </a:p>
          <a:p>
            <a:br>
              <a:rPr lang="en-US" sz="1450" b="1" i="0" u="none" strike="noStrike" kern="1200" cap="none" spc="0" normalizeH="0" baseline="0" noProof="0" dirty="0">
                <a:ln>
                  <a:noFill/>
                </a:ln>
                <a:effectLst/>
                <a:uLnTx/>
                <a:uFillTx/>
              </a:rPr>
            </a:br>
            <a:r>
              <a:rPr lang="en-US" sz="1450" b="1" dirty="0">
                <a:solidFill>
                  <a:srgbClr val="000000"/>
                </a:solidFill>
              </a:rPr>
              <a:t>Requirements:</a:t>
            </a:r>
            <a:endParaRPr lang="en-US" sz="1450" b="1" i="0" u="none" strike="noStrike" kern="1200" cap="none" spc="0" normalizeH="0" baseline="0" noProof="0" dirty="0">
              <a:ln>
                <a:noFill/>
              </a:ln>
              <a:solidFill>
                <a:srgbClr val="000000"/>
              </a:solidFill>
              <a:effectLst/>
              <a:uLnTx/>
              <a:uFillTx/>
              <a:ea typeface="Calibri"/>
              <a:cs typeface="Calibri"/>
            </a:endParaRPr>
          </a:p>
          <a:p>
            <a:pPr marL="342900" indent="-342900">
              <a:buClr>
                <a:srgbClr val="000000"/>
              </a:buClr>
              <a:buFont typeface="Arial" panose="020B0604020202020204" pitchFamily="34" charset="0"/>
              <a:buChar char="•"/>
            </a:pPr>
            <a:r>
              <a:rPr lang="en-US" sz="1450" b="1" dirty="0">
                <a:solidFill>
                  <a:srgbClr val="440099"/>
                </a:solidFill>
              </a:rPr>
              <a:t>ACDBE</a:t>
            </a:r>
            <a:r>
              <a:rPr lang="en-US" sz="1450" b="1" dirty="0">
                <a:solidFill>
                  <a:srgbClr val="E35B2A"/>
                </a:solidFill>
              </a:rPr>
              <a:t> </a:t>
            </a:r>
            <a:r>
              <a:rPr lang="en-US" sz="1450" dirty="0">
                <a:solidFill>
                  <a:srgbClr val="000000"/>
                </a:solidFill>
              </a:rPr>
              <a:t>Concession-specific</a:t>
            </a:r>
            <a:r>
              <a:rPr kumimoji="0" lang="en-US" sz="1450" b="0" i="0" u="none" strike="noStrike" kern="1200" cap="none" spc="0" normalizeH="0" baseline="0" noProof="0" dirty="0">
                <a:ln>
                  <a:noFill/>
                </a:ln>
                <a:solidFill>
                  <a:srgbClr val="000000"/>
                </a:solidFill>
                <a:effectLst/>
                <a:uLnTx/>
                <a:uFillTx/>
                <a:ea typeface="+mn-ea"/>
                <a:cs typeface="+mn-cs"/>
              </a:rPr>
              <a:t> </a:t>
            </a:r>
            <a:r>
              <a:rPr lang="en-US" sz="1450" dirty="0">
                <a:solidFill>
                  <a:srgbClr val="000000"/>
                </a:solidFill>
              </a:rPr>
              <a:t>Goals</a:t>
            </a:r>
            <a:r>
              <a:rPr kumimoji="0" lang="en-US" sz="1450" b="0" i="0" u="none" strike="noStrike" kern="1200" cap="none" spc="0" normalizeH="0" baseline="0" noProof="0" dirty="0">
                <a:ln>
                  <a:noFill/>
                </a:ln>
                <a:solidFill>
                  <a:srgbClr val="000000"/>
                </a:solidFill>
                <a:effectLst/>
                <a:uLnTx/>
                <a:uFillTx/>
                <a:ea typeface="+mn-ea"/>
                <a:cs typeface="+mn-cs"/>
              </a:rPr>
              <a:t>: </a:t>
            </a:r>
            <a:r>
              <a:rPr lang="en-US" sz="1450" b="0" i="0" u="none" strike="noStrike" dirty="0">
                <a:solidFill>
                  <a:srgbClr val="000000"/>
                </a:solidFill>
                <a:effectLst/>
              </a:rPr>
              <a:t>Calculated as a </a:t>
            </a:r>
            <a:r>
              <a:rPr lang="en-US" sz="1450" b="1" i="0" u="none" strike="noStrike" dirty="0">
                <a:effectLst/>
              </a:rPr>
              <a:t>percentage</a:t>
            </a:r>
            <a:r>
              <a:rPr lang="en-US" sz="1450" b="0" i="0" u="none" strike="noStrike" dirty="0">
                <a:effectLst/>
              </a:rPr>
              <a:t> of total </a:t>
            </a:r>
            <a:r>
              <a:rPr lang="en-US" sz="1450" b="1" i="0" u="none" strike="noStrike" dirty="0">
                <a:effectLst/>
              </a:rPr>
              <a:t>estimated annual gross receipts </a:t>
            </a:r>
            <a:r>
              <a:rPr lang="en-US" sz="1450" b="0" i="0" u="none" strike="noStrike" dirty="0">
                <a:effectLst/>
              </a:rPr>
              <a:t>fr</a:t>
            </a:r>
            <a:r>
              <a:rPr lang="en-US" sz="1450" b="0" i="0" u="none" strike="noStrike" dirty="0">
                <a:solidFill>
                  <a:srgbClr val="000000"/>
                </a:solidFill>
                <a:effectLst/>
              </a:rPr>
              <a:t>om the concession </a:t>
            </a:r>
            <a:r>
              <a:rPr lang="en-US" sz="1450" b="0" i="0" u="none" strike="noStrike" dirty="0">
                <a:solidFill>
                  <a:srgbClr val="000000"/>
                </a:solidFill>
                <a:effectLst/>
                <a:hlinkClick r:id="rId3"/>
              </a:rPr>
              <a:t>(23.25(e)(1)(i))</a:t>
            </a:r>
            <a:r>
              <a:rPr lang="en-US" sz="1450" b="0" i="0" u="none" strike="noStrike" dirty="0">
                <a:solidFill>
                  <a:srgbClr val="000000"/>
                </a:solidFill>
                <a:effectLst/>
              </a:rPr>
              <a:t>. </a:t>
            </a:r>
            <a:endParaRPr lang="en-US" sz="1450" b="0" i="0" u="none" strike="noStrike" kern="1200" cap="none" spc="0" normalizeH="0" baseline="0" noProof="0" dirty="0">
              <a:ln>
                <a:noFill/>
              </a:ln>
              <a:solidFill>
                <a:srgbClr val="000000"/>
              </a:solidFill>
              <a:effectLst/>
              <a:uLnTx/>
              <a:uFillTx/>
              <a:ea typeface="Calibri"/>
              <a:cs typeface="Calibri"/>
            </a:endParaRPr>
          </a:p>
          <a:p>
            <a:pPr marL="800100" lvl="1" indent="-342900">
              <a:buClr>
                <a:srgbClr val="000000"/>
              </a:buClr>
              <a:buFont typeface="Courier New" panose="020B0604020202020204" pitchFamily="34" charset="0"/>
              <a:buChar char="o"/>
              <a:defRPr/>
            </a:pPr>
            <a:r>
              <a:rPr lang="en-US" sz="1450" dirty="0">
                <a:ea typeface="Calibri"/>
                <a:cs typeface="Calibri"/>
              </a:rPr>
              <a:t>ACDBE concession-specific </a:t>
            </a:r>
            <a:r>
              <a:rPr lang="en-US" sz="1450" b="1" dirty="0">
                <a:ea typeface="Calibri"/>
                <a:cs typeface="Calibri"/>
              </a:rPr>
              <a:t>goals </a:t>
            </a:r>
            <a:r>
              <a:rPr lang="en-US" sz="1450" dirty="0">
                <a:ea typeface="Calibri"/>
                <a:cs typeface="Calibri"/>
              </a:rPr>
              <a:t>can be met through </a:t>
            </a:r>
            <a:r>
              <a:rPr lang="en-US" sz="1450" u="sng" dirty="0">
                <a:ea typeface="Calibri"/>
                <a:cs typeface="Calibri"/>
              </a:rPr>
              <a:t>Direct Ownership</a:t>
            </a:r>
            <a:r>
              <a:rPr lang="en-US" sz="1450" dirty="0">
                <a:ea typeface="Calibri"/>
                <a:cs typeface="Calibri"/>
              </a:rPr>
              <a:t>, </a:t>
            </a:r>
            <a:r>
              <a:rPr lang="en-US" sz="1450" u="sng" dirty="0">
                <a:ea typeface="Calibri"/>
                <a:cs typeface="Calibri"/>
              </a:rPr>
              <a:t>Joint Venture</a:t>
            </a:r>
            <a:r>
              <a:rPr lang="en-US" sz="1450" dirty="0">
                <a:ea typeface="Calibri"/>
                <a:cs typeface="Calibri"/>
              </a:rPr>
              <a:t>, or </a:t>
            </a:r>
            <a:r>
              <a:rPr lang="en-US" sz="1450" u="sng" dirty="0">
                <a:ea typeface="Calibri"/>
                <a:cs typeface="Calibri"/>
              </a:rPr>
              <a:t>G&amp;S purchases</a:t>
            </a:r>
            <a:r>
              <a:rPr lang="en-US" sz="1450" dirty="0">
                <a:ea typeface="Calibri"/>
                <a:cs typeface="Calibri"/>
              </a:rPr>
              <a:t> </a:t>
            </a:r>
            <a:r>
              <a:rPr lang="en-US" sz="1450" dirty="0">
                <a:solidFill>
                  <a:srgbClr val="000000"/>
                </a:solidFill>
                <a:ea typeface="Calibri"/>
                <a:cs typeface="Calibri"/>
              </a:rPr>
              <a:t>from ACDBEs</a:t>
            </a:r>
          </a:p>
          <a:p>
            <a:pPr marL="342900" indent="-342900">
              <a:buClr>
                <a:srgbClr val="000000"/>
              </a:buClr>
              <a:buFont typeface="Arial" panose="020B0604020202020204" pitchFamily="34" charset="0"/>
              <a:buChar char="•"/>
              <a:defRPr/>
            </a:pPr>
            <a:r>
              <a:rPr lang="en-US" sz="1450" b="1" dirty="0">
                <a:solidFill>
                  <a:srgbClr val="E35B2A"/>
                </a:solidFill>
                <a:ea typeface="Calibri"/>
                <a:cs typeface="Calibri"/>
              </a:rPr>
              <a:t>SBEC </a:t>
            </a:r>
            <a:r>
              <a:rPr lang="en-US" sz="1450" dirty="0">
                <a:solidFill>
                  <a:srgbClr val="000000"/>
                </a:solidFill>
                <a:ea typeface="Calibri"/>
                <a:cs typeface="Calibri"/>
              </a:rPr>
              <a:t>Concession </a:t>
            </a:r>
            <a:r>
              <a:rPr lang="en-US" sz="1450" dirty="0">
                <a:solidFill>
                  <a:srgbClr val="E35B2A"/>
                </a:solidFill>
                <a:ea typeface="Calibri"/>
                <a:cs typeface="Calibri"/>
              </a:rPr>
              <a:t>“defined-pool” </a:t>
            </a:r>
            <a:r>
              <a:rPr lang="en-US" sz="1450" dirty="0">
                <a:solidFill>
                  <a:srgbClr val="000000"/>
                </a:solidFill>
                <a:ea typeface="Calibri"/>
                <a:cs typeface="Calibri"/>
              </a:rPr>
              <a:t>program requirements: </a:t>
            </a:r>
            <a:r>
              <a:rPr lang="en-US" sz="1450" b="1" dirty="0">
                <a:ea typeface="Calibri"/>
                <a:cs typeface="Calibri"/>
              </a:rPr>
              <a:t>ONLY </a:t>
            </a:r>
            <a:r>
              <a:rPr lang="en-US" sz="1450" dirty="0">
                <a:solidFill>
                  <a:srgbClr val="000000"/>
                </a:solidFill>
                <a:ea typeface="Calibri"/>
                <a:cs typeface="Calibri"/>
              </a:rPr>
              <a:t>small businesses certified with CCD as SBEC in applicable NAICS codes </a:t>
            </a:r>
            <a:r>
              <a:rPr lang="en-US" sz="1450" b="1" dirty="0">
                <a:ea typeface="Calibri"/>
                <a:cs typeface="Calibri"/>
              </a:rPr>
              <a:t>at time of proposal due date</a:t>
            </a:r>
            <a:r>
              <a:rPr lang="en-US" sz="1450" b="1" dirty="0">
                <a:solidFill>
                  <a:srgbClr val="E35B2A"/>
                </a:solidFill>
                <a:ea typeface="Calibri"/>
                <a:cs typeface="Calibri"/>
              </a:rPr>
              <a:t> </a:t>
            </a:r>
            <a:r>
              <a:rPr lang="en-US" sz="1450" dirty="0">
                <a:solidFill>
                  <a:srgbClr val="000000"/>
                </a:solidFill>
                <a:ea typeface="Calibri"/>
                <a:cs typeface="Calibri"/>
              </a:rPr>
              <a:t>can propose as a concessionaire.</a:t>
            </a:r>
            <a:endParaRPr lang="en-US" sz="1450" dirty="0">
              <a:ea typeface="Calibri" panose="020F0502020204030204"/>
              <a:cs typeface="Calibri" panose="020F0502020204030204"/>
            </a:endParaRPr>
          </a:p>
          <a:p>
            <a:pPr marL="800100" lvl="1" indent="-342900">
              <a:buClr>
                <a:srgbClr val="000000"/>
              </a:buClr>
              <a:buFont typeface="Courier New" panose="020B0604020202020204" pitchFamily="34" charset="0"/>
              <a:buChar char="o"/>
              <a:defRPr/>
            </a:pPr>
            <a:r>
              <a:rPr lang="en-US" sz="1450" dirty="0">
                <a:ea typeface="Calibri" panose="020F0502020204030204"/>
                <a:cs typeface="Calibri" panose="020F0502020204030204"/>
              </a:rPr>
              <a:t>Concession must be owned and operated</a:t>
            </a:r>
            <a:r>
              <a:rPr lang="en-US" sz="1450" dirty="0">
                <a:solidFill>
                  <a:srgbClr val="E35B2A"/>
                </a:solidFill>
                <a:ea typeface="Calibri" panose="020F0502020204030204"/>
                <a:cs typeface="Calibri" panose="020F0502020204030204"/>
              </a:rPr>
              <a:t> </a:t>
            </a:r>
            <a:r>
              <a:rPr lang="en-US" sz="1450" dirty="0">
                <a:ea typeface="Calibri" panose="020F0502020204030204"/>
                <a:cs typeface="Calibri" panose="020F0502020204030204"/>
              </a:rPr>
              <a:t>by </a:t>
            </a:r>
            <a:r>
              <a:rPr lang="en-US" sz="1450" u="sng" dirty="0">
                <a:ea typeface="Calibri" panose="020F0502020204030204"/>
                <a:cs typeface="Calibri" panose="020F0502020204030204"/>
              </a:rPr>
              <a:t>certified</a:t>
            </a:r>
            <a:r>
              <a:rPr lang="en-US" sz="1450" dirty="0">
                <a:ea typeface="Calibri" panose="020F0502020204030204"/>
                <a:cs typeface="Calibri" panose="020F0502020204030204"/>
              </a:rPr>
              <a:t> </a:t>
            </a:r>
            <a:r>
              <a:rPr lang="en-US" sz="1450" dirty="0">
                <a:solidFill>
                  <a:srgbClr val="E35B2A"/>
                </a:solidFill>
                <a:ea typeface="Calibri" panose="020F0502020204030204"/>
                <a:cs typeface="Calibri" panose="020F0502020204030204"/>
              </a:rPr>
              <a:t>SBEC firm(s)</a:t>
            </a:r>
          </a:p>
          <a:p>
            <a:pPr lvl="1">
              <a:buClr>
                <a:srgbClr val="000000"/>
              </a:buClr>
              <a:defRPr/>
            </a:pPr>
            <a:endParaRPr lang="en-US" sz="1450" dirty="0">
              <a:solidFill>
                <a:srgbClr val="E35B2A"/>
              </a:solidFill>
              <a:ea typeface="Calibri" panose="020F0502020204030204"/>
              <a:cs typeface="Calibri" panose="020F0502020204030204"/>
            </a:endParaRPr>
          </a:p>
          <a:p>
            <a:pPr>
              <a:defRPr/>
            </a:pPr>
            <a:r>
              <a:rPr lang="en-US" sz="1450" b="1" dirty="0">
                <a:solidFill>
                  <a:srgbClr val="000000"/>
                </a:solidFill>
              </a:rPr>
              <a:t>Certification</a:t>
            </a:r>
            <a:r>
              <a:rPr kumimoji="0" lang="en-US" sz="1450" b="1" i="0" u="none" strike="noStrike" kern="1200" cap="none" spc="0" normalizeH="0" baseline="0" noProof="0" dirty="0">
                <a:ln>
                  <a:noFill/>
                </a:ln>
                <a:solidFill>
                  <a:srgbClr val="000000"/>
                </a:solidFill>
                <a:effectLst/>
                <a:uLnTx/>
                <a:uFillTx/>
                <a:ea typeface="+mn-ea"/>
                <a:cs typeface="+mn-cs"/>
              </a:rPr>
              <a:t>:</a:t>
            </a:r>
            <a:endParaRPr lang="en-US" sz="1450" b="1" i="0" u="none" strike="noStrike" kern="1200" cap="none" spc="0" normalizeH="0" baseline="0" noProof="0" dirty="0">
              <a:ln>
                <a:noFill/>
              </a:ln>
              <a:solidFill>
                <a:srgbClr val="000000"/>
              </a:solidFill>
              <a:effectLst/>
              <a:uLnTx/>
              <a:uFillTx/>
              <a:ea typeface="Calibri"/>
              <a:cs typeface="Calibri"/>
            </a:endParaRPr>
          </a:p>
          <a:p>
            <a:pPr marL="342900" indent="-342900">
              <a:buFont typeface="Arial" panose="020B0604020202020204" pitchFamily="34" charset="0"/>
              <a:buChar char="•"/>
              <a:defRPr/>
            </a:pPr>
            <a:r>
              <a:rPr kumimoji="0" lang="en-US" sz="1450" b="1" i="0" u="none" strike="noStrike" kern="1200" cap="none" spc="0" normalizeH="0" baseline="0" noProof="0" dirty="0">
                <a:ln>
                  <a:noFill/>
                </a:ln>
                <a:solidFill>
                  <a:srgbClr val="000000"/>
                </a:solidFill>
                <a:effectLst/>
                <a:uLnTx/>
                <a:uFillTx/>
                <a:ea typeface="+mn-ea"/>
                <a:cs typeface="+mn-cs"/>
              </a:rPr>
              <a:t>Apply </a:t>
            </a:r>
            <a:r>
              <a:rPr kumimoji="0" lang="en-US" sz="1450" b="0" i="0" u="none" strike="noStrike" kern="1200" cap="none" spc="0" normalizeH="0" baseline="0" noProof="0" dirty="0">
                <a:ln>
                  <a:noFill/>
                </a:ln>
                <a:solidFill>
                  <a:srgbClr val="000000"/>
                </a:solidFill>
                <a:effectLst/>
                <a:uLnTx/>
                <a:uFillTx/>
                <a:ea typeface="+mn-ea"/>
                <a:cs typeface="+mn-cs"/>
              </a:rPr>
              <a:t>and maintain certification</a:t>
            </a:r>
            <a:r>
              <a:rPr lang="en-US" sz="1450" dirty="0">
                <a:solidFill>
                  <a:srgbClr val="000000"/>
                </a:solidFill>
              </a:rPr>
              <a:t> with</a:t>
            </a:r>
            <a:r>
              <a:rPr kumimoji="0" lang="en-US" sz="1450" b="0" i="0" u="none" strike="noStrike" kern="1200" cap="none" spc="0" normalizeH="0" baseline="0" noProof="0" dirty="0">
                <a:ln>
                  <a:noFill/>
                </a:ln>
                <a:effectLst/>
                <a:uLnTx/>
                <a:uFillTx/>
                <a:ea typeface="+mn-ea"/>
                <a:cs typeface="+mn-cs"/>
              </a:rPr>
              <a:t> </a:t>
            </a:r>
            <a:r>
              <a:rPr lang="en-US" sz="1450" b="1" dirty="0"/>
              <a:t>City &amp; County of Denver</a:t>
            </a:r>
            <a:r>
              <a:rPr lang="en-US" sz="1450" dirty="0"/>
              <a:t>  </a:t>
            </a:r>
            <a:endParaRPr lang="en-US" sz="1450" b="0" i="0" u="none" strike="noStrike" kern="1200" cap="none" spc="0" normalizeH="0" baseline="0" noProof="0" dirty="0">
              <a:ln>
                <a:noFill/>
              </a:ln>
              <a:effectLst/>
              <a:uLnTx/>
              <a:uFillTx/>
              <a:ea typeface="Calibri"/>
              <a:cs typeface="Calibri"/>
            </a:endParaRPr>
          </a:p>
          <a:p>
            <a:pPr marL="342900" indent="-342900">
              <a:buFont typeface="Arial" panose="020B0604020202020204" pitchFamily="34" charset="0"/>
              <a:buChar char="•"/>
              <a:defRPr/>
            </a:pPr>
            <a:r>
              <a:rPr lang="en-US" sz="1450" b="1" dirty="0">
                <a:solidFill>
                  <a:srgbClr val="000000"/>
                </a:solidFill>
              </a:rPr>
              <a:t>Access </a:t>
            </a:r>
            <a:r>
              <a:rPr lang="en-US" sz="1450" dirty="0">
                <a:solidFill>
                  <a:srgbClr val="000000"/>
                </a:solidFill>
              </a:rPr>
              <a:t>Small Business Certification &amp; Contract Mgmt. System (</a:t>
            </a:r>
            <a:r>
              <a:rPr lang="en-US" sz="1450" dirty="0">
                <a:hlinkClick r:id="rId4">
                  <a:extLst>
                    <a:ext uri="{A12FA001-AC4F-418D-AE19-62706E023703}">
                      <ahyp:hlinkClr xmlns:ahyp="http://schemas.microsoft.com/office/drawing/2018/hyperlinkcolor" val="tx"/>
                    </a:ext>
                  </a:extLst>
                </a:hlinkClick>
              </a:rPr>
              <a:t>B2GNow</a:t>
            </a:r>
            <a:r>
              <a:rPr lang="en-US" sz="1450" dirty="0">
                <a:solidFill>
                  <a:srgbClr val="000000"/>
                </a:solidFill>
              </a:rPr>
              <a:t>) Directory</a:t>
            </a:r>
            <a:r>
              <a:rPr kumimoji="0" lang="en-US" sz="1450" b="0" i="0" u="none" strike="noStrike" kern="1200" cap="none" spc="0" normalizeH="0" baseline="0" noProof="0" dirty="0">
                <a:ln>
                  <a:noFill/>
                </a:ln>
                <a:solidFill>
                  <a:srgbClr val="000000"/>
                </a:solidFill>
                <a:effectLst/>
                <a:uLnTx/>
                <a:uFillTx/>
                <a:ea typeface="+mn-ea"/>
                <a:cs typeface="+mn-cs"/>
              </a:rPr>
              <a:t> </a:t>
            </a:r>
            <a:endParaRPr lang="en-US" sz="1450" b="0" i="0" u="none" strike="noStrike" kern="1200" cap="none" spc="0" normalizeH="0" baseline="0" noProof="0" dirty="0">
              <a:ln>
                <a:noFill/>
              </a:ln>
              <a:solidFill>
                <a:srgbClr val="000000"/>
              </a:solidFill>
              <a:effectLst/>
              <a:uLnTx/>
              <a:uFillTx/>
              <a:ea typeface="Calibri"/>
              <a:cs typeface="Calibri"/>
            </a:endParaRPr>
          </a:p>
          <a:p>
            <a:pPr marR="0" lvl="0" algn="l" defTabSz="914400" rtl="0" eaLnBrk="1" fontAlgn="auto" latinLnBrk="0" hangingPunct="1">
              <a:lnSpc>
                <a:spcPct val="100000"/>
              </a:lnSpc>
              <a:spcBef>
                <a:spcPts val="0"/>
              </a:spcBef>
              <a:spcAft>
                <a:spcPts val="0"/>
              </a:spcAft>
              <a:buClrTx/>
              <a:buSzTx/>
              <a:tabLst/>
              <a:defRPr/>
            </a:pPr>
            <a:endParaRPr lang="en-US" sz="1450" dirty="0">
              <a:solidFill>
                <a:srgbClr val="000000"/>
              </a:solidFill>
              <a:ea typeface="Calibri" panose="020F0502020204030204"/>
              <a:cs typeface="Calibri" panose="020F0502020204030204"/>
            </a:endParaRPr>
          </a:p>
          <a:p>
            <a:pPr>
              <a:defRPr/>
            </a:pPr>
            <a:r>
              <a:rPr lang="en-US" sz="1450" b="1" dirty="0">
                <a:solidFill>
                  <a:srgbClr val="000000"/>
                </a:solidFill>
              </a:rPr>
              <a:t>How to Get Involved</a:t>
            </a:r>
            <a:r>
              <a:rPr kumimoji="0" lang="en-US" sz="1450" b="1" i="0" u="none" strike="noStrike" kern="1200" cap="none" spc="0" normalizeH="0" baseline="0" noProof="0" dirty="0">
                <a:ln>
                  <a:noFill/>
                </a:ln>
                <a:solidFill>
                  <a:srgbClr val="000000"/>
                </a:solidFill>
                <a:effectLst/>
                <a:uLnTx/>
                <a:uFillTx/>
                <a:ea typeface="+mn-ea"/>
                <a:cs typeface="+mn-cs"/>
              </a:rPr>
              <a:t>:</a:t>
            </a:r>
            <a:endParaRPr lang="en-US" sz="1450" b="1" i="0" u="none" strike="noStrike" kern="1200" cap="none" spc="0" normalizeH="0" baseline="0" noProof="0" dirty="0">
              <a:ln>
                <a:noFill/>
              </a:ln>
              <a:solidFill>
                <a:srgbClr val="000000"/>
              </a:solidFill>
              <a:effectLst/>
              <a:uLnTx/>
              <a:uFillTx/>
              <a:ea typeface="Calibri"/>
              <a:cs typeface="Calibri"/>
            </a:endParaRPr>
          </a:p>
          <a:p>
            <a:pPr marL="285750" indent="-285750">
              <a:buFont typeface="Arial" panose="020B0604020202020204" pitchFamily="34" charset="0"/>
              <a:buChar char="•"/>
              <a:defRPr/>
            </a:pPr>
            <a:r>
              <a:rPr lang="en-US" sz="1450" b="1" dirty="0">
                <a:solidFill>
                  <a:srgbClr val="000000"/>
                </a:solidFill>
                <a:ea typeface="Calibri"/>
                <a:cs typeface="Calibri"/>
              </a:rPr>
              <a:t>Attend</a:t>
            </a:r>
            <a:r>
              <a:rPr kumimoji="0" lang="en-US" sz="1450" b="0" i="0" u="none" strike="noStrike" kern="1200" cap="none" spc="0" normalizeH="0" baseline="0" noProof="0" dirty="0">
                <a:ln>
                  <a:noFill/>
                </a:ln>
                <a:solidFill>
                  <a:srgbClr val="000000"/>
                </a:solidFill>
                <a:effectLst/>
                <a:uLnTx/>
                <a:uFillTx/>
                <a:ea typeface="+mn-ea"/>
                <a:cs typeface="+mn-cs"/>
              </a:rPr>
              <a:t> </a:t>
            </a:r>
            <a:r>
              <a:rPr lang="en-US" sz="1450" dirty="0">
                <a:solidFill>
                  <a:srgbClr val="000000"/>
                </a:solidFill>
              </a:rPr>
              <a:t> / </a:t>
            </a:r>
            <a:r>
              <a:rPr kumimoji="0" lang="en-US" sz="1450" b="1" i="0" u="none" strike="noStrike" kern="1200" cap="none" spc="0" normalizeH="0" baseline="0" noProof="0" dirty="0">
                <a:ln>
                  <a:noFill/>
                </a:ln>
                <a:solidFill>
                  <a:srgbClr val="000000"/>
                </a:solidFill>
                <a:effectLst/>
                <a:uLnTx/>
                <a:uFillTx/>
                <a:ea typeface="+mn-ea"/>
                <a:cs typeface="+mn-cs"/>
              </a:rPr>
              <a:t>Apply</a:t>
            </a:r>
            <a:r>
              <a:rPr lang="en-US" sz="1450" b="1" dirty="0">
                <a:solidFill>
                  <a:srgbClr val="000000"/>
                </a:solidFill>
              </a:rPr>
              <a:t> / </a:t>
            </a:r>
            <a:r>
              <a:rPr lang="en-US" sz="1450" dirty="0">
                <a:solidFill>
                  <a:srgbClr val="000000"/>
                </a:solidFill>
              </a:rPr>
              <a:t> </a:t>
            </a:r>
            <a:r>
              <a:rPr lang="en-US" sz="1450" b="1" dirty="0">
                <a:solidFill>
                  <a:srgbClr val="000000"/>
                </a:solidFill>
              </a:rPr>
              <a:t>Sign Up </a:t>
            </a:r>
            <a:endParaRPr lang="en-US" sz="1450" b="0" i="0" u="none" strike="noStrike" kern="1200" cap="none" spc="0" normalizeH="0" baseline="0" noProof="0" dirty="0">
              <a:ln>
                <a:noFill/>
              </a:ln>
              <a:solidFill>
                <a:srgbClr val="000000"/>
              </a:solidFill>
              <a:effectLst/>
              <a:uLnTx/>
              <a:uFillTx/>
              <a:ea typeface="Calibri"/>
              <a:cs typeface="Calibri"/>
            </a:endParaRPr>
          </a:p>
          <a:p>
            <a:pPr marL="285750" indent="-285750">
              <a:buFont typeface="Arial" panose="020B0604020202020204" pitchFamily="34" charset="0"/>
              <a:buChar char="•"/>
              <a:defRPr/>
            </a:pPr>
            <a:r>
              <a:rPr lang="en-US" sz="1450" b="1" dirty="0">
                <a:solidFill>
                  <a:srgbClr val="000000"/>
                </a:solidFill>
              </a:rPr>
              <a:t>Scan</a:t>
            </a:r>
            <a:r>
              <a:rPr lang="en-US" sz="1450" dirty="0">
                <a:solidFill>
                  <a:srgbClr val="000000"/>
                </a:solidFill>
              </a:rPr>
              <a:t> the </a:t>
            </a:r>
            <a:r>
              <a:rPr lang="en-US" sz="1450" dirty="0"/>
              <a:t>QR Code </a:t>
            </a:r>
            <a:r>
              <a:rPr lang="en-US" sz="1450" dirty="0">
                <a:solidFill>
                  <a:srgbClr val="000000"/>
                </a:solidFill>
              </a:rPr>
              <a:t>to learn more about small business </a:t>
            </a:r>
            <a:r>
              <a:rPr lang="en-US" sz="1450" dirty="0"/>
              <a:t>concessions </a:t>
            </a:r>
            <a:r>
              <a:rPr lang="en-US" sz="1450" dirty="0">
                <a:solidFill>
                  <a:srgbClr val="000000"/>
                </a:solidFill>
              </a:rPr>
              <a:t>programs</a:t>
            </a:r>
            <a:r>
              <a:rPr lang="en-US" sz="1450" dirty="0">
                <a:solidFill>
                  <a:srgbClr val="E35B2A"/>
                </a:solidFill>
              </a:rPr>
              <a:t> </a:t>
            </a:r>
            <a:r>
              <a:rPr lang="en-US" sz="1450" dirty="0"/>
              <a:t>at DEN</a:t>
            </a:r>
            <a:endParaRPr lang="en-US" sz="1450" dirty="0">
              <a:ea typeface="Calibri"/>
              <a:cs typeface="Calibri"/>
            </a:endParaRPr>
          </a:p>
          <a:p>
            <a:pPr marL="285750" indent="-285750">
              <a:buFont typeface="Arial" panose="020B0604020202020204" pitchFamily="34" charset="0"/>
              <a:buChar char="•"/>
              <a:defRPr/>
            </a:pPr>
            <a:r>
              <a:rPr lang="en-US" sz="1450" b="1" dirty="0">
                <a:ea typeface="Calibri"/>
                <a:cs typeface="Calibri"/>
              </a:rPr>
              <a:t>Contact </a:t>
            </a:r>
            <a:r>
              <a:rPr lang="en-US" sz="1450" dirty="0">
                <a:solidFill>
                  <a:srgbClr val="000000"/>
                </a:solidFill>
                <a:ea typeface="Calibri"/>
                <a:cs typeface="Calibri"/>
              </a:rPr>
              <a:t>our team at</a:t>
            </a:r>
            <a:r>
              <a:rPr lang="en-US" sz="1450" b="1" dirty="0">
                <a:solidFill>
                  <a:srgbClr val="000000"/>
                </a:solidFill>
                <a:ea typeface="Calibri"/>
                <a:cs typeface="Calibri"/>
              </a:rPr>
              <a:t> </a:t>
            </a:r>
            <a:r>
              <a:rPr lang="en-US" sz="1450" b="1" dirty="0">
                <a:solidFill>
                  <a:srgbClr val="E35B2A"/>
                </a:solidFill>
                <a:ea typeface="Calibri"/>
                <a:cs typeface="Calibri"/>
                <a:hlinkClick r:id="rId5"/>
              </a:rPr>
              <a:t>DEN-ACDBE@flydenver.com</a:t>
            </a:r>
            <a:endParaRPr lang="en-US" sz="1450" b="1" dirty="0">
              <a:solidFill>
                <a:srgbClr val="E35B2A"/>
              </a:solidFill>
              <a:ea typeface="Calibri"/>
              <a:cs typeface="Calibri"/>
            </a:endParaRPr>
          </a:p>
        </p:txBody>
      </p:sp>
      <p:pic>
        <p:nvPicPr>
          <p:cNvPr id="3" name="Picture 2" descr="QR Code redirecting to https://www.flydenver.com/business-and-community/acdbe/">
            <a:extLst>
              <a:ext uri="{FF2B5EF4-FFF2-40B4-BE49-F238E27FC236}">
                <a16:creationId xmlns:a16="http://schemas.microsoft.com/office/drawing/2014/main" id="{1756433A-65FF-507D-A78A-BE29DA77C0A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889341" y="5602310"/>
            <a:ext cx="1064439" cy="1064439"/>
          </a:xfrm>
          <a:prstGeom prst="rect">
            <a:avLst/>
          </a:prstGeom>
        </p:spPr>
      </p:pic>
    </p:spTree>
    <p:extLst>
      <p:ext uri="{BB962C8B-B14F-4D97-AF65-F5344CB8AC3E}">
        <p14:creationId xmlns:p14="http://schemas.microsoft.com/office/powerpoint/2010/main" val="4110786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94E0A5-B897-F152-A195-A17DE1DA0CD2}"/>
              </a:ext>
              <a:ext uri="{C183D7F6-B498-43B3-948B-1728B52AA6E4}">
                <adec:decorative xmlns:adec="http://schemas.microsoft.com/office/drawing/2017/decorative" val="1"/>
              </a:ext>
            </a:extLst>
          </p:cNvPr>
          <p:cNvSpPr/>
          <p:nvPr/>
        </p:nvSpPr>
        <p:spPr>
          <a:xfrm>
            <a:off x="6850353" y="1845887"/>
            <a:ext cx="4964403" cy="15520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ea typeface="Calibri"/>
                <a:cs typeface="Calibri"/>
              </a:rPr>
              <a:t>	</a:t>
            </a:r>
            <a:r>
              <a:rPr lang="en-US" b="1">
                <a:solidFill>
                  <a:schemeClr val="tx1"/>
                </a:solidFill>
              </a:rPr>
              <a:t>Business Utilization</a:t>
            </a:r>
            <a:endParaRPr lang="en-US">
              <a:solidFill>
                <a:schemeClr val="tx1"/>
              </a:solidFill>
              <a:ea typeface="Calibri"/>
              <a:cs typeface="Calibri"/>
            </a:endParaRPr>
          </a:p>
        </p:txBody>
      </p:sp>
      <p:sp>
        <p:nvSpPr>
          <p:cNvPr id="3" name="Rectangle 2">
            <a:extLst>
              <a:ext uri="{FF2B5EF4-FFF2-40B4-BE49-F238E27FC236}">
                <a16:creationId xmlns:a16="http://schemas.microsoft.com/office/drawing/2014/main" id="{6473AC07-FC81-F424-580F-4AC2C7D4BE7A}"/>
              </a:ext>
              <a:ext uri="{C183D7F6-B498-43B3-948B-1728B52AA6E4}">
                <adec:decorative xmlns:adec="http://schemas.microsoft.com/office/drawing/2017/decorative" val="1"/>
              </a:ext>
            </a:extLst>
          </p:cNvPr>
          <p:cNvSpPr/>
          <p:nvPr/>
        </p:nvSpPr>
        <p:spPr>
          <a:xfrm>
            <a:off x="1135353" y="1845887"/>
            <a:ext cx="4959921" cy="15520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Rectangle 3">
            <a:extLst>
              <a:ext uri="{FF2B5EF4-FFF2-40B4-BE49-F238E27FC236}">
                <a16:creationId xmlns:a16="http://schemas.microsoft.com/office/drawing/2014/main" id="{1D5ABA3C-15EC-710F-FCEF-2EA89796EE9E}"/>
              </a:ext>
              <a:ext uri="{C183D7F6-B498-43B3-948B-1728B52AA6E4}">
                <adec:decorative xmlns:adec="http://schemas.microsoft.com/office/drawing/2017/decorative" val="1"/>
              </a:ext>
            </a:extLst>
          </p:cNvPr>
          <p:cNvSpPr/>
          <p:nvPr/>
        </p:nvSpPr>
        <p:spPr>
          <a:xfrm>
            <a:off x="1342100" y="3889840"/>
            <a:ext cx="4842820" cy="15520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kumimoji="0" lang="en-US" sz="1800" b="1" i="0" u="none" strike="noStrike" kern="1200" cap="none" spc="0" normalizeH="0" baseline="0" noProof="0">
                <a:ln>
                  <a:noFill/>
                </a:ln>
                <a:solidFill>
                  <a:schemeClr val="tx1"/>
                </a:solidFill>
                <a:effectLst/>
                <a:uLnTx/>
                <a:uFillTx/>
                <a:latin typeface="Arial" panose="020B0604020202020204"/>
                <a:ea typeface="+mn-ea"/>
                <a:cs typeface="+mn-cs"/>
              </a:rPr>
              <a:t>Certification</a:t>
            </a:r>
            <a:r>
              <a:rPr lang="en-US" b="1">
                <a:solidFill>
                  <a:schemeClr val="tx1"/>
                </a:solidFill>
                <a:latin typeface="Arial" panose="020B0604020202020204"/>
              </a:rPr>
              <a:t> (MWBE, SBE/EBE, </a:t>
            </a:r>
            <a:endParaRPr lang="en-US">
              <a:solidFill>
                <a:schemeClr val="tx1"/>
              </a:solidFill>
            </a:endParaRPr>
          </a:p>
          <a:p>
            <a:pPr algn="ctr">
              <a:defRPr/>
            </a:pPr>
            <a:r>
              <a:rPr lang="en-US" b="1">
                <a:solidFill>
                  <a:schemeClr val="tx1"/>
                </a:solidFill>
                <a:latin typeface="Arial" panose="020B0604020202020204"/>
              </a:rPr>
              <a:t>SBEC and DBE)</a:t>
            </a:r>
            <a:endParaRPr lang="en-US">
              <a:solidFill>
                <a:schemeClr val="tx1"/>
              </a:solidFill>
              <a:ea typeface="+mn-ea"/>
              <a:cs typeface="+mn-cs"/>
            </a:endParaRPr>
          </a:p>
        </p:txBody>
      </p:sp>
      <p:sp>
        <p:nvSpPr>
          <p:cNvPr id="5" name="Rectangle 4">
            <a:extLst>
              <a:ext uri="{FF2B5EF4-FFF2-40B4-BE49-F238E27FC236}">
                <a16:creationId xmlns:a16="http://schemas.microsoft.com/office/drawing/2014/main" id="{70038CD5-4B57-280E-C5D1-43C285402925}"/>
              </a:ext>
              <a:ext uri="{C183D7F6-B498-43B3-948B-1728B52AA6E4}">
                <adec:decorative xmlns:adec="http://schemas.microsoft.com/office/drawing/2017/decorative" val="1"/>
              </a:ext>
            </a:extLst>
          </p:cNvPr>
          <p:cNvSpPr/>
          <p:nvPr/>
        </p:nvSpPr>
        <p:spPr>
          <a:xfrm>
            <a:off x="7007795" y="3871911"/>
            <a:ext cx="4842820" cy="15520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tx1"/>
                </a:solidFill>
                <a:effectLst/>
                <a:uLnTx/>
                <a:uFillTx/>
                <a:latin typeface="Arial" panose="020B0604020202020204"/>
                <a:ea typeface="+mn-ea"/>
                <a:cs typeface="+mn-cs"/>
              </a:rPr>
              <a:t>Compliance</a:t>
            </a:r>
          </a:p>
        </p:txBody>
      </p:sp>
      <p:sp>
        <p:nvSpPr>
          <p:cNvPr id="6" name="Oval 5">
            <a:extLst>
              <a:ext uri="{FF2B5EF4-FFF2-40B4-BE49-F238E27FC236}">
                <a16:creationId xmlns:a16="http://schemas.microsoft.com/office/drawing/2014/main" id="{B3FD5753-12BA-B9A6-78B3-FBB69867EACB}"/>
              </a:ext>
              <a:ext uri="{C183D7F6-B498-43B3-948B-1728B52AA6E4}">
                <adec:decorative xmlns:adec="http://schemas.microsoft.com/office/drawing/2017/decorative" val="1"/>
              </a:ext>
            </a:extLst>
          </p:cNvPr>
          <p:cNvSpPr/>
          <p:nvPr/>
        </p:nvSpPr>
        <p:spPr>
          <a:xfrm>
            <a:off x="6286785" y="3899924"/>
            <a:ext cx="1552015" cy="1552015"/>
          </a:xfrm>
          <a:prstGeom prst="ellipse">
            <a:avLst/>
          </a:prstGeom>
          <a:solidFill>
            <a:srgbClr val="00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03057"/>
              </a:solidFill>
              <a:effectLst/>
              <a:uLnTx/>
              <a:uFillTx/>
              <a:latin typeface="Arial" panose="020B0604020202020204"/>
              <a:ea typeface="+mn-ea"/>
              <a:cs typeface="+mn-cs"/>
            </a:endParaRPr>
          </a:p>
        </p:txBody>
      </p:sp>
      <p:sp>
        <p:nvSpPr>
          <p:cNvPr id="7" name="Oval 6">
            <a:extLst>
              <a:ext uri="{FF2B5EF4-FFF2-40B4-BE49-F238E27FC236}">
                <a16:creationId xmlns:a16="http://schemas.microsoft.com/office/drawing/2014/main" id="{36433820-397B-63E7-C764-32C28B6C413D}"/>
              </a:ext>
              <a:ext uri="{C183D7F6-B498-43B3-948B-1728B52AA6E4}">
                <adec:decorative xmlns:adec="http://schemas.microsoft.com/office/drawing/2017/decorative" val="1"/>
              </a:ext>
            </a:extLst>
          </p:cNvPr>
          <p:cNvSpPr/>
          <p:nvPr/>
        </p:nvSpPr>
        <p:spPr>
          <a:xfrm>
            <a:off x="379206" y="1850522"/>
            <a:ext cx="1552015" cy="1552015"/>
          </a:xfrm>
          <a:prstGeom prst="ellipse">
            <a:avLst/>
          </a:prstGeom>
          <a:solidFill>
            <a:srgbClr val="00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03057"/>
              </a:solidFill>
              <a:effectLst/>
              <a:uLnTx/>
              <a:uFillTx/>
              <a:latin typeface="Arial" panose="020B0604020202020204"/>
              <a:ea typeface="+mn-ea"/>
              <a:cs typeface="+mn-cs"/>
            </a:endParaRPr>
          </a:p>
        </p:txBody>
      </p:sp>
      <p:sp>
        <p:nvSpPr>
          <p:cNvPr id="8" name="Oval 7">
            <a:extLst>
              <a:ext uri="{FF2B5EF4-FFF2-40B4-BE49-F238E27FC236}">
                <a16:creationId xmlns:a16="http://schemas.microsoft.com/office/drawing/2014/main" id="{83604C4F-D0F7-040A-59EE-3E9E15AD4991}"/>
              </a:ext>
              <a:ext uri="{C183D7F6-B498-43B3-948B-1728B52AA6E4}">
                <adec:decorative xmlns:adec="http://schemas.microsoft.com/office/drawing/2017/decorative" val="1"/>
              </a:ext>
            </a:extLst>
          </p:cNvPr>
          <p:cNvSpPr/>
          <p:nvPr/>
        </p:nvSpPr>
        <p:spPr>
          <a:xfrm>
            <a:off x="6286785" y="1845887"/>
            <a:ext cx="1552015" cy="1552015"/>
          </a:xfrm>
          <a:prstGeom prst="ellipse">
            <a:avLst/>
          </a:prstGeom>
          <a:solidFill>
            <a:srgbClr val="00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03057"/>
              </a:solidFill>
              <a:effectLst/>
              <a:uLnTx/>
              <a:uFillTx/>
              <a:latin typeface="Arial" panose="020B0604020202020204"/>
              <a:ea typeface="+mn-ea"/>
              <a:cs typeface="+mn-cs"/>
            </a:endParaRPr>
          </a:p>
        </p:txBody>
      </p:sp>
      <p:sp>
        <p:nvSpPr>
          <p:cNvPr id="9" name="Oval 8">
            <a:extLst>
              <a:ext uri="{FF2B5EF4-FFF2-40B4-BE49-F238E27FC236}">
                <a16:creationId xmlns:a16="http://schemas.microsoft.com/office/drawing/2014/main" id="{06499A28-6277-F7BA-CCDC-38119D582BC8}"/>
              </a:ext>
              <a:ext uri="{C183D7F6-B498-43B3-948B-1728B52AA6E4}">
                <adec:decorative xmlns:adec="http://schemas.microsoft.com/office/drawing/2017/decorative" val="1"/>
              </a:ext>
            </a:extLst>
          </p:cNvPr>
          <p:cNvSpPr/>
          <p:nvPr/>
        </p:nvSpPr>
        <p:spPr>
          <a:xfrm>
            <a:off x="476447" y="3953713"/>
            <a:ext cx="1552015" cy="1552015"/>
          </a:xfrm>
          <a:prstGeom prst="ellipse">
            <a:avLst/>
          </a:prstGeom>
          <a:solidFill>
            <a:srgbClr val="00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03057"/>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5A0A70E8-571D-0AE1-7415-5F7187D13240}"/>
              </a:ext>
              <a:ext uri="{C183D7F6-B498-43B3-948B-1728B52AA6E4}">
                <adec:decorative xmlns:adec="http://schemas.microsoft.com/office/drawing/2017/decorative" val="1"/>
              </a:ext>
            </a:extLst>
          </p:cNvPr>
          <p:cNvSpPr/>
          <p:nvPr/>
        </p:nvSpPr>
        <p:spPr>
          <a:xfrm>
            <a:off x="1135353" y="1736193"/>
            <a:ext cx="4959921" cy="109694"/>
          </a:xfrm>
          <a:prstGeom prst="rect">
            <a:avLst/>
          </a:prstGeom>
          <a:solidFill>
            <a:srgbClr val="6E8D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2" name="Rectangle 21">
            <a:extLst>
              <a:ext uri="{FF2B5EF4-FFF2-40B4-BE49-F238E27FC236}">
                <a16:creationId xmlns:a16="http://schemas.microsoft.com/office/drawing/2014/main" id="{BBD1C3DE-0BBA-51DB-8790-D7F2CEAC77D1}"/>
              </a:ext>
              <a:ext uri="{C183D7F6-B498-43B3-948B-1728B52AA6E4}">
                <adec:decorative xmlns:adec="http://schemas.microsoft.com/office/drawing/2017/decorative" val="1"/>
              </a:ext>
            </a:extLst>
          </p:cNvPr>
          <p:cNvSpPr/>
          <p:nvPr/>
        </p:nvSpPr>
        <p:spPr>
          <a:xfrm>
            <a:off x="6850353" y="1736193"/>
            <a:ext cx="4959921" cy="109694"/>
          </a:xfrm>
          <a:prstGeom prst="rect">
            <a:avLst/>
          </a:prstGeom>
          <a:solidFill>
            <a:srgbClr val="6E8D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3" name="Rectangle 22">
            <a:extLst>
              <a:ext uri="{FF2B5EF4-FFF2-40B4-BE49-F238E27FC236}">
                <a16:creationId xmlns:a16="http://schemas.microsoft.com/office/drawing/2014/main" id="{D0AEE4B7-9408-E587-0547-198972EF781E}"/>
              </a:ext>
              <a:ext uri="{C183D7F6-B498-43B3-948B-1728B52AA6E4}">
                <adec:decorative xmlns:adec="http://schemas.microsoft.com/office/drawing/2017/decorative" val="1"/>
              </a:ext>
            </a:extLst>
          </p:cNvPr>
          <p:cNvSpPr/>
          <p:nvPr/>
        </p:nvSpPr>
        <p:spPr>
          <a:xfrm>
            <a:off x="1229482" y="3833934"/>
            <a:ext cx="4959921" cy="109694"/>
          </a:xfrm>
          <a:prstGeom prst="rect">
            <a:avLst/>
          </a:prstGeom>
          <a:solidFill>
            <a:srgbClr val="6E8D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4" name="Rectangle 23">
            <a:extLst>
              <a:ext uri="{FF2B5EF4-FFF2-40B4-BE49-F238E27FC236}">
                <a16:creationId xmlns:a16="http://schemas.microsoft.com/office/drawing/2014/main" id="{F51D2246-5A9C-332B-36E3-3AE1B0636A3D}"/>
              </a:ext>
              <a:ext uri="{C183D7F6-B498-43B3-948B-1728B52AA6E4}">
                <adec:decorative xmlns:adec="http://schemas.microsoft.com/office/drawing/2017/decorative" val="1"/>
              </a:ext>
            </a:extLst>
          </p:cNvPr>
          <p:cNvSpPr/>
          <p:nvPr/>
        </p:nvSpPr>
        <p:spPr>
          <a:xfrm>
            <a:off x="6877247" y="3780146"/>
            <a:ext cx="4959921" cy="109694"/>
          </a:xfrm>
          <a:prstGeom prst="rect">
            <a:avLst/>
          </a:prstGeom>
          <a:solidFill>
            <a:srgbClr val="6E8D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0" name="TextBox 19">
            <a:extLst>
              <a:ext uri="{FF2B5EF4-FFF2-40B4-BE49-F238E27FC236}">
                <a16:creationId xmlns:a16="http://schemas.microsoft.com/office/drawing/2014/main" id="{4167CB99-5297-1B7A-5D9F-49E7EFA31552}"/>
              </a:ext>
              <a:ext uri="{C183D7F6-B498-43B3-948B-1728B52AA6E4}">
                <adec:decorative xmlns:adec="http://schemas.microsoft.com/office/drawing/2017/decorative" val="1"/>
              </a:ext>
            </a:extLst>
          </p:cNvPr>
          <p:cNvSpPr txBox="1"/>
          <p:nvPr/>
        </p:nvSpPr>
        <p:spPr>
          <a:xfrm>
            <a:off x="1875082" y="2298729"/>
            <a:ext cx="3776856" cy="646331"/>
          </a:xfrm>
          <a:prstGeom prst="rect">
            <a:avLst/>
          </a:prstGeom>
          <a:noFill/>
        </p:spPr>
        <p:txBody>
          <a:bodyPr wrap="square" lIns="91440" tIns="45720" rIns="91440" bIns="45720" anchor="t">
            <a:spAutoFit/>
          </a:bodyPr>
          <a:lstStyle/>
          <a:p>
            <a:pPr algn="ctr"/>
            <a:r>
              <a:rPr lang="en-US" b="1"/>
              <a:t> Community Engagement and Capacity Building</a:t>
            </a:r>
          </a:p>
        </p:txBody>
      </p:sp>
      <p:sp>
        <p:nvSpPr>
          <p:cNvPr id="13" name="Title 12" descr="The City and County of Denver's certification programs, and the Division of Small Business Opportunity (DSBO) who administers these programs, were created to promote equity, maximize opportunities, and prevent discrimination and its effects against small, minority and woman owned businesses. ​​&#10;​​&#10;The primary goal of the certification programs is to level the playing field and provide a fair opportunity for small businesses to compete for City and County of Denver and DEN airport contracts.&#10;&#10;Strategic Development and Community Engagement&#10;Connects small businesses with the DSBO program and provides resources to help them successfully develop and pursue work with the city&#10;&#10;Certification&#10;Approves small businesses’ applications for certification and ensures that all certified businesses remain compliant with program and eligibility requirements&#10;&#10;Auditing and Analytics: Business Utilization&#10;Assesses city projects that are locally funded or on city land for MWBE, DBE contract participation goals and SBE defined selection pool designations.&#10;&#10;Compliance&#10;Monitors small business utilization from solicitation through the contract term to ensure equity protections.&#10;&#10;The M/WBE, SBE, and DBE programs are administered by the Denver Economic Development &amp; Opportunity, Division of Small Business Opportunity (DSBO). Contact the DEN office at:&#10;&#10;Phone: (303) 342-2180&#10;Fax: (303) 342-2190&#10;E-mail: dsbo@flydenver.com">
            <a:extLst>
              <a:ext uri="{FF2B5EF4-FFF2-40B4-BE49-F238E27FC236}">
                <a16:creationId xmlns:a16="http://schemas.microsoft.com/office/drawing/2014/main" id="{4C7A7CA4-F665-0A0F-320C-F5C5C5489574}"/>
              </a:ext>
              <a:ext uri="{C183D7F6-B498-43B3-948B-1728B52AA6E4}">
                <adec:decorative xmlns:adec="http://schemas.microsoft.com/office/drawing/2017/decorative" val="0"/>
              </a:ext>
            </a:extLst>
          </p:cNvPr>
          <p:cNvSpPr>
            <a:spLocks noGrp="1"/>
          </p:cNvSpPr>
          <p:nvPr>
            <p:ph type="title"/>
          </p:nvPr>
        </p:nvSpPr>
        <p:spPr>
          <a:xfrm>
            <a:off x="517523" y="550862"/>
            <a:ext cx="9215200" cy="498475"/>
          </a:xfrm>
        </p:spPr>
        <p:txBody>
          <a:bodyPr/>
          <a:lstStyle/>
          <a:p>
            <a:r>
              <a:rPr lang="en-US" sz="3400">
                <a:solidFill>
                  <a:schemeClr val="accent1">
                    <a:lumMod val="76000"/>
                  </a:schemeClr>
                </a:solidFill>
                <a:latin typeface="Franklin Gothic Medium"/>
              </a:rPr>
              <a:t>Division of Small Business Opportunity (DSBO)</a:t>
            </a:r>
            <a:br>
              <a:rPr lang="en-US">
                <a:latin typeface="Franklin Gothic Medium"/>
              </a:rPr>
            </a:br>
            <a:r>
              <a:rPr lang="en-US" sz="1800" b="0">
                <a:solidFill>
                  <a:schemeClr val="tx1"/>
                </a:solidFill>
                <a:latin typeface="Calibri Light"/>
                <a:ea typeface="Calibri Light"/>
                <a:cs typeface="Calibri"/>
              </a:rPr>
              <a:t>Promoting equity, maximizing opportunities, and preventing discrimination and its effects against small, minority and women owned businesses.</a:t>
            </a:r>
          </a:p>
        </p:txBody>
      </p:sp>
      <p:pic>
        <p:nvPicPr>
          <p:cNvPr id="11" name="Graphic 10">
            <a:extLst>
              <a:ext uri="{FF2B5EF4-FFF2-40B4-BE49-F238E27FC236}">
                <a16:creationId xmlns:a16="http://schemas.microsoft.com/office/drawing/2014/main" id="{C6CB05BF-EE06-4DA5-0A87-FA911E20B39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3035" y="4272520"/>
            <a:ext cx="914400" cy="914400"/>
          </a:xfrm>
          <a:prstGeom prst="rect">
            <a:avLst/>
          </a:prstGeom>
        </p:spPr>
      </p:pic>
      <p:pic>
        <p:nvPicPr>
          <p:cNvPr id="17" name="Graphic 16">
            <a:extLst>
              <a:ext uri="{FF2B5EF4-FFF2-40B4-BE49-F238E27FC236}">
                <a16:creationId xmlns:a16="http://schemas.microsoft.com/office/drawing/2014/main" id="{5F547366-FF6C-6A4A-DCD4-C4881B236B6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05592" y="4208647"/>
            <a:ext cx="914400" cy="914400"/>
          </a:xfrm>
          <a:prstGeom prst="rect">
            <a:avLst/>
          </a:prstGeom>
        </p:spPr>
      </p:pic>
      <p:pic>
        <p:nvPicPr>
          <p:cNvPr id="25" name="Graphic 24">
            <a:extLst>
              <a:ext uri="{FF2B5EF4-FFF2-40B4-BE49-F238E27FC236}">
                <a16:creationId xmlns:a16="http://schemas.microsoft.com/office/drawing/2014/main" id="{8A9390E0-2594-DC42-DD1C-096AD8ED61D7}"/>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8153" y="2153770"/>
            <a:ext cx="914400" cy="914400"/>
          </a:xfrm>
          <a:prstGeom prst="rect">
            <a:avLst/>
          </a:prstGeom>
        </p:spPr>
      </p:pic>
      <p:pic>
        <p:nvPicPr>
          <p:cNvPr id="27" name="Graphic 26">
            <a:extLst>
              <a:ext uri="{FF2B5EF4-FFF2-40B4-BE49-F238E27FC236}">
                <a16:creationId xmlns:a16="http://schemas.microsoft.com/office/drawing/2014/main" id="{B066DE31-31FB-928A-7A37-A3F8506203EA}"/>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598383" y="2131055"/>
            <a:ext cx="914400" cy="914400"/>
          </a:xfrm>
          <a:prstGeom prst="rect">
            <a:avLst/>
          </a:prstGeom>
        </p:spPr>
      </p:pic>
      <p:sp>
        <p:nvSpPr>
          <p:cNvPr id="10" name="Title 12" descr="The City and County of Denver's certification programs, and the Division of Small Business Opportunity (DSBO) who administers these programs, were created to promote equity, maximize opportunities, and prevent discrimination and its effects against small, minority and woman owned businesses. ​​&#10;​​&#10;The primary goal of the certification programs is to level the playing field and provide a fair opportunity for small businesses to compete for City and County of Denver and DEN airport contracts.&#10;&#10;Strategic Development and Community Engagement&#10;Connects small businesses with the DSBO program and provides resources to help them successfully develop and pursue work with the city&#10;&#10;Certification&#10;Approves small businesses’ applications for certification and ensures that all certified businesses remain compliant with program and eligibility requirements&#10;&#10;Auditing and Analytics: Business Utilization&#10;Assesses city projects that are locally funded or on city land for MWBE, DBE contract participation goals and SBE defined selection pool designations.&#10;&#10;Compliance&#10;Monitors small business utilization from solicitation through the contract term to ensure equity protections.&#10;&#10;The M/WBE, SBE, and DBE programs are administered by the Denver Economic Development &amp; Opportunity, Division of Small Business Opportunity (DSBO). Contact the DEN office at:&#10;&#10;Phone: (303) 342-2180&#10;Fax: (303) 342-2190&#10;E-mail: dsbo@flydenver.com">
            <a:extLst>
              <a:ext uri="{FF2B5EF4-FFF2-40B4-BE49-F238E27FC236}">
                <a16:creationId xmlns:a16="http://schemas.microsoft.com/office/drawing/2014/main" id="{1B8540B6-0923-17EA-D8F6-922E93996EC3}"/>
              </a:ext>
              <a:ext uri="{C183D7F6-B498-43B3-948B-1728B52AA6E4}">
                <adec:decorative xmlns:adec="http://schemas.microsoft.com/office/drawing/2017/decorative" val="0"/>
              </a:ext>
            </a:extLst>
          </p:cNvPr>
          <p:cNvSpPr txBox="1">
            <a:spLocks/>
          </p:cNvSpPr>
          <p:nvPr/>
        </p:nvSpPr>
        <p:spPr>
          <a:xfrm>
            <a:off x="379206" y="5852767"/>
            <a:ext cx="10221430" cy="4984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accent1"/>
                </a:solidFill>
                <a:latin typeface="Franklin Gothic Medium" panose="020B0603020102020204" pitchFamily="34" charset="0"/>
                <a:ea typeface="+mj-ea"/>
                <a:cs typeface="+mj-cs"/>
              </a:defRPr>
            </a:lvl1pPr>
          </a:lstStyle>
          <a:p>
            <a:pPr>
              <a:lnSpc>
                <a:spcPct val="100000"/>
              </a:lnSpc>
              <a:spcBef>
                <a:spcPts val="0"/>
              </a:spcBef>
            </a:pPr>
            <a:r>
              <a:rPr lang="en-US" sz="1900" b="1">
                <a:solidFill>
                  <a:schemeClr val="tx1"/>
                </a:solidFill>
                <a:latin typeface="Calibri"/>
                <a:ea typeface="Calibri"/>
                <a:cs typeface="Calibri"/>
              </a:rPr>
              <a:t>TO LEARN MORE ABOUT DSBO AND THE CITY'S CERTIFICATION PROGRAMS  PLEASE VISIT US IN THE BREAKOUT ROOM OR SCAN THE QR CODE. </a:t>
            </a:r>
            <a:endParaRPr lang="en-US" sz="1900">
              <a:solidFill>
                <a:schemeClr val="tx1"/>
              </a:solidFill>
              <a:latin typeface="Calibri"/>
              <a:ea typeface="Calibri"/>
              <a:cs typeface="Calibri"/>
            </a:endParaRPr>
          </a:p>
          <a:p>
            <a:pPr>
              <a:lnSpc>
                <a:spcPct val="100000"/>
              </a:lnSpc>
              <a:spcBef>
                <a:spcPts val="0"/>
              </a:spcBef>
            </a:pPr>
            <a:endParaRPr lang="en-US" sz="1800">
              <a:solidFill>
                <a:schemeClr val="tx1"/>
              </a:solidFill>
              <a:latin typeface="Calibri"/>
              <a:ea typeface="Calibri"/>
              <a:cs typeface="Calibri"/>
            </a:endParaRPr>
          </a:p>
        </p:txBody>
      </p:sp>
      <p:pic>
        <p:nvPicPr>
          <p:cNvPr id="12" name="Picture 11" descr="QR Code to redirect to www.denvergov.org/dsbo">
            <a:extLst>
              <a:ext uri="{FF2B5EF4-FFF2-40B4-BE49-F238E27FC236}">
                <a16:creationId xmlns:a16="http://schemas.microsoft.com/office/drawing/2014/main" id="{708757D6-1A6E-B942-23F2-E21987F842E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600992" y="5515691"/>
            <a:ext cx="1209282" cy="1209282"/>
          </a:xfrm>
          <a:prstGeom prst="rect">
            <a:avLst/>
          </a:prstGeom>
        </p:spPr>
      </p:pic>
    </p:spTree>
    <p:extLst>
      <p:ext uri="{BB962C8B-B14F-4D97-AF65-F5344CB8AC3E}">
        <p14:creationId xmlns:p14="http://schemas.microsoft.com/office/powerpoint/2010/main" val="1596813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FC63E-178A-E16C-1BBC-B5C0EDE69DAA}"/>
              </a:ext>
            </a:extLst>
          </p:cNvPr>
          <p:cNvSpPr>
            <a:spLocks noGrp="1"/>
          </p:cNvSpPr>
          <p:nvPr>
            <p:ph type="title"/>
          </p:nvPr>
        </p:nvSpPr>
        <p:spPr/>
        <p:txBody>
          <a:bodyPr/>
          <a:lstStyle/>
          <a:p>
            <a:r>
              <a:rPr lang="en-US" sz="3000">
                <a:solidFill>
                  <a:schemeClr val="accent1">
                    <a:lumMod val="76000"/>
                  </a:schemeClr>
                </a:solidFill>
                <a:latin typeface="Franklin Gothic Medium"/>
              </a:rPr>
              <a:t>Small Business Certification Programs</a:t>
            </a:r>
            <a:endParaRPr lang="en-US">
              <a:solidFill>
                <a:schemeClr val="accent1">
                  <a:lumMod val="76000"/>
                </a:schemeClr>
              </a:solidFill>
              <a:latin typeface="Franklin Gothic Medium"/>
            </a:endParaRPr>
          </a:p>
        </p:txBody>
      </p:sp>
      <p:sp>
        <p:nvSpPr>
          <p:cNvPr id="3" name="TextBox 2">
            <a:extLst>
              <a:ext uri="{FF2B5EF4-FFF2-40B4-BE49-F238E27FC236}">
                <a16:creationId xmlns:a16="http://schemas.microsoft.com/office/drawing/2014/main" id="{5DF6E72D-F2F1-1A3A-4CFA-8FF5063FCBF7}"/>
              </a:ext>
            </a:extLst>
          </p:cNvPr>
          <p:cNvSpPr txBox="1"/>
          <p:nvPr/>
        </p:nvSpPr>
        <p:spPr>
          <a:xfrm>
            <a:off x="517770" y="1397000"/>
            <a:ext cx="9085384" cy="4991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2025"/>
              </a:lnSpc>
            </a:pPr>
            <a:r>
              <a:rPr lang="en-US" b="1">
                <a:latin typeface="Aptos"/>
                <a:cs typeface="Segoe UI"/>
              </a:rPr>
              <a:t>Minority and Women Owned Business Enterprise (MWBE) Program</a:t>
            </a:r>
            <a:r>
              <a:rPr lang="en-US">
                <a:latin typeface="Aptos"/>
                <a:cs typeface="Segoe UI"/>
              </a:rPr>
              <a:t>​</a:t>
            </a:r>
          </a:p>
          <a:p>
            <a:pPr marL="285750" indent="-285750">
              <a:lnSpc>
                <a:spcPts val="2025"/>
              </a:lnSpc>
              <a:buFont typeface="Arial,Sans-Serif"/>
              <a:buChar char="•"/>
            </a:pPr>
            <a:r>
              <a:rPr lang="en-US">
                <a:latin typeface="Aptos"/>
                <a:cs typeface="Arial"/>
              </a:rPr>
              <a:t>Eligible small, independent businesses, owned and controlled by </a:t>
            </a:r>
            <a:r>
              <a:rPr lang="en-US" u="sng">
                <a:latin typeface="Aptos"/>
                <a:cs typeface="Arial"/>
              </a:rPr>
              <a:t>socially and economically disadvantaged individual(s)</a:t>
            </a:r>
            <a:r>
              <a:rPr lang="en-US">
                <a:latin typeface="Aptos"/>
                <a:cs typeface="Arial"/>
              </a:rPr>
              <a:t> may participate as a MWBE​</a:t>
            </a:r>
          </a:p>
          <a:p>
            <a:pPr marL="285750" indent="-285750">
              <a:lnSpc>
                <a:spcPts val="2025"/>
              </a:lnSpc>
              <a:buFont typeface="Arial,Sans-Serif"/>
              <a:buChar char="•"/>
            </a:pPr>
            <a:r>
              <a:rPr lang="en-US">
                <a:latin typeface="Aptos"/>
                <a:cs typeface="Arial"/>
              </a:rPr>
              <a:t>Subcontracting opportunities on </a:t>
            </a:r>
            <a:r>
              <a:rPr lang="en-US" u="sng">
                <a:latin typeface="Aptos"/>
                <a:cs typeface="Arial"/>
              </a:rPr>
              <a:t>City funded projects</a:t>
            </a:r>
            <a:r>
              <a:rPr lang="en-US">
                <a:latin typeface="Aptos"/>
                <a:cs typeface="Arial"/>
              </a:rPr>
              <a:t> with MWBE goals​</a:t>
            </a:r>
          </a:p>
          <a:p>
            <a:pPr marL="285750" indent="-285750">
              <a:lnSpc>
                <a:spcPts val="2025"/>
              </a:lnSpc>
              <a:buFont typeface="Arial,Sans-Serif"/>
              <a:buChar char="•"/>
            </a:pPr>
            <a:r>
              <a:rPr lang="en-US" u="sng">
                <a:solidFill>
                  <a:srgbClr val="467886"/>
                </a:solidFill>
                <a:latin typeface="Aptos"/>
                <a:cs typeface="Arial"/>
                <a:hlinkClick r:id="rId2"/>
              </a:rPr>
              <a:t>D.R.M.C. Chapter 28, Article III</a:t>
            </a:r>
            <a:r>
              <a:rPr lang="en-US">
                <a:latin typeface="Aptos"/>
                <a:cs typeface="Arial"/>
              </a:rPr>
              <a:t>​</a:t>
            </a:r>
          </a:p>
          <a:p>
            <a:pPr>
              <a:lnSpc>
                <a:spcPts val="2025"/>
              </a:lnSpc>
            </a:pPr>
            <a:r>
              <a:rPr lang="en-US">
                <a:latin typeface="Aptos"/>
                <a:cs typeface="Segoe UI"/>
              </a:rPr>
              <a:t>​</a:t>
            </a:r>
          </a:p>
          <a:p>
            <a:pPr>
              <a:lnSpc>
                <a:spcPts val="2025"/>
              </a:lnSpc>
            </a:pPr>
            <a:r>
              <a:rPr lang="en-US" b="1">
                <a:latin typeface="Aptos"/>
                <a:cs typeface="Segoe UI"/>
              </a:rPr>
              <a:t>Small Business Enterprise (SBE) Programs</a:t>
            </a:r>
            <a:r>
              <a:rPr lang="en-US">
                <a:latin typeface="Aptos"/>
                <a:cs typeface="Segoe UI"/>
              </a:rPr>
              <a:t>​</a:t>
            </a:r>
          </a:p>
          <a:p>
            <a:pPr marL="285750" indent="-285750">
              <a:lnSpc>
                <a:spcPts val="2025"/>
              </a:lnSpc>
              <a:buFont typeface="Arial,Sans-Serif"/>
              <a:buChar char="•"/>
            </a:pPr>
            <a:r>
              <a:rPr lang="en-US">
                <a:latin typeface="Aptos"/>
                <a:cs typeface="Arial"/>
              </a:rPr>
              <a:t>Eligible small, independent businesses, owned and controlled by </a:t>
            </a:r>
            <a:r>
              <a:rPr lang="en-US" u="sng">
                <a:latin typeface="Aptos"/>
                <a:cs typeface="Arial"/>
              </a:rPr>
              <a:t>economically disadvantaged individual(s)</a:t>
            </a:r>
            <a:r>
              <a:rPr lang="en-US">
                <a:latin typeface="Aptos"/>
                <a:cs typeface="Arial"/>
              </a:rPr>
              <a:t> may participate as an SBE, EBE, SBEC​</a:t>
            </a:r>
          </a:p>
          <a:p>
            <a:pPr marL="285750" indent="-285750">
              <a:lnSpc>
                <a:spcPts val="2025"/>
              </a:lnSpc>
              <a:buFont typeface="Arial,Sans-Serif"/>
              <a:buChar char="•"/>
            </a:pPr>
            <a:r>
              <a:rPr lang="en-US">
                <a:latin typeface="Aptos"/>
                <a:cs typeface="Arial"/>
              </a:rPr>
              <a:t>City defined pool contracts​</a:t>
            </a:r>
          </a:p>
          <a:p>
            <a:pPr marL="285750" indent="-285750">
              <a:lnSpc>
                <a:spcPts val="2025"/>
              </a:lnSpc>
              <a:buFont typeface="Arial,Sans-Serif"/>
              <a:buChar char="•"/>
            </a:pPr>
            <a:r>
              <a:rPr lang="en-US" u="sng">
                <a:solidFill>
                  <a:srgbClr val="467886"/>
                </a:solidFill>
                <a:latin typeface="Aptos"/>
                <a:cs typeface="Arial"/>
                <a:hlinkClick r:id="rId3"/>
              </a:rPr>
              <a:t>D.R.M.C. Chapter 28, Articles V</a:t>
            </a:r>
            <a:r>
              <a:rPr lang="en-US">
                <a:latin typeface="Aptos"/>
                <a:cs typeface="Arial"/>
              </a:rPr>
              <a:t> and </a:t>
            </a:r>
            <a:r>
              <a:rPr lang="en-US" u="sng">
                <a:solidFill>
                  <a:srgbClr val="467886"/>
                </a:solidFill>
                <a:latin typeface="Aptos"/>
                <a:cs typeface="Arial"/>
                <a:hlinkClick r:id="rId4"/>
              </a:rPr>
              <a:t>VII</a:t>
            </a:r>
            <a:r>
              <a:rPr lang="en-US">
                <a:latin typeface="Aptos"/>
                <a:cs typeface="Arial"/>
              </a:rPr>
              <a:t>​</a:t>
            </a:r>
          </a:p>
          <a:p>
            <a:pPr>
              <a:lnSpc>
                <a:spcPts val="2025"/>
              </a:lnSpc>
            </a:pPr>
            <a:r>
              <a:rPr lang="en-US">
                <a:latin typeface="Aptos"/>
                <a:cs typeface="Segoe UI"/>
              </a:rPr>
              <a:t>​</a:t>
            </a:r>
          </a:p>
          <a:p>
            <a:pPr>
              <a:lnSpc>
                <a:spcPts val="2025"/>
              </a:lnSpc>
            </a:pPr>
            <a:r>
              <a:rPr lang="en-US" b="1">
                <a:latin typeface="Aptos"/>
                <a:cs typeface="Segoe UI"/>
              </a:rPr>
              <a:t>Disadvantaged Business Enterprise (DBE) Program</a:t>
            </a:r>
            <a:r>
              <a:rPr lang="en-US">
                <a:latin typeface="Aptos"/>
                <a:cs typeface="Segoe UI"/>
              </a:rPr>
              <a:t>​</a:t>
            </a:r>
          </a:p>
          <a:p>
            <a:pPr marL="285750" indent="-285750">
              <a:lnSpc>
                <a:spcPts val="2025"/>
              </a:lnSpc>
              <a:buFont typeface="Arial,Sans-Serif"/>
              <a:buChar char="•"/>
            </a:pPr>
            <a:r>
              <a:rPr lang="en-US">
                <a:latin typeface="Aptos"/>
                <a:cs typeface="Arial"/>
              </a:rPr>
              <a:t>Eligible small, independent businesses, owned and controlled by </a:t>
            </a:r>
            <a:r>
              <a:rPr lang="en-US" u="sng">
                <a:latin typeface="Aptos"/>
                <a:cs typeface="Arial"/>
              </a:rPr>
              <a:t>socially and economically disadvantaged individual(s)</a:t>
            </a:r>
            <a:r>
              <a:rPr lang="en-US">
                <a:latin typeface="Aptos"/>
                <a:cs typeface="Arial"/>
              </a:rPr>
              <a:t> may participate as a DBE​</a:t>
            </a:r>
          </a:p>
          <a:p>
            <a:pPr marL="285750" indent="-285750">
              <a:lnSpc>
                <a:spcPts val="2025"/>
              </a:lnSpc>
              <a:buFont typeface="Arial,Sans-Serif"/>
              <a:buChar char="•"/>
            </a:pPr>
            <a:r>
              <a:rPr lang="en-US">
                <a:latin typeface="Aptos"/>
                <a:cs typeface="Arial"/>
              </a:rPr>
              <a:t>Subcontracting opportunities on </a:t>
            </a:r>
            <a:r>
              <a:rPr lang="en-US" u="sng">
                <a:latin typeface="Aptos"/>
                <a:cs typeface="Arial"/>
              </a:rPr>
              <a:t>federally funded transportation projects</a:t>
            </a:r>
            <a:r>
              <a:rPr lang="en-US">
                <a:latin typeface="Aptos"/>
                <a:cs typeface="Arial"/>
              </a:rPr>
              <a:t> (state-wide)​</a:t>
            </a:r>
          </a:p>
          <a:p>
            <a:pPr marL="285750" indent="-285750">
              <a:lnSpc>
                <a:spcPts val="2175"/>
              </a:lnSpc>
              <a:buFont typeface="Arial,Sans-Serif"/>
              <a:buChar char="•"/>
            </a:pPr>
            <a:r>
              <a:rPr lang="en-US" u="sng">
                <a:solidFill>
                  <a:srgbClr val="467886"/>
                </a:solidFill>
                <a:cs typeface="Arial"/>
                <a:hlinkClick r:id="rId5"/>
              </a:rPr>
              <a:t>49 CFR Part 26</a:t>
            </a:r>
            <a:r>
              <a:rPr lang="en-US" b="1">
                <a:cs typeface="Arial"/>
              </a:rPr>
              <a:t> </a:t>
            </a:r>
            <a:r>
              <a:rPr lang="en-US">
                <a:cs typeface="Arial"/>
              </a:rPr>
              <a:t>​</a:t>
            </a:r>
          </a:p>
          <a:p>
            <a:pPr>
              <a:lnSpc>
                <a:spcPts val="2025"/>
              </a:lnSpc>
            </a:pPr>
            <a:r>
              <a:rPr lang="en-US">
                <a:latin typeface="Aptos"/>
                <a:cs typeface="Segoe UI"/>
              </a:rPr>
              <a:t>​</a:t>
            </a:r>
          </a:p>
          <a:p>
            <a:pPr>
              <a:lnSpc>
                <a:spcPts val="2025"/>
              </a:lnSpc>
            </a:pPr>
            <a:r>
              <a:rPr lang="en-US" u="sng">
                <a:solidFill>
                  <a:srgbClr val="467886"/>
                </a:solidFill>
                <a:latin typeface="Aptos"/>
                <a:cs typeface="Segoe UI"/>
                <a:hlinkClick r:id="rId6"/>
              </a:rPr>
              <a:t>Visit our website for more information on each certification program</a:t>
            </a:r>
          </a:p>
        </p:txBody>
      </p:sp>
    </p:spTree>
    <p:extLst>
      <p:ext uri="{BB962C8B-B14F-4D97-AF65-F5344CB8AC3E}">
        <p14:creationId xmlns:p14="http://schemas.microsoft.com/office/powerpoint/2010/main" val="3952655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Compliance&#10;DSBO’s compliance team monitors small business utilization from solicitation through the contract term to ensure equity protections and adherence to our program requirements from enforcing timely subcontractor payments&#10;&#10;Bring attention to the Small Biz, Big Wins&#10;">
            <a:extLst>
              <a:ext uri="{FF2B5EF4-FFF2-40B4-BE49-F238E27FC236}">
                <a16:creationId xmlns:a16="http://schemas.microsoft.com/office/drawing/2014/main" id="{D286F7D7-0370-A35D-7049-DFE7574CB1EB}"/>
              </a:ext>
            </a:extLst>
          </p:cNvPr>
          <p:cNvSpPr>
            <a:spLocks noGrp="1"/>
          </p:cNvSpPr>
          <p:nvPr>
            <p:ph type="title"/>
          </p:nvPr>
        </p:nvSpPr>
        <p:spPr/>
        <p:txBody>
          <a:bodyPr/>
          <a:lstStyle/>
          <a:p>
            <a:r>
              <a:rPr lang="en-US"/>
              <a:t>Compliance</a:t>
            </a:r>
          </a:p>
        </p:txBody>
      </p:sp>
      <p:sp>
        <p:nvSpPr>
          <p:cNvPr id="4" name="TextBox 3">
            <a:extLst>
              <a:ext uri="{FF2B5EF4-FFF2-40B4-BE49-F238E27FC236}">
                <a16:creationId xmlns:a16="http://schemas.microsoft.com/office/drawing/2014/main" id="{4F93D682-6855-B5CE-38E6-0431556A4B5C}"/>
              </a:ext>
              <a:ext uri="{C183D7F6-B498-43B3-948B-1728B52AA6E4}">
                <adec:decorative xmlns:adec="http://schemas.microsoft.com/office/drawing/2017/decorative" val="1"/>
              </a:ext>
            </a:extLst>
          </p:cNvPr>
          <p:cNvSpPr txBox="1"/>
          <p:nvPr/>
        </p:nvSpPr>
        <p:spPr>
          <a:xfrm>
            <a:off x="704626" y="1194407"/>
            <a:ext cx="8568267" cy="5262979"/>
          </a:xfrm>
          <a:prstGeom prst="rect">
            <a:avLst/>
          </a:prstGeom>
          <a:noFill/>
        </p:spPr>
        <p:txBody>
          <a:bodyPr wrap="square" lIns="91440" tIns="45720" rIns="91440" bIns="45720" rtlCol="0" anchor="t">
            <a:spAutoFit/>
          </a:bodyPr>
          <a:lstStyle/>
          <a:p>
            <a:pPr algn="l" rtl="0" fontAlgn="base"/>
            <a:r>
              <a:rPr lang="en-US" sz="1400" b="1" i="0" u="none" strike="noStrike">
                <a:solidFill>
                  <a:srgbClr val="000000"/>
                </a:solidFill>
                <a:effectLst/>
                <a:latin typeface="Arial"/>
                <a:cs typeface="Arial"/>
              </a:rPr>
              <a:t>Preventing Discrimination</a:t>
            </a:r>
            <a:r>
              <a:rPr lang="en-US" sz="1400" b="0" i="0" u="none" strike="noStrike">
                <a:solidFill>
                  <a:srgbClr val="000000"/>
                </a:solidFill>
                <a:effectLst/>
                <a:latin typeface="Arial"/>
                <a:cs typeface="Arial"/>
              </a:rPr>
              <a:t>:</a:t>
            </a:r>
            <a:r>
              <a:rPr lang="en-US" sz="1400" b="0" i="0" u="none" strike="noStrike">
                <a:solidFill>
                  <a:srgbClr val="111111"/>
                </a:solidFill>
                <a:effectLst/>
                <a:latin typeface="Arial"/>
                <a:cs typeface="Arial"/>
              </a:rPr>
              <a:t> Ensuring fair practices in solicitation, contracting, and performance activities.</a:t>
            </a:r>
            <a:r>
              <a:rPr lang="en-US" sz="1400" b="0" i="0">
                <a:solidFill>
                  <a:srgbClr val="000000"/>
                </a:solidFill>
                <a:effectLst/>
                <a:latin typeface="Arial"/>
                <a:cs typeface="Arial"/>
              </a:rPr>
              <a:t>​</a:t>
            </a:r>
          </a:p>
          <a:p>
            <a:pPr algn="l" rtl="0" fontAlgn="base"/>
            <a:r>
              <a:rPr lang="en-US" sz="1400" b="0" i="0">
                <a:solidFill>
                  <a:srgbClr val="000000"/>
                </a:solidFill>
                <a:effectLst/>
                <a:latin typeface="Arial"/>
                <a:cs typeface="Arial"/>
              </a:rPr>
              <a:t>​</a:t>
            </a:r>
          </a:p>
          <a:p>
            <a:pPr algn="l" rtl="0" fontAlgn="base"/>
            <a:r>
              <a:rPr lang="en-US" sz="1400" b="1" i="0" u="none" strike="noStrike">
                <a:solidFill>
                  <a:srgbClr val="000000"/>
                </a:solidFill>
                <a:effectLst/>
                <a:latin typeface="Arial"/>
                <a:cs typeface="Arial"/>
              </a:rPr>
              <a:t>Certified Business Requirements</a:t>
            </a:r>
            <a:r>
              <a:rPr lang="en-US" sz="1400" b="0" i="0" u="none" strike="noStrike">
                <a:solidFill>
                  <a:srgbClr val="111111"/>
                </a:solidFill>
                <a:effectLst/>
                <a:latin typeface="Arial"/>
                <a:cs typeface="Arial"/>
              </a:rPr>
              <a:t>: Upholding commitments and Good Faith Efforts (GFE).</a:t>
            </a:r>
            <a:r>
              <a:rPr lang="en-US" sz="1400" b="0" i="0">
                <a:solidFill>
                  <a:srgbClr val="000000"/>
                </a:solidFill>
                <a:effectLst/>
                <a:latin typeface="Arial"/>
                <a:cs typeface="Arial"/>
              </a:rPr>
              <a:t>​</a:t>
            </a:r>
          </a:p>
          <a:p>
            <a:pPr algn="l" rtl="0" fontAlgn="base"/>
            <a:r>
              <a:rPr lang="en-US" sz="1400" b="0" i="0">
                <a:solidFill>
                  <a:srgbClr val="000000"/>
                </a:solidFill>
                <a:effectLst/>
                <a:latin typeface="Arial"/>
                <a:cs typeface="Arial"/>
              </a:rPr>
              <a:t>​</a:t>
            </a:r>
          </a:p>
          <a:p>
            <a:pPr algn="l" rtl="0" fontAlgn="base"/>
            <a:r>
              <a:rPr lang="en-US" sz="1400" b="1" i="0" u="none" strike="noStrike">
                <a:solidFill>
                  <a:srgbClr val="000000"/>
                </a:solidFill>
                <a:effectLst/>
                <a:latin typeface="Arial"/>
                <a:cs typeface="Arial"/>
              </a:rPr>
              <a:t>Commercially Useful Functions</a:t>
            </a:r>
            <a:r>
              <a:rPr lang="en-US" sz="1400" b="0" i="0" u="none" strike="noStrike">
                <a:solidFill>
                  <a:srgbClr val="595959"/>
                </a:solidFill>
                <a:effectLst/>
                <a:latin typeface="Arial"/>
                <a:cs typeface="Arial"/>
              </a:rPr>
              <a:t>:</a:t>
            </a:r>
            <a:r>
              <a:rPr lang="en-US" sz="1400" b="0" i="0" u="none" strike="noStrike">
                <a:solidFill>
                  <a:srgbClr val="111111"/>
                </a:solidFill>
                <a:effectLst/>
                <a:latin typeface="Arial"/>
                <a:cs typeface="Arial"/>
              </a:rPr>
              <a:t> Ensuring firms perform </a:t>
            </a:r>
            <a:r>
              <a:rPr lang="en-US" sz="1400" b="0" i="0" u="none" strike="noStrike">
                <a:solidFill>
                  <a:srgbClr val="313335"/>
                </a:solidFill>
                <a:effectLst/>
                <a:latin typeface="Arial"/>
                <a:cs typeface="Arial"/>
              </a:rPr>
              <a:t>a distinct element of the work of a contract and carry out such work, by performing, maintaining control, managing, and supervising the work involved.</a:t>
            </a:r>
            <a:r>
              <a:rPr lang="en-US" sz="1400" b="0" i="0">
                <a:solidFill>
                  <a:srgbClr val="000000"/>
                </a:solidFill>
                <a:effectLst/>
                <a:latin typeface="Arial"/>
                <a:cs typeface="Arial"/>
              </a:rPr>
              <a:t>​</a:t>
            </a:r>
          </a:p>
          <a:p>
            <a:pPr algn="l" rtl="0" fontAlgn="base"/>
            <a:r>
              <a:rPr lang="en-US" sz="1400" b="0" i="0">
                <a:solidFill>
                  <a:srgbClr val="000000"/>
                </a:solidFill>
                <a:effectLst/>
                <a:latin typeface="Arial"/>
                <a:cs typeface="Arial"/>
              </a:rPr>
              <a:t>​</a:t>
            </a:r>
          </a:p>
          <a:p>
            <a:pPr algn="l" rtl="0" fontAlgn="base"/>
            <a:r>
              <a:rPr lang="en-US" sz="1400" b="1" i="0" u="none" strike="noStrike">
                <a:solidFill>
                  <a:srgbClr val="000000"/>
                </a:solidFill>
                <a:effectLst/>
                <a:latin typeface="Arial"/>
                <a:cs typeface="Arial"/>
              </a:rPr>
              <a:t>Contractor Prompt Payment</a:t>
            </a:r>
            <a:r>
              <a:rPr lang="en-US" sz="1400" b="0" i="0" u="none" strike="noStrike">
                <a:solidFill>
                  <a:srgbClr val="000000"/>
                </a:solidFill>
                <a:effectLst/>
                <a:latin typeface="Arial"/>
                <a:cs typeface="Arial"/>
              </a:rPr>
              <a:t>: Overseeing and enforcing timely subcontractor payments </a:t>
            </a:r>
            <a:r>
              <a:rPr lang="en-US" sz="1400" b="0" i="0">
                <a:solidFill>
                  <a:srgbClr val="000000"/>
                </a:solidFill>
                <a:effectLst/>
                <a:latin typeface="Arial"/>
                <a:cs typeface="Arial"/>
              </a:rPr>
              <a:t>​</a:t>
            </a:r>
          </a:p>
          <a:p>
            <a:pPr algn="l" rtl="0" fontAlgn="base"/>
            <a:r>
              <a:rPr lang="en-US" sz="1400" b="0" i="0">
                <a:solidFill>
                  <a:srgbClr val="000000"/>
                </a:solidFill>
                <a:effectLst/>
                <a:latin typeface="Arial"/>
                <a:cs typeface="Arial"/>
              </a:rPr>
              <a:t>​</a:t>
            </a:r>
          </a:p>
          <a:p>
            <a:pPr algn="l" rtl="0" fontAlgn="base"/>
            <a:r>
              <a:rPr lang="en-US" sz="1400" b="1" i="0" u="none" strike="noStrike">
                <a:solidFill>
                  <a:srgbClr val="000000"/>
                </a:solidFill>
                <a:effectLst/>
                <a:latin typeface="Arial"/>
                <a:cs typeface="Arial"/>
              </a:rPr>
              <a:t>Tracking Participation</a:t>
            </a:r>
            <a:r>
              <a:rPr lang="en-US" sz="1400" b="0" i="0" u="none" strike="noStrike">
                <a:solidFill>
                  <a:srgbClr val="000000"/>
                </a:solidFill>
                <a:effectLst/>
                <a:latin typeface="Arial"/>
                <a:cs typeface="Arial"/>
              </a:rPr>
              <a:t>: Monitoring certified business participation and self-performance requirements.</a:t>
            </a:r>
            <a:r>
              <a:rPr lang="en-US" sz="1400" b="0" i="0">
                <a:solidFill>
                  <a:srgbClr val="000000"/>
                </a:solidFill>
                <a:effectLst/>
                <a:latin typeface="Arial"/>
                <a:cs typeface="Arial"/>
              </a:rPr>
              <a:t>​</a:t>
            </a:r>
          </a:p>
          <a:p>
            <a:pPr algn="l" rtl="0" fontAlgn="base"/>
            <a:r>
              <a:rPr lang="en-US" sz="1400" b="0" i="0">
                <a:solidFill>
                  <a:srgbClr val="000000"/>
                </a:solidFill>
                <a:effectLst/>
                <a:latin typeface="Arial"/>
                <a:cs typeface="Arial"/>
              </a:rPr>
              <a:t>​</a:t>
            </a:r>
          </a:p>
          <a:p>
            <a:pPr algn="l" rtl="0" fontAlgn="base"/>
            <a:r>
              <a:rPr lang="en-US" sz="1400" b="1" i="0" u="none" strike="noStrike">
                <a:solidFill>
                  <a:srgbClr val="000000"/>
                </a:solidFill>
                <a:effectLst/>
                <a:latin typeface="Arial"/>
                <a:cs typeface="Arial"/>
              </a:rPr>
              <a:t>Risk Prevention</a:t>
            </a:r>
            <a:r>
              <a:rPr lang="en-US" sz="1400" b="0" i="0" u="none" strike="noStrike">
                <a:solidFill>
                  <a:srgbClr val="000000"/>
                </a:solidFill>
                <a:effectLst/>
                <a:latin typeface="Arial"/>
                <a:cs typeface="Arial"/>
              </a:rPr>
              <a:t>: Preventing certified subcontractors from working at risk.</a:t>
            </a:r>
            <a:r>
              <a:rPr lang="en-US" sz="1400" b="0" i="0">
                <a:solidFill>
                  <a:srgbClr val="000000"/>
                </a:solidFill>
                <a:effectLst/>
                <a:latin typeface="Arial"/>
                <a:cs typeface="Arial"/>
              </a:rPr>
              <a:t>​</a:t>
            </a:r>
          </a:p>
          <a:p>
            <a:pPr algn="l" rtl="0" fontAlgn="base"/>
            <a:r>
              <a:rPr lang="en-US" sz="1400" b="0" i="0">
                <a:solidFill>
                  <a:srgbClr val="000000"/>
                </a:solidFill>
                <a:effectLst/>
                <a:latin typeface="Arial"/>
                <a:cs typeface="Arial"/>
              </a:rPr>
              <a:t>​</a:t>
            </a:r>
          </a:p>
          <a:p>
            <a:pPr algn="l" rtl="0" fontAlgn="base"/>
            <a:r>
              <a:rPr lang="en-US" sz="1400" b="1" i="0" u="none" strike="noStrike">
                <a:solidFill>
                  <a:srgbClr val="000000"/>
                </a:solidFill>
                <a:effectLst/>
                <a:latin typeface="Arial"/>
                <a:cs typeface="Arial"/>
              </a:rPr>
              <a:t>Certified Firm Utilization Changes</a:t>
            </a:r>
            <a:r>
              <a:rPr lang="en-US" sz="1400" b="0" i="0" u="none" strike="noStrike">
                <a:solidFill>
                  <a:srgbClr val="000000"/>
                </a:solidFill>
                <a:effectLst/>
                <a:latin typeface="Arial"/>
                <a:cs typeface="Arial"/>
              </a:rPr>
              <a:t>: Ensuring terminations, substitutions, and scope reductions happen for good cause only.</a:t>
            </a:r>
            <a:r>
              <a:rPr lang="en-US" sz="1400" b="0" i="0">
                <a:solidFill>
                  <a:srgbClr val="000000"/>
                </a:solidFill>
                <a:effectLst/>
                <a:latin typeface="Arial"/>
                <a:cs typeface="Arial"/>
              </a:rPr>
              <a:t>​</a:t>
            </a:r>
          </a:p>
          <a:p>
            <a:pPr algn="l" rtl="0" fontAlgn="base"/>
            <a:r>
              <a:rPr lang="en-US" sz="1400" b="0" i="0">
                <a:solidFill>
                  <a:srgbClr val="000000"/>
                </a:solidFill>
                <a:effectLst/>
                <a:latin typeface="Arial"/>
                <a:cs typeface="Arial"/>
              </a:rPr>
              <a:t>​</a:t>
            </a:r>
          </a:p>
          <a:p>
            <a:pPr algn="l" rtl="0" fontAlgn="base"/>
            <a:r>
              <a:rPr lang="en-US" sz="1400" b="1" i="0" u="none" strike="noStrike">
                <a:solidFill>
                  <a:srgbClr val="000000"/>
                </a:solidFill>
                <a:effectLst/>
                <a:latin typeface="Arial"/>
                <a:cs typeface="Arial"/>
              </a:rPr>
              <a:t>Subcontract Agreement Requirements</a:t>
            </a:r>
            <a:r>
              <a:rPr lang="en-US" sz="1400" b="0" i="0" u="none" strike="noStrike">
                <a:solidFill>
                  <a:srgbClr val="000000"/>
                </a:solidFill>
                <a:effectLst/>
                <a:latin typeface="Arial"/>
                <a:cs typeface="Arial"/>
              </a:rPr>
              <a:t>: Helping stakeholders understand DSBO requirements.</a:t>
            </a:r>
            <a:r>
              <a:rPr lang="en-US" sz="1400" b="0" i="0">
                <a:solidFill>
                  <a:srgbClr val="000000"/>
                </a:solidFill>
                <a:effectLst/>
                <a:latin typeface="Arial"/>
                <a:cs typeface="Arial"/>
              </a:rPr>
              <a:t>​</a:t>
            </a:r>
          </a:p>
          <a:p>
            <a:pPr algn="l" rtl="0" fontAlgn="base"/>
            <a:r>
              <a:rPr lang="en-US" sz="1400" b="0" i="0">
                <a:solidFill>
                  <a:srgbClr val="000000"/>
                </a:solidFill>
                <a:effectLst/>
                <a:latin typeface="Arial"/>
                <a:cs typeface="Arial"/>
              </a:rPr>
              <a:t>​</a:t>
            </a:r>
          </a:p>
          <a:p>
            <a:pPr algn="l" rtl="0" fontAlgn="base"/>
            <a:r>
              <a:rPr lang="en-US" sz="1400" b="1" i="0" u="none" strike="noStrike">
                <a:solidFill>
                  <a:srgbClr val="000000"/>
                </a:solidFill>
                <a:effectLst/>
                <a:latin typeface="Arial"/>
                <a:cs typeface="Arial"/>
              </a:rPr>
              <a:t>Compliance Reporting</a:t>
            </a:r>
            <a:r>
              <a:rPr lang="en-US" sz="1400" b="0" i="0" u="none" strike="noStrike">
                <a:solidFill>
                  <a:srgbClr val="111111"/>
                </a:solidFill>
                <a:effectLst/>
                <a:latin typeface="Arial"/>
                <a:cs typeface="Arial"/>
              </a:rPr>
              <a:t>: Ensuring comprehensive compliance reporting.</a:t>
            </a:r>
            <a:r>
              <a:rPr lang="en-US" sz="1400" b="0" i="0">
                <a:solidFill>
                  <a:srgbClr val="000000"/>
                </a:solidFill>
                <a:effectLst/>
                <a:latin typeface="Arial"/>
                <a:cs typeface="Arial"/>
              </a:rPr>
              <a:t>​</a:t>
            </a:r>
          </a:p>
          <a:p>
            <a:pPr algn="ctr" rtl="0" fontAlgn="base"/>
            <a:endParaRPr lang="en-US" sz="1400" b="0" i="0">
              <a:solidFill>
                <a:srgbClr val="000000"/>
              </a:solidFill>
              <a:effectLst/>
              <a:latin typeface="Arial"/>
              <a:cs typeface="Arial"/>
            </a:endParaRPr>
          </a:p>
          <a:p>
            <a:pPr algn="ctr" rtl="0"/>
            <a:endParaRPr lang="en-US" sz="1400">
              <a:solidFill>
                <a:srgbClr val="000000"/>
              </a:solidFill>
              <a:latin typeface="Arial"/>
              <a:ea typeface="Calibri"/>
              <a:cs typeface="Arial"/>
            </a:endParaRPr>
          </a:p>
          <a:p>
            <a:r>
              <a:rPr lang="en-US" sz="1400" b="1">
                <a:solidFill>
                  <a:srgbClr val="000000"/>
                </a:solidFill>
                <a:latin typeface="Arial"/>
                <a:ea typeface="Calibri"/>
                <a:cs typeface="Arial"/>
              </a:rPr>
              <a:t>For more information about DSBO and to find certified firms, please visit: </a:t>
            </a:r>
            <a:r>
              <a:rPr lang="en-US" sz="1400">
                <a:solidFill>
                  <a:srgbClr val="000000"/>
                </a:solidFill>
                <a:latin typeface="Arial"/>
                <a:ea typeface="Calibri"/>
                <a:cs typeface="Arial"/>
                <a:hlinkClick r:id="rId3"/>
              </a:rPr>
              <a:t>https://www.denvergov.org/content/denvergov/en/denver-office-of-economic-development/do-business-with-denver.html </a:t>
            </a:r>
            <a:r>
              <a:rPr lang="en-US" sz="1400">
                <a:solidFill>
                  <a:srgbClr val="0070C0"/>
                </a:solidFill>
                <a:latin typeface="Arial"/>
                <a:ea typeface="Calibri"/>
                <a:cs typeface="Arial"/>
              </a:rPr>
              <a:t> </a:t>
            </a:r>
            <a:endParaRPr lang="en-US"/>
          </a:p>
        </p:txBody>
      </p:sp>
    </p:spTree>
    <p:extLst>
      <p:ext uri="{BB962C8B-B14F-4D97-AF65-F5344CB8AC3E}">
        <p14:creationId xmlns:p14="http://schemas.microsoft.com/office/powerpoint/2010/main" val="6401011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Certification (MWBE, EBE, SBE, SBEC, DBE) ">
            <a:extLst>
              <a:ext uri="{FF2B5EF4-FFF2-40B4-BE49-F238E27FC236}">
                <a16:creationId xmlns:a16="http://schemas.microsoft.com/office/drawing/2014/main" id="{7D427AEB-0927-83E4-2D16-65C114EA9FAB}"/>
              </a:ext>
            </a:extLst>
          </p:cNvPr>
          <p:cNvSpPr>
            <a:spLocks noGrp="1"/>
          </p:cNvSpPr>
          <p:nvPr>
            <p:ph type="title"/>
          </p:nvPr>
        </p:nvSpPr>
        <p:spPr>
          <a:xfrm>
            <a:off x="517523" y="550862"/>
            <a:ext cx="9083677" cy="498475"/>
          </a:xfrm>
        </p:spPr>
        <p:txBody>
          <a:bodyPr/>
          <a:lstStyle/>
          <a:p>
            <a:r>
              <a:rPr lang="en-US">
                <a:latin typeface="Franklin Gothic Medium"/>
              </a:rPr>
              <a:t>Certification (MWBE, EBE, SBE(C), and DBE)	</a:t>
            </a:r>
            <a:endParaRPr lang="en-US"/>
          </a:p>
        </p:txBody>
      </p:sp>
      <p:sp>
        <p:nvSpPr>
          <p:cNvPr id="4" name="TextBox 3" descr="Applying for Certification(s):&#10;&#10;Online Application https://denver.mwdbe.com/?TN=denver&#10;&#10;Monthly webinar “Understanding Certification” https://startupspace.app/detail-normal-events/58020?b_link=event_type%3Dupcoming%26search_group%3D468%26search_radius%3D50&amp;group_id=NDY4&#10;&#10;Must be actively certified (in the correct codes) at the time of bid or when the letter of intent is signed&#10;&#10;Maintaining Your Certification(s):&#10;&#10;Submit an annual update every year.&#10; &#10;For changes to NAICS codes submit an Expansion Application&#10;&#10;Notify DSBO of any change in ownership or other material change">
            <a:extLst>
              <a:ext uri="{FF2B5EF4-FFF2-40B4-BE49-F238E27FC236}">
                <a16:creationId xmlns:a16="http://schemas.microsoft.com/office/drawing/2014/main" id="{2B874742-5E59-E415-A74E-EF9B21496FC4}"/>
              </a:ext>
            </a:extLst>
          </p:cNvPr>
          <p:cNvSpPr txBox="1"/>
          <p:nvPr/>
        </p:nvSpPr>
        <p:spPr>
          <a:xfrm>
            <a:off x="647602" y="1443913"/>
            <a:ext cx="10896796" cy="5863144"/>
          </a:xfrm>
          <a:prstGeom prst="rect">
            <a:avLst/>
          </a:prstGeom>
          <a:noFill/>
        </p:spPr>
        <p:txBody>
          <a:bodyPr wrap="square" lIns="91440" tIns="45720" rIns="91440" bIns="45720" rtlCol="0" anchor="t">
            <a:spAutoFit/>
          </a:bodyPr>
          <a:lstStyle/>
          <a:p>
            <a:r>
              <a:rPr lang="en-US" b="1"/>
              <a:t>Applying for Certification(s):</a:t>
            </a:r>
          </a:p>
          <a:p>
            <a:endParaRPr lang="en-US"/>
          </a:p>
          <a:p>
            <a:pPr marL="285750" indent="-285750">
              <a:buFont typeface="Arial" panose="020B0604020202020204" pitchFamily="34" charset="0"/>
              <a:buChar char="•"/>
            </a:pPr>
            <a:r>
              <a:rPr lang="en-US">
                <a:hlinkClick r:id="rId3"/>
              </a:rPr>
              <a:t>Online Application</a:t>
            </a:r>
            <a:endParaRPr lang="en-US"/>
          </a:p>
          <a:p>
            <a:endParaRPr lang="en-US"/>
          </a:p>
          <a:p>
            <a:pPr marL="285750" indent="-285750">
              <a:buFont typeface="Arial" panose="020B0604020202020204" pitchFamily="34" charset="0"/>
              <a:buChar char="•"/>
            </a:pPr>
            <a:r>
              <a:rPr lang="en-US"/>
              <a:t>Monthly webinar </a:t>
            </a:r>
            <a:r>
              <a:rPr lang="en-US">
                <a:hlinkClick r:id="rId4"/>
              </a:rPr>
              <a:t>“Understanding Certification”</a:t>
            </a:r>
            <a:endParaRPr lang="en-US"/>
          </a:p>
          <a:p>
            <a:endParaRPr lang="en-US"/>
          </a:p>
          <a:p>
            <a:pPr marL="285750" indent="-285750">
              <a:buFont typeface="Arial" panose="020B0604020202020204" pitchFamily="34" charset="0"/>
              <a:buChar char="•"/>
            </a:pPr>
            <a:r>
              <a:rPr lang="en-US"/>
              <a:t>Must be actively certified (in the correct codes) at the time of bid or when the letter of intent is signed</a:t>
            </a:r>
            <a:endParaRPr lang="en-US">
              <a:ea typeface="Calibri"/>
              <a:cs typeface="Calibri"/>
            </a:endParaRPr>
          </a:p>
          <a:p>
            <a:endParaRPr lang="en-US"/>
          </a:p>
          <a:p>
            <a:r>
              <a:rPr lang="en-US" b="1"/>
              <a:t>Maintaining Your Certification(s):</a:t>
            </a:r>
            <a:endParaRPr lang="en-US" b="1">
              <a:ea typeface="Calibri"/>
              <a:cs typeface="Calibri"/>
            </a:endParaRPr>
          </a:p>
          <a:p>
            <a:endParaRPr lang="en-US"/>
          </a:p>
          <a:p>
            <a:pPr marL="285750" indent="-285750">
              <a:buFont typeface="Arial" panose="020B0604020202020204" pitchFamily="34" charset="0"/>
              <a:buChar char="•"/>
            </a:pPr>
            <a:r>
              <a:rPr lang="en-US"/>
              <a:t>Submit an Annual Update every year.</a:t>
            </a:r>
            <a:endParaRPr lang="en-US">
              <a:ea typeface="Calibri"/>
              <a:cs typeface="Calibri"/>
            </a:endParaRPr>
          </a:p>
          <a:p>
            <a:r>
              <a:rPr lang="en-US"/>
              <a:t>	</a:t>
            </a:r>
            <a:endParaRPr lang="en-US">
              <a:ea typeface="Calibri"/>
              <a:cs typeface="Calibri"/>
            </a:endParaRPr>
          </a:p>
          <a:p>
            <a:pPr marL="285750" indent="-285750">
              <a:buFont typeface="Arial" panose="020B0604020202020204" pitchFamily="34" charset="0"/>
              <a:buChar char="•"/>
            </a:pPr>
            <a:r>
              <a:rPr lang="en-US"/>
              <a:t>For changes to NAICS codes submit a </a:t>
            </a:r>
            <a:r>
              <a:rPr lang="en-US" u="sng"/>
              <a:t>NAICS Expansion Application</a:t>
            </a:r>
            <a:endParaRPr lang="en-US" u="sng">
              <a:ea typeface="Calibri"/>
              <a:cs typeface="Calibri"/>
            </a:endParaRPr>
          </a:p>
          <a:p>
            <a:endParaRPr lang="en-US"/>
          </a:p>
          <a:p>
            <a:pPr marL="285750" indent="-285750">
              <a:buFont typeface="Arial" panose="020B0604020202020204" pitchFamily="34" charset="0"/>
              <a:buChar char="•"/>
            </a:pPr>
            <a:r>
              <a:rPr lang="en-US"/>
              <a:t>For changes in ownership, business structure, or control submit a </a:t>
            </a:r>
            <a:r>
              <a:rPr lang="en-US" u="sng"/>
              <a:t>Material Change Application</a:t>
            </a:r>
            <a:endParaRPr lang="en-US" u="sng">
              <a:ea typeface="Calibri"/>
              <a:cs typeface="Calibri"/>
            </a:endParaRPr>
          </a:p>
          <a:p>
            <a:endParaRPr lang="en-US" sz="1700">
              <a:latin typeface="Aptos"/>
              <a:ea typeface="Calibri"/>
              <a:cs typeface="Calibri"/>
            </a:endParaRPr>
          </a:p>
          <a:p>
            <a:pPr>
              <a:buFont typeface="Arial" panose="020B0604020202020204" pitchFamily="34" charset="0"/>
            </a:pPr>
            <a:endParaRPr lang="en-US" sz="1700">
              <a:latin typeface="Aptos"/>
              <a:ea typeface="Calibri"/>
              <a:cs typeface="Calibri"/>
            </a:endParaRPr>
          </a:p>
          <a:p>
            <a:pPr>
              <a:buFont typeface="Arial" panose="020B0604020202020204" pitchFamily="34" charset="0"/>
            </a:pPr>
            <a:r>
              <a:rPr lang="en-US" sz="1700">
                <a:latin typeface="Aptos"/>
                <a:ea typeface="Calibri"/>
                <a:cs typeface="Calibri"/>
              </a:rPr>
              <a:t>Visit our website for </a:t>
            </a:r>
            <a:r>
              <a:rPr lang="en-US" sz="1700">
                <a:latin typeface="Aptos"/>
                <a:ea typeface="Calibri"/>
                <a:cs typeface="Calibri"/>
                <a:hlinkClick r:id="rId5"/>
              </a:rPr>
              <a:t>eligibility requirements</a:t>
            </a:r>
            <a:r>
              <a:rPr lang="en-US" sz="1700">
                <a:latin typeface="Aptos"/>
                <a:ea typeface="Calibri"/>
                <a:cs typeface="Calibri"/>
              </a:rPr>
              <a:t>, </a:t>
            </a:r>
            <a:r>
              <a:rPr lang="en-US" sz="1700">
                <a:latin typeface="Aptos"/>
                <a:ea typeface="Calibri"/>
                <a:cs typeface="Calibri"/>
                <a:hlinkClick r:id="rId6"/>
              </a:rPr>
              <a:t>FAQs</a:t>
            </a:r>
            <a:r>
              <a:rPr lang="en-US" sz="1700">
                <a:latin typeface="Aptos"/>
                <a:ea typeface="Calibri"/>
                <a:cs typeface="Calibri"/>
              </a:rPr>
              <a:t>, and other </a:t>
            </a:r>
            <a:r>
              <a:rPr lang="en-US" sz="1700">
                <a:latin typeface="Aptos"/>
                <a:ea typeface="Calibri"/>
                <a:cs typeface="Calibri"/>
                <a:hlinkClick r:id="rId7"/>
              </a:rPr>
              <a:t>application assistance</a:t>
            </a:r>
            <a:r>
              <a:rPr lang="en-US" sz="1700">
                <a:latin typeface="Aptos"/>
                <a:ea typeface="Calibri"/>
                <a:cs typeface="Calibri"/>
              </a:rPr>
              <a:t>.</a:t>
            </a:r>
            <a:endParaRPr lang="en-US" u="sng">
              <a:ea typeface="Calibri"/>
              <a:cs typeface="Calibri"/>
            </a:endParaRPr>
          </a:p>
          <a:p>
            <a:endParaRPr lang="en-US"/>
          </a:p>
          <a:p>
            <a:endParaRPr lang="en-US">
              <a:ea typeface="Calibri" panose="020F0502020204030204"/>
              <a:cs typeface="Calibri" panose="020F0502020204030204"/>
            </a:endParaRPr>
          </a:p>
          <a:p>
            <a:endParaRPr lang="en-US">
              <a:ea typeface="Calibri" panose="020F0502020204030204"/>
              <a:cs typeface="Calibri" panose="020F0502020204030204"/>
            </a:endParaRPr>
          </a:p>
        </p:txBody>
      </p:sp>
    </p:spTree>
    <p:extLst>
      <p:ext uri="{BB962C8B-B14F-4D97-AF65-F5344CB8AC3E}">
        <p14:creationId xmlns:p14="http://schemas.microsoft.com/office/powerpoint/2010/main" val="8686132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FD19C-994D-A142-907B-F27A2AAD5012}"/>
              </a:ext>
            </a:extLst>
          </p:cNvPr>
          <p:cNvSpPr>
            <a:spLocks noGrp="1"/>
          </p:cNvSpPr>
          <p:nvPr>
            <p:ph type="title"/>
          </p:nvPr>
        </p:nvSpPr>
        <p:spPr/>
        <p:txBody>
          <a:bodyPr/>
          <a:lstStyle/>
          <a:p>
            <a:r>
              <a:rPr lang="en-US" sz="3400">
                <a:solidFill>
                  <a:srgbClr val="156082"/>
                </a:solidFill>
                <a:latin typeface="Franklin Gothic Medium"/>
              </a:rPr>
              <a:t>Community Engagement and Capacity Building</a:t>
            </a:r>
            <a:endParaRPr lang="en-US">
              <a:latin typeface="Franklin Gothic Medium"/>
            </a:endParaRPr>
          </a:p>
        </p:txBody>
      </p:sp>
      <p:sp>
        <p:nvSpPr>
          <p:cNvPr id="3" name="TextBox 2">
            <a:extLst>
              <a:ext uri="{FF2B5EF4-FFF2-40B4-BE49-F238E27FC236}">
                <a16:creationId xmlns:a16="http://schemas.microsoft.com/office/drawing/2014/main" id="{B359CC09-5A48-2200-6F0E-09AEA2B2077A}"/>
              </a:ext>
            </a:extLst>
          </p:cNvPr>
          <p:cNvSpPr txBox="1"/>
          <p:nvPr/>
        </p:nvSpPr>
        <p:spPr>
          <a:xfrm>
            <a:off x="517769" y="1504461"/>
            <a:ext cx="10189307" cy="47500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2025"/>
              </a:lnSpc>
            </a:pPr>
            <a:r>
              <a:rPr lang="en-US" b="1">
                <a:latin typeface="Aptos"/>
                <a:cs typeface="Segoe UI"/>
              </a:rPr>
              <a:t>DSBO Equity &amp; Empowerment Council(DEEC)</a:t>
            </a:r>
            <a:r>
              <a:rPr lang="en-US">
                <a:latin typeface="Aptos"/>
                <a:cs typeface="Segoe UI"/>
              </a:rPr>
              <a:t>​</a:t>
            </a:r>
          </a:p>
          <a:p>
            <a:pPr marL="285750" indent="-285750">
              <a:lnSpc>
                <a:spcPts val="2025"/>
              </a:lnSpc>
              <a:buFont typeface="Arial,Sans-Serif"/>
              <a:buChar char="•"/>
            </a:pPr>
            <a:r>
              <a:rPr lang="en-US">
                <a:latin typeface="Aptos"/>
                <a:cs typeface="Arial"/>
              </a:rPr>
              <a:t>Bi-monthly, in-person meetings where small businesses gather to network, learn about upcoming contracting opportunities, and engage with city representatives.​</a:t>
            </a:r>
          </a:p>
          <a:p>
            <a:pPr marL="285750" indent="-285750">
              <a:lnSpc>
                <a:spcPts val="2025"/>
              </a:lnSpc>
              <a:buFont typeface="Arial,Sans-Serif"/>
              <a:buChar char="•"/>
            </a:pPr>
            <a:r>
              <a:rPr lang="en-US">
                <a:latin typeface="Aptos"/>
                <a:cs typeface="Arial"/>
              </a:rPr>
              <a:t>Next meeting is Tuesday, October 28, 2025, 8:30-11:00 am​</a:t>
            </a:r>
          </a:p>
          <a:p>
            <a:pPr marL="285750" indent="-285750">
              <a:lnSpc>
                <a:spcPts val="2025"/>
              </a:lnSpc>
              <a:buFont typeface="Arial,Sans-Serif"/>
              <a:buChar char="•"/>
            </a:pPr>
            <a:r>
              <a:rPr lang="en-US">
                <a:latin typeface="Aptos"/>
                <a:cs typeface="Arial"/>
              </a:rPr>
              <a:t>Register </a:t>
            </a:r>
            <a:r>
              <a:rPr lang="en-US" u="sng">
                <a:solidFill>
                  <a:srgbClr val="467886"/>
                </a:solidFill>
                <a:latin typeface="Aptos"/>
                <a:cs typeface="Arial"/>
                <a:hlinkClick r:id="rId2"/>
              </a:rPr>
              <a:t>here</a:t>
            </a:r>
            <a:r>
              <a:rPr lang="en-US">
                <a:latin typeface="Aptos"/>
                <a:cs typeface="Arial"/>
              </a:rPr>
              <a:t>​</a:t>
            </a:r>
          </a:p>
          <a:p>
            <a:pPr>
              <a:lnSpc>
                <a:spcPts val="2025"/>
              </a:lnSpc>
            </a:pPr>
            <a:r>
              <a:rPr lang="en-US">
                <a:latin typeface="Aptos"/>
                <a:cs typeface="Segoe UI"/>
              </a:rPr>
              <a:t>​</a:t>
            </a:r>
          </a:p>
          <a:p>
            <a:pPr>
              <a:lnSpc>
                <a:spcPts val="2025"/>
              </a:lnSpc>
            </a:pPr>
            <a:r>
              <a:rPr lang="en-US" b="1">
                <a:latin typeface="Aptos"/>
                <a:cs typeface="Segoe UI"/>
              </a:rPr>
              <a:t>Mentor Protégé Program</a:t>
            </a:r>
            <a:r>
              <a:rPr lang="en-US">
                <a:latin typeface="Aptos"/>
                <a:cs typeface="Segoe UI"/>
              </a:rPr>
              <a:t>​</a:t>
            </a:r>
          </a:p>
          <a:p>
            <a:pPr marL="285750" indent="-285750">
              <a:lnSpc>
                <a:spcPts val="2025"/>
              </a:lnSpc>
              <a:buFont typeface="Arial,Sans-Serif"/>
              <a:buChar char="•"/>
            </a:pPr>
            <a:r>
              <a:rPr lang="en-US">
                <a:latin typeface="Aptos"/>
                <a:cs typeface="Arial"/>
              </a:rPr>
              <a:t>Connects certified small firms with experienced prime contractors and city agencies to build long-term relationship.​</a:t>
            </a:r>
          </a:p>
          <a:p>
            <a:pPr marL="285750" indent="-285750">
              <a:lnSpc>
                <a:spcPts val="2025"/>
              </a:lnSpc>
              <a:buFont typeface="Arial,Sans-Serif"/>
              <a:buChar char="•"/>
            </a:pPr>
            <a:r>
              <a:rPr lang="en-US">
                <a:latin typeface="Aptos"/>
                <a:cs typeface="Arial"/>
              </a:rPr>
              <a:t>Opportunity for certified small firms, through mentorship, to learn, build skills and receive guidance to help them succeed.​</a:t>
            </a:r>
          </a:p>
          <a:p>
            <a:pPr marL="285750" indent="-285750">
              <a:lnSpc>
                <a:spcPts val="2025"/>
              </a:lnSpc>
              <a:buFont typeface="Arial,Sans-Serif"/>
              <a:buChar char="•"/>
            </a:pPr>
            <a:r>
              <a:rPr lang="en-US" u="sng">
                <a:solidFill>
                  <a:srgbClr val="467886"/>
                </a:solidFill>
                <a:latin typeface="Aptos"/>
                <a:cs typeface="Arial"/>
                <a:hlinkClick r:id="rId3"/>
              </a:rPr>
              <a:t>Eligibility and 2026 application information</a:t>
            </a:r>
            <a:r>
              <a:rPr lang="en-US">
                <a:latin typeface="Aptos"/>
                <a:cs typeface="Arial"/>
              </a:rPr>
              <a:t>.​</a:t>
            </a:r>
          </a:p>
          <a:p>
            <a:pPr marL="285750" indent="-285750">
              <a:buFont typeface="Arial,Sans-Serif"/>
              <a:buChar char="•"/>
            </a:pPr>
            <a:endParaRPr lang="en-US">
              <a:latin typeface="Arial"/>
              <a:cs typeface="Arial"/>
            </a:endParaRPr>
          </a:p>
          <a:p>
            <a:pPr marL="285750" indent="-285750">
              <a:buFont typeface="Arial,Sans-Serif"/>
              <a:buChar char="•"/>
            </a:pPr>
            <a:endParaRPr lang="en-US">
              <a:latin typeface="Arial"/>
              <a:cs typeface="Arial"/>
            </a:endParaRPr>
          </a:p>
          <a:p>
            <a:pPr>
              <a:lnSpc>
                <a:spcPts val="2025"/>
              </a:lnSpc>
            </a:pPr>
            <a:r>
              <a:rPr lang="en-US">
                <a:latin typeface="Aptos"/>
                <a:cs typeface="Segoe UI"/>
              </a:rPr>
              <a:t>​</a:t>
            </a:r>
          </a:p>
          <a:p>
            <a:pPr>
              <a:lnSpc>
                <a:spcPts val="2025"/>
              </a:lnSpc>
            </a:pPr>
            <a:r>
              <a:rPr lang="en-US" u="sng">
                <a:solidFill>
                  <a:srgbClr val="467886"/>
                </a:solidFill>
                <a:latin typeface="Aptos"/>
                <a:cs typeface="Segoe UI"/>
                <a:hlinkClick r:id="rId4"/>
              </a:rPr>
              <a:t>Visit our website for more information on capacity building opportunities for small and certified firms.</a:t>
            </a:r>
            <a:r>
              <a:rPr lang="en-US">
                <a:cs typeface="Segoe UI"/>
              </a:rPr>
              <a:t>​</a:t>
            </a:r>
          </a:p>
          <a:p>
            <a:pPr>
              <a:lnSpc>
                <a:spcPts val="2025"/>
              </a:lnSpc>
            </a:pPr>
            <a:r>
              <a:rPr lang="en-US">
                <a:latin typeface="Aptos"/>
                <a:cs typeface="Segoe UI"/>
              </a:rPr>
              <a:t>​</a:t>
            </a:r>
          </a:p>
          <a:p>
            <a:pPr>
              <a:lnSpc>
                <a:spcPts val="2025"/>
              </a:lnSpc>
            </a:pPr>
            <a:r>
              <a:rPr lang="en-US" u="sng">
                <a:solidFill>
                  <a:srgbClr val="467886"/>
                </a:solidFill>
                <a:latin typeface="Aptos"/>
                <a:cs typeface="Segoe UI"/>
                <a:hlinkClick r:id="rId5"/>
              </a:rPr>
              <a:t>Visit our website for more resources and programs available for small businesses.</a:t>
            </a:r>
          </a:p>
        </p:txBody>
      </p:sp>
    </p:spTree>
    <p:extLst>
      <p:ext uri="{BB962C8B-B14F-4D97-AF65-F5344CB8AC3E}">
        <p14:creationId xmlns:p14="http://schemas.microsoft.com/office/powerpoint/2010/main" val="2537057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itle 87">
            <a:extLst>
              <a:ext uri="{FF2B5EF4-FFF2-40B4-BE49-F238E27FC236}">
                <a16:creationId xmlns:a16="http://schemas.microsoft.com/office/drawing/2014/main" id="{20685B12-1BDE-1ECF-6541-5B20E622E229}"/>
              </a:ext>
            </a:extLst>
          </p:cNvPr>
          <p:cNvSpPr>
            <a:spLocks noGrp="1"/>
          </p:cNvSpPr>
          <p:nvPr>
            <p:ph type="title" idx="4294967295"/>
          </p:nvPr>
        </p:nvSpPr>
        <p:spPr/>
        <p:txBody>
          <a:bodyPr/>
          <a:lstStyle/>
          <a:p>
            <a:r>
              <a:rPr lang="en-US"/>
              <a:t>Vision 100 and Operation 2045</a:t>
            </a:r>
          </a:p>
        </p:txBody>
      </p:sp>
      <p:pic>
        <p:nvPicPr>
          <p:cNvPr id="87" name="Picture 86" descr="What are Vision 100 and Operation 2045?&#10;Vision: To Emerge as the Nation’s Preeminent Aviation Thought Leader&#10;&#10;Mission: Through the Power of our People, Be the Best in Class&#10;&#10;Vision 100 and Operation 2045 are two phases of DEN’s strategic plan. Vision 100 is phase one and is focused on preparing the airport to serve 100 million annual passengers in the next several years. Operation 2045 is phase two and is focused on preparing the airport for its 50th anniversary in 2045 and for an expected 120 million-plus annual passengers. Both phases combined serve as a blueprint to align decision-making and accountability.">
            <a:extLst>
              <a:ext uri="{FF2B5EF4-FFF2-40B4-BE49-F238E27FC236}">
                <a16:creationId xmlns:a16="http://schemas.microsoft.com/office/drawing/2014/main" id="{A8486EBD-668B-5B8C-8D5F-EDADD8DA83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664" y="0"/>
            <a:ext cx="12160671" cy="6858000"/>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FF7CEFA-447F-7F36-CB92-D8C34F1722D2}"/>
              </a:ext>
            </a:extLst>
          </p:cNvPr>
          <p:cNvSpPr>
            <a:spLocks noGrp="1"/>
          </p:cNvSpPr>
          <p:nvPr>
            <p:ph type="title"/>
          </p:nvPr>
        </p:nvSpPr>
        <p:spPr/>
        <p:txBody>
          <a:bodyPr/>
          <a:lstStyle/>
          <a:p>
            <a:r>
              <a:rPr lang="en-US"/>
              <a:t>Connect with Us</a:t>
            </a:r>
          </a:p>
        </p:txBody>
      </p:sp>
      <p:sp>
        <p:nvSpPr>
          <p:cNvPr id="7" name="TextBox 6" descr="&#10;Visit our website: www.denvergov.org/dsbo&#10;&#10;Call: (720) 913-1714&#10;&#10;Sign up for the DSBO weekly newsletter https://denvergov.us2.list-manage.com/subscribe?u=1d398c2a368bac2001013a3a6&amp;id=c04b6eed77 &#10;&#10;Certification: certificationinfo@denvergov.org&#10;&#10;DEN Compliance: dsbo@flydenver.com&#10;&#10;Downtown Compliance: dsbo@denvergov.org&#10;&#10;General inquiries: dsbohelp@denvergov.org">
            <a:extLst>
              <a:ext uri="{FF2B5EF4-FFF2-40B4-BE49-F238E27FC236}">
                <a16:creationId xmlns:a16="http://schemas.microsoft.com/office/drawing/2014/main" id="{07D44DA8-BBC4-337D-E8ED-AB9E5D4BDDF7}"/>
              </a:ext>
            </a:extLst>
          </p:cNvPr>
          <p:cNvSpPr txBox="1"/>
          <p:nvPr/>
        </p:nvSpPr>
        <p:spPr>
          <a:xfrm>
            <a:off x="3246783" y="465946"/>
            <a:ext cx="8362121" cy="51706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rgbClr val="000000"/>
                </a:solidFill>
                <a:latin typeface="Arial" panose="020B0604020202020204" pitchFamily="34" charset="0"/>
                <a:cs typeface="Arial" panose="020B0604020202020204" pitchFamily="34" charset="0"/>
              </a:rPr>
              <a:t>Visit our website: </a:t>
            </a:r>
            <a:r>
              <a:rPr lang="en-US" sz="2400">
                <a:solidFill>
                  <a:srgbClr val="000000"/>
                </a:solidFill>
                <a:latin typeface="Arial" panose="020B0604020202020204" pitchFamily="34" charset="0"/>
                <a:cs typeface="Arial" panose="020B0604020202020204" pitchFamily="34" charset="0"/>
                <a:hlinkClick r:id="rId3"/>
              </a:rPr>
              <a:t>www.denvergov.org/dsbo</a:t>
            </a:r>
            <a:endParaRPr lang="en-US" sz="240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rgbClr val="000000"/>
                </a:solidFill>
                <a:latin typeface="Arial" panose="020B0604020202020204" pitchFamily="34" charset="0"/>
                <a:cs typeface="Arial" panose="020B0604020202020204" pitchFamily="34" charset="0"/>
              </a:rPr>
              <a:t>Call: (720) 913-1714</a:t>
            </a: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Sign up for the </a:t>
            </a: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4"/>
              </a:rPr>
              <a:t>DSBO weekly newsletter</a:t>
            </a: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rgbClr val="000000"/>
                </a:solidFill>
                <a:latin typeface="Arial" panose="020B0604020202020204" pitchFamily="34" charset="0"/>
                <a:cs typeface="Arial" panose="020B0604020202020204" pitchFamily="34" charset="0"/>
              </a:rPr>
              <a:t>Certification: </a:t>
            </a:r>
            <a:r>
              <a:rPr lang="en-US" sz="2400">
                <a:solidFill>
                  <a:srgbClr val="000000"/>
                </a:solidFill>
                <a:latin typeface="Arial" panose="020B0604020202020204" pitchFamily="34" charset="0"/>
                <a:cs typeface="Arial" panose="020B0604020202020204" pitchFamily="34" charset="0"/>
                <a:hlinkClick r:id="rId5"/>
              </a:rPr>
              <a:t>certificationinfo@denvergov.org</a:t>
            </a:r>
            <a:endParaRPr lang="en-US" sz="240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rgbClr val="000000"/>
                </a:solidFill>
                <a:latin typeface="Arial" panose="020B0604020202020204" pitchFamily="34" charset="0"/>
                <a:cs typeface="Arial" panose="020B0604020202020204" pitchFamily="34" charset="0"/>
              </a:rPr>
              <a:t>DEN Compliance: </a:t>
            </a:r>
            <a:r>
              <a:rPr lang="en-US" sz="2400">
                <a:solidFill>
                  <a:srgbClr val="000000"/>
                </a:solidFill>
                <a:latin typeface="Arial" panose="020B0604020202020204" pitchFamily="34" charset="0"/>
                <a:cs typeface="Arial" panose="020B0604020202020204" pitchFamily="34" charset="0"/>
                <a:hlinkClick r:id="rId6"/>
              </a:rPr>
              <a:t>dsbo@flydenver.com</a:t>
            </a:r>
            <a:endParaRPr lang="en-US" sz="240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rgbClr val="000000"/>
                </a:solidFill>
                <a:latin typeface="Arial" panose="020B0604020202020204" pitchFamily="34" charset="0"/>
                <a:cs typeface="Arial" panose="020B0604020202020204" pitchFamily="34" charset="0"/>
              </a:rPr>
              <a:t>Downtown Compliance: </a:t>
            </a:r>
            <a:r>
              <a:rPr lang="en-US" sz="2400">
                <a:solidFill>
                  <a:srgbClr val="000000"/>
                </a:solidFill>
                <a:latin typeface="Arial" panose="020B0604020202020204" pitchFamily="34" charset="0"/>
                <a:cs typeface="Arial" panose="020B0604020202020204" pitchFamily="34" charset="0"/>
                <a:hlinkClick r:id="rId7"/>
              </a:rPr>
              <a:t>dsbo@denvergov.org</a:t>
            </a:r>
            <a:endParaRPr lang="en-US" sz="240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rgbClr val="000000"/>
                </a:solidFill>
                <a:latin typeface="Arial" panose="020B0604020202020204" pitchFamily="34" charset="0"/>
                <a:cs typeface="Arial" panose="020B0604020202020204" pitchFamily="34" charset="0"/>
              </a:rPr>
              <a:t>General inquiries: </a:t>
            </a:r>
            <a:r>
              <a:rPr lang="en-US" sz="2400">
                <a:solidFill>
                  <a:srgbClr val="000000"/>
                </a:solidFill>
                <a:latin typeface="Arial" panose="020B0604020202020204" pitchFamily="34" charset="0"/>
                <a:cs typeface="Arial" panose="020B0604020202020204" pitchFamily="34" charset="0"/>
                <a:hlinkClick r:id="rId8"/>
              </a:rPr>
              <a:t>dsbohelp@denvergov.org</a:t>
            </a:r>
            <a:endParaRPr lang="en-US" sz="24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13331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descr="General Services- Purchasing Division&#10;&#10;Exclusive management and control of the purchasing of all supplies, equipment and personal property and services in connection therewith, for the City and County and for all departments (including DEN), agencies, boards, commissions and authorities thereof, except the City Council.&#10;&#10;&#10;Leann Rush&#10;Senior Procurement Analyst (DEN)&#10;303-342-2298 &#10;leann.rush@flydenver.com &#10;&#10;&#10;Sol Ybarra  &#10;Business Outreach Coordinator  &#10;720-913-8156&#10;sol.ybarra@denvergov.org &#10;&#10;You must be registered in Bidnet&#10;to receive solicitation notices &#10;directly to your email. Please make &#10;to choose the correct codes for your&#10;business.&#10;">
            <a:extLst>
              <a:ext uri="{FF2B5EF4-FFF2-40B4-BE49-F238E27FC236}">
                <a16:creationId xmlns:a16="http://schemas.microsoft.com/office/drawing/2014/main" id="{35F67971-1933-588E-0AFA-D6BBB0F95EAC}"/>
              </a:ext>
              <a:ext uri="{C183D7F6-B498-43B3-948B-1728B52AA6E4}">
                <adec:decorative xmlns:adec="http://schemas.microsoft.com/office/drawing/2017/decorative" val="0"/>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440099"/>
                </a:solidFill>
                <a:effectLst/>
                <a:uLnTx/>
                <a:uFillTx/>
                <a:latin typeface="+mn-lt"/>
                <a:ea typeface="+mn-ea"/>
                <a:cs typeface="+mn-cs"/>
              </a:rPr>
              <a:t>General Services- Purchasing Division</a:t>
            </a:r>
          </a:p>
        </p:txBody>
      </p:sp>
      <p:sp>
        <p:nvSpPr>
          <p:cNvPr id="9" name="TextBox 8">
            <a:extLst>
              <a:ext uri="{FF2B5EF4-FFF2-40B4-BE49-F238E27FC236}">
                <a16:creationId xmlns:a16="http://schemas.microsoft.com/office/drawing/2014/main" id="{63544299-965E-0A54-E09A-E896F4B2F43B}"/>
              </a:ext>
            </a:extLst>
          </p:cNvPr>
          <p:cNvSpPr txBox="1"/>
          <p:nvPr/>
        </p:nvSpPr>
        <p:spPr>
          <a:xfrm>
            <a:off x="770439" y="1255125"/>
            <a:ext cx="9125111" cy="4801314"/>
          </a:xfrm>
          <a:prstGeom prst="rect">
            <a:avLst/>
          </a:prstGeom>
          <a:noFill/>
        </p:spPr>
        <p:txBody>
          <a:bodyPr wrap="square">
            <a:spAutoFit/>
          </a:bodyPr>
          <a:lstStyle/>
          <a:p>
            <a:r>
              <a:rPr lang="en-US"/>
              <a:t>Procures goods and related services (excludes construction/design) using competitive bidding and open market methods. Follows City Charter, D.R.M.C., and Fiscal Accountability Rules.</a:t>
            </a:r>
          </a:p>
          <a:p>
            <a:br>
              <a:rPr lang="en-US" b="1"/>
            </a:br>
            <a:r>
              <a:rPr lang="en-US" b="1"/>
              <a:t>Key Roles</a:t>
            </a:r>
            <a:r>
              <a:rPr lang="en-US"/>
              <a:t>: Manages bids, contracts, assets, surplus sales, vendor relations, and sustainable purchasing.</a:t>
            </a:r>
          </a:p>
          <a:p>
            <a:br>
              <a:rPr lang="en-US" b="1"/>
            </a:br>
            <a:r>
              <a:rPr lang="en-US" b="1"/>
              <a:t>Vendor Support</a:t>
            </a:r>
            <a:r>
              <a:rPr lang="en-US"/>
              <a:t>:</a:t>
            </a:r>
          </a:p>
          <a:p>
            <a:pPr marL="742950" lvl="1" indent="-285750">
              <a:buFont typeface="Arial" panose="020B0604020202020204" pitchFamily="34" charset="0"/>
              <a:buChar char="•"/>
            </a:pPr>
            <a:r>
              <a:rPr lang="en-US"/>
              <a:t>Uses </a:t>
            </a:r>
            <a:r>
              <a:rPr lang="en-US">
                <a:hlinkClick r:id="rId3"/>
              </a:rPr>
              <a:t>Rocky Mountain E-Purchasing System (BidNet).</a:t>
            </a:r>
            <a:endParaRPr lang="en-US"/>
          </a:p>
          <a:p>
            <a:pPr marL="742950" lvl="1" indent="-285750">
              <a:buFont typeface="Arial" panose="020B0604020202020204" pitchFamily="34" charset="0"/>
              <a:buChar char="•"/>
            </a:pPr>
            <a:r>
              <a:rPr lang="en-US"/>
              <a:t>Offers bid tools, updates, and resources on its </a:t>
            </a:r>
            <a:r>
              <a:rPr lang="en-US">
                <a:hlinkClick r:id="rId4"/>
              </a:rPr>
              <a:t>website</a:t>
            </a:r>
            <a:r>
              <a:rPr lang="en-US"/>
              <a:t>.</a:t>
            </a:r>
          </a:p>
          <a:p>
            <a:pPr marL="742950" lvl="1" indent="-285750">
              <a:buFont typeface="Arial" panose="020B0604020202020204" pitchFamily="34" charset="0"/>
              <a:buChar char="•"/>
            </a:pPr>
            <a:r>
              <a:rPr lang="en-US"/>
              <a:t>Sends </a:t>
            </a:r>
            <a:r>
              <a:rPr lang="en-US">
                <a:hlinkClick r:id="rId5"/>
              </a:rPr>
              <a:t>weekly notices on bids, events, and opportunities</a:t>
            </a:r>
            <a:r>
              <a:rPr lang="en-US"/>
              <a:t>.</a:t>
            </a:r>
          </a:p>
          <a:p>
            <a:pPr marL="742950" lvl="1" indent="-285750">
              <a:buFont typeface="Arial" panose="020B0604020202020204" pitchFamily="34" charset="0"/>
              <a:buChar char="•"/>
            </a:pPr>
            <a:r>
              <a:rPr lang="en-US"/>
              <a:t>Join the </a:t>
            </a:r>
            <a:r>
              <a:rPr lang="en-US">
                <a:hlinkClick r:id="rId5"/>
              </a:rPr>
              <a:t>vendor list </a:t>
            </a:r>
            <a:r>
              <a:rPr lang="en-US"/>
              <a:t>by completing the Purchasing Communication Form.</a:t>
            </a:r>
            <a:br>
              <a:rPr lang="en-US"/>
            </a:br>
            <a:endParaRPr lang="en-US"/>
          </a:p>
          <a:p>
            <a:pPr>
              <a:buNone/>
            </a:pPr>
            <a:r>
              <a:rPr lang="en-US" b="1"/>
              <a:t>Upcoming Vendor Event</a:t>
            </a:r>
            <a:endParaRPr lang="en-US"/>
          </a:p>
          <a:p>
            <a:pPr marL="285750" indent="-285750">
              <a:buFont typeface="Arial" panose="020B0604020202020204" pitchFamily="34" charset="0"/>
              <a:buChar char="•"/>
            </a:pPr>
            <a:r>
              <a:rPr lang="en-US">
                <a:hlinkClick r:id="rId4"/>
              </a:rPr>
              <a:t>Learn</a:t>
            </a:r>
            <a:r>
              <a:rPr lang="en-US"/>
              <a:t> about Denver agencies, procurement processes, and networking opportunities.</a:t>
            </a:r>
          </a:p>
          <a:p>
            <a:pPr marL="285750" indent="-285750">
              <a:buFont typeface="Arial" panose="020B0604020202020204" pitchFamily="34" charset="0"/>
              <a:buChar char="•"/>
            </a:pPr>
            <a:r>
              <a:rPr lang="en-US"/>
              <a:t>Open to providers of goods, services, and construction.</a:t>
            </a:r>
          </a:p>
          <a:p>
            <a:br>
              <a:rPr lang="en-US" b="1"/>
            </a:br>
            <a:r>
              <a:rPr lang="en-US" sz="1800"/>
              <a:t>To learn more, visit me in the breakout room and scan the QR code.</a:t>
            </a:r>
          </a:p>
        </p:txBody>
      </p:sp>
      <p:pic>
        <p:nvPicPr>
          <p:cNvPr id="10" name="Picture 9" descr="QR Code redirecting to https://denvergov.org/Government/Agencies-Departments-Offices/Agencies-Departments-Offices-Directory/General-Services/Purchasing-Division?OC_EA_EmergencyAnnouncementList_Dismiss=a0478fee-e93d-4942-a615-6de3ec23e95e">
            <a:extLst>
              <a:ext uri="{FF2B5EF4-FFF2-40B4-BE49-F238E27FC236}">
                <a16:creationId xmlns:a16="http://schemas.microsoft.com/office/drawing/2014/main" id="{13042EE4-B52C-74F4-F584-DF3F29629CE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51695" y="5705340"/>
            <a:ext cx="981209" cy="981209"/>
          </a:xfrm>
          <a:prstGeom prst="rect">
            <a:avLst/>
          </a:prstGeom>
        </p:spPr>
      </p:pic>
    </p:spTree>
    <p:extLst>
      <p:ext uri="{BB962C8B-B14F-4D97-AF65-F5344CB8AC3E}">
        <p14:creationId xmlns:p14="http://schemas.microsoft.com/office/powerpoint/2010/main" val="20892790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EF55DB1-894A-9690-9BD8-29C7A8B52F0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242207-285B-1F35-849E-6541FB6181BB}"/>
              </a:ext>
              <a:ext uri="{C183D7F6-B498-43B3-948B-1728B52AA6E4}">
                <adec:decorative xmlns:adec="http://schemas.microsoft.com/office/drawing/2017/decorative" val="1"/>
              </a:ext>
            </a:extLst>
          </p:cNvPr>
          <p:cNvSpPr txBox="1">
            <a:spLocks noGrp="1"/>
          </p:cNvSpPr>
          <p:nvPr>
            <p:ph type="title" idx="4294967295"/>
          </p:nvPr>
        </p:nvSpPr>
        <p:spPr>
          <a:xfrm>
            <a:off x="106121" y="-38470"/>
            <a:ext cx="8882323" cy="140038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377">
              <a:lnSpc>
                <a:spcPct val="100000"/>
              </a:lnSpc>
              <a:spcBef>
                <a:spcPts val="0"/>
              </a:spcBef>
              <a:defRPr/>
            </a:pPr>
            <a:r>
              <a:rPr lang="en-US" sz="2900">
                <a:solidFill>
                  <a:prstClr val="white"/>
                </a:solidFill>
                <a:latin typeface="Calibri"/>
                <a:ea typeface="+mj-lt"/>
                <a:cs typeface="+mj-lt"/>
              </a:rPr>
              <a:t>Denver Construction Careers Program</a:t>
            </a:r>
            <a:r>
              <a:rPr lang="en-US" sz="2900">
                <a:solidFill>
                  <a:prstClr val="white"/>
                </a:solidFill>
                <a:latin typeface="Calibri Light"/>
                <a:ea typeface="Calibri Light"/>
                <a:cs typeface="Calibri Light"/>
              </a:rPr>
              <a:t> </a:t>
            </a:r>
            <a:r>
              <a:rPr lang="en-US" sz="2900">
                <a:solidFill>
                  <a:prstClr val="white"/>
                </a:solidFill>
                <a:latin typeface="Calibri"/>
                <a:ea typeface="Calibri"/>
                <a:cs typeface="Calibri"/>
              </a:rPr>
              <a:t>(DCCP)</a:t>
            </a:r>
            <a:br>
              <a:rPr lang="en-US" sz="3200">
                <a:solidFill>
                  <a:prstClr val="white"/>
                </a:solidFill>
                <a:latin typeface="Calibri"/>
                <a:ea typeface="Calibri"/>
                <a:cs typeface="Calibri"/>
              </a:rPr>
            </a:br>
            <a:r>
              <a:rPr kumimoji="0" lang="en-US" sz="2900" b="0" i="0" u="none" strike="noStrike" kern="1200" cap="none" spc="0" normalizeH="0" baseline="0" noProof="0">
                <a:ln>
                  <a:noFill/>
                </a:ln>
                <a:solidFill>
                  <a:prstClr val="white"/>
                </a:solidFill>
                <a:effectLst/>
                <a:uLnTx/>
                <a:uFillTx/>
                <a:latin typeface="Calibri"/>
                <a:ea typeface="Calibri"/>
                <a:cs typeface="Calibri"/>
              </a:rPr>
              <a:t>Overview</a:t>
            </a:r>
            <a:br>
              <a:rPr lang="en-US" sz="2900">
                <a:latin typeface="Calibri"/>
                <a:ea typeface="+mn-ea"/>
                <a:cs typeface="+mn-cs"/>
              </a:rPr>
            </a:br>
            <a:endParaRPr lang="en-US" sz="2400" b="0" i="0" u="none" strike="noStrike" kern="1200" cap="none" spc="0" normalizeH="0" baseline="0" noProof="0">
              <a:ln>
                <a:noFill/>
              </a:ln>
              <a:solidFill>
                <a:prstClr val="white"/>
              </a:solidFill>
              <a:effectLst/>
              <a:uLnTx/>
              <a:uFillTx/>
              <a:latin typeface="Calibri"/>
              <a:ea typeface="Calibri"/>
              <a:cs typeface="Calibri"/>
            </a:endParaRPr>
          </a:p>
        </p:txBody>
      </p:sp>
      <p:sp>
        <p:nvSpPr>
          <p:cNvPr id="14" name="TextBox 13">
            <a:extLst>
              <a:ext uri="{FF2B5EF4-FFF2-40B4-BE49-F238E27FC236}">
                <a16:creationId xmlns:a16="http://schemas.microsoft.com/office/drawing/2014/main" id="{836ECBCA-3320-BE43-05A9-F8F4DEF56431}"/>
              </a:ext>
              <a:ext uri="{C183D7F6-B498-43B3-948B-1728B52AA6E4}">
                <adec:decorative xmlns:adec="http://schemas.microsoft.com/office/drawing/2017/decorative" val="1"/>
              </a:ext>
            </a:extLst>
          </p:cNvPr>
          <p:cNvSpPr txBox="1"/>
          <p:nvPr/>
        </p:nvSpPr>
        <p:spPr>
          <a:xfrm>
            <a:off x="395825" y="1260787"/>
            <a:ext cx="8609154" cy="5447645"/>
          </a:xfrm>
          <a:prstGeom prst="rect">
            <a:avLst/>
          </a:prstGeom>
          <a:noFill/>
        </p:spPr>
        <p:txBody>
          <a:bodyPr wrap="square" lIns="91440" tIns="45720" rIns="91440" bIns="45720" anchor="t">
            <a:spAutoFit/>
          </a:bodyPr>
          <a:lstStyle/>
          <a:p>
            <a:r>
              <a:rPr lang="en-US" sz="1500" b="1"/>
              <a:t>Workforce Ordinance Applies To:</a:t>
            </a:r>
          </a:p>
          <a:p>
            <a:pPr marL="285750" indent="-285750">
              <a:buFont typeface="Wingdings" panose="05000000000000000000" pitchFamily="2" charset="2"/>
              <a:buChar char="§"/>
            </a:pPr>
            <a:r>
              <a:rPr lang="en-US" sz="1500"/>
              <a:t>Contracts/work orders </a:t>
            </a:r>
            <a:r>
              <a:rPr lang="en-US" sz="1500" b="1"/>
              <a:t>≥ $10M</a:t>
            </a:r>
            <a:r>
              <a:rPr lang="en-US" sz="1500"/>
              <a:t>, advertised/issued after </a:t>
            </a:r>
            <a:r>
              <a:rPr lang="en-US" sz="1500" b="1"/>
              <a:t>May 30, 2025</a:t>
            </a:r>
            <a:endParaRPr lang="en-US" sz="1500" b="1">
              <a:ea typeface="Calibri"/>
              <a:cs typeface="Calibri"/>
            </a:endParaRPr>
          </a:p>
          <a:p>
            <a:pPr marL="285750" indent="-285750">
              <a:buFont typeface="Wingdings" panose="05000000000000000000" pitchFamily="2" charset="2"/>
              <a:buChar char="§"/>
            </a:pPr>
            <a:r>
              <a:rPr lang="en-US" sz="1500"/>
              <a:t>On-call/task orders evaluated </a:t>
            </a:r>
            <a:r>
              <a:rPr lang="en-US" sz="1500" b="1"/>
              <a:t>individually</a:t>
            </a:r>
            <a:endParaRPr lang="en-US" sz="1500" b="1">
              <a:ea typeface="Calibri"/>
              <a:cs typeface="Calibri"/>
            </a:endParaRPr>
          </a:p>
          <a:p>
            <a:pPr marL="285750" indent="-285750">
              <a:buFont typeface="Wingdings" panose="05000000000000000000" pitchFamily="2" charset="2"/>
              <a:buChar char="§"/>
            </a:pPr>
            <a:r>
              <a:rPr lang="en-US" sz="1500"/>
              <a:t>Contractors must sign a </a:t>
            </a:r>
            <a:r>
              <a:rPr lang="en-US" sz="1500" b="1"/>
              <a:t>Workforce Commitment Form</a:t>
            </a:r>
            <a:endParaRPr lang="en-US" sz="1500" b="1">
              <a:ea typeface="Calibri"/>
              <a:cs typeface="Calibri"/>
            </a:endParaRPr>
          </a:p>
          <a:p>
            <a:endParaRPr lang="en-US" sz="1200">
              <a:ea typeface="Calibri"/>
              <a:cs typeface="Calibri"/>
            </a:endParaRPr>
          </a:p>
          <a:p>
            <a:r>
              <a:rPr lang="en-US" sz="1500" b="1"/>
              <a:t>Key Percentage Requirements</a:t>
            </a:r>
            <a:endParaRPr lang="en-US" sz="1500" b="1">
              <a:ea typeface="Calibri"/>
              <a:cs typeface="Calibri"/>
            </a:endParaRPr>
          </a:p>
          <a:p>
            <a:pPr marL="285750" indent="-285750">
              <a:buFont typeface="Wingdings" panose="05000000000000000000" pitchFamily="2" charset="2"/>
              <a:buChar char="§"/>
            </a:pPr>
            <a:r>
              <a:rPr lang="en-US" sz="1500" b="1"/>
              <a:t>Priority Areas: </a:t>
            </a:r>
            <a:r>
              <a:rPr lang="en-US" sz="1500"/>
              <a:t>Track/report hours worked by residents from DCCP-identified priority neighborhoods</a:t>
            </a:r>
            <a:endParaRPr lang="en-US" sz="1500">
              <a:ea typeface="Calibri"/>
              <a:cs typeface="Calibri"/>
            </a:endParaRPr>
          </a:p>
          <a:p>
            <a:pPr marL="285750" indent="-285750">
              <a:buFont typeface="Wingdings" panose="05000000000000000000" pitchFamily="2" charset="2"/>
              <a:buChar char="§"/>
            </a:pPr>
            <a:r>
              <a:rPr lang="en-US" sz="1500" b="1"/>
              <a:t>Pre-Apprenticeship Grads: </a:t>
            </a:r>
            <a:r>
              <a:rPr lang="en-US" sz="1500"/>
              <a:t>Track/report hours worked by grads from DCCP-approved programs</a:t>
            </a:r>
            <a:endParaRPr lang="en-US" sz="1500">
              <a:ea typeface="Calibri"/>
              <a:cs typeface="Calibri"/>
            </a:endParaRPr>
          </a:p>
          <a:p>
            <a:pPr marL="285750" indent="-285750">
              <a:buFont typeface="Wingdings" panose="05000000000000000000" pitchFamily="2" charset="2"/>
              <a:buChar char="§"/>
            </a:pPr>
            <a:r>
              <a:rPr lang="en-US" sz="1500" b="1"/>
              <a:t>Veterans: </a:t>
            </a:r>
            <a:r>
              <a:rPr lang="en-US" sz="1500"/>
              <a:t>Track/report hours worked by veterans</a:t>
            </a:r>
            <a:endParaRPr lang="en-US" sz="1500">
              <a:ea typeface="Calibri"/>
              <a:cs typeface="Calibri"/>
            </a:endParaRPr>
          </a:p>
          <a:p>
            <a:pPr marL="285750" indent="-285750">
              <a:buFont typeface="Wingdings" panose="05000000000000000000" pitchFamily="2" charset="2"/>
              <a:buChar char="§"/>
            </a:pPr>
            <a:r>
              <a:rPr lang="en-US" sz="1500" b="1">
                <a:ea typeface="Calibri"/>
                <a:cs typeface="Calibri"/>
              </a:rPr>
              <a:t>Registered Apprenticeships:  </a:t>
            </a:r>
            <a:r>
              <a:rPr lang="en-US" sz="1500">
                <a:ea typeface="Calibri"/>
                <a:cs typeface="Calibri"/>
              </a:rPr>
              <a:t>Track/report hours by workers in registered apprenticeship programs</a:t>
            </a:r>
            <a:br>
              <a:rPr lang="en-US" sz="1500">
                <a:ea typeface="Calibri"/>
                <a:cs typeface="Calibri"/>
              </a:rPr>
            </a:br>
            <a:r>
              <a:rPr lang="en-US" sz="1500">
                <a:ea typeface="Calibri"/>
                <a:cs typeface="Calibri"/>
              </a:rPr>
              <a:t>including first-year and target category registered apprentices</a:t>
            </a:r>
          </a:p>
          <a:p>
            <a:endParaRPr lang="en-US" sz="1200" b="1">
              <a:ea typeface="Calibri"/>
              <a:cs typeface="Calibri"/>
            </a:endParaRPr>
          </a:p>
          <a:p>
            <a:r>
              <a:rPr lang="en-US" sz="1500" b="1">
                <a:ea typeface="Calibri"/>
                <a:cs typeface="Calibri"/>
              </a:rPr>
              <a:t>Reporting &amp; Enforcement</a:t>
            </a:r>
            <a:endParaRPr lang="en-US" sz="1500">
              <a:ea typeface="Calibri"/>
              <a:cs typeface="Calibri"/>
            </a:endParaRPr>
          </a:p>
          <a:p>
            <a:pPr marL="285750" indent="-285750">
              <a:buFont typeface="Wingdings,Sans-Serif"/>
              <a:buChar char="§"/>
            </a:pPr>
            <a:r>
              <a:rPr lang="en-US" sz="1500" b="1">
                <a:ea typeface="Calibri"/>
                <a:cs typeface="Calibri"/>
              </a:rPr>
              <a:t>LCPtracker </a:t>
            </a:r>
            <a:r>
              <a:rPr lang="en-US" sz="1500">
                <a:ea typeface="Calibri"/>
                <a:cs typeface="Calibri"/>
              </a:rPr>
              <a:t>is used to track and submit data</a:t>
            </a:r>
          </a:p>
          <a:p>
            <a:pPr marL="285750" indent="-285750">
              <a:buFont typeface="Wingdings,Sans-Serif"/>
              <a:buChar char="§"/>
            </a:pPr>
            <a:r>
              <a:rPr lang="en-US" sz="1500" b="1">
                <a:ea typeface="Calibri"/>
                <a:cs typeface="Calibri"/>
              </a:rPr>
              <a:t>DCCP monitors compliance; </a:t>
            </a:r>
            <a:r>
              <a:rPr lang="en-US" sz="1500">
                <a:ea typeface="Calibri"/>
                <a:cs typeface="Calibri"/>
              </a:rPr>
              <a:t>non-compliance may lead to penalties</a:t>
            </a:r>
          </a:p>
          <a:p>
            <a:endParaRPr lang="en-US" sz="1200">
              <a:ea typeface="Calibri"/>
              <a:cs typeface="Calibri"/>
            </a:endParaRPr>
          </a:p>
          <a:p>
            <a:r>
              <a:rPr lang="en-US" sz="1500" b="1"/>
              <a:t>Get Involved</a:t>
            </a:r>
            <a:endParaRPr lang="en-US" sz="1500" b="1">
              <a:ea typeface="Calibri"/>
              <a:cs typeface="Calibri"/>
            </a:endParaRPr>
          </a:p>
          <a:p>
            <a:pPr marL="285750" indent="-285750">
              <a:buFont typeface="Wingdings" panose="05000000000000000000" pitchFamily="2" charset="2"/>
              <a:buChar char="§"/>
            </a:pPr>
            <a:r>
              <a:rPr lang="en-US" sz="1500"/>
              <a:t>Jobseekers, employers, and community orgs — connect with </a:t>
            </a:r>
            <a:r>
              <a:rPr lang="en-US" sz="1500" b="1"/>
              <a:t>DEDO &amp; DCCP </a:t>
            </a:r>
            <a:r>
              <a:rPr lang="en-US" sz="1500"/>
              <a:t>to grow Denver’s construction workforce.</a:t>
            </a:r>
            <a:endParaRPr lang="en-US" sz="1500">
              <a:ea typeface="Calibri"/>
              <a:cs typeface="Calibri"/>
            </a:endParaRPr>
          </a:p>
          <a:p>
            <a:pPr marL="285750" indent="-285750">
              <a:buFont typeface="Arial" panose="020B0604020202020204" pitchFamily="34" charset="0"/>
              <a:buChar char="•"/>
            </a:pPr>
            <a:endParaRPr lang="en-US" sz="1200">
              <a:ea typeface="Calibri"/>
              <a:cs typeface="Calibri"/>
            </a:endParaRPr>
          </a:p>
          <a:p>
            <a:r>
              <a:rPr lang="en-US" sz="1500" b="1">
                <a:ea typeface="Calibri"/>
                <a:cs typeface="Calibri"/>
              </a:rPr>
              <a:t>Why It Matters</a:t>
            </a:r>
            <a:endParaRPr lang="en-US" sz="1500">
              <a:ea typeface="Calibri"/>
              <a:cs typeface="Calibri"/>
            </a:endParaRPr>
          </a:p>
          <a:p>
            <a:pPr marL="285750" indent="-285750">
              <a:buFont typeface="Wingdings,Sans-Serif" panose="020B0604020202020204" pitchFamily="34" charset="0"/>
              <a:buChar char="§"/>
            </a:pPr>
            <a:r>
              <a:rPr lang="en-US" sz="1500" b="1">
                <a:ea typeface="Calibri"/>
                <a:cs typeface="Calibri"/>
              </a:rPr>
              <a:t>Meets</a:t>
            </a:r>
            <a:r>
              <a:rPr lang="en-US" sz="1500">
                <a:ea typeface="Calibri"/>
                <a:cs typeface="Calibri"/>
              </a:rPr>
              <a:t> high demand for skilled construction workers</a:t>
            </a:r>
          </a:p>
          <a:p>
            <a:pPr marL="285750" indent="-285750">
              <a:buFont typeface="Wingdings,Sans-Serif" panose="020B0604020202020204" pitchFamily="34" charset="0"/>
              <a:buChar char="§"/>
            </a:pPr>
            <a:r>
              <a:rPr lang="en-US" sz="1500" b="1">
                <a:ea typeface="Calibri"/>
                <a:cs typeface="Calibri"/>
              </a:rPr>
              <a:t>Builds</a:t>
            </a:r>
            <a:r>
              <a:rPr lang="en-US" sz="1500">
                <a:ea typeface="Calibri"/>
                <a:cs typeface="Calibri"/>
              </a:rPr>
              <a:t> career pathways for Denver residents</a:t>
            </a:r>
          </a:p>
          <a:p>
            <a:pPr marL="285750" indent="-285750">
              <a:buFont typeface="Wingdings,Sans-Serif" panose="020B0604020202020204" pitchFamily="34" charset="0"/>
              <a:buChar char="§"/>
            </a:pPr>
            <a:r>
              <a:rPr lang="en-US" sz="1500" b="1">
                <a:ea typeface="Calibri"/>
                <a:cs typeface="Calibri"/>
              </a:rPr>
              <a:t>Aligns </a:t>
            </a:r>
            <a:r>
              <a:rPr lang="en-US" sz="1500">
                <a:ea typeface="Calibri"/>
                <a:cs typeface="Calibri"/>
              </a:rPr>
              <a:t>workforce with city infrastructure investments</a:t>
            </a:r>
          </a:p>
        </p:txBody>
      </p:sp>
      <p:pic>
        <p:nvPicPr>
          <p:cNvPr id="2" name="Picture 1">
            <a:extLst>
              <a:ext uri="{FF2B5EF4-FFF2-40B4-BE49-F238E27FC236}">
                <a16:creationId xmlns:a16="http://schemas.microsoft.com/office/drawing/2014/main" id="{DD0B5CF1-7A1A-2108-8702-AF4D1A45859F}"/>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69047" y="1815235"/>
            <a:ext cx="2253803" cy="2253803"/>
          </a:xfrm>
          <a:prstGeom prst="rect">
            <a:avLst/>
          </a:prstGeom>
        </p:spPr>
      </p:pic>
      <p:sp>
        <p:nvSpPr>
          <p:cNvPr id="5" name="TextBox 4">
            <a:extLst>
              <a:ext uri="{FF2B5EF4-FFF2-40B4-BE49-F238E27FC236}">
                <a16:creationId xmlns:a16="http://schemas.microsoft.com/office/drawing/2014/main" id="{D0A7838A-146E-0A6E-983C-ACA402C89E65}"/>
              </a:ext>
            </a:extLst>
          </p:cNvPr>
          <p:cNvSpPr txBox="1"/>
          <p:nvPr/>
        </p:nvSpPr>
        <p:spPr>
          <a:xfrm>
            <a:off x="9372403" y="4186098"/>
            <a:ext cx="254746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To learn more, visit me in the breakout room or scan the above QR code.</a:t>
            </a:r>
          </a:p>
        </p:txBody>
      </p:sp>
    </p:spTree>
    <p:extLst>
      <p:ext uri="{BB962C8B-B14F-4D97-AF65-F5344CB8AC3E}">
        <p14:creationId xmlns:p14="http://schemas.microsoft.com/office/powerpoint/2010/main" val="26995451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E4573-6F0E-22A1-B1FA-3BC604EB0E64}"/>
            </a:ext>
          </a:extLst>
        </p:cNvPr>
        <p:cNvGrpSpPr/>
        <p:nvPr/>
      </p:nvGrpSpPr>
      <p:grpSpPr>
        <a:xfrm>
          <a:off x="0" y="0"/>
          <a:ext cx="0" cy="0"/>
          <a:chOff x="0" y="0"/>
          <a:chExt cx="0" cy="0"/>
        </a:xfrm>
      </p:grpSpPr>
      <p:sp>
        <p:nvSpPr>
          <p:cNvPr id="12" name="Text Placeholder 11" descr="Multiple Airport Operations Opportunities">
            <a:extLst>
              <a:ext uri="{FF2B5EF4-FFF2-40B4-BE49-F238E27FC236}">
                <a16:creationId xmlns:a16="http://schemas.microsoft.com/office/drawing/2014/main" id="{81CD92EA-6EE9-61CB-B890-BBC54AEE2593}"/>
              </a:ext>
            </a:extLst>
          </p:cNvPr>
          <p:cNvSpPr>
            <a:spLocks noGrp="1"/>
          </p:cNvSpPr>
          <p:nvPr>
            <p:ph type="title" idx="4294967295"/>
          </p:nvPr>
        </p:nvSpPr>
        <p:spPr>
          <a:xfrm>
            <a:off x="2359839" y="1040045"/>
            <a:ext cx="8694737" cy="11890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kumimoji="0" lang="en-US" sz="3600" b="0" i="0" u="none" strike="noStrike" kern="1200" cap="none" spc="0" normalizeH="0" baseline="0" noProof="0" dirty="0">
                <a:ln>
                  <a:noFill/>
                </a:ln>
                <a:solidFill>
                  <a:schemeClr val="bg1"/>
                </a:solidFill>
                <a:effectLst/>
                <a:uLnTx/>
                <a:uFillTx/>
                <a:latin typeface="+mn-lt"/>
                <a:ea typeface="+mn-ea"/>
                <a:cs typeface="+mn-cs"/>
              </a:rPr>
              <a:t>PRL Specialty Retail</a:t>
            </a:r>
            <a:br>
              <a:rPr lang="en-US" sz="3600" b="0" i="0" u="none" strike="noStrike" kern="1200" cap="none" spc="0" normalizeH="0" baseline="0" noProof="0" dirty="0">
                <a:ln>
                  <a:noFill/>
                </a:ln>
                <a:effectLst/>
                <a:uLnTx/>
                <a:uFillTx/>
                <a:latin typeface="+mn-lt"/>
                <a:ea typeface="Calibri"/>
                <a:cs typeface="Calibri"/>
              </a:rPr>
            </a:br>
            <a:r>
              <a:rPr lang="en-US" sz="3600" dirty="0">
                <a:solidFill>
                  <a:schemeClr val="bg1"/>
                </a:solidFill>
                <a:ea typeface="Calibri Light"/>
                <a:cs typeface="Calibri Light"/>
              </a:rPr>
              <a:t>Breakout Room # 22</a:t>
            </a:r>
            <a:endParaRPr lang="en-US" sz="3600" b="0" i="0" u="none" strike="noStrike" kern="1200" cap="none" spc="0" normalizeH="0" baseline="0" noProof="0" dirty="0">
              <a:ln>
                <a:noFill/>
              </a:ln>
              <a:solidFill>
                <a:schemeClr val="bg1"/>
              </a:solidFill>
              <a:effectLst/>
              <a:uLnTx/>
              <a:uFillTx/>
              <a:latin typeface="+mn-lt"/>
              <a:ea typeface="Calibri"/>
              <a:cs typeface="Calibri"/>
            </a:endParaRPr>
          </a:p>
        </p:txBody>
      </p:sp>
    </p:spTree>
    <p:extLst>
      <p:ext uri="{BB962C8B-B14F-4D97-AF65-F5344CB8AC3E}">
        <p14:creationId xmlns:p14="http://schemas.microsoft.com/office/powerpoint/2010/main" val="950873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79F143B5-A7C8-AFA1-A007-2DA90BF972AA}"/>
              </a:ext>
              <a:ext uri="{C183D7F6-B498-43B3-948B-1728B52AA6E4}">
                <adec:decorative xmlns:adec="http://schemas.microsoft.com/office/drawing/2017/decorative" val="1"/>
              </a:ext>
            </a:extLst>
          </p:cNvPr>
          <p:cNvSpPr>
            <a:spLocks noGrp="1"/>
          </p:cNvSpPr>
          <p:nvPr>
            <p:ph type="title"/>
          </p:nvPr>
        </p:nvSpPr>
        <p:spPr>
          <a:xfrm>
            <a:off x="649842" y="303674"/>
            <a:ext cx="10702211" cy="816695"/>
          </a:xfrm>
        </p:spPr>
        <p:txBody>
          <a:bodyPr/>
          <a:lstStyle/>
          <a:p>
            <a:r>
              <a:rPr lang="en-US"/>
              <a:t>Empowering Small Business in Airport Retail</a:t>
            </a:r>
          </a:p>
        </p:txBody>
      </p:sp>
      <p:pic>
        <p:nvPicPr>
          <p:cNvPr id="7" name="Picture 6">
            <a:extLst>
              <a:ext uri="{FF2B5EF4-FFF2-40B4-BE49-F238E27FC236}">
                <a16:creationId xmlns:a16="http://schemas.microsoft.com/office/drawing/2014/main" id="{94CBAAAC-583E-32F0-A638-5D9D8AC006F2}"/>
              </a:ext>
              <a:ext uri="{C183D7F6-B498-43B3-948B-1728B52AA6E4}">
                <adec:decorative xmlns:adec="http://schemas.microsoft.com/office/drawing/2017/decorative" val="1"/>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9181752" y="1320005"/>
            <a:ext cx="2176475" cy="1654531"/>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B772AD45-C115-E069-4D63-563C505F1786}"/>
              </a:ext>
            </a:extLst>
          </p:cNvPr>
          <p:cNvSpPr txBox="1"/>
          <p:nvPr/>
        </p:nvSpPr>
        <p:spPr>
          <a:xfrm>
            <a:off x="649842" y="1039560"/>
            <a:ext cx="7919760" cy="4401205"/>
          </a:xfrm>
          <a:prstGeom prst="rect">
            <a:avLst/>
          </a:prstGeom>
          <a:noFill/>
          <a:ln>
            <a:solidFill>
              <a:schemeClr val="bg1"/>
            </a:solidFill>
          </a:ln>
        </p:spPr>
        <p:txBody>
          <a:bodyPr wrap="square" lIns="91440" tIns="45720" rIns="91440" bIns="45720" anchor="t">
            <a:spAutoFit/>
          </a:bodyPr>
          <a:lstStyle/>
          <a:p>
            <a:r>
              <a:rPr lang="en-US" sz="1400" b="1"/>
              <a:t>Who We Are</a:t>
            </a:r>
            <a:br>
              <a:rPr lang="en-US" sz="1400"/>
            </a:br>
            <a:r>
              <a:rPr lang="en-US" sz="1400"/>
              <a:t>Retail partner at </a:t>
            </a:r>
            <a:r>
              <a:rPr lang="en-US" sz="1400" b="1"/>
              <a:t>DEN</a:t>
            </a:r>
            <a:r>
              <a:rPr lang="en-US" sz="1400"/>
              <a:t> empowering </a:t>
            </a:r>
            <a:r>
              <a:rPr lang="en-US" sz="1400" b="1"/>
              <a:t>local, small, minority &amp; women-owned businesses</a:t>
            </a:r>
            <a:r>
              <a:rPr lang="en-US" sz="1400"/>
              <a:t>.</a:t>
            </a:r>
            <a:br>
              <a:rPr lang="en-US" sz="1400"/>
            </a:br>
            <a:endParaRPr lang="en-US" sz="1400"/>
          </a:p>
          <a:p>
            <a:pPr>
              <a:buNone/>
            </a:pPr>
            <a:r>
              <a:rPr lang="en-US" sz="1400" b="1"/>
              <a:t>Mission</a:t>
            </a:r>
            <a:br>
              <a:rPr lang="en-US" sz="1400"/>
            </a:br>
            <a:r>
              <a:rPr lang="en-US" sz="1400"/>
              <a:t>Enhance travel, grow local economies, launch small businesses.</a:t>
            </a:r>
            <a:br>
              <a:rPr lang="en-US" sz="1400"/>
            </a:br>
            <a:endParaRPr lang="en-US" sz="1400"/>
          </a:p>
          <a:p>
            <a:pPr>
              <a:buNone/>
            </a:pPr>
            <a:r>
              <a:rPr lang="en-US" sz="1400" b="1"/>
              <a:t>Why PRI?</a:t>
            </a:r>
            <a:endParaRPr lang="en-US" sz="1400"/>
          </a:p>
          <a:p>
            <a:pPr>
              <a:buFont typeface="Arial" panose="020B0604020202020204" pitchFamily="34" charset="0"/>
              <a:buChar char="•"/>
            </a:pPr>
            <a:r>
              <a:rPr lang="en-US" sz="1400"/>
              <a:t>No RFP, no construction</a:t>
            </a:r>
          </a:p>
          <a:p>
            <a:pPr>
              <a:buFont typeface="Arial" panose="020B0604020202020204" pitchFamily="34" charset="0"/>
              <a:buChar char="•"/>
            </a:pPr>
            <a:r>
              <a:rPr lang="en-US" sz="1400"/>
              <a:t>Short-term, low-risk</a:t>
            </a:r>
          </a:p>
          <a:p>
            <a:pPr>
              <a:buFont typeface="Arial" panose="020B0604020202020204" pitchFamily="34" charset="0"/>
              <a:buChar char="•"/>
            </a:pPr>
            <a:r>
              <a:rPr lang="en-US" sz="1400"/>
              <a:t>Turnkey support: logistics, onboarding, training</a:t>
            </a:r>
          </a:p>
          <a:p>
            <a:pPr>
              <a:buFont typeface="Arial" panose="020B0604020202020204" pitchFamily="34" charset="0"/>
              <a:buChar char="•"/>
            </a:pPr>
            <a:r>
              <a:rPr lang="en-US" sz="1400"/>
              <a:t>PRI-provided kiosks/RMUs</a:t>
            </a:r>
            <a:br>
              <a:rPr lang="en-US" sz="1400"/>
            </a:br>
            <a:endParaRPr lang="en-US" sz="1400"/>
          </a:p>
          <a:p>
            <a:pPr>
              <a:buNone/>
            </a:pPr>
            <a:r>
              <a:rPr lang="en-US" sz="1400" b="1"/>
              <a:t>2024 Highlights</a:t>
            </a:r>
            <a:endParaRPr lang="en-US" sz="1400"/>
          </a:p>
          <a:p>
            <a:pPr>
              <a:buFont typeface="Arial" panose="020B0604020202020204" pitchFamily="34" charset="0"/>
              <a:buChar char="•"/>
            </a:pPr>
            <a:r>
              <a:rPr lang="en-US" sz="1400"/>
              <a:t>37% sales from ACDBE partners</a:t>
            </a:r>
          </a:p>
          <a:p>
            <a:pPr>
              <a:buFont typeface="Arial" panose="020B0604020202020204" pitchFamily="34" charset="0"/>
              <a:buChar char="•"/>
            </a:pPr>
            <a:r>
              <a:rPr lang="en-US" sz="1400"/>
              <a:t>Avg. kiosk sales: </a:t>
            </a:r>
            <a:r>
              <a:rPr lang="en-US" sz="1400" b="1"/>
              <a:t>$30K+/</a:t>
            </a:r>
            <a:r>
              <a:rPr lang="en-US" sz="1400" b="1" err="1"/>
              <a:t>mo</a:t>
            </a:r>
            <a:br>
              <a:rPr lang="en-US" sz="1400" b="1"/>
            </a:br>
            <a:endParaRPr lang="en-US" sz="1400"/>
          </a:p>
          <a:p>
            <a:pPr>
              <a:buNone/>
            </a:pPr>
            <a:r>
              <a:rPr lang="en-US" sz="1400" b="1"/>
              <a:t>Costs</a:t>
            </a:r>
            <a:endParaRPr lang="en-US" sz="1400"/>
          </a:p>
          <a:p>
            <a:pPr>
              <a:buFont typeface="Arial" panose="020B0604020202020204" pitchFamily="34" charset="0"/>
              <a:buChar char="•"/>
            </a:pPr>
            <a:r>
              <a:rPr lang="en-US" sz="1400"/>
              <a:t>Monthly: </a:t>
            </a:r>
            <a:r>
              <a:rPr lang="en-US" sz="1400" b="1"/>
              <a:t>$4K–$6K</a:t>
            </a:r>
            <a:endParaRPr lang="en-US" sz="1400"/>
          </a:p>
          <a:p>
            <a:pPr>
              <a:buFont typeface="Arial" panose="020B0604020202020204" pitchFamily="34" charset="0"/>
              <a:buChar char="•"/>
            </a:pPr>
            <a:r>
              <a:rPr lang="en-US" sz="1400"/>
              <a:t>Overage: </a:t>
            </a:r>
            <a:r>
              <a:rPr lang="en-US" sz="1400" b="1"/>
              <a:t>15%</a:t>
            </a:r>
            <a:endParaRPr lang="en-US" sz="1400"/>
          </a:p>
          <a:p>
            <a:pPr>
              <a:buFont typeface="Arial" panose="020B0604020202020204" pitchFamily="34" charset="0"/>
              <a:buChar char="•"/>
            </a:pPr>
            <a:r>
              <a:rPr lang="en-US" sz="1400"/>
              <a:t>Fees: </a:t>
            </a:r>
            <a:r>
              <a:rPr lang="en-US" sz="1400" b="1"/>
              <a:t>~$650 + 0.5%</a:t>
            </a:r>
            <a:r>
              <a:rPr lang="en-US" sz="1400"/>
              <a:t> (DEN marketing)</a:t>
            </a:r>
          </a:p>
        </p:txBody>
      </p:sp>
      <p:sp>
        <p:nvSpPr>
          <p:cNvPr id="24" name="TextBox 23">
            <a:extLst>
              <a:ext uri="{FF2B5EF4-FFF2-40B4-BE49-F238E27FC236}">
                <a16:creationId xmlns:a16="http://schemas.microsoft.com/office/drawing/2014/main" id="{51C6B8C8-ED7F-DA2D-41AD-2FB9C92793A6}"/>
              </a:ext>
            </a:extLst>
          </p:cNvPr>
          <p:cNvSpPr txBox="1"/>
          <p:nvPr/>
        </p:nvSpPr>
        <p:spPr>
          <a:xfrm>
            <a:off x="7592225" y="4956251"/>
            <a:ext cx="3951388" cy="954107"/>
          </a:xfrm>
          <a:prstGeom prst="rect">
            <a:avLst/>
          </a:prstGeom>
          <a:noFill/>
        </p:spPr>
        <p:txBody>
          <a:bodyPr wrap="square" lIns="91440" tIns="45720" rIns="91440" bIns="45720" anchor="t">
            <a:spAutoFit/>
          </a:bodyPr>
          <a:lstStyle/>
          <a:p>
            <a:pPr algn="r"/>
            <a:r>
              <a:rPr lang="en-US" sz="1400" b="1"/>
              <a:t>Connect</a:t>
            </a:r>
            <a:br>
              <a:rPr lang="en-US" sz="1400"/>
            </a:br>
            <a:r>
              <a:rPr lang="en-US" sz="1400" b="1"/>
              <a:t>Cord Rauba</a:t>
            </a:r>
            <a:r>
              <a:rPr lang="en-US" sz="1400"/>
              <a:t> | cord@priretail.com</a:t>
            </a:r>
            <a:br>
              <a:rPr lang="en-US" sz="1400"/>
            </a:br>
            <a:r>
              <a:rPr lang="en-US" sz="1400"/>
              <a:t>📞 303.342.6817 | 📱 303.885.0815</a:t>
            </a:r>
          </a:p>
          <a:p>
            <a:pPr algn="r"/>
            <a:r>
              <a:rPr lang="en-US" sz="1400">
                <a:ea typeface="+mn-lt"/>
                <a:cs typeface="+mn-lt"/>
              </a:rPr>
              <a:t>https://www.priretail.com/den-airport</a:t>
            </a:r>
            <a:endParaRPr lang="en-US"/>
          </a:p>
        </p:txBody>
      </p:sp>
      <p:pic>
        <p:nvPicPr>
          <p:cNvPr id="25" name="Picture 24">
            <a:extLst>
              <a:ext uri="{FF2B5EF4-FFF2-40B4-BE49-F238E27FC236}">
                <a16:creationId xmlns:a16="http://schemas.microsoft.com/office/drawing/2014/main" id="{703ECADF-7373-C579-5345-1C1B1517D157}"/>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67592" y="3242224"/>
            <a:ext cx="1777497" cy="1663993"/>
          </a:xfrm>
          <a:prstGeom prst="rect">
            <a:avLst/>
          </a:prstGeom>
        </p:spPr>
      </p:pic>
    </p:spTree>
    <p:extLst>
      <p:ext uri="{BB962C8B-B14F-4D97-AF65-F5344CB8AC3E}">
        <p14:creationId xmlns:p14="http://schemas.microsoft.com/office/powerpoint/2010/main" val="10800926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B0FE3-3082-694B-468F-AFDD1AAACFF1}"/>
            </a:ext>
          </a:extLst>
        </p:cNvPr>
        <p:cNvGrpSpPr/>
        <p:nvPr/>
      </p:nvGrpSpPr>
      <p:grpSpPr>
        <a:xfrm>
          <a:off x="0" y="0"/>
          <a:ext cx="0" cy="0"/>
          <a:chOff x="0" y="0"/>
          <a:chExt cx="0" cy="0"/>
        </a:xfrm>
      </p:grpSpPr>
      <p:sp>
        <p:nvSpPr>
          <p:cNvPr id="24" name="TextBox 23">
            <a:extLst>
              <a:ext uri="{FF2B5EF4-FFF2-40B4-BE49-F238E27FC236}">
                <a16:creationId xmlns:a16="http://schemas.microsoft.com/office/drawing/2014/main" id="{4EAA6CDC-4C4D-B0A4-183A-BBBC1CBBBE99}"/>
              </a:ext>
              <a:ext uri="{C183D7F6-B498-43B3-948B-1728B52AA6E4}">
                <adec:decorative xmlns:adec="http://schemas.microsoft.com/office/drawing/2017/decorative" val="1"/>
              </a:ext>
            </a:extLst>
          </p:cNvPr>
          <p:cNvSpPr txBox="1"/>
          <p:nvPr/>
        </p:nvSpPr>
        <p:spPr>
          <a:xfrm>
            <a:off x="649842" y="1211001"/>
            <a:ext cx="7478158" cy="51090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lumMod val="75000"/>
                    <a:lumOff val="25000"/>
                  </a:prstClr>
                </a:solidFill>
                <a:effectLst/>
                <a:uLnTx/>
                <a:uFillTx/>
                <a:latin typeface="Century Gothic"/>
                <a:ea typeface="+mn-ea"/>
                <a:cs typeface="+mn-cs"/>
              </a:rPr>
              <a:t>Who We Are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Calibri" panose="020F0502020204030204" pitchFamily="34" charset="0"/>
              </a:rPr>
              <a:t>PRI offers dynamic, revenue generating retail opportunities in airports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Calibri" panose="020F0502020204030204" pitchFamily="34" charset="0"/>
              </a:rPr>
              <a:t>Proven success at DEN and SJC</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Calibri" panose="020F0502020204030204" pitchFamily="34" charset="0"/>
              </a:rPr>
              <a:t>We support local, small, minority and women-owned business through our </a:t>
            </a:r>
            <a:r>
              <a:rPr kumimoji="0" lang="en-US" sz="1800" b="1"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Calibri" panose="020F0502020204030204" pitchFamily="34" charset="0"/>
              </a:rPr>
              <a:t>Small Business Launchpad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lumMod val="75000"/>
                    <a:lumOff val="25000"/>
                  </a:prstClr>
                </a:solidFill>
                <a:effectLst/>
                <a:uLnTx/>
                <a:uFillTx/>
                <a:latin typeface="Century Gothic"/>
                <a:ea typeface="+mn-ea"/>
                <a:cs typeface="+mn-cs"/>
              </a:rPr>
              <a:t>Our Mission</a:t>
            </a:r>
          </a:p>
          <a:p>
            <a:pPr marL="36576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Calibri" panose="020F0502020204030204" pitchFamily="34" charset="0"/>
              </a:rPr>
              <a:t>Enhance passenger experience, drive local economic growth and equip small businesses to succeed in airport retail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lumMod val="75000"/>
                    <a:lumOff val="25000"/>
                  </a:prstClr>
                </a:solidFill>
                <a:effectLst/>
                <a:uLnTx/>
                <a:uFillTx/>
                <a:latin typeface="Century Gothic"/>
                <a:ea typeface="+mn-ea"/>
                <a:cs typeface="+mn-cs"/>
              </a:rPr>
              <a:t>Key Benefits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Calibri" panose="020F0502020204030204" pitchFamily="34" charset="0"/>
              </a:rPr>
              <a:t>No RFP, No Construction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Calibri" panose="020F0502020204030204" pitchFamily="34" charset="0"/>
              </a:rPr>
              <a:t>Short-term, low-risk commitment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lumMod val="75000"/>
                  <a:lumOff val="25000"/>
                </a:prstClr>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lumMod val="75000"/>
                    <a:lumOff val="25000"/>
                  </a:prstClr>
                </a:solidFill>
                <a:effectLst/>
                <a:uLnTx/>
                <a:uFillTx/>
                <a:latin typeface="Century Gothic"/>
                <a:ea typeface="+mn-ea"/>
                <a:cs typeface="+mn-cs"/>
              </a:rPr>
              <a:t>2024 highlights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Calibri" panose="020F0502020204030204" pitchFamily="34" charset="0"/>
            </a:endParaRPr>
          </a:p>
          <a:p>
            <a:pPr marL="36576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Calibri" panose="020F0502020204030204" pitchFamily="34" charset="0"/>
              </a:rPr>
              <a:t>37% of sales represented by ACDBE businesses and average monthly Kiosk/RMU sales over $30,000</a:t>
            </a:r>
          </a:p>
        </p:txBody>
      </p:sp>
      <p:sp>
        <p:nvSpPr>
          <p:cNvPr id="2" name="Title 3">
            <a:extLst>
              <a:ext uri="{FF2B5EF4-FFF2-40B4-BE49-F238E27FC236}">
                <a16:creationId xmlns:a16="http://schemas.microsoft.com/office/drawing/2014/main" id="{85D6F37D-B3FE-28BD-CE35-1165C3AB5BA6}"/>
              </a:ext>
              <a:ext uri="{C183D7F6-B498-43B3-948B-1728B52AA6E4}">
                <adec:decorative xmlns:adec="http://schemas.microsoft.com/office/drawing/2017/decorative" val="1"/>
              </a:ext>
            </a:extLst>
          </p:cNvPr>
          <p:cNvSpPr>
            <a:spLocks noGrp="1"/>
          </p:cNvSpPr>
          <p:nvPr>
            <p:ph type="title"/>
          </p:nvPr>
        </p:nvSpPr>
        <p:spPr>
          <a:xfrm>
            <a:off x="649842" y="303674"/>
            <a:ext cx="10702211" cy="816695"/>
          </a:xfrm>
        </p:spPr>
        <p:txBody>
          <a:bodyPr/>
          <a:lstStyle/>
          <a:p>
            <a:r>
              <a:rPr lang="en-US" sz="3600"/>
              <a:t>Empowering Small Business in Airport Retail         </a:t>
            </a:r>
          </a:p>
        </p:txBody>
      </p:sp>
      <p:pic>
        <p:nvPicPr>
          <p:cNvPr id="7" name="Picture 6">
            <a:extLst>
              <a:ext uri="{FF2B5EF4-FFF2-40B4-BE49-F238E27FC236}">
                <a16:creationId xmlns:a16="http://schemas.microsoft.com/office/drawing/2014/main" id="{D716B55E-E8B0-19D4-DF6A-61826FDDDC3C}"/>
              </a:ext>
              <a:ext uri="{C183D7F6-B498-43B3-948B-1728B52AA6E4}">
                <adec:decorative xmlns:adec="http://schemas.microsoft.com/office/drawing/2017/decorative" val="1"/>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tretch>
            <a:fillRect/>
          </a:stretch>
        </p:blipFill>
        <p:spPr>
          <a:xfrm>
            <a:off x="8001850" y="1211001"/>
            <a:ext cx="3184521" cy="2420836"/>
          </a:xfrm>
          <a:prstGeom prst="rect">
            <a:avLst/>
          </a:prstGeom>
          <a:ln>
            <a:noFill/>
          </a:ln>
          <a:effectLst>
            <a:outerShdw blurRad="292100" dist="139700" dir="2700000" algn="tl" rotWithShape="0">
              <a:srgbClr val="333333">
                <a:alpha val="65000"/>
              </a:srgbClr>
            </a:outerShdw>
          </a:effectLst>
        </p:spPr>
      </p:pic>
      <p:pic>
        <p:nvPicPr>
          <p:cNvPr id="5" name="Picture 2">
            <a:extLst>
              <a:ext uri="{FF2B5EF4-FFF2-40B4-BE49-F238E27FC236}">
                <a16:creationId xmlns:a16="http://schemas.microsoft.com/office/drawing/2014/main" id="{9951F94B-3D82-DADE-85AC-A06F00766BB5}"/>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107056" y="3429000"/>
            <a:ext cx="2244998" cy="23658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26437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FB132-DA69-7176-9878-E37E7DDBF0A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6763250-D1C6-9864-59AA-15C577F4E659}"/>
              </a:ext>
              <a:ext uri="{C183D7F6-B498-43B3-948B-1728B52AA6E4}">
                <adec:decorative xmlns:adec="http://schemas.microsoft.com/office/drawing/2017/decorative" val="1"/>
              </a:ext>
            </a:extLst>
          </p:cNvPr>
          <p:cNvSpPr>
            <a:spLocks noGrp="1"/>
          </p:cNvSpPr>
          <p:nvPr>
            <p:ph type="title" idx="4294967295"/>
          </p:nvPr>
        </p:nvSpPr>
        <p:spPr>
          <a:xfrm>
            <a:off x="613066" y="481537"/>
            <a:ext cx="8871457" cy="5794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000">
                <a:latin typeface="Century Gothic" panose="020B0502020202020204" pitchFamily="34" charset="0"/>
              </a:rPr>
              <a:t>Participation, Services &amp; Contract</a:t>
            </a:r>
          </a:p>
        </p:txBody>
      </p:sp>
      <p:pic>
        <p:nvPicPr>
          <p:cNvPr id="9" name="Picture 8">
            <a:extLst>
              <a:ext uri="{FF2B5EF4-FFF2-40B4-BE49-F238E27FC236}">
                <a16:creationId xmlns:a16="http://schemas.microsoft.com/office/drawing/2014/main" id="{96EE8494-AA0B-3A99-FF6E-212234F22FB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rcRect b="8106"/>
          <a:stretch>
            <a:fillRect/>
          </a:stretch>
        </p:blipFill>
        <p:spPr>
          <a:xfrm>
            <a:off x="10587230" y="5097884"/>
            <a:ext cx="826596" cy="996890"/>
          </a:xfrm>
          <a:prstGeom prst="rect">
            <a:avLst/>
          </a:prstGeom>
          <a:ln>
            <a:noFill/>
          </a:ln>
          <a:effectLst>
            <a:outerShdw blurRad="292100" dist="139700" dir="2700000" algn="tl" rotWithShape="0">
              <a:srgbClr val="333333">
                <a:alpha val="65000"/>
              </a:srgbClr>
            </a:outerShdw>
          </a:effectLst>
        </p:spPr>
      </p:pic>
      <p:pic>
        <p:nvPicPr>
          <p:cNvPr id="10" name="Picture 4">
            <a:extLst>
              <a:ext uri="{FF2B5EF4-FFF2-40B4-BE49-F238E27FC236}">
                <a16:creationId xmlns:a16="http://schemas.microsoft.com/office/drawing/2014/main" id="{67712CC8-5B32-4F6D-A16D-FCFF8808B701}"/>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71887" y="5429403"/>
            <a:ext cx="675006" cy="6750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D1413444-5BCB-224F-3050-0E73D43CED42}"/>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3066" y="5438300"/>
            <a:ext cx="862611" cy="656474"/>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AE0CEEA8-C907-D054-110B-12283CE661EE}"/>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64762" y="5503521"/>
            <a:ext cx="1312951" cy="656475"/>
          </a:xfrm>
          <a:prstGeom prst="rect">
            <a:avLst/>
          </a:prstGeom>
          <a:ln>
            <a:noFill/>
          </a:ln>
          <a:effectLst>
            <a:outerShdw blurRad="292100" dist="139700" dir="2700000" algn="tl" rotWithShape="0">
              <a:srgbClr val="333333">
                <a:alpha val="65000"/>
              </a:srgbClr>
            </a:outerShdw>
          </a:effectLst>
        </p:spPr>
      </p:pic>
      <p:pic>
        <p:nvPicPr>
          <p:cNvPr id="16" name="Picture 6">
            <a:extLst>
              <a:ext uri="{FF2B5EF4-FFF2-40B4-BE49-F238E27FC236}">
                <a16:creationId xmlns:a16="http://schemas.microsoft.com/office/drawing/2014/main" id="{3FC251AE-0151-FD9A-1509-1240A18F6250}"/>
              </a:ext>
              <a:ext uri="{C183D7F6-B498-43B3-948B-1728B52AA6E4}">
                <adec:decorative xmlns:adec="http://schemas.microsoft.com/office/drawing/2017/decorative" val="1"/>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424676" y="2001792"/>
            <a:ext cx="945266" cy="8896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 name="Picture 10">
            <a:extLst>
              <a:ext uri="{FF2B5EF4-FFF2-40B4-BE49-F238E27FC236}">
                <a16:creationId xmlns:a16="http://schemas.microsoft.com/office/drawing/2014/main" id="{7DECD7D1-FD44-35DC-05CA-7C12DF936641}"/>
              </a:ext>
              <a:ext uri="{C183D7F6-B498-43B3-948B-1728B52AA6E4}">
                <adec:decorative xmlns:adec="http://schemas.microsoft.com/office/drawing/2017/decorative" val="1"/>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459411" y="2989530"/>
            <a:ext cx="922132" cy="9221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13E6548-5A1B-59A3-C2F9-600506DF3A89}"/>
              </a:ext>
              <a:ext uri="{C183D7F6-B498-43B3-948B-1728B52AA6E4}">
                <adec:decorative xmlns:adec="http://schemas.microsoft.com/office/drawing/2017/decorative" val="1"/>
              </a:ext>
            </a:extLst>
          </p:cNvPr>
          <p:cNvSpPr txBox="1"/>
          <p:nvPr/>
        </p:nvSpPr>
        <p:spPr>
          <a:xfrm>
            <a:off x="613066" y="1276493"/>
            <a:ext cx="7563137" cy="3662541"/>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lumMod val="75000"/>
                    <a:lumOff val="25000"/>
                  </a:prstClr>
                </a:solidFill>
                <a:effectLst/>
                <a:uLnTx/>
                <a:uFillTx/>
                <a:latin typeface="Century Gothic"/>
                <a:ea typeface="+mn-ea"/>
                <a:cs typeface="+mn-cs"/>
              </a:rPr>
              <a:t>Turnkey Support for Merchants</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lumMod val="75000"/>
                    <a:lumOff val="25000"/>
                  </a:prstClr>
                </a:solidFill>
                <a:effectLst/>
                <a:uLnTx/>
                <a:uFillTx/>
                <a:latin typeface="Century Gothic"/>
                <a:ea typeface="+mn-ea"/>
                <a:cs typeface="+mn-cs"/>
              </a:rPr>
              <a:t>Product receipt, storage &amp; delivery</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lumMod val="75000"/>
                    <a:lumOff val="25000"/>
                  </a:prstClr>
                </a:solidFill>
                <a:effectLst/>
                <a:uLnTx/>
                <a:uFillTx/>
                <a:latin typeface="Century Gothic"/>
                <a:ea typeface="+mn-ea"/>
                <a:cs typeface="+mn-cs"/>
              </a:rPr>
              <a:t>Onboarding, training &amp; badging</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lumMod val="75000"/>
                    <a:lumOff val="25000"/>
                  </a:prstClr>
                </a:solidFill>
                <a:effectLst/>
                <a:uLnTx/>
                <a:uFillTx/>
                <a:latin typeface="Century Gothic"/>
                <a:ea typeface="+mn-ea"/>
                <a:cs typeface="+mn-cs"/>
              </a:rPr>
              <a:t>Full administrative and operational support</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lumMod val="75000"/>
                  <a:lumOff val="25000"/>
                </a:prstClr>
              </a:solidFill>
              <a:effectLst/>
              <a:uLnTx/>
              <a:uFillTx/>
              <a:latin typeface="Century Gothic"/>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lumMod val="75000"/>
                    <a:lumOff val="25000"/>
                  </a:prstClr>
                </a:solidFill>
                <a:effectLst/>
                <a:uLnTx/>
                <a:uFillTx/>
                <a:latin typeface="Century Gothic"/>
                <a:ea typeface="+mn-ea"/>
                <a:cs typeface="+mn-cs"/>
              </a:rPr>
              <a:t>Retail Space/Structure</a:t>
            </a:r>
          </a:p>
          <a:p>
            <a:pPr marL="365760" marR="0" lvl="1" indent="0" algn="l"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lumMod val="75000"/>
                    <a:lumOff val="25000"/>
                  </a:prstClr>
                </a:solidFill>
                <a:effectLst/>
                <a:uLnTx/>
                <a:uFillTx/>
                <a:latin typeface="Century Gothic"/>
                <a:ea typeface="+mn-ea"/>
                <a:cs typeface="+mn-cs"/>
              </a:rPr>
              <a:t>Kiosks &amp; RMUs provided by PRI (some custom exceptions)</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lumMod val="75000"/>
                  <a:lumOff val="25000"/>
                </a:prstClr>
              </a:solidFill>
              <a:effectLst/>
              <a:uLnTx/>
              <a:uFillTx/>
              <a:latin typeface="Century Gothic"/>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lumMod val="75000"/>
                    <a:lumOff val="25000"/>
                  </a:prstClr>
                </a:solidFill>
                <a:effectLst/>
                <a:uLnTx/>
                <a:uFillTx/>
                <a:latin typeface="Century Gothic"/>
                <a:ea typeface="+mn-ea"/>
                <a:cs typeface="+mn-cs"/>
              </a:rPr>
              <a:t>General Participation Costs</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lumMod val="75000"/>
                    <a:lumOff val="25000"/>
                  </a:prstClr>
                </a:solidFill>
                <a:effectLst/>
                <a:uLnTx/>
                <a:uFillTx/>
                <a:latin typeface="Century Gothic"/>
                <a:ea typeface="+mn-ea"/>
                <a:cs typeface="+mn-cs"/>
              </a:rPr>
              <a:t>Monthly Minimum:	~$4000 - $6000</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lumMod val="75000"/>
                    <a:lumOff val="25000"/>
                  </a:prstClr>
                </a:solidFill>
                <a:effectLst/>
                <a:uLnTx/>
                <a:uFillTx/>
                <a:latin typeface="Century Gothic"/>
                <a:ea typeface="+mn-ea"/>
                <a:cs typeface="+mn-cs"/>
              </a:rPr>
              <a:t>Sales Overage:	15% over natural breakpoint</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lumMod val="75000"/>
                    <a:lumOff val="25000"/>
                  </a:prstClr>
                </a:solidFill>
                <a:effectLst/>
                <a:uLnTx/>
                <a:uFillTx/>
                <a:latin typeface="Century Gothic"/>
                <a:ea typeface="+mn-ea"/>
                <a:cs typeface="+mn-cs"/>
              </a:rPr>
              <a:t>Ancillary Fees: 	~$650</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lumMod val="75000"/>
                    <a:lumOff val="25000"/>
                  </a:prstClr>
                </a:solidFill>
                <a:effectLst/>
                <a:uLnTx/>
                <a:uFillTx/>
                <a:latin typeface="Century Gothic"/>
                <a:ea typeface="+mn-ea"/>
                <a:cs typeface="+mn-cs"/>
              </a:rPr>
              <a:t>DEN Marketing Fee:	0.5% of all gross sales</a:t>
            </a:r>
            <a:endParaRPr kumimoji="0" lang="en-US" sz="2400" b="0" i="0" u="none" strike="noStrike" kern="1200" cap="none" spc="0" normalizeH="0" baseline="0" noProof="0">
              <a:ln>
                <a:noFill/>
              </a:ln>
              <a:solidFill>
                <a:prstClr val="black">
                  <a:lumMod val="75000"/>
                  <a:lumOff val="25000"/>
                </a:prstClr>
              </a:solidFill>
              <a:effectLst/>
              <a:uLnTx/>
              <a:uFillTx/>
              <a:latin typeface="Century Gothic"/>
              <a:ea typeface="+mn-ea"/>
              <a:cs typeface="+mn-cs"/>
            </a:endParaRPr>
          </a:p>
        </p:txBody>
      </p:sp>
      <p:pic>
        <p:nvPicPr>
          <p:cNvPr id="3" name="Picture 2">
            <a:extLst>
              <a:ext uri="{FF2B5EF4-FFF2-40B4-BE49-F238E27FC236}">
                <a16:creationId xmlns:a16="http://schemas.microsoft.com/office/drawing/2014/main" id="{D8AA4E58-1E35-57AA-4380-6A0164398E26}"/>
              </a:ext>
              <a:ext uri="{C183D7F6-B498-43B3-948B-1728B52AA6E4}">
                <adec:decorative xmlns:adec="http://schemas.microsoft.com/office/drawing/2017/decorative" val="1"/>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0491020" y="4070512"/>
            <a:ext cx="922806" cy="8685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1" name="Picture 2">
            <a:extLst>
              <a:ext uri="{FF2B5EF4-FFF2-40B4-BE49-F238E27FC236}">
                <a16:creationId xmlns:a16="http://schemas.microsoft.com/office/drawing/2014/main" id="{62C7AC9B-EF43-A38C-F28F-03B617110A9B}"/>
              </a:ext>
              <a:ext uri="{C183D7F6-B498-43B3-948B-1728B52AA6E4}">
                <adec:decorative xmlns:adec="http://schemas.microsoft.com/office/drawing/2017/decorative" val="1"/>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122905" y="5503521"/>
            <a:ext cx="1000649" cy="6978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4">
            <a:extLst>
              <a:ext uri="{FF2B5EF4-FFF2-40B4-BE49-F238E27FC236}">
                <a16:creationId xmlns:a16="http://schemas.microsoft.com/office/drawing/2014/main" id="{3EB2BAC0-794C-3B8B-6122-57BE7C28154E}"/>
              </a:ext>
              <a:ext uri="{C183D7F6-B498-43B3-948B-1728B52AA6E4}">
                <adec:decorative xmlns:adec="http://schemas.microsoft.com/office/drawing/2017/decorative" val="1"/>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l="3201" r="8836"/>
          <a:stretch>
            <a:fillRect/>
          </a:stretch>
        </p:blipFill>
        <p:spPr bwMode="auto">
          <a:xfrm>
            <a:off x="8104315" y="5463774"/>
            <a:ext cx="810689" cy="6564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0">
            <a:extLst>
              <a:ext uri="{FF2B5EF4-FFF2-40B4-BE49-F238E27FC236}">
                <a16:creationId xmlns:a16="http://schemas.microsoft.com/office/drawing/2014/main" id="{57EA8798-9450-9166-FEBF-35EE236CB852}"/>
              </a:ext>
              <a:ext uri="{C183D7F6-B498-43B3-948B-1728B52AA6E4}">
                <adec:decorative xmlns:adec="http://schemas.microsoft.com/office/drawing/2017/decorative" val="1"/>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0424676" y="1135723"/>
            <a:ext cx="945266" cy="7502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CF705A04-3DDA-63FF-6CD9-9D5F655024B0}"/>
              </a:ext>
              <a:ext uri="{C183D7F6-B498-43B3-948B-1728B52AA6E4}">
                <adec:decorative xmlns:adec="http://schemas.microsoft.com/office/drawing/2017/decorative" val="1"/>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516766" y="5520885"/>
            <a:ext cx="1256729" cy="5993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51250B67-F5AC-7267-2D9E-E83164569632}"/>
              </a:ext>
              <a:ext uri="{C183D7F6-B498-43B3-948B-1728B52AA6E4}">
                <adec:decorative xmlns:adec="http://schemas.microsoft.com/office/drawing/2017/decorative" val="1"/>
              </a:ext>
            </a:extLst>
          </p:cNvPr>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l="5983" t="33286" r="9494" b="31514"/>
          <a:stretch>
            <a:fillRect/>
          </a:stretch>
        </p:blipFill>
        <p:spPr bwMode="auto">
          <a:xfrm>
            <a:off x="9011214" y="5496629"/>
            <a:ext cx="1479806" cy="6162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E4687D9C-E289-EF71-09A3-14D0DD85A4B1}"/>
              </a:ext>
              <a:ext uri="{C183D7F6-B498-43B3-948B-1728B52AA6E4}">
                <adec:decorative xmlns:adec="http://schemas.microsoft.com/office/drawing/2017/decorative" val="1"/>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6731927" y="5713970"/>
            <a:ext cx="1372388" cy="4460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4BBF148-C08C-FE56-BF31-BD79258CFD9F}"/>
              </a:ext>
              <a:ext uri="{C183D7F6-B498-43B3-948B-1728B52AA6E4}">
                <adec:decorative xmlns:adec="http://schemas.microsoft.com/office/drawing/2017/decorative" val="1"/>
              </a:ext>
            </a:extLst>
          </p:cNvPr>
          <p:cNvSpPr txBox="1"/>
          <p:nvPr/>
        </p:nvSpPr>
        <p:spPr>
          <a:xfrm>
            <a:off x="7911735" y="3406975"/>
            <a:ext cx="2631426" cy="1877437"/>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entury Gothic"/>
                <a:ea typeface="+mn-ea"/>
                <a:cs typeface="+mn-cs"/>
              </a:rPr>
              <a:t>Let’s Connect!</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lumMod val="75000"/>
                  <a:lumOff val="25000"/>
                </a:prstClr>
              </a:solidFill>
              <a:effectLst/>
              <a:uLnTx/>
              <a:uFillTx/>
              <a:latin typeface="Century Gothic"/>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entury Gothic"/>
                <a:ea typeface="+mn-ea"/>
                <a:cs typeface="+mn-cs"/>
              </a:rPr>
              <a:t>Cord Rauba</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entury Gothic"/>
                <a:ea typeface="+mn-ea"/>
                <a:cs typeface="+mn-cs"/>
                <a:hlinkClick r:id="rId16"/>
              </a:rPr>
              <a:t>cord@priretail.com</a:t>
            </a:r>
            <a:r>
              <a:rPr kumimoji="0" lang="en-US" sz="1800" b="0" i="0" u="none" strike="noStrike" kern="1200" cap="none" spc="0" normalizeH="0" baseline="0" noProof="0" dirty="0">
                <a:ln>
                  <a:noFill/>
                </a:ln>
                <a:solidFill>
                  <a:prstClr val="black">
                    <a:lumMod val="75000"/>
                    <a:lumOff val="25000"/>
                  </a:prstClr>
                </a:solidFill>
                <a:effectLst/>
                <a:uLnTx/>
                <a:uFillTx/>
                <a:latin typeface="Century Gothic"/>
                <a:ea typeface="+mn-ea"/>
                <a:cs typeface="+mn-cs"/>
              </a:rPr>
              <a:t>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entury Gothic"/>
                <a:ea typeface="+mn-ea"/>
                <a:cs typeface="+mn-cs"/>
              </a:rPr>
              <a:t>303.342.6817 of 303.885.0815</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Century Gothic"/>
              <a:ea typeface="+mn-ea"/>
              <a:cs typeface="+mn-cs"/>
            </a:endParaRPr>
          </a:p>
        </p:txBody>
      </p:sp>
      <p:pic>
        <p:nvPicPr>
          <p:cNvPr id="6" name="Picture 5">
            <a:extLst>
              <a:ext uri="{FF2B5EF4-FFF2-40B4-BE49-F238E27FC236}">
                <a16:creationId xmlns:a16="http://schemas.microsoft.com/office/drawing/2014/main" id="{61D05134-F62E-B51E-96FD-FDD4F4A8D005}"/>
              </a:ext>
              <a:ext uri="{C183D7F6-B498-43B3-948B-1728B52AA6E4}">
                <adec:decorative xmlns:adec="http://schemas.microsoft.com/office/drawing/2017/decorative" val="1"/>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7911735" y="1393284"/>
            <a:ext cx="1850161" cy="1857551"/>
          </a:xfrm>
          <a:prstGeom prst="rect">
            <a:avLst/>
          </a:prstGeom>
        </p:spPr>
      </p:pic>
    </p:spTree>
    <p:extLst>
      <p:ext uri="{BB962C8B-B14F-4D97-AF65-F5344CB8AC3E}">
        <p14:creationId xmlns:p14="http://schemas.microsoft.com/office/powerpoint/2010/main" val="41719432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 Placeholder 4" descr="To reduce barriers for small businesses to operate autos unescorted airside, we introduce the new Airside Excess Auto Liability Program, also known as the AirsideDrive Program. The program provides $9M in excess of $1M in coverage for entities to meet the minimum unescorted airside driving insurance requirements of $10M Combined Single Limit each occurrence of Auto Liability. &#10;&#10;Benefits: Supporting our Airside Partners&#10;Affordable Coverage&#10;Bridging the Gap&#10;Easy Access&#10;Comprehensive Protection&#10;Small/Emerging Business Boost&#10;">
            <a:extLst>
              <a:ext uri="{FF2B5EF4-FFF2-40B4-BE49-F238E27FC236}">
                <a16:creationId xmlns:a16="http://schemas.microsoft.com/office/drawing/2014/main" id="{E0FECF13-731B-28F1-3A42-7ED23B7A2E9F}"/>
              </a:ext>
              <a:ext uri="{C183D7F6-B498-43B3-948B-1728B52AA6E4}">
                <adec:decorative xmlns:adec="http://schemas.microsoft.com/office/drawing/2017/decorative" val="0"/>
              </a:ext>
            </a:extLst>
          </p:cNvPr>
          <p:cNvSpPr>
            <a:spLocks noGrp="1"/>
          </p:cNvSpPr>
          <p:nvPr>
            <p:ph type="title" idx="4294967295"/>
          </p:nvPr>
        </p:nvSpPr>
        <p:spPr>
          <a:xfrm>
            <a:off x="770439" y="459818"/>
            <a:ext cx="940364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Calibri"/>
                <a:cs typeface="Calibri"/>
              </a:rPr>
              <a:t>Program Purpose</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7" name="Text Placeholder 6">
            <a:extLst>
              <a:ext uri="{FF2B5EF4-FFF2-40B4-BE49-F238E27FC236}">
                <a16:creationId xmlns:a16="http://schemas.microsoft.com/office/drawing/2014/main" id="{D9ADDCDC-BF32-D6FB-842B-6244B14FAD3F}"/>
              </a:ext>
              <a:ext uri="{C183D7F6-B498-43B3-948B-1728B52AA6E4}">
                <adec:decorative xmlns:adec="http://schemas.microsoft.com/office/drawing/2017/decorative" val="1"/>
              </a:ext>
            </a:extLst>
          </p:cNvPr>
          <p:cNvSpPr>
            <a:spLocks noGrp="1"/>
          </p:cNvSpPr>
          <p:nvPr>
            <p:ph type="body" sz="quarter" idx="13"/>
          </p:nvPr>
        </p:nvSpPr>
        <p:spPr>
          <a:xfrm>
            <a:off x="770439" y="1231285"/>
            <a:ext cx="9576719" cy="4805747"/>
          </a:xfrm>
        </p:spPr>
        <p:txBody>
          <a:bodyPr lIns="91440" tIns="45720" rIns="91440" bIns="45720" anchor="t"/>
          <a:lstStyle/>
          <a:p>
            <a:pPr>
              <a:lnSpc>
                <a:spcPct val="100000"/>
              </a:lnSpc>
              <a:spcBef>
                <a:spcPts val="0"/>
              </a:spcBef>
            </a:pPr>
            <a:r>
              <a:rPr lang="en-US">
                <a:solidFill>
                  <a:srgbClr val="000000"/>
                </a:solidFill>
                <a:ea typeface="Calibri"/>
                <a:cs typeface="Calibri"/>
              </a:rPr>
              <a:t>To reduce barriers for small businesses to operate autos unescorted airside, DEN Risk Management introduces the new Airside Excess Auto Liability Program, also known as the AirsideDrive Program. The program provides $9M in excess of $1M in coverage for entities to meet the minimum unescorted airside driving insurance requirements of $10M Combined Single Limit each occurrence of Auto Liability. </a:t>
            </a:r>
            <a:br>
              <a:rPr lang="en-US">
                <a:solidFill>
                  <a:srgbClr val="000000"/>
                </a:solidFill>
                <a:ea typeface="Calibri"/>
                <a:cs typeface="Calibri"/>
              </a:rPr>
            </a:br>
            <a:br>
              <a:rPr lang="en-US">
                <a:solidFill>
                  <a:srgbClr val="000000"/>
                </a:solidFill>
                <a:ea typeface="Calibri"/>
                <a:cs typeface="Calibri"/>
              </a:rPr>
            </a:br>
            <a:br>
              <a:rPr lang="en-US">
                <a:ea typeface="Calibri"/>
                <a:cs typeface="Calibri"/>
              </a:rPr>
            </a:br>
            <a:r>
              <a:rPr lang="en-US" sz="2800">
                <a:solidFill>
                  <a:srgbClr val="440099"/>
                </a:solidFill>
                <a:ea typeface="Calibri"/>
                <a:cs typeface="Calibri"/>
              </a:rPr>
              <a:t>Benefits: Supporting our Airside Partners</a:t>
            </a:r>
            <a:endParaRPr lang="en-US" sz="2800"/>
          </a:p>
          <a:p>
            <a:pPr marL="285750" indent="-285750">
              <a:lnSpc>
                <a:spcPct val="100000"/>
              </a:lnSpc>
              <a:spcBef>
                <a:spcPts val="0"/>
              </a:spcBef>
              <a:buClr>
                <a:srgbClr val="E35B2A"/>
              </a:buClr>
              <a:buFont typeface="Arial" panose="020B0604020202020204" pitchFamily="34" charset="0"/>
              <a:buChar char="•"/>
            </a:pPr>
            <a:r>
              <a:rPr lang="en-US" sz="1600">
                <a:solidFill>
                  <a:srgbClr val="000000"/>
                </a:solidFill>
                <a:ea typeface="Calibri"/>
                <a:cs typeface="Calibri"/>
              </a:rPr>
              <a:t>Affordable Coverage</a:t>
            </a:r>
            <a:endParaRPr lang="en-US">
              <a:ea typeface="Calibri"/>
              <a:cs typeface="Calibri"/>
            </a:endParaRPr>
          </a:p>
          <a:p>
            <a:pPr marL="285750" indent="-285750">
              <a:lnSpc>
                <a:spcPct val="100000"/>
              </a:lnSpc>
              <a:spcBef>
                <a:spcPts val="0"/>
              </a:spcBef>
              <a:buClr>
                <a:srgbClr val="E35B2A"/>
              </a:buClr>
              <a:buFont typeface="Arial" panose="020B0604020202020204" pitchFamily="34" charset="0"/>
              <a:buChar char="•"/>
            </a:pPr>
            <a:r>
              <a:rPr lang="en-US" sz="1600">
                <a:solidFill>
                  <a:srgbClr val="000000"/>
                </a:solidFill>
                <a:ea typeface="Calibri"/>
                <a:cs typeface="Calibri"/>
              </a:rPr>
              <a:t>Bridging the Gap</a:t>
            </a:r>
            <a:endParaRPr lang="en-US"/>
          </a:p>
          <a:p>
            <a:pPr marL="285750" indent="-285750">
              <a:lnSpc>
                <a:spcPct val="100000"/>
              </a:lnSpc>
              <a:spcBef>
                <a:spcPts val="0"/>
              </a:spcBef>
              <a:buClr>
                <a:srgbClr val="E35B2A"/>
              </a:buClr>
              <a:buFont typeface="Arial" panose="020B0604020202020204" pitchFamily="34" charset="0"/>
              <a:buChar char="•"/>
            </a:pPr>
            <a:r>
              <a:rPr lang="en-US" sz="1600">
                <a:solidFill>
                  <a:srgbClr val="000000"/>
                </a:solidFill>
                <a:ea typeface="Calibri"/>
                <a:cs typeface="Calibri"/>
              </a:rPr>
              <a:t>Easy Access</a:t>
            </a:r>
            <a:endParaRPr lang="en-US"/>
          </a:p>
          <a:p>
            <a:pPr marL="285750" indent="-285750">
              <a:lnSpc>
                <a:spcPct val="100000"/>
              </a:lnSpc>
              <a:spcBef>
                <a:spcPts val="0"/>
              </a:spcBef>
              <a:buClr>
                <a:srgbClr val="E35B2A"/>
              </a:buClr>
              <a:buFont typeface="Arial" panose="020B0604020202020204" pitchFamily="34" charset="0"/>
              <a:buChar char="•"/>
            </a:pPr>
            <a:r>
              <a:rPr lang="en-US" sz="1600">
                <a:solidFill>
                  <a:srgbClr val="000000"/>
                </a:solidFill>
                <a:ea typeface="Calibri"/>
                <a:cs typeface="Calibri"/>
              </a:rPr>
              <a:t>Comprehensive Protection</a:t>
            </a:r>
            <a:endParaRPr lang="en-US"/>
          </a:p>
          <a:p>
            <a:pPr marL="285750" indent="-285750">
              <a:lnSpc>
                <a:spcPct val="100000"/>
              </a:lnSpc>
              <a:spcBef>
                <a:spcPts val="0"/>
              </a:spcBef>
              <a:buClr>
                <a:srgbClr val="E35B2A"/>
              </a:buClr>
              <a:buFont typeface="Arial" panose="020B0604020202020204" pitchFamily="34" charset="0"/>
              <a:buChar char="•"/>
            </a:pPr>
            <a:r>
              <a:rPr lang="en-US" sz="1600">
                <a:solidFill>
                  <a:srgbClr val="000000"/>
                </a:solidFill>
                <a:ea typeface="Calibri"/>
                <a:cs typeface="Calibri"/>
              </a:rPr>
              <a:t>Small/Emerging Business Boost</a:t>
            </a:r>
            <a:endParaRPr lang="en-US"/>
          </a:p>
        </p:txBody>
      </p:sp>
      <p:pic>
        <p:nvPicPr>
          <p:cNvPr id="11" name="Picture 10" descr="QR code for the program: https://www.flydenver.com/business-and-community/airsidedrive-program/">
            <a:extLst>
              <a:ext uri="{FF2B5EF4-FFF2-40B4-BE49-F238E27FC236}">
                <a16:creationId xmlns:a16="http://schemas.microsoft.com/office/drawing/2014/main" id="{BD762219-C840-6B39-6878-49932FD4FBC9}"/>
              </a:ext>
            </a:extLst>
          </p:cNvPr>
          <p:cNvPicPr>
            <a:picLocks noChangeAspect="1"/>
          </p:cNvPicPr>
          <p:nvPr/>
        </p:nvPicPr>
        <p:blipFill>
          <a:blip r:embed="rId3" cstate="email">
            <a:extLst>
              <a:ext uri="{28A0092B-C50C-407E-A947-70E740481C1C}">
                <a14:useLocalDpi xmlns:a14="http://schemas.microsoft.com/office/drawing/2010/main"/>
              </a:ext>
            </a:extLst>
          </a:blip>
          <a:srcRect l="7678" t="7419" r="9398" b="8968"/>
          <a:stretch/>
        </p:blipFill>
        <p:spPr>
          <a:xfrm>
            <a:off x="856976" y="4824900"/>
            <a:ext cx="1241310" cy="1251612"/>
          </a:xfrm>
          <a:prstGeom prst="rect">
            <a:avLst/>
          </a:prstGeom>
        </p:spPr>
      </p:pic>
      <p:sp>
        <p:nvSpPr>
          <p:cNvPr id="15" name="Freeform: Shape 14">
            <a:extLst>
              <a:ext uri="{FF2B5EF4-FFF2-40B4-BE49-F238E27FC236}">
                <a16:creationId xmlns:a16="http://schemas.microsoft.com/office/drawing/2014/main" id="{8FB464C2-B118-9760-4868-C34AD8414D01}"/>
              </a:ext>
              <a:ext uri="{C183D7F6-B498-43B3-948B-1728B52AA6E4}">
                <adec:decorative xmlns:adec="http://schemas.microsoft.com/office/drawing/2017/decorative" val="1"/>
              </a:ext>
            </a:extLst>
          </p:cNvPr>
          <p:cNvSpPr/>
          <p:nvPr/>
        </p:nvSpPr>
        <p:spPr>
          <a:xfrm rot="20247250">
            <a:off x="2861008" y="5447093"/>
            <a:ext cx="1240326" cy="521935"/>
          </a:xfrm>
          <a:custGeom>
            <a:avLst/>
            <a:gdLst>
              <a:gd name="connsiteX0" fmla="*/ 914400 w 1147810"/>
              <a:gd name="connsiteY0" fmla="*/ 0 h 863125"/>
              <a:gd name="connsiteX1" fmla="*/ 957129 w 1147810"/>
              <a:gd name="connsiteY1" fmla="*/ 25637 h 863125"/>
              <a:gd name="connsiteX2" fmla="*/ 982767 w 1147810"/>
              <a:gd name="connsiteY2" fmla="*/ 42729 h 863125"/>
              <a:gd name="connsiteX3" fmla="*/ 1025496 w 1147810"/>
              <a:gd name="connsiteY3" fmla="*/ 59821 h 863125"/>
              <a:gd name="connsiteX4" fmla="*/ 1076771 w 1147810"/>
              <a:gd name="connsiteY4" fmla="*/ 111095 h 863125"/>
              <a:gd name="connsiteX5" fmla="*/ 1128045 w 1147810"/>
              <a:gd name="connsiteY5" fmla="*/ 188008 h 863125"/>
              <a:gd name="connsiteX6" fmla="*/ 1119500 w 1147810"/>
              <a:gd name="connsiteY6" fmla="*/ 470019 h 863125"/>
              <a:gd name="connsiteX7" fmla="*/ 1102408 w 1147810"/>
              <a:gd name="connsiteY7" fmla="*/ 512748 h 863125"/>
              <a:gd name="connsiteX8" fmla="*/ 1051133 w 1147810"/>
              <a:gd name="connsiteY8" fmla="*/ 572568 h 863125"/>
              <a:gd name="connsiteX9" fmla="*/ 991313 w 1147810"/>
              <a:gd name="connsiteY9" fmla="*/ 623843 h 863125"/>
              <a:gd name="connsiteX10" fmla="*/ 828943 w 1147810"/>
              <a:gd name="connsiteY10" fmla="*/ 658026 h 863125"/>
              <a:gd name="connsiteX11" fmla="*/ 700756 w 1147810"/>
              <a:gd name="connsiteY11" fmla="*/ 649480 h 863125"/>
              <a:gd name="connsiteX12" fmla="*/ 546931 w 1147810"/>
              <a:gd name="connsiteY12" fmla="*/ 478565 h 863125"/>
              <a:gd name="connsiteX13" fmla="*/ 521294 w 1147810"/>
              <a:gd name="connsiteY13" fmla="*/ 384561 h 863125"/>
              <a:gd name="connsiteX14" fmla="*/ 512748 w 1147810"/>
              <a:gd name="connsiteY14" fmla="*/ 299103 h 863125"/>
              <a:gd name="connsiteX15" fmla="*/ 504202 w 1147810"/>
              <a:gd name="connsiteY15" fmla="*/ 256374 h 863125"/>
              <a:gd name="connsiteX16" fmla="*/ 512748 w 1147810"/>
              <a:gd name="connsiteY16" fmla="*/ 205099 h 863125"/>
              <a:gd name="connsiteX17" fmla="*/ 649481 w 1147810"/>
              <a:gd name="connsiteY17" fmla="*/ 205099 h 863125"/>
              <a:gd name="connsiteX18" fmla="*/ 717847 w 1147810"/>
              <a:gd name="connsiteY18" fmla="*/ 264920 h 863125"/>
              <a:gd name="connsiteX19" fmla="*/ 743485 w 1147810"/>
              <a:gd name="connsiteY19" fmla="*/ 290557 h 863125"/>
              <a:gd name="connsiteX20" fmla="*/ 794759 w 1147810"/>
              <a:gd name="connsiteY20" fmla="*/ 367469 h 863125"/>
              <a:gd name="connsiteX21" fmla="*/ 811851 w 1147810"/>
              <a:gd name="connsiteY21" fmla="*/ 495656 h 863125"/>
              <a:gd name="connsiteX22" fmla="*/ 803305 w 1147810"/>
              <a:gd name="connsiteY22" fmla="*/ 555477 h 863125"/>
              <a:gd name="connsiteX23" fmla="*/ 649481 w 1147810"/>
              <a:gd name="connsiteY23" fmla="*/ 786213 h 863125"/>
              <a:gd name="connsiteX24" fmla="*/ 589660 w 1147810"/>
              <a:gd name="connsiteY24" fmla="*/ 837488 h 863125"/>
              <a:gd name="connsiteX25" fmla="*/ 521294 w 1147810"/>
              <a:gd name="connsiteY25" fmla="*/ 863125 h 863125"/>
              <a:gd name="connsiteX26" fmla="*/ 247828 w 1147810"/>
              <a:gd name="connsiteY26" fmla="*/ 769122 h 863125"/>
              <a:gd name="connsiteX27" fmla="*/ 162371 w 1147810"/>
              <a:gd name="connsiteY27" fmla="*/ 700755 h 863125"/>
              <a:gd name="connsiteX28" fmla="*/ 119642 w 1147810"/>
              <a:gd name="connsiteY28" fmla="*/ 623843 h 863125"/>
              <a:gd name="connsiteX29" fmla="*/ 76913 w 1147810"/>
              <a:gd name="connsiteY29" fmla="*/ 538385 h 863125"/>
              <a:gd name="connsiteX30" fmla="*/ 0 w 1147810"/>
              <a:gd name="connsiteY30" fmla="*/ 410198 h 86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47810" h="863125">
                <a:moveTo>
                  <a:pt x="914400" y="0"/>
                </a:moveTo>
                <a:cubicBezTo>
                  <a:pt x="928643" y="8546"/>
                  <a:pt x="943044" y="16834"/>
                  <a:pt x="957129" y="25637"/>
                </a:cubicBezTo>
                <a:cubicBezTo>
                  <a:pt x="965839" y="31081"/>
                  <a:pt x="973580" y="38136"/>
                  <a:pt x="982767" y="42729"/>
                </a:cubicBezTo>
                <a:cubicBezTo>
                  <a:pt x="996488" y="49589"/>
                  <a:pt x="1011253" y="54124"/>
                  <a:pt x="1025496" y="59821"/>
                </a:cubicBezTo>
                <a:cubicBezTo>
                  <a:pt x="1042588" y="76912"/>
                  <a:pt x="1064335" y="90368"/>
                  <a:pt x="1076771" y="111095"/>
                </a:cubicBezTo>
                <a:cubicBezTo>
                  <a:pt x="1109736" y="166037"/>
                  <a:pt x="1092442" y="140536"/>
                  <a:pt x="1128045" y="188008"/>
                </a:cubicBezTo>
                <a:cubicBezTo>
                  <a:pt x="1162686" y="291928"/>
                  <a:pt x="1146601" y="232887"/>
                  <a:pt x="1119500" y="470019"/>
                </a:cubicBezTo>
                <a:cubicBezTo>
                  <a:pt x="1117758" y="485260"/>
                  <a:pt x="1110917" y="499984"/>
                  <a:pt x="1102408" y="512748"/>
                </a:cubicBezTo>
                <a:cubicBezTo>
                  <a:pt x="1087840" y="534600"/>
                  <a:pt x="1069704" y="553997"/>
                  <a:pt x="1051133" y="572568"/>
                </a:cubicBezTo>
                <a:cubicBezTo>
                  <a:pt x="1032562" y="591139"/>
                  <a:pt x="1014203" y="610967"/>
                  <a:pt x="991313" y="623843"/>
                </a:cubicBezTo>
                <a:cubicBezTo>
                  <a:pt x="938810" y="653376"/>
                  <a:pt x="886662" y="652254"/>
                  <a:pt x="828943" y="658026"/>
                </a:cubicBezTo>
                <a:cubicBezTo>
                  <a:pt x="786214" y="655177"/>
                  <a:pt x="740415" y="665637"/>
                  <a:pt x="700756" y="649480"/>
                </a:cubicBezTo>
                <a:cubicBezTo>
                  <a:pt x="616003" y="614951"/>
                  <a:pt x="588760" y="548279"/>
                  <a:pt x="546931" y="478565"/>
                </a:cubicBezTo>
                <a:cubicBezTo>
                  <a:pt x="538385" y="447230"/>
                  <a:pt x="527371" y="416466"/>
                  <a:pt x="521294" y="384561"/>
                </a:cubicBezTo>
                <a:cubicBezTo>
                  <a:pt x="515937" y="356439"/>
                  <a:pt x="516532" y="327480"/>
                  <a:pt x="512748" y="299103"/>
                </a:cubicBezTo>
                <a:cubicBezTo>
                  <a:pt x="510828" y="284705"/>
                  <a:pt x="507051" y="270617"/>
                  <a:pt x="504202" y="256374"/>
                </a:cubicBezTo>
                <a:cubicBezTo>
                  <a:pt x="507051" y="239282"/>
                  <a:pt x="505711" y="220933"/>
                  <a:pt x="512748" y="205099"/>
                </a:cubicBezTo>
                <a:cubicBezTo>
                  <a:pt x="538800" y="146482"/>
                  <a:pt x="609815" y="195946"/>
                  <a:pt x="649481" y="205099"/>
                </a:cubicBezTo>
                <a:cubicBezTo>
                  <a:pt x="704885" y="232802"/>
                  <a:pt x="668681" y="208731"/>
                  <a:pt x="717847" y="264920"/>
                </a:cubicBezTo>
                <a:cubicBezTo>
                  <a:pt x="725806" y="274015"/>
                  <a:pt x="735620" y="281381"/>
                  <a:pt x="743485" y="290557"/>
                </a:cubicBezTo>
                <a:cubicBezTo>
                  <a:pt x="767219" y="318247"/>
                  <a:pt x="775635" y="335596"/>
                  <a:pt x="794759" y="367469"/>
                </a:cubicBezTo>
                <a:cubicBezTo>
                  <a:pt x="807349" y="417829"/>
                  <a:pt x="811851" y="428392"/>
                  <a:pt x="811851" y="495656"/>
                </a:cubicBezTo>
                <a:cubicBezTo>
                  <a:pt x="811851" y="515799"/>
                  <a:pt x="811486" y="537070"/>
                  <a:pt x="803305" y="555477"/>
                </a:cubicBezTo>
                <a:cubicBezTo>
                  <a:pt x="744057" y="688785"/>
                  <a:pt x="734310" y="707444"/>
                  <a:pt x="649481" y="786213"/>
                </a:cubicBezTo>
                <a:cubicBezTo>
                  <a:pt x="630236" y="804084"/>
                  <a:pt x="612180" y="823976"/>
                  <a:pt x="589660" y="837488"/>
                </a:cubicBezTo>
                <a:cubicBezTo>
                  <a:pt x="568790" y="850010"/>
                  <a:pt x="544083" y="854579"/>
                  <a:pt x="521294" y="863125"/>
                </a:cubicBezTo>
                <a:cubicBezTo>
                  <a:pt x="418977" y="835221"/>
                  <a:pt x="334308" y="825335"/>
                  <a:pt x="247828" y="769122"/>
                </a:cubicBezTo>
                <a:cubicBezTo>
                  <a:pt x="217242" y="749241"/>
                  <a:pt x="190857" y="723544"/>
                  <a:pt x="162371" y="700755"/>
                </a:cubicBezTo>
                <a:cubicBezTo>
                  <a:pt x="148128" y="675118"/>
                  <a:pt x="133301" y="649796"/>
                  <a:pt x="119642" y="623843"/>
                </a:cubicBezTo>
                <a:cubicBezTo>
                  <a:pt x="104809" y="595660"/>
                  <a:pt x="92584" y="566111"/>
                  <a:pt x="76913" y="538385"/>
                </a:cubicBezTo>
                <a:cubicBezTo>
                  <a:pt x="-39608" y="332234"/>
                  <a:pt x="34557" y="479312"/>
                  <a:pt x="0" y="410198"/>
                </a:cubicBezTo>
              </a:path>
            </a:pathLst>
          </a:custGeom>
          <a:noFill/>
          <a:ln w="38100">
            <a:solidFill>
              <a:srgbClr val="440099"/>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3FAA06E6-2E15-1AB7-C555-45160192F59A}"/>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596930" flipH="1">
            <a:off x="2475309" y="5370328"/>
            <a:ext cx="551817" cy="646331"/>
          </a:xfrm>
          <a:prstGeom prst="rect">
            <a:avLst/>
          </a:prstGeom>
        </p:spPr>
      </p:pic>
      <p:sp>
        <p:nvSpPr>
          <p:cNvPr id="17" name="TextBox 16">
            <a:extLst>
              <a:ext uri="{FF2B5EF4-FFF2-40B4-BE49-F238E27FC236}">
                <a16:creationId xmlns:a16="http://schemas.microsoft.com/office/drawing/2014/main" id="{E4956F94-9119-64C7-508D-EFCF4438EE41}"/>
              </a:ext>
              <a:ext uri="{C183D7F6-B498-43B3-948B-1728B52AA6E4}">
                <adec:decorative xmlns:adec="http://schemas.microsoft.com/office/drawing/2017/decorative" val="1"/>
              </a:ext>
            </a:extLst>
          </p:cNvPr>
          <p:cNvSpPr txBox="1"/>
          <p:nvPr/>
        </p:nvSpPr>
        <p:spPr>
          <a:xfrm>
            <a:off x="2513376" y="4842954"/>
            <a:ext cx="3456052" cy="461665"/>
          </a:xfrm>
          <a:prstGeom prst="rect">
            <a:avLst/>
          </a:prstGeom>
          <a:noFill/>
        </p:spPr>
        <p:txBody>
          <a:bodyPr wrap="square" rtlCol="0">
            <a:spAutoFit/>
          </a:bodyPr>
          <a:lstStyle/>
          <a:p>
            <a:r>
              <a:rPr lang="en-US" sz="2400">
                <a:solidFill>
                  <a:srgbClr val="440099"/>
                </a:solidFill>
              </a:rPr>
              <a:t>Scan now to learn more</a:t>
            </a:r>
          </a:p>
        </p:txBody>
      </p:sp>
    </p:spTree>
    <p:extLst>
      <p:ext uri="{BB962C8B-B14F-4D97-AF65-F5344CB8AC3E}">
        <p14:creationId xmlns:p14="http://schemas.microsoft.com/office/powerpoint/2010/main" val="35082042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descr="Event Follow Up&#10;&#10;This information will be shared with all attendees in a follow-up email from Eventbrite.com, which will also include the registration list and presentations.&#10;Additionally, it will be posted on our website at www.flydenver.com/business-and-community/commerce-hub/outreach-and-engagement/#pastevents within the next 3 business days. &#10;&#10;">
            <a:extLst>
              <a:ext uri="{FF2B5EF4-FFF2-40B4-BE49-F238E27FC236}">
                <a16:creationId xmlns:a16="http://schemas.microsoft.com/office/drawing/2014/main" id="{945DF1C9-A0C7-0C8C-F344-10A0D20C6157}"/>
              </a:ext>
              <a:ext uri="{C183D7F6-B498-43B3-948B-1728B52AA6E4}">
                <adec:decorative xmlns:adec="http://schemas.microsoft.com/office/drawing/2017/decorative" val="0"/>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i="0" u="none" strike="noStrike" kern="1200" cap="none" spc="0" normalizeH="0" baseline="0" noProof="0">
                <a:ln>
                  <a:noFill/>
                </a:ln>
                <a:solidFill>
                  <a:srgbClr val="440099"/>
                </a:solidFill>
                <a:effectLst/>
                <a:uLnTx/>
                <a:uFillTx/>
                <a:latin typeface="+mn-lt"/>
                <a:ea typeface="+mn-ea"/>
                <a:cs typeface="+mn-cs"/>
              </a:rPr>
              <a:t>Event Follow Up</a:t>
            </a:r>
          </a:p>
        </p:txBody>
      </p:sp>
      <p:sp>
        <p:nvSpPr>
          <p:cNvPr id="7" name="Text Placeholder 6">
            <a:extLst>
              <a:ext uri="{FF2B5EF4-FFF2-40B4-BE49-F238E27FC236}">
                <a16:creationId xmlns:a16="http://schemas.microsoft.com/office/drawing/2014/main" id="{461BFA58-C8F0-4505-02F8-6539579307D8}"/>
              </a:ext>
              <a:ext uri="{C183D7F6-B498-43B3-948B-1728B52AA6E4}">
                <adec:decorative xmlns:adec="http://schemas.microsoft.com/office/drawing/2017/decorative" val="1"/>
              </a:ext>
            </a:extLst>
          </p:cNvPr>
          <p:cNvSpPr>
            <a:spLocks noGrp="1"/>
          </p:cNvSpPr>
          <p:nvPr>
            <p:ph type="body" sz="quarter" idx="13"/>
          </p:nvPr>
        </p:nvSpPr>
        <p:spPr>
          <a:xfrm>
            <a:off x="769938" y="1555750"/>
            <a:ext cx="9720948" cy="578318"/>
          </a:xfrm>
        </p:spPr>
        <p:txBody>
          <a:bodyPr/>
          <a:lstStyle/>
          <a:p>
            <a:r>
              <a:rPr lang="en-US" sz="2200"/>
              <a:t>This information will be shared with all attendees in a follow-up email from </a:t>
            </a:r>
            <a:r>
              <a:rPr lang="en-US" sz="2200" b="1"/>
              <a:t>Eventbrite.com</a:t>
            </a:r>
            <a:r>
              <a:rPr lang="en-US" sz="2200"/>
              <a:t>, which will also include the registration list and presentations.</a:t>
            </a:r>
          </a:p>
          <a:p>
            <a:r>
              <a:rPr lang="en-US" sz="2200"/>
              <a:t>Additionally, it will be posted on our website at </a:t>
            </a:r>
            <a:r>
              <a:rPr lang="en-US" sz="2200">
                <a:hlinkClick r:id="rId3"/>
              </a:rPr>
              <a:t>www.flydenver.com/business-and-community/outreach-and-engagement/#pastevents</a:t>
            </a:r>
            <a:r>
              <a:rPr lang="en-US" sz="2200"/>
              <a:t> within the next 3 business days. </a:t>
            </a:r>
          </a:p>
          <a:p>
            <a:endParaRPr lang="en-US"/>
          </a:p>
          <a:p>
            <a:endParaRPr lang="en-US"/>
          </a:p>
          <a:p>
            <a:pPr algn="ctr"/>
            <a:r>
              <a:rPr lang="en-US" sz="2400">
                <a:solidFill>
                  <a:srgbClr val="E35B2A"/>
                </a:solidFill>
              </a:rPr>
              <a:t>Post-Event Survey</a:t>
            </a:r>
          </a:p>
        </p:txBody>
      </p:sp>
      <p:pic>
        <p:nvPicPr>
          <p:cNvPr id="1026" name="Picture 2" descr="A qr code with a few black squares">
            <a:extLst>
              <a:ext uri="{FF2B5EF4-FFF2-40B4-BE49-F238E27FC236}">
                <a16:creationId xmlns:a16="http://schemas.microsoft.com/office/drawing/2014/main" id="{201CE5B0-7231-2AE3-BD08-29E2509FF95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36120" y="4972913"/>
            <a:ext cx="1388584" cy="1388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183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F02A2B-449F-272D-69B8-9EFF1D8D0C22}"/>
              </a:ext>
              <a:ext uri="{C183D7F6-B498-43B3-948B-1728B52AA6E4}">
                <adec:decorative xmlns:adec="http://schemas.microsoft.com/office/drawing/2017/decorative" val="1"/>
              </a:ext>
            </a:extLst>
          </p:cNvPr>
          <p:cNvSpPr>
            <a:spLocks noGrp="1"/>
          </p:cNvSpPr>
          <p:nvPr>
            <p:ph type="title" idx="4294967295"/>
          </p:nvPr>
        </p:nvSpPr>
        <p:spPr>
          <a:xfrm>
            <a:off x="324007" y="169743"/>
            <a:ext cx="8694738"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mn-ea"/>
                <a:cs typeface="+mn-cs"/>
              </a:rPr>
              <a:t>Breakout Room Assignments </a:t>
            </a:r>
          </a:p>
        </p:txBody>
      </p:sp>
      <p:graphicFrame>
        <p:nvGraphicFramePr>
          <p:cNvPr id="11" name="Table 10">
            <a:extLst>
              <a:ext uri="{FF2B5EF4-FFF2-40B4-BE49-F238E27FC236}">
                <a16:creationId xmlns:a16="http://schemas.microsoft.com/office/drawing/2014/main" id="{FE98C0E2-4015-4368-50E8-1644E71903AC}"/>
              </a:ext>
            </a:extLst>
          </p:cNvPr>
          <p:cNvGraphicFramePr>
            <a:graphicFrameLocks noGrp="1"/>
          </p:cNvGraphicFramePr>
          <p:nvPr>
            <p:extLst>
              <p:ext uri="{D42A27DB-BD31-4B8C-83A1-F6EECF244321}">
                <p14:modId xmlns:p14="http://schemas.microsoft.com/office/powerpoint/2010/main" val="2882662877"/>
              </p:ext>
            </p:extLst>
          </p:nvPr>
        </p:nvGraphicFramePr>
        <p:xfrm>
          <a:off x="514350" y="698539"/>
          <a:ext cx="8694738" cy="5530122"/>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1070362883"/>
                    </a:ext>
                  </a:extLst>
                </a:gridCol>
                <a:gridCol w="4122738">
                  <a:extLst>
                    <a:ext uri="{9D8B030D-6E8A-4147-A177-3AD203B41FA5}">
                      <a16:colId xmlns:a16="http://schemas.microsoft.com/office/drawing/2014/main" val="38755163"/>
                    </a:ext>
                  </a:extLst>
                </a:gridCol>
              </a:tblGrid>
              <a:tr h="377786">
                <a:tc>
                  <a:txBody>
                    <a:bodyPr/>
                    <a:lstStyle/>
                    <a:p>
                      <a:pPr marL="0" lvl="0" algn="l" defTabSz="914400" rtl="0" eaLnBrk="1" latinLnBrk="0" hangingPunct="1">
                        <a:buNone/>
                      </a:pPr>
                      <a:endParaRPr lang="en-US" sz="1200" b="1" i="0" u="none" strike="noStrike" kern="1200" baseline="0" noProof="0" dirty="0">
                        <a:solidFill>
                          <a:schemeClr val="tx1"/>
                        </a:solidFill>
                        <a:latin typeface="Calibri"/>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baseline="0" noProof="0" dirty="0">
                        <a:solidFill>
                          <a:schemeClr val="tx1"/>
                        </a:solidFill>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37201476"/>
                  </a:ext>
                </a:extLst>
              </a:tr>
              <a:tr h="433111">
                <a:tc>
                  <a:txBody>
                    <a:bodyPr/>
                    <a:lstStyle/>
                    <a:p>
                      <a:pPr marL="0" lvl="0" algn="l" defTabSz="914400" rtl="0" eaLnBrk="1" latinLnBrk="0" hangingPunct="1">
                        <a:buNone/>
                      </a:pPr>
                      <a:endParaRPr lang="en-US" sz="1200" b="1" i="0" u="none" strike="noStrike" kern="1200" baseline="0" dirty="0">
                        <a:solidFill>
                          <a:schemeClr val="tx1"/>
                        </a:solidFill>
                        <a:latin typeface="Calibri"/>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baseline="0" noProof="0" dirty="0">
                        <a:solidFill>
                          <a:schemeClr val="tx1"/>
                        </a:solidFill>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3486296"/>
                  </a:ext>
                </a:extLst>
              </a:tr>
              <a:tr h="433111">
                <a:tc>
                  <a:txBody>
                    <a:bodyPr/>
                    <a:lstStyle/>
                    <a:p>
                      <a:pPr marL="0" lvl="0" algn="l" defTabSz="914400" rtl="0" eaLnBrk="1" latinLnBrk="0" hangingPunct="1">
                        <a:buNone/>
                      </a:pPr>
                      <a:endParaRPr lang="en-US" sz="1200" b="1" i="0" u="none" strike="noStrike" kern="1200" baseline="0">
                        <a:solidFill>
                          <a:schemeClr val="tx1"/>
                        </a:solidFill>
                        <a:latin typeface="Calibri"/>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baseline="0" noProof="0" dirty="0">
                        <a:solidFill>
                          <a:schemeClr val="tx1"/>
                        </a:solidFill>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8363434"/>
                  </a:ext>
                </a:extLst>
              </a:tr>
              <a:tr h="433111">
                <a:tc>
                  <a:txBody>
                    <a:bodyPr/>
                    <a:lstStyle/>
                    <a:p>
                      <a:pPr marL="0" lvl="0" algn="l" defTabSz="914400" rtl="0" eaLnBrk="1" latinLnBrk="0" hangingPunct="1">
                        <a:buNone/>
                      </a:pPr>
                      <a:endParaRPr lang="en-US" sz="1200" b="1" i="0" u="none" strike="noStrike" kern="1200" baseline="0" dirty="0">
                        <a:solidFill>
                          <a:schemeClr val="tx1"/>
                        </a:solidFill>
                        <a:latin typeface="Calibri"/>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baseline="0" noProof="0" dirty="0">
                        <a:solidFill>
                          <a:schemeClr val="tx1"/>
                        </a:solidFill>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53640874"/>
                  </a:ext>
                </a:extLst>
              </a:tr>
              <a:tr h="4012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baseline="0" dirty="0">
                        <a:solidFill>
                          <a:schemeClr val="tx1"/>
                        </a:solidFill>
                        <a:latin typeface="Calibri"/>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baseline="0" noProof="0" dirty="0">
                        <a:solidFill>
                          <a:schemeClr val="tx1"/>
                        </a:solidFill>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16420349"/>
                  </a:ext>
                </a:extLst>
              </a:tr>
              <a:tr h="487514">
                <a:tc>
                  <a:txBody>
                    <a:bodyPr/>
                    <a:lstStyle/>
                    <a:p>
                      <a:pPr marL="0" lvl="0" algn="l" defTabSz="914400" rtl="0" eaLnBrk="1" latinLnBrk="0" hangingPunct="1">
                        <a:buNone/>
                      </a:pPr>
                      <a:endParaRPr lang="en-US" sz="1200" b="1" i="0" u="none" strike="noStrike" kern="1200" baseline="0" dirty="0">
                        <a:solidFill>
                          <a:schemeClr val="tx1"/>
                        </a:solidFill>
                        <a:latin typeface="Calibri"/>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baseline="0" noProof="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99311188"/>
                  </a:ext>
                </a:extLst>
              </a:tr>
              <a:tr h="433111">
                <a:tc>
                  <a:txBody>
                    <a:bodyPr/>
                    <a:lstStyle/>
                    <a:p>
                      <a:pPr marL="0" lvl="0" algn="l" defTabSz="914400" rtl="0" eaLnBrk="1" latinLnBrk="0" hangingPunct="1">
                        <a:buNone/>
                      </a:pPr>
                      <a:endParaRPr lang="en-US" sz="1200" b="1" i="0" u="none" strike="noStrike" kern="1200" baseline="0" dirty="0">
                        <a:solidFill>
                          <a:schemeClr val="tx1"/>
                        </a:solidFill>
                        <a:latin typeface="Calibri"/>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baseline="0" noProof="0" dirty="0">
                        <a:solidFill>
                          <a:schemeClr val="tx1"/>
                        </a:solidFill>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44777719"/>
                  </a:ext>
                </a:extLst>
              </a:tr>
              <a:tr h="2923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baseline="0" noProof="0" dirty="0">
                        <a:solidFill>
                          <a:schemeClr val="tx1"/>
                        </a:solidFill>
                        <a:latin typeface="Calibri"/>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baseline="0" noProof="0" dirty="0">
                        <a:solidFill>
                          <a:schemeClr val="tx1"/>
                        </a:solidFill>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38504212"/>
                  </a:ext>
                </a:extLst>
              </a:tr>
              <a:tr h="5062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baseline="0" noProof="0" dirty="0">
                        <a:solidFill>
                          <a:schemeClr val="tx1"/>
                        </a:solidFill>
                        <a:latin typeface="Calibri"/>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baseline="0" noProof="0" dirty="0">
                        <a:solidFill>
                          <a:schemeClr val="tx1"/>
                        </a:solidFill>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29233972"/>
                  </a:ext>
                </a:extLst>
              </a:tr>
              <a:tr h="4331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baseline="0" noProof="0" dirty="0">
                        <a:solidFill>
                          <a:schemeClr val="tx1"/>
                        </a:solidFill>
                        <a:latin typeface="Calibri"/>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78542556"/>
                  </a:ext>
                </a:extLst>
              </a:tr>
              <a:tr h="4331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baseline="0" noProof="0" dirty="0">
                        <a:solidFill>
                          <a:schemeClr val="tx1"/>
                        </a:solidFill>
                        <a:latin typeface="Calibri"/>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baseline="0" noProof="0" dirty="0">
                        <a:solidFill>
                          <a:schemeClr val="tx1"/>
                        </a:solidFill>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8494765"/>
                  </a:ext>
                </a:extLst>
              </a:tr>
              <a:tr h="4331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baseline="0" noProof="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baseline="0" noProof="0" dirty="0">
                        <a:solidFill>
                          <a:schemeClr val="tx1"/>
                        </a:solidFill>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2182639"/>
                  </a:ext>
                </a:extLst>
              </a:tr>
              <a:tr h="4331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baseline="0" noProof="0" dirty="0">
                        <a:solidFill>
                          <a:schemeClr val="tx1"/>
                        </a:solidFill>
                        <a:latin typeface="Calibri"/>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baseline="0" noProof="0" dirty="0">
                        <a:solidFill>
                          <a:schemeClr val="tx1"/>
                        </a:solidFill>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2106615"/>
                  </a:ext>
                </a:extLst>
              </a:tr>
            </a:tbl>
          </a:graphicData>
        </a:graphic>
      </p:graphicFrame>
      <p:pic>
        <p:nvPicPr>
          <p:cNvPr id="15" name="Picture 14">
            <a:extLst>
              <a:ext uri="{FF2B5EF4-FFF2-40B4-BE49-F238E27FC236}">
                <a16:creationId xmlns:a16="http://schemas.microsoft.com/office/drawing/2014/main" id="{CD1FD3C4-5508-8FA5-2ACB-3EC6796A92F6}"/>
              </a:ext>
              <a:ext uri="{C183D7F6-B498-43B3-948B-1728B52AA6E4}">
                <adec:decorative xmlns:adec="http://schemas.microsoft.com/office/drawing/2017/decorative" val="1"/>
              </a:ext>
            </a:extLst>
          </p:cNvPr>
          <p:cNvPicPr>
            <a:picLocks noChangeAspect="1"/>
          </p:cNvPicPr>
          <p:nvPr/>
        </p:nvPicPr>
        <p:blipFill>
          <a:blip r:embed="rId3"/>
          <a:srcRect t="1171" b="4148"/>
          <a:stretch>
            <a:fillRect/>
          </a:stretch>
        </p:blipFill>
        <p:spPr>
          <a:xfrm>
            <a:off x="8971787" y="-200025"/>
            <a:ext cx="3438525" cy="7058025"/>
          </a:xfrm>
          <a:prstGeom prst="rect">
            <a:avLst/>
          </a:prstGeom>
        </p:spPr>
      </p:pic>
    </p:spTree>
    <p:extLst>
      <p:ext uri="{BB962C8B-B14F-4D97-AF65-F5344CB8AC3E}">
        <p14:creationId xmlns:p14="http://schemas.microsoft.com/office/powerpoint/2010/main" val="2923033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descr="Taking Flight at DEN  - Monthly event showcasing multiple procurement opportunities, set for the 2nd Thursday of each month at 1 p.m.&#10;&#10;Taking Flight at DEN is our monthly outreach event that features multiple procurement opportunities. This event:&#10;is a Proactive approach for DEN internal teams&#10;Features multiple projects&#10;Creates a space for sharing projects with long lead times and multiple status updates&#10;Encourages networking and partnership building&#10;&#10;Please go to https://www.eventbrite.com/o/doing-business-at-den-8527643555 for the event calendar. ">
            <a:extLst>
              <a:ext uri="{FF2B5EF4-FFF2-40B4-BE49-F238E27FC236}">
                <a16:creationId xmlns:a16="http://schemas.microsoft.com/office/drawing/2014/main" id="{B455FA32-8B70-D63B-1F0E-56E58B93AFC1}"/>
              </a:ext>
              <a:ext uri="{C183D7F6-B498-43B3-948B-1728B52AA6E4}">
                <adec:decorative xmlns:adec="http://schemas.microsoft.com/office/drawing/2017/decorative" val="0"/>
              </a:ext>
            </a:extLst>
          </p:cNvPr>
          <p:cNvSpPr>
            <a:spLocks noGrp="1"/>
          </p:cNvSpPr>
          <p:nvPr>
            <p:ph type="title" idx="4294967295"/>
          </p:nvPr>
        </p:nvSpPr>
        <p:spPr>
          <a:xfrm>
            <a:off x="769938" y="499829"/>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mn-ea"/>
                <a:cs typeface="+mn-cs"/>
              </a:rPr>
              <a:t>Taking Flight at DEN </a:t>
            </a:r>
          </a:p>
        </p:txBody>
      </p:sp>
      <p:sp>
        <p:nvSpPr>
          <p:cNvPr id="16" name="Text Placeholder 15">
            <a:extLst>
              <a:ext uri="{FF2B5EF4-FFF2-40B4-BE49-F238E27FC236}">
                <a16:creationId xmlns:a16="http://schemas.microsoft.com/office/drawing/2014/main" id="{CACCCF1E-087D-6539-AC02-491F1A38527B}"/>
              </a:ext>
              <a:ext uri="{C183D7F6-B498-43B3-948B-1728B52AA6E4}">
                <adec:decorative xmlns:adec="http://schemas.microsoft.com/office/drawing/2017/decorative" val="1"/>
              </a:ext>
            </a:extLst>
          </p:cNvPr>
          <p:cNvSpPr>
            <a:spLocks noGrp="1"/>
          </p:cNvSpPr>
          <p:nvPr>
            <p:ph type="body" sz="quarter" idx="12"/>
          </p:nvPr>
        </p:nvSpPr>
        <p:spPr/>
        <p:txBody>
          <a:bodyPr/>
          <a:lstStyle/>
          <a:p>
            <a:endParaRPr lang="en-US"/>
          </a:p>
        </p:txBody>
      </p:sp>
      <p:sp>
        <p:nvSpPr>
          <p:cNvPr id="15" name="Text Placeholder 14">
            <a:extLst>
              <a:ext uri="{FF2B5EF4-FFF2-40B4-BE49-F238E27FC236}">
                <a16:creationId xmlns:a16="http://schemas.microsoft.com/office/drawing/2014/main" id="{EADB3E80-1530-FEAD-BC51-A70A937D47F8}"/>
              </a:ext>
              <a:ext uri="{C183D7F6-B498-43B3-948B-1728B52AA6E4}">
                <adec:decorative xmlns:adec="http://schemas.microsoft.com/office/drawing/2017/decorative" val="1"/>
              </a:ext>
            </a:extLst>
          </p:cNvPr>
          <p:cNvSpPr>
            <a:spLocks noGrp="1"/>
          </p:cNvSpPr>
          <p:nvPr>
            <p:ph type="body" sz="quarter" idx="13"/>
          </p:nvPr>
        </p:nvSpPr>
        <p:spPr>
          <a:xfrm>
            <a:off x="769938" y="1555750"/>
            <a:ext cx="7877175" cy="578318"/>
          </a:xfrm>
        </p:spPr>
        <p:txBody>
          <a:bodyPr/>
          <a:lstStyle/>
          <a:p>
            <a:r>
              <a:rPr lang="en-US" b="1"/>
              <a:t>Monthly event showcasing multiple procurement opportunities, set for the 2nd Thursday of each month at 1 p.m.</a:t>
            </a:r>
          </a:p>
        </p:txBody>
      </p:sp>
      <p:sp>
        <p:nvSpPr>
          <p:cNvPr id="9" name="Text Placeholder 8">
            <a:extLst>
              <a:ext uri="{FF2B5EF4-FFF2-40B4-BE49-F238E27FC236}">
                <a16:creationId xmlns:a16="http://schemas.microsoft.com/office/drawing/2014/main" id="{33E76785-83AF-EDB4-F909-25B4EBEBB89B}"/>
              </a:ext>
              <a:ext uri="{C183D7F6-B498-43B3-948B-1728B52AA6E4}">
                <adec:decorative xmlns:adec="http://schemas.microsoft.com/office/drawing/2017/decorative" val="1"/>
              </a:ext>
            </a:extLst>
          </p:cNvPr>
          <p:cNvSpPr>
            <a:spLocks noGrp="1"/>
          </p:cNvSpPr>
          <p:nvPr>
            <p:ph type="body" sz="quarter" idx="14"/>
          </p:nvPr>
        </p:nvSpPr>
        <p:spPr>
          <a:xfrm>
            <a:off x="769938" y="2134068"/>
            <a:ext cx="8260940" cy="3930649"/>
          </a:xfrm>
        </p:spPr>
        <p:txBody>
          <a:bodyPr lIns="91440" tIns="45720" rIns="91440" bIns="45720" anchor="t"/>
          <a:lstStyle/>
          <a:p>
            <a:pPr>
              <a:spcBef>
                <a:spcPts val="0"/>
              </a:spcBef>
              <a:buClr>
                <a:srgbClr val="E35B2A"/>
              </a:buClr>
              <a:tabLst>
                <a:tab pos="457200" algn="l"/>
              </a:tabLst>
            </a:pPr>
            <a:r>
              <a:rPr lang="en-US" sz="2000" i="1">
                <a:solidFill>
                  <a:schemeClr val="bg2"/>
                </a:solidFill>
                <a:cs typeface="Calibri"/>
              </a:rPr>
              <a:t>**January 23** - Due to holiday schedules</a:t>
            </a:r>
            <a:endParaRPr lang="en-US" sz="2000" i="1">
              <a:solidFill>
                <a:schemeClr val="bg2"/>
              </a:solidFill>
              <a:ea typeface="Calibri"/>
              <a:cs typeface="Calibri"/>
            </a:endParaRPr>
          </a:p>
          <a:p>
            <a:pPr marL="285750" lvl="1" indent="-285750">
              <a:lnSpc>
                <a:spcPct val="100000"/>
              </a:lnSpc>
              <a:spcBef>
                <a:spcPts val="0"/>
              </a:spcBef>
              <a:buClr>
                <a:srgbClr val="E35B2A"/>
              </a:buClr>
              <a:buSzPct val="110000"/>
              <a:tabLst>
                <a:tab pos="457200" algn="l"/>
              </a:tabLst>
            </a:pPr>
            <a:r>
              <a:rPr lang="en-US" sz="2000">
                <a:solidFill>
                  <a:schemeClr val="bg2"/>
                </a:solidFill>
                <a:ea typeface="Calibri"/>
                <a:cs typeface="Calibri"/>
              </a:rPr>
              <a:t>February 13</a:t>
            </a:r>
          </a:p>
          <a:p>
            <a:pPr>
              <a:spcBef>
                <a:spcPts val="0"/>
              </a:spcBef>
              <a:buClr>
                <a:srgbClr val="E35B2A"/>
              </a:buClr>
              <a:tabLst>
                <a:tab pos="457200" algn="l"/>
              </a:tabLst>
            </a:pPr>
            <a:r>
              <a:rPr lang="en-US" sz="2000">
                <a:solidFill>
                  <a:schemeClr val="bg2"/>
                </a:solidFill>
                <a:ea typeface="Calibri"/>
                <a:cs typeface="Calibri"/>
              </a:rPr>
              <a:t>March 13</a:t>
            </a:r>
          </a:p>
          <a:p>
            <a:pPr marL="285750" lvl="1" indent="-285750">
              <a:lnSpc>
                <a:spcPct val="100000"/>
              </a:lnSpc>
              <a:spcBef>
                <a:spcPts val="0"/>
              </a:spcBef>
              <a:buClr>
                <a:srgbClr val="E35B2A"/>
              </a:buClr>
              <a:buSzPct val="110000"/>
              <a:tabLst>
                <a:tab pos="457200" algn="l"/>
              </a:tabLst>
            </a:pPr>
            <a:r>
              <a:rPr lang="en-US" sz="2000">
                <a:solidFill>
                  <a:schemeClr val="bg2"/>
                </a:solidFill>
                <a:ea typeface="Calibri"/>
                <a:cs typeface="Calibri"/>
              </a:rPr>
              <a:t>April 10</a:t>
            </a:r>
          </a:p>
          <a:p>
            <a:pPr>
              <a:spcBef>
                <a:spcPts val="0"/>
              </a:spcBef>
              <a:buClr>
                <a:srgbClr val="E35B2A"/>
              </a:buClr>
              <a:tabLst>
                <a:tab pos="457200" algn="l"/>
              </a:tabLst>
            </a:pPr>
            <a:r>
              <a:rPr lang="en-US" sz="2000">
                <a:solidFill>
                  <a:schemeClr val="bg2"/>
                </a:solidFill>
                <a:ea typeface="Calibri"/>
                <a:cs typeface="Calibri"/>
              </a:rPr>
              <a:t>May 8</a:t>
            </a:r>
          </a:p>
          <a:p>
            <a:pPr>
              <a:spcBef>
                <a:spcPts val="0"/>
              </a:spcBef>
              <a:buClr>
                <a:srgbClr val="E35B2A"/>
              </a:buClr>
              <a:tabLst>
                <a:tab pos="457200" algn="l"/>
              </a:tabLst>
            </a:pPr>
            <a:r>
              <a:rPr lang="en-US" sz="2000">
                <a:solidFill>
                  <a:schemeClr val="bg2"/>
                </a:solidFill>
                <a:ea typeface="Calibri"/>
                <a:cs typeface="Calibri"/>
              </a:rPr>
              <a:t>June 12</a:t>
            </a:r>
          </a:p>
          <a:p>
            <a:pPr>
              <a:spcBef>
                <a:spcPts val="0"/>
              </a:spcBef>
              <a:buClr>
                <a:srgbClr val="E35B2A"/>
              </a:buClr>
              <a:tabLst>
                <a:tab pos="457200" algn="l"/>
              </a:tabLst>
            </a:pPr>
            <a:r>
              <a:rPr lang="en-US" sz="2000">
                <a:solidFill>
                  <a:schemeClr val="bg2"/>
                </a:solidFill>
                <a:ea typeface="Calibri"/>
                <a:cs typeface="Calibri"/>
              </a:rPr>
              <a:t>July 10 </a:t>
            </a:r>
          </a:p>
          <a:p>
            <a:pPr>
              <a:spcBef>
                <a:spcPts val="0"/>
              </a:spcBef>
              <a:buClr>
                <a:srgbClr val="E35B2A"/>
              </a:buClr>
              <a:tabLst>
                <a:tab pos="457200" algn="l"/>
              </a:tabLst>
            </a:pPr>
            <a:r>
              <a:rPr lang="en-US" sz="2000">
                <a:solidFill>
                  <a:schemeClr val="bg2"/>
                </a:solidFill>
                <a:ea typeface="Calibri"/>
                <a:cs typeface="Calibri"/>
              </a:rPr>
              <a:t>August 14</a:t>
            </a:r>
          </a:p>
          <a:p>
            <a:pPr>
              <a:spcBef>
                <a:spcPts val="0"/>
              </a:spcBef>
              <a:buClr>
                <a:srgbClr val="E35B2A"/>
              </a:buClr>
              <a:tabLst>
                <a:tab pos="457200" algn="l"/>
              </a:tabLst>
            </a:pPr>
            <a:r>
              <a:rPr lang="en-US" sz="2000">
                <a:solidFill>
                  <a:schemeClr val="bg2"/>
                </a:solidFill>
                <a:ea typeface="Calibri"/>
                <a:cs typeface="Calibri"/>
              </a:rPr>
              <a:t>September 11</a:t>
            </a:r>
          </a:p>
          <a:p>
            <a:pPr>
              <a:spcBef>
                <a:spcPts val="0"/>
              </a:spcBef>
              <a:buClr>
                <a:srgbClr val="E35B2A"/>
              </a:buClr>
              <a:tabLst>
                <a:tab pos="457200" algn="l"/>
              </a:tabLst>
            </a:pPr>
            <a:r>
              <a:rPr lang="en-US" sz="2000">
                <a:solidFill>
                  <a:schemeClr val="bg2"/>
                </a:solidFill>
                <a:ea typeface="Calibri"/>
                <a:cs typeface="Calibri"/>
              </a:rPr>
              <a:t>October 9</a:t>
            </a:r>
          </a:p>
          <a:p>
            <a:pPr>
              <a:spcBef>
                <a:spcPts val="0"/>
              </a:spcBef>
              <a:buClr>
                <a:srgbClr val="E35B2A"/>
              </a:buClr>
              <a:tabLst>
                <a:tab pos="457200" algn="l"/>
              </a:tabLst>
            </a:pPr>
            <a:r>
              <a:rPr lang="en-US" sz="2000" b="1">
                <a:solidFill>
                  <a:schemeClr val="tx1"/>
                </a:solidFill>
                <a:cs typeface="Calibri"/>
              </a:rPr>
              <a:t>November 13</a:t>
            </a:r>
            <a:endParaRPr lang="en-US" sz="2000" b="1">
              <a:solidFill>
                <a:schemeClr val="tx1"/>
              </a:solidFill>
              <a:ea typeface="Calibri"/>
              <a:cs typeface="Calibri"/>
            </a:endParaRPr>
          </a:p>
          <a:p>
            <a:pPr>
              <a:spcBef>
                <a:spcPts val="0"/>
              </a:spcBef>
              <a:buClr>
                <a:srgbClr val="E35B2A"/>
              </a:buClr>
              <a:tabLst>
                <a:tab pos="457200" algn="l"/>
              </a:tabLst>
            </a:pPr>
            <a:r>
              <a:rPr lang="en-US" sz="2000" b="1">
                <a:solidFill>
                  <a:schemeClr val="tx1"/>
                </a:solidFill>
                <a:ea typeface="Calibri"/>
                <a:cs typeface="Calibri"/>
              </a:rPr>
              <a:t>December 11</a:t>
            </a:r>
          </a:p>
        </p:txBody>
      </p:sp>
      <p:pic>
        <p:nvPicPr>
          <p:cNvPr id="26" name="Picture Placeholder 25">
            <a:extLst>
              <a:ext uri="{FF2B5EF4-FFF2-40B4-BE49-F238E27FC236}">
                <a16:creationId xmlns:a16="http://schemas.microsoft.com/office/drawing/2014/main" id="{8BCCD56F-F259-B481-81CA-3DA97C28CA79}"/>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email">
            <a:extLst>
              <a:ext uri="{28A0092B-C50C-407E-A947-70E740481C1C}">
                <a14:useLocalDpi xmlns:a14="http://schemas.microsoft.com/office/drawing/2010/main"/>
              </a:ext>
            </a:extLst>
          </a:blip>
          <a:srcRect b="-603"/>
          <a:stretch/>
        </p:blipFill>
        <p:spPr>
          <a:xfrm>
            <a:off x="8741057" y="0"/>
            <a:ext cx="3450943" cy="6939778"/>
          </a:xfrm>
        </p:spPr>
      </p:pic>
      <p:pic>
        <p:nvPicPr>
          <p:cNvPr id="27" name="Picture 2">
            <a:extLst>
              <a:ext uri="{FF2B5EF4-FFF2-40B4-BE49-F238E27FC236}">
                <a16:creationId xmlns:a16="http://schemas.microsoft.com/office/drawing/2014/main" id="{2CA07076-17AB-00E5-6AC1-BEF1779097D5}"/>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086118" y="5980327"/>
            <a:ext cx="742882" cy="742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377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descr="​Meet the Primes, is a virtual outreach series intended to bring together firms who are working as a Prime at DEN and help connect them with local, small, and historically underutilized firms. &#10;&#10;These are held every other month on the 3rd Thursday&#10;Please go to https://www.eventbrite.com/o/doing-business-at-den-8527643555 for the event calendar. &#10;">
            <a:extLst>
              <a:ext uri="{FF2B5EF4-FFF2-40B4-BE49-F238E27FC236}">
                <a16:creationId xmlns:a16="http://schemas.microsoft.com/office/drawing/2014/main" id="{B455FA32-8B70-D63B-1F0E-56E58B93AFC1}"/>
              </a:ext>
              <a:ext uri="{C183D7F6-B498-43B3-948B-1728B52AA6E4}">
                <adec:decorative xmlns:adec="http://schemas.microsoft.com/office/drawing/2017/decorative" val="0"/>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mn-ea"/>
                <a:cs typeface="+mn-cs"/>
              </a:rPr>
              <a:t>Meet the Primes</a:t>
            </a:r>
          </a:p>
        </p:txBody>
      </p:sp>
      <p:sp>
        <p:nvSpPr>
          <p:cNvPr id="16" name="Text Placeholder 15">
            <a:extLst>
              <a:ext uri="{FF2B5EF4-FFF2-40B4-BE49-F238E27FC236}">
                <a16:creationId xmlns:a16="http://schemas.microsoft.com/office/drawing/2014/main" id="{CACCCF1E-087D-6539-AC02-491F1A38527B}"/>
              </a:ext>
              <a:ext uri="{C183D7F6-B498-43B3-948B-1728B52AA6E4}">
                <adec:decorative xmlns:adec="http://schemas.microsoft.com/office/drawing/2017/decorative" val="1"/>
              </a:ext>
            </a:extLst>
          </p:cNvPr>
          <p:cNvSpPr>
            <a:spLocks noGrp="1"/>
          </p:cNvSpPr>
          <p:nvPr>
            <p:ph type="body" sz="quarter" idx="12"/>
          </p:nvPr>
        </p:nvSpPr>
        <p:spPr/>
        <p:txBody>
          <a:bodyPr/>
          <a:lstStyle/>
          <a:p>
            <a:endParaRPr lang="en-US"/>
          </a:p>
        </p:txBody>
      </p:sp>
      <p:sp>
        <p:nvSpPr>
          <p:cNvPr id="15" name="Text Placeholder 14">
            <a:extLst>
              <a:ext uri="{FF2B5EF4-FFF2-40B4-BE49-F238E27FC236}">
                <a16:creationId xmlns:a16="http://schemas.microsoft.com/office/drawing/2014/main" id="{EADB3E80-1530-FEAD-BC51-A70A937D47F8}"/>
              </a:ext>
              <a:ext uri="{C183D7F6-B498-43B3-948B-1728B52AA6E4}">
                <adec:decorative xmlns:adec="http://schemas.microsoft.com/office/drawing/2017/decorative" val="1"/>
              </a:ext>
            </a:extLst>
          </p:cNvPr>
          <p:cNvSpPr>
            <a:spLocks noGrp="1"/>
          </p:cNvSpPr>
          <p:nvPr>
            <p:ph type="body" sz="quarter" idx="13"/>
          </p:nvPr>
        </p:nvSpPr>
        <p:spPr>
          <a:xfrm>
            <a:off x="769938" y="1350483"/>
            <a:ext cx="7877175" cy="578318"/>
          </a:xfrm>
        </p:spPr>
        <p:txBody>
          <a:bodyPr/>
          <a:lstStyle/>
          <a:p>
            <a:pPr algn="l"/>
            <a:r>
              <a:rPr lang="en-US" b="1"/>
              <a:t>Virtual outreach event held twice a month to connect Prime firms at DEN with local, small, and historically underutilized firms, scheduled for the 3rd Thursday at 1 p.m.</a:t>
            </a:r>
          </a:p>
          <a:p>
            <a:endParaRPr lang="en-US" b="1"/>
          </a:p>
        </p:txBody>
      </p:sp>
      <p:sp>
        <p:nvSpPr>
          <p:cNvPr id="9" name="Text Placeholder 8">
            <a:extLst>
              <a:ext uri="{FF2B5EF4-FFF2-40B4-BE49-F238E27FC236}">
                <a16:creationId xmlns:a16="http://schemas.microsoft.com/office/drawing/2014/main" id="{33E76785-83AF-EDB4-F909-25B4EBEBB89B}"/>
              </a:ext>
              <a:ext uri="{C183D7F6-B498-43B3-948B-1728B52AA6E4}">
                <adec:decorative xmlns:adec="http://schemas.microsoft.com/office/drawing/2017/decorative" val="1"/>
              </a:ext>
            </a:extLst>
          </p:cNvPr>
          <p:cNvSpPr>
            <a:spLocks noGrp="1"/>
          </p:cNvSpPr>
          <p:nvPr>
            <p:ph type="body" sz="quarter" idx="14"/>
          </p:nvPr>
        </p:nvSpPr>
        <p:spPr>
          <a:xfrm>
            <a:off x="810964" y="2065582"/>
            <a:ext cx="8449287" cy="4295915"/>
          </a:xfrm>
        </p:spPr>
        <p:txBody>
          <a:bodyPr lIns="91440" tIns="45720" rIns="91440" bIns="45720" anchor="t"/>
          <a:lstStyle/>
          <a:p>
            <a:pPr>
              <a:lnSpc>
                <a:spcPct val="150000"/>
              </a:lnSpc>
              <a:spcBef>
                <a:spcPts val="0"/>
              </a:spcBef>
              <a:buClr>
                <a:srgbClr val="E35B2A"/>
              </a:buClr>
              <a:tabLst>
                <a:tab pos="457200" algn="l"/>
              </a:tabLst>
            </a:pPr>
            <a:r>
              <a:rPr lang="en-US" sz="2000">
                <a:solidFill>
                  <a:schemeClr val="bg1">
                    <a:lumMod val="85000"/>
                  </a:schemeClr>
                </a:solidFill>
                <a:ea typeface="Times New Roman" panose="02020603050405020304" pitchFamily="18" charset="0"/>
                <a:cs typeface="Calibri"/>
              </a:rPr>
              <a:t>February 20 - Concessions Prime Operators </a:t>
            </a:r>
            <a:endParaRPr lang="en-US" sz="2000">
              <a:solidFill>
                <a:schemeClr val="bg1">
                  <a:lumMod val="85000"/>
                </a:schemeClr>
              </a:solidFill>
              <a:ea typeface="Calibri" panose="020F0502020204030204"/>
              <a:cs typeface="Calibri" panose="020F0502020204030204"/>
            </a:endParaRPr>
          </a:p>
          <a:p>
            <a:pPr>
              <a:lnSpc>
                <a:spcPct val="150000"/>
              </a:lnSpc>
              <a:spcBef>
                <a:spcPts val="0"/>
              </a:spcBef>
              <a:buClr>
                <a:srgbClr val="E35B2A"/>
              </a:buClr>
              <a:tabLst>
                <a:tab pos="457200" algn="l"/>
              </a:tabLst>
            </a:pPr>
            <a:r>
              <a:rPr lang="en-US" sz="2000">
                <a:solidFill>
                  <a:schemeClr val="bg1">
                    <a:lumMod val="85000"/>
                  </a:schemeClr>
                </a:solidFill>
                <a:effectLst/>
                <a:ea typeface="Times New Roman" panose="02020603050405020304" pitchFamily="18" charset="0"/>
                <a:cs typeface="Calibri"/>
              </a:rPr>
              <a:t>April </a:t>
            </a:r>
            <a:r>
              <a:rPr lang="en-US" sz="2000">
                <a:solidFill>
                  <a:schemeClr val="bg1">
                    <a:lumMod val="85000"/>
                  </a:schemeClr>
                </a:solidFill>
                <a:ea typeface="Times New Roman" panose="02020603050405020304" pitchFamily="18" charset="0"/>
                <a:cs typeface="Calibri"/>
              </a:rPr>
              <a:t>17</a:t>
            </a:r>
            <a:r>
              <a:rPr lang="en-US" sz="2000" baseline="30000">
                <a:solidFill>
                  <a:schemeClr val="bg1">
                    <a:lumMod val="85000"/>
                  </a:schemeClr>
                </a:solidFill>
                <a:ea typeface="Times New Roman" panose="02020603050405020304" pitchFamily="18" charset="0"/>
                <a:cs typeface="Calibri"/>
              </a:rPr>
              <a:t> </a:t>
            </a:r>
            <a:r>
              <a:rPr lang="en-US" sz="2000">
                <a:solidFill>
                  <a:schemeClr val="bg1">
                    <a:lumMod val="85000"/>
                  </a:schemeClr>
                </a:solidFill>
                <a:effectLst/>
                <a:ea typeface="Times New Roman" panose="02020603050405020304" pitchFamily="18" charset="0"/>
                <a:cs typeface="Calibri"/>
              </a:rPr>
              <a:t>- Rental Car Company </a:t>
            </a:r>
            <a:endParaRPr lang="en-US" sz="2000">
              <a:solidFill>
                <a:schemeClr val="bg1">
                  <a:lumMod val="85000"/>
                </a:schemeClr>
              </a:solidFill>
              <a:ea typeface="Times New Roman" panose="02020603050405020304" pitchFamily="18" charset="0"/>
              <a:cs typeface="Calibri"/>
            </a:endParaRPr>
          </a:p>
          <a:p>
            <a:pPr>
              <a:lnSpc>
                <a:spcPct val="150000"/>
              </a:lnSpc>
              <a:spcBef>
                <a:spcPts val="0"/>
              </a:spcBef>
              <a:buClr>
                <a:srgbClr val="E35B2A"/>
              </a:buClr>
              <a:tabLst>
                <a:tab pos="457200" algn="l"/>
              </a:tabLst>
            </a:pPr>
            <a:r>
              <a:rPr lang="en-US" sz="2000">
                <a:solidFill>
                  <a:schemeClr val="bg1">
                    <a:lumMod val="85000"/>
                  </a:schemeClr>
                </a:solidFill>
                <a:cs typeface="Calibri"/>
              </a:rPr>
              <a:t>June 26- General Contractors</a:t>
            </a:r>
          </a:p>
          <a:p>
            <a:pPr>
              <a:lnSpc>
                <a:spcPct val="150000"/>
              </a:lnSpc>
              <a:spcBef>
                <a:spcPts val="0"/>
              </a:spcBef>
              <a:buClr>
                <a:srgbClr val="E35B2A"/>
              </a:buClr>
              <a:tabLst>
                <a:tab pos="457200" algn="l"/>
              </a:tabLst>
            </a:pPr>
            <a:r>
              <a:rPr lang="en-US" sz="2000" b="1">
                <a:solidFill>
                  <a:schemeClr val="bg2"/>
                </a:solidFill>
                <a:effectLst/>
                <a:ea typeface="Times New Roman" panose="02020603050405020304" pitchFamily="18" charset="0"/>
                <a:cs typeface="Calibri"/>
              </a:rPr>
              <a:t>August </a:t>
            </a:r>
            <a:r>
              <a:rPr lang="en-US" sz="2000" b="1">
                <a:solidFill>
                  <a:schemeClr val="bg2"/>
                </a:solidFill>
                <a:ea typeface="Times New Roman" panose="02020603050405020304" pitchFamily="18" charset="0"/>
                <a:cs typeface="Calibri"/>
              </a:rPr>
              <a:t>21  </a:t>
            </a:r>
            <a:r>
              <a:rPr lang="en-US" sz="2000">
                <a:solidFill>
                  <a:schemeClr val="bg2"/>
                </a:solidFill>
                <a:effectLst/>
                <a:ea typeface="Times New Roman" panose="02020603050405020304" pitchFamily="18" charset="0"/>
                <a:cs typeface="Calibri"/>
              </a:rPr>
              <a:t>- Construction Specialty Trade Contractor (MEP, Painting, Millwork, Drywall, Acoustical, Flooring, Concrete, Metals, Glass Glazing, Trucking, More) </a:t>
            </a:r>
            <a:endParaRPr lang="en-US" sz="2000" i="1">
              <a:solidFill>
                <a:schemeClr val="bg2"/>
              </a:solidFill>
              <a:ea typeface="Calibri"/>
              <a:cs typeface="Calibri"/>
            </a:endParaRPr>
          </a:p>
          <a:p>
            <a:pPr>
              <a:lnSpc>
                <a:spcPct val="150000"/>
              </a:lnSpc>
              <a:spcBef>
                <a:spcPts val="0"/>
              </a:spcBef>
              <a:buClr>
                <a:srgbClr val="E35B2A"/>
              </a:buClr>
              <a:tabLst>
                <a:tab pos="457200" algn="l"/>
              </a:tabLst>
            </a:pPr>
            <a:r>
              <a:rPr lang="en-US" sz="2000" b="1">
                <a:solidFill>
                  <a:schemeClr val="tx1"/>
                </a:solidFill>
                <a:effectLst/>
                <a:ea typeface="Times New Roman" panose="02020603050405020304" pitchFamily="18" charset="0"/>
                <a:cs typeface="Calibri"/>
              </a:rPr>
              <a:t>December </a:t>
            </a:r>
            <a:r>
              <a:rPr lang="en-US" sz="2000" b="1">
                <a:solidFill>
                  <a:schemeClr val="tx1"/>
                </a:solidFill>
                <a:ea typeface="Times New Roman" panose="02020603050405020304" pitchFamily="18" charset="0"/>
                <a:cs typeface="Calibri"/>
              </a:rPr>
              <a:t>18</a:t>
            </a:r>
            <a:r>
              <a:rPr lang="en-US" sz="2000" b="1">
                <a:solidFill>
                  <a:schemeClr val="tx1"/>
                </a:solidFill>
                <a:effectLst/>
                <a:ea typeface="Times New Roman" panose="02020603050405020304" pitchFamily="18" charset="0"/>
                <a:cs typeface="Calibri"/>
              </a:rPr>
              <a:t> </a:t>
            </a:r>
            <a:r>
              <a:rPr lang="en-US" sz="2000">
                <a:solidFill>
                  <a:schemeClr val="tx1"/>
                </a:solidFill>
                <a:effectLst/>
                <a:ea typeface="Times New Roman" panose="02020603050405020304" pitchFamily="18" charset="0"/>
                <a:cs typeface="Calibri"/>
              </a:rPr>
              <a:t>-  Architecture, Engineering, and Professional Services</a:t>
            </a:r>
          </a:p>
        </p:txBody>
      </p:sp>
      <p:pic>
        <p:nvPicPr>
          <p:cNvPr id="13" name="Picture Placeholder 12">
            <a:extLst>
              <a:ext uri="{FF2B5EF4-FFF2-40B4-BE49-F238E27FC236}">
                <a16:creationId xmlns:a16="http://schemas.microsoft.com/office/drawing/2014/main" id="{83266C6E-FE06-4CF2-F1C5-993DC9411268}"/>
              </a:ext>
              <a:ext uri="{C183D7F6-B498-43B3-948B-1728B52AA6E4}">
                <adec:decorative xmlns:adec="http://schemas.microsoft.com/office/drawing/2017/decorative" val="1"/>
              </a:ext>
            </a:extLst>
          </p:cNvPr>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rcRect/>
          <a:stretch>
            <a:fillRect/>
          </a:stretch>
        </p:blipFill>
        <p:spPr>
          <a:xfrm>
            <a:off x="8656540" y="0"/>
            <a:ext cx="3763223" cy="6922168"/>
          </a:xfrm>
        </p:spPr>
      </p:pic>
      <p:pic>
        <p:nvPicPr>
          <p:cNvPr id="14" name="Picture 2">
            <a:extLst>
              <a:ext uri="{FF2B5EF4-FFF2-40B4-BE49-F238E27FC236}">
                <a16:creationId xmlns:a16="http://schemas.microsoft.com/office/drawing/2014/main" id="{0E10736A-7BEA-496E-5800-7C0753A8DBB9}"/>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098318" y="5720627"/>
            <a:ext cx="870857" cy="870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167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descr="Bi-monthly virtual outreach events on the third Thursday at 1 p.m. will guide ACDBEs on doing business at DEN. - These events will be in January, March, May, July, September, November. &#10;&#10;This Navigating the ACDBE program series was created to help retail, food, and beverage businesses learn how to prepare responses to those RFPs and take their business from Storefront to Concessions&#10;&#10;&#10;&#10;Please go to https://www.eventbrite.com/o/doing-business-at-den-8527643555 for the event calendar. ">
            <a:extLst>
              <a:ext uri="{FF2B5EF4-FFF2-40B4-BE49-F238E27FC236}">
                <a16:creationId xmlns:a16="http://schemas.microsoft.com/office/drawing/2014/main" id="{B455FA32-8B70-D63B-1F0E-56E58B93AFC1}"/>
              </a:ext>
              <a:ext uri="{C183D7F6-B498-43B3-948B-1728B52AA6E4}">
                <adec:decorative xmlns:adec="http://schemas.microsoft.com/office/drawing/2017/decorative" val="0"/>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kumimoji="0" lang="en-US" sz="2800" b="0" i="0" u="none" strike="noStrike" kern="1200" cap="none" spc="0" normalizeH="0" baseline="0" noProof="0">
                <a:ln>
                  <a:noFill/>
                </a:ln>
                <a:solidFill>
                  <a:srgbClr val="440099"/>
                </a:solidFill>
                <a:effectLst/>
                <a:uLnTx/>
                <a:uFillTx/>
                <a:latin typeface="+mn-lt"/>
                <a:ea typeface="+mn-ea"/>
                <a:cs typeface="+mn-cs"/>
              </a:rPr>
              <a:t>Navigating the ACDBE</a:t>
            </a:r>
            <a:r>
              <a:rPr lang="en-US" sz="2800">
                <a:solidFill>
                  <a:srgbClr val="440099"/>
                </a:solidFill>
                <a:latin typeface="+mn-lt"/>
                <a:ea typeface="+mn-ea"/>
                <a:cs typeface="+mn-cs"/>
              </a:rPr>
              <a:t> Series: Pathways to Concessions</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16" name="Text Placeholder 15">
            <a:extLst>
              <a:ext uri="{FF2B5EF4-FFF2-40B4-BE49-F238E27FC236}">
                <a16:creationId xmlns:a16="http://schemas.microsoft.com/office/drawing/2014/main" id="{CACCCF1E-087D-6539-AC02-491F1A38527B}"/>
              </a:ext>
              <a:ext uri="{C183D7F6-B498-43B3-948B-1728B52AA6E4}">
                <adec:decorative xmlns:adec="http://schemas.microsoft.com/office/drawing/2017/decorative" val="1"/>
              </a:ext>
            </a:extLst>
          </p:cNvPr>
          <p:cNvSpPr>
            <a:spLocks noGrp="1"/>
          </p:cNvSpPr>
          <p:nvPr>
            <p:ph type="body" sz="quarter" idx="12"/>
          </p:nvPr>
        </p:nvSpPr>
        <p:spPr/>
        <p:txBody>
          <a:bodyPr/>
          <a:lstStyle/>
          <a:p>
            <a:endParaRPr lang="en-US"/>
          </a:p>
        </p:txBody>
      </p:sp>
      <p:sp>
        <p:nvSpPr>
          <p:cNvPr id="15" name="Text Placeholder 14">
            <a:extLst>
              <a:ext uri="{FF2B5EF4-FFF2-40B4-BE49-F238E27FC236}">
                <a16:creationId xmlns:a16="http://schemas.microsoft.com/office/drawing/2014/main" id="{EADB3E80-1530-FEAD-BC51-A70A937D47F8}"/>
              </a:ext>
              <a:ext uri="{C183D7F6-B498-43B3-948B-1728B52AA6E4}">
                <adec:decorative xmlns:adec="http://schemas.microsoft.com/office/drawing/2017/decorative" val="1"/>
              </a:ext>
            </a:extLst>
          </p:cNvPr>
          <p:cNvSpPr>
            <a:spLocks noGrp="1"/>
          </p:cNvSpPr>
          <p:nvPr>
            <p:ph type="body" sz="quarter" idx="13"/>
          </p:nvPr>
        </p:nvSpPr>
        <p:spPr>
          <a:xfrm>
            <a:off x="769938" y="1555750"/>
            <a:ext cx="7877175" cy="578318"/>
          </a:xfrm>
        </p:spPr>
        <p:txBody>
          <a:bodyPr lIns="91440" tIns="45720" rIns="91440" bIns="45720" anchor="t"/>
          <a:lstStyle/>
          <a:p>
            <a:r>
              <a:rPr lang="en-US" b="1"/>
              <a:t>Bi-monthly virtual outreach event held on the third Thursday at 1 p.m. will guide ACDBEs on doing business at DEN.</a:t>
            </a:r>
          </a:p>
        </p:txBody>
      </p:sp>
      <p:sp>
        <p:nvSpPr>
          <p:cNvPr id="9" name="Text Placeholder 8">
            <a:extLst>
              <a:ext uri="{FF2B5EF4-FFF2-40B4-BE49-F238E27FC236}">
                <a16:creationId xmlns:a16="http://schemas.microsoft.com/office/drawing/2014/main" id="{33E76785-83AF-EDB4-F909-25B4EBEBB89B}"/>
              </a:ext>
              <a:ext uri="{C183D7F6-B498-43B3-948B-1728B52AA6E4}">
                <adec:decorative xmlns:adec="http://schemas.microsoft.com/office/drawing/2017/decorative" val="1"/>
              </a:ext>
            </a:extLst>
          </p:cNvPr>
          <p:cNvSpPr>
            <a:spLocks noGrp="1"/>
          </p:cNvSpPr>
          <p:nvPr>
            <p:ph type="body" sz="quarter" idx="14"/>
          </p:nvPr>
        </p:nvSpPr>
        <p:spPr>
          <a:xfrm>
            <a:off x="769938" y="2389938"/>
            <a:ext cx="8260940" cy="3930649"/>
          </a:xfrm>
        </p:spPr>
        <p:txBody>
          <a:bodyPr lIns="91440" tIns="45720" rIns="91440" bIns="45720" anchor="t"/>
          <a:lstStyle/>
          <a:p>
            <a:pPr marL="0" indent="0">
              <a:spcBef>
                <a:spcPts val="0"/>
              </a:spcBef>
              <a:buClr>
                <a:srgbClr val="DC582A"/>
              </a:buClr>
              <a:buNone/>
              <a:tabLst>
                <a:tab pos="457200" algn="l"/>
              </a:tabLst>
            </a:pPr>
            <a:r>
              <a:rPr lang="en-US" sz="2000" b="1">
                <a:solidFill>
                  <a:schemeClr val="tx1"/>
                </a:solidFill>
                <a:ea typeface="Times New Roman" panose="02020603050405020304" pitchFamily="18" charset="0"/>
                <a:cs typeface="Calibri"/>
              </a:rPr>
              <a:t>Pathways to Concessions 2025:</a:t>
            </a:r>
          </a:p>
          <a:p>
            <a:pPr marL="0" indent="0">
              <a:spcBef>
                <a:spcPts val="0"/>
              </a:spcBef>
              <a:buClr>
                <a:srgbClr val="DC582A"/>
              </a:buClr>
              <a:buNone/>
              <a:tabLst>
                <a:tab pos="457200" algn="l"/>
              </a:tabLst>
            </a:pPr>
            <a:endParaRPr lang="en-US" sz="2000" b="1">
              <a:solidFill>
                <a:schemeClr val="tx1"/>
              </a:solidFill>
              <a:ea typeface="Calibri" panose="020F0502020204030204"/>
              <a:cs typeface="Calibri"/>
            </a:endParaRPr>
          </a:p>
          <a:p>
            <a:pPr>
              <a:spcBef>
                <a:spcPts val="0"/>
              </a:spcBef>
              <a:spcAft>
                <a:spcPts val="1200"/>
              </a:spcAft>
              <a:buClr>
                <a:srgbClr val="DC582A"/>
              </a:buClr>
              <a:tabLst>
                <a:tab pos="457200" algn="l"/>
              </a:tabLst>
            </a:pPr>
            <a:r>
              <a:rPr lang="en-US" sz="2000" b="1">
                <a:solidFill>
                  <a:schemeClr val="bg2"/>
                </a:solidFill>
                <a:cs typeface="Calibri"/>
              </a:rPr>
              <a:t>January 16 – ACDBE 101</a:t>
            </a:r>
          </a:p>
          <a:p>
            <a:pPr>
              <a:spcBef>
                <a:spcPts val="0"/>
              </a:spcBef>
              <a:spcAft>
                <a:spcPts val="1200"/>
              </a:spcAft>
              <a:buClr>
                <a:srgbClr val="DC582A"/>
              </a:buClr>
              <a:tabLst>
                <a:tab pos="457200" algn="l"/>
              </a:tabLst>
            </a:pPr>
            <a:r>
              <a:rPr lang="en-US" sz="2000" b="1">
                <a:solidFill>
                  <a:schemeClr val="bg2"/>
                </a:solidFill>
                <a:cs typeface="Calibri"/>
              </a:rPr>
              <a:t>March 20 – ACDBE 201 </a:t>
            </a:r>
          </a:p>
          <a:p>
            <a:pPr>
              <a:spcBef>
                <a:spcPts val="0"/>
              </a:spcBef>
              <a:spcAft>
                <a:spcPts val="1200"/>
              </a:spcAft>
              <a:buClr>
                <a:srgbClr val="DC582A"/>
              </a:buClr>
              <a:tabLst>
                <a:tab pos="457200" algn="l"/>
              </a:tabLst>
            </a:pPr>
            <a:r>
              <a:rPr lang="en-US" sz="2000" b="1">
                <a:solidFill>
                  <a:schemeClr val="bg2"/>
                </a:solidFill>
                <a:cs typeface="Calibri"/>
              </a:rPr>
              <a:t>May 15 – Joint Ventures 101</a:t>
            </a:r>
          </a:p>
          <a:p>
            <a:pPr>
              <a:spcBef>
                <a:spcPts val="0"/>
              </a:spcBef>
              <a:spcAft>
                <a:spcPts val="1200"/>
              </a:spcAft>
              <a:buClr>
                <a:srgbClr val="DC582A"/>
              </a:buClr>
              <a:tabLst>
                <a:tab pos="457200" algn="l"/>
              </a:tabLst>
            </a:pPr>
            <a:r>
              <a:rPr lang="en-US" sz="2000" b="1">
                <a:solidFill>
                  <a:schemeClr val="bg2"/>
                </a:solidFill>
                <a:cs typeface="Calibri"/>
              </a:rPr>
              <a:t>July 17 – Joint Ventures 201</a:t>
            </a:r>
            <a:endParaRPr lang="en-US" sz="2000" b="1">
              <a:solidFill>
                <a:schemeClr val="bg2"/>
              </a:solidFill>
              <a:ea typeface="Calibri"/>
              <a:cs typeface="Calibri"/>
            </a:endParaRPr>
          </a:p>
          <a:p>
            <a:pPr>
              <a:spcBef>
                <a:spcPts val="0"/>
              </a:spcBef>
              <a:spcAft>
                <a:spcPts val="1200"/>
              </a:spcAft>
              <a:buClr>
                <a:srgbClr val="DC582A"/>
              </a:buClr>
              <a:tabLst>
                <a:tab pos="457200" algn="l"/>
              </a:tabLst>
            </a:pPr>
            <a:r>
              <a:rPr lang="en-US" sz="2000" b="1">
                <a:solidFill>
                  <a:schemeClr val="bg2"/>
                </a:solidFill>
                <a:cs typeface="Calibri"/>
              </a:rPr>
              <a:t>September 18 – Concessions Connections</a:t>
            </a:r>
          </a:p>
          <a:p>
            <a:pPr>
              <a:spcBef>
                <a:spcPts val="0"/>
              </a:spcBef>
              <a:spcAft>
                <a:spcPts val="1200"/>
              </a:spcAft>
              <a:buClr>
                <a:srgbClr val="DC582A"/>
              </a:buClr>
              <a:tabLst>
                <a:tab pos="457200" algn="l"/>
              </a:tabLst>
            </a:pPr>
            <a:r>
              <a:rPr lang="en-US" sz="2000" b="1">
                <a:solidFill>
                  <a:schemeClr val="tx1"/>
                </a:solidFill>
                <a:ea typeface="Calibri"/>
                <a:cs typeface="Calibri"/>
              </a:rPr>
              <a:t>November 20 </a:t>
            </a:r>
            <a:r>
              <a:rPr lang="en-US" sz="2000">
                <a:solidFill>
                  <a:schemeClr val="tx1"/>
                </a:solidFill>
                <a:ea typeface="Calibri"/>
                <a:cs typeface="Calibri"/>
              </a:rPr>
              <a:t>– B2G Compliance</a:t>
            </a:r>
          </a:p>
        </p:txBody>
      </p:sp>
      <p:pic>
        <p:nvPicPr>
          <p:cNvPr id="7" name="Picture Placeholder 6">
            <a:extLst>
              <a:ext uri="{FF2B5EF4-FFF2-40B4-BE49-F238E27FC236}">
                <a16:creationId xmlns:a16="http://schemas.microsoft.com/office/drawing/2014/main" id="{4EF29B50-42F0-D925-EBC9-A302F95B9C4C}"/>
              </a:ext>
              <a:ext uri="{C183D7F6-B498-43B3-948B-1728B52AA6E4}">
                <adec:decorative xmlns:adec="http://schemas.microsoft.com/office/drawing/2017/decorative" val="1"/>
              </a:ext>
            </a:extLst>
          </p:cNvPr>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rcRect/>
          <a:stretch>
            <a:fillRect/>
          </a:stretch>
        </p:blipFill>
        <p:spPr>
          <a:xfrm>
            <a:off x="8647113" y="0"/>
            <a:ext cx="3712360" cy="6922168"/>
          </a:xfrm>
        </p:spPr>
      </p:pic>
      <p:pic>
        <p:nvPicPr>
          <p:cNvPr id="3" name="Picture 2">
            <a:extLst>
              <a:ext uri="{FF2B5EF4-FFF2-40B4-BE49-F238E27FC236}">
                <a16:creationId xmlns:a16="http://schemas.microsoft.com/office/drawing/2014/main" id="{8C7E02AB-3F18-D4AB-DF11-4F74EE726395}"/>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305100" y="5927409"/>
            <a:ext cx="664075" cy="66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623318"/>
      </p:ext>
    </p:extLst>
  </p:cSld>
  <p:clrMapOvr>
    <a:masterClrMapping/>
  </p:clrMapOvr>
</p:sld>
</file>

<file path=ppt/theme/theme1.xml><?xml version="1.0" encoding="utf-8"?>
<a:theme xmlns:a="http://schemas.openxmlformats.org/drawingml/2006/main" name="Titl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1 - ORAN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ent 2 - ORAN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ntent 4 - ORANGE - Image WHITE lo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Content 1 - ORAN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0B4CBFD58AEB54B9523C229AC8968F6" ma:contentTypeVersion="21" ma:contentTypeDescription="Create a new document." ma:contentTypeScope="" ma:versionID="d99ad74c3b8a25c61b8ddba13f7aab43">
  <xsd:schema xmlns:xsd="http://www.w3.org/2001/XMLSchema" xmlns:xs="http://www.w3.org/2001/XMLSchema" xmlns:p="http://schemas.microsoft.com/office/2006/metadata/properties" xmlns:ns2="bbc1b1f8-0e71-4cbd-b262-3052aba238a9" xmlns:ns3="fd3bd635-9bff-483f-aa30-f8bfae0bbf17" xmlns:ns4="87e7f7ab-f283-48b6-a11d-5b6afdf240ea" targetNamespace="http://schemas.microsoft.com/office/2006/metadata/properties" ma:root="true" ma:fieldsID="fedf67c3f5412d1b64b693c95ba1e2b1" ns2:_="" ns3:_="" ns4:_="">
    <xsd:import namespace="bbc1b1f8-0e71-4cbd-b262-3052aba238a9"/>
    <xsd:import namespace="fd3bd635-9bff-483f-aa30-f8bfae0bbf17"/>
    <xsd:import namespace="87e7f7ab-f283-48b6-a11d-5b6afdf240e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CR" minOccurs="0"/>
                <xsd:element ref="ns2:MediaLengthInSeconds" minOccurs="0"/>
                <xsd:element ref="ns2:BusinessDirectoryType" minOccurs="0"/>
                <xsd:element ref="ns2:DateSent" minOccurs="0"/>
                <xsd:element ref="ns2:lcf76f155ced4ddcb4097134ff3c332f" minOccurs="0"/>
                <xsd:element ref="ns4:TaxCatchAll" minOccurs="0"/>
                <xsd:element ref="ns2:MediaServiceObjectDetectorVersion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c1b1f8-0e71-4cbd-b262-3052aba238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BusinessDirectoryType" ma:index="20" nillable="true" ma:displayName="Business Directory Type" ma:format="Dropdown" ma:internalName="BusinessDirectoryType">
      <xsd:simpleType>
        <xsd:restriction base="dms:Choice">
          <xsd:enumeration value="General Contracts"/>
          <xsd:enumeration value="ACDBE"/>
          <xsd:enumeration value="Both"/>
        </xsd:restriction>
      </xsd:simpleType>
    </xsd:element>
    <xsd:element name="DateSent" ma:index="21" nillable="true" ma:displayName="Date Sent" ma:format="DateOnly" ma:internalName="DateSent">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38707e54-6713-4257-8868-1e4840a70eb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Location" ma:index="27" nillable="true" ma:displayName="Location" ma:indexed="true" ma:internalName="MediaServiceLocation" ma:readOnly="true">
      <xsd:simpleType>
        <xsd:restriction base="dms:Text"/>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3bd635-9bff-483f-aa30-f8bfae0bbf1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7e7f7ab-f283-48b6-a11d-5b6afdf240ea"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f78edeec-2c53-48c2-9d7f-9f98b72b39d4}" ma:internalName="TaxCatchAll" ma:showField="CatchAllData" ma:web="fd3bd635-9bff-483f-aa30-f8bfae0bbf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Sent xmlns="bbc1b1f8-0e71-4cbd-b262-3052aba238a9" xsi:nil="true"/>
    <lcf76f155ced4ddcb4097134ff3c332f xmlns="bbc1b1f8-0e71-4cbd-b262-3052aba238a9">
      <Terms xmlns="http://schemas.microsoft.com/office/infopath/2007/PartnerControls"/>
    </lcf76f155ced4ddcb4097134ff3c332f>
    <TaxCatchAll xmlns="87e7f7ab-f283-48b6-a11d-5b6afdf240ea" xsi:nil="true"/>
    <BusinessDirectoryType xmlns="bbc1b1f8-0e71-4cbd-b262-3052aba238a9" xsi:nil="true"/>
  </documentManagement>
</p:properties>
</file>

<file path=customXml/itemProps1.xml><?xml version="1.0" encoding="utf-8"?>
<ds:datastoreItem xmlns:ds="http://schemas.openxmlformats.org/officeDocument/2006/customXml" ds:itemID="{2674DDDF-AB4D-446A-A19F-F62E53DF806A}">
  <ds:schemaRefs>
    <ds:schemaRef ds:uri="http://schemas.microsoft.com/sharepoint/v3/contenttype/forms"/>
  </ds:schemaRefs>
</ds:datastoreItem>
</file>

<file path=customXml/itemProps2.xml><?xml version="1.0" encoding="utf-8"?>
<ds:datastoreItem xmlns:ds="http://schemas.openxmlformats.org/officeDocument/2006/customXml" ds:itemID="{958AD259-C84E-4652-BFDA-AE578DC16E01}">
  <ds:schemaRefs>
    <ds:schemaRef ds:uri="87e7f7ab-f283-48b6-a11d-5b6afdf240ea"/>
    <ds:schemaRef ds:uri="bbc1b1f8-0e71-4cbd-b262-3052aba238a9"/>
    <ds:schemaRef ds:uri="fd3bd635-9bff-483f-aa30-f8bfae0bbf1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2F2FE49-1C05-4EF5-9360-51D70AD37214}">
  <ds:schemaRefs>
    <ds:schemaRef ds:uri="http://schemas.openxmlformats.org/package/2006/metadata/core-properties"/>
    <ds:schemaRef ds:uri="http://purl.org/dc/elements/1.1/"/>
    <ds:schemaRef ds:uri="http://schemas.microsoft.com/office/infopath/2007/PartnerControls"/>
    <ds:schemaRef ds:uri="bbc1b1f8-0e71-4cbd-b262-3052aba238a9"/>
    <ds:schemaRef ds:uri="87e7f7ab-f283-48b6-a11d-5b6afdf240ea"/>
    <ds:schemaRef ds:uri="http://purl.org/dc/terms/"/>
    <ds:schemaRef ds:uri="http://www.w3.org/XML/1998/namespace"/>
    <ds:schemaRef ds:uri="http://schemas.microsoft.com/office/2006/documentManagement/types"/>
    <ds:schemaRef ds:uri="fd3bd635-9bff-483f-aa30-f8bfae0bbf17"/>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9351</Words>
  <Application>Microsoft Office PowerPoint</Application>
  <PresentationFormat>Widescreen</PresentationFormat>
  <Paragraphs>1174</Paragraphs>
  <Slides>69</Slides>
  <Notes>63</Notes>
  <HiddenSlides>4</HiddenSlides>
  <MMClips>0</MMClips>
  <ScaleCrop>false</ScaleCrop>
  <HeadingPairs>
    <vt:vector size="6" baseType="variant">
      <vt:variant>
        <vt:lpstr>Fonts Used</vt:lpstr>
      </vt:variant>
      <vt:variant>
        <vt:i4>17</vt:i4>
      </vt:variant>
      <vt:variant>
        <vt:lpstr>Theme</vt:lpstr>
      </vt:variant>
      <vt:variant>
        <vt:i4>8</vt:i4>
      </vt:variant>
      <vt:variant>
        <vt:lpstr>Slide Titles</vt:lpstr>
      </vt:variant>
      <vt:variant>
        <vt:i4>69</vt:i4>
      </vt:variant>
    </vt:vector>
  </HeadingPairs>
  <TitlesOfParts>
    <vt:vector size="94" baseType="lpstr">
      <vt:lpstr>Aptos</vt:lpstr>
      <vt:lpstr>Aptos Narrow</vt:lpstr>
      <vt:lpstr>Arial</vt:lpstr>
      <vt:lpstr>Arial,Sans-Serif</vt:lpstr>
      <vt:lpstr>Calibri</vt:lpstr>
      <vt:lpstr>Calibri Light</vt:lpstr>
      <vt:lpstr>Century Gothic</vt:lpstr>
      <vt:lpstr>Courier New</vt:lpstr>
      <vt:lpstr>Courier New,monospace</vt:lpstr>
      <vt:lpstr>Franklin Gothic Medium</vt:lpstr>
      <vt:lpstr>Inter</vt:lpstr>
      <vt:lpstr>Open Sans</vt:lpstr>
      <vt:lpstr>Segoe UI</vt:lpstr>
      <vt:lpstr>Symbol</vt:lpstr>
      <vt:lpstr>Times New Roman</vt:lpstr>
      <vt:lpstr>Wingdings</vt:lpstr>
      <vt:lpstr>Wingdings,Sans-Serif</vt:lpstr>
      <vt:lpstr>Title 1</vt:lpstr>
      <vt:lpstr>Title 3</vt:lpstr>
      <vt:lpstr>Content 1 - ORANGE</vt:lpstr>
      <vt:lpstr>Content 2 - ORANGE</vt:lpstr>
      <vt:lpstr>Content 4 - ORANGE - Image WHITE logo</vt:lpstr>
      <vt:lpstr>Office Theme</vt:lpstr>
      <vt:lpstr>1_Content 1 - ORANGE</vt:lpstr>
      <vt:lpstr>1_Office Theme</vt:lpstr>
      <vt:lpstr>Taking Flight at DEN</vt:lpstr>
      <vt:lpstr>Agenda</vt:lpstr>
      <vt:lpstr>Housekeeping</vt:lpstr>
      <vt:lpstr>Legal Disclaimer​</vt:lpstr>
      <vt:lpstr>Project Interest Form</vt:lpstr>
      <vt:lpstr>Vision 100 and Operation 2045</vt:lpstr>
      <vt:lpstr>Taking Flight at DEN </vt:lpstr>
      <vt:lpstr>Meet the Primes</vt:lpstr>
      <vt:lpstr>Navigating the ACDBE Series: Pathways to Concessions</vt:lpstr>
      <vt:lpstr>Small Business Certification with the City &amp; County of Denver</vt:lpstr>
      <vt:lpstr>Community Panelist Program </vt:lpstr>
      <vt:lpstr>Business Development Training Academy Graduation 2024  </vt:lpstr>
      <vt:lpstr>2025 DEN Procurement Tradeshow</vt:lpstr>
      <vt:lpstr>Upcoming Opportunities – Updated Webpage</vt:lpstr>
      <vt:lpstr>DEN Insider Employee App</vt:lpstr>
      <vt:lpstr>North Terminal Expansion – Request for Qualifications (RFQ) for  Program Management Support Services</vt:lpstr>
      <vt:lpstr>Executive Summary</vt:lpstr>
      <vt:lpstr>North Terminal Expansion: Project Overview</vt:lpstr>
      <vt:lpstr>North Terminal Expansion: Project Benefits</vt:lpstr>
      <vt:lpstr>Contract Type &amp; General Scope of Work</vt:lpstr>
      <vt:lpstr>Anticipated Procurement Timeline</vt:lpstr>
      <vt:lpstr>Summary</vt:lpstr>
      <vt:lpstr>DEN Consolidated Receiving and Distribution Center (CRDC) Request for Information</vt:lpstr>
      <vt:lpstr>DS (Delta Sierra) West Phase 2</vt:lpstr>
      <vt:lpstr>DS West Phase 2 Site Plan Layout</vt:lpstr>
      <vt:lpstr>Annual Tent Roof Maintenance, Inspection and Repair RFP</vt:lpstr>
      <vt:lpstr>AGTS Maintenance Facility Expansion</vt:lpstr>
      <vt:lpstr>Peña Blvd Outbound Low-Point Reconstruction &amp; Drainage Improvements</vt:lpstr>
      <vt:lpstr>Peña Blvd Outbound Low-Point Reconstruction &amp; Drainage Improvements </vt:lpstr>
      <vt:lpstr>Water Quality Infrastructure Improvements</vt:lpstr>
      <vt:lpstr>2025 Annual Landside Pavement Rehabilitation - Guardrail Replacement</vt:lpstr>
      <vt:lpstr>On Call SBE Environmental Testing and Hazardous Material  Mitigation Services</vt:lpstr>
      <vt:lpstr>2026 Annual Airfield Pavement Rehabilitation</vt:lpstr>
      <vt:lpstr>Tunnel Switchgear Heaving Remediation  </vt:lpstr>
      <vt:lpstr>Tower Anti-Icing Tank Replacement</vt:lpstr>
      <vt:lpstr>Portable Restroom Services</vt:lpstr>
      <vt:lpstr>DEN Mechanical Services Contract</vt:lpstr>
      <vt:lpstr>Fire Extinguisher Inspections and Service</vt:lpstr>
      <vt:lpstr>Fire Suppression (Fire Pump &amp; Emergency Services)</vt:lpstr>
      <vt:lpstr>Overhead and Automatic Door Installation and Maintenance</vt:lpstr>
      <vt:lpstr>High Ceiling and Hard Surface Cleaning</vt:lpstr>
      <vt:lpstr>Underground Piping Repair &amp; Response Service (UPRRS)</vt:lpstr>
      <vt:lpstr>DEN Guard Gates Maintenance, Repair, and Emergency Services</vt:lpstr>
      <vt:lpstr> Deicing Waste System</vt:lpstr>
      <vt:lpstr>Total Queue Management (TQM)</vt:lpstr>
      <vt:lpstr>Conveyance Inspection and Certification</vt:lpstr>
      <vt:lpstr>Conveyance O&amp;M</vt:lpstr>
      <vt:lpstr>AGTS Revitalization</vt:lpstr>
      <vt:lpstr>Building Information Modeling On-Call Services </vt:lpstr>
      <vt:lpstr>Waste Valet Service for DEN Concessions</vt:lpstr>
      <vt:lpstr>Climate Technology (ClimateTech) Driven Utility Data Validation &amp; Sustainability Reporting for Airport Energy Demand Management</vt:lpstr>
      <vt:lpstr>DEN Procurement  </vt:lpstr>
      <vt:lpstr>DEN Procurement – Contract Lifecycle</vt:lpstr>
      <vt:lpstr>ACDBE/SBEC Programs</vt:lpstr>
      <vt:lpstr>Division of Small Business Opportunity (DSBO) Promoting equity, maximizing opportunities, and preventing discrimination and its effects against small, minority and women owned businesses.</vt:lpstr>
      <vt:lpstr>Small Business Certification Programs</vt:lpstr>
      <vt:lpstr>Compliance</vt:lpstr>
      <vt:lpstr>Certification (MWBE, EBE, SBE(C), and DBE) </vt:lpstr>
      <vt:lpstr>Community Engagement and Capacity Building</vt:lpstr>
      <vt:lpstr>Connect with Us</vt:lpstr>
      <vt:lpstr>General Services- Purchasing Division</vt:lpstr>
      <vt:lpstr>Denver Construction Careers Program (DCCP) Overview </vt:lpstr>
      <vt:lpstr>PRL Specialty Retail Breakout Room # 22</vt:lpstr>
      <vt:lpstr>Empowering Small Business in Airport Retail</vt:lpstr>
      <vt:lpstr>Empowering Small Business in Airport Retail         </vt:lpstr>
      <vt:lpstr>Participation, Services &amp; Contract</vt:lpstr>
      <vt:lpstr>Program Purpose</vt:lpstr>
      <vt:lpstr>Event Follow Up</vt:lpstr>
      <vt:lpstr>Breakout Room Assignments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Bricker, Lauren - DEN</dc:creator>
  <cp:lastModifiedBy>Mondragon, Desiree - DEN</cp:lastModifiedBy>
  <cp:revision>2</cp:revision>
  <dcterms:created xsi:type="dcterms:W3CDTF">2024-03-24T01:57:37Z</dcterms:created>
  <dcterms:modified xsi:type="dcterms:W3CDTF">2025-10-10T20:19:04Z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0x01010020B4CBFD58AEB54B9523C229AC8968F6</vt:lpwstr>
  </property>
  <property fmtid="{D5CDD505-2E9C-101B-9397-08002B2CF9AE}" pid="3" name="MediaServiceImageTags">
    <vt:lpwstr/>
  </property>
</Properties>
</file>