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39" r:id="rId9"/>
    <p:sldMasterId id="2147483775" r:id="rId10"/>
    <p:sldMasterId id="2147483787" r:id="rId11"/>
  </p:sldMasterIdLst>
  <p:notesMasterIdLst>
    <p:notesMasterId r:id="rId62"/>
  </p:notesMasterIdLst>
  <p:sldIdLst>
    <p:sldId id="11200" r:id="rId12"/>
    <p:sldId id="11112" r:id="rId13"/>
    <p:sldId id="11113" r:id="rId14"/>
    <p:sldId id="104969" r:id="rId15"/>
    <p:sldId id="11237" r:id="rId16"/>
    <p:sldId id="105012" r:id="rId17"/>
    <p:sldId id="11068" r:id="rId18"/>
    <p:sldId id="11136" r:id="rId19"/>
    <p:sldId id="11236" r:id="rId20"/>
    <p:sldId id="105260" r:id="rId21"/>
    <p:sldId id="10730" r:id="rId22"/>
    <p:sldId id="11192" r:id="rId23"/>
    <p:sldId id="105255" r:id="rId24"/>
    <p:sldId id="105250" r:id="rId25"/>
    <p:sldId id="105179" r:id="rId26"/>
    <p:sldId id="105188" r:id="rId27"/>
    <p:sldId id="105257" r:id="rId28"/>
    <p:sldId id="105248" r:id="rId29"/>
    <p:sldId id="105246" r:id="rId30"/>
    <p:sldId id="105244" r:id="rId31"/>
    <p:sldId id="105220" r:id="rId32"/>
    <p:sldId id="105217" r:id="rId33"/>
    <p:sldId id="105212" r:id="rId34"/>
    <p:sldId id="105258" r:id="rId35"/>
    <p:sldId id="105203" r:id="rId36"/>
    <p:sldId id="105213" r:id="rId37"/>
    <p:sldId id="105181" r:id="rId38"/>
    <p:sldId id="105176" r:id="rId39"/>
    <p:sldId id="105189" r:id="rId40"/>
    <p:sldId id="105253" r:id="rId41"/>
    <p:sldId id="105262" r:id="rId42"/>
    <p:sldId id="105261" r:id="rId43"/>
    <p:sldId id="105252" r:id="rId44"/>
    <p:sldId id="105251" r:id="rId45"/>
    <p:sldId id="105177" r:id="rId46"/>
    <p:sldId id="105162" r:id="rId47"/>
    <p:sldId id="105130" r:id="rId48"/>
    <p:sldId id="105199" r:id="rId49"/>
    <p:sldId id="105264" r:id="rId50"/>
    <p:sldId id="105263" r:id="rId51"/>
    <p:sldId id="105129" r:id="rId52"/>
    <p:sldId id="105115" r:id="rId53"/>
    <p:sldId id="105102" r:id="rId54"/>
    <p:sldId id="105171" r:id="rId55"/>
    <p:sldId id="105225" r:id="rId56"/>
    <p:sldId id="105226" r:id="rId57"/>
    <p:sldId id="11099" r:id="rId58"/>
    <p:sldId id="105125" r:id="rId59"/>
    <p:sldId id="105108" r:id="rId60"/>
    <p:sldId id="10497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F6EFFF"/>
    <a:srgbClr val="8C9EBC"/>
    <a:srgbClr val="4900C1"/>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AB4D9-B949-4FDE-9D31-49779DC82573}" v="1" dt="2025-11-14T13:58:20.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10</a:t>
            </a:fld>
            <a:endParaRPr lang="en-US"/>
          </a:p>
        </p:txBody>
      </p:sp>
    </p:spTree>
    <p:extLst>
      <p:ext uri="{BB962C8B-B14F-4D97-AF65-F5344CB8AC3E}">
        <p14:creationId xmlns:p14="http://schemas.microsoft.com/office/powerpoint/2010/main" val="348849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B10D-1194-1F54-1F74-1D1603DA7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364C4-3759-6CEB-8CF9-46D7558EE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F9B25-5601-6B37-8CC6-9BCD4C51D9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5D219841-A344-B4CC-8119-A9B3C9A75A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75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40A9E-A8E7-3628-B8F0-5536A19D9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0DFE2-DE92-6D97-0827-AE2DAAA4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C0E7A-F2A7-40F7-998D-46D412072F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7E9B5396-C730-98BA-1362-224AA20A2B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0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A2F3-788A-D68F-4E6B-06D1DF8CD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E020C-62DC-ECFF-3749-E922519A9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73649-C3A4-97CC-C864-51C8243CE0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79ECF03C-EFB4-C3CD-1D57-37F70356EB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55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2276-2BE1-9D26-2812-A72921E57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A4D86-9B10-9F6F-0E39-CE42956B6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7521D-0BCE-66CA-78DD-79AA9FE6A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7288785-D363-C92C-7CF8-5DD2756145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37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65BF4-8381-90FF-3D51-95F906929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222A9-D56D-7352-309A-9AA8B709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E1271-C074-42FB-F24D-9EADEAC020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4A9A5B17-2446-B926-3275-ACD196865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924A-DBC9-ADD8-C5A1-E873346D6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9DBB6-70E6-6456-B57C-0A7D017C1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7333F-F4FC-92DE-70B8-C757A3124D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14CDEE23-26A3-8991-C72F-EFE77556BA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39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099B-DA5D-6378-2CDD-C4FB448D4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2E985-E6A2-E0A7-AA5F-4F979905A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C76E7-7FB8-CB20-0392-C6AF5C13D4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42A00AC-AD6F-7963-B399-FE43AF07A8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47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1067-84AD-3F7F-1153-19319FA4B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DF504-0FBC-4D07-C0D7-E5CCC0F4A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BB5FC-4D2E-1805-144F-0683CD8421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460C3E67-C38A-E7D6-C2D8-3E757AC9AB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09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1800"/>
              </a:spcAft>
              <a:buFont typeface="Arial" panose="020B0604020202020204" pitchFamily="34" charset="0"/>
              <a:buChar char="•"/>
            </a:pPr>
            <a:r>
              <a:rPr lang="en-US" sz="1600" b="0" i="0">
                <a:solidFill>
                  <a:srgbClr val="4B5563"/>
                </a:solidFill>
                <a:effectLst/>
                <a:latin typeface="Calibri" panose="020F0502020204030204" pitchFamily="34" charset="0"/>
                <a:cs typeface="Calibri" panose="020F0502020204030204" pitchFamily="34" charset="0"/>
              </a:rPr>
              <a:t>As you can see here we have a pretty full day ahead of us. </a:t>
            </a:r>
          </a:p>
          <a:p>
            <a:pPr marL="171450" indent="-171450" algn="l">
              <a:spcAft>
                <a:spcPts val="1800"/>
              </a:spcAft>
              <a:buFont typeface="Arial" panose="020B0604020202020204" pitchFamily="34" charset="0"/>
              <a:buChar char="•"/>
            </a:pPr>
            <a:r>
              <a:rPr lang="en-US" sz="1600" b="0" i="0">
                <a:solidFill>
                  <a:srgbClr val="4B5563"/>
                </a:solidFill>
                <a:effectLst/>
                <a:latin typeface="Calibri" panose="020F0502020204030204" pitchFamily="34" charset="0"/>
                <a:cs typeface="Calibri" panose="020F0502020204030204" pitchFamily="34" charset="0"/>
              </a:rPr>
              <a:t>Please note all slides and rosters will be posted within 3 business days to our website.</a:t>
            </a:r>
          </a:p>
          <a:p>
            <a:pPr algn="l">
              <a:spcAft>
                <a:spcPts val="1800"/>
              </a:spcAft>
            </a:pPr>
            <a:endParaRPr lang="en-US" b="1" i="0">
              <a:solidFill>
                <a:srgbClr val="4B5563"/>
              </a:solidFill>
              <a:effectLst/>
              <a:latin typeface="Inter"/>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06029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16B0-76A5-31D7-6512-E3D73102F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FDCDD-1DEF-6B4F-87D2-B34F56470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C839C-5E2F-9066-0353-57B9992B0B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1C30E3E0-C52F-EAF3-6930-CA96DAEE65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119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68AC-030C-69E0-8AA5-C1F570C23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0B1B0-EE78-7251-029B-09461D0AB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BC6E5-6E2C-94DB-CDF7-3047DB3AF6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C4F3EB8-5795-D362-993E-99377A14DF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793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83AC0-9ECA-1F39-189E-ED7858225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D5158-64C8-C45B-6354-D80C60687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50702-5ABC-95C1-6596-35272745BC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D325441-3DFA-364C-6C48-D7A0730FF0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318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A0E6-E0CA-9CA9-CE70-0FFF82567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C0A1F-681A-018F-D825-DB159F788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A7D48-67C9-6D99-8753-E19E7B92B7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5FCC414-0D7C-696B-66DF-61786B7FD2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1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06349-108D-E09E-3F14-20C84EA19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94EE6-C6ED-A7CD-4D71-351F66F5D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A47F-F154-87C9-386D-525A0827D9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0EEDE552-7F56-7A09-9EC9-D784A36B60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53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CC5-4330-F724-0406-2621622A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B1EA-1AE5-C57C-9B53-1B6C36DB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FA20-1CC8-F364-2708-19FF27ADA43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8E87685-CD33-7514-ED83-72AC344A12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581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7424-E0B2-DBA4-234C-9A8F8CC47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04EBB-92AA-FD34-A401-28916F22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D1B7D-E00C-3B0A-DE91-8609B176EFC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7588A50-DB0D-81BE-CCEA-E3CA23825346}"/>
              </a:ext>
            </a:extLst>
          </p:cNvPr>
          <p:cNvSpPr>
            <a:spLocks noGrp="1"/>
          </p:cNvSpPr>
          <p:nvPr>
            <p:ph type="sldNum" sz="quarter" idx="5"/>
          </p:nvPr>
        </p:nvSpPr>
        <p:spPr/>
        <p:txBody>
          <a:bodyPr/>
          <a:lstStyle/>
          <a:p>
            <a:fld id="{A399344F-1846-964E-A23F-F797EB56DD37}" type="slidenum">
              <a:rPr lang="en-US" smtClean="0"/>
              <a:t>29</a:t>
            </a:fld>
            <a:endParaRPr lang="en-US"/>
          </a:p>
        </p:txBody>
      </p:sp>
    </p:spTree>
    <p:extLst>
      <p:ext uri="{BB962C8B-B14F-4D97-AF65-F5344CB8AC3E}">
        <p14:creationId xmlns:p14="http://schemas.microsoft.com/office/powerpoint/2010/main" val="321194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378D-A24B-D5F6-F6B6-725735F3A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8B6CC-6364-F02A-BAE0-708A75FEA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8C1D6-23B7-DB76-CB61-383D8B046D8D}"/>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2F2D0CE-AC79-6547-7956-FED1AE565327}"/>
              </a:ext>
            </a:extLst>
          </p:cNvPr>
          <p:cNvSpPr>
            <a:spLocks noGrp="1"/>
          </p:cNvSpPr>
          <p:nvPr>
            <p:ph type="sldNum" sz="quarter" idx="5"/>
          </p:nvPr>
        </p:nvSpPr>
        <p:spPr/>
        <p:txBody>
          <a:bodyPr/>
          <a:lstStyle/>
          <a:p>
            <a:fld id="{A399344F-1846-964E-A23F-F797EB56DD37}" type="slidenum">
              <a:rPr lang="en-US" smtClean="0"/>
              <a:t>30</a:t>
            </a:fld>
            <a:endParaRPr lang="en-US"/>
          </a:p>
        </p:txBody>
      </p:sp>
    </p:spTree>
    <p:extLst>
      <p:ext uri="{BB962C8B-B14F-4D97-AF65-F5344CB8AC3E}">
        <p14:creationId xmlns:p14="http://schemas.microsoft.com/office/powerpoint/2010/main" val="227995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07F0-96B2-6E66-F2D8-8A06F3A3F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EDE53-71A3-32E4-95B7-A74E94BAF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178DF-15B6-3829-9D2E-75F69DF0759C}"/>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DD3C485-26F3-21D1-977B-DBFBDAF5ECFB}"/>
              </a:ext>
            </a:extLst>
          </p:cNvPr>
          <p:cNvSpPr>
            <a:spLocks noGrp="1"/>
          </p:cNvSpPr>
          <p:nvPr>
            <p:ph type="sldNum" sz="quarter" idx="5"/>
          </p:nvPr>
        </p:nvSpPr>
        <p:spPr/>
        <p:txBody>
          <a:bodyPr/>
          <a:lstStyle/>
          <a:p>
            <a:fld id="{A399344F-1846-964E-A23F-F797EB56DD37}" type="slidenum">
              <a:rPr lang="en-US" smtClean="0"/>
              <a:t>31</a:t>
            </a:fld>
            <a:endParaRPr lang="en-US"/>
          </a:p>
        </p:txBody>
      </p:sp>
    </p:spTree>
    <p:extLst>
      <p:ext uri="{BB962C8B-B14F-4D97-AF65-F5344CB8AC3E}">
        <p14:creationId xmlns:p14="http://schemas.microsoft.com/office/powerpoint/2010/main" val="888323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EC3F-174B-7F2D-CFD7-A2AAADA08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4F2FB-EDF1-1A0E-3BB8-54407103B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67748-E1BB-C044-D6C1-69D29BC43FCF}"/>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D386624-E67A-AA64-B937-0E87FAEB5E3B}"/>
              </a:ext>
            </a:extLst>
          </p:cNvPr>
          <p:cNvSpPr>
            <a:spLocks noGrp="1"/>
          </p:cNvSpPr>
          <p:nvPr>
            <p:ph type="sldNum" sz="quarter" idx="5"/>
          </p:nvPr>
        </p:nvSpPr>
        <p:spPr/>
        <p:txBody>
          <a:bodyPr/>
          <a:lstStyle/>
          <a:p>
            <a:fld id="{A399344F-1846-964E-A23F-F797EB56DD37}" type="slidenum">
              <a:rPr lang="en-US" smtClean="0"/>
              <a:t>32</a:t>
            </a:fld>
            <a:endParaRPr lang="en-US"/>
          </a:p>
        </p:txBody>
      </p:sp>
    </p:spTree>
    <p:extLst>
      <p:ext uri="{BB962C8B-B14F-4D97-AF65-F5344CB8AC3E}">
        <p14:creationId xmlns:p14="http://schemas.microsoft.com/office/powerpoint/2010/main" val="418075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800"/>
              </a:spcAft>
              <a:buFont typeface="Arial" panose="020B0604020202020204" pitchFamily="34" charset="0"/>
              <a:buNone/>
            </a:pPr>
            <a:r>
              <a:rPr lang="en-US" sz="2400" b="0" i="0">
                <a:solidFill>
                  <a:srgbClr val="1C1C1C"/>
                </a:solidFill>
                <a:effectLst/>
                <a:latin typeface="Inter"/>
              </a:rPr>
              <a:t>As our final piece of housekeeping: </a:t>
            </a:r>
          </a:p>
          <a:p>
            <a:pPr marL="0" indent="0" algn="l">
              <a:spcAft>
                <a:spcPts val="1800"/>
              </a:spcAft>
              <a:buFont typeface="Arial" panose="020B0604020202020204" pitchFamily="34" charset="0"/>
              <a:buNone/>
            </a:pPr>
            <a:r>
              <a:rPr lang="en-US" sz="2400" b="0" i="0">
                <a:solidFill>
                  <a:srgbClr val="1C1C1C"/>
                </a:solidFill>
                <a:effectLst/>
                <a:latin typeface="Inter"/>
              </a:rPr>
              <a:t>Please keep your cameras and microphones off to maintain focus during the event and minimize distractions for our speakers. If you are muted at any point during the presentation, please be advised that you will have difficulties accessing your mics during the breakout rooms. </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a:t>
            </a:fld>
            <a:endParaRPr lang="en-US"/>
          </a:p>
        </p:txBody>
      </p:sp>
    </p:spTree>
    <p:extLst>
      <p:ext uri="{BB962C8B-B14F-4D97-AF65-F5344CB8AC3E}">
        <p14:creationId xmlns:p14="http://schemas.microsoft.com/office/powerpoint/2010/main" val="60334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6907-CA09-2DC0-C99B-DE4F23CAD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B4EC1-A3F3-81C4-8095-DBFA61DD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05B9C-B4E0-C1E5-156B-D9D3E1601F49}"/>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44DE64F-FDCB-C471-3478-6A4521559855}"/>
              </a:ext>
            </a:extLst>
          </p:cNvPr>
          <p:cNvSpPr>
            <a:spLocks noGrp="1"/>
          </p:cNvSpPr>
          <p:nvPr>
            <p:ph type="sldNum" sz="quarter" idx="5"/>
          </p:nvPr>
        </p:nvSpPr>
        <p:spPr/>
        <p:txBody>
          <a:bodyPr/>
          <a:lstStyle/>
          <a:p>
            <a:fld id="{A399344F-1846-964E-A23F-F797EB56DD37}" type="slidenum">
              <a:rPr lang="en-US" smtClean="0"/>
              <a:t>33</a:t>
            </a:fld>
            <a:endParaRPr lang="en-US"/>
          </a:p>
        </p:txBody>
      </p:sp>
    </p:spTree>
    <p:extLst>
      <p:ext uri="{BB962C8B-B14F-4D97-AF65-F5344CB8AC3E}">
        <p14:creationId xmlns:p14="http://schemas.microsoft.com/office/powerpoint/2010/main" val="2246839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1589-091A-7E36-E909-A895A39C3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7826A-B238-5A2F-DBB9-61C6AD171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7B7D-0A9F-9A4D-12A5-C7028101C2F0}"/>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3E288C9A-0DD7-A962-E40B-C8EC835E04C0}"/>
              </a:ext>
            </a:extLst>
          </p:cNvPr>
          <p:cNvSpPr>
            <a:spLocks noGrp="1"/>
          </p:cNvSpPr>
          <p:nvPr>
            <p:ph type="sldNum" sz="quarter" idx="5"/>
          </p:nvPr>
        </p:nvSpPr>
        <p:spPr/>
        <p:txBody>
          <a:bodyPr/>
          <a:lstStyle/>
          <a:p>
            <a:fld id="{A399344F-1846-964E-A23F-F797EB56DD37}" type="slidenum">
              <a:rPr lang="en-US" smtClean="0"/>
              <a:t>34</a:t>
            </a:fld>
            <a:endParaRPr lang="en-US"/>
          </a:p>
        </p:txBody>
      </p:sp>
    </p:spTree>
    <p:extLst>
      <p:ext uri="{BB962C8B-B14F-4D97-AF65-F5344CB8AC3E}">
        <p14:creationId xmlns:p14="http://schemas.microsoft.com/office/powerpoint/2010/main" val="218949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E17-5C7F-9FC0-4E41-7C6F6CE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F267-5671-0C15-40F4-B8F28422B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7E44-F6F9-4E47-F9DB-063977AC01E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A0E30B2-59D7-A762-2258-2D4BCA291810}"/>
              </a:ext>
            </a:extLst>
          </p:cNvPr>
          <p:cNvSpPr>
            <a:spLocks noGrp="1"/>
          </p:cNvSpPr>
          <p:nvPr>
            <p:ph type="sldNum" sz="quarter" idx="5"/>
          </p:nvPr>
        </p:nvSpPr>
        <p:spPr/>
        <p:txBody>
          <a:bodyPr/>
          <a:lstStyle/>
          <a:p>
            <a:fld id="{A399344F-1846-964E-A23F-F797EB56DD37}" type="slidenum">
              <a:rPr lang="en-US" smtClean="0"/>
              <a:t>35</a:t>
            </a:fld>
            <a:endParaRPr lang="en-US"/>
          </a:p>
        </p:txBody>
      </p:sp>
    </p:spTree>
    <p:extLst>
      <p:ext uri="{BB962C8B-B14F-4D97-AF65-F5344CB8AC3E}">
        <p14:creationId xmlns:p14="http://schemas.microsoft.com/office/powerpoint/2010/main" val="271592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A06-4F30-0D7F-ED8B-69D96FB4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9CB2B-A8B3-A180-5877-387040496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07514-9764-AF3C-8C76-F5D18E9F71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E582EF85-8962-A371-D71E-46AC3BC72685}"/>
              </a:ext>
            </a:extLst>
          </p:cNvPr>
          <p:cNvSpPr>
            <a:spLocks noGrp="1"/>
          </p:cNvSpPr>
          <p:nvPr>
            <p:ph type="sldNum" sz="quarter" idx="5"/>
          </p:nvPr>
        </p:nvSpPr>
        <p:spPr/>
        <p:txBody>
          <a:bodyPr/>
          <a:lstStyle/>
          <a:p>
            <a:fld id="{A399344F-1846-964E-A23F-F797EB56DD37}" type="slidenum">
              <a:rPr lang="en-US" smtClean="0"/>
              <a:t>36</a:t>
            </a:fld>
            <a:endParaRPr lang="en-US"/>
          </a:p>
        </p:txBody>
      </p:sp>
    </p:spTree>
    <p:extLst>
      <p:ext uri="{BB962C8B-B14F-4D97-AF65-F5344CB8AC3E}">
        <p14:creationId xmlns:p14="http://schemas.microsoft.com/office/powerpoint/2010/main" val="2136600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37</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49C9-FBD1-2C8D-8E9B-2F66F5641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78449-BAAD-216E-F34F-00DF6E197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65614-5578-D15D-619F-099E51F01417}"/>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101BC05-BDD2-1E14-0680-9396D15DDAEE}"/>
              </a:ext>
            </a:extLst>
          </p:cNvPr>
          <p:cNvSpPr>
            <a:spLocks noGrp="1"/>
          </p:cNvSpPr>
          <p:nvPr>
            <p:ph type="sldNum" sz="quarter" idx="5"/>
          </p:nvPr>
        </p:nvSpPr>
        <p:spPr/>
        <p:txBody>
          <a:bodyPr/>
          <a:lstStyle/>
          <a:p>
            <a:fld id="{A399344F-1846-964E-A23F-F797EB56DD37}" type="slidenum">
              <a:rPr lang="en-US" smtClean="0"/>
              <a:t>38</a:t>
            </a:fld>
            <a:endParaRPr lang="en-US"/>
          </a:p>
        </p:txBody>
      </p:sp>
    </p:spTree>
    <p:extLst>
      <p:ext uri="{BB962C8B-B14F-4D97-AF65-F5344CB8AC3E}">
        <p14:creationId xmlns:p14="http://schemas.microsoft.com/office/powerpoint/2010/main" val="2910803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9672B-8924-F5DE-9922-B4450C003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5376B-FC99-6C83-AA2E-2FE1F1782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3B32A-CBA5-DBB8-7A99-C5045D80CA1A}"/>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7ECC7CAA-786C-584C-3E04-5A64B1B0DB3A}"/>
              </a:ext>
            </a:extLst>
          </p:cNvPr>
          <p:cNvSpPr>
            <a:spLocks noGrp="1"/>
          </p:cNvSpPr>
          <p:nvPr>
            <p:ph type="sldNum" sz="quarter" idx="5"/>
          </p:nvPr>
        </p:nvSpPr>
        <p:spPr/>
        <p:txBody>
          <a:bodyPr/>
          <a:lstStyle/>
          <a:p>
            <a:fld id="{A399344F-1846-964E-A23F-F797EB56DD37}" type="slidenum">
              <a:rPr lang="en-US" smtClean="0"/>
              <a:t>39</a:t>
            </a:fld>
            <a:endParaRPr lang="en-US"/>
          </a:p>
        </p:txBody>
      </p:sp>
    </p:spTree>
    <p:extLst>
      <p:ext uri="{BB962C8B-B14F-4D97-AF65-F5344CB8AC3E}">
        <p14:creationId xmlns:p14="http://schemas.microsoft.com/office/powerpoint/2010/main" val="1986856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37AA-50FE-01EA-6259-A7BF32A6E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661A-94E1-D166-BA25-19F763673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361D5-7838-2580-1719-AD32F010179B}"/>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1D4AB835-4A9A-1D87-433C-0448C61F9EC0}"/>
              </a:ext>
            </a:extLst>
          </p:cNvPr>
          <p:cNvSpPr>
            <a:spLocks noGrp="1"/>
          </p:cNvSpPr>
          <p:nvPr>
            <p:ph type="sldNum" sz="quarter" idx="5"/>
          </p:nvPr>
        </p:nvSpPr>
        <p:spPr/>
        <p:txBody>
          <a:bodyPr/>
          <a:lstStyle/>
          <a:p>
            <a:fld id="{A399344F-1846-964E-A23F-F797EB56DD37}" type="slidenum">
              <a:rPr lang="en-US" smtClean="0"/>
              <a:t>40</a:t>
            </a:fld>
            <a:endParaRPr lang="en-US"/>
          </a:p>
        </p:txBody>
      </p:sp>
    </p:spTree>
    <p:extLst>
      <p:ext uri="{BB962C8B-B14F-4D97-AF65-F5344CB8AC3E}">
        <p14:creationId xmlns:p14="http://schemas.microsoft.com/office/powerpoint/2010/main" val="3839956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41</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1450" indent="-171450">
              <a:buFont typeface="Arial" panose="020B0604020202020204" pitchFamily="34" charset="0"/>
              <a:buChar char="•"/>
            </a:pPr>
            <a:r>
              <a:rPr lang="en-US"/>
              <a:t>Attendees can network with project managers and other members of the business community.</a:t>
            </a:r>
          </a:p>
          <a:p>
            <a:pPr marL="171450" indent="-171450">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4</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43</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BC42-DD28-B5BF-EA5B-722BCBBF4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05EC-0339-D508-5806-D4BBB24BD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283-F281-910A-2388-C8DC51D5F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45- 60 Seconds Max</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2354FBC-108A-2E26-B2E7-A0B7D40667C3}"/>
              </a:ext>
            </a:extLst>
          </p:cNvPr>
          <p:cNvSpPr>
            <a:spLocks noGrp="1"/>
          </p:cNvSpPr>
          <p:nvPr>
            <p:ph type="sldNum" sz="quarter" idx="5"/>
          </p:nvPr>
        </p:nvSpPr>
        <p:spPr/>
        <p:txBody>
          <a:bodyPr/>
          <a:lstStyle/>
          <a:p>
            <a:fld id="{A399344F-1846-964E-A23F-F797EB56DD37}" type="slidenum">
              <a:rPr lang="en-US" smtClean="0"/>
              <a:t>44</a:t>
            </a:fld>
            <a:endParaRPr lang="en-US"/>
          </a:p>
        </p:txBody>
      </p:sp>
    </p:spTree>
    <p:extLst>
      <p:ext uri="{BB962C8B-B14F-4D97-AF65-F5344CB8AC3E}">
        <p14:creationId xmlns:p14="http://schemas.microsoft.com/office/powerpoint/2010/main" val="3449682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45</a:t>
            </a:fld>
            <a:endParaRPr lang="en-US"/>
          </a:p>
        </p:txBody>
      </p:sp>
    </p:spTree>
    <p:extLst>
      <p:ext uri="{BB962C8B-B14F-4D97-AF65-F5344CB8AC3E}">
        <p14:creationId xmlns:p14="http://schemas.microsoft.com/office/powerpoint/2010/main" val="10492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47</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49</a:t>
            </a:fld>
            <a:endParaRPr lang="en-US"/>
          </a:p>
        </p:txBody>
      </p:sp>
    </p:spTree>
    <p:extLst>
      <p:ext uri="{BB962C8B-B14F-4D97-AF65-F5344CB8AC3E}">
        <p14:creationId xmlns:p14="http://schemas.microsoft.com/office/powerpoint/2010/main" val="940546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After today’s event, we’ll send all attendees a follow-up email from Eventbrite.com. This email will include the registration list and the presentations.</a:t>
            </a:r>
          </a:p>
          <a:p>
            <a:pPr>
              <a:buNone/>
            </a:pPr>
            <a:endParaRPr lang="en-US"/>
          </a:p>
          <a:p>
            <a:pPr>
              <a:buNone/>
            </a:pPr>
            <a:r>
              <a:rPr lang="en-US"/>
              <a:t>You can also find this information on our website within the next three business days.</a:t>
            </a:r>
          </a:p>
          <a:p>
            <a:pPr>
              <a:buNone/>
            </a:pPr>
            <a:endParaRPr lang="en-US"/>
          </a:p>
          <a:p>
            <a:r>
              <a:rPr lang="en-US"/>
              <a:t>Finally, please take a moment to complete the post-event survey — your feedback helps us improve future events.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50</a:t>
            </a:fld>
            <a:endParaRPr lang="en-US"/>
          </a:p>
        </p:txBody>
      </p:sp>
    </p:spTree>
    <p:extLst>
      <p:ext uri="{BB962C8B-B14F-4D97-AF65-F5344CB8AC3E}">
        <p14:creationId xmlns:p14="http://schemas.microsoft.com/office/powerpoint/2010/main" val="290208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let us know who is in the audience, scan this QR code, and tell us about the opportunities that brought you here today.  </a:t>
            </a:r>
          </a:p>
          <a:p>
            <a:endParaRPr lang="en-US"/>
          </a:p>
          <a:p>
            <a:r>
              <a:rPr lang="en-US"/>
              <a:t>This information will be shared with all attendees and PMs via our website. </a:t>
            </a:r>
          </a:p>
        </p:txBody>
      </p:sp>
      <p:sp>
        <p:nvSpPr>
          <p:cNvPr id="4" name="Slide Number Placeholder 3"/>
          <p:cNvSpPr>
            <a:spLocks noGrp="1"/>
          </p:cNvSpPr>
          <p:nvPr>
            <p:ph type="sldNum" sz="quarter" idx="5"/>
          </p:nvPr>
        </p:nvSpPr>
        <p:spPr/>
        <p:txBody>
          <a:bodyPr/>
          <a:lstStyle/>
          <a:p>
            <a:fld id="{A399344F-1846-964E-A23F-F797EB56DD37}" type="slidenum">
              <a:rPr lang="en-US" smtClean="0"/>
              <a:t>5</a:t>
            </a:fld>
            <a:endParaRPr lang="en-US"/>
          </a:p>
        </p:txBody>
      </p:sp>
    </p:spTree>
    <p:extLst>
      <p:ext uri="{BB962C8B-B14F-4D97-AF65-F5344CB8AC3E}">
        <p14:creationId xmlns:p14="http://schemas.microsoft.com/office/powerpoint/2010/main" val="172116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b="1"/>
              <a:t>Thank you for an incredible year of Taking Flight at DEN!</a:t>
            </a:r>
            <a:br>
              <a:rPr lang="en-US"/>
            </a:br>
            <a:r>
              <a:rPr lang="en-US"/>
              <a:t>We appreciate your engagement and partnership throughout 2025.</a:t>
            </a:r>
            <a:br>
              <a:rPr lang="en-US"/>
            </a:br>
            <a:r>
              <a:rPr lang="en-US"/>
              <a:t>Follow us to stay connected and be the first to hear about </a:t>
            </a:r>
            <a:r>
              <a:rPr lang="en-US" b="1"/>
              <a:t>2026 events and opportunities</a:t>
            </a:r>
            <a:r>
              <a:rPr lang="en-US"/>
              <a:t>.</a:t>
            </a: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1"/>
              <a:t>As we conclude this year’s Meet the Primes at DEN,</a:t>
            </a:r>
            <a:br>
              <a:rPr lang="en-US" sz="3600"/>
            </a:br>
            <a:r>
              <a:rPr lang="en-US" sz="3600"/>
              <a:t>we thank all participating companies, partners, and attendees for making it a success.</a:t>
            </a:r>
            <a:br>
              <a:rPr lang="en-US" sz="3600"/>
            </a:br>
            <a:r>
              <a:rPr lang="en-US" sz="3600"/>
              <a:t>Stay engaged and </a:t>
            </a:r>
            <a:r>
              <a:rPr lang="en-US" sz="3600" b="1"/>
              <a:t>follow us for 2026 event announcements.</a:t>
            </a: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Volunteer as a Community Panelist to help review procurement proposals and share your valuable insights. It’s a great way to influence future projects! We will drop a link in the chat to learn more. </a:t>
            </a: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783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35429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19440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17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326277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AB36-9271-CEE2-EC8A-60E446B03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965F9-D670-109B-5B33-B58CA26E8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43F3A-BC1C-3DA5-2D16-AF67196500E5}"/>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5" name="Footer Placeholder 4">
            <a:extLst>
              <a:ext uri="{FF2B5EF4-FFF2-40B4-BE49-F238E27FC236}">
                <a16:creationId xmlns:a16="http://schemas.microsoft.com/office/drawing/2014/main" id="{F7E3311D-1C20-EB07-B803-0B2526920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35E70-3871-3C70-8F7E-D210EE3E74A7}"/>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68736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563-C4A8-08AD-7F37-BE95987D4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C8129-FC0F-0A15-102D-88D186704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8738F-A4AE-D2A7-801B-692236978F39}"/>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5" name="Footer Placeholder 4">
            <a:extLst>
              <a:ext uri="{FF2B5EF4-FFF2-40B4-BE49-F238E27FC236}">
                <a16:creationId xmlns:a16="http://schemas.microsoft.com/office/drawing/2014/main" id="{B20C7F95-F3BB-4AB6-996E-C4E648C6D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0A5F3-59FA-E894-6CE1-9021B43294E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916763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F021-9527-9AD6-4980-1C039E6428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FCCC8-BE2D-6280-23FC-0F7A69D8CE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AE9D8-BBD9-B8F3-133D-B208003ECC14}"/>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5" name="Footer Placeholder 4">
            <a:extLst>
              <a:ext uri="{FF2B5EF4-FFF2-40B4-BE49-F238E27FC236}">
                <a16:creationId xmlns:a16="http://schemas.microsoft.com/office/drawing/2014/main" id="{446E28F6-F5C6-C6AB-847F-BC461DB67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7C0C8-5C40-6741-663A-DD14325CD2E2}"/>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4077759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4D66-89A9-838B-233D-8C08C8F14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C9212-653E-74F8-DBEA-1B0E127B0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54C20-7152-2DA5-5B1A-A33940E0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8DC90-7BCA-EBCB-58DB-F740DD9BDB18}"/>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6" name="Footer Placeholder 5">
            <a:extLst>
              <a:ext uri="{FF2B5EF4-FFF2-40B4-BE49-F238E27FC236}">
                <a16:creationId xmlns:a16="http://schemas.microsoft.com/office/drawing/2014/main" id="{390D71BD-8275-0122-6851-2452A0937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077E4-3AFF-099B-21C0-781F77ED71DB}"/>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1473456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CD3A-A340-0516-D4FF-E4DED6E15A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C1B770-3353-A71A-404D-258DB6D2C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92233-B92E-AA78-8616-CA097FEC3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15890-AEEA-A876-C13D-E9D18A10B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5D0DE-A90A-395E-74EB-A8E416FDE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DA5D2-F84C-3365-2E1B-F3678D7DB0EA}"/>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8" name="Footer Placeholder 7">
            <a:extLst>
              <a:ext uri="{FF2B5EF4-FFF2-40B4-BE49-F238E27FC236}">
                <a16:creationId xmlns:a16="http://schemas.microsoft.com/office/drawing/2014/main" id="{91BEB5BB-C2DB-D8B4-25A1-1CCA4FAF6A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2ADBC-43A8-C323-5003-BEDB79A8640A}"/>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330522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53EA-0660-0E1A-378D-CB67ADFB9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7F1EA-B1C6-975E-7940-BEAD8B8F82BA}"/>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4" name="Footer Placeholder 3">
            <a:extLst>
              <a:ext uri="{FF2B5EF4-FFF2-40B4-BE49-F238E27FC236}">
                <a16:creationId xmlns:a16="http://schemas.microsoft.com/office/drawing/2014/main" id="{23EBEA19-C0CE-EBFB-D88B-DD23173EC4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ED597-69E1-90BE-D40B-91582D160E6B}"/>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90671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B04AE-4A80-EA43-F525-D8B7600540C3}"/>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3" name="Footer Placeholder 2">
            <a:extLst>
              <a:ext uri="{FF2B5EF4-FFF2-40B4-BE49-F238E27FC236}">
                <a16:creationId xmlns:a16="http://schemas.microsoft.com/office/drawing/2014/main" id="{AFFBFF73-6E9B-B253-C25C-D74929123A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B6F15-B84D-706D-909D-58A46BCA55E5}"/>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26297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138A-78DA-D1F2-9AC6-D448A0CAC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B44AE-63ED-04BD-C0A9-B7ADD291D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889E6-075E-F5DF-C0EC-7CEC79150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1A220-613B-71F6-AE0E-57051A7C2250}"/>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6" name="Footer Placeholder 5">
            <a:extLst>
              <a:ext uri="{FF2B5EF4-FFF2-40B4-BE49-F238E27FC236}">
                <a16:creationId xmlns:a16="http://schemas.microsoft.com/office/drawing/2014/main" id="{0010E87C-DC54-73B3-1B82-E4BF70899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6DCB8-E35F-6BF3-8F6D-68381D118403}"/>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98370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CE20-FB05-9722-4D9D-ECB1F5542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898CC3-9B9A-97F5-C423-72EF6DD42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36BD3-6E56-F96A-8E2A-C38260C81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1EDBE-9E59-530F-2EBF-00B78505CA53}"/>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6" name="Footer Placeholder 5">
            <a:extLst>
              <a:ext uri="{FF2B5EF4-FFF2-40B4-BE49-F238E27FC236}">
                <a16:creationId xmlns:a16="http://schemas.microsoft.com/office/drawing/2014/main" id="{9C9AB690-984E-D89B-63BF-0257740D2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3C160-3665-9862-6B27-CCCCFE06131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961831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2285-7D63-1858-0499-40823AECE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F916F6-25C6-D52C-1CA8-1E53473D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2AB24-00B7-721B-87DA-7DB99EBB91BC}"/>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5" name="Footer Placeholder 4">
            <a:extLst>
              <a:ext uri="{FF2B5EF4-FFF2-40B4-BE49-F238E27FC236}">
                <a16:creationId xmlns:a16="http://schemas.microsoft.com/office/drawing/2014/main" id="{73D1751C-D96C-CDF8-0289-3324A7D3D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47DA1-10B3-C0C2-E63A-AC6A97DF073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402857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60124-A401-FFA9-5FC0-6F5588FEB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EA356-AAFA-2EA6-1B77-1F8E9DC77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80830-9BC7-8704-6E54-A5348A1F1E19}"/>
              </a:ext>
            </a:extLst>
          </p:cNvPr>
          <p:cNvSpPr>
            <a:spLocks noGrp="1"/>
          </p:cNvSpPr>
          <p:nvPr>
            <p:ph type="dt" sz="half" idx="10"/>
          </p:nvPr>
        </p:nvSpPr>
        <p:spPr/>
        <p:txBody>
          <a:bodyPr/>
          <a:lstStyle/>
          <a:p>
            <a:fld id="{E804064F-31C4-44E3-86B5-07C2DB86DD41}" type="datetimeFigureOut">
              <a:rPr lang="en-US" smtClean="0"/>
              <a:t>11/14/2025</a:t>
            </a:fld>
            <a:endParaRPr lang="en-US"/>
          </a:p>
        </p:txBody>
      </p:sp>
      <p:sp>
        <p:nvSpPr>
          <p:cNvPr id="5" name="Footer Placeholder 4">
            <a:extLst>
              <a:ext uri="{FF2B5EF4-FFF2-40B4-BE49-F238E27FC236}">
                <a16:creationId xmlns:a16="http://schemas.microsoft.com/office/drawing/2014/main" id="{52E1B589-9FA2-510F-F37F-531BDA05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B453F-0930-8D16-BF8C-D43F91DE8BF8}"/>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9863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2847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679901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203981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417162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945635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064136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181613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603021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887788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6400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11/14/2025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101644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71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217217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0"/>
            <a:endParaRPr lang="en-US"/>
          </a:p>
        </p:txBody>
      </p:sp>
    </p:spTree>
    <p:extLst>
      <p:ext uri="{BB962C8B-B14F-4D97-AF65-F5344CB8AC3E}">
        <p14:creationId xmlns:p14="http://schemas.microsoft.com/office/powerpoint/2010/main" val="20006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8.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30" r:id="rId3"/>
    <p:sldLayoutId id="2147483759" r:id="rId4"/>
    <p:sldLayoutId id="21474837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66" r:id="rId3"/>
    <p:sldLayoutId id="2147483767" r:id="rId4"/>
    <p:sldLayoutId id="2147483768" r:id="rId5"/>
    <p:sldLayoutId id="2147483773" r:id="rId6"/>
    <p:sldLayoutId id="214748377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 id="2147483745" r:id="rId5"/>
    <p:sldLayoutId id="2147483752" r:id="rId6"/>
    <p:sldLayoutId id="2147483753"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CE2AE-2348-C131-AB30-E71D74495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C403C9-B2F6-F2EB-EE87-667BCD79C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B8346-2B91-209B-E58B-C2277A0A7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04064F-31C4-44E3-86B5-07C2DB86DD41}" type="datetimeFigureOut">
              <a:rPr lang="en-US" smtClean="0"/>
              <a:t>11/14/2025</a:t>
            </a:fld>
            <a:endParaRPr lang="en-US"/>
          </a:p>
        </p:txBody>
      </p:sp>
      <p:sp>
        <p:nvSpPr>
          <p:cNvPr id="5" name="Footer Placeholder 4">
            <a:extLst>
              <a:ext uri="{FF2B5EF4-FFF2-40B4-BE49-F238E27FC236}">
                <a16:creationId xmlns:a16="http://schemas.microsoft.com/office/drawing/2014/main" id="{881F775E-1FEA-DC4A-696A-A070B4385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EE607A-BC7E-FCA7-759C-704422417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0F667-8286-4FD0-8D2D-0D07FFA8DA6B}" type="slidenum">
              <a:rPr lang="en-US" smtClean="0"/>
              <a:t>‹#›</a:t>
            </a:fld>
            <a:endParaRPr lang="en-US"/>
          </a:p>
        </p:txBody>
      </p:sp>
    </p:spTree>
    <p:extLst>
      <p:ext uri="{BB962C8B-B14F-4D97-AF65-F5344CB8AC3E}">
        <p14:creationId xmlns:p14="http://schemas.microsoft.com/office/powerpoint/2010/main" val="14234297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11/14/2025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104799738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ydenver.com/business-and-community/ceea/bdta/" TargetMode="External"/><Relationship Id="rId2" Type="http://schemas.openxmlformats.org/officeDocument/2006/relationships/image" Target="../media/image32.jpeg"/><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hyperlink" Target="mailto:DENTrainingAcademy@flydenver.com" TargetMode="External"/><Relationship Id="rId4" Type="http://schemas.openxmlformats.org/officeDocument/2006/relationships/hyperlink" Target="https://lp.constantcontactpages.com/sl/QFiuI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hyperlink" Target="mailto:rebecca.tate@flydenver.com"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mailto:julie.saporito@flydenver.com"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mailto:julie.saporito@flydenver.com"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mailto:garrett.meyer@flydenver.com"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mailto:ken.cooper@flydenver.com"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hyperlink" Target="mailto:terry.seifert@flydenver.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flydenver.com/business-and-community/commerce-hub/outreach-and-engagement/#pastevents"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mailto:john.yu@flydenver.com"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mailto:terry.seifert@flydenver.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mailto:Brittney.Warga@flydenver.com"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hyperlink" Target="mailto:Ella.Giammo@flydenver.com" TargetMode="External"/><Relationship Id="rId4" Type="http://schemas.openxmlformats.org/officeDocument/2006/relationships/hyperlink" Target="mailto:Victor.Macedo@flydenver.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mailto:jae.lee@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mailto:Curtis.harry@flydenver.com"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hyperlink" Target="mailto:darren.ingersoll@flydenver.com" TargetMode="External"/><Relationship Id="rId4" Type="http://schemas.openxmlformats.org/officeDocument/2006/relationships/hyperlink" Target="mailto:%7Cjoel.maynes@flydenver.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mailto:alexa.rosenstein@flydenver.com" TargetMode="Externa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51.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2.xml"/><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hyperlink" Target="http://www.flydenver.com/business-and-community/outreach-and-engagement/#pastevents" TargetMode="External"/><Relationship Id="rId2" Type="http://schemas.openxmlformats.org/officeDocument/2006/relationships/notesSlide" Target="../notesSlides/notesSlide46.xml"/><Relationship Id="rId1" Type="http://schemas.openxmlformats.org/officeDocument/2006/relationships/slideLayout" Target="../slideLayouts/slideLayout2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54062" y="4519656"/>
            <a:ext cx="8694403" cy="432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November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563C6A-A28E-1C02-8709-DC1A19B8FEA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l="16737" t="33831" r="19078" b="10061"/>
          <a:stretch>
            <a:fillRect/>
          </a:stretch>
        </p:blipFill>
        <p:spPr>
          <a:xfrm>
            <a:off x="507088" y="1165609"/>
            <a:ext cx="11080459" cy="5206315"/>
          </a:xfrm>
          <a:prstGeom prst="rect">
            <a:avLst/>
          </a:prstGeom>
        </p:spPr>
      </p:pic>
      <p:sp>
        <p:nvSpPr>
          <p:cNvPr id="9" name="TextBox 8">
            <a:extLst>
              <a:ext uri="{FF2B5EF4-FFF2-40B4-BE49-F238E27FC236}">
                <a16:creationId xmlns:a16="http://schemas.microsoft.com/office/drawing/2014/main" id="{7743F599-D119-DE67-3925-CE5DF99D10E1}"/>
              </a:ext>
              <a:ext uri="{C183D7F6-B498-43B3-948B-1728B52AA6E4}">
                <adec:decorative xmlns:adec="http://schemas.microsoft.com/office/drawing/2017/decorative" val="1"/>
              </a:ext>
            </a:extLst>
          </p:cNvPr>
          <p:cNvSpPr txBox="1"/>
          <p:nvPr/>
        </p:nvSpPr>
        <p:spPr>
          <a:xfrm>
            <a:off x="690858" y="5917348"/>
            <a:ext cx="104719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ptos" panose="02110004020202020204"/>
                <a:ea typeface="+mn-ea"/>
                <a:cs typeface="+mn-cs"/>
              </a:rPr>
              <a:t>Applications for 2026 courses open </a:t>
            </a:r>
            <a:r>
              <a:rPr lang="en-US" sz="2800" b="1">
                <a:solidFill>
                  <a:prstClr val="black"/>
                </a:solidFill>
                <a:latin typeface="Aptos" panose="02110004020202020204"/>
              </a:rPr>
              <a:t>the first week of December</a:t>
            </a:r>
            <a:r>
              <a:rPr kumimoji="0" lang="en-US" sz="2800" b="1" i="0" u="none" strike="noStrike" kern="1200" cap="none" spc="0" normalizeH="0" baseline="0" noProof="0">
                <a:ln>
                  <a:noFill/>
                </a:ln>
                <a:solidFill>
                  <a:prstClr val="black"/>
                </a:solidFill>
                <a:effectLst/>
                <a:uLnTx/>
                <a:uFillTx/>
                <a:latin typeface="Aptos" panose="02110004020202020204"/>
                <a:ea typeface="+mn-ea"/>
                <a:cs typeface="+mn-cs"/>
              </a:rPr>
              <a:t>!</a:t>
            </a:r>
          </a:p>
        </p:txBody>
      </p:sp>
      <p:sp>
        <p:nvSpPr>
          <p:cNvPr id="10" name="Text Placeholder 1">
            <a:extLst>
              <a:ext uri="{FF2B5EF4-FFF2-40B4-BE49-F238E27FC236}">
                <a16:creationId xmlns:a16="http://schemas.microsoft.com/office/drawing/2014/main" id="{4EFCD882-185C-44A5-D4B7-D4947EB903FE}"/>
              </a:ext>
              <a:ext uri="{C183D7F6-B498-43B3-948B-1728B52AA6E4}">
                <adec:decorative xmlns:adec="http://schemas.microsoft.com/office/drawing/2017/decorative" val="1"/>
              </a:ext>
            </a:extLst>
          </p:cNvPr>
          <p:cNvSpPr txBox="1">
            <a:spLocks noGrp="1"/>
          </p:cNvSpPr>
          <p:nvPr>
            <p:ph type="title" idx="4294967295"/>
          </p:nvPr>
        </p:nvSpPr>
        <p:spPr>
          <a:xfrm>
            <a:off x="838200" y="365125"/>
            <a:ext cx="10515600" cy="887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2026 BDTA Programming</a:t>
            </a:r>
          </a:p>
        </p:txBody>
      </p:sp>
    </p:spTree>
    <p:extLst>
      <p:ext uri="{BB962C8B-B14F-4D97-AF65-F5344CB8AC3E}">
        <p14:creationId xmlns:p14="http://schemas.microsoft.com/office/powerpoint/2010/main" val="53311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3A421-4AA1-949E-1835-B139B207F183}"/>
              </a:ext>
              <a:ext uri="{C183D7F6-B498-43B3-948B-1728B52AA6E4}">
                <adec:decorative xmlns:adec="http://schemas.microsoft.com/office/drawing/2017/decorative" val="0"/>
              </a:ext>
            </a:extLst>
          </p:cNvPr>
          <p:cNvSpPr>
            <a:spLocks noGrp="1"/>
          </p:cNvSpPr>
          <p:nvPr>
            <p:ph type="title" idx="4294967295"/>
          </p:nvPr>
        </p:nvSpPr>
        <p:spPr>
          <a:xfrm>
            <a:off x="770439" y="4203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Stay Informed</a:t>
            </a:r>
          </a:p>
        </p:txBody>
      </p:sp>
      <p:pic>
        <p:nvPicPr>
          <p:cNvPr id="7" name="Picture 6" descr="Screenshot of BDTA website on Flydenver.com">
            <a:extLst>
              <a:ext uri="{FF2B5EF4-FFF2-40B4-BE49-F238E27FC236}">
                <a16:creationId xmlns:a16="http://schemas.microsoft.com/office/drawing/2014/main" id="{F64DC50F-90A3-E237-68D6-E434F527957E}"/>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394" y="1165940"/>
            <a:ext cx="8545314" cy="3953338"/>
          </a:xfrm>
          <a:prstGeom prst="rect">
            <a:avLst/>
          </a:prstGeom>
        </p:spPr>
      </p:pic>
      <p:sp>
        <p:nvSpPr>
          <p:cNvPr id="3" name="Text Placeholder 2">
            <a:extLst>
              <a:ext uri="{FF2B5EF4-FFF2-40B4-BE49-F238E27FC236}">
                <a16:creationId xmlns:a16="http://schemas.microsoft.com/office/drawing/2014/main" id="{BE42C332-64EA-E52E-8D6E-16B99E225FA4}"/>
              </a:ext>
              <a:ext uri="{C183D7F6-B498-43B3-948B-1728B52AA6E4}">
                <adec:decorative xmlns:adec="http://schemas.microsoft.com/office/drawing/2017/decorative" val="0"/>
              </a:ext>
            </a:extLst>
          </p:cNvPr>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id="{8A2DB6B7-F102-A3A1-D06B-B5D67AA81197}"/>
              </a:ext>
              <a:ext uri="{C183D7F6-B498-43B3-948B-1728B52AA6E4}">
                <adec:decorative xmlns:adec="http://schemas.microsoft.com/office/drawing/2017/decorative" val="1"/>
              </a:ext>
            </a:extLst>
          </p:cNvPr>
          <p:cNvSpPr txBox="1"/>
          <p:nvPr/>
        </p:nvSpPr>
        <p:spPr>
          <a:xfrm>
            <a:off x="845394" y="5286597"/>
            <a:ext cx="8275729" cy="1877437"/>
          </a:xfrm>
          <a:prstGeom prst="rect">
            <a:avLst/>
          </a:prstGeom>
          <a:noFill/>
        </p:spPr>
        <p:txBody>
          <a:bodyPr wrap="square" lIns="91440" tIns="45720" rIns="91440" bIns="45720" rtlCol="0" anchor="t">
            <a:spAutoFit/>
          </a:bodyPr>
          <a:lstStyle/>
          <a:p>
            <a:r>
              <a:rPr lang="en-US" sz="1600"/>
              <a:t>BDTA Page: </a:t>
            </a:r>
            <a:r>
              <a:rPr lang="en-US" sz="1600">
                <a:hlinkClick r:id="rId3"/>
              </a:rPr>
              <a:t>https://www.flydenver.com/business-and-community/ceea/bdta/</a:t>
            </a:r>
            <a:endParaRPr lang="en-US" sz="1600">
              <a:cs typeface="Calibri"/>
            </a:endParaRPr>
          </a:p>
          <a:p>
            <a:endParaRPr lang="en-US" sz="1600">
              <a:cs typeface="Calibri"/>
            </a:endParaRPr>
          </a:p>
          <a:p>
            <a:r>
              <a:rPr lang="en-US" sz="1600"/>
              <a:t>Business Connect: </a:t>
            </a:r>
            <a:r>
              <a:rPr lang="en-US" sz="1600">
                <a:hlinkClick r:id="rId4"/>
              </a:rPr>
              <a:t>https://lp.constantcontactpages.com/sl/QFiuIds</a:t>
            </a:r>
            <a:endParaRPr lang="en-US" sz="1600">
              <a:cs typeface="Calibri" panose="020F0502020204030204"/>
            </a:endParaRPr>
          </a:p>
          <a:p>
            <a:endParaRPr lang="en-US" sz="1600">
              <a:cs typeface="Calibri" panose="020F0502020204030204"/>
            </a:endParaRPr>
          </a:p>
          <a:p>
            <a:r>
              <a:rPr lang="en-US" sz="1600">
                <a:cs typeface="Calibri" panose="020F0502020204030204"/>
              </a:rPr>
              <a:t>Contact Business Learning &amp; Development at </a:t>
            </a:r>
            <a:r>
              <a:rPr lang="en-US" sz="1600">
                <a:cs typeface="Calibri" panose="020F0502020204030204"/>
                <a:hlinkClick r:id="rId5"/>
              </a:rPr>
              <a:t>DENTrainingAcademy@flydenver.com</a:t>
            </a:r>
          </a:p>
          <a:p>
            <a:endParaRPr lang="en-US">
              <a:cs typeface="Calibri" panose="020F0502020204030204"/>
            </a:endParaRPr>
          </a:p>
          <a:p>
            <a:endParaRPr lang="en-US">
              <a:cs typeface="Calibri" panose="020F0502020204030204"/>
            </a:endParaRPr>
          </a:p>
        </p:txBody>
      </p:sp>
      <p:pic>
        <p:nvPicPr>
          <p:cNvPr id="6" name="Picture 5">
            <a:extLst>
              <a:ext uri="{FF2B5EF4-FFF2-40B4-BE49-F238E27FC236}">
                <a16:creationId xmlns:a16="http://schemas.microsoft.com/office/drawing/2014/main" id="{2F7036E6-A6AE-E0A3-BB21-591EF73213C2}"/>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36492" y="5022925"/>
            <a:ext cx="1835075" cy="1835075"/>
          </a:xfrm>
          <a:prstGeom prst="rect">
            <a:avLst/>
          </a:prstGeom>
        </p:spPr>
      </p:pic>
    </p:spTree>
    <p:extLst>
      <p:ext uri="{BB962C8B-B14F-4D97-AF65-F5344CB8AC3E}">
        <p14:creationId xmlns:p14="http://schemas.microsoft.com/office/powerpoint/2010/main" val="1928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770439"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704"/>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F5B3-26F6-4A6E-7866-9BABB78FDA8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EC99441-B8BB-DE56-F3E7-B39A244DDA43}"/>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Alternative Clean Energy RFI</a:t>
            </a:r>
            <a:endParaRPr lang="en-US" sz="2800"/>
          </a:p>
        </p:txBody>
      </p:sp>
      <p:sp>
        <p:nvSpPr>
          <p:cNvPr id="3" name="TextBox 2">
            <a:extLst>
              <a:ext uri="{FF2B5EF4-FFF2-40B4-BE49-F238E27FC236}">
                <a16:creationId xmlns:a16="http://schemas.microsoft.com/office/drawing/2014/main" id="{3A69374F-5E0B-9F7E-CC78-82D03726152F}"/>
              </a:ext>
              <a:ext uri="{C183D7F6-B498-43B3-948B-1728B52AA6E4}">
                <adec:decorative xmlns:adec="http://schemas.microsoft.com/office/drawing/2017/decorative" val="0"/>
              </a:ext>
            </a:extLst>
          </p:cNvPr>
          <p:cNvSpPr txBox="1"/>
          <p:nvPr/>
        </p:nvSpPr>
        <p:spPr>
          <a:xfrm>
            <a:off x="703950" y="1033921"/>
            <a:ext cx="10653861" cy="3693319"/>
          </a:xfrm>
          <a:prstGeom prst="rect">
            <a:avLst/>
          </a:prstGeom>
          <a:noFill/>
        </p:spPr>
        <p:txBody>
          <a:bodyPr wrap="square" lIns="91440" tIns="45720" rIns="91440" bIns="45720" anchor="t">
            <a:spAutoFit/>
          </a:bodyPr>
          <a:lstStyle/>
          <a:p>
            <a:r>
              <a:rPr lang="en-US"/>
              <a:t>The purpose of this RFI is to explore opportunities to integrate clean energy sources into DEN's existing network.</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Q1 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Less than $500K</a:t>
            </a: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a:buChar char="•"/>
            </a:pPr>
            <a:r>
              <a:rPr lang="en-US"/>
              <a:t>Electrical Engineering</a:t>
            </a:r>
          </a:p>
          <a:p>
            <a:pPr marL="285750" indent="-285750">
              <a:buClr>
                <a:srgbClr val="E35B2A"/>
              </a:buClr>
              <a:buFont typeface="Arial"/>
              <a:buChar char="•"/>
            </a:pPr>
            <a:r>
              <a:rPr lang="en-US"/>
              <a:t>Nuclear Engineering</a:t>
            </a:r>
          </a:p>
          <a:p>
            <a:pPr marL="285750" indent="-285750">
              <a:buClr>
                <a:srgbClr val="E35B2A"/>
              </a:buClr>
              <a:buFont typeface="Arial"/>
              <a:buChar char="•"/>
            </a:pPr>
            <a:r>
              <a:rPr lang="en-US"/>
              <a:t>Environmental Engineering</a:t>
            </a:r>
          </a:p>
          <a:p>
            <a:pPr marL="285750" indent="-285750">
              <a:buClr>
                <a:srgbClr val="E35B2A"/>
              </a:buClr>
              <a:buFont typeface="Arial"/>
              <a:buChar char="•"/>
            </a:pPr>
            <a:r>
              <a:rPr lang="en-US"/>
              <a:t>Civil Engineering</a:t>
            </a:r>
          </a:p>
          <a:p>
            <a:pPr marL="285750" indent="-285750">
              <a:buClr>
                <a:srgbClr val="E35B2A"/>
              </a:buClr>
              <a:buFont typeface="Arial"/>
              <a:buChar char="•"/>
            </a:pPr>
            <a:r>
              <a:rPr lang="en-US"/>
              <a:t>Mechanical Engineering</a:t>
            </a:r>
          </a:p>
          <a:p>
            <a:pPr>
              <a:buClr>
                <a:srgbClr val="E35B2A"/>
              </a:buClr>
            </a:pPr>
            <a:r>
              <a:rPr kumimoji="0" lang="en-US" b="1" i="0" u="none" strike="noStrike" kern="1200" cap="none" spc="0" normalizeH="0" baseline="0" noProof="0">
                <a:ln>
                  <a:noFill/>
                </a:ln>
                <a:solidFill>
                  <a:prstClr val="black"/>
                </a:solidFill>
                <a:effectLst/>
                <a:uLnTx/>
                <a:uFillTx/>
                <a:ea typeface="+mn-ea"/>
                <a:cs typeface="Calibri"/>
              </a:rPr>
              <a:t>Project Manager: </a:t>
            </a:r>
            <a:r>
              <a:rPr kumimoji="0" lang="en-US" i="0" u="none" strike="noStrike" kern="1200" cap="none" spc="0" normalizeH="0" baseline="0" noProof="0">
                <a:ln>
                  <a:noFill/>
                </a:ln>
                <a:solidFill>
                  <a:prstClr val="black"/>
                </a:solidFill>
                <a:effectLst/>
                <a:uLnTx/>
                <a:uFillTx/>
                <a:ea typeface="+mn-ea"/>
                <a:cs typeface="Calibri"/>
              </a:rPr>
              <a:t>Rebecca Tate | </a:t>
            </a:r>
            <a:r>
              <a:rPr lang="en-US">
                <a:solidFill>
                  <a:prstClr val="black"/>
                </a:solidFill>
                <a:cs typeface="Calibri"/>
                <a:hlinkClick r:id="rId3"/>
              </a:rPr>
              <a:t>rebecca.tate@flydenver.com</a:t>
            </a:r>
            <a:r>
              <a:rPr lang="en-US">
                <a:solidFill>
                  <a:prstClr val="black"/>
                </a:solidFill>
                <a:cs typeface="Calibri"/>
              </a:rPr>
              <a:t> </a:t>
            </a:r>
            <a:endParaRPr lang="en-US">
              <a:solidFill>
                <a:prstClr val="black"/>
              </a:solidFill>
              <a:ea typeface="Calibri"/>
              <a:cs typeface="Calibri"/>
            </a:endParaRPr>
          </a:p>
        </p:txBody>
      </p:sp>
    </p:spTree>
    <p:extLst>
      <p:ext uri="{BB962C8B-B14F-4D97-AF65-F5344CB8AC3E}">
        <p14:creationId xmlns:p14="http://schemas.microsoft.com/office/powerpoint/2010/main" val="117932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2C6B-CA90-13D1-6BEA-060321038F9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EA98F3A9-7155-4282-7B60-AD186C77688A}"/>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4347 Airport Way Property Management Total Services</a:t>
            </a:r>
            <a:endParaRPr lang="en-US" sz="2800"/>
          </a:p>
        </p:txBody>
      </p:sp>
      <p:sp>
        <p:nvSpPr>
          <p:cNvPr id="3" name="TextBox 2">
            <a:extLst>
              <a:ext uri="{FF2B5EF4-FFF2-40B4-BE49-F238E27FC236}">
                <a16:creationId xmlns:a16="http://schemas.microsoft.com/office/drawing/2014/main" id="{41B59F2A-5ADA-1E11-11B4-DCCD7B6F4580}"/>
              </a:ext>
              <a:ext uri="{C183D7F6-B498-43B3-948B-1728B52AA6E4}">
                <adec:decorative xmlns:adec="http://schemas.microsoft.com/office/drawing/2017/decorative" val="0"/>
              </a:ext>
            </a:extLst>
          </p:cNvPr>
          <p:cNvSpPr txBox="1"/>
          <p:nvPr/>
        </p:nvSpPr>
        <p:spPr>
          <a:xfrm>
            <a:off x="703950" y="1033922"/>
            <a:ext cx="9887617" cy="5355312"/>
          </a:xfrm>
          <a:prstGeom prst="rect">
            <a:avLst/>
          </a:prstGeom>
          <a:noFill/>
        </p:spPr>
        <p:txBody>
          <a:bodyPr wrap="square" lIns="91440" tIns="45720" rIns="91440" bIns="45720" anchor="t">
            <a:spAutoFit/>
          </a:bodyPr>
          <a:lstStyle/>
          <a:p>
            <a:r>
              <a:rPr lang="en-US"/>
              <a:t>DEN Real Estate will procure a contract for total property management services via a Request for Proposal (RFP) for 4347 Airport Way, encompassing building operations and maintenance.  Reporting requirements may include items such as: monthly operations reports, annual performance reviews, and incident documentation.</a:t>
            </a:r>
          </a:p>
          <a:p>
            <a:endParaRPr lang="en-US" b="1">
              <a:solidFill>
                <a:prstClr val="black"/>
              </a:solidFill>
              <a:cs typeface="Calibri"/>
            </a:endParaRP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Q1 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a:buChar char="•"/>
            </a:pPr>
            <a:r>
              <a:rPr lang="en-US"/>
              <a:t>HVAC</a:t>
            </a:r>
            <a:endParaRPr lang="en-US">
              <a:ea typeface="Calibri"/>
              <a:cs typeface="Calibri"/>
            </a:endParaRPr>
          </a:p>
          <a:p>
            <a:pPr marL="285750" indent="-285750">
              <a:buClr>
                <a:srgbClr val="E35B2A"/>
              </a:buClr>
              <a:buFont typeface="Arial"/>
              <a:buChar char="•"/>
            </a:pPr>
            <a:r>
              <a:rPr lang="en-US"/>
              <a:t>Electrical</a:t>
            </a:r>
            <a:endParaRPr lang="en-US">
              <a:ea typeface="Calibri"/>
              <a:cs typeface="Calibri"/>
            </a:endParaRPr>
          </a:p>
          <a:p>
            <a:pPr marL="285750" indent="-285750">
              <a:buClr>
                <a:srgbClr val="E35B2A"/>
              </a:buClr>
              <a:buFont typeface="Arial"/>
              <a:buChar char="•"/>
            </a:pPr>
            <a:r>
              <a:rPr lang="en-US"/>
              <a:t>Cleaning </a:t>
            </a:r>
            <a:endParaRPr lang="en-US">
              <a:ea typeface="Calibri"/>
              <a:cs typeface="Calibri"/>
            </a:endParaRPr>
          </a:p>
          <a:p>
            <a:pPr marL="285750" indent="-285750">
              <a:buClr>
                <a:srgbClr val="E35B2A"/>
              </a:buClr>
              <a:buFont typeface="Arial"/>
              <a:buChar char="•"/>
            </a:pPr>
            <a:r>
              <a:rPr lang="en-US"/>
              <a:t>Landscape</a:t>
            </a:r>
            <a:endParaRPr lang="en-US">
              <a:ea typeface="Calibri"/>
              <a:cs typeface="Calibri"/>
            </a:endParaRPr>
          </a:p>
          <a:p>
            <a:pPr marL="285750" indent="-285750">
              <a:buClr>
                <a:srgbClr val="E35B2A"/>
              </a:buClr>
              <a:buFont typeface="Arial"/>
              <a:buChar char="•"/>
            </a:pPr>
            <a:r>
              <a:rPr lang="en-US"/>
              <a:t>Snow</a:t>
            </a:r>
            <a:endParaRPr lang="en-US">
              <a:ea typeface="Calibri"/>
              <a:cs typeface="Calibri"/>
            </a:endParaRPr>
          </a:p>
          <a:p>
            <a:pPr marL="285750" indent="-285750">
              <a:buClr>
                <a:srgbClr val="E35B2A"/>
              </a:buClr>
              <a:buFont typeface="Arial"/>
              <a:buChar char="•"/>
            </a:pPr>
            <a:r>
              <a:rPr lang="en-US"/>
              <a:t>Roofing</a:t>
            </a:r>
            <a:endParaRPr lang="en-US">
              <a:ea typeface="Calibri"/>
              <a:cs typeface="Calibri"/>
            </a:endParaRPr>
          </a:p>
          <a:p>
            <a:pPr>
              <a:buClr>
                <a:srgbClr val="E35B2A"/>
              </a:buClr>
            </a:pPr>
            <a:r>
              <a:rPr lang="en-US" b="1">
                <a:solidFill>
                  <a:prstClr val="black"/>
                </a:solidFill>
                <a:ea typeface="Calibri"/>
                <a:cs typeface="Calibri"/>
              </a:rPr>
              <a:t>Space: </a:t>
            </a:r>
            <a:r>
              <a:rPr lang="en-US">
                <a:solidFill>
                  <a:prstClr val="black"/>
                </a:solidFill>
                <a:ea typeface="+mn-lt"/>
                <a:cs typeface="+mn-lt"/>
              </a:rPr>
              <a:t>Single-tenant space with a gross building area of 43,585 square feet, 250 parking spaces, 120+ occupants</a:t>
            </a:r>
            <a:endParaRPr lang="en-US" b="1">
              <a:solidFill>
                <a:prstClr val="black"/>
              </a:solidFill>
              <a:ea typeface="+mn-lt"/>
              <a:cs typeface="+mn-lt"/>
            </a:endParaRPr>
          </a:p>
          <a:p>
            <a:r>
              <a:rPr kumimoji="0" lang="en-US" b="1" i="0" u="none" strike="noStrike" kern="1200" cap="none" spc="0" normalizeH="0" baseline="0" noProof="0">
                <a:ln>
                  <a:noFill/>
                </a:ln>
                <a:solidFill>
                  <a:prstClr val="black"/>
                </a:solidFill>
                <a:effectLst/>
                <a:uLnTx/>
                <a:uFillTx/>
                <a:ea typeface="+mn-ea"/>
                <a:cs typeface="Calibri"/>
              </a:rPr>
              <a:t>Project Manager: </a:t>
            </a:r>
            <a:r>
              <a:rPr lang="en-US">
                <a:solidFill>
                  <a:prstClr val="black"/>
                </a:solidFill>
                <a:cs typeface="Calibri"/>
              </a:rPr>
              <a:t>Julie Saporito </a:t>
            </a:r>
            <a:r>
              <a:rPr lang="en-US" b="1">
                <a:solidFill>
                  <a:prstClr val="black"/>
                </a:solidFill>
                <a:cs typeface="Calibri"/>
              </a:rPr>
              <a:t>| </a:t>
            </a:r>
            <a:r>
              <a:rPr lang="en-US">
                <a:solidFill>
                  <a:prstClr val="black"/>
                </a:solidFill>
                <a:cs typeface="Calibri"/>
                <a:hlinkClick r:id="rId3">
                  <a:extLst>
                    <a:ext uri="{A12FA001-AC4F-418D-AE19-62706E023703}">
                      <ahyp:hlinkClr xmlns:ahyp="http://schemas.microsoft.com/office/drawing/2018/hyperlinkcolor" val="tx"/>
                    </a:ext>
                  </a:extLst>
                </a:hlinkClick>
              </a:rPr>
              <a:t>julie.saporito@flydenver.com</a:t>
            </a:r>
            <a:r>
              <a:rPr lang="en-US">
                <a:solidFill>
                  <a:prstClr val="black"/>
                </a:solidFill>
                <a:cs typeface="Calibri"/>
              </a:rPr>
              <a:t> </a:t>
            </a:r>
            <a:endParaRPr lang="en-US">
              <a:solidFill>
                <a:prstClr val="black"/>
              </a:solidFill>
              <a:ea typeface="Calibri"/>
              <a:cs typeface="Calibri"/>
            </a:endParaRPr>
          </a:p>
        </p:txBody>
      </p:sp>
      <p:pic>
        <p:nvPicPr>
          <p:cNvPr id="2" name="Picture 1" descr="A building with trees and grass in front of it">
            <a:extLst>
              <a:ext uri="{FF2B5EF4-FFF2-40B4-BE49-F238E27FC236}">
                <a16:creationId xmlns:a16="http://schemas.microsoft.com/office/drawing/2014/main" id="{C29F1504-26BC-863B-7D37-D789CD78F86C}"/>
              </a:ext>
            </a:extLst>
          </p:cNvPr>
          <p:cNvPicPr>
            <a:picLocks noChangeAspect="1"/>
          </p:cNvPicPr>
          <p:nvPr/>
        </p:nvPicPr>
        <p:blipFill>
          <a:blip r:embed="rId4" cstate="email">
            <a:extLst>
              <a:ext uri="{28A0092B-C50C-407E-A947-70E740481C1C}">
                <a14:useLocalDpi xmlns:a14="http://schemas.microsoft.com/office/drawing/2010/main"/>
              </a:ext>
            </a:extLst>
          </a:blip>
          <a:srcRect r="-177" b="19681"/>
          <a:stretch>
            <a:fillRect/>
          </a:stretch>
        </p:blipFill>
        <p:spPr>
          <a:xfrm>
            <a:off x="5486421" y="2082604"/>
            <a:ext cx="5602900" cy="2942303"/>
          </a:xfrm>
          <a:prstGeom prst="rect">
            <a:avLst/>
          </a:prstGeom>
          <a:ln>
            <a:noFill/>
          </a:ln>
          <a:effectLst>
            <a:softEdge rad="112500"/>
          </a:effectLst>
        </p:spPr>
      </p:pic>
    </p:spTree>
    <p:extLst>
      <p:ext uri="{BB962C8B-B14F-4D97-AF65-F5344CB8AC3E}">
        <p14:creationId xmlns:p14="http://schemas.microsoft.com/office/powerpoint/2010/main" val="370992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0314-31B0-4CAF-406A-FDF227315A61}"/>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02FD22D-10E5-804B-0528-252A9FBAD84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Peña Station Lot Maintenance</a:t>
            </a:r>
            <a:endParaRPr lang="en-US" sz="3200"/>
          </a:p>
        </p:txBody>
      </p:sp>
      <p:sp>
        <p:nvSpPr>
          <p:cNvPr id="3" name="TextBox 2">
            <a:extLst>
              <a:ext uri="{FF2B5EF4-FFF2-40B4-BE49-F238E27FC236}">
                <a16:creationId xmlns:a16="http://schemas.microsoft.com/office/drawing/2014/main" id="{5F05E25F-0AB2-30B9-0F0D-302BF7D112D3}"/>
              </a:ext>
              <a:ext uri="{C183D7F6-B498-43B3-948B-1728B52AA6E4}">
                <adec:decorative xmlns:adec="http://schemas.microsoft.com/office/drawing/2017/decorative" val="0"/>
              </a:ext>
            </a:extLst>
          </p:cNvPr>
          <p:cNvSpPr txBox="1"/>
          <p:nvPr/>
        </p:nvSpPr>
        <p:spPr>
          <a:xfrm>
            <a:off x="721452" y="913633"/>
            <a:ext cx="9070247" cy="5847755"/>
          </a:xfrm>
          <a:prstGeom prst="rect">
            <a:avLst/>
          </a:prstGeom>
          <a:noFill/>
        </p:spPr>
        <p:txBody>
          <a:bodyPr wrap="square" lIns="91440" tIns="45720" rIns="91440" bIns="45720" anchor="t">
            <a:spAutoFit/>
          </a:bodyPr>
          <a:lstStyle/>
          <a:p>
            <a:pPr>
              <a:defRPr/>
            </a:pPr>
            <a:r>
              <a:rPr lang="en-US">
                <a:solidFill>
                  <a:prstClr val="black"/>
                </a:solidFill>
                <a:cs typeface="Calibri"/>
              </a:rPr>
              <a:t>DEN will be issuing a Request for Bids (RFB) for Lot Maintenance, Landscaping, and Snow Removal Services at the 61st &amp; Peña Station Parking Lot, located at: </a:t>
            </a:r>
          </a:p>
          <a:p>
            <a:pPr>
              <a:defRPr/>
            </a:pPr>
            <a:r>
              <a:rPr lang="en-US">
                <a:solidFill>
                  <a:prstClr val="black"/>
                </a:solidFill>
                <a:cs typeface="Calibri"/>
              </a:rPr>
              <a:t>6195 N. Panasonic Way</a:t>
            </a:r>
            <a:endParaRPr lang="en-US">
              <a:solidFill>
                <a:prstClr val="black"/>
              </a:solidFill>
              <a:ea typeface="Calibri"/>
              <a:cs typeface="Calibri"/>
            </a:endParaRPr>
          </a:p>
          <a:p>
            <a:pPr>
              <a:defRPr/>
            </a:pPr>
            <a:r>
              <a:rPr lang="en-US">
                <a:solidFill>
                  <a:prstClr val="black"/>
                </a:solidFill>
                <a:cs typeface="Calibri"/>
              </a:rPr>
              <a:t>Denver, CO 80249</a:t>
            </a:r>
            <a:endParaRPr lang="en-US">
              <a:solidFill>
                <a:prstClr val="black"/>
              </a:solidFill>
              <a:ea typeface="Calibri"/>
              <a:cs typeface="Calibri"/>
            </a:endParaRPr>
          </a:p>
          <a:p>
            <a:pPr>
              <a:defRPr/>
            </a:pPr>
            <a:endParaRPr lang="en-US">
              <a:solidFill>
                <a:prstClr val="black"/>
              </a:solidFill>
              <a:cs typeface="Calibri"/>
            </a:endParaRPr>
          </a:p>
          <a:p>
            <a:pPr>
              <a:defRPr/>
            </a:pPr>
            <a:r>
              <a:rPr lang="en-US" b="1">
                <a:solidFill>
                  <a:prstClr val="black"/>
                </a:solidFill>
                <a:cs typeface="Calibri"/>
              </a:rPr>
              <a:t>Scope of Work Overview</a:t>
            </a:r>
            <a:endParaRPr lang="en-US" b="1">
              <a:solidFill>
                <a:prstClr val="black"/>
              </a:solidFill>
              <a:ea typeface="Calibri"/>
              <a:cs typeface="Calibri"/>
            </a:endParaRPr>
          </a:p>
          <a:p>
            <a:pPr marL="285750" indent="-285750">
              <a:buClr>
                <a:srgbClr val="E35B2A"/>
              </a:buClr>
              <a:buFont typeface="Arial" panose="020B0604020202020204" pitchFamily="34" charset="0"/>
              <a:buChar char="•"/>
              <a:defRPr/>
            </a:pPr>
            <a:r>
              <a:rPr lang="en-US">
                <a:solidFill>
                  <a:prstClr val="black"/>
                </a:solidFill>
                <a:cs typeface="Calibri"/>
              </a:rPr>
              <a:t>Services include lot maintenance, landscaping, irrigation, and snow removal.</a:t>
            </a:r>
            <a:endParaRPr lang="en-US">
              <a:solidFill>
                <a:prstClr val="black"/>
              </a:solidFill>
              <a:ea typeface="Calibri"/>
              <a:cs typeface="Calibri"/>
            </a:endParaRPr>
          </a:p>
          <a:p>
            <a:pPr marL="285750" indent="-285750">
              <a:buClr>
                <a:srgbClr val="E35B2A"/>
              </a:buClr>
              <a:buFont typeface="Arial" panose="020B0604020202020204" pitchFamily="34" charset="0"/>
              <a:buChar char="•"/>
              <a:defRPr/>
            </a:pPr>
            <a:r>
              <a:rPr lang="en-US">
                <a:solidFill>
                  <a:prstClr val="black"/>
                </a:solidFill>
                <a:cs typeface="Calibri"/>
              </a:rPr>
              <a:t>The project area is approximately 350,000 sq. ft., consisting of:</a:t>
            </a:r>
            <a:endParaRPr lang="en-US">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a:solidFill>
                  <a:prstClr val="black"/>
                </a:solidFill>
                <a:cs typeface="Calibri"/>
              </a:rPr>
              <a:t>85% paved parking lot (approx. 800 spaces)</a:t>
            </a:r>
            <a:endParaRPr lang="en-US">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a:solidFill>
                  <a:prstClr val="black"/>
                </a:solidFill>
                <a:cs typeface="Calibri"/>
              </a:rPr>
              <a:t>15% landscaped area</a:t>
            </a:r>
            <a:endParaRPr lang="en-US">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a:solidFill>
                  <a:prstClr val="black"/>
                </a:solidFill>
                <a:cs typeface="Calibri"/>
              </a:rPr>
              <a:t>Associated sidewalks on 60th, 61st, N. Richfield St.</a:t>
            </a:r>
            <a:br>
              <a:rPr lang="en-US">
                <a:cs typeface="Calibri"/>
              </a:rPr>
            </a:br>
            <a:endParaRPr lang="en-US">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b="1" i="0" u="none" strike="noStrike" kern="1200" cap="none" spc="0" normalizeH="0" baseline="0" noProof="0">
              <a:ln>
                <a:noFill/>
              </a:ln>
              <a:solidFill>
                <a:prstClr val="black"/>
              </a:solidFill>
              <a:effectLst/>
              <a:uLnTx/>
              <a:uFillTx/>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Late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b="0" i="0" u="none" strike="noStrike" kern="1200" cap="none" spc="0" normalizeH="0" baseline="0" noProof="0">
                <a:ln>
                  <a:noFill/>
                </a:ln>
                <a:solidFill>
                  <a:prstClr val="black"/>
                </a:solidFill>
                <a:effectLst/>
                <a:uLnTx/>
                <a:uFillTx/>
                <a:ea typeface="+mn-ea"/>
                <a:cs typeface="Calibri"/>
              </a:rPr>
              <a:t>SBE defined pool, only Small Business Enterprises with CCD can bid.</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Key Scope/Industry: </a:t>
            </a:r>
            <a:r>
              <a:rPr lang="en-US">
                <a:solidFill>
                  <a:prstClr val="black"/>
                </a:solidFill>
                <a:cs typeface="Calibri"/>
              </a:rPr>
              <a:t>Landscaper, Snow Removal, Irrigation, Asphalt Repair, Storm Drain maintenance</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Project Manager: </a:t>
            </a:r>
            <a:r>
              <a:rPr kumimoji="0" lang="en-US" b="0" i="0" u="none" strike="noStrike" kern="1200" cap="none" spc="0" normalizeH="0" baseline="0" noProof="0">
                <a:ln>
                  <a:noFill/>
                </a:ln>
                <a:solidFill>
                  <a:prstClr val="black"/>
                </a:solidFill>
                <a:effectLst/>
                <a:uLnTx/>
                <a:uFillTx/>
                <a:ea typeface="+mn-ea"/>
                <a:cs typeface="Calibri"/>
              </a:rPr>
              <a:t>Julie </a:t>
            </a:r>
            <a:r>
              <a:rPr lang="en-US">
                <a:solidFill>
                  <a:prstClr val="black"/>
                </a:solidFill>
                <a:cs typeface="Calibri"/>
              </a:rPr>
              <a:t>Saporito | </a:t>
            </a:r>
            <a:r>
              <a:rPr lang="en-US">
                <a:solidFill>
                  <a:prstClr val="black"/>
                </a:solidFill>
                <a:cs typeface="Calibri"/>
                <a:hlinkClick r:id="rId3">
                  <a:extLst>
                    <a:ext uri="{A12FA001-AC4F-418D-AE19-62706E023703}">
                      <ahyp:hlinkClr xmlns:ahyp="http://schemas.microsoft.com/office/drawing/2018/hyperlinkcolor" val="tx"/>
                    </a:ext>
                  </a:extLst>
                </a:hlinkClick>
              </a:rPr>
              <a:t>julie.saporito@flydenver.com</a:t>
            </a:r>
            <a:r>
              <a:rPr lang="en-US">
                <a:solidFill>
                  <a:prstClr val="black"/>
                </a:solidFill>
                <a:cs typeface="Calibri"/>
              </a:rPr>
              <a:t> </a:t>
            </a:r>
            <a:br>
              <a:rPr lang="en-US" sz="1400" b="0" i="0" u="none" strike="noStrike" kern="1200" cap="none" spc="0" normalizeH="0" baseline="0" noProof="0">
                <a:ln>
                  <a:noFill/>
                </a:ln>
                <a:effectLst/>
                <a:uLnTx/>
                <a:uFillTx/>
                <a:cs typeface="Calibri"/>
              </a:rPr>
            </a:br>
            <a:r>
              <a:rPr kumimoji="0" lang="en-US" sz="1400" b="0" i="0" u="none" strike="noStrike" kern="1200" cap="none" spc="0" normalizeH="0" baseline="0" noProof="0">
                <a:ln>
                  <a:noFill/>
                </a:ln>
                <a:solidFill>
                  <a:prstClr val="black"/>
                </a:solidFill>
                <a:effectLst/>
                <a:uLnTx/>
                <a:uFillTx/>
                <a:ea typeface="+mn-ea"/>
                <a:cs typeface="Calibri"/>
              </a:rPr>
              <a:t> </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5880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erial Image of Lot Maintenance Defined Area">
            <a:extLst>
              <a:ext uri="{FF2B5EF4-FFF2-40B4-BE49-F238E27FC236}">
                <a16:creationId xmlns:a16="http://schemas.microsoft.com/office/drawing/2014/main" id="{4BD63CE0-A5E9-0048-9777-BEA42125ECE4}"/>
              </a:ext>
            </a:extLst>
          </p:cNvPr>
          <p:cNvSpPr>
            <a:spLocks noGrp="1"/>
          </p:cNvSpPr>
          <p:nvPr>
            <p:ph type="title" idx="4294967295"/>
          </p:nvPr>
        </p:nvSpPr>
        <p:spPr>
          <a:xfrm>
            <a:off x="666243" y="110554"/>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Aerial Image of Lot Maintenance Defined Area</a:t>
            </a:r>
          </a:p>
        </p:txBody>
      </p:sp>
      <p:cxnSp>
        <p:nvCxnSpPr>
          <p:cNvPr id="15" name="Straight Connector 14" descr="Aerial image showing a defined lot maintenance area outlined in red including solar panel installations buildings parking lots and undeveloped land surrounded by roads and nearby infrastructure">
            <a:extLst>
              <a:ext uri="{FF2B5EF4-FFF2-40B4-BE49-F238E27FC236}">
                <a16:creationId xmlns:a16="http://schemas.microsoft.com/office/drawing/2014/main" id="{ABCC2C1E-AC45-1379-0F9B-E780F0EC4965}"/>
              </a:ext>
            </a:extLst>
          </p:cNvPr>
          <p:cNvCxnSpPr>
            <a:cxnSpLocks/>
          </p:cNvCxnSpPr>
          <p:nvPr/>
        </p:nvCxnSpPr>
        <p:spPr>
          <a:xfrm>
            <a:off x="4355184" y="6234905"/>
            <a:ext cx="25640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Aerial Image of Lot Maintenance Defined Area - Mowing">
            <a:extLst>
              <a:ext uri="{FF2B5EF4-FFF2-40B4-BE49-F238E27FC236}">
                <a16:creationId xmlns:a16="http://schemas.microsoft.com/office/drawing/2014/main" id="{958CDE14-C545-8D93-8E3D-0734330E8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957" y="684638"/>
            <a:ext cx="9218573" cy="5646699"/>
          </a:xfrm>
          <a:prstGeom prst="rect">
            <a:avLst/>
          </a:prstGeom>
        </p:spPr>
      </p:pic>
    </p:spTree>
    <p:extLst>
      <p:ext uri="{BB962C8B-B14F-4D97-AF65-F5344CB8AC3E}">
        <p14:creationId xmlns:p14="http://schemas.microsoft.com/office/powerpoint/2010/main" val="228924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FA922-90F6-A3E2-39B5-9FD809D2881E}"/>
            </a:ext>
          </a:extLst>
        </p:cNvPr>
        <p:cNvGrpSpPr/>
        <p:nvPr/>
      </p:nvGrpSpPr>
      <p:grpSpPr>
        <a:xfrm>
          <a:off x="0" y="0"/>
          <a:ext cx="0" cy="0"/>
          <a:chOff x="0" y="0"/>
          <a:chExt cx="0" cy="0"/>
        </a:xfrm>
      </p:grpSpPr>
      <p:sp>
        <p:nvSpPr>
          <p:cNvPr id="2" name="Text Placeholder 1" descr="Aerial Image of Lot Maintenance Defined Area - Snow Removal">
            <a:extLst>
              <a:ext uri="{FF2B5EF4-FFF2-40B4-BE49-F238E27FC236}">
                <a16:creationId xmlns:a16="http://schemas.microsoft.com/office/drawing/2014/main" id="{E58DBEBD-2A18-AA93-F035-0652F0BE217A}"/>
              </a:ext>
            </a:extLst>
          </p:cNvPr>
          <p:cNvSpPr>
            <a:spLocks noGrp="1"/>
          </p:cNvSpPr>
          <p:nvPr>
            <p:ph type="title" idx="4294967295"/>
          </p:nvPr>
        </p:nvSpPr>
        <p:spPr>
          <a:xfrm>
            <a:off x="666243" y="110554"/>
            <a:ext cx="1004108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Aerial Image of Lot Maintenance Defined Area – Snow &amp; Ice Removal</a:t>
            </a:r>
          </a:p>
        </p:txBody>
      </p:sp>
      <p:cxnSp>
        <p:nvCxnSpPr>
          <p:cNvPr id="15" name="Straight Connector 14" descr="Aerial image showing a defined lot maintenance area outlined in red including solar panel installations buildings parking lots and undeveloped land surrounded by roads and nearby infrastructure">
            <a:extLst>
              <a:ext uri="{FF2B5EF4-FFF2-40B4-BE49-F238E27FC236}">
                <a16:creationId xmlns:a16="http://schemas.microsoft.com/office/drawing/2014/main" id="{A2FD087E-FD39-CB80-6628-7610C56EE685}"/>
              </a:ext>
            </a:extLst>
          </p:cNvPr>
          <p:cNvCxnSpPr>
            <a:cxnSpLocks/>
          </p:cNvCxnSpPr>
          <p:nvPr/>
        </p:nvCxnSpPr>
        <p:spPr>
          <a:xfrm>
            <a:off x="4355184" y="6234905"/>
            <a:ext cx="25640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Aerial Image of Lot Maintenance Defined Area - Snow Removal - Snow &amp; Ice Removal">
            <a:extLst>
              <a:ext uri="{FF2B5EF4-FFF2-40B4-BE49-F238E27FC236}">
                <a16:creationId xmlns:a16="http://schemas.microsoft.com/office/drawing/2014/main" id="{E4BA4B3A-4E41-55BA-4680-91937CE1C2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505" y="1204891"/>
            <a:ext cx="8770463" cy="5460854"/>
          </a:xfrm>
          <a:prstGeom prst="rect">
            <a:avLst/>
          </a:prstGeom>
        </p:spPr>
      </p:pic>
    </p:spTree>
    <p:extLst>
      <p:ext uri="{BB962C8B-B14F-4D97-AF65-F5344CB8AC3E}">
        <p14:creationId xmlns:p14="http://schemas.microsoft.com/office/powerpoint/2010/main" val="119758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EFD4-EC5D-801A-9104-66D29FF2FC5D}"/>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12441DF2-BEDD-BBB2-5699-2433415B8F62}"/>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Continuous Monitoring Program</a:t>
            </a:r>
            <a:endParaRPr lang="en-US" sz="2800"/>
          </a:p>
        </p:txBody>
      </p:sp>
      <p:sp>
        <p:nvSpPr>
          <p:cNvPr id="3" name="TextBox 2">
            <a:extLst>
              <a:ext uri="{FF2B5EF4-FFF2-40B4-BE49-F238E27FC236}">
                <a16:creationId xmlns:a16="http://schemas.microsoft.com/office/drawing/2014/main" id="{9AED1EE2-1139-69CB-B2BF-410AE836F714}"/>
              </a:ext>
              <a:ext uri="{C183D7F6-B498-43B3-948B-1728B52AA6E4}">
                <adec:decorative xmlns:adec="http://schemas.microsoft.com/office/drawing/2017/decorative" val="0"/>
              </a:ext>
            </a:extLst>
          </p:cNvPr>
          <p:cNvSpPr txBox="1"/>
          <p:nvPr/>
        </p:nvSpPr>
        <p:spPr>
          <a:xfrm>
            <a:off x="703950" y="1033922"/>
            <a:ext cx="9497325" cy="3970318"/>
          </a:xfrm>
          <a:prstGeom prst="rect">
            <a:avLst/>
          </a:prstGeom>
          <a:noFill/>
        </p:spPr>
        <p:txBody>
          <a:bodyPr wrap="square" lIns="91440" tIns="45720" rIns="91440" bIns="45720" anchor="t">
            <a:spAutoFit/>
          </a:bodyPr>
          <a:lstStyle/>
          <a:p>
            <a:r>
              <a:rPr lang="en-US"/>
              <a:t>Implement a Continuous Monitoring Program (CMP) for DEN's Concession Program. Project's goal is to enhance oversight of the concessions self-reported revenues to ensure they are accurate and complete and the payments are timely. Deliverables: 1) Design and implement an automated continuous monitoring program for all concession agreements; 2) Provide timely, actionable dashboards and reports on concessionaire performance and compliance.</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Less than $500K</a:t>
            </a: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a:buChar char="•"/>
            </a:pPr>
            <a:r>
              <a:rPr lang="en-US"/>
              <a:t>Experience in Auditing &amp; IT for conducting data analytics, &amp; </a:t>
            </a:r>
          </a:p>
          <a:p>
            <a:pPr marL="285750" indent="-285750">
              <a:buClr>
                <a:srgbClr val="E35B2A"/>
              </a:buClr>
              <a:buFont typeface="Arial"/>
              <a:buChar char="•"/>
            </a:pPr>
            <a:r>
              <a:rPr lang="en-US"/>
              <a:t>Building dashboards.</a:t>
            </a:r>
          </a:p>
          <a:p>
            <a:r>
              <a:rPr kumimoji="0" lang="en-US" b="1" i="0" u="none" strike="noStrike" kern="1200" cap="none" spc="0" normalizeH="0" baseline="0" noProof="0">
                <a:ln>
                  <a:noFill/>
                </a:ln>
                <a:solidFill>
                  <a:prstClr val="black"/>
                </a:solidFill>
                <a:effectLst/>
                <a:uLnTx/>
                <a:uFillTx/>
                <a:ea typeface="+mn-ea"/>
                <a:cs typeface="Calibri"/>
              </a:rPr>
              <a:t>Project Manager: </a:t>
            </a:r>
            <a:r>
              <a:rPr lang="en-US">
                <a:solidFill>
                  <a:prstClr val="black"/>
                </a:solidFill>
                <a:cs typeface="Calibri"/>
              </a:rPr>
              <a:t>Garrett Meyer | </a:t>
            </a:r>
            <a:r>
              <a:rPr lang="en-US">
                <a:solidFill>
                  <a:prstClr val="black"/>
                </a:solidFill>
                <a:cs typeface="Calibri"/>
                <a:hlinkClick r:id="rId3"/>
              </a:rPr>
              <a:t>garrett.meyer@flydenver.com</a:t>
            </a:r>
            <a:r>
              <a:rPr lang="en-US">
                <a:solidFill>
                  <a:prstClr val="black"/>
                </a:solidFill>
                <a:cs typeface="Calibri"/>
              </a:rPr>
              <a:t> </a:t>
            </a:r>
            <a:endParaRPr lang="en-US">
              <a:solidFill>
                <a:prstClr val="black"/>
              </a:solidFill>
              <a:ea typeface="Calibri"/>
              <a:cs typeface="Calibri"/>
            </a:endParaRPr>
          </a:p>
        </p:txBody>
      </p:sp>
    </p:spTree>
    <p:extLst>
      <p:ext uri="{BB962C8B-B14F-4D97-AF65-F5344CB8AC3E}">
        <p14:creationId xmlns:p14="http://schemas.microsoft.com/office/powerpoint/2010/main" val="178983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D2662-06DF-E268-EB2C-885E734A6D0A}"/>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263B5D3-1AA5-156A-52BE-4B3B7C0AA99D}"/>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DEN Visitor Management Solution</a:t>
            </a:r>
            <a:endParaRPr lang="en-US" sz="2800"/>
          </a:p>
        </p:txBody>
      </p:sp>
      <p:sp>
        <p:nvSpPr>
          <p:cNvPr id="3" name="TextBox 2">
            <a:extLst>
              <a:ext uri="{FF2B5EF4-FFF2-40B4-BE49-F238E27FC236}">
                <a16:creationId xmlns:a16="http://schemas.microsoft.com/office/drawing/2014/main" id="{7D6CA8DE-4148-A397-383C-E2BFDE512FC7}"/>
              </a:ext>
              <a:ext uri="{C183D7F6-B498-43B3-948B-1728B52AA6E4}">
                <adec:decorative xmlns:adec="http://schemas.microsoft.com/office/drawing/2017/decorative" val="0"/>
              </a:ext>
            </a:extLst>
          </p:cNvPr>
          <p:cNvSpPr txBox="1"/>
          <p:nvPr/>
        </p:nvSpPr>
        <p:spPr>
          <a:xfrm>
            <a:off x="703950" y="1033922"/>
            <a:ext cx="9497325" cy="3908762"/>
          </a:xfrm>
          <a:prstGeom prst="rect">
            <a:avLst/>
          </a:prstGeom>
          <a:noFill/>
        </p:spPr>
        <p:txBody>
          <a:bodyPr wrap="square" lIns="91440" tIns="45720" rIns="91440" bIns="45720" anchor="t">
            <a:spAutoFit/>
          </a:bodyPr>
          <a:lstStyle/>
          <a:p>
            <a:r>
              <a:rPr lang="en-US"/>
              <a:t>DEN Airport Security would like to procure and deploy a full, dedicated, standalone Visitor Management System. This solution must accept visit requests, provide background vetting, and communicate visit approvals or denials for all DEN visitor types and locations. </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Less than $500K</a:t>
            </a: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a:buChar char="•"/>
            </a:pPr>
            <a:r>
              <a:rPr lang="en-US"/>
              <a:t>Software configuration and deployment</a:t>
            </a:r>
          </a:p>
          <a:p>
            <a:pPr marL="285750" indent="-285750">
              <a:buClr>
                <a:srgbClr val="E35B2A"/>
              </a:buClr>
              <a:buFont typeface="Arial"/>
              <a:buChar char="•"/>
            </a:pPr>
            <a:r>
              <a:rPr lang="en-US"/>
              <a:t> Hardware device integration</a:t>
            </a:r>
          </a:p>
          <a:p>
            <a:pPr marL="285750" indent="-285750">
              <a:buClr>
                <a:srgbClr val="E35B2A"/>
              </a:buClr>
              <a:buFont typeface="Arial"/>
              <a:buChar char="•"/>
            </a:pPr>
            <a:r>
              <a:rPr lang="en-US"/>
              <a:t>TSA regulation compliance</a:t>
            </a:r>
          </a:p>
          <a:p>
            <a:r>
              <a:rPr kumimoji="0" lang="en-US" b="1" i="0" u="none" strike="noStrike" kern="1200" cap="none" spc="0" normalizeH="0" baseline="0" noProof="0">
                <a:ln>
                  <a:noFill/>
                </a:ln>
                <a:solidFill>
                  <a:prstClr val="black"/>
                </a:solidFill>
                <a:effectLst/>
                <a:uLnTx/>
                <a:uFillTx/>
                <a:ea typeface="+mn-ea"/>
                <a:cs typeface="Calibri"/>
              </a:rPr>
              <a:t>Project Manager: </a:t>
            </a:r>
            <a:r>
              <a:rPr lang="en-US">
                <a:solidFill>
                  <a:prstClr val="black"/>
                </a:solidFill>
                <a:cs typeface="Calibri"/>
              </a:rPr>
              <a:t>Ken Cooper | </a:t>
            </a:r>
            <a:r>
              <a:rPr lang="en-US">
                <a:solidFill>
                  <a:prstClr val="black"/>
                </a:solidFill>
                <a:cs typeface="Calibri"/>
                <a:hlinkClick r:id="rId3"/>
              </a:rPr>
              <a:t>ken.cooper@flydenver.com</a:t>
            </a:r>
            <a:r>
              <a:rPr lang="en-US">
                <a:solidFill>
                  <a:prstClr val="black"/>
                </a:solidFill>
                <a:cs typeface="Calibri"/>
              </a:rPr>
              <a:t> </a:t>
            </a:r>
            <a:endParaRPr lang="en-US">
              <a:solidFill>
                <a:prstClr val="black"/>
              </a:solidFill>
              <a:ea typeface="Calibri"/>
              <a:cs typeface="Calibri"/>
              <a:hlinkClick r:id="rId4">
                <a:extLst>
                  <a:ext uri="{A12FA001-AC4F-418D-AE19-62706E023703}">
                    <ahyp:hlinkClr xmlns:ahyp="http://schemas.microsoft.com/office/drawing/2018/hyperlinkcolor" val="tx"/>
                  </a:ext>
                </a:extLst>
              </a:hlinkClick>
            </a:endParaRPr>
          </a:p>
          <a:p>
            <a:endParaRPr lang="en-US" sz="1400">
              <a:solidFill>
                <a:prstClr val="black"/>
              </a:solidFill>
              <a:ea typeface="Calibri"/>
              <a:cs typeface="Calibri"/>
            </a:endParaRPr>
          </a:p>
        </p:txBody>
      </p:sp>
    </p:spTree>
    <p:extLst>
      <p:ext uri="{BB962C8B-B14F-4D97-AF65-F5344CB8AC3E}">
        <p14:creationId xmlns:p14="http://schemas.microsoft.com/office/powerpoint/2010/main" val="398492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genda">
            <a:extLst>
              <a:ext uri="{FF2B5EF4-FFF2-40B4-BE49-F238E27FC236}">
                <a16:creationId xmlns:a16="http://schemas.microsoft.com/office/drawing/2014/main" id="{24841190-7D96-86CF-DEBA-2CD24B300636}"/>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Agenda</a:t>
            </a:r>
          </a:p>
        </p:txBody>
      </p:sp>
      <p:sp>
        <p:nvSpPr>
          <p:cNvPr id="8" name="Text Placeholder 7" descr="Housekeeping&#10;Who Is In The Audience?&#10;About DEN&#10;Procurement Opportunities&#10;Breakout Rooms And Networking&#10;&#10;">
            <a:extLst>
              <a:ext uri="{FF2B5EF4-FFF2-40B4-BE49-F238E27FC236}">
                <a16:creationId xmlns:a16="http://schemas.microsoft.com/office/drawing/2014/main" id="{D5AE1A90-9B8F-832E-D55F-CD23D1E8F277}"/>
              </a:ext>
              <a:ext uri="{C183D7F6-B498-43B3-948B-1728B52AA6E4}">
                <adec:decorative xmlns:adec="http://schemas.microsoft.com/office/drawing/2017/decorative" val="0"/>
              </a:ext>
            </a:extLst>
          </p:cNvPr>
          <p:cNvSpPr>
            <a:spLocks noGrp="1"/>
          </p:cNvSpPr>
          <p:nvPr>
            <p:ph type="body" sz="quarter" idx="13"/>
          </p:nvPr>
        </p:nvSpPr>
        <p:spPr>
          <a:xfrm>
            <a:off x="770439" y="1586745"/>
            <a:ext cx="8694737" cy="2025587"/>
          </a:xfrm>
        </p:spPr>
        <p:txBody>
          <a:bodyPr/>
          <a:lstStyle/>
          <a:p>
            <a:pPr marL="285750" lvl="0" indent="-285750">
              <a:buClr>
                <a:srgbClr val="E35B2A"/>
              </a:buClr>
              <a:buFont typeface="Arial" panose="020B0604020202020204" pitchFamily="34" charset="0"/>
              <a:buChar char="•"/>
            </a:pPr>
            <a:r>
              <a:rPr lang="en-US" sz="2000" b="0"/>
              <a:t>Housekeeping</a:t>
            </a:r>
          </a:p>
          <a:p>
            <a:pPr marL="285750" lvl="0" indent="-285750" rtl="0">
              <a:buClr>
                <a:srgbClr val="E35B2A"/>
              </a:buClr>
              <a:buFont typeface="Arial" panose="020B0604020202020204" pitchFamily="34" charset="0"/>
              <a:buChar char="•"/>
            </a:pPr>
            <a:r>
              <a:rPr lang="en-US" sz="2000" b="0"/>
              <a:t>Who Is In The Audience?</a:t>
            </a:r>
          </a:p>
          <a:p>
            <a:pPr marL="285750" lvl="0" indent="-285750" rtl="0">
              <a:buClr>
                <a:srgbClr val="E35B2A"/>
              </a:buClr>
              <a:buFont typeface="Arial" panose="020B0604020202020204" pitchFamily="34" charset="0"/>
              <a:buChar char="•"/>
            </a:pPr>
            <a:r>
              <a:rPr lang="en-US" sz="2000" b="0"/>
              <a:t>About DEN</a:t>
            </a:r>
          </a:p>
          <a:p>
            <a:pPr marL="285750" lvl="0" indent="-285750">
              <a:buClr>
                <a:srgbClr val="E35B2A"/>
              </a:buClr>
              <a:buFont typeface="Arial" panose="020B0604020202020204" pitchFamily="34" charset="0"/>
              <a:buChar char="•"/>
            </a:pPr>
            <a:r>
              <a:rPr lang="en-US" sz="2000" b="0" i="0"/>
              <a:t>Procurement Opportunities</a:t>
            </a:r>
            <a:endParaRPr lang="en-US" sz="2000"/>
          </a:p>
          <a:p>
            <a:pPr marL="285750" lvl="0" indent="-285750">
              <a:buClr>
                <a:srgbClr val="E35B2A"/>
              </a:buClr>
              <a:buFont typeface="Arial" panose="020B0604020202020204" pitchFamily="34" charset="0"/>
              <a:buChar char="•"/>
            </a:pPr>
            <a:r>
              <a:rPr lang="en-US" sz="2000"/>
              <a:t>Breakout Rooms And Networking</a:t>
            </a:r>
          </a:p>
          <a:p>
            <a:pPr marL="285750" indent="-285750">
              <a:buClr>
                <a:srgbClr val="E35B2A"/>
              </a:buClr>
              <a:buFont typeface="Arial" panose="020B0604020202020204" pitchFamily="34" charset="0"/>
              <a:buChar char="•"/>
            </a:pPr>
            <a:endParaRPr lang="en-US"/>
          </a:p>
        </p:txBody>
      </p:sp>
      <p:sp>
        <p:nvSpPr>
          <p:cNvPr id="2" name="TextBox 1">
            <a:extLst>
              <a:ext uri="{FF2B5EF4-FFF2-40B4-BE49-F238E27FC236}">
                <a16:creationId xmlns:a16="http://schemas.microsoft.com/office/drawing/2014/main" id="{2A8E78A2-CF2A-D967-9BA5-445035F99065}"/>
              </a:ext>
              <a:ext uri="{C183D7F6-B498-43B3-948B-1728B52AA6E4}">
                <adec:decorative xmlns:adec="http://schemas.microsoft.com/office/drawing/2017/decorative" val="1"/>
              </a:ext>
            </a:extLst>
          </p:cNvPr>
          <p:cNvSpPr txBox="1"/>
          <p:nvPr/>
        </p:nvSpPr>
        <p:spPr>
          <a:xfrm>
            <a:off x="770439" y="3959111"/>
            <a:ext cx="9526500" cy="2308324"/>
          </a:xfrm>
          <a:prstGeom prst="rect">
            <a:avLst/>
          </a:prstGeom>
          <a:solidFill>
            <a:schemeClr val="bg2"/>
          </a:solidFill>
        </p:spPr>
        <p:txBody>
          <a:bodyPr wrap="square" rtlCol="0">
            <a:spAutoFit/>
          </a:bodyPr>
          <a:lstStyle/>
          <a:p>
            <a:r>
              <a:rPr lang="en-US" b="1"/>
              <a:t>REMINDER:  </a:t>
            </a:r>
          </a:p>
          <a:p>
            <a:endParaRPr lang="en-US"/>
          </a:p>
          <a:p>
            <a:r>
              <a:rPr lang="en-US"/>
              <a:t>This information will be shared with all attendees in a follow-up email from </a:t>
            </a:r>
            <a:r>
              <a:rPr lang="en-US" b="1"/>
              <a:t>Eventbrite.com</a:t>
            </a:r>
            <a:r>
              <a:rPr lang="en-US"/>
              <a:t>, which will also include the registration list and presentations.</a:t>
            </a:r>
          </a:p>
          <a:p>
            <a:endParaRPr lang="en-US"/>
          </a:p>
          <a:p>
            <a:r>
              <a:rPr lang="en-US"/>
              <a:t>Additionally, it will be posted on our website at </a:t>
            </a:r>
            <a:r>
              <a:rPr lang="en-US">
                <a:hlinkClick r:id="rId3"/>
              </a:rPr>
              <a:t>www.flydenver.com/business-and-community/outreach-and-engagement/#pastevents</a:t>
            </a:r>
            <a:r>
              <a:rPr lang="en-US"/>
              <a:t> within the next 3 business days. </a:t>
            </a:r>
          </a:p>
          <a:p>
            <a:endParaRPr lang="en-US"/>
          </a:p>
        </p:txBody>
      </p:sp>
    </p:spTree>
    <p:extLst>
      <p:ext uri="{BB962C8B-B14F-4D97-AF65-F5344CB8AC3E}">
        <p14:creationId xmlns:p14="http://schemas.microsoft.com/office/powerpoint/2010/main" val="189045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C7F2-536E-7A1C-3416-EC325D223D7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2F384E3-A666-B2B2-7EB7-DBA0A6F0B579}"/>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DS (Delta Sierra) West Phase 2</a:t>
            </a:r>
            <a:endParaRPr lang="en-US" sz="2800"/>
          </a:p>
        </p:txBody>
      </p:sp>
      <p:sp>
        <p:nvSpPr>
          <p:cNvPr id="3" name="TextBox 2">
            <a:extLst>
              <a:ext uri="{FF2B5EF4-FFF2-40B4-BE49-F238E27FC236}">
                <a16:creationId xmlns:a16="http://schemas.microsoft.com/office/drawing/2014/main" id="{E6D2A3C6-5C3D-6AD7-36A4-5270B2BC6484}"/>
              </a:ext>
              <a:ext uri="{C183D7F6-B498-43B3-948B-1728B52AA6E4}">
                <adec:decorative xmlns:adec="http://schemas.microsoft.com/office/drawing/2017/decorative" val="0"/>
              </a:ext>
            </a:extLst>
          </p:cNvPr>
          <p:cNvSpPr txBox="1"/>
          <p:nvPr/>
        </p:nvSpPr>
        <p:spPr>
          <a:xfrm>
            <a:off x="703950" y="1033922"/>
            <a:ext cx="9497325" cy="5478423"/>
          </a:xfrm>
          <a:prstGeom prst="rect">
            <a:avLst/>
          </a:prstGeom>
          <a:noFill/>
        </p:spPr>
        <p:txBody>
          <a:bodyPr wrap="square" lIns="91440" tIns="45720" rIns="91440" bIns="45720" anchor="t">
            <a:spAutoFit/>
          </a:bodyPr>
          <a:lstStyle/>
          <a:p>
            <a:r>
              <a:rPr lang="en-US" sz="1400"/>
              <a:t>The DS West Ph 2 project will construct up to 18 deice spots to the north and west of Concourse C in two separate schedules. This project also include the construction of </a:t>
            </a:r>
            <a:r>
              <a:rPr lang="en-US" sz="1400" err="1"/>
              <a:t>Taxilanes</a:t>
            </a:r>
            <a:r>
              <a:rPr lang="en-US" sz="1400"/>
              <a:t> DS and DN, and the extension of Taxiway H. A new GSE/SRE pad, an AGTS Maintenance access road, and the rerouting of a jet fuel line are also in this project. Design is scheduled to be completed by November to December of 2025, and construction bid will start in December of 2025. Construction duration will go from June 2026 to October 2027 with NTP planned for early June of 2026.</a:t>
            </a: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$100M+</a:t>
            </a:r>
            <a:endParaRPr lang="en-US" sz="1400">
              <a:solidFill>
                <a:prstClr val="black"/>
              </a:solidFill>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kumimoji="0" lang="en-US" sz="1400" i="0" u="none" strike="noStrike" kern="1200" cap="none" spc="0" normalizeH="0" baseline="0" noProof="0">
                <a:ln>
                  <a:noFill/>
                </a:ln>
                <a:solidFill>
                  <a:prstClr val="black"/>
                </a:solidFill>
                <a:effectLst/>
                <a:uLnTx/>
                <a:uFillTx/>
                <a:ea typeface="+mn-ea"/>
                <a:cs typeface="Calibri"/>
              </a:rPr>
              <a:t>TBD</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a:buChar char="•"/>
            </a:pPr>
            <a:r>
              <a:rPr lang="en-US" sz="1400"/>
              <a:t>General Civil Contractor</a:t>
            </a:r>
            <a:endParaRPr lang="en-US" sz="1400">
              <a:ea typeface="Calibri"/>
              <a:cs typeface="Calibri"/>
            </a:endParaRPr>
          </a:p>
          <a:p>
            <a:r>
              <a:rPr lang="en-US" sz="1400" b="1"/>
              <a:t>Specialty Contractors:</a:t>
            </a:r>
            <a:endParaRPr lang="en-US" sz="1400"/>
          </a:p>
          <a:p>
            <a:pPr marL="285750" indent="-285750">
              <a:buClr>
                <a:srgbClr val="E35B2A"/>
              </a:buClr>
              <a:buFont typeface="Arial" panose="020B0604020202020204" pitchFamily="34" charset="0"/>
              <a:buChar char="•"/>
            </a:pPr>
            <a:r>
              <a:rPr lang="en-US" sz="1400"/>
              <a:t>Earthwork (subgrade prep and embankment)</a:t>
            </a:r>
            <a:endParaRPr lang="en-US" sz="1400">
              <a:ea typeface="Calibri" panose="020F0502020204030204"/>
              <a:cs typeface="Calibri" panose="020F0502020204030204"/>
            </a:endParaRPr>
          </a:p>
          <a:p>
            <a:pPr marL="285750" indent="-285750">
              <a:buClr>
                <a:srgbClr val="E35B2A"/>
              </a:buClr>
              <a:buFont typeface="Arial" panose="020B0604020202020204" pitchFamily="34" charset="0"/>
              <a:buChar char="•"/>
            </a:pPr>
            <a:r>
              <a:rPr lang="en-US" sz="1400"/>
              <a:t>PCC and HMA pavement</a:t>
            </a:r>
            <a:endParaRPr lang="en-US" sz="1400">
              <a:ea typeface="Calibri"/>
              <a:cs typeface="Calibri"/>
            </a:endParaRPr>
          </a:p>
          <a:p>
            <a:pPr marL="285750" indent="-285750">
              <a:buClr>
                <a:srgbClr val="E35B2A"/>
              </a:buClr>
              <a:buFont typeface="Arial" panose="020B0604020202020204" pitchFamily="34" charset="0"/>
              <a:buChar char="•"/>
            </a:pPr>
            <a:r>
              <a:rPr lang="en-US" sz="1400"/>
              <a:t>Storm sewer piping</a:t>
            </a:r>
            <a:endParaRPr lang="en-US" sz="1400">
              <a:ea typeface="Calibri"/>
              <a:cs typeface="Calibri"/>
            </a:endParaRPr>
          </a:p>
          <a:p>
            <a:pPr marL="285750" indent="-285750">
              <a:buClr>
                <a:srgbClr val="E35B2A"/>
              </a:buClr>
              <a:buFont typeface="Arial" panose="020B0604020202020204" pitchFamily="34" charset="0"/>
              <a:buChar char="•"/>
            </a:pPr>
            <a:r>
              <a:rPr lang="en-US" sz="1400"/>
              <a:t>Structural vaults</a:t>
            </a:r>
            <a:endParaRPr lang="en-US" sz="1400">
              <a:ea typeface="Calibri"/>
              <a:cs typeface="Calibri"/>
            </a:endParaRPr>
          </a:p>
          <a:p>
            <a:pPr marL="285750" indent="-285750">
              <a:buClr>
                <a:srgbClr val="E35B2A"/>
              </a:buClr>
              <a:buFont typeface="Arial" panose="020B0604020202020204" pitchFamily="34" charset="0"/>
              <a:buChar char="•"/>
            </a:pPr>
            <a:r>
              <a:rPr lang="en-US" sz="1400"/>
              <a:t>Jet fuel line installation</a:t>
            </a:r>
            <a:endParaRPr lang="en-US" sz="1400">
              <a:ea typeface="Calibri"/>
              <a:cs typeface="Calibri"/>
            </a:endParaRPr>
          </a:p>
          <a:p>
            <a:pPr marL="285750" indent="-285750">
              <a:buClr>
                <a:srgbClr val="E35B2A"/>
              </a:buClr>
              <a:buFont typeface="Arial" panose="020B0604020202020204" pitchFamily="34" charset="0"/>
              <a:buChar char="•"/>
            </a:pPr>
            <a:r>
              <a:rPr lang="en-US" sz="1400"/>
              <a:t>Geotechnical testing</a:t>
            </a:r>
            <a:endParaRPr lang="en-US" sz="1400">
              <a:ea typeface="Calibri"/>
              <a:cs typeface="Calibri"/>
            </a:endParaRPr>
          </a:p>
          <a:p>
            <a:pPr marL="285750" indent="-285750">
              <a:buClr>
                <a:srgbClr val="E35B2A"/>
              </a:buClr>
              <a:buFont typeface="Arial" panose="020B0604020202020204" pitchFamily="34" charset="0"/>
              <a:buChar char="•"/>
            </a:pPr>
            <a:r>
              <a:rPr lang="en-US" sz="1400"/>
              <a:t>Surveying</a:t>
            </a:r>
            <a:endParaRPr lang="en-US" sz="1400">
              <a:ea typeface="Calibri"/>
              <a:cs typeface="Calibri"/>
            </a:endParaRPr>
          </a:p>
          <a:p>
            <a:pPr marL="285750" indent="-285750">
              <a:buClr>
                <a:srgbClr val="E35B2A"/>
              </a:buClr>
              <a:buFont typeface="Arial" panose="020B0604020202020204" pitchFamily="34" charset="0"/>
              <a:buChar char="•"/>
            </a:pPr>
            <a:r>
              <a:rPr lang="en-US" sz="1400"/>
              <a:t>Traffic control management</a:t>
            </a:r>
            <a:endParaRPr lang="en-US" sz="1400">
              <a:ea typeface="Calibri"/>
              <a:cs typeface="Calibri"/>
            </a:endParaRPr>
          </a:p>
          <a:p>
            <a:pPr marL="285750" indent="-285750">
              <a:buClr>
                <a:srgbClr val="E35B2A"/>
              </a:buClr>
              <a:buFont typeface="Arial" panose="020B0604020202020204" pitchFamily="34" charset="0"/>
              <a:buChar char="•"/>
            </a:pPr>
            <a:r>
              <a:rPr lang="en-US" sz="1400"/>
              <a:t>Tunnel boring</a:t>
            </a:r>
            <a:endParaRPr lang="en-US" sz="1400">
              <a:ea typeface="Calibri"/>
              <a:cs typeface="Calibri"/>
            </a:endParaRPr>
          </a:p>
          <a:p>
            <a:pPr marL="285750" indent="-285750">
              <a:buClr>
                <a:srgbClr val="E35B2A"/>
              </a:buClr>
              <a:buFont typeface="Arial" panose="020B0604020202020204" pitchFamily="34" charset="0"/>
              <a:buChar char="•"/>
            </a:pPr>
            <a:r>
              <a:rPr lang="en-US" sz="1400"/>
              <a:t>Electrical</a:t>
            </a:r>
            <a:endParaRPr lang="en-US" sz="1400">
              <a:ea typeface="Calibri"/>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kumimoji="0" lang="en-US" sz="1400" i="0" u="none" strike="noStrike" kern="1200" cap="none" spc="0" normalizeH="0" baseline="0" noProof="0">
                <a:ln>
                  <a:noFill/>
                </a:ln>
                <a:solidFill>
                  <a:prstClr val="black"/>
                </a:solidFill>
                <a:effectLst/>
                <a:uLnTx/>
                <a:uFillTx/>
                <a:ea typeface="+mn-ea"/>
                <a:cs typeface="Calibri"/>
              </a:rPr>
              <a:t>John Yu | </a:t>
            </a:r>
            <a:r>
              <a:rPr lang="en-US" sz="1400">
                <a:solidFill>
                  <a:prstClr val="black"/>
                </a:solidFill>
                <a:cs typeface="Calibri"/>
                <a:hlinkClick r:id="rId3">
                  <a:extLst>
                    <a:ext uri="{A12FA001-AC4F-418D-AE19-62706E023703}">
                      <ahyp:hlinkClr xmlns:ahyp="http://schemas.microsoft.com/office/drawing/2018/hyperlinkcolor" val="tx"/>
                    </a:ext>
                  </a:extLst>
                </a:hlinkClick>
              </a:rPr>
              <a:t>john.yu@flydenver.com</a:t>
            </a:r>
            <a:r>
              <a:rPr lang="en-US" sz="1400">
                <a:solidFill>
                  <a:prstClr val="black"/>
                </a:solidFill>
                <a:cs typeface="Calibri"/>
              </a:rPr>
              <a:t> &amp; Terry Seifert: </a:t>
            </a:r>
            <a:r>
              <a:rPr lang="en-US" sz="1400">
                <a:solidFill>
                  <a:prstClr val="black"/>
                </a:solidFill>
                <a:cs typeface="Calibri"/>
                <a:hlinkClick r:id="rId4">
                  <a:extLst>
                    <a:ext uri="{A12FA001-AC4F-418D-AE19-62706E023703}">
                      <ahyp:hlinkClr xmlns:ahyp="http://schemas.microsoft.com/office/drawing/2018/hyperlinkcolor" val="tx"/>
                    </a:ext>
                  </a:extLst>
                </a:hlinkClick>
              </a:rPr>
              <a:t>terry.seifert@flydenver.com</a:t>
            </a:r>
            <a:endParaRPr lang="en-US" sz="1400">
              <a:solidFill>
                <a:prstClr val="black"/>
              </a:solidFill>
              <a:ea typeface="Calibri"/>
              <a:cs typeface="Calibri"/>
              <a:hlinkClick r:id="rId4">
                <a:extLst>
                  <a:ext uri="{A12FA001-AC4F-418D-AE19-62706E023703}">
                    <ahyp:hlinkClr xmlns:ahyp="http://schemas.microsoft.com/office/drawing/2018/hyperlinkcolor" val="tx"/>
                  </a:ext>
                </a:extLst>
              </a:hlinkClick>
            </a:endParaRPr>
          </a:p>
          <a:p>
            <a:endParaRPr lang="en-US" sz="1400">
              <a:solidFill>
                <a:prstClr val="black"/>
              </a:solidFill>
              <a:ea typeface="Calibri"/>
              <a:cs typeface="Calibri"/>
            </a:endParaRPr>
          </a:p>
        </p:txBody>
      </p:sp>
    </p:spTree>
    <p:extLst>
      <p:ext uri="{BB962C8B-B14F-4D97-AF65-F5344CB8AC3E}">
        <p14:creationId xmlns:p14="http://schemas.microsoft.com/office/powerpoint/2010/main" val="419628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51CB-A456-7AC8-CA7B-EBF4F46F96D0}"/>
            </a:ext>
          </a:extLst>
        </p:cNvPr>
        <p:cNvGrpSpPr/>
        <p:nvPr/>
      </p:nvGrpSpPr>
      <p:grpSpPr>
        <a:xfrm>
          <a:off x="0" y="0"/>
          <a:ext cx="0" cy="0"/>
          <a:chOff x="0" y="0"/>
          <a:chExt cx="0" cy="0"/>
        </a:xfrm>
      </p:grpSpPr>
      <p:sp>
        <p:nvSpPr>
          <p:cNvPr id="16" name="Text Placeholder 15" descr="DS West Phase 2 Site Plan Layout">
            <a:extLst>
              <a:ext uri="{FF2B5EF4-FFF2-40B4-BE49-F238E27FC236}">
                <a16:creationId xmlns:a16="http://schemas.microsoft.com/office/drawing/2014/main" id="{889B98FD-A21C-F526-2CFF-3BBCEE52A7AF}"/>
              </a:ext>
            </a:extLst>
          </p:cNvPr>
          <p:cNvSpPr>
            <a:spLocks noGrp="1"/>
          </p:cNvSpPr>
          <p:nvPr>
            <p:ph type="title" idx="4294967295"/>
          </p:nvPr>
        </p:nvSpPr>
        <p:spPr>
          <a:xfrm>
            <a:off x="703950" y="456072"/>
            <a:ext cx="9339262" cy="585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DS West Phase 2 Site Plan Layout</a:t>
            </a:r>
            <a:endParaRPr lang="en-US" sz="2800"/>
          </a:p>
        </p:txBody>
      </p:sp>
      <p:pic>
        <p:nvPicPr>
          <p:cNvPr id="4" name="Picture 3" descr="DS West Phase 2 Site Plan Layout">
            <a:extLst>
              <a:ext uri="{FF2B5EF4-FFF2-40B4-BE49-F238E27FC236}">
                <a16:creationId xmlns:a16="http://schemas.microsoft.com/office/drawing/2014/main" id="{A8DCA9EA-A54E-7C2A-63EE-90D0905C07B2}"/>
              </a:ext>
            </a:extLst>
          </p:cNvPr>
          <p:cNvPicPr>
            <a:picLocks noChangeAspect="1"/>
          </p:cNvPicPr>
          <p:nvPr/>
        </p:nvPicPr>
        <p:blipFill>
          <a:blip r:embed="rId3"/>
          <a:srcRect l="9247" t="24059" r="27550" b="16532"/>
          <a:stretch>
            <a:fillRect/>
          </a:stretch>
        </p:blipFill>
        <p:spPr>
          <a:xfrm>
            <a:off x="810306" y="939121"/>
            <a:ext cx="8387829" cy="5603329"/>
          </a:xfrm>
          <a:prstGeom prst="rect">
            <a:avLst/>
          </a:prstGeom>
          <a:ln w="28575">
            <a:solidFill>
              <a:srgbClr val="4472C4"/>
            </a:solidFill>
          </a:ln>
        </p:spPr>
      </p:pic>
    </p:spTree>
    <p:extLst>
      <p:ext uri="{BB962C8B-B14F-4D97-AF65-F5344CB8AC3E}">
        <p14:creationId xmlns:p14="http://schemas.microsoft.com/office/powerpoint/2010/main" val="368908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81C8-41EA-6973-F35E-B5E62F5C3AF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E688A5E-9630-A506-D223-537F6C1D57C8}"/>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Annual Tent Roof Maintenance, Inspection and Repair RFP</a:t>
            </a:r>
            <a:endParaRPr lang="en-US" sz="2800"/>
          </a:p>
        </p:txBody>
      </p:sp>
      <p:sp>
        <p:nvSpPr>
          <p:cNvPr id="3" name="TextBox 2">
            <a:extLst>
              <a:ext uri="{FF2B5EF4-FFF2-40B4-BE49-F238E27FC236}">
                <a16:creationId xmlns:a16="http://schemas.microsoft.com/office/drawing/2014/main" id="{E6C87531-1C2E-3C3C-838B-5E03AAF0B2DE}"/>
              </a:ext>
              <a:ext uri="{C183D7F6-B498-43B3-948B-1728B52AA6E4}">
                <adec:decorative xmlns:adec="http://schemas.microsoft.com/office/drawing/2017/decorative" val="0"/>
              </a:ext>
            </a:extLst>
          </p:cNvPr>
          <p:cNvSpPr txBox="1"/>
          <p:nvPr/>
        </p:nvSpPr>
        <p:spPr>
          <a:xfrm>
            <a:off x="703950" y="1033922"/>
            <a:ext cx="9497325" cy="2462213"/>
          </a:xfrm>
          <a:prstGeom prst="rect">
            <a:avLst/>
          </a:prstGeom>
          <a:noFill/>
        </p:spPr>
        <p:txBody>
          <a:bodyPr wrap="square" lIns="91440" tIns="45720" rIns="91440" bIns="45720" anchor="t">
            <a:spAutoFit/>
          </a:bodyPr>
          <a:lstStyle/>
          <a:p>
            <a:r>
              <a:rPr lang="en-US" sz="1400"/>
              <a:t>This RFP is for the annual inspection, testing, maintenance, and repair of the Polytetrafluoroethylene (PTFE) coated tensile fabric roofs at DEN. Tasks may be on any individual element of the tent structure including inner and outer fabric membranes, cables, struts, tie-downs, masts, or any other integrated element. </a:t>
            </a:r>
          </a:p>
          <a:p>
            <a:endParaRPr lang="en-US" sz="1400" b="1">
              <a:solidFill>
                <a:prstClr val="black"/>
              </a:solidFill>
              <a:cs typeface="Calibri"/>
            </a:endParaRPr>
          </a:p>
          <a:p>
            <a:r>
              <a:rPr kumimoji="0" lang="en-US" sz="1400" b="1" i="0" u="none" strike="noStrike" kern="1200" cap="none" spc="0" normalizeH="0" baseline="0" noProof="0">
                <a:ln>
                  <a:noFill/>
                </a:ln>
                <a:solidFill>
                  <a:prstClr val="black"/>
                </a:solidFill>
                <a:effectLst/>
                <a:uLnTx/>
                <a:uFillTx/>
                <a:ea typeface="+mn-ea"/>
                <a:cs typeface="Calibri"/>
              </a:rPr>
              <a:t>KEY INFORMATION </a:t>
            </a:r>
            <a:endParaRPr kumimoji="0"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ea typeface="+mn-ea"/>
                <a:cs typeface="Calibri"/>
              </a:rPr>
              <a:t> </a:t>
            </a:r>
            <a:r>
              <a:rPr lang="en-US" sz="1400">
                <a:solidFill>
                  <a:prstClr val="black"/>
                </a:solidFill>
                <a:cs typeface="Calibri"/>
              </a:rPr>
              <a:t>Q4 2025</a:t>
            </a:r>
            <a:endParaRPr kumimoji="0"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Estimated Project Value: </a:t>
            </a:r>
            <a:r>
              <a:rPr lang="en-US" sz="1400">
                <a:solidFill>
                  <a:prstClr val="black"/>
                </a:solidFill>
                <a:cs typeface="Calibri"/>
              </a:rPr>
              <a:t>$2M to $4.99M</a:t>
            </a:r>
            <a:endParaRPr lang="en-US" sz="1400">
              <a:solidFill>
                <a:prstClr val="black"/>
              </a:solidFill>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mn-ea"/>
                <a:cs typeface="Calibri"/>
              </a:rPr>
              <a:t>Small Business Program Goal: </a:t>
            </a:r>
            <a:r>
              <a:rPr lang="en-US" sz="1400">
                <a:solidFill>
                  <a:prstClr val="black"/>
                </a:solidFill>
                <a:cs typeface="Calibri"/>
              </a:rPr>
              <a:t>0</a:t>
            </a:r>
            <a:endParaRPr lang="en-US" sz="1400">
              <a:solidFill>
                <a:prstClr val="black"/>
              </a:solidFill>
              <a:ea typeface="Calibri"/>
              <a:cs typeface="Calibri"/>
            </a:endParaRPr>
          </a:p>
          <a:p>
            <a:r>
              <a:rPr lang="en-US" sz="1400" b="1"/>
              <a:t>Key Scope/Industry:</a:t>
            </a:r>
            <a:endParaRPr lang="en-US" sz="1400"/>
          </a:p>
          <a:p>
            <a:pPr marL="285750" indent="-285750">
              <a:buClr>
                <a:srgbClr val="E35B2A"/>
              </a:buClr>
              <a:buFont typeface="Arial" panose="020B0604020202020204" pitchFamily="34" charset="0"/>
              <a:buChar char="•"/>
            </a:pPr>
            <a:r>
              <a:rPr lang="en-US" sz="1400"/>
              <a:t>Polytetrafluoroethylene (PTFE) coated tensile fabric roof contractor, designer, vendor</a:t>
            </a:r>
            <a:endParaRPr lang="en-US" sz="1400">
              <a:ea typeface="Calibri"/>
              <a:cs typeface="Calibri"/>
            </a:endParaRPr>
          </a:p>
          <a:p>
            <a:pPr>
              <a:buClr>
                <a:srgbClr val="E35B2A"/>
              </a:buClr>
            </a:pPr>
            <a:r>
              <a:rPr kumimoji="0" lang="en-US" sz="1400" b="1" i="0" u="none" strike="noStrike" kern="1200" cap="none" spc="0" normalizeH="0" baseline="0" noProof="0">
                <a:ln>
                  <a:noFill/>
                </a:ln>
                <a:solidFill>
                  <a:prstClr val="black"/>
                </a:solidFill>
                <a:effectLst/>
                <a:uLnTx/>
                <a:uFillTx/>
                <a:ea typeface="+mn-ea"/>
                <a:cs typeface="Calibri"/>
              </a:rPr>
              <a:t>Project Manager: </a:t>
            </a:r>
            <a:r>
              <a:rPr lang="en-US" sz="1400">
                <a:solidFill>
                  <a:prstClr val="black"/>
                </a:solidFill>
                <a:cs typeface="Calibri"/>
              </a:rPr>
              <a:t>Trang Tran | trang.tran@flydenver.com</a:t>
            </a:r>
            <a:endParaRPr kumimoji="0" lang="en-US" sz="14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21339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D332-D4F3-B450-4F8B-7986916C6D7F}"/>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00851D7-86C6-73C0-43CA-3B22409042A7}"/>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AGTS Maintenance Facility Expansion</a:t>
            </a:r>
            <a:endParaRPr lang="en-US" sz="2800"/>
          </a:p>
        </p:txBody>
      </p:sp>
      <p:sp>
        <p:nvSpPr>
          <p:cNvPr id="3" name="TextBox 2">
            <a:extLst>
              <a:ext uri="{FF2B5EF4-FFF2-40B4-BE49-F238E27FC236}">
                <a16:creationId xmlns:a16="http://schemas.microsoft.com/office/drawing/2014/main" id="{3B87B964-6C20-0885-880D-8279ADC473A3}"/>
              </a:ext>
              <a:ext uri="{C183D7F6-B498-43B3-948B-1728B52AA6E4}">
                <adec:decorative xmlns:adec="http://schemas.microsoft.com/office/drawing/2017/decorative" val="0"/>
              </a:ext>
            </a:extLst>
          </p:cNvPr>
          <p:cNvSpPr txBox="1"/>
          <p:nvPr/>
        </p:nvSpPr>
        <p:spPr>
          <a:xfrm>
            <a:off x="703950" y="1033922"/>
            <a:ext cx="9497325" cy="4247317"/>
          </a:xfrm>
          <a:prstGeom prst="rect">
            <a:avLst/>
          </a:prstGeom>
          <a:noFill/>
        </p:spPr>
        <p:txBody>
          <a:bodyPr wrap="square" lIns="91440" tIns="45720" rIns="91440" bIns="45720" anchor="t">
            <a:spAutoFit/>
          </a:bodyPr>
          <a:lstStyle/>
          <a:p>
            <a:r>
              <a:rPr lang="en-US"/>
              <a:t>The AGTS Maintenance Facility Expansion project will modernize and expand the existing facility to accommodate the growing fleet of AGTS cars and increasing operational demands at DEN. This will include adding / upgrading maintenance bays, storage, admin spaces, energy-efficient systems, power, security &amp; safety. Phased construction will minimize operational disruptions.</a:t>
            </a:r>
          </a:p>
          <a:p>
            <a:endParaRPr lang="en-US" b="1">
              <a:solidFill>
                <a:prstClr val="black"/>
              </a:solidFill>
              <a:cs typeface="Calibri"/>
            </a:endParaRPr>
          </a:p>
          <a:p>
            <a:pPr marL="742950" lvl="1" indent="-285750">
              <a:buClr>
                <a:srgbClr val="E35B2A"/>
              </a:buClr>
              <a:buFont typeface="Arial" panose="020B0604020202020204" pitchFamily="34" charset="0"/>
              <a:buChar char="•"/>
            </a:pPr>
            <a:r>
              <a:rPr lang="en-US"/>
              <a:t>Anticipated to advertise in Q1 2026, with NTP before 30% CDs in Q4 2026</a:t>
            </a:r>
            <a:endParaRPr lang="en-US">
              <a:ea typeface="Calibri"/>
              <a:cs typeface="Calibri"/>
            </a:endParaRPr>
          </a:p>
          <a:p>
            <a:pPr marL="742950" lvl="1" indent="-285750">
              <a:buClr>
                <a:srgbClr val="E35B2A"/>
              </a:buClr>
              <a:buFont typeface="Arial" panose="020B0604020202020204" pitchFamily="34" charset="0"/>
              <a:buChar char="•"/>
            </a:pPr>
            <a:r>
              <a:rPr lang="en-US"/>
              <a:t>CMGC</a:t>
            </a:r>
            <a:endParaRPr lang="en-US">
              <a:ea typeface="Calibri"/>
              <a:cs typeface="Calibri"/>
            </a:endParaRPr>
          </a:p>
          <a:p>
            <a:pPr lvl="1">
              <a:buClr>
                <a:srgbClr val="E35B2A"/>
              </a:buClr>
            </a:pPr>
            <a:endParaRPr kumimoji="0" lang="en-US" b="1" i="0" u="none" strike="noStrike" kern="1200" cap="none" spc="0" normalizeH="0" baseline="0" noProof="0">
              <a:ln>
                <a:noFill/>
              </a:ln>
              <a:solidFill>
                <a:prstClr val="black"/>
              </a:solidFill>
              <a:effectLst/>
              <a:uLnTx/>
              <a:uFillTx/>
              <a:ea typeface="+mn-ea"/>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a:t>
            </a:r>
            <a:r>
              <a:rPr lang="en-US" b="1">
                <a:solidFill>
                  <a:prstClr val="black"/>
                </a:solidFill>
                <a:cs typeface="Calibri"/>
              </a:rPr>
              <a:t> --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lang="en-US">
                <a:solidFill>
                  <a:prstClr val="black"/>
                </a:solidFill>
                <a:cs typeface="Calibri"/>
              </a:rPr>
              <a:t>Q1 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$50M to $99.99M</a:t>
            </a:r>
            <a:endParaRPr lang="en-US">
              <a:solidFill>
                <a:prstClr val="black"/>
              </a:solidFill>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Small Business Program</a:t>
            </a:r>
            <a:r>
              <a:rPr lang="en-US" b="1">
                <a:solidFill>
                  <a:prstClr val="black"/>
                </a:solidFill>
                <a:cs typeface="Calibri"/>
              </a:rPr>
              <a:t>/DCCP</a:t>
            </a:r>
            <a:r>
              <a:rPr kumimoji="0" lang="en-US" b="1" i="0" u="none" strike="noStrike" kern="1200" cap="none" spc="0" normalizeH="0" baseline="0" noProof="0">
                <a:ln>
                  <a:noFill/>
                </a:ln>
                <a:solidFill>
                  <a:prstClr val="black"/>
                </a:solidFill>
                <a:effectLst/>
                <a:uLnTx/>
                <a:uFillTx/>
                <a:ea typeface="+mn-ea"/>
                <a:cs typeface="Calibri"/>
              </a:rPr>
              <a:t> </a:t>
            </a:r>
            <a:r>
              <a:rPr lang="en-US" b="1">
                <a:solidFill>
                  <a:prstClr val="black"/>
                </a:solidFill>
                <a:cs typeface="Calibri"/>
              </a:rPr>
              <a:t>Goals</a:t>
            </a:r>
            <a:r>
              <a:rPr kumimoji="0" lang="en-US" b="1"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18% MWBE Goals, Full DCCP Goals</a:t>
            </a:r>
            <a:endParaRPr kumimoji="0" lang="en-US" b="1" i="0" u="none" strike="noStrike" kern="1200" cap="none" spc="0" normalizeH="0" baseline="0" noProof="0">
              <a:ln>
                <a:noFill/>
              </a:ln>
              <a:solidFill>
                <a:prstClr val="black"/>
              </a:solidFill>
              <a:effectLst/>
              <a:uLnTx/>
              <a:uFillTx/>
              <a:ea typeface="+mn-ea"/>
              <a:cs typeface="Calibri"/>
            </a:endParaRPr>
          </a:p>
          <a:p>
            <a:pPr>
              <a:buClr>
                <a:srgbClr val="E35B2A"/>
              </a:buClr>
            </a:pPr>
            <a:endParaRPr kumimoji="0" lang="en-US" b="1" i="0" u="none" strike="noStrike" kern="1200" cap="none" spc="0" normalizeH="0" baseline="0" noProof="0">
              <a:ln>
                <a:noFill/>
              </a:ln>
              <a:solidFill>
                <a:prstClr val="black"/>
              </a:solidFill>
              <a:effectLst/>
              <a:uLnTx/>
              <a:uFillTx/>
              <a:ea typeface="+mn-ea"/>
              <a:cs typeface="Calibri"/>
            </a:endParaRPr>
          </a:p>
          <a:p>
            <a:pPr>
              <a:buClr>
                <a:srgbClr val="E35B2A"/>
              </a:buClr>
            </a:pPr>
            <a:r>
              <a:rPr kumimoji="0" lang="en-US" b="1" i="0" u="none" strike="noStrike" kern="1200" cap="none" spc="0" normalizeH="0" baseline="0" noProof="0">
                <a:ln>
                  <a:noFill/>
                </a:ln>
                <a:solidFill>
                  <a:prstClr val="black"/>
                </a:solidFill>
                <a:effectLst/>
                <a:uLnTx/>
                <a:uFillTx/>
                <a:ea typeface="+mn-ea"/>
                <a:cs typeface="Calibri"/>
              </a:rPr>
              <a:t>Project Managers: </a:t>
            </a:r>
            <a:r>
              <a:rPr lang="en-US">
                <a:solidFill>
                  <a:prstClr val="black"/>
                </a:solidFill>
                <a:cs typeface="Calibri"/>
              </a:rPr>
              <a:t>Brittney Warga| </a:t>
            </a:r>
            <a:r>
              <a:rPr lang="en-US">
                <a:solidFill>
                  <a:prstClr val="black"/>
                </a:solidFill>
                <a:cs typeface="Calibri"/>
                <a:hlinkClick r:id="rId3">
                  <a:extLst>
                    <a:ext uri="{A12FA001-AC4F-418D-AE19-62706E023703}">
                      <ahyp:hlinkClr xmlns:ahyp="http://schemas.microsoft.com/office/drawing/2018/hyperlinkcolor" val="tx"/>
                    </a:ext>
                  </a:extLst>
                </a:hlinkClick>
              </a:rPr>
              <a:t>Brittney.Warga@flydenver.com</a:t>
            </a:r>
            <a:r>
              <a:rPr lang="en-US">
                <a:solidFill>
                  <a:prstClr val="black"/>
                </a:solidFill>
                <a:cs typeface="Calibri"/>
              </a:rPr>
              <a:t>,</a:t>
            </a:r>
            <a:r>
              <a:rPr kumimoji="0" lang="en-US" b="1"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Victor Macedo| </a:t>
            </a:r>
            <a:r>
              <a:rPr lang="en-US">
                <a:solidFill>
                  <a:prstClr val="black"/>
                </a:solidFill>
                <a:cs typeface="Calibri"/>
                <a:hlinkClick r:id="rId4">
                  <a:extLst>
                    <a:ext uri="{A12FA001-AC4F-418D-AE19-62706E023703}">
                      <ahyp:hlinkClr xmlns:ahyp="http://schemas.microsoft.com/office/drawing/2018/hyperlinkcolor" val="tx"/>
                    </a:ext>
                  </a:extLst>
                </a:hlinkClick>
              </a:rPr>
              <a:t>Victor.Macedo@flydenver.com</a:t>
            </a:r>
            <a:r>
              <a:rPr lang="en-US">
                <a:solidFill>
                  <a:prstClr val="black"/>
                </a:solidFill>
                <a:cs typeface="Calibri"/>
              </a:rPr>
              <a:t>,</a:t>
            </a:r>
            <a:r>
              <a:rPr lang="en-US">
                <a:solidFill>
                  <a:prstClr val="black"/>
                </a:solidFill>
                <a:ea typeface="Calibri"/>
                <a:cs typeface="Calibri"/>
              </a:rPr>
              <a:t> </a:t>
            </a:r>
            <a:r>
              <a:rPr lang="en-US">
                <a:solidFill>
                  <a:prstClr val="black"/>
                </a:solidFill>
                <a:cs typeface="Calibri"/>
              </a:rPr>
              <a:t>Ella </a:t>
            </a:r>
            <a:r>
              <a:rPr lang="en-US" err="1">
                <a:solidFill>
                  <a:prstClr val="black"/>
                </a:solidFill>
                <a:cs typeface="Calibri"/>
              </a:rPr>
              <a:t>Giammo</a:t>
            </a:r>
            <a:r>
              <a:rPr lang="en-US">
                <a:solidFill>
                  <a:prstClr val="black"/>
                </a:solidFill>
                <a:cs typeface="Calibri"/>
              </a:rPr>
              <a:t> | </a:t>
            </a:r>
            <a:r>
              <a:rPr lang="en-US">
                <a:solidFill>
                  <a:prstClr val="black"/>
                </a:solidFill>
                <a:cs typeface="Calibri"/>
                <a:hlinkClick r:id="rId5">
                  <a:extLst>
                    <a:ext uri="{A12FA001-AC4F-418D-AE19-62706E023703}">
                      <ahyp:hlinkClr xmlns:ahyp="http://schemas.microsoft.com/office/drawing/2018/hyperlinkcolor" val="tx"/>
                    </a:ext>
                  </a:extLst>
                </a:hlinkClick>
              </a:rPr>
              <a:t>Ella.Giammo@flydenver.com</a:t>
            </a:r>
            <a:r>
              <a:rPr lang="en-US">
                <a:solidFill>
                  <a:prstClr val="black"/>
                </a:solidFill>
                <a:cs typeface="Calibri"/>
              </a:rPr>
              <a:t> </a:t>
            </a:r>
            <a:endParaRPr kumimoji="0" lang="en-US"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254464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A7B6-79D7-2603-543D-C5FD0F2CD64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8A15925-7DBC-9D33-1101-F71966092EFA}"/>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AGTS Maintenance Facility Expansion </a:t>
            </a:r>
            <a:endParaRPr lang="en-US" sz="2800"/>
          </a:p>
        </p:txBody>
      </p:sp>
      <p:pic>
        <p:nvPicPr>
          <p:cNvPr id="4" name="Picture 3">
            <a:extLst>
              <a:ext uri="{FF2B5EF4-FFF2-40B4-BE49-F238E27FC236}">
                <a16:creationId xmlns:a16="http://schemas.microsoft.com/office/drawing/2014/main" id="{C77213E4-23CE-7D7B-84D2-A45A7AFEA7C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l="22013" t="10179" r="24995" b="7876"/>
          <a:stretch>
            <a:fillRect/>
          </a:stretch>
        </p:blipFill>
        <p:spPr>
          <a:xfrm rot="5400000">
            <a:off x="8405964" y="1957937"/>
            <a:ext cx="3007323" cy="4337810"/>
          </a:xfrm>
          <a:prstGeom prst="rect">
            <a:avLst/>
          </a:prstGeom>
        </p:spPr>
      </p:pic>
      <p:pic>
        <p:nvPicPr>
          <p:cNvPr id="6" name="Picture 5">
            <a:extLst>
              <a:ext uri="{FF2B5EF4-FFF2-40B4-BE49-F238E27FC236}">
                <a16:creationId xmlns:a16="http://schemas.microsoft.com/office/drawing/2014/main" id="{2FFA7807-9D7E-9EDB-B63B-4ADC81D5C6E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02" y="2623180"/>
            <a:ext cx="7569212" cy="3007322"/>
          </a:xfrm>
          <a:prstGeom prst="rect">
            <a:avLst/>
          </a:prstGeom>
        </p:spPr>
      </p:pic>
      <p:sp>
        <p:nvSpPr>
          <p:cNvPr id="7" name="TextBox 6">
            <a:extLst>
              <a:ext uri="{FF2B5EF4-FFF2-40B4-BE49-F238E27FC236}">
                <a16:creationId xmlns:a16="http://schemas.microsoft.com/office/drawing/2014/main" id="{21052933-5E36-FA13-14E4-0F82CAE077A0}"/>
              </a:ext>
              <a:ext uri="{C183D7F6-B498-43B3-948B-1728B52AA6E4}">
                <adec:decorative xmlns:adec="http://schemas.microsoft.com/office/drawing/2017/decorative" val="1"/>
              </a:ext>
            </a:extLst>
          </p:cNvPr>
          <p:cNvSpPr txBox="1"/>
          <p:nvPr/>
        </p:nvSpPr>
        <p:spPr>
          <a:xfrm>
            <a:off x="3067779" y="5630502"/>
            <a:ext cx="1645066" cy="307777"/>
          </a:xfrm>
          <a:prstGeom prst="rect">
            <a:avLst/>
          </a:prstGeom>
          <a:noFill/>
        </p:spPr>
        <p:txBody>
          <a:bodyPr wrap="square" rtlCol="0">
            <a:spAutoFit/>
          </a:bodyPr>
          <a:lstStyle/>
          <a:p>
            <a:pPr algn="ctr"/>
            <a:r>
              <a:rPr lang="en-US" sz="1400" b="1"/>
              <a:t>Conceptual Design</a:t>
            </a:r>
          </a:p>
        </p:txBody>
      </p:sp>
      <p:sp>
        <p:nvSpPr>
          <p:cNvPr id="8" name="TextBox 7">
            <a:extLst>
              <a:ext uri="{FF2B5EF4-FFF2-40B4-BE49-F238E27FC236}">
                <a16:creationId xmlns:a16="http://schemas.microsoft.com/office/drawing/2014/main" id="{707A6071-2FE8-1785-C6E7-7F64BB7393F5}"/>
              </a:ext>
              <a:ext uri="{C183D7F6-B498-43B3-948B-1728B52AA6E4}">
                <adec:decorative xmlns:adec="http://schemas.microsoft.com/office/drawing/2017/decorative" val="1"/>
              </a:ext>
            </a:extLst>
          </p:cNvPr>
          <p:cNvSpPr txBox="1"/>
          <p:nvPr/>
        </p:nvSpPr>
        <p:spPr>
          <a:xfrm>
            <a:off x="9087991" y="5630502"/>
            <a:ext cx="1645066" cy="307777"/>
          </a:xfrm>
          <a:prstGeom prst="rect">
            <a:avLst/>
          </a:prstGeom>
          <a:noFill/>
        </p:spPr>
        <p:txBody>
          <a:bodyPr wrap="square" rtlCol="0">
            <a:spAutoFit/>
          </a:bodyPr>
          <a:lstStyle/>
          <a:p>
            <a:pPr algn="ctr"/>
            <a:r>
              <a:rPr lang="en-US" sz="1400" b="1"/>
              <a:t>Current Conditions</a:t>
            </a:r>
          </a:p>
        </p:txBody>
      </p:sp>
      <p:sp>
        <p:nvSpPr>
          <p:cNvPr id="3" name="TextBox 2">
            <a:extLst>
              <a:ext uri="{FF2B5EF4-FFF2-40B4-BE49-F238E27FC236}">
                <a16:creationId xmlns:a16="http://schemas.microsoft.com/office/drawing/2014/main" id="{D6F897A0-C660-61BA-5F58-71F6D63FA3E5}"/>
              </a:ext>
              <a:ext uri="{C183D7F6-B498-43B3-948B-1728B52AA6E4}">
                <adec:decorative xmlns:adec="http://schemas.microsoft.com/office/drawing/2017/decorative" val="1"/>
              </a:ext>
            </a:extLst>
          </p:cNvPr>
          <p:cNvSpPr txBox="1"/>
          <p:nvPr/>
        </p:nvSpPr>
        <p:spPr>
          <a:xfrm>
            <a:off x="703950" y="1033922"/>
            <a:ext cx="3630983" cy="1600438"/>
          </a:xfrm>
          <a:prstGeom prst="rect">
            <a:avLst/>
          </a:prstGeom>
          <a:noFill/>
        </p:spPr>
        <p:txBody>
          <a:bodyPr wrap="square">
            <a:spAutoFit/>
          </a:bodyPr>
          <a:lstStyle/>
          <a:p>
            <a:r>
              <a:rPr lang="en-US" sz="1400" b="1"/>
              <a:t>Key Scope/Industry:</a:t>
            </a:r>
            <a:endParaRPr lang="en-US" sz="1400"/>
          </a:p>
          <a:p>
            <a:pPr marL="285750" indent="-285750">
              <a:buClr>
                <a:srgbClr val="E35B2A"/>
              </a:buClr>
              <a:buFont typeface="Arial" panose="020B0604020202020204" pitchFamily="34" charset="0"/>
              <a:buChar char="•"/>
            </a:pPr>
            <a:r>
              <a:rPr lang="en-US" sz="1400"/>
              <a:t>General Construction Contractors -- </a:t>
            </a:r>
            <a:endParaRPr lang="en-US" sz="1400">
              <a:ea typeface="Calibri"/>
              <a:cs typeface="Calibri"/>
            </a:endParaRPr>
          </a:p>
          <a:p>
            <a:pPr marL="742950" lvl="1" indent="-285750">
              <a:buClr>
                <a:srgbClr val="E35B2A"/>
              </a:buClr>
              <a:buFont typeface="Arial" panose="020B0604020202020204" pitchFamily="34" charset="0"/>
              <a:buChar char="•"/>
            </a:pPr>
            <a:r>
              <a:rPr lang="en-US" sz="1400">
                <a:solidFill>
                  <a:prstClr val="black"/>
                </a:solidFill>
                <a:cs typeface="Calibri"/>
              </a:rPr>
              <a:t>Automated Guideway Transit</a:t>
            </a:r>
            <a:endParaRPr lang="en-US" sz="1400">
              <a:solidFill>
                <a:prstClr val="black"/>
              </a:solidFill>
              <a:ea typeface="Calibri"/>
              <a:cs typeface="Calibri"/>
            </a:endParaRPr>
          </a:p>
          <a:p>
            <a:pPr marL="742950" lvl="1" indent="-285750">
              <a:buClr>
                <a:srgbClr val="E35B2A"/>
              </a:buClr>
              <a:buFont typeface="Arial" panose="020B0604020202020204" pitchFamily="34" charset="0"/>
              <a:buChar char="•"/>
            </a:pPr>
            <a:r>
              <a:rPr lang="en-US" sz="1400">
                <a:solidFill>
                  <a:prstClr val="black"/>
                </a:solidFill>
                <a:cs typeface="Calibri"/>
              </a:rPr>
              <a:t>Structural Steel</a:t>
            </a:r>
            <a:endParaRPr lang="en-US" sz="1400">
              <a:solidFill>
                <a:prstClr val="black"/>
              </a:solidFill>
              <a:ea typeface="Calibri"/>
              <a:cs typeface="Calibri"/>
            </a:endParaRPr>
          </a:p>
          <a:p>
            <a:pPr marL="742950" lvl="1" indent="-285750">
              <a:buClr>
                <a:srgbClr val="E35B2A"/>
              </a:buClr>
              <a:buFont typeface="Arial" panose="020B0604020202020204" pitchFamily="34" charset="0"/>
              <a:buChar char="•"/>
            </a:pPr>
            <a:r>
              <a:rPr lang="en-US" sz="1400">
                <a:solidFill>
                  <a:prstClr val="black"/>
                </a:solidFill>
                <a:cs typeface="Calibri"/>
              </a:rPr>
              <a:t>Electrical</a:t>
            </a:r>
          </a:p>
          <a:p>
            <a:pPr marL="742950" lvl="1" indent="-285750">
              <a:buClr>
                <a:srgbClr val="E35B2A"/>
              </a:buClr>
              <a:buFont typeface="Arial" panose="020B0604020202020204" pitchFamily="34" charset="0"/>
              <a:buChar char="•"/>
            </a:pPr>
            <a:r>
              <a:rPr lang="en-US" sz="1400"/>
              <a:t>Mechanical</a:t>
            </a:r>
          </a:p>
          <a:p>
            <a:pPr marL="742950" lvl="1" indent="-285750">
              <a:buClr>
                <a:srgbClr val="E35B2A"/>
              </a:buClr>
              <a:buFont typeface="Arial" panose="020B0604020202020204" pitchFamily="34" charset="0"/>
              <a:buChar char="•"/>
            </a:pPr>
            <a:endParaRPr lang="en-US" sz="1400">
              <a:solidFill>
                <a:prstClr val="black"/>
              </a:solidFill>
              <a:ea typeface="Calibri"/>
              <a:cs typeface="Calibri"/>
            </a:endParaRPr>
          </a:p>
        </p:txBody>
      </p:sp>
      <p:sp>
        <p:nvSpPr>
          <p:cNvPr id="9" name="TextBox 8">
            <a:extLst>
              <a:ext uri="{FF2B5EF4-FFF2-40B4-BE49-F238E27FC236}">
                <a16:creationId xmlns:a16="http://schemas.microsoft.com/office/drawing/2014/main" id="{D903A056-B24B-D1E7-1586-ACEEDE1B1D1F}"/>
              </a:ext>
              <a:ext uri="{C183D7F6-B498-43B3-948B-1728B52AA6E4}">
                <adec:decorative xmlns:adec="http://schemas.microsoft.com/office/drawing/2017/decorative" val="1"/>
              </a:ext>
            </a:extLst>
          </p:cNvPr>
          <p:cNvSpPr txBox="1"/>
          <p:nvPr/>
        </p:nvSpPr>
        <p:spPr>
          <a:xfrm>
            <a:off x="3589080" y="1431854"/>
            <a:ext cx="6096000" cy="954107"/>
          </a:xfrm>
          <a:prstGeom prst="rect">
            <a:avLst/>
          </a:prstGeom>
          <a:noFill/>
        </p:spPr>
        <p:txBody>
          <a:bodyPr wrap="square">
            <a:spAutoFit/>
          </a:bodyPr>
          <a:lstStyle/>
          <a:p>
            <a:pPr marL="742950" lvl="1" indent="-285750">
              <a:buClr>
                <a:srgbClr val="E35B2A"/>
              </a:buClr>
              <a:buFont typeface="Arial" panose="020B0604020202020204" pitchFamily="34" charset="0"/>
              <a:buChar char="•"/>
            </a:pPr>
            <a:r>
              <a:rPr lang="en-US" sz="1400"/>
              <a:t>Plumbing</a:t>
            </a:r>
          </a:p>
          <a:p>
            <a:pPr marL="742950" lvl="1" indent="-285750">
              <a:buClr>
                <a:srgbClr val="E35B2A"/>
              </a:buClr>
              <a:buFont typeface="Arial" panose="020B0604020202020204" pitchFamily="34" charset="0"/>
              <a:buChar char="•"/>
            </a:pPr>
            <a:r>
              <a:rPr lang="en-US" sz="1400"/>
              <a:t>Earthwork</a:t>
            </a:r>
          </a:p>
          <a:p>
            <a:pPr marL="742950" lvl="1" indent="-285750">
              <a:buClr>
                <a:srgbClr val="E35B2A"/>
              </a:buClr>
              <a:buFont typeface="Arial" panose="020B0604020202020204" pitchFamily="34" charset="0"/>
              <a:buChar char="•"/>
            </a:pPr>
            <a:r>
              <a:rPr lang="en-US" sz="1400"/>
              <a:t>Concrete</a:t>
            </a:r>
          </a:p>
          <a:p>
            <a:pPr marL="742950" lvl="1" indent="-285750">
              <a:buClr>
                <a:srgbClr val="E35B2A"/>
              </a:buClr>
              <a:buFont typeface="Arial" panose="020B0604020202020204" pitchFamily="34" charset="0"/>
              <a:buChar char="•"/>
            </a:pPr>
            <a:r>
              <a:rPr lang="en-US" sz="1400"/>
              <a:t>Civil Utilities</a:t>
            </a:r>
          </a:p>
        </p:txBody>
      </p:sp>
    </p:spTree>
    <p:extLst>
      <p:ext uri="{BB962C8B-B14F-4D97-AF65-F5344CB8AC3E}">
        <p14:creationId xmlns:p14="http://schemas.microsoft.com/office/powerpoint/2010/main" val="50376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12F33-6331-06AA-1BB0-A5FA773492A7}"/>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DCF0915-2BCD-DA53-7225-01705E371904}"/>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400">
                <a:solidFill>
                  <a:srgbClr val="440099"/>
                </a:solidFill>
                <a:latin typeface="+mn-lt"/>
                <a:ea typeface="+mn-ea"/>
                <a:cs typeface="+mn-cs"/>
              </a:rPr>
              <a:t>Peña Blvd Outbound Low-Point Reconstruction &amp; Drainage Improvements</a:t>
            </a:r>
            <a:endParaRPr lang="en-US" sz="2400"/>
          </a:p>
        </p:txBody>
      </p:sp>
      <p:sp>
        <p:nvSpPr>
          <p:cNvPr id="3" name="TextBox 2">
            <a:extLst>
              <a:ext uri="{FF2B5EF4-FFF2-40B4-BE49-F238E27FC236}">
                <a16:creationId xmlns:a16="http://schemas.microsoft.com/office/drawing/2014/main" id="{337DBF32-F643-69C3-8F2A-26A2CF142400}"/>
              </a:ext>
              <a:ext uri="{C183D7F6-B498-43B3-948B-1728B52AA6E4}">
                <adec:decorative xmlns:adec="http://schemas.microsoft.com/office/drawing/2017/decorative" val="0"/>
              </a:ext>
            </a:extLst>
          </p:cNvPr>
          <p:cNvSpPr txBox="1"/>
          <p:nvPr/>
        </p:nvSpPr>
        <p:spPr>
          <a:xfrm>
            <a:off x="703950" y="1033922"/>
            <a:ext cx="9497325" cy="4247317"/>
          </a:xfrm>
          <a:prstGeom prst="rect">
            <a:avLst/>
          </a:prstGeom>
          <a:noFill/>
        </p:spPr>
        <p:txBody>
          <a:bodyPr wrap="square" lIns="91440" tIns="45720" rIns="91440" bIns="45720" anchor="t">
            <a:spAutoFit/>
          </a:bodyPr>
          <a:lstStyle/>
          <a:p>
            <a:r>
              <a:rPr lang="en-US"/>
              <a:t>Peña Blvd Outbound Low-Point Reconstruction &amp; Drainage Improvements at DEN. Scope includes 0.7 miles of pavement reconstruction, subgrade stabilization, drainage improvements and tunnel removal.</a:t>
            </a:r>
          </a:p>
          <a:p>
            <a:endParaRPr lang="en-US" b="1">
              <a:solidFill>
                <a:prstClr val="black"/>
              </a:solidFill>
              <a:cs typeface="Calibri"/>
            </a:endParaRPr>
          </a:p>
          <a:p>
            <a:r>
              <a:rPr kumimoji="0" lang="en-US" b="1" i="0" u="none" strike="noStrike" kern="1200" cap="none" spc="0" normalizeH="0" baseline="0" noProof="0">
                <a:ln>
                  <a:noFill/>
                </a:ln>
                <a:solidFill>
                  <a:prstClr val="black"/>
                </a:solidFill>
                <a:effectLst/>
                <a:uLnTx/>
                <a:uFillTx/>
                <a:ea typeface="+mn-ea"/>
                <a:cs typeface="Calibri"/>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Anticipated Advertisement Date: </a:t>
            </a:r>
            <a:r>
              <a:rPr kumimoji="0" lang="en-US" b="0" i="0" u="none" strike="noStrike" kern="1200" cap="none" spc="0" normalizeH="0" baseline="0" noProof="0">
                <a:ln>
                  <a:noFill/>
                </a:ln>
                <a:solidFill>
                  <a:prstClr val="black"/>
                </a:solidFill>
                <a:effectLst/>
                <a:uLnTx/>
                <a:uFillTx/>
                <a:ea typeface="+mn-ea"/>
                <a:cs typeface="Calibri"/>
              </a:rPr>
              <a:t> </a:t>
            </a:r>
            <a:r>
              <a:rPr lang="en-US">
                <a:solidFill>
                  <a:prstClr val="black"/>
                </a:solidFill>
                <a:cs typeface="Calibri"/>
              </a:rPr>
              <a:t>Q4 2025</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Calibri"/>
              </a:rPr>
              <a:t>Estimated Project Value: </a:t>
            </a:r>
            <a:r>
              <a:rPr lang="en-US">
                <a:solidFill>
                  <a:prstClr val="black"/>
                </a:solidFill>
                <a:cs typeface="Calibri"/>
              </a:rPr>
              <a:t>$5M $9.99M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Calibri"/>
              </a:rPr>
              <a:t>Small Business Program Goal: </a:t>
            </a:r>
            <a:r>
              <a:rPr kumimoji="0" lang="en-US" i="0" u="none" strike="noStrike" kern="1200" cap="none" spc="0" normalizeH="0" baseline="0" noProof="0">
                <a:ln>
                  <a:noFill/>
                </a:ln>
                <a:solidFill>
                  <a:prstClr val="black"/>
                </a:solidFill>
                <a:effectLst/>
                <a:uLnTx/>
                <a:uFillTx/>
                <a:ea typeface="+mn-ea"/>
                <a:cs typeface="Calibri"/>
              </a:rPr>
              <a:t>TBD</a:t>
            </a:r>
            <a:endParaRPr lang="en-US">
              <a:solidFill>
                <a:prstClr val="black"/>
              </a:solidFill>
              <a:ea typeface="Calibri"/>
              <a:cs typeface="Calibri"/>
            </a:endParaRPr>
          </a:p>
          <a:p>
            <a:r>
              <a:rPr lang="en-US" b="1"/>
              <a:t>Key Scope/Industry:</a:t>
            </a:r>
            <a:endParaRPr lang="en-US"/>
          </a:p>
          <a:p>
            <a:pPr marL="285750" indent="-285750">
              <a:buClr>
                <a:srgbClr val="E35B2A"/>
              </a:buClr>
              <a:buFont typeface="Arial" panose="020B0604020202020204" pitchFamily="34" charset="0"/>
              <a:buChar char="•"/>
            </a:pPr>
            <a:r>
              <a:rPr lang="en-US"/>
              <a:t>Concrete Paving, Excavation &amp; Grading</a:t>
            </a:r>
            <a:endParaRPr lang="en-US">
              <a:ea typeface="Calibri"/>
              <a:cs typeface="Calibri"/>
            </a:endParaRPr>
          </a:p>
          <a:p>
            <a:pPr marL="285750" indent="-285750">
              <a:buClr>
                <a:srgbClr val="E35B2A"/>
              </a:buClr>
              <a:buFont typeface="Arial" panose="020B0604020202020204" pitchFamily="34" charset="0"/>
              <a:buChar char="•"/>
            </a:pPr>
            <a:r>
              <a:rPr lang="en-US"/>
              <a:t>Landscape Improvements and Erosion Control</a:t>
            </a:r>
            <a:endParaRPr lang="en-US">
              <a:ea typeface="Calibri"/>
              <a:cs typeface="Calibri"/>
            </a:endParaRPr>
          </a:p>
          <a:p>
            <a:pPr marL="285750" indent="-285750">
              <a:buClr>
                <a:srgbClr val="E35B2A"/>
              </a:buClr>
              <a:buFont typeface="Arial" panose="020B0604020202020204" pitchFamily="34" charset="0"/>
              <a:buChar char="•"/>
            </a:pPr>
            <a:r>
              <a:rPr lang="en-US"/>
              <a:t>Traffic Control</a:t>
            </a:r>
            <a:endParaRPr lang="en-US">
              <a:ea typeface="Calibri"/>
              <a:cs typeface="Calibri"/>
            </a:endParaRPr>
          </a:p>
          <a:p>
            <a:pPr marL="285750" indent="-285750">
              <a:buClr>
                <a:srgbClr val="E35B2A"/>
              </a:buClr>
              <a:buFont typeface="Arial" panose="020B0604020202020204" pitchFamily="34" charset="0"/>
              <a:buChar char="•"/>
            </a:pPr>
            <a:r>
              <a:rPr lang="en-US"/>
              <a:t>Signage and Striping</a:t>
            </a:r>
            <a:endParaRPr lang="en-US">
              <a:ea typeface="Calibri"/>
              <a:cs typeface="Calibri"/>
            </a:endParaRPr>
          </a:p>
          <a:p>
            <a:pPr marL="285750" indent="-285750">
              <a:buClr>
                <a:srgbClr val="E35B2A"/>
              </a:buClr>
              <a:buFont typeface="Arial" panose="020B0604020202020204" pitchFamily="34" charset="0"/>
              <a:buChar char="•"/>
            </a:pPr>
            <a:r>
              <a:rPr lang="en-US"/>
              <a:t>Storm Drainage</a:t>
            </a:r>
            <a:endParaRPr lang="en-US">
              <a:ea typeface="Calibri"/>
              <a:cs typeface="Calibri"/>
            </a:endParaRPr>
          </a:p>
          <a:p>
            <a:pPr>
              <a:buClr>
                <a:srgbClr val="E35B2A"/>
              </a:buClr>
            </a:pPr>
            <a:r>
              <a:rPr kumimoji="0" lang="en-US" b="1" i="0" u="none" strike="noStrike" kern="1200" cap="none" spc="0" normalizeH="0" baseline="0" noProof="0">
                <a:ln>
                  <a:noFill/>
                </a:ln>
                <a:solidFill>
                  <a:prstClr val="black"/>
                </a:solidFill>
                <a:effectLst/>
                <a:uLnTx/>
                <a:uFillTx/>
                <a:ea typeface="+mn-ea"/>
                <a:cs typeface="Calibri"/>
              </a:rPr>
              <a:t>Project Manager: </a:t>
            </a:r>
            <a:r>
              <a:rPr lang="en-US">
                <a:solidFill>
                  <a:prstClr val="black"/>
                </a:solidFill>
                <a:cs typeface="Calibri"/>
              </a:rPr>
              <a:t>Tom Cotton | booker.cotton@flydenver.com </a:t>
            </a:r>
            <a:endParaRPr kumimoji="0" lang="en-US"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373344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936A8-A996-A9E8-C91E-D3B2FB5CC2E5}"/>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436A8682-B875-F764-B7EB-C028B4954B86}"/>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400">
                <a:solidFill>
                  <a:srgbClr val="440099"/>
                </a:solidFill>
                <a:latin typeface="+mn-lt"/>
                <a:ea typeface="+mn-ea"/>
                <a:cs typeface="+mn-cs"/>
              </a:rPr>
              <a:t>Peña Blvd Outbound Low-Point Reconstruction &amp; Drainage Improvements </a:t>
            </a:r>
            <a:endParaRPr lang="en-US" sz="2400"/>
          </a:p>
        </p:txBody>
      </p:sp>
      <p:pic>
        <p:nvPicPr>
          <p:cNvPr id="2" name="Picture 1" descr="Aerial map of the Pena Boulevard Outbound Low-Point Reconstruction and Drainage Improvements Project. Project limits from Picadilly Road to Jackson Gap. &#10;">
            <a:extLst>
              <a:ext uri="{FF2B5EF4-FFF2-40B4-BE49-F238E27FC236}">
                <a16:creationId xmlns:a16="http://schemas.microsoft.com/office/drawing/2014/main" id="{BFB1A012-D35F-1AAC-1A81-204C23D9E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259592"/>
            <a:ext cx="10570027" cy="3481815"/>
          </a:xfrm>
          <a:prstGeom prst="rect">
            <a:avLst/>
          </a:prstGeom>
        </p:spPr>
      </p:pic>
    </p:spTree>
    <p:extLst>
      <p:ext uri="{BB962C8B-B14F-4D97-AF65-F5344CB8AC3E}">
        <p14:creationId xmlns:p14="http://schemas.microsoft.com/office/powerpoint/2010/main" val="2652671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68C2-AB2E-5527-DBDB-735D9AC43527}"/>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AFB20C08-FFB7-B108-D072-23CB3AD2BCB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2026 Annual Airfield Pavement Rehabilitation</a:t>
            </a:r>
            <a:endParaRPr lang="en-US" sz="3200"/>
          </a:p>
        </p:txBody>
      </p:sp>
      <p:sp>
        <p:nvSpPr>
          <p:cNvPr id="3" name="TextBox 2">
            <a:extLst>
              <a:ext uri="{FF2B5EF4-FFF2-40B4-BE49-F238E27FC236}">
                <a16:creationId xmlns:a16="http://schemas.microsoft.com/office/drawing/2014/main" id="{640B8984-72BA-B893-9547-73FAA3EBBEBF}"/>
              </a:ext>
              <a:ext uri="{C183D7F6-B498-43B3-948B-1728B52AA6E4}">
                <adec:decorative xmlns:adec="http://schemas.microsoft.com/office/drawing/2017/decorative" val="1"/>
              </a:ext>
            </a:extLst>
          </p:cNvPr>
          <p:cNvSpPr txBox="1"/>
          <p:nvPr/>
        </p:nvSpPr>
        <p:spPr>
          <a:xfrm>
            <a:off x="721452" y="1043731"/>
            <a:ext cx="9615917" cy="5016758"/>
          </a:xfrm>
          <a:prstGeom prst="rect">
            <a:avLst/>
          </a:prstGeom>
          <a:noFill/>
        </p:spPr>
        <p:txBody>
          <a:bodyPr wrap="square" lIns="91440" tIns="45720" rIns="91440" bIns="45720" anchor="t">
            <a:spAutoFit/>
          </a:bodyPr>
          <a:lstStyle/>
          <a:p>
            <a:r>
              <a:rPr lang="en-US" sz="2000"/>
              <a:t>This project addresses deteriorated concrete pavement and other </a:t>
            </a:r>
            <a:r>
              <a:rPr lang="en-US" sz="2000" b="1"/>
              <a:t>Part 139 compliance issues</a:t>
            </a:r>
            <a:r>
              <a:rPr lang="en-US" sz="2000"/>
              <a:t> to ensure a safe, reliable airfield for airline partners and passengers.</a:t>
            </a:r>
            <a:br>
              <a:rPr lang="en-US" sz="2000"/>
            </a:br>
            <a:endParaRPr lang="en-US" sz="2000"/>
          </a:p>
          <a:p>
            <a:r>
              <a:rPr lang="en-US" sz="2000" b="1"/>
              <a:t>Typical Scope Includes:</a:t>
            </a:r>
            <a:endParaRPr lang="en-US" sz="2000"/>
          </a:p>
          <a:p>
            <a:pPr marL="285750" indent="-285750">
              <a:buClr>
                <a:srgbClr val="E35B2A"/>
              </a:buClr>
              <a:buFont typeface="Arial" panose="020B0604020202020204" pitchFamily="34" charset="0"/>
              <a:buChar char="•"/>
            </a:pPr>
            <a:r>
              <a:rPr lang="en-US" sz="2000"/>
              <a:t>Removal and replacement of concrete panels</a:t>
            </a:r>
            <a:endParaRPr lang="en-US" sz="2000">
              <a:ea typeface="Calibri"/>
              <a:cs typeface="Calibri"/>
            </a:endParaRPr>
          </a:p>
          <a:p>
            <a:pPr marL="285750" indent="-285750">
              <a:buClr>
                <a:srgbClr val="E35B2A"/>
              </a:buClr>
              <a:buFont typeface="Arial" panose="020B0604020202020204" pitchFamily="34" charset="0"/>
              <a:buChar char="•"/>
            </a:pPr>
            <a:r>
              <a:rPr lang="en-US" sz="2000"/>
              <a:t>Full and partial-depth spall and crack repairs</a:t>
            </a:r>
            <a:endParaRPr lang="en-US" sz="2000">
              <a:ea typeface="Calibri"/>
              <a:cs typeface="Calibri"/>
            </a:endParaRPr>
          </a:p>
          <a:p>
            <a:pPr marL="285750" indent="-285750">
              <a:buClr>
                <a:srgbClr val="E35B2A"/>
              </a:buClr>
              <a:buFont typeface="Arial" panose="020B0604020202020204" pitchFamily="34" charset="0"/>
              <a:buChar char="•"/>
            </a:pPr>
            <a:r>
              <a:rPr lang="en-US" sz="2000"/>
              <a:t>Drainage structure adjustments</a:t>
            </a:r>
            <a:endParaRPr lang="en-US" sz="2000">
              <a:ea typeface="Calibri"/>
              <a:cs typeface="Calibri"/>
            </a:endParaRPr>
          </a:p>
          <a:p>
            <a:pPr marL="285750" indent="-285750">
              <a:buClr>
                <a:srgbClr val="E35B2A"/>
              </a:buClr>
              <a:buFont typeface="Arial" panose="020B0604020202020204" pitchFamily="34" charset="0"/>
              <a:buChar char="•"/>
            </a:pPr>
            <a:r>
              <a:rPr lang="en-US" sz="2000"/>
              <a:t>Minor in-pavement lighting work (base cans, fixtures, conduits)</a:t>
            </a:r>
            <a:endParaRPr lang="en-US" sz="2000">
              <a:ea typeface="Calibri"/>
              <a:cs typeface="Calibri"/>
            </a:endParaRPr>
          </a:p>
          <a:p>
            <a:pPr marL="285750" indent="-285750">
              <a:buClr>
                <a:srgbClr val="E35B2A"/>
              </a:buClr>
              <a:buFont typeface="Arial" panose="020B0604020202020204" pitchFamily="34" charset="0"/>
              <a:buChar char="•"/>
            </a:pPr>
            <a:r>
              <a:rPr lang="en-US" sz="2000"/>
              <a:t>Surface-painted pavement marking refresh</a:t>
            </a:r>
            <a:endParaRPr lang="en-US" sz="2000">
              <a:ea typeface="Calibri"/>
              <a:cs typeface="Calibri"/>
            </a:endParaRPr>
          </a:p>
          <a:p>
            <a:pPr>
              <a:defRPr/>
            </a:pPr>
            <a:endParaRPr lang="en-US" sz="2000" b="1">
              <a:solidFill>
                <a:prstClr val="black"/>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a:ln>
                  <a:noFill/>
                </a:ln>
                <a:solidFill>
                  <a:prstClr val="black"/>
                </a:solidFill>
                <a:effectLst/>
                <a:uLnTx/>
                <a:uFillTx/>
                <a:ea typeface="+mn-ea"/>
                <a:cs typeface="Calibri"/>
              </a:rPr>
              <a:t>KEY INFORMATION </a:t>
            </a:r>
            <a:endParaRPr kumimoji="0" lang="en-US" sz="2000" b="1" i="0" u="none" strike="noStrike" kern="1200" cap="none" spc="0" normalizeH="0" baseline="0" noProof="0">
              <a:ln>
                <a:noFill/>
              </a:ln>
              <a:solidFill>
                <a:prstClr val="black"/>
              </a:solidFill>
              <a:effectLst/>
              <a:uLnTx/>
              <a:uFillTx/>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Anticipated Advertisement Date: </a:t>
            </a:r>
            <a:r>
              <a:rPr kumimoji="0" lang="en-US" sz="2000" b="0" i="0" u="none" strike="noStrike" kern="1200" cap="none" spc="0" normalizeH="0" baseline="0" noProof="0">
                <a:ln>
                  <a:noFill/>
                </a:ln>
                <a:solidFill>
                  <a:prstClr val="black"/>
                </a:solidFill>
                <a:effectLst/>
                <a:uLnTx/>
                <a:uFillTx/>
                <a:ea typeface="+mn-ea"/>
                <a:cs typeface="Calibri"/>
              </a:rPr>
              <a:t> </a:t>
            </a:r>
            <a:r>
              <a:rPr lang="en-US" sz="2000">
                <a:solidFill>
                  <a:prstClr val="black"/>
                </a:solidFill>
                <a:cs typeface="Calibri"/>
              </a:rPr>
              <a:t>Q4 2025</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Estimated Project Value: </a:t>
            </a:r>
            <a:r>
              <a:rPr lang="en-US" sz="2000">
                <a:solidFill>
                  <a:prstClr val="black"/>
                </a:solidFill>
                <a:cs typeface="Calibri"/>
              </a:rPr>
              <a:t>$2M to $4.99M</a:t>
            </a:r>
            <a:endParaRPr lang="en-US" sz="2000">
              <a:solidFill>
                <a:prstClr val="black"/>
              </a:solidFill>
              <a:ea typeface="Calibri"/>
              <a:cs typeface="Calibri"/>
            </a:endParaRPr>
          </a:p>
          <a:p>
            <a:pPr>
              <a:defRPr/>
            </a:pPr>
            <a:r>
              <a:rPr kumimoji="0" lang="en-US" sz="2000" b="1" i="0" u="none" strike="noStrike" kern="1200" cap="none" spc="0" normalizeH="0" baseline="0" noProof="0">
                <a:ln>
                  <a:noFill/>
                </a:ln>
                <a:solidFill>
                  <a:prstClr val="black"/>
                </a:solidFill>
                <a:effectLst/>
                <a:uLnTx/>
                <a:uFillTx/>
                <a:ea typeface="+mn-ea"/>
                <a:cs typeface="Calibri"/>
              </a:rPr>
              <a:t>Small Business Program Goal: </a:t>
            </a:r>
            <a:r>
              <a:rPr lang="en-US" sz="2000">
                <a:solidFill>
                  <a:prstClr val="black"/>
                </a:solidFill>
                <a:cs typeface="Calibri"/>
              </a:rPr>
              <a:t>TBD</a:t>
            </a:r>
            <a:endParaRPr kumimoji="0" lang="en-US" sz="2000" b="0" i="0" u="none" strike="noStrike" kern="1200" cap="none" spc="0" normalizeH="0" baseline="0" noProof="0">
              <a:ln>
                <a:noFill/>
              </a:ln>
              <a:solidFill>
                <a:prstClr val="black"/>
              </a:solidFill>
              <a:effectLst/>
              <a:uLnTx/>
              <a:uFillTx/>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Key Scope/Industry: </a:t>
            </a:r>
            <a:r>
              <a:rPr lang="en-US" sz="2000">
                <a:solidFill>
                  <a:prstClr val="black"/>
                </a:solidFill>
                <a:cs typeface="Calibri"/>
              </a:rPr>
              <a:t>Heavy Civil Construction</a:t>
            </a:r>
            <a:endParaRPr lang="en-US" sz="2000">
              <a:solidFill>
                <a:prstClr val="black"/>
              </a:solidFill>
              <a:ea typeface="Calibri"/>
              <a:cs typeface="Calibri"/>
            </a:endParaRPr>
          </a:p>
          <a:p>
            <a:pPr lvl="0">
              <a:defRPr/>
            </a:pPr>
            <a:r>
              <a:rPr kumimoji="0" lang="en-US" sz="2000" b="1" i="0" u="none" strike="noStrike" kern="1200" cap="none" spc="0" normalizeH="0" baseline="0" noProof="0">
                <a:ln>
                  <a:noFill/>
                </a:ln>
                <a:solidFill>
                  <a:prstClr val="black"/>
                </a:solidFill>
                <a:effectLst/>
                <a:uLnTx/>
                <a:uFillTx/>
                <a:ea typeface="+mn-ea"/>
                <a:cs typeface="Calibri"/>
              </a:rPr>
              <a:t>Project Manager: </a:t>
            </a:r>
            <a:r>
              <a:rPr kumimoji="0" lang="en-US" sz="2000" b="0" i="0" u="none" strike="noStrike" kern="1200" cap="none" spc="0" normalizeH="0" baseline="0" noProof="0">
                <a:ln>
                  <a:noFill/>
                </a:ln>
                <a:solidFill>
                  <a:prstClr val="black"/>
                </a:solidFill>
                <a:effectLst/>
                <a:uLnTx/>
                <a:uFillTx/>
                <a:ea typeface="+mn-ea"/>
                <a:cs typeface="Calibri"/>
              </a:rPr>
              <a:t>Jae Lee | </a:t>
            </a:r>
            <a:r>
              <a:rPr lang="en-US" sz="2000">
                <a:solidFill>
                  <a:srgbClr val="0563C1"/>
                </a:solidFill>
                <a:cs typeface="Calibri"/>
                <a:hlinkClick r:id="rId3"/>
              </a:rPr>
              <a:t>jae.lee@flydenver.com</a:t>
            </a:r>
            <a:r>
              <a:rPr lang="en-US" sz="2000">
                <a:solidFill>
                  <a:srgbClr val="0563C1"/>
                </a:solidFill>
                <a:cs typeface="Calibri"/>
              </a:rPr>
              <a:t> </a:t>
            </a:r>
            <a:endParaRPr kumimoji="0" lang="en-US" sz="2000" b="0" i="0" u="none" strike="noStrike" kern="1200" cap="none" spc="0" normalizeH="0" baseline="0" noProof="0">
              <a:ln>
                <a:noFill/>
              </a:ln>
              <a:solidFill>
                <a:prstClr val="black"/>
              </a:solidFill>
              <a:effectLst/>
              <a:uLnTx/>
              <a:uFillTx/>
              <a:ea typeface="+mn-ea"/>
              <a:cs typeface="Arial"/>
            </a:endParaRPr>
          </a:p>
        </p:txBody>
      </p:sp>
    </p:spTree>
    <p:extLst>
      <p:ext uri="{BB962C8B-B14F-4D97-AF65-F5344CB8AC3E}">
        <p14:creationId xmlns:p14="http://schemas.microsoft.com/office/powerpoint/2010/main" val="414928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825D-0D27-B293-6293-A710117C1D2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6B9D25-DF51-B127-CD4B-D229A35EAC0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Tunnel Switchgear Heaving Remediation  </a:t>
            </a:r>
            <a:endParaRPr lang="en-US" sz="3200"/>
          </a:p>
        </p:txBody>
      </p:sp>
      <p:sp>
        <p:nvSpPr>
          <p:cNvPr id="3" name="TextBox 2">
            <a:extLst>
              <a:ext uri="{FF2B5EF4-FFF2-40B4-BE49-F238E27FC236}">
                <a16:creationId xmlns:a16="http://schemas.microsoft.com/office/drawing/2014/main" id="{C51312FF-A27D-AE57-E2D4-57C4BD78A09B}"/>
              </a:ext>
              <a:ext uri="{C183D7F6-B498-43B3-948B-1728B52AA6E4}">
                <adec:decorative xmlns:adec="http://schemas.microsoft.com/office/drawing/2017/decorative" val="1"/>
              </a:ext>
            </a:extLst>
          </p:cNvPr>
          <p:cNvSpPr txBox="1"/>
          <p:nvPr/>
        </p:nvSpPr>
        <p:spPr>
          <a:xfrm>
            <a:off x="721452" y="1043731"/>
            <a:ext cx="9070247"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a:solidFill>
                  <a:prstClr val="black"/>
                </a:solidFill>
                <a:latin typeface="Calibri" panose="020F0502020204030204"/>
                <a:cs typeface="Calibri"/>
              </a:rPr>
              <a:t>Demolish</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damaged switchgear and enclosures.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Install new switchgear on</a:t>
            </a:r>
            <a:r>
              <a:rPr lang="en-US">
                <a:solidFill>
                  <a:prstClr val="black"/>
                </a:solidFill>
                <a:latin typeface="Calibri" panose="020F0502020204030204"/>
                <a:cs typeface="Calibri"/>
              </a:rPr>
              <a:t> a structural element that prevents any future heaving will not damage new switchgear</a:t>
            </a:r>
            <a:endParaRPr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Construct code-compliant enclosures with fire-rated walls, fire suppression, and HVAC.</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Implement water mitigation at ACON sub-cores.</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a:solidFill>
                  <a:prstClr val="black"/>
                </a:solidFill>
                <a:latin typeface="Calibri" panose="020F0502020204030204"/>
                <a:ea typeface="Calibri"/>
                <a:cs typeface="Calibri"/>
              </a:rPr>
              <a:t>Design-Build, Two-part procurement with RFQ &amp; RFP</a:t>
            </a:r>
            <a:endParaRPr lang="en-US"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en-US" b="1">
              <a:solidFill>
                <a:prstClr val="black"/>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b="1"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a:solidFill>
                  <a:prstClr val="black"/>
                </a:solidFill>
                <a:latin typeface="Calibri" panose="020F0502020204030204"/>
                <a:cs typeface="Calibri"/>
              </a:rPr>
              <a:t>Q1 2026</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$10M to $49.99M</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lang="en-US">
                <a:solidFill>
                  <a:prstClr val="black"/>
                </a:solidFill>
                <a:latin typeface="Calibri" panose="020F0502020204030204"/>
                <a:cs typeface="Calibri"/>
              </a:rPr>
              <a:t>10</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MWBE Goal</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Electrical, Concrete, Masonry, Earthwork, Civil Utilities, Mechanical, Electrical, Plumbing</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Mark </a:t>
            </a:r>
            <a:r>
              <a:rPr kumimoji="0" lang="en-US" b="0" i="0" u="none" strike="noStrike" kern="1200" cap="none" spc="0" normalizeH="0" baseline="0" noProof="0" err="1">
                <a:ln>
                  <a:noFill/>
                </a:ln>
                <a:solidFill>
                  <a:prstClr val="black"/>
                </a:solidFill>
                <a:effectLst/>
                <a:uLnTx/>
                <a:uFillTx/>
                <a:latin typeface="Calibri" panose="020F0502020204030204"/>
                <a:ea typeface="+mn-ea"/>
                <a:cs typeface="Calibri"/>
              </a:rPr>
              <a:t>Tabugadir</a:t>
            </a:r>
            <a:r>
              <a:rPr kumimoji="0" lang="en-US" b="0"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hlinkClick r:id="rId3"/>
              </a:rPr>
              <a:t>mark.tabugadir@flydenver.com</a:t>
            </a:r>
            <a:r>
              <a:rPr kumimoji="0" lang="en-US"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84317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7344-A1DC-809F-C56D-7E3DC635C35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6311712-0BF0-3750-9219-FB83FA22DED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Landside Outlying Janitorial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19F4B19-D1C0-48BC-C350-846449367170}"/>
              </a:ext>
              <a:ext uri="{C183D7F6-B498-43B3-948B-1728B52AA6E4}">
                <adec:decorative xmlns:adec="http://schemas.microsoft.com/office/drawing/2017/decorative" val="0"/>
              </a:ext>
            </a:extLst>
          </p:cNvPr>
          <p:cNvSpPr txBox="1"/>
          <p:nvPr/>
        </p:nvSpPr>
        <p:spPr>
          <a:xfrm>
            <a:off x="869829" y="1257222"/>
            <a:ext cx="9512421" cy="4247317"/>
          </a:xfrm>
          <a:prstGeom prst="rect">
            <a:avLst/>
          </a:prstGeom>
          <a:noFill/>
        </p:spPr>
        <p:txBody>
          <a:bodyPr wrap="square" lIns="91440" tIns="45720" rIns="91440" bIns="45720" anchor="t">
            <a:spAutoFit/>
          </a:bodyPr>
          <a:lstStyle/>
          <a:p>
            <a:r>
              <a:rPr lang="en-US"/>
              <a:t>The Contractor is responsible for providing all necessary labor, tools, equipment, and supplies to perform the janitorial services.   The primary deliverables is the provision of professional janitorial services for specific outlying facilities at Denver International Airport.  The initial term is three years from the effective date, with the possibility of two one-year extensions by written notice from the CEO.</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Q4</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2025</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$10M to $49.99M</a:t>
            </a: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This includes Floor Care; Carpet Cleaning; Cleaning and Disinfecting; General Cleaning; Supply Management and Reporting and Compliance. The purpose is to provide all labor, supervision, management, equipment, tools, materials, supplies and transportation required to deliver janitorial and custodial services for the designated outlying facilities.</a:t>
            </a:r>
          </a:p>
          <a:p>
            <a:pPr lvl="0">
              <a:defRPr/>
            </a:pPr>
            <a:r>
              <a:rPr kumimoji="0" lang="en-US" b="1" i="0" u="none" strike="noStrike" kern="1200" cap="none" spc="0" normalizeH="0" baseline="0" noProof="0">
                <a:ln>
                  <a:noFill/>
                </a:ln>
                <a:effectLst/>
                <a:uLnTx/>
                <a:uFillTx/>
                <a:ea typeface="+mn-ea"/>
                <a:cs typeface="+mn-cs"/>
              </a:rPr>
              <a:t>Project Manager​: </a:t>
            </a:r>
            <a:r>
              <a:rPr lang="en-US"/>
              <a:t>Curtis Harry | </a:t>
            </a:r>
            <a:r>
              <a:rPr lang="en-US">
                <a:hlinkClick r:id="rId3"/>
              </a:rPr>
              <a:t>Curtis.harry@flydenver.com</a:t>
            </a:r>
            <a:r>
              <a:rPr lang="en-US"/>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8103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Housekeeping&#10;Please note the following Zoom housekeeping items as you enter:&#10;All cameras and microphones must remain off during the main session&#10;We encourage you to use the Q&amp;A function &#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Housekeeping</a:t>
            </a:r>
          </a:p>
        </p:txBody>
      </p:sp>
      <p:sp>
        <p:nvSpPr>
          <p:cNvPr id="12" name="Text Placeholder 11">
            <a:extLst>
              <a:ext uri="{FF2B5EF4-FFF2-40B4-BE49-F238E27FC236}">
                <a16:creationId xmlns:a16="http://schemas.microsoft.com/office/drawing/2014/main" id="{F3A340E0-1503-4007-DE5B-398218D4AA5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a:t>Please note the following Zoom housekeeping items as you enter:</a:t>
            </a:r>
          </a:p>
          <a:p>
            <a:pPr marL="285750" indent="-285750">
              <a:buClr>
                <a:srgbClr val="E35B2A"/>
              </a:buClr>
              <a:buFont typeface="Arial" panose="020B0604020202020204" pitchFamily="34" charset="0"/>
              <a:buChar char="•"/>
            </a:pPr>
            <a:r>
              <a:rPr lang="en-US" sz="2000"/>
              <a:t>All cameras and microphones must remain off during the main session</a:t>
            </a:r>
          </a:p>
          <a:p>
            <a:pPr marL="285750" indent="-285750">
              <a:buClr>
                <a:srgbClr val="E35B2A"/>
              </a:buClr>
              <a:buFont typeface="Arial" panose="020B0604020202020204" pitchFamily="34" charset="0"/>
              <a:buChar char="•"/>
            </a:pPr>
            <a:r>
              <a:rPr lang="en-US" sz="2000"/>
              <a:t>Please note that the Chat and Q&amp;A Functions are closed</a:t>
            </a:r>
          </a:p>
          <a:p>
            <a:pPr marL="971550" lvl="1" indent="-285750">
              <a:buClr>
                <a:srgbClr val="E35B2A"/>
              </a:buClr>
            </a:pPr>
            <a:r>
              <a:rPr lang="en-US" sz="2000"/>
              <a:t>If you would like to introduce your firm to everyone, please scan the QR Code and let us know the projects you are interested in. </a:t>
            </a:r>
          </a:p>
          <a:p>
            <a:pPr marL="971550" lvl="1" indent="-285750">
              <a:buClr>
                <a:srgbClr val="E35B2A"/>
              </a:buClr>
            </a:pPr>
            <a:endParaRPr lang="en-US" sz="2800"/>
          </a:p>
          <a:p>
            <a:pPr algn="ctr"/>
            <a:r>
              <a:rPr lang="en-US" sz="2800" b="1">
                <a:solidFill>
                  <a:srgbClr val="E35B2A"/>
                </a:solidFill>
              </a:rPr>
              <a:t>Complete Your Project Interest Form</a:t>
            </a:r>
          </a:p>
          <a:p>
            <a:endParaRPr lang="en-US"/>
          </a:p>
        </p:txBody>
      </p:sp>
      <p:pic>
        <p:nvPicPr>
          <p:cNvPr id="2" name="Picture 1" descr="https://forms.office.com/r/vb1nJEvmxH">
            <a:extLst>
              <a:ext uri="{FF2B5EF4-FFF2-40B4-BE49-F238E27FC236}">
                <a16:creationId xmlns:a16="http://schemas.microsoft.com/office/drawing/2014/main" id="{A0695BB8-B839-8B8D-BB22-09E3D7B1B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825" y="4395386"/>
            <a:ext cx="1291213" cy="1291213"/>
          </a:xfrm>
          <a:prstGeom prst="rect">
            <a:avLst/>
          </a:prstGeom>
        </p:spPr>
      </p:pic>
    </p:spTree>
    <p:extLst>
      <p:ext uri="{BB962C8B-B14F-4D97-AF65-F5344CB8AC3E}">
        <p14:creationId xmlns:p14="http://schemas.microsoft.com/office/powerpoint/2010/main" val="73533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2EFD-D3C9-7409-0DFF-037C4791FFA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8931D465-B163-B4FD-DADA-260AD73B4B1D}"/>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HVAC System Deficiency ARFF 1 2 and 3 Project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652B83B-454D-A3A2-A01D-18EDB8D20B2F}"/>
              </a:ext>
              <a:ext uri="{C183D7F6-B498-43B3-948B-1728B52AA6E4}">
                <adec:decorative xmlns:adec="http://schemas.microsoft.com/office/drawing/2017/decorative" val="0"/>
              </a:ext>
            </a:extLst>
          </p:cNvPr>
          <p:cNvSpPr txBox="1"/>
          <p:nvPr/>
        </p:nvSpPr>
        <p:spPr>
          <a:xfrm>
            <a:off x="869829" y="1257222"/>
            <a:ext cx="9512421" cy="3416320"/>
          </a:xfrm>
          <a:prstGeom prst="rect">
            <a:avLst/>
          </a:prstGeom>
          <a:noFill/>
        </p:spPr>
        <p:txBody>
          <a:bodyPr wrap="square" lIns="91440" tIns="45720" rIns="91440" bIns="45720" anchor="t">
            <a:spAutoFit/>
          </a:bodyPr>
          <a:lstStyle/>
          <a:p>
            <a:r>
              <a:rPr lang="en-US"/>
              <a:t>This project involves correcting HVAC system deficiencies across ARFF1, ARFF2, and ARFF3 (Aircraft Rescue and Fire Fighting Facilities) at Denver International Airport. The work will address a variety of mechanical infrastructure issues.  The objective is to restore proper heating, cooling, and air circulation functionality while aligning with current building performance, energy efficiency, and operational reliability standards.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Q3</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$500K to $1.99M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HVAC Pipe Fitting, Sheetmetal, Electrical, Controls, and Insulation</a:t>
            </a:r>
            <a:endParaRPr lang="en-US">
              <a:ea typeface="Calibri"/>
              <a:cs typeface="Calibri"/>
            </a:endParaRPr>
          </a:p>
          <a:p>
            <a:pPr lvl="0">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88747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6F97-0A25-9129-8376-D92F24A4D8A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7D53966-DEAA-EAA2-1404-68B7A0829CD3}"/>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DEN Mechanical Services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54F2B6D-AE6C-7CE5-0777-A327BF54EAF9}"/>
              </a:ext>
              <a:ext uri="{C183D7F6-B498-43B3-948B-1728B52AA6E4}">
                <adec:decorative xmlns:adec="http://schemas.microsoft.com/office/drawing/2017/decorative" val="0"/>
              </a:ext>
            </a:extLst>
          </p:cNvPr>
          <p:cNvSpPr txBox="1"/>
          <p:nvPr/>
        </p:nvSpPr>
        <p:spPr>
          <a:xfrm>
            <a:off x="869829" y="1257222"/>
            <a:ext cx="9512421" cy="2585323"/>
          </a:xfrm>
          <a:prstGeom prst="rect">
            <a:avLst/>
          </a:prstGeom>
          <a:noFill/>
        </p:spPr>
        <p:txBody>
          <a:bodyPr wrap="square" lIns="91440" tIns="45720" rIns="91440" bIns="45720" anchor="t">
            <a:spAutoFit/>
          </a:bodyPr>
          <a:lstStyle/>
          <a:p>
            <a:r>
              <a:rPr lang="en-US"/>
              <a:t>Contractor shall perform scheduled and unscheduled repair to chillers, boilers and any HVAC equipment associated with DEN.</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Q2</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lang="en-US">
                <a:solidFill>
                  <a:prstClr val="black"/>
                </a:solidFill>
              </a:rPr>
              <a:t>$10M to $49.99M</a:t>
            </a:r>
            <a:endParaRPr lang="en-US">
              <a:solidFill>
                <a:prstClr val="black"/>
              </a:solidFill>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TBD</a:t>
            </a:r>
            <a:endParaRPr kumimoji="0" lang="en-US" b="0" i="0" u="none" strike="noStrike" kern="1200" cap="none" spc="0" normalizeH="0" baseline="0" noProof="0">
              <a:ln>
                <a:noFill/>
              </a:ln>
              <a:solidFill>
                <a:prstClr val="black"/>
              </a:solidFill>
              <a:effectLst/>
              <a:uLnTx/>
              <a:uFillTx/>
              <a:ea typeface="Calibri"/>
              <a:cs typeface="Calibri"/>
            </a:endParaRPr>
          </a:p>
          <a:p>
            <a:pPr lvl="0">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a:t>Electrical, Plumbing, HVAC, Mechanical Engineer, Sheet Metal Worker</a:t>
            </a:r>
            <a:endParaRPr lang="en-US">
              <a:ea typeface="Calibri"/>
              <a:cs typeface="Calibri"/>
            </a:endParaRPr>
          </a:p>
          <a:p>
            <a:pPr lvl="0">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30697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51B3-07A7-6214-4BE4-B968282FF604}"/>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49060859-CC8C-D0F0-8D86-E4FA1210BA24}"/>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AHU Pneumatic Actuator Replacement - Central Utility Plant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559BC5C5-F670-A511-424F-2CC48EFCC1B8}"/>
              </a:ext>
              <a:ext uri="{C183D7F6-B498-43B3-948B-1728B52AA6E4}">
                <adec:decorative xmlns:adec="http://schemas.microsoft.com/office/drawing/2017/decorative" val="0"/>
              </a:ext>
            </a:extLst>
          </p:cNvPr>
          <p:cNvSpPr txBox="1"/>
          <p:nvPr/>
        </p:nvSpPr>
        <p:spPr>
          <a:xfrm>
            <a:off x="869829" y="1257222"/>
            <a:ext cx="9512421" cy="2800767"/>
          </a:xfrm>
          <a:prstGeom prst="rect">
            <a:avLst/>
          </a:prstGeom>
          <a:noFill/>
        </p:spPr>
        <p:txBody>
          <a:bodyPr wrap="square" lIns="91440" tIns="45720" rIns="91440" bIns="45720" anchor="t">
            <a:spAutoFit/>
          </a:bodyPr>
          <a:lstStyle/>
          <a:p>
            <a:r>
              <a:rPr lang="en-US" sz="1600"/>
              <a:t>The purpose of this project is to replace all existing pneumatic actuators with electric actuators within the Central Utility Plant (CUP) at Denver International Airport (DEN). The upgrade aims to improve reliability, reduce maintenance, enhance control precision, and eliminate the need for pneumatic systems. This modernization aligns with long-term operational efficiency goals and supports ongoing energy management initiatives.</a:t>
            </a:r>
          </a:p>
          <a:p>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Q3</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$500K to $1.99M</a:t>
            </a: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Mechanical, Electrical, Controls (BAS), Commissioning</a:t>
            </a: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7550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30B5-80F2-1258-B7EA-AC07E338567F}"/>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B990A732-76DB-0468-7848-06A25683062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CUP Mechanical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89A59C8-C4D6-92F6-EAFA-349131EA730A}"/>
              </a:ext>
              <a:ext uri="{C183D7F6-B498-43B3-948B-1728B52AA6E4}">
                <adec:decorative xmlns:adec="http://schemas.microsoft.com/office/drawing/2017/decorative" val="0"/>
              </a:ext>
            </a:extLst>
          </p:cNvPr>
          <p:cNvSpPr txBox="1"/>
          <p:nvPr/>
        </p:nvSpPr>
        <p:spPr>
          <a:xfrm>
            <a:off x="869829" y="1257222"/>
            <a:ext cx="9512421" cy="2308324"/>
          </a:xfrm>
          <a:prstGeom prst="rect">
            <a:avLst/>
          </a:prstGeom>
          <a:noFill/>
        </p:spPr>
        <p:txBody>
          <a:bodyPr wrap="square" lIns="91440" tIns="45720" rIns="91440" bIns="45720" anchor="t">
            <a:spAutoFit/>
          </a:bodyPr>
          <a:lstStyle/>
          <a:p>
            <a:r>
              <a:rPr lang="en-US" sz="1600"/>
              <a:t>This is a contract to provide scheduled maintenance and scheduled or emergency repair services for the chillers, boilers and associated equipment at Denver International Airport.</a:t>
            </a:r>
          </a:p>
          <a:p>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$10M to $49.99M</a:t>
            </a:r>
            <a:endParaRPr lang="en-US" sz="1600">
              <a:solidFill>
                <a:prstClr val="black"/>
              </a:solidFill>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Mechanical, Electrical, HVAC, Plumbing</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97588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F5A9-F700-AA9A-4AC7-46F4407BAD9B}"/>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AC25354-FEB0-997C-1130-8BC3642D5E6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Extinguisher Inspections and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EDB8CEE7-F2CB-F7E3-4D85-19887E10757F}"/>
              </a:ext>
              <a:ext uri="{C183D7F6-B498-43B3-948B-1728B52AA6E4}">
                <adec:decorative xmlns:adec="http://schemas.microsoft.com/office/drawing/2017/decorative" val="0"/>
              </a:ext>
            </a:extLst>
          </p:cNvPr>
          <p:cNvSpPr txBox="1"/>
          <p:nvPr/>
        </p:nvSpPr>
        <p:spPr>
          <a:xfrm>
            <a:off x="869829" y="1257222"/>
            <a:ext cx="9512421" cy="4031873"/>
          </a:xfrm>
          <a:prstGeom prst="rect">
            <a:avLst/>
          </a:prstGeom>
          <a:noFill/>
        </p:spPr>
        <p:txBody>
          <a:bodyPr wrap="square" lIns="91440" tIns="45720" rIns="91440" bIns="45720" anchor="t">
            <a:spAutoFit/>
          </a:bodyPr>
          <a:lstStyle/>
          <a:p>
            <a:r>
              <a:rPr lang="en-US" sz="1600"/>
              <a:t>DEN is seeking a vendor to perform monthly, annual, 6-year, and hydrostatic inspections of fire extinguishers. The scope includes:</a:t>
            </a:r>
            <a:br>
              <a:rPr lang="en-US" sz="1600"/>
            </a:br>
            <a:endParaRPr lang="en-US" sz="1600"/>
          </a:p>
          <a:p>
            <a:pPr marL="285750" indent="-285750">
              <a:buClr>
                <a:srgbClr val="E35B2A"/>
              </a:buClr>
              <a:buFont typeface="Arial" panose="020B0604020202020204" pitchFamily="34" charset="0"/>
              <a:buChar char="•"/>
            </a:pPr>
            <a:r>
              <a:rPr lang="en-US" sz="1600"/>
              <a:t>Replacing missing or used extinguishers</a:t>
            </a:r>
            <a:endParaRPr lang="en-US" sz="1600">
              <a:ea typeface="Calibri"/>
              <a:cs typeface="Calibri"/>
            </a:endParaRPr>
          </a:p>
          <a:p>
            <a:pPr marL="285750" indent="-285750">
              <a:buClr>
                <a:srgbClr val="E35B2A"/>
              </a:buClr>
              <a:buFont typeface="Arial" panose="020B0604020202020204" pitchFamily="34" charset="0"/>
              <a:buChar char="•"/>
            </a:pPr>
            <a:r>
              <a:rPr lang="en-US" sz="1600"/>
              <a:t>Assessing if additional extinguishers are needed per code</a:t>
            </a:r>
            <a:endParaRPr lang="en-US" sz="1600">
              <a:ea typeface="Calibri"/>
              <a:cs typeface="Calibri"/>
            </a:endParaRPr>
          </a:p>
          <a:p>
            <a:pPr marL="285750" indent="-285750">
              <a:buClr>
                <a:srgbClr val="E35B2A"/>
              </a:buClr>
              <a:buFont typeface="Arial" panose="020B0604020202020204" pitchFamily="34" charset="0"/>
              <a:buChar char="•"/>
            </a:pPr>
            <a:r>
              <a:rPr lang="en-US" sz="1600"/>
              <a:t>Reporting inspection data via Maximo system</a:t>
            </a:r>
            <a:endParaRPr lang="en-US" sz="1600">
              <a:ea typeface="Calibri"/>
              <a:cs typeface="Calibri"/>
            </a:endParaRPr>
          </a:p>
          <a:p>
            <a:endParaRPr lang="en-US" sz="1600"/>
          </a:p>
          <a:p>
            <a:r>
              <a:rPr lang="en-US" sz="1600"/>
              <a:t>Areas covered include the Terminal, Concourses, and all DEN-managed outbuildings. Approximately 2,000–2,200 extinguishers are involved.</a:t>
            </a:r>
            <a:endParaRPr lang="en-US" sz="1600">
              <a:ea typeface="Calibri"/>
              <a:cs typeface="Calibri"/>
            </a:endParaRPr>
          </a:p>
          <a:p>
            <a:pPr>
              <a:buNone/>
            </a:pPr>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lang="en-US" sz="1600">
                <a:solidFill>
                  <a:prstClr val="black"/>
                </a:solidFill>
              </a:rPr>
              <a:t>Less than $500K</a:t>
            </a:r>
            <a:endParaRPr lang="en-US" sz="1600">
              <a:solidFill>
                <a:prstClr val="black"/>
              </a:solidFill>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lvl="0">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a:t>Fire Extinguisher Inspector/Technician</a:t>
            </a:r>
            <a:endParaRPr lang="en-US" sz="1600">
              <a:ea typeface="Calibri"/>
              <a:cs typeface="Calibri"/>
            </a:endParaRPr>
          </a:p>
          <a:p>
            <a:pPr lvl="0">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5724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E700-CD63-7BF0-D386-60CF71C9801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1E09F37-D9DB-E0E7-B465-45CF9A3927D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2B01799-EE74-9475-3E28-94A6210764BF}"/>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a:buNone/>
            </a:pPr>
            <a:r>
              <a:rPr lang="en-US" sz="1600" b="1"/>
              <a:t>Denver International Airport is seeking a contractor to provide 24/7 emergency repair and testing services for fire suppression systems.</a:t>
            </a:r>
            <a:r>
              <a:rPr lang="en-US" sz="1600"/>
              <a:t> This includes weekends and holidays to ensure uninterrupted airport operations and safety.</a:t>
            </a:r>
          </a:p>
          <a:p>
            <a:pPr>
              <a:buNone/>
            </a:pPr>
            <a:endParaRPr lang="en-US" sz="1600"/>
          </a:p>
          <a:p>
            <a:pPr>
              <a:buNone/>
            </a:pPr>
            <a:r>
              <a:rPr lang="en-US" sz="1600"/>
              <a:t>A key component is the </a:t>
            </a:r>
            <a:r>
              <a:rPr lang="en-US" sz="1600" b="1"/>
              <a:t>annual testing of eight fire pumps</a:t>
            </a:r>
            <a:r>
              <a:rPr lang="en-US" sz="1600"/>
              <a:t>, in compliance with </a:t>
            </a:r>
            <a:r>
              <a:rPr lang="en-US" sz="1600" b="1"/>
              <a:t>NFPA 25 and NFPA 20</a:t>
            </a:r>
            <a:r>
              <a:rPr lang="en-US" sz="1600"/>
              <a:t>. Contractors must have the capability to respond quickly to emergencies and meet all regulatory standards.</a:t>
            </a:r>
            <a:endParaRPr lang="en-US" sz="1600">
              <a:ea typeface="Calibri"/>
              <a:cs typeface="Calibri"/>
            </a:endParaRPr>
          </a:p>
          <a:p>
            <a:pPr>
              <a:buNone/>
            </a:pPr>
            <a:endParaRPr lang="en-US" sz="1600" b="1"/>
          </a:p>
          <a:p>
            <a:pPr>
              <a:buNone/>
            </a:pPr>
            <a:r>
              <a:rPr lang="en-US" sz="1600" b="1"/>
              <a:t>Scope Overview:</a:t>
            </a:r>
            <a:endParaRPr lang="en-US" sz="1600"/>
          </a:p>
          <a:p>
            <a:pPr marL="285750" indent="-285750">
              <a:buClr>
                <a:srgbClr val="E35B2A"/>
              </a:buClr>
              <a:buFont typeface="Arial" panose="020B0604020202020204" pitchFamily="34" charset="0"/>
              <a:buChar char="•"/>
            </a:pPr>
            <a:r>
              <a:rPr lang="en-US" sz="1600"/>
              <a:t>24/7 emergency repair &amp; testing services for fire suppression systems</a:t>
            </a:r>
            <a:endParaRPr lang="en-US" sz="1600">
              <a:ea typeface="Calibri"/>
              <a:cs typeface="Calibri"/>
            </a:endParaRPr>
          </a:p>
          <a:p>
            <a:pPr marL="285750" indent="-285750">
              <a:buClr>
                <a:srgbClr val="E35B2A"/>
              </a:buClr>
              <a:buFont typeface="Arial" panose="020B0604020202020204" pitchFamily="34" charset="0"/>
              <a:buChar char="•"/>
            </a:pPr>
            <a:r>
              <a:rPr lang="en-US" sz="1600"/>
              <a:t>Year-round availability, including weekends and holidays</a:t>
            </a:r>
            <a:endParaRPr lang="en-US" sz="1600">
              <a:ea typeface="Calibri"/>
              <a:cs typeface="Calibri"/>
            </a:endParaRPr>
          </a:p>
          <a:p>
            <a:pPr marL="285750" indent="-285750">
              <a:buClr>
                <a:srgbClr val="E35B2A"/>
              </a:buClr>
              <a:buFont typeface="Arial" panose="020B0604020202020204" pitchFamily="34" charset="0"/>
              <a:buChar char="•"/>
            </a:pPr>
            <a:r>
              <a:rPr lang="en-US" sz="1600"/>
              <a:t>Rapid response required to ensure safety and airport operations continuity</a:t>
            </a:r>
            <a:endParaRPr lang="en-US" sz="1600">
              <a:ea typeface="Calibri"/>
              <a:cs typeface="Calibri"/>
            </a:endParaRPr>
          </a:p>
          <a:p>
            <a:pPr marL="285750" indent="-285750">
              <a:buClr>
                <a:srgbClr val="E35B2A"/>
              </a:buClr>
              <a:buFont typeface="Arial" panose="020B0604020202020204" pitchFamily="34" charset="0"/>
              <a:buChar char="•"/>
            </a:pPr>
            <a:r>
              <a:rPr lang="en-US" sz="1600"/>
              <a:t>Annual testing of </a:t>
            </a:r>
            <a:r>
              <a:rPr lang="en-US" sz="1600" b="1"/>
              <a:t>8 fire pumps</a:t>
            </a:r>
            <a:r>
              <a:rPr lang="en-US" sz="1600"/>
              <a:t> per NFPA 25 &amp; NFPA 20 standards</a:t>
            </a:r>
            <a:endParaRPr lang="en-US" sz="1600">
              <a:ea typeface="Calibri"/>
              <a:cs typeface="Calibri"/>
            </a:endParaRPr>
          </a:p>
          <a:p>
            <a:pPr marL="285750" indent="-285750">
              <a:buClr>
                <a:srgbClr val="E35B2A"/>
              </a:buClr>
              <a:buFont typeface="Arial" panose="020B0604020202020204" pitchFamily="34" charset="0"/>
              <a:buChar char="•"/>
            </a:pPr>
            <a:r>
              <a:rPr lang="en-US" sz="1600"/>
              <a:t>Ensures compliance and full functionality of fire protection systems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2026</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$2M to $4.99M</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Fire Suppression repair and testing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38571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9CE8-A113-96CE-049C-E138915FF7A8}"/>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33A92FAB-BAE1-B1C4-FC6B-C7C5E7E0365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Overhead and Automatic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E37B456-4C34-4632-AC0B-DDA1CCFCB368}"/>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a:buNone/>
            </a:pPr>
            <a:r>
              <a:rPr lang="en-US"/>
              <a:t>Consultant shall provide comprehensive overhead door services across DEN facilities, including:</a:t>
            </a:r>
          </a:p>
          <a:p>
            <a:pPr marL="285750" indent="-285750">
              <a:buClr>
                <a:srgbClr val="E35B2A"/>
              </a:buClr>
              <a:buFont typeface="Arial" panose="020B0604020202020204" pitchFamily="34" charset="0"/>
              <a:buChar char="•"/>
            </a:pPr>
            <a:r>
              <a:rPr lang="en-US"/>
              <a:t>Installation of new overhead doors with all necessary hardware and accessories</a:t>
            </a:r>
            <a:endParaRPr lang="en-US">
              <a:ea typeface="Calibri"/>
              <a:cs typeface="Calibri"/>
            </a:endParaRPr>
          </a:p>
          <a:p>
            <a:pPr marL="285750" indent="-285750">
              <a:buClr>
                <a:srgbClr val="E35B2A"/>
              </a:buClr>
              <a:buFont typeface="Arial" panose="020B0604020202020204" pitchFamily="34" charset="0"/>
              <a:buChar char="•"/>
            </a:pPr>
            <a:r>
              <a:rPr lang="en-US"/>
              <a:t>Routine maintenance of existing overhead and automatic doors</a:t>
            </a:r>
            <a:endParaRPr lang="en-US">
              <a:ea typeface="Calibri"/>
              <a:cs typeface="Calibri"/>
            </a:endParaRPr>
          </a:p>
          <a:p>
            <a:pPr marL="285750" indent="-285750">
              <a:buClr>
                <a:srgbClr val="E35B2A"/>
              </a:buClr>
              <a:buFont typeface="Arial" panose="020B0604020202020204" pitchFamily="34" charset="0"/>
              <a:buChar char="•"/>
            </a:pPr>
            <a:r>
              <a:rPr lang="en-US"/>
              <a:t>24/7 emergency service response</a:t>
            </a:r>
            <a:endParaRPr lang="en-US">
              <a:ea typeface="Calibri"/>
              <a:cs typeface="Calibri"/>
            </a:endParaRPr>
          </a:p>
          <a:p>
            <a:pPr marL="285750" indent="-285750">
              <a:buClr>
                <a:srgbClr val="E35B2A"/>
              </a:buClr>
              <a:buFont typeface="Arial" panose="020B0604020202020204" pitchFamily="34" charset="0"/>
              <a:buChar char="•"/>
            </a:pPr>
            <a:r>
              <a:rPr lang="en-US"/>
              <a:t>Replacement of doors on an as-needed basis</a:t>
            </a:r>
            <a:endParaRPr lang="en-US">
              <a:ea typeface="Calibri"/>
              <a:cs typeface="Calibri"/>
            </a:endParaRPr>
          </a:p>
          <a:p>
            <a:pPr marL="285750" indent="-285750">
              <a:buClr>
                <a:srgbClr val="E35B2A"/>
              </a:buClr>
              <a:buFont typeface="Arial" panose="020B0604020202020204" pitchFamily="34" charset="0"/>
              <a:buChar char="•"/>
            </a:pPr>
            <a:r>
              <a:rPr lang="en-US"/>
              <a:t>Procurement of relevant goods and services as required</a:t>
            </a:r>
            <a:br>
              <a:rPr lang="en-US"/>
            </a:br>
            <a:endParaRPr lang="en-US"/>
          </a:p>
          <a:p>
            <a:pPr>
              <a:buNone/>
            </a:pPr>
            <a:r>
              <a:rPr lang="en-US" b="1"/>
              <a:t>Scope Includes:</a:t>
            </a:r>
            <a:endParaRPr lang="en-US"/>
          </a:p>
          <a:p>
            <a:pPr marL="285750" indent="-285750">
              <a:buClr>
                <a:srgbClr val="E35B2A"/>
              </a:buClr>
              <a:buFont typeface="Arial" panose="020B0604020202020204" pitchFamily="34" charset="0"/>
              <a:buChar char="•"/>
            </a:pPr>
            <a:r>
              <a:rPr lang="en-US"/>
              <a:t>Maintenance and servicing of over 147 high-speed fabric doors and low-energy handicap automatic doors</a:t>
            </a:r>
            <a:endParaRPr lang="en-US">
              <a:ea typeface="Calibri"/>
              <a:cs typeface="Calibri"/>
            </a:endParaRPr>
          </a:p>
          <a:p>
            <a:pPr marL="285750" indent="-285750">
              <a:buClr>
                <a:srgbClr val="E35B2A"/>
              </a:buClr>
              <a:buFont typeface="Arial" panose="020B0604020202020204" pitchFamily="34" charset="0"/>
              <a:buChar char="•"/>
            </a:pPr>
            <a:r>
              <a:rPr lang="en-US"/>
              <a:t>Coverage of existing and future installations throughout the airport complex</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ea typeface="+mn-ea"/>
                <a:cs typeface="+mn-cs"/>
              </a:rPr>
              <a:t>​</a:t>
            </a:r>
            <a:endParaRPr kumimoji="0" lang="en-US"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INFORMATION ​</a:t>
            </a:r>
            <a:endParaRPr kumimoji="0" lang="en-US"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Anticipated Advertisement Date:  </a:t>
            </a:r>
            <a:r>
              <a:rPr lang="en-US">
                <a:solidFill>
                  <a:prstClr val="black"/>
                </a:solidFill>
              </a:rPr>
              <a:t>Q1</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2026</a:t>
            </a:r>
            <a:r>
              <a:rPr kumimoji="0" lang="en-US" b="0" i="0" u="none" strike="noStrike" kern="1200" cap="none" spc="0" normalizeH="0" baseline="0" noProof="0">
                <a:ln>
                  <a:noFill/>
                </a:ln>
                <a:solidFill>
                  <a:prstClr val="black"/>
                </a:solidFill>
                <a:effectLst/>
                <a:uLnTx/>
                <a:uFillTx/>
                <a:ea typeface="+mn-ea"/>
                <a:cs typeface="+mn-cs"/>
              </a:rPr>
              <a:t> </a:t>
            </a:r>
            <a:endParaRPr kumimoji="0"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Estimated Project Value: </a:t>
            </a:r>
            <a:r>
              <a:rPr kumimoji="0" lang="en-US" b="0" i="0" u="none" strike="noStrike" kern="1200" cap="none" spc="0" normalizeH="0" baseline="0" noProof="0">
                <a:ln>
                  <a:noFill/>
                </a:ln>
                <a:solidFill>
                  <a:prstClr val="black"/>
                </a:solidFill>
                <a:effectLst/>
                <a:uLnTx/>
                <a:uFillTx/>
                <a:ea typeface="+mn-ea"/>
                <a:cs typeface="+mn-cs"/>
              </a:rPr>
              <a:t> </a:t>
            </a:r>
            <a:r>
              <a:rPr lang="en-US">
                <a:solidFill>
                  <a:prstClr val="black"/>
                </a:solidFill>
              </a:rPr>
              <a:t>$2M </a:t>
            </a:r>
            <a:r>
              <a:rPr kumimoji="0" lang="en-US" b="0" i="0" u="none" strike="noStrike" kern="1200" cap="none" spc="0" normalizeH="0" baseline="0" noProof="0">
                <a:ln>
                  <a:noFill/>
                </a:ln>
                <a:solidFill>
                  <a:prstClr val="black"/>
                </a:solidFill>
                <a:effectLst/>
                <a:uLnTx/>
                <a:uFillTx/>
                <a:ea typeface="+mn-ea"/>
                <a:cs typeface="+mn-cs"/>
              </a:rPr>
              <a:t>to </a:t>
            </a:r>
            <a:r>
              <a:rPr lang="en-US">
                <a:solidFill>
                  <a:prstClr val="black"/>
                </a:solidFill>
              </a:rPr>
              <a:t>$4.99M</a:t>
            </a:r>
            <a:endParaRPr lang="en-US" b="0" i="0" u="none" strike="noStrike" kern="1200" cap="none" spc="0" normalizeH="0" baseline="0" noProof="0">
              <a:ln>
                <a:noFill/>
              </a:ln>
              <a:solidFill>
                <a:prstClr val="black"/>
              </a:solidFill>
              <a:effectLst/>
              <a:uLnTx/>
              <a:uFillTx/>
              <a:ea typeface="Calibri"/>
              <a:cs typeface="Calibri"/>
            </a:endParaRPr>
          </a:p>
          <a:p>
            <a:pPr>
              <a:defRPr/>
            </a:pPr>
            <a:r>
              <a:rPr kumimoji="0" lang="en-US" b="1" i="0" u="none" strike="noStrike" kern="1200" cap="none" spc="0" normalizeH="0" baseline="0" noProof="0">
                <a:ln>
                  <a:noFill/>
                </a:ln>
                <a:solidFill>
                  <a:prstClr val="black"/>
                </a:solidFill>
                <a:effectLst/>
                <a:uLnTx/>
                <a:uFillTx/>
                <a:ea typeface="+mn-ea"/>
                <a:cs typeface="+mn-cs"/>
              </a:rPr>
              <a:t>Small Business Program Goal: </a:t>
            </a:r>
            <a:r>
              <a:rPr lang="en-US">
                <a:solidFill>
                  <a:prstClr val="black"/>
                </a:solidFill>
              </a:rPr>
              <a:t>7% MWBE</a:t>
            </a:r>
            <a:endParaRPr lang="en-US"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Key Scope/Industry:​ </a:t>
            </a:r>
            <a:r>
              <a:rPr kumimoji="0" lang="en-US" b="0" i="0" u="none" strike="noStrike" kern="1200" cap="none" spc="0" normalizeH="0" baseline="0" noProof="0">
                <a:ln>
                  <a:noFill/>
                </a:ln>
                <a:solidFill>
                  <a:prstClr val="black"/>
                </a:solidFill>
                <a:effectLst/>
                <a:uLnTx/>
                <a:uFillTx/>
                <a:ea typeface="+mn-ea"/>
                <a:cs typeface="+mn-cs"/>
              </a:rPr>
              <a:t> </a:t>
            </a:r>
            <a:r>
              <a:rPr lang="en-US" b="0" i="0">
                <a:effectLst/>
              </a:rPr>
              <a:t>Garage Door </a:t>
            </a:r>
            <a:r>
              <a:rPr lang="en-US"/>
              <a:t>Maintenance</a:t>
            </a:r>
            <a:r>
              <a:rPr lang="en-US" b="0" i="0">
                <a:effectLst/>
              </a:rPr>
              <a:t> </a:t>
            </a:r>
            <a:endParaRPr lang="en-US"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ea typeface="+mn-ea"/>
                <a:cs typeface="+mn-cs"/>
              </a:rPr>
              <a:t>Project Manager​: </a:t>
            </a:r>
            <a:r>
              <a:rPr kumimoji="0" lang="en-US" i="0" u="none" strike="noStrike" kern="1200" cap="none" spc="0" normalizeH="0" baseline="0" noProof="0">
                <a:ln>
                  <a:noFill/>
                </a:ln>
                <a:effectLst/>
                <a:uLnTx/>
                <a:uFillTx/>
                <a:ea typeface="+mn-ea"/>
                <a:cs typeface="+mn-cs"/>
              </a:rPr>
              <a:t>Cara James </a:t>
            </a:r>
            <a:r>
              <a:rPr kumimoji="0" lang="en-US" b="1" i="0" u="none" strike="noStrike" kern="1200" cap="none" spc="0" normalizeH="0" baseline="0" noProof="0">
                <a:ln>
                  <a:noFill/>
                </a:ln>
                <a:solidFill>
                  <a:prstClr val="black"/>
                </a:solidFill>
                <a:effectLst/>
                <a:uLnTx/>
                <a:uFillTx/>
                <a:ea typeface="+mn-ea"/>
                <a:cs typeface="+mn-cs"/>
              </a:rPr>
              <a:t>| </a:t>
            </a:r>
            <a:r>
              <a:rPr lang="en-US" b="0" i="0">
                <a:solidFill>
                  <a:srgbClr val="323130"/>
                </a:solidFill>
                <a:effectLst/>
                <a:hlinkClick r:id="rId3"/>
              </a:rPr>
              <a:t>Cara.James@flydenver.com</a:t>
            </a:r>
            <a:r>
              <a:rPr lang="en-US" b="0" i="0">
                <a:solidFill>
                  <a:srgbClr val="323130"/>
                </a:solidFill>
                <a:effectLst/>
              </a:rPr>
              <a:t> </a:t>
            </a:r>
            <a:endParaRPr kumimoji="0" lang="en-US"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10502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b="1">
                <a:solidFill>
                  <a:srgbClr val="440099"/>
                </a:solidFill>
                <a:ea typeface="+mj-lt"/>
                <a:cs typeface="+mj-lt"/>
              </a:rPr>
              <a:t>High Ceiling and Hard Surface Cleaning</a:t>
            </a:r>
            <a:endParaRPr lang="en-US" sz="4800">
              <a:ea typeface="+mj-lt"/>
              <a:cs typeface="+mj-lt"/>
            </a:endParaRPr>
          </a:p>
        </p:txBody>
      </p:sp>
      <p:sp>
        <p:nvSpPr>
          <p:cNvPr id="3" name="TextBox 2">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1033168"/>
            <a:ext cx="10031260" cy="5509200"/>
          </a:xfrm>
          <a:prstGeom prst="rect">
            <a:avLst/>
          </a:prstGeom>
          <a:noFill/>
        </p:spPr>
        <p:txBody>
          <a:bodyPr wrap="square" lIns="91440" tIns="45720" rIns="91440" bIns="45720" anchor="t">
            <a:spAutoFit/>
          </a:bodyPr>
          <a:lstStyle/>
          <a:p>
            <a:pPr>
              <a:buNone/>
            </a:pPr>
            <a:r>
              <a:rPr lang="en-US" sz="1600"/>
              <a:t>DEN seeks vendors for specialized cleaning in public and tenant areas, including:</a:t>
            </a:r>
          </a:p>
          <a:p>
            <a:pPr marL="285750" indent="-285750">
              <a:buClr>
                <a:srgbClr val="E35B2A"/>
              </a:buClr>
              <a:buFont typeface="Arial" panose="020B0604020202020204" pitchFamily="34" charset="0"/>
              <a:buChar char="•"/>
            </a:pPr>
            <a:r>
              <a:rPr lang="en-US" sz="1600"/>
              <a:t>Surface cleaning and dust control</a:t>
            </a:r>
            <a:endParaRPr lang="en-US" sz="1600">
              <a:ea typeface="Calibri"/>
              <a:cs typeface="Calibri"/>
            </a:endParaRPr>
          </a:p>
          <a:p>
            <a:pPr marL="285750" indent="-285750">
              <a:buClr>
                <a:srgbClr val="E35B2A"/>
              </a:buClr>
              <a:buFont typeface="Arial" panose="020B0604020202020204" pitchFamily="34" charset="0"/>
              <a:buChar char="•"/>
            </a:pPr>
            <a:r>
              <a:rPr lang="en-US" sz="1600"/>
              <a:t>Vacuuming ceilings, lights, and walls</a:t>
            </a:r>
            <a:endParaRPr lang="en-US" sz="1600">
              <a:ea typeface="Calibri"/>
              <a:cs typeface="Calibri"/>
            </a:endParaRPr>
          </a:p>
          <a:p>
            <a:pPr marL="285750" indent="-285750">
              <a:buClr>
                <a:srgbClr val="E35B2A"/>
              </a:buClr>
              <a:buFont typeface="Arial" panose="020B0604020202020204" pitchFamily="34" charset="0"/>
              <a:buChar char="•"/>
            </a:pPr>
            <a:r>
              <a:rPr lang="en-US" sz="1600"/>
              <a:t>Cleaning air diffusers with certified biodegradable solution</a:t>
            </a:r>
            <a:endParaRPr lang="en-US" sz="1600">
              <a:ea typeface="Calibri"/>
              <a:cs typeface="Calibri"/>
            </a:endParaRPr>
          </a:p>
          <a:p>
            <a:endParaRPr lang="en-US" sz="1600" b="1"/>
          </a:p>
          <a:p>
            <a:r>
              <a:rPr lang="en-US" sz="1600" b="1"/>
              <a:t>Solution Must Be:</a:t>
            </a:r>
            <a:endParaRPr lang="en-US" sz="1600" b="1">
              <a:ea typeface="Calibri"/>
              <a:cs typeface="Calibri"/>
            </a:endParaRPr>
          </a:p>
          <a:p>
            <a:pPr marL="285750" indent="-285750">
              <a:buClr>
                <a:srgbClr val="E35B2A"/>
              </a:buClr>
              <a:buFont typeface="Arial" panose="020B0604020202020204" pitchFamily="34" charset="0"/>
              <a:buChar char="•"/>
            </a:pPr>
            <a:r>
              <a:rPr lang="en-US" sz="1600"/>
              <a:t>Biodegradable, non-abrasive, phosphate-free, non-flammable, and SCS-certified</a:t>
            </a:r>
            <a:endParaRPr lang="en-US" sz="1600">
              <a:ea typeface="Calibri"/>
              <a:cs typeface="Calibri"/>
            </a:endParaRPr>
          </a:p>
          <a:p>
            <a:br>
              <a:rPr lang="en-US" sz="1600" b="0" i="0" u="none" strike="noStrike" kern="1200" cap="none" spc="0" normalizeH="0" baseline="0" noProof="0">
                <a:ln>
                  <a:noFill/>
                </a:ln>
                <a:effectLst/>
                <a:uLnTx/>
                <a:uFillTx/>
                <a:ea typeface="Calibri"/>
                <a:cs typeface="Calibri"/>
              </a:rPr>
            </a:br>
            <a:r>
              <a:rPr lang="en-US" sz="1600" b="1"/>
              <a:t>Hours:</a:t>
            </a:r>
            <a:r>
              <a:rPr lang="en-US" sz="1600"/>
              <a:t> 24/7 (scheduled per task)</a:t>
            </a:r>
            <a:endParaRPr lang="en-US" sz="1600">
              <a:ea typeface="Calibri"/>
              <a:cs typeface="Calibri"/>
            </a:endParaRPr>
          </a:p>
          <a:p>
            <a:br>
              <a:rPr lang="en-US" sz="1600" b="1"/>
            </a:br>
            <a:r>
              <a:rPr lang="en-US" sz="1600" b="1"/>
              <a:t>Equipment:</a:t>
            </a:r>
            <a:endParaRPr lang="en-US" sz="1600"/>
          </a:p>
          <a:p>
            <a:pPr marL="285750" indent="-285750">
              <a:buClr>
                <a:srgbClr val="E35B2A"/>
              </a:buClr>
              <a:buFont typeface="Arial" panose="020B0604020202020204" pitchFamily="34" charset="0"/>
              <a:buChar char="•"/>
            </a:pPr>
            <a:r>
              <a:rPr lang="en-US" sz="1600"/>
              <a:t>19–20 ft lift with operator</a:t>
            </a:r>
            <a:endParaRPr lang="en-US" sz="1600">
              <a:ea typeface="Calibri"/>
              <a:cs typeface="Calibri"/>
            </a:endParaRPr>
          </a:p>
          <a:p>
            <a:pPr marL="285750" indent="-285750">
              <a:buClr>
                <a:srgbClr val="E35B2A"/>
              </a:buClr>
              <a:buFont typeface="Arial" panose="020B0604020202020204" pitchFamily="34" charset="0"/>
              <a:buChar char="•"/>
            </a:pPr>
            <a:r>
              <a:rPr lang="en-US" sz="1600"/>
              <a:t>HEPA backpack vacuum (or equivalent)</a:t>
            </a:r>
            <a:endParaRPr lang="en-US" sz="1600">
              <a:ea typeface="Calibri"/>
              <a:cs typeface="Calibri"/>
            </a:endParaRPr>
          </a:p>
          <a:p>
            <a:pPr marL="285750" indent="-285750">
              <a:buClr>
                <a:srgbClr val="E35B2A"/>
              </a:buClr>
              <a:buFont typeface="Arial" panose="020B0604020202020204" pitchFamily="34" charset="0"/>
              <a:buChar char="•"/>
            </a:pPr>
            <a:r>
              <a:rPr lang="en-US" sz="1600"/>
              <a:t>Extension cords, vacuum pole, soft brushes</a:t>
            </a:r>
            <a:endParaRPr lang="en-US" sz="1600">
              <a:ea typeface="Calibri"/>
              <a:cs typeface="Calibri"/>
            </a:endParaRPr>
          </a:p>
          <a:p>
            <a:pPr marL="285750" indent="-285750">
              <a:buClr>
                <a:srgbClr val="E35B2A"/>
              </a:buClr>
              <a:buFont typeface="Arial" panose="020B0604020202020204" pitchFamily="34" charset="0"/>
              <a:buChar char="•"/>
            </a:pPr>
            <a:r>
              <a:rPr lang="en-US" sz="1600"/>
              <a:t>Telescoping spray wand, dual-layer drop cloths</a:t>
            </a:r>
            <a:endParaRPr lang="en-US" sz="1600">
              <a:ea typeface="Calibri"/>
              <a:cs typeface="Calibri"/>
            </a:endParaRPr>
          </a:p>
          <a:p>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Q1 2026</a:t>
            </a:r>
            <a:r>
              <a:rPr kumimoji="0" lang="en-US" sz="1600" b="0" i="0" u="none" strike="noStrike" kern="1200" cap="none" spc="0" normalizeH="0" baseline="0" noProof="0">
                <a:ln>
                  <a:noFill/>
                </a:ln>
                <a:solidFill>
                  <a:prstClr val="black"/>
                </a:solidFill>
                <a:effectLst/>
                <a:uLnTx/>
                <a:uFillTx/>
                <a:ea typeface="+mn-ea"/>
                <a:cs typeface="+mn-cs"/>
              </a:rPr>
              <a:t> </a:t>
            </a:r>
            <a:endParaRPr kumimoji="0"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$2M </a:t>
            </a:r>
            <a:r>
              <a:rPr kumimoji="0" lang="en-US" sz="1600" b="0" i="0" u="none" strike="noStrike" kern="1200" cap="none" spc="0" normalizeH="0" baseline="0" noProof="0">
                <a:ln>
                  <a:noFill/>
                </a:ln>
                <a:solidFill>
                  <a:prstClr val="black"/>
                </a:solidFill>
                <a:effectLst/>
                <a:uLnTx/>
                <a:uFillTx/>
                <a:ea typeface="+mn-ea"/>
                <a:cs typeface="+mn-cs"/>
              </a:rPr>
              <a:t>to </a:t>
            </a:r>
            <a:r>
              <a:rPr lang="en-US" sz="1600">
                <a:solidFill>
                  <a:prstClr val="black"/>
                </a:solidFill>
              </a:rPr>
              <a:t>$4.99M</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12% MWBE</a:t>
            </a:r>
            <a:endParaRPr lang="en-US" sz="160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Janitorial. Need to be able to use a lift and ladders, work is above 20’.</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7060-75D5-00D0-7978-A0D631A6FC9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88DE285-AEB0-58AD-125D-C6BA8DFD4182}"/>
              </a:ext>
            </a:extLst>
          </p:cNvPr>
          <p:cNvSpPr>
            <a:spLocks noGrp="1"/>
          </p:cNvSpPr>
          <p:nvPr>
            <p:ph type="title" idx="4294967295"/>
          </p:nvPr>
        </p:nvSpPr>
        <p:spPr>
          <a:xfrm>
            <a:off x="771858" y="305863"/>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On Call Electrical Services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F924661-ABBC-6C2F-839E-0847FE33E541}"/>
              </a:ext>
              <a:ext uri="{C183D7F6-B498-43B3-948B-1728B52AA6E4}">
                <adec:decorative xmlns:adec="http://schemas.microsoft.com/office/drawing/2017/decorative" val="0"/>
              </a:ext>
            </a:extLst>
          </p:cNvPr>
          <p:cNvSpPr txBox="1"/>
          <p:nvPr/>
        </p:nvSpPr>
        <p:spPr>
          <a:xfrm>
            <a:off x="771858" y="1178641"/>
            <a:ext cx="9512421" cy="3970318"/>
          </a:xfrm>
          <a:prstGeom prst="rect">
            <a:avLst/>
          </a:prstGeom>
          <a:noFill/>
        </p:spPr>
        <p:txBody>
          <a:bodyPr wrap="square" lIns="91440" tIns="45720" rIns="91440" bIns="45720" anchor="t">
            <a:spAutoFit/>
          </a:bodyPr>
          <a:lstStyle/>
          <a:p>
            <a:r>
              <a:rPr lang="en-US" sz="1400">
                <a:ea typeface="+mn-lt"/>
                <a:cs typeface="+mn-lt"/>
              </a:rPr>
              <a:t>DEN seeks to acquire an On-Call Electrical Services contractor to provide electrical services for projects and tasks on airport property. These services may include but are not necessarily limited to, the furnishment and installation of the following: </a:t>
            </a:r>
            <a:br>
              <a:rPr lang="en-US" sz="1400">
                <a:ea typeface="+mn-lt"/>
                <a:cs typeface="+mn-lt"/>
              </a:rPr>
            </a:br>
            <a:endParaRPr lang="en-US" sz="1400">
              <a:ea typeface="+mn-lt"/>
              <a:cs typeface="+mn-lt"/>
            </a:endParaRPr>
          </a:p>
          <a:p>
            <a:pPr marL="800100" lvl="1" indent="-342900">
              <a:buFont typeface="+mj-lt"/>
              <a:buAutoNum type="arabicPeriod"/>
            </a:pPr>
            <a:r>
              <a:rPr lang="en-US" sz="1400">
                <a:ea typeface="+mn-lt"/>
                <a:cs typeface="+mn-lt"/>
              </a:rPr>
              <a:t>Power Devices, Equipment and Circuiting </a:t>
            </a:r>
          </a:p>
          <a:p>
            <a:pPr marL="800100" lvl="1" indent="-342900">
              <a:buFont typeface="+mj-lt"/>
              <a:buAutoNum type="arabicPeriod"/>
            </a:pPr>
            <a:r>
              <a:rPr lang="en-US" sz="1400">
                <a:ea typeface="+mn-lt"/>
                <a:cs typeface="+mn-lt"/>
              </a:rPr>
              <a:t>Lighting </a:t>
            </a:r>
          </a:p>
          <a:p>
            <a:pPr marL="800100" lvl="1" indent="-342900">
              <a:buFont typeface="+mj-lt"/>
              <a:buAutoNum type="arabicPeriod"/>
            </a:pPr>
            <a:r>
              <a:rPr lang="en-US" sz="1400">
                <a:ea typeface="+mn-lt"/>
                <a:cs typeface="+mn-lt"/>
              </a:rPr>
              <a:t>Low-Voltage and special systems </a:t>
            </a:r>
          </a:p>
          <a:p>
            <a:pPr marL="800100" lvl="1" indent="-342900">
              <a:buFont typeface="+mj-lt"/>
              <a:buAutoNum type="arabicPeriod"/>
            </a:pPr>
            <a:r>
              <a:rPr lang="en-US" sz="1400">
                <a:ea typeface="+mn-lt"/>
                <a:cs typeface="+mn-lt"/>
              </a:rPr>
              <a:t>Life Safety </a:t>
            </a:r>
          </a:p>
          <a:p>
            <a:pPr marL="800100" lvl="1" indent="-342900">
              <a:buFont typeface="+mj-lt"/>
              <a:buAutoNum type="arabicPeriod"/>
            </a:pPr>
            <a:r>
              <a:rPr lang="en-US" sz="1400">
                <a:ea typeface="+mn-lt"/>
                <a:cs typeface="+mn-lt"/>
              </a:rPr>
              <a:t>Medium Voltage</a:t>
            </a:r>
          </a:p>
          <a:p>
            <a:pPr marL="800100" lvl="1" indent="-342900">
              <a:buFont typeface="+mj-lt"/>
              <a:buAutoNum type="arabicPeriod"/>
            </a:pPr>
            <a:r>
              <a:rPr lang="en-US" sz="1400">
                <a:ea typeface="+mn-lt"/>
                <a:cs typeface="+mn-lt"/>
              </a:rPr>
              <a:t>Other disciplines (only when ancillary to electrical work).</a:t>
            </a:r>
            <a:endParaRPr lang="en-US" sz="1400" b="0" i="0" u="none" strike="noStrike" kern="1200" cap="none" spc="0" normalizeH="0" baseline="0" noProof="0">
              <a:ln>
                <a:noFill/>
              </a:ln>
              <a:solidFill>
                <a:prstClr val="black"/>
              </a:solidFill>
              <a:effectLst/>
              <a:uLnTx/>
              <a:uFillTx/>
              <a:ea typeface="Calibri"/>
              <a:cs typeface="Calibri"/>
            </a:endParaRPr>
          </a:p>
          <a:p>
            <a:pPr>
              <a:defRPr/>
            </a:pPr>
            <a:endParaRPr lang="en-US" sz="14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Calibri"/>
                <a:cs typeface="Calibri"/>
              </a:rPr>
              <a:t>KEY INFORMATION ​</a:t>
            </a:r>
            <a:endParaRPr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Calibri"/>
                <a:cs typeface="Calibri"/>
              </a:rPr>
              <a:t>Anticipated Advertisement Date:  </a:t>
            </a:r>
            <a:r>
              <a:rPr lang="en-US" sz="1400">
                <a:solidFill>
                  <a:prstClr val="black"/>
                </a:solidFill>
                <a:ea typeface="Calibri"/>
                <a:cs typeface="Calibri"/>
              </a:rPr>
              <a:t>Q2</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solidFill>
                  <a:prstClr val="black"/>
                </a:solidFill>
                <a:ea typeface="Calibri"/>
                <a:cs typeface="Calibri"/>
              </a:rPr>
              <a:t>2026</a:t>
            </a:r>
            <a:endParaRPr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Estimated Project Value: </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t>$2M to $4.99M</a:t>
            </a:r>
            <a:endParaRPr lang="en-US" sz="1400">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Small Business Program Goal: </a:t>
            </a:r>
            <a:r>
              <a:rPr lang="en-US" sz="1400">
                <a:solidFill>
                  <a:prstClr val="black"/>
                </a:solidFill>
                <a:ea typeface="Calibri"/>
                <a:cs typeface="Calibri"/>
              </a:rPr>
              <a:t>TBD</a:t>
            </a:r>
            <a:endParaRPr lang="en-US" sz="1400" b="0" i="0" u="none" strike="noStrike" kern="1200" cap="none" spc="0" normalizeH="0" baseline="0" noProof="0">
              <a:ln>
                <a:noFill/>
              </a:ln>
              <a:solidFill>
                <a:prstClr val="black"/>
              </a:solidFill>
              <a:effectLst/>
              <a:uLnTx/>
              <a:uFillTx/>
              <a:ea typeface="Calibri"/>
              <a:cs typeface="Calibri"/>
            </a:endParaRPr>
          </a:p>
          <a:p>
            <a:pPr>
              <a:defRPr/>
            </a:pPr>
            <a:r>
              <a:rPr lang="en-US" sz="1400" b="1">
                <a:solidFill>
                  <a:prstClr val="black"/>
                </a:solidFill>
                <a:ea typeface="Calibri"/>
                <a:cs typeface="Calibri"/>
              </a:rPr>
              <a:t>Key Industry:</a:t>
            </a:r>
            <a:r>
              <a:rPr lang="en-US" sz="1400">
                <a:solidFill>
                  <a:prstClr val="black"/>
                </a:solidFill>
                <a:ea typeface="Calibri"/>
                <a:cs typeface="Calibri"/>
              </a:rPr>
              <a:t> Electrical, Low and Medium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ea typeface="Calibri"/>
                <a:cs typeface="Calibri"/>
              </a:rPr>
              <a:t>Project</a:t>
            </a:r>
            <a:r>
              <a:rPr kumimoji="0" lang="en-US" sz="1400" b="1" i="0" u="none" strike="noStrike" kern="1200" cap="none" spc="0" normalizeH="0" baseline="0" noProof="0">
                <a:ln>
                  <a:noFill/>
                </a:ln>
                <a:effectLst/>
                <a:uLnTx/>
                <a:uFillTx/>
                <a:ea typeface="Calibri"/>
                <a:cs typeface="Calibri"/>
              </a:rPr>
              <a:t> Manager​: </a:t>
            </a:r>
            <a:r>
              <a:rPr lang="en-US" sz="1400">
                <a:ea typeface="Calibri"/>
                <a:cs typeface="Calibri"/>
              </a:rPr>
              <a:t>Jacqueline</a:t>
            </a:r>
            <a:r>
              <a:rPr lang="en-US" sz="1400">
                <a:solidFill>
                  <a:prstClr val="black"/>
                </a:solidFill>
                <a:ea typeface="Calibri"/>
                <a:cs typeface="Calibri"/>
              </a:rPr>
              <a:t> Wilson </a:t>
            </a:r>
            <a:r>
              <a:rPr kumimoji="0" lang="en-US" sz="1400" b="1" i="0" u="none" strike="noStrike" kern="1200" cap="none" spc="0" normalizeH="0" baseline="0" noProof="0">
                <a:ln>
                  <a:noFill/>
                </a:ln>
                <a:solidFill>
                  <a:prstClr val="black"/>
                </a:solidFill>
                <a:effectLst/>
                <a:uLnTx/>
                <a:uFillTx/>
                <a:ea typeface="Calibri"/>
                <a:cs typeface="Calibri"/>
              </a:rPr>
              <a:t>| </a:t>
            </a:r>
            <a:r>
              <a:rPr lang="en-US" sz="1400">
                <a:solidFill>
                  <a:srgbClr val="323130"/>
                </a:solidFill>
                <a:ea typeface="Calibri"/>
                <a:cs typeface="Calibri"/>
                <a:hlinkClick r:id="rId3"/>
              </a:rPr>
              <a:t>jacqueline.wilson@flydenver.com</a:t>
            </a:r>
          </a:p>
          <a:p>
            <a:pPr>
              <a:defRPr/>
            </a:pPr>
            <a:endParaRPr lang="en-US" sz="1400">
              <a:solidFill>
                <a:srgbClr val="323130"/>
              </a:solidFill>
              <a:ea typeface="Calibri"/>
              <a:cs typeface="Calibri"/>
            </a:endParaRPr>
          </a:p>
          <a:p>
            <a:pPr>
              <a:defRPr/>
            </a:pPr>
            <a:endParaRPr lang="en-US" sz="1400">
              <a:solidFill>
                <a:srgbClr val="323130"/>
              </a:solidFill>
              <a:ea typeface="Calibri"/>
              <a:cs typeface="Calibri"/>
            </a:endParaRPr>
          </a:p>
        </p:txBody>
      </p:sp>
    </p:spTree>
    <p:extLst>
      <p:ext uri="{BB962C8B-B14F-4D97-AF65-F5344CB8AC3E}">
        <p14:creationId xmlns:p14="http://schemas.microsoft.com/office/powerpoint/2010/main" val="1766899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D51B-815C-925F-6BE9-1A20B109DF52}"/>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6F28196B-146E-A03B-FEC2-27589D326F67}"/>
              </a:ext>
            </a:extLst>
          </p:cNvPr>
          <p:cNvSpPr>
            <a:spLocks noGrp="1"/>
          </p:cNvSpPr>
          <p:nvPr>
            <p:ph type="title" idx="4294967295"/>
          </p:nvPr>
        </p:nvSpPr>
        <p:spPr>
          <a:xfrm>
            <a:off x="771858" y="305863"/>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DEN Guard Gates Maintenance, Repair, and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0D3BF9D1-8BCD-533E-63BA-1E4F781F8365}"/>
              </a:ext>
              <a:ext uri="{C183D7F6-B498-43B3-948B-1728B52AA6E4}">
                <adec:decorative xmlns:adec="http://schemas.microsoft.com/office/drawing/2017/decorative" val="0"/>
              </a:ext>
            </a:extLst>
          </p:cNvPr>
          <p:cNvSpPr txBox="1"/>
          <p:nvPr/>
        </p:nvSpPr>
        <p:spPr>
          <a:xfrm>
            <a:off x="771858" y="1178641"/>
            <a:ext cx="9512421" cy="5493812"/>
          </a:xfrm>
          <a:prstGeom prst="rect">
            <a:avLst/>
          </a:prstGeom>
          <a:noFill/>
        </p:spPr>
        <p:txBody>
          <a:bodyPr wrap="square" lIns="91440" tIns="45720" rIns="91440" bIns="45720" anchor="t">
            <a:spAutoFit/>
          </a:bodyPr>
          <a:lstStyle/>
          <a:p>
            <a:r>
              <a:rPr lang="en-US" sz="1400">
                <a:ea typeface="+mn-lt"/>
                <a:cs typeface="+mn-lt"/>
              </a:rPr>
              <a:t>Provide preventative maintenance, corrective maintenance and emergency repair services to extend the life of DEN’s electric security gates and be responsible for expedited time-critical gate repairs that may impact public safety and airport security.</a:t>
            </a:r>
            <a:endParaRPr lang="en-US"/>
          </a:p>
          <a:p>
            <a:endParaRPr lang="en-US" sz="1400"/>
          </a:p>
          <a:p>
            <a:r>
              <a:rPr lang="en-US" sz="1400" b="1"/>
              <a:t>Scope includes</a:t>
            </a:r>
            <a:r>
              <a:rPr lang="en-US" sz="1400"/>
              <a:t>:</a:t>
            </a:r>
            <a:endParaRPr lang="en-US" sz="1400">
              <a:ea typeface="Calibri"/>
              <a:cs typeface="Calibri"/>
            </a:endParaRPr>
          </a:p>
          <a:p>
            <a:pPr marL="285750" indent="-285750">
              <a:buFont typeface="Arial" panose="020B0604020202020204" pitchFamily="34" charset="0"/>
              <a:buChar char="•"/>
            </a:pPr>
            <a:r>
              <a:rPr lang="en-US" sz="1400"/>
              <a:t>Preventative and corrective maintenance</a:t>
            </a:r>
            <a:endParaRPr lang="en-US" sz="1400">
              <a:ea typeface="Calibri"/>
              <a:cs typeface="Calibri"/>
            </a:endParaRPr>
          </a:p>
          <a:p>
            <a:pPr marL="285750" indent="-285750">
              <a:buFont typeface="Arial" panose="020B0604020202020204" pitchFamily="34" charset="0"/>
              <a:buChar char="•"/>
            </a:pPr>
            <a:r>
              <a:rPr lang="en-US" sz="1400"/>
              <a:t>Emergency repair services</a:t>
            </a:r>
            <a:endParaRPr lang="en-US" sz="1400">
              <a:ea typeface="Calibri"/>
              <a:cs typeface="Calibri"/>
            </a:endParaRPr>
          </a:p>
          <a:p>
            <a:pPr marL="285750" indent="-285750">
              <a:buFont typeface="Arial" panose="020B0604020202020204" pitchFamily="34" charset="0"/>
              <a:buChar char="•"/>
            </a:pPr>
            <a:r>
              <a:rPr lang="en-US" sz="1400"/>
              <a:t>Gate and gate operator installation/removal</a:t>
            </a:r>
            <a:endParaRPr lang="en-US" sz="1400">
              <a:ea typeface="Calibri"/>
              <a:cs typeface="Calibri"/>
            </a:endParaRPr>
          </a:p>
          <a:p>
            <a:pPr marL="285750" indent="-285750">
              <a:buFont typeface="Arial" panose="020B0604020202020204" pitchFamily="34" charset="0"/>
              <a:buChar char="•"/>
            </a:pPr>
            <a:r>
              <a:rPr lang="en-US" sz="1400"/>
              <a:t>Troubleshooting and diagnostics</a:t>
            </a:r>
            <a:endParaRPr lang="en-US" sz="1400">
              <a:ea typeface="Calibri"/>
              <a:cs typeface="Calibri"/>
            </a:endParaRPr>
          </a:p>
          <a:p>
            <a:pPr marL="285750" indent="-285750">
              <a:buFont typeface="Arial" panose="020B0604020202020204" pitchFamily="34" charset="0"/>
              <a:buChar char="•"/>
            </a:pPr>
            <a:r>
              <a:rPr lang="en-US" sz="1400"/>
              <a:t>PLC (Programmable Logic Controller) experience required</a:t>
            </a:r>
            <a:endParaRPr lang="en-US" sz="1400">
              <a:ea typeface="Calibri"/>
              <a:cs typeface="Calibri"/>
            </a:endParaRPr>
          </a:p>
          <a:p>
            <a:pPr marL="285750" indent="-285750">
              <a:buFont typeface="Arial" panose="020B0604020202020204" pitchFamily="34" charset="0"/>
              <a:buChar char="•"/>
            </a:pPr>
            <a:endParaRPr lang="en-US" sz="1400"/>
          </a:p>
          <a:p>
            <a:r>
              <a:rPr lang="en-US" sz="1400" b="1"/>
              <a:t>Qualifications:</a:t>
            </a:r>
            <a:endParaRPr lang="en-US" sz="1400" b="1">
              <a:ea typeface="Calibri"/>
              <a:cs typeface="Calibri"/>
            </a:endParaRPr>
          </a:p>
          <a:p>
            <a:pPr marL="285750" indent="-285750">
              <a:buFont typeface="Arial" panose="020B0604020202020204" pitchFamily="34" charset="0"/>
              <a:buChar char="•"/>
            </a:pPr>
            <a:r>
              <a:rPr lang="en-US" sz="1400"/>
              <a:t>Provide personnel skilled in diagnosing technical issues with complex gate system</a:t>
            </a:r>
            <a:endParaRPr lang="en-US" sz="1400">
              <a:ea typeface="Calibri"/>
              <a:cs typeface="Calibri"/>
            </a:endParaRPr>
          </a:p>
          <a:p>
            <a:pPr marL="285750" indent="-285750">
              <a:buFont typeface="Arial" panose="020B0604020202020204" pitchFamily="34" charset="0"/>
              <a:buChar char="•"/>
            </a:pPr>
            <a:r>
              <a:rPr lang="en-US" sz="1400"/>
              <a:t>Familiarization with DEN's preferred manufacturers for new and replacement parts</a:t>
            </a:r>
            <a:endParaRPr lang="en-US" sz="1400">
              <a:ea typeface="Calibri"/>
              <a:cs typeface="Calibri"/>
            </a:endParaRPr>
          </a:p>
          <a:p>
            <a:pPr marL="285750" indent="-285750">
              <a:buFont typeface="Arial" panose="020B0604020202020204" pitchFamily="34" charset="0"/>
              <a:buChar char="•"/>
            </a:pPr>
            <a:r>
              <a:rPr lang="en-US" sz="1400"/>
              <a:t>Emergency Services / Rapid Response Teams</a:t>
            </a:r>
            <a:endParaRPr kumimoji="0" lang="en-US" sz="14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pPr>
            <a:r>
              <a:rPr lang="en-US" sz="1500">
                <a:solidFill>
                  <a:prstClr val="black"/>
                </a:solidFill>
                <a:ea typeface="Calibri"/>
                <a:cs typeface="Calibri"/>
              </a:rPr>
              <a:t>SCADA (Supervisory Control and Data Acquisitions) system.</a:t>
            </a:r>
          </a:p>
          <a:p>
            <a:endParaRPr lang="en-US" sz="1400" b="0" i="0" u="none" strike="noStrike" kern="1200" cap="none" spc="0" normalizeH="0" baseline="0" noProof="0">
              <a:ln>
                <a:noFill/>
              </a:ln>
              <a:solidFill>
                <a:prstClr val="black"/>
              </a:solidFill>
              <a:effectLst/>
              <a:uLnTx/>
              <a:uFillTx/>
              <a:ea typeface="Calibri"/>
              <a:cs typeface="Calibri"/>
            </a:endParaRPr>
          </a:p>
          <a:p>
            <a:pPr>
              <a:defRPr/>
            </a:pPr>
            <a:endParaRPr lang="en-US" sz="14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Calibri"/>
                <a:cs typeface="Calibri"/>
              </a:rPr>
              <a:t>KEY INFORMATION ​</a:t>
            </a:r>
            <a:endParaRPr lang="en-US" sz="1400" b="1" i="0" u="none" strike="noStrike" kern="1200" cap="none" spc="0" normalizeH="0" baseline="0" noProof="0">
              <a:ln>
                <a:noFill/>
              </a:ln>
              <a:solidFill>
                <a:prstClr val="black"/>
              </a:solidFill>
              <a:effectLst/>
              <a:uLnTx/>
              <a:uFillTx/>
              <a:ea typeface="Calibri"/>
              <a:cs typeface="Calibri"/>
            </a:endParaRPr>
          </a:p>
          <a:p>
            <a:pPr>
              <a:defRPr/>
            </a:pPr>
            <a:r>
              <a:rPr kumimoji="0" lang="en-US" sz="1400" b="1" i="0" u="none" strike="noStrike" kern="1200" cap="none" spc="0" normalizeH="0" baseline="0" noProof="0">
                <a:ln>
                  <a:noFill/>
                </a:ln>
                <a:solidFill>
                  <a:prstClr val="black"/>
                </a:solidFill>
                <a:effectLst/>
                <a:uLnTx/>
                <a:uFillTx/>
                <a:ea typeface="Calibri"/>
                <a:cs typeface="Calibri"/>
              </a:rPr>
              <a:t>Anticipated Advertisement Date:  </a:t>
            </a:r>
            <a:r>
              <a:rPr lang="en-US" sz="1400">
                <a:solidFill>
                  <a:prstClr val="black"/>
                </a:solidFill>
                <a:ea typeface="Calibri"/>
                <a:cs typeface="Calibri"/>
              </a:rPr>
              <a:t>Q4</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solidFill>
                  <a:prstClr val="black"/>
                </a:solidFill>
                <a:ea typeface="Calibri"/>
                <a:cs typeface="Calibri"/>
              </a:rPr>
              <a:t>2026 </a:t>
            </a:r>
            <a:endParaRPr lang="en-US" sz="1400" b="0" i="0" u="none" strike="noStrike" kern="1200" cap="none" spc="0" normalizeH="0" baseline="0" noProof="0">
              <a:ln>
                <a:noFill/>
              </a:ln>
              <a:solidFill>
                <a:prstClr val="black"/>
              </a:solidFill>
              <a:effectLst/>
              <a:uLnTx/>
              <a:uFillTx/>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Estimated Project Value: </a:t>
            </a:r>
            <a:r>
              <a:rPr kumimoji="0" lang="en-US" sz="1400" b="0" i="0" u="none" strike="noStrike" kern="1200" cap="none" spc="0" normalizeH="0" baseline="0" noProof="0">
                <a:ln>
                  <a:noFill/>
                </a:ln>
                <a:solidFill>
                  <a:prstClr val="black"/>
                </a:solidFill>
                <a:effectLst/>
                <a:uLnTx/>
                <a:uFillTx/>
                <a:ea typeface="Calibri"/>
                <a:cs typeface="Calibri"/>
              </a:rPr>
              <a:t> </a:t>
            </a:r>
            <a:r>
              <a:rPr lang="en-US" sz="1400"/>
              <a:t>$2M to $4.99M</a:t>
            </a:r>
            <a:endParaRPr lang="en-US" sz="1400">
              <a:ea typeface="Calibri"/>
              <a:cs typeface="Calibri"/>
            </a:endParaRPr>
          </a:p>
          <a:p>
            <a:pPr lvl="0">
              <a:defRPr/>
            </a:pPr>
            <a:r>
              <a:rPr kumimoji="0" lang="en-US" sz="1400" b="1" i="0" u="none" strike="noStrike" kern="1200" cap="none" spc="0" normalizeH="0" baseline="0" noProof="0">
                <a:ln>
                  <a:noFill/>
                </a:ln>
                <a:solidFill>
                  <a:prstClr val="black"/>
                </a:solidFill>
                <a:effectLst/>
                <a:uLnTx/>
                <a:uFillTx/>
                <a:ea typeface="Calibri"/>
                <a:cs typeface="Calibri"/>
              </a:rPr>
              <a:t>Small Business Program Goal: </a:t>
            </a:r>
            <a:r>
              <a:rPr lang="en-US" sz="1400">
                <a:solidFill>
                  <a:prstClr val="black"/>
                </a:solidFill>
                <a:ea typeface="Calibri"/>
                <a:cs typeface="Calibri"/>
              </a:rPr>
              <a:t>TBD</a:t>
            </a:r>
            <a:endParaRPr lang="en-US" sz="1400" b="0" i="0" u="none" strike="noStrike" kern="1200" cap="none" spc="0" normalizeH="0" baseline="0" noProof="0">
              <a:ln>
                <a:noFill/>
              </a:ln>
              <a:solidFill>
                <a:prstClr val="black"/>
              </a:solidFill>
              <a:effectLst/>
              <a:uLnTx/>
              <a:uFillTx/>
              <a:ea typeface="Calibri"/>
              <a:cs typeface="Calibri"/>
            </a:endParaRPr>
          </a:p>
          <a:p>
            <a:pPr>
              <a:defRPr/>
            </a:pPr>
            <a:r>
              <a:rPr lang="en-US" sz="1400" b="1">
                <a:solidFill>
                  <a:prstClr val="black"/>
                </a:solidFill>
                <a:ea typeface="Calibri"/>
                <a:cs typeface="Calibri"/>
              </a:rPr>
              <a:t>Key Industry:</a:t>
            </a:r>
            <a:r>
              <a:rPr lang="en-US" sz="1400">
                <a:solidFill>
                  <a:prstClr val="black"/>
                </a:solidFill>
                <a:ea typeface="Calibri"/>
                <a:cs typeface="Calibri"/>
              </a:rPr>
              <a:t> Mechanical, Welding, Logical Programming (PLC Technicians), Electrical, Emergency Services/Rapid Response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ea typeface="Calibri"/>
                <a:cs typeface="Calibri"/>
              </a:rPr>
              <a:t>Project</a:t>
            </a:r>
            <a:r>
              <a:rPr kumimoji="0" lang="en-US" sz="1400" b="1" i="0" u="none" strike="noStrike" kern="1200" cap="none" spc="0" normalizeH="0" baseline="0" noProof="0">
                <a:ln>
                  <a:noFill/>
                </a:ln>
                <a:effectLst/>
                <a:uLnTx/>
                <a:uFillTx/>
                <a:ea typeface="Calibri"/>
                <a:cs typeface="Calibri"/>
              </a:rPr>
              <a:t> Manager​: </a:t>
            </a:r>
            <a:r>
              <a:rPr lang="en-US" sz="1400">
                <a:ea typeface="Calibri"/>
                <a:cs typeface="Calibri"/>
              </a:rPr>
              <a:t>Jacqueline</a:t>
            </a:r>
            <a:r>
              <a:rPr lang="en-US" sz="1400">
                <a:solidFill>
                  <a:prstClr val="black"/>
                </a:solidFill>
                <a:ea typeface="Calibri"/>
                <a:cs typeface="Calibri"/>
              </a:rPr>
              <a:t> Wilson </a:t>
            </a:r>
            <a:r>
              <a:rPr kumimoji="0" lang="en-US" sz="1400" b="1" i="0" u="none" strike="noStrike" kern="1200" cap="none" spc="0" normalizeH="0" baseline="0" noProof="0">
                <a:ln>
                  <a:noFill/>
                </a:ln>
                <a:solidFill>
                  <a:prstClr val="black"/>
                </a:solidFill>
                <a:effectLst/>
                <a:uLnTx/>
                <a:uFillTx/>
                <a:ea typeface="Calibri"/>
                <a:cs typeface="Calibri"/>
              </a:rPr>
              <a:t>| </a:t>
            </a:r>
            <a:r>
              <a:rPr lang="en-US" sz="1400">
                <a:solidFill>
                  <a:srgbClr val="323130"/>
                </a:solidFill>
                <a:ea typeface="Calibri"/>
                <a:cs typeface="Calibri"/>
                <a:hlinkClick r:id="rId3"/>
              </a:rPr>
              <a:t>jacqueline.wilson@flydenver.com</a:t>
            </a:r>
          </a:p>
          <a:p>
            <a:pPr>
              <a:defRPr/>
            </a:pPr>
            <a:endParaRPr lang="en-US" sz="1400">
              <a:solidFill>
                <a:srgbClr val="323130"/>
              </a:solidFill>
              <a:ea typeface="Calibri"/>
              <a:cs typeface="Calibri"/>
            </a:endParaRPr>
          </a:p>
          <a:p>
            <a:pPr>
              <a:defRPr/>
            </a:pPr>
            <a:endParaRPr lang="en-US" sz="1400">
              <a:solidFill>
                <a:srgbClr val="323130"/>
              </a:solidFill>
              <a:ea typeface="Calibri"/>
              <a:cs typeface="Calibri"/>
            </a:endParaRPr>
          </a:p>
        </p:txBody>
      </p:sp>
    </p:spTree>
    <p:extLst>
      <p:ext uri="{BB962C8B-B14F-4D97-AF65-F5344CB8AC3E}">
        <p14:creationId xmlns:p14="http://schemas.microsoft.com/office/powerpoint/2010/main" val="336634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10"/>
          </p:nvPr>
        </p:nvSpPr>
        <p:spPr>
          <a:xfrm>
            <a:off x="769938" y="1555749"/>
            <a:ext cx="9625919" cy="4555339"/>
          </a:xfrm>
        </p:spPr>
        <p:txBody>
          <a:bodyPr/>
          <a:lstStyle/>
          <a:p>
            <a:pPr>
              <a:lnSpc>
                <a:spcPct val="120000"/>
              </a:lnSpc>
            </a:pPr>
            <a:r>
              <a:rPr lang="en-US" sz="200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a:p>
        </p:txBody>
      </p:sp>
      <p:sp>
        <p:nvSpPr>
          <p:cNvPr id="2" name="Text Placeholder 1" descr="Legal Disclaimer&#10;&#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69938" y="457987"/>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C088-6FCF-BC98-C801-81EB228B962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29A1CBF9-08EE-ED7C-68D3-C3A816B0D548}"/>
              </a:ext>
            </a:extLst>
          </p:cNvPr>
          <p:cNvSpPr>
            <a:spLocks noGrp="1"/>
          </p:cNvSpPr>
          <p:nvPr>
            <p:ph type="title" idx="4294967295"/>
          </p:nvPr>
        </p:nvSpPr>
        <p:spPr>
          <a:xfrm>
            <a:off x="771858" y="305863"/>
            <a:ext cx="9286542" cy="9104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Central Utility Plant &amp; Outlying Building Boiler Maintenance</a:t>
            </a:r>
            <a:endParaRPr lang="en-US" err="1">
              <a:ea typeface="+mn-ea"/>
              <a:cs typeface="+mn-cs"/>
            </a:endParaRPr>
          </a:p>
        </p:txBody>
      </p:sp>
      <p:sp>
        <p:nvSpPr>
          <p:cNvPr id="4" name="TextBox 2">
            <a:extLst>
              <a:ext uri="{FF2B5EF4-FFF2-40B4-BE49-F238E27FC236}">
                <a16:creationId xmlns:a16="http://schemas.microsoft.com/office/drawing/2014/main" id="{91CFB8E6-65A8-1874-7C91-A4F529F9CE42}"/>
              </a:ext>
              <a:ext uri="{C183D7F6-B498-43B3-948B-1728B52AA6E4}">
                <adec:decorative xmlns:adec="http://schemas.microsoft.com/office/drawing/2017/decorative" val="1"/>
              </a:ext>
            </a:extLst>
          </p:cNvPr>
          <p:cNvSpPr txBox="1"/>
          <p:nvPr/>
        </p:nvSpPr>
        <p:spPr>
          <a:xfrm>
            <a:off x="775971" y="1316492"/>
            <a:ext cx="9723865" cy="50167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0" i="0">
                <a:solidFill>
                  <a:srgbClr val="323130"/>
                </a:solidFill>
                <a:effectLst/>
              </a:rPr>
              <a:t>Select a qualified contractor to perform inspection, maintenance, repair, testing, and calibration </a:t>
            </a:r>
            <a:r>
              <a:rPr lang="en-US" sz="1600">
                <a:solidFill>
                  <a:srgbClr val="323130"/>
                </a:solidFill>
              </a:rPr>
              <a:t>safety as necessary to be compliant</a:t>
            </a:r>
            <a:r>
              <a:rPr lang="en-US" sz="1200">
                <a:solidFill>
                  <a:srgbClr val="323130"/>
                </a:solidFill>
              </a:rPr>
              <a:t> </a:t>
            </a:r>
            <a:r>
              <a:rPr lang="en-US" sz="1600">
                <a:solidFill>
                  <a:srgbClr val="323130"/>
                </a:solidFill>
              </a:rPr>
              <a:t>DEN Safety standards, OSHA regulations, and ASME </a:t>
            </a:r>
            <a:r>
              <a:rPr lang="en-US" sz="1600" b="0" i="0">
                <a:solidFill>
                  <a:srgbClr val="323130"/>
                </a:solidFill>
                <a:effectLst/>
              </a:rPr>
              <a:t>and </a:t>
            </a:r>
            <a:r>
              <a:rPr lang="en-US" sz="1600">
                <a:solidFill>
                  <a:srgbClr val="323130"/>
                </a:solidFill>
              </a:rPr>
              <a:t>Pressure Vessel Code requirements</a:t>
            </a:r>
            <a:r>
              <a:rPr lang="en-US" sz="1600" b="0" i="0">
                <a:solidFill>
                  <a:srgbClr val="323130"/>
                </a:solidFill>
                <a:effectLst/>
              </a:rPr>
              <a:t>.</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Scope of Work:</a:t>
            </a:r>
            <a:endParaRPr lang="en-US" sz="1600" b="1"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Boilers: 1, 2, 3A, 3B, 4, 5A, 5B</a:t>
            </a:r>
            <a:r>
              <a:rPr lang="en-US" sz="1600">
                <a:solidFill>
                  <a:prstClr val="black"/>
                </a:solidFill>
                <a:ea typeface="Calibri"/>
                <a:cs typeface="Calibri"/>
              </a:rPr>
              <a:t>, 6</a:t>
            </a:r>
            <a:endParaRPr lang="en-US" sz="16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Ensure compliance with DEN Safety Standards, OSHA, ASME, and Pressure Vessel Code</a:t>
            </a:r>
            <a:endParaRPr lang="en-US" sz="16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Includes </a:t>
            </a:r>
            <a:r>
              <a:rPr lang="en-US" sz="1600">
                <a:solidFill>
                  <a:prstClr val="black"/>
                </a:solidFill>
                <a:ea typeface="Calibri"/>
                <a:cs typeface="Calibri"/>
              </a:rPr>
              <a:t>semi-annual</a:t>
            </a:r>
            <a:r>
              <a:rPr kumimoji="0" lang="en-US" sz="1600" b="0" i="0" u="none" strike="noStrike" kern="1200" cap="none" spc="0" normalizeH="0" baseline="0" noProof="0">
                <a:ln>
                  <a:noFill/>
                </a:ln>
                <a:solidFill>
                  <a:prstClr val="black"/>
                </a:solidFill>
                <a:effectLst/>
                <a:uLnTx/>
                <a:uFillTx/>
                <a:ea typeface="Calibri"/>
                <a:cs typeface="Calibri"/>
              </a:rPr>
              <a:t> and </a:t>
            </a:r>
            <a:r>
              <a:rPr lang="en-US" sz="1600">
                <a:solidFill>
                  <a:prstClr val="black"/>
                </a:solidFill>
                <a:ea typeface="Calibri"/>
                <a:cs typeface="Calibri"/>
              </a:rPr>
              <a:t>annual inspections</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Requirements:</a:t>
            </a:r>
            <a:endParaRPr lang="en-US" sz="1600" b="1"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The contractor must provide all labor, tools, materials, supervision, and equipment necessary to complete the work</a:t>
            </a:r>
            <a:r>
              <a:rPr lang="en-US" sz="1600">
                <a:solidFill>
                  <a:prstClr val="black"/>
                </a:solidFill>
                <a:ea typeface="Calibri"/>
                <a:cs typeface="Calibri"/>
              </a:rPr>
              <a:t>.</a:t>
            </a:r>
          </a:p>
          <a:p>
            <a:pPr>
              <a:defRPr/>
            </a:pP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Q4</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cs typeface="Segoe UI"/>
              </a:rPr>
              <a:t>Less than $</a:t>
            </a:r>
            <a:r>
              <a:rPr lang="en-US" sz="1600">
                <a:cs typeface="Segoe UI"/>
              </a:rPr>
              <a:t>3M</a:t>
            </a:r>
            <a:endParaRPr lang="en-US" sz="1600" b="0" i="0">
              <a:effectLst/>
              <a:ea typeface="Calibri"/>
              <a:cs typeface="Segoe U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Commercial and industrial machinery repair and maintenance services / Industrial equipment and machinery repair and maintenance services / Material handling equipment repair and maintenance services / Service machinery and equipment repair and maintenance services</a:t>
            </a:r>
            <a:endParaRPr lang="en-US" sz="1600" b="0" i="0">
              <a:effectLs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Jacqueline Wilson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84276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666025"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Underground Piping Repair &amp; Response Service (UPRRS)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664396" y="1041872"/>
            <a:ext cx="9512421" cy="5401479"/>
          </a:xfrm>
          <a:prstGeom prst="rect">
            <a:avLst/>
          </a:prstGeom>
          <a:noFill/>
        </p:spPr>
        <p:txBody>
          <a:bodyPr wrap="square" lIns="91440" tIns="45720" rIns="91440" bIns="45720" anchor="t">
            <a:spAutoFit/>
          </a:bodyPr>
          <a:lstStyle/>
          <a:p>
            <a:r>
              <a:rPr lang="en-US" sz="1500">
                <a:latin typeface="Calibri"/>
                <a:ea typeface="Calibri"/>
                <a:cs typeface="Calibri"/>
              </a:rPr>
              <a:t>DEN Airport Operations is seeking a qualified contractor to provide comprehensive </a:t>
            </a:r>
            <a:r>
              <a:rPr lang="en-US" sz="1500" b="1">
                <a:latin typeface="Calibri"/>
                <a:ea typeface="Calibri"/>
                <a:cs typeface="Calibri"/>
              </a:rPr>
              <a:t>maintenance, repair, and replacement services</a:t>
            </a:r>
            <a:r>
              <a:rPr lang="en-US" sz="1500">
                <a:latin typeface="Calibri"/>
                <a:ea typeface="Calibri"/>
                <a:cs typeface="Calibri"/>
              </a:rPr>
              <a:t> for onsite </a:t>
            </a:r>
            <a:r>
              <a:rPr lang="en-US" sz="1500" b="1">
                <a:latin typeface="Calibri"/>
                <a:ea typeface="Calibri"/>
                <a:cs typeface="Calibri"/>
              </a:rPr>
              <a:t>sanitary sewer, stormwater, and deice water piping systems</a:t>
            </a:r>
            <a:r>
              <a:rPr lang="en-US" sz="1500">
                <a:latin typeface="Calibri"/>
                <a:ea typeface="Calibri"/>
                <a:cs typeface="Calibri"/>
              </a:rPr>
              <a:t>. </a:t>
            </a:r>
            <a:r>
              <a:rPr lang="en-US" sz="1500">
                <a:latin typeface="Calibri"/>
                <a:ea typeface="+mn-lt"/>
                <a:cs typeface="Calibri"/>
              </a:rPr>
              <a:t>This includes knowledge of the NAICS Code 221300, Water, Sewage and Other Systems. Relative locations include sewer system, glycol rehabilitation treatment plants, retention ponds and underground drainage system. </a:t>
            </a:r>
            <a:r>
              <a:rPr lang="en-US" sz="1500">
                <a:ea typeface="+mn-lt"/>
                <a:cs typeface="+mn-lt"/>
              </a:rPr>
              <a:t>To ensure uninterrupted airport operations, all repair requests must be addressed promptly and resolved without delay.</a:t>
            </a:r>
            <a:endParaRPr lang="en-US" sz="1500">
              <a:latin typeface="Calibri"/>
              <a:ea typeface="+mn-lt"/>
              <a:cs typeface="Calibri"/>
            </a:endParaRPr>
          </a:p>
          <a:p>
            <a:br>
              <a:rPr lang="en-US" sz="1500" b="1">
                <a:latin typeface="Calibri" panose="020F0502020204030204" pitchFamily="34" charset="0"/>
                <a:cs typeface="Calibri" panose="020F0502020204030204" pitchFamily="34" charset="0"/>
              </a:rPr>
            </a:br>
            <a:r>
              <a:rPr kumimoji="0" lang="en-US" sz="1500" b="1" i="0" u="none" strike="noStrike" kern="1200" cap="none" spc="0" normalizeH="0" baseline="0" noProof="0">
                <a:ln>
                  <a:noFill/>
                </a:ln>
                <a:solidFill>
                  <a:prstClr val="black"/>
                </a:solidFill>
                <a:effectLst/>
                <a:uLnTx/>
                <a:uFillTx/>
                <a:latin typeface="Calibri"/>
                <a:ea typeface="+mn-lt"/>
                <a:cs typeface="Calibri"/>
              </a:rPr>
              <a:t>Scope of Work Includes</a:t>
            </a:r>
            <a:r>
              <a:rPr lang="en-US" sz="1500" b="1">
                <a:solidFill>
                  <a:prstClr val="black"/>
                </a:solidFill>
                <a:latin typeface="Calibri"/>
                <a:ea typeface="+mn-lt"/>
                <a:cs typeface="Calibri"/>
              </a:rPr>
              <a:t> but not  limited to:</a:t>
            </a:r>
          </a:p>
          <a:p>
            <a:pPr marL="285750" indent="-285750">
              <a:buClr>
                <a:srgbClr val="E35B2A"/>
              </a:buClr>
              <a:buFont typeface="Arial" panose="020B0604020202020204" pitchFamily="34" charset="0"/>
              <a:buChar char="•"/>
            </a:pPr>
            <a:r>
              <a:rPr lang="en-US" sz="1500" b="1">
                <a:latin typeface="Calibri"/>
                <a:ea typeface="Calibri"/>
                <a:cs typeface="Calibri"/>
              </a:rPr>
              <a:t>Safety &amp; Permitting</a:t>
            </a:r>
            <a:r>
              <a:rPr lang="en-US" sz="1500">
                <a:latin typeface="Calibri"/>
                <a:ea typeface="Calibri"/>
                <a:cs typeface="Calibri"/>
              </a:rPr>
              <a:t>: </a:t>
            </a:r>
          </a:p>
          <a:p>
            <a:pPr marL="742950" lvl="1" indent="-285750">
              <a:buClr>
                <a:srgbClr val="E35B2A"/>
              </a:buClr>
              <a:buFont typeface="Arial" panose="020B0604020202020204" pitchFamily="34" charset="0"/>
              <a:buChar char="•"/>
            </a:pPr>
            <a:r>
              <a:rPr lang="en-US" sz="1500">
                <a:latin typeface="Calibri"/>
                <a:ea typeface="+mn-lt"/>
                <a:cs typeface="Calibri"/>
              </a:rPr>
              <a:t>Ensure compliance with relevant safety protocols during excavation and repair work to include traffic  control and hazard identification</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Permitting as required</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Minimum impact on airport operations, preferably conducting scheduled work during off-peak hours</a:t>
            </a:r>
            <a:endParaRPr lang="en-US" sz="1500">
              <a:latin typeface="Calibri"/>
              <a:ea typeface="Calibri" panose="020F0502020204030204"/>
              <a:cs typeface="Calibri"/>
            </a:endParaRPr>
          </a:p>
          <a:p>
            <a:pPr marL="285750" indent="-285750">
              <a:buClr>
                <a:srgbClr val="E35B2A"/>
              </a:buClr>
              <a:buFont typeface="Arial" panose="020B0604020202020204" pitchFamily="34" charset="0"/>
              <a:buChar char="•"/>
            </a:pPr>
            <a:r>
              <a:rPr lang="en-US" sz="1500" b="1">
                <a:latin typeface="Calibri"/>
                <a:ea typeface="Calibri"/>
                <a:cs typeface="Calibri"/>
              </a:rPr>
              <a:t>Excavation &amp; Restoration</a:t>
            </a:r>
            <a:r>
              <a:rPr lang="en-US" sz="1500">
                <a:latin typeface="Calibri"/>
                <a:ea typeface="Calibri"/>
                <a:cs typeface="Calibri"/>
              </a:rPr>
              <a:t>: Utility locating, pipe repair/replacement, surface restoration, testing &amp; commissioning.</a:t>
            </a:r>
          </a:p>
          <a:p>
            <a:pPr marL="285750" indent="-285750">
              <a:buClr>
                <a:srgbClr val="E35B2A"/>
              </a:buClr>
              <a:buFont typeface="Arial" panose="020B0604020202020204" pitchFamily="34" charset="0"/>
              <a:buChar char="•"/>
            </a:pPr>
            <a:r>
              <a:rPr lang="en-US" sz="1500" b="1">
                <a:latin typeface="Calibri"/>
                <a:ea typeface="Calibri"/>
                <a:cs typeface="Calibri"/>
              </a:rPr>
              <a:t>Point Repairs</a:t>
            </a:r>
            <a:r>
              <a:rPr lang="en-US" sz="1500">
                <a:latin typeface="Calibri"/>
                <a:ea typeface="Calibri"/>
                <a:cs typeface="Calibri"/>
              </a:rPr>
              <a:t>: Abandon laterals, root intrusion, offset joints, water infiltration, cracks, and holes.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INFORMATION ​</a:t>
            </a:r>
            <a:endParaRPr lang="en-US" sz="15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Anticipated Advertisement Date:  </a:t>
            </a:r>
            <a:r>
              <a:rPr lang="en-US" sz="1500">
                <a:solidFill>
                  <a:prstClr val="black"/>
                </a:solidFill>
                <a:latin typeface="Calibri"/>
                <a:ea typeface="Calibri"/>
                <a:cs typeface="Calibri"/>
              </a:rPr>
              <a:t>Q2</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a:solidFill>
                  <a:prstClr val="black"/>
                </a:solidFill>
                <a:latin typeface="Calibri"/>
                <a:ea typeface="Calibri"/>
                <a:cs typeface="Calibri"/>
              </a:rPr>
              <a:t>2026</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a:solidFill>
                  <a:prstClr val="black"/>
                </a:solidFill>
                <a:latin typeface="Calibri"/>
                <a:ea typeface="Calibri"/>
                <a:cs typeface="Calibri"/>
              </a:rPr>
              <a:t>&gt; </a:t>
            </a:r>
            <a:r>
              <a:rPr kumimoji="0" lang="en-US" sz="1500" b="0" i="0" u="none" strike="noStrike" kern="1200" cap="none" spc="0" normalizeH="0" baseline="0" noProof="0">
                <a:ln>
                  <a:noFill/>
                </a:ln>
                <a:solidFill>
                  <a:prstClr val="black"/>
                </a:solidFill>
                <a:effectLst/>
                <a:uLnTx/>
                <a:uFillTx/>
                <a:latin typeface="Calibri"/>
                <a:ea typeface="Calibri"/>
                <a:cs typeface="Calibri"/>
              </a:rPr>
              <a:t>$</a:t>
            </a:r>
            <a:r>
              <a:rPr lang="en-US" sz="1500">
                <a:solidFill>
                  <a:prstClr val="black"/>
                </a:solidFill>
                <a:latin typeface="Calibri"/>
                <a:ea typeface="Calibri"/>
                <a:cs typeface="Calibri"/>
              </a:rPr>
              <a:t>10M</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Small Business Program Goal: </a:t>
            </a:r>
            <a:r>
              <a:rPr lang="en-US" sz="1500">
                <a:solidFill>
                  <a:prstClr val="black"/>
                </a:solidFill>
                <a:latin typeface="Calibri"/>
                <a:ea typeface="Calibri"/>
                <a:cs typeface="Calibri"/>
              </a:rPr>
              <a:t>TBD</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b="0" i="0">
                <a:effectLst/>
                <a:latin typeface="Calibri"/>
                <a:ea typeface="Calibri"/>
                <a:cs typeface="Calibri"/>
              </a:rPr>
              <a:t>GPR (Ground-penetrating radar), Traffic Control, Power Equipment Operators, Welding, Plumbing, Pipe Assessment Management, Landscaping, Trenching &amp; Excavation, Permitting</a:t>
            </a:r>
          </a:p>
          <a:p>
            <a:pPr>
              <a:defRPr/>
            </a:pPr>
            <a:r>
              <a:rPr lang="en-US" sz="1500" b="1">
                <a:latin typeface="Calibri"/>
                <a:ea typeface="Calibri"/>
                <a:cs typeface="Calibri"/>
              </a:rPr>
              <a:t>Project</a:t>
            </a:r>
            <a:r>
              <a:rPr kumimoji="0" lang="en-US" sz="1500" b="1" i="0" u="none" strike="noStrike" kern="1200" cap="none" spc="0" normalizeH="0" baseline="0" noProof="0">
                <a:ln>
                  <a:noFill/>
                </a:ln>
                <a:effectLst/>
                <a:uLnTx/>
                <a:uFillTx/>
                <a:latin typeface="Calibri"/>
                <a:ea typeface="Calibri"/>
                <a:cs typeface="Calibri"/>
              </a:rPr>
              <a:t> Manager​: </a:t>
            </a:r>
            <a:r>
              <a:rPr lang="en-US" sz="1500">
                <a:latin typeface="Calibri"/>
                <a:ea typeface="Calibri"/>
                <a:cs typeface="Calibri"/>
              </a:rPr>
              <a:t>Jacqueline</a:t>
            </a:r>
            <a:r>
              <a:rPr lang="en-US" sz="1500">
                <a:solidFill>
                  <a:prstClr val="black"/>
                </a:solidFill>
                <a:latin typeface="Calibri"/>
                <a:ea typeface="Calibri"/>
                <a:cs typeface="Calibri"/>
              </a:rPr>
              <a:t> Wilson </a:t>
            </a:r>
            <a:r>
              <a:rPr kumimoji="0" lang="en-US" sz="1500" b="1" i="0" u="none" strike="noStrike" kern="1200" cap="none" spc="0" normalizeH="0" baseline="0" noProof="0">
                <a:ln>
                  <a:noFill/>
                </a:ln>
                <a:solidFill>
                  <a:prstClr val="black"/>
                </a:solidFill>
                <a:effectLst/>
                <a:uLnTx/>
                <a:uFillTx/>
                <a:latin typeface="Calibri"/>
                <a:ea typeface="Calibri"/>
                <a:cs typeface="Calibri"/>
              </a:rPr>
              <a:t>| </a:t>
            </a:r>
            <a:r>
              <a:rPr lang="en-US" sz="1500">
                <a:solidFill>
                  <a:srgbClr val="323130"/>
                </a:solidFill>
                <a:latin typeface="Calibri"/>
                <a:ea typeface="Calibri"/>
                <a:cs typeface="Calibri"/>
                <a:hlinkClick r:id="rId3"/>
              </a:rPr>
              <a:t>jacqueline.wilson@flydenver.com</a:t>
            </a:r>
          </a:p>
          <a:p>
            <a:pPr>
              <a:defRPr/>
            </a:pPr>
            <a:endParaRPr lang="en-US" sz="1500">
              <a:solidFill>
                <a:srgbClr val="323130"/>
              </a:solidFill>
              <a:latin typeface="Calibri"/>
              <a:ea typeface="Calibri"/>
              <a:cs typeface="Calibri"/>
            </a:endParaRPr>
          </a:p>
        </p:txBody>
      </p:sp>
    </p:spTree>
    <p:extLst>
      <p:ext uri="{BB962C8B-B14F-4D97-AF65-F5344CB8AC3E}">
        <p14:creationId xmlns:p14="http://schemas.microsoft.com/office/powerpoint/2010/main" val="3739377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572511" y="16828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Deicing Waste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571085" y="679027"/>
            <a:ext cx="10877966" cy="6324808"/>
          </a:xfrm>
          <a:prstGeom prst="rect">
            <a:avLst/>
          </a:prstGeom>
          <a:noFill/>
        </p:spPr>
        <p:txBody>
          <a:bodyPr wrap="square" lIns="91440" tIns="45720" rIns="91440" bIns="45720" anchor="t">
            <a:spAutoFit/>
          </a:bodyPr>
          <a:lstStyle/>
          <a:p>
            <a:pPr algn="just">
              <a:defRPr/>
            </a:pPr>
            <a:r>
              <a:rPr kumimoji="0" lang="en-US" sz="1500" b="0" i="0" u="none" strike="noStrike" kern="1200" cap="none" spc="0" normalizeH="0" baseline="0" noProof="0">
                <a:ln>
                  <a:noFill/>
                </a:ln>
                <a:solidFill>
                  <a:prstClr val="black"/>
                </a:solidFill>
                <a:effectLst/>
                <a:uLnTx/>
                <a:uFillTx/>
                <a:ea typeface="+mn-ea"/>
                <a:cs typeface="+mn-cs"/>
              </a:rPr>
              <a:t>DEN is seeking a qualified contractor for oversight, maintenance, and technical support of the Aircraft Deicing </a:t>
            </a:r>
            <a:r>
              <a:rPr lang="en-US" sz="1500">
                <a:solidFill>
                  <a:prstClr val="black"/>
                </a:solidFill>
              </a:rPr>
              <a:t>Waste System.</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ea typeface="+mn-lt"/>
                <a:cs typeface="+mn-lt"/>
              </a:rPr>
              <a:t>This includes technical expertise for software, upgrades, maintenance and hardware interface for the SCADA (Supervisory Control and Data Acquisitions) system.</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just" defTabSz="914400">
              <a:lnSpc>
                <a:spcPct val="100000"/>
              </a:lnSpc>
              <a:spcBef>
                <a:spcPts val="0"/>
              </a:spcBef>
              <a:spcAft>
                <a:spcPts val="0"/>
              </a:spcAft>
              <a:buNone/>
              <a:tabLst/>
              <a:defRPr/>
            </a:pPr>
            <a:endParaRPr lang="en-US" sz="1500" b="0" i="0" u="none" strike="noStrike" kern="1200" cap="none" spc="0" normalizeH="0" baseline="0" noProof="0">
              <a:ln>
                <a:noFill/>
              </a:ln>
              <a:solidFill>
                <a:prstClr val="black"/>
              </a:solidFill>
              <a:effectLst/>
              <a:uLnTx/>
              <a:uFillTx/>
              <a:ea typeface="+mn-lt"/>
              <a:cs typeface="Calibri" panose="020F0502020204030204"/>
            </a:endParaRPr>
          </a:p>
          <a:p>
            <a:r>
              <a:rPr lang="en-US" sz="1500" b="1"/>
              <a:t>Scope of Work Includes but not limited to:</a:t>
            </a:r>
            <a:endParaRPr lang="en-US" sz="1500">
              <a:ea typeface="Calibri"/>
              <a:cs typeface="Calibri"/>
            </a:endParaRPr>
          </a:p>
          <a:p>
            <a:pPr marL="285750" indent="-285750">
              <a:buFont typeface="Arial,Sans-Serif"/>
              <a:buChar char="•"/>
            </a:pPr>
            <a:r>
              <a:rPr lang="en-US" sz="1500" b="1"/>
              <a:t>System Management:</a:t>
            </a:r>
            <a:endParaRPr lang="en-US" sz="1500" b="1">
              <a:ea typeface="Calibri"/>
              <a:cs typeface="Calibri"/>
            </a:endParaRPr>
          </a:p>
          <a:p>
            <a:pPr marL="742950" lvl="1" indent="-285750">
              <a:buFont typeface="Arial,Sans-Serif"/>
              <a:buChar char="•"/>
            </a:pPr>
            <a:r>
              <a:rPr lang="en-US" sz="1500"/>
              <a:t>Monitor water system performance (pressure, flow, temperature)</a:t>
            </a:r>
            <a:endParaRPr lang="en-US" sz="1500">
              <a:ea typeface="Calibri"/>
              <a:cs typeface="Calibri"/>
            </a:endParaRPr>
          </a:p>
          <a:p>
            <a:pPr marL="742950" lvl="1" indent="-285750">
              <a:buFont typeface="Arial,Sans-Serif"/>
              <a:buChar char="•"/>
            </a:pPr>
            <a:r>
              <a:rPr lang="en-US" sz="1500"/>
              <a:t>Conduct inspections and preventive maintenance</a:t>
            </a:r>
            <a:endParaRPr lang="en-US" sz="1500">
              <a:ea typeface="Calibri"/>
              <a:cs typeface="Calibri"/>
            </a:endParaRPr>
          </a:p>
          <a:p>
            <a:pPr marL="742950" lvl="1" indent="-285750">
              <a:buFont typeface="Arial,Sans-Serif"/>
              <a:buChar char="•"/>
            </a:pPr>
            <a:r>
              <a:rPr lang="en-US" sz="1500"/>
              <a:t>Ensure safety and regulatory compliance</a:t>
            </a:r>
            <a:endParaRPr lang="en-US" sz="1500">
              <a:ea typeface="Calibri"/>
              <a:cs typeface="Calibri"/>
            </a:endParaRPr>
          </a:p>
          <a:p>
            <a:pPr marL="285750" indent="-285750">
              <a:buFont typeface="Arial,Sans-Serif"/>
              <a:buChar char="•"/>
            </a:pPr>
            <a:r>
              <a:rPr lang="en-US" sz="1500" b="1"/>
              <a:t>Deicing Operations Support:</a:t>
            </a:r>
            <a:endParaRPr lang="en-US" sz="1500"/>
          </a:p>
          <a:p>
            <a:pPr marL="742950" lvl="1" indent="-285750">
              <a:buFont typeface="Arial,Sans-Serif"/>
              <a:buChar char="•"/>
            </a:pPr>
            <a:r>
              <a:rPr lang="en-US" sz="1500"/>
              <a:t>Coordinate and optimize deicing activities</a:t>
            </a:r>
            <a:endParaRPr lang="en-US" sz="1500">
              <a:ea typeface="Calibri"/>
              <a:cs typeface="Calibri"/>
            </a:endParaRPr>
          </a:p>
          <a:p>
            <a:pPr marL="742950" lvl="1" indent="-285750">
              <a:buFont typeface="Arial,Sans-Serif"/>
              <a:buChar char="•"/>
            </a:pPr>
            <a:r>
              <a:rPr lang="en-US" sz="1500"/>
              <a:t>Provide system-specific technical guidance</a:t>
            </a:r>
            <a:endParaRPr lang="en-US" sz="1500">
              <a:ea typeface="Calibri"/>
              <a:cs typeface="Calibri"/>
            </a:endParaRPr>
          </a:p>
          <a:p>
            <a:pPr marL="285750" indent="-285750">
              <a:buFont typeface="Arial,Sans-Serif"/>
              <a:buChar char="•"/>
            </a:pPr>
            <a:r>
              <a:rPr lang="en-US" sz="1500" b="1"/>
              <a:t>Data &amp; Reporting:</a:t>
            </a:r>
            <a:endParaRPr lang="en-US" sz="1500">
              <a:ea typeface="Calibri"/>
              <a:cs typeface="Calibri"/>
            </a:endParaRPr>
          </a:p>
          <a:p>
            <a:pPr marL="742950" lvl="1" indent="-285750">
              <a:buFont typeface="Arial,Sans-Serif"/>
              <a:buChar char="•"/>
            </a:pPr>
            <a:r>
              <a:rPr lang="en-US" sz="1500"/>
              <a:t>Analyze water system and deicing data</a:t>
            </a:r>
            <a:endParaRPr lang="en-US" sz="1500">
              <a:ea typeface="Calibri"/>
              <a:cs typeface="Calibri"/>
            </a:endParaRPr>
          </a:p>
          <a:p>
            <a:pPr marL="742950" lvl="1" indent="-285750">
              <a:buFont typeface="Arial,Sans-Serif"/>
              <a:buChar char="•"/>
            </a:pPr>
            <a:r>
              <a:rPr lang="en-US" sz="1500"/>
              <a:t>Deliver reports with performance insights and improvement recommendations</a:t>
            </a:r>
            <a:endParaRPr lang="en-US" sz="1500">
              <a:ea typeface="Calibri"/>
              <a:cs typeface="Calibri"/>
            </a:endParaRPr>
          </a:p>
          <a:p>
            <a:pPr marL="742950" lvl="1" indent="-285750">
              <a:buFont typeface="Courier New,monospace"/>
              <a:buChar char="o"/>
              <a:defRPr/>
            </a:pPr>
            <a:endParaRPr lang="en-US" sz="1500">
              <a:solidFill>
                <a:prstClr val="black"/>
              </a:solidFill>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KEY INFORMATION </a:t>
            </a:r>
            <a:r>
              <a:rPr lang="en-US" sz="1500" b="1">
                <a:solidFill>
                  <a:prstClr val="black"/>
                </a:solidFill>
              </a:rPr>
              <a:t> </a:t>
            </a:r>
            <a:endParaRPr lang="en-US" sz="1500" i="0" u="none" strike="noStrike" kern="1200" cap="none" spc="0" normalizeH="0" baseline="0" noProof="0">
              <a:ln>
                <a:noFill/>
              </a:ln>
              <a:solidFill>
                <a:prstClr val="black"/>
              </a:solidFill>
              <a:effectLst/>
              <a:uLnTx/>
              <a:uFillTx/>
              <a:ea typeface="Calibri"/>
              <a:cs typeface="Calibri"/>
            </a:endParaRPr>
          </a:p>
          <a:p>
            <a:pPr marL="0" marR="0" lvl="0" indent="0" algn="l" defTabSz="914400">
              <a:lnSpc>
                <a:spcPct val="100000"/>
              </a:lnSpc>
              <a:spcBef>
                <a:spcPts val="0"/>
              </a:spcBef>
              <a:spcAft>
                <a:spcPts val="0"/>
              </a:spcAft>
              <a:buNone/>
              <a:tabLst/>
              <a:defRPr/>
            </a:pPr>
            <a:r>
              <a:rPr kumimoji="0" lang="en-US" sz="1500" b="1" i="0" u="none" strike="noStrike" kern="1200" cap="none" spc="0" normalizeH="0" baseline="0" noProof="0">
                <a:ln>
                  <a:noFill/>
                </a:ln>
                <a:solidFill>
                  <a:prstClr val="black"/>
                </a:solidFill>
                <a:effectLst/>
                <a:uLnTx/>
                <a:uFillTx/>
                <a:ea typeface="+mn-ea"/>
                <a:cs typeface="+mn-cs"/>
              </a:rPr>
              <a:t>Anticipated Advertisement Date:  </a:t>
            </a:r>
            <a:r>
              <a:rPr lang="en-US" sz="1500">
                <a:solidFill>
                  <a:prstClr val="black"/>
                </a:solidFill>
              </a:rPr>
              <a:t>Q1</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rPr>
              <a:t>2026</a:t>
            </a:r>
            <a:r>
              <a:rPr kumimoji="0" lang="en-US" sz="1500" b="0" i="0" u="none" strike="noStrike" kern="1200" cap="none" spc="0" normalizeH="0" baseline="0" noProof="0">
                <a:ln>
                  <a:noFill/>
                </a:ln>
                <a:solidFill>
                  <a:prstClr val="black"/>
                </a:solidFill>
                <a:effectLst/>
                <a:uLnTx/>
                <a:uFillTx/>
                <a:ea typeface="+mn-ea"/>
                <a:cs typeface="+mn-cs"/>
              </a:rPr>
              <a:t> </a:t>
            </a:r>
            <a:endParaRPr lang="en-US" sz="1500" b="0" i="0" u="none" strike="noStrike" kern="1200" cap="none" spc="0" normalizeH="0" baseline="0" noProof="0">
              <a:ln>
                <a:noFill/>
              </a:ln>
              <a:solidFill>
                <a:prstClr val="black"/>
              </a:solidFill>
              <a:effectLst/>
              <a:uLnTx/>
              <a:uFillTx/>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Estimated Project Value: </a:t>
            </a:r>
            <a:r>
              <a:rPr lang="en-US" sz="1500" b="1">
                <a:solidFill>
                  <a:prstClr val="black"/>
                </a:solidFill>
              </a:rPr>
              <a:t>&gt;</a:t>
            </a:r>
            <a:r>
              <a:rPr lang="en-US" sz="1500">
                <a:solidFill>
                  <a:prstClr val="black"/>
                </a:solidFill>
              </a:rPr>
              <a:t> $</a:t>
            </a:r>
            <a:r>
              <a:rPr kumimoji="0" lang="en-US" sz="1500" b="0" i="0" u="none" strike="noStrike" kern="1200" cap="none" spc="0" normalizeH="0" baseline="0" noProof="0">
                <a:ln>
                  <a:noFill/>
                </a:ln>
                <a:solidFill>
                  <a:prstClr val="black"/>
                </a:solidFill>
                <a:effectLst/>
                <a:uLnTx/>
                <a:uFillTx/>
                <a:ea typeface="+mn-ea"/>
                <a:cs typeface="+mn-cs"/>
              </a:rPr>
              <a:t>10M </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l" defTabSz="914400">
              <a:lnSpc>
                <a:spcPct val="100000"/>
              </a:lnSpc>
              <a:spcBef>
                <a:spcPts val="0"/>
              </a:spcBef>
              <a:spcAft>
                <a:spcPts val="0"/>
              </a:spcAft>
              <a:buNone/>
              <a:tabLst/>
              <a:defRPr/>
            </a:pPr>
            <a:r>
              <a:rPr kumimoji="0" lang="en-US" sz="1500" b="1" i="0" u="none" strike="noStrike" kern="1200" cap="none" spc="0" normalizeH="0" baseline="0" noProof="0">
                <a:ln>
                  <a:noFill/>
                </a:ln>
                <a:solidFill>
                  <a:prstClr val="black"/>
                </a:solidFill>
                <a:effectLst/>
                <a:uLnTx/>
                <a:uFillTx/>
                <a:ea typeface="+mn-ea"/>
                <a:cs typeface="+mn-cs"/>
              </a:rPr>
              <a:t>Small Business Program Goal:</a:t>
            </a:r>
            <a:r>
              <a:rPr kumimoji="0" lang="en-US" sz="1500" i="0" u="none" strike="noStrike" kern="1200" cap="none" spc="0" normalizeH="0" baseline="0" noProof="0">
                <a:ln>
                  <a:noFill/>
                </a:ln>
                <a:solidFill>
                  <a:prstClr val="black"/>
                </a:solidFill>
                <a:effectLst/>
                <a:uLnTx/>
                <a:uFillTx/>
                <a:ea typeface="+mn-ea"/>
                <a:cs typeface="+mn-cs"/>
              </a:rPr>
              <a:t> TBD</a:t>
            </a:r>
            <a:endParaRPr lang="en-US" sz="1500" i="0" u="none" strike="noStrike" kern="1200" cap="none" spc="0" normalizeH="0" baseline="0" noProof="0">
              <a:ln>
                <a:noFill/>
              </a:ln>
              <a:solidFill>
                <a:prstClr val="black"/>
              </a:solidFill>
              <a:effectLst/>
              <a:uLnTx/>
              <a:uFillTx/>
              <a:ea typeface="Calibri"/>
              <a:cs typeface="Calibri"/>
            </a:endParaRPr>
          </a:p>
          <a:p>
            <a:pPr>
              <a:defRPr/>
            </a:pPr>
            <a:r>
              <a:rPr lang="en-US" sz="1500" b="1">
                <a:solidFill>
                  <a:prstClr val="black"/>
                </a:solidFill>
                <a:ea typeface="+mn-lt"/>
                <a:cs typeface="+mn-lt"/>
              </a:rPr>
              <a:t>Key/Scope/Industry:</a:t>
            </a:r>
            <a:r>
              <a:rPr lang="en-US" sz="150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sz="1500">
              <a:solidFill>
                <a:prstClr val="black"/>
              </a:solidFill>
              <a:ea typeface="Calibri"/>
              <a:cs typeface="Calibri"/>
            </a:endParaRPr>
          </a:p>
          <a:p>
            <a:pPr>
              <a:defRPr/>
            </a:pPr>
            <a:r>
              <a:rPr lang="en-US" sz="1500" b="1"/>
              <a:t>Procurement </a:t>
            </a:r>
            <a:r>
              <a:rPr kumimoji="0" lang="en-US" sz="1500" b="1" i="0" u="none" strike="noStrike" kern="1200" cap="none" spc="0" normalizeH="0" baseline="0" noProof="0">
                <a:ln>
                  <a:noFill/>
                </a:ln>
                <a:effectLst/>
                <a:uLnTx/>
                <a:uFillTx/>
                <a:ea typeface="+mn-ea"/>
                <a:cs typeface="+mn-cs"/>
              </a:rPr>
              <a:t>Project Manager</a:t>
            </a:r>
            <a:r>
              <a:rPr lang="en-US" sz="1500" b="1"/>
              <a:t> </a:t>
            </a:r>
            <a:r>
              <a:rPr kumimoji="0" lang="en-US" sz="1500" b="1" i="0" u="none" strike="noStrike" kern="1200" cap="none" spc="0" normalizeH="0" baseline="0" noProof="0">
                <a:ln>
                  <a:noFill/>
                </a:ln>
                <a:effectLst/>
                <a:uLnTx/>
                <a:uFillTx/>
                <a:ea typeface="+mn-ea"/>
                <a:cs typeface="+mn-cs"/>
              </a:rPr>
              <a:t>: </a:t>
            </a:r>
            <a:r>
              <a:rPr lang="en-US" sz="1500"/>
              <a:t>Jacqueline</a:t>
            </a:r>
            <a:r>
              <a:rPr lang="en-US" sz="1500">
                <a:solidFill>
                  <a:srgbClr val="323130"/>
                </a:solidFill>
              </a:rPr>
              <a:t> Wilson </a:t>
            </a:r>
            <a:r>
              <a:rPr kumimoji="0" lang="en-US" sz="1500" b="1" i="0" u="none" strike="noStrike" kern="1200" cap="none" spc="0" normalizeH="0" baseline="0" noProof="0">
                <a:ln>
                  <a:noFill/>
                </a:ln>
                <a:solidFill>
                  <a:srgbClr val="323130"/>
                </a:solidFill>
                <a:effectLst/>
                <a:uLnTx/>
                <a:uFillTx/>
                <a:ea typeface="+mn-ea"/>
                <a:cs typeface="+mn-cs"/>
              </a:rPr>
              <a:t>|</a:t>
            </a:r>
            <a:r>
              <a:rPr lang="en-US" sz="1500" b="1">
                <a:solidFill>
                  <a:srgbClr val="323130"/>
                </a:solidFill>
              </a:rPr>
              <a:t> </a:t>
            </a:r>
            <a:r>
              <a:rPr lang="en-US" sz="1500">
                <a:solidFill>
                  <a:srgbClr val="000000"/>
                </a:solidFill>
                <a:hlinkClick r:id="rId3">
                  <a:extLst>
                    <a:ext uri="{A12FA001-AC4F-418D-AE19-62706E023703}">
                      <ahyp:hlinkClr xmlns:ahyp="http://schemas.microsoft.com/office/drawing/2018/hyperlinkcolor" val="tx"/>
                    </a:ext>
                  </a:extLst>
                </a:hlinkClick>
              </a:rPr>
              <a:t>jacqueline.wilson@</a:t>
            </a:r>
            <a:r>
              <a:rPr kumimoji="0" lang="en-US" sz="1500" b="0" i="0" u="none" strike="noStrike" kern="1200" cap="none" spc="0" normalizeH="0" baseline="0" noProof="0">
                <a:ln>
                  <a:noFill/>
                </a:ln>
                <a:solidFill>
                  <a:srgbClr val="000000"/>
                </a:solidFill>
                <a:effectLst/>
                <a:uLnTx/>
                <a:uFillTx/>
                <a:hlinkClick r:id="rId3">
                  <a:extLst>
                    <a:ext uri="{A12FA001-AC4F-418D-AE19-62706E023703}">
                      <ahyp:hlinkClr xmlns:ahyp="http://schemas.microsoft.com/office/drawing/2018/hyperlinkcolor" val="tx"/>
                    </a:ext>
                  </a:extLst>
                </a:hlinkClick>
              </a:rPr>
              <a:t>flydenver.com</a:t>
            </a:r>
            <a:endParaRPr lang="en-US" sz="1500" b="0" i="0" u="none" strike="noStrike" kern="1200" cap="none" spc="0" normalizeH="0" baseline="0" noProof="0">
              <a:ln>
                <a:noFill/>
              </a:ln>
              <a:solidFill>
                <a:srgbClr val="000000"/>
              </a:solidFill>
              <a:effectLst/>
              <a:uLnTx/>
              <a:uFillTx/>
              <a:ea typeface="Calibri"/>
              <a:cs typeface="Calibri"/>
            </a:endParaRPr>
          </a:p>
          <a:p>
            <a:pPr>
              <a:defRPr/>
            </a:pPr>
            <a:r>
              <a:rPr lang="en-US" sz="1500" b="1">
                <a:solidFill>
                  <a:srgbClr val="323130"/>
                </a:solidFill>
                <a:ea typeface="Calibri"/>
                <a:cs typeface="Calibri"/>
              </a:rPr>
              <a:t>Project Manager : Darren Ingersoll</a:t>
            </a:r>
            <a:r>
              <a:rPr lang="en-US" sz="1500">
                <a:solidFill>
                  <a:srgbClr val="323130"/>
                </a:solidFill>
                <a:ea typeface="Calibri"/>
                <a:cs typeface="Calibri"/>
              </a:rPr>
              <a:t> </a:t>
            </a:r>
            <a:r>
              <a:rPr lang="en-US" sz="1500" b="1">
                <a:solidFill>
                  <a:srgbClr val="000000"/>
                </a:solidFill>
                <a:ea typeface="Calibri"/>
                <a:cs typeface="Calibri"/>
                <a:hlinkClick r:id="rId4">
                  <a:extLst>
                    <a:ext uri="{A12FA001-AC4F-418D-AE19-62706E023703}">
                      <ahyp:hlinkClr xmlns:ahyp="http://schemas.microsoft.com/office/drawing/2018/hyperlinkcolor" val="tx"/>
                    </a:ext>
                  </a:extLst>
                </a:hlinkClick>
              </a:rPr>
              <a:t>|</a:t>
            </a:r>
            <a:r>
              <a:rPr lang="en-US" sz="1500" b="1">
                <a:solidFill>
                  <a:srgbClr val="323130"/>
                </a:solidFill>
                <a:ea typeface="Calibri"/>
                <a:cs typeface="Calibri"/>
              </a:rPr>
              <a:t> </a:t>
            </a:r>
            <a:r>
              <a:rPr lang="en-US" sz="1500">
                <a:solidFill>
                  <a:srgbClr val="000000"/>
                </a:solidFill>
                <a:ea typeface="+mn-lt"/>
                <a:cs typeface="+mn-lt"/>
                <a:hlinkClick r:id="rId5">
                  <a:extLst>
                    <a:ext uri="{A12FA001-AC4F-418D-AE19-62706E023703}">
                      <ahyp:hlinkClr xmlns:ahyp="http://schemas.microsoft.com/office/drawing/2018/hyperlinkcolor" val="tx"/>
                    </a:ext>
                  </a:extLst>
                </a:hlinkClick>
              </a:rPr>
              <a:t>darren.ingersoll@flydenver.com</a:t>
            </a:r>
            <a:r>
              <a:rPr lang="en-US" sz="1500">
                <a:solidFill>
                  <a:srgbClr val="000000"/>
                </a:solidFill>
                <a:ea typeface="+mn-lt"/>
                <a:cs typeface="+mn-lt"/>
              </a:rPr>
              <a:t> </a:t>
            </a:r>
          </a:p>
          <a:p>
            <a:pPr algn="just">
              <a:defRPr/>
            </a:pPr>
            <a:endParaRPr lang="en-US" sz="1500">
              <a:solidFill>
                <a:prstClr val="black"/>
              </a:solidFill>
              <a:ea typeface="Calibri"/>
              <a:cs typeface="Calibri"/>
            </a:endParaRPr>
          </a:p>
          <a:p>
            <a:pPr>
              <a:defRPr/>
            </a:pPr>
            <a:endParaRPr lang="en-US" sz="1500">
              <a:solidFill>
                <a:srgbClr val="323130"/>
              </a:solidFill>
              <a:ea typeface="Calibri"/>
              <a:cs typeface="Calibri"/>
            </a:endParaRPr>
          </a:p>
        </p:txBody>
      </p:sp>
    </p:spTree>
    <p:extLst>
      <p:ext uri="{BB962C8B-B14F-4D97-AF65-F5344CB8AC3E}">
        <p14:creationId xmlns:p14="http://schemas.microsoft.com/office/powerpoint/2010/main" val="78851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Total Queue Management (TQM)</a:t>
            </a: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20155"/>
            <a:ext cx="9070247" cy="4278094"/>
          </a:xfrm>
          <a:prstGeom prst="rect">
            <a:avLst/>
          </a:prstGeom>
          <a:noFill/>
        </p:spPr>
        <p:txBody>
          <a:bodyPr wrap="square" lIns="91440" tIns="45720" rIns="91440" bIns="45720" anchor="t">
            <a:spAutoFit/>
          </a:bodyPr>
          <a:lstStyle/>
          <a:p>
            <a:pPr>
              <a:buNone/>
            </a:pPr>
            <a:r>
              <a:rPr lang="en-US" sz="1600"/>
              <a:t>The scope of work for this project is to manage the queue systems, customer service, and wayfinding services at and around the security screening checkpoints operated by the Transportation Security Administration (TSA), as well as within the Federal Inspection Services (FIS) facility operated by US Customs and Border Protection (CBP).</a:t>
            </a:r>
          </a:p>
          <a:p>
            <a:pPr>
              <a:buNone/>
            </a:pPr>
            <a:endParaRPr lang="en-US" sz="1600" b="1"/>
          </a:p>
          <a:p>
            <a:pPr>
              <a:buNone/>
            </a:pPr>
            <a:r>
              <a:rPr lang="en-US" sz="1600" b="1"/>
              <a:t>Key Scope:</a:t>
            </a:r>
          </a:p>
          <a:p>
            <a:pPr marL="285750" indent="-285750">
              <a:buFont typeface="Arial" panose="020B0604020202020204" pitchFamily="34" charset="0"/>
              <a:buChar char="•"/>
            </a:pPr>
            <a:r>
              <a:rPr lang="en-US" sz="1600"/>
              <a:t>Excellent face-to-face customer service skills</a:t>
            </a:r>
          </a:p>
          <a:p>
            <a:pPr marL="285750" indent="-285750">
              <a:buFont typeface="Arial" panose="020B0604020202020204" pitchFamily="34" charset="0"/>
              <a:buChar char="•"/>
            </a:pPr>
            <a:r>
              <a:rPr lang="en-US" sz="1600"/>
              <a:t>Ability to multitask in a dynamic environment</a:t>
            </a:r>
          </a:p>
          <a:p>
            <a:pPr marL="285750" indent="-285750">
              <a:buFont typeface="Arial" panose="020B0604020202020204" pitchFamily="34" charset="0"/>
              <a:buChar char="•"/>
            </a:pPr>
            <a:r>
              <a:rPr lang="en-US" sz="1600"/>
              <a:t>Line and queue management experience</a:t>
            </a:r>
          </a:p>
          <a:p>
            <a:pPr marL="285750" indent="-285750">
              <a:buFont typeface="Arial" panose="020B0604020202020204" pitchFamily="34" charset="0"/>
              <a:buChar char="•"/>
            </a:pPr>
            <a:r>
              <a:rPr lang="en-US" sz="1600"/>
              <a:t>Strong teamwork and collaboration</a:t>
            </a:r>
          </a:p>
          <a:p>
            <a:pPr marL="285750" indent="-285750">
              <a:buFont typeface="Arial" panose="020B0604020202020204" pitchFamily="34" charset="0"/>
              <a:buChar char="•"/>
            </a:pPr>
            <a:r>
              <a:rPr lang="en-US" sz="1600"/>
              <a:t>Clear and effective wayfinding assistance</a:t>
            </a:r>
          </a:p>
          <a:p>
            <a:pPr>
              <a:buNone/>
            </a:pPr>
            <a:br>
              <a:rPr lang="en-US" sz="1600" b="1"/>
            </a:b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 Q4 2025</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lang="en-US" sz="1600">
                <a:solidFill>
                  <a:schemeClr val="tx1">
                    <a:lumMod val="95000"/>
                    <a:lumOff val="5000"/>
                  </a:schemeClr>
                </a:solidFill>
              </a:rPr>
              <a:t> $5M to $9.99M</a:t>
            </a: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TBD</a:t>
            </a: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 Dave Dalton | Dave.Dalton@flydenver.com</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66050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D62-CD6F-2431-BDC4-79CCBD224A25}"/>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2A0C76DB-E092-6C32-4769-58B0973B53FE}"/>
              </a:ext>
            </a:extLst>
          </p:cNvPr>
          <p:cNvSpPr>
            <a:spLocks noGrp="1"/>
          </p:cNvSpPr>
          <p:nvPr>
            <p:ph type="title" idx="4294967295"/>
          </p:nvPr>
        </p:nvSpPr>
        <p:spPr>
          <a:xfrm>
            <a:off x="599330" y="2237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4000">
                <a:solidFill>
                  <a:srgbClr val="440099"/>
                </a:solidFill>
                <a:latin typeface="+mn-lt"/>
                <a:ea typeface="+mn-ea"/>
                <a:cs typeface="+mn-cs"/>
              </a:rPr>
              <a:t>Waste Valet Service for DEN Concessions</a:t>
            </a:r>
            <a:endParaRPr kumimoji="0" lang="en-US" sz="4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60F19CFF-BB58-CCB4-1AA7-64D46C8CDAC8}"/>
              </a:ext>
              <a:ext uri="{C183D7F6-B498-43B3-948B-1728B52AA6E4}">
                <adec:decorative xmlns:adec="http://schemas.microsoft.com/office/drawing/2017/decorative" val="1"/>
              </a:ext>
            </a:extLst>
          </p:cNvPr>
          <p:cNvSpPr txBox="1"/>
          <p:nvPr/>
        </p:nvSpPr>
        <p:spPr>
          <a:xfrm>
            <a:off x="603960" y="986003"/>
            <a:ext cx="9514035" cy="2800767"/>
          </a:xfrm>
          <a:prstGeom prst="rect">
            <a:avLst/>
          </a:prstGeom>
          <a:noFill/>
        </p:spPr>
        <p:txBody>
          <a:bodyPr wrap="square" lIns="91440" tIns="45720" rIns="91440" bIns="45720" anchor="t">
            <a:spAutoFit/>
          </a:bodyPr>
          <a:lstStyle/>
          <a:p>
            <a:r>
              <a:rPr lang="en-US" sz="1600"/>
              <a:t>The Waste Valet team will collaborate with DEN concessions to ensure the proper transport of recyclable and compostable materials to designated disposal areas. In addition, the team will provide staff education on effective waste sorting practices. Launched initially on Concourse B in Spring 2024, the program will now expand to include Concourses A and C.</a:t>
            </a:r>
          </a:p>
          <a:p>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Q2 2026</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$2M to $4.99M</a:t>
            </a:r>
          </a:p>
          <a:p>
            <a:pPr lvl="0">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TBD</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a:solidFill>
                  <a:schemeClr val="tx1">
                    <a:lumMod val="95000"/>
                    <a:lumOff val="5000"/>
                  </a:schemeClr>
                </a:solidFill>
              </a:rPr>
              <a:t>Proven experience working with food and beverage (F&amp;B) operations or organizations.</a:t>
            </a: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a:solidFill>
                  <a:schemeClr val="tx1">
                    <a:lumMod val="95000"/>
                    <a:lumOff val="5000"/>
                  </a:schemeClr>
                </a:solidFill>
              </a:rPr>
              <a:t>Alexa Rosenstein| </a:t>
            </a:r>
            <a:r>
              <a:rPr lang="en-US" sz="1600">
                <a:solidFill>
                  <a:schemeClr val="tx1">
                    <a:lumMod val="95000"/>
                    <a:lumOff val="5000"/>
                  </a:schemeClr>
                </a:solidFill>
                <a:hlinkClick r:id="rId3"/>
              </a:rPr>
              <a:t>alexa.rosenstein@flydenver.com</a:t>
            </a:r>
            <a:r>
              <a:rPr lang="en-US" sz="1600">
                <a:solidFill>
                  <a:schemeClr val="tx1">
                    <a:lumMod val="95000"/>
                    <a:lumOff val="5000"/>
                  </a:schemeClr>
                </a:solidFill>
              </a:rPr>
              <a:t> </a:t>
            </a:r>
            <a:endParaRPr lang="en-US">
              <a:solidFill>
                <a:schemeClr val="tx1">
                  <a:lumMod val="95000"/>
                  <a:lumOff val="5000"/>
                </a:schemeClr>
              </a:solidFill>
            </a:endParaRPr>
          </a:p>
        </p:txBody>
      </p:sp>
      <p:pic>
        <p:nvPicPr>
          <p:cNvPr id="2" name="Picture 1">
            <a:extLst>
              <a:ext uri="{FF2B5EF4-FFF2-40B4-BE49-F238E27FC236}">
                <a16:creationId xmlns:a16="http://schemas.microsoft.com/office/drawing/2014/main" id="{56AF2227-97AD-002B-375B-C6961569B95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8699" y="3653692"/>
            <a:ext cx="2043293" cy="3008923"/>
          </a:xfrm>
          <a:prstGeom prst="rect">
            <a:avLst/>
          </a:prstGeom>
        </p:spPr>
      </p:pic>
      <p:pic>
        <p:nvPicPr>
          <p:cNvPr id="4" name="Picture 3">
            <a:extLst>
              <a:ext uri="{FF2B5EF4-FFF2-40B4-BE49-F238E27FC236}">
                <a16:creationId xmlns:a16="http://schemas.microsoft.com/office/drawing/2014/main" id="{5B5A2924-AB76-906B-A208-5B2B6B656EE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4927" y="4005384"/>
            <a:ext cx="3607762" cy="2510692"/>
          </a:xfrm>
          <a:prstGeom prst="rect">
            <a:avLst/>
          </a:prstGeom>
        </p:spPr>
      </p:pic>
      <p:pic>
        <p:nvPicPr>
          <p:cNvPr id="5" name="Picture 4">
            <a:extLst>
              <a:ext uri="{FF2B5EF4-FFF2-40B4-BE49-F238E27FC236}">
                <a16:creationId xmlns:a16="http://schemas.microsoft.com/office/drawing/2014/main" id="{55AFD5C3-90C9-D408-09F9-AD887A0C442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345" y="4005384"/>
            <a:ext cx="3607764" cy="2510694"/>
          </a:xfrm>
          <a:prstGeom prst="rect">
            <a:avLst/>
          </a:prstGeom>
        </p:spPr>
      </p:pic>
    </p:spTree>
    <p:extLst>
      <p:ext uri="{BB962C8B-B14F-4D97-AF65-F5344CB8AC3E}">
        <p14:creationId xmlns:p14="http://schemas.microsoft.com/office/powerpoint/2010/main" val="4147436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5540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1969075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Workforce Ordinance Applies 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Contracts/work orders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 $10M</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advertised/issued after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May 30, 2025</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On-call/task orders evaluated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individually</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Contractors must sign a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Workforce Commitment Form</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Key Percentage Requirements</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Priority Areas: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residents from DCCP-identified priority neighborhoods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Pre-Apprenticeship Grads: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grads from DCCP-approved programs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Veterans: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veterans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Registered Apprenticeships: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Track/report hours by workers in registered apprenticeship programs</a:t>
            </a:r>
            <a:b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b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including first-year and target category registered apprentices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Reporting &amp; Enforcement</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LCPtracker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is used to track and submit data</a:t>
            </a: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DCCP monitors compliance;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non-compliance may lead to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Get Involved</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Jobseekers, employers, and community orgs — connect with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DEDO &amp; DCCP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to grow Denver’s construction workforce.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Why It Matters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Meets</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 high demand for skilled construction workers</a:t>
            </a: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Builds</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 career pathways for Denver residents</a:t>
            </a: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Aligns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To learn more, visit me in the breakout room or scan the above QR code.</a:t>
            </a:r>
          </a:p>
        </p:txBody>
      </p:sp>
    </p:spTree>
    <p:extLst>
      <p:ext uri="{BB962C8B-B14F-4D97-AF65-F5344CB8AC3E}">
        <p14:creationId xmlns:p14="http://schemas.microsoft.com/office/powerpoint/2010/main" val="2699545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3" cstate="email">
            <a:extLst>
              <a:ext uri="{28A0092B-C50C-407E-A947-70E740481C1C}">
                <a14:useLocalDpi xmlns:a14="http://schemas.microsoft.com/office/drawing/2010/main"/>
              </a:ext>
            </a:extLst>
          </a:blip>
          <a:srcRect l="7678" t="7419" r="9398" b="8968"/>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Who’s in the Audience&#10;&#10;Please take a few minutes to introduce yourself, describe your company, and specify the projects you are interested in. This information will be shared with all attendees in a follow-up email, which will also include the registration list and presentations. Additionally, it will be posted on our website at www.flydenver.com/business-and-community/commerce-hub/outreach-and-engagement/#pastevents &#10;&#10;Go to https://forms.office.com/r/vb1nJEvmxH&#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Project Interest Form</a:t>
            </a:r>
          </a:p>
        </p:txBody>
      </p:sp>
      <p:sp>
        <p:nvSpPr>
          <p:cNvPr id="3" name="TextBox 2">
            <a:extLst>
              <a:ext uri="{FF2B5EF4-FFF2-40B4-BE49-F238E27FC236}">
                <a16:creationId xmlns:a16="http://schemas.microsoft.com/office/drawing/2014/main" id="{BC4C6CC7-72F2-44FC-6D21-14DA37010207}"/>
              </a:ext>
              <a:ext uri="{C183D7F6-B498-43B3-948B-1728B52AA6E4}">
                <adec:decorative xmlns:adec="http://schemas.microsoft.com/office/drawing/2017/decorative" val="1"/>
              </a:ext>
            </a:extLst>
          </p:cNvPr>
          <p:cNvSpPr txBox="1"/>
          <p:nvPr/>
        </p:nvSpPr>
        <p:spPr>
          <a:xfrm>
            <a:off x="770438" y="1333713"/>
            <a:ext cx="9152159" cy="1200329"/>
          </a:xfrm>
          <a:prstGeom prst="rect">
            <a:avLst/>
          </a:prstGeom>
          <a:noFill/>
        </p:spPr>
        <p:txBody>
          <a:bodyPr wrap="square">
            <a:spAutoFit/>
          </a:bodyPr>
          <a:lstStyle/>
          <a:p>
            <a:r>
              <a:rPr lang="en-US"/>
              <a:t>Please take a few minutes to introduce yourself, describe your company, and specify the projects you are interested in. This information will be shared with all attendees in a follow-up email, including the registration list and presentations. Additionally, it will be posted on our website at </a:t>
            </a:r>
            <a:r>
              <a:rPr lang="en-US">
                <a:hlinkClick r:id="rId3"/>
              </a:rPr>
              <a:t>www.flydenver.com/business-and-community/outreach-and-engagement/#pastevents</a:t>
            </a:r>
            <a:r>
              <a:rPr lang="en-US"/>
              <a:t> </a:t>
            </a:r>
          </a:p>
        </p:txBody>
      </p:sp>
      <p:pic>
        <p:nvPicPr>
          <p:cNvPr id="2" name="Picture 1" descr="https://forms.office.com/r/vb1nJEvmxH">
            <a:extLst>
              <a:ext uri="{FF2B5EF4-FFF2-40B4-BE49-F238E27FC236}">
                <a16:creationId xmlns:a16="http://schemas.microsoft.com/office/drawing/2014/main" id="{2B3FAF1E-12FB-C969-44FE-218ED7364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647" y="4085224"/>
            <a:ext cx="1253738" cy="1253738"/>
          </a:xfrm>
          <a:prstGeom prst="rect">
            <a:avLst/>
          </a:prstGeom>
        </p:spPr>
      </p:pic>
      <p:sp>
        <p:nvSpPr>
          <p:cNvPr id="5" name="TextBox 4">
            <a:extLst>
              <a:ext uri="{FF2B5EF4-FFF2-40B4-BE49-F238E27FC236}">
                <a16:creationId xmlns:a16="http://schemas.microsoft.com/office/drawing/2014/main" id="{AFE13467-AD9E-214E-2D05-4C9C0E5889B3}"/>
              </a:ext>
            </a:extLst>
          </p:cNvPr>
          <p:cNvSpPr txBox="1"/>
          <p:nvPr/>
        </p:nvSpPr>
        <p:spPr>
          <a:xfrm>
            <a:off x="1986599" y="3429000"/>
            <a:ext cx="6719835" cy="584775"/>
          </a:xfrm>
          <a:prstGeom prst="rect">
            <a:avLst/>
          </a:prstGeom>
          <a:noFill/>
        </p:spPr>
        <p:txBody>
          <a:bodyPr wrap="square">
            <a:spAutoFit/>
          </a:bodyPr>
          <a:lstStyle/>
          <a:p>
            <a:pPr algn="ctr"/>
            <a:r>
              <a:rPr lang="en-US" sz="3200" b="1">
                <a:solidFill>
                  <a:srgbClr val="E35B2A"/>
                </a:solidFill>
              </a:rPr>
              <a:t>Complete Your Project Interest Form</a:t>
            </a:r>
          </a:p>
        </p:txBody>
      </p:sp>
    </p:spTree>
    <p:extLst>
      <p:ext uri="{BB962C8B-B14F-4D97-AF65-F5344CB8AC3E}">
        <p14:creationId xmlns:p14="http://schemas.microsoft.com/office/powerpoint/2010/main" val="3513850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Event Follow Up&#10;&#10;This information will be shared with all attendees in a follow-up email from Eventbrite.com, which will also include the registration list and presentations.&#10;Additionally, it will be posted on our website at www.flydenver.com/business-and-community/commerce-hub/outreach-and-engagement/#pastevents within the next 3 business days. &#10;&#10;">
            <a:extLst>
              <a:ext uri="{FF2B5EF4-FFF2-40B4-BE49-F238E27FC236}">
                <a16:creationId xmlns:a16="http://schemas.microsoft.com/office/drawing/2014/main" id="{945DF1C9-A0C7-0C8C-F344-10A0D20C6157}"/>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a:ln>
                  <a:noFill/>
                </a:ln>
                <a:solidFill>
                  <a:srgbClr val="440099"/>
                </a:solidFill>
                <a:effectLst/>
                <a:uLnTx/>
                <a:uFillTx/>
                <a:latin typeface="+mn-lt"/>
                <a:ea typeface="+mn-ea"/>
                <a:cs typeface="+mn-cs"/>
              </a:rPr>
              <a:t>Event Follow Up </a:t>
            </a:r>
          </a:p>
        </p:txBody>
      </p:sp>
      <p:sp>
        <p:nvSpPr>
          <p:cNvPr id="7" name="Text Placeholder 6">
            <a:extLst>
              <a:ext uri="{FF2B5EF4-FFF2-40B4-BE49-F238E27FC236}">
                <a16:creationId xmlns:a16="http://schemas.microsoft.com/office/drawing/2014/main" id="{461BFA58-C8F0-4505-02F8-6539579307D8}"/>
              </a:ext>
              <a:ext uri="{C183D7F6-B498-43B3-948B-1728B52AA6E4}">
                <adec:decorative xmlns:adec="http://schemas.microsoft.com/office/drawing/2017/decorative" val="1"/>
              </a:ext>
            </a:extLst>
          </p:cNvPr>
          <p:cNvSpPr>
            <a:spLocks noGrp="1"/>
          </p:cNvSpPr>
          <p:nvPr>
            <p:ph type="body" sz="quarter" idx="13"/>
          </p:nvPr>
        </p:nvSpPr>
        <p:spPr>
          <a:xfrm>
            <a:off x="769938" y="1555750"/>
            <a:ext cx="9720948" cy="578318"/>
          </a:xfrm>
        </p:spPr>
        <p:txBody>
          <a:bodyPr/>
          <a:lstStyle/>
          <a:p>
            <a:r>
              <a:rPr lang="en-US" sz="2200"/>
              <a:t>This information will be shared with all attendees in a follow-up email from </a:t>
            </a:r>
            <a:r>
              <a:rPr lang="en-US" sz="2200" b="1"/>
              <a:t>Eventbrite.com</a:t>
            </a:r>
            <a:r>
              <a:rPr lang="en-US" sz="2200"/>
              <a:t>, which will also include the registration list and presentations.</a:t>
            </a:r>
          </a:p>
          <a:p>
            <a:r>
              <a:rPr lang="en-US" sz="2200"/>
              <a:t>Additionally, it will be posted on our website at </a:t>
            </a:r>
            <a:r>
              <a:rPr lang="en-US" sz="2200">
                <a:hlinkClick r:id="rId3"/>
              </a:rPr>
              <a:t>www.flydenver.com/business-and-community/outreach-and-engagement/#pastevents</a:t>
            </a:r>
            <a:r>
              <a:rPr lang="en-US" sz="2200"/>
              <a:t> within the next 3 business days. </a:t>
            </a:r>
          </a:p>
          <a:p>
            <a:endParaRPr lang="en-US"/>
          </a:p>
          <a:p>
            <a:endParaRPr lang="en-US"/>
          </a:p>
          <a:p>
            <a:pPr algn="ctr"/>
            <a:r>
              <a:rPr lang="en-US" sz="2400">
                <a:solidFill>
                  <a:srgbClr val="E35B2A"/>
                </a:solidFill>
              </a:rPr>
              <a:t>Post-Event Survey</a:t>
            </a:r>
          </a:p>
        </p:txBody>
      </p:sp>
      <p:pic>
        <p:nvPicPr>
          <p:cNvPr id="1026" name="Picture 2" descr="A qr code with a few black squares">
            <a:extLst>
              <a:ext uri="{FF2B5EF4-FFF2-40B4-BE49-F238E27FC236}">
                <a16:creationId xmlns:a16="http://schemas.microsoft.com/office/drawing/2014/main" id="{201CE5B0-7231-2AE3-BD08-29E2509FF9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6120" y="4972913"/>
            <a:ext cx="1388584" cy="138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4068"/>
            <a:ext cx="8260940" cy="3930649"/>
          </a:xfrm>
        </p:spPr>
        <p:txBody>
          <a:bodyPr lIns="91440" tIns="45720" rIns="91440" bIns="45720" anchor="t"/>
          <a:lstStyle/>
          <a:p>
            <a:pPr>
              <a:spcBef>
                <a:spcPts val="0"/>
              </a:spcBef>
              <a:buClr>
                <a:srgbClr val="E35B2A"/>
              </a:buClr>
              <a:tabLst>
                <a:tab pos="457200" algn="l"/>
              </a:tabLst>
            </a:pPr>
            <a:r>
              <a:rPr lang="en-US" sz="2000" i="1">
                <a:solidFill>
                  <a:schemeClr val="bg2"/>
                </a:solidFill>
                <a:cs typeface="Calibri"/>
              </a:rPr>
              <a:t>**January 23** - Due to holiday schedules</a:t>
            </a:r>
            <a:endParaRPr lang="en-US" sz="2000" i="1">
              <a:solidFill>
                <a:schemeClr val="bg2"/>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a:solidFill>
                  <a:schemeClr val="bg2"/>
                </a:solidFill>
                <a:ea typeface="Calibri"/>
                <a:cs typeface="Calibri"/>
              </a:rPr>
              <a:t>February 13</a:t>
            </a:r>
          </a:p>
          <a:p>
            <a:pPr>
              <a:spcBef>
                <a:spcPts val="0"/>
              </a:spcBef>
              <a:buClr>
                <a:srgbClr val="E35B2A"/>
              </a:buClr>
              <a:tabLst>
                <a:tab pos="457200" algn="l"/>
              </a:tabLst>
            </a:pPr>
            <a:r>
              <a:rPr lang="en-US" sz="2000">
                <a:solidFill>
                  <a:schemeClr val="bg2"/>
                </a:solidFill>
                <a:ea typeface="Calibri"/>
                <a:cs typeface="Calibri"/>
              </a:rPr>
              <a:t>March 13</a:t>
            </a:r>
          </a:p>
          <a:p>
            <a:pPr marL="285750" lvl="1" indent="-285750">
              <a:lnSpc>
                <a:spcPct val="100000"/>
              </a:lnSpc>
              <a:spcBef>
                <a:spcPts val="0"/>
              </a:spcBef>
              <a:buClr>
                <a:srgbClr val="E35B2A"/>
              </a:buClr>
              <a:buSzPct val="110000"/>
              <a:tabLst>
                <a:tab pos="457200" algn="l"/>
              </a:tabLst>
            </a:pPr>
            <a:r>
              <a:rPr lang="en-US" sz="2000">
                <a:solidFill>
                  <a:schemeClr val="bg2"/>
                </a:solidFill>
                <a:ea typeface="Calibri"/>
                <a:cs typeface="Calibri"/>
              </a:rPr>
              <a:t>April 10</a:t>
            </a:r>
          </a:p>
          <a:p>
            <a:pPr>
              <a:spcBef>
                <a:spcPts val="0"/>
              </a:spcBef>
              <a:buClr>
                <a:srgbClr val="E35B2A"/>
              </a:buClr>
              <a:tabLst>
                <a:tab pos="457200" algn="l"/>
              </a:tabLst>
            </a:pPr>
            <a:r>
              <a:rPr lang="en-US" sz="2000">
                <a:solidFill>
                  <a:schemeClr val="bg2"/>
                </a:solidFill>
                <a:ea typeface="Calibri"/>
                <a:cs typeface="Calibri"/>
              </a:rPr>
              <a:t>May 8</a:t>
            </a:r>
          </a:p>
          <a:p>
            <a:pPr>
              <a:spcBef>
                <a:spcPts val="0"/>
              </a:spcBef>
              <a:buClr>
                <a:srgbClr val="E35B2A"/>
              </a:buClr>
              <a:tabLst>
                <a:tab pos="457200" algn="l"/>
              </a:tabLst>
            </a:pPr>
            <a:r>
              <a:rPr lang="en-US" sz="2000">
                <a:solidFill>
                  <a:schemeClr val="bg2"/>
                </a:solidFill>
                <a:ea typeface="Calibri"/>
                <a:cs typeface="Calibri"/>
              </a:rPr>
              <a:t>June 12</a:t>
            </a:r>
          </a:p>
          <a:p>
            <a:pPr>
              <a:spcBef>
                <a:spcPts val="0"/>
              </a:spcBef>
              <a:buClr>
                <a:srgbClr val="E35B2A"/>
              </a:buClr>
              <a:tabLst>
                <a:tab pos="457200" algn="l"/>
              </a:tabLst>
            </a:pPr>
            <a:r>
              <a:rPr lang="en-US" sz="2000">
                <a:solidFill>
                  <a:schemeClr val="bg2"/>
                </a:solidFill>
                <a:ea typeface="Calibri"/>
                <a:cs typeface="Calibri"/>
              </a:rPr>
              <a:t>July 10 </a:t>
            </a:r>
          </a:p>
          <a:p>
            <a:pPr>
              <a:spcBef>
                <a:spcPts val="0"/>
              </a:spcBef>
              <a:buClr>
                <a:srgbClr val="E35B2A"/>
              </a:buClr>
              <a:tabLst>
                <a:tab pos="457200" algn="l"/>
              </a:tabLst>
            </a:pPr>
            <a:r>
              <a:rPr lang="en-US" sz="2000">
                <a:solidFill>
                  <a:schemeClr val="bg2"/>
                </a:solidFill>
                <a:ea typeface="Calibri"/>
                <a:cs typeface="Calibri"/>
              </a:rPr>
              <a:t>August 14</a:t>
            </a:r>
          </a:p>
          <a:p>
            <a:pPr>
              <a:spcBef>
                <a:spcPts val="0"/>
              </a:spcBef>
              <a:buClr>
                <a:srgbClr val="E35B2A"/>
              </a:buClr>
              <a:tabLst>
                <a:tab pos="457200" algn="l"/>
              </a:tabLst>
            </a:pPr>
            <a:r>
              <a:rPr lang="en-US" sz="2000">
                <a:solidFill>
                  <a:schemeClr val="bg2"/>
                </a:solidFill>
                <a:ea typeface="Calibri"/>
                <a:cs typeface="Calibri"/>
              </a:rPr>
              <a:t>September 11</a:t>
            </a:r>
          </a:p>
          <a:p>
            <a:pPr>
              <a:spcBef>
                <a:spcPts val="0"/>
              </a:spcBef>
              <a:buClr>
                <a:srgbClr val="E35B2A"/>
              </a:buClr>
              <a:tabLst>
                <a:tab pos="457200" algn="l"/>
              </a:tabLst>
            </a:pPr>
            <a:r>
              <a:rPr lang="en-US" sz="2000">
                <a:solidFill>
                  <a:schemeClr val="bg2"/>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bg1">
                    <a:lumMod val="85000"/>
                  </a:schemeClr>
                </a:solidFill>
                <a:cs typeface="Calibri"/>
              </a:rPr>
              <a:t>June 26- General Contractors</a:t>
            </a:r>
          </a:p>
          <a:p>
            <a:pPr>
              <a:lnSpc>
                <a:spcPct val="150000"/>
              </a:lnSpc>
              <a:spcBef>
                <a:spcPts val="0"/>
              </a:spcBef>
              <a:buClr>
                <a:srgbClr val="E35B2A"/>
              </a:buClr>
              <a:tabLst>
                <a:tab pos="457200" algn="l"/>
              </a:tabLst>
            </a:pPr>
            <a:r>
              <a:rPr lang="en-US" sz="2000" b="1">
                <a:solidFill>
                  <a:schemeClr val="bg2"/>
                </a:solidFill>
                <a:effectLst/>
                <a:ea typeface="Times New Roman" panose="02020603050405020304" pitchFamily="18" charset="0"/>
                <a:cs typeface="Calibri"/>
              </a:rPr>
              <a:t>August </a:t>
            </a:r>
            <a:r>
              <a:rPr lang="en-US" sz="2000" b="1">
                <a:solidFill>
                  <a:schemeClr val="bg2"/>
                </a:solidFill>
                <a:ea typeface="Times New Roman" panose="02020603050405020304" pitchFamily="18" charset="0"/>
                <a:cs typeface="Calibri"/>
              </a:rPr>
              <a:t>21  </a:t>
            </a:r>
            <a:r>
              <a:rPr lang="en-US" sz="2000">
                <a:solidFill>
                  <a:schemeClr val="bg2"/>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bg2"/>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December </a:t>
            </a:r>
            <a:r>
              <a:rPr lang="en-US" sz="2000" b="1">
                <a:solidFill>
                  <a:schemeClr val="tx1"/>
                </a:solidFill>
                <a:ea typeface="Times New Roman" panose="02020603050405020304" pitchFamily="18" charset="0"/>
                <a:cs typeface="Calibri"/>
              </a:rPr>
              <a:t>18</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9</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1" ma:contentTypeDescription="Create a new document." ma:contentTypeScope="" ma:versionID="d99ad74c3b8a25c61b8ddba13f7aab43">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fedf67c3f5412d1b64b693c95ba1e2b1"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2FE49-1C05-4EF5-9360-51D70AD37214}">
  <ds:schemaRefs>
    <ds:schemaRef ds:uri="87e7f7ab-f283-48b6-a11d-5b6afdf240ea"/>
    <ds:schemaRef ds:uri="bbc1b1f8-0e71-4cbd-b262-3052aba238a9"/>
    <ds:schemaRef ds:uri="fd3bd635-9bff-483f-aa30-f8bfae0bbf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8AD259-C84E-4652-BFDA-AE578DC16E01}">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74DDDF-AB4D-446A-A19F-F62E53DF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5902</Words>
  <Application>Microsoft Office PowerPoint</Application>
  <PresentationFormat>Widescreen</PresentationFormat>
  <Paragraphs>675</Paragraphs>
  <Slides>50</Slides>
  <Notes>46</Notes>
  <HiddenSlides>1</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50</vt:i4>
      </vt:variant>
    </vt:vector>
  </HeadingPairs>
  <TitlesOfParts>
    <vt:vector size="73" baseType="lpstr">
      <vt:lpstr>Aptos</vt:lpstr>
      <vt:lpstr>Aptos Display</vt:lpstr>
      <vt:lpstr>Aptos Narrow</vt:lpstr>
      <vt:lpstr>Arial</vt:lpstr>
      <vt:lpstr>Arial,Sans-Serif</vt:lpstr>
      <vt:lpstr>Calibri</vt:lpstr>
      <vt:lpstr>Calibri Light</vt:lpstr>
      <vt:lpstr>Courier New,monospace</vt:lpstr>
      <vt:lpstr>Franklin Gothic Medium</vt:lpstr>
      <vt:lpstr>Inter</vt:lpstr>
      <vt:lpstr>Segoe UI</vt:lpstr>
      <vt:lpstr>Symbol</vt:lpstr>
      <vt:lpstr>Times New Roman</vt:lpstr>
      <vt:lpstr>Wingdings</vt:lpstr>
      <vt:lpstr>Wingdings,Sans-Serif</vt:lpstr>
      <vt:lpstr>Title 1</vt:lpstr>
      <vt:lpstr>Title 3</vt:lpstr>
      <vt:lpstr>Content 1 - ORANGE</vt:lpstr>
      <vt:lpstr>Content 2 - ORANGE</vt:lpstr>
      <vt:lpstr>Content 4 - ORANGE - Image WHITE logo</vt:lpstr>
      <vt:lpstr>1_Content 1 - ORANGE</vt:lpstr>
      <vt:lpstr>Custom Design</vt:lpstr>
      <vt:lpstr>Office Theme</vt:lpstr>
      <vt:lpstr>Taking Flight at DEN</vt:lpstr>
      <vt:lpstr>Agenda</vt:lpstr>
      <vt:lpstr>Housekeeping</vt:lpstr>
      <vt:lpstr>Legal Disclaimer​</vt:lpstr>
      <vt:lpstr>Project Interest Form</vt:lpstr>
      <vt:lpstr>Click to edit Master title style</vt:lpstr>
      <vt:lpstr>Taking Flight at DEN </vt:lpstr>
      <vt:lpstr>Meet the Primes</vt:lpstr>
      <vt:lpstr>Community Panelist Program </vt:lpstr>
      <vt:lpstr>2026 BDTA Programming</vt:lpstr>
      <vt:lpstr>Stay Informed</vt:lpstr>
      <vt:lpstr>Upcoming Opportunities – Updated Webpage</vt:lpstr>
      <vt:lpstr>Alternative Clean Energy RFI</vt:lpstr>
      <vt:lpstr>4347 Airport Way Property Management Total Services</vt:lpstr>
      <vt:lpstr>Peña Station Lot Maintenance</vt:lpstr>
      <vt:lpstr>Aerial Image of Lot Maintenance Defined Area</vt:lpstr>
      <vt:lpstr>Aerial Image of Lot Maintenance Defined Area – Snow &amp; Ice Removal</vt:lpstr>
      <vt:lpstr>Continuous Monitoring Program</vt:lpstr>
      <vt:lpstr>DEN Visitor Management Solution</vt:lpstr>
      <vt:lpstr>DS (Delta Sierra) West Phase 2</vt:lpstr>
      <vt:lpstr>DS West Phase 2 Site Plan Layout</vt:lpstr>
      <vt:lpstr>Annual Tent Roof Maintenance, Inspection and Repair RFP</vt:lpstr>
      <vt:lpstr>AGTS Maintenance Facility Expansion</vt:lpstr>
      <vt:lpstr>AGTS Maintenance Facility Expansion </vt:lpstr>
      <vt:lpstr>Peña Blvd Outbound Low-Point Reconstruction &amp; Drainage Improvements</vt:lpstr>
      <vt:lpstr>Peña Blvd Outbound Low-Point Reconstruction &amp; Drainage Improvements </vt:lpstr>
      <vt:lpstr>2026 Annual Airfield Pavement Rehabilitation</vt:lpstr>
      <vt:lpstr>Tunnel Switchgear Heaving Remediation  </vt:lpstr>
      <vt:lpstr>Landside Outlying Janitorial Services</vt:lpstr>
      <vt:lpstr>HVAC System Deficiency ARFF 1 2 and 3 Project</vt:lpstr>
      <vt:lpstr>DEN Mechanical Services Contract</vt:lpstr>
      <vt:lpstr>AHU Pneumatic Actuator Replacement - Central Utility Plant</vt:lpstr>
      <vt:lpstr>CUP Mechanical Contract</vt:lpstr>
      <vt:lpstr>Fire Extinguisher Inspections and Service</vt:lpstr>
      <vt:lpstr>Fire Suppression (Fire Pump &amp; Emergency Services)</vt:lpstr>
      <vt:lpstr>Overhead and Automatic Door Installation and Maintenance</vt:lpstr>
      <vt:lpstr>High Ceiling and Hard Surface Cleaning</vt:lpstr>
      <vt:lpstr>On Call Electrical Services </vt:lpstr>
      <vt:lpstr>DEN Guard Gates Maintenance, Repair, and Emergency Services</vt:lpstr>
      <vt:lpstr>Central Utility Plant &amp; Outlying Building Boiler Maintenance</vt:lpstr>
      <vt:lpstr>Underground Piping Repair &amp; Response Service (UPRRS)</vt:lpstr>
      <vt:lpstr>Deicing Waste System</vt:lpstr>
      <vt:lpstr>Total Queue Management (TQM)</vt:lpstr>
      <vt:lpstr>Waste Valet Service for DEN Concessions</vt:lpstr>
      <vt:lpstr>DEN Procurement  </vt:lpstr>
      <vt:lpstr>DEN Procurement – Contract Lifecycle</vt:lpstr>
      <vt:lpstr>General Services- Purchasing Division</vt:lpstr>
      <vt:lpstr>Denver Construction Careers Program (DCCP) Overview </vt:lpstr>
      <vt:lpstr>Program Purpose</vt:lpstr>
      <vt:lpstr>Event Follow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1</cp:revision>
  <dcterms:created xsi:type="dcterms:W3CDTF">2024-03-24T01:57:37Z</dcterms:created>
  <dcterms:modified xsi:type="dcterms:W3CDTF">2025-11-14T13:58:31Z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