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5" r:id="rId6"/>
    <p:sldMasterId id="2147483696" r:id="rId7"/>
    <p:sldMasterId id="2147483710" r:id="rId8"/>
  </p:sldMasterIdLst>
  <p:notesMasterIdLst>
    <p:notesMasterId r:id="rId32"/>
  </p:notesMasterIdLst>
  <p:sldIdLst>
    <p:sldId id="256" r:id="rId9"/>
    <p:sldId id="11175" r:id="rId10"/>
    <p:sldId id="257" r:id="rId11"/>
    <p:sldId id="258" r:id="rId12"/>
    <p:sldId id="260" r:id="rId13"/>
    <p:sldId id="259" r:id="rId14"/>
    <p:sldId id="261" r:id="rId15"/>
    <p:sldId id="272" r:id="rId16"/>
    <p:sldId id="262" r:id="rId17"/>
    <p:sldId id="11170" r:id="rId18"/>
    <p:sldId id="263" r:id="rId19"/>
    <p:sldId id="11169" r:id="rId20"/>
    <p:sldId id="266" r:id="rId21"/>
    <p:sldId id="275" r:id="rId22"/>
    <p:sldId id="276" r:id="rId23"/>
    <p:sldId id="268" r:id="rId24"/>
    <p:sldId id="269" r:id="rId25"/>
    <p:sldId id="274" r:id="rId26"/>
    <p:sldId id="270" r:id="rId27"/>
    <p:sldId id="271" r:id="rId28"/>
    <p:sldId id="303" r:id="rId29"/>
    <p:sldId id="11167" r:id="rId30"/>
    <p:sldId id="1117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B84646-FAAE-5E5A-49AA-B08113806850}" name="Anderson, Mica - DEN" initials="AD" userId="S::mica.anderson_flydenver.com#ext#@denvercity.onmicrosoft.com::34d8a819-0ffa-4378-8b7b-53ca969f7949" providerId="AD"/>
  <p188:author id="{DD59B8BD-7F18-EB50-851B-F635371CB727}" name="Anderson, Sara - DEN" initials="SA" userId="S::Sara.Anderson@flydenver.com::e3f8ecb3-2193-4665-ba34-5827b1a98428" providerId="AD"/>
  <p188:author id="{2B1BC4F2-B256-D5C5-61B2-A3680ABAF1D1}" name="Anderson, Sara - DEN" initials="AD" userId="S::sara.anderson_flydenver.com#ext#@denvercity.onmicrosoft.com::aba249ce-66a2-41f8-8eaf-3af27b528f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FFC000"/>
    <a:srgbClr val="FFCC99"/>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11156-C5AC-4900-B668-EA8A6C5977DB}" v="1" dt="2025-12-22T21:15:09.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3E920F-A420-421F-A352-234F575DF547}" type="doc">
      <dgm:prSet loTypeId="urn:microsoft.com/office/officeart/2005/8/layout/hList7" loCatId="process" qsTypeId="urn:microsoft.com/office/officeart/2005/8/quickstyle/simple1" qsCatId="simple" csTypeId="urn:microsoft.com/office/officeart/2005/8/colors/accent1_2" csCatId="accent1" phldr="1"/>
      <dgm:spPr/>
    </dgm:pt>
    <dgm:pt modelId="{4C82C142-DA13-4D95-AEE4-1728F1C93FB2}">
      <dgm:prSet phldrT="[Text]"/>
      <dgm:spPr/>
      <dgm:t>
        <a:bodyPr/>
        <a:lstStyle/>
        <a:p>
          <a:pPr algn="ctr"/>
          <a:r>
            <a:rPr lang="en-US"/>
            <a:t>Experiences</a:t>
          </a:r>
        </a:p>
      </dgm:t>
    </dgm:pt>
    <dgm:pt modelId="{1D4713B1-F2C4-4B3D-8F54-CD7275AB6CD8}" type="parTrans" cxnId="{44AE2294-C385-423D-8A92-AC881F1A70C7}">
      <dgm:prSet/>
      <dgm:spPr/>
      <dgm:t>
        <a:bodyPr/>
        <a:lstStyle/>
        <a:p>
          <a:endParaRPr lang="en-US"/>
        </a:p>
      </dgm:t>
    </dgm:pt>
    <dgm:pt modelId="{1DBFE51E-6316-4A41-A3D4-E95D93A705C9}" type="sibTrans" cxnId="{44AE2294-C385-423D-8A92-AC881F1A70C7}">
      <dgm:prSet/>
      <dgm:spPr/>
      <dgm:t>
        <a:bodyPr/>
        <a:lstStyle/>
        <a:p>
          <a:endParaRPr lang="en-US"/>
        </a:p>
      </dgm:t>
    </dgm:pt>
    <dgm:pt modelId="{D33E63D5-D74A-4830-A5FC-6AC17758CDB4}">
      <dgm:prSet phldrT="[Text]"/>
      <dgm:spPr/>
      <dgm:t>
        <a:bodyPr/>
        <a:lstStyle/>
        <a:p>
          <a:r>
            <a:rPr lang="en-US"/>
            <a:t>Impeded progress or success</a:t>
          </a:r>
        </a:p>
      </dgm:t>
    </dgm:pt>
    <dgm:pt modelId="{56388FAD-EE9D-49FA-892C-636E738DEE00}" type="parTrans" cxnId="{2ADB3270-B97C-49E3-AAD4-479686C5793C}">
      <dgm:prSet/>
      <dgm:spPr/>
      <dgm:t>
        <a:bodyPr/>
        <a:lstStyle/>
        <a:p>
          <a:endParaRPr lang="en-US"/>
        </a:p>
      </dgm:t>
    </dgm:pt>
    <dgm:pt modelId="{AAF059B0-3B3E-42C8-BF57-A7BA6C9201EB}" type="sibTrans" cxnId="{2ADB3270-B97C-49E3-AAD4-479686C5793C}">
      <dgm:prSet/>
      <dgm:spPr/>
      <dgm:t>
        <a:bodyPr/>
        <a:lstStyle/>
        <a:p>
          <a:endParaRPr lang="en-US"/>
        </a:p>
      </dgm:t>
    </dgm:pt>
    <dgm:pt modelId="{20F91F69-250C-4D17-A1BB-8B6919846B68}">
      <dgm:prSet phldrT="[Text]"/>
      <dgm:spPr/>
      <dgm:t>
        <a:bodyPr/>
        <a:lstStyle/>
        <a:p>
          <a:r>
            <a:rPr lang="en-US"/>
            <a:t>Economic harm</a:t>
          </a:r>
        </a:p>
      </dgm:t>
    </dgm:pt>
    <dgm:pt modelId="{F2A792D9-C1FA-4909-81E2-0DCA89B565D3}" type="parTrans" cxnId="{76440595-6FC0-426F-8FFD-91E9233DA90A}">
      <dgm:prSet/>
      <dgm:spPr/>
      <dgm:t>
        <a:bodyPr/>
        <a:lstStyle/>
        <a:p>
          <a:endParaRPr lang="en-US"/>
        </a:p>
      </dgm:t>
    </dgm:pt>
    <dgm:pt modelId="{0D19C957-5764-421F-954F-1A84B8207734}" type="sibTrans" cxnId="{76440595-6FC0-426F-8FFD-91E9233DA90A}">
      <dgm:prSet/>
      <dgm:spPr/>
      <dgm:t>
        <a:bodyPr/>
        <a:lstStyle/>
        <a:p>
          <a:endParaRPr lang="en-US"/>
        </a:p>
      </dgm:t>
    </dgm:pt>
    <dgm:pt modelId="{B2D4C715-7527-4C9A-B808-A17EC9D99642}" type="pres">
      <dgm:prSet presAssocID="{B63E920F-A420-421F-A352-234F575DF547}" presName="Name0" presStyleCnt="0">
        <dgm:presLayoutVars>
          <dgm:dir/>
          <dgm:resizeHandles val="exact"/>
        </dgm:presLayoutVars>
      </dgm:prSet>
      <dgm:spPr/>
    </dgm:pt>
    <dgm:pt modelId="{31AFEA91-B934-46E1-BAF3-5200EF17BEFD}" type="pres">
      <dgm:prSet presAssocID="{B63E920F-A420-421F-A352-234F575DF547}" presName="fgShape" presStyleLbl="fgShp" presStyleIdx="0" presStyleCnt="1"/>
      <dgm:spPr/>
    </dgm:pt>
    <dgm:pt modelId="{28262009-1411-4511-AB59-BBA2277CDE75}" type="pres">
      <dgm:prSet presAssocID="{B63E920F-A420-421F-A352-234F575DF547}" presName="linComp" presStyleCnt="0"/>
      <dgm:spPr/>
    </dgm:pt>
    <dgm:pt modelId="{D553B36C-085E-477C-A8AE-0FB5E2385E36}" type="pres">
      <dgm:prSet presAssocID="{4C82C142-DA13-4D95-AEE4-1728F1C93FB2}" presName="compNode" presStyleCnt="0"/>
      <dgm:spPr/>
    </dgm:pt>
    <dgm:pt modelId="{FAAE2E33-B607-41FB-8C48-2D37AD20BA97}" type="pres">
      <dgm:prSet presAssocID="{4C82C142-DA13-4D95-AEE4-1728F1C93FB2}" presName="bkgdShape" presStyleLbl="node1" presStyleIdx="0" presStyleCnt="3"/>
      <dgm:spPr/>
    </dgm:pt>
    <dgm:pt modelId="{312EE3EC-E4A5-4F3F-991F-315F372F7713}" type="pres">
      <dgm:prSet presAssocID="{4C82C142-DA13-4D95-AEE4-1728F1C93FB2}" presName="nodeTx" presStyleLbl="node1" presStyleIdx="0" presStyleCnt="3">
        <dgm:presLayoutVars>
          <dgm:bulletEnabled val="1"/>
        </dgm:presLayoutVars>
      </dgm:prSet>
      <dgm:spPr/>
    </dgm:pt>
    <dgm:pt modelId="{8D8BE8D8-E995-420A-8B76-6A281BC449C3}" type="pres">
      <dgm:prSet presAssocID="{4C82C142-DA13-4D95-AEE4-1728F1C93FB2}" presName="invisiNode" presStyleLbl="node1" presStyleIdx="0" presStyleCnt="3"/>
      <dgm:spPr/>
    </dgm:pt>
    <dgm:pt modelId="{514CB7C9-32FA-4180-8436-C90E6302275A}" type="pres">
      <dgm:prSet presAssocID="{4C82C142-DA13-4D95-AEE4-1728F1C93FB2}" presName="imagNode" presStyleLbl="fgImgPlace1" presStyleIdx="0" presStyleCnt="3" custScaleX="188680" custScaleY="143599" custLinFactNeighborX="5137" custLinFactNeighborY="14660"/>
      <dgm:spPr>
        <a:prstGeom prst="ellipse">
          <a:avLst/>
        </a:prstGeom>
      </dgm:spPr>
    </dgm:pt>
    <dgm:pt modelId="{F1B3D9D2-D924-4843-9767-BDC236ECEC37}" type="pres">
      <dgm:prSet presAssocID="{1DBFE51E-6316-4A41-A3D4-E95D93A705C9}" presName="sibTrans" presStyleLbl="sibTrans2D1" presStyleIdx="0" presStyleCnt="0"/>
      <dgm:spPr/>
    </dgm:pt>
    <dgm:pt modelId="{20BE58B4-AD79-4ACC-B0F6-8A8B193E07A0}" type="pres">
      <dgm:prSet presAssocID="{D33E63D5-D74A-4830-A5FC-6AC17758CDB4}" presName="compNode" presStyleCnt="0"/>
      <dgm:spPr/>
    </dgm:pt>
    <dgm:pt modelId="{B36234E3-8625-4D39-ABD6-CF91E6DE289D}" type="pres">
      <dgm:prSet presAssocID="{D33E63D5-D74A-4830-A5FC-6AC17758CDB4}" presName="bkgdShape" presStyleLbl="node1" presStyleIdx="1" presStyleCnt="3"/>
      <dgm:spPr/>
    </dgm:pt>
    <dgm:pt modelId="{D00F09C2-5B45-4E9F-91D8-94A12BED6159}" type="pres">
      <dgm:prSet presAssocID="{D33E63D5-D74A-4830-A5FC-6AC17758CDB4}" presName="nodeTx" presStyleLbl="node1" presStyleIdx="1" presStyleCnt="3">
        <dgm:presLayoutVars>
          <dgm:bulletEnabled val="1"/>
        </dgm:presLayoutVars>
      </dgm:prSet>
      <dgm:spPr/>
    </dgm:pt>
    <dgm:pt modelId="{56C91ADE-D707-4D40-8088-845CA223768E}" type="pres">
      <dgm:prSet presAssocID="{D33E63D5-D74A-4830-A5FC-6AC17758CDB4}" presName="invisiNode" presStyleLbl="node1" presStyleIdx="1" presStyleCnt="3"/>
      <dgm:spPr/>
    </dgm:pt>
    <dgm:pt modelId="{5EACABF6-9825-425C-B3E0-09C4611C2630}" type="pres">
      <dgm:prSet presAssocID="{D33E63D5-D74A-4830-A5FC-6AC17758CDB4}" presName="imagNode" presStyleLbl="fgImgPlace1" presStyleIdx="1" presStyleCnt="3" custScaleX="182306" custScaleY="138541" custLinFactNeighborY="12749"/>
      <dgm:spPr>
        <a:prstGeom prst="ellipse">
          <a:avLst/>
        </a:prstGeom>
      </dgm:spPr>
    </dgm:pt>
    <dgm:pt modelId="{FC72EEA0-0479-4318-B322-473E78EC9330}" type="pres">
      <dgm:prSet presAssocID="{AAF059B0-3B3E-42C8-BF57-A7BA6C9201EB}" presName="sibTrans" presStyleLbl="sibTrans2D1" presStyleIdx="0" presStyleCnt="0"/>
      <dgm:spPr/>
    </dgm:pt>
    <dgm:pt modelId="{E5205CF7-EC71-4875-BA15-9F4F9BED2A0D}" type="pres">
      <dgm:prSet presAssocID="{20F91F69-250C-4D17-A1BB-8B6919846B68}" presName="compNode" presStyleCnt="0"/>
      <dgm:spPr/>
    </dgm:pt>
    <dgm:pt modelId="{FD1D0C53-59C8-437A-B23B-34F75A3ED2DA}" type="pres">
      <dgm:prSet presAssocID="{20F91F69-250C-4D17-A1BB-8B6919846B68}" presName="bkgdShape" presStyleLbl="node1" presStyleIdx="2" presStyleCnt="3"/>
      <dgm:spPr/>
    </dgm:pt>
    <dgm:pt modelId="{FDBBBA72-580D-433D-B2B2-D4093F7FD8FB}" type="pres">
      <dgm:prSet presAssocID="{20F91F69-250C-4D17-A1BB-8B6919846B68}" presName="nodeTx" presStyleLbl="node1" presStyleIdx="2" presStyleCnt="3">
        <dgm:presLayoutVars>
          <dgm:bulletEnabled val="1"/>
        </dgm:presLayoutVars>
      </dgm:prSet>
      <dgm:spPr/>
    </dgm:pt>
    <dgm:pt modelId="{DB5FF492-4D36-4423-9B6A-21F232BA40B9}" type="pres">
      <dgm:prSet presAssocID="{20F91F69-250C-4D17-A1BB-8B6919846B68}" presName="invisiNode" presStyleLbl="node1" presStyleIdx="2" presStyleCnt="3"/>
      <dgm:spPr/>
    </dgm:pt>
    <dgm:pt modelId="{EF1687E9-0A46-4E9C-9BB7-93A29722EE57}" type="pres">
      <dgm:prSet presAssocID="{20F91F69-250C-4D17-A1BB-8B6919846B68}" presName="imagNode" presStyleLbl="fgImgPlace1" presStyleIdx="2" presStyleCnt="3" custScaleX="182230" custScaleY="143598" custLinFactNeighborX="1837" custLinFactNeighborY="15298"/>
      <dgm:spPr/>
    </dgm:pt>
  </dgm:ptLst>
  <dgm:cxnLst>
    <dgm:cxn modelId="{18BB850A-A292-4C4C-9382-ED34C62E435B}" type="presOf" srcId="{AAF059B0-3B3E-42C8-BF57-A7BA6C9201EB}" destId="{FC72EEA0-0479-4318-B322-473E78EC9330}" srcOrd="0" destOrd="0" presId="urn:microsoft.com/office/officeart/2005/8/layout/hList7"/>
    <dgm:cxn modelId="{0238FB16-000A-419C-B4E3-ABEA2EDEADB0}" type="presOf" srcId="{D33E63D5-D74A-4830-A5FC-6AC17758CDB4}" destId="{D00F09C2-5B45-4E9F-91D8-94A12BED6159}" srcOrd="1" destOrd="0" presId="urn:microsoft.com/office/officeart/2005/8/layout/hList7"/>
    <dgm:cxn modelId="{F812F822-2914-4AE8-8703-BE6B69C0EA4B}" type="presOf" srcId="{4C82C142-DA13-4D95-AEE4-1728F1C93FB2}" destId="{FAAE2E33-B607-41FB-8C48-2D37AD20BA97}" srcOrd="0" destOrd="0" presId="urn:microsoft.com/office/officeart/2005/8/layout/hList7"/>
    <dgm:cxn modelId="{2ADB3270-B97C-49E3-AAD4-479686C5793C}" srcId="{B63E920F-A420-421F-A352-234F575DF547}" destId="{D33E63D5-D74A-4830-A5FC-6AC17758CDB4}" srcOrd="1" destOrd="0" parTransId="{56388FAD-EE9D-49FA-892C-636E738DEE00}" sibTransId="{AAF059B0-3B3E-42C8-BF57-A7BA6C9201EB}"/>
    <dgm:cxn modelId="{D35AB977-9225-40F6-803E-1730FD77E2B4}" type="presOf" srcId="{20F91F69-250C-4D17-A1BB-8B6919846B68}" destId="{FD1D0C53-59C8-437A-B23B-34F75A3ED2DA}" srcOrd="0" destOrd="0" presId="urn:microsoft.com/office/officeart/2005/8/layout/hList7"/>
    <dgm:cxn modelId="{44AE2294-C385-423D-8A92-AC881F1A70C7}" srcId="{B63E920F-A420-421F-A352-234F575DF547}" destId="{4C82C142-DA13-4D95-AEE4-1728F1C93FB2}" srcOrd="0" destOrd="0" parTransId="{1D4713B1-F2C4-4B3D-8F54-CD7275AB6CD8}" sibTransId="{1DBFE51E-6316-4A41-A3D4-E95D93A705C9}"/>
    <dgm:cxn modelId="{76440595-6FC0-426F-8FFD-91E9233DA90A}" srcId="{B63E920F-A420-421F-A352-234F575DF547}" destId="{20F91F69-250C-4D17-A1BB-8B6919846B68}" srcOrd="2" destOrd="0" parTransId="{F2A792D9-C1FA-4909-81E2-0DCA89B565D3}" sibTransId="{0D19C957-5764-421F-954F-1A84B8207734}"/>
    <dgm:cxn modelId="{D42D9397-7554-42E2-9337-50D490666DDC}" type="presOf" srcId="{B63E920F-A420-421F-A352-234F575DF547}" destId="{B2D4C715-7527-4C9A-B808-A17EC9D99642}" srcOrd="0" destOrd="0" presId="urn:microsoft.com/office/officeart/2005/8/layout/hList7"/>
    <dgm:cxn modelId="{D28C199A-F8B2-44D1-B65E-D149C2054307}" type="presOf" srcId="{D33E63D5-D74A-4830-A5FC-6AC17758CDB4}" destId="{B36234E3-8625-4D39-ABD6-CF91E6DE289D}" srcOrd="0" destOrd="0" presId="urn:microsoft.com/office/officeart/2005/8/layout/hList7"/>
    <dgm:cxn modelId="{EAB497B4-8736-407E-9623-323AB7B0EF59}" type="presOf" srcId="{20F91F69-250C-4D17-A1BB-8B6919846B68}" destId="{FDBBBA72-580D-433D-B2B2-D4093F7FD8FB}" srcOrd="1" destOrd="0" presId="urn:microsoft.com/office/officeart/2005/8/layout/hList7"/>
    <dgm:cxn modelId="{A1564BB8-CB4D-4424-B58C-471093BA8219}" type="presOf" srcId="{1DBFE51E-6316-4A41-A3D4-E95D93A705C9}" destId="{F1B3D9D2-D924-4843-9767-BDC236ECEC37}" srcOrd="0" destOrd="0" presId="urn:microsoft.com/office/officeart/2005/8/layout/hList7"/>
    <dgm:cxn modelId="{6686EEE1-72AD-45E7-AEFC-3E9C963257FF}" type="presOf" srcId="{4C82C142-DA13-4D95-AEE4-1728F1C93FB2}" destId="{312EE3EC-E4A5-4F3F-991F-315F372F7713}" srcOrd="1" destOrd="0" presId="urn:microsoft.com/office/officeart/2005/8/layout/hList7"/>
    <dgm:cxn modelId="{8A820B2A-7442-4688-8EA5-10EA1168BA1F}" type="presParOf" srcId="{B2D4C715-7527-4C9A-B808-A17EC9D99642}" destId="{31AFEA91-B934-46E1-BAF3-5200EF17BEFD}" srcOrd="0" destOrd="0" presId="urn:microsoft.com/office/officeart/2005/8/layout/hList7"/>
    <dgm:cxn modelId="{F005EC7D-4FB9-485C-8089-96E4BB9E27BC}" type="presParOf" srcId="{B2D4C715-7527-4C9A-B808-A17EC9D99642}" destId="{28262009-1411-4511-AB59-BBA2277CDE75}" srcOrd="1" destOrd="0" presId="urn:microsoft.com/office/officeart/2005/8/layout/hList7"/>
    <dgm:cxn modelId="{89348E3C-B08D-460D-A60C-C0B035AFD40D}" type="presParOf" srcId="{28262009-1411-4511-AB59-BBA2277CDE75}" destId="{D553B36C-085E-477C-A8AE-0FB5E2385E36}" srcOrd="0" destOrd="0" presId="urn:microsoft.com/office/officeart/2005/8/layout/hList7"/>
    <dgm:cxn modelId="{7502C2E6-A98C-453F-93AA-90C4F4222B44}" type="presParOf" srcId="{D553B36C-085E-477C-A8AE-0FB5E2385E36}" destId="{FAAE2E33-B607-41FB-8C48-2D37AD20BA97}" srcOrd="0" destOrd="0" presId="urn:microsoft.com/office/officeart/2005/8/layout/hList7"/>
    <dgm:cxn modelId="{F363E887-7080-463B-A2C7-5DFBDB0D4472}" type="presParOf" srcId="{D553B36C-085E-477C-A8AE-0FB5E2385E36}" destId="{312EE3EC-E4A5-4F3F-991F-315F372F7713}" srcOrd="1" destOrd="0" presId="urn:microsoft.com/office/officeart/2005/8/layout/hList7"/>
    <dgm:cxn modelId="{6A408A36-B82B-4C25-8A4E-7F597EE8FD5E}" type="presParOf" srcId="{D553B36C-085E-477C-A8AE-0FB5E2385E36}" destId="{8D8BE8D8-E995-420A-8B76-6A281BC449C3}" srcOrd="2" destOrd="0" presId="urn:microsoft.com/office/officeart/2005/8/layout/hList7"/>
    <dgm:cxn modelId="{BA086C93-DC42-4D4F-B10D-533458944683}" type="presParOf" srcId="{D553B36C-085E-477C-A8AE-0FB5E2385E36}" destId="{514CB7C9-32FA-4180-8436-C90E6302275A}" srcOrd="3" destOrd="0" presId="urn:microsoft.com/office/officeart/2005/8/layout/hList7"/>
    <dgm:cxn modelId="{6529B447-D160-4FD8-AE2C-AD2FBEF9C01E}" type="presParOf" srcId="{28262009-1411-4511-AB59-BBA2277CDE75}" destId="{F1B3D9D2-D924-4843-9767-BDC236ECEC37}" srcOrd="1" destOrd="0" presId="urn:microsoft.com/office/officeart/2005/8/layout/hList7"/>
    <dgm:cxn modelId="{EDFAC502-3BF0-41B5-90EA-8AD227230D31}" type="presParOf" srcId="{28262009-1411-4511-AB59-BBA2277CDE75}" destId="{20BE58B4-AD79-4ACC-B0F6-8A8B193E07A0}" srcOrd="2" destOrd="0" presId="urn:microsoft.com/office/officeart/2005/8/layout/hList7"/>
    <dgm:cxn modelId="{C37625E5-7F87-40E3-9205-4B52ECD211F1}" type="presParOf" srcId="{20BE58B4-AD79-4ACC-B0F6-8A8B193E07A0}" destId="{B36234E3-8625-4D39-ABD6-CF91E6DE289D}" srcOrd="0" destOrd="0" presId="urn:microsoft.com/office/officeart/2005/8/layout/hList7"/>
    <dgm:cxn modelId="{DDF737F1-1299-47E1-BD08-BD6628C55AB2}" type="presParOf" srcId="{20BE58B4-AD79-4ACC-B0F6-8A8B193E07A0}" destId="{D00F09C2-5B45-4E9F-91D8-94A12BED6159}" srcOrd="1" destOrd="0" presId="urn:microsoft.com/office/officeart/2005/8/layout/hList7"/>
    <dgm:cxn modelId="{69778F97-F5AB-4E4A-A6CD-B97081E1AC3C}" type="presParOf" srcId="{20BE58B4-AD79-4ACC-B0F6-8A8B193E07A0}" destId="{56C91ADE-D707-4D40-8088-845CA223768E}" srcOrd="2" destOrd="0" presId="urn:microsoft.com/office/officeart/2005/8/layout/hList7"/>
    <dgm:cxn modelId="{BE5B4830-7117-4271-ABBA-7966D6112DB2}" type="presParOf" srcId="{20BE58B4-AD79-4ACC-B0F6-8A8B193E07A0}" destId="{5EACABF6-9825-425C-B3E0-09C4611C2630}" srcOrd="3" destOrd="0" presId="urn:microsoft.com/office/officeart/2005/8/layout/hList7"/>
    <dgm:cxn modelId="{CA25AAAD-0BE7-4BF6-BF00-25114FBC4148}" type="presParOf" srcId="{28262009-1411-4511-AB59-BBA2277CDE75}" destId="{FC72EEA0-0479-4318-B322-473E78EC9330}" srcOrd="3" destOrd="0" presId="urn:microsoft.com/office/officeart/2005/8/layout/hList7"/>
    <dgm:cxn modelId="{B145C5B5-1E8E-4DCA-AF24-78372F8BA8B8}" type="presParOf" srcId="{28262009-1411-4511-AB59-BBA2277CDE75}" destId="{E5205CF7-EC71-4875-BA15-9F4F9BED2A0D}" srcOrd="4" destOrd="0" presId="urn:microsoft.com/office/officeart/2005/8/layout/hList7"/>
    <dgm:cxn modelId="{B6E38B91-AFBF-4FA3-87AE-5F63B152ED4A}" type="presParOf" srcId="{E5205CF7-EC71-4875-BA15-9F4F9BED2A0D}" destId="{FD1D0C53-59C8-437A-B23B-34F75A3ED2DA}" srcOrd="0" destOrd="0" presId="urn:microsoft.com/office/officeart/2005/8/layout/hList7"/>
    <dgm:cxn modelId="{63483D39-6694-4A68-BB0E-330719E39F43}" type="presParOf" srcId="{E5205CF7-EC71-4875-BA15-9F4F9BED2A0D}" destId="{FDBBBA72-580D-433D-B2B2-D4093F7FD8FB}" srcOrd="1" destOrd="0" presId="urn:microsoft.com/office/officeart/2005/8/layout/hList7"/>
    <dgm:cxn modelId="{29B437CD-A7E2-44CB-BC53-4EEB3BD6FE26}" type="presParOf" srcId="{E5205CF7-EC71-4875-BA15-9F4F9BED2A0D}" destId="{DB5FF492-4D36-4423-9B6A-21F232BA40B9}" srcOrd="2" destOrd="0" presId="urn:microsoft.com/office/officeart/2005/8/layout/hList7"/>
    <dgm:cxn modelId="{4E5CC007-15D7-4BBE-9A8C-3F7D77D56325}" type="presParOf" srcId="{E5205CF7-EC71-4875-BA15-9F4F9BED2A0D}" destId="{EF1687E9-0A46-4E9C-9BB7-93A29722EE5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E2E33-B607-41FB-8C48-2D37AD20BA97}">
      <dsp:nvSpPr>
        <dsp:cNvPr id="0" name=""/>
        <dsp:cNvSpPr/>
      </dsp:nvSpPr>
      <dsp:spPr>
        <a:xfrm>
          <a:off x="2207" y="25757"/>
          <a:ext cx="3435027" cy="40909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Experiences</a:t>
          </a:r>
        </a:p>
      </dsp:txBody>
      <dsp:txXfrm>
        <a:off x="2207" y="1662120"/>
        <a:ext cx="3435027" cy="1636363"/>
      </dsp:txXfrm>
    </dsp:sp>
    <dsp:sp modelId="{514CB7C9-32FA-4180-8436-C90E6302275A}">
      <dsp:nvSpPr>
        <dsp:cNvPr id="0" name=""/>
        <dsp:cNvSpPr/>
      </dsp:nvSpPr>
      <dsp:spPr>
        <a:xfrm>
          <a:off x="504533" y="173952"/>
          <a:ext cx="2570335" cy="1956209"/>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6234E3-8625-4D39-ABD6-CF91E6DE289D}">
      <dsp:nvSpPr>
        <dsp:cNvPr id="0" name=""/>
        <dsp:cNvSpPr/>
      </dsp:nvSpPr>
      <dsp:spPr>
        <a:xfrm>
          <a:off x="3540286" y="8531"/>
          <a:ext cx="3435027" cy="40909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Impeded progress or success</a:t>
          </a:r>
        </a:p>
      </dsp:txBody>
      <dsp:txXfrm>
        <a:off x="3540286" y="1644894"/>
        <a:ext cx="3435027" cy="1636363"/>
      </dsp:txXfrm>
    </dsp:sp>
    <dsp:sp modelId="{5EACABF6-9825-425C-B3E0-09C4611C2630}">
      <dsp:nvSpPr>
        <dsp:cNvPr id="0" name=""/>
        <dsp:cNvSpPr/>
      </dsp:nvSpPr>
      <dsp:spPr>
        <a:xfrm>
          <a:off x="4016047" y="165144"/>
          <a:ext cx="2483504" cy="1887305"/>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D0C53-59C8-437A-B23B-34F75A3ED2DA}">
      <dsp:nvSpPr>
        <dsp:cNvPr id="0" name=""/>
        <dsp:cNvSpPr/>
      </dsp:nvSpPr>
      <dsp:spPr>
        <a:xfrm>
          <a:off x="7078364" y="25753"/>
          <a:ext cx="3435027" cy="409090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Economic harm</a:t>
          </a:r>
        </a:p>
      </dsp:txBody>
      <dsp:txXfrm>
        <a:off x="7078364" y="1662116"/>
        <a:ext cx="3435027" cy="1636363"/>
      </dsp:txXfrm>
    </dsp:sp>
    <dsp:sp modelId="{EF1687E9-0A46-4E9C-9BB7-93A29722EE57}">
      <dsp:nvSpPr>
        <dsp:cNvPr id="0" name=""/>
        <dsp:cNvSpPr/>
      </dsp:nvSpPr>
      <dsp:spPr>
        <a:xfrm>
          <a:off x="7579668" y="182646"/>
          <a:ext cx="2482468" cy="1956195"/>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FEA91-B934-46E1-BAF3-5200EF17BEFD}">
      <dsp:nvSpPr>
        <dsp:cNvPr id="0" name=""/>
        <dsp:cNvSpPr/>
      </dsp:nvSpPr>
      <dsp:spPr>
        <a:xfrm>
          <a:off x="420623" y="3272726"/>
          <a:ext cx="9674352" cy="613636"/>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E5683-953B-47A6-B746-CF3904E2CFB6}" type="datetimeFigureOut">
              <a:rPr lang="en-US" smtClean="0"/>
              <a:t>12/22/2025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94A84F-512E-432C-891C-BD5C521249F0}" type="slidenum">
              <a:rPr lang="en-US" smtClean="0"/>
              <a:t>‹#›</a:t>
            </a:fld>
            <a:endParaRPr lang="en-US"/>
          </a:p>
        </p:txBody>
      </p:sp>
    </p:spTree>
    <p:extLst>
      <p:ext uri="{BB962C8B-B14F-4D97-AF65-F5344CB8AC3E}">
        <p14:creationId xmlns:p14="http://schemas.microsoft.com/office/powerpoint/2010/main" val="619089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 A.</a:t>
            </a:r>
          </a:p>
        </p:txBody>
      </p:sp>
      <p:sp>
        <p:nvSpPr>
          <p:cNvPr id="4" name="Slide Number Placeholder 3"/>
          <p:cNvSpPr>
            <a:spLocks noGrp="1"/>
          </p:cNvSpPr>
          <p:nvPr>
            <p:ph type="sldNum" sz="quarter" idx="5"/>
          </p:nvPr>
        </p:nvSpPr>
        <p:spPr/>
        <p:txBody>
          <a:bodyPr/>
          <a:lstStyle/>
          <a:p>
            <a:fld id="{8F94A84F-512E-432C-891C-BD5C521249F0}" type="slidenum">
              <a:rPr lang="en-US" smtClean="0"/>
              <a:t>1</a:t>
            </a:fld>
            <a:endParaRPr lang="en-US"/>
          </a:p>
        </p:txBody>
      </p:sp>
    </p:spTree>
    <p:extLst>
      <p:ext uri="{BB962C8B-B14F-4D97-AF65-F5344CB8AC3E}">
        <p14:creationId xmlns:p14="http://schemas.microsoft.com/office/powerpoint/2010/main" val="312252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681AC-0BBA-8A4D-159D-AB2649CCF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14AB0-72D9-907B-99B7-9E5C8ED8E1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5B3F1E-F819-591C-A968-3554B2A16D23}"/>
              </a:ext>
            </a:extLst>
          </p:cNvPr>
          <p:cNvSpPr>
            <a:spLocks noGrp="1"/>
          </p:cNvSpPr>
          <p:nvPr>
            <p:ph type="body" idx="1"/>
          </p:nvPr>
        </p:nvSpPr>
        <p:spPr/>
        <p:txBody>
          <a:bodyPr/>
          <a:lstStyle/>
          <a:p>
            <a:r>
              <a:rPr lang="en-US"/>
              <a:t>Jun</a:t>
            </a:r>
          </a:p>
        </p:txBody>
      </p:sp>
      <p:sp>
        <p:nvSpPr>
          <p:cNvPr id="4" name="Slide Number Placeholder 3">
            <a:extLst>
              <a:ext uri="{FF2B5EF4-FFF2-40B4-BE49-F238E27FC236}">
                <a16:creationId xmlns:a16="http://schemas.microsoft.com/office/drawing/2014/main" id="{1BFFA5E7-4780-32D4-B1F4-2B413B1D202C}"/>
              </a:ext>
            </a:extLst>
          </p:cNvPr>
          <p:cNvSpPr>
            <a:spLocks noGrp="1"/>
          </p:cNvSpPr>
          <p:nvPr>
            <p:ph type="sldNum" sz="quarter" idx="5"/>
          </p:nvPr>
        </p:nvSpPr>
        <p:spPr/>
        <p:txBody>
          <a:bodyPr/>
          <a:lstStyle/>
          <a:p>
            <a:fld id="{8F94A84F-512E-432C-891C-BD5C521249F0}" type="slidenum">
              <a:rPr lang="en-US" smtClean="0"/>
              <a:t>10</a:t>
            </a:fld>
            <a:endParaRPr lang="en-US"/>
          </a:p>
        </p:txBody>
      </p:sp>
    </p:spTree>
    <p:extLst>
      <p:ext uri="{BB962C8B-B14F-4D97-AF65-F5344CB8AC3E}">
        <p14:creationId xmlns:p14="http://schemas.microsoft.com/office/powerpoint/2010/main" val="236381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a:solidFill>
                  <a:schemeClr val="tx1"/>
                </a:solidFill>
                <a:effectLst/>
                <a:latin typeface="+mn-lt"/>
                <a:ea typeface="+mn-ea"/>
                <a:cs typeface="+mn-cs"/>
              </a:rPr>
              <a:t>Jun </a:t>
            </a:r>
          </a:p>
          <a:p>
            <a:pPr rtl="0"/>
            <a:r>
              <a:rPr lang="en-US" sz="1200" b="1" i="0" u="none" strike="noStrike" kern="1200">
                <a:solidFill>
                  <a:schemeClr val="tx1"/>
                </a:solidFill>
                <a:effectLst/>
                <a:latin typeface="+mn-lt"/>
                <a:ea typeface="+mn-ea"/>
                <a:cs typeface="+mn-cs"/>
              </a:rPr>
              <a:t>Formatting &amp; Submission Tips</a:t>
            </a:r>
            <a:endParaRPr lang="en-US" b="1">
              <a:effectLst/>
            </a:endParaRPr>
          </a:p>
          <a:p>
            <a:pPr rtl="0" fontAlgn="base"/>
            <a:r>
              <a:rPr lang="en-US" sz="1200" b="0" i="0" u="none" strike="noStrike" kern="1200">
                <a:solidFill>
                  <a:schemeClr val="tx1"/>
                </a:solidFill>
                <a:effectLst/>
                <a:latin typeface="+mn-lt"/>
                <a:ea typeface="+mn-ea"/>
                <a:cs typeface="+mn-cs"/>
              </a:rPr>
              <a:t>Use </a:t>
            </a:r>
            <a:r>
              <a:rPr lang="en-US" sz="1200" b="1" i="0" u="none" strike="noStrike" kern="1200">
                <a:solidFill>
                  <a:schemeClr val="tx1"/>
                </a:solidFill>
                <a:effectLst/>
                <a:latin typeface="+mn-lt"/>
                <a:ea typeface="+mn-ea"/>
                <a:cs typeface="+mn-cs"/>
              </a:rPr>
              <a:t>first-person</a:t>
            </a:r>
            <a:r>
              <a:rPr lang="en-US" sz="1200" b="0" i="0" u="none" strike="noStrike" kern="1200">
                <a:solidFill>
                  <a:schemeClr val="tx1"/>
                </a:solidFill>
                <a:effectLst/>
                <a:latin typeface="+mn-lt"/>
                <a:ea typeface="+mn-ea"/>
                <a:cs typeface="+mn-cs"/>
              </a:rPr>
              <a:t> (“I”) and focus on </a:t>
            </a:r>
            <a:r>
              <a:rPr lang="en-US" sz="1200" b="1" i="0" u="none" strike="noStrike" kern="1200">
                <a:solidFill>
                  <a:schemeClr val="tx1"/>
                </a:solidFill>
                <a:effectLst/>
                <a:latin typeface="+mn-lt"/>
                <a:ea typeface="+mn-ea"/>
                <a:cs typeface="+mn-cs"/>
              </a:rPr>
              <a:t>your individual experiences</a:t>
            </a:r>
            <a:r>
              <a:rPr lang="en-US" sz="1200" b="0" i="0" u="none" strike="noStrike" kern="1200">
                <a:solidFill>
                  <a:schemeClr val="tx1"/>
                </a:solidFill>
                <a:effectLst/>
                <a:latin typeface="+mn-lt"/>
                <a:ea typeface="+mn-ea"/>
                <a:cs typeface="+mn-cs"/>
              </a:rPr>
              <a:t>.</a:t>
            </a:r>
            <a:br>
              <a:rPr lang="en-US" sz="1200" b="0" i="0" u="none" strike="noStrike" kern="1200">
                <a:solidFill>
                  <a:schemeClr val="tx1"/>
                </a:solidFill>
                <a:effectLst/>
                <a:latin typeface="+mn-lt"/>
                <a:ea typeface="+mn-ea"/>
                <a:cs typeface="+mn-cs"/>
              </a:rPr>
            </a:b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Be </a:t>
            </a:r>
            <a:r>
              <a:rPr lang="en-US" sz="1200" b="1" i="0" u="none" strike="noStrike" kern="1200">
                <a:solidFill>
                  <a:schemeClr val="tx1"/>
                </a:solidFill>
                <a:effectLst/>
                <a:latin typeface="+mn-lt"/>
                <a:ea typeface="+mn-ea"/>
                <a:cs typeface="+mn-cs"/>
              </a:rPr>
              <a:t>specific and factual</a:t>
            </a:r>
            <a:r>
              <a:rPr lang="en-US" sz="1200" b="0" i="0" u="none" strike="noStrike" kern="1200">
                <a:solidFill>
                  <a:schemeClr val="tx1"/>
                </a:solidFill>
                <a:effectLst/>
                <a:latin typeface="+mn-lt"/>
                <a:ea typeface="+mn-ea"/>
                <a:cs typeface="+mn-cs"/>
              </a:rPr>
              <a:t> dates, examples, and outcomes are key.</a:t>
            </a:r>
            <a:br>
              <a:rPr lang="en-US" sz="1200" b="0" i="0" u="none" strike="noStrike" kern="1200">
                <a:solidFill>
                  <a:schemeClr val="tx1"/>
                </a:solidFill>
                <a:effectLst/>
                <a:latin typeface="+mn-lt"/>
                <a:ea typeface="+mn-ea"/>
                <a:cs typeface="+mn-cs"/>
              </a:rPr>
            </a:b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Maintain a </a:t>
            </a:r>
            <a:r>
              <a:rPr lang="en-US" sz="1200" b="1" i="0" u="none" strike="noStrike" kern="1200">
                <a:solidFill>
                  <a:schemeClr val="tx1"/>
                </a:solidFill>
                <a:effectLst/>
                <a:latin typeface="+mn-lt"/>
                <a:ea typeface="+mn-ea"/>
                <a:cs typeface="+mn-cs"/>
              </a:rPr>
              <a:t>professional and concise tone</a:t>
            </a:r>
            <a:r>
              <a:rPr lang="en-US" sz="1200" b="0" i="0" u="none" strike="noStrike" kern="1200">
                <a:solidFill>
                  <a:schemeClr val="tx1"/>
                </a:solidFill>
                <a:effectLst/>
                <a:latin typeface="+mn-lt"/>
                <a:ea typeface="+mn-ea"/>
                <a:cs typeface="+mn-cs"/>
              </a:rPr>
              <a:t> (3–5 pages is typical but not required).</a:t>
            </a:r>
            <a:br>
              <a:rPr lang="en-US" sz="1200" b="0" i="0" u="none" strike="noStrike" kern="1200">
                <a:solidFill>
                  <a:schemeClr val="tx1"/>
                </a:solidFill>
                <a:effectLst/>
                <a:latin typeface="+mn-lt"/>
                <a:ea typeface="+mn-ea"/>
                <a:cs typeface="+mn-cs"/>
              </a:rPr>
            </a:b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Ensure consistency between your narrative and financial documentation.</a:t>
            </a:r>
            <a:br>
              <a:rPr lang="en-US" sz="1200" b="0" i="0" u="none" strike="noStrike" kern="1200">
                <a:solidFill>
                  <a:schemeClr val="tx1"/>
                </a:solidFill>
                <a:effectLst/>
                <a:latin typeface="+mn-lt"/>
                <a:ea typeface="+mn-ea"/>
                <a:cs typeface="+mn-cs"/>
              </a:rPr>
            </a:br>
            <a:br>
              <a:rPr lang="en-US" sz="1200" b="0" i="0" u="none" strike="noStrike" kern="1200">
                <a:solidFill>
                  <a:schemeClr val="tx1"/>
                </a:solidFill>
                <a:effectLst/>
                <a:latin typeface="+mn-lt"/>
                <a:ea typeface="+mn-ea"/>
                <a:cs typeface="+mn-cs"/>
              </a:rPr>
            </a:br>
            <a:endParaRPr lang="en-US" sz="1200" b="0" i="0" u="none" strike="noStrike"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Avoid broad generalizations; support statements with examples wherever possible.</a:t>
            </a:r>
          </a:p>
          <a:p>
            <a:endParaRPr lang="en-US"/>
          </a:p>
        </p:txBody>
      </p:sp>
      <p:sp>
        <p:nvSpPr>
          <p:cNvPr id="4" name="Slide Number Placeholder 3"/>
          <p:cNvSpPr>
            <a:spLocks noGrp="1"/>
          </p:cNvSpPr>
          <p:nvPr>
            <p:ph type="sldNum" sz="quarter" idx="5"/>
          </p:nvPr>
        </p:nvSpPr>
        <p:spPr/>
        <p:txBody>
          <a:bodyPr/>
          <a:lstStyle/>
          <a:p>
            <a:fld id="{8F94A84F-512E-432C-891C-BD5C521249F0}" type="slidenum">
              <a:rPr lang="en-US" smtClean="0"/>
              <a:t>11</a:t>
            </a:fld>
            <a:endParaRPr lang="en-US"/>
          </a:p>
        </p:txBody>
      </p:sp>
    </p:spTree>
    <p:extLst>
      <p:ext uri="{BB962C8B-B14F-4D97-AF65-F5344CB8AC3E}">
        <p14:creationId xmlns:p14="http://schemas.microsoft.com/office/powerpoint/2010/main" val="353542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Jun</a:t>
            </a:r>
          </a:p>
        </p:txBody>
      </p:sp>
      <p:sp>
        <p:nvSpPr>
          <p:cNvPr id="4" name="Slide Number Placeholder 3"/>
          <p:cNvSpPr>
            <a:spLocks noGrp="1"/>
          </p:cNvSpPr>
          <p:nvPr>
            <p:ph type="sldNum" sz="quarter" idx="5"/>
          </p:nvPr>
        </p:nvSpPr>
        <p:spPr/>
        <p:txBody>
          <a:bodyPr/>
          <a:lstStyle/>
          <a:p>
            <a:fld id="{8F94A84F-512E-432C-891C-BD5C521249F0}" type="slidenum">
              <a:rPr lang="en-US" smtClean="0"/>
              <a:t>12</a:t>
            </a:fld>
            <a:endParaRPr lang="en-US"/>
          </a:p>
        </p:txBody>
      </p:sp>
    </p:spTree>
    <p:extLst>
      <p:ext uri="{BB962C8B-B14F-4D97-AF65-F5344CB8AC3E}">
        <p14:creationId xmlns:p14="http://schemas.microsoft.com/office/powerpoint/2010/main" val="26383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a:solidFill>
                  <a:schemeClr val="tx1"/>
                </a:solidFill>
                <a:effectLst/>
                <a:latin typeface="+mn-lt"/>
                <a:ea typeface="+mn-ea"/>
                <a:cs typeface="+mn-cs"/>
              </a:rPr>
              <a:t>Jun</a:t>
            </a:r>
          </a:p>
        </p:txBody>
      </p:sp>
      <p:sp>
        <p:nvSpPr>
          <p:cNvPr id="4" name="Slide Number Placeholder 3"/>
          <p:cNvSpPr>
            <a:spLocks noGrp="1"/>
          </p:cNvSpPr>
          <p:nvPr>
            <p:ph type="sldNum" sz="quarter" idx="5"/>
          </p:nvPr>
        </p:nvSpPr>
        <p:spPr/>
        <p:txBody>
          <a:bodyPr/>
          <a:lstStyle/>
          <a:p>
            <a:fld id="{8F94A84F-512E-432C-891C-BD5C521249F0}" type="slidenum">
              <a:rPr lang="en-US" smtClean="0"/>
              <a:t>13</a:t>
            </a:fld>
            <a:endParaRPr lang="en-US"/>
          </a:p>
        </p:txBody>
      </p:sp>
    </p:spTree>
    <p:extLst>
      <p:ext uri="{BB962C8B-B14F-4D97-AF65-F5344CB8AC3E}">
        <p14:creationId xmlns:p14="http://schemas.microsoft.com/office/powerpoint/2010/main" val="237202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579D7-0BFC-535E-E2B6-38DF78B69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67C730-72C2-84F1-3390-691B5F98F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1786D-008A-BA31-7B90-2D7502A642EB}"/>
              </a:ext>
            </a:extLst>
          </p:cNvPr>
          <p:cNvSpPr>
            <a:spLocks noGrp="1"/>
          </p:cNvSpPr>
          <p:nvPr>
            <p:ph type="body" idx="1"/>
          </p:nvPr>
        </p:nvSpPr>
        <p:spPr/>
        <p:txBody>
          <a:bodyPr/>
          <a:lstStyle/>
          <a:p>
            <a:pPr fontAlgn="t"/>
            <a:r>
              <a:rPr lang="en-US" sz="1200" b="0" i="0" kern="1200">
                <a:solidFill>
                  <a:schemeClr val="tx1"/>
                </a:solidFill>
                <a:effectLst/>
                <a:latin typeface="+mn-lt"/>
                <a:ea typeface="+mn-ea"/>
                <a:cs typeface="+mn-cs"/>
              </a:rPr>
              <a:t>Jun</a:t>
            </a:r>
          </a:p>
        </p:txBody>
      </p:sp>
      <p:sp>
        <p:nvSpPr>
          <p:cNvPr id="4" name="Slide Number Placeholder 3">
            <a:extLst>
              <a:ext uri="{FF2B5EF4-FFF2-40B4-BE49-F238E27FC236}">
                <a16:creationId xmlns:a16="http://schemas.microsoft.com/office/drawing/2014/main" id="{0E7C08E0-699C-32A8-1165-98CD345139A6}"/>
              </a:ext>
            </a:extLst>
          </p:cNvPr>
          <p:cNvSpPr>
            <a:spLocks noGrp="1"/>
          </p:cNvSpPr>
          <p:nvPr>
            <p:ph type="sldNum" sz="quarter" idx="5"/>
          </p:nvPr>
        </p:nvSpPr>
        <p:spPr/>
        <p:txBody>
          <a:bodyPr/>
          <a:lstStyle/>
          <a:p>
            <a:fld id="{8F94A84F-512E-432C-891C-BD5C521249F0}" type="slidenum">
              <a:rPr lang="en-US" smtClean="0"/>
              <a:t>14</a:t>
            </a:fld>
            <a:endParaRPr lang="en-US"/>
          </a:p>
        </p:txBody>
      </p:sp>
    </p:spTree>
    <p:extLst>
      <p:ext uri="{BB962C8B-B14F-4D97-AF65-F5344CB8AC3E}">
        <p14:creationId xmlns:p14="http://schemas.microsoft.com/office/powerpoint/2010/main" val="926565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FB378-E5C1-9CB0-E021-5EE67E3C2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6E2A1-5315-5D04-DAF1-FF6EBEE29C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9FCBD1-FE8C-0281-158E-A275D071157E}"/>
              </a:ext>
            </a:extLst>
          </p:cNvPr>
          <p:cNvSpPr>
            <a:spLocks noGrp="1"/>
          </p:cNvSpPr>
          <p:nvPr>
            <p:ph type="body" idx="1"/>
          </p:nvPr>
        </p:nvSpPr>
        <p:spPr/>
        <p:txBody>
          <a:bodyPr/>
          <a:lstStyle/>
          <a:p>
            <a:pPr fontAlgn="t"/>
            <a:r>
              <a:rPr lang="en-US" sz="1200" b="0" i="0" kern="1200">
                <a:solidFill>
                  <a:schemeClr val="tx1"/>
                </a:solidFill>
                <a:effectLst/>
                <a:latin typeface="+mn-lt"/>
                <a:ea typeface="+mn-ea"/>
                <a:cs typeface="+mn-cs"/>
              </a:rPr>
              <a:t>Jun</a:t>
            </a:r>
          </a:p>
        </p:txBody>
      </p:sp>
      <p:sp>
        <p:nvSpPr>
          <p:cNvPr id="4" name="Slide Number Placeholder 3">
            <a:extLst>
              <a:ext uri="{FF2B5EF4-FFF2-40B4-BE49-F238E27FC236}">
                <a16:creationId xmlns:a16="http://schemas.microsoft.com/office/drawing/2014/main" id="{B6FE87D0-7C3A-571B-B166-B749C57ED121}"/>
              </a:ext>
            </a:extLst>
          </p:cNvPr>
          <p:cNvSpPr>
            <a:spLocks noGrp="1"/>
          </p:cNvSpPr>
          <p:nvPr>
            <p:ph type="sldNum" sz="quarter" idx="5"/>
          </p:nvPr>
        </p:nvSpPr>
        <p:spPr/>
        <p:txBody>
          <a:bodyPr/>
          <a:lstStyle/>
          <a:p>
            <a:fld id="{8F94A84F-512E-432C-891C-BD5C521249F0}" type="slidenum">
              <a:rPr lang="en-US" smtClean="0"/>
              <a:t>15</a:t>
            </a:fld>
            <a:endParaRPr lang="en-US"/>
          </a:p>
        </p:txBody>
      </p:sp>
    </p:spTree>
    <p:extLst>
      <p:ext uri="{BB962C8B-B14F-4D97-AF65-F5344CB8AC3E}">
        <p14:creationId xmlns:p14="http://schemas.microsoft.com/office/powerpoint/2010/main" val="346904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Jun</a:t>
            </a:r>
          </a:p>
        </p:txBody>
      </p:sp>
      <p:sp>
        <p:nvSpPr>
          <p:cNvPr id="4" name="Slide Number Placeholder 3"/>
          <p:cNvSpPr>
            <a:spLocks noGrp="1"/>
          </p:cNvSpPr>
          <p:nvPr>
            <p:ph type="sldNum" sz="quarter" idx="5"/>
          </p:nvPr>
        </p:nvSpPr>
        <p:spPr/>
        <p:txBody>
          <a:bodyPr/>
          <a:lstStyle/>
          <a:p>
            <a:fld id="{8F94A84F-512E-432C-891C-BD5C521249F0}" type="slidenum">
              <a:rPr lang="en-US" smtClean="0"/>
              <a:t>16</a:t>
            </a:fld>
            <a:endParaRPr lang="en-US"/>
          </a:p>
        </p:txBody>
      </p:sp>
    </p:spTree>
    <p:extLst>
      <p:ext uri="{BB962C8B-B14F-4D97-AF65-F5344CB8AC3E}">
        <p14:creationId xmlns:p14="http://schemas.microsoft.com/office/powerpoint/2010/main" val="2280017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p:txBody>
      </p:sp>
      <p:sp>
        <p:nvSpPr>
          <p:cNvPr id="4" name="Slide Number Placeholder 3"/>
          <p:cNvSpPr>
            <a:spLocks noGrp="1"/>
          </p:cNvSpPr>
          <p:nvPr>
            <p:ph type="sldNum" sz="quarter" idx="5"/>
          </p:nvPr>
        </p:nvSpPr>
        <p:spPr/>
        <p:txBody>
          <a:bodyPr/>
          <a:lstStyle/>
          <a:p>
            <a:fld id="{8F94A84F-512E-432C-891C-BD5C521249F0}" type="slidenum">
              <a:rPr lang="en-US" smtClean="0"/>
              <a:t>17</a:t>
            </a:fld>
            <a:endParaRPr lang="en-US"/>
          </a:p>
        </p:txBody>
      </p:sp>
    </p:spTree>
    <p:extLst>
      <p:ext uri="{BB962C8B-B14F-4D97-AF65-F5344CB8AC3E}">
        <p14:creationId xmlns:p14="http://schemas.microsoft.com/office/powerpoint/2010/main" val="92849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a:p>
            <a:r>
              <a:rPr lang="en-US"/>
              <a:t>Any documents that you believe will support your personal narrative </a:t>
            </a:r>
          </a:p>
        </p:txBody>
      </p:sp>
      <p:sp>
        <p:nvSpPr>
          <p:cNvPr id="4" name="Slide Number Placeholder 3"/>
          <p:cNvSpPr>
            <a:spLocks noGrp="1"/>
          </p:cNvSpPr>
          <p:nvPr>
            <p:ph type="sldNum" sz="quarter" idx="5"/>
          </p:nvPr>
        </p:nvSpPr>
        <p:spPr/>
        <p:txBody>
          <a:bodyPr/>
          <a:lstStyle/>
          <a:p>
            <a:fld id="{8F94A84F-512E-432C-891C-BD5C521249F0}" type="slidenum">
              <a:rPr lang="en-US" smtClean="0"/>
              <a:t>18</a:t>
            </a:fld>
            <a:endParaRPr lang="en-US"/>
          </a:p>
        </p:txBody>
      </p:sp>
    </p:spTree>
    <p:extLst>
      <p:ext uri="{BB962C8B-B14F-4D97-AF65-F5344CB8AC3E}">
        <p14:creationId xmlns:p14="http://schemas.microsoft.com/office/powerpoint/2010/main" val="383372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a:p>
            <a:endParaRPr lang="en-US"/>
          </a:p>
        </p:txBody>
      </p:sp>
      <p:sp>
        <p:nvSpPr>
          <p:cNvPr id="4" name="Slide Number Placeholder 3"/>
          <p:cNvSpPr>
            <a:spLocks noGrp="1"/>
          </p:cNvSpPr>
          <p:nvPr>
            <p:ph type="sldNum" sz="quarter" idx="5"/>
          </p:nvPr>
        </p:nvSpPr>
        <p:spPr/>
        <p:txBody>
          <a:bodyPr/>
          <a:lstStyle/>
          <a:p>
            <a:fld id="{8F94A84F-512E-432C-891C-BD5C521249F0}" type="slidenum">
              <a:rPr lang="en-US" smtClean="0"/>
              <a:t>19</a:t>
            </a:fld>
            <a:endParaRPr lang="en-US"/>
          </a:p>
        </p:txBody>
      </p:sp>
    </p:spTree>
    <p:extLst>
      <p:ext uri="{BB962C8B-B14F-4D97-AF65-F5344CB8AC3E}">
        <p14:creationId xmlns:p14="http://schemas.microsoft.com/office/powerpoint/2010/main" val="158651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1800"/>
              </a:spcAft>
              <a:buFont typeface="Arial" panose="020B0604020202020204" pitchFamily="34" charset="0"/>
              <a:buNone/>
            </a:pPr>
            <a:r>
              <a:rPr lang="en-US" sz="2400" b="0" i="0">
                <a:solidFill>
                  <a:srgbClr val="1C1C1C"/>
                </a:solidFill>
                <a:effectLst/>
                <a:latin typeface="Inter"/>
              </a:rPr>
              <a:t>As our final piece of housekeeping: </a:t>
            </a:r>
          </a:p>
          <a:p>
            <a:pPr marL="0" indent="0" algn="l">
              <a:spcAft>
                <a:spcPts val="1800"/>
              </a:spcAft>
              <a:buFont typeface="Arial" panose="020B0604020202020204" pitchFamily="34" charset="0"/>
              <a:buNone/>
            </a:pPr>
            <a:r>
              <a:rPr lang="en-US" sz="2400" b="0" i="0">
                <a:solidFill>
                  <a:srgbClr val="1C1C1C"/>
                </a:solidFill>
                <a:effectLst/>
                <a:latin typeface="Inter"/>
              </a:rPr>
              <a:t>Please keep your cameras and microphones off to maintain focus during the event and minimize distractions for our speakers. If you are muted at any point during the presentation, please be advised that you will have difficulties accessing your mics during the breakout rooms.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344F-1846-964E-A23F-F797EB56DD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346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Anne</a:t>
            </a:r>
          </a:p>
        </p:txBody>
      </p:sp>
      <p:sp>
        <p:nvSpPr>
          <p:cNvPr id="4" name="Slide Number Placeholder 3"/>
          <p:cNvSpPr>
            <a:spLocks noGrp="1"/>
          </p:cNvSpPr>
          <p:nvPr>
            <p:ph type="sldNum" sz="quarter" idx="5"/>
          </p:nvPr>
        </p:nvSpPr>
        <p:spPr/>
        <p:txBody>
          <a:bodyPr/>
          <a:lstStyle/>
          <a:p>
            <a:fld id="{8F94A84F-512E-432C-891C-BD5C521249F0}" type="slidenum">
              <a:rPr lang="en-US" smtClean="0"/>
              <a:t>20</a:t>
            </a:fld>
            <a:endParaRPr lang="en-US"/>
          </a:p>
        </p:txBody>
      </p:sp>
    </p:spTree>
    <p:extLst>
      <p:ext uri="{BB962C8B-B14F-4D97-AF65-F5344CB8AC3E}">
        <p14:creationId xmlns:p14="http://schemas.microsoft.com/office/powerpoint/2010/main" val="3929987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a:t>Each </a:t>
            </a:r>
            <a:r>
              <a:rPr lang="en-US" b="1" i="0" u="sng">
                <a:solidFill>
                  <a:srgbClr val="000000"/>
                </a:solidFill>
                <a:effectLst/>
                <a:latin typeface="Arial"/>
                <a:cs typeface="Arial"/>
              </a:rPr>
              <a:t>socially </a:t>
            </a:r>
            <a:r>
              <a:rPr lang="en-US" b="1" i="1" u="sng">
                <a:solidFill>
                  <a:srgbClr val="000000"/>
                </a:solidFill>
                <a:effectLst/>
                <a:latin typeface="Arial"/>
                <a:cs typeface="Arial"/>
              </a:rPr>
              <a:t>and</a:t>
            </a:r>
            <a:r>
              <a:rPr lang="en-US" b="1" i="0" u="sng">
                <a:solidFill>
                  <a:srgbClr val="000000"/>
                </a:solidFill>
                <a:effectLst/>
                <a:latin typeface="Arial"/>
                <a:cs typeface="Arial"/>
              </a:rPr>
              <a:t> economically disadvantaged owner</a:t>
            </a:r>
            <a:r>
              <a:rPr lang="en-US"/>
              <a:t> whose ownership is necessary to the company's certification must demonstrate that they have a genuine financial stake in the business and that their ownership satisfies these requirements for investments.</a:t>
            </a:r>
          </a:p>
          <a:p>
            <a:pPr marL="228600" indent="-228600">
              <a:buFontTx/>
              <a:buAutoNum type="arabicPeriod"/>
            </a:pPr>
            <a:r>
              <a:rPr lang="en-US">
                <a:solidFill>
                  <a:srgbClr val="000000"/>
                </a:solidFill>
                <a:latin typeface="Arial"/>
                <a:cs typeface="Arial"/>
              </a:rPr>
              <a:t>Investments must be unconditional and at full risk of loss.</a:t>
            </a:r>
            <a:endParaRPr lang="en-US">
              <a:solidFill>
                <a:srgbClr val="000000"/>
              </a:solidFill>
              <a:latin typeface="Arial" panose="020B0604020202020204" pitchFamily="34" charset="0"/>
              <a:cs typeface="Arial" panose="020B0604020202020204" pitchFamily="34" charset="0"/>
            </a:endParaRPr>
          </a:p>
          <a:p>
            <a:pPr marL="228600" indent="-228600">
              <a:buFontTx/>
              <a:buAutoNum type="arabicPeriod"/>
            </a:pPr>
            <a:r>
              <a:rPr lang="en-US">
                <a:solidFill>
                  <a:srgbClr val="000000"/>
                </a:solidFill>
                <a:latin typeface="Arial"/>
                <a:cs typeface="Arial"/>
              </a:rPr>
              <a:t>Investments include a significant outlay of the SEDO's own money</a:t>
            </a:r>
            <a:endParaRPr lang="en-US">
              <a:solidFill>
                <a:srgbClr val="000000"/>
              </a:solidFill>
              <a:latin typeface="Arial" panose="020B0604020202020204" pitchFamily="34" charset="0"/>
              <a:cs typeface="Arial" panose="020B0604020202020204" pitchFamily="34" charset="0"/>
            </a:endParaRPr>
          </a:p>
          <a:p>
            <a:pPr marL="228600" indent="-228600">
              <a:buFontTx/>
              <a:buAutoNum type="arabicPeriod"/>
            </a:pPr>
            <a:r>
              <a:rPr lang="en-US">
                <a:solidFill>
                  <a:srgbClr val="000000"/>
                </a:solidFill>
                <a:latin typeface="Arial"/>
                <a:cs typeface="Arial"/>
              </a:rPr>
              <a:t>Sweat</a:t>
            </a:r>
            <a:r>
              <a:rPr lang="en-US" b="0" i="0" u="none" strike="noStrike">
                <a:solidFill>
                  <a:srgbClr val="000000"/>
                </a:solidFill>
                <a:effectLst/>
                <a:latin typeface="Arial"/>
                <a:cs typeface="Arial"/>
              </a:rPr>
              <a:t> </a:t>
            </a:r>
            <a:r>
              <a:rPr lang="en-US">
                <a:solidFill>
                  <a:srgbClr val="000000"/>
                </a:solidFill>
                <a:latin typeface="Arial"/>
                <a:cs typeface="Arial"/>
              </a:rPr>
              <a:t>E</a:t>
            </a:r>
            <a:r>
              <a:rPr lang="en-US" b="0" i="0" u="none" strike="noStrike">
                <a:solidFill>
                  <a:srgbClr val="000000"/>
                </a:solidFill>
                <a:effectLst/>
                <a:latin typeface="Arial"/>
                <a:cs typeface="Arial"/>
              </a:rPr>
              <a:t>quity is not considered an investment</a:t>
            </a:r>
            <a:r>
              <a:rPr lang="en-US" b="0" i="0">
                <a:solidFill>
                  <a:srgbClr val="000000"/>
                </a:solidFill>
                <a:effectLst/>
                <a:latin typeface="Arial"/>
                <a:cs typeface="Arial"/>
              </a:rPr>
              <a:t>​.</a:t>
            </a:r>
          </a:p>
          <a:p>
            <a:pPr marL="228600" indent="-228600">
              <a:buFontTx/>
              <a:buAutoNum type="arabicPeriod"/>
            </a:pPr>
            <a:r>
              <a:rPr lang="en-US">
                <a:solidFill>
                  <a:srgbClr val="000000"/>
                </a:solidFill>
                <a:latin typeface="Arial"/>
                <a:cs typeface="Arial"/>
              </a:rPr>
              <a:t>The owner can borrow money to finance an investment, but (for DBE eligibility) must have paid at least 15% of the total value of the investment before applying.</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97D737-8070-4D4B-890B-9F047D71F6F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9748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E8DA0-1284-9FB7-EBB7-759F44664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C5E4D-ADA9-BFC4-0948-3A084ACB2CBA}"/>
              </a:ext>
            </a:extLst>
          </p:cNvPr>
          <p:cNvSpPr>
            <a:spLocks noGrp="1" noRot="1" noChangeAspect="1"/>
          </p:cNvSpPr>
          <p:nvPr>
            <p:ph type="sldImg"/>
          </p:nvPr>
        </p:nvSpPr>
        <p:spPr>
          <a:xfrm>
            <a:off x="685800" y="1143000"/>
            <a:ext cx="5486400" cy="3086100"/>
          </a:xfrm>
          <a:prstGeom prst="rect">
            <a:avLst/>
          </a:prstGeom>
        </p:spPr>
      </p:sp>
      <p:sp>
        <p:nvSpPr>
          <p:cNvPr id="3" name="Notes Placeholder 2">
            <a:extLst>
              <a:ext uri="{FF2B5EF4-FFF2-40B4-BE49-F238E27FC236}">
                <a16:creationId xmlns:a16="http://schemas.microsoft.com/office/drawing/2014/main" id="{16511CA4-8C05-D22B-C9AC-A69049D254A7}"/>
              </a:ext>
            </a:extLst>
          </p:cNvPr>
          <p:cNvSpPr>
            <a:spLocks noGrp="1"/>
          </p:cNvSpPr>
          <p:nvPr>
            <p:ph type="body" idx="1"/>
          </p:nvPr>
        </p:nvSpPr>
        <p:spPr>
          <a:xfrm>
            <a:off x="685800" y="4400549"/>
            <a:ext cx="5486400" cy="3600451"/>
          </a:xfrm>
          <a:prstGeom prst="rect">
            <a:avLst/>
          </a:prstGeom>
        </p:spPr>
        <p:txBody>
          <a:bodyPr/>
          <a:lstStyle/>
          <a:p>
            <a:pPr defTabSz="897301">
              <a:defRPr/>
            </a:pPr>
            <a:endParaRPr lang="en-US"/>
          </a:p>
        </p:txBody>
      </p:sp>
    </p:spTree>
    <p:extLst>
      <p:ext uri="{BB962C8B-B14F-4D97-AF65-F5344CB8AC3E}">
        <p14:creationId xmlns:p14="http://schemas.microsoft.com/office/powerpoint/2010/main" val="1219381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836295cc3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b836295cc3_0_350:notes"/>
          <p:cNvSpPr txBox="1">
            <a:spLocks noGrp="1"/>
          </p:cNvSpPr>
          <p:nvPr>
            <p:ph type="body" idx="1"/>
          </p:nvPr>
        </p:nvSpPr>
        <p:spPr>
          <a:xfrm>
            <a:off x="685800" y="4400549"/>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b836295cc3_0_3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 A</a:t>
            </a:r>
          </a:p>
        </p:txBody>
      </p:sp>
      <p:sp>
        <p:nvSpPr>
          <p:cNvPr id="4" name="Slide Number Placeholder 3"/>
          <p:cNvSpPr>
            <a:spLocks noGrp="1"/>
          </p:cNvSpPr>
          <p:nvPr>
            <p:ph type="sldNum" sz="quarter" idx="5"/>
          </p:nvPr>
        </p:nvSpPr>
        <p:spPr/>
        <p:txBody>
          <a:bodyPr/>
          <a:lstStyle/>
          <a:p>
            <a:fld id="{8F94A84F-512E-432C-891C-BD5C521249F0}" type="slidenum">
              <a:rPr lang="en-US" smtClean="0"/>
              <a:t>3</a:t>
            </a:fld>
            <a:endParaRPr lang="en-US"/>
          </a:p>
        </p:txBody>
      </p:sp>
    </p:spTree>
    <p:extLst>
      <p:ext uri="{BB962C8B-B14F-4D97-AF65-F5344CB8AC3E}">
        <p14:creationId xmlns:p14="http://schemas.microsoft.com/office/powerpoint/2010/main" val="3149315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 A</a:t>
            </a:r>
          </a:p>
        </p:txBody>
      </p:sp>
      <p:sp>
        <p:nvSpPr>
          <p:cNvPr id="4" name="Slide Number Placeholder 3"/>
          <p:cNvSpPr>
            <a:spLocks noGrp="1"/>
          </p:cNvSpPr>
          <p:nvPr>
            <p:ph type="sldNum" sz="quarter" idx="5"/>
          </p:nvPr>
        </p:nvSpPr>
        <p:spPr/>
        <p:txBody>
          <a:bodyPr/>
          <a:lstStyle/>
          <a:p>
            <a:fld id="{8F94A84F-512E-432C-891C-BD5C521249F0}" type="slidenum">
              <a:rPr lang="en-US" smtClean="0"/>
              <a:t>4</a:t>
            </a:fld>
            <a:endParaRPr lang="en-US"/>
          </a:p>
        </p:txBody>
      </p:sp>
    </p:spTree>
    <p:extLst>
      <p:ext uri="{BB962C8B-B14F-4D97-AF65-F5344CB8AC3E}">
        <p14:creationId xmlns:p14="http://schemas.microsoft.com/office/powerpoint/2010/main" val="1756522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 A</a:t>
            </a:r>
          </a:p>
        </p:txBody>
      </p:sp>
      <p:sp>
        <p:nvSpPr>
          <p:cNvPr id="4" name="Slide Number Placeholder 3"/>
          <p:cNvSpPr>
            <a:spLocks noGrp="1"/>
          </p:cNvSpPr>
          <p:nvPr>
            <p:ph type="sldNum" sz="quarter" idx="5"/>
          </p:nvPr>
        </p:nvSpPr>
        <p:spPr/>
        <p:txBody>
          <a:bodyPr/>
          <a:lstStyle/>
          <a:p>
            <a:fld id="{8F94A84F-512E-432C-891C-BD5C521249F0}" type="slidenum">
              <a:rPr lang="en-US" smtClean="0"/>
              <a:t>5</a:t>
            </a:fld>
            <a:endParaRPr lang="en-US"/>
          </a:p>
        </p:txBody>
      </p:sp>
    </p:spTree>
    <p:extLst>
      <p:ext uri="{BB962C8B-B14F-4D97-AF65-F5344CB8AC3E}">
        <p14:creationId xmlns:p14="http://schemas.microsoft.com/office/powerpoint/2010/main" val="1689676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Elly B</a:t>
            </a:r>
          </a:p>
          <a:p>
            <a:endParaRPr lang="en-US"/>
          </a:p>
          <a:p>
            <a:r>
              <a:rPr lang="en-US"/>
              <a:t>This applies to ALL Firms that want to maintain their ACDBE/DBE certifications.  </a:t>
            </a:r>
          </a:p>
          <a:p>
            <a:r>
              <a:rPr lang="en-US"/>
              <a:t>Even if you had previously provided a Personal Narrative you must submit a new one that follows the revised regulation under 26.67</a:t>
            </a:r>
          </a:p>
          <a:p>
            <a:endParaRPr lang="en-US"/>
          </a:p>
          <a:p>
            <a:r>
              <a:rPr lang="en-US"/>
              <a:t>This process does not affect your other certification, only the USDOT Federal Certifications </a:t>
            </a:r>
          </a:p>
          <a:p>
            <a:endParaRPr lang="en-US"/>
          </a:p>
          <a:p>
            <a:r>
              <a:rPr lang="en-US"/>
              <a:t>Once your individualized reevaluation has been complete then you will receive a letter that you will use to reapply for the interstate process.  We must reevaluate all firms before the program can move forward with normal operations. </a:t>
            </a:r>
          </a:p>
          <a:p>
            <a:endParaRPr lang="en-US"/>
          </a:p>
        </p:txBody>
      </p:sp>
      <p:sp>
        <p:nvSpPr>
          <p:cNvPr id="4" name="Slide Number Placeholder 3"/>
          <p:cNvSpPr>
            <a:spLocks noGrp="1"/>
          </p:cNvSpPr>
          <p:nvPr>
            <p:ph type="sldNum" sz="quarter" idx="5"/>
          </p:nvPr>
        </p:nvSpPr>
        <p:spPr/>
        <p:txBody>
          <a:bodyPr/>
          <a:lstStyle/>
          <a:p>
            <a:fld id="{8F94A84F-512E-432C-891C-BD5C521249F0}" type="slidenum">
              <a:rPr lang="en-US" smtClean="0"/>
              <a:t>6</a:t>
            </a:fld>
            <a:endParaRPr lang="en-US"/>
          </a:p>
        </p:txBody>
      </p:sp>
    </p:spTree>
    <p:extLst>
      <p:ext uri="{BB962C8B-B14F-4D97-AF65-F5344CB8AC3E}">
        <p14:creationId xmlns:p14="http://schemas.microsoft.com/office/powerpoint/2010/main" val="1850002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Elly B</a:t>
            </a:r>
          </a:p>
        </p:txBody>
      </p:sp>
      <p:sp>
        <p:nvSpPr>
          <p:cNvPr id="4" name="Slide Number Placeholder 3"/>
          <p:cNvSpPr>
            <a:spLocks noGrp="1"/>
          </p:cNvSpPr>
          <p:nvPr>
            <p:ph type="sldNum" sz="quarter" idx="5"/>
          </p:nvPr>
        </p:nvSpPr>
        <p:spPr/>
        <p:txBody>
          <a:bodyPr/>
          <a:lstStyle/>
          <a:p>
            <a:fld id="{8F94A84F-512E-432C-891C-BD5C521249F0}" type="slidenum">
              <a:rPr lang="en-US" smtClean="0"/>
              <a:t>7</a:t>
            </a:fld>
            <a:endParaRPr lang="en-US"/>
          </a:p>
        </p:txBody>
      </p:sp>
    </p:spTree>
    <p:extLst>
      <p:ext uri="{BB962C8B-B14F-4D97-AF65-F5344CB8AC3E}">
        <p14:creationId xmlns:p14="http://schemas.microsoft.com/office/powerpoint/2010/main" val="2232312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Elly B</a:t>
            </a:r>
          </a:p>
        </p:txBody>
      </p:sp>
      <p:sp>
        <p:nvSpPr>
          <p:cNvPr id="4" name="Slide Number Placeholder 3"/>
          <p:cNvSpPr>
            <a:spLocks noGrp="1"/>
          </p:cNvSpPr>
          <p:nvPr>
            <p:ph type="sldNum" sz="quarter" idx="5"/>
          </p:nvPr>
        </p:nvSpPr>
        <p:spPr/>
        <p:txBody>
          <a:bodyPr/>
          <a:lstStyle/>
          <a:p>
            <a:fld id="{8F94A84F-512E-432C-891C-BD5C521249F0}" type="slidenum">
              <a:rPr lang="en-US" smtClean="0"/>
              <a:t>8</a:t>
            </a:fld>
            <a:endParaRPr lang="en-US"/>
          </a:p>
        </p:txBody>
      </p:sp>
    </p:spTree>
    <p:extLst>
      <p:ext uri="{BB962C8B-B14F-4D97-AF65-F5344CB8AC3E}">
        <p14:creationId xmlns:p14="http://schemas.microsoft.com/office/powerpoint/2010/main" val="3279433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Elly B</a:t>
            </a:r>
          </a:p>
          <a:p>
            <a:endParaRPr lang="en-US"/>
          </a:p>
        </p:txBody>
      </p:sp>
      <p:sp>
        <p:nvSpPr>
          <p:cNvPr id="4" name="Slide Number Placeholder 3"/>
          <p:cNvSpPr>
            <a:spLocks noGrp="1"/>
          </p:cNvSpPr>
          <p:nvPr>
            <p:ph type="sldNum" sz="quarter" idx="5"/>
          </p:nvPr>
        </p:nvSpPr>
        <p:spPr/>
        <p:txBody>
          <a:bodyPr/>
          <a:lstStyle/>
          <a:p>
            <a:fld id="{8F94A84F-512E-432C-891C-BD5C521249F0}" type="slidenum">
              <a:rPr lang="en-US" smtClean="0"/>
              <a:t>9</a:t>
            </a:fld>
            <a:endParaRPr lang="en-US"/>
          </a:p>
        </p:txBody>
      </p:sp>
    </p:spTree>
    <p:extLst>
      <p:ext uri="{BB962C8B-B14F-4D97-AF65-F5344CB8AC3E}">
        <p14:creationId xmlns:p14="http://schemas.microsoft.com/office/powerpoint/2010/main" val="337160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5.xml"/><Relationship Id="rId5" Type="http://schemas.openxmlformats.org/officeDocument/2006/relationships/image" Target="../media/image42.png"/><Relationship Id="rId4" Type="http://schemas.openxmlformats.org/officeDocument/2006/relationships/image" Target="../media/image41.svg"/></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A3BF-CE29-9EA9-6ED7-4A785AC03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2381D2-D157-49F2-5B7A-18E0DE1495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AF2A5A-67BF-D0C1-FC61-A20ECB2F23B6}"/>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5" name="Footer Placeholder 4">
            <a:extLst>
              <a:ext uri="{FF2B5EF4-FFF2-40B4-BE49-F238E27FC236}">
                <a16:creationId xmlns:a16="http://schemas.microsoft.com/office/drawing/2014/main" id="{B427EEA0-C082-525E-970B-2C86FE75B3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B30DC-3E44-87B2-AEBA-4FA54263350B}"/>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174687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9705-2668-DE0D-C78C-674A990C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C5A15E-88D9-9596-07AE-3B5C6BD36B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A8143-A565-9DE6-AC9A-ED24F83E5005}"/>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5" name="Footer Placeholder 4">
            <a:extLst>
              <a:ext uri="{FF2B5EF4-FFF2-40B4-BE49-F238E27FC236}">
                <a16:creationId xmlns:a16="http://schemas.microsoft.com/office/drawing/2014/main" id="{58CE5697-4294-11EE-E8BC-7B0EEDA02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E2AC2-18E9-393F-1837-92E0591AF397}"/>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4063642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394855-A23F-3F84-EB32-099B852B80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117BA7-0662-18D9-9708-7F3A780799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41F84-E3CA-F47E-9C49-57BDE8793D16}"/>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5" name="Footer Placeholder 4">
            <a:extLst>
              <a:ext uri="{FF2B5EF4-FFF2-40B4-BE49-F238E27FC236}">
                <a16:creationId xmlns:a16="http://schemas.microsoft.com/office/drawing/2014/main" id="{6885D73A-CFCB-172B-6CD8-2F2D1E852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C886DC-4235-0817-65C4-F288D01C5C50}"/>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565260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050659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1 - GREEN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7FD67F68-27BB-294D-97E5-36BC83CB06D1}"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1819205A-F0EA-071B-38E5-FA0EA2DC242F}"/>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marL="1371600" indent="0">
              <a:buClr>
                <a:schemeClr val="bg2">
                  <a:lumMod val="75000"/>
                </a:schemeClr>
              </a:buClr>
              <a:buNone/>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p>
        </p:txBody>
      </p:sp>
    </p:spTree>
    <p:extLst>
      <p:ext uri="{BB962C8B-B14F-4D97-AF65-F5344CB8AC3E}">
        <p14:creationId xmlns:p14="http://schemas.microsoft.com/office/powerpoint/2010/main" val="35580270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3341948"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5913457" y="408108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6" name="Text Placeholder 8">
            <a:extLst>
              <a:ext uri="{FF2B5EF4-FFF2-40B4-BE49-F238E27FC236}">
                <a16:creationId xmlns:a16="http://schemas.microsoft.com/office/drawing/2014/main" id="{5D3D5285-C750-0B8C-C190-9F256E70419C}"/>
              </a:ext>
            </a:extLst>
          </p:cNvPr>
          <p:cNvSpPr>
            <a:spLocks noGrp="1"/>
          </p:cNvSpPr>
          <p:nvPr>
            <p:ph type="body" sz="quarter" idx="20" hasCustomPrompt="1"/>
          </p:nvPr>
        </p:nvSpPr>
        <p:spPr>
          <a:xfrm>
            <a:off x="8484966" y="4089803"/>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3330373" y="4604123"/>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5913457" y="4587096"/>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3" name="Text Placeholder 8">
            <a:extLst>
              <a:ext uri="{FF2B5EF4-FFF2-40B4-BE49-F238E27FC236}">
                <a16:creationId xmlns:a16="http://schemas.microsoft.com/office/drawing/2014/main" id="{363482A3-1F2A-ACF2-51F2-B83E08F1BFB6}"/>
              </a:ext>
            </a:extLst>
          </p:cNvPr>
          <p:cNvSpPr>
            <a:spLocks noGrp="1"/>
          </p:cNvSpPr>
          <p:nvPr>
            <p:ph type="body" sz="quarter" idx="24" hasCustomPrompt="1"/>
          </p:nvPr>
        </p:nvSpPr>
        <p:spPr>
          <a:xfrm>
            <a:off x="8473391" y="4587095"/>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4" name="Picture 13" descr="A blue line art of a badge with a check mark&#10;&#10;Description automatically generated">
            <a:extLst>
              <a:ext uri="{FF2B5EF4-FFF2-40B4-BE49-F238E27FC236}">
                <a16:creationId xmlns:a16="http://schemas.microsoft.com/office/drawing/2014/main" id="{4423BE8E-D7E1-394C-CD19-11F06D1FCE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0066" y="2368960"/>
            <a:ext cx="1695632" cy="1695632"/>
          </a:xfrm>
          <a:prstGeom prst="rect">
            <a:avLst/>
          </a:prstGeom>
        </p:spPr>
      </p:pic>
      <p:pic>
        <p:nvPicPr>
          <p:cNvPr id="15" name="Picture 14">
            <a:extLst>
              <a:ext uri="{FF2B5EF4-FFF2-40B4-BE49-F238E27FC236}">
                <a16:creationId xmlns:a16="http://schemas.microsoft.com/office/drawing/2014/main" id="{446E2FBC-B4A1-660A-4E8E-8B294E8FCB7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25788" y="2368960"/>
            <a:ext cx="1695632" cy="1695632"/>
          </a:xfrm>
          <a:prstGeom prst="rect">
            <a:avLst/>
          </a:prstGeom>
        </p:spPr>
      </p:pic>
      <p:pic>
        <p:nvPicPr>
          <p:cNvPr id="16" name="Picture 15">
            <a:extLst>
              <a:ext uri="{FF2B5EF4-FFF2-40B4-BE49-F238E27FC236}">
                <a16:creationId xmlns:a16="http://schemas.microsoft.com/office/drawing/2014/main" id="{353857A6-3C51-88DF-FD61-AAE3FF99E16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6162562" y="2394171"/>
            <a:ext cx="1695632" cy="1695632"/>
          </a:xfrm>
          <a:prstGeom prst="rect">
            <a:avLst/>
          </a:prstGeom>
        </p:spPr>
      </p:pic>
      <p:pic>
        <p:nvPicPr>
          <p:cNvPr id="17" name="Picture 16">
            <a:extLst>
              <a:ext uri="{FF2B5EF4-FFF2-40B4-BE49-F238E27FC236}">
                <a16:creationId xmlns:a16="http://schemas.microsoft.com/office/drawing/2014/main" id="{4BBD4EAF-7D54-9C61-1C6E-476305E61CA2}"/>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8699336" y="2443363"/>
            <a:ext cx="1695632" cy="1695632"/>
          </a:xfrm>
          <a:prstGeom prst="rect">
            <a:avLst/>
          </a:prstGeom>
        </p:spPr>
      </p:pic>
    </p:spTree>
    <p:extLst>
      <p:ext uri="{BB962C8B-B14F-4D97-AF65-F5344CB8AC3E}">
        <p14:creationId xmlns:p14="http://schemas.microsoft.com/office/powerpoint/2010/main" val="3877282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no tents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F344B21-1ABB-87D8-72C5-9A19DAB00490}"/>
              </a:ext>
            </a:extLst>
          </p:cNvPr>
          <p:cNvSpPr>
            <a:spLocks noGrp="1"/>
          </p:cNvSpPr>
          <p:nvPr>
            <p:ph type="body" sz="quarter" idx="11" hasCustomPrompt="1"/>
          </p:nvPr>
        </p:nvSpPr>
        <p:spPr>
          <a:xfrm>
            <a:off x="1137684" y="1095817"/>
            <a:ext cx="9877645" cy="360843"/>
          </a:xfrm>
          <a:prstGeom prst="rect">
            <a:avLst/>
          </a:prstGeom>
        </p:spPr>
        <p:txBody>
          <a:bodyPr/>
          <a:lstStyle>
            <a:lvl1pPr marL="0" indent="0" algn="ctr">
              <a:buFontTx/>
              <a:buNone/>
              <a:defRPr b="1">
                <a:solidFill>
                  <a:srgbClr val="440099"/>
                </a:solidFill>
              </a:defRPr>
            </a:lvl1pPr>
          </a:lstStyle>
          <a:p>
            <a:pPr lvl="0"/>
            <a:r>
              <a:rPr lang="en-US"/>
              <a:t>SLIDE TITLE 18-26pt SIZE</a:t>
            </a:r>
          </a:p>
        </p:txBody>
      </p:sp>
      <p:sp>
        <p:nvSpPr>
          <p:cNvPr id="3" name="Text Placeholder 14">
            <a:extLst>
              <a:ext uri="{FF2B5EF4-FFF2-40B4-BE49-F238E27FC236}">
                <a16:creationId xmlns:a16="http://schemas.microsoft.com/office/drawing/2014/main" id="{381270E9-35B8-FE3D-A796-E57C663477DF}"/>
              </a:ext>
            </a:extLst>
          </p:cNvPr>
          <p:cNvSpPr>
            <a:spLocks noGrp="1"/>
          </p:cNvSpPr>
          <p:nvPr>
            <p:ph type="body" sz="quarter" idx="12" hasCustomPrompt="1"/>
          </p:nvPr>
        </p:nvSpPr>
        <p:spPr>
          <a:xfrm>
            <a:off x="1137683" y="688792"/>
            <a:ext cx="9877645" cy="360843"/>
          </a:xfrm>
          <a:prstGeom prst="rect">
            <a:avLst/>
          </a:prstGeom>
        </p:spPr>
        <p:txBody>
          <a:bodyPr/>
          <a:lstStyle>
            <a:lvl1pPr marL="0" indent="0" algn="ctr">
              <a:buFontTx/>
              <a:buNone/>
              <a:defRPr sz="1400" b="0" spc="150" baseline="0">
                <a:solidFill>
                  <a:srgbClr val="E35B2A"/>
                </a:solidFill>
              </a:defRPr>
            </a:lvl1pPr>
          </a:lstStyle>
          <a:p>
            <a:pPr lvl="0"/>
            <a:r>
              <a:rPr lang="en-US"/>
              <a:t>Section Name 14-18pt Size</a:t>
            </a:r>
          </a:p>
        </p:txBody>
      </p:sp>
      <p:sp>
        <p:nvSpPr>
          <p:cNvPr id="4" name="Text Placeholder 4">
            <a:extLst>
              <a:ext uri="{FF2B5EF4-FFF2-40B4-BE49-F238E27FC236}">
                <a16:creationId xmlns:a16="http://schemas.microsoft.com/office/drawing/2014/main" id="{441CEA4D-FBD1-5E6D-A09D-A8AB2E456794}"/>
              </a:ext>
            </a:extLst>
          </p:cNvPr>
          <p:cNvSpPr>
            <a:spLocks noGrp="1"/>
          </p:cNvSpPr>
          <p:nvPr>
            <p:ph type="body" sz="quarter" idx="13" hasCustomPrompt="1"/>
          </p:nvPr>
        </p:nvSpPr>
        <p:spPr>
          <a:xfrm>
            <a:off x="1137683" y="1978422"/>
            <a:ext cx="9877645" cy="360843"/>
          </a:xfrm>
          <a:prstGeom prst="rect">
            <a:avLst/>
          </a:prstGeom>
        </p:spPr>
        <p:txBody>
          <a:bodyPr/>
          <a:lstStyle>
            <a:lvl1pPr marL="0" indent="0" algn="ctr">
              <a:buNone/>
              <a:defRPr sz="1800" b="1"/>
            </a:lvl1pPr>
          </a:lstStyle>
          <a:p>
            <a:pPr lvl="0"/>
            <a:r>
              <a:rPr lang="en-US"/>
              <a:t>Sample sub head here and 18pt size</a:t>
            </a:r>
          </a:p>
        </p:txBody>
      </p:sp>
      <p:sp>
        <p:nvSpPr>
          <p:cNvPr id="6" name="Text Placeholder 5">
            <a:extLst>
              <a:ext uri="{FF2B5EF4-FFF2-40B4-BE49-F238E27FC236}">
                <a16:creationId xmlns:a16="http://schemas.microsoft.com/office/drawing/2014/main" id="{384BC7A1-38E3-C11A-AA22-F4B7155F55FF}"/>
              </a:ext>
            </a:extLst>
          </p:cNvPr>
          <p:cNvSpPr>
            <a:spLocks noGrp="1"/>
          </p:cNvSpPr>
          <p:nvPr>
            <p:ph type="body" sz="quarter" idx="14" hasCustomPrompt="1"/>
          </p:nvPr>
        </p:nvSpPr>
        <p:spPr>
          <a:xfrm>
            <a:off x="1138238" y="2487613"/>
            <a:ext cx="9877425" cy="1744662"/>
          </a:xfrm>
          <a:prstGeom prst="rect">
            <a:avLst/>
          </a:prstGeom>
        </p:spPr>
        <p:txBody>
          <a:bodyPr/>
          <a:lstStyle>
            <a:lvl1pPr marL="0" indent="0" algn="ctr">
              <a:buNone/>
              <a:defRPr sz="1400"/>
            </a:lvl1pPr>
          </a:lstStyle>
          <a:p>
            <a:pPr lvl="0"/>
            <a:r>
              <a:rPr lang="en-US"/>
              <a:t>Placeholder copy here, 14-16pt size</a:t>
            </a:r>
          </a:p>
        </p:txBody>
      </p:sp>
      <p:sp>
        <p:nvSpPr>
          <p:cNvPr id="7" name="Slide Number Placeholder 2">
            <a:extLst>
              <a:ext uri="{FF2B5EF4-FFF2-40B4-BE49-F238E27FC236}">
                <a16:creationId xmlns:a16="http://schemas.microsoft.com/office/drawing/2014/main" id="{C8408C58-B4A3-6CB2-A08E-0DCB2DF38ECC}"/>
              </a:ext>
            </a:extLst>
          </p:cNvPr>
          <p:cNvSpPr>
            <a:spLocks noGrp="1"/>
          </p:cNvSpPr>
          <p:nvPr>
            <p:ph type="sldNum" sz="quarter" idx="4"/>
          </p:nvPr>
        </p:nvSpPr>
        <p:spPr>
          <a:xfrm>
            <a:off x="9009066" y="6253691"/>
            <a:ext cx="2743200" cy="365125"/>
          </a:xfrm>
          <a:prstGeom prst="rect">
            <a:avLst/>
          </a:prstGeom>
        </p:spPr>
        <p:txBody>
          <a:bodyPr vert="horz" lIns="91440" tIns="45720" rIns="91440" bIns="45720" rtlCol="0" anchor="ctr"/>
          <a:lstStyle>
            <a:lvl1pPr algn="r">
              <a:defRPr sz="1200">
                <a:solidFill>
                  <a:srgbClr val="440099"/>
                </a:solidFill>
              </a:defRPr>
            </a:lvl1pPr>
          </a:lstStyle>
          <a:p>
            <a:fld id="{A0C0DC58-A445-C343-8F88-378ECD56E0F4}" type="slidenum">
              <a:rPr lang="en-US" smtClean="0"/>
              <a:pPr/>
              <a:t>‹#›</a:t>
            </a:fld>
            <a:endParaRPr lang="en-US"/>
          </a:p>
        </p:txBody>
      </p:sp>
    </p:spTree>
    <p:extLst>
      <p:ext uri="{BB962C8B-B14F-4D97-AF65-F5344CB8AC3E}">
        <p14:creationId xmlns:p14="http://schemas.microsoft.com/office/powerpoint/2010/main" val="418995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3682971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6BF4C56-5272-AF79-7786-63A3FDDDB6F3}"/>
              </a:ext>
            </a:extLst>
          </p:cNvPr>
          <p:cNvSpPr>
            <a:spLocks noGrp="1"/>
          </p:cNvSpPr>
          <p:nvPr>
            <p:ph type="title"/>
          </p:nvPr>
        </p:nvSpPr>
        <p:spPr>
          <a:xfrm>
            <a:off x="972419" y="3429000"/>
            <a:ext cx="6474861" cy="422556"/>
          </a:xfrm>
        </p:spPr>
        <p:txBody>
          <a:bodyPr>
            <a:normAutofit/>
          </a:bodyPr>
          <a:lstStyle>
            <a:lvl1pPr algn="ctr">
              <a:defRPr sz="4000">
                <a:solidFill>
                  <a:schemeClr val="bg1"/>
                </a:solidFill>
                <a:latin typeface="Franklin Gothic Medium" panose="020B0603020102020204" pitchFamily="34" charset="0"/>
              </a:defRPr>
            </a:lvl1pPr>
          </a:lstStyle>
          <a:p>
            <a:r>
              <a:rPr lang="en-US"/>
              <a:t>Click to edit Master title style</a:t>
            </a:r>
          </a:p>
        </p:txBody>
      </p:sp>
      <p:sp>
        <p:nvSpPr>
          <p:cNvPr id="4" name="TextBox 3">
            <a:extLst>
              <a:ext uri="{FF2B5EF4-FFF2-40B4-BE49-F238E27FC236}">
                <a16:creationId xmlns:a16="http://schemas.microsoft.com/office/drawing/2014/main" id="{0460AE80-97DD-1A09-3CAF-A7074A535321}"/>
              </a:ext>
            </a:extLst>
          </p:cNvPr>
          <p:cNvSpPr txBox="1"/>
          <p:nvPr userDrawn="1"/>
        </p:nvSpPr>
        <p:spPr>
          <a:xfrm>
            <a:off x="2796091" y="6236028"/>
            <a:ext cx="2783542" cy="461665"/>
          </a:xfrm>
          <a:prstGeom prst="rect">
            <a:avLst/>
          </a:prstGeom>
          <a:noFill/>
        </p:spPr>
        <p:txBody>
          <a:bodyPr wrap="square" rtlCol="0">
            <a:spAutoFit/>
          </a:bodyPr>
          <a:lstStyle/>
          <a:p>
            <a:r>
              <a:rPr lang="en-US" sz="2400" b="1">
                <a:solidFill>
                  <a:schemeClr val="accent4"/>
                </a:solidFill>
                <a:latin typeface="Franklin Gothic Medium" panose="020B0603020102020204" pitchFamily="34" charset="0"/>
              </a:rPr>
              <a:t>CONNECT WITH US</a:t>
            </a:r>
          </a:p>
        </p:txBody>
      </p:sp>
      <p:sp>
        <p:nvSpPr>
          <p:cNvPr id="5" name="TextBox 4">
            <a:extLst>
              <a:ext uri="{FF2B5EF4-FFF2-40B4-BE49-F238E27FC236}">
                <a16:creationId xmlns:a16="http://schemas.microsoft.com/office/drawing/2014/main" id="{D130C8CF-1EEB-1546-D2C7-3EEC454954B8}"/>
              </a:ext>
            </a:extLst>
          </p:cNvPr>
          <p:cNvSpPr txBox="1"/>
          <p:nvPr userDrawn="1"/>
        </p:nvSpPr>
        <p:spPr>
          <a:xfrm>
            <a:off x="5579633" y="6247243"/>
            <a:ext cx="5567082" cy="461665"/>
          </a:xfrm>
          <a:prstGeom prst="rect">
            <a:avLst/>
          </a:prstGeom>
          <a:noFill/>
        </p:spPr>
        <p:txBody>
          <a:bodyPr wrap="square" rtlCol="0">
            <a:spAutoFit/>
          </a:bodyPr>
          <a:lstStyle/>
          <a:p>
            <a:r>
              <a:rPr lang="en-US" sz="2400" b="1">
                <a:solidFill>
                  <a:schemeClr val="bg1"/>
                </a:solidFill>
                <a:latin typeface="Franklin Gothic Medium" panose="020B0603020102020204" pitchFamily="34" charset="0"/>
              </a:rPr>
              <a:t>311 | DENVERGOV.ORG | DENVER 8 TV</a:t>
            </a:r>
          </a:p>
        </p:txBody>
      </p:sp>
    </p:spTree>
    <p:extLst>
      <p:ext uri="{BB962C8B-B14F-4D97-AF65-F5344CB8AC3E}">
        <p14:creationId xmlns:p14="http://schemas.microsoft.com/office/powerpoint/2010/main" val="3552203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62DD5C-CFAE-C01E-53F3-AE5772585FAB}"/>
              </a:ext>
            </a:extLst>
          </p:cNvPr>
          <p:cNvSpPr>
            <a:spLocks noGrp="1"/>
          </p:cNvSpPr>
          <p:nvPr>
            <p:ph type="title"/>
          </p:nvPr>
        </p:nvSpPr>
        <p:spPr>
          <a:xfrm>
            <a:off x="972419" y="3429000"/>
            <a:ext cx="6474861" cy="422556"/>
          </a:xfrm>
        </p:spPr>
        <p:txBody>
          <a:bodyPr>
            <a:normAutofit/>
          </a:bodyPr>
          <a:lstStyle>
            <a:lvl1pPr algn="ctr">
              <a:defRPr sz="4000">
                <a:solidFill>
                  <a:schemeClr val="bg1"/>
                </a:solidFill>
                <a:latin typeface="Franklin Gothic Medium" panose="020B0603020102020204" pitchFamily="34" charset="0"/>
              </a:defRPr>
            </a:lvl1pPr>
          </a:lstStyle>
          <a:p>
            <a:r>
              <a:rPr lang="en-US"/>
              <a:t>Click to edit Master title style</a:t>
            </a:r>
          </a:p>
        </p:txBody>
      </p:sp>
      <p:sp>
        <p:nvSpPr>
          <p:cNvPr id="4" name="TextBox 3">
            <a:extLst>
              <a:ext uri="{FF2B5EF4-FFF2-40B4-BE49-F238E27FC236}">
                <a16:creationId xmlns:a16="http://schemas.microsoft.com/office/drawing/2014/main" id="{1DDC2838-7249-6D51-054A-3B1CA6ECC530}"/>
              </a:ext>
            </a:extLst>
          </p:cNvPr>
          <p:cNvSpPr txBox="1"/>
          <p:nvPr userDrawn="1"/>
        </p:nvSpPr>
        <p:spPr>
          <a:xfrm>
            <a:off x="2796091" y="6236028"/>
            <a:ext cx="2783542" cy="461665"/>
          </a:xfrm>
          <a:prstGeom prst="rect">
            <a:avLst/>
          </a:prstGeom>
          <a:noFill/>
        </p:spPr>
        <p:txBody>
          <a:bodyPr wrap="square" rtlCol="0">
            <a:spAutoFit/>
          </a:bodyPr>
          <a:lstStyle/>
          <a:p>
            <a:r>
              <a:rPr lang="en-US" sz="2400" b="1">
                <a:solidFill>
                  <a:schemeClr val="accent4"/>
                </a:solidFill>
                <a:latin typeface="Franklin Gothic Medium" panose="020B0603020102020204" pitchFamily="34" charset="0"/>
              </a:rPr>
              <a:t>CONNECT WITH US</a:t>
            </a:r>
          </a:p>
        </p:txBody>
      </p:sp>
      <p:sp>
        <p:nvSpPr>
          <p:cNvPr id="5" name="TextBox 4">
            <a:extLst>
              <a:ext uri="{FF2B5EF4-FFF2-40B4-BE49-F238E27FC236}">
                <a16:creationId xmlns:a16="http://schemas.microsoft.com/office/drawing/2014/main" id="{592B90E4-6D9B-2BB1-F562-06E73C5FFCA4}"/>
              </a:ext>
            </a:extLst>
          </p:cNvPr>
          <p:cNvSpPr txBox="1"/>
          <p:nvPr userDrawn="1"/>
        </p:nvSpPr>
        <p:spPr>
          <a:xfrm>
            <a:off x="5579633" y="6247243"/>
            <a:ext cx="5567082" cy="461665"/>
          </a:xfrm>
          <a:prstGeom prst="rect">
            <a:avLst/>
          </a:prstGeom>
          <a:noFill/>
        </p:spPr>
        <p:txBody>
          <a:bodyPr wrap="square" rtlCol="0">
            <a:spAutoFit/>
          </a:bodyPr>
          <a:lstStyle/>
          <a:p>
            <a:r>
              <a:rPr lang="en-US" sz="2400" b="1">
                <a:solidFill>
                  <a:schemeClr val="bg1"/>
                </a:solidFill>
                <a:latin typeface="Franklin Gothic Medium" panose="020B0603020102020204" pitchFamily="34" charset="0"/>
              </a:rPr>
              <a:t>311 | DENVERGOV.ORG | DENVER 8 TV</a:t>
            </a:r>
          </a:p>
        </p:txBody>
      </p:sp>
    </p:spTree>
    <p:extLst>
      <p:ext uri="{BB962C8B-B14F-4D97-AF65-F5344CB8AC3E}">
        <p14:creationId xmlns:p14="http://schemas.microsoft.com/office/powerpoint/2010/main" val="2653093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DE66B84-ADA1-217C-DF95-1528D6AA7727}"/>
              </a:ext>
            </a:extLst>
          </p:cNvPr>
          <p:cNvSpPr>
            <a:spLocks noGrp="1"/>
          </p:cNvSpPr>
          <p:nvPr>
            <p:ph type="title"/>
          </p:nvPr>
        </p:nvSpPr>
        <p:spPr>
          <a:xfrm>
            <a:off x="972419" y="3429000"/>
            <a:ext cx="6474861" cy="422556"/>
          </a:xfrm>
        </p:spPr>
        <p:txBody>
          <a:bodyPr>
            <a:normAutofit/>
          </a:bodyPr>
          <a:lstStyle>
            <a:lvl1pPr algn="ctr">
              <a:defRPr sz="4000">
                <a:solidFill>
                  <a:schemeClr val="bg1"/>
                </a:solidFill>
                <a:latin typeface="Franklin Gothic Medium" panose="020B0603020102020204" pitchFamily="34" charset="0"/>
              </a:defRPr>
            </a:lvl1pPr>
          </a:lstStyle>
          <a:p>
            <a:r>
              <a:rPr lang="en-US"/>
              <a:t>Click to edit Master title style</a:t>
            </a:r>
          </a:p>
        </p:txBody>
      </p:sp>
      <p:sp>
        <p:nvSpPr>
          <p:cNvPr id="2" name="TextBox 1">
            <a:extLst>
              <a:ext uri="{FF2B5EF4-FFF2-40B4-BE49-F238E27FC236}">
                <a16:creationId xmlns:a16="http://schemas.microsoft.com/office/drawing/2014/main" id="{8CFD218A-B256-907D-4A70-5FB36ECED23D}"/>
              </a:ext>
            </a:extLst>
          </p:cNvPr>
          <p:cNvSpPr txBox="1"/>
          <p:nvPr userDrawn="1"/>
        </p:nvSpPr>
        <p:spPr>
          <a:xfrm>
            <a:off x="2796091" y="6236028"/>
            <a:ext cx="2783542" cy="461665"/>
          </a:xfrm>
          <a:prstGeom prst="rect">
            <a:avLst/>
          </a:prstGeom>
          <a:noFill/>
        </p:spPr>
        <p:txBody>
          <a:bodyPr wrap="square" rtlCol="0">
            <a:spAutoFit/>
          </a:bodyPr>
          <a:lstStyle/>
          <a:p>
            <a:r>
              <a:rPr lang="en-US" sz="2400" b="1">
                <a:solidFill>
                  <a:schemeClr val="accent4"/>
                </a:solidFill>
                <a:latin typeface="Franklin Gothic Medium" panose="020B0603020102020204" pitchFamily="34" charset="0"/>
              </a:rPr>
              <a:t>CONNECT WITH US</a:t>
            </a:r>
          </a:p>
        </p:txBody>
      </p:sp>
      <p:sp>
        <p:nvSpPr>
          <p:cNvPr id="6" name="TextBox 5">
            <a:extLst>
              <a:ext uri="{FF2B5EF4-FFF2-40B4-BE49-F238E27FC236}">
                <a16:creationId xmlns:a16="http://schemas.microsoft.com/office/drawing/2014/main" id="{887D6331-BDC2-F29E-4EF9-36C3CB1AAB3F}"/>
              </a:ext>
            </a:extLst>
          </p:cNvPr>
          <p:cNvSpPr txBox="1"/>
          <p:nvPr userDrawn="1"/>
        </p:nvSpPr>
        <p:spPr>
          <a:xfrm>
            <a:off x="5579633" y="6247243"/>
            <a:ext cx="5567082" cy="461665"/>
          </a:xfrm>
          <a:prstGeom prst="rect">
            <a:avLst/>
          </a:prstGeom>
          <a:noFill/>
        </p:spPr>
        <p:txBody>
          <a:bodyPr wrap="square" rtlCol="0">
            <a:spAutoFit/>
          </a:bodyPr>
          <a:lstStyle/>
          <a:p>
            <a:r>
              <a:rPr lang="en-US" sz="2400" b="1">
                <a:solidFill>
                  <a:schemeClr val="bg1"/>
                </a:solidFill>
                <a:latin typeface="Franklin Gothic Medium" panose="020B0603020102020204" pitchFamily="34" charset="0"/>
              </a:rPr>
              <a:t>311 | DENVERGOV.ORG | DENVER 8 TV</a:t>
            </a:r>
          </a:p>
        </p:txBody>
      </p:sp>
    </p:spTree>
    <p:extLst>
      <p:ext uri="{BB962C8B-B14F-4D97-AF65-F5344CB8AC3E}">
        <p14:creationId xmlns:p14="http://schemas.microsoft.com/office/powerpoint/2010/main" val="765538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A77C-0D4E-9FA9-DAD8-817271557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DF01E6-6A8D-4275-2615-2C025C074C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2F501-AD12-C281-CA4B-EE540B79D27A}"/>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5" name="Footer Placeholder 4">
            <a:extLst>
              <a:ext uri="{FF2B5EF4-FFF2-40B4-BE49-F238E27FC236}">
                <a16:creationId xmlns:a16="http://schemas.microsoft.com/office/drawing/2014/main" id="{BB3D004A-796C-240C-3470-96A9B0F5F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43659-5CE7-2091-3273-BA37DADC92AE}"/>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175532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8EB2A73-8FF4-C076-EE70-282F2A4B3BF4}"/>
              </a:ext>
            </a:extLst>
          </p:cNvPr>
          <p:cNvGrpSpPr/>
          <p:nvPr userDrawn="1"/>
        </p:nvGrpSpPr>
        <p:grpSpPr>
          <a:xfrm>
            <a:off x="2796091" y="6236028"/>
            <a:ext cx="8350624" cy="472880"/>
            <a:chOff x="2084891" y="6987868"/>
            <a:chExt cx="8350624" cy="472880"/>
          </a:xfrm>
        </p:grpSpPr>
        <p:sp>
          <p:nvSpPr>
            <p:cNvPr id="8" name="TextBox 7">
              <a:extLst>
                <a:ext uri="{FF2B5EF4-FFF2-40B4-BE49-F238E27FC236}">
                  <a16:creationId xmlns:a16="http://schemas.microsoft.com/office/drawing/2014/main" id="{92AD9B98-687B-8848-2083-C62C2F44D405}"/>
                </a:ext>
              </a:extLst>
            </p:cNvPr>
            <p:cNvSpPr txBox="1"/>
            <p:nvPr userDrawn="1"/>
          </p:nvSpPr>
          <p:spPr>
            <a:xfrm>
              <a:off x="2084891" y="6987868"/>
              <a:ext cx="2783542" cy="461665"/>
            </a:xfrm>
            <a:prstGeom prst="rect">
              <a:avLst/>
            </a:prstGeom>
            <a:noFill/>
          </p:spPr>
          <p:txBody>
            <a:bodyPr wrap="square" rtlCol="0">
              <a:spAutoFit/>
            </a:bodyPr>
            <a:lstStyle/>
            <a:p>
              <a:r>
                <a:rPr lang="en-US" sz="2400" b="1">
                  <a:solidFill>
                    <a:schemeClr val="accent4"/>
                  </a:solidFill>
                  <a:latin typeface="Franklin Gothic Medium" panose="020B0603020102020204" pitchFamily="34" charset="0"/>
                </a:rPr>
                <a:t>CONNECT WITH US</a:t>
              </a:r>
            </a:p>
          </p:txBody>
        </p:sp>
        <p:sp>
          <p:nvSpPr>
            <p:cNvPr id="9" name="TextBox 8">
              <a:extLst>
                <a:ext uri="{FF2B5EF4-FFF2-40B4-BE49-F238E27FC236}">
                  <a16:creationId xmlns:a16="http://schemas.microsoft.com/office/drawing/2014/main" id="{D8F82532-0BC5-A87E-EAF2-E1FC70562A58}"/>
                </a:ext>
              </a:extLst>
            </p:cNvPr>
            <p:cNvSpPr txBox="1"/>
            <p:nvPr userDrawn="1"/>
          </p:nvSpPr>
          <p:spPr>
            <a:xfrm>
              <a:off x="4868433" y="6999083"/>
              <a:ext cx="5567082" cy="461665"/>
            </a:xfrm>
            <a:prstGeom prst="rect">
              <a:avLst/>
            </a:prstGeom>
            <a:noFill/>
          </p:spPr>
          <p:txBody>
            <a:bodyPr wrap="square" rtlCol="0">
              <a:spAutoFit/>
            </a:bodyPr>
            <a:lstStyle/>
            <a:p>
              <a:r>
                <a:rPr lang="en-US" sz="2400" b="1">
                  <a:solidFill>
                    <a:schemeClr val="bg1"/>
                  </a:solidFill>
                  <a:latin typeface="Franklin Gothic Medium" panose="020B0603020102020204" pitchFamily="34" charset="0"/>
                </a:rPr>
                <a:t>311 | DENVERGOV.ORG | DENVER 8 TV</a:t>
              </a:r>
            </a:p>
          </p:txBody>
        </p:sp>
      </p:grpSp>
      <p:sp>
        <p:nvSpPr>
          <p:cNvPr id="2" name="Title 1">
            <a:extLst>
              <a:ext uri="{FF2B5EF4-FFF2-40B4-BE49-F238E27FC236}">
                <a16:creationId xmlns:a16="http://schemas.microsoft.com/office/drawing/2014/main" id="{27FE5B59-8E3A-BE4A-84A8-851F3762791E}"/>
              </a:ext>
            </a:extLst>
          </p:cNvPr>
          <p:cNvSpPr>
            <a:spLocks noGrp="1"/>
          </p:cNvSpPr>
          <p:nvPr>
            <p:ph type="title"/>
          </p:nvPr>
        </p:nvSpPr>
        <p:spPr>
          <a:xfrm>
            <a:off x="972419" y="3429000"/>
            <a:ext cx="6474861" cy="422556"/>
          </a:xfrm>
        </p:spPr>
        <p:txBody>
          <a:bodyPr>
            <a:normAutofit/>
          </a:bodyPr>
          <a:lstStyle>
            <a:lvl1pPr algn="ctr">
              <a:defRPr sz="40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568430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2194C52-6015-B291-C55A-B5BB4499EB78}"/>
              </a:ext>
            </a:extLst>
          </p:cNvPr>
          <p:cNvSpPr/>
          <p:nvPr userDrawn="1"/>
        </p:nvSpPr>
        <p:spPr>
          <a:xfrm>
            <a:off x="0" y="2194560"/>
            <a:ext cx="12192000" cy="4663440"/>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DA1DE-DC74-9DC9-4082-8DC384A7686F}"/>
              </a:ext>
            </a:extLst>
          </p:cNvPr>
          <p:cNvSpPr>
            <a:spLocks noGrp="1"/>
          </p:cNvSpPr>
          <p:nvPr>
            <p:ph type="title"/>
          </p:nvPr>
        </p:nvSpPr>
        <p:spPr>
          <a:xfrm>
            <a:off x="861327" y="2902452"/>
            <a:ext cx="6474861" cy="526548"/>
          </a:xfrm>
        </p:spPr>
        <p:txBody>
          <a:bodyPr>
            <a:normAutofit/>
          </a:bodyPr>
          <a:lstStyle>
            <a:lvl1pPr algn="l">
              <a:defRPr sz="4000">
                <a:solidFill>
                  <a:schemeClr val="bg1"/>
                </a:solidFill>
                <a:latin typeface="Franklin Gothic Medium" panose="020B06030201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9B4243A3-0DB2-DC08-0F1A-C03088B4E5F3}"/>
              </a:ext>
            </a:extLst>
          </p:cNvPr>
          <p:cNvSpPr/>
          <p:nvPr userDrawn="1"/>
        </p:nvSpPr>
        <p:spPr>
          <a:xfrm>
            <a:off x="9333430" y="5699756"/>
            <a:ext cx="2858569" cy="11582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722328-C648-D05B-8A2C-861B8A5A4C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4249" y="5963359"/>
            <a:ext cx="2436929" cy="631037"/>
          </a:xfrm>
          <a:prstGeom prst="rect">
            <a:avLst/>
          </a:prstGeom>
        </p:spPr>
      </p:pic>
      <p:pic>
        <p:nvPicPr>
          <p:cNvPr id="8" name="Picture 7">
            <a:extLst>
              <a:ext uri="{FF2B5EF4-FFF2-40B4-BE49-F238E27FC236}">
                <a16:creationId xmlns:a16="http://schemas.microsoft.com/office/drawing/2014/main" id="{1089E1AF-97BA-5862-2E3C-DF4023D0A83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0" y="-53340"/>
            <a:ext cx="12192000" cy="2247900"/>
          </a:xfrm>
          <a:prstGeom prst="rect">
            <a:avLst/>
          </a:prstGeom>
        </p:spPr>
      </p:pic>
    </p:spTree>
    <p:extLst>
      <p:ext uri="{BB962C8B-B14F-4D97-AF65-F5344CB8AC3E}">
        <p14:creationId xmlns:p14="http://schemas.microsoft.com/office/powerpoint/2010/main" val="234000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A85E6-3875-5CD4-F936-64093A17B5D6}"/>
              </a:ext>
            </a:extLst>
          </p:cNvPr>
          <p:cNvSpPr>
            <a:spLocks noGrp="1"/>
          </p:cNvSpPr>
          <p:nvPr>
            <p:ph type="title"/>
          </p:nvPr>
        </p:nvSpPr>
        <p:spPr>
          <a:xfrm>
            <a:off x="2858569" y="3165726"/>
            <a:ext cx="6474861" cy="526548"/>
          </a:xfrm>
        </p:spPr>
        <p:txBody>
          <a:bodyPr>
            <a:normAutofit/>
          </a:bodyPr>
          <a:lstStyle>
            <a:lvl1pPr algn="ctr">
              <a:defRPr sz="40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1549760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7EA85E6-3875-5CD4-F936-64093A17B5D6}"/>
              </a:ext>
            </a:extLst>
          </p:cNvPr>
          <p:cNvSpPr>
            <a:spLocks noGrp="1"/>
          </p:cNvSpPr>
          <p:nvPr>
            <p:ph type="title"/>
          </p:nvPr>
        </p:nvSpPr>
        <p:spPr>
          <a:xfrm>
            <a:off x="2858569" y="3165726"/>
            <a:ext cx="6474861" cy="526548"/>
          </a:xfrm>
        </p:spPr>
        <p:txBody>
          <a:bodyPr>
            <a:normAutofit/>
          </a:bodyPr>
          <a:lstStyle>
            <a:lvl1pPr algn="ctr">
              <a:defRPr sz="40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130086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chemeClr val="bg1">
            <a:lumMod val="95000"/>
          </a:schemeClr>
        </a:solidFill>
        <a:effectLst/>
      </p:bgPr>
    </p:bg>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DEBE7F92-B342-C8FC-5AB8-EBDB21C43B0A}"/>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A66C6088-C2D8-3453-63F3-42A43EBC7D8D}"/>
              </a:ext>
            </a:extLst>
          </p:cNvPr>
          <p:cNvSpPr/>
          <p:nvPr userDrawn="1"/>
        </p:nvSpPr>
        <p:spPr>
          <a:xfrm>
            <a:off x="9874249" y="5918886"/>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A5059F7-3104-DE1C-8DE2-F5F0AB5F9D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6131663"/>
            <a:ext cx="1975882" cy="511650"/>
          </a:xfrm>
          <a:prstGeom prst="rect">
            <a:avLst/>
          </a:prstGeom>
        </p:spPr>
      </p:pic>
      <p:sp>
        <p:nvSpPr>
          <p:cNvPr id="8" name="Rectangle 7">
            <a:extLst>
              <a:ext uri="{FF2B5EF4-FFF2-40B4-BE49-F238E27FC236}">
                <a16:creationId xmlns:a16="http://schemas.microsoft.com/office/drawing/2014/main" id="{3D66DC82-1669-2194-1C3E-0ED1DDD9688F}"/>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5382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Two Content">
    <p:bg>
      <p:bgPr>
        <a:solidFill>
          <a:schemeClr val="bg1">
            <a:lumMod val="95000"/>
          </a:schemeClr>
        </a:solid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B0678ADB-7B8E-A320-7BB0-B3106D92702C}"/>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10122D-399C-1EC3-D281-149BFA504F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5" name="Rectangle 4">
            <a:extLst>
              <a:ext uri="{FF2B5EF4-FFF2-40B4-BE49-F238E27FC236}">
                <a16:creationId xmlns:a16="http://schemas.microsoft.com/office/drawing/2014/main" id="{86086E3A-CE29-F840-920C-CD8DF8F41F15}"/>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6123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wo Content">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8503CA7-891B-7334-219A-49F2357D8113}"/>
              </a:ext>
            </a:extLst>
          </p:cNvPr>
          <p:cNvSpPr/>
          <p:nvPr userDrawn="1"/>
        </p:nvSpPr>
        <p:spPr>
          <a:xfrm>
            <a:off x="9874249" y="324910"/>
            <a:ext cx="2317751" cy="93911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45183" y="537687"/>
            <a:ext cx="1975882" cy="511650"/>
          </a:xfrm>
          <a:prstGeom prst="rect">
            <a:avLst/>
          </a:prstGeom>
        </p:spPr>
      </p:pic>
      <p:sp>
        <p:nvSpPr>
          <p:cNvPr id="6" name="Title 7">
            <a:extLst>
              <a:ext uri="{FF2B5EF4-FFF2-40B4-BE49-F238E27FC236}">
                <a16:creationId xmlns:a16="http://schemas.microsoft.com/office/drawing/2014/main" id="{7A210842-C856-EAB7-ECD7-C80D85137E3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cxnSp>
        <p:nvCxnSpPr>
          <p:cNvPr id="3" name="Straight Connector 2">
            <a:extLst>
              <a:ext uri="{FF2B5EF4-FFF2-40B4-BE49-F238E27FC236}">
                <a16:creationId xmlns:a16="http://schemas.microsoft.com/office/drawing/2014/main" id="{9E554846-64E6-D68A-882F-78B83CAA403E}"/>
              </a:ext>
            </a:extLst>
          </p:cNvPr>
          <p:cNvCxnSpPr/>
          <p:nvPr userDrawn="1"/>
        </p:nvCxnSpPr>
        <p:spPr>
          <a:xfrm>
            <a:off x="6109253" y="1868557"/>
            <a:ext cx="0" cy="4359965"/>
          </a:xfrm>
          <a:prstGeom prst="line">
            <a:avLst/>
          </a:prstGeom>
          <a:ln w="57150"/>
        </p:spPr>
        <p:style>
          <a:lnRef idx="3">
            <a:schemeClr val="accent6"/>
          </a:lnRef>
          <a:fillRef idx="0">
            <a:schemeClr val="accent6"/>
          </a:fillRef>
          <a:effectRef idx="2">
            <a:schemeClr val="accent6"/>
          </a:effectRef>
          <a:fontRef idx="minor">
            <a:schemeClr val="tx1"/>
          </a:fontRef>
        </p:style>
      </p:cxnSp>
      <p:sp>
        <p:nvSpPr>
          <p:cNvPr id="7" name="Rectangle 6">
            <a:extLst>
              <a:ext uri="{FF2B5EF4-FFF2-40B4-BE49-F238E27FC236}">
                <a16:creationId xmlns:a16="http://schemas.microsoft.com/office/drawing/2014/main" id="{4BA32C23-C6B6-F361-AE7D-A7F0F8832BC7}"/>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3334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4250" y="0"/>
            <a:ext cx="2317750" cy="6858000"/>
          </a:xfrm>
          <a:prstGeom prst="rect">
            <a:avLst/>
          </a:prstGeom>
        </p:spPr>
      </p:pic>
      <p:sp>
        <p:nvSpPr>
          <p:cNvPr id="12" name="Rectangle 11">
            <a:extLst>
              <a:ext uri="{FF2B5EF4-FFF2-40B4-BE49-F238E27FC236}">
                <a16:creationId xmlns:a16="http://schemas.microsoft.com/office/drawing/2014/main" id="{766531D9-BE9D-1449-8C08-256BF4464BA7}"/>
              </a:ext>
              <a:ext uri="{C183D7F6-B498-43B3-948B-1728B52AA6E4}">
                <adec:decorative xmlns:adec="http://schemas.microsoft.com/office/drawing/2017/decorative" val="1"/>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5" name="Title 7">
            <a:extLst>
              <a:ext uri="{FF2B5EF4-FFF2-40B4-BE49-F238E27FC236}">
                <a16:creationId xmlns:a16="http://schemas.microsoft.com/office/drawing/2014/main" id="{1FD94DBC-0725-8AD0-D94A-CEB9E19B5521}"/>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7DB1FCA0-57E0-5119-19FD-0B2E34D521B1}"/>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5108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4250" y="0"/>
            <a:ext cx="231775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6" name="Title 7">
            <a:extLst>
              <a:ext uri="{FF2B5EF4-FFF2-40B4-BE49-F238E27FC236}">
                <a16:creationId xmlns:a16="http://schemas.microsoft.com/office/drawing/2014/main" id="{948EAD49-F97C-1B9F-CBE3-97101378BAF7}"/>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9ACB4715-937F-9C67-0DF0-697051F9A374}"/>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785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4250" y="0"/>
            <a:ext cx="231775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5596">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2" name="Rectangle 1">
            <a:extLst>
              <a:ext uri="{FF2B5EF4-FFF2-40B4-BE49-F238E27FC236}">
                <a16:creationId xmlns:a16="http://schemas.microsoft.com/office/drawing/2014/main" id="{CF242E9B-9DAF-003F-E402-E54FCAA656BB}"/>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7">
            <a:extLst>
              <a:ext uri="{FF2B5EF4-FFF2-40B4-BE49-F238E27FC236}">
                <a16:creationId xmlns:a16="http://schemas.microsoft.com/office/drawing/2014/main" id="{E4AD63A0-0666-7873-DC9B-DFAC37D04A6F}"/>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324784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7F534-3230-75AC-DBB1-3AB946CB0F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FADB72-40AC-944F-1A3F-134B451B2DB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3C0752-C87D-ADB3-58DB-368DF8041652}"/>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5" name="Footer Placeholder 4">
            <a:extLst>
              <a:ext uri="{FF2B5EF4-FFF2-40B4-BE49-F238E27FC236}">
                <a16:creationId xmlns:a16="http://schemas.microsoft.com/office/drawing/2014/main" id="{D8068EA4-69FB-0015-0399-26B0B9B19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C9403-086A-4CD9-73DF-B7106EE93836}"/>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3194971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4250" y="0"/>
            <a:ext cx="231775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3" name="Title 7">
            <a:extLst>
              <a:ext uri="{FF2B5EF4-FFF2-40B4-BE49-F238E27FC236}">
                <a16:creationId xmlns:a16="http://schemas.microsoft.com/office/drawing/2014/main" id="{12DA7A0A-FA4D-546D-12B3-EB65941DE3FE}"/>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793ACDAD-8E01-362A-0DCA-FF811ECD7DB2}"/>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7362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4250" y="0"/>
            <a:ext cx="231775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4" name="Title 7">
            <a:extLst>
              <a:ext uri="{FF2B5EF4-FFF2-40B4-BE49-F238E27FC236}">
                <a16:creationId xmlns:a16="http://schemas.microsoft.com/office/drawing/2014/main" id="{C96F505E-187D-B153-6DD1-4803F19EFAEC}"/>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2D904D0B-057A-4D52-DF51-45F947152122}"/>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98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9874248" y="4784271"/>
            <a:ext cx="2317752" cy="2073728"/>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3" name="Title 7">
            <a:extLst>
              <a:ext uri="{FF2B5EF4-FFF2-40B4-BE49-F238E27FC236}">
                <a16:creationId xmlns:a16="http://schemas.microsoft.com/office/drawing/2014/main" id="{AD84E9D2-A9F0-E219-0FCC-748625803EBA}"/>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854107C1-4EF1-DBD4-0F70-77F0F40B6DB7}"/>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796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9874248"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3" name="Title 7">
            <a:extLst>
              <a:ext uri="{FF2B5EF4-FFF2-40B4-BE49-F238E27FC236}">
                <a16:creationId xmlns:a16="http://schemas.microsoft.com/office/drawing/2014/main" id="{6E046748-681E-CD2D-9F5A-F51AED226CEC}"/>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D879C2F9-9137-13E3-BEEC-6FC0F35BD318}"/>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3220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wo Content">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2C2FD-3561-AE07-6FAE-8257838FB93E}"/>
              </a:ext>
              <a:ext uri="{C183D7F6-B498-43B3-948B-1728B52AA6E4}">
                <adec:decorative xmlns:adec="http://schemas.microsoft.com/office/drawing/2017/decorative" val="1"/>
              </a:ext>
            </a:extLst>
          </p:cNvPr>
          <p:cNvGrpSpPr/>
          <p:nvPr userDrawn="1"/>
        </p:nvGrpSpPr>
        <p:grpSpPr>
          <a:xfrm>
            <a:off x="9874248" y="0"/>
            <a:ext cx="2317752" cy="6858000"/>
            <a:chOff x="9874248" y="0"/>
            <a:chExt cx="2317752" cy="685800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grpSp>
      <p:sp>
        <p:nvSpPr>
          <p:cNvPr id="6" name="Title 7">
            <a:extLst>
              <a:ext uri="{FF2B5EF4-FFF2-40B4-BE49-F238E27FC236}">
                <a16:creationId xmlns:a16="http://schemas.microsoft.com/office/drawing/2014/main" id="{3CC67793-0038-AC28-8820-7A0897356637}"/>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0DB7AFF4-0A1B-350B-2B2E-5CFC4BBF0CAA}"/>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59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9874248" y="4752108"/>
            <a:ext cx="2317752" cy="2105891"/>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7" name="Title 7">
            <a:extLst>
              <a:ext uri="{FF2B5EF4-FFF2-40B4-BE49-F238E27FC236}">
                <a16:creationId xmlns:a16="http://schemas.microsoft.com/office/drawing/2014/main" id="{F8CDF226-A04B-D5DC-E5E8-1540D84635DA}"/>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2F842EE9-5D15-039E-4DD8-D688140ED8D9}"/>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1499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wo Content">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2C2FD-3561-AE07-6FAE-8257838FB93E}"/>
              </a:ext>
              <a:ext uri="{C183D7F6-B498-43B3-948B-1728B52AA6E4}">
                <adec:decorative xmlns:adec="http://schemas.microsoft.com/office/drawing/2017/decorative" val="1"/>
              </a:ext>
            </a:extLst>
          </p:cNvPr>
          <p:cNvGrpSpPr/>
          <p:nvPr userDrawn="1"/>
        </p:nvGrpSpPr>
        <p:grpSpPr>
          <a:xfrm>
            <a:off x="9874248" y="0"/>
            <a:ext cx="2317752" cy="6858000"/>
            <a:chOff x="9874248" y="0"/>
            <a:chExt cx="2317752" cy="685800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grpSp>
      <p:sp>
        <p:nvSpPr>
          <p:cNvPr id="7" name="Title 7">
            <a:extLst>
              <a:ext uri="{FF2B5EF4-FFF2-40B4-BE49-F238E27FC236}">
                <a16:creationId xmlns:a16="http://schemas.microsoft.com/office/drawing/2014/main" id="{5769E2D0-88BD-43E7-ECA9-27322B5A7E43}"/>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9B6D8C89-C596-AF41-18FA-57D59FEF0613}"/>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119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Two Content">
    <p:bg>
      <p:bgPr>
        <a:solidFill>
          <a:schemeClr val="bg1">
            <a:lumMod val="9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F82C2FD-3561-AE07-6FAE-8257838FB93E}"/>
              </a:ext>
              <a:ext uri="{C183D7F6-B498-43B3-948B-1728B52AA6E4}">
                <adec:decorative xmlns:adec="http://schemas.microsoft.com/office/drawing/2017/decorative" val="1"/>
              </a:ext>
            </a:extLst>
          </p:cNvPr>
          <p:cNvGrpSpPr/>
          <p:nvPr userDrawn="1"/>
        </p:nvGrpSpPr>
        <p:grpSpPr>
          <a:xfrm>
            <a:off x="9874248" y="0"/>
            <a:ext cx="2317752" cy="6858000"/>
            <a:chOff x="9874248" y="0"/>
            <a:chExt cx="2317752" cy="685800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grpSp>
      <p:sp>
        <p:nvSpPr>
          <p:cNvPr id="7" name="Title 7">
            <a:extLst>
              <a:ext uri="{FF2B5EF4-FFF2-40B4-BE49-F238E27FC236}">
                <a16:creationId xmlns:a16="http://schemas.microsoft.com/office/drawing/2014/main" id="{19AD2E16-F138-484D-D256-369336781CA4}"/>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3" name="Rectangle 2">
            <a:extLst>
              <a:ext uri="{FF2B5EF4-FFF2-40B4-BE49-F238E27FC236}">
                <a16:creationId xmlns:a16="http://schemas.microsoft.com/office/drawing/2014/main" id="{020957C1-CF4A-A3FA-BD77-B47D3E1A1956}"/>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519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9877425" y="5110842"/>
            <a:ext cx="2314575" cy="1747157"/>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6" name="Title 7">
            <a:extLst>
              <a:ext uri="{FF2B5EF4-FFF2-40B4-BE49-F238E27FC236}">
                <a16:creationId xmlns:a16="http://schemas.microsoft.com/office/drawing/2014/main" id="{A19CCCD8-3914-ABC7-DEC2-EC2DB374A1FE}"/>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D1F51327-1AE6-2EFE-C396-82A25E2DC30B}"/>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2116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7425" y="0"/>
            <a:ext cx="2311400" cy="6858000"/>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9880600" y="0"/>
            <a:ext cx="2311400" cy="1518557"/>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4" name="Title 7">
            <a:extLst>
              <a:ext uri="{FF2B5EF4-FFF2-40B4-BE49-F238E27FC236}">
                <a16:creationId xmlns:a16="http://schemas.microsoft.com/office/drawing/2014/main" id="{D1CB976B-A54F-F1BC-AC38-03243B90D41A}"/>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089406CF-868B-DB46-DF90-BE4B8D2E8509}"/>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24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55661-738D-19D0-37B2-00EEBADA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15606-DF26-694E-8C22-D22AA93608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D8E7A6-40D6-8D64-0A19-FEEA8F0461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1720A2-EEAE-9BA2-77EB-99566B1B6D00}"/>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6" name="Footer Placeholder 5">
            <a:extLst>
              <a:ext uri="{FF2B5EF4-FFF2-40B4-BE49-F238E27FC236}">
                <a16:creationId xmlns:a16="http://schemas.microsoft.com/office/drawing/2014/main" id="{22CC2CFE-E2B0-2B39-27CB-06B6E9DE24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B57C5-5CAC-C63E-99B1-36721DE2E79E}"/>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35585188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wo Content">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4250" y="82516"/>
            <a:ext cx="2317750" cy="6692967"/>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5" name="Title 7">
            <a:extLst>
              <a:ext uri="{FF2B5EF4-FFF2-40B4-BE49-F238E27FC236}">
                <a16:creationId xmlns:a16="http://schemas.microsoft.com/office/drawing/2014/main" id="{6AA95C5D-9321-822B-86A6-D2EA269B0942}"/>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F67A32A2-6F1B-E51D-3CC4-29A17A52F3FC}"/>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474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wo Content">
    <p:bg>
      <p:bgPr>
        <a:solidFill>
          <a:srgbClr val="F3F1F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350B5D-6569-5087-3D53-B6FE30A505A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74250" y="0"/>
            <a:ext cx="2317749" cy="6692967"/>
          </a:xfrm>
          <a:prstGeom prst="rect">
            <a:avLst/>
          </a:prstGeom>
        </p:spPr>
      </p:pic>
      <p:sp>
        <p:nvSpPr>
          <p:cNvPr id="12" name="Rectangle 11">
            <a:extLst>
              <a:ext uri="{FF2B5EF4-FFF2-40B4-BE49-F238E27FC236}">
                <a16:creationId xmlns:a16="http://schemas.microsoft.com/office/drawing/2014/main" id="{766531D9-BE9D-1449-8C08-256BF4464BA7}"/>
              </a:ext>
            </a:extLst>
          </p:cNvPr>
          <p:cNvSpPr/>
          <p:nvPr userDrawn="1"/>
        </p:nvSpPr>
        <p:spPr>
          <a:xfrm>
            <a:off x="11491784" y="0"/>
            <a:ext cx="700216" cy="6858000"/>
          </a:xfrm>
          <a:prstGeom prst="rect">
            <a:avLst/>
          </a:prstGeom>
          <a:solidFill>
            <a:srgbClr val="002D65">
              <a:alpha val="7322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8503CA7-891B-7334-219A-49F2357D8113}"/>
              </a:ext>
            </a:extLst>
          </p:cNvPr>
          <p:cNvSpPr/>
          <p:nvPr userDrawn="1"/>
        </p:nvSpPr>
        <p:spPr>
          <a:xfrm>
            <a:off x="9874248" y="5918886"/>
            <a:ext cx="2317751" cy="93911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45182" y="6161049"/>
            <a:ext cx="1975882" cy="511650"/>
          </a:xfrm>
          <a:prstGeom prst="rect">
            <a:avLst/>
          </a:prstGeom>
        </p:spPr>
      </p:pic>
      <p:sp>
        <p:nvSpPr>
          <p:cNvPr id="5" name="Title 7">
            <a:extLst>
              <a:ext uri="{FF2B5EF4-FFF2-40B4-BE49-F238E27FC236}">
                <a16:creationId xmlns:a16="http://schemas.microsoft.com/office/drawing/2014/main" id="{0A656943-4D1C-80EB-6226-56590416BF94}"/>
              </a:ext>
            </a:extLst>
          </p:cNvPr>
          <p:cNvSpPr>
            <a:spLocks noGrp="1"/>
          </p:cNvSpPr>
          <p:nvPr>
            <p:ph type="title"/>
          </p:nvPr>
        </p:nvSpPr>
        <p:spPr>
          <a:xfrm>
            <a:off x="517523" y="550862"/>
            <a:ext cx="7590157" cy="498475"/>
          </a:xfrm>
        </p:spPr>
        <p:txBody>
          <a:bodyPr>
            <a:noAutofit/>
          </a:bodyPr>
          <a:lstStyle>
            <a:lvl1pPr>
              <a:defRPr sz="3600">
                <a:solidFill>
                  <a:schemeClr val="accent1"/>
                </a:solidFill>
                <a:latin typeface="Franklin Gothic Medium" panose="020B06030201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6EB7FA6F-AC31-DAC6-FD3E-9B54ABF02F89}"/>
              </a:ext>
            </a:extLst>
          </p:cNvPr>
          <p:cNvSpPr/>
          <p:nvPr userDrawn="1"/>
        </p:nvSpPr>
        <p:spPr>
          <a:xfrm>
            <a:off x="0" y="134742"/>
            <a:ext cx="266330" cy="1349501"/>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0325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wo Content">
    <p:bg>
      <p:bgPr>
        <a:solidFill>
          <a:srgbClr val="F3F1F1"/>
        </a:solidFill>
        <a:effectLst/>
      </p:bgPr>
    </p:bg>
    <p:spTree>
      <p:nvGrpSpPr>
        <p:cNvPr id="1" name=""/>
        <p:cNvGrpSpPr/>
        <p:nvPr/>
      </p:nvGrpSpPr>
      <p:grpSpPr>
        <a:xfrm>
          <a:off x="0" y="0"/>
          <a:ext cx="0" cy="0"/>
          <a:chOff x="0" y="0"/>
          <a:chExt cx="0" cy="0"/>
        </a:xfrm>
      </p:grpSpPr>
      <p:pic>
        <p:nvPicPr>
          <p:cNvPr id="7" name="Picture 6" descr="Image of Denver skyline">
            <a:extLst>
              <a:ext uri="{FF2B5EF4-FFF2-40B4-BE49-F238E27FC236}">
                <a16:creationId xmlns:a16="http://schemas.microsoft.com/office/drawing/2014/main" id="{78E815BE-162D-CB9D-0C45-4ECA9BD10B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2730500" cy="6858000"/>
          </a:xfrm>
          <a:prstGeom prst="rect">
            <a:avLst/>
          </a:prstGeom>
        </p:spPr>
      </p:pic>
      <p:sp>
        <p:nvSpPr>
          <p:cNvPr id="8" name="Rectangle 7">
            <a:extLst>
              <a:ext uri="{FF2B5EF4-FFF2-40B4-BE49-F238E27FC236}">
                <a16:creationId xmlns:a16="http://schemas.microsoft.com/office/drawing/2014/main" id="{0655623D-9341-921F-0F5D-7761470AE29E}"/>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434D45-1035-733A-CB93-886C7F2D66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16" name="Rectangle 15">
            <a:extLst>
              <a:ext uri="{FF2B5EF4-FFF2-40B4-BE49-F238E27FC236}">
                <a16:creationId xmlns:a16="http://schemas.microsoft.com/office/drawing/2014/main" id="{1DBFC60A-0DC6-FD95-73D1-624F25643237}"/>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8EE132-A480-E1C9-D6B4-0EF33326447B}"/>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350D4C52-FF71-5E96-5F0D-673522D1D32E}"/>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8">
            <a:extLst>
              <a:ext uri="{FF2B5EF4-FFF2-40B4-BE49-F238E27FC236}">
                <a16:creationId xmlns:a16="http://schemas.microsoft.com/office/drawing/2014/main" id="{E5AA374C-8168-0655-37D6-F1D72340CAF2}"/>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1570578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6_Two Content">
    <p:bg>
      <p:bgPr>
        <a:solidFill>
          <a:srgbClr val="F3F1F1"/>
        </a:solidFill>
        <a:effectLst/>
      </p:bgPr>
    </p:bg>
    <p:spTree>
      <p:nvGrpSpPr>
        <p:cNvPr id="1" name=""/>
        <p:cNvGrpSpPr/>
        <p:nvPr/>
      </p:nvGrpSpPr>
      <p:grpSpPr>
        <a:xfrm>
          <a:off x="0" y="0"/>
          <a:ext cx="0" cy="0"/>
          <a:chOff x="0" y="0"/>
          <a:chExt cx="0" cy="0"/>
        </a:xfrm>
      </p:grpSpPr>
      <p:pic>
        <p:nvPicPr>
          <p:cNvPr id="7" name="Picture 6" descr="Denver skyline from Union Station">
            <a:extLst>
              <a:ext uri="{FF2B5EF4-FFF2-40B4-BE49-F238E27FC236}">
                <a16:creationId xmlns:a16="http://schemas.microsoft.com/office/drawing/2014/main" id="{78E815BE-162D-CB9D-0C45-4ECA9BD10B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2730500" cy="6858000"/>
          </a:xfrm>
          <a:prstGeom prst="rect">
            <a:avLst/>
          </a:prstGeom>
        </p:spPr>
      </p:pic>
      <p:sp>
        <p:nvSpPr>
          <p:cNvPr id="8" name="Rectangle 7">
            <a:extLst>
              <a:ext uri="{FF2B5EF4-FFF2-40B4-BE49-F238E27FC236}">
                <a16:creationId xmlns:a16="http://schemas.microsoft.com/office/drawing/2014/main" id="{0655623D-9341-921F-0F5D-7761470AE29E}"/>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434D45-1035-733A-CB93-886C7F2D66F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16" name="Rectangle 15">
            <a:extLst>
              <a:ext uri="{FF2B5EF4-FFF2-40B4-BE49-F238E27FC236}">
                <a16:creationId xmlns:a16="http://schemas.microsoft.com/office/drawing/2014/main" id="{1DBFC60A-0DC6-FD95-73D1-624F25643237}"/>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2D35623-17DB-946D-4E1E-37CF2539E149}"/>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riangle 2">
            <a:extLst>
              <a:ext uri="{FF2B5EF4-FFF2-40B4-BE49-F238E27FC236}">
                <a16:creationId xmlns:a16="http://schemas.microsoft.com/office/drawing/2014/main" id="{A68D67B9-F753-3262-030D-B2B6A286F0C0}"/>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8">
            <a:extLst>
              <a:ext uri="{FF2B5EF4-FFF2-40B4-BE49-F238E27FC236}">
                <a16:creationId xmlns:a16="http://schemas.microsoft.com/office/drawing/2014/main" id="{B4BBF6B3-EEA7-879C-2FDE-452112463098}"/>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40638919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rgbClr val="F3F1F1"/>
        </a:solidFill>
        <a:effectLst/>
      </p:bgPr>
    </p:bg>
    <p:spTree>
      <p:nvGrpSpPr>
        <p:cNvPr id="1" name=""/>
        <p:cNvGrpSpPr/>
        <p:nvPr/>
      </p:nvGrpSpPr>
      <p:grpSpPr>
        <a:xfrm>
          <a:off x="0" y="0"/>
          <a:ext cx="0" cy="0"/>
          <a:chOff x="0" y="0"/>
          <a:chExt cx="0" cy="0"/>
        </a:xfrm>
      </p:grpSpPr>
      <p:pic>
        <p:nvPicPr>
          <p:cNvPr id="3" name="Picture 2" descr="Denver skyline and view of City Park&#10;">
            <a:extLst>
              <a:ext uri="{FF2B5EF4-FFF2-40B4-BE49-F238E27FC236}">
                <a16:creationId xmlns:a16="http://schemas.microsoft.com/office/drawing/2014/main" id="{7D557ED1-0CBE-C03A-5EDB-E08402CB51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2730500" cy="6858000"/>
          </a:xfrm>
          <a:prstGeom prst="rect">
            <a:avLst/>
          </a:prstGeom>
        </p:spPr>
      </p:pic>
      <p:sp>
        <p:nvSpPr>
          <p:cNvPr id="4" name="Rectangle 3">
            <a:extLst>
              <a:ext uri="{FF2B5EF4-FFF2-40B4-BE49-F238E27FC236}">
                <a16:creationId xmlns:a16="http://schemas.microsoft.com/office/drawing/2014/main" id="{97EF56B5-E52B-1DCB-1091-5CA0269E200B}"/>
              </a:ext>
            </a:extLst>
          </p:cNvPr>
          <p:cNvSpPr/>
          <p:nvPr userDrawn="1"/>
        </p:nvSpPr>
        <p:spPr>
          <a:xfrm>
            <a:off x="0" y="5880847"/>
            <a:ext cx="2730500" cy="977153"/>
          </a:xfrm>
          <a:prstGeom prst="rect">
            <a:avLst/>
          </a:prstGeom>
          <a:solidFill>
            <a:srgbClr val="6E8D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6D7D0E2-13FA-3B32-4988-091DC06C968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9158" y="6078830"/>
            <a:ext cx="1975882" cy="511650"/>
          </a:xfrm>
          <a:prstGeom prst="rect">
            <a:avLst/>
          </a:prstGeom>
        </p:spPr>
      </p:pic>
      <p:sp>
        <p:nvSpPr>
          <p:cNvPr id="2" name="Rectangle 1">
            <a:extLst>
              <a:ext uri="{FF2B5EF4-FFF2-40B4-BE49-F238E27FC236}">
                <a16:creationId xmlns:a16="http://schemas.microsoft.com/office/drawing/2014/main" id="{AB5B573A-338F-C065-1921-192521C472EA}"/>
              </a:ext>
            </a:extLst>
          </p:cNvPr>
          <p:cNvSpPr/>
          <p:nvPr userDrawn="1"/>
        </p:nvSpPr>
        <p:spPr>
          <a:xfrm>
            <a:off x="0" y="1556087"/>
            <a:ext cx="824753" cy="4324760"/>
          </a:xfrm>
          <a:prstGeom prst="rect">
            <a:avLst/>
          </a:prstGeom>
          <a:solidFill>
            <a:schemeClr val="accent1">
              <a:alpha val="6616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150335-E73B-FF1C-EDB0-2BF0A4B2B0EE}"/>
              </a:ext>
            </a:extLst>
          </p:cNvPr>
          <p:cNvSpPr/>
          <p:nvPr userDrawn="1"/>
        </p:nvSpPr>
        <p:spPr>
          <a:xfrm>
            <a:off x="0" y="0"/>
            <a:ext cx="2730500" cy="2026024"/>
          </a:xfrm>
          <a:prstGeom prst="rect">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4FF64910-7D74-56FD-6767-CE3140C84BE1}"/>
              </a:ext>
            </a:extLst>
          </p:cNvPr>
          <p:cNvSpPr/>
          <p:nvPr userDrawn="1"/>
        </p:nvSpPr>
        <p:spPr>
          <a:xfrm rot="5400000">
            <a:off x="2136455" y="618874"/>
            <a:ext cx="1265445" cy="788276"/>
          </a:xfrm>
          <a:prstGeom prst="triangle">
            <a:avLst/>
          </a:prstGeom>
          <a:solidFill>
            <a:srgbClr val="002B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61B5AFC-7C97-8B20-B821-B8950DF85F4F}"/>
              </a:ext>
            </a:extLst>
          </p:cNvPr>
          <p:cNvSpPr>
            <a:spLocks noGrp="1"/>
          </p:cNvSpPr>
          <p:nvPr>
            <p:ph type="title"/>
          </p:nvPr>
        </p:nvSpPr>
        <p:spPr>
          <a:xfrm>
            <a:off x="293630" y="320172"/>
            <a:ext cx="2198268" cy="1325563"/>
          </a:xfrm>
        </p:spPr>
        <p:txBody>
          <a:bodyPr>
            <a:noAutofit/>
          </a:bodyPr>
          <a:lstStyle>
            <a:lvl1pPr>
              <a:defRPr sz="3200">
                <a:solidFill>
                  <a:schemeClr val="bg1"/>
                </a:solidFill>
                <a:latin typeface="Franklin Gothic Medium" panose="020B0603020102020204" pitchFamily="34" charset="0"/>
              </a:defRPr>
            </a:lvl1pPr>
          </a:lstStyle>
          <a:p>
            <a:r>
              <a:rPr lang="en-US"/>
              <a:t>Click to edit Master title style</a:t>
            </a:r>
          </a:p>
        </p:txBody>
      </p:sp>
    </p:spTree>
    <p:extLst>
      <p:ext uri="{BB962C8B-B14F-4D97-AF65-F5344CB8AC3E}">
        <p14:creationId xmlns:p14="http://schemas.microsoft.com/office/powerpoint/2010/main" val="997833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D3C4-3A66-A89E-21A0-17E66325FC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1C2F44-FD06-FA39-5992-6F046E836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D70B7-19E3-2ED8-A104-EADFCD06D816}"/>
              </a:ext>
            </a:extLst>
          </p:cNvPr>
          <p:cNvSpPr>
            <a:spLocks noGrp="1"/>
          </p:cNvSpPr>
          <p:nvPr>
            <p:ph type="dt" sz="half" idx="10"/>
          </p:nvPr>
        </p:nvSpPr>
        <p:spPr/>
        <p:txBody>
          <a:bodyPr/>
          <a:lstStyle/>
          <a:p>
            <a:fld id="{DD77F389-3E1A-4F4B-A681-BE49B34BCE62}" type="datetimeFigureOut">
              <a:rPr lang="en-US" smtClean="0"/>
              <a:t>12/22/2025</a:t>
            </a:fld>
            <a:endParaRPr lang="en-US"/>
          </a:p>
        </p:txBody>
      </p:sp>
      <p:sp>
        <p:nvSpPr>
          <p:cNvPr id="5" name="Footer Placeholder 4">
            <a:extLst>
              <a:ext uri="{FF2B5EF4-FFF2-40B4-BE49-F238E27FC236}">
                <a16:creationId xmlns:a16="http://schemas.microsoft.com/office/drawing/2014/main" id="{80113064-4CA5-116C-4DCA-A95DAC43E4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1F1CF-66C6-008D-9939-14D143431A54}"/>
              </a:ext>
            </a:extLst>
          </p:cNvPr>
          <p:cNvSpPr>
            <a:spLocks noGrp="1"/>
          </p:cNvSpPr>
          <p:nvPr>
            <p:ph type="sldNum" sz="quarter" idx="12"/>
          </p:nvPr>
        </p:nvSpPr>
        <p:spPr/>
        <p:txBody>
          <a:bodyPr/>
          <a:lstStyle/>
          <a:p>
            <a:fld id="{F7EA1C42-B993-4AF7-89FF-29F99B173D17}" type="slidenum">
              <a:rPr lang="en-US" smtClean="0"/>
              <a:t>‹#›</a:t>
            </a:fld>
            <a:endParaRPr lang="en-US"/>
          </a:p>
        </p:txBody>
      </p:sp>
    </p:spTree>
    <p:extLst>
      <p:ext uri="{BB962C8B-B14F-4D97-AF65-F5344CB8AC3E}">
        <p14:creationId xmlns:p14="http://schemas.microsoft.com/office/powerpoint/2010/main" val="26531995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_2 Col" type="twoObj">
  <p:cSld name="Content_2 Col">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2996946" y="-2"/>
            <a:ext cx="8509200" cy="1143000"/>
          </a:xfrm>
          <a:prstGeom prst="rect">
            <a:avLst/>
          </a:prstGeom>
          <a:noFill/>
          <a:ln>
            <a:noFill/>
          </a:ln>
        </p:spPr>
        <p:txBody>
          <a:bodyPr spcFirstLastPara="1" wrap="square" lIns="0" tIns="0" rIns="0" bIns="0" anchor="ctr"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2"/>
          <p:cNvSpPr txBox="1">
            <a:spLocks noGrp="1"/>
          </p:cNvSpPr>
          <p:nvPr>
            <p:ph type="body" idx="1"/>
          </p:nvPr>
        </p:nvSpPr>
        <p:spPr>
          <a:xfrm>
            <a:off x="685800" y="1600200"/>
            <a:ext cx="5181600" cy="4576800"/>
          </a:xfrm>
          <a:prstGeom prst="rect">
            <a:avLst/>
          </a:prstGeom>
          <a:noFill/>
          <a:ln>
            <a:noFill/>
          </a:ln>
        </p:spPr>
        <p:txBody>
          <a:bodyPr spcFirstLastPara="1" wrap="square" lIns="0" tIns="0" rIns="0" bIns="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 name="Google Shape;21;p2"/>
          <p:cNvSpPr txBox="1">
            <a:spLocks noGrp="1"/>
          </p:cNvSpPr>
          <p:nvPr>
            <p:ph type="body" idx="2"/>
          </p:nvPr>
        </p:nvSpPr>
        <p:spPr>
          <a:xfrm>
            <a:off x="6324600" y="1600200"/>
            <a:ext cx="5181600" cy="4576800"/>
          </a:xfrm>
          <a:prstGeom prst="rect">
            <a:avLst/>
          </a:prstGeom>
          <a:noFill/>
          <a:ln>
            <a:noFill/>
          </a:ln>
        </p:spPr>
        <p:txBody>
          <a:bodyPr spcFirstLastPara="1" wrap="square" lIns="0" tIns="0" rIns="0" bIns="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 name="Google Shape;22;p2"/>
          <p:cNvSpPr txBox="1">
            <a:spLocks noGrp="1"/>
          </p:cNvSpPr>
          <p:nvPr>
            <p:ph type="dt" idx="10"/>
          </p:nvPr>
        </p:nvSpPr>
        <p:spPr>
          <a:xfrm>
            <a:off x="685800" y="6356350"/>
            <a:ext cx="2743200" cy="36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8763000" y="6356350"/>
            <a:ext cx="27432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6752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_1 Col">
  <p:cSld name="Content_1 Col">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2996946" y="-2"/>
            <a:ext cx="8509200" cy="1143000"/>
          </a:xfrm>
          <a:prstGeom prst="rect">
            <a:avLst/>
          </a:prstGeom>
          <a:noFill/>
          <a:ln>
            <a:noFill/>
          </a:ln>
        </p:spPr>
        <p:txBody>
          <a:bodyPr spcFirstLastPara="1" wrap="square" lIns="0" tIns="0" rIns="0" bIns="0" anchor="ctr"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685800" y="1600200"/>
            <a:ext cx="10820400" cy="4576800"/>
          </a:xfrm>
          <a:prstGeom prst="rect">
            <a:avLst/>
          </a:prstGeom>
          <a:noFill/>
          <a:ln>
            <a:noFill/>
          </a:ln>
        </p:spPr>
        <p:txBody>
          <a:bodyPr spcFirstLastPara="1" wrap="square" lIns="0" tIns="0" rIns="0" bIns="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dt" idx="10"/>
          </p:nvPr>
        </p:nvSpPr>
        <p:spPr>
          <a:xfrm>
            <a:off x="685800" y="6356350"/>
            <a:ext cx="2743200" cy="36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763000" y="6356350"/>
            <a:ext cx="27432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7971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ent_Image no Heading">
  <p:cSld name="Content_Image no Heading">
    <p:spTree>
      <p:nvGrpSpPr>
        <p:cNvPr id="1" name="Shape 31"/>
        <p:cNvGrpSpPr/>
        <p:nvPr/>
      </p:nvGrpSpPr>
      <p:grpSpPr>
        <a:xfrm>
          <a:off x="0" y="0"/>
          <a:ext cx="0" cy="0"/>
          <a:chOff x="0" y="0"/>
          <a:chExt cx="0" cy="0"/>
        </a:xfrm>
      </p:grpSpPr>
      <p:sp>
        <p:nvSpPr>
          <p:cNvPr id="32" name="Google Shape;32;p4"/>
          <p:cNvSpPr txBox="1">
            <a:spLocks noGrp="1"/>
          </p:cNvSpPr>
          <p:nvPr>
            <p:ph type="dt" idx="10"/>
          </p:nvPr>
        </p:nvSpPr>
        <p:spPr>
          <a:xfrm>
            <a:off x="685800" y="6356350"/>
            <a:ext cx="2743200" cy="36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8763000" y="6356350"/>
            <a:ext cx="27432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4"/>
          <p:cNvSpPr/>
          <p:nvPr/>
        </p:nvSpPr>
        <p:spPr>
          <a:xfrm>
            <a:off x="0" y="0"/>
            <a:ext cx="12192000" cy="617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36" name="Google Shape;36;p4"/>
          <p:cNvSpPr>
            <a:spLocks noGrp="1"/>
          </p:cNvSpPr>
          <p:nvPr>
            <p:ph type="pic" idx="2"/>
          </p:nvPr>
        </p:nvSpPr>
        <p:spPr>
          <a:xfrm>
            <a:off x="0" y="0"/>
            <a:ext cx="12192000" cy="61722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195001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Content_2 Row">
  <p:cSld name="1_Content_2 Row">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2996946" y="-2"/>
            <a:ext cx="8509200" cy="1143000"/>
          </a:xfrm>
          <a:prstGeom prst="rect">
            <a:avLst/>
          </a:prstGeom>
          <a:noFill/>
          <a:ln>
            <a:noFill/>
          </a:ln>
        </p:spPr>
        <p:txBody>
          <a:bodyPr spcFirstLastPara="1" wrap="square" lIns="0" tIns="0" rIns="0" bIns="0" anchor="ctr"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685800" y="1600199"/>
            <a:ext cx="10820400" cy="2194500"/>
          </a:xfrm>
          <a:prstGeom prst="rect">
            <a:avLst/>
          </a:prstGeom>
          <a:noFill/>
          <a:ln>
            <a:noFill/>
          </a:ln>
        </p:spPr>
        <p:txBody>
          <a:bodyPr spcFirstLastPara="1" wrap="square" lIns="0" tIns="0" rIns="0" bIns="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685800" y="6356350"/>
            <a:ext cx="2743200" cy="36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763000" y="6356350"/>
            <a:ext cx="27432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5"/>
          <p:cNvSpPr txBox="1">
            <a:spLocks noGrp="1"/>
          </p:cNvSpPr>
          <p:nvPr>
            <p:ph type="body" idx="2"/>
          </p:nvPr>
        </p:nvSpPr>
        <p:spPr>
          <a:xfrm>
            <a:off x="685800" y="3978274"/>
            <a:ext cx="10820400" cy="2194500"/>
          </a:xfrm>
          <a:prstGeom prst="rect">
            <a:avLst/>
          </a:prstGeom>
          <a:noFill/>
          <a:ln>
            <a:noFill/>
          </a:ln>
        </p:spPr>
        <p:txBody>
          <a:bodyPr spcFirstLastPara="1" wrap="square" lIns="0" tIns="0" rIns="0" bIns="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4358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942E3-FE25-9AF0-25A6-BC099743AF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38F200-2FB5-E78B-9C77-81A472C183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4432DD-A1CA-677B-A89E-F66EBF5285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686D0B-580E-5494-000B-99F14CF5D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6458F-453A-78F1-307E-0D00E628DA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6C245-7982-3BBF-4408-0C1DCF6F212F}"/>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8" name="Footer Placeholder 7">
            <a:extLst>
              <a:ext uri="{FF2B5EF4-FFF2-40B4-BE49-F238E27FC236}">
                <a16:creationId xmlns:a16="http://schemas.microsoft.com/office/drawing/2014/main" id="{931A7F28-C380-3AFD-FBA8-94ED2CDE1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52E597-D4BC-92E1-9460-233B437E7FC9}"/>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33857729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_Video">
  <p:cSld name="Content_Video">
    <p:spTree>
      <p:nvGrpSpPr>
        <p:cNvPr id="1" name="Shape 44"/>
        <p:cNvGrpSpPr/>
        <p:nvPr/>
      </p:nvGrpSpPr>
      <p:grpSpPr>
        <a:xfrm>
          <a:off x="0" y="0"/>
          <a:ext cx="0" cy="0"/>
          <a:chOff x="0" y="0"/>
          <a:chExt cx="0" cy="0"/>
        </a:xfrm>
      </p:grpSpPr>
      <p:sp>
        <p:nvSpPr>
          <p:cNvPr id="45" name="Google Shape;45;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46" name="Google Shape;46;p6"/>
          <p:cNvSpPr>
            <a:spLocks noGrp="1"/>
          </p:cNvSpPr>
          <p:nvPr>
            <p:ph type="media" idx="2"/>
          </p:nvPr>
        </p:nvSpPr>
        <p:spPr>
          <a:xfrm>
            <a:off x="0" y="0"/>
            <a:ext cx="12192000"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89539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_No Headline">
  <p:cSld name="Content_No Headline">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685800" y="6356350"/>
            <a:ext cx="2743200" cy="36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763000" y="6356350"/>
            <a:ext cx="27432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620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_Blank">
  <p:cSld name="Content_Blank">
    <p:spTree>
      <p:nvGrpSpPr>
        <p:cNvPr id="1" name="Shape 51"/>
        <p:cNvGrpSpPr/>
        <p:nvPr/>
      </p:nvGrpSpPr>
      <p:grpSpPr>
        <a:xfrm>
          <a:off x="0" y="0"/>
          <a:ext cx="0" cy="0"/>
          <a:chOff x="0" y="0"/>
          <a:chExt cx="0" cy="0"/>
        </a:xfrm>
      </p:grpSpPr>
      <p:sp>
        <p:nvSpPr>
          <p:cNvPr id="52" name="Google Shape;52;p8"/>
          <p:cNvSpPr/>
          <p:nvPr/>
        </p:nvSpPr>
        <p:spPr>
          <a:xfrm>
            <a:off x="0" y="0"/>
            <a:ext cx="12192000" cy="6172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22326334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_1 Col Table">
  <p:cSld name="Content_1 Col Table">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2996946" y="-2"/>
            <a:ext cx="8509200" cy="1143000"/>
          </a:xfrm>
          <a:prstGeom prst="rect">
            <a:avLst/>
          </a:prstGeom>
          <a:noFill/>
          <a:ln>
            <a:noFill/>
          </a:ln>
        </p:spPr>
        <p:txBody>
          <a:bodyPr spcFirstLastPara="1" wrap="square" lIns="0" tIns="0" rIns="0" bIns="0" anchor="ctr"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685800" y="6356350"/>
            <a:ext cx="2743200" cy="3651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8763000" y="6356350"/>
            <a:ext cx="27432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9"/>
          <p:cNvSpPr>
            <a:spLocks noGrp="1"/>
          </p:cNvSpPr>
          <p:nvPr>
            <p:ph type="tbl" idx="2"/>
          </p:nvPr>
        </p:nvSpPr>
        <p:spPr>
          <a:xfrm>
            <a:off x="685800" y="1600199"/>
            <a:ext cx="10820400" cy="4572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800"/>
              <a:buFont typeface="Trebuchet MS"/>
              <a:buNone/>
              <a:defRPr sz="18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8999799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609600" y="274637"/>
            <a:ext cx="10972800" cy="11433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800"/>
              <a:buFont typeface="Arial"/>
              <a:buNone/>
              <a:defRPr sz="1800"/>
            </a:lvl2pPr>
            <a:lvl3pPr lvl="2" algn="l" rtl="0">
              <a:lnSpc>
                <a:spcPct val="100000"/>
              </a:lnSpc>
              <a:spcBef>
                <a:spcPts val="0"/>
              </a:spcBef>
              <a:spcAft>
                <a:spcPts val="0"/>
              </a:spcAft>
              <a:buSzPts val="1800"/>
              <a:buFont typeface="Arial"/>
              <a:buNone/>
              <a:defRPr sz="1800"/>
            </a:lvl3pPr>
            <a:lvl4pPr lvl="3" algn="l" rtl="0">
              <a:lnSpc>
                <a:spcPct val="100000"/>
              </a:lnSpc>
              <a:spcBef>
                <a:spcPts val="0"/>
              </a:spcBef>
              <a:spcAft>
                <a:spcPts val="0"/>
              </a:spcAft>
              <a:buSzPts val="1800"/>
              <a:buFont typeface="Arial"/>
              <a:buNone/>
              <a:defRPr sz="1800"/>
            </a:lvl4pPr>
            <a:lvl5pPr lvl="4" algn="l" rtl="0">
              <a:lnSpc>
                <a:spcPct val="100000"/>
              </a:lnSpc>
              <a:spcBef>
                <a:spcPts val="0"/>
              </a:spcBef>
              <a:spcAft>
                <a:spcPts val="0"/>
              </a:spcAft>
              <a:buSzPts val="1800"/>
              <a:buFont typeface="Arial"/>
              <a:buNone/>
              <a:defRPr sz="1800"/>
            </a:lvl5pPr>
            <a:lvl6pPr lvl="5" algn="l" rtl="0">
              <a:lnSpc>
                <a:spcPct val="100000"/>
              </a:lnSpc>
              <a:spcBef>
                <a:spcPts val="0"/>
              </a:spcBef>
              <a:spcAft>
                <a:spcPts val="0"/>
              </a:spcAft>
              <a:buSzPts val="1800"/>
              <a:buFont typeface="Arial"/>
              <a:buNone/>
              <a:defRPr sz="1800"/>
            </a:lvl6pPr>
            <a:lvl7pPr lvl="6" algn="l" rtl="0">
              <a:lnSpc>
                <a:spcPct val="100000"/>
              </a:lnSpc>
              <a:spcBef>
                <a:spcPts val="0"/>
              </a:spcBef>
              <a:spcAft>
                <a:spcPts val="0"/>
              </a:spcAft>
              <a:buSzPts val="1800"/>
              <a:buFont typeface="Arial"/>
              <a:buNone/>
              <a:defRPr sz="1800"/>
            </a:lvl7pPr>
            <a:lvl8pPr lvl="7" algn="l" rtl="0">
              <a:lnSpc>
                <a:spcPct val="100000"/>
              </a:lnSpc>
              <a:spcBef>
                <a:spcPts val="0"/>
              </a:spcBef>
              <a:spcAft>
                <a:spcPts val="0"/>
              </a:spcAft>
              <a:buSzPts val="1800"/>
              <a:buFont typeface="Arial"/>
              <a:buNone/>
              <a:defRPr sz="1800"/>
            </a:lvl8pPr>
            <a:lvl9pPr lvl="8" algn="l" rtl="0">
              <a:lnSpc>
                <a:spcPct val="100000"/>
              </a:lnSpc>
              <a:spcBef>
                <a:spcPts val="0"/>
              </a:spcBef>
              <a:spcAft>
                <a:spcPts val="0"/>
              </a:spcAft>
              <a:buSzPts val="1800"/>
              <a:buFont typeface="Arial"/>
              <a:buNone/>
              <a:defRPr sz="1800"/>
            </a:lvl9pPr>
          </a:lstStyle>
          <a:p>
            <a:endParaRPr/>
          </a:p>
        </p:txBody>
      </p:sp>
      <p:sp>
        <p:nvSpPr>
          <p:cNvPr id="61" name="Google Shape;61;p10"/>
          <p:cNvSpPr txBox="1">
            <a:spLocks noGrp="1"/>
          </p:cNvSpPr>
          <p:nvPr>
            <p:ph type="body" idx="1"/>
          </p:nvPr>
        </p:nvSpPr>
        <p:spPr>
          <a:xfrm>
            <a:off x="609600" y="1600200"/>
            <a:ext cx="10972800" cy="45261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0"/>
          <p:cNvSpPr txBox="1">
            <a:spLocks noGrp="1"/>
          </p:cNvSpPr>
          <p:nvPr>
            <p:ph type="dt" idx="10"/>
          </p:nvPr>
        </p:nvSpPr>
        <p:spPr>
          <a:xfrm>
            <a:off x="609600" y="6356351"/>
            <a:ext cx="28449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0"/>
          <p:cNvSpPr txBox="1">
            <a:spLocks noGrp="1"/>
          </p:cNvSpPr>
          <p:nvPr>
            <p:ph type="ftr" idx="11"/>
          </p:nvPr>
        </p:nvSpPr>
        <p:spPr>
          <a:xfrm>
            <a:off x="4165600" y="6356351"/>
            <a:ext cx="38607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3473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_Photo 2">
  <p:cSld name="Title_Photo 2">
    <p:spTree>
      <p:nvGrpSpPr>
        <p:cNvPr id="1" name="Shape 65"/>
        <p:cNvGrpSpPr/>
        <p:nvPr/>
      </p:nvGrpSpPr>
      <p:grpSpPr>
        <a:xfrm>
          <a:off x="0" y="0"/>
          <a:ext cx="0" cy="0"/>
          <a:chOff x="0" y="0"/>
          <a:chExt cx="0" cy="0"/>
        </a:xfrm>
      </p:grpSpPr>
      <p:pic>
        <p:nvPicPr>
          <p:cNvPr id="66" name="Google Shape;66;p11"/>
          <p:cNvPicPr preferRelativeResize="0"/>
          <p:nvPr/>
        </p:nvPicPr>
        <p:blipFill rotWithShape="1">
          <a:blip r:embed="rId2" cstate="email">
            <a:alphaModFix/>
            <a:extLst>
              <a:ext uri="{28A0092B-C50C-407E-A947-70E740481C1C}">
                <a14:useLocalDpi xmlns:a14="http://schemas.microsoft.com/office/drawing/2010/main"/>
              </a:ext>
            </a:extLst>
          </a:blip>
          <a:srcRect t="12466" b="19929"/>
          <a:stretch/>
        </p:blipFill>
        <p:spPr>
          <a:xfrm>
            <a:off x="-1" y="0"/>
            <a:ext cx="12186092" cy="4535424"/>
          </a:xfrm>
          <a:prstGeom prst="rect">
            <a:avLst/>
          </a:prstGeom>
          <a:noFill/>
          <a:ln>
            <a:noFill/>
          </a:ln>
        </p:spPr>
      </p:pic>
      <p:sp>
        <p:nvSpPr>
          <p:cNvPr id="67" name="Google Shape;67;p11"/>
          <p:cNvSpPr txBox="1">
            <a:spLocks noGrp="1"/>
          </p:cNvSpPr>
          <p:nvPr>
            <p:ph type="title"/>
          </p:nvPr>
        </p:nvSpPr>
        <p:spPr>
          <a:xfrm>
            <a:off x="3733800" y="4668450"/>
            <a:ext cx="7772400" cy="1531200"/>
          </a:xfrm>
          <a:prstGeom prst="rect">
            <a:avLst/>
          </a:prstGeom>
          <a:noFill/>
          <a:ln>
            <a:noFill/>
          </a:ln>
        </p:spPr>
        <p:txBody>
          <a:bodyPr spcFirstLastPara="1" wrap="square" lIns="0" tIns="0" rIns="0" bIns="0" anchor="b"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1"/>
          <p:cNvSpPr txBox="1">
            <a:spLocks noGrp="1"/>
          </p:cNvSpPr>
          <p:nvPr>
            <p:ph type="dt" idx="10"/>
          </p:nvPr>
        </p:nvSpPr>
        <p:spPr>
          <a:xfrm>
            <a:off x="8763000" y="6234430"/>
            <a:ext cx="2743200" cy="365100"/>
          </a:xfrm>
          <a:prstGeom prst="rect">
            <a:avLst/>
          </a:prstGeom>
          <a:noFill/>
          <a:ln>
            <a:noFill/>
          </a:ln>
        </p:spPr>
        <p:txBody>
          <a:bodyPr spcFirstLastPara="1" wrap="square" lIns="0" tIns="0" rIns="0" bIns="0" anchor="ctr" anchorCtr="0">
            <a:noAutofit/>
          </a:bodyPr>
          <a:lstStyle>
            <a:lvl1pPr lvl="0" algn="r" rtl="0">
              <a:lnSpc>
                <a:spcPct val="100000"/>
              </a:lnSpc>
              <a:spcBef>
                <a:spcPts val="0"/>
              </a:spcBef>
              <a:spcAft>
                <a:spcPts val="0"/>
              </a:spcAft>
              <a:buSzPts val="1400"/>
              <a:buNone/>
              <a:defRPr sz="1800">
                <a:solidFill>
                  <a:srgbClr val="7F7F7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68463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_Photo 3">
  <p:cSld name="Title_Photo 3">
    <p:spTree>
      <p:nvGrpSpPr>
        <p:cNvPr id="1" name="Shape 69"/>
        <p:cNvGrpSpPr/>
        <p:nvPr/>
      </p:nvGrpSpPr>
      <p:grpSpPr>
        <a:xfrm>
          <a:off x="0" y="0"/>
          <a:ext cx="0" cy="0"/>
          <a:chOff x="0" y="0"/>
          <a:chExt cx="0" cy="0"/>
        </a:xfrm>
      </p:grpSpPr>
      <p:pic>
        <p:nvPicPr>
          <p:cNvPr id="70" name="Google Shape;70;p12"/>
          <p:cNvPicPr preferRelativeResize="0"/>
          <p:nvPr/>
        </p:nvPicPr>
        <p:blipFill rotWithShape="1">
          <a:blip r:embed="rId2" cstate="email">
            <a:alphaModFix/>
            <a:extLst>
              <a:ext uri="{28A0092B-C50C-407E-A947-70E740481C1C}">
                <a14:useLocalDpi xmlns:a14="http://schemas.microsoft.com/office/drawing/2010/main"/>
              </a:ext>
            </a:extLst>
          </a:blip>
          <a:srcRect t="22157" r="29" b="22029"/>
          <a:stretch/>
        </p:blipFill>
        <p:spPr>
          <a:xfrm>
            <a:off x="-1" y="0"/>
            <a:ext cx="12188827" cy="4535423"/>
          </a:xfrm>
          <a:prstGeom prst="rect">
            <a:avLst/>
          </a:prstGeom>
          <a:noFill/>
          <a:ln>
            <a:noFill/>
          </a:ln>
        </p:spPr>
      </p:pic>
      <p:sp>
        <p:nvSpPr>
          <p:cNvPr id="71" name="Google Shape;71;p12"/>
          <p:cNvSpPr txBox="1">
            <a:spLocks noGrp="1"/>
          </p:cNvSpPr>
          <p:nvPr>
            <p:ph type="title"/>
          </p:nvPr>
        </p:nvSpPr>
        <p:spPr>
          <a:xfrm>
            <a:off x="3733800" y="4668450"/>
            <a:ext cx="7772400" cy="1531200"/>
          </a:xfrm>
          <a:prstGeom prst="rect">
            <a:avLst/>
          </a:prstGeom>
          <a:noFill/>
          <a:ln>
            <a:noFill/>
          </a:ln>
        </p:spPr>
        <p:txBody>
          <a:bodyPr spcFirstLastPara="1" wrap="square" lIns="0" tIns="0" rIns="0" bIns="0" anchor="b"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12"/>
          <p:cNvSpPr txBox="1">
            <a:spLocks noGrp="1"/>
          </p:cNvSpPr>
          <p:nvPr>
            <p:ph type="dt" idx="10"/>
          </p:nvPr>
        </p:nvSpPr>
        <p:spPr>
          <a:xfrm>
            <a:off x="8763000" y="6234430"/>
            <a:ext cx="2743200" cy="365100"/>
          </a:xfrm>
          <a:prstGeom prst="rect">
            <a:avLst/>
          </a:prstGeom>
          <a:noFill/>
          <a:ln>
            <a:noFill/>
          </a:ln>
        </p:spPr>
        <p:txBody>
          <a:bodyPr spcFirstLastPara="1" wrap="square" lIns="0" tIns="0" rIns="0" bIns="0" anchor="ctr" anchorCtr="0">
            <a:noAutofit/>
          </a:bodyPr>
          <a:lstStyle>
            <a:lvl1pPr lvl="0" algn="r" rtl="0">
              <a:lnSpc>
                <a:spcPct val="100000"/>
              </a:lnSpc>
              <a:spcBef>
                <a:spcPts val="0"/>
              </a:spcBef>
              <a:spcAft>
                <a:spcPts val="0"/>
              </a:spcAft>
              <a:buSzPts val="1400"/>
              <a:buNone/>
              <a:defRPr sz="1800">
                <a:solidFill>
                  <a:srgbClr val="7F7F7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489042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_Photo 1">
  <p:cSld name="Title_Photo 1">
    <p:spTree>
      <p:nvGrpSpPr>
        <p:cNvPr id="1" name="Shape 73"/>
        <p:cNvGrpSpPr/>
        <p:nvPr/>
      </p:nvGrpSpPr>
      <p:grpSpPr>
        <a:xfrm>
          <a:off x="0" y="0"/>
          <a:ext cx="0" cy="0"/>
          <a:chOff x="0" y="0"/>
          <a:chExt cx="0" cy="0"/>
        </a:xfrm>
      </p:grpSpPr>
      <p:pic>
        <p:nvPicPr>
          <p:cNvPr id="74" name="Google Shape;74;p13"/>
          <p:cNvPicPr preferRelativeResize="0"/>
          <p:nvPr/>
        </p:nvPicPr>
        <p:blipFill rotWithShape="1">
          <a:blip r:embed="rId2" cstate="email">
            <a:alphaModFix/>
            <a:extLst>
              <a:ext uri="{28A0092B-C50C-407E-A947-70E740481C1C}">
                <a14:useLocalDpi xmlns:a14="http://schemas.microsoft.com/office/drawing/2010/main"/>
              </a:ext>
            </a:extLst>
          </a:blip>
          <a:srcRect t="9491" b="34707"/>
          <a:stretch/>
        </p:blipFill>
        <p:spPr>
          <a:xfrm>
            <a:off x="1" y="1"/>
            <a:ext cx="12188824" cy="4535423"/>
          </a:xfrm>
          <a:prstGeom prst="rect">
            <a:avLst/>
          </a:prstGeom>
          <a:noFill/>
          <a:ln>
            <a:noFill/>
          </a:ln>
        </p:spPr>
      </p:pic>
      <p:sp>
        <p:nvSpPr>
          <p:cNvPr id="75" name="Google Shape;75;p13"/>
          <p:cNvSpPr txBox="1">
            <a:spLocks noGrp="1"/>
          </p:cNvSpPr>
          <p:nvPr>
            <p:ph type="title"/>
          </p:nvPr>
        </p:nvSpPr>
        <p:spPr>
          <a:xfrm>
            <a:off x="3733800" y="4668450"/>
            <a:ext cx="7772400" cy="1531200"/>
          </a:xfrm>
          <a:prstGeom prst="rect">
            <a:avLst/>
          </a:prstGeom>
          <a:noFill/>
          <a:ln>
            <a:noFill/>
          </a:ln>
        </p:spPr>
        <p:txBody>
          <a:bodyPr spcFirstLastPara="1" wrap="square" lIns="0" tIns="0" rIns="0" bIns="0" anchor="b"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p13"/>
          <p:cNvSpPr txBox="1">
            <a:spLocks noGrp="1"/>
          </p:cNvSpPr>
          <p:nvPr>
            <p:ph type="dt" idx="10"/>
          </p:nvPr>
        </p:nvSpPr>
        <p:spPr>
          <a:xfrm>
            <a:off x="8763000" y="6234430"/>
            <a:ext cx="2743200" cy="365100"/>
          </a:xfrm>
          <a:prstGeom prst="rect">
            <a:avLst/>
          </a:prstGeom>
          <a:noFill/>
          <a:ln>
            <a:noFill/>
          </a:ln>
        </p:spPr>
        <p:txBody>
          <a:bodyPr spcFirstLastPara="1" wrap="square" lIns="0" tIns="0" rIns="0" bIns="0" anchor="ctr" anchorCtr="0">
            <a:noAutofit/>
          </a:bodyPr>
          <a:lstStyle>
            <a:lvl1pPr lvl="0" algn="r" rtl="0">
              <a:lnSpc>
                <a:spcPct val="100000"/>
              </a:lnSpc>
              <a:spcBef>
                <a:spcPts val="0"/>
              </a:spcBef>
              <a:spcAft>
                <a:spcPts val="0"/>
              </a:spcAft>
              <a:buSzPts val="1400"/>
              <a:buNone/>
              <a:defRPr sz="1800">
                <a:solidFill>
                  <a:srgbClr val="7F7F7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823430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_Photo 4">
  <p:cSld name="Title_Photo 4">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733800" y="4668450"/>
            <a:ext cx="7772400" cy="1531200"/>
          </a:xfrm>
          <a:prstGeom prst="rect">
            <a:avLst/>
          </a:prstGeom>
          <a:noFill/>
          <a:ln>
            <a:noFill/>
          </a:ln>
        </p:spPr>
        <p:txBody>
          <a:bodyPr spcFirstLastPara="1" wrap="square" lIns="0" tIns="0" rIns="0" bIns="0" anchor="b" anchorCtr="0">
            <a:noAutofit/>
          </a:bodyPr>
          <a:lstStyle>
            <a:lvl1pPr lvl="0" algn="r"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4"/>
          <p:cNvSpPr txBox="1">
            <a:spLocks noGrp="1"/>
          </p:cNvSpPr>
          <p:nvPr>
            <p:ph type="dt" idx="10"/>
          </p:nvPr>
        </p:nvSpPr>
        <p:spPr>
          <a:xfrm>
            <a:off x="8763000" y="6234430"/>
            <a:ext cx="2743200" cy="365100"/>
          </a:xfrm>
          <a:prstGeom prst="rect">
            <a:avLst/>
          </a:prstGeom>
          <a:noFill/>
          <a:ln>
            <a:noFill/>
          </a:ln>
        </p:spPr>
        <p:txBody>
          <a:bodyPr spcFirstLastPara="1" wrap="square" lIns="0" tIns="0" rIns="0" bIns="0" anchor="ctr" anchorCtr="0">
            <a:noAutofit/>
          </a:bodyPr>
          <a:lstStyle>
            <a:lvl1pPr lvl="0" algn="r" rtl="0">
              <a:lnSpc>
                <a:spcPct val="100000"/>
              </a:lnSpc>
              <a:spcBef>
                <a:spcPts val="0"/>
              </a:spcBef>
              <a:spcAft>
                <a:spcPts val="0"/>
              </a:spcAft>
              <a:buSzPts val="1400"/>
              <a:buNone/>
              <a:defRPr sz="1800">
                <a:solidFill>
                  <a:srgbClr val="7F7F7F"/>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0" name="Google Shape;80;p14"/>
          <p:cNvPicPr preferRelativeResize="0"/>
          <p:nvPr/>
        </p:nvPicPr>
        <p:blipFill rotWithShape="1">
          <a:blip r:embed="rId2" cstate="email">
            <a:alphaModFix/>
            <a:extLst>
              <a:ext uri="{28A0092B-C50C-407E-A947-70E740481C1C}">
                <a14:useLocalDpi xmlns:a14="http://schemas.microsoft.com/office/drawing/2010/main"/>
              </a:ext>
            </a:extLst>
          </a:blip>
          <a:srcRect t="22090" b="22084"/>
          <a:stretch/>
        </p:blipFill>
        <p:spPr>
          <a:xfrm>
            <a:off x="-1" y="0"/>
            <a:ext cx="12192000" cy="4535426"/>
          </a:xfrm>
          <a:prstGeom prst="rect">
            <a:avLst/>
          </a:prstGeom>
          <a:noFill/>
          <a:ln>
            <a:noFill/>
          </a:ln>
        </p:spPr>
      </p:pic>
    </p:spTree>
    <p:extLst>
      <p:ext uri="{BB962C8B-B14F-4D97-AF65-F5344CB8AC3E}">
        <p14:creationId xmlns:p14="http://schemas.microsoft.com/office/powerpoint/2010/main" val="139829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1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ED262956-0B92-2A40-D55F-3B983D3AA9C7}"/>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958581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6DE5B-2EB2-9103-029B-23C6076A0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21D2AE-75D2-5507-D899-4F003C1335FE}"/>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4" name="Footer Placeholder 3">
            <a:extLst>
              <a:ext uri="{FF2B5EF4-FFF2-40B4-BE49-F238E27FC236}">
                <a16:creationId xmlns:a16="http://schemas.microsoft.com/office/drawing/2014/main" id="{1D1E109D-680A-75B0-147C-C493D2442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9713F3-8F7E-FCED-37EF-30AF5B7602C3}"/>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2169077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2" name="Text Placeholder 8">
            <a:extLst>
              <a:ext uri="{FF2B5EF4-FFF2-40B4-BE49-F238E27FC236}">
                <a16:creationId xmlns:a16="http://schemas.microsoft.com/office/drawing/2014/main" id="{1696E0FB-800F-B9BF-5CA0-6901B6152F7A}"/>
              </a:ext>
            </a:extLst>
          </p:cNvPr>
          <p:cNvSpPr>
            <a:spLocks noGrp="1"/>
          </p:cNvSpPr>
          <p:nvPr>
            <p:ph type="body" sz="quarter" idx="17" hasCustomPrompt="1"/>
          </p:nvPr>
        </p:nvSpPr>
        <p:spPr>
          <a:xfrm>
            <a:off x="770439" y="4081081"/>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3" name="Text Placeholder 8">
            <a:extLst>
              <a:ext uri="{FF2B5EF4-FFF2-40B4-BE49-F238E27FC236}">
                <a16:creationId xmlns:a16="http://schemas.microsoft.com/office/drawing/2014/main" id="{E759DC34-2F48-B0EA-858E-B4EC7BA9D65E}"/>
              </a:ext>
            </a:extLst>
          </p:cNvPr>
          <p:cNvSpPr>
            <a:spLocks noGrp="1"/>
          </p:cNvSpPr>
          <p:nvPr>
            <p:ph type="body" sz="quarter" idx="18" hasCustomPrompt="1"/>
          </p:nvPr>
        </p:nvSpPr>
        <p:spPr>
          <a:xfrm>
            <a:off x="4410303" y="4104785"/>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5" name="Text Placeholder 8">
            <a:extLst>
              <a:ext uri="{FF2B5EF4-FFF2-40B4-BE49-F238E27FC236}">
                <a16:creationId xmlns:a16="http://schemas.microsoft.com/office/drawing/2014/main" id="{3E430B89-1170-6A74-2685-0A0575EDFD41}"/>
              </a:ext>
            </a:extLst>
          </p:cNvPr>
          <p:cNvSpPr>
            <a:spLocks noGrp="1"/>
          </p:cNvSpPr>
          <p:nvPr>
            <p:ph type="body" sz="quarter" idx="19" hasCustomPrompt="1"/>
          </p:nvPr>
        </p:nvSpPr>
        <p:spPr>
          <a:xfrm>
            <a:off x="8050167" y="4101710"/>
            <a:ext cx="2274887" cy="578319"/>
          </a:xfrm>
          <a:prstGeom prst="rect">
            <a:avLst/>
          </a:prstGeom>
        </p:spPr>
        <p:txBody>
          <a:bodyPr/>
          <a:lstStyle>
            <a:lvl1pPr marL="0" indent="0" algn="ctr">
              <a:buNone/>
              <a:defRPr sz="1400" b="1"/>
            </a:lvl1pPr>
          </a:lstStyle>
          <a:p>
            <a:pPr lvl="0"/>
            <a:r>
              <a:rPr lang="en-US"/>
              <a:t>Sample Sub Head Title Caps and 14pt Size</a:t>
            </a:r>
          </a:p>
        </p:txBody>
      </p:sp>
      <p:sp>
        <p:nvSpPr>
          <p:cNvPr id="7" name="Text Placeholder 8">
            <a:extLst>
              <a:ext uri="{FF2B5EF4-FFF2-40B4-BE49-F238E27FC236}">
                <a16:creationId xmlns:a16="http://schemas.microsoft.com/office/drawing/2014/main" id="{5B09A37D-DF69-A09A-6426-2E1355B71656}"/>
              </a:ext>
            </a:extLst>
          </p:cNvPr>
          <p:cNvSpPr>
            <a:spLocks noGrp="1"/>
          </p:cNvSpPr>
          <p:nvPr>
            <p:ph type="body" sz="quarter" idx="21" hasCustomPrompt="1"/>
          </p:nvPr>
        </p:nvSpPr>
        <p:spPr>
          <a:xfrm>
            <a:off x="770440" y="4587097"/>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9" name="Text Placeholder 8">
            <a:extLst>
              <a:ext uri="{FF2B5EF4-FFF2-40B4-BE49-F238E27FC236}">
                <a16:creationId xmlns:a16="http://schemas.microsoft.com/office/drawing/2014/main" id="{E4041A8A-3E4E-8648-0B3B-895D56994366}"/>
              </a:ext>
            </a:extLst>
          </p:cNvPr>
          <p:cNvSpPr>
            <a:spLocks noGrp="1"/>
          </p:cNvSpPr>
          <p:nvPr>
            <p:ph type="body" sz="quarter" idx="22" hasCustomPrompt="1"/>
          </p:nvPr>
        </p:nvSpPr>
        <p:spPr>
          <a:xfrm>
            <a:off x="4410303" y="4618692"/>
            <a:ext cx="2286462" cy="578319"/>
          </a:xfrm>
          <a:prstGeom prst="rect">
            <a:avLst/>
          </a:prstGeom>
        </p:spPr>
        <p:txBody>
          <a:bodyPr/>
          <a:lstStyle>
            <a:lvl1pPr marL="0" indent="0" algn="ctr">
              <a:buNone/>
              <a:defRPr sz="1400" b="0"/>
            </a:lvl1pPr>
          </a:lstStyle>
          <a:p>
            <a:pPr lvl="0"/>
            <a:r>
              <a:rPr lang="en-US"/>
              <a:t>Body copy sentence case and 14pt size</a:t>
            </a:r>
          </a:p>
        </p:txBody>
      </p:sp>
      <p:sp>
        <p:nvSpPr>
          <p:cNvPr id="12" name="Text Placeholder 8">
            <a:extLst>
              <a:ext uri="{FF2B5EF4-FFF2-40B4-BE49-F238E27FC236}">
                <a16:creationId xmlns:a16="http://schemas.microsoft.com/office/drawing/2014/main" id="{8CE87C28-21A3-F8F3-D46E-4E250ECE99AA}"/>
              </a:ext>
            </a:extLst>
          </p:cNvPr>
          <p:cNvSpPr>
            <a:spLocks noGrp="1"/>
          </p:cNvSpPr>
          <p:nvPr>
            <p:ph type="body" sz="quarter" idx="23" hasCustomPrompt="1"/>
          </p:nvPr>
        </p:nvSpPr>
        <p:spPr>
          <a:xfrm>
            <a:off x="8050167" y="4607726"/>
            <a:ext cx="2286462" cy="578319"/>
          </a:xfrm>
          <a:prstGeom prst="rect">
            <a:avLst/>
          </a:prstGeom>
        </p:spPr>
        <p:txBody>
          <a:bodyPr/>
          <a:lstStyle>
            <a:lvl1pPr marL="0" indent="0" algn="ctr">
              <a:buNone/>
              <a:defRPr sz="1400" b="0"/>
            </a:lvl1pPr>
          </a:lstStyle>
          <a:p>
            <a:pPr lvl="0"/>
            <a:r>
              <a:rPr lang="en-US"/>
              <a:t>Body copy sentence case and 14pt size</a:t>
            </a:r>
          </a:p>
        </p:txBody>
      </p:sp>
      <p:pic>
        <p:nvPicPr>
          <p:cNvPr id="16" name="Picture 15" descr="A purple airplane and globe&#10;&#10;Description automatically generated">
            <a:extLst>
              <a:ext uri="{FF2B5EF4-FFF2-40B4-BE49-F238E27FC236}">
                <a16:creationId xmlns:a16="http://schemas.microsoft.com/office/drawing/2014/main" id="{ED898F74-8932-9CFE-78D1-45CA3B5A9DEC}"/>
              </a:ext>
            </a:extLst>
          </p:cNvPr>
          <p:cNvPicPr>
            <a:picLocks noChangeAspect="1"/>
          </p:cNvPicPr>
          <p:nvPr userDrawn="1"/>
        </p:nvPicPr>
        <p:blipFill>
          <a:blip r:embed="rId2"/>
          <a:stretch>
            <a:fillRect/>
          </a:stretch>
        </p:blipFill>
        <p:spPr>
          <a:xfrm>
            <a:off x="4898188" y="2504393"/>
            <a:ext cx="1497407" cy="1331028"/>
          </a:xfrm>
          <a:prstGeom prst="rect">
            <a:avLst/>
          </a:prstGeom>
        </p:spPr>
      </p:pic>
      <p:pic>
        <p:nvPicPr>
          <p:cNvPr id="18" name="Graphic 17" descr="Wheelchair access outline">
            <a:extLst>
              <a:ext uri="{FF2B5EF4-FFF2-40B4-BE49-F238E27FC236}">
                <a16:creationId xmlns:a16="http://schemas.microsoft.com/office/drawing/2014/main" id="{CCCD0007-0EF7-0EDD-3853-0048C4B15B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668993" y="2573873"/>
            <a:ext cx="1100157" cy="1100157"/>
          </a:xfrm>
          <a:prstGeom prst="rect">
            <a:avLst/>
          </a:prstGeom>
        </p:spPr>
      </p:pic>
      <p:pic>
        <p:nvPicPr>
          <p:cNvPr id="19" name="Picture 18" descr="A purple airplane in a black square&#10;&#10;Description automatically generated">
            <a:extLst>
              <a:ext uri="{FF2B5EF4-FFF2-40B4-BE49-F238E27FC236}">
                <a16:creationId xmlns:a16="http://schemas.microsoft.com/office/drawing/2014/main" id="{60BC3705-2FAD-0619-BAF9-A6305B07C156}"/>
              </a:ext>
            </a:extLst>
          </p:cNvPr>
          <p:cNvPicPr>
            <a:picLocks noChangeAspect="1"/>
          </p:cNvPicPr>
          <p:nvPr userDrawn="1"/>
        </p:nvPicPr>
        <p:blipFill>
          <a:blip r:embed="rId5"/>
          <a:stretch>
            <a:fillRect/>
          </a:stretch>
        </p:blipFill>
        <p:spPr>
          <a:xfrm>
            <a:off x="1038808" y="2412484"/>
            <a:ext cx="1585983" cy="1422937"/>
          </a:xfrm>
          <a:prstGeom prst="rect">
            <a:avLst/>
          </a:prstGeom>
        </p:spPr>
      </p:pic>
    </p:spTree>
    <p:extLst>
      <p:ext uri="{BB962C8B-B14F-4D97-AF65-F5344CB8AC3E}">
        <p14:creationId xmlns:p14="http://schemas.microsoft.com/office/powerpoint/2010/main" val="22674812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7F793D1-AA11-C042-9427-E626EFDDA04F}"/>
              </a:ext>
            </a:extLst>
          </p:cNvPr>
          <p:cNvSpPr txBox="1"/>
          <p:nvPr userDrawn="1"/>
        </p:nvSpPr>
        <p:spPr>
          <a:xfrm>
            <a:off x="783030" y="6460124"/>
            <a:ext cx="1984839" cy="246349"/>
          </a:xfrm>
          <a:prstGeom prst="rect">
            <a:avLst/>
          </a:prstGeom>
          <a:noFill/>
        </p:spPr>
        <p:txBody>
          <a:bodyPr wrap="none" rtlCol="0">
            <a:spAutoFit/>
          </a:bodyPr>
          <a:lstStyle/>
          <a:p>
            <a:r>
              <a:rPr lang="en-US" sz="1001">
                <a:solidFill>
                  <a:srgbClr val="3B1D85"/>
                </a:solidFill>
              </a:rPr>
              <a:t>DENVER INTERNATIONAL AIRPORT</a:t>
            </a:r>
          </a:p>
        </p:txBody>
      </p:sp>
      <p:sp>
        <p:nvSpPr>
          <p:cNvPr id="14" name="Rectangle 13">
            <a:extLst>
              <a:ext uri="{FF2B5EF4-FFF2-40B4-BE49-F238E27FC236}">
                <a16:creationId xmlns:a16="http://schemas.microsoft.com/office/drawing/2014/main" id="{E1FD169B-5315-394D-9721-A82DB7C3D66F}"/>
              </a:ext>
            </a:extLst>
          </p:cNvPr>
          <p:cNvSpPr/>
          <p:nvPr userDrawn="1"/>
        </p:nvSpPr>
        <p:spPr>
          <a:xfrm>
            <a:off x="735806" y="6538930"/>
            <a:ext cx="102395" cy="104775"/>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cxnSp>
        <p:nvCxnSpPr>
          <p:cNvPr id="15" name="Straight Connector 14">
            <a:extLst>
              <a:ext uri="{FF2B5EF4-FFF2-40B4-BE49-F238E27FC236}">
                <a16:creationId xmlns:a16="http://schemas.microsoft.com/office/drawing/2014/main" id="{868C656E-03DE-8F42-AC87-9E381D4DBD5B}"/>
              </a:ext>
            </a:extLst>
          </p:cNvPr>
          <p:cNvCxnSpPr>
            <a:cxnSpLocks/>
          </p:cNvCxnSpPr>
          <p:nvPr userDrawn="1"/>
        </p:nvCxnSpPr>
        <p:spPr>
          <a:xfrm flipH="1">
            <a:off x="-81371" y="6588588"/>
            <a:ext cx="864395" cy="0"/>
          </a:xfrm>
          <a:prstGeom prst="line">
            <a:avLst/>
          </a:prstGeom>
          <a:ln>
            <a:solidFill>
              <a:srgbClr val="3B1D85"/>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5D642979-1781-5347-9C27-073ED6AEB4BD}"/>
              </a:ext>
            </a:extLst>
          </p:cNvPr>
          <p:cNvSpPr>
            <a:spLocks noGrp="1"/>
          </p:cNvSpPr>
          <p:nvPr>
            <p:ph type="sldNum" sz="quarter" idx="4"/>
          </p:nvPr>
        </p:nvSpPr>
        <p:spPr>
          <a:xfrm>
            <a:off x="8675729" y="6356351"/>
            <a:ext cx="2844800" cy="365125"/>
          </a:xfrm>
          <a:prstGeom prst="rect">
            <a:avLst/>
          </a:prstGeom>
        </p:spPr>
        <p:txBody>
          <a:bodyPr vert="horz" lIns="91440" tIns="45720" rIns="91440" bIns="45720" rtlCol="0" anchor="ctr"/>
          <a:lstStyle>
            <a:lvl1pPr algn="r">
              <a:defRPr sz="1401">
                <a:solidFill>
                  <a:srgbClr val="3B1D85"/>
                </a:solidFill>
              </a:defRPr>
            </a:lvl1pPr>
          </a:lstStyle>
          <a:p>
            <a:fld id="{07685F98-2219-074E-8E84-0DD860A51521}" type="slidenum">
              <a:rPr lang="en-US" smtClean="0"/>
              <a:pPr/>
              <a:t>‹#›</a:t>
            </a:fld>
            <a:endParaRPr lang="en-US"/>
          </a:p>
        </p:txBody>
      </p:sp>
      <p:sp>
        <p:nvSpPr>
          <p:cNvPr id="16" name="Rectangle 15">
            <a:extLst>
              <a:ext uri="{FF2B5EF4-FFF2-40B4-BE49-F238E27FC236}">
                <a16:creationId xmlns:a16="http://schemas.microsoft.com/office/drawing/2014/main" id="{7546743B-9A6C-C54C-980E-11B05396565D}"/>
              </a:ext>
            </a:extLst>
          </p:cNvPr>
          <p:cNvSpPr/>
          <p:nvPr userDrawn="1"/>
        </p:nvSpPr>
        <p:spPr>
          <a:xfrm>
            <a:off x="0" y="17"/>
            <a:ext cx="12192000" cy="839223"/>
          </a:xfrm>
          <a:prstGeom prst="rect">
            <a:avLst/>
          </a:prstGeom>
          <a:solidFill>
            <a:srgbClr val="3B1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rgbClr val="232E35"/>
              </a:solidFill>
            </a:endParaRPr>
          </a:p>
        </p:txBody>
      </p:sp>
      <p:sp>
        <p:nvSpPr>
          <p:cNvPr id="19" name="Title 3">
            <a:extLst>
              <a:ext uri="{FF2B5EF4-FFF2-40B4-BE49-F238E27FC236}">
                <a16:creationId xmlns:a16="http://schemas.microsoft.com/office/drawing/2014/main" id="{5BE159E9-5FF8-EB4F-8C8E-AE9CEF220FA2}"/>
              </a:ext>
            </a:extLst>
          </p:cNvPr>
          <p:cNvSpPr>
            <a:spLocks noGrp="1"/>
          </p:cNvSpPr>
          <p:nvPr>
            <p:ph type="title"/>
          </p:nvPr>
        </p:nvSpPr>
        <p:spPr>
          <a:xfrm>
            <a:off x="832671" y="85895"/>
            <a:ext cx="10515600" cy="839223"/>
          </a:xfrm>
        </p:spPr>
        <p:txBody>
          <a:bodyPr>
            <a:normAutofit/>
          </a:bodyPr>
          <a:lstStyle>
            <a:lvl1pPr>
              <a:defRPr sz="4267">
                <a:solidFill>
                  <a:schemeClr val="bg1"/>
                </a:solidFill>
              </a:defRPr>
            </a:lvl1pPr>
          </a:lstStyle>
          <a:p>
            <a:r>
              <a:rPr lang="en-US"/>
              <a:t>Click to edit Master title style</a:t>
            </a:r>
          </a:p>
        </p:txBody>
      </p:sp>
      <p:pic>
        <p:nvPicPr>
          <p:cNvPr id="21" name="Picture 20" descr="A picture containing drawing&#10;&#10;Description automatically generated">
            <a:extLst>
              <a:ext uri="{FF2B5EF4-FFF2-40B4-BE49-F238E27FC236}">
                <a16:creationId xmlns:a16="http://schemas.microsoft.com/office/drawing/2014/main" id="{71F7D7DB-D572-4D4F-87EE-394FA511C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59750" y="5896"/>
            <a:ext cx="660791" cy="617696"/>
          </a:xfrm>
          <a:prstGeom prst="rect">
            <a:avLst/>
          </a:prstGeom>
        </p:spPr>
      </p:pic>
    </p:spTree>
    <p:extLst>
      <p:ext uri="{BB962C8B-B14F-4D97-AF65-F5344CB8AC3E}">
        <p14:creationId xmlns:p14="http://schemas.microsoft.com/office/powerpoint/2010/main" val="35301979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tent 4 - GREEN - Image WHITE logo">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3" name="Picture Placeholder 2">
            <a:extLst>
              <a:ext uri="{FF2B5EF4-FFF2-40B4-BE49-F238E27FC236}">
                <a16:creationId xmlns:a16="http://schemas.microsoft.com/office/drawing/2014/main" id="{E3A906D3-8A54-1DE5-31B0-CCE09DD8E77C}"/>
              </a:ext>
            </a:extLst>
          </p:cNvPr>
          <p:cNvSpPr>
            <a:spLocks noGrp="1"/>
          </p:cNvSpPr>
          <p:nvPr>
            <p:ph type="pic" sz="quarter" idx="15"/>
          </p:nvPr>
        </p:nvSpPr>
        <p:spPr>
          <a:xfrm>
            <a:off x="8647113" y="-16042"/>
            <a:ext cx="3544887" cy="6922168"/>
          </a:xfrm>
          <a:custGeom>
            <a:avLst/>
            <a:gdLst>
              <a:gd name="connsiteX0" fmla="*/ 0 w 3544887"/>
              <a:gd name="connsiteY0" fmla="*/ 0 h 6858000"/>
              <a:gd name="connsiteX1" fmla="*/ 3544887 w 3544887"/>
              <a:gd name="connsiteY1" fmla="*/ 0 h 6858000"/>
              <a:gd name="connsiteX2" fmla="*/ 3544887 w 3544887"/>
              <a:gd name="connsiteY2" fmla="*/ 6858000 h 6858000"/>
              <a:gd name="connsiteX3" fmla="*/ 0 w 3544887"/>
              <a:gd name="connsiteY3" fmla="*/ 6858000 h 6858000"/>
              <a:gd name="connsiteX4" fmla="*/ 0 w 3544887"/>
              <a:gd name="connsiteY4" fmla="*/ 0 h 6858000"/>
              <a:gd name="connsiteX0" fmla="*/ 0 w 3544887"/>
              <a:gd name="connsiteY0" fmla="*/ 0 h 6922168"/>
              <a:gd name="connsiteX1" fmla="*/ 3544887 w 3544887"/>
              <a:gd name="connsiteY1" fmla="*/ 0 h 6922168"/>
              <a:gd name="connsiteX2" fmla="*/ 3544887 w 3544887"/>
              <a:gd name="connsiteY2" fmla="*/ 6858000 h 6922168"/>
              <a:gd name="connsiteX3" fmla="*/ 1187116 w 3544887"/>
              <a:gd name="connsiteY3" fmla="*/ 6922168 h 6922168"/>
              <a:gd name="connsiteX4" fmla="*/ 0 w 3544887"/>
              <a:gd name="connsiteY4" fmla="*/ 0 h 6922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4887" h="6922168">
                <a:moveTo>
                  <a:pt x="0" y="0"/>
                </a:moveTo>
                <a:lnTo>
                  <a:pt x="3544887" y="0"/>
                </a:lnTo>
                <a:lnTo>
                  <a:pt x="3544887" y="6858000"/>
                </a:lnTo>
                <a:lnTo>
                  <a:pt x="1187116" y="6922168"/>
                </a:lnTo>
                <a:lnTo>
                  <a:pt x="0" y="0"/>
                </a:lnTo>
                <a:close/>
              </a:path>
            </a:pathLst>
          </a:custGeom>
        </p:spPr>
        <p:txBody>
          <a:bodyPr/>
          <a:lstStyle>
            <a:lvl1pPr marL="0" indent="0" algn="ctr">
              <a:buNone/>
              <a:defRPr sz="2000" b="1" i="1"/>
            </a:lvl1pPr>
          </a:lstStyle>
          <a:p>
            <a:endParaRPr lang="en-US"/>
          </a:p>
          <a:p>
            <a:endParaRPr lang="en-US"/>
          </a:p>
          <a:p>
            <a:endParaRPr lang="en-US"/>
          </a:p>
          <a:p>
            <a:endParaRPr lang="en-US"/>
          </a:p>
          <a:p>
            <a:br>
              <a:rPr lang="en-US"/>
            </a:br>
            <a:br>
              <a:rPr lang="en-US"/>
            </a:br>
            <a:br>
              <a:rPr lang="en-US"/>
            </a:br>
            <a:r>
              <a:rPr lang="en-US"/>
              <a:t>       Click to replace image with      </a:t>
            </a:r>
            <a:br>
              <a:rPr lang="en-US"/>
            </a:br>
            <a:r>
              <a:rPr lang="en-US"/>
              <a:t>        your own. Or keep as is.</a:t>
            </a:r>
          </a:p>
        </p:txBody>
      </p:sp>
      <p:pic>
        <p:nvPicPr>
          <p:cNvPr id="13" name="Picture 12" descr="A black and white logo&#10;&#10;Description automatically generated">
            <a:extLst>
              <a:ext uri="{FF2B5EF4-FFF2-40B4-BE49-F238E27FC236}">
                <a16:creationId xmlns:a16="http://schemas.microsoft.com/office/drawing/2014/main" id="{4A63C94D-302D-2C1F-951E-4472526EA3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33188" y="-6670"/>
            <a:ext cx="565288" cy="565288"/>
          </a:xfrm>
          <a:prstGeom prst="rect">
            <a:avLst/>
          </a:prstGeom>
        </p:spPr>
      </p:pic>
      <p:sp>
        <p:nvSpPr>
          <p:cNvPr id="2" name="Text Placeholder 10">
            <a:extLst>
              <a:ext uri="{FF2B5EF4-FFF2-40B4-BE49-F238E27FC236}">
                <a16:creationId xmlns:a16="http://schemas.microsoft.com/office/drawing/2014/main" id="{8130B2CB-A7DB-568E-E6DF-132A1E5593C5}"/>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C3D831"/>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15003970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2 - ORANGE - bullet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770439" y="496503"/>
            <a:ext cx="8694403" cy="578318"/>
          </a:xfrm>
          <a:prstGeom prst="rect">
            <a:avLst/>
          </a:prstGeom>
        </p:spPr>
        <p:txBody>
          <a:bodyPr/>
          <a:lstStyle>
            <a:lvl1pPr marL="0" indent="0">
              <a:buNone/>
              <a:defRPr sz="2800">
                <a:solidFill>
                  <a:srgbClr val="440099"/>
                </a:solidFill>
              </a:defRPr>
            </a:lvl1pPr>
          </a:lstStyle>
          <a:p>
            <a:pPr lvl="0"/>
            <a:r>
              <a:rPr lang="en-US"/>
              <a:t>Title Caps and 20-28pt Size</a:t>
            </a:r>
          </a:p>
        </p:txBody>
      </p:sp>
      <p:sp>
        <p:nvSpPr>
          <p:cNvPr id="4" name="Text Placeholder 3">
            <a:extLst>
              <a:ext uri="{FF2B5EF4-FFF2-40B4-BE49-F238E27FC236}">
                <a16:creationId xmlns:a16="http://schemas.microsoft.com/office/drawing/2014/main" id="{B71D1601-9E5E-8F74-BA66-8A7103237EEF}"/>
              </a:ext>
            </a:extLst>
          </p:cNvPr>
          <p:cNvSpPr>
            <a:spLocks noGrp="1"/>
          </p:cNvSpPr>
          <p:nvPr>
            <p:ph type="body" sz="quarter" idx="12" hasCustomPrompt="1"/>
          </p:nvPr>
        </p:nvSpPr>
        <p:spPr>
          <a:xfrm>
            <a:off x="10924421" y="6320588"/>
            <a:ext cx="866775" cy="513682"/>
          </a:xfrm>
          <a:prstGeom prst="rect">
            <a:avLst/>
          </a:prstGeom>
        </p:spPr>
        <p:txBody>
          <a:bodyPr/>
          <a:lstStyle>
            <a:lvl1pPr marL="0" indent="0" algn="r">
              <a:buNone/>
              <a:defRPr sz="1400" b="1" spc="300">
                <a:solidFill>
                  <a:schemeClr val="bg1"/>
                </a:solidFill>
              </a:defRPr>
            </a:lvl1pPr>
          </a:lstStyle>
          <a:p>
            <a:pPr lvl="0"/>
            <a:fld id="{C27DB9AE-0D70-A040-BDDD-239A36936A20}" type="slidenum">
              <a:rPr lang="en-US" smtClean="0"/>
              <a:t>‹#›</a:t>
            </a:fld>
            <a:endParaRPr lang="en-US"/>
          </a:p>
        </p:txBody>
      </p:sp>
      <p:sp>
        <p:nvSpPr>
          <p:cNvPr id="8" name="Text Placeholder 7">
            <a:extLst>
              <a:ext uri="{FF2B5EF4-FFF2-40B4-BE49-F238E27FC236}">
                <a16:creationId xmlns:a16="http://schemas.microsoft.com/office/drawing/2014/main" id="{5A47B639-57BE-2522-ED37-5F48FB0DBD02}"/>
              </a:ext>
            </a:extLst>
          </p:cNvPr>
          <p:cNvSpPr>
            <a:spLocks noGrp="1"/>
          </p:cNvSpPr>
          <p:nvPr>
            <p:ph type="body" sz="quarter" idx="13" hasCustomPrompt="1"/>
          </p:nvPr>
        </p:nvSpPr>
        <p:spPr>
          <a:xfrm>
            <a:off x="769938" y="1555750"/>
            <a:ext cx="8694737" cy="578318"/>
          </a:xfrm>
          <a:prstGeom prst="rect">
            <a:avLst/>
          </a:prstGeom>
        </p:spPr>
        <p:txBody>
          <a:bodyPr/>
          <a:lstStyle>
            <a:lvl1pPr marL="0" indent="0">
              <a:buNone/>
              <a:defRPr sz="1600"/>
            </a:lvl1pPr>
          </a:lstStyle>
          <a:p>
            <a:r>
              <a:rPr lang="en-US" b="1">
                <a:effectLst/>
                <a:latin typeface="Calibri" panose="020F0502020204030204" pitchFamily="34" charset="0"/>
              </a:rPr>
              <a:t>Sample Sub Head Title Caps and 16pt size</a:t>
            </a:r>
            <a:endParaRPr lang="en-US">
              <a:effectLst/>
              <a:latin typeface="Calibri Light" panose="020F0302020204030204" pitchFamily="34" charset="0"/>
            </a:endParaRPr>
          </a:p>
        </p:txBody>
      </p:sp>
      <p:sp>
        <p:nvSpPr>
          <p:cNvPr id="2" name="Text Placeholder 10">
            <a:extLst>
              <a:ext uri="{FF2B5EF4-FFF2-40B4-BE49-F238E27FC236}">
                <a16:creationId xmlns:a16="http://schemas.microsoft.com/office/drawing/2014/main" id="{5C31418A-8F8E-263B-4C17-1F834EBA96AB}"/>
              </a:ext>
            </a:extLst>
          </p:cNvPr>
          <p:cNvSpPr>
            <a:spLocks noGrp="1"/>
          </p:cNvSpPr>
          <p:nvPr>
            <p:ph type="body" sz="quarter" idx="14" hasCustomPrompt="1"/>
          </p:nvPr>
        </p:nvSpPr>
        <p:spPr>
          <a:xfrm>
            <a:off x="737854" y="2021557"/>
            <a:ext cx="6400883" cy="3930649"/>
          </a:xfrm>
          <a:prstGeom prst="rect">
            <a:avLst/>
          </a:prstGeom>
        </p:spPr>
        <p:txBody>
          <a:bodyPr/>
          <a:lstStyle>
            <a:lvl1pPr marL="285750" indent="-285750">
              <a:lnSpc>
                <a:spcPct val="100000"/>
              </a:lnSpc>
              <a:buClr>
                <a:srgbClr val="E35B2A"/>
              </a:buClr>
              <a:buSzPct val="110000"/>
              <a:buFont typeface="Arial" panose="020B0604020202020204" pitchFamily="34" charset="0"/>
              <a:buChar char="•"/>
              <a:defRPr sz="1400">
                <a:solidFill>
                  <a:schemeClr val="bg2">
                    <a:lumMod val="10000"/>
                  </a:schemeClr>
                </a:solidFill>
                <a:latin typeface="+mn-lt"/>
              </a:defRPr>
            </a:lvl1pPr>
            <a:lvl2pPr marL="685800" indent="-228600">
              <a:buFont typeface="Arial" panose="020B0604020202020204" pitchFamily="34" charset="0"/>
              <a:buChar char="•"/>
              <a:defRPr sz="1400"/>
            </a:lvl2pPr>
            <a:lvl3pPr>
              <a:buClr>
                <a:schemeClr val="bg2">
                  <a:lumMod val="75000"/>
                </a:schemeClr>
              </a:buClr>
              <a:defRPr sz="1400"/>
            </a:lvl3pPr>
            <a:lvl4pPr>
              <a:buClr>
                <a:schemeClr val="bg2">
                  <a:lumMod val="75000"/>
                </a:schemeClr>
              </a:buClr>
              <a:defRPr sz="1400"/>
            </a:lvl4pPr>
            <a:lvl5pPr marL="1828800" indent="0">
              <a:buClr>
                <a:schemeClr val="bg2">
                  <a:lumMod val="75000"/>
                </a:schemeClr>
              </a:buClr>
              <a:buNone/>
              <a:defRPr sz="1400"/>
            </a:lvl5pPr>
            <a:lvl6pPr marL="2514600" indent="0">
              <a:buNone/>
              <a:defRPr sz="1400"/>
            </a:lvl6pPr>
          </a:lstStyle>
          <a:p>
            <a:r>
              <a:rPr lang="en-US">
                <a:effectLst/>
                <a:latin typeface="Calibri Light" panose="020F0302020204030204" pitchFamily="34" charset="0"/>
              </a:rPr>
              <a:t>Placeholder copy here, 14-16pt size. </a:t>
            </a:r>
            <a:r>
              <a:rPr lang="en-US" err="1">
                <a:effectLst/>
                <a:latin typeface="Calibri Light" panose="020F0302020204030204" pitchFamily="34" charset="0"/>
              </a:rPr>
              <a:t>Itatqui</a:t>
            </a:r>
            <a:r>
              <a:rPr lang="en-US">
                <a:effectLst/>
                <a:latin typeface="Calibri Light" panose="020F0302020204030204" pitchFamily="34" charset="0"/>
              </a:rPr>
              <a:t> </a:t>
            </a:r>
            <a:r>
              <a:rPr lang="en-US" err="1">
                <a:effectLst/>
                <a:latin typeface="Calibri Light" panose="020F0302020204030204" pitchFamily="34" charset="0"/>
              </a:rPr>
              <a:t>comnimporem</a:t>
            </a:r>
            <a:r>
              <a:rPr lang="en-US">
                <a:effectLst/>
                <a:latin typeface="Calibri Light" panose="020F0302020204030204" pitchFamily="34" charset="0"/>
              </a:rPr>
              <a:t> hit </a:t>
            </a:r>
            <a:r>
              <a:rPr lang="en-US" err="1">
                <a:effectLst/>
                <a:latin typeface="Calibri Light" panose="020F0302020204030204" pitchFamily="34" charset="0"/>
              </a:rPr>
              <a:t>adis</a:t>
            </a:r>
            <a:r>
              <a:rPr lang="en-US">
                <a:effectLst/>
                <a:latin typeface="Calibri Light" panose="020F0302020204030204" pitchFamily="34" charset="0"/>
              </a:rPr>
              <a:t> ex ex et </a:t>
            </a:r>
            <a:r>
              <a:rPr lang="en-US" err="1">
                <a:effectLst/>
                <a:latin typeface="Calibri Light" panose="020F0302020204030204" pitchFamily="34" charset="0"/>
              </a:rPr>
              <a:t>quam</a:t>
            </a:r>
            <a:r>
              <a:rPr lang="en-US">
                <a:effectLst/>
                <a:latin typeface="Calibri Light" panose="020F0302020204030204" pitchFamily="34" charset="0"/>
              </a:rPr>
              <a:t>, is </a:t>
            </a:r>
            <a:r>
              <a:rPr lang="en-US" err="1">
                <a:effectLst/>
                <a:latin typeface="Calibri Light" panose="020F0302020204030204" pitchFamily="34" charset="0"/>
              </a:rPr>
              <a:t>aliquid</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maio</a:t>
            </a:r>
            <a:r>
              <a:rPr lang="en-US">
                <a:effectLst/>
                <a:latin typeface="Calibri Light" panose="020F0302020204030204" pitchFamily="34" charset="0"/>
              </a:rPr>
              <a:t>. </a:t>
            </a:r>
            <a:r>
              <a:rPr lang="en-US" err="1">
                <a:effectLst/>
                <a:latin typeface="Calibri Light" panose="020F0302020204030204" pitchFamily="34" charset="0"/>
              </a:rPr>
              <a:t>Dipsunt</a:t>
            </a:r>
            <a:r>
              <a:rPr lang="en-US">
                <a:effectLst/>
                <a:latin typeface="Calibri Light" panose="020F0302020204030204" pitchFamily="34" charset="0"/>
              </a:rPr>
              <a:t> am </a:t>
            </a:r>
            <a:r>
              <a:rPr lang="en-US" err="1">
                <a:effectLst/>
                <a:latin typeface="Calibri Light" panose="020F0302020204030204" pitchFamily="34" charset="0"/>
              </a:rPr>
              <a:t>harcit</a:t>
            </a:r>
            <a:r>
              <a:rPr lang="en-US">
                <a:effectLst/>
                <a:latin typeface="Calibri Light" panose="020F0302020204030204" pitchFamily="34" charset="0"/>
              </a:rPr>
              <a:t> </a:t>
            </a:r>
            <a:r>
              <a:rPr lang="en-US" err="1">
                <a:effectLst/>
                <a:latin typeface="Calibri Light" panose="020F0302020204030204" pitchFamily="34" charset="0"/>
              </a:rPr>
              <a:t>hil</a:t>
            </a:r>
            <a:r>
              <a:rPr lang="en-US">
                <a:effectLst/>
                <a:latin typeface="Calibri Light" panose="020F0302020204030204" pitchFamily="34" charset="0"/>
              </a:rPr>
              <a:t> </a:t>
            </a:r>
            <a:r>
              <a:rPr lang="en-US" err="1">
                <a:effectLst/>
                <a:latin typeface="Calibri Light" panose="020F0302020204030204" pitchFamily="34" charset="0"/>
              </a:rPr>
              <a:t>ero</a:t>
            </a:r>
            <a:r>
              <a:rPr lang="en-US">
                <a:effectLst/>
                <a:latin typeface="Calibri Light" panose="020F0302020204030204" pitchFamily="34" charset="0"/>
              </a:rPr>
              <a:t> </a:t>
            </a:r>
            <a:r>
              <a:rPr lang="en-US" err="1">
                <a:effectLst/>
                <a:latin typeface="Calibri Light" panose="020F0302020204030204" pitchFamily="34" charset="0"/>
              </a:rPr>
              <a:t>cus</a:t>
            </a:r>
            <a:r>
              <a:rPr lang="en-US">
                <a:effectLst/>
                <a:latin typeface="Calibri Light" panose="020F0302020204030204" pitchFamily="34" charset="0"/>
              </a:rPr>
              <a:t> </a:t>
            </a:r>
            <a:r>
              <a:rPr lang="en-US" err="1">
                <a:effectLst/>
                <a:latin typeface="Calibri Light" panose="020F0302020204030204" pitchFamily="34" charset="0"/>
              </a:rPr>
              <a:t>ducitae</a:t>
            </a:r>
            <a:r>
              <a:rPr lang="en-US">
                <a:effectLst/>
                <a:latin typeface="Calibri Light" panose="020F0302020204030204" pitchFamily="34" charset="0"/>
              </a:rPr>
              <a:t> </a:t>
            </a:r>
            <a:r>
              <a:rPr lang="en-US" err="1">
                <a:effectLst/>
                <a:latin typeface="Calibri Light" panose="020F0302020204030204" pitchFamily="34" charset="0"/>
              </a:rPr>
              <a:t>niassus</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1"/>
            <a:r>
              <a:rPr lang="en-US">
                <a:effectLst/>
                <a:latin typeface="Calibri Light" panose="020F0302020204030204" pitchFamily="34" charset="0"/>
              </a:rPr>
              <a:t>Am </a:t>
            </a:r>
            <a:r>
              <a:rPr lang="en-US" err="1">
                <a:effectLst/>
                <a:latin typeface="Calibri Light" panose="020F0302020204030204" pitchFamily="34" charset="0"/>
              </a:rPr>
              <a:t>quia</a:t>
            </a:r>
            <a:r>
              <a:rPr lang="en-US">
                <a:effectLst/>
                <a:latin typeface="Calibri Light" panose="020F0302020204030204" pitchFamily="34" charset="0"/>
              </a:rPr>
              <a:t> </a:t>
            </a:r>
            <a:r>
              <a:rPr lang="en-US" err="1">
                <a:effectLst/>
                <a:latin typeface="Calibri Light" panose="020F0302020204030204" pitchFamily="34" charset="0"/>
              </a:rPr>
              <a:t>dolorro</a:t>
            </a:r>
            <a:r>
              <a:rPr lang="en-US">
                <a:effectLst/>
                <a:latin typeface="Calibri Light" panose="020F0302020204030204" pitchFamily="34" charset="0"/>
              </a:rPr>
              <a:t> to </a:t>
            </a:r>
            <a:r>
              <a:rPr lang="en-US" err="1">
                <a:effectLst/>
                <a:latin typeface="Calibri Light" panose="020F0302020204030204" pitchFamily="34" charset="0"/>
              </a:rPr>
              <a:t>volesti</a:t>
            </a:r>
            <a:r>
              <a:rPr lang="en-US">
                <a:effectLst/>
                <a:latin typeface="Calibri Light" panose="020F0302020204030204" pitchFamily="34" charset="0"/>
              </a:rPr>
              <a:t> </a:t>
            </a:r>
            <a:r>
              <a:rPr lang="en-US" err="1">
                <a:effectLst/>
                <a:latin typeface="Calibri Light" panose="020F0302020204030204" pitchFamily="34" charset="0"/>
              </a:rPr>
              <a:t>ncilibus</a:t>
            </a:r>
            <a:r>
              <a:rPr lang="en-US">
                <a:effectLst/>
                <a:latin typeface="Calibri Light" panose="020F0302020204030204" pitchFamily="34" charset="0"/>
              </a:rPr>
              <a:t>, </a:t>
            </a:r>
            <a:r>
              <a:rPr lang="en-US" err="1">
                <a:effectLst/>
                <a:latin typeface="Calibri Light" panose="020F0302020204030204" pitchFamily="34" charset="0"/>
              </a:rPr>
              <a:t>sequat</a:t>
            </a:r>
            <a:r>
              <a:rPr lang="en-US">
                <a:effectLst/>
                <a:latin typeface="Calibri Light" panose="020F0302020204030204" pitchFamily="34" charset="0"/>
              </a:rPr>
              <a:t> </a:t>
            </a:r>
            <a:r>
              <a:rPr lang="en-US" err="1">
                <a:effectLst/>
                <a:latin typeface="Calibri Light" panose="020F0302020204030204" pitchFamily="34" charset="0"/>
              </a:rPr>
              <a:t>omnietur</a:t>
            </a:r>
            <a:r>
              <a:rPr lang="en-US">
                <a:effectLst/>
                <a:latin typeface="Calibri Light" panose="020F0302020204030204" pitchFamily="34" charset="0"/>
              </a:rPr>
              <a:t> </a:t>
            </a:r>
            <a:r>
              <a:rPr lang="en-US" err="1">
                <a:effectLst/>
                <a:latin typeface="Calibri Light" panose="020F0302020204030204" pitchFamily="34" charset="0"/>
              </a:rPr>
              <a:t>sitatiam</a:t>
            </a:r>
            <a:r>
              <a:rPr lang="en-US">
                <a:effectLst/>
                <a:latin typeface="Calibri Light" panose="020F0302020204030204" pitchFamily="34" charset="0"/>
              </a:rPr>
              <a:t> as </a:t>
            </a:r>
            <a:r>
              <a:rPr lang="en-US" err="1">
                <a:effectLst/>
                <a:latin typeface="Calibri Light" panose="020F0302020204030204" pitchFamily="34" charset="0"/>
              </a:rPr>
              <a:t>simusda</a:t>
            </a:r>
            <a:r>
              <a:rPr lang="en-US">
                <a:effectLst/>
                <a:latin typeface="Calibri Light" panose="020F0302020204030204" pitchFamily="34" charset="0"/>
              </a:rPr>
              <a:t> </a:t>
            </a:r>
            <a:r>
              <a:rPr lang="en-US" err="1">
                <a:effectLst/>
                <a:latin typeface="Calibri Light" panose="020F0302020204030204" pitchFamily="34" charset="0"/>
              </a:rPr>
              <a:t>volorerit</a:t>
            </a:r>
            <a:r>
              <a:rPr lang="en-US">
                <a:effectLst/>
                <a:latin typeface="Calibri Light" panose="020F0302020204030204" pitchFamily="34" charset="0"/>
              </a:rPr>
              <a:t> et, </a:t>
            </a:r>
            <a:r>
              <a:rPr lang="en-US" err="1">
                <a:effectLst/>
                <a:latin typeface="Calibri Light" panose="020F0302020204030204" pitchFamily="34" charset="0"/>
              </a:rPr>
              <a:t>cusanisitas</a:t>
            </a:r>
            <a:r>
              <a:rPr lang="en-US">
                <a:effectLst/>
                <a:latin typeface="Calibri Light" panose="020F0302020204030204" pitchFamily="34" charset="0"/>
              </a:rPr>
              <a:t> rem </a:t>
            </a:r>
            <a:r>
              <a:rPr lang="en-US" err="1">
                <a:effectLst/>
                <a:latin typeface="Calibri Light" panose="020F0302020204030204" pitchFamily="34" charset="0"/>
              </a:rPr>
              <a:t>verspelis</a:t>
            </a:r>
            <a:r>
              <a:rPr lang="en-US">
                <a:effectLst/>
                <a:latin typeface="Calibri Light" panose="020F0302020204030204" pitchFamily="34" charset="0"/>
              </a:rPr>
              <a:t> as </a:t>
            </a:r>
            <a:r>
              <a:rPr lang="en-US" err="1">
                <a:effectLst/>
                <a:latin typeface="Calibri Light" panose="020F0302020204030204" pitchFamily="34" charset="0"/>
              </a:rPr>
              <a:t>audipsum</a:t>
            </a:r>
            <a:r>
              <a:rPr lang="en-US">
                <a:effectLst/>
                <a:latin typeface="Calibri Light" panose="020F0302020204030204" pitchFamily="34" charset="0"/>
              </a:rPr>
              <a:t> qui re </a:t>
            </a:r>
            <a:r>
              <a:rPr lang="en-US" err="1">
                <a:effectLst/>
                <a:latin typeface="Calibri Light" panose="020F0302020204030204" pitchFamily="34" charset="0"/>
              </a:rPr>
              <a:t>corecep</a:t>
            </a:r>
            <a:r>
              <a:rPr lang="en-US">
                <a:effectLst/>
                <a:latin typeface="Calibri Light" panose="020F0302020204030204" pitchFamily="34" charset="0"/>
              </a:rPr>
              <a:t> </a:t>
            </a:r>
            <a:r>
              <a:rPr lang="en-US" err="1">
                <a:effectLst/>
                <a:latin typeface="Calibri Light" panose="020F0302020204030204" pitchFamily="34" charset="0"/>
              </a:rPr>
              <a:t>elitassedis</a:t>
            </a:r>
            <a:r>
              <a:rPr lang="en-US">
                <a:effectLst/>
                <a:latin typeface="Calibri Light" panose="020F0302020204030204" pitchFamily="34" charset="0"/>
              </a:rPr>
              <a:t> </a:t>
            </a:r>
            <a:r>
              <a:rPr lang="en-US" err="1">
                <a:effectLst/>
                <a:latin typeface="Calibri Light" panose="020F0302020204030204" pitchFamily="34" charset="0"/>
              </a:rPr>
              <a:t>mos</a:t>
            </a:r>
            <a:r>
              <a:rPr lang="en-US">
                <a:effectLst/>
                <a:latin typeface="Calibri Light" panose="020F0302020204030204" pitchFamily="34" charset="0"/>
              </a:rPr>
              <a:t> </a:t>
            </a:r>
            <a:r>
              <a:rPr lang="en-US" err="1">
                <a:effectLst/>
                <a:latin typeface="Calibri Light" panose="020F0302020204030204" pitchFamily="34" charset="0"/>
              </a:rPr>
              <a:t>doluptaquam</a:t>
            </a:r>
            <a:r>
              <a:rPr lang="en-US">
                <a:effectLst/>
                <a:latin typeface="Calibri Light" panose="020F0302020204030204" pitchFamily="34" charset="0"/>
              </a:rPr>
              <a:t> </a:t>
            </a:r>
            <a:r>
              <a:rPr lang="en-US" err="1">
                <a:effectLst/>
                <a:latin typeface="Calibri Light" panose="020F0302020204030204" pitchFamily="34" charset="0"/>
              </a:rPr>
              <a:t>reic</a:t>
            </a:r>
            <a:r>
              <a:rPr lang="en-US">
                <a:effectLst/>
                <a:latin typeface="Calibri Light" panose="020F0302020204030204" pitchFamily="34" charset="0"/>
              </a:rPr>
              <a:t> </a:t>
            </a:r>
            <a:r>
              <a:rPr lang="en-US" err="1">
                <a:effectLst/>
                <a:latin typeface="Calibri Light" panose="020F0302020204030204" pitchFamily="34" charset="0"/>
              </a:rPr>
              <a:t>temquidunt</a:t>
            </a:r>
            <a:r>
              <a:rPr lang="en-US">
                <a:effectLst/>
                <a:latin typeface="Calibri Light" panose="020F0302020204030204" pitchFamily="34" charset="0"/>
              </a:rPr>
              <a:t> verum </a:t>
            </a:r>
            <a:r>
              <a:rPr lang="en-US" err="1">
                <a:effectLst/>
                <a:latin typeface="Calibri Light" panose="020F0302020204030204" pitchFamily="34" charset="0"/>
              </a:rPr>
              <a:t>autemqui</a:t>
            </a:r>
            <a:r>
              <a:rPr lang="en-US">
                <a:effectLst/>
                <a:latin typeface="Calibri Light" panose="020F0302020204030204" pitchFamily="34" charset="0"/>
              </a:rPr>
              <a:t> </a:t>
            </a:r>
            <a:r>
              <a:rPr lang="en-US" err="1">
                <a:effectLst/>
                <a:latin typeface="Calibri Light" panose="020F0302020204030204" pitchFamily="34" charset="0"/>
              </a:rPr>
              <a:t>simagnia</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2"/>
            <a:r>
              <a:rPr lang="en-US" err="1">
                <a:effectLst/>
                <a:latin typeface="Calibri Light" panose="020F0302020204030204" pitchFamily="34" charset="0"/>
              </a:rPr>
              <a:t>Assin</a:t>
            </a:r>
            <a:r>
              <a:rPr lang="en-US">
                <a:effectLst/>
                <a:latin typeface="Calibri Light" panose="020F0302020204030204" pitchFamily="34" charset="0"/>
              </a:rPr>
              <a:t> </a:t>
            </a:r>
            <a:r>
              <a:rPr lang="en-US" err="1">
                <a:effectLst/>
                <a:latin typeface="Calibri Light" panose="020F0302020204030204" pitchFamily="34" charset="0"/>
              </a:rPr>
              <a:t>excest</a:t>
            </a:r>
            <a:r>
              <a:rPr lang="en-US">
                <a:effectLst/>
                <a:latin typeface="Calibri Light" panose="020F0302020204030204" pitchFamily="34" charset="0"/>
              </a:rPr>
              <a:t> </a:t>
            </a:r>
            <a:r>
              <a:rPr lang="en-US" err="1">
                <a:effectLst/>
                <a:latin typeface="Calibri Light" panose="020F0302020204030204" pitchFamily="34" charset="0"/>
              </a:rPr>
              <a:t>vollent</a:t>
            </a:r>
            <a:r>
              <a:rPr lang="en-US">
                <a:effectLst/>
                <a:latin typeface="Calibri Light" panose="020F0302020204030204" pitchFamily="34" charset="0"/>
              </a:rPr>
              <a:t> id et </a:t>
            </a:r>
            <a:r>
              <a:rPr lang="en-US" err="1">
                <a:effectLst/>
                <a:latin typeface="Calibri Light" panose="020F0302020204030204" pitchFamily="34" charset="0"/>
              </a:rPr>
              <a:t>eturerspera</a:t>
            </a:r>
            <a:r>
              <a:rPr lang="en-US">
                <a:effectLst/>
                <a:latin typeface="Calibri Light" panose="020F0302020204030204" pitchFamily="34" charset="0"/>
              </a:rPr>
              <a:t> pro con pa </a:t>
            </a:r>
            <a:r>
              <a:rPr lang="en-US" err="1">
                <a:effectLst/>
                <a:latin typeface="Calibri Light" panose="020F0302020204030204" pitchFamily="34" charset="0"/>
              </a:rPr>
              <a:t>sumenienti</a:t>
            </a:r>
            <a:r>
              <a:rPr lang="en-US">
                <a:effectLst/>
                <a:latin typeface="Calibri Light" panose="020F0302020204030204" pitchFamily="34" charset="0"/>
              </a:rPr>
              <a:t> </a:t>
            </a:r>
            <a:r>
              <a:rPr lang="en-US" err="1">
                <a:effectLst/>
                <a:latin typeface="Calibri Light" panose="020F0302020204030204" pitchFamily="34" charset="0"/>
              </a:rPr>
              <a:t>ut</a:t>
            </a:r>
            <a:r>
              <a:rPr lang="en-US">
                <a:effectLst/>
                <a:latin typeface="Calibri Light" panose="020F0302020204030204" pitchFamily="34" charset="0"/>
              </a:rPr>
              <a:t> </a:t>
            </a:r>
            <a:r>
              <a:rPr lang="en-US" err="1">
                <a:effectLst/>
                <a:latin typeface="Calibri Light" panose="020F0302020204030204" pitchFamily="34" charset="0"/>
              </a:rPr>
              <a:t>dolupta</a:t>
            </a:r>
            <a:r>
              <a:rPr lang="en-US">
                <a:effectLst/>
                <a:latin typeface="Calibri Light" panose="020F0302020204030204" pitchFamily="34" charset="0"/>
              </a:rPr>
              <a:t> </a:t>
            </a:r>
            <a:r>
              <a:rPr lang="en-US" err="1">
                <a:effectLst/>
                <a:latin typeface="Calibri Light" panose="020F0302020204030204" pitchFamily="34" charset="0"/>
              </a:rPr>
              <a:t>tiossunt</a:t>
            </a:r>
            <a:r>
              <a:rPr lang="en-US">
                <a:effectLst/>
                <a:latin typeface="Calibri Light" panose="020F0302020204030204" pitchFamily="34" charset="0"/>
              </a:rPr>
              <a:t> </a:t>
            </a:r>
            <a:r>
              <a:rPr lang="en-US" err="1">
                <a:effectLst/>
                <a:latin typeface="Calibri Light" panose="020F0302020204030204" pitchFamily="34" charset="0"/>
              </a:rPr>
              <a:t>atur</a:t>
            </a:r>
            <a:r>
              <a:rPr lang="en-US">
                <a:effectLst/>
                <a:latin typeface="Calibri Light" panose="020F0302020204030204" pitchFamily="34" charset="0"/>
              </a:rPr>
              <a:t>, id </a:t>
            </a:r>
            <a:r>
              <a:rPr lang="en-US" err="1">
                <a:effectLst/>
                <a:latin typeface="Calibri Light" panose="020F0302020204030204" pitchFamily="34" charset="0"/>
              </a:rPr>
              <a:t>eiunt</a:t>
            </a:r>
            <a:r>
              <a:rPr lang="en-US">
                <a:effectLst/>
                <a:latin typeface="Calibri Light" panose="020F0302020204030204" pitchFamily="34" charset="0"/>
              </a:rPr>
              <a:t> re pos </a:t>
            </a:r>
            <a:r>
              <a:rPr lang="en-US" err="1">
                <a:effectLst/>
                <a:latin typeface="Calibri Light" panose="020F0302020204030204" pitchFamily="34" charset="0"/>
              </a:rPr>
              <a:t>velitibus</a:t>
            </a:r>
            <a:r>
              <a:rPr lang="en-US">
                <a:effectLst/>
                <a:latin typeface="Calibri Light" panose="020F0302020204030204" pitchFamily="34" charset="0"/>
              </a:rPr>
              <a:t> </a:t>
            </a:r>
            <a:r>
              <a:rPr lang="en-US" err="1">
                <a:effectLst/>
                <a:latin typeface="Calibri Light" panose="020F0302020204030204" pitchFamily="34" charset="0"/>
              </a:rPr>
              <a:t>earisquibusa</a:t>
            </a:r>
            <a:r>
              <a:rPr lang="en-US">
                <a:effectLst/>
                <a:latin typeface="Calibri Light" panose="020F0302020204030204" pitchFamily="34" charset="0"/>
              </a:rPr>
              <a:t> nobis </a:t>
            </a:r>
            <a:r>
              <a:rPr lang="en-US" err="1">
                <a:effectLst/>
                <a:latin typeface="Calibri Light" panose="020F0302020204030204" pitchFamily="34" charset="0"/>
              </a:rPr>
              <a:t>dolorepe</a:t>
            </a:r>
            <a:r>
              <a:rPr lang="en-US">
                <a:effectLst/>
                <a:latin typeface="Calibri Light" panose="020F0302020204030204" pitchFamily="34" charset="0"/>
              </a:rPr>
              <a:t> </a:t>
            </a:r>
            <a:r>
              <a:rPr lang="en-US" err="1">
                <a:effectLst/>
                <a:latin typeface="Calibri Light" panose="020F0302020204030204" pitchFamily="34" charset="0"/>
              </a:rPr>
              <a:t>nimi</a:t>
            </a:r>
            <a:r>
              <a:rPr lang="en-US">
                <a:effectLst/>
                <a:latin typeface="Calibri Light" panose="020F0302020204030204" pitchFamily="34" charset="0"/>
              </a:rPr>
              <a:t>, </a:t>
            </a:r>
            <a:r>
              <a:rPr lang="en-US" err="1">
                <a:effectLst/>
                <a:latin typeface="Calibri Light" panose="020F0302020204030204" pitchFamily="34" charset="0"/>
              </a:rPr>
              <a:t>temque</a:t>
            </a:r>
            <a:r>
              <a:rPr lang="en-US">
                <a:effectLst/>
                <a:latin typeface="Calibri Light" panose="020F0302020204030204" pitchFamily="34" charset="0"/>
              </a:rPr>
              <a:t> </a:t>
            </a:r>
            <a:r>
              <a:rPr lang="en-US" err="1">
                <a:effectLst/>
                <a:latin typeface="Calibri Light" panose="020F0302020204030204" pitchFamily="34" charset="0"/>
              </a:rPr>
              <a:t>vollo</a:t>
            </a:r>
            <a:r>
              <a:rPr lang="en-US">
                <a:effectLst/>
                <a:latin typeface="Calibri Light" panose="020F0302020204030204" pitchFamily="34" charset="0"/>
              </a:rPr>
              <a:t> </a:t>
            </a:r>
            <a:r>
              <a:rPr lang="en-US" err="1">
                <a:effectLst/>
                <a:latin typeface="Calibri Light" panose="020F0302020204030204" pitchFamily="34" charset="0"/>
              </a:rPr>
              <a:t>molore</a:t>
            </a:r>
            <a:r>
              <a:rPr lang="en-US">
                <a:effectLst/>
                <a:latin typeface="Calibri Light" panose="020F0302020204030204" pitchFamily="34" charset="0"/>
              </a:rPr>
              <a:t>, </a:t>
            </a:r>
            <a:r>
              <a:rPr lang="en-US" err="1">
                <a:effectLst/>
                <a:latin typeface="Calibri Light" panose="020F0302020204030204" pitchFamily="34" charset="0"/>
              </a:rPr>
              <a:t>ommodis</a:t>
            </a:r>
            <a:r>
              <a:rPr lang="en-US">
                <a:effectLst/>
                <a:latin typeface="Calibri Light" panose="020F0302020204030204" pitchFamily="34" charset="0"/>
              </a:rPr>
              <a:t> </a:t>
            </a:r>
            <a:r>
              <a:rPr lang="en-US" err="1">
                <a:effectLst/>
                <a:latin typeface="Calibri Light" panose="020F0302020204030204" pitchFamily="34" charset="0"/>
              </a:rPr>
              <a:t>autatem</a:t>
            </a:r>
            <a:r>
              <a:rPr lang="en-US">
                <a:effectLst/>
                <a:latin typeface="Calibri Light" panose="020F0302020204030204" pitchFamily="34" charset="0"/>
              </a:rPr>
              <a:t> </a:t>
            </a:r>
            <a:r>
              <a:rPr lang="en-US" err="1">
                <a:effectLst/>
                <a:latin typeface="Calibri Light" panose="020F0302020204030204" pitchFamily="34" charset="0"/>
              </a:rPr>
              <a:t>faceaquatur</a:t>
            </a:r>
            <a:r>
              <a:rPr lang="en-US">
                <a:effectLst/>
                <a:latin typeface="Calibri Light" panose="020F0302020204030204" pitchFamily="34" charset="0"/>
              </a:rPr>
              <a:t> </a:t>
            </a:r>
            <a:r>
              <a:rPr lang="en-US" err="1">
                <a:effectLst/>
                <a:latin typeface="Calibri Light" panose="020F0302020204030204" pitchFamily="34" charset="0"/>
              </a:rPr>
              <a:t>molum</a:t>
            </a:r>
            <a:r>
              <a:rPr lang="en-US">
                <a:effectLst/>
                <a:latin typeface="Calibri Light" panose="020F0302020204030204" pitchFamily="34" charset="0"/>
              </a:rPr>
              <a:t> adios et </a:t>
            </a:r>
            <a:r>
              <a:rPr lang="en-US" err="1">
                <a:effectLst/>
                <a:latin typeface="Calibri Light" panose="020F0302020204030204" pitchFamily="34" charset="0"/>
              </a:rPr>
              <a:t>acernat</a:t>
            </a:r>
            <a:r>
              <a:rPr lang="en-US">
                <a:effectLst/>
                <a:latin typeface="Calibri Light" panose="020F0302020204030204" pitchFamily="34" charset="0"/>
              </a:rPr>
              <a:t>.</a:t>
            </a:r>
            <a:br>
              <a:rPr lang="en-US">
                <a:effectLst/>
                <a:latin typeface="Calibri Light" panose="020F0302020204030204" pitchFamily="34" charset="0"/>
              </a:rPr>
            </a:br>
            <a:endParaRPr lang="en-US">
              <a:effectLst/>
              <a:latin typeface="Calibri Light" panose="020F0302020204030204" pitchFamily="34" charset="0"/>
            </a:endParaRPr>
          </a:p>
          <a:p>
            <a:pPr lvl="3"/>
            <a:r>
              <a:rPr lang="en-US" err="1">
                <a:effectLst/>
                <a:latin typeface="Calibri Light" panose="020F0302020204030204" pitchFamily="34" charset="0"/>
              </a:rPr>
              <a:t>Ignihil</a:t>
            </a:r>
            <a:r>
              <a:rPr lang="en-US">
                <a:effectLst/>
                <a:latin typeface="Calibri Light" panose="020F0302020204030204" pitchFamily="34" charset="0"/>
              </a:rPr>
              <a:t> magnates </a:t>
            </a:r>
            <a:r>
              <a:rPr lang="en-US" err="1">
                <a:effectLst/>
                <a:latin typeface="Calibri Light" panose="020F0302020204030204" pitchFamily="34" charset="0"/>
              </a:rPr>
              <a:t>iligene</a:t>
            </a:r>
            <a:r>
              <a:rPr lang="en-US">
                <a:effectLst/>
                <a:latin typeface="Calibri Light" panose="020F0302020204030204" pitchFamily="34" charset="0"/>
              </a:rPr>
              <a:t> </a:t>
            </a:r>
            <a:r>
              <a:rPr lang="en-US" err="1">
                <a:effectLst/>
                <a:latin typeface="Calibri Light" panose="020F0302020204030204" pitchFamily="34" charset="0"/>
              </a:rPr>
              <a:t>mperchitae</a:t>
            </a:r>
            <a:r>
              <a:rPr lang="en-US">
                <a:effectLst/>
                <a:latin typeface="Calibri Light" panose="020F0302020204030204" pitchFamily="34" charset="0"/>
              </a:rPr>
              <a:t> </a:t>
            </a:r>
            <a:r>
              <a:rPr lang="en-US" err="1">
                <a:effectLst/>
                <a:latin typeface="Calibri Light" panose="020F0302020204030204" pitchFamily="34" charset="0"/>
              </a:rPr>
              <a:t>esciunt</a:t>
            </a:r>
            <a:r>
              <a:rPr lang="en-US">
                <a:effectLst/>
                <a:latin typeface="Calibri Light" panose="020F0302020204030204" pitchFamily="34" charset="0"/>
              </a:rPr>
              <a:t> </a:t>
            </a:r>
            <a:r>
              <a:rPr lang="en-US" err="1">
                <a:effectLst/>
                <a:latin typeface="Calibri Light" panose="020F0302020204030204" pitchFamily="34" charset="0"/>
              </a:rPr>
              <a:t>officitate</a:t>
            </a:r>
            <a:r>
              <a:rPr lang="en-US">
                <a:effectLst/>
                <a:latin typeface="Calibri Light" panose="020F0302020204030204" pitchFamily="34" charset="0"/>
              </a:rPr>
              <a:t> none mi, </a:t>
            </a:r>
            <a:r>
              <a:rPr lang="en-US" err="1">
                <a:effectLst/>
                <a:latin typeface="Calibri Light" panose="020F0302020204030204" pitchFamily="34" charset="0"/>
              </a:rPr>
              <a:t>adis</a:t>
            </a:r>
            <a:r>
              <a:rPr lang="en-US">
                <a:effectLst/>
                <a:latin typeface="Calibri Light" panose="020F0302020204030204" pitchFamily="34" charset="0"/>
              </a:rPr>
              <a:t> </a:t>
            </a:r>
            <a:r>
              <a:rPr lang="en-US" err="1">
                <a:effectLst/>
                <a:latin typeface="Calibri Light" panose="020F0302020204030204" pitchFamily="34" charset="0"/>
              </a:rPr>
              <a:t>molupta</a:t>
            </a:r>
            <a:r>
              <a:rPr lang="en-US">
                <a:effectLst/>
                <a:latin typeface="Calibri Light" panose="020F0302020204030204" pitchFamily="34" charset="0"/>
              </a:rPr>
              <a:t> dis </a:t>
            </a:r>
            <a:r>
              <a:rPr lang="en-US" err="1">
                <a:effectLst/>
                <a:latin typeface="Calibri Light" panose="020F0302020204030204" pitchFamily="34" charset="0"/>
              </a:rPr>
              <a:t>corum</a:t>
            </a:r>
            <a:r>
              <a:rPr lang="en-US">
                <a:effectLst/>
                <a:latin typeface="Calibri Light" panose="020F0302020204030204" pitchFamily="34" charset="0"/>
              </a:rPr>
              <a:t> </a:t>
            </a:r>
            <a:r>
              <a:rPr lang="en-US" err="1">
                <a:effectLst/>
                <a:latin typeface="Calibri Light" panose="020F0302020204030204" pitchFamily="34" charset="0"/>
              </a:rPr>
              <a:t>ullorita</a:t>
            </a:r>
            <a:r>
              <a:rPr lang="en-US">
                <a:effectLst/>
                <a:latin typeface="Calibri Light" panose="020F0302020204030204" pitchFamily="34" charset="0"/>
              </a:rPr>
              <a:t> dolore cone is min </a:t>
            </a:r>
            <a:r>
              <a:rPr lang="en-US" err="1">
                <a:effectLst/>
                <a:latin typeface="Calibri Light" panose="020F0302020204030204" pitchFamily="34" charset="0"/>
              </a:rPr>
              <a:t>nobitatia</a:t>
            </a:r>
            <a:r>
              <a:rPr lang="en-US">
                <a:effectLst/>
                <a:latin typeface="Calibri Light" panose="020F0302020204030204" pitchFamily="34" charset="0"/>
              </a:rPr>
              <a:t> </a:t>
            </a:r>
            <a:r>
              <a:rPr lang="en-US" err="1">
                <a:effectLst/>
                <a:latin typeface="Calibri Light" panose="020F0302020204030204" pitchFamily="34" charset="0"/>
              </a:rPr>
              <a:t>dolorios</a:t>
            </a:r>
            <a:r>
              <a:rPr lang="en-US">
                <a:effectLst/>
                <a:latin typeface="Calibri Light" panose="020F0302020204030204" pitchFamily="34" charset="0"/>
              </a:rPr>
              <a:t>.</a:t>
            </a:r>
          </a:p>
          <a:p>
            <a:pPr lvl="3"/>
            <a:endParaRPr lang="en-US">
              <a:effectLst/>
              <a:latin typeface="Calibri Light" panose="020F0302020204030204" pitchFamily="34" charset="0"/>
            </a:endParaRPr>
          </a:p>
          <a:p>
            <a:pPr marL="27432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a:effectLst/>
              <a:latin typeface="Calibri Light" panose="020F0302020204030204" pitchFamily="34" charset="0"/>
            </a:endParaRPr>
          </a:p>
          <a:p>
            <a:pPr lvl="3"/>
            <a:endParaRPr lang="en-US">
              <a:effectLst/>
              <a:latin typeface="Calibri Light" panose="020F0302020204030204" pitchFamily="34" charset="0"/>
            </a:endParaRPr>
          </a:p>
          <a:p>
            <a:pPr lvl="3"/>
            <a:endParaRPr lang="en-US">
              <a:effectLst/>
              <a:latin typeface="Calibri Light" panose="020F0302020204030204" pitchFamily="34" charset="0"/>
            </a:endParaRPr>
          </a:p>
          <a:p>
            <a:pPr lvl="0"/>
            <a:endParaRPr lang="en-US"/>
          </a:p>
        </p:txBody>
      </p:sp>
    </p:spTree>
    <p:extLst>
      <p:ext uri="{BB962C8B-B14F-4D97-AF65-F5344CB8AC3E}">
        <p14:creationId xmlns:p14="http://schemas.microsoft.com/office/powerpoint/2010/main" val="2692100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1 -green">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30542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1 - orang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DEFD74-1457-3760-A948-8FB8E75F5852}"/>
              </a:ext>
            </a:extLst>
          </p:cNvPr>
          <p:cNvSpPr>
            <a:spLocks noGrp="1"/>
          </p:cNvSpPr>
          <p:nvPr>
            <p:ph type="body" sz="quarter" idx="10" hasCustomPrompt="1"/>
          </p:nvPr>
        </p:nvSpPr>
        <p:spPr>
          <a:xfrm>
            <a:off x="2390692" y="946484"/>
            <a:ext cx="8694403" cy="1188720"/>
          </a:xfrm>
          <a:prstGeom prst="rect">
            <a:avLst/>
          </a:prstGeom>
        </p:spPr>
        <p:txBody>
          <a:bodyPr/>
          <a:lstStyle>
            <a:lvl1pPr marL="0" indent="0">
              <a:buNone/>
              <a:defRPr sz="3600">
                <a:solidFill>
                  <a:schemeClr val="bg1"/>
                </a:solidFill>
              </a:defRPr>
            </a:lvl1pPr>
          </a:lstStyle>
          <a:p>
            <a:pPr lvl="0"/>
            <a:r>
              <a:rPr lang="en-US"/>
              <a:t>Title Caps and 28-36pt Size</a:t>
            </a:r>
          </a:p>
        </p:txBody>
      </p:sp>
      <p:sp>
        <p:nvSpPr>
          <p:cNvPr id="13" name="Text Placeholder 12">
            <a:extLst>
              <a:ext uri="{FF2B5EF4-FFF2-40B4-BE49-F238E27FC236}">
                <a16:creationId xmlns:a16="http://schemas.microsoft.com/office/drawing/2014/main" id="{D012BFE2-0CCB-578A-559A-8D1EB54F565C}"/>
              </a:ext>
            </a:extLst>
          </p:cNvPr>
          <p:cNvSpPr>
            <a:spLocks noGrp="1"/>
          </p:cNvSpPr>
          <p:nvPr>
            <p:ph type="body" sz="quarter" idx="11" hasCustomPrompt="1"/>
          </p:nvPr>
        </p:nvSpPr>
        <p:spPr>
          <a:xfrm>
            <a:off x="2390692" y="1540844"/>
            <a:ext cx="8694738" cy="1074737"/>
          </a:xfrm>
          <a:prstGeom prst="rect">
            <a:avLst/>
          </a:prstGeom>
        </p:spPr>
        <p:txBody>
          <a:bodyPr/>
          <a:lstStyle>
            <a:lvl1pPr marL="0" indent="0">
              <a:buNone/>
              <a:defRPr sz="2000">
                <a:solidFill>
                  <a:schemeClr val="bg1"/>
                </a:solidFill>
              </a:defRPr>
            </a:lvl1pPr>
          </a:lstStyle>
          <a:p>
            <a:pPr lvl="0"/>
            <a:r>
              <a:rPr lang="en-US"/>
              <a:t>Subtitle if Needed, Title Caps and 18-24pt Size</a:t>
            </a:r>
          </a:p>
        </p:txBody>
      </p:sp>
      <p:sp>
        <p:nvSpPr>
          <p:cNvPr id="15" name="Text Placeholder 14">
            <a:extLst>
              <a:ext uri="{FF2B5EF4-FFF2-40B4-BE49-F238E27FC236}">
                <a16:creationId xmlns:a16="http://schemas.microsoft.com/office/drawing/2014/main" id="{DA45BA5D-6557-7257-0190-E502EA78E8CB}"/>
              </a:ext>
            </a:extLst>
          </p:cNvPr>
          <p:cNvSpPr>
            <a:spLocks noGrp="1"/>
          </p:cNvSpPr>
          <p:nvPr>
            <p:ph type="body" sz="quarter" idx="12" hasCustomPrompt="1"/>
          </p:nvPr>
        </p:nvSpPr>
        <p:spPr>
          <a:xfrm>
            <a:off x="625726" y="6064376"/>
            <a:ext cx="2021222" cy="432677"/>
          </a:xfrm>
          <a:prstGeom prst="rect">
            <a:avLst/>
          </a:prstGeom>
        </p:spPr>
        <p:txBody>
          <a:bodyPr/>
          <a:lstStyle>
            <a:lvl1pPr marL="0" indent="0">
              <a:buNone/>
              <a:defRPr sz="1800" b="1" spc="300">
                <a:solidFill>
                  <a:schemeClr val="bg1"/>
                </a:solidFill>
              </a:defRPr>
            </a:lvl1pPr>
            <a:lvl3pPr marL="914400" indent="0" algn="l">
              <a:buFont typeface="Arial" panose="020B0604020202020204" pitchFamily="34" charset="0"/>
              <a:buNone/>
              <a:defRPr/>
            </a:lvl3pPr>
          </a:lstStyle>
          <a:p>
            <a:pPr lvl="0"/>
            <a:r>
              <a:rPr lang="en-US"/>
              <a:t>MONTH 2024</a:t>
            </a:r>
          </a:p>
        </p:txBody>
      </p:sp>
      <p:cxnSp>
        <p:nvCxnSpPr>
          <p:cNvPr id="2" name="Straight Connector 1">
            <a:extLst>
              <a:ext uri="{FF2B5EF4-FFF2-40B4-BE49-F238E27FC236}">
                <a16:creationId xmlns:a16="http://schemas.microsoft.com/office/drawing/2014/main" id="{B5590243-0B56-53E5-E3C6-D02EFE2FA9C2}"/>
              </a:ext>
            </a:extLst>
          </p:cNvPr>
          <p:cNvCxnSpPr/>
          <p:nvPr userDrawn="1"/>
        </p:nvCxnSpPr>
        <p:spPr>
          <a:xfrm>
            <a:off x="721526" y="5874026"/>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406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8C594-FF48-7518-04C8-EC7ED9318828}"/>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3" name="Footer Placeholder 2">
            <a:extLst>
              <a:ext uri="{FF2B5EF4-FFF2-40B4-BE49-F238E27FC236}">
                <a16:creationId xmlns:a16="http://schemas.microsoft.com/office/drawing/2014/main" id="{B1D705BF-743F-8256-1CCE-7CFE75E31F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EB1301-06F7-C499-C737-35BAB210ABE7}"/>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211993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20E4-B280-69E3-55E5-7FC5FBED0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7A15B5-6760-539B-38D1-9F70B2BD4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882ADB-3337-AF0E-8F70-386C863864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7F7B5A-8465-9754-3B60-C5B42C8390AB}"/>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6" name="Footer Placeholder 5">
            <a:extLst>
              <a:ext uri="{FF2B5EF4-FFF2-40B4-BE49-F238E27FC236}">
                <a16:creationId xmlns:a16="http://schemas.microsoft.com/office/drawing/2014/main" id="{D6E92CE5-45D6-DE21-B926-37AD582CE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5EE87-2004-800A-1A18-7A503A676B53}"/>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384602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E047C-1621-A57A-CEF9-6A60DB1E83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3E078E-78D4-59BE-D407-6C434C121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D1380E-9CEC-4F42-39EB-CDCDA46CA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5BB70-559A-878D-BF31-CDBDF39EED17}"/>
              </a:ext>
            </a:extLst>
          </p:cNvPr>
          <p:cNvSpPr>
            <a:spLocks noGrp="1"/>
          </p:cNvSpPr>
          <p:nvPr>
            <p:ph type="dt" sz="half" idx="10"/>
          </p:nvPr>
        </p:nvSpPr>
        <p:spPr/>
        <p:txBody>
          <a:bodyPr/>
          <a:lstStyle/>
          <a:p>
            <a:fld id="{43FB61A2-86D6-451A-AADD-C82DA858F700}" type="datetimeFigureOut">
              <a:rPr lang="en-US" smtClean="0"/>
              <a:t>12/22/2025</a:t>
            </a:fld>
            <a:endParaRPr lang="en-US"/>
          </a:p>
        </p:txBody>
      </p:sp>
      <p:sp>
        <p:nvSpPr>
          <p:cNvPr id="6" name="Footer Placeholder 5">
            <a:extLst>
              <a:ext uri="{FF2B5EF4-FFF2-40B4-BE49-F238E27FC236}">
                <a16:creationId xmlns:a16="http://schemas.microsoft.com/office/drawing/2014/main" id="{E9951772-E201-EB53-8C96-6DFD0FC1F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BE0681-89A7-AF60-8573-94A16020208A}"/>
              </a:ext>
            </a:extLst>
          </p:cNvPr>
          <p:cNvSpPr>
            <a:spLocks noGrp="1"/>
          </p:cNvSpPr>
          <p:nvPr>
            <p:ph type="sldNum" sz="quarter" idx="12"/>
          </p:nvPr>
        </p:nvSpPr>
        <p:spPr/>
        <p:txBody>
          <a:bodyPr/>
          <a:lstStyle/>
          <a:p>
            <a:fld id="{8D59650B-72E1-42F7-B366-6A23EE68693C}" type="slidenum">
              <a:rPr lang="en-US" smtClean="0"/>
              <a:t>‹#›</a:t>
            </a:fld>
            <a:endParaRPr lang="en-US"/>
          </a:p>
        </p:txBody>
      </p:sp>
    </p:spTree>
    <p:extLst>
      <p:ext uri="{BB962C8B-B14F-4D97-AF65-F5344CB8AC3E}">
        <p14:creationId xmlns:p14="http://schemas.microsoft.com/office/powerpoint/2010/main" val="4010873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3.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9" Type="http://schemas.openxmlformats.org/officeDocument/2006/relationships/image" Target="../media/image3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B88719-96BA-55AA-F5F4-BD5B6D3DD2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95D37-B98B-6C59-8B7E-5BA86FA3C9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C378F-AB7E-4A2E-81F0-E8FD9CD2A9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3FB61A2-86D6-451A-AADD-C82DA858F700}" type="datetimeFigureOut">
              <a:rPr lang="en-US" smtClean="0"/>
              <a:t>12/22/2025</a:t>
            </a:fld>
            <a:endParaRPr lang="en-US"/>
          </a:p>
        </p:txBody>
      </p:sp>
      <p:sp>
        <p:nvSpPr>
          <p:cNvPr id="5" name="Footer Placeholder 4">
            <a:extLst>
              <a:ext uri="{FF2B5EF4-FFF2-40B4-BE49-F238E27FC236}">
                <a16:creationId xmlns:a16="http://schemas.microsoft.com/office/drawing/2014/main" id="{7734B346-52E6-3A75-7448-7EF0003F6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D917012-38C1-C71B-AE86-EFDC08D54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59650B-72E1-42F7-B366-6A23EE68693C}" type="slidenum">
              <a:rPr lang="en-US" smtClean="0"/>
              <a:t>‹#›</a:t>
            </a:fld>
            <a:endParaRPr lang="en-US"/>
          </a:p>
        </p:txBody>
      </p:sp>
    </p:spTree>
    <p:extLst>
      <p:ext uri="{BB962C8B-B14F-4D97-AF65-F5344CB8AC3E}">
        <p14:creationId xmlns:p14="http://schemas.microsoft.com/office/powerpoint/2010/main" val="142497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B4794184-1130-B7F4-CD93-1A354961B9B2}"/>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C3D831"/>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6D023106-F5B8-E098-CD74-868C68CD11D5}"/>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and white logo&#10;&#10;Description automatically generated">
            <a:extLst>
              <a:ext uri="{FF2B5EF4-FFF2-40B4-BE49-F238E27FC236}">
                <a16:creationId xmlns:a16="http://schemas.microsoft.com/office/drawing/2014/main" id="{C68A2AA7-ED14-7ACC-8C5F-56BFFFBD04D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388875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7665A3-FB39-572C-B58B-DE722FA200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D017D7-231F-4D8A-373F-7C43C82BBA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281D2-B8E4-6090-C346-C386517BDC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7D9F29F-FD84-1B4F-93A1-778944B069C6}" type="datetimeFigureOut">
              <a:rPr lang="en-US" smtClean="0"/>
              <a:t>12/22/2025</a:t>
            </a:fld>
            <a:endParaRPr lang="en-US"/>
          </a:p>
        </p:txBody>
      </p:sp>
      <p:sp>
        <p:nvSpPr>
          <p:cNvPr id="5" name="Footer Placeholder 4">
            <a:extLst>
              <a:ext uri="{FF2B5EF4-FFF2-40B4-BE49-F238E27FC236}">
                <a16:creationId xmlns:a16="http://schemas.microsoft.com/office/drawing/2014/main" id="{98E7CA99-F066-2F50-43A8-0307314F94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82B13E8-49C1-74B2-C704-F67AD452A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23895E-4F01-6E4F-A1EF-0A5E29752D63}" type="slidenum">
              <a:rPr lang="en-US" smtClean="0"/>
              <a:t>‹#›</a:t>
            </a:fld>
            <a:endParaRPr lang="en-US"/>
          </a:p>
        </p:txBody>
      </p:sp>
    </p:spTree>
    <p:extLst>
      <p:ext uri="{BB962C8B-B14F-4D97-AF65-F5344CB8AC3E}">
        <p14:creationId xmlns:p14="http://schemas.microsoft.com/office/powerpoint/2010/main" val="38158555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12192000" cy="11430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11" name="Google Shape;11;p1"/>
          <p:cNvCxnSpPr/>
          <p:nvPr/>
        </p:nvCxnSpPr>
        <p:spPr>
          <a:xfrm>
            <a:off x="0" y="1143000"/>
            <a:ext cx="12189000" cy="0"/>
          </a:xfrm>
          <a:prstGeom prst="straightConnector1">
            <a:avLst/>
          </a:prstGeom>
          <a:noFill/>
          <a:ln w="82550" cap="flat" cmpd="sng">
            <a:solidFill>
              <a:srgbClr val="EF7521"/>
            </a:solidFill>
            <a:prstDash val="solid"/>
            <a:miter lim="800000"/>
            <a:headEnd type="none" w="sm" len="sm"/>
            <a:tailEnd type="none" w="sm" len="sm"/>
          </a:ln>
        </p:spPr>
      </p:cxnSp>
      <p:sp>
        <p:nvSpPr>
          <p:cNvPr id="12" name="Google Shape;12;p1"/>
          <p:cNvSpPr txBox="1">
            <a:spLocks noGrp="1"/>
          </p:cNvSpPr>
          <p:nvPr>
            <p:ph type="title"/>
          </p:nvPr>
        </p:nvSpPr>
        <p:spPr>
          <a:xfrm>
            <a:off x="2996946" y="-2"/>
            <a:ext cx="8509200" cy="1143000"/>
          </a:xfrm>
          <a:prstGeom prst="rect">
            <a:avLst/>
          </a:prstGeom>
          <a:noFill/>
          <a:ln>
            <a:noFill/>
          </a:ln>
        </p:spPr>
        <p:txBody>
          <a:bodyPr spcFirstLastPara="1" wrap="square" lIns="0" tIns="0" rIns="0" bIns="0" anchor="ctr" anchorCtr="0">
            <a:noAutofit/>
          </a:bodyPr>
          <a:lstStyle>
            <a:lvl1pPr marR="0" lvl="0" algn="r" rtl="0">
              <a:lnSpc>
                <a:spcPct val="90000"/>
              </a:lnSpc>
              <a:spcBef>
                <a:spcPts val="0"/>
              </a:spcBef>
              <a:spcAft>
                <a:spcPts val="0"/>
              </a:spcAft>
              <a:buClr>
                <a:schemeClr val="dk1"/>
              </a:buClr>
              <a:buSzPts val="3200"/>
              <a:buFont typeface="Trebuchet MS"/>
              <a:buNone/>
              <a:defRPr sz="32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dt" idx="10"/>
          </p:nvPr>
        </p:nvSpPr>
        <p:spPr>
          <a:xfrm>
            <a:off x="685800" y="6356350"/>
            <a:ext cx="2743200" cy="3651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5" name="Google Shape;15;p1"/>
          <p:cNvSpPr txBox="1">
            <a:spLocks noGrp="1"/>
          </p:cNvSpPr>
          <p:nvPr>
            <p:ph type="sldNum" idx="12"/>
          </p:nvPr>
        </p:nvSpPr>
        <p:spPr>
          <a:xfrm>
            <a:off x="8763000" y="6356350"/>
            <a:ext cx="2743200" cy="3651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685800" y="228600"/>
            <a:ext cx="1624938" cy="685628"/>
          </a:xfrm>
          <a:prstGeom prst="rect">
            <a:avLst/>
          </a:prstGeom>
          <a:noFill/>
          <a:ln>
            <a:noFill/>
          </a:ln>
        </p:spPr>
      </p:pic>
      <p:sp>
        <p:nvSpPr>
          <p:cNvPr id="17" name="Google Shape;17;p1"/>
          <p:cNvSpPr txBox="1">
            <a:spLocks noGrp="1"/>
          </p:cNvSpPr>
          <p:nvPr>
            <p:ph type="body" idx="1"/>
          </p:nvPr>
        </p:nvSpPr>
        <p:spPr>
          <a:xfrm>
            <a:off x="684276" y="1600200"/>
            <a:ext cx="10820400" cy="4805400"/>
          </a:xfrm>
          <a:prstGeom prst="rect">
            <a:avLst/>
          </a:prstGeom>
          <a:noFill/>
          <a:ln>
            <a:noFill/>
          </a:ln>
        </p:spPr>
        <p:txBody>
          <a:bodyPr spcFirstLastPara="1" wrap="square" lIns="0" tIns="0" rIns="0" bIns="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Trebuchet MS"/>
                <a:ea typeface="Trebuchet MS"/>
                <a:cs typeface="Trebuchet MS"/>
                <a:sym typeface="Trebuchet MS"/>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213864256"/>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008">
          <p15:clr>
            <a:srgbClr val="F26B43"/>
          </p15:clr>
        </p15:guide>
        <p15:guide id="2" pos="432">
          <p15:clr>
            <a:srgbClr val="F26B43"/>
          </p15:clr>
        </p15:guide>
        <p15:guide id="3" pos="7248">
          <p15:clr>
            <a:srgbClr val="F26B43"/>
          </p15:clr>
        </p15:guide>
        <p15:guide id="4" orient="horz" pos="3888">
          <p15:clr>
            <a:srgbClr val="F26B43"/>
          </p15:clr>
        </p15:guide>
        <p15:guide id="5" pos="3696">
          <p15:clr>
            <a:srgbClr val="F26B43"/>
          </p15:clr>
        </p15:guide>
        <p15:guide id="6" pos="398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24EC9FE-0CCF-9C42-7879-27974B1DA5D4}"/>
              </a:ext>
            </a:extLst>
          </p:cNvPr>
          <p:cNvCxnSpPr/>
          <p:nvPr userDrawn="1"/>
        </p:nvCxnSpPr>
        <p:spPr>
          <a:xfrm>
            <a:off x="865905" y="1093479"/>
            <a:ext cx="640080" cy="0"/>
          </a:xfrm>
          <a:prstGeom prst="line">
            <a:avLst/>
          </a:prstGeom>
          <a:ln w="76200">
            <a:solidFill>
              <a:srgbClr val="E35B2A"/>
            </a:solidFill>
          </a:ln>
        </p:spPr>
        <p:style>
          <a:lnRef idx="1">
            <a:schemeClr val="accent1"/>
          </a:lnRef>
          <a:fillRef idx="0">
            <a:schemeClr val="accent1"/>
          </a:fillRef>
          <a:effectRef idx="0">
            <a:schemeClr val="accent1"/>
          </a:effectRef>
          <a:fontRef idx="minor">
            <a:schemeClr val="tx1"/>
          </a:fontRef>
        </p:style>
      </p:cxnSp>
      <p:pic>
        <p:nvPicPr>
          <p:cNvPr id="3" name="Picture 2" descr="A black and white logo&#10;&#10;Description automatically generated">
            <a:extLst>
              <a:ext uri="{FF2B5EF4-FFF2-40B4-BE49-F238E27FC236}">
                <a16:creationId xmlns:a16="http://schemas.microsoft.com/office/drawing/2014/main" id="{1EA359B5-21D6-9677-812F-2534C08D820A}"/>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33188" y="-6670"/>
            <a:ext cx="565288" cy="565288"/>
          </a:xfrm>
          <a:prstGeom prst="rect">
            <a:avLst/>
          </a:prstGeom>
        </p:spPr>
      </p:pic>
      <p:sp>
        <p:nvSpPr>
          <p:cNvPr id="4" name="Trapezoid 6">
            <a:extLst>
              <a:ext uri="{FF2B5EF4-FFF2-40B4-BE49-F238E27FC236}">
                <a16:creationId xmlns:a16="http://schemas.microsoft.com/office/drawing/2014/main" id="{A46FE110-BE47-0786-5EF0-D0F1B9651C3A}"/>
              </a:ext>
            </a:extLst>
          </p:cNvPr>
          <p:cNvSpPr/>
          <p:nvPr userDrawn="1"/>
        </p:nvSpPr>
        <p:spPr>
          <a:xfrm rot="10800000">
            <a:off x="10038670" y="-5511"/>
            <a:ext cx="2188890" cy="6870184"/>
          </a:xfrm>
          <a:custGeom>
            <a:avLst/>
            <a:gdLst>
              <a:gd name="connsiteX0" fmla="*/ 0 w 3985591"/>
              <a:gd name="connsiteY0" fmla="*/ 6997148 h 6997148"/>
              <a:gd name="connsiteX1" fmla="*/ 996398 w 3985591"/>
              <a:gd name="connsiteY1" fmla="*/ 0 h 6997148"/>
              <a:gd name="connsiteX2" fmla="*/ 2989193 w 3985591"/>
              <a:gd name="connsiteY2" fmla="*/ 0 h 6997148"/>
              <a:gd name="connsiteX3" fmla="*/ 3985591 w 3985591"/>
              <a:gd name="connsiteY3" fmla="*/ 6997148 h 6997148"/>
              <a:gd name="connsiteX4" fmla="*/ 0 w 3985591"/>
              <a:gd name="connsiteY4" fmla="*/ 6997148 h 6997148"/>
              <a:gd name="connsiteX0" fmla="*/ 1021245 w 2989193"/>
              <a:gd name="connsiteY0" fmla="*/ 7007087 h 7007087"/>
              <a:gd name="connsiteX1" fmla="*/ 0 w 2989193"/>
              <a:gd name="connsiteY1" fmla="*/ 0 h 7007087"/>
              <a:gd name="connsiteX2" fmla="*/ 1992795 w 2989193"/>
              <a:gd name="connsiteY2" fmla="*/ 0 h 7007087"/>
              <a:gd name="connsiteX3" fmla="*/ 2989193 w 2989193"/>
              <a:gd name="connsiteY3" fmla="*/ 6997148 h 7007087"/>
              <a:gd name="connsiteX4" fmla="*/ 1021245 w 2989193"/>
              <a:gd name="connsiteY4" fmla="*/ 7007087 h 7007087"/>
              <a:gd name="connsiteX0" fmla="*/ 86967 w 2989193"/>
              <a:gd name="connsiteY0" fmla="*/ 6987209 h 6997148"/>
              <a:gd name="connsiteX1" fmla="*/ 0 w 2989193"/>
              <a:gd name="connsiteY1" fmla="*/ 0 h 6997148"/>
              <a:gd name="connsiteX2" fmla="*/ 1992795 w 2989193"/>
              <a:gd name="connsiteY2" fmla="*/ 0 h 6997148"/>
              <a:gd name="connsiteX3" fmla="*/ 2989193 w 2989193"/>
              <a:gd name="connsiteY3" fmla="*/ 6997148 h 6997148"/>
              <a:gd name="connsiteX4" fmla="*/ 86967 w 2989193"/>
              <a:gd name="connsiteY4" fmla="*/ 6987209 h 6997148"/>
              <a:gd name="connsiteX0" fmla="*/ 86967 w 2989193"/>
              <a:gd name="connsiteY0" fmla="*/ 6987209 h 6997148"/>
              <a:gd name="connsiteX1" fmla="*/ 0 w 2989193"/>
              <a:gd name="connsiteY1" fmla="*/ 0 h 6997148"/>
              <a:gd name="connsiteX2" fmla="*/ 1287117 w 2989193"/>
              <a:gd name="connsiteY2" fmla="*/ 0 h 6997148"/>
              <a:gd name="connsiteX3" fmla="*/ 2989193 w 2989193"/>
              <a:gd name="connsiteY3" fmla="*/ 6997148 h 6997148"/>
              <a:gd name="connsiteX4" fmla="*/ 86967 w 2989193"/>
              <a:gd name="connsiteY4" fmla="*/ 6987209 h 6997148"/>
              <a:gd name="connsiteX0" fmla="*/ 86967 w 3396697"/>
              <a:gd name="connsiteY0" fmla="*/ 6987209 h 6997148"/>
              <a:gd name="connsiteX1" fmla="*/ 0 w 3396697"/>
              <a:gd name="connsiteY1" fmla="*/ 0 h 6997148"/>
              <a:gd name="connsiteX2" fmla="*/ 1287117 w 3396697"/>
              <a:gd name="connsiteY2" fmla="*/ 0 h 6997148"/>
              <a:gd name="connsiteX3" fmla="*/ 3396697 w 3396697"/>
              <a:gd name="connsiteY3" fmla="*/ 6997148 h 6997148"/>
              <a:gd name="connsiteX4" fmla="*/ 86967 w 3396697"/>
              <a:gd name="connsiteY4" fmla="*/ 6987209 h 6997148"/>
              <a:gd name="connsiteX0" fmla="*/ 86967 w 3396697"/>
              <a:gd name="connsiteY0" fmla="*/ 6987209 h 6997148"/>
              <a:gd name="connsiteX1" fmla="*/ 0 w 3396697"/>
              <a:gd name="connsiteY1" fmla="*/ 0 h 6997148"/>
              <a:gd name="connsiteX2" fmla="*/ 1356691 w 3396697"/>
              <a:gd name="connsiteY2" fmla="*/ 0 h 6997148"/>
              <a:gd name="connsiteX3" fmla="*/ 3396697 w 3396697"/>
              <a:gd name="connsiteY3" fmla="*/ 6997148 h 6997148"/>
              <a:gd name="connsiteX4" fmla="*/ 86967 w 3396697"/>
              <a:gd name="connsiteY4" fmla="*/ 6987209 h 6997148"/>
              <a:gd name="connsiteX0" fmla="*/ 0 w 3309730"/>
              <a:gd name="connsiteY0" fmla="*/ 7019293 h 7029232"/>
              <a:gd name="connsiteX1" fmla="*/ 538675 w 3309730"/>
              <a:gd name="connsiteY1" fmla="*/ 0 h 7029232"/>
              <a:gd name="connsiteX2" fmla="*/ 1269724 w 3309730"/>
              <a:gd name="connsiteY2" fmla="*/ 32084 h 7029232"/>
              <a:gd name="connsiteX3" fmla="*/ 3309730 w 3309730"/>
              <a:gd name="connsiteY3" fmla="*/ 7029232 h 7029232"/>
              <a:gd name="connsiteX4" fmla="*/ 0 w 3309730"/>
              <a:gd name="connsiteY4" fmla="*/ 7019293 h 7029232"/>
              <a:gd name="connsiteX0" fmla="*/ 568230 w 2771055"/>
              <a:gd name="connsiteY0" fmla="*/ 7003250 h 7029232"/>
              <a:gd name="connsiteX1" fmla="*/ 0 w 2771055"/>
              <a:gd name="connsiteY1" fmla="*/ 0 h 7029232"/>
              <a:gd name="connsiteX2" fmla="*/ 731049 w 2771055"/>
              <a:gd name="connsiteY2" fmla="*/ 32084 h 7029232"/>
              <a:gd name="connsiteX3" fmla="*/ 2771055 w 2771055"/>
              <a:gd name="connsiteY3" fmla="*/ 7029232 h 7029232"/>
              <a:gd name="connsiteX4" fmla="*/ 568230 w 2771055"/>
              <a:gd name="connsiteY4" fmla="*/ 7003250 h 7029232"/>
              <a:gd name="connsiteX0" fmla="*/ 135093 w 2771055"/>
              <a:gd name="connsiteY0" fmla="*/ 6955123 h 7029232"/>
              <a:gd name="connsiteX1" fmla="*/ 0 w 2771055"/>
              <a:gd name="connsiteY1" fmla="*/ 0 h 7029232"/>
              <a:gd name="connsiteX2" fmla="*/ 731049 w 2771055"/>
              <a:gd name="connsiteY2" fmla="*/ 32084 h 7029232"/>
              <a:gd name="connsiteX3" fmla="*/ 2771055 w 2771055"/>
              <a:gd name="connsiteY3" fmla="*/ 7029232 h 7029232"/>
              <a:gd name="connsiteX4" fmla="*/ 135093 w 2771055"/>
              <a:gd name="connsiteY4" fmla="*/ 6955123 h 7029232"/>
              <a:gd name="connsiteX0" fmla="*/ 38841 w 2674803"/>
              <a:gd name="connsiteY0" fmla="*/ 6939081 h 7013190"/>
              <a:gd name="connsiteX1" fmla="*/ 0 w 2674803"/>
              <a:gd name="connsiteY1" fmla="*/ 0 h 7013190"/>
              <a:gd name="connsiteX2" fmla="*/ 634797 w 2674803"/>
              <a:gd name="connsiteY2" fmla="*/ 16042 h 7013190"/>
              <a:gd name="connsiteX3" fmla="*/ 2674803 w 2674803"/>
              <a:gd name="connsiteY3" fmla="*/ 7013190 h 7013190"/>
              <a:gd name="connsiteX4" fmla="*/ 38841 w 2674803"/>
              <a:gd name="connsiteY4" fmla="*/ 6939081 h 7013190"/>
              <a:gd name="connsiteX0" fmla="*/ 22799 w 2674803"/>
              <a:gd name="connsiteY0" fmla="*/ 7003250 h 7013190"/>
              <a:gd name="connsiteX1" fmla="*/ 0 w 2674803"/>
              <a:gd name="connsiteY1" fmla="*/ 0 h 7013190"/>
              <a:gd name="connsiteX2" fmla="*/ 634797 w 2674803"/>
              <a:gd name="connsiteY2" fmla="*/ 16042 h 7013190"/>
              <a:gd name="connsiteX3" fmla="*/ 2674803 w 2674803"/>
              <a:gd name="connsiteY3" fmla="*/ 7013190 h 7013190"/>
              <a:gd name="connsiteX4" fmla="*/ 22799 w 2674803"/>
              <a:gd name="connsiteY4" fmla="*/ 7003250 h 7013190"/>
              <a:gd name="connsiteX0" fmla="*/ 22799 w 2209582"/>
              <a:gd name="connsiteY0" fmla="*/ 7003250 h 7013190"/>
              <a:gd name="connsiteX1" fmla="*/ 0 w 2209582"/>
              <a:gd name="connsiteY1" fmla="*/ 0 h 7013190"/>
              <a:gd name="connsiteX2" fmla="*/ 634797 w 2209582"/>
              <a:gd name="connsiteY2" fmla="*/ 16042 h 7013190"/>
              <a:gd name="connsiteX3" fmla="*/ 2209582 w 2209582"/>
              <a:gd name="connsiteY3" fmla="*/ 7013190 h 7013190"/>
              <a:gd name="connsiteX4" fmla="*/ 22799 w 2209582"/>
              <a:gd name="connsiteY4" fmla="*/ 7003250 h 7013190"/>
              <a:gd name="connsiteX0" fmla="*/ 17635 w 2209582"/>
              <a:gd name="connsiteY0" fmla="*/ 7018820 h 7018820"/>
              <a:gd name="connsiteX1" fmla="*/ 0 w 2209582"/>
              <a:gd name="connsiteY1" fmla="*/ 0 h 7018820"/>
              <a:gd name="connsiteX2" fmla="*/ 634797 w 2209582"/>
              <a:gd name="connsiteY2" fmla="*/ 16042 h 7018820"/>
              <a:gd name="connsiteX3" fmla="*/ 2209582 w 2209582"/>
              <a:gd name="connsiteY3" fmla="*/ 7013190 h 7018820"/>
              <a:gd name="connsiteX4" fmla="*/ 17635 w 2209582"/>
              <a:gd name="connsiteY4" fmla="*/ 7018820 h 7018820"/>
              <a:gd name="connsiteX0" fmla="*/ 17635 w 2225074"/>
              <a:gd name="connsiteY0" fmla="*/ 7018820 h 7033949"/>
              <a:gd name="connsiteX1" fmla="*/ 0 w 2225074"/>
              <a:gd name="connsiteY1" fmla="*/ 0 h 7033949"/>
              <a:gd name="connsiteX2" fmla="*/ 634797 w 2225074"/>
              <a:gd name="connsiteY2" fmla="*/ 16042 h 7033949"/>
              <a:gd name="connsiteX3" fmla="*/ 2225074 w 2225074"/>
              <a:gd name="connsiteY3" fmla="*/ 7033949 h 7033949"/>
              <a:gd name="connsiteX4" fmla="*/ 17635 w 2225074"/>
              <a:gd name="connsiteY4" fmla="*/ 7018820 h 7033949"/>
              <a:gd name="connsiteX0" fmla="*/ 17635 w 2225074"/>
              <a:gd name="connsiteY0" fmla="*/ 7018820 h 7018820"/>
              <a:gd name="connsiteX1" fmla="*/ 0 w 2225074"/>
              <a:gd name="connsiteY1" fmla="*/ 0 h 7018820"/>
              <a:gd name="connsiteX2" fmla="*/ 634797 w 2225074"/>
              <a:gd name="connsiteY2" fmla="*/ 16042 h 7018820"/>
              <a:gd name="connsiteX3" fmla="*/ 2225074 w 2225074"/>
              <a:gd name="connsiteY3" fmla="*/ 7013189 h 7018820"/>
              <a:gd name="connsiteX4" fmla="*/ 17635 w 2225074"/>
              <a:gd name="connsiteY4" fmla="*/ 7018820 h 7018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5074" h="7018820">
                <a:moveTo>
                  <a:pt x="17635" y="7018820"/>
                </a:moveTo>
                <a:cubicBezTo>
                  <a:pt x="10035" y="4684403"/>
                  <a:pt x="7600" y="2334417"/>
                  <a:pt x="0" y="0"/>
                </a:cubicBezTo>
                <a:lnTo>
                  <a:pt x="634797" y="16042"/>
                </a:lnTo>
                <a:lnTo>
                  <a:pt x="2225074" y="7013189"/>
                </a:lnTo>
                <a:lnTo>
                  <a:pt x="17635" y="7018820"/>
                </a:lnTo>
                <a:close/>
              </a:path>
            </a:pathLst>
          </a:custGeom>
          <a:solidFill>
            <a:srgbClr val="44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1">
            <a:extLst>
              <a:ext uri="{FF2B5EF4-FFF2-40B4-BE49-F238E27FC236}">
                <a16:creationId xmlns:a16="http://schemas.microsoft.com/office/drawing/2014/main" id="{7EC05602-1A21-4305-F126-88543ED91292}"/>
              </a:ext>
            </a:extLst>
          </p:cNvPr>
          <p:cNvSpPr/>
          <p:nvPr userDrawn="1"/>
        </p:nvSpPr>
        <p:spPr>
          <a:xfrm rot="10800000" flipV="1">
            <a:off x="10236096" y="2946700"/>
            <a:ext cx="1991464" cy="3917973"/>
          </a:xfrm>
          <a:custGeom>
            <a:avLst/>
            <a:gdLst>
              <a:gd name="connsiteX0" fmla="*/ 0 w 1996544"/>
              <a:gd name="connsiteY0" fmla="*/ 3954379 h 3954379"/>
              <a:gd name="connsiteX1" fmla="*/ 0 w 1996544"/>
              <a:gd name="connsiteY1" fmla="*/ 0 h 3954379"/>
              <a:gd name="connsiteX2" fmla="*/ 1996544 w 1996544"/>
              <a:gd name="connsiteY2" fmla="*/ 3954379 h 3954379"/>
              <a:gd name="connsiteX3" fmla="*/ 0 w 1996544"/>
              <a:gd name="connsiteY3" fmla="*/ 3954379 h 3954379"/>
              <a:gd name="connsiteX0" fmla="*/ 0 w 1986384"/>
              <a:gd name="connsiteY0" fmla="*/ 3954379 h 3959459"/>
              <a:gd name="connsiteX1" fmla="*/ 0 w 1986384"/>
              <a:gd name="connsiteY1" fmla="*/ 0 h 3959459"/>
              <a:gd name="connsiteX2" fmla="*/ 1986384 w 1986384"/>
              <a:gd name="connsiteY2" fmla="*/ 3959459 h 3959459"/>
              <a:gd name="connsiteX3" fmla="*/ 0 w 1986384"/>
              <a:gd name="connsiteY3" fmla="*/ 3954379 h 3959459"/>
              <a:gd name="connsiteX0" fmla="*/ 0 w 1991464"/>
              <a:gd name="connsiteY0" fmla="*/ 3964539 h 3964539"/>
              <a:gd name="connsiteX1" fmla="*/ 5080 w 1991464"/>
              <a:gd name="connsiteY1" fmla="*/ 0 h 3964539"/>
              <a:gd name="connsiteX2" fmla="*/ 1991464 w 1991464"/>
              <a:gd name="connsiteY2" fmla="*/ 3959459 h 3964539"/>
              <a:gd name="connsiteX3" fmla="*/ 0 w 1991464"/>
              <a:gd name="connsiteY3" fmla="*/ 3964539 h 3964539"/>
              <a:gd name="connsiteX0" fmla="*/ 0 w 1991464"/>
              <a:gd name="connsiteY0" fmla="*/ 3917973 h 3917973"/>
              <a:gd name="connsiteX1" fmla="*/ 13547 w 1991464"/>
              <a:gd name="connsiteY1" fmla="*/ 0 h 3917973"/>
              <a:gd name="connsiteX2" fmla="*/ 1991464 w 1991464"/>
              <a:gd name="connsiteY2" fmla="*/ 3912893 h 3917973"/>
              <a:gd name="connsiteX3" fmla="*/ 0 w 1991464"/>
              <a:gd name="connsiteY3" fmla="*/ 3917973 h 3917973"/>
            </a:gdLst>
            <a:ahLst/>
            <a:cxnLst>
              <a:cxn ang="0">
                <a:pos x="connsiteX0" y="connsiteY0"/>
              </a:cxn>
              <a:cxn ang="0">
                <a:pos x="connsiteX1" y="connsiteY1"/>
              </a:cxn>
              <a:cxn ang="0">
                <a:pos x="connsiteX2" y="connsiteY2"/>
              </a:cxn>
              <a:cxn ang="0">
                <a:pos x="connsiteX3" y="connsiteY3"/>
              </a:cxn>
            </a:cxnLst>
            <a:rect l="l" t="t" r="r" b="b"/>
            <a:pathLst>
              <a:path w="1991464" h="3917973">
                <a:moveTo>
                  <a:pt x="0" y="3917973"/>
                </a:moveTo>
                <a:cubicBezTo>
                  <a:pt x="1693" y="2596460"/>
                  <a:pt x="11854" y="1321513"/>
                  <a:pt x="13547" y="0"/>
                </a:cubicBezTo>
                <a:lnTo>
                  <a:pt x="1991464" y="3912893"/>
                </a:lnTo>
                <a:lnTo>
                  <a:pt x="0" y="3917973"/>
                </a:lnTo>
                <a:close/>
              </a:path>
            </a:pathLst>
          </a:custGeom>
          <a:solidFill>
            <a:srgbClr val="2821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white logo&#10;&#10;Description automatically generated">
            <a:extLst>
              <a:ext uri="{FF2B5EF4-FFF2-40B4-BE49-F238E27FC236}">
                <a16:creationId xmlns:a16="http://schemas.microsoft.com/office/drawing/2014/main" id="{29E05B0C-07B1-6E94-CB04-5B692DF95A11}"/>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028955" y="-5513"/>
            <a:ext cx="565288" cy="565288"/>
          </a:xfrm>
          <a:prstGeom prst="rect">
            <a:avLst/>
          </a:prstGeom>
        </p:spPr>
      </p:pic>
    </p:spTree>
    <p:extLst>
      <p:ext uri="{BB962C8B-B14F-4D97-AF65-F5344CB8AC3E}">
        <p14:creationId xmlns:p14="http://schemas.microsoft.com/office/powerpoint/2010/main" val="396583493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urrent/title-49/section-26.6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0.png"/><Relationship Id="rId4" Type="http://schemas.openxmlformats.org/officeDocument/2006/relationships/diagramLayout" Target="../diagrams/layout1.xml"/><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hyperlink" Target="https://www.transportation.gov/sites/dot.gov/files/2024-09/Personal%20Net%20Worth%20Statement%204.9.2024%20%28revised%29.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hyperlink" Target="https://denver.mwdbe.com/" TargetMode="External"/><Relationship Id="rId7"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https://cdot.dbesyste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denvergov.org/files/assets/public/v/1/economic-development/documents/dsbo/steps-to-submit-a-personal-narrative-for-reevaluation.pdf" TargetMode="External"/><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transportation.gov/sites/dot.gov/files/2024-09/Personal%20Net%20Worth%20Statement%204.9.2024%20%28revised%29.pdf" TargetMode="External"/><Relationship Id="rId5" Type="http://schemas.openxmlformats.org/officeDocument/2006/relationships/hyperlink" Target="https://www.transportation.gov/sites/dot.gov/files/2025-12/DBE%20IFR%20FAQ%27s%20-%20Updated%2012-1-2025_0.pdf" TargetMode="External"/><Relationship Id="rId4" Type="http://schemas.openxmlformats.org/officeDocument/2006/relationships/hyperlink" Target="https://www.ecfr.gov/current/title-49/subtitle-A/part-26" TargetMode="External"/><Relationship Id="rId9"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hyperlink" Target="mailto:certificationinfo@denvergov.org" TargetMode="External"/><Relationship Id="rId2" Type="http://schemas.openxmlformats.org/officeDocument/2006/relationships/notesSlide" Target="../notesSlides/notesSlide21.xml"/><Relationship Id="rId1" Type="http://schemas.openxmlformats.org/officeDocument/2006/relationships/slideLayout" Target="../slideLayouts/slideLayout44.xml"/><Relationship Id="rId5" Type="http://schemas.openxmlformats.org/officeDocument/2006/relationships/hyperlink" Target="https://denver.mwdbe.com/?TN=denver" TargetMode="External"/><Relationship Id="rId4" Type="http://schemas.openxmlformats.org/officeDocument/2006/relationships/hyperlink" Target="http://www.denvergov.org/dsbo"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DEN-ACDBE@flydenver.com"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hyperlink" Target="https://www.flydenver.com/business-and-community/acdbe/" TargetMode="External"/><Relationship Id="rId4" Type="http://schemas.openxmlformats.org/officeDocument/2006/relationships/hyperlink" Target="https://denver.mwdbe.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odot.gov/business/civilrights/smallbusiness/dbe" TargetMode="External"/><Relationship Id="rId2" Type="http://schemas.openxmlformats.org/officeDocument/2006/relationships/notesSlide" Target="../notesSlides/notesSlide23.xml"/><Relationship Id="rId1" Type="http://schemas.openxmlformats.org/officeDocument/2006/relationships/slideLayout" Target="../slideLayouts/slideLayout47.xml"/><Relationship Id="rId5" Type="http://schemas.openxmlformats.org/officeDocument/2006/relationships/hyperlink" Target="https://cdot.dbesystem.com/" TargetMode="External"/><Relationship Id="rId4" Type="http://schemas.openxmlformats.org/officeDocument/2006/relationships/hyperlink" Target="mailto:dot_certifications@state.co.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hyperlink" Target="https://denver.mwdbe.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20A0-3817-C084-BCA7-4830B98E5DCD}"/>
              </a:ext>
            </a:extLst>
          </p:cNvPr>
          <p:cNvSpPr>
            <a:spLocks noGrp="1"/>
          </p:cNvSpPr>
          <p:nvPr>
            <p:ph type="ctrTitle"/>
          </p:nvPr>
        </p:nvSpPr>
        <p:spPr/>
        <p:txBody>
          <a:bodyPr>
            <a:normAutofit/>
          </a:bodyPr>
          <a:lstStyle/>
          <a:p>
            <a:r>
              <a:rPr lang="en-US"/>
              <a:t>Navigating the IFR: </a:t>
            </a:r>
            <a:br>
              <a:rPr lang="en-US"/>
            </a:br>
            <a:r>
              <a:rPr lang="en-US"/>
              <a:t>Your Path to Reevaluation</a:t>
            </a:r>
          </a:p>
        </p:txBody>
      </p:sp>
      <p:sp>
        <p:nvSpPr>
          <p:cNvPr id="3" name="Subtitle 2">
            <a:extLst>
              <a:ext uri="{FF2B5EF4-FFF2-40B4-BE49-F238E27FC236}">
                <a16:creationId xmlns:a16="http://schemas.microsoft.com/office/drawing/2014/main" id="{B096D5C8-A36D-0016-C5F8-3424DFC7C9D8}"/>
              </a:ext>
            </a:extLst>
          </p:cNvPr>
          <p:cNvSpPr>
            <a:spLocks noGrp="1"/>
          </p:cNvSpPr>
          <p:nvPr>
            <p:ph type="subTitle" idx="1"/>
          </p:nvPr>
        </p:nvSpPr>
        <p:spPr/>
        <p:txBody>
          <a:bodyPr/>
          <a:lstStyle/>
          <a:p>
            <a:r>
              <a:rPr lang="en-US"/>
              <a:t>Presented by the Colorado Unified Certification Program (UCP)</a:t>
            </a:r>
          </a:p>
        </p:txBody>
      </p:sp>
      <p:pic>
        <p:nvPicPr>
          <p:cNvPr id="5" name="Picture 4" descr="DEN Logo">
            <a:extLst>
              <a:ext uri="{FF2B5EF4-FFF2-40B4-BE49-F238E27FC236}">
                <a16:creationId xmlns:a16="http://schemas.microsoft.com/office/drawing/2014/main" id="{4E0A5487-E34D-B557-248E-E7732B9BCC0F}"/>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2828" y="5307572"/>
            <a:ext cx="880057" cy="856129"/>
          </a:xfrm>
          <a:prstGeom prst="rect">
            <a:avLst/>
          </a:prstGeom>
        </p:spPr>
      </p:pic>
      <p:pic>
        <p:nvPicPr>
          <p:cNvPr id="7" name="Picture 6" descr="Denver Economic Development and Opportunity logo&#10;">
            <a:extLst>
              <a:ext uri="{FF2B5EF4-FFF2-40B4-BE49-F238E27FC236}">
                <a16:creationId xmlns:a16="http://schemas.microsoft.com/office/drawing/2014/main" id="{CB744217-ED47-A67B-2E73-C465E52B56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41827" y="5257800"/>
            <a:ext cx="3159060" cy="796782"/>
          </a:xfrm>
          <a:prstGeom prst="rect">
            <a:avLst/>
          </a:prstGeom>
        </p:spPr>
      </p:pic>
      <p:pic>
        <p:nvPicPr>
          <p:cNvPr id="1026" name="Picture 2" descr="cdot detail image">
            <a:extLst>
              <a:ext uri="{FF2B5EF4-FFF2-40B4-BE49-F238E27FC236}">
                <a16:creationId xmlns:a16="http://schemas.microsoft.com/office/drawing/2014/main" id="{2A93DEDA-4DDF-E3DB-01BB-B7E1EFA4A253}"/>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541185" y="5203087"/>
            <a:ext cx="4067113" cy="91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3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3DF87-DF32-819E-79A7-80069CD02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DBF32-608A-C11F-BCDD-7413425F5F0C}"/>
              </a:ext>
            </a:extLst>
          </p:cNvPr>
          <p:cNvSpPr>
            <a:spLocks noGrp="1"/>
          </p:cNvSpPr>
          <p:nvPr>
            <p:ph type="title"/>
          </p:nvPr>
        </p:nvSpPr>
        <p:spPr/>
        <p:txBody>
          <a:bodyPr/>
          <a:lstStyle/>
          <a:p>
            <a:r>
              <a:rPr lang="en-US"/>
              <a:t>New Standard</a:t>
            </a:r>
          </a:p>
        </p:txBody>
      </p:sp>
      <p:sp>
        <p:nvSpPr>
          <p:cNvPr id="3" name="Content Placeholder 2">
            <a:extLst>
              <a:ext uri="{FF2B5EF4-FFF2-40B4-BE49-F238E27FC236}">
                <a16:creationId xmlns:a16="http://schemas.microsoft.com/office/drawing/2014/main" id="{4F4277A1-B30B-1451-E638-7A61630657D4}"/>
              </a:ext>
            </a:extLst>
          </p:cNvPr>
          <p:cNvSpPr>
            <a:spLocks noGrp="1"/>
          </p:cNvSpPr>
          <p:nvPr>
            <p:ph idx="1"/>
          </p:nvPr>
        </p:nvSpPr>
        <p:spPr/>
        <p:txBody>
          <a:bodyPr vert="horz" lIns="91440" tIns="45720" rIns="91440" bIns="45720" rtlCol="0" anchor="t">
            <a:normAutofit/>
          </a:bodyPr>
          <a:lstStyle/>
          <a:p>
            <a:r>
              <a:rPr lang="en-US" sz="2400"/>
              <a:t>Owner Eligibility: </a:t>
            </a:r>
          </a:p>
          <a:p>
            <a:pPr lvl="1"/>
            <a:r>
              <a:rPr lang="en-US"/>
              <a:t>United States Citizen or lawfully admitted permanent resident </a:t>
            </a:r>
          </a:p>
          <a:p>
            <a:pPr lvl="1"/>
            <a:r>
              <a:rPr lang="en-US"/>
              <a:t>Found to be socially and economically disadvantaged </a:t>
            </a:r>
          </a:p>
          <a:p>
            <a:r>
              <a:rPr lang="en-US" sz="2400"/>
              <a:t>A determination that an individual is socially and economically disadvantaged must not be based in whole or in part on race or sex. </a:t>
            </a:r>
          </a:p>
          <a:p>
            <a:r>
              <a:rPr lang="en-US" sz="2400"/>
              <a:t>All applicants shall qualify as socially and economically disadvantaged if they can meet the relevant criteria described in </a:t>
            </a:r>
            <a:r>
              <a:rPr lang="en-US" sz="2400">
                <a:hlinkClick r:id="rId3"/>
              </a:rPr>
              <a:t>§ 26.67</a:t>
            </a:r>
            <a:r>
              <a:rPr lang="en-US" sz="2400"/>
              <a:t>. </a:t>
            </a:r>
          </a:p>
          <a:p>
            <a:r>
              <a:rPr lang="en-US" sz="2400"/>
              <a:t>Burden is on the applicant to demonstrate by a preponderance of the evidence that they meet this definition. </a:t>
            </a:r>
          </a:p>
        </p:txBody>
      </p:sp>
      <p:pic>
        <p:nvPicPr>
          <p:cNvPr id="5" name="Picture 4" descr="DEN Logo">
            <a:extLst>
              <a:ext uri="{FF2B5EF4-FFF2-40B4-BE49-F238E27FC236}">
                <a16:creationId xmlns:a16="http://schemas.microsoft.com/office/drawing/2014/main" id="{1C8C0D4F-B16B-A806-23BE-D9065F534E4A}"/>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48ABB371-BB48-0559-2249-7ADAEE27CC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E7A9A205-434B-1322-FCF1-249D1EA75C8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90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94592-4C88-4A82-33EA-8EB323E629B1}"/>
              </a:ext>
            </a:extLst>
          </p:cNvPr>
          <p:cNvSpPr>
            <a:spLocks noGrp="1"/>
          </p:cNvSpPr>
          <p:nvPr>
            <p:ph type="title"/>
          </p:nvPr>
        </p:nvSpPr>
        <p:spPr/>
        <p:txBody>
          <a:bodyPr/>
          <a:lstStyle/>
          <a:p>
            <a:r>
              <a:rPr lang="en-US"/>
              <a:t>Personal Narrative: General Guidelines</a:t>
            </a:r>
          </a:p>
        </p:txBody>
      </p:sp>
      <p:sp>
        <p:nvSpPr>
          <p:cNvPr id="3" name="Content Placeholder 2">
            <a:extLst>
              <a:ext uri="{FF2B5EF4-FFF2-40B4-BE49-F238E27FC236}">
                <a16:creationId xmlns:a16="http://schemas.microsoft.com/office/drawing/2014/main" id="{1EDF3897-55C9-8FC9-3DCD-CDCDFA00DC28}"/>
              </a:ext>
            </a:extLst>
          </p:cNvPr>
          <p:cNvSpPr>
            <a:spLocks noGrp="1"/>
          </p:cNvSpPr>
          <p:nvPr>
            <p:ph idx="1"/>
          </p:nvPr>
        </p:nvSpPr>
        <p:spPr/>
        <p:txBody>
          <a:bodyPr vert="horz" lIns="91440" tIns="45720" rIns="91440" bIns="45720" rtlCol="0" anchor="t">
            <a:normAutofit fontScale="92500" lnSpcReduction="10000"/>
          </a:bodyPr>
          <a:lstStyle/>
          <a:p>
            <a:pPr marL="342900" indent="-342900">
              <a:buAutoNum type="arabicPeriod"/>
            </a:pPr>
            <a:r>
              <a:rPr lang="en-US" b="1"/>
              <a:t>Tell your story</a:t>
            </a:r>
          </a:p>
          <a:p>
            <a:pPr lvl="1"/>
            <a:r>
              <a:rPr lang="en-US"/>
              <a:t>Real, individualized account of how you’ve been denied opportunities or faced hardship.</a:t>
            </a:r>
          </a:p>
          <a:p>
            <a:pPr lvl="1"/>
            <a:r>
              <a:rPr lang="en-US"/>
              <a:t>Think about moments that shaped your path and made success more difficult</a:t>
            </a:r>
          </a:p>
          <a:p>
            <a:pPr lvl="1"/>
            <a:r>
              <a:rPr lang="en-US"/>
              <a:t>How your experience differed from similarly situated peers.</a:t>
            </a:r>
          </a:p>
          <a:p>
            <a:pPr marL="342900" indent="-342900">
              <a:buFont typeface="+mj-lt"/>
              <a:buAutoNum type="arabicPeriod"/>
            </a:pPr>
            <a:r>
              <a:rPr lang="en-US" b="1"/>
              <a:t>Be specific</a:t>
            </a:r>
          </a:p>
          <a:p>
            <a:pPr lvl="1"/>
            <a:r>
              <a:rPr lang="en-US"/>
              <a:t>Include real events (who, what, when, and where)</a:t>
            </a:r>
          </a:p>
          <a:p>
            <a:pPr marL="342900" indent="-342900">
              <a:buFont typeface="+mj-lt"/>
              <a:buAutoNum type="arabicPeriod"/>
            </a:pPr>
            <a:r>
              <a:rPr lang="en-US" b="1"/>
              <a:t>Focus on barriers to access to advancement</a:t>
            </a:r>
          </a:p>
          <a:p>
            <a:pPr lvl="1"/>
            <a:r>
              <a:rPr lang="en-US"/>
              <a:t>How these experiences limited your access to opportunities or hindered your progress</a:t>
            </a:r>
          </a:p>
          <a:p>
            <a:pPr marL="342900" indent="-342900">
              <a:buFont typeface="+mj-lt"/>
              <a:buAutoNum type="arabicPeriod"/>
            </a:pPr>
            <a:r>
              <a:rPr lang="en-US" b="1"/>
              <a:t>Do NOT rely on race or sex as a basis for disadvantage</a:t>
            </a:r>
          </a:p>
          <a:p>
            <a:pPr lvl="1"/>
            <a:r>
              <a:rPr lang="en-US"/>
              <a:t>Try to avoid any references to or discussion of your race or sex.</a:t>
            </a:r>
          </a:p>
          <a:p>
            <a:pPr marL="971550" lvl="1" indent="-514350">
              <a:buAutoNum type="arabicPeriod"/>
            </a:pPr>
            <a:endParaRPr lang="en-US" b="1"/>
          </a:p>
        </p:txBody>
      </p:sp>
      <p:pic>
        <p:nvPicPr>
          <p:cNvPr id="5" name="Picture 4" descr="DEN Logo">
            <a:extLst>
              <a:ext uri="{FF2B5EF4-FFF2-40B4-BE49-F238E27FC236}">
                <a16:creationId xmlns:a16="http://schemas.microsoft.com/office/drawing/2014/main" id="{92B2D688-7FE1-E888-E378-30023572648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9309" y="616602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E86B5062-BBB2-8097-99C9-368C451266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77447" y="6203065"/>
            <a:ext cx="1914782" cy="478479"/>
          </a:xfrm>
          <a:prstGeom prst="rect">
            <a:avLst/>
          </a:prstGeom>
        </p:spPr>
      </p:pic>
      <p:pic>
        <p:nvPicPr>
          <p:cNvPr id="9" name="Picture 2" descr="cdot detail image">
            <a:extLst>
              <a:ext uri="{FF2B5EF4-FFF2-40B4-BE49-F238E27FC236}">
                <a16:creationId xmlns:a16="http://schemas.microsoft.com/office/drawing/2014/main" id="{6C8BF570-3CE1-C79D-E8F4-937B9626447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36071" y="614835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30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C184-7591-89EE-3EFF-57BA9651846A}"/>
              </a:ext>
            </a:extLst>
          </p:cNvPr>
          <p:cNvSpPr>
            <a:spLocks noGrp="1"/>
          </p:cNvSpPr>
          <p:nvPr>
            <p:ph type="title"/>
          </p:nvPr>
        </p:nvSpPr>
        <p:spPr/>
        <p:txBody>
          <a:bodyPr/>
          <a:lstStyle/>
          <a:p>
            <a:r>
              <a:rPr lang="en-US"/>
              <a:t>Personal Narrative - Connections</a:t>
            </a:r>
          </a:p>
        </p:txBody>
      </p:sp>
      <p:graphicFrame>
        <p:nvGraphicFramePr>
          <p:cNvPr id="6" name="Content Placeholder 5">
            <a:extLst>
              <a:ext uri="{FF2B5EF4-FFF2-40B4-BE49-F238E27FC236}">
                <a16:creationId xmlns:a16="http://schemas.microsoft.com/office/drawing/2014/main" id="{299AB7F4-D8EA-6B27-EB34-C2C7EA9F80C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934183712"/>
              </p:ext>
            </p:extLst>
          </p:nvPr>
        </p:nvGraphicFramePr>
        <p:xfrm>
          <a:off x="838200" y="1888255"/>
          <a:ext cx="10515600" cy="4090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E14BBE5-8FA4-6765-C3D9-D4F68637C2DC}"/>
              </a:ext>
            </a:extLst>
          </p:cNvPr>
          <p:cNvSpPr txBox="1"/>
          <p:nvPr/>
        </p:nvSpPr>
        <p:spPr>
          <a:xfrm>
            <a:off x="1451264" y="2415308"/>
            <a:ext cx="2438399" cy="1298882"/>
          </a:xfrm>
          <a:prstGeom prst="rect">
            <a:avLst/>
          </a:prstGeom>
          <a:noFill/>
        </p:spPr>
        <p:txBody>
          <a:bodyPr wrap="square" rtlCol="0">
            <a:spAutoFit/>
          </a:bodyPr>
          <a:lstStyle/>
          <a:p>
            <a:pPr algn="ctr">
              <a:lnSpc>
                <a:spcPct val="150000"/>
              </a:lnSpc>
            </a:pPr>
            <a:r>
              <a:rPr lang="en-US" b="1"/>
              <a:t>Economic hardships</a:t>
            </a:r>
          </a:p>
          <a:p>
            <a:pPr algn="ctr">
              <a:lnSpc>
                <a:spcPct val="150000"/>
              </a:lnSpc>
            </a:pPr>
            <a:r>
              <a:rPr lang="en-US" b="1"/>
              <a:t>Systemic barriers</a:t>
            </a:r>
          </a:p>
          <a:p>
            <a:pPr algn="ctr">
              <a:lnSpc>
                <a:spcPct val="150000"/>
              </a:lnSpc>
            </a:pPr>
            <a:r>
              <a:rPr lang="en-US" b="1"/>
              <a:t>Denied opportunities</a:t>
            </a:r>
          </a:p>
        </p:txBody>
      </p:sp>
      <p:sp>
        <p:nvSpPr>
          <p:cNvPr id="7" name="TextBox 6">
            <a:extLst>
              <a:ext uri="{FF2B5EF4-FFF2-40B4-BE49-F238E27FC236}">
                <a16:creationId xmlns:a16="http://schemas.microsoft.com/office/drawing/2014/main" id="{C69AF280-FF5C-9AF0-FD8F-A615FEA781ED}"/>
              </a:ext>
            </a:extLst>
          </p:cNvPr>
          <p:cNvSpPr txBox="1"/>
          <p:nvPr/>
        </p:nvSpPr>
        <p:spPr>
          <a:xfrm>
            <a:off x="4876800" y="2350654"/>
            <a:ext cx="2438399" cy="1298882"/>
          </a:xfrm>
          <a:prstGeom prst="rect">
            <a:avLst/>
          </a:prstGeom>
          <a:noFill/>
        </p:spPr>
        <p:txBody>
          <a:bodyPr wrap="square" rtlCol="0">
            <a:spAutoFit/>
          </a:bodyPr>
          <a:lstStyle/>
          <a:p>
            <a:pPr algn="ctr">
              <a:lnSpc>
                <a:spcPct val="150000"/>
              </a:lnSpc>
            </a:pPr>
            <a:r>
              <a:rPr lang="en-US" b="1"/>
              <a:t>Education</a:t>
            </a:r>
          </a:p>
          <a:p>
            <a:pPr algn="ctr">
              <a:lnSpc>
                <a:spcPct val="150000"/>
              </a:lnSpc>
            </a:pPr>
            <a:r>
              <a:rPr lang="en-US" b="1"/>
              <a:t>Business</a:t>
            </a:r>
          </a:p>
          <a:p>
            <a:pPr algn="ctr">
              <a:lnSpc>
                <a:spcPct val="150000"/>
              </a:lnSpc>
            </a:pPr>
            <a:r>
              <a:rPr lang="en-US" b="1"/>
              <a:t>Employment</a:t>
            </a:r>
          </a:p>
        </p:txBody>
      </p:sp>
      <p:sp>
        <p:nvSpPr>
          <p:cNvPr id="8" name="TextBox 7">
            <a:extLst>
              <a:ext uri="{FF2B5EF4-FFF2-40B4-BE49-F238E27FC236}">
                <a16:creationId xmlns:a16="http://schemas.microsoft.com/office/drawing/2014/main" id="{F0D802E8-BC9C-01BA-DDFE-A9AF36EEF589}"/>
              </a:ext>
            </a:extLst>
          </p:cNvPr>
          <p:cNvSpPr txBox="1"/>
          <p:nvPr/>
        </p:nvSpPr>
        <p:spPr>
          <a:xfrm>
            <a:off x="8444923" y="2766152"/>
            <a:ext cx="2438399" cy="467885"/>
          </a:xfrm>
          <a:prstGeom prst="rect">
            <a:avLst/>
          </a:prstGeom>
          <a:noFill/>
        </p:spPr>
        <p:txBody>
          <a:bodyPr wrap="square" rtlCol="0">
            <a:spAutoFit/>
          </a:bodyPr>
          <a:lstStyle/>
          <a:p>
            <a:pPr algn="ctr">
              <a:lnSpc>
                <a:spcPct val="150000"/>
              </a:lnSpc>
            </a:pPr>
            <a:r>
              <a:rPr lang="en-US" b="1"/>
              <a:t>Type and Magnitude</a:t>
            </a:r>
          </a:p>
        </p:txBody>
      </p:sp>
      <p:pic>
        <p:nvPicPr>
          <p:cNvPr id="32" name="Picture 31" descr="DEN Logo">
            <a:extLst>
              <a:ext uri="{FF2B5EF4-FFF2-40B4-BE49-F238E27FC236}">
                <a16:creationId xmlns:a16="http://schemas.microsoft.com/office/drawing/2014/main" id="{0BFB17F8-2F8C-B0D1-F5C2-4D45EC4C6B4C}"/>
              </a:ext>
              <a:ext uri="{C183D7F6-B498-43B3-948B-1728B52AA6E4}">
                <adec:decorative xmlns:adec="http://schemas.microsoft.com/office/drawing/2017/decorative" val="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38600" y="6214255"/>
            <a:ext cx="532817" cy="518535"/>
          </a:xfrm>
          <a:prstGeom prst="rect">
            <a:avLst/>
          </a:prstGeom>
        </p:spPr>
      </p:pic>
      <p:pic>
        <p:nvPicPr>
          <p:cNvPr id="34" name="Picture 33" descr="Denver Economic Development and Opportunity logo&#10;">
            <a:extLst>
              <a:ext uri="{FF2B5EF4-FFF2-40B4-BE49-F238E27FC236}">
                <a16:creationId xmlns:a16="http://schemas.microsoft.com/office/drawing/2014/main" id="{283396AF-B6B8-9A86-A1AE-A4B76902B6E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96738" y="6251293"/>
            <a:ext cx="1914782" cy="478479"/>
          </a:xfrm>
          <a:prstGeom prst="rect">
            <a:avLst/>
          </a:prstGeom>
        </p:spPr>
      </p:pic>
      <p:pic>
        <p:nvPicPr>
          <p:cNvPr id="36" name="Picture 2" descr="cdot detail image">
            <a:extLst>
              <a:ext uri="{FF2B5EF4-FFF2-40B4-BE49-F238E27FC236}">
                <a16:creationId xmlns:a16="http://schemas.microsoft.com/office/drawing/2014/main" id="{2587FAFD-BB66-C60F-18DF-EB666D1906A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55362" y="6196581"/>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697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E4B7-8D2A-1322-A7A9-7E318EDE7852}"/>
              </a:ext>
            </a:extLst>
          </p:cNvPr>
          <p:cNvSpPr>
            <a:spLocks noGrp="1"/>
          </p:cNvSpPr>
          <p:nvPr>
            <p:ph type="title"/>
          </p:nvPr>
        </p:nvSpPr>
        <p:spPr/>
        <p:txBody>
          <a:bodyPr/>
          <a:lstStyle/>
          <a:p>
            <a:r>
              <a:rPr lang="en-US"/>
              <a:t>Personal Narrative: Education</a:t>
            </a:r>
            <a:br>
              <a:rPr lang="en-US"/>
            </a:br>
            <a:r>
              <a:rPr lang="en-US" sz="1800" i="1"/>
              <a:t>*compared to all similarly situated persons</a:t>
            </a:r>
          </a:p>
        </p:txBody>
      </p:sp>
      <p:sp>
        <p:nvSpPr>
          <p:cNvPr id="5" name="Content Placeholder 4">
            <a:extLst>
              <a:ext uri="{FF2B5EF4-FFF2-40B4-BE49-F238E27FC236}">
                <a16:creationId xmlns:a16="http://schemas.microsoft.com/office/drawing/2014/main" id="{BB62056F-7B5A-7AA7-5E86-CFAB69B5FD7A}"/>
              </a:ext>
            </a:extLst>
          </p:cNvPr>
          <p:cNvSpPr>
            <a:spLocks noGrp="1"/>
          </p:cNvSpPr>
          <p:nvPr>
            <p:ph idx="1"/>
          </p:nvPr>
        </p:nvSpPr>
        <p:spPr>
          <a:xfrm>
            <a:off x="838200" y="1825625"/>
            <a:ext cx="10515600" cy="4667250"/>
          </a:xfrm>
        </p:spPr>
        <p:txBody>
          <a:bodyPr/>
          <a:lstStyle/>
          <a:p>
            <a:r>
              <a:rPr lang="en-US"/>
              <a:t>Denial of equal access to institutions of higher education and vocational training</a:t>
            </a:r>
          </a:p>
          <a:p>
            <a:r>
              <a:rPr lang="en-US"/>
              <a:t>Exclusion from social and professional association</a:t>
            </a:r>
          </a:p>
          <a:p>
            <a:r>
              <a:rPr lang="en-US"/>
              <a:t>Denial of educational honors rightfully earned</a:t>
            </a:r>
          </a:p>
          <a:p>
            <a:r>
              <a:rPr lang="en-US"/>
              <a:t>Social patterns or pressures that discouraged the individual from pursuing a professional or business education </a:t>
            </a:r>
          </a:p>
        </p:txBody>
      </p:sp>
      <p:pic>
        <p:nvPicPr>
          <p:cNvPr id="4" name="Picture 3" descr="DEN Logo">
            <a:extLst>
              <a:ext uri="{FF2B5EF4-FFF2-40B4-BE49-F238E27FC236}">
                <a16:creationId xmlns:a16="http://schemas.microsoft.com/office/drawing/2014/main" id="{86D2C1B4-BC28-6720-BFCC-8976313860BA}"/>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52ECC499-0152-AE94-AE43-CE5386E0D8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F92E6AF7-20AD-D37D-A14C-1AB670425EA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111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1450D-52B1-9BE5-85CF-348682EA39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7517C-BDFD-1227-C10C-E648F8102958}"/>
              </a:ext>
            </a:extLst>
          </p:cNvPr>
          <p:cNvSpPr>
            <a:spLocks noGrp="1"/>
          </p:cNvSpPr>
          <p:nvPr>
            <p:ph type="title"/>
          </p:nvPr>
        </p:nvSpPr>
        <p:spPr/>
        <p:txBody>
          <a:bodyPr/>
          <a:lstStyle/>
          <a:p>
            <a:r>
              <a:rPr lang="en-US"/>
              <a:t>Personal Narrative: Employment</a:t>
            </a:r>
            <a:br>
              <a:rPr lang="en-US"/>
            </a:br>
            <a:r>
              <a:rPr lang="en-US" sz="1800" i="1"/>
              <a:t>*compared to all similarly situated persons</a:t>
            </a:r>
          </a:p>
        </p:txBody>
      </p:sp>
      <p:sp>
        <p:nvSpPr>
          <p:cNvPr id="5" name="Content Placeholder 4">
            <a:extLst>
              <a:ext uri="{FF2B5EF4-FFF2-40B4-BE49-F238E27FC236}">
                <a16:creationId xmlns:a16="http://schemas.microsoft.com/office/drawing/2014/main" id="{9BE774CD-AECD-2317-90F8-DE0041C5148C}"/>
              </a:ext>
            </a:extLst>
          </p:cNvPr>
          <p:cNvSpPr>
            <a:spLocks noGrp="1"/>
          </p:cNvSpPr>
          <p:nvPr>
            <p:ph idx="1"/>
          </p:nvPr>
        </p:nvSpPr>
        <p:spPr>
          <a:xfrm>
            <a:off x="838200" y="1825625"/>
            <a:ext cx="10515600" cy="4667250"/>
          </a:xfrm>
        </p:spPr>
        <p:txBody>
          <a:bodyPr>
            <a:normAutofit/>
          </a:bodyPr>
          <a:lstStyle/>
          <a:p>
            <a:r>
              <a:rPr lang="en-US"/>
              <a:t>Unequal treatment in hiring promotions and other aspects of professional advancement, pay and fringe benefits, and other terms and conditions of employment</a:t>
            </a:r>
          </a:p>
          <a:p>
            <a:r>
              <a:rPr lang="en-US"/>
              <a:t>Retaliatory behavior by an employer or labor union</a:t>
            </a:r>
          </a:p>
          <a:p>
            <a:r>
              <a:rPr lang="en-US"/>
              <a:t>Social patterns or pressures that have channeled the individual into non-professional or non-business fields</a:t>
            </a:r>
          </a:p>
          <a:p>
            <a:r>
              <a:rPr lang="en-US"/>
              <a:t>Denial of equal access to institutions of higher education and vocational training</a:t>
            </a:r>
          </a:p>
        </p:txBody>
      </p:sp>
      <p:pic>
        <p:nvPicPr>
          <p:cNvPr id="4" name="Picture 3" descr="DEN Logo">
            <a:extLst>
              <a:ext uri="{FF2B5EF4-FFF2-40B4-BE49-F238E27FC236}">
                <a16:creationId xmlns:a16="http://schemas.microsoft.com/office/drawing/2014/main" id="{2340223A-B15B-4E4C-56FF-F3B7C4FEAC5C}"/>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BBDE5508-47DB-A4CC-8300-AB34378A18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0A33BF3E-BDD3-B839-514E-3FA05842E50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516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9BD2A-A789-BCDB-0468-E0932FF0C3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076879-1A70-6CCB-84AB-665841281D52}"/>
              </a:ext>
            </a:extLst>
          </p:cNvPr>
          <p:cNvSpPr>
            <a:spLocks noGrp="1"/>
          </p:cNvSpPr>
          <p:nvPr>
            <p:ph type="title"/>
          </p:nvPr>
        </p:nvSpPr>
        <p:spPr/>
        <p:txBody>
          <a:bodyPr/>
          <a:lstStyle/>
          <a:p>
            <a:r>
              <a:rPr lang="en-US"/>
              <a:t>Personal Narrative: Business</a:t>
            </a:r>
            <a:br>
              <a:rPr lang="en-US"/>
            </a:br>
            <a:r>
              <a:rPr lang="en-US" sz="1800" i="1"/>
              <a:t>*compared to all similarly situated persons</a:t>
            </a:r>
          </a:p>
        </p:txBody>
      </p:sp>
      <p:sp>
        <p:nvSpPr>
          <p:cNvPr id="5" name="Content Placeholder 4">
            <a:extLst>
              <a:ext uri="{FF2B5EF4-FFF2-40B4-BE49-F238E27FC236}">
                <a16:creationId xmlns:a16="http://schemas.microsoft.com/office/drawing/2014/main" id="{379E3E88-5053-FF29-7ADB-DD9E14F194B8}"/>
              </a:ext>
            </a:extLst>
          </p:cNvPr>
          <p:cNvSpPr>
            <a:spLocks noGrp="1"/>
          </p:cNvSpPr>
          <p:nvPr>
            <p:ph idx="1"/>
          </p:nvPr>
        </p:nvSpPr>
        <p:spPr>
          <a:xfrm>
            <a:off x="838200" y="1825625"/>
            <a:ext cx="10515600" cy="4667250"/>
          </a:xfrm>
        </p:spPr>
        <p:txBody>
          <a:bodyPr>
            <a:normAutofit/>
          </a:bodyPr>
          <a:lstStyle/>
          <a:p>
            <a:r>
              <a:rPr lang="en-US"/>
              <a:t>Unequal access to credit or capital</a:t>
            </a:r>
          </a:p>
          <a:p>
            <a:r>
              <a:rPr lang="en-US"/>
              <a:t>Acquisition of credit or capital under commercially unfavorable circumstances</a:t>
            </a:r>
          </a:p>
          <a:p>
            <a:r>
              <a:rPr lang="en-US"/>
              <a:t>Unequal treatment in opportunities for government contracts or other work</a:t>
            </a:r>
          </a:p>
          <a:p>
            <a:r>
              <a:rPr lang="en-US"/>
              <a:t>Unequal treatment by potential customers and business associates</a:t>
            </a:r>
          </a:p>
          <a:p>
            <a:r>
              <a:rPr lang="en-US"/>
              <a:t>Exclusion from business or professional organizations. </a:t>
            </a:r>
          </a:p>
        </p:txBody>
      </p:sp>
      <p:pic>
        <p:nvPicPr>
          <p:cNvPr id="4" name="Picture 3" descr="DEN Logo">
            <a:extLst>
              <a:ext uri="{FF2B5EF4-FFF2-40B4-BE49-F238E27FC236}">
                <a16:creationId xmlns:a16="http://schemas.microsoft.com/office/drawing/2014/main" id="{F052E5BC-50DD-BD0A-2C74-E477D9640E86}"/>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D5FC0B7D-437B-784C-A7F0-A35F018BAB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DB2A86CA-18D0-DDD4-25D0-54F3754EFCD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95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49B0-622E-9380-36AC-5C2BC716AA13}"/>
              </a:ext>
            </a:extLst>
          </p:cNvPr>
          <p:cNvSpPr>
            <a:spLocks noGrp="1"/>
          </p:cNvSpPr>
          <p:nvPr>
            <p:ph type="title"/>
          </p:nvPr>
        </p:nvSpPr>
        <p:spPr/>
        <p:txBody>
          <a:bodyPr/>
          <a:lstStyle/>
          <a:p>
            <a:r>
              <a:rPr lang="en-US"/>
              <a:t>Personal Narrative: Tips</a:t>
            </a:r>
          </a:p>
        </p:txBody>
      </p:sp>
      <p:sp>
        <p:nvSpPr>
          <p:cNvPr id="3" name="Content Placeholder 2">
            <a:extLst>
              <a:ext uri="{FF2B5EF4-FFF2-40B4-BE49-F238E27FC236}">
                <a16:creationId xmlns:a16="http://schemas.microsoft.com/office/drawing/2014/main" id="{4DB092CD-4E93-C34C-E535-91926EEF8FE9}"/>
              </a:ext>
            </a:extLst>
          </p:cNvPr>
          <p:cNvSpPr>
            <a:spLocks noGrp="1"/>
          </p:cNvSpPr>
          <p:nvPr>
            <p:ph idx="1"/>
          </p:nvPr>
        </p:nvSpPr>
        <p:spPr/>
        <p:txBody>
          <a:bodyPr/>
          <a:lstStyle/>
          <a:p>
            <a:r>
              <a:rPr lang="en-US"/>
              <a:t>These experiences must have occurred within the United States</a:t>
            </a:r>
          </a:p>
          <a:p>
            <a:r>
              <a:rPr lang="en-US"/>
              <a:t>Do </a:t>
            </a:r>
            <a:r>
              <a:rPr lang="en-US" b="1"/>
              <a:t>NOT</a:t>
            </a:r>
            <a:r>
              <a:rPr lang="en-US"/>
              <a:t> include information on </a:t>
            </a:r>
            <a:r>
              <a:rPr lang="en-US" b="1"/>
              <a:t>race or sex</a:t>
            </a:r>
            <a:r>
              <a:rPr lang="en-US"/>
              <a:t> as a basis for disadvantage</a:t>
            </a:r>
          </a:p>
          <a:p>
            <a:r>
              <a:rPr lang="en-US"/>
              <a:t>Do </a:t>
            </a:r>
            <a:r>
              <a:rPr lang="en-US" b="1"/>
              <a:t>NOT</a:t>
            </a:r>
            <a:r>
              <a:rPr lang="en-US"/>
              <a:t> make assumptions or generalizations, be as specific as you can</a:t>
            </a:r>
          </a:p>
          <a:p>
            <a:r>
              <a:rPr lang="en-US"/>
              <a:t>Focus on individual experiences, </a:t>
            </a:r>
            <a:r>
              <a:rPr lang="en-US" b="1"/>
              <a:t>not</a:t>
            </a:r>
            <a:r>
              <a:rPr lang="en-US"/>
              <a:t> group presumptions</a:t>
            </a:r>
          </a:p>
          <a:p>
            <a:r>
              <a:rPr lang="en-US"/>
              <a:t>Focus on the WHAT and the HOW, not the WHY</a:t>
            </a:r>
          </a:p>
          <a:p>
            <a:r>
              <a:rPr lang="en-US"/>
              <a:t>Include any supporting documentation</a:t>
            </a:r>
          </a:p>
          <a:p>
            <a:endParaRPr lang="en-US"/>
          </a:p>
        </p:txBody>
      </p:sp>
      <p:pic>
        <p:nvPicPr>
          <p:cNvPr id="5" name="Picture 4" descr="DEN Logo">
            <a:extLst>
              <a:ext uri="{FF2B5EF4-FFF2-40B4-BE49-F238E27FC236}">
                <a16:creationId xmlns:a16="http://schemas.microsoft.com/office/drawing/2014/main" id="{5A650712-D07D-A364-4C80-8585AA2D0C26}"/>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325AB80E-CB34-198E-20FE-2237080151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336A1989-0279-F3CA-E92F-282F6845FD0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5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3B2CD-9E59-53EC-F18E-A135C2EA6502}"/>
              </a:ext>
            </a:extLst>
          </p:cNvPr>
          <p:cNvSpPr>
            <a:spLocks noGrp="1"/>
          </p:cNvSpPr>
          <p:nvPr>
            <p:ph type="title"/>
          </p:nvPr>
        </p:nvSpPr>
        <p:spPr/>
        <p:txBody>
          <a:bodyPr/>
          <a:lstStyle/>
          <a:p>
            <a:r>
              <a:rPr lang="en-US"/>
              <a:t>Personal Net Worth (PNW) Statement</a:t>
            </a:r>
          </a:p>
        </p:txBody>
      </p:sp>
      <p:sp>
        <p:nvSpPr>
          <p:cNvPr id="3" name="Content Placeholder 2">
            <a:extLst>
              <a:ext uri="{FF2B5EF4-FFF2-40B4-BE49-F238E27FC236}">
                <a16:creationId xmlns:a16="http://schemas.microsoft.com/office/drawing/2014/main" id="{9A1ADD1E-3800-D1EA-905A-F4F620DED97D}"/>
              </a:ext>
            </a:extLst>
          </p:cNvPr>
          <p:cNvSpPr>
            <a:spLocks noGrp="1"/>
          </p:cNvSpPr>
          <p:nvPr>
            <p:ph idx="1"/>
          </p:nvPr>
        </p:nvSpPr>
        <p:spPr/>
        <p:txBody>
          <a:bodyPr vert="horz" lIns="91440" tIns="45720" rIns="91440" bIns="45720" rtlCol="0" anchor="t">
            <a:normAutofit/>
          </a:bodyPr>
          <a:lstStyle/>
          <a:p>
            <a:r>
              <a:rPr lang="en-US"/>
              <a:t>You must submit a </a:t>
            </a:r>
            <a:r>
              <a:rPr lang="en-US" b="1"/>
              <a:t>NEW</a:t>
            </a:r>
            <a:r>
              <a:rPr lang="en-US"/>
              <a:t> form </a:t>
            </a:r>
          </a:p>
          <a:p>
            <a:r>
              <a:rPr lang="en-US"/>
              <a:t>$2.047 million Cap</a:t>
            </a:r>
          </a:p>
          <a:p>
            <a:r>
              <a:rPr lang="en-US"/>
              <a:t>Submit in B2G with your Personal Narrative</a:t>
            </a:r>
          </a:p>
          <a:p>
            <a:r>
              <a:rPr lang="en-US"/>
              <a:t>Including any supporting documentation</a:t>
            </a:r>
          </a:p>
          <a:p>
            <a:r>
              <a:rPr lang="en-US"/>
              <a:t>USDOT </a:t>
            </a:r>
            <a:r>
              <a:rPr lang="en-US">
                <a:hlinkClick r:id="rId3"/>
              </a:rPr>
              <a:t>PNW Form</a:t>
            </a:r>
            <a:endParaRPr lang="en-US"/>
          </a:p>
          <a:p>
            <a:pPr marL="0" indent="0">
              <a:buNone/>
            </a:pPr>
            <a:endParaRPr lang="en-US"/>
          </a:p>
        </p:txBody>
      </p:sp>
      <p:pic>
        <p:nvPicPr>
          <p:cNvPr id="5" name="Picture 4" descr="DEN Logo">
            <a:extLst>
              <a:ext uri="{FF2B5EF4-FFF2-40B4-BE49-F238E27FC236}">
                <a16:creationId xmlns:a16="http://schemas.microsoft.com/office/drawing/2014/main" id="{7D3F061D-A15A-ABC4-98F0-AB127B508E63}"/>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D73EE795-461E-D856-2316-6A9E78E4B8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1A2A657B-C96D-3082-651A-3EBE34D65C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06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F4A-831E-399E-27A1-9C61B45F8BFF}"/>
              </a:ext>
            </a:extLst>
          </p:cNvPr>
          <p:cNvSpPr>
            <a:spLocks noGrp="1"/>
          </p:cNvSpPr>
          <p:nvPr>
            <p:ph type="title"/>
          </p:nvPr>
        </p:nvSpPr>
        <p:spPr/>
        <p:txBody>
          <a:bodyPr/>
          <a:lstStyle/>
          <a:p>
            <a:r>
              <a:rPr lang="en-US"/>
              <a:t>Additional Documentation</a:t>
            </a:r>
          </a:p>
        </p:txBody>
      </p:sp>
      <p:sp>
        <p:nvSpPr>
          <p:cNvPr id="3" name="Content Placeholder 2">
            <a:extLst>
              <a:ext uri="{FF2B5EF4-FFF2-40B4-BE49-F238E27FC236}">
                <a16:creationId xmlns:a16="http://schemas.microsoft.com/office/drawing/2014/main" id="{DDD59797-0665-4B0E-28EE-E302A13E7288}"/>
              </a:ext>
            </a:extLst>
          </p:cNvPr>
          <p:cNvSpPr>
            <a:spLocks noGrp="1"/>
          </p:cNvSpPr>
          <p:nvPr>
            <p:ph idx="1"/>
          </p:nvPr>
        </p:nvSpPr>
        <p:spPr/>
        <p:txBody>
          <a:bodyPr/>
          <a:lstStyle/>
          <a:p>
            <a:r>
              <a:rPr lang="en-US"/>
              <a:t>Not required</a:t>
            </a:r>
          </a:p>
          <a:p>
            <a:r>
              <a:rPr lang="en-US"/>
              <a:t>Any kind of relevant supporting documentation</a:t>
            </a:r>
          </a:p>
          <a:p>
            <a:r>
              <a:rPr lang="en-US"/>
              <a:t>Examples:</a:t>
            </a:r>
          </a:p>
          <a:p>
            <a:pPr lvl="1"/>
            <a:r>
              <a:rPr lang="en-US"/>
              <a:t>Financial Records (Tax Documents, Bank Statements, etc.)</a:t>
            </a:r>
          </a:p>
          <a:p>
            <a:pPr lvl="1"/>
            <a:r>
              <a:rPr lang="en-US"/>
              <a:t>Denial Letters (loans, education, associations)</a:t>
            </a:r>
          </a:p>
          <a:p>
            <a:pPr lvl="1"/>
            <a:r>
              <a:rPr lang="en-US"/>
              <a:t>Communications, emails</a:t>
            </a:r>
          </a:p>
          <a:p>
            <a:pPr lvl="1"/>
            <a:r>
              <a:rPr lang="en-US"/>
              <a:t>Offer letters with unrealistic or unreasonable terms	</a:t>
            </a:r>
          </a:p>
        </p:txBody>
      </p:sp>
      <p:pic>
        <p:nvPicPr>
          <p:cNvPr id="5" name="Picture 4" descr="DEN Logo">
            <a:extLst>
              <a:ext uri="{FF2B5EF4-FFF2-40B4-BE49-F238E27FC236}">
                <a16:creationId xmlns:a16="http://schemas.microsoft.com/office/drawing/2014/main" id="{242008CA-5EBB-6B13-BEA9-E493EC94587D}"/>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6CD79B29-10DF-4234-E15A-787F5CFEB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ABED50EE-79B1-FA1A-CC7C-20A32E98BA4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1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92EA7-2717-8469-5091-919B0B67FF0F}"/>
              </a:ext>
            </a:extLst>
          </p:cNvPr>
          <p:cNvSpPr>
            <a:spLocks noGrp="1"/>
          </p:cNvSpPr>
          <p:nvPr>
            <p:ph type="title"/>
          </p:nvPr>
        </p:nvSpPr>
        <p:spPr/>
        <p:txBody>
          <a:bodyPr/>
          <a:lstStyle/>
          <a:p>
            <a:r>
              <a:rPr lang="en-US"/>
              <a:t>How to Submit Your PN and PNW</a:t>
            </a:r>
          </a:p>
        </p:txBody>
      </p:sp>
      <p:sp>
        <p:nvSpPr>
          <p:cNvPr id="3" name="Content Placeholder 2">
            <a:extLst>
              <a:ext uri="{FF2B5EF4-FFF2-40B4-BE49-F238E27FC236}">
                <a16:creationId xmlns:a16="http://schemas.microsoft.com/office/drawing/2014/main" id="{A9946102-B6B7-70C5-F8D8-13C312AE067B}"/>
              </a:ext>
            </a:extLst>
          </p:cNvPr>
          <p:cNvSpPr>
            <a:spLocks noGrp="1"/>
          </p:cNvSpPr>
          <p:nvPr>
            <p:ph idx="1"/>
          </p:nvPr>
        </p:nvSpPr>
        <p:spPr/>
        <p:txBody>
          <a:bodyPr vert="horz" lIns="91440" tIns="45720" rIns="91440" bIns="45720" rtlCol="0" anchor="t">
            <a:normAutofit/>
          </a:bodyPr>
          <a:lstStyle/>
          <a:p>
            <a:r>
              <a:rPr lang="en-US"/>
              <a:t>Login to your certifying agency site:</a:t>
            </a:r>
          </a:p>
          <a:p>
            <a:pPr lvl="1"/>
            <a:r>
              <a:rPr lang="en-US"/>
              <a:t>DSBO/ACDBE:  </a:t>
            </a:r>
            <a:r>
              <a:rPr lang="en-US">
                <a:hlinkClick r:id="rId3"/>
              </a:rPr>
              <a:t>https://denver.mwdbe.com/</a:t>
            </a:r>
            <a:endParaRPr lang="en-US"/>
          </a:p>
          <a:p>
            <a:pPr lvl="1"/>
            <a:r>
              <a:rPr lang="en-US"/>
              <a:t>CDOT: </a:t>
            </a:r>
            <a:r>
              <a:rPr lang="en-US">
                <a:hlinkClick r:id="rId4"/>
              </a:rPr>
              <a:t>https://cdot.dbesystem.com/</a:t>
            </a:r>
            <a:r>
              <a:rPr lang="en-US"/>
              <a:t> </a:t>
            </a:r>
          </a:p>
          <a:p>
            <a:r>
              <a:rPr lang="en-US"/>
              <a:t>Submit your PN and current PNW by January 16, 2026</a:t>
            </a:r>
          </a:p>
          <a:p>
            <a:r>
              <a:rPr lang="en-US"/>
              <a:t>If you do not submit by January 16, 2026:</a:t>
            </a:r>
          </a:p>
          <a:p>
            <a:pPr lvl="1"/>
            <a:r>
              <a:rPr lang="en-US"/>
              <a:t>You will be </a:t>
            </a:r>
            <a:r>
              <a:rPr lang="en-US" u="sng"/>
              <a:t>removed</a:t>
            </a:r>
            <a:r>
              <a:rPr lang="en-US"/>
              <a:t> from the online directory</a:t>
            </a:r>
          </a:p>
          <a:p>
            <a:pPr lvl="1"/>
            <a:r>
              <a:rPr lang="en-US"/>
              <a:t>You can still submit your reevaluation after this date, and it will be added to the queue and reviewed </a:t>
            </a:r>
            <a:r>
              <a:rPr lang="en-US" i="1"/>
              <a:t>in the order it was received</a:t>
            </a:r>
            <a:r>
              <a:rPr lang="en-US"/>
              <a:t>. </a:t>
            </a:r>
          </a:p>
          <a:p>
            <a:pPr lvl="1"/>
            <a:r>
              <a:rPr lang="en-US"/>
              <a:t>You must submit your reevaluation </a:t>
            </a:r>
            <a:r>
              <a:rPr lang="en-US" u="sng"/>
              <a:t>no later than your anniversary date</a:t>
            </a:r>
            <a:r>
              <a:rPr lang="en-US"/>
              <a:t>, </a:t>
            </a:r>
            <a:r>
              <a:rPr lang="en-US" b="1"/>
              <a:t>or your firm will be decertified.</a:t>
            </a:r>
          </a:p>
        </p:txBody>
      </p:sp>
      <p:pic>
        <p:nvPicPr>
          <p:cNvPr id="5" name="Picture 4" descr="DEN Logo">
            <a:extLst>
              <a:ext uri="{FF2B5EF4-FFF2-40B4-BE49-F238E27FC236}">
                <a16:creationId xmlns:a16="http://schemas.microsoft.com/office/drawing/2014/main" id="{BBF88EF3-3BD4-B503-6ECA-6DBF24A40331}"/>
              </a:ext>
              <a:ext uri="{C183D7F6-B498-43B3-948B-1728B52AA6E4}">
                <adec:decorative xmlns:adec="http://schemas.microsoft.com/office/drawing/2017/decorative" val="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8954" y="6156382"/>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ED02922A-80BA-86C7-7114-06C85B823E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7092" y="6193420"/>
            <a:ext cx="1914782" cy="478479"/>
          </a:xfrm>
          <a:prstGeom prst="rect">
            <a:avLst/>
          </a:prstGeom>
        </p:spPr>
      </p:pic>
      <p:pic>
        <p:nvPicPr>
          <p:cNvPr id="9" name="Picture 2" descr="cdot detail image">
            <a:extLst>
              <a:ext uri="{FF2B5EF4-FFF2-40B4-BE49-F238E27FC236}">
                <a16:creationId xmlns:a16="http://schemas.microsoft.com/office/drawing/2014/main" id="{8D5DD3DF-51CD-0574-3321-E8F65358CB7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45716" y="6138708"/>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5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descr="Housekeeping&#10;Please note the following Zoom housekeeping items as you enter:&#10;All cameras and microphones must remain off during the main session&#10;We encourage you to use the Q&amp;A function &#10;">
            <a:extLst>
              <a:ext uri="{FF2B5EF4-FFF2-40B4-BE49-F238E27FC236}">
                <a16:creationId xmlns:a16="http://schemas.microsoft.com/office/drawing/2014/main" id="{90003090-4EA3-A38E-7DF8-853A56FC6CCD}"/>
              </a:ext>
              <a:ext uri="{C183D7F6-B498-43B3-948B-1728B52AA6E4}">
                <adec:decorative xmlns:adec="http://schemas.microsoft.com/office/drawing/2017/decorative" val="0"/>
              </a:ext>
            </a:extLst>
          </p:cNvPr>
          <p:cNvSpPr>
            <a:spLocks noGrp="1"/>
          </p:cNvSpPr>
          <p:nvPr>
            <p:ph type="title" idx="4294967295"/>
          </p:nvPr>
        </p:nvSpPr>
        <p:spPr>
          <a:xfrm>
            <a:off x="770439" y="496503"/>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a:ln>
                  <a:noFill/>
                </a:ln>
                <a:effectLst/>
                <a:uLnTx/>
                <a:uFillTx/>
                <a:ea typeface="+mn-ea"/>
                <a:cs typeface="+mn-cs"/>
              </a:rPr>
              <a:t>Housekeeping</a:t>
            </a:r>
            <a:endParaRPr lang="en-US" b="0" i="0" u="none" strike="noStrike" kern="1200" cap="none" spc="0" normalizeH="0" baseline="0" noProof="0">
              <a:ln>
                <a:noFill/>
              </a:ln>
              <a:effectLst/>
              <a:uLnTx/>
              <a:uFillTx/>
              <a:ea typeface="+mn-ea"/>
              <a:cs typeface="+mn-cs"/>
            </a:endParaRPr>
          </a:p>
        </p:txBody>
      </p:sp>
      <p:sp>
        <p:nvSpPr>
          <p:cNvPr id="12" name="Text Placeholder 11">
            <a:extLst>
              <a:ext uri="{FF2B5EF4-FFF2-40B4-BE49-F238E27FC236}">
                <a16:creationId xmlns:a16="http://schemas.microsoft.com/office/drawing/2014/main" id="{F3A340E0-1503-4007-DE5B-398218D4AA5D}"/>
              </a:ext>
              <a:ext uri="{C183D7F6-B498-43B3-948B-1728B52AA6E4}">
                <adec:decorative xmlns:adec="http://schemas.microsoft.com/office/drawing/2017/decorative" val="1"/>
              </a:ext>
            </a:extLst>
          </p:cNvPr>
          <p:cNvSpPr>
            <a:spLocks noGrp="1"/>
          </p:cNvSpPr>
          <p:nvPr>
            <p:ph type="body" sz="quarter" idx="13"/>
          </p:nvPr>
        </p:nvSpPr>
        <p:spPr>
          <a:xfrm>
            <a:off x="769938" y="1555749"/>
            <a:ext cx="10139252" cy="972766"/>
          </a:xfrm>
        </p:spPr>
        <p:txBody>
          <a:bodyPr lIns="91440" tIns="45720" rIns="91440" bIns="45720" anchor="t">
            <a:noAutofit/>
          </a:bodyPr>
          <a:lstStyle/>
          <a:p>
            <a:pPr marL="342900" indent="-342900">
              <a:buClr>
                <a:schemeClr val="tx1"/>
              </a:buClr>
              <a:buFont typeface="Arial" panose="020B0604020202020204" pitchFamily="34" charset="0"/>
              <a:buChar char="•"/>
            </a:pPr>
            <a:r>
              <a:rPr lang="en-US" sz="2800"/>
              <a:t>All cameras and microphones must remain </a:t>
            </a:r>
            <a:r>
              <a:rPr lang="en-US" sz="2800" b="1"/>
              <a:t>off</a:t>
            </a:r>
            <a:r>
              <a:rPr lang="en-US" sz="2800"/>
              <a:t> during the main session</a:t>
            </a:r>
          </a:p>
          <a:p>
            <a:pPr marL="342900" indent="-342900">
              <a:buClr>
                <a:schemeClr val="tx1"/>
              </a:buClr>
              <a:buFont typeface="Arial" panose="020B0604020202020204" pitchFamily="34" charset="0"/>
              <a:buChar char="•"/>
            </a:pPr>
            <a:r>
              <a:rPr lang="en-US" sz="2800"/>
              <a:t>Please </a:t>
            </a:r>
            <a:r>
              <a:rPr lang="en-US" sz="2800" b="1"/>
              <a:t>hold</a:t>
            </a:r>
            <a:r>
              <a:rPr lang="en-US" sz="2800"/>
              <a:t> your questions until the Q&amp;A session at the end</a:t>
            </a:r>
          </a:p>
          <a:p>
            <a:pPr marL="342900" indent="-342900">
              <a:buClr>
                <a:schemeClr val="tx1"/>
              </a:buClr>
              <a:buFont typeface="Arial" panose="020B0604020202020204" pitchFamily="34" charset="0"/>
              <a:buChar char="•"/>
            </a:pPr>
            <a:r>
              <a:rPr lang="en-US" sz="2800"/>
              <a:t>This session is being </a:t>
            </a:r>
            <a:r>
              <a:rPr lang="en-US" sz="2800" b="1"/>
              <a:t>recorded</a:t>
            </a:r>
          </a:p>
          <a:p>
            <a:pPr marL="342900" indent="-342900">
              <a:buClr>
                <a:schemeClr val="tx1"/>
              </a:buClr>
              <a:buFont typeface="Arial" panose="020B0604020202020204" pitchFamily="34" charset="0"/>
              <a:buChar char="•"/>
            </a:pPr>
            <a:r>
              <a:rPr lang="en-US" sz="2800"/>
              <a:t>This presentation </a:t>
            </a:r>
            <a:r>
              <a:rPr lang="en-US" sz="2800" u="sng"/>
              <a:t>will be shared </a:t>
            </a:r>
            <a:r>
              <a:rPr lang="en-US" sz="2800"/>
              <a:t>with all attendees</a:t>
            </a:r>
          </a:p>
          <a:p>
            <a:pPr>
              <a:buClr>
                <a:schemeClr val="tx1"/>
              </a:buClr>
            </a:pPr>
            <a:endParaRPr lang="en-US" sz="2800"/>
          </a:p>
          <a:p>
            <a:pPr>
              <a:buClr>
                <a:srgbClr val="E35B2A"/>
              </a:buClr>
            </a:pPr>
            <a:endParaRPr lang="en-US" sz="2800"/>
          </a:p>
        </p:txBody>
      </p:sp>
      <p:pic>
        <p:nvPicPr>
          <p:cNvPr id="2" name="Picture 1" descr="DEN Logo">
            <a:extLst>
              <a:ext uri="{FF2B5EF4-FFF2-40B4-BE49-F238E27FC236}">
                <a16:creationId xmlns:a16="http://schemas.microsoft.com/office/drawing/2014/main" id="{43CBD5AC-EBB8-4B2B-3857-CB4C3F5D5697}"/>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2131" y="5993313"/>
            <a:ext cx="532817" cy="518535"/>
          </a:xfrm>
          <a:prstGeom prst="rect">
            <a:avLst/>
          </a:prstGeom>
        </p:spPr>
      </p:pic>
      <p:pic>
        <p:nvPicPr>
          <p:cNvPr id="3" name="Picture 2" descr="Denver Economic Development and Opportunity logo&#10;">
            <a:extLst>
              <a:ext uri="{FF2B5EF4-FFF2-40B4-BE49-F238E27FC236}">
                <a16:creationId xmlns:a16="http://schemas.microsoft.com/office/drawing/2014/main" id="{B43EC712-638A-1EE3-8BD6-7F87B29DE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0269" y="6030351"/>
            <a:ext cx="1914782" cy="478479"/>
          </a:xfrm>
          <a:prstGeom prst="rect">
            <a:avLst/>
          </a:prstGeom>
        </p:spPr>
      </p:pic>
      <p:pic>
        <p:nvPicPr>
          <p:cNvPr id="4" name="Picture 2" descr="cdot detail image">
            <a:extLst>
              <a:ext uri="{FF2B5EF4-FFF2-40B4-BE49-F238E27FC236}">
                <a16:creationId xmlns:a16="http://schemas.microsoft.com/office/drawing/2014/main" id="{4939A9BF-1C44-CC28-8763-346C2F78863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8893" y="5975639"/>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825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68FF-833A-60BC-780C-F4E7CF0FDC44}"/>
              </a:ext>
            </a:extLst>
          </p:cNvPr>
          <p:cNvSpPr>
            <a:spLocks noGrp="1"/>
          </p:cNvSpPr>
          <p:nvPr>
            <p:ph type="title"/>
          </p:nvPr>
        </p:nvSpPr>
        <p:spPr/>
        <p:txBody>
          <a:bodyPr/>
          <a:lstStyle/>
          <a:p>
            <a:r>
              <a:rPr lang="en-US"/>
              <a:t>Resources</a:t>
            </a:r>
          </a:p>
        </p:txBody>
      </p:sp>
      <p:sp>
        <p:nvSpPr>
          <p:cNvPr id="3" name="Content Placeholder 2">
            <a:extLst>
              <a:ext uri="{FF2B5EF4-FFF2-40B4-BE49-F238E27FC236}">
                <a16:creationId xmlns:a16="http://schemas.microsoft.com/office/drawing/2014/main" id="{6C863A42-EEE7-F47A-691A-8FB30EFAA01C}"/>
              </a:ext>
            </a:extLst>
          </p:cNvPr>
          <p:cNvSpPr>
            <a:spLocks noGrp="1"/>
          </p:cNvSpPr>
          <p:nvPr>
            <p:ph idx="1"/>
          </p:nvPr>
        </p:nvSpPr>
        <p:spPr/>
        <p:txBody>
          <a:bodyPr/>
          <a:lstStyle/>
          <a:p>
            <a:pPr marL="285750" indent="-285750"/>
            <a:r>
              <a:rPr lang="en-US">
                <a:hlinkClick r:id="rId3"/>
              </a:rPr>
              <a:t>Steps to Submit a Personal Narrative for Reevaluation</a:t>
            </a:r>
            <a:endParaRPr lang="en-US"/>
          </a:p>
          <a:p>
            <a:pPr marL="285750" indent="-285750"/>
            <a:r>
              <a:rPr lang="en-US"/>
              <a:t>Code of Federal Regulations (CFR) </a:t>
            </a:r>
            <a:r>
              <a:rPr lang="en-US">
                <a:hlinkClick r:id="rId4"/>
              </a:rPr>
              <a:t>49 Part 26</a:t>
            </a:r>
            <a:endParaRPr lang="en-US"/>
          </a:p>
          <a:p>
            <a:pPr marL="285750" indent="-285750"/>
            <a:r>
              <a:rPr lang="en-US">
                <a:hlinkClick r:id="rId5"/>
              </a:rPr>
              <a:t>USDOT DBE IFR FAQ’s</a:t>
            </a:r>
            <a:endParaRPr lang="en-US"/>
          </a:p>
          <a:p>
            <a:pPr marL="285750" indent="-285750"/>
            <a:r>
              <a:rPr lang="en-US"/>
              <a:t>USDOT </a:t>
            </a:r>
            <a:r>
              <a:rPr lang="en-US">
                <a:hlinkClick r:id="rId6"/>
              </a:rPr>
              <a:t>PNW Form</a:t>
            </a:r>
            <a:endParaRPr lang="en-US"/>
          </a:p>
          <a:p>
            <a:pPr marL="285750" indent="-285750"/>
            <a:endParaRPr lang="en-US"/>
          </a:p>
          <a:p>
            <a:endParaRPr lang="en-US"/>
          </a:p>
        </p:txBody>
      </p:sp>
      <p:pic>
        <p:nvPicPr>
          <p:cNvPr id="5" name="Picture 4" descr="DEN Logo">
            <a:extLst>
              <a:ext uri="{FF2B5EF4-FFF2-40B4-BE49-F238E27FC236}">
                <a16:creationId xmlns:a16="http://schemas.microsoft.com/office/drawing/2014/main" id="{398450F8-CBA9-1DE4-B0BD-D477233AA56E}"/>
              </a:ext>
              <a:ext uri="{C183D7F6-B498-43B3-948B-1728B52AA6E4}">
                <adec:decorative xmlns:adec="http://schemas.microsoft.com/office/drawing/2017/decorative" val="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923EFAFE-7A23-3992-9DE8-3A641422695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E169347E-FB51-1107-3997-ADBD6820DB0B}"/>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184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F7CEFA-447F-7F36-CB92-D8C34F1722D2}"/>
              </a:ext>
            </a:extLst>
          </p:cNvPr>
          <p:cNvSpPr>
            <a:spLocks noGrp="1"/>
          </p:cNvSpPr>
          <p:nvPr>
            <p:ph type="title"/>
          </p:nvPr>
        </p:nvSpPr>
        <p:spPr>
          <a:xfrm>
            <a:off x="93306" y="109700"/>
            <a:ext cx="2687216" cy="1694656"/>
          </a:xfrm>
        </p:spPr>
        <p:txBody>
          <a:bodyPr/>
          <a:lstStyle/>
          <a:p>
            <a:r>
              <a:rPr lang="en-US" b="1">
                <a:latin typeface="Arial"/>
                <a:cs typeface="Arial"/>
              </a:rPr>
              <a:t>DSBO Resources &amp; Contact </a:t>
            </a:r>
          </a:p>
        </p:txBody>
      </p:sp>
      <p:sp>
        <p:nvSpPr>
          <p:cNvPr id="4" name="TextBox 3">
            <a:extLst>
              <a:ext uri="{FF2B5EF4-FFF2-40B4-BE49-F238E27FC236}">
                <a16:creationId xmlns:a16="http://schemas.microsoft.com/office/drawing/2014/main" id="{52E99E7F-537D-5B04-9F3B-36C0A039E6D2}"/>
              </a:ext>
            </a:extLst>
          </p:cNvPr>
          <p:cNvSpPr txBox="1"/>
          <p:nvPr/>
        </p:nvSpPr>
        <p:spPr>
          <a:xfrm>
            <a:off x="3150394" y="870906"/>
            <a:ext cx="8298656" cy="1631216"/>
          </a:xfrm>
          <a:prstGeom prst="rect">
            <a:avLst/>
          </a:prstGeom>
          <a:noFill/>
        </p:spPr>
        <p:txBody>
          <a:bodyPr wrap="square">
            <a:spAutoFit/>
          </a:bodyPr>
          <a:lstStyle/>
          <a:p>
            <a:pPr algn="ctr" rtl="0" fontAlgn="base"/>
            <a:r>
              <a:rPr lang="en-US" sz="1800" b="1" i="0" u="none" strike="noStrike">
                <a:effectLst/>
                <a:latin typeface="Arial" panose="020B0604020202020204" pitchFamily="34" charset="0"/>
                <a:cs typeface="Arial" panose="020B0604020202020204" pitchFamily="34" charset="0"/>
              </a:rPr>
              <a:t>Division of Small Business Opportunity (DSBO) – Certification</a:t>
            </a:r>
          </a:p>
          <a:p>
            <a:pPr algn="ctr" rtl="0" fontAlgn="base"/>
            <a:r>
              <a:rPr lang="en-US" sz="1800" b="0" i="0">
                <a:solidFill>
                  <a:srgbClr val="000000"/>
                </a:solidFill>
                <a:effectLst/>
                <a:latin typeface="Arial" panose="020B0604020202020204" pitchFamily="34" charset="0"/>
                <a:cs typeface="Arial" panose="020B0604020202020204" pitchFamily="34" charset="0"/>
              </a:rPr>
              <a:t>​</a:t>
            </a:r>
          </a:p>
          <a:p>
            <a:pPr algn="ctr" rtl="0" fontAlgn="base"/>
            <a:r>
              <a:rPr lang="en-US" sz="1600" b="0" i="0" u="sng" strike="noStrike">
                <a:solidFill>
                  <a:schemeClr val="accent1">
                    <a:lumMod val="60000"/>
                    <a:lumOff val="4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certificationinfo@denvergov.org</a:t>
            </a:r>
            <a:r>
              <a:rPr lang="en-US" sz="1600" b="0" i="0" u="none" strike="noStrike">
                <a:solidFill>
                  <a:schemeClr val="accent1">
                    <a:lumMod val="60000"/>
                    <a:lumOff val="40000"/>
                  </a:schemeClr>
                </a:solidFill>
                <a:effectLst/>
                <a:latin typeface="Arial" panose="020B0604020202020204" pitchFamily="34" charset="0"/>
                <a:cs typeface="Arial" panose="020B0604020202020204" pitchFamily="34" charset="0"/>
              </a:rPr>
              <a:t> </a:t>
            </a:r>
            <a:r>
              <a:rPr lang="en-US" sz="1600" b="0" i="0">
                <a:solidFill>
                  <a:schemeClr val="accent1">
                    <a:lumMod val="60000"/>
                    <a:lumOff val="40000"/>
                  </a:schemeClr>
                </a:solidFill>
                <a:effectLst/>
                <a:latin typeface="Arial" panose="020B0604020202020204" pitchFamily="34" charset="0"/>
                <a:cs typeface="Arial" panose="020B0604020202020204" pitchFamily="34" charset="0"/>
              </a:rPr>
              <a:t>​</a:t>
            </a:r>
          </a:p>
          <a:p>
            <a:pPr algn="ctr" rtl="0" fontAlgn="base"/>
            <a:r>
              <a:rPr lang="en-US" sz="1400" b="0" i="0" u="none" strike="noStrike">
                <a:effectLst/>
                <a:latin typeface="Arial" panose="020B0604020202020204" pitchFamily="34" charset="0"/>
                <a:cs typeface="Arial" panose="020B0604020202020204" pitchFamily="34" charset="0"/>
              </a:rPr>
              <a:t>(720) 913-1714</a:t>
            </a:r>
            <a:r>
              <a:rPr lang="en-US" sz="1600" b="0" i="0">
                <a:effectLst/>
                <a:latin typeface="Arial" panose="020B0604020202020204" pitchFamily="34" charset="0"/>
                <a:cs typeface="Arial" panose="020B0604020202020204" pitchFamily="34" charset="0"/>
              </a:rPr>
              <a:t>​</a:t>
            </a:r>
          </a:p>
          <a:p>
            <a:pPr algn="ctr" rtl="0" fontAlgn="base"/>
            <a:endParaRPr lang="en-US" sz="1600" b="0" i="0">
              <a:effectLst/>
              <a:latin typeface="Arial" panose="020B0604020202020204" pitchFamily="34" charset="0"/>
              <a:cs typeface="Arial" panose="020B0604020202020204" pitchFamily="34" charset="0"/>
            </a:endParaRPr>
          </a:p>
          <a:p>
            <a:pPr algn="ctr" rtl="0" fontAlgn="base"/>
            <a:r>
              <a:rPr lang="en-US" sz="1600" b="0" i="0" u="sng" strike="noStrike">
                <a:solidFill>
                  <a:schemeClr val="accent1">
                    <a:lumMod val="60000"/>
                    <a:lumOff val="40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www.denvergov.org/dsbo</a:t>
            </a:r>
            <a:r>
              <a:rPr lang="en-US" sz="1600" b="0" i="0" u="none" strike="noStrike">
                <a:solidFill>
                  <a:schemeClr val="accent1">
                    <a:lumMod val="60000"/>
                    <a:lumOff val="40000"/>
                  </a:schemeClr>
                </a:solidFill>
                <a:effectLst/>
                <a:latin typeface="Arial" panose="020B0604020202020204" pitchFamily="34" charset="0"/>
                <a:cs typeface="Arial" panose="020B0604020202020204" pitchFamily="34" charset="0"/>
              </a:rPr>
              <a:t> </a:t>
            </a:r>
            <a:endParaRPr lang="en-US" sz="1600"/>
          </a:p>
        </p:txBody>
      </p:sp>
      <p:sp>
        <p:nvSpPr>
          <p:cNvPr id="7" name="TextBox 6">
            <a:extLst>
              <a:ext uri="{FF2B5EF4-FFF2-40B4-BE49-F238E27FC236}">
                <a16:creationId xmlns:a16="http://schemas.microsoft.com/office/drawing/2014/main" id="{3555E232-37CA-628B-4589-425C0732B62E}"/>
              </a:ext>
            </a:extLst>
          </p:cNvPr>
          <p:cNvSpPr txBox="1"/>
          <p:nvPr/>
        </p:nvSpPr>
        <p:spPr>
          <a:xfrm>
            <a:off x="3343275" y="3152775"/>
            <a:ext cx="8105775" cy="646331"/>
          </a:xfrm>
          <a:prstGeom prst="rect">
            <a:avLst/>
          </a:prstGeom>
          <a:noFill/>
        </p:spPr>
        <p:txBody>
          <a:bodyPr wrap="square" rtlCol="0">
            <a:spAutoFit/>
          </a:bodyPr>
          <a:lstStyle/>
          <a:p>
            <a:pPr algn="ctr"/>
            <a:r>
              <a:rPr lang="en-US"/>
              <a:t>Submit your application on the </a:t>
            </a:r>
          </a:p>
          <a:p>
            <a:pPr algn="ctr"/>
            <a:r>
              <a:rPr lang="en-US">
                <a:hlinkClick r:id="rId5"/>
              </a:rPr>
              <a:t>Small Business Certification &amp; Contract Management System</a:t>
            </a:r>
            <a:endParaRPr lang="en-US"/>
          </a:p>
        </p:txBody>
      </p:sp>
    </p:spTree>
    <p:extLst>
      <p:ext uri="{BB962C8B-B14F-4D97-AF65-F5344CB8AC3E}">
        <p14:creationId xmlns:p14="http://schemas.microsoft.com/office/powerpoint/2010/main" val="385383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21F77-53D9-48BC-E1E5-E96207E6A3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6E17E7-E9BE-1156-2A01-4BAAF47236E7}"/>
              </a:ext>
            </a:extLst>
          </p:cNvPr>
          <p:cNvSpPr>
            <a:spLocks noGrp="1"/>
          </p:cNvSpPr>
          <p:nvPr>
            <p:ph type="title" idx="4294967295"/>
          </p:nvPr>
        </p:nvSpPr>
        <p:spPr>
          <a:xfrm>
            <a:off x="769939" y="504124"/>
            <a:ext cx="8694403" cy="5783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440099"/>
                </a:solidFill>
                <a:effectLst/>
                <a:uLnTx/>
                <a:uFillTx/>
                <a:latin typeface="+mn-lt"/>
                <a:ea typeface="+mn-ea"/>
                <a:cs typeface="+mn-cs"/>
              </a:rPr>
              <a:t>ACDBE Resources and Contact Info</a:t>
            </a:r>
          </a:p>
        </p:txBody>
      </p:sp>
      <p:sp>
        <p:nvSpPr>
          <p:cNvPr id="5" name="TextBox 4">
            <a:extLst>
              <a:ext uri="{FF2B5EF4-FFF2-40B4-BE49-F238E27FC236}">
                <a16:creationId xmlns:a16="http://schemas.microsoft.com/office/drawing/2014/main" id="{420D51F0-C363-92A1-9BE6-3AF289924932}"/>
              </a:ext>
            </a:extLst>
          </p:cNvPr>
          <p:cNvSpPr txBox="1"/>
          <p:nvPr/>
        </p:nvSpPr>
        <p:spPr>
          <a:xfrm>
            <a:off x="1210382" y="1843950"/>
            <a:ext cx="8253960" cy="3170099"/>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18414" lvl="1" indent="0" algn="ctr" defTabSz="609585" rtl="0" eaLnBrk="1" fontAlgn="auto"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Culture &amp; Strategy</a:t>
            </a:r>
          </a:p>
          <a:p>
            <a:pPr marL="0" marR="18414" lvl="1" indent="0" algn="ctr" defTabSz="609585" rtl="0" eaLnBrk="1" fontAlgn="auto"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Airport Access &amp; Business Opportunity (AABO)</a:t>
            </a:r>
          </a:p>
          <a:p>
            <a:pPr marL="0" marR="18414" lvl="1" indent="0" algn="ctr" defTabSz="609585" rtl="0" eaLnBrk="1" fontAlgn="base" latinLnBrk="0" hangingPunct="1">
              <a:lnSpc>
                <a:spcPct val="100000"/>
              </a:lnSpc>
              <a:spcBef>
                <a:spcPct val="0"/>
              </a:spcBef>
              <a:spcAft>
                <a:spcPct val="0"/>
              </a:spcAft>
              <a:buClr>
                <a:srgbClr val="B74D13"/>
              </a:buClr>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General Inbox</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a:ln>
                  <a:noFill/>
                </a:ln>
                <a:solidFill>
                  <a:srgbClr val="3B1D85"/>
                </a:solidFill>
                <a:effectLst/>
                <a:uLnTx/>
                <a:uFillTx/>
                <a:latin typeface="Calibri" panose="020F0502020204030204"/>
                <a:ea typeface="+mn-ea"/>
                <a:cs typeface="+mn-cs"/>
                <a:hlinkClick r:id="rId3"/>
              </a:rPr>
              <a:t>DEN-ACDBE@flydenver.com</a:t>
            </a:r>
            <a:r>
              <a:rPr kumimoji="0" lang="en-US" sz="2000" b="0" i="0" u="none" strike="noStrike" kern="1200" cap="none" spc="0" normalizeH="0" baseline="0" noProof="0">
                <a:ln>
                  <a:noFill/>
                </a:ln>
                <a:solidFill>
                  <a:srgbClr val="3B1D85"/>
                </a:solidFill>
                <a:effectLst/>
                <a:uLnTx/>
                <a:uFillTx/>
                <a:latin typeface="Calibri" panose="020F0502020204030204"/>
                <a:ea typeface="+mn-ea"/>
                <a:cs typeface="+mn-cs"/>
              </a:rPr>
              <a:t> </a:t>
            </a:r>
          </a:p>
          <a:p>
            <a:pPr marL="0" marR="18414" lvl="1" indent="0" algn="ctr" defTabSz="609585" rtl="0" eaLnBrk="1" fontAlgn="base" latinLnBrk="0" hangingPunct="1">
              <a:lnSpc>
                <a:spcPct val="100000"/>
              </a:lnSpc>
              <a:spcBef>
                <a:spcPct val="0"/>
              </a:spcBef>
              <a:spcAft>
                <a:spcPct val="0"/>
              </a:spcAft>
              <a:buClr>
                <a:srgbClr val="B74D13"/>
              </a:buClr>
              <a:buSzTx/>
              <a:buFontTx/>
              <a:buNone/>
              <a:tabLst/>
              <a:defRPr/>
            </a:pPr>
            <a:endParaRPr kumimoji="0" lang="en-US" sz="2000" b="0" i="0" u="none" strike="noStrike" kern="1200" cap="none" spc="0" normalizeH="0" baseline="0" noProof="0">
              <a:ln>
                <a:noFill/>
              </a:ln>
              <a:solidFill>
                <a:srgbClr val="3B1D85"/>
              </a:solidFill>
              <a:effectLst/>
              <a:uLnTx/>
              <a:uFillTx/>
              <a:latin typeface="Calibri" panose="020F0502020204030204"/>
              <a:ea typeface="+mn-ea"/>
              <a:cs typeface="+mn-cs"/>
            </a:endParaRPr>
          </a:p>
          <a:p>
            <a:pPr marL="0" marR="18414" lvl="1" indent="0" algn="ctr" defTabSz="609585" rtl="0" eaLnBrk="1" fontAlgn="base" latinLnBrk="0" hangingPunct="1">
              <a:lnSpc>
                <a:spcPct val="100000"/>
              </a:lnSpc>
              <a:spcBef>
                <a:spcPct val="0"/>
              </a:spcBef>
              <a:spcAft>
                <a:spcPct val="0"/>
              </a:spcAft>
              <a:buClr>
                <a:srgbClr val="B74D13"/>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hlinkClick r:id="rId4"/>
              </a:rPr>
              <a:t>Submit your application here!</a:t>
            </a: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18414" lvl="1" indent="0" algn="ctr" defTabSz="609585" rtl="0" eaLnBrk="1" fontAlgn="base" latinLnBrk="0" hangingPunct="1">
              <a:lnSpc>
                <a:spcPct val="100000"/>
              </a:lnSpc>
              <a:spcBef>
                <a:spcPct val="0"/>
              </a:spcBef>
              <a:spcAft>
                <a:spcPct val="0"/>
              </a:spcAft>
              <a:buClr>
                <a:srgbClr val="B74D13"/>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18414" lvl="1" indent="0" algn="ctr" defTabSz="609585" rtl="0" eaLnBrk="1" fontAlgn="base" latinLnBrk="0" hangingPunct="1">
              <a:lnSpc>
                <a:spcPct val="100000"/>
              </a:lnSpc>
              <a:spcBef>
                <a:spcPct val="0"/>
              </a:spcBef>
              <a:spcAft>
                <a:spcPct val="0"/>
              </a:spcAft>
              <a:buClr>
                <a:srgbClr val="B74D13"/>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18414" lvl="1" indent="0" algn="ctr" defTabSz="609585" rtl="0" eaLnBrk="1" fontAlgn="base" latinLnBrk="0" hangingPunct="1">
              <a:lnSpc>
                <a:spcPct val="100000"/>
              </a:lnSpc>
              <a:spcBef>
                <a:spcPct val="0"/>
              </a:spcBef>
              <a:spcAft>
                <a:spcPct val="0"/>
              </a:spcAft>
              <a:buClr>
                <a:srgbClr val="B74D13"/>
              </a:buClr>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For more information about the ACDBE Program at DEN, please visit:</a:t>
            </a:r>
            <a:endParaRPr kumimoji="0" lang="en-US" sz="20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18414" lvl="1" indent="0" algn="ctr" defTabSz="609585" rtl="0" eaLnBrk="1" fontAlgn="auto"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3B1D85"/>
                </a:solidFill>
                <a:effectLst/>
                <a:uLnTx/>
                <a:uFillTx/>
                <a:latin typeface="Calibri" panose="020F0502020204030204"/>
                <a:ea typeface="Calibri" panose="020F0502020204030204"/>
                <a:cs typeface="Calibri" panose="020F0502020204030204"/>
                <a:hlinkClick r:id="rId5"/>
              </a:rPr>
              <a:t>https://www.flydenver.com/business-and-community/acdbe/</a:t>
            </a:r>
            <a:endParaRPr kumimoji="0" lang="en-US" sz="2000" b="0" i="0" u="none" strike="noStrike" kern="1200" cap="none" spc="0" normalizeH="0" baseline="0" noProof="0">
              <a:ln>
                <a:noFill/>
              </a:ln>
              <a:solidFill>
                <a:srgbClr val="3B1D85"/>
              </a:solidFill>
              <a:effectLst/>
              <a:uLnTx/>
              <a:uFillTx/>
              <a:latin typeface="Calibri" panose="020F0502020204030204"/>
              <a:ea typeface="Calibri"/>
              <a:cs typeface="Calibri"/>
            </a:endParaRPr>
          </a:p>
          <a:p>
            <a:pPr marL="457189" marR="18414" lvl="1" indent="0" algn="l" defTabSz="609585" rtl="0" eaLnBrk="1" fontAlgn="auto"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3B1D85"/>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415204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2996946" y="-2"/>
            <a:ext cx="8509200" cy="11430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US"/>
              <a:t>CDOT Environmental Justice &amp; Equity Branch Contact Information</a:t>
            </a:r>
            <a:endParaRPr/>
          </a:p>
        </p:txBody>
      </p:sp>
      <p:sp>
        <p:nvSpPr>
          <p:cNvPr id="245" name="Google Shape;245;p38">
            <a:extLst>
              <a:ext uri="{C183D7F6-B498-43B3-948B-1728B52AA6E4}">
                <adec:decorative xmlns:adec="http://schemas.microsoft.com/office/drawing/2017/decorative" val="1"/>
              </a:ext>
            </a:extLst>
          </p:cNvPr>
          <p:cNvSpPr/>
          <p:nvPr/>
        </p:nvSpPr>
        <p:spPr>
          <a:xfrm>
            <a:off x="125" y="1168475"/>
            <a:ext cx="12192000" cy="5689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46;p38">
            <a:extLst>
              <a:ext uri="{C183D7F6-B498-43B3-948B-1728B52AA6E4}">
                <adec:decorative xmlns:adec="http://schemas.microsoft.com/office/drawing/2017/decorative" val="1"/>
              </a:ext>
            </a:extLst>
          </p:cNvPr>
          <p:cNvSpPr/>
          <p:nvPr/>
        </p:nvSpPr>
        <p:spPr>
          <a:xfrm>
            <a:off x="358425" y="1396550"/>
            <a:ext cx="11344200" cy="5115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38"/>
          <p:cNvSpPr txBox="1">
            <a:spLocks noGrp="1"/>
          </p:cNvSpPr>
          <p:nvPr>
            <p:ph type="body" idx="1"/>
          </p:nvPr>
        </p:nvSpPr>
        <p:spPr>
          <a:xfrm>
            <a:off x="685800" y="1600200"/>
            <a:ext cx="10820400" cy="4576800"/>
          </a:xfrm>
          <a:prstGeom prst="rect">
            <a:avLst/>
          </a:prstGeom>
        </p:spPr>
        <p:txBody>
          <a:bodyPr spcFirstLastPara="1" wrap="square" lIns="0" tIns="0" rIns="0" bIns="0" anchor="t" anchorCtr="0">
            <a:noAutofit/>
          </a:bodyPr>
          <a:lstStyle/>
          <a:p>
            <a:pPr marL="0" lvl="0" indent="0" algn="ctr" rtl="0">
              <a:lnSpc>
                <a:spcPct val="115000"/>
              </a:lnSpc>
              <a:spcBef>
                <a:spcPts val="0"/>
              </a:spcBef>
              <a:spcAft>
                <a:spcPts val="0"/>
              </a:spcAft>
              <a:buNone/>
            </a:pPr>
            <a:endParaRPr lang="en-US" sz="2500" b="1"/>
          </a:p>
          <a:p>
            <a:pPr marL="0" lvl="0" indent="0" algn="ctr" rtl="0">
              <a:lnSpc>
                <a:spcPct val="115000"/>
              </a:lnSpc>
              <a:spcBef>
                <a:spcPts val="0"/>
              </a:spcBef>
              <a:spcAft>
                <a:spcPts val="0"/>
              </a:spcAft>
              <a:buNone/>
            </a:pPr>
            <a:endParaRPr lang="en-US" sz="2500" b="1"/>
          </a:p>
          <a:p>
            <a:pPr marL="0" lvl="0" indent="0" algn="ctr" rtl="0">
              <a:lnSpc>
                <a:spcPct val="115000"/>
              </a:lnSpc>
              <a:spcBef>
                <a:spcPts val="0"/>
              </a:spcBef>
              <a:spcAft>
                <a:spcPts val="0"/>
              </a:spcAft>
              <a:buNone/>
            </a:pPr>
            <a:endParaRPr lang="en-US" sz="2500" b="1"/>
          </a:p>
          <a:p>
            <a:pPr marL="0" lvl="0" indent="0" algn="ctr">
              <a:lnSpc>
                <a:spcPct val="115000"/>
              </a:lnSpc>
              <a:spcBef>
                <a:spcPts val="0"/>
              </a:spcBef>
              <a:buNone/>
            </a:pPr>
            <a:r>
              <a:rPr lang="en-US" sz="2500" b="1">
                <a:hlinkClick r:id="rId3"/>
              </a:rPr>
              <a:t>https://www.codot.gov/business/civilrights/smallbusiness/dbe</a:t>
            </a:r>
            <a:endParaRPr lang="en-US" sz="2500" b="1"/>
          </a:p>
          <a:p>
            <a:pPr marL="0" lvl="0" indent="0" algn="ctr">
              <a:lnSpc>
                <a:spcPct val="115000"/>
              </a:lnSpc>
              <a:spcBef>
                <a:spcPts val="0"/>
              </a:spcBef>
              <a:buNone/>
            </a:pPr>
            <a:endParaRPr lang="en-US" sz="2500" b="1"/>
          </a:p>
          <a:p>
            <a:pPr marL="0" lvl="0" indent="0" algn="ctr">
              <a:lnSpc>
                <a:spcPct val="115000"/>
              </a:lnSpc>
              <a:spcBef>
                <a:spcPts val="0"/>
              </a:spcBef>
              <a:buNone/>
            </a:pPr>
            <a:r>
              <a:rPr lang="en-US" sz="2500" b="1"/>
              <a:t>Email: </a:t>
            </a:r>
            <a:r>
              <a:rPr lang="en-US" sz="2500" b="1">
                <a:hlinkClick r:id="rId4"/>
              </a:rPr>
              <a:t>dot_certifications@state.co.us</a:t>
            </a:r>
            <a:endParaRPr lang="en-US" sz="2500" b="1"/>
          </a:p>
          <a:p>
            <a:pPr marL="0" lvl="0" indent="0" algn="ctr">
              <a:lnSpc>
                <a:spcPct val="115000"/>
              </a:lnSpc>
              <a:spcBef>
                <a:spcPts val="0"/>
              </a:spcBef>
              <a:buNone/>
            </a:pPr>
            <a:r>
              <a:rPr lang="en-US" sz="2500" b="1"/>
              <a:t>Phone: (720) 766-4713</a:t>
            </a:r>
          </a:p>
          <a:p>
            <a:pPr marL="0" lvl="0" indent="0" algn="ctr">
              <a:lnSpc>
                <a:spcPct val="115000"/>
              </a:lnSpc>
              <a:spcBef>
                <a:spcPts val="0"/>
              </a:spcBef>
              <a:buNone/>
            </a:pPr>
            <a:endParaRPr lang="en-US" sz="2500" b="1"/>
          </a:p>
          <a:p>
            <a:pPr marL="0" lvl="0" indent="0" algn="ctr">
              <a:lnSpc>
                <a:spcPct val="115000"/>
              </a:lnSpc>
              <a:spcBef>
                <a:spcPts val="0"/>
              </a:spcBef>
              <a:buNone/>
            </a:pPr>
            <a:r>
              <a:rPr lang="en-US" sz="2500" b="1"/>
              <a:t>Submit Reevaluation Applications at </a:t>
            </a:r>
            <a:r>
              <a:rPr lang="en-US" sz="2500" b="1">
                <a:hlinkClick r:id="rId5"/>
              </a:rPr>
              <a:t>https://cdot.dbesystem.com</a:t>
            </a:r>
            <a:endParaRPr lang="en-US" sz="2500" b="1"/>
          </a:p>
          <a:p>
            <a:pPr marL="0" lvl="0" indent="0" algn="ctr">
              <a:lnSpc>
                <a:spcPct val="115000"/>
              </a:lnSpc>
              <a:spcBef>
                <a:spcPts val="0"/>
              </a:spcBef>
              <a:buNone/>
            </a:pPr>
            <a:endParaRPr lang="en-US" sz="2500" b="1"/>
          </a:p>
          <a:p>
            <a:pPr marL="0" lvl="0" indent="0" algn="ctr">
              <a:lnSpc>
                <a:spcPct val="115000"/>
              </a:lnSpc>
              <a:spcBef>
                <a:spcPts val="0"/>
              </a:spcBef>
              <a:buNone/>
            </a:pPr>
            <a:endParaRPr lang="en-US" sz="2500" b="1"/>
          </a:p>
          <a:p>
            <a:pPr marL="0" lvl="0" indent="0" algn="ctr" rtl="0">
              <a:lnSpc>
                <a:spcPct val="115000"/>
              </a:lnSpc>
              <a:spcBef>
                <a:spcPts val="0"/>
              </a:spcBef>
              <a:spcAft>
                <a:spcPts val="0"/>
              </a:spcAft>
              <a:buNone/>
            </a:pPr>
            <a:endParaRPr lang="en-US" sz="2500" b="1"/>
          </a:p>
          <a:p>
            <a:pPr marL="0" lvl="0" indent="0" algn="ctr" rtl="0">
              <a:lnSpc>
                <a:spcPct val="115000"/>
              </a:lnSpc>
              <a:spcBef>
                <a:spcPts val="0"/>
              </a:spcBef>
              <a:spcAft>
                <a:spcPts val="0"/>
              </a:spcAft>
              <a:buNone/>
            </a:pPr>
            <a:endParaRPr sz="2500"/>
          </a:p>
          <a:p>
            <a:pPr marL="0" lvl="0" indent="0" algn="l" rtl="0">
              <a:lnSpc>
                <a:spcPct val="150000"/>
              </a:lnSpc>
              <a:spcBef>
                <a:spcPts val="10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E847C-CF52-57D3-0D68-3AFDB501D294}"/>
              </a:ext>
            </a:extLst>
          </p:cNvPr>
          <p:cNvSpPr>
            <a:spLocks noGrp="1"/>
          </p:cNvSpPr>
          <p:nvPr>
            <p:ph type="title"/>
          </p:nvPr>
        </p:nvSpPr>
        <p:spPr/>
        <p:txBody>
          <a:bodyPr/>
          <a:lstStyle/>
          <a:p>
            <a:r>
              <a:rPr lang="en-US"/>
              <a:t>Agenda</a:t>
            </a:r>
          </a:p>
        </p:txBody>
      </p:sp>
      <p:sp>
        <p:nvSpPr>
          <p:cNvPr id="4" name="Content Placeholder 3">
            <a:extLst>
              <a:ext uri="{FF2B5EF4-FFF2-40B4-BE49-F238E27FC236}">
                <a16:creationId xmlns:a16="http://schemas.microsoft.com/office/drawing/2014/main" id="{FE9B8651-3597-ABD2-A9E9-DAD528C718DA}"/>
              </a:ext>
            </a:extLst>
          </p:cNvPr>
          <p:cNvSpPr>
            <a:spLocks noGrp="1"/>
          </p:cNvSpPr>
          <p:nvPr>
            <p:ph idx="1"/>
          </p:nvPr>
        </p:nvSpPr>
        <p:spPr/>
        <p:txBody>
          <a:bodyPr vert="horz" lIns="91440" tIns="45720" rIns="91440" bIns="45720" rtlCol="0" anchor="t">
            <a:normAutofit/>
          </a:bodyPr>
          <a:lstStyle/>
          <a:p>
            <a:pPr lvl="0"/>
            <a:r>
              <a:rPr lang="en-US"/>
              <a:t>Overview of IFR and changes</a:t>
            </a:r>
          </a:p>
          <a:p>
            <a:pPr lvl="0"/>
            <a:r>
              <a:rPr lang="en-US"/>
              <a:t>Reevaluation Process</a:t>
            </a:r>
          </a:p>
          <a:p>
            <a:pPr lvl="0"/>
            <a:r>
              <a:rPr lang="en-US"/>
              <a:t>Drafting your Personal Narrative (PN)</a:t>
            </a:r>
          </a:p>
          <a:p>
            <a:pPr lvl="0"/>
            <a:r>
              <a:rPr lang="en-US"/>
              <a:t>Completing your Personal Net Worth (PNW) Statement</a:t>
            </a:r>
          </a:p>
          <a:p>
            <a:pPr lvl="0"/>
            <a:r>
              <a:rPr lang="en-US"/>
              <a:t>Submitting your materials</a:t>
            </a:r>
          </a:p>
          <a:p>
            <a:pPr lvl="0"/>
            <a:r>
              <a:rPr lang="en-US"/>
              <a:t>Q&amp;A</a:t>
            </a:r>
          </a:p>
        </p:txBody>
      </p:sp>
      <p:pic>
        <p:nvPicPr>
          <p:cNvPr id="11" name="Picture 10" descr="DEN Logo">
            <a:extLst>
              <a:ext uri="{FF2B5EF4-FFF2-40B4-BE49-F238E27FC236}">
                <a16:creationId xmlns:a16="http://schemas.microsoft.com/office/drawing/2014/main" id="{E5B6FCB3-EC1D-AB8A-FB91-B3C42A1C0603}"/>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13" name="Picture 12" descr="Denver Economic Development and Opportunity logo&#10;">
            <a:extLst>
              <a:ext uri="{FF2B5EF4-FFF2-40B4-BE49-F238E27FC236}">
                <a16:creationId xmlns:a16="http://schemas.microsoft.com/office/drawing/2014/main" id="{A2309062-725E-A164-A292-40D5D797BC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15" name="Picture 2" descr="cdot detail image">
            <a:extLst>
              <a:ext uri="{FF2B5EF4-FFF2-40B4-BE49-F238E27FC236}">
                <a16:creationId xmlns:a16="http://schemas.microsoft.com/office/drawing/2014/main" id="{8432381D-8768-4042-3EF9-A87E00AB5FD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562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A78C-E678-FE5E-FFC2-CD6B6267DBCF}"/>
              </a:ext>
            </a:extLst>
          </p:cNvPr>
          <p:cNvSpPr>
            <a:spLocks noGrp="1"/>
          </p:cNvSpPr>
          <p:nvPr>
            <p:ph type="title"/>
          </p:nvPr>
        </p:nvSpPr>
        <p:spPr/>
        <p:txBody>
          <a:bodyPr/>
          <a:lstStyle/>
          <a:p>
            <a:r>
              <a:rPr lang="en-US"/>
              <a:t>What is the Interim Final Rule (IFR)?</a:t>
            </a:r>
          </a:p>
        </p:txBody>
      </p:sp>
      <p:sp>
        <p:nvSpPr>
          <p:cNvPr id="3" name="Content Placeholder 2">
            <a:extLst>
              <a:ext uri="{FF2B5EF4-FFF2-40B4-BE49-F238E27FC236}">
                <a16:creationId xmlns:a16="http://schemas.microsoft.com/office/drawing/2014/main" id="{88D67BE5-9A9D-E883-0200-1151A3E5FFBD}"/>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Applies to </a:t>
            </a:r>
            <a:r>
              <a:rPr lang="en-US" b="1">
                <a:latin typeface="Calibri"/>
                <a:ea typeface="Calibri"/>
                <a:cs typeface="Calibri"/>
              </a:rPr>
              <a:t>ACDBE &amp; DBE </a:t>
            </a:r>
            <a:r>
              <a:rPr lang="en-US">
                <a:latin typeface="Calibri"/>
                <a:ea typeface="Calibri"/>
                <a:cs typeface="Calibri"/>
              </a:rPr>
              <a:t>programs (49 CFR Parts 23 &amp; 26) </a:t>
            </a:r>
          </a:p>
          <a:p>
            <a:r>
              <a:rPr lang="en-US">
                <a:latin typeface="Calibri"/>
                <a:ea typeface="Calibri"/>
                <a:cs typeface="Calibri"/>
              </a:rPr>
              <a:t>This new rule</a:t>
            </a:r>
            <a:r>
              <a:rPr lang="en-US" b="1">
                <a:latin typeface="Calibri"/>
                <a:ea typeface="Calibri"/>
                <a:cs typeface="Calibri"/>
              </a:rPr>
              <a:t> DOES NOT</a:t>
            </a:r>
            <a:r>
              <a:rPr lang="en-US">
                <a:latin typeface="Calibri"/>
                <a:ea typeface="Calibri"/>
                <a:cs typeface="Calibri"/>
              </a:rPr>
              <a:t> eliminate the DBE or ACDBE Programs or any requirements other than those addressed</a:t>
            </a:r>
          </a:p>
          <a:p>
            <a:r>
              <a:rPr lang="en-US">
                <a:latin typeface="Calibri"/>
                <a:ea typeface="Calibri"/>
                <a:cs typeface="Calibri"/>
              </a:rPr>
              <a:t>Removes </a:t>
            </a:r>
            <a:r>
              <a:rPr lang="en-US" b="1">
                <a:latin typeface="Calibri"/>
                <a:ea typeface="Calibri"/>
                <a:cs typeface="Calibri"/>
              </a:rPr>
              <a:t>race/sex-based</a:t>
            </a:r>
            <a:r>
              <a:rPr lang="en-US">
                <a:latin typeface="Calibri"/>
                <a:ea typeface="Calibri"/>
                <a:cs typeface="Calibri"/>
              </a:rPr>
              <a:t> presumptions of disadvantage</a:t>
            </a:r>
          </a:p>
          <a:p>
            <a:r>
              <a:rPr lang="en-US"/>
              <a:t>Changes the definition of "social and economic disadvantage"</a:t>
            </a:r>
          </a:p>
          <a:p>
            <a:r>
              <a:rPr lang="en-US" b="1">
                <a:latin typeface="Calibri"/>
                <a:ea typeface="Calibri"/>
                <a:cs typeface="Calibri"/>
              </a:rPr>
              <a:t>Effective Date: </a:t>
            </a:r>
            <a:r>
              <a:rPr lang="en-US">
                <a:latin typeface="Calibri"/>
                <a:ea typeface="Calibri"/>
                <a:cs typeface="Calibri"/>
              </a:rPr>
              <a:t>October 3, 2025 </a:t>
            </a:r>
          </a:p>
          <a:p>
            <a:endParaRPr lang="en-US">
              <a:latin typeface="Calibri"/>
              <a:ea typeface="Calibri"/>
              <a:cs typeface="Calibri"/>
            </a:endParaRPr>
          </a:p>
        </p:txBody>
      </p:sp>
      <p:pic>
        <p:nvPicPr>
          <p:cNvPr id="11" name="Picture 10" descr="DEN Logo">
            <a:extLst>
              <a:ext uri="{FF2B5EF4-FFF2-40B4-BE49-F238E27FC236}">
                <a16:creationId xmlns:a16="http://schemas.microsoft.com/office/drawing/2014/main" id="{FA837F61-413F-CA21-BAB2-F4510FFA9B20}"/>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1511" y="6223901"/>
            <a:ext cx="532817" cy="518535"/>
          </a:xfrm>
          <a:prstGeom prst="rect">
            <a:avLst/>
          </a:prstGeom>
        </p:spPr>
      </p:pic>
      <p:pic>
        <p:nvPicPr>
          <p:cNvPr id="13" name="Picture 12" descr="Denver Economic Development and Opportunity logo&#10;">
            <a:extLst>
              <a:ext uri="{FF2B5EF4-FFF2-40B4-BE49-F238E27FC236}">
                <a16:creationId xmlns:a16="http://schemas.microsoft.com/office/drawing/2014/main" id="{F0E2612E-6809-164E-EBC8-3F566C2619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9649" y="6260939"/>
            <a:ext cx="1914782" cy="478479"/>
          </a:xfrm>
          <a:prstGeom prst="rect">
            <a:avLst/>
          </a:prstGeom>
        </p:spPr>
      </p:pic>
      <p:pic>
        <p:nvPicPr>
          <p:cNvPr id="15" name="Picture 2" descr="cdot detail image">
            <a:extLst>
              <a:ext uri="{FF2B5EF4-FFF2-40B4-BE49-F238E27FC236}">
                <a16:creationId xmlns:a16="http://schemas.microsoft.com/office/drawing/2014/main" id="{480ACF47-EBAC-3694-8C73-F3031FE443E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8273" y="6206227"/>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89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EAB1C-F09B-649F-8A7E-1512FDE0202A}"/>
              </a:ext>
            </a:extLst>
          </p:cNvPr>
          <p:cNvSpPr>
            <a:spLocks noGrp="1"/>
          </p:cNvSpPr>
          <p:nvPr>
            <p:ph type="title"/>
          </p:nvPr>
        </p:nvSpPr>
        <p:spPr/>
        <p:txBody>
          <a:bodyPr/>
          <a:lstStyle/>
          <a:p>
            <a:r>
              <a:rPr lang="en-US"/>
              <a:t>Compliance</a:t>
            </a:r>
          </a:p>
        </p:txBody>
      </p:sp>
      <p:sp>
        <p:nvSpPr>
          <p:cNvPr id="3" name="Content Placeholder 2">
            <a:extLst>
              <a:ext uri="{FF2B5EF4-FFF2-40B4-BE49-F238E27FC236}">
                <a16:creationId xmlns:a16="http://schemas.microsoft.com/office/drawing/2014/main" id="{7D202816-AA55-A325-4662-78DF49504C96}"/>
              </a:ext>
            </a:extLst>
          </p:cNvPr>
          <p:cNvSpPr>
            <a:spLocks noGrp="1"/>
          </p:cNvSpPr>
          <p:nvPr>
            <p:ph idx="1"/>
          </p:nvPr>
        </p:nvSpPr>
        <p:spPr/>
        <p:txBody>
          <a:bodyPr vert="horz" lIns="91440" tIns="45720" rIns="91440" bIns="45720" rtlCol="0" anchor="t">
            <a:normAutofit/>
          </a:bodyPr>
          <a:lstStyle/>
          <a:p>
            <a:r>
              <a:rPr lang="en-US">
                <a:latin typeface="Calibri"/>
                <a:ea typeface="Calibri"/>
                <a:cs typeface="Calibri"/>
              </a:rPr>
              <a:t>No ACDBE/DBE participation counts towards contract goals until CUCP reevaluation complete </a:t>
            </a:r>
            <a:endParaRPr lang="en-US"/>
          </a:p>
          <a:p>
            <a:r>
              <a:rPr lang="en-US">
                <a:latin typeface="Calibri"/>
                <a:ea typeface="Calibri"/>
                <a:cs typeface="Calibri"/>
              </a:rPr>
              <a:t>No new ACDBE/DBE contracts goals until CUCP finishes reevaluation </a:t>
            </a:r>
            <a:endParaRPr lang="en-US"/>
          </a:p>
          <a:p>
            <a:r>
              <a:rPr lang="en-US">
                <a:latin typeface="Calibri"/>
                <a:ea typeface="Calibri"/>
                <a:cs typeface="Calibri"/>
              </a:rPr>
              <a:t>Monitoring &amp; prompt payment requirements remain!</a:t>
            </a:r>
            <a:endParaRPr lang="en-US"/>
          </a:p>
          <a:p>
            <a:r>
              <a:rPr lang="en-US">
                <a:latin typeface="Calibri"/>
                <a:ea typeface="Calibri"/>
                <a:cs typeface="Calibri"/>
              </a:rPr>
              <a:t>Normal program operation resumes after CUCP reevaluation completed under new standards</a:t>
            </a:r>
            <a:endParaRPr lang="en-US"/>
          </a:p>
          <a:p>
            <a:r>
              <a:rPr lang="en-US">
                <a:latin typeface="Calibri"/>
                <a:ea typeface="Calibri"/>
                <a:cs typeface="Calibri"/>
              </a:rPr>
              <a:t>Consult with your primes and agencies regarding contract-specific questions</a:t>
            </a:r>
          </a:p>
          <a:p>
            <a:endParaRPr lang="en-US"/>
          </a:p>
        </p:txBody>
      </p:sp>
      <p:pic>
        <p:nvPicPr>
          <p:cNvPr id="11" name="Picture 10" descr="DEN Logo">
            <a:extLst>
              <a:ext uri="{FF2B5EF4-FFF2-40B4-BE49-F238E27FC236}">
                <a16:creationId xmlns:a16="http://schemas.microsoft.com/office/drawing/2014/main" id="{CE594930-D876-D1CD-31D5-81842B46226E}"/>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13" name="Picture 12" descr="Denver Economic Development and Opportunity logo&#10;">
            <a:extLst>
              <a:ext uri="{FF2B5EF4-FFF2-40B4-BE49-F238E27FC236}">
                <a16:creationId xmlns:a16="http://schemas.microsoft.com/office/drawing/2014/main" id="{9A14EA26-9E69-F8C7-23DE-708E3AFB15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15" name="Picture 2" descr="cdot detail image">
            <a:extLst>
              <a:ext uri="{FF2B5EF4-FFF2-40B4-BE49-F238E27FC236}">
                <a16:creationId xmlns:a16="http://schemas.microsoft.com/office/drawing/2014/main" id="{1B4C901F-47D9-2029-B025-2FEA1788966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7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FFF8F-428E-BD3A-5598-9083D64A6AAE}"/>
              </a:ext>
            </a:extLst>
          </p:cNvPr>
          <p:cNvSpPr>
            <a:spLocks noGrp="1"/>
          </p:cNvSpPr>
          <p:nvPr>
            <p:ph type="title"/>
          </p:nvPr>
        </p:nvSpPr>
        <p:spPr/>
        <p:txBody>
          <a:bodyPr/>
          <a:lstStyle/>
          <a:p>
            <a:r>
              <a:rPr lang="en-US"/>
              <a:t>Certification</a:t>
            </a:r>
          </a:p>
        </p:txBody>
      </p:sp>
      <p:sp>
        <p:nvSpPr>
          <p:cNvPr id="3" name="Content Placeholder 2">
            <a:extLst>
              <a:ext uri="{FF2B5EF4-FFF2-40B4-BE49-F238E27FC236}">
                <a16:creationId xmlns:a16="http://schemas.microsoft.com/office/drawing/2014/main" id="{84D1AFE9-71B7-E328-A7DE-BDA40522A155}"/>
              </a:ext>
            </a:extLst>
          </p:cNvPr>
          <p:cNvSpPr>
            <a:spLocks noGrp="1"/>
          </p:cNvSpPr>
          <p:nvPr>
            <p:ph idx="1"/>
          </p:nvPr>
        </p:nvSpPr>
        <p:spPr/>
        <p:txBody>
          <a:bodyPr vert="horz" lIns="91440" tIns="45720" rIns="91440" bIns="45720" rtlCol="0" anchor="t">
            <a:normAutofit/>
          </a:bodyPr>
          <a:lstStyle/>
          <a:p>
            <a:r>
              <a:rPr lang="en-US" b="1">
                <a:latin typeface="Calibri"/>
                <a:ea typeface="Calibri"/>
                <a:cs typeface="Calibri"/>
              </a:rPr>
              <a:t>Reevaluation Required: </a:t>
            </a:r>
            <a:r>
              <a:rPr lang="en-US">
                <a:latin typeface="Calibri"/>
                <a:ea typeface="Calibri"/>
                <a:cs typeface="Calibri"/>
              </a:rPr>
              <a:t>All current ACDBEs &amp; DBEs</a:t>
            </a:r>
            <a:endParaRPr lang="en-US"/>
          </a:p>
          <a:p>
            <a:r>
              <a:rPr lang="en-US">
                <a:latin typeface="Calibri"/>
                <a:ea typeface="Calibri"/>
                <a:cs typeface="Calibri"/>
              </a:rPr>
              <a:t>Must submit to your Jurisdiction of Certification (JOC): </a:t>
            </a:r>
            <a:endParaRPr lang="en-US"/>
          </a:p>
          <a:p>
            <a:pPr lvl="1"/>
            <a:r>
              <a:rPr lang="en-US" b="1">
                <a:latin typeface="Calibri"/>
                <a:ea typeface="Calibri"/>
                <a:cs typeface="Calibri"/>
              </a:rPr>
              <a:t>Personal Narrative (PN) </a:t>
            </a:r>
            <a:r>
              <a:rPr lang="en-US">
                <a:latin typeface="Calibri"/>
                <a:ea typeface="Calibri"/>
                <a:cs typeface="Calibri"/>
              </a:rPr>
              <a:t>– specific instances of disadvantage</a:t>
            </a:r>
            <a:endParaRPr lang="en-US"/>
          </a:p>
          <a:p>
            <a:pPr lvl="1"/>
            <a:r>
              <a:rPr lang="en-US" b="1">
                <a:latin typeface="Calibri"/>
                <a:ea typeface="Calibri"/>
                <a:cs typeface="Calibri"/>
              </a:rPr>
              <a:t>Updated Personal Net Worth (PNW) </a:t>
            </a:r>
            <a:r>
              <a:rPr lang="en-US">
                <a:latin typeface="Calibri"/>
                <a:ea typeface="Calibri"/>
                <a:cs typeface="Calibri"/>
              </a:rPr>
              <a:t>statement</a:t>
            </a:r>
            <a:endParaRPr lang="en-US"/>
          </a:p>
          <a:p>
            <a:r>
              <a:rPr lang="en-US" b="1">
                <a:latin typeface="Calibri"/>
                <a:ea typeface="Calibri"/>
                <a:cs typeface="Calibri"/>
              </a:rPr>
              <a:t>IMPORTANT</a:t>
            </a:r>
            <a:r>
              <a:rPr lang="en-US">
                <a:latin typeface="Calibri"/>
                <a:ea typeface="Calibri"/>
                <a:cs typeface="Calibri"/>
              </a:rPr>
              <a:t>: The reevaluation process is not complete until you receive a determination letter from your certifying agency. </a:t>
            </a:r>
            <a:endParaRPr lang="en-US" b="1">
              <a:latin typeface="Calibri"/>
              <a:ea typeface="Calibri"/>
              <a:cs typeface="Calibri"/>
            </a:endParaRPr>
          </a:p>
          <a:p>
            <a:endParaRPr lang="en-US"/>
          </a:p>
        </p:txBody>
      </p:sp>
      <p:pic>
        <p:nvPicPr>
          <p:cNvPr id="11" name="Picture 10" descr="DEN Logo">
            <a:extLst>
              <a:ext uri="{FF2B5EF4-FFF2-40B4-BE49-F238E27FC236}">
                <a16:creationId xmlns:a16="http://schemas.microsoft.com/office/drawing/2014/main" id="{E3E21B96-BD52-F74E-44DF-EA3E4F994B50}"/>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13" name="Picture 12" descr="Denver Economic Development and Opportunity logo&#10;">
            <a:extLst>
              <a:ext uri="{FF2B5EF4-FFF2-40B4-BE49-F238E27FC236}">
                <a16:creationId xmlns:a16="http://schemas.microsoft.com/office/drawing/2014/main" id="{7CD67339-2E65-B486-8EDA-8CE46BD47C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15" name="Picture 2" descr="cdot detail image">
            <a:extLst>
              <a:ext uri="{FF2B5EF4-FFF2-40B4-BE49-F238E27FC236}">
                <a16:creationId xmlns:a16="http://schemas.microsoft.com/office/drawing/2014/main" id="{AE2C04FE-E8CA-2F57-A84B-C21F1DFE330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73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C5F3-5F1E-5AFA-436E-4C4ED856CAB9}"/>
              </a:ext>
            </a:extLst>
          </p:cNvPr>
          <p:cNvSpPr>
            <a:spLocks noGrp="1"/>
          </p:cNvSpPr>
          <p:nvPr>
            <p:ph type="title"/>
          </p:nvPr>
        </p:nvSpPr>
        <p:spPr/>
        <p:txBody>
          <a:bodyPr/>
          <a:lstStyle/>
          <a:p>
            <a:r>
              <a:rPr lang="en-US"/>
              <a:t>Certification Reevaluation</a:t>
            </a:r>
          </a:p>
        </p:txBody>
      </p:sp>
      <p:sp>
        <p:nvSpPr>
          <p:cNvPr id="3" name="Content Placeholder 2">
            <a:extLst>
              <a:ext uri="{FF2B5EF4-FFF2-40B4-BE49-F238E27FC236}">
                <a16:creationId xmlns:a16="http://schemas.microsoft.com/office/drawing/2014/main" id="{C9DD8071-D0C6-F718-684F-0C98637F856B}"/>
              </a:ext>
            </a:extLst>
          </p:cNvPr>
          <p:cNvSpPr>
            <a:spLocks noGrp="1"/>
          </p:cNvSpPr>
          <p:nvPr>
            <p:ph idx="1"/>
          </p:nvPr>
        </p:nvSpPr>
        <p:spPr>
          <a:xfrm>
            <a:off x="838200" y="1825625"/>
            <a:ext cx="4757928" cy="4351338"/>
          </a:xfrm>
        </p:spPr>
        <p:txBody>
          <a:bodyPr vert="horz" lIns="91440" tIns="45720" rIns="91440" bIns="45720" numCol="1" rtlCol="0" anchor="t">
            <a:normAutofit/>
          </a:bodyPr>
          <a:lstStyle/>
          <a:p>
            <a:pPr marL="0" indent="0">
              <a:buNone/>
            </a:pPr>
            <a:r>
              <a:rPr lang="en-US">
                <a:latin typeface="Calibri"/>
                <a:ea typeface="Calibri"/>
                <a:cs typeface="Calibri"/>
              </a:rPr>
              <a:t>If Colorado </a:t>
            </a:r>
            <a:r>
              <a:rPr lang="en-US" b="1">
                <a:latin typeface="Calibri"/>
                <a:ea typeface="Calibri"/>
                <a:cs typeface="Calibri"/>
              </a:rPr>
              <a:t>is</a:t>
            </a:r>
            <a:r>
              <a:rPr lang="en-US">
                <a:latin typeface="Calibri"/>
                <a:ea typeface="Calibri"/>
                <a:cs typeface="Calibri"/>
              </a:rPr>
              <a:t> your JOC…</a:t>
            </a:r>
          </a:p>
          <a:p>
            <a:r>
              <a:rPr lang="en-US">
                <a:latin typeface="Calibri"/>
                <a:ea typeface="Calibri"/>
                <a:cs typeface="Calibri"/>
              </a:rPr>
              <a:t>Your certification must be reevaluated by your certifying agency </a:t>
            </a:r>
            <a:r>
              <a:rPr lang="en-US" i="1">
                <a:latin typeface="Calibri"/>
                <a:ea typeface="Calibri"/>
                <a:cs typeface="Calibri"/>
              </a:rPr>
              <a:t>(DSBO, DEN, or CDOT)</a:t>
            </a:r>
          </a:p>
          <a:p>
            <a:r>
              <a:rPr lang="en-US">
                <a:latin typeface="Calibri"/>
                <a:ea typeface="Calibri"/>
                <a:cs typeface="Calibri"/>
              </a:rPr>
              <a:t>Submit </a:t>
            </a:r>
            <a:r>
              <a:rPr lang="en-US" b="1">
                <a:latin typeface="Calibri"/>
                <a:ea typeface="Calibri"/>
                <a:cs typeface="Calibri"/>
              </a:rPr>
              <a:t>a Personal Narrative (PN)</a:t>
            </a:r>
            <a:r>
              <a:rPr lang="en-US">
                <a:latin typeface="Calibri"/>
                <a:ea typeface="Calibri"/>
                <a:cs typeface="Calibri"/>
              </a:rPr>
              <a:t> and </a:t>
            </a:r>
            <a:r>
              <a:rPr lang="en-US" b="1">
                <a:latin typeface="Calibri"/>
                <a:ea typeface="Calibri"/>
                <a:cs typeface="Calibri"/>
              </a:rPr>
              <a:t>Personal Net Worth (PNW)</a:t>
            </a:r>
            <a:r>
              <a:rPr lang="en-US">
                <a:latin typeface="Calibri"/>
                <a:ea typeface="Calibri"/>
                <a:cs typeface="Calibri"/>
              </a:rPr>
              <a:t> statement in </a:t>
            </a:r>
            <a:r>
              <a:rPr lang="en-US">
                <a:latin typeface="Calibri"/>
                <a:ea typeface="Calibri"/>
                <a:cs typeface="Calibri"/>
                <a:hlinkClick r:id="rId3"/>
              </a:rPr>
              <a:t>B2G</a:t>
            </a:r>
            <a:r>
              <a:rPr lang="en-US">
                <a:latin typeface="Calibri"/>
                <a:ea typeface="Calibri"/>
                <a:cs typeface="Calibri"/>
              </a:rPr>
              <a:t> for </a:t>
            </a:r>
            <a:r>
              <a:rPr lang="en-US" u="sng">
                <a:latin typeface="Calibri"/>
                <a:ea typeface="Calibri"/>
                <a:cs typeface="Calibri"/>
              </a:rPr>
              <a:t>each</a:t>
            </a:r>
            <a:r>
              <a:rPr lang="en-US">
                <a:latin typeface="Calibri"/>
                <a:ea typeface="Calibri"/>
                <a:cs typeface="Calibri"/>
              </a:rPr>
              <a:t> disadvantaged owner</a:t>
            </a:r>
          </a:p>
          <a:p>
            <a:pPr lvl="1"/>
            <a:r>
              <a:rPr lang="en-US">
                <a:latin typeface="Calibri"/>
                <a:ea typeface="Calibri"/>
                <a:cs typeface="Calibri"/>
              </a:rPr>
              <a:t>Include any supporting documents</a:t>
            </a:r>
            <a:endParaRPr lang="en-US"/>
          </a:p>
          <a:p>
            <a:pPr lvl="2"/>
            <a:endParaRPr lang="en-US">
              <a:latin typeface="Calibri"/>
              <a:ea typeface="Calibri"/>
              <a:cs typeface="Calibri"/>
            </a:endParaRPr>
          </a:p>
          <a:p>
            <a:endParaRPr lang="en-US"/>
          </a:p>
        </p:txBody>
      </p:sp>
      <p:sp>
        <p:nvSpPr>
          <p:cNvPr id="4" name="Content Placeholder 2">
            <a:extLst>
              <a:ext uri="{FF2B5EF4-FFF2-40B4-BE49-F238E27FC236}">
                <a16:creationId xmlns:a16="http://schemas.microsoft.com/office/drawing/2014/main" id="{425D3138-F934-B537-B1D5-38D73FC0C9AD}"/>
              </a:ext>
            </a:extLst>
          </p:cNvPr>
          <p:cNvSpPr txBox="1">
            <a:spLocks/>
          </p:cNvSpPr>
          <p:nvPr/>
        </p:nvSpPr>
        <p:spPr>
          <a:xfrm>
            <a:off x="6096000" y="1825625"/>
            <a:ext cx="5151120" cy="4351338"/>
          </a:xfrm>
          <a:prstGeom prst="rect">
            <a:avLst/>
          </a:prstGeom>
        </p:spPr>
        <p:txBody>
          <a:bodyPr vert="horz" lIns="91440" tIns="45720" rIns="91440" bIns="45720" numCol="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Calibri"/>
                <a:ea typeface="Calibri"/>
                <a:cs typeface="Calibri"/>
              </a:rPr>
              <a:t>If Colorado is </a:t>
            </a:r>
            <a:r>
              <a:rPr lang="en-US" b="1">
                <a:latin typeface="Calibri"/>
                <a:ea typeface="Calibri"/>
                <a:cs typeface="Calibri"/>
              </a:rPr>
              <a:t>NOT</a:t>
            </a:r>
            <a:r>
              <a:rPr lang="en-US">
                <a:latin typeface="Calibri"/>
                <a:ea typeface="Calibri"/>
                <a:cs typeface="Calibri"/>
              </a:rPr>
              <a:t> your JOC…</a:t>
            </a:r>
          </a:p>
          <a:p>
            <a:r>
              <a:rPr lang="en-US">
                <a:latin typeface="Calibri"/>
                <a:ea typeface="Calibri"/>
                <a:cs typeface="Calibri"/>
              </a:rPr>
              <a:t>You are not currently certified in Colorado</a:t>
            </a:r>
          </a:p>
          <a:p>
            <a:r>
              <a:rPr lang="en-US">
                <a:latin typeface="Calibri"/>
                <a:ea typeface="Calibri"/>
                <a:cs typeface="Calibri"/>
              </a:rPr>
              <a:t>You must complete certification reevaluation with your JOC</a:t>
            </a:r>
          </a:p>
          <a:p>
            <a:r>
              <a:rPr lang="en-US">
                <a:latin typeface="Calibri"/>
                <a:ea typeface="Calibri"/>
                <a:cs typeface="Calibri"/>
              </a:rPr>
              <a:t>Submit a new application in B2G when you have a certification letter from your JOC</a:t>
            </a:r>
          </a:p>
          <a:p>
            <a:pPr lvl="1"/>
            <a:r>
              <a:rPr lang="en-US">
                <a:latin typeface="Calibri"/>
                <a:ea typeface="Calibri"/>
                <a:cs typeface="Calibri"/>
              </a:rPr>
              <a:t>Include your certification letter </a:t>
            </a:r>
          </a:p>
          <a:p>
            <a:pPr lvl="1"/>
            <a:endParaRPr lang="en-US"/>
          </a:p>
          <a:p>
            <a:pPr lvl="2"/>
            <a:endParaRPr lang="en-US">
              <a:latin typeface="Calibri"/>
              <a:ea typeface="Calibri"/>
              <a:cs typeface="Calibri"/>
            </a:endParaRPr>
          </a:p>
          <a:p>
            <a:endParaRPr lang="en-US"/>
          </a:p>
        </p:txBody>
      </p:sp>
      <p:pic>
        <p:nvPicPr>
          <p:cNvPr id="6" name="Picture 5" descr="DEN Logo">
            <a:extLst>
              <a:ext uri="{FF2B5EF4-FFF2-40B4-BE49-F238E27FC236}">
                <a16:creationId xmlns:a16="http://schemas.microsoft.com/office/drawing/2014/main" id="{BE892D32-EBF4-C727-8C1B-DC95AE4DD8B1}"/>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8" name="Picture 7" descr="Denver Economic Development and Opportunity logo&#10;">
            <a:extLst>
              <a:ext uri="{FF2B5EF4-FFF2-40B4-BE49-F238E27FC236}">
                <a16:creationId xmlns:a16="http://schemas.microsoft.com/office/drawing/2014/main" id="{9DA8E404-1B97-BC38-059B-388A3B0070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10" name="Picture 2" descr="cdot detail image">
            <a:extLst>
              <a:ext uri="{FF2B5EF4-FFF2-40B4-BE49-F238E27FC236}">
                <a16:creationId xmlns:a16="http://schemas.microsoft.com/office/drawing/2014/main" id="{CCC6706E-3EA0-F7FF-534D-CE3BC5ACDDBC}"/>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8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5B4A-4422-CB5F-E40E-90FD2EB7C3D7}"/>
              </a:ext>
            </a:extLst>
          </p:cNvPr>
          <p:cNvSpPr>
            <a:spLocks noGrp="1"/>
          </p:cNvSpPr>
          <p:nvPr>
            <p:ph type="title"/>
          </p:nvPr>
        </p:nvSpPr>
        <p:spPr/>
        <p:txBody>
          <a:bodyPr/>
          <a:lstStyle/>
          <a:p>
            <a:r>
              <a:rPr lang="en-US"/>
              <a:t>Voluntary Withdrawal </a:t>
            </a:r>
          </a:p>
        </p:txBody>
      </p:sp>
      <p:sp>
        <p:nvSpPr>
          <p:cNvPr id="3" name="Content Placeholder 2">
            <a:extLst>
              <a:ext uri="{FF2B5EF4-FFF2-40B4-BE49-F238E27FC236}">
                <a16:creationId xmlns:a16="http://schemas.microsoft.com/office/drawing/2014/main" id="{F3A19D76-126B-0EFB-9F2D-7E166D79C3B4}"/>
              </a:ext>
            </a:extLst>
          </p:cNvPr>
          <p:cNvSpPr>
            <a:spLocks noGrp="1"/>
          </p:cNvSpPr>
          <p:nvPr>
            <p:ph idx="1"/>
          </p:nvPr>
        </p:nvSpPr>
        <p:spPr>
          <a:xfrm>
            <a:off x="838200" y="1825625"/>
            <a:ext cx="10939272" cy="4351338"/>
          </a:xfrm>
        </p:spPr>
        <p:txBody>
          <a:bodyPr>
            <a:normAutofit/>
          </a:bodyPr>
          <a:lstStyle/>
          <a:p>
            <a:pPr marL="0" indent="0">
              <a:buNone/>
            </a:pPr>
            <a:r>
              <a:rPr lang="en-US" sz="3200" b="1"/>
              <a:t>Process</a:t>
            </a:r>
          </a:p>
          <a:p>
            <a:pPr marL="342900" indent="-342900">
              <a:buAutoNum type="arabicPeriod"/>
            </a:pPr>
            <a:r>
              <a:rPr lang="en-US"/>
              <a:t>The firm sends a written request to the certifying agency stating its intent to withdraw</a:t>
            </a:r>
          </a:p>
          <a:p>
            <a:pPr marL="342900" indent="-342900">
              <a:buAutoNum type="arabicPeriod"/>
            </a:pPr>
            <a:r>
              <a:rPr lang="en-US"/>
              <a:t>The certifying agency updates its directory and records to reflect the withdrawal</a:t>
            </a:r>
          </a:p>
          <a:p>
            <a:pPr marL="342900" indent="-342900">
              <a:buAutoNum type="arabicPeriod"/>
            </a:pPr>
            <a:r>
              <a:rPr lang="en-US"/>
              <a:t>No hearing or formal investigation is required</a:t>
            </a:r>
          </a:p>
          <a:p>
            <a:pPr marL="0" indent="0">
              <a:buNone/>
            </a:pPr>
            <a:endParaRPr lang="en-US" sz="1200"/>
          </a:p>
          <a:p>
            <a:pPr marL="0" indent="0">
              <a:buNone/>
            </a:pPr>
            <a:r>
              <a:rPr lang="en-US"/>
              <a:t>Note: </a:t>
            </a:r>
            <a:r>
              <a:rPr lang="en-US" i="1"/>
              <a:t>Voluntary withdrawal does not prevent the firm from reapplying in the future. </a:t>
            </a:r>
          </a:p>
          <a:p>
            <a:endParaRPr lang="en-US"/>
          </a:p>
        </p:txBody>
      </p:sp>
      <p:pic>
        <p:nvPicPr>
          <p:cNvPr id="5" name="Picture 4" descr="DEN Logo">
            <a:extLst>
              <a:ext uri="{FF2B5EF4-FFF2-40B4-BE49-F238E27FC236}">
                <a16:creationId xmlns:a16="http://schemas.microsoft.com/office/drawing/2014/main" id="{C18B9FBA-5CE4-CE2F-83C8-C330B5B86DDB}"/>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FDD8144B-18C2-89E3-DC99-9BDED6DAE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A28471E5-44C8-4301-5EE1-2DDAF478C6E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8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B454-32EB-BE86-722F-89803DC3DCFE}"/>
              </a:ext>
            </a:extLst>
          </p:cNvPr>
          <p:cNvSpPr>
            <a:spLocks noGrp="1"/>
          </p:cNvSpPr>
          <p:nvPr>
            <p:ph type="title"/>
          </p:nvPr>
        </p:nvSpPr>
        <p:spPr/>
        <p:txBody>
          <a:bodyPr/>
          <a:lstStyle/>
          <a:p>
            <a:r>
              <a:rPr lang="en-US"/>
              <a:t>New Applicants</a:t>
            </a:r>
          </a:p>
        </p:txBody>
      </p:sp>
      <p:sp>
        <p:nvSpPr>
          <p:cNvPr id="3" name="Content Placeholder 2">
            <a:extLst>
              <a:ext uri="{FF2B5EF4-FFF2-40B4-BE49-F238E27FC236}">
                <a16:creationId xmlns:a16="http://schemas.microsoft.com/office/drawing/2014/main" id="{57551A00-29A8-A3DA-F9CB-AB42B6A73D8A}"/>
              </a:ext>
            </a:extLst>
          </p:cNvPr>
          <p:cNvSpPr>
            <a:spLocks noGrp="1"/>
          </p:cNvSpPr>
          <p:nvPr>
            <p:ph idx="1"/>
          </p:nvPr>
        </p:nvSpPr>
        <p:spPr/>
        <p:txBody>
          <a:bodyPr vert="horz" lIns="91440" tIns="45720" rIns="91440" bIns="45720" rtlCol="0" anchor="t">
            <a:normAutofit/>
          </a:bodyPr>
          <a:lstStyle/>
          <a:p>
            <a:r>
              <a:rPr lang="en-US"/>
              <a:t>New applications will still be accepted during the reevaluation period. </a:t>
            </a:r>
          </a:p>
          <a:p>
            <a:r>
              <a:rPr lang="en-US"/>
              <a:t>Uniform Certification Application Form</a:t>
            </a:r>
          </a:p>
          <a:p>
            <a:r>
              <a:rPr lang="en-US"/>
              <a:t>Same documentation as before with the addition of a Personal Narrative documenting social and economic disadvantage. </a:t>
            </a:r>
          </a:p>
          <a:p>
            <a:r>
              <a:rPr lang="en-US"/>
              <a:t>Interstate firms will need to provide documentation that they have been certified by their JOC under the new certification standards. </a:t>
            </a:r>
          </a:p>
        </p:txBody>
      </p:sp>
      <p:pic>
        <p:nvPicPr>
          <p:cNvPr id="5" name="Picture 4" descr="DEN Logo">
            <a:extLst>
              <a:ext uri="{FF2B5EF4-FFF2-40B4-BE49-F238E27FC236}">
                <a16:creationId xmlns:a16="http://schemas.microsoft.com/office/drawing/2014/main" id="{986E52D9-6217-B5C9-D834-86E46B555857}"/>
              </a:ext>
              <a:ext uri="{C183D7F6-B498-43B3-948B-1728B52AA6E4}">
                <adec:decorative xmlns:adec="http://schemas.microsoft.com/office/drawing/2017/decorative"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9663" y="6079217"/>
            <a:ext cx="532817" cy="518535"/>
          </a:xfrm>
          <a:prstGeom prst="rect">
            <a:avLst/>
          </a:prstGeom>
        </p:spPr>
      </p:pic>
      <p:pic>
        <p:nvPicPr>
          <p:cNvPr id="7" name="Picture 6" descr="Denver Economic Development and Opportunity logo&#10;">
            <a:extLst>
              <a:ext uri="{FF2B5EF4-FFF2-40B4-BE49-F238E27FC236}">
                <a16:creationId xmlns:a16="http://schemas.microsoft.com/office/drawing/2014/main" id="{AB80EF02-15F7-EA5C-B554-B59BF14FD0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7801" y="6116255"/>
            <a:ext cx="1914782" cy="478479"/>
          </a:xfrm>
          <a:prstGeom prst="rect">
            <a:avLst/>
          </a:prstGeom>
        </p:spPr>
      </p:pic>
      <p:pic>
        <p:nvPicPr>
          <p:cNvPr id="9" name="Picture 2" descr="cdot detail image">
            <a:extLst>
              <a:ext uri="{FF2B5EF4-FFF2-40B4-BE49-F238E27FC236}">
                <a16:creationId xmlns:a16="http://schemas.microsoft.com/office/drawing/2014/main" id="{829183D7-2C2B-B585-7810-24BC5BABA9F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26425" y="6061543"/>
            <a:ext cx="2465949" cy="55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640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ntent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005596"/>
      </a:accent1>
      <a:accent2>
        <a:srgbClr val="D9531E"/>
      </a:accent2>
      <a:accent3>
        <a:srgbClr val="575A5B"/>
      </a:accent3>
      <a:accent4>
        <a:srgbClr val="EABF5A"/>
      </a:accent4>
      <a:accent5>
        <a:srgbClr val="0096D6"/>
      </a:accent5>
      <a:accent6>
        <a:srgbClr val="6D8D24"/>
      </a:accent6>
      <a:hlink>
        <a:srgbClr val="002C56"/>
      </a:hlink>
      <a:folHlink>
        <a:srgbClr val="9FA61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DO_Accessible PPT Template" id="{869C5E93-02C8-A945-A5F8-34EC3B0BE817}" vid="{A167706C-1B59-D045-8957-4CD1A1A12F22}"/>
    </a:ext>
  </a:extLst>
</a:theme>
</file>

<file path=ppt/theme/theme4.xml><?xml version="1.0" encoding="utf-8"?>
<a:theme xmlns:a="http://schemas.openxmlformats.org/drawingml/2006/main" name="Content">
  <a:themeElements>
    <a:clrScheme name="Custom 1">
      <a:dk1>
        <a:srgbClr val="000000"/>
      </a:dk1>
      <a:lt1>
        <a:srgbClr val="FFFFFF"/>
      </a:lt1>
      <a:dk2>
        <a:srgbClr val="7F7F7F"/>
      </a:dk2>
      <a:lt2>
        <a:srgbClr val="E7E6E6"/>
      </a:lt2>
      <a:accent1>
        <a:srgbClr val="001970"/>
      </a:accent1>
      <a:accent2>
        <a:srgbClr val="EF7420"/>
      </a:accent2>
      <a:accent3>
        <a:srgbClr val="C3002F"/>
      </a:accent3>
      <a:accent4>
        <a:srgbClr val="FFD000"/>
      </a:accent4>
      <a:accent5>
        <a:srgbClr val="245D39"/>
      </a:accent5>
      <a:accent6>
        <a:srgbClr val="6D3A5D"/>
      </a:accent6>
      <a:hlink>
        <a:srgbClr val="EF7420"/>
      </a:hlink>
      <a:folHlink>
        <a:srgbClr val="0019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1 - ORAN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Sent xmlns="bbc1b1f8-0e71-4cbd-b262-3052aba238a9" xsi:nil="true"/>
    <lcf76f155ced4ddcb4097134ff3c332f xmlns="bbc1b1f8-0e71-4cbd-b262-3052aba238a9">
      <Terms xmlns="http://schemas.microsoft.com/office/infopath/2007/PartnerControls"/>
    </lcf76f155ced4ddcb4097134ff3c332f>
    <TaxCatchAll xmlns="87e7f7ab-f283-48b6-a11d-5b6afdf240ea" xsi:nil="true"/>
    <BusinessDirectoryType xmlns="bbc1b1f8-0e71-4cbd-b262-3052aba238a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B4CBFD58AEB54B9523C229AC8968F6" ma:contentTypeVersion="21" ma:contentTypeDescription="Create a new document." ma:contentTypeScope="" ma:versionID="d99ad74c3b8a25c61b8ddba13f7aab43">
  <xsd:schema xmlns:xsd="http://www.w3.org/2001/XMLSchema" xmlns:xs="http://www.w3.org/2001/XMLSchema" xmlns:p="http://schemas.microsoft.com/office/2006/metadata/properties" xmlns:ns2="bbc1b1f8-0e71-4cbd-b262-3052aba238a9" xmlns:ns3="fd3bd635-9bff-483f-aa30-f8bfae0bbf17" xmlns:ns4="87e7f7ab-f283-48b6-a11d-5b6afdf240ea" targetNamespace="http://schemas.microsoft.com/office/2006/metadata/properties" ma:root="true" ma:fieldsID="fedf67c3f5412d1b64b693c95ba1e2b1" ns2:_="" ns3:_="" ns4:_="">
    <xsd:import namespace="bbc1b1f8-0e71-4cbd-b262-3052aba238a9"/>
    <xsd:import namespace="fd3bd635-9bff-483f-aa30-f8bfae0bbf17"/>
    <xsd:import namespace="87e7f7ab-f283-48b6-a11d-5b6afdf240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LengthInSeconds" minOccurs="0"/>
                <xsd:element ref="ns2:BusinessDirectoryType" minOccurs="0"/>
                <xsd:element ref="ns2:DateSent" minOccurs="0"/>
                <xsd:element ref="ns2:lcf76f155ced4ddcb4097134ff3c332f" minOccurs="0"/>
                <xsd:element ref="ns4:TaxCatchAll" minOccurs="0"/>
                <xsd:element ref="ns2:MediaServiceObjectDetectorVersion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c1b1f8-0e71-4cbd-b262-3052aba238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BusinessDirectoryType" ma:index="20" nillable="true" ma:displayName="Business Directory Type" ma:format="Dropdown" ma:internalName="BusinessDirectoryType">
      <xsd:simpleType>
        <xsd:restriction base="dms:Choice">
          <xsd:enumeration value="General Contracts"/>
          <xsd:enumeration value="ACDBE"/>
          <xsd:enumeration value="Both"/>
        </xsd:restriction>
      </xsd:simpleType>
    </xsd:element>
    <xsd:element name="DateSent" ma:index="21" nillable="true" ma:displayName="Date Sent" ma:format="DateOnly" ma:internalName="DateSent">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8707e54-6713-4257-8868-1e4840a70e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3bd635-9bff-483f-aa30-f8bfae0bbf1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e7f7ab-f283-48b6-a11d-5b6afdf240e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78edeec-2c53-48c2-9d7f-9f98b72b39d4}" ma:internalName="TaxCatchAll" ma:showField="CatchAllData" ma:web="fd3bd635-9bff-483f-aa30-f8bfae0bbf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FD1702-BCB7-4A85-AB65-BF429B0F27A2}">
  <ds:schemaRefs>
    <ds:schemaRef ds:uri="http://purl.org/dc/terms/"/>
    <ds:schemaRef ds:uri="http://schemas.microsoft.com/office/2006/metadata/properties"/>
    <ds:schemaRef ds:uri="fd3bd635-9bff-483f-aa30-f8bfae0bbf17"/>
    <ds:schemaRef ds:uri="http://schemas.microsoft.com/office/2006/documentManagement/types"/>
    <ds:schemaRef ds:uri="http://schemas.microsoft.com/office/infopath/2007/PartnerControls"/>
    <ds:schemaRef ds:uri="87e7f7ab-f283-48b6-a11d-5b6afdf240ea"/>
    <ds:schemaRef ds:uri="http://purl.org/dc/elements/1.1/"/>
    <ds:schemaRef ds:uri="http://schemas.openxmlformats.org/package/2006/metadata/core-properties"/>
    <ds:schemaRef ds:uri="bbc1b1f8-0e71-4cbd-b262-3052aba238a9"/>
    <ds:schemaRef ds:uri="http://www.w3.org/XML/1998/namespace"/>
    <ds:schemaRef ds:uri="http://purl.org/dc/dcmitype/"/>
  </ds:schemaRefs>
</ds:datastoreItem>
</file>

<file path=customXml/itemProps2.xml><?xml version="1.0" encoding="utf-8"?>
<ds:datastoreItem xmlns:ds="http://schemas.openxmlformats.org/officeDocument/2006/customXml" ds:itemID="{0B5A0EA2-28EE-4468-9895-2D5E98519F55}">
  <ds:schemaRefs>
    <ds:schemaRef ds:uri="http://schemas.microsoft.com/sharepoint/v3/contenttype/forms"/>
  </ds:schemaRefs>
</ds:datastoreItem>
</file>

<file path=customXml/itemProps3.xml><?xml version="1.0" encoding="utf-8"?>
<ds:datastoreItem xmlns:ds="http://schemas.openxmlformats.org/officeDocument/2006/customXml" ds:itemID="{E0316787-032C-4ECF-88F7-AF5AE008A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c1b1f8-0e71-4cbd-b262-3052aba238a9"/>
    <ds:schemaRef ds:uri="fd3bd635-9bff-483f-aa30-f8bfae0bbf17"/>
    <ds:schemaRef ds:uri="87e7f7ab-f283-48b6-a11d-5b6afdf240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Widescreen</PresentationFormat>
  <Paragraphs>230</Paragraphs>
  <Slides>23</Slides>
  <Notes>23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Aptos</vt:lpstr>
      <vt:lpstr>Aptos Display</vt:lpstr>
      <vt:lpstr>Arial</vt:lpstr>
      <vt:lpstr>Calibri</vt:lpstr>
      <vt:lpstr>Calibri Light</vt:lpstr>
      <vt:lpstr>Franklin Gothic Medium</vt:lpstr>
      <vt:lpstr>Inter</vt:lpstr>
      <vt:lpstr>Trebuchet MS</vt:lpstr>
      <vt:lpstr>Office Theme</vt:lpstr>
      <vt:lpstr>Content 1</vt:lpstr>
      <vt:lpstr>1_Office Theme</vt:lpstr>
      <vt:lpstr>Content</vt:lpstr>
      <vt:lpstr>Content 1 - ORANGE</vt:lpstr>
      <vt:lpstr>Navigating the IFR:  Your Path to Reevaluation</vt:lpstr>
      <vt:lpstr>Housekeeping</vt:lpstr>
      <vt:lpstr>Agenda</vt:lpstr>
      <vt:lpstr>What is the Interim Final Rule (IFR)?</vt:lpstr>
      <vt:lpstr>Compliance</vt:lpstr>
      <vt:lpstr>Certification</vt:lpstr>
      <vt:lpstr>Certification Reevaluation</vt:lpstr>
      <vt:lpstr>Voluntary Withdrawal </vt:lpstr>
      <vt:lpstr>New Applicants</vt:lpstr>
      <vt:lpstr>New Standard</vt:lpstr>
      <vt:lpstr>Personal Narrative: General Guidelines</vt:lpstr>
      <vt:lpstr>Personal Narrative - Connections</vt:lpstr>
      <vt:lpstr>Personal Narrative: Education *compared to all similarly situated persons</vt:lpstr>
      <vt:lpstr>Personal Narrative: Employment *compared to all similarly situated persons</vt:lpstr>
      <vt:lpstr>Personal Narrative: Business *compared to all similarly situated persons</vt:lpstr>
      <vt:lpstr>Personal Narrative: Tips</vt:lpstr>
      <vt:lpstr>Personal Net Worth (PNW) Statement</vt:lpstr>
      <vt:lpstr>Additional Documentation</vt:lpstr>
      <vt:lpstr>How to Submit Your PN and PNW</vt:lpstr>
      <vt:lpstr>Resources</vt:lpstr>
      <vt:lpstr>DSBO Resources &amp; Contact </vt:lpstr>
      <vt:lpstr>ACDBE Resources and Contact Info</vt:lpstr>
      <vt:lpstr>CDOT Environmental Justice &amp; Equity Branch Contact Information</vt:lpstr>
    </vt:vector>
  </TitlesOfParts>
  <Company>City and County of Denver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Parker, Anne - DEDO Certification Supervisor</dc:creator>
  <cp:lastModifiedBy>Mondragon, Desiree - DEN</cp:lastModifiedBy>
  <cp:revision>3</cp:revision>
  <dcterms:created xsi:type="dcterms:W3CDTF">2025-12-09T22:10:16Z</dcterms:created>
  <dcterms:modified xsi:type="dcterms:W3CDTF">2025-12-22T21:15:14Z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0x01010020B4CBFD58AEB54B9523C229AC8968F6</vt:lpwstr>
  </property>
  <property fmtid="{D5CDD505-2E9C-101B-9397-08002B2CF9AE}" pid="3" name="MediaServiceImageTags">
    <vt:lpwstr/>
  </property>
</Properties>
</file>