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39" r:id="rId9"/>
    <p:sldMasterId id="2147483775" r:id="rId10"/>
    <p:sldMasterId id="2147483787" r:id="rId11"/>
    <p:sldMasterId id="2147483802" r:id="rId12"/>
    <p:sldMasterId id="2147483810" r:id="rId13"/>
  </p:sldMasterIdLst>
  <p:notesMasterIdLst>
    <p:notesMasterId r:id="rId60"/>
  </p:notesMasterIdLst>
  <p:sldIdLst>
    <p:sldId id="11200" r:id="rId14"/>
    <p:sldId id="11113" r:id="rId15"/>
    <p:sldId id="104969" r:id="rId16"/>
    <p:sldId id="105012" r:id="rId17"/>
    <p:sldId id="105122" r:id="rId18"/>
    <p:sldId id="105279" r:id="rId19"/>
    <p:sldId id="11236" r:id="rId20"/>
    <p:sldId id="105277" r:id="rId21"/>
    <p:sldId id="10730" r:id="rId22"/>
    <p:sldId id="105121" r:id="rId23"/>
    <p:sldId id="105119" r:id="rId24"/>
    <p:sldId id="105120" r:id="rId25"/>
    <p:sldId id="105274" r:id="rId26"/>
    <p:sldId id="105269" r:id="rId27"/>
    <p:sldId id="105248" r:id="rId28"/>
    <p:sldId id="105244" r:id="rId29"/>
    <p:sldId id="105267" r:id="rId30"/>
    <p:sldId id="105220" r:id="rId31"/>
    <p:sldId id="105212" r:id="rId32"/>
    <p:sldId id="105258" r:id="rId33"/>
    <p:sldId id="105176" r:id="rId34"/>
    <p:sldId id="105275" r:id="rId35"/>
    <p:sldId id="105276" r:id="rId36"/>
    <p:sldId id="105189" r:id="rId37"/>
    <p:sldId id="105265" r:id="rId38"/>
    <p:sldId id="105253" r:id="rId39"/>
    <p:sldId id="105262" r:id="rId40"/>
    <p:sldId id="105261" r:id="rId41"/>
    <p:sldId id="105252" r:id="rId42"/>
    <p:sldId id="105251" r:id="rId43"/>
    <p:sldId id="105177" r:id="rId44"/>
    <p:sldId id="105130" r:id="rId45"/>
    <p:sldId id="105162" r:id="rId46"/>
    <p:sldId id="105199" r:id="rId47"/>
    <p:sldId id="105264" r:id="rId48"/>
    <p:sldId id="105263" r:id="rId49"/>
    <p:sldId id="105129" r:id="rId50"/>
    <p:sldId id="105115" r:id="rId51"/>
    <p:sldId id="105102" r:id="rId52"/>
    <p:sldId id="105171" r:id="rId53"/>
    <p:sldId id="105225" r:id="rId54"/>
    <p:sldId id="105226" r:id="rId55"/>
    <p:sldId id="105278" r:id="rId56"/>
    <p:sldId id="105273" r:id="rId57"/>
    <p:sldId id="11099" r:id="rId58"/>
    <p:sldId id="10512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FFF"/>
    <a:srgbClr val="C3D831"/>
    <a:srgbClr val="440099"/>
    <a:srgbClr val="E35B2A"/>
    <a:srgbClr val="8C9EBC"/>
    <a:srgbClr val="4900C1"/>
    <a:srgbClr val="1D0092"/>
    <a:srgbClr val="2821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AB62C-9F86-4F47-8CDA-78734832778C}" v="2" dt="2025-12-22T21:45:07.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44" y="78"/>
      </p:cViewPr>
      <p:guideLst/>
    </p:cSldViewPr>
  </p:slideViewPr>
  <p:notesTextViewPr>
    <p:cViewPr>
      <p:scale>
        <a:sx n="1" d="1"/>
        <a:sy n="1" d="1"/>
      </p:scale>
      <p:origin x="0" y="0"/>
    </p:cViewPr>
  </p:notesTextViewPr>
  <p:sorterViewPr>
    <p:cViewPr>
      <p:scale>
        <a:sx n="100" d="100"/>
        <a:sy n="100" d="100"/>
      </p:scale>
      <p:origin x="0" y="-68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5.xml"/><Relationship Id="rId3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12/23/2025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and welcome to today’s event! &lt;&lt;next</a:t>
            </a:r>
            <a:r>
              <a:rPr lang="en-US" baseline="0"/>
              <a:t> slide&gt;&gt;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Volunteer as a Community Panelist to help review procurement proposals and share your valuable insights. It’s a great way to influence future projects! We will drop a link in the chat to learn more. </a:t>
            </a: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46495-7361-053D-F542-403C4E5226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BA153-6066-CB87-0AA9-3C0E42E6E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97E79-AA23-E44F-0C63-27796174E6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C877E-67F0-6D9D-61A7-ED7A1BD80E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14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21247-3AB8-BC78-9E8B-8885E6BD29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C1348-2125-F74B-6663-B3D3E0F9C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3613D-3636-A999-E819-6ECC963046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D9E70C-E09D-F9CF-72DE-A9C5E77328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0826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3061-CA55-94B7-69FA-C5E14F9BC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A5151-E747-631F-57AA-37FF80C39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04C1D-D6C8-3068-0E22-A71944564D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a:extLst>
              <a:ext uri="{FF2B5EF4-FFF2-40B4-BE49-F238E27FC236}">
                <a16:creationId xmlns:a16="http://schemas.microsoft.com/office/drawing/2014/main" id="{D967E1EA-FB34-7B2D-FEF0-8E9AEE2D08E8}"/>
              </a:ext>
            </a:extLst>
          </p:cNvPr>
          <p:cNvSpPr>
            <a:spLocks noGrp="1"/>
          </p:cNvSpPr>
          <p:nvPr>
            <p:ph type="sldNum" sz="quarter" idx="5"/>
          </p:nvPr>
        </p:nvSpPr>
        <p:spPr/>
        <p:txBody>
          <a:bodyPr/>
          <a:lstStyle/>
          <a:p>
            <a:fld id="{A399344F-1846-964E-A23F-F797EB56DD37}" type="slidenum">
              <a:rPr lang="en-US" smtClean="0"/>
              <a:t>13</a:t>
            </a:fld>
            <a:endParaRPr lang="en-US"/>
          </a:p>
        </p:txBody>
      </p:sp>
    </p:spTree>
    <p:extLst>
      <p:ext uri="{BB962C8B-B14F-4D97-AF65-F5344CB8AC3E}">
        <p14:creationId xmlns:p14="http://schemas.microsoft.com/office/powerpoint/2010/main" val="653941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FB13-AE89-AFF1-2A83-235498039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9C549-EE81-D7CB-69E6-A724F6472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3F9CC-CE6C-E8B2-81CC-208569153C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985CF11C-0219-D144-9522-19A13AD486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2276-2BE1-9D26-2812-A72921E57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A4D86-9B10-9F6F-0E39-CE42956B6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7521D-0BCE-66CA-78DD-79AA9FE6A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7288785-D363-C92C-7CF8-5DD2756145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37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924A-DBC9-ADD8-C5A1-E873346D6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9DBB6-70E6-6456-B57C-0A7D017C1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7333F-F4FC-92DE-70B8-C757A3124D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14CDEE23-26A3-8991-C72F-EFE77556BA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39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0B0E3-76B2-EEED-E218-6C9212737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BEADA-D873-262D-661D-6EA186F43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28EC9-720B-8FD9-918F-79B486130B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3F33FC99-0483-11CD-6A21-926211AC56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78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7099B-DA5D-6378-2CDD-C4FB448D4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2E985-E6A2-E0A7-AA5F-4F979905A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C76E7-7FB8-CB20-0392-C6AF5C13D4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F42A00AC-AD6F-7963-B399-FE43AF07A8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474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516B0-76A5-31D7-6512-E3D73102F4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FDCDD-1DEF-6B4F-87D2-B34F56470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C839C-5E2F-9066-0353-57B9992B0B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1C30E3E0-C52F-EAF3-6930-CA96DAEE65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11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800"/>
              </a:spcAft>
              <a:buFont typeface="Arial" panose="020B0604020202020204" pitchFamily="34" charset="0"/>
              <a:buNone/>
            </a:pPr>
            <a:r>
              <a:rPr lang="en-US" sz="2400" b="0" i="0">
                <a:solidFill>
                  <a:srgbClr val="1C1C1C"/>
                </a:solidFill>
                <a:effectLst/>
                <a:latin typeface="Inter"/>
              </a:rPr>
              <a:t>As our final piece of housekeeping: </a:t>
            </a:r>
          </a:p>
          <a:p>
            <a:pPr marL="0" indent="0" algn="l">
              <a:spcAft>
                <a:spcPts val="1800"/>
              </a:spcAft>
              <a:buFont typeface="Arial" panose="020B0604020202020204" pitchFamily="34" charset="0"/>
              <a:buNone/>
            </a:pPr>
            <a:r>
              <a:rPr lang="en-US" sz="2400" b="0" i="0">
                <a:solidFill>
                  <a:srgbClr val="1C1C1C"/>
                </a:solidFill>
                <a:effectLst/>
                <a:latin typeface="Inter"/>
              </a:rPr>
              <a:t>Please keep your cameras and microphones off to maintain focus during the event and minimize distractions for our speakers. If you are muted at any point during the presentation, please be advised that you will have difficulties accessing your mics during the breakout rooms.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34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68AC-030C-69E0-8AA5-C1F570C23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0B1B0-EE78-7251-029B-09461D0AB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BC6E5-6E2C-94DB-CDF7-3047DB3AF6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pPr>
              <a:buNone/>
            </a:pPr>
            <a:endParaRPr lang="en-US"/>
          </a:p>
        </p:txBody>
      </p:sp>
      <p:sp>
        <p:nvSpPr>
          <p:cNvPr id="4" name="Slide Number Placeholder 3">
            <a:extLst>
              <a:ext uri="{FF2B5EF4-FFF2-40B4-BE49-F238E27FC236}">
                <a16:creationId xmlns:a16="http://schemas.microsoft.com/office/drawing/2014/main" id="{CC4F3EB8-5795-D362-993E-99377A14DF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79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06CC5-4330-F724-0406-2621622A3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B1EA-1AE5-C57C-9B53-1B6C36DB4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9FA20-1CC8-F364-2708-19FF27ADA43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18E87685-CD33-7514-ED83-72AC344A12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581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191D1-1B95-0E49-5B02-E1AE8AB6D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4992E-72AC-A145-7B47-6DE526351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0D1092-7B88-40CB-EF50-1723C50160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733E4071-96E9-45FD-7E57-C1D14A1D4C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543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10FE-BADE-450F-185A-C253D1FBEE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71F83-BA7A-2617-7D7E-7C07904EB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F3F08-34E0-F075-20F9-0CBA354C04E7}"/>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7DB65F4C-8B5D-820C-C3FF-4D59A79429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977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87424-E0B2-DBA4-234C-9A8F8CC47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04EBB-92AA-FD34-A401-28916F22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D1B7D-E00C-3B0A-DE91-8609B176EFC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7588A50-DB0D-81BE-CCEA-E3CA238253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94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0E001-7898-FD1A-7782-15A00D4D8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5A6581-5269-F726-6B54-8D58660C4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F1A97-EC56-AE05-82B3-CDD3CE872A38}"/>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11794038-66CB-9DC2-0067-0B4E815B9C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268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378D-A24B-D5F6-F6B6-725735F3A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8B6CC-6364-F02A-BAE0-708A75FEA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8C1D6-23B7-DB76-CB61-383D8B046D8D}"/>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2F2D0CE-AC79-6547-7956-FED1AE5653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9956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07F0-96B2-6E66-F2D8-8A06F3A3F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EDE53-71A3-32E4-95B7-A74E94BAF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2178DF-15B6-3829-9D2E-75F69DF0759C}"/>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2DD3C485-26F3-21D1-977B-DBFBDAF5EC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323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EC3F-174B-7F2D-CFD7-A2AAADA08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4F2FB-EDF1-1A0E-3BB8-54407103B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67748-E1BB-C044-D6C1-69D29BC43FCF}"/>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2D386624-E67A-AA64-B937-0E87FAEB5E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756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6907-CA09-2DC0-C99B-DE4F23CAD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B4EC1-A3F3-81C4-8095-DBFA61DD4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05B9C-B4E0-C1E5-156B-D9D3E1601F49}"/>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44DE64F-FDCB-C471-3478-6A45215598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3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51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1589-091A-7E36-E909-A895A39C3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07826A-B238-5A2F-DBB9-61C6AD171C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17B7D-0A9F-9A4D-12A5-C7028101C2F0}"/>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3E288C9A-0DD7-A962-E40B-C8EC835E0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49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8E17-5C7F-9FC0-4E41-7C6F6CE7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FF267-5671-0C15-40F4-B8F28422B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7E44-F6F9-4E47-F9DB-063977AC01E6}"/>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DA0E30B2-59D7-A762-2258-2D4BCA2918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927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3B36-9A27-042E-8E16-9D61F2FAD1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7A4A8-D429-9C8D-9B9B-6B51318BD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DB0B2-136C-69CD-2FDA-733D139DA193}"/>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C8098980-041E-CD73-02F7-55E40DDD01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875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BAA06-4F30-0D7F-ED8B-69D96FB4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9CB2B-A8B3-A180-5877-387040496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07514-9764-AF3C-8C76-F5D18E9F71D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E582EF85-8962-A371-D71E-46AC3BC726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00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149C9-FBD1-2C8D-8E9B-2F66F5641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78449-BAAD-216E-F34F-00DF6E197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65614-5578-D15D-619F-099E51F01417}"/>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101BC05-BDD2-1E14-0680-9396D15DDA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803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9672B-8924-F5DE-9922-B4450C0034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5376B-FC99-6C83-AA2E-2FE1F1782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3B32A-CBA5-DBB8-7A99-C5045D80CA1A}"/>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7ECC7CAA-786C-584C-3E04-5A64B1B0DB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856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237AA-50FE-01EA-6259-A7BF32A6EF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661A-94E1-D166-BA25-19F763673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A361D5-7838-2580-1719-AD32F010179B}"/>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1D4AB835-4A9A-1D87-433C-0448C61F9E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956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3D086-EAD4-EBB2-B239-FECCF5775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F0259-AF10-1181-BB6C-D20A50E2E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810E4-ED8E-DADE-4189-9D63663F3A31}"/>
              </a:ext>
            </a:extLst>
          </p:cNvPr>
          <p:cNvSpPr>
            <a:spLocks noGrp="1"/>
          </p:cNvSpPr>
          <p:nvPr>
            <p:ph type="body" idx="1"/>
          </p:nvPr>
        </p:nvSpPr>
        <p:spPr/>
        <p:txBody>
          <a:bodyPr/>
          <a:lstStyle/>
          <a:p>
            <a:pPr>
              <a:buNone/>
            </a:pPr>
            <a:r>
              <a:rPr lang="en-US"/>
              <a:t>v</a:t>
            </a:r>
          </a:p>
        </p:txBody>
      </p:sp>
      <p:sp>
        <p:nvSpPr>
          <p:cNvPr id="4" name="Slide Number Placeholder 3">
            <a:extLst>
              <a:ext uri="{FF2B5EF4-FFF2-40B4-BE49-F238E27FC236}">
                <a16:creationId xmlns:a16="http://schemas.microsoft.com/office/drawing/2014/main" id="{5FEFA9D6-2E31-2610-0C08-436CA2A105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921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19C8-1FFA-1FD6-685F-1572DF6B6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E2C2-EBBF-AC7D-5322-A88EE0D2CA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E5CA8-5373-260D-DD4A-5E669CCB3DA4}"/>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0A00E30D-AC8E-7631-048F-567A9F13E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31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1E032-B596-CFCF-A2B5-38CF9E07A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4603B-BB31-A9BD-1A65-FBC7E1C53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496B5-F400-AF0E-9C9B-E18A52BC5455}"/>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47FE7780-7838-0CE8-7293-2944322F06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56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F0F10"/>
                </a:solidFill>
                <a:effectLst/>
                <a:latin typeface="source-sans-pro"/>
              </a:rPr>
              <a:t>Vision 100 and Operation 2045 are two phases of DEN’s strategic plan. Vision 100 is phase one and is focused on preparing the airport to serve 100 million annual passengers in the next several years. Operation 2045 is phase two and is focused on preparing the airport for its 50</a:t>
            </a:r>
            <a:r>
              <a:rPr lang="en-US" b="0" i="0" baseline="30000">
                <a:solidFill>
                  <a:srgbClr val="0F0F10"/>
                </a:solidFill>
                <a:effectLst/>
                <a:latin typeface="source-sans-pro"/>
              </a:rPr>
              <a:t>th</a:t>
            </a:r>
            <a:r>
              <a:rPr lang="en-US" b="0" i="0">
                <a:solidFill>
                  <a:srgbClr val="0F0F10"/>
                </a:solidFill>
                <a:effectLst/>
                <a:latin typeface="source-sans-pro"/>
              </a:rPr>
              <a:t> anniversary in 2045 and for an expected 120 million-plus annual passengers. Both phases combined serve as a blueprint to align decision-making and accountability.</a:t>
            </a:r>
            <a:endParaRPr lang="en-US" b="0" i="0">
              <a:solidFill>
                <a:srgbClr val="32313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CBC42-DD28-B5BF-EA5B-722BCBBF4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05EC-0339-D508-5806-D4BBB24BD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14283-F281-910A-2388-C8DC51D5F9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45- 60 Seconds Max</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12354FBC-108A-2E26-B2E7-A0B7D40667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682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2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3061-CA55-94B7-69FA-C5E14F9BC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A5151-E747-631F-57AA-37FF80C396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704C1D-D6C8-3068-0E22-A71944564D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45- 60 Seconds Max</a:t>
            </a:r>
          </a:p>
          <a:p>
            <a:endParaRPr lang="en-US"/>
          </a:p>
        </p:txBody>
      </p:sp>
      <p:sp>
        <p:nvSpPr>
          <p:cNvPr id="4" name="Slide Number Placeholder 3">
            <a:extLst>
              <a:ext uri="{FF2B5EF4-FFF2-40B4-BE49-F238E27FC236}">
                <a16:creationId xmlns:a16="http://schemas.microsoft.com/office/drawing/2014/main" id="{D967E1EA-FB34-7B2D-FEF0-8E9AEE2D08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941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45- 60 Seconds Max</a:t>
            </a:r>
          </a:p>
          <a:p>
            <a:pPr>
              <a:buNone/>
            </a:pPr>
            <a:endParaRPr lang="en-US" b="1"/>
          </a:p>
          <a:p>
            <a:pPr>
              <a:buNone/>
            </a:pPr>
            <a:r>
              <a:rPr lang="en-US" b="1"/>
              <a:t>General Services Purchasing – What We Do </a:t>
            </a:r>
          </a:p>
          <a:p>
            <a:pPr>
              <a:buNone/>
            </a:pPr>
            <a:endParaRPr lang="en-US" b="1"/>
          </a:p>
          <a:p>
            <a:pPr>
              <a:buNone/>
            </a:pPr>
            <a:r>
              <a:rPr lang="en-US"/>
              <a:t>We handle the purchase of goods and services (except for construction and design) through competitive bidding and open market methods.</a:t>
            </a:r>
          </a:p>
          <a:p>
            <a:pPr>
              <a:buNone/>
            </a:pPr>
            <a:endParaRPr lang="en-US"/>
          </a:p>
          <a:p>
            <a:pPr>
              <a:buNone/>
            </a:pPr>
            <a:r>
              <a:rPr lang="en-US"/>
              <a:t>Everything we do adheres to city rules and guidelines to ensure fairness and accountability.</a:t>
            </a:r>
          </a:p>
          <a:p>
            <a:pPr>
              <a:buNone/>
            </a:pPr>
            <a:endParaRPr lang="en-US"/>
          </a:p>
          <a:p>
            <a:pPr>
              <a:buNone/>
            </a:pPr>
            <a:r>
              <a:rPr lang="en-US"/>
              <a:t>Our primary responsibilities include managing bids and contracts, tracking assets and surplus sales, collaborating with vendors, and promoting sustainable purchasing practices.</a:t>
            </a:r>
          </a:p>
          <a:p>
            <a:pPr>
              <a:buNone/>
            </a:pPr>
            <a:endParaRPr lang="en-US"/>
          </a:p>
          <a:p>
            <a:pPr>
              <a:buNone/>
            </a:pPr>
            <a:r>
              <a:rPr lang="en-US"/>
              <a:t>If you’re a vendor, all opportunities are posted on BidNet, the Rocky Mountain E-Purchasing System.</a:t>
            </a:r>
          </a:p>
          <a:p>
            <a:pPr>
              <a:buNone/>
            </a:pPr>
            <a:endParaRPr lang="en-US"/>
          </a:p>
          <a:p>
            <a:pPr>
              <a:buNone/>
            </a:pPr>
            <a:r>
              <a:rPr lang="en-US"/>
              <a:t>You’ll also find bid tools, updates, and helpful info on our website.</a:t>
            </a:r>
          </a:p>
          <a:p>
            <a:pPr>
              <a:buNone/>
            </a:pPr>
            <a:endParaRPr lang="en-US"/>
          </a:p>
          <a:p>
            <a:pPr>
              <a:buNone/>
            </a:pPr>
            <a:r>
              <a:rPr lang="en-US"/>
              <a:t>We send weekly emails with new bids, events, and important opportunities.</a:t>
            </a:r>
          </a:p>
          <a:p>
            <a:pPr>
              <a:buNone/>
            </a:pPr>
            <a:endParaRPr lang="en-US"/>
          </a:p>
          <a:p>
            <a:r>
              <a:rPr lang="en-US"/>
              <a:t>To learn more, visit me in the breakout room and scan the QR code.</a:t>
            </a:r>
          </a:p>
        </p:txBody>
      </p:sp>
      <p:sp>
        <p:nvSpPr>
          <p:cNvPr id="4" name="Slide Number Placeholder 3"/>
          <p:cNvSpPr>
            <a:spLocks noGrp="1"/>
          </p:cNvSpPr>
          <p:nvPr>
            <p:ph type="sldNum" sz="quarter" idx="5"/>
          </p:nvPr>
        </p:nvSpPr>
        <p:spPr/>
        <p:txBody>
          <a:bodyPr/>
          <a:lstStyle/>
          <a:p>
            <a:fld id="{A399344F-1846-964E-A23F-F797EB56DD37}" type="slidenum">
              <a:rPr lang="en-US" smtClean="0"/>
              <a:t>45</a:t>
            </a:fld>
            <a:endParaRPr lang="en-US"/>
          </a:p>
        </p:txBody>
      </p:sp>
    </p:spTree>
    <p:extLst>
      <p:ext uri="{BB962C8B-B14F-4D97-AF65-F5344CB8AC3E}">
        <p14:creationId xmlns:p14="http://schemas.microsoft.com/office/powerpoint/2010/main" val="4062866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A8D7B-0E66-F1E0-17AA-3768A85EA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CF90E-EEF9-B3B7-960D-EFCAD95E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BCA14-F17C-F1CC-98E0-CCF48584820A}"/>
              </a:ext>
            </a:extLst>
          </p:cNvPr>
          <p:cNvSpPr>
            <a:spLocks noGrp="1"/>
          </p:cNvSpPr>
          <p:nvPr>
            <p:ph type="body" idx="1"/>
          </p:nvPr>
        </p:nvSpPr>
        <p:spPr/>
        <p:txBody>
          <a:bodyPr/>
          <a:lstStyle/>
          <a:p>
            <a:pPr>
              <a:buNone/>
            </a:pPr>
            <a:r>
              <a:rPr lang="en-US" b="1"/>
              <a:t>45- 60 Seconds Max</a:t>
            </a:r>
          </a:p>
        </p:txBody>
      </p:sp>
      <p:sp>
        <p:nvSpPr>
          <p:cNvPr id="4" name="Slide Number Placeholder 3">
            <a:extLst>
              <a:ext uri="{FF2B5EF4-FFF2-40B4-BE49-F238E27FC236}">
                <a16:creationId xmlns:a16="http://schemas.microsoft.com/office/drawing/2014/main" id="{6675DBBC-0B0B-054E-BD52-6C406065CF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1B017F-DE3E-F34F-84F6-EBAD3A8566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99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b="1"/>
              <a:t>Thank you for an incredible year of Taking Flight at DEN!</a:t>
            </a:r>
            <a:br>
              <a:rPr lang="en-US"/>
            </a:br>
            <a:r>
              <a:rPr lang="en-US"/>
              <a:t>We appreciate your engagement and partnership throughout 2025.</a:t>
            </a:r>
            <a:br>
              <a:rPr lang="en-US"/>
            </a:br>
            <a:r>
              <a:rPr lang="en-US"/>
              <a:t>Follow us to stay connected and be the first to hear about </a:t>
            </a:r>
            <a:r>
              <a:rPr lang="en-US" b="1"/>
              <a:t>2026 events and opportunities</a:t>
            </a:r>
            <a:r>
              <a:rPr lang="en-US"/>
              <a:t>.</a:t>
            </a:r>
            <a:endParaRPr lang="en-US" b="0" i="0">
              <a:solidFill>
                <a:srgbClr val="8C9EBC"/>
              </a:solidFill>
              <a:effectLst/>
              <a:latin typeface="Inter"/>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FC51C-101F-EC88-FFA6-FC734B885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5A79C-1CB7-BC0B-C748-8531E7277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505146-3BF5-643E-6E7B-3A7F84AF20F8}"/>
              </a:ext>
            </a:extLst>
          </p:cNvPr>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1"/>
              <a:t>As we conclude this year’s Meet the Primes at DEN,</a:t>
            </a:r>
            <a:br>
              <a:rPr lang="en-US" sz="3600"/>
            </a:br>
            <a:r>
              <a:rPr lang="en-US" sz="3600"/>
              <a:t>we thank all participating companies, partners, and attendees for making it a success.</a:t>
            </a:r>
            <a:br>
              <a:rPr lang="en-US" sz="3600"/>
            </a:br>
            <a:r>
              <a:rPr lang="en-US" sz="3600"/>
              <a:t>Stay engaged and </a:t>
            </a:r>
            <a:r>
              <a:rPr lang="en-US" sz="3600" b="1"/>
              <a:t>follow us for 2026 event announcements.</a:t>
            </a:r>
            <a:endParaRPr lang="en-US" sz="3600" b="0" i="0">
              <a:solidFill>
                <a:srgbClr val="1C1C1C"/>
              </a:solidFill>
              <a:effectLst/>
              <a:latin typeface="Inter"/>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C43966B-43A4-DE01-144E-1068262887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44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Volunteer as a Community Panelist to help review procurement proposals and share your valuable insights. It’s a great way to influence future projects! We will drop a link in the chat to learn more. </a:t>
            </a: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Applications are now open for DEN’s Business Development &amp; Training Academy. BDTA offers no-cost programs that help small businesses understand DEN processes, build connections, and prepare to compete for future airport opportunities.</a:t>
            </a:r>
          </a:p>
          <a:p>
            <a:endParaRPr lang="en-US" dirty="0"/>
          </a:p>
          <a:p>
            <a:r>
              <a:rPr lang="en-US" i="1" dirty="0"/>
              <a:t>Programs include AEC Concourse 100, Concessions 101, and the AEC Concourse 300 Pilot—an advanced program focused on leadership and contract readiness.</a:t>
            </a:r>
            <a:endParaRPr lang="en-US" dirty="0"/>
          </a:p>
          <a:p>
            <a:r>
              <a:rPr lang="en-US" i="1" dirty="0"/>
              <a:t>Apply by January 16 for AEC 300, or January 23 for AEC 100 and Concessions 101, and get a head start on 2026 opportunities.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9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stay informed about BDTA programs and upcoming opportunities, visit the BDTA page on flydenver.com, sign up for Business Connect, or scan the QR code. You can also reach us directly at DENTrainingAcademy@flydenver.com.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12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sv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1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5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026746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3536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
        <p:nvSpPr>
          <p:cNvPr id="3" name="Rectangle 2">
            <a:extLst>
              <a:ext uri="{FF2B5EF4-FFF2-40B4-BE49-F238E27FC236}">
                <a16:creationId xmlns:a16="http://schemas.microsoft.com/office/drawing/2014/main" id="{4081E596-2394-077D-84EF-B8507FB016A9}"/>
              </a:ext>
            </a:extLst>
          </p:cNvPr>
          <p:cNvSpPr/>
          <p:nvPr userDrawn="1"/>
        </p:nvSpPr>
        <p:spPr>
          <a:xfrm>
            <a:off x="835269" y="993531"/>
            <a:ext cx="975946" cy="281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783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17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26730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823731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602958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7348057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227783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81337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33039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015547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563135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63688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767737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77078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153304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AB36-9271-CEE2-EC8A-60E446B034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8965F9-D670-109B-5B33-B58CA26E8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43F3A-BC1C-3DA5-2D16-AF67196500E5}"/>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5" name="Footer Placeholder 4">
            <a:extLst>
              <a:ext uri="{FF2B5EF4-FFF2-40B4-BE49-F238E27FC236}">
                <a16:creationId xmlns:a16="http://schemas.microsoft.com/office/drawing/2014/main" id="{F7E3311D-1C20-EB07-B803-0B2526920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35E70-3871-3C70-8F7E-D210EE3E74A7}"/>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687364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563-C4A8-08AD-7F37-BE95987D4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C8129-FC0F-0A15-102D-88D186704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8738F-A4AE-D2A7-801B-692236978F39}"/>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5" name="Footer Placeholder 4">
            <a:extLst>
              <a:ext uri="{FF2B5EF4-FFF2-40B4-BE49-F238E27FC236}">
                <a16:creationId xmlns:a16="http://schemas.microsoft.com/office/drawing/2014/main" id="{B20C7F95-F3BB-4AB6-996E-C4E648C6D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D0A5F3-59FA-E894-6CE1-9021B43294E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91676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765E8-D6C6-6443-9E84-8CC69B9DC425}"/>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accent2">
                  <a:lumMod val="75000"/>
                </a:schemeClr>
              </a:solidFill>
              <a:highlight>
                <a:srgbClr val="B74D13"/>
              </a:highlight>
            </a:endParaRPr>
          </a:p>
        </p:txBody>
      </p:sp>
      <p:pic>
        <p:nvPicPr>
          <p:cNvPr id="18" name="Picture 17" descr="A picture containing drawing&#10;&#10;Description automatically generated">
            <a:extLst>
              <a:ext uri="{FF2B5EF4-FFF2-40B4-BE49-F238E27FC236}">
                <a16:creationId xmlns:a16="http://schemas.microsoft.com/office/drawing/2014/main" id="{BB025679-0DA9-964F-881C-39D8B82914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4843" y="1"/>
            <a:ext cx="660791" cy="617696"/>
          </a:xfrm>
          <a:prstGeom prst="rect">
            <a:avLst/>
          </a:prstGeom>
        </p:spPr>
      </p:pic>
      <p:sp>
        <p:nvSpPr>
          <p:cNvPr id="17" name="TextBox 16">
            <a:extLst>
              <a:ext uri="{FF2B5EF4-FFF2-40B4-BE49-F238E27FC236}">
                <a16:creationId xmlns:a16="http://schemas.microsoft.com/office/drawing/2014/main" id="{7BE3F799-3B09-6F4A-960E-75D646F0607B}"/>
              </a:ext>
            </a:extLst>
          </p:cNvPr>
          <p:cNvSpPr txBox="1"/>
          <p:nvPr userDrawn="1"/>
        </p:nvSpPr>
        <p:spPr>
          <a:xfrm>
            <a:off x="10661527" y="7496786"/>
            <a:ext cx="246308" cy="492613"/>
          </a:xfrm>
          <a:prstGeom prst="rect">
            <a:avLst/>
          </a:prstGeom>
          <a:noFill/>
        </p:spPr>
        <p:txBody>
          <a:bodyPr wrap="square" rtlCol="0">
            <a:spAutoFit/>
          </a:bodyPr>
          <a:lstStyle/>
          <a:p>
            <a:endParaRPr lang="en-US" sz="2401"/>
          </a:p>
        </p:txBody>
      </p:sp>
    </p:spTree>
    <p:extLst>
      <p:ext uri="{BB962C8B-B14F-4D97-AF65-F5344CB8AC3E}">
        <p14:creationId xmlns:p14="http://schemas.microsoft.com/office/powerpoint/2010/main" val="13641550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EF021-9527-9AD6-4980-1C039E6428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FCCC8-BE2D-6280-23FC-0F7A69D8CE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0AE9D8-BBD9-B8F3-133D-B208003ECC14}"/>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5" name="Footer Placeholder 4">
            <a:extLst>
              <a:ext uri="{FF2B5EF4-FFF2-40B4-BE49-F238E27FC236}">
                <a16:creationId xmlns:a16="http://schemas.microsoft.com/office/drawing/2014/main" id="{446E28F6-F5C6-C6AB-847F-BC461DB67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7C0C8-5C40-6741-663A-DD14325CD2E2}"/>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4077759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4D66-89A9-838B-233D-8C08C8F14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C9212-653E-74F8-DBEA-1B0E127B0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54C20-7152-2DA5-5B1A-A33940E00B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68DC90-7BCA-EBCB-58DB-F740DD9BDB18}"/>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6" name="Footer Placeholder 5">
            <a:extLst>
              <a:ext uri="{FF2B5EF4-FFF2-40B4-BE49-F238E27FC236}">
                <a16:creationId xmlns:a16="http://schemas.microsoft.com/office/drawing/2014/main" id="{390D71BD-8275-0122-6851-2452A0937E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077E4-3AFF-099B-21C0-781F77ED71DB}"/>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1473456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CD3A-A340-0516-D4FF-E4DED6E15A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C1B770-3353-A71A-404D-258DB6D2C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92233-B92E-AA78-8616-CA097FEC3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15890-AEEA-A876-C13D-E9D18A10B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85D0DE-A90A-395E-74EB-A8E416FDE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DA5D2-F84C-3365-2E1B-F3678D7DB0EA}"/>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8" name="Footer Placeholder 7">
            <a:extLst>
              <a:ext uri="{FF2B5EF4-FFF2-40B4-BE49-F238E27FC236}">
                <a16:creationId xmlns:a16="http://schemas.microsoft.com/office/drawing/2014/main" id="{91BEB5BB-C2DB-D8B4-25A1-1CCA4FAF6A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2ADBC-43A8-C323-5003-BEDB79A8640A}"/>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330522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53EA-0660-0E1A-378D-CB67ADFB9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7F1EA-B1C6-975E-7940-BEAD8B8F82BA}"/>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4" name="Footer Placeholder 3">
            <a:extLst>
              <a:ext uri="{FF2B5EF4-FFF2-40B4-BE49-F238E27FC236}">
                <a16:creationId xmlns:a16="http://schemas.microsoft.com/office/drawing/2014/main" id="{23EBEA19-C0CE-EBFB-D88B-DD23173EC4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ED597-69E1-90BE-D40B-91582D160E6B}"/>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906712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DB04AE-4A80-EA43-F525-D8B7600540C3}"/>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3" name="Footer Placeholder 2">
            <a:extLst>
              <a:ext uri="{FF2B5EF4-FFF2-40B4-BE49-F238E27FC236}">
                <a16:creationId xmlns:a16="http://schemas.microsoft.com/office/drawing/2014/main" id="{AFFBFF73-6E9B-B253-C25C-D74929123A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FB6F15-B84D-706D-909D-58A46BCA55E5}"/>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26297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138A-78DA-D1F2-9AC6-D448A0CAC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B44AE-63ED-04BD-C0A9-B7ADD291D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889E6-075E-F5DF-C0EC-7CEC79150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1A220-613B-71F6-AE0E-57051A7C2250}"/>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6" name="Footer Placeholder 5">
            <a:extLst>
              <a:ext uri="{FF2B5EF4-FFF2-40B4-BE49-F238E27FC236}">
                <a16:creationId xmlns:a16="http://schemas.microsoft.com/office/drawing/2014/main" id="{0010E87C-DC54-73B3-1B82-E4BF70899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6DCB8-E35F-6BF3-8F6D-68381D118403}"/>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983705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CE20-FB05-9722-4D9D-ECB1F5542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898CC3-9B9A-97F5-C423-72EF6DD42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E36BD3-6E56-F96A-8E2A-C38260C81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1EDBE-9E59-530F-2EBF-00B78505CA53}"/>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6" name="Footer Placeholder 5">
            <a:extLst>
              <a:ext uri="{FF2B5EF4-FFF2-40B4-BE49-F238E27FC236}">
                <a16:creationId xmlns:a16="http://schemas.microsoft.com/office/drawing/2014/main" id="{9C9AB690-984E-D89B-63BF-0257740D2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3C160-3665-9862-6B27-CCCCFE06131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96183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2285-7D63-1858-0499-40823AECE5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F916F6-25C6-D52C-1CA8-1E53473D9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2AB24-00B7-721B-87DA-7DB99EBB91BC}"/>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5" name="Footer Placeholder 4">
            <a:extLst>
              <a:ext uri="{FF2B5EF4-FFF2-40B4-BE49-F238E27FC236}">
                <a16:creationId xmlns:a16="http://schemas.microsoft.com/office/drawing/2014/main" id="{73D1751C-D96C-CDF8-0289-3324A7D3D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47DA1-10B3-C0C2-E63A-AC6A97DF0736}"/>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3402857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860124-A401-FFA9-5FC0-6F5588FEB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EA356-AAFA-2EA6-1B77-1F8E9DC77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80830-9BC7-8704-6E54-A5348A1F1E19}"/>
              </a:ext>
            </a:extLst>
          </p:cNvPr>
          <p:cNvSpPr>
            <a:spLocks noGrp="1"/>
          </p:cNvSpPr>
          <p:nvPr>
            <p:ph type="dt" sz="half" idx="10"/>
          </p:nvPr>
        </p:nvSpPr>
        <p:spPr/>
        <p:txBody>
          <a:bodyPr/>
          <a:lstStyle/>
          <a:p>
            <a:fld id="{E804064F-31C4-44E3-86B5-07C2DB86DD41}" type="datetimeFigureOut">
              <a:rPr lang="en-US" smtClean="0"/>
              <a:t>12/23/2025</a:t>
            </a:fld>
            <a:endParaRPr lang="en-US"/>
          </a:p>
        </p:txBody>
      </p:sp>
      <p:sp>
        <p:nvSpPr>
          <p:cNvPr id="5" name="Footer Placeholder 4">
            <a:extLst>
              <a:ext uri="{FF2B5EF4-FFF2-40B4-BE49-F238E27FC236}">
                <a16:creationId xmlns:a16="http://schemas.microsoft.com/office/drawing/2014/main" id="{52E1B589-9FA2-510F-F37F-531BDA054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B453F-0930-8D16-BF8C-D43F91DE8BF8}"/>
              </a:ext>
            </a:extLst>
          </p:cNvPr>
          <p:cNvSpPr>
            <a:spLocks noGrp="1"/>
          </p:cNvSpPr>
          <p:nvPr>
            <p:ph type="sldNum" sz="quarter" idx="12"/>
          </p:nvPr>
        </p:nvSpPr>
        <p:spPr/>
        <p:txBody>
          <a:bodyPr/>
          <a:lstStyle/>
          <a:p>
            <a:fld id="{6A10F667-8286-4FD0-8D2D-0D07FFA8DA6B}" type="slidenum">
              <a:rPr lang="en-US" smtClean="0"/>
              <a:t>‹#›</a:t>
            </a:fld>
            <a:endParaRPr lang="en-US"/>
          </a:p>
        </p:txBody>
      </p:sp>
    </p:spTree>
    <p:extLst>
      <p:ext uri="{BB962C8B-B14F-4D97-AF65-F5344CB8AC3E}">
        <p14:creationId xmlns:p14="http://schemas.microsoft.com/office/powerpoint/2010/main" val="298633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B529-37F3-27E3-BED8-A83F60C408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B814F-2ED4-A721-A9BB-C0F64474F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026D87-A060-5E26-73AA-DE11117C6B13}"/>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5" name="Footer Placeholder 4">
            <a:extLst>
              <a:ext uri="{FF2B5EF4-FFF2-40B4-BE49-F238E27FC236}">
                <a16:creationId xmlns:a16="http://schemas.microsoft.com/office/drawing/2014/main" id="{E1AAA843-B829-3293-8E31-20545CE68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7B6CF-47BB-38EC-860D-750905F127E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12284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4840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5A48-4189-F93E-C746-B8E403F13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97866-6D8F-A4C9-00F1-0A84474EA2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060A0-ADF0-2AC6-BAB0-C3348AB0E3B4}"/>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5" name="Footer Placeholder 4">
            <a:extLst>
              <a:ext uri="{FF2B5EF4-FFF2-40B4-BE49-F238E27FC236}">
                <a16:creationId xmlns:a16="http://schemas.microsoft.com/office/drawing/2014/main" id="{AB61D802-2563-13DE-7874-64BBB3A59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F7405-EC7E-4C73-C700-8CB6BF59CFE8}"/>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679901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06A14-3301-BCA3-DAEA-7E6CD836F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33B96D-AEB8-9007-4ABD-049B65536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17BEA-4646-64A9-8066-00005EBB38DD}"/>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5" name="Footer Placeholder 4">
            <a:extLst>
              <a:ext uri="{FF2B5EF4-FFF2-40B4-BE49-F238E27FC236}">
                <a16:creationId xmlns:a16="http://schemas.microsoft.com/office/drawing/2014/main" id="{D5112C7E-E9AC-21C1-EBC9-878859E50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BD9E9-890C-F252-6606-B87D5BD69C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203981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E55-CC9B-E146-2A61-7CC4D9F3ED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4D090-8900-D263-8AF0-B272F7D0D9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79BCDF-BAED-B7E7-9F31-CFBD2465DC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03DCE-B4A2-9D66-8484-251574036FF1}"/>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6" name="Footer Placeholder 5">
            <a:extLst>
              <a:ext uri="{FF2B5EF4-FFF2-40B4-BE49-F238E27FC236}">
                <a16:creationId xmlns:a16="http://schemas.microsoft.com/office/drawing/2014/main" id="{DBD7C103-5A0E-D5CE-D2B7-7262E4E460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FE9FA-CA7C-3579-82C1-55CEF4D1B2D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4171629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9883-F9D5-8FCB-800B-E82F1F329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4B762A-36EF-4C01-51C1-1E6A6B0C3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0CD3FE-B0B5-45C3-4D81-6FC0B0928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2E9B26-8A30-76A3-4E0E-DB6873F64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65260-4A22-4628-D1DE-CAF745AC2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7CC59-DA35-50B5-4071-4B065C8C229D}"/>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8" name="Footer Placeholder 7">
            <a:extLst>
              <a:ext uri="{FF2B5EF4-FFF2-40B4-BE49-F238E27FC236}">
                <a16:creationId xmlns:a16="http://schemas.microsoft.com/office/drawing/2014/main" id="{56998E70-8392-8ADB-910C-3309C2D633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FCC37-2464-BBA3-65C7-A16B6F6BC23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945635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378-4CA5-FDBB-C757-284C09CBD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1BF1E-A6DF-91E6-9789-E0878F7F2580}"/>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4" name="Footer Placeholder 3">
            <a:extLst>
              <a:ext uri="{FF2B5EF4-FFF2-40B4-BE49-F238E27FC236}">
                <a16:creationId xmlns:a16="http://schemas.microsoft.com/office/drawing/2014/main" id="{C539D5AF-D782-22E7-7CEE-A1890628F9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BC8AF-13D6-BF95-911F-2EC4710E1B1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064136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F13BC-D388-DEA6-FBD8-7A1F9A30E3A6}"/>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3" name="Footer Placeholder 2">
            <a:extLst>
              <a:ext uri="{FF2B5EF4-FFF2-40B4-BE49-F238E27FC236}">
                <a16:creationId xmlns:a16="http://schemas.microsoft.com/office/drawing/2014/main" id="{771512C5-9DF1-40B4-D3E3-56502DDDFC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70F2E-2720-DB77-F2E2-1AA4B9BF00FC}"/>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1816139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1957-07D4-8259-8B83-34D00302B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145DB4-0746-A0E4-5EE7-1CB938777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4C7B-D88C-8735-A295-3262A1F4B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CC462-3687-90D1-B602-FD5532AB78AA}"/>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6" name="Footer Placeholder 5">
            <a:extLst>
              <a:ext uri="{FF2B5EF4-FFF2-40B4-BE49-F238E27FC236}">
                <a16:creationId xmlns:a16="http://schemas.microsoft.com/office/drawing/2014/main" id="{2F73FECB-B5C6-14E4-D5D1-07DCFCFD5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23F32-618F-C236-C98E-3B2DFDE13344}"/>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6030219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282B-C103-5D24-ACBD-474D9224C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12C615-D1DE-C6B9-196B-F128095D5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554C6A-ADD7-4AD6-3DD1-59B47670B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87C6A9-C74B-CDBA-BEB1-5837FB58906F}"/>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6" name="Footer Placeholder 5">
            <a:extLst>
              <a:ext uri="{FF2B5EF4-FFF2-40B4-BE49-F238E27FC236}">
                <a16:creationId xmlns:a16="http://schemas.microsoft.com/office/drawing/2014/main" id="{742994D3-AA85-B5A7-8E3A-659CEEA9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85DEB-F6B8-0E01-A4E6-A08BBE4B654E}"/>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887788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0572-4D8D-C887-F96E-72BA7A49C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5D742-A617-912B-A286-1F160D00E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39A7E-B04D-FC42-7C21-6A9324F99665}"/>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5" name="Footer Placeholder 4">
            <a:extLst>
              <a:ext uri="{FF2B5EF4-FFF2-40B4-BE49-F238E27FC236}">
                <a16:creationId xmlns:a16="http://schemas.microsoft.com/office/drawing/2014/main" id="{3E5EF7F9-DC71-A761-E167-4D24E7513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5B6-930F-59EF-2C58-7D059229BE6F}"/>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36400362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6F4B3-D572-784D-B272-41FE30BAC4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8D081-2F58-710A-208B-7055204BA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86B68-5F16-6170-D8D6-7CC3AD9ECDF1}"/>
              </a:ext>
            </a:extLst>
          </p:cNvPr>
          <p:cNvSpPr>
            <a:spLocks noGrp="1"/>
          </p:cNvSpPr>
          <p:nvPr>
            <p:ph type="dt" sz="half" idx="10"/>
          </p:nvPr>
        </p:nvSpPr>
        <p:spPr/>
        <p:txBody>
          <a:bodyPr/>
          <a:lstStyle/>
          <a:p>
            <a:fld id="{F7BCD5FC-13DF-7947-A2F8-230685ED9D21}" type="datetimeFigureOut">
              <a:rPr lang="en-US" smtClean="0"/>
              <a:t>12/23/2025</a:t>
            </a:fld>
            <a:endParaRPr lang="en-US"/>
          </a:p>
        </p:txBody>
      </p:sp>
      <p:sp>
        <p:nvSpPr>
          <p:cNvPr id="5" name="Footer Placeholder 4">
            <a:extLst>
              <a:ext uri="{FF2B5EF4-FFF2-40B4-BE49-F238E27FC236}">
                <a16:creationId xmlns:a16="http://schemas.microsoft.com/office/drawing/2014/main" id="{E2704BAE-0AA3-07B1-6A2A-2F77E30C0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08CB7-1D73-588D-C9C4-93DA8B3EDAC3}"/>
              </a:ext>
            </a:extLst>
          </p:cNvPr>
          <p:cNvSpPr>
            <a:spLocks noGrp="1"/>
          </p:cNvSpPr>
          <p:nvPr>
            <p:ph type="sldNum" sz="quarter" idx="12"/>
          </p:nvPr>
        </p:nvSpPr>
        <p:spPr/>
        <p:txBody>
          <a:bodyPr/>
          <a:lstStyle/>
          <a:p>
            <a:fld id="{1AD8ADAF-E0A9-C440-BF83-4CE99D685A9D}" type="slidenum">
              <a:rPr lang="en-US" smtClean="0"/>
              <a:t>‹#›</a:t>
            </a:fld>
            <a:endParaRPr lang="en-US"/>
          </a:p>
        </p:txBody>
      </p:sp>
    </p:spTree>
    <p:extLst>
      <p:ext uri="{BB962C8B-B14F-4D97-AF65-F5344CB8AC3E}">
        <p14:creationId xmlns:p14="http://schemas.microsoft.com/office/powerpoint/2010/main" val="2101644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88271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71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217217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0"/>
            <a:endParaRPr lang="en-US"/>
          </a:p>
        </p:txBody>
      </p:sp>
    </p:spTree>
    <p:extLst>
      <p:ext uri="{BB962C8B-B14F-4D97-AF65-F5344CB8AC3E}">
        <p14:creationId xmlns:p14="http://schemas.microsoft.com/office/powerpoint/2010/main" val="200064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15276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398729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1454678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761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417768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4205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81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330770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289310"/>
          </a:xfrm>
          <a:prstGeom prst="rect">
            <a:avLst/>
          </a:prstGeom>
        </p:spPr>
        <p:txBody>
          <a:bodyPr wrap="square" lIns="0" tIns="0" rIns="0" bIns="0">
            <a:spAutoFit/>
          </a:bodyPr>
          <a:lstStyle>
            <a:lvl1pPr>
              <a:defRPr sz="188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81813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821554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0388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7810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05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81403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232937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2.xml"/><Relationship Id="rId7" Type="http://schemas.openxmlformats.org/officeDocument/2006/relationships/image" Target="../media/image19.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0.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6.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8.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5" r:id="rId4"/>
    <p:sldLayoutId id="2147483676" r:id="rId5"/>
    <p:sldLayoutId id="2147483729" r:id="rId6"/>
    <p:sldLayoutId id="2147483762" r:id="rId7"/>
    <p:sldLayoutId id="2147483763" r:id="rId8"/>
    <p:sldLayoutId id="214748376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7519"/>
          </a:xfrm>
          <a:prstGeom prst="rect">
            <a:avLst/>
          </a:prstGeom>
        </p:spPr>
      </p:pic>
      <p:sp>
        <p:nvSpPr>
          <p:cNvPr id="17" name="bg object 17"/>
          <p:cNvSpPr/>
          <p:nvPr/>
        </p:nvSpPr>
        <p:spPr>
          <a:xfrm>
            <a:off x="9298965" y="1715873"/>
            <a:ext cx="1132169" cy="2008112"/>
          </a:xfrm>
          <a:custGeom>
            <a:avLst/>
            <a:gdLst/>
            <a:ahLst/>
            <a:cxnLst/>
            <a:rect l="l" t="t" r="r" b="b"/>
            <a:pathLst>
              <a:path w="1866900" h="3311525">
                <a:moveTo>
                  <a:pt x="1030277" y="0"/>
                </a:moveTo>
                <a:lnTo>
                  <a:pt x="1001928" y="679502"/>
                </a:lnTo>
                <a:lnTo>
                  <a:pt x="980970" y="1085230"/>
                </a:lnTo>
                <a:lnTo>
                  <a:pt x="957045" y="1378486"/>
                </a:lnTo>
                <a:lnTo>
                  <a:pt x="919793" y="1720575"/>
                </a:lnTo>
                <a:lnTo>
                  <a:pt x="729261" y="1713052"/>
                </a:lnTo>
                <a:lnTo>
                  <a:pt x="579430" y="1719588"/>
                </a:lnTo>
                <a:lnTo>
                  <a:pt x="481396" y="1730564"/>
                </a:lnTo>
                <a:lnTo>
                  <a:pt x="352729" y="1794269"/>
                </a:lnTo>
                <a:lnTo>
                  <a:pt x="275069" y="1937240"/>
                </a:lnTo>
                <a:lnTo>
                  <a:pt x="171438" y="2276571"/>
                </a:lnTo>
                <a:lnTo>
                  <a:pt x="0" y="2923565"/>
                </a:lnTo>
                <a:lnTo>
                  <a:pt x="15427" y="2935308"/>
                </a:lnTo>
                <a:lnTo>
                  <a:pt x="51282" y="2961435"/>
                </a:lnTo>
                <a:lnTo>
                  <a:pt x="93673" y="2990488"/>
                </a:lnTo>
                <a:lnTo>
                  <a:pt x="142447" y="3021759"/>
                </a:lnTo>
                <a:lnTo>
                  <a:pt x="197450" y="3054536"/>
                </a:lnTo>
                <a:lnTo>
                  <a:pt x="258526" y="3088108"/>
                </a:lnTo>
                <a:lnTo>
                  <a:pt x="325522" y="3121767"/>
                </a:lnTo>
                <a:lnTo>
                  <a:pt x="361192" y="3138406"/>
                </a:lnTo>
                <a:lnTo>
                  <a:pt x="398284" y="3154800"/>
                </a:lnTo>
                <a:lnTo>
                  <a:pt x="436778" y="3170861"/>
                </a:lnTo>
                <a:lnTo>
                  <a:pt x="476656" y="3186498"/>
                </a:lnTo>
                <a:lnTo>
                  <a:pt x="517898" y="3201625"/>
                </a:lnTo>
                <a:lnTo>
                  <a:pt x="560485" y="3216151"/>
                </a:lnTo>
                <a:lnTo>
                  <a:pt x="604398" y="3229988"/>
                </a:lnTo>
                <a:lnTo>
                  <a:pt x="649617" y="3243047"/>
                </a:lnTo>
                <a:lnTo>
                  <a:pt x="696122" y="3255240"/>
                </a:lnTo>
                <a:lnTo>
                  <a:pt x="743896" y="3266477"/>
                </a:lnTo>
                <a:lnTo>
                  <a:pt x="792918" y="3276670"/>
                </a:lnTo>
                <a:lnTo>
                  <a:pt x="843169" y="3285730"/>
                </a:lnTo>
                <a:lnTo>
                  <a:pt x="894630" y="3293568"/>
                </a:lnTo>
                <a:lnTo>
                  <a:pt x="947281" y="3300096"/>
                </a:lnTo>
                <a:lnTo>
                  <a:pt x="1001104" y="3305224"/>
                </a:lnTo>
                <a:lnTo>
                  <a:pt x="1056079" y="3308864"/>
                </a:lnTo>
                <a:lnTo>
                  <a:pt x="1112186" y="3310927"/>
                </a:lnTo>
                <a:lnTo>
                  <a:pt x="1169407" y="3311324"/>
                </a:lnTo>
                <a:lnTo>
                  <a:pt x="1227722" y="3309966"/>
                </a:lnTo>
                <a:lnTo>
                  <a:pt x="1287112" y="3306765"/>
                </a:lnTo>
                <a:lnTo>
                  <a:pt x="1347557" y="3301632"/>
                </a:lnTo>
                <a:lnTo>
                  <a:pt x="1409038" y="3294477"/>
                </a:lnTo>
                <a:lnTo>
                  <a:pt x="1471536" y="3285213"/>
                </a:lnTo>
                <a:lnTo>
                  <a:pt x="1535032" y="3273750"/>
                </a:lnTo>
                <a:lnTo>
                  <a:pt x="1599507" y="3260000"/>
                </a:lnTo>
                <a:lnTo>
                  <a:pt x="1664940" y="3243873"/>
                </a:lnTo>
                <a:lnTo>
                  <a:pt x="1731313" y="3225281"/>
                </a:lnTo>
                <a:lnTo>
                  <a:pt x="1798607" y="3204136"/>
                </a:lnTo>
                <a:lnTo>
                  <a:pt x="1866801" y="3180348"/>
                </a:lnTo>
                <a:lnTo>
                  <a:pt x="1789724" y="2873724"/>
                </a:lnTo>
                <a:lnTo>
                  <a:pt x="1726063" y="2622432"/>
                </a:lnTo>
                <a:lnTo>
                  <a:pt x="1675715" y="2425372"/>
                </a:lnTo>
                <a:lnTo>
                  <a:pt x="1643395" y="2300048"/>
                </a:lnTo>
                <a:lnTo>
                  <a:pt x="1613615" y="2185872"/>
                </a:lnTo>
                <a:lnTo>
                  <a:pt x="1600092" y="2134655"/>
                </a:lnTo>
                <a:lnTo>
                  <a:pt x="1587701" y="2088253"/>
                </a:lnTo>
                <a:lnTo>
                  <a:pt x="1576608" y="2047342"/>
                </a:lnTo>
                <a:lnTo>
                  <a:pt x="1474125" y="1871526"/>
                </a:lnTo>
                <a:lnTo>
                  <a:pt x="1339090" y="1807407"/>
                </a:lnTo>
                <a:lnTo>
                  <a:pt x="1217372" y="1790642"/>
                </a:lnTo>
                <a:lnTo>
                  <a:pt x="1164467" y="1791631"/>
                </a:lnTo>
                <a:lnTo>
                  <a:pt x="1164467" y="1720575"/>
                </a:lnTo>
                <a:lnTo>
                  <a:pt x="1101327" y="15800"/>
                </a:lnTo>
                <a:lnTo>
                  <a:pt x="1030277" y="0"/>
                </a:lnTo>
                <a:close/>
              </a:path>
            </a:pathLst>
          </a:custGeom>
          <a:solidFill>
            <a:srgbClr val="FFFFFF"/>
          </a:solidFill>
        </p:spPr>
        <p:txBody>
          <a:bodyPr wrap="square" lIns="0" tIns="0" rIns="0" bIns="0" rtlCol="0"/>
          <a:lstStyle/>
          <a:p>
            <a:endParaRPr sz="1092"/>
          </a:p>
        </p:txBody>
      </p:sp>
      <p:pic>
        <p:nvPicPr>
          <p:cNvPr id="18" name="bg object 18"/>
          <p:cNvPicPr/>
          <p:nvPr/>
        </p:nvPicPr>
        <p:blipFill>
          <a:blip r:embed="rId8" cstate="email">
            <a:extLst>
              <a:ext uri="{28A0092B-C50C-407E-A947-70E740481C1C}">
                <a14:useLocalDpi xmlns:a14="http://schemas.microsoft.com/office/drawing/2010/main"/>
              </a:ext>
            </a:extLst>
          </a:blip>
          <a:stretch>
            <a:fillRect/>
          </a:stretch>
        </p:blipFill>
        <p:spPr>
          <a:xfrm>
            <a:off x="0" y="1657568"/>
            <a:ext cx="12192000" cy="5199950"/>
          </a:xfrm>
          <a:prstGeom prst="rect">
            <a:avLst/>
          </a:prstGeom>
        </p:spPr>
      </p:pic>
      <p:sp>
        <p:nvSpPr>
          <p:cNvPr id="2" name="Holder 2"/>
          <p:cNvSpPr>
            <a:spLocks noGrp="1"/>
          </p:cNvSpPr>
          <p:nvPr>
            <p:ph type="title"/>
          </p:nvPr>
        </p:nvSpPr>
        <p:spPr>
          <a:xfrm>
            <a:off x="1975912" y="690805"/>
            <a:ext cx="8975715" cy="477054"/>
          </a:xfrm>
          <a:prstGeom prst="rect">
            <a:avLst/>
          </a:prstGeom>
        </p:spPr>
        <p:txBody>
          <a:bodyPr wrap="square" lIns="0" tIns="0" rIns="0" bIns="0">
            <a:spAutoFit/>
          </a:bodyPr>
          <a:lstStyle>
            <a:lvl1pPr>
              <a:defRPr sz="3100" b="0"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12/23/2025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2309309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56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30" r:id="rId3"/>
    <p:sldLayoutId id="2147483759" r:id="rId4"/>
    <p:sldLayoutId id="214748376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766" r:id="rId3"/>
    <p:sldLayoutId id="2147483773" r:id="rId4"/>
    <p:sldLayoutId id="2147483816" r:id="rId5"/>
    <p:sldLayoutId id="214748381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EF9F1F60-35AA-9F91-1C94-C09C8690FF7A}"/>
              </a:ext>
            </a:extLst>
          </p:cNvPr>
          <p:cNvSpPr>
            <a:spLocks noGrp="1"/>
          </p:cNvSpPr>
          <p:nvPr>
            <p:ph type="title"/>
          </p:nvPr>
        </p:nvSpPr>
        <p:spPr>
          <a:xfrm>
            <a:off x="732692" y="101356"/>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29809176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 id="2147483745" r:id="rId5"/>
    <p:sldLayoutId id="2147483752" r:id="rId6"/>
    <p:sldLayoutId id="2147483753" r:id="rId7"/>
    <p:sldLayoutId id="2147483755" r:id="rId8"/>
    <p:sldLayoutId id="2147483756" r:id="rId9"/>
    <p:sldLayoutId id="2147483757" r:id="rId10"/>
    <p:sldLayoutId id="214748375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3CE2AE-2348-C131-AB30-E71D74495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C403C9-B2F6-F2EB-EE87-667BCD79C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B8346-2B91-209B-E58B-C2277A0A7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04064F-31C4-44E3-86B5-07C2DB86DD41}" type="datetimeFigureOut">
              <a:rPr lang="en-US" smtClean="0"/>
              <a:t>12/23/2025</a:t>
            </a:fld>
            <a:endParaRPr lang="en-US"/>
          </a:p>
        </p:txBody>
      </p:sp>
      <p:sp>
        <p:nvSpPr>
          <p:cNvPr id="5" name="Footer Placeholder 4">
            <a:extLst>
              <a:ext uri="{FF2B5EF4-FFF2-40B4-BE49-F238E27FC236}">
                <a16:creationId xmlns:a16="http://schemas.microsoft.com/office/drawing/2014/main" id="{881F775E-1FEA-DC4A-696A-A070B43852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EE607A-BC7E-FCA7-759C-704422417D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0F667-8286-4FD0-8D2D-0D07FFA8DA6B}" type="slidenum">
              <a:rPr lang="en-US" smtClean="0"/>
              <a:t>‹#›</a:t>
            </a:fld>
            <a:endParaRPr lang="en-US"/>
          </a:p>
        </p:txBody>
      </p:sp>
    </p:spTree>
    <p:extLst>
      <p:ext uri="{BB962C8B-B14F-4D97-AF65-F5344CB8AC3E}">
        <p14:creationId xmlns:p14="http://schemas.microsoft.com/office/powerpoint/2010/main" val="142342978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D2C1F-EF5D-1C75-AD65-CAE6244FD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3C160A-778E-A4DD-5CF8-389FF3CCB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7E6B-9C49-69E0-7F16-51DBE6E27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CD5FC-13DF-7947-A2F8-230685ED9D21}" type="datetimeFigureOut">
              <a:rPr lang="en-US" smtClean="0"/>
              <a:t>12/23/2025</a:t>
            </a:fld>
            <a:endParaRPr lang="en-US"/>
          </a:p>
        </p:txBody>
      </p:sp>
      <p:sp>
        <p:nvSpPr>
          <p:cNvPr id="5" name="Footer Placeholder 4">
            <a:extLst>
              <a:ext uri="{FF2B5EF4-FFF2-40B4-BE49-F238E27FC236}">
                <a16:creationId xmlns:a16="http://schemas.microsoft.com/office/drawing/2014/main" id="{9FEC05D8-3E6F-1C63-9E65-B8F338CCE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1DF4E-9FAF-BF6F-F220-4F4F25103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8ADAF-E0A9-C440-BF83-4CE99D685A9D}" type="slidenum">
              <a:rPr lang="en-US" smtClean="0"/>
              <a:t>‹#›</a:t>
            </a:fld>
            <a:endParaRPr lang="en-US"/>
          </a:p>
        </p:txBody>
      </p:sp>
    </p:spTree>
    <p:extLst>
      <p:ext uri="{BB962C8B-B14F-4D97-AF65-F5344CB8AC3E}">
        <p14:creationId xmlns:p14="http://schemas.microsoft.com/office/powerpoint/2010/main" val="104799738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222449591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66.xml"/><Relationship Id="rId6" Type="http://schemas.openxmlformats.org/officeDocument/2006/relationships/image" Target="../media/image28.png"/><Relationship Id="rId5" Type="http://schemas.openxmlformats.org/officeDocument/2006/relationships/image" Target="../media/image3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mailto:oBusinessWithDEN@flydenver.com" TargetMode="External"/><Relationship Id="rId2" Type="http://schemas.openxmlformats.org/officeDocument/2006/relationships/notesSlide" Target="../notesSlides/notesSlide11.xml"/><Relationship Id="rId1" Type="http://schemas.openxmlformats.org/officeDocument/2006/relationships/slideLayout" Target="../slideLayouts/slideLayout67.xml"/><Relationship Id="rId5" Type="http://schemas.openxmlformats.org/officeDocument/2006/relationships/image" Target="../media/image41.png"/><Relationship Id="rId4" Type="http://schemas.openxmlformats.org/officeDocument/2006/relationships/hyperlink" Target="https://lp.constantcontactpages.com/sl/QFiuId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hyperlink" Target="https://bit.ly/48B8veA"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hyperlink" Target="mailto:maximillian.katzer@flydenver.com"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mailto:garrett.meyer@flydenver.com"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mailto:john.yu@flydenver.com"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mailto:john.yu@flydenver.com"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mailto:terry.seifert@flydenver.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mailto:Brittney.Warga@flydenver.com"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hyperlink" Target="mailto:Ella.Giammo@flydenver.com" TargetMode="External"/><Relationship Id="rId4" Type="http://schemas.openxmlformats.org/officeDocument/2006/relationships/hyperlink" Target="mailto:Victor.Macedo@flydenv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hyperlink" Target="mailto:mark.tabugadir@flydenver.com"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mailto:sara.namerow@flydenver.com"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mailto:sara.namerow@flydenver.com"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mailto:cate.marshall@flydenver.com"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mailto:Curtis.harry@flydenver.com"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mailto:Cara.James@flydenver.com" TargetMode="External"/><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mailto:jacqueline.wilson@flydenver.com" TargetMode="External"/><Relationship Id="rId2" Type="http://schemas.openxmlformats.org/officeDocument/2006/relationships/notesSlide" Target="../notesSlides/notesSlide38.xml"/><Relationship Id="rId1" Type="http://schemas.openxmlformats.org/officeDocument/2006/relationships/slideLayout" Target="../slideLayouts/slideLayout22.xml"/><Relationship Id="rId5" Type="http://schemas.openxmlformats.org/officeDocument/2006/relationships/hyperlink" Target="mailto:darren.ingersoll@flydenver.com" TargetMode="External"/><Relationship Id="rId4" Type="http://schemas.openxmlformats.org/officeDocument/2006/relationships/hyperlink" Target="mailto:%7Cjoel.maynes@flydenver.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1.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hyperlink" Target="mailto:alexa.rosenstein@flydenver.com" TargetMode="External"/><Relationship Id="rId2" Type="http://schemas.openxmlformats.org/officeDocument/2006/relationships/notesSlide" Target="../notesSlides/notesSlide40.xml"/><Relationship Id="rId1" Type="http://schemas.openxmlformats.org/officeDocument/2006/relationships/slideLayout" Target="../slideLayouts/slideLayout2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bidnetdirect.com/colorado/cityandcountyofdenverdepartmentofaviation"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bidnetdirect.com/colorado/city-and-county-of-denver-general-services-purchasing" TargetMode="External"/><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53.png"/><Relationship Id="rId5" Type="http://schemas.openxmlformats.org/officeDocument/2006/relationships/hyperlink" Target="https://us.openforms.com/Form/657c65df-b0fb-4a88-89d0-3d51614b5adf" TargetMode="External"/><Relationship Id="rId4" Type="http://schemas.openxmlformats.org/officeDocument/2006/relationships/hyperlink" Target="https://denvergov.org/Government/Agencies-Departments-Offices/Agencies-Departments-Offices-Directory/General-Services/Purchasing-Division/Vendor-Resource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50.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8.png"/><Relationship Id="rId5" Type="http://schemas.openxmlformats.org/officeDocument/2006/relationships/image" Target="../media/image3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mailto:DENTrainingAcademy@flydenver.com" TargetMode="External"/><Relationship Id="rId5" Type="http://schemas.openxmlformats.org/officeDocument/2006/relationships/hyperlink" Target="https://lp.constantcontactpages.com/sl/QFiuIds" TargetMode="External"/><Relationship Id="rId4" Type="http://schemas.openxmlformats.org/officeDocument/2006/relationships/hyperlink" Target="https://www.flydenver.com/business-and-community/ceea/bd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62418" y="4547937"/>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600">
                <a:solidFill>
                  <a:schemeClr val="bg1"/>
                </a:solidFill>
                <a:latin typeface="+mn-lt"/>
                <a:ea typeface="+mn-ea"/>
                <a:cs typeface="+mn-cs"/>
              </a:rPr>
              <a:t>Doing Business at DEN</a:t>
            </a:r>
            <a:endParaRPr lang="en-US">
              <a:solidFill>
                <a:schemeClr val="bg1"/>
              </a:solidFill>
              <a:ea typeface="+mn-ea"/>
              <a:cs typeface="+mn-cs"/>
            </a:endParaRPr>
          </a:p>
        </p:txBody>
      </p:sp>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2" y="6080418"/>
            <a:ext cx="3070686" cy="432677"/>
          </a:xfrm>
        </p:spPr>
        <p:txBody>
          <a:bodyPr lIns="91440" tIns="45720" rIns="91440" bIns="45720" anchor="t"/>
          <a:lstStyle/>
          <a:p>
            <a:r>
              <a:rPr lang="en-US"/>
              <a:t>December 2025</a:t>
            </a:r>
            <a:endParaRPr lang="en-US" dirty="0"/>
          </a:p>
        </p:txBody>
      </p:sp>
    </p:spTree>
    <p:custDataLst>
      <p:tags r:id="rId1"/>
    </p:custDataLst>
    <p:extLst>
      <p:ext uri="{BB962C8B-B14F-4D97-AF65-F5344CB8AC3E}">
        <p14:creationId xmlns:p14="http://schemas.microsoft.com/office/powerpoint/2010/main" val="17034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0743FD7-529B-4A2D-8A4F-19CDDB4BCB9B}" type="slidenum">
              <a:rPr kumimoji="0" lang="en-US" sz="1401" b="0" i="0" u="none" strike="noStrike" kern="1200" cap="none" spc="0" normalizeH="0" baseline="0" noProof="0" dirty="0" smtClean="0">
                <a:ln>
                  <a:noFill/>
                </a:ln>
                <a:solidFill>
                  <a:srgbClr val="3B1D85"/>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US" sz="1401" b="0" i="0" u="none" strike="noStrike" kern="1200" cap="none" spc="0" normalizeH="0" baseline="0" noProof="0">
              <a:ln>
                <a:noFill/>
              </a:ln>
              <a:solidFill>
                <a:srgbClr val="3B1D85"/>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Scan to Sign Up Today!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74" t="35318" r="25111" b="13956"/>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We Want Your Story!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6EDA4-6136-220E-10F6-887940F0B645}"/>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52F6BB4E-EB11-976B-7425-B2413B9FA77A}"/>
              </a:ext>
              <a:ext uri="{C183D7F6-B498-43B3-948B-1728B52AA6E4}">
                <adec:decorative xmlns:adec="http://schemas.microsoft.com/office/drawing/2017/decorative" val="1"/>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a:solidFill>
                  <a:srgbClr val="440099"/>
                </a:solidFill>
                <a:latin typeface="+mn-lt"/>
                <a:ea typeface="+mn-ea"/>
                <a:cs typeface="+mn-cs"/>
              </a:rPr>
              <a:t>Stay Connected &amp; Join Our Mailing List</a:t>
            </a:r>
          </a:p>
        </p:txBody>
      </p:sp>
      <p:sp>
        <p:nvSpPr>
          <p:cNvPr id="14" name="Text Placeholder 13">
            <a:extLst>
              <a:ext uri="{FF2B5EF4-FFF2-40B4-BE49-F238E27FC236}">
                <a16:creationId xmlns:a16="http://schemas.microsoft.com/office/drawing/2014/main" id="{28E34BB5-DE3B-97F8-4FA7-D52E763A1539}"/>
              </a:ext>
              <a:ext uri="{C183D7F6-B498-43B3-948B-1728B52AA6E4}">
                <adec:decorative xmlns:adec="http://schemas.microsoft.com/office/drawing/2017/decorative" val="1"/>
              </a:ext>
            </a:extLst>
          </p:cNvPr>
          <p:cNvSpPr>
            <a:spLocks noGrp="1"/>
          </p:cNvSpPr>
          <p:nvPr>
            <p:ph type="body" sz="quarter" idx="13"/>
          </p:nvPr>
        </p:nvSpPr>
        <p:spPr>
          <a:xfrm>
            <a:off x="769938" y="1555750"/>
            <a:ext cx="8694737" cy="321688"/>
          </a:xfrm>
        </p:spPr>
        <p:txBody>
          <a:bodyPr/>
          <a:lstStyle/>
          <a:p>
            <a:r>
              <a:rPr lang="en-US" sz="2000" b="1">
                <a:solidFill>
                  <a:srgbClr val="440099"/>
                </a:solidFill>
              </a:rPr>
              <a:t>Weekly </a:t>
            </a:r>
            <a:r>
              <a:rPr kumimoji="0" lang="en-US" sz="2000" b="1" i="0" u="none" strike="noStrike" kern="1200" cap="none" spc="0" normalizeH="0" baseline="0" noProof="0">
                <a:ln>
                  <a:noFill/>
                </a:ln>
                <a:solidFill>
                  <a:srgbClr val="440099"/>
                </a:solidFill>
                <a:effectLst/>
                <a:uLnTx/>
                <a:uFillTx/>
                <a:latin typeface="+mn-lt"/>
                <a:ea typeface="+mn-ea"/>
                <a:cs typeface="+mn-cs"/>
              </a:rPr>
              <a:t>Business Connect Newsletter</a:t>
            </a:r>
            <a:r>
              <a:rPr lang="en-US" sz="2000" b="1">
                <a:solidFill>
                  <a:srgbClr val="440099"/>
                </a:solidFill>
              </a:rPr>
              <a:t> Includes: </a:t>
            </a:r>
          </a:p>
        </p:txBody>
      </p:sp>
      <p:sp>
        <p:nvSpPr>
          <p:cNvPr id="15" name="Text Placeholder 14">
            <a:extLst>
              <a:ext uri="{FF2B5EF4-FFF2-40B4-BE49-F238E27FC236}">
                <a16:creationId xmlns:a16="http://schemas.microsoft.com/office/drawing/2014/main" id="{58D4CC15-908B-6838-C957-B3B9F380A37E}"/>
              </a:ext>
              <a:ext uri="{C183D7F6-B498-43B3-948B-1728B52AA6E4}">
                <adec:decorative xmlns:adec="http://schemas.microsoft.com/office/drawing/2017/decorative" val="1"/>
              </a:ext>
            </a:extLst>
          </p:cNvPr>
          <p:cNvSpPr>
            <a:spLocks noGrp="1"/>
          </p:cNvSpPr>
          <p:nvPr>
            <p:ph type="body" sz="quarter" idx="14"/>
          </p:nvPr>
        </p:nvSpPr>
        <p:spPr>
          <a:xfrm>
            <a:off x="737854" y="1972917"/>
            <a:ext cx="6400883" cy="3930649"/>
          </a:xfrm>
        </p:spPr>
        <p:txBody>
          <a:bodyPr/>
          <a:lstStyle/>
          <a:p>
            <a:r>
              <a:rPr lang="en-US" sz="2000"/>
              <a:t>DEN Outreach Event Email Notifications</a:t>
            </a:r>
          </a:p>
          <a:p>
            <a:r>
              <a:rPr lang="en-US" sz="2000"/>
              <a:t>Training Email Invitations</a:t>
            </a:r>
          </a:p>
          <a:p>
            <a:r>
              <a:rPr lang="en-US" sz="2000"/>
              <a:t>Community Events Calendar</a:t>
            </a:r>
          </a:p>
          <a:p>
            <a:pPr marL="0" indent="0">
              <a:buNone/>
            </a:pPr>
            <a:endParaRPr lang="en-US" sz="2000" b="1">
              <a:solidFill>
                <a:srgbClr val="440099"/>
              </a:solidFill>
            </a:endParaRPr>
          </a:p>
          <a:p>
            <a:pPr marL="0" indent="0">
              <a:buNone/>
            </a:pPr>
            <a:r>
              <a:rPr lang="en-US" sz="2000" b="1">
                <a:solidFill>
                  <a:srgbClr val="440099"/>
                </a:solidFill>
              </a:rPr>
              <a:t>Advertise your company’s outreach events</a:t>
            </a:r>
          </a:p>
          <a:p>
            <a:pPr marL="0" indent="0">
              <a:buNone/>
            </a:pPr>
            <a:r>
              <a:rPr lang="en-US" sz="2000">
                <a:solidFill>
                  <a:schemeClr val="tx1"/>
                </a:solidFill>
              </a:rPr>
              <a:t>Email</a:t>
            </a:r>
            <a:r>
              <a:rPr lang="en-US" sz="2000">
                <a:solidFill>
                  <a:srgbClr val="440099"/>
                </a:solidFill>
              </a:rPr>
              <a:t> </a:t>
            </a:r>
            <a:r>
              <a:rPr lang="en-US" sz="2000" u="sng">
                <a:solidFill>
                  <a:srgbClr val="0070C0"/>
                </a:solidFill>
              </a:rPr>
              <a:t>D</a:t>
            </a:r>
            <a:r>
              <a:rPr lang="en-US" sz="2000" u="sng">
                <a:solidFill>
                  <a:srgbClr val="0070C0"/>
                </a:solidFill>
                <a:hlinkClick r:id="rId3">
                  <a:extLst>
                    <a:ext uri="{A12FA001-AC4F-418D-AE19-62706E023703}">
                      <ahyp:hlinkClr xmlns:ahyp="http://schemas.microsoft.com/office/drawing/2018/hyperlinkcolor" val="tx"/>
                    </a:ext>
                  </a:extLst>
                </a:hlinkClick>
              </a:rPr>
              <a:t>oB</a:t>
            </a:r>
            <a:r>
              <a:rPr lang="en-US" sz="2000">
                <a:solidFill>
                  <a:srgbClr val="E35B2A"/>
                </a:solidFill>
                <a:hlinkClick r:id="rId3"/>
              </a:rPr>
              <a:t>usinessWithDEN@flydenver.com</a:t>
            </a:r>
            <a:r>
              <a:rPr lang="en-US" sz="2000">
                <a:solidFill>
                  <a:srgbClr val="E35B2A"/>
                </a:solidFill>
              </a:rPr>
              <a:t> </a:t>
            </a:r>
          </a:p>
          <a:p>
            <a:pPr marL="0" indent="0">
              <a:buNone/>
            </a:pPr>
            <a:endParaRPr lang="en-US" sz="2000" b="1">
              <a:solidFill>
                <a:srgbClr val="440099"/>
              </a:solidFill>
            </a:endParaRPr>
          </a:p>
          <a:p>
            <a:pPr marL="0" indent="0">
              <a:buNone/>
            </a:pPr>
            <a:r>
              <a:rPr lang="en-US" sz="2000" b="1">
                <a:solidFill>
                  <a:srgbClr val="440099"/>
                </a:solidFill>
              </a:rPr>
              <a:t>Sign-up for our mailing list to receive more information </a:t>
            </a:r>
            <a:br>
              <a:rPr lang="en-US" sz="2000" b="1">
                <a:solidFill>
                  <a:srgbClr val="440099"/>
                </a:solidFill>
              </a:rPr>
            </a:br>
            <a:r>
              <a:rPr lang="en-US" sz="2000">
                <a:solidFill>
                  <a:srgbClr val="E35B2A"/>
                </a:solidFill>
                <a:hlinkClick r:id="rId4">
                  <a:extLst>
                    <a:ext uri="{A12FA001-AC4F-418D-AE19-62706E023703}">
                      <ahyp:hlinkClr xmlns:ahyp="http://schemas.microsoft.com/office/drawing/2018/hyperlinkcolor" val="tx"/>
                    </a:ext>
                  </a:extLst>
                </a:hlinkClick>
              </a:rPr>
              <a:t>https://lp.constantcontactpages.com/sl/QFiuIds</a:t>
            </a:r>
            <a:r>
              <a:rPr lang="en-US" sz="2000">
                <a:solidFill>
                  <a:srgbClr val="E35B2A"/>
                </a:solidFill>
              </a:rPr>
              <a:t>   </a:t>
            </a:r>
          </a:p>
          <a:p>
            <a:endParaRPr lang="en-US" sz="2000"/>
          </a:p>
        </p:txBody>
      </p:sp>
      <p:pic>
        <p:nvPicPr>
          <p:cNvPr id="16" name="Picture 15" descr="Signup on our mailing list to receive more information &#10;https://lp.constantcontactpages.com/sl/QFiuIds   &#10;">
            <a:extLst>
              <a:ext uri="{FF2B5EF4-FFF2-40B4-BE49-F238E27FC236}">
                <a16:creationId xmlns:a16="http://schemas.microsoft.com/office/drawing/2014/main" id="{83FEB142-E455-180B-8533-C53B196DA87F}"/>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rcRect l="9740" t="9020" r="8832" b="7154"/>
          <a:stretch>
            <a:fillRect/>
          </a:stretch>
        </p:blipFill>
        <p:spPr>
          <a:xfrm>
            <a:off x="9305924" y="4162424"/>
            <a:ext cx="2148221" cy="2199073"/>
          </a:xfrm>
          <a:prstGeom prst="rect">
            <a:avLst/>
          </a:prstGeom>
        </p:spPr>
      </p:pic>
      <p:sp>
        <p:nvSpPr>
          <p:cNvPr id="2" name="TextBox 1">
            <a:extLst>
              <a:ext uri="{FF2B5EF4-FFF2-40B4-BE49-F238E27FC236}">
                <a16:creationId xmlns:a16="http://schemas.microsoft.com/office/drawing/2014/main" id="{BE0F4C25-71BD-607C-6019-6968AC4C4639}"/>
              </a:ext>
            </a:extLst>
          </p:cNvPr>
          <p:cNvSpPr txBox="1"/>
          <p:nvPr/>
        </p:nvSpPr>
        <p:spPr>
          <a:xfrm>
            <a:off x="9194937" y="2462480"/>
            <a:ext cx="1634988"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0099"/>
                </a:solidFill>
                <a:effectLst/>
                <a:uLnTx/>
                <a:uFillTx/>
                <a:latin typeface="Calibri" panose="020F0502020204030204"/>
                <a:ea typeface="+mn-ea"/>
                <a:cs typeface="+mn-cs"/>
              </a:rPr>
              <a:t>Signup for our weekly Business Connect newsletter</a:t>
            </a:r>
          </a:p>
        </p:txBody>
      </p:sp>
      <p:sp>
        <p:nvSpPr>
          <p:cNvPr id="3" name="Arrow: Curved Right 2">
            <a:extLst>
              <a:ext uri="{FF2B5EF4-FFF2-40B4-BE49-F238E27FC236}">
                <a16:creationId xmlns:a16="http://schemas.microsoft.com/office/drawing/2014/main" id="{985C2797-A177-7F07-DC71-46F57FEE2DC3}"/>
              </a:ext>
              <a:ext uri="{C183D7F6-B498-43B3-948B-1728B52AA6E4}">
                <adec:decorative xmlns:adec="http://schemas.microsoft.com/office/drawing/2017/decorative" val="1"/>
              </a:ext>
            </a:extLst>
          </p:cNvPr>
          <p:cNvSpPr/>
          <p:nvPr/>
        </p:nvSpPr>
        <p:spPr>
          <a:xfrm>
            <a:off x="8321063" y="3925798"/>
            <a:ext cx="764758" cy="1631216"/>
          </a:xfrm>
          <a:prstGeom prst="curvedRightArrow">
            <a:avLst/>
          </a:prstGeom>
          <a:solidFill>
            <a:srgbClr val="44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64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D4769-389A-AB62-6068-A6E30BFB903D}"/>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6941E192-8AB6-7DF2-B2D9-9AC03E5B10BA}"/>
              </a:ext>
              <a:ext uri="{C183D7F6-B498-43B3-948B-1728B52AA6E4}">
                <adec:decorative xmlns:adec="http://schemas.microsoft.com/office/drawing/2017/decorative" val="1"/>
              </a:ext>
            </a:extLst>
          </p:cNvPr>
          <p:cNvSpPr>
            <a:spLocks noGrp="1"/>
          </p:cNvSpPr>
          <p:nvPr>
            <p:ph type="title" idx="4294967295"/>
          </p:nvPr>
        </p:nvSpPr>
        <p:spPr>
          <a:xfrm>
            <a:off x="837114" y="463974"/>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Connect with Us on LinkedIn</a:t>
            </a:r>
          </a:p>
        </p:txBody>
      </p:sp>
      <p:sp>
        <p:nvSpPr>
          <p:cNvPr id="14" name="Text Placeholder 13">
            <a:extLst>
              <a:ext uri="{FF2B5EF4-FFF2-40B4-BE49-F238E27FC236}">
                <a16:creationId xmlns:a16="http://schemas.microsoft.com/office/drawing/2014/main" id="{718A434F-E418-2BB1-253E-E01D3BD473F3}"/>
              </a:ext>
              <a:ext uri="{C183D7F6-B498-43B3-948B-1728B52AA6E4}">
                <adec:decorative xmlns:adec="http://schemas.microsoft.com/office/drawing/2017/decorative" val="1"/>
              </a:ext>
            </a:extLst>
          </p:cNvPr>
          <p:cNvSpPr>
            <a:spLocks noGrp="1"/>
          </p:cNvSpPr>
          <p:nvPr>
            <p:ph type="body" sz="quarter" idx="13"/>
          </p:nvPr>
        </p:nvSpPr>
        <p:spPr>
          <a:xfrm>
            <a:off x="769938" y="1555750"/>
            <a:ext cx="8694737" cy="321688"/>
          </a:xfrm>
        </p:spPr>
        <p:txBody>
          <a:bodyPr/>
          <a:lstStyle/>
          <a:p>
            <a:r>
              <a:rPr lang="en-US" sz="2800" b="1">
                <a:solidFill>
                  <a:srgbClr val="440099"/>
                </a:solidFill>
              </a:rPr>
              <a:t>Learn about upcoming events and opportunities</a:t>
            </a:r>
          </a:p>
        </p:txBody>
      </p:sp>
      <p:sp>
        <p:nvSpPr>
          <p:cNvPr id="15" name="Text Placeholder 14">
            <a:extLst>
              <a:ext uri="{FF2B5EF4-FFF2-40B4-BE49-F238E27FC236}">
                <a16:creationId xmlns:a16="http://schemas.microsoft.com/office/drawing/2014/main" id="{DD5339D3-EE70-2AA7-98FE-30B7C6BA6994}"/>
              </a:ext>
              <a:ext uri="{C183D7F6-B498-43B3-948B-1728B52AA6E4}">
                <adec:decorative xmlns:adec="http://schemas.microsoft.com/office/drawing/2017/decorative" val="1"/>
              </a:ext>
            </a:extLst>
          </p:cNvPr>
          <p:cNvSpPr>
            <a:spLocks noGrp="1"/>
          </p:cNvSpPr>
          <p:nvPr>
            <p:ph type="body" sz="quarter" idx="14"/>
          </p:nvPr>
        </p:nvSpPr>
        <p:spPr>
          <a:xfrm>
            <a:off x="769938" y="2592042"/>
            <a:ext cx="6400883" cy="1547201"/>
          </a:xfrm>
        </p:spPr>
        <p:txBody>
          <a:bodyPr/>
          <a:lstStyle/>
          <a:p>
            <a:r>
              <a:rPr lang="en-US" sz="2000"/>
              <a:t>DEN Outreach Event Email Notifications</a:t>
            </a:r>
          </a:p>
          <a:p>
            <a:r>
              <a:rPr lang="en-US" sz="2000"/>
              <a:t>Stay Up-To-Date On Procurement Opportunities</a:t>
            </a:r>
          </a:p>
          <a:p>
            <a:r>
              <a:rPr lang="en-US" sz="2000"/>
              <a:t>Get Resources For Doing Business With DEN</a:t>
            </a:r>
          </a:p>
        </p:txBody>
      </p:sp>
      <p:sp>
        <p:nvSpPr>
          <p:cNvPr id="2" name="TextBox 1">
            <a:extLst>
              <a:ext uri="{FF2B5EF4-FFF2-40B4-BE49-F238E27FC236}">
                <a16:creationId xmlns:a16="http://schemas.microsoft.com/office/drawing/2014/main" id="{2C3FC9D8-6958-DEAD-53E6-F7A71CF95DEF}"/>
              </a:ext>
            </a:extLst>
          </p:cNvPr>
          <p:cNvSpPr txBox="1"/>
          <p:nvPr/>
        </p:nvSpPr>
        <p:spPr>
          <a:xfrm>
            <a:off x="9531517" y="2950154"/>
            <a:ext cx="111743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40099"/>
                </a:solidFill>
                <a:effectLst/>
                <a:uLnTx/>
                <a:uFillTx/>
                <a:latin typeface="Calibri" panose="020F0502020204030204"/>
                <a:ea typeface="+mn-ea"/>
                <a:cs typeface="+mn-cs"/>
              </a:rPr>
              <a:t>Follow us on LinkedIn</a:t>
            </a:r>
          </a:p>
        </p:txBody>
      </p:sp>
      <p:sp>
        <p:nvSpPr>
          <p:cNvPr id="3" name="Arrow: Curved Right 2">
            <a:extLst>
              <a:ext uri="{FF2B5EF4-FFF2-40B4-BE49-F238E27FC236}">
                <a16:creationId xmlns:a16="http://schemas.microsoft.com/office/drawing/2014/main" id="{60EC88DC-8445-6AC4-FBF4-CF4AF034901C}"/>
              </a:ext>
              <a:ext uri="{C183D7F6-B498-43B3-948B-1728B52AA6E4}">
                <adec:decorative xmlns:adec="http://schemas.microsoft.com/office/drawing/2017/decorative" val="1"/>
              </a:ext>
            </a:extLst>
          </p:cNvPr>
          <p:cNvSpPr/>
          <p:nvPr/>
        </p:nvSpPr>
        <p:spPr>
          <a:xfrm>
            <a:off x="8321063" y="3925798"/>
            <a:ext cx="1117432" cy="1977768"/>
          </a:xfrm>
          <a:prstGeom prst="curvedRightArrow">
            <a:avLst/>
          </a:prstGeom>
          <a:solidFill>
            <a:srgbClr val="E35B2A"/>
          </a:solidFill>
          <a:ln>
            <a:solidFill>
              <a:srgbClr val="E35B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qr code redirecting to https://www.linkedin.com/company/city-&amp;-county-of-denver---department-of-aviation">
            <a:extLst>
              <a:ext uri="{FF2B5EF4-FFF2-40B4-BE49-F238E27FC236}">
                <a16:creationId xmlns:a16="http://schemas.microsoft.com/office/drawing/2014/main" id="{6FA9268B-CD1F-D628-36C1-990A3B813871}"/>
              </a:ext>
            </a:extLst>
          </p:cNvPr>
          <p:cNvPicPr>
            <a:picLocks noChangeAspect="1"/>
          </p:cNvPicPr>
          <p:nvPr/>
        </p:nvPicPr>
        <p:blipFill>
          <a:blip r:embed="rId3" cstate="email">
            <a:extLst>
              <a:ext uri="{28A0092B-C50C-407E-A947-70E740481C1C}">
                <a14:useLocalDpi xmlns:a14="http://schemas.microsoft.com/office/drawing/2010/main"/>
              </a:ext>
            </a:extLst>
          </a:blip>
          <a:srcRect l="11076" t="12532" r="12062" b="11333"/>
          <a:stretch>
            <a:fillRect/>
          </a:stretch>
        </p:blipFill>
        <p:spPr>
          <a:xfrm>
            <a:off x="9464675" y="4139243"/>
            <a:ext cx="2060576" cy="1937707"/>
          </a:xfrm>
          <a:prstGeom prst="rect">
            <a:avLst/>
          </a:prstGeom>
        </p:spPr>
      </p:pic>
    </p:spTree>
    <p:extLst>
      <p:ext uri="{BB962C8B-B14F-4D97-AF65-F5344CB8AC3E}">
        <p14:creationId xmlns:p14="http://schemas.microsoft.com/office/powerpoint/2010/main" val="2369472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457B-3948-DAAA-AA4B-957CD8C87FB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6E474C82-84CC-99DD-DE36-3A790CE3428B}"/>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b="1">
                <a:solidFill>
                  <a:srgbClr val="440099"/>
                </a:solidFill>
              </a:rPr>
              <a:t>Changes to DBE and ACDBE Programs</a:t>
            </a:r>
            <a:endParaRPr kumimoji="0" lang="en-US" sz="2800" b="1" i="0" u="none" strike="noStrike" kern="1200" cap="none" spc="0" normalizeH="0" baseline="0" noProof="0">
              <a:ln>
                <a:noFill/>
              </a:ln>
              <a:solidFill>
                <a:srgbClr val="440099"/>
              </a:solidFill>
              <a:effectLst/>
              <a:uLnTx/>
              <a:uFillTx/>
              <a:latin typeface="+mn-lt"/>
              <a:ea typeface="+mn-ea"/>
              <a:cs typeface="+mn-cs"/>
            </a:endParaRPr>
          </a:p>
        </p:txBody>
      </p:sp>
      <p:sp>
        <p:nvSpPr>
          <p:cNvPr id="15" name="Text Placeholder 14" descr="QR Code redirecting to https://www.flydenver.com/business-and-community/procurement/opportunities/">
            <a:extLst>
              <a:ext uri="{FF2B5EF4-FFF2-40B4-BE49-F238E27FC236}">
                <a16:creationId xmlns:a16="http://schemas.microsoft.com/office/drawing/2014/main" id="{D87F3D45-DCF2-E64E-35CA-C62A35B43D13}"/>
              </a:ext>
            </a:extLst>
          </p:cNvPr>
          <p:cNvSpPr>
            <a:spLocks noGrp="1"/>
          </p:cNvSpPr>
          <p:nvPr>
            <p:ph type="body" sz="quarter" idx="14"/>
          </p:nvPr>
        </p:nvSpPr>
        <p:spPr>
          <a:xfrm>
            <a:off x="770439" y="1259557"/>
            <a:ext cx="10516162" cy="5218631"/>
          </a:xfrm>
        </p:spPr>
        <p:txBody>
          <a:bodyPr lIns="91440" tIns="45720" rIns="91440" bIns="45720" anchor="t"/>
          <a:lstStyle/>
          <a:p>
            <a:pPr marL="0" indent="0">
              <a:lnSpc>
                <a:spcPct val="110000"/>
              </a:lnSpc>
              <a:buNone/>
            </a:pPr>
            <a:r>
              <a:rPr lang="en-US" sz="1800" b="1"/>
              <a:t>Effective October 3, 2025</a:t>
            </a:r>
            <a:r>
              <a:rPr lang="en-US" sz="1800"/>
              <a:t>:</a:t>
            </a:r>
          </a:p>
          <a:p>
            <a:pPr lvl="1">
              <a:lnSpc>
                <a:spcPct val="110000"/>
              </a:lnSpc>
            </a:pPr>
            <a:r>
              <a:rPr lang="en-US" sz="1800"/>
              <a:t>Interim Final Rule (IFR) removed </a:t>
            </a:r>
            <a:r>
              <a:rPr lang="en-US" sz="1800" b="1"/>
              <a:t>sex</a:t>
            </a:r>
            <a:r>
              <a:rPr lang="en-US" sz="1800"/>
              <a:t> </a:t>
            </a:r>
            <a:r>
              <a:rPr lang="en-US" sz="1800" b="1"/>
              <a:t>and</a:t>
            </a:r>
            <a:r>
              <a:rPr lang="en-US" sz="1800"/>
              <a:t> </a:t>
            </a:r>
            <a:r>
              <a:rPr lang="en-US" sz="1800" b="1"/>
              <a:t>race-</a:t>
            </a:r>
            <a:r>
              <a:rPr lang="en-US" sz="1800"/>
              <a:t>based presumptions of disadvantage</a:t>
            </a:r>
          </a:p>
          <a:p>
            <a:pPr lvl="1">
              <a:lnSpc>
                <a:spcPct val="110000"/>
              </a:lnSpc>
            </a:pPr>
            <a:r>
              <a:rPr lang="en-US" sz="1800"/>
              <a:t>Every ACDBE and DBE firm must submit a </a:t>
            </a:r>
            <a:r>
              <a:rPr lang="en-US" sz="1800" b="1"/>
              <a:t>Personal Narrative (PN) </a:t>
            </a:r>
            <a:r>
              <a:rPr lang="en-US" sz="1800"/>
              <a:t>and </a:t>
            </a:r>
            <a:r>
              <a:rPr lang="en-US" sz="1800" b="1"/>
              <a:t>Personal Net Worth (PNW)</a:t>
            </a:r>
            <a:r>
              <a:rPr lang="en-US" sz="1800"/>
              <a:t> statement to their Jurisdiction of Certification (JOC) for reevaluation</a:t>
            </a:r>
          </a:p>
          <a:p>
            <a:pPr lvl="1">
              <a:lnSpc>
                <a:spcPct val="110000"/>
              </a:lnSpc>
            </a:pPr>
            <a:r>
              <a:rPr lang="en-US" sz="1800" b="1"/>
              <a:t>Colorado UCP Submission Date: </a:t>
            </a:r>
            <a:r>
              <a:rPr lang="en-US" sz="1800"/>
              <a:t>January 16, 2026 </a:t>
            </a:r>
            <a:endParaRPr lang="en-US" sz="1800">
              <a:ea typeface="Calibri"/>
              <a:cs typeface="Calibri"/>
            </a:endParaRPr>
          </a:p>
          <a:p>
            <a:pPr lvl="1">
              <a:lnSpc>
                <a:spcPct val="110000"/>
              </a:lnSpc>
            </a:pPr>
            <a:r>
              <a:rPr lang="en-US" sz="1800" b="1"/>
              <a:t>Interstate firms </a:t>
            </a:r>
            <a:r>
              <a:rPr lang="en-US" sz="1800"/>
              <a:t>must </a:t>
            </a:r>
            <a:r>
              <a:rPr lang="en-US" sz="1800" u="sng"/>
              <a:t>reapply</a:t>
            </a:r>
            <a:r>
              <a:rPr lang="en-US" sz="1800"/>
              <a:t> once they have been reevaluated by their JOC</a:t>
            </a:r>
          </a:p>
          <a:p>
            <a:pPr lvl="1">
              <a:lnSpc>
                <a:spcPct val="110000"/>
              </a:lnSpc>
            </a:pPr>
            <a:r>
              <a:rPr lang="en-US" sz="1800"/>
              <a:t>No </a:t>
            </a:r>
            <a:r>
              <a:rPr lang="en-US" sz="1800" b="1"/>
              <a:t>counting</a:t>
            </a:r>
            <a:r>
              <a:rPr lang="en-US" sz="1800"/>
              <a:t> or </a:t>
            </a:r>
            <a:r>
              <a:rPr lang="en-US" sz="1800" b="1"/>
              <a:t>goal setting </a:t>
            </a:r>
            <a:r>
              <a:rPr lang="en-US" sz="1800"/>
              <a:t>until </a:t>
            </a:r>
            <a:r>
              <a:rPr lang="en-US" sz="1800" u="sng"/>
              <a:t>entire Colorado UCP reevaluation</a:t>
            </a:r>
            <a:r>
              <a:rPr lang="en-US" sz="1800"/>
              <a:t> is complete</a:t>
            </a:r>
          </a:p>
          <a:p>
            <a:pPr lvl="1">
              <a:lnSpc>
                <a:spcPct val="110000"/>
              </a:lnSpc>
            </a:pPr>
            <a:r>
              <a:rPr lang="en-US" sz="1800"/>
              <a:t>No impact to </a:t>
            </a:r>
            <a:r>
              <a:rPr lang="en-US" sz="1800" b="1"/>
              <a:t>local</a:t>
            </a:r>
            <a:r>
              <a:rPr lang="en-US" sz="1800"/>
              <a:t> programs!</a:t>
            </a:r>
          </a:p>
          <a:p>
            <a:pPr marL="0" indent="0">
              <a:buNone/>
            </a:pPr>
            <a:r>
              <a:rPr lang="en-US" sz="1800" b="1"/>
              <a:t>Register Now!</a:t>
            </a:r>
            <a:br>
              <a:rPr lang="en-US" sz="1800"/>
            </a:br>
            <a:r>
              <a:rPr lang="en-US" sz="1800"/>
              <a:t>Scan the QR code </a:t>
            </a:r>
            <a:r>
              <a:rPr lang="en-US" sz="1800" b="1"/>
              <a:t>or</a:t>
            </a:r>
            <a:r>
              <a:rPr lang="en-US" sz="1800"/>
              <a:t> visit: </a:t>
            </a:r>
            <a:r>
              <a:rPr lang="en-US" u="sng">
                <a:hlinkClick r:id="rId3" tooltip="https://bit.ly/48B8veA"/>
              </a:rPr>
              <a:t>https://bit.ly/48B8veA</a:t>
            </a:r>
            <a:endParaRPr lang="en-US"/>
          </a:p>
          <a:p>
            <a:pPr marL="0" indent="0">
              <a:buNone/>
            </a:pPr>
            <a:r>
              <a:rPr lang="en-US" sz="1800" b="1"/>
              <a:t>Colorado UCP/CCD Webinar</a:t>
            </a:r>
            <a:br>
              <a:rPr lang="en-US" sz="1800"/>
            </a:br>
            <a:r>
              <a:rPr lang="en-US" sz="1800"/>
              <a:t>Dec. 18, 2025</a:t>
            </a:r>
            <a:br>
              <a:rPr lang="en-US" sz="1800"/>
            </a:br>
            <a:r>
              <a:rPr lang="en-US" sz="1800"/>
              <a:t>11a.m. – 12:30 p.m.</a:t>
            </a:r>
          </a:p>
          <a:p>
            <a:pPr marL="457200" lvl="1" indent="0">
              <a:lnSpc>
                <a:spcPct val="110000"/>
              </a:lnSpc>
              <a:buNone/>
            </a:pPr>
            <a:endParaRPr lang="en-US" sz="1800"/>
          </a:p>
          <a:p>
            <a:pPr marL="457200" lvl="1" indent="0">
              <a:lnSpc>
                <a:spcPct val="110000"/>
              </a:lnSpc>
              <a:buNone/>
            </a:pPr>
            <a:endParaRPr lang="en-US" sz="1800" b="1"/>
          </a:p>
        </p:txBody>
      </p:sp>
      <p:pic>
        <p:nvPicPr>
          <p:cNvPr id="3" name="Picture 2" descr="A qr code on a white background&#10;">
            <a:extLst>
              <a:ext uri="{FF2B5EF4-FFF2-40B4-BE49-F238E27FC236}">
                <a16:creationId xmlns:a16="http://schemas.microsoft.com/office/drawing/2014/main" id="{2606274B-44FD-24BF-467B-0C973AC0E7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4152" y="4932747"/>
            <a:ext cx="1428750" cy="1428750"/>
          </a:xfrm>
          <a:prstGeom prst="rect">
            <a:avLst/>
          </a:prstGeom>
        </p:spPr>
      </p:pic>
    </p:spTree>
    <p:extLst>
      <p:ext uri="{BB962C8B-B14F-4D97-AF65-F5344CB8AC3E}">
        <p14:creationId xmlns:p14="http://schemas.microsoft.com/office/powerpoint/2010/main" val="403412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46155-89DD-F76C-2D97-558A9220991C}"/>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E02F61DA-A8B9-A8A2-7AF3-7A831019AD49}"/>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err="1">
                <a:solidFill>
                  <a:srgbClr val="440099"/>
                </a:solidFill>
                <a:latin typeface="+mn-lt"/>
                <a:ea typeface="+mn-ea"/>
                <a:cs typeface="+mn-cs"/>
              </a:rPr>
              <a:t>ConRAC</a:t>
            </a:r>
            <a:r>
              <a:rPr lang="en-US" sz="2800">
                <a:solidFill>
                  <a:srgbClr val="440099"/>
                </a:solidFill>
                <a:latin typeface="+mn-lt"/>
                <a:ea typeface="+mn-ea"/>
                <a:cs typeface="+mn-cs"/>
              </a:rPr>
              <a:t> Participation RFQ</a:t>
            </a:r>
          </a:p>
        </p:txBody>
      </p:sp>
      <p:sp>
        <p:nvSpPr>
          <p:cNvPr id="3" name="TextBox 2">
            <a:extLst>
              <a:ext uri="{FF2B5EF4-FFF2-40B4-BE49-F238E27FC236}">
                <a16:creationId xmlns:a16="http://schemas.microsoft.com/office/drawing/2014/main" id="{52609CF0-76DE-AD82-E86C-69F516B64733}"/>
              </a:ext>
              <a:ext uri="{C183D7F6-B498-43B3-948B-1728B52AA6E4}">
                <adec:decorative xmlns:adec="http://schemas.microsoft.com/office/drawing/2017/decorative" val="0"/>
              </a:ext>
            </a:extLst>
          </p:cNvPr>
          <p:cNvSpPr txBox="1"/>
          <p:nvPr/>
        </p:nvSpPr>
        <p:spPr>
          <a:xfrm>
            <a:off x="703950" y="1033921"/>
            <a:ext cx="10653861"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We will soon release an RFQ for rental car companies interested in operating at the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ConRAC</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This RFQ will be a simple form to confirm that companies meet the minimum qualifications, which will be defined in the RFQ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 Q1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TBD – Revenue Based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Maximillian Katzer</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rPr>
              <a:t>Key Scope: </a:t>
            </a: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Rental Car Operators |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maximillian.katzer@flydenver.com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405011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2EFD4-EC5D-801A-9104-66D29FF2FC5D}"/>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12441DF2-BEDD-BBB2-5699-2433415B8F62}"/>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Continuous Monitoring Program</a:t>
            </a:r>
            <a:endParaRPr lang="en-US" sz="2800"/>
          </a:p>
        </p:txBody>
      </p:sp>
      <p:sp>
        <p:nvSpPr>
          <p:cNvPr id="3" name="TextBox 2">
            <a:extLst>
              <a:ext uri="{FF2B5EF4-FFF2-40B4-BE49-F238E27FC236}">
                <a16:creationId xmlns:a16="http://schemas.microsoft.com/office/drawing/2014/main" id="{9AED1EE2-1139-69CB-B2BF-410AE836F714}"/>
              </a:ext>
              <a:ext uri="{C183D7F6-B498-43B3-948B-1728B52AA6E4}">
                <adec:decorative xmlns:adec="http://schemas.microsoft.com/office/drawing/2017/decorative" val="0"/>
              </a:ext>
            </a:extLst>
          </p:cNvPr>
          <p:cNvSpPr txBox="1"/>
          <p:nvPr/>
        </p:nvSpPr>
        <p:spPr>
          <a:xfrm>
            <a:off x="703950" y="1033922"/>
            <a:ext cx="9497325" cy="39703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Implement a Continuous Monitoring Program (CMP) for DEN's Concession Program. Project's goal is to enhance oversight of the concessions self-reported revenues to ensure they are accurate and complete and the payments are timely. Deliverables: 1) Design and implement an automated continuous monitoring program for all concession agreements; 2) Provide timely, actionable dashboards and reports on concessionaire performance and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 Q4 2025</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Less than $500K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TBD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Experience in Auditing &amp; IT for conducting data analytics, &amp; </a:t>
            </a:r>
          </a:p>
          <a:p>
            <a:pPr marL="285750" marR="0" lvl="0" indent="-285750" algn="l" defTabSz="914400" rtl="0" eaLnBrk="1" fontAlgn="auto" latinLnBrk="0" hangingPunct="1">
              <a:lnSpc>
                <a:spcPct val="100000"/>
              </a:lnSpc>
              <a:spcBef>
                <a:spcPts val="0"/>
              </a:spcBef>
              <a:spcAft>
                <a:spcPts val="0"/>
              </a:spcAft>
              <a:buClr>
                <a:srgbClr val="E35B2A"/>
              </a:buClr>
              <a:buSzTx/>
              <a:buFont typeface="Arial"/>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Building dashboards.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Garrett Meyer |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hlinkClick r:id="rId3"/>
              </a:rPr>
              <a:t>garrett.meyer@flydenver.com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78983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C7F2-536E-7A1C-3416-EC325D223D76}"/>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72F384E3-A666-B2B2-7EB7-DBA0A6F0B579}"/>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DIW (Deicing Industrial Waste) Pond 009 Rehabilitation Project</a:t>
            </a:r>
            <a:endParaRPr lang="en-US" sz="2800"/>
          </a:p>
        </p:txBody>
      </p:sp>
      <p:sp>
        <p:nvSpPr>
          <p:cNvPr id="3" name="TextBox 2">
            <a:extLst>
              <a:ext uri="{FF2B5EF4-FFF2-40B4-BE49-F238E27FC236}">
                <a16:creationId xmlns:a16="http://schemas.microsoft.com/office/drawing/2014/main" id="{E6D2A3C6-5C3D-6AD7-36A4-5270B2BC6484}"/>
              </a:ext>
              <a:ext uri="{C183D7F6-B498-43B3-948B-1728B52AA6E4}">
                <adec:decorative xmlns:adec="http://schemas.microsoft.com/office/drawing/2017/decorative" val="0"/>
              </a:ext>
            </a:extLst>
          </p:cNvPr>
          <p:cNvSpPr txBox="1"/>
          <p:nvPr/>
        </p:nvSpPr>
        <p:spPr>
          <a:xfrm>
            <a:off x="703950" y="1033922"/>
            <a:ext cx="9497325" cy="418576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Project to rehabilitate DIW Pond 009’s infrastructure to operational standard. SOW includes liners, ballast tubes, concrete surfaces, pumps, valves, actuators, wet well, and influence pipes. A PLC (SCADA) system, new discharge line, 2 MG glycol tank, and a secondary power supply are also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Q1 2026</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$10M to $49.99M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TBD</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Key Scope/Industry: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General Civil Contractor</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Specialty Contractors: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Heavy civil - grading, </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utilities (PVC pipes), </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structures, </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mechanical system, </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electrical system, </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concrete, and </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asphalt.</a:t>
            </a: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John Yu |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john.yu@flydenver.com</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4196281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C2A96-57D5-469F-B410-738054EC4530}"/>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60DBD611-DF34-4581-5622-F3176A6F0695}"/>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DS (Delta Sierra) West Phase 2</a:t>
            </a:r>
            <a:endParaRPr lang="en-US" sz="2800"/>
          </a:p>
        </p:txBody>
      </p:sp>
      <p:sp>
        <p:nvSpPr>
          <p:cNvPr id="3" name="TextBox 2">
            <a:extLst>
              <a:ext uri="{FF2B5EF4-FFF2-40B4-BE49-F238E27FC236}">
                <a16:creationId xmlns:a16="http://schemas.microsoft.com/office/drawing/2014/main" id="{E520ADAD-FADC-1A7E-149A-2AAD272EEEE3}"/>
              </a:ext>
              <a:ext uri="{C183D7F6-B498-43B3-948B-1728B52AA6E4}">
                <adec:decorative xmlns:adec="http://schemas.microsoft.com/office/drawing/2017/decorative" val="0"/>
              </a:ext>
            </a:extLst>
          </p:cNvPr>
          <p:cNvSpPr txBox="1"/>
          <p:nvPr/>
        </p:nvSpPr>
        <p:spPr>
          <a:xfrm>
            <a:off x="703950" y="1033922"/>
            <a:ext cx="9497325" cy="547842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The DS West Ph 2 project will construct up to 18 deice spots to the north and west of Concourse C in two separate schedules. This project also include the construction of </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Taxilanes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DS and DN, and the extension of Taxiway H. A new GSE/SRE pad, an AGTS Maintenance access road, and the rerouting of a jet fuel line are also in this project. Design is scheduled to be completed by November to December of 2025, and construction bid will start in December of 2025. Construction duration will go from June 2026 to October 2027 with NTP planned for early June of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Q4 2025</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$100M+</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TBD</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Key Scope/Industry: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General Civil Contractor</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Specialty Contractors:</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Earthwork (subgrade prep and embankment)</a:t>
            </a:r>
            <a:endParaRPr kumimoji="0" lang="en-US" sz="1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PCC and HMA pavement</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Storm sewer piping</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Structural vaults</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Jet fuel line installation</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Geotechnical testing</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Surveying</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Traffic control management</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Tunnel boring</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Electrical</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John Yu |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john.yu@flydenver.com</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 &amp; Terry Seifert: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hlinkClick r:id="rId4">
                  <a:extLst>
                    <a:ext uri="{A12FA001-AC4F-418D-AE19-62706E023703}">
                      <ahyp:hlinkClr xmlns:ahyp="http://schemas.microsoft.com/office/drawing/2018/hyperlinkcolor" val="tx"/>
                    </a:ext>
                  </a:extLst>
                </a:hlinkClick>
              </a:rPr>
              <a:t>terry.seifert@flydenver.com</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77704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651CB-A456-7AC8-CA7B-EBF4F46F96D0}"/>
            </a:ext>
          </a:extLst>
        </p:cNvPr>
        <p:cNvGrpSpPr/>
        <p:nvPr/>
      </p:nvGrpSpPr>
      <p:grpSpPr>
        <a:xfrm>
          <a:off x="0" y="0"/>
          <a:ext cx="0" cy="0"/>
          <a:chOff x="0" y="0"/>
          <a:chExt cx="0" cy="0"/>
        </a:xfrm>
      </p:grpSpPr>
      <p:sp>
        <p:nvSpPr>
          <p:cNvPr id="16" name="Text Placeholder 15" descr="DS West Phase 2 Site Plan Layout">
            <a:extLst>
              <a:ext uri="{FF2B5EF4-FFF2-40B4-BE49-F238E27FC236}">
                <a16:creationId xmlns:a16="http://schemas.microsoft.com/office/drawing/2014/main" id="{889B98FD-A21C-F526-2CFF-3BBCEE52A7AF}"/>
              </a:ext>
            </a:extLst>
          </p:cNvPr>
          <p:cNvSpPr>
            <a:spLocks noGrp="1"/>
          </p:cNvSpPr>
          <p:nvPr>
            <p:ph type="title" idx="4294967295"/>
          </p:nvPr>
        </p:nvSpPr>
        <p:spPr>
          <a:xfrm>
            <a:off x="703950" y="456072"/>
            <a:ext cx="9339262" cy="585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de-DE" sz="2800">
                <a:solidFill>
                  <a:srgbClr val="440099"/>
                </a:solidFill>
                <a:latin typeface="+mn-lt"/>
                <a:ea typeface="+mn-ea"/>
                <a:cs typeface="+mn-cs"/>
              </a:rPr>
              <a:t>DS West Phase 2 Site Plan Layout</a:t>
            </a:r>
            <a:endParaRPr lang="en-US" sz="2800"/>
          </a:p>
        </p:txBody>
      </p:sp>
      <p:pic>
        <p:nvPicPr>
          <p:cNvPr id="4" name="Picture 3" descr="DS West Phase 2 Site Plan Layout">
            <a:extLst>
              <a:ext uri="{FF2B5EF4-FFF2-40B4-BE49-F238E27FC236}">
                <a16:creationId xmlns:a16="http://schemas.microsoft.com/office/drawing/2014/main" id="{A8DCA9EA-A54E-7C2A-63EE-90D0905C07B2}"/>
              </a:ext>
            </a:extLst>
          </p:cNvPr>
          <p:cNvPicPr>
            <a:picLocks noChangeAspect="1"/>
          </p:cNvPicPr>
          <p:nvPr/>
        </p:nvPicPr>
        <p:blipFill>
          <a:blip r:embed="rId3"/>
          <a:srcRect l="9247" t="24059" r="27550" b="16532"/>
          <a:stretch>
            <a:fillRect/>
          </a:stretch>
        </p:blipFill>
        <p:spPr>
          <a:xfrm>
            <a:off x="810306" y="939121"/>
            <a:ext cx="8387829" cy="5603329"/>
          </a:xfrm>
          <a:prstGeom prst="rect">
            <a:avLst/>
          </a:prstGeom>
          <a:ln w="28575">
            <a:solidFill>
              <a:srgbClr val="4472C4"/>
            </a:solidFill>
          </a:ln>
        </p:spPr>
      </p:pic>
    </p:spTree>
    <p:extLst>
      <p:ext uri="{BB962C8B-B14F-4D97-AF65-F5344CB8AC3E}">
        <p14:creationId xmlns:p14="http://schemas.microsoft.com/office/powerpoint/2010/main" val="36890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D332-D4F3-B450-4F8B-7986916C6D7F}"/>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000851D7-86C6-73C0-43CA-3B22409042A7}"/>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AGTS Maintenance Facility Expansion</a:t>
            </a:r>
            <a:endParaRPr lang="en-US" sz="2800"/>
          </a:p>
        </p:txBody>
      </p:sp>
      <p:sp>
        <p:nvSpPr>
          <p:cNvPr id="3" name="TextBox 2">
            <a:extLst>
              <a:ext uri="{FF2B5EF4-FFF2-40B4-BE49-F238E27FC236}">
                <a16:creationId xmlns:a16="http://schemas.microsoft.com/office/drawing/2014/main" id="{3B87B964-6C20-0885-880D-8279ADC473A3}"/>
              </a:ext>
              <a:ext uri="{C183D7F6-B498-43B3-948B-1728B52AA6E4}">
                <adec:decorative xmlns:adec="http://schemas.microsoft.com/office/drawing/2017/decorative" val="0"/>
              </a:ext>
            </a:extLst>
          </p:cNvPr>
          <p:cNvSpPr txBox="1"/>
          <p:nvPr/>
        </p:nvSpPr>
        <p:spPr>
          <a:xfrm>
            <a:off x="703950" y="1033922"/>
            <a:ext cx="10563318" cy="424731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AGTS Maintenance Facility Expansion project will modernize and expand the existing facility to accommodate the growing fleet of AGTS cars and increasing operational demands at DEN. This will include adding / upgrading maintenance bays, storage, admin spaces, energy-efficient systems, power, security &amp; safety. Phased construction will minimize operational disruptions.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Anticipated to advertise in Q1 2026, with NTP before 30% CDs in Q4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CMGC</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457200" marR="0" lvl="1" indent="0" algn="l" defTabSz="914400" rtl="0" eaLnBrk="1" fontAlgn="auto" latinLnBrk="0" hangingPunct="1">
              <a:lnSpc>
                <a:spcPct val="100000"/>
              </a:lnSpc>
              <a:spcBef>
                <a:spcPts val="0"/>
              </a:spcBef>
              <a:spcAft>
                <a:spcPts val="0"/>
              </a:spcAft>
              <a:buClr>
                <a:srgbClr val="E35B2A"/>
              </a:buClr>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KEY INFORMATION --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Q1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$50M to $99.99M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Program/DCCP Goals: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18% MWBE Goals, Full DCCP Goals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
                <a:srgbClr val="E35B2A"/>
              </a:buClr>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Project Managers: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Brittney Warga|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hlinkClick r:id="rId3">
                  <a:extLst>
                    <a:ext uri="{A12FA001-AC4F-418D-AE19-62706E023703}">
                      <ahyp:hlinkClr xmlns:ahyp="http://schemas.microsoft.com/office/drawing/2018/hyperlinkcolor" val="tx"/>
                    </a:ext>
                  </a:extLst>
                </a:hlinkClick>
              </a:rPr>
              <a:t>Brittney.Warga@flydenver.com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Victor Macedo|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hlinkClick r:id="rId4">
                  <a:extLst>
                    <a:ext uri="{A12FA001-AC4F-418D-AE19-62706E023703}">
                      <ahyp:hlinkClr xmlns:ahyp="http://schemas.microsoft.com/office/drawing/2018/hyperlinkcolor" val="tx"/>
                    </a:ext>
                  </a:extLst>
                </a:hlinkClick>
              </a:rPr>
              <a:t>Victor.Macedo@flydenver.com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a:t>
            </a: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Ella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Calibri"/>
              </a:rPr>
              <a:t>Giammo</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 |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hlinkClick r:id="rId5">
                  <a:extLst>
                    <a:ext uri="{A12FA001-AC4F-418D-AE19-62706E023703}">
                      <ahyp:hlinkClr xmlns:ahyp="http://schemas.microsoft.com/office/drawing/2018/hyperlinkcolor" val="tx"/>
                    </a:ext>
                  </a:extLst>
                </a:hlinkClick>
              </a:rPr>
              <a:t>Ella.Giammo@flydenver.com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54464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Housekeeping&#10;Please note the following Zoom housekeeping items as you enter:&#10;All cameras and microphones must remain off during the main session&#10;We encourage you to use the Q&amp;A function &#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Housekeeping</a:t>
            </a:r>
          </a:p>
        </p:txBody>
      </p:sp>
      <p:sp>
        <p:nvSpPr>
          <p:cNvPr id="12" name="Text Placeholder 11">
            <a:extLst>
              <a:ext uri="{FF2B5EF4-FFF2-40B4-BE49-F238E27FC236}">
                <a16:creationId xmlns:a16="http://schemas.microsoft.com/office/drawing/2014/main" id="{F3A340E0-1503-4007-DE5B-398218D4AA5D}"/>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a:t>Please note the following Zoom housekeeping items as you enter:</a:t>
            </a:r>
          </a:p>
          <a:p>
            <a:pPr marL="285750" indent="-285750">
              <a:buClr>
                <a:srgbClr val="E35B2A"/>
              </a:buClr>
              <a:buFont typeface="Arial" panose="020B0604020202020204" pitchFamily="34" charset="0"/>
              <a:buChar char="•"/>
            </a:pPr>
            <a:r>
              <a:rPr lang="en-US" sz="2000"/>
              <a:t>All cameras and microphones must remain off during the main session</a:t>
            </a:r>
          </a:p>
          <a:p>
            <a:pPr marL="285750" indent="-285750">
              <a:buClr>
                <a:srgbClr val="E35B2A"/>
              </a:buClr>
              <a:buFont typeface="Arial" panose="020B0604020202020204" pitchFamily="34" charset="0"/>
              <a:buChar char="•"/>
            </a:pPr>
            <a:r>
              <a:rPr lang="en-US" sz="2000"/>
              <a:t>Please note that the Chat and Q&amp;A Functions are closed</a:t>
            </a:r>
          </a:p>
          <a:p>
            <a:pPr marL="971550" lvl="1" indent="-285750">
              <a:buClr>
                <a:srgbClr val="E35B2A"/>
              </a:buClr>
            </a:pPr>
            <a:r>
              <a:rPr lang="en-US" sz="2000"/>
              <a:t>If you would like to introduce your firm to everyone, please scan the QR Code and let us know the projects you are interested in. </a:t>
            </a:r>
          </a:p>
          <a:p>
            <a:pPr marL="971550" lvl="1" indent="-285750">
              <a:buClr>
                <a:srgbClr val="E35B2A"/>
              </a:buClr>
            </a:pPr>
            <a:endParaRPr lang="en-US" sz="2800"/>
          </a:p>
          <a:p>
            <a:pPr algn="ctr"/>
            <a:r>
              <a:rPr lang="en-US" sz="2800" b="1">
                <a:solidFill>
                  <a:srgbClr val="E35B2A"/>
                </a:solidFill>
              </a:rPr>
              <a:t>Complete Your Project Interest Form</a:t>
            </a:r>
          </a:p>
          <a:p>
            <a:endParaRPr lang="en-US"/>
          </a:p>
        </p:txBody>
      </p:sp>
      <p:pic>
        <p:nvPicPr>
          <p:cNvPr id="2" name="Picture 1" descr="https://forms.office.com/r/vb1nJEvmxH">
            <a:extLst>
              <a:ext uri="{FF2B5EF4-FFF2-40B4-BE49-F238E27FC236}">
                <a16:creationId xmlns:a16="http://schemas.microsoft.com/office/drawing/2014/main" id="{A0695BB8-B839-8B8D-BB22-09E3D7B1B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9825" y="4395386"/>
            <a:ext cx="1291213" cy="1291213"/>
          </a:xfrm>
          <a:prstGeom prst="rect">
            <a:avLst/>
          </a:prstGeom>
        </p:spPr>
      </p:pic>
    </p:spTree>
    <p:extLst>
      <p:ext uri="{BB962C8B-B14F-4D97-AF65-F5344CB8AC3E}">
        <p14:creationId xmlns:p14="http://schemas.microsoft.com/office/powerpoint/2010/main" val="73533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8A7B6-79D7-2603-543D-C5FD0F2CD64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78A15925-7DBC-9D33-1101-F71966092EFA}"/>
              </a:ext>
            </a:extLst>
          </p:cNvPr>
          <p:cNvSpPr>
            <a:spLocks noGrp="1"/>
          </p:cNvSpPr>
          <p:nvPr>
            <p:ph type="title" idx="4294967295"/>
          </p:nvPr>
        </p:nvSpPr>
        <p:spPr>
          <a:xfrm>
            <a:off x="703950" y="456072"/>
            <a:ext cx="11066462"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AGTS Maintenance Facility Expansion </a:t>
            </a:r>
            <a:endParaRPr lang="en-US" sz="2800"/>
          </a:p>
        </p:txBody>
      </p:sp>
      <p:pic>
        <p:nvPicPr>
          <p:cNvPr id="4" name="Picture 3">
            <a:extLst>
              <a:ext uri="{FF2B5EF4-FFF2-40B4-BE49-F238E27FC236}">
                <a16:creationId xmlns:a16="http://schemas.microsoft.com/office/drawing/2014/main" id="{C77213E4-23CE-7D7B-84D2-A45A7AFEA7C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l="22013" t="10179" r="24995" b="7876"/>
          <a:stretch>
            <a:fillRect/>
          </a:stretch>
        </p:blipFill>
        <p:spPr>
          <a:xfrm rot="5400000">
            <a:off x="8405964" y="1957937"/>
            <a:ext cx="3007323" cy="4337810"/>
          </a:xfrm>
          <a:prstGeom prst="rect">
            <a:avLst/>
          </a:prstGeom>
        </p:spPr>
      </p:pic>
      <p:pic>
        <p:nvPicPr>
          <p:cNvPr id="6" name="Picture 5">
            <a:extLst>
              <a:ext uri="{FF2B5EF4-FFF2-40B4-BE49-F238E27FC236}">
                <a16:creationId xmlns:a16="http://schemas.microsoft.com/office/drawing/2014/main" id="{2FFA7807-9D7E-9EDB-B63B-4ADC81D5C6E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02" y="2623180"/>
            <a:ext cx="7569212" cy="3007322"/>
          </a:xfrm>
          <a:prstGeom prst="rect">
            <a:avLst/>
          </a:prstGeom>
        </p:spPr>
      </p:pic>
      <p:sp>
        <p:nvSpPr>
          <p:cNvPr id="7" name="TextBox 6">
            <a:extLst>
              <a:ext uri="{FF2B5EF4-FFF2-40B4-BE49-F238E27FC236}">
                <a16:creationId xmlns:a16="http://schemas.microsoft.com/office/drawing/2014/main" id="{21052933-5E36-FA13-14E4-0F82CAE077A0}"/>
              </a:ext>
              <a:ext uri="{C183D7F6-B498-43B3-948B-1728B52AA6E4}">
                <adec:decorative xmlns:adec="http://schemas.microsoft.com/office/drawing/2017/decorative" val="1"/>
              </a:ext>
            </a:extLst>
          </p:cNvPr>
          <p:cNvSpPr txBox="1"/>
          <p:nvPr/>
        </p:nvSpPr>
        <p:spPr>
          <a:xfrm>
            <a:off x="3067779" y="5630502"/>
            <a:ext cx="16450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Conceptual Design</a:t>
            </a:r>
          </a:p>
        </p:txBody>
      </p:sp>
      <p:sp>
        <p:nvSpPr>
          <p:cNvPr id="8" name="TextBox 7">
            <a:extLst>
              <a:ext uri="{FF2B5EF4-FFF2-40B4-BE49-F238E27FC236}">
                <a16:creationId xmlns:a16="http://schemas.microsoft.com/office/drawing/2014/main" id="{707A6071-2FE8-1785-C6E7-7F64BB7393F5}"/>
              </a:ext>
              <a:ext uri="{C183D7F6-B498-43B3-948B-1728B52AA6E4}">
                <adec:decorative xmlns:adec="http://schemas.microsoft.com/office/drawing/2017/decorative" val="1"/>
              </a:ext>
            </a:extLst>
          </p:cNvPr>
          <p:cNvSpPr txBox="1"/>
          <p:nvPr/>
        </p:nvSpPr>
        <p:spPr>
          <a:xfrm>
            <a:off x="9087991" y="5630502"/>
            <a:ext cx="164506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Current Conditions</a:t>
            </a:r>
          </a:p>
        </p:txBody>
      </p:sp>
      <p:sp>
        <p:nvSpPr>
          <p:cNvPr id="3" name="TextBox 2">
            <a:extLst>
              <a:ext uri="{FF2B5EF4-FFF2-40B4-BE49-F238E27FC236}">
                <a16:creationId xmlns:a16="http://schemas.microsoft.com/office/drawing/2014/main" id="{D6F897A0-C660-61BA-5F58-71F6D63FA3E5}"/>
              </a:ext>
              <a:ext uri="{C183D7F6-B498-43B3-948B-1728B52AA6E4}">
                <adec:decorative xmlns:adec="http://schemas.microsoft.com/office/drawing/2017/decorative" val="1"/>
              </a:ext>
            </a:extLst>
          </p:cNvPr>
          <p:cNvSpPr txBox="1"/>
          <p:nvPr/>
        </p:nvSpPr>
        <p:spPr>
          <a:xfrm>
            <a:off x="703950" y="1033922"/>
            <a:ext cx="3630983"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Key Scope/Industry:</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General Construction Contractors -- </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Automated Guideway Transit</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Structural Steel</a:t>
            </a: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Calibri"/>
              </a:rPr>
              <a:t>Electrical</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Mechanical</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9" name="TextBox 8">
            <a:extLst>
              <a:ext uri="{FF2B5EF4-FFF2-40B4-BE49-F238E27FC236}">
                <a16:creationId xmlns:a16="http://schemas.microsoft.com/office/drawing/2014/main" id="{D903A056-B24B-D1E7-1586-ACEEDE1B1D1F}"/>
              </a:ext>
              <a:ext uri="{C183D7F6-B498-43B3-948B-1728B52AA6E4}">
                <adec:decorative xmlns:adec="http://schemas.microsoft.com/office/drawing/2017/decorative" val="1"/>
              </a:ext>
            </a:extLst>
          </p:cNvPr>
          <p:cNvSpPr txBox="1"/>
          <p:nvPr/>
        </p:nvSpPr>
        <p:spPr>
          <a:xfrm>
            <a:off x="3589080" y="1431854"/>
            <a:ext cx="6096000" cy="954107"/>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Plumbing</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Earthwork</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Concrete</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Civil Utilities</a:t>
            </a:r>
          </a:p>
        </p:txBody>
      </p:sp>
    </p:spTree>
    <p:extLst>
      <p:ext uri="{BB962C8B-B14F-4D97-AF65-F5344CB8AC3E}">
        <p14:creationId xmlns:p14="http://schemas.microsoft.com/office/powerpoint/2010/main" val="50376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825D-0D27-B293-6293-A710117C1D24}"/>
            </a:ext>
          </a:extLst>
        </p:cNvPr>
        <p:cNvGrpSpPr/>
        <p:nvPr/>
      </p:nvGrpSpPr>
      <p:grpSpPr>
        <a:xfrm>
          <a:off x="0" y="0"/>
          <a:ext cx="0" cy="0"/>
          <a:chOff x="0" y="0"/>
          <a:chExt cx="0" cy="0"/>
        </a:xfrm>
      </p:grpSpPr>
      <p:sp>
        <p:nvSpPr>
          <p:cNvPr id="16" name="Text Placeholder 15" descr="2025 Tunnel Switchgear Heaving Remediation&#10;Six switchgear rooms in the East and West cores of ACON, BCON, and CCON have experienced soil heaving, causing damage to both equipment and enclosures. Additionally, ACON East and West sub-cores face significant water intrusion, impacting switchgear performance.&#10;&#10;Replace damaged switchgear and enclosures.&#10;Install new switchgear on elevated steel platforms anchored to the basement foundation to prevent future heaving impact.&#10;Construct code-compliant enclosures with fire-rated walls, fire suppression, and HVAC.&#10;Remove and replace heaved soil and repair room structures.&#10;Implement water mitigation at ACON sub-cores.&#10;&#10;KEY INFORMATION &#10;Anticipated Advertisement Date:  Q3-Q4&#10;Estimated Project Value: $10M to $49.99M&#10;Small Business Program Goal: TBD&#10;Key Scope/Industry: Electrical, Concrete, Masonry, Earthwork, Civil Utilities, Mechanical, Electrical, Plumbing&#10;Project Manager: Mark Tabugadir| mark.tabugadir@flydenver.com&#10;">
            <a:extLst>
              <a:ext uri="{FF2B5EF4-FFF2-40B4-BE49-F238E27FC236}">
                <a16:creationId xmlns:a16="http://schemas.microsoft.com/office/drawing/2014/main" id="{556B9D25-DF51-B127-CD4B-D229A35EAC0D}"/>
              </a:ext>
            </a:extLst>
          </p:cNvPr>
          <p:cNvSpPr>
            <a:spLocks noGrp="1"/>
          </p:cNvSpPr>
          <p:nvPr>
            <p:ph type="title" idx="4294967295"/>
          </p:nvPr>
        </p:nvSpPr>
        <p:spPr>
          <a:xfrm>
            <a:off x="721452" y="341520"/>
            <a:ext cx="11065264"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Tunnel Switchgear Heaving Remediation  </a:t>
            </a:r>
            <a:endParaRPr lang="en-US" sz="3200"/>
          </a:p>
        </p:txBody>
      </p:sp>
      <p:sp>
        <p:nvSpPr>
          <p:cNvPr id="3" name="TextBox 2">
            <a:extLst>
              <a:ext uri="{FF2B5EF4-FFF2-40B4-BE49-F238E27FC236}">
                <a16:creationId xmlns:a16="http://schemas.microsoft.com/office/drawing/2014/main" id="{C51312FF-A27D-AE57-E2D4-57C4BD78A09B}"/>
              </a:ext>
              <a:ext uri="{C183D7F6-B498-43B3-948B-1728B52AA6E4}">
                <adec:decorative xmlns:adec="http://schemas.microsoft.com/office/drawing/2017/decorative" val="1"/>
              </a:ext>
            </a:extLst>
          </p:cNvPr>
          <p:cNvSpPr txBox="1"/>
          <p:nvPr/>
        </p:nvSpPr>
        <p:spPr>
          <a:xfrm>
            <a:off x="721452" y="1043731"/>
            <a:ext cx="9070247"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Six switchgear rooms in the East and West cores of ACON, BCON, and CCON have experienced soil heaving, causing damage to both equipment and enclosures. Additionally, ACON East and West sub-cores face significant water intrusion, impacting switchgear performance.</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Demolish damaged switchgear and enclosures.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Install new switchgear on a structural element that prevents any future heaving will not damage new switchgear</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Construct code-compliant enclosures with fire-rated walls, fire suppression, and HVAC.</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Implement water mitigation at ACON sub-cores.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Design-Build, Two-part procurement with RFQ &amp; RFP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 Q1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$10M to $49.99M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10% MWBE Goal</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Electrical, Concrete, Masonry, Earthwork, Civil Utilities, Mechanical, Electrical, Plumbing</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Mark </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Calibri"/>
              </a:rPr>
              <a:t>Tabugadir</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en-US" sz="1800" b="0" i="0" u="none" strike="noStrike" kern="1200" cap="none" spc="0" normalizeH="0" baseline="0" noProof="0">
                <a:ln>
                  <a:noFill/>
                </a:ln>
                <a:solidFill>
                  <a:srgbClr val="0563C1"/>
                </a:solidFill>
                <a:effectLst/>
                <a:uLnTx/>
                <a:uFillTx/>
                <a:latin typeface="Calibri" panose="020F0502020204030204"/>
                <a:ea typeface="+mn-ea"/>
                <a:cs typeface="Calibri"/>
                <a:hlinkClick r:id="rId3"/>
              </a:rPr>
              <a:t>mark.tabugadir@flydenver.com</a:t>
            </a:r>
            <a:r>
              <a:rPr kumimoji="0" lang="en-US" sz="1800" b="0" i="0" u="none" strike="noStrike" kern="1200" cap="none" spc="0" normalizeH="0" baseline="0" noProof="0">
                <a:ln>
                  <a:noFill/>
                </a:ln>
                <a:solidFill>
                  <a:srgbClr val="0563C1"/>
                </a:solidFill>
                <a:effectLst/>
                <a:uLnTx/>
                <a:uFillTx/>
                <a:latin typeface="Calibri" panose="020F0502020204030204"/>
                <a:ea typeface="+mn-ea"/>
                <a:cs typeface="Calibri"/>
              </a:rPr>
              <a:t> </a:t>
            </a:r>
            <a:endParaRPr kumimoji="0" lang="en-US" sz="1800" b="0" i="0" u="none" strike="noStrike" kern="1200" cap="none" spc="0" normalizeH="0" baseline="0" noProof="0">
              <a:ln>
                <a:noFill/>
              </a:ln>
              <a:solidFill>
                <a:prstClr val="black"/>
              </a:solidFill>
              <a:effectLst/>
              <a:uLnTx/>
              <a:uFillTx/>
              <a:latin typeface="Aptos Narrow"/>
              <a:ea typeface="+mn-ea"/>
              <a:cs typeface="Arial"/>
            </a:endParaRPr>
          </a:p>
        </p:txBody>
      </p:sp>
    </p:spTree>
    <p:extLst>
      <p:ext uri="{BB962C8B-B14F-4D97-AF65-F5344CB8AC3E}">
        <p14:creationId xmlns:p14="http://schemas.microsoft.com/office/powerpoint/2010/main" val="2843173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BB75-A0F1-0884-7809-6E040F6F648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08905ABF-CDD7-695E-8238-6CBC873FB9AF}"/>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HVAC Duct Cleaning</a:t>
            </a:r>
            <a:endParaRPr lang="en-US">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5A3B93A5-5058-8BE9-CB0B-F50D3E882E79}"/>
              </a:ext>
              <a:ext uri="{C183D7F6-B498-43B3-948B-1728B52AA6E4}">
                <adec:decorative xmlns:adec="http://schemas.microsoft.com/office/drawing/2017/decorative" val="0"/>
              </a:ext>
            </a:extLst>
          </p:cNvPr>
          <p:cNvSpPr txBox="1"/>
          <p:nvPr/>
        </p:nvSpPr>
        <p:spPr>
          <a:xfrm>
            <a:off x="869829" y="1257222"/>
            <a:ext cx="9512421" cy="34163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Denver International Airport (DEN) is seeking a qualified contractor to provide comprehensive duct cleaning services across airport facilities. The selected specialist will clean and maintain HVAC ductwork, vents, air handling units, and related components in accordance with industry standards and airport operational requirements. These services will be performed periodically as on-call, task-based awards to support system performance, air quality, and ongoing maintenance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Q1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$25M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Sheet Metal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Sara </a:t>
            </a:r>
            <a:r>
              <a:rPr kumimoji="0" lang="en-US" sz="1800" b="0" i="0" u="none" strike="noStrike" kern="1200" cap="none" spc="0" normalizeH="0" baseline="0" noProof="0" err="1">
                <a:ln>
                  <a:noFill/>
                </a:ln>
                <a:solidFill>
                  <a:prstClr val="black"/>
                </a:solidFill>
                <a:effectLst/>
                <a:uLnTx/>
                <a:uFillTx/>
                <a:latin typeface="Calibri" panose="020F0502020204030204"/>
                <a:ea typeface="Calibri" panose="020F0502020204030204"/>
                <a:cs typeface="Calibri" panose="020F0502020204030204"/>
              </a:rPr>
              <a:t>Namerow</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 </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hlinkClick r:id="rId3"/>
              </a:rPr>
              <a:t>sara.namerow@flydenver.com</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a:t>
            </a:r>
          </a:p>
        </p:txBody>
      </p:sp>
    </p:spTree>
    <p:extLst>
      <p:ext uri="{BB962C8B-B14F-4D97-AF65-F5344CB8AC3E}">
        <p14:creationId xmlns:p14="http://schemas.microsoft.com/office/powerpoint/2010/main" val="3535786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A2B1-377D-B55D-9771-8AD7820D6D1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EE687C8-F1A1-7CC6-657C-474D3B3D5D52}"/>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HVAC Coil Cleaning, Air Filter Replacement, and Preventative Maintenance</a:t>
            </a:r>
            <a:endParaRPr lang="en-US">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D7909413-3168-1A57-43F7-247A5E0AB7DF}"/>
              </a:ext>
              <a:ext uri="{C183D7F6-B498-43B3-948B-1728B52AA6E4}">
                <adec:decorative xmlns:adec="http://schemas.microsoft.com/office/drawing/2017/decorative" val="0"/>
              </a:ext>
            </a:extLst>
          </p:cNvPr>
          <p:cNvSpPr txBox="1"/>
          <p:nvPr/>
        </p:nvSpPr>
        <p:spPr>
          <a:xfrm>
            <a:off x="869829" y="1257222"/>
            <a:ext cx="9512421" cy="286232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Denver International Airport (DEN) is seeking a qualified contractor to provide inspection, cleaning, and preventative maintenance services for cooling and heating coils, including condensing and evaporator coils, as well as airport-wide AHU and RTU units.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Q1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$50M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Sheet Metal Worker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Sara </a:t>
            </a:r>
            <a:r>
              <a:rPr kumimoji="0" lang="en-US" sz="1800" b="0" i="0" u="none" strike="noStrike" kern="1200" cap="none" spc="0" normalizeH="0" baseline="0" noProof="0" err="1">
                <a:ln>
                  <a:noFill/>
                </a:ln>
                <a:solidFill>
                  <a:prstClr val="black"/>
                </a:solidFill>
                <a:effectLst/>
                <a:uLnTx/>
                <a:uFillTx/>
                <a:latin typeface="Calibri" panose="020F0502020204030204"/>
                <a:ea typeface="Calibri" panose="020F0502020204030204"/>
                <a:cs typeface="Calibri" panose="020F0502020204030204"/>
              </a:rPr>
              <a:t>Namerow</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 </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hlinkClick r:id="rId3"/>
              </a:rPr>
              <a:t>sara.namerow@flydenver.com</a:t>
            </a:r>
            <a:r>
              <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a:t>
            </a:r>
          </a:p>
        </p:txBody>
      </p:sp>
    </p:spTree>
    <p:extLst>
      <p:ext uri="{BB962C8B-B14F-4D97-AF65-F5344CB8AC3E}">
        <p14:creationId xmlns:p14="http://schemas.microsoft.com/office/powerpoint/2010/main" val="94873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7344-A1DC-809F-C56D-7E3DC635C35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06311712-0BF0-3750-9219-FB83FA22DED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On-Call Safety Equipment Certification Program</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19F4B19-D1C0-48BC-C350-846449367170}"/>
              </a:ext>
              <a:ext uri="{C183D7F6-B498-43B3-948B-1728B52AA6E4}">
                <adec:decorative xmlns:adec="http://schemas.microsoft.com/office/drawing/2017/decorative" val="0"/>
              </a:ext>
            </a:extLst>
          </p:cNvPr>
          <p:cNvSpPr txBox="1"/>
          <p:nvPr/>
        </p:nvSpPr>
        <p:spPr>
          <a:xfrm>
            <a:off x="869829" y="1257222"/>
            <a:ext cx="9512421" cy="34163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(DEN) is seeking a professional specialist to inspect and test safety devices related to fall protection throughout the facility, in accordance with the Occupational Health and Safety Administration (OSHA) guidelines. These inspections or groups of inspections will be performed periodically as on-call tasks-based awards.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Q1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Less than $500K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Professional engineer licensed in the State of Colorado who is familiar with OSHA requirements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Cate Marshall |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cate.marshall@flydenver.com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08103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AF299-8E65-DF3C-753D-F0476822518D}"/>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BB923A5A-F154-942A-F708-5C225032D468}"/>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Landside Outlying Janitorial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3DC74A8A-038C-DCA4-1262-F60C0725750E}"/>
              </a:ext>
              <a:ext uri="{C183D7F6-B498-43B3-948B-1728B52AA6E4}">
                <adec:decorative xmlns:adec="http://schemas.microsoft.com/office/drawing/2017/decorative" val="0"/>
              </a:ext>
            </a:extLst>
          </p:cNvPr>
          <p:cNvSpPr txBox="1"/>
          <p:nvPr/>
        </p:nvSpPr>
        <p:spPr>
          <a:xfrm>
            <a:off x="869829" y="1257222"/>
            <a:ext cx="9512421"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Contractor is responsible for providing all necessary labor, tools, equipment, and supplies to perform the janitorial services.   The primary deliverables is the provision of professional janitorial services for specific outlying facilities at Denver International Airport.  The initial term is three years from the effective date, with the possibility of two one-year extensions by written notice from the CEO.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Q1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$10M to $49.99M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This includes Floor Care; Carpet Cleaning; Cleaning and Disinfecting; General Cleaning; Supply Management and Reporting and Compliance. The purpose is to provide all labor, supervision, management, equipment, tools, materials, supplies and transportation required to deliver janitorial and custodial services for the designated outlying facilities. These outlying facilities will also include ARFF Station 35 and the Center of Equity and Excellence in Aviation offices which is location on level four (4) adjacent to Jefferson Terminal.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Curtis Harry |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Curtis.harry@flydenver.com</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298535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62EFD-D3C9-7409-0DFF-037C4791FFAA}"/>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8931D465-B163-B4FD-DADA-260AD73B4B1D}"/>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HVAC System Deficiency ARFF 1 2 and 3 Project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652B83B-454D-A3A2-A01D-18EDB8D20B2F}"/>
              </a:ext>
              <a:ext uri="{C183D7F6-B498-43B3-948B-1728B52AA6E4}">
                <adec:decorative xmlns:adec="http://schemas.microsoft.com/office/drawing/2017/decorative" val="0"/>
              </a:ext>
            </a:extLst>
          </p:cNvPr>
          <p:cNvSpPr txBox="1"/>
          <p:nvPr/>
        </p:nvSpPr>
        <p:spPr>
          <a:xfrm>
            <a:off x="869829" y="1257222"/>
            <a:ext cx="9512421" cy="34163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This project involves correcting HVAC system deficiencies across ARFF1, ARFF2, and ARFF3 (Aircraft Rescue and Fire Fighting Facilities) at Denver International Airport. The work will address a variety of mechanical infrastructure issues.  The objective is to restore proper heating, cooling, and air circulation functionality while aligning with current building performance, energy efficiency, and operational reliability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Q3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$500K to $1.99M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HVAC Pipe Fitting, Sheetmetal, Electrical, Controls, and Insulation</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Cara James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r>
              <a:rPr kumimoji="0" lang="en-US" sz="18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747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6F97-0A25-9129-8376-D92F24A4D8AA}"/>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7D53966-DEAA-EAA2-1404-68B7A0829CD3}"/>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DEN Mechanical Services Contract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F54F2B6D-AE6C-7CE5-0777-A327BF54EAF9}"/>
              </a:ext>
              <a:ext uri="{C183D7F6-B498-43B3-948B-1728B52AA6E4}">
                <adec:decorative xmlns:adec="http://schemas.microsoft.com/office/drawing/2017/decorative" val="0"/>
              </a:ext>
            </a:extLst>
          </p:cNvPr>
          <p:cNvSpPr txBox="1"/>
          <p:nvPr/>
        </p:nvSpPr>
        <p:spPr>
          <a:xfrm>
            <a:off x="869829" y="1257222"/>
            <a:ext cx="9512421" cy="258532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Contractor shall perform scheduled and unscheduled repair to chillers, boilers and any HVAC equipment associated with 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Q2 2026</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$10M to $49.99M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Electrical, Plumbing, HVAC, Mechanical Engineer, Sheet Metal Worker</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Cara James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r>
              <a:rPr kumimoji="0" lang="en-US" sz="18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69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251B3-07A7-6214-4BE4-B968282FF604}"/>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49060859-CC8C-D0F0-8D86-E4FA1210BA24}"/>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a:solidFill>
                  <a:srgbClr val="440099"/>
                </a:solidFill>
                <a:latin typeface="+mn-lt"/>
                <a:ea typeface="+mn-ea"/>
                <a:cs typeface="+mn-cs"/>
              </a:rPr>
              <a:t>AHU Pneumatic Actuator Replacement - Central Utility Plant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559BC5C5-F670-A511-424F-2CC48EFCC1B8}"/>
              </a:ext>
              <a:ext uri="{C183D7F6-B498-43B3-948B-1728B52AA6E4}">
                <adec:decorative xmlns:adec="http://schemas.microsoft.com/office/drawing/2017/decorative" val="0"/>
              </a:ext>
            </a:extLst>
          </p:cNvPr>
          <p:cNvSpPr txBox="1"/>
          <p:nvPr/>
        </p:nvSpPr>
        <p:spPr>
          <a:xfrm>
            <a:off x="869829" y="1257222"/>
            <a:ext cx="9512421" cy="280076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purpose of this project is to replace all existing pneumatic actuators with electric actuators within the Central Utility Plant (CUP) at Denver International Airport (DEN). The upgrade aims to improve reliability, reduce maintenance, enhance control precision, and eliminate the need for pneumatic systems. This modernization aligns with long-term operational efficiency goals and supports ongoing energy management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Q3 2026</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$500K to $1.99M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Mechanical, Electrical, Controls (BAS), Commissioning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Cara James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507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730B5-80F2-1258-B7EA-AC07E338567F}"/>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B990A732-76DB-0468-7848-06A25683062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Central Utility Plant (CUP) Mechanical Contract</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89A59C8-C4D6-92F6-EAFA-349131EA730A}"/>
              </a:ext>
              <a:ext uri="{C183D7F6-B498-43B3-948B-1728B52AA6E4}">
                <adec:decorative xmlns:adec="http://schemas.microsoft.com/office/drawing/2017/decorative" val="0"/>
              </a:ext>
            </a:extLst>
          </p:cNvPr>
          <p:cNvSpPr txBox="1"/>
          <p:nvPr/>
        </p:nvSpPr>
        <p:spPr>
          <a:xfrm>
            <a:off x="869829" y="1257222"/>
            <a:ext cx="9512421"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This is a contract to provide scheduled maintenance or emergency repair services for the chillers, boilers and associated equipment at Denver International Airport.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Q2 2026</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$10M to $49.99M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Mechanical, Electrical, HVAC, Plumbing</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Cara James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58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Legal Disclaimer​">
            <a:extLst>
              <a:ext uri="{FF2B5EF4-FFF2-40B4-BE49-F238E27FC236}">
                <a16:creationId xmlns:a16="http://schemas.microsoft.com/office/drawing/2014/main" id="{02C43F30-EC11-9635-A135-591D565CDEE5}"/>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Legal Disclaimer​</a:t>
            </a:r>
          </a:p>
        </p:txBody>
      </p:sp>
      <p:sp>
        <p:nvSpPr>
          <p:cNvPr id="4" name="Text Placeholder 3" descr="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10;&#10;">
            <a:extLst>
              <a:ext uri="{FF2B5EF4-FFF2-40B4-BE49-F238E27FC236}">
                <a16:creationId xmlns:a16="http://schemas.microsoft.com/office/drawing/2014/main" id="{4E6C5A12-6BB9-F92F-6DFD-C5CF58B5A428}"/>
              </a:ext>
              <a:ext uri="{C183D7F6-B498-43B3-948B-1728B52AA6E4}">
                <adec:decorative xmlns:adec="http://schemas.microsoft.com/office/drawing/2017/decorative" val="0"/>
              </a:ext>
            </a:extLst>
          </p:cNvPr>
          <p:cNvSpPr>
            <a:spLocks noGrp="1"/>
          </p:cNvSpPr>
          <p:nvPr>
            <p:ph type="body" sz="quarter" idx="13"/>
          </p:nvPr>
        </p:nvSpPr>
        <p:spPr>
          <a:xfrm>
            <a:off x="769938" y="1555749"/>
            <a:ext cx="8694737" cy="4555339"/>
          </a:xfrm>
        </p:spPr>
        <p:txBody>
          <a:bodyPr/>
          <a:lstStyle/>
          <a:p>
            <a:pPr>
              <a:lnSpc>
                <a:spcPct val="120000"/>
              </a:lnSpc>
            </a:pPr>
            <a:r>
              <a:rPr lang="en-US" sz="2000"/>
              <a:t>This event is intended to provide the business community with early notice for potential procurement opportunities at DEN, allow companies to meet DEN project managers, and allow firms to network and foster relationships with each other. Projects included in this event are in their early stages of planning, and critical information about these projects (e.g. dates and goals) may be unknown and are otherwise subject to change. The City and County of Denver may, in its discretion, cancel, modify, or place any project on hold at any time, for any reason. ​</a:t>
            </a:r>
          </a:p>
          <a:p>
            <a:pPr>
              <a:lnSpc>
                <a:spcPct val="120000"/>
              </a:lnSpc>
            </a:pPr>
            <a:endParaRPr lang="en-US" sz="2000"/>
          </a:p>
        </p:txBody>
      </p:sp>
    </p:spTree>
    <p:extLst>
      <p:ext uri="{BB962C8B-B14F-4D97-AF65-F5344CB8AC3E}">
        <p14:creationId xmlns:p14="http://schemas.microsoft.com/office/powerpoint/2010/main" val="196248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F5A9-F700-AA9A-4AC7-46F4407BAD9B}"/>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DAC25354-FEB0-997C-1130-8BC3642D5E6C}"/>
              </a:ext>
            </a:extLst>
          </p:cNvPr>
          <p:cNvSpPr>
            <a:spLocks noGrp="1"/>
          </p:cNvSpPr>
          <p:nvPr>
            <p:ph type="title" idx="4294967295"/>
          </p:nvPr>
        </p:nvSpPr>
        <p:spPr>
          <a:xfrm>
            <a:off x="869829" y="346629"/>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Extinguisher Inspections and Service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EDB8CEE7-F2CB-F7E3-4D85-19887E10757F}"/>
              </a:ext>
              <a:ext uri="{C183D7F6-B498-43B3-948B-1728B52AA6E4}">
                <adec:decorative xmlns:adec="http://schemas.microsoft.com/office/drawing/2017/decorative" val="0"/>
              </a:ext>
            </a:extLst>
          </p:cNvPr>
          <p:cNvSpPr txBox="1"/>
          <p:nvPr/>
        </p:nvSpPr>
        <p:spPr>
          <a:xfrm>
            <a:off x="869829" y="1257222"/>
            <a:ext cx="9512421" cy="403187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 is seeking a vendor to perform monthly, annual, 6-year, and hydrostatic inspections of fire extinguishers. The scope includes:</a:t>
            </a:r>
            <a:b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Replacing missing or used extinguishers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Assessing if additional extinguishers are needed per code</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Reporting inspection data via Maximo system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Areas covered include the Terminal, Concourses, and all DEN-managed outbuildings. Approximately 2,000–2,200 extinguishers are involved.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Q2 2026</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Less than $500K</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Fire Extinguisher Inspector/Technician</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Cara James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241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2E700-CD63-7BF0-D386-60CF71C9801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1E09F37-D9DB-E0E7-B465-45CF9A3927D2}"/>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Fire Suppression (Fire Pump &amp;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62B01799-EE74-9475-3E28-94A6210764BF}"/>
              </a:ext>
              <a:ext uri="{C183D7F6-B498-43B3-948B-1728B52AA6E4}">
                <adec:decorative xmlns:adec="http://schemas.microsoft.com/office/drawing/2017/decorative" val="0"/>
              </a:ext>
            </a:extLst>
          </p:cNvPr>
          <p:cNvSpPr txBox="1"/>
          <p:nvPr/>
        </p:nvSpPr>
        <p:spPr>
          <a:xfrm>
            <a:off x="869829" y="1257222"/>
            <a:ext cx="9512421" cy="501675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Denver International Airport is seeking a contractor to provide 24/7 emergency repair and testing services for fire suppression systems.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This includes weekends and holidays to ensure uninterrupted airport operations and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 key component is the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annual testing of eight fire pumps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in compliance with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NFPA 25 and NFPA 20</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Contractors must have the capability to respond quickly to emergencies and meet all regulatory standards.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Scope Overview:</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24/7 emergency repair &amp; testing services for fire suppression systems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Year-round availability, including weekends and holidays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Rapid response required to ensure safety and airport operations continuity</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Annual testing of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8 fire pumps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per NFPA 25 &amp; NFPA 20 standards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Ensures compliance and full functionality of fire protection systems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Q1 2026</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$2M to $4.99M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Fire Suppression repair and testing</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Cara James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571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EB6E-2925-E13F-85A2-1CA9DE4C390E}"/>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C84CD7FB-A73F-4BAD-CC8E-67151517B49C}"/>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j-lt"/>
                <a:cs typeface="+mj-lt"/>
              </a:rPr>
              <a:t>High Ceiling and Hard Surface Cleaning</a:t>
            </a:r>
            <a:endParaRPr lang="en-US" sz="2800">
              <a:latin typeface="+mn-lt"/>
              <a:ea typeface="+mj-lt"/>
              <a:cs typeface="+mj-lt"/>
            </a:endParaRPr>
          </a:p>
        </p:txBody>
      </p:sp>
      <p:sp>
        <p:nvSpPr>
          <p:cNvPr id="3" name="TextBox 2">
            <a:extLst>
              <a:ext uri="{FF2B5EF4-FFF2-40B4-BE49-F238E27FC236}">
                <a16:creationId xmlns:a16="http://schemas.microsoft.com/office/drawing/2014/main" id="{4727D69E-FFA6-07D7-382D-05366AF2EDF4}"/>
              </a:ext>
              <a:ext uri="{C183D7F6-B498-43B3-948B-1728B52AA6E4}">
                <adec:decorative xmlns:adec="http://schemas.microsoft.com/office/drawing/2017/decorative" val="0"/>
              </a:ext>
            </a:extLst>
          </p:cNvPr>
          <p:cNvSpPr txBox="1"/>
          <p:nvPr/>
        </p:nvSpPr>
        <p:spPr>
          <a:xfrm>
            <a:off x="771858" y="1033168"/>
            <a:ext cx="10031260" cy="550920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DEN seeks vendors for specialized cleaning in public and tenant areas, including:</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Surface cleaning and dust control</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Vacuuming ceilings, lights, and walls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Cleaning air diffusers with certified biodegradable solution</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Solution Must Be:</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Biodegradable, non-abrasive, phosphate-free, non-flammable, and SCS-certified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b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Hours: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24/7 (scheduled per task)</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Equipment:</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19–20 ft lift with operator</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HEPA backpack vacuum (or equivalent)</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Extension cords, vacuum pole, soft brushes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Telescoping spray wand, dual-layer drop cloths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Q1 2026 </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$2M to $4.99M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12% MWBE</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Janitorial. Need to be able to use a lift and ladders, work is above 20’.</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Cara James</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6081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A9CE8-A113-96CE-049C-E138915FF7A8}"/>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33A92FAB-BAE1-B1C4-FC6B-C7C5E7E03655}"/>
              </a:ext>
            </a:extLst>
          </p:cNvPr>
          <p:cNvSpPr>
            <a:spLocks noGrp="1"/>
          </p:cNvSpPr>
          <p:nvPr>
            <p:ph type="title" idx="4294967295"/>
          </p:nvPr>
        </p:nvSpPr>
        <p:spPr>
          <a:xfrm>
            <a:off x="771858"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Overhead and Automatic Door Installation and Maintenance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descr="DEN Operations &amp; Maintenance is seeking a qualified contractor to provide comprehensive maintenance, repair, and replacement services for onsite sanitary sewer, stormwater, and deice water piping systems. This includes areas such as retention ponds, glycol rehab treatment plants, and underground drainage infrastructure.&#10;&#10;Scope Highlights:&#10;Safety &amp; Permitting: Compliance with all safety protocols, traffic control, hazard identification, and scheduling to minimize impact to airport operations.&#10;Excavation &amp; Restoration: Utility locating, pipe repair/replacement, surface restoration, testing &amp; commissioning.&#10;Point Repairs: Abandon laterals, address root intrusion, offset joints, infiltration, cracks, and holes.&#10;​&#10;KEY INFORMATION ​&#10;Anticipated Advertisement Date:  Q3 2025 &#10;Estimated Project Value:  $5M to $9.99M&#10;Small Business Program Goal: TBD&#10;Key Scope/Industry:​  GPR (Ground-penetrating radar), Traffic Control, Power Equipment Operators, Welding, Plumbing, Pipe Assessment Management, Landscaping, Trenching &amp; Excavation, Permitting&#10;Project Manager​: Jacqueline Wilson | jacqueline.wilson@flydenver.com &#10;">
            <a:extLst>
              <a:ext uri="{FF2B5EF4-FFF2-40B4-BE49-F238E27FC236}">
                <a16:creationId xmlns:a16="http://schemas.microsoft.com/office/drawing/2014/main" id="{BE37B456-4C34-4632-AC0B-DDA1CCFCB368}"/>
              </a:ext>
              <a:ext uri="{C183D7F6-B498-43B3-948B-1728B52AA6E4}">
                <adec:decorative xmlns:adec="http://schemas.microsoft.com/office/drawing/2017/decorative" val="0"/>
              </a:ext>
            </a:extLst>
          </p:cNvPr>
          <p:cNvSpPr txBox="1"/>
          <p:nvPr/>
        </p:nvSpPr>
        <p:spPr>
          <a:xfrm>
            <a:off x="869829" y="1257222"/>
            <a:ext cx="9512421"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Consultant shall provide comprehensive overhead door services across DEN facilities, including:</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Installation of new overhead doors with all necessary hardware and accessories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Routine maintenance of existing overhead and automatic doors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24/7 emergency service response</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Replacement of doors on an as-needed basis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Procurement of relevant goods and services as required</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Scope Includes: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Maintenance and servicing of over 147 high-speed fabric doors and low-energy handicap automatic doors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Coverage of existing and future installations throughout the airport complex</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Q1 2026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$2M to $4.99M</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7% MWBE</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Garage Door Maintenance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Cara James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srgbClr val="323130"/>
                </a:solidFill>
                <a:effectLst/>
                <a:uLnTx/>
                <a:uFillTx/>
                <a:latin typeface="Calibri" panose="020F0502020204030204"/>
                <a:ea typeface="+mn-ea"/>
                <a:cs typeface="+mn-cs"/>
                <a:hlinkClick r:id="rId3"/>
              </a:rPr>
              <a:t>Cara.James@flydenver.com</a:t>
            </a:r>
            <a:r>
              <a:rPr kumimoji="0" lang="en-US" sz="18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502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27060-75D5-00D0-7978-A0D631A6FC97}"/>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F88DE285-AEB0-58AD-125D-C6BA8DFD4182}"/>
              </a:ext>
            </a:extLst>
          </p:cNvPr>
          <p:cNvSpPr>
            <a:spLocks noGrp="1"/>
          </p:cNvSpPr>
          <p:nvPr>
            <p:ph type="title" idx="4294967295"/>
          </p:nvPr>
        </p:nvSpPr>
        <p:spPr>
          <a:xfrm>
            <a:off x="771858" y="305863"/>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On Call Electrical Services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5F924661-ABBC-6C2F-839E-0847FE33E541}"/>
              </a:ext>
              <a:ext uri="{C183D7F6-B498-43B3-948B-1728B52AA6E4}">
                <adec:decorative xmlns:adec="http://schemas.microsoft.com/office/drawing/2017/decorative" val="0"/>
              </a:ext>
            </a:extLst>
          </p:cNvPr>
          <p:cNvSpPr txBox="1"/>
          <p:nvPr/>
        </p:nvSpPr>
        <p:spPr>
          <a:xfrm>
            <a:off x="771858" y="1178641"/>
            <a:ext cx="9512421" cy="470898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DEN seeks to acquire an On-Call Electrical Services contractor to provide electrical services for projects and tasks on airport property. These services may include but are not necessarily limited to, the furnishment and installation of the following: </a:t>
            </a:r>
            <a:b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b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Power Devices, Equipment and Circuiting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Lighting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Low-Voltage and special systems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Life Safety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Medium Voltage</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Other disciplines (only when ancillary to electrical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KEY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Q2 2026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$2M to $4.99M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Key Industry:</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 Electrical, Low and Medium Voltage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Jacqueline Wilson </a:t>
            </a: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 </a:t>
            </a:r>
            <a:r>
              <a:rPr kumimoji="0" lang="en-US" sz="1600" b="0" i="0" u="none" strike="noStrike" kern="1200" cap="none" spc="0" normalizeH="0" baseline="0" noProof="0">
                <a:ln>
                  <a:noFill/>
                </a:ln>
                <a:solidFill>
                  <a:srgbClr val="323130"/>
                </a:solidFill>
                <a:effectLst/>
                <a:uLnTx/>
                <a:uFillTx/>
                <a:latin typeface="Calibri" panose="020F0502020204030204"/>
                <a:ea typeface="Calibri"/>
                <a:cs typeface="Calibri"/>
                <a:hlinkClick r:id="rId3"/>
              </a:rPr>
              <a:t>jacqueline.wilson@flydenver.com</a:t>
            </a:r>
            <a:endParaRPr kumimoji="0" lang="en-US" sz="1600" b="0" i="0" u="none" strike="noStrike" kern="1200" cap="none" spc="0" normalizeH="0" baseline="0" noProof="0">
              <a:ln>
                <a:noFill/>
              </a:ln>
              <a:solidFill>
                <a:srgbClr val="32313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13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130"/>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766899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4D51B-815C-925F-6BE9-1A20B109DF52}"/>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6F28196B-146E-A03B-FEC2-27589D326F67}"/>
              </a:ext>
            </a:extLst>
          </p:cNvPr>
          <p:cNvSpPr>
            <a:spLocks noGrp="1"/>
          </p:cNvSpPr>
          <p:nvPr>
            <p:ph type="title" idx="4294967295"/>
          </p:nvPr>
        </p:nvSpPr>
        <p:spPr>
          <a:xfrm>
            <a:off x="771858" y="305863"/>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DEN Guard Gates Maintenance, Repair, and Emergency Services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0D3BF9D1-8BCD-533E-63BA-1E4F781F8365}"/>
              </a:ext>
              <a:ext uri="{C183D7F6-B498-43B3-948B-1728B52AA6E4}">
                <adec:decorative xmlns:adec="http://schemas.microsoft.com/office/drawing/2017/decorative" val="0"/>
              </a:ext>
            </a:extLst>
          </p:cNvPr>
          <p:cNvSpPr txBox="1"/>
          <p:nvPr/>
        </p:nvSpPr>
        <p:spPr>
          <a:xfrm>
            <a:off x="771858" y="1178641"/>
            <a:ext cx="9512421" cy="572464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Provide preventative maintenance, corrective maintenance and emergency repair services to extend the life of DEN’s electric security gates and be responsible for expedited time-critical gate repairs that may impact public safety and airport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Scope includes</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Preventative and corrective maintenance</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Emergency repair services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Gate and gate operator installation/removal</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Troubleshooting and diagnostics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PLC (Programmable Logic Controller) experience required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Qualifications:</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Provide personnel skilled in diagnosing technical issues with complex gate system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Familiarization with DEN's preferred manufacturers for new and replacement parts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KEY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Q4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$2M to $4.99M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Key Industry:</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 Mechanical, Welding, Logical Programming (PLC Technicians), Electrical, Emergency Services/Rapid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Jacqueline Wilson </a:t>
            </a: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 </a:t>
            </a:r>
            <a:r>
              <a:rPr kumimoji="0" lang="en-US" sz="1600" b="0" i="0" u="none" strike="noStrike" kern="1200" cap="none" spc="0" normalizeH="0" baseline="0" noProof="0">
                <a:ln>
                  <a:noFill/>
                </a:ln>
                <a:solidFill>
                  <a:srgbClr val="323130"/>
                </a:solidFill>
                <a:effectLst/>
                <a:uLnTx/>
                <a:uFillTx/>
                <a:latin typeface="Calibri" panose="020F0502020204030204"/>
                <a:ea typeface="Calibri"/>
                <a:cs typeface="Calibri"/>
                <a:hlinkClick r:id="rId3"/>
              </a:rPr>
              <a:t>jacqueline.wilson@flydenver.com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2313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130"/>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366343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5C088-6FCF-BC98-C801-81EB228B9623}"/>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29A1CBF9-08EE-ED7C-68D3-C3A816B0D548}"/>
              </a:ext>
            </a:extLst>
          </p:cNvPr>
          <p:cNvSpPr>
            <a:spLocks noGrp="1"/>
          </p:cNvSpPr>
          <p:nvPr>
            <p:ph type="title" idx="4294967295"/>
          </p:nvPr>
        </p:nvSpPr>
        <p:spPr>
          <a:xfrm>
            <a:off x="771858" y="305863"/>
            <a:ext cx="9286542" cy="9104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Central Utility Plant &amp; Outlying Building Boiler Maintenance</a:t>
            </a:r>
            <a:endParaRPr lang="en-US">
              <a:ea typeface="+mn-ea"/>
              <a:cs typeface="+mn-cs"/>
            </a:endParaRPr>
          </a:p>
        </p:txBody>
      </p:sp>
      <p:sp>
        <p:nvSpPr>
          <p:cNvPr id="4" name="TextBox 2">
            <a:extLst>
              <a:ext uri="{FF2B5EF4-FFF2-40B4-BE49-F238E27FC236}">
                <a16:creationId xmlns:a16="http://schemas.microsoft.com/office/drawing/2014/main" id="{91CFB8E6-65A8-1874-7C91-A4F529F9CE42}"/>
              </a:ext>
              <a:ext uri="{C183D7F6-B498-43B3-948B-1728B52AA6E4}">
                <adec:decorative xmlns:adec="http://schemas.microsoft.com/office/drawing/2017/decorative" val="1"/>
              </a:ext>
            </a:extLst>
          </p:cNvPr>
          <p:cNvSpPr txBox="1"/>
          <p:nvPr/>
        </p:nvSpPr>
        <p:spPr>
          <a:xfrm>
            <a:off x="775971" y="1316492"/>
            <a:ext cx="9723865" cy="501675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rPr>
              <a:t>Contractor to perform inspection, maintenance, repair, testing, and calibration safety as necessary to be compliant</a:t>
            </a:r>
            <a:r>
              <a:rPr kumimoji="0" lang="en-US" sz="1200" b="0" i="0" u="none" strike="noStrike" kern="1200" cap="none" spc="0" normalizeH="0" baseline="0" noProof="0">
                <a:ln>
                  <a:noFill/>
                </a:ln>
                <a:solidFill>
                  <a:srgbClr val="323130"/>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rPr>
              <a:t>DEN Safety standards, OSHA regulations, and ASME and Pressure Vessel Code requirements.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Scope of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Boilers: 1, 2, 3A, 3B, 4, 5A, 5B, 6, Outlying Buildings (6-7)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Ensure compliance with DEN Safety Standards, OSHA, ASME, and Pressure Vessel Code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Includes semi-annual and annual inspections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rPr>
              <a:t>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rPr>
              <a:t>The contractor must provide all labor, tools, materials, supervision, and equipment necessary to complete the requested scope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Q4 2025 </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Segoe UI"/>
              </a:rPr>
              <a:t>Less than $3M</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TBD</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Scope/Industry:​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 Commercial and industrial machinery repair and maintenance services / Industrial equipment and machinery repair and maintenance services / Material handling equipment repair and maintenance services / Service machinery and equipment repair and maintenance services</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Jacqueline Wilson </a:t>
            </a: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hlinkClick r:id="rId3"/>
              </a:rPr>
              <a:t>jacqueline.wilson@flydenver.com</a:t>
            </a:r>
            <a:r>
              <a:rPr kumimoji="0" lang="en-US" sz="1600" b="0" i="0" u="none" strike="noStrike" kern="1200" cap="none" spc="0" normalizeH="0" baseline="0" noProof="0">
                <a:ln>
                  <a:noFill/>
                </a:ln>
                <a:solidFill>
                  <a:srgbClr val="323130"/>
                </a:solidFill>
                <a:effectLst/>
                <a:uLnTx/>
                <a:uFillTx/>
                <a:latin typeface="Calibri" panose="020F0502020204030204"/>
                <a:ea typeface="+mn-ea"/>
                <a:cs typeface="+mn-cs"/>
              </a:rPr>
              <a:t> </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4276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969F-D979-02B6-F935-5AA258C33755}"/>
            </a:ext>
          </a:extLst>
        </p:cNvPr>
        <p:cNvGrpSpPr/>
        <p:nvPr/>
      </p:nvGrpSpPr>
      <p:grpSpPr>
        <a:xfrm>
          <a:off x="0" y="0"/>
          <a:ext cx="0" cy="0"/>
          <a:chOff x="0" y="0"/>
          <a:chExt cx="0" cy="0"/>
        </a:xfrm>
      </p:grpSpPr>
      <p:sp>
        <p:nvSpPr>
          <p:cNvPr id="16" name="Text Placeholder 15" descr="Sanitary, Stormwater, &amp; Deice Water System Underground Utility Repair Service">
            <a:extLst>
              <a:ext uri="{FF2B5EF4-FFF2-40B4-BE49-F238E27FC236}">
                <a16:creationId xmlns:a16="http://schemas.microsoft.com/office/drawing/2014/main" id="{AFCA5392-1FD1-163B-DB94-73922C55BB21}"/>
              </a:ext>
            </a:extLst>
          </p:cNvPr>
          <p:cNvSpPr>
            <a:spLocks noGrp="1"/>
          </p:cNvSpPr>
          <p:nvPr>
            <p:ph type="title" idx="4294967295"/>
          </p:nvPr>
        </p:nvSpPr>
        <p:spPr>
          <a:xfrm>
            <a:off x="666025" y="315632"/>
            <a:ext cx="9286542"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800">
                <a:solidFill>
                  <a:srgbClr val="440099"/>
                </a:solidFill>
                <a:latin typeface="+mn-lt"/>
                <a:ea typeface="+mn-ea"/>
                <a:cs typeface="+mn-cs"/>
              </a:rPr>
              <a:t>Underground Piping Repair &amp; Response Service (UPRRS)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C003A0F-B9C4-A986-C3A2-A071CE75F547}"/>
              </a:ext>
              <a:ext uri="{C183D7F6-B498-43B3-948B-1728B52AA6E4}">
                <adec:decorative xmlns:adec="http://schemas.microsoft.com/office/drawing/2017/decorative" val="0"/>
              </a:ext>
            </a:extLst>
          </p:cNvPr>
          <p:cNvSpPr txBox="1"/>
          <p:nvPr/>
        </p:nvSpPr>
        <p:spPr>
          <a:xfrm>
            <a:off x="664396" y="1041872"/>
            <a:ext cx="9512421" cy="470898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Contractor to provide comprehensive </a:t>
            </a:r>
            <a:r>
              <a:rPr kumimoji="0" lang="en-US" sz="1500" b="1" i="0" u="none" strike="noStrike" kern="1200" cap="none" spc="0" normalizeH="0" baseline="0" noProof="0">
                <a:ln>
                  <a:noFill/>
                </a:ln>
                <a:solidFill>
                  <a:prstClr val="black"/>
                </a:solidFill>
                <a:effectLst/>
                <a:uLnTx/>
                <a:uFillTx/>
                <a:latin typeface="Calibri"/>
                <a:ea typeface="Calibri"/>
                <a:cs typeface="Calibri"/>
              </a:rPr>
              <a:t>maintenance, repair, and replacement services</a:t>
            </a:r>
            <a:r>
              <a:rPr kumimoji="0" lang="en-US" sz="1500" b="0" i="0" u="none" strike="noStrike" kern="1200" cap="none" spc="0" normalizeH="0" baseline="0" noProof="0">
                <a:ln>
                  <a:noFill/>
                </a:ln>
                <a:solidFill>
                  <a:prstClr val="black"/>
                </a:solidFill>
                <a:effectLst/>
                <a:uLnTx/>
                <a:uFillTx/>
                <a:latin typeface="Calibri"/>
                <a:ea typeface="Calibri"/>
                <a:cs typeface="Calibri"/>
              </a:rPr>
              <a:t> for onsite </a:t>
            </a:r>
            <a:r>
              <a:rPr kumimoji="0" lang="en-US" sz="1500" b="1" i="0" u="none" strike="noStrike" kern="1200" cap="none" spc="0" normalizeH="0" baseline="0" noProof="0">
                <a:ln>
                  <a:noFill/>
                </a:ln>
                <a:solidFill>
                  <a:prstClr val="black"/>
                </a:solidFill>
                <a:effectLst/>
                <a:uLnTx/>
                <a:uFillTx/>
                <a:latin typeface="Calibri"/>
                <a:ea typeface="Calibri"/>
                <a:cs typeface="Calibri"/>
              </a:rPr>
              <a:t>sanitary sewer, stormwater, and deice water piping systems</a:t>
            </a:r>
            <a:r>
              <a:rPr kumimoji="0" lang="en-US" sz="1500" b="0" i="0" u="none" strike="noStrike" kern="1200" cap="none" spc="0" normalizeH="0" baseline="0" noProof="0">
                <a:ln>
                  <a:noFill/>
                </a:ln>
                <a:solidFill>
                  <a:prstClr val="black"/>
                </a:solidFill>
                <a:effectLst/>
                <a:uLnTx/>
                <a:uFillTx/>
                <a:latin typeface="Calibri"/>
                <a:ea typeface="Calibri"/>
                <a:cs typeface="Calibri"/>
              </a:rPr>
              <a:t>. This includes knowledge of the NAICS Code 221300, Water and Sewage.  Relative locations include sewer system, glycol rehabilitation treatment plants, retention ponds and underground drainage system. </a:t>
            </a:r>
            <a:br>
              <a:rPr kumimoji="0" lang="en-US" sz="15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500" b="1" i="0" u="none" strike="noStrike" kern="1200" cap="none" spc="0" normalizeH="0" baseline="0" noProof="0">
                <a:ln>
                  <a:noFill/>
                </a:ln>
                <a:solidFill>
                  <a:prstClr val="black"/>
                </a:solidFill>
                <a:effectLst/>
                <a:uLnTx/>
                <a:uFillTx/>
                <a:latin typeface="Calibri"/>
                <a:ea typeface="Calibri" panose="020F0502020204030204"/>
                <a:cs typeface="Calibri"/>
              </a:rPr>
              <a:t>Scope of Work Includes limited to:</a:t>
            </a:r>
            <a:endParaRPr kumimoji="0" lang="en-US" sz="1500" b="0" i="0" u="none" strike="noStrike" kern="1200" cap="none" spc="0" normalizeH="0" baseline="0" noProof="0">
              <a:ln>
                <a:noFill/>
              </a:ln>
              <a:solidFill>
                <a:prstClr val="black"/>
              </a:solidFill>
              <a:effectLst/>
              <a:uLnTx/>
              <a:uFillTx/>
              <a:latin typeface="Calibri"/>
              <a:ea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Safety &amp; Permitting</a:t>
            </a:r>
            <a:r>
              <a:rPr kumimoji="0" lang="en-US" sz="1500" b="0" i="0" u="none" strike="noStrike" kern="1200" cap="none" spc="0" normalizeH="0" baseline="0" noProof="0">
                <a:ln>
                  <a:noFill/>
                </a:ln>
                <a:solidFill>
                  <a:prstClr val="black"/>
                </a:solidFill>
                <a:effectLst/>
                <a:uLnTx/>
                <a:uFillTx/>
                <a:latin typeface="Calibri"/>
                <a:ea typeface="Calibri"/>
                <a:cs typeface="Calibri"/>
              </a:rPr>
              <a:t>: </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Ensure compliance with relevant safety protocols during excavation and repair work to include traffic  control and hazard identification</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Permitting as required</a:t>
            </a:r>
          </a:p>
          <a:p>
            <a:pPr marL="742950" marR="0" lvl="1"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Minimum impact on airport operations, preferably conducting scheduled work during off-peak hours</a:t>
            </a:r>
          </a:p>
          <a:p>
            <a:pPr marL="285750" marR="0" lvl="0" indent="-285750" algn="l" defTabSz="9144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Excavation &amp; Restoration</a:t>
            </a:r>
            <a:r>
              <a:rPr kumimoji="0" lang="en-US" sz="1500" b="0" i="0" u="none" strike="noStrike" kern="1200" cap="none" spc="0" normalizeH="0" baseline="0" noProof="0">
                <a:ln>
                  <a:noFill/>
                </a:ln>
                <a:solidFill>
                  <a:prstClr val="black"/>
                </a:solidFill>
                <a:effectLst/>
                <a:uLnTx/>
                <a:uFillTx/>
                <a:latin typeface="Calibri"/>
                <a:ea typeface="Calibri"/>
                <a:cs typeface="Calibri"/>
              </a:rPr>
              <a:t>: Utility locating, pipe repair/replacement, surface restoration, testing &amp; commissioning.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a:ea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Anticipated Advertisement Date:  </a:t>
            </a:r>
            <a:r>
              <a:rPr kumimoji="0" lang="en-US" sz="1500" b="0" i="0" u="none" strike="noStrike" kern="1200" cap="none" spc="0" normalizeH="0" baseline="0" noProof="0">
                <a:ln>
                  <a:noFill/>
                </a:ln>
                <a:solidFill>
                  <a:prstClr val="black"/>
                </a:solidFill>
                <a:effectLst/>
                <a:uLnTx/>
                <a:uFillTx/>
                <a:latin typeface="Calibri"/>
                <a:ea typeface="Calibri"/>
                <a:cs typeface="Calibri"/>
              </a:rPr>
              <a:t>Q2 2026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Estimated Project Value: </a:t>
            </a:r>
            <a:r>
              <a:rPr kumimoji="0" lang="en-US" sz="1500" b="0" i="0" u="none" strike="noStrike" kern="1200" cap="none" spc="0" normalizeH="0" baseline="0" noProof="0">
                <a:ln>
                  <a:noFill/>
                </a:ln>
                <a:solidFill>
                  <a:prstClr val="black"/>
                </a:solidFill>
                <a:effectLst/>
                <a:uLnTx/>
                <a:uFillTx/>
                <a:latin typeface="Calibri"/>
                <a:ea typeface="Calibri"/>
                <a:cs typeface="Calibri"/>
              </a:rPr>
              <a:t> &gt; $10M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Small Business Program Goal: </a:t>
            </a:r>
            <a:r>
              <a:rPr kumimoji="0" lang="en-US" sz="1500" b="0" i="0" u="none" strike="noStrike" kern="1200" cap="none" spc="0" normalizeH="0" baseline="0" noProof="0">
                <a:ln>
                  <a:noFill/>
                </a:ln>
                <a:solidFill>
                  <a:prstClr val="black"/>
                </a:solidFill>
                <a:effectLst/>
                <a:uLnTx/>
                <a:uFillTx/>
                <a:latin typeface="Calibri"/>
                <a:ea typeface="Calibri"/>
                <a:cs typeface="Calibri"/>
              </a:rPr>
              <a:t>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Key Scope/Industry:​ </a:t>
            </a:r>
            <a:r>
              <a:rPr kumimoji="0" lang="en-US" sz="1500" b="0" i="0" u="none" strike="noStrike" kern="1200" cap="none" spc="0" normalizeH="0" baseline="0" noProof="0">
                <a:ln>
                  <a:noFill/>
                </a:ln>
                <a:solidFill>
                  <a:prstClr val="black"/>
                </a:solidFill>
                <a:effectLst/>
                <a:uLnTx/>
                <a:uFillTx/>
                <a:latin typeface="Calibri"/>
                <a:ea typeface="Calibri"/>
                <a:cs typeface="Calibri"/>
              </a:rPr>
              <a:t> GPR (Ground-penetrating radar), Power Equipment Operators, Welding, Plumbing, Pipe Assessment Management, Landscaping, Trenching &amp; Excavation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a:ea typeface="Calibri"/>
                <a:cs typeface="Calibri"/>
              </a:rPr>
              <a:t>Project Manager​: </a:t>
            </a:r>
            <a:r>
              <a:rPr kumimoji="0" lang="en-US" sz="1500" b="0" i="0" u="none" strike="noStrike" kern="1200" cap="none" spc="0" normalizeH="0" baseline="0" noProof="0">
                <a:ln>
                  <a:noFill/>
                </a:ln>
                <a:solidFill>
                  <a:prstClr val="black"/>
                </a:solidFill>
                <a:effectLst/>
                <a:uLnTx/>
                <a:uFillTx/>
                <a:latin typeface="Calibri"/>
                <a:ea typeface="Calibri"/>
                <a:cs typeface="Calibri"/>
              </a:rPr>
              <a:t>Jacqueline Wilson </a:t>
            </a:r>
            <a:r>
              <a:rPr kumimoji="0" lang="en-US" sz="1500" b="1" i="0" u="none" strike="noStrike" kern="1200" cap="none" spc="0" normalizeH="0" baseline="0" noProof="0">
                <a:ln>
                  <a:noFill/>
                </a:ln>
                <a:solidFill>
                  <a:prstClr val="black"/>
                </a:solidFill>
                <a:effectLst/>
                <a:uLnTx/>
                <a:uFillTx/>
                <a:latin typeface="Calibri"/>
                <a:ea typeface="Calibri"/>
                <a:cs typeface="Calibri"/>
              </a:rPr>
              <a:t>| </a:t>
            </a:r>
            <a:r>
              <a:rPr kumimoji="0" lang="en-US" sz="1500" b="0" i="0" u="none" strike="noStrike" kern="1200" cap="none" spc="0" normalizeH="0" baseline="0" noProof="0">
                <a:ln>
                  <a:noFill/>
                </a:ln>
                <a:solidFill>
                  <a:srgbClr val="323130"/>
                </a:solidFill>
                <a:effectLst/>
                <a:uLnTx/>
                <a:uFillTx/>
                <a:latin typeface="Calibri"/>
                <a:ea typeface="Calibri"/>
                <a:cs typeface="Calibri"/>
                <a:hlinkClick r:id="rId3"/>
              </a:rPr>
              <a:t>jacqueline.wilson@flydenver.com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323130"/>
              </a:solidFill>
              <a:effectLst/>
              <a:uLnTx/>
              <a:uFillTx/>
              <a:latin typeface="Calibri"/>
              <a:ea typeface="Calibri"/>
              <a:cs typeface="Calibri"/>
            </a:endParaRPr>
          </a:p>
        </p:txBody>
      </p:sp>
    </p:spTree>
    <p:extLst>
      <p:ext uri="{BB962C8B-B14F-4D97-AF65-F5344CB8AC3E}">
        <p14:creationId xmlns:p14="http://schemas.microsoft.com/office/powerpoint/2010/main" val="3739377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9EE2-C122-46F5-E51D-288A07EB9511}"/>
            </a:ext>
          </a:extLst>
        </p:cNvPr>
        <p:cNvGrpSpPr/>
        <p:nvPr/>
      </p:nvGrpSpPr>
      <p:grpSpPr>
        <a:xfrm>
          <a:off x="0" y="0"/>
          <a:ext cx="0" cy="0"/>
          <a:chOff x="0" y="0"/>
          <a:chExt cx="0" cy="0"/>
        </a:xfrm>
      </p:grpSpPr>
      <p:sp>
        <p:nvSpPr>
          <p:cNvPr id="16" name="Text Placeholder 15" descr="On-Call Airside and Landside Facility Maintenance &amp; Repair Services; Central Utility Plant &amp; Outlying Building Boiler Maintenance&#10;Select two contractors (up to $10M each) to provide on-call maintenance and repair services across DEN’s airside facilities.&#10;Scope Includes:&#10;Concourses, Transit Center,  Central Utility Plant, and support facilities&#10;Mechanical, Electrical, and Plumbing (MEP) systems, including below-grade infrastructure&#10;Tasks ranging from small repairs to major rehabilitation&#10;​&#10;KEY INFORMATION ​&#10;Anticipated Advertisement Date:  Q2 2025 &#10;Estimated Project Value:  $10M to $20M&#10;Small Business Program Goal: 18 %&#10;Key Scope/Industry:​  Building, HVAC, Electrical, Mechanical, Fire Protection, Plumbing&#10;Project Manager​: Jacqueline Wilson | jacqueline.wilson@flydenver.com &#10;">
            <a:extLst>
              <a:ext uri="{FF2B5EF4-FFF2-40B4-BE49-F238E27FC236}">
                <a16:creationId xmlns:a16="http://schemas.microsoft.com/office/drawing/2014/main" id="{2876A080-C2B2-C972-58C5-D25F4D7795BE}"/>
              </a:ext>
            </a:extLst>
          </p:cNvPr>
          <p:cNvSpPr>
            <a:spLocks noGrp="1"/>
          </p:cNvSpPr>
          <p:nvPr>
            <p:ph type="title" idx="4294967295"/>
          </p:nvPr>
        </p:nvSpPr>
        <p:spPr>
          <a:xfrm>
            <a:off x="572511" y="168280"/>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3200">
                <a:solidFill>
                  <a:srgbClr val="440099"/>
                </a:solidFill>
                <a:latin typeface="+mn-lt"/>
                <a:ea typeface="+mn-ea"/>
                <a:cs typeface="+mn-cs"/>
              </a:rPr>
              <a:t>Deicing Waste System</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888011C1-5FC0-CA8B-DAF2-2095F5177337}"/>
              </a:ext>
              <a:ext uri="{C183D7F6-B498-43B3-948B-1728B52AA6E4}">
                <adec:decorative xmlns:adec="http://schemas.microsoft.com/office/drawing/2017/decorative" val="1"/>
              </a:ext>
            </a:extLst>
          </p:cNvPr>
          <p:cNvSpPr txBox="1"/>
          <p:nvPr/>
        </p:nvSpPr>
        <p:spPr>
          <a:xfrm>
            <a:off x="571085" y="679027"/>
            <a:ext cx="10877966" cy="63401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Contractor for oversight, maintenance, and technical support of the Aircraft Deicing Waste System. </a:t>
            </a: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This includes technical expertise for software, upgrades, maintenance and hardware interface for the SCADA (Supervisory Control and Data Acquisitions) system. The underground piping </a:t>
            </a:r>
            <a:r>
              <a:rPr kumimoji="0" lang="en-US" sz="1500" b="0" i="0" u="none" strike="noStrike" kern="1200" cap="none" spc="0" normalizeH="0" baseline="0" noProof="0" err="1">
                <a:ln>
                  <a:noFill/>
                </a:ln>
                <a:solidFill>
                  <a:prstClr val="black"/>
                </a:solidFill>
                <a:effectLst/>
                <a:uLnTx/>
                <a:uFillTx/>
                <a:latin typeface="Calibri" panose="020F0502020204030204"/>
                <a:ea typeface="Calibri" panose="020F0502020204030204"/>
                <a:cs typeface="Calibri" panose="020F0502020204030204"/>
              </a:rPr>
              <a:t>convenyance</a:t>
            </a: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system consists of 212 miles of sanitary lines, storm lines, and seven of those miles include de-ice.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Scope of Work Includes but not limited to:</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System Management:</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Monitor water system performance (pressure, flow, temperature)</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Conduct inspections and preventive maintenance</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Ensure safety and regulatory compliance</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Deicing Operations Support:</a:t>
            </a:r>
            <a:endParaRPr kumimoji="0" lang="en-US" sz="15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Coordinate and optimize deicing activities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Provide system-specific technical guidance</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Data &amp; Reporting:</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Analyze water system and deicing data</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Deliver reports with performance insights and improvement recommendations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914400" rtl="0" eaLnBrk="1" fontAlgn="auto" latinLnBrk="0" hangingPunct="1">
              <a:lnSpc>
                <a:spcPct val="100000"/>
              </a:lnSpc>
              <a:spcBef>
                <a:spcPts val="0"/>
              </a:spcBef>
              <a:spcAft>
                <a:spcPts val="0"/>
              </a:spcAft>
              <a:buClrTx/>
              <a:buSzTx/>
              <a:buFont typeface="Courier New,monospace"/>
              <a:buChar char="o"/>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KEY INFORMATION  </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Anticipated Advertisement Date: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Q1 2026 </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Estimated Project Value: &gt;</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$10M to $49.99M </a:t>
            </a:r>
            <a:endParaRPr kumimoji="0" lang="en-US" sz="16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Small Business Program Goal:</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TBD</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Key/Scope/Industry:</a:t>
            </a:r>
            <a:r>
              <a:rPr kumimoji="0" lang="en-US" sz="15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rPr>
              <a:t> Deicing Operations, Water Quality Management, Environment Impact Assessment Management, Sustainability, Inland Pump Station System upgrades, Glycol Retention Ponds, Glycol Rehabilitation Treatment Systems, SCADA System Analysis and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Procurement Project Manager :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Jacqueline</a:t>
            </a:r>
            <a:r>
              <a:rPr kumimoji="0" lang="en-US" sz="1500" b="0" i="0" u="none" strike="noStrike" kern="1200" cap="none" spc="0" normalizeH="0" baseline="0" noProof="0">
                <a:ln>
                  <a:noFill/>
                </a:ln>
                <a:solidFill>
                  <a:srgbClr val="323130"/>
                </a:solidFill>
                <a:effectLst/>
                <a:uLnTx/>
                <a:uFillTx/>
                <a:latin typeface="Calibri" panose="020F0502020204030204"/>
                <a:ea typeface="+mn-ea"/>
                <a:cs typeface="+mn-cs"/>
              </a:rPr>
              <a:t> Wilson </a:t>
            </a:r>
            <a:r>
              <a:rPr kumimoji="0" lang="en-US" sz="1500" b="1" i="0" u="none" strike="noStrike" kern="1200" cap="none" spc="0" normalizeH="0" baseline="0" noProof="0">
                <a:ln>
                  <a:noFill/>
                </a:ln>
                <a:solidFill>
                  <a:srgbClr val="323130"/>
                </a:solidFill>
                <a:effectLst/>
                <a:uLnTx/>
                <a:uFillTx/>
                <a:latin typeface="Calibri" panose="020F0502020204030204"/>
                <a:ea typeface="+mn-ea"/>
                <a:cs typeface="+mn-cs"/>
              </a:rPr>
              <a:t>| </a:t>
            </a:r>
            <a:r>
              <a:rPr kumimoji="0" lang="en-US" sz="1500" b="0" i="0" u="none" strike="noStrike" kern="1200" cap="none" spc="0" normalizeH="0" baseline="0" noProof="0">
                <a:ln>
                  <a:noFill/>
                </a:ln>
                <a:solidFill>
                  <a:srgbClr val="00000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jacqueline.wilson@flydenver.com</a:t>
            </a:r>
            <a:endParaRPr kumimoji="0" lang="en-US" sz="1500" b="0" i="0" u="none" strike="noStrike" kern="1200" cap="none" spc="0" normalizeH="0" baseline="0" noProof="0">
              <a:ln>
                <a:noFill/>
              </a:ln>
              <a:solidFill>
                <a:srgbClr val="000000"/>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323130"/>
                </a:solidFill>
                <a:effectLst/>
                <a:uLnTx/>
                <a:uFillTx/>
                <a:latin typeface="Calibri" panose="020F0502020204030204"/>
                <a:ea typeface="Calibri"/>
                <a:cs typeface="Calibri"/>
              </a:rPr>
              <a:t>Project Manager : Darren Ingersoll</a:t>
            </a:r>
            <a:r>
              <a:rPr kumimoji="0" lang="en-US" sz="1500" b="0" i="0" u="none" strike="noStrike" kern="1200" cap="none" spc="0" normalizeH="0" baseline="0" noProof="0">
                <a:ln>
                  <a:noFill/>
                </a:ln>
                <a:solidFill>
                  <a:srgbClr val="323130"/>
                </a:solidFill>
                <a:effectLst/>
                <a:uLnTx/>
                <a:uFillTx/>
                <a:latin typeface="Calibri" panose="020F0502020204030204"/>
                <a:ea typeface="Calibri"/>
                <a:cs typeface="Calibri"/>
              </a:rPr>
              <a:t> </a:t>
            </a:r>
            <a:r>
              <a:rPr kumimoji="0" lang="en-US" sz="1500" b="1" i="0" u="none" strike="noStrike" kern="1200" cap="none" spc="0" normalizeH="0" baseline="0" noProof="0">
                <a:ln>
                  <a:noFill/>
                </a:ln>
                <a:solidFill>
                  <a:srgbClr val="000000"/>
                </a:solidFill>
                <a:effectLst/>
                <a:uLnTx/>
                <a:uFillTx/>
                <a:latin typeface="Calibri" panose="020F0502020204030204"/>
                <a:ea typeface="Calibri"/>
                <a:cs typeface="Calibri"/>
                <a:hlinkClick r:id="rId4">
                  <a:extLst>
                    <a:ext uri="{A12FA001-AC4F-418D-AE19-62706E023703}">
                      <ahyp:hlinkClr xmlns:ahyp="http://schemas.microsoft.com/office/drawing/2018/hyperlinkcolor" val="tx"/>
                    </a:ext>
                  </a:extLst>
                </a:hlinkClick>
              </a:rPr>
              <a:t>|</a:t>
            </a:r>
            <a:r>
              <a:rPr kumimoji="0" lang="en-US" sz="1500" b="1" i="0" u="none" strike="noStrike" kern="1200" cap="none" spc="0" normalizeH="0" baseline="0" noProof="0">
                <a:ln>
                  <a:noFill/>
                </a:ln>
                <a:solidFill>
                  <a:srgbClr val="323130"/>
                </a:solidFill>
                <a:effectLst/>
                <a:uLnTx/>
                <a:uFillTx/>
                <a:latin typeface="Calibri" panose="020F0502020204030204"/>
                <a:ea typeface="Calibri"/>
                <a:cs typeface="Calibri"/>
              </a:rPr>
              <a:t> </a:t>
            </a:r>
            <a:r>
              <a:rPr kumimoji="0" lang="en-US" sz="15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hlinkClick r:id="rId5">
                  <a:extLst>
                    <a:ext uri="{A12FA001-AC4F-418D-AE19-62706E023703}">
                      <ahyp:hlinkClr xmlns:ahyp="http://schemas.microsoft.com/office/drawing/2018/hyperlinkcolor" val="tx"/>
                    </a:ext>
                  </a:extLst>
                </a:hlinkClick>
              </a:rPr>
              <a:t>darren.ingersoll@flydenver.com</a:t>
            </a:r>
            <a:r>
              <a:rPr kumimoji="0" lang="en-US" sz="1500" b="0"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323130"/>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788518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1DC37-9BCD-C925-57DF-C3CE7D720001}"/>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4A613AAD-82C1-BDC8-2DE6-A08EBED029B5}"/>
              </a:ext>
            </a:extLst>
          </p:cNvPr>
          <p:cNvSpPr>
            <a:spLocks noGrp="1"/>
          </p:cNvSpPr>
          <p:nvPr>
            <p:ph type="title" idx="4294967295"/>
          </p:nvPr>
        </p:nvSpPr>
        <p:spPr>
          <a:xfrm>
            <a:off x="771858" y="315632"/>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i="0" u="none" strike="noStrike" kern="1200" cap="none" spc="0" normalizeH="0" baseline="0" noProof="0">
                <a:ln>
                  <a:noFill/>
                </a:ln>
                <a:solidFill>
                  <a:srgbClr val="440099"/>
                </a:solidFill>
                <a:effectLst/>
                <a:uLnTx/>
                <a:uFillTx/>
                <a:latin typeface="+mn-lt"/>
                <a:ea typeface="+mn-ea"/>
                <a:cs typeface="+mn-cs"/>
              </a:rPr>
              <a:t>Total Queue Management (TQM)</a:t>
            </a:r>
          </a:p>
        </p:txBody>
      </p:sp>
      <p:sp>
        <p:nvSpPr>
          <p:cNvPr id="3" name="TextBox 2">
            <a:extLst>
              <a:ext uri="{FF2B5EF4-FFF2-40B4-BE49-F238E27FC236}">
                <a16:creationId xmlns:a16="http://schemas.microsoft.com/office/drawing/2014/main" id="{382E8DDD-05C7-168B-9D55-290965101779}"/>
              </a:ext>
              <a:ext uri="{C183D7F6-B498-43B3-948B-1728B52AA6E4}">
                <adec:decorative xmlns:adec="http://schemas.microsoft.com/office/drawing/2017/decorative" val="1"/>
              </a:ext>
            </a:extLst>
          </p:cNvPr>
          <p:cNvSpPr txBox="1"/>
          <p:nvPr/>
        </p:nvSpPr>
        <p:spPr>
          <a:xfrm>
            <a:off x="869829" y="1220155"/>
            <a:ext cx="9070247" cy="427809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scope of work for this project is to manage the queue systems, customer service, and wayfinding services at and around the security screening checkpoints operated by the Transportation Security Administration (TSA), as well as within the Federal Inspection Services (FIS) facility operated by US Customs and Border Protection (CBP).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Key Scope: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Excellent face-to-face customer service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Ability to multitask in a dynamic environment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Line and queue management experience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Strong teamwork and collaboration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Clear and effective wayfinding assistance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Q4 2025</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$5M to $9.99M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Small Business Program Goal:  TBD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Dave Dalton | Dave.Dalton@flydenver.com</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6605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object 55" descr="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10;&#10;">
            <a:extLst>
              <a:ext uri="{C183D7F6-B498-43B3-948B-1728B52AA6E4}">
                <adec:decorative xmlns:adec="http://schemas.microsoft.com/office/drawing/2017/decorative" val="0"/>
              </a:ext>
            </a:extLst>
          </p:cNvPr>
          <p:cNvGrpSpPr/>
          <p:nvPr/>
        </p:nvGrpSpPr>
        <p:grpSpPr>
          <a:xfrm>
            <a:off x="428" y="-13551"/>
            <a:ext cx="12191144" cy="6623111"/>
            <a:chOff x="0" y="0"/>
            <a:chExt cx="20104100" cy="10922000"/>
          </a:xfrm>
        </p:grpSpPr>
        <p:sp>
          <p:nvSpPr>
            <p:cNvPr id="56" name="object 56"/>
            <p:cNvSpPr/>
            <p:nvPr/>
          </p:nvSpPr>
          <p:spPr>
            <a:xfrm>
              <a:off x="1862864" y="8879847"/>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object 57"/>
            <p:cNvSpPr/>
            <p:nvPr/>
          </p:nvSpPr>
          <p:spPr>
            <a:xfrm>
              <a:off x="1862864" y="8879847"/>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object 58"/>
            <p:cNvSpPr/>
            <p:nvPr/>
          </p:nvSpPr>
          <p:spPr>
            <a:xfrm>
              <a:off x="1862864" y="10089400"/>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object 59"/>
            <p:cNvSpPr/>
            <p:nvPr/>
          </p:nvSpPr>
          <p:spPr>
            <a:xfrm>
              <a:off x="1862864" y="10089400"/>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object 60"/>
            <p:cNvSpPr/>
            <p:nvPr/>
          </p:nvSpPr>
          <p:spPr>
            <a:xfrm>
              <a:off x="10619595" y="8792431"/>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object 61"/>
            <p:cNvSpPr/>
            <p:nvPr/>
          </p:nvSpPr>
          <p:spPr>
            <a:xfrm>
              <a:off x="10619595" y="8792431"/>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object 62"/>
            <p:cNvSpPr/>
            <p:nvPr/>
          </p:nvSpPr>
          <p:spPr>
            <a:xfrm>
              <a:off x="10619595" y="9992164"/>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object 63"/>
            <p:cNvSpPr/>
            <p:nvPr/>
          </p:nvSpPr>
          <p:spPr>
            <a:xfrm>
              <a:off x="10619595" y="9992164"/>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4" name="object 64"/>
            <p:cNvSpPr/>
            <p:nvPr/>
          </p:nvSpPr>
          <p:spPr>
            <a:xfrm>
              <a:off x="14902205" y="8728101"/>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object 65"/>
            <p:cNvSpPr/>
            <p:nvPr/>
          </p:nvSpPr>
          <p:spPr>
            <a:xfrm>
              <a:off x="14902205" y="8728101"/>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object 66"/>
            <p:cNvSpPr/>
            <p:nvPr/>
          </p:nvSpPr>
          <p:spPr>
            <a:xfrm>
              <a:off x="13894575" y="10182117"/>
              <a:ext cx="1984375" cy="459740"/>
            </a:xfrm>
            <a:custGeom>
              <a:avLst/>
              <a:gdLst/>
              <a:ahLst/>
              <a:cxnLst/>
              <a:rect l="l" t="t" r="r" b="b"/>
              <a:pathLst>
                <a:path w="1984375" h="459740">
                  <a:moveTo>
                    <a:pt x="361149" y="8839"/>
                  </a:moveTo>
                  <a:lnTo>
                    <a:pt x="313169" y="8839"/>
                  </a:lnTo>
                  <a:lnTo>
                    <a:pt x="180581" y="403466"/>
                  </a:lnTo>
                  <a:lnTo>
                    <a:pt x="47980" y="8839"/>
                  </a:lnTo>
                  <a:lnTo>
                    <a:pt x="0" y="8839"/>
                  </a:lnTo>
                  <a:lnTo>
                    <a:pt x="153428" y="450811"/>
                  </a:lnTo>
                  <a:lnTo>
                    <a:pt x="207733" y="450811"/>
                  </a:lnTo>
                  <a:lnTo>
                    <a:pt x="361149" y="8839"/>
                  </a:lnTo>
                  <a:close/>
                </a:path>
                <a:path w="1984375" h="459740">
                  <a:moveTo>
                    <a:pt x="487451" y="8839"/>
                  </a:moveTo>
                  <a:lnTo>
                    <a:pt x="438200" y="8839"/>
                  </a:lnTo>
                  <a:lnTo>
                    <a:pt x="438200" y="450811"/>
                  </a:lnTo>
                  <a:lnTo>
                    <a:pt x="487451" y="450811"/>
                  </a:lnTo>
                  <a:lnTo>
                    <a:pt x="487451" y="8839"/>
                  </a:lnTo>
                  <a:close/>
                </a:path>
                <a:path w="1984375" h="459740">
                  <a:moveTo>
                    <a:pt x="920572" y="328955"/>
                  </a:moveTo>
                  <a:lnTo>
                    <a:pt x="913714" y="290258"/>
                  </a:lnTo>
                  <a:lnTo>
                    <a:pt x="865174" y="236524"/>
                  </a:lnTo>
                  <a:lnTo>
                    <a:pt x="827760" y="221627"/>
                  </a:lnTo>
                  <a:lnTo>
                    <a:pt x="699592" y="187528"/>
                  </a:lnTo>
                  <a:lnTo>
                    <a:pt x="675030" y="177863"/>
                  </a:lnTo>
                  <a:lnTo>
                    <a:pt x="657923" y="163690"/>
                  </a:lnTo>
                  <a:lnTo>
                    <a:pt x="647915" y="144551"/>
                  </a:lnTo>
                  <a:lnTo>
                    <a:pt x="644664" y="119964"/>
                  </a:lnTo>
                  <a:lnTo>
                    <a:pt x="652437" y="85229"/>
                  </a:lnTo>
                  <a:lnTo>
                    <a:pt x="674179" y="59905"/>
                  </a:lnTo>
                  <a:lnTo>
                    <a:pt x="707529" y="44411"/>
                  </a:lnTo>
                  <a:lnTo>
                    <a:pt x="750112" y="39154"/>
                  </a:lnTo>
                  <a:lnTo>
                    <a:pt x="795845" y="45593"/>
                  </a:lnTo>
                  <a:lnTo>
                    <a:pt x="829970" y="63690"/>
                  </a:lnTo>
                  <a:lnTo>
                    <a:pt x="851319" y="91630"/>
                  </a:lnTo>
                  <a:lnTo>
                    <a:pt x="858697" y="127546"/>
                  </a:lnTo>
                  <a:lnTo>
                    <a:pt x="858697" y="137007"/>
                  </a:lnTo>
                  <a:lnTo>
                    <a:pt x="904798" y="137007"/>
                  </a:lnTo>
                  <a:lnTo>
                    <a:pt x="904798" y="126276"/>
                  </a:lnTo>
                  <a:lnTo>
                    <a:pt x="897432" y="84289"/>
                  </a:lnTo>
                  <a:lnTo>
                    <a:pt x="876528" y="49377"/>
                  </a:lnTo>
                  <a:lnTo>
                    <a:pt x="843838" y="22821"/>
                  </a:lnTo>
                  <a:lnTo>
                    <a:pt x="801103" y="5930"/>
                  </a:lnTo>
                  <a:lnTo>
                    <a:pt x="750112" y="0"/>
                  </a:lnTo>
                  <a:lnTo>
                    <a:pt x="699300" y="5359"/>
                  </a:lnTo>
                  <a:lnTo>
                    <a:pt x="657047" y="21018"/>
                  </a:lnTo>
                  <a:lnTo>
                    <a:pt x="624903" y="46380"/>
                  </a:lnTo>
                  <a:lnTo>
                    <a:pt x="604469" y="80822"/>
                  </a:lnTo>
                  <a:lnTo>
                    <a:pt x="597306" y="123761"/>
                  </a:lnTo>
                  <a:lnTo>
                    <a:pt x="602056" y="159029"/>
                  </a:lnTo>
                  <a:lnTo>
                    <a:pt x="617270" y="188633"/>
                  </a:lnTo>
                  <a:lnTo>
                    <a:pt x="644448" y="211836"/>
                  </a:lnTo>
                  <a:lnTo>
                    <a:pt x="685076" y="227939"/>
                  </a:lnTo>
                  <a:lnTo>
                    <a:pt x="810094" y="260769"/>
                  </a:lnTo>
                  <a:lnTo>
                    <a:pt x="837260" y="271475"/>
                  </a:lnTo>
                  <a:lnTo>
                    <a:pt x="857046" y="287286"/>
                  </a:lnTo>
                  <a:lnTo>
                    <a:pt x="869124" y="307822"/>
                  </a:lnTo>
                  <a:lnTo>
                    <a:pt x="873226" y="332740"/>
                  </a:lnTo>
                  <a:lnTo>
                    <a:pt x="865187" y="370166"/>
                  </a:lnTo>
                  <a:lnTo>
                    <a:pt x="842048" y="397700"/>
                  </a:lnTo>
                  <a:lnTo>
                    <a:pt x="805294" y="414705"/>
                  </a:lnTo>
                  <a:lnTo>
                    <a:pt x="756412" y="420509"/>
                  </a:lnTo>
                  <a:lnTo>
                    <a:pt x="707072" y="413727"/>
                  </a:lnTo>
                  <a:lnTo>
                    <a:pt x="669912" y="394627"/>
                  </a:lnTo>
                  <a:lnTo>
                    <a:pt x="646493" y="365099"/>
                  </a:lnTo>
                  <a:lnTo>
                    <a:pt x="638352" y="327063"/>
                  </a:lnTo>
                  <a:lnTo>
                    <a:pt x="638352" y="316953"/>
                  </a:lnTo>
                  <a:lnTo>
                    <a:pt x="591629" y="316953"/>
                  </a:lnTo>
                  <a:lnTo>
                    <a:pt x="591629" y="328320"/>
                  </a:lnTo>
                  <a:lnTo>
                    <a:pt x="599732" y="373011"/>
                  </a:lnTo>
                  <a:lnTo>
                    <a:pt x="622541" y="409460"/>
                  </a:lnTo>
                  <a:lnTo>
                    <a:pt x="657771" y="436702"/>
                  </a:lnTo>
                  <a:lnTo>
                    <a:pt x="703148" y="453758"/>
                  </a:lnTo>
                  <a:lnTo>
                    <a:pt x="756412" y="459651"/>
                  </a:lnTo>
                  <a:lnTo>
                    <a:pt x="809612" y="453821"/>
                  </a:lnTo>
                  <a:lnTo>
                    <a:pt x="854849" y="436930"/>
                  </a:lnTo>
                  <a:lnTo>
                    <a:pt x="889889" y="409879"/>
                  </a:lnTo>
                  <a:lnTo>
                    <a:pt x="912533" y="373583"/>
                  </a:lnTo>
                  <a:lnTo>
                    <a:pt x="920572" y="328955"/>
                  </a:lnTo>
                  <a:close/>
                </a:path>
                <a:path w="1984375" h="459740">
                  <a:moveTo>
                    <a:pt x="1068971" y="8839"/>
                  </a:moveTo>
                  <a:lnTo>
                    <a:pt x="1019721" y="8839"/>
                  </a:lnTo>
                  <a:lnTo>
                    <a:pt x="1019721" y="450811"/>
                  </a:lnTo>
                  <a:lnTo>
                    <a:pt x="1068971" y="450811"/>
                  </a:lnTo>
                  <a:lnTo>
                    <a:pt x="1068971" y="8839"/>
                  </a:lnTo>
                  <a:close/>
                </a:path>
                <a:path w="1984375" h="459740">
                  <a:moveTo>
                    <a:pt x="1545031" y="194475"/>
                  </a:moveTo>
                  <a:lnTo>
                    <a:pt x="1541246" y="150101"/>
                  </a:lnTo>
                  <a:lnTo>
                    <a:pt x="1529880" y="109258"/>
                  </a:lnTo>
                  <a:lnTo>
                    <a:pt x="1510931" y="73139"/>
                  </a:lnTo>
                  <a:lnTo>
                    <a:pt x="1495780" y="55892"/>
                  </a:lnTo>
                  <a:lnTo>
                    <a:pt x="1495780" y="191947"/>
                  </a:lnTo>
                  <a:lnTo>
                    <a:pt x="1495780" y="267716"/>
                  </a:lnTo>
                  <a:lnTo>
                    <a:pt x="1490637" y="315404"/>
                  </a:lnTo>
                  <a:lnTo>
                    <a:pt x="1474876" y="356831"/>
                  </a:lnTo>
                  <a:lnTo>
                    <a:pt x="1448054" y="389496"/>
                  </a:lnTo>
                  <a:lnTo>
                    <a:pt x="1409712" y="410921"/>
                  </a:lnTo>
                  <a:lnTo>
                    <a:pt x="1359408" y="418617"/>
                  </a:lnTo>
                  <a:lnTo>
                    <a:pt x="1309090" y="410921"/>
                  </a:lnTo>
                  <a:lnTo>
                    <a:pt x="1270762" y="389496"/>
                  </a:lnTo>
                  <a:lnTo>
                    <a:pt x="1243939" y="356831"/>
                  </a:lnTo>
                  <a:lnTo>
                    <a:pt x="1228178" y="315404"/>
                  </a:lnTo>
                  <a:lnTo>
                    <a:pt x="1223022" y="267716"/>
                  </a:lnTo>
                  <a:lnTo>
                    <a:pt x="1223022" y="191947"/>
                  </a:lnTo>
                  <a:lnTo>
                    <a:pt x="1228178" y="144246"/>
                  </a:lnTo>
                  <a:lnTo>
                    <a:pt x="1243939" y="102819"/>
                  </a:lnTo>
                  <a:lnTo>
                    <a:pt x="1270762" y="70154"/>
                  </a:lnTo>
                  <a:lnTo>
                    <a:pt x="1309090" y="48729"/>
                  </a:lnTo>
                  <a:lnTo>
                    <a:pt x="1359408" y="41046"/>
                  </a:lnTo>
                  <a:lnTo>
                    <a:pt x="1409712" y="48729"/>
                  </a:lnTo>
                  <a:lnTo>
                    <a:pt x="1448054" y="70154"/>
                  </a:lnTo>
                  <a:lnTo>
                    <a:pt x="1474876" y="102819"/>
                  </a:lnTo>
                  <a:lnTo>
                    <a:pt x="1490637" y="144246"/>
                  </a:lnTo>
                  <a:lnTo>
                    <a:pt x="1495780" y="191947"/>
                  </a:lnTo>
                  <a:lnTo>
                    <a:pt x="1495780" y="55892"/>
                  </a:lnTo>
                  <a:lnTo>
                    <a:pt x="1484414" y="42938"/>
                  </a:lnTo>
                  <a:lnTo>
                    <a:pt x="1481607" y="41046"/>
                  </a:lnTo>
                  <a:lnTo>
                    <a:pt x="1450327" y="19888"/>
                  </a:lnTo>
                  <a:lnTo>
                    <a:pt x="1408645" y="5168"/>
                  </a:lnTo>
                  <a:lnTo>
                    <a:pt x="1359408" y="0"/>
                  </a:lnTo>
                  <a:lnTo>
                    <a:pt x="1310157" y="5168"/>
                  </a:lnTo>
                  <a:lnTo>
                    <a:pt x="1268488" y="19888"/>
                  </a:lnTo>
                  <a:lnTo>
                    <a:pt x="1234389" y="42938"/>
                  </a:lnTo>
                  <a:lnTo>
                    <a:pt x="1207871" y="73139"/>
                  </a:lnTo>
                  <a:lnTo>
                    <a:pt x="1188923" y="109258"/>
                  </a:lnTo>
                  <a:lnTo>
                    <a:pt x="1177569" y="150101"/>
                  </a:lnTo>
                  <a:lnTo>
                    <a:pt x="1173772" y="194475"/>
                  </a:lnTo>
                  <a:lnTo>
                    <a:pt x="1173772" y="265188"/>
                  </a:lnTo>
                  <a:lnTo>
                    <a:pt x="1177569" y="309562"/>
                  </a:lnTo>
                  <a:lnTo>
                    <a:pt x="1188923" y="350405"/>
                  </a:lnTo>
                  <a:lnTo>
                    <a:pt x="1207871" y="386524"/>
                  </a:lnTo>
                  <a:lnTo>
                    <a:pt x="1234389" y="416712"/>
                  </a:lnTo>
                  <a:lnTo>
                    <a:pt x="1268488" y="439762"/>
                  </a:lnTo>
                  <a:lnTo>
                    <a:pt x="1310157" y="454482"/>
                  </a:lnTo>
                  <a:lnTo>
                    <a:pt x="1359408" y="459651"/>
                  </a:lnTo>
                  <a:lnTo>
                    <a:pt x="1408645" y="454482"/>
                  </a:lnTo>
                  <a:lnTo>
                    <a:pt x="1450327" y="439762"/>
                  </a:lnTo>
                  <a:lnTo>
                    <a:pt x="1484414" y="416712"/>
                  </a:lnTo>
                  <a:lnTo>
                    <a:pt x="1510931" y="386524"/>
                  </a:lnTo>
                  <a:lnTo>
                    <a:pt x="1529880" y="350405"/>
                  </a:lnTo>
                  <a:lnTo>
                    <a:pt x="1541246" y="309562"/>
                  </a:lnTo>
                  <a:lnTo>
                    <a:pt x="1545031" y="265188"/>
                  </a:lnTo>
                  <a:lnTo>
                    <a:pt x="1545031" y="194475"/>
                  </a:lnTo>
                  <a:close/>
                </a:path>
                <a:path w="1984375" h="459740">
                  <a:moveTo>
                    <a:pt x="1983867" y="8839"/>
                  </a:moveTo>
                  <a:lnTo>
                    <a:pt x="1935886" y="8839"/>
                  </a:lnTo>
                  <a:lnTo>
                    <a:pt x="1935886" y="371894"/>
                  </a:lnTo>
                  <a:lnTo>
                    <a:pt x="1692795" y="8839"/>
                  </a:lnTo>
                  <a:lnTo>
                    <a:pt x="1646707" y="8839"/>
                  </a:lnTo>
                  <a:lnTo>
                    <a:pt x="1646707" y="450811"/>
                  </a:lnTo>
                  <a:lnTo>
                    <a:pt x="1694688" y="450811"/>
                  </a:lnTo>
                  <a:lnTo>
                    <a:pt x="1694688" y="87757"/>
                  </a:lnTo>
                  <a:lnTo>
                    <a:pt x="1937778" y="450811"/>
                  </a:lnTo>
                  <a:lnTo>
                    <a:pt x="1983867" y="450811"/>
                  </a:lnTo>
                  <a:lnTo>
                    <a:pt x="1983867" y="8839"/>
                  </a:lnTo>
                  <a:close/>
                </a:path>
              </a:pathLst>
            </a:custGeom>
            <a:solidFill>
              <a:srgbClr val="48329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object 67"/>
            <p:cNvSpPr/>
            <p:nvPr/>
          </p:nvSpPr>
          <p:spPr>
            <a:xfrm>
              <a:off x="17177334" y="10181608"/>
              <a:ext cx="1289685" cy="460375"/>
            </a:xfrm>
            <a:custGeom>
              <a:avLst/>
              <a:gdLst/>
              <a:ahLst/>
              <a:cxnLst/>
              <a:rect l="l" t="t" r="r" b="b"/>
              <a:pathLst>
                <a:path w="1289684" h="460375">
                  <a:moveTo>
                    <a:pt x="419608" y="227037"/>
                  </a:moveTo>
                  <a:lnTo>
                    <a:pt x="416344" y="181571"/>
                  </a:lnTo>
                  <a:lnTo>
                    <a:pt x="406577" y="140716"/>
                  </a:lnTo>
                  <a:lnTo>
                    <a:pt x="390398" y="104686"/>
                  </a:lnTo>
                  <a:lnTo>
                    <a:pt x="367880" y="73660"/>
                  </a:lnTo>
                  <a:lnTo>
                    <a:pt x="339102" y="47840"/>
                  </a:lnTo>
                  <a:lnTo>
                    <a:pt x="304139" y="27419"/>
                  </a:lnTo>
                  <a:lnTo>
                    <a:pt x="292214" y="23114"/>
                  </a:lnTo>
                  <a:lnTo>
                    <a:pt x="292214" y="228358"/>
                  </a:lnTo>
                  <a:lnTo>
                    <a:pt x="284924" y="282943"/>
                  </a:lnTo>
                  <a:lnTo>
                    <a:pt x="262991" y="324307"/>
                  </a:lnTo>
                  <a:lnTo>
                    <a:pt x="226288" y="350520"/>
                  </a:lnTo>
                  <a:lnTo>
                    <a:pt x="174675" y="359689"/>
                  </a:lnTo>
                  <a:lnTo>
                    <a:pt x="126733" y="359689"/>
                  </a:lnTo>
                  <a:lnTo>
                    <a:pt x="126733" y="100952"/>
                  </a:lnTo>
                  <a:lnTo>
                    <a:pt x="174675" y="100952"/>
                  </a:lnTo>
                  <a:lnTo>
                    <a:pt x="224904" y="109969"/>
                  </a:lnTo>
                  <a:lnTo>
                    <a:pt x="261759" y="135597"/>
                  </a:lnTo>
                  <a:lnTo>
                    <a:pt x="284467" y="175755"/>
                  </a:lnTo>
                  <a:lnTo>
                    <a:pt x="292214" y="228358"/>
                  </a:lnTo>
                  <a:lnTo>
                    <a:pt x="292214" y="23114"/>
                  </a:lnTo>
                  <a:lnTo>
                    <a:pt x="263055" y="12585"/>
                  </a:lnTo>
                  <a:lnTo>
                    <a:pt x="215938" y="3556"/>
                  </a:lnTo>
                  <a:lnTo>
                    <a:pt x="162852" y="495"/>
                  </a:lnTo>
                  <a:lnTo>
                    <a:pt x="0" y="495"/>
                  </a:lnTo>
                  <a:lnTo>
                    <a:pt x="0" y="460159"/>
                  </a:lnTo>
                  <a:lnTo>
                    <a:pt x="162852" y="460159"/>
                  </a:lnTo>
                  <a:lnTo>
                    <a:pt x="217665" y="457022"/>
                  </a:lnTo>
                  <a:lnTo>
                    <a:pt x="265696" y="447763"/>
                  </a:lnTo>
                  <a:lnTo>
                    <a:pt x="307047" y="432549"/>
                  </a:lnTo>
                  <a:lnTo>
                    <a:pt x="341807" y="411581"/>
                  </a:lnTo>
                  <a:lnTo>
                    <a:pt x="370039" y="385051"/>
                  </a:lnTo>
                  <a:lnTo>
                    <a:pt x="391858" y="353148"/>
                  </a:lnTo>
                  <a:lnTo>
                    <a:pt x="407327" y="316039"/>
                  </a:lnTo>
                  <a:lnTo>
                    <a:pt x="416560" y="273951"/>
                  </a:lnTo>
                  <a:lnTo>
                    <a:pt x="419519" y="228358"/>
                  </a:lnTo>
                  <a:lnTo>
                    <a:pt x="419608" y="227037"/>
                  </a:lnTo>
                  <a:close/>
                </a:path>
                <a:path w="1289684" h="460375">
                  <a:moveTo>
                    <a:pt x="818857" y="350520"/>
                  </a:moveTo>
                  <a:lnTo>
                    <a:pt x="596900" y="350520"/>
                  </a:lnTo>
                  <a:lnTo>
                    <a:pt x="596900" y="274320"/>
                  </a:lnTo>
                  <a:lnTo>
                    <a:pt x="791286" y="274320"/>
                  </a:lnTo>
                  <a:lnTo>
                    <a:pt x="791286" y="180340"/>
                  </a:lnTo>
                  <a:lnTo>
                    <a:pt x="596900" y="180340"/>
                  </a:lnTo>
                  <a:lnTo>
                    <a:pt x="596900" y="109220"/>
                  </a:lnTo>
                  <a:lnTo>
                    <a:pt x="816876" y="109220"/>
                  </a:lnTo>
                  <a:lnTo>
                    <a:pt x="816876" y="0"/>
                  </a:lnTo>
                  <a:lnTo>
                    <a:pt x="470166" y="0"/>
                  </a:lnTo>
                  <a:lnTo>
                    <a:pt x="470166" y="109220"/>
                  </a:lnTo>
                  <a:lnTo>
                    <a:pt x="470166" y="180340"/>
                  </a:lnTo>
                  <a:lnTo>
                    <a:pt x="470166" y="274320"/>
                  </a:lnTo>
                  <a:lnTo>
                    <a:pt x="470166" y="350520"/>
                  </a:lnTo>
                  <a:lnTo>
                    <a:pt x="470166" y="459740"/>
                  </a:lnTo>
                  <a:lnTo>
                    <a:pt x="818857" y="459740"/>
                  </a:lnTo>
                  <a:lnTo>
                    <a:pt x="818857" y="350520"/>
                  </a:lnTo>
                  <a:close/>
                </a:path>
                <a:path w="1289684" h="460375">
                  <a:moveTo>
                    <a:pt x="1289685" y="495"/>
                  </a:moveTo>
                  <a:lnTo>
                    <a:pt x="1170165" y="495"/>
                  </a:lnTo>
                  <a:lnTo>
                    <a:pt x="1170165" y="261848"/>
                  </a:lnTo>
                  <a:lnTo>
                    <a:pt x="998118" y="495"/>
                  </a:lnTo>
                  <a:lnTo>
                    <a:pt x="877951" y="495"/>
                  </a:lnTo>
                  <a:lnTo>
                    <a:pt x="877951" y="460159"/>
                  </a:lnTo>
                  <a:lnTo>
                    <a:pt x="997470" y="460159"/>
                  </a:lnTo>
                  <a:lnTo>
                    <a:pt x="997470" y="200113"/>
                  </a:lnTo>
                  <a:lnTo>
                    <a:pt x="1170165" y="460159"/>
                  </a:lnTo>
                  <a:lnTo>
                    <a:pt x="1289685" y="460159"/>
                  </a:lnTo>
                  <a:lnTo>
                    <a:pt x="1289685" y="495"/>
                  </a:lnTo>
                  <a:close/>
                </a:path>
              </a:pathLst>
            </a:custGeom>
            <a:solidFill>
              <a:srgbClr val="E05929"/>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object 68">
              <a:extLst>
                <a:ext uri="{C183D7F6-B498-43B3-948B-1728B52AA6E4}">
                  <adec:decorative xmlns:adec="http://schemas.microsoft.com/office/drawing/2017/decorative" val="1"/>
                </a:ext>
              </a:extLst>
            </p:cNvPr>
            <p:cNvSpPr/>
            <p:nvPr/>
          </p:nvSpPr>
          <p:spPr>
            <a:xfrm>
              <a:off x="13903757" y="10182117"/>
              <a:ext cx="4982210" cy="739775"/>
            </a:xfrm>
            <a:custGeom>
              <a:avLst/>
              <a:gdLst/>
              <a:ahLst/>
              <a:cxnLst/>
              <a:rect l="l" t="t" r="r" b="b"/>
              <a:pathLst>
                <a:path w="4982209" h="739775">
                  <a:moveTo>
                    <a:pt x="2305608" y="8851"/>
                  </a:moveTo>
                  <a:lnTo>
                    <a:pt x="2233625" y="8851"/>
                  </a:lnTo>
                  <a:lnTo>
                    <a:pt x="2124392" y="54927"/>
                  </a:lnTo>
                  <a:lnTo>
                    <a:pt x="2124392" y="131965"/>
                  </a:lnTo>
                  <a:lnTo>
                    <a:pt x="2218474" y="97243"/>
                  </a:lnTo>
                  <a:lnTo>
                    <a:pt x="2218474" y="450811"/>
                  </a:lnTo>
                  <a:lnTo>
                    <a:pt x="2305608" y="450811"/>
                  </a:lnTo>
                  <a:lnTo>
                    <a:pt x="2305608" y="8851"/>
                  </a:lnTo>
                  <a:close/>
                </a:path>
                <a:path w="4982209" h="739775">
                  <a:moveTo>
                    <a:pt x="2726118" y="154063"/>
                  </a:moveTo>
                  <a:lnTo>
                    <a:pt x="2720835" y="111302"/>
                  </a:lnTo>
                  <a:lnTo>
                    <a:pt x="2705493" y="73990"/>
                  </a:lnTo>
                  <a:lnTo>
                    <a:pt x="2680893" y="43180"/>
                  </a:lnTo>
                  <a:lnTo>
                    <a:pt x="2647823" y="19875"/>
                  </a:lnTo>
                  <a:lnTo>
                    <a:pt x="2638983" y="16687"/>
                  </a:lnTo>
                  <a:lnTo>
                    <a:pt x="2638983" y="152793"/>
                  </a:lnTo>
                  <a:lnTo>
                    <a:pt x="2638983" y="306857"/>
                  </a:lnTo>
                  <a:lnTo>
                    <a:pt x="2633484" y="342226"/>
                  </a:lnTo>
                  <a:lnTo>
                    <a:pt x="2617686" y="367703"/>
                  </a:lnTo>
                  <a:lnTo>
                    <a:pt x="2592641" y="383133"/>
                  </a:lnTo>
                  <a:lnTo>
                    <a:pt x="2559431" y="388315"/>
                  </a:lnTo>
                  <a:lnTo>
                    <a:pt x="2526220" y="383133"/>
                  </a:lnTo>
                  <a:lnTo>
                    <a:pt x="2501188" y="367703"/>
                  </a:lnTo>
                  <a:lnTo>
                    <a:pt x="2485377" y="342226"/>
                  </a:lnTo>
                  <a:lnTo>
                    <a:pt x="2479878" y="306857"/>
                  </a:lnTo>
                  <a:lnTo>
                    <a:pt x="2479878" y="152793"/>
                  </a:lnTo>
                  <a:lnTo>
                    <a:pt x="2485377" y="117436"/>
                  </a:lnTo>
                  <a:lnTo>
                    <a:pt x="2501188" y="91948"/>
                  </a:lnTo>
                  <a:lnTo>
                    <a:pt x="2526220" y="76530"/>
                  </a:lnTo>
                  <a:lnTo>
                    <a:pt x="2559431" y="71348"/>
                  </a:lnTo>
                  <a:lnTo>
                    <a:pt x="2592641" y="76530"/>
                  </a:lnTo>
                  <a:lnTo>
                    <a:pt x="2617686" y="91948"/>
                  </a:lnTo>
                  <a:lnTo>
                    <a:pt x="2633484" y="117436"/>
                  </a:lnTo>
                  <a:lnTo>
                    <a:pt x="2638983" y="152793"/>
                  </a:lnTo>
                  <a:lnTo>
                    <a:pt x="2638983" y="16687"/>
                  </a:lnTo>
                  <a:lnTo>
                    <a:pt x="2607081" y="5143"/>
                  </a:lnTo>
                  <a:lnTo>
                    <a:pt x="2559431" y="0"/>
                  </a:lnTo>
                  <a:lnTo>
                    <a:pt x="2511793" y="5143"/>
                  </a:lnTo>
                  <a:lnTo>
                    <a:pt x="2471039" y="19875"/>
                  </a:lnTo>
                  <a:lnTo>
                    <a:pt x="2437968" y="43180"/>
                  </a:lnTo>
                  <a:lnTo>
                    <a:pt x="2413368" y="73990"/>
                  </a:lnTo>
                  <a:lnTo>
                    <a:pt x="2398039" y="111302"/>
                  </a:lnTo>
                  <a:lnTo>
                    <a:pt x="2392743" y="154063"/>
                  </a:lnTo>
                  <a:lnTo>
                    <a:pt x="2392743" y="305600"/>
                  </a:lnTo>
                  <a:lnTo>
                    <a:pt x="2398039" y="348361"/>
                  </a:lnTo>
                  <a:lnTo>
                    <a:pt x="2413368" y="385660"/>
                  </a:lnTo>
                  <a:lnTo>
                    <a:pt x="2437968" y="416483"/>
                  </a:lnTo>
                  <a:lnTo>
                    <a:pt x="2471039" y="439775"/>
                  </a:lnTo>
                  <a:lnTo>
                    <a:pt x="2511793" y="454507"/>
                  </a:lnTo>
                  <a:lnTo>
                    <a:pt x="2559431" y="459651"/>
                  </a:lnTo>
                  <a:lnTo>
                    <a:pt x="2607081" y="454507"/>
                  </a:lnTo>
                  <a:lnTo>
                    <a:pt x="2647823" y="439775"/>
                  </a:lnTo>
                  <a:lnTo>
                    <a:pt x="2680893" y="416483"/>
                  </a:lnTo>
                  <a:lnTo>
                    <a:pt x="2705493" y="385660"/>
                  </a:lnTo>
                  <a:lnTo>
                    <a:pt x="2720835" y="348361"/>
                  </a:lnTo>
                  <a:lnTo>
                    <a:pt x="2726118" y="305600"/>
                  </a:lnTo>
                  <a:lnTo>
                    <a:pt x="2726118" y="154063"/>
                  </a:lnTo>
                  <a:close/>
                </a:path>
                <a:path w="4982209" h="739775">
                  <a:moveTo>
                    <a:pt x="3130232" y="154063"/>
                  </a:moveTo>
                  <a:lnTo>
                    <a:pt x="3124936" y="111302"/>
                  </a:lnTo>
                  <a:lnTo>
                    <a:pt x="3109607" y="73990"/>
                  </a:lnTo>
                  <a:lnTo>
                    <a:pt x="3085007" y="43180"/>
                  </a:lnTo>
                  <a:lnTo>
                    <a:pt x="3051937" y="19875"/>
                  </a:lnTo>
                  <a:lnTo>
                    <a:pt x="3043097" y="16687"/>
                  </a:lnTo>
                  <a:lnTo>
                    <a:pt x="3043097" y="152793"/>
                  </a:lnTo>
                  <a:lnTo>
                    <a:pt x="3043097" y="306857"/>
                  </a:lnTo>
                  <a:lnTo>
                    <a:pt x="3037586" y="342226"/>
                  </a:lnTo>
                  <a:lnTo>
                    <a:pt x="3021787" y="367703"/>
                  </a:lnTo>
                  <a:lnTo>
                    <a:pt x="2996742" y="383133"/>
                  </a:lnTo>
                  <a:lnTo>
                    <a:pt x="2963545" y="388315"/>
                  </a:lnTo>
                  <a:lnTo>
                    <a:pt x="2930334" y="383133"/>
                  </a:lnTo>
                  <a:lnTo>
                    <a:pt x="2905290" y="367703"/>
                  </a:lnTo>
                  <a:lnTo>
                    <a:pt x="2889491" y="342226"/>
                  </a:lnTo>
                  <a:lnTo>
                    <a:pt x="2883979" y="306857"/>
                  </a:lnTo>
                  <a:lnTo>
                    <a:pt x="2883979" y="152793"/>
                  </a:lnTo>
                  <a:lnTo>
                    <a:pt x="2889491" y="117436"/>
                  </a:lnTo>
                  <a:lnTo>
                    <a:pt x="2905290" y="91948"/>
                  </a:lnTo>
                  <a:lnTo>
                    <a:pt x="2930334" y="76530"/>
                  </a:lnTo>
                  <a:lnTo>
                    <a:pt x="2963545" y="71348"/>
                  </a:lnTo>
                  <a:lnTo>
                    <a:pt x="2996742" y="76530"/>
                  </a:lnTo>
                  <a:lnTo>
                    <a:pt x="3021787" y="91948"/>
                  </a:lnTo>
                  <a:lnTo>
                    <a:pt x="3037586" y="117436"/>
                  </a:lnTo>
                  <a:lnTo>
                    <a:pt x="3043097" y="152793"/>
                  </a:lnTo>
                  <a:lnTo>
                    <a:pt x="3043097" y="16687"/>
                  </a:lnTo>
                  <a:lnTo>
                    <a:pt x="3011182" y="5143"/>
                  </a:lnTo>
                  <a:lnTo>
                    <a:pt x="2963545" y="0"/>
                  </a:lnTo>
                  <a:lnTo>
                    <a:pt x="2915894" y="5143"/>
                  </a:lnTo>
                  <a:lnTo>
                    <a:pt x="2875153" y="19875"/>
                  </a:lnTo>
                  <a:lnTo>
                    <a:pt x="2842082" y="43180"/>
                  </a:lnTo>
                  <a:lnTo>
                    <a:pt x="2817482" y="73990"/>
                  </a:lnTo>
                  <a:lnTo>
                    <a:pt x="2802140" y="111302"/>
                  </a:lnTo>
                  <a:lnTo>
                    <a:pt x="2796857" y="154063"/>
                  </a:lnTo>
                  <a:lnTo>
                    <a:pt x="2796857" y="305600"/>
                  </a:lnTo>
                  <a:lnTo>
                    <a:pt x="2802140" y="348361"/>
                  </a:lnTo>
                  <a:lnTo>
                    <a:pt x="2817482" y="385660"/>
                  </a:lnTo>
                  <a:lnTo>
                    <a:pt x="2842082" y="416483"/>
                  </a:lnTo>
                  <a:lnTo>
                    <a:pt x="2875153" y="439775"/>
                  </a:lnTo>
                  <a:lnTo>
                    <a:pt x="2915894" y="454507"/>
                  </a:lnTo>
                  <a:lnTo>
                    <a:pt x="2963545" y="459651"/>
                  </a:lnTo>
                  <a:lnTo>
                    <a:pt x="3011182" y="454507"/>
                  </a:lnTo>
                  <a:lnTo>
                    <a:pt x="3051937" y="439775"/>
                  </a:lnTo>
                  <a:lnTo>
                    <a:pt x="3085007" y="416483"/>
                  </a:lnTo>
                  <a:lnTo>
                    <a:pt x="3107486" y="388315"/>
                  </a:lnTo>
                  <a:lnTo>
                    <a:pt x="3109607" y="385660"/>
                  </a:lnTo>
                  <a:lnTo>
                    <a:pt x="3124936" y="348361"/>
                  </a:lnTo>
                  <a:lnTo>
                    <a:pt x="3130232" y="305600"/>
                  </a:lnTo>
                  <a:lnTo>
                    <a:pt x="3130232" y="154063"/>
                  </a:lnTo>
                  <a:close/>
                </a:path>
                <a:path w="4982209" h="739775">
                  <a:moveTo>
                    <a:pt x="4981791" y="244221"/>
                  </a:moveTo>
                  <a:lnTo>
                    <a:pt x="4979987" y="236613"/>
                  </a:lnTo>
                  <a:lnTo>
                    <a:pt x="4975390" y="230314"/>
                  </a:lnTo>
                  <a:lnTo>
                    <a:pt x="4968951" y="226390"/>
                  </a:lnTo>
                  <a:lnTo>
                    <a:pt x="4961509" y="225183"/>
                  </a:lnTo>
                  <a:lnTo>
                    <a:pt x="4953901" y="226974"/>
                  </a:lnTo>
                  <a:lnTo>
                    <a:pt x="4846294" y="276440"/>
                  </a:lnTo>
                  <a:lnTo>
                    <a:pt x="4705096" y="181432"/>
                  </a:lnTo>
                  <a:lnTo>
                    <a:pt x="4682591" y="191744"/>
                  </a:lnTo>
                  <a:lnTo>
                    <a:pt x="4787417" y="303517"/>
                  </a:lnTo>
                  <a:lnTo>
                    <a:pt x="4694237" y="346367"/>
                  </a:lnTo>
                  <a:lnTo>
                    <a:pt x="4659439" y="319112"/>
                  </a:lnTo>
                  <a:lnTo>
                    <a:pt x="4631893" y="331558"/>
                  </a:lnTo>
                  <a:lnTo>
                    <a:pt x="4677016" y="373900"/>
                  </a:lnTo>
                  <a:lnTo>
                    <a:pt x="4491787" y="416306"/>
                  </a:lnTo>
                  <a:lnTo>
                    <a:pt x="4441837" y="427570"/>
                  </a:lnTo>
                  <a:lnTo>
                    <a:pt x="4392117" y="438594"/>
                  </a:lnTo>
                  <a:lnTo>
                    <a:pt x="4343171" y="449224"/>
                  </a:lnTo>
                  <a:lnTo>
                    <a:pt x="4295533" y="459282"/>
                  </a:lnTo>
                  <a:lnTo>
                    <a:pt x="4199890" y="478764"/>
                  </a:lnTo>
                  <a:lnTo>
                    <a:pt x="4150004" y="488734"/>
                  </a:lnTo>
                  <a:lnTo>
                    <a:pt x="4100080" y="498513"/>
                  </a:lnTo>
                  <a:lnTo>
                    <a:pt x="4050106" y="508101"/>
                  </a:lnTo>
                  <a:lnTo>
                    <a:pt x="4000093" y="517474"/>
                  </a:lnTo>
                  <a:lnTo>
                    <a:pt x="3950030" y="526656"/>
                  </a:lnTo>
                  <a:lnTo>
                    <a:pt x="3899928" y="535622"/>
                  </a:lnTo>
                  <a:lnTo>
                    <a:pt x="3849776" y="544385"/>
                  </a:lnTo>
                  <a:lnTo>
                    <a:pt x="3799586" y="552945"/>
                  </a:lnTo>
                  <a:lnTo>
                    <a:pt x="3749357" y="561289"/>
                  </a:lnTo>
                  <a:lnTo>
                    <a:pt x="3699091" y="569417"/>
                  </a:lnTo>
                  <a:lnTo>
                    <a:pt x="3648786" y="577342"/>
                  </a:lnTo>
                  <a:lnTo>
                    <a:pt x="3598443" y="585038"/>
                  </a:lnTo>
                  <a:lnTo>
                    <a:pt x="3548075" y="592531"/>
                  </a:lnTo>
                  <a:lnTo>
                    <a:pt x="3497656" y="599795"/>
                  </a:lnTo>
                  <a:lnTo>
                    <a:pt x="3447211" y="606844"/>
                  </a:lnTo>
                  <a:lnTo>
                    <a:pt x="3396742" y="613676"/>
                  </a:lnTo>
                  <a:lnTo>
                    <a:pt x="3346234" y="620280"/>
                  </a:lnTo>
                  <a:lnTo>
                    <a:pt x="3295688" y="626656"/>
                  </a:lnTo>
                  <a:lnTo>
                    <a:pt x="3245129" y="632802"/>
                  </a:lnTo>
                  <a:lnTo>
                    <a:pt x="3194532" y="638733"/>
                  </a:lnTo>
                  <a:lnTo>
                    <a:pt x="3143923" y="644423"/>
                  </a:lnTo>
                  <a:lnTo>
                    <a:pt x="3093275" y="649884"/>
                  </a:lnTo>
                  <a:lnTo>
                    <a:pt x="3042615" y="655104"/>
                  </a:lnTo>
                  <a:lnTo>
                    <a:pt x="2991916" y="660095"/>
                  </a:lnTo>
                  <a:lnTo>
                    <a:pt x="2941205" y="664845"/>
                  </a:lnTo>
                  <a:lnTo>
                    <a:pt x="2890482" y="669353"/>
                  </a:lnTo>
                  <a:lnTo>
                    <a:pt x="2839732" y="673633"/>
                  </a:lnTo>
                  <a:lnTo>
                    <a:pt x="2788958" y="677659"/>
                  </a:lnTo>
                  <a:lnTo>
                    <a:pt x="2738170" y="681443"/>
                  </a:lnTo>
                  <a:lnTo>
                    <a:pt x="2687370" y="684987"/>
                  </a:lnTo>
                  <a:lnTo>
                    <a:pt x="2636558" y="688276"/>
                  </a:lnTo>
                  <a:lnTo>
                    <a:pt x="2585732" y="691311"/>
                  </a:lnTo>
                  <a:lnTo>
                    <a:pt x="2534894" y="694105"/>
                  </a:lnTo>
                  <a:lnTo>
                    <a:pt x="2484043" y="696645"/>
                  </a:lnTo>
                  <a:lnTo>
                    <a:pt x="2433180" y="698931"/>
                  </a:lnTo>
                  <a:lnTo>
                    <a:pt x="2382316" y="700951"/>
                  </a:lnTo>
                  <a:lnTo>
                    <a:pt x="2331440" y="702716"/>
                  </a:lnTo>
                  <a:lnTo>
                    <a:pt x="2280551" y="704227"/>
                  </a:lnTo>
                  <a:lnTo>
                    <a:pt x="2229662" y="705472"/>
                  </a:lnTo>
                  <a:lnTo>
                    <a:pt x="2178774" y="706462"/>
                  </a:lnTo>
                  <a:lnTo>
                    <a:pt x="2127872" y="707186"/>
                  </a:lnTo>
                  <a:lnTo>
                    <a:pt x="2076983" y="707631"/>
                  </a:lnTo>
                  <a:lnTo>
                    <a:pt x="2026081" y="707821"/>
                  </a:lnTo>
                  <a:lnTo>
                    <a:pt x="1975192" y="707732"/>
                  </a:lnTo>
                  <a:lnTo>
                    <a:pt x="1924291" y="707377"/>
                  </a:lnTo>
                  <a:lnTo>
                    <a:pt x="1873402" y="706742"/>
                  </a:lnTo>
                  <a:lnTo>
                    <a:pt x="1822513" y="705840"/>
                  </a:lnTo>
                  <a:lnTo>
                    <a:pt x="1771637" y="704646"/>
                  </a:lnTo>
                  <a:lnTo>
                    <a:pt x="1720761" y="703186"/>
                  </a:lnTo>
                  <a:lnTo>
                    <a:pt x="1669884" y="701446"/>
                  </a:lnTo>
                  <a:lnTo>
                    <a:pt x="1619034" y="699427"/>
                  </a:lnTo>
                  <a:lnTo>
                    <a:pt x="1568183" y="697115"/>
                  </a:lnTo>
                  <a:lnTo>
                    <a:pt x="1517345" y="694524"/>
                  </a:lnTo>
                  <a:lnTo>
                    <a:pt x="1466519" y="691642"/>
                  </a:lnTo>
                  <a:lnTo>
                    <a:pt x="1415707" y="688467"/>
                  </a:lnTo>
                  <a:lnTo>
                    <a:pt x="1364907" y="685012"/>
                  </a:lnTo>
                  <a:lnTo>
                    <a:pt x="1314132" y="681253"/>
                  </a:lnTo>
                  <a:lnTo>
                    <a:pt x="1263357" y="677202"/>
                  </a:lnTo>
                  <a:lnTo>
                    <a:pt x="1212621" y="672858"/>
                  </a:lnTo>
                  <a:lnTo>
                    <a:pt x="1161884" y="668223"/>
                  </a:lnTo>
                  <a:lnTo>
                    <a:pt x="1110767" y="663003"/>
                  </a:lnTo>
                  <a:lnTo>
                    <a:pt x="1059649" y="657529"/>
                  </a:lnTo>
                  <a:lnTo>
                    <a:pt x="1008532" y="651789"/>
                  </a:lnTo>
                  <a:lnTo>
                    <a:pt x="957427" y="645756"/>
                  </a:lnTo>
                  <a:lnTo>
                    <a:pt x="906348" y="639432"/>
                  </a:lnTo>
                  <a:lnTo>
                    <a:pt x="855306" y="632790"/>
                  </a:lnTo>
                  <a:lnTo>
                    <a:pt x="804291" y="625805"/>
                  </a:lnTo>
                  <a:lnTo>
                    <a:pt x="753325" y="618451"/>
                  </a:lnTo>
                  <a:lnTo>
                    <a:pt x="702424" y="610743"/>
                  </a:lnTo>
                  <a:lnTo>
                    <a:pt x="651573" y="602640"/>
                  </a:lnTo>
                  <a:lnTo>
                    <a:pt x="600798" y="594118"/>
                  </a:lnTo>
                  <a:lnTo>
                    <a:pt x="550100" y="585177"/>
                  </a:lnTo>
                  <a:lnTo>
                    <a:pt x="499491" y="575792"/>
                  </a:lnTo>
                  <a:lnTo>
                    <a:pt x="448983" y="565950"/>
                  </a:lnTo>
                  <a:lnTo>
                    <a:pt x="398576" y="555612"/>
                  </a:lnTo>
                  <a:lnTo>
                    <a:pt x="348272" y="544791"/>
                  </a:lnTo>
                  <a:lnTo>
                    <a:pt x="298094" y="533450"/>
                  </a:lnTo>
                  <a:lnTo>
                    <a:pt x="248043" y="521589"/>
                  </a:lnTo>
                  <a:lnTo>
                    <a:pt x="198132" y="509168"/>
                  </a:lnTo>
                  <a:lnTo>
                    <a:pt x="148361" y="496176"/>
                  </a:lnTo>
                  <a:lnTo>
                    <a:pt x="98742" y="482600"/>
                  </a:lnTo>
                  <a:lnTo>
                    <a:pt x="49288" y="468426"/>
                  </a:lnTo>
                  <a:lnTo>
                    <a:pt x="0" y="453618"/>
                  </a:lnTo>
                  <a:lnTo>
                    <a:pt x="48514" y="470255"/>
                  </a:lnTo>
                  <a:lnTo>
                    <a:pt x="97307" y="486079"/>
                  </a:lnTo>
                  <a:lnTo>
                    <a:pt x="146342" y="501129"/>
                  </a:lnTo>
                  <a:lnTo>
                    <a:pt x="195605" y="515429"/>
                  </a:lnTo>
                  <a:lnTo>
                    <a:pt x="245084" y="529056"/>
                  </a:lnTo>
                  <a:lnTo>
                    <a:pt x="294754" y="542023"/>
                  </a:lnTo>
                  <a:lnTo>
                    <a:pt x="344576" y="554393"/>
                  </a:lnTo>
                  <a:lnTo>
                    <a:pt x="394550" y="566204"/>
                  </a:lnTo>
                  <a:lnTo>
                    <a:pt x="444639" y="577494"/>
                  </a:lnTo>
                  <a:lnTo>
                    <a:pt x="494817" y="588314"/>
                  </a:lnTo>
                  <a:lnTo>
                    <a:pt x="545084" y="598703"/>
                  </a:lnTo>
                  <a:lnTo>
                    <a:pt x="595401" y="608711"/>
                  </a:lnTo>
                  <a:lnTo>
                    <a:pt x="645744" y="618375"/>
                  </a:lnTo>
                  <a:lnTo>
                    <a:pt x="695896" y="627354"/>
                  </a:lnTo>
                  <a:lnTo>
                    <a:pt x="746125" y="635977"/>
                  </a:lnTo>
                  <a:lnTo>
                    <a:pt x="796429" y="644220"/>
                  </a:lnTo>
                  <a:lnTo>
                    <a:pt x="846797" y="652119"/>
                  </a:lnTo>
                  <a:lnTo>
                    <a:pt x="897242" y="659663"/>
                  </a:lnTo>
                  <a:lnTo>
                    <a:pt x="947750" y="666838"/>
                  </a:lnTo>
                  <a:lnTo>
                    <a:pt x="998308" y="673671"/>
                  </a:lnTo>
                  <a:lnTo>
                    <a:pt x="1048905" y="680135"/>
                  </a:lnTo>
                  <a:lnTo>
                    <a:pt x="1099553" y="686257"/>
                  </a:lnTo>
                  <a:lnTo>
                    <a:pt x="1150251" y="692035"/>
                  </a:lnTo>
                  <a:lnTo>
                    <a:pt x="1200962" y="697458"/>
                  </a:lnTo>
                  <a:lnTo>
                    <a:pt x="1251712" y="702538"/>
                  </a:lnTo>
                  <a:lnTo>
                    <a:pt x="1302473" y="707263"/>
                  </a:lnTo>
                  <a:lnTo>
                    <a:pt x="1353261" y="711657"/>
                  </a:lnTo>
                  <a:lnTo>
                    <a:pt x="1404048" y="715708"/>
                  </a:lnTo>
                  <a:lnTo>
                    <a:pt x="1454848" y="719404"/>
                  </a:lnTo>
                  <a:lnTo>
                    <a:pt x="1505102" y="722718"/>
                  </a:lnTo>
                  <a:lnTo>
                    <a:pt x="1555369" y="725716"/>
                  </a:lnTo>
                  <a:lnTo>
                    <a:pt x="1605661" y="728421"/>
                  </a:lnTo>
                  <a:lnTo>
                    <a:pt x="1655965" y="730821"/>
                  </a:lnTo>
                  <a:lnTo>
                    <a:pt x="1706270" y="732929"/>
                  </a:lnTo>
                  <a:lnTo>
                    <a:pt x="1756600" y="734745"/>
                  </a:lnTo>
                  <a:lnTo>
                    <a:pt x="1806930" y="736257"/>
                  </a:lnTo>
                  <a:lnTo>
                    <a:pt x="1857273" y="737489"/>
                  </a:lnTo>
                  <a:lnTo>
                    <a:pt x="1907616" y="738416"/>
                  </a:lnTo>
                  <a:lnTo>
                    <a:pt x="1957971" y="739063"/>
                  </a:lnTo>
                  <a:lnTo>
                    <a:pt x="2008327" y="739419"/>
                  </a:lnTo>
                  <a:lnTo>
                    <a:pt x="2058695" y="739482"/>
                  </a:lnTo>
                  <a:lnTo>
                    <a:pt x="2109051" y="739267"/>
                  </a:lnTo>
                  <a:lnTo>
                    <a:pt x="2159419" y="738759"/>
                  </a:lnTo>
                  <a:lnTo>
                    <a:pt x="2209774" y="737971"/>
                  </a:lnTo>
                  <a:lnTo>
                    <a:pt x="2260130" y="736904"/>
                  </a:lnTo>
                  <a:lnTo>
                    <a:pt x="2310473" y="735558"/>
                  </a:lnTo>
                  <a:lnTo>
                    <a:pt x="2360815" y="733945"/>
                  </a:lnTo>
                  <a:lnTo>
                    <a:pt x="2411158" y="732040"/>
                  </a:lnTo>
                  <a:lnTo>
                    <a:pt x="2461488" y="729869"/>
                  </a:lnTo>
                  <a:lnTo>
                    <a:pt x="2511806" y="727417"/>
                  </a:lnTo>
                  <a:lnTo>
                    <a:pt x="2562110" y="724687"/>
                  </a:lnTo>
                  <a:lnTo>
                    <a:pt x="2612402" y="721702"/>
                  </a:lnTo>
                  <a:lnTo>
                    <a:pt x="2662682" y="718439"/>
                  </a:lnTo>
                  <a:lnTo>
                    <a:pt x="2712936" y="714908"/>
                  </a:lnTo>
                  <a:lnTo>
                    <a:pt x="2763177" y="711111"/>
                  </a:lnTo>
                  <a:lnTo>
                    <a:pt x="2813405" y="707047"/>
                  </a:lnTo>
                  <a:lnTo>
                    <a:pt x="2863608" y="702729"/>
                  </a:lnTo>
                  <a:lnTo>
                    <a:pt x="2913786" y="698131"/>
                  </a:lnTo>
                  <a:lnTo>
                    <a:pt x="2963938" y="693293"/>
                  </a:lnTo>
                  <a:lnTo>
                    <a:pt x="3014078" y="688187"/>
                  </a:lnTo>
                  <a:lnTo>
                    <a:pt x="3064179" y="682815"/>
                  </a:lnTo>
                  <a:lnTo>
                    <a:pt x="3114256" y="677202"/>
                  </a:lnTo>
                  <a:lnTo>
                    <a:pt x="3164306" y="671322"/>
                  </a:lnTo>
                  <a:lnTo>
                    <a:pt x="3214332" y="665187"/>
                  </a:lnTo>
                  <a:lnTo>
                    <a:pt x="3264319" y="658812"/>
                  </a:lnTo>
                  <a:lnTo>
                    <a:pt x="3314268" y="652183"/>
                  </a:lnTo>
                  <a:lnTo>
                    <a:pt x="3364179" y="645299"/>
                  </a:lnTo>
                  <a:lnTo>
                    <a:pt x="3414064" y="638175"/>
                  </a:lnTo>
                  <a:lnTo>
                    <a:pt x="3463912" y="630796"/>
                  </a:lnTo>
                  <a:lnTo>
                    <a:pt x="3513709" y="623176"/>
                  </a:lnTo>
                  <a:lnTo>
                    <a:pt x="3563480" y="615315"/>
                  </a:lnTo>
                  <a:lnTo>
                    <a:pt x="3613200" y="607212"/>
                  </a:lnTo>
                  <a:lnTo>
                    <a:pt x="3662870" y="598868"/>
                  </a:lnTo>
                  <a:lnTo>
                    <a:pt x="3712502" y="590296"/>
                  </a:lnTo>
                  <a:lnTo>
                    <a:pt x="3762095" y="581469"/>
                  </a:lnTo>
                  <a:lnTo>
                    <a:pt x="3811625" y="572414"/>
                  </a:lnTo>
                  <a:lnTo>
                    <a:pt x="3861117" y="563130"/>
                  </a:lnTo>
                  <a:lnTo>
                    <a:pt x="3910558" y="553605"/>
                  </a:lnTo>
                  <a:lnTo>
                    <a:pt x="3959936" y="543852"/>
                  </a:lnTo>
                  <a:lnTo>
                    <a:pt x="4009275" y="533869"/>
                  </a:lnTo>
                  <a:lnTo>
                    <a:pt x="4058551" y="523659"/>
                  </a:lnTo>
                  <a:lnTo>
                    <a:pt x="4107764" y="513219"/>
                  </a:lnTo>
                  <a:lnTo>
                    <a:pt x="4155414" y="502843"/>
                  </a:lnTo>
                  <a:lnTo>
                    <a:pt x="4203344" y="492125"/>
                  </a:lnTo>
                  <a:lnTo>
                    <a:pt x="4251490" y="481088"/>
                  </a:lnTo>
                  <a:lnTo>
                    <a:pt x="4299788" y="469760"/>
                  </a:lnTo>
                  <a:lnTo>
                    <a:pt x="4348150" y="458177"/>
                  </a:lnTo>
                  <a:lnTo>
                    <a:pt x="4396537" y="446379"/>
                  </a:lnTo>
                  <a:lnTo>
                    <a:pt x="4444873" y="434365"/>
                  </a:lnTo>
                  <a:lnTo>
                    <a:pt x="4493082" y="422198"/>
                  </a:lnTo>
                  <a:lnTo>
                    <a:pt x="4541113" y="409892"/>
                  </a:lnTo>
                  <a:lnTo>
                    <a:pt x="4588878" y="397471"/>
                  </a:lnTo>
                  <a:lnTo>
                    <a:pt x="4636325" y="384987"/>
                  </a:lnTo>
                  <a:lnTo>
                    <a:pt x="4677219" y="374091"/>
                  </a:lnTo>
                  <a:lnTo>
                    <a:pt x="4678286" y="375081"/>
                  </a:lnTo>
                  <a:lnTo>
                    <a:pt x="4680915" y="439267"/>
                  </a:lnTo>
                  <a:lnTo>
                    <a:pt x="4709122" y="426554"/>
                  </a:lnTo>
                  <a:lnTo>
                    <a:pt x="4710874" y="381990"/>
                  </a:lnTo>
                  <a:lnTo>
                    <a:pt x="4803749" y="339318"/>
                  </a:lnTo>
                  <a:lnTo>
                    <a:pt x="4820424" y="491502"/>
                  </a:lnTo>
                  <a:lnTo>
                    <a:pt x="4842446" y="481164"/>
                  </a:lnTo>
                  <a:lnTo>
                    <a:pt x="4862588" y="312229"/>
                  </a:lnTo>
                  <a:lnTo>
                    <a:pt x="4970348" y="262724"/>
                  </a:lnTo>
                  <a:lnTo>
                    <a:pt x="4976647" y="258114"/>
                  </a:lnTo>
                  <a:lnTo>
                    <a:pt x="4980571" y="251675"/>
                  </a:lnTo>
                  <a:lnTo>
                    <a:pt x="4981791" y="244221"/>
                  </a:lnTo>
                  <a:close/>
                </a:path>
              </a:pathLst>
            </a:custGeom>
            <a:solidFill>
              <a:srgbClr val="48329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object 69"/>
            <p:cNvSpPr/>
            <p:nvPr/>
          </p:nvSpPr>
          <p:spPr>
            <a:xfrm>
              <a:off x="0" y="0"/>
              <a:ext cx="20104100" cy="2237740"/>
            </a:xfrm>
            <a:custGeom>
              <a:avLst/>
              <a:gdLst/>
              <a:ahLst/>
              <a:cxnLst/>
              <a:rect l="l" t="t" r="r" b="b"/>
              <a:pathLst>
                <a:path w="20104100" h="2237740">
                  <a:moveTo>
                    <a:pt x="20104100" y="2237549"/>
                  </a:moveTo>
                  <a:lnTo>
                    <a:pt x="0" y="2237549"/>
                  </a:lnTo>
                  <a:lnTo>
                    <a:pt x="0" y="0"/>
                  </a:lnTo>
                  <a:lnTo>
                    <a:pt x="20104100" y="0"/>
                  </a:lnTo>
                  <a:lnTo>
                    <a:pt x="20104100" y="2237549"/>
                  </a:lnTo>
                  <a:close/>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object 3">
            <a:extLst>
              <a:ext uri="{C183D7F6-B498-43B3-948B-1728B52AA6E4}">
                <adec:decorative xmlns:adec="http://schemas.microsoft.com/office/drawing/2017/decorative" val="1"/>
              </a:ext>
            </a:extLst>
          </p:cNvPr>
          <p:cNvSpPr txBox="1"/>
          <p:nvPr/>
        </p:nvSpPr>
        <p:spPr>
          <a:xfrm>
            <a:off x="4510521" y="2195939"/>
            <a:ext cx="1681577"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00" normalizeH="0" baseline="0" noProof="0">
                <a:ln>
                  <a:noFill/>
                </a:ln>
                <a:solidFill>
                  <a:srgbClr val="452D8C"/>
                </a:solidFill>
                <a:effectLst/>
                <a:uLnTx/>
                <a:uFillTx/>
                <a:latin typeface="Calibri"/>
                <a:ea typeface="+mn-ea"/>
                <a:cs typeface="Calibri"/>
              </a:rPr>
              <a:t>GROWING</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12" normalizeH="0" baseline="0" noProof="0">
                <a:ln>
                  <a:noFill/>
                </a:ln>
                <a:solidFill>
                  <a:srgbClr val="452D8C"/>
                </a:solidFill>
                <a:effectLst/>
                <a:uLnTx/>
                <a:uFillTx/>
                <a:latin typeface="Calibri"/>
                <a:ea typeface="+mn-ea"/>
                <a:cs typeface="Calibri"/>
              </a:rPr>
              <a:t>OUR </a:t>
            </a:r>
            <a:r>
              <a:rPr kumimoji="0" sz="1455" b="1" i="0" u="none" strike="noStrike" kern="0" cap="none" spc="149" normalizeH="0" baseline="0" noProof="0">
                <a:ln>
                  <a:noFill/>
                </a:ln>
                <a:solidFill>
                  <a:srgbClr val="452D8C"/>
                </a:solidFill>
                <a:effectLst/>
                <a:uLnTx/>
                <a:uFillTx/>
                <a:latin typeface="Calibri"/>
                <a:ea typeface="+mn-ea"/>
                <a:cs typeface="Calibri"/>
              </a:rPr>
              <a:t>INFRASTRUCTURE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4" name="object 4">
            <a:extLst>
              <a:ext uri="{C183D7F6-B498-43B3-948B-1728B52AA6E4}">
                <adec:decorative xmlns:adec="http://schemas.microsoft.com/office/drawing/2017/decorative" val="1"/>
              </a:ext>
            </a:extLst>
          </p:cNvPr>
          <p:cNvSpPr txBox="1"/>
          <p:nvPr/>
        </p:nvSpPr>
        <p:spPr>
          <a:xfrm>
            <a:off x="7231573" y="2550356"/>
            <a:ext cx="1430515"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67" normalizeH="0" baseline="0" noProof="0">
                <a:ln>
                  <a:noFill/>
                </a:ln>
                <a:solidFill>
                  <a:srgbClr val="452D8C"/>
                </a:solidFill>
                <a:effectLst/>
                <a:uLnTx/>
                <a:uFillTx/>
                <a:latin typeface="Calibri"/>
                <a:ea typeface="+mn-ea"/>
                <a:cs typeface="Calibri"/>
              </a:rPr>
              <a:t>MAINTAINING </a:t>
            </a:r>
            <a:r>
              <a:rPr kumimoji="0" sz="1455" b="1" i="0" u="none" strike="noStrike" kern="0" cap="none" spc="100" normalizeH="0" baseline="0" noProof="0">
                <a:ln>
                  <a:noFill/>
                </a:ln>
                <a:solidFill>
                  <a:srgbClr val="452D8C"/>
                </a:solidFill>
                <a:effectLst/>
                <a:uLnTx/>
                <a:uFillTx/>
                <a:latin typeface="Calibri"/>
                <a:ea typeface="+mn-ea"/>
                <a:cs typeface="Calibri"/>
              </a:rPr>
              <a:t>WHAT</a:t>
            </a:r>
            <a:r>
              <a:rPr kumimoji="0" sz="1455" b="1" i="0" u="none" strike="noStrike" kern="0" cap="none" spc="-3" normalizeH="0" baseline="0" noProof="0">
                <a:ln>
                  <a:noFill/>
                </a:ln>
                <a:solidFill>
                  <a:srgbClr val="452D8C"/>
                </a:solidFill>
                <a:effectLst/>
                <a:uLnTx/>
                <a:uFillTx/>
                <a:latin typeface="Calibri"/>
                <a:ea typeface="+mn-ea"/>
                <a:cs typeface="Calibri"/>
              </a:rPr>
              <a:t> </a:t>
            </a:r>
            <a:r>
              <a:rPr kumimoji="0" sz="1455" b="1" i="0" u="none" strike="noStrike" kern="0" cap="none" spc="146" normalizeH="0" baseline="0" noProof="0">
                <a:ln>
                  <a:noFill/>
                </a:ln>
                <a:solidFill>
                  <a:srgbClr val="452D8C"/>
                </a:solidFill>
                <a:effectLst/>
                <a:uLnTx/>
                <a:uFillTx/>
                <a:latin typeface="Calibri"/>
                <a:ea typeface="+mn-ea"/>
                <a:cs typeface="Calibri"/>
              </a:rPr>
              <a:t>WE</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09" normalizeH="0" baseline="0" noProof="0">
                <a:ln>
                  <a:noFill/>
                </a:ln>
                <a:solidFill>
                  <a:srgbClr val="452D8C"/>
                </a:solidFill>
                <a:effectLst/>
                <a:uLnTx/>
                <a:uFillTx/>
                <a:latin typeface="Calibri"/>
                <a:ea typeface="+mn-ea"/>
                <a:cs typeface="Calibri"/>
              </a:rPr>
              <a:t>HAVE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txBox="1"/>
          <p:nvPr/>
        </p:nvSpPr>
        <p:spPr>
          <a:xfrm>
            <a:off x="10102195" y="2110790"/>
            <a:ext cx="1350807" cy="650159"/>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15" normalizeH="0" baseline="0" noProof="0">
                <a:ln>
                  <a:noFill/>
                </a:ln>
                <a:solidFill>
                  <a:srgbClr val="452D8C"/>
                </a:solidFill>
                <a:effectLst/>
                <a:uLnTx/>
                <a:uFillTx/>
                <a:latin typeface="Calibri"/>
                <a:ea typeface="+mn-ea"/>
                <a:cs typeface="Calibri"/>
              </a:rPr>
              <a:t>EXPANDING </a:t>
            </a:r>
            <a:r>
              <a:rPr kumimoji="0" sz="1455" b="1" i="0" u="none" strike="noStrike" kern="0" cap="none" spc="130" normalizeH="0" baseline="0" noProof="0">
                <a:ln>
                  <a:noFill/>
                </a:ln>
                <a:solidFill>
                  <a:srgbClr val="452D8C"/>
                </a:solidFill>
                <a:effectLst/>
                <a:uLnTx/>
                <a:uFillTx/>
                <a:latin typeface="Calibri"/>
                <a:ea typeface="+mn-ea"/>
                <a:cs typeface="Calibri"/>
              </a:rPr>
              <a:t>OUR</a:t>
            </a:r>
            <a:r>
              <a:rPr kumimoji="0" sz="1455" b="1" i="0" u="none" strike="noStrike" kern="0" cap="none" spc="-6" normalizeH="0" baseline="0" noProof="0">
                <a:ln>
                  <a:noFill/>
                </a:ln>
                <a:solidFill>
                  <a:srgbClr val="452D8C"/>
                </a:solidFill>
                <a:effectLst/>
                <a:uLnTx/>
                <a:uFillTx/>
                <a:latin typeface="Calibri"/>
                <a:ea typeface="+mn-ea"/>
                <a:cs typeface="Calibri"/>
              </a:rPr>
              <a:t> </a:t>
            </a:r>
            <a:r>
              <a:rPr kumimoji="0" sz="1455" b="1" i="0" u="none" strike="noStrike" kern="0" cap="none" spc="149" normalizeH="0" baseline="0" noProof="0">
                <a:ln>
                  <a:noFill/>
                </a:ln>
                <a:solidFill>
                  <a:srgbClr val="452D8C"/>
                </a:solidFill>
                <a:effectLst/>
                <a:uLnTx/>
                <a:uFillTx/>
                <a:latin typeface="Calibri"/>
                <a:ea typeface="+mn-ea"/>
                <a:cs typeface="Calibri"/>
              </a:rPr>
              <a:t>GLOBAL </a:t>
            </a:r>
            <a:r>
              <a:rPr kumimoji="0" sz="1455" b="1" i="0" u="none" strike="noStrike" kern="0" cap="none" spc="133" normalizeH="0" baseline="0" noProof="0">
                <a:ln>
                  <a:noFill/>
                </a:ln>
                <a:solidFill>
                  <a:srgbClr val="452D8C"/>
                </a:solidFill>
                <a:effectLst/>
                <a:uLnTx/>
                <a:uFillTx/>
                <a:latin typeface="Calibri"/>
                <a:ea typeface="+mn-ea"/>
                <a:cs typeface="Calibri"/>
              </a:rPr>
              <a:t>CONNECTIONS</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grpSp>
        <p:nvGrpSpPr>
          <p:cNvPr id="6" name="object 6">
            <a:extLst>
              <a:ext uri="{C183D7F6-B498-43B3-948B-1728B52AA6E4}">
                <adec:decorative xmlns:adec="http://schemas.microsoft.com/office/drawing/2017/decorative" val="1"/>
              </a:ext>
            </a:extLst>
          </p:cNvPr>
          <p:cNvGrpSpPr/>
          <p:nvPr/>
        </p:nvGrpSpPr>
        <p:grpSpPr>
          <a:xfrm>
            <a:off x="1065103" y="2127735"/>
            <a:ext cx="8753287" cy="3941136"/>
            <a:chOff x="1755728" y="3508792"/>
            <a:chExt cx="14434819" cy="6499225"/>
          </a:xfrm>
        </p:grpSpPr>
        <p:sp>
          <p:nvSpPr>
            <p:cNvPr id="7" name="object 7"/>
            <p:cNvSpPr/>
            <p:nvPr/>
          </p:nvSpPr>
          <p:spPr>
            <a:xfrm>
              <a:off x="15504391" y="3508792"/>
              <a:ext cx="685800" cy="873125"/>
            </a:xfrm>
            <a:custGeom>
              <a:avLst/>
              <a:gdLst/>
              <a:ahLst/>
              <a:cxnLst/>
              <a:rect l="l" t="t" r="r" b="b"/>
              <a:pathLst>
                <a:path w="685800" h="873125">
                  <a:moveTo>
                    <a:pt x="447598" y="0"/>
                  </a:moveTo>
                  <a:lnTo>
                    <a:pt x="255594" y="0"/>
                  </a:lnTo>
                  <a:lnTo>
                    <a:pt x="0" y="547349"/>
                  </a:lnTo>
                  <a:lnTo>
                    <a:pt x="0" y="700706"/>
                  </a:lnTo>
                  <a:lnTo>
                    <a:pt x="385260" y="700706"/>
                  </a:lnTo>
                  <a:lnTo>
                    <a:pt x="385260" y="872764"/>
                  </a:lnTo>
                  <a:lnTo>
                    <a:pt x="579757" y="872764"/>
                  </a:lnTo>
                  <a:lnTo>
                    <a:pt x="579757" y="700706"/>
                  </a:lnTo>
                  <a:lnTo>
                    <a:pt x="685738" y="700706"/>
                  </a:lnTo>
                  <a:lnTo>
                    <a:pt x="685738" y="541114"/>
                  </a:lnTo>
                  <a:lnTo>
                    <a:pt x="579757" y="541114"/>
                  </a:lnTo>
                  <a:lnTo>
                    <a:pt x="579757" y="365313"/>
                  </a:lnTo>
                  <a:lnTo>
                    <a:pt x="385260" y="365313"/>
                  </a:lnTo>
                  <a:lnTo>
                    <a:pt x="385260" y="541114"/>
                  </a:lnTo>
                  <a:lnTo>
                    <a:pt x="205721" y="541114"/>
                  </a:lnTo>
                  <a:lnTo>
                    <a:pt x="447598" y="0"/>
                  </a:lnTo>
                  <a:close/>
                </a:path>
              </a:pathLst>
            </a:custGeom>
            <a:solidFill>
              <a:srgbClr val="E05929"/>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p:nvPr/>
          </p:nvSpPr>
          <p:spPr>
            <a:xfrm>
              <a:off x="10647854" y="7352950"/>
              <a:ext cx="2401570" cy="0"/>
            </a:xfrm>
            <a:custGeom>
              <a:avLst/>
              <a:gdLst/>
              <a:ahLst/>
              <a:cxnLst/>
              <a:rect l="l" t="t" r="r" b="b"/>
              <a:pathLst>
                <a:path w="2401569">
                  <a:moveTo>
                    <a:pt x="2401413"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9"/>
            <p:cNvSpPr/>
            <p:nvPr/>
          </p:nvSpPr>
          <p:spPr>
            <a:xfrm>
              <a:off x="10647854" y="7352950"/>
              <a:ext cx="2401570" cy="0"/>
            </a:xfrm>
            <a:custGeom>
              <a:avLst/>
              <a:gdLst/>
              <a:ahLst/>
              <a:cxnLst/>
              <a:rect l="l" t="t" r="r" b="b"/>
              <a:pathLst>
                <a:path w="2401569">
                  <a:moveTo>
                    <a:pt x="0" y="0"/>
                  </a:moveTo>
                  <a:lnTo>
                    <a:pt x="2401413"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bject 10"/>
            <p:cNvSpPr/>
            <p:nvPr/>
          </p:nvSpPr>
          <p:spPr>
            <a:xfrm>
              <a:off x="10733836" y="5712883"/>
              <a:ext cx="690880" cy="556260"/>
            </a:xfrm>
            <a:custGeom>
              <a:avLst/>
              <a:gdLst/>
              <a:ahLst/>
              <a:cxnLst/>
              <a:rect l="l" t="t" r="r" b="b"/>
              <a:pathLst>
                <a:path w="690879" h="556260">
                  <a:moveTo>
                    <a:pt x="640881" y="0"/>
                  </a:moveTo>
                  <a:lnTo>
                    <a:pt x="38784" y="0"/>
                  </a:lnTo>
                  <a:lnTo>
                    <a:pt x="0" y="188774"/>
                  </a:lnTo>
                  <a:lnTo>
                    <a:pt x="85908" y="555977"/>
                  </a:lnTo>
                  <a:lnTo>
                    <a:pt x="616389" y="555977"/>
                  </a:lnTo>
                  <a:lnTo>
                    <a:pt x="690575" y="206930"/>
                  </a:lnTo>
                  <a:lnTo>
                    <a:pt x="640881"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bject 11"/>
            <p:cNvSpPr/>
            <p:nvPr/>
          </p:nvSpPr>
          <p:spPr>
            <a:xfrm>
              <a:off x="10733836" y="5712883"/>
              <a:ext cx="690880" cy="556260"/>
            </a:xfrm>
            <a:custGeom>
              <a:avLst/>
              <a:gdLst/>
              <a:ahLst/>
              <a:cxnLst/>
              <a:rect l="l" t="t" r="r" b="b"/>
              <a:pathLst>
                <a:path w="690879" h="556260">
                  <a:moveTo>
                    <a:pt x="616389" y="555977"/>
                  </a:moveTo>
                  <a:lnTo>
                    <a:pt x="690575" y="206930"/>
                  </a:lnTo>
                  <a:lnTo>
                    <a:pt x="640881" y="0"/>
                  </a:lnTo>
                  <a:lnTo>
                    <a:pt x="38784" y="0"/>
                  </a:lnTo>
                  <a:lnTo>
                    <a:pt x="0" y="188774"/>
                  </a:lnTo>
                  <a:lnTo>
                    <a:pt x="85908" y="555977"/>
                  </a:lnTo>
                  <a:lnTo>
                    <a:pt x="616389" y="555977"/>
                  </a:lnTo>
                  <a:close/>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bject 12"/>
            <p:cNvSpPr/>
            <p:nvPr/>
          </p:nvSpPr>
          <p:spPr>
            <a:xfrm>
              <a:off x="10763847" y="5919750"/>
              <a:ext cx="623570" cy="0"/>
            </a:xfrm>
            <a:custGeom>
              <a:avLst/>
              <a:gdLst/>
              <a:ahLst/>
              <a:cxnLst/>
              <a:rect l="l" t="t" r="r" b="b"/>
              <a:pathLst>
                <a:path w="623570">
                  <a:moveTo>
                    <a:pt x="623436"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10763847" y="5919750"/>
              <a:ext cx="623570" cy="0"/>
            </a:xfrm>
            <a:custGeom>
              <a:avLst/>
              <a:gdLst/>
              <a:ahLst/>
              <a:cxnLst/>
              <a:rect l="l" t="t" r="r" b="b"/>
              <a:pathLst>
                <a:path w="623570">
                  <a:moveTo>
                    <a:pt x="623436" y="0"/>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p:nvPr/>
          </p:nvSpPr>
          <p:spPr>
            <a:xfrm>
              <a:off x="10929092" y="6027014"/>
              <a:ext cx="34290" cy="236854"/>
            </a:xfrm>
            <a:custGeom>
              <a:avLst/>
              <a:gdLst/>
              <a:ahLst/>
              <a:cxnLst/>
              <a:rect l="l" t="t" r="r" b="b"/>
              <a:pathLst>
                <a:path w="34290" h="236854">
                  <a:moveTo>
                    <a:pt x="0" y="0"/>
                  </a:moveTo>
                  <a:lnTo>
                    <a:pt x="34046" y="236233"/>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p:nvPr/>
          </p:nvSpPr>
          <p:spPr>
            <a:xfrm>
              <a:off x="10929092" y="6027014"/>
              <a:ext cx="34290" cy="236854"/>
            </a:xfrm>
            <a:custGeom>
              <a:avLst/>
              <a:gdLst/>
              <a:ahLst/>
              <a:cxnLst/>
              <a:rect l="l" t="t" r="r" b="b"/>
              <a:pathLst>
                <a:path w="34290" h="236854">
                  <a:moveTo>
                    <a:pt x="0" y="0"/>
                  </a:moveTo>
                  <a:lnTo>
                    <a:pt x="34046" y="236233"/>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p:nvPr/>
          </p:nvSpPr>
          <p:spPr>
            <a:xfrm>
              <a:off x="11206880" y="6027014"/>
              <a:ext cx="34290" cy="236854"/>
            </a:xfrm>
            <a:custGeom>
              <a:avLst/>
              <a:gdLst/>
              <a:ahLst/>
              <a:cxnLst/>
              <a:rect l="l" t="t" r="r" b="b"/>
              <a:pathLst>
                <a:path w="34290" h="236854">
                  <a:moveTo>
                    <a:pt x="34030" y="0"/>
                  </a:moveTo>
                  <a:lnTo>
                    <a:pt x="0" y="236233"/>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object 17"/>
            <p:cNvSpPr/>
            <p:nvPr/>
          </p:nvSpPr>
          <p:spPr>
            <a:xfrm>
              <a:off x="11206880" y="6027014"/>
              <a:ext cx="34290" cy="236854"/>
            </a:xfrm>
            <a:custGeom>
              <a:avLst/>
              <a:gdLst/>
              <a:ahLst/>
              <a:cxnLst/>
              <a:rect l="l" t="t" r="r" b="b"/>
              <a:pathLst>
                <a:path w="34290" h="236854">
                  <a:moveTo>
                    <a:pt x="34030" y="0"/>
                  </a:moveTo>
                  <a:lnTo>
                    <a:pt x="0" y="236233"/>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object 18"/>
            <p:cNvSpPr/>
            <p:nvPr/>
          </p:nvSpPr>
          <p:spPr>
            <a:xfrm>
              <a:off x="10905997" y="5454296"/>
              <a:ext cx="0" cy="245745"/>
            </a:xfrm>
            <a:custGeom>
              <a:avLst/>
              <a:gdLst/>
              <a:ahLst/>
              <a:cxnLst/>
              <a:rect l="l" t="t" r="r" b="b"/>
              <a:pathLst>
                <a:path h="245745">
                  <a:moveTo>
                    <a:pt x="0" y="0"/>
                  </a:moveTo>
                  <a:lnTo>
                    <a:pt x="0" y="245652"/>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object 19"/>
            <p:cNvSpPr/>
            <p:nvPr/>
          </p:nvSpPr>
          <p:spPr>
            <a:xfrm>
              <a:off x="10905997" y="5454296"/>
              <a:ext cx="0" cy="245745"/>
            </a:xfrm>
            <a:custGeom>
              <a:avLst/>
              <a:gdLst/>
              <a:ahLst/>
              <a:cxnLst/>
              <a:rect l="l" t="t" r="r" b="b"/>
              <a:pathLst>
                <a:path h="245745">
                  <a:moveTo>
                    <a:pt x="0" y="245652"/>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object 20"/>
            <p:cNvSpPr/>
            <p:nvPr/>
          </p:nvSpPr>
          <p:spPr>
            <a:xfrm>
              <a:off x="10897356" y="6277485"/>
              <a:ext cx="0" cy="953769"/>
            </a:xfrm>
            <a:custGeom>
              <a:avLst/>
              <a:gdLst/>
              <a:ahLst/>
              <a:cxnLst/>
              <a:rect l="l" t="t" r="r" b="b"/>
              <a:pathLst>
                <a:path h="953770">
                  <a:moveTo>
                    <a:pt x="0" y="0"/>
                  </a:moveTo>
                  <a:lnTo>
                    <a:pt x="0" y="95332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bject 21"/>
            <p:cNvSpPr/>
            <p:nvPr/>
          </p:nvSpPr>
          <p:spPr>
            <a:xfrm>
              <a:off x="10897356" y="6277485"/>
              <a:ext cx="0" cy="953769"/>
            </a:xfrm>
            <a:custGeom>
              <a:avLst/>
              <a:gdLst/>
              <a:ahLst/>
              <a:cxnLst/>
              <a:rect l="l" t="t" r="r" b="b"/>
              <a:pathLst>
                <a:path h="953770">
                  <a:moveTo>
                    <a:pt x="0" y="0"/>
                  </a:moveTo>
                  <a:lnTo>
                    <a:pt x="0" y="95332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object 22"/>
            <p:cNvSpPr/>
            <p:nvPr/>
          </p:nvSpPr>
          <p:spPr>
            <a:xfrm>
              <a:off x="11272647" y="6277485"/>
              <a:ext cx="0" cy="1061085"/>
            </a:xfrm>
            <a:custGeom>
              <a:avLst/>
              <a:gdLst/>
              <a:ahLst/>
              <a:cxnLst/>
              <a:rect l="l" t="t" r="r" b="b"/>
              <a:pathLst>
                <a:path h="1061084">
                  <a:moveTo>
                    <a:pt x="0" y="0"/>
                  </a:moveTo>
                  <a:lnTo>
                    <a:pt x="0" y="1061077"/>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object 23"/>
            <p:cNvSpPr/>
            <p:nvPr/>
          </p:nvSpPr>
          <p:spPr>
            <a:xfrm>
              <a:off x="11272647" y="6277485"/>
              <a:ext cx="0" cy="1061085"/>
            </a:xfrm>
            <a:custGeom>
              <a:avLst/>
              <a:gdLst/>
              <a:ahLst/>
              <a:cxnLst/>
              <a:rect l="l" t="t" r="r" b="b"/>
              <a:pathLst>
                <a:path h="1061084">
                  <a:moveTo>
                    <a:pt x="0" y="0"/>
                  </a:moveTo>
                  <a:lnTo>
                    <a:pt x="0" y="1061077"/>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object 24"/>
            <p:cNvSpPr/>
            <p:nvPr/>
          </p:nvSpPr>
          <p:spPr>
            <a:xfrm>
              <a:off x="11296764" y="6964965"/>
              <a:ext cx="1774189" cy="387985"/>
            </a:xfrm>
            <a:custGeom>
              <a:avLst/>
              <a:gdLst/>
              <a:ahLst/>
              <a:cxnLst/>
              <a:rect l="l" t="t" r="r" b="b"/>
              <a:pathLst>
                <a:path w="1774190" h="387984">
                  <a:moveTo>
                    <a:pt x="1774019" y="0"/>
                  </a:moveTo>
                  <a:lnTo>
                    <a:pt x="0" y="0"/>
                  </a:lnTo>
                  <a:lnTo>
                    <a:pt x="91808" y="387380"/>
                  </a:lnTo>
                  <a:lnTo>
                    <a:pt x="91808" y="70945"/>
                  </a:lnTo>
                  <a:lnTo>
                    <a:pt x="1774019" y="70945"/>
                  </a:lnTo>
                  <a:lnTo>
                    <a:pt x="177401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object 25"/>
            <p:cNvSpPr/>
            <p:nvPr/>
          </p:nvSpPr>
          <p:spPr>
            <a:xfrm>
              <a:off x="11296764" y="6964965"/>
              <a:ext cx="1774189" cy="387985"/>
            </a:xfrm>
            <a:custGeom>
              <a:avLst/>
              <a:gdLst/>
              <a:ahLst/>
              <a:cxnLst/>
              <a:rect l="l" t="t" r="r" b="b"/>
              <a:pathLst>
                <a:path w="1774190" h="387984">
                  <a:moveTo>
                    <a:pt x="0" y="0"/>
                  </a:moveTo>
                  <a:lnTo>
                    <a:pt x="1774019" y="0"/>
                  </a:lnTo>
                  <a:lnTo>
                    <a:pt x="1774019" y="70945"/>
                  </a:lnTo>
                  <a:lnTo>
                    <a:pt x="91808" y="70945"/>
                  </a:lnTo>
                  <a:lnTo>
                    <a:pt x="91808" y="38738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p:nvPr/>
          </p:nvSpPr>
          <p:spPr>
            <a:xfrm>
              <a:off x="12031299"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object 27"/>
            <p:cNvSpPr/>
            <p:nvPr/>
          </p:nvSpPr>
          <p:spPr>
            <a:xfrm>
              <a:off x="12031299"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p:cNvSpPr/>
            <p:nvPr/>
          </p:nvSpPr>
          <p:spPr>
            <a:xfrm>
              <a:off x="11870774"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object 29"/>
            <p:cNvSpPr/>
            <p:nvPr/>
          </p:nvSpPr>
          <p:spPr>
            <a:xfrm>
              <a:off x="11870774"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p:cNvSpPr/>
            <p:nvPr/>
          </p:nvSpPr>
          <p:spPr>
            <a:xfrm>
              <a:off x="11710259"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object 31"/>
            <p:cNvSpPr/>
            <p:nvPr/>
          </p:nvSpPr>
          <p:spPr>
            <a:xfrm>
              <a:off x="11710259"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object 32"/>
            <p:cNvSpPr/>
            <p:nvPr/>
          </p:nvSpPr>
          <p:spPr>
            <a:xfrm>
              <a:off x="11549737"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bject 33"/>
            <p:cNvSpPr/>
            <p:nvPr/>
          </p:nvSpPr>
          <p:spPr>
            <a:xfrm>
              <a:off x="11549737"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4" name="object 34"/>
            <p:cNvSpPr/>
            <p:nvPr/>
          </p:nvSpPr>
          <p:spPr>
            <a:xfrm>
              <a:off x="11392475" y="7196800"/>
              <a:ext cx="635000" cy="0"/>
            </a:xfrm>
            <a:custGeom>
              <a:avLst/>
              <a:gdLst/>
              <a:ahLst/>
              <a:cxnLst/>
              <a:rect l="l" t="t" r="r" b="b"/>
              <a:pathLst>
                <a:path w="635000">
                  <a:moveTo>
                    <a:pt x="634619"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object 35"/>
            <p:cNvSpPr/>
            <p:nvPr/>
          </p:nvSpPr>
          <p:spPr>
            <a:xfrm>
              <a:off x="11392475" y="7196800"/>
              <a:ext cx="635000" cy="0"/>
            </a:xfrm>
            <a:custGeom>
              <a:avLst/>
              <a:gdLst/>
              <a:ahLst/>
              <a:cxnLst/>
              <a:rect l="l" t="t" r="r" b="b"/>
              <a:pathLst>
                <a:path w="635000">
                  <a:moveTo>
                    <a:pt x="0" y="0"/>
                  </a:moveTo>
                  <a:lnTo>
                    <a:pt x="634619"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object 36"/>
            <p:cNvSpPr/>
            <p:nvPr/>
          </p:nvSpPr>
          <p:spPr>
            <a:xfrm>
              <a:off x="13063966"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object 37"/>
            <p:cNvSpPr/>
            <p:nvPr/>
          </p:nvSpPr>
          <p:spPr>
            <a:xfrm>
              <a:off x="13063966"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object 38"/>
            <p:cNvSpPr/>
            <p:nvPr/>
          </p:nvSpPr>
          <p:spPr>
            <a:xfrm>
              <a:off x="11872715" y="5782051"/>
              <a:ext cx="386080" cy="156845"/>
            </a:xfrm>
            <a:custGeom>
              <a:avLst/>
              <a:gdLst/>
              <a:ahLst/>
              <a:cxnLst/>
              <a:rect l="l" t="t" r="r" b="b"/>
              <a:pathLst>
                <a:path w="386079" h="156845">
                  <a:moveTo>
                    <a:pt x="375279" y="1532"/>
                  </a:moveTo>
                  <a:lnTo>
                    <a:pt x="375076" y="1532"/>
                  </a:lnTo>
                  <a:lnTo>
                    <a:pt x="137823" y="75785"/>
                  </a:lnTo>
                  <a:lnTo>
                    <a:pt x="110768" y="83930"/>
                  </a:lnTo>
                  <a:lnTo>
                    <a:pt x="54192" y="103977"/>
                  </a:lnTo>
                  <a:lnTo>
                    <a:pt x="4976" y="129339"/>
                  </a:lnTo>
                  <a:lnTo>
                    <a:pt x="0" y="153431"/>
                  </a:lnTo>
                  <a:lnTo>
                    <a:pt x="24001" y="156698"/>
                  </a:lnTo>
                  <a:lnTo>
                    <a:pt x="66036" y="149313"/>
                  </a:lnTo>
                  <a:lnTo>
                    <a:pt x="120400" y="133850"/>
                  </a:lnTo>
                  <a:lnTo>
                    <a:pt x="181385" y="112882"/>
                  </a:lnTo>
                  <a:lnTo>
                    <a:pt x="243285" y="88981"/>
                  </a:lnTo>
                  <a:lnTo>
                    <a:pt x="300394" y="64721"/>
                  </a:lnTo>
                  <a:lnTo>
                    <a:pt x="347006" y="42674"/>
                  </a:lnTo>
                  <a:lnTo>
                    <a:pt x="385909" y="15514"/>
                  </a:lnTo>
                  <a:lnTo>
                    <a:pt x="378448" y="6225"/>
                  </a:lnTo>
                  <a:lnTo>
                    <a:pt x="375279" y="1532"/>
                  </a:lnTo>
                  <a:close/>
                </a:path>
                <a:path w="386079" h="156845">
                  <a:moveTo>
                    <a:pt x="375789" y="0"/>
                  </a:moveTo>
                  <a:lnTo>
                    <a:pt x="375279" y="1532"/>
                  </a:lnTo>
                  <a:lnTo>
                    <a:pt x="375076" y="1532"/>
                  </a:lnTo>
                  <a:lnTo>
                    <a:pt x="379365" y="190"/>
                  </a:lnTo>
                  <a:lnTo>
                    <a:pt x="37578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9" name="object 39"/>
            <p:cNvSpPr/>
            <p:nvPr/>
          </p:nvSpPr>
          <p:spPr>
            <a:xfrm>
              <a:off x="11872715" y="5782051"/>
              <a:ext cx="386080" cy="156845"/>
            </a:xfrm>
            <a:custGeom>
              <a:avLst/>
              <a:gdLst/>
              <a:ahLst/>
              <a:cxnLst/>
              <a:rect l="l" t="t" r="r" b="b"/>
              <a:pathLst>
                <a:path w="386079" h="156845">
                  <a:moveTo>
                    <a:pt x="385909" y="15514"/>
                  </a:moveTo>
                  <a:lnTo>
                    <a:pt x="347006" y="42674"/>
                  </a:lnTo>
                  <a:lnTo>
                    <a:pt x="300394" y="64721"/>
                  </a:lnTo>
                  <a:lnTo>
                    <a:pt x="243285" y="88981"/>
                  </a:lnTo>
                  <a:lnTo>
                    <a:pt x="181385" y="112882"/>
                  </a:lnTo>
                  <a:lnTo>
                    <a:pt x="120400" y="133850"/>
                  </a:lnTo>
                  <a:lnTo>
                    <a:pt x="66036" y="149313"/>
                  </a:lnTo>
                  <a:lnTo>
                    <a:pt x="24001" y="156698"/>
                  </a:lnTo>
                  <a:lnTo>
                    <a:pt x="0" y="153431"/>
                  </a:lnTo>
                  <a:lnTo>
                    <a:pt x="4976" y="129339"/>
                  </a:lnTo>
                  <a:lnTo>
                    <a:pt x="54192" y="103977"/>
                  </a:lnTo>
                  <a:lnTo>
                    <a:pt x="110768" y="83930"/>
                  </a:lnTo>
                  <a:lnTo>
                    <a:pt x="137823" y="75785"/>
                  </a:lnTo>
                  <a:lnTo>
                    <a:pt x="379365" y="190"/>
                  </a:lnTo>
                  <a:lnTo>
                    <a:pt x="375789" y="0"/>
                  </a:lnTo>
                  <a:lnTo>
                    <a:pt x="375279" y="1532"/>
                  </a:lnTo>
                  <a:lnTo>
                    <a:pt x="378448" y="6225"/>
                  </a:lnTo>
                  <a:lnTo>
                    <a:pt x="385909" y="15514"/>
                  </a:lnTo>
                  <a:close/>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object 40"/>
            <p:cNvSpPr/>
            <p:nvPr/>
          </p:nvSpPr>
          <p:spPr>
            <a:xfrm>
              <a:off x="11811994" y="5784587"/>
              <a:ext cx="431165" cy="129539"/>
            </a:xfrm>
            <a:custGeom>
              <a:avLst/>
              <a:gdLst/>
              <a:ahLst/>
              <a:cxnLst/>
              <a:rect l="l" t="t" r="r" b="b"/>
              <a:pathLst>
                <a:path w="431165" h="129539">
                  <a:moveTo>
                    <a:pt x="431159" y="0"/>
                  </a:moveTo>
                  <a:lnTo>
                    <a:pt x="0" y="75421"/>
                  </a:lnTo>
                  <a:lnTo>
                    <a:pt x="63238" y="129310"/>
                  </a:lnTo>
                  <a:lnTo>
                    <a:pt x="43115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1" name="object 41"/>
            <p:cNvSpPr/>
            <p:nvPr/>
          </p:nvSpPr>
          <p:spPr>
            <a:xfrm>
              <a:off x="11811994" y="5784587"/>
              <a:ext cx="431165" cy="129539"/>
            </a:xfrm>
            <a:custGeom>
              <a:avLst/>
              <a:gdLst/>
              <a:ahLst/>
              <a:cxnLst/>
              <a:rect l="l" t="t" r="r" b="b"/>
              <a:pathLst>
                <a:path w="431165" h="129539">
                  <a:moveTo>
                    <a:pt x="0" y="75421"/>
                  </a:moveTo>
                  <a:lnTo>
                    <a:pt x="63238" y="129310"/>
                  </a:lnTo>
                  <a:lnTo>
                    <a:pt x="431159"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2" name="object 42"/>
            <p:cNvSpPr/>
            <p:nvPr/>
          </p:nvSpPr>
          <p:spPr>
            <a:xfrm>
              <a:off x="11920071" y="5736896"/>
              <a:ext cx="139700" cy="107314"/>
            </a:xfrm>
            <a:custGeom>
              <a:avLst/>
              <a:gdLst/>
              <a:ahLst/>
              <a:cxnLst/>
              <a:rect l="l" t="t" r="r" b="b"/>
              <a:pathLst>
                <a:path w="139700" h="107314">
                  <a:moveTo>
                    <a:pt x="0" y="0"/>
                  </a:moveTo>
                  <a:lnTo>
                    <a:pt x="139147" y="106954"/>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object 43"/>
            <p:cNvSpPr/>
            <p:nvPr/>
          </p:nvSpPr>
          <p:spPr>
            <a:xfrm>
              <a:off x="11920071" y="5736896"/>
              <a:ext cx="139700" cy="107314"/>
            </a:xfrm>
            <a:custGeom>
              <a:avLst/>
              <a:gdLst/>
              <a:ahLst/>
              <a:cxnLst/>
              <a:rect l="l" t="t" r="r" b="b"/>
              <a:pathLst>
                <a:path w="139700" h="107314">
                  <a:moveTo>
                    <a:pt x="139147" y="106954"/>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object 44"/>
            <p:cNvSpPr/>
            <p:nvPr/>
          </p:nvSpPr>
          <p:spPr>
            <a:xfrm>
              <a:off x="1755728" y="9023992"/>
              <a:ext cx="2454275" cy="0"/>
            </a:xfrm>
            <a:custGeom>
              <a:avLst/>
              <a:gdLst/>
              <a:ahLst/>
              <a:cxnLst/>
              <a:rect l="l" t="t" r="r" b="b"/>
              <a:pathLst>
                <a:path w="2454275">
                  <a:moveTo>
                    <a:pt x="2453967" y="0"/>
                  </a:moveTo>
                  <a:lnTo>
                    <a:pt x="0" y="0"/>
                  </a:lnTo>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5" name="object 45"/>
            <p:cNvSpPr/>
            <p:nvPr/>
          </p:nvSpPr>
          <p:spPr>
            <a:xfrm>
              <a:off x="5869148" y="8859973"/>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object 46"/>
            <p:cNvSpPr/>
            <p:nvPr/>
          </p:nvSpPr>
          <p:spPr>
            <a:xfrm>
              <a:off x="5869148" y="8859973"/>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object 47"/>
            <p:cNvSpPr/>
            <p:nvPr/>
          </p:nvSpPr>
          <p:spPr>
            <a:xfrm>
              <a:off x="5869148" y="9999715"/>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8" name="object 48"/>
            <p:cNvSpPr/>
            <p:nvPr/>
          </p:nvSpPr>
          <p:spPr>
            <a:xfrm>
              <a:off x="5869148" y="9999715"/>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9" name="object 49">
            <a:extLst>
              <a:ext uri="{C183D7F6-B498-43B3-948B-1728B52AA6E4}">
                <adec:decorative xmlns:adec="http://schemas.microsoft.com/office/drawing/2017/decorative" val="1"/>
              </a:ext>
            </a:extLst>
          </p:cNvPr>
          <p:cNvSpPr txBox="1"/>
          <p:nvPr/>
        </p:nvSpPr>
        <p:spPr>
          <a:xfrm>
            <a:off x="3548329" y="4552480"/>
            <a:ext cx="1502522" cy="731440"/>
          </a:xfrm>
          <a:prstGeom prst="rect">
            <a:avLst/>
          </a:prstGeom>
        </p:spPr>
        <p:txBody>
          <a:bodyPr vert="horz" wrap="square" lIns="0" tIns="8086" rIns="0" bIns="0" rtlCol="0">
            <a:spAutoFit/>
          </a:bodyPr>
          <a:lstStyle/>
          <a:p>
            <a:pPr marL="7701" marR="3081" lvl="0" indent="26184"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3" normalizeH="0" baseline="0" noProof="0">
                <a:ln>
                  <a:noFill/>
                </a:ln>
                <a:solidFill>
                  <a:srgbClr val="452D8C"/>
                </a:solidFill>
                <a:effectLst/>
                <a:uLnTx/>
                <a:uFillTx/>
                <a:latin typeface="Calibri"/>
                <a:ea typeface="+mn-ea"/>
                <a:cs typeface="Calibri"/>
              </a:rPr>
              <a:t>Build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facilities</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4" normalizeH="0" baseline="0" noProof="0">
                <a:ln>
                  <a:noFill/>
                </a:ln>
                <a:solidFill>
                  <a:srgbClr val="452D8C"/>
                </a:solidFill>
                <a:effectLst/>
                <a:uLnTx/>
                <a:uFillTx/>
                <a:latin typeface="Calibri"/>
                <a:ea typeface="+mn-ea"/>
                <a:cs typeface="Calibri"/>
              </a:rPr>
              <a:t>infrastructure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through </a:t>
            </a:r>
            <a:r>
              <a:rPr kumimoji="0" sz="940" b="0" i="0" u="none" strike="noStrike" kern="0" cap="none" spc="55" normalizeH="0" baseline="0" noProof="0">
                <a:ln>
                  <a:noFill/>
                </a:ln>
                <a:solidFill>
                  <a:srgbClr val="452D8C"/>
                </a:solidFill>
                <a:effectLst/>
                <a:uLnTx/>
                <a:uFillTx/>
                <a:latin typeface="Calibri"/>
                <a:ea typeface="+mn-ea"/>
                <a:cs typeface="Calibri"/>
              </a:rPr>
              <a:t>well-</a:t>
            </a:r>
            <a:r>
              <a:rPr kumimoji="0" sz="940" b="0" i="0" u="none" strike="noStrike" kern="0" cap="none" spc="69" normalizeH="0" baseline="0" noProof="0">
                <a:ln>
                  <a:noFill/>
                </a:ln>
                <a:solidFill>
                  <a:srgbClr val="452D8C"/>
                </a:solidFill>
                <a:effectLst/>
                <a:uLnTx/>
                <a:uFillTx/>
                <a:latin typeface="Calibri"/>
                <a:ea typeface="+mn-ea"/>
                <a:cs typeface="Calibri"/>
              </a:rPr>
              <a:t>coordinated</a:t>
            </a:r>
            <a:r>
              <a:rPr kumimoji="0" sz="940" b="0" i="0" u="none" strike="noStrike" kern="0" cap="none" spc="12"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planning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new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service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0" marR="0" lvl="0" indent="0" algn="ctr" defTabSz="554492" rtl="0" eaLnBrk="1" fontAlgn="auto" latinLnBrk="0" hangingPunct="1">
              <a:lnSpc>
                <a:spcPct val="100000"/>
              </a:lnSpc>
              <a:spcBef>
                <a:spcPts val="24"/>
              </a:spcBef>
              <a:spcAft>
                <a:spcPts val="0"/>
              </a:spcAft>
              <a:buClrTx/>
              <a:buSzTx/>
              <a:buFontTx/>
              <a:buNone/>
              <a:tabLst/>
              <a:defRPr/>
            </a:pPr>
            <a:r>
              <a:rPr kumimoji="0" sz="940" b="0" i="0" u="none" strike="noStrike" kern="0" cap="none" spc="55" normalizeH="0" baseline="0" noProof="0">
                <a:ln>
                  <a:noFill/>
                </a:ln>
                <a:solidFill>
                  <a:srgbClr val="452D8C"/>
                </a:solidFill>
                <a:effectLst/>
                <a:uLnTx/>
                <a:uFillTx/>
                <a:latin typeface="Calibri"/>
                <a:ea typeface="+mn-ea"/>
                <a:cs typeface="Calibri"/>
              </a:rPr>
              <a:t>delivery</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models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0" name="object 50">
            <a:extLst>
              <a:ext uri="{C183D7F6-B498-43B3-948B-1728B52AA6E4}">
                <adec:decorative xmlns:adec="http://schemas.microsoft.com/office/drawing/2017/decorative" val="1"/>
              </a:ext>
            </a:extLst>
          </p:cNvPr>
          <p:cNvSpPr txBox="1"/>
          <p:nvPr/>
        </p:nvSpPr>
        <p:spPr>
          <a:xfrm>
            <a:off x="3570641" y="5416155"/>
            <a:ext cx="1457854"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55" normalizeH="0" baseline="0" noProof="0">
                <a:ln>
                  <a:noFill/>
                </a:ln>
                <a:solidFill>
                  <a:srgbClr val="452D8C"/>
                </a:solidFill>
                <a:effectLst/>
                <a:uLnTx/>
                <a:uFillTx/>
                <a:latin typeface="Calibri"/>
                <a:ea typeface="+mn-ea"/>
                <a:cs typeface="Calibri"/>
              </a:rPr>
              <a:t>Grow</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revenue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91" normalizeH="0" baseline="0" noProof="0">
                <a:ln>
                  <a:noFill/>
                </a:ln>
                <a:solidFill>
                  <a:srgbClr val="452D8C"/>
                </a:solidFill>
                <a:effectLst/>
                <a:uLnTx/>
                <a:uFillTx/>
                <a:latin typeface="Calibri"/>
                <a:ea typeface="+mn-ea"/>
                <a:cs typeface="Calibri"/>
              </a:rPr>
              <a:t>across </a:t>
            </a:r>
            <a:r>
              <a:rPr kumimoji="0" sz="940" b="0" i="0" u="none" strike="noStrike" kern="0" cap="none" spc="76" normalizeH="0" baseline="0" noProof="0">
                <a:ln>
                  <a:noFill/>
                </a:ln>
                <a:solidFill>
                  <a:srgbClr val="452D8C"/>
                </a:solidFill>
                <a:effectLst/>
                <a:uLnTx/>
                <a:uFillTx/>
                <a:latin typeface="Calibri"/>
                <a:ea typeface="+mn-ea"/>
                <a:cs typeface="Calibri"/>
              </a:rPr>
              <a:t>existing</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new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streams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maintain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financial </a:t>
            </a:r>
            <a:r>
              <a:rPr kumimoji="0" sz="940" b="0" i="0" u="none" strike="noStrike" kern="0" cap="none" spc="61" normalizeH="0" baseline="0" noProof="0">
                <a:ln>
                  <a:noFill/>
                </a:ln>
                <a:solidFill>
                  <a:srgbClr val="452D8C"/>
                </a:solidFill>
                <a:effectLst/>
                <a:uLnTx/>
                <a:uFillTx/>
                <a:latin typeface="Calibri"/>
                <a:ea typeface="+mn-ea"/>
                <a:cs typeface="Calibri"/>
              </a:rPr>
              <a:t>resiliency</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1" name="object 51">
            <a:extLst>
              <a:ext uri="{C183D7F6-B498-43B3-948B-1728B52AA6E4}">
                <adec:decorative xmlns:adec="http://schemas.microsoft.com/office/drawing/2017/decorative" val="1"/>
              </a:ext>
            </a:extLst>
          </p:cNvPr>
          <p:cNvSpPr txBox="1"/>
          <p:nvPr/>
        </p:nvSpPr>
        <p:spPr>
          <a:xfrm>
            <a:off x="3754531" y="6135883"/>
            <a:ext cx="1090888"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85" normalizeH="0" baseline="0" noProof="0">
                <a:ln>
                  <a:noFill/>
                </a:ln>
                <a:solidFill>
                  <a:srgbClr val="452D8C"/>
                </a:solidFill>
                <a:effectLst/>
                <a:uLnTx/>
                <a:uFillTx/>
                <a:latin typeface="Calibri"/>
                <a:ea typeface="+mn-ea"/>
                <a:cs typeface="Calibri"/>
              </a:rPr>
              <a:t>Become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most </a:t>
            </a:r>
            <a:r>
              <a:rPr kumimoji="0" sz="940" b="0" i="0" u="none" strike="noStrike" kern="0" cap="none" spc="52" normalizeH="0" baseline="0" noProof="0">
                <a:ln>
                  <a:noFill/>
                </a:ln>
                <a:solidFill>
                  <a:srgbClr val="452D8C"/>
                </a:solidFill>
                <a:effectLst/>
                <a:uLnTx/>
                <a:uFillTx/>
                <a:latin typeface="Calibri"/>
                <a:ea typeface="+mn-ea"/>
                <a:cs typeface="Calibri"/>
              </a:rPr>
              <a:t>environmentally </a:t>
            </a:r>
            <a:r>
              <a:rPr kumimoji="0" sz="940" b="0" i="0" u="none" strike="noStrike" kern="0" cap="none" spc="79" normalizeH="0" baseline="0" noProof="0">
                <a:ln>
                  <a:noFill/>
                </a:ln>
                <a:solidFill>
                  <a:srgbClr val="452D8C"/>
                </a:solidFill>
                <a:effectLst/>
                <a:uLnTx/>
                <a:uFillTx/>
                <a:latin typeface="Calibri"/>
                <a:ea typeface="+mn-ea"/>
                <a:cs typeface="Calibri"/>
              </a:rPr>
              <a:t>sustainable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airport </a:t>
            </a:r>
            <a:r>
              <a:rPr kumimoji="0" sz="940" b="0" i="0" u="none" strike="noStrike" kern="0" cap="none" spc="55" normalizeH="0" baseline="0" noProof="0">
                <a:ln>
                  <a:noFill/>
                </a:ln>
                <a:solidFill>
                  <a:srgbClr val="452D8C"/>
                </a:solidFill>
                <a:effectLst/>
                <a:uLnTx/>
                <a:uFillTx/>
                <a:latin typeface="Calibri"/>
                <a:ea typeface="+mn-ea"/>
                <a:cs typeface="Calibri"/>
              </a:rPr>
              <a:t>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world</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2" name="object 52">
            <a:extLst>
              <a:ext uri="{C183D7F6-B498-43B3-948B-1728B52AA6E4}">
                <adec:decorative xmlns:adec="http://schemas.microsoft.com/office/drawing/2017/decorative" val="1"/>
              </a:ext>
            </a:extLst>
          </p:cNvPr>
          <p:cNvSpPr txBox="1"/>
          <p:nvPr/>
        </p:nvSpPr>
        <p:spPr>
          <a:xfrm>
            <a:off x="1059799" y="4582082"/>
            <a:ext cx="1601484" cy="731440"/>
          </a:xfrm>
          <a:prstGeom prst="rect">
            <a:avLst/>
          </a:prstGeom>
        </p:spPr>
        <p:txBody>
          <a:bodyPr vert="horz" wrap="square" lIns="0" tIns="8086" rIns="0" bIns="0" rtlCol="0">
            <a:spAutoFit/>
          </a:bodyPr>
          <a:lstStyle/>
          <a:p>
            <a:pPr marL="7701" marR="3081" lvl="0" indent="26184"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4" normalizeH="0" baseline="0" noProof="0">
                <a:ln>
                  <a:noFill/>
                </a:ln>
                <a:solidFill>
                  <a:srgbClr val="452D8C"/>
                </a:solidFill>
                <a:effectLst/>
                <a:uLnTx/>
                <a:uFillTx/>
                <a:latin typeface="Calibri"/>
                <a:ea typeface="+mn-ea"/>
                <a:cs typeface="Calibri"/>
              </a:rPr>
              <a:t>Provide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88" normalizeH="0" baseline="0" noProof="0">
                <a:ln>
                  <a:noFill/>
                </a:ln>
                <a:solidFill>
                  <a:srgbClr val="452D8C"/>
                </a:solidFill>
                <a:effectLst/>
                <a:uLnTx/>
                <a:uFillTx/>
                <a:latin typeface="Calibri"/>
                <a:ea typeface="+mn-ea"/>
                <a:cs typeface="Calibri"/>
              </a:rPr>
              <a:t>necessary</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tools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growth</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opportunities, </a:t>
            </a:r>
            <a:r>
              <a:rPr kumimoji="0" sz="940" b="0" i="0" u="none" strike="noStrike" kern="0" cap="none" spc="76" normalizeH="0" baseline="0" noProof="0">
                <a:ln>
                  <a:noFill/>
                </a:ln>
                <a:solidFill>
                  <a:srgbClr val="452D8C"/>
                </a:solidFill>
                <a:effectLst/>
                <a:uLnTx/>
                <a:uFillTx/>
                <a:latin typeface="Calibri"/>
                <a:ea typeface="+mn-ea"/>
                <a:cs typeface="Calibri"/>
              </a:rPr>
              <a:t>enabling</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employees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33" normalizeH="0" baseline="0" noProof="0">
                <a:ln>
                  <a:noFill/>
                </a:ln>
                <a:solidFill>
                  <a:srgbClr val="452D8C"/>
                </a:solidFill>
                <a:effectLst/>
                <a:uLnTx/>
                <a:uFillTx/>
                <a:latin typeface="Calibri"/>
                <a:ea typeface="+mn-ea"/>
                <a:cs typeface="Calibri"/>
              </a:rPr>
              <a:t>to </a:t>
            </a:r>
            <a:r>
              <a:rPr kumimoji="0" sz="940" b="0" i="0" u="none" strike="noStrike" kern="0" cap="none" spc="73" normalizeH="0" baseline="0" noProof="0">
                <a:ln>
                  <a:noFill/>
                </a:ln>
                <a:solidFill>
                  <a:srgbClr val="452D8C"/>
                </a:solidFill>
                <a:effectLst/>
                <a:uLnTx/>
                <a:uFillTx/>
                <a:latin typeface="Calibri"/>
                <a:ea typeface="+mn-ea"/>
                <a:cs typeface="Calibri"/>
              </a:rPr>
              <a:t>excel</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in</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their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roles</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4" normalizeH="0" baseline="0" noProof="0">
                <a:ln>
                  <a:noFill/>
                </a:ln>
                <a:solidFill>
                  <a:srgbClr val="452D8C"/>
                </a:solidFill>
                <a:effectLst/>
                <a:uLnTx/>
                <a:uFillTx/>
                <a:latin typeface="Calibri"/>
                <a:ea typeface="+mn-ea"/>
                <a:cs typeface="Calibri"/>
              </a:rPr>
              <a:t>contribute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DEN’s</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109" normalizeH="0" baseline="0" noProof="0">
                <a:ln>
                  <a:noFill/>
                </a:ln>
                <a:solidFill>
                  <a:srgbClr val="452D8C"/>
                </a:solidFill>
                <a:effectLst/>
                <a:uLnTx/>
                <a:uFillTx/>
                <a:latin typeface="Calibri"/>
                <a:ea typeface="+mn-ea"/>
                <a:cs typeface="Calibri"/>
              </a:rPr>
              <a:t>success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3" name="object 53">
            <a:extLst>
              <a:ext uri="{C183D7F6-B498-43B3-948B-1728B52AA6E4}">
                <adec:decorative xmlns:adec="http://schemas.microsoft.com/office/drawing/2017/decorative" val="1"/>
              </a:ext>
            </a:extLst>
          </p:cNvPr>
          <p:cNvSpPr txBox="1"/>
          <p:nvPr/>
        </p:nvSpPr>
        <p:spPr>
          <a:xfrm>
            <a:off x="1138849" y="5445757"/>
            <a:ext cx="1496361" cy="586785"/>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7" normalizeH="0" baseline="0" noProof="0">
                <a:ln>
                  <a:noFill/>
                </a:ln>
                <a:solidFill>
                  <a:srgbClr val="452D8C"/>
                </a:solidFill>
                <a:effectLst/>
                <a:uLnTx/>
                <a:uFillTx/>
                <a:latin typeface="Calibri"/>
                <a:ea typeface="+mn-ea"/>
                <a:cs typeface="Calibri"/>
              </a:rPr>
              <a:t>Recruit,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train,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support </a:t>
            </a:r>
            <a:r>
              <a:rPr kumimoji="0" sz="940" b="0" i="0" u="none" strike="noStrike" kern="0" cap="none" spc="76" normalizeH="0" baseline="0" noProof="0">
                <a:ln>
                  <a:noFill/>
                </a:ln>
                <a:solidFill>
                  <a:srgbClr val="452D8C"/>
                </a:solidFill>
                <a:effectLst/>
                <a:uLnTx/>
                <a:uFillTx/>
                <a:latin typeface="Calibri"/>
                <a:ea typeface="+mn-ea"/>
                <a:cs typeface="Calibri"/>
              </a:rPr>
              <a:t>ongoing</a:t>
            </a:r>
            <a:r>
              <a:rPr kumimoji="0" sz="940" b="0" i="0" u="none" strike="noStrike" kern="0" cap="none" spc="12"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learning, </a:t>
            </a:r>
            <a:r>
              <a:rPr kumimoji="0" sz="940" b="0" i="0" u="none" strike="noStrike" kern="0" cap="none" spc="49" normalizeH="0" baseline="0" noProof="0">
                <a:ln>
                  <a:noFill/>
                </a:ln>
                <a:solidFill>
                  <a:srgbClr val="452D8C"/>
                </a:solidFill>
                <a:effectLst/>
                <a:uLnTx/>
                <a:uFillTx/>
                <a:latin typeface="Calibri"/>
                <a:ea typeface="+mn-ea"/>
                <a:cs typeface="Calibri"/>
              </a:rPr>
              <a:t>innovation,</a:t>
            </a:r>
            <a:r>
              <a:rPr kumimoji="0" sz="940" b="0" i="0" u="none" strike="noStrike" kern="0" cap="none" spc="18"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professional</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growth</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4" name="object 54">
            <a:extLst>
              <a:ext uri="{C183D7F6-B498-43B3-948B-1728B52AA6E4}">
                <adec:decorative xmlns:adec="http://schemas.microsoft.com/office/drawing/2017/decorative" val="1"/>
              </a:ext>
            </a:extLst>
          </p:cNvPr>
          <p:cNvSpPr txBox="1"/>
          <p:nvPr/>
        </p:nvSpPr>
        <p:spPr>
          <a:xfrm>
            <a:off x="1098425" y="6165485"/>
            <a:ext cx="1524471" cy="586785"/>
          </a:xfrm>
          <a:prstGeom prst="rect">
            <a:avLst/>
          </a:prstGeom>
        </p:spPr>
        <p:txBody>
          <a:bodyPr vert="horz" wrap="square" lIns="0" tIns="8086" rIns="0" bIns="0" rtlCol="0">
            <a:spAutoFit/>
          </a:bodyPr>
          <a:lstStyle/>
          <a:p>
            <a:pPr marL="7316" marR="3081" lvl="0" indent="52369"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85" normalizeH="0" baseline="0" noProof="0">
                <a:ln>
                  <a:noFill/>
                </a:ln>
                <a:solidFill>
                  <a:srgbClr val="452D8C"/>
                </a:solidFill>
                <a:effectLst/>
                <a:uLnTx/>
                <a:uFillTx/>
                <a:latin typeface="Calibri"/>
                <a:ea typeface="+mn-ea"/>
                <a:cs typeface="Calibri"/>
              </a:rPr>
              <a:t>Establish</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preserve </a:t>
            </a:r>
            <a:r>
              <a:rPr kumimoji="0" sz="940" b="0" i="0" u="none" strike="noStrike" kern="0" cap="none" spc="73" normalizeH="0" baseline="0" noProof="0">
                <a:ln>
                  <a:noFill/>
                </a:ln>
                <a:solidFill>
                  <a:srgbClr val="452D8C"/>
                </a:solidFill>
                <a:effectLst/>
                <a:uLnTx/>
                <a:uFillTx/>
                <a:latin typeface="Calibri"/>
                <a:ea typeface="+mn-ea"/>
                <a:cs typeface="Calibri"/>
              </a:rPr>
              <a:t>belonging</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inclusion</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100" normalizeH="0" baseline="0" noProof="0">
                <a:ln>
                  <a:noFill/>
                </a:ln>
                <a:solidFill>
                  <a:srgbClr val="452D8C"/>
                </a:solidFill>
                <a:effectLst/>
                <a:uLnTx/>
                <a:uFillTx/>
                <a:latin typeface="Calibri"/>
                <a:ea typeface="+mn-ea"/>
                <a:cs typeface="Calibri"/>
              </a:rPr>
              <a:t>as </a:t>
            </a:r>
            <a:r>
              <a:rPr kumimoji="0" sz="940" b="0" i="0" u="none" strike="noStrike" kern="0" cap="none" spc="73" normalizeH="0" baseline="0" noProof="0">
                <a:ln>
                  <a:noFill/>
                </a:ln>
                <a:solidFill>
                  <a:srgbClr val="452D8C"/>
                </a:solidFill>
                <a:effectLst/>
                <a:uLnTx/>
                <a:uFillTx/>
                <a:latin typeface="Calibri"/>
                <a:ea typeface="+mn-ea"/>
                <a:cs typeface="Calibri"/>
              </a:rPr>
              <a:t>cornerstones</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of</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DEN’s employee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culture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0" name="object 70">
            <a:extLst>
              <a:ext uri="{C183D7F6-B498-43B3-948B-1728B52AA6E4}">
                <adec:decorative xmlns:adec="http://schemas.microsoft.com/office/drawing/2017/decorative" val="1"/>
              </a:ext>
            </a:extLst>
          </p:cNvPr>
          <p:cNvSpPr txBox="1"/>
          <p:nvPr/>
        </p:nvSpPr>
        <p:spPr>
          <a:xfrm>
            <a:off x="6425914" y="4669457"/>
            <a:ext cx="1504447" cy="586785"/>
          </a:xfrm>
          <a:prstGeom prst="rect">
            <a:avLst/>
          </a:prstGeom>
        </p:spPr>
        <p:txBody>
          <a:bodyPr vert="horz" wrap="square" lIns="0" tIns="8086" rIns="0" bIns="0" rtlCol="0">
            <a:spAutoFit/>
          </a:bodyPr>
          <a:lstStyle/>
          <a:p>
            <a:pPr marL="7701" marR="3081" lvl="0" indent="284562" algn="l"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1" normalizeH="0" baseline="0" noProof="0">
                <a:ln>
                  <a:noFill/>
                </a:ln>
                <a:solidFill>
                  <a:srgbClr val="452D8C"/>
                </a:solidFill>
                <a:effectLst/>
                <a:uLnTx/>
                <a:uFillTx/>
                <a:latin typeface="Calibri"/>
                <a:ea typeface="+mn-ea"/>
                <a:cs typeface="Calibri"/>
              </a:rPr>
              <a:t>Ensure</a:t>
            </a:r>
            <a:r>
              <a:rPr kumimoji="0" sz="940" b="0" i="0" u="none" strike="noStrike" kern="0" cap="none" spc="-39" normalizeH="0" baseline="0" noProof="0">
                <a:ln>
                  <a:noFill/>
                </a:ln>
                <a:solidFill>
                  <a:srgbClr val="452D8C"/>
                </a:solidFill>
                <a:effectLst/>
                <a:uLnTx/>
                <a:uFillTx/>
                <a:latin typeface="Calibri"/>
                <a:ea typeface="+mn-ea"/>
                <a:cs typeface="Calibri"/>
              </a:rPr>
              <a:t> </a:t>
            </a:r>
            <a:r>
              <a:rPr kumimoji="0" sz="940" b="0" i="0" u="none" strike="noStrike" kern="0" cap="none" spc="24" normalizeH="0" baseline="0" noProof="0">
                <a:ln>
                  <a:noFill/>
                </a:ln>
                <a:solidFill>
                  <a:srgbClr val="452D8C"/>
                </a:solidFill>
                <a:effectLst/>
                <a:uLnTx/>
                <a:uFillTx/>
                <a:latin typeface="Calibri"/>
                <a:ea typeface="+mn-ea"/>
                <a:cs typeface="Calibri"/>
              </a:rPr>
              <a:t>longevity, </a:t>
            </a:r>
            <a:r>
              <a:rPr kumimoji="0" sz="940" b="0" i="0" u="none" strike="noStrike" kern="0" cap="none" spc="18" normalizeH="0" baseline="0" noProof="0">
                <a:ln>
                  <a:noFill/>
                </a:ln>
                <a:solidFill>
                  <a:srgbClr val="452D8C"/>
                </a:solidFill>
                <a:effectLst/>
                <a:uLnTx/>
                <a:uFillTx/>
                <a:latin typeface="Calibri"/>
                <a:ea typeface="+mn-ea"/>
                <a:cs typeface="Calibri"/>
              </a:rPr>
              <a:t>reliability,</a:t>
            </a:r>
            <a:r>
              <a:rPr kumimoji="0" sz="940" b="0" i="0" u="none" strike="noStrike" kern="0" cap="none" spc="24"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a:t>
            </a:r>
            <a:r>
              <a:rPr kumimoji="0" sz="940" b="0" i="0" u="none" strike="noStrike" kern="0" cap="none" spc="24" normalizeH="0" baseline="0" noProof="0">
                <a:ln>
                  <a:noFill/>
                </a:ln>
                <a:solidFill>
                  <a:srgbClr val="452D8C"/>
                </a:solidFill>
                <a:effectLst/>
                <a:uLnTx/>
                <a:uFillTx/>
                <a:latin typeface="Calibri"/>
                <a:ea typeface="+mn-ea"/>
                <a:cs typeface="Calibri"/>
              </a:rPr>
              <a:t> </a:t>
            </a:r>
            <a:r>
              <a:rPr kumimoji="0" sz="940" b="0" i="0" u="none" strike="noStrike" kern="0" cap="none" spc="42" normalizeH="0" baseline="0" noProof="0">
                <a:ln>
                  <a:noFill/>
                </a:ln>
                <a:solidFill>
                  <a:srgbClr val="452D8C"/>
                </a:solidFill>
                <a:effectLst/>
                <a:uLnTx/>
                <a:uFillTx/>
                <a:latin typeface="Calibri"/>
                <a:ea typeface="+mn-ea"/>
                <a:cs typeface="Calibri"/>
              </a:rPr>
              <a:t>performance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455916" marR="222182" lvl="0" indent="-229113" algn="l" defTabSz="554492" rtl="0" eaLnBrk="1" fontAlgn="auto" latinLnBrk="0" hangingPunct="1">
              <a:lnSpc>
                <a:spcPct val="100000"/>
              </a:lnSpc>
              <a:spcBef>
                <a:spcPts val="12"/>
              </a:spcBef>
              <a:spcAft>
                <a:spcPts val="0"/>
              </a:spcAft>
              <a:buClrTx/>
              <a:buSzTx/>
              <a:buFontTx/>
              <a:buNone/>
              <a:tabLst/>
              <a:defRPr/>
            </a:pPr>
            <a:r>
              <a:rPr kumimoji="0" sz="940" b="0" i="0" u="none" strike="noStrike" kern="0" cap="none" spc="39" normalizeH="0" baseline="0" noProof="0">
                <a:ln>
                  <a:noFill/>
                </a:ln>
                <a:solidFill>
                  <a:srgbClr val="452D8C"/>
                </a:solidFill>
                <a:effectLst/>
                <a:uLnTx/>
                <a:uFillTx/>
                <a:latin typeface="Calibri"/>
                <a:ea typeface="+mn-ea"/>
                <a:cs typeface="Calibri"/>
              </a:rPr>
              <a:t>of</a:t>
            </a:r>
            <a:r>
              <a:rPr kumimoji="0" sz="940" b="0" i="0" u="none" strike="noStrike" kern="0" cap="none" spc="-39"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existing</a:t>
            </a:r>
            <a:r>
              <a:rPr kumimoji="0" sz="940" b="0" i="0" u="none" strike="noStrike" kern="0" cap="none" spc="-36" normalizeH="0" baseline="0" noProof="0">
                <a:ln>
                  <a:noFill/>
                </a:ln>
                <a:solidFill>
                  <a:srgbClr val="452D8C"/>
                </a:solidFill>
                <a:effectLst/>
                <a:uLnTx/>
                <a:uFillTx/>
                <a:latin typeface="Calibri"/>
                <a:ea typeface="+mn-ea"/>
                <a:cs typeface="Calibri"/>
              </a:rPr>
              <a:t> </a:t>
            </a:r>
            <a:r>
              <a:rPr kumimoji="0" sz="940" b="0" i="0" u="none" strike="noStrike" kern="0" cap="none" spc="42" normalizeH="0" baseline="0" noProof="0">
                <a:ln>
                  <a:noFill/>
                </a:ln>
                <a:solidFill>
                  <a:srgbClr val="452D8C"/>
                </a:solidFill>
                <a:effectLst/>
                <a:uLnTx/>
                <a:uFillTx/>
                <a:latin typeface="Calibri"/>
                <a:ea typeface="+mn-ea"/>
                <a:cs typeface="Calibri"/>
              </a:rPr>
              <a:t>facilities </a:t>
            </a:r>
            <a:r>
              <a:rPr kumimoji="0" sz="940" b="0" i="0" u="none" strike="noStrike" kern="0" cap="none" spc="69" normalizeH="0" baseline="0" noProof="0">
                <a:ln>
                  <a:noFill/>
                </a:ln>
                <a:solidFill>
                  <a:srgbClr val="452D8C"/>
                </a:solidFill>
                <a:effectLst/>
                <a:uLnTx/>
                <a:uFillTx/>
                <a:latin typeface="Calibri"/>
                <a:ea typeface="+mn-ea"/>
                <a:cs typeface="Calibri"/>
              </a:rPr>
              <a:t>and</a:t>
            </a:r>
            <a:r>
              <a:rPr kumimoji="0" sz="940" b="0" i="0" u="none" strike="noStrike" kern="0" cap="none" spc="-36"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assets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1" name="object 71">
            <a:extLst>
              <a:ext uri="{C183D7F6-B498-43B3-948B-1728B52AA6E4}">
                <adec:decorative xmlns:adec="http://schemas.microsoft.com/office/drawing/2017/decorative" val="1"/>
              </a:ext>
            </a:extLst>
          </p:cNvPr>
          <p:cNvSpPr txBox="1"/>
          <p:nvPr/>
        </p:nvSpPr>
        <p:spPr>
          <a:xfrm>
            <a:off x="6449425" y="5389185"/>
            <a:ext cx="1459780" cy="586785"/>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3" normalizeH="0" baseline="0" noProof="0">
                <a:ln>
                  <a:noFill/>
                </a:ln>
                <a:solidFill>
                  <a:srgbClr val="452D8C"/>
                </a:solidFill>
                <a:effectLst/>
                <a:uLnTx/>
                <a:uFillTx/>
                <a:latin typeface="Calibri"/>
                <a:ea typeface="+mn-ea"/>
                <a:cs typeface="Calibri"/>
              </a:rPr>
              <a:t>Consistently</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surprise</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7" normalizeH="0" baseline="0" noProof="0">
                <a:ln>
                  <a:noFill/>
                </a:ln>
                <a:solidFill>
                  <a:srgbClr val="452D8C"/>
                </a:solidFill>
                <a:effectLst/>
                <a:uLnTx/>
                <a:uFillTx/>
                <a:latin typeface="Calibri"/>
                <a:ea typeface="+mn-ea"/>
                <a:cs typeface="Calibri"/>
              </a:rPr>
              <a:t>delight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2" normalizeH="0" baseline="0" noProof="0">
                <a:ln>
                  <a:noFill/>
                </a:ln>
                <a:solidFill>
                  <a:srgbClr val="452D8C"/>
                </a:solidFill>
                <a:effectLst/>
                <a:uLnTx/>
                <a:uFillTx/>
                <a:latin typeface="Calibri"/>
                <a:ea typeface="+mn-ea"/>
                <a:cs typeface="Calibri"/>
              </a:rPr>
              <a:t>customers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by </a:t>
            </a:r>
            <a:r>
              <a:rPr kumimoji="0" sz="940" b="0" i="0" u="none" strike="noStrike" kern="0" cap="none" spc="67" normalizeH="0" baseline="0" noProof="0">
                <a:ln>
                  <a:noFill/>
                </a:ln>
                <a:solidFill>
                  <a:srgbClr val="452D8C"/>
                </a:solidFill>
                <a:effectLst/>
                <a:uLnTx/>
                <a:uFillTx/>
                <a:latin typeface="Calibri"/>
                <a:ea typeface="+mn-ea"/>
                <a:cs typeface="Calibri"/>
              </a:rPr>
              <a:t>providing</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82" normalizeH="0" baseline="0" noProof="0">
                <a:ln>
                  <a:noFill/>
                </a:ln>
                <a:solidFill>
                  <a:srgbClr val="452D8C"/>
                </a:solidFill>
                <a:effectLst/>
                <a:uLnTx/>
                <a:uFillTx/>
                <a:latin typeface="Calibri"/>
                <a:ea typeface="+mn-ea"/>
                <a:cs typeface="Calibri"/>
              </a:rPr>
              <a:t>an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exceptional </a:t>
            </a:r>
            <a:r>
              <a:rPr kumimoji="0" sz="940" b="0" i="0" u="none" strike="noStrike" kern="0" cap="none" spc="69" normalizeH="0" baseline="0" noProof="0">
                <a:ln>
                  <a:noFill/>
                </a:ln>
                <a:solidFill>
                  <a:srgbClr val="452D8C"/>
                </a:solidFill>
                <a:effectLst/>
                <a:uLnTx/>
                <a:uFillTx/>
                <a:latin typeface="Calibri"/>
                <a:ea typeface="+mn-ea"/>
                <a:cs typeface="Calibri"/>
              </a:rPr>
              <a:t>experience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DEN</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2" name="object 72">
            <a:extLst>
              <a:ext uri="{C183D7F6-B498-43B3-948B-1728B52AA6E4}">
                <adec:decorative xmlns:adec="http://schemas.microsoft.com/office/drawing/2017/decorative" val="1"/>
              </a:ext>
            </a:extLst>
          </p:cNvPr>
          <p:cNvSpPr txBox="1"/>
          <p:nvPr/>
        </p:nvSpPr>
        <p:spPr>
          <a:xfrm>
            <a:off x="6274771" y="6108915"/>
            <a:ext cx="1809418"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6" normalizeH="0" baseline="0" noProof="0">
                <a:ln>
                  <a:noFill/>
                </a:ln>
                <a:solidFill>
                  <a:srgbClr val="452D8C"/>
                </a:solidFill>
                <a:effectLst/>
                <a:uLnTx/>
                <a:uFillTx/>
                <a:latin typeface="Calibri"/>
                <a:ea typeface="+mn-ea"/>
                <a:cs typeface="Calibri"/>
              </a:rPr>
              <a:t>Leverage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data-</a:t>
            </a:r>
            <a:r>
              <a:rPr kumimoji="0" sz="940" b="0" i="0" u="none" strike="noStrike" kern="0" cap="none" spc="67" normalizeH="0" baseline="0" noProof="0">
                <a:ln>
                  <a:noFill/>
                </a:ln>
                <a:solidFill>
                  <a:srgbClr val="452D8C"/>
                </a:solidFill>
                <a:effectLst/>
                <a:uLnTx/>
                <a:uFillTx/>
                <a:latin typeface="Calibri"/>
                <a:ea typeface="+mn-ea"/>
                <a:cs typeface="Calibri"/>
              </a:rPr>
              <a:t>driven</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insights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inform</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decision-</a:t>
            </a:r>
            <a:r>
              <a:rPr kumimoji="0" sz="940" b="0" i="0" u="none" strike="noStrike" kern="0" cap="none" spc="88" normalizeH="0" baseline="0" noProof="0">
                <a:ln>
                  <a:noFill/>
                </a:ln>
                <a:solidFill>
                  <a:srgbClr val="452D8C"/>
                </a:solidFill>
                <a:effectLst/>
                <a:uLnTx/>
                <a:uFillTx/>
                <a:latin typeface="Calibri"/>
                <a:ea typeface="+mn-ea"/>
                <a:cs typeface="Calibri"/>
              </a:rPr>
              <a:t>making </a:t>
            </a:r>
            <a:r>
              <a:rPr kumimoji="0" sz="940" b="0" i="0" u="none" strike="noStrike" kern="0" cap="none" spc="79" normalizeH="0" baseline="0" noProof="0">
                <a:ln>
                  <a:noFill/>
                </a:ln>
                <a:solidFill>
                  <a:srgbClr val="452D8C"/>
                </a:solidFill>
                <a:effectLst/>
                <a:uLnTx/>
                <a:uFillTx/>
                <a:latin typeface="Calibri"/>
                <a:ea typeface="+mn-ea"/>
                <a:cs typeface="Calibri"/>
              </a:rPr>
              <a:t>processes,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optimize</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operations,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drive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innovation</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3" name="object 73">
            <a:extLst>
              <a:ext uri="{C183D7F6-B498-43B3-948B-1728B52AA6E4}">
                <adec:decorative xmlns:adec="http://schemas.microsoft.com/office/drawing/2017/decorative" val="1"/>
              </a:ext>
            </a:extLst>
          </p:cNvPr>
          <p:cNvSpPr txBox="1"/>
          <p:nvPr/>
        </p:nvSpPr>
        <p:spPr>
          <a:xfrm>
            <a:off x="9039341" y="4616589"/>
            <a:ext cx="1476338" cy="586785"/>
          </a:xfrm>
          <a:prstGeom prst="rect">
            <a:avLst/>
          </a:prstGeom>
        </p:spPr>
        <p:txBody>
          <a:bodyPr vert="horz" wrap="square" lIns="0" tIns="8086" rIns="0" bIns="0" rtlCol="0">
            <a:spAutoFit/>
          </a:bodyPr>
          <a:lstStyle/>
          <a:p>
            <a:pPr marL="20793" marR="16173"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94" normalizeH="0" baseline="0" noProof="0">
                <a:ln>
                  <a:noFill/>
                </a:ln>
                <a:solidFill>
                  <a:srgbClr val="452D8C"/>
                </a:solidFill>
                <a:effectLst/>
                <a:uLnTx/>
                <a:uFillTx/>
                <a:latin typeface="Calibri"/>
                <a:ea typeface="+mn-ea"/>
                <a:cs typeface="Calibri"/>
              </a:rPr>
              <a:t>Expand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network</a:t>
            </a:r>
            <a:r>
              <a:rPr kumimoji="0" sz="940" b="0" i="0" u="none" strike="noStrike" kern="0" cap="none" spc="30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continent</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of</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Africa,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other</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unserved</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0" marR="0" lvl="0" indent="0" algn="ctr" defTabSz="554492" rtl="0" eaLnBrk="1" fontAlgn="auto" latinLnBrk="0" hangingPunct="1">
              <a:lnSpc>
                <a:spcPct val="100000"/>
              </a:lnSpc>
              <a:spcBef>
                <a:spcPts val="18"/>
              </a:spcBef>
              <a:spcAft>
                <a:spcPts val="0"/>
              </a:spcAft>
              <a:buClrTx/>
              <a:buSzTx/>
              <a:buFontTx/>
              <a:buNone/>
              <a:tabLst/>
              <a:defRPr/>
            </a:pPr>
            <a:r>
              <a:rPr kumimoji="0" sz="940" b="0" i="0" u="none" strike="noStrike" kern="0" cap="none" spc="58" normalizeH="0" baseline="0" noProof="0">
                <a:ln>
                  <a:noFill/>
                </a:ln>
                <a:solidFill>
                  <a:srgbClr val="452D8C"/>
                </a:solidFill>
                <a:effectLst/>
                <a:uLnTx/>
                <a:uFillTx/>
                <a:latin typeface="Calibri"/>
                <a:ea typeface="+mn-ea"/>
                <a:cs typeface="Calibri"/>
              </a:rPr>
              <a:t>international</a:t>
            </a:r>
            <a:r>
              <a:rPr kumimoji="0" sz="940" b="0" i="0" u="none" strike="noStrike" kern="0" cap="none" spc="15"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destinations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4" name="object 74">
            <a:extLst>
              <a:ext uri="{C183D7F6-B498-43B3-948B-1728B52AA6E4}">
                <adec:decorative xmlns:adec="http://schemas.microsoft.com/office/drawing/2017/decorative" val="1"/>
              </a:ext>
            </a:extLst>
          </p:cNvPr>
          <p:cNvSpPr txBox="1"/>
          <p:nvPr/>
        </p:nvSpPr>
        <p:spPr>
          <a:xfrm>
            <a:off x="9070770" y="5336319"/>
            <a:ext cx="1413572" cy="442130"/>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6" normalizeH="0" baseline="0" noProof="0">
                <a:ln>
                  <a:noFill/>
                </a:ln>
                <a:solidFill>
                  <a:srgbClr val="452D8C"/>
                </a:solidFill>
                <a:effectLst/>
                <a:uLnTx/>
                <a:uFillTx/>
                <a:latin typeface="Calibri"/>
                <a:ea typeface="+mn-ea"/>
                <a:cs typeface="Calibri"/>
              </a:rPr>
              <a:t>Leverage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strong performance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grow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36" normalizeH="0" baseline="0" noProof="0">
                <a:ln>
                  <a:noFill/>
                </a:ln>
                <a:solidFill>
                  <a:srgbClr val="452D8C"/>
                </a:solidFill>
                <a:effectLst/>
                <a:uLnTx/>
                <a:uFillTx/>
                <a:latin typeface="Calibri"/>
                <a:ea typeface="+mn-ea"/>
                <a:cs typeface="Calibri"/>
              </a:rPr>
              <a:t>our </a:t>
            </a:r>
            <a:r>
              <a:rPr kumimoji="0" sz="940" b="0" i="0" u="none" strike="noStrike" kern="0" cap="none" spc="82" normalizeH="0" baseline="0" noProof="0">
                <a:ln>
                  <a:noFill/>
                </a:ln>
                <a:solidFill>
                  <a:srgbClr val="452D8C"/>
                </a:solidFill>
                <a:effectLst/>
                <a:uLnTx/>
                <a:uFillTx/>
                <a:latin typeface="Calibri"/>
                <a:ea typeface="+mn-ea"/>
                <a:cs typeface="Calibri"/>
              </a:rPr>
              <a:t>domestic</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network</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5" name="object 75">
            <a:extLst>
              <a:ext uri="{C183D7F6-B498-43B3-948B-1728B52AA6E4}">
                <adec:decorative xmlns:adec="http://schemas.microsoft.com/office/drawing/2017/decorative" val="1"/>
              </a:ext>
            </a:extLst>
          </p:cNvPr>
          <p:cNvSpPr txBox="1">
            <a:spLocks noGrp="1"/>
          </p:cNvSpPr>
          <p:nvPr>
            <p:ph type="title"/>
          </p:nvPr>
        </p:nvSpPr>
        <p:spPr>
          <a:xfrm>
            <a:off x="1527523" y="686879"/>
            <a:ext cx="10000222" cy="299420"/>
          </a:xfrm>
          <a:prstGeom prst="rect">
            <a:avLst/>
          </a:prstGeom>
        </p:spPr>
        <p:txBody>
          <a:bodyPr vert="horz" wrap="square" lIns="0" tIns="10012" rIns="0" bIns="0" rtlCol="0">
            <a:spAutoFit/>
          </a:bodyPr>
          <a:lstStyle/>
          <a:p>
            <a:pPr marL="7701" algn="l">
              <a:spcBef>
                <a:spcPts val="79"/>
              </a:spcBef>
              <a:tabLst>
                <a:tab pos="1188693" algn="l"/>
                <a:tab pos="2485203" algn="l"/>
                <a:tab pos="3041235" algn="l"/>
                <a:tab pos="4023534" algn="l"/>
                <a:tab pos="4431702" algn="l"/>
                <a:tab pos="5041643" algn="l"/>
                <a:tab pos="6155248" algn="l"/>
                <a:tab pos="6553404" algn="l"/>
                <a:tab pos="7109052" algn="l"/>
                <a:tab pos="7814104" algn="l"/>
                <a:tab pos="8141793" algn="l"/>
              </a:tabLst>
            </a:pPr>
            <a:r>
              <a:rPr spc="167"/>
              <a:t>MISSION:</a:t>
            </a:r>
            <a:r>
              <a:t>	</a:t>
            </a:r>
            <a:r>
              <a:rPr spc="218"/>
              <a:t>THROUGH</a:t>
            </a:r>
            <a:r>
              <a:t>	</a:t>
            </a:r>
            <a:r>
              <a:rPr spc="218"/>
              <a:t>THE</a:t>
            </a:r>
            <a:r>
              <a:t>	</a:t>
            </a:r>
            <a:r>
              <a:rPr spc="240"/>
              <a:t>POWER</a:t>
            </a:r>
            <a:r>
              <a:t>	</a:t>
            </a:r>
            <a:r>
              <a:rPr spc="209"/>
              <a:t>OF</a:t>
            </a:r>
            <a:r>
              <a:t>	</a:t>
            </a:r>
            <a:r>
              <a:rPr spc="206"/>
              <a:t>OUR</a:t>
            </a:r>
            <a:r>
              <a:t>	</a:t>
            </a:r>
            <a:r>
              <a:rPr spc="255"/>
              <a:t>PEOPLE,</a:t>
            </a:r>
            <a:r>
              <a:t>	</a:t>
            </a:r>
            <a:r>
              <a:rPr spc="255"/>
              <a:t>BE</a:t>
            </a:r>
            <a:r>
              <a:t>	</a:t>
            </a:r>
            <a:r>
              <a:rPr spc="218"/>
              <a:t>THE</a:t>
            </a:r>
            <a:r>
              <a:t>	</a:t>
            </a:r>
            <a:r>
              <a:rPr spc="278"/>
              <a:t>BEST</a:t>
            </a:r>
            <a:r>
              <a:t>	</a:t>
            </a:r>
            <a:r>
              <a:rPr spc="100"/>
              <a:t>IN</a:t>
            </a:r>
            <a:r>
              <a:t>	</a:t>
            </a:r>
            <a:r>
              <a:rPr spc="370"/>
              <a:t>CLASS</a:t>
            </a:r>
          </a:p>
        </p:txBody>
      </p:sp>
      <p:grpSp>
        <p:nvGrpSpPr>
          <p:cNvPr id="76" name="object 76">
            <a:extLst>
              <a:ext uri="{C183D7F6-B498-43B3-948B-1728B52AA6E4}">
                <adec:decorative xmlns:adec="http://schemas.microsoft.com/office/drawing/2017/decorative" val="1"/>
              </a:ext>
            </a:extLst>
          </p:cNvPr>
          <p:cNvGrpSpPr/>
          <p:nvPr/>
        </p:nvGrpSpPr>
        <p:grpSpPr>
          <a:xfrm>
            <a:off x="1491372" y="215208"/>
            <a:ext cx="9977408" cy="1698905"/>
            <a:chOff x="2349119" y="374529"/>
            <a:chExt cx="16453485" cy="2801620"/>
          </a:xfrm>
        </p:grpSpPr>
        <p:sp>
          <p:nvSpPr>
            <p:cNvPr id="77" name="object 77"/>
            <p:cNvSpPr/>
            <p:nvPr/>
          </p:nvSpPr>
          <p:spPr>
            <a:xfrm>
              <a:off x="2349119" y="374541"/>
              <a:ext cx="16453485" cy="600075"/>
            </a:xfrm>
            <a:custGeom>
              <a:avLst/>
              <a:gdLst/>
              <a:ahLst/>
              <a:cxnLst/>
              <a:rect l="l" t="t" r="r" b="b"/>
              <a:pathLst>
                <a:path w="16453485" h="600075">
                  <a:moveTo>
                    <a:pt x="236499" y="11531"/>
                  </a:moveTo>
                  <a:lnTo>
                    <a:pt x="142557" y="11531"/>
                  </a:lnTo>
                  <a:lnTo>
                    <a:pt x="0" y="71691"/>
                  </a:lnTo>
                  <a:lnTo>
                    <a:pt x="0" y="172224"/>
                  </a:lnTo>
                  <a:lnTo>
                    <a:pt x="122783" y="126898"/>
                  </a:lnTo>
                  <a:lnTo>
                    <a:pt x="122783" y="588378"/>
                  </a:lnTo>
                  <a:lnTo>
                    <a:pt x="236499" y="588378"/>
                  </a:lnTo>
                  <a:lnTo>
                    <a:pt x="236499" y="11531"/>
                  </a:lnTo>
                  <a:close/>
                </a:path>
                <a:path w="16453485" h="600075">
                  <a:moveTo>
                    <a:pt x="868895" y="201066"/>
                  </a:moveTo>
                  <a:lnTo>
                    <a:pt x="863854" y="153263"/>
                  </a:lnTo>
                  <a:lnTo>
                    <a:pt x="848969" y="109677"/>
                  </a:lnTo>
                  <a:lnTo>
                    <a:pt x="825042" y="72453"/>
                  </a:lnTo>
                  <a:lnTo>
                    <a:pt x="792657" y="42024"/>
                  </a:lnTo>
                  <a:lnTo>
                    <a:pt x="755167" y="20764"/>
                  </a:lnTo>
                  <a:lnTo>
                    <a:pt x="755167" y="199415"/>
                  </a:lnTo>
                  <a:lnTo>
                    <a:pt x="755167" y="400494"/>
                  </a:lnTo>
                  <a:lnTo>
                    <a:pt x="747979" y="446646"/>
                  </a:lnTo>
                  <a:lnTo>
                    <a:pt x="727354" y="479907"/>
                  </a:lnTo>
                  <a:lnTo>
                    <a:pt x="694677" y="500037"/>
                  </a:lnTo>
                  <a:lnTo>
                    <a:pt x="651332" y="506793"/>
                  </a:lnTo>
                  <a:lnTo>
                    <a:pt x="607999" y="500037"/>
                  </a:lnTo>
                  <a:lnTo>
                    <a:pt x="575310" y="479907"/>
                  </a:lnTo>
                  <a:lnTo>
                    <a:pt x="554685" y="446646"/>
                  </a:lnTo>
                  <a:lnTo>
                    <a:pt x="547497" y="400494"/>
                  </a:lnTo>
                  <a:lnTo>
                    <a:pt x="547497" y="199415"/>
                  </a:lnTo>
                  <a:lnTo>
                    <a:pt x="554685" y="153263"/>
                  </a:lnTo>
                  <a:lnTo>
                    <a:pt x="575310" y="120002"/>
                  </a:lnTo>
                  <a:lnTo>
                    <a:pt x="607999" y="99872"/>
                  </a:lnTo>
                  <a:lnTo>
                    <a:pt x="651332" y="93116"/>
                  </a:lnTo>
                  <a:lnTo>
                    <a:pt x="694677" y="99872"/>
                  </a:lnTo>
                  <a:lnTo>
                    <a:pt x="727354" y="120002"/>
                  </a:lnTo>
                  <a:lnTo>
                    <a:pt x="747979" y="153263"/>
                  </a:lnTo>
                  <a:lnTo>
                    <a:pt x="755167" y="199415"/>
                  </a:lnTo>
                  <a:lnTo>
                    <a:pt x="755167" y="20764"/>
                  </a:lnTo>
                  <a:lnTo>
                    <a:pt x="752487" y="19240"/>
                  </a:lnTo>
                  <a:lnTo>
                    <a:pt x="705167" y="4953"/>
                  </a:lnTo>
                  <a:lnTo>
                    <a:pt x="651332" y="0"/>
                  </a:lnTo>
                  <a:lnTo>
                    <a:pt x="597509" y="4953"/>
                  </a:lnTo>
                  <a:lnTo>
                    <a:pt x="550176" y="19240"/>
                  </a:lnTo>
                  <a:lnTo>
                    <a:pt x="510006" y="42024"/>
                  </a:lnTo>
                  <a:lnTo>
                    <a:pt x="477634" y="72453"/>
                  </a:lnTo>
                  <a:lnTo>
                    <a:pt x="453707" y="109677"/>
                  </a:lnTo>
                  <a:lnTo>
                    <a:pt x="438873" y="152831"/>
                  </a:lnTo>
                  <a:lnTo>
                    <a:pt x="433781" y="201066"/>
                  </a:lnTo>
                  <a:lnTo>
                    <a:pt x="433781" y="398843"/>
                  </a:lnTo>
                  <a:lnTo>
                    <a:pt x="438823" y="446646"/>
                  </a:lnTo>
                  <a:lnTo>
                    <a:pt x="453707" y="490245"/>
                  </a:lnTo>
                  <a:lnTo>
                    <a:pt x="477634" y="527456"/>
                  </a:lnTo>
                  <a:lnTo>
                    <a:pt x="510006" y="557885"/>
                  </a:lnTo>
                  <a:lnTo>
                    <a:pt x="550176" y="580669"/>
                  </a:lnTo>
                  <a:lnTo>
                    <a:pt x="597509" y="594969"/>
                  </a:lnTo>
                  <a:lnTo>
                    <a:pt x="651332" y="599922"/>
                  </a:lnTo>
                  <a:lnTo>
                    <a:pt x="705167" y="594969"/>
                  </a:lnTo>
                  <a:lnTo>
                    <a:pt x="752487" y="580669"/>
                  </a:lnTo>
                  <a:lnTo>
                    <a:pt x="792657" y="557885"/>
                  </a:lnTo>
                  <a:lnTo>
                    <a:pt x="825042" y="527456"/>
                  </a:lnTo>
                  <a:lnTo>
                    <a:pt x="838327" y="506793"/>
                  </a:lnTo>
                  <a:lnTo>
                    <a:pt x="848969" y="490245"/>
                  </a:lnTo>
                  <a:lnTo>
                    <a:pt x="863803" y="447090"/>
                  </a:lnTo>
                  <a:lnTo>
                    <a:pt x="868895" y="398843"/>
                  </a:lnTo>
                  <a:lnTo>
                    <a:pt x="868895" y="201066"/>
                  </a:lnTo>
                  <a:close/>
                </a:path>
                <a:path w="16453485" h="600075">
                  <a:moveTo>
                    <a:pt x="1487843" y="201066"/>
                  </a:moveTo>
                  <a:lnTo>
                    <a:pt x="1482801" y="153263"/>
                  </a:lnTo>
                  <a:lnTo>
                    <a:pt x="1467916" y="109677"/>
                  </a:lnTo>
                  <a:lnTo>
                    <a:pt x="1443990" y="72453"/>
                  </a:lnTo>
                  <a:lnTo>
                    <a:pt x="1411617" y="42024"/>
                  </a:lnTo>
                  <a:lnTo>
                    <a:pt x="1374114" y="20764"/>
                  </a:lnTo>
                  <a:lnTo>
                    <a:pt x="1374114" y="199415"/>
                  </a:lnTo>
                  <a:lnTo>
                    <a:pt x="1374114" y="400494"/>
                  </a:lnTo>
                  <a:lnTo>
                    <a:pt x="1366939" y="446646"/>
                  </a:lnTo>
                  <a:lnTo>
                    <a:pt x="1346301" y="479907"/>
                  </a:lnTo>
                  <a:lnTo>
                    <a:pt x="1313624" y="500037"/>
                  </a:lnTo>
                  <a:lnTo>
                    <a:pt x="1270279" y="506793"/>
                  </a:lnTo>
                  <a:lnTo>
                    <a:pt x="1226947" y="500037"/>
                  </a:lnTo>
                  <a:lnTo>
                    <a:pt x="1194269" y="479907"/>
                  </a:lnTo>
                  <a:lnTo>
                    <a:pt x="1173632" y="446646"/>
                  </a:lnTo>
                  <a:lnTo>
                    <a:pt x="1166456" y="400494"/>
                  </a:lnTo>
                  <a:lnTo>
                    <a:pt x="1166456" y="199415"/>
                  </a:lnTo>
                  <a:lnTo>
                    <a:pt x="1173632" y="153263"/>
                  </a:lnTo>
                  <a:lnTo>
                    <a:pt x="1194269" y="120002"/>
                  </a:lnTo>
                  <a:lnTo>
                    <a:pt x="1226947" y="99872"/>
                  </a:lnTo>
                  <a:lnTo>
                    <a:pt x="1270279" y="93116"/>
                  </a:lnTo>
                  <a:lnTo>
                    <a:pt x="1313624" y="99872"/>
                  </a:lnTo>
                  <a:lnTo>
                    <a:pt x="1346301" y="120002"/>
                  </a:lnTo>
                  <a:lnTo>
                    <a:pt x="1366939" y="153263"/>
                  </a:lnTo>
                  <a:lnTo>
                    <a:pt x="1374114" y="199415"/>
                  </a:lnTo>
                  <a:lnTo>
                    <a:pt x="1374114" y="20764"/>
                  </a:lnTo>
                  <a:lnTo>
                    <a:pt x="1371434" y="19240"/>
                  </a:lnTo>
                  <a:lnTo>
                    <a:pt x="1324114" y="4953"/>
                  </a:lnTo>
                  <a:lnTo>
                    <a:pt x="1270279" y="0"/>
                  </a:lnTo>
                  <a:lnTo>
                    <a:pt x="1216456" y="4953"/>
                  </a:lnTo>
                  <a:lnTo>
                    <a:pt x="1169136" y="19240"/>
                  </a:lnTo>
                  <a:lnTo>
                    <a:pt x="1128953" y="42024"/>
                  </a:lnTo>
                  <a:lnTo>
                    <a:pt x="1096581" y="72453"/>
                  </a:lnTo>
                  <a:lnTo>
                    <a:pt x="1072654" y="109677"/>
                  </a:lnTo>
                  <a:lnTo>
                    <a:pt x="1057821" y="152831"/>
                  </a:lnTo>
                  <a:lnTo>
                    <a:pt x="1052728" y="201066"/>
                  </a:lnTo>
                  <a:lnTo>
                    <a:pt x="1052728" y="398843"/>
                  </a:lnTo>
                  <a:lnTo>
                    <a:pt x="1057770" y="446646"/>
                  </a:lnTo>
                  <a:lnTo>
                    <a:pt x="1072654" y="490245"/>
                  </a:lnTo>
                  <a:lnTo>
                    <a:pt x="1096581" y="527456"/>
                  </a:lnTo>
                  <a:lnTo>
                    <a:pt x="1128953" y="557885"/>
                  </a:lnTo>
                  <a:lnTo>
                    <a:pt x="1169136" y="580669"/>
                  </a:lnTo>
                  <a:lnTo>
                    <a:pt x="1216456" y="594969"/>
                  </a:lnTo>
                  <a:lnTo>
                    <a:pt x="1270279" y="599922"/>
                  </a:lnTo>
                  <a:lnTo>
                    <a:pt x="1324114" y="594969"/>
                  </a:lnTo>
                  <a:lnTo>
                    <a:pt x="1371434" y="580669"/>
                  </a:lnTo>
                  <a:lnTo>
                    <a:pt x="1411617" y="557885"/>
                  </a:lnTo>
                  <a:lnTo>
                    <a:pt x="1443990" y="527456"/>
                  </a:lnTo>
                  <a:lnTo>
                    <a:pt x="1457274" y="506793"/>
                  </a:lnTo>
                  <a:lnTo>
                    <a:pt x="1467916" y="490245"/>
                  </a:lnTo>
                  <a:lnTo>
                    <a:pt x="1482750" y="447090"/>
                  </a:lnTo>
                  <a:lnTo>
                    <a:pt x="1487843" y="398843"/>
                  </a:lnTo>
                  <a:lnTo>
                    <a:pt x="1487843" y="201066"/>
                  </a:lnTo>
                  <a:close/>
                </a:path>
                <a:path w="16453485" h="600075">
                  <a:moveTo>
                    <a:pt x="2515438" y="11531"/>
                  </a:moveTo>
                  <a:lnTo>
                    <a:pt x="2409139" y="11531"/>
                  </a:lnTo>
                  <a:lnTo>
                    <a:pt x="2245969" y="341160"/>
                  </a:lnTo>
                  <a:lnTo>
                    <a:pt x="2082800" y="11531"/>
                  </a:lnTo>
                  <a:lnTo>
                    <a:pt x="1976488" y="11531"/>
                  </a:lnTo>
                  <a:lnTo>
                    <a:pt x="1976488" y="588378"/>
                  </a:lnTo>
                  <a:lnTo>
                    <a:pt x="2086927" y="588378"/>
                  </a:lnTo>
                  <a:lnTo>
                    <a:pt x="2086927" y="234035"/>
                  </a:lnTo>
                  <a:lnTo>
                    <a:pt x="2194877" y="448284"/>
                  </a:lnTo>
                  <a:lnTo>
                    <a:pt x="2297061" y="448284"/>
                  </a:lnTo>
                  <a:lnTo>
                    <a:pt x="2405011" y="234035"/>
                  </a:lnTo>
                  <a:lnTo>
                    <a:pt x="2405011" y="588378"/>
                  </a:lnTo>
                  <a:lnTo>
                    <a:pt x="2515438" y="588378"/>
                  </a:lnTo>
                  <a:lnTo>
                    <a:pt x="2515438" y="11531"/>
                  </a:lnTo>
                  <a:close/>
                </a:path>
                <a:path w="16453485" h="600075">
                  <a:moveTo>
                    <a:pt x="2842412" y="11531"/>
                  </a:moveTo>
                  <a:lnTo>
                    <a:pt x="2727045" y="11531"/>
                  </a:lnTo>
                  <a:lnTo>
                    <a:pt x="2727045" y="588378"/>
                  </a:lnTo>
                  <a:lnTo>
                    <a:pt x="2842412" y="588378"/>
                  </a:lnTo>
                  <a:lnTo>
                    <a:pt x="2842412" y="11531"/>
                  </a:lnTo>
                  <a:close/>
                </a:path>
                <a:path w="16453485" h="600075">
                  <a:moveTo>
                    <a:pt x="3432937" y="492861"/>
                  </a:moveTo>
                  <a:lnTo>
                    <a:pt x="3167583" y="492861"/>
                  </a:lnTo>
                  <a:lnTo>
                    <a:pt x="3167583" y="11531"/>
                  </a:lnTo>
                  <a:lnTo>
                    <a:pt x="3052216" y="11531"/>
                  </a:lnTo>
                  <a:lnTo>
                    <a:pt x="3052216" y="492861"/>
                  </a:lnTo>
                  <a:lnTo>
                    <a:pt x="3052216" y="588111"/>
                  </a:lnTo>
                  <a:lnTo>
                    <a:pt x="3432937" y="588111"/>
                  </a:lnTo>
                  <a:lnTo>
                    <a:pt x="3432937" y="492861"/>
                  </a:lnTo>
                  <a:close/>
                </a:path>
                <a:path w="16453485" h="600075">
                  <a:moveTo>
                    <a:pt x="3989413" y="492861"/>
                  </a:moveTo>
                  <a:lnTo>
                    <a:pt x="3724059" y="492861"/>
                  </a:lnTo>
                  <a:lnTo>
                    <a:pt x="3724059" y="11531"/>
                  </a:lnTo>
                  <a:lnTo>
                    <a:pt x="3608692" y="11531"/>
                  </a:lnTo>
                  <a:lnTo>
                    <a:pt x="3608692" y="492861"/>
                  </a:lnTo>
                  <a:lnTo>
                    <a:pt x="3608692" y="588111"/>
                  </a:lnTo>
                  <a:lnTo>
                    <a:pt x="3989413" y="588111"/>
                  </a:lnTo>
                  <a:lnTo>
                    <a:pt x="3989413" y="492861"/>
                  </a:lnTo>
                  <a:close/>
                </a:path>
                <a:path w="16453485" h="600075">
                  <a:moveTo>
                    <a:pt x="4282351" y="11531"/>
                  </a:moveTo>
                  <a:lnTo>
                    <a:pt x="4166984" y="11531"/>
                  </a:lnTo>
                  <a:lnTo>
                    <a:pt x="4166984" y="588378"/>
                  </a:lnTo>
                  <a:lnTo>
                    <a:pt x="4282351" y="588378"/>
                  </a:lnTo>
                  <a:lnTo>
                    <a:pt x="4282351" y="11531"/>
                  </a:lnTo>
                  <a:close/>
                </a:path>
                <a:path w="16453485" h="600075">
                  <a:moveTo>
                    <a:pt x="4989550" y="257924"/>
                  </a:moveTo>
                  <a:lnTo>
                    <a:pt x="4986325" y="210451"/>
                  </a:lnTo>
                  <a:lnTo>
                    <a:pt x="4976673" y="166217"/>
                  </a:lnTo>
                  <a:lnTo>
                    <a:pt x="4960620" y="125857"/>
                  </a:lnTo>
                  <a:lnTo>
                    <a:pt x="4938217" y="90004"/>
                  </a:lnTo>
                  <a:lnTo>
                    <a:pt x="4909515" y="59270"/>
                  </a:lnTo>
                  <a:lnTo>
                    <a:pt x="4874552" y="34264"/>
                  </a:lnTo>
                  <a:lnTo>
                    <a:pt x="4874184" y="34099"/>
                  </a:lnTo>
                  <a:lnTo>
                    <a:pt x="4874184" y="252158"/>
                  </a:lnTo>
                  <a:lnTo>
                    <a:pt x="4874184" y="347751"/>
                  </a:lnTo>
                  <a:lnTo>
                    <a:pt x="4868697" y="399161"/>
                  </a:lnTo>
                  <a:lnTo>
                    <a:pt x="4852060" y="442379"/>
                  </a:lnTo>
                  <a:lnTo>
                    <a:pt x="4823993" y="475551"/>
                  </a:lnTo>
                  <a:lnTo>
                    <a:pt x="4784204" y="496824"/>
                  </a:lnTo>
                  <a:lnTo>
                    <a:pt x="4732439" y="504329"/>
                  </a:lnTo>
                  <a:lnTo>
                    <a:pt x="4680674" y="496824"/>
                  </a:lnTo>
                  <a:lnTo>
                    <a:pt x="4640897" y="475551"/>
                  </a:lnTo>
                  <a:lnTo>
                    <a:pt x="4612830" y="442379"/>
                  </a:lnTo>
                  <a:lnTo>
                    <a:pt x="4596181" y="399161"/>
                  </a:lnTo>
                  <a:lnTo>
                    <a:pt x="4590707" y="347751"/>
                  </a:lnTo>
                  <a:lnTo>
                    <a:pt x="4590707" y="252158"/>
                  </a:lnTo>
                  <a:lnTo>
                    <a:pt x="4596181" y="200748"/>
                  </a:lnTo>
                  <a:lnTo>
                    <a:pt x="4612830" y="157530"/>
                  </a:lnTo>
                  <a:lnTo>
                    <a:pt x="4640897" y="124358"/>
                  </a:lnTo>
                  <a:lnTo>
                    <a:pt x="4680674" y="103085"/>
                  </a:lnTo>
                  <a:lnTo>
                    <a:pt x="4732439" y="95580"/>
                  </a:lnTo>
                  <a:lnTo>
                    <a:pt x="4784204" y="103085"/>
                  </a:lnTo>
                  <a:lnTo>
                    <a:pt x="4823993" y="124358"/>
                  </a:lnTo>
                  <a:lnTo>
                    <a:pt x="4852060" y="157530"/>
                  </a:lnTo>
                  <a:lnTo>
                    <a:pt x="4868697" y="200748"/>
                  </a:lnTo>
                  <a:lnTo>
                    <a:pt x="4874184" y="252158"/>
                  </a:lnTo>
                  <a:lnTo>
                    <a:pt x="4874184" y="34099"/>
                  </a:lnTo>
                  <a:lnTo>
                    <a:pt x="4833353" y="15646"/>
                  </a:lnTo>
                  <a:lnTo>
                    <a:pt x="4785969" y="4013"/>
                  </a:lnTo>
                  <a:lnTo>
                    <a:pt x="4732439" y="0"/>
                  </a:lnTo>
                  <a:lnTo>
                    <a:pt x="4679124" y="4013"/>
                  </a:lnTo>
                  <a:lnTo>
                    <a:pt x="4631868" y="15646"/>
                  </a:lnTo>
                  <a:lnTo>
                    <a:pt x="4590694" y="34264"/>
                  </a:lnTo>
                  <a:lnTo>
                    <a:pt x="4555706" y="59270"/>
                  </a:lnTo>
                  <a:lnTo>
                    <a:pt x="4526927" y="90004"/>
                  </a:lnTo>
                  <a:lnTo>
                    <a:pt x="4504448" y="125857"/>
                  </a:lnTo>
                  <a:lnTo>
                    <a:pt x="4488307" y="166217"/>
                  </a:lnTo>
                  <a:lnTo>
                    <a:pt x="4478579" y="210451"/>
                  </a:lnTo>
                  <a:lnTo>
                    <a:pt x="4475327" y="257924"/>
                  </a:lnTo>
                  <a:lnTo>
                    <a:pt x="4475327" y="341985"/>
                  </a:lnTo>
                  <a:lnTo>
                    <a:pt x="4478579" y="389458"/>
                  </a:lnTo>
                  <a:lnTo>
                    <a:pt x="4488307" y="433692"/>
                  </a:lnTo>
                  <a:lnTo>
                    <a:pt x="4504448" y="474052"/>
                  </a:lnTo>
                  <a:lnTo>
                    <a:pt x="4526927" y="509905"/>
                  </a:lnTo>
                  <a:lnTo>
                    <a:pt x="4555706" y="540651"/>
                  </a:lnTo>
                  <a:lnTo>
                    <a:pt x="4590694" y="565645"/>
                  </a:lnTo>
                  <a:lnTo>
                    <a:pt x="4631868" y="584276"/>
                  </a:lnTo>
                  <a:lnTo>
                    <a:pt x="4679124" y="595909"/>
                  </a:lnTo>
                  <a:lnTo>
                    <a:pt x="4732439" y="599922"/>
                  </a:lnTo>
                  <a:lnTo>
                    <a:pt x="4785969" y="595909"/>
                  </a:lnTo>
                  <a:lnTo>
                    <a:pt x="4833353" y="584276"/>
                  </a:lnTo>
                  <a:lnTo>
                    <a:pt x="4874552" y="565645"/>
                  </a:lnTo>
                  <a:lnTo>
                    <a:pt x="4909515" y="540651"/>
                  </a:lnTo>
                  <a:lnTo>
                    <a:pt x="4938217" y="509905"/>
                  </a:lnTo>
                  <a:lnTo>
                    <a:pt x="4960620" y="474052"/>
                  </a:lnTo>
                  <a:lnTo>
                    <a:pt x="4976673" y="433692"/>
                  </a:lnTo>
                  <a:lnTo>
                    <a:pt x="4986325" y="389458"/>
                  </a:lnTo>
                  <a:lnTo>
                    <a:pt x="4989550" y="341985"/>
                  </a:lnTo>
                  <a:lnTo>
                    <a:pt x="4989550" y="257924"/>
                  </a:lnTo>
                  <a:close/>
                </a:path>
                <a:path w="16453485" h="600075">
                  <a:moveTo>
                    <a:pt x="5654980" y="11531"/>
                  </a:moveTo>
                  <a:lnTo>
                    <a:pt x="5542077" y="11531"/>
                  </a:lnTo>
                  <a:lnTo>
                    <a:pt x="5542077" y="395554"/>
                  </a:lnTo>
                  <a:lnTo>
                    <a:pt x="5290731" y="11531"/>
                  </a:lnTo>
                  <a:lnTo>
                    <a:pt x="5181143" y="11531"/>
                  </a:lnTo>
                  <a:lnTo>
                    <a:pt x="5181143" y="588378"/>
                  </a:lnTo>
                  <a:lnTo>
                    <a:pt x="5294033" y="588378"/>
                  </a:lnTo>
                  <a:lnTo>
                    <a:pt x="5294033" y="204355"/>
                  </a:lnTo>
                  <a:lnTo>
                    <a:pt x="5545366" y="588378"/>
                  </a:lnTo>
                  <a:lnTo>
                    <a:pt x="5654980" y="588378"/>
                  </a:lnTo>
                  <a:lnTo>
                    <a:pt x="5654980" y="11531"/>
                  </a:lnTo>
                  <a:close/>
                </a:path>
                <a:path w="16453485" h="600075">
                  <a:moveTo>
                    <a:pt x="6647116" y="588378"/>
                  </a:moveTo>
                  <a:lnTo>
                    <a:pt x="6603682" y="467233"/>
                  </a:lnTo>
                  <a:lnTo>
                    <a:pt x="6570878" y="375767"/>
                  </a:lnTo>
                  <a:lnTo>
                    <a:pt x="6477508" y="115366"/>
                  </a:lnTo>
                  <a:lnTo>
                    <a:pt x="6464173" y="78181"/>
                  </a:lnTo>
                  <a:lnTo>
                    <a:pt x="6464173" y="375767"/>
                  </a:lnTo>
                  <a:lnTo>
                    <a:pt x="6298539" y="375767"/>
                  </a:lnTo>
                  <a:lnTo>
                    <a:pt x="6381763" y="115366"/>
                  </a:lnTo>
                  <a:lnTo>
                    <a:pt x="6464173" y="375767"/>
                  </a:lnTo>
                  <a:lnTo>
                    <a:pt x="6464173" y="78181"/>
                  </a:lnTo>
                  <a:lnTo>
                    <a:pt x="6440284" y="11531"/>
                  </a:lnTo>
                  <a:lnTo>
                    <a:pt x="6323266" y="11531"/>
                  </a:lnTo>
                  <a:lnTo>
                    <a:pt x="6116409" y="588378"/>
                  </a:lnTo>
                  <a:lnTo>
                    <a:pt x="6230963" y="588378"/>
                  </a:lnTo>
                  <a:lnTo>
                    <a:pt x="6269698" y="467233"/>
                  </a:lnTo>
                  <a:lnTo>
                    <a:pt x="6493853" y="467233"/>
                  </a:lnTo>
                  <a:lnTo>
                    <a:pt x="6532575" y="588378"/>
                  </a:lnTo>
                  <a:lnTo>
                    <a:pt x="6647116" y="588378"/>
                  </a:lnTo>
                  <a:close/>
                </a:path>
                <a:path w="16453485" h="600075">
                  <a:moveTo>
                    <a:pt x="7290549" y="11531"/>
                  </a:moveTo>
                  <a:lnTo>
                    <a:pt x="7177646" y="11531"/>
                  </a:lnTo>
                  <a:lnTo>
                    <a:pt x="7177646" y="395554"/>
                  </a:lnTo>
                  <a:lnTo>
                    <a:pt x="6926300" y="11531"/>
                  </a:lnTo>
                  <a:lnTo>
                    <a:pt x="6816699" y="11531"/>
                  </a:lnTo>
                  <a:lnTo>
                    <a:pt x="6816699" y="588378"/>
                  </a:lnTo>
                  <a:lnTo>
                    <a:pt x="6929602" y="588378"/>
                  </a:lnTo>
                  <a:lnTo>
                    <a:pt x="6929602" y="204355"/>
                  </a:lnTo>
                  <a:lnTo>
                    <a:pt x="7180935" y="588378"/>
                  </a:lnTo>
                  <a:lnTo>
                    <a:pt x="7290549" y="588378"/>
                  </a:lnTo>
                  <a:lnTo>
                    <a:pt x="7290549" y="11531"/>
                  </a:lnTo>
                  <a:close/>
                </a:path>
                <a:path w="16453485" h="600075">
                  <a:moveTo>
                    <a:pt x="7974012" y="11531"/>
                  </a:moveTo>
                  <a:lnTo>
                    <a:pt x="7861109" y="11531"/>
                  </a:lnTo>
                  <a:lnTo>
                    <a:pt x="7861109" y="395554"/>
                  </a:lnTo>
                  <a:lnTo>
                    <a:pt x="7609764" y="11531"/>
                  </a:lnTo>
                  <a:lnTo>
                    <a:pt x="7500175" y="11531"/>
                  </a:lnTo>
                  <a:lnTo>
                    <a:pt x="7500175" y="588378"/>
                  </a:lnTo>
                  <a:lnTo>
                    <a:pt x="7613066" y="588378"/>
                  </a:lnTo>
                  <a:lnTo>
                    <a:pt x="7613066" y="204355"/>
                  </a:lnTo>
                  <a:lnTo>
                    <a:pt x="7864411" y="588378"/>
                  </a:lnTo>
                  <a:lnTo>
                    <a:pt x="7974012" y="588378"/>
                  </a:lnTo>
                  <a:lnTo>
                    <a:pt x="7974012" y="11531"/>
                  </a:lnTo>
                  <a:close/>
                </a:path>
                <a:path w="16453485" h="600075">
                  <a:moveTo>
                    <a:pt x="8654758" y="11531"/>
                  </a:moveTo>
                  <a:lnTo>
                    <a:pt x="8539391" y="11531"/>
                  </a:lnTo>
                  <a:lnTo>
                    <a:pt x="8539391" y="385660"/>
                  </a:lnTo>
                  <a:lnTo>
                    <a:pt x="8530768" y="435838"/>
                  </a:lnTo>
                  <a:lnTo>
                    <a:pt x="8506219" y="473113"/>
                  </a:lnTo>
                  <a:lnTo>
                    <a:pt x="8467776" y="496328"/>
                  </a:lnTo>
                  <a:lnTo>
                    <a:pt x="8417433" y="504317"/>
                  </a:lnTo>
                  <a:lnTo>
                    <a:pt x="8366963" y="496328"/>
                  </a:lnTo>
                  <a:lnTo>
                    <a:pt x="8328228" y="473113"/>
                  </a:lnTo>
                  <a:lnTo>
                    <a:pt x="8303400" y="435838"/>
                  </a:lnTo>
                  <a:lnTo>
                    <a:pt x="8294649" y="385660"/>
                  </a:lnTo>
                  <a:lnTo>
                    <a:pt x="8294649" y="11531"/>
                  </a:lnTo>
                  <a:lnTo>
                    <a:pt x="8180095" y="11531"/>
                  </a:lnTo>
                  <a:lnTo>
                    <a:pt x="8180095" y="380707"/>
                  </a:lnTo>
                  <a:lnTo>
                    <a:pt x="8184172" y="427520"/>
                  </a:lnTo>
                  <a:lnTo>
                    <a:pt x="8196199" y="469900"/>
                  </a:lnTo>
                  <a:lnTo>
                    <a:pt x="8215858" y="507288"/>
                  </a:lnTo>
                  <a:lnTo>
                    <a:pt x="8242821" y="539140"/>
                  </a:lnTo>
                  <a:lnTo>
                    <a:pt x="8276780" y="564896"/>
                  </a:lnTo>
                  <a:lnTo>
                    <a:pt x="8317420" y="583984"/>
                  </a:lnTo>
                  <a:lnTo>
                    <a:pt x="8364410" y="595845"/>
                  </a:lnTo>
                  <a:lnTo>
                    <a:pt x="8417433" y="599922"/>
                  </a:lnTo>
                  <a:lnTo>
                    <a:pt x="8470455" y="595845"/>
                  </a:lnTo>
                  <a:lnTo>
                    <a:pt x="8517433" y="583984"/>
                  </a:lnTo>
                  <a:lnTo>
                    <a:pt x="8558073" y="564896"/>
                  </a:lnTo>
                  <a:lnTo>
                    <a:pt x="8592033" y="539140"/>
                  </a:lnTo>
                  <a:lnTo>
                    <a:pt x="8618995" y="507288"/>
                  </a:lnTo>
                  <a:lnTo>
                    <a:pt x="8638654" y="469900"/>
                  </a:lnTo>
                  <a:lnTo>
                    <a:pt x="8650681" y="427520"/>
                  </a:lnTo>
                  <a:lnTo>
                    <a:pt x="8654758" y="380707"/>
                  </a:lnTo>
                  <a:lnTo>
                    <a:pt x="8654758" y="11531"/>
                  </a:lnTo>
                  <a:close/>
                </a:path>
                <a:path w="16453485" h="600075">
                  <a:moveTo>
                    <a:pt x="9324137" y="588378"/>
                  </a:moveTo>
                  <a:lnTo>
                    <a:pt x="9280703" y="467233"/>
                  </a:lnTo>
                  <a:lnTo>
                    <a:pt x="9247899" y="375767"/>
                  </a:lnTo>
                  <a:lnTo>
                    <a:pt x="9154528" y="115366"/>
                  </a:lnTo>
                  <a:lnTo>
                    <a:pt x="9141193" y="78193"/>
                  </a:lnTo>
                  <a:lnTo>
                    <a:pt x="9141193" y="375767"/>
                  </a:lnTo>
                  <a:lnTo>
                    <a:pt x="8975547" y="375767"/>
                  </a:lnTo>
                  <a:lnTo>
                    <a:pt x="9058783" y="115366"/>
                  </a:lnTo>
                  <a:lnTo>
                    <a:pt x="9141193" y="375767"/>
                  </a:lnTo>
                  <a:lnTo>
                    <a:pt x="9141193" y="78193"/>
                  </a:lnTo>
                  <a:lnTo>
                    <a:pt x="9117292" y="11531"/>
                  </a:lnTo>
                  <a:lnTo>
                    <a:pt x="9000274" y="11531"/>
                  </a:lnTo>
                  <a:lnTo>
                    <a:pt x="8793442" y="588378"/>
                  </a:lnTo>
                  <a:lnTo>
                    <a:pt x="8907983" y="588378"/>
                  </a:lnTo>
                  <a:lnTo>
                    <a:pt x="8946718" y="467233"/>
                  </a:lnTo>
                  <a:lnTo>
                    <a:pt x="9170860" y="467233"/>
                  </a:lnTo>
                  <a:lnTo>
                    <a:pt x="9209595" y="588378"/>
                  </a:lnTo>
                  <a:lnTo>
                    <a:pt x="9324137" y="588378"/>
                  </a:lnTo>
                  <a:close/>
                </a:path>
                <a:path w="16453485" h="600075">
                  <a:moveTo>
                    <a:pt x="9874428" y="492861"/>
                  </a:moveTo>
                  <a:lnTo>
                    <a:pt x="9609087" y="492861"/>
                  </a:lnTo>
                  <a:lnTo>
                    <a:pt x="9609087" y="11531"/>
                  </a:lnTo>
                  <a:lnTo>
                    <a:pt x="9493720" y="11531"/>
                  </a:lnTo>
                  <a:lnTo>
                    <a:pt x="9493720" y="492861"/>
                  </a:lnTo>
                  <a:lnTo>
                    <a:pt x="9493720" y="588111"/>
                  </a:lnTo>
                  <a:lnTo>
                    <a:pt x="9874428" y="588111"/>
                  </a:lnTo>
                  <a:lnTo>
                    <a:pt x="9874428" y="492861"/>
                  </a:lnTo>
                  <a:close/>
                </a:path>
                <a:path w="16453485" h="600075">
                  <a:moveTo>
                    <a:pt x="10804779" y="205181"/>
                  </a:moveTo>
                  <a:lnTo>
                    <a:pt x="10799864" y="158127"/>
                  </a:lnTo>
                  <a:lnTo>
                    <a:pt x="10785500" y="116344"/>
                  </a:lnTo>
                  <a:lnTo>
                    <a:pt x="10762221" y="80530"/>
                  </a:lnTo>
                  <a:lnTo>
                    <a:pt x="10730548" y="51422"/>
                  </a:lnTo>
                  <a:lnTo>
                    <a:pt x="10691012" y="29743"/>
                  </a:lnTo>
                  <a:lnTo>
                    <a:pt x="10689412" y="29286"/>
                  </a:lnTo>
                  <a:lnTo>
                    <a:pt x="10689412" y="205181"/>
                  </a:lnTo>
                  <a:lnTo>
                    <a:pt x="10683113" y="245135"/>
                  </a:lnTo>
                  <a:lnTo>
                    <a:pt x="10663758" y="277596"/>
                  </a:lnTo>
                  <a:lnTo>
                    <a:pt x="10630662" y="299402"/>
                  </a:lnTo>
                  <a:lnTo>
                    <a:pt x="10583101" y="307378"/>
                  </a:lnTo>
                  <a:lnTo>
                    <a:pt x="10466083" y="307378"/>
                  </a:lnTo>
                  <a:lnTo>
                    <a:pt x="10466083" y="106299"/>
                  </a:lnTo>
                  <a:lnTo>
                    <a:pt x="10583101" y="106299"/>
                  </a:lnTo>
                  <a:lnTo>
                    <a:pt x="10630662" y="113753"/>
                  </a:lnTo>
                  <a:lnTo>
                    <a:pt x="10663758" y="134416"/>
                  </a:lnTo>
                  <a:lnTo>
                    <a:pt x="10683113" y="165747"/>
                  </a:lnTo>
                  <a:lnTo>
                    <a:pt x="10689412" y="205181"/>
                  </a:lnTo>
                  <a:lnTo>
                    <a:pt x="10689412" y="29286"/>
                  </a:lnTo>
                  <a:lnTo>
                    <a:pt x="10644162" y="16205"/>
                  </a:lnTo>
                  <a:lnTo>
                    <a:pt x="10590517" y="11531"/>
                  </a:lnTo>
                  <a:lnTo>
                    <a:pt x="10350716" y="11531"/>
                  </a:lnTo>
                  <a:lnTo>
                    <a:pt x="10350716" y="588378"/>
                  </a:lnTo>
                  <a:lnTo>
                    <a:pt x="10466083" y="588378"/>
                  </a:lnTo>
                  <a:lnTo>
                    <a:pt x="10466083" y="402132"/>
                  </a:lnTo>
                  <a:lnTo>
                    <a:pt x="10590517" y="402132"/>
                  </a:lnTo>
                  <a:lnTo>
                    <a:pt x="10643121" y="397281"/>
                  </a:lnTo>
                  <a:lnTo>
                    <a:pt x="10689577" y="383273"/>
                  </a:lnTo>
                  <a:lnTo>
                    <a:pt x="10729163" y="360946"/>
                  </a:lnTo>
                  <a:lnTo>
                    <a:pt x="10761180" y="331139"/>
                  </a:lnTo>
                  <a:lnTo>
                    <a:pt x="10776661" y="307378"/>
                  </a:lnTo>
                  <a:lnTo>
                    <a:pt x="10784929" y="294690"/>
                  </a:lnTo>
                  <a:lnTo>
                    <a:pt x="10799699" y="252425"/>
                  </a:lnTo>
                  <a:lnTo>
                    <a:pt x="10804779" y="205181"/>
                  </a:lnTo>
                  <a:close/>
                </a:path>
                <a:path w="16453485" h="600075">
                  <a:moveTo>
                    <a:pt x="11420107" y="588378"/>
                  </a:moveTo>
                  <a:lnTo>
                    <a:pt x="11376660" y="467233"/>
                  </a:lnTo>
                  <a:lnTo>
                    <a:pt x="11343869" y="375767"/>
                  </a:lnTo>
                  <a:lnTo>
                    <a:pt x="11250486" y="115366"/>
                  </a:lnTo>
                  <a:lnTo>
                    <a:pt x="11237163" y="78206"/>
                  </a:lnTo>
                  <a:lnTo>
                    <a:pt x="11237163" y="375767"/>
                  </a:lnTo>
                  <a:lnTo>
                    <a:pt x="11071517" y="375767"/>
                  </a:lnTo>
                  <a:lnTo>
                    <a:pt x="11154753" y="115366"/>
                  </a:lnTo>
                  <a:lnTo>
                    <a:pt x="11237163" y="375767"/>
                  </a:lnTo>
                  <a:lnTo>
                    <a:pt x="11237163" y="78206"/>
                  </a:lnTo>
                  <a:lnTo>
                    <a:pt x="11213262" y="11531"/>
                  </a:lnTo>
                  <a:lnTo>
                    <a:pt x="11096244" y="11531"/>
                  </a:lnTo>
                  <a:lnTo>
                    <a:pt x="10889399" y="588378"/>
                  </a:lnTo>
                  <a:lnTo>
                    <a:pt x="11003953" y="588378"/>
                  </a:lnTo>
                  <a:lnTo>
                    <a:pt x="11042675" y="467233"/>
                  </a:lnTo>
                  <a:lnTo>
                    <a:pt x="11266830" y="467233"/>
                  </a:lnTo>
                  <a:lnTo>
                    <a:pt x="11305553" y="588378"/>
                  </a:lnTo>
                  <a:lnTo>
                    <a:pt x="11420107" y="588378"/>
                  </a:lnTo>
                  <a:close/>
                </a:path>
                <a:path w="16453485" h="600075">
                  <a:moveTo>
                    <a:pt x="12012511" y="417804"/>
                  </a:moveTo>
                  <a:lnTo>
                    <a:pt x="12007545" y="374192"/>
                  </a:lnTo>
                  <a:lnTo>
                    <a:pt x="11992572" y="337299"/>
                  </a:lnTo>
                  <a:lnTo>
                    <a:pt x="11967477" y="307136"/>
                  </a:lnTo>
                  <a:lnTo>
                    <a:pt x="11932133" y="283705"/>
                  </a:lnTo>
                  <a:lnTo>
                    <a:pt x="11886425" y="266992"/>
                  </a:lnTo>
                  <a:lnTo>
                    <a:pt x="11728209" y="224955"/>
                  </a:lnTo>
                  <a:lnTo>
                    <a:pt x="11706924" y="216712"/>
                  </a:lnTo>
                  <a:lnTo>
                    <a:pt x="11691430" y="204050"/>
                  </a:lnTo>
                  <a:lnTo>
                    <a:pt x="11681968" y="186613"/>
                  </a:lnTo>
                  <a:lnTo>
                    <a:pt x="11678768" y="163982"/>
                  </a:lnTo>
                  <a:lnTo>
                    <a:pt x="11685892" y="131064"/>
                  </a:lnTo>
                  <a:lnTo>
                    <a:pt x="11706162" y="107645"/>
                  </a:lnTo>
                  <a:lnTo>
                    <a:pt x="11737861" y="93649"/>
                  </a:lnTo>
                  <a:lnTo>
                    <a:pt x="11779301" y="89001"/>
                  </a:lnTo>
                  <a:lnTo>
                    <a:pt x="11825161" y="95554"/>
                  </a:lnTo>
                  <a:lnTo>
                    <a:pt x="11856974" y="113614"/>
                  </a:lnTo>
                  <a:lnTo>
                    <a:pt x="11875478" y="140792"/>
                  </a:lnTo>
                  <a:lnTo>
                    <a:pt x="11881485" y="174701"/>
                  </a:lnTo>
                  <a:lnTo>
                    <a:pt x="11881485" y="186232"/>
                  </a:lnTo>
                  <a:lnTo>
                    <a:pt x="11987784" y="186232"/>
                  </a:lnTo>
                  <a:lnTo>
                    <a:pt x="11987784" y="172224"/>
                  </a:lnTo>
                  <a:lnTo>
                    <a:pt x="11982945" y="130771"/>
                  </a:lnTo>
                  <a:lnTo>
                    <a:pt x="11968798" y="93751"/>
                  </a:lnTo>
                  <a:lnTo>
                    <a:pt x="11945950" y="61887"/>
                  </a:lnTo>
                  <a:lnTo>
                    <a:pt x="11914975" y="35864"/>
                  </a:lnTo>
                  <a:lnTo>
                    <a:pt x="11876494" y="16408"/>
                  </a:lnTo>
                  <a:lnTo>
                    <a:pt x="11831066" y="4216"/>
                  </a:lnTo>
                  <a:lnTo>
                    <a:pt x="11779301" y="0"/>
                  </a:lnTo>
                  <a:lnTo>
                    <a:pt x="11726824" y="3911"/>
                  </a:lnTo>
                  <a:lnTo>
                    <a:pt x="11680736" y="15443"/>
                  </a:lnTo>
                  <a:lnTo>
                    <a:pt x="11641620" y="34175"/>
                  </a:lnTo>
                  <a:lnTo>
                    <a:pt x="11610137" y="59766"/>
                  </a:lnTo>
                  <a:lnTo>
                    <a:pt x="11586870" y="91833"/>
                  </a:lnTo>
                  <a:lnTo>
                    <a:pt x="11572456" y="129984"/>
                  </a:lnTo>
                  <a:lnTo>
                    <a:pt x="11567516" y="173863"/>
                  </a:lnTo>
                  <a:lnTo>
                    <a:pt x="11572494" y="220472"/>
                  </a:lnTo>
                  <a:lnTo>
                    <a:pt x="11587607" y="257352"/>
                  </a:lnTo>
                  <a:lnTo>
                    <a:pt x="11613083" y="285838"/>
                  </a:lnTo>
                  <a:lnTo>
                    <a:pt x="11649151" y="307276"/>
                  </a:lnTo>
                  <a:lnTo>
                    <a:pt x="11696065" y="323037"/>
                  </a:lnTo>
                  <a:lnTo>
                    <a:pt x="11846878" y="361759"/>
                  </a:lnTo>
                  <a:lnTo>
                    <a:pt x="11871706" y="371589"/>
                  </a:lnTo>
                  <a:lnTo>
                    <a:pt x="11888597" y="385965"/>
                  </a:lnTo>
                  <a:lnTo>
                    <a:pt x="11898211" y="404520"/>
                  </a:lnTo>
                  <a:lnTo>
                    <a:pt x="11901259" y="426872"/>
                  </a:lnTo>
                  <a:lnTo>
                    <a:pt x="11893245" y="462597"/>
                  </a:lnTo>
                  <a:lnTo>
                    <a:pt x="11870461" y="488975"/>
                  </a:lnTo>
                  <a:lnTo>
                    <a:pt x="11834863" y="505320"/>
                  </a:lnTo>
                  <a:lnTo>
                    <a:pt x="11788369" y="510921"/>
                  </a:lnTo>
                  <a:lnTo>
                    <a:pt x="11737010" y="504037"/>
                  </a:lnTo>
                  <a:lnTo>
                    <a:pt x="11699570" y="484860"/>
                  </a:lnTo>
                  <a:lnTo>
                    <a:pt x="11676659" y="455637"/>
                  </a:lnTo>
                  <a:lnTo>
                    <a:pt x="11668874" y="418617"/>
                  </a:lnTo>
                  <a:lnTo>
                    <a:pt x="11668874" y="406260"/>
                  </a:lnTo>
                  <a:lnTo>
                    <a:pt x="11558448" y="406260"/>
                  </a:lnTo>
                  <a:lnTo>
                    <a:pt x="11558448" y="421093"/>
                  </a:lnTo>
                  <a:lnTo>
                    <a:pt x="11563820" y="466547"/>
                  </a:lnTo>
                  <a:lnTo>
                    <a:pt x="11579428" y="505917"/>
                  </a:lnTo>
                  <a:lnTo>
                    <a:pt x="11604511" y="538873"/>
                  </a:lnTo>
                  <a:lnTo>
                    <a:pt x="11638293" y="565086"/>
                  </a:lnTo>
                  <a:lnTo>
                    <a:pt x="11680012" y="584212"/>
                  </a:lnTo>
                  <a:lnTo>
                    <a:pt x="11728920" y="595934"/>
                  </a:lnTo>
                  <a:lnTo>
                    <a:pt x="11784241" y="599922"/>
                  </a:lnTo>
                  <a:lnTo>
                    <a:pt x="11837886" y="595579"/>
                  </a:lnTo>
                  <a:lnTo>
                    <a:pt x="11886438" y="582980"/>
                  </a:lnTo>
                  <a:lnTo>
                    <a:pt x="11928754" y="562749"/>
                  </a:lnTo>
                  <a:lnTo>
                    <a:pt x="11963667" y="535495"/>
                  </a:lnTo>
                  <a:lnTo>
                    <a:pt x="11990032" y="501840"/>
                  </a:lnTo>
                  <a:lnTo>
                    <a:pt x="12006694" y="462394"/>
                  </a:lnTo>
                  <a:lnTo>
                    <a:pt x="12012511" y="417804"/>
                  </a:lnTo>
                  <a:close/>
                </a:path>
                <a:path w="16453485" h="600075">
                  <a:moveTo>
                    <a:pt x="12637224" y="417804"/>
                  </a:moveTo>
                  <a:lnTo>
                    <a:pt x="12632258" y="374192"/>
                  </a:lnTo>
                  <a:lnTo>
                    <a:pt x="12617298" y="337299"/>
                  </a:lnTo>
                  <a:lnTo>
                    <a:pt x="12592190" y="307136"/>
                  </a:lnTo>
                  <a:lnTo>
                    <a:pt x="12556846" y="283705"/>
                  </a:lnTo>
                  <a:lnTo>
                    <a:pt x="12511138" y="266992"/>
                  </a:lnTo>
                  <a:lnTo>
                    <a:pt x="12352922" y="224955"/>
                  </a:lnTo>
                  <a:lnTo>
                    <a:pt x="12331637" y="216712"/>
                  </a:lnTo>
                  <a:lnTo>
                    <a:pt x="12316143" y="204050"/>
                  </a:lnTo>
                  <a:lnTo>
                    <a:pt x="12306681" y="186613"/>
                  </a:lnTo>
                  <a:lnTo>
                    <a:pt x="12303468" y="163982"/>
                  </a:lnTo>
                  <a:lnTo>
                    <a:pt x="12310605" y="131064"/>
                  </a:lnTo>
                  <a:lnTo>
                    <a:pt x="12330875" y="107645"/>
                  </a:lnTo>
                  <a:lnTo>
                    <a:pt x="12362586" y="93649"/>
                  </a:lnTo>
                  <a:lnTo>
                    <a:pt x="12404014" y="89001"/>
                  </a:lnTo>
                  <a:lnTo>
                    <a:pt x="12449886" y="95554"/>
                  </a:lnTo>
                  <a:lnTo>
                    <a:pt x="12481687" y="113614"/>
                  </a:lnTo>
                  <a:lnTo>
                    <a:pt x="12500204" y="140792"/>
                  </a:lnTo>
                  <a:lnTo>
                    <a:pt x="12506198" y="174701"/>
                  </a:lnTo>
                  <a:lnTo>
                    <a:pt x="12506198" y="186232"/>
                  </a:lnTo>
                  <a:lnTo>
                    <a:pt x="12612510" y="186232"/>
                  </a:lnTo>
                  <a:lnTo>
                    <a:pt x="12612510" y="172224"/>
                  </a:lnTo>
                  <a:lnTo>
                    <a:pt x="12607658" y="130771"/>
                  </a:lnTo>
                  <a:lnTo>
                    <a:pt x="12593511" y="93751"/>
                  </a:lnTo>
                  <a:lnTo>
                    <a:pt x="12570663" y="61887"/>
                  </a:lnTo>
                  <a:lnTo>
                    <a:pt x="12539701" y="35864"/>
                  </a:lnTo>
                  <a:lnTo>
                    <a:pt x="12501207" y="16408"/>
                  </a:lnTo>
                  <a:lnTo>
                    <a:pt x="12455779" y="4216"/>
                  </a:lnTo>
                  <a:lnTo>
                    <a:pt x="12404014" y="0"/>
                  </a:lnTo>
                  <a:lnTo>
                    <a:pt x="12351550" y="3911"/>
                  </a:lnTo>
                  <a:lnTo>
                    <a:pt x="12305449" y="15443"/>
                  </a:lnTo>
                  <a:lnTo>
                    <a:pt x="12266346" y="34175"/>
                  </a:lnTo>
                  <a:lnTo>
                    <a:pt x="12234850" y="59766"/>
                  </a:lnTo>
                  <a:lnTo>
                    <a:pt x="12211583" y="91833"/>
                  </a:lnTo>
                  <a:lnTo>
                    <a:pt x="12197169" y="129984"/>
                  </a:lnTo>
                  <a:lnTo>
                    <a:pt x="12192229" y="173863"/>
                  </a:lnTo>
                  <a:lnTo>
                    <a:pt x="12197220" y="220472"/>
                  </a:lnTo>
                  <a:lnTo>
                    <a:pt x="12212320" y="257352"/>
                  </a:lnTo>
                  <a:lnTo>
                    <a:pt x="12237796" y="285838"/>
                  </a:lnTo>
                  <a:lnTo>
                    <a:pt x="12273864" y="307276"/>
                  </a:lnTo>
                  <a:lnTo>
                    <a:pt x="12320778" y="323037"/>
                  </a:lnTo>
                  <a:lnTo>
                    <a:pt x="12471591" y="361759"/>
                  </a:lnTo>
                  <a:lnTo>
                    <a:pt x="12496432" y="371589"/>
                  </a:lnTo>
                  <a:lnTo>
                    <a:pt x="12513310" y="385965"/>
                  </a:lnTo>
                  <a:lnTo>
                    <a:pt x="12522924" y="404520"/>
                  </a:lnTo>
                  <a:lnTo>
                    <a:pt x="12525985" y="426872"/>
                  </a:lnTo>
                  <a:lnTo>
                    <a:pt x="12517958" y="462597"/>
                  </a:lnTo>
                  <a:lnTo>
                    <a:pt x="12495187" y="488975"/>
                  </a:lnTo>
                  <a:lnTo>
                    <a:pt x="12459576" y="505320"/>
                  </a:lnTo>
                  <a:lnTo>
                    <a:pt x="12413082" y="510921"/>
                  </a:lnTo>
                  <a:lnTo>
                    <a:pt x="12361736" y="504037"/>
                  </a:lnTo>
                  <a:lnTo>
                    <a:pt x="12324283" y="484860"/>
                  </a:lnTo>
                  <a:lnTo>
                    <a:pt x="12301372" y="455637"/>
                  </a:lnTo>
                  <a:lnTo>
                    <a:pt x="12293600" y="418617"/>
                  </a:lnTo>
                  <a:lnTo>
                    <a:pt x="12293600" y="406260"/>
                  </a:lnTo>
                  <a:lnTo>
                    <a:pt x="12183174" y="406260"/>
                  </a:lnTo>
                  <a:lnTo>
                    <a:pt x="12183174" y="421093"/>
                  </a:lnTo>
                  <a:lnTo>
                    <a:pt x="12188546" y="466547"/>
                  </a:lnTo>
                  <a:lnTo>
                    <a:pt x="12204154" y="505917"/>
                  </a:lnTo>
                  <a:lnTo>
                    <a:pt x="12229224" y="538873"/>
                  </a:lnTo>
                  <a:lnTo>
                    <a:pt x="12263006" y="565086"/>
                  </a:lnTo>
                  <a:lnTo>
                    <a:pt x="12304738" y="584212"/>
                  </a:lnTo>
                  <a:lnTo>
                    <a:pt x="12353646" y="595934"/>
                  </a:lnTo>
                  <a:lnTo>
                    <a:pt x="12408954" y="599922"/>
                  </a:lnTo>
                  <a:lnTo>
                    <a:pt x="12462599" y="595579"/>
                  </a:lnTo>
                  <a:lnTo>
                    <a:pt x="12511151" y="582980"/>
                  </a:lnTo>
                  <a:lnTo>
                    <a:pt x="12553467" y="562749"/>
                  </a:lnTo>
                  <a:lnTo>
                    <a:pt x="12588380" y="535495"/>
                  </a:lnTo>
                  <a:lnTo>
                    <a:pt x="12614745" y="501840"/>
                  </a:lnTo>
                  <a:lnTo>
                    <a:pt x="12631420" y="462394"/>
                  </a:lnTo>
                  <a:lnTo>
                    <a:pt x="12637224" y="417804"/>
                  </a:lnTo>
                  <a:close/>
                </a:path>
                <a:path w="16453485" h="600075">
                  <a:moveTo>
                    <a:pt x="13224294" y="492861"/>
                  </a:moveTo>
                  <a:lnTo>
                    <a:pt x="12935039" y="492861"/>
                  </a:lnTo>
                  <a:lnTo>
                    <a:pt x="12935039" y="344271"/>
                  </a:lnTo>
                  <a:lnTo>
                    <a:pt x="13198742" y="344271"/>
                  </a:lnTo>
                  <a:lnTo>
                    <a:pt x="13198742" y="247751"/>
                  </a:lnTo>
                  <a:lnTo>
                    <a:pt x="12935039" y="247751"/>
                  </a:lnTo>
                  <a:lnTo>
                    <a:pt x="12935039" y="106781"/>
                  </a:lnTo>
                  <a:lnTo>
                    <a:pt x="13223456" y="106781"/>
                  </a:lnTo>
                  <a:lnTo>
                    <a:pt x="13223456" y="11531"/>
                  </a:lnTo>
                  <a:lnTo>
                    <a:pt x="12819672" y="11531"/>
                  </a:lnTo>
                  <a:lnTo>
                    <a:pt x="12819672" y="106781"/>
                  </a:lnTo>
                  <a:lnTo>
                    <a:pt x="12819672" y="247751"/>
                  </a:lnTo>
                  <a:lnTo>
                    <a:pt x="12819672" y="344271"/>
                  </a:lnTo>
                  <a:lnTo>
                    <a:pt x="12819672" y="492861"/>
                  </a:lnTo>
                  <a:lnTo>
                    <a:pt x="12819672" y="588111"/>
                  </a:lnTo>
                  <a:lnTo>
                    <a:pt x="13224294" y="588111"/>
                  </a:lnTo>
                  <a:lnTo>
                    <a:pt x="13224294" y="492861"/>
                  </a:lnTo>
                  <a:close/>
                </a:path>
                <a:path w="16453485" h="600075">
                  <a:moveTo>
                    <a:pt x="13888822" y="11531"/>
                  </a:moveTo>
                  <a:lnTo>
                    <a:pt x="13775919" y="11531"/>
                  </a:lnTo>
                  <a:lnTo>
                    <a:pt x="13775919" y="395554"/>
                  </a:lnTo>
                  <a:lnTo>
                    <a:pt x="13524573" y="11531"/>
                  </a:lnTo>
                  <a:lnTo>
                    <a:pt x="13414972" y="11531"/>
                  </a:lnTo>
                  <a:lnTo>
                    <a:pt x="13414972" y="588378"/>
                  </a:lnTo>
                  <a:lnTo>
                    <a:pt x="13527875" y="588378"/>
                  </a:lnTo>
                  <a:lnTo>
                    <a:pt x="13527875" y="204355"/>
                  </a:lnTo>
                  <a:lnTo>
                    <a:pt x="13779208" y="588378"/>
                  </a:lnTo>
                  <a:lnTo>
                    <a:pt x="13888822" y="588378"/>
                  </a:lnTo>
                  <a:lnTo>
                    <a:pt x="13888822" y="11531"/>
                  </a:lnTo>
                  <a:close/>
                </a:path>
                <a:path w="16453485" h="600075">
                  <a:moveTo>
                    <a:pt x="14577301" y="290068"/>
                  </a:moveTo>
                  <a:lnTo>
                    <a:pt x="14335024" y="290068"/>
                  </a:lnTo>
                  <a:lnTo>
                    <a:pt x="14335024" y="384009"/>
                  </a:lnTo>
                  <a:lnTo>
                    <a:pt x="14464411" y="384009"/>
                  </a:lnTo>
                  <a:lnTo>
                    <a:pt x="14464411" y="392252"/>
                  </a:lnTo>
                  <a:lnTo>
                    <a:pt x="14455877" y="437045"/>
                  </a:lnTo>
                  <a:lnTo>
                    <a:pt x="14430820" y="473735"/>
                  </a:lnTo>
                  <a:lnTo>
                    <a:pt x="14390015" y="498513"/>
                  </a:lnTo>
                  <a:lnTo>
                    <a:pt x="14334211" y="507619"/>
                  </a:lnTo>
                  <a:lnTo>
                    <a:pt x="14281430" y="499821"/>
                  </a:lnTo>
                  <a:lnTo>
                    <a:pt x="14242110" y="477672"/>
                  </a:lnTo>
                  <a:lnTo>
                    <a:pt x="14215237" y="443014"/>
                  </a:lnTo>
                  <a:lnTo>
                    <a:pt x="14199845" y="397713"/>
                  </a:lnTo>
                  <a:lnTo>
                    <a:pt x="14194943" y="343636"/>
                  </a:lnTo>
                  <a:lnTo>
                    <a:pt x="14194943" y="252984"/>
                  </a:lnTo>
                  <a:lnTo>
                    <a:pt x="14200315" y="199504"/>
                  </a:lnTo>
                  <a:lnTo>
                    <a:pt x="14216609" y="155638"/>
                  </a:lnTo>
                  <a:lnTo>
                    <a:pt x="14244066" y="122694"/>
                  </a:lnTo>
                  <a:lnTo>
                    <a:pt x="14282915" y="101968"/>
                  </a:lnTo>
                  <a:lnTo>
                    <a:pt x="14333385" y="94767"/>
                  </a:lnTo>
                  <a:lnTo>
                    <a:pt x="14387881" y="103949"/>
                  </a:lnTo>
                  <a:lnTo>
                    <a:pt x="14427632" y="128651"/>
                  </a:lnTo>
                  <a:lnTo>
                    <a:pt x="14452397" y="164642"/>
                  </a:lnTo>
                  <a:lnTo>
                    <a:pt x="14461935" y="207657"/>
                  </a:lnTo>
                  <a:lnTo>
                    <a:pt x="14571536" y="207657"/>
                  </a:lnTo>
                  <a:lnTo>
                    <a:pt x="14566329" y="164426"/>
                  </a:lnTo>
                  <a:lnTo>
                    <a:pt x="14553387" y="124802"/>
                  </a:lnTo>
                  <a:lnTo>
                    <a:pt x="14533017" y="89446"/>
                  </a:lnTo>
                  <a:lnTo>
                    <a:pt x="14505508" y="59016"/>
                  </a:lnTo>
                  <a:lnTo>
                    <a:pt x="14471155" y="34201"/>
                  </a:lnTo>
                  <a:lnTo>
                    <a:pt x="14430274" y="15646"/>
                  </a:lnTo>
                  <a:lnTo>
                    <a:pt x="14383144" y="4025"/>
                  </a:lnTo>
                  <a:lnTo>
                    <a:pt x="14330083" y="0"/>
                  </a:lnTo>
                  <a:lnTo>
                    <a:pt x="14280071" y="3708"/>
                  </a:lnTo>
                  <a:lnTo>
                    <a:pt x="14235100" y="14592"/>
                  </a:lnTo>
                  <a:lnTo>
                    <a:pt x="14195400" y="32232"/>
                  </a:lnTo>
                  <a:lnTo>
                    <a:pt x="14161186" y="56210"/>
                  </a:lnTo>
                  <a:lnTo>
                    <a:pt x="14132700" y="86131"/>
                  </a:lnTo>
                  <a:lnTo>
                    <a:pt x="14110145" y="121589"/>
                  </a:lnTo>
                  <a:lnTo>
                    <a:pt x="14093762" y="162179"/>
                  </a:lnTo>
                  <a:lnTo>
                    <a:pt x="14083767" y="207479"/>
                  </a:lnTo>
                  <a:lnTo>
                    <a:pt x="14080389" y="257098"/>
                  </a:lnTo>
                  <a:lnTo>
                    <a:pt x="14080389" y="341160"/>
                  </a:lnTo>
                  <a:lnTo>
                    <a:pt x="14083398" y="387794"/>
                  </a:lnTo>
                  <a:lnTo>
                    <a:pt x="14092466" y="431647"/>
                  </a:lnTo>
                  <a:lnTo>
                    <a:pt x="14107681" y="471970"/>
                  </a:lnTo>
                  <a:lnTo>
                    <a:pt x="14129118" y="508076"/>
                  </a:lnTo>
                  <a:lnTo>
                    <a:pt x="14156868" y="539216"/>
                  </a:lnTo>
                  <a:lnTo>
                    <a:pt x="14190993" y="564705"/>
                  </a:lnTo>
                  <a:lnTo>
                    <a:pt x="14231607" y="583793"/>
                  </a:lnTo>
                  <a:lnTo>
                    <a:pt x="14278763" y="595769"/>
                  </a:lnTo>
                  <a:lnTo>
                    <a:pt x="14332560" y="599922"/>
                  </a:lnTo>
                  <a:lnTo>
                    <a:pt x="14385658" y="595503"/>
                  </a:lnTo>
                  <a:lnTo>
                    <a:pt x="14433372" y="582688"/>
                  </a:lnTo>
                  <a:lnTo>
                    <a:pt x="14475181" y="562114"/>
                  </a:lnTo>
                  <a:lnTo>
                    <a:pt x="14510550" y="534403"/>
                  </a:lnTo>
                  <a:lnTo>
                    <a:pt x="14538973" y="500214"/>
                  </a:lnTo>
                  <a:lnTo>
                    <a:pt x="14559928" y="460159"/>
                  </a:lnTo>
                  <a:lnTo>
                    <a:pt x="14572869" y="414896"/>
                  </a:lnTo>
                  <a:lnTo>
                    <a:pt x="14577301" y="365048"/>
                  </a:lnTo>
                  <a:lnTo>
                    <a:pt x="14577301" y="290068"/>
                  </a:lnTo>
                  <a:close/>
                </a:path>
                <a:path w="16453485" h="600075">
                  <a:moveTo>
                    <a:pt x="15172119" y="492861"/>
                  </a:moveTo>
                  <a:lnTo>
                    <a:pt x="14882864" y="492861"/>
                  </a:lnTo>
                  <a:lnTo>
                    <a:pt x="14882864" y="344271"/>
                  </a:lnTo>
                  <a:lnTo>
                    <a:pt x="15146566" y="344271"/>
                  </a:lnTo>
                  <a:lnTo>
                    <a:pt x="15146566" y="247751"/>
                  </a:lnTo>
                  <a:lnTo>
                    <a:pt x="14882864" y="247751"/>
                  </a:lnTo>
                  <a:lnTo>
                    <a:pt x="14882864" y="106781"/>
                  </a:lnTo>
                  <a:lnTo>
                    <a:pt x="15171281" y="106781"/>
                  </a:lnTo>
                  <a:lnTo>
                    <a:pt x="15171281" y="11531"/>
                  </a:lnTo>
                  <a:lnTo>
                    <a:pt x="14767497" y="11531"/>
                  </a:lnTo>
                  <a:lnTo>
                    <a:pt x="14767497" y="106781"/>
                  </a:lnTo>
                  <a:lnTo>
                    <a:pt x="14767497" y="247751"/>
                  </a:lnTo>
                  <a:lnTo>
                    <a:pt x="14767497" y="344271"/>
                  </a:lnTo>
                  <a:lnTo>
                    <a:pt x="14767497" y="492861"/>
                  </a:lnTo>
                  <a:lnTo>
                    <a:pt x="14767497" y="588111"/>
                  </a:lnTo>
                  <a:lnTo>
                    <a:pt x="15172119" y="588111"/>
                  </a:lnTo>
                  <a:lnTo>
                    <a:pt x="15172119" y="492861"/>
                  </a:lnTo>
                  <a:close/>
                </a:path>
                <a:path w="16453485" h="600075">
                  <a:moveTo>
                    <a:pt x="15838285" y="588378"/>
                  </a:moveTo>
                  <a:lnTo>
                    <a:pt x="15728734" y="403783"/>
                  </a:lnTo>
                  <a:lnTo>
                    <a:pt x="15717977" y="385648"/>
                  </a:lnTo>
                  <a:lnTo>
                    <a:pt x="15757017" y="363270"/>
                  </a:lnTo>
                  <a:lnTo>
                    <a:pt x="15788615" y="333324"/>
                  </a:lnTo>
                  <a:lnTo>
                    <a:pt x="15803156" y="310667"/>
                  </a:lnTo>
                  <a:lnTo>
                    <a:pt x="15812072" y="296773"/>
                  </a:lnTo>
                  <a:lnTo>
                    <a:pt x="15826664" y="254571"/>
                  </a:lnTo>
                  <a:lnTo>
                    <a:pt x="15831693" y="207657"/>
                  </a:lnTo>
                  <a:lnTo>
                    <a:pt x="15827274" y="161505"/>
                  </a:lnTo>
                  <a:lnTo>
                    <a:pt x="15814142" y="119761"/>
                  </a:lnTo>
                  <a:lnTo>
                    <a:pt x="15792450" y="83413"/>
                  </a:lnTo>
                  <a:lnTo>
                    <a:pt x="15762339" y="53428"/>
                  </a:lnTo>
                  <a:lnTo>
                    <a:pt x="15723997" y="30810"/>
                  </a:lnTo>
                  <a:lnTo>
                    <a:pt x="15716326" y="28448"/>
                  </a:lnTo>
                  <a:lnTo>
                    <a:pt x="15716326" y="206832"/>
                  </a:lnTo>
                  <a:lnTo>
                    <a:pt x="15709545" y="248437"/>
                  </a:lnTo>
                  <a:lnTo>
                    <a:pt x="15689339" y="281305"/>
                  </a:lnTo>
                  <a:lnTo>
                    <a:pt x="15655836" y="302907"/>
                  </a:lnTo>
                  <a:lnTo>
                    <a:pt x="15609189" y="310667"/>
                  </a:lnTo>
                  <a:lnTo>
                    <a:pt x="15478163" y="310667"/>
                  </a:lnTo>
                  <a:lnTo>
                    <a:pt x="15478163" y="105473"/>
                  </a:lnTo>
                  <a:lnTo>
                    <a:pt x="15609189" y="105473"/>
                  </a:lnTo>
                  <a:lnTo>
                    <a:pt x="15655481" y="112623"/>
                  </a:lnTo>
                  <a:lnTo>
                    <a:pt x="15689021" y="132981"/>
                  </a:lnTo>
                  <a:lnTo>
                    <a:pt x="15709430" y="164922"/>
                  </a:lnTo>
                  <a:lnTo>
                    <a:pt x="15716326" y="206832"/>
                  </a:lnTo>
                  <a:lnTo>
                    <a:pt x="15716326" y="28448"/>
                  </a:lnTo>
                  <a:lnTo>
                    <a:pt x="15677566" y="16510"/>
                  </a:lnTo>
                  <a:lnTo>
                    <a:pt x="15623197" y="11531"/>
                  </a:lnTo>
                  <a:lnTo>
                    <a:pt x="15362797" y="11531"/>
                  </a:lnTo>
                  <a:lnTo>
                    <a:pt x="15362797" y="588378"/>
                  </a:lnTo>
                  <a:lnTo>
                    <a:pt x="15478163" y="588378"/>
                  </a:lnTo>
                  <a:lnTo>
                    <a:pt x="15478163" y="403783"/>
                  </a:lnTo>
                  <a:lnTo>
                    <a:pt x="15599309" y="403783"/>
                  </a:lnTo>
                  <a:lnTo>
                    <a:pt x="15704782" y="588378"/>
                  </a:lnTo>
                  <a:lnTo>
                    <a:pt x="15838285" y="588378"/>
                  </a:lnTo>
                  <a:close/>
                </a:path>
                <a:path w="16453485" h="600075">
                  <a:moveTo>
                    <a:pt x="16452939" y="417804"/>
                  </a:moveTo>
                  <a:lnTo>
                    <a:pt x="16447986" y="374192"/>
                  </a:lnTo>
                  <a:lnTo>
                    <a:pt x="16433013" y="337299"/>
                  </a:lnTo>
                  <a:lnTo>
                    <a:pt x="16407918" y="307136"/>
                  </a:lnTo>
                  <a:lnTo>
                    <a:pt x="16372574" y="283705"/>
                  </a:lnTo>
                  <a:lnTo>
                    <a:pt x="16326866" y="266992"/>
                  </a:lnTo>
                  <a:lnTo>
                    <a:pt x="16168637" y="224955"/>
                  </a:lnTo>
                  <a:lnTo>
                    <a:pt x="16147352" y="216712"/>
                  </a:lnTo>
                  <a:lnTo>
                    <a:pt x="16131870" y="204050"/>
                  </a:lnTo>
                  <a:lnTo>
                    <a:pt x="16122396" y="186613"/>
                  </a:lnTo>
                  <a:lnTo>
                    <a:pt x="16119196" y="163982"/>
                  </a:lnTo>
                  <a:lnTo>
                    <a:pt x="16126333" y="131064"/>
                  </a:lnTo>
                  <a:lnTo>
                    <a:pt x="16146602" y="107645"/>
                  </a:lnTo>
                  <a:lnTo>
                    <a:pt x="16178302" y="93649"/>
                  </a:lnTo>
                  <a:lnTo>
                    <a:pt x="16219729" y="89001"/>
                  </a:lnTo>
                  <a:lnTo>
                    <a:pt x="16265601" y="95554"/>
                  </a:lnTo>
                  <a:lnTo>
                    <a:pt x="16297402" y="113614"/>
                  </a:lnTo>
                  <a:lnTo>
                    <a:pt x="16315919" y="140792"/>
                  </a:lnTo>
                  <a:lnTo>
                    <a:pt x="16321913" y="174701"/>
                  </a:lnTo>
                  <a:lnTo>
                    <a:pt x="16321913" y="186232"/>
                  </a:lnTo>
                  <a:lnTo>
                    <a:pt x="16428225" y="186232"/>
                  </a:lnTo>
                  <a:lnTo>
                    <a:pt x="16428225" y="172224"/>
                  </a:lnTo>
                  <a:lnTo>
                    <a:pt x="16423374" y="130771"/>
                  </a:lnTo>
                  <a:lnTo>
                    <a:pt x="16409238" y="93751"/>
                  </a:lnTo>
                  <a:lnTo>
                    <a:pt x="16386378" y="61887"/>
                  </a:lnTo>
                  <a:lnTo>
                    <a:pt x="16355416" y="35864"/>
                  </a:lnTo>
                  <a:lnTo>
                    <a:pt x="16316922" y="16408"/>
                  </a:lnTo>
                  <a:lnTo>
                    <a:pt x="16271494" y="4216"/>
                  </a:lnTo>
                  <a:lnTo>
                    <a:pt x="16219729" y="0"/>
                  </a:lnTo>
                  <a:lnTo>
                    <a:pt x="16167265" y="3911"/>
                  </a:lnTo>
                  <a:lnTo>
                    <a:pt x="16121164" y="15443"/>
                  </a:lnTo>
                  <a:lnTo>
                    <a:pt x="16082061" y="34175"/>
                  </a:lnTo>
                  <a:lnTo>
                    <a:pt x="16050565" y="59766"/>
                  </a:lnTo>
                  <a:lnTo>
                    <a:pt x="16027299" y="91833"/>
                  </a:lnTo>
                  <a:lnTo>
                    <a:pt x="16012884" y="129984"/>
                  </a:lnTo>
                  <a:lnTo>
                    <a:pt x="16007944" y="173863"/>
                  </a:lnTo>
                  <a:lnTo>
                    <a:pt x="16012935" y="220472"/>
                  </a:lnTo>
                  <a:lnTo>
                    <a:pt x="16028048" y="257352"/>
                  </a:lnTo>
                  <a:lnTo>
                    <a:pt x="16053511" y="285838"/>
                  </a:lnTo>
                  <a:lnTo>
                    <a:pt x="16089592" y="307276"/>
                  </a:lnTo>
                  <a:lnTo>
                    <a:pt x="16136493" y="323037"/>
                  </a:lnTo>
                  <a:lnTo>
                    <a:pt x="16287306" y="361759"/>
                  </a:lnTo>
                  <a:lnTo>
                    <a:pt x="16312147" y="371589"/>
                  </a:lnTo>
                  <a:lnTo>
                    <a:pt x="16329025" y="385965"/>
                  </a:lnTo>
                  <a:lnTo>
                    <a:pt x="16338639" y="404520"/>
                  </a:lnTo>
                  <a:lnTo>
                    <a:pt x="16341700" y="426872"/>
                  </a:lnTo>
                  <a:lnTo>
                    <a:pt x="16333673" y="462597"/>
                  </a:lnTo>
                  <a:lnTo>
                    <a:pt x="16310902" y="488975"/>
                  </a:lnTo>
                  <a:lnTo>
                    <a:pt x="16275292" y="505320"/>
                  </a:lnTo>
                  <a:lnTo>
                    <a:pt x="16228797" y="510921"/>
                  </a:lnTo>
                  <a:lnTo>
                    <a:pt x="16177451" y="504037"/>
                  </a:lnTo>
                  <a:lnTo>
                    <a:pt x="16140011" y="484860"/>
                  </a:lnTo>
                  <a:lnTo>
                    <a:pt x="16117088" y="455637"/>
                  </a:lnTo>
                  <a:lnTo>
                    <a:pt x="16109315" y="418617"/>
                  </a:lnTo>
                  <a:lnTo>
                    <a:pt x="16109315" y="406260"/>
                  </a:lnTo>
                  <a:lnTo>
                    <a:pt x="15998889" y="406260"/>
                  </a:lnTo>
                  <a:lnTo>
                    <a:pt x="15998889" y="421093"/>
                  </a:lnTo>
                  <a:lnTo>
                    <a:pt x="16004261" y="466547"/>
                  </a:lnTo>
                  <a:lnTo>
                    <a:pt x="16019869" y="505917"/>
                  </a:lnTo>
                  <a:lnTo>
                    <a:pt x="16044939" y="538873"/>
                  </a:lnTo>
                  <a:lnTo>
                    <a:pt x="16078721" y="565086"/>
                  </a:lnTo>
                  <a:lnTo>
                    <a:pt x="16120453" y="584212"/>
                  </a:lnTo>
                  <a:lnTo>
                    <a:pt x="16169361" y="595934"/>
                  </a:lnTo>
                  <a:lnTo>
                    <a:pt x="16224669" y="599922"/>
                  </a:lnTo>
                  <a:lnTo>
                    <a:pt x="16278314" y="595579"/>
                  </a:lnTo>
                  <a:lnTo>
                    <a:pt x="16326879" y="582980"/>
                  </a:lnTo>
                  <a:lnTo>
                    <a:pt x="16369183" y="562749"/>
                  </a:lnTo>
                  <a:lnTo>
                    <a:pt x="16404095" y="535495"/>
                  </a:lnTo>
                  <a:lnTo>
                    <a:pt x="16430473" y="501840"/>
                  </a:lnTo>
                  <a:lnTo>
                    <a:pt x="16447135" y="462394"/>
                  </a:lnTo>
                  <a:lnTo>
                    <a:pt x="16452939" y="417804"/>
                  </a:lnTo>
                  <a:close/>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78" name="object 78"/>
            <p:cNvPicPr/>
            <p:nvPr/>
          </p:nvPicPr>
          <p:blipFill>
            <a:blip r:embed="rId4" cstate="email">
              <a:extLst>
                <a:ext uri="{28A0092B-C50C-407E-A947-70E740481C1C}">
                  <a14:useLocalDpi xmlns:a14="http://schemas.microsoft.com/office/drawing/2010/main"/>
                </a:ext>
              </a:extLst>
            </a:blip>
            <a:stretch>
              <a:fillRect/>
            </a:stretch>
          </p:blipFill>
          <p:spPr>
            <a:xfrm>
              <a:off x="4296125" y="1833661"/>
              <a:ext cx="13107846" cy="1341933"/>
            </a:xfrm>
            <a:prstGeom prst="rect">
              <a:avLst/>
            </a:prstGeom>
          </p:spPr>
        </p:pic>
      </p:grpSp>
      <p:sp>
        <p:nvSpPr>
          <p:cNvPr id="79" name="object 79">
            <a:extLst>
              <a:ext uri="{C183D7F6-B498-43B3-948B-1728B52AA6E4}">
                <adec:decorative xmlns:adec="http://schemas.microsoft.com/office/drawing/2017/decorative" val="1"/>
              </a:ext>
            </a:extLst>
          </p:cNvPr>
          <p:cNvSpPr txBox="1"/>
          <p:nvPr/>
        </p:nvSpPr>
        <p:spPr>
          <a:xfrm>
            <a:off x="2644052" y="1150267"/>
            <a:ext cx="7770603" cy="547798"/>
          </a:xfrm>
          <a:prstGeom prst="rect">
            <a:avLst/>
          </a:prstGeom>
          <a:solidFill>
            <a:srgbClr val="E05929"/>
          </a:solidFill>
        </p:spPr>
        <p:txBody>
          <a:bodyPr vert="horz" wrap="square" lIns="0" tIns="31960" rIns="0" bIns="0" rtlCol="0">
            <a:spAutoFit/>
          </a:bodyPr>
          <a:lstStyle/>
          <a:p>
            <a:pPr marL="652683" marR="229883" lvl="0" indent="-418565" algn="l" defTabSz="554492" rtl="0" eaLnBrk="1" fontAlgn="auto" latinLnBrk="0" hangingPunct="1">
              <a:lnSpc>
                <a:spcPct val="118900"/>
              </a:lnSpc>
              <a:spcBef>
                <a:spcPts val="252"/>
              </a:spcBef>
              <a:spcAft>
                <a:spcPts val="0"/>
              </a:spcAft>
              <a:buClrTx/>
              <a:buSzTx/>
              <a:buFontTx/>
              <a:buNone/>
              <a:tabLst>
                <a:tab pos="3066650" algn="l"/>
                <a:tab pos="3211434" algn="l"/>
                <a:tab pos="3236463" algn="l"/>
                <a:tab pos="3380862" algn="l"/>
              </a:tabLst>
              <a:defRPr/>
            </a:pPr>
            <a:r>
              <a:rPr kumimoji="0" sz="1455" b="0" i="0" u="none" strike="noStrike" kern="0" cap="none" spc="146" normalizeH="0" baseline="0" noProof="0">
                <a:ln>
                  <a:noFill/>
                </a:ln>
                <a:solidFill>
                  <a:srgbClr val="FFFFFF"/>
                </a:solidFill>
                <a:effectLst/>
                <a:uLnTx/>
                <a:uFillTx/>
                <a:latin typeface="Calibri"/>
                <a:ea typeface="+mn-ea"/>
                <a:cs typeface="Calibri"/>
              </a:rPr>
              <a:t>SUSTAINABILITY</a:t>
            </a:r>
            <a:r>
              <a:rPr kumimoji="0" sz="1455" b="0" i="0" u="none" strike="noStrike" kern="0" cap="none" spc="6" normalizeH="0" baseline="0" noProof="0">
                <a:ln>
                  <a:noFill/>
                </a:ln>
                <a:solidFill>
                  <a:srgbClr val="FFFFFF"/>
                </a:solidFill>
                <a:effectLst/>
                <a:uLnTx/>
                <a:uFillTx/>
                <a:latin typeface="Calibri"/>
                <a:ea typeface="+mn-ea"/>
                <a:cs typeface="Calibri"/>
              </a:rPr>
              <a:t> </a:t>
            </a:r>
            <a:r>
              <a:rPr kumimoji="0" sz="1455" b="0" i="0" u="none" strike="noStrike" kern="0" cap="none" spc="0" normalizeH="0" baseline="0" noProof="0">
                <a:ln>
                  <a:noFill/>
                </a:ln>
                <a:solidFill>
                  <a:srgbClr val="FFFFFF"/>
                </a:solidFill>
                <a:effectLst/>
                <a:uLnTx/>
                <a:uFillTx/>
                <a:latin typeface="Calibri"/>
                <a:ea typeface="+mn-ea"/>
                <a:cs typeface="Calibri"/>
              </a:rPr>
              <a:t>&amp;</a:t>
            </a:r>
            <a:r>
              <a:rPr kumimoji="0" sz="1455" b="0" i="0" u="none" strike="noStrike" kern="0" cap="none" spc="9" normalizeH="0" baseline="0" noProof="0">
                <a:ln>
                  <a:noFill/>
                </a:ln>
                <a:solidFill>
                  <a:srgbClr val="FFFFFF"/>
                </a:solidFill>
                <a:effectLst/>
                <a:uLnTx/>
                <a:uFillTx/>
                <a:latin typeface="Calibri"/>
                <a:ea typeface="+mn-ea"/>
                <a:cs typeface="Calibri"/>
              </a:rPr>
              <a:t> </a:t>
            </a:r>
            <a:r>
              <a:rPr kumimoji="0" sz="1455" b="0" i="0" u="none" strike="noStrike" kern="0" cap="none" spc="161" normalizeH="0" baseline="0" noProof="0">
                <a:ln>
                  <a:noFill/>
                </a:ln>
                <a:solidFill>
                  <a:srgbClr val="FFFFFF"/>
                </a:solidFill>
                <a:effectLst/>
                <a:uLnTx/>
                <a:uFillTx/>
                <a:latin typeface="Calibri"/>
                <a:ea typeface="+mn-ea"/>
                <a:cs typeface="Calibri"/>
              </a:rPr>
              <a:t>RESILIENCY</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212" normalizeH="0" baseline="0" noProof="0">
                <a:ln>
                  <a:noFill/>
                </a:ln>
                <a:solidFill>
                  <a:srgbClr val="FFFFFF"/>
                </a:solidFill>
                <a:effectLst/>
                <a:uLnTx/>
                <a:uFillTx/>
                <a:latin typeface="Calibri"/>
                <a:ea typeface="+mn-ea"/>
                <a:cs typeface="Calibri"/>
              </a:rPr>
              <a:t>|</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97" normalizeH="0" baseline="0" noProof="0">
                <a:ln>
                  <a:noFill/>
                </a:ln>
                <a:solidFill>
                  <a:srgbClr val="FFFFFF"/>
                </a:solidFill>
                <a:effectLst/>
                <a:uLnTx/>
                <a:uFillTx/>
                <a:latin typeface="Calibri"/>
                <a:ea typeface="+mn-ea"/>
                <a:cs typeface="Calibri"/>
              </a:rPr>
              <a:t>EQUITY,</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30" normalizeH="0" baseline="0" noProof="0">
                <a:ln>
                  <a:noFill/>
                </a:ln>
                <a:solidFill>
                  <a:srgbClr val="FFFFFF"/>
                </a:solidFill>
                <a:effectLst/>
                <a:uLnTx/>
                <a:uFillTx/>
                <a:latin typeface="Calibri"/>
                <a:ea typeface="+mn-ea"/>
                <a:cs typeface="Calibri"/>
              </a:rPr>
              <a:t>DIVERSITY,</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36" normalizeH="0" baseline="0" noProof="0">
                <a:ln>
                  <a:noFill/>
                </a:ln>
                <a:solidFill>
                  <a:srgbClr val="FFFFFF"/>
                </a:solidFill>
                <a:effectLst/>
                <a:uLnTx/>
                <a:uFillTx/>
                <a:latin typeface="Calibri"/>
                <a:ea typeface="+mn-ea"/>
                <a:cs typeface="Calibri"/>
              </a:rPr>
              <a:t>INCLUSION</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0" normalizeH="0" baseline="0" noProof="0">
                <a:ln>
                  <a:noFill/>
                </a:ln>
                <a:solidFill>
                  <a:srgbClr val="FFFFFF"/>
                </a:solidFill>
                <a:effectLst/>
                <a:uLnTx/>
                <a:uFillTx/>
                <a:latin typeface="Calibri"/>
                <a:ea typeface="+mn-ea"/>
                <a:cs typeface="Calibri"/>
              </a:rPr>
              <a:t>&amp;</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67" normalizeH="0" baseline="0" noProof="0">
                <a:ln>
                  <a:noFill/>
                </a:ln>
                <a:solidFill>
                  <a:srgbClr val="FFFFFF"/>
                </a:solidFill>
                <a:effectLst/>
                <a:uLnTx/>
                <a:uFillTx/>
                <a:latin typeface="Calibri"/>
                <a:ea typeface="+mn-ea"/>
                <a:cs typeface="Calibri"/>
              </a:rPr>
              <a:t>ACCESSIBILITY </a:t>
            </a:r>
            <a:r>
              <a:rPr kumimoji="0" sz="1455" b="0" i="0" u="none" strike="noStrike" kern="0" cap="none" spc="139" normalizeH="0" baseline="0" noProof="0">
                <a:ln>
                  <a:noFill/>
                </a:ln>
                <a:solidFill>
                  <a:srgbClr val="FFFFFF"/>
                </a:solidFill>
                <a:effectLst/>
                <a:uLnTx/>
                <a:uFillTx/>
                <a:latin typeface="Calibri"/>
                <a:ea typeface="+mn-ea"/>
                <a:cs typeface="Calibri"/>
              </a:rPr>
              <a:t>OPERATIONAL</a:t>
            </a:r>
            <a:r>
              <a:rPr kumimoji="0" sz="1455" b="0" i="0" u="none" strike="noStrike" kern="0" cap="none" spc="24" normalizeH="0" baseline="0" noProof="0">
                <a:ln>
                  <a:noFill/>
                </a:ln>
                <a:solidFill>
                  <a:srgbClr val="FFFFFF"/>
                </a:solidFill>
                <a:effectLst/>
                <a:uLnTx/>
                <a:uFillTx/>
                <a:latin typeface="Calibri"/>
                <a:ea typeface="+mn-ea"/>
                <a:cs typeface="Calibri"/>
              </a:rPr>
              <a:t> </a:t>
            </a:r>
            <a:r>
              <a:rPr kumimoji="0" sz="1455" b="0" i="0" u="none" strike="noStrike" kern="0" cap="none" spc="182" normalizeH="0" baseline="0" noProof="0">
                <a:ln>
                  <a:noFill/>
                </a:ln>
                <a:solidFill>
                  <a:srgbClr val="FFFFFF"/>
                </a:solidFill>
                <a:effectLst/>
                <a:uLnTx/>
                <a:uFillTx/>
                <a:latin typeface="Calibri"/>
                <a:ea typeface="+mn-ea"/>
                <a:cs typeface="Calibri"/>
              </a:rPr>
              <a:t>EXCELLENCE</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212" normalizeH="0" baseline="0" noProof="0">
                <a:ln>
                  <a:noFill/>
                </a:ln>
                <a:solidFill>
                  <a:srgbClr val="FFFFFF"/>
                </a:solidFill>
                <a:effectLst/>
                <a:uLnTx/>
                <a:uFillTx/>
                <a:latin typeface="Calibri"/>
                <a:ea typeface="+mn-ea"/>
                <a:cs typeface="Calibri"/>
              </a:rPr>
              <a:t>|</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136" normalizeH="0" baseline="0" noProof="0">
                <a:ln>
                  <a:noFill/>
                </a:ln>
                <a:solidFill>
                  <a:srgbClr val="FFFFFF"/>
                </a:solidFill>
                <a:effectLst/>
                <a:uLnTx/>
                <a:uFillTx/>
                <a:latin typeface="Calibri"/>
                <a:ea typeface="+mn-ea"/>
                <a:cs typeface="Calibri"/>
              </a:rPr>
              <a:t>ENHANCING</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54" normalizeH="0" baseline="0" noProof="0">
                <a:ln>
                  <a:noFill/>
                </a:ln>
                <a:solidFill>
                  <a:srgbClr val="FFFFFF"/>
                </a:solidFill>
                <a:effectLst/>
                <a:uLnTx/>
                <a:uFillTx/>
                <a:latin typeface="Calibri"/>
                <a:ea typeface="+mn-ea"/>
                <a:cs typeface="Calibri"/>
              </a:rPr>
              <a:t>THE</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46" normalizeH="0" baseline="0" noProof="0">
                <a:ln>
                  <a:noFill/>
                </a:ln>
                <a:solidFill>
                  <a:srgbClr val="FFFFFF"/>
                </a:solidFill>
                <a:effectLst/>
                <a:uLnTx/>
                <a:uFillTx/>
                <a:latin typeface="Calibri"/>
                <a:ea typeface="+mn-ea"/>
                <a:cs typeface="Calibri"/>
              </a:rPr>
              <a:t>CUSTOMER</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67" normalizeH="0" baseline="0" noProof="0">
                <a:ln>
                  <a:noFill/>
                </a:ln>
                <a:solidFill>
                  <a:srgbClr val="FFFFFF"/>
                </a:solidFill>
                <a:effectLst/>
                <a:uLnTx/>
                <a:uFillTx/>
                <a:latin typeface="Calibri"/>
                <a:ea typeface="+mn-ea"/>
                <a:cs typeface="Calibri"/>
              </a:rPr>
              <a:t>EXPERIENCE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2" name="object 2">
            <a:extLst>
              <a:ext uri="{C183D7F6-B498-43B3-948B-1728B52AA6E4}">
                <adec:decorative xmlns:adec="http://schemas.microsoft.com/office/drawing/2017/decorative" val="1"/>
              </a:ext>
            </a:extLst>
          </p:cNvPr>
          <p:cNvSpPr txBox="1"/>
          <p:nvPr/>
        </p:nvSpPr>
        <p:spPr>
          <a:xfrm>
            <a:off x="1797125" y="2560439"/>
            <a:ext cx="1287271"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03" normalizeH="0" baseline="0" noProof="0">
                <a:ln>
                  <a:noFill/>
                </a:ln>
                <a:solidFill>
                  <a:srgbClr val="452D8C"/>
                </a:solidFill>
                <a:effectLst/>
                <a:uLnTx/>
                <a:uFillTx/>
                <a:latin typeface="Calibri"/>
                <a:ea typeface="+mn-ea"/>
                <a:cs typeface="Calibri"/>
              </a:rPr>
              <a:t>EMPOWERING </a:t>
            </a:r>
            <a:r>
              <a:rPr kumimoji="0" sz="1455" b="1" i="0" u="none" strike="noStrike" kern="0" cap="none" spc="127" normalizeH="0" baseline="0" noProof="0">
                <a:ln>
                  <a:noFill/>
                </a:ln>
                <a:solidFill>
                  <a:srgbClr val="452D8C"/>
                </a:solidFill>
                <a:effectLst/>
                <a:uLnTx/>
                <a:uFillTx/>
                <a:latin typeface="Calibri"/>
                <a:ea typeface="+mn-ea"/>
                <a:cs typeface="Calibri"/>
              </a:rPr>
              <a:t>OUR</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64" normalizeH="0" baseline="0" noProof="0">
                <a:ln>
                  <a:noFill/>
                </a:ln>
                <a:solidFill>
                  <a:srgbClr val="452D8C"/>
                </a:solidFill>
                <a:effectLst/>
                <a:uLnTx/>
                <a:uFillTx/>
                <a:latin typeface="Calibri"/>
                <a:ea typeface="+mn-ea"/>
                <a:cs typeface="Calibri"/>
              </a:rPr>
              <a:t>PEOPLE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grpSp>
        <p:nvGrpSpPr>
          <p:cNvPr id="80" name="object 80">
            <a:extLst>
              <a:ext uri="{C183D7F6-B498-43B3-948B-1728B52AA6E4}">
                <adec:decorative xmlns:adec="http://schemas.microsoft.com/office/drawing/2017/decorative" val="1"/>
              </a:ext>
            </a:extLst>
          </p:cNvPr>
          <p:cNvGrpSpPr/>
          <p:nvPr/>
        </p:nvGrpSpPr>
        <p:grpSpPr>
          <a:xfrm>
            <a:off x="469695" y="0"/>
            <a:ext cx="10505332" cy="4452887"/>
            <a:chOff x="773856" y="0"/>
            <a:chExt cx="17324070" cy="7343140"/>
          </a:xfrm>
        </p:grpSpPr>
        <p:pic>
          <p:nvPicPr>
            <p:cNvPr id="81" name="object 81"/>
            <p:cNvPicPr/>
            <p:nvPr/>
          </p:nvPicPr>
          <p:blipFill>
            <a:blip r:embed="rId5" cstate="email">
              <a:extLst>
                <a:ext uri="{28A0092B-C50C-407E-A947-70E740481C1C}">
                  <a14:useLocalDpi xmlns:a14="http://schemas.microsoft.com/office/drawing/2010/main"/>
                </a:ext>
              </a:extLst>
            </a:blip>
            <a:stretch>
              <a:fillRect/>
            </a:stretch>
          </p:blipFill>
          <p:spPr>
            <a:xfrm>
              <a:off x="1357994" y="143790"/>
              <a:ext cx="172073" cy="182743"/>
            </a:xfrm>
            <a:prstGeom prst="rect">
              <a:avLst/>
            </a:prstGeom>
          </p:spPr>
        </p:pic>
        <p:sp>
          <p:nvSpPr>
            <p:cNvPr id="82" name="object 82"/>
            <p:cNvSpPr/>
            <p:nvPr/>
          </p:nvSpPr>
          <p:spPr>
            <a:xfrm>
              <a:off x="773849" y="5"/>
              <a:ext cx="756920" cy="745490"/>
            </a:xfrm>
            <a:custGeom>
              <a:avLst/>
              <a:gdLst/>
              <a:ahLst/>
              <a:cxnLst/>
              <a:rect l="l" t="t" r="r" b="b"/>
              <a:pathLst>
                <a:path w="756919" h="745490">
                  <a:moveTo>
                    <a:pt x="246037" y="608444"/>
                  </a:moveTo>
                  <a:lnTo>
                    <a:pt x="239852" y="562394"/>
                  </a:lnTo>
                  <a:lnTo>
                    <a:pt x="225958" y="534517"/>
                  </a:lnTo>
                  <a:lnTo>
                    <a:pt x="221437" y="525424"/>
                  </a:lnTo>
                  <a:lnTo>
                    <a:pt x="191071" y="498195"/>
                  </a:lnTo>
                  <a:lnTo>
                    <a:pt x="171348" y="490308"/>
                  </a:lnTo>
                  <a:lnTo>
                    <a:pt x="171348" y="609206"/>
                  </a:lnTo>
                  <a:lnTo>
                    <a:pt x="167068" y="641223"/>
                  </a:lnTo>
                  <a:lnTo>
                    <a:pt x="154216" y="665467"/>
                  </a:lnTo>
                  <a:lnTo>
                    <a:pt x="132689" y="680847"/>
                  </a:lnTo>
                  <a:lnTo>
                    <a:pt x="102425" y="686219"/>
                  </a:lnTo>
                  <a:lnTo>
                    <a:pt x="74320" y="686219"/>
                  </a:lnTo>
                  <a:lnTo>
                    <a:pt x="74320" y="534517"/>
                  </a:lnTo>
                  <a:lnTo>
                    <a:pt x="102425" y="534517"/>
                  </a:lnTo>
                  <a:lnTo>
                    <a:pt x="131876" y="539800"/>
                  </a:lnTo>
                  <a:lnTo>
                    <a:pt x="153492" y="554824"/>
                  </a:lnTo>
                  <a:lnTo>
                    <a:pt x="166801" y="578370"/>
                  </a:lnTo>
                  <a:lnTo>
                    <a:pt x="171234" y="608444"/>
                  </a:lnTo>
                  <a:lnTo>
                    <a:pt x="171348" y="609206"/>
                  </a:lnTo>
                  <a:lnTo>
                    <a:pt x="171348" y="490308"/>
                  </a:lnTo>
                  <a:lnTo>
                    <a:pt x="148996" y="481368"/>
                  </a:lnTo>
                  <a:lnTo>
                    <a:pt x="95491" y="475615"/>
                  </a:lnTo>
                  <a:lnTo>
                    <a:pt x="0" y="475615"/>
                  </a:lnTo>
                  <a:lnTo>
                    <a:pt x="0" y="745134"/>
                  </a:lnTo>
                  <a:lnTo>
                    <a:pt x="95491" y="745134"/>
                  </a:lnTo>
                  <a:lnTo>
                    <a:pt x="150482" y="739228"/>
                  </a:lnTo>
                  <a:lnTo>
                    <a:pt x="192735" y="721969"/>
                  </a:lnTo>
                  <a:lnTo>
                    <a:pt x="222542" y="693991"/>
                  </a:lnTo>
                  <a:lnTo>
                    <a:pt x="226148" y="686219"/>
                  </a:lnTo>
                  <a:lnTo>
                    <a:pt x="240220" y="655929"/>
                  </a:lnTo>
                  <a:lnTo>
                    <a:pt x="245948" y="609206"/>
                  </a:lnTo>
                  <a:lnTo>
                    <a:pt x="246037" y="608444"/>
                  </a:lnTo>
                  <a:close/>
                </a:path>
                <a:path w="756919" h="745490">
                  <a:moveTo>
                    <a:pt x="270713" y="429475"/>
                  </a:moveTo>
                  <a:lnTo>
                    <a:pt x="225539" y="413969"/>
                  </a:lnTo>
                  <a:lnTo>
                    <a:pt x="180213" y="402043"/>
                  </a:lnTo>
                  <a:lnTo>
                    <a:pt x="135953" y="393230"/>
                  </a:lnTo>
                  <a:lnTo>
                    <a:pt x="93967" y="387057"/>
                  </a:lnTo>
                  <a:lnTo>
                    <a:pt x="45224" y="382231"/>
                  </a:lnTo>
                  <a:lnTo>
                    <a:pt x="0" y="379730"/>
                  </a:lnTo>
                  <a:lnTo>
                    <a:pt x="0" y="429475"/>
                  </a:lnTo>
                  <a:lnTo>
                    <a:pt x="270713" y="429475"/>
                  </a:lnTo>
                  <a:close/>
                </a:path>
                <a:path w="756919" h="745490">
                  <a:moveTo>
                    <a:pt x="480136" y="681355"/>
                  </a:moveTo>
                  <a:lnTo>
                    <a:pt x="349999" y="681355"/>
                  </a:lnTo>
                  <a:lnTo>
                    <a:pt x="349999" y="635635"/>
                  </a:lnTo>
                  <a:lnTo>
                    <a:pt x="463969" y="635635"/>
                  </a:lnTo>
                  <a:lnTo>
                    <a:pt x="463969" y="581025"/>
                  </a:lnTo>
                  <a:lnTo>
                    <a:pt x="349999" y="581025"/>
                  </a:lnTo>
                  <a:lnTo>
                    <a:pt x="349999" y="539115"/>
                  </a:lnTo>
                  <a:lnTo>
                    <a:pt x="478980" y="539115"/>
                  </a:lnTo>
                  <a:lnTo>
                    <a:pt x="478980" y="475615"/>
                  </a:lnTo>
                  <a:lnTo>
                    <a:pt x="275691" y="475615"/>
                  </a:lnTo>
                  <a:lnTo>
                    <a:pt x="275691" y="539115"/>
                  </a:lnTo>
                  <a:lnTo>
                    <a:pt x="275691" y="581025"/>
                  </a:lnTo>
                  <a:lnTo>
                    <a:pt x="275691" y="635635"/>
                  </a:lnTo>
                  <a:lnTo>
                    <a:pt x="275691" y="681355"/>
                  </a:lnTo>
                  <a:lnTo>
                    <a:pt x="275691" y="744855"/>
                  </a:lnTo>
                  <a:lnTo>
                    <a:pt x="480136" y="744855"/>
                  </a:lnTo>
                  <a:lnTo>
                    <a:pt x="480136" y="681355"/>
                  </a:lnTo>
                  <a:close/>
                </a:path>
                <a:path w="756919" h="745490">
                  <a:moveTo>
                    <a:pt x="756208" y="475615"/>
                  </a:moveTo>
                  <a:lnTo>
                    <a:pt x="686142" y="475615"/>
                  </a:lnTo>
                  <a:lnTo>
                    <a:pt x="686142" y="628853"/>
                  </a:lnTo>
                  <a:lnTo>
                    <a:pt x="585254" y="475615"/>
                  </a:lnTo>
                  <a:lnTo>
                    <a:pt x="514794" y="475615"/>
                  </a:lnTo>
                  <a:lnTo>
                    <a:pt x="514794" y="745134"/>
                  </a:lnTo>
                  <a:lnTo>
                    <a:pt x="584873" y="745134"/>
                  </a:lnTo>
                  <a:lnTo>
                    <a:pt x="584873" y="592658"/>
                  </a:lnTo>
                  <a:lnTo>
                    <a:pt x="686142" y="745134"/>
                  </a:lnTo>
                  <a:lnTo>
                    <a:pt x="756208" y="745134"/>
                  </a:lnTo>
                  <a:lnTo>
                    <a:pt x="756208" y="475615"/>
                  </a:lnTo>
                  <a:close/>
                </a:path>
                <a:path w="756919" h="745490">
                  <a:moveTo>
                    <a:pt x="756208" y="294005"/>
                  </a:moveTo>
                  <a:lnTo>
                    <a:pt x="714921" y="319659"/>
                  </a:lnTo>
                  <a:lnTo>
                    <a:pt x="667804" y="338937"/>
                  </a:lnTo>
                  <a:lnTo>
                    <a:pt x="597433" y="352996"/>
                  </a:lnTo>
                  <a:lnTo>
                    <a:pt x="559727" y="354761"/>
                  </a:lnTo>
                  <a:lnTo>
                    <a:pt x="522008" y="352996"/>
                  </a:lnTo>
                  <a:lnTo>
                    <a:pt x="451650" y="338937"/>
                  </a:lnTo>
                  <a:lnTo>
                    <a:pt x="394677" y="314388"/>
                  </a:lnTo>
                  <a:lnTo>
                    <a:pt x="349719" y="283375"/>
                  </a:lnTo>
                  <a:lnTo>
                    <a:pt x="304863" y="236715"/>
                  </a:lnTo>
                  <a:lnTo>
                    <a:pt x="275590" y="190652"/>
                  </a:lnTo>
                  <a:lnTo>
                    <a:pt x="269519" y="177546"/>
                  </a:lnTo>
                  <a:lnTo>
                    <a:pt x="256070" y="169748"/>
                  </a:lnTo>
                  <a:lnTo>
                    <a:pt x="263245" y="215798"/>
                  </a:lnTo>
                  <a:lnTo>
                    <a:pt x="287921" y="288645"/>
                  </a:lnTo>
                  <a:lnTo>
                    <a:pt x="320179" y="352044"/>
                  </a:lnTo>
                  <a:lnTo>
                    <a:pt x="343179" y="389115"/>
                  </a:lnTo>
                  <a:lnTo>
                    <a:pt x="371500" y="429475"/>
                  </a:lnTo>
                  <a:lnTo>
                    <a:pt x="756208" y="429475"/>
                  </a:lnTo>
                  <a:lnTo>
                    <a:pt x="756208" y="294005"/>
                  </a:lnTo>
                  <a:close/>
                </a:path>
                <a:path w="756919" h="745490">
                  <a:moveTo>
                    <a:pt x="756767" y="0"/>
                  </a:moveTo>
                  <a:lnTo>
                    <a:pt x="571" y="0"/>
                  </a:lnTo>
                  <a:lnTo>
                    <a:pt x="0" y="339432"/>
                  </a:lnTo>
                  <a:lnTo>
                    <a:pt x="55041" y="318566"/>
                  </a:lnTo>
                  <a:lnTo>
                    <a:pt x="94475" y="298297"/>
                  </a:lnTo>
                  <a:lnTo>
                    <a:pt x="134302" y="271907"/>
                  </a:lnTo>
                  <a:lnTo>
                    <a:pt x="172631" y="238633"/>
                  </a:lnTo>
                  <a:lnTo>
                    <a:pt x="207619" y="197700"/>
                  </a:lnTo>
                  <a:lnTo>
                    <a:pt x="237388" y="148323"/>
                  </a:lnTo>
                  <a:lnTo>
                    <a:pt x="242036" y="138887"/>
                  </a:lnTo>
                  <a:lnTo>
                    <a:pt x="285419" y="164033"/>
                  </a:lnTo>
                  <a:lnTo>
                    <a:pt x="317601" y="220941"/>
                  </a:lnTo>
                  <a:lnTo>
                    <a:pt x="344195" y="251675"/>
                  </a:lnTo>
                  <a:lnTo>
                    <a:pt x="354622" y="250507"/>
                  </a:lnTo>
                  <a:lnTo>
                    <a:pt x="413207" y="231686"/>
                  </a:lnTo>
                  <a:lnTo>
                    <a:pt x="451345" y="208102"/>
                  </a:lnTo>
                  <a:lnTo>
                    <a:pt x="484873" y="177101"/>
                  </a:lnTo>
                  <a:lnTo>
                    <a:pt x="513664" y="138811"/>
                  </a:lnTo>
                  <a:lnTo>
                    <a:pt x="537641" y="93357"/>
                  </a:lnTo>
                  <a:lnTo>
                    <a:pt x="540219" y="87477"/>
                  </a:lnTo>
                  <a:lnTo>
                    <a:pt x="585698" y="87477"/>
                  </a:lnTo>
                  <a:lnTo>
                    <a:pt x="602907" y="137401"/>
                  </a:lnTo>
                  <a:lnTo>
                    <a:pt x="646341" y="197446"/>
                  </a:lnTo>
                  <a:lnTo>
                    <a:pt x="678014" y="221615"/>
                  </a:lnTo>
                  <a:lnTo>
                    <a:pt x="714667" y="238772"/>
                  </a:lnTo>
                  <a:lnTo>
                    <a:pt x="756208" y="248843"/>
                  </a:lnTo>
                  <a:lnTo>
                    <a:pt x="756767" y="0"/>
                  </a:lnTo>
                  <a:close/>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3" name="object 83"/>
            <p:cNvPicPr/>
            <p:nvPr/>
          </p:nvPicPr>
          <p:blipFill>
            <a:blip r:embed="rId6" cstate="email">
              <a:extLst>
                <a:ext uri="{28A0092B-C50C-407E-A947-70E740481C1C}">
                  <a14:useLocalDpi xmlns:a14="http://schemas.microsoft.com/office/drawing/2010/main"/>
                </a:ext>
              </a:extLst>
            </a:blip>
            <a:stretch>
              <a:fillRect/>
            </a:stretch>
          </p:blipFill>
          <p:spPr>
            <a:xfrm>
              <a:off x="15189338" y="5299381"/>
              <a:ext cx="2908033" cy="2043319"/>
            </a:xfrm>
            <a:prstGeom prst="rect">
              <a:avLst/>
            </a:prstGeom>
          </p:spPr>
        </p:pic>
      </p:gr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CCD62-CD6F-2431-BDC4-79CCBD224A25}"/>
            </a:ext>
          </a:extLst>
        </p:cNvPr>
        <p:cNvGrpSpPr/>
        <p:nvPr/>
      </p:nvGrpSpPr>
      <p:grpSpPr>
        <a:xfrm>
          <a:off x="0" y="0"/>
          <a:ext cx="0" cy="0"/>
          <a:chOff x="0" y="0"/>
          <a:chExt cx="0" cy="0"/>
        </a:xfrm>
      </p:grpSpPr>
      <p:sp>
        <p:nvSpPr>
          <p:cNvPr id="16" name="Text Placeholder 15" descr="Security Services, Public Area and Curbside Interfaces&#10;Select a qualified firm to provide security services at Denver International Airport (DEN).&#10;&#10;Scope of Work: &#10;Traffic control, security at sensitive access points, and door alarm response&#10;Loading dock oversight (50+ deliveries/day), patrols, credential verification, and incident resolution&#10;Public Parking Lot patrols, Airport Office Building access, and person vetting&#10;Enforcement of DEN Rules &amp; Regulations and additional security posts as needed&#10;&#10;Workload:&#10;5400 weekly hours (135 FTEs), including Full-Time, Part-Time, and On-Call positions&#10;24/7 staffing for curbside, passenger pick-up/drop-off on levels 4 &amp; 6&#10;Support for 40,000+ vehicle entries per day&#10;​&#10;KEY INFORMATION ​&#10;Anticipated Advertisement Date:  Q2 2025 &#10;Estimated Project Value:  $50M to $99.99M&#10;Small Business Program Goal: 5% MWBE&#10;Key Scope/Industry:​  Security Guard Services, Public Area, and Curbside Interfaces&#10;Project Manager​: Matt Gomez-Peterson; matthew.gomez-peterson@flydenver.com &#10;&#10;Breakout Room Closed – Contact Project Manager&#10;&#10;">
            <a:extLst>
              <a:ext uri="{FF2B5EF4-FFF2-40B4-BE49-F238E27FC236}">
                <a16:creationId xmlns:a16="http://schemas.microsoft.com/office/drawing/2014/main" id="{2A0C76DB-E092-6C32-4769-58B0973B53FE}"/>
              </a:ext>
            </a:extLst>
          </p:cNvPr>
          <p:cNvSpPr>
            <a:spLocks noGrp="1"/>
          </p:cNvSpPr>
          <p:nvPr>
            <p:ph type="title" idx="4294967295"/>
          </p:nvPr>
        </p:nvSpPr>
        <p:spPr>
          <a:xfrm>
            <a:off x="599330" y="223763"/>
            <a:ext cx="9168218"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4000">
                <a:solidFill>
                  <a:srgbClr val="440099"/>
                </a:solidFill>
                <a:latin typeface="+mn-lt"/>
                <a:ea typeface="+mn-ea"/>
                <a:cs typeface="+mn-cs"/>
              </a:rPr>
              <a:t>Waste Valet Service for DEN Concessions</a:t>
            </a:r>
            <a:endParaRPr kumimoji="0" lang="en-US" sz="4000" b="0" i="0" u="none" strike="noStrike" kern="1200" cap="none" spc="0" normalizeH="0" baseline="0" noProof="0">
              <a:ln>
                <a:noFill/>
              </a:ln>
              <a:solidFill>
                <a:srgbClr val="440099"/>
              </a:solidFill>
              <a:effectLst/>
              <a:uLnTx/>
              <a:uFillTx/>
              <a:latin typeface="+mn-lt"/>
              <a:ea typeface="+mn-ea"/>
              <a:cs typeface="+mn-cs"/>
            </a:endParaRPr>
          </a:p>
        </p:txBody>
      </p:sp>
      <p:sp>
        <p:nvSpPr>
          <p:cNvPr id="3" name="TextBox 2">
            <a:extLst>
              <a:ext uri="{FF2B5EF4-FFF2-40B4-BE49-F238E27FC236}">
                <a16:creationId xmlns:a16="http://schemas.microsoft.com/office/drawing/2014/main" id="{60F19CFF-BB58-CCB4-1AA7-64D46C8CDAC8}"/>
              </a:ext>
              <a:ext uri="{C183D7F6-B498-43B3-948B-1728B52AA6E4}">
                <adec:decorative xmlns:adec="http://schemas.microsoft.com/office/drawing/2017/decorative" val="1"/>
              </a:ext>
            </a:extLst>
          </p:cNvPr>
          <p:cNvSpPr txBox="1"/>
          <p:nvPr/>
        </p:nvSpPr>
        <p:spPr>
          <a:xfrm>
            <a:off x="603960" y="986003"/>
            <a:ext cx="9514035" cy="280076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The Waste Valet team will work with DEN concessions to transport recyclable and compostable materials to designated disposal areas. In addition, the team will provide staff education on effective waste sorting practices. Launched initially on Concourse B in Spring 2024, the program will now expand to include Concourses A and 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t>
            </a: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KEY INFORMATION ​</a:t>
            </a:r>
            <a:endPar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Anticipated Advertisement Date: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January 2026</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Estimated Project Value: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$10M</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Small Business Program Goal: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None</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Key Scope/Industry:​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Proven experience working with food and beverage (F&amp;B) operations and expertise in recycling and composting.</a:t>
            </a:r>
            <a:endPar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Project Manager​: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Alexa Rosenstein| </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alexa.rosenstein@flydenver.com</a:t>
            </a:r>
            <a:r>
              <a:rPr kumimoji="0" lang="en-US" sz="16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AF2227-97AD-002B-375B-C6961569B95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8699" y="3653692"/>
            <a:ext cx="2043293" cy="3008923"/>
          </a:xfrm>
          <a:prstGeom prst="rect">
            <a:avLst/>
          </a:prstGeom>
        </p:spPr>
      </p:pic>
      <p:pic>
        <p:nvPicPr>
          <p:cNvPr id="4" name="Picture 3">
            <a:extLst>
              <a:ext uri="{FF2B5EF4-FFF2-40B4-BE49-F238E27FC236}">
                <a16:creationId xmlns:a16="http://schemas.microsoft.com/office/drawing/2014/main" id="{5B5A2924-AB76-906B-A208-5B2B6B656EE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84927" y="4005384"/>
            <a:ext cx="3607762" cy="2510692"/>
          </a:xfrm>
          <a:prstGeom prst="rect">
            <a:avLst/>
          </a:prstGeom>
        </p:spPr>
      </p:pic>
      <p:pic>
        <p:nvPicPr>
          <p:cNvPr id="5" name="Picture 4">
            <a:extLst>
              <a:ext uri="{FF2B5EF4-FFF2-40B4-BE49-F238E27FC236}">
                <a16:creationId xmlns:a16="http://schemas.microsoft.com/office/drawing/2014/main" id="{55AFD5C3-90C9-D408-09F9-AD887A0C442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1345" y="4005384"/>
            <a:ext cx="3607764" cy="2510694"/>
          </a:xfrm>
          <a:prstGeom prst="rect">
            <a:avLst/>
          </a:prstGeom>
        </p:spPr>
      </p:pic>
    </p:spTree>
    <p:extLst>
      <p:ext uri="{BB962C8B-B14F-4D97-AF65-F5344CB8AC3E}">
        <p14:creationId xmlns:p14="http://schemas.microsoft.com/office/powerpoint/2010/main" val="4147436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FDE6BB6-A18F-B285-0AE6-9FC7DB53D663}"/>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DEN Procurement  </a:t>
            </a:r>
          </a:p>
        </p:txBody>
      </p:sp>
      <p:sp>
        <p:nvSpPr>
          <p:cNvPr id="15" name="Text Placeholder 14" descr="QR Code redirecting to https://www.flydenver.com/business-and-community/procurement/opportunities/">
            <a:extLst>
              <a:ext uri="{FF2B5EF4-FFF2-40B4-BE49-F238E27FC236}">
                <a16:creationId xmlns:a16="http://schemas.microsoft.com/office/drawing/2014/main" id="{2FA385AD-55E8-5A28-C5A2-60C3A8F5BB42}"/>
              </a:ext>
            </a:extLst>
          </p:cNvPr>
          <p:cNvSpPr>
            <a:spLocks noGrp="1"/>
          </p:cNvSpPr>
          <p:nvPr>
            <p:ph type="body" sz="quarter" idx="14"/>
          </p:nvPr>
        </p:nvSpPr>
        <p:spPr>
          <a:xfrm>
            <a:off x="770439" y="1259557"/>
            <a:ext cx="9611811" cy="5218631"/>
          </a:xfrm>
        </p:spPr>
        <p:txBody>
          <a:bodyPr/>
          <a:lstStyle/>
          <a:p>
            <a:pPr>
              <a:spcBef>
                <a:spcPts val="0"/>
              </a:spcBef>
              <a:buNone/>
            </a:pPr>
            <a:r>
              <a:rPr lang="en-US" sz="1700" b="1"/>
              <a:t>Contract Types:</a:t>
            </a:r>
            <a:endParaRPr lang="en-US" sz="1700"/>
          </a:p>
          <a:p>
            <a:pPr>
              <a:spcBef>
                <a:spcPts val="0"/>
              </a:spcBef>
              <a:buFont typeface="Arial" panose="020B0604020202020204" pitchFamily="34" charset="0"/>
              <a:buChar char="•"/>
            </a:pPr>
            <a:r>
              <a:rPr lang="en-US" sz="1700" i="1"/>
              <a:t>Competitive:</a:t>
            </a:r>
            <a:r>
              <a:rPr lang="en-US" sz="1700"/>
              <a:t> Professional Services, Construction, Revenue Opportunities</a:t>
            </a:r>
          </a:p>
          <a:p>
            <a:pPr>
              <a:spcBef>
                <a:spcPts val="0"/>
              </a:spcBef>
              <a:buFont typeface="Arial" panose="020B0604020202020204" pitchFamily="34" charset="0"/>
              <a:buChar char="•"/>
            </a:pPr>
            <a:r>
              <a:rPr lang="en-US" sz="1700" i="1"/>
              <a:t>Non-Competitive:</a:t>
            </a:r>
            <a:r>
              <a:rPr lang="en-US" sz="1700"/>
              <a:t> Sole Source, Professional Preference, Amendments, Grants, Revenue Agreements</a:t>
            </a:r>
          </a:p>
          <a:p>
            <a:pPr marL="0" indent="0">
              <a:spcBef>
                <a:spcPts val="0"/>
              </a:spcBef>
              <a:buNone/>
            </a:pPr>
            <a:br>
              <a:rPr lang="en-US" sz="1700" b="1"/>
            </a:br>
            <a:r>
              <a:rPr lang="en-US" sz="1700" b="1"/>
              <a:t>Task Orders:</a:t>
            </a:r>
          </a:p>
          <a:p>
            <a:pPr>
              <a:spcBef>
                <a:spcPts val="0"/>
              </a:spcBef>
            </a:pPr>
            <a:r>
              <a:rPr lang="en-US" sz="1700"/>
              <a:t>Supports both competitive and non-competitive processes</a:t>
            </a:r>
          </a:p>
          <a:p>
            <a:pPr>
              <a:spcBef>
                <a:spcPts val="0"/>
              </a:spcBef>
              <a:buNone/>
            </a:pPr>
            <a:endParaRPr lang="en-US" sz="1700" b="1"/>
          </a:p>
          <a:p>
            <a:pPr>
              <a:spcBef>
                <a:spcPts val="0"/>
              </a:spcBef>
              <a:buNone/>
            </a:pPr>
            <a:r>
              <a:rPr lang="en-US" sz="1700" b="1"/>
              <a:t>Governance:</a:t>
            </a:r>
          </a:p>
          <a:p>
            <a:pPr>
              <a:spcBef>
                <a:spcPts val="0"/>
              </a:spcBef>
            </a:pPr>
            <a:r>
              <a:rPr lang="en-US" sz="1700"/>
              <a:t>City &amp; DEN Charter, Ordinances, and Regulations</a:t>
            </a:r>
          </a:p>
          <a:p>
            <a:pPr>
              <a:spcBef>
                <a:spcPts val="0"/>
              </a:spcBef>
              <a:buNone/>
            </a:pPr>
            <a:endParaRPr lang="en-US" sz="1700" b="1"/>
          </a:p>
          <a:p>
            <a:pPr>
              <a:spcBef>
                <a:spcPts val="0"/>
              </a:spcBef>
              <a:buNone/>
            </a:pPr>
            <a:r>
              <a:rPr lang="en-US" sz="1700" b="1"/>
              <a:t>Solicitation Types: </a:t>
            </a:r>
          </a:p>
          <a:p>
            <a:pPr>
              <a:spcBef>
                <a:spcPts val="0"/>
              </a:spcBef>
            </a:pPr>
            <a:r>
              <a:rPr lang="en-US" sz="1700"/>
              <a:t>RFP, RFQ, RFO, RFI, IFB, Informal Competitive Procurement</a:t>
            </a:r>
          </a:p>
          <a:p>
            <a:pPr>
              <a:spcBef>
                <a:spcPts val="0"/>
              </a:spcBef>
              <a:buNone/>
            </a:pPr>
            <a:endParaRPr lang="en-US" sz="1700" b="1"/>
          </a:p>
          <a:p>
            <a:pPr>
              <a:spcBef>
                <a:spcPts val="0"/>
              </a:spcBef>
              <a:buNone/>
            </a:pPr>
            <a:r>
              <a:rPr lang="en-US" sz="1700" b="1"/>
              <a:t>Fast-Track Procurement Pilot</a:t>
            </a:r>
          </a:p>
          <a:p>
            <a:pPr>
              <a:spcBef>
                <a:spcPts val="0"/>
              </a:spcBef>
              <a:buNone/>
            </a:pPr>
            <a:r>
              <a:rPr lang="en-US" sz="1700" i="1"/>
              <a:t>Goal: Increase agility by eliminating non-mandated steps</a:t>
            </a:r>
          </a:p>
          <a:p>
            <a:pPr>
              <a:spcBef>
                <a:spcPts val="0"/>
              </a:spcBef>
              <a:buFont typeface="Arial" panose="020B0604020202020204" pitchFamily="34" charset="0"/>
              <a:buChar char="•"/>
            </a:pPr>
            <a:r>
              <a:rPr lang="en-US" sz="1700" b="1"/>
              <a:t>Shortened Advertisement:</a:t>
            </a:r>
            <a:r>
              <a:rPr lang="en-US" sz="1700"/>
              <a:t> 1-week post, no pre-proposal meeting, 2-day Q&amp;A</a:t>
            </a:r>
          </a:p>
          <a:p>
            <a:pPr>
              <a:spcBef>
                <a:spcPts val="0"/>
              </a:spcBef>
              <a:buFont typeface="Arial" panose="020B0604020202020204" pitchFamily="34" charset="0"/>
              <a:buChar char="•"/>
            </a:pPr>
            <a:r>
              <a:rPr lang="en-US" sz="1700" b="1"/>
              <a:t>Streamlined Selection:</a:t>
            </a:r>
            <a:r>
              <a:rPr lang="en-US" sz="1700"/>
              <a:t> 3-member panel; no interviews</a:t>
            </a:r>
          </a:p>
          <a:p>
            <a:pPr>
              <a:spcBef>
                <a:spcPts val="0"/>
              </a:spcBef>
              <a:buFont typeface="Arial" panose="020B0604020202020204" pitchFamily="34" charset="0"/>
              <a:buChar char="•"/>
            </a:pPr>
            <a:r>
              <a:rPr lang="en-US" sz="1700" b="1"/>
              <a:t>Simplified Contracting:</a:t>
            </a:r>
            <a:r>
              <a:rPr lang="en-US" sz="1700"/>
              <a:t> No negotiations—contract mirrors vendor proposal</a:t>
            </a:r>
          </a:p>
          <a:p>
            <a:pPr marL="0" indent="0">
              <a:spcBef>
                <a:spcPts val="0"/>
              </a:spcBef>
              <a:buNone/>
            </a:pPr>
            <a:endParaRPr lang="en-US" sz="1700" b="1"/>
          </a:p>
          <a:p>
            <a:pPr marL="0" indent="0">
              <a:spcBef>
                <a:spcPts val="0"/>
              </a:spcBef>
              <a:buNone/>
            </a:pPr>
            <a:r>
              <a:rPr lang="en-US" sz="1700" b="1"/>
              <a:t>Learn More: </a:t>
            </a:r>
            <a:r>
              <a:rPr lang="en-US" sz="1700"/>
              <a:t>Visit our breakout room or scan the QR code to explore DEN’s procurement process on our website.</a:t>
            </a:r>
          </a:p>
        </p:txBody>
      </p:sp>
      <p:pic>
        <p:nvPicPr>
          <p:cNvPr id="19" name="Picture 18" descr="QR Code redirecting to https://www.flydenver.com/business-and-community/procurement/opportunities/">
            <a:extLst>
              <a:ext uri="{FF2B5EF4-FFF2-40B4-BE49-F238E27FC236}">
                <a16:creationId xmlns:a16="http://schemas.microsoft.com/office/drawing/2014/main" id="{4FAF00CA-56C8-BBCB-5ADD-BA218BE215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4675" y="5324475"/>
            <a:ext cx="1285874" cy="1285874"/>
          </a:xfrm>
          <a:prstGeom prst="rect">
            <a:avLst/>
          </a:prstGeom>
        </p:spPr>
      </p:pic>
    </p:spTree>
    <p:extLst>
      <p:ext uri="{BB962C8B-B14F-4D97-AF65-F5344CB8AC3E}">
        <p14:creationId xmlns:p14="http://schemas.microsoft.com/office/powerpoint/2010/main" val="375540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DEN Procurement – Contract Lifecycle">
            <a:extLst>
              <a:ext uri="{FF2B5EF4-FFF2-40B4-BE49-F238E27FC236}">
                <a16:creationId xmlns:a16="http://schemas.microsoft.com/office/drawing/2014/main" id="{2BA945F4-CEF6-9FBD-95BF-ABCCF5D69BE9}"/>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DEN Procurement – Contract</a:t>
            </a:r>
            <a:r>
              <a:rPr kumimoji="0" lang="en-US" sz="3200" b="0" i="0" u="none" strike="noStrike" kern="1200" cap="none" spc="0" normalizeH="0" noProof="0">
                <a:ln>
                  <a:noFill/>
                </a:ln>
                <a:solidFill>
                  <a:srgbClr val="440099"/>
                </a:solidFill>
                <a:effectLst/>
                <a:uLnTx/>
                <a:uFillTx/>
                <a:latin typeface="+mn-lt"/>
                <a:ea typeface="+mn-ea"/>
                <a:cs typeface="+mn-cs"/>
              </a:rPr>
              <a:t> Lifecycle</a:t>
            </a:r>
            <a:endParaRPr kumimoji="0" lang="en-US" sz="3200" b="0" i="0" u="none" strike="noStrike" kern="1200" cap="none" spc="0" normalizeH="0" baseline="0" noProof="0">
              <a:ln>
                <a:noFill/>
              </a:ln>
              <a:solidFill>
                <a:srgbClr val="440099"/>
              </a:solidFill>
              <a:effectLst/>
              <a:uLnTx/>
              <a:uFillTx/>
              <a:latin typeface="+mn-lt"/>
              <a:ea typeface="+mn-ea"/>
              <a:cs typeface="+mn-cs"/>
            </a:endParaRPr>
          </a:p>
        </p:txBody>
      </p:sp>
      <p:sp>
        <p:nvSpPr>
          <p:cNvPr id="5" name="TextBox 4" descr="Active DEN Procurements &amp; Solicitations are available on BidNet: https://www.bidnetdirect.com/colorado/cityandcountyofdenverdepartmentofaviation&#10;Important Dates:&#10;Published/Advertised Date&#10;Proposal Due Date&#10;Important Information:&#10;Pre-proposal meetings outlining project details&#10;Proposal Narrative Contents &amp; Evaluation Criteria&#10;">
            <a:extLst>
              <a:ext uri="{FF2B5EF4-FFF2-40B4-BE49-F238E27FC236}">
                <a16:creationId xmlns:a16="http://schemas.microsoft.com/office/drawing/2014/main" id="{AB000D8F-73B4-F4CD-BB34-FB5A6DEA29CA}"/>
              </a:ext>
            </a:extLst>
          </p:cNvPr>
          <p:cNvSpPr txBox="1"/>
          <p:nvPr/>
        </p:nvSpPr>
        <p:spPr>
          <a:xfrm>
            <a:off x="770438" y="1397675"/>
            <a:ext cx="10735761" cy="2062103"/>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Active DEN Procurements &amp; Solicitations are available on BidNet: </a:t>
            </a:r>
            <a:r>
              <a:rPr kumimoji="0" lang="en-US" sz="1600" b="0" i="0" u="sng" strike="noStrike" kern="1200" cap="none" spc="0" normalizeH="0" baseline="0" noProof="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https://www.bidnetdirect.com/colorado/cityandcountyofdenverdepartmentofaviation</a:t>
            </a:r>
            <a:endParaRPr kumimoji="0" lang="en-US" sz="1600" b="0" i="0" u="sng"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Important Dates: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Published/Advertised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Proposal Due Date</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742950" marR="0" lvl="1"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Important Information:</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Pre-proposal meetings outlining project details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200150" marR="0" lvl="2" indent="-285750" algn="l" defTabSz="457200" rtl="0" eaLnBrk="1" fontAlgn="auto" latinLnBrk="0" hangingPunct="1">
              <a:lnSpc>
                <a:spcPct val="100000"/>
              </a:lnSpc>
              <a:spcBef>
                <a:spcPts val="0"/>
              </a:spcBef>
              <a:spcAft>
                <a:spcPts val="0"/>
              </a:spcAft>
              <a:buClr>
                <a:srgbClr val="E35B2A"/>
              </a:buClr>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Proposal Narrative Contents &amp; Evaluation Criteria</a:t>
            </a:r>
          </a:p>
        </p:txBody>
      </p:sp>
      <p:pic>
        <p:nvPicPr>
          <p:cNvPr id="6" name="Picture 5" descr="Contract Lifecycle at DEN &#10;&#10;https://www.flydenver.com/business-and-community/procurement/opportunities/">
            <a:extLst>
              <a:ext uri="{FF2B5EF4-FFF2-40B4-BE49-F238E27FC236}">
                <a16:creationId xmlns:a16="http://schemas.microsoft.com/office/drawing/2014/main" id="{9CE4D9AE-BFA2-566D-D5C9-18E22CD2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135" y="3526886"/>
            <a:ext cx="9561901" cy="2925766"/>
          </a:xfrm>
          <a:prstGeom prst="rect">
            <a:avLst/>
          </a:prstGeom>
        </p:spPr>
      </p:pic>
    </p:spTree>
    <p:extLst>
      <p:ext uri="{BB962C8B-B14F-4D97-AF65-F5344CB8AC3E}">
        <p14:creationId xmlns:p14="http://schemas.microsoft.com/office/powerpoint/2010/main" val="1969075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9457B-3948-DAAA-AA4B-957CD8C87FB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6E474C82-84CC-99DD-DE36-3A790CE3428B}"/>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spcBef>
                <a:spcPts val="1000"/>
              </a:spcBef>
              <a:defRPr/>
            </a:pPr>
            <a:r>
              <a:rPr lang="en-US" sz="2800" b="1" dirty="0">
                <a:solidFill>
                  <a:srgbClr val="440099"/>
                </a:solidFill>
              </a:rPr>
              <a:t>Changes to DBE and ACDBE Programs    </a:t>
            </a:r>
            <a:endParaRPr kumimoji="0" lang="en-US" sz="2800" b="1" i="0" u="none" strike="noStrike" kern="1200" cap="none" spc="0" normalizeH="0" baseline="0" noProof="0" dirty="0">
              <a:ln>
                <a:noFill/>
              </a:ln>
              <a:solidFill>
                <a:srgbClr val="440099"/>
              </a:solidFill>
              <a:effectLst/>
              <a:uLnTx/>
              <a:uFillTx/>
              <a:latin typeface="+mn-lt"/>
              <a:ea typeface="+mn-ea"/>
              <a:cs typeface="+mn-cs"/>
            </a:endParaRPr>
          </a:p>
        </p:txBody>
      </p:sp>
      <p:sp>
        <p:nvSpPr>
          <p:cNvPr id="15" name="Text Placeholder 14" descr="QR Code redirecting to https://www.flydenver.com/business-and-community/procurement/opportunities/">
            <a:extLst>
              <a:ext uri="{FF2B5EF4-FFF2-40B4-BE49-F238E27FC236}">
                <a16:creationId xmlns:a16="http://schemas.microsoft.com/office/drawing/2014/main" id="{D87F3D45-DCF2-E64E-35CA-C62A35B43D13}"/>
              </a:ext>
            </a:extLst>
          </p:cNvPr>
          <p:cNvSpPr>
            <a:spLocks noGrp="1"/>
          </p:cNvSpPr>
          <p:nvPr>
            <p:ph type="body" sz="quarter" idx="14"/>
          </p:nvPr>
        </p:nvSpPr>
        <p:spPr>
          <a:xfrm>
            <a:off x="770439" y="1259557"/>
            <a:ext cx="10516162" cy="5218631"/>
          </a:xfrm>
        </p:spPr>
        <p:txBody>
          <a:bodyPr lIns="91440" tIns="45720" rIns="91440" bIns="45720" anchor="t"/>
          <a:lstStyle/>
          <a:p>
            <a:pPr marL="0" indent="0">
              <a:lnSpc>
                <a:spcPct val="110000"/>
              </a:lnSpc>
              <a:buNone/>
            </a:pPr>
            <a:r>
              <a:rPr lang="en-US" sz="1800" b="1" dirty="0"/>
              <a:t>Effective October 3, 2025</a:t>
            </a:r>
            <a:r>
              <a:rPr lang="en-US" sz="1800" dirty="0"/>
              <a:t>:</a:t>
            </a:r>
          </a:p>
          <a:p>
            <a:pPr lvl="1">
              <a:lnSpc>
                <a:spcPct val="110000"/>
              </a:lnSpc>
            </a:pPr>
            <a:r>
              <a:rPr lang="en-US" sz="1800" dirty="0"/>
              <a:t>Interim Final Rule (IFR) removed </a:t>
            </a:r>
            <a:r>
              <a:rPr lang="en-US" sz="1800" b="1" dirty="0"/>
              <a:t>sex</a:t>
            </a:r>
            <a:r>
              <a:rPr lang="en-US" sz="1800" dirty="0"/>
              <a:t> </a:t>
            </a:r>
            <a:r>
              <a:rPr lang="en-US" sz="1800" b="1" dirty="0"/>
              <a:t>and</a:t>
            </a:r>
            <a:r>
              <a:rPr lang="en-US" sz="1800" dirty="0"/>
              <a:t> </a:t>
            </a:r>
            <a:r>
              <a:rPr lang="en-US" sz="1800" b="1" dirty="0"/>
              <a:t>race-</a:t>
            </a:r>
            <a:r>
              <a:rPr lang="en-US" sz="1800" dirty="0"/>
              <a:t>based presumptions of disadvantage</a:t>
            </a:r>
          </a:p>
          <a:p>
            <a:pPr lvl="1">
              <a:lnSpc>
                <a:spcPct val="110000"/>
              </a:lnSpc>
            </a:pPr>
            <a:r>
              <a:rPr lang="en-US" sz="1800" dirty="0"/>
              <a:t>Every ACDBE and DBE firm must submit a </a:t>
            </a:r>
            <a:r>
              <a:rPr lang="en-US" sz="1800" b="1" dirty="0"/>
              <a:t>Personal Narrative (PN) </a:t>
            </a:r>
            <a:r>
              <a:rPr lang="en-US" sz="1800" dirty="0"/>
              <a:t>and </a:t>
            </a:r>
            <a:r>
              <a:rPr lang="en-US" sz="1800" b="1" dirty="0"/>
              <a:t>Personal Net Worth (PNW)</a:t>
            </a:r>
            <a:r>
              <a:rPr lang="en-US" sz="1800" dirty="0"/>
              <a:t> statement to their Jurisdiction of Certification (JOC) for reevaluation</a:t>
            </a:r>
            <a:endParaRPr lang="en-US" sz="1800" dirty="0">
              <a:ea typeface="Calibri"/>
              <a:cs typeface="Calibri"/>
            </a:endParaRPr>
          </a:p>
          <a:p>
            <a:pPr lvl="1">
              <a:lnSpc>
                <a:spcPct val="110000"/>
              </a:lnSpc>
            </a:pPr>
            <a:r>
              <a:rPr lang="en-US" sz="1800" b="1" dirty="0"/>
              <a:t>Colorado UCP Submission Date: </a:t>
            </a:r>
            <a:r>
              <a:rPr lang="en-US" sz="2000" u="sng" dirty="0"/>
              <a:t>January 16, 2026</a:t>
            </a:r>
            <a:r>
              <a:rPr lang="en-US" sz="1800" dirty="0"/>
              <a:t> </a:t>
            </a:r>
            <a:endParaRPr lang="en-US" sz="1800" dirty="0">
              <a:ea typeface="Calibri"/>
              <a:cs typeface="Calibri"/>
            </a:endParaRPr>
          </a:p>
          <a:p>
            <a:pPr lvl="1">
              <a:lnSpc>
                <a:spcPct val="110000"/>
              </a:lnSpc>
            </a:pPr>
            <a:r>
              <a:rPr lang="en-US" sz="1800" b="1" dirty="0"/>
              <a:t>Interstate firms </a:t>
            </a:r>
            <a:r>
              <a:rPr lang="en-US" sz="1800" dirty="0"/>
              <a:t>must </a:t>
            </a:r>
            <a:r>
              <a:rPr lang="en-US" sz="1800" u="sng" dirty="0"/>
              <a:t>reapply</a:t>
            </a:r>
            <a:r>
              <a:rPr lang="en-US" sz="1800" dirty="0"/>
              <a:t> once they have been reevaluated by their JOC</a:t>
            </a:r>
          </a:p>
          <a:p>
            <a:pPr lvl="1">
              <a:lnSpc>
                <a:spcPct val="110000"/>
              </a:lnSpc>
            </a:pPr>
            <a:r>
              <a:rPr lang="en-US" sz="1800" dirty="0"/>
              <a:t>No </a:t>
            </a:r>
            <a:r>
              <a:rPr lang="en-US" sz="1800" b="1" dirty="0"/>
              <a:t>counting</a:t>
            </a:r>
            <a:r>
              <a:rPr lang="en-US" sz="1800" dirty="0"/>
              <a:t> or </a:t>
            </a:r>
            <a:r>
              <a:rPr lang="en-US" sz="1800" b="1" dirty="0"/>
              <a:t>goal setting </a:t>
            </a:r>
            <a:r>
              <a:rPr lang="en-US" sz="1800" dirty="0"/>
              <a:t>until </a:t>
            </a:r>
            <a:r>
              <a:rPr lang="en-US" sz="1800" u="sng" dirty="0"/>
              <a:t>entire Colorado UCP reevaluation</a:t>
            </a:r>
            <a:r>
              <a:rPr lang="en-US" sz="1800" dirty="0"/>
              <a:t> is complete</a:t>
            </a:r>
          </a:p>
          <a:p>
            <a:pPr lvl="1">
              <a:lnSpc>
                <a:spcPct val="110000"/>
              </a:lnSpc>
            </a:pPr>
            <a:r>
              <a:rPr lang="en-US" sz="1800" dirty="0"/>
              <a:t>No impact to </a:t>
            </a:r>
            <a:r>
              <a:rPr lang="en-US" sz="1800" b="1" dirty="0"/>
              <a:t>local</a:t>
            </a:r>
            <a:r>
              <a:rPr lang="en-US" sz="1800" dirty="0"/>
              <a:t> programs!</a:t>
            </a:r>
          </a:p>
          <a:p>
            <a:pPr marL="0" indent="0">
              <a:buNone/>
            </a:pPr>
            <a:endParaRPr lang="en-US" u="sng" dirty="0">
              <a:ea typeface="Calibri"/>
              <a:cs typeface="Calibri"/>
            </a:endParaRPr>
          </a:p>
          <a:p>
            <a:pPr marL="457200" lvl="1" indent="0">
              <a:lnSpc>
                <a:spcPct val="110000"/>
              </a:lnSpc>
              <a:buNone/>
            </a:pPr>
            <a:endParaRPr lang="en-US" sz="1800" b="1" dirty="0">
              <a:ea typeface="Calibri" panose="020F0502020204030204"/>
              <a:cs typeface="Calibri" panose="020F0502020204030204"/>
            </a:endParaRPr>
          </a:p>
        </p:txBody>
      </p:sp>
    </p:spTree>
    <p:extLst>
      <p:ext uri="{BB962C8B-B14F-4D97-AF65-F5344CB8AC3E}">
        <p14:creationId xmlns:p14="http://schemas.microsoft.com/office/powerpoint/2010/main" val="230647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5C71B9-0869-5C8E-2DC6-4D8D65BAAE8D}"/>
              </a:ext>
              <a:ext uri="{C183D7F6-B498-43B3-948B-1728B52AA6E4}">
                <adec:decorative xmlns:adec="http://schemas.microsoft.com/office/drawing/2017/decorative" val="1"/>
              </a:ext>
            </a:extLst>
          </p:cNvPr>
          <p:cNvSpPr>
            <a:spLocks noGrp="1"/>
          </p:cNvSpPr>
          <p:nvPr>
            <p:ph type="body" sz="quarter" idx="11"/>
          </p:nvPr>
        </p:nvSpPr>
        <p:spPr/>
        <p:txBody>
          <a:bodyPr/>
          <a:lstStyle/>
          <a:p>
            <a:endParaRPr lang="en-US"/>
          </a:p>
        </p:txBody>
      </p:sp>
      <p:sp>
        <p:nvSpPr>
          <p:cNvPr id="2" name="Text Placeholder 1">
            <a:extLst>
              <a:ext uri="{FF2B5EF4-FFF2-40B4-BE49-F238E27FC236}">
                <a16:creationId xmlns:a16="http://schemas.microsoft.com/office/drawing/2014/main" id="{E460CDEE-54C6-A27D-949D-F643C59FD392}"/>
              </a:ext>
              <a:ext uri="{C183D7F6-B498-43B3-948B-1728B52AA6E4}">
                <adec:decorative xmlns:adec="http://schemas.microsoft.com/office/drawing/2017/decorative" val="1"/>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832E4391-758F-62B5-F64D-23D9B41BF387}"/>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6" name="Title 5">
            <a:extLst>
              <a:ext uri="{FF2B5EF4-FFF2-40B4-BE49-F238E27FC236}">
                <a16:creationId xmlns:a16="http://schemas.microsoft.com/office/drawing/2014/main" id="{7BECBC40-0C20-F379-FA29-23ED764573BE}"/>
              </a:ext>
            </a:extLst>
          </p:cNvPr>
          <p:cNvSpPr>
            <a:spLocks noGrp="1"/>
          </p:cNvSpPr>
          <p:nvPr>
            <p:ph type="title" idx="4294967295"/>
          </p:nvPr>
        </p:nvSpPr>
        <p:spPr>
          <a:xfrm>
            <a:off x="838200" y="-1571625"/>
            <a:ext cx="10506076" cy="1091249"/>
          </a:xfrm>
          <a:prstGeom prst="rect">
            <a:avLst/>
          </a:prstGeom>
        </p:spPr>
        <p:txBody>
          <a:bodyPr anchor="b"/>
          <a:lstStyle/>
          <a:p>
            <a:r>
              <a:rPr lang="en-US"/>
              <a:t>Division of Small Business Opportunity (DSBO)</a:t>
            </a:r>
          </a:p>
        </p:txBody>
      </p:sp>
      <p:pic>
        <p:nvPicPr>
          <p:cNvPr id="5" name="Picture 4" descr="A white and blue text on a white background&#10;">
            <a:extLst>
              <a:ext uri="{FF2B5EF4-FFF2-40B4-BE49-F238E27FC236}">
                <a16:creationId xmlns:a16="http://schemas.microsoft.com/office/drawing/2014/main" id="{05E8A1C8-F16F-ABAD-24C1-4545E24CB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7785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General Services- Purchasing Division&#10;&#10;Exclusive management and control of the purchasing of all supplies, equipment and personal property and services in connection therewith, for the City and County and for all departments (including DEN), agencies, boards, commissions and authorities thereof, except the City Council.&#10;&#10;&#10;Leann Rush&#10;Senior Procurement Analyst (DEN)&#10;303-342-2298 &#10;leann.rush@flydenver.com &#10;&#10;&#10;Sol Ybarra  &#10;Business Outreach Coordinator  &#10;720-913-8156&#10;sol.ybarra@denvergov.org &#10;&#10;You must be registered in Bidnet&#10;to receive solicitation notices &#10;directly to your email. Please make &#10;to choose the correct codes for your&#10;business.&#10;">
            <a:extLst>
              <a:ext uri="{FF2B5EF4-FFF2-40B4-BE49-F238E27FC236}">
                <a16:creationId xmlns:a16="http://schemas.microsoft.com/office/drawing/2014/main" id="{35F67971-1933-588E-0AFA-D6BBB0F95EAC}"/>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General Services- Purchasing Division</a:t>
            </a:r>
          </a:p>
        </p:txBody>
      </p:sp>
      <p:sp>
        <p:nvSpPr>
          <p:cNvPr id="9" name="TextBox 8">
            <a:extLst>
              <a:ext uri="{FF2B5EF4-FFF2-40B4-BE49-F238E27FC236}">
                <a16:creationId xmlns:a16="http://schemas.microsoft.com/office/drawing/2014/main" id="{63544299-965E-0A54-E09A-E896F4B2F43B}"/>
              </a:ext>
            </a:extLst>
          </p:cNvPr>
          <p:cNvSpPr txBox="1"/>
          <p:nvPr/>
        </p:nvSpPr>
        <p:spPr>
          <a:xfrm>
            <a:off x="770439" y="1255125"/>
            <a:ext cx="9125111" cy="4801314"/>
          </a:xfrm>
          <a:prstGeom prst="rect">
            <a:avLst/>
          </a:prstGeom>
          <a:noFill/>
        </p:spPr>
        <p:txBody>
          <a:bodyPr wrap="square">
            <a:spAutoFit/>
          </a:bodyPr>
          <a:lstStyle/>
          <a:p>
            <a:r>
              <a:rPr lang="en-US"/>
              <a:t>Procures goods and related services (excludes construction/design) using competitive bidding and open market methods. Follows City Charter, D.R.M.C., and Fiscal Accountability Rules.</a:t>
            </a:r>
          </a:p>
          <a:p>
            <a:br>
              <a:rPr lang="en-US" b="1"/>
            </a:br>
            <a:r>
              <a:rPr lang="en-US" b="1"/>
              <a:t>Key Roles</a:t>
            </a:r>
            <a:r>
              <a:rPr lang="en-US"/>
              <a:t>: Manages bids, contracts, assets, surplus sales, vendor relations, and sustainable purchasing.</a:t>
            </a:r>
          </a:p>
          <a:p>
            <a:br>
              <a:rPr lang="en-US" b="1"/>
            </a:br>
            <a:r>
              <a:rPr lang="en-US" b="1"/>
              <a:t>Vendor Support</a:t>
            </a:r>
            <a:r>
              <a:rPr lang="en-US"/>
              <a:t>:</a:t>
            </a:r>
          </a:p>
          <a:p>
            <a:pPr marL="742950" lvl="1" indent="-285750">
              <a:buFont typeface="Arial" panose="020B0604020202020204" pitchFamily="34" charset="0"/>
              <a:buChar char="•"/>
            </a:pPr>
            <a:r>
              <a:rPr lang="en-US"/>
              <a:t>Uses </a:t>
            </a:r>
            <a:r>
              <a:rPr lang="en-US">
                <a:hlinkClick r:id="rId3"/>
              </a:rPr>
              <a:t>Rocky Mountain E-Purchasing System (BidNet).</a:t>
            </a:r>
            <a:endParaRPr lang="en-US"/>
          </a:p>
          <a:p>
            <a:pPr marL="742950" lvl="1" indent="-285750">
              <a:buFont typeface="Arial" panose="020B0604020202020204" pitchFamily="34" charset="0"/>
              <a:buChar char="•"/>
            </a:pPr>
            <a:r>
              <a:rPr lang="en-US"/>
              <a:t>Offers bid tools, updates, and resources on its </a:t>
            </a:r>
            <a:r>
              <a:rPr lang="en-US">
                <a:hlinkClick r:id="rId4"/>
              </a:rPr>
              <a:t>website</a:t>
            </a:r>
            <a:r>
              <a:rPr lang="en-US"/>
              <a:t>.</a:t>
            </a:r>
          </a:p>
          <a:p>
            <a:pPr marL="742950" lvl="1" indent="-285750">
              <a:buFont typeface="Arial" panose="020B0604020202020204" pitchFamily="34" charset="0"/>
              <a:buChar char="•"/>
            </a:pPr>
            <a:r>
              <a:rPr lang="en-US"/>
              <a:t>Sends </a:t>
            </a:r>
            <a:r>
              <a:rPr lang="en-US">
                <a:hlinkClick r:id="rId5"/>
              </a:rPr>
              <a:t>weekly notices on bids, events, and opportunities</a:t>
            </a:r>
            <a:r>
              <a:rPr lang="en-US"/>
              <a:t>.</a:t>
            </a:r>
          </a:p>
          <a:p>
            <a:pPr marL="742950" lvl="1" indent="-285750">
              <a:buFont typeface="Arial" panose="020B0604020202020204" pitchFamily="34" charset="0"/>
              <a:buChar char="•"/>
            </a:pPr>
            <a:r>
              <a:rPr lang="en-US"/>
              <a:t>Join the </a:t>
            </a:r>
            <a:r>
              <a:rPr lang="en-US">
                <a:hlinkClick r:id="rId5"/>
              </a:rPr>
              <a:t>vendor list </a:t>
            </a:r>
            <a:r>
              <a:rPr lang="en-US"/>
              <a:t>by completing the Purchasing Communication Form.</a:t>
            </a:r>
            <a:br>
              <a:rPr lang="en-US"/>
            </a:br>
            <a:endParaRPr lang="en-US"/>
          </a:p>
          <a:p>
            <a:pPr>
              <a:buNone/>
            </a:pPr>
            <a:r>
              <a:rPr lang="en-US" b="1"/>
              <a:t>Upcoming Vendor Event</a:t>
            </a:r>
            <a:endParaRPr lang="en-US"/>
          </a:p>
          <a:p>
            <a:pPr marL="285750" indent="-285750">
              <a:buFont typeface="Arial" panose="020B0604020202020204" pitchFamily="34" charset="0"/>
              <a:buChar char="•"/>
            </a:pPr>
            <a:r>
              <a:rPr lang="en-US">
                <a:hlinkClick r:id="rId4"/>
              </a:rPr>
              <a:t>Learn</a:t>
            </a:r>
            <a:r>
              <a:rPr lang="en-US"/>
              <a:t> about Denver agencies, procurement processes, and networking opportunities.</a:t>
            </a:r>
          </a:p>
          <a:p>
            <a:pPr marL="285750" indent="-285750">
              <a:buFont typeface="Arial" panose="020B0604020202020204" pitchFamily="34" charset="0"/>
              <a:buChar char="•"/>
            </a:pPr>
            <a:r>
              <a:rPr lang="en-US"/>
              <a:t>Open to providers of goods, services, and construction.</a:t>
            </a:r>
          </a:p>
          <a:p>
            <a:br>
              <a:rPr lang="en-US" b="1"/>
            </a:br>
            <a:r>
              <a:rPr lang="en-US" sz="1800"/>
              <a:t>To learn more, visit me in the breakout room and scan the QR code.</a:t>
            </a:r>
          </a:p>
        </p:txBody>
      </p:sp>
      <p:pic>
        <p:nvPicPr>
          <p:cNvPr id="10" name="Picture 9" descr="QR Code redirecting to https://denvergov.org/Government/Agencies-Departments-Offices/Agencies-Departments-Offices-Directory/General-Services/Purchasing-Division?OC_EA_EmergencyAnnouncementList_Dismiss=a0478fee-e93d-4942-a615-6de3ec23e95e">
            <a:extLst>
              <a:ext uri="{FF2B5EF4-FFF2-40B4-BE49-F238E27FC236}">
                <a16:creationId xmlns:a16="http://schemas.microsoft.com/office/drawing/2014/main" id="{13042EE4-B52C-74F4-F584-DF3F29629C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51695" y="5705340"/>
            <a:ext cx="981209" cy="981209"/>
          </a:xfrm>
          <a:prstGeom prst="rect">
            <a:avLst/>
          </a:prstGeom>
        </p:spPr>
      </p:pic>
    </p:spTree>
    <p:extLst>
      <p:ext uri="{BB962C8B-B14F-4D97-AF65-F5344CB8AC3E}">
        <p14:creationId xmlns:p14="http://schemas.microsoft.com/office/powerpoint/2010/main" val="2089279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EF55DB1-894A-9690-9BD8-29C7A8B52F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242207-285B-1F35-849E-6541FB6181BB}"/>
              </a:ext>
              <a:ext uri="{C183D7F6-B498-43B3-948B-1728B52AA6E4}">
                <adec:decorative xmlns:adec="http://schemas.microsoft.com/office/drawing/2017/decorative" val="1"/>
              </a:ext>
            </a:extLst>
          </p:cNvPr>
          <p:cNvSpPr txBox="1">
            <a:spLocks noGrp="1"/>
          </p:cNvSpPr>
          <p:nvPr>
            <p:ph type="title" idx="4294967295"/>
          </p:nvPr>
        </p:nvSpPr>
        <p:spPr>
          <a:xfrm>
            <a:off x="106121" y="-38470"/>
            <a:ext cx="8882323" cy="14003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lnSpc>
                <a:spcPct val="100000"/>
              </a:lnSpc>
              <a:spcBef>
                <a:spcPts val="0"/>
              </a:spcBef>
              <a:defRPr/>
            </a:pPr>
            <a:r>
              <a:rPr lang="en-US" sz="2900">
                <a:solidFill>
                  <a:prstClr val="white"/>
                </a:solidFill>
                <a:latin typeface="Calibri"/>
                <a:ea typeface="+mj-lt"/>
                <a:cs typeface="+mj-lt"/>
              </a:rPr>
              <a:t>Denver Construction Careers Program</a:t>
            </a:r>
            <a:r>
              <a:rPr lang="en-US" sz="2900">
                <a:solidFill>
                  <a:prstClr val="white"/>
                </a:solidFill>
                <a:latin typeface="Calibri Light"/>
                <a:ea typeface="Calibri Light"/>
                <a:cs typeface="Calibri Light"/>
              </a:rPr>
              <a:t> </a:t>
            </a:r>
            <a:r>
              <a:rPr lang="en-US" sz="2900">
                <a:solidFill>
                  <a:prstClr val="white"/>
                </a:solidFill>
                <a:latin typeface="Calibri"/>
                <a:ea typeface="Calibri"/>
                <a:cs typeface="Calibri"/>
              </a:rPr>
              <a:t>(DCCP)</a:t>
            </a:r>
            <a:br>
              <a:rPr lang="en-US" sz="3200">
                <a:solidFill>
                  <a:prstClr val="white"/>
                </a:solidFill>
                <a:latin typeface="Calibri"/>
                <a:ea typeface="Calibri"/>
                <a:cs typeface="Calibri"/>
              </a:rPr>
            </a:br>
            <a:r>
              <a:rPr kumimoji="0" lang="en-US" sz="2900" b="0" i="0" u="none" strike="noStrike" kern="1200" cap="none" spc="0" normalizeH="0" baseline="0" noProof="0">
                <a:ln>
                  <a:noFill/>
                </a:ln>
                <a:solidFill>
                  <a:prstClr val="white"/>
                </a:solidFill>
                <a:effectLst/>
                <a:uLnTx/>
                <a:uFillTx/>
                <a:latin typeface="Calibri"/>
                <a:ea typeface="Calibri"/>
                <a:cs typeface="Calibri"/>
              </a:rPr>
              <a:t>Overview</a:t>
            </a:r>
            <a:br>
              <a:rPr lang="en-US" sz="2900">
                <a:latin typeface="Calibri"/>
                <a:ea typeface="+mn-ea"/>
                <a:cs typeface="+mn-cs"/>
              </a:rPr>
            </a:br>
            <a:endParaRPr lang="en-US" sz="2400" b="0" i="0" u="none" strike="noStrike" kern="1200" cap="none" spc="0" normalizeH="0" baseline="0" noProof="0">
              <a:ln>
                <a:noFill/>
              </a:ln>
              <a:solidFill>
                <a:prstClr val="white"/>
              </a:solidFill>
              <a:effectLst/>
              <a:uLnTx/>
              <a:uFillTx/>
              <a:latin typeface="Calibri"/>
              <a:ea typeface="Calibri"/>
              <a:cs typeface="Calibri"/>
            </a:endParaRPr>
          </a:p>
        </p:txBody>
      </p:sp>
      <p:sp>
        <p:nvSpPr>
          <p:cNvPr id="14" name="TextBox 13">
            <a:extLst>
              <a:ext uri="{FF2B5EF4-FFF2-40B4-BE49-F238E27FC236}">
                <a16:creationId xmlns:a16="http://schemas.microsoft.com/office/drawing/2014/main" id="{836ECBCA-3320-BE43-05A9-F8F4DEF56431}"/>
              </a:ext>
              <a:ext uri="{C183D7F6-B498-43B3-948B-1728B52AA6E4}">
                <adec:decorative xmlns:adec="http://schemas.microsoft.com/office/drawing/2017/decorative" val="1"/>
              </a:ext>
            </a:extLst>
          </p:cNvPr>
          <p:cNvSpPr txBox="1"/>
          <p:nvPr/>
        </p:nvSpPr>
        <p:spPr>
          <a:xfrm>
            <a:off x="395825" y="1260787"/>
            <a:ext cx="8609154" cy="544764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Workforce Ordinance Applies To: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Contracts/work orders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 $10M</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 advertised/issued after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May 30, 2025</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On-call/task orders evaluated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individually</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Contractors must sign a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Workforce Commitment Form</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Key Percentage Requirements</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Priority Areas: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residents from DCCP-identified priority neighborhoods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Pre-Apprenticeship Grads: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grads from DCCP-approved programs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Veterans: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Track/report hours worked by veterans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Registered Apprenticeships: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Track/report hours by workers in registered apprenticeship programs</a:t>
            </a:r>
            <a:b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b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including first-year and target category registered apprentices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Reporting &amp; Enforcement</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LCPtracker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is used to track and submit data</a:t>
            </a:r>
          </a:p>
          <a:p>
            <a:pPr marL="285750" marR="0" lvl="0" indent="-285750" algn="l" defTabSz="914400" rtl="0" eaLnBrk="1" fontAlgn="auto" latinLnBrk="0" hangingPunct="1">
              <a:lnSpc>
                <a:spcPct val="100000"/>
              </a:lnSpc>
              <a:spcBef>
                <a:spcPts val="0"/>
              </a:spcBef>
              <a:spcAft>
                <a:spcPts val="0"/>
              </a:spcAft>
              <a:buClrTx/>
              <a:buSzTx/>
              <a:buFont typeface="Wingdings,Sans-Serif"/>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DCCP monitors compliance;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non-compliance may lead to penalties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Get Involved</a:t>
            </a:r>
            <a:endPar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Jobseekers, employers, and community orgs — connect with </a:t>
            </a: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DEDO &amp; DCCP </a:t>
            </a: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to grow Denver’s construction workforce.</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Why It Matters</a:t>
            </a:r>
            <a:endPar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Meets</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 high demand for skilled construction workers</a:t>
            </a: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Builds</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 career pathways for Denver residents</a:t>
            </a:r>
          </a:p>
          <a:p>
            <a:pPr marL="285750" marR="0" lvl="0" indent="-285750" algn="l" defTabSz="914400" rtl="0" eaLnBrk="1" fontAlgn="auto" latinLnBrk="0" hangingPunct="1">
              <a:lnSpc>
                <a:spcPct val="100000"/>
              </a:lnSpc>
              <a:spcBef>
                <a:spcPts val="0"/>
              </a:spcBef>
              <a:spcAft>
                <a:spcPts val="0"/>
              </a:spcAft>
              <a:buClrTx/>
              <a:buSzTx/>
              <a:buFont typeface="Wingdings,Sans-Serif"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Calibri"/>
                <a:cs typeface="Calibri"/>
              </a:rPr>
              <a:t>Aligns </a:t>
            </a:r>
            <a:r>
              <a:rPr kumimoji="0" lang="en-US" sz="1500" b="0" i="0" u="none" strike="noStrike" kern="1200" cap="none" spc="0" normalizeH="0" baseline="0" noProof="0">
                <a:ln>
                  <a:noFill/>
                </a:ln>
                <a:solidFill>
                  <a:prstClr val="black"/>
                </a:solidFill>
                <a:effectLst/>
                <a:uLnTx/>
                <a:uFillTx/>
                <a:latin typeface="Calibri" panose="020F0502020204030204"/>
                <a:ea typeface="Calibri"/>
                <a:cs typeface="Calibri"/>
              </a:rPr>
              <a:t>workforce with city infrastructure investments</a:t>
            </a:r>
          </a:p>
        </p:txBody>
      </p:sp>
      <p:pic>
        <p:nvPicPr>
          <p:cNvPr id="2" name="Picture 1">
            <a:extLst>
              <a:ext uri="{FF2B5EF4-FFF2-40B4-BE49-F238E27FC236}">
                <a16:creationId xmlns:a16="http://schemas.microsoft.com/office/drawing/2014/main" id="{DD0B5CF1-7A1A-2108-8702-AF4D1A45859F}"/>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9047" y="1815235"/>
            <a:ext cx="2253803" cy="2253803"/>
          </a:xfrm>
          <a:prstGeom prst="rect">
            <a:avLst/>
          </a:prstGeom>
        </p:spPr>
      </p:pic>
      <p:sp>
        <p:nvSpPr>
          <p:cNvPr id="5" name="TextBox 4">
            <a:extLst>
              <a:ext uri="{FF2B5EF4-FFF2-40B4-BE49-F238E27FC236}">
                <a16:creationId xmlns:a16="http://schemas.microsoft.com/office/drawing/2014/main" id="{D0A7838A-146E-0A6E-983C-ACA402C89E65}"/>
              </a:ext>
            </a:extLst>
          </p:cNvPr>
          <p:cNvSpPr txBox="1"/>
          <p:nvPr/>
        </p:nvSpPr>
        <p:spPr>
          <a:xfrm>
            <a:off x="9372403" y="4186098"/>
            <a:ext cx="25474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To learn more, visit me in the breakout room or scan the above QR code.</a:t>
            </a:r>
          </a:p>
        </p:txBody>
      </p:sp>
    </p:spTree>
    <p:extLst>
      <p:ext uri="{BB962C8B-B14F-4D97-AF65-F5344CB8AC3E}">
        <p14:creationId xmlns:p14="http://schemas.microsoft.com/office/powerpoint/2010/main" val="269954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4068"/>
            <a:ext cx="8260940" cy="3930649"/>
          </a:xfrm>
        </p:spPr>
        <p:txBody>
          <a:bodyPr lIns="91440" tIns="45720" rIns="91440" bIns="45720" anchor="t"/>
          <a:lstStyle/>
          <a:p>
            <a:pPr>
              <a:spcBef>
                <a:spcPts val="0"/>
              </a:spcBef>
              <a:buClr>
                <a:srgbClr val="E35B2A"/>
              </a:buClr>
              <a:tabLst>
                <a:tab pos="457200" algn="l"/>
              </a:tabLst>
            </a:pPr>
            <a:r>
              <a:rPr lang="en-US" sz="2000">
                <a:solidFill>
                  <a:schemeClr val="tx1"/>
                </a:solidFill>
                <a:cs typeface="Calibri"/>
              </a:rPr>
              <a:t>January 8</a:t>
            </a:r>
            <a:endParaRPr lang="en-US" sz="2000">
              <a:solidFill>
                <a:schemeClr val="tx1"/>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a:ea typeface="Calibri"/>
                <a:cs typeface="Calibri"/>
              </a:rPr>
              <a:t>February 12</a:t>
            </a:r>
          </a:p>
          <a:p>
            <a:pPr>
              <a:spcBef>
                <a:spcPts val="0"/>
              </a:spcBef>
              <a:buClr>
                <a:srgbClr val="E35B2A"/>
              </a:buClr>
              <a:tabLst>
                <a:tab pos="457200" algn="l"/>
              </a:tabLst>
            </a:pPr>
            <a:r>
              <a:rPr lang="en-US" sz="2000">
                <a:solidFill>
                  <a:schemeClr val="tx1"/>
                </a:solidFill>
                <a:ea typeface="Calibri"/>
                <a:cs typeface="Calibri"/>
              </a:rPr>
              <a:t>March 12</a:t>
            </a:r>
          </a:p>
          <a:p>
            <a:pPr marL="285750" lvl="1" indent="-285750">
              <a:lnSpc>
                <a:spcPct val="100000"/>
              </a:lnSpc>
              <a:spcBef>
                <a:spcPts val="0"/>
              </a:spcBef>
              <a:buClr>
                <a:srgbClr val="E35B2A"/>
              </a:buClr>
              <a:buSzPct val="110000"/>
              <a:tabLst>
                <a:tab pos="457200" algn="l"/>
              </a:tabLst>
            </a:pPr>
            <a:r>
              <a:rPr lang="en-US" sz="2000">
                <a:ea typeface="Calibri"/>
                <a:cs typeface="Calibri"/>
              </a:rPr>
              <a:t>April 9</a:t>
            </a:r>
          </a:p>
          <a:p>
            <a:pPr>
              <a:spcBef>
                <a:spcPts val="0"/>
              </a:spcBef>
              <a:buClr>
                <a:srgbClr val="E35B2A"/>
              </a:buClr>
              <a:tabLst>
                <a:tab pos="457200" algn="l"/>
              </a:tabLst>
            </a:pPr>
            <a:r>
              <a:rPr lang="en-US" sz="2000">
                <a:solidFill>
                  <a:schemeClr val="tx1"/>
                </a:solidFill>
                <a:ea typeface="Calibri"/>
                <a:cs typeface="Calibri"/>
              </a:rPr>
              <a:t>May 14</a:t>
            </a:r>
          </a:p>
          <a:p>
            <a:pPr>
              <a:spcBef>
                <a:spcPts val="0"/>
              </a:spcBef>
              <a:buClr>
                <a:srgbClr val="E35B2A"/>
              </a:buClr>
              <a:tabLst>
                <a:tab pos="457200" algn="l"/>
              </a:tabLst>
            </a:pPr>
            <a:r>
              <a:rPr lang="en-US" sz="2000">
                <a:solidFill>
                  <a:schemeClr val="tx1"/>
                </a:solidFill>
                <a:ea typeface="Calibri"/>
                <a:cs typeface="Calibri"/>
              </a:rPr>
              <a:t>June 11</a:t>
            </a:r>
          </a:p>
          <a:p>
            <a:pPr>
              <a:spcBef>
                <a:spcPts val="0"/>
              </a:spcBef>
              <a:buClr>
                <a:srgbClr val="E35B2A"/>
              </a:buClr>
              <a:tabLst>
                <a:tab pos="457200" algn="l"/>
              </a:tabLst>
            </a:pPr>
            <a:r>
              <a:rPr lang="en-US" sz="2000">
                <a:solidFill>
                  <a:schemeClr val="tx1"/>
                </a:solidFill>
                <a:ea typeface="Calibri"/>
                <a:cs typeface="Calibri"/>
              </a:rPr>
              <a:t>July 9</a:t>
            </a:r>
          </a:p>
          <a:p>
            <a:pPr>
              <a:spcBef>
                <a:spcPts val="0"/>
              </a:spcBef>
              <a:buClr>
                <a:srgbClr val="E35B2A"/>
              </a:buClr>
              <a:tabLst>
                <a:tab pos="457200" algn="l"/>
              </a:tabLst>
            </a:pPr>
            <a:r>
              <a:rPr lang="en-US" sz="2000">
                <a:solidFill>
                  <a:schemeClr val="tx1"/>
                </a:solidFill>
                <a:ea typeface="Calibri"/>
                <a:cs typeface="Calibri"/>
              </a:rPr>
              <a:t>August 13</a:t>
            </a:r>
          </a:p>
          <a:p>
            <a:pPr>
              <a:spcBef>
                <a:spcPts val="0"/>
              </a:spcBef>
              <a:buClr>
                <a:srgbClr val="E35B2A"/>
              </a:buClr>
              <a:tabLst>
                <a:tab pos="457200" algn="l"/>
              </a:tabLst>
            </a:pPr>
            <a:r>
              <a:rPr lang="en-US" sz="2000">
                <a:solidFill>
                  <a:schemeClr val="tx1"/>
                </a:solidFill>
                <a:ea typeface="Calibri"/>
                <a:cs typeface="Calibri"/>
              </a:rPr>
              <a:t>September 10</a:t>
            </a:r>
          </a:p>
          <a:p>
            <a:pPr>
              <a:spcBef>
                <a:spcPts val="0"/>
              </a:spcBef>
              <a:buClr>
                <a:srgbClr val="E35B2A"/>
              </a:buClr>
              <a:tabLst>
                <a:tab pos="457200" algn="l"/>
              </a:tabLst>
            </a:pPr>
            <a:r>
              <a:rPr lang="en-US" sz="2000">
                <a:solidFill>
                  <a:schemeClr val="tx1"/>
                </a:solidFill>
                <a:ea typeface="Calibri"/>
                <a:cs typeface="Calibri"/>
              </a:rPr>
              <a:t>October 8</a:t>
            </a:r>
          </a:p>
          <a:p>
            <a:pPr>
              <a:spcBef>
                <a:spcPts val="0"/>
              </a:spcBef>
              <a:buClr>
                <a:srgbClr val="E35B2A"/>
              </a:buClr>
              <a:tabLst>
                <a:tab pos="457200" algn="l"/>
              </a:tabLst>
            </a:pPr>
            <a:r>
              <a:rPr lang="en-US" sz="2000" b="1">
                <a:solidFill>
                  <a:schemeClr val="tx1"/>
                </a:solidFill>
                <a:cs typeface="Calibri"/>
              </a:rPr>
              <a:t>November 12</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4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9C162-ECFC-AEE3-6BD0-39591E9DCF79}"/>
            </a:ext>
          </a:extLst>
        </p:cNvPr>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5D1B64AE-6CAA-5786-D008-76ADEDF00B76}"/>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rgbClr val="440099"/>
                </a:solidFill>
                <a:latin typeface="+mn-lt"/>
                <a:ea typeface="+mn-ea"/>
                <a:cs typeface="+mn-cs"/>
              </a:rPr>
              <a:t>Meet the Primes</a:t>
            </a:r>
            <a:endParaRPr kumimoji="0" lang="en-US" sz="2800" b="0" i="0" u="none" strike="noStrike" kern="1200" cap="none" spc="0" normalizeH="0" baseline="0" noProof="0" dirty="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D604CA36-2878-AC7D-FD1E-BA2EB830C8B0}"/>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9" name="Text Placeholder 8">
            <a:extLst>
              <a:ext uri="{FF2B5EF4-FFF2-40B4-BE49-F238E27FC236}">
                <a16:creationId xmlns:a16="http://schemas.microsoft.com/office/drawing/2014/main" id="{EB8D038C-63A8-A3ED-E784-1A678FE3EFC1}"/>
              </a:ext>
              <a:ext uri="{C183D7F6-B498-43B3-948B-1728B52AA6E4}">
                <adec:decorative xmlns:adec="http://schemas.microsoft.com/office/drawing/2017/decorative" val="1"/>
              </a:ext>
            </a:extLst>
          </p:cNvPr>
          <p:cNvSpPr>
            <a:spLocks noGrp="1"/>
          </p:cNvSpPr>
          <p:nvPr>
            <p:ph type="body" sz="quarter" idx="14"/>
          </p:nvPr>
        </p:nvSpPr>
        <p:spPr>
          <a:xfrm>
            <a:off x="770439" y="1362587"/>
            <a:ext cx="8449287" cy="4295915"/>
          </a:xfrm>
        </p:spPr>
        <p:txBody>
          <a:bodyPr lIns="91440" tIns="45720" rIns="91440" bIns="45720" anchor="t"/>
          <a:lstStyle/>
          <a:p>
            <a:pPr marL="0" indent="0">
              <a:spcBef>
                <a:spcPts val="0"/>
              </a:spcBef>
              <a:buClr>
                <a:srgbClr val="E35B2A"/>
              </a:buClr>
              <a:buNone/>
              <a:tabLst>
                <a:tab pos="457200" algn="l"/>
              </a:tabLst>
            </a:pPr>
            <a:r>
              <a:rPr lang="en-US" b="1" dirty="0"/>
              <a:t>Virtual outreach event held twice a month to connect Prime firms at DEN with local, small, and historically underutilized firms, scheduled for the 3rd Thursday at 1 p.m.</a:t>
            </a:r>
          </a:p>
          <a:p>
            <a:pPr>
              <a:lnSpc>
                <a:spcPct val="150000"/>
              </a:lnSpc>
              <a:spcBef>
                <a:spcPts val="0"/>
              </a:spcBef>
              <a:buClr>
                <a:srgbClr val="E35B2A"/>
              </a:buClr>
              <a:tabLst>
                <a:tab pos="457200" algn="l"/>
              </a:tabLst>
            </a:pPr>
            <a:endParaRPr lang="en-US" sz="1900" b="1" dirty="0">
              <a:solidFill>
                <a:schemeClr val="tx1"/>
              </a:solidFill>
              <a:cs typeface="Calibri"/>
            </a:endParaRPr>
          </a:p>
          <a:p>
            <a:pPr>
              <a:lnSpc>
                <a:spcPct val="150000"/>
              </a:lnSpc>
              <a:spcBef>
                <a:spcPts val="0"/>
              </a:spcBef>
              <a:buClr>
                <a:srgbClr val="E35B2A"/>
              </a:buClr>
              <a:tabLst>
                <a:tab pos="457200" algn="l"/>
              </a:tabLst>
            </a:pPr>
            <a:r>
              <a:rPr lang="en-US" sz="1900" b="1" dirty="0">
                <a:solidFill>
                  <a:schemeClr val="tx1"/>
                </a:solidFill>
                <a:cs typeface="Calibri"/>
              </a:rPr>
              <a:t>February 19 </a:t>
            </a:r>
            <a:r>
              <a:rPr lang="en-US" sz="1900" dirty="0">
                <a:solidFill>
                  <a:schemeClr val="tx1"/>
                </a:solidFill>
                <a:cs typeface="Calibri"/>
              </a:rPr>
              <a:t>- Concessions Prime Operators </a:t>
            </a:r>
          </a:p>
          <a:p>
            <a:pPr>
              <a:lnSpc>
                <a:spcPct val="150000"/>
              </a:lnSpc>
              <a:spcBef>
                <a:spcPts val="0"/>
              </a:spcBef>
              <a:buClr>
                <a:srgbClr val="E35B2A"/>
              </a:buClr>
              <a:tabLst>
                <a:tab pos="457200" algn="l"/>
              </a:tabLst>
            </a:pPr>
            <a:r>
              <a:rPr lang="en-US" sz="1900" b="1" dirty="0">
                <a:solidFill>
                  <a:schemeClr val="tx1"/>
                </a:solidFill>
                <a:cs typeface="Calibri"/>
              </a:rPr>
              <a:t>April 16 </a:t>
            </a:r>
            <a:r>
              <a:rPr lang="en-US" sz="1900" dirty="0">
                <a:solidFill>
                  <a:schemeClr val="tx1"/>
                </a:solidFill>
                <a:cs typeface="Calibri"/>
              </a:rPr>
              <a:t>- Rental Car Company </a:t>
            </a:r>
          </a:p>
          <a:p>
            <a:pPr>
              <a:lnSpc>
                <a:spcPct val="150000"/>
              </a:lnSpc>
              <a:spcBef>
                <a:spcPts val="0"/>
              </a:spcBef>
              <a:buClr>
                <a:srgbClr val="E35B2A"/>
              </a:buClr>
              <a:tabLst>
                <a:tab pos="457200" algn="l"/>
              </a:tabLst>
            </a:pPr>
            <a:r>
              <a:rPr lang="en-US" sz="1900" b="1" dirty="0">
                <a:solidFill>
                  <a:schemeClr val="tx1"/>
                </a:solidFill>
                <a:cs typeface="Calibri"/>
              </a:rPr>
              <a:t>June 18- </a:t>
            </a:r>
            <a:r>
              <a:rPr lang="en-US" sz="1900" dirty="0">
                <a:solidFill>
                  <a:schemeClr val="tx1"/>
                </a:solidFill>
                <a:cs typeface="Calibri"/>
              </a:rPr>
              <a:t>General Contractors</a:t>
            </a:r>
          </a:p>
          <a:p>
            <a:pPr>
              <a:lnSpc>
                <a:spcPct val="150000"/>
              </a:lnSpc>
              <a:spcBef>
                <a:spcPts val="0"/>
              </a:spcBef>
              <a:buClr>
                <a:srgbClr val="E35B2A"/>
              </a:buClr>
              <a:tabLst>
                <a:tab pos="457200" algn="l"/>
              </a:tabLst>
            </a:pPr>
            <a:r>
              <a:rPr lang="en-US" sz="1900" b="1" dirty="0">
                <a:solidFill>
                  <a:schemeClr val="tx1"/>
                </a:solidFill>
                <a:cs typeface="Calibri"/>
              </a:rPr>
              <a:t>August 20 </a:t>
            </a:r>
            <a:r>
              <a:rPr lang="en-US" sz="1900" dirty="0">
                <a:solidFill>
                  <a:schemeClr val="tx1"/>
                </a:solidFill>
                <a:cs typeface="Calibri"/>
              </a:rPr>
              <a:t>- Construction Specialty Trade Contractor</a:t>
            </a:r>
          </a:p>
          <a:p>
            <a:pPr>
              <a:lnSpc>
                <a:spcPct val="150000"/>
              </a:lnSpc>
              <a:spcBef>
                <a:spcPts val="0"/>
              </a:spcBef>
              <a:buClr>
                <a:srgbClr val="E35B2A"/>
              </a:buClr>
              <a:tabLst>
                <a:tab pos="457200" algn="l"/>
              </a:tabLst>
            </a:pPr>
            <a:r>
              <a:rPr lang="en-US" sz="1900" b="1" dirty="0">
                <a:solidFill>
                  <a:schemeClr val="tx1"/>
                </a:solidFill>
                <a:cs typeface="Calibri"/>
              </a:rPr>
              <a:t>October 15 </a:t>
            </a:r>
            <a:r>
              <a:rPr lang="en-US" sz="1900" dirty="0">
                <a:solidFill>
                  <a:schemeClr val="tx1"/>
                </a:solidFill>
                <a:cs typeface="Calibri"/>
              </a:rPr>
              <a:t>- Airlines, Hotelier and Commercial Developers on DEN property</a:t>
            </a:r>
          </a:p>
          <a:p>
            <a:pPr>
              <a:lnSpc>
                <a:spcPct val="150000"/>
              </a:lnSpc>
              <a:spcBef>
                <a:spcPts val="0"/>
              </a:spcBef>
              <a:buClr>
                <a:srgbClr val="E35B2A"/>
              </a:buClr>
              <a:tabLst>
                <a:tab pos="457200" algn="l"/>
              </a:tabLst>
            </a:pPr>
            <a:r>
              <a:rPr lang="en-US" sz="1900" b="1" dirty="0">
                <a:solidFill>
                  <a:schemeClr val="tx1"/>
                </a:solidFill>
                <a:cs typeface="Calibri"/>
              </a:rPr>
              <a:t>December 17 </a:t>
            </a:r>
            <a:r>
              <a:rPr lang="en-US" sz="1900" dirty="0">
                <a:solidFill>
                  <a:schemeClr val="tx1"/>
                </a:solidFill>
                <a:cs typeface="Calibri"/>
              </a:rPr>
              <a:t>-  Architecture, Engineering, and Professional Services</a:t>
            </a:r>
          </a:p>
        </p:txBody>
      </p:sp>
      <p:pic>
        <p:nvPicPr>
          <p:cNvPr id="13" name="Picture Placeholder 12">
            <a:extLst>
              <a:ext uri="{FF2B5EF4-FFF2-40B4-BE49-F238E27FC236}">
                <a16:creationId xmlns:a16="http://schemas.microsoft.com/office/drawing/2014/main" id="{0C9479D3-9F16-7F75-5D9E-0674B22A38B5}"/>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2" name="Picture 2">
            <a:extLst>
              <a:ext uri="{FF2B5EF4-FFF2-40B4-BE49-F238E27FC236}">
                <a16:creationId xmlns:a16="http://schemas.microsoft.com/office/drawing/2014/main" id="{476A2AE0-31EC-B0B0-9B16-A2FEC61ECB58}"/>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7738" y="5287061"/>
            <a:ext cx="742882" cy="742882"/>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54CED64D-4F10-24A0-6E58-AD8CD6908F1D}"/>
              </a:ext>
              <a:ext uri="{C183D7F6-B498-43B3-948B-1728B52AA6E4}">
                <adec:decorative xmlns:adec="http://schemas.microsoft.com/office/drawing/2017/decorative" val="1"/>
              </a:ext>
            </a:extLst>
          </p:cNvPr>
          <p:cNvSpPr/>
          <p:nvPr/>
        </p:nvSpPr>
        <p:spPr>
          <a:xfrm rot="20247250">
            <a:off x="2242471" y="546659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3CD0BB3A-9AC9-BCC6-9283-E0FECC80B767}"/>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596930" flipH="1">
            <a:off x="1915387" y="5414955"/>
            <a:ext cx="551817" cy="646331"/>
          </a:xfrm>
          <a:prstGeom prst="rect">
            <a:avLst/>
          </a:prstGeom>
        </p:spPr>
      </p:pic>
      <p:sp>
        <p:nvSpPr>
          <p:cNvPr id="10" name="TextBox 9">
            <a:extLst>
              <a:ext uri="{FF2B5EF4-FFF2-40B4-BE49-F238E27FC236}">
                <a16:creationId xmlns:a16="http://schemas.microsoft.com/office/drawing/2014/main" id="{F5CC46E9-8222-A380-746F-35B0D892C194}"/>
              </a:ext>
            </a:extLst>
          </p:cNvPr>
          <p:cNvSpPr txBox="1"/>
          <p:nvPr/>
        </p:nvSpPr>
        <p:spPr>
          <a:xfrm>
            <a:off x="935215" y="4800048"/>
            <a:ext cx="275236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Scan to Attend &amp; Network!</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65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0743FD7-529B-4A2D-8A4F-19CDDB4BCB9B}" type="slidenum">
              <a:rPr kumimoji="0" lang="en-US" sz="1401" b="0" i="0" u="none" strike="noStrike" kern="1200" cap="none" spc="0" normalizeH="0" baseline="0" noProof="0" dirty="0" smtClean="0">
                <a:ln>
                  <a:noFill/>
                </a:ln>
                <a:solidFill>
                  <a:srgbClr val="3B1D85"/>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7</a:t>
            </a:fld>
            <a:endParaRPr kumimoji="0" lang="en-US" sz="1401" b="0" i="0" u="none" strike="noStrike" kern="1200" cap="none" spc="0" normalizeH="0" baseline="0" noProof="0">
              <a:ln>
                <a:noFill/>
              </a:ln>
              <a:solidFill>
                <a:srgbClr val="3B1D85"/>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Scan to Sign Up Today!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descr="Sign up to be a Community Panelist via https://www.flydenver.com/business-and-community/community-panelist-program/">
            <a:extLst>
              <a:ext uri="{FF2B5EF4-FFF2-40B4-BE49-F238E27FC236}">
                <a16:creationId xmlns:a16="http://schemas.microsoft.com/office/drawing/2014/main" id="{FB8F6921-F9F6-2F5A-9B44-46AF9E5282E5}"/>
              </a:ext>
              <a:ext uri="{C183D7F6-B498-43B3-948B-1728B52AA6E4}">
                <adec:decorative xmlns:adec="http://schemas.microsoft.com/office/drawing/2017/decorative" val="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4874" t="35318" r="25111" b="13956"/>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We Want Your Story!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596930" flipH="1">
            <a:off x="1521142" y="5298325"/>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92194">
            <a:off x="6452046" y="5556450"/>
            <a:ext cx="665135" cy="646331"/>
          </a:xfrm>
          <a:prstGeom prst="rect">
            <a:avLst/>
          </a:prstGeom>
        </p:spPr>
      </p:pic>
      <p:pic>
        <p:nvPicPr>
          <p:cNvPr id="19" name="Picture 18" descr="If you have participated in the ">
            <a:extLst>
              <a:ext uri="{FF2B5EF4-FFF2-40B4-BE49-F238E27FC236}">
                <a16:creationId xmlns:a16="http://schemas.microsoft.com/office/drawing/2014/main" id="{07F94893-36B9-B67A-5BD6-1943E422942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descr="Upcoming Opportunities – Updated Webpage">
            <a:extLst>
              <a:ext uri="{FF2B5EF4-FFF2-40B4-BE49-F238E27FC236}">
                <a16:creationId xmlns:a16="http://schemas.microsoft.com/office/drawing/2014/main" id="{DEE8722E-EC65-0938-25FF-59F6BB79024C}"/>
              </a:ext>
              <a:ext uri="{C183D7F6-B498-43B3-948B-1728B52AA6E4}">
                <adec:decorative xmlns:adec="http://schemas.microsoft.com/office/drawing/2017/decorative" val="0"/>
              </a:ext>
            </a:extLst>
          </p:cNvPr>
          <p:cNvSpPr txBox="1">
            <a:spLocks noGrp="1"/>
          </p:cNvSpPr>
          <p:nvPr>
            <p:ph type="title" idx="4294967295"/>
          </p:nvPr>
        </p:nvSpPr>
        <p:spPr>
          <a:xfrm>
            <a:off x="759717" y="296416"/>
            <a:ext cx="8694738" cy="577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2026 BDTA Programming</a:t>
            </a:r>
          </a:p>
        </p:txBody>
      </p:sp>
      <p:sp>
        <p:nvSpPr>
          <p:cNvPr id="12" name="TextBox 11">
            <a:extLst>
              <a:ext uri="{FF2B5EF4-FFF2-40B4-BE49-F238E27FC236}">
                <a16:creationId xmlns:a16="http://schemas.microsoft.com/office/drawing/2014/main" id="{D516A2BE-425A-AFD9-D2E2-5A339EA499FD}"/>
              </a:ext>
            </a:extLst>
          </p:cNvPr>
          <p:cNvSpPr txBox="1"/>
          <p:nvPr/>
        </p:nvSpPr>
        <p:spPr>
          <a:xfrm>
            <a:off x="797382" y="874266"/>
            <a:ext cx="74889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CONCOURSE – ARCHITECTURE, ENGINEERING, CONSTRUCTION (AEC)</a:t>
            </a:r>
          </a:p>
        </p:txBody>
      </p:sp>
      <p:pic>
        <p:nvPicPr>
          <p:cNvPr id="4" name="Picture 3" descr="Concourse 100 logo it is a orange circle with a smaller white circle inside. it has two planes and three stars. ">
            <a:extLst>
              <a:ext uri="{FF2B5EF4-FFF2-40B4-BE49-F238E27FC236}">
                <a16:creationId xmlns:a16="http://schemas.microsoft.com/office/drawing/2014/main" id="{2DDC92BB-5146-AEEE-FAE8-066426D09D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438" y="1326265"/>
            <a:ext cx="1821378" cy="1828800"/>
          </a:xfrm>
          <a:prstGeom prst="rect">
            <a:avLst/>
          </a:prstGeom>
        </p:spPr>
      </p:pic>
      <p:sp>
        <p:nvSpPr>
          <p:cNvPr id="14" name="TextBox 13">
            <a:extLst>
              <a:ext uri="{FF2B5EF4-FFF2-40B4-BE49-F238E27FC236}">
                <a16:creationId xmlns:a16="http://schemas.microsoft.com/office/drawing/2014/main" id="{2CD8E8CF-46D6-29AA-A058-B5D33761AA57}"/>
              </a:ext>
            </a:extLst>
          </p:cNvPr>
          <p:cNvSpPr txBox="1"/>
          <p:nvPr/>
        </p:nvSpPr>
        <p:spPr>
          <a:xfrm>
            <a:off x="1314671" y="3258844"/>
            <a:ext cx="12090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Cohort 5</a:t>
            </a:r>
          </a:p>
        </p:txBody>
      </p:sp>
      <p:pic>
        <p:nvPicPr>
          <p:cNvPr id="8" name="Picture 7" descr="Concourse 200 logo it is a grey circle with a smaller white circle inside. it has two planes and three stars. ">
            <a:extLst>
              <a:ext uri="{FF2B5EF4-FFF2-40B4-BE49-F238E27FC236}">
                <a16:creationId xmlns:a16="http://schemas.microsoft.com/office/drawing/2014/main" id="{0621DC5F-EC52-C0A0-48D2-739E2FA1AA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3943" y="1326265"/>
            <a:ext cx="1821378" cy="1828800"/>
          </a:xfrm>
          <a:prstGeom prst="rect">
            <a:avLst/>
          </a:prstGeom>
        </p:spPr>
      </p:pic>
      <p:sp>
        <p:nvSpPr>
          <p:cNvPr id="15" name="TextBox 14">
            <a:extLst>
              <a:ext uri="{FF2B5EF4-FFF2-40B4-BE49-F238E27FC236}">
                <a16:creationId xmlns:a16="http://schemas.microsoft.com/office/drawing/2014/main" id="{DCB362D8-B956-0F48-8A27-D1D7B452E9FB}"/>
              </a:ext>
            </a:extLst>
          </p:cNvPr>
          <p:cNvSpPr txBox="1"/>
          <p:nvPr/>
        </p:nvSpPr>
        <p:spPr>
          <a:xfrm>
            <a:off x="3994176" y="3258844"/>
            <a:ext cx="12090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Cohort 4</a:t>
            </a:r>
          </a:p>
        </p:txBody>
      </p:sp>
      <p:pic>
        <p:nvPicPr>
          <p:cNvPr id="10" name="Picture 9" descr="Concourse 300 logo it is a purple circle with a smaller white circle inside. it has two planes and three stars. ">
            <a:extLst>
              <a:ext uri="{FF2B5EF4-FFF2-40B4-BE49-F238E27FC236}">
                <a16:creationId xmlns:a16="http://schemas.microsoft.com/office/drawing/2014/main" id="{CB2C6AAF-7559-3395-4B15-A60906C09E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6883" y="1326265"/>
            <a:ext cx="1821378" cy="1828800"/>
          </a:xfrm>
          <a:prstGeom prst="rect">
            <a:avLst/>
          </a:prstGeom>
        </p:spPr>
      </p:pic>
      <p:sp>
        <p:nvSpPr>
          <p:cNvPr id="16" name="TextBox 15">
            <a:extLst>
              <a:ext uri="{FF2B5EF4-FFF2-40B4-BE49-F238E27FC236}">
                <a16:creationId xmlns:a16="http://schemas.microsoft.com/office/drawing/2014/main" id="{4A4BCDAD-413A-7033-C22B-C0C4DEC3C500}"/>
              </a:ext>
            </a:extLst>
          </p:cNvPr>
          <p:cNvSpPr txBox="1"/>
          <p:nvPr/>
        </p:nvSpPr>
        <p:spPr>
          <a:xfrm>
            <a:off x="6697116" y="3258844"/>
            <a:ext cx="12090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Pilot</a:t>
            </a:r>
          </a:p>
        </p:txBody>
      </p:sp>
      <p:sp>
        <p:nvSpPr>
          <p:cNvPr id="13" name="TextBox 12">
            <a:extLst>
              <a:ext uri="{FF2B5EF4-FFF2-40B4-BE49-F238E27FC236}">
                <a16:creationId xmlns:a16="http://schemas.microsoft.com/office/drawing/2014/main" id="{62A584D3-2939-5CEB-3268-0D6B187E9B69}"/>
              </a:ext>
            </a:extLst>
          </p:cNvPr>
          <p:cNvSpPr txBox="1"/>
          <p:nvPr/>
        </p:nvSpPr>
        <p:spPr>
          <a:xfrm>
            <a:off x="863486" y="3866512"/>
            <a:ext cx="748893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CONCESSIONS – FOOD, BEVERAGE, RETAIL (FBR)</a:t>
            </a:r>
          </a:p>
        </p:txBody>
      </p:sp>
      <p:pic>
        <p:nvPicPr>
          <p:cNvPr id="3" name="Picture 2" descr="Concessions 101 logo it is a purple circle with a smaller white circle inside. it has two planes and three stars. ">
            <a:extLst>
              <a:ext uri="{FF2B5EF4-FFF2-40B4-BE49-F238E27FC236}">
                <a16:creationId xmlns:a16="http://schemas.microsoft.com/office/drawing/2014/main" id="{B7E8F1E1-7100-EFE1-9CFF-3276BE4DE2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4438" y="4342338"/>
            <a:ext cx="1829548" cy="1828800"/>
          </a:xfrm>
          <a:prstGeom prst="rect">
            <a:avLst/>
          </a:prstGeom>
        </p:spPr>
      </p:pic>
      <p:sp>
        <p:nvSpPr>
          <p:cNvPr id="17" name="TextBox 16">
            <a:extLst>
              <a:ext uri="{FF2B5EF4-FFF2-40B4-BE49-F238E27FC236}">
                <a16:creationId xmlns:a16="http://schemas.microsoft.com/office/drawing/2014/main" id="{39BCD5B8-2210-3C9D-0978-DC68E8A40B8E}"/>
              </a:ext>
            </a:extLst>
          </p:cNvPr>
          <p:cNvSpPr txBox="1"/>
          <p:nvPr/>
        </p:nvSpPr>
        <p:spPr>
          <a:xfrm>
            <a:off x="1314671" y="6238072"/>
            <a:ext cx="12090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Cohort 3</a:t>
            </a:r>
          </a:p>
        </p:txBody>
      </p:sp>
      <p:pic>
        <p:nvPicPr>
          <p:cNvPr id="5" name="Picture 4" descr="Concessions 201 logo it is a orange circle with a smaller white circle inside. it has two planes and three stars. ">
            <a:extLst>
              <a:ext uri="{FF2B5EF4-FFF2-40B4-BE49-F238E27FC236}">
                <a16:creationId xmlns:a16="http://schemas.microsoft.com/office/drawing/2014/main" id="{0E5FB3F6-3B7A-EE5B-3436-D877AF3C53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84317" y="4342338"/>
            <a:ext cx="1828800" cy="1828800"/>
          </a:xfrm>
          <a:prstGeom prst="rect">
            <a:avLst/>
          </a:prstGeom>
        </p:spPr>
      </p:pic>
      <p:sp>
        <p:nvSpPr>
          <p:cNvPr id="18" name="TextBox 17">
            <a:extLst>
              <a:ext uri="{FF2B5EF4-FFF2-40B4-BE49-F238E27FC236}">
                <a16:creationId xmlns:a16="http://schemas.microsoft.com/office/drawing/2014/main" id="{FBAE1973-FE18-0ED5-B6FC-D5FD55BEBEC4}"/>
              </a:ext>
            </a:extLst>
          </p:cNvPr>
          <p:cNvSpPr txBox="1"/>
          <p:nvPr/>
        </p:nvSpPr>
        <p:spPr>
          <a:xfrm>
            <a:off x="3994176" y="6246854"/>
            <a:ext cx="12090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Cohort 2</a:t>
            </a:r>
          </a:p>
        </p:txBody>
      </p:sp>
      <p:sp>
        <p:nvSpPr>
          <p:cNvPr id="19" name="Rectangle 18">
            <a:extLst>
              <a:ext uri="{FF2B5EF4-FFF2-40B4-BE49-F238E27FC236}">
                <a16:creationId xmlns:a16="http://schemas.microsoft.com/office/drawing/2014/main" id="{86B77466-3877-0B8D-63C4-24D84C094809}"/>
              </a:ext>
              <a:ext uri="{C183D7F6-B498-43B3-948B-1728B52AA6E4}">
                <adec:decorative xmlns:adec="http://schemas.microsoft.com/office/drawing/2017/decorative" val="1"/>
              </a:ext>
            </a:extLst>
          </p:cNvPr>
          <p:cNvSpPr/>
          <p:nvPr/>
        </p:nvSpPr>
        <p:spPr>
          <a:xfrm>
            <a:off x="8666438" y="0"/>
            <a:ext cx="3525562" cy="6858000"/>
          </a:xfrm>
          <a:prstGeom prst="rect">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descr="A qr code for the 2026 BDTA applications ">
            <a:extLst>
              <a:ext uri="{FF2B5EF4-FFF2-40B4-BE49-F238E27FC236}">
                <a16:creationId xmlns:a16="http://schemas.microsoft.com/office/drawing/2014/main" id="{900A9079-5F96-292D-AC1E-8D5DF54B97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99499" y="611146"/>
            <a:ext cx="3259439" cy="3259439"/>
          </a:xfrm>
          <a:prstGeom prst="rect">
            <a:avLst/>
          </a:prstGeom>
        </p:spPr>
      </p:pic>
      <p:sp>
        <p:nvSpPr>
          <p:cNvPr id="20" name="TextBox 19">
            <a:extLst>
              <a:ext uri="{FF2B5EF4-FFF2-40B4-BE49-F238E27FC236}">
                <a16:creationId xmlns:a16="http://schemas.microsoft.com/office/drawing/2014/main" id="{D91B54DA-52FB-AF7B-AB90-E3656246B701}"/>
              </a:ext>
            </a:extLst>
          </p:cNvPr>
          <p:cNvSpPr txBox="1"/>
          <p:nvPr/>
        </p:nvSpPr>
        <p:spPr>
          <a:xfrm>
            <a:off x="8976297" y="3692309"/>
            <a:ext cx="2942894" cy="255454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a:ln>
                  <a:noFill/>
                </a:ln>
                <a:solidFill>
                  <a:srgbClr val="C3D831"/>
                </a:solidFill>
                <a:effectLst/>
                <a:uLnTx/>
                <a:uFillTx/>
                <a:latin typeface="Calibri" panose="020F0502020204030204" pitchFamily="34" charset="0"/>
                <a:ea typeface="Calibri" panose="020F0502020204030204" pitchFamily="34" charset="0"/>
                <a:cs typeface="Calibri" panose="020F0502020204030204" pitchFamily="34" charset="0"/>
              </a:rPr>
              <a:t>APPLY TODAY</a:t>
            </a:r>
          </a:p>
          <a:p>
            <a:pPr marL="0" marR="0" lvl="1"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2026 Applications </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Are Now Open</a:t>
            </a:r>
          </a:p>
        </p:txBody>
      </p:sp>
    </p:spTree>
    <p:extLst>
      <p:ext uri="{BB962C8B-B14F-4D97-AF65-F5344CB8AC3E}">
        <p14:creationId xmlns:p14="http://schemas.microsoft.com/office/powerpoint/2010/main" val="139649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83A421-4AA1-949E-1835-B139B207F183}"/>
              </a:ext>
              <a:ext uri="{C183D7F6-B498-43B3-948B-1728B52AA6E4}">
                <adec:decorative xmlns:adec="http://schemas.microsoft.com/office/drawing/2017/decorative" val="0"/>
              </a:ext>
            </a:extLst>
          </p:cNvPr>
          <p:cNvSpPr>
            <a:spLocks noGrp="1"/>
          </p:cNvSpPr>
          <p:nvPr>
            <p:ph type="title" idx="4294967295"/>
          </p:nvPr>
        </p:nvSpPr>
        <p:spPr>
          <a:xfrm>
            <a:off x="770439" y="4203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Stay Informed</a:t>
            </a:r>
          </a:p>
        </p:txBody>
      </p:sp>
      <p:pic>
        <p:nvPicPr>
          <p:cNvPr id="7" name="Picture 6" descr="Screenshot of BDTA website on Flydenver.com">
            <a:extLst>
              <a:ext uri="{FF2B5EF4-FFF2-40B4-BE49-F238E27FC236}">
                <a16:creationId xmlns:a16="http://schemas.microsoft.com/office/drawing/2014/main" id="{F64DC50F-90A3-E237-68D6-E434F527957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394" y="1165940"/>
            <a:ext cx="8545314" cy="3953338"/>
          </a:xfrm>
          <a:prstGeom prst="rect">
            <a:avLst/>
          </a:prstGeom>
        </p:spPr>
      </p:pic>
      <p:sp>
        <p:nvSpPr>
          <p:cNvPr id="3" name="Text Placeholder 2">
            <a:extLst>
              <a:ext uri="{FF2B5EF4-FFF2-40B4-BE49-F238E27FC236}">
                <a16:creationId xmlns:a16="http://schemas.microsoft.com/office/drawing/2014/main" id="{BE42C332-64EA-E52E-8D6E-16B99E225FA4}"/>
              </a:ext>
              <a:ext uri="{C183D7F6-B498-43B3-948B-1728B52AA6E4}">
                <adec:decorative xmlns:adec="http://schemas.microsoft.com/office/drawing/2017/decorative" val="0"/>
              </a:ext>
            </a:extLst>
          </p:cNvPr>
          <p:cNvSpPr>
            <a:spLocks noGrp="1"/>
          </p:cNvSpPr>
          <p:nvPr>
            <p:ph type="body" sz="quarter" idx="12"/>
          </p:nvPr>
        </p:nvSpPr>
        <p:spPr/>
        <p:txBody>
          <a:bodyPr/>
          <a:lstStyle/>
          <a:p>
            <a:endParaRPr lang="en-US"/>
          </a:p>
        </p:txBody>
      </p:sp>
      <p:sp>
        <p:nvSpPr>
          <p:cNvPr id="8" name="TextBox 7">
            <a:extLst>
              <a:ext uri="{FF2B5EF4-FFF2-40B4-BE49-F238E27FC236}">
                <a16:creationId xmlns:a16="http://schemas.microsoft.com/office/drawing/2014/main" id="{8A2DB6B7-F102-A3A1-D06B-B5D67AA81197}"/>
              </a:ext>
              <a:ext uri="{C183D7F6-B498-43B3-948B-1728B52AA6E4}">
                <adec:decorative xmlns:adec="http://schemas.microsoft.com/office/drawing/2017/decorative" val="1"/>
              </a:ext>
            </a:extLst>
          </p:cNvPr>
          <p:cNvSpPr txBox="1"/>
          <p:nvPr/>
        </p:nvSpPr>
        <p:spPr>
          <a:xfrm>
            <a:off x="845394" y="5286597"/>
            <a:ext cx="8275729" cy="18774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BDTA Page: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https://www.flydenver.com/business-and-community/ceea/bdta/</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Business Connect: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5"/>
              </a:rPr>
              <a:t>https://lp.constantcontactpages.com/sl/QFiuIds</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Contact Business Learning &amp; Development at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hlinkClick r:id="rId6"/>
              </a:rPr>
              <a:t>DENTrainingAcademy@flydenver.com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pic>
        <p:nvPicPr>
          <p:cNvPr id="6" name="Picture 5">
            <a:extLst>
              <a:ext uri="{FF2B5EF4-FFF2-40B4-BE49-F238E27FC236}">
                <a16:creationId xmlns:a16="http://schemas.microsoft.com/office/drawing/2014/main" id="{2F7036E6-A6AE-E0A3-BB21-591EF73213C2}"/>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6492" y="5022925"/>
            <a:ext cx="1835075" cy="1835075"/>
          </a:xfrm>
          <a:prstGeom prst="rect">
            <a:avLst/>
          </a:prstGeom>
        </p:spPr>
      </p:pic>
    </p:spTree>
    <p:extLst>
      <p:ext uri="{BB962C8B-B14F-4D97-AF65-F5344CB8AC3E}">
        <p14:creationId xmlns:p14="http://schemas.microsoft.com/office/powerpoint/2010/main" val="19285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1" ma:contentTypeDescription="Create a new document." ma:contentTypeScope="" ma:versionID="d99ad74c3b8a25c61b8ddba13f7aab43">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fedf67c3f5412d1b64b693c95ba1e2b1"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2FE49-1C05-4EF5-9360-51D70AD37214}">
  <ds:schemaRefs>
    <ds:schemaRef ds:uri="http://purl.org/dc/dcmitype/"/>
    <ds:schemaRef ds:uri="http://www.w3.org/XML/1998/namespace"/>
    <ds:schemaRef ds:uri="87e7f7ab-f283-48b6-a11d-5b6afdf240ea"/>
    <ds:schemaRef ds:uri="bbc1b1f8-0e71-4cbd-b262-3052aba238a9"/>
    <ds:schemaRef ds:uri="fd3bd635-9bff-483f-aa30-f8bfae0bbf17"/>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58AD259-C84E-4652-BFDA-AE578DC16E01}">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74DDDF-AB4D-446A-A19F-F62E53DF8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5968</Words>
  <Application>Microsoft Office PowerPoint</Application>
  <PresentationFormat>Widescreen</PresentationFormat>
  <Paragraphs>647</Paragraphs>
  <Slides>46</Slides>
  <Notes>44</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46</vt:i4>
      </vt:variant>
    </vt:vector>
  </HeadingPairs>
  <TitlesOfParts>
    <vt:vector size="71" baseType="lpstr">
      <vt:lpstr>Aptos</vt:lpstr>
      <vt:lpstr>Aptos Display</vt:lpstr>
      <vt:lpstr>Aptos Narrow</vt:lpstr>
      <vt:lpstr>Arial</vt:lpstr>
      <vt:lpstr>Arial,Sans-Serif</vt:lpstr>
      <vt:lpstr>Calibri</vt:lpstr>
      <vt:lpstr>Calibri Light</vt:lpstr>
      <vt:lpstr>Courier New,monospace</vt:lpstr>
      <vt:lpstr>Franklin Gothic Medium</vt:lpstr>
      <vt:lpstr>Inter</vt:lpstr>
      <vt:lpstr>Segoe UI</vt:lpstr>
      <vt:lpstr>source-sans-pro</vt:lpstr>
      <vt:lpstr>Symbol</vt:lpstr>
      <vt:lpstr>Wingdings</vt:lpstr>
      <vt:lpstr>Wingdings,Sans-Serif</vt:lpstr>
      <vt:lpstr>Title 1</vt:lpstr>
      <vt:lpstr>Title 3</vt:lpstr>
      <vt:lpstr>Content 1 - ORANGE</vt:lpstr>
      <vt:lpstr>Content 2 - ORANGE</vt:lpstr>
      <vt:lpstr>Content 4 - ORANGE - Image WHITE logo</vt:lpstr>
      <vt:lpstr>1_Content 1 - ORANGE</vt:lpstr>
      <vt:lpstr>Custom Design</vt:lpstr>
      <vt:lpstr>Office Theme</vt:lpstr>
      <vt:lpstr>2_Content 1 - ORANGE</vt:lpstr>
      <vt:lpstr>1_Office Theme</vt:lpstr>
      <vt:lpstr>Doing Business at DEN</vt:lpstr>
      <vt:lpstr>Housekeeping</vt:lpstr>
      <vt:lpstr>Legal Disclaimer​</vt:lpstr>
      <vt:lpstr>MISSION: THROUGH THE POWER OF OUR PEOPLE, BE THE BEST IN CLASS</vt:lpstr>
      <vt:lpstr>Taking Flight at DEN </vt:lpstr>
      <vt:lpstr>Meet the Primes</vt:lpstr>
      <vt:lpstr>Community Panelist Program </vt:lpstr>
      <vt:lpstr>2026 BDTA Programming</vt:lpstr>
      <vt:lpstr>Stay Informed</vt:lpstr>
      <vt:lpstr>Community Panelist Program  </vt:lpstr>
      <vt:lpstr>Stay Connected &amp; Join Our Mailing List</vt:lpstr>
      <vt:lpstr>Connect with Us on LinkedIn</vt:lpstr>
      <vt:lpstr>Changes to DBE and ACDBE Programs</vt:lpstr>
      <vt:lpstr>ConRAC Participation RFQ</vt:lpstr>
      <vt:lpstr>Continuous Monitoring Program</vt:lpstr>
      <vt:lpstr>DIW (Deicing Industrial Waste) Pond 009 Rehabilitation Project</vt:lpstr>
      <vt:lpstr>DS (Delta Sierra) West Phase 2</vt:lpstr>
      <vt:lpstr>DS West Phase 2 Site Plan Layout</vt:lpstr>
      <vt:lpstr>AGTS Maintenance Facility Expansion</vt:lpstr>
      <vt:lpstr>AGTS Maintenance Facility Expansion </vt:lpstr>
      <vt:lpstr>Tunnel Switchgear Heaving Remediation  </vt:lpstr>
      <vt:lpstr>HVAC Duct Cleaning</vt:lpstr>
      <vt:lpstr>HVAC Coil Cleaning, Air Filter Replacement, and Preventative Maintenance</vt:lpstr>
      <vt:lpstr>On-Call Safety Equipment Certification Program</vt:lpstr>
      <vt:lpstr>Landside Outlying Janitorial Services</vt:lpstr>
      <vt:lpstr>HVAC System Deficiency ARFF 1 2 and 3 Project</vt:lpstr>
      <vt:lpstr>DEN Mechanical Services Contract</vt:lpstr>
      <vt:lpstr>AHU Pneumatic Actuator Replacement - Central Utility Plant</vt:lpstr>
      <vt:lpstr>Central Utility Plant (CUP) Mechanical Contract</vt:lpstr>
      <vt:lpstr>Fire Extinguisher Inspections and Service</vt:lpstr>
      <vt:lpstr>Fire Suppression (Fire Pump &amp; Emergency Services)</vt:lpstr>
      <vt:lpstr>High Ceiling and Hard Surface Cleaning</vt:lpstr>
      <vt:lpstr>Overhead and Automatic Door Installation and Maintenance</vt:lpstr>
      <vt:lpstr>On Call Electrical Services </vt:lpstr>
      <vt:lpstr>DEN Guard Gates Maintenance, Repair, and Emergency Services</vt:lpstr>
      <vt:lpstr>Central Utility Plant &amp; Outlying Building Boiler Maintenance</vt:lpstr>
      <vt:lpstr>Underground Piping Repair &amp; Response Service (UPRRS)</vt:lpstr>
      <vt:lpstr>Deicing Waste System</vt:lpstr>
      <vt:lpstr>Total Queue Management (TQM)</vt:lpstr>
      <vt:lpstr>Waste Valet Service for DEN Concessions</vt:lpstr>
      <vt:lpstr>DEN Procurement  </vt:lpstr>
      <vt:lpstr>DEN Procurement – Contract Lifecycle</vt:lpstr>
      <vt:lpstr>Changes to DBE and ACDBE Programs    </vt:lpstr>
      <vt:lpstr>Division of Small Business Opportunity (DSBO)</vt:lpstr>
      <vt:lpstr>General Services- Purchasing Division</vt:lpstr>
      <vt:lpstr>Denver Construction Careers Program (DCCP) Overview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3</cp:revision>
  <dcterms:created xsi:type="dcterms:W3CDTF">2024-03-24T01:57:37Z</dcterms:created>
  <dcterms:modified xsi:type="dcterms:W3CDTF">2025-12-23T12:30:55Z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