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8.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0" r:id="rId4"/>
    <p:sldMasterId id="2147483652" r:id="rId5"/>
    <p:sldMasterId id="2147483689" r:id="rId6"/>
    <p:sldMasterId id="2147483686" r:id="rId7"/>
    <p:sldMasterId id="2147483682" r:id="rId8"/>
    <p:sldMasterId id="2147483739" r:id="rId9"/>
    <p:sldMasterId id="2147483775" r:id="rId10"/>
    <p:sldMasterId id="2147483787" r:id="rId11"/>
    <p:sldMasterId id="2147483802" r:id="rId12"/>
    <p:sldMasterId id="2147483812" r:id="rId13"/>
  </p:sldMasterIdLst>
  <p:notesMasterIdLst>
    <p:notesMasterId r:id="rId59"/>
  </p:notesMasterIdLst>
  <p:sldIdLst>
    <p:sldId id="11200" r:id="rId14"/>
    <p:sldId id="11112" r:id="rId15"/>
    <p:sldId id="11113" r:id="rId16"/>
    <p:sldId id="104969" r:id="rId17"/>
    <p:sldId id="11237" r:id="rId18"/>
    <p:sldId id="105012" r:id="rId19"/>
    <p:sldId id="11068" r:id="rId20"/>
    <p:sldId id="105282" r:id="rId21"/>
    <p:sldId id="11236" r:id="rId22"/>
    <p:sldId id="105277" r:id="rId23"/>
    <p:sldId id="10730" r:id="rId24"/>
    <p:sldId id="11192" r:id="rId25"/>
    <p:sldId id="105269" r:id="rId26"/>
    <p:sldId id="105176" r:id="rId27"/>
    <p:sldId id="105281" r:id="rId28"/>
    <p:sldId id="105278" r:id="rId29"/>
    <p:sldId id="105279" r:id="rId30"/>
    <p:sldId id="105244" r:id="rId31"/>
    <p:sldId id="105283" r:id="rId32"/>
    <p:sldId id="105276" r:id="rId33"/>
    <p:sldId id="105275" r:id="rId34"/>
    <p:sldId id="105253" r:id="rId35"/>
    <p:sldId id="105262" r:id="rId36"/>
    <p:sldId id="105261" r:id="rId37"/>
    <p:sldId id="105252" r:id="rId38"/>
    <p:sldId id="105251" r:id="rId39"/>
    <p:sldId id="105177" r:id="rId40"/>
    <p:sldId id="105130" r:id="rId41"/>
    <p:sldId id="105199" r:id="rId42"/>
    <p:sldId id="105264" r:id="rId43"/>
    <p:sldId id="105263" r:id="rId44"/>
    <p:sldId id="105129" r:id="rId45"/>
    <p:sldId id="105115" r:id="rId46"/>
    <p:sldId id="105265" r:id="rId47"/>
    <p:sldId id="105189" r:id="rId48"/>
    <p:sldId id="105102" r:id="rId49"/>
    <p:sldId id="105171" r:id="rId50"/>
    <p:sldId id="105225" r:id="rId51"/>
    <p:sldId id="105226" r:id="rId52"/>
    <p:sldId id="105274" r:id="rId53"/>
    <p:sldId id="105273" r:id="rId54"/>
    <p:sldId id="11099" r:id="rId55"/>
    <p:sldId id="105125" r:id="rId56"/>
    <p:sldId id="105108" r:id="rId57"/>
    <p:sldId id="104977" r:id="rId5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5B2A"/>
    <a:srgbClr val="440099"/>
    <a:srgbClr val="F6EFFF"/>
    <a:srgbClr val="C3D831"/>
    <a:srgbClr val="8C9EBC"/>
    <a:srgbClr val="4900C1"/>
    <a:srgbClr val="1D0092"/>
    <a:srgbClr val="2821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3AE7CE-1BAA-4607-81AC-7A55D52A6E78}" v="1" dt="2026-01-12T21:32:12.0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7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38.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notesMaster" Target="notesMasters/notesMaster1.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7.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3BF5EE2-77E8-9243-85B9-60D6C86923AE}" type="datetimeFigureOut">
              <a:rPr lang="en-US" smtClean="0"/>
              <a:t>1/12/2026</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399344F-1846-964E-A23F-F797EB56DD37}" type="slidenum">
              <a:rPr lang="en-US" smtClean="0"/>
              <a:t>‹#›</a:t>
            </a:fld>
            <a:endParaRPr lang="en-US"/>
          </a:p>
        </p:txBody>
      </p:sp>
    </p:spTree>
    <p:extLst>
      <p:ext uri="{BB962C8B-B14F-4D97-AF65-F5344CB8AC3E}">
        <p14:creationId xmlns:p14="http://schemas.microsoft.com/office/powerpoint/2010/main" val="3543032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sz="1600">
                <a:solidFill>
                  <a:srgbClr val="4B5563"/>
                </a:solidFill>
              </a:rPr>
              <a:t>Good afternoon, everyone.</a:t>
            </a:r>
          </a:p>
          <a:p>
            <a:pPr marL="174982" indent="-174982">
              <a:buFont typeface="Arial" panose="020B0604020202020204" pitchFamily="34" charset="0"/>
              <a:buChar char="•"/>
            </a:pPr>
            <a:r>
              <a:rPr lang="en-US" sz="1600">
                <a:solidFill>
                  <a:srgbClr val="4B5563"/>
                </a:solidFill>
              </a:rPr>
              <a:t>Thank you for being here today for Taking Flight at DEN. </a:t>
            </a:r>
          </a:p>
          <a:p>
            <a:pPr marL="174982" indent="-174982">
              <a:buFont typeface="Arial" panose="020B0604020202020204" pitchFamily="34" charset="0"/>
              <a:buChar char="•"/>
            </a:pPr>
            <a:r>
              <a:rPr lang="en-US" sz="1600">
                <a:solidFill>
                  <a:srgbClr val="4B5563"/>
                </a:solidFill>
              </a:rPr>
              <a:t>My name is Nicole Rodriguez, Outreach Administrator here at DEN.</a:t>
            </a:r>
            <a:endParaRPr lang="en-US" sz="1600"/>
          </a:p>
        </p:txBody>
      </p:sp>
      <p:sp>
        <p:nvSpPr>
          <p:cNvPr id="4" name="Slide Number Placeholder 3"/>
          <p:cNvSpPr>
            <a:spLocks noGrp="1"/>
          </p:cNvSpPr>
          <p:nvPr>
            <p:ph type="sldNum" sz="quarter" idx="5"/>
          </p:nvPr>
        </p:nvSpPr>
        <p:spPr/>
        <p:txBody>
          <a:bodyPr/>
          <a:lstStyle/>
          <a:p>
            <a:pPr defTabSz="933237">
              <a:defRPr/>
            </a:pPr>
            <a:fld id="{A399344F-1846-964E-A23F-F797EB56DD37}" type="slidenum">
              <a:rPr lang="en-US">
                <a:solidFill>
                  <a:prstClr val="black"/>
                </a:solidFill>
                <a:latin typeface="Calibri" panose="020F0502020204030204"/>
              </a:rPr>
              <a:pPr defTabSz="933237">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456999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a:t>Concessions 101 &amp; (A/E/C) Concourse 100 Programs</a:t>
            </a:r>
            <a:r>
              <a:rPr lang="en-US"/>
              <a:t> – Applications close </a:t>
            </a:r>
            <a:r>
              <a:rPr lang="en-US" b="1"/>
              <a:t>January 23, 2026</a:t>
            </a:r>
            <a:endParaRPr lang="en-US"/>
          </a:p>
          <a:p>
            <a:pPr marL="171450" indent="-171450">
              <a:buFont typeface="Arial" panose="020B0604020202020204" pitchFamily="34" charset="0"/>
              <a:buChar char="•"/>
            </a:pPr>
            <a:r>
              <a:rPr lang="en-US" b="1"/>
              <a:t>BDTA 300-Level Course Pilot</a:t>
            </a:r>
            <a:r>
              <a:rPr lang="en-US"/>
              <a:t> – Applications close </a:t>
            </a:r>
            <a:r>
              <a:rPr lang="en-US" b="1"/>
              <a:t>January 16, 2026</a:t>
            </a:r>
            <a:endParaRPr lang="en-US"/>
          </a:p>
          <a:p>
            <a:pPr marL="171450" indent="-171450">
              <a:buFont typeface="Arial,Sans-Serif" panose="020B0604020202020204" pitchFamily="34" charset="0"/>
              <a:buChar char="•"/>
            </a:pPr>
            <a:r>
              <a:rPr lang="en-US" b="1"/>
              <a:t>Spots are limited – don’t wait!</a:t>
            </a:r>
            <a:endParaRPr lang="en-US">
              <a:solidFill>
                <a:srgbClr val="444444"/>
              </a:solidFill>
            </a:endParaRPr>
          </a:p>
          <a:p>
            <a:pPr marL="171450" indent="-171450">
              <a:buFont typeface="Arial,Sans-Serif" panose="020B0604020202020204" pitchFamily="34" charset="0"/>
              <a:buChar char="•"/>
            </a:pPr>
            <a:r>
              <a:rPr lang="en-US" b="1"/>
              <a:t>Scan the QR code to get started</a:t>
            </a:r>
            <a:endParaRPr lang="en-US"/>
          </a:p>
          <a:p>
            <a:pPr marL="171450" indent="-171450">
              <a:buFont typeface="Arial" panose="020B0604020202020204" pitchFamily="34" charset="0"/>
              <a:buChar char="•"/>
            </a:pPr>
            <a:r>
              <a:rPr lang="en-US"/>
              <a:t>Visit the </a:t>
            </a:r>
            <a:r>
              <a:rPr lang="en-US" b="1"/>
              <a:t>BDTA breakout room</a:t>
            </a:r>
            <a:r>
              <a:rPr lang="en-US"/>
              <a:t> to learn more</a:t>
            </a:r>
          </a:p>
        </p:txBody>
      </p:sp>
      <p:sp>
        <p:nvSpPr>
          <p:cNvPr id="4" name="Slide Number Placeholder 3"/>
          <p:cNvSpPr>
            <a:spLocks noGrp="1"/>
          </p:cNvSpPr>
          <p:nvPr>
            <p:ph type="sldNum" sz="quarter" idx="5"/>
          </p:nvPr>
        </p:nvSpPr>
        <p:spPr/>
        <p:txBody>
          <a:bodyPr/>
          <a:lstStyle/>
          <a:p>
            <a:fld id="{A399344F-1846-964E-A23F-F797EB56DD37}" type="slidenum">
              <a:rPr lang="en-US" smtClean="0"/>
              <a:t>10</a:t>
            </a:fld>
            <a:endParaRPr lang="en-US"/>
          </a:p>
        </p:txBody>
      </p:sp>
    </p:spTree>
    <p:extLst>
      <p:ext uri="{BB962C8B-B14F-4D97-AF65-F5344CB8AC3E}">
        <p14:creationId xmlns:p14="http://schemas.microsoft.com/office/powerpoint/2010/main" val="990664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Matt/</a:t>
            </a:r>
            <a:r>
              <a:rPr lang="en-US" err="1"/>
              <a:t>Matajhi</a:t>
            </a:r>
            <a:r>
              <a:rPr lang="en-US"/>
              <a:t> – </a:t>
            </a:r>
          </a:p>
        </p:txBody>
      </p:sp>
      <p:sp>
        <p:nvSpPr>
          <p:cNvPr id="4" name="Slide Number Placeholder 3"/>
          <p:cNvSpPr>
            <a:spLocks noGrp="1"/>
          </p:cNvSpPr>
          <p:nvPr>
            <p:ph type="sldNum" sz="quarter" idx="5"/>
          </p:nvPr>
        </p:nvSpPr>
        <p:spPr/>
        <p:txBody>
          <a:bodyPr/>
          <a:lstStyle/>
          <a:p>
            <a:fld id="{A399344F-1846-964E-A23F-F797EB56DD37}" type="slidenum">
              <a:rPr lang="en-US" smtClean="0"/>
              <a:t>11</a:t>
            </a:fld>
            <a:endParaRPr lang="en-US"/>
          </a:p>
        </p:txBody>
      </p:sp>
    </p:spTree>
    <p:extLst>
      <p:ext uri="{BB962C8B-B14F-4D97-AF65-F5344CB8AC3E}">
        <p14:creationId xmlns:p14="http://schemas.microsoft.com/office/powerpoint/2010/main" val="3736122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99927">
              <a:defRPr/>
            </a:pPr>
            <a:r>
              <a:rPr lang="en-US" b="0" i="0">
                <a:solidFill>
                  <a:srgbClr val="1C1C1C"/>
                </a:solidFill>
                <a:effectLst/>
                <a:latin typeface="Inter"/>
              </a:rPr>
              <a:t>Our website lists procurement opportunities at various procurement stages. </a:t>
            </a:r>
          </a:p>
          <a:p>
            <a:pPr defTabSz="699927">
              <a:defRPr/>
            </a:pPr>
            <a:endParaRPr lang="en-US" b="0" i="0">
              <a:solidFill>
                <a:srgbClr val="1C1C1C"/>
              </a:solidFill>
              <a:effectLst/>
              <a:latin typeface="Inter"/>
            </a:endParaRPr>
          </a:p>
          <a:p>
            <a:pPr defTabSz="699927">
              <a:defRPr/>
            </a:pPr>
            <a:r>
              <a:rPr lang="en-US" b="0" i="0">
                <a:solidFill>
                  <a:srgbClr val="1C1C1C"/>
                </a:solidFill>
                <a:effectLst/>
                <a:latin typeface="Inter"/>
              </a:rPr>
              <a:t>Please be aware that details may change, and the City and County of Denver can modify or cancel projects at their discretion.</a:t>
            </a:r>
          </a:p>
          <a:p>
            <a:pPr defTabSz="699927">
              <a:defRPr/>
            </a:pPr>
            <a:endParaRPr lang="en-US" b="0" i="0">
              <a:solidFill>
                <a:srgbClr val="1C1C1C"/>
              </a:solidFill>
              <a:effectLst/>
              <a:latin typeface="Inter"/>
            </a:endParaRPr>
          </a:p>
          <a:p>
            <a:pPr defTabSz="699927">
              <a:defRPr/>
            </a:pPr>
            <a:r>
              <a:rPr lang="en-US" b="0" i="0">
                <a:solidFill>
                  <a:srgbClr val="1C1C1C"/>
                </a:solidFill>
                <a:effectLst/>
                <a:latin typeface="Inter"/>
              </a:rPr>
              <a:t>Now, we'll hand it over to our project managers.</a:t>
            </a:r>
            <a:endParaRPr lang="en-US" b="1">
              <a:ea typeface="Calibri"/>
              <a:cs typeface="Calibri"/>
            </a:endParaRPr>
          </a:p>
        </p:txBody>
      </p:sp>
    </p:spTree>
    <p:extLst>
      <p:ext uri="{BB962C8B-B14F-4D97-AF65-F5344CB8AC3E}">
        <p14:creationId xmlns:p14="http://schemas.microsoft.com/office/powerpoint/2010/main" val="4111087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7FB13-AE89-AFF1-2A83-2354980395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89C549-EE81-D7CB-69E6-A724F64724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33F9CC-CE6C-E8B2-81CC-208569153CF7}"/>
              </a:ext>
            </a:extLst>
          </p:cNvPr>
          <p:cNvSpPr>
            <a:spLocks noGrp="1"/>
          </p:cNvSpPr>
          <p:nvPr>
            <p:ph type="body" idx="1"/>
          </p:nvPr>
        </p:nvSpPr>
        <p:spPr/>
        <p:txBody>
          <a:bodyPr/>
          <a:lstStyle/>
          <a:p>
            <a:pPr defTabSz="933237">
              <a:defRPr/>
            </a:pPr>
            <a:r>
              <a:rPr lang="en-US" b="1"/>
              <a:t>45- 60 Seconds Max</a:t>
            </a:r>
          </a:p>
          <a:p>
            <a:pPr>
              <a:buNone/>
            </a:pPr>
            <a:endParaRPr lang="en-US"/>
          </a:p>
        </p:txBody>
      </p:sp>
      <p:sp>
        <p:nvSpPr>
          <p:cNvPr id="4" name="Slide Number Placeholder 3">
            <a:extLst>
              <a:ext uri="{FF2B5EF4-FFF2-40B4-BE49-F238E27FC236}">
                <a16:creationId xmlns:a16="http://schemas.microsoft.com/office/drawing/2014/main" id="{985CF11C-0219-D144-9522-19A13AD4863E}"/>
              </a:ext>
            </a:extLst>
          </p:cNvPr>
          <p:cNvSpPr>
            <a:spLocks noGrp="1"/>
          </p:cNvSpPr>
          <p:nvPr>
            <p:ph type="sldNum" sz="quarter" idx="5"/>
          </p:nvPr>
        </p:nvSpPr>
        <p:spPr/>
        <p:txBody>
          <a:bodyPr/>
          <a:lstStyle/>
          <a:p>
            <a:pPr defTabSz="933237">
              <a:defRPr/>
            </a:pPr>
            <a:fld id="{A399344F-1846-964E-A23F-F797EB56DD37}" type="slidenum">
              <a:rPr lang="en-US">
                <a:solidFill>
                  <a:prstClr val="black"/>
                </a:solidFill>
                <a:latin typeface="Calibri" panose="020F0502020204030204"/>
              </a:rPr>
              <a:pPr defTabSz="933237">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239184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06CC5-4330-F724-0406-2621622A3F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6B1EA-1AE5-C57C-9B53-1B6C36DB49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B9FA20-1CC8-F364-2708-19FF27ADA436}"/>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18E87685-CD33-7514-ED83-72AC344A12B7}"/>
              </a:ext>
            </a:extLst>
          </p:cNvPr>
          <p:cNvSpPr>
            <a:spLocks noGrp="1"/>
          </p:cNvSpPr>
          <p:nvPr>
            <p:ph type="sldNum" sz="quarter" idx="5"/>
          </p:nvPr>
        </p:nvSpPr>
        <p:spPr/>
        <p:txBody>
          <a:bodyPr/>
          <a:lstStyle/>
          <a:p>
            <a:pPr defTabSz="933237">
              <a:defRPr/>
            </a:pPr>
            <a:fld id="{A399344F-1846-964E-A23F-F797EB56DD37}" type="slidenum">
              <a:rPr lang="en-US">
                <a:solidFill>
                  <a:prstClr val="black"/>
                </a:solidFill>
                <a:latin typeface="Calibri" panose="020F0502020204030204"/>
              </a:rPr>
              <a:pPr defTabSz="933237">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695581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91646-B79F-06EE-B95A-9D6A3B7568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E87C3E-2D86-5EA1-1800-B899793DE0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F2E275-E33B-3F56-EC8C-5490A330D980}"/>
              </a:ext>
            </a:extLst>
          </p:cNvPr>
          <p:cNvSpPr>
            <a:spLocks noGrp="1"/>
          </p:cNvSpPr>
          <p:nvPr>
            <p:ph type="body" idx="1"/>
          </p:nvPr>
        </p:nvSpPr>
        <p:spPr/>
        <p:txBody>
          <a:bodyPr/>
          <a:lstStyle/>
          <a:p>
            <a:pPr defTabSz="933237">
              <a:defRPr/>
            </a:pPr>
            <a:r>
              <a:rPr lang="en-US" b="1"/>
              <a:t>45- 60 Seconds Max</a:t>
            </a:r>
          </a:p>
          <a:p>
            <a:pPr>
              <a:buNone/>
            </a:pPr>
            <a:endParaRPr lang="en-US"/>
          </a:p>
        </p:txBody>
      </p:sp>
      <p:sp>
        <p:nvSpPr>
          <p:cNvPr id="4" name="Slide Number Placeholder 3">
            <a:extLst>
              <a:ext uri="{FF2B5EF4-FFF2-40B4-BE49-F238E27FC236}">
                <a16:creationId xmlns:a16="http://schemas.microsoft.com/office/drawing/2014/main" id="{AAC53DFC-F8F1-64D6-7A17-C218A549FC87}"/>
              </a:ext>
            </a:extLst>
          </p:cNvPr>
          <p:cNvSpPr>
            <a:spLocks noGrp="1"/>
          </p:cNvSpPr>
          <p:nvPr>
            <p:ph type="sldNum" sz="quarter" idx="5"/>
          </p:nvPr>
        </p:nvSpPr>
        <p:spPr/>
        <p:txBody>
          <a:bodyPr/>
          <a:lstStyle/>
          <a:p>
            <a:pPr defTabSz="933237">
              <a:defRPr/>
            </a:pPr>
            <a:fld id="{A399344F-1846-964E-A23F-F797EB56DD37}" type="slidenum">
              <a:rPr lang="en-US">
                <a:solidFill>
                  <a:prstClr val="black"/>
                </a:solidFill>
                <a:latin typeface="Calibri" panose="020F0502020204030204"/>
              </a:rPr>
              <a:pPr defTabSz="933237">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605052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5A1F0-E064-D76B-8E2F-1875D2A503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0B553A-4E59-4EF6-9E45-D76E6DED48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4B0D00-F2FF-970E-212A-AB07BB94220E}"/>
              </a:ext>
            </a:extLst>
          </p:cNvPr>
          <p:cNvSpPr>
            <a:spLocks noGrp="1"/>
          </p:cNvSpPr>
          <p:nvPr>
            <p:ph type="body" idx="1"/>
          </p:nvPr>
        </p:nvSpPr>
        <p:spPr/>
        <p:txBody>
          <a:bodyPr/>
          <a:lstStyle/>
          <a:p>
            <a:pPr defTabSz="933237">
              <a:defRPr/>
            </a:pPr>
            <a:r>
              <a:rPr lang="en-US" b="1"/>
              <a:t>45- 60 Seconds Max</a:t>
            </a:r>
          </a:p>
          <a:p>
            <a:pPr>
              <a:buNone/>
            </a:pPr>
            <a:endParaRPr lang="en-US"/>
          </a:p>
        </p:txBody>
      </p:sp>
      <p:sp>
        <p:nvSpPr>
          <p:cNvPr id="4" name="Slide Number Placeholder 3">
            <a:extLst>
              <a:ext uri="{FF2B5EF4-FFF2-40B4-BE49-F238E27FC236}">
                <a16:creationId xmlns:a16="http://schemas.microsoft.com/office/drawing/2014/main" id="{2FCDA546-C1DE-724E-421B-C65FA5C0F742}"/>
              </a:ext>
            </a:extLst>
          </p:cNvPr>
          <p:cNvSpPr>
            <a:spLocks noGrp="1"/>
          </p:cNvSpPr>
          <p:nvPr>
            <p:ph type="sldNum" sz="quarter" idx="5"/>
          </p:nvPr>
        </p:nvSpPr>
        <p:spPr/>
        <p:txBody>
          <a:bodyPr/>
          <a:lstStyle/>
          <a:p>
            <a:pPr defTabSz="933237">
              <a:defRPr/>
            </a:pPr>
            <a:fld id="{A399344F-1846-964E-A23F-F797EB56DD37}" type="slidenum">
              <a:rPr lang="en-US">
                <a:solidFill>
                  <a:prstClr val="black"/>
                </a:solidFill>
                <a:latin typeface="Calibri" panose="020F0502020204030204"/>
              </a:rPr>
              <a:pPr defTabSz="933237">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3663597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B924A-DBC9-ADD8-C5A1-E873346D6A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89DBB6-70E6-6456-B57C-0A7D017C1C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17333F-F4FC-92DE-70B8-C757A3124D2E}"/>
              </a:ext>
            </a:extLst>
          </p:cNvPr>
          <p:cNvSpPr>
            <a:spLocks noGrp="1"/>
          </p:cNvSpPr>
          <p:nvPr>
            <p:ph type="body" idx="1"/>
          </p:nvPr>
        </p:nvSpPr>
        <p:spPr/>
        <p:txBody>
          <a:bodyPr/>
          <a:lstStyle/>
          <a:p>
            <a:pPr defTabSz="933237">
              <a:defRPr/>
            </a:pPr>
            <a:r>
              <a:rPr lang="en-US" b="1"/>
              <a:t>45- 60 Seconds Max</a:t>
            </a:r>
          </a:p>
          <a:p>
            <a:pPr>
              <a:buNone/>
            </a:pPr>
            <a:endParaRPr lang="en-US"/>
          </a:p>
        </p:txBody>
      </p:sp>
      <p:sp>
        <p:nvSpPr>
          <p:cNvPr id="4" name="Slide Number Placeholder 3">
            <a:extLst>
              <a:ext uri="{FF2B5EF4-FFF2-40B4-BE49-F238E27FC236}">
                <a16:creationId xmlns:a16="http://schemas.microsoft.com/office/drawing/2014/main" id="{14CDEE23-26A3-8991-C72F-EFE77556BA1C}"/>
              </a:ext>
            </a:extLst>
          </p:cNvPr>
          <p:cNvSpPr>
            <a:spLocks noGrp="1"/>
          </p:cNvSpPr>
          <p:nvPr>
            <p:ph type="sldNum" sz="quarter" idx="5"/>
          </p:nvPr>
        </p:nvSpPr>
        <p:spPr/>
        <p:txBody>
          <a:bodyPr/>
          <a:lstStyle/>
          <a:p>
            <a:pPr defTabSz="933237">
              <a:defRPr/>
            </a:pPr>
            <a:fld id="{A399344F-1846-964E-A23F-F797EB56DD37}" type="slidenum">
              <a:rPr lang="en-US">
                <a:solidFill>
                  <a:prstClr val="black"/>
                </a:solidFill>
                <a:latin typeface="Calibri" panose="020F0502020204030204"/>
              </a:rPr>
              <a:pPr defTabSz="933237">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1576399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B10FE-BADE-450F-185A-C253D1FBEE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771F83-BA7A-2617-7D7E-7C07904EBD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4F3F08-34E0-F075-20F9-0CBA354C04E7}"/>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7DB65F4C-8B5D-820C-C3FF-4D59A79429DB}"/>
              </a:ext>
            </a:extLst>
          </p:cNvPr>
          <p:cNvSpPr>
            <a:spLocks noGrp="1"/>
          </p:cNvSpPr>
          <p:nvPr>
            <p:ph type="sldNum" sz="quarter" idx="5"/>
          </p:nvPr>
        </p:nvSpPr>
        <p:spPr/>
        <p:txBody>
          <a:bodyPr/>
          <a:lstStyle/>
          <a:p>
            <a:fld id="{A399344F-1846-964E-A23F-F797EB56DD37}" type="slidenum">
              <a:rPr lang="en-US" smtClean="0"/>
              <a:t>20</a:t>
            </a:fld>
            <a:endParaRPr lang="en-US"/>
          </a:p>
        </p:txBody>
      </p:sp>
    </p:spTree>
    <p:extLst>
      <p:ext uri="{BB962C8B-B14F-4D97-AF65-F5344CB8AC3E}">
        <p14:creationId xmlns:p14="http://schemas.microsoft.com/office/powerpoint/2010/main" val="2832977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191D1-1B95-0E49-5B02-E1AE8AB6DF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74992E-72AC-A145-7B47-6DE5263514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0D1092-7B88-40CB-EF50-1723C5016055}"/>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733E4071-96E9-45FD-7E57-C1D14A1D4C8E}"/>
              </a:ext>
            </a:extLst>
          </p:cNvPr>
          <p:cNvSpPr>
            <a:spLocks noGrp="1"/>
          </p:cNvSpPr>
          <p:nvPr>
            <p:ph type="sldNum" sz="quarter" idx="5"/>
          </p:nvPr>
        </p:nvSpPr>
        <p:spPr/>
        <p:txBody>
          <a:bodyPr/>
          <a:lstStyle/>
          <a:p>
            <a:fld id="{A399344F-1846-964E-A23F-F797EB56DD37}" type="slidenum">
              <a:rPr lang="en-US" smtClean="0"/>
              <a:t>21</a:t>
            </a:fld>
            <a:endParaRPr lang="en-US"/>
          </a:p>
        </p:txBody>
      </p:sp>
    </p:spTree>
    <p:extLst>
      <p:ext uri="{BB962C8B-B14F-4D97-AF65-F5344CB8AC3E}">
        <p14:creationId xmlns:p14="http://schemas.microsoft.com/office/powerpoint/2010/main" val="512543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spcAft>
                <a:spcPts val="1837"/>
              </a:spcAft>
              <a:buFont typeface="Arial" panose="020B0604020202020204" pitchFamily="34" charset="0"/>
              <a:buChar char="•"/>
            </a:pPr>
            <a:r>
              <a:rPr lang="en-US" sz="1600">
                <a:solidFill>
                  <a:srgbClr val="4B5563"/>
                </a:solidFill>
                <a:latin typeface="Calibri" panose="020F0502020204030204" pitchFamily="34" charset="0"/>
                <a:cs typeface="Calibri" panose="020F0502020204030204" pitchFamily="34" charset="0"/>
              </a:rPr>
              <a:t>As you can see here we have a pretty full day ahead of us. </a:t>
            </a:r>
          </a:p>
          <a:p>
            <a:pPr marL="174982" indent="-174982">
              <a:spcAft>
                <a:spcPts val="1837"/>
              </a:spcAft>
              <a:buFont typeface="Arial" panose="020B0604020202020204" pitchFamily="34" charset="0"/>
              <a:buChar char="•"/>
            </a:pPr>
            <a:r>
              <a:rPr lang="en-US" sz="1600">
                <a:solidFill>
                  <a:srgbClr val="4B5563"/>
                </a:solidFill>
                <a:latin typeface="Calibri" panose="020F0502020204030204" pitchFamily="34" charset="0"/>
                <a:cs typeface="Calibri" panose="020F0502020204030204" pitchFamily="34" charset="0"/>
              </a:rPr>
              <a:t>Please note all slides and rosters will be posted within 3 business days to our website.</a:t>
            </a:r>
          </a:p>
          <a:p>
            <a:pPr>
              <a:spcAft>
                <a:spcPts val="1837"/>
              </a:spcAft>
            </a:pPr>
            <a:endParaRPr lang="en-US" b="1" i="0">
              <a:solidFill>
                <a:srgbClr val="4B5563"/>
              </a:solidFill>
              <a:effectLst/>
              <a:latin typeface="Inter"/>
            </a:endParaRPr>
          </a:p>
        </p:txBody>
      </p:sp>
      <p:sp>
        <p:nvSpPr>
          <p:cNvPr id="4" name="Slide Number Placeholder 3"/>
          <p:cNvSpPr>
            <a:spLocks noGrp="1"/>
          </p:cNvSpPr>
          <p:nvPr>
            <p:ph type="sldNum" sz="quarter" idx="5"/>
          </p:nvPr>
        </p:nvSpPr>
        <p:spPr/>
        <p:txBody>
          <a:bodyPr/>
          <a:lstStyle/>
          <a:p>
            <a:fld id="{A399344F-1846-964E-A23F-F797EB56DD37}" type="slidenum">
              <a:rPr lang="en-US" smtClean="0"/>
              <a:t>2</a:t>
            </a:fld>
            <a:endParaRPr lang="en-US"/>
          </a:p>
        </p:txBody>
      </p:sp>
    </p:spTree>
    <p:extLst>
      <p:ext uri="{BB962C8B-B14F-4D97-AF65-F5344CB8AC3E}">
        <p14:creationId xmlns:p14="http://schemas.microsoft.com/office/powerpoint/2010/main" val="1060299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7378D-A24B-D5F6-F6B6-725735F3AD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F8B6CC-6364-F02A-BAE0-708A75FEA0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78C1D6-23B7-DB76-CB61-383D8B046D8D}"/>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02F2D0CE-AC79-6547-7956-FED1AE565327}"/>
              </a:ext>
            </a:extLst>
          </p:cNvPr>
          <p:cNvSpPr>
            <a:spLocks noGrp="1"/>
          </p:cNvSpPr>
          <p:nvPr>
            <p:ph type="sldNum" sz="quarter" idx="5"/>
          </p:nvPr>
        </p:nvSpPr>
        <p:spPr/>
        <p:txBody>
          <a:bodyPr/>
          <a:lstStyle/>
          <a:p>
            <a:fld id="{A399344F-1846-964E-A23F-F797EB56DD37}" type="slidenum">
              <a:rPr lang="en-US" smtClean="0"/>
              <a:t>22</a:t>
            </a:fld>
            <a:endParaRPr lang="en-US"/>
          </a:p>
        </p:txBody>
      </p:sp>
    </p:spTree>
    <p:extLst>
      <p:ext uri="{BB962C8B-B14F-4D97-AF65-F5344CB8AC3E}">
        <p14:creationId xmlns:p14="http://schemas.microsoft.com/office/powerpoint/2010/main" val="2279956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E07F0-96B2-6E66-F2D8-8A06F3A3F5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0EDE53-71A3-32E4-95B7-A74E94BAF1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2178DF-15B6-3829-9D2E-75F69DF0759C}"/>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2DD3C485-26F3-21D1-977B-DBFBDAF5ECFB}"/>
              </a:ext>
            </a:extLst>
          </p:cNvPr>
          <p:cNvSpPr>
            <a:spLocks noGrp="1"/>
          </p:cNvSpPr>
          <p:nvPr>
            <p:ph type="sldNum" sz="quarter" idx="5"/>
          </p:nvPr>
        </p:nvSpPr>
        <p:spPr/>
        <p:txBody>
          <a:bodyPr/>
          <a:lstStyle/>
          <a:p>
            <a:fld id="{A399344F-1846-964E-A23F-F797EB56DD37}" type="slidenum">
              <a:rPr lang="en-US" smtClean="0"/>
              <a:t>23</a:t>
            </a:fld>
            <a:endParaRPr lang="en-US"/>
          </a:p>
        </p:txBody>
      </p:sp>
    </p:spTree>
    <p:extLst>
      <p:ext uri="{BB962C8B-B14F-4D97-AF65-F5344CB8AC3E}">
        <p14:creationId xmlns:p14="http://schemas.microsoft.com/office/powerpoint/2010/main" val="888323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BEC3F-174B-7F2D-CFD7-A2AAADA08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A4F2FB-EDF1-1A0E-3BB8-54407103B1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67748-E1BB-C044-D6C1-69D29BC43FCF}"/>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2D386624-E67A-AA64-B937-0E87FAEB5E3B}"/>
              </a:ext>
            </a:extLst>
          </p:cNvPr>
          <p:cNvSpPr>
            <a:spLocks noGrp="1"/>
          </p:cNvSpPr>
          <p:nvPr>
            <p:ph type="sldNum" sz="quarter" idx="5"/>
          </p:nvPr>
        </p:nvSpPr>
        <p:spPr/>
        <p:txBody>
          <a:bodyPr/>
          <a:lstStyle/>
          <a:p>
            <a:fld id="{A399344F-1846-964E-A23F-F797EB56DD37}" type="slidenum">
              <a:rPr lang="en-US" smtClean="0"/>
              <a:t>24</a:t>
            </a:fld>
            <a:endParaRPr lang="en-US"/>
          </a:p>
        </p:txBody>
      </p:sp>
    </p:spTree>
    <p:extLst>
      <p:ext uri="{BB962C8B-B14F-4D97-AF65-F5344CB8AC3E}">
        <p14:creationId xmlns:p14="http://schemas.microsoft.com/office/powerpoint/2010/main" val="4180756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A6907-CA09-2DC0-C99B-DE4F23CADF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7B4EC1-A3F3-81C4-8095-DBFA61DD48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B05B9C-B4E0-C1E5-156B-D9D3E1601F49}"/>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D44DE64F-FDCB-C471-3478-6A4521559855}"/>
              </a:ext>
            </a:extLst>
          </p:cNvPr>
          <p:cNvSpPr>
            <a:spLocks noGrp="1"/>
          </p:cNvSpPr>
          <p:nvPr>
            <p:ph type="sldNum" sz="quarter" idx="5"/>
          </p:nvPr>
        </p:nvSpPr>
        <p:spPr/>
        <p:txBody>
          <a:bodyPr/>
          <a:lstStyle/>
          <a:p>
            <a:fld id="{A399344F-1846-964E-A23F-F797EB56DD37}" type="slidenum">
              <a:rPr lang="en-US" smtClean="0"/>
              <a:t>25</a:t>
            </a:fld>
            <a:endParaRPr lang="en-US"/>
          </a:p>
        </p:txBody>
      </p:sp>
    </p:spTree>
    <p:extLst>
      <p:ext uri="{BB962C8B-B14F-4D97-AF65-F5344CB8AC3E}">
        <p14:creationId xmlns:p14="http://schemas.microsoft.com/office/powerpoint/2010/main" val="2246839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E1589-091A-7E36-E909-A895A39C38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07826A-B238-5A2F-DBB9-61C6AD171C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C17B7D-0A9F-9A4D-12A5-C7028101C2F0}"/>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3E288C9A-0DD7-A962-E40B-C8EC835E04C0}"/>
              </a:ext>
            </a:extLst>
          </p:cNvPr>
          <p:cNvSpPr>
            <a:spLocks noGrp="1"/>
          </p:cNvSpPr>
          <p:nvPr>
            <p:ph type="sldNum" sz="quarter" idx="5"/>
          </p:nvPr>
        </p:nvSpPr>
        <p:spPr/>
        <p:txBody>
          <a:bodyPr/>
          <a:lstStyle/>
          <a:p>
            <a:fld id="{A399344F-1846-964E-A23F-F797EB56DD37}" type="slidenum">
              <a:rPr lang="en-US" smtClean="0"/>
              <a:t>26</a:t>
            </a:fld>
            <a:endParaRPr lang="en-US"/>
          </a:p>
        </p:txBody>
      </p:sp>
    </p:spTree>
    <p:extLst>
      <p:ext uri="{BB962C8B-B14F-4D97-AF65-F5344CB8AC3E}">
        <p14:creationId xmlns:p14="http://schemas.microsoft.com/office/powerpoint/2010/main" val="218949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08E17-5C7F-9FC0-4E41-7C6F6CE7CA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0FF267-5671-0C15-40F4-B8F28422B1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957E44-F6F9-4E47-F9DB-063977AC01E6}"/>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DA0E30B2-59D7-A762-2258-2D4BCA291810}"/>
              </a:ext>
            </a:extLst>
          </p:cNvPr>
          <p:cNvSpPr>
            <a:spLocks noGrp="1"/>
          </p:cNvSpPr>
          <p:nvPr>
            <p:ph type="sldNum" sz="quarter" idx="5"/>
          </p:nvPr>
        </p:nvSpPr>
        <p:spPr/>
        <p:txBody>
          <a:bodyPr/>
          <a:lstStyle/>
          <a:p>
            <a:fld id="{A399344F-1846-964E-A23F-F797EB56DD37}" type="slidenum">
              <a:rPr lang="en-US" smtClean="0"/>
              <a:t>27</a:t>
            </a:fld>
            <a:endParaRPr lang="en-US"/>
          </a:p>
        </p:txBody>
      </p:sp>
    </p:spTree>
    <p:extLst>
      <p:ext uri="{BB962C8B-B14F-4D97-AF65-F5344CB8AC3E}">
        <p14:creationId xmlns:p14="http://schemas.microsoft.com/office/powerpoint/2010/main" val="2715927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D3B36-9A27-042E-8E16-9D61F2FAD1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57A4A8-D429-9C8D-9B9B-6B51318BDC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7DB0B2-136C-69CD-2FDA-733D139DA193}"/>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C8098980-041E-CD73-02F7-55E40DDD0153}"/>
              </a:ext>
            </a:extLst>
          </p:cNvPr>
          <p:cNvSpPr>
            <a:spLocks noGrp="1"/>
          </p:cNvSpPr>
          <p:nvPr>
            <p:ph type="sldNum" sz="quarter" idx="5"/>
          </p:nvPr>
        </p:nvSpPr>
        <p:spPr/>
        <p:txBody>
          <a:bodyPr/>
          <a:lstStyle/>
          <a:p>
            <a:fld id="{A399344F-1846-964E-A23F-F797EB56DD37}" type="slidenum">
              <a:rPr lang="en-US" smtClean="0"/>
              <a:t>28</a:t>
            </a:fld>
            <a:endParaRPr lang="en-US"/>
          </a:p>
        </p:txBody>
      </p:sp>
    </p:spTree>
    <p:extLst>
      <p:ext uri="{BB962C8B-B14F-4D97-AF65-F5344CB8AC3E}">
        <p14:creationId xmlns:p14="http://schemas.microsoft.com/office/powerpoint/2010/main" val="41878758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149C9-FBD1-2C8D-8E9B-2F66F5641E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578449-BAAD-216E-F34F-00DF6E1974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865614-5578-D15D-619F-099E51F01417}"/>
              </a:ext>
            </a:extLst>
          </p:cNvPr>
          <p:cNvSpPr>
            <a:spLocks noGrp="1"/>
          </p:cNvSpPr>
          <p:nvPr>
            <p:ph type="body" idx="1"/>
          </p:nvPr>
        </p:nvSpPr>
        <p:spPr/>
        <p:txBody>
          <a:bodyPr/>
          <a:lstStyle/>
          <a:p>
            <a:pPr>
              <a:buNone/>
            </a:pPr>
            <a:r>
              <a:rPr lang="en-US"/>
              <a:t>v</a:t>
            </a:r>
          </a:p>
        </p:txBody>
      </p:sp>
      <p:sp>
        <p:nvSpPr>
          <p:cNvPr id="4" name="Slide Number Placeholder 3">
            <a:extLst>
              <a:ext uri="{FF2B5EF4-FFF2-40B4-BE49-F238E27FC236}">
                <a16:creationId xmlns:a16="http://schemas.microsoft.com/office/drawing/2014/main" id="{5101BC05-BDD2-1E14-0680-9396D15DDAEE}"/>
              </a:ext>
            </a:extLst>
          </p:cNvPr>
          <p:cNvSpPr>
            <a:spLocks noGrp="1"/>
          </p:cNvSpPr>
          <p:nvPr>
            <p:ph type="sldNum" sz="quarter" idx="5"/>
          </p:nvPr>
        </p:nvSpPr>
        <p:spPr/>
        <p:txBody>
          <a:bodyPr/>
          <a:lstStyle/>
          <a:p>
            <a:fld id="{A399344F-1846-964E-A23F-F797EB56DD37}" type="slidenum">
              <a:rPr lang="en-US" smtClean="0"/>
              <a:t>29</a:t>
            </a:fld>
            <a:endParaRPr lang="en-US"/>
          </a:p>
        </p:txBody>
      </p:sp>
    </p:spTree>
    <p:extLst>
      <p:ext uri="{BB962C8B-B14F-4D97-AF65-F5344CB8AC3E}">
        <p14:creationId xmlns:p14="http://schemas.microsoft.com/office/powerpoint/2010/main" val="29108038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9672B-8924-F5DE-9922-B4450C0034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85376B-FC99-6C83-AA2E-2FE1F17828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43B32A-CBA5-DBB8-7A99-C5045D80CA1A}"/>
              </a:ext>
            </a:extLst>
          </p:cNvPr>
          <p:cNvSpPr>
            <a:spLocks noGrp="1"/>
          </p:cNvSpPr>
          <p:nvPr>
            <p:ph type="body" idx="1"/>
          </p:nvPr>
        </p:nvSpPr>
        <p:spPr/>
        <p:txBody>
          <a:bodyPr/>
          <a:lstStyle/>
          <a:p>
            <a:pPr>
              <a:buNone/>
            </a:pPr>
            <a:r>
              <a:rPr lang="en-US"/>
              <a:t>v</a:t>
            </a:r>
          </a:p>
        </p:txBody>
      </p:sp>
      <p:sp>
        <p:nvSpPr>
          <p:cNvPr id="4" name="Slide Number Placeholder 3">
            <a:extLst>
              <a:ext uri="{FF2B5EF4-FFF2-40B4-BE49-F238E27FC236}">
                <a16:creationId xmlns:a16="http://schemas.microsoft.com/office/drawing/2014/main" id="{7ECC7CAA-786C-584C-3E04-5A64B1B0DB3A}"/>
              </a:ext>
            </a:extLst>
          </p:cNvPr>
          <p:cNvSpPr>
            <a:spLocks noGrp="1"/>
          </p:cNvSpPr>
          <p:nvPr>
            <p:ph type="sldNum" sz="quarter" idx="5"/>
          </p:nvPr>
        </p:nvSpPr>
        <p:spPr/>
        <p:txBody>
          <a:bodyPr/>
          <a:lstStyle/>
          <a:p>
            <a:fld id="{A399344F-1846-964E-A23F-F797EB56DD37}" type="slidenum">
              <a:rPr lang="en-US" smtClean="0"/>
              <a:t>30</a:t>
            </a:fld>
            <a:endParaRPr lang="en-US"/>
          </a:p>
        </p:txBody>
      </p:sp>
    </p:spTree>
    <p:extLst>
      <p:ext uri="{BB962C8B-B14F-4D97-AF65-F5344CB8AC3E}">
        <p14:creationId xmlns:p14="http://schemas.microsoft.com/office/powerpoint/2010/main" val="19868561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237AA-50FE-01EA-6259-A7BF32A6EF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CB661A-94E1-D166-BA25-19F763673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A361D5-7838-2580-1719-AD32F010179B}"/>
              </a:ext>
            </a:extLst>
          </p:cNvPr>
          <p:cNvSpPr>
            <a:spLocks noGrp="1"/>
          </p:cNvSpPr>
          <p:nvPr>
            <p:ph type="body" idx="1"/>
          </p:nvPr>
        </p:nvSpPr>
        <p:spPr/>
        <p:txBody>
          <a:bodyPr/>
          <a:lstStyle/>
          <a:p>
            <a:pPr>
              <a:buNone/>
            </a:pPr>
            <a:r>
              <a:rPr lang="en-US"/>
              <a:t>v</a:t>
            </a:r>
          </a:p>
        </p:txBody>
      </p:sp>
      <p:sp>
        <p:nvSpPr>
          <p:cNvPr id="4" name="Slide Number Placeholder 3">
            <a:extLst>
              <a:ext uri="{FF2B5EF4-FFF2-40B4-BE49-F238E27FC236}">
                <a16:creationId xmlns:a16="http://schemas.microsoft.com/office/drawing/2014/main" id="{1D4AB835-4A9A-1D87-433C-0448C61F9EC0}"/>
              </a:ext>
            </a:extLst>
          </p:cNvPr>
          <p:cNvSpPr>
            <a:spLocks noGrp="1"/>
          </p:cNvSpPr>
          <p:nvPr>
            <p:ph type="sldNum" sz="quarter" idx="5"/>
          </p:nvPr>
        </p:nvSpPr>
        <p:spPr/>
        <p:txBody>
          <a:bodyPr/>
          <a:lstStyle/>
          <a:p>
            <a:fld id="{A399344F-1846-964E-A23F-F797EB56DD37}" type="slidenum">
              <a:rPr lang="en-US" smtClean="0"/>
              <a:t>31</a:t>
            </a:fld>
            <a:endParaRPr lang="en-US"/>
          </a:p>
        </p:txBody>
      </p:sp>
    </p:spTree>
    <p:extLst>
      <p:ext uri="{BB962C8B-B14F-4D97-AF65-F5344CB8AC3E}">
        <p14:creationId xmlns:p14="http://schemas.microsoft.com/office/powerpoint/2010/main" val="3839956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837"/>
              </a:spcAft>
            </a:pPr>
            <a:r>
              <a:rPr lang="en-US" sz="2400">
                <a:solidFill>
                  <a:srgbClr val="1C1C1C"/>
                </a:solidFill>
                <a:latin typeface="Inter"/>
              </a:rPr>
              <a:t>As our final piece of housekeeping: </a:t>
            </a:r>
          </a:p>
          <a:p>
            <a:pPr>
              <a:spcAft>
                <a:spcPts val="1837"/>
              </a:spcAft>
            </a:pPr>
            <a:r>
              <a:rPr lang="en-US" sz="2400">
                <a:solidFill>
                  <a:srgbClr val="1C1C1C"/>
                </a:solidFill>
                <a:latin typeface="Inter"/>
              </a:rPr>
              <a:t>Please keep your cameras and microphones off to maintain focus during the event and minimize distractions for our speakers. If you are muted at any point during the presentation, please be advised that you will have difficulties accessing your mics during the breakout rooms. </a:t>
            </a:r>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3</a:t>
            </a:fld>
            <a:endParaRPr lang="en-US"/>
          </a:p>
        </p:txBody>
      </p:sp>
    </p:spTree>
    <p:extLst>
      <p:ext uri="{BB962C8B-B14F-4D97-AF65-F5344CB8AC3E}">
        <p14:creationId xmlns:p14="http://schemas.microsoft.com/office/powerpoint/2010/main" val="603346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3D086-EAD4-EBB2-B239-FECCF5775D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1F0259-AF10-1181-BB6C-D20A50E2E2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3810E4-ED8E-DADE-4189-9D63663F3A31}"/>
              </a:ext>
            </a:extLst>
          </p:cNvPr>
          <p:cNvSpPr>
            <a:spLocks noGrp="1"/>
          </p:cNvSpPr>
          <p:nvPr>
            <p:ph type="body" idx="1"/>
          </p:nvPr>
        </p:nvSpPr>
        <p:spPr/>
        <p:txBody>
          <a:bodyPr/>
          <a:lstStyle/>
          <a:p>
            <a:pPr>
              <a:buNone/>
            </a:pPr>
            <a:r>
              <a:rPr lang="en-US"/>
              <a:t>v</a:t>
            </a:r>
          </a:p>
        </p:txBody>
      </p:sp>
      <p:sp>
        <p:nvSpPr>
          <p:cNvPr id="4" name="Slide Number Placeholder 3">
            <a:extLst>
              <a:ext uri="{FF2B5EF4-FFF2-40B4-BE49-F238E27FC236}">
                <a16:creationId xmlns:a16="http://schemas.microsoft.com/office/drawing/2014/main" id="{5FEFA9D6-2E31-2610-0C08-436CA2A1058A}"/>
              </a:ext>
            </a:extLst>
          </p:cNvPr>
          <p:cNvSpPr>
            <a:spLocks noGrp="1"/>
          </p:cNvSpPr>
          <p:nvPr>
            <p:ph type="sldNum" sz="quarter" idx="5"/>
          </p:nvPr>
        </p:nvSpPr>
        <p:spPr/>
        <p:txBody>
          <a:bodyPr/>
          <a:lstStyle/>
          <a:p>
            <a:fld id="{A399344F-1846-964E-A23F-F797EB56DD37}" type="slidenum">
              <a:rPr lang="en-US" smtClean="0"/>
              <a:t>32</a:t>
            </a:fld>
            <a:endParaRPr lang="en-US"/>
          </a:p>
        </p:txBody>
      </p:sp>
    </p:spTree>
    <p:extLst>
      <p:ext uri="{BB962C8B-B14F-4D97-AF65-F5344CB8AC3E}">
        <p14:creationId xmlns:p14="http://schemas.microsoft.com/office/powerpoint/2010/main" val="5609219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D19C8-1FFA-1FD6-685F-1572DF6B62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D9E2C2-EBBF-AC7D-5322-A88EE0D2CA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1E5CA8-5373-260D-DD4A-5E669CCB3DA4}"/>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0A00E30D-AC8E-7631-048F-567A9F13EBE2}"/>
              </a:ext>
            </a:extLst>
          </p:cNvPr>
          <p:cNvSpPr>
            <a:spLocks noGrp="1"/>
          </p:cNvSpPr>
          <p:nvPr>
            <p:ph type="sldNum" sz="quarter" idx="5"/>
          </p:nvPr>
        </p:nvSpPr>
        <p:spPr/>
        <p:txBody>
          <a:bodyPr/>
          <a:lstStyle/>
          <a:p>
            <a:pPr defTabSz="933237">
              <a:defRPr/>
            </a:pPr>
            <a:fld id="{A399344F-1846-964E-A23F-F797EB56DD37}" type="slidenum">
              <a:rPr lang="en-US">
                <a:solidFill>
                  <a:prstClr val="black"/>
                </a:solidFill>
                <a:latin typeface="Calibri" panose="020F0502020204030204"/>
              </a:rPr>
              <a:pPr defTabSz="933237">
                <a:defRPr/>
              </a:pPr>
              <a:t>33</a:t>
            </a:fld>
            <a:endParaRPr lang="en-US">
              <a:solidFill>
                <a:prstClr val="black"/>
              </a:solidFill>
              <a:latin typeface="Calibri" panose="020F0502020204030204"/>
            </a:endParaRPr>
          </a:p>
        </p:txBody>
      </p:sp>
    </p:spTree>
    <p:extLst>
      <p:ext uri="{BB962C8B-B14F-4D97-AF65-F5344CB8AC3E}">
        <p14:creationId xmlns:p14="http://schemas.microsoft.com/office/powerpoint/2010/main" val="3599319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0E001-7898-FD1A-7782-15A00D4D8A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5A6581-5269-F726-6B54-8D58660C4C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BF1A97-EC56-AE05-82B3-CDD3CE872A38}"/>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11794038-66CB-9DC2-0067-0B4E815B9C29}"/>
              </a:ext>
            </a:extLst>
          </p:cNvPr>
          <p:cNvSpPr>
            <a:spLocks noGrp="1"/>
          </p:cNvSpPr>
          <p:nvPr>
            <p:ph type="sldNum" sz="quarter" idx="5"/>
          </p:nvPr>
        </p:nvSpPr>
        <p:spPr/>
        <p:txBody>
          <a:bodyPr/>
          <a:lstStyle/>
          <a:p>
            <a:fld id="{A399344F-1846-964E-A23F-F797EB56DD37}" type="slidenum">
              <a:rPr lang="en-US" smtClean="0"/>
              <a:t>34</a:t>
            </a:fld>
            <a:endParaRPr lang="en-US"/>
          </a:p>
        </p:txBody>
      </p:sp>
    </p:spTree>
    <p:extLst>
      <p:ext uri="{BB962C8B-B14F-4D97-AF65-F5344CB8AC3E}">
        <p14:creationId xmlns:p14="http://schemas.microsoft.com/office/powerpoint/2010/main" val="17292680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87424-E0B2-DBA4-234C-9A8F8CC478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D04EBB-92AA-FD34-A401-28916F2277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BD1B7D-E00C-3B0A-DE91-8609B176EFC4}"/>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07588A50-DB0D-81BE-CCEA-E3CA23825346}"/>
              </a:ext>
            </a:extLst>
          </p:cNvPr>
          <p:cNvSpPr>
            <a:spLocks noGrp="1"/>
          </p:cNvSpPr>
          <p:nvPr>
            <p:ph type="sldNum" sz="quarter" idx="5"/>
          </p:nvPr>
        </p:nvSpPr>
        <p:spPr/>
        <p:txBody>
          <a:bodyPr/>
          <a:lstStyle/>
          <a:p>
            <a:fld id="{A399344F-1846-964E-A23F-F797EB56DD37}" type="slidenum">
              <a:rPr lang="en-US" smtClean="0"/>
              <a:t>35</a:t>
            </a:fld>
            <a:endParaRPr lang="en-US"/>
          </a:p>
        </p:txBody>
      </p:sp>
    </p:spTree>
    <p:extLst>
      <p:ext uri="{BB962C8B-B14F-4D97-AF65-F5344CB8AC3E}">
        <p14:creationId xmlns:p14="http://schemas.microsoft.com/office/powerpoint/2010/main" val="3211948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1E032-B596-CFCF-A2B5-38CF9E07A2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A4603B-BB31-A9BD-1A65-FBC7E1C53D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9496B5-F400-AF0E-9C9B-E18A52BC5455}"/>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47FE7780-7838-0CE8-7293-2944322F062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7565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CBC42-DD28-B5BF-EA5B-722BCBBF43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9705EC-0339-D508-5806-D4BBB24BD9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914283-F281-910A-2388-C8DC51D5F9B7}"/>
              </a:ext>
            </a:extLst>
          </p:cNvPr>
          <p:cNvSpPr>
            <a:spLocks noGrp="1"/>
          </p:cNvSpPr>
          <p:nvPr>
            <p:ph type="body" idx="1"/>
          </p:nvPr>
        </p:nvSpPr>
        <p:spPr/>
        <p:txBody>
          <a:bodyPr/>
          <a:lstStyle/>
          <a:p>
            <a:pPr defTabSz="933237">
              <a:defRPr/>
            </a:pPr>
            <a:r>
              <a:rPr lang="en-US" b="1"/>
              <a:t>45- 60 Seconds Max</a:t>
            </a:r>
          </a:p>
          <a:p>
            <a:pPr marL="174982" indent="-174982">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12354FBC-108A-2E26-B2E7-A0B7D40667C3}"/>
              </a:ext>
            </a:extLst>
          </p:cNvPr>
          <p:cNvSpPr>
            <a:spLocks noGrp="1"/>
          </p:cNvSpPr>
          <p:nvPr>
            <p:ph type="sldNum" sz="quarter" idx="5"/>
          </p:nvPr>
        </p:nvSpPr>
        <p:spPr/>
        <p:txBody>
          <a:bodyPr/>
          <a:lstStyle/>
          <a:p>
            <a:fld id="{A399344F-1846-964E-A23F-F797EB56DD37}" type="slidenum">
              <a:rPr lang="en-US" smtClean="0"/>
              <a:t>37</a:t>
            </a:fld>
            <a:endParaRPr lang="en-US"/>
          </a:p>
        </p:txBody>
      </p:sp>
    </p:spTree>
    <p:extLst>
      <p:ext uri="{BB962C8B-B14F-4D97-AF65-F5344CB8AC3E}">
        <p14:creationId xmlns:p14="http://schemas.microsoft.com/office/powerpoint/2010/main" val="34496827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a:t>45- 60 Seconds Max</a:t>
            </a:r>
          </a:p>
          <a:p>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38</a:t>
            </a:fld>
            <a:endParaRPr lang="en-US"/>
          </a:p>
        </p:txBody>
      </p:sp>
    </p:spTree>
    <p:extLst>
      <p:ext uri="{BB962C8B-B14F-4D97-AF65-F5344CB8AC3E}">
        <p14:creationId xmlns:p14="http://schemas.microsoft.com/office/powerpoint/2010/main" val="104923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E3061-CA55-94B7-69FA-C5E14F9BC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1A5151-E747-631F-57AA-37FF80C396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704C1D-D6C8-3068-0E22-A71944564D38}"/>
              </a:ext>
            </a:extLst>
          </p:cNvPr>
          <p:cNvSpPr>
            <a:spLocks noGrp="1"/>
          </p:cNvSpPr>
          <p:nvPr>
            <p:ph type="body" idx="1"/>
          </p:nvPr>
        </p:nvSpPr>
        <p:spPr/>
        <p:txBody>
          <a:bodyPr/>
          <a:lstStyle/>
          <a:p>
            <a:pPr defTabSz="933237">
              <a:defRPr/>
            </a:pPr>
            <a:r>
              <a:rPr lang="en-US" b="1"/>
              <a:t>45- 60 Seconds Max</a:t>
            </a:r>
          </a:p>
          <a:p>
            <a:endParaRPr lang="en-US"/>
          </a:p>
        </p:txBody>
      </p:sp>
      <p:sp>
        <p:nvSpPr>
          <p:cNvPr id="4" name="Slide Number Placeholder 3">
            <a:extLst>
              <a:ext uri="{FF2B5EF4-FFF2-40B4-BE49-F238E27FC236}">
                <a16:creationId xmlns:a16="http://schemas.microsoft.com/office/drawing/2014/main" id="{D967E1EA-FB34-7B2D-FEF0-8E9AEE2D08E8}"/>
              </a:ext>
            </a:extLst>
          </p:cNvPr>
          <p:cNvSpPr>
            <a:spLocks noGrp="1"/>
          </p:cNvSpPr>
          <p:nvPr>
            <p:ph type="sldNum" sz="quarter" idx="5"/>
          </p:nvPr>
        </p:nvSpPr>
        <p:spPr/>
        <p:txBody>
          <a:bodyPr/>
          <a:lstStyle/>
          <a:p>
            <a:fld id="{A399344F-1846-964E-A23F-F797EB56DD37}" type="slidenum">
              <a:rPr lang="en-US" smtClean="0"/>
              <a:t>40</a:t>
            </a:fld>
            <a:endParaRPr lang="en-US"/>
          </a:p>
        </p:txBody>
      </p:sp>
    </p:spTree>
    <p:extLst>
      <p:ext uri="{BB962C8B-B14F-4D97-AF65-F5344CB8AC3E}">
        <p14:creationId xmlns:p14="http://schemas.microsoft.com/office/powerpoint/2010/main" val="6539413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a:t>45- 60 Seconds Max</a:t>
            </a:r>
          </a:p>
          <a:p>
            <a:pPr>
              <a:buNone/>
            </a:pPr>
            <a:endParaRPr lang="en-US" b="1"/>
          </a:p>
          <a:p>
            <a:pPr>
              <a:buNone/>
            </a:pPr>
            <a:r>
              <a:rPr lang="en-US" b="1"/>
              <a:t>General Services Purchasing – What We Do </a:t>
            </a:r>
          </a:p>
          <a:p>
            <a:pPr>
              <a:buNone/>
            </a:pPr>
            <a:endParaRPr lang="en-US" b="1"/>
          </a:p>
          <a:p>
            <a:pPr>
              <a:buNone/>
            </a:pPr>
            <a:r>
              <a:rPr lang="en-US"/>
              <a:t>We handle the purchase of goods and services (except for construction and design) through competitive bidding and open market methods.</a:t>
            </a:r>
          </a:p>
          <a:p>
            <a:pPr>
              <a:buNone/>
            </a:pPr>
            <a:endParaRPr lang="en-US"/>
          </a:p>
          <a:p>
            <a:pPr>
              <a:buNone/>
            </a:pPr>
            <a:r>
              <a:rPr lang="en-US"/>
              <a:t>Everything we do adheres to city rules and guidelines to ensure fairness and accountability.</a:t>
            </a:r>
          </a:p>
          <a:p>
            <a:pPr>
              <a:buNone/>
            </a:pPr>
            <a:endParaRPr lang="en-US"/>
          </a:p>
          <a:p>
            <a:pPr>
              <a:buNone/>
            </a:pPr>
            <a:r>
              <a:rPr lang="en-US"/>
              <a:t>Our primary responsibilities include managing bids and contracts, tracking assets and surplus sales, collaborating with vendors, and promoting sustainable purchasing practices.</a:t>
            </a:r>
          </a:p>
          <a:p>
            <a:pPr>
              <a:buNone/>
            </a:pPr>
            <a:endParaRPr lang="en-US"/>
          </a:p>
          <a:p>
            <a:pPr>
              <a:buNone/>
            </a:pPr>
            <a:r>
              <a:rPr lang="en-US"/>
              <a:t>If you’re a vendor, all opportunities are posted on BidNet, the Rocky Mountain E-Purchasing System.</a:t>
            </a:r>
          </a:p>
          <a:p>
            <a:pPr>
              <a:buNone/>
            </a:pPr>
            <a:endParaRPr lang="en-US"/>
          </a:p>
          <a:p>
            <a:pPr>
              <a:buNone/>
            </a:pPr>
            <a:r>
              <a:rPr lang="en-US"/>
              <a:t>You’ll also find bid tools, updates, and helpful info on our website.</a:t>
            </a:r>
          </a:p>
          <a:p>
            <a:pPr>
              <a:buNone/>
            </a:pPr>
            <a:endParaRPr lang="en-US"/>
          </a:p>
          <a:p>
            <a:pPr>
              <a:buNone/>
            </a:pPr>
            <a:r>
              <a:rPr lang="en-US"/>
              <a:t>We send weekly emails with new bids, events, and important opportunities.</a:t>
            </a:r>
          </a:p>
          <a:p>
            <a:pPr>
              <a:buNone/>
            </a:pPr>
            <a:endParaRPr lang="en-US"/>
          </a:p>
          <a:p>
            <a:r>
              <a:rPr lang="en-US"/>
              <a:t>To learn more, visit me in the breakout room and scan the QR code.</a:t>
            </a:r>
          </a:p>
        </p:txBody>
      </p:sp>
      <p:sp>
        <p:nvSpPr>
          <p:cNvPr id="4" name="Slide Number Placeholder 3"/>
          <p:cNvSpPr>
            <a:spLocks noGrp="1"/>
          </p:cNvSpPr>
          <p:nvPr>
            <p:ph type="sldNum" sz="quarter" idx="5"/>
          </p:nvPr>
        </p:nvSpPr>
        <p:spPr/>
        <p:txBody>
          <a:bodyPr/>
          <a:lstStyle/>
          <a:p>
            <a:fld id="{A399344F-1846-964E-A23F-F797EB56DD37}" type="slidenum">
              <a:rPr lang="en-US" smtClean="0"/>
              <a:t>42</a:t>
            </a:fld>
            <a:endParaRPr lang="en-US"/>
          </a:p>
        </p:txBody>
      </p:sp>
    </p:spTree>
    <p:extLst>
      <p:ext uri="{BB962C8B-B14F-4D97-AF65-F5344CB8AC3E}">
        <p14:creationId xmlns:p14="http://schemas.microsoft.com/office/powerpoint/2010/main" val="40628661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A8D7B-0E66-F1E0-17AA-3768A85EAA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3CF90E-EEF9-B3B7-960D-EFCAD95EEA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5BCA14-F17C-F1CC-98E0-CCF48584820A}"/>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6675DBBC-0B0B-054E-BD52-6C406065CFD1}"/>
              </a:ext>
            </a:extLst>
          </p:cNvPr>
          <p:cNvSpPr>
            <a:spLocks noGrp="1"/>
          </p:cNvSpPr>
          <p:nvPr>
            <p:ph type="sldNum" sz="quarter" idx="5"/>
          </p:nvPr>
        </p:nvSpPr>
        <p:spPr/>
        <p:txBody>
          <a:bodyPr/>
          <a:lstStyle/>
          <a:p>
            <a:pPr defTabSz="933237">
              <a:defRPr/>
            </a:pPr>
            <a:fld id="{6F1B017F-DE3E-F34F-84F6-EBAD3A856631}" type="slidenum">
              <a:rPr lang="en-US">
                <a:solidFill>
                  <a:prstClr val="black"/>
                </a:solidFill>
                <a:latin typeface="Calibri" panose="020F0502020204030204"/>
              </a:rPr>
              <a:pPr defTabSz="933237">
                <a:defRPr/>
              </a:pPr>
              <a:t>43</a:t>
            </a:fld>
            <a:endParaRPr lang="en-US">
              <a:solidFill>
                <a:prstClr val="black"/>
              </a:solidFill>
              <a:latin typeface="Calibri" panose="020F0502020204030204"/>
            </a:endParaRPr>
          </a:p>
        </p:txBody>
      </p:sp>
    </p:spTree>
    <p:extLst>
      <p:ext uri="{BB962C8B-B14F-4D97-AF65-F5344CB8AC3E}">
        <p14:creationId xmlns:p14="http://schemas.microsoft.com/office/powerpoint/2010/main" val="2218991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b="0" i="0">
                <a:solidFill>
                  <a:srgbClr val="1C1C1C"/>
                </a:solidFill>
                <a:effectLst/>
                <a:latin typeface="Inter"/>
              </a:rPr>
              <a:t>This event aims to notify the business community of potential procurement opportunities at DEN, </a:t>
            </a:r>
          </a:p>
          <a:p>
            <a:pPr marL="174982" indent="-174982">
              <a:buFont typeface="Arial" panose="020B0604020202020204" pitchFamily="34" charset="0"/>
              <a:buChar char="•"/>
            </a:pPr>
            <a:r>
              <a:rPr lang="en-US"/>
              <a:t>Attendees can network with project managers and other members of the business community.</a:t>
            </a:r>
          </a:p>
          <a:p>
            <a:pPr marL="174982" indent="-174982">
              <a:buFont typeface="Arial" panose="020B0604020202020204" pitchFamily="34" charset="0"/>
              <a:buChar char="•"/>
            </a:pPr>
            <a:r>
              <a:rPr lang="en-US" b="0" i="0">
                <a:solidFill>
                  <a:srgbClr val="1C1C1C"/>
                </a:solidFill>
                <a:effectLst/>
                <a:latin typeface="Inter"/>
              </a:rPr>
              <a:t>Note: Projects are in the early planning stages </a:t>
            </a:r>
            <a:r>
              <a:rPr lang="en-US"/>
              <a:t>and the City and County of Denver can cancel or modify any project at any time.</a:t>
            </a:r>
          </a:p>
        </p:txBody>
      </p:sp>
      <p:sp>
        <p:nvSpPr>
          <p:cNvPr id="4" name="Slide Number Placeholder 3"/>
          <p:cNvSpPr>
            <a:spLocks noGrp="1"/>
          </p:cNvSpPr>
          <p:nvPr>
            <p:ph type="sldNum" sz="quarter" idx="5"/>
          </p:nvPr>
        </p:nvSpPr>
        <p:spPr/>
        <p:txBody>
          <a:bodyPr/>
          <a:lstStyle/>
          <a:p>
            <a:fld id="{A399344F-1846-964E-A23F-F797EB56DD37}" type="slidenum">
              <a:rPr lang="en-US" smtClean="0"/>
              <a:t>4</a:t>
            </a:fld>
            <a:endParaRPr lang="en-US"/>
          </a:p>
        </p:txBody>
      </p:sp>
    </p:spTree>
    <p:extLst>
      <p:ext uri="{BB962C8B-B14F-4D97-AF65-F5344CB8AC3E}">
        <p14:creationId xmlns:p14="http://schemas.microsoft.com/office/powerpoint/2010/main" val="13563512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a:t>45- 60 Seconds Max</a:t>
            </a:r>
          </a:p>
          <a:p>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44</a:t>
            </a:fld>
            <a:endParaRPr lang="en-US"/>
          </a:p>
        </p:txBody>
      </p:sp>
    </p:spTree>
    <p:extLst>
      <p:ext uri="{BB962C8B-B14F-4D97-AF65-F5344CB8AC3E}">
        <p14:creationId xmlns:p14="http://schemas.microsoft.com/office/powerpoint/2010/main" val="9405469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After today’s event, we’ll send all attendees a follow-up email from Eventbrite.com. This email will include the registration list and the presentations.</a:t>
            </a:r>
          </a:p>
          <a:p>
            <a:pPr>
              <a:buNone/>
            </a:pPr>
            <a:endParaRPr lang="en-US"/>
          </a:p>
          <a:p>
            <a:pPr>
              <a:buNone/>
            </a:pPr>
            <a:r>
              <a:rPr lang="en-US"/>
              <a:t>You can also find this information on our website within the next three business days.</a:t>
            </a:r>
          </a:p>
          <a:p>
            <a:pPr>
              <a:buNone/>
            </a:pPr>
            <a:endParaRPr lang="en-US"/>
          </a:p>
          <a:p>
            <a:r>
              <a:rPr lang="en-US"/>
              <a:t>Finally, please take a moment to complete the post-event survey — your feedback helps us improve future events.</a:t>
            </a:r>
          </a:p>
          <a:p>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45</a:t>
            </a:fld>
            <a:endParaRPr lang="en-US"/>
          </a:p>
        </p:txBody>
      </p:sp>
    </p:spTree>
    <p:extLst>
      <p:ext uri="{BB962C8B-B14F-4D97-AF65-F5344CB8AC3E}">
        <p14:creationId xmlns:p14="http://schemas.microsoft.com/office/powerpoint/2010/main" val="2902084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let us know who is in the audience, scan this QR code, and tell us about the opportunities that brought you here today.  </a:t>
            </a:r>
          </a:p>
          <a:p>
            <a:endParaRPr lang="en-US"/>
          </a:p>
          <a:p>
            <a:r>
              <a:rPr lang="en-US"/>
              <a:t>This information will be shared with all attendees and PMs via our website. </a:t>
            </a:r>
          </a:p>
        </p:txBody>
      </p:sp>
      <p:sp>
        <p:nvSpPr>
          <p:cNvPr id="4" name="Slide Number Placeholder 3"/>
          <p:cNvSpPr>
            <a:spLocks noGrp="1"/>
          </p:cNvSpPr>
          <p:nvPr>
            <p:ph type="sldNum" sz="quarter" idx="5"/>
          </p:nvPr>
        </p:nvSpPr>
        <p:spPr/>
        <p:txBody>
          <a:bodyPr/>
          <a:lstStyle/>
          <a:p>
            <a:fld id="{A399344F-1846-964E-A23F-F797EB56DD37}" type="slidenum">
              <a:rPr lang="en-US" smtClean="0"/>
              <a:t>5</a:t>
            </a:fld>
            <a:endParaRPr lang="en-US"/>
          </a:p>
        </p:txBody>
      </p:sp>
    </p:spTree>
    <p:extLst>
      <p:ext uri="{BB962C8B-B14F-4D97-AF65-F5344CB8AC3E}">
        <p14:creationId xmlns:p14="http://schemas.microsoft.com/office/powerpoint/2010/main" val="1721166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1C1C1C"/>
                </a:solidFill>
                <a:effectLst/>
                <a:latin typeface="Inter"/>
              </a:rPr>
              <a:t>Vision 100 and Operation 2045 are phases of DEN's strategic plan. </a:t>
            </a:r>
          </a:p>
          <a:p>
            <a:pPr algn="l"/>
            <a:endParaRPr lang="en-US" b="0" i="0">
              <a:solidFill>
                <a:srgbClr val="1C1C1C"/>
              </a:solidFill>
              <a:effectLst/>
              <a:latin typeface="Inter"/>
            </a:endParaRPr>
          </a:p>
          <a:p>
            <a:pPr algn="l"/>
            <a:r>
              <a:rPr lang="en-US" b="0" i="0">
                <a:solidFill>
                  <a:srgbClr val="1C1C1C"/>
                </a:solidFill>
                <a:effectLst/>
                <a:latin typeface="Inter"/>
              </a:rPr>
              <a:t>Vision 100 aims to prepare the airport for 100 million annual passengers.</a:t>
            </a:r>
          </a:p>
          <a:p>
            <a:pPr algn="l"/>
            <a:endParaRPr lang="en-US" b="0" i="0">
              <a:solidFill>
                <a:srgbClr val="1C1C1C"/>
              </a:solidFill>
              <a:effectLst/>
              <a:latin typeface="Inter"/>
            </a:endParaRPr>
          </a:p>
          <a:p>
            <a:pPr algn="l"/>
            <a:r>
              <a:rPr lang="en-US" b="0" i="0">
                <a:solidFill>
                  <a:srgbClr val="1C1C1C"/>
                </a:solidFill>
                <a:effectLst/>
                <a:latin typeface="Inter"/>
              </a:rPr>
              <a:t>Operation 2045 focuses on the airport's 50th anniversary and plans for over 120 million annual passengers. </a:t>
            </a:r>
          </a:p>
          <a:p>
            <a:pPr algn="l"/>
            <a:endParaRPr lang="en-US" b="0" i="0">
              <a:solidFill>
                <a:srgbClr val="1C1C1C"/>
              </a:solidFill>
              <a:effectLst/>
              <a:latin typeface="Inter"/>
            </a:endParaRPr>
          </a:p>
          <a:p>
            <a:pPr algn="l"/>
            <a:r>
              <a:rPr lang="en-US" b="0" i="0">
                <a:solidFill>
                  <a:srgbClr val="1C1C1C"/>
                </a:solidFill>
                <a:effectLst/>
                <a:latin typeface="Inter"/>
              </a:rPr>
              <a:t>Together, they guide decision-making and accountability here at DEN.</a:t>
            </a:r>
            <a:endParaRPr lang="en-US"/>
          </a:p>
        </p:txBody>
      </p:sp>
      <p:sp>
        <p:nvSpPr>
          <p:cNvPr id="4" name="Slide Number Placeholder 3"/>
          <p:cNvSpPr>
            <a:spLocks noGrp="1"/>
          </p:cNvSpPr>
          <p:nvPr>
            <p:ph type="sldNum" sz="quarter" idx="5"/>
          </p:nvPr>
        </p:nvSpPr>
        <p:spPr/>
        <p:txBody>
          <a:bodyPr/>
          <a:lstStyle/>
          <a:p>
            <a:pPr defTabSz="933237">
              <a:defRPr/>
            </a:pPr>
            <a:fld id="{A399344F-1846-964E-A23F-F797EB56DD37}" type="slidenum">
              <a:rPr lang="en-US">
                <a:solidFill>
                  <a:prstClr val="black"/>
                </a:solidFill>
                <a:latin typeface="Calibri" panose="020F0502020204030204"/>
              </a:rPr>
              <a:pPr defTabSz="933237">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51766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99927">
              <a:defRPr/>
            </a:pPr>
            <a:r>
              <a:rPr lang="en-US"/>
              <a:t>This monthly series is designed for the business community to connect with DEN, hear directly about upcoming procurement opportunities, and understand how to get involved. Please be sure to register and join us. </a:t>
            </a:r>
            <a:endParaRPr lang="en-US" b="0" i="0">
              <a:solidFill>
                <a:srgbClr val="8C9EBC"/>
              </a:solidFill>
              <a:effectLst/>
              <a:latin typeface="Inter"/>
            </a:endParaRPr>
          </a:p>
        </p:txBody>
      </p:sp>
      <p:sp>
        <p:nvSpPr>
          <p:cNvPr id="4" name="Slide Number Placeholder 3"/>
          <p:cNvSpPr>
            <a:spLocks noGrp="1"/>
          </p:cNvSpPr>
          <p:nvPr>
            <p:ph type="sldNum" sz="quarter" idx="5"/>
          </p:nvPr>
        </p:nvSpPr>
        <p:spPr/>
        <p:txBody>
          <a:bodyPr/>
          <a:lstStyle/>
          <a:p>
            <a:pPr defTabSz="933237">
              <a:defRPr/>
            </a:pPr>
            <a:fld id="{A399344F-1846-964E-A23F-F797EB56DD37}" type="slidenum">
              <a:rPr lang="en-US">
                <a:solidFill>
                  <a:prstClr val="black"/>
                </a:solidFill>
                <a:latin typeface="Calibri" panose="020F0502020204030204"/>
              </a:rPr>
              <a:pPr defTabSz="933237">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03910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FC51C-101F-EC88-FFA6-FC734B8853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15A79C-1CB7-BC0B-C748-8531E7277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505146-3BF5-643E-6E7B-3A7F84AF20F8}"/>
              </a:ext>
            </a:extLst>
          </p:cNvPr>
          <p:cNvSpPr>
            <a:spLocks noGrp="1"/>
          </p:cNvSpPr>
          <p:nvPr>
            <p:ph type="body" idx="1"/>
          </p:nvPr>
        </p:nvSpPr>
        <p:spPr/>
        <p:txBody>
          <a:bodyPr/>
          <a:lstStyle/>
          <a:p>
            <a:pPr marL="0" marR="0" lvl="0" indent="0" algn="l" defTabSz="685800" rtl="0" eaLnBrk="1" fontAlgn="auto" latinLnBrk="0" hangingPunct="1">
              <a:lnSpc>
                <a:spcPct val="115000"/>
              </a:lnSpc>
              <a:spcBef>
                <a:spcPts val="0"/>
              </a:spcBef>
              <a:spcAft>
                <a:spcPts val="0"/>
              </a:spcAft>
              <a:buClrTx/>
              <a:buSzTx/>
              <a:buFont typeface="Symbol" panose="05050102010706020507" pitchFamily="18" charset="2"/>
              <a:buNone/>
              <a:tabLst>
                <a:tab pos="1428750" algn="l"/>
              </a:tabLst>
              <a:defRPr/>
            </a:pPr>
            <a:r>
              <a:rPr lang="en-US" sz="3600"/>
              <a:t>Ready to connect and collaborate? Scan the QR code to join Meet the Primes and explore the full calendar of upcoming opportunities.</a:t>
            </a:r>
            <a:endParaRPr lang="en-US" sz="3600" b="0" i="0">
              <a:solidFill>
                <a:srgbClr val="1C1C1C"/>
              </a:solidFill>
              <a:effectLst/>
              <a:latin typeface="Inter"/>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C43966B-43A4-DE01-144E-10682628871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1445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FD4B18ED-E1DF-48BA-B4C4-EEB0560DAD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B60A4F6-A9E4-4B64-AF1E-1B166DF505B0}"/>
              </a:ext>
            </a:extLst>
          </p:cNvPr>
          <p:cNvSpPr>
            <a:spLocks noGrp="1"/>
          </p:cNvSpPr>
          <p:nvPr>
            <p:ph type="body" idx="1"/>
          </p:nvPr>
        </p:nvSpPr>
        <p:spPr/>
        <p:txBody>
          <a:bodyPr/>
          <a:lstStyle/>
          <a:p>
            <a:pPr defTabSz="699927">
              <a:defRPr/>
            </a:pPr>
            <a:r>
              <a:rPr lang="en-US"/>
              <a:t>Volunteer as a Community Panelist to help review procurement proposals and share your valuable insights. It’s a great way to influence future projects! We will drop a link in the chat to learn more. </a:t>
            </a:r>
            <a:endParaRPr lang="en-US">
              <a:solidFill>
                <a:srgbClr val="1C1C1C"/>
              </a:solidFill>
              <a:latin typeface="Inter"/>
              <a:ea typeface="Times New Roman" panose="02020603050405020304" pitchFamily="18" charset="0"/>
              <a:cs typeface="Times New Roman" panose="02020603050405020304" pitchFamily="18" charset="0"/>
            </a:endParaRPr>
          </a:p>
          <a:p>
            <a:pPr defTabSz="699927">
              <a:defRPr/>
            </a:pPr>
            <a:endParaRPr lang="en-US">
              <a:ea typeface="Times New Roman" panose="02020603050405020304" pitchFamily="18" charset="0"/>
              <a:cs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0.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green">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498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3 - green">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754062" y="6080418"/>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sp>
        <p:nvSpPr>
          <p:cNvPr id="2" name="Text Placeholder 9">
            <a:extLst>
              <a:ext uri="{FF2B5EF4-FFF2-40B4-BE49-F238E27FC236}">
                <a16:creationId xmlns:a16="http://schemas.microsoft.com/office/drawing/2014/main" id="{183D4F33-6888-DA4B-0201-F604FCC31187}"/>
              </a:ext>
            </a:extLst>
          </p:cNvPr>
          <p:cNvSpPr>
            <a:spLocks noGrp="1"/>
          </p:cNvSpPr>
          <p:nvPr>
            <p:ph type="body" sz="quarter" idx="13" hasCustomPrompt="1"/>
          </p:nvPr>
        </p:nvSpPr>
        <p:spPr>
          <a:xfrm>
            <a:off x="762418" y="4547937"/>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3" name="Text Placeholder 12">
            <a:extLst>
              <a:ext uri="{FF2B5EF4-FFF2-40B4-BE49-F238E27FC236}">
                <a16:creationId xmlns:a16="http://schemas.microsoft.com/office/drawing/2014/main" id="{DCCF9B7F-6200-57BA-9418-F486917F2D3F}"/>
              </a:ext>
            </a:extLst>
          </p:cNvPr>
          <p:cNvSpPr>
            <a:spLocks noGrp="1"/>
          </p:cNvSpPr>
          <p:nvPr>
            <p:ph type="body" sz="quarter" idx="14" hasCustomPrompt="1"/>
          </p:nvPr>
        </p:nvSpPr>
        <p:spPr>
          <a:xfrm>
            <a:off x="762418" y="5142297"/>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cxnSp>
        <p:nvCxnSpPr>
          <p:cNvPr id="4" name="Straight Connector 3">
            <a:extLst>
              <a:ext uri="{FF2B5EF4-FFF2-40B4-BE49-F238E27FC236}">
                <a16:creationId xmlns:a16="http://schemas.microsoft.com/office/drawing/2014/main" id="{80F5791E-E5A0-BB60-8A49-2EFC0F8381F3}"/>
              </a:ext>
            </a:extLst>
          </p:cNvPr>
          <p:cNvCxnSpPr/>
          <p:nvPr userDrawn="1"/>
        </p:nvCxnSpPr>
        <p:spPr>
          <a:xfrm>
            <a:off x="866080" y="5986321"/>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853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3 - orang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754062" y="6080418"/>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sp>
        <p:nvSpPr>
          <p:cNvPr id="2" name="Text Placeholder 9">
            <a:extLst>
              <a:ext uri="{FF2B5EF4-FFF2-40B4-BE49-F238E27FC236}">
                <a16:creationId xmlns:a16="http://schemas.microsoft.com/office/drawing/2014/main" id="{183D4F33-6888-DA4B-0201-F604FCC31187}"/>
              </a:ext>
            </a:extLst>
          </p:cNvPr>
          <p:cNvSpPr>
            <a:spLocks noGrp="1"/>
          </p:cNvSpPr>
          <p:nvPr>
            <p:ph type="body" sz="quarter" idx="13" hasCustomPrompt="1"/>
          </p:nvPr>
        </p:nvSpPr>
        <p:spPr>
          <a:xfrm>
            <a:off x="762418" y="4547937"/>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3" name="Text Placeholder 12">
            <a:extLst>
              <a:ext uri="{FF2B5EF4-FFF2-40B4-BE49-F238E27FC236}">
                <a16:creationId xmlns:a16="http://schemas.microsoft.com/office/drawing/2014/main" id="{DCCF9B7F-6200-57BA-9418-F486917F2D3F}"/>
              </a:ext>
            </a:extLst>
          </p:cNvPr>
          <p:cNvSpPr>
            <a:spLocks noGrp="1"/>
          </p:cNvSpPr>
          <p:nvPr>
            <p:ph type="body" sz="quarter" idx="14" hasCustomPrompt="1"/>
          </p:nvPr>
        </p:nvSpPr>
        <p:spPr>
          <a:xfrm>
            <a:off x="762418" y="5142297"/>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cxnSp>
        <p:nvCxnSpPr>
          <p:cNvPr id="4" name="Straight Connector 3">
            <a:extLst>
              <a:ext uri="{FF2B5EF4-FFF2-40B4-BE49-F238E27FC236}">
                <a16:creationId xmlns:a16="http://schemas.microsoft.com/office/drawing/2014/main" id="{80F5791E-E5A0-BB60-8A49-2EFC0F8381F3}"/>
              </a:ext>
            </a:extLst>
          </p:cNvPr>
          <p:cNvCxnSpPr/>
          <p:nvPr userDrawn="1"/>
        </p:nvCxnSpPr>
        <p:spPr>
          <a:xfrm>
            <a:off x="866080" y="5986321"/>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465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3 - blu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754062" y="6080418"/>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sp>
        <p:nvSpPr>
          <p:cNvPr id="2" name="Text Placeholder 9">
            <a:extLst>
              <a:ext uri="{FF2B5EF4-FFF2-40B4-BE49-F238E27FC236}">
                <a16:creationId xmlns:a16="http://schemas.microsoft.com/office/drawing/2014/main" id="{183D4F33-6888-DA4B-0201-F604FCC31187}"/>
              </a:ext>
            </a:extLst>
          </p:cNvPr>
          <p:cNvSpPr>
            <a:spLocks noGrp="1"/>
          </p:cNvSpPr>
          <p:nvPr>
            <p:ph type="body" sz="quarter" idx="13" hasCustomPrompt="1"/>
          </p:nvPr>
        </p:nvSpPr>
        <p:spPr>
          <a:xfrm>
            <a:off x="762418" y="4547937"/>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3" name="Text Placeholder 12">
            <a:extLst>
              <a:ext uri="{FF2B5EF4-FFF2-40B4-BE49-F238E27FC236}">
                <a16:creationId xmlns:a16="http://schemas.microsoft.com/office/drawing/2014/main" id="{DCCF9B7F-6200-57BA-9418-F486917F2D3F}"/>
              </a:ext>
            </a:extLst>
          </p:cNvPr>
          <p:cNvSpPr>
            <a:spLocks noGrp="1"/>
          </p:cNvSpPr>
          <p:nvPr>
            <p:ph type="body" sz="quarter" idx="14" hasCustomPrompt="1"/>
          </p:nvPr>
        </p:nvSpPr>
        <p:spPr>
          <a:xfrm>
            <a:off x="762418" y="5142297"/>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cxnSp>
        <p:nvCxnSpPr>
          <p:cNvPr id="4" name="Straight Connector 3">
            <a:extLst>
              <a:ext uri="{FF2B5EF4-FFF2-40B4-BE49-F238E27FC236}">
                <a16:creationId xmlns:a16="http://schemas.microsoft.com/office/drawing/2014/main" id="{80F5791E-E5A0-BB60-8A49-2EFC0F8381F3}"/>
              </a:ext>
            </a:extLst>
          </p:cNvPr>
          <p:cNvCxnSpPr/>
          <p:nvPr userDrawn="1"/>
        </p:nvCxnSpPr>
        <p:spPr>
          <a:xfrm>
            <a:off x="866080" y="5986321"/>
            <a:ext cx="640080" cy="0"/>
          </a:xfrm>
          <a:prstGeom prst="line">
            <a:avLst/>
          </a:prstGeom>
          <a:ln w="76200">
            <a:solidFill>
              <a:srgbClr val="8C9E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9274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4 - GREEN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13" name="Picture 12" descr="A black and white logo&#10;&#10;Description automatically generated">
            <a:extLst>
              <a:ext uri="{FF2B5EF4-FFF2-40B4-BE49-F238E27FC236}">
                <a16:creationId xmlns:a16="http://schemas.microsoft.com/office/drawing/2014/main" id="{4A63C94D-302D-2C1F-951E-4472526EA3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2" name="Text Placeholder 10">
            <a:extLst>
              <a:ext uri="{FF2B5EF4-FFF2-40B4-BE49-F238E27FC236}">
                <a16:creationId xmlns:a16="http://schemas.microsoft.com/office/drawing/2014/main" id="{8130B2CB-A7DB-568E-E6DF-132A1E5593C5}"/>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1372171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4 - GREEN - Image VIOLET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2" name="Picture 1">
            <a:extLst>
              <a:ext uri="{FF2B5EF4-FFF2-40B4-BE49-F238E27FC236}">
                <a16:creationId xmlns:a16="http://schemas.microsoft.com/office/drawing/2014/main" id="{8FEFCD1F-1471-934C-C97A-639E41F15A5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017286" y="-16562"/>
            <a:ext cx="565288" cy="565288"/>
          </a:xfrm>
          <a:prstGeom prst="rect">
            <a:avLst/>
          </a:prstGeom>
        </p:spPr>
      </p:pic>
      <p:sp>
        <p:nvSpPr>
          <p:cNvPr id="5" name="Text Placeholder 10">
            <a:extLst>
              <a:ext uri="{FF2B5EF4-FFF2-40B4-BE49-F238E27FC236}">
                <a16:creationId xmlns:a16="http://schemas.microsoft.com/office/drawing/2014/main" id="{01832E95-A96F-413C-93E4-0153A86A0834}"/>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4041658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
        <p:nvSpPr>
          <p:cNvPr id="3" name="Rectangle 2">
            <a:extLst>
              <a:ext uri="{FF2B5EF4-FFF2-40B4-BE49-F238E27FC236}">
                <a16:creationId xmlns:a16="http://schemas.microsoft.com/office/drawing/2014/main" id="{4081E596-2394-077D-84EF-B8507FB016A9}"/>
              </a:ext>
            </a:extLst>
          </p:cNvPr>
          <p:cNvSpPr/>
          <p:nvPr userDrawn="1"/>
        </p:nvSpPr>
        <p:spPr>
          <a:xfrm>
            <a:off x="835269" y="993531"/>
            <a:ext cx="975946" cy="2813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618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1696E0FB-800F-B9BF-5CA0-6901B6152F7A}"/>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E759DC34-2F48-B0EA-858E-B4EC7BA9D65E}"/>
              </a:ext>
            </a:extLst>
          </p:cNvPr>
          <p:cNvSpPr>
            <a:spLocks noGrp="1"/>
          </p:cNvSpPr>
          <p:nvPr>
            <p:ph type="body" sz="quarter" idx="18" hasCustomPrompt="1"/>
          </p:nvPr>
        </p:nvSpPr>
        <p:spPr>
          <a:xfrm>
            <a:off x="4410303" y="4104785"/>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3E430B89-1170-6A74-2685-0A0575EDFD41}"/>
              </a:ext>
            </a:extLst>
          </p:cNvPr>
          <p:cNvSpPr>
            <a:spLocks noGrp="1"/>
          </p:cNvSpPr>
          <p:nvPr>
            <p:ph type="body" sz="quarter" idx="19" hasCustomPrompt="1"/>
          </p:nvPr>
        </p:nvSpPr>
        <p:spPr>
          <a:xfrm>
            <a:off x="8050167" y="410171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5B09A37D-DF69-A09A-6426-2E1355B71656}"/>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E4041A8A-3E4E-8648-0B3B-895D56994366}"/>
              </a:ext>
            </a:extLst>
          </p:cNvPr>
          <p:cNvSpPr>
            <a:spLocks noGrp="1"/>
          </p:cNvSpPr>
          <p:nvPr>
            <p:ph type="body" sz="quarter" idx="22" hasCustomPrompt="1"/>
          </p:nvPr>
        </p:nvSpPr>
        <p:spPr>
          <a:xfrm>
            <a:off x="4410303" y="4618692"/>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8CE87C28-21A3-F8F3-D46E-4E250ECE99AA}"/>
              </a:ext>
            </a:extLst>
          </p:cNvPr>
          <p:cNvSpPr>
            <a:spLocks noGrp="1"/>
          </p:cNvSpPr>
          <p:nvPr>
            <p:ph type="body" sz="quarter" idx="23" hasCustomPrompt="1"/>
          </p:nvPr>
        </p:nvSpPr>
        <p:spPr>
          <a:xfrm>
            <a:off x="8050167" y="4607726"/>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6" name="Picture 15" descr="A purple airplane and globe&#10;&#10;Description automatically generated">
            <a:extLst>
              <a:ext uri="{FF2B5EF4-FFF2-40B4-BE49-F238E27FC236}">
                <a16:creationId xmlns:a16="http://schemas.microsoft.com/office/drawing/2014/main" id="{ED898F74-8932-9CFE-78D1-45CA3B5A9DEC}"/>
              </a:ext>
            </a:extLst>
          </p:cNvPr>
          <p:cNvPicPr>
            <a:picLocks noChangeAspect="1"/>
          </p:cNvPicPr>
          <p:nvPr userDrawn="1"/>
        </p:nvPicPr>
        <p:blipFill>
          <a:blip r:embed="rId2"/>
          <a:stretch>
            <a:fillRect/>
          </a:stretch>
        </p:blipFill>
        <p:spPr>
          <a:xfrm>
            <a:off x="4898188" y="2504393"/>
            <a:ext cx="1497407" cy="1331028"/>
          </a:xfrm>
          <a:prstGeom prst="rect">
            <a:avLst/>
          </a:prstGeom>
        </p:spPr>
      </p:pic>
      <p:pic>
        <p:nvPicPr>
          <p:cNvPr id="18" name="Graphic 17" descr="Wheelchair access outline">
            <a:extLst>
              <a:ext uri="{FF2B5EF4-FFF2-40B4-BE49-F238E27FC236}">
                <a16:creationId xmlns:a16="http://schemas.microsoft.com/office/drawing/2014/main" id="{CCCD0007-0EF7-0EDD-3853-0048C4B15B5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668993" y="2573873"/>
            <a:ext cx="1100157" cy="1100157"/>
          </a:xfrm>
          <a:prstGeom prst="rect">
            <a:avLst/>
          </a:prstGeom>
        </p:spPr>
      </p:pic>
      <p:pic>
        <p:nvPicPr>
          <p:cNvPr id="19" name="Picture 18" descr="A purple airplane in a black square&#10;&#10;Description automatically generated">
            <a:extLst>
              <a:ext uri="{FF2B5EF4-FFF2-40B4-BE49-F238E27FC236}">
                <a16:creationId xmlns:a16="http://schemas.microsoft.com/office/drawing/2014/main" id="{60BC3705-2FAD-0619-BAF9-A6305B07C156}"/>
              </a:ext>
            </a:extLst>
          </p:cNvPr>
          <p:cNvPicPr>
            <a:picLocks noChangeAspect="1"/>
          </p:cNvPicPr>
          <p:nvPr userDrawn="1"/>
        </p:nvPicPr>
        <p:blipFill>
          <a:blip r:embed="rId5"/>
          <a:stretch>
            <a:fillRect/>
          </a:stretch>
        </p:blipFill>
        <p:spPr>
          <a:xfrm>
            <a:off x="1038808" y="2412484"/>
            <a:ext cx="1585983" cy="1422937"/>
          </a:xfrm>
          <a:prstGeom prst="rect">
            <a:avLst/>
          </a:prstGeom>
        </p:spPr>
      </p:pic>
    </p:spTree>
    <p:extLst>
      <p:ext uri="{BB962C8B-B14F-4D97-AF65-F5344CB8AC3E}">
        <p14:creationId xmlns:p14="http://schemas.microsoft.com/office/powerpoint/2010/main" val="2665870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1 -green">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854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1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7FD67F68-27BB-294D-97E5-36BC83CB06D1}"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1819205A-F0EA-071B-38E5-FA0EA2DC242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marL="1371600" indent="0">
              <a:buClr>
                <a:schemeClr val="bg2">
                  <a:lumMod val="75000"/>
                </a:schemeClr>
              </a:buClr>
              <a:buNone/>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p>
        </p:txBody>
      </p:sp>
    </p:spTree>
    <p:extLst>
      <p:ext uri="{BB962C8B-B14F-4D97-AF65-F5344CB8AC3E}">
        <p14:creationId xmlns:p14="http://schemas.microsoft.com/office/powerpoint/2010/main" val="1026746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2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11" name="Text Placeholder 10">
            <a:extLst>
              <a:ext uri="{FF2B5EF4-FFF2-40B4-BE49-F238E27FC236}">
                <a16:creationId xmlns:a16="http://schemas.microsoft.com/office/drawing/2014/main" id="{ACF43B73-9E31-6EB9-4037-8A6C367AED3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435360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309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2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5C31418A-8F8E-263B-4C17-1F834EBA96AB}"/>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2958736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2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6240A90C-36DE-9065-E842-293002EF4399}"/>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9EDCDD1E-280C-845E-14BD-8F6416852B61}"/>
              </a:ext>
            </a:extLst>
          </p:cNvPr>
          <p:cNvSpPr>
            <a:spLocks noGrp="1"/>
          </p:cNvSpPr>
          <p:nvPr>
            <p:ph type="body" sz="quarter" idx="18" hasCustomPrompt="1"/>
          </p:nvPr>
        </p:nvSpPr>
        <p:spPr>
          <a:xfrm>
            <a:off x="3341948"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57789556-7CFA-CCF2-A1A6-87C4744DAE3A}"/>
              </a:ext>
            </a:extLst>
          </p:cNvPr>
          <p:cNvSpPr>
            <a:spLocks noGrp="1"/>
          </p:cNvSpPr>
          <p:nvPr>
            <p:ph type="body" sz="quarter" idx="19" hasCustomPrompt="1"/>
          </p:nvPr>
        </p:nvSpPr>
        <p:spPr>
          <a:xfrm>
            <a:off x="5913457" y="408108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6" name="Text Placeholder 8">
            <a:extLst>
              <a:ext uri="{FF2B5EF4-FFF2-40B4-BE49-F238E27FC236}">
                <a16:creationId xmlns:a16="http://schemas.microsoft.com/office/drawing/2014/main" id="{CC78DFB7-6347-535D-34AE-87AB9F437B51}"/>
              </a:ext>
            </a:extLst>
          </p:cNvPr>
          <p:cNvSpPr>
            <a:spLocks noGrp="1"/>
          </p:cNvSpPr>
          <p:nvPr>
            <p:ph type="body" sz="quarter" idx="20" hasCustomPrompt="1"/>
          </p:nvPr>
        </p:nvSpPr>
        <p:spPr>
          <a:xfrm>
            <a:off x="8484966"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B06533FE-59B9-ADBF-4A5D-BA534B11F2D8}"/>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97C949B2-60F4-1BEB-3762-B982746D5F02}"/>
              </a:ext>
            </a:extLst>
          </p:cNvPr>
          <p:cNvSpPr>
            <a:spLocks noGrp="1"/>
          </p:cNvSpPr>
          <p:nvPr>
            <p:ph type="body" sz="quarter" idx="22" hasCustomPrompt="1"/>
          </p:nvPr>
        </p:nvSpPr>
        <p:spPr>
          <a:xfrm>
            <a:off x="3330373" y="4604123"/>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B0EE2C00-2992-64A0-9E86-52D837091B19}"/>
              </a:ext>
            </a:extLst>
          </p:cNvPr>
          <p:cNvSpPr>
            <a:spLocks noGrp="1"/>
          </p:cNvSpPr>
          <p:nvPr>
            <p:ph type="body" sz="quarter" idx="23" hasCustomPrompt="1"/>
          </p:nvPr>
        </p:nvSpPr>
        <p:spPr>
          <a:xfrm>
            <a:off x="5913457" y="4587096"/>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3" name="Text Placeholder 8">
            <a:extLst>
              <a:ext uri="{FF2B5EF4-FFF2-40B4-BE49-F238E27FC236}">
                <a16:creationId xmlns:a16="http://schemas.microsoft.com/office/drawing/2014/main" id="{F572C860-1B06-3C49-FD47-1143FAB2FD53}"/>
              </a:ext>
            </a:extLst>
          </p:cNvPr>
          <p:cNvSpPr>
            <a:spLocks noGrp="1"/>
          </p:cNvSpPr>
          <p:nvPr>
            <p:ph type="body" sz="quarter" idx="24" hasCustomPrompt="1"/>
          </p:nvPr>
        </p:nvSpPr>
        <p:spPr>
          <a:xfrm>
            <a:off x="8473391" y="4587095"/>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7" name="Picture 16">
            <a:extLst>
              <a:ext uri="{FF2B5EF4-FFF2-40B4-BE49-F238E27FC236}">
                <a16:creationId xmlns:a16="http://schemas.microsoft.com/office/drawing/2014/main" id="{4ADB70BD-1A8E-A0DE-8940-70CA09AB6B0B}"/>
              </a:ext>
            </a:extLst>
          </p:cNvPr>
          <p:cNvPicPr>
            <a:picLocks noChangeAspect="1"/>
          </p:cNvPicPr>
          <p:nvPr userDrawn="1"/>
        </p:nvPicPr>
        <p:blipFill>
          <a:blip r:embed="rId2"/>
          <a:stretch>
            <a:fillRect/>
          </a:stretch>
        </p:blipFill>
        <p:spPr>
          <a:xfrm>
            <a:off x="3726044" y="2510822"/>
            <a:ext cx="1595376" cy="1418113"/>
          </a:xfrm>
          <a:prstGeom prst="rect">
            <a:avLst/>
          </a:prstGeom>
        </p:spPr>
      </p:pic>
      <p:pic>
        <p:nvPicPr>
          <p:cNvPr id="18" name="Picture 17">
            <a:extLst>
              <a:ext uri="{FF2B5EF4-FFF2-40B4-BE49-F238E27FC236}">
                <a16:creationId xmlns:a16="http://schemas.microsoft.com/office/drawing/2014/main" id="{7EA4F083-2C21-6318-7763-D550EB0B3789}"/>
              </a:ext>
            </a:extLst>
          </p:cNvPr>
          <p:cNvPicPr>
            <a:picLocks noChangeAspect="1"/>
          </p:cNvPicPr>
          <p:nvPr userDrawn="1"/>
        </p:nvPicPr>
        <p:blipFill>
          <a:blip r:embed="rId3"/>
          <a:stretch>
            <a:fillRect/>
          </a:stretch>
        </p:blipFill>
        <p:spPr>
          <a:xfrm>
            <a:off x="1036942" y="2505056"/>
            <a:ext cx="1520179" cy="1370303"/>
          </a:xfrm>
          <a:prstGeom prst="rect">
            <a:avLst/>
          </a:prstGeom>
        </p:spPr>
      </p:pic>
      <p:pic>
        <p:nvPicPr>
          <p:cNvPr id="19" name="Picture 18" descr="A purple globe with continents in the middle&#10;&#10;Description automatically generated">
            <a:extLst>
              <a:ext uri="{FF2B5EF4-FFF2-40B4-BE49-F238E27FC236}">
                <a16:creationId xmlns:a16="http://schemas.microsoft.com/office/drawing/2014/main" id="{60F6F111-3A82-B5D2-C151-B2842DD52DCA}"/>
              </a:ext>
            </a:extLst>
          </p:cNvPr>
          <p:cNvPicPr>
            <a:picLocks noChangeAspect="1"/>
          </p:cNvPicPr>
          <p:nvPr userDrawn="1"/>
        </p:nvPicPr>
        <p:blipFill>
          <a:blip r:embed="rId4"/>
          <a:stretch>
            <a:fillRect/>
          </a:stretch>
        </p:blipFill>
        <p:spPr>
          <a:xfrm>
            <a:off x="6224364" y="2478314"/>
            <a:ext cx="1653071" cy="1483128"/>
          </a:xfrm>
          <a:prstGeom prst="rect">
            <a:avLst/>
          </a:prstGeom>
        </p:spPr>
      </p:pic>
      <p:pic>
        <p:nvPicPr>
          <p:cNvPr id="20" name="Picture 19">
            <a:extLst>
              <a:ext uri="{FF2B5EF4-FFF2-40B4-BE49-F238E27FC236}">
                <a16:creationId xmlns:a16="http://schemas.microsoft.com/office/drawing/2014/main" id="{E339E702-A106-0599-A4AC-F041A93587EA}"/>
              </a:ext>
            </a:extLst>
          </p:cNvPr>
          <p:cNvPicPr>
            <a:picLocks noChangeAspect="1"/>
          </p:cNvPicPr>
          <p:nvPr userDrawn="1"/>
        </p:nvPicPr>
        <p:blipFill>
          <a:blip r:embed="rId5"/>
          <a:stretch>
            <a:fillRect/>
          </a:stretch>
        </p:blipFill>
        <p:spPr>
          <a:xfrm>
            <a:off x="8988663" y="2621726"/>
            <a:ext cx="1410336" cy="1253633"/>
          </a:xfrm>
          <a:prstGeom prst="rect">
            <a:avLst/>
          </a:prstGeom>
        </p:spPr>
      </p:pic>
    </p:spTree>
    <p:extLst>
      <p:ext uri="{BB962C8B-B14F-4D97-AF65-F5344CB8AC3E}">
        <p14:creationId xmlns:p14="http://schemas.microsoft.com/office/powerpoint/2010/main" val="2435462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
        <p:nvSpPr>
          <p:cNvPr id="3" name="Rectangle 2">
            <a:extLst>
              <a:ext uri="{FF2B5EF4-FFF2-40B4-BE49-F238E27FC236}">
                <a16:creationId xmlns:a16="http://schemas.microsoft.com/office/drawing/2014/main" id="{4081E596-2394-077D-84EF-B8507FB016A9}"/>
              </a:ext>
            </a:extLst>
          </p:cNvPr>
          <p:cNvSpPr/>
          <p:nvPr userDrawn="1"/>
        </p:nvSpPr>
        <p:spPr>
          <a:xfrm>
            <a:off x="835269" y="993531"/>
            <a:ext cx="975946" cy="2813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8783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F13BC-D388-DEA6-FBD8-7A1F9A30E3A6}"/>
              </a:ext>
            </a:extLst>
          </p:cNvPr>
          <p:cNvSpPr>
            <a:spLocks noGrp="1"/>
          </p:cNvSpPr>
          <p:nvPr>
            <p:ph type="dt" sz="half" idx="10"/>
          </p:nvPr>
        </p:nvSpPr>
        <p:spPr/>
        <p:txBody>
          <a:bodyPr/>
          <a:lstStyle/>
          <a:p>
            <a:fld id="{F7BCD5FC-13DF-7947-A2F8-230685ED9D21}" type="datetimeFigureOut">
              <a:rPr lang="en-US" smtClean="0"/>
              <a:t>1/12/2026</a:t>
            </a:fld>
            <a:endParaRPr lang="en-US"/>
          </a:p>
        </p:txBody>
      </p:sp>
      <p:sp>
        <p:nvSpPr>
          <p:cNvPr id="3" name="Footer Placeholder 2">
            <a:extLst>
              <a:ext uri="{FF2B5EF4-FFF2-40B4-BE49-F238E27FC236}">
                <a16:creationId xmlns:a16="http://schemas.microsoft.com/office/drawing/2014/main" id="{771512C5-9DF1-40B4-D3E3-56502DDDFC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770F2E-2720-DB77-F2E2-1AA4B9BF00FC}"/>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33354298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 4 - GREEN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13" name="Picture 12" descr="A black and white logo&#10;&#10;Description automatically generated">
            <a:extLst>
              <a:ext uri="{FF2B5EF4-FFF2-40B4-BE49-F238E27FC236}">
                <a16:creationId xmlns:a16="http://schemas.microsoft.com/office/drawing/2014/main" id="{4A63C94D-302D-2C1F-951E-4472526EA3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2" name="Text Placeholder 10">
            <a:extLst>
              <a:ext uri="{FF2B5EF4-FFF2-40B4-BE49-F238E27FC236}">
                <a16:creationId xmlns:a16="http://schemas.microsoft.com/office/drawing/2014/main" id="{8130B2CB-A7DB-568E-E6DF-132A1E5593C5}"/>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32194407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1179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1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7FD67F68-27BB-294D-97E5-36BC83CB06D1}"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1819205A-F0EA-071B-38E5-FA0EA2DC242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marL="1371600" indent="0">
              <a:buClr>
                <a:schemeClr val="bg2">
                  <a:lumMod val="75000"/>
                </a:schemeClr>
              </a:buClr>
              <a:buNone/>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p>
        </p:txBody>
      </p:sp>
    </p:spTree>
    <p:extLst>
      <p:ext uri="{BB962C8B-B14F-4D97-AF65-F5344CB8AC3E}">
        <p14:creationId xmlns:p14="http://schemas.microsoft.com/office/powerpoint/2010/main" val="13262774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4 - ORANGE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2" name="Picture 1" descr="A black and white logo&#10;&#10;Description automatically generated">
            <a:extLst>
              <a:ext uri="{FF2B5EF4-FFF2-40B4-BE49-F238E27FC236}">
                <a16:creationId xmlns:a16="http://schemas.microsoft.com/office/drawing/2014/main" id="{90EFDF38-6ADC-7092-162F-610E8C9F55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5" name="Text Placeholder 10">
            <a:extLst>
              <a:ext uri="{FF2B5EF4-FFF2-40B4-BE49-F238E27FC236}">
                <a16:creationId xmlns:a16="http://schemas.microsoft.com/office/drawing/2014/main" id="{8BA80A90-EA60-3973-6FB2-9800F42A5C79}"/>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1075707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6029583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1696E0FB-800F-B9BF-5CA0-6901B6152F7A}"/>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E759DC34-2F48-B0EA-858E-B4EC7BA9D65E}"/>
              </a:ext>
            </a:extLst>
          </p:cNvPr>
          <p:cNvSpPr>
            <a:spLocks noGrp="1"/>
          </p:cNvSpPr>
          <p:nvPr>
            <p:ph type="body" sz="quarter" idx="18" hasCustomPrompt="1"/>
          </p:nvPr>
        </p:nvSpPr>
        <p:spPr>
          <a:xfrm>
            <a:off x="4410303" y="4104785"/>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3E430B89-1170-6A74-2685-0A0575EDFD41}"/>
              </a:ext>
            </a:extLst>
          </p:cNvPr>
          <p:cNvSpPr>
            <a:spLocks noGrp="1"/>
          </p:cNvSpPr>
          <p:nvPr>
            <p:ph type="body" sz="quarter" idx="19" hasCustomPrompt="1"/>
          </p:nvPr>
        </p:nvSpPr>
        <p:spPr>
          <a:xfrm>
            <a:off x="8050167" y="410171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5B09A37D-DF69-A09A-6426-2E1355B71656}"/>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E4041A8A-3E4E-8648-0B3B-895D56994366}"/>
              </a:ext>
            </a:extLst>
          </p:cNvPr>
          <p:cNvSpPr>
            <a:spLocks noGrp="1"/>
          </p:cNvSpPr>
          <p:nvPr>
            <p:ph type="body" sz="quarter" idx="22" hasCustomPrompt="1"/>
          </p:nvPr>
        </p:nvSpPr>
        <p:spPr>
          <a:xfrm>
            <a:off x="4410303" y="4618692"/>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8CE87C28-21A3-F8F3-D46E-4E250ECE99AA}"/>
              </a:ext>
            </a:extLst>
          </p:cNvPr>
          <p:cNvSpPr>
            <a:spLocks noGrp="1"/>
          </p:cNvSpPr>
          <p:nvPr>
            <p:ph type="body" sz="quarter" idx="23" hasCustomPrompt="1"/>
          </p:nvPr>
        </p:nvSpPr>
        <p:spPr>
          <a:xfrm>
            <a:off x="8050167" y="4607726"/>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6" name="Picture 15" descr="A purple airplane and globe&#10;&#10;Description automatically generated">
            <a:extLst>
              <a:ext uri="{FF2B5EF4-FFF2-40B4-BE49-F238E27FC236}">
                <a16:creationId xmlns:a16="http://schemas.microsoft.com/office/drawing/2014/main" id="{ED898F74-8932-9CFE-78D1-45CA3B5A9DEC}"/>
              </a:ext>
            </a:extLst>
          </p:cNvPr>
          <p:cNvPicPr>
            <a:picLocks noChangeAspect="1"/>
          </p:cNvPicPr>
          <p:nvPr userDrawn="1"/>
        </p:nvPicPr>
        <p:blipFill>
          <a:blip r:embed="rId2"/>
          <a:stretch>
            <a:fillRect/>
          </a:stretch>
        </p:blipFill>
        <p:spPr>
          <a:xfrm>
            <a:off x="4898188" y="2504393"/>
            <a:ext cx="1497407" cy="1331028"/>
          </a:xfrm>
          <a:prstGeom prst="rect">
            <a:avLst/>
          </a:prstGeom>
        </p:spPr>
      </p:pic>
      <p:pic>
        <p:nvPicPr>
          <p:cNvPr id="18" name="Graphic 17" descr="Wheelchair access outline">
            <a:extLst>
              <a:ext uri="{FF2B5EF4-FFF2-40B4-BE49-F238E27FC236}">
                <a16:creationId xmlns:a16="http://schemas.microsoft.com/office/drawing/2014/main" id="{CCCD0007-0EF7-0EDD-3853-0048C4B15B5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668993" y="2573873"/>
            <a:ext cx="1100157" cy="1100157"/>
          </a:xfrm>
          <a:prstGeom prst="rect">
            <a:avLst/>
          </a:prstGeom>
        </p:spPr>
      </p:pic>
      <p:pic>
        <p:nvPicPr>
          <p:cNvPr id="19" name="Picture 18" descr="A purple airplane in a black square&#10;&#10;Description automatically generated">
            <a:extLst>
              <a:ext uri="{FF2B5EF4-FFF2-40B4-BE49-F238E27FC236}">
                <a16:creationId xmlns:a16="http://schemas.microsoft.com/office/drawing/2014/main" id="{60BC3705-2FAD-0619-BAF9-A6305B07C156}"/>
              </a:ext>
            </a:extLst>
          </p:cNvPr>
          <p:cNvPicPr>
            <a:picLocks noChangeAspect="1"/>
          </p:cNvPicPr>
          <p:nvPr userDrawn="1"/>
        </p:nvPicPr>
        <p:blipFill>
          <a:blip r:embed="rId5"/>
          <a:stretch>
            <a:fillRect/>
          </a:stretch>
        </p:blipFill>
        <p:spPr>
          <a:xfrm>
            <a:off x="1038808" y="2412484"/>
            <a:ext cx="1585983" cy="1422937"/>
          </a:xfrm>
          <a:prstGeom prst="rect">
            <a:avLst/>
          </a:prstGeom>
        </p:spPr>
      </p:pic>
    </p:spTree>
    <p:extLst>
      <p:ext uri="{BB962C8B-B14F-4D97-AF65-F5344CB8AC3E}">
        <p14:creationId xmlns:p14="http://schemas.microsoft.com/office/powerpoint/2010/main" val="27348057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1 - blu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921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7F793D1-AA11-C042-9427-E626EFDDA04F}"/>
              </a:ext>
            </a:extLst>
          </p:cNvPr>
          <p:cNvSpPr txBox="1"/>
          <p:nvPr userDrawn="1"/>
        </p:nvSpPr>
        <p:spPr>
          <a:xfrm>
            <a:off x="783030" y="6460124"/>
            <a:ext cx="1984839" cy="246349"/>
          </a:xfrm>
          <a:prstGeom prst="rect">
            <a:avLst/>
          </a:prstGeom>
          <a:noFill/>
        </p:spPr>
        <p:txBody>
          <a:bodyPr wrap="none" rtlCol="0">
            <a:spAutoFit/>
          </a:bodyPr>
          <a:lstStyle/>
          <a:p>
            <a:r>
              <a:rPr lang="en-US" sz="1001">
                <a:solidFill>
                  <a:srgbClr val="3B1D85"/>
                </a:solidFill>
              </a:rPr>
              <a:t>DENVER INTERNATIONAL AIRPORT</a:t>
            </a:r>
          </a:p>
        </p:txBody>
      </p:sp>
      <p:sp>
        <p:nvSpPr>
          <p:cNvPr id="14" name="Rectangle 13">
            <a:extLst>
              <a:ext uri="{FF2B5EF4-FFF2-40B4-BE49-F238E27FC236}">
                <a16:creationId xmlns:a16="http://schemas.microsoft.com/office/drawing/2014/main" id="{E1FD169B-5315-394D-9721-A82DB7C3D66F}"/>
              </a:ext>
            </a:extLst>
          </p:cNvPr>
          <p:cNvSpPr/>
          <p:nvPr userDrawn="1"/>
        </p:nvSpPr>
        <p:spPr>
          <a:xfrm>
            <a:off x="735806" y="6538930"/>
            <a:ext cx="102395" cy="104775"/>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cxnSp>
        <p:nvCxnSpPr>
          <p:cNvPr id="15" name="Straight Connector 14">
            <a:extLst>
              <a:ext uri="{FF2B5EF4-FFF2-40B4-BE49-F238E27FC236}">
                <a16:creationId xmlns:a16="http://schemas.microsoft.com/office/drawing/2014/main" id="{868C656E-03DE-8F42-AC87-9E381D4DBD5B}"/>
              </a:ext>
            </a:extLst>
          </p:cNvPr>
          <p:cNvCxnSpPr>
            <a:cxnSpLocks/>
          </p:cNvCxnSpPr>
          <p:nvPr userDrawn="1"/>
        </p:nvCxnSpPr>
        <p:spPr>
          <a:xfrm flipH="1">
            <a:off x="-81371" y="6588588"/>
            <a:ext cx="864395" cy="0"/>
          </a:xfrm>
          <a:prstGeom prst="line">
            <a:avLst/>
          </a:prstGeom>
          <a:ln>
            <a:solidFill>
              <a:srgbClr val="3B1D85"/>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5D642979-1781-5347-9C27-073ED6AEB4BD}"/>
              </a:ext>
            </a:extLst>
          </p:cNvPr>
          <p:cNvSpPr>
            <a:spLocks noGrp="1"/>
          </p:cNvSpPr>
          <p:nvPr>
            <p:ph type="sldNum" sz="quarter" idx="4"/>
          </p:nvPr>
        </p:nvSpPr>
        <p:spPr>
          <a:xfrm>
            <a:off x="8675729" y="6356351"/>
            <a:ext cx="2844800" cy="365125"/>
          </a:xfrm>
          <a:prstGeom prst="rect">
            <a:avLst/>
          </a:prstGeom>
        </p:spPr>
        <p:txBody>
          <a:bodyPr vert="horz" lIns="91440" tIns="45720" rIns="91440" bIns="45720" rtlCol="0" anchor="ctr"/>
          <a:lstStyle>
            <a:lvl1pPr algn="r">
              <a:defRPr sz="1401">
                <a:solidFill>
                  <a:srgbClr val="3B1D85"/>
                </a:solidFill>
              </a:defRPr>
            </a:lvl1pPr>
          </a:lstStyle>
          <a:p>
            <a:fld id="{07685F98-2219-074E-8E84-0DD860A51521}" type="slidenum">
              <a:rPr lang="en-US" smtClean="0"/>
              <a:pPr/>
              <a:t>‹#›</a:t>
            </a:fld>
            <a:endParaRPr lang="en-US"/>
          </a:p>
        </p:txBody>
      </p:sp>
      <p:sp>
        <p:nvSpPr>
          <p:cNvPr id="16" name="Rectangle 15">
            <a:extLst>
              <a:ext uri="{FF2B5EF4-FFF2-40B4-BE49-F238E27FC236}">
                <a16:creationId xmlns:a16="http://schemas.microsoft.com/office/drawing/2014/main" id="{7546743B-9A6C-C54C-980E-11B05396565D}"/>
              </a:ext>
            </a:extLst>
          </p:cNvPr>
          <p:cNvSpPr/>
          <p:nvPr userDrawn="1"/>
        </p:nvSpPr>
        <p:spPr>
          <a:xfrm>
            <a:off x="0" y="17"/>
            <a:ext cx="12192000" cy="839223"/>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232E35"/>
              </a:solidFill>
            </a:endParaRPr>
          </a:p>
        </p:txBody>
      </p:sp>
      <p:sp>
        <p:nvSpPr>
          <p:cNvPr id="19" name="Title 3">
            <a:extLst>
              <a:ext uri="{FF2B5EF4-FFF2-40B4-BE49-F238E27FC236}">
                <a16:creationId xmlns:a16="http://schemas.microsoft.com/office/drawing/2014/main" id="{5BE159E9-5FF8-EB4F-8C8E-AE9CEF220FA2}"/>
              </a:ext>
            </a:extLst>
          </p:cNvPr>
          <p:cNvSpPr>
            <a:spLocks noGrp="1"/>
          </p:cNvSpPr>
          <p:nvPr>
            <p:ph type="title"/>
          </p:nvPr>
        </p:nvSpPr>
        <p:spPr>
          <a:xfrm>
            <a:off x="832671" y="85895"/>
            <a:ext cx="10515600" cy="839223"/>
          </a:xfrm>
        </p:spPr>
        <p:txBody>
          <a:bodyPr>
            <a:normAutofit/>
          </a:bodyPr>
          <a:lstStyle>
            <a:lvl1pPr>
              <a:defRPr sz="4267">
                <a:solidFill>
                  <a:schemeClr val="bg1"/>
                </a:solidFill>
              </a:defRPr>
            </a:lvl1pPr>
          </a:lstStyle>
          <a:p>
            <a:r>
              <a:rPr lang="en-US"/>
              <a:t>Click to edit Master title style</a:t>
            </a:r>
          </a:p>
        </p:txBody>
      </p:sp>
      <p:pic>
        <p:nvPicPr>
          <p:cNvPr id="21" name="Picture 20" descr="A picture containing drawing&#10;&#10;Description automatically generated">
            <a:extLst>
              <a:ext uri="{FF2B5EF4-FFF2-40B4-BE49-F238E27FC236}">
                <a16:creationId xmlns:a16="http://schemas.microsoft.com/office/drawing/2014/main" id="{71F7D7DB-D572-4D4F-87EE-394FA511C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59750" y="5896"/>
            <a:ext cx="660791" cy="617696"/>
          </a:xfrm>
          <a:prstGeom prst="rect">
            <a:avLst/>
          </a:prstGeom>
        </p:spPr>
      </p:pic>
    </p:spTree>
    <p:extLst>
      <p:ext uri="{BB962C8B-B14F-4D97-AF65-F5344CB8AC3E}">
        <p14:creationId xmlns:p14="http://schemas.microsoft.com/office/powerpoint/2010/main" val="22778341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ntent 4 - ORANGE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2" name="Picture 1" descr="A black and white logo&#10;&#10;Description automatically generated">
            <a:extLst>
              <a:ext uri="{FF2B5EF4-FFF2-40B4-BE49-F238E27FC236}">
                <a16:creationId xmlns:a16="http://schemas.microsoft.com/office/drawing/2014/main" id="{90EFDF38-6ADC-7092-162F-610E8C9F55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5" name="Text Placeholder 10">
            <a:extLst>
              <a:ext uri="{FF2B5EF4-FFF2-40B4-BE49-F238E27FC236}">
                <a16:creationId xmlns:a16="http://schemas.microsoft.com/office/drawing/2014/main" id="{8BA80A90-EA60-3973-6FB2-9800F42A5C79}"/>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813373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ent 2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5C31418A-8F8E-263B-4C17-1F834EBA96AB}"/>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4033039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24015547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ntent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1696E0FB-800F-B9BF-5CA0-6901B6152F7A}"/>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3E430B89-1170-6A74-2685-0A0575EDFD41}"/>
              </a:ext>
            </a:extLst>
          </p:cNvPr>
          <p:cNvSpPr>
            <a:spLocks noGrp="1"/>
          </p:cNvSpPr>
          <p:nvPr>
            <p:ph type="body" sz="quarter" idx="19" hasCustomPrompt="1"/>
          </p:nvPr>
        </p:nvSpPr>
        <p:spPr>
          <a:xfrm>
            <a:off x="8050167" y="410171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5B09A37D-DF69-A09A-6426-2E1355B71656}"/>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8CE87C28-21A3-F8F3-D46E-4E250ECE99AA}"/>
              </a:ext>
            </a:extLst>
          </p:cNvPr>
          <p:cNvSpPr>
            <a:spLocks noGrp="1"/>
          </p:cNvSpPr>
          <p:nvPr>
            <p:ph type="body" sz="quarter" idx="23" hasCustomPrompt="1"/>
          </p:nvPr>
        </p:nvSpPr>
        <p:spPr>
          <a:xfrm>
            <a:off x="8050167" y="4607726"/>
            <a:ext cx="2286462" cy="578319"/>
          </a:xfrm>
          <a:prstGeom prst="rect">
            <a:avLst/>
          </a:prstGeom>
        </p:spPr>
        <p:txBody>
          <a:bodyPr/>
          <a:lstStyle>
            <a:lvl1pPr marL="0" indent="0" algn="ctr">
              <a:buNone/>
              <a:defRPr sz="1400" b="0"/>
            </a:lvl1pPr>
          </a:lstStyle>
          <a:p>
            <a:pPr lvl="0"/>
            <a:r>
              <a:rPr lang="en-US"/>
              <a:t>Body copy sentence case and 14pt size</a:t>
            </a:r>
          </a:p>
        </p:txBody>
      </p:sp>
    </p:spTree>
    <p:extLst>
      <p:ext uri="{BB962C8B-B14F-4D97-AF65-F5344CB8AC3E}">
        <p14:creationId xmlns:p14="http://schemas.microsoft.com/office/powerpoint/2010/main" val="5631355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7F793D1-AA11-C042-9427-E626EFDDA04F}"/>
              </a:ext>
            </a:extLst>
          </p:cNvPr>
          <p:cNvSpPr txBox="1"/>
          <p:nvPr userDrawn="1"/>
        </p:nvSpPr>
        <p:spPr>
          <a:xfrm>
            <a:off x="783030" y="6460124"/>
            <a:ext cx="1984839" cy="246349"/>
          </a:xfrm>
          <a:prstGeom prst="rect">
            <a:avLst/>
          </a:prstGeom>
          <a:noFill/>
        </p:spPr>
        <p:txBody>
          <a:bodyPr wrap="none" rtlCol="0">
            <a:spAutoFit/>
          </a:bodyPr>
          <a:lstStyle/>
          <a:p>
            <a:r>
              <a:rPr lang="en-US" sz="1001">
                <a:solidFill>
                  <a:srgbClr val="3B1D85"/>
                </a:solidFill>
              </a:rPr>
              <a:t>DENVER INTERNATIONAL AIRPORT</a:t>
            </a:r>
          </a:p>
        </p:txBody>
      </p:sp>
      <p:sp>
        <p:nvSpPr>
          <p:cNvPr id="14" name="Rectangle 13">
            <a:extLst>
              <a:ext uri="{FF2B5EF4-FFF2-40B4-BE49-F238E27FC236}">
                <a16:creationId xmlns:a16="http://schemas.microsoft.com/office/drawing/2014/main" id="{E1FD169B-5315-394D-9721-A82DB7C3D66F}"/>
              </a:ext>
            </a:extLst>
          </p:cNvPr>
          <p:cNvSpPr/>
          <p:nvPr userDrawn="1"/>
        </p:nvSpPr>
        <p:spPr>
          <a:xfrm>
            <a:off x="735806" y="6538930"/>
            <a:ext cx="102395" cy="104775"/>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cxnSp>
        <p:nvCxnSpPr>
          <p:cNvPr id="15" name="Straight Connector 14">
            <a:extLst>
              <a:ext uri="{FF2B5EF4-FFF2-40B4-BE49-F238E27FC236}">
                <a16:creationId xmlns:a16="http://schemas.microsoft.com/office/drawing/2014/main" id="{868C656E-03DE-8F42-AC87-9E381D4DBD5B}"/>
              </a:ext>
            </a:extLst>
          </p:cNvPr>
          <p:cNvCxnSpPr>
            <a:cxnSpLocks/>
          </p:cNvCxnSpPr>
          <p:nvPr userDrawn="1"/>
        </p:nvCxnSpPr>
        <p:spPr>
          <a:xfrm flipH="1">
            <a:off x="-81371" y="6588588"/>
            <a:ext cx="864395" cy="0"/>
          </a:xfrm>
          <a:prstGeom prst="line">
            <a:avLst/>
          </a:prstGeom>
          <a:ln>
            <a:solidFill>
              <a:srgbClr val="3B1D85"/>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5D642979-1781-5347-9C27-073ED6AEB4BD}"/>
              </a:ext>
            </a:extLst>
          </p:cNvPr>
          <p:cNvSpPr>
            <a:spLocks noGrp="1"/>
          </p:cNvSpPr>
          <p:nvPr>
            <p:ph type="sldNum" sz="quarter" idx="4"/>
          </p:nvPr>
        </p:nvSpPr>
        <p:spPr>
          <a:xfrm>
            <a:off x="8675729" y="6356351"/>
            <a:ext cx="2844800" cy="365125"/>
          </a:xfrm>
          <a:prstGeom prst="rect">
            <a:avLst/>
          </a:prstGeom>
        </p:spPr>
        <p:txBody>
          <a:bodyPr vert="horz" lIns="91440" tIns="45720" rIns="91440" bIns="45720" rtlCol="0" anchor="ctr"/>
          <a:lstStyle>
            <a:lvl1pPr algn="r">
              <a:defRPr sz="1401">
                <a:solidFill>
                  <a:srgbClr val="3B1D85"/>
                </a:solidFill>
              </a:defRPr>
            </a:lvl1pPr>
          </a:lstStyle>
          <a:p>
            <a:fld id="{07685F98-2219-074E-8E84-0DD860A51521}" type="slidenum">
              <a:rPr lang="en-US" smtClean="0"/>
              <a:pPr/>
              <a:t>‹#›</a:t>
            </a:fld>
            <a:endParaRPr lang="en-US"/>
          </a:p>
        </p:txBody>
      </p:sp>
      <p:sp>
        <p:nvSpPr>
          <p:cNvPr id="16" name="Rectangle 15">
            <a:extLst>
              <a:ext uri="{FF2B5EF4-FFF2-40B4-BE49-F238E27FC236}">
                <a16:creationId xmlns:a16="http://schemas.microsoft.com/office/drawing/2014/main" id="{7546743B-9A6C-C54C-980E-11B05396565D}"/>
              </a:ext>
            </a:extLst>
          </p:cNvPr>
          <p:cNvSpPr/>
          <p:nvPr userDrawn="1"/>
        </p:nvSpPr>
        <p:spPr>
          <a:xfrm>
            <a:off x="0" y="17"/>
            <a:ext cx="12192000" cy="839223"/>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232E35"/>
              </a:solidFill>
            </a:endParaRPr>
          </a:p>
        </p:txBody>
      </p:sp>
      <p:sp>
        <p:nvSpPr>
          <p:cNvPr id="19" name="Title 3">
            <a:extLst>
              <a:ext uri="{FF2B5EF4-FFF2-40B4-BE49-F238E27FC236}">
                <a16:creationId xmlns:a16="http://schemas.microsoft.com/office/drawing/2014/main" id="{5BE159E9-5FF8-EB4F-8C8E-AE9CEF220FA2}"/>
              </a:ext>
            </a:extLst>
          </p:cNvPr>
          <p:cNvSpPr>
            <a:spLocks noGrp="1"/>
          </p:cNvSpPr>
          <p:nvPr>
            <p:ph type="title"/>
          </p:nvPr>
        </p:nvSpPr>
        <p:spPr>
          <a:xfrm>
            <a:off x="832671" y="85895"/>
            <a:ext cx="10515600" cy="839223"/>
          </a:xfrm>
        </p:spPr>
        <p:txBody>
          <a:bodyPr>
            <a:normAutofit/>
          </a:bodyPr>
          <a:lstStyle>
            <a:lvl1pPr>
              <a:defRPr sz="4267">
                <a:solidFill>
                  <a:schemeClr val="bg1"/>
                </a:solidFill>
              </a:defRPr>
            </a:lvl1pPr>
          </a:lstStyle>
          <a:p>
            <a:r>
              <a:rPr lang="en-US"/>
              <a:t>Click to edit Master title style</a:t>
            </a:r>
          </a:p>
        </p:txBody>
      </p:sp>
      <p:pic>
        <p:nvPicPr>
          <p:cNvPr id="21" name="Picture 20" descr="A picture containing drawing&#10;&#10;Description automatically generated">
            <a:extLst>
              <a:ext uri="{FF2B5EF4-FFF2-40B4-BE49-F238E27FC236}">
                <a16:creationId xmlns:a16="http://schemas.microsoft.com/office/drawing/2014/main" id="{71F7D7DB-D572-4D4F-87EE-394FA511C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59750" y="5896"/>
            <a:ext cx="660791" cy="617696"/>
          </a:xfrm>
          <a:prstGeom prst="rect">
            <a:avLst/>
          </a:prstGeom>
        </p:spPr>
      </p:pic>
    </p:spTree>
    <p:extLst>
      <p:ext uri="{BB962C8B-B14F-4D97-AF65-F5344CB8AC3E}">
        <p14:creationId xmlns:p14="http://schemas.microsoft.com/office/powerpoint/2010/main" val="36368818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Content 4 - ORANGE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2" name="Picture 1" descr="A black and white logo&#10;&#10;Description automatically generated">
            <a:extLst>
              <a:ext uri="{FF2B5EF4-FFF2-40B4-BE49-F238E27FC236}">
                <a16:creationId xmlns:a16="http://schemas.microsoft.com/office/drawing/2014/main" id="{90EFDF38-6ADC-7092-162F-610E8C9F55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5" name="Text Placeholder 10">
            <a:extLst>
              <a:ext uri="{FF2B5EF4-FFF2-40B4-BE49-F238E27FC236}">
                <a16:creationId xmlns:a16="http://schemas.microsoft.com/office/drawing/2014/main" id="{8BA80A90-EA60-3973-6FB2-9800F42A5C79}"/>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7677373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Content 2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5C31418A-8F8E-263B-4C17-1F834EBA96AB}"/>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9770783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2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6240A90C-36DE-9065-E842-293002EF4399}"/>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9EDCDD1E-280C-845E-14BD-8F6416852B61}"/>
              </a:ext>
            </a:extLst>
          </p:cNvPr>
          <p:cNvSpPr>
            <a:spLocks noGrp="1"/>
          </p:cNvSpPr>
          <p:nvPr>
            <p:ph type="body" sz="quarter" idx="18" hasCustomPrompt="1"/>
          </p:nvPr>
        </p:nvSpPr>
        <p:spPr>
          <a:xfrm>
            <a:off x="3341948"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57789556-7CFA-CCF2-A1A6-87C4744DAE3A}"/>
              </a:ext>
            </a:extLst>
          </p:cNvPr>
          <p:cNvSpPr>
            <a:spLocks noGrp="1"/>
          </p:cNvSpPr>
          <p:nvPr>
            <p:ph type="body" sz="quarter" idx="19" hasCustomPrompt="1"/>
          </p:nvPr>
        </p:nvSpPr>
        <p:spPr>
          <a:xfrm>
            <a:off x="5913457" y="408108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6" name="Text Placeholder 8">
            <a:extLst>
              <a:ext uri="{FF2B5EF4-FFF2-40B4-BE49-F238E27FC236}">
                <a16:creationId xmlns:a16="http://schemas.microsoft.com/office/drawing/2014/main" id="{CC78DFB7-6347-535D-34AE-87AB9F437B51}"/>
              </a:ext>
            </a:extLst>
          </p:cNvPr>
          <p:cNvSpPr>
            <a:spLocks noGrp="1"/>
          </p:cNvSpPr>
          <p:nvPr>
            <p:ph type="body" sz="quarter" idx="20" hasCustomPrompt="1"/>
          </p:nvPr>
        </p:nvSpPr>
        <p:spPr>
          <a:xfrm>
            <a:off x="8484966"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B06533FE-59B9-ADBF-4A5D-BA534B11F2D8}"/>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97C949B2-60F4-1BEB-3762-B982746D5F02}"/>
              </a:ext>
            </a:extLst>
          </p:cNvPr>
          <p:cNvSpPr>
            <a:spLocks noGrp="1"/>
          </p:cNvSpPr>
          <p:nvPr>
            <p:ph type="body" sz="quarter" idx="22" hasCustomPrompt="1"/>
          </p:nvPr>
        </p:nvSpPr>
        <p:spPr>
          <a:xfrm>
            <a:off x="3330373" y="4604123"/>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B0EE2C00-2992-64A0-9E86-52D837091B19}"/>
              </a:ext>
            </a:extLst>
          </p:cNvPr>
          <p:cNvSpPr>
            <a:spLocks noGrp="1"/>
          </p:cNvSpPr>
          <p:nvPr>
            <p:ph type="body" sz="quarter" idx="23" hasCustomPrompt="1"/>
          </p:nvPr>
        </p:nvSpPr>
        <p:spPr>
          <a:xfrm>
            <a:off x="5913457" y="4587096"/>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3" name="Text Placeholder 8">
            <a:extLst>
              <a:ext uri="{FF2B5EF4-FFF2-40B4-BE49-F238E27FC236}">
                <a16:creationId xmlns:a16="http://schemas.microsoft.com/office/drawing/2014/main" id="{F572C860-1B06-3C49-FD47-1143FAB2FD53}"/>
              </a:ext>
            </a:extLst>
          </p:cNvPr>
          <p:cNvSpPr>
            <a:spLocks noGrp="1"/>
          </p:cNvSpPr>
          <p:nvPr>
            <p:ph type="body" sz="quarter" idx="24" hasCustomPrompt="1"/>
          </p:nvPr>
        </p:nvSpPr>
        <p:spPr>
          <a:xfrm>
            <a:off x="8473391" y="4587095"/>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7" name="Picture 16">
            <a:extLst>
              <a:ext uri="{FF2B5EF4-FFF2-40B4-BE49-F238E27FC236}">
                <a16:creationId xmlns:a16="http://schemas.microsoft.com/office/drawing/2014/main" id="{4ADB70BD-1A8E-A0DE-8940-70CA09AB6B0B}"/>
              </a:ext>
            </a:extLst>
          </p:cNvPr>
          <p:cNvPicPr>
            <a:picLocks noChangeAspect="1"/>
          </p:cNvPicPr>
          <p:nvPr userDrawn="1"/>
        </p:nvPicPr>
        <p:blipFill>
          <a:blip r:embed="rId2"/>
          <a:stretch>
            <a:fillRect/>
          </a:stretch>
        </p:blipFill>
        <p:spPr>
          <a:xfrm>
            <a:off x="3726044" y="2510822"/>
            <a:ext cx="1595376" cy="1418113"/>
          </a:xfrm>
          <a:prstGeom prst="rect">
            <a:avLst/>
          </a:prstGeom>
        </p:spPr>
      </p:pic>
      <p:pic>
        <p:nvPicPr>
          <p:cNvPr id="18" name="Picture 17">
            <a:extLst>
              <a:ext uri="{FF2B5EF4-FFF2-40B4-BE49-F238E27FC236}">
                <a16:creationId xmlns:a16="http://schemas.microsoft.com/office/drawing/2014/main" id="{7EA4F083-2C21-6318-7763-D550EB0B3789}"/>
              </a:ext>
            </a:extLst>
          </p:cNvPr>
          <p:cNvPicPr>
            <a:picLocks noChangeAspect="1"/>
          </p:cNvPicPr>
          <p:nvPr userDrawn="1"/>
        </p:nvPicPr>
        <p:blipFill>
          <a:blip r:embed="rId3"/>
          <a:stretch>
            <a:fillRect/>
          </a:stretch>
        </p:blipFill>
        <p:spPr>
          <a:xfrm>
            <a:off x="1036942" y="2505056"/>
            <a:ext cx="1520179" cy="1370303"/>
          </a:xfrm>
          <a:prstGeom prst="rect">
            <a:avLst/>
          </a:prstGeom>
        </p:spPr>
      </p:pic>
      <p:pic>
        <p:nvPicPr>
          <p:cNvPr id="19" name="Picture 18" descr="A purple globe with continents in the middle&#10;&#10;Description automatically generated">
            <a:extLst>
              <a:ext uri="{FF2B5EF4-FFF2-40B4-BE49-F238E27FC236}">
                <a16:creationId xmlns:a16="http://schemas.microsoft.com/office/drawing/2014/main" id="{60F6F111-3A82-B5D2-C151-B2842DD52DCA}"/>
              </a:ext>
            </a:extLst>
          </p:cNvPr>
          <p:cNvPicPr>
            <a:picLocks noChangeAspect="1"/>
          </p:cNvPicPr>
          <p:nvPr userDrawn="1"/>
        </p:nvPicPr>
        <p:blipFill>
          <a:blip r:embed="rId4"/>
          <a:stretch>
            <a:fillRect/>
          </a:stretch>
        </p:blipFill>
        <p:spPr>
          <a:xfrm>
            <a:off x="6224364" y="2478314"/>
            <a:ext cx="1653071" cy="1483128"/>
          </a:xfrm>
          <a:prstGeom prst="rect">
            <a:avLst/>
          </a:prstGeom>
        </p:spPr>
      </p:pic>
      <p:pic>
        <p:nvPicPr>
          <p:cNvPr id="20" name="Picture 19">
            <a:extLst>
              <a:ext uri="{FF2B5EF4-FFF2-40B4-BE49-F238E27FC236}">
                <a16:creationId xmlns:a16="http://schemas.microsoft.com/office/drawing/2014/main" id="{E339E702-A106-0599-A4AC-F041A93587EA}"/>
              </a:ext>
            </a:extLst>
          </p:cNvPr>
          <p:cNvPicPr>
            <a:picLocks noChangeAspect="1"/>
          </p:cNvPicPr>
          <p:nvPr userDrawn="1"/>
        </p:nvPicPr>
        <p:blipFill>
          <a:blip r:embed="rId5"/>
          <a:stretch>
            <a:fillRect/>
          </a:stretch>
        </p:blipFill>
        <p:spPr>
          <a:xfrm>
            <a:off x="8988663" y="2621726"/>
            <a:ext cx="1410336" cy="1253633"/>
          </a:xfrm>
          <a:prstGeom prst="rect">
            <a:avLst/>
          </a:prstGeom>
        </p:spPr>
      </p:pic>
    </p:spTree>
    <p:extLst>
      <p:ext uri="{BB962C8B-B14F-4D97-AF65-F5344CB8AC3E}">
        <p14:creationId xmlns:p14="http://schemas.microsoft.com/office/powerpoint/2010/main" val="15330411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FAB36-9271-CEE2-EC8A-60E446B034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8965F9-D670-109B-5B33-B58CA26E8B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043F3A-BC1C-3DA5-2D16-AF67196500E5}"/>
              </a:ext>
            </a:extLst>
          </p:cNvPr>
          <p:cNvSpPr>
            <a:spLocks noGrp="1"/>
          </p:cNvSpPr>
          <p:nvPr>
            <p:ph type="dt" sz="half" idx="10"/>
          </p:nvPr>
        </p:nvSpPr>
        <p:spPr/>
        <p:txBody>
          <a:bodyPr/>
          <a:lstStyle/>
          <a:p>
            <a:fld id="{E804064F-31C4-44E3-86B5-07C2DB86DD41}" type="datetimeFigureOut">
              <a:rPr lang="en-US" smtClean="0"/>
              <a:t>1/12/2026</a:t>
            </a:fld>
            <a:endParaRPr lang="en-US"/>
          </a:p>
        </p:txBody>
      </p:sp>
      <p:sp>
        <p:nvSpPr>
          <p:cNvPr id="5" name="Footer Placeholder 4">
            <a:extLst>
              <a:ext uri="{FF2B5EF4-FFF2-40B4-BE49-F238E27FC236}">
                <a16:creationId xmlns:a16="http://schemas.microsoft.com/office/drawing/2014/main" id="{F7E3311D-1C20-EB07-B803-0B25269206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C35E70-3871-3C70-8F7E-D210EE3E74A7}"/>
              </a:ext>
            </a:extLst>
          </p:cNvPr>
          <p:cNvSpPr>
            <a:spLocks noGrp="1"/>
          </p:cNvSpPr>
          <p:nvPr>
            <p:ph type="sldNum" sz="quarter" idx="12"/>
          </p:nvPr>
        </p:nvSpPr>
        <p:spPr/>
        <p:txBody>
          <a:bodyPr/>
          <a:lstStyle/>
          <a:p>
            <a:fld id="{6A10F667-8286-4FD0-8D2D-0D07FFA8DA6B}" type="slidenum">
              <a:rPr lang="en-US" smtClean="0"/>
              <a:t>‹#›</a:t>
            </a:fld>
            <a:endParaRPr lang="en-US"/>
          </a:p>
        </p:txBody>
      </p:sp>
    </p:spTree>
    <p:extLst>
      <p:ext uri="{BB962C8B-B14F-4D97-AF65-F5344CB8AC3E}">
        <p14:creationId xmlns:p14="http://schemas.microsoft.com/office/powerpoint/2010/main" val="3687364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3D765E8-D6C6-6443-9E84-8CC69B9DC425}"/>
              </a:ext>
            </a:extLst>
          </p:cNvPr>
          <p:cNvSpPr/>
          <p:nvPr userDrawn="1"/>
        </p:nvSpPr>
        <p:spPr>
          <a:xfrm>
            <a:off x="0" y="17"/>
            <a:ext cx="12192000" cy="839223"/>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accent2">
                  <a:lumMod val="75000"/>
                </a:schemeClr>
              </a:solidFill>
              <a:highlight>
                <a:srgbClr val="B74D13"/>
              </a:highlight>
            </a:endParaRPr>
          </a:p>
        </p:txBody>
      </p:sp>
      <p:pic>
        <p:nvPicPr>
          <p:cNvPr id="18" name="Picture 17" descr="A picture containing drawing&#10;&#10;Description automatically generated">
            <a:extLst>
              <a:ext uri="{FF2B5EF4-FFF2-40B4-BE49-F238E27FC236}">
                <a16:creationId xmlns:a16="http://schemas.microsoft.com/office/drawing/2014/main" id="{BB025679-0DA9-964F-881C-39D8B82914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4843" y="1"/>
            <a:ext cx="660791" cy="617696"/>
          </a:xfrm>
          <a:prstGeom prst="rect">
            <a:avLst/>
          </a:prstGeom>
        </p:spPr>
      </p:pic>
      <p:sp>
        <p:nvSpPr>
          <p:cNvPr id="17" name="TextBox 16">
            <a:extLst>
              <a:ext uri="{FF2B5EF4-FFF2-40B4-BE49-F238E27FC236}">
                <a16:creationId xmlns:a16="http://schemas.microsoft.com/office/drawing/2014/main" id="{7BE3F799-3B09-6F4A-960E-75D646F0607B}"/>
              </a:ext>
            </a:extLst>
          </p:cNvPr>
          <p:cNvSpPr txBox="1"/>
          <p:nvPr userDrawn="1"/>
        </p:nvSpPr>
        <p:spPr>
          <a:xfrm>
            <a:off x="10661527" y="7496786"/>
            <a:ext cx="246308" cy="492613"/>
          </a:xfrm>
          <a:prstGeom prst="rect">
            <a:avLst/>
          </a:prstGeom>
          <a:noFill/>
        </p:spPr>
        <p:txBody>
          <a:bodyPr wrap="square" rtlCol="0">
            <a:spAutoFit/>
          </a:bodyPr>
          <a:lstStyle/>
          <a:p>
            <a:endParaRPr lang="en-US" sz="2401"/>
          </a:p>
        </p:txBody>
      </p:sp>
    </p:spTree>
    <p:extLst>
      <p:ext uri="{BB962C8B-B14F-4D97-AF65-F5344CB8AC3E}">
        <p14:creationId xmlns:p14="http://schemas.microsoft.com/office/powerpoint/2010/main" val="13641550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BD563-C4A8-08AD-7F37-BE95987D4F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4C8129-FC0F-0A15-102D-88D1867046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88738F-A4AE-D2A7-801B-692236978F39}"/>
              </a:ext>
            </a:extLst>
          </p:cNvPr>
          <p:cNvSpPr>
            <a:spLocks noGrp="1"/>
          </p:cNvSpPr>
          <p:nvPr>
            <p:ph type="dt" sz="half" idx="10"/>
          </p:nvPr>
        </p:nvSpPr>
        <p:spPr/>
        <p:txBody>
          <a:bodyPr/>
          <a:lstStyle/>
          <a:p>
            <a:fld id="{E804064F-31C4-44E3-86B5-07C2DB86DD41}" type="datetimeFigureOut">
              <a:rPr lang="en-US" smtClean="0"/>
              <a:t>1/12/2026</a:t>
            </a:fld>
            <a:endParaRPr lang="en-US"/>
          </a:p>
        </p:txBody>
      </p:sp>
      <p:sp>
        <p:nvSpPr>
          <p:cNvPr id="5" name="Footer Placeholder 4">
            <a:extLst>
              <a:ext uri="{FF2B5EF4-FFF2-40B4-BE49-F238E27FC236}">
                <a16:creationId xmlns:a16="http://schemas.microsoft.com/office/drawing/2014/main" id="{B20C7F95-F3BB-4AB6-996E-C4E648C6DD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D0A5F3-59FA-E894-6CE1-9021B43294E6}"/>
              </a:ext>
            </a:extLst>
          </p:cNvPr>
          <p:cNvSpPr>
            <a:spLocks noGrp="1"/>
          </p:cNvSpPr>
          <p:nvPr>
            <p:ph type="sldNum" sz="quarter" idx="12"/>
          </p:nvPr>
        </p:nvSpPr>
        <p:spPr/>
        <p:txBody>
          <a:bodyPr/>
          <a:lstStyle/>
          <a:p>
            <a:fld id="{6A10F667-8286-4FD0-8D2D-0D07FFA8DA6B}" type="slidenum">
              <a:rPr lang="en-US" smtClean="0"/>
              <a:t>‹#›</a:t>
            </a:fld>
            <a:endParaRPr lang="en-US"/>
          </a:p>
        </p:txBody>
      </p:sp>
    </p:spTree>
    <p:extLst>
      <p:ext uri="{BB962C8B-B14F-4D97-AF65-F5344CB8AC3E}">
        <p14:creationId xmlns:p14="http://schemas.microsoft.com/office/powerpoint/2010/main" val="39167634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EF021-9527-9AD6-4980-1C039E6428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3FCCC8-BE2D-6280-23FC-0F7A69D8CEC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0AE9D8-BBD9-B8F3-133D-B208003ECC14}"/>
              </a:ext>
            </a:extLst>
          </p:cNvPr>
          <p:cNvSpPr>
            <a:spLocks noGrp="1"/>
          </p:cNvSpPr>
          <p:nvPr>
            <p:ph type="dt" sz="half" idx="10"/>
          </p:nvPr>
        </p:nvSpPr>
        <p:spPr/>
        <p:txBody>
          <a:bodyPr/>
          <a:lstStyle/>
          <a:p>
            <a:fld id="{E804064F-31C4-44E3-86B5-07C2DB86DD41}" type="datetimeFigureOut">
              <a:rPr lang="en-US" smtClean="0"/>
              <a:t>1/12/2026</a:t>
            </a:fld>
            <a:endParaRPr lang="en-US"/>
          </a:p>
        </p:txBody>
      </p:sp>
      <p:sp>
        <p:nvSpPr>
          <p:cNvPr id="5" name="Footer Placeholder 4">
            <a:extLst>
              <a:ext uri="{FF2B5EF4-FFF2-40B4-BE49-F238E27FC236}">
                <a16:creationId xmlns:a16="http://schemas.microsoft.com/office/drawing/2014/main" id="{446E28F6-F5C6-C6AB-847F-BC461DB678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67C0C8-5C40-6741-663A-DD14325CD2E2}"/>
              </a:ext>
            </a:extLst>
          </p:cNvPr>
          <p:cNvSpPr>
            <a:spLocks noGrp="1"/>
          </p:cNvSpPr>
          <p:nvPr>
            <p:ph type="sldNum" sz="quarter" idx="12"/>
          </p:nvPr>
        </p:nvSpPr>
        <p:spPr/>
        <p:txBody>
          <a:bodyPr/>
          <a:lstStyle/>
          <a:p>
            <a:fld id="{6A10F667-8286-4FD0-8D2D-0D07FFA8DA6B}" type="slidenum">
              <a:rPr lang="en-US" smtClean="0"/>
              <a:t>‹#›</a:t>
            </a:fld>
            <a:endParaRPr lang="en-US"/>
          </a:p>
        </p:txBody>
      </p:sp>
    </p:spTree>
    <p:extLst>
      <p:ext uri="{BB962C8B-B14F-4D97-AF65-F5344CB8AC3E}">
        <p14:creationId xmlns:p14="http://schemas.microsoft.com/office/powerpoint/2010/main" val="40777595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44D66-89A9-838B-233D-8C08C8F149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9C9212-653E-74F8-DBEA-1B0E127B00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754C20-7152-2DA5-5B1A-A33940E00B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68DC90-7BCA-EBCB-58DB-F740DD9BDB18}"/>
              </a:ext>
            </a:extLst>
          </p:cNvPr>
          <p:cNvSpPr>
            <a:spLocks noGrp="1"/>
          </p:cNvSpPr>
          <p:nvPr>
            <p:ph type="dt" sz="half" idx="10"/>
          </p:nvPr>
        </p:nvSpPr>
        <p:spPr/>
        <p:txBody>
          <a:bodyPr/>
          <a:lstStyle/>
          <a:p>
            <a:fld id="{E804064F-31C4-44E3-86B5-07C2DB86DD41}" type="datetimeFigureOut">
              <a:rPr lang="en-US" smtClean="0"/>
              <a:t>1/12/2026</a:t>
            </a:fld>
            <a:endParaRPr lang="en-US"/>
          </a:p>
        </p:txBody>
      </p:sp>
      <p:sp>
        <p:nvSpPr>
          <p:cNvPr id="6" name="Footer Placeholder 5">
            <a:extLst>
              <a:ext uri="{FF2B5EF4-FFF2-40B4-BE49-F238E27FC236}">
                <a16:creationId xmlns:a16="http://schemas.microsoft.com/office/drawing/2014/main" id="{390D71BD-8275-0122-6851-2452A0937E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0077E4-3AFF-099B-21C0-781F77ED71DB}"/>
              </a:ext>
            </a:extLst>
          </p:cNvPr>
          <p:cNvSpPr>
            <a:spLocks noGrp="1"/>
          </p:cNvSpPr>
          <p:nvPr>
            <p:ph type="sldNum" sz="quarter" idx="12"/>
          </p:nvPr>
        </p:nvSpPr>
        <p:spPr/>
        <p:txBody>
          <a:bodyPr/>
          <a:lstStyle/>
          <a:p>
            <a:fld id="{6A10F667-8286-4FD0-8D2D-0D07FFA8DA6B}" type="slidenum">
              <a:rPr lang="en-US" smtClean="0"/>
              <a:t>‹#›</a:t>
            </a:fld>
            <a:endParaRPr lang="en-US"/>
          </a:p>
        </p:txBody>
      </p:sp>
    </p:spTree>
    <p:extLst>
      <p:ext uri="{BB962C8B-B14F-4D97-AF65-F5344CB8AC3E}">
        <p14:creationId xmlns:p14="http://schemas.microsoft.com/office/powerpoint/2010/main" val="14734560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0CD3A-A340-0516-D4FF-E4DED6E15A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C1B770-3353-A71A-404D-258DB6D2C6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A92233-B92E-AA78-8616-CA097FEC35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715890-AEEA-A876-C13D-E9D18A10BB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85D0DE-A90A-395E-74EB-A8E416FDE0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4DA5D2-F84C-3365-2E1B-F3678D7DB0EA}"/>
              </a:ext>
            </a:extLst>
          </p:cNvPr>
          <p:cNvSpPr>
            <a:spLocks noGrp="1"/>
          </p:cNvSpPr>
          <p:nvPr>
            <p:ph type="dt" sz="half" idx="10"/>
          </p:nvPr>
        </p:nvSpPr>
        <p:spPr/>
        <p:txBody>
          <a:bodyPr/>
          <a:lstStyle/>
          <a:p>
            <a:fld id="{E804064F-31C4-44E3-86B5-07C2DB86DD41}" type="datetimeFigureOut">
              <a:rPr lang="en-US" smtClean="0"/>
              <a:t>1/12/2026</a:t>
            </a:fld>
            <a:endParaRPr lang="en-US"/>
          </a:p>
        </p:txBody>
      </p:sp>
      <p:sp>
        <p:nvSpPr>
          <p:cNvPr id="8" name="Footer Placeholder 7">
            <a:extLst>
              <a:ext uri="{FF2B5EF4-FFF2-40B4-BE49-F238E27FC236}">
                <a16:creationId xmlns:a16="http://schemas.microsoft.com/office/drawing/2014/main" id="{91BEB5BB-C2DB-D8B4-25A1-1CCA4FAF6A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C2ADBC-43A8-C323-5003-BEDB79A8640A}"/>
              </a:ext>
            </a:extLst>
          </p:cNvPr>
          <p:cNvSpPr>
            <a:spLocks noGrp="1"/>
          </p:cNvSpPr>
          <p:nvPr>
            <p:ph type="sldNum" sz="quarter" idx="12"/>
          </p:nvPr>
        </p:nvSpPr>
        <p:spPr/>
        <p:txBody>
          <a:bodyPr/>
          <a:lstStyle/>
          <a:p>
            <a:fld id="{6A10F667-8286-4FD0-8D2D-0D07FFA8DA6B}" type="slidenum">
              <a:rPr lang="en-US" smtClean="0"/>
              <a:t>‹#›</a:t>
            </a:fld>
            <a:endParaRPr lang="en-US"/>
          </a:p>
        </p:txBody>
      </p:sp>
    </p:spTree>
    <p:extLst>
      <p:ext uri="{BB962C8B-B14F-4D97-AF65-F5344CB8AC3E}">
        <p14:creationId xmlns:p14="http://schemas.microsoft.com/office/powerpoint/2010/main" val="23305221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253EA-0660-0E1A-378D-CB67ADFB93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F7F1EA-B1C6-975E-7940-BEAD8B8F82BA}"/>
              </a:ext>
            </a:extLst>
          </p:cNvPr>
          <p:cNvSpPr>
            <a:spLocks noGrp="1"/>
          </p:cNvSpPr>
          <p:nvPr>
            <p:ph type="dt" sz="half" idx="10"/>
          </p:nvPr>
        </p:nvSpPr>
        <p:spPr/>
        <p:txBody>
          <a:bodyPr/>
          <a:lstStyle/>
          <a:p>
            <a:fld id="{E804064F-31C4-44E3-86B5-07C2DB86DD41}" type="datetimeFigureOut">
              <a:rPr lang="en-US" smtClean="0"/>
              <a:t>1/12/2026</a:t>
            </a:fld>
            <a:endParaRPr lang="en-US"/>
          </a:p>
        </p:txBody>
      </p:sp>
      <p:sp>
        <p:nvSpPr>
          <p:cNvPr id="4" name="Footer Placeholder 3">
            <a:extLst>
              <a:ext uri="{FF2B5EF4-FFF2-40B4-BE49-F238E27FC236}">
                <a16:creationId xmlns:a16="http://schemas.microsoft.com/office/drawing/2014/main" id="{23EBEA19-C0CE-EBFB-D88B-DD23173EC4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9ED597-69E1-90BE-D40B-91582D160E6B}"/>
              </a:ext>
            </a:extLst>
          </p:cNvPr>
          <p:cNvSpPr>
            <a:spLocks noGrp="1"/>
          </p:cNvSpPr>
          <p:nvPr>
            <p:ph type="sldNum" sz="quarter" idx="12"/>
          </p:nvPr>
        </p:nvSpPr>
        <p:spPr/>
        <p:txBody>
          <a:bodyPr/>
          <a:lstStyle/>
          <a:p>
            <a:fld id="{6A10F667-8286-4FD0-8D2D-0D07FFA8DA6B}" type="slidenum">
              <a:rPr lang="en-US" smtClean="0"/>
              <a:t>‹#›</a:t>
            </a:fld>
            <a:endParaRPr lang="en-US"/>
          </a:p>
        </p:txBody>
      </p:sp>
    </p:spTree>
    <p:extLst>
      <p:ext uri="{BB962C8B-B14F-4D97-AF65-F5344CB8AC3E}">
        <p14:creationId xmlns:p14="http://schemas.microsoft.com/office/powerpoint/2010/main" val="906712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DB04AE-4A80-EA43-F525-D8B7600540C3}"/>
              </a:ext>
            </a:extLst>
          </p:cNvPr>
          <p:cNvSpPr>
            <a:spLocks noGrp="1"/>
          </p:cNvSpPr>
          <p:nvPr>
            <p:ph type="dt" sz="half" idx="10"/>
          </p:nvPr>
        </p:nvSpPr>
        <p:spPr/>
        <p:txBody>
          <a:bodyPr/>
          <a:lstStyle/>
          <a:p>
            <a:fld id="{E804064F-31C4-44E3-86B5-07C2DB86DD41}" type="datetimeFigureOut">
              <a:rPr lang="en-US" smtClean="0"/>
              <a:t>1/12/2026</a:t>
            </a:fld>
            <a:endParaRPr lang="en-US"/>
          </a:p>
        </p:txBody>
      </p:sp>
      <p:sp>
        <p:nvSpPr>
          <p:cNvPr id="3" name="Footer Placeholder 2">
            <a:extLst>
              <a:ext uri="{FF2B5EF4-FFF2-40B4-BE49-F238E27FC236}">
                <a16:creationId xmlns:a16="http://schemas.microsoft.com/office/drawing/2014/main" id="{AFFBFF73-6E9B-B253-C25C-D74929123A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FB6F15-B84D-706D-909D-58A46BCA55E5}"/>
              </a:ext>
            </a:extLst>
          </p:cNvPr>
          <p:cNvSpPr>
            <a:spLocks noGrp="1"/>
          </p:cNvSpPr>
          <p:nvPr>
            <p:ph type="sldNum" sz="quarter" idx="12"/>
          </p:nvPr>
        </p:nvSpPr>
        <p:spPr/>
        <p:txBody>
          <a:bodyPr/>
          <a:lstStyle/>
          <a:p>
            <a:fld id="{6A10F667-8286-4FD0-8D2D-0D07FFA8DA6B}" type="slidenum">
              <a:rPr lang="en-US" smtClean="0"/>
              <a:t>‹#›</a:t>
            </a:fld>
            <a:endParaRPr lang="en-US"/>
          </a:p>
        </p:txBody>
      </p:sp>
    </p:spTree>
    <p:extLst>
      <p:ext uri="{BB962C8B-B14F-4D97-AF65-F5344CB8AC3E}">
        <p14:creationId xmlns:p14="http://schemas.microsoft.com/office/powerpoint/2010/main" val="3262976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4138A-78DA-D1F2-9AC6-D448A0CACE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5B44AE-63ED-04BD-C0A9-B7ADD291DD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9889E6-075E-F5DF-C0EC-7CEC791500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61A220-613B-71F6-AE0E-57051A7C2250}"/>
              </a:ext>
            </a:extLst>
          </p:cNvPr>
          <p:cNvSpPr>
            <a:spLocks noGrp="1"/>
          </p:cNvSpPr>
          <p:nvPr>
            <p:ph type="dt" sz="half" idx="10"/>
          </p:nvPr>
        </p:nvSpPr>
        <p:spPr/>
        <p:txBody>
          <a:bodyPr/>
          <a:lstStyle/>
          <a:p>
            <a:fld id="{E804064F-31C4-44E3-86B5-07C2DB86DD41}" type="datetimeFigureOut">
              <a:rPr lang="en-US" smtClean="0"/>
              <a:t>1/12/2026</a:t>
            </a:fld>
            <a:endParaRPr lang="en-US"/>
          </a:p>
        </p:txBody>
      </p:sp>
      <p:sp>
        <p:nvSpPr>
          <p:cNvPr id="6" name="Footer Placeholder 5">
            <a:extLst>
              <a:ext uri="{FF2B5EF4-FFF2-40B4-BE49-F238E27FC236}">
                <a16:creationId xmlns:a16="http://schemas.microsoft.com/office/drawing/2014/main" id="{0010E87C-DC54-73B3-1B82-E4BF708990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06DCB8-E35F-6BF3-8F6D-68381D118403}"/>
              </a:ext>
            </a:extLst>
          </p:cNvPr>
          <p:cNvSpPr>
            <a:spLocks noGrp="1"/>
          </p:cNvSpPr>
          <p:nvPr>
            <p:ph type="sldNum" sz="quarter" idx="12"/>
          </p:nvPr>
        </p:nvSpPr>
        <p:spPr/>
        <p:txBody>
          <a:bodyPr/>
          <a:lstStyle/>
          <a:p>
            <a:fld id="{6A10F667-8286-4FD0-8D2D-0D07FFA8DA6B}" type="slidenum">
              <a:rPr lang="en-US" smtClean="0"/>
              <a:t>‹#›</a:t>
            </a:fld>
            <a:endParaRPr lang="en-US"/>
          </a:p>
        </p:txBody>
      </p:sp>
    </p:spTree>
    <p:extLst>
      <p:ext uri="{BB962C8B-B14F-4D97-AF65-F5344CB8AC3E}">
        <p14:creationId xmlns:p14="http://schemas.microsoft.com/office/powerpoint/2010/main" val="29837053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FCE20-FB05-9722-4D9D-ECB1F5542D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898CC3-9B9A-97F5-C423-72EF6DD424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E36BD3-6E56-F96A-8E2A-C38260C812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B1EDBE-9E59-530F-2EBF-00B78505CA53}"/>
              </a:ext>
            </a:extLst>
          </p:cNvPr>
          <p:cNvSpPr>
            <a:spLocks noGrp="1"/>
          </p:cNvSpPr>
          <p:nvPr>
            <p:ph type="dt" sz="half" idx="10"/>
          </p:nvPr>
        </p:nvSpPr>
        <p:spPr/>
        <p:txBody>
          <a:bodyPr/>
          <a:lstStyle/>
          <a:p>
            <a:fld id="{E804064F-31C4-44E3-86B5-07C2DB86DD41}" type="datetimeFigureOut">
              <a:rPr lang="en-US" smtClean="0"/>
              <a:t>1/12/2026</a:t>
            </a:fld>
            <a:endParaRPr lang="en-US"/>
          </a:p>
        </p:txBody>
      </p:sp>
      <p:sp>
        <p:nvSpPr>
          <p:cNvPr id="6" name="Footer Placeholder 5">
            <a:extLst>
              <a:ext uri="{FF2B5EF4-FFF2-40B4-BE49-F238E27FC236}">
                <a16:creationId xmlns:a16="http://schemas.microsoft.com/office/drawing/2014/main" id="{9C9AB690-984E-D89B-63BF-0257740D25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53C160-3665-9862-6B27-CCCCFE061316}"/>
              </a:ext>
            </a:extLst>
          </p:cNvPr>
          <p:cNvSpPr>
            <a:spLocks noGrp="1"/>
          </p:cNvSpPr>
          <p:nvPr>
            <p:ph type="sldNum" sz="quarter" idx="12"/>
          </p:nvPr>
        </p:nvSpPr>
        <p:spPr/>
        <p:txBody>
          <a:bodyPr/>
          <a:lstStyle/>
          <a:p>
            <a:fld id="{6A10F667-8286-4FD0-8D2D-0D07FFA8DA6B}" type="slidenum">
              <a:rPr lang="en-US" smtClean="0"/>
              <a:t>‹#›</a:t>
            </a:fld>
            <a:endParaRPr lang="en-US"/>
          </a:p>
        </p:txBody>
      </p:sp>
    </p:spTree>
    <p:extLst>
      <p:ext uri="{BB962C8B-B14F-4D97-AF65-F5344CB8AC3E}">
        <p14:creationId xmlns:p14="http://schemas.microsoft.com/office/powerpoint/2010/main" val="39618312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E2285-7D63-1858-0499-40823AECE5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F916F6-25C6-D52C-1CA8-1E53473D9B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12AB24-00B7-721B-87DA-7DB99EBB91BC}"/>
              </a:ext>
            </a:extLst>
          </p:cNvPr>
          <p:cNvSpPr>
            <a:spLocks noGrp="1"/>
          </p:cNvSpPr>
          <p:nvPr>
            <p:ph type="dt" sz="half" idx="10"/>
          </p:nvPr>
        </p:nvSpPr>
        <p:spPr/>
        <p:txBody>
          <a:bodyPr/>
          <a:lstStyle/>
          <a:p>
            <a:fld id="{E804064F-31C4-44E3-86B5-07C2DB86DD41}" type="datetimeFigureOut">
              <a:rPr lang="en-US" smtClean="0"/>
              <a:t>1/12/2026</a:t>
            </a:fld>
            <a:endParaRPr lang="en-US"/>
          </a:p>
        </p:txBody>
      </p:sp>
      <p:sp>
        <p:nvSpPr>
          <p:cNvPr id="5" name="Footer Placeholder 4">
            <a:extLst>
              <a:ext uri="{FF2B5EF4-FFF2-40B4-BE49-F238E27FC236}">
                <a16:creationId xmlns:a16="http://schemas.microsoft.com/office/drawing/2014/main" id="{73D1751C-D96C-CDF8-0289-3324A7D3DA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947DA1-10B3-C0C2-E63A-AC6A97DF0736}"/>
              </a:ext>
            </a:extLst>
          </p:cNvPr>
          <p:cNvSpPr>
            <a:spLocks noGrp="1"/>
          </p:cNvSpPr>
          <p:nvPr>
            <p:ph type="sldNum" sz="quarter" idx="12"/>
          </p:nvPr>
        </p:nvSpPr>
        <p:spPr/>
        <p:txBody>
          <a:bodyPr/>
          <a:lstStyle/>
          <a:p>
            <a:fld id="{6A10F667-8286-4FD0-8D2D-0D07FFA8DA6B}" type="slidenum">
              <a:rPr lang="en-US" smtClean="0"/>
              <a:t>‹#›</a:t>
            </a:fld>
            <a:endParaRPr lang="en-US"/>
          </a:p>
        </p:txBody>
      </p:sp>
    </p:spTree>
    <p:extLst>
      <p:ext uri="{BB962C8B-B14F-4D97-AF65-F5344CB8AC3E}">
        <p14:creationId xmlns:p14="http://schemas.microsoft.com/office/powerpoint/2010/main" val="34028571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860124-A401-FFA9-5FC0-6F5588FEBB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DEA356-AAFA-2EA6-1B77-1F8E9DC77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780830-9BC7-8704-6E54-A5348A1F1E19}"/>
              </a:ext>
            </a:extLst>
          </p:cNvPr>
          <p:cNvSpPr>
            <a:spLocks noGrp="1"/>
          </p:cNvSpPr>
          <p:nvPr>
            <p:ph type="dt" sz="half" idx="10"/>
          </p:nvPr>
        </p:nvSpPr>
        <p:spPr/>
        <p:txBody>
          <a:bodyPr/>
          <a:lstStyle/>
          <a:p>
            <a:fld id="{E804064F-31C4-44E3-86B5-07C2DB86DD41}" type="datetimeFigureOut">
              <a:rPr lang="en-US" smtClean="0"/>
              <a:t>1/12/2026</a:t>
            </a:fld>
            <a:endParaRPr lang="en-US"/>
          </a:p>
        </p:txBody>
      </p:sp>
      <p:sp>
        <p:nvSpPr>
          <p:cNvPr id="5" name="Footer Placeholder 4">
            <a:extLst>
              <a:ext uri="{FF2B5EF4-FFF2-40B4-BE49-F238E27FC236}">
                <a16:creationId xmlns:a16="http://schemas.microsoft.com/office/drawing/2014/main" id="{52E1B589-9FA2-510F-F37F-531BDA0546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1B453F-0930-8D16-BF8C-D43F91DE8BF8}"/>
              </a:ext>
            </a:extLst>
          </p:cNvPr>
          <p:cNvSpPr>
            <a:spLocks noGrp="1"/>
          </p:cNvSpPr>
          <p:nvPr>
            <p:ph type="sldNum" sz="quarter" idx="12"/>
          </p:nvPr>
        </p:nvSpPr>
        <p:spPr/>
        <p:txBody>
          <a:bodyPr/>
          <a:lstStyle/>
          <a:p>
            <a:fld id="{6A10F667-8286-4FD0-8D2D-0D07FFA8DA6B}" type="slidenum">
              <a:rPr lang="en-US" smtClean="0"/>
              <a:t>‹#›</a:t>
            </a:fld>
            <a:endParaRPr lang="en-US"/>
          </a:p>
        </p:txBody>
      </p:sp>
    </p:spTree>
    <p:extLst>
      <p:ext uri="{BB962C8B-B14F-4D97-AF65-F5344CB8AC3E}">
        <p14:creationId xmlns:p14="http://schemas.microsoft.com/office/powerpoint/2010/main" val="298633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4 - GREEN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13" name="Picture 12" descr="A black and white logo&#10;&#10;Description automatically generated">
            <a:extLst>
              <a:ext uri="{FF2B5EF4-FFF2-40B4-BE49-F238E27FC236}">
                <a16:creationId xmlns:a16="http://schemas.microsoft.com/office/drawing/2014/main" id="{4A63C94D-302D-2C1F-951E-4472526EA3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2" name="Text Placeholder 10">
            <a:extLst>
              <a:ext uri="{FF2B5EF4-FFF2-40B4-BE49-F238E27FC236}">
                <a16:creationId xmlns:a16="http://schemas.microsoft.com/office/drawing/2014/main" id="{8130B2CB-A7DB-568E-E6DF-132A1E5593C5}"/>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364840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4B529-37F3-27E3-BED8-A83F60C408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BB814F-2ED4-A721-A9BB-C0F64474FA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026D87-A060-5E26-73AA-DE11117C6B13}"/>
              </a:ext>
            </a:extLst>
          </p:cNvPr>
          <p:cNvSpPr>
            <a:spLocks noGrp="1"/>
          </p:cNvSpPr>
          <p:nvPr>
            <p:ph type="dt" sz="half" idx="10"/>
          </p:nvPr>
        </p:nvSpPr>
        <p:spPr/>
        <p:txBody>
          <a:bodyPr/>
          <a:lstStyle/>
          <a:p>
            <a:fld id="{F7BCD5FC-13DF-7947-A2F8-230685ED9D21}" type="datetimeFigureOut">
              <a:rPr lang="en-US" smtClean="0"/>
              <a:t>1/12/2026</a:t>
            </a:fld>
            <a:endParaRPr lang="en-US"/>
          </a:p>
        </p:txBody>
      </p:sp>
      <p:sp>
        <p:nvSpPr>
          <p:cNvPr id="5" name="Footer Placeholder 4">
            <a:extLst>
              <a:ext uri="{FF2B5EF4-FFF2-40B4-BE49-F238E27FC236}">
                <a16:creationId xmlns:a16="http://schemas.microsoft.com/office/drawing/2014/main" id="{E1AAA843-B829-3293-8E31-20545CE683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07B6CF-47BB-38EC-860D-750905F127E3}"/>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1228471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65A48-4189-F93E-C746-B8E403F134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597866-6D8F-A4C9-00F1-0A84474EA2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F060A0-ADF0-2AC6-BAB0-C3348AB0E3B4}"/>
              </a:ext>
            </a:extLst>
          </p:cNvPr>
          <p:cNvSpPr>
            <a:spLocks noGrp="1"/>
          </p:cNvSpPr>
          <p:nvPr>
            <p:ph type="dt" sz="half" idx="10"/>
          </p:nvPr>
        </p:nvSpPr>
        <p:spPr/>
        <p:txBody>
          <a:bodyPr/>
          <a:lstStyle/>
          <a:p>
            <a:fld id="{F7BCD5FC-13DF-7947-A2F8-230685ED9D21}" type="datetimeFigureOut">
              <a:rPr lang="en-US" smtClean="0"/>
              <a:t>1/12/2026</a:t>
            </a:fld>
            <a:endParaRPr lang="en-US"/>
          </a:p>
        </p:txBody>
      </p:sp>
      <p:sp>
        <p:nvSpPr>
          <p:cNvPr id="5" name="Footer Placeholder 4">
            <a:extLst>
              <a:ext uri="{FF2B5EF4-FFF2-40B4-BE49-F238E27FC236}">
                <a16:creationId xmlns:a16="http://schemas.microsoft.com/office/drawing/2014/main" id="{AB61D802-2563-13DE-7874-64BBB3A59B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F7405-EC7E-4C73-C700-8CB6BF59CFE8}"/>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6799019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06A14-3301-BCA3-DAEA-7E6CD836FC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33B96D-AEB8-9007-4ABD-049B655360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A17BEA-4646-64A9-8066-00005EBB38DD}"/>
              </a:ext>
            </a:extLst>
          </p:cNvPr>
          <p:cNvSpPr>
            <a:spLocks noGrp="1"/>
          </p:cNvSpPr>
          <p:nvPr>
            <p:ph type="dt" sz="half" idx="10"/>
          </p:nvPr>
        </p:nvSpPr>
        <p:spPr/>
        <p:txBody>
          <a:bodyPr/>
          <a:lstStyle/>
          <a:p>
            <a:fld id="{F7BCD5FC-13DF-7947-A2F8-230685ED9D21}" type="datetimeFigureOut">
              <a:rPr lang="en-US" smtClean="0"/>
              <a:t>1/12/2026</a:t>
            </a:fld>
            <a:endParaRPr lang="en-US"/>
          </a:p>
        </p:txBody>
      </p:sp>
      <p:sp>
        <p:nvSpPr>
          <p:cNvPr id="5" name="Footer Placeholder 4">
            <a:extLst>
              <a:ext uri="{FF2B5EF4-FFF2-40B4-BE49-F238E27FC236}">
                <a16:creationId xmlns:a16="http://schemas.microsoft.com/office/drawing/2014/main" id="{D5112C7E-E9AC-21C1-EBC9-878859E505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3BD9E9-890C-F252-6606-B87D5BD69CD4}"/>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32039810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64E55-CC9B-E146-2A61-7CC4D9F3ED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94D090-8900-D263-8AF0-B272F7D0D9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79BCDF-BAED-B7E7-9F31-CFBD2465DC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A03DCE-B4A2-9D66-8484-251574036FF1}"/>
              </a:ext>
            </a:extLst>
          </p:cNvPr>
          <p:cNvSpPr>
            <a:spLocks noGrp="1"/>
          </p:cNvSpPr>
          <p:nvPr>
            <p:ph type="dt" sz="half" idx="10"/>
          </p:nvPr>
        </p:nvSpPr>
        <p:spPr/>
        <p:txBody>
          <a:bodyPr/>
          <a:lstStyle/>
          <a:p>
            <a:fld id="{F7BCD5FC-13DF-7947-A2F8-230685ED9D21}" type="datetimeFigureOut">
              <a:rPr lang="en-US" smtClean="0"/>
              <a:t>1/12/2026</a:t>
            </a:fld>
            <a:endParaRPr lang="en-US"/>
          </a:p>
        </p:txBody>
      </p:sp>
      <p:sp>
        <p:nvSpPr>
          <p:cNvPr id="6" name="Footer Placeholder 5">
            <a:extLst>
              <a:ext uri="{FF2B5EF4-FFF2-40B4-BE49-F238E27FC236}">
                <a16:creationId xmlns:a16="http://schemas.microsoft.com/office/drawing/2014/main" id="{DBD7C103-5A0E-D5CE-D2B7-7262E4E460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6FE9FA-CA7C-3579-82C1-55CEF4D1B2D4}"/>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34171629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29883-F9D5-8FCB-800B-E82F1F3292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4B762A-36EF-4C01-51C1-1E6A6B0C35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0CD3FE-B0B5-45C3-4D81-6FC0B09283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2E9B26-8A30-76A3-4E0E-DB6873F64A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265260-4A22-4628-D1DE-CAF745AC21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E7CC59-DA35-50B5-4071-4B065C8C229D}"/>
              </a:ext>
            </a:extLst>
          </p:cNvPr>
          <p:cNvSpPr>
            <a:spLocks noGrp="1"/>
          </p:cNvSpPr>
          <p:nvPr>
            <p:ph type="dt" sz="half" idx="10"/>
          </p:nvPr>
        </p:nvSpPr>
        <p:spPr/>
        <p:txBody>
          <a:bodyPr/>
          <a:lstStyle/>
          <a:p>
            <a:fld id="{F7BCD5FC-13DF-7947-A2F8-230685ED9D21}" type="datetimeFigureOut">
              <a:rPr lang="en-US" smtClean="0"/>
              <a:t>1/12/2026</a:t>
            </a:fld>
            <a:endParaRPr lang="en-US"/>
          </a:p>
        </p:txBody>
      </p:sp>
      <p:sp>
        <p:nvSpPr>
          <p:cNvPr id="8" name="Footer Placeholder 7">
            <a:extLst>
              <a:ext uri="{FF2B5EF4-FFF2-40B4-BE49-F238E27FC236}">
                <a16:creationId xmlns:a16="http://schemas.microsoft.com/office/drawing/2014/main" id="{56998E70-8392-8ADB-910C-3309C2D633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7FCC37-2464-BBA3-65C7-A16B6F6BC23F}"/>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39456359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B8378-4CA5-FDBB-C757-284C09CBD1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B1BF1E-A6DF-91E6-9789-E0878F7F2580}"/>
              </a:ext>
            </a:extLst>
          </p:cNvPr>
          <p:cNvSpPr>
            <a:spLocks noGrp="1"/>
          </p:cNvSpPr>
          <p:nvPr>
            <p:ph type="dt" sz="half" idx="10"/>
          </p:nvPr>
        </p:nvSpPr>
        <p:spPr/>
        <p:txBody>
          <a:bodyPr/>
          <a:lstStyle/>
          <a:p>
            <a:fld id="{F7BCD5FC-13DF-7947-A2F8-230685ED9D21}" type="datetimeFigureOut">
              <a:rPr lang="en-US" smtClean="0"/>
              <a:t>1/12/2026</a:t>
            </a:fld>
            <a:endParaRPr lang="en-US"/>
          </a:p>
        </p:txBody>
      </p:sp>
      <p:sp>
        <p:nvSpPr>
          <p:cNvPr id="4" name="Footer Placeholder 3">
            <a:extLst>
              <a:ext uri="{FF2B5EF4-FFF2-40B4-BE49-F238E27FC236}">
                <a16:creationId xmlns:a16="http://schemas.microsoft.com/office/drawing/2014/main" id="{C539D5AF-D782-22E7-7CEE-A1890628F9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9BC8AF-13D6-BF95-911F-2EC4710E1B1F}"/>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20641368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F13BC-D388-DEA6-FBD8-7A1F9A30E3A6}"/>
              </a:ext>
            </a:extLst>
          </p:cNvPr>
          <p:cNvSpPr>
            <a:spLocks noGrp="1"/>
          </p:cNvSpPr>
          <p:nvPr>
            <p:ph type="dt" sz="half" idx="10"/>
          </p:nvPr>
        </p:nvSpPr>
        <p:spPr/>
        <p:txBody>
          <a:bodyPr/>
          <a:lstStyle/>
          <a:p>
            <a:fld id="{F7BCD5FC-13DF-7947-A2F8-230685ED9D21}" type="datetimeFigureOut">
              <a:rPr lang="en-US" smtClean="0"/>
              <a:t>1/12/2026</a:t>
            </a:fld>
            <a:endParaRPr lang="en-US"/>
          </a:p>
        </p:txBody>
      </p:sp>
      <p:sp>
        <p:nvSpPr>
          <p:cNvPr id="3" name="Footer Placeholder 2">
            <a:extLst>
              <a:ext uri="{FF2B5EF4-FFF2-40B4-BE49-F238E27FC236}">
                <a16:creationId xmlns:a16="http://schemas.microsoft.com/office/drawing/2014/main" id="{771512C5-9DF1-40B4-D3E3-56502DDDFC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770F2E-2720-DB77-F2E2-1AA4B9BF00FC}"/>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31816139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A1957-07D4-8259-8B83-34D00302B1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145DB4-0746-A0E4-5EE7-1CB9387779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BD4C7B-D88C-8735-A295-3262A1F4BF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9CC462-3687-90D1-B602-FD5532AB78AA}"/>
              </a:ext>
            </a:extLst>
          </p:cNvPr>
          <p:cNvSpPr>
            <a:spLocks noGrp="1"/>
          </p:cNvSpPr>
          <p:nvPr>
            <p:ph type="dt" sz="half" idx="10"/>
          </p:nvPr>
        </p:nvSpPr>
        <p:spPr/>
        <p:txBody>
          <a:bodyPr/>
          <a:lstStyle/>
          <a:p>
            <a:fld id="{F7BCD5FC-13DF-7947-A2F8-230685ED9D21}" type="datetimeFigureOut">
              <a:rPr lang="en-US" smtClean="0"/>
              <a:t>1/12/2026</a:t>
            </a:fld>
            <a:endParaRPr lang="en-US"/>
          </a:p>
        </p:txBody>
      </p:sp>
      <p:sp>
        <p:nvSpPr>
          <p:cNvPr id="6" name="Footer Placeholder 5">
            <a:extLst>
              <a:ext uri="{FF2B5EF4-FFF2-40B4-BE49-F238E27FC236}">
                <a16:creationId xmlns:a16="http://schemas.microsoft.com/office/drawing/2014/main" id="{2F73FECB-B5C6-14E4-D5D1-07DCFCFD50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523F32-618F-C236-C98E-3B2DFDE13344}"/>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36030219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282B-C103-5D24-ACBD-474D9224C9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12C615-D1DE-C6B9-196B-F128095D5D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554C6A-ADD7-4AD6-3DD1-59B47670B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87C6A9-C74B-CDBA-BEB1-5837FB58906F}"/>
              </a:ext>
            </a:extLst>
          </p:cNvPr>
          <p:cNvSpPr>
            <a:spLocks noGrp="1"/>
          </p:cNvSpPr>
          <p:nvPr>
            <p:ph type="dt" sz="half" idx="10"/>
          </p:nvPr>
        </p:nvSpPr>
        <p:spPr/>
        <p:txBody>
          <a:bodyPr/>
          <a:lstStyle/>
          <a:p>
            <a:fld id="{F7BCD5FC-13DF-7947-A2F8-230685ED9D21}" type="datetimeFigureOut">
              <a:rPr lang="en-US" smtClean="0"/>
              <a:t>1/12/2026</a:t>
            </a:fld>
            <a:endParaRPr lang="en-US"/>
          </a:p>
        </p:txBody>
      </p:sp>
      <p:sp>
        <p:nvSpPr>
          <p:cNvPr id="6" name="Footer Placeholder 5">
            <a:extLst>
              <a:ext uri="{FF2B5EF4-FFF2-40B4-BE49-F238E27FC236}">
                <a16:creationId xmlns:a16="http://schemas.microsoft.com/office/drawing/2014/main" id="{742994D3-AA85-B5A7-8E3A-659CEEA900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485DEB-F6B8-0E01-A4E6-A08BBE4B654E}"/>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8877886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20572-4D8D-C887-F96E-72BA7A49C4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35D742-A617-912B-A286-1F160D00E6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D39A7E-B04D-FC42-7C21-6A9324F99665}"/>
              </a:ext>
            </a:extLst>
          </p:cNvPr>
          <p:cNvSpPr>
            <a:spLocks noGrp="1"/>
          </p:cNvSpPr>
          <p:nvPr>
            <p:ph type="dt" sz="half" idx="10"/>
          </p:nvPr>
        </p:nvSpPr>
        <p:spPr/>
        <p:txBody>
          <a:bodyPr/>
          <a:lstStyle/>
          <a:p>
            <a:fld id="{F7BCD5FC-13DF-7947-A2F8-230685ED9D21}" type="datetimeFigureOut">
              <a:rPr lang="en-US" smtClean="0"/>
              <a:t>1/12/2026</a:t>
            </a:fld>
            <a:endParaRPr lang="en-US"/>
          </a:p>
        </p:txBody>
      </p:sp>
      <p:sp>
        <p:nvSpPr>
          <p:cNvPr id="5" name="Footer Placeholder 4">
            <a:extLst>
              <a:ext uri="{FF2B5EF4-FFF2-40B4-BE49-F238E27FC236}">
                <a16:creationId xmlns:a16="http://schemas.microsoft.com/office/drawing/2014/main" id="{3E5EF7F9-DC71-A761-E167-4D24E7513C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9C75B6-930F-59EF-2C58-7D059229BE6F}"/>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3640036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4882713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86F4B3-D572-784D-B272-41FE30BAC4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C8D081-2F58-710A-208B-7055204BA6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F86B68-5F16-6170-D8D6-7CC3AD9ECDF1}"/>
              </a:ext>
            </a:extLst>
          </p:cNvPr>
          <p:cNvSpPr>
            <a:spLocks noGrp="1"/>
          </p:cNvSpPr>
          <p:nvPr>
            <p:ph type="dt" sz="half" idx="10"/>
          </p:nvPr>
        </p:nvSpPr>
        <p:spPr/>
        <p:txBody>
          <a:bodyPr/>
          <a:lstStyle/>
          <a:p>
            <a:fld id="{F7BCD5FC-13DF-7947-A2F8-230685ED9D21}" type="datetimeFigureOut">
              <a:rPr lang="en-US" smtClean="0"/>
              <a:t>1/12/2026</a:t>
            </a:fld>
            <a:endParaRPr lang="en-US"/>
          </a:p>
        </p:txBody>
      </p:sp>
      <p:sp>
        <p:nvSpPr>
          <p:cNvPr id="5" name="Footer Placeholder 4">
            <a:extLst>
              <a:ext uri="{FF2B5EF4-FFF2-40B4-BE49-F238E27FC236}">
                <a16:creationId xmlns:a16="http://schemas.microsoft.com/office/drawing/2014/main" id="{E2704BAE-0AA3-07B1-6A2A-2F77E30C06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08CB7-1D73-588D-C9C4-93DA8B3EDAC3}"/>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21016440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2_Two Content">
    <p:bg>
      <p:bgPr>
        <a:solidFill>
          <a:schemeClr val="bg1">
            <a:lumMod val="95000"/>
          </a:schemeClr>
        </a:solidFill>
        <a:effectLst/>
      </p:bgPr>
    </p:bg>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7A210842-C856-EAB7-ECD7-C80D85137E32}"/>
              </a:ext>
            </a:extLst>
          </p:cNvPr>
          <p:cNvSpPr>
            <a:spLocks noGrp="1"/>
          </p:cNvSpPr>
          <p:nvPr>
            <p:ph type="title"/>
          </p:nvPr>
        </p:nvSpPr>
        <p:spPr>
          <a:xfrm>
            <a:off x="517523" y="550862"/>
            <a:ext cx="7590157" cy="498475"/>
          </a:xfrm>
        </p:spPr>
        <p:txBody>
          <a:bodyPr>
            <a:noAutofit/>
          </a:bodyPr>
          <a:lstStyle>
            <a:lvl1pPr>
              <a:defRPr sz="3600">
                <a:solidFill>
                  <a:schemeClr val="accent1"/>
                </a:solidFill>
                <a:latin typeface="Franklin Gothic Medium" panose="020B0603020102020204" pitchFamily="34" charset="0"/>
              </a:defRPr>
            </a:lvl1pPr>
          </a:lstStyle>
          <a:p>
            <a:r>
              <a:rPr lang="en-US"/>
              <a:t>Click to edit Master title style</a:t>
            </a:r>
          </a:p>
        </p:txBody>
      </p:sp>
      <p:sp>
        <p:nvSpPr>
          <p:cNvPr id="2" name="Rectangle 1">
            <a:extLst>
              <a:ext uri="{FF2B5EF4-FFF2-40B4-BE49-F238E27FC236}">
                <a16:creationId xmlns:a16="http://schemas.microsoft.com/office/drawing/2014/main" id="{B0678ADB-7B8E-A320-7BB0-B3106D92702C}"/>
              </a:ext>
            </a:extLst>
          </p:cNvPr>
          <p:cNvSpPr/>
          <p:nvPr userDrawn="1"/>
        </p:nvSpPr>
        <p:spPr>
          <a:xfrm>
            <a:off x="9874249" y="324910"/>
            <a:ext cx="2317751" cy="93911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B10122D-399C-1EC3-D281-149BFA504F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45183" y="537687"/>
            <a:ext cx="1975882" cy="511650"/>
          </a:xfrm>
          <a:prstGeom prst="rect">
            <a:avLst/>
          </a:prstGeom>
        </p:spPr>
      </p:pic>
      <p:sp>
        <p:nvSpPr>
          <p:cNvPr id="5" name="Rectangle 4">
            <a:extLst>
              <a:ext uri="{FF2B5EF4-FFF2-40B4-BE49-F238E27FC236}">
                <a16:creationId xmlns:a16="http://schemas.microsoft.com/office/drawing/2014/main" id="{86086E3A-CE29-F840-920C-CD8DF8F41F15}"/>
              </a:ext>
            </a:extLst>
          </p:cNvPr>
          <p:cNvSpPr/>
          <p:nvPr userDrawn="1"/>
        </p:nvSpPr>
        <p:spPr>
          <a:xfrm>
            <a:off x="0" y="134742"/>
            <a:ext cx="266330" cy="134950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2715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5_Two Content">
    <p:bg>
      <p:bgPr>
        <a:solidFill>
          <a:srgbClr val="F3F1F1"/>
        </a:solidFill>
        <a:effectLst/>
      </p:bgPr>
    </p:bg>
    <p:spTree>
      <p:nvGrpSpPr>
        <p:cNvPr id="1" name=""/>
        <p:cNvGrpSpPr/>
        <p:nvPr/>
      </p:nvGrpSpPr>
      <p:grpSpPr>
        <a:xfrm>
          <a:off x="0" y="0"/>
          <a:ext cx="0" cy="0"/>
          <a:chOff x="0" y="0"/>
          <a:chExt cx="0" cy="0"/>
        </a:xfrm>
      </p:grpSpPr>
      <p:pic>
        <p:nvPicPr>
          <p:cNvPr id="3" name="Picture 2" descr="Denver skyline and view of City Park&#10;">
            <a:extLst>
              <a:ext uri="{FF2B5EF4-FFF2-40B4-BE49-F238E27FC236}">
                <a16:creationId xmlns:a16="http://schemas.microsoft.com/office/drawing/2014/main" id="{7D557ED1-0CBE-C03A-5EDB-E08402CB51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2730500" cy="6858000"/>
          </a:xfrm>
          <a:prstGeom prst="rect">
            <a:avLst/>
          </a:prstGeom>
        </p:spPr>
      </p:pic>
      <p:sp>
        <p:nvSpPr>
          <p:cNvPr id="4" name="Rectangle 3">
            <a:extLst>
              <a:ext uri="{FF2B5EF4-FFF2-40B4-BE49-F238E27FC236}">
                <a16:creationId xmlns:a16="http://schemas.microsoft.com/office/drawing/2014/main" id="{97EF56B5-E52B-1DCB-1091-5CA0269E200B}"/>
              </a:ext>
            </a:extLst>
          </p:cNvPr>
          <p:cNvSpPr/>
          <p:nvPr userDrawn="1"/>
        </p:nvSpPr>
        <p:spPr>
          <a:xfrm>
            <a:off x="0" y="5880847"/>
            <a:ext cx="2730500" cy="977153"/>
          </a:xfrm>
          <a:prstGeom prst="rect">
            <a:avLst/>
          </a:prstGeom>
          <a:solidFill>
            <a:srgbClr val="6E8D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6D7D0E2-13FA-3B32-4988-091DC06C968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9158" y="6078830"/>
            <a:ext cx="1975882" cy="511650"/>
          </a:xfrm>
          <a:prstGeom prst="rect">
            <a:avLst/>
          </a:prstGeom>
        </p:spPr>
      </p:pic>
      <p:sp>
        <p:nvSpPr>
          <p:cNvPr id="2" name="Rectangle 1">
            <a:extLst>
              <a:ext uri="{FF2B5EF4-FFF2-40B4-BE49-F238E27FC236}">
                <a16:creationId xmlns:a16="http://schemas.microsoft.com/office/drawing/2014/main" id="{AB5B573A-338F-C065-1921-192521C472EA}"/>
              </a:ext>
            </a:extLst>
          </p:cNvPr>
          <p:cNvSpPr/>
          <p:nvPr userDrawn="1"/>
        </p:nvSpPr>
        <p:spPr>
          <a:xfrm>
            <a:off x="0" y="1556087"/>
            <a:ext cx="824753" cy="4324760"/>
          </a:xfrm>
          <a:prstGeom prst="rect">
            <a:avLst/>
          </a:prstGeom>
          <a:solidFill>
            <a:schemeClr val="accent1">
              <a:alpha val="6616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D150335-E73B-FF1C-EDB0-2BF0A4B2B0EE}"/>
              </a:ext>
            </a:extLst>
          </p:cNvPr>
          <p:cNvSpPr/>
          <p:nvPr userDrawn="1"/>
        </p:nvSpPr>
        <p:spPr>
          <a:xfrm>
            <a:off x="0" y="0"/>
            <a:ext cx="2730500" cy="2026024"/>
          </a:xfrm>
          <a:prstGeom prst="rect">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4FF64910-7D74-56FD-6767-CE3140C84BE1}"/>
              </a:ext>
            </a:extLst>
          </p:cNvPr>
          <p:cNvSpPr/>
          <p:nvPr userDrawn="1"/>
        </p:nvSpPr>
        <p:spPr>
          <a:xfrm rot="5400000">
            <a:off x="2136455" y="618874"/>
            <a:ext cx="1265445" cy="788276"/>
          </a:xfrm>
          <a:prstGeom prst="triangle">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D61B5AFC-7C97-8B20-B821-B8950DF85F4F}"/>
              </a:ext>
            </a:extLst>
          </p:cNvPr>
          <p:cNvSpPr>
            <a:spLocks noGrp="1"/>
          </p:cNvSpPr>
          <p:nvPr>
            <p:ph type="title"/>
          </p:nvPr>
        </p:nvSpPr>
        <p:spPr>
          <a:xfrm>
            <a:off x="293630" y="320172"/>
            <a:ext cx="2198268" cy="1325563"/>
          </a:xfrm>
        </p:spPr>
        <p:txBody>
          <a:bodyPr>
            <a:noAutofit/>
          </a:bodyPr>
          <a:lstStyle>
            <a:lvl1pPr>
              <a:defRPr sz="3200">
                <a:solidFill>
                  <a:schemeClr val="bg1"/>
                </a:solidFill>
                <a:latin typeface="Franklin Gothic Medium" panose="020B0603020102020204" pitchFamily="34" charset="0"/>
              </a:defRPr>
            </a:lvl1pPr>
          </a:lstStyle>
          <a:p>
            <a:r>
              <a:rPr lang="en-US"/>
              <a:t>Click to edit Master title style</a:t>
            </a:r>
          </a:p>
        </p:txBody>
      </p:sp>
    </p:spTree>
    <p:extLst>
      <p:ext uri="{BB962C8B-B14F-4D97-AF65-F5344CB8AC3E}">
        <p14:creationId xmlns:p14="http://schemas.microsoft.com/office/powerpoint/2010/main" val="32172178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Content 2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11" name="Text Placeholder 10">
            <a:extLst>
              <a:ext uri="{FF2B5EF4-FFF2-40B4-BE49-F238E27FC236}">
                <a16:creationId xmlns:a16="http://schemas.microsoft.com/office/drawing/2014/main" id="{ACF43B73-9E31-6EB9-4037-8A6C367AED3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0"/>
            <a:endParaRPr lang="en-US"/>
          </a:p>
        </p:txBody>
      </p:sp>
    </p:spTree>
    <p:extLst>
      <p:ext uri="{BB962C8B-B14F-4D97-AF65-F5344CB8AC3E}">
        <p14:creationId xmlns:p14="http://schemas.microsoft.com/office/powerpoint/2010/main" val="2000643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1 -green">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3"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5"/>
            <a:ext cx="8694739"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3" cy="432677"/>
          </a:xfrm>
          <a:prstGeom prst="rect">
            <a:avLst/>
          </a:prstGeom>
        </p:spPr>
        <p:txBody>
          <a:bodyPr/>
          <a:lstStyle>
            <a:lvl1pPr marL="0" indent="0">
              <a:buNone/>
              <a:defRPr sz="1800" b="1" spc="300">
                <a:solidFill>
                  <a:schemeClr val="bg1"/>
                </a:solidFill>
              </a:defRPr>
            </a:lvl1pPr>
            <a:lvl3pPr marL="914377"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7" y="5874027"/>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3280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3"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5"/>
            <a:ext cx="8694739"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3" cy="432677"/>
          </a:xfrm>
          <a:prstGeom prst="rect">
            <a:avLst/>
          </a:prstGeom>
        </p:spPr>
        <p:txBody>
          <a:bodyPr/>
          <a:lstStyle>
            <a:lvl1pPr marL="0" indent="0">
              <a:buNone/>
              <a:defRPr sz="1800" b="1" spc="300">
                <a:solidFill>
                  <a:schemeClr val="bg1"/>
                </a:solidFill>
              </a:defRPr>
            </a:lvl1pPr>
            <a:lvl3pPr marL="914377"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7" y="5874027"/>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9377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1 - blu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3"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5"/>
            <a:ext cx="8694739"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3" cy="432677"/>
          </a:xfrm>
          <a:prstGeom prst="rect">
            <a:avLst/>
          </a:prstGeom>
        </p:spPr>
        <p:txBody>
          <a:bodyPr/>
          <a:lstStyle>
            <a:lvl1pPr marL="0" indent="0">
              <a:buNone/>
              <a:defRPr sz="1800" b="1" spc="300">
                <a:solidFill>
                  <a:schemeClr val="bg1"/>
                </a:solidFill>
              </a:defRPr>
            </a:lvl1pPr>
            <a:lvl3pPr marL="914377"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7" y="5874027"/>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302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3D765E8-D6C6-6443-9E84-8CC69B9DC425}"/>
              </a:ext>
            </a:extLst>
          </p:cNvPr>
          <p:cNvSpPr/>
          <p:nvPr userDrawn="1"/>
        </p:nvSpPr>
        <p:spPr>
          <a:xfrm>
            <a:off x="0" y="18"/>
            <a:ext cx="12192000" cy="839223"/>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accent2">
                  <a:lumMod val="75000"/>
                </a:schemeClr>
              </a:solidFill>
              <a:highlight>
                <a:srgbClr val="B74D13"/>
              </a:highlight>
            </a:endParaRPr>
          </a:p>
        </p:txBody>
      </p:sp>
      <p:pic>
        <p:nvPicPr>
          <p:cNvPr id="18" name="Picture 17" descr="A picture containing drawing&#10;&#10;Description automatically generated">
            <a:extLst>
              <a:ext uri="{FF2B5EF4-FFF2-40B4-BE49-F238E27FC236}">
                <a16:creationId xmlns:a16="http://schemas.microsoft.com/office/drawing/2014/main" id="{BB025679-0DA9-964F-881C-39D8B82914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4845" y="1"/>
            <a:ext cx="660791" cy="617696"/>
          </a:xfrm>
          <a:prstGeom prst="rect">
            <a:avLst/>
          </a:prstGeom>
        </p:spPr>
      </p:pic>
      <p:sp>
        <p:nvSpPr>
          <p:cNvPr id="17" name="TextBox 16">
            <a:extLst>
              <a:ext uri="{FF2B5EF4-FFF2-40B4-BE49-F238E27FC236}">
                <a16:creationId xmlns:a16="http://schemas.microsoft.com/office/drawing/2014/main" id="{7BE3F799-3B09-6F4A-960E-75D646F0607B}"/>
              </a:ext>
            </a:extLst>
          </p:cNvPr>
          <p:cNvSpPr txBox="1"/>
          <p:nvPr userDrawn="1"/>
        </p:nvSpPr>
        <p:spPr>
          <a:xfrm>
            <a:off x="10661527" y="7496787"/>
            <a:ext cx="246308" cy="461793"/>
          </a:xfrm>
          <a:prstGeom prst="rect">
            <a:avLst/>
          </a:prstGeom>
          <a:noFill/>
        </p:spPr>
        <p:txBody>
          <a:bodyPr wrap="square" rtlCol="0">
            <a:spAutoFit/>
          </a:bodyPr>
          <a:lstStyle/>
          <a:p>
            <a:endParaRPr lang="en-US" sz="2401"/>
          </a:p>
        </p:txBody>
      </p:sp>
    </p:spTree>
    <p:extLst>
      <p:ext uri="{BB962C8B-B14F-4D97-AF65-F5344CB8AC3E}">
        <p14:creationId xmlns:p14="http://schemas.microsoft.com/office/powerpoint/2010/main" val="25691369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Content 4 - GREEN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40" y="496503"/>
            <a:ext cx="8694403" cy="578319"/>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2" y="6320588"/>
            <a:ext cx="866775" cy="513683"/>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40" y="1555750"/>
            <a:ext cx="8694737" cy="578319"/>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4" y="-16043"/>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13" name="Picture 12" descr="A black and white logo&#10;&#10;Description automatically generated">
            <a:extLst>
              <a:ext uri="{FF2B5EF4-FFF2-40B4-BE49-F238E27FC236}">
                <a16:creationId xmlns:a16="http://schemas.microsoft.com/office/drawing/2014/main" id="{4A63C94D-302D-2C1F-951E-4472526EA3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1"/>
            <a:ext cx="565288" cy="565288"/>
          </a:xfrm>
          <a:prstGeom prst="rect">
            <a:avLst/>
          </a:prstGeom>
        </p:spPr>
      </p:pic>
      <p:sp>
        <p:nvSpPr>
          <p:cNvPr id="2" name="Text Placeholder 10">
            <a:extLst>
              <a:ext uri="{FF2B5EF4-FFF2-40B4-BE49-F238E27FC236}">
                <a16:creationId xmlns:a16="http://schemas.microsoft.com/office/drawing/2014/main" id="{8130B2CB-A7DB-568E-E6DF-132A1E5593C5}"/>
              </a:ext>
            </a:extLst>
          </p:cNvPr>
          <p:cNvSpPr>
            <a:spLocks noGrp="1"/>
          </p:cNvSpPr>
          <p:nvPr>
            <p:ph type="body" sz="quarter" idx="14" hasCustomPrompt="1"/>
          </p:nvPr>
        </p:nvSpPr>
        <p:spPr>
          <a:xfrm>
            <a:off x="737855" y="2021558"/>
            <a:ext cx="6400883" cy="3930649"/>
          </a:xfrm>
          <a:prstGeom prst="rect">
            <a:avLst/>
          </a:prstGeom>
        </p:spPr>
        <p:txBody>
          <a:bodyPr/>
          <a:lstStyle>
            <a:lvl1pPr marL="285744" indent="-285744">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783" indent="-228594">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754" indent="0">
              <a:buClr>
                <a:schemeClr val="bg2">
                  <a:lumMod val="75000"/>
                </a:schemeClr>
              </a:buClr>
              <a:buNone/>
              <a:defRPr sz="1400"/>
            </a:lvl5pPr>
            <a:lvl6pPr marL="2514537"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131" marR="0" lvl="5"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24072356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40" y="496503"/>
            <a:ext cx="8694403" cy="578319"/>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2" y="6320588"/>
            <a:ext cx="866775" cy="513683"/>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40" y="1555750"/>
            <a:ext cx="8694737" cy="578319"/>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5" y="2021558"/>
            <a:ext cx="6400883" cy="3930649"/>
          </a:xfrm>
          <a:prstGeom prst="rect">
            <a:avLst/>
          </a:prstGeom>
        </p:spPr>
        <p:txBody>
          <a:bodyPr/>
          <a:lstStyle>
            <a:lvl1pPr marL="285744" indent="-285744">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783" indent="-228594">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754" indent="0">
              <a:buClr>
                <a:schemeClr val="bg2">
                  <a:lumMod val="75000"/>
                </a:schemeClr>
              </a:buClr>
              <a:buNone/>
              <a:defRPr sz="1400"/>
            </a:lvl5pPr>
            <a:lvl6pPr marL="2514537"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131" marR="0" lvl="5"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1359141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1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7FD67F68-27BB-294D-97E5-36BC83CB06D1}"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1819205A-F0EA-071B-38E5-FA0EA2DC242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marL="1371600" indent="0">
              <a:buClr>
                <a:schemeClr val="bg2">
                  <a:lumMod val="75000"/>
                </a:schemeClr>
              </a:buClr>
              <a:buNone/>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p>
        </p:txBody>
      </p:sp>
    </p:spTree>
    <p:extLst>
      <p:ext uri="{BB962C8B-B14F-4D97-AF65-F5344CB8AC3E}">
        <p14:creationId xmlns:p14="http://schemas.microsoft.com/office/powerpoint/2010/main" val="33307705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Content 1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40" y="496503"/>
            <a:ext cx="8694403" cy="578319"/>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2" y="6320588"/>
            <a:ext cx="866775" cy="513683"/>
          </a:xfrm>
          <a:prstGeom prst="rect">
            <a:avLst/>
          </a:prstGeom>
        </p:spPr>
        <p:txBody>
          <a:bodyPr/>
          <a:lstStyle>
            <a:lvl1pPr marL="0" indent="0" algn="r">
              <a:buNone/>
              <a:defRPr sz="1400" b="1" spc="300">
                <a:solidFill>
                  <a:schemeClr val="bg1"/>
                </a:solidFill>
              </a:defRPr>
            </a:lvl1pPr>
          </a:lstStyle>
          <a:p>
            <a:pPr lvl="0"/>
            <a:fld id="{7FD67F68-27BB-294D-97E5-36BC83CB06D1}"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40" y="1555750"/>
            <a:ext cx="8694737" cy="578319"/>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1819205A-F0EA-071B-38E5-FA0EA2DC242F}"/>
              </a:ext>
            </a:extLst>
          </p:cNvPr>
          <p:cNvSpPr>
            <a:spLocks noGrp="1"/>
          </p:cNvSpPr>
          <p:nvPr>
            <p:ph type="body" sz="quarter" idx="14" hasCustomPrompt="1"/>
          </p:nvPr>
        </p:nvSpPr>
        <p:spPr>
          <a:xfrm>
            <a:off x="737855" y="2021558"/>
            <a:ext cx="6400883" cy="3930649"/>
          </a:xfrm>
          <a:prstGeom prst="rect">
            <a:avLst/>
          </a:prstGeom>
        </p:spPr>
        <p:txBody>
          <a:bodyPr/>
          <a:lstStyle>
            <a:lvl1pPr marL="285744" indent="-285744">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783" indent="-228594">
              <a:buFont typeface="Arial" panose="020B0604020202020204" pitchFamily="34" charset="0"/>
              <a:buChar char="•"/>
              <a:defRPr sz="1400"/>
            </a:lvl2pPr>
            <a:lvl3pPr>
              <a:buClr>
                <a:schemeClr val="bg2">
                  <a:lumMod val="75000"/>
                </a:schemeClr>
              </a:buClr>
              <a:defRPr sz="1400"/>
            </a:lvl3pPr>
            <a:lvl4pPr marL="1371566" indent="0">
              <a:buClr>
                <a:schemeClr val="bg2">
                  <a:lumMod val="75000"/>
                </a:schemeClr>
              </a:buClr>
              <a:buNone/>
              <a:defRPr sz="1400"/>
            </a:lvl4pPr>
            <a:lvl5pPr marL="1828754" indent="0">
              <a:buClr>
                <a:schemeClr val="bg2">
                  <a:lumMod val="75000"/>
                </a:schemeClr>
              </a:buClr>
              <a:buNone/>
              <a:defRPr sz="1400"/>
            </a:lvl5pPr>
            <a:lvl6pPr marL="2514537"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p>
        </p:txBody>
      </p:sp>
    </p:spTree>
    <p:extLst>
      <p:ext uri="{BB962C8B-B14F-4D97-AF65-F5344CB8AC3E}">
        <p14:creationId xmlns:p14="http://schemas.microsoft.com/office/powerpoint/2010/main" val="20788636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Content 2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40" y="496503"/>
            <a:ext cx="8694403" cy="578319"/>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2" y="6320588"/>
            <a:ext cx="866775" cy="513683"/>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40" y="1555750"/>
            <a:ext cx="8694737" cy="578319"/>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11" name="Text Placeholder 10">
            <a:extLst>
              <a:ext uri="{FF2B5EF4-FFF2-40B4-BE49-F238E27FC236}">
                <a16:creationId xmlns:a16="http://schemas.microsoft.com/office/drawing/2014/main" id="{ACF43B73-9E31-6EB9-4037-8A6C367AED3F}"/>
              </a:ext>
            </a:extLst>
          </p:cNvPr>
          <p:cNvSpPr>
            <a:spLocks noGrp="1"/>
          </p:cNvSpPr>
          <p:nvPr>
            <p:ph type="body" sz="quarter" idx="14" hasCustomPrompt="1"/>
          </p:nvPr>
        </p:nvSpPr>
        <p:spPr>
          <a:xfrm>
            <a:off x="737855" y="2021558"/>
            <a:ext cx="6400883" cy="3930649"/>
          </a:xfrm>
          <a:prstGeom prst="rect">
            <a:avLst/>
          </a:prstGeom>
        </p:spPr>
        <p:txBody>
          <a:bodyPr/>
          <a:lstStyle>
            <a:lvl1pPr marL="285744" indent="-285744">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783" indent="-228594">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754" indent="0">
              <a:buClr>
                <a:schemeClr val="bg2">
                  <a:lumMod val="75000"/>
                </a:schemeClr>
              </a:buClr>
              <a:buNone/>
              <a:defRPr sz="1400"/>
            </a:lvl5pPr>
            <a:lvl6pPr marL="2514537"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131" marR="0" lvl="5"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37578698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Content 3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40" y="496503"/>
            <a:ext cx="8694403" cy="578319"/>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2" y="6320588"/>
            <a:ext cx="866775" cy="513683"/>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40" y="1555750"/>
            <a:ext cx="8694737" cy="578319"/>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3F1FB2E-BA03-0ACF-AA49-BB1FBC21AC30}"/>
              </a:ext>
            </a:extLst>
          </p:cNvPr>
          <p:cNvSpPr>
            <a:spLocks noGrp="1"/>
          </p:cNvSpPr>
          <p:nvPr>
            <p:ph type="body" sz="quarter" idx="14" hasCustomPrompt="1"/>
          </p:nvPr>
        </p:nvSpPr>
        <p:spPr>
          <a:xfrm>
            <a:off x="737855" y="2021558"/>
            <a:ext cx="6400883" cy="3930649"/>
          </a:xfrm>
          <a:prstGeom prst="rect">
            <a:avLst/>
          </a:prstGeom>
        </p:spPr>
        <p:txBody>
          <a:bodyPr/>
          <a:lstStyle>
            <a:lvl1pPr marL="285744" indent="-285744">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783" indent="-228594">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754" indent="0">
              <a:buClr>
                <a:schemeClr val="bg2">
                  <a:lumMod val="75000"/>
                </a:schemeClr>
              </a:buClr>
              <a:buNone/>
              <a:defRPr sz="1400"/>
            </a:lvl5pPr>
            <a:lvl6pPr marL="2514537"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131" marR="0" lvl="5"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9417143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2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40" y="496503"/>
            <a:ext cx="8694403" cy="578319"/>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2" y="6320588"/>
            <a:ext cx="866775" cy="513683"/>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40" y="1555750"/>
            <a:ext cx="8694737" cy="578319"/>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5C31418A-8F8E-263B-4C17-1F834EBA96AB}"/>
              </a:ext>
            </a:extLst>
          </p:cNvPr>
          <p:cNvSpPr>
            <a:spLocks noGrp="1"/>
          </p:cNvSpPr>
          <p:nvPr>
            <p:ph type="body" sz="quarter" idx="14" hasCustomPrompt="1"/>
          </p:nvPr>
        </p:nvSpPr>
        <p:spPr>
          <a:xfrm>
            <a:off x="737855" y="2021558"/>
            <a:ext cx="6400883" cy="3930649"/>
          </a:xfrm>
          <a:prstGeom prst="rect">
            <a:avLst/>
          </a:prstGeom>
        </p:spPr>
        <p:txBody>
          <a:bodyPr/>
          <a:lstStyle>
            <a:lvl1pPr marL="285744" indent="-285744">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783" indent="-228594">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754" indent="0">
              <a:buClr>
                <a:schemeClr val="bg2">
                  <a:lumMod val="75000"/>
                </a:schemeClr>
              </a:buClr>
              <a:buNone/>
              <a:defRPr sz="1400"/>
            </a:lvl5pPr>
            <a:lvl6pPr marL="2514537"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131" marR="0" lvl="5"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22153585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2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40" y="496503"/>
            <a:ext cx="8694403" cy="578319"/>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2" y="6320588"/>
            <a:ext cx="866775" cy="513683"/>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6240A90C-36DE-9065-E842-293002EF4399}"/>
              </a:ext>
            </a:extLst>
          </p:cNvPr>
          <p:cNvSpPr>
            <a:spLocks noGrp="1"/>
          </p:cNvSpPr>
          <p:nvPr>
            <p:ph type="body" sz="quarter" idx="17" hasCustomPrompt="1"/>
          </p:nvPr>
        </p:nvSpPr>
        <p:spPr>
          <a:xfrm>
            <a:off x="770440" y="4081082"/>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9EDCDD1E-280C-845E-14BD-8F6416852B61}"/>
              </a:ext>
            </a:extLst>
          </p:cNvPr>
          <p:cNvSpPr>
            <a:spLocks noGrp="1"/>
          </p:cNvSpPr>
          <p:nvPr>
            <p:ph type="body" sz="quarter" idx="18" hasCustomPrompt="1"/>
          </p:nvPr>
        </p:nvSpPr>
        <p:spPr>
          <a:xfrm>
            <a:off x="3341950" y="4089805"/>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57789556-7CFA-CCF2-A1A6-87C4744DAE3A}"/>
              </a:ext>
            </a:extLst>
          </p:cNvPr>
          <p:cNvSpPr>
            <a:spLocks noGrp="1"/>
          </p:cNvSpPr>
          <p:nvPr>
            <p:ph type="body" sz="quarter" idx="19" hasCustomPrompt="1"/>
          </p:nvPr>
        </p:nvSpPr>
        <p:spPr>
          <a:xfrm>
            <a:off x="5913458" y="4081082"/>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6" name="Text Placeholder 8">
            <a:extLst>
              <a:ext uri="{FF2B5EF4-FFF2-40B4-BE49-F238E27FC236}">
                <a16:creationId xmlns:a16="http://schemas.microsoft.com/office/drawing/2014/main" id="{CC78DFB7-6347-535D-34AE-87AB9F437B51}"/>
              </a:ext>
            </a:extLst>
          </p:cNvPr>
          <p:cNvSpPr>
            <a:spLocks noGrp="1"/>
          </p:cNvSpPr>
          <p:nvPr>
            <p:ph type="body" sz="quarter" idx="20" hasCustomPrompt="1"/>
          </p:nvPr>
        </p:nvSpPr>
        <p:spPr>
          <a:xfrm>
            <a:off x="8484967" y="4089805"/>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B06533FE-59B9-ADBF-4A5D-BA534B11F2D8}"/>
              </a:ext>
            </a:extLst>
          </p:cNvPr>
          <p:cNvSpPr>
            <a:spLocks noGrp="1"/>
          </p:cNvSpPr>
          <p:nvPr>
            <p:ph type="body" sz="quarter" idx="21" hasCustomPrompt="1"/>
          </p:nvPr>
        </p:nvSpPr>
        <p:spPr>
          <a:xfrm>
            <a:off x="770441" y="4587098"/>
            <a:ext cx="2286463"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97C949B2-60F4-1BEB-3762-B982746D5F02}"/>
              </a:ext>
            </a:extLst>
          </p:cNvPr>
          <p:cNvSpPr>
            <a:spLocks noGrp="1"/>
          </p:cNvSpPr>
          <p:nvPr>
            <p:ph type="body" sz="quarter" idx="22" hasCustomPrompt="1"/>
          </p:nvPr>
        </p:nvSpPr>
        <p:spPr>
          <a:xfrm>
            <a:off x="3330374" y="4604125"/>
            <a:ext cx="2286463"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B0EE2C00-2992-64A0-9E86-52D837091B19}"/>
              </a:ext>
            </a:extLst>
          </p:cNvPr>
          <p:cNvSpPr>
            <a:spLocks noGrp="1"/>
          </p:cNvSpPr>
          <p:nvPr>
            <p:ph type="body" sz="quarter" idx="23" hasCustomPrompt="1"/>
          </p:nvPr>
        </p:nvSpPr>
        <p:spPr>
          <a:xfrm>
            <a:off x="5913458" y="4587097"/>
            <a:ext cx="2286463" cy="578319"/>
          </a:xfrm>
          <a:prstGeom prst="rect">
            <a:avLst/>
          </a:prstGeom>
        </p:spPr>
        <p:txBody>
          <a:bodyPr/>
          <a:lstStyle>
            <a:lvl1pPr marL="0" indent="0" algn="ctr">
              <a:buNone/>
              <a:defRPr sz="1400" b="0"/>
            </a:lvl1pPr>
          </a:lstStyle>
          <a:p>
            <a:pPr lvl="0"/>
            <a:r>
              <a:rPr lang="en-US"/>
              <a:t>Body copy sentence case and 14pt size</a:t>
            </a:r>
          </a:p>
        </p:txBody>
      </p:sp>
      <p:sp>
        <p:nvSpPr>
          <p:cNvPr id="13" name="Text Placeholder 8">
            <a:extLst>
              <a:ext uri="{FF2B5EF4-FFF2-40B4-BE49-F238E27FC236}">
                <a16:creationId xmlns:a16="http://schemas.microsoft.com/office/drawing/2014/main" id="{F572C860-1B06-3C49-FD47-1143FAB2FD53}"/>
              </a:ext>
            </a:extLst>
          </p:cNvPr>
          <p:cNvSpPr>
            <a:spLocks noGrp="1"/>
          </p:cNvSpPr>
          <p:nvPr>
            <p:ph type="body" sz="quarter" idx="24" hasCustomPrompt="1"/>
          </p:nvPr>
        </p:nvSpPr>
        <p:spPr>
          <a:xfrm>
            <a:off x="8473391" y="4587097"/>
            <a:ext cx="2286463" cy="578319"/>
          </a:xfrm>
          <a:prstGeom prst="rect">
            <a:avLst/>
          </a:prstGeom>
        </p:spPr>
        <p:txBody>
          <a:bodyPr/>
          <a:lstStyle>
            <a:lvl1pPr marL="0" indent="0" algn="ctr">
              <a:buNone/>
              <a:defRPr sz="1400" b="0"/>
            </a:lvl1pPr>
          </a:lstStyle>
          <a:p>
            <a:pPr lvl="0"/>
            <a:r>
              <a:rPr lang="en-US"/>
              <a:t>Body copy sentence case and 14pt size</a:t>
            </a:r>
          </a:p>
        </p:txBody>
      </p:sp>
      <p:pic>
        <p:nvPicPr>
          <p:cNvPr id="17" name="Picture 16">
            <a:extLst>
              <a:ext uri="{FF2B5EF4-FFF2-40B4-BE49-F238E27FC236}">
                <a16:creationId xmlns:a16="http://schemas.microsoft.com/office/drawing/2014/main" id="{4ADB70BD-1A8E-A0DE-8940-70CA09AB6B0B}"/>
              </a:ext>
            </a:extLst>
          </p:cNvPr>
          <p:cNvPicPr>
            <a:picLocks noChangeAspect="1"/>
          </p:cNvPicPr>
          <p:nvPr userDrawn="1"/>
        </p:nvPicPr>
        <p:blipFill>
          <a:blip r:embed="rId2"/>
          <a:stretch>
            <a:fillRect/>
          </a:stretch>
        </p:blipFill>
        <p:spPr>
          <a:xfrm>
            <a:off x="3726044" y="2510824"/>
            <a:ext cx="1595376" cy="1418113"/>
          </a:xfrm>
          <a:prstGeom prst="rect">
            <a:avLst/>
          </a:prstGeom>
        </p:spPr>
      </p:pic>
      <p:pic>
        <p:nvPicPr>
          <p:cNvPr id="18" name="Picture 17">
            <a:extLst>
              <a:ext uri="{FF2B5EF4-FFF2-40B4-BE49-F238E27FC236}">
                <a16:creationId xmlns:a16="http://schemas.microsoft.com/office/drawing/2014/main" id="{7EA4F083-2C21-6318-7763-D550EB0B3789}"/>
              </a:ext>
            </a:extLst>
          </p:cNvPr>
          <p:cNvPicPr>
            <a:picLocks noChangeAspect="1"/>
          </p:cNvPicPr>
          <p:nvPr userDrawn="1"/>
        </p:nvPicPr>
        <p:blipFill>
          <a:blip r:embed="rId3"/>
          <a:stretch>
            <a:fillRect/>
          </a:stretch>
        </p:blipFill>
        <p:spPr>
          <a:xfrm>
            <a:off x="1036943" y="2505058"/>
            <a:ext cx="1520179" cy="1370303"/>
          </a:xfrm>
          <a:prstGeom prst="rect">
            <a:avLst/>
          </a:prstGeom>
        </p:spPr>
      </p:pic>
      <p:pic>
        <p:nvPicPr>
          <p:cNvPr id="19" name="Picture 18" descr="A purple globe with continents in the middle&#10;&#10;Description automatically generated">
            <a:extLst>
              <a:ext uri="{FF2B5EF4-FFF2-40B4-BE49-F238E27FC236}">
                <a16:creationId xmlns:a16="http://schemas.microsoft.com/office/drawing/2014/main" id="{60F6F111-3A82-B5D2-C151-B2842DD52DCA}"/>
              </a:ext>
            </a:extLst>
          </p:cNvPr>
          <p:cNvPicPr>
            <a:picLocks noChangeAspect="1"/>
          </p:cNvPicPr>
          <p:nvPr userDrawn="1"/>
        </p:nvPicPr>
        <p:blipFill>
          <a:blip r:embed="rId4"/>
          <a:stretch>
            <a:fillRect/>
          </a:stretch>
        </p:blipFill>
        <p:spPr>
          <a:xfrm>
            <a:off x="6224366" y="2478315"/>
            <a:ext cx="1653071" cy="1483128"/>
          </a:xfrm>
          <a:prstGeom prst="rect">
            <a:avLst/>
          </a:prstGeom>
        </p:spPr>
      </p:pic>
      <p:pic>
        <p:nvPicPr>
          <p:cNvPr id="20" name="Picture 19">
            <a:extLst>
              <a:ext uri="{FF2B5EF4-FFF2-40B4-BE49-F238E27FC236}">
                <a16:creationId xmlns:a16="http://schemas.microsoft.com/office/drawing/2014/main" id="{E339E702-A106-0599-A4AC-F041A93587EA}"/>
              </a:ext>
            </a:extLst>
          </p:cNvPr>
          <p:cNvPicPr>
            <a:picLocks noChangeAspect="1"/>
          </p:cNvPicPr>
          <p:nvPr userDrawn="1"/>
        </p:nvPicPr>
        <p:blipFill>
          <a:blip r:embed="rId5"/>
          <a:stretch>
            <a:fillRect/>
          </a:stretch>
        </p:blipFill>
        <p:spPr>
          <a:xfrm>
            <a:off x="8988663" y="2621728"/>
            <a:ext cx="1410336" cy="1253633"/>
          </a:xfrm>
          <a:prstGeom prst="rect">
            <a:avLst/>
          </a:prstGeom>
        </p:spPr>
      </p:pic>
    </p:spTree>
    <p:extLst>
      <p:ext uri="{BB962C8B-B14F-4D97-AF65-F5344CB8AC3E}">
        <p14:creationId xmlns:p14="http://schemas.microsoft.com/office/powerpoint/2010/main" val="15722747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40" y="496503"/>
            <a:ext cx="8694403" cy="578319"/>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2" y="6320588"/>
            <a:ext cx="866775" cy="513683"/>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40" y="1555750"/>
            <a:ext cx="8694737" cy="578319"/>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5" y="2021558"/>
            <a:ext cx="6400883" cy="3930649"/>
          </a:xfrm>
          <a:prstGeom prst="rect">
            <a:avLst/>
          </a:prstGeom>
        </p:spPr>
        <p:txBody>
          <a:bodyPr/>
          <a:lstStyle>
            <a:lvl1pPr marL="285744" indent="-285744">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783" indent="-228594">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754" indent="0">
              <a:buClr>
                <a:schemeClr val="bg2">
                  <a:lumMod val="75000"/>
                </a:schemeClr>
              </a:buClr>
              <a:buNone/>
              <a:defRPr sz="1400"/>
            </a:lvl5pPr>
            <a:lvl6pPr marL="2514537"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131" marR="0" lvl="5"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
        <p:nvSpPr>
          <p:cNvPr id="3" name="Rectangle 2">
            <a:extLst>
              <a:ext uri="{FF2B5EF4-FFF2-40B4-BE49-F238E27FC236}">
                <a16:creationId xmlns:a16="http://schemas.microsoft.com/office/drawing/2014/main" id="{4081E596-2394-077D-84EF-B8507FB016A9}"/>
              </a:ext>
            </a:extLst>
          </p:cNvPr>
          <p:cNvSpPr/>
          <p:nvPr userDrawn="1"/>
        </p:nvSpPr>
        <p:spPr>
          <a:xfrm>
            <a:off x="835269" y="993531"/>
            <a:ext cx="975947" cy="2813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859347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F13BC-D388-DEA6-FBD8-7A1F9A30E3A6}"/>
              </a:ext>
            </a:extLst>
          </p:cNvPr>
          <p:cNvSpPr>
            <a:spLocks noGrp="1"/>
          </p:cNvSpPr>
          <p:nvPr>
            <p:ph type="dt" sz="half" idx="10"/>
          </p:nvPr>
        </p:nvSpPr>
        <p:spPr/>
        <p:txBody>
          <a:bodyPr/>
          <a:lstStyle/>
          <a:p>
            <a:fld id="{F7BCD5FC-13DF-7947-A2F8-230685ED9D21}" type="datetimeFigureOut">
              <a:rPr lang="en-US" smtClean="0"/>
              <a:t>1/12/2026</a:t>
            </a:fld>
            <a:endParaRPr lang="en-US"/>
          </a:p>
        </p:txBody>
      </p:sp>
      <p:sp>
        <p:nvSpPr>
          <p:cNvPr id="3" name="Footer Placeholder 2">
            <a:extLst>
              <a:ext uri="{FF2B5EF4-FFF2-40B4-BE49-F238E27FC236}">
                <a16:creationId xmlns:a16="http://schemas.microsoft.com/office/drawing/2014/main" id="{771512C5-9DF1-40B4-D3E3-56502DDDFC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770F2E-2720-DB77-F2E2-1AA4B9BF00FC}"/>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39622514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Content 4 - GREEN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40" y="496503"/>
            <a:ext cx="8694403" cy="578319"/>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2" y="6320588"/>
            <a:ext cx="866775" cy="513683"/>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40" y="1555750"/>
            <a:ext cx="8694737" cy="578319"/>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4" y="-16043"/>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13" name="Picture 12" descr="A black and white logo&#10;&#10;Description automatically generated">
            <a:extLst>
              <a:ext uri="{FF2B5EF4-FFF2-40B4-BE49-F238E27FC236}">
                <a16:creationId xmlns:a16="http://schemas.microsoft.com/office/drawing/2014/main" id="{4A63C94D-302D-2C1F-951E-4472526EA3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1"/>
            <a:ext cx="565288" cy="565288"/>
          </a:xfrm>
          <a:prstGeom prst="rect">
            <a:avLst/>
          </a:prstGeom>
        </p:spPr>
      </p:pic>
      <p:sp>
        <p:nvSpPr>
          <p:cNvPr id="2" name="Text Placeholder 10">
            <a:extLst>
              <a:ext uri="{FF2B5EF4-FFF2-40B4-BE49-F238E27FC236}">
                <a16:creationId xmlns:a16="http://schemas.microsoft.com/office/drawing/2014/main" id="{8130B2CB-A7DB-568E-E6DF-132A1E5593C5}"/>
              </a:ext>
            </a:extLst>
          </p:cNvPr>
          <p:cNvSpPr>
            <a:spLocks noGrp="1"/>
          </p:cNvSpPr>
          <p:nvPr>
            <p:ph type="body" sz="quarter" idx="14" hasCustomPrompt="1"/>
          </p:nvPr>
        </p:nvSpPr>
        <p:spPr>
          <a:xfrm>
            <a:off x="737855" y="2021558"/>
            <a:ext cx="6400883" cy="3930649"/>
          </a:xfrm>
          <a:prstGeom prst="rect">
            <a:avLst/>
          </a:prstGeom>
        </p:spPr>
        <p:txBody>
          <a:bodyPr/>
          <a:lstStyle>
            <a:lvl1pPr marL="285744" indent="-285744">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783" indent="-228594">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754" indent="0">
              <a:buClr>
                <a:schemeClr val="bg2">
                  <a:lumMod val="75000"/>
                </a:schemeClr>
              </a:buClr>
              <a:buNone/>
              <a:defRPr sz="1400"/>
            </a:lvl5pPr>
            <a:lvl6pPr marL="2514537"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131" marR="0" lvl="5"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14376817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3"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5"/>
            <a:ext cx="8694739"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3" cy="432677"/>
          </a:xfrm>
          <a:prstGeom prst="rect">
            <a:avLst/>
          </a:prstGeom>
        </p:spPr>
        <p:txBody>
          <a:bodyPr/>
          <a:lstStyle>
            <a:lvl1pPr marL="0" indent="0">
              <a:buNone/>
              <a:defRPr sz="1800" b="1" spc="300">
                <a:solidFill>
                  <a:schemeClr val="bg1"/>
                </a:solidFill>
              </a:defRPr>
            </a:lvl1pPr>
            <a:lvl3pPr marL="914377"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7" y="5874027"/>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8233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Content 1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40" y="496503"/>
            <a:ext cx="8694403" cy="578319"/>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2" y="6320588"/>
            <a:ext cx="866775" cy="513683"/>
          </a:xfrm>
          <a:prstGeom prst="rect">
            <a:avLst/>
          </a:prstGeom>
        </p:spPr>
        <p:txBody>
          <a:bodyPr/>
          <a:lstStyle>
            <a:lvl1pPr marL="0" indent="0" algn="r">
              <a:buNone/>
              <a:defRPr sz="1400" b="1" spc="300">
                <a:solidFill>
                  <a:schemeClr val="bg1"/>
                </a:solidFill>
              </a:defRPr>
            </a:lvl1pPr>
          </a:lstStyle>
          <a:p>
            <a:pPr lvl="0"/>
            <a:fld id="{7FD67F68-27BB-294D-97E5-36BC83CB06D1}"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40" y="1555750"/>
            <a:ext cx="8694737" cy="578319"/>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1819205A-F0EA-071B-38E5-FA0EA2DC242F}"/>
              </a:ext>
            </a:extLst>
          </p:cNvPr>
          <p:cNvSpPr>
            <a:spLocks noGrp="1"/>
          </p:cNvSpPr>
          <p:nvPr>
            <p:ph type="body" sz="quarter" idx="14" hasCustomPrompt="1"/>
          </p:nvPr>
        </p:nvSpPr>
        <p:spPr>
          <a:xfrm>
            <a:off x="737855" y="2021558"/>
            <a:ext cx="6400883" cy="3930649"/>
          </a:xfrm>
          <a:prstGeom prst="rect">
            <a:avLst/>
          </a:prstGeom>
        </p:spPr>
        <p:txBody>
          <a:bodyPr/>
          <a:lstStyle>
            <a:lvl1pPr marL="285744" indent="-285744">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783" indent="-228594">
              <a:buFont typeface="Arial" panose="020B0604020202020204" pitchFamily="34" charset="0"/>
              <a:buChar char="•"/>
              <a:defRPr sz="1400"/>
            </a:lvl2pPr>
            <a:lvl3pPr>
              <a:buClr>
                <a:schemeClr val="bg2">
                  <a:lumMod val="75000"/>
                </a:schemeClr>
              </a:buClr>
              <a:defRPr sz="1400"/>
            </a:lvl3pPr>
            <a:lvl4pPr marL="1371566" indent="0">
              <a:buClr>
                <a:schemeClr val="bg2">
                  <a:lumMod val="75000"/>
                </a:schemeClr>
              </a:buClr>
              <a:buNone/>
              <a:defRPr sz="1400"/>
            </a:lvl4pPr>
            <a:lvl5pPr marL="1828754" indent="0">
              <a:buClr>
                <a:schemeClr val="bg2">
                  <a:lumMod val="75000"/>
                </a:schemeClr>
              </a:buClr>
              <a:buNone/>
              <a:defRPr sz="1400"/>
            </a:lvl5pPr>
            <a:lvl6pPr marL="2514537"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p>
        </p:txBody>
      </p:sp>
    </p:spTree>
    <p:extLst>
      <p:ext uri="{BB962C8B-B14F-4D97-AF65-F5344CB8AC3E}">
        <p14:creationId xmlns:p14="http://schemas.microsoft.com/office/powerpoint/2010/main" val="6498680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2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11" name="Text Placeholder 10">
            <a:extLst>
              <a:ext uri="{FF2B5EF4-FFF2-40B4-BE49-F238E27FC236}">
                <a16:creationId xmlns:a16="http://schemas.microsoft.com/office/drawing/2014/main" id="{ACF43B73-9E31-6EB9-4037-8A6C367AED3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3814034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3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3F1FB2E-BA03-0ACF-AA49-BB1FBC21AC30}"/>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3232937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5" Type="http://schemas.openxmlformats.org/officeDocument/2006/relationships/slideLayout" Target="../slideLayouts/slideLayout77.xml"/><Relationship Id="rId4" Type="http://schemas.openxmlformats.org/officeDocument/2006/relationships/slideLayout" Target="../slideLayouts/slideLayout76.xml"/><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2.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6.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6.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7.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theme" Target="../theme/theme8.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2.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1.jpeg"/><Relationship Id="rId5" Type="http://schemas.openxmlformats.org/officeDocument/2006/relationships/slideLayout" Target="../slideLayouts/slideLayout68.xml"/><Relationship Id="rId10" Type="http://schemas.openxmlformats.org/officeDocument/2006/relationships/theme" Target="../theme/theme9.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862BA0B-C1D0-6CD3-1BE4-C07E338CF12C}"/>
              </a:ext>
            </a:extLst>
          </p:cNvPr>
          <p:cNvPicPr>
            <a:picLocks noChangeAspect="1"/>
          </p:cNvPicPr>
          <p:nvPr userDrawn="1"/>
        </p:nvPicPr>
        <p:blipFill rotWithShape="1">
          <a:blip r:embed="rId11" cstate="email">
            <a:extLst>
              <a:ext uri="{28A0092B-C50C-407E-A947-70E740481C1C}">
                <a14:useLocalDpi xmlns:a14="http://schemas.microsoft.com/office/drawing/2010/main"/>
              </a:ext>
            </a:extLst>
          </a:blip>
          <a:srcRect/>
          <a:stretch/>
        </p:blipFill>
        <p:spPr>
          <a:xfrm>
            <a:off x="1166781" y="-30002"/>
            <a:ext cx="11025219" cy="6893341"/>
          </a:xfrm>
          <a:prstGeom prst="rect">
            <a:avLst/>
          </a:prstGeom>
        </p:spPr>
      </p:pic>
      <p:sp>
        <p:nvSpPr>
          <p:cNvPr id="8" name="TextBox 7">
            <a:extLst>
              <a:ext uri="{FF2B5EF4-FFF2-40B4-BE49-F238E27FC236}">
                <a16:creationId xmlns:a16="http://schemas.microsoft.com/office/drawing/2014/main" id="{F44720D3-C783-C008-793A-9034467834E6}"/>
              </a:ext>
            </a:extLst>
          </p:cNvPr>
          <p:cNvSpPr txBox="1"/>
          <p:nvPr userDrawn="1"/>
        </p:nvSpPr>
        <p:spPr>
          <a:xfrm>
            <a:off x="2405270" y="606287"/>
            <a:ext cx="4562061" cy="246221"/>
          </a:xfrm>
          <a:prstGeom prst="rect">
            <a:avLst/>
          </a:prstGeom>
          <a:noFill/>
        </p:spPr>
        <p:txBody>
          <a:bodyPr wrap="square" rtlCol="0">
            <a:spAutoFit/>
          </a:bodyPr>
          <a:lstStyle/>
          <a:p>
            <a:r>
              <a:rPr lang="en-US" sz="1000" b="1" spc="300">
                <a:solidFill>
                  <a:schemeClr val="bg1"/>
                </a:solidFill>
              </a:rPr>
              <a:t>DENVER INTERNATIONAL AIRPORT</a:t>
            </a:r>
          </a:p>
        </p:txBody>
      </p:sp>
      <p:sp>
        <p:nvSpPr>
          <p:cNvPr id="2" name="Trapezoid 6">
            <a:extLst>
              <a:ext uri="{FF2B5EF4-FFF2-40B4-BE49-F238E27FC236}">
                <a16:creationId xmlns:a16="http://schemas.microsoft.com/office/drawing/2014/main" id="{E2D58CF7-912F-0CEF-6620-4A663E786FC8}"/>
              </a:ext>
            </a:extLst>
          </p:cNvPr>
          <p:cNvSpPr/>
          <p:nvPr userDrawn="1"/>
        </p:nvSpPr>
        <p:spPr>
          <a:xfrm>
            <a:off x="0" y="-30002"/>
            <a:ext cx="3319669" cy="6893341"/>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7454 w 3396697"/>
              <a:gd name="connsiteY0" fmla="*/ 7017587 h 7017587"/>
              <a:gd name="connsiteX1" fmla="*/ 0 w 3396697"/>
              <a:gd name="connsiteY1" fmla="*/ 0 h 7017587"/>
              <a:gd name="connsiteX2" fmla="*/ 1356691 w 3396697"/>
              <a:gd name="connsiteY2" fmla="*/ 0 h 7017587"/>
              <a:gd name="connsiteX3" fmla="*/ 3396697 w 3396697"/>
              <a:gd name="connsiteY3" fmla="*/ 6997148 h 7017587"/>
              <a:gd name="connsiteX4" fmla="*/ 7454 w 3396697"/>
              <a:gd name="connsiteY4" fmla="*/ 7017587 h 7017587"/>
              <a:gd name="connsiteX0" fmla="*/ 7454 w 3376819"/>
              <a:gd name="connsiteY0" fmla="*/ 7017587 h 7017587"/>
              <a:gd name="connsiteX1" fmla="*/ 0 w 3376819"/>
              <a:gd name="connsiteY1" fmla="*/ 0 h 7017587"/>
              <a:gd name="connsiteX2" fmla="*/ 1356691 w 3376819"/>
              <a:gd name="connsiteY2" fmla="*/ 0 h 7017587"/>
              <a:gd name="connsiteX3" fmla="*/ 3376819 w 3376819"/>
              <a:gd name="connsiteY3" fmla="*/ 6997149 h 7017587"/>
              <a:gd name="connsiteX4" fmla="*/ 7454 w 3376819"/>
              <a:gd name="connsiteY4" fmla="*/ 7017587 h 7017587"/>
              <a:gd name="connsiteX0" fmla="*/ 7454 w 3319669"/>
              <a:gd name="connsiteY0" fmla="*/ 7017587 h 7023027"/>
              <a:gd name="connsiteX1" fmla="*/ 0 w 3319669"/>
              <a:gd name="connsiteY1" fmla="*/ 0 h 7023027"/>
              <a:gd name="connsiteX2" fmla="*/ 1356691 w 3319669"/>
              <a:gd name="connsiteY2" fmla="*/ 0 h 7023027"/>
              <a:gd name="connsiteX3" fmla="*/ 3319669 w 3319669"/>
              <a:gd name="connsiteY3" fmla="*/ 7023027 h 7023027"/>
              <a:gd name="connsiteX4" fmla="*/ 7454 w 3319669"/>
              <a:gd name="connsiteY4" fmla="*/ 7017587 h 702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669" h="7023027">
                <a:moveTo>
                  <a:pt x="7454" y="7017587"/>
                </a:moveTo>
                <a:cubicBezTo>
                  <a:pt x="4969" y="4678391"/>
                  <a:pt x="2485" y="2339196"/>
                  <a:pt x="0" y="0"/>
                </a:cubicBezTo>
                <a:lnTo>
                  <a:pt x="1356691" y="0"/>
                </a:lnTo>
                <a:lnTo>
                  <a:pt x="3319669" y="7023027"/>
                </a:lnTo>
                <a:lnTo>
                  <a:pt x="7454" y="7017587"/>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and white logo&#10;&#10;Description automatically generated">
            <a:extLst>
              <a:ext uri="{FF2B5EF4-FFF2-40B4-BE49-F238E27FC236}">
                <a16:creationId xmlns:a16="http://schemas.microsoft.com/office/drawing/2014/main" id="{1D497C82-B3DC-31C4-DEE4-65F87F967E50}"/>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570534" y="-30002"/>
            <a:ext cx="565288" cy="565288"/>
          </a:xfrm>
          <a:prstGeom prst="rect">
            <a:avLst/>
          </a:prstGeom>
        </p:spPr>
      </p:pic>
    </p:spTree>
    <p:extLst>
      <p:ext uri="{BB962C8B-B14F-4D97-AF65-F5344CB8AC3E}">
        <p14:creationId xmlns:p14="http://schemas.microsoft.com/office/powerpoint/2010/main" val="1697478639"/>
      </p:ext>
    </p:extLst>
  </p:cSld>
  <p:clrMap bg1="lt1" tx1="dk1" bg2="lt2" tx2="dk2" accent1="accent1" accent2="accent2" accent3="accent3" accent4="accent4" accent5="accent5" accent6="accent6" hlink="hlink" folHlink="folHlink"/>
  <p:sldLayoutIdLst>
    <p:sldLayoutId id="2147483651" r:id="rId1"/>
    <p:sldLayoutId id="2147483673" r:id="rId2"/>
    <p:sldLayoutId id="2147483674" r:id="rId3"/>
    <p:sldLayoutId id="2147483675" r:id="rId4"/>
    <p:sldLayoutId id="2147483676" r:id="rId5"/>
    <p:sldLayoutId id="2147483729" r:id="rId6"/>
    <p:sldLayoutId id="2147483762" r:id="rId7"/>
    <p:sldLayoutId id="2147483763" r:id="rId8"/>
    <p:sldLayoutId id="2147483764"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B28EB04-EDC5-1DE2-2F96-E6EE24823DA5}"/>
              </a:ext>
            </a:extLst>
          </p:cNvPr>
          <p:cNvPicPr>
            <a:picLocks noChangeAspect="1"/>
          </p:cNvPicPr>
          <p:nvPr userDrawn="1"/>
        </p:nvPicPr>
        <p:blipFill>
          <a:blip r:embed="rId9" cstate="email">
            <a:extLst>
              <a:ext uri="{28A0092B-C50C-407E-A947-70E740481C1C}">
                <a14:useLocalDpi xmlns:a14="http://schemas.microsoft.com/office/drawing/2010/main"/>
              </a:ext>
            </a:extLst>
          </a:blip>
          <a:srcRect/>
          <a:stretch/>
        </p:blipFill>
        <p:spPr>
          <a:xfrm>
            <a:off x="11026464" y="0"/>
            <a:ext cx="565288" cy="565288"/>
          </a:xfrm>
          <a:prstGeom prst="rect">
            <a:avLst/>
          </a:prstGeom>
        </p:spPr>
      </p:pic>
      <p:sp>
        <p:nvSpPr>
          <p:cNvPr id="4" name="Right Triangle 3">
            <a:extLst>
              <a:ext uri="{FF2B5EF4-FFF2-40B4-BE49-F238E27FC236}">
                <a16:creationId xmlns:a16="http://schemas.microsoft.com/office/drawing/2014/main" id="{2275901F-93B8-C343-88C0-E9739A319D14}"/>
              </a:ext>
            </a:extLst>
          </p:cNvPr>
          <p:cNvSpPr/>
          <p:nvPr userDrawn="1"/>
        </p:nvSpPr>
        <p:spPr>
          <a:xfrm rot="10800000" flipV="1">
            <a:off x="10266948" y="2951748"/>
            <a:ext cx="1925053" cy="3906253"/>
          </a:xfrm>
          <a:prstGeom prst="rtTriangle">
            <a:avLst/>
          </a:pr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75557281"/>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862BA0B-C1D0-6CD3-1BE4-C07E338CF12C}"/>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b="-5633"/>
          <a:stretch/>
        </p:blipFill>
        <p:spPr>
          <a:xfrm>
            <a:off x="0" y="0"/>
            <a:ext cx="12192000" cy="6858000"/>
          </a:xfrm>
          <a:prstGeom prst="rect">
            <a:avLst/>
          </a:prstGeom>
        </p:spPr>
      </p:pic>
      <p:sp>
        <p:nvSpPr>
          <p:cNvPr id="5" name="Trapezoid 6">
            <a:extLst>
              <a:ext uri="{FF2B5EF4-FFF2-40B4-BE49-F238E27FC236}">
                <a16:creationId xmlns:a16="http://schemas.microsoft.com/office/drawing/2014/main" id="{715C657B-9798-AA6D-DC0C-AFDB223B15E3}"/>
              </a:ext>
            </a:extLst>
          </p:cNvPr>
          <p:cNvSpPr/>
          <p:nvPr userDrawn="1"/>
        </p:nvSpPr>
        <p:spPr>
          <a:xfrm rot="16200000">
            <a:off x="2502702" y="-1040498"/>
            <a:ext cx="4974266" cy="9979670"/>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86967 w 3396697"/>
              <a:gd name="connsiteY0" fmla="*/ 7005411 h 7015350"/>
              <a:gd name="connsiteX1" fmla="*/ 0 w 3396697"/>
              <a:gd name="connsiteY1" fmla="*/ 18202 h 7015350"/>
              <a:gd name="connsiteX2" fmla="*/ 2303163 w 3396697"/>
              <a:gd name="connsiteY2" fmla="*/ 0 h 7015350"/>
              <a:gd name="connsiteX3" fmla="*/ 3396697 w 3396697"/>
              <a:gd name="connsiteY3" fmla="*/ 7015350 h 7015350"/>
              <a:gd name="connsiteX4" fmla="*/ 86967 w 3396697"/>
              <a:gd name="connsiteY4" fmla="*/ 7005411 h 7015350"/>
              <a:gd name="connsiteX0" fmla="*/ 86967 w 2303163"/>
              <a:gd name="connsiteY0" fmla="*/ 7005411 h 7005411"/>
              <a:gd name="connsiteX1" fmla="*/ 0 w 2303163"/>
              <a:gd name="connsiteY1" fmla="*/ 18202 h 7005411"/>
              <a:gd name="connsiteX2" fmla="*/ 2303163 w 2303163"/>
              <a:gd name="connsiteY2" fmla="*/ 0 h 7005411"/>
              <a:gd name="connsiteX3" fmla="*/ 1239832 w 2303163"/>
              <a:gd name="connsiteY3" fmla="*/ 6997150 h 7005411"/>
              <a:gd name="connsiteX4" fmla="*/ 86967 w 2303163"/>
              <a:gd name="connsiteY4" fmla="*/ 7005411 h 7005411"/>
              <a:gd name="connsiteX0" fmla="*/ 50565 w 2303163"/>
              <a:gd name="connsiteY0" fmla="*/ 7005412 h 7005412"/>
              <a:gd name="connsiteX1" fmla="*/ 0 w 2303163"/>
              <a:gd name="connsiteY1" fmla="*/ 18202 h 7005412"/>
              <a:gd name="connsiteX2" fmla="*/ 2303163 w 2303163"/>
              <a:gd name="connsiteY2" fmla="*/ 0 h 7005412"/>
              <a:gd name="connsiteX3" fmla="*/ 1239832 w 2303163"/>
              <a:gd name="connsiteY3" fmla="*/ 6997150 h 7005412"/>
              <a:gd name="connsiteX4" fmla="*/ 50565 w 2303163"/>
              <a:gd name="connsiteY4" fmla="*/ 7005412 h 7005412"/>
              <a:gd name="connsiteX0" fmla="*/ 50565 w 2603486"/>
              <a:gd name="connsiteY0" fmla="*/ 6987210 h 6987210"/>
              <a:gd name="connsiteX1" fmla="*/ 0 w 2603486"/>
              <a:gd name="connsiteY1" fmla="*/ 0 h 6987210"/>
              <a:gd name="connsiteX2" fmla="*/ 2603486 w 2603486"/>
              <a:gd name="connsiteY2" fmla="*/ 0 h 6987210"/>
              <a:gd name="connsiteX3" fmla="*/ 1239832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912207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766596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894005 w 2603486"/>
              <a:gd name="connsiteY3" fmla="*/ 5322622 h 6987210"/>
              <a:gd name="connsiteX4" fmla="*/ 50565 w 2603486"/>
              <a:gd name="connsiteY4" fmla="*/ 6987210 h 6987210"/>
              <a:gd name="connsiteX0" fmla="*/ 50565 w 2840104"/>
              <a:gd name="connsiteY0" fmla="*/ 6996311 h 6996311"/>
              <a:gd name="connsiteX1" fmla="*/ 0 w 2840104"/>
              <a:gd name="connsiteY1" fmla="*/ 9101 h 6996311"/>
              <a:gd name="connsiteX2" fmla="*/ 2840104 w 2840104"/>
              <a:gd name="connsiteY2" fmla="*/ 0 h 6996311"/>
              <a:gd name="connsiteX3" fmla="*/ 894005 w 2840104"/>
              <a:gd name="connsiteY3" fmla="*/ 5331723 h 6996311"/>
              <a:gd name="connsiteX4" fmla="*/ 50565 w 2840104"/>
              <a:gd name="connsiteY4" fmla="*/ 6996311 h 6996311"/>
              <a:gd name="connsiteX0" fmla="*/ 32364 w 2840104"/>
              <a:gd name="connsiteY0" fmla="*/ 4903151 h 5331723"/>
              <a:gd name="connsiteX1" fmla="*/ 0 w 2840104"/>
              <a:gd name="connsiteY1" fmla="*/ 9101 h 5331723"/>
              <a:gd name="connsiteX2" fmla="*/ 2840104 w 2840104"/>
              <a:gd name="connsiteY2" fmla="*/ 0 h 5331723"/>
              <a:gd name="connsiteX3" fmla="*/ 894005 w 2840104"/>
              <a:gd name="connsiteY3" fmla="*/ 5331723 h 5331723"/>
              <a:gd name="connsiteX4" fmla="*/ 32364 w 2840104"/>
              <a:gd name="connsiteY4" fmla="*/ 4903151 h 5331723"/>
              <a:gd name="connsiteX0" fmla="*/ 14163 w 2821903"/>
              <a:gd name="connsiteY0" fmla="*/ 4903152 h 5331724"/>
              <a:gd name="connsiteX1" fmla="*/ 0 w 2821903"/>
              <a:gd name="connsiteY1" fmla="*/ 0 h 5331724"/>
              <a:gd name="connsiteX2" fmla="*/ 2821903 w 2821903"/>
              <a:gd name="connsiteY2" fmla="*/ 1 h 5331724"/>
              <a:gd name="connsiteX3" fmla="*/ 875804 w 2821903"/>
              <a:gd name="connsiteY3" fmla="*/ 5331724 h 5331724"/>
              <a:gd name="connsiteX4" fmla="*/ 14163 w 2821903"/>
              <a:gd name="connsiteY4" fmla="*/ 4903152 h 5331724"/>
              <a:gd name="connsiteX0" fmla="*/ 14163 w 2821903"/>
              <a:gd name="connsiteY0" fmla="*/ 4903152 h 5704854"/>
              <a:gd name="connsiteX1" fmla="*/ 0 w 2821903"/>
              <a:gd name="connsiteY1" fmla="*/ 0 h 5704854"/>
              <a:gd name="connsiteX2" fmla="*/ 2821903 w 2821903"/>
              <a:gd name="connsiteY2" fmla="*/ 1 h 5704854"/>
              <a:gd name="connsiteX3" fmla="*/ 748395 w 2821903"/>
              <a:gd name="connsiteY3" fmla="*/ 5704854 h 5704854"/>
              <a:gd name="connsiteX4" fmla="*/ 14163 w 2821903"/>
              <a:gd name="connsiteY4" fmla="*/ 4903152 h 5704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1903" h="5704854">
                <a:moveTo>
                  <a:pt x="14163" y="4903152"/>
                </a:moveTo>
                <a:lnTo>
                  <a:pt x="0" y="0"/>
                </a:lnTo>
                <a:lnTo>
                  <a:pt x="2821903" y="1"/>
                </a:lnTo>
                <a:lnTo>
                  <a:pt x="748395" y="5704854"/>
                </a:lnTo>
                <a:lnTo>
                  <a:pt x="14163" y="4903152"/>
                </a:lnTo>
                <a:close/>
              </a:path>
            </a:pathLst>
          </a:custGeom>
          <a:solidFill>
            <a:srgbClr val="1D0092">
              <a:alpha val="6588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a:extLst>
              <a:ext uri="{FF2B5EF4-FFF2-40B4-BE49-F238E27FC236}">
                <a16:creationId xmlns:a16="http://schemas.microsoft.com/office/drawing/2014/main" id="{B4794184-1130-B7F4-CD93-1A354961B9B2}"/>
              </a:ext>
            </a:extLst>
          </p:cNvPr>
          <p:cNvSpPr/>
          <p:nvPr userDrawn="1"/>
        </p:nvSpPr>
        <p:spPr>
          <a:xfrm rot="16200000">
            <a:off x="3803689" y="-1415148"/>
            <a:ext cx="4589255" cy="12196635"/>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86967 w 3396697"/>
              <a:gd name="connsiteY0" fmla="*/ 7005411 h 7015350"/>
              <a:gd name="connsiteX1" fmla="*/ 0 w 3396697"/>
              <a:gd name="connsiteY1" fmla="*/ 18202 h 7015350"/>
              <a:gd name="connsiteX2" fmla="*/ 2303163 w 3396697"/>
              <a:gd name="connsiteY2" fmla="*/ 0 h 7015350"/>
              <a:gd name="connsiteX3" fmla="*/ 3396697 w 3396697"/>
              <a:gd name="connsiteY3" fmla="*/ 7015350 h 7015350"/>
              <a:gd name="connsiteX4" fmla="*/ 86967 w 3396697"/>
              <a:gd name="connsiteY4" fmla="*/ 7005411 h 7015350"/>
              <a:gd name="connsiteX0" fmla="*/ 86967 w 2303163"/>
              <a:gd name="connsiteY0" fmla="*/ 7005411 h 7005411"/>
              <a:gd name="connsiteX1" fmla="*/ 0 w 2303163"/>
              <a:gd name="connsiteY1" fmla="*/ 18202 h 7005411"/>
              <a:gd name="connsiteX2" fmla="*/ 2303163 w 2303163"/>
              <a:gd name="connsiteY2" fmla="*/ 0 h 7005411"/>
              <a:gd name="connsiteX3" fmla="*/ 1239832 w 2303163"/>
              <a:gd name="connsiteY3" fmla="*/ 6997150 h 7005411"/>
              <a:gd name="connsiteX4" fmla="*/ 86967 w 2303163"/>
              <a:gd name="connsiteY4" fmla="*/ 7005411 h 7005411"/>
              <a:gd name="connsiteX0" fmla="*/ 50565 w 2303163"/>
              <a:gd name="connsiteY0" fmla="*/ 7005412 h 7005412"/>
              <a:gd name="connsiteX1" fmla="*/ 0 w 2303163"/>
              <a:gd name="connsiteY1" fmla="*/ 18202 h 7005412"/>
              <a:gd name="connsiteX2" fmla="*/ 2303163 w 2303163"/>
              <a:gd name="connsiteY2" fmla="*/ 0 h 7005412"/>
              <a:gd name="connsiteX3" fmla="*/ 1239832 w 2303163"/>
              <a:gd name="connsiteY3" fmla="*/ 6997150 h 7005412"/>
              <a:gd name="connsiteX4" fmla="*/ 50565 w 2303163"/>
              <a:gd name="connsiteY4" fmla="*/ 7005412 h 7005412"/>
              <a:gd name="connsiteX0" fmla="*/ 50565 w 2603486"/>
              <a:gd name="connsiteY0" fmla="*/ 6987210 h 6987210"/>
              <a:gd name="connsiteX1" fmla="*/ 0 w 2603486"/>
              <a:gd name="connsiteY1" fmla="*/ 0 h 6987210"/>
              <a:gd name="connsiteX2" fmla="*/ 2603486 w 2603486"/>
              <a:gd name="connsiteY2" fmla="*/ 0 h 6987210"/>
              <a:gd name="connsiteX3" fmla="*/ 1239832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912207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766596 w 2603486"/>
              <a:gd name="connsiteY3" fmla="*/ 6978948 h 6987210"/>
              <a:gd name="connsiteX4" fmla="*/ 50565 w 2603486"/>
              <a:gd name="connsiteY4" fmla="*/ 6987210 h 6987210"/>
              <a:gd name="connsiteX0" fmla="*/ 50565 w 2603486"/>
              <a:gd name="connsiteY0" fmla="*/ 6987210 h 6989866"/>
              <a:gd name="connsiteX1" fmla="*/ 0 w 2603486"/>
              <a:gd name="connsiteY1" fmla="*/ 0 h 6989866"/>
              <a:gd name="connsiteX2" fmla="*/ 2603486 w 2603486"/>
              <a:gd name="connsiteY2" fmla="*/ 0 h 6989866"/>
              <a:gd name="connsiteX3" fmla="*/ 759391 w 2603486"/>
              <a:gd name="connsiteY3" fmla="*/ 6989866 h 6989866"/>
              <a:gd name="connsiteX4" fmla="*/ 50565 w 2603486"/>
              <a:gd name="connsiteY4" fmla="*/ 6987210 h 698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3486" h="6989866">
                <a:moveTo>
                  <a:pt x="50565" y="6987210"/>
                </a:moveTo>
                <a:lnTo>
                  <a:pt x="0" y="0"/>
                </a:lnTo>
                <a:lnTo>
                  <a:pt x="2603486" y="0"/>
                </a:lnTo>
                <a:lnTo>
                  <a:pt x="759391" y="6989866"/>
                </a:lnTo>
                <a:lnTo>
                  <a:pt x="50565" y="6987210"/>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and white logo&#10;&#10;Description automatically generated">
            <a:extLst>
              <a:ext uri="{FF2B5EF4-FFF2-40B4-BE49-F238E27FC236}">
                <a16:creationId xmlns:a16="http://schemas.microsoft.com/office/drawing/2014/main" id="{1D497C82-B3DC-31C4-DEE4-65F87F967E50}"/>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57834" y="1048"/>
            <a:ext cx="565288" cy="565288"/>
          </a:xfrm>
          <a:prstGeom prst="rect">
            <a:avLst/>
          </a:prstGeom>
        </p:spPr>
      </p:pic>
      <p:sp>
        <p:nvSpPr>
          <p:cNvPr id="4" name="TextBox 3">
            <a:extLst>
              <a:ext uri="{FF2B5EF4-FFF2-40B4-BE49-F238E27FC236}">
                <a16:creationId xmlns:a16="http://schemas.microsoft.com/office/drawing/2014/main" id="{91DA54BA-A947-1413-2325-52B282815A06}"/>
              </a:ext>
            </a:extLst>
          </p:cNvPr>
          <p:cNvSpPr txBox="1"/>
          <p:nvPr userDrawn="1"/>
        </p:nvSpPr>
        <p:spPr>
          <a:xfrm>
            <a:off x="776310" y="4173927"/>
            <a:ext cx="4562061" cy="246221"/>
          </a:xfrm>
          <a:prstGeom prst="rect">
            <a:avLst/>
          </a:prstGeom>
          <a:noFill/>
        </p:spPr>
        <p:txBody>
          <a:bodyPr wrap="square" rtlCol="0">
            <a:spAutoFit/>
          </a:bodyPr>
          <a:lstStyle/>
          <a:p>
            <a:r>
              <a:rPr lang="en-US" sz="1000" b="1" spc="300">
                <a:solidFill>
                  <a:schemeClr val="bg1"/>
                </a:solidFill>
              </a:rPr>
              <a:t>DENVER INTERNATIONAL AIRPORT</a:t>
            </a:r>
          </a:p>
        </p:txBody>
      </p:sp>
    </p:spTree>
    <p:extLst>
      <p:ext uri="{BB962C8B-B14F-4D97-AF65-F5344CB8AC3E}">
        <p14:creationId xmlns:p14="http://schemas.microsoft.com/office/powerpoint/2010/main" val="3706723004"/>
      </p:ext>
    </p:extLst>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707" r:id="rId4"/>
    <p:sldLayoutId id="2147483708"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pic>
        <p:nvPicPr>
          <p:cNvPr id="3" name="Picture 2" descr="A black and white logo&#10;&#10;Description automatically generated">
            <a:extLst>
              <a:ext uri="{FF2B5EF4-FFF2-40B4-BE49-F238E27FC236}">
                <a16:creationId xmlns:a16="http://schemas.microsoft.com/office/drawing/2014/main" id="{1EA359B5-21D6-9677-812F-2534C08D820A}"/>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033188" y="-6670"/>
            <a:ext cx="565288" cy="565288"/>
          </a:xfrm>
          <a:prstGeom prst="rect">
            <a:avLst/>
          </a:prstGeom>
        </p:spPr>
      </p:pic>
      <p:sp>
        <p:nvSpPr>
          <p:cNvPr id="4" name="Trapezoid 6">
            <a:extLst>
              <a:ext uri="{FF2B5EF4-FFF2-40B4-BE49-F238E27FC236}">
                <a16:creationId xmlns:a16="http://schemas.microsoft.com/office/drawing/2014/main" id="{A46FE110-BE47-0786-5EF0-D0F1B9651C3A}"/>
              </a:ext>
            </a:extLst>
          </p:cNvPr>
          <p:cNvSpPr/>
          <p:nvPr userDrawn="1"/>
        </p:nvSpPr>
        <p:spPr>
          <a:xfrm rot="10800000">
            <a:off x="10038670" y="-5511"/>
            <a:ext cx="2188890" cy="6870184"/>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0 w 3309730"/>
              <a:gd name="connsiteY0" fmla="*/ 7019293 h 7029232"/>
              <a:gd name="connsiteX1" fmla="*/ 538675 w 3309730"/>
              <a:gd name="connsiteY1" fmla="*/ 0 h 7029232"/>
              <a:gd name="connsiteX2" fmla="*/ 1269724 w 3309730"/>
              <a:gd name="connsiteY2" fmla="*/ 32084 h 7029232"/>
              <a:gd name="connsiteX3" fmla="*/ 3309730 w 3309730"/>
              <a:gd name="connsiteY3" fmla="*/ 7029232 h 7029232"/>
              <a:gd name="connsiteX4" fmla="*/ 0 w 3309730"/>
              <a:gd name="connsiteY4" fmla="*/ 7019293 h 7029232"/>
              <a:gd name="connsiteX0" fmla="*/ 568230 w 2771055"/>
              <a:gd name="connsiteY0" fmla="*/ 7003250 h 7029232"/>
              <a:gd name="connsiteX1" fmla="*/ 0 w 2771055"/>
              <a:gd name="connsiteY1" fmla="*/ 0 h 7029232"/>
              <a:gd name="connsiteX2" fmla="*/ 731049 w 2771055"/>
              <a:gd name="connsiteY2" fmla="*/ 32084 h 7029232"/>
              <a:gd name="connsiteX3" fmla="*/ 2771055 w 2771055"/>
              <a:gd name="connsiteY3" fmla="*/ 7029232 h 7029232"/>
              <a:gd name="connsiteX4" fmla="*/ 568230 w 2771055"/>
              <a:gd name="connsiteY4" fmla="*/ 7003250 h 7029232"/>
              <a:gd name="connsiteX0" fmla="*/ 135093 w 2771055"/>
              <a:gd name="connsiteY0" fmla="*/ 6955123 h 7029232"/>
              <a:gd name="connsiteX1" fmla="*/ 0 w 2771055"/>
              <a:gd name="connsiteY1" fmla="*/ 0 h 7029232"/>
              <a:gd name="connsiteX2" fmla="*/ 731049 w 2771055"/>
              <a:gd name="connsiteY2" fmla="*/ 32084 h 7029232"/>
              <a:gd name="connsiteX3" fmla="*/ 2771055 w 2771055"/>
              <a:gd name="connsiteY3" fmla="*/ 7029232 h 7029232"/>
              <a:gd name="connsiteX4" fmla="*/ 135093 w 2771055"/>
              <a:gd name="connsiteY4" fmla="*/ 6955123 h 7029232"/>
              <a:gd name="connsiteX0" fmla="*/ 38841 w 2674803"/>
              <a:gd name="connsiteY0" fmla="*/ 6939081 h 7013190"/>
              <a:gd name="connsiteX1" fmla="*/ 0 w 2674803"/>
              <a:gd name="connsiteY1" fmla="*/ 0 h 7013190"/>
              <a:gd name="connsiteX2" fmla="*/ 634797 w 2674803"/>
              <a:gd name="connsiteY2" fmla="*/ 16042 h 7013190"/>
              <a:gd name="connsiteX3" fmla="*/ 2674803 w 2674803"/>
              <a:gd name="connsiteY3" fmla="*/ 7013190 h 7013190"/>
              <a:gd name="connsiteX4" fmla="*/ 38841 w 2674803"/>
              <a:gd name="connsiteY4" fmla="*/ 6939081 h 7013190"/>
              <a:gd name="connsiteX0" fmla="*/ 22799 w 2674803"/>
              <a:gd name="connsiteY0" fmla="*/ 7003250 h 7013190"/>
              <a:gd name="connsiteX1" fmla="*/ 0 w 2674803"/>
              <a:gd name="connsiteY1" fmla="*/ 0 h 7013190"/>
              <a:gd name="connsiteX2" fmla="*/ 634797 w 2674803"/>
              <a:gd name="connsiteY2" fmla="*/ 16042 h 7013190"/>
              <a:gd name="connsiteX3" fmla="*/ 2674803 w 2674803"/>
              <a:gd name="connsiteY3" fmla="*/ 7013190 h 7013190"/>
              <a:gd name="connsiteX4" fmla="*/ 22799 w 2674803"/>
              <a:gd name="connsiteY4" fmla="*/ 7003250 h 7013190"/>
              <a:gd name="connsiteX0" fmla="*/ 22799 w 2209582"/>
              <a:gd name="connsiteY0" fmla="*/ 7003250 h 7013190"/>
              <a:gd name="connsiteX1" fmla="*/ 0 w 2209582"/>
              <a:gd name="connsiteY1" fmla="*/ 0 h 7013190"/>
              <a:gd name="connsiteX2" fmla="*/ 634797 w 2209582"/>
              <a:gd name="connsiteY2" fmla="*/ 16042 h 7013190"/>
              <a:gd name="connsiteX3" fmla="*/ 2209582 w 2209582"/>
              <a:gd name="connsiteY3" fmla="*/ 7013190 h 7013190"/>
              <a:gd name="connsiteX4" fmla="*/ 22799 w 2209582"/>
              <a:gd name="connsiteY4" fmla="*/ 7003250 h 7013190"/>
              <a:gd name="connsiteX0" fmla="*/ 17635 w 2209582"/>
              <a:gd name="connsiteY0" fmla="*/ 7018820 h 7018820"/>
              <a:gd name="connsiteX1" fmla="*/ 0 w 2209582"/>
              <a:gd name="connsiteY1" fmla="*/ 0 h 7018820"/>
              <a:gd name="connsiteX2" fmla="*/ 634797 w 2209582"/>
              <a:gd name="connsiteY2" fmla="*/ 16042 h 7018820"/>
              <a:gd name="connsiteX3" fmla="*/ 2209582 w 2209582"/>
              <a:gd name="connsiteY3" fmla="*/ 7013190 h 7018820"/>
              <a:gd name="connsiteX4" fmla="*/ 17635 w 2209582"/>
              <a:gd name="connsiteY4" fmla="*/ 7018820 h 7018820"/>
              <a:gd name="connsiteX0" fmla="*/ 17635 w 2225074"/>
              <a:gd name="connsiteY0" fmla="*/ 7018820 h 7033949"/>
              <a:gd name="connsiteX1" fmla="*/ 0 w 2225074"/>
              <a:gd name="connsiteY1" fmla="*/ 0 h 7033949"/>
              <a:gd name="connsiteX2" fmla="*/ 634797 w 2225074"/>
              <a:gd name="connsiteY2" fmla="*/ 16042 h 7033949"/>
              <a:gd name="connsiteX3" fmla="*/ 2225074 w 2225074"/>
              <a:gd name="connsiteY3" fmla="*/ 7033949 h 7033949"/>
              <a:gd name="connsiteX4" fmla="*/ 17635 w 2225074"/>
              <a:gd name="connsiteY4" fmla="*/ 7018820 h 7033949"/>
              <a:gd name="connsiteX0" fmla="*/ 17635 w 2225074"/>
              <a:gd name="connsiteY0" fmla="*/ 7018820 h 7018820"/>
              <a:gd name="connsiteX1" fmla="*/ 0 w 2225074"/>
              <a:gd name="connsiteY1" fmla="*/ 0 h 7018820"/>
              <a:gd name="connsiteX2" fmla="*/ 634797 w 2225074"/>
              <a:gd name="connsiteY2" fmla="*/ 16042 h 7018820"/>
              <a:gd name="connsiteX3" fmla="*/ 2225074 w 2225074"/>
              <a:gd name="connsiteY3" fmla="*/ 7013189 h 7018820"/>
              <a:gd name="connsiteX4" fmla="*/ 17635 w 2225074"/>
              <a:gd name="connsiteY4" fmla="*/ 7018820 h 7018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074" h="7018820">
                <a:moveTo>
                  <a:pt x="17635" y="7018820"/>
                </a:moveTo>
                <a:cubicBezTo>
                  <a:pt x="10035" y="4684403"/>
                  <a:pt x="7600" y="2334417"/>
                  <a:pt x="0" y="0"/>
                </a:cubicBezTo>
                <a:lnTo>
                  <a:pt x="634797" y="16042"/>
                </a:lnTo>
                <a:lnTo>
                  <a:pt x="2225074" y="7013189"/>
                </a:lnTo>
                <a:lnTo>
                  <a:pt x="17635" y="7018820"/>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1">
            <a:extLst>
              <a:ext uri="{FF2B5EF4-FFF2-40B4-BE49-F238E27FC236}">
                <a16:creationId xmlns:a16="http://schemas.microsoft.com/office/drawing/2014/main" id="{7EC05602-1A21-4305-F126-88543ED91292}"/>
              </a:ext>
            </a:extLst>
          </p:cNvPr>
          <p:cNvSpPr/>
          <p:nvPr userDrawn="1"/>
        </p:nvSpPr>
        <p:spPr>
          <a:xfrm rot="10800000" flipV="1">
            <a:off x="10236096" y="2946700"/>
            <a:ext cx="1991464" cy="3917973"/>
          </a:xfrm>
          <a:custGeom>
            <a:avLst/>
            <a:gdLst>
              <a:gd name="connsiteX0" fmla="*/ 0 w 1996544"/>
              <a:gd name="connsiteY0" fmla="*/ 3954379 h 3954379"/>
              <a:gd name="connsiteX1" fmla="*/ 0 w 1996544"/>
              <a:gd name="connsiteY1" fmla="*/ 0 h 3954379"/>
              <a:gd name="connsiteX2" fmla="*/ 1996544 w 1996544"/>
              <a:gd name="connsiteY2" fmla="*/ 3954379 h 3954379"/>
              <a:gd name="connsiteX3" fmla="*/ 0 w 1996544"/>
              <a:gd name="connsiteY3" fmla="*/ 3954379 h 3954379"/>
              <a:gd name="connsiteX0" fmla="*/ 0 w 1986384"/>
              <a:gd name="connsiteY0" fmla="*/ 3954379 h 3959459"/>
              <a:gd name="connsiteX1" fmla="*/ 0 w 1986384"/>
              <a:gd name="connsiteY1" fmla="*/ 0 h 3959459"/>
              <a:gd name="connsiteX2" fmla="*/ 1986384 w 1986384"/>
              <a:gd name="connsiteY2" fmla="*/ 3959459 h 3959459"/>
              <a:gd name="connsiteX3" fmla="*/ 0 w 1986384"/>
              <a:gd name="connsiteY3" fmla="*/ 3954379 h 3959459"/>
              <a:gd name="connsiteX0" fmla="*/ 0 w 1991464"/>
              <a:gd name="connsiteY0" fmla="*/ 3964539 h 3964539"/>
              <a:gd name="connsiteX1" fmla="*/ 5080 w 1991464"/>
              <a:gd name="connsiteY1" fmla="*/ 0 h 3964539"/>
              <a:gd name="connsiteX2" fmla="*/ 1991464 w 1991464"/>
              <a:gd name="connsiteY2" fmla="*/ 3959459 h 3964539"/>
              <a:gd name="connsiteX3" fmla="*/ 0 w 1991464"/>
              <a:gd name="connsiteY3" fmla="*/ 3964539 h 3964539"/>
              <a:gd name="connsiteX0" fmla="*/ 0 w 1991464"/>
              <a:gd name="connsiteY0" fmla="*/ 3917973 h 3917973"/>
              <a:gd name="connsiteX1" fmla="*/ 13547 w 1991464"/>
              <a:gd name="connsiteY1" fmla="*/ 0 h 3917973"/>
              <a:gd name="connsiteX2" fmla="*/ 1991464 w 1991464"/>
              <a:gd name="connsiteY2" fmla="*/ 3912893 h 3917973"/>
              <a:gd name="connsiteX3" fmla="*/ 0 w 1991464"/>
              <a:gd name="connsiteY3" fmla="*/ 3917973 h 3917973"/>
            </a:gdLst>
            <a:ahLst/>
            <a:cxnLst>
              <a:cxn ang="0">
                <a:pos x="connsiteX0" y="connsiteY0"/>
              </a:cxn>
              <a:cxn ang="0">
                <a:pos x="connsiteX1" y="connsiteY1"/>
              </a:cxn>
              <a:cxn ang="0">
                <a:pos x="connsiteX2" y="connsiteY2"/>
              </a:cxn>
              <a:cxn ang="0">
                <a:pos x="connsiteX3" y="connsiteY3"/>
              </a:cxn>
            </a:cxnLst>
            <a:rect l="l" t="t" r="r" b="b"/>
            <a:pathLst>
              <a:path w="1991464" h="3917973">
                <a:moveTo>
                  <a:pt x="0" y="3917973"/>
                </a:moveTo>
                <a:cubicBezTo>
                  <a:pt x="1693" y="2596460"/>
                  <a:pt x="11854" y="1321513"/>
                  <a:pt x="13547" y="0"/>
                </a:cubicBezTo>
                <a:lnTo>
                  <a:pt x="1991464" y="3912893"/>
                </a:lnTo>
                <a:lnTo>
                  <a:pt x="0" y="3917973"/>
                </a:lnTo>
                <a:close/>
              </a:path>
            </a:pathLst>
          </a:custGeom>
          <a:solidFill>
            <a:srgbClr val="2821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white logo&#10;&#10;Description automatically generated">
            <a:extLst>
              <a:ext uri="{FF2B5EF4-FFF2-40B4-BE49-F238E27FC236}">
                <a16:creationId xmlns:a16="http://schemas.microsoft.com/office/drawing/2014/main" id="{29E05B0C-07B1-6E94-CB04-5B692DF95A11}"/>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028955" y="-5513"/>
            <a:ext cx="565288" cy="565288"/>
          </a:xfrm>
          <a:prstGeom prst="rect">
            <a:avLst/>
          </a:prstGeom>
        </p:spPr>
      </p:pic>
    </p:spTree>
    <p:extLst>
      <p:ext uri="{BB962C8B-B14F-4D97-AF65-F5344CB8AC3E}">
        <p14:creationId xmlns:p14="http://schemas.microsoft.com/office/powerpoint/2010/main" val="151306121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30" r:id="rId3"/>
    <p:sldLayoutId id="2147483759" r:id="rId4"/>
    <p:sldLayoutId id="2147483760"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B28EB04-EDC5-1DE2-2F96-E6EE24823DA5}"/>
              </a:ext>
            </a:extLst>
          </p:cNvPr>
          <p:cNvPicPr>
            <a:picLocks noChangeAspect="1"/>
          </p:cNvPicPr>
          <p:nvPr userDrawn="1"/>
        </p:nvPicPr>
        <p:blipFill>
          <a:blip r:embed="rId9" cstate="email">
            <a:extLst>
              <a:ext uri="{28A0092B-C50C-407E-A947-70E740481C1C}">
                <a14:useLocalDpi xmlns:a14="http://schemas.microsoft.com/office/drawing/2010/main"/>
              </a:ext>
            </a:extLst>
          </a:blip>
          <a:srcRect/>
          <a:stretch/>
        </p:blipFill>
        <p:spPr>
          <a:xfrm>
            <a:off x="11026464" y="0"/>
            <a:ext cx="565288" cy="565288"/>
          </a:xfrm>
          <a:prstGeom prst="rect">
            <a:avLst/>
          </a:prstGeom>
        </p:spPr>
      </p:pic>
      <p:sp>
        <p:nvSpPr>
          <p:cNvPr id="4" name="Right Triangle 3">
            <a:extLst>
              <a:ext uri="{FF2B5EF4-FFF2-40B4-BE49-F238E27FC236}">
                <a16:creationId xmlns:a16="http://schemas.microsoft.com/office/drawing/2014/main" id="{2275901F-93B8-C343-88C0-E9739A319D14}"/>
              </a:ext>
            </a:extLst>
          </p:cNvPr>
          <p:cNvSpPr/>
          <p:nvPr userDrawn="1"/>
        </p:nvSpPr>
        <p:spPr>
          <a:xfrm rot="10800000" flipV="1">
            <a:off x="10266947" y="2951747"/>
            <a:ext cx="1925053" cy="3906253"/>
          </a:xfrm>
          <a:prstGeom prst="rtTriangle">
            <a:avLst/>
          </a:pr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953972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766" r:id="rId3"/>
    <p:sldLayoutId id="2147483767" r:id="rId4"/>
    <p:sldLayoutId id="2147483768" r:id="rId5"/>
    <p:sldLayoutId id="2147483773" r:id="rId6"/>
    <p:sldLayoutId id="2147483774"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EF9F1F60-35AA-9F91-1C94-C09C8690FF7A}"/>
              </a:ext>
            </a:extLst>
          </p:cNvPr>
          <p:cNvSpPr>
            <a:spLocks noGrp="1"/>
          </p:cNvSpPr>
          <p:nvPr>
            <p:ph type="title"/>
          </p:nvPr>
        </p:nvSpPr>
        <p:spPr>
          <a:xfrm>
            <a:off x="732692" y="101356"/>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7967771"/>
      </p:ext>
    </p:extLst>
  </p:cSld>
  <p:clrMap bg1="lt1" tx1="dk1" bg2="lt2" tx2="dk2" accent1="accent1" accent2="accent2" accent3="accent3" accent4="accent4" accent5="accent5" accent6="accent6" hlink="hlink" folHlink="folHlink"/>
  <p:sldLayoutIdLst>
    <p:sldLayoutId id="214748368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pic>
        <p:nvPicPr>
          <p:cNvPr id="3" name="Picture 2" descr="A black and white logo&#10;&#10;Description automatically generated">
            <a:extLst>
              <a:ext uri="{FF2B5EF4-FFF2-40B4-BE49-F238E27FC236}">
                <a16:creationId xmlns:a16="http://schemas.microsoft.com/office/drawing/2014/main" id="{1EA359B5-21D6-9677-812F-2534C08D820A}"/>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1033188" y="-6670"/>
            <a:ext cx="565288" cy="565288"/>
          </a:xfrm>
          <a:prstGeom prst="rect">
            <a:avLst/>
          </a:prstGeom>
        </p:spPr>
      </p:pic>
      <p:sp>
        <p:nvSpPr>
          <p:cNvPr id="4" name="Trapezoid 6">
            <a:extLst>
              <a:ext uri="{FF2B5EF4-FFF2-40B4-BE49-F238E27FC236}">
                <a16:creationId xmlns:a16="http://schemas.microsoft.com/office/drawing/2014/main" id="{A46FE110-BE47-0786-5EF0-D0F1B9651C3A}"/>
              </a:ext>
            </a:extLst>
          </p:cNvPr>
          <p:cNvSpPr/>
          <p:nvPr userDrawn="1"/>
        </p:nvSpPr>
        <p:spPr>
          <a:xfrm rot="10800000">
            <a:off x="10038670" y="-5511"/>
            <a:ext cx="2188890" cy="6870184"/>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0 w 3309730"/>
              <a:gd name="connsiteY0" fmla="*/ 7019293 h 7029232"/>
              <a:gd name="connsiteX1" fmla="*/ 538675 w 3309730"/>
              <a:gd name="connsiteY1" fmla="*/ 0 h 7029232"/>
              <a:gd name="connsiteX2" fmla="*/ 1269724 w 3309730"/>
              <a:gd name="connsiteY2" fmla="*/ 32084 h 7029232"/>
              <a:gd name="connsiteX3" fmla="*/ 3309730 w 3309730"/>
              <a:gd name="connsiteY3" fmla="*/ 7029232 h 7029232"/>
              <a:gd name="connsiteX4" fmla="*/ 0 w 3309730"/>
              <a:gd name="connsiteY4" fmla="*/ 7019293 h 7029232"/>
              <a:gd name="connsiteX0" fmla="*/ 568230 w 2771055"/>
              <a:gd name="connsiteY0" fmla="*/ 7003250 h 7029232"/>
              <a:gd name="connsiteX1" fmla="*/ 0 w 2771055"/>
              <a:gd name="connsiteY1" fmla="*/ 0 h 7029232"/>
              <a:gd name="connsiteX2" fmla="*/ 731049 w 2771055"/>
              <a:gd name="connsiteY2" fmla="*/ 32084 h 7029232"/>
              <a:gd name="connsiteX3" fmla="*/ 2771055 w 2771055"/>
              <a:gd name="connsiteY3" fmla="*/ 7029232 h 7029232"/>
              <a:gd name="connsiteX4" fmla="*/ 568230 w 2771055"/>
              <a:gd name="connsiteY4" fmla="*/ 7003250 h 7029232"/>
              <a:gd name="connsiteX0" fmla="*/ 135093 w 2771055"/>
              <a:gd name="connsiteY0" fmla="*/ 6955123 h 7029232"/>
              <a:gd name="connsiteX1" fmla="*/ 0 w 2771055"/>
              <a:gd name="connsiteY1" fmla="*/ 0 h 7029232"/>
              <a:gd name="connsiteX2" fmla="*/ 731049 w 2771055"/>
              <a:gd name="connsiteY2" fmla="*/ 32084 h 7029232"/>
              <a:gd name="connsiteX3" fmla="*/ 2771055 w 2771055"/>
              <a:gd name="connsiteY3" fmla="*/ 7029232 h 7029232"/>
              <a:gd name="connsiteX4" fmla="*/ 135093 w 2771055"/>
              <a:gd name="connsiteY4" fmla="*/ 6955123 h 7029232"/>
              <a:gd name="connsiteX0" fmla="*/ 38841 w 2674803"/>
              <a:gd name="connsiteY0" fmla="*/ 6939081 h 7013190"/>
              <a:gd name="connsiteX1" fmla="*/ 0 w 2674803"/>
              <a:gd name="connsiteY1" fmla="*/ 0 h 7013190"/>
              <a:gd name="connsiteX2" fmla="*/ 634797 w 2674803"/>
              <a:gd name="connsiteY2" fmla="*/ 16042 h 7013190"/>
              <a:gd name="connsiteX3" fmla="*/ 2674803 w 2674803"/>
              <a:gd name="connsiteY3" fmla="*/ 7013190 h 7013190"/>
              <a:gd name="connsiteX4" fmla="*/ 38841 w 2674803"/>
              <a:gd name="connsiteY4" fmla="*/ 6939081 h 7013190"/>
              <a:gd name="connsiteX0" fmla="*/ 22799 w 2674803"/>
              <a:gd name="connsiteY0" fmla="*/ 7003250 h 7013190"/>
              <a:gd name="connsiteX1" fmla="*/ 0 w 2674803"/>
              <a:gd name="connsiteY1" fmla="*/ 0 h 7013190"/>
              <a:gd name="connsiteX2" fmla="*/ 634797 w 2674803"/>
              <a:gd name="connsiteY2" fmla="*/ 16042 h 7013190"/>
              <a:gd name="connsiteX3" fmla="*/ 2674803 w 2674803"/>
              <a:gd name="connsiteY3" fmla="*/ 7013190 h 7013190"/>
              <a:gd name="connsiteX4" fmla="*/ 22799 w 2674803"/>
              <a:gd name="connsiteY4" fmla="*/ 7003250 h 7013190"/>
              <a:gd name="connsiteX0" fmla="*/ 22799 w 2209582"/>
              <a:gd name="connsiteY0" fmla="*/ 7003250 h 7013190"/>
              <a:gd name="connsiteX1" fmla="*/ 0 w 2209582"/>
              <a:gd name="connsiteY1" fmla="*/ 0 h 7013190"/>
              <a:gd name="connsiteX2" fmla="*/ 634797 w 2209582"/>
              <a:gd name="connsiteY2" fmla="*/ 16042 h 7013190"/>
              <a:gd name="connsiteX3" fmla="*/ 2209582 w 2209582"/>
              <a:gd name="connsiteY3" fmla="*/ 7013190 h 7013190"/>
              <a:gd name="connsiteX4" fmla="*/ 22799 w 2209582"/>
              <a:gd name="connsiteY4" fmla="*/ 7003250 h 7013190"/>
              <a:gd name="connsiteX0" fmla="*/ 17635 w 2209582"/>
              <a:gd name="connsiteY0" fmla="*/ 7018820 h 7018820"/>
              <a:gd name="connsiteX1" fmla="*/ 0 w 2209582"/>
              <a:gd name="connsiteY1" fmla="*/ 0 h 7018820"/>
              <a:gd name="connsiteX2" fmla="*/ 634797 w 2209582"/>
              <a:gd name="connsiteY2" fmla="*/ 16042 h 7018820"/>
              <a:gd name="connsiteX3" fmla="*/ 2209582 w 2209582"/>
              <a:gd name="connsiteY3" fmla="*/ 7013190 h 7018820"/>
              <a:gd name="connsiteX4" fmla="*/ 17635 w 2209582"/>
              <a:gd name="connsiteY4" fmla="*/ 7018820 h 7018820"/>
              <a:gd name="connsiteX0" fmla="*/ 17635 w 2225074"/>
              <a:gd name="connsiteY0" fmla="*/ 7018820 h 7033949"/>
              <a:gd name="connsiteX1" fmla="*/ 0 w 2225074"/>
              <a:gd name="connsiteY1" fmla="*/ 0 h 7033949"/>
              <a:gd name="connsiteX2" fmla="*/ 634797 w 2225074"/>
              <a:gd name="connsiteY2" fmla="*/ 16042 h 7033949"/>
              <a:gd name="connsiteX3" fmla="*/ 2225074 w 2225074"/>
              <a:gd name="connsiteY3" fmla="*/ 7033949 h 7033949"/>
              <a:gd name="connsiteX4" fmla="*/ 17635 w 2225074"/>
              <a:gd name="connsiteY4" fmla="*/ 7018820 h 7033949"/>
              <a:gd name="connsiteX0" fmla="*/ 17635 w 2225074"/>
              <a:gd name="connsiteY0" fmla="*/ 7018820 h 7018820"/>
              <a:gd name="connsiteX1" fmla="*/ 0 w 2225074"/>
              <a:gd name="connsiteY1" fmla="*/ 0 h 7018820"/>
              <a:gd name="connsiteX2" fmla="*/ 634797 w 2225074"/>
              <a:gd name="connsiteY2" fmla="*/ 16042 h 7018820"/>
              <a:gd name="connsiteX3" fmla="*/ 2225074 w 2225074"/>
              <a:gd name="connsiteY3" fmla="*/ 7013189 h 7018820"/>
              <a:gd name="connsiteX4" fmla="*/ 17635 w 2225074"/>
              <a:gd name="connsiteY4" fmla="*/ 7018820 h 7018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074" h="7018820">
                <a:moveTo>
                  <a:pt x="17635" y="7018820"/>
                </a:moveTo>
                <a:cubicBezTo>
                  <a:pt x="10035" y="4684403"/>
                  <a:pt x="7600" y="2334417"/>
                  <a:pt x="0" y="0"/>
                </a:cubicBezTo>
                <a:lnTo>
                  <a:pt x="634797" y="16042"/>
                </a:lnTo>
                <a:lnTo>
                  <a:pt x="2225074" y="7013189"/>
                </a:lnTo>
                <a:lnTo>
                  <a:pt x="17635" y="7018820"/>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1">
            <a:extLst>
              <a:ext uri="{FF2B5EF4-FFF2-40B4-BE49-F238E27FC236}">
                <a16:creationId xmlns:a16="http://schemas.microsoft.com/office/drawing/2014/main" id="{7EC05602-1A21-4305-F126-88543ED91292}"/>
              </a:ext>
            </a:extLst>
          </p:cNvPr>
          <p:cNvSpPr/>
          <p:nvPr userDrawn="1"/>
        </p:nvSpPr>
        <p:spPr>
          <a:xfrm rot="10800000" flipV="1">
            <a:off x="10236096" y="2946700"/>
            <a:ext cx="1991464" cy="3917973"/>
          </a:xfrm>
          <a:custGeom>
            <a:avLst/>
            <a:gdLst>
              <a:gd name="connsiteX0" fmla="*/ 0 w 1996544"/>
              <a:gd name="connsiteY0" fmla="*/ 3954379 h 3954379"/>
              <a:gd name="connsiteX1" fmla="*/ 0 w 1996544"/>
              <a:gd name="connsiteY1" fmla="*/ 0 h 3954379"/>
              <a:gd name="connsiteX2" fmla="*/ 1996544 w 1996544"/>
              <a:gd name="connsiteY2" fmla="*/ 3954379 h 3954379"/>
              <a:gd name="connsiteX3" fmla="*/ 0 w 1996544"/>
              <a:gd name="connsiteY3" fmla="*/ 3954379 h 3954379"/>
              <a:gd name="connsiteX0" fmla="*/ 0 w 1986384"/>
              <a:gd name="connsiteY0" fmla="*/ 3954379 h 3959459"/>
              <a:gd name="connsiteX1" fmla="*/ 0 w 1986384"/>
              <a:gd name="connsiteY1" fmla="*/ 0 h 3959459"/>
              <a:gd name="connsiteX2" fmla="*/ 1986384 w 1986384"/>
              <a:gd name="connsiteY2" fmla="*/ 3959459 h 3959459"/>
              <a:gd name="connsiteX3" fmla="*/ 0 w 1986384"/>
              <a:gd name="connsiteY3" fmla="*/ 3954379 h 3959459"/>
              <a:gd name="connsiteX0" fmla="*/ 0 w 1991464"/>
              <a:gd name="connsiteY0" fmla="*/ 3964539 h 3964539"/>
              <a:gd name="connsiteX1" fmla="*/ 5080 w 1991464"/>
              <a:gd name="connsiteY1" fmla="*/ 0 h 3964539"/>
              <a:gd name="connsiteX2" fmla="*/ 1991464 w 1991464"/>
              <a:gd name="connsiteY2" fmla="*/ 3959459 h 3964539"/>
              <a:gd name="connsiteX3" fmla="*/ 0 w 1991464"/>
              <a:gd name="connsiteY3" fmla="*/ 3964539 h 3964539"/>
              <a:gd name="connsiteX0" fmla="*/ 0 w 1991464"/>
              <a:gd name="connsiteY0" fmla="*/ 3917973 h 3917973"/>
              <a:gd name="connsiteX1" fmla="*/ 13547 w 1991464"/>
              <a:gd name="connsiteY1" fmla="*/ 0 h 3917973"/>
              <a:gd name="connsiteX2" fmla="*/ 1991464 w 1991464"/>
              <a:gd name="connsiteY2" fmla="*/ 3912893 h 3917973"/>
              <a:gd name="connsiteX3" fmla="*/ 0 w 1991464"/>
              <a:gd name="connsiteY3" fmla="*/ 3917973 h 3917973"/>
            </a:gdLst>
            <a:ahLst/>
            <a:cxnLst>
              <a:cxn ang="0">
                <a:pos x="connsiteX0" y="connsiteY0"/>
              </a:cxn>
              <a:cxn ang="0">
                <a:pos x="connsiteX1" y="connsiteY1"/>
              </a:cxn>
              <a:cxn ang="0">
                <a:pos x="connsiteX2" y="connsiteY2"/>
              </a:cxn>
              <a:cxn ang="0">
                <a:pos x="connsiteX3" y="connsiteY3"/>
              </a:cxn>
            </a:cxnLst>
            <a:rect l="l" t="t" r="r" b="b"/>
            <a:pathLst>
              <a:path w="1991464" h="3917973">
                <a:moveTo>
                  <a:pt x="0" y="3917973"/>
                </a:moveTo>
                <a:cubicBezTo>
                  <a:pt x="1693" y="2596460"/>
                  <a:pt x="11854" y="1321513"/>
                  <a:pt x="13547" y="0"/>
                </a:cubicBezTo>
                <a:lnTo>
                  <a:pt x="1991464" y="3912893"/>
                </a:lnTo>
                <a:lnTo>
                  <a:pt x="0" y="3917973"/>
                </a:lnTo>
                <a:close/>
              </a:path>
            </a:pathLst>
          </a:custGeom>
          <a:solidFill>
            <a:srgbClr val="2821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white logo&#10;&#10;Description automatically generated">
            <a:extLst>
              <a:ext uri="{FF2B5EF4-FFF2-40B4-BE49-F238E27FC236}">
                <a16:creationId xmlns:a16="http://schemas.microsoft.com/office/drawing/2014/main" id="{29E05B0C-07B1-6E94-CB04-5B692DF95A11}"/>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1028955" y="-5513"/>
            <a:ext cx="565288" cy="565288"/>
          </a:xfrm>
          <a:prstGeom prst="rect">
            <a:avLst/>
          </a:prstGeom>
        </p:spPr>
      </p:pic>
    </p:spTree>
    <p:extLst>
      <p:ext uri="{BB962C8B-B14F-4D97-AF65-F5344CB8AC3E}">
        <p14:creationId xmlns:p14="http://schemas.microsoft.com/office/powerpoint/2010/main" val="329809176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3" r:id="rId3"/>
    <p:sldLayoutId id="2147483744" r:id="rId4"/>
    <p:sldLayoutId id="2147483745" r:id="rId5"/>
    <p:sldLayoutId id="2147483752" r:id="rId6"/>
    <p:sldLayoutId id="2147483753" r:id="rId7"/>
    <p:sldLayoutId id="2147483755" r:id="rId8"/>
    <p:sldLayoutId id="2147483756" r:id="rId9"/>
    <p:sldLayoutId id="2147483757" r:id="rId10"/>
    <p:sldLayoutId id="214748375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3CE2AE-2348-C131-AB30-E71D744950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C403C9-B2F6-F2EB-EE87-667BCD79CF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EB8346-2B91-209B-E58B-C2277A0A72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804064F-31C4-44E3-86B5-07C2DB86DD41}" type="datetimeFigureOut">
              <a:rPr lang="en-US" smtClean="0"/>
              <a:t>1/12/2026</a:t>
            </a:fld>
            <a:endParaRPr lang="en-US"/>
          </a:p>
        </p:txBody>
      </p:sp>
      <p:sp>
        <p:nvSpPr>
          <p:cNvPr id="5" name="Footer Placeholder 4">
            <a:extLst>
              <a:ext uri="{FF2B5EF4-FFF2-40B4-BE49-F238E27FC236}">
                <a16:creationId xmlns:a16="http://schemas.microsoft.com/office/drawing/2014/main" id="{881F775E-1FEA-DC4A-696A-A070B43852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9EE607A-BC7E-FCA7-759C-704422417D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10F667-8286-4FD0-8D2D-0D07FFA8DA6B}" type="slidenum">
              <a:rPr lang="en-US" smtClean="0"/>
              <a:t>‹#›</a:t>
            </a:fld>
            <a:endParaRPr lang="en-US"/>
          </a:p>
        </p:txBody>
      </p:sp>
    </p:spTree>
    <p:extLst>
      <p:ext uri="{BB962C8B-B14F-4D97-AF65-F5344CB8AC3E}">
        <p14:creationId xmlns:p14="http://schemas.microsoft.com/office/powerpoint/2010/main" val="142342978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BD2C1F-EF5D-1C75-AD65-CAE6244FD0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3C160A-778E-A4DD-5CF8-389FF3CCB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357E6B-9C49-69E0-7F16-51DBE6E275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BCD5FC-13DF-7947-A2F8-230685ED9D21}" type="datetimeFigureOut">
              <a:rPr lang="en-US" smtClean="0"/>
              <a:t>1/12/2026</a:t>
            </a:fld>
            <a:endParaRPr lang="en-US"/>
          </a:p>
        </p:txBody>
      </p:sp>
      <p:sp>
        <p:nvSpPr>
          <p:cNvPr id="5" name="Footer Placeholder 4">
            <a:extLst>
              <a:ext uri="{FF2B5EF4-FFF2-40B4-BE49-F238E27FC236}">
                <a16:creationId xmlns:a16="http://schemas.microsoft.com/office/drawing/2014/main" id="{9FEC05D8-3E6F-1C63-9E65-B8F338CCEE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E1DF4E-9FAF-BF6F-F220-4F4F251039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D8ADAF-E0A9-C440-BF83-4CE99D685A9D}" type="slidenum">
              <a:rPr lang="en-US" smtClean="0"/>
              <a:t>‹#›</a:t>
            </a:fld>
            <a:endParaRPr lang="en-US"/>
          </a:p>
        </p:txBody>
      </p:sp>
    </p:spTree>
    <p:extLst>
      <p:ext uri="{BB962C8B-B14F-4D97-AF65-F5344CB8AC3E}">
        <p14:creationId xmlns:p14="http://schemas.microsoft.com/office/powerpoint/2010/main" val="1047997387"/>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862BA0B-C1D0-6CD3-1BE4-C07E338CF12C}"/>
              </a:ext>
            </a:extLst>
          </p:cNvPr>
          <p:cNvPicPr>
            <a:picLocks noChangeAspect="1"/>
          </p:cNvPicPr>
          <p:nvPr userDrawn="1"/>
        </p:nvPicPr>
        <p:blipFill rotWithShape="1">
          <a:blip r:embed="rId11" cstate="email">
            <a:extLst>
              <a:ext uri="{28A0092B-C50C-407E-A947-70E740481C1C}">
                <a14:useLocalDpi xmlns:a14="http://schemas.microsoft.com/office/drawing/2010/main"/>
              </a:ext>
            </a:extLst>
          </a:blip>
          <a:srcRect/>
          <a:stretch/>
        </p:blipFill>
        <p:spPr>
          <a:xfrm>
            <a:off x="1166781" y="-30001"/>
            <a:ext cx="11025219" cy="6893341"/>
          </a:xfrm>
          <a:prstGeom prst="rect">
            <a:avLst/>
          </a:prstGeom>
        </p:spPr>
      </p:pic>
      <p:sp>
        <p:nvSpPr>
          <p:cNvPr id="8" name="TextBox 7">
            <a:extLst>
              <a:ext uri="{FF2B5EF4-FFF2-40B4-BE49-F238E27FC236}">
                <a16:creationId xmlns:a16="http://schemas.microsoft.com/office/drawing/2014/main" id="{F44720D3-C783-C008-793A-9034467834E6}"/>
              </a:ext>
            </a:extLst>
          </p:cNvPr>
          <p:cNvSpPr txBox="1"/>
          <p:nvPr userDrawn="1"/>
        </p:nvSpPr>
        <p:spPr>
          <a:xfrm>
            <a:off x="2405271" y="606289"/>
            <a:ext cx="4562061" cy="246221"/>
          </a:xfrm>
          <a:prstGeom prst="rect">
            <a:avLst/>
          </a:prstGeom>
          <a:noFill/>
        </p:spPr>
        <p:txBody>
          <a:bodyPr wrap="square" rtlCol="0">
            <a:spAutoFit/>
          </a:bodyPr>
          <a:lstStyle/>
          <a:p>
            <a:r>
              <a:rPr lang="en-US" sz="1000" b="1" spc="300">
                <a:solidFill>
                  <a:schemeClr val="bg1"/>
                </a:solidFill>
              </a:rPr>
              <a:t>DENVER INTERNATIONAL AIRPORT</a:t>
            </a:r>
          </a:p>
        </p:txBody>
      </p:sp>
      <p:sp>
        <p:nvSpPr>
          <p:cNvPr id="2" name="Trapezoid 6">
            <a:extLst>
              <a:ext uri="{FF2B5EF4-FFF2-40B4-BE49-F238E27FC236}">
                <a16:creationId xmlns:a16="http://schemas.microsoft.com/office/drawing/2014/main" id="{E2D58CF7-912F-0CEF-6620-4A663E786FC8}"/>
              </a:ext>
            </a:extLst>
          </p:cNvPr>
          <p:cNvSpPr/>
          <p:nvPr userDrawn="1"/>
        </p:nvSpPr>
        <p:spPr>
          <a:xfrm>
            <a:off x="0" y="-30001"/>
            <a:ext cx="3319669" cy="6893341"/>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7454 w 3396697"/>
              <a:gd name="connsiteY0" fmla="*/ 7017587 h 7017587"/>
              <a:gd name="connsiteX1" fmla="*/ 0 w 3396697"/>
              <a:gd name="connsiteY1" fmla="*/ 0 h 7017587"/>
              <a:gd name="connsiteX2" fmla="*/ 1356691 w 3396697"/>
              <a:gd name="connsiteY2" fmla="*/ 0 h 7017587"/>
              <a:gd name="connsiteX3" fmla="*/ 3396697 w 3396697"/>
              <a:gd name="connsiteY3" fmla="*/ 6997148 h 7017587"/>
              <a:gd name="connsiteX4" fmla="*/ 7454 w 3396697"/>
              <a:gd name="connsiteY4" fmla="*/ 7017587 h 7017587"/>
              <a:gd name="connsiteX0" fmla="*/ 7454 w 3376819"/>
              <a:gd name="connsiteY0" fmla="*/ 7017587 h 7017587"/>
              <a:gd name="connsiteX1" fmla="*/ 0 w 3376819"/>
              <a:gd name="connsiteY1" fmla="*/ 0 h 7017587"/>
              <a:gd name="connsiteX2" fmla="*/ 1356691 w 3376819"/>
              <a:gd name="connsiteY2" fmla="*/ 0 h 7017587"/>
              <a:gd name="connsiteX3" fmla="*/ 3376819 w 3376819"/>
              <a:gd name="connsiteY3" fmla="*/ 6997149 h 7017587"/>
              <a:gd name="connsiteX4" fmla="*/ 7454 w 3376819"/>
              <a:gd name="connsiteY4" fmla="*/ 7017587 h 7017587"/>
              <a:gd name="connsiteX0" fmla="*/ 7454 w 3319669"/>
              <a:gd name="connsiteY0" fmla="*/ 7017587 h 7023027"/>
              <a:gd name="connsiteX1" fmla="*/ 0 w 3319669"/>
              <a:gd name="connsiteY1" fmla="*/ 0 h 7023027"/>
              <a:gd name="connsiteX2" fmla="*/ 1356691 w 3319669"/>
              <a:gd name="connsiteY2" fmla="*/ 0 h 7023027"/>
              <a:gd name="connsiteX3" fmla="*/ 3319669 w 3319669"/>
              <a:gd name="connsiteY3" fmla="*/ 7023027 h 7023027"/>
              <a:gd name="connsiteX4" fmla="*/ 7454 w 3319669"/>
              <a:gd name="connsiteY4" fmla="*/ 7017587 h 702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669" h="7023027">
                <a:moveTo>
                  <a:pt x="7454" y="7017587"/>
                </a:moveTo>
                <a:cubicBezTo>
                  <a:pt x="4969" y="4678391"/>
                  <a:pt x="2485" y="2339196"/>
                  <a:pt x="0" y="0"/>
                </a:cubicBezTo>
                <a:lnTo>
                  <a:pt x="1356691" y="0"/>
                </a:lnTo>
                <a:lnTo>
                  <a:pt x="3319669" y="7023027"/>
                </a:lnTo>
                <a:lnTo>
                  <a:pt x="7454" y="7017587"/>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descr="A black and white logo&#10;&#10;Description automatically generated">
            <a:extLst>
              <a:ext uri="{FF2B5EF4-FFF2-40B4-BE49-F238E27FC236}">
                <a16:creationId xmlns:a16="http://schemas.microsoft.com/office/drawing/2014/main" id="{1D497C82-B3DC-31C4-DEE4-65F87F967E50}"/>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570535" y="-30003"/>
            <a:ext cx="565288" cy="565288"/>
          </a:xfrm>
          <a:prstGeom prst="rect">
            <a:avLst/>
          </a:prstGeom>
        </p:spPr>
      </p:pic>
    </p:spTree>
    <p:extLst>
      <p:ext uri="{BB962C8B-B14F-4D97-AF65-F5344CB8AC3E}">
        <p14:creationId xmlns:p14="http://schemas.microsoft.com/office/powerpoint/2010/main" val="4141067873"/>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4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hyperlink" Target="mailto:DENTrainingAcademy@flydenver.com" TargetMode="External"/><Relationship Id="rId5" Type="http://schemas.openxmlformats.org/officeDocument/2006/relationships/hyperlink" Target="https://lp.constantcontactpages.com/sl/QFiuIds" TargetMode="External"/><Relationship Id="rId4" Type="http://schemas.openxmlformats.org/officeDocument/2006/relationships/hyperlink" Target="https://www.flydenver.com/business-and-community/ceea/bdt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hyperlink" Target="mailto:mark.tabugadir@flydenver.com" TargetMode="External"/><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hyperlink" Target="mailto:mark.tabugadir@flydenver.com" TargetMode="External"/><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hyperlink" Target="mailto:Clint.Sciacca@flydenver.com" TargetMode="External"/><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maximillian.katzer@flydenver.com" TargetMode="External"/><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hyperlink" Target="mailto:john.yu@flydenver.com" TargetMode="External"/><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hyperlink" Target="http://www.flydenver.com/business-and-community/commerce-hub/outreach-and-engagement/#pastevents"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hyperlink" Target="mailto:sara.namerow@flydenver.com" TargetMode="External"/><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hyperlink" Target="mailto:sara.namerow@flydenver.com" TargetMode="External"/><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hyperlink" Target="mailto:Cara.James@flydenver.com" TargetMode="External"/><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hyperlink" Target="mailto:Cara.James@flydenver.com" TargetMode="External"/><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hyperlink" Target="mailto:Cara.James@flydenver.com" TargetMode="External"/><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hyperlink" Target="mailto:Cara.James@flydenver.com" TargetMode="External"/><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hyperlink" Target="mailto:Cara.James@flydenver.com" TargetMode="External"/><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hyperlink" Target="mailto:Cara.James@flydenver.com" TargetMode="External"/><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hyperlink" Target="mailto:Cara.James@flydenver.com" TargetMode="External"/><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hyperlink" Target="mailto:jacqueline.wilson@flydenver.com" TargetMode="External"/><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hyperlink" Target="mailto:jacqueline.wilson@flydenver.com" TargetMode="External"/><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hyperlink" Target="mailto:jacqueline.wilson@flydenver.com" TargetMode="External"/><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hyperlink" Target="mailto:jacqueline.wilson@flydenver.com" TargetMode="External"/><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hyperlink" Target="mailto:jacqueline.wilson@flydenver.com" TargetMode="External"/><Relationship Id="rId2" Type="http://schemas.openxmlformats.org/officeDocument/2006/relationships/notesSlide" Target="../notesSlides/notesSlide31.xml"/><Relationship Id="rId1" Type="http://schemas.openxmlformats.org/officeDocument/2006/relationships/slideLayout" Target="../slideLayouts/slideLayout22.xml"/><Relationship Id="rId5" Type="http://schemas.openxmlformats.org/officeDocument/2006/relationships/hyperlink" Target="mailto:darren.ingersoll@flydenver.com" TargetMode="External"/><Relationship Id="rId4" Type="http://schemas.openxmlformats.org/officeDocument/2006/relationships/hyperlink" Target="mailto:%7Cjoel.maynes@flydenver.com"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Curtis.harry@flydenver.com" TargetMode="External"/><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hyperlink" Target="mailto:cate.marshall@flydenver.com" TargetMode="External"/><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hyperlink" Target="mailto:Dave.Dalton@flydenver.com" TargetMode="External"/><Relationship Id="rId2" Type="http://schemas.openxmlformats.org/officeDocument/2006/relationships/notesSlide" Target="../notesSlides/notesSlide34.xml"/><Relationship Id="rId1" Type="http://schemas.openxmlformats.org/officeDocument/2006/relationships/slideLayout" Target="../slideLayouts/slideLayout76.xml"/></Relationships>
</file>

<file path=ppt/slides/_rels/slide37.xml.rels><?xml version="1.0" encoding="UTF-8" standalone="yes"?>
<Relationships xmlns="http://schemas.openxmlformats.org/package/2006/relationships"><Relationship Id="rId3" Type="http://schemas.openxmlformats.org/officeDocument/2006/relationships/hyperlink" Target="mailto:Rosenstein%7Calexa.rosenstein@flydenver.com" TargetMode="External"/><Relationship Id="rId2" Type="http://schemas.openxmlformats.org/officeDocument/2006/relationships/notesSlide" Target="../notesSlides/notesSlide35.xml"/><Relationship Id="rId1" Type="http://schemas.openxmlformats.org/officeDocument/2006/relationships/slideLayout" Target="../slideLayouts/slideLayout23.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bidnetdirect.com/colorado/cityandcountyofdenverdepartmentofaviation" TargetMode="Externa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bidnetdirect.com/colorado/city-and-county-of-denver-general-services-purchasing" TargetMode="External"/><Relationship Id="rId2" Type="http://schemas.openxmlformats.org/officeDocument/2006/relationships/notesSlide" Target="../notesSlides/notesSlide38.xml"/><Relationship Id="rId1" Type="http://schemas.openxmlformats.org/officeDocument/2006/relationships/slideLayout" Target="../slideLayouts/slideLayout23.xml"/><Relationship Id="rId6" Type="http://schemas.openxmlformats.org/officeDocument/2006/relationships/image" Target="../media/image48.png"/><Relationship Id="rId5" Type="http://schemas.openxmlformats.org/officeDocument/2006/relationships/hyperlink" Target="https://us.openforms.com/Form/657c65df-b0fb-4a88-89d0-3d51614b5adf" TargetMode="External"/><Relationship Id="rId4" Type="http://schemas.openxmlformats.org/officeDocument/2006/relationships/hyperlink" Target="https://denvergov.org/Government/Agencies-Departments-Offices/Agencies-Departments-Offices-Directory/General-Services/Purchasing-Division/Vendor-Resources"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51.xml"/><Relationship Id="rId5" Type="http://schemas.openxmlformats.org/officeDocument/2006/relationships/image" Target="../media/image51.png"/><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22.xml"/><Relationship Id="rId5" Type="http://schemas.openxmlformats.org/officeDocument/2006/relationships/image" Target="../media/image27.svg"/><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3" Type="http://schemas.openxmlformats.org/officeDocument/2006/relationships/hyperlink" Target="http://www.flydenver.com/business-and-community/outreach-and-engagement/#pastevents" TargetMode="External"/><Relationship Id="rId2" Type="http://schemas.openxmlformats.org/officeDocument/2006/relationships/notesSlide" Target="../notesSlides/notesSlide41.xml"/><Relationship Id="rId1" Type="http://schemas.openxmlformats.org/officeDocument/2006/relationships/slideLayout" Target="../slideLayouts/slideLayout23.xml"/><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hyperlink" Target="http://www.flydenver.com/business-and-community/outreach-and-engagement/#pastevents"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sv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png"/><Relationship Id="rId7" Type="http://schemas.openxmlformats.org/officeDocument/2006/relationships/image" Target="../media/image27.sv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26.png"/><Relationship Id="rId5" Type="http://schemas.openxmlformats.org/officeDocument/2006/relationships/image" Target="../media/image29.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82CAAC-5511-40A6-FFB6-EBEF3926B130}"/>
              </a:ext>
              <a:ext uri="{C183D7F6-B498-43B3-948B-1728B52AA6E4}">
                <adec:decorative xmlns:adec="http://schemas.microsoft.com/office/drawing/2017/decorative" val="1"/>
              </a:ext>
            </a:extLst>
          </p:cNvPr>
          <p:cNvSpPr>
            <a:spLocks noGrp="1"/>
          </p:cNvSpPr>
          <p:nvPr>
            <p:ph type="title" idx="4294967295"/>
          </p:nvPr>
        </p:nvSpPr>
        <p:spPr>
          <a:xfrm>
            <a:off x="754062" y="4519656"/>
            <a:ext cx="8694403" cy="11887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schemeClr val="bg1"/>
                </a:solidFill>
                <a:effectLst/>
                <a:uLnTx/>
                <a:uFillTx/>
                <a:latin typeface="+mn-lt"/>
                <a:ea typeface="+mn-ea"/>
                <a:cs typeface="+mn-cs"/>
              </a:rPr>
              <a:t>Taking Flight at DEN</a:t>
            </a:r>
          </a:p>
        </p:txBody>
      </p:sp>
      <p:sp>
        <p:nvSpPr>
          <p:cNvPr id="2" name="Text Placeholder 1">
            <a:extLst>
              <a:ext uri="{FF2B5EF4-FFF2-40B4-BE49-F238E27FC236}">
                <a16:creationId xmlns:a16="http://schemas.microsoft.com/office/drawing/2014/main" id="{5CF596FF-602A-92B7-11D4-E6638E367E24}"/>
              </a:ext>
              <a:ext uri="{C183D7F6-B498-43B3-948B-1728B52AA6E4}">
                <adec:decorative xmlns:adec="http://schemas.microsoft.com/office/drawing/2017/decorative" val="1"/>
              </a:ext>
            </a:extLst>
          </p:cNvPr>
          <p:cNvSpPr>
            <a:spLocks noGrp="1"/>
          </p:cNvSpPr>
          <p:nvPr>
            <p:ph type="body" sz="quarter" idx="12"/>
          </p:nvPr>
        </p:nvSpPr>
        <p:spPr>
          <a:xfrm>
            <a:off x="754062" y="6080418"/>
            <a:ext cx="3070686" cy="432677"/>
          </a:xfrm>
        </p:spPr>
        <p:txBody>
          <a:bodyPr lIns="91440" tIns="45720" rIns="91440" bIns="45720" anchor="t"/>
          <a:lstStyle/>
          <a:p>
            <a:r>
              <a:rPr lang="en-US"/>
              <a:t>January 2026</a:t>
            </a:r>
          </a:p>
        </p:txBody>
      </p:sp>
    </p:spTree>
    <p:extLst>
      <p:ext uri="{BB962C8B-B14F-4D97-AF65-F5344CB8AC3E}">
        <p14:creationId xmlns:p14="http://schemas.microsoft.com/office/powerpoint/2010/main" val="170341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descr="Upcoming Opportunities – Updated Webpage">
            <a:extLst>
              <a:ext uri="{FF2B5EF4-FFF2-40B4-BE49-F238E27FC236}">
                <a16:creationId xmlns:a16="http://schemas.microsoft.com/office/drawing/2014/main" id="{DEE8722E-EC65-0938-25FF-59F6BB79024C}"/>
              </a:ext>
              <a:ext uri="{C183D7F6-B498-43B3-948B-1728B52AA6E4}">
                <adec:decorative xmlns:adec="http://schemas.microsoft.com/office/drawing/2017/decorative" val="0"/>
              </a:ext>
            </a:extLst>
          </p:cNvPr>
          <p:cNvSpPr txBox="1">
            <a:spLocks noGrp="1"/>
          </p:cNvSpPr>
          <p:nvPr>
            <p:ph type="title" idx="4294967295"/>
          </p:nvPr>
        </p:nvSpPr>
        <p:spPr>
          <a:xfrm>
            <a:off x="759717" y="296416"/>
            <a:ext cx="8694738"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2026 BDTA Programming</a:t>
            </a:r>
          </a:p>
        </p:txBody>
      </p:sp>
      <p:sp>
        <p:nvSpPr>
          <p:cNvPr id="12" name="TextBox 11">
            <a:extLst>
              <a:ext uri="{FF2B5EF4-FFF2-40B4-BE49-F238E27FC236}">
                <a16:creationId xmlns:a16="http://schemas.microsoft.com/office/drawing/2014/main" id="{D516A2BE-425A-AFD9-D2E2-5A339EA499FD}"/>
              </a:ext>
            </a:extLst>
          </p:cNvPr>
          <p:cNvSpPr txBox="1"/>
          <p:nvPr/>
        </p:nvSpPr>
        <p:spPr>
          <a:xfrm>
            <a:off x="797382" y="874266"/>
            <a:ext cx="7488936" cy="400110"/>
          </a:xfrm>
          <a:prstGeom prst="rect">
            <a:avLst/>
          </a:prstGeom>
          <a:noFill/>
        </p:spPr>
        <p:txBody>
          <a:bodyPr wrap="square" rtlCol="0">
            <a:spAutoFit/>
          </a:bodyPr>
          <a:lstStyle/>
          <a:p>
            <a:r>
              <a:rPr lang="en-US" sz="2000" b="1">
                <a:latin typeface="Calibri" panose="020F0502020204030204" pitchFamily="34" charset="0"/>
                <a:ea typeface="Calibri" panose="020F0502020204030204" pitchFamily="34" charset="0"/>
                <a:cs typeface="Calibri" panose="020F0502020204030204" pitchFamily="34" charset="0"/>
              </a:rPr>
              <a:t>CONCOURSE – ARCHITECTURE, ENGINEERING, CONSTRUCTION (AEC)</a:t>
            </a:r>
          </a:p>
        </p:txBody>
      </p:sp>
      <p:pic>
        <p:nvPicPr>
          <p:cNvPr id="4" name="Picture 3" descr="Concourse 100 logo it is a orange circle with a smaller white circle inside. it has two planes and three stars. ">
            <a:extLst>
              <a:ext uri="{FF2B5EF4-FFF2-40B4-BE49-F238E27FC236}">
                <a16:creationId xmlns:a16="http://schemas.microsoft.com/office/drawing/2014/main" id="{2DDC92BB-5146-AEEE-FAE8-066426D09D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4438" y="1326265"/>
            <a:ext cx="1821378" cy="1828800"/>
          </a:xfrm>
          <a:prstGeom prst="rect">
            <a:avLst/>
          </a:prstGeom>
        </p:spPr>
      </p:pic>
      <p:sp>
        <p:nvSpPr>
          <p:cNvPr id="14" name="TextBox 13">
            <a:extLst>
              <a:ext uri="{FF2B5EF4-FFF2-40B4-BE49-F238E27FC236}">
                <a16:creationId xmlns:a16="http://schemas.microsoft.com/office/drawing/2014/main" id="{2CD8E8CF-46D6-29AA-A058-B5D33761AA57}"/>
              </a:ext>
            </a:extLst>
          </p:cNvPr>
          <p:cNvSpPr txBox="1"/>
          <p:nvPr/>
        </p:nvSpPr>
        <p:spPr>
          <a:xfrm>
            <a:off x="1314671" y="3258844"/>
            <a:ext cx="1209082" cy="400110"/>
          </a:xfrm>
          <a:prstGeom prst="rect">
            <a:avLst/>
          </a:prstGeom>
          <a:noFill/>
        </p:spPr>
        <p:txBody>
          <a:bodyPr wrap="square" rtlCol="0">
            <a:spAutoFit/>
          </a:bodyPr>
          <a:lstStyle/>
          <a:p>
            <a:pPr algn="ctr"/>
            <a:r>
              <a:rPr lang="en-US" sz="2000" b="1">
                <a:latin typeface="Calibri" panose="020F0502020204030204" pitchFamily="34" charset="0"/>
                <a:ea typeface="Calibri" panose="020F0502020204030204" pitchFamily="34" charset="0"/>
                <a:cs typeface="Calibri" panose="020F0502020204030204" pitchFamily="34" charset="0"/>
              </a:rPr>
              <a:t>Cohort 5</a:t>
            </a:r>
          </a:p>
        </p:txBody>
      </p:sp>
      <p:pic>
        <p:nvPicPr>
          <p:cNvPr id="8" name="Picture 7" descr="Concourse 200 logo it is a grey circle with a smaller white circle inside. it has two planes and three stars. ">
            <a:extLst>
              <a:ext uri="{FF2B5EF4-FFF2-40B4-BE49-F238E27FC236}">
                <a16:creationId xmlns:a16="http://schemas.microsoft.com/office/drawing/2014/main" id="{0621DC5F-EC52-C0A0-48D2-739E2FA1AA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83943" y="1326265"/>
            <a:ext cx="1821378" cy="1828800"/>
          </a:xfrm>
          <a:prstGeom prst="rect">
            <a:avLst/>
          </a:prstGeom>
        </p:spPr>
      </p:pic>
      <p:sp>
        <p:nvSpPr>
          <p:cNvPr id="15" name="TextBox 14">
            <a:extLst>
              <a:ext uri="{FF2B5EF4-FFF2-40B4-BE49-F238E27FC236}">
                <a16:creationId xmlns:a16="http://schemas.microsoft.com/office/drawing/2014/main" id="{DCB362D8-B956-0F48-8A27-D1D7B452E9FB}"/>
              </a:ext>
            </a:extLst>
          </p:cNvPr>
          <p:cNvSpPr txBox="1"/>
          <p:nvPr/>
        </p:nvSpPr>
        <p:spPr>
          <a:xfrm>
            <a:off x="3994176" y="3258844"/>
            <a:ext cx="1209082" cy="400110"/>
          </a:xfrm>
          <a:prstGeom prst="rect">
            <a:avLst/>
          </a:prstGeom>
          <a:noFill/>
        </p:spPr>
        <p:txBody>
          <a:bodyPr wrap="square" rtlCol="0">
            <a:spAutoFit/>
          </a:bodyPr>
          <a:lstStyle/>
          <a:p>
            <a:pPr algn="ctr"/>
            <a:r>
              <a:rPr lang="en-US" sz="2000" b="1">
                <a:latin typeface="Calibri" panose="020F0502020204030204" pitchFamily="34" charset="0"/>
                <a:ea typeface="Calibri" panose="020F0502020204030204" pitchFamily="34" charset="0"/>
                <a:cs typeface="Calibri" panose="020F0502020204030204" pitchFamily="34" charset="0"/>
              </a:rPr>
              <a:t>Cohort 4</a:t>
            </a:r>
          </a:p>
        </p:txBody>
      </p:sp>
      <p:pic>
        <p:nvPicPr>
          <p:cNvPr id="10" name="Picture 9" descr="Concourse 300 logo it is a purple circle with a smaller white circle inside. it has two planes and three stars. ">
            <a:extLst>
              <a:ext uri="{FF2B5EF4-FFF2-40B4-BE49-F238E27FC236}">
                <a16:creationId xmlns:a16="http://schemas.microsoft.com/office/drawing/2014/main" id="{CB2C6AAF-7559-3395-4B15-A60906C09E7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86883" y="1326265"/>
            <a:ext cx="1821378" cy="1828800"/>
          </a:xfrm>
          <a:prstGeom prst="rect">
            <a:avLst/>
          </a:prstGeom>
        </p:spPr>
      </p:pic>
      <p:sp>
        <p:nvSpPr>
          <p:cNvPr id="16" name="TextBox 15">
            <a:extLst>
              <a:ext uri="{FF2B5EF4-FFF2-40B4-BE49-F238E27FC236}">
                <a16:creationId xmlns:a16="http://schemas.microsoft.com/office/drawing/2014/main" id="{4A4BCDAD-413A-7033-C22B-C0C4DEC3C500}"/>
              </a:ext>
            </a:extLst>
          </p:cNvPr>
          <p:cNvSpPr txBox="1"/>
          <p:nvPr/>
        </p:nvSpPr>
        <p:spPr>
          <a:xfrm>
            <a:off x="6697116" y="3258844"/>
            <a:ext cx="1209082" cy="400110"/>
          </a:xfrm>
          <a:prstGeom prst="rect">
            <a:avLst/>
          </a:prstGeom>
          <a:noFill/>
        </p:spPr>
        <p:txBody>
          <a:bodyPr wrap="square" rtlCol="0">
            <a:spAutoFit/>
          </a:bodyPr>
          <a:lstStyle/>
          <a:p>
            <a:pPr algn="ctr"/>
            <a:r>
              <a:rPr lang="en-US" sz="2000" b="1">
                <a:latin typeface="Calibri" panose="020F0502020204030204" pitchFamily="34" charset="0"/>
                <a:ea typeface="Calibri" panose="020F0502020204030204" pitchFamily="34" charset="0"/>
                <a:cs typeface="Calibri" panose="020F0502020204030204" pitchFamily="34" charset="0"/>
              </a:rPr>
              <a:t>Pilot</a:t>
            </a:r>
          </a:p>
        </p:txBody>
      </p:sp>
      <p:sp>
        <p:nvSpPr>
          <p:cNvPr id="13" name="TextBox 12">
            <a:extLst>
              <a:ext uri="{FF2B5EF4-FFF2-40B4-BE49-F238E27FC236}">
                <a16:creationId xmlns:a16="http://schemas.microsoft.com/office/drawing/2014/main" id="{62A584D3-2939-5CEB-3268-0D6B187E9B69}"/>
              </a:ext>
            </a:extLst>
          </p:cNvPr>
          <p:cNvSpPr txBox="1"/>
          <p:nvPr/>
        </p:nvSpPr>
        <p:spPr>
          <a:xfrm>
            <a:off x="863486" y="3866512"/>
            <a:ext cx="7488936" cy="400110"/>
          </a:xfrm>
          <a:prstGeom prst="rect">
            <a:avLst/>
          </a:prstGeom>
          <a:noFill/>
        </p:spPr>
        <p:txBody>
          <a:bodyPr wrap="square" rtlCol="0">
            <a:spAutoFit/>
          </a:bodyPr>
          <a:lstStyle/>
          <a:p>
            <a:r>
              <a:rPr lang="en-US" sz="2000" b="1">
                <a:latin typeface="Calibri" panose="020F0502020204030204" pitchFamily="34" charset="0"/>
                <a:ea typeface="Calibri" panose="020F0502020204030204" pitchFamily="34" charset="0"/>
                <a:cs typeface="Calibri" panose="020F0502020204030204" pitchFamily="34" charset="0"/>
              </a:rPr>
              <a:t>CONCESSIONS – FOOD, BEVERAGE, RETAIL (FBR)</a:t>
            </a:r>
          </a:p>
        </p:txBody>
      </p:sp>
      <p:pic>
        <p:nvPicPr>
          <p:cNvPr id="3" name="Picture 2" descr="Concessions 101 logo it is a purple circle with a smaller white circle inside. it has two planes and three stars. ">
            <a:extLst>
              <a:ext uri="{FF2B5EF4-FFF2-40B4-BE49-F238E27FC236}">
                <a16:creationId xmlns:a16="http://schemas.microsoft.com/office/drawing/2014/main" id="{B7E8F1E1-7100-EFE1-9CFF-3276BE4DE25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4438" y="4342338"/>
            <a:ext cx="1829548" cy="1828800"/>
          </a:xfrm>
          <a:prstGeom prst="rect">
            <a:avLst/>
          </a:prstGeom>
        </p:spPr>
      </p:pic>
      <p:sp>
        <p:nvSpPr>
          <p:cNvPr id="17" name="TextBox 16">
            <a:extLst>
              <a:ext uri="{FF2B5EF4-FFF2-40B4-BE49-F238E27FC236}">
                <a16:creationId xmlns:a16="http://schemas.microsoft.com/office/drawing/2014/main" id="{39BCD5B8-2210-3C9D-0978-DC68E8A40B8E}"/>
              </a:ext>
            </a:extLst>
          </p:cNvPr>
          <p:cNvSpPr txBox="1"/>
          <p:nvPr/>
        </p:nvSpPr>
        <p:spPr>
          <a:xfrm>
            <a:off x="1314671" y="6238072"/>
            <a:ext cx="1209082" cy="400110"/>
          </a:xfrm>
          <a:prstGeom prst="rect">
            <a:avLst/>
          </a:prstGeom>
          <a:noFill/>
        </p:spPr>
        <p:txBody>
          <a:bodyPr wrap="square" rtlCol="0">
            <a:spAutoFit/>
          </a:bodyPr>
          <a:lstStyle/>
          <a:p>
            <a:pPr algn="ctr"/>
            <a:r>
              <a:rPr lang="en-US" sz="2000" b="1">
                <a:latin typeface="Calibri" panose="020F0502020204030204" pitchFamily="34" charset="0"/>
                <a:ea typeface="Calibri" panose="020F0502020204030204" pitchFamily="34" charset="0"/>
                <a:cs typeface="Calibri" panose="020F0502020204030204" pitchFamily="34" charset="0"/>
              </a:rPr>
              <a:t>Cohort 3</a:t>
            </a:r>
          </a:p>
        </p:txBody>
      </p:sp>
      <p:pic>
        <p:nvPicPr>
          <p:cNvPr id="5" name="Picture 4" descr="Concessions 201 logo it is a orange circle with a smaller white circle inside. it has two planes and three stars. ">
            <a:extLst>
              <a:ext uri="{FF2B5EF4-FFF2-40B4-BE49-F238E27FC236}">
                <a16:creationId xmlns:a16="http://schemas.microsoft.com/office/drawing/2014/main" id="{0E5FB3F6-3B7A-EE5B-3436-D877AF3C53F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84317" y="4342338"/>
            <a:ext cx="1828800" cy="1828800"/>
          </a:xfrm>
          <a:prstGeom prst="rect">
            <a:avLst/>
          </a:prstGeom>
        </p:spPr>
      </p:pic>
      <p:sp>
        <p:nvSpPr>
          <p:cNvPr id="18" name="TextBox 17">
            <a:extLst>
              <a:ext uri="{FF2B5EF4-FFF2-40B4-BE49-F238E27FC236}">
                <a16:creationId xmlns:a16="http://schemas.microsoft.com/office/drawing/2014/main" id="{FBAE1973-FE18-0ED5-B6FC-D5FD55BEBEC4}"/>
              </a:ext>
            </a:extLst>
          </p:cNvPr>
          <p:cNvSpPr txBox="1"/>
          <p:nvPr/>
        </p:nvSpPr>
        <p:spPr>
          <a:xfrm>
            <a:off x="3994176" y="6246854"/>
            <a:ext cx="1209082" cy="400110"/>
          </a:xfrm>
          <a:prstGeom prst="rect">
            <a:avLst/>
          </a:prstGeom>
          <a:noFill/>
        </p:spPr>
        <p:txBody>
          <a:bodyPr wrap="square" rtlCol="0">
            <a:spAutoFit/>
          </a:bodyPr>
          <a:lstStyle/>
          <a:p>
            <a:pPr algn="ctr"/>
            <a:r>
              <a:rPr lang="en-US" sz="2000" b="1">
                <a:latin typeface="Calibri" panose="020F0502020204030204" pitchFamily="34" charset="0"/>
                <a:ea typeface="Calibri" panose="020F0502020204030204" pitchFamily="34" charset="0"/>
                <a:cs typeface="Calibri" panose="020F0502020204030204" pitchFamily="34" charset="0"/>
              </a:rPr>
              <a:t>Cohort 2</a:t>
            </a:r>
          </a:p>
        </p:txBody>
      </p:sp>
      <p:sp>
        <p:nvSpPr>
          <p:cNvPr id="19" name="Rectangle 18">
            <a:extLst>
              <a:ext uri="{FF2B5EF4-FFF2-40B4-BE49-F238E27FC236}">
                <a16:creationId xmlns:a16="http://schemas.microsoft.com/office/drawing/2014/main" id="{86B77466-3877-0B8D-63C4-24D84C094809}"/>
              </a:ext>
              <a:ext uri="{C183D7F6-B498-43B3-948B-1728B52AA6E4}">
                <adec:decorative xmlns:adec="http://schemas.microsoft.com/office/drawing/2017/decorative" val="1"/>
              </a:ext>
            </a:extLst>
          </p:cNvPr>
          <p:cNvSpPr/>
          <p:nvPr/>
        </p:nvSpPr>
        <p:spPr>
          <a:xfrm>
            <a:off x="8666438" y="0"/>
            <a:ext cx="3525562" cy="6858000"/>
          </a:xfrm>
          <a:prstGeom prst="rect">
            <a:avLst/>
          </a:pr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qr code for the 2026 BDTA applications ">
            <a:extLst>
              <a:ext uri="{FF2B5EF4-FFF2-40B4-BE49-F238E27FC236}">
                <a16:creationId xmlns:a16="http://schemas.microsoft.com/office/drawing/2014/main" id="{900A9079-5F96-292D-AC1E-8D5DF54B97C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799499" y="611146"/>
            <a:ext cx="3259439" cy="3259439"/>
          </a:xfrm>
          <a:prstGeom prst="rect">
            <a:avLst/>
          </a:prstGeom>
        </p:spPr>
      </p:pic>
      <p:sp>
        <p:nvSpPr>
          <p:cNvPr id="20" name="TextBox 19">
            <a:extLst>
              <a:ext uri="{FF2B5EF4-FFF2-40B4-BE49-F238E27FC236}">
                <a16:creationId xmlns:a16="http://schemas.microsoft.com/office/drawing/2014/main" id="{D91B54DA-52FB-AF7B-AB90-E3656246B701}"/>
              </a:ext>
            </a:extLst>
          </p:cNvPr>
          <p:cNvSpPr txBox="1"/>
          <p:nvPr/>
        </p:nvSpPr>
        <p:spPr>
          <a:xfrm>
            <a:off x="8976297" y="3692309"/>
            <a:ext cx="2942894" cy="2554545"/>
          </a:xfrm>
          <a:prstGeom prst="rect">
            <a:avLst/>
          </a:prstGeom>
          <a:noFill/>
        </p:spPr>
        <p:txBody>
          <a:bodyPr wrap="square" rtlCol="0">
            <a:spAutoFit/>
          </a:bodyPr>
          <a:lstStyle/>
          <a:p>
            <a:pPr marL="0" lvl="1" algn="ctr"/>
            <a:r>
              <a:rPr lang="en-US" sz="5000" b="1">
                <a:solidFill>
                  <a:srgbClr val="C3D831"/>
                </a:solidFill>
                <a:latin typeface="Calibri" panose="020F0502020204030204" pitchFamily="34" charset="0"/>
                <a:ea typeface="Calibri" panose="020F0502020204030204" pitchFamily="34" charset="0"/>
                <a:cs typeface="Calibri" panose="020F0502020204030204" pitchFamily="34" charset="0"/>
              </a:rPr>
              <a:t>APPLY TODAY</a:t>
            </a:r>
          </a:p>
          <a:p>
            <a:pPr marL="0" lvl="1" algn="ctr"/>
            <a:endParaRPr lang="en-US" sz="2000" b="1">
              <a:latin typeface="Calibri" panose="020F0502020204030204" pitchFamily="34" charset="0"/>
              <a:ea typeface="Calibri" panose="020F0502020204030204" pitchFamily="34" charset="0"/>
              <a:cs typeface="Calibri" panose="020F0502020204030204" pitchFamily="34" charset="0"/>
            </a:endParaRPr>
          </a:p>
          <a:p>
            <a:pPr marL="0" lvl="1" algn="ctr"/>
            <a:r>
              <a:rPr lang="en-US" sz="2000" b="1">
                <a:solidFill>
                  <a:schemeClr val="bg1"/>
                </a:solidFill>
                <a:latin typeface="Calibri" panose="020F0502020204030204" pitchFamily="34" charset="0"/>
                <a:ea typeface="Calibri" panose="020F0502020204030204" pitchFamily="34" charset="0"/>
                <a:cs typeface="Calibri" panose="020F0502020204030204" pitchFamily="34" charset="0"/>
              </a:rPr>
              <a:t>2026 Applications </a:t>
            </a:r>
          </a:p>
          <a:p>
            <a:pPr marL="0" lvl="1" algn="ctr"/>
            <a:r>
              <a:rPr lang="en-US" sz="2000" b="1">
                <a:solidFill>
                  <a:schemeClr val="bg1"/>
                </a:solidFill>
                <a:latin typeface="Calibri" panose="020F0502020204030204" pitchFamily="34" charset="0"/>
                <a:ea typeface="Calibri" panose="020F0502020204030204" pitchFamily="34" charset="0"/>
                <a:cs typeface="Calibri" panose="020F0502020204030204" pitchFamily="34" charset="0"/>
              </a:rPr>
              <a:t>Are Now Open</a:t>
            </a:r>
          </a:p>
        </p:txBody>
      </p:sp>
    </p:spTree>
    <p:extLst>
      <p:ext uri="{BB962C8B-B14F-4D97-AF65-F5344CB8AC3E}">
        <p14:creationId xmlns:p14="http://schemas.microsoft.com/office/powerpoint/2010/main" val="1396493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83A421-4AA1-949E-1835-B139B207F183}"/>
              </a:ext>
              <a:ext uri="{C183D7F6-B498-43B3-948B-1728B52AA6E4}">
                <adec:decorative xmlns:adec="http://schemas.microsoft.com/office/drawing/2017/decorative" val="0"/>
              </a:ext>
            </a:extLst>
          </p:cNvPr>
          <p:cNvSpPr>
            <a:spLocks noGrp="1"/>
          </p:cNvSpPr>
          <p:nvPr>
            <p:ph type="title" idx="4294967295"/>
          </p:nvPr>
        </p:nvSpPr>
        <p:spPr>
          <a:xfrm>
            <a:off x="770439" y="4203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Stay Informed</a:t>
            </a:r>
          </a:p>
        </p:txBody>
      </p:sp>
      <p:pic>
        <p:nvPicPr>
          <p:cNvPr id="7" name="Picture 6" descr="Screenshot of BDTA website on Flydenver.com">
            <a:extLst>
              <a:ext uri="{FF2B5EF4-FFF2-40B4-BE49-F238E27FC236}">
                <a16:creationId xmlns:a16="http://schemas.microsoft.com/office/drawing/2014/main" id="{F64DC50F-90A3-E237-68D6-E434F527957E}"/>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5394" y="1165940"/>
            <a:ext cx="8545314" cy="3953338"/>
          </a:xfrm>
          <a:prstGeom prst="rect">
            <a:avLst/>
          </a:prstGeom>
        </p:spPr>
      </p:pic>
      <p:sp>
        <p:nvSpPr>
          <p:cNvPr id="3" name="Text Placeholder 2">
            <a:extLst>
              <a:ext uri="{FF2B5EF4-FFF2-40B4-BE49-F238E27FC236}">
                <a16:creationId xmlns:a16="http://schemas.microsoft.com/office/drawing/2014/main" id="{BE42C332-64EA-E52E-8D6E-16B99E225FA4}"/>
              </a:ext>
              <a:ext uri="{C183D7F6-B498-43B3-948B-1728B52AA6E4}">
                <adec:decorative xmlns:adec="http://schemas.microsoft.com/office/drawing/2017/decorative" val="0"/>
              </a:ext>
            </a:extLst>
          </p:cNvPr>
          <p:cNvSpPr>
            <a:spLocks noGrp="1"/>
          </p:cNvSpPr>
          <p:nvPr>
            <p:ph type="body" sz="quarter" idx="12"/>
          </p:nvPr>
        </p:nvSpPr>
        <p:spPr/>
        <p:txBody>
          <a:bodyPr/>
          <a:lstStyle/>
          <a:p>
            <a:endParaRPr lang="en-US"/>
          </a:p>
        </p:txBody>
      </p:sp>
      <p:sp>
        <p:nvSpPr>
          <p:cNvPr id="8" name="TextBox 7">
            <a:extLst>
              <a:ext uri="{FF2B5EF4-FFF2-40B4-BE49-F238E27FC236}">
                <a16:creationId xmlns:a16="http://schemas.microsoft.com/office/drawing/2014/main" id="{8A2DB6B7-F102-A3A1-D06B-B5D67AA81197}"/>
              </a:ext>
              <a:ext uri="{C183D7F6-B498-43B3-948B-1728B52AA6E4}">
                <adec:decorative xmlns:adec="http://schemas.microsoft.com/office/drawing/2017/decorative" val="1"/>
              </a:ext>
            </a:extLst>
          </p:cNvPr>
          <p:cNvSpPr txBox="1"/>
          <p:nvPr/>
        </p:nvSpPr>
        <p:spPr>
          <a:xfrm>
            <a:off x="845394" y="5286597"/>
            <a:ext cx="8275729" cy="1877437"/>
          </a:xfrm>
          <a:prstGeom prst="rect">
            <a:avLst/>
          </a:prstGeom>
          <a:noFill/>
        </p:spPr>
        <p:txBody>
          <a:bodyPr wrap="square" lIns="91440" tIns="45720" rIns="91440" bIns="45720" rtlCol="0" anchor="t">
            <a:spAutoFit/>
          </a:bodyPr>
          <a:lstStyle/>
          <a:p>
            <a:r>
              <a:rPr lang="en-US" sz="1600"/>
              <a:t>BDTA Page: </a:t>
            </a:r>
            <a:r>
              <a:rPr lang="en-US" sz="1600">
                <a:hlinkClick r:id="rId4"/>
              </a:rPr>
              <a:t>https://www.flydenver.com/business-and-community/ceea/bdta/</a:t>
            </a:r>
            <a:endParaRPr lang="en-US" sz="1600">
              <a:cs typeface="Calibri"/>
            </a:endParaRPr>
          </a:p>
          <a:p>
            <a:endParaRPr lang="en-US" sz="1600">
              <a:cs typeface="Calibri"/>
            </a:endParaRPr>
          </a:p>
          <a:p>
            <a:r>
              <a:rPr lang="en-US" sz="1600"/>
              <a:t>Business Connect: </a:t>
            </a:r>
            <a:r>
              <a:rPr lang="en-US" sz="1600">
                <a:hlinkClick r:id="rId5"/>
              </a:rPr>
              <a:t>https://lp.constantcontactpages.com/sl/QFiuIds</a:t>
            </a:r>
            <a:endParaRPr lang="en-US" sz="1600">
              <a:cs typeface="Calibri" panose="020F0502020204030204"/>
            </a:endParaRPr>
          </a:p>
          <a:p>
            <a:endParaRPr lang="en-US" sz="1600">
              <a:cs typeface="Calibri" panose="020F0502020204030204"/>
            </a:endParaRPr>
          </a:p>
          <a:p>
            <a:r>
              <a:rPr lang="en-US" sz="1600">
                <a:cs typeface="Calibri" panose="020F0502020204030204"/>
              </a:rPr>
              <a:t>Contact Business Learning &amp; Development at </a:t>
            </a:r>
            <a:r>
              <a:rPr lang="en-US" sz="1600">
                <a:cs typeface="Calibri" panose="020F0502020204030204"/>
                <a:hlinkClick r:id="rId6"/>
              </a:rPr>
              <a:t>DENTrainingAcademy@flydenver.com</a:t>
            </a:r>
          </a:p>
          <a:p>
            <a:endParaRPr lang="en-US">
              <a:cs typeface="Calibri" panose="020F0502020204030204"/>
            </a:endParaRPr>
          </a:p>
          <a:p>
            <a:endParaRPr lang="en-US">
              <a:cs typeface="Calibri" panose="020F0502020204030204"/>
            </a:endParaRPr>
          </a:p>
        </p:txBody>
      </p:sp>
      <p:pic>
        <p:nvPicPr>
          <p:cNvPr id="6" name="Picture 5">
            <a:extLst>
              <a:ext uri="{FF2B5EF4-FFF2-40B4-BE49-F238E27FC236}">
                <a16:creationId xmlns:a16="http://schemas.microsoft.com/office/drawing/2014/main" id="{2F7036E6-A6AE-E0A3-BB21-591EF73213C2}"/>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236492" y="5022925"/>
            <a:ext cx="1835075" cy="1835075"/>
          </a:xfrm>
          <a:prstGeom prst="rect">
            <a:avLst/>
          </a:prstGeom>
        </p:spPr>
      </p:pic>
    </p:spTree>
    <p:extLst>
      <p:ext uri="{BB962C8B-B14F-4D97-AF65-F5344CB8AC3E}">
        <p14:creationId xmlns:p14="http://schemas.microsoft.com/office/powerpoint/2010/main" val="19285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Upcoming Opportunities – Updated Webpage">
            <a:extLst>
              <a:ext uri="{FF2B5EF4-FFF2-40B4-BE49-F238E27FC236}">
                <a16:creationId xmlns:a16="http://schemas.microsoft.com/office/drawing/2014/main" id="{E31A49D9-D488-963E-D252-8840B6E0167D}"/>
              </a:ext>
              <a:ext uri="{C183D7F6-B498-43B3-948B-1728B52AA6E4}">
                <adec:decorative xmlns:adec="http://schemas.microsoft.com/office/drawing/2017/decorative" val="0"/>
              </a:ext>
            </a:extLst>
          </p:cNvPr>
          <p:cNvSpPr>
            <a:spLocks noGrp="1"/>
          </p:cNvSpPr>
          <p:nvPr>
            <p:ph type="title" idx="4294967295"/>
          </p:nvPr>
        </p:nvSpPr>
        <p:spPr>
          <a:xfrm>
            <a:off x="914400" y="331635"/>
            <a:ext cx="8694738"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Upcoming Opportunities – Updated Webpage</a:t>
            </a:r>
          </a:p>
        </p:txBody>
      </p:sp>
      <p:pic>
        <p:nvPicPr>
          <p:cNvPr id="11" name="Picture 10" descr="We will highlight various procurement opportunities in their initial planning stages, with essential information potentially unknown and subject to change. The City and County of Denver may choose to cancel, modify, or suspend any project for any reason. &#10;&#10;And now we will hand the event over to our project managers. &#10;&#10;https://www.flydenver.com/business-and-community/procurement/opportunities/#opportunities&#10;">
            <a:extLst>
              <a:ext uri="{FF2B5EF4-FFF2-40B4-BE49-F238E27FC236}">
                <a16:creationId xmlns:a16="http://schemas.microsoft.com/office/drawing/2014/main" id="{E92C56A5-F1AF-E313-2540-1B932BAD797C}"/>
              </a:ext>
              <a:ext uri="{C183D7F6-B498-43B3-948B-1728B52AA6E4}">
                <adec:decorative xmlns:adec="http://schemas.microsoft.com/office/drawing/2017/decorative" val="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0439" y="1577245"/>
            <a:ext cx="9349843" cy="3026732"/>
          </a:xfrm>
          <a:prstGeom prst="rect">
            <a:avLst/>
          </a:prstGeom>
        </p:spPr>
      </p:pic>
      <p:pic>
        <p:nvPicPr>
          <p:cNvPr id="2" name="Picture 1" descr="https://www.flydenver.com/business-and-community/procurement/opportunities/#opportunities">
            <a:extLst>
              <a:ext uri="{FF2B5EF4-FFF2-40B4-BE49-F238E27FC236}">
                <a16:creationId xmlns:a16="http://schemas.microsoft.com/office/drawing/2014/main" id="{81ADF670-AC70-4233-F2A4-FEF4946B7481}"/>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51163" y="5878286"/>
            <a:ext cx="808264" cy="808264"/>
          </a:xfrm>
          <a:prstGeom prst="rect">
            <a:avLst/>
          </a:prstGeom>
        </p:spPr>
      </p:pic>
    </p:spTree>
    <p:extLst>
      <p:ext uri="{BB962C8B-B14F-4D97-AF65-F5344CB8AC3E}">
        <p14:creationId xmlns:p14="http://schemas.microsoft.com/office/powerpoint/2010/main" val="2917361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46155-89DD-F76C-2D97-558A9220991C}"/>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E02F61DA-A8B9-A8A2-7AF3-7A831019AD49}"/>
              </a:ext>
            </a:extLst>
          </p:cNvPr>
          <p:cNvSpPr>
            <a:spLocks noGrp="1"/>
          </p:cNvSpPr>
          <p:nvPr>
            <p:ph type="title" idx="4294967295"/>
          </p:nvPr>
        </p:nvSpPr>
        <p:spPr>
          <a:xfrm>
            <a:off x="703950" y="456072"/>
            <a:ext cx="1106646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a:solidFill>
                  <a:srgbClr val="440099"/>
                </a:solidFill>
                <a:latin typeface="+mn-lt"/>
                <a:ea typeface="+mn-ea"/>
                <a:cs typeface="+mn-cs"/>
              </a:rPr>
              <a:t>VALE </a:t>
            </a:r>
            <a:r>
              <a:rPr lang="en-US" sz="2800" err="1">
                <a:solidFill>
                  <a:srgbClr val="440099"/>
                </a:solidFill>
                <a:latin typeface="+mn-lt"/>
                <a:ea typeface="+mn-ea"/>
                <a:cs typeface="+mn-cs"/>
              </a:rPr>
              <a:t>eGSE</a:t>
            </a:r>
            <a:r>
              <a:rPr lang="en-US" sz="2800">
                <a:solidFill>
                  <a:srgbClr val="440099"/>
                </a:solidFill>
                <a:latin typeface="+mn-lt"/>
                <a:ea typeface="+mn-ea"/>
                <a:cs typeface="+mn-cs"/>
              </a:rPr>
              <a:t> Concourse Charging Stations</a:t>
            </a:r>
          </a:p>
        </p:txBody>
      </p:sp>
      <p:sp>
        <p:nvSpPr>
          <p:cNvPr id="3" name="TextBox 2">
            <a:extLst>
              <a:ext uri="{FF2B5EF4-FFF2-40B4-BE49-F238E27FC236}">
                <a16:creationId xmlns:a16="http://schemas.microsoft.com/office/drawing/2014/main" id="{52609CF0-76DE-AD82-E86C-69F516B64733}"/>
              </a:ext>
              <a:ext uri="{C183D7F6-B498-43B3-948B-1728B52AA6E4}">
                <adec:decorative xmlns:adec="http://schemas.microsoft.com/office/drawing/2017/decorative" val="0"/>
              </a:ext>
            </a:extLst>
          </p:cNvPr>
          <p:cNvSpPr txBox="1"/>
          <p:nvPr/>
        </p:nvSpPr>
        <p:spPr>
          <a:xfrm>
            <a:off x="769069" y="1507647"/>
            <a:ext cx="10653861" cy="2862322"/>
          </a:xfrm>
          <a:prstGeom prst="rect">
            <a:avLst/>
          </a:prstGeom>
          <a:noFill/>
        </p:spPr>
        <p:txBody>
          <a:bodyPr wrap="square" lIns="91440" tIns="45720" rIns="91440" bIns="45720" anchor="t">
            <a:spAutoFit/>
          </a:bodyPr>
          <a:lstStyle/>
          <a:p>
            <a:r>
              <a:rPr lang="en-US"/>
              <a:t>Install 12-15 MVS 400 Posi-Charge stations and secondary units along various gates at Concourse A and Concourse C, to support current and future electrification of electric ground service equipment (</a:t>
            </a:r>
            <a:r>
              <a:rPr lang="en-US" err="1"/>
              <a:t>eGSE</a:t>
            </a:r>
            <a:r>
              <a:rPr lang="en-US"/>
              <a:t>).  The charging stations will be connected to a Power Share unit which will be connected to the passenger loading bridge GPU.</a:t>
            </a:r>
          </a:p>
          <a:p>
            <a:endParaRPr lang="en-US" b="1">
              <a:solidFill>
                <a:prstClr val="black"/>
              </a:solidFill>
              <a:cs typeface="Calibri"/>
            </a:endParaRPr>
          </a:p>
          <a:p>
            <a:r>
              <a:rPr kumimoji="0" lang="en-US" b="1" i="0" u="none" strike="noStrike" kern="1200" cap="none" spc="0" normalizeH="0" baseline="0" noProof="0">
                <a:ln>
                  <a:noFill/>
                </a:ln>
                <a:solidFill>
                  <a:prstClr val="black"/>
                </a:solidFill>
                <a:effectLst/>
                <a:uLnTx/>
                <a:uFillTx/>
                <a:ea typeface="+mn-ea"/>
                <a:cs typeface="Calibri"/>
              </a:rPr>
              <a:t>KEY INFORMATION </a:t>
            </a:r>
            <a:endParaRPr kumimoji="0" lang="en-US" b="1" i="0" u="none" strike="noStrike" kern="1200" cap="none" spc="0" normalizeH="0" baseline="0" noProof="0">
              <a:ln>
                <a:noFill/>
              </a:ln>
              <a:solidFill>
                <a:prstClr val="black"/>
              </a:solidFill>
              <a:effectLst/>
              <a:uLnTx/>
              <a:uFillTx/>
              <a:ea typeface="Calibri"/>
              <a:cs typeface="Calibri"/>
            </a:endParaRPr>
          </a:p>
          <a:p>
            <a:pPr>
              <a:defRPr/>
            </a:pPr>
            <a:r>
              <a:rPr kumimoji="0" lang="en-US" b="1" i="0" u="none" strike="noStrike" kern="1200" cap="none" spc="0" normalizeH="0" baseline="0" noProof="0">
                <a:ln>
                  <a:noFill/>
                </a:ln>
                <a:solidFill>
                  <a:prstClr val="black"/>
                </a:solidFill>
                <a:effectLst/>
                <a:uLnTx/>
                <a:uFillTx/>
                <a:ea typeface="+mn-ea"/>
                <a:cs typeface="Calibri"/>
              </a:rPr>
              <a:t>Anticipated Advertisement Date: </a:t>
            </a:r>
            <a:r>
              <a:rPr kumimoji="0" lang="en-US" b="0" i="0" u="none" strike="noStrike" kern="1200" cap="none" spc="0" normalizeH="0" baseline="0" noProof="0">
                <a:ln>
                  <a:noFill/>
                </a:ln>
                <a:solidFill>
                  <a:prstClr val="black"/>
                </a:solidFill>
                <a:effectLst/>
                <a:uLnTx/>
                <a:uFillTx/>
                <a:ea typeface="+mn-ea"/>
                <a:cs typeface="Calibri"/>
              </a:rPr>
              <a:t> </a:t>
            </a:r>
            <a:r>
              <a:rPr lang="en-US">
                <a:solidFill>
                  <a:prstClr val="black"/>
                </a:solidFill>
                <a:cs typeface="Calibri"/>
              </a:rPr>
              <a:t>Q1 2026</a:t>
            </a:r>
            <a:endParaRPr kumimoji="0" lang="en-US" b="0" i="0" u="none" strike="noStrike" kern="1200" cap="none" spc="0" normalizeH="0" baseline="0" noProof="0">
              <a:ln>
                <a:noFill/>
              </a:ln>
              <a:solidFill>
                <a:prstClr val="black"/>
              </a:solidFill>
              <a:effectLst/>
              <a:uLnTx/>
              <a:uFillTx/>
              <a:ea typeface="Calibri"/>
              <a:cs typeface="Calibri"/>
            </a:endParaRPr>
          </a:p>
          <a:p>
            <a:pPr>
              <a:defRPr/>
            </a:pPr>
            <a:r>
              <a:rPr kumimoji="0" lang="en-US" b="1" i="0" u="none" strike="noStrike" kern="1200" cap="none" spc="0" normalizeH="0" baseline="0" noProof="0">
                <a:ln>
                  <a:noFill/>
                </a:ln>
                <a:solidFill>
                  <a:prstClr val="black"/>
                </a:solidFill>
                <a:effectLst/>
                <a:uLnTx/>
                <a:uFillTx/>
                <a:ea typeface="+mn-ea"/>
                <a:cs typeface="Calibri"/>
              </a:rPr>
              <a:t>Estimated Project Value: </a:t>
            </a:r>
            <a:r>
              <a:rPr lang="en-US">
                <a:solidFill>
                  <a:prstClr val="black"/>
                </a:solidFill>
                <a:cs typeface="Calibri"/>
              </a:rPr>
              <a:t>$500K to $1.99M</a:t>
            </a:r>
            <a:endParaRPr lang="en-US">
              <a:solidFill>
                <a:prstClr val="black"/>
              </a:solidFill>
              <a:ea typeface="Calibri"/>
              <a:cs typeface="Calibri"/>
            </a:endParaRPr>
          </a:p>
          <a:p>
            <a:pPr>
              <a:defRPr/>
            </a:pPr>
            <a:r>
              <a:rPr kumimoji="0" lang="en-US" b="1" i="0" u="none" strike="noStrike" kern="1200" cap="none" spc="0" normalizeH="0" baseline="0" noProof="0">
                <a:ln>
                  <a:noFill/>
                </a:ln>
                <a:solidFill>
                  <a:prstClr val="black"/>
                </a:solidFill>
                <a:effectLst/>
                <a:uLnTx/>
                <a:uFillTx/>
                <a:ea typeface="+mn-ea"/>
                <a:cs typeface="Calibri"/>
              </a:rPr>
              <a:t>Project Manager: </a:t>
            </a:r>
            <a:r>
              <a:rPr lang="en-US"/>
              <a:t>Mark </a:t>
            </a:r>
            <a:r>
              <a:rPr lang="en-US" err="1"/>
              <a:t>Tabugadir</a:t>
            </a:r>
            <a:r>
              <a:rPr lang="en-US"/>
              <a:t>| </a:t>
            </a:r>
            <a:r>
              <a:rPr lang="en-US">
                <a:hlinkClick r:id="rId3"/>
              </a:rPr>
              <a:t>mark.tabugadir@flydenver.com</a:t>
            </a:r>
            <a:r>
              <a:rPr lang="en-US"/>
              <a:t> </a:t>
            </a:r>
            <a:endParaRPr lang="en-US">
              <a:ea typeface="Calibri"/>
              <a:cs typeface="Calibri"/>
            </a:endParaRPr>
          </a:p>
          <a:p>
            <a:pPr lvl="0">
              <a:defRPr/>
            </a:pPr>
            <a:r>
              <a:rPr lang="en-US" b="1">
                <a:solidFill>
                  <a:prstClr val="black"/>
                </a:solidFill>
                <a:ea typeface="Calibri"/>
                <a:cs typeface="Calibri"/>
              </a:rPr>
              <a:t>Key Scope: </a:t>
            </a:r>
            <a:r>
              <a:rPr lang="en-US">
                <a:solidFill>
                  <a:prstClr val="black"/>
                </a:solidFill>
                <a:ea typeface="Calibri"/>
                <a:cs typeface="Calibri"/>
              </a:rPr>
              <a:t>Electrical</a:t>
            </a:r>
          </a:p>
        </p:txBody>
      </p:sp>
    </p:spTree>
    <p:extLst>
      <p:ext uri="{BB962C8B-B14F-4D97-AF65-F5344CB8AC3E}">
        <p14:creationId xmlns:p14="http://schemas.microsoft.com/office/powerpoint/2010/main" val="4050119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2825D-0D27-B293-6293-A710117C1D24}"/>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556B9D25-DF51-B127-CD4B-D229A35EAC0D}"/>
              </a:ext>
            </a:extLst>
          </p:cNvPr>
          <p:cNvSpPr>
            <a:spLocks noGrp="1"/>
          </p:cNvSpPr>
          <p:nvPr>
            <p:ph type="title" idx="4294967295"/>
          </p:nvPr>
        </p:nvSpPr>
        <p:spPr>
          <a:xfrm>
            <a:off x="721452" y="447031"/>
            <a:ext cx="1106646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a:solidFill>
                  <a:srgbClr val="440099"/>
                </a:solidFill>
                <a:latin typeface="+mn-lt"/>
                <a:ea typeface="+mn-ea"/>
                <a:cs typeface="+mn-cs"/>
              </a:rPr>
              <a:t>Tunnel Switchgear Heaving Remediation  </a:t>
            </a:r>
            <a:endParaRPr lang="en-US" sz="2800"/>
          </a:p>
        </p:txBody>
      </p:sp>
      <p:sp>
        <p:nvSpPr>
          <p:cNvPr id="3" name="TextBox 2">
            <a:extLst>
              <a:ext uri="{FF2B5EF4-FFF2-40B4-BE49-F238E27FC236}">
                <a16:creationId xmlns:a16="http://schemas.microsoft.com/office/drawing/2014/main" id="{C51312FF-A27D-AE57-E2D4-57C4BD78A09B}"/>
              </a:ext>
              <a:ext uri="{C183D7F6-B498-43B3-948B-1728B52AA6E4}">
                <adec:decorative xmlns:adec="http://schemas.microsoft.com/office/drawing/2017/decorative" val="1"/>
              </a:ext>
            </a:extLst>
          </p:cNvPr>
          <p:cNvSpPr txBox="1"/>
          <p:nvPr/>
        </p:nvSpPr>
        <p:spPr>
          <a:xfrm>
            <a:off x="721452" y="1332656"/>
            <a:ext cx="10108129" cy="507831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Six switchgear rooms in the East and West cores of ACON, BCON, and CCON have experienced soil heaving, causing damage to both equipment and enclosures. Additionally, ACON East and West sub-cores face significant water intrusion, impacting switchgear performance.</a:t>
            </a:r>
            <a:endParaRPr kumimoji="0" lang="en-US" b="1"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a:ln>
                <a:noFill/>
              </a:ln>
              <a:solidFill>
                <a:prstClr val="black"/>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lang="en-US">
                <a:solidFill>
                  <a:prstClr val="black"/>
                </a:solidFill>
                <a:latin typeface="Calibri" panose="020F0502020204030204"/>
                <a:cs typeface="Calibri"/>
              </a:rPr>
              <a:t>Demolish</a:t>
            </a:r>
            <a:r>
              <a:rPr kumimoji="0" lang="en-US" b="0" i="0" u="none" strike="noStrike" kern="1200" cap="none" spc="0" normalizeH="0" baseline="0" noProof="0">
                <a:ln>
                  <a:noFill/>
                </a:ln>
                <a:solidFill>
                  <a:prstClr val="black"/>
                </a:solidFill>
                <a:effectLst/>
                <a:uLnTx/>
                <a:uFillTx/>
                <a:latin typeface="Calibri" panose="020F0502020204030204"/>
                <a:ea typeface="+mn-ea"/>
                <a:cs typeface="Calibri"/>
              </a:rPr>
              <a:t> damaged switchgear and enclosures.</a:t>
            </a:r>
            <a:endParaRPr kumimoji="0" lang="en-US"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indent="-285750">
              <a:buClr>
                <a:srgbClr val="E35B2A"/>
              </a:buClr>
              <a:buFont typeface="Arial" panose="020B0604020202020204" pitchFamily="34" charset="0"/>
              <a:buChar char="•"/>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Calibri"/>
              </a:rPr>
              <a:t>Install new switchgear on</a:t>
            </a:r>
            <a:r>
              <a:rPr lang="en-US">
                <a:solidFill>
                  <a:prstClr val="black"/>
                </a:solidFill>
                <a:latin typeface="Calibri" panose="020F0502020204030204"/>
                <a:cs typeface="Calibri"/>
              </a:rPr>
              <a:t> a structural element that prevents any future heaving will not damage new switchgear</a:t>
            </a:r>
            <a:endParaRPr lang="en-US"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Calibri"/>
              </a:rPr>
              <a:t>Construct code-compliant enclosures with fire-rated walls, fire suppression, and HVAC.</a:t>
            </a:r>
            <a:endParaRPr kumimoji="0" lang="en-US"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Calibri"/>
              </a:rPr>
              <a:t>Implement water mitigation at ACON sub-cores.</a:t>
            </a:r>
            <a:endParaRPr kumimoji="0" lang="en-US"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indent="-285750">
              <a:buClr>
                <a:srgbClr val="E35B2A"/>
              </a:buClr>
              <a:buFont typeface="Arial" panose="020B0604020202020204" pitchFamily="34" charset="0"/>
              <a:buChar char="•"/>
              <a:defRPr/>
            </a:pPr>
            <a:r>
              <a:rPr lang="en-US">
                <a:solidFill>
                  <a:prstClr val="black"/>
                </a:solidFill>
                <a:latin typeface="Calibri" panose="020F0502020204030204"/>
                <a:ea typeface="Calibri"/>
                <a:cs typeface="Calibri"/>
              </a:rPr>
              <a:t>Design-Build, Two-part procurement with RFQ &amp; RFP</a:t>
            </a:r>
            <a:endParaRPr lang="en-US" i="0" u="none" strike="noStrike" kern="1200" cap="none" spc="0" normalizeH="0" baseline="0" noProof="0">
              <a:ln>
                <a:noFill/>
              </a:ln>
              <a:solidFill>
                <a:prstClr val="black"/>
              </a:solidFill>
              <a:effectLst/>
              <a:uLnTx/>
              <a:uFillTx/>
              <a:latin typeface="Calibri" panose="020F0502020204030204"/>
              <a:ea typeface="Calibri"/>
              <a:cs typeface="Calibri"/>
            </a:endParaRPr>
          </a:p>
          <a:p>
            <a:pPr>
              <a:defRPr/>
            </a:pPr>
            <a:endParaRPr lang="en-US" b="1">
              <a:solidFill>
                <a:prstClr val="black"/>
              </a:solidFill>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Calibri" panose="020F0502020204030204"/>
                <a:ea typeface="+mn-ea"/>
                <a:cs typeface="Calibri"/>
              </a:rPr>
              <a:t>KEY INFORMATION </a:t>
            </a:r>
            <a:endParaRPr kumimoji="0" lang="en-US" b="1" i="0" u="none" strike="noStrike" kern="1200" cap="none" spc="0" normalizeH="0" baseline="0" noProof="0">
              <a:ln>
                <a:noFill/>
              </a:ln>
              <a:solidFill>
                <a:prstClr val="black"/>
              </a:solidFill>
              <a:effectLst/>
              <a:uLnTx/>
              <a:uFillTx/>
              <a:latin typeface="Calibri" panose="020F0502020204030204"/>
              <a:ea typeface="Calibri"/>
              <a:cs typeface="Calibri"/>
            </a:endParaRPr>
          </a:p>
          <a:p>
            <a:pPr>
              <a:defRPr/>
            </a:pPr>
            <a:r>
              <a:rPr kumimoji="0" lang="en-US" b="1" i="0" u="none" strike="noStrike" kern="1200" cap="none" spc="0" normalizeH="0" baseline="0" noProof="0">
                <a:ln>
                  <a:noFill/>
                </a:ln>
                <a:solidFill>
                  <a:prstClr val="black"/>
                </a:solidFill>
                <a:effectLst/>
                <a:uLnTx/>
                <a:uFillTx/>
                <a:latin typeface="Calibri" panose="020F0502020204030204"/>
                <a:ea typeface="+mn-ea"/>
                <a:cs typeface="Calibri"/>
              </a:rPr>
              <a:t>Anticipated Advertisement Date: </a:t>
            </a:r>
            <a:r>
              <a:rPr kumimoji="0" lang="en-US" b="0" i="0" u="none" strike="noStrike" kern="1200" cap="none" spc="0" normalizeH="0" baseline="0" noProof="0">
                <a:ln>
                  <a:noFill/>
                </a:ln>
                <a:solidFill>
                  <a:prstClr val="black"/>
                </a:solidFill>
                <a:effectLst/>
                <a:uLnTx/>
                <a:uFillTx/>
                <a:latin typeface="Calibri" panose="020F0502020204030204"/>
                <a:ea typeface="+mn-ea"/>
                <a:cs typeface="Calibri"/>
              </a:rPr>
              <a:t> </a:t>
            </a:r>
            <a:r>
              <a:rPr lang="en-US">
                <a:solidFill>
                  <a:prstClr val="black"/>
                </a:solidFill>
                <a:latin typeface="Calibri" panose="020F0502020204030204"/>
                <a:cs typeface="Calibri"/>
              </a:rPr>
              <a:t>Q1 2026</a:t>
            </a:r>
            <a:endParaRPr kumimoji="0" lang="en-US"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Calibri" panose="020F0502020204030204"/>
                <a:ea typeface="+mn-ea"/>
                <a:cs typeface="Calibri"/>
              </a:rPr>
              <a:t>Estimated Project Value: </a:t>
            </a:r>
            <a:r>
              <a:rPr kumimoji="0" lang="en-US" b="0" i="0" u="none" strike="noStrike" kern="1200" cap="none" spc="0" normalizeH="0" baseline="0" noProof="0">
                <a:ln>
                  <a:noFill/>
                </a:ln>
                <a:solidFill>
                  <a:prstClr val="black"/>
                </a:solidFill>
                <a:effectLst/>
                <a:uLnTx/>
                <a:uFillTx/>
                <a:latin typeface="Calibri" panose="020F0502020204030204"/>
                <a:ea typeface="+mn-ea"/>
                <a:cs typeface="Calibri"/>
              </a:rPr>
              <a:t>$10M to $49.99M</a:t>
            </a:r>
            <a:endParaRPr kumimoji="0" lang="en-US"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Calibri" panose="020F0502020204030204"/>
                <a:ea typeface="+mn-ea"/>
                <a:cs typeface="Calibri"/>
              </a:rPr>
              <a:t>Small Business Program Goal: </a:t>
            </a:r>
            <a:r>
              <a:rPr lang="en-US">
                <a:solidFill>
                  <a:prstClr val="black"/>
                </a:solidFill>
                <a:latin typeface="Calibri" panose="020F0502020204030204"/>
                <a:cs typeface="Calibri"/>
              </a:rPr>
              <a:t>10</a:t>
            </a:r>
            <a:r>
              <a:rPr kumimoji="0" lang="en-US" b="0" i="0" u="none" strike="noStrike" kern="1200" cap="none" spc="0" normalizeH="0" baseline="0" noProof="0">
                <a:ln>
                  <a:noFill/>
                </a:ln>
                <a:solidFill>
                  <a:prstClr val="black"/>
                </a:solidFill>
                <a:effectLst/>
                <a:uLnTx/>
                <a:uFillTx/>
                <a:latin typeface="Calibri" panose="020F0502020204030204"/>
                <a:ea typeface="+mn-ea"/>
                <a:cs typeface="Calibri"/>
              </a:rPr>
              <a:t>% MWBE Goal</a:t>
            </a:r>
            <a:endParaRPr kumimoji="0" lang="en-US"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Calibri" panose="020F0502020204030204"/>
                <a:ea typeface="+mn-ea"/>
                <a:cs typeface="Calibri"/>
              </a:rPr>
              <a:t>Key Scope/Industry: </a:t>
            </a:r>
            <a:r>
              <a:rPr kumimoji="0" lang="en-US" b="0" i="0" u="none" strike="noStrike" kern="1200" cap="none" spc="0" normalizeH="0" baseline="0" noProof="0">
                <a:ln>
                  <a:noFill/>
                </a:ln>
                <a:solidFill>
                  <a:prstClr val="black"/>
                </a:solidFill>
                <a:effectLst/>
                <a:uLnTx/>
                <a:uFillTx/>
                <a:latin typeface="Calibri" panose="020F0502020204030204"/>
                <a:ea typeface="+mn-ea"/>
                <a:cs typeface="Calibri"/>
              </a:rPr>
              <a:t>Electrical, Concrete, Masonry, Earthwork, Civil Utilities, Mechanical, Electrical, Plumbing</a:t>
            </a:r>
            <a:endParaRPr kumimoji="0" lang="en-US"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Calibri" panose="020F0502020204030204"/>
                <a:ea typeface="+mn-ea"/>
                <a:cs typeface="Calibri"/>
              </a:rPr>
              <a:t>Project Manager: </a:t>
            </a:r>
            <a:r>
              <a:rPr kumimoji="0" lang="en-US" b="0" i="0" u="none" strike="noStrike" kern="1200" cap="none" spc="0" normalizeH="0" baseline="0" noProof="0">
                <a:ln>
                  <a:noFill/>
                </a:ln>
                <a:solidFill>
                  <a:prstClr val="black"/>
                </a:solidFill>
                <a:effectLst/>
                <a:uLnTx/>
                <a:uFillTx/>
                <a:latin typeface="Calibri" panose="020F0502020204030204"/>
                <a:ea typeface="+mn-ea"/>
                <a:cs typeface="Calibri"/>
              </a:rPr>
              <a:t>Mark </a:t>
            </a:r>
            <a:r>
              <a:rPr kumimoji="0" lang="en-US" b="0" i="0" u="none" strike="noStrike" kern="1200" cap="none" spc="0" normalizeH="0" baseline="0" noProof="0" err="1">
                <a:ln>
                  <a:noFill/>
                </a:ln>
                <a:solidFill>
                  <a:prstClr val="black"/>
                </a:solidFill>
                <a:effectLst/>
                <a:uLnTx/>
                <a:uFillTx/>
                <a:latin typeface="Calibri" panose="020F0502020204030204"/>
                <a:ea typeface="+mn-ea"/>
                <a:cs typeface="Calibri"/>
              </a:rPr>
              <a:t>Tabugadir</a:t>
            </a:r>
            <a:r>
              <a:rPr kumimoji="0" lang="en-US" b="0" i="0" u="none" strike="noStrike" kern="1200" cap="none" spc="0" normalizeH="0" baseline="0" noProof="0">
                <a:ln>
                  <a:noFill/>
                </a:ln>
                <a:solidFill>
                  <a:prstClr val="black"/>
                </a:solidFill>
                <a:effectLst/>
                <a:uLnTx/>
                <a:uFillTx/>
                <a:latin typeface="Calibri" panose="020F0502020204030204"/>
                <a:ea typeface="+mn-ea"/>
                <a:cs typeface="Calibri"/>
              </a:rPr>
              <a:t>| </a:t>
            </a:r>
            <a:r>
              <a:rPr kumimoji="0" lang="en-US" b="0" i="0" u="none" strike="noStrike" kern="1200" cap="none" spc="0" normalizeH="0" baseline="0" noProof="0">
                <a:ln>
                  <a:noFill/>
                </a:ln>
                <a:solidFill>
                  <a:srgbClr val="0563C1"/>
                </a:solidFill>
                <a:effectLst/>
                <a:uLnTx/>
                <a:uFillTx/>
                <a:latin typeface="Calibri" panose="020F0502020204030204"/>
                <a:ea typeface="+mn-ea"/>
                <a:cs typeface="Calibri"/>
                <a:hlinkClick r:id="rId3"/>
              </a:rPr>
              <a:t>mark.tabugadir@flydenver.com</a:t>
            </a:r>
            <a:r>
              <a:rPr kumimoji="0" lang="en-US" b="0" i="0" u="none" strike="noStrike" kern="1200" cap="none" spc="0" normalizeH="0" baseline="0" noProof="0">
                <a:ln>
                  <a:noFill/>
                </a:ln>
                <a:solidFill>
                  <a:srgbClr val="0563C1"/>
                </a:solidFill>
                <a:effectLst/>
                <a:uLnTx/>
                <a:uFillTx/>
                <a:latin typeface="Calibri" panose="020F0502020204030204"/>
                <a:ea typeface="+mn-ea"/>
                <a:cs typeface="Calibri"/>
              </a:rPr>
              <a:t> </a:t>
            </a:r>
            <a:endParaRPr kumimoji="0" lang="en-US" b="0" i="0" u="none" strike="noStrike" kern="1200" cap="none" spc="0" normalizeH="0" baseline="0" noProof="0">
              <a:ln>
                <a:noFill/>
              </a:ln>
              <a:solidFill>
                <a:prstClr val="black"/>
              </a:solidFill>
              <a:effectLst/>
              <a:uLnTx/>
              <a:uFillTx/>
              <a:latin typeface="Aptos Narrow"/>
              <a:ea typeface="+mn-ea"/>
              <a:cs typeface="Arial"/>
            </a:endParaRPr>
          </a:p>
        </p:txBody>
      </p:sp>
    </p:spTree>
    <p:extLst>
      <p:ext uri="{BB962C8B-B14F-4D97-AF65-F5344CB8AC3E}">
        <p14:creationId xmlns:p14="http://schemas.microsoft.com/office/powerpoint/2010/main" val="2843173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09460-862E-B3A2-E34D-3D59619606FC}"/>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EAFB8CC4-9810-0A84-F90D-B2E4452C1448}"/>
              </a:ext>
            </a:extLst>
          </p:cNvPr>
          <p:cNvSpPr>
            <a:spLocks noGrp="1"/>
          </p:cNvSpPr>
          <p:nvPr>
            <p:ph type="title" idx="4294967295"/>
          </p:nvPr>
        </p:nvSpPr>
        <p:spPr>
          <a:xfrm>
            <a:off x="703950" y="456072"/>
            <a:ext cx="1106646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a:solidFill>
                  <a:srgbClr val="440099"/>
                </a:solidFill>
                <a:latin typeface="+mn-lt"/>
                <a:ea typeface="+mn-ea"/>
                <a:cs typeface="+mn-cs"/>
              </a:rPr>
              <a:t>GARDI A33 &amp; A35</a:t>
            </a:r>
          </a:p>
        </p:txBody>
      </p:sp>
      <p:sp>
        <p:nvSpPr>
          <p:cNvPr id="3" name="TextBox 2">
            <a:extLst>
              <a:ext uri="{FF2B5EF4-FFF2-40B4-BE49-F238E27FC236}">
                <a16:creationId xmlns:a16="http://schemas.microsoft.com/office/drawing/2014/main" id="{FA87E029-0E7B-54FF-3740-220A6C1F18FA}"/>
              </a:ext>
              <a:ext uri="{C183D7F6-B498-43B3-948B-1728B52AA6E4}">
                <adec:decorative xmlns:adec="http://schemas.microsoft.com/office/drawing/2017/decorative" val="0"/>
              </a:ext>
            </a:extLst>
          </p:cNvPr>
          <p:cNvSpPr txBox="1"/>
          <p:nvPr/>
        </p:nvSpPr>
        <p:spPr>
          <a:xfrm>
            <a:off x="769069" y="1507647"/>
            <a:ext cx="10653861" cy="3693319"/>
          </a:xfrm>
          <a:prstGeom prst="rect">
            <a:avLst/>
          </a:prstGeom>
          <a:noFill/>
        </p:spPr>
        <p:txBody>
          <a:bodyPr wrap="square" lIns="91440" tIns="45720" rIns="91440" bIns="45720" anchor="t">
            <a:spAutoFit/>
          </a:bodyPr>
          <a:lstStyle/>
          <a:p>
            <a:r>
              <a:rPr lang="en-US"/>
              <a:t>This project will rehabilitate the apron airfield pavement at Concourse A, Gates A35 &amp; A35 from the Q4 of 2026 through Q1 of 2027. The pavement rehabilitation includes full depth pavement reconstruction and the installation of a drainable base layer. The pavement reconstruction will take place from the Concourse building face to the outer VSR trench drain and will re-establish positive drainage of the apron. In addition to pavement reconstruction, various gate apron utilities will be rehabilitated and replaced, as necessary. </a:t>
            </a:r>
          </a:p>
          <a:p>
            <a:endParaRPr lang="en-US" b="1">
              <a:solidFill>
                <a:prstClr val="black"/>
              </a:solidFill>
              <a:cs typeface="Calibri"/>
            </a:endParaRPr>
          </a:p>
          <a:p>
            <a:r>
              <a:rPr kumimoji="0" lang="en-US" b="1" i="0" u="none" strike="noStrike" kern="1200" cap="none" spc="0" normalizeH="0" baseline="0" noProof="0">
                <a:ln>
                  <a:noFill/>
                </a:ln>
                <a:solidFill>
                  <a:prstClr val="black"/>
                </a:solidFill>
                <a:effectLst/>
                <a:uLnTx/>
                <a:uFillTx/>
                <a:ea typeface="+mn-ea"/>
                <a:cs typeface="Calibri"/>
              </a:rPr>
              <a:t>KEY INFORMATION </a:t>
            </a:r>
            <a:endParaRPr kumimoji="0" lang="en-US" b="1" i="0" u="none" strike="noStrike" kern="1200" cap="none" spc="0" normalizeH="0" baseline="0" noProof="0">
              <a:ln>
                <a:noFill/>
              </a:ln>
              <a:solidFill>
                <a:prstClr val="black"/>
              </a:solidFill>
              <a:effectLst/>
              <a:uLnTx/>
              <a:uFillTx/>
              <a:ea typeface="Calibri"/>
              <a:cs typeface="Calibri"/>
            </a:endParaRPr>
          </a:p>
          <a:p>
            <a:pPr>
              <a:defRPr/>
            </a:pPr>
            <a:r>
              <a:rPr kumimoji="0" lang="en-US" b="1" i="0" u="none" strike="noStrike" kern="1200" cap="none" spc="0" normalizeH="0" baseline="0" noProof="0">
                <a:ln>
                  <a:noFill/>
                </a:ln>
                <a:solidFill>
                  <a:prstClr val="black"/>
                </a:solidFill>
                <a:effectLst/>
                <a:uLnTx/>
                <a:uFillTx/>
                <a:ea typeface="+mn-ea"/>
                <a:cs typeface="Calibri"/>
              </a:rPr>
              <a:t>Anticipated Advertisement Date: </a:t>
            </a:r>
            <a:r>
              <a:rPr kumimoji="0" lang="en-US" b="0" i="0" u="none" strike="noStrike" kern="1200" cap="none" spc="0" normalizeH="0" baseline="0" noProof="0">
                <a:ln>
                  <a:noFill/>
                </a:ln>
                <a:solidFill>
                  <a:prstClr val="black"/>
                </a:solidFill>
                <a:effectLst/>
                <a:uLnTx/>
                <a:uFillTx/>
                <a:ea typeface="+mn-ea"/>
                <a:cs typeface="Calibri"/>
              </a:rPr>
              <a:t> </a:t>
            </a:r>
            <a:r>
              <a:rPr lang="en-US">
                <a:solidFill>
                  <a:prstClr val="black"/>
                </a:solidFill>
                <a:cs typeface="Calibri"/>
              </a:rPr>
              <a:t>Q1 2026</a:t>
            </a:r>
            <a:endParaRPr kumimoji="0" lang="en-US" b="0" i="0" u="none" strike="noStrike" kern="1200" cap="none" spc="0" normalizeH="0" baseline="0" noProof="0">
              <a:ln>
                <a:noFill/>
              </a:ln>
              <a:solidFill>
                <a:prstClr val="black"/>
              </a:solidFill>
              <a:effectLst/>
              <a:uLnTx/>
              <a:uFillTx/>
              <a:ea typeface="Calibri"/>
              <a:cs typeface="Calibri"/>
            </a:endParaRPr>
          </a:p>
          <a:p>
            <a:pPr>
              <a:defRPr/>
            </a:pPr>
            <a:r>
              <a:rPr kumimoji="0" lang="en-US" b="1" i="0" u="none" strike="noStrike" kern="1200" cap="none" spc="0" normalizeH="0" baseline="0" noProof="0">
                <a:ln>
                  <a:noFill/>
                </a:ln>
                <a:solidFill>
                  <a:prstClr val="black"/>
                </a:solidFill>
                <a:effectLst/>
                <a:uLnTx/>
                <a:uFillTx/>
                <a:ea typeface="+mn-ea"/>
                <a:cs typeface="Calibri"/>
              </a:rPr>
              <a:t>Estimated Project Value: </a:t>
            </a:r>
            <a:r>
              <a:rPr lang="en-US">
                <a:solidFill>
                  <a:prstClr val="black"/>
                </a:solidFill>
                <a:cs typeface="Calibri"/>
              </a:rPr>
              <a:t>$10M to $49.99M</a:t>
            </a:r>
          </a:p>
          <a:p>
            <a:pPr>
              <a:defRPr/>
            </a:pPr>
            <a:r>
              <a:rPr kumimoji="0" lang="en-US" b="1" i="0" u="none" strike="noStrike" kern="1200" cap="none" spc="0" normalizeH="0" baseline="0" noProof="0">
                <a:ln>
                  <a:noFill/>
                </a:ln>
                <a:solidFill>
                  <a:prstClr val="black"/>
                </a:solidFill>
                <a:effectLst/>
                <a:uLnTx/>
                <a:uFillTx/>
                <a:ea typeface="+mn-ea"/>
                <a:cs typeface="Calibri"/>
              </a:rPr>
              <a:t>Project Manager: </a:t>
            </a:r>
            <a:r>
              <a:rPr lang="en-US"/>
              <a:t>Clint Sciacca| </a:t>
            </a:r>
            <a:r>
              <a:rPr lang="en-US">
                <a:hlinkClick r:id="rId3"/>
              </a:rPr>
              <a:t>Clint.Sciacca@flydenver.com</a:t>
            </a:r>
            <a:r>
              <a:rPr lang="en-US"/>
              <a:t> </a:t>
            </a:r>
          </a:p>
          <a:p>
            <a:pPr>
              <a:defRPr/>
            </a:pPr>
            <a:r>
              <a:rPr lang="en-US" b="1">
                <a:solidFill>
                  <a:prstClr val="black"/>
                </a:solidFill>
                <a:ea typeface="Calibri"/>
                <a:cs typeface="Calibri"/>
              </a:rPr>
              <a:t>Key Scope: </a:t>
            </a:r>
            <a:r>
              <a:rPr lang="en-US">
                <a:solidFill>
                  <a:prstClr val="black"/>
                </a:solidFill>
                <a:ea typeface="Calibri"/>
                <a:cs typeface="Calibri"/>
              </a:rPr>
              <a:t>Heavy Civil Construction, Concrete Paving, Jet Fuel Hydrant Replacements, Electrical PC Air Unit Installation, Concrete Demolition &amp; Crushing, Asphalt Paving, Utility Structure Replacements and Adjustments, Other misc. Utility Improvements</a:t>
            </a:r>
          </a:p>
        </p:txBody>
      </p:sp>
    </p:spTree>
    <p:extLst>
      <p:ext uri="{BB962C8B-B14F-4D97-AF65-F5344CB8AC3E}">
        <p14:creationId xmlns:p14="http://schemas.microsoft.com/office/powerpoint/2010/main" val="3886598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6348910-748B-7A3C-8226-BC4635B7C4CC}"/>
            </a:ext>
          </a:extLst>
        </p:cNvPr>
        <p:cNvGrpSpPr/>
        <p:nvPr/>
      </p:nvGrpSpPr>
      <p:grpSpPr>
        <a:xfrm>
          <a:off x="0" y="0"/>
          <a:ext cx="0" cy="0"/>
          <a:chOff x="0" y="0"/>
          <a:chExt cx="0" cy="0"/>
        </a:xfrm>
      </p:grpSpPr>
      <p:sp>
        <p:nvSpPr>
          <p:cNvPr id="12" name="Text Placeholder 11" descr="Multiple Airport Operations Opportunities">
            <a:extLst>
              <a:ext uri="{FF2B5EF4-FFF2-40B4-BE49-F238E27FC236}">
                <a16:creationId xmlns:a16="http://schemas.microsoft.com/office/drawing/2014/main" id="{973E6919-F596-E390-8B09-2DF4740988E7}"/>
              </a:ext>
            </a:extLst>
          </p:cNvPr>
          <p:cNvSpPr>
            <a:spLocks noGrp="1"/>
          </p:cNvSpPr>
          <p:nvPr>
            <p:ph type="title" idx="4294967295"/>
          </p:nvPr>
        </p:nvSpPr>
        <p:spPr>
          <a:xfrm>
            <a:off x="2359839" y="1040045"/>
            <a:ext cx="8694737" cy="11890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600" err="1">
                <a:solidFill>
                  <a:schemeClr val="bg1"/>
                </a:solidFill>
                <a:latin typeface="+mn-lt"/>
                <a:ea typeface="Calibri"/>
                <a:cs typeface="Calibri"/>
              </a:rPr>
              <a:t>ConRAC</a:t>
            </a:r>
            <a:r>
              <a:rPr lang="en-US" sz="3600">
                <a:solidFill>
                  <a:schemeClr val="bg1"/>
                </a:solidFill>
                <a:latin typeface="+mn-lt"/>
                <a:ea typeface="Calibri"/>
                <a:cs typeface="Calibri"/>
              </a:rPr>
              <a:t> Participation RFQ</a:t>
            </a:r>
            <a:br>
              <a:rPr lang="en-US" sz="3600" b="0" i="0" u="none" strike="noStrike" kern="1200" cap="none" spc="0" normalizeH="0" baseline="0" noProof="0">
                <a:ln>
                  <a:noFill/>
                </a:ln>
                <a:effectLst/>
                <a:uLnTx/>
                <a:uFillTx/>
                <a:latin typeface="+mn-lt"/>
                <a:ea typeface="Calibri"/>
                <a:cs typeface="Calibri"/>
              </a:rPr>
            </a:br>
            <a:r>
              <a:rPr lang="en-US" sz="3600">
                <a:solidFill>
                  <a:schemeClr val="bg1"/>
                </a:solidFill>
                <a:ea typeface="Calibri Light"/>
                <a:cs typeface="Calibri Light"/>
              </a:rPr>
              <a:t>Breakout Room # </a:t>
            </a:r>
            <a:endParaRPr lang="en-US" sz="3600" b="0" i="0" u="none" strike="noStrike" kern="1200" cap="none" spc="0" normalizeH="0" baseline="0" noProof="0">
              <a:ln>
                <a:noFill/>
              </a:ln>
              <a:solidFill>
                <a:schemeClr val="bg1"/>
              </a:solidFill>
              <a:effectLst/>
              <a:uLnTx/>
              <a:uFillTx/>
              <a:latin typeface="+mn-lt"/>
              <a:ea typeface="Calibri"/>
              <a:cs typeface="Calibri"/>
            </a:endParaRPr>
          </a:p>
        </p:txBody>
      </p:sp>
    </p:spTree>
    <p:extLst>
      <p:ext uri="{BB962C8B-B14F-4D97-AF65-F5344CB8AC3E}">
        <p14:creationId xmlns:p14="http://schemas.microsoft.com/office/powerpoint/2010/main" val="2681756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2FA294D-5695-CD8A-0536-981ED3980E98}"/>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67739296-2B44-2BD2-4A68-BA0A33F191D5}"/>
              </a:ext>
            </a:extLst>
          </p:cNvPr>
          <p:cNvSpPr>
            <a:spLocks noGrp="1"/>
          </p:cNvSpPr>
          <p:nvPr>
            <p:ph type="title" idx="4294967295"/>
          </p:nvPr>
        </p:nvSpPr>
        <p:spPr>
          <a:xfrm>
            <a:off x="703950" y="456072"/>
            <a:ext cx="1106646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err="1">
                <a:solidFill>
                  <a:srgbClr val="440099"/>
                </a:solidFill>
                <a:latin typeface="+mn-lt"/>
                <a:ea typeface="+mn-ea"/>
                <a:cs typeface="+mn-cs"/>
              </a:rPr>
              <a:t>ConRAC</a:t>
            </a:r>
            <a:r>
              <a:rPr lang="en-US" sz="2800">
                <a:solidFill>
                  <a:srgbClr val="440099"/>
                </a:solidFill>
                <a:latin typeface="+mn-lt"/>
                <a:ea typeface="+mn-ea"/>
                <a:cs typeface="+mn-cs"/>
              </a:rPr>
              <a:t> Participation RFQ</a:t>
            </a:r>
          </a:p>
        </p:txBody>
      </p:sp>
      <p:sp>
        <p:nvSpPr>
          <p:cNvPr id="3" name="TextBox 2">
            <a:extLst>
              <a:ext uri="{FF2B5EF4-FFF2-40B4-BE49-F238E27FC236}">
                <a16:creationId xmlns:a16="http://schemas.microsoft.com/office/drawing/2014/main" id="{B7AD2782-F2AA-6AEF-F3AF-B2A8FEF4889A}"/>
              </a:ext>
              <a:ext uri="{C183D7F6-B498-43B3-948B-1728B52AA6E4}">
                <adec:decorative xmlns:adec="http://schemas.microsoft.com/office/drawing/2017/decorative" val="0"/>
              </a:ext>
            </a:extLst>
          </p:cNvPr>
          <p:cNvSpPr txBox="1"/>
          <p:nvPr/>
        </p:nvSpPr>
        <p:spPr>
          <a:xfrm>
            <a:off x="703950" y="1033921"/>
            <a:ext cx="10653861" cy="2308324"/>
          </a:xfrm>
          <a:prstGeom prst="rect">
            <a:avLst/>
          </a:prstGeom>
          <a:noFill/>
        </p:spPr>
        <p:txBody>
          <a:bodyPr wrap="square" lIns="91440" tIns="45720" rIns="91440" bIns="45720" anchor="t">
            <a:spAutoFit/>
          </a:bodyPr>
          <a:lstStyle/>
          <a:p>
            <a:r>
              <a:rPr lang="en-US"/>
              <a:t>We will soon release an RFQ for rental car companies interested in operating at the </a:t>
            </a:r>
            <a:r>
              <a:rPr lang="en-US" err="1"/>
              <a:t>ConRAC</a:t>
            </a:r>
            <a:r>
              <a:rPr lang="en-US"/>
              <a:t>. This RFQ will be a simple form to confirm that companies meet the minimum qualifications, which will be defined in the RFQ itself.</a:t>
            </a:r>
          </a:p>
          <a:p>
            <a:endParaRPr lang="en-US" b="1">
              <a:solidFill>
                <a:prstClr val="black"/>
              </a:solidFill>
              <a:cs typeface="Calibri"/>
            </a:endParaRPr>
          </a:p>
          <a:p>
            <a:r>
              <a:rPr kumimoji="0" lang="en-US" b="1" i="0" u="none" strike="noStrike" kern="1200" cap="none" spc="0" normalizeH="0" baseline="0" noProof="0">
                <a:ln>
                  <a:noFill/>
                </a:ln>
                <a:solidFill>
                  <a:prstClr val="black"/>
                </a:solidFill>
                <a:effectLst/>
                <a:uLnTx/>
                <a:uFillTx/>
                <a:ea typeface="+mn-ea"/>
                <a:cs typeface="Calibri"/>
              </a:rPr>
              <a:t>KEY INFORMATION </a:t>
            </a:r>
            <a:endParaRPr kumimoji="0" lang="en-US" b="1" i="0" u="none" strike="noStrike" kern="1200" cap="none" spc="0" normalizeH="0" baseline="0" noProof="0">
              <a:ln>
                <a:noFill/>
              </a:ln>
              <a:solidFill>
                <a:prstClr val="black"/>
              </a:solidFill>
              <a:effectLst/>
              <a:uLnTx/>
              <a:uFillTx/>
              <a:ea typeface="Calibri"/>
              <a:cs typeface="Calibri"/>
            </a:endParaRPr>
          </a:p>
          <a:p>
            <a:pPr>
              <a:defRPr/>
            </a:pPr>
            <a:r>
              <a:rPr kumimoji="0" lang="en-US" b="1" i="0" u="none" strike="noStrike" kern="1200" cap="none" spc="0" normalizeH="0" baseline="0" noProof="0">
                <a:ln>
                  <a:noFill/>
                </a:ln>
                <a:solidFill>
                  <a:prstClr val="black"/>
                </a:solidFill>
                <a:effectLst/>
                <a:uLnTx/>
                <a:uFillTx/>
                <a:ea typeface="+mn-ea"/>
                <a:cs typeface="Calibri"/>
              </a:rPr>
              <a:t>Anticipated Advertisement Date: </a:t>
            </a:r>
            <a:r>
              <a:rPr kumimoji="0" lang="en-US" b="0" i="0" u="none" strike="noStrike" kern="1200" cap="none" spc="0" normalizeH="0" baseline="0" noProof="0">
                <a:ln>
                  <a:noFill/>
                </a:ln>
                <a:solidFill>
                  <a:prstClr val="black"/>
                </a:solidFill>
                <a:effectLst/>
                <a:uLnTx/>
                <a:uFillTx/>
                <a:ea typeface="+mn-ea"/>
                <a:cs typeface="Calibri"/>
              </a:rPr>
              <a:t> </a:t>
            </a:r>
            <a:r>
              <a:rPr lang="en-US">
                <a:solidFill>
                  <a:prstClr val="black"/>
                </a:solidFill>
                <a:cs typeface="Calibri"/>
              </a:rPr>
              <a:t>Q1 2026</a:t>
            </a:r>
            <a:endParaRPr kumimoji="0" lang="en-US" b="0" i="0" u="none" strike="noStrike" kern="1200" cap="none" spc="0" normalizeH="0" baseline="0" noProof="0">
              <a:ln>
                <a:noFill/>
              </a:ln>
              <a:solidFill>
                <a:prstClr val="black"/>
              </a:solidFill>
              <a:effectLst/>
              <a:uLnTx/>
              <a:uFillTx/>
              <a:ea typeface="Calibri"/>
              <a:cs typeface="Calibri"/>
            </a:endParaRPr>
          </a:p>
          <a:p>
            <a:pPr>
              <a:defRPr/>
            </a:pPr>
            <a:r>
              <a:rPr kumimoji="0" lang="en-US" b="1" i="0" u="none" strike="noStrike" kern="1200" cap="none" spc="0" normalizeH="0" baseline="0" noProof="0">
                <a:ln>
                  <a:noFill/>
                </a:ln>
                <a:solidFill>
                  <a:prstClr val="black"/>
                </a:solidFill>
                <a:effectLst/>
                <a:uLnTx/>
                <a:uFillTx/>
                <a:ea typeface="+mn-ea"/>
                <a:cs typeface="Calibri"/>
              </a:rPr>
              <a:t>Estimated Project Value: </a:t>
            </a:r>
            <a:r>
              <a:rPr lang="en-US">
                <a:solidFill>
                  <a:prstClr val="black"/>
                </a:solidFill>
                <a:cs typeface="Calibri"/>
              </a:rPr>
              <a:t>TBD – Revenue Based</a:t>
            </a:r>
            <a:endParaRPr lang="en-US">
              <a:solidFill>
                <a:prstClr val="black"/>
              </a:solidFill>
              <a:ea typeface="Calibri"/>
              <a:cs typeface="Calibri"/>
            </a:endParaRPr>
          </a:p>
          <a:p>
            <a:pPr lvl="0">
              <a:defRPr/>
            </a:pPr>
            <a:r>
              <a:rPr kumimoji="0" lang="en-US" b="1" i="0" u="none" strike="noStrike" kern="1200" cap="none" spc="0" normalizeH="0" baseline="0" noProof="0">
                <a:ln>
                  <a:noFill/>
                </a:ln>
                <a:solidFill>
                  <a:prstClr val="black"/>
                </a:solidFill>
                <a:effectLst/>
                <a:uLnTx/>
                <a:uFillTx/>
                <a:ea typeface="+mn-ea"/>
                <a:cs typeface="Calibri"/>
              </a:rPr>
              <a:t>Project Manager: </a:t>
            </a:r>
            <a:r>
              <a:rPr lang="en-US"/>
              <a:t>Maximillian Katzer</a:t>
            </a:r>
            <a:endParaRPr lang="en-US">
              <a:ea typeface="Calibri"/>
              <a:cs typeface="Calibri"/>
            </a:endParaRPr>
          </a:p>
          <a:p>
            <a:pPr lvl="0">
              <a:defRPr/>
            </a:pPr>
            <a:r>
              <a:rPr lang="en-US" b="1">
                <a:solidFill>
                  <a:prstClr val="black"/>
                </a:solidFill>
                <a:ea typeface="Calibri"/>
                <a:cs typeface="Calibri"/>
              </a:rPr>
              <a:t>Key Scope: </a:t>
            </a:r>
            <a:r>
              <a:rPr lang="en-US">
                <a:solidFill>
                  <a:prstClr val="black"/>
                </a:solidFill>
                <a:ea typeface="Calibri"/>
                <a:cs typeface="Calibri"/>
              </a:rPr>
              <a:t>Rental Car Operators | </a:t>
            </a:r>
            <a:r>
              <a:rPr lang="en-US">
                <a:hlinkClick r:id="rId3"/>
              </a:rPr>
              <a:t>maximillian.katzer@flydenver.com</a:t>
            </a:r>
            <a:r>
              <a:rPr lang="en-US"/>
              <a:t> </a:t>
            </a:r>
            <a:endParaRPr lang="en-US">
              <a:solidFill>
                <a:prstClr val="black"/>
              </a:solidFill>
              <a:ea typeface="Calibri"/>
              <a:cs typeface="Calibri"/>
            </a:endParaRPr>
          </a:p>
        </p:txBody>
      </p:sp>
    </p:spTree>
    <p:extLst>
      <p:ext uri="{BB962C8B-B14F-4D97-AF65-F5344CB8AC3E}">
        <p14:creationId xmlns:p14="http://schemas.microsoft.com/office/powerpoint/2010/main" val="3676107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5C7F2-536E-7A1C-3416-EC325D223D76}"/>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72F384E3-A666-B2B2-7EB7-DBA0A6F0B579}"/>
              </a:ext>
            </a:extLst>
          </p:cNvPr>
          <p:cNvSpPr>
            <a:spLocks noGrp="1"/>
          </p:cNvSpPr>
          <p:nvPr>
            <p:ph type="title" idx="4294967295"/>
          </p:nvPr>
        </p:nvSpPr>
        <p:spPr>
          <a:xfrm>
            <a:off x="913270" y="462419"/>
            <a:ext cx="1106646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a:solidFill>
                  <a:srgbClr val="440099"/>
                </a:solidFill>
                <a:latin typeface="+mn-lt"/>
                <a:ea typeface="+mn-ea"/>
                <a:cs typeface="+mn-cs"/>
              </a:rPr>
              <a:t>DIW (Deicing Industrial Waste) Pond 009 Rehabilitation Project</a:t>
            </a:r>
            <a:endParaRPr lang="en-US" sz="2800"/>
          </a:p>
        </p:txBody>
      </p:sp>
      <p:sp>
        <p:nvSpPr>
          <p:cNvPr id="3" name="TextBox 2">
            <a:extLst>
              <a:ext uri="{FF2B5EF4-FFF2-40B4-BE49-F238E27FC236}">
                <a16:creationId xmlns:a16="http://schemas.microsoft.com/office/drawing/2014/main" id="{E6D2A3C6-5C3D-6AD7-36A4-5270B2BC6484}"/>
              </a:ext>
              <a:ext uri="{C183D7F6-B498-43B3-948B-1728B52AA6E4}">
                <adec:decorative xmlns:adec="http://schemas.microsoft.com/office/drawing/2017/decorative" val="0"/>
              </a:ext>
            </a:extLst>
          </p:cNvPr>
          <p:cNvSpPr txBox="1"/>
          <p:nvPr/>
        </p:nvSpPr>
        <p:spPr>
          <a:xfrm>
            <a:off x="913270" y="1336119"/>
            <a:ext cx="9497325" cy="5016758"/>
          </a:xfrm>
          <a:prstGeom prst="rect">
            <a:avLst/>
          </a:prstGeom>
          <a:noFill/>
        </p:spPr>
        <p:txBody>
          <a:bodyPr wrap="square" lIns="91440" tIns="45720" rIns="91440" bIns="45720" anchor="t">
            <a:spAutoFit/>
          </a:bodyPr>
          <a:lstStyle/>
          <a:p>
            <a:r>
              <a:rPr lang="en-US" sz="1600"/>
              <a:t>Project to rehabilitate DIW Pond 009’s infrastructure to operational standard. SOW includes refurbishing the WADS wet well and replacing the pond liners, ballast tubes, concrete surfaces, pumps, valves, actuators, and influence pipes. A PLC (SCADA) system, new discharge line, 2 MG glycol tank, and a secondary power supply are also included. Earthwork grading include expanding cell 3 and enlarging the existing glycol tank containment pad.</a:t>
            </a:r>
          </a:p>
          <a:p>
            <a:endParaRPr lang="en-US" sz="1600" b="1">
              <a:solidFill>
                <a:prstClr val="black"/>
              </a:solidFill>
              <a:cs typeface="Calibri"/>
            </a:endParaRPr>
          </a:p>
          <a:p>
            <a:r>
              <a:rPr kumimoji="0" lang="en-US" sz="1600" b="1" i="0" u="none" strike="noStrike" kern="1200" cap="none" spc="0" normalizeH="0" baseline="0" noProof="0">
                <a:ln>
                  <a:noFill/>
                </a:ln>
                <a:solidFill>
                  <a:prstClr val="black"/>
                </a:solidFill>
                <a:effectLst/>
                <a:uLnTx/>
                <a:uFillTx/>
                <a:ea typeface="+mn-ea"/>
                <a:cs typeface="Calibri"/>
              </a:rPr>
              <a:t>KEY INFORMATION </a:t>
            </a:r>
            <a:endParaRPr kumimoji="0" lang="en-US" sz="1600" b="1" i="0" u="none" strike="noStrike" kern="1200" cap="none" spc="0" normalizeH="0" baseline="0" noProof="0">
              <a:ln>
                <a:noFill/>
              </a:ln>
              <a:solidFill>
                <a:prstClr val="black"/>
              </a:solidFill>
              <a:effectLst/>
              <a:uLnTx/>
              <a:uFillTx/>
              <a:ea typeface="Calibri"/>
              <a:cs typeface="Calibri"/>
            </a:endParaRPr>
          </a:p>
          <a:p>
            <a:pPr>
              <a:defRPr/>
            </a:pPr>
            <a:r>
              <a:rPr kumimoji="0" lang="en-US" sz="1600" b="1" i="0" u="none" strike="noStrike" kern="1200" cap="none" spc="0" normalizeH="0" baseline="0" noProof="0">
                <a:ln>
                  <a:noFill/>
                </a:ln>
                <a:solidFill>
                  <a:prstClr val="black"/>
                </a:solidFill>
                <a:effectLst/>
                <a:uLnTx/>
                <a:uFillTx/>
                <a:ea typeface="+mn-ea"/>
                <a:cs typeface="Calibri"/>
              </a:rPr>
              <a:t>Anticipated Advertisement Date: </a:t>
            </a:r>
            <a:r>
              <a:rPr kumimoji="0" lang="en-US" sz="1600" b="0" i="0" u="none" strike="noStrike" kern="1200" cap="none" spc="0" normalizeH="0" baseline="0" noProof="0">
                <a:ln>
                  <a:noFill/>
                </a:ln>
                <a:solidFill>
                  <a:prstClr val="black"/>
                </a:solidFill>
                <a:effectLst/>
                <a:uLnTx/>
                <a:uFillTx/>
                <a:ea typeface="+mn-ea"/>
                <a:cs typeface="Calibri"/>
              </a:rPr>
              <a:t> </a:t>
            </a:r>
            <a:r>
              <a:rPr lang="en-US" sz="1600">
                <a:solidFill>
                  <a:prstClr val="black"/>
                </a:solidFill>
                <a:cs typeface="Calibri"/>
              </a:rPr>
              <a:t>Q1 2026</a:t>
            </a:r>
            <a:endParaRPr kumimoji="0" lang="en-US" sz="1600" b="0" i="0" u="none" strike="noStrike" kern="1200" cap="none" spc="0" normalizeH="0" baseline="0" noProof="0">
              <a:ln>
                <a:noFill/>
              </a:ln>
              <a:solidFill>
                <a:prstClr val="black"/>
              </a:solidFill>
              <a:effectLst/>
              <a:uLnTx/>
              <a:uFillTx/>
              <a:ea typeface="Calibri"/>
              <a:cs typeface="Calibri"/>
            </a:endParaRPr>
          </a:p>
          <a:p>
            <a:pPr lvl="0">
              <a:defRPr/>
            </a:pPr>
            <a:r>
              <a:rPr kumimoji="0" lang="en-US" sz="1600" b="1" i="0" u="none" strike="noStrike" kern="1200" cap="none" spc="0" normalizeH="0" baseline="0" noProof="0">
                <a:ln>
                  <a:noFill/>
                </a:ln>
                <a:solidFill>
                  <a:prstClr val="black"/>
                </a:solidFill>
                <a:effectLst/>
                <a:uLnTx/>
                <a:uFillTx/>
                <a:ea typeface="+mn-ea"/>
                <a:cs typeface="Calibri"/>
              </a:rPr>
              <a:t>Estimated Project Value: </a:t>
            </a:r>
            <a:r>
              <a:rPr lang="en-US" sz="1600">
                <a:solidFill>
                  <a:prstClr val="black"/>
                </a:solidFill>
                <a:cs typeface="Calibri"/>
              </a:rPr>
              <a:t>$10M to $49.99M</a:t>
            </a:r>
            <a:endParaRPr lang="en-US" sz="1600">
              <a:solidFill>
                <a:prstClr val="black"/>
              </a:solidFill>
              <a:ea typeface="Calibri"/>
              <a:cs typeface="Calibri"/>
            </a:endParaRPr>
          </a:p>
          <a:p>
            <a:pPr>
              <a:defRPr/>
            </a:pPr>
            <a:r>
              <a:rPr kumimoji="0" lang="en-US" sz="1600" b="1" i="0" u="none" strike="noStrike" kern="1200" cap="none" spc="0" normalizeH="0" baseline="0" noProof="0">
                <a:ln>
                  <a:noFill/>
                </a:ln>
                <a:solidFill>
                  <a:prstClr val="black"/>
                </a:solidFill>
                <a:effectLst/>
                <a:uLnTx/>
                <a:uFillTx/>
                <a:ea typeface="+mn-ea"/>
                <a:cs typeface="Calibri"/>
              </a:rPr>
              <a:t>Small Business Program Goal:</a:t>
            </a:r>
            <a:r>
              <a:rPr kumimoji="0" lang="en-US" sz="1600" i="0" u="none" strike="noStrike" kern="1200" cap="none" spc="0" normalizeH="0" baseline="0" noProof="0">
                <a:ln>
                  <a:noFill/>
                </a:ln>
                <a:solidFill>
                  <a:prstClr val="black"/>
                </a:solidFill>
                <a:effectLst/>
                <a:uLnTx/>
                <a:uFillTx/>
                <a:ea typeface="+mn-ea"/>
                <a:cs typeface="Calibri"/>
              </a:rPr>
              <a:t> </a:t>
            </a:r>
            <a:r>
              <a:rPr lang="en-US" sz="1600">
                <a:solidFill>
                  <a:prstClr val="black"/>
                </a:solidFill>
                <a:cs typeface="Calibri"/>
              </a:rPr>
              <a:t>0% DBE goal</a:t>
            </a:r>
            <a:endParaRPr lang="en-US" sz="1600">
              <a:solidFill>
                <a:prstClr val="black"/>
              </a:solidFill>
              <a:ea typeface="Calibri"/>
              <a:cs typeface="Calibri"/>
            </a:endParaRPr>
          </a:p>
          <a:p>
            <a:r>
              <a:rPr lang="en-US" sz="1600" b="1"/>
              <a:t>Key Scope/Industry:</a:t>
            </a:r>
            <a:endParaRPr lang="en-US" sz="1600"/>
          </a:p>
          <a:p>
            <a:pPr marL="285750" indent="-285750">
              <a:buClr>
                <a:srgbClr val="E35B2A"/>
              </a:buClr>
              <a:buFont typeface="Arial"/>
              <a:buChar char="•"/>
            </a:pPr>
            <a:r>
              <a:rPr lang="en-US" sz="1600"/>
              <a:t>General Civil Contractor</a:t>
            </a:r>
            <a:endParaRPr lang="en-US" sz="1600">
              <a:ea typeface="Calibri"/>
              <a:cs typeface="Calibri"/>
            </a:endParaRPr>
          </a:p>
          <a:p>
            <a:r>
              <a:rPr lang="en-US" sz="1600" b="1"/>
              <a:t>Specialty Contractors:</a:t>
            </a:r>
            <a:endParaRPr lang="en-US" sz="1600"/>
          </a:p>
          <a:p>
            <a:pPr marL="285750" indent="-285750">
              <a:buClr>
                <a:srgbClr val="E35B2A"/>
              </a:buClr>
              <a:buFont typeface="Arial" panose="020B0604020202020204" pitchFamily="34" charset="0"/>
              <a:buChar char="•"/>
            </a:pPr>
            <a:r>
              <a:rPr lang="en-US" sz="1600"/>
              <a:t>Heavy civil – grading and drainage</a:t>
            </a:r>
            <a:endParaRPr lang="en-US" sz="1600">
              <a:ea typeface="Calibri"/>
              <a:cs typeface="Calibri"/>
            </a:endParaRPr>
          </a:p>
          <a:p>
            <a:pPr marL="285750" indent="-285750">
              <a:buClr>
                <a:srgbClr val="E35B2A"/>
              </a:buClr>
              <a:buFont typeface="Arial" panose="020B0604020202020204" pitchFamily="34" charset="0"/>
              <a:buChar char="•"/>
            </a:pPr>
            <a:r>
              <a:rPr lang="en-US" sz="1600"/>
              <a:t>utilities (PVC pipes) </a:t>
            </a:r>
            <a:endParaRPr lang="en-US" sz="1600">
              <a:ea typeface="Calibri"/>
              <a:cs typeface="Calibri"/>
            </a:endParaRPr>
          </a:p>
          <a:p>
            <a:pPr marL="285750" indent="-285750">
              <a:buClr>
                <a:srgbClr val="E35B2A"/>
              </a:buClr>
              <a:buFont typeface="Arial" panose="020B0604020202020204" pitchFamily="34" charset="0"/>
              <a:buChar char="•"/>
            </a:pPr>
            <a:r>
              <a:rPr lang="en-US" sz="1600">
                <a:ea typeface="Calibri"/>
                <a:cs typeface="Calibri"/>
              </a:rPr>
              <a:t>Tunnel-boring</a:t>
            </a:r>
            <a:endParaRPr lang="en-US" sz="1600"/>
          </a:p>
          <a:p>
            <a:pPr marL="285750" indent="-285750">
              <a:buClr>
                <a:srgbClr val="E35B2A"/>
              </a:buClr>
              <a:buFont typeface="Arial" panose="020B0604020202020204" pitchFamily="34" charset="0"/>
              <a:buChar char="•"/>
            </a:pPr>
            <a:r>
              <a:rPr lang="en-US" sz="1600"/>
              <a:t>structures</a:t>
            </a:r>
            <a:endParaRPr lang="en-US" sz="1600">
              <a:ea typeface="Calibri"/>
              <a:cs typeface="Calibri"/>
            </a:endParaRPr>
          </a:p>
          <a:p>
            <a:pPr marL="285750" indent="-285750">
              <a:buClr>
                <a:srgbClr val="E35B2A"/>
              </a:buClr>
              <a:buFont typeface="Arial" panose="020B0604020202020204" pitchFamily="34" charset="0"/>
              <a:buChar char="•"/>
            </a:pPr>
            <a:r>
              <a:rPr lang="en-US" sz="1600"/>
              <a:t>mechanical system</a:t>
            </a:r>
            <a:endParaRPr lang="en-US" sz="1600">
              <a:ea typeface="Calibri"/>
              <a:cs typeface="Calibri"/>
            </a:endParaRPr>
          </a:p>
          <a:p>
            <a:pPr marL="285750" indent="-285750">
              <a:buClr>
                <a:srgbClr val="E35B2A"/>
              </a:buClr>
              <a:buFont typeface="Arial" panose="020B0604020202020204" pitchFamily="34" charset="0"/>
              <a:buChar char="•"/>
            </a:pPr>
            <a:r>
              <a:rPr lang="en-US" sz="1600"/>
              <a:t>electrical system</a:t>
            </a:r>
            <a:endParaRPr lang="en-US" sz="1600">
              <a:ea typeface="Calibri"/>
              <a:cs typeface="Calibri"/>
            </a:endParaRPr>
          </a:p>
          <a:p>
            <a:pPr marL="285750" indent="-285750">
              <a:buClr>
                <a:srgbClr val="E35B2A"/>
              </a:buClr>
              <a:buFont typeface="Arial" panose="020B0604020202020204" pitchFamily="34" charset="0"/>
              <a:buChar char="•"/>
            </a:pPr>
            <a:r>
              <a:rPr lang="en-US" sz="1600"/>
              <a:t>concrete and asphalt</a:t>
            </a:r>
            <a:endParaRPr lang="en-US" sz="1600">
              <a:ea typeface="Calibri"/>
              <a:cs typeface="Calibri"/>
            </a:endParaRPr>
          </a:p>
          <a:p>
            <a:pPr>
              <a:buClr>
                <a:srgbClr val="E35B2A"/>
              </a:buClr>
            </a:pPr>
            <a:r>
              <a:rPr kumimoji="0" lang="en-US" sz="1600" b="1" i="0" u="none" strike="noStrike" kern="1200" cap="none" spc="0" normalizeH="0" baseline="0" noProof="0">
                <a:ln>
                  <a:noFill/>
                </a:ln>
                <a:solidFill>
                  <a:prstClr val="black"/>
                </a:solidFill>
                <a:effectLst/>
                <a:uLnTx/>
                <a:uFillTx/>
                <a:ea typeface="+mn-ea"/>
                <a:cs typeface="Calibri"/>
              </a:rPr>
              <a:t>Project Manager: </a:t>
            </a:r>
            <a:r>
              <a:rPr kumimoji="0" lang="en-US" sz="1600" i="0" u="none" strike="noStrike" kern="1200" cap="none" spc="0" normalizeH="0" baseline="0" noProof="0">
                <a:ln>
                  <a:noFill/>
                </a:ln>
                <a:solidFill>
                  <a:prstClr val="black"/>
                </a:solidFill>
                <a:effectLst/>
                <a:uLnTx/>
                <a:uFillTx/>
                <a:ea typeface="+mn-ea"/>
                <a:cs typeface="Calibri"/>
              </a:rPr>
              <a:t>John Yu | </a:t>
            </a:r>
            <a:r>
              <a:rPr lang="en-US" sz="1600">
                <a:solidFill>
                  <a:prstClr val="black"/>
                </a:solidFill>
                <a:cs typeface="Calibri"/>
                <a:hlinkClick r:id="rId3">
                  <a:extLst>
                    <a:ext uri="{A12FA001-AC4F-418D-AE19-62706E023703}">
                      <ahyp:hlinkClr xmlns:ahyp="http://schemas.microsoft.com/office/drawing/2018/hyperlinkcolor" val="tx"/>
                    </a:ext>
                  </a:extLst>
                </a:hlinkClick>
              </a:rPr>
              <a:t>john.yu@flydenver.com</a:t>
            </a:r>
            <a:r>
              <a:rPr lang="en-US" sz="1600">
                <a:solidFill>
                  <a:prstClr val="black"/>
                </a:solidFill>
                <a:cs typeface="Calibri"/>
              </a:rPr>
              <a:t> </a:t>
            </a:r>
            <a:endParaRPr lang="en-US" sz="1600">
              <a:solidFill>
                <a:prstClr val="black"/>
              </a:solidFill>
              <a:ea typeface="Calibri"/>
              <a:cs typeface="Calibri"/>
            </a:endParaRPr>
          </a:p>
        </p:txBody>
      </p:sp>
    </p:spTree>
    <p:extLst>
      <p:ext uri="{BB962C8B-B14F-4D97-AF65-F5344CB8AC3E}">
        <p14:creationId xmlns:p14="http://schemas.microsoft.com/office/powerpoint/2010/main" val="4196281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E10B11-B824-1FDE-389A-1B0887B37D47}"/>
              </a:ext>
              <a:ext uri="{C183D7F6-B498-43B3-948B-1728B52AA6E4}">
                <adec:decorative xmlns:adec="http://schemas.microsoft.com/office/drawing/2017/decorative" val="1"/>
              </a:ext>
            </a:extLst>
          </p:cNvPr>
          <p:cNvSpPr>
            <a:spLocks noGrp="1"/>
          </p:cNvSpPr>
          <p:nvPr>
            <p:ph type="sldNum" sz="quarter" idx="12"/>
          </p:nvPr>
        </p:nvSpPr>
        <p:spPr/>
        <p:txBody>
          <a:bodyPr/>
          <a:lstStyle/>
          <a:p>
            <a:endParaRPr lang="en-US" dirty="0"/>
          </a:p>
        </p:txBody>
      </p:sp>
      <p:sp>
        <p:nvSpPr>
          <p:cNvPr id="4"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6285CE01-173F-0459-2B75-421EFEE0ABD0}"/>
              </a:ext>
            </a:extLst>
          </p:cNvPr>
          <p:cNvSpPr txBox="1">
            <a:spLocks noGrp="1"/>
          </p:cNvSpPr>
          <p:nvPr>
            <p:ph type="title" idx="4294967295"/>
          </p:nvPr>
        </p:nvSpPr>
        <p:spPr>
          <a:xfrm>
            <a:off x="913270" y="462419"/>
            <a:ext cx="1106646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DIW (Deicing Industrial Waste) Pond 009 Rehabilitation Project </a:t>
            </a:r>
            <a:endParaRPr kumimoji="0" lang="en-US" sz="2800" b="0" i="0" u="none" strike="noStrike" kern="1200" cap="none" spc="0" normalizeH="0" baseline="0" noProof="0">
              <a:ln>
                <a:noFill/>
              </a:ln>
              <a:solidFill>
                <a:schemeClr val="tx1"/>
              </a:solidFill>
              <a:effectLst/>
              <a:uLnTx/>
              <a:uFillTx/>
              <a:latin typeface="+mj-lt"/>
              <a:ea typeface="+mj-ea"/>
              <a:cs typeface="+mj-cs"/>
            </a:endParaRPr>
          </a:p>
        </p:txBody>
      </p:sp>
      <p:pic>
        <p:nvPicPr>
          <p:cNvPr id="5" name="Picture 4" descr="satelight image of airport property - blue box highlights DIW pond 009">
            <a:extLst>
              <a:ext uri="{FF2B5EF4-FFF2-40B4-BE49-F238E27FC236}">
                <a16:creationId xmlns:a16="http://schemas.microsoft.com/office/drawing/2014/main" id="{1A90B719-5015-FD43-CA8B-33E6D78FE77B}"/>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16200000">
            <a:off x="3236009" y="-315218"/>
            <a:ext cx="4769354" cy="8192556"/>
          </a:xfrm>
          <a:prstGeom prst="rect">
            <a:avLst/>
          </a:prstGeom>
          <a:ln w="127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95974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Agenda">
            <a:extLst>
              <a:ext uri="{FF2B5EF4-FFF2-40B4-BE49-F238E27FC236}">
                <a16:creationId xmlns:a16="http://schemas.microsoft.com/office/drawing/2014/main" id="{24841190-7D96-86CF-DEBA-2CD24B300636}"/>
              </a:ext>
              <a:ext uri="{C183D7F6-B498-43B3-948B-1728B52AA6E4}">
                <adec:decorative xmlns:adec="http://schemas.microsoft.com/office/drawing/2017/decorative" val="0"/>
              </a:ext>
            </a:extLst>
          </p:cNvPr>
          <p:cNvSpPr>
            <a:spLocks noGrp="1"/>
          </p:cNvSpPr>
          <p:nvPr>
            <p:ph type="title" idx="4294967295"/>
          </p:nvPr>
        </p:nvSpPr>
        <p:spPr>
          <a:xfrm>
            <a:off x="859316" y="546951"/>
            <a:ext cx="8694738"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Agenda</a:t>
            </a:r>
          </a:p>
        </p:txBody>
      </p:sp>
      <p:sp>
        <p:nvSpPr>
          <p:cNvPr id="8" name="Text Placeholder 7" descr="Housekeeping&#10;Who Is In The Audience?&#10;About DEN&#10;Procurement Opportunities&#10;Breakout Rooms And Networking&#10;&#10;">
            <a:extLst>
              <a:ext uri="{FF2B5EF4-FFF2-40B4-BE49-F238E27FC236}">
                <a16:creationId xmlns:a16="http://schemas.microsoft.com/office/drawing/2014/main" id="{D5AE1A90-9B8F-832E-D55F-CD23D1E8F277}"/>
              </a:ext>
              <a:ext uri="{C183D7F6-B498-43B3-948B-1728B52AA6E4}">
                <adec:decorative xmlns:adec="http://schemas.microsoft.com/office/drawing/2017/decorative" val="0"/>
              </a:ext>
            </a:extLst>
          </p:cNvPr>
          <p:cNvSpPr>
            <a:spLocks noGrp="1"/>
          </p:cNvSpPr>
          <p:nvPr>
            <p:ph type="body" sz="quarter" idx="4294967295"/>
          </p:nvPr>
        </p:nvSpPr>
        <p:spPr>
          <a:xfrm>
            <a:off x="859315" y="1529924"/>
            <a:ext cx="9437623" cy="2024063"/>
          </a:xfrm>
          <a:prstGeom prst="rect">
            <a:avLst/>
          </a:prstGeom>
        </p:spPr>
        <p:txBody>
          <a:bodyPr/>
          <a:lstStyle/>
          <a:p>
            <a:pPr marL="285750" lvl="0" indent="-285750">
              <a:buClr>
                <a:srgbClr val="E35B2A"/>
              </a:buClr>
              <a:buFont typeface="Arial" panose="020B0604020202020204" pitchFamily="34" charset="0"/>
              <a:buChar char="•"/>
            </a:pPr>
            <a:r>
              <a:rPr lang="en-US" sz="2000" b="0"/>
              <a:t>Housekeeping</a:t>
            </a:r>
          </a:p>
          <a:p>
            <a:pPr marL="285750" lvl="0" indent="-285750" rtl="0">
              <a:buClr>
                <a:srgbClr val="E35B2A"/>
              </a:buClr>
              <a:buFont typeface="Arial" panose="020B0604020202020204" pitchFamily="34" charset="0"/>
              <a:buChar char="•"/>
            </a:pPr>
            <a:r>
              <a:rPr lang="en-US" sz="2000" b="0"/>
              <a:t>Who Is In The Audience?</a:t>
            </a:r>
          </a:p>
          <a:p>
            <a:pPr marL="285750" lvl="0" indent="-285750" rtl="0">
              <a:buClr>
                <a:srgbClr val="E35B2A"/>
              </a:buClr>
              <a:buFont typeface="Arial" panose="020B0604020202020204" pitchFamily="34" charset="0"/>
              <a:buChar char="•"/>
            </a:pPr>
            <a:r>
              <a:rPr lang="en-US" sz="2000" b="0"/>
              <a:t>About DEN</a:t>
            </a:r>
          </a:p>
          <a:p>
            <a:pPr marL="285750" lvl="0" indent="-285750">
              <a:buClr>
                <a:srgbClr val="E35B2A"/>
              </a:buClr>
              <a:buFont typeface="Arial" panose="020B0604020202020204" pitchFamily="34" charset="0"/>
              <a:buChar char="•"/>
            </a:pPr>
            <a:r>
              <a:rPr lang="en-US" sz="2000" b="0" i="0"/>
              <a:t>Procurement Opportunities</a:t>
            </a:r>
            <a:endParaRPr lang="en-US" sz="2000"/>
          </a:p>
          <a:p>
            <a:pPr marL="285750" lvl="0" indent="-285750">
              <a:buClr>
                <a:srgbClr val="E35B2A"/>
              </a:buClr>
              <a:buFont typeface="Arial" panose="020B0604020202020204" pitchFamily="34" charset="0"/>
              <a:buChar char="•"/>
            </a:pPr>
            <a:r>
              <a:rPr lang="en-US" sz="2000"/>
              <a:t>Breakout Rooms And Networking</a:t>
            </a:r>
          </a:p>
          <a:p>
            <a:pPr marL="285750" indent="-285750">
              <a:buClr>
                <a:srgbClr val="E35B2A"/>
              </a:buClr>
              <a:buFont typeface="Arial" panose="020B0604020202020204" pitchFamily="34" charset="0"/>
              <a:buChar char="•"/>
            </a:pPr>
            <a:endParaRPr lang="en-US"/>
          </a:p>
        </p:txBody>
      </p:sp>
      <p:sp>
        <p:nvSpPr>
          <p:cNvPr id="2" name="TextBox 1">
            <a:extLst>
              <a:ext uri="{FF2B5EF4-FFF2-40B4-BE49-F238E27FC236}">
                <a16:creationId xmlns:a16="http://schemas.microsoft.com/office/drawing/2014/main" id="{2A8E78A2-CF2A-D967-9BA5-445035F99065}"/>
              </a:ext>
              <a:ext uri="{C183D7F6-B498-43B3-948B-1728B52AA6E4}">
                <adec:decorative xmlns:adec="http://schemas.microsoft.com/office/drawing/2017/decorative" val="1"/>
              </a:ext>
            </a:extLst>
          </p:cNvPr>
          <p:cNvSpPr txBox="1"/>
          <p:nvPr/>
        </p:nvSpPr>
        <p:spPr>
          <a:xfrm>
            <a:off x="770439" y="3959111"/>
            <a:ext cx="9526500" cy="2308324"/>
          </a:xfrm>
          <a:prstGeom prst="rect">
            <a:avLst/>
          </a:prstGeom>
          <a:solidFill>
            <a:schemeClr val="bg2"/>
          </a:solidFill>
        </p:spPr>
        <p:txBody>
          <a:bodyPr wrap="square" rtlCol="0">
            <a:spAutoFit/>
          </a:bodyPr>
          <a:lstStyle/>
          <a:p>
            <a:r>
              <a:rPr lang="en-US" b="1"/>
              <a:t>REMINDER:  </a:t>
            </a:r>
          </a:p>
          <a:p>
            <a:endParaRPr lang="en-US"/>
          </a:p>
          <a:p>
            <a:r>
              <a:rPr lang="en-US"/>
              <a:t>This information will be shared with all attendees in a follow-up email from </a:t>
            </a:r>
            <a:r>
              <a:rPr lang="en-US" b="1"/>
              <a:t>Eventbrite.com</a:t>
            </a:r>
            <a:r>
              <a:rPr lang="en-US"/>
              <a:t>, which will also include the registration list and presentations.</a:t>
            </a:r>
          </a:p>
          <a:p>
            <a:endParaRPr lang="en-US"/>
          </a:p>
          <a:p>
            <a:r>
              <a:rPr lang="en-US"/>
              <a:t>Additionally, it will be posted on our website at </a:t>
            </a:r>
            <a:r>
              <a:rPr lang="en-US">
                <a:hlinkClick r:id="rId3"/>
              </a:rPr>
              <a:t>www.flydenver.com/business-and-community/outreach-and-engagement/#pastevents</a:t>
            </a:r>
            <a:r>
              <a:rPr lang="en-US"/>
              <a:t> within the next 3 business days. </a:t>
            </a:r>
          </a:p>
          <a:p>
            <a:endParaRPr lang="en-US"/>
          </a:p>
        </p:txBody>
      </p:sp>
    </p:spTree>
    <p:extLst>
      <p:ext uri="{BB962C8B-B14F-4D97-AF65-F5344CB8AC3E}">
        <p14:creationId xmlns:p14="http://schemas.microsoft.com/office/powerpoint/2010/main" val="1890452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6A2B1-377D-B55D-9771-8AD7820D6D17}"/>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AEE687C8-F1A1-7CC6-657C-474D3B3D5D52}"/>
              </a:ext>
            </a:extLst>
          </p:cNvPr>
          <p:cNvSpPr>
            <a:spLocks noGrp="1"/>
          </p:cNvSpPr>
          <p:nvPr>
            <p:ph type="title" idx="4294967295"/>
          </p:nvPr>
        </p:nvSpPr>
        <p:spPr>
          <a:xfrm>
            <a:off x="858812" y="238795"/>
            <a:ext cx="9286875"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a:solidFill>
                  <a:srgbClr val="440099"/>
                </a:solidFill>
                <a:latin typeface="+mn-lt"/>
                <a:ea typeface="+mn-ea"/>
                <a:cs typeface="+mn-cs"/>
              </a:rPr>
              <a:t>HVAC  Coil Cleaning, Air Filter Replacement, and Preventative Maintenance</a:t>
            </a:r>
            <a:endParaRPr lang="en-US">
              <a:ea typeface="Calibri Light"/>
              <a:cs typeface="Calibri Light"/>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D7909413-3168-1A57-43F7-247A5E0AB7DF}"/>
              </a:ext>
              <a:ext uri="{C183D7F6-B498-43B3-948B-1728B52AA6E4}">
                <adec:decorative xmlns:adec="http://schemas.microsoft.com/office/drawing/2017/decorative" val="0"/>
              </a:ext>
            </a:extLst>
          </p:cNvPr>
          <p:cNvSpPr txBox="1"/>
          <p:nvPr/>
        </p:nvSpPr>
        <p:spPr>
          <a:xfrm>
            <a:off x="858812" y="1455525"/>
            <a:ext cx="9512421" cy="4247317"/>
          </a:xfrm>
          <a:prstGeom prst="rect">
            <a:avLst/>
          </a:prstGeom>
          <a:noFill/>
        </p:spPr>
        <p:txBody>
          <a:bodyPr wrap="square" lIns="91440" tIns="45720" rIns="91440" bIns="45720" anchor="t">
            <a:spAutoFit/>
          </a:bodyPr>
          <a:lstStyle/>
          <a:p>
            <a:r>
              <a:rPr lang="en-US">
                <a:ea typeface="+mn-lt"/>
                <a:cs typeface="+mn-lt"/>
              </a:rPr>
              <a:t>Denver International Airport (DEN) is seeking a qualified contractor to provide coil cleaning services, air filter replacement services, and preventative maintenance services across airport facilities for the Heating, Ventilation and Air Conditioning (HVAC) systems. Contractor to provide inspection, cleaning, and preventative maintenance services for cooling and heating coils, including condensing and evaporator coils, as well as airport-wide AHU and RTU units.</a:t>
            </a:r>
          </a:p>
          <a:p>
            <a:endParaRPr lang="en-US">
              <a:ea typeface="+mn-lt"/>
              <a:cs typeface="+mn-lt"/>
            </a:endParaRPr>
          </a:p>
          <a:p>
            <a:r>
              <a:rPr lang="en-US">
                <a:ea typeface="+mn-lt"/>
                <a:cs typeface="+mn-lt"/>
              </a:rPr>
              <a:t>These services will be performed periodically as on-call, task-based awards to support system performance, air quality, and ongoing maintenance needs.</a:t>
            </a:r>
            <a:endParaRPr lang="en-US">
              <a:ea typeface="Calibri"/>
              <a:cs typeface="Calibri"/>
            </a:endParaRPr>
          </a:p>
          <a:p>
            <a:endParaRPr lang="en-US" b="1">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ea typeface="+mn-ea"/>
                <a:cs typeface="+mn-cs"/>
              </a:rPr>
              <a:t>KEY INFORMATION ​</a:t>
            </a:r>
            <a:endParaRPr kumimoji="0" lang="en-US" b="1"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ea typeface="+mn-ea"/>
                <a:cs typeface="+mn-cs"/>
              </a:rPr>
              <a:t>Anticipated Advertisement Date:  </a:t>
            </a:r>
            <a:r>
              <a:rPr lang="en-US">
                <a:solidFill>
                  <a:prstClr val="black"/>
                </a:solidFill>
              </a:rPr>
              <a:t>Q1</a:t>
            </a:r>
            <a:r>
              <a:rPr kumimoji="0" lang="en-US" b="0" i="0" u="none" strike="noStrike" kern="1200" cap="none" spc="0" normalizeH="0" baseline="0" noProof="0">
                <a:ln>
                  <a:noFill/>
                </a:ln>
                <a:solidFill>
                  <a:prstClr val="black"/>
                </a:solidFill>
                <a:effectLst/>
                <a:uLnTx/>
                <a:uFillTx/>
                <a:ea typeface="+mn-ea"/>
                <a:cs typeface="+mn-cs"/>
              </a:rPr>
              <a:t> </a:t>
            </a:r>
            <a:r>
              <a:rPr lang="en-US">
                <a:solidFill>
                  <a:prstClr val="black"/>
                </a:solidFill>
              </a:rPr>
              <a:t>2026</a:t>
            </a:r>
            <a:endParaRPr kumimoji="0" lang="en-US" b="0" i="0" u="none" strike="noStrike" kern="1200" cap="none" spc="0" normalizeH="0" baseline="0" noProof="0">
              <a:ln>
                <a:noFill/>
              </a:ln>
              <a:solidFill>
                <a:prstClr val="black"/>
              </a:solidFill>
              <a:effectLst/>
              <a:uLnTx/>
              <a:uFillTx/>
              <a:ea typeface="Calibri"/>
              <a:cs typeface="Calibri"/>
            </a:endParaRPr>
          </a:p>
          <a:p>
            <a:pPr lvl="0">
              <a:defRPr/>
            </a:pPr>
            <a:r>
              <a:rPr kumimoji="0" lang="en-US" b="1" i="0" u="none" strike="noStrike" kern="1200" cap="none" spc="0" normalizeH="0" baseline="0" noProof="0">
                <a:ln>
                  <a:noFill/>
                </a:ln>
                <a:solidFill>
                  <a:prstClr val="black"/>
                </a:solidFill>
                <a:effectLst/>
                <a:uLnTx/>
                <a:uFillTx/>
                <a:ea typeface="+mn-ea"/>
                <a:cs typeface="+mn-cs"/>
              </a:rPr>
              <a:t>Estimated Project Value: </a:t>
            </a:r>
            <a:r>
              <a:rPr lang="en-US">
                <a:solidFill>
                  <a:prstClr val="black"/>
                </a:solidFill>
              </a:rPr>
              <a:t>$50M</a:t>
            </a:r>
            <a:endParaRPr lang="en-US">
              <a:solidFill>
                <a:prstClr val="black"/>
              </a:solidFill>
              <a:ea typeface="Calibri"/>
              <a:cs typeface="Calibri"/>
            </a:endParaRPr>
          </a:p>
          <a:p>
            <a:pPr lvl="0">
              <a:defRPr/>
            </a:pPr>
            <a:r>
              <a:rPr kumimoji="0" lang="en-US" b="1" i="0" u="none" strike="noStrike" kern="1200" cap="none" spc="0" normalizeH="0" baseline="0" noProof="0">
                <a:ln>
                  <a:noFill/>
                </a:ln>
                <a:solidFill>
                  <a:prstClr val="black"/>
                </a:solidFill>
                <a:effectLst/>
                <a:uLnTx/>
                <a:uFillTx/>
                <a:ea typeface="+mn-ea"/>
                <a:cs typeface="+mn-cs"/>
              </a:rPr>
              <a:t>Small Business Program Goal: </a:t>
            </a:r>
            <a:r>
              <a:rPr lang="en-US">
                <a:solidFill>
                  <a:prstClr val="black"/>
                </a:solidFill>
              </a:rPr>
              <a:t>TBD</a:t>
            </a:r>
            <a:endParaRPr kumimoji="0" lang="en-US" b="0" i="0" u="none" strike="noStrike" kern="1200" cap="none" spc="0" normalizeH="0" baseline="0" noProof="0">
              <a:ln>
                <a:noFill/>
              </a:ln>
              <a:solidFill>
                <a:prstClr val="black"/>
              </a:solidFill>
              <a:effectLst/>
              <a:uLnTx/>
              <a:uFillTx/>
              <a:ea typeface="Calibri"/>
              <a:cs typeface="Calibri"/>
            </a:endParaRPr>
          </a:p>
          <a:p>
            <a:pPr>
              <a:defRPr/>
            </a:pPr>
            <a:r>
              <a:rPr kumimoji="0" lang="en-US" b="1" i="0" u="none" strike="noStrike" kern="1200" cap="none" spc="0" normalizeH="0" baseline="0" noProof="0">
                <a:ln>
                  <a:noFill/>
                </a:ln>
                <a:solidFill>
                  <a:prstClr val="black"/>
                </a:solidFill>
                <a:effectLst/>
                <a:uLnTx/>
                <a:uFillTx/>
                <a:ea typeface="+mn-ea"/>
                <a:cs typeface="+mn-cs"/>
              </a:rPr>
              <a:t>Key Scope/Industry:​ </a:t>
            </a:r>
            <a:r>
              <a:rPr kumimoji="0" lang="en-US" b="0" i="0" u="none" strike="noStrike" kern="1200" cap="none" spc="0" normalizeH="0" baseline="0" noProof="0">
                <a:ln>
                  <a:noFill/>
                </a:ln>
                <a:solidFill>
                  <a:prstClr val="black"/>
                </a:solidFill>
                <a:effectLst/>
                <a:uLnTx/>
                <a:uFillTx/>
                <a:ea typeface="+mn-ea"/>
                <a:cs typeface="+mn-cs"/>
              </a:rPr>
              <a:t> </a:t>
            </a:r>
            <a:r>
              <a:rPr lang="en-US">
                <a:solidFill>
                  <a:prstClr val="black"/>
                </a:solidFill>
                <a:ea typeface="+mn-lt"/>
                <a:cs typeface="+mn-lt"/>
              </a:rPr>
              <a:t>Sheet Metal Worker</a:t>
            </a:r>
            <a:endParaRPr lang="en-US">
              <a:solidFill>
                <a:prstClr val="black"/>
              </a:solidFill>
              <a:ea typeface="Calibri"/>
              <a:cs typeface="Calibri"/>
            </a:endParaRPr>
          </a:p>
          <a:p>
            <a:pPr>
              <a:defRPr/>
            </a:pPr>
            <a:r>
              <a:rPr kumimoji="0" lang="en-US" b="1" i="0" u="none" strike="noStrike" kern="1200" cap="none" spc="0" normalizeH="0" baseline="0" noProof="0">
                <a:ln>
                  <a:noFill/>
                </a:ln>
                <a:effectLst/>
                <a:uLnTx/>
                <a:uFillTx/>
                <a:ea typeface="+mn-ea"/>
                <a:cs typeface="+mn-cs"/>
              </a:rPr>
              <a:t>Project Manager​: </a:t>
            </a:r>
            <a:r>
              <a:rPr lang="en-US">
                <a:ea typeface="+mn-lt"/>
                <a:cs typeface="+mn-lt"/>
              </a:rPr>
              <a:t>Sara </a:t>
            </a:r>
            <a:r>
              <a:rPr lang="en-US" err="1">
                <a:ea typeface="+mn-lt"/>
                <a:cs typeface="+mn-lt"/>
              </a:rPr>
              <a:t>Namerow</a:t>
            </a:r>
            <a:r>
              <a:rPr lang="en-US">
                <a:ea typeface="+mn-lt"/>
                <a:cs typeface="+mn-lt"/>
              </a:rPr>
              <a:t> | </a:t>
            </a:r>
            <a:r>
              <a:rPr lang="en-US">
                <a:ea typeface="+mn-lt"/>
                <a:cs typeface="+mn-lt"/>
                <a:hlinkClick r:id="rId3"/>
              </a:rPr>
              <a:t>sara.namerow@flydenver.com</a:t>
            </a:r>
            <a:r>
              <a:rPr lang="en-US">
                <a:ea typeface="+mn-lt"/>
                <a:cs typeface="+mn-lt"/>
              </a:rPr>
              <a:t> </a:t>
            </a:r>
            <a:endParaRPr lang="en-US" b="0" i="0" u="none" strike="noStrike" kern="1200" cap="none" spc="0" normalizeH="0" baseline="0" noProof="0">
              <a:ln>
                <a:noFill/>
              </a:ln>
              <a:effectLst/>
              <a:uLnTx/>
              <a:uFillTx/>
              <a:ea typeface="+mn-lt"/>
              <a:cs typeface="+mn-lt"/>
            </a:endParaRPr>
          </a:p>
        </p:txBody>
      </p:sp>
    </p:spTree>
    <p:extLst>
      <p:ext uri="{BB962C8B-B14F-4D97-AF65-F5344CB8AC3E}">
        <p14:creationId xmlns:p14="http://schemas.microsoft.com/office/powerpoint/2010/main" val="948736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EBB75-A0F1-0884-7809-6E040F6F6485}"/>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08905ABF-CDD7-695E-8238-6CBC873FB9AF}"/>
              </a:ext>
            </a:extLst>
          </p:cNvPr>
          <p:cNvSpPr>
            <a:spLocks noGrp="1"/>
          </p:cNvSpPr>
          <p:nvPr>
            <p:ph type="title" idx="4294967295"/>
          </p:nvPr>
        </p:nvSpPr>
        <p:spPr>
          <a:xfrm>
            <a:off x="869829" y="459132"/>
            <a:ext cx="9286875"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a:solidFill>
                  <a:srgbClr val="440099"/>
                </a:solidFill>
                <a:latin typeface="+mn-lt"/>
                <a:ea typeface="+mn-ea"/>
                <a:cs typeface="+mn-cs"/>
              </a:rPr>
              <a:t>HVAC Duct Cleaning</a:t>
            </a:r>
            <a:endParaRPr lang="en-US">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5A3B93A5-5058-8BE9-CB0B-F50D3E882E79}"/>
              </a:ext>
              <a:ext uri="{C183D7F6-B498-43B3-948B-1728B52AA6E4}">
                <adec:decorative xmlns:adec="http://schemas.microsoft.com/office/drawing/2017/decorative" val="0"/>
              </a:ext>
            </a:extLst>
          </p:cNvPr>
          <p:cNvSpPr txBox="1"/>
          <p:nvPr/>
        </p:nvSpPr>
        <p:spPr>
          <a:xfrm>
            <a:off x="869829" y="1257222"/>
            <a:ext cx="9512421" cy="3970318"/>
          </a:xfrm>
          <a:prstGeom prst="rect">
            <a:avLst/>
          </a:prstGeom>
          <a:noFill/>
        </p:spPr>
        <p:txBody>
          <a:bodyPr wrap="square" lIns="91440" tIns="45720" rIns="91440" bIns="45720" anchor="t">
            <a:spAutoFit/>
          </a:bodyPr>
          <a:lstStyle/>
          <a:p>
            <a:r>
              <a:rPr lang="en-US">
                <a:ea typeface="+mn-lt"/>
                <a:cs typeface="+mn-lt"/>
              </a:rPr>
              <a:t>Denver International Airport (DEN) is seeking a qualified contractor to provide duct cleaning services across airport facilities for</a:t>
            </a:r>
            <a:r>
              <a:rPr lang="en-US">
                <a:ea typeface="Calibri" panose="020F0502020204030204"/>
                <a:cs typeface="Calibri" panose="020F0502020204030204"/>
              </a:rPr>
              <a:t> the Heating, Ventilation and Air Conditioning (HVAC) systems. The selected specialist will clean and maintain Heating, Ventilation and Air Conditioning (HVAC) ductwork, vents, air handling units, and related components in accordance with industry standards and airport operational requirements. This program represents a proactive approach to maintaining DEN’s HVAC systems, ensuring alignment with strategic goals while optimizing resources.</a:t>
            </a:r>
            <a:endParaRPr lang="en-US"/>
          </a:p>
          <a:p>
            <a:pPr>
              <a:defRPr/>
            </a:pPr>
            <a:endParaRPr lang="en-US">
              <a:solidFill>
                <a:prstClr val="black"/>
              </a:solidFill>
              <a:ea typeface="Calibri"/>
              <a:cs typeface="Calibri"/>
            </a:endParaRPr>
          </a:p>
          <a:p>
            <a:pPr>
              <a:defRPr/>
            </a:pPr>
            <a:r>
              <a:rPr lang="en-US">
                <a:solidFill>
                  <a:prstClr val="black"/>
                </a:solidFill>
                <a:ea typeface="Calibri"/>
                <a:cs typeface="Calibri"/>
              </a:rPr>
              <a:t>The scope includes</a:t>
            </a:r>
            <a:endParaRPr lang="en-US">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ea typeface="+mn-ea"/>
                <a:cs typeface="+mn-cs"/>
              </a:rPr>
              <a:t>KEY INFORMATION ​</a:t>
            </a:r>
            <a:endParaRPr kumimoji="0" lang="en-US" b="1"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ea typeface="+mn-ea"/>
                <a:cs typeface="+mn-cs"/>
              </a:rPr>
              <a:t>Anticipated Advertisement Date:  </a:t>
            </a:r>
            <a:r>
              <a:rPr lang="en-US">
                <a:solidFill>
                  <a:prstClr val="black"/>
                </a:solidFill>
              </a:rPr>
              <a:t>Q1</a:t>
            </a:r>
            <a:r>
              <a:rPr kumimoji="0" lang="en-US" b="0" i="0" u="none" strike="noStrike" kern="1200" cap="none" spc="0" normalizeH="0" baseline="0" noProof="0">
                <a:ln>
                  <a:noFill/>
                </a:ln>
                <a:solidFill>
                  <a:prstClr val="black"/>
                </a:solidFill>
                <a:effectLst/>
                <a:uLnTx/>
                <a:uFillTx/>
                <a:ea typeface="+mn-ea"/>
                <a:cs typeface="+mn-cs"/>
              </a:rPr>
              <a:t> </a:t>
            </a:r>
            <a:r>
              <a:rPr lang="en-US">
                <a:solidFill>
                  <a:prstClr val="black"/>
                </a:solidFill>
              </a:rPr>
              <a:t>2026</a:t>
            </a:r>
            <a:endParaRPr kumimoji="0" lang="en-US" b="0" i="0" u="none" strike="noStrike" kern="1200" cap="none" spc="0" normalizeH="0" baseline="0" noProof="0">
              <a:ln>
                <a:noFill/>
              </a:ln>
              <a:solidFill>
                <a:prstClr val="black"/>
              </a:solidFill>
              <a:effectLst/>
              <a:uLnTx/>
              <a:uFillTx/>
              <a:ea typeface="Calibri"/>
              <a:cs typeface="Calibri"/>
            </a:endParaRPr>
          </a:p>
          <a:p>
            <a:pPr lvl="0">
              <a:defRPr/>
            </a:pPr>
            <a:r>
              <a:rPr kumimoji="0" lang="en-US" b="1" i="0" u="none" strike="noStrike" kern="1200" cap="none" spc="0" normalizeH="0" baseline="0" noProof="0">
                <a:ln>
                  <a:noFill/>
                </a:ln>
                <a:solidFill>
                  <a:prstClr val="black"/>
                </a:solidFill>
                <a:effectLst/>
                <a:uLnTx/>
                <a:uFillTx/>
                <a:ea typeface="+mn-ea"/>
                <a:cs typeface="+mn-cs"/>
              </a:rPr>
              <a:t>Estimated Project Value: </a:t>
            </a:r>
            <a:r>
              <a:rPr lang="en-US">
                <a:solidFill>
                  <a:prstClr val="black"/>
                </a:solidFill>
              </a:rPr>
              <a:t>$30M</a:t>
            </a:r>
            <a:endParaRPr lang="en-US">
              <a:solidFill>
                <a:prstClr val="black"/>
              </a:solidFill>
              <a:ea typeface="Calibri"/>
              <a:cs typeface="Calibri"/>
            </a:endParaRPr>
          </a:p>
          <a:p>
            <a:pPr lvl="0">
              <a:defRPr/>
            </a:pPr>
            <a:r>
              <a:rPr kumimoji="0" lang="en-US" b="1" i="0" u="none" strike="noStrike" kern="1200" cap="none" spc="0" normalizeH="0" baseline="0" noProof="0">
                <a:ln>
                  <a:noFill/>
                </a:ln>
                <a:solidFill>
                  <a:prstClr val="black"/>
                </a:solidFill>
                <a:effectLst/>
                <a:uLnTx/>
                <a:uFillTx/>
                <a:ea typeface="+mn-ea"/>
                <a:cs typeface="+mn-cs"/>
              </a:rPr>
              <a:t>Small Business Program Goal: </a:t>
            </a:r>
            <a:r>
              <a:rPr lang="en-US">
                <a:solidFill>
                  <a:prstClr val="black"/>
                </a:solidFill>
              </a:rPr>
              <a:t>TBD</a:t>
            </a:r>
            <a:endParaRPr kumimoji="0" lang="en-US" b="0" i="0" u="none" strike="noStrike" kern="1200" cap="none" spc="0" normalizeH="0" baseline="0" noProof="0">
              <a:ln>
                <a:noFill/>
              </a:ln>
              <a:solidFill>
                <a:prstClr val="black"/>
              </a:solidFill>
              <a:effectLst/>
              <a:uLnTx/>
              <a:uFillTx/>
              <a:ea typeface="Calibri"/>
              <a:cs typeface="Calibri"/>
            </a:endParaRPr>
          </a:p>
          <a:p>
            <a:pPr>
              <a:defRPr/>
            </a:pPr>
            <a:r>
              <a:rPr kumimoji="0" lang="en-US" b="1" i="0" u="none" strike="noStrike" kern="1200" cap="none" spc="0" normalizeH="0" baseline="0" noProof="0">
                <a:ln>
                  <a:noFill/>
                </a:ln>
                <a:solidFill>
                  <a:prstClr val="black"/>
                </a:solidFill>
                <a:effectLst/>
                <a:uLnTx/>
                <a:uFillTx/>
                <a:ea typeface="+mn-ea"/>
                <a:cs typeface="+mn-cs"/>
              </a:rPr>
              <a:t>Key Scope/Industry:​ </a:t>
            </a:r>
            <a:r>
              <a:rPr kumimoji="0" lang="en-US" b="0" i="0" u="none" strike="noStrike" kern="1200" cap="none" spc="0" normalizeH="0" baseline="0" noProof="0">
                <a:ln>
                  <a:noFill/>
                </a:ln>
                <a:solidFill>
                  <a:prstClr val="black"/>
                </a:solidFill>
                <a:effectLst/>
                <a:uLnTx/>
                <a:uFillTx/>
                <a:ea typeface="+mn-ea"/>
                <a:cs typeface="+mn-cs"/>
              </a:rPr>
              <a:t> </a:t>
            </a:r>
            <a:r>
              <a:rPr lang="en-US">
                <a:solidFill>
                  <a:prstClr val="black"/>
                </a:solidFill>
                <a:ea typeface="+mn-lt"/>
                <a:cs typeface="+mn-lt"/>
              </a:rPr>
              <a:t>Sheet Metal Worker</a:t>
            </a:r>
            <a:endParaRPr lang="en-US">
              <a:solidFill>
                <a:prstClr val="black"/>
              </a:solidFill>
              <a:ea typeface="Calibri"/>
              <a:cs typeface="Calibri"/>
            </a:endParaRPr>
          </a:p>
          <a:p>
            <a:pPr>
              <a:defRPr/>
            </a:pPr>
            <a:r>
              <a:rPr kumimoji="0" lang="en-US" b="1" i="0" u="none" strike="noStrike" kern="1200" cap="none" spc="0" normalizeH="0" baseline="0" noProof="0">
                <a:ln>
                  <a:noFill/>
                </a:ln>
                <a:effectLst/>
                <a:uLnTx/>
                <a:uFillTx/>
                <a:ea typeface="+mn-ea"/>
                <a:cs typeface="+mn-cs"/>
              </a:rPr>
              <a:t>Project Manager​: </a:t>
            </a:r>
            <a:r>
              <a:rPr lang="en-US">
                <a:ea typeface="+mn-lt"/>
                <a:cs typeface="+mn-lt"/>
              </a:rPr>
              <a:t>Sara </a:t>
            </a:r>
            <a:r>
              <a:rPr lang="en-US" err="1">
                <a:ea typeface="+mn-lt"/>
                <a:cs typeface="+mn-lt"/>
              </a:rPr>
              <a:t>Namerow</a:t>
            </a:r>
            <a:r>
              <a:rPr lang="en-US">
                <a:ea typeface="+mn-lt"/>
                <a:cs typeface="+mn-lt"/>
              </a:rPr>
              <a:t> | </a:t>
            </a:r>
            <a:r>
              <a:rPr lang="en-US">
                <a:ea typeface="+mn-lt"/>
                <a:cs typeface="+mn-lt"/>
                <a:hlinkClick r:id="rId3"/>
              </a:rPr>
              <a:t>sara.namerow@flydenver.com</a:t>
            </a:r>
            <a:r>
              <a:rPr lang="en-US">
                <a:ea typeface="+mn-lt"/>
                <a:cs typeface="+mn-lt"/>
              </a:rPr>
              <a:t> </a:t>
            </a:r>
            <a:endParaRPr lang="en-US" b="0" i="0" u="none" strike="noStrike" kern="1200" cap="none" spc="0" normalizeH="0" baseline="0" noProof="0">
              <a:ln>
                <a:noFill/>
              </a:ln>
              <a:effectLst/>
              <a:uLnTx/>
              <a:uFillTx/>
              <a:ea typeface="+mn-lt"/>
              <a:cs typeface="+mn-lt"/>
            </a:endParaRPr>
          </a:p>
        </p:txBody>
      </p:sp>
    </p:spTree>
    <p:extLst>
      <p:ext uri="{BB962C8B-B14F-4D97-AF65-F5344CB8AC3E}">
        <p14:creationId xmlns:p14="http://schemas.microsoft.com/office/powerpoint/2010/main" val="3535786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62EFD-D3C9-7409-0DFF-037C4791FFAA}"/>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8931D465-B163-B4FD-DADA-260AD73B4B1D}"/>
              </a:ext>
            </a:extLst>
          </p:cNvPr>
          <p:cNvSpPr>
            <a:spLocks noGrp="1"/>
          </p:cNvSpPr>
          <p:nvPr>
            <p:ph type="title" idx="4294967295"/>
          </p:nvPr>
        </p:nvSpPr>
        <p:spPr>
          <a:xfrm>
            <a:off x="869829" y="426081"/>
            <a:ext cx="9286875"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Bef>
                <a:spcPts val="1000"/>
              </a:spcBef>
              <a:defRPr/>
            </a:pPr>
            <a:r>
              <a:rPr lang="en-US" sz="2800">
                <a:solidFill>
                  <a:srgbClr val="440099"/>
                </a:solidFill>
                <a:latin typeface="+mn-lt"/>
                <a:ea typeface="+mn-ea"/>
                <a:cs typeface="+mn-cs"/>
              </a:rPr>
              <a:t>HVAC System Deficiency ARFF 1 2 and 3 Project</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6652B83B-454D-A3A2-A01D-18EDB8D20B2F}"/>
              </a:ext>
              <a:ext uri="{C183D7F6-B498-43B3-948B-1728B52AA6E4}">
                <adec:decorative xmlns:adec="http://schemas.microsoft.com/office/drawing/2017/decorative" val="0"/>
              </a:ext>
            </a:extLst>
          </p:cNvPr>
          <p:cNvSpPr txBox="1"/>
          <p:nvPr/>
        </p:nvSpPr>
        <p:spPr>
          <a:xfrm>
            <a:off x="869829" y="1257222"/>
            <a:ext cx="9512421" cy="3416320"/>
          </a:xfrm>
          <a:prstGeom prst="rect">
            <a:avLst/>
          </a:prstGeom>
          <a:noFill/>
        </p:spPr>
        <p:txBody>
          <a:bodyPr wrap="square" lIns="91440" tIns="45720" rIns="91440" bIns="45720" anchor="t">
            <a:spAutoFit/>
          </a:bodyPr>
          <a:lstStyle/>
          <a:p>
            <a:r>
              <a:rPr lang="en-US"/>
              <a:t>This project involves correcting HVAC system deficiencies across ARFF1, ARFF2, and ARFF3 (Aircraft Rescue and Fire Fighting Facilities) at Denver International Airport. The work will address a variety of mechanical infrastructure issues.  The objective is to restore proper heating, cooling, and air circulation functionality while aligning with current building performance, energy efficiency, and operational reliability standards.</a:t>
            </a:r>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ea typeface="+mn-ea"/>
                <a:cs typeface="+mn-cs"/>
              </a:rPr>
              <a:t>KEY INFORMATION ​</a:t>
            </a:r>
            <a:endParaRPr kumimoji="0" lang="en-US" b="1"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ea typeface="+mn-ea"/>
                <a:cs typeface="+mn-cs"/>
              </a:rPr>
              <a:t>Anticipated Advertisement Date:  </a:t>
            </a:r>
            <a:r>
              <a:rPr lang="en-US">
                <a:solidFill>
                  <a:prstClr val="black"/>
                </a:solidFill>
              </a:rPr>
              <a:t>Q3</a:t>
            </a:r>
            <a:r>
              <a:rPr kumimoji="0" lang="en-US" b="0" i="0" u="none" strike="noStrike" kern="1200" cap="none" spc="0" normalizeH="0" baseline="0" noProof="0">
                <a:ln>
                  <a:noFill/>
                </a:ln>
                <a:solidFill>
                  <a:prstClr val="black"/>
                </a:solidFill>
                <a:effectLst/>
                <a:uLnTx/>
                <a:uFillTx/>
                <a:ea typeface="+mn-ea"/>
                <a:cs typeface="+mn-cs"/>
              </a:rPr>
              <a:t> </a:t>
            </a:r>
            <a:r>
              <a:rPr lang="en-US">
                <a:solidFill>
                  <a:prstClr val="black"/>
                </a:solidFill>
              </a:rPr>
              <a:t>2026</a:t>
            </a:r>
            <a:endParaRPr kumimoji="0" lang="en-US" b="0" i="0" u="none" strike="noStrike" kern="1200" cap="none" spc="0" normalizeH="0" baseline="0" noProof="0">
              <a:ln>
                <a:noFill/>
              </a:ln>
              <a:solidFill>
                <a:prstClr val="black"/>
              </a:solidFill>
              <a:effectLst/>
              <a:uLnTx/>
              <a:uFillTx/>
              <a:ea typeface="Calibri"/>
              <a:cs typeface="Calibri"/>
            </a:endParaRPr>
          </a:p>
          <a:p>
            <a:pPr lvl="0">
              <a:defRPr/>
            </a:pPr>
            <a:r>
              <a:rPr kumimoji="0" lang="en-US" b="1" i="0" u="none" strike="noStrike" kern="1200" cap="none" spc="0" normalizeH="0" baseline="0" noProof="0">
                <a:ln>
                  <a:noFill/>
                </a:ln>
                <a:solidFill>
                  <a:prstClr val="black"/>
                </a:solidFill>
                <a:effectLst/>
                <a:uLnTx/>
                <a:uFillTx/>
                <a:ea typeface="+mn-ea"/>
                <a:cs typeface="+mn-cs"/>
              </a:rPr>
              <a:t>Estimated Project Value: </a:t>
            </a:r>
            <a:r>
              <a:rPr lang="en-US">
                <a:solidFill>
                  <a:prstClr val="black"/>
                </a:solidFill>
              </a:rPr>
              <a:t>$500K to $1.99M</a:t>
            </a:r>
            <a:endParaRPr lang="en-US">
              <a:solidFill>
                <a:prstClr val="black"/>
              </a:solidFill>
              <a:ea typeface="Calibri"/>
              <a:cs typeface="Calibri"/>
            </a:endParaRPr>
          </a:p>
          <a:p>
            <a:pPr lvl="0">
              <a:defRPr/>
            </a:pPr>
            <a:r>
              <a:rPr kumimoji="0" lang="en-US" b="1" i="0" u="none" strike="noStrike" kern="1200" cap="none" spc="0" normalizeH="0" baseline="0" noProof="0">
                <a:ln>
                  <a:noFill/>
                </a:ln>
                <a:solidFill>
                  <a:prstClr val="black"/>
                </a:solidFill>
                <a:effectLst/>
                <a:uLnTx/>
                <a:uFillTx/>
                <a:ea typeface="+mn-ea"/>
                <a:cs typeface="+mn-cs"/>
              </a:rPr>
              <a:t>Small Business Program Goal: </a:t>
            </a:r>
            <a:r>
              <a:rPr lang="en-US">
                <a:solidFill>
                  <a:prstClr val="black"/>
                </a:solidFill>
              </a:rPr>
              <a:t>TBD</a:t>
            </a:r>
            <a:endParaRPr kumimoji="0" lang="en-US" b="0" i="0" u="none" strike="noStrike" kern="1200" cap="none" spc="0" normalizeH="0" baseline="0" noProof="0">
              <a:ln>
                <a:noFill/>
              </a:ln>
              <a:solidFill>
                <a:prstClr val="black"/>
              </a:solidFill>
              <a:effectLst/>
              <a:uLnTx/>
              <a:uFillTx/>
              <a:ea typeface="Calibri"/>
              <a:cs typeface="Calibri"/>
            </a:endParaRPr>
          </a:p>
          <a:p>
            <a:pPr lvl="0">
              <a:defRPr/>
            </a:pPr>
            <a:r>
              <a:rPr kumimoji="0" lang="en-US" b="1" i="0" u="none" strike="noStrike" kern="1200" cap="none" spc="0" normalizeH="0" baseline="0" noProof="0">
                <a:ln>
                  <a:noFill/>
                </a:ln>
                <a:solidFill>
                  <a:prstClr val="black"/>
                </a:solidFill>
                <a:effectLst/>
                <a:uLnTx/>
                <a:uFillTx/>
                <a:ea typeface="+mn-ea"/>
                <a:cs typeface="+mn-cs"/>
              </a:rPr>
              <a:t>Key Scope/Industry:​ </a:t>
            </a:r>
            <a:r>
              <a:rPr kumimoji="0" lang="en-US" b="0" i="0" u="none" strike="noStrike" kern="1200" cap="none" spc="0" normalizeH="0" baseline="0" noProof="0">
                <a:ln>
                  <a:noFill/>
                </a:ln>
                <a:solidFill>
                  <a:prstClr val="black"/>
                </a:solidFill>
                <a:effectLst/>
                <a:uLnTx/>
                <a:uFillTx/>
                <a:ea typeface="+mn-ea"/>
                <a:cs typeface="+mn-cs"/>
              </a:rPr>
              <a:t> </a:t>
            </a:r>
            <a:r>
              <a:rPr lang="en-US"/>
              <a:t>HVAC Pipe Fitting, Sheetmetal, Electrical, Controls, and Insulation</a:t>
            </a:r>
            <a:endParaRPr lang="en-US">
              <a:ea typeface="Calibri"/>
              <a:cs typeface="Calibri"/>
            </a:endParaRPr>
          </a:p>
          <a:p>
            <a:pPr lvl="0">
              <a:defRPr/>
            </a:pPr>
            <a:r>
              <a:rPr kumimoji="0" lang="en-US" b="1" i="0" u="none" strike="noStrike" kern="1200" cap="none" spc="0" normalizeH="0" baseline="0" noProof="0">
                <a:ln>
                  <a:noFill/>
                </a:ln>
                <a:effectLst/>
                <a:uLnTx/>
                <a:uFillTx/>
                <a:ea typeface="+mn-ea"/>
                <a:cs typeface="+mn-cs"/>
              </a:rPr>
              <a:t>Project Manager​: </a:t>
            </a:r>
            <a:r>
              <a:rPr kumimoji="0" lang="en-US" i="0" u="none" strike="noStrike" kern="1200" cap="none" spc="0" normalizeH="0" baseline="0" noProof="0">
                <a:ln>
                  <a:noFill/>
                </a:ln>
                <a:effectLst/>
                <a:uLnTx/>
                <a:uFillTx/>
                <a:ea typeface="+mn-ea"/>
                <a:cs typeface="+mn-cs"/>
              </a:rPr>
              <a:t>Cara James </a:t>
            </a:r>
            <a:r>
              <a:rPr kumimoji="0" lang="en-US" b="1" i="0" u="none" strike="noStrike" kern="1200" cap="none" spc="0" normalizeH="0" baseline="0" noProof="0">
                <a:ln>
                  <a:noFill/>
                </a:ln>
                <a:solidFill>
                  <a:prstClr val="black"/>
                </a:solidFill>
                <a:effectLst/>
                <a:uLnTx/>
                <a:uFillTx/>
                <a:ea typeface="+mn-ea"/>
                <a:cs typeface="+mn-cs"/>
              </a:rPr>
              <a:t>| </a:t>
            </a:r>
            <a:r>
              <a:rPr lang="en-US" b="0" i="0">
                <a:solidFill>
                  <a:srgbClr val="323130"/>
                </a:solidFill>
                <a:effectLst/>
                <a:hlinkClick r:id="rId3"/>
              </a:rPr>
              <a:t>Cara.James@flydenver.com</a:t>
            </a:r>
            <a:r>
              <a:rPr lang="en-US" b="0" i="0">
                <a:solidFill>
                  <a:srgbClr val="323130"/>
                </a:solidFill>
                <a:effectLst/>
              </a:rPr>
              <a:t> </a:t>
            </a:r>
            <a:endParaRPr kumimoji="0" lang="en-US"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288747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16F97-0A25-9129-8376-D92F24A4D8AA}"/>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C7D53966-DEAA-EAA2-1404-68B7A0829CD3}"/>
              </a:ext>
            </a:extLst>
          </p:cNvPr>
          <p:cNvSpPr>
            <a:spLocks noGrp="1"/>
          </p:cNvSpPr>
          <p:nvPr>
            <p:ph type="title" idx="4294967295"/>
          </p:nvPr>
        </p:nvSpPr>
        <p:spPr>
          <a:xfrm>
            <a:off x="869829" y="426082"/>
            <a:ext cx="9286875"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Bef>
                <a:spcPts val="1000"/>
              </a:spcBef>
              <a:defRPr/>
            </a:pPr>
            <a:r>
              <a:rPr lang="en-US" sz="2800">
                <a:solidFill>
                  <a:srgbClr val="440099"/>
                </a:solidFill>
                <a:latin typeface="+mn-lt"/>
                <a:ea typeface="+mn-ea"/>
                <a:cs typeface="+mn-cs"/>
              </a:rPr>
              <a:t>DEN Mechanical Services Contract</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F54F2B6D-AE6C-7CE5-0777-A327BF54EAF9}"/>
              </a:ext>
              <a:ext uri="{C183D7F6-B498-43B3-948B-1728B52AA6E4}">
                <adec:decorative xmlns:adec="http://schemas.microsoft.com/office/drawing/2017/decorative" val="0"/>
              </a:ext>
            </a:extLst>
          </p:cNvPr>
          <p:cNvSpPr txBox="1"/>
          <p:nvPr/>
        </p:nvSpPr>
        <p:spPr>
          <a:xfrm>
            <a:off x="869829" y="1257222"/>
            <a:ext cx="9512421" cy="2585323"/>
          </a:xfrm>
          <a:prstGeom prst="rect">
            <a:avLst/>
          </a:prstGeom>
          <a:noFill/>
        </p:spPr>
        <p:txBody>
          <a:bodyPr wrap="square" lIns="91440" tIns="45720" rIns="91440" bIns="45720" anchor="t">
            <a:spAutoFit/>
          </a:bodyPr>
          <a:lstStyle/>
          <a:p>
            <a:r>
              <a:rPr lang="en-US"/>
              <a:t>Contractor shall perform scheduled and unscheduled repair to chillers, boilers and any HVAC equipment associated with DEN.</a:t>
            </a:r>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ea typeface="+mn-ea"/>
                <a:cs typeface="+mn-cs"/>
              </a:rPr>
              <a:t>KEY INFORMATION ​</a:t>
            </a:r>
            <a:endParaRPr kumimoji="0" lang="en-US" b="1"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ea typeface="+mn-ea"/>
                <a:cs typeface="+mn-cs"/>
              </a:rPr>
              <a:t>Anticipated Advertisement Date:  </a:t>
            </a:r>
            <a:r>
              <a:rPr lang="en-US">
                <a:solidFill>
                  <a:prstClr val="black"/>
                </a:solidFill>
              </a:rPr>
              <a:t>Q2</a:t>
            </a:r>
            <a:r>
              <a:rPr kumimoji="0" lang="en-US" b="0" i="0" u="none" strike="noStrike" kern="1200" cap="none" spc="0" normalizeH="0" baseline="0" noProof="0">
                <a:ln>
                  <a:noFill/>
                </a:ln>
                <a:solidFill>
                  <a:prstClr val="black"/>
                </a:solidFill>
                <a:effectLst/>
                <a:uLnTx/>
                <a:uFillTx/>
                <a:ea typeface="+mn-ea"/>
                <a:cs typeface="+mn-cs"/>
              </a:rPr>
              <a:t> </a:t>
            </a:r>
            <a:r>
              <a:rPr lang="en-US">
                <a:solidFill>
                  <a:prstClr val="black"/>
                </a:solidFill>
              </a:rPr>
              <a:t>2026</a:t>
            </a:r>
            <a:endParaRPr kumimoji="0" lang="en-US" b="0" i="0" u="none" strike="noStrike" kern="1200" cap="none" spc="0" normalizeH="0" baseline="0" noProof="0">
              <a:ln>
                <a:noFill/>
              </a:ln>
              <a:solidFill>
                <a:prstClr val="black"/>
              </a:solidFill>
              <a:effectLst/>
              <a:uLnTx/>
              <a:uFillTx/>
              <a:ea typeface="Calibri"/>
              <a:cs typeface="Calibri"/>
            </a:endParaRPr>
          </a:p>
          <a:p>
            <a:pPr lvl="0">
              <a:defRPr/>
            </a:pPr>
            <a:r>
              <a:rPr kumimoji="0" lang="en-US" b="1" i="0" u="none" strike="noStrike" kern="1200" cap="none" spc="0" normalizeH="0" baseline="0" noProof="0">
                <a:ln>
                  <a:noFill/>
                </a:ln>
                <a:solidFill>
                  <a:prstClr val="black"/>
                </a:solidFill>
                <a:effectLst/>
                <a:uLnTx/>
                <a:uFillTx/>
                <a:ea typeface="+mn-ea"/>
                <a:cs typeface="+mn-cs"/>
              </a:rPr>
              <a:t>Estimated Project Value: </a:t>
            </a:r>
            <a:r>
              <a:rPr lang="en-US">
                <a:solidFill>
                  <a:prstClr val="black"/>
                </a:solidFill>
              </a:rPr>
              <a:t>$10M to $49.99M</a:t>
            </a:r>
            <a:endParaRPr lang="en-US">
              <a:solidFill>
                <a:prstClr val="black"/>
              </a:solidFill>
              <a:ea typeface="Calibri"/>
              <a:cs typeface="Calibri"/>
            </a:endParaRPr>
          </a:p>
          <a:p>
            <a:pPr lvl="0">
              <a:defRPr/>
            </a:pPr>
            <a:r>
              <a:rPr kumimoji="0" lang="en-US" b="1" i="0" u="none" strike="noStrike" kern="1200" cap="none" spc="0" normalizeH="0" baseline="0" noProof="0">
                <a:ln>
                  <a:noFill/>
                </a:ln>
                <a:solidFill>
                  <a:prstClr val="black"/>
                </a:solidFill>
                <a:effectLst/>
                <a:uLnTx/>
                <a:uFillTx/>
                <a:ea typeface="+mn-ea"/>
                <a:cs typeface="+mn-cs"/>
              </a:rPr>
              <a:t>Small Business Program Goal: </a:t>
            </a:r>
            <a:r>
              <a:rPr lang="en-US">
                <a:solidFill>
                  <a:prstClr val="black"/>
                </a:solidFill>
              </a:rPr>
              <a:t>TBD</a:t>
            </a:r>
            <a:endParaRPr kumimoji="0" lang="en-US" b="0" i="0" u="none" strike="noStrike" kern="1200" cap="none" spc="0" normalizeH="0" baseline="0" noProof="0">
              <a:ln>
                <a:noFill/>
              </a:ln>
              <a:solidFill>
                <a:prstClr val="black"/>
              </a:solidFill>
              <a:effectLst/>
              <a:uLnTx/>
              <a:uFillTx/>
              <a:ea typeface="Calibri"/>
              <a:cs typeface="Calibri"/>
            </a:endParaRPr>
          </a:p>
          <a:p>
            <a:pPr lvl="0">
              <a:defRPr/>
            </a:pPr>
            <a:r>
              <a:rPr kumimoji="0" lang="en-US" b="1" i="0" u="none" strike="noStrike" kern="1200" cap="none" spc="0" normalizeH="0" baseline="0" noProof="0">
                <a:ln>
                  <a:noFill/>
                </a:ln>
                <a:solidFill>
                  <a:prstClr val="black"/>
                </a:solidFill>
                <a:effectLst/>
                <a:uLnTx/>
                <a:uFillTx/>
                <a:ea typeface="+mn-ea"/>
                <a:cs typeface="+mn-cs"/>
              </a:rPr>
              <a:t>Key Scope/Industry:​ </a:t>
            </a:r>
            <a:r>
              <a:rPr kumimoji="0" lang="en-US" b="0" i="0" u="none" strike="noStrike" kern="1200" cap="none" spc="0" normalizeH="0" baseline="0" noProof="0">
                <a:ln>
                  <a:noFill/>
                </a:ln>
                <a:solidFill>
                  <a:prstClr val="black"/>
                </a:solidFill>
                <a:effectLst/>
                <a:uLnTx/>
                <a:uFillTx/>
                <a:ea typeface="+mn-ea"/>
                <a:cs typeface="+mn-cs"/>
              </a:rPr>
              <a:t> </a:t>
            </a:r>
            <a:r>
              <a:rPr lang="en-US"/>
              <a:t>Electrical, Plumbing, HVAC, Mechanical Engineer, Sheet Metal Worker</a:t>
            </a:r>
            <a:endParaRPr lang="en-US">
              <a:ea typeface="Calibri"/>
              <a:cs typeface="Calibri"/>
            </a:endParaRPr>
          </a:p>
          <a:p>
            <a:pPr lvl="0">
              <a:defRPr/>
            </a:pPr>
            <a:r>
              <a:rPr kumimoji="0" lang="en-US" b="1" i="0" u="none" strike="noStrike" kern="1200" cap="none" spc="0" normalizeH="0" baseline="0" noProof="0">
                <a:ln>
                  <a:noFill/>
                </a:ln>
                <a:effectLst/>
                <a:uLnTx/>
                <a:uFillTx/>
                <a:ea typeface="+mn-ea"/>
                <a:cs typeface="+mn-cs"/>
              </a:rPr>
              <a:t>Project Manager​: </a:t>
            </a:r>
            <a:r>
              <a:rPr kumimoji="0" lang="en-US" i="0" u="none" strike="noStrike" kern="1200" cap="none" spc="0" normalizeH="0" baseline="0" noProof="0">
                <a:ln>
                  <a:noFill/>
                </a:ln>
                <a:effectLst/>
                <a:uLnTx/>
                <a:uFillTx/>
                <a:ea typeface="+mn-ea"/>
                <a:cs typeface="+mn-cs"/>
              </a:rPr>
              <a:t>Cara James </a:t>
            </a:r>
            <a:r>
              <a:rPr kumimoji="0" lang="en-US" b="1" i="0" u="none" strike="noStrike" kern="1200" cap="none" spc="0" normalizeH="0" baseline="0" noProof="0">
                <a:ln>
                  <a:noFill/>
                </a:ln>
                <a:solidFill>
                  <a:prstClr val="black"/>
                </a:solidFill>
                <a:effectLst/>
                <a:uLnTx/>
                <a:uFillTx/>
                <a:ea typeface="+mn-ea"/>
                <a:cs typeface="+mn-cs"/>
              </a:rPr>
              <a:t>| </a:t>
            </a:r>
            <a:r>
              <a:rPr lang="en-US" b="0" i="0">
                <a:solidFill>
                  <a:srgbClr val="323130"/>
                </a:solidFill>
                <a:effectLst/>
                <a:hlinkClick r:id="rId3"/>
              </a:rPr>
              <a:t>Cara.James@flydenver.com</a:t>
            </a:r>
            <a:r>
              <a:rPr lang="en-US" b="0" i="0">
                <a:solidFill>
                  <a:srgbClr val="323130"/>
                </a:solidFill>
                <a:effectLst/>
              </a:rPr>
              <a:t> </a:t>
            </a:r>
            <a:endParaRPr kumimoji="0" lang="en-US"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4230697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251B3-07A7-6214-4BE4-B968282FF604}"/>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49060859-CC8C-D0F0-8D86-E4FA1210BA24}"/>
              </a:ext>
            </a:extLst>
          </p:cNvPr>
          <p:cNvSpPr>
            <a:spLocks noGrp="1"/>
          </p:cNvSpPr>
          <p:nvPr>
            <p:ph type="title" idx="4294967295"/>
          </p:nvPr>
        </p:nvSpPr>
        <p:spPr>
          <a:xfrm>
            <a:off x="869829" y="403951"/>
            <a:ext cx="9286875"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Bef>
                <a:spcPts val="1000"/>
              </a:spcBef>
              <a:defRPr/>
            </a:pPr>
            <a:r>
              <a:rPr lang="en-US" sz="2800">
                <a:solidFill>
                  <a:srgbClr val="440099"/>
                </a:solidFill>
                <a:latin typeface="+mn-lt"/>
                <a:ea typeface="+mn-ea"/>
                <a:cs typeface="+mn-cs"/>
              </a:rPr>
              <a:t>AHU Pneumatic Actuator Replacement - Central Utility Plant</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559BC5C5-F670-A511-424F-2CC48EFCC1B8}"/>
              </a:ext>
              <a:ext uri="{C183D7F6-B498-43B3-948B-1728B52AA6E4}">
                <adec:decorative xmlns:adec="http://schemas.microsoft.com/office/drawing/2017/decorative" val="0"/>
              </a:ext>
            </a:extLst>
          </p:cNvPr>
          <p:cNvSpPr txBox="1"/>
          <p:nvPr/>
        </p:nvSpPr>
        <p:spPr>
          <a:xfrm>
            <a:off x="869829" y="1257222"/>
            <a:ext cx="9512421" cy="2800767"/>
          </a:xfrm>
          <a:prstGeom prst="rect">
            <a:avLst/>
          </a:prstGeom>
          <a:noFill/>
        </p:spPr>
        <p:txBody>
          <a:bodyPr wrap="square" lIns="91440" tIns="45720" rIns="91440" bIns="45720" anchor="t">
            <a:spAutoFit/>
          </a:bodyPr>
          <a:lstStyle/>
          <a:p>
            <a:r>
              <a:rPr lang="en-US" sz="1600"/>
              <a:t>The purpose of this project is to replace all existing pneumatic actuators with electric actuators within the Central Utility Plant (CUP) at Denver International Airport (DEN). The upgrade aims to improve reliability, reduce maintenance, enhance control precision, and eliminate the need for pneumatic systems. This modernization aligns with long-term operational efficiency goals and supports ongoing energy management initiatives.</a:t>
            </a:r>
          </a:p>
          <a:p>
            <a:endParaRPr lang="en-US" sz="1600" b="1"/>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KEY INFORMATION ​</a:t>
            </a:r>
            <a:endParaRPr kumimoji="0" lang="en-US" sz="1600" b="1"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Anticipated Advertisement Date:  </a:t>
            </a:r>
            <a:r>
              <a:rPr lang="en-US" sz="1600">
                <a:solidFill>
                  <a:prstClr val="black"/>
                </a:solidFill>
              </a:rPr>
              <a:t>Q3</a:t>
            </a:r>
            <a:r>
              <a:rPr kumimoji="0" lang="en-US" sz="1600" b="0" i="0" u="none" strike="noStrike" kern="1200" cap="none" spc="0" normalizeH="0" baseline="0" noProof="0">
                <a:ln>
                  <a:noFill/>
                </a:ln>
                <a:solidFill>
                  <a:prstClr val="black"/>
                </a:solidFill>
                <a:effectLst/>
                <a:uLnTx/>
                <a:uFillTx/>
                <a:ea typeface="+mn-ea"/>
                <a:cs typeface="+mn-cs"/>
              </a:rPr>
              <a:t> </a:t>
            </a:r>
            <a:r>
              <a:rPr lang="en-US" sz="1600">
                <a:solidFill>
                  <a:prstClr val="black"/>
                </a:solidFill>
              </a:rPr>
              <a:t>2026</a:t>
            </a:r>
            <a:endParaRPr kumimoji="0" lang="en-US" sz="1600" b="0" i="0" u="none" strike="noStrike" kern="1200" cap="none" spc="0" normalizeH="0" baseline="0" noProof="0">
              <a:ln>
                <a:noFill/>
              </a:ln>
              <a:solidFill>
                <a:prstClr val="black"/>
              </a:solidFill>
              <a:effectLst/>
              <a:uLnTx/>
              <a:uFillTx/>
              <a:ea typeface="Calibri"/>
              <a:cs typeface="Calibri"/>
            </a:endParaRPr>
          </a:p>
          <a:p>
            <a:pPr lvl="0">
              <a:defRPr/>
            </a:pPr>
            <a:r>
              <a:rPr kumimoji="0" lang="en-US" sz="1600" b="1" i="0" u="none" strike="noStrike" kern="1200" cap="none" spc="0" normalizeH="0" baseline="0" noProof="0">
                <a:ln>
                  <a:noFill/>
                </a:ln>
                <a:solidFill>
                  <a:prstClr val="black"/>
                </a:solidFill>
                <a:effectLst/>
                <a:uLnTx/>
                <a:uFillTx/>
                <a:ea typeface="+mn-ea"/>
                <a:cs typeface="+mn-cs"/>
              </a:rPr>
              <a:t>Estimated Project Value: </a:t>
            </a:r>
            <a:r>
              <a:rPr lang="en-US" sz="1600">
                <a:solidFill>
                  <a:prstClr val="black"/>
                </a:solidFill>
              </a:rPr>
              <a:t>$500K to $1.99M</a:t>
            </a:r>
          </a:p>
          <a:p>
            <a:pPr lvl="0">
              <a:defRPr/>
            </a:pPr>
            <a:r>
              <a:rPr kumimoji="0" lang="en-US" sz="1600" b="1" i="0" u="none" strike="noStrike" kern="1200" cap="none" spc="0" normalizeH="0" baseline="0" noProof="0">
                <a:ln>
                  <a:noFill/>
                </a:ln>
                <a:solidFill>
                  <a:prstClr val="black"/>
                </a:solidFill>
                <a:effectLst/>
                <a:uLnTx/>
                <a:uFillTx/>
                <a:ea typeface="+mn-ea"/>
                <a:cs typeface="+mn-cs"/>
              </a:rPr>
              <a:t>Small Business Program Goal: </a:t>
            </a:r>
            <a:r>
              <a:rPr lang="en-US" sz="1600">
                <a:solidFill>
                  <a:prstClr val="black"/>
                </a:solidFill>
              </a:rPr>
              <a:t>TBD</a:t>
            </a:r>
            <a:endParaRPr kumimoji="0" lang="en-US" sz="1600" b="0" i="0" u="none" strike="noStrike" kern="1200" cap="none" spc="0" normalizeH="0" baseline="0" noProof="0">
              <a:ln>
                <a:noFill/>
              </a:ln>
              <a:solidFill>
                <a:prstClr val="black"/>
              </a:solidFill>
              <a:effectLst/>
              <a:uLnTx/>
              <a:uFillTx/>
              <a:ea typeface="Calibri"/>
              <a:cs typeface="Calibri"/>
            </a:endParaRPr>
          </a:p>
          <a:p>
            <a:pPr lvl="0">
              <a:defRPr/>
            </a:pPr>
            <a:r>
              <a:rPr kumimoji="0" lang="en-US" sz="1600" b="1" i="0" u="none" strike="noStrike" kern="1200" cap="none" spc="0" normalizeH="0" baseline="0" noProof="0">
                <a:ln>
                  <a:noFill/>
                </a:ln>
                <a:solidFill>
                  <a:prstClr val="black"/>
                </a:solidFill>
                <a:effectLst/>
                <a:uLnTx/>
                <a:uFillTx/>
                <a:ea typeface="+mn-ea"/>
                <a:cs typeface="+mn-cs"/>
              </a:rPr>
              <a:t>Key Scope/Industry:​ </a:t>
            </a:r>
            <a:r>
              <a:rPr kumimoji="0" lang="en-US" sz="1600" b="0" i="0" u="none" strike="noStrike" kern="1200" cap="none" spc="0" normalizeH="0" baseline="0" noProof="0">
                <a:ln>
                  <a:noFill/>
                </a:ln>
                <a:solidFill>
                  <a:prstClr val="black"/>
                </a:solidFill>
                <a:effectLst/>
                <a:uLnTx/>
                <a:uFillTx/>
                <a:ea typeface="+mn-ea"/>
                <a:cs typeface="+mn-cs"/>
              </a:rPr>
              <a:t> </a:t>
            </a:r>
            <a:r>
              <a:rPr lang="en-US" sz="1600"/>
              <a:t>Mechanical, Electrical, Controls (BAS), Commissioning</a:t>
            </a:r>
          </a:p>
          <a:p>
            <a:pPr lvl="0">
              <a:defRPr/>
            </a:pPr>
            <a:r>
              <a:rPr kumimoji="0" lang="en-US" sz="1600" b="1" i="0" u="none" strike="noStrike" kern="1200" cap="none" spc="0" normalizeH="0" baseline="0" noProof="0">
                <a:ln>
                  <a:noFill/>
                </a:ln>
                <a:effectLst/>
                <a:uLnTx/>
                <a:uFillTx/>
                <a:ea typeface="+mn-ea"/>
                <a:cs typeface="+mn-cs"/>
              </a:rPr>
              <a:t>Project Manager​: </a:t>
            </a:r>
            <a:r>
              <a:rPr kumimoji="0" lang="en-US" sz="1600" i="0" u="none" strike="noStrike" kern="1200" cap="none" spc="0" normalizeH="0" baseline="0" noProof="0">
                <a:ln>
                  <a:noFill/>
                </a:ln>
                <a:effectLst/>
                <a:uLnTx/>
                <a:uFillTx/>
                <a:ea typeface="+mn-ea"/>
                <a:cs typeface="+mn-cs"/>
              </a:rPr>
              <a:t>Cara James </a:t>
            </a:r>
            <a:r>
              <a:rPr kumimoji="0" lang="en-US" sz="1600" b="1" i="0" u="none" strike="noStrike" kern="1200" cap="none" spc="0" normalizeH="0" baseline="0" noProof="0">
                <a:ln>
                  <a:noFill/>
                </a:ln>
                <a:solidFill>
                  <a:prstClr val="black"/>
                </a:solidFill>
                <a:effectLst/>
                <a:uLnTx/>
                <a:uFillTx/>
                <a:ea typeface="+mn-ea"/>
                <a:cs typeface="+mn-cs"/>
              </a:rPr>
              <a:t>| </a:t>
            </a:r>
            <a:r>
              <a:rPr lang="en-US" sz="1600" b="0" i="0">
                <a:solidFill>
                  <a:srgbClr val="323130"/>
                </a:solidFill>
                <a:effectLst/>
                <a:hlinkClick r:id="rId3"/>
              </a:rPr>
              <a:t>Cara.James@flydenver.com</a:t>
            </a:r>
            <a:r>
              <a:rPr lang="en-US" sz="1600" b="0" i="0">
                <a:solidFill>
                  <a:srgbClr val="323130"/>
                </a:solidFill>
                <a:effectLst/>
              </a:rPr>
              <a:t> </a:t>
            </a:r>
            <a:endParaRPr kumimoji="0" lang="en-US" sz="16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375507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730B5-80F2-1258-B7EA-AC07E338567F}"/>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B990A732-76DB-0468-7848-06A25683062C}"/>
              </a:ext>
            </a:extLst>
          </p:cNvPr>
          <p:cNvSpPr>
            <a:spLocks noGrp="1"/>
          </p:cNvSpPr>
          <p:nvPr>
            <p:ph type="title" idx="4294967295"/>
          </p:nvPr>
        </p:nvSpPr>
        <p:spPr>
          <a:xfrm>
            <a:off x="869829" y="470150"/>
            <a:ext cx="9286875"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a:solidFill>
                  <a:srgbClr val="440099"/>
                </a:solidFill>
                <a:latin typeface="+mn-lt"/>
                <a:ea typeface="+mn-ea"/>
                <a:cs typeface="+mn-cs"/>
              </a:rPr>
              <a:t>Central Utility Plant (CUP) Mechanical Contract</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B89A59C8-C4D6-92F6-EAFA-349131EA730A}"/>
              </a:ext>
              <a:ext uri="{C183D7F6-B498-43B3-948B-1728B52AA6E4}">
                <adec:decorative xmlns:adec="http://schemas.microsoft.com/office/drawing/2017/decorative" val="0"/>
              </a:ext>
            </a:extLst>
          </p:cNvPr>
          <p:cNvSpPr txBox="1"/>
          <p:nvPr/>
        </p:nvSpPr>
        <p:spPr>
          <a:xfrm>
            <a:off x="869829" y="1257222"/>
            <a:ext cx="9512421" cy="2308324"/>
          </a:xfrm>
          <a:prstGeom prst="rect">
            <a:avLst/>
          </a:prstGeom>
          <a:noFill/>
        </p:spPr>
        <p:txBody>
          <a:bodyPr wrap="square" lIns="91440" tIns="45720" rIns="91440" bIns="45720" anchor="t">
            <a:spAutoFit/>
          </a:bodyPr>
          <a:lstStyle/>
          <a:p>
            <a:r>
              <a:rPr lang="en-US" sz="1600"/>
              <a:t>This is a contract to provide scheduled maintenance or emergency repair services for the chillers, boilers and associated equipment at Denver International Airport.</a:t>
            </a:r>
          </a:p>
          <a:p>
            <a:endParaRPr lang="en-US" sz="1600" b="1"/>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KEY INFORMATION ​</a:t>
            </a:r>
            <a:endParaRPr kumimoji="0" lang="en-US" sz="1600" b="1"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Anticipated Advertisement Date:  </a:t>
            </a:r>
            <a:r>
              <a:rPr lang="en-US" sz="1600">
                <a:solidFill>
                  <a:prstClr val="black"/>
                </a:solidFill>
              </a:rPr>
              <a:t>Q2</a:t>
            </a:r>
            <a:r>
              <a:rPr kumimoji="0" lang="en-US" sz="1600" b="0" i="0" u="none" strike="noStrike" kern="1200" cap="none" spc="0" normalizeH="0" baseline="0" noProof="0">
                <a:ln>
                  <a:noFill/>
                </a:ln>
                <a:solidFill>
                  <a:prstClr val="black"/>
                </a:solidFill>
                <a:effectLst/>
                <a:uLnTx/>
                <a:uFillTx/>
                <a:ea typeface="+mn-ea"/>
                <a:cs typeface="+mn-cs"/>
              </a:rPr>
              <a:t> </a:t>
            </a:r>
            <a:r>
              <a:rPr lang="en-US" sz="1600">
                <a:solidFill>
                  <a:prstClr val="black"/>
                </a:solidFill>
              </a:rPr>
              <a:t>2026</a:t>
            </a:r>
            <a:endParaRPr kumimoji="0" lang="en-US" sz="1600" b="0" i="0" u="none" strike="noStrike" kern="1200" cap="none" spc="0" normalizeH="0" baseline="0" noProof="0">
              <a:ln>
                <a:noFill/>
              </a:ln>
              <a:solidFill>
                <a:prstClr val="black"/>
              </a:solidFill>
              <a:effectLst/>
              <a:uLnTx/>
              <a:uFillTx/>
              <a:ea typeface="Calibri"/>
              <a:cs typeface="Calibri"/>
            </a:endParaRPr>
          </a:p>
          <a:p>
            <a:pPr lvl="0">
              <a:defRPr/>
            </a:pPr>
            <a:r>
              <a:rPr kumimoji="0" lang="en-US" sz="1600" b="1" i="0" u="none" strike="noStrike" kern="1200" cap="none" spc="0" normalizeH="0" baseline="0" noProof="0">
                <a:ln>
                  <a:noFill/>
                </a:ln>
                <a:solidFill>
                  <a:prstClr val="black"/>
                </a:solidFill>
                <a:effectLst/>
                <a:uLnTx/>
                <a:uFillTx/>
                <a:ea typeface="+mn-ea"/>
                <a:cs typeface="+mn-cs"/>
              </a:rPr>
              <a:t>Estimated Project Value: </a:t>
            </a:r>
            <a:r>
              <a:rPr lang="en-US" sz="1600">
                <a:solidFill>
                  <a:prstClr val="black"/>
                </a:solidFill>
              </a:rPr>
              <a:t>$10M to $49.99M</a:t>
            </a:r>
            <a:endParaRPr lang="en-US" sz="1600">
              <a:solidFill>
                <a:prstClr val="black"/>
              </a:solidFill>
              <a:ea typeface="Calibri"/>
              <a:cs typeface="Calibri"/>
            </a:endParaRPr>
          </a:p>
          <a:p>
            <a:pPr lvl="0">
              <a:defRPr/>
            </a:pPr>
            <a:r>
              <a:rPr kumimoji="0" lang="en-US" sz="1600" b="1" i="0" u="none" strike="noStrike" kern="1200" cap="none" spc="0" normalizeH="0" baseline="0" noProof="0">
                <a:ln>
                  <a:noFill/>
                </a:ln>
                <a:solidFill>
                  <a:prstClr val="black"/>
                </a:solidFill>
                <a:effectLst/>
                <a:uLnTx/>
                <a:uFillTx/>
                <a:ea typeface="+mn-ea"/>
                <a:cs typeface="+mn-cs"/>
              </a:rPr>
              <a:t>Small Business Program Goal: </a:t>
            </a:r>
            <a:r>
              <a:rPr lang="en-US" sz="1600">
                <a:solidFill>
                  <a:prstClr val="black"/>
                </a:solidFill>
              </a:rPr>
              <a:t>TBD</a:t>
            </a:r>
            <a:endParaRPr kumimoji="0" lang="en-US" sz="1600" b="0" i="0" u="none" strike="noStrike" kern="1200" cap="none" spc="0" normalizeH="0" baseline="0" noProof="0">
              <a:ln>
                <a:noFill/>
              </a:ln>
              <a:solidFill>
                <a:prstClr val="black"/>
              </a:solidFill>
              <a:effectLst/>
              <a:uLnTx/>
              <a:uFillTx/>
              <a:ea typeface="Calibri"/>
              <a:cs typeface="Calibri"/>
            </a:endParaRPr>
          </a:p>
          <a:p>
            <a:pPr lvl="0">
              <a:defRPr/>
            </a:pPr>
            <a:r>
              <a:rPr kumimoji="0" lang="en-US" sz="1600" b="1" i="0" u="none" strike="noStrike" kern="1200" cap="none" spc="0" normalizeH="0" baseline="0" noProof="0">
                <a:ln>
                  <a:noFill/>
                </a:ln>
                <a:solidFill>
                  <a:prstClr val="black"/>
                </a:solidFill>
                <a:effectLst/>
                <a:uLnTx/>
                <a:uFillTx/>
                <a:ea typeface="+mn-ea"/>
                <a:cs typeface="+mn-cs"/>
              </a:rPr>
              <a:t>Key Scope/Industry:​ </a:t>
            </a:r>
            <a:r>
              <a:rPr kumimoji="0" lang="en-US" sz="1600" b="0" i="0" u="none" strike="noStrike" kern="1200" cap="none" spc="0" normalizeH="0" baseline="0" noProof="0">
                <a:ln>
                  <a:noFill/>
                </a:ln>
                <a:solidFill>
                  <a:prstClr val="black"/>
                </a:solidFill>
                <a:effectLst/>
                <a:uLnTx/>
                <a:uFillTx/>
                <a:ea typeface="+mn-ea"/>
                <a:cs typeface="+mn-cs"/>
              </a:rPr>
              <a:t> </a:t>
            </a:r>
            <a:r>
              <a:rPr lang="en-US" sz="1600"/>
              <a:t>Mechanical, Electrical, HVAC, Plumbing</a:t>
            </a:r>
            <a:endParaRPr lang="en-US" sz="1600">
              <a:ea typeface="Calibri"/>
              <a:cs typeface="Calibri"/>
            </a:endParaRPr>
          </a:p>
          <a:p>
            <a:pPr lvl="0">
              <a:defRPr/>
            </a:pPr>
            <a:r>
              <a:rPr kumimoji="0" lang="en-US" sz="1600" b="1" i="0" u="none" strike="noStrike" kern="1200" cap="none" spc="0" normalizeH="0" baseline="0" noProof="0">
                <a:ln>
                  <a:noFill/>
                </a:ln>
                <a:effectLst/>
                <a:uLnTx/>
                <a:uFillTx/>
                <a:ea typeface="+mn-ea"/>
                <a:cs typeface="+mn-cs"/>
              </a:rPr>
              <a:t>Project Manager​: </a:t>
            </a:r>
            <a:r>
              <a:rPr kumimoji="0" lang="en-US" sz="1600" i="0" u="none" strike="noStrike" kern="1200" cap="none" spc="0" normalizeH="0" baseline="0" noProof="0">
                <a:ln>
                  <a:noFill/>
                </a:ln>
                <a:effectLst/>
                <a:uLnTx/>
                <a:uFillTx/>
                <a:ea typeface="+mn-ea"/>
                <a:cs typeface="+mn-cs"/>
              </a:rPr>
              <a:t>Cara James </a:t>
            </a:r>
            <a:r>
              <a:rPr kumimoji="0" lang="en-US" sz="1600" b="1" i="0" u="none" strike="noStrike" kern="1200" cap="none" spc="0" normalizeH="0" baseline="0" noProof="0">
                <a:ln>
                  <a:noFill/>
                </a:ln>
                <a:solidFill>
                  <a:prstClr val="black"/>
                </a:solidFill>
                <a:effectLst/>
                <a:uLnTx/>
                <a:uFillTx/>
                <a:ea typeface="+mn-ea"/>
                <a:cs typeface="+mn-cs"/>
              </a:rPr>
              <a:t>| </a:t>
            </a:r>
            <a:r>
              <a:rPr lang="en-US" sz="1600" b="0" i="0">
                <a:solidFill>
                  <a:srgbClr val="323130"/>
                </a:solidFill>
                <a:effectLst/>
                <a:hlinkClick r:id="rId3"/>
              </a:rPr>
              <a:t>Cara.James@flydenver.com</a:t>
            </a:r>
            <a:r>
              <a:rPr lang="en-US" sz="1600" b="0" i="0">
                <a:solidFill>
                  <a:srgbClr val="323130"/>
                </a:solidFill>
                <a:effectLst/>
              </a:rPr>
              <a:t> </a:t>
            </a:r>
            <a:endParaRPr kumimoji="0" lang="en-US" sz="16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497588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4F5A9-F700-AA9A-4AC7-46F4407BAD9B}"/>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DAC25354-FEB0-997C-1130-8BC3642D5E6C}"/>
              </a:ext>
            </a:extLst>
          </p:cNvPr>
          <p:cNvSpPr>
            <a:spLocks noGrp="1"/>
          </p:cNvSpPr>
          <p:nvPr>
            <p:ph type="title" idx="4294967295"/>
          </p:nvPr>
        </p:nvSpPr>
        <p:spPr>
          <a:xfrm>
            <a:off x="869829" y="489294"/>
            <a:ext cx="9286875" cy="5794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rgbClr val="440099"/>
                </a:solidFill>
                <a:latin typeface="+mn-lt"/>
                <a:ea typeface="+mn-ea"/>
                <a:cs typeface="+mn-cs"/>
              </a:rPr>
              <a:t>Fire Extinguisher Inspections and Service</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EDB8CEE7-F2CB-F7E3-4D85-19887E10757F}"/>
              </a:ext>
              <a:ext uri="{C183D7F6-B498-43B3-948B-1728B52AA6E4}">
                <adec:decorative xmlns:adec="http://schemas.microsoft.com/office/drawing/2017/decorative" val="0"/>
              </a:ext>
            </a:extLst>
          </p:cNvPr>
          <p:cNvSpPr txBox="1"/>
          <p:nvPr/>
        </p:nvSpPr>
        <p:spPr>
          <a:xfrm>
            <a:off x="869829" y="1257222"/>
            <a:ext cx="9512421" cy="4031873"/>
          </a:xfrm>
          <a:prstGeom prst="rect">
            <a:avLst/>
          </a:prstGeom>
          <a:noFill/>
        </p:spPr>
        <p:txBody>
          <a:bodyPr wrap="square" lIns="91440" tIns="45720" rIns="91440" bIns="45720" anchor="t">
            <a:spAutoFit/>
          </a:bodyPr>
          <a:lstStyle/>
          <a:p>
            <a:r>
              <a:rPr lang="en-US" sz="1600"/>
              <a:t>DEN is seeking a vendor to perform monthly, annual, 6-year, and hydrostatic inspections of fire extinguishers. The scope includes:</a:t>
            </a:r>
            <a:br>
              <a:rPr lang="en-US" sz="1600"/>
            </a:br>
            <a:endParaRPr lang="en-US" sz="1600"/>
          </a:p>
          <a:p>
            <a:pPr marL="285750" indent="-285750">
              <a:buClr>
                <a:srgbClr val="E35B2A"/>
              </a:buClr>
              <a:buFont typeface="Arial" panose="020B0604020202020204" pitchFamily="34" charset="0"/>
              <a:buChar char="•"/>
            </a:pPr>
            <a:r>
              <a:rPr lang="en-US" sz="1600"/>
              <a:t>Replacing missing or used extinguishers</a:t>
            </a:r>
            <a:endParaRPr lang="en-US" sz="1600">
              <a:ea typeface="Calibri"/>
              <a:cs typeface="Calibri"/>
            </a:endParaRPr>
          </a:p>
          <a:p>
            <a:pPr marL="285750" indent="-285750">
              <a:buClr>
                <a:srgbClr val="E35B2A"/>
              </a:buClr>
              <a:buFont typeface="Arial" panose="020B0604020202020204" pitchFamily="34" charset="0"/>
              <a:buChar char="•"/>
            </a:pPr>
            <a:r>
              <a:rPr lang="en-US" sz="1600"/>
              <a:t>Assessing if additional extinguishers are needed per code</a:t>
            </a:r>
            <a:endParaRPr lang="en-US" sz="1600">
              <a:ea typeface="Calibri"/>
              <a:cs typeface="Calibri"/>
            </a:endParaRPr>
          </a:p>
          <a:p>
            <a:pPr marL="285750" indent="-285750">
              <a:buClr>
                <a:srgbClr val="E35B2A"/>
              </a:buClr>
              <a:buFont typeface="Arial" panose="020B0604020202020204" pitchFamily="34" charset="0"/>
              <a:buChar char="•"/>
            </a:pPr>
            <a:r>
              <a:rPr lang="en-US" sz="1600"/>
              <a:t>Reporting inspection data </a:t>
            </a:r>
            <a:endParaRPr lang="en-US" sz="1600">
              <a:ea typeface="Calibri"/>
              <a:cs typeface="Calibri"/>
            </a:endParaRPr>
          </a:p>
          <a:p>
            <a:endParaRPr lang="en-US" sz="1600"/>
          </a:p>
          <a:p>
            <a:r>
              <a:rPr lang="en-US" sz="1600"/>
              <a:t>Areas covered include the Terminal, Concourses, and all DEN-managed outbuildings. Approximately 2,000–2,200 extinguishers are involved.</a:t>
            </a:r>
            <a:endParaRPr lang="en-US" sz="1600">
              <a:ea typeface="Calibri"/>
              <a:cs typeface="Calibri"/>
            </a:endParaRPr>
          </a:p>
          <a:p>
            <a:pPr>
              <a:buNone/>
            </a:pPr>
            <a:endParaRPr lang="en-US" sz="1600" b="1"/>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KEY INFORMATION ​</a:t>
            </a:r>
            <a:endParaRPr kumimoji="0" lang="en-US" sz="1600" b="1"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Anticipated Advertisement Date:  </a:t>
            </a:r>
            <a:r>
              <a:rPr lang="en-US" sz="1600">
                <a:solidFill>
                  <a:prstClr val="black"/>
                </a:solidFill>
              </a:rPr>
              <a:t>Q2</a:t>
            </a:r>
            <a:r>
              <a:rPr kumimoji="0" lang="en-US" sz="1600" b="0" i="0" u="none" strike="noStrike" kern="1200" cap="none" spc="0" normalizeH="0" baseline="0" noProof="0">
                <a:ln>
                  <a:noFill/>
                </a:ln>
                <a:solidFill>
                  <a:prstClr val="black"/>
                </a:solidFill>
                <a:effectLst/>
                <a:uLnTx/>
                <a:uFillTx/>
                <a:ea typeface="+mn-ea"/>
                <a:cs typeface="+mn-cs"/>
              </a:rPr>
              <a:t> </a:t>
            </a:r>
            <a:r>
              <a:rPr lang="en-US" sz="1600">
                <a:solidFill>
                  <a:prstClr val="black"/>
                </a:solidFill>
              </a:rPr>
              <a:t>2026</a:t>
            </a:r>
            <a:endParaRPr kumimoji="0" lang="en-US" sz="1600" b="0" i="0" u="none" strike="noStrike" kern="1200" cap="none" spc="0" normalizeH="0" baseline="0" noProof="0">
              <a:ln>
                <a:noFill/>
              </a:ln>
              <a:solidFill>
                <a:prstClr val="black"/>
              </a:solidFill>
              <a:effectLst/>
              <a:uLnTx/>
              <a:uFillTx/>
              <a:ea typeface="Calibri"/>
              <a:cs typeface="Calibri"/>
            </a:endParaRPr>
          </a:p>
          <a:p>
            <a:pPr lvl="0">
              <a:defRPr/>
            </a:pPr>
            <a:r>
              <a:rPr kumimoji="0" lang="en-US" sz="1600" b="1" i="0" u="none" strike="noStrike" kern="1200" cap="none" spc="0" normalizeH="0" baseline="0" noProof="0">
                <a:ln>
                  <a:noFill/>
                </a:ln>
                <a:solidFill>
                  <a:prstClr val="black"/>
                </a:solidFill>
                <a:effectLst/>
                <a:uLnTx/>
                <a:uFillTx/>
                <a:ea typeface="+mn-ea"/>
                <a:cs typeface="+mn-cs"/>
              </a:rPr>
              <a:t>Estimated Project Value: </a:t>
            </a:r>
            <a:r>
              <a:rPr lang="en-US" sz="1600">
                <a:solidFill>
                  <a:prstClr val="black"/>
                </a:solidFill>
              </a:rPr>
              <a:t>Less than $500K</a:t>
            </a:r>
            <a:endParaRPr lang="en-US" sz="1600">
              <a:solidFill>
                <a:prstClr val="black"/>
              </a:solidFill>
              <a:ea typeface="Calibri"/>
              <a:cs typeface="Calibri"/>
            </a:endParaRPr>
          </a:p>
          <a:p>
            <a:pPr lvl="0">
              <a:defRPr/>
            </a:pPr>
            <a:r>
              <a:rPr kumimoji="0" lang="en-US" sz="1600" b="1" i="0" u="none" strike="noStrike" kern="1200" cap="none" spc="0" normalizeH="0" baseline="0" noProof="0">
                <a:ln>
                  <a:noFill/>
                </a:ln>
                <a:solidFill>
                  <a:prstClr val="black"/>
                </a:solidFill>
                <a:effectLst/>
                <a:uLnTx/>
                <a:uFillTx/>
                <a:ea typeface="+mn-ea"/>
                <a:cs typeface="+mn-cs"/>
              </a:rPr>
              <a:t>Small Business Program Goal: </a:t>
            </a:r>
            <a:r>
              <a:rPr lang="en-US" sz="1600">
                <a:solidFill>
                  <a:prstClr val="black"/>
                </a:solidFill>
              </a:rPr>
              <a:t>TBD</a:t>
            </a:r>
            <a:endParaRPr kumimoji="0" lang="en-US" sz="1600" b="0" i="0" u="none" strike="noStrike" kern="1200" cap="none" spc="0" normalizeH="0" baseline="0" noProof="0">
              <a:ln>
                <a:noFill/>
              </a:ln>
              <a:solidFill>
                <a:prstClr val="black"/>
              </a:solidFill>
              <a:effectLst/>
              <a:uLnTx/>
              <a:uFillTx/>
              <a:ea typeface="Calibri"/>
              <a:cs typeface="Calibri"/>
            </a:endParaRPr>
          </a:p>
          <a:p>
            <a:pPr lvl="0">
              <a:defRPr/>
            </a:pPr>
            <a:r>
              <a:rPr kumimoji="0" lang="en-US" sz="1600" b="1" i="0" u="none" strike="noStrike" kern="1200" cap="none" spc="0" normalizeH="0" baseline="0" noProof="0">
                <a:ln>
                  <a:noFill/>
                </a:ln>
                <a:solidFill>
                  <a:prstClr val="black"/>
                </a:solidFill>
                <a:effectLst/>
                <a:uLnTx/>
                <a:uFillTx/>
                <a:ea typeface="+mn-ea"/>
                <a:cs typeface="+mn-cs"/>
              </a:rPr>
              <a:t>Key Scope/Industry:​ </a:t>
            </a:r>
            <a:r>
              <a:rPr kumimoji="0" lang="en-US" sz="1600" b="0" i="0" u="none" strike="noStrike" kern="1200" cap="none" spc="0" normalizeH="0" baseline="0" noProof="0">
                <a:ln>
                  <a:noFill/>
                </a:ln>
                <a:solidFill>
                  <a:prstClr val="black"/>
                </a:solidFill>
                <a:effectLst/>
                <a:uLnTx/>
                <a:uFillTx/>
                <a:ea typeface="+mn-ea"/>
                <a:cs typeface="+mn-cs"/>
              </a:rPr>
              <a:t> </a:t>
            </a:r>
            <a:r>
              <a:rPr lang="en-US" sz="1600"/>
              <a:t>Fire Extinguisher Inspector/Technician</a:t>
            </a:r>
            <a:endParaRPr lang="en-US" sz="1600">
              <a:ea typeface="Calibri"/>
              <a:cs typeface="Calibri"/>
            </a:endParaRPr>
          </a:p>
          <a:p>
            <a:pPr lvl="0">
              <a:defRPr/>
            </a:pPr>
            <a:r>
              <a:rPr kumimoji="0" lang="en-US" sz="1600" b="1" i="0" u="none" strike="noStrike" kern="1200" cap="none" spc="0" normalizeH="0" baseline="0" noProof="0">
                <a:ln>
                  <a:noFill/>
                </a:ln>
                <a:effectLst/>
                <a:uLnTx/>
                <a:uFillTx/>
                <a:ea typeface="+mn-ea"/>
                <a:cs typeface="+mn-cs"/>
              </a:rPr>
              <a:t>Project Manager​: </a:t>
            </a:r>
            <a:r>
              <a:rPr kumimoji="0" lang="en-US" sz="1600" i="0" u="none" strike="noStrike" kern="1200" cap="none" spc="0" normalizeH="0" baseline="0" noProof="0">
                <a:ln>
                  <a:noFill/>
                </a:ln>
                <a:effectLst/>
                <a:uLnTx/>
                <a:uFillTx/>
                <a:ea typeface="+mn-ea"/>
                <a:cs typeface="+mn-cs"/>
              </a:rPr>
              <a:t>Cara James </a:t>
            </a:r>
            <a:r>
              <a:rPr kumimoji="0" lang="en-US" sz="1600" b="1" i="0" u="none" strike="noStrike" kern="1200" cap="none" spc="0" normalizeH="0" baseline="0" noProof="0">
                <a:ln>
                  <a:noFill/>
                </a:ln>
                <a:solidFill>
                  <a:prstClr val="black"/>
                </a:solidFill>
                <a:effectLst/>
                <a:uLnTx/>
                <a:uFillTx/>
                <a:ea typeface="+mn-ea"/>
                <a:cs typeface="+mn-cs"/>
              </a:rPr>
              <a:t>| </a:t>
            </a:r>
            <a:r>
              <a:rPr lang="en-US" sz="1600" b="0" i="0">
                <a:solidFill>
                  <a:srgbClr val="323130"/>
                </a:solidFill>
                <a:effectLst/>
                <a:hlinkClick r:id="rId3"/>
              </a:rPr>
              <a:t>Cara.James@flydenver.com</a:t>
            </a:r>
            <a:r>
              <a:rPr lang="en-US" sz="1600" b="0" i="0">
                <a:solidFill>
                  <a:srgbClr val="323130"/>
                </a:solidFill>
                <a:effectLst/>
              </a:rPr>
              <a:t> </a:t>
            </a:r>
            <a:endParaRPr kumimoji="0" lang="en-US" sz="16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557241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2E700-CD63-7BF0-D386-60CF71C98013}"/>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F1E09F37-D9DB-E0E7-B465-45CF9A3927D2}"/>
              </a:ext>
            </a:extLst>
          </p:cNvPr>
          <p:cNvSpPr>
            <a:spLocks noGrp="1"/>
          </p:cNvSpPr>
          <p:nvPr>
            <p:ph type="title" idx="4294967295"/>
          </p:nvPr>
        </p:nvSpPr>
        <p:spPr>
          <a:xfrm>
            <a:off x="749147" y="426081"/>
            <a:ext cx="9286875"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rgbClr val="440099"/>
                </a:solidFill>
                <a:latin typeface="+mn-lt"/>
                <a:ea typeface="+mn-ea"/>
                <a:cs typeface="+mn-cs"/>
              </a:rPr>
              <a:t>Fire Suppression (Fire Pump &amp; Emergency Services)</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62B01799-EE74-9475-3E28-94A6210764BF}"/>
              </a:ext>
              <a:ext uri="{C183D7F6-B498-43B3-948B-1728B52AA6E4}">
                <adec:decorative xmlns:adec="http://schemas.microsoft.com/office/drawing/2017/decorative" val="0"/>
              </a:ext>
            </a:extLst>
          </p:cNvPr>
          <p:cNvSpPr txBox="1"/>
          <p:nvPr/>
        </p:nvSpPr>
        <p:spPr>
          <a:xfrm>
            <a:off x="869829" y="1257222"/>
            <a:ext cx="9512421" cy="5016758"/>
          </a:xfrm>
          <a:prstGeom prst="rect">
            <a:avLst/>
          </a:prstGeom>
          <a:noFill/>
        </p:spPr>
        <p:txBody>
          <a:bodyPr wrap="square" lIns="91440" tIns="45720" rIns="91440" bIns="45720" anchor="t">
            <a:spAutoFit/>
          </a:bodyPr>
          <a:lstStyle/>
          <a:p>
            <a:pPr>
              <a:buNone/>
            </a:pPr>
            <a:r>
              <a:rPr lang="en-US" sz="1600" b="1"/>
              <a:t>Denver International Airport is seeking a contractor to provide 24/7 emergency repair and testing services for fire suppression systems.</a:t>
            </a:r>
            <a:r>
              <a:rPr lang="en-US" sz="1600"/>
              <a:t> This includes weekends and holidays to ensure uninterrupted airport operations and safety.</a:t>
            </a:r>
          </a:p>
          <a:p>
            <a:pPr>
              <a:buNone/>
            </a:pPr>
            <a:endParaRPr lang="en-US" sz="1600"/>
          </a:p>
          <a:p>
            <a:pPr>
              <a:buNone/>
            </a:pPr>
            <a:r>
              <a:rPr lang="en-US" sz="1600"/>
              <a:t>A key component is the </a:t>
            </a:r>
            <a:r>
              <a:rPr lang="en-US" sz="1600" b="1"/>
              <a:t>annual testing of eight fire pumps</a:t>
            </a:r>
            <a:r>
              <a:rPr lang="en-US" sz="1600"/>
              <a:t>, in compliance with </a:t>
            </a:r>
            <a:r>
              <a:rPr lang="en-US" sz="1600" b="1"/>
              <a:t>NFPA 25 and NFPA 20</a:t>
            </a:r>
            <a:r>
              <a:rPr lang="en-US" sz="1600"/>
              <a:t>. Contractors must have the capability to respond quickly to emergencies and meet all regulatory standards.</a:t>
            </a:r>
            <a:endParaRPr lang="en-US" sz="1600">
              <a:ea typeface="Calibri"/>
              <a:cs typeface="Calibri"/>
            </a:endParaRPr>
          </a:p>
          <a:p>
            <a:pPr>
              <a:buNone/>
            </a:pPr>
            <a:endParaRPr lang="en-US" sz="1600" b="1"/>
          </a:p>
          <a:p>
            <a:pPr>
              <a:buNone/>
            </a:pPr>
            <a:r>
              <a:rPr lang="en-US" sz="1600" b="1"/>
              <a:t>Scope Overview:</a:t>
            </a:r>
            <a:endParaRPr lang="en-US" sz="1600"/>
          </a:p>
          <a:p>
            <a:pPr marL="285750" indent="-285750">
              <a:buClr>
                <a:srgbClr val="E35B2A"/>
              </a:buClr>
              <a:buFont typeface="Arial" panose="020B0604020202020204" pitchFamily="34" charset="0"/>
              <a:buChar char="•"/>
            </a:pPr>
            <a:r>
              <a:rPr lang="en-US" sz="1600"/>
              <a:t>24/7 emergency repair &amp; testing services for fire suppression systems</a:t>
            </a:r>
            <a:endParaRPr lang="en-US" sz="1600">
              <a:ea typeface="Calibri"/>
              <a:cs typeface="Calibri"/>
            </a:endParaRPr>
          </a:p>
          <a:p>
            <a:pPr marL="285750" indent="-285750">
              <a:buClr>
                <a:srgbClr val="E35B2A"/>
              </a:buClr>
              <a:buFont typeface="Arial" panose="020B0604020202020204" pitchFamily="34" charset="0"/>
              <a:buChar char="•"/>
            </a:pPr>
            <a:r>
              <a:rPr lang="en-US" sz="1600"/>
              <a:t>Year-round availability, including weekends and holidays</a:t>
            </a:r>
            <a:endParaRPr lang="en-US" sz="1600">
              <a:ea typeface="Calibri"/>
              <a:cs typeface="Calibri"/>
            </a:endParaRPr>
          </a:p>
          <a:p>
            <a:pPr marL="285750" indent="-285750">
              <a:buClr>
                <a:srgbClr val="E35B2A"/>
              </a:buClr>
              <a:buFont typeface="Arial" panose="020B0604020202020204" pitchFamily="34" charset="0"/>
              <a:buChar char="•"/>
            </a:pPr>
            <a:r>
              <a:rPr lang="en-US" sz="1600"/>
              <a:t>Rapid response required to ensure safety and airport operations continuity</a:t>
            </a:r>
            <a:endParaRPr lang="en-US" sz="1600">
              <a:ea typeface="Calibri"/>
              <a:cs typeface="Calibri"/>
            </a:endParaRPr>
          </a:p>
          <a:p>
            <a:pPr marL="285750" indent="-285750">
              <a:buClr>
                <a:srgbClr val="E35B2A"/>
              </a:buClr>
              <a:buFont typeface="Arial" panose="020B0604020202020204" pitchFamily="34" charset="0"/>
              <a:buChar char="•"/>
            </a:pPr>
            <a:r>
              <a:rPr lang="en-US" sz="1600"/>
              <a:t>Annual testing of </a:t>
            </a:r>
            <a:r>
              <a:rPr lang="en-US" sz="1600" b="1"/>
              <a:t>8 fire pumps</a:t>
            </a:r>
            <a:r>
              <a:rPr lang="en-US" sz="1600"/>
              <a:t> per NFPA 25 &amp; NFPA 20 standards</a:t>
            </a:r>
            <a:endParaRPr lang="en-US" sz="1600">
              <a:ea typeface="Calibri"/>
              <a:cs typeface="Calibri"/>
            </a:endParaRPr>
          </a:p>
          <a:p>
            <a:pPr marL="285750" indent="-285750">
              <a:buClr>
                <a:srgbClr val="E35B2A"/>
              </a:buClr>
              <a:buFont typeface="Arial" panose="020B0604020202020204" pitchFamily="34" charset="0"/>
              <a:buChar char="•"/>
            </a:pPr>
            <a:r>
              <a:rPr lang="en-US" sz="1600"/>
              <a:t>Ensures compliance and full functionality of fire protection systems</a:t>
            </a:r>
            <a:endParaRPr lang="en-US" sz="160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ea typeface="+mn-ea"/>
                <a:cs typeface="+mn-cs"/>
              </a:rPr>
              <a:t>​</a:t>
            </a: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KEY INFORMATION ​</a:t>
            </a:r>
            <a:endParaRPr kumimoji="0" lang="en-US" sz="1600" b="1"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Anticipated Advertisement Date:  </a:t>
            </a:r>
            <a:r>
              <a:rPr lang="en-US" sz="1600">
                <a:solidFill>
                  <a:prstClr val="black"/>
                </a:solidFill>
              </a:rPr>
              <a:t>Q1</a:t>
            </a:r>
            <a:r>
              <a:rPr kumimoji="0" lang="en-US" sz="1600" b="0" i="0" u="none" strike="noStrike" kern="1200" cap="none" spc="0" normalizeH="0" baseline="0" noProof="0">
                <a:ln>
                  <a:noFill/>
                </a:ln>
                <a:solidFill>
                  <a:prstClr val="black"/>
                </a:solidFill>
                <a:effectLst/>
                <a:uLnTx/>
                <a:uFillTx/>
                <a:ea typeface="+mn-ea"/>
                <a:cs typeface="+mn-cs"/>
              </a:rPr>
              <a:t> </a:t>
            </a:r>
            <a:r>
              <a:rPr lang="en-US" sz="1600">
                <a:solidFill>
                  <a:prstClr val="black"/>
                </a:solidFill>
              </a:rPr>
              <a:t>2026</a:t>
            </a: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Estimated Project Value: </a:t>
            </a:r>
            <a:r>
              <a:rPr kumimoji="0" lang="en-US" sz="1600" b="0" i="0" u="none" strike="noStrike" kern="1200" cap="none" spc="0" normalizeH="0" baseline="0" noProof="0">
                <a:ln>
                  <a:noFill/>
                </a:ln>
                <a:solidFill>
                  <a:prstClr val="black"/>
                </a:solidFill>
                <a:effectLst/>
                <a:uLnTx/>
                <a:uFillTx/>
                <a:ea typeface="+mn-ea"/>
                <a:cs typeface="+mn-cs"/>
              </a:rPr>
              <a:t> $2M to $4.99M</a:t>
            </a:r>
            <a:endParaRPr lang="en-US" sz="16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Small Business Program Goal: </a:t>
            </a:r>
            <a:r>
              <a:rPr lang="en-US" sz="1600">
                <a:solidFill>
                  <a:prstClr val="black"/>
                </a:solidFill>
              </a:rPr>
              <a:t>TBD</a:t>
            </a: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Key Scope/Industry:​ </a:t>
            </a:r>
            <a:r>
              <a:rPr kumimoji="0" lang="en-US" sz="1600" b="0" i="0" u="none" strike="noStrike" kern="1200" cap="none" spc="0" normalizeH="0" baseline="0" noProof="0">
                <a:ln>
                  <a:noFill/>
                </a:ln>
                <a:solidFill>
                  <a:prstClr val="black"/>
                </a:solidFill>
                <a:effectLst/>
                <a:uLnTx/>
                <a:uFillTx/>
                <a:ea typeface="+mn-ea"/>
                <a:cs typeface="+mn-cs"/>
              </a:rPr>
              <a:t> </a:t>
            </a:r>
            <a:r>
              <a:rPr lang="en-US" sz="1600" b="0" i="0">
                <a:effectLst/>
              </a:rPr>
              <a:t>Fire Suppression repair and testing</a:t>
            </a:r>
            <a:endParaRPr lang="en-US" sz="1600" b="0" i="0">
              <a:effectLs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mn-cs"/>
              </a:rPr>
              <a:t>Project Manager​: </a:t>
            </a:r>
            <a:r>
              <a:rPr kumimoji="0" lang="en-US" sz="1600" i="0" u="none" strike="noStrike" kern="1200" cap="none" spc="0" normalizeH="0" baseline="0" noProof="0">
                <a:ln>
                  <a:noFill/>
                </a:ln>
                <a:effectLst/>
                <a:uLnTx/>
                <a:uFillTx/>
                <a:ea typeface="+mn-ea"/>
                <a:cs typeface="+mn-cs"/>
              </a:rPr>
              <a:t>Cara James </a:t>
            </a:r>
            <a:r>
              <a:rPr kumimoji="0" lang="en-US" sz="1600" b="1" i="0" u="none" strike="noStrike" kern="1200" cap="none" spc="0" normalizeH="0" baseline="0" noProof="0">
                <a:ln>
                  <a:noFill/>
                </a:ln>
                <a:solidFill>
                  <a:prstClr val="black"/>
                </a:solidFill>
                <a:effectLst/>
                <a:uLnTx/>
                <a:uFillTx/>
                <a:ea typeface="+mn-ea"/>
                <a:cs typeface="+mn-cs"/>
              </a:rPr>
              <a:t>| </a:t>
            </a:r>
            <a:r>
              <a:rPr lang="en-US" sz="1600" b="0" i="0">
                <a:solidFill>
                  <a:srgbClr val="323130"/>
                </a:solidFill>
                <a:effectLst/>
                <a:hlinkClick r:id="rId3"/>
              </a:rPr>
              <a:t>Cara.James@flydenver.com</a:t>
            </a:r>
            <a:r>
              <a:rPr lang="en-US" sz="1600" b="0" i="0">
                <a:solidFill>
                  <a:srgbClr val="323130"/>
                </a:solidFill>
                <a:effectLst/>
              </a:rPr>
              <a:t> </a:t>
            </a:r>
            <a:endParaRPr kumimoji="0" lang="en-US" sz="16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838571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3EB6E-2925-E13F-85A2-1CA9DE4C390E}"/>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C84CD7FB-A73F-4BAD-CC8E-67151517B49C}"/>
              </a:ext>
            </a:extLst>
          </p:cNvPr>
          <p:cNvSpPr>
            <a:spLocks noGrp="1"/>
          </p:cNvSpPr>
          <p:nvPr>
            <p:ph type="title" idx="4294967295"/>
          </p:nvPr>
        </p:nvSpPr>
        <p:spPr>
          <a:xfrm>
            <a:off x="859315" y="480885"/>
            <a:ext cx="9286875"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a:solidFill>
                  <a:srgbClr val="440099"/>
                </a:solidFill>
                <a:latin typeface="+mn-lt"/>
                <a:ea typeface="+mj-lt"/>
                <a:cs typeface="+mj-lt"/>
              </a:rPr>
              <a:t>High Ceiling and Hard Surface Cleaning</a:t>
            </a:r>
            <a:endParaRPr lang="en-US" sz="2800">
              <a:latin typeface="+mn-lt"/>
              <a:ea typeface="+mj-lt"/>
              <a:cs typeface="+mj-lt"/>
            </a:endParaRPr>
          </a:p>
        </p:txBody>
      </p:sp>
      <p:sp>
        <p:nvSpPr>
          <p:cNvPr id="3" name="TextBox 2">
            <a:extLst>
              <a:ext uri="{FF2B5EF4-FFF2-40B4-BE49-F238E27FC236}">
                <a16:creationId xmlns:a16="http://schemas.microsoft.com/office/drawing/2014/main" id="{4727D69E-FFA6-07D7-382D-05366AF2EDF4}"/>
              </a:ext>
              <a:ext uri="{C183D7F6-B498-43B3-948B-1728B52AA6E4}">
                <adec:decorative xmlns:adec="http://schemas.microsoft.com/office/drawing/2017/decorative" val="0"/>
              </a:ext>
            </a:extLst>
          </p:cNvPr>
          <p:cNvSpPr txBox="1"/>
          <p:nvPr/>
        </p:nvSpPr>
        <p:spPr>
          <a:xfrm>
            <a:off x="859315" y="1264522"/>
            <a:ext cx="10031260" cy="5509200"/>
          </a:xfrm>
          <a:prstGeom prst="rect">
            <a:avLst/>
          </a:prstGeom>
          <a:noFill/>
        </p:spPr>
        <p:txBody>
          <a:bodyPr wrap="square" lIns="91440" tIns="45720" rIns="91440" bIns="45720" anchor="t">
            <a:spAutoFit/>
          </a:bodyPr>
          <a:lstStyle/>
          <a:p>
            <a:pPr>
              <a:buNone/>
            </a:pPr>
            <a:r>
              <a:rPr lang="en-US" sz="1600"/>
              <a:t>DEN seeks vendors for specialized cleaning in public and tenant areas, including:</a:t>
            </a:r>
          </a:p>
          <a:p>
            <a:pPr marL="285750" indent="-285750">
              <a:buClr>
                <a:srgbClr val="E35B2A"/>
              </a:buClr>
              <a:buFont typeface="Arial" panose="020B0604020202020204" pitchFamily="34" charset="0"/>
              <a:buChar char="•"/>
            </a:pPr>
            <a:r>
              <a:rPr lang="en-US" sz="1600"/>
              <a:t>Surface cleaning and dust control</a:t>
            </a:r>
            <a:endParaRPr lang="en-US" sz="1600">
              <a:ea typeface="Calibri"/>
              <a:cs typeface="Calibri"/>
            </a:endParaRPr>
          </a:p>
          <a:p>
            <a:pPr marL="285750" indent="-285750">
              <a:buClr>
                <a:srgbClr val="E35B2A"/>
              </a:buClr>
              <a:buFont typeface="Arial" panose="020B0604020202020204" pitchFamily="34" charset="0"/>
              <a:buChar char="•"/>
            </a:pPr>
            <a:r>
              <a:rPr lang="en-US" sz="1600"/>
              <a:t>Vacuuming ceilings, lights, and walls</a:t>
            </a:r>
            <a:endParaRPr lang="en-US" sz="1600">
              <a:ea typeface="Calibri"/>
              <a:cs typeface="Calibri"/>
            </a:endParaRPr>
          </a:p>
          <a:p>
            <a:pPr marL="285750" indent="-285750">
              <a:buClr>
                <a:srgbClr val="E35B2A"/>
              </a:buClr>
              <a:buFont typeface="Arial" panose="020B0604020202020204" pitchFamily="34" charset="0"/>
              <a:buChar char="•"/>
            </a:pPr>
            <a:r>
              <a:rPr lang="en-US" sz="1600"/>
              <a:t>Cleaning air diffusers with certified biodegradable solution</a:t>
            </a:r>
            <a:endParaRPr lang="en-US" sz="1600">
              <a:ea typeface="Calibri"/>
              <a:cs typeface="Calibri"/>
            </a:endParaRPr>
          </a:p>
          <a:p>
            <a:endParaRPr lang="en-US" sz="1600" b="1"/>
          </a:p>
          <a:p>
            <a:r>
              <a:rPr lang="en-US" sz="1600" b="1"/>
              <a:t>Solution Must Be:</a:t>
            </a:r>
            <a:endParaRPr lang="en-US" sz="1600" b="1">
              <a:ea typeface="Calibri"/>
              <a:cs typeface="Calibri"/>
            </a:endParaRPr>
          </a:p>
          <a:p>
            <a:pPr marL="285750" indent="-285750">
              <a:buClr>
                <a:srgbClr val="E35B2A"/>
              </a:buClr>
              <a:buFont typeface="Arial" panose="020B0604020202020204" pitchFamily="34" charset="0"/>
              <a:buChar char="•"/>
            </a:pPr>
            <a:r>
              <a:rPr lang="en-US" sz="1600"/>
              <a:t>Biodegradable, non-abrasive, phosphate-free, non-flammable, and SCS-certified</a:t>
            </a:r>
            <a:endParaRPr lang="en-US" sz="1600">
              <a:ea typeface="Calibri"/>
              <a:cs typeface="Calibri"/>
            </a:endParaRPr>
          </a:p>
          <a:p>
            <a:br>
              <a:rPr lang="en-US" sz="1600" b="0" i="0" u="none" strike="noStrike" kern="1200" cap="none" spc="0" normalizeH="0" baseline="0" noProof="0">
                <a:ln>
                  <a:noFill/>
                </a:ln>
                <a:effectLst/>
                <a:uLnTx/>
                <a:uFillTx/>
                <a:ea typeface="Calibri"/>
                <a:cs typeface="Calibri"/>
              </a:rPr>
            </a:br>
            <a:r>
              <a:rPr lang="en-US" sz="1600" b="1"/>
              <a:t>Hours:</a:t>
            </a:r>
            <a:r>
              <a:rPr lang="en-US" sz="1600"/>
              <a:t> 24/7 (scheduled per task)</a:t>
            </a:r>
            <a:endParaRPr lang="en-US" sz="1600">
              <a:ea typeface="Calibri"/>
              <a:cs typeface="Calibri"/>
            </a:endParaRPr>
          </a:p>
          <a:p>
            <a:br>
              <a:rPr lang="en-US" sz="1600" b="1"/>
            </a:br>
            <a:r>
              <a:rPr lang="en-US" sz="1600" b="1"/>
              <a:t>Equipment:</a:t>
            </a:r>
            <a:endParaRPr lang="en-US" sz="1600"/>
          </a:p>
          <a:p>
            <a:pPr marL="285750" indent="-285750">
              <a:buClr>
                <a:srgbClr val="E35B2A"/>
              </a:buClr>
              <a:buFont typeface="Arial" panose="020B0604020202020204" pitchFamily="34" charset="0"/>
              <a:buChar char="•"/>
            </a:pPr>
            <a:r>
              <a:rPr lang="en-US" sz="1600"/>
              <a:t>19–20 ft lift with operator</a:t>
            </a:r>
            <a:endParaRPr lang="en-US" sz="1600">
              <a:ea typeface="Calibri"/>
              <a:cs typeface="Calibri"/>
            </a:endParaRPr>
          </a:p>
          <a:p>
            <a:pPr marL="285750" indent="-285750">
              <a:buClr>
                <a:srgbClr val="E35B2A"/>
              </a:buClr>
              <a:buFont typeface="Arial" panose="020B0604020202020204" pitchFamily="34" charset="0"/>
              <a:buChar char="•"/>
            </a:pPr>
            <a:r>
              <a:rPr lang="en-US" sz="1600"/>
              <a:t>HEPA backpack vacuum (or equivalent)</a:t>
            </a:r>
            <a:endParaRPr lang="en-US" sz="1600">
              <a:ea typeface="Calibri"/>
              <a:cs typeface="Calibri"/>
            </a:endParaRPr>
          </a:p>
          <a:p>
            <a:pPr marL="285750" indent="-285750">
              <a:buClr>
                <a:srgbClr val="E35B2A"/>
              </a:buClr>
              <a:buFont typeface="Arial" panose="020B0604020202020204" pitchFamily="34" charset="0"/>
              <a:buChar char="•"/>
            </a:pPr>
            <a:r>
              <a:rPr lang="en-US" sz="1600"/>
              <a:t>Extension cords, vacuum pole, soft brushes</a:t>
            </a:r>
            <a:endParaRPr lang="en-US" sz="1600">
              <a:ea typeface="Calibri"/>
              <a:cs typeface="Calibri"/>
            </a:endParaRPr>
          </a:p>
          <a:p>
            <a:pPr marL="285750" indent="-285750">
              <a:buClr>
                <a:srgbClr val="E35B2A"/>
              </a:buClr>
              <a:buFont typeface="Arial" panose="020B0604020202020204" pitchFamily="34" charset="0"/>
              <a:buChar char="•"/>
            </a:pPr>
            <a:r>
              <a:rPr lang="en-US" sz="1600"/>
              <a:t>Telescoping spray wand, dual-layer drop cloths</a:t>
            </a:r>
            <a:endParaRPr lang="en-US" sz="1600">
              <a:ea typeface="Calibri"/>
              <a:cs typeface="Calibri"/>
            </a:endParaRPr>
          </a:p>
          <a:p>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KEY INFORMATION ​</a:t>
            </a:r>
            <a:endParaRPr kumimoji="0" lang="en-US" sz="1600" b="1" i="0" u="none" strike="noStrike" kern="1200" cap="none" spc="0" normalizeH="0" baseline="0" noProof="0">
              <a:ln>
                <a:noFill/>
              </a:ln>
              <a:solidFill>
                <a:prstClr val="black"/>
              </a:solidFill>
              <a:effectLst/>
              <a:uLnTx/>
              <a:uFillTx/>
              <a:ea typeface="Calibri"/>
              <a:cs typeface="Calibri"/>
            </a:endParaRPr>
          </a:p>
          <a:p>
            <a:pPr>
              <a:defRPr/>
            </a:pPr>
            <a:r>
              <a:rPr kumimoji="0" lang="en-US" sz="1600" b="1" i="0" u="none" strike="noStrike" kern="1200" cap="none" spc="0" normalizeH="0" baseline="0" noProof="0">
                <a:ln>
                  <a:noFill/>
                </a:ln>
                <a:solidFill>
                  <a:prstClr val="black"/>
                </a:solidFill>
                <a:effectLst/>
                <a:uLnTx/>
                <a:uFillTx/>
                <a:ea typeface="+mn-ea"/>
                <a:cs typeface="+mn-cs"/>
              </a:rPr>
              <a:t>Anticipated Advertisement Date:  </a:t>
            </a:r>
            <a:r>
              <a:rPr lang="en-US" sz="1600">
                <a:solidFill>
                  <a:prstClr val="black"/>
                </a:solidFill>
              </a:rPr>
              <a:t>Q1 2026</a:t>
            </a:r>
            <a:r>
              <a:rPr kumimoji="0" lang="en-US" sz="1600" b="0" i="0" u="none" strike="noStrike" kern="1200" cap="none" spc="0" normalizeH="0" baseline="0" noProof="0">
                <a:ln>
                  <a:noFill/>
                </a:ln>
                <a:solidFill>
                  <a:prstClr val="black"/>
                </a:solidFill>
                <a:effectLst/>
                <a:uLnTx/>
                <a:uFillTx/>
                <a:ea typeface="+mn-ea"/>
                <a:cs typeface="+mn-cs"/>
              </a:rPr>
              <a:t> </a:t>
            </a:r>
            <a:endParaRPr kumimoji="0" lang="en-US" sz="1600" b="0" i="0" u="none" strike="noStrike" kern="1200" cap="none" spc="0" normalizeH="0" baseline="0" noProof="0">
              <a:ln>
                <a:noFill/>
              </a:ln>
              <a:solidFill>
                <a:prstClr val="black"/>
              </a:solidFill>
              <a:effectLst/>
              <a:uLnTx/>
              <a:uFillTx/>
              <a:ea typeface="Calibri"/>
              <a:cs typeface="Calibri"/>
            </a:endParaRPr>
          </a:p>
          <a:p>
            <a:pPr>
              <a:defRPr/>
            </a:pPr>
            <a:r>
              <a:rPr kumimoji="0" lang="en-US" sz="1600" b="1" i="0" u="none" strike="noStrike" kern="1200" cap="none" spc="0" normalizeH="0" baseline="0" noProof="0">
                <a:ln>
                  <a:noFill/>
                </a:ln>
                <a:solidFill>
                  <a:prstClr val="black"/>
                </a:solidFill>
                <a:effectLst/>
                <a:uLnTx/>
                <a:uFillTx/>
                <a:ea typeface="+mn-ea"/>
                <a:cs typeface="+mn-cs"/>
              </a:rPr>
              <a:t>Estimated Project Value: </a:t>
            </a:r>
            <a:r>
              <a:rPr kumimoji="0" lang="en-US" sz="1600" b="0" i="0" u="none" strike="noStrike" kern="1200" cap="none" spc="0" normalizeH="0" baseline="0" noProof="0">
                <a:ln>
                  <a:noFill/>
                </a:ln>
                <a:solidFill>
                  <a:prstClr val="black"/>
                </a:solidFill>
                <a:effectLst/>
                <a:uLnTx/>
                <a:uFillTx/>
                <a:ea typeface="+mn-ea"/>
                <a:cs typeface="+mn-cs"/>
              </a:rPr>
              <a:t> </a:t>
            </a:r>
            <a:r>
              <a:rPr lang="en-US" sz="1600">
                <a:solidFill>
                  <a:prstClr val="black"/>
                </a:solidFill>
              </a:rPr>
              <a:t>$2M </a:t>
            </a:r>
            <a:r>
              <a:rPr kumimoji="0" lang="en-US" sz="1600" b="0" i="0" u="none" strike="noStrike" kern="1200" cap="none" spc="0" normalizeH="0" baseline="0" noProof="0">
                <a:ln>
                  <a:noFill/>
                </a:ln>
                <a:solidFill>
                  <a:prstClr val="black"/>
                </a:solidFill>
                <a:effectLst/>
                <a:uLnTx/>
                <a:uFillTx/>
                <a:ea typeface="+mn-ea"/>
                <a:cs typeface="+mn-cs"/>
              </a:rPr>
              <a:t>to </a:t>
            </a:r>
            <a:r>
              <a:rPr lang="en-US" sz="1600">
                <a:solidFill>
                  <a:prstClr val="black"/>
                </a:solidFill>
              </a:rPr>
              <a:t>$4.99M</a:t>
            </a:r>
            <a:endParaRPr lang="en-US" sz="1600" b="0" i="0" u="none" strike="noStrike" kern="1200" cap="none" spc="0" normalizeH="0" baseline="0" noProof="0">
              <a:ln>
                <a:noFill/>
              </a:ln>
              <a:solidFill>
                <a:prstClr val="black"/>
              </a:solidFill>
              <a:effectLst/>
              <a:uLnTx/>
              <a:uFillTx/>
              <a:ea typeface="Calibri"/>
              <a:cs typeface="Calibri"/>
            </a:endParaRPr>
          </a:p>
          <a:p>
            <a:pPr>
              <a:defRPr/>
            </a:pPr>
            <a:r>
              <a:rPr kumimoji="0" lang="en-US" sz="1600" b="1" i="0" u="none" strike="noStrike" kern="1200" cap="none" spc="0" normalizeH="0" baseline="0" noProof="0">
                <a:ln>
                  <a:noFill/>
                </a:ln>
                <a:solidFill>
                  <a:prstClr val="black"/>
                </a:solidFill>
                <a:effectLst/>
                <a:uLnTx/>
                <a:uFillTx/>
                <a:ea typeface="+mn-ea"/>
                <a:cs typeface="+mn-cs"/>
              </a:rPr>
              <a:t>Small Business Program Goal: </a:t>
            </a:r>
            <a:r>
              <a:rPr lang="en-US" sz="1600">
                <a:solidFill>
                  <a:prstClr val="black"/>
                </a:solidFill>
              </a:rPr>
              <a:t>12% MWBE</a:t>
            </a:r>
            <a:endParaRPr lang="en-US" sz="160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Key Scope/Industry:​ </a:t>
            </a:r>
            <a:r>
              <a:rPr kumimoji="0" lang="en-US" sz="1600" b="0" i="0" u="none" strike="noStrike" kern="1200" cap="none" spc="0" normalizeH="0" baseline="0" noProof="0">
                <a:ln>
                  <a:noFill/>
                </a:ln>
                <a:solidFill>
                  <a:prstClr val="black"/>
                </a:solidFill>
                <a:effectLst/>
                <a:uLnTx/>
                <a:uFillTx/>
                <a:ea typeface="+mn-ea"/>
                <a:cs typeface="+mn-cs"/>
              </a:rPr>
              <a:t> </a:t>
            </a:r>
            <a:r>
              <a:rPr lang="en-US" sz="1600" b="0" i="0">
                <a:effectLst/>
              </a:rPr>
              <a:t>Janitorial. Need to be able to use a lift and ladders, work is above 20’.</a:t>
            </a:r>
            <a:endParaRPr lang="en-US" sz="1600" b="0" i="0">
              <a:effectLs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mn-cs"/>
              </a:rPr>
              <a:t>Project Manager​: </a:t>
            </a:r>
            <a:r>
              <a:rPr kumimoji="0" lang="en-US" sz="1600" i="0" u="none" strike="noStrike" kern="1200" cap="none" spc="0" normalizeH="0" baseline="0" noProof="0">
                <a:ln>
                  <a:noFill/>
                </a:ln>
                <a:effectLst/>
                <a:uLnTx/>
                <a:uFillTx/>
                <a:ea typeface="+mn-ea"/>
                <a:cs typeface="+mn-cs"/>
              </a:rPr>
              <a:t>Cara James</a:t>
            </a:r>
            <a:r>
              <a:rPr kumimoji="0" lang="en-US" sz="1600" b="1" i="0" u="none" strike="noStrike" kern="1200" cap="none" spc="0" normalizeH="0" baseline="0" noProof="0">
                <a:ln>
                  <a:noFill/>
                </a:ln>
                <a:solidFill>
                  <a:prstClr val="black"/>
                </a:solidFill>
                <a:effectLst/>
                <a:uLnTx/>
                <a:uFillTx/>
                <a:ea typeface="+mn-ea"/>
                <a:cs typeface="+mn-cs"/>
              </a:rPr>
              <a:t>| </a:t>
            </a:r>
            <a:r>
              <a:rPr lang="en-US" sz="1600" b="0" i="0">
                <a:solidFill>
                  <a:srgbClr val="323130"/>
                </a:solidFill>
                <a:effectLst/>
                <a:hlinkClick r:id="rId3"/>
              </a:rPr>
              <a:t>Cara.James@flydenver.com</a:t>
            </a:r>
            <a:endParaRPr kumimoji="0" lang="en-US" sz="16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876081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27060-75D5-00D0-7978-A0D631A6FC97}"/>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F88DE285-AEB0-58AD-125D-C6BA8DFD4182}"/>
              </a:ext>
            </a:extLst>
          </p:cNvPr>
          <p:cNvSpPr>
            <a:spLocks noGrp="1"/>
          </p:cNvSpPr>
          <p:nvPr>
            <p:ph type="title" idx="4294967295"/>
          </p:nvPr>
        </p:nvSpPr>
        <p:spPr>
          <a:xfrm>
            <a:off x="767399" y="502697"/>
            <a:ext cx="9286875"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rgbClr val="440099"/>
                </a:solidFill>
                <a:latin typeface="+mn-lt"/>
                <a:ea typeface="+mn-ea"/>
                <a:cs typeface="+mn-cs"/>
              </a:rPr>
              <a:t>On Call Electrical Services </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a:extLst>
              <a:ext uri="{FF2B5EF4-FFF2-40B4-BE49-F238E27FC236}">
                <a16:creationId xmlns:a16="http://schemas.microsoft.com/office/drawing/2014/main" id="{5F924661-ABBC-6C2F-839E-0847FE33E541}"/>
              </a:ext>
              <a:ext uri="{C183D7F6-B498-43B3-948B-1728B52AA6E4}">
                <adec:decorative xmlns:adec="http://schemas.microsoft.com/office/drawing/2017/decorative" val="0"/>
              </a:ext>
            </a:extLst>
          </p:cNvPr>
          <p:cNvSpPr txBox="1"/>
          <p:nvPr/>
        </p:nvSpPr>
        <p:spPr>
          <a:xfrm>
            <a:off x="771858" y="1178641"/>
            <a:ext cx="9512421" cy="4708981"/>
          </a:xfrm>
          <a:prstGeom prst="rect">
            <a:avLst/>
          </a:prstGeom>
          <a:noFill/>
        </p:spPr>
        <p:txBody>
          <a:bodyPr wrap="square" lIns="91440" tIns="45720" rIns="91440" bIns="45720" anchor="t">
            <a:spAutoFit/>
          </a:bodyPr>
          <a:lstStyle/>
          <a:p>
            <a:r>
              <a:rPr lang="en-US" sz="1600">
                <a:ea typeface="+mn-lt"/>
                <a:cs typeface="+mn-lt"/>
              </a:rPr>
              <a:t>DEN seeks to acquire an On-Call Electrical Services contractor to provide electrical services for projects and tasks on airport property. These services may include but are not necessarily limited to, the furnishment and installation of the following: </a:t>
            </a:r>
            <a:br>
              <a:rPr lang="en-US" sz="1600">
                <a:ea typeface="+mn-lt"/>
                <a:cs typeface="+mn-lt"/>
              </a:rPr>
            </a:br>
            <a:endParaRPr lang="en-US" sz="1600">
              <a:ea typeface="+mn-lt"/>
              <a:cs typeface="+mn-lt"/>
            </a:endParaRPr>
          </a:p>
          <a:p>
            <a:pPr marL="800100" lvl="1" indent="-342900">
              <a:buFont typeface="+mj-lt"/>
              <a:buAutoNum type="arabicPeriod"/>
            </a:pPr>
            <a:r>
              <a:rPr lang="en-US" sz="1600">
                <a:ea typeface="+mn-lt"/>
                <a:cs typeface="+mn-lt"/>
              </a:rPr>
              <a:t>Power Devices, Equipment and Circuiting </a:t>
            </a:r>
          </a:p>
          <a:p>
            <a:pPr marL="800100" lvl="1" indent="-342900">
              <a:buFont typeface="+mj-lt"/>
              <a:buAutoNum type="arabicPeriod"/>
            </a:pPr>
            <a:r>
              <a:rPr lang="en-US" sz="1600">
                <a:ea typeface="+mn-lt"/>
                <a:cs typeface="+mn-lt"/>
              </a:rPr>
              <a:t>Lighting </a:t>
            </a:r>
          </a:p>
          <a:p>
            <a:pPr marL="800100" lvl="1" indent="-342900">
              <a:buFont typeface="+mj-lt"/>
              <a:buAutoNum type="arabicPeriod"/>
            </a:pPr>
            <a:r>
              <a:rPr lang="en-US" sz="1600">
                <a:ea typeface="+mn-lt"/>
                <a:cs typeface="+mn-lt"/>
              </a:rPr>
              <a:t>Low-Voltage and special systems </a:t>
            </a:r>
          </a:p>
          <a:p>
            <a:pPr marL="800100" lvl="1" indent="-342900">
              <a:buFont typeface="+mj-lt"/>
              <a:buAutoNum type="arabicPeriod"/>
            </a:pPr>
            <a:r>
              <a:rPr lang="en-US" sz="1600">
                <a:ea typeface="+mn-lt"/>
                <a:cs typeface="+mn-lt"/>
              </a:rPr>
              <a:t>Life Safety </a:t>
            </a:r>
          </a:p>
          <a:p>
            <a:pPr marL="800100" lvl="1" indent="-342900">
              <a:buFont typeface="+mj-lt"/>
              <a:buAutoNum type="arabicPeriod"/>
            </a:pPr>
            <a:r>
              <a:rPr lang="en-US" sz="1600">
                <a:ea typeface="+mn-lt"/>
                <a:cs typeface="+mn-lt"/>
              </a:rPr>
              <a:t>Medium Voltage</a:t>
            </a:r>
          </a:p>
          <a:p>
            <a:pPr marL="800100" lvl="1" indent="-342900">
              <a:buFont typeface="+mj-lt"/>
              <a:buAutoNum type="arabicPeriod"/>
            </a:pPr>
            <a:r>
              <a:rPr lang="en-US" sz="1600">
                <a:ea typeface="+mn-lt"/>
                <a:cs typeface="+mn-lt"/>
              </a:rPr>
              <a:t>Other disciplines (only when ancillary to electrical work).</a:t>
            </a:r>
            <a:endParaRPr lang="en-US" sz="1600" b="0" i="0" u="none" strike="noStrike" kern="1200" cap="none" spc="0" normalizeH="0" baseline="0" noProof="0">
              <a:ln>
                <a:noFill/>
              </a:ln>
              <a:solidFill>
                <a:prstClr val="black"/>
              </a:solidFill>
              <a:effectLst/>
              <a:uLnTx/>
              <a:uFillTx/>
              <a:ea typeface="Calibri"/>
              <a:cs typeface="Calibri"/>
            </a:endParaRPr>
          </a:p>
          <a:p>
            <a:pPr>
              <a:defRPr/>
            </a:pPr>
            <a:endParaRPr lang="en-US" sz="1600">
              <a:solidFill>
                <a:prstClr val="black"/>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Calibri"/>
                <a:cs typeface="Calibri"/>
              </a:rPr>
              <a:t>KEY INFORMATION ​</a:t>
            </a:r>
            <a:endParaRPr lang="en-US" sz="1600" b="1" i="0" u="none" strike="noStrike" kern="1200" cap="none" spc="0" normalizeH="0" baseline="0" noProof="0">
              <a:ln>
                <a:noFill/>
              </a:ln>
              <a:solidFill>
                <a:prstClr val="black"/>
              </a:solidFill>
              <a:effectLst/>
              <a:uLnTx/>
              <a:uFillTx/>
              <a:ea typeface="Calibri"/>
              <a:cs typeface="Calibri"/>
            </a:endParaRPr>
          </a:p>
          <a:p>
            <a:pPr>
              <a:defRPr/>
            </a:pPr>
            <a:r>
              <a:rPr kumimoji="0" lang="en-US" sz="1600" b="1" i="0" u="none" strike="noStrike" kern="1200" cap="none" spc="0" normalizeH="0" baseline="0" noProof="0">
                <a:ln>
                  <a:noFill/>
                </a:ln>
                <a:solidFill>
                  <a:prstClr val="black"/>
                </a:solidFill>
                <a:effectLst/>
                <a:uLnTx/>
                <a:uFillTx/>
                <a:ea typeface="Calibri"/>
                <a:cs typeface="Calibri"/>
              </a:rPr>
              <a:t>Anticipated Advertisement Date:  </a:t>
            </a:r>
            <a:r>
              <a:rPr lang="en-US" sz="1600">
                <a:solidFill>
                  <a:prstClr val="black"/>
                </a:solidFill>
                <a:ea typeface="Calibri"/>
                <a:cs typeface="Calibri"/>
              </a:rPr>
              <a:t>Q2</a:t>
            </a:r>
            <a:r>
              <a:rPr kumimoji="0" lang="en-US" sz="1600" b="0" i="0" u="none" strike="noStrike" kern="1200" cap="none" spc="0" normalizeH="0" baseline="0" noProof="0">
                <a:ln>
                  <a:noFill/>
                </a:ln>
                <a:solidFill>
                  <a:prstClr val="black"/>
                </a:solidFill>
                <a:effectLst/>
                <a:uLnTx/>
                <a:uFillTx/>
                <a:ea typeface="Calibri"/>
                <a:cs typeface="Calibri"/>
              </a:rPr>
              <a:t> </a:t>
            </a:r>
            <a:r>
              <a:rPr lang="en-US" sz="1600">
                <a:solidFill>
                  <a:prstClr val="black"/>
                </a:solidFill>
                <a:ea typeface="Calibri"/>
                <a:cs typeface="Calibri"/>
              </a:rPr>
              <a:t>2026</a:t>
            </a:r>
            <a:endParaRPr lang="en-US" sz="1600" b="0" i="0" u="none" strike="noStrike" kern="1200" cap="none" spc="0" normalizeH="0" baseline="0" noProof="0">
              <a:ln>
                <a:noFill/>
              </a:ln>
              <a:solidFill>
                <a:prstClr val="black"/>
              </a:solidFill>
              <a:effectLst/>
              <a:uLnTx/>
              <a:uFillTx/>
              <a:ea typeface="Calibri"/>
              <a:cs typeface="Calibri"/>
            </a:endParaRPr>
          </a:p>
          <a:p>
            <a:pPr lvl="0">
              <a:defRPr/>
            </a:pPr>
            <a:r>
              <a:rPr kumimoji="0" lang="en-US" sz="1600" b="1" i="0" u="none" strike="noStrike" kern="1200" cap="none" spc="0" normalizeH="0" baseline="0" noProof="0">
                <a:ln>
                  <a:noFill/>
                </a:ln>
                <a:solidFill>
                  <a:prstClr val="black"/>
                </a:solidFill>
                <a:effectLst/>
                <a:uLnTx/>
                <a:uFillTx/>
                <a:ea typeface="Calibri"/>
                <a:cs typeface="Calibri"/>
              </a:rPr>
              <a:t>Estimated Project Value: </a:t>
            </a:r>
            <a:r>
              <a:rPr kumimoji="0" lang="en-US" sz="1600" b="0" i="0" u="none" strike="noStrike" kern="1200" cap="none" spc="0" normalizeH="0" baseline="0" noProof="0">
                <a:ln>
                  <a:noFill/>
                </a:ln>
                <a:solidFill>
                  <a:prstClr val="black"/>
                </a:solidFill>
                <a:effectLst/>
                <a:uLnTx/>
                <a:uFillTx/>
                <a:ea typeface="Calibri"/>
                <a:cs typeface="Calibri"/>
              </a:rPr>
              <a:t> </a:t>
            </a:r>
            <a:r>
              <a:rPr lang="en-US" sz="1600"/>
              <a:t>$2M to $4.99M</a:t>
            </a:r>
            <a:endParaRPr lang="en-US" sz="1600">
              <a:ea typeface="Calibri"/>
              <a:cs typeface="Calibri"/>
            </a:endParaRPr>
          </a:p>
          <a:p>
            <a:pPr lvl="0">
              <a:defRPr/>
            </a:pPr>
            <a:r>
              <a:rPr kumimoji="0" lang="en-US" sz="1600" b="1" i="0" u="none" strike="noStrike" kern="1200" cap="none" spc="0" normalizeH="0" baseline="0" noProof="0">
                <a:ln>
                  <a:noFill/>
                </a:ln>
                <a:solidFill>
                  <a:prstClr val="black"/>
                </a:solidFill>
                <a:effectLst/>
                <a:uLnTx/>
                <a:uFillTx/>
                <a:ea typeface="Calibri"/>
                <a:cs typeface="Calibri"/>
              </a:rPr>
              <a:t>Small Business Program Goal: </a:t>
            </a:r>
            <a:r>
              <a:rPr lang="en-US" sz="1600">
                <a:solidFill>
                  <a:prstClr val="black"/>
                </a:solidFill>
                <a:ea typeface="Calibri"/>
                <a:cs typeface="Calibri"/>
              </a:rPr>
              <a:t>TBD</a:t>
            </a:r>
            <a:endParaRPr lang="en-US" sz="1600" b="0" i="0" u="none" strike="noStrike" kern="1200" cap="none" spc="0" normalizeH="0" baseline="0" noProof="0">
              <a:ln>
                <a:noFill/>
              </a:ln>
              <a:solidFill>
                <a:prstClr val="black"/>
              </a:solidFill>
              <a:effectLst/>
              <a:uLnTx/>
              <a:uFillTx/>
              <a:ea typeface="Calibri"/>
              <a:cs typeface="Calibri"/>
            </a:endParaRPr>
          </a:p>
          <a:p>
            <a:pPr>
              <a:defRPr/>
            </a:pPr>
            <a:r>
              <a:rPr lang="en-US" sz="1600" b="1">
                <a:solidFill>
                  <a:prstClr val="black"/>
                </a:solidFill>
                <a:ea typeface="Calibri"/>
                <a:cs typeface="Calibri"/>
              </a:rPr>
              <a:t>Key Industry:</a:t>
            </a:r>
            <a:r>
              <a:rPr lang="en-US" sz="1600">
                <a:solidFill>
                  <a:prstClr val="black"/>
                </a:solidFill>
                <a:ea typeface="Calibri"/>
                <a:cs typeface="Calibri"/>
              </a:rPr>
              <a:t> Electrical, Low and Medium Voltage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ea typeface="Calibri"/>
                <a:cs typeface="Calibri"/>
              </a:rPr>
              <a:t>Project</a:t>
            </a:r>
            <a:r>
              <a:rPr kumimoji="0" lang="en-US" sz="1600" b="1" i="0" u="none" strike="noStrike" kern="1200" cap="none" spc="0" normalizeH="0" baseline="0" noProof="0">
                <a:ln>
                  <a:noFill/>
                </a:ln>
                <a:effectLst/>
                <a:uLnTx/>
                <a:uFillTx/>
                <a:ea typeface="Calibri"/>
                <a:cs typeface="Calibri"/>
              </a:rPr>
              <a:t> Manager​: </a:t>
            </a:r>
            <a:r>
              <a:rPr lang="en-US" sz="1600">
                <a:ea typeface="Calibri"/>
                <a:cs typeface="Calibri"/>
              </a:rPr>
              <a:t>Jacqueline</a:t>
            </a:r>
            <a:r>
              <a:rPr lang="en-US" sz="1600">
                <a:solidFill>
                  <a:prstClr val="black"/>
                </a:solidFill>
                <a:ea typeface="Calibri"/>
                <a:cs typeface="Calibri"/>
              </a:rPr>
              <a:t> Wilson </a:t>
            </a:r>
            <a:r>
              <a:rPr kumimoji="0" lang="en-US" sz="1600" b="1" i="0" u="none" strike="noStrike" kern="1200" cap="none" spc="0" normalizeH="0" baseline="0" noProof="0">
                <a:ln>
                  <a:noFill/>
                </a:ln>
                <a:solidFill>
                  <a:prstClr val="black"/>
                </a:solidFill>
                <a:effectLst/>
                <a:uLnTx/>
                <a:uFillTx/>
                <a:ea typeface="Calibri"/>
                <a:cs typeface="Calibri"/>
              </a:rPr>
              <a:t>| </a:t>
            </a:r>
            <a:r>
              <a:rPr lang="en-US" sz="1600">
                <a:solidFill>
                  <a:srgbClr val="323130"/>
                </a:solidFill>
                <a:ea typeface="Calibri"/>
                <a:cs typeface="Calibri"/>
                <a:hlinkClick r:id="rId3"/>
              </a:rPr>
              <a:t>jacqueline.wilson@flydenver.com</a:t>
            </a:r>
            <a:endParaRPr lang="en-US" sz="1600">
              <a:solidFill>
                <a:srgbClr val="323130"/>
              </a:solidFill>
              <a:ea typeface="Calibri"/>
              <a:cs typeface="Calibri"/>
            </a:endParaRPr>
          </a:p>
          <a:p>
            <a:pPr>
              <a:defRPr/>
            </a:pPr>
            <a:endParaRPr lang="en-US" sz="1400">
              <a:solidFill>
                <a:srgbClr val="323130"/>
              </a:solidFill>
              <a:ea typeface="Calibri"/>
              <a:cs typeface="Calibri"/>
            </a:endParaRPr>
          </a:p>
          <a:p>
            <a:pPr>
              <a:defRPr/>
            </a:pPr>
            <a:endParaRPr lang="en-US" sz="1400">
              <a:solidFill>
                <a:srgbClr val="323130"/>
              </a:solidFill>
              <a:ea typeface="Calibri"/>
              <a:cs typeface="Calibri"/>
            </a:endParaRPr>
          </a:p>
        </p:txBody>
      </p:sp>
    </p:spTree>
    <p:extLst>
      <p:ext uri="{BB962C8B-B14F-4D97-AF65-F5344CB8AC3E}">
        <p14:creationId xmlns:p14="http://schemas.microsoft.com/office/powerpoint/2010/main" val="1766899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descr="Housekeeping&#10;Please note the following Zoom housekeeping items as you enter:&#10;All cameras and microphones must remain off during the main session&#10;We encourage you to use the Q&amp;A function &#10;">
            <a:extLst>
              <a:ext uri="{FF2B5EF4-FFF2-40B4-BE49-F238E27FC236}">
                <a16:creationId xmlns:a16="http://schemas.microsoft.com/office/drawing/2014/main" id="{90003090-4EA3-A38E-7DF8-853A56FC6CCD}"/>
              </a:ext>
              <a:ext uri="{C183D7F6-B498-43B3-948B-1728B52AA6E4}">
                <adec:decorative xmlns:adec="http://schemas.microsoft.com/office/drawing/2017/decorative" val="0"/>
              </a:ext>
            </a:extLst>
          </p:cNvPr>
          <p:cNvSpPr>
            <a:spLocks noGrp="1"/>
          </p:cNvSpPr>
          <p:nvPr>
            <p:ph type="title" idx="4294967295"/>
          </p:nvPr>
        </p:nvSpPr>
        <p:spPr>
          <a:xfrm>
            <a:off x="892366" y="386719"/>
            <a:ext cx="8694738"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Housekeeping</a:t>
            </a:r>
          </a:p>
        </p:txBody>
      </p:sp>
      <p:sp>
        <p:nvSpPr>
          <p:cNvPr id="12" name="Text Placeholder 11">
            <a:extLst>
              <a:ext uri="{FF2B5EF4-FFF2-40B4-BE49-F238E27FC236}">
                <a16:creationId xmlns:a16="http://schemas.microsoft.com/office/drawing/2014/main" id="{F3A340E0-1503-4007-DE5B-398218D4AA5D}"/>
              </a:ext>
              <a:ext uri="{C183D7F6-B498-43B3-948B-1728B52AA6E4}">
                <adec:decorative xmlns:adec="http://schemas.microsoft.com/office/drawing/2017/decorative" val="1"/>
              </a:ext>
            </a:extLst>
          </p:cNvPr>
          <p:cNvSpPr>
            <a:spLocks noGrp="1"/>
          </p:cNvSpPr>
          <p:nvPr>
            <p:ph type="body" sz="quarter" idx="4294967295"/>
          </p:nvPr>
        </p:nvSpPr>
        <p:spPr>
          <a:xfrm>
            <a:off x="892365" y="1566767"/>
            <a:ext cx="10257415" cy="577850"/>
          </a:xfrm>
          <a:prstGeom prst="rect">
            <a:avLst/>
          </a:prstGeom>
        </p:spPr>
        <p:txBody>
          <a:bodyPr/>
          <a:lstStyle/>
          <a:p>
            <a:pPr>
              <a:buClr>
                <a:schemeClr val="tx1"/>
              </a:buClr>
            </a:pPr>
            <a:r>
              <a:rPr lang="en-US" sz="2000"/>
              <a:t>Please note the following Zoom housekeeping items as you enter:</a:t>
            </a:r>
          </a:p>
          <a:p>
            <a:pPr marL="285750" indent="-285750">
              <a:buClr>
                <a:schemeClr val="tx1"/>
              </a:buClr>
              <a:buFont typeface="Arial" panose="020B0604020202020204" pitchFamily="34" charset="0"/>
              <a:buChar char="•"/>
            </a:pPr>
            <a:r>
              <a:rPr lang="en-US" sz="2000"/>
              <a:t>All cameras and microphones must remain off during the main session</a:t>
            </a:r>
          </a:p>
          <a:p>
            <a:pPr marL="285750" indent="-285750">
              <a:buClr>
                <a:schemeClr val="tx1"/>
              </a:buClr>
              <a:buFont typeface="Arial" panose="020B0604020202020204" pitchFamily="34" charset="0"/>
              <a:buChar char="•"/>
            </a:pPr>
            <a:r>
              <a:rPr lang="en-US" sz="2000"/>
              <a:t>Please note that the Chat and Q&amp;A Functions are closed</a:t>
            </a:r>
          </a:p>
          <a:p>
            <a:pPr marL="971550" lvl="1" indent="-285750">
              <a:buClr>
                <a:schemeClr val="tx1"/>
              </a:buClr>
            </a:pPr>
            <a:r>
              <a:rPr lang="en-US" sz="2000"/>
              <a:t>If you would like to introduce your firm to everyone, please scan the QR Code and let us know the projects you are interested in. </a:t>
            </a:r>
          </a:p>
          <a:p>
            <a:pPr lvl="1" indent="0" algn="ctr">
              <a:buClr>
                <a:schemeClr val="tx1"/>
              </a:buClr>
              <a:buNone/>
            </a:pPr>
            <a:br>
              <a:rPr lang="en-US" sz="2000" b="1">
                <a:solidFill>
                  <a:srgbClr val="E35B2A"/>
                </a:solidFill>
              </a:rPr>
            </a:br>
            <a:r>
              <a:rPr lang="en-US" sz="2800" b="1">
                <a:solidFill>
                  <a:srgbClr val="E35B2A"/>
                </a:solidFill>
              </a:rPr>
              <a:t>Complete Your Project Interest Form</a:t>
            </a:r>
          </a:p>
          <a:p>
            <a:endParaRPr lang="en-US"/>
          </a:p>
        </p:txBody>
      </p:sp>
      <p:pic>
        <p:nvPicPr>
          <p:cNvPr id="2" name="Picture 1" descr="https://forms.office.com/r/vb1nJEvmxH">
            <a:extLst>
              <a:ext uri="{FF2B5EF4-FFF2-40B4-BE49-F238E27FC236}">
                <a16:creationId xmlns:a16="http://schemas.microsoft.com/office/drawing/2014/main" id="{A0695BB8-B839-8B8D-BB22-09E3D7B1BC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39735" y="4434715"/>
            <a:ext cx="1291213" cy="1291213"/>
          </a:xfrm>
          <a:prstGeom prst="rect">
            <a:avLst/>
          </a:prstGeom>
        </p:spPr>
      </p:pic>
    </p:spTree>
    <p:extLst>
      <p:ext uri="{BB962C8B-B14F-4D97-AF65-F5344CB8AC3E}">
        <p14:creationId xmlns:p14="http://schemas.microsoft.com/office/powerpoint/2010/main" val="735330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4D51B-815C-925F-6BE9-1A20B109DF52}"/>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6F28196B-146E-A03B-FEC2-27589D326F67}"/>
              </a:ext>
            </a:extLst>
          </p:cNvPr>
          <p:cNvSpPr>
            <a:spLocks noGrp="1"/>
          </p:cNvSpPr>
          <p:nvPr>
            <p:ph type="title" idx="4294967295"/>
          </p:nvPr>
        </p:nvSpPr>
        <p:spPr>
          <a:xfrm>
            <a:off x="771858" y="482656"/>
            <a:ext cx="10278060"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rgbClr val="440099"/>
                </a:solidFill>
                <a:latin typeface="+mn-lt"/>
                <a:ea typeface="+mn-ea"/>
                <a:cs typeface="+mn-cs"/>
              </a:rPr>
              <a:t>DEN Guard Gates Maintenance, Repair, and Emergency Services</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a:extLst>
              <a:ext uri="{FF2B5EF4-FFF2-40B4-BE49-F238E27FC236}">
                <a16:creationId xmlns:a16="http://schemas.microsoft.com/office/drawing/2014/main" id="{0D3BF9D1-8BCD-533E-63BA-1E4F781F8365}"/>
              </a:ext>
              <a:ext uri="{C183D7F6-B498-43B3-948B-1728B52AA6E4}">
                <adec:decorative xmlns:adec="http://schemas.microsoft.com/office/drawing/2017/decorative" val="0"/>
              </a:ext>
            </a:extLst>
          </p:cNvPr>
          <p:cNvSpPr txBox="1"/>
          <p:nvPr/>
        </p:nvSpPr>
        <p:spPr>
          <a:xfrm>
            <a:off x="771858" y="1178641"/>
            <a:ext cx="10189925" cy="5724644"/>
          </a:xfrm>
          <a:prstGeom prst="rect">
            <a:avLst/>
          </a:prstGeom>
          <a:noFill/>
        </p:spPr>
        <p:txBody>
          <a:bodyPr wrap="square" lIns="91440" tIns="45720" rIns="91440" bIns="45720" anchor="t">
            <a:spAutoFit/>
          </a:bodyPr>
          <a:lstStyle/>
          <a:p>
            <a:r>
              <a:rPr lang="en-US" sz="1600">
                <a:ea typeface="+mn-lt"/>
                <a:cs typeface="+mn-lt"/>
              </a:rPr>
              <a:t>Provide preventative maintenance, corrective maintenance and emergency repair services to extend the life of DEN’s electric security gates and be responsible for expedited time-critical gate repairs that may impact public safety and airport security.</a:t>
            </a:r>
            <a:endParaRPr lang="en-US" sz="1600">
              <a:ea typeface="Calibri"/>
              <a:cs typeface="Calibri"/>
            </a:endParaRPr>
          </a:p>
          <a:p>
            <a:endParaRPr lang="en-US" sz="1600">
              <a:ea typeface="Calibri"/>
              <a:cs typeface="Calibri"/>
            </a:endParaRPr>
          </a:p>
          <a:p>
            <a:r>
              <a:rPr lang="en-US" sz="1600" b="1"/>
              <a:t>Scope includes</a:t>
            </a:r>
            <a:r>
              <a:rPr lang="en-US" sz="1600"/>
              <a:t>:</a:t>
            </a:r>
            <a:endParaRPr lang="en-US" sz="1600">
              <a:ea typeface="Calibri"/>
              <a:cs typeface="Calibri"/>
            </a:endParaRPr>
          </a:p>
          <a:p>
            <a:pPr marL="285750" indent="-285750">
              <a:buFont typeface="Arial" panose="020B0604020202020204" pitchFamily="34" charset="0"/>
              <a:buChar char="•"/>
            </a:pPr>
            <a:r>
              <a:rPr lang="en-US" sz="1600"/>
              <a:t>Preventative and corrective maintenance</a:t>
            </a:r>
            <a:endParaRPr lang="en-US" sz="1600">
              <a:ea typeface="Calibri"/>
              <a:cs typeface="Calibri"/>
            </a:endParaRPr>
          </a:p>
          <a:p>
            <a:pPr marL="285750" indent="-285750">
              <a:buFont typeface="Arial" panose="020B0604020202020204" pitchFamily="34" charset="0"/>
              <a:buChar char="•"/>
            </a:pPr>
            <a:r>
              <a:rPr lang="en-US" sz="1600"/>
              <a:t>Emergency repair services</a:t>
            </a:r>
            <a:endParaRPr lang="en-US" sz="1600">
              <a:ea typeface="Calibri"/>
              <a:cs typeface="Calibri"/>
            </a:endParaRPr>
          </a:p>
          <a:p>
            <a:pPr marL="285750" indent="-285750">
              <a:buFont typeface="Arial" panose="020B0604020202020204" pitchFamily="34" charset="0"/>
              <a:buChar char="•"/>
            </a:pPr>
            <a:r>
              <a:rPr lang="en-US" sz="1600"/>
              <a:t>Gate and gate operator installation/removal</a:t>
            </a:r>
            <a:endParaRPr lang="en-US" sz="1600">
              <a:ea typeface="Calibri"/>
              <a:cs typeface="Calibri"/>
            </a:endParaRPr>
          </a:p>
          <a:p>
            <a:pPr marL="285750" indent="-285750">
              <a:buFont typeface="Arial" panose="020B0604020202020204" pitchFamily="34" charset="0"/>
              <a:buChar char="•"/>
            </a:pPr>
            <a:r>
              <a:rPr lang="en-US" sz="1600"/>
              <a:t>Troubleshooting and diagnostics</a:t>
            </a:r>
            <a:endParaRPr lang="en-US" sz="1600">
              <a:ea typeface="Calibri"/>
              <a:cs typeface="Calibri"/>
            </a:endParaRPr>
          </a:p>
          <a:p>
            <a:pPr marL="285750" indent="-285750">
              <a:buFont typeface="Arial" panose="020B0604020202020204" pitchFamily="34" charset="0"/>
              <a:buChar char="•"/>
            </a:pPr>
            <a:r>
              <a:rPr lang="en-US" sz="1600"/>
              <a:t>PLC (Programmable Logic Controller) experience required</a:t>
            </a:r>
            <a:endParaRPr lang="en-US" sz="1600">
              <a:ea typeface="Calibri"/>
              <a:cs typeface="Calibri"/>
            </a:endParaRPr>
          </a:p>
          <a:p>
            <a:r>
              <a:rPr lang="en-US" sz="1600" b="1"/>
              <a:t>Qualifications:</a:t>
            </a:r>
            <a:endParaRPr lang="en-US" sz="1600" b="1">
              <a:ea typeface="Calibri"/>
              <a:cs typeface="Calibri"/>
            </a:endParaRPr>
          </a:p>
          <a:p>
            <a:pPr marL="285750" indent="-285750">
              <a:buFont typeface="Arial" panose="020B0604020202020204" pitchFamily="34" charset="0"/>
              <a:buChar char="•"/>
            </a:pPr>
            <a:r>
              <a:rPr lang="en-US" sz="1600"/>
              <a:t>Provide personnel skilled in diagnosing technical issues with complex gate system</a:t>
            </a:r>
            <a:endParaRPr lang="en-US" sz="1600">
              <a:ea typeface="Calibri"/>
              <a:cs typeface="Calibri"/>
            </a:endParaRPr>
          </a:p>
          <a:p>
            <a:pPr marL="285750" indent="-285750">
              <a:buFont typeface="Arial" panose="020B0604020202020204" pitchFamily="34" charset="0"/>
              <a:buChar char="•"/>
            </a:pPr>
            <a:r>
              <a:rPr lang="en-US" sz="1600"/>
              <a:t>Familiarization with DEN's preferred manufacturers for new and replacement parts</a:t>
            </a:r>
            <a:endParaRPr lang="en-US" sz="1600">
              <a:ea typeface="Calibri"/>
              <a:cs typeface="Calibri"/>
            </a:endParaRPr>
          </a:p>
          <a:p>
            <a:pPr marL="285750" indent="-285750">
              <a:buFont typeface="Arial" panose="020B0604020202020204" pitchFamily="34" charset="0"/>
              <a:buChar char="•"/>
              <a:defRPr/>
            </a:pPr>
            <a:endParaRPr lang="en-US" sz="1600">
              <a:solidFill>
                <a:prstClr val="black"/>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Calibri"/>
                <a:cs typeface="Calibri"/>
              </a:rPr>
              <a:t>KEY INFORMATION ​</a:t>
            </a:r>
            <a:endParaRPr lang="en-US" sz="1600" b="1" i="0" u="none" strike="noStrike" kern="1200" cap="none" spc="0" normalizeH="0" baseline="0" noProof="0">
              <a:ln>
                <a:noFill/>
              </a:ln>
              <a:solidFill>
                <a:prstClr val="black"/>
              </a:solidFill>
              <a:effectLst/>
              <a:uLnTx/>
              <a:uFillTx/>
              <a:ea typeface="Calibri"/>
              <a:cs typeface="Calibri"/>
            </a:endParaRPr>
          </a:p>
          <a:p>
            <a:pPr>
              <a:defRPr/>
            </a:pPr>
            <a:r>
              <a:rPr kumimoji="0" lang="en-US" sz="1600" b="1" i="0" u="none" strike="noStrike" kern="1200" cap="none" spc="0" normalizeH="0" baseline="0" noProof="0">
                <a:ln>
                  <a:noFill/>
                </a:ln>
                <a:solidFill>
                  <a:prstClr val="black"/>
                </a:solidFill>
                <a:effectLst/>
                <a:uLnTx/>
                <a:uFillTx/>
                <a:ea typeface="Calibri"/>
                <a:cs typeface="Calibri"/>
              </a:rPr>
              <a:t>Anticipated Advertisement Date:  </a:t>
            </a:r>
            <a:r>
              <a:rPr lang="en-US" sz="1600">
                <a:solidFill>
                  <a:prstClr val="black"/>
                </a:solidFill>
                <a:ea typeface="Calibri"/>
                <a:cs typeface="Calibri"/>
              </a:rPr>
              <a:t>Q3</a:t>
            </a:r>
            <a:r>
              <a:rPr kumimoji="0" lang="en-US" sz="1600" b="0" i="0" u="none" strike="noStrike" kern="1200" cap="none" spc="0" normalizeH="0" baseline="0" noProof="0">
                <a:ln>
                  <a:noFill/>
                </a:ln>
                <a:solidFill>
                  <a:prstClr val="black"/>
                </a:solidFill>
                <a:effectLst/>
                <a:uLnTx/>
                <a:uFillTx/>
                <a:ea typeface="Calibri"/>
                <a:cs typeface="Calibri"/>
              </a:rPr>
              <a:t> </a:t>
            </a:r>
            <a:r>
              <a:rPr lang="en-US" sz="1600">
                <a:solidFill>
                  <a:prstClr val="black"/>
                </a:solidFill>
                <a:ea typeface="Calibri"/>
                <a:cs typeface="Calibri"/>
              </a:rPr>
              <a:t>2026 </a:t>
            </a:r>
            <a:endParaRPr lang="en-US" sz="1600" b="0" i="0" u="none" strike="noStrike" kern="1200" cap="none" spc="0" normalizeH="0" baseline="0" noProof="0">
              <a:ln>
                <a:noFill/>
              </a:ln>
              <a:solidFill>
                <a:prstClr val="black"/>
              </a:solidFill>
              <a:effectLst/>
              <a:uLnTx/>
              <a:uFillTx/>
              <a:ea typeface="Calibri"/>
              <a:cs typeface="Calibri"/>
            </a:endParaRPr>
          </a:p>
          <a:p>
            <a:pPr lvl="0">
              <a:defRPr/>
            </a:pPr>
            <a:r>
              <a:rPr kumimoji="0" lang="en-US" sz="1600" b="1" i="0" u="none" strike="noStrike" kern="1200" cap="none" spc="0" normalizeH="0" baseline="0" noProof="0">
                <a:ln>
                  <a:noFill/>
                </a:ln>
                <a:solidFill>
                  <a:prstClr val="black"/>
                </a:solidFill>
                <a:effectLst/>
                <a:uLnTx/>
                <a:uFillTx/>
                <a:ea typeface="Calibri"/>
                <a:cs typeface="Calibri"/>
              </a:rPr>
              <a:t>Estimated Project Value: </a:t>
            </a:r>
            <a:r>
              <a:rPr kumimoji="0" lang="en-US" sz="1600" b="0" i="0" u="none" strike="noStrike" kern="1200" cap="none" spc="0" normalizeH="0" baseline="0" noProof="0">
                <a:ln>
                  <a:noFill/>
                </a:ln>
                <a:solidFill>
                  <a:prstClr val="black"/>
                </a:solidFill>
                <a:effectLst/>
                <a:uLnTx/>
                <a:uFillTx/>
                <a:ea typeface="Calibri"/>
                <a:cs typeface="Calibri"/>
              </a:rPr>
              <a:t> </a:t>
            </a:r>
            <a:r>
              <a:rPr lang="en-US" sz="1600"/>
              <a:t>$2M to $4.99M</a:t>
            </a:r>
            <a:endParaRPr lang="en-US" sz="1600">
              <a:ea typeface="Calibri"/>
              <a:cs typeface="Calibri"/>
            </a:endParaRPr>
          </a:p>
          <a:p>
            <a:pPr lvl="0">
              <a:defRPr/>
            </a:pPr>
            <a:r>
              <a:rPr kumimoji="0" lang="en-US" sz="1600" b="1" i="0" u="none" strike="noStrike" kern="1200" cap="none" spc="0" normalizeH="0" baseline="0" noProof="0">
                <a:ln>
                  <a:noFill/>
                </a:ln>
                <a:solidFill>
                  <a:prstClr val="black"/>
                </a:solidFill>
                <a:effectLst/>
                <a:uLnTx/>
                <a:uFillTx/>
                <a:ea typeface="Calibri"/>
                <a:cs typeface="Calibri"/>
              </a:rPr>
              <a:t>Small Business Program Goal: </a:t>
            </a:r>
            <a:r>
              <a:rPr lang="en-US" sz="1600">
                <a:solidFill>
                  <a:prstClr val="black"/>
                </a:solidFill>
                <a:ea typeface="Calibri"/>
                <a:cs typeface="Calibri"/>
              </a:rPr>
              <a:t>TBD</a:t>
            </a:r>
            <a:endParaRPr lang="en-US" sz="1600" b="0" i="0" u="none" strike="noStrike" kern="1200" cap="none" spc="0" normalizeH="0" baseline="0" noProof="0">
              <a:ln>
                <a:noFill/>
              </a:ln>
              <a:solidFill>
                <a:prstClr val="black"/>
              </a:solidFill>
              <a:effectLst/>
              <a:uLnTx/>
              <a:uFillTx/>
              <a:ea typeface="Calibri"/>
              <a:cs typeface="Calibri"/>
            </a:endParaRPr>
          </a:p>
          <a:p>
            <a:pPr>
              <a:defRPr/>
            </a:pPr>
            <a:r>
              <a:rPr lang="en-US" sz="1600" b="1">
                <a:solidFill>
                  <a:prstClr val="black"/>
                </a:solidFill>
                <a:ea typeface="Calibri"/>
                <a:cs typeface="Calibri"/>
              </a:rPr>
              <a:t>Key Industry:</a:t>
            </a:r>
            <a:r>
              <a:rPr lang="en-US" sz="1600">
                <a:solidFill>
                  <a:prstClr val="black"/>
                </a:solidFill>
                <a:ea typeface="Calibri"/>
                <a:cs typeface="Calibri"/>
              </a:rPr>
              <a:t> Mechanical, Welding, Logical Programming (PLC Technicians), Electrical, Emergency Services/Rapid Response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ea typeface="Calibri"/>
                <a:cs typeface="Calibri"/>
              </a:rPr>
              <a:t>Project</a:t>
            </a:r>
            <a:r>
              <a:rPr kumimoji="0" lang="en-US" sz="1600" b="1" i="0" u="none" strike="noStrike" kern="1200" cap="none" spc="0" normalizeH="0" baseline="0" noProof="0">
                <a:ln>
                  <a:noFill/>
                </a:ln>
                <a:effectLst/>
                <a:uLnTx/>
                <a:uFillTx/>
                <a:ea typeface="Calibri"/>
                <a:cs typeface="Calibri"/>
              </a:rPr>
              <a:t> Manager​: </a:t>
            </a:r>
            <a:r>
              <a:rPr lang="en-US" sz="1600">
                <a:ea typeface="Calibri"/>
                <a:cs typeface="Calibri"/>
              </a:rPr>
              <a:t>Jacqueline</a:t>
            </a:r>
            <a:r>
              <a:rPr lang="en-US" sz="1600">
                <a:solidFill>
                  <a:prstClr val="black"/>
                </a:solidFill>
                <a:ea typeface="Calibri"/>
                <a:cs typeface="Calibri"/>
              </a:rPr>
              <a:t> Wilson </a:t>
            </a:r>
            <a:r>
              <a:rPr kumimoji="0" lang="en-US" sz="1600" b="1" i="0" u="none" strike="noStrike" kern="1200" cap="none" spc="0" normalizeH="0" baseline="0" noProof="0">
                <a:ln>
                  <a:noFill/>
                </a:ln>
                <a:solidFill>
                  <a:prstClr val="black"/>
                </a:solidFill>
                <a:effectLst/>
                <a:uLnTx/>
                <a:uFillTx/>
                <a:ea typeface="Calibri"/>
                <a:cs typeface="Calibri"/>
              </a:rPr>
              <a:t>| </a:t>
            </a:r>
            <a:r>
              <a:rPr lang="en-US" sz="1600">
                <a:solidFill>
                  <a:srgbClr val="323130"/>
                </a:solidFill>
                <a:ea typeface="Calibri"/>
                <a:cs typeface="Calibri"/>
                <a:hlinkClick r:id="rId3"/>
              </a:rPr>
              <a:t>jacqueline.wilson@flydenver.com</a:t>
            </a:r>
          </a:p>
          <a:p>
            <a:pPr>
              <a:defRPr/>
            </a:pPr>
            <a:endParaRPr lang="en-US" sz="1600">
              <a:solidFill>
                <a:srgbClr val="323130"/>
              </a:solidFill>
              <a:ea typeface="Calibri"/>
              <a:cs typeface="Calibri"/>
            </a:endParaRPr>
          </a:p>
          <a:p>
            <a:pPr>
              <a:defRPr/>
            </a:pPr>
            <a:endParaRPr lang="en-US" sz="1400">
              <a:solidFill>
                <a:srgbClr val="323130"/>
              </a:solidFill>
              <a:ea typeface="Calibri"/>
              <a:cs typeface="Calibri"/>
            </a:endParaRPr>
          </a:p>
        </p:txBody>
      </p:sp>
    </p:spTree>
    <p:extLst>
      <p:ext uri="{BB962C8B-B14F-4D97-AF65-F5344CB8AC3E}">
        <p14:creationId xmlns:p14="http://schemas.microsoft.com/office/powerpoint/2010/main" val="3366343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5C088-6FCF-BC98-C801-81EB228B9623}"/>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29A1CBF9-08EE-ED7C-68D3-C3A816B0D548}"/>
              </a:ext>
            </a:extLst>
          </p:cNvPr>
          <p:cNvSpPr>
            <a:spLocks noGrp="1"/>
          </p:cNvSpPr>
          <p:nvPr>
            <p:ph type="title" idx="4294967295"/>
          </p:nvPr>
        </p:nvSpPr>
        <p:spPr>
          <a:xfrm>
            <a:off x="775971" y="406855"/>
            <a:ext cx="9286875" cy="909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a:solidFill>
                  <a:srgbClr val="440099"/>
                </a:solidFill>
                <a:latin typeface="+mn-lt"/>
                <a:ea typeface="+mn-ea"/>
                <a:cs typeface="+mn-cs"/>
              </a:rPr>
              <a:t>Central Utility Plant &amp; Outlying Building Boiler Maintenance</a:t>
            </a:r>
            <a:endParaRPr lang="en-US" sz="2800">
              <a:ea typeface="+mn-ea"/>
              <a:cs typeface="+mn-cs"/>
            </a:endParaRPr>
          </a:p>
        </p:txBody>
      </p:sp>
      <p:sp>
        <p:nvSpPr>
          <p:cNvPr id="4" name="TextBox 2">
            <a:extLst>
              <a:ext uri="{FF2B5EF4-FFF2-40B4-BE49-F238E27FC236}">
                <a16:creationId xmlns:a16="http://schemas.microsoft.com/office/drawing/2014/main" id="{91CFB8E6-65A8-1874-7C91-A4F529F9CE42}"/>
              </a:ext>
              <a:ext uri="{C183D7F6-B498-43B3-948B-1728B52AA6E4}">
                <adec:decorative xmlns:adec="http://schemas.microsoft.com/office/drawing/2017/decorative" val="1"/>
              </a:ext>
            </a:extLst>
          </p:cNvPr>
          <p:cNvSpPr txBox="1"/>
          <p:nvPr/>
        </p:nvSpPr>
        <p:spPr>
          <a:xfrm>
            <a:off x="775971" y="1316492"/>
            <a:ext cx="9723865" cy="5016758"/>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600">
                <a:solidFill>
                  <a:srgbClr val="323130"/>
                </a:solidFill>
              </a:rPr>
              <a:t>Contractor</a:t>
            </a:r>
            <a:r>
              <a:rPr lang="en-US" sz="1600" b="0" i="0">
                <a:solidFill>
                  <a:srgbClr val="323130"/>
                </a:solidFill>
                <a:effectLst/>
              </a:rPr>
              <a:t> to perform inspection, maintenance, repair, testing, and calibration </a:t>
            </a:r>
            <a:r>
              <a:rPr lang="en-US" sz="1600">
                <a:solidFill>
                  <a:srgbClr val="323130"/>
                </a:solidFill>
              </a:rPr>
              <a:t>safety as necessary to be compliant</a:t>
            </a:r>
            <a:r>
              <a:rPr lang="en-US" sz="1200">
                <a:solidFill>
                  <a:srgbClr val="323130"/>
                </a:solidFill>
              </a:rPr>
              <a:t> </a:t>
            </a:r>
            <a:r>
              <a:rPr lang="en-US" sz="1600">
                <a:solidFill>
                  <a:srgbClr val="323130"/>
                </a:solidFill>
              </a:rPr>
              <a:t>DEN Safety standards, OSHA regulations, and ASME </a:t>
            </a:r>
            <a:r>
              <a:rPr lang="en-US" sz="1600" b="0" i="0">
                <a:solidFill>
                  <a:srgbClr val="323130"/>
                </a:solidFill>
                <a:effectLst/>
              </a:rPr>
              <a:t>and </a:t>
            </a:r>
            <a:r>
              <a:rPr lang="en-US" sz="1600">
                <a:solidFill>
                  <a:srgbClr val="323130"/>
                </a:solidFill>
              </a:rPr>
              <a:t>Pressure Vessel Code requirements</a:t>
            </a:r>
            <a:r>
              <a:rPr lang="en-US" sz="1600" b="0" i="0">
                <a:solidFill>
                  <a:srgbClr val="323130"/>
                </a:solidFill>
                <a:effectLst/>
              </a:rPr>
              <a:t>.</a:t>
            </a:r>
            <a:endParaRPr lang="en-US" sz="1600" b="0" i="0" u="none" strike="noStrike" kern="1200" cap="none" spc="0" normalizeH="0" baseline="0" noProof="0">
              <a:ln>
                <a:noFill/>
              </a:ln>
              <a:solidFill>
                <a:prstClr val="black"/>
              </a:solidFill>
              <a:effectLst/>
              <a:uLnTx/>
              <a:uFillTx/>
              <a:ea typeface="Calibri"/>
              <a:cs typeface="Calibri"/>
            </a:endParaRPr>
          </a:p>
          <a:p>
            <a:pPr>
              <a:defRPr/>
            </a:pPr>
            <a:endParaRPr lang="en-US" sz="1600">
              <a:solidFill>
                <a:prstClr val="black"/>
              </a:solidFill>
            </a:endParaRPr>
          </a:p>
          <a:p>
            <a:pPr>
              <a:defRPr/>
            </a:pPr>
            <a:r>
              <a:rPr kumimoji="0" lang="en-US" sz="1600" b="1" i="0" u="none" strike="noStrike" kern="1200" cap="none" spc="0" normalizeH="0" baseline="0" noProof="0">
                <a:ln>
                  <a:noFill/>
                </a:ln>
                <a:solidFill>
                  <a:prstClr val="black"/>
                </a:solidFill>
                <a:effectLst/>
                <a:uLnTx/>
                <a:uFillTx/>
                <a:ea typeface="Calibri"/>
                <a:cs typeface="Calibri"/>
              </a:rPr>
              <a:t>Scope of Work:</a:t>
            </a:r>
            <a:endParaRPr lang="en-US" sz="1600" b="1" i="0" u="none" strike="noStrike" kern="1200" cap="none" spc="0" normalizeH="0" baseline="0" noProof="0">
              <a:ln>
                <a:noFill/>
              </a:ln>
              <a:solidFill>
                <a:prstClr val="black"/>
              </a:solidFill>
              <a:effectLst/>
              <a:uLnTx/>
              <a:uFillTx/>
              <a:ea typeface="Calibri"/>
              <a:cs typeface="Calibri"/>
            </a:endParaRPr>
          </a:p>
          <a:p>
            <a:pPr marL="285750" indent="-285750">
              <a:buFont typeface="Arial" panose="020B0604020202020204" pitchFamily="34" charset="0"/>
              <a:buChar char="•"/>
              <a:defRPr/>
            </a:pPr>
            <a:r>
              <a:rPr kumimoji="0" lang="en-US" sz="1600" b="0" i="0" u="none" strike="noStrike" kern="1200" cap="none" spc="0" normalizeH="0" baseline="0" noProof="0">
                <a:ln>
                  <a:noFill/>
                </a:ln>
                <a:solidFill>
                  <a:prstClr val="black"/>
                </a:solidFill>
                <a:effectLst/>
                <a:uLnTx/>
                <a:uFillTx/>
                <a:ea typeface="Calibri"/>
                <a:cs typeface="Calibri"/>
              </a:rPr>
              <a:t>Boilers: 1, 2, 3A, 3B, 4, 5A, 5B</a:t>
            </a:r>
            <a:r>
              <a:rPr lang="en-US" sz="1600">
                <a:solidFill>
                  <a:prstClr val="black"/>
                </a:solidFill>
                <a:ea typeface="Calibri"/>
                <a:cs typeface="Calibri"/>
              </a:rPr>
              <a:t>, 6, Outlying Buildings (6-7)</a:t>
            </a:r>
            <a:endParaRPr lang="en-US" sz="1600" b="0" i="0" u="none" strike="noStrike" kern="1200" cap="none" spc="0" normalizeH="0" baseline="0" noProof="0">
              <a:ln>
                <a:noFill/>
              </a:ln>
              <a:solidFill>
                <a:prstClr val="black"/>
              </a:solidFill>
              <a:effectLst/>
              <a:uLnTx/>
              <a:uFillTx/>
              <a:ea typeface="Calibri"/>
              <a:cs typeface="Calibri"/>
            </a:endParaRPr>
          </a:p>
          <a:p>
            <a:pPr marL="285750" indent="-285750">
              <a:buFont typeface="Arial" panose="020B0604020202020204" pitchFamily="34" charset="0"/>
              <a:buChar char="•"/>
              <a:defRPr/>
            </a:pPr>
            <a:r>
              <a:rPr kumimoji="0" lang="en-US" sz="1600" b="0" i="0" u="none" strike="noStrike" kern="1200" cap="none" spc="0" normalizeH="0" baseline="0" noProof="0">
                <a:ln>
                  <a:noFill/>
                </a:ln>
                <a:solidFill>
                  <a:prstClr val="black"/>
                </a:solidFill>
                <a:effectLst/>
                <a:uLnTx/>
                <a:uFillTx/>
                <a:ea typeface="Calibri"/>
                <a:cs typeface="Calibri"/>
              </a:rPr>
              <a:t>Ensure compliance with DEN Safety Standards, OSHA, ASME, and Pressure Vessel Code</a:t>
            </a:r>
            <a:endParaRPr lang="en-US" sz="1600" b="0" i="0" u="none" strike="noStrike" kern="1200" cap="none" spc="0" normalizeH="0" baseline="0" noProof="0">
              <a:ln>
                <a:noFill/>
              </a:ln>
              <a:solidFill>
                <a:prstClr val="black"/>
              </a:solidFill>
              <a:effectLst/>
              <a:uLnTx/>
              <a:uFillTx/>
              <a:ea typeface="Calibri"/>
              <a:cs typeface="Calibri"/>
            </a:endParaRPr>
          </a:p>
          <a:p>
            <a:pPr marL="285750" indent="-285750">
              <a:buFont typeface="Arial" panose="020B0604020202020204" pitchFamily="34" charset="0"/>
              <a:buChar char="•"/>
              <a:defRPr/>
            </a:pPr>
            <a:r>
              <a:rPr kumimoji="0" lang="en-US" sz="1600" b="0" i="0" u="none" strike="noStrike" kern="1200" cap="none" spc="0" normalizeH="0" baseline="0" noProof="0">
                <a:ln>
                  <a:noFill/>
                </a:ln>
                <a:solidFill>
                  <a:prstClr val="black"/>
                </a:solidFill>
                <a:effectLst/>
                <a:uLnTx/>
                <a:uFillTx/>
                <a:ea typeface="Calibri"/>
                <a:cs typeface="Calibri"/>
              </a:rPr>
              <a:t>Includes </a:t>
            </a:r>
            <a:r>
              <a:rPr lang="en-US" sz="1600">
                <a:solidFill>
                  <a:prstClr val="black"/>
                </a:solidFill>
                <a:ea typeface="Calibri"/>
                <a:cs typeface="Calibri"/>
              </a:rPr>
              <a:t>semi-annual</a:t>
            </a:r>
            <a:r>
              <a:rPr kumimoji="0" lang="en-US" sz="1600" b="0" i="0" u="none" strike="noStrike" kern="1200" cap="none" spc="0" normalizeH="0" baseline="0" noProof="0">
                <a:ln>
                  <a:noFill/>
                </a:ln>
                <a:solidFill>
                  <a:prstClr val="black"/>
                </a:solidFill>
                <a:effectLst/>
                <a:uLnTx/>
                <a:uFillTx/>
                <a:ea typeface="Calibri"/>
                <a:cs typeface="Calibri"/>
              </a:rPr>
              <a:t> and </a:t>
            </a:r>
            <a:r>
              <a:rPr lang="en-US" sz="1600">
                <a:solidFill>
                  <a:prstClr val="black"/>
                </a:solidFill>
                <a:ea typeface="Calibri"/>
                <a:cs typeface="Calibri"/>
              </a:rPr>
              <a:t>annual inspections</a:t>
            </a:r>
            <a:endParaRPr lang="en-US" sz="1600" b="0" i="0" u="none" strike="noStrike" kern="1200" cap="none" spc="0" normalizeH="0" baseline="0" noProof="0">
              <a:ln>
                <a:noFill/>
              </a:ln>
              <a:solidFill>
                <a:prstClr val="black"/>
              </a:solidFill>
              <a:effectLst/>
              <a:uLnTx/>
              <a:uFillTx/>
              <a:ea typeface="Calibri"/>
              <a:cs typeface="Calibri"/>
            </a:endParaRPr>
          </a:p>
          <a:p>
            <a:pPr>
              <a:defRPr/>
            </a:pPr>
            <a:endParaRPr lang="en-US" sz="1600">
              <a:solidFill>
                <a:prstClr val="black"/>
              </a:solidFill>
              <a:ea typeface="Calibri"/>
              <a:cs typeface="Calibri"/>
            </a:endParaRPr>
          </a:p>
          <a:p>
            <a:pPr>
              <a:defRPr/>
            </a:pPr>
            <a:r>
              <a:rPr kumimoji="0" lang="en-US" sz="1600" b="1" i="0" u="none" strike="noStrike" kern="1200" cap="none" spc="0" normalizeH="0" baseline="0" noProof="0">
                <a:ln>
                  <a:noFill/>
                </a:ln>
                <a:solidFill>
                  <a:prstClr val="black"/>
                </a:solidFill>
                <a:effectLst/>
                <a:uLnTx/>
                <a:uFillTx/>
                <a:ea typeface="Calibri"/>
                <a:cs typeface="Calibri"/>
              </a:rPr>
              <a:t>Requirements:</a:t>
            </a:r>
            <a:endParaRPr lang="en-US" sz="1600" b="1" i="0" u="none" strike="noStrike" kern="1200" cap="none" spc="0" normalizeH="0" baseline="0" noProof="0">
              <a:ln>
                <a:noFill/>
              </a:ln>
              <a:solidFill>
                <a:prstClr val="black"/>
              </a:solidFill>
              <a:effectLst/>
              <a:uLnTx/>
              <a:uFillTx/>
              <a:ea typeface="Calibri"/>
              <a:cs typeface="Calibri"/>
            </a:endParaRPr>
          </a:p>
          <a:p>
            <a:pPr marL="285750" indent="-285750">
              <a:buFont typeface="Arial" panose="020B0604020202020204" pitchFamily="34" charset="0"/>
              <a:buChar char="•"/>
              <a:defRPr/>
            </a:pPr>
            <a:r>
              <a:rPr kumimoji="0" lang="en-US" sz="1600" b="0" i="0" u="none" strike="noStrike" kern="1200" cap="none" spc="0" normalizeH="0" baseline="0" noProof="0">
                <a:ln>
                  <a:noFill/>
                </a:ln>
                <a:solidFill>
                  <a:prstClr val="black"/>
                </a:solidFill>
                <a:effectLst/>
                <a:uLnTx/>
                <a:uFillTx/>
                <a:ea typeface="Calibri"/>
                <a:cs typeface="Calibri"/>
              </a:rPr>
              <a:t>The contractor must provide all labor, tools, materials, supervision, and equipment necessary to complete the </a:t>
            </a:r>
            <a:r>
              <a:rPr lang="en-US" sz="1600">
                <a:solidFill>
                  <a:prstClr val="black"/>
                </a:solidFill>
                <a:ea typeface="Calibri"/>
                <a:cs typeface="Calibri"/>
              </a:rPr>
              <a:t>requested scope of work.</a:t>
            </a:r>
          </a:p>
          <a:p>
            <a:pPr>
              <a:defRPr/>
            </a:pP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KEY INFORMATION ​</a:t>
            </a:r>
            <a:endParaRPr kumimoji="0" lang="en-US" sz="1600" b="1" i="0" u="none" strike="noStrike" kern="1200" cap="none" spc="0" normalizeH="0" baseline="0" noProof="0">
              <a:ln>
                <a:noFill/>
              </a:ln>
              <a:solidFill>
                <a:prstClr val="black"/>
              </a:solidFill>
              <a:effectLst/>
              <a:uLnTx/>
              <a:uFillTx/>
              <a:ea typeface="Calibri"/>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Anticipated Advertisement Date:  </a:t>
            </a:r>
            <a:r>
              <a:rPr lang="en-US" sz="1600">
                <a:solidFill>
                  <a:prstClr val="black"/>
                </a:solidFill>
              </a:rPr>
              <a:t>Q1</a:t>
            </a:r>
            <a:r>
              <a:rPr kumimoji="0" lang="en-US" sz="1600" b="0" i="0" u="none" strike="noStrike" kern="1200" cap="none" spc="0" normalizeH="0" baseline="0" noProof="0">
                <a:ln>
                  <a:noFill/>
                </a:ln>
                <a:solidFill>
                  <a:prstClr val="black"/>
                </a:solidFill>
                <a:effectLst/>
                <a:uLnTx/>
                <a:uFillTx/>
                <a:ea typeface="+mn-ea"/>
                <a:cs typeface="+mn-cs"/>
              </a:rPr>
              <a:t> </a:t>
            </a:r>
            <a:r>
              <a:rPr lang="en-US" sz="1600">
                <a:solidFill>
                  <a:prstClr val="black"/>
                </a:solidFill>
              </a:rPr>
              <a:t>2026</a:t>
            </a:r>
            <a:r>
              <a:rPr kumimoji="0" lang="en-US" sz="1600" b="0" i="0" u="none" strike="noStrike" kern="1200" cap="none" spc="0" normalizeH="0" baseline="0" noProof="0">
                <a:ln>
                  <a:noFill/>
                </a:ln>
                <a:solidFill>
                  <a:prstClr val="black"/>
                </a:solidFill>
                <a:effectLst/>
                <a:uLnTx/>
                <a:uFillTx/>
                <a:ea typeface="+mn-ea"/>
                <a:cs typeface="+mn-cs"/>
              </a:rPr>
              <a:t> </a:t>
            </a: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Estimated Project Value: </a:t>
            </a:r>
            <a:r>
              <a:rPr kumimoji="0" lang="en-US" sz="1600" b="0" i="0" u="none" strike="noStrike" kern="1200" cap="none" spc="0" normalizeH="0" baseline="0" noProof="0">
                <a:ln>
                  <a:noFill/>
                </a:ln>
                <a:solidFill>
                  <a:prstClr val="black"/>
                </a:solidFill>
                <a:effectLst/>
                <a:uLnTx/>
                <a:uFillTx/>
                <a:ea typeface="+mn-ea"/>
                <a:cs typeface="+mn-cs"/>
              </a:rPr>
              <a:t> </a:t>
            </a:r>
            <a:r>
              <a:rPr lang="en-US" sz="1600" b="0" i="0">
                <a:effectLst/>
                <a:cs typeface="Segoe UI"/>
              </a:rPr>
              <a:t>Less than $</a:t>
            </a:r>
            <a:r>
              <a:rPr lang="en-US" sz="1600">
                <a:cs typeface="Segoe UI"/>
              </a:rPr>
              <a:t>3M</a:t>
            </a:r>
            <a:endParaRPr lang="en-US" sz="1600" b="0" i="0">
              <a:effectLst/>
              <a:ea typeface="Calibri"/>
              <a:cs typeface="Segoe UI"/>
            </a:endParaRPr>
          </a:p>
          <a:p>
            <a:pPr>
              <a:defRPr/>
            </a:pPr>
            <a:r>
              <a:rPr kumimoji="0" lang="en-US" sz="1600" b="1" i="0" u="none" strike="noStrike" kern="1200" cap="none" spc="0" normalizeH="0" baseline="0" noProof="0">
                <a:ln>
                  <a:noFill/>
                </a:ln>
                <a:solidFill>
                  <a:prstClr val="black"/>
                </a:solidFill>
                <a:effectLst/>
                <a:uLnTx/>
                <a:uFillTx/>
                <a:ea typeface="+mn-ea"/>
                <a:cs typeface="+mn-cs"/>
              </a:rPr>
              <a:t>Small Business Program Goal: </a:t>
            </a:r>
            <a:r>
              <a:rPr lang="en-US" sz="1600">
                <a:solidFill>
                  <a:prstClr val="black"/>
                </a:solidFill>
              </a:rPr>
              <a:t>No Program</a:t>
            </a: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Key Scope/Industry:​ </a:t>
            </a:r>
            <a:r>
              <a:rPr kumimoji="0" lang="en-US" sz="1600" b="0" i="0" u="none" strike="noStrike" kern="1200" cap="none" spc="0" normalizeH="0" baseline="0" noProof="0">
                <a:ln>
                  <a:noFill/>
                </a:ln>
                <a:solidFill>
                  <a:prstClr val="black"/>
                </a:solidFill>
                <a:effectLst/>
                <a:uLnTx/>
                <a:uFillTx/>
                <a:ea typeface="+mn-ea"/>
                <a:cs typeface="+mn-cs"/>
              </a:rPr>
              <a:t> </a:t>
            </a:r>
            <a:r>
              <a:rPr lang="en-US" sz="1600" b="0" i="0">
                <a:effectLst/>
              </a:rPr>
              <a:t>Commercial and industrial machinery repair and maintenance services / Industrial equipment and machinery repair and maintenance services / Material handling equipment repair and maintenance services / Service machinery and equipment repair and maintenance services</a:t>
            </a:r>
            <a:endParaRPr lang="en-US" sz="1600" b="0" i="0">
              <a:effectLst/>
              <a:ea typeface="Calibri"/>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Project Manager​: </a:t>
            </a:r>
            <a:r>
              <a:rPr kumimoji="0" lang="en-US" sz="1600" i="0" u="none" strike="noStrike" kern="1200" cap="none" spc="0" normalizeH="0" baseline="0" noProof="0">
                <a:ln>
                  <a:noFill/>
                </a:ln>
                <a:solidFill>
                  <a:prstClr val="black"/>
                </a:solidFill>
                <a:effectLst/>
                <a:uLnTx/>
                <a:uFillTx/>
                <a:ea typeface="+mn-ea"/>
                <a:cs typeface="+mn-cs"/>
              </a:rPr>
              <a:t>Jacqueline Wilson </a:t>
            </a:r>
            <a:r>
              <a:rPr kumimoji="0" lang="en-US" sz="1600" b="1" i="0" u="none" strike="noStrike" kern="1200" cap="none" spc="0" normalizeH="0" baseline="0" noProof="0">
                <a:ln>
                  <a:noFill/>
                </a:ln>
                <a:solidFill>
                  <a:prstClr val="black"/>
                </a:solidFill>
                <a:effectLst/>
                <a:uLnTx/>
                <a:uFillTx/>
                <a:ea typeface="+mn-ea"/>
                <a:cs typeface="+mn-cs"/>
              </a:rPr>
              <a:t>| </a:t>
            </a:r>
            <a:r>
              <a:rPr lang="en-US" sz="1600" b="0" i="0">
                <a:solidFill>
                  <a:srgbClr val="323130"/>
                </a:solidFill>
                <a:effectLst/>
                <a:hlinkClick r:id="rId3"/>
              </a:rPr>
              <a:t>jacqueline.wilson@flydenver.com</a:t>
            </a:r>
            <a:r>
              <a:rPr lang="en-US" sz="1600" b="0" i="0">
                <a:solidFill>
                  <a:srgbClr val="323130"/>
                </a:solidFill>
                <a:effectLst/>
              </a:rPr>
              <a:t> </a:t>
            </a:r>
            <a:endParaRPr kumimoji="0" lang="en-US" sz="16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484276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C969F-D979-02B6-F935-5AA258C33755}"/>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AFCA5392-1FD1-163B-DB94-73922C55BB21}"/>
              </a:ext>
            </a:extLst>
          </p:cNvPr>
          <p:cNvSpPr>
            <a:spLocks noGrp="1"/>
          </p:cNvSpPr>
          <p:nvPr>
            <p:ph type="title" idx="4294967295"/>
          </p:nvPr>
        </p:nvSpPr>
        <p:spPr>
          <a:xfrm>
            <a:off x="666025" y="296094"/>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a:solidFill>
                  <a:srgbClr val="440099"/>
                </a:solidFill>
                <a:latin typeface="+mn-lt"/>
                <a:ea typeface="+mn-ea"/>
                <a:cs typeface="+mn-cs"/>
              </a:rPr>
              <a:t>Underground Piping Repair &amp; Response Service (UPRRS)</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a:extLst>
              <a:ext uri="{FF2B5EF4-FFF2-40B4-BE49-F238E27FC236}">
                <a16:creationId xmlns:a16="http://schemas.microsoft.com/office/drawing/2014/main" id="{8C003A0F-B9C4-A986-C3A2-A071CE75F547}"/>
              </a:ext>
              <a:ext uri="{C183D7F6-B498-43B3-948B-1728B52AA6E4}">
                <adec:decorative xmlns:adec="http://schemas.microsoft.com/office/drawing/2017/decorative" val="0"/>
              </a:ext>
            </a:extLst>
          </p:cNvPr>
          <p:cNvSpPr txBox="1"/>
          <p:nvPr/>
        </p:nvSpPr>
        <p:spPr>
          <a:xfrm>
            <a:off x="664396" y="885564"/>
            <a:ext cx="9512421" cy="4708981"/>
          </a:xfrm>
          <a:prstGeom prst="rect">
            <a:avLst/>
          </a:prstGeom>
          <a:noFill/>
        </p:spPr>
        <p:txBody>
          <a:bodyPr wrap="square" lIns="91440" tIns="45720" rIns="91440" bIns="45720" anchor="t">
            <a:spAutoFit/>
          </a:bodyPr>
          <a:lstStyle/>
          <a:p>
            <a:r>
              <a:rPr lang="en-US" sz="1500">
                <a:latin typeface="Calibri"/>
                <a:ea typeface="Calibri"/>
                <a:cs typeface="Calibri"/>
              </a:rPr>
              <a:t>Contractor to provide comprehensive </a:t>
            </a:r>
            <a:r>
              <a:rPr lang="en-US" sz="1500" b="1">
                <a:latin typeface="Calibri"/>
                <a:ea typeface="Calibri"/>
                <a:cs typeface="Calibri"/>
              </a:rPr>
              <a:t>maintenance, repair, and replacement services</a:t>
            </a:r>
            <a:r>
              <a:rPr lang="en-US" sz="1500">
                <a:latin typeface="Calibri"/>
                <a:ea typeface="Calibri"/>
                <a:cs typeface="Calibri"/>
              </a:rPr>
              <a:t> for onsite </a:t>
            </a:r>
            <a:r>
              <a:rPr lang="en-US" sz="1500" b="1">
                <a:latin typeface="Calibri"/>
                <a:ea typeface="Calibri"/>
                <a:cs typeface="Calibri"/>
              </a:rPr>
              <a:t>sanitary sewer, stormwater, and deice water piping systems</a:t>
            </a:r>
            <a:r>
              <a:rPr lang="en-US" sz="1500">
                <a:latin typeface="Calibri"/>
                <a:ea typeface="Calibri"/>
                <a:cs typeface="Calibri"/>
              </a:rPr>
              <a:t>. </a:t>
            </a:r>
            <a:r>
              <a:rPr lang="en-US" sz="1500">
                <a:latin typeface="Calibri"/>
                <a:ea typeface="+mn-lt"/>
                <a:cs typeface="Calibri"/>
              </a:rPr>
              <a:t>This includes knowledge of the NAICS Code 221300, Water and Sewage.  Relative locations include sewer system, glycol rehabilitation treatment plants, retention ponds and underground drainage system. </a:t>
            </a:r>
            <a:br>
              <a:rPr lang="en-US" sz="1500" b="1">
                <a:latin typeface="Calibri" panose="020F0502020204030204" pitchFamily="34" charset="0"/>
                <a:cs typeface="Calibri" panose="020F0502020204030204" pitchFamily="34" charset="0"/>
              </a:rPr>
            </a:br>
            <a:r>
              <a:rPr kumimoji="0" lang="en-US" sz="1500" b="1" i="0" u="none" strike="noStrike" kern="1200" cap="none" spc="0" normalizeH="0" baseline="0" noProof="0">
                <a:ln>
                  <a:noFill/>
                </a:ln>
                <a:solidFill>
                  <a:prstClr val="black"/>
                </a:solidFill>
                <a:effectLst/>
                <a:uLnTx/>
                <a:uFillTx/>
                <a:latin typeface="Calibri"/>
                <a:ea typeface="+mn-lt"/>
                <a:cs typeface="Calibri"/>
              </a:rPr>
              <a:t>Scope of Work </a:t>
            </a:r>
            <a:r>
              <a:rPr lang="en-US" sz="1500" b="1">
                <a:solidFill>
                  <a:prstClr val="black"/>
                </a:solidFill>
                <a:latin typeface="Calibri"/>
                <a:ea typeface="+mn-lt"/>
                <a:cs typeface="Calibri"/>
              </a:rPr>
              <a:t>Includes limited to:</a:t>
            </a:r>
            <a:endParaRPr lang="en-US" sz="1500">
              <a:solidFill>
                <a:prstClr val="black"/>
              </a:solidFill>
              <a:latin typeface="Calibri"/>
              <a:ea typeface="+mn-lt"/>
              <a:cs typeface="Calibri"/>
            </a:endParaRPr>
          </a:p>
          <a:p>
            <a:pPr marL="285750" indent="-285750">
              <a:buClr>
                <a:srgbClr val="E35B2A"/>
              </a:buClr>
              <a:buFont typeface="Arial" panose="020B0604020202020204" pitchFamily="34" charset="0"/>
              <a:buChar char="•"/>
            </a:pPr>
            <a:r>
              <a:rPr lang="en-US" sz="1500" b="1">
                <a:latin typeface="Calibri"/>
                <a:ea typeface="Calibri"/>
                <a:cs typeface="Calibri"/>
              </a:rPr>
              <a:t>Safety &amp; Permitting</a:t>
            </a:r>
            <a:r>
              <a:rPr lang="en-US" sz="1500">
                <a:latin typeface="Calibri"/>
                <a:ea typeface="Calibri"/>
                <a:cs typeface="Calibri"/>
              </a:rPr>
              <a:t>: </a:t>
            </a:r>
          </a:p>
          <a:p>
            <a:pPr marL="742950" lvl="1" indent="-285750">
              <a:buClr>
                <a:srgbClr val="E35B2A"/>
              </a:buClr>
              <a:buFont typeface="Arial" panose="020B0604020202020204" pitchFamily="34" charset="0"/>
              <a:buChar char="•"/>
            </a:pPr>
            <a:r>
              <a:rPr lang="en-US" sz="1500">
                <a:latin typeface="Calibri"/>
                <a:ea typeface="+mn-lt"/>
                <a:cs typeface="Calibri"/>
              </a:rPr>
              <a:t>Ensure compliance with relevant safety protocols during excavation and repair work to include traffic  control and hazard identification</a:t>
            </a:r>
            <a:endParaRPr lang="en-US" sz="1500">
              <a:latin typeface="Calibri"/>
              <a:ea typeface="Calibri" panose="020F0502020204030204"/>
              <a:cs typeface="Calibri"/>
            </a:endParaRPr>
          </a:p>
          <a:p>
            <a:pPr marL="742950" lvl="1" indent="-285750">
              <a:buClr>
                <a:srgbClr val="E35B2A"/>
              </a:buClr>
              <a:buFont typeface="Arial" panose="020B0604020202020204" pitchFamily="34" charset="0"/>
              <a:buChar char="•"/>
            </a:pPr>
            <a:r>
              <a:rPr lang="en-US" sz="1500">
                <a:latin typeface="Calibri"/>
                <a:ea typeface="+mn-lt"/>
                <a:cs typeface="Calibri"/>
              </a:rPr>
              <a:t>Permitting as required</a:t>
            </a:r>
            <a:endParaRPr lang="en-US" sz="1500">
              <a:latin typeface="Calibri"/>
              <a:ea typeface="Calibri" panose="020F0502020204030204"/>
              <a:cs typeface="Calibri"/>
            </a:endParaRPr>
          </a:p>
          <a:p>
            <a:pPr marL="742950" lvl="1" indent="-285750">
              <a:buClr>
                <a:srgbClr val="E35B2A"/>
              </a:buClr>
              <a:buFont typeface="Arial" panose="020B0604020202020204" pitchFamily="34" charset="0"/>
              <a:buChar char="•"/>
            </a:pPr>
            <a:r>
              <a:rPr lang="en-US" sz="1500">
                <a:latin typeface="Calibri"/>
                <a:ea typeface="+mn-lt"/>
                <a:cs typeface="Calibri"/>
              </a:rPr>
              <a:t>Minimum impact on airport operations, preferably conducting scheduled work during off-peak hours</a:t>
            </a:r>
            <a:endParaRPr lang="en-US" sz="1500">
              <a:latin typeface="Calibri"/>
              <a:ea typeface="Calibri" panose="020F0502020204030204"/>
              <a:cs typeface="Calibri"/>
            </a:endParaRPr>
          </a:p>
          <a:p>
            <a:pPr marL="285750" indent="-285750">
              <a:buClr>
                <a:srgbClr val="E35B2A"/>
              </a:buClr>
              <a:buFont typeface="Arial" panose="020B0604020202020204" pitchFamily="34" charset="0"/>
              <a:buChar char="•"/>
            </a:pPr>
            <a:r>
              <a:rPr lang="en-US" sz="1500" b="1">
                <a:latin typeface="Calibri"/>
                <a:ea typeface="Calibri"/>
                <a:cs typeface="Calibri"/>
              </a:rPr>
              <a:t>Excavation &amp; Restoration</a:t>
            </a:r>
            <a:r>
              <a:rPr lang="en-US" sz="1500">
                <a:latin typeface="Calibri"/>
                <a:ea typeface="Calibri"/>
                <a:cs typeface="Calibri"/>
              </a:rPr>
              <a:t>: Utility locating, pipe repair/replacement, surface restoration, testing &amp; commissioning.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Calibri"/>
                <a:ea typeface="Calibri"/>
                <a:cs typeface="Calibri"/>
              </a:rPr>
              <a:t>​</a:t>
            </a:r>
            <a:endParaRPr lang="en-US" sz="1500" b="0" i="0" u="none" strike="noStrike" kern="1200" cap="none" spc="0" normalizeH="0" baseline="0" noProof="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a:ea typeface="Calibri"/>
                <a:cs typeface="Calibri"/>
              </a:rPr>
              <a:t>KEY INFORMATION ​</a:t>
            </a:r>
            <a:endParaRPr lang="en-US" sz="1500" b="1" i="0" u="none" strike="noStrike" kern="1200" cap="none" spc="0" normalizeH="0" baseline="0" noProof="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a:ea typeface="Calibri"/>
                <a:cs typeface="Calibri"/>
              </a:rPr>
              <a:t>Anticipated Advertisement Date:  </a:t>
            </a:r>
            <a:r>
              <a:rPr lang="en-US" sz="1500">
                <a:solidFill>
                  <a:prstClr val="black"/>
                </a:solidFill>
                <a:latin typeface="Calibri"/>
                <a:ea typeface="Calibri"/>
                <a:cs typeface="Calibri"/>
              </a:rPr>
              <a:t>Q2</a:t>
            </a:r>
            <a:r>
              <a:rPr kumimoji="0" lang="en-US" sz="1500" b="0" i="0" u="none" strike="noStrike" kern="1200" cap="none" spc="0" normalizeH="0" baseline="0" noProof="0">
                <a:ln>
                  <a:noFill/>
                </a:ln>
                <a:solidFill>
                  <a:prstClr val="black"/>
                </a:solidFill>
                <a:effectLst/>
                <a:uLnTx/>
                <a:uFillTx/>
                <a:latin typeface="Calibri"/>
                <a:ea typeface="Calibri"/>
                <a:cs typeface="Calibri"/>
              </a:rPr>
              <a:t> </a:t>
            </a:r>
            <a:r>
              <a:rPr lang="en-US" sz="1500">
                <a:solidFill>
                  <a:prstClr val="black"/>
                </a:solidFill>
                <a:latin typeface="Calibri"/>
                <a:ea typeface="Calibri"/>
                <a:cs typeface="Calibri"/>
              </a:rPr>
              <a:t>2026</a:t>
            </a:r>
            <a:r>
              <a:rPr kumimoji="0" lang="en-US" sz="1500" b="0" i="0" u="none" strike="noStrike" kern="1200" cap="none" spc="0" normalizeH="0" baseline="0" noProof="0">
                <a:ln>
                  <a:noFill/>
                </a:ln>
                <a:solidFill>
                  <a:prstClr val="black"/>
                </a:solidFill>
                <a:effectLst/>
                <a:uLnTx/>
                <a:uFillTx/>
                <a:latin typeface="Calibri"/>
                <a:ea typeface="Calibri"/>
                <a:cs typeface="Calibri"/>
              </a:rPr>
              <a:t> </a:t>
            </a:r>
            <a:endParaRPr lang="en-US" sz="1500" b="0" i="0" u="none" strike="noStrike" kern="1200" cap="none" spc="0" normalizeH="0" baseline="0" noProof="0">
              <a:ln>
                <a:noFill/>
              </a:ln>
              <a:solidFill>
                <a:prstClr val="black"/>
              </a:solidFill>
              <a:effectLst/>
              <a:uLnTx/>
              <a:uFillTx/>
              <a:latin typeface="Calibri"/>
              <a:ea typeface="Calibri"/>
              <a:cs typeface="Calibri"/>
            </a:endParaRPr>
          </a:p>
          <a:p>
            <a:pPr>
              <a:defRPr/>
            </a:pPr>
            <a:r>
              <a:rPr kumimoji="0" lang="en-US" sz="1500" b="1" i="0" u="none" strike="noStrike" kern="1200" cap="none" spc="0" normalizeH="0" baseline="0" noProof="0">
                <a:ln>
                  <a:noFill/>
                </a:ln>
                <a:solidFill>
                  <a:prstClr val="black"/>
                </a:solidFill>
                <a:effectLst/>
                <a:uLnTx/>
                <a:uFillTx/>
                <a:latin typeface="Calibri"/>
                <a:ea typeface="Calibri"/>
                <a:cs typeface="Calibri"/>
              </a:rPr>
              <a:t>Estimated Project Value: </a:t>
            </a:r>
            <a:r>
              <a:rPr kumimoji="0" lang="en-US" sz="1500" b="0" i="0" u="none" strike="noStrike" kern="1200" cap="none" spc="0" normalizeH="0" baseline="0" noProof="0">
                <a:ln>
                  <a:noFill/>
                </a:ln>
                <a:solidFill>
                  <a:prstClr val="black"/>
                </a:solidFill>
                <a:effectLst/>
                <a:uLnTx/>
                <a:uFillTx/>
                <a:latin typeface="Calibri"/>
                <a:ea typeface="Calibri"/>
                <a:cs typeface="Calibri"/>
              </a:rPr>
              <a:t> </a:t>
            </a:r>
            <a:r>
              <a:rPr lang="en-US" sz="1500">
                <a:solidFill>
                  <a:prstClr val="black"/>
                </a:solidFill>
                <a:latin typeface="Calibri"/>
                <a:ea typeface="Calibri"/>
                <a:cs typeface="Calibri"/>
              </a:rPr>
              <a:t>&gt; </a:t>
            </a:r>
            <a:r>
              <a:rPr kumimoji="0" lang="en-US" sz="1500" b="0" i="0" u="none" strike="noStrike" kern="1200" cap="none" spc="0" normalizeH="0" baseline="0" noProof="0">
                <a:ln>
                  <a:noFill/>
                </a:ln>
                <a:solidFill>
                  <a:prstClr val="black"/>
                </a:solidFill>
                <a:effectLst/>
                <a:uLnTx/>
                <a:uFillTx/>
                <a:latin typeface="Calibri"/>
                <a:ea typeface="Calibri"/>
                <a:cs typeface="Calibri"/>
              </a:rPr>
              <a:t>$</a:t>
            </a:r>
            <a:r>
              <a:rPr lang="en-US" sz="1500">
                <a:solidFill>
                  <a:prstClr val="black"/>
                </a:solidFill>
                <a:latin typeface="Calibri"/>
                <a:ea typeface="Calibri"/>
                <a:cs typeface="Calibri"/>
              </a:rPr>
              <a:t>10M</a:t>
            </a:r>
            <a:endParaRPr lang="en-US" sz="1500" b="0" i="0" u="none" strike="noStrike" kern="1200" cap="none" spc="0" normalizeH="0" baseline="0" noProof="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a:ea typeface="Calibri"/>
                <a:cs typeface="Calibri"/>
              </a:rPr>
              <a:t>Small Business Program Goal: </a:t>
            </a:r>
            <a:r>
              <a:rPr lang="en-US" sz="1500">
                <a:solidFill>
                  <a:prstClr val="black"/>
                </a:solidFill>
                <a:latin typeface="Calibri"/>
                <a:ea typeface="Calibri"/>
                <a:cs typeface="Calibri"/>
              </a:rPr>
              <a:t>TBD</a:t>
            </a:r>
            <a:endParaRPr lang="en-US" sz="1500" b="0" i="0" u="none" strike="noStrike" kern="1200" cap="none" spc="0" normalizeH="0" baseline="0" noProof="0">
              <a:ln>
                <a:noFill/>
              </a:ln>
              <a:solidFill>
                <a:prstClr val="black"/>
              </a:solidFill>
              <a:effectLst/>
              <a:uLnTx/>
              <a:uFillTx/>
              <a:latin typeface="Calibri"/>
              <a:ea typeface="Calibri"/>
              <a:cs typeface="Calibri"/>
            </a:endParaRPr>
          </a:p>
          <a:p>
            <a:pPr>
              <a:defRPr/>
            </a:pPr>
            <a:r>
              <a:rPr kumimoji="0" lang="en-US" sz="1500" b="1" i="0" u="none" strike="noStrike" kern="1200" cap="none" spc="0" normalizeH="0" baseline="0" noProof="0">
                <a:ln>
                  <a:noFill/>
                </a:ln>
                <a:solidFill>
                  <a:prstClr val="black"/>
                </a:solidFill>
                <a:effectLst/>
                <a:uLnTx/>
                <a:uFillTx/>
                <a:latin typeface="Calibri"/>
                <a:ea typeface="Calibri"/>
                <a:cs typeface="Calibri"/>
              </a:rPr>
              <a:t>Key Scope/Industry:​ </a:t>
            </a:r>
            <a:r>
              <a:rPr kumimoji="0" lang="en-US" sz="1500" b="0" i="0" u="none" strike="noStrike" kern="1200" cap="none" spc="0" normalizeH="0" baseline="0" noProof="0">
                <a:ln>
                  <a:noFill/>
                </a:ln>
                <a:solidFill>
                  <a:prstClr val="black"/>
                </a:solidFill>
                <a:effectLst/>
                <a:uLnTx/>
                <a:uFillTx/>
                <a:latin typeface="Calibri"/>
                <a:ea typeface="Calibri"/>
                <a:cs typeface="Calibri"/>
              </a:rPr>
              <a:t> </a:t>
            </a:r>
            <a:r>
              <a:rPr lang="en-US" sz="1500" b="0" i="0">
                <a:effectLst/>
                <a:latin typeface="Calibri"/>
                <a:ea typeface="Calibri"/>
                <a:cs typeface="Calibri"/>
              </a:rPr>
              <a:t>GPR (Ground-penetrating radar),</a:t>
            </a:r>
            <a:r>
              <a:rPr lang="en-US" sz="1500">
                <a:latin typeface="Calibri"/>
                <a:ea typeface="Calibri"/>
                <a:cs typeface="Calibri"/>
              </a:rPr>
              <a:t> </a:t>
            </a:r>
            <a:r>
              <a:rPr lang="en-US" sz="1500" b="0" i="0">
                <a:effectLst/>
                <a:latin typeface="Calibri"/>
                <a:ea typeface="Calibri"/>
                <a:cs typeface="Calibri"/>
              </a:rPr>
              <a:t>Power Equipment Operators, Welding, Plumbing, Pipe Assessment Management, Landscaping, Trenching &amp; Excavation</a:t>
            </a:r>
          </a:p>
          <a:p>
            <a:pPr>
              <a:defRPr/>
            </a:pPr>
            <a:r>
              <a:rPr lang="en-US" sz="1500" b="1">
                <a:latin typeface="Calibri"/>
                <a:ea typeface="Calibri"/>
                <a:cs typeface="Calibri"/>
              </a:rPr>
              <a:t>Project</a:t>
            </a:r>
            <a:r>
              <a:rPr kumimoji="0" lang="en-US" sz="1500" b="1" i="0" u="none" strike="noStrike" kern="1200" cap="none" spc="0" normalizeH="0" baseline="0" noProof="0">
                <a:ln>
                  <a:noFill/>
                </a:ln>
                <a:effectLst/>
                <a:uLnTx/>
                <a:uFillTx/>
                <a:latin typeface="Calibri"/>
                <a:ea typeface="Calibri"/>
                <a:cs typeface="Calibri"/>
              </a:rPr>
              <a:t> Manager​: </a:t>
            </a:r>
            <a:r>
              <a:rPr lang="en-US" sz="1500">
                <a:latin typeface="Calibri"/>
                <a:ea typeface="Calibri"/>
                <a:cs typeface="Calibri"/>
              </a:rPr>
              <a:t>Jacqueline</a:t>
            </a:r>
            <a:r>
              <a:rPr lang="en-US" sz="1500">
                <a:solidFill>
                  <a:prstClr val="black"/>
                </a:solidFill>
                <a:latin typeface="Calibri"/>
                <a:ea typeface="Calibri"/>
                <a:cs typeface="Calibri"/>
              </a:rPr>
              <a:t> Wilson </a:t>
            </a:r>
            <a:r>
              <a:rPr kumimoji="0" lang="en-US" sz="1500" b="1" i="0" u="none" strike="noStrike" kern="1200" cap="none" spc="0" normalizeH="0" baseline="0" noProof="0">
                <a:ln>
                  <a:noFill/>
                </a:ln>
                <a:solidFill>
                  <a:prstClr val="black"/>
                </a:solidFill>
                <a:effectLst/>
                <a:uLnTx/>
                <a:uFillTx/>
                <a:latin typeface="Calibri"/>
                <a:ea typeface="Calibri"/>
                <a:cs typeface="Calibri"/>
              </a:rPr>
              <a:t>| </a:t>
            </a:r>
            <a:r>
              <a:rPr lang="en-US" sz="1500">
                <a:solidFill>
                  <a:srgbClr val="323130"/>
                </a:solidFill>
                <a:latin typeface="Calibri"/>
                <a:ea typeface="Calibri"/>
                <a:cs typeface="Calibri"/>
                <a:hlinkClick r:id="rId3"/>
              </a:rPr>
              <a:t>jacqueline.wilson@flydenver.com</a:t>
            </a:r>
          </a:p>
          <a:p>
            <a:pPr>
              <a:defRPr/>
            </a:pPr>
            <a:endParaRPr lang="en-US" sz="1500">
              <a:solidFill>
                <a:srgbClr val="323130"/>
              </a:solidFill>
              <a:latin typeface="Calibri"/>
              <a:ea typeface="Calibri"/>
              <a:cs typeface="Calibri"/>
            </a:endParaRPr>
          </a:p>
        </p:txBody>
      </p:sp>
    </p:spTree>
    <p:extLst>
      <p:ext uri="{BB962C8B-B14F-4D97-AF65-F5344CB8AC3E}">
        <p14:creationId xmlns:p14="http://schemas.microsoft.com/office/powerpoint/2010/main" val="3739377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39EE2-C122-46F5-E51D-288A07EB9511}"/>
            </a:ext>
          </a:extLst>
        </p:cNvPr>
        <p:cNvGrpSpPr/>
        <p:nvPr/>
      </p:nvGrpSpPr>
      <p:grpSpPr>
        <a:xfrm>
          <a:off x="0" y="0"/>
          <a:ext cx="0" cy="0"/>
          <a:chOff x="0" y="0"/>
          <a:chExt cx="0" cy="0"/>
        </a:xfrm>
      </p:grpSpPr>
      <p:sp>
        <p:nvSpPr>
          <p:cNvPr id="16" name="Text Placeholder 15" descr="On-Call Airside and Landside Facility Maintenance &amp; Repair Services; Central Utility Plant &amp; Outlying Building Boiler Maintenance&#10;Select two contractors (up to $10M each) to provide on-call maintenance and repair services across DEN’s airside facilities.&#10;Scope Includes:&#10;Concourses, Transit Center,  Central Utility Plant, and support facilities&#10;Mechanical, Electrical, and Plumbing (MEP) systems, including below-grade infrastructure&#10;Tasks ranging from small repairs to major rehabilitation&#10;​&#10;KEY INFORMATION ​&#10;Anticipated Advertisement Date:  Q2 2025 &#10;Estimated Project Value:  $10M to $20M&#10;Small Business Program Goal: 18 %&#10;Key Scope/Industry:​  Building, HVAC, Electrical, Mechanical, Fire Protection, Plumbing&#10;Project Manager​: Jacqueline Wilson | jacqueline.wilson@flydenver.com &#10;">
            <a:extLst>
              <a:ext uri="{FF2B5EF4-FFF2-40B4-BE49-F238E27FC236}">
                <a16:creationId xmlns:a16="http://schemas.microsoft.com/office/drawing/2014/main" id="{2876A080-C2B2-C972-58C5-D25F4D7795BE}"/>
              </a:ext>
            </a:extLst>
          </p:cNvPr>
          <p:cNvSpPr>
            <a:spLocks noGrp="1"/>
          </p:cNvSpPr>
          <p:nvPr>
            <p:ph type="title" idx="4294967295"/>
          </p:nvPr>
        </p:nvSpPr>
        <p:spPr>
          <a:xfrm>
            <a:off x="474819" y="187818"/>
            <a:ext cx="9168218"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Deicing Waste System</a:t>
            </a:r>
            <a:endParaRPr kumimoji="0" lang="en-US" sz="32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a:extLst>
              <a:ext uri="{FF2B5EF4-FFF2-40B4-BE49-F238E27FC236}">
                <a16:creationId xmlns:a16="http://schemas.microsoft.com/office/drawing/2014/main" id="{888011C1-5FC0-CA8B-DAF2-2095F5177337}"/>
              </a:ext>
              <a:ext uri="{C183D7F6-B498-43B3-948B-1728B52AA6E4}">
                <adec:decorative xmlns:adec="http://schemas.microsoft.com/office/drawing/2017/decorative" val="1"/>
              </a:ext>
            </a:extLst>
          </p:cNvPr>
          <p:cNvSpPr txBox="1"/>
          <p:nvPr/>
        </p:nvSpPr>
        <p:spPr>
          <a:xfrm>
            <a:off x="473393" y="630181"/>
            <a:ext cx="10877966" cy="6617196"/>
          </a:xfrm>
          <a:prstGeom prst="rect">
            <a:avLst/>
          </a:prstGeom>
          <a:noFill/>
        </p:spPr>
        <p:txBody>
          <a:bodyPr wrap="square" lIns="91440" tIns="45720" rIns="91440" bIns="45720" anchor="t">
            <a:spAutoFit/>
          </a:bodyPr>
          <a:lstStyle/>
          <a:p>
            <a:pPr algn="just">
              <a:defRPr/>
            </a:pPr>
            <a:r>
              <a:rPr lang="en-US" sz="1500">
                <a:solidFill>
                  <a:prstClr val="black"/>
                </a:solidFill>
              </a:rPr>
              <a:t>Contractor</a:t>
            </a:r>
            <a:r>
              <a:rPr kumimoji="0" lang="en-US" sz="1500" b="0" i="0" u="none" strike="noStrike" kern="1200" cap="none" spc="0" normalizeH="0" baseline="0" noProof="0">
                <a:ln>
                  <a:noFill/>
                </a:ln>
                <a:solidFill>
                  <a:prstClr val="black"/>
                </a:solidFill>
                <a:effectLst/>
                <a:uLnTx/>
                <a:uFillTx/>
                <a:ea typeface="+mn-ea"/>
                <a:cs typeface="+mn-cs"/>
              </a:rPr>
              <a:t> for oversight, maintenance, and technical support of the Aircraft Deicing </a:t>
            </a:r>
            <a:r>
              <a:rPr lang="en-US" sz="1500">
                <a:solidFill>
                  <a:prstClr val="black"/>
                </a:solidFill>
              </a:rPr>
              <a:t>Waste System.</a:t>
            </a:r>
            <a:r>
              <a:rPr kumimoji="0" lang="en-US" sz="1500" b="0" i="0" u="none" strike="noStrike" kern="1200" cap="none" spc="0" normalizeH="0" baseline="0" noProof="0">
                <a:ln>
                  <a:noFill/>
                </a:ln>
                <a:solidFill>
                  <a:prstClr val="black"/>
                </a:solidFill>
                <a:effectLst/>
                <a:uLnTx/>
                <a:uFillTx/>
                <a:ea typeface="+mn-ea"/>
                <a:cs typeface="+mn-cs"/>
              </a:rPr>
              <a:t> </a:t>
            </a:r>
            <a:r>
              <a:rPr lang="en-US" sz="1500">
                <a:solidFill>
                  <a:prstClr val="black"/>
                </a:solidFill>
                <a:ea typeface="+mn-lt"/>
                <a:cs typeface="+mn-lt"/>
              </a:rPr>
              <a:t>This includes technical expertise for software, upgrades, maintenance and hardware interface for the SCADA (Supervisory Control and Data Acquisitions) system. The </a:t>
            </a:r>
            <a:r>
              <a:rPr lang="en-US" sz="1500">
                <a:solidFill>
                  <a:srgbClr val="0A0A0A"/>
                </a:solidFill>
                <a:highlight>
                  <a:srgbClr val="FFFFFF"/>
                </a:highlight>
                <a:ea typeface="+mn-lt"/>
                <a:cs typeface="+mn-lt"/>
              </a:rPr>
              <a:t>underground pipe conveyance system</a:t>
            </a:r>
            <a:r>
              <a:rPr lang="en-US">
                <a:solidFill>
                  <a:prstClr val="black"/>
                </a:solidFill>
                <a:ea typeface="+mn-lt"/>
                <a:cs typeface="+mn-lt"/>
              </a:rPr>
              <a:t> </a:t>
            </a:r>
            <a:r>
              <a:rPr lang="en-US" sz="1500">
                <a:solidFill>
                  <a:prstClr val="black"/>
                </a:solidFill>
                <a:ea typeface="+mn-lt"/>
                <a:cs typeface="+mn-lt"/>
              </a:rPr>
              <a:t>consists of 212 miles of sanitary lines, storm lines, and seven of those miles include de-ice.</a:t>
            </a:r>
            <a:endParaRPr lang="en-US" sz="1500" b="0" i="0" u="none" strike="noStrike" kern="1200" cap="none" spc="0" normalizeH="0" baseline="0" noProof="0">
              <a:ln>
                <a:noFill/>
              </a:ln>
              <a:solidFill>
                <a:prstClr val="black"/>
              </a:solidFill>
              <a:effectLst/>
              <a:uLnTx/>
              <a:uFillTx/>
              <a:ea typeface="Calibri"/>
              <a:cs typeface="Calibri"/>
            </a:endParaRPr>
          </a:p>
          <a:p>
            <a:pPr marL="0" marR="0" lvl="0" indent="0" algn="just" defTabSz="914400">
              <a:lnSpc>
                <a:spcPct val="100000"/>
              </a:lnSpc>
              <a:spcBef>
                <a:spcPts val="0"/>
              </a:spcBef>
              <a:spcAft>
                <a:spcPts val="0"/>
              </a:spcAft>
              <a:buNone/>
              <a:tabLst/>
              <a:defRPr/>
            </a:pPr>
            <a:endParaRPr lang="en-US" sz="1500" b="0" i="0" u="none" strike="noStrike" kern="1200" cap="none" spc="0" normalizeH="0" baseline="0" noProof="0">
              <a:ln>
                <a:noFill/>
              </a:ln>
              <a:solidFill>
                <a:prstClr val="black"/>
              </a:solidFill>
              <a:effectLst/>
              <a:uLnTx/>
              <a:uFillTx/>
              <a:ea typeface="+mn-lt"/>
              <a:cs typeface="Calibri" panose="020F0502020204030204"/>
            </a:endParaRPr>
          </a:p>
          <a:p>
            <a:r>
              <a:rPr lang="en-US" sz="1500" b="1"/>
              <a:t>Scope of Work Includes but not limited to:</a:t>
            </a:r>
            <a:endParaRPr lang="en-US" sz="1500">
              <a:ea typeface="Calibri"/>
              <a:cs typeface="Calibri"/>
            </a:endParaRPr>
          </a:p>
          <a:p>
            <a:pPr marL="285750" indent="-285750">
              <a:buFont typeface="Arial,Sans-Serif"/>
              <a:buChar char="•"/>
            </a:pPr>
            <a:r>
              <a:rPr lang="en-US" sz="1500" b="1"/>
              <a:t>System Management:</a:t>
            </a:r>
            <a:endParaRPr lang="en-US" sz="1500" b="1">
              <a:ea typeface="Calibri"/>
              <a:cs typeface="Calibri"/>
            </a:endParaRPr>
          </a:p>
          <a:p>
            <a:pPr marL="742950" lvl="1" indent="-285750">
              <a:buFont typeface="Arial,Sans-Serif"/>
              <a:buChar char="•"/>
            </a:pPr>
            <a:r>
              <a:rPr lang="en-US" sz="1500"/>
              <a:t>Monitor water system performance (pressure, flow, temperature)</a:t>
            </a:r>
            <a:endParaRPr lang="en-US" sz="1500">
              <a:ea typeface="Calibri"/>
              <a:cs typeface="Calibri"/>
            </a:endParaRPr>
          </a:p>
          <a:p>
            <a:pPr marL="742950" lvl="1" indent="-285750">
              <a:buFont typeface="Arial,Sans-Serif"/>
              <a:buChar char="•"/>
            </a:pPr>
            <a:r>
              <a:rPr lang="en-US" sz="1500"/>
              <a:t>Conduct inspections and preventive maintenance</a:t>
            </a:r>
            <a:endParaRPr lang="en-US" sz="1500">
              <a:ea typeface="Calibri"/>
              <a:cs typeface="Calibri"/>
            </a:endParaRPr>
          </a:p>
          <a:p>
            <a:pPr marL="742950" lvl="1" indent="-285750">
              <a:buFont typeface="Arial,Sans-Serif"/>
              <a:buChar char="•"/>
            </a:pPr>
            <a:r>
              <a:rPr lang="en-US" sz="1500"/>
              <a:t>Ensure safety and regulatory compliance</a:t>
            </a:r>
            <a:endParaRPr lang="en-US" sz="1500">
              <a:ea typeface="Calibri"/>
              <a:cs typeface="Calibri"/>
            </a:endParaRPr>
          </a:p>
          <a:p>
            <a:pPr marL="285750" indent="-285750">
              <a:buFont typeface="Arial,Sans-Serif"/>
              <a:buChar char="•"/>
            </a:pPr>
            <a:r>
              <a:rPr lang="en-US" sz="1500" b="1"/>
              <a:t>Deicing Operations Support:</a:t>
            </a:r>
            <a:endParaRPr lang="en-US" sz="1500"/>
          </a:p>
          <a:p>
            <a:pPr marL="742950" lvl="1" indent="-285750">
              <a:buFont typeface="Arial,Sans-Serif"/>
              <a:buChar char="•"/>
            </a:pPr>
            <a:r>
              <a:rPr lang="en-US" sz="1500"/>
              <a:t>Coordinate and optimize deicing activities</a:t>
            </a:r>
            <a:endParaRPr lang="en-US" sz="1500">
              <a:ea typeface="Calibri"/>
              <a:cs typeface="Calibri"/>
            </a:endParaRPr>
          </a:p>
          <a:p>
            <a:pPr marL="742950" lvl="1" indent="-285750">
              <a:buFont typeface="Arial,Sans-Serif"/>
              <a:buChar char="•"/>
            </a:pPr>
            <a:r>
              <a:rPr lang="en-US" sz="1500"/>
              <a:t>Provide system-specific technical guidance</a:t>
            </a:r>
            <a:endParaRPr lang="en-US" sz="1500">
              <a:ea typeface="Calibri"/>
              <a:cs typeface="Calibri"/>
            </a:endParaRPr>
          </a:p>
          <a:p>
            <a:pPr marL="285750" indent="-285750">
              <a:buFont typeface="Arial,Sans-Serif"/>
              <a:buChar char="•"/>
            </a:pPr>
            <a:r>
              <a:rPr lang="en-US" sz="1500" b="1"/>
              <a:t>Data &amp; Reporting:</a:t>
            </a:r>
            <a:endParaRPr lang="en-US" sz="1500">
              <a:ea typeface="Calibri"/>
              <a:cs typeface="Calibri"/>
            </a:endParaRPr>
          </a:p>
          <a:p>
            <a:pPr marL="742950" lvl="1" indent="-285750">
              <a:buFont typeface="Arial,Sans-Serif"/>
              <a:buChar char="•"/>
            </a:pPr>
            <a:r>
              <a:rPr lang="en-US" sz="1500"/>
              <a:t>Analyze water system and deicing data</a:t>
            </a:r>
            <a:endParaRPr lang="en-US" sz="1500">
              <a:ea typeface="Calibri"/>
              <a:cs typeface="Calibri"/>
            </a:endParaRPr>
          </a:p>
          <a:p>
            <a:pPr marL="742950" lvl="1" indent="-285750">
              <a:buFont typeface="Arial,Sans-Serif"/>
              <a:buChar char="•"/>
            </a:pPr>
            <a:r>
              <a:rPr lang="en-US" sz="1500"/>
              <a:t>Deliver reports with performance insights and improvement recommendations</a:t>
            </a:r>
            <a:endParaRPr lang="en-US" sz="1500">
              <a:ea typeface="Calibri"/>
              <a:cs typeface="Calibri"/>
            </a:endParaRPr>
          </a:p>
          <a:p>
            <a:pPr marL="742950" lvl="1" indent="-285750">
              <a:buFont typeface="Courier New,monospace"/>
              <a:buChar char="o"/>
              <a:defRPr/>
            </a:pPr>
            <a:endParaRPr lang="en-US" sz="1500">
              <a:solidFill>
                <a:prstClr val="black"/>
              </a:solidFill>
              <a:ea typeface="Calibri"/>
              <a:cs typeface="Calibri"/>
            </a:endParaRPr>
          </a:p>
          <a:p>
            <a:pPr>
              <a:defRPr/>
            </a:pPr>
            <a:r>
              <a:rPr kumimoji="0" lang="en-US" sz="1500" b="1" i="0" u="none" strike="noStrike" kern="1200" cap="none" spc="0" normalizeH="0" baseline="0" noProof="0">
                <a:ln>
                  <a:noFill/>
                </a:ln>
                <a:solidFill>
                  <a:prstClr val="black"/>
                </a:solidFill>
                <a:effectLst/>
                <a:uLnTx/>
                <a:uFillTx/>
                <a:ea typeface="+mn-ea"/>
                <a:cs typeface="+mn-cs"/>
              </a:rPr>
              <a:t>KEY INFORMATION </a:t>
            </a:r>
            <a:r>
              <a:rPr lang="en-US" sz="1500" b="1">
                <a:solidFill>
                  <a:prstClr val="black"/>
                </a:solidFill>
              </a:rPr>
              <a:t> </a:t>
            </a:r>
            <a:endParaRPr lang="en-US" sz="1500" i="0" u="none" strike="noStrike" kern="1200" cap="none" spc="0" normalizeH="0" baseline="0" noProof="0">
              <a:ln>
                <a:noFill/>
              </a:ln>
              <a:solidFill>
                <a:prstClr val="black"/>
              </a:solidFill>
              <a:effectLst/>
              <a:uLnTx/>
              <a:uFillTx/>
              <a:ea typeface="Calibri"/>
              <a:cs typeface="Calibri"/>
            </a:endParaRPr>
          </a:p>
          <a:p>
            <a:pPr marL="0" marR="0" lvl="0" indent="0" algn="l" defTabSz="914400">
              <a:lnSpc>
                <a:spcPct val="100000"/>
              </a:lnSpc>
              <a:spcBef>
                <a:spcPts val="0"/>
              </a:spcBef>
              <a:spcAft>
                <a:spcPts val="0"/>
              </a:spcAft>
              <a:buNone/>
              <a:tabLst/>
              <a:defRPr/>
            </a:pPr>
            <a:r>
              <a:rPr kumimoji="0" lang="en-US" sz="1500" b="1" i="0" u="none" strike="noStrike" kern="1200" cap="none" spc="0" normalizeH="0" baseline="0" noProof="0">
                <a:ln>
                  <a:noFill/>
                </a:ln>
                <a:solidFill>
                  <a:prstClr val="black"/>
                </a:solidFill>
                <a:effectLst/>
                <a:uLnTx/>
                <a:uFillTx/>
                <a:ea typeface="+mn-ea"/>
                <a:cs typeface="+mn-cs"/>
              </a:rPr>
              <a:t>Anticipated Advertisement Date:  </a:t>
            </a:r>
            <a:r>
              <a:rPr lang="en-US" sz="1500">
                <a:solidFill>
                  <a:prstClr val="black"/>
                </a:solidFill>
              </a:rPr>
              <a:t>Q1</a:t>
            </a:r>
            <a:r>
              <a:rPr kumimoji="0" lang="en-US" sz="1500" b="0" i="0" u="none" strike="noStrike" kern="1200" cap="none" spc="0" normalizeH="0" baseline="0" noProof="0">
                <a:ln>
                  <a:noFill/>
                </a:ln>
                <a:solidFill>
                  <a:prstClr val="black"/>
                </a:solidFill>
                <a:effectLst/>
                <a:uLnTx/>
                <a:uFillTx/>
                <a:ea typeface="+mn-ea"/>
                <a:cs typeface="+mn-cs"/>
              </a:rPr>
              <a:t> </a:t>
            </a:r>
            <a:r>
              <a:rPr lang="en-US" sz="1500">
                <a:solidFill>
                  <a:prstClr val="black"/>
                </a:solidFill>
              </a:rPr>
              <a:t>2026</a:t>
            </a:r>
            <a:r>
              <a:rPr kumimoji="0" lang="en-US" sz="1500" b="0" i="0" u="none" strike="noStrike" kern="1200" cap="none" spc="0" normalizeH="0" baseline="0" noProof="0">
                <a:ln>
                  <a:noFill/>
                </a:ln>
                <a:solidFill>
                  <a:prstClr val="black"/>
                </a:solidFill>
                <a:effectLst/>
                <a:uLnTx/>
                <a:uFillTx/>
                <a:ea typeface="+mn-ea"/>
                <a:cs typeface="+mn-cs"/>
              </a:rPr>
              <a:t> </a:t>
            </a:r>
            <a:endParaRPr lang="en-US" sz="1500" b="0" i="0" u="none" strike="noStrike" kern="1200" cap="none" spc="0" normalizeH="0" baseline="0" noProof="0">
              <a:ln>
                <a:noFill/>
              </a:ln>
              <a:solidFill>
                <a:prstClr val="black"/>
              </a:solidFill>
              <a:effectLst/>
              <a:uLnTx/>
              <a:uFillTx/>
              <a:ea typeface="Calibri"/>
              <a:cs typeface="Calibri"/>
            </a:endParaRPr>
          </a:p>
          <a:p>
            <a:pPr>
              <a:defRPr/>
            </a:pPr>
            <a:r>
              <a:rPr kumimoji="0" lang="en-US" sz="1500" b="1" i="0" u="none" strike="noStrike" kern="1200" cap="none" spc="0" normalizeH="0" baseline="0" noProof="0">
                <a:ln>
                  <a:noFill/>
                </a:ln>
                <a:solidFill>
                  <a:prstClr val="black"/>
                </a:solidFill>
                <a:effectLst/>
                <a:uLnTx/>
                <a:uFillTx/>
                <a:ea typeface="+mn-ea"/>
                <a:cs typeface="+mn-cs"/>
              </a:rPr>
              <a:t>Estimated Project Value: </a:t>
            </a:r>
            <a:r>
              <a:rPr lang="en-US" sz="1500" b="1">
                <a:solidFill>
                  <a:prstClr val="black"/>
                </a:solidFill>
              </a:rPr>
              <a:t>&gt;</a:t>
            </a:r>
            <a:r>
              <a:rPr lang="en-US" sz="1500">
                <a:solidFill>
                  <a:prstClr val="black"/>
                </a:solidFill>
              </a:rPr>
              <a:t> </a:t>
            </a:r>
            <a:r>
              <a:rPr lang="en-US" sz="1600">
                <a:solidFill>
                  <a:prstClr val="black"/>
                </a:solidFill>
              </a:rPr>
              <a:t>$</a:t>
            </a:r>
            <a:r>
              <a:rPr kumimoji="0" lang="en-US" sz="1600" b="0" i="0" u="none" strike="noStrike" kern="1200" cap="none" spc="0" normalizeH="0" baseline="0" noProof="0">
                <a:ln>
                  <a:noFill/>
                </a:ln>
                <a:solidFill>
                  <a:prstClr val="black"/>
                </a:solidFill>
                <a:effectLst/>
                <a:uLnTx/>
                <a:uFillTx/>
                <a:ea typeface="+mn-ea"/>
                <a:cs typeface="+mn-cs"/>
              </a:rPr>
              <a:t>10M </a:t>
            </a:r>
            <a:r>
              <a:rPr lang="en-US" sz="1600">
                <a:solidFill>
                  <a:prstClr val="black"/>
                </a:solidFill>
              </a:rPr>
              <a:t>to $49.99M </a:t>
            </a:r>
            <a:endParaRPr lang="en-US" sz="1600" b="0" i="0" u="none" strike="noStrike" kern="1200" cap="none" spc="0" normalizeH="0" baseline="0" noProof="0">
              <a:ln>
                <a:noFill/>
              </a:ln>
              <a:solidFill>
                <a:prstClr val="black"/>
              </a:solidFill>
              <a:effectLst/>
              <a:uLnTx/>
              <a:uFillTx/>
              <a:ea typeface="Calibri"/>
              <a:cs typeface="Calibri"/>
            </a:endParaRPr>
          </a:p>
          <a:p>
            <a:pPr marL="0" marR="0" lvl="0" indent="0" algn="l" defTabSz="914400">
              <a:lnSpc>
                <a:spcPct val="100000"/>
              </a:lnSpc>
              <a:spcBef>
                <a:spcPts val="0"/>
              </a:spcBef>
              <a:spcAft>
                <a:spcPts val="0"/>
              </a:spcAft>
              <a:buNone/>
              <a:tabLst/>
              <a:defRPr/>
            </a:pPr>
            <a:r>
              <a:rPr kumimoji="0" lang="en-US" sz="1500" b="1" i="0" u="none" strike="noStrike" kern="1200" cap="none" spc="0" normalizeH="0" baseline="0" noProof="0">
                <a:ln>
                  <a:noFill/>
                </a:ln>
                <a:solidFill>
                  <a:prstClr val="black"/>
                </a:solidFill>
                <a:effectLst/>
                <a:uLnTx/>
                <a:uFillTx/>
                <a:ea typeface="+mn-ea"/>
                <a:cs typeface="+mn-cs"/>
              </a:rPr>
              <a:t>Small Business Program Goal:</a:t>
            </a:r>
            <a:r>
              <a:rPr kumimoji="0" lang="en-US" sz="1500" i="0" u="none" strike="noStrike" kern="1200" cap="none" spc="0" normalizeH="0" baseline="0" noProof="0">
                <a:ln>
                  <a:noFill/>
                </a:ln>
                <a:solidFill>
                  <a:prstClr val="black"/>
                </a:solidFill>
                <a:effectLst/>
                <a:uLnTx/>
                <a:uFillTx/>
                <a:ea typeface="+mn-ea"/>
                <a:cs typeface="+mn-cs"/>
              </a:rPr>
              <a:t> TBD</a:t>
            </a:r>
            <a:endParaRPr lang="en-US" sz="1500" i="0" u="none" strike="noStrike" kern="1200" cap="none" spc="0" normalizeH="0" baseline="0" noProof="0">
              <a:ln>
                <a:noFill/>
              </a:ln>
              <a:solidFill>
                <a:prstClr val="black"/>
              </a:solidFill>
              <a:effectLst/>
              <a:uLnTx/>
              <a:uFillTx/>
              <a:ea typeface="Calibri"/>
              <a:cs typeface="Calibri"/>
            </a:endParaRPr>
          </a:p>
          <a:p>
            <a:pPr>
              <a:defRPr/>
            </a:pPr>
            <a:r>
              <a:rPr lang="en-US" sz="1500" b="1">
                <a:solidFill>
                  <a:prstClr val="black"/>
                </a:solidFill>
                <a:ea typeface="+mn-lt"/>
                <a:cs typeface="+mn-lt"/>
              </a:rPr>
              <a:t>Key/Scope/Industry:</a:t>
            </a:r>
            <a:r>
              <a:rPr lang="en-US" sz="1500">
                <a:solidFill>
                  <a:prstClr val="black"/>
                </a:solidFill>
                <a:ea typeface="+mn-lt"/>
                <a:cs typeface="+mn-lt"/>
              </a:rPr>
              <a:t> Deicing Operations, Water Quality Management, Environment Impact Assessment Management, Sustainability, Inland Pump Station System upgrades, Glycol Retention Ponds, Glycol Rehabilitation Treatment Systems, SCADA System Analysis and Reporting</a:t>
            </a:r>
            <a:endParaRPr lang="en-US" sz="1500">
              <a:solidFill>
                <a:prstClr val="black"/>
              </a:solidFill>
              <a:ea typeface="Calibri"/>
              <a:cs typeface="Calibri"/>
            </a:endParaRPr>
          </a:p>
          <a:p>
            <a:pPr>
              <a:defRPr/>
            </a:pPr>
            <a:r>
              <a:rPr lang="en-US" sz="1500" b="1"/>
              <a:t>Procurement </a:t>
            </a:r>
            <a:r>
              <a:rPr kumimoji="0" lang="en-US" sz="1500" b="1" i="0" u="none" strike="noStrike" kern="1200" cap="none" spc="0" normalizeH="0" baseline="0" noProof="0">
                <a:ln>
                  <a:noFill/>
                </a:ln>
                <a:effectLst/>
                <a:uLnTx/>
                <a:uFillTx/>
                <a:ea typeface="+mn-ea"/>
                <a:cs typeface="+mn-cs"/>
              </a:rPr>
              <a:t>Project Manager</a:t>
            </a:r>
            <a:r>
              <a:rPr lang="en-US" sz="1500" b="1"/>
              <a:t> </a:t>
            </a:r>
            <a:r>
              <a:rPr kumimoji="0" lang="en-US" sz="1500" b="1" i="0" u="none" strike="noStrike" kern="1200" cap="none" spc="0" normalizeH="0" baseline="0" noProof="0">
                <a:ln>
                  <a:noFill/>
                </a:ln>
                <a:effectLst/>
                <a:uLnTx/>
                <a:uFillTx/>
                <a:ea typeface="+mn-ea"/>
                <a:cs typeface="+mn-cs"/>
              </a:rPr>
              <a:t>: </a:t>
            </a:r>
            <a:r>
              <a:rPr lang="en-US" sz="1500"/>
              <a:t>Jacqueline</a:t>
            </a:r>
            <a:r>
              <a:rPr lang="en-US" sz="1500">
                <a:solidFill>
                  <a:srgbClr val="323130"/>
                </a:solidFill>
              </a:rPr>
              <a:t> Wilson </a:t>
            </a:r>
            <a:r>
              <a:rPr kumimoji="0" lang="en-US" sz="1500" b="1" i="0" u="none" strike="noStrike" kern="1200" cap="none" spc="0" normalizeH="0" baseline="0" noProof="0">
                <a:ln>
                  <a:noFill/>
                </a:ln>
                <a:solidFill>
                  <a:srgbClr val="323130"/>
                </a:solidFill>
                <a:effectLst/>
                <a:uLnTx/>
                <a:uFillTx/>
                <a:ea typeface="+mn-ea"/>
                <a:cs typeface="+mn-cs"/>
              </a:rPr>
              <a:t>|</a:t>
            </a:r>
            <a:r>
              <a:rPr lang="en-US" sz="1500" b="1">
                <a:solidFill>
                  <a:srgbClr val="323130"/>
                </a:solidFill>
              </a:rPr>
              <a:t> </a:t>
            </a:r>
            <a:r>
              <a:rPr lang="en-US" sz="1500">
                <a:solidFill>
                  <a:srgbClr val="000000"/>
                </a:solidFill>
                <a:hlinkClick r:id="rId3">
                  <a:extLst>
                    <a:ext uri="{A12FA001-AC4F-418D-AE19-62706E023703}">
                      <ahyp:hlinkClr xmlns:ahyp="http://schemas.microsoft.com/office/drawing/2018/hyperlinkcolor" val="tx"/>
                    </a:ext>
                  </a:extLst>
                </a:hlinkClick>
              </a:rPr>
              <a:t>jacqueline.wilson@</a:t>
            </a:r>
            <a:r>
              <a:rPr kumimoji="0" lang="en-US" sz="1500" b="0" i="0" u="none" strike="noStrike" kern="1200" cap="none" spc="0" normalizeH="0" baseline="0" noProof="0">
                <a:ln>
                  <a:noFill/>
                </a:ln>
                <a:solidFill>
                  <a:srgbClr val="000000"/>
                </a:solidFill>
                <a:effectLst/>
                <a:uLnTx/>
                <a:uFillTx/>
                <a:hlinkClick r:id="rId3">
                  <a:extLst>
                    <a:ext uri="{A12FA001-AC4F-418D-AE19-62706E023703}">
                      <ahyp:hlinkClr xmlns:ahyp="http://schemas.microsoft.com/office/drawing/2018/hyperlinkcolor" val="tx"/>
                    </a:ext>
                  </a:extLst>
                </a:hlinkClick>
              </a:rPr>
              <a:t>flydenver.com</a:t>
            </a:r>
            <a:endParaRPr lang="en-US" sz="1500" b="0" i="0" u="none" strike="noStrike" kern="1200" cap="none" spc="0" normalizeH="0" baseline="0" noProof="0">
              <a:ln>
                <a:noFill/>
              </a:ln>
              <a:solidFill>
                <a:srgbClr val="000000"/>
              </a:solidFill>
              <a:effectLst/>
              <a:uLnTx/>
              <a:uFillTx/>
              <a:ea typeface="Calibri"/>
              <a:cs typeface="Calibri"/>
            </a:endParaRPr>
          </a:p>
          <a:p>
            <a:pPr>
              <a:defRPr/>
            </a:pPr>
            <a:r>
              <a:rPr lang="en-US" sz="1500" b="1">
                <a:solidFill>
                  <a:srgbClr val="323130"/>
                </a:solidFill>
                <a:ea typeface="Calibri"/>
                <a:cs typeface="Calibri"/>
              </a:rPr>
              <a:t>Project Manager : Darren Ingersoll</a:t>
            </a:r>
            <a:r>
              <a:rPr lang="en-US" sz="1500">
                <a:solidFill>
                  <a:srgbClr val="323130"/>
                </a:solidFill>
                <a:ea typeface="Calibri"/>
                <a:cs typeface="Calibri"/>
              </a:rPr>
              <a:t> </a:t>
            </a:r>
            <a:r>
              <a:rPr lang="en-US" sz="1500" b="1">
                <a:solidFill>
                  <a:srgbClr val="000000"/>
                </a:solidFill>
                <a:ea typeface="Calibri"/>
                <a:cs typeface="Calibri"/>
                <a:hlinkClick r:id="rId4">
                  <a:extLst>
                    <a:ext uri="{A12FA001-AC4F-418D-AE19-62706E023703}">
                      <ahyp:hlinkClr xmlns:ahyp="http://schemas.microsoft.com/office/drawing/2018/hyperlinkcolor" val="tx"/>
                    </a:ext>
                  </a:extLst>
                </a:hlinkClick>
              </a:rPr>
              <a:t>|</a:t>
            </a:r>
            <a:r>
              <a:rPr lang="en-US" sz="1500" b="1">
                <a:solidFill>
                  <a:srgbClr val="323130"/>
                </a:solidFill>
                <a:ea typeface="Calibri"/>
                <a:cs typeface="Calibri"/>
              </a:rPr>
              <a:t> </a:t>
            </a:r>
            <a:r>
              <a:rPr lang="en-US" sz="1500">
                <a:solidFill>
                  <a:srgbClr val="000000"/>
                </a:solidFill>
                <a:ea typeface="+mn-lt"/>
                <a:cs typeface="+mn-lt"/>
                <a:hlinkClick r:id="rId5">
                  <a:extLst>
                    <a:ext uri="{A12FA001-AC4F-418D-AE19-62706E023703}">
                      <ahyp:hlinkClr xmlns:ahyp="http://schemas.microsoft.com/office/drawing/2018/hyperlinkcolor" val="tx"/>
                    </a:ext>
                  </a:extLst>
                </a:hlinkClick>
              </a:rPr>
              <a:t>darren.ingersoll@flydenver.com</a:t>
            </a:r>
            <a:r>
              <a:rPr lang="en-US" sz="1500">
                <a:solidFill>
                  <a:srgbClr val="000000"/>
                </a:solidFill>
                <a:ea typeface="+mn-lt"/>
                <a:cs typeface="+mn-lt"/>
              </a:rPr>
              <a:t> </a:t>
            </a:r>
          </a:p>
          <a:p>
            <a:pPr algn="just">
              <a:defRPr/>
            </a:pPr>
            <a:endParaRPr lang="en-US" sz="1500">
              <a:solidFill>
                <a:prstClr val="black"/>
              </a:solidFill>
              <a:ea typeface="Calibri"/>
              <a:cs typeface="Calibri"/>
            </a:endParaRPr>
          </a:p>
          <a:p>
            <a:pPr>
              <a:defRPr/>
            </a:pPr>
            <a:endParaRPr lang="en-US" sz="1500">
              <a:solidFill>
                <a:srgbClr val="323130"/>
              </a:solidFill>
              <a:ea typeface="Calibri"/>
              <a:cs typeface="Calibri"/>
            </a:endParaRPr>
          </a:p>
        </p:txBody>
      </p:sp>
    </p:spTree>
    <p:extLst>
      <p:ext uri="{BB962C8B-B14F-4D97-AF65-F5344CB8AC3E}">
        <p14:creationId xmlns:p14="http://schemas.microsoft.com/office/powerpoint/2010/main" val="788518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AF299-8E65-DF3C-753D-F0476822518D}"/>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BB923A5A-F154-942A-F708-5C225032D468}"/>
              </a:ext>
            </a:extLst>
          </p:cNvPr>
          <p:cNvSpPr>
            <a:spLocks noGrp="1"/>
          </p:cNvSpPr>
          <p:nvPr>
            <p:ph type="title" idx="4294967295"/>
          </p:nvPr>
        </p:nvSpPr>
        <p:spPr>
          <a:xfrm>
            <a:off x="869829" y="393222"/>
            <a:ext cx="9286875"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Bef>
                <a:spcPts val="1000"/>
              </a:spcBef>
              <a:defRPr/>
            </a:pPr>
            <a:r>
              <a:rPr lang="en-US" sz="2800">
                <a:solidFill>
                  <a:srgbClr val="440099"/>
                </a:solidFill>
                <a:latin typeface="+mn-lt"/>
                <a:ea typeface="+mn-ea"/>
                <a:cs typeface="+mn-cs"/>
              </a:rPr>
              <a:t>Landside Outlying Janitorial Services</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3DC74A8A-038C-DCA4-1262-F60C0725750E}"/>
              </a:ext>
              <a:ext uri="{C183D7F6-B498-43B3-948B-1728B52AA6E4}">
                <adec:decorative xmlns:adec="http://schemas.microsoft.com/office/drawing/2017/decorative" val="0"/>
              </a:ext>
            </a:extLst>
          </p:cNvPr>
          <p:cNvSpPr txBox="1"/>
          <p:nvPr/>
        </p:nvSpPr>
        <p:spPr>
          <a:xfrm>
            <a:off x="869829" y="1246206"/>
            <a:ext cx="10235173" cy="4801314"/>
          </a:xfrm>
          <a:prstGeom prst="rect">
            <a:avLst/>
          </a:prstGeom>
          <a:noFill/>
        </p:spPr>
        <p:txBody>
          <a:bodyPr wrap="square" lIns="91440" tIns="45720" rIns="91440" bIns="45720" anchor="t">
            <a:spAutoFit/>
          </a:bodyPr>
          <a:lstStyle/>
          <a:p>
            <a:r>
              <a:rPr lang="en-US"/>
              <a:t>The Contractor is responsible for providing all necessary labor, tools, equipment, and supplies to perform the janitorial services.   The primary deliverables is the provision of professional janitorial services for specific outlying facilities at Denver International Airport.  The initial term is three years from the effective date, with the possibility of two one-year extensions by written notice from the CEO.</a:t>
            </a:r>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ea typeface="+mn-ea"/>
                <a:cs typeface="+mn-cs"/>
              </a:rPr>
              <a:t>KEY INFORMATION ​</a:t>
            </a:r>
            <a:endParaRPr kumimoji="0" lang="en-US" b="1"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ea typeface="+mn-ea"/>
                <a:cs typeface="+mn-cs"/>
              </a:rPr>
              <a:t>Anticipated Advertisement Date:  </a:t>
            </a:r>
            <a:r>
              <a:rPr lang="en-US">
                <a:solidFill>
                  <a:prstClr val="black"/>
                </a:solidFill>
              </a:rPr>
              <a:t>Q1</a:t>
            </a:r>
            <a:r>
              <a:rPr kumimoji="0" lang="en-US" b="0" i="0" u="none" strike="noStrike" kern="1200" cap="none" spc="0" normalizeH="0" baseline="0" noProof="0">
                <a:ln>
                  <a:noFill/>
                </a:ln>
                <a:solidFill>
                  <a:prstClr val="black"/>
                </a:solidFill>
                <a:effectLst/>
                <a:uLnTx/>
                <a:uFillTx/>
                <a:ea typeface="+mn-ea"/>
                <a:cs typeface="+mn-cs"/>
              </a:rPr>
              <a:t> </a:t>
            </a:r>
            <a:r>
              <a:rPr lang="en-US">
                <a:solidFill>
                  <a:prstClr val="black"/>
                </a:solidFill>
              </a:rPr>
              <a:t>2026</a:t>
            </a:r>
            <a:endParaRPr kumimoji="0" lang="en-US" b="0" i="0" u="none" strike="noStrike" kern="1200" cap="none" spc="0" normalizeH="0" baseline="0" noProof="0">
              <a:ln>
                <a:noFill/>
              </a:ln>
              <a:solidFill>
                <a:prstClr val="black"/>
              </a:solidFill>
              <a:effectLst/>
              <a:uLnTx/>
              <a:uFillTx/>
              <a:ea typeface="Calibri"/>
              <a:cs typeface="Calibri"/>
            </a:endParaRPr>
          </a:p>
          <a:p>
            <a:pPr lvl="0">
              <a:defRPr/>
            </a:pPr>
            <a:r>
              <a:rPr kumimoji="0" lang="en-US" b="1" i="0" u="none" strike="noStrike" kern="1200" cap="none" spc="0" normalizeH="0" baseline="0" noProof="0">
                <a:ln>
                  <a:noFill/>
                </a:ln>
                <a:solidFill>
                  <a:prstClr val="black"/>
                </a:solidFill>
                <a:effectLst/>
                <a:uLnTx/>
                <a:uFillTx/>
                <a:ea typeface="+mn-ea"/>
                <a:cs typeface="+mn-cs"/>
              </a:rPr>
              <a:t>Estimated Project Value: </a:t>
            </a:r>
            <a:r>
              <a:rPr lang="en-US">
                <a:solidFill>
                  <a:prstClr val="black"/>
                </a:solidFill>
              </a:rPr>
              <a:t>$10M to $49.99M</a:t>
            </a:r>
            <a:endParaRPr lang="en-US">
              <a:solidFill>
                <a:prstClr val="black"/>
              </a:solidFill>
              <a:ea typeface="Calibri"/>
              <a:cs typeface="Calibri"/>
            </a:endParaRPr>
          </a:p>
          <a:p>
            <a:pPr lvl="0">
              <a:defRPr/>
            </a:pPr>
            <a:r>
              <a:rPr kumimoji="0" lang="en-US" b="1" i="0" u="none" strike="noStrike" kern="1200" cap="none" spc="0" normalizeH="0" baseline="0" noProof="0">
                <a:ln>
                  <a:noFill/>
                </a:ln>
                <a:solidFill>
                  <a:prstClr val="black"/>
                </a:solidFill>
                <a:effectLst/>
                <a:uLnTx/>
                <a:uFillTx/>
                <a:ea typeface="+mn-ea"/>
                <a:cs typeface="+mn-cs"/>
              </a:rPr>
              <a:t>Small Business Program Goal: </a:t>
            </a:r>
            <a:r>
              <a:rPr lang="en-US" b="1">
                <a:solidFill>
                  <a:prstClr val="black"/>
                </a:solidFill>
              </a:rPr>
              <a:t>23%</a:t>
            </a:r>
            <a:endParaRPr lang="en-US" b="0" i="0" u="none" strike="noStrike" kern="1200" cap="none" spc="0" normalizeH="0" baseline="0" noProof="0">
              <a:ln>
                <a:noFill/>
              </a:ln>
              <a:solidFill>
                <a:prstClr val="black"/>
              </a:solidFill>
              <a:effectLst/>
              <a:uLnTx/>
              <a:uFillTx/>
              <a:ea typeface="Calibri"/>
              <a:cs typeface="Calibri"/>
            </a:endParaRPr>
          </a:p>
          <a:p>
            <a:pPr>
              <a:defRPr/>
            </a:pPr>
            <a:r>
              <a:rPr kumimoji="0" lang="en-US" b="1" i="0" u="none" strike="noStrike" kern="1200" cap="none" spc="0" normalizeH="0" baseline="0" noProof="0">
                <a:ln>
                  <a:noFill/>
                </a:ln>
                <a:solidFill>
                  <a:prstClr val="black"/>
                </a:solidFill>
                <a:effectLst/>
                <a:uLnTx/>
                <a:uFillTx/>
                <a:ea typeface="+mn-ea"/>
                <a:cs typeface="+mn-cs"/>
              </a:rPr>
              <a:t>Key Scope/Industry:​ </a:t>
            </a:r>
            <a:r>
              <a:rPr kumimoji="0" lang="en-US" b="0" i="0" u="none" strike="noStrike" kern="1200" cap="none" spc="0" normalizeH="0" baseline="0" noProof="0">
                <a:ln>
                  <a:noFill/>
                </a:ln>
                <a:solidFill>
                  <a:prstClr val="black"/>
                </a:solidFill>
                <a:effectLst/>
                <a:uLnTx/>
                <a:uFillTx/>
                <a:ea typeface="+mn-ea"/>
                <a:cs typeface="+mn-cs"/>
              </a:rPr>
              <a:t> </a:t>
            </a:r>
            <a:r>
              <a:rPr lang="en-US"/>
              <a:t>This includes Floor Care, Carpet Cleaning, Cleaning and Disinfecting, General Cleaning, Supply Management, and Reporting and Compliance. The purpose is to provide all labor, supervision, management, equipment, tools, materials, supplies, and transportation required to deliver janitorial and custodial services for the designated outlying facilities. These outlying facilities will also include ARFF Station 35 and the Center of Equity and Excellence in Aviation (CEEA) offices which is location on level four (4) adjacent to Jefferson Terminal. </a:t>
            </a:r>
            <a:endParaRPr lang="en-US">
              <a:ea typeface="Calibri"/>
              <a:cs typeface="Calibri"/>
            </a:endParaRPr>
          </a:p>
          <a:p>
            <a:pPr>
              <a:defRPr/>
            </a:pPr>
            <a:endParaRPr lang="en-US">
              <a:ea typeface="Calibri"/>
              <a:cs typeface="Calibri"/>
            </a:endParaRPr>
          </a:p>
          <a:p>
            <a:pPr lvl="0">
              <a:defRPr/>
            </a:pPr>
            <a:r>
              <a:rPr kumimoji="0" lang="en-US" b="1" i="0" u="none" strike="noStrike" kern="1200" cap="none" spc="0" normalizeH="0" baseline="0" noProof="0">
                <a:ln>
                  <a:noFill/>
                </a:ln>
                <a:effectLst/>
                <a:uLnTx/>
                <a:uFillTx/>
                <a:ea typeface="+mn-ea"/>
                <a:cs typeface="+mn-cs"/>
              </a:rPr>
              <a:t>Project Manager​: </a:t>
            </a:r>
            <a:r>
              <a:rPr lang="en-US"/>
              <a:t>Curtis Harry | </a:t>
            </a:r>
            <a:r>
              <a:rPr lang="en-US">
                <a:hlinkClick r:id="rId3"/>
              </a:rPr>
              <a:t>Curtis.harry@flydenver.com</a:t>
            </a:r>
            <a:r>
              <a:rPr lang="en-US"/>
              <a:t> </a:t>
            </a:r>
            <a:endParaRPr kumimoji="0" lang="en-US"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298535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97344-A1DC-809F-C56D-7E3DC635C357}"/>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06311712-0BF0-3750-9219-FB83FA22DED5}"/>
              </a:ext>
            </a:extLst>
          </p:cNvPr>
          <p:cNvSpPr>
            <a:spLocks noGrp="1"/>
          </p:cNvSpPr>
          <p:nvPr>
            <p:ph type="title" idx="4294967295"/>
          </p:nvPr>
        </p:nvSpPr>
        <p:spPr>
          <a:xfrm>
            <a:off x="770677" y="481166"/>
            <a:ext cx="9286875"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Bef>
                <a:spcPts val="1000"/>
              </a:spcBef>
              <a:defRPr/>
            </a:pPr>
            <a:r>
              <a:rPr lang="en-US" sz="2800">
                <a:solidFill>
                  <a:srgbClr val="440099"/>
                </a:solidFill>
                <a:latin typeface="+mn-lt"/>
                <a:ea typeface="+mn-ea"/>
                <a:cs typeface="+mn-cs"/>
              </a:rPr>
              <a:t>On-Call Safety Equipment Certification Program</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F19F4B19-D1C0-48BC-C350-846449367170}"/>
              </a:ext>
              <a:ext uri="{C183D7F6-B498-43B3-948B-1728B52AA6E4}">
                <adec:decorative xmlns:adec="http://schemas.microsoft.com/office/drawing/2017/decorative" val="0"/>
              </a:ext>
            </a:extLst>
          </p:cNvPr>
          <p:cNvSpPr txBox="1"/>
          <p:nvPr/>
        </p:nvSpPr>
        <p:spPr>
          <a:xfrm>
            <a:off x="869829" y="1257222"/>
            <a:ext cx="9512421" cy="3416320"/>
          </a:xfrm>
          <a:prstGeom prst="rect">
            <a:avLst/>
          </a:prstGeom>
          <a:noFill/>
        </p:spPr>
        <p:txBody>
          <a:bodyPr wrap="square" lIns="91440" tIns="45720" rIns="91440" bIns="45720" anchor="t">
            <a:spAutoFit/>
          </a:bodyPr>
          <a:lstStyle/>
          <a:p>
            <a:r>
              <a:rPr lang="en-US"/>
              <a:t>Denver International Airport (DEN) is seeking a professional specialist to inspect and test safety devices related to fall protection throughout the facility, in accordance with the Occupational Health and Safety Administration (OSHA) guidelines. These inspections or groups of inspections will be performed periodically as on-call tasks-based awards.</a:t>
            </a:r>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ea typeface="+mn-ea"/>
                <a:cs typeface="+mn-cs"/>
              </a:rPr>
              <a:t>KEY INFORMATION ​</a:t>
            </a:r>
            <a:endParaRPr kumimoji="0" lang="en-US" b="1"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ea typeface="+mn-ea"/>
                <a:cs typeface="+mn-cs"/>
              </a:rPr>
              <a:t>Anticipated Advertisement Date:  </a:t>
            </a:r>
            <a:r>
              <a:rPr lang="en-US">
                <a:solidFill>
                  <a:prstClr val="black"/>
                </a:solidFill>
              </a:rPr>
              <a:t>Q1</a:t>
            </a:r>
            <a:r>
              <a:rPr kumimoji="0" lang="en-US" b="0" i="0" u="none" strike="noStrike" kern="1200" cap="none" spc="0" normalizeH="0" baseline="0" noProof="0">
                <a:ln>
                  <a:noFill/>
                </a:ln>
                <a:solidFill>
                  <a:prstClr val="black"/>
                </a:solidFill>
                <a:effectLst/>
                <a:uLnTx/>
                <a:uFillTx/>
                <a:ea typeface="+mn-ea"/>
                <a:cs typeface="+mn-cs"/>
              </a:rPr>
              <a:t> </a:t>
            </a:r>
            <a:r>
              <a:rPr lang="en-US">
                <a:solidFill>
                  <a:prstClr val="black"/>
                </a:solidFill>
              </a:rPr>
              <a:t>2026</a:t>
            </a:r>
            <a:endParaRPr kumimoji="0" lang="en-US" b="0" i="0" u="none" strike="noStrike" kern="1200" cap="none" spc="0" normalizeH="0" baseline="0" noProof="0">
              <a:ln>
                <a:noFill/>
              </a:ln>
              <a:solidFill>
                <a:prstClr val="black"/>
              </a:solidFill>
              <a:effectLst/>
              <a:uLnTx/>
              <a:uFillTx/>
              <a:ea typeface="Calibri"/>
              <a:cs typeface="Calibri"/>
            </a:endParaRPr>
          </a:p>
          <a:p>
            <a:pPr lvl="0">
              <a:defRPr/>
            </a:pPr>
            <a:r>
              <a:rPr kumimoji="0" lang="en-US" b="1" i="0" u="none" strike="noStrike" kern="1200" cap="none" spc="0" normalizeH="0" baseline="0" noProof="0">
                <a:ln>
                  <a:noFill/>
                </a:ln>
                <a:solidFill>
                  <a:prstClr val="black"/>
                </a:solidFill>
                <a:effectLst/>
                <a:uLnTx/>
                <a:uFillTx/>
                <a:ea typeface="+mn-ea"/>
                <a:cs typeface="+mn-cs"/>
              </a:rPr>
              <a:t>Estimated Project Value: </a:t>
            </a:r>
            <a:r>
              <a:rPr lang="en-US">
                <a:solidFill>
                  <a:prstClr val="black"/>
                </a:solidFill>
              </a:rPr>
              <a:t>Less than $500K</a:t>
            </a:r>
            <a:endParaRPr lang="en-US">
              <a:solidFill>
                <a:prstClr val="black"/>
              </a:solidFill>
              <a:ea typeface="Calibri"/>
              <a:cs typeface="Calibri"/>
            </a:endParaRPr>
          </a:p>
          <a:p>
            <a:pPr>
              <a:defRPr/>
            </a:pPr>
            <a:r>
              <a:rPr kumimoji="0" lang="en-US" b="1" i="0" u="none" strike="noStrike" kern="1200" cap="none" spc="0" normalizeH="0" baseline="0" noProof="0">
                <a:ln>
                  <a:noFill/>
                </a:ln>
                <a:solidFill>
                  <a:prstClr val="black"/>
                </a:solidFill>
                <a:effectLst/>
                <a:uLnTx/>
                <a:uFillTx/>
                <a:ea typeface="+mn-ea"/>
                <a:cs typeface="+mn-cs"/>
              </a:rPr>
              <a:t>Small Business Program Goal: </a:t>
            </a:r>
            <a:r>
              <a:rPr lang="en-US">
                <a:solidFill>
                  <a:prstClr val="black"/>
                </a:solidFill>
              </a:rPr>
              <a:t>No Program</a:t>
            </a:r>
            <a:endParaRPr kumimoji="0" lang="en-US" b="0" i="0" u="none" strike="noStrike" kern="1200" cap="none" spc="0" normalizeH="0" baseline="0" noProof="0">
              <a:ln>
                <a:noFill/>
              </a:ln>
              <a:solidFill>
                <a:prstClr val="black"/>
              </a:solidFill>
              <a:effectLst/>
              <a:uLnTx/>
              <a:uFillTx/>
              <a:ea typeface="Calibri"/>
              <a:cs typeface="Calibri"/>
            </a:endParaRPr>
          </a:p>
          <a:p>
            <a:pPr>
              <a:defRPr/>
            </a:pPr>
            <a:r>
              <a:rPr kumimoji="0" lang="en-US" b="1" i="0" u="none" strike="noStrike" kern="1200" cap="none" spc="0" normalizeH="0" baseline="0" noProof="0">
                <a:ln>
                  <a:noFill/>
                </a:ln>
                <a:solidFill>
                  <a:prstClr val="black"/>
                </a:solidFill>
                <a:effectLst/>
                <a:uLnTx/>
                <a:uFillTx/>
                <a:ea typeface="+mn-ea"/>
                <a:cs typeface="+mn-cs"/>
              </a:rPr>
              <a:t>Key Scope/Industry:​ </a:t>
            </a:r>
            <a:r>
              <a:rPr kumimoji="0" lang="en-US" b="0" i="0" u="none" strike="noStrike" kern="1200" cap="none" spc="0" normalizeH="0" baseline="0" noProof="0">
                <a:ln>
                  <a:noFill/>
                </a:ln>
                <a:solidFill>
                  <a:prstClr val="black"/>
                </a:solidFill>
                <a:effectLst/>
                <a:uLnTx/>
                <a:uFillTx/>
                <a:ea typeface="+mn-ea"/>
                <a:cs typeface="+mn-cs"/>
              </a:rPr>
              <a:t> </a:t>
            </a:r>
            <a:r>
              <a:rPr lang="en-US"/>
              <a:t>Professional engineer licensed in the State of Colorado who is familiar with OSHA requirements</a:t>
            </a:r>
            <a:endParaRPr lang="en-US">
              <a:ea typeface="Calibri"/>
              <a:cs typeface="Calibri"/>
            </a:endParaRPr>
          </a:p>
          <a:p>
            <a:pPr lvl="0">
              <a:defRPr/>
            </a:pPr>
            <a:r>
              <a:rPr kumimoji="0" lang="en-US" b="1" i="0" u="none" strike="noStrike" kern="1200" cap="none" spc="0" normalizeH="0" baseline="0" noProof="0">
                <a:ln>
                  <a:noFill/>
                </a:ln>
                <a:effectLst/>
                <a:uLnTx/>
                <a:uFillTx/>
                <a:ea typeface="+mn-ea"/>
                <a:cs typeface="+mn-cs"/>
              </a:rPr>
              <a:t>Project Manager​: </a:t>
            </a:r>
            <a:r>
              <a:rPr lang="en-US"/>
              <a:t>Cate Marshall | </a:t>
            </a:r>
            <a:r>
              <a:rPr lang="en-US">
                <a:hlinkClick r:id="rId3"/>
              </a:rPr>
              <a:t>cate.marshall@flydenver.com</a:t>
            </a:r>
            <a:r>
              <a:rPr lang="en-US"/>
              <a:t> </a:t>
            </a:r>
            <a:endParaRPr kumimoji="0" lang="en-US"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081034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1DC37-9BCD-C925-57DF-C3CE7D720001}"/>
            </a:ext>
          </a:extLst>
        </p:cNvPr>
        <p:cNvGrpSpPr/>
        <p:nvPr/>
      </p:nvGrpSpPr>
      <p:grpSpPr>
        <a:xfrm>
          <a:off x="0" y="0"/>
          <a:ext cx="0" cy="0"/>
          <a:chOff x="0" y="0"/>
          <a:chExt cx="0" cy="0"/>
        </a:xfrm>
      </p:grpSpPr>
      <p:sp>
        <p:nvSpPr>
          <p:cNvPr id="16" name="Text Placeholder 15" descr="Security Services, Public Area and Curbside Interfaces&#10;Select a qualified firm to provide security services at Denver International Airport (DEN).&#10;&#10;Scope of Work: &#10;Traffic control, security at sensitive access points, and door alarm response&#10;Loading dock oversight (50+ deliveries/day), patrols, credential verification, and incident resolution&#10;Public Parking Lot patrols, Airport Office Building access, and person vetting&#10;Enforcement of DEN Rules &amp; Regulations and additional security posts as needed&#10;&#10;Workload:&#10;5400 weekly hours (135 FTEs), including Full-Time, Part-Time, and On-Call positions&#10;24/7 staffing for curbside, passenger pick-up/drop-off on levels 4 &amp; 6&#10;Support for 40,000+ vehicle entries per day&#10;​&#10;KEY INFORMATION ​&#10;Anticipated Advertisement Date:  Q2 2025 &#10;Estimated Project Value:  $50M to $99.99M&#10;Small Business Program Goal: 5% MWBE&#10;Key Scope/Industry:​  Security Guard Services, Public Area, and Curbside Interfaces&#10;Project Manager​: Matt Gomez-Peterson; matthew.gomez-peterson@flydenver.com &#10;&#10;Breakout Room Closed – Contact Project Manager&#10;&#10;">
            <a:extLst>
              <a:ext uri="{FF2B5EF4-FFF2-40B4-BE49-F238E27FC236}">
                <a16:creationId xmlns:a16="http://schemas.microsoft.com/office/drawing/2014/main" id="{4A613AAD-82C1-BDC8-2DE6-A08EBED029B5}"/>
              </a:ext>
            </a:extLst>
          </p:cNvPr>
          <p:cNvSpPr>
            <a:spLocks noGrp="1"/>
          </p:cNvSpPr>
          <p:nvPr>
            <p:ph type="title" idx="4294967295"/>
          </p:nvPr>
        </p:nvSpPr>
        <p:spPr>
          <a:xfrm>
            <a:off x="869830" y="415065"/>
            <a:ext cx="9167813"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a:solidFill>
                  <a:srgbClr val="440099"/>
                </a:solidFill>
                <a:latin typeface="+mn-lt"/>
                <a:ea typeface="+mn-ea"/>
                <a:cs typeface="+mn-cs"/>
              </a:rPr>
              <a:t>Total Queue Management (TQM)</a:t>
            </a:r>
          </a:p>
        </p:txBody>
      </p:sp>
      <p:sp>
        <p:nvSpPr>
          <p:cNvPr id="3" name="TextBox 2">
            <a:extLst>
              <a:ext uri="{FF2B5EF4-FFF2-40B4-BE49-F238E27FC236}">
                <a16:creationId xmlns:a16="http://schemas.microsoft.com/office/drawing/2014/main" id="{382E8DDD-05C7-168B-9D55-290965101779}"/>
              </a:ext>
              <a:ext uri="{C183D7F6-B498-43B3-948B-1728B52AA6E4}">
                <adec:decorative xmlns:adec="http://schemas.microsoft.com/office/drawing/2017/decorative" val="1"/>
              </a:ext>
            </a:extLst>
          </p:cNvPr>
          <p:cNvSpPr txBox="1"/>
          <p:nvPr/>
        </p:nvSpPr>
        <p:spPr>
          <a:xfrm>
            <a:off x="869829" y="1220155"/>
            <a:ext cx="9070247" cy="4278094"/>
          </a:xfrm>
          <a:prstGeom prst="rect">
            <a:avLst/>
          </a:prstGeom>
          <a:noFill/>
        </p:spPr>
        <p:txBody>
          <a:bodyPr wrap="square" lIns="91440" tIns="45720" rIns="91440" bIns="45720" anchor="t">
            <a:spAutoFit/>
          </a:bodyPr>
          <a:lstStyle/>
          <a:p>
            <a:pPr defTabSz="914377"/>
            <a:r>
              <a:rPr lang="en-US" sz="1600">
                <a:solidFill>
                  <a:prstClr val="black"/>
                </a:solidFill>
                <a:latin typeface="Calibri" panose="020F0502020204030204"/>
              </a:rPr>
              <a:t>The scope of work for this project is to manage the queue systems, customer service, and wayfinding services at and around the security screening checkpoints operated by the Transportation Security Administration (TSA), as well as within the Federal Inspection Services (FIS) facility operated by US Customs and Border Protection (CBP).</a:t>
            </a:r>
          </a:p>
          <a:p>
            <a:pPr defTabSz="914377"/>
            <a:endParaRPr lang="en-US" sz="1600" b="1">
              <a:solidFill>
                <a:prstClr val="black"/>
              </a:solidFill>
              <a:latin typeface="Calibri" panose="020F0502020204030204"/>
            </a:endParaRPr>
          </a:p>
          <a:p>
            <a:pPr defTabSz="914377"/>
            <a:r>
              <a:rPr lang="en-US" sz="1600" b="1">
                <a:solidFill>
                  <a:prstClr val="black"/>
                </a:solidFill>
                <a:latin typeface="Calibri" panose="020F0502020204030204"/>
              </a:rPr>
              <a:t>Key Scope:</a:t>
            </a:r>
          </a:p>
          <a:p>
            <a:pPr marL="285744" indent="-285744" defTabSz="914377">
              <a:buFont typeface="Arial" panose="020B0604020202020204" pitchFamily="34" charset="0"/>
              <a:buChar char="•"/>
            </a:pPr>
            <a:r>
              <a:rPr lang="en-US" sz="1600">
                <a:solidFill>
                  <a:prstClr val="black"/>
                </a:solidFill>
                <a:latin typeface="Calibri" panose="020F0502020204030204"/>
              </a:rPr>
              <a:t>Excellent face-to-face customer service skills</a:t>
            </a:r>
          </a:p>
          <a:p>
            <a:pPr marL="285744" indent="-285744" defTabSz="914377">
              <a:buFont typeface="Arial" panose="020B0604020202020204" pitchFamily="34" charset="0"/>
              <a:buChar char="•"/>
            </a:pPr>
            <a:r>
              <a:rPr lang="en-US" sz="1600">
                <a:solidFill>
                  <a:prstClr val="black"/>
                </a:solidFill>
                <a:latin typeface="Calibri" panose="020F0502020204030204"/>
              </a:rPr>
              <a:t>Ability to multitask in a dynamic environment</a:t>
            </a:r>
          </a:p>
          <a:p>
            <a:pPr marL="285744" indent="-285744" defTabSz="914377">
              <a:buFont typeface="Arial" panose="020B0604020202020204" pitchFamily="34" charset="0"/>
              <a:buChar char="•"/>
            </a:pPr>
            <a:r>
              <a:rPr lang="en-US" sz="1600">
                <a:solidFill>
                  <a:prstClr val="black"/>
                </a:solidFill>
                <a:latin typeface="Calibri" panose="020F0502020204030204"/>
              </a:rPr>
              <a:t>Line and queue management experience</a:t>
            </a:r>
          </a:p>
          <a:p>
            <a:pPr marL="285744" indent="-285744" defTabSz="914377">
              <a:buFont typeface="Arial" panose="020B0604020202020204" pitchFamily="34" charset="0"/>
              <a:buChar char="•"/>
            </a:pPr>
            <a:r>
              <a:rPr lang="en-US" sz="1600">
                <a:solidFill>
                  <a:prstClr val="black"/>
                </a:solidFill>
                <a:latin typeface="Calibri" panose="020F0502020204030204"/>
              </a:rPr>
              <a:t>Strong teamwork and collaboration</a:t>
            </a:r>
          </a:p>
          <a:p>
            <a:pPr marL="285744" indent="-285744" defTabSz="914377">
              <a:buFont typeface="Arial" panose="020B0604020202020204" pitchFamily="34" charset="0"/>
              <a:buChar char="•"/>
            </a:pPr>
            <a:r>
              <a:rPr lang="en-US" sz="1600">
                <a:solidFill>
                  <a:prstClr val="black"/>
                </a:solidFill>
                <a:latin typeface="Calibri" panose="020F0502020204030204"/>
              </a:rPr>
              <a:t>Clear and effective wayfinding assistance</a:t>
            </a:r>
          </a:p>
          <a:p>
            <a:pPr defTabSz="914377"/>
            <a:br>
              <a:rPr lang="en-US" sz="1600" b="1">
                <a:solidFill>
                  <a:prstClr val="black"/>
                </a:solidFill>
                <a:latin typeface="Calibri" panose="020F0502020204030204"/>
              </a:rPr>
            </a:br>
            <a:r>
              <a:rPr lang="en-US" sz="1600" b="1">
                <a:solidFill>
                  <a:prstClr val="black">
                    <a:lumMod val="95000"/>
                    <a:lumOff val="5000"/>
                  </a:prstClr>
                </a:solidFill>
                <a:latin typeface="Calibri" panose="020F0502020204030204"/>
              </a:rPr>
              <a:t>KEY INFORMATION ​</a:t>
            </a:r>
            <a:endParaRPr lang="en-US" sz="1600" b="1">
              <a:solidFill>
                <a:prstClr val="black">
                  <a:lumMod val="95000"/>
                  <a:lumOff val="5000"/>
                </a:prstClr>
              </a:solidFill>
              <a:latin typeface="Calibri" panose="020F0502020204030204"/>
              <a:ea typeface="Calibri"/>
              <a:cs typeface="Calibri"/>
            </a:endParaRPr>
          </a:p>
          <a:p>
            <a:pPr defTabSz="914377">
              <a:defRPr/>
            </a:pPr>
            <a:r>
              <a:rPr lang="en-US" sz="1600" b="1">
                <a:solidFill>
                  <a:prstClr val="black">
                    <a:lumMod val="95000"/>
                    <a:lumOff val="5000"/>
                  </a:prstClr>
                </a:solidFill>
                <a:latin typeface="Calibri" panose="020F0502020204030204"/>
              </a:rPr>
              <a:t>Anticipated Advertisement Date:  </a:t>
            </a:r>
            <a:r>
              <a:rPr lang="en-US" sz="1600">
                <a:solidFill>
                  <a:prstClr val="black">
                    <a:lumMod val="95000"/>
                    <a:lumOff val="5000"/>
                  </a:prstClr>
                </a:solidFill>
                <a:latin typeface="Calibri" panose="020F0502020204030204"/>
              </a:rPr>
              <a:t> Q2/Q3 2026</a:t>
            </a:r>
            <a:endParaRPr lang="en-US" sz="1600">
              <a:solidFill>
                <a:prstClr val="black">
                  <a:lumMod val="95000"/>
                  <a:lumOff val="5000"/>
                </a:prstClr>
              </a:solidFill>
              <a:latin typeface="Calibri" panose="020F0502020204030204"/>
              <a:ea typeface="Calibri"/>
              <a:cs typeface="Calibri"/>
            </a:endParaRPr>
          </a:p>
          <a:p>
            <a:pPr defTabSz="914377">
              <a:defRPr/>
            </a:pPr>
            <a:r>
              <a:rPr lang="en-US" sz="1600" b="1">
                <a:solidFill>
                  <a:prstClr val="black">
                    <a:lumMod val="95000"/>
                    <a:lumOff val="5000"/>
                  </a:prstClr>
                </a:solidFill>
                <a:latin typeface="Calibri" panose="020F0502020204030204"/>
              </a:rPr>
              <a:t>Estimated Project Value: </a:t>
            </a:r>
            <a:r>
              <a:rPr lang="en-US" sz="1600">
                <a:solidFill>
                  <a:prstClr val="black">
                    <a:lumMod val="95000"/>
                    <a:lumOff val="5000"/>
                  </a:prstClr>
                </a:solidFill>
                <a:latin typeface="Calibri" panose="020F0502020204030204"/>
              </a:rPr>
              <a:t> $5M to $9.99M</a:t>
            </a:r>
          </a:p>
          <a:p>
            <a:pPr defTabSz="914377">
              <a:defRPr/>
            </a:pPr>
            <a:r>
              <a:rPr lang="en-US" sz="1600" b="1">
                <a:solidFill>
                  <a:prstClr val="black">
                    <a:lumMod val="95000"/>
                    <a:lumOff val="5000"/>
                  </a:prstClr>
                </a:solidFill>
                <a:latin typeface="Calibri" panose="020F0502020204030204"/>
              </a:rPr>
              <a:t>Small Business Program Goal:  TBD</a:t>
            </a:r>
          </a:p>
          <a:p>
            <a:pPr defTabSz="914377">
              <a:defRPr/>
            </a:pPr>
            <a:r>
              <a:rPr lang="en-US" sz="1600" b="1">
                <a:solidFill>
                  <a:prstClr val="black">
                    <a:lumMod val="95000"/>
                    <a:lumOff val="5000"/>
                  </a:prstClr>
                </a:solidFill>
                <a:latin typeface="Calibri" panose="020F0502020204030204"/>
              </a:rPr>
              <a:t>Project Manager​: </a:t>
            </a:r>
            <a:r>
              <a:rPr lang="en-US" sz="1600">
                <a:solidFill>
                  <a:prstClr val="black">
                    <a:lumMod val="95000"/>
                    <a:lumOff val="5000"/>
                  </a:prstClr>
                </a:solidFill>
                <a:latin typeface="Calibri" panose="020F0502020204030204"/>
              </a:rPr>
              <a:t> Dave Dalton | </a:t>
            </a:r>
            <a:r>
              <a:rPr lang="en-US" sz="1600">
                <a:solidFill>
                  <a:prstClr val="black">
                    <a:lumMod val="95000"/>
                    <a:lumOff val="5000"/>
                  </a:prstClr>
                </a:solidFill>
                <a:latin typeface="Calibri" panose="020F0502020204030204"/>
                <a:hlinkClick r:id="rId3"/>
              </a:rPr>
              <a:t>Dave.Dalton@flydenver.com</a:t>
            </a:r>
            <a:r>
              <a:rPr lang="en-US" sz="1600">
                <a:solidFill>
                  <a:prstClr val="black">
                    <a:lumMod val="95000"/>
                    <a:lumOff val="5000"/>
                  </a:prstClr>
                </a:solidFill>
                <a:latin typeface="Calibri" panose="020F0502020204030204"/>
              </a:rPr>
              <a:t> </a:t>
            </a:r>
            <a:endParaRPr lang="en-US" sz="1600">
              <a:solidFill>
                <a:prstClr val="black">
                  <a:lumMod val="95000"/>
                  <a:lumOff val="5000"/>
                </a:prstClr>
              </a:solidFill>
              <a:latin typeface="Calibri" panose="020F0502020204030204"/>
              <a:ea typeface="Calibri"/>
              <a:cs typeface="Calibri"/>
            </a:endParaRPr>
          </a:p>
        </p:txBody>
      </p:sp>
    </p:spTree>
    <p:extLst>
      <p:ext uri="{BB962C8B-B14F-4D97-AF65-F5344CB8AC3E}">
        <p14:creationId xmlns:p14="http://schemas.microsoft.com/office/powerpoint/2010/main" val="66050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CCD62-CD6F-2431-BDC4-79CCBD224A25}"/>
            </a:ext>
          </a:extLst>
        </p:cNvPr>
        <p:cNvGrpSpPr/>
        <p:nvPr/>
      </p:nvGrpSpPr>
      <p:grpSpPr>
        <a:xfrm>
          <a:off x="0" y="0"/>
          <a:ext cx="0" cy="0"/>
          <a:chOff x="0" y="0"/>
          <a:chExt cx="0" cy="0"/>
        </a:xfrm>
      </p:grpSpPr>
      <p:sp>
        <p:nvSpPr>
          <p:cNvPr id="16" name="Text Placeholder 15" descr="Security Services, Public Area and Curbside Interfaces&#10;Select a qualified firm to provide security services at Denver International Airport (DEN).&#10;&#10;Scope of Work: &#10;Traffic control, security at sensitive access points, and door alarm response&#10;Loading dock oversight (50+ deliveries/day), patrols, credential verification, and incident resolution&#10;Public Parking Lot patrols, Airport Office Building access, and person vetting&#10;Enforcement of DEN Rules &amp; Regulations and additional security posts as needed&#10;&#10;Workload:&#10;5400 weekly hours (135 FTEs), including Full-Time, Part-Time, and On-Call positions&#10;24/7 staffing for curbside, passenger pick-up/drop-off on levels 4 &amp; 6&#10;Support for 40,000+ vehicle entries per day&#10;​&#10;KEY INFORMATION ​&#10;Anticipated Advertisement Date:  Q2 2025 &#10;Estimated Project Value:  $50M to $99.99M&#10;Small Business Program Goal: 5% MWBE&#10;Key Scope/Industry:​  Security Guard Services, Public Area, and Curbside Interfaces&#10;Project Manager​: Matt Gomez-Peterson; matthew.gomez-peterson@flydenver.com &#10;&#10;Breakout Room Closed – Contact Project Manager&#10;&#10;">
            <a:extLst>
              <a:ext uri="{FF2B5EF4-FFF2-40B4-BE49-F238E27FC236}">
                <a16:creationId xmlns:a16="http://schemas.microsoft.com/office/drawing/2014/main" id="{2A0C76DB-E092-6C32-4769-58B0973B53FE}"/>
              </a:ext>
            </a:extLst>
          </p:cNvPr>
          <p:cNvSpPr>
            <a:spLocks noGrp="1"/>
          </p:cNvSpPr>
          <p:nvPr>
            <p:ph type="title" idx="4294967295"/>
          </p:nvPr>
        </p:nvSpPr>
        <p:spPr>
          <a:xfrm>
            <a:off x="777070" y="408153"/>
            <a:ext cx="9167813"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Bef>
                <a:spcPts val="1000"/>
              </a:spcBef>
              <a:defRPr/>
            </a:pPr>
            <a:r>
              <a:rPr lang="en-US" sz="2800">
                <a:solidFill>
                  <a:srgbClr val="440099"/>
                </a:solidFill>
                <a:latin typeface="+mn-lt"/>
                <a:ea typeface="+mn-ea"/>
                <a:cs typeface="+mn-cs"/>
              </a:rPr>
              <a:t>Waste Valet Service for DEN Concessions</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a:extLst>
              <a:ext uri="{FF2B5EF4-FFF2-40B4-BE49-F238E27FC236}">
                <a16:creationId xmlns:a16="http://schemas.microsoft.com/office/drawing/2014/main" id="{60F19CFF-BB58-CCB4-1AA7-64D46C8CDAC8}"/>
              </a:ext>
              <a:ext uri="{C183D7F6-B498-43B3-948B-1728B52AA6E4}">
                <adec:decorative xmlns:adec="http://schemas.microsoft.com/office/drawing/2017/decorative" val="1"/>
              </a:ext>
            </a:extLst>
          </p:cNvPr>
          <p:cNvSpPr txBox="1"/>
          <p:nvPr/>
        </p:nvSpPr>
        <p:spPr>
          <a:xfrm>
            <a:off x="777070" y="1204617"/>
            <a:ext cx="9514035" cy="2800767"/>
          </a:xfrm>
          <a:prstGeom prst="rect">
            <a:avLst/>
          </a:prstGeom>
          <a:noFill/>
        </p:spPr>
        <p:txBody>
          <a:bodyPr wrap="square" lIns="91440" tIns="45720" rIns="91440" bIns="45720" anchor="t">
            <a:spAutoFit/>
          </a:bodyPr>
          <a:lstStyle/>
          <a:p>
            <a:r>
              <a:rPr lang="en-US" sz="1600"/>
              <a:t>The Waste Valet team will work with DEN concessions to transport recyclable and compostable materials to designated disposal areas. In addition, the team will provide staff education on effective waste sorting practices. Launched initially on Concourse B in Spring 2024, the program will now expand to include Concourses A and C.</a:t>
            </a:r>
          </a:p>
          <a:p>
            <a:endParaRPr lang="en-US" sz="1600">
              <a:solidFill>
                <a:schemeClr val="tx1">
                  <a:lumMod val="95000"/>
                  <a:lumOff val="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lumMod val="95000"/>
                    <a:lumOff val="5000"/>
                  </a:schemeClr>
                </a:solidFill>
                <a:effectLst/>
                <a:uLnTx/>
                <a:uFillTx/>
                <a:ea typeface="+mn-ea"/>
                <a:cs typeface="+mn-cs"/>
              </a:rPr>
              <a:t>​</a:t>
            </a: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KEY INFORMATION ​</a:t>
            </a:r>
            <a:endParaRPr kumimoji="0" lang="en-US" sz="1600" b="1" i="0" u="none" strike="noStrike" kern="1200" cap="none" spc="0" normalizeH="0" baseline="0" noProof="0">
              <a:ln>
                <a:noFill/>
              </a:ln>
              <a:solidFill>
                <a:schemeClr val="tx1">
                  <a:lumMod val="95000"/>
                  <a:lumOff val="5000"/>
                </a:schemeClr>
              </a:solidFill>
              <a:effectLst/>
              <a:uLnTx/>
              <a:uFillTx/>
              <a:ea typeface="Calibri"/>
              <a:cs typeface="Calibri"/>
            </a:endParaRPr>
          </a:p>
          <a:p>
            <a:pPr>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Anticipated Advertisement Date: </a:t>
            </a:r>
            <a:r>
              <a:rPr lang="en-US" sz="1600">
                <a:solidFill>
                  <a:schemeClr val="tx1">
                    <a:lumMod val="95000"/>
                    <a:lumOff val="5000"/>
                  </a:schemeClr>
                </a:solidFill>
              </a:rPr>
              <a:t>February 2026</a:t>
            </a:r>
            <a:endParaRPr kumimoji="0" lang="en-US" sz="1600" b="0" i="0" u="none" strike="noStrike" kern="1200" cap="none" spc="0" normalizeH="0" baseline="0" noProof="0">
              <a:ln>
                <a:noFill/>
              </a:ln>
              <a:solidFill>
                <a:schemeClr val="tx1">
                  <a:lumMod val="95000"/>
                  <a:lumOff val="5000"/>
                </a:schemeClr>
              </a:solidFill>
              <a:effectLst/>
              <a:uLnTx/>
              <a:uFillTx/>
              <a:ea typeface="Calibri"/>
              <a:cs typeface="Calibri"/>
            </a:endParaRPr>
          </a:p>
          <a:p>
            <a:pPr lvl="0">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Estimated Project Value: </a:t>
            </a:r>
            <a:r>
              <a:rPr lang="en-US" sz="1600">
                <a:solidFill>
                  <a:schemeClr val="tx1">
                    <a:lumMod val="95000"/>
                    <a:lumOff val="5000"/>
                  </a:schemeClr>
                </a:solidFill>
              </a:rPr>
              <a:t>$15M</a:t>
            </a:r>
            <a:endParaRPr lang="en-US" sz="1600">
              <a:solidFill>
                <a:schemeClr val="tx1">
                  <a:lumMod val="95000"/>
                  <a:lumOff val="5000"/>
                </a:schemeClr>
              </a:solidFill>
              <a:ea typeface="Calibri"/>
              <a:cs typeface="Calibri"/>
            </a:endParaRPr>
          </a:p>
          <a:p>
            <a:pPr lvl="0">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Small Business Program Goal: </a:t>
            </a:r>
            <a:r>
              <a:rPr lang="en-US" sz="1600">
                <a:solidFill>
                  <a:schemeClr val="tx1">
                    <a:lumMod val="95000"/>
                    <a:lumOff val="5000"/>
                  </a:schemeClr>
                </a:solidFill>
              </a:rPr>
              <a:t>None</a:t>
            </a:r>
            <a:endParaRPr lang="en-US" sz="1600" i="0" u="none" strike="noStrike" kern="1200" cap="none" spc="0" normalizeH="0" baseline="0" noProof="0">
              <a:ln>
                <a:noFill/>
              </a:ln>
              <a:solidFill>
                <a:schemeClr val="tx1">
                  <a:lumMod val="95000"/>
                  <a:lumOff val="5000"/>
                </a:schemeClr>
              </a:solidFill>
              <a:effectLst/>
              <a:uLnTx/>
              <a:uFillTx/>
              <a:ea typeface="Calibri"/>
              <a:cs typeface="Calibri"/>
            </a:endParaRPr>
          </a:p>
          <a:p>
            <a:pPr>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Key Scope/Industry:​ </a:t>
            </a:r>
            <a:r>
              <a:rPr kumimoji="0" lang="en-US" sz="1600" b="0" i="0" u="none" strike="noStrike" kern="1200" cap="none" spc="0" normalizeH="0" baseline="0" noProof="0">
                <a:ln>
                  <a:noFill/>
                </a:ln>
                <a:solidFill>
                  <a:schemeClr val="tx1">
                    <a:lumMod val="95000"/>
                    <a:lumOff val="5000"/>
                  </a:schemeClr>
                </a:solidFill>
                <a:effectLst/>
                <a:uLnTx/>
                <a:uFillTx/>
                <a:ea typeface="+mn-ea"/>
                <a:cs typeface="+mn-cs"/>
              </a:rPr>
              <a:t> </a:t>
            </a:r>
            <a:r>
              <a:rPr lang="en-US" sz="1600">
                <a:solidFill>
                  <a:schemeClr val="tx1">
                    <a:lumMod val="95000"/>
                    <a:lumOff val="5000"/>
                  </a:schemeClr>
                </a:solidFill>
              </a:rPr>
              <a:t>Proven experience working with food and beverage (F&amp;B) operations and expertise in recycling and composting.</a:t>
            </a:r>
            <a:endParaRPr lang="en-US" sz="1600">
              <a:solidFill>
                <a:schemeClr val="tx1">
                  <a:lumMod val="95000"/>
                  <a:lumOff val="5000"/>
                </a:schemeClr>
              </a:solidFill>
              <a:ea typeface="Calibri"/>
              <a:cs typeface="Calibri"/>
            </a:endParaRPr>
          </a:p>
          <a:p>
            <a:pPr>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Project Manager​: </a:t>
            </a:r>
            <a:r>
              <a:rPr lang="en-US" sz="1600">
                <a:solidFill>
                  <a:schemeClr val="tx1">
                    <a:lumMod val="95000"/>
                    <a:lumOff val="5000"/>
                  </a:schemeClr>
                </a:solidFill>
              </a:rPr>
              <a:t>Alexa Rosenstein | </a:t>
            </a:r>
            <a:r>
              <a:rPr lang="en-US" sz="1600">
                <a:solidFill>
                  <a:schemeClr val="tx1">
                    <a:lumMod val="95000"/>
                    <a:lumOff val="5000"/>
                  </a:schemeClr>
                </a:solidFill>
                <a:hlinkClick r:id="rId3">
                  <a:extLst>
                    <a:ext uri="{A12FA001-AC4F-418D-AE19-62706E023703}">
                      <ahyp:hlinkClr xmlns:ahyp="http://schemas.microsoft.com/office/drawing/2018/hyperlinkcolor" val="tx"/>
                    </a:ext>
                  </a:extLst>
                </a:hlinkClick>
              </a:rPr>
              <a:t>alexa.rosenstein@flydenver.com</a:t>
            </a:r>
            <a:r>
              <a:rPr lang="en-US" sz="1600">
                <a:solidFill>
                  <a:schemeClr val="tx1">
                    <a:lumMod val="95000"/>
                    <a:lumOff val="5000"/>
                  </a:schemeClr>
                </a:solidFill>
              </a:rPr>
              <a:t> </a:t>
            </a:r>
            <a:endParaRPr lang="en-US">
              <a:solidFill>
                <a:schemeClr val="tx1">
                  <a:lumMod val="95000"/>
                  <a:lumOff val="5000"/>
                </a:schemeClr>
              </a:solidFill>
            </a:endParaRPr>
          </a:p>
        </p:txBody>
      </p:sp>
      <p:pic>
        <p:nvPicPr>
          <p:cNvPr id="2" name="Picture 1">
            <a:extLst>
              <a:ext uri="{FF2B5EF4-FFF2-40B4-BE49-F238E27FC236}">
                <a16:creationId xmlns:a16="http://schemas.microsoft.com/office/drawing/2014/main" id="{56AF2227-97AD-002B-375B-C6961569B958}"/>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88700" y="4008419"/>
            <a:ext cx="1702895" cy="2507657"/>
          </a:xfrm>
          <a:prstGeom prst="rect">
            <a:avLst/>
          </a:prstGeom>
        </p:spPr>
      </p:pic>
      <p:pic>
        <p:nvPicPr>
          <p:cNvPr id="4" name="Picture 3">
            <a:extLst>
              <a:ext uri="{FF2B5EF4-FFF2-40B4-BE49-F238E27FC236}">
                <a16:creationId xmlns:a16="http://schemas.microsoft.com/office/drawing/2014/main" id="{5B5A2924-AB76-906B-A208-5B2B6B656EE1}"/>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01269" y="4112845"/>
            <a:ext cx="3451455" cy="2403231"/>
          </a:xfrm>
          <a:prstGeom prst="rect">
            <a:avLst/>
          </a:prstGeom>
        </p:spPr>
      </p:pic>
      <p:pic>
        <p:nvPicPr>
          <p:cNvPr id="5" name="Picture 4">
            <a:extLst>
              <a:ext uri="{FF2B5EF4-FFF2-40B4-BE49-F238E27FC236}">
                <a16:creationId xmlns:a16="http://schemas.microsoft.com/office/drawing/2014/main" id="{55AFD5C3-90C9-D408-09F9-AD887A0C4424}"/>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3607" y="4112846"/>
            <a:ext cx="3461226" cy="2403233"/>
          </a:xfrm>
          <a:prstGeom prst="rect">
            <a:avLst/>
          </a:prstGeom>
        </p:spPr>
      </p:pic>
    </p:spTree>
    <p:extLst>
      <p:ext uri="{BB962C8B-B14F-4D97-AF65-F5344CB8AC3E}">
        <p14:creationId xmlns:p14="http://schemas.microsoft.com/office/powerpoint/2010/main" val="41474366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2FDE6BB6-A18F-B285-0AE6-9FC7DB53D663}"/>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DEN Procurement  </a:t>
            </a:r>
          </a:p>
        </p:txBody>
      </p:sp>
      <p:sp>
        <p:nvSpPr>
          <p:cNvPr id="15" name="Text Placeholder 14" descr="QR Code redirecting to https://www.flydenver.com/business-and-community/procurement/opportunities/">
            <a:extLst>
              <a:ext uri="{FF2B5EF4-FFF2-40B4-BE49-F238E27FC236}">
                <a16:creationId xmlns:a16="http://schemas.microsoft.com/office/drawing/2014/main" id="{2FA385AD-55E8-5A28-C5A2-60C3A8F5BB42}"/>
              </a:ext>
            </a:extLst>
          </p:cNvPr>
          <p:cNvSpPr>
            <a:spLocks noGrp="1"/>
          </p:cNvSpPr>
          <p:nvPr>
            <p:ph type="body" sz="quarter" idx="14"/>
          </p:nvPr>
        </p:nvSpPr>
        <p:spPr>
          <a:xfrm>
            <a:off x="770439" y="1259557"/>
            <a:ext cx="9611811" cy="5218631"/>
          </a:xfrm>
        </p:spPr>
        <p:txBody>
          <a:bodyPr/>
          <a:lstStyle/>
          <a:p>
            <a:pPr>
              <a:spcBef>
                <a:spcPts val="0"/>
              </a:spcBef>
              <a:buNone/>
            </a:pPr>
            <a:r>
              <a:rPr lang="en-US" sz="1700" b="1"/>
              <a:t>Contract Types:</a:t>
            </a:r>
            <a:endParaRPr lang="en-US" sz="1700"/>
          </a:p>
          <a:p>
            <a:pPr>
              <a:spcBef>
                <a:spcPts val="0"/>
              </a:spcBef>
              <a:buFont typeface="Arial" panose="020B0604020202020204" pitchFamily="34" charset="0"/>
              <a:buChar char="•"/>
            </a:pPr>
            <a:r>
              <a:rPr lang="en-US" sz="1700" i="1"/>
              <a:t>Competitive:</a:t>
            </a:r>
            <a:r>
              <a:rPr lang="en-US" sz="1700"/>
              <a:t> Professional Services, Construction, Revenue Opportunities</a:t>
            </a:r>
          </a:p>
          <a:p>
            <a:pPr>
              <a:spcBef>
                <a:spcPts val="0"/>
              </a:spcBef>
              <a:buFont typeface="Arial" panose="020B0604020202020204" pitchFamily="34" charset="0"/>
              <a:buChar char="•"/>
            </a:pPr>
            <a:r>
              <a:rPr lang="en-US" sz="1700" i="1"/>
              <a:t>Non-Competitive:</a:t>
            </a:r>
            <a:r>
              <a:rPr lang="en-US" sz="1700"/>
              <a:t> Sole Source, Professional Preference, Amendments, Grants, Revenue Agreements</a:t>
            </a:r>
          </a:p>
          <a:p>
            <a:pPr marL="0" indent="0">
              <a:spcBef>
                <a:spcPts val="0"/>
              </a:spcBef>
              <a:buNone/>
            </a:pPr>
            <a:br>
              <a:rPr lang="en-US" sz="1700" b="1"/>
            </a:br>
            <a:r>
              <a:rPr lang="en-US" sz="1700" b="1"/>
              <a:t>Task Orders:</a:t>
            </a:r>
          </a:p>
          <a:p>
            <a:pPr>
              <a:spcBef>
                <a:spcPts val="0"/>
              </a:spcBef>
            </a:pPr>
            <a:r>
              <a:rPr lang="en-US" sz="1700"/>
              <a:t>Supports both competitive and non-competitive processes</a:t>
            </a:r>
          </a:p>
          <a:p>
            <a:pPr>
              <a:spcBef>
                <a:spcPts val="0"/>
              </a:spcBef>
              <a:buNone/>
            </a:pPr>
            <a:endParaRPr lang="en-US" sz="1700" b="1"/>
          </a:p>
          <a:p>
            <a:pPr>
              <a:spcBef>
                <a:spcPts val="0"/>
              </a:spcBef>
              <a:buNone/>
            </a:pPr>
            <a:r>
              <a:rPr lang="en-US" sz="1700" b="1"/>
              <a:t>Governance:</a:t>
            </a:r>
          </a:p>
          <a:p>
            <a:pPr>
              <a:spcBef>
                <a:spcPts val="0"/>
              </a:spcBef>
            </a:pPr>
            <a:r>
              <a:rPr lang="en-US" sz="1700"/>
              <a:t>City &amp; DEN Charter, Ordinances, and Regulations</a:t>
            </a:r>
          </a:p>
          <a:p>
            <a:pPr>
              <a:spcBef>
                <a:spcPts val="0"/>
              </a:spcBef>
              <a:buNone/>
            </a:pPr>
            <a:endParaRPr lang="en-US" sz="1700" b="1"/>
          </a:p>
          <a:p>
            <a:pPr>
              <a:spcBef>
                <a:spcPts val="0"/>
              </a:spcBef>
              <a:buNone/>
            </a:pPr>
            <a:r>
              <a:rPr lang="en-US" sz="1700" b="1"/>
              <a:t>Solicitation Types: </a:t>
            </a:r>
          </a:p>
          <a:p>
            <a:pPr>
              <a:spcBef>
                <a:spcPts val="0"/>
              </a:spcBef>
            </a:pPr>
            <a:r>
              <a:rPr lang="en-US" sz="1700"/>
              <a:t>RFP, RFQ, RFO, RFI, IFB, Informal Competitive Procurement</a:t>
            </a:r>
          </a:p>
          <a:p>
            <a:pPr>
              <a:spcBef>
                <a:spcPts val="0"/>
              </a:spcBef>
              <a:buNone/>
            </a:pPr>
            <a:endParaRPr lang="en-US" sz="1700" b="1"/>
          </a:p>
          <a:p>
            <a:pPr>
              <a:spcBef>
                <a:spcPts val="0"/>
              </a:spcBef>
              <a:buNone/>
            </a:pPr>
            <a:r>
              <a:rPr lang="en-US" sz="1700" b="1"/>
              <a:t>Fast-Track Procurement Pilot</a:t>
            </a:r>
          </a:p>
          <a:p>
            <a:pPr>
              <a:spcBef>
                <a:spcPts val="0"/>
              </a:spcBef>
              <a:buNone/>
            </a:pPr>
            <a:r>
              <a:rPr lang="en-US" sz="1700" i="1"/>
              <a:t>Goal: Increase agility by eliminating non-mandated steps</a:t>
            </a:r>
          </a:p>
          <a:p>
            <a:pPr>
              <a:spcBef>
                <a:spcPts val="0"/>
              </a:spcBef>
              <a:buFont typeface="Arial" panose="020B0604020202020204" pitchFamily="34" charset="0"/>
              <a:buChar char="•"/>
            </a:pPr>
            <a:r>
              <a:rPr lang="en-US" sz="1700" b="1"/>
              <a:t>Shortened Advertisement:</a:t>
            </a:r>
            <a:r>
              <a:rPr lang="en-US" sz="1700"/>
              <a:t> 1-week post, no pre-proposal meeting, 2-day Q&amp;A</a:t>
            </a:r>
          </a:p>
          <a:p>
            <a:pPr>
              <a:spcBef>
                <a:spcPts val="0"/>
              </a:spcBef>
              <a:buFont typeface="Arial" panose="020B0604020202020204" pitchFamily="34" charset="0"/>
              <a:buChar char="•"/>
            </a:pPr>
            <a:r>
              <a:rPr lang="en-US" sz="1700" b="1"/>
              <a:t>Streamlined Selection:</a:t>
            </a:r>
            <a:r>
              <a:rPr lang="en-US" sz="1700"/>
              <a:t> 3-member panel; no interviews</a:t>
            </a:r>
          </a:p>
          <a:p>
            <a:pPr>
              <a:spcBef>
                <a:spcPts val="0"/>
              </a:spcBef>
              <a:buFont typeface="Arial" panose="020B0604020202020204" pitchFamily="34" charset="0"/>
              <a:buChar char="•"/>
            </a:pPr>
            <a:r>
              <a:rPr lang="en-US" sz="1700" b="1"/>
              <a:t>Simplified Contracting:</a:t>
            </a:r>
            <a:r>
              <a:rPr lang="en-US" sz="1700"/>
              <a:t> No negotiations—contract mirrors vendor proposal</a:t>
            </a:r>
          </a:p>
          <a:p>
            <a:pPr marL="0" indent="0">
              <a:spcBef>
                <a:spcPts val="0"/>
              </a:spcBef>
              <a:buNone/>
            </a:pPr>
            <a:endParaRPr lang="en-US" sz="1700" b="1"/>
          </a:p>
          <a:p>
            <a:pPr marL="0" indent="0">
              <a:spcBef>
                <a:spcPts val="0"/>
              </a:spcBef>
              <a:buNone/>
            </a:pPr>
            <a:r>
              <a:rPr lang="en-US" sz="1700" b="1"/>
              <a:t>Learn More: </a:t>
            </a:r>
            <a:r>
              <a:rPr lang="en-US" sz="1700"/>
              <a:t>Visit our breakout room or scan the QR code to explore DEN’s procurement process on our website.</a:t>
            </a:r>
          </a:p>
        </p:txBody>
      </p:sp>
      <p:pic>
        <p:nvPicPr>
          <p:cNvPr id="19" name="Picture 18" descr="QR Code redirecting to https://www.flydenver.com/business-and-community/procurement/opportunities/">
            <a:extLst>
              <a:ext uri="{FF2B5EF4-FFF2-40B4-BE49-F238E27FC236}">
                <a16:creationId xmlns:a16="http://schemas.microsoft.com/office/drawing/2014/main" id="{4FAF00CA-56C8-BBCB-5ADD-BA218BE215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34675" y="5324475"/>
            <a:ext cx="1285874" cy="1285874"/>
          </a:xfrm>
          <a:prstGeom prst="rect">
            <a:avLst/>
          </a:prstGeom>
        </p:spPr>
      </p:pic>
    </p:spTree>
    <p:extLst>
      <p:ext uri="{BB962C8B-B14F-4D97-AF65-F5344CB8AC3E}">
        <p14:creationId xmlns:p14="http://schemas.microsoft.com/office/powerpoint/2010/main" val="3755406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descr="DEN Procurement – Contract Lifecycle">
            <a:extLst>
              <a:ext uri="{FF2B5EF4-FFF2-40B4-BE49-F238E27FC236}">
                <a16:creationId xmlns:a16="http://schemas.microsoft.com/office/drawing/2014/main" id="{2BA945F4-CEF6-9FBD-95BF-ABCCF5D69BE9}"/>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DEN Procurement – Contract</a:t>
            </a:r>
            <a:r>
              <a:rPr kumimoji="0" lang="en-US" sz="3200" b="0" i="0" u="none" strike="noStrike" kern="1200" cap="none" spc="0" normalizeH="0" noProof="0">
                <a:ln>
                  <a:noFill/>
                </a:ln>
                <a:solidFill>
                  <a:srgbClr val="440099"/>
                </a:solidFill>
                <a:effectLst/>
                <a:uLnTx/>
                <a:uFillTx/>
                <a:latin typeface="+mn-lt"/>
                <a:ea typeface="+mn-ea"/>
                <a:cs typeface="+mn-cs"/>
              </a:rPr>
              <a:t> Lifecycle</a:t>
            </a:r>
            <a:endParaRPr kumimoji="0" lang="en-US" sz="3200" b="0" i="0" u="none" strike="noStrike" kern="1200" cap="none" spc="0" normalizeH="0" baseline="0" noProof="0">
              <a:ln>
                <a:noFill/>
              </a:ln>
              <a:solidFill>
                <a:srgbClr val="440099"/>
              </a:solidFill>
              <a:effectLst/>
              <a:uLnTx/>
              <a:uFillTx/>
              <a:latin typeface="+mn-lt"/>
              <a:ea typeface="+mn-ea"/>
              <a:cs typeface="+mn-cs"/>
            </a:endParaRPr>
          </a:p>
        </p:txBody>
      </p:sp>
      <p:sp>
        <p:nvSpPr>
          <p:cNvPr id="5" name="TextBox 4" descr="Active DEN Procurements &amp; Solicitations are available on BidNet: https://www.bidnetdirect.com/colorado/cityandcountyofdenverdepartmentofaviation&#10;Important Dates:&#10;Published/Advertised Date&#10;Proposal Due Date&#10;Important Information:&#10;Pre-proposal meetings outlining project details&#10;Proposal Narrative Contents &amp; Evaluation Criteria&#10;">
            <a:extLst>
              <a:ext uri="{FF2B5EF4-FFF2-40B4-BE49-F238E27FC236}">
                <a16:creationId xmlns:a16="http://schemas.microsoft.com/office/drawing/2014/main" id="{AB000D8F-73B4-F4CD-BB34-FB5A6DEA29CA}"/>
              </a:ext>
            </a:extLst>
          </p:cNvPr>
          <p:cNvSpPr txBox="1"/>
          <p:nvPr/>
        </p:nvSpPr>
        <p:spPr>
          <a:xfrm>
            <a:off x="770438" y="1397675"/>
            <a:ext cx="10735761" cy="2062103"/>
          </a:xfrm>
          <a:prstGeom prst="rect">
            <a:avLst/>
          </a:prstGeom>
          <a:noFill/>
        </p:spPr>
        <p:txBody>
          <a:bodyPr wrap="square" lIns="91440" tIns="45720" rIns="91440" bIns="45720" anchor="t">
            <a:spAutoFit/>
          </a:bodyPr>
          <a:lstStyle/>
          <a:p>
            <a:pPr marL="285750" marR="0" lvl="0"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Active DEN Procurements &amp; Solicitations are available on BidNet: </a:t>
            </a:r>
            <a:r>
              <a:rPr kumimoji="0" lang="en-US" sz="1600" b="0" i="0" u="sng" strike="noStrike" kern="1200" cap="none" spc="0" normalizeH="0" baseline="0" noProof="0">
                <a:ln>
                  <a:noFill/>
                </a:ln>
                <a:solidFill>
                  <a:prstClr val="black"/>
                </a:solidFill>
                <a:effectLst/>
                <a:uLnTx/>
                <a:uFillTx/>
                <a:latin typeface="Calibri" panose="020F0502020204030204"/>
                <a:ea typeface="+mn-ea"/>
                <a:hlinkClick r:id="rId2">
                  <a:extLst>
                    <a:ext uri="{A12FA001-AC4F-418D-AE19-62706E023703}">
                      <ahyp:hlinkClr xmlns:ahyp="http://schemas.microsoft.com/office/drawing/2018/hyperlinkcolor" val="tx"/>
                    </a:ext>
                  </a:extLst>
                </a:hlinkClick>
              </a:rPr>
              <a:t>https://www.bidnetdirect.com/colorado/cityandcountyofdenverdepartmentofaviation</a:t>
            </a:r>
            <a:endParaRPr kumimoji="0" lang="en-US" sz="1600" b="0" i="0" u="sng" strike="noStrike" kern="1200" cap="none" spc="0" normalizeH="0" baseline="0" noProof="0">
              <a:ln>
                <a:noFill/>
              </a:ln>
              <a:solidFill>
                <a:prstClr val="black"/>
              </a:solidFill>
              <a:effectLst/>
              <a:uLnTx/>
              <a:uFillTx/>
              <a:latin typeface="Calibri" panose="020F0502020204030204"/>
              <a:ea typeface="+mn-ea"/>
            </a:endParaRPr>
          </a:p>
          <a:p>
            <a:pPr marL="742950" marR="0" lvl="1"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Important Dates:</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200150" marR="0" lvl="2"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Published/Advertised Date</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200150" marR="0" lvl="2"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Proposal Due Date</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742950" marR="0" lvl="1"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Important Information:</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200150" marR="0" lvl="2"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Pre-proposal meetings outlining project details</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200150" marR="0" lvl="2"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Proposal Narrative Contents &amp; Evaluation Criteria</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descr="Contract Lifecycle at DEN &#10;&#10;https://www.flydenver.com/business-and-community/procurement/opportunities/">
            <a:extLst>
              <a:ext uri="{FF2B5EF4-FFF2-40B4-BE49-F238E27FC236}">
                <a16:creationId xmlns:a16="http://schemas.microsoft.com/office/drawing/2014/main" id="{9CE4D9AE-BFA2-566D-D5C9-18E22CD2B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135" y="3526886"/>
            <a:ext cx="9561901" cy="2925766"/>
          </a:xfrm>
          <a:prstGeom prst="rect">
            <a:avLst/>
          </a:prstGeom>
        </p:spPr>
      </p:pic>
    </p:spTree>
    <p:extLst>
      <p:ext uri="{BB962C8B-B14F-4D97-AF65-F5344CB8AC3E}">
        <p14:creationId xmlns:p14="http://schemas.microsoft.com/office/powerpoint/2010/main" val="1969075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E6C5A12-6BB9-F92F-6DFD-C5CF58B5A428}"/>
              </a:ext>
              <a:ext uri="{C183D7F6-B498-43B3-948B-1728B52AA6E4}">
                <adec:decorative xmlns:adec="http://schemas.microsoft.com/office/drawing/2017/decorative" val="1"/>
              </a:ext>
            </a:extLst>
          </p:cNvPr>
          <p:cNvSpPr>
            <a:spLocks noGrp="1"/>
          </p:cNvSpPr>
          <p:nvPr>
            <p:ph type="body" sz="quarter" idx="4294967295"/>
          </p:nvPr>
        </p:nvSpPr>
        <p:spPr>
          <a:xfrm>
            <a:off x="757083" y="1555750"/>
            <a:ext cx="10235381" cy="4556125"/>
          </a:xfrm>
          <a:prstGeom prst="rect">
            <a:avLst/>
          </a:prstGeom>
        </p:spPr>
        <p:txBody>
          <a:bodyPr/>
          <a:lstStyle/>
          <a:p>
            <a:pPr marL="0" indent="0">
              <a:lnSpc>
                <a:spcPct val="120000"/>
              </a:lnSpc>
              <a:buNone/>
            </a:pPr>
            <a:r>
              <a:rPr lang="en-US" sz="2000">
                <a:solidFill>
                  <a:schemeClr val="tx1"/>
                </a:solidFill>
              </a:rPr>
              <a:t>This event is intended to provide the business community with early notice for potential procurement opportunities at DEN, allow companies to meet DEN project managers, and allow firms to network and foster relationships with each other. Projects included in this event are in their early stages of planning, and critical information about these projects (e.g. dates and goals) may be unknown and are otherwise subject to change. In its discretion, the City and County of Denver may cancel, modify, or place any project on hold at any time, for any reason. ​</a:t>
            </a:r>
          </a:p>
          <a:p>
            <a:pPr>
              <a:lnSpc>
                <a:spcPct val="120000"/>
              </a:lnSpc>
            </a:pPr>
            <a:endParaRPr lang="en-US" sz="2000"/>
          </a:p>
        </p:txBody>
      </p:sp>
      <p:sp>
        <p:nvSpPr>
          <p:cNvPr id="2" name="Text Placeholder 1" descr="Legal Disclaimer&#10;&#10;This event is intended to provide the business community with early notice for potential procurement opportunities at DEN, allow companies to meet DEN project managers, and allow firms to network and foster relationships with each other. Projects included in this event are in their early stages of planning, and critical information about these projects (e.g. dates and goals) may be unknown and are otherwise subject to change. The City and County of Denver may, in its discretion, cancel, modify, or place any project on hold at any time, for any reason. ​&#10;&#10;​">
            <a:extLst>
              <a:ext uri="{FF2B5EF4-FFF2-40B4-BE49-F238E27FC236}">
                <a16:creationId xmlns:a16="http://schemas.microsoft.com/office/drawing/2014/main" id="{02C43F30-EC11-9635-A135-591D565CDEE5}"/>
              </a:ext>
              <a:ext uri="{C183D7F6-B498-43B3-948B-1728B52AA6E4}">
                <adec:decorative xmlns:adec="http://schemas.microsoft.com/office/drawing/2017/decorative" val="0"/>
              </a:ext>
            </a:extLst>
          </p:cNvPr>
          <p:cNvSpPr>
            <a:spLocks noGrp="1"/>
          </p:cNvSpPr>
          <p:nvPr>
            <p:ph type="title" idx="4294967295"/>
          </p:nvPr>
        </p:nvSpPr>
        <p:spPr>
          <a:xfrm>
            <a:off x="757083" y="378542"/>
            <a:ext cx="8694738"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Legal Disclaimer​</a:t>
            </a:r>
          </a:p>
        </p:txBody>
      </p:sp>
    </p:spTree>
    <p:extLst>
      <p:ext uri="{BB962C8B-B14F-4D97-AF65-F5344CB8AC3E}">
        <p14:creationId xmlns:p14="http://schemas.microsoft.com/office/powerpoint/2010/main" val="19624879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9457B-3948-DAAA-AA4B-957CD8C87FBE}"/>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6E474C82-84CC-99DD-DE36-3A790CE3428B}"/>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Bef>
                <a:spcPts val="1000"/>
              </a:spcBef>
              <a:defRPr/>
            </a:pPr>
            <a:r>
              <a:rPr lang="en-US" sz="2800" b="1">
                <a:solidFill>
                  <a:srgbClr val="440099"/>
                </a:solidFill>
              </a:rPr>
              <a:t>Changes to DBE and ACDBE Programs</a:t>
            </a:r>
            <a:endParaRPr kumimoji="0" lang="en-US" sz="2800" b="1" i="0" u="none" strike="noStrike" kern="1200" cap="none" spc="0" normalizeH="0" baseline="0" noProof="0">
              <a:ln>
                <a:noFill/>
              </a:ln>
              <a:solidFill>
                <a:srgbClr val="440099"/>
              </a:solidFill>
              <a:effectLst/>
              <a:uLnTx/>
              <a:uFillTx/>
              <a:latin typeface="+mn-lt"/>
              <a:ea typeface="+mn-ea"/>
              <a:cs typeface="+mn-cs"/>
            </a:endParaRPr>
          </a:p>
        </p:txBody>
      </p:sp>
      <p:sp>
        <p:nvSpPr>
          <p:cNvPr id="15" name="Text Placeholder 14" descr="QR Code redirecting to https://www.flydenver.com/business-and-community/procurement/opportunities/">
            <a:extLst>
              <a:ext uri="{FF2B5EF4-FFF2-40B4-BE49-F238E27FC236}">
                <a16:creationId xmlns:a16="http://schemas.microsoft.com/office/drawing/2014/main" id="{D87F3D45-DCF2-E64E-35CA-C62A35B43D13}"/>
              </a:ext>
            </a:extLst>
          </p:cNvPr>
          <p:cNvSpPr>
            <a:spLocks noGrp="1"/>
          </p:cNvSpPr>
          <p:nvPr>
            <p:ph type="body" sz="quarter" idx="14"/>
          </p:nvPr>
        </p:nvSpPr>
        <p:spPr>
          <a:xfrm>
            <a:off x="770439" y="1374576"/>
            <a:ext cx="10516162" cy="5218631"/>
          </a:xfrm>
        </p:spPr>
        <p:txBody>
          <a:bodyPr lIns="91440" tIns="45720" rIns="91440" bIns="45720" anchor="t"/>
          <a:lstStyle/>
          <a:p>
            <a:pPr marL="0" indent="0">
              <a:lnSpc>
                <a:spcPct val="110000"/>
              </a:lnSpc>
              <a:buNone/>
            </a:pPr>
            <a:r>
              <a:rPr lang="en-US" sz="2000" b="1"/>
              <a:t>Effective October 3, 2025</a:t>
            </a:r>
            <a:r>
              <a:rPr lang="en-US" sz="2000"/>
              <a:t>:</a:t>
            </a:r>
          </a:p>
          <a:p>
            <a:pPr lvl="1">
              <a:lnSpc>
                <a:spcPct val="110000"/>
              </a:lnSpc>
            </a:pPr>
            <a:r>
              <a:rPr lang="en-US" sz="2000"/>
              <a:t>Interim Final Rule (IFR) removed </a:t>
            </a:r>
            <a:r>
              <a:rPr lang="en-US" sz="2000" b="1"/>
              <a:t>sex</a:t>
            </a:r>
            <a:r>
              <a:rPr lang="en-US" sz="2000"/>
              <a:t> </a:t>
            </a:r>
            <a:r>
              <a:rPr lang="en-US" sz="2000" b="1"/>
              <a:t>and</a:t>
            </a:r>
            <a:r>
              <a:rPr lang="en-US" sz="2000"/>
              <a:t> </a:t>
            </a:r>
            <a:r>
              <a:rPr lang="en-US" sz="2000" b="1"/>
              <a:t>race-</a:t>
            </a:r>
            <a:r>
              <a:rPr lang="en-US" sz="2000"/>
              <a:t>based presumptions of disadvantage</a:t>
            </a:r>
            <a:endParaRPr lang="en-US" sz="2000">
              <a:ea typeface="Calibri"/>
              <a:cs typeface="Calibri"/>
            </a:endParaRPr>
          </a:p>
          <a:p>
            <a:pPr lvl="1">
              <a:lnSpc>
                <a:spcPct val="110000"/>
              </a:lnSpc>
            </a:pPr>
            <a:r>
              <a:rPr lang="en-US" sz="2000"/>
              <a:t>Every ACDBE and DBE firm must submit a </a:t>
            </a:r>
            <a:r>
              <a:rPr lang="en-US" sz="2000" b="1"/>
              <a:t>Personal Narrative (PN) </a:t>
            </a:r>
            <a:r>
              <a:rPr lang="en-US" sz="2000"/>
              <a:t>and </a:t>
            </a:r>
            <a:r>
              <a:rPr lang="en-US" sz="2000" b="1"/>
              <a:t>Personal Net Worth (PNW)</a:t>
            </a:r>
            <a:r>
              <a:rPr lang="en-US" sz="2000"/>
              <a:t> statement to their Jurisdiction of Certification (JOC) for reevaluation</a:t>
            </a:r>
            <a:endParaRPr lang="en-US" sz="2000">
              <a:ea typeface="Calibri"/>
              <a:cs typeface="Calibri"/>
            </a:endParaRPr>
          </a:p>
          <a:p>
            <a:pPr lvl="1">
              <a:lnSpc>
                <a:spcPct val="110000"/>
              </a:lnSpc>
            </a:pPr>
            <a:r>
              <a:rPr lang="en-US" sz="2000" b="1"/>
              <a:t>Colorado UCP Submission Date is </a:t>
            </a:r>
            <a:r>
              <a:rPr lang="en-US" sz="2000" b="1">
                <a:solidFill>
                  <a:srgbClr val="FF0000"/>
                </a:solidFill>
              </a:rPr>
              <a:t>NEXT FRIDAY</a:t>
            </a:r>
            <a:r>
              <a:rPr lang="en-US" sz="2000" b="1"/>
              <a:t> </a:t>
            </a:r>
            <a:r>
              <a:rPr lang="en-US" sz="2000" u="sng"/>
              <a:t>January 16, 2026</a:t>
            </a:r>
            <a:r>
              <a:rPr lang="en-US" sz="2000"/>
              <a:t> </a:t>
            </a:r>
            <a:endParaRPr lang="en-US" sz="2000">
              <a:ea typeface="Calibri"/>
              <a:cs typeface="Calibri"/>
            </a:endParaRPr>
          </a:p>
          <a:p>
            <a:pPr lvl="1">
              <a:lnSpc>
                <a:spcPct val="110000"/>
              </a:lnSpc>
            </a:pPr>
            <a:r>
              <a:rPr lang="en-US" sz="2000" b="1"/>
              <a:t>Interstate firms </a:t>
            </a:r>
            <a:r>
              <a:rPr lang="en-US" sz="2000"/>
              <a:t>must </a:t>
            </a:r>
            <a:r>
              <a:rPr lang="en-US" sz="2000" u="sng"/>
              <a:t>reapply</a:t>
            </a:r>
            <a:r>
              <a:rPr lang="en-US" sz="2000"/>
              <a:t> with CCD once they have been reevaluated by their JOC</a:t>
            </a:r>
            <a:endParaRPr lang="en-US" sz="2000">
              <a:ea typeface="Calibri"/>
              <a:cs typeface="Calibri"/>
            </a:endParaRPr>
          </a:p>
          <a:p>
            <a:pPr lvl="1">
              <a:lnSpc>
                <a:spcPct val="110000"/>
              </a:lnSpc>
            </a:pPr>
            <a:r>
              <a:rPr lang="en-US" sz="2000"/>
              <a:t>No </a:t>
            </a:r>
            <a:r>
              <a:rPr lang="en-US" sz="2000" b="1"/>
              <a:t>counting</a:t>
            </a:r>
            <a:r>
              <a:rPr lang="en-US" sz="2000"/>
              <a:t> or </a:t>
            </a:r>
            <a:r>
              <a:rPr lang="en-US" sz="2000" b="1"/>
              <a:t>goal setting </a:t>
            </a:r>
            <a:r>
              <a:rPr lang="en-US" sz="2000"/>
              <a:t>until </a:t>
            </a:r>
            <a:r>
              <a:rPr lang="en-US" sz="2000" u="sng"/>
              <a:t>entire Colorado UCP reevaluation</a:t>
            </a:r>
            <a:r>
              <a:rPr lang="en-US" sz="2000"/>
              <a:t> is complete</a:t>
            </a:r>
            <a:endParaRPr lang="en-US" sz="2000">
              <a:ea typeface="Calibri"/>
              <a:cs typeface="Calibri"/>
            </a:endParaRPr>
          </a:p>
          <a:p>
            <a:pPr lvl="1">
              <a:lnSpc>
                <a:spcPct val="110000"/>
              </a:lnSpc>
            </a:pPr>
            <a:r>
              <a:rPr lang="en-US" sz="2000">
                <a:ea typeface="Calibri"/>
                <a:cs typeface="Calibri"/>
              </a:rPr>
              <a:t>Contact your agency </a:t>
            </a:r>
            <a:r>
              <a:rPr lang="en-US" sz="2000" u="sng">
                <a:ea typeface="Calibri"/>
                <a:cs typeface="Calibri"/>
              </a:rPr>
              <a:t>directly</a:t>
            </a:r>
            <a:r>
              <a:rPr lang="en-US" sz="2000">
                <a:ea typeface="Calibri"/>
                <a:cs typeface="Calibri"/>
              </a:rPr>
              <a:t> for how this may affect your active contract</a:t>
            </a:r>
            <a:endParaRPr lang="en-US" sz="2000"/>
          </a:p>
          <a:p>
            <a:pPr lvl="1">
              <a:lnSpc>
                <a:spcPct val="110000"/>
              </a:lnSpc>
            </a:pPr>
            <a:r>
              <a:rPr lang="en-US" sz="2000"/>
              <a:t>No impact to </a:t>
            </a:r>
            <a:r>
              <a:rPr lang="en-US" sz="2000" b="1"/>
              <a:t>local</a:t>
            </a:r>
            <a:r>
              <a:rPr lang="en-US" sz="2000"/>
              <a:t> programs!</a:t>
            </a:r>
            <a:endParaRPr lang="en-US" sz="2000">
              <a:ea typeface="Calibri"/>
              <a:cs typeface="Calibri"/>
            </a:endParaRPr>
          </a:p>
          <a:p>
            <a:pPr marL="0" indent="0">
              <a:buNone/>
            </a:pPr>
            <a:endParaRPr lang="en-US" sz="2000" u="sng">
              <a:ea typeface="Calibri"/>
              <a:cs typeface="Calibri"/>
            </a:endParaRPr>
          </a:p>
          <a:p>
            <a:pPr marL="457200" lvl="1" indent="0">
              <a:lnSpc>
                <a:spcPct val="110000"/>
              </a:lnSpc>
              <a:buNone/>
            </a:pPr>
            <a:endParaRPr lang="en-US" sz="2000" b="1">
              <a:ea typeface="Calibri" panose="020F0502020204030204"/>
              <a:cs typeface="Calibri" panose="020F0502020204030204"/>
            </a:endParaRPr>
          </a:p>
        </p:txBody>
      </p:sp>
    </p:spTree>
    <p:extLst>
      <p:ext uri="{BB962C8B-B14F-4D97-AF65-F5344CB8AC3E}">
        <p14:creationId xmlns:p14="http://schemas.microsoft.com/office/powerpoint/2010/main" val="40341256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5C71B9-0869-5C8E-2DC6-4D8D65BAAE8D}"/>
              </a:ext>
              <a:ext uri="{C183D7F6-B498-43B3-948B-1728B52AA6E4}">
                <adec:decorative xmlns:adec="http://schemas.microsoft.com/office/drawing/2017/decorative" val="1"/>
              </a:ext>
            </a:extLst>
          </p:cNvPr>
          <p:cNvSpPr>
            <a:spLocks noGrp="1"/>
          </p:cNvSpPr>
          <p:nvPr>
            <p:ph type="body" sz="quarter" idx="11"/>
          </p:nvPr>
        </p:nvSpPr>
        <p:spPr/>
        <p:txBody>
          <a:bodyPr/>
          <a:lstStyle/>
          <a:p>
            <a:endParaRPr lang="en-US"/>
          </a:p>
        </p:txBody>
      </p:sp>
      <p:sp>
        <p:nvSpPr>
          <p:cNvPr id="2" name="Text Placeholder 1">
            <a:extLst>
              <a:ext uri="{FF2B5EF4-FFF2-40B4-BE49-F238E27FC236}">
                <a16:creationId xmlns:a16="http://schemas.microsoft.com/office/drawing/2014/main" id="{E460CDEE-54C6-A27D-949D-F643C59FD392}"/>
              </a:ext>
              <a:ext uri="{C183D7F6-B498-43B3-948B-1728B52AA6E4}">
                <adec:decorative xmlns:adec="http://schemas.microsoft.com/office/drawing/2017/decorative" val="1"/>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832E4391-758F-62B5-F64D-23D9B41BF387}"/>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6" name="Title 5">
            <a:extLst>
              <a:ext uri="{FF2B5EF4-FFF2-40B4-BE49-F238E27FC236}">
                <a16:creationId xmlns:a16="http://schemas.microsoft.com/office/drawing/2014/main" id="{7BECBC40-0C20-F379-FA29-23ED764573BE}"/>
              </a:ext>
            </a:extLst>
          </p:cNvPr>
          <p:cNvSpPr>
            <a:spLocks noGrp="1"/>
          </p:cNvSpPr>
          <p:nvPr>
            <p:ph type="title" idx="4294967295"/>
          </p:nvPr>
        </p:nvSpPr>
        <p:spPr>
          <a:xfrm>
            <a:off x="838200" y="-1571625"/>
            <a:ext cx="10506076" cy="1091249"/>
          </a:xfrm>
          <a:prstGeom prst="rect">
            <a:avLst/>
          </a:prstGeom>
        </p:spPr>
        <p:txBody>
          <a:bodyPr anchor="b"/>
          <a:lstStyle/>
          <a:p>
            <a:r>
              <a:rPr lang="en-US"/>
              <a:t>Division of Small Business Opportunity (DSBO)</a:t>
            </a:r>
          </a:p>
        </p:txBody>
      </p:sp>
      <p:pic>
        <p:nvPicPr>
          <p:cNvPr id="5" name="Picture 4" descr="A white and blue text on a white background&#10;">
            <a:extLst>
              <a:ext uri="{FF2B5EF4-FFF2-40B4-BE49-F238E27FC236}">
                <a16:creationId xmlns:a16="http://schemas.microsoft.com/office/drawing/2014/main" id="{05E8A1C8-F16F-ABAD-24C1-4545E24CB3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69" y="-77118"/>
            <a:ext cx="12192000" cy="6935118"/>
          </a:xfrm>
          <a:prstGeom prst="rect">
            <a:avLst/>
          </a:prstGeom>
        </p:spPr>
      </p:pic>
    </p:spTree>
    <p:extLst>
      <p:ext uri="{BB962C8B-B14F-4D97-AF65-F5344CB8AC3E}">
        <p14:creationId xmlns:p14="http://schemas.microsoft.com/office/powerpoint/2010/main" val="14777851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General Services- Purchasing Division&#10;&#10;Exclusive management and control of the purchasing of all supplies, equipment and personal property and services in connection therewith, for the City and County and for all departments (including DEN), agencies, boards, commissions and authorities thereof, except the City Council.&#10;&#10;&#10;Leann Rush&#10;Senior Procurement Analyst (DEN)&#10;303-342-2298 &#10;leann.rush@flydenver.com &#10;&#10;&#10;Sol Ybarra  &#10;Business Outreach Coordinator  &#10;720-913-8156&#10;sol.ybarra@denvergov.org &#10;&#10;You must be registered in Bidnet&#10;to receive solicitation notices &#10;directly to your email. Please make &#10;to choose the correct codes for your&#10;business.&#10;">
            <a:extLst>
              <a:ext uri="{FF2B5EF4-FFF2-40B4-BE49-F238E27FC236}">
                <a16:creationId xmlns:a16="http://schemas.microsoft.com/office/drawing/2014/main" id="{35F67971-1933-588E-0AFA-D6BBB0F95EAC}"/>
              </a:ext>
              <a:ext uri="{C183D7F6-B498-43B3-948B-1728B52AA6E4}">
                <adec:decorative xmlns:adec="http://schemas.microsoft.com/office/drawing/2017/decorative" val="0"/>
              </a:ext>
            </a:extLst>
          </p:cNvPr>
          <p:cNvSpPr>
            <a:spLocks noGrp="1"/>
          </p:cNvSpPr>
          <p:nvPr>
            <p:ph type="title" idx="4294967295"/>
          </p:nvPr>
        </p:nvSpPr>
        <p:spPr>
          <a:xfrm>
            <a:off x="881349" y="512636"/>
            <a:ext cx="8694738"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General Services- Purchasing Division</a:t>
            </a:r>
          </a:p>
        </p:txBody>
      </p:sp>
      <p:sp>
        <p:nvSpPr>
          <p:cNvPr id="9" name="TextBox 8">
            <a:extLst>
              <a:ext uri="{FF2B5EF4-FFF2-40B4-BE49-F238E27FC236}">
                <a16:creationId xmlns:a16="http://schemas.microsoft.com/office/drawing/2014/main" id="{63544299-965E-0A54-E09A-E896F4B2F43B}"/>
              </a:ext>
            </a:extLst>
          </p:cNvPr>
          <p:cNvSpPr txBox="1"/>
          <p:nvPr/>
        </p:nvSpPr>
        <p:spPr>
          <a:xfrm>
            <a:off x="770439" y="1255125"/>
            <a:ext cx="9125111" cy="4801314"/>
          </a:xfrm>
          <a:prstGeom prst="rect">
            <a:avLst/>
          </a:prstGeom>
          <a:noFill/>
        </p:spPr>
        <p:txBody>
          <a:bodyPr wrap="square">
            <a:spAutoFit/>
          </a:bodyPr>
          <a:lstStyle/>
          <a:p>
            <a:r>
              <a:rPr lang="en-US"/>
              <a:t>Procures goods and related services (excludes construction/design) using competitive bidding and open market methods. Follows City Charter, D.R.M.C., and Fiscal Accountability Rules.</a:t>
            </a:r>
          </a:p>
          <a:p>
            <a:br>
              <a:rPr lang="en-US" b="1"/>
            </a:br>
            <a:r>
              <a:rPr lang="en-US" b="1"/>
              <a:t>Key Roles</a:t>
            </a:r>
            <a:r>
              <a:rPr lang="en-US"/>
              <a:t>: Manages bids, contracts, assets, surplus sales, vendor relations, and sustainable purchasing.</a:t>
            </a:r>
          </a:p>
          <a:p>
            <a:br>
              <a:rPr lang="en-US" b="1"/>
            </a:br>
            <a:r>
              <a:rPr lang="en-US" b="1"/>
              <a:t>Vendor Support</a:t>
            </a:r>
            <a:r>
              <a:rPr lang="en-US"/>
              <a:t>:</a:t>
            </a:r>
          </a:p>
          <a:p>
            <a:pPr marL="742950" lvl="1" indent="-285750">
              <a:buFont typeface="Arial" panose="020B0604020202020204" pitchFamily="34" charset="0"/>
              <a:buChar char="•"/>
            </a:pPr>
            <a:r>
              <a:rPr lang="en-US"/>
              <a:t>Uses </a:t>
            </a:r>
            <a:r>
              <a:rPr lang="en-US">
                <a:hlinkClick r:id="rId3"/>
              </a:rPr>
              <a:t>Rocky Mountain E-Purchasing System (BidNet).</a:t>
            </a:r>
            <a:endParaRPr lang="en-US"/>
          </a:p>
          <a:p>
            <a:pPr marL="742950" lvl="1" indent="-285750">
              <a:buFont typeface="Arial" panose="020B0604020202020204" pitchFamily="34" charset="0"/>
              <a:buChar char="•"/>
            </a:pPr>
            <a:r>
              <a:rPr lang="en-US"/>
              <a:t>Offers bid tools, updates, and resources on its </a:t>
            </a:r>
            <a:r>
              <a:rPr lang="en-US">
                <a:hlinkClick r:id="rId4"/>
              </a:rPr>
              <a:t>website</a:t>
            </a:r>
            <a:r>
              <a:rPr lang="en-US"/>
              <a:t>.</a:t>
            </a:r>
          </a:p>
          <a:p>
            <a:pPr marL="742950" lvl="1" indent="-285750">
              <a:buFont typeface="Arial" panose="020B0604020202020204" pitchFamily="34" charset="0"/>
              <a:buChar char="•"/>
            </a:pPr>
            <a:r>
              <a:rPr lang="en-US"/>
              <a:t>Sends </a:t>
            </a:r>
            <a:r>
              <a:rPr lang="en-US">
                <a:hlinkClick r:id="rId5"/>
              </a:rPr>
              <a:t>weekly notices on bids, events, and opportunities</a:t>
            </a:r>
            <a:r>
              <a:rPr lang="en-US"/>
              <a:t>.</a:t>
            </a:r>
          </a:p>
          <a:p>
            <a:pPr marL="742950" lvl="1" indent="-285750">
              <a:buFont typeface="Arial" panose="020B0604020202020204" pitchFamily="34" charset="0"/>
              <a:buChar char="•"/>
            </a:pPr>
            <a:r>
              <a:rPr lang="en-US"/>
              <a:t>Join the </a:t>
            </a:r>
            <a:r>
              <a:rPr lang="en-US">
                <a:hlinkClick r:id="rId5"/>
              </a:rPr>
              <a:t>vendor list </a:t>
            </a:r>
            <a:r>
              <a:rPr lang="en-US"/>
              <a:t>by completing the Purchasing Communication Form.</a:t>
            </a:r>
            <a:br>
              <a:rPr lang="en-US"/>
            </a:br>
            <a:endParaRPr lang="en-US"/>
          </a:p>
          <a:p>
            <a:pPr>
              <a:buNone/>
            </a:pPr>
            <a:r>
              <a:rPr lang="en-US" b="1"/>
              <a:t>Upcoming Vendor Event</a:t>
            </a:r>
            <a:endParaRPr lang="en-US"/>
          </a:p>
          <a:p>
            <a:pPr marL="285750" indent="-285750">
              <a:buFont typeface="Arial" panose="020B0604020202020204" pitchFamily="34" charset="0"/>
              <a:buChar char="•"/>
            </a:pPr>
            <a:r>
              <a:rPr lang="en-US">
                <a:hlinkClick r:id="rId4"/>
              </a:rPr>
              <a:t>Learn</a:t>
            </a:r>
            <a:r>
              <a:rPr lang="en-US"/>
              <a:t> about Denver agencies, procurement processes, and networking opportunities.</a:t>
            </a:r>
          </a:p>
          <a:p>
            <a:pPr marL="285750" indent="-285750">
              <a:buFont typeface="Arial" panose="020B0604020202020204" pitchFamily="34" charset="0"/>
              <a:buChar char="•"/>
            </a:pPr>
            <a:r>
              <a:rPr lang="en-US"/>
              <a:t>Open to providers of goods, services, and construction.</a:t>
            </a:r>
          </a:p>
          <a:p>
            <a:br>
              <a:rPr lang="en-US" b="1"/>
            </a:br>
            <a:r>
              <a:rPr lang="en-US" sz="1800"/>
              <a:t>To learn more, visit me in the breakout room and scan the QR code.</a:t>
            </a:r>
          </a:p>
        </p:txBody>
      </p:sp>
      <p:pic>
        <p:nvPicPr>
          <p:cNvPr id="10" name="Picture 9" descr="QR Code redirecting to https://denvergov.org/Government/Agencies-Departments-Offices/Agencies-Departments-Offices-Directory/General-Services/Purchasing-Division?OC_EA_EmergencyAnnouncementList_Dismiss=a0478fee-e93d-4942-a615-6de3ec23e95e">
            <a:extLst>
              <a:ext uri="{FF2B5EF4-FFF2-40B4-BE49-F238E27FC236}">
                <a16:creationId xmlns:a16="http://schemas.microsoft.com/office/drawing/2014/main" id="{13042EE4-B52C-74F4-F584-DF3F29629CE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51695" y="5705340"/>
            <a:ext cx="981209" cy="981209"/>
          </a:xfrm>
          <a:prstGeom prst="rect">
            <a:avLst/>
          </a:prstGeom>
        </p:spPr>
      </p:pic>
    </p:spTree>
    <p:extLst>
      <p:ext uri="{BB962C8B-B14F-4D97-AF65-F5344CB8AC3E}">
        <p14:creationId xmlns:p14="http://schemas.microsoft.com/office/powerpoint/2010/main" val="20892790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EF55DB1-894A-9690-9BD8-29C7A8B52F0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242207-285B-1F35-849E-6541FB6181BB}"/>
              </a:ext>
              <a:ext uri="{C183D7F6-B498-43B3-948B-1728B52AA6E4}">
                <adec:decorative xmlns:adec="http://schemas.microsoft.com/office/drawing/2017/decorative" val="1"/>
              </a:ext>
            </a:extLst>
          </p:cNvPr>
          <p:cNvSpPr txBox="1">
            <a:spLocks noGrp="1"/>
          </p:cNvSpPr>
          <p:nvPr>
            <p:ph type="title" idx="4294967295"/>
          </p:nvPr>
        </p:nvSpPr>
        <p:spPr>
          <a:xfrm>
            <a:off x="106121" y="-38470"/>
            <a:ext cx="8882323" cy="14003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377">
              <a:lnSpc>
                <a:spcPct val="100000"/>
              </a:lnSpc>
              <a:spcBef>
                <a:spcPts val="0"/>
              </a:spcBef>
              <a:defRPr/>
            </a:pPr>
            <a:r>
              <a:rPr lang="en-US" sz="2900">
                <a:solidFill>
                  <a:prstClr val="white"/>
                </a:solidFill>
                <a:latin typeface="Calibri"/>
                <a:ea typeface="+mj-lt"/>
                <a:cs typeface="+mj-lt"/>
              </a:rPr>
              <a:t>Denver Construction Careers Program</a:t>
            </a:r>
            <a:r>
              <a:rPr lang="en-US" sz="2900">
                <a:solidFill>
                  <a:prstClr val="white"/>
                </a:solidFill>
                <a:latin typeface="Calibri Light"/>
                <a:ea typeface="Calibri Light"/>
                <a:cs typeface="Calibri Light"/>
              </a:rPr>
              <a:t> </a:t>
            </a:r>
            <a:r>
              <a:rPr lang="en-US" sz="2900">
                <a:solidFill>
                  <a:prstClr val="white"/>
                </a:solidFill>
                <a:latin typeface="Calibri"/>
                <a:ea typeface="Calibri"/>
                <a:cs typeface="Calibri"/>
              </a:rPr>
              <a:t>(DCCP)</a:t>
            </a:r>
            <a:br>
              <a:rPr lang="en-US" sz="3200">
                <a:solidFill>
                  <a:prstClr val="white"/>
                </a:solidFill>
                <a:latin typeface="Calibri"/>
                <a:ea typeface="Calibri"/>
                <a:cs typeface="Calibri"/>
              </a:rPr>
            </a:br>
            <a:r>
              <a:rPr kumimoji="0" lang="en-US" sz="2900" b="0" i="0" u="none" strike="noStrike" kern="1200" cap="none" spc="0" normalizeH="0" baseline="0" noProof="0">
                <a:ln>
                  <a:noFill/>
                </a:ln>
                <a:solidFill>
                  <a:prstClr val="white"/>
                </a:solidFill>
                <a:effectLst/>
                <a:uLnTx/>
                <a:uFillTx/>
                <a:latin typeface="Calibri"/>
                <a:ea typeface="Calibri"/>
                <a:cs typeface="Calibri"/>
              </a:rPr>
              <a:t>Overview</a:t>
            </a:r>
            <a:br>
              <a:rPr lang="en-US" sz="2900">
                <a:latin typeface="Calibri"/>
                <a:ea typeface="+mn-ea"/>
                <a:cs typeface="+mn-cs"/>
              </a:rPr>
            </a:br>
            <a:endParaRPr lang="en-US" sz="2400" b="0" i="0" u="none" strike="noStrike" kern="1200" cap="none" spc="0" normalizeH="0" baseline="0" noProof="0">
              <a:ln>
                <a:noFill/>
              </a:ln>
              <a:solidFill>
                <a:prstClr val="white"/>
              </a:solidFill>
              <a:effectLst/>
              <a:uLnTx/>
              <a:uFillTx/>
              <a:latin typeface="Calibri"/>
              <a:ea typeface="Calibri"/>
              <a:cs typeface="Calibri"/>
            </a:endParaRPr>
          </a:p>
        </p:txBody>
      </p:sp>
      <p:sp>
        <p:nvSpPr>
          <p:cNvPr id="14" name="TextBox 13">
            <a:extLst>
              <a:ext uri="{FF2B5EF4-FFF2-40B4-BE49-F238E27FC236}">
                <a16:creationId xmlns:a16="http://schemas.microsoft.com/office/drawing/2014/main" id="{836ECBCA-3320-BE43-05A9-F8F4DEF56431}"/>
              </a:ext>
              <a:ext uri="{C183D7F6-B498-43B3-948B-1728B52AA6E4}">
                <adec:decorative xmlns:adec="http://schemas.microsoft.com/office/drawing/2017/decorative" val="1"/>
              </a:ext>
            </a:extLst>
          </p:cNvPr>
          <p:cNvSpPr txBox="1"/>
          <p:nvPr/>
        </p:nvSpPr>
        <p:spPr>
          <a:xfrm>
            <a:off x="395825" y="1260787"/>
            <a:ext cx="8609154" cy="544764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Workforce Ordinance Applies To:</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Contracts/work orders </a:t>
            </a: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 $10M</a:t>
            </a: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 advertised/issued after </a:t>
            </a: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May 30, 2025</a:t>
            </a:r>
            <a:endParaRPr kumimoji="0" lang="en-US" sz="15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On-call/task orders evaluated </a:t>
            </a: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individually</a:t>
            </a:r>
            <a:endParaRPr kumimoji="0" lang="en-US" sz="15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Contractors must sign a </a:t>
            </a: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Workforce Commitment Form</a:t>
            </a:r>
            <a:endParaRPr kumimoji="0" lang="en-US" sz="15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Key Percentage Requirements</a:t>
            </a:r>
            <a:endParaRPr kumimoji="0" lang="en-US" sz="15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Priority Areas: </a:t>
            </a: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Track/report hours worked by residents from DCCP-identified priority neighborhoods</a:t>
            </a:r>
            <a:endPar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Pre-Apprenticeship Grads: </a:t>
            </a: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Track/report hours worked by grads from DCCP-approved programs</a:t>
            </a:r>
            <a:endPar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Veterans: </a:t>
            </a: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Track/report hours worked by veterans</a:t>
            </a:r>
            <a:endPar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Calibri"/>
                <a:cs typeface="Calibri"/>
              </a:rPr>
              <a:t>Registered Apprenticeships:  </a:t>
            </a:r>
            <a:r>
              <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rPr>
              <a:t>Track/report hours by workers in registered apprenticeship programs</a:t>
            </a:r>
            <a:br>
              <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rPr>
            </a:br>
            <a:r>
              <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rPr>
              <a:t>including first-year and target category registered apprentices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Calibri"/>
                <a:cs typeface="Calibri"/>
              </a:rPr>
              <a:t>Reporting &amp; Enforcement</a:t>
            </a:r>
            <a:endPar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Sans-Serif"/>
              <a:buChar char="§"/>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Calibri"/>
                <a:cs typeface="Calibri"/>
              </a:rPr>
              <a:t>LCPtracker </a:t>
            </a:r>
            <a:r>
              <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rPr>
              <a:t>is used to track and submit data</a:t>
            </a:r>
          </a:p>
          <a:p>
            <a:pPr marL="285750" marR="0" lvl="0" indent="-285750" algn="l" defTabSz="914400" rtl="0" eaLnBrk="1" fontAlgn="auto" latinLnBrk="0" hangingPunct="1">
              <a:lnSpc>
                <a:spcPct val="100000"/>
              </a:lnSpc>
              <a:spcBef>
                <a:spcPts val="0"/>
              </a:spcBef>
              <a:spcAft>
                <a:spcPts val="0"/>
              </a:spcAft>
              <a:buClrTx/>
              <a:buSzTx/>
              <a:buFont typeface="Wingdings,Sans-Serif"/>
              <a:buChar char="§"/>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Calibri"/>
                <a:cs typeface="Calibri"/>
              </a:rPr>
              <a:t>DCCP monitors compliance; </a:t>
            </a:r>
            <a:r>
              <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rPr>
              <a:t>non-compliance may lead to penalties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Get Involved</a:t>
            </a:r>
            <a:endParaRPr kumimoji="0" lang="en-US" sz="15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Jobseekers, employers, and community orgs — connect with </a:t>
            </a: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DEDO &amp; DCCP </a:t>
            </a: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to grow Denver’s construction workforce.</a:t>
            </a:r>
            <a:endPar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Calibri"/>
                <a:cs typeface="Calibri"/>
              </a:rPr>
              <a:t>Why It Matters</a:t>
            </a:r>
            <a:endPar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Sans-Serif" panose="020B0604020202020204" pitchFamily="34" charset="0"/>
              <a:buChar char="§"/>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Calibri"/>
                <a:cs typeface="Calibri"/>
              </a:rPr>
              <a:t>Meets</a:t>
            </a:r>
            <a:r>
              <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rPr>
              <a:t> high demand for skilled construction workers</a:t>
            </a:r>
          </a:p>
          <a:p>
            <a:pPr marL="285750" marR="0" lvl="0" indent="-285750" algn="l" defTabSz="914400" rtl="0" eaLnBrk="1" fontAlgn="auto" latinLnBrk="0" hangingPunct="1">
              <a:lnSpc>
                <a:spcPct val="100000"/>
              </a:lnSpc>
              <a:spcBef>
                <a:spcPts val="0"/>
              </a:spcBef>
              <a:spcAft>
                <a:spcPts val="0"/>
              </a:spcAft>
              <a:buClrTx/>
              <a:buSzTx/>
              <a:buFont typeface="Wingdings,Sans-Serif" panose="020B0604020202020204" pitchFamily="34" charset="0"/>
              <a:buChar char="§"/>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Calibri"/>
                <a:cs typeface="Calibri"/>
              </a:rPr>
              <a:t>Builds</a:t>
            </a:r>
            <a:r>
              <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rPr>
              <a:t> career pathways for Denver residents</a:t>
            </a:r>
          </a:p>
          <a:p>
            <a:pPr marL="285750" marR="0" lvl="0" indent="-285750" algn="l" defTabSz="914400" rtl="0" eaLnBrk="1" fontAlgn="auto" latinLnBrk="0" hangingPunct="1">
              <a:lnSpc>
                <a:spcPct val="100000"/>
              </a:lnSpc>
              <a:spcBef>
                <a:spcPts val="0"/>
              </a:spcBef>
              <a:spcAft>
                <a:spcPts val="0"/>
              </a:spcAft>
              <a:buClrTx/>
              <a:buSzTx/>
              <a:buFont typeface="Wingdings,Sans-Serif" panose="020B0604020202020204" pitchFamily="34" charset="0"/>
              <a:buChar char="§"/>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Calibri"/>
                <a:cs typeface="Calibri"/>
              </a:rPr>
              <a:t>Aligns </a:t>
            </a:r>
            <a:r>
              <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rPr>
              <a:t>workforce with city infrastructure investments</a:t>
            </a:r>
          </a:p>
        </p:txBody>
      </p:sp>
      <p:pic>
        <p:nvPicPr>
          <p:cNvPr id="2" name="Picture 1">
            <a:extLst>
              <a:ext uri="{FF2B5EF4-FFF2-40B4-BE49-F238E27FC236}">
                <a16:creationId xmlns:a16="http://schemas.microsoft.com/office/drawing/2014/main" id="{DD0B5CF1-7A1A-2108-8702-AF4D1A45859F}"/>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69047" y="1815235"/>
            <a:ext cx="2253803" cy="2253803"/>
          </a:xfrm>
          <a:prstGeom prst="rect">
            <a:avLst/>
          </a:prstGeom>
        </p:spPr>
      </p:pic>
      <p:sp>
        <p:nvSpPr>
          <p:cNvPr id="5" name="TextBox 4">
            <a:extLst>
              <a:ext uri="{FF2B5EF4-FFF2-40B4-BE49-F238E27FC236}">
                <a16:creationId xmlns:a16="http://schemas.microsoft.com/office/drawing/2014/main" id="{D0A7838A-146E-0A6E-983C-ACA402C89E65}"/>
              </a:ext>
            </a:extLst>
          </p:cNvPr>
          <p:cNvSpPr txBox="1"/>
          <p:nvPr/>
        </p:nvSpPr>
        <p:spPr>
          <a:xfrm>
            <a:off x="9372403" y="4186098"/>
            <a:ext cx="254746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rPr>
              <a:t>To learn more, visit me in the breakout room or scan the above QR code.</a:t>
            </a:r>
          </a:p>
        </p:txBody>
      </p:sp>
      <p:pic>
        <p:nvPicPr>
          <p:cNvPr id="3" name="Picture 2" descr="Slide for DCCP overview for the workforce program.">
            <a:extLst>
              <a:ext uri="{FF2B5EF4-FFF2-40B4-BE49-F238E27FC236}">
                <a16:creationId xmlns:a16="http://schemas.microsoft.com/office/drawing/2014/main" id="{DC1BE2D8-71C6-4749-A169-5C6924394CE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995451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descr="To reduce barriers for small businesses to operate autos unescorted airside, we introduce the new Airside Excess Auto Liability Program, also known as the AirsideDrive Program. The program provides $9M in excess of $1M in coverage for entities to meet the minimum unescorted airside driving insurance requirements of $10M Combined Single Limit each occurrence of Auto Liability. &#10;&#10;Benefits: Supporting our Airside Partners&#10;Affordable Coverage&#10;Bridging the Gap&#10;Easy Access&#10;Comprehensive Protection&#10;Small/Emerging Business Boost&#10;">
            <a:extLst>
              <a:ext uri="{FF2B5EF4-FFF2-40B4-BE49-F238E27FC236}">
                <a16:creationId xmlns:a16="http://schemas.microsoft.com/office/drawing/2014/main" id="{E0FECF13-731B-28F1-3A42-7ED23B7A2E9F}"/>
              </a:ext>
              <a:ext uri="{C183D7F6-B498-43B3-948B-1728B52AA6E4}">
                <adec:decorative xmlns:adec="http://schemas.microsoft.com/office/drawing/2017/decorative" val="0"/>
              </a:ext>
            </a:extLst>
          </p:cNvPr>
          <p:cNvSpPr>
            <a:spLocks noGrp="1"/>
          </p:cNvSpPr>
          <p:nvPr>
            <p:ph type="title" idx="4294967295"/>
          </p:nvPr>
        </p:nvSpPr>
        <p:spPr>
          <a:xfrm>
            <a:off x="770439" y="459818"/>
            <a:ext cx="940364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Calibri"/>
                <a:cs typeface="Calibri"/>
              </a:rPr>
              <a:t>Program Purpose</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7" name="Text Placeholder 6">
            <a:extLst>
              <a:ext uri="{FF2B5EF4-FFF2-40B4-BE49-F238E27FC236}">
                <a16:creationId xmlns:a16="http://schemas.microsoft.com/office/drawing/2014/main" id="{D9ADDCDC-BF32-D6FB-842B-6244B14FAD3F}"/>
              </a:ext>
              <a:ext uri="{C183D7F6-B498-43B3-948B-1728B52AA6E4}">
                <adec:decorative xmlns:adec="http://schemas.microsoft.com/office/drawing/2017/decorative" val="1"/>
              </a:ext>
            </a:extLst>
          </p:cNvPr>
          <p:cNvSpPr>
            <a:spLocks noGrp="1"/>
          </p:cNvSpPr>
          <p:nvPr>
            <p:ph type="body" sz="quarter" idx="13"/>
          </p:nvPr>
        </p:nvSpPr>
        <p:spPr>
          <a:xfrm>
            <a:off x="770439" y="1231285"/>
            <a:ext cx="9576719" cy="4805747"/>
          </a:xfrm>
        </p:spPr>
        <p:txBody>
          <a:bodyPr lIns="91440" tIns="45720" rIns="91440" bIns="45720" anchor="t"/>
          <a:lstStyle/>
          <a:p>
            <a:pPr>
              <a:lnSpc>
                <a:spcPct val="100000"/>
              </a:lnSpc>
              <a:spcBef>
                <a:spcPts val="0"/>
              </a:spcBef>
            </a:pPr>
            <a:r>
              <a:rPr lang="en-US">
                <a:solidFill>
                  <a:srgbClr val="000000"/>
                </a:solidFill>
                <a:ea typeface="Calibri"/>
                <a:cs typeface="Calibri"/>
              </a:rPr>
              <a:t>To reduce barriers for small businesses to operate autos unescorted airside, DEN Risk Management introduces the new Airside Excess Auto Liability Program, also known as the AirsideDrive Program. The program provides $9M in excess of $1M in coverage for entities to meet the minimum unescorted airside driving insurance requirements of $10M Combined Single Limit each occurrence of Auto Liability. </a:t>
            </a:r>
            <a:br>
              <a:rPr lang="en-US">
                <a:solidFill>
                  <a:srgbClr val="000000"/>
                </a:solidFill>
                <a:ea typeface="Calibri"/>
                <a:cs typeface="Calibri"/>
              </a:rPr>
            </a:br>
            <a:br>
              <a:rPr lang="en-US">
                <a:solidFill>
                  <a:srgbClr val="000000"/>
                </a:solidFill>
                <a:ea typeface="Calibri"/>
                <a:cs typeface="Calibri"/>
              </a:rPr>
            </a:br>
            <a:br>
              <a:rPr lang="en-US">
                <a:ea typeface="Calibri"/>
                <a:cs typeface="Calibri"/>
              </a:rPr>
            </a:br>
            <a:r>
              <a:rPr lang="en-US" sz="2800">
                <a:solidFill>
                  <a:srgbClr val="440099"/>
                </a:solidFill>
                <a:ea typeface="Calibri"/>
                <a:cs typeface="Calibri"/>
              </a:rPr>
              <a:t>Benefits: Supporting our Airside Partners</a:t>
            </a:r>
            <a:endParaRPr lang="en-US" sz="2800"/>
          </a:p>
          <a:p>
            <a:pPr marL="285750" indent="-285750">
              <a:lnSpc>
                <a:spcPct val="100000"/>
              </a:lnSpc>
              <a:spcBef>
                <a:spcPts val="0"/>
              </a:spcBef>
              <a:buClr>
                <a:srgbClr val="E35B2A"/>
              </a:buClr>
              <a:buFont typeface="Arial" panose="020B0604020202020204" pitchFamily="34" charset="0"/>
              <a:buChar char="•"/>
            </a:pPr>
            <a:r>
              <a:rPr lang="en-US" sz="1600">
                <a:solidFill>
                  <a:srgbClr val="000000"/>
                </a:solidFill>
                <a:ea typeface="Calibri"/>
                <a:cs typeface="Calibri"/>
              </a:rPr>
              <a:t>Affordable Coverage</a:t>
            </a:r>
            <a:endParaRPr lang="en-US">
              <a:ea typeface="Calibri"/>
              <a:cs typeface="Calibri"/>
            </a:endParaRPr>
          </a:p>
          <a:p>
            <a:pPr marL="285750" indent="-285750">
              <a:lnSpc>
                <a:spcPct val="100000"/>
              </a:lnSpc>
              <a:spcBef>
                <a:spcPts val="0"/>
              </a:spcBef>
              <a:buClr>
                <a:srgbClr val="E35B2A"/>
              </a:buClr>
              <a:buFont typeface="Arial" panose="020B0604020202020204" pitchFamily="34" charset="0"/>
              <a:buChar char="•"/>
            </a:pPr>
            <a:r>
              <a:rPr lang="en-US" sz="1600">
                <a:solidFill>
                  <a:srgbClr val="000000"/>
                </a:solidFill>
                <a:ea typeface="Calibri"/>
                <a:cs typeface="Calibri"/>
              </a:rPr>
              <a:t>Bridging the Gap</a:t>
            </a:r>
            <a:endParaRPr lang="en-US"/>
          </a:p>
          <a:p>
            <a:pPr marL="285750" indent="-285750">
              <a:lnSpc>
                <a:spcPct val="100000"/>
              </a:lnSpc>
              <a:spcBef>
                <a:spcPts val="0"/>
              </a:spcBef>
              <a:buClr>
                <a:srgbClr val="E35B2A"/>
              </a:buClr>
              <a:buFont typeface="Arial" panose="020B0604020202020204" pitchFamily="34" charset="0"/>
              <a:buChar char="•"/>
            </a:pPr>
            <a:r>
              <a:rPr lang="en-US" sz="1600">
                <a:solidFill>
                  <a:srgbClr val="000000"/>
                </a:solidFill>
                <a:ea typeface="Calibri"/>
                <a:cs typeface="Calibri"/>
              </a:rPr>
              <a:t>Easy Access</a:t>
            </a:r>
            <a:endParaRPr lang="en-US"/>
          </a:p>
          <a:p>
            <a:pPr marL="285750" indent="-285750">
              <a:lnSpc>
                <a:spcPct val="100000"/>
              </a:lnSpc>
              <a:spcBef>
                <a:spcPts val="0"/>
              </a:spcBef>
              <a:buClr>
                <a:srgbClr val="E35B2A"/>
              </a:buClr>
              <a:buFont typeface="Arial" panose="020B0604020202020204" pitchFamily="34" charset="0"/>
              <a:buChar char="•"/>
            </a:pPr>
            <a:r>
              <a:rPr lang="en-US" sz="1600">
                <a:solidFill>
                  <a:srgbClr val="000000"/>
                </a:solidFill>
                <a:ea typeface="Calibri"/>
                <a:cs typeface="Calibri"/>
              </a:rPr>
              <a:t>Comprehensive Protection</a:t>
            </a:r>
            <a:endParaRPr lang="en-US"/>
          </a:p>
          <a:p>
            <a:pPr marL="285750" indent="-285750">
              <a:lnSpc>
                <a:spcPct val="100000"/>
              </a:lnSpc>
              <a:spcBef>
                <a:spcPts val="0"/>
              </a:spcBef>
              <a:buClr>
                <a:srgbClr val="E35B2A"/>
              </a:buClr>
              <a:buFont typeface="Arial" panose="020B0604020202020204" pitchFamily="34" charset="0"/>
              <a:buChar char="•"/>
            </a:pPr>
            <a:r>
              <a:rPr lang="en-US" sz="1600">
                <a:solidFill>
                  <a:srgbClr val="000000"/>
                </a:solidFill>
                <a:ea typeface="Calibri"/>
                <a:cs typeface="Calibri"/>
              </a:rPr>
              <a:t>Small/Emerging Business Boost</a:t>
            </a:r>
            <a:endParaRPr lang="en-US"/>
          </a:p>
        </p:txBody>
      </p:sp>
      <p:pic>
        <p:nvPicPr>
          <p:cNvPr id="11" name="Picture 10" descr="QR code for the program: https://www.flydenver.com/business-and-community/airsidedrive-program/">
            <a:extLst>
              <a:ext uri="{FF2B5EF4-FFF2-40B4-BE49-F238E27FC236}">
                <a16:creationId xmlns:a16="http://schemas.microsoft.com/office/drawing/2014/main" id="{BD762219-C840-6B39-6878-49932FD4FBC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56976" y="4824900"/>
            <a:ext cx="1241310" cy="1251612"/>
          </a:xfrm>
          <a:prstGeom prst="rect">
            <a:avLst/>
          </a:prstGeom>
        </p:spPr>
      </p:pic>
      <p:sp>
        <p:nvSpPr>
          <p:cNvPr id="15" name="Freeform: Shape 14">
            <a:extLst>
              <a:ext uri="{FF2B5EF4-FFF2-40B4-BE49-F238E27FC236}">
                <a16:creationId xmlns:a16="http://schemas.microsoft.com/office/drawing/2014/main" id="{8FB464C2-B118-9760-4868-C34AD8414D01}"/>
              </a:ext>
              <a:ext uri="{C183D7F6-B498-43B3-948B-1728B52AA6E4}">
                <adec:decorative xmlns:adec="http://schemas.microsoft.com/office/drawing/2017/decorative" val="1"/>
              </a:ext>
            </a:extLst>
          </p:cNvPr>
          <p:cNvSpPr/>
          <p:nvPr/>
        </p:nvSpPr>
        <p:spPr>
          <a:xfrm rot="20247250">
            <a:off x="2861008" y="5447093"/>
            <a:ext cx="1240326" cy="521935"/>
          </a:xfrm>
          <a:custGeom>
            <a:avLst/>
            <a:gdLst>
              <a:gd name="connsiteX0" fmla="*/ 914400 w 1147810"/>
              <a:gd name="connsiteY0" fmla="*/ 0 h 863125"/>
              <a:gd name="connsiteX1" fmla="*/ 957129 w 1147810"/>
              <a:gd name="connsiteY1" fmla="*/ 25637 h 863125"/>
              <a:gd name="connsiteX2" fmla="*/ 982767 w 1147810"/>
              <a:gd name="connsiteY2" fmla="*/ 42729 h 863125"/>
              <a:gd name="connsiteX3" fmla="*/ 1025496 w 1147810"/>
              <a:gd name="connsiteY3" fmla="*/ 59821 h 863125"/>
              <a:gd name="connsiteX4" fmla="*/ 1076771 w 1147810"/>
              <a:gd name="connsiteY4" fmla="*/ 111095 h 863125"/>
              <a:gd name="connsiteX5" fmla="*/ 1128045 w 1147810"/>
              <a:gd name="connsiteY5" fmla="*/ 188008 h 863125"/>
              <a:gd name="connsiteX6" fmla="*/ 1119500 w 1147810"/>
              <a:gd name="connsiteY6" fmla="*/ 470019 h 863125"/>
              <a:gd name="connsiteX7" fmla="*/ 1102408 w 1147810"/>
              <a:gd name="connsiteY7" fmla="*/ 512748 h 863125"/>
              <a:gd name="connsiteX8" fmla="*/ 1051133 w 1147810"/>
              <a:gd name="connsiteY8" fmla="*/ 572568 h 863125"/>
              <a:gd name="connsiteX9" fmla="*/ 991313 w 1147810"/>
              <a:gd name="connsiteY9" fmla="*/ 623843 h 863125"/>
              <a:gd name="connsiteX10" fmla="*/ 828943 w 1147810"/>
              <a:gd name="connsiteY10" fmla="*/ 658026 h 863125"/>
              <a:gd name="connsiteX11" fmla="*/ 700756 w 1147810"/>
              <a:gd name="connsiteY11" fmla="*/ 649480 h 863125"/>
              <a:gd name="connsiteX12" fmla="*/ 546931 w 1147810"/>
              <a:gd name="connsiteY12" fmla="*/ 478565 h 863125"/>
              <a:gd name="connsiteX13" fmla="*/ 521294 w 1147810"/>
              <a:gd name="connsiteY13" fmla="*/ 384561 h 863125"/>
              <a:gd name="connsiteX14" fmla="*/ 512748 w 1147810"/>
              <a:gd name="connsiteY14" fmla="*/ 299103 h 863125"/>
              <a:gd name="connsiteX15" fmla="*/ 504202 w 1147810"/>
              <a:gd name="connsiteY15" fmla="*/ 256374 h 863125"/>
              <a:gd name="connsiteX16" fmla="*/ 512748 w 1147810"/>
              <a:gd name="connsiteY16" fmla="*/ 205099 h 863125"/>
              <a:gd name="connsiteX17" fmla="*/ 649481 w 1147810"/>
              <a:gd name="connsiteY17" fmla="*/ 205099 h 863125"/>
              <a:gd name="connsiteX18" fmla="*/ 717847 w 1147810"/>
              <a:gd name="connsiteY18" fmla="*/ 264920 h 863125"/>
              <a:gd name="connsiteX19" fmla="*/ 743485 w 1147810"/>
              <a:gd name="connsiteY19" fmla="*/ 290557 h 863125"/>
              <a:gd name="connsiteX20" fmla="*/ 794759 w 1147810"/>
              <a:gd name="connsiteY20" fmla="*/ 367469 h 863125"/>
              <a:gd name="connsiteX21" fmla="*/ 811851 w 1147810"/>
              <a:gd name="connsiteY21" fmla="*/ 495656 h 863125"/>
              <a:gd name="connsiteX22" fmla="*/ 803305 w 1147810"/>
              <a:gd name="connsiteY22" fmla="*/ 555477 h 863125"/>
              <a:gd name="connsiteX23" fmla="*/ 649481 w 1147810"/>
              <a:gd name="connsiteY23" fmla="*/ 786213 h 863125"/>
              <a:gd name="connsiteX24" fmla="*/ 589660 w 1147810"/>
              <a:gd name="connsiteY24" fmla="*/ 837488 h 863125"/>
              <a:gd name="connsiteX25" fmla="*/ 521294 w 1147810"/>
              <a:gd name="connsiteY25" fmla="*/ 863125 h 863125"/>
              <a:gd name="connsiteX26" fmla="*/ 247828 w 1147810"/>
              <a:gd name="connsiteY26" fmla="*/ 769122 h 863125"/>
              <a:gd name="connsiteX27" fmla="*/ 162371 w 1147810"/>
              <a:gd name="connsiteY27" fmla="*/ 700755 h 863125"/>
              <a:gd name="connsiteX28" fmla="*/ 119642 w 1147810"/>
              <a:gd name="connsiteY28" fmla="*/ 623843 h 863125"/>
              <a:gd name="connsiteX29" fmla="*/ 76913 w 1147810"/>
              <a:gd name="connsiteY29" fmla="*/ 538385 h 863125"/>
              <a:gd name="connsiteX30" fmla="*/ 0 w 1147810"/>
              <a:gd name="connsiteY30" fmla="*/ 410198 h 8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47810" h="863125">
                <a:moveTo>
                  <a:pt x="914400" y="0"/>
                </a:moveTo>
                <a:cubicBezTo>
                  <a:pt x="928643" y="8546"/>
                  <a:pt x="943044" y="16834"/>
                  <a:pt x="957129" y="25637"/>
                </a:cubicBezTo>
                <a:cubicBezTo>
                  <a:pt x="965839" y="31081"/>
                  <a:pt x="973580" y="38136"/>
                  <a:pt x="982767" y="42729"/>
                </a:cubicBezTo>
                <a:cubicBezTo>
                  <a:pt x="996488" y="49589"/>
                  <a:pt x="1011253" y="54124"/>
                  <a:pt x="1025496" y="59821"/>
                </a:cubicBezTo>
                <a:cubicBezTo>
                  <a:pt x="1042588" y="76912"/>
                  <a:pt x="1064335" y="90368"/>
                  <a:pt x="1076771" y="111095"/>
                </a:cubicBezTo>
                <a:cubicBezTo>
                  <a:pt x="1109736" y="166037"/>
                  <a:pt x="1092442" y="140536"/>
                  <a:pt x="1128045" y="188008"/>
                </a:cubicBezTo>
                <a:cubicBezTo>
                  <a:pt x="1162686" y="291928"/>
                  <a:pt x="1146601" y="232887"/>
                  <a:pt x="1119500" y="470019"/>
                </a:cubicBezTo>
                <a:cubicBezTo>
                  <a:pt x="1117758" y="485260"/>
                  <a:pt x="1110917" y="499984"/>
                  <a:pt x="1102408" y="512748"/>
                </a:cubicBezTo>
                <a:cubicBezTo>
                  <a:pt x="1087840" y="534600"/>
                  <a:pt x="1069704" y="553997"/>
                  <a:pt x="1051133" y="572568"/>
                </a:cubicBezTo>
                <a:cubicBezTo>
                  <a:pt x="1032562" y="591139"/>
                  <a:pt x="1014203" y="610967"/>
                  <a:pt x="991313" y="623843"/>
                </a:cubicBezTo>
                <a:cubicBezTo>
                  <a:pt x="938810" y="653376"/>
                  <a:pt x="886662" y="652254"/>
                  <a:pt x="828943" y="658026"/>
                </a:cubicBezTo>
                <a:cubicBezTo>
                  <a:pt x="786214" y="655177"/>
                  <a:pt x="740415" y="665637"/>
                  <a:pt x="700756" y="649480"/>
                </a:cubicBezTo>
                <a:cubicBezTo>
                  <a:pt x="616003" y="614951"/>
                  <a:pt x="588760" y="548279"/>
                  <a:pt x="546931" y="478565"/>
                </a:cubicBezTo>
                <a:cubicBezTo>
                  <a:pt x="538385" y="447230"/>
                  <a:pt x="527371" y="416466"/>
                  <a:pt x="521294" y="384561"/>
                </a:cubicBezTo>
                <a:cubicBezTo>
                  <a:pt x="515937" y="356439"/>
                  <a:pt x="516532" y="327480"/>
                  <a:pt x="512748" y="299103"/>
                </a:cubicBezTo>
                <a:cubicBezTo>
                  <a:pt x="510828" y="284705"/>
                  <a:pt x="507051" y="270617"/>
                  <a:pt x="504202" y="256374"/>
                </a:cubicBezTo>
                <a:cubicBezTo>
                  <a:pt x="507051" y="239282"/>
                  <a:pt x="505711" y="220933"/>
                  <a:pt x="512748" y="205099"/>
                </a:cubicBezTo>
                <a:cubicBezTo>
                  <a:pt x="538800" y="146482"/>
                  <a:pt x="609815" y="195946"/>
                  <a:pt x="649481" y="205099"/>
                </a:cubicBezTo>
                <a:cubicBezTo>
                  <a:pt x="704885" y="232802"/>
                  <a:pt x="668681" y="208731"/>
                  <a:pt x="717847" y="264920"/>
                </a:cubicBezTo>
                <a:cubicBezTo>
                  <a:pt x="725806" y="274015"/>
                  <a:pt x="735620" y="281381"/>
                  <a:pt x="743485" y="290557"/>
                </a:cubicBezTo>
                <a:cubicBezTo>
                  <a:pt x="767219" y="318247"/>
                  <a:pt x="775635" y="335596"/>
                  <a:pt x="794759" y="367469"/>
                </a:cubicBezTo>
                <a:cubicBezTo>
                  <a:pt x="807349" y="417829"/>
                  <a:pt x="811851" y="428392"/>
                  <a:pt x="811851" y="495656"/>
                </a:cubicBezTo>
                <a:cubicBezTo>
                  <a:pt x="811851" y="515799"/>
                  <a:pt x="811486" y="537070"/>
                  <a:pt x="803305" y="555477"/>
                </a:cubicBezTo>
                <a:cubicBezTo>
                  <a:pt x="744057" y="688785"/>
                  <a:pt x="734310" y="707444"/>
                  <a:pt x="649481" y="786213"/>
                </a:cubicBezTo>
                <a:cubicBezTo>
                  <a:pt x="630236" y="804084"/>
                  <a:pt x="612180" y="823976"/>
                  <a:pt x="589660" y="837488"/>
                </a:cubicBezTo>
                <a:cubicBezTo>
                  <a:pt x="568790" y="850010"/>
                  <a:pt x="544083" y="854579"/>
                  <a:pt x="521294" y="863125"/>
                </a:cubicBezTo>
                <a:cubicBezTo>
                  <a:pt x="418977" y="835221"/>
                  <a:pt x="334308" y="825335"/>
                  <a:pt x="247828" y="769122"/>
                </a:cubicBezTo>
                <a:cubicBezTo>
                  <a:pt x="217242" y="749241"/>
                  <a:pt x="190857" y="723544"/>
                  <a:pt x="162371" y="700755"/>
                </a:cubicBezTo>
                <a:cubicBezTo>
                  <a:pt x="148128" y="675118"/>
                  <a:pt x="133301" y="649796"/>
                  <a:pt x="119642" y="623843"/>
                </a:cubicBezTo>
                <a:cubicBezTo>
                  <a:pt x="104809" y="595660"/>
                  <a:pt x="92584" y="566111"/>
                  <a:pt x="76913" y="538385"/>
                </a:cubicBezTo>
                <a:cubicBezTo>
                  <a:pt x="-39608" y="332234"/>
                  <a:pt x="34557" y="479312"/>
                  <a:pt x="0" y="410198"/>
                </a:cubicBezTo>
              </a:path>
            </a:pathLst>
          </a:custGeom>
          <a:noFill/>
          <a:ln w="38100">
            <a:solidFill>
              <a:srgbClr val="44009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3FAA06E6-2E15-1AB7-C555-45160192F59A}"/>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596930" flipH="1">
            <a:off x="2475309" y="5370328"/>
            <a:ext cx="551817" cy="646331"/>
          </a:xfrm>
          <a:prstGeom prst="rect">
            <a:avLst/>
          </a:prstGeom>
        </p:spPr>
      </p:pic>
      <p:sp>
        <p:nvSpPr>
          <p:cNvPr id="17" name="TextBox 16">
            <a:extLst>
              <a:ext uri="{FF2B5EF4-FFF2-40B4-BE49-F238E27FC236}">
                <a16:creationId xmlns:a16="http://schemas.microsoft.com/office/drawing/2014/main" id="{E4956F94-9119-64C7-508D-EFCF4438EE41}"/>
              </a:ext>
              <a:ext uri="{C183D7F6-B498-43B3-948B-1728B52AA6E4}">
                <adec:decorative xmlns:adec="http://schemas.microsoft.com/office/drawing/2017/decorative" val="1"/>
              </a:ext>
            </a:extLst>
          </p:cNvPr>
          <p:cNvSpPr txBox="1"/>
          <p:nvPr/>
        </p:nvSpPr>
        <p:spPr>
          <a:xfrm>
            <a:off x="2513376" y="4842954"/>
            <a:ext cx="3456052" cy="461665"/>
          </a:xfrm>
          <a:prstGeom prst="rect">
            <a:avLst/>
          </a:prstGeom>
          <a:noFill/>
        </p:spPr>
        <p:txBody>
          <a:bodyPr wrap="square" rtlCol="0">
            <a:spAutoFit/>
          </a:bodyPr>
          <a:lstStyle/>
          <a:p>
            <a:r>
              <a:rPr lang="en-US" sz="2400">
                <a:solidFill>
                  <a:srgbClr val="440099"/>
                </a:solidFill>
              </a:rPr>
              <a:t>Scan now to learn more</a:t>
            </a:r>
          </a:p>
        </p:txBody>
      </p:sp>
    </p:spTree>
    <p:extLst>
      <p:ext uri="{BB962C8B-B14F-4D97-AF65-F5344CB8AC3E}">
        <p14:creationId xmlns:p14="http://schemas.microsoft.com/office/powerpoint/2010/main" val="35082042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Event Follow Up&#10;&#10;This information will be shared with all attendees in a follow-up email from Eventbrite.com, which will also include the registration list and presentations.&#10;Additionally, it will be posted on our website at www.flydenver.com/business-and-community/commerce-hub/outreach-and-engagement/#pastevents within the next 3 business days. &#10;&#10;">
            <a:extLst>
              <a:ext uri="{FF2B5EF4-FFF2-40B4-BE49-F238E27FC236}">
                <a16:creationId xmlns:a16="http://schemas.microsoft.com/office/drawing/2014/main" id="{945DF1C9-A0C7-0C8C-F344-10A0D20C6157}"/>
              </a:ext>
              <a:ext uri="{C183D7F6-B498-43B3-948B-1728B52AA6E4}">
                <adec:decorative xmlns:adec="http://schemas.microsoft.com/office/drawing/2017/decorative" val="0"/>
              </a:ext>
            </a:extLst>
          </p:cNvPr>
          <p:cNvSpPr>
            <a:spLocks noGrp="1"/>
          </p:cNvSpPr>
          <p:nvPr>
            <p:ph type="title" idx="4294967295"/>
          </p:nvPr>
        </p:nvSpPr>
        <p:spPr>
          <a:xfrm>
            <a:off x="770280" y="496503"/>
            <a:ext cx="8694738"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i="0" u="none" strike="noStrike" kern="1200" cap="none" spc="0" normalizeH="0" baseline="0" noProof="0">
                <a:ln>
                  <a:noFill/>
                </a:ln>
                <a:solidFill>
                  <a:srgbClr val="440099"/>
                </a:solidFill>
                <a:effectLst/>
                <a:uLnTx/>
                <a:uFillTx/>
                <a:latin typeface="+mn-lt"/>
                <a:ea typeface="+mn-ea"/>
                <a:cs typeface="+mn-cs"/>
              </a:rPr>
              <a:t>Event Follow Up </a:t>
            </a:r>
          </a:p>
        </p:txBody>
      </p:sp>
      <p:sp>
        <p:nvSpPr>
          <p:cNvPr id="7" name="Text Placeholder 6">
            <a:extLst>
              <a:ext uri="{FF2B5EF4-FFF2-40B4-BE49-F238E27FC236}">
                <a16:creationId xmlns:a16="http://schemas.microsoft.com/office/drawing/2014/main" id="{461BFA58-C8F0-4505-02F8-6539579307D8}"/>
              </a:ext>
              <a:ext uri="{C183D7F6-B498-43B3-948B-1728B52AA6E4}">
                <adec:decorative xmlns:adec="http://schemas.microsoft.com/office/drawing/2017/decorative" val="1"/>
              </a:ext>
            </a:extLst>
          </p:cNvPr>
          <p:cNvSpPr>
            <a:spLocks noGrp="1"/>
          </p:cNvSpPr>
          <p:nvPr>
            <p:ph type="body" sz="quarter" idx="4294967295"/>
          </p:nvPr>
        </p:nvSpPr>
        <p:spPr>
          <a:xfrm>
            <a:off x="770280" y="1687953"/>
            <a:ext cx="10797431" cy="577850"/>
          </a:xfrm>
          <a:prstGeom prst="rect">
            <a:avLst/>
          </a:prstGeom>
        </p:spPr>
        <p:txBody>
          <a:bodyPr/>
          <a:lstStyle/>
          <a:p>
            <a:pPr marL="0" indent="0">
              <a:buNone/>
            </a:pPr>
            <a:r>
              <a:rPr lang="en-US" sz="2200"/>
              <a:t>This information will be shared with all attendees in a follow-up email from </a:t>
            </a:r>
            <a:r>
              <a:rPr lang="en-US" sz="2200" b="1"/>
              <a:t>Eventbrite.com</a:t>
            </a:r>
            <a:r>
              <a:rPr lang="en-US" sz="2200"/>
              <a:t>, which will also include the registration list and presentations.</a:t>
            </a:r>
          </a:p>
          <a:p>
            <a:pPr marL="0" indent="0">
              <a:buNone/>
            </a:pPr>
            <a:r>
              <a:rPr lang="en-US" sz="2200"/>
              <a:t>Additionally, it will be posted on our website at </a:t>
            </a:r>
            <a:r>
              <a:rPr lang="en-US" sz="2200">
                <a:hlinkClick r:id="rId3"/>
              </a:rPr>
              <a:t>www.flydenver.com/business-and-community/outreach-and-engagement/#pastevents</a:t>
            </a:r>
            <a:r>
              <a:rPr lang="en-US" sz="2200"/>
              <a:t> within the next 3 business days. </a:t>
            </a:r>
          </a:p>
          <a:p>
            <a:endParaRPr lang="en-US"/>
          </a:p>
          <a:p>
            <a:endParaRPr lang="en-US"/>
          </a:p>
          <a:p>
            <a:pPr marL="0" indent="0" algn="ctr">
              <a:buNone/>
            </a:pPr>
            <a:r>
              <a:rPr lang="en-US" sz="2400">
                <a:solidFill>
                  <a:srgbClr val="E35B2A"/>
                </a:solidFill>
              </a:rPr>
              <a:t>Post-Event Survey</a:t>
            </a:r>
          </a:p>
        </p:txBody>
      </p:sp>
      <p:pic>
        <p:nvPicPr>
          <p:cNvPr id="1026" name="Picture 2" descr="A qr code with a few black squares">
            <a:extLst>
              <a:ext uri="{FF2B5EF4-FFF2-40B4-BE49-F238E27FC236}">
                <a16:creationId xmlns:a16="http://schemas.microsoft.com/office/drawing/2014/main" id="{201CE5B0-7231-2AE3-BD08-29E2509FF95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01708" y="4972913"/>
            <a:ext cx="1388584" cy="1388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18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descr="Who’s in the Audience&#10;&#10;Please take a few minutes to introduce yourself, describe your company, and specify the projects you are interested in. This information will be shared with all attendees in a follow-up email, which will also include the registration list and presentations. Additionally, it will be posted on our website at www.flydenver.com/business-and-community/commerce-hub/outreach-and-engagement/#pastevents &#10;&#10;Go to https://forms.office.com/r/vb1nJEvmxH&#10;">
            <a:extLst>
              <a:ext uri="{FF2B5EF4-FFF2-40B4-BE49-F238E27FC236}">
                <a16:creationId xmlns:a16="http://schemas.microsoft.com/office/drawing/2014/main" id="{90003090-4EA3-A38E-7DF8-853A56FC6CCD}"/>
              </a:ext>
              <a:ext uri="{C183D7F6-B498-43B3-948B-1728B52AA6E4}">
                <adec:decorative xmlns:adec="http://schemas.microsoft.com/office/drawing/2017/decorative" val="0"/>
              </a:ext>
            </a:extLst>
          </p:cNvPr>
          <p:cNvSpPr>
            <a:spLocks noGrp="1"/>
          </p:cNvSpPr>
          <p:nvPr>
            <p:ph type="title" idx="4294967295"/>
          </p:nvPr>
        </p:nvSpPr>
        <p:spPr>
          <a:xfrm>
            <a:off x="770438" y="431214"/>
            <a:ext cx="8694738"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Project Interest Form</a:t>
            </a:r>
          </a:p>
        </p:txBody>
      </p:sp>
      <p:sp>
        <p:nvSpPr>
          <p:cNvPr id="3" name="TextBox 2">
            <a:extLst>
              <a:ext uri="{FF2B5EF4-FFF2-40B4-BE49-F238E27FC236}">
                <a16:creationId xmlns:a16="http://schemas.microsoft.com/office/drawing/2014/main" id="{BC4C6CC7-72F2-44FC-6D21-14DA37010207}"/>
              </a:ext>
              <a:ext uri="{C183D7F6-B498-43B3-948B-1728B52AA6E4}">
                <adec:decorative xmlns:adec="http://schemas.microsoft.com/office/drawing/2017/decorative" val="1"/>
              </a:ext>
            </a:extLst>
          </p:cNvPr>
          <p:cNvSpPr txBox="1"/>
          <p:nvPr/>
        </p:nvSpPr>
        <p:spPr>
          <a:xfrm>
            <a:off x="770438" y="1333713"/>
            <a:ext cx="9152159" cy="1200329"/>
          </a:xfrm>
          <a:prstGeom prst="rect">
            <a:avLst/>
          </a:prstGeom>
          <a:noFill/>
        </p:spPr>
        <p:txBody>
          <a:bodyPr wrap="square">
            <a:spAutoFit/>
          </a:bodyPr>
          <a:lstStyle/>
          <a:p>
            <a:r>
              <a:rPr lang="en-US"/>
              <a:t>Please take a few minutes to introduce yourself, describe your company, and specify the projects you are interested in. This information will be shared with all attendees in a follow-up email, including the registration list and presentations. Additionally, it will be posted on our website at </a:t>
            </a:r>
            <a:r>
              <a:rPr lang="en-US">
                <a:hlinkClick r:id="rId3"/>
              </a:rPr>
              <a:t>www.flydenver.com/business-and-community/outreach-and-engagement/#pastevents</a:t>
            </a:r>
            <a:r>
              <a:rPr lang="en-US"/>
              <a:t> </a:t>
            </a:r>
          </a:p>
        </p:txBody>
      </p:sp>
      <p:pic>
        <p:nvPicPr>
          <p:cNvPr id="2" name="Picture 1" descr="https://forms.office.com/r/vb1nJEvmxH">
            <a:extLst>
              <a:ext uri="{FF2B5EF4-FFF2-40B4-BE49-F238E27FC236}">
                <a16:creationId xmlns:a16="http://schemas.microsoft.com/office/drawing/2014/main" id="{2B3FAF1E-12FB-C969-44FE-218ED73644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19647" y="4085224"/>
            <a:ext cx="1253738" cy="1253738"/>
          </a:xfrm>
          <a:prstGeom prst="rect">
            <a:avLst/>
          </a:prstGeom>
        </p:spPr>
      </p:pic>
      <p:sp>
        <p:nvSpPr>
          <p:cNvPr id="5" name="TextBox 4">
            <a:extLst>
              <a:ext uri="{FF2B5EF4-FFF2-40B4-BE49-F238E27FC236}">
                <a16:creationId xmlns:a16="http://schemas.microsoft.com/office/drawing/2014/main" id="{AFE13467-AD9E-214E-2D05-4C9C0E5889B3}"/>
              </a:ext>
            </a:extLst>
          </p:cNvPr>
          <p:cNvSpPr txBox="1"/>
          <p:nvPr/>
        </p:nvSpPr>
        <p:spPr>
          <a:xfrm>
            <a:off x="1986599" y="3429000"/>
            <a:ext cx="6719835" cy="584775"/>
          </a:xfrm>
          <a:prstGeom prst="rect">
            <a:avLst/>
          </a:prstGeom>
          <a:noFill/>
        </p:spPr>
        <p:txBody>
          <a:bodyPr wrap="square">
            <a:spAutoFit/>
          </a:bodyPr>
          <a:lstStyle/>
          <a:p>
            <a:pPr algn="ctr"/>
            <a:r>
              <a:rPr lang="en-US" sz="3200" b="1">
                <a:solidFill>
                  <a:srgbClr val="E35B2A"/>
                </a:solidFill>
              </a:rPr>
              <a:t>Complete Your Project Interest Form</a:t>
            </a:r>
          </a:p>
        </p:txBody>
      </p:sp>
    </p:spTree>
    <p:extLst>
      <p:ext uri="{BB962C8B-B14F-4D97-AF65-F5344CB8AC3E}">
        <p14:creationId xmlns:p14="http://schemas.microsoft.com/office/powerpoint/2010/main" val="3513850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itle 87">
            <a:extLst>
              <a:ext uri="{FF2B5EF4-FFF2-40B4-BE49-F238E27FC236}">
                <a16:creationId xmlns:a16="http://schemas.microsoft.com/office/drawing/2014/main" id="{20685B12-1BDE-1ECF-6541-5B20E622E229}"/>
              </a:ext>
            </a:extLst>
          </p:cNvPr>
          <p:cNvSpPr>
            <a:spLocks noGrp="1"/>
          </p:cNvSpPr>
          <p:nvPr>
            <p:ph type="title" idx="4294967295"/>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Click to edit Master title style</a:t>
            </a:r>
          </a:p>
        </p:txBody>
      </p:sp>
      <p:pic>
        <p:nvPicPr>
          <p:cNvPr id="87" name="Picture 86" descr="What are Vision 100 and Operation 2045?&#10;Vision: To Emerge as the Nation’s Preeminent Aviation Thought Leader&#10;&#10;Mission: Through the Power of our People, Be the Best in Class&#10;&#10;Vision 100 and Operation 2045 are two phases of DEN’s strategic plan. Vision 100 is phase one and is focused on preparing the airport to serve 100 million annual passengers in the next several years. Operation 2045 is phase two and is focused on preparing the airport for its 50th anniversary in 2045 and for an expected 120 million-plus annual passengers. Both phases combined serve as a blueprint to align decision-making and accountability.">
            <a:extLst>
              <a:ext uri="{FF2B5EF4-FFF2-40B4-BE49-F238E27FC236}">
                <a16:creationId xmlns:a16="http://schemas.microsoft.com/office/drawing/2014/main" id="{A8486EBD-668B-5B8C-8D5F-EDADD8DA83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664" y="0"/>
            <a:ext cx="12160671"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Taking Flight at DEN  - Monthly event showcasing multiple procurement opportunities, set for the 2nd Thursday of each month at 1 p.m.&#10;&#10;Taking Flight at DEN is our monthly outreach event that features multiple procurement opportunities. This event:&#10;is a Proactive approach for DEN internal teams&#10;Features multiple projects&#10;Creates a space for sharing projects with long lead times and multiple status updates&#10;Encourages networking and partnership building&#10;&#10;Please go to https://www.eventbrite.com/o/doing-business-at-den-8527643555 for the event calendar. ">
            <a:extLst>
              <a:ext uri="{FF2B5EF4-FFF2-40B4-BE49-F238E27FC236}">
                <a16:creationId xmlns:a16="http://schemas.microsoft.com/office/drawing/2014/main" id="{B455FA32-8B70-D63B-1F0E-56E58B93AFC1}"/>
              </a:ext>
              <a:ext uri="{C183D7F6-B498-43B3-948B-1728B52AA6E4}">
                <adec:decorative xmlns:adec="http://schemas.microsoft.com/office/drawing/2017/decorative" val="0"/>
              </a:ext>
            </a:extLst>
          </p:cNvPr>
          <p:cNvSpPr>
            <a:spLocks noGrp="1"/>
          </p:cNvSpPr>
          <p:nvPr>
            <p:ph type="title" idx="4294967295"/>
          </p:nvPr>
        </p:nvSpPr>
        <p:spPr>
          <a:xfrm>
            <a:off x="769938" y="499829"/>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Taking Flight at DEN </a:t>
            </a:r>
          </a:p>
        </p:txBody>
      </p:sp>
      <p:sp>
        <p:nvSpPr>
          <p:cNvPr id="16" name="Text Placeholder 15">
            <a:extLst>
              <a:ext uri="{FF2B5EF4-FFF2-40B4-BE49-F238E27FC236}">
                <a16:creationId xmlns:a16="http://schemas.microsoft.com/office/drawing/2014/main" id="{CACCCF1E-087D-6539-AC02-491F1A38527B}"/>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15" name="Text Placeholder 14">
            <a:extLst>
              <a:ext uri="{FF2B5EF4-FFF2-40B4-BE49-F238E27FC236}">
                <a16:creationId xmlns:a16="http://schemas.microsoft.com/office/drawing/2014/main" id="{EADB3E80-1530-FEAD-BC51-A70A937D47F8}"/>
              </a:ext>
              <a:ext uri="{C183D7F6-B498-43B3-948B-1728B52AA6E4}">
                <adec:decorative xmlns:adec="http://schemas.microsoft.com/office/drawing/2017/decorative" val="1"/>
              </a:ext>
            </a:extLst>
          </p:cNvPr>
          <p:cNvSpPr>
            <a:spLocks noGrp="1"/>
          </p:cNvSpPr>
          <p:nvPr>
            <p:ph type="body" sz="quarter" idx="13"/>
          </p:nvPr>
        </p:nvSpPr>
        <p:spPr>
          <a:xfrm>
            <a:off x="769938" y="1555750"/>
            <a:ext cx="7877175" cy="578318"/>
          </a:xfrm>
        </p:spPr>
        <p:txBody>
          <a:bodyPr/>
          <a:lstStyle/>
          <a:p>
            <a:r>
              <a:rPr lang="en-US" sz="1800" b="1"/>
              <a:t>Connect directly with DEN teams and learn about upcoming procurement opportunities.</a:t>
            </a:r>
          </a:p>
          <a:p>
            <a:endParaRPr lang="en-US" sz="1800" b="1"/>
          </a:p>
          <a:p>
            <a:r>
              <a:rPr lang="en-US" sz="1800" b="1"/>
              <a:t>When</a:t>
            </a:r>
            <a:br>
              <a:rPr lang="en-US" sz="1800"/>
            </a:br>
            <a:r>
              <a:rPr lang="en-US" sz="1800"/>
              <a:t>Held the 2nd Thursday of every month at 1 p.m.</a:t>
            </a:r>
            <a:br>
              <a:rPr lang="en-US" sz="1800"/>
            </a:br>
            <a:r>
              <a:rPr lang="en-US" sz="1800" b="1"/>
              <a:t>Next session: Feb. 8</a:t>
            </a:r>
          </a:p>
          <a:p>
            <a:endParaRPr lang="en-US" sz="1800" b="1"/>
          </a:p>
          <a:p>
            <a:r>
              <a:rPr lang="en-US" sz="1800" b="1"/>
              <a:t>Register now: </a:t>
            </a:r>
          </a:p>
          <a:p>
            <a:r>
              <a:rPr lang="en-US" sz="1800"/>
              <a:t>https://tinyurl.com/dobusinesswithden</a:t>
            </a:r>
          </a:p>
          <a:p>
            <a:endParaRPr lang="en-US" b="1"/>
          </a:p>
          <a:p>
            <a:endParaRPr lang="en-US" b="1"/>
          </a:p>
        </p:txBody>
      </p:sp>
      <p:pic>
        <p:nvPicPr>
          <p:cNvPr id="26" name="Picture Placeholder 25">
            <a:extLst>
              <a:ext uri="{FF2B5EF4-FFF2-40B4-BE49-F238E27FC236}">
                <a16:creationId xmlns:a16="http://schemas.microsoft.com/office/drawing/2014/main" id="{8BCCD56F-F259-B481-81CA-3DA97C28CA79}"/>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email">
            <a:extLst>
              <a:ext uri="{28A0092B-C50C-407E-A947-70E740481C1C}">
                <a14:useLocalDpi xmlns:a14="http://schemas.microsoft.com/office/drawing/2010/main"/>
              </a:ext>
            </a:extLst>
          </a:blip>
          <a:srcRect b="-603"/>
          <a:stretch/>
        </p:blipFill>
        <p:spPr>
          <a:xfrm>
            <a:off x="8741057" y="-373626"/>
            <a:ext cx="3450943" cy="7313404"/>
          </a:xfrm>
        </p:spPr>
      </p:pic>
      <p:pic>
        <p:nvPicPr>
          <p:cNvPr id="27" name="Picture 2">
            <a:extLst>
              <a:ext uri="{FF2B5EF4-FFF2-40B4-BE49-F238E27FC236}">
                <a16:creationId xmlns:a16="http://schemas.microsoft.com/office/drawing/2014/main" id="{2CA07076-17AB-00E5-6AC1-BEF1779097D5}"/>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9938" y="4723933"/>
            <a:ext cx="1814829" cy="1814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377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9C162-ECFC-AEE3-6BD0-39591E9DCF79}"/>
            </a:ext>
          </a:extLst>
        </p:cNvPr>
        <p:cNvGrpSpPr/>
        <p:nvPr/>
      </p:nvGrpSpPr>
      <p:grpSpPr>
        <a:xfrm>
          <a:off x="0" y="0"/>
          <a:ext cx="0" cy="0"/>
          <a:chOff x="0" y="0"/>
          <a:chExt cx="0" cy="0"/>
        </a:xfrm>
      </p:grpSpPr>
      <p:sp>
        <p:nvSpPr>
          <p:cNvPr id="5" name="Text Placeholder 4" descr="​Meet the Primes, is a virtual outreach series intended to bring together firms who are working as a Prime at DEN and help connect them with local, small, and historically underutilized firms. &#10;&#10;These are held every other month on the 3rd Thursday&#10;Please go to https://www.eventbrite.com/o/doing-business-at-den-8527643555 for the event calendar. &#10;">
            <a:extLst>
              <a:ext uri="{FF2B5EF4-FFF2-40B4-BE49-F238E27FC236}">
                <a16:creationId xmlns:a16="http://schemas.microsoft.com/office/drawing/2014/main" id="{5D1B64AE-6CAA-5786-D008-76ADEDF00B76}"/>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rgbClr val="440099"/>
                </a:solidFill>
                <a:latin typeface="+mn-lt"/>
                <a:ea typeface="+mn-ea"/>
                <a:cs typeface="+mn-cs"/>
              </a:rPr>
              <a:t>Meet the Primes</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9" name="Text Placeholder 8">
            <a:extLst>
              <a:ext uri="{FF2B5EF4-FFF2-40B4-BE49-F238E27FC236}">
                <a16:creationId xmlns:a16="http://schemas.microsoft.com/office/drawing/2014/main" id="{EB8D038C-63A8-A3ED-E784-1A678FE3EFC1}"/>
              </a:ext>
              <a:ext uri="{C183D7F6-B498-43B3-948B-1728B52AA6E4}">
                <adec:decorative xmlns:adec="http://schemas.microsoft.com/office/drawing/2017/decorative" val="0"/>
              </a:ext>
            </a:extLst>
          </p:cNvPr>
          <p:cNvSpPr>
            <a:spLocks noGrp="1"/>
          </p:cNvSpPr>
          <p:nvPr>
            <p:ph type="body" sz="quarter" idx="14"/>
          </p:nvPr>
        </p:nvSpPr>
        <p:spPr>
          <a:xfrm>
            <a:off x="892996" y="1192502"/>
            <a:ext cx="8449287" cy="4295915"/>
          </a:xfrm>
        </p:spPr>
        <p:txBody>
          <a:bodyPr lIns="91440" tIns="45720" rIns="91440" bIns="45720" anchor="t"/>
          <a:lstStyle/>
          <a:p>
            <a:pPr marL="0" indent="0">
              <a:spcBef>
                <a:spcPts val="0"/>
              </a:spcBef>
              <a:buClr>
                <a:srgbClr val="E35B2A"/>
              </a:buClr>
              <a:buNone/>
              <a:tabLst>
                <a:tab pos="457200" algn="l"/>
              </a:tabLst>
            </a:pPr>
            <a:r>
              <a:rPr lang="en-US" sz="1800" b="1"/>
              <a:t>Virtual outreach event held twice a month to connect Prime firms at DEN with local, small, and historically underutilized firms, scheduled for the 3rd Thursday at 1 p.m.</a:t>
            </a:r>
          </a:p>
          <a:p>
            <a:pPr marL="0" indent="0">
              <a:lnSpc>
                <a:spcPct val="150000"/>
              </a:lnSpc>
              <a:spcBef>
                <a:spcPts val="0"/>
              </a:spcBef>
              <a:buClr>
                <a:srgbClr val="E35B2A"/>
              </a:buClr>
              <a:buNone/>
              <a:tabLst>
                <a:tab pos="457200" algn="l"/>
              </a:tabLst>
            </a:pPr>
            <a:endParaRPr lang="en-US" sz="1800" b="1">
              <a:solidFill>
                <a:schemeClr val="tx1"/>
              </a:solidFill>
              <a:cs typeface="Calibri"/>
            </a:endParaRPr>
          </a:p>
          <a:p>
            <a:pPr>
              <a:lnSpc>
                <a:spcPct val="150000"/>
              </a:lnSpc>
              <a:spcBef>
                <a:spcPts val="0"/>
              </a:spcBef>
              <a:buClr>
                <a:srgbClr val="E35B2A"/>
              </a:buClr>
              <a:tabLst>
                <a:tab pos="457200" algn="l"/>
              </a:tabLst>
            </a:pPr>
            <a:r>
              <a:rPr lang="en-US" sz="1800" b="1">
                <a:solidFill>
                  <a:schemeClr val="tx1"/>
                </a:solidFill>
                <a:cs typeface="Calibri"/>
              </a:rPr>
              <a:t>February 19 </a:t>
            </a:r>
            <a:r>
              <a:rPr lang="en-US" sz="1800">
                <a:solidFill>
                  <a:schemeClr val="tx1"/>
                </a:solidFill>
                <a:cs typeface="Calibri"/>
              </a:rPr>
              <a:t>- Concessions Prime Operators </a:t>
            </a:r>
          </a:p>
          <a:p>
            <a:pPr>
              <a:lnSpc>
                <a:spcPct val="150000"/>
              </a:lnSpc>
              <a:spcBef>
                <a:spcPts val="0"/>
              </a:spcBef>
              <a:buClr>
                <a:srgbClr val="E35B2A"/>
              </a:buClr>
              <a:tabLst>
                <a:tab pos="457200" algn="l"/>
              </a:tabLst>
            </a:pPr>
            <a:r>
              <a:rPr lang="en-US" sz="1800" b="1">
                <a:solidFill>
                  <a:schemeClr val="tx1"/>
                </a:solidFill>
                <a:cs typeface="Calibri"/>
              </a:rPr>
              <a:t>April 16 </a:t>
            </a:r>
            <a:r>
              <a:rPr lang="en-US" sz="1800">
                <a:solidFill>
                  <a:schemeClr val="tx1"/>
                </a:solidFill>
                <a:cs typeface="Calibri"/>
              </a:rPr>
              <a:t>- Rental Car Company </a:t>
            </a:r>
          </a:p>
          <a:p>
            <a:pPr>
              <a:lnSpc>
                <a:spcPct val="150000"/>
              </a:lnSpc>
              <a:spcBef>
                <a:spcPts val="0"/>
              </a:spcBef>
              <a:buClr>
                <a:srgbClr val="E35B2A"/>
              </a:buClr>
              <a:tabLst>
                <a:tab pos="457200" algn="l"/>
              </a:tabLst>
            </a:pPr>
            <a:r>
              <a:rPr lang="en-US" sz="1800" b="1">
                <a:solidFill>
                  <a:schemeClr val="tx1"/>
                </a:solidFill>
                <a:cs typeface="Calibri"/>
              </a:rPr>
              <a:t>June 18- </a:t>
            </a:r>
            <a:r>
              <a:rPr lang="en-US" sz="1800">
                <a:solidFill>
                  <a:schemeClr val="tx1"/>
                </a:solidFill>
                <a:cs typeface="Calibri"/>
              </a:rPr>
              <a:t>General Contractors</a:t>
            </a:r>
          </a:p>
          <a:p>
            <a:pPr>
              <a:lnSpc>
                <a:spcPct val="150000"/>
              </a:lnSpc>
              <a:spcBef>
                <a:spcPts val="0"/>
              </a:spcBef>
              <a:buClr>
                <a:srgbClr val="E35B2A"/>
              </a:buClr>
              <a:tabLst>
                <a:tab pos="457200" algn="l"/>
              </a:tabLst>
            </a:pPr>
            <a:r>
              <a:rPr lang="en-US" sz="1800" b="1">
                <a:solidFill>
                  <a:schemeClr val="tx1"/>
                </a:solidFill>
                <a:cs typeface="Calibri"/>
              </a:rPr>
              <a:t>August 20 </a:t>
            </a:r>
            <a:r>
              <a:rPr lang="en-US" sz="1800">
                <a:solidFill>
                  <a:schemeClr val="tx1"/>
                </a:solidFill>
                <a:cs typeface="Calibri"/>
              </a:rPr>
              <a:t>- Construction Specialty Trade Contractor</a:t>
            </a:r>
          </a:p>
          <a:p>
            <a:pPr>
              <a:lnSpc>
                <a:spcPct val="150000"/>
              </a:lnSpc>
              <a:spcBef>
                <a:spcPts val="0"/>
              </a:spcBef>
              <a:buClr>
                <a:srgbClr val="E35B2A"/>
              </a:buClr>
              <a:tabLst>
                <a:tab pos="457200" algn="l"/>
              </a:tabLst>
            </a:pPr>
            <a:r>
              <a:rPr lang="en-US" sz="1800" b="1">
                <a:solidFill>
                  <a:schemeClr val="tx1"/>
                </a:solidFill>
                <a:cs typeface="Calibri"/>
              </a:rPr>
              <a:t>October 15 </a:t>
            </a:r>
            <a:r>
              <a:rPr lang="en-US" sz="1800">
                <a:solidFill>
                  <a:schemeClr val="tx1"/>
                </a:solidFill>
                <a:cs typeface="Calibri"/>
              </a:rPr>
              <a:t>- Airlines, Hotelier and Commercial Developers on DEN property</a:t>
            </a:r>
          </a:p>
          <a:p>
            <a:pPr>
              <a:lnSpc>
                <a:spcPct val="150000"/>
              </a:lnSpc>
              <a:spcBef>
                <a:spcPts val="0"/>
              </a:spcBef>
              <a:buClr>
                <a:srgbClr val="E35B2A"/>
              </a:buClr>
              <a:tabLst>
                <a:tab pos="457200" algn="l"/>
              </a:tabLst>
            </a:pPr>
            <a:r>
              <a:rPr lang="en-US" sz="1800" b="1">
                <a:solidFill>
                  <a:schemeClr val="tx1"/>
                </a:solidFill>
                <a:cs typeface="Calibri"/>
              </a:rPr>
              <a:t>December 17 </a:t>
            </a:r>
            <a:r>
              <a:rPr lang="en-US" sz="1800">
                <a:solidFill>
                  <a:schemeClr val="tx1"/>
                </a:solidFill>
                <a:cs typeface="Calibri"/>
              </a:rPr>
              <a:t>-  Architecture, Engineering, and Professional Services</a:t>
            </a:r>
          </a:p>
        </p:txBody>
      </p:sp>
      <p:sp>
        <p:nvSpPr>
          <p:cNvPr id="10" name="TextBox 9">
            <a:extLst>
              <a:ext uri="{FF2B5EF4-FFF2-40B4-BE49-F238E27FC236}">
                <a16:creationId xmlns:a16="http://schemas.microsoft.com/office/drawing/2014/main" id="{F5CC46E9-8222-A380-746F-35B0D892C194}"/>
              </a:ext>
            </a:extLst>
          </p:cNvPr>
          <p:cNvSpPr txBox="1"/>
          <p:nvPr/>
        </p:nvSpPr>
        <p:spPr>
          <a:xfrm>
            <a:off x="935215" y="4800048"/>
            <a:ext cx="2752365" cy="369332"/>
          </a:xfrm>
          <a:prstGeom prst="rect">
            <a:avLst/>
          </a:prstGeom>
          <a:noFill/>
        </p:spPr>
        <p:txBody>
          <a:bodyPr wrap="square">
            <a:spAutoFit/>
          </a:bodyPr>
          <a:lstStyle/>
          <a:p>
            <a:pPr>
              <a:buNone/>
            </a:pPr>
            <a:r>
              <a:rPr lang="en-US" b="1"/>
              <a:t>Scan to Attend &amp; Network!</a:t>
            </a:r>
            <a:endParaRPr lang="en-US"/>
          </a:p>
        </p:txBody>
      </p:sp>
      <p:pic>
        <p:nvPicPr>
          <p:cNvPr id="2" name="Picture 2" descr="QR code for Meet the Primes">
            <a:extLst>
              <a:ext uri="{FF2B5EF4-FFF2-40B4-BE49-F238E27FC236}">
                <a16:creationId xmlns:a16="http://schemas.microsoft.com/office/drawing/2014/main" id="{476A2AE0-31EC-B0B0-9B16-A2FEC61ECB58}"/>
              </a:ext>
              <a:ext uri="{C183D7F6-B498-43B3-948B-1728B52AA6E4}">
                <adec:decorative xmlns:adec="http://schemas.microsoft.com/office/drawing/2017/decorative" val="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7738" y="5287061"/>
            <a:ext cx="742882" cy="74288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F387C2F-2C98-0C65-641D-3BFF28DD5C0E}"/>
              </a:ext>
            </a:extLst>
          </p:cNvPr>
          <p:cNvSpPr txBox="1"/>
          <p:nvPr/>
        </p:nvSpPr>
        <p:spPr>
          <a:xfrm>
            <a:off x="6162139" y="4721265"/>
            <a:ext cx="3258161" cy="646331"/>
          </a:xfrm>
          <a:prstGeom prst="rect">
            <a:avLst/>
          </a:prstGeom>
          <a:noFill/>
        </p:spPr>
        <p:txBody>
          <a:bodyPr wrap="square">
            <a:spAutoFit/>
          </a:bodyPr>
          <a:lstStyle/>
          <a:p>
            <a:pPr>
              <a:buNone/>
            </a:pPr>
            <a:r>
              <a:rPr lang="en-US" b="1"/>
              <a:t>Prime Companies Eligible to Present</a:t>
            </a:r>
            <a:endParaRPr lang="en-US"/>
          </a:p>
        </p:txBody>
      </p:sp>
      <p:pic>
        <p:nvPicPr>
          <p:cNvPr id="3" name="Picture 2" descr="QR code for Prime Companies can sign up via https://forms.office.com/r/zmHt41H237">
            <a:extLst>
              <a:ext uri="{FF2B5EF4-FFF2-40B4-BE49-F238E27FC236}">
                <a16:creationId xmlns:a16="http://schemas.microsoft.com/office/drawing/2014/main" id="{792670AF-8DB2-8DBB-AA2A-71DCC557067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078432" y="5248760"/>
            <a:ext cx="812655" cy="819484"/>
          </a:xfrm>
          <a:prstGeom prst="rect">
            <a:avLst/>
          </a:prstGeom>
        </p:spPr>
      </p:pic>
      <p:sp>
        <p:nvSpPr>
          <p:cNvPr id="16" name="Text Placeholder 15">
            <a:extLst>
              <a:ext uri="{FF2B5EF4-FFF2-40B4-BE49-F238E27FC236}">
                <a16:creationId xmlns:a16="http://schemas.microsoft.com/office/drawing/2014/main" id="{D604CA36-2878-AC7D-FD1E-BA2EB830C8B0}"/>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pic>
        <p:nvPicPr>
          <p:cNvPr id="13" name="Picture Placeholder 12">
            <a:extLst>
              <a:ext uri="{FF2B5EF4-FFF2-40B4-BE49-F238E27FC236}">
                <a16:creationId xmlns:a16="http://schemas.microsoft.com/office/drawing/2014/main" id="{0C9479D3-9F16-7F75-5D9E-0674B22A38B5}"/>
              </a:ext>
              <a:ext uri="{C183D7F6-B498-43B3-948B-1728B52AA6E4}">
                <adec:decorative xmlns:adec="http://schemas.microsoft.com/office/drawing/2017/decorative" val="1"/>
              </a:ext>
            </a:extLst>
          </p:cNvPr>
          <p:cNvPicPr>
            <a:picLocks noGrp="1" noChangeAspect="1"/>
          </p:cNvPicPr>
          <p:nvPr>
            <p:ph type="pic" sz="quarter" idx="15"/>
          </p:nvPr>
        </p:nvPicPr>
        <p:blipFill>
          <a:blip r:embed="rId5" cstate="email">
            <a:extLst>
              <a:ext uri="{28A0092B-C50C-407E-A947-70E740481C1C}">
                <a14:useLocalDpi xmlns:a14="http://schemas.microsoft.com/office/drawing/2010/main"/>
              </a:ext>
            </a:extLst>
          </a:blip>
          <a:srcRect/>
          <a:stretch>
            <a:fillRect/>
          </a:stretch>
        </p:blipFill>
        <p:spPr>
          <a:xfrm>
            <a:off x="8656540" y="0"/>
            <a:ext cx="3763223" cy="6922168"/>
          </a:xfrm>
        </p:spPr>
      </p:pic>
      <p:sp>
        <p:nvSpPr>
          <p:cNvPr id="4" name="Freeform: Shape 3">
            <a:extLst>
              <a:ext uri="{FF2B5EF4-FFF2-40B4-BE49-F238E27FC236}">
                <a16:creationId xmlns:a16="http://schemas.microsoft.com/office/drawing/2014/main" id="{54CED64D-4F10-24A0-6E58-AD8CD6908F1D}"/>
              </a:ext>
              <a:ext uri="{C183D7F6-B498-43B3-948B-1728B52AA6E4}">
                <adec:decorative xmlns:adec="http://schemas.microsoft.com/office/drawing/2017/decorative" val="1"/>
              </a:ext>
            </a:extLst>
          </p:cNvPr>
          <p:cNvSpPr/>
          <p:nvPr/>
        </p:nvSpPr>
        <p:spPr>
          <a:xfrm rot="20247250">
            <a:off x="2242471" y="5466599"/>
            <a:ext cx="1240326" cy="521935"/>
          </a:xfrm>
          <a:custGeom>
            <a:avLst/>
            <a:gdLst>
              <a:gd name="connsiteX0" fmla="*/ 914400 w 1147810"/>
              <a:gd name="connsiteY0" fmla="*/ 0 h 863125"/>
              <a:gd name="connsiteX1" fmla="*/ 957129 w 1147810"/>
              <a:gd name="connsiteY1" fmla="*/ 25637 h 863125"/>
              <a:gd name="connsiteX2" fmla="*/ 982767 w 1147810"/>
              <a:gd name="connsiteY2" fmla="*/ 42729 h 863125"/>
              <a:gd name="connsiteX3" fmla="*/ 1025496 w 1147810"/>
              <a:gd name="connsiteY3" fmla="*/ 59821 h 863125"/>
              <a:gd name="connsiteX4" fmla="*/ 1076771 w 1147810"/>
              <a:gd name="connsiteY4" fmla="*/ 111095 h 863125"/>
              <a:gd name="connsiteX5" fmla="*/ 1128045 w 1147810"/>
              <a:gd name="connsiteY5" fmla="*/ 188008 h 863125"/>
              <a:gd name="connsiteX6" fmla="*/ 1119500 w 1147810"/>
              <a:gd name="connsiteY6" fmla="*/ 470019 h 863125"/>
              <a:gd name="connsiteX7" fmla="*/ 1102408 w 1147810"/>
              <a:gd name="connsiteY7" fmla="*/ 512748 h 863125"/>
              <a:gd name="connsiteX8" fmla="*/ 1051133 w 1147810"/>
              <a:gd name="connsiteY8" fmla="*/ 572568 h 863125"/>
              <a:gd name="connsiteX9" fmla="*/ 991313 w 1147810"/>
              <a:gd name="connsiteY9" fmla="*/ 623843 h 863125"/>
              <a:gd name="connsiteX10" fmla="*/ 828943 w 1147810"/>
              <a:gd name="connsiteY10" fmla="*/ 658026 h 863125"/>
              <a:gd name="connsiteX11" fmla="*/ 700756 w 1147810"/>
              <a:gd name="connsiteY11" fmla="*/ 649480 h 863125"/>
              <a:gd name="connsiteX12" fmla="*/ 546931 w 1147810"/>
              <a:gd name="connsiteY12" fmla="*/ 478565 h 863125"/>
              <a:gd name="connsiteX13" fmla="*/ 521294 w 1147810"/>
              <a:gd name="connsiteY13" fmla="*/ 384561 h 863125"/>
              <a:gd name="connsiteX14" fmla="*/ 512748 w 1147810"/>
              <a:gd name="connsiteY14" fmla="*/ 299103 h 863125"/>
              <a:gd name="connsiteX15" fmla="*/ 504202 w 1147810"/>
              <a:gd name="connsiteY15" fmla="*/ 256374 h 863125"/>
              <a:gd name="connsiteX16" fmla="*/ 512748 w 1147810"/>
              <a:gd name="connsiteY16" fmla="*/ 205099 h 863125"/>
              <a:gd name="connsiteX17" fmla="*/ 649481 w 1147810"/>
              <a:gd name="connsiteY17" fmla="*/ 205099 h 863125"/>
              <a:gd name="connsiteX18" fmla="*/ 717847 w 1147810"/>
              <a:gd name="connsiteY18" fmla="*/ 264920 h 863125"/>
              <a:gd name="connsiteX19" fmla="*/ 743485 w 1147810"/>
              <a:gd name="connsiteY19" fmla="*/ 290557 h 863125"/>
              <a:gd name="connsiteX20" fmla="*/ 794759 w 1147810"/>
              <a:gd name="connsiteY20" fmla="*/ 367469 h 863125"/>
              <a:gd name="connsiteX21" fmla="*/ 811851 w 1147810"/>
              <a:gd name="connsiteY21" fmla="*/ 495656 h 863125"/>
              <a:gd name="connsiteX22" fmla="*/ 803305 w 1147810"/>
              <a:gd name="connsiteY22" fmla="*/ 555477 h 863125"/>
              <a:gd name="connsiteX23" fmla="*/ 649481 w 1147810"/>
              <a:gd name="connsiteY23" fmla="*/ 786213 h 863125"/>
              <a:gd name="connsiteX24" fmla="*/ 589660 w 1147810"/>
              <a:gd name="connsiteY24" fmla="*/ 837488 h 863125"/>
              <a:gd name="connsiteX25" fmla="*/ 521294 w 1147810"/>
              <a:gd name="connsiteY25" fmla="*/ 863125 h 863125"/>
              <a:gd name="connsiteX26" fmla="*/ 247828 w 1147810"/>
              <a:gd name="connsiteY26" fmla="*/ 769122 h 863125"/>
              <a:gd name="connsiteX27" fmla="*/ 162371 w 1147810"/>
              <a:gd name="connsiteY27" fmla="*/ 700755 h 863125"/>
              <a:gd name="connsiteX28" fmla="*/ 119642 w 1147810"/>
              <a:gd name="connsiteY28" fmla="*/ 623843 h 863125"/>
              <a:gd name="connsiteX29" fmla="*/ 76913 w 1147810"/>
              <a:gd name="connsiteY29" fmla="*/ 538385 h 863125"/>
              <a:gd name="connsiteX30" fmla="*/ 0 w 1147810"/>
              <a:gd name="connsiteY30" fmla="*/ 410198 h 8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47810" h="863125">
                <a:moveTo>
                  <a:pt x="914400" y="0"/>
                </a:moveTo>
                <a:cubicBezTo>
                  <a:pt x="928643" y="8546"/>
                  <a:pt x="943044" y="16834"/>
                  <a:pt x="957129" y="25637"/>
                </a:cubicBezTo>
                <a:cubicBezTo>
                  <a:pt x="965839" y="31081"/>
                  <a:pt x="973580" y="38136"/>
                  <a:pt x="982767" y="42729"/>
                </a:cubicBezTo>
                <a:cubicBezTo>
                  <a:pt x="996488" y="49589"/>
                  <a:pt x="1011253" y="54124"/>
                  <a:pt x="1025496" y="59821"/>
                </a:cubicBezTo>
                <a:cubicBezTo>
                  <a:pt x="1042588" y="76912"/>
                  <a:pt x="1064335" y="90368"/>
                  <a:pt x="1076771" y="111095"/>
                </a:cubicBezTo>
                <a:cubicBezTo>
                  <a:pt x="1109736" y="166037"/>
                  <a:pt x="1092442" y="140536"/>
                  <a:pt x="1128045" y="188008"/>
                </a:cubicBezTo>
                <a:cubicBezTo>
                  <a:pt x="1162686" y="291928"/>
                  <a:pt x="1146601" y="232887"/>
                  <a:pt x="1119500" y="470019"/>
                </a:cubicBezTo>
                <a:cubicBezTo>
                  <a:pt x="1117758" y="485260"/>
                  <a:pt x="1110917" y="499984"/>
                  <a:pt x="1102408" y="512748"/>
                </a:cubicBezTo>
                <a:cubicBezTo>
                  <a:pt x="1087840" y="534600"/>
                  <a:pt x="1069704" y="553997"/>
                  <a:pt x="1051133" y="572568"/>
                </a:cubicBezTo>
                <a:cubicBezTo>
                  <a:pt x="1032562" y="591139"/>
                  <a:pt x="1014203" y="610967"/>
                  <a:pt x="991313" y="623843"/>
                </a:cubicBezTo>
                <a:cubicBezTo>
                  <a:pt x="938810" y="653376"/>
                  <a:pt x="886662" y="652254"/>
                  <a:pt x="828943" y="658026"/>
                </a:cubicBezTo>
                <a:cubicBezTo>
                  <a:pt x="786214" y="655177"/>
                  <a:pt x="740415" y="665637"/>
                  <a:pt x="700756" y="649480"/>
                </a:cubicBezTo>
                <a:cubicBezTo>
                  <a:pt x="616003" y="614951"/>
                  <a:pt x="588760" y="548279"/>
                  <a:pt x="546931" y="478565"/>
                </a:cubicBezTo>
                <a:cubicBezTo>
                  <a:pt x="538385" y="447230"/>
                  <a:pt x="527371" y="416466"/>
                  <a:pt x="521294" y="384561"/>
                </a:cubicBezTo>
                <a:cubicBezTo>
                  <a:pt x="515937" y="356439"/>
                  <a:pt x="516532" y="327480"/>
                  <a:pt x="512748" y="299103"/>
                </a:cubicBezTo>
                <a:cubicBezTo>
                  <a:pt x="510828" y="284705"/>
                  <a:pt x="507051" y="270617"/>
                  <a:pt x="504202" y="256374"/>
                </a:cubicBezTo>
                <a:cubicBezTo>
                  <a:pt x="507051" y="239282"/>
                  <a:pt x="505711" y="220933"/>
                  <a:pt x="512748" y="205099"/>
                </a:cubicBezTo>
                <a:cubicBezTo>
                  <a:pt x="538800" y="146482"/>
                  <a:pt x="609815" y="195946"/>
                  <a:pt x="649481" y="205099"/>
                </a:cubicBezTo>
                <a:cubicBezTo>
                  <a:pt x="704885" y="232802"/>
                  <a:pt x="668681" y="208731"/>
                  <a:pt x="717847" y="264920"/>
                </a:cubicBezTo>
                <a:cubicBezTo>
                  <a:pt x="725806" y="274015"/>
                  <a:pt x="735620" y="281381"/>
                  <a:pt x="743485" y="290557"/>
                </a:cubicBezTo>
                <a:cubicBezTo>
                  <a:pt x="767219" y="318247"/>
                  <a:pt x="775635" y="335596"/>
                  <a:pt x="794759" y="367469"/>
                </a:cubicBezTo>
                <a:cubicBezTo>
                  <a:pt x="807349" y="417829"/>
                  <a:pt x="811851" y="428392"/>
                  <a:pt x="811851" y="495656"/>
                </a:cubicBezTo>
                <a:cubicBezTo>
                  <a:pt x="811851" y="515799"/>
                  <a:pt x="811486" y="537070"/>
                  <a:pt x="803305" y="555477"/>
                </a:cubicBezTo>
                <a:cubicBezTo>
                  <a:pt x="744057" y="688785"/>
                  <a:pt x="734310" y="707444"/>
                  <a:pt x="649481" y="786213"/>
                </a:cubicBezTo>
                <a:cubicBezTo>
                  <a:pt x="630236" y="804084"/>
                  <a:pt x="612180" y="823976"/>
                  <a:pt x="589660" y="837488"/>
                </a:cubicBezTo>
                <a:cubicBezTo>
                  <a:pt x="568790" y="850010"/>
                  <a:pt x="544083" y="854579"/>
                  <a:pt x="521294" y="863125"/>
                </a:cubicBezTo>
                <a:cubicBezTo>
                  <a:pt x="418977" y="835221"/>
                  <a:pt x="334308" y="825335"/>
                  <a:pt x="247828" y="769122"/>
                </a:cubicBezTo>
                <a:cubicBezTo>
                  <a:pt x="217242" y="749241"/>
                  <a:pt x="190857" y="723544"/>
                  <a:pt x="162371" y="700755"/>
                </a:cubicBezTo>
                <a:cubicBezTo>
                  <a:pt x="148128" y="675118"/>
                  <a:pt x="133301" y="649796"/>
                  <a:pt x="119642" y="623843"/>
                </a:cubicBezTo>
                <a:cubicBezTo>
                  <a:pt x="104809" y="595660"/>
                  <a:pt x="92584" y="566111"/>
                  <a:pt x="76913" y="538385"/>
                </a:cubicBezTo>
                <a:cubicBezTo>
                  <a:pt x="-39608" y="332234"/>
                  <a:pt x="34557" y="479312"/>
                  <a:pt x="0" y="410198"/>
                </a:cubicBezTo>
              </a:path>
            </a:pathLst>
          </a:custGeom>
          <a:noFill/>
          <a:ln w="38100">
            <a:solidFill>
              <a:srgbClr val="44009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3CD0BB3A-9AC9-BCC6-9283-E0FECC80B767}"/>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596930" flipH="1">
            <a:off x="1915387" y="5414955"/>
            <a:ext cx="551817" cy="646331"/>
          </a:xfrm>
          <a:prstGeom prst="rect">
            <a:avLst/>
          </a:prstGeom>
        </p:spPr>
      </p:pic>
      <p:pic>
        <p:nvPicPr>
          <p:cNvPr id="7" name="Graphic 6">
            <a:extLst>
              <a:ext uri="{FF2B5EF4-FFF2-40B4-BE49-F238E27FC236}">
                <a16:creationId xmlns:a16="http://schemas.microsoft.com/office/drawing/2014/main" id="{31289792-D0A8-48EF-F852-9389651C8C00}"/>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92194">
            <a:off x="7337015" y="5394847"/>
            <a:ext cx="665135" cy="646331"/>
          </a:xfrm>
          <a:prstGeom prst="rect">
            <a:avLst/>
          </a:prstGeom>
        </p:spPr>
      </p:pic>
      <p:sp>
        <p:nvSpPr>
          <p:cNvPr id="8" name="Freeform: Shape 7">
            <a:extLst>
              <a:ext uri="{FF2B5EF4-FFF2-40B4-BE49-F238E27FC236}">
                <a16:creationId xmlns:a16="http://schemas.microsoft.com/office/drawing/2014/main" id="{82F36213-F8E8-686E-7696-4FBB320531A3}"/>
              </a:ext>
              <a:ext uri="{C183D7F6-B498-43B3-948B-1728B52AA6E4}">
                <adec:decorative xmlns:adec="http://schemas.microsoft.com/office/drawing/2017/decorative" val="1"/>
              </a:ext>
            </a:extLst>
          </p:cNvPr>
          <p:cNvSpPr/>
          <p:nvPr/>
        </p:nvSpPr>
        <p:spPr>
          <a:xfrm rot="596274" flipH="1">
            <a:off x="6225644" y="5457045"/>
            <a:ext cx="1240326" cy="521935"/>
          </a:xfrm>
          <a:custGeom>
            <a:avLst/>
            <a:gdLst>
              <a:gd name="connsiteX0" fmla="*/ 914400 w 1147810"/>
              <a:gd name="connsiteY0" fmla="*/ 0 h 863125"/>
              <a:gd name="connsiteX1" fmla="*/ 957129 w 1147810"/>
              <a:gd name="connsiteY1" fmla="*/ 25637 h 863125"/>
              <a:gd name="connsiteX2" fmla="*/ 982767 w 1147810"/>
              <a:gd name="connsiteY2" fmla="*/ 42729 h 863125"/>
              <a:gd name="connsiteX3" fmla="*/ 1025496 w 1147810"/>
              <a:gd name="connsiteY3" fmla="*/ 59821 h 863125"/>
              <a:gd name="connsiteX4" fmla="*/ 1076771 w 1147810"/>
              <a:gd name="connsiteY4" fmla="*/ 111095 h 863125"/>
              <a:gd name="connsiteX5" fmla="*/ 1128045 w 1147810"/>
              <a:gd name="connsiteY5" fmla="*/ 188008 h 863125"/>
              <a:gd name="connsiteX6" fmla="*/ 1119500 w 1147810"/>
              <a:gd name="connsiteY6" fmla="*/ 470019 h 863125"/>
              <a:gd name="connsiteX7" fmla="*/ 1102408 w 1147810"/>
              <a:gd name="connsiteY7" fmla="*/ 512748 h 863125"/>
              <a:gd name="connsiteX8" fmla="*/ 1051133 w 1147810"/>
              <a:gd name="connsiteY8" fmla="*/ 572568 h 863125"/>
              <a:gd name="connsiteX9" fmla="*/ 991313 w 1147810"/>
              <a:gd name="connsiteY9" fmla="*/ 623843 h 863125"/>
              <a:gd name="connsiteX10" fmla="*/ 828943 w 1147810"/>
              <a:gd name="connsiteY10" fmla="*/ 658026 h 863125"/>
              <a:gd name="connsiteX11" fmla="*/ 700756 w 1147810"/>
              <a:gd name="connsiteY11" fmla="*/ 649480 h 863125"/>
              <a:gd name="connsiteX12" fmla="*/ 546931 w 1147810"/>
              <a:gd name="connsiteY12" fmla="*/ 478565 h 863125"/>
              <a:gd name="connsiteX13" fmla="*/ 521294 w 1147810"/>
              <a:gd name="connsiteY13" fmla="*/ 384561 h 863125"/>
              <a:gd name="connsiteX14" fmla="*/ 512748 w 1147810"/>
              <a:gd name="connsiteY14" fmla="*/ 299103 h 863125"/>
              <a:gd name="connsiteX15" fmla="*/ 504202 w 1147810"/>
              <a:gd name="connsiteY15" fmla="*/ 256374 h 863125"/>
              <a:gd name="connsiteX16" fmla="*/ 512748 w 1147810"/>
              <a:gd name="connsiteY16" fmla="*/ 205099 h 863125"/>
              <a:gd name="connsiteX17" fmla="*/ 649481 w 1147810"/>
              <a:gd name="connsiteY17" fmla="*/ 205099 h 863125"/>
              <a:gd name="connsiteX18" fmla="*/ 717847 w 1147810"/>
              <a:gd name="connsiteY18" fmla="*/ 264920 h 863125"/>
              <a:gd name="connsiteX19" fmla="*/ 743485 w 1147810"/>
              <a:gd name="connsiteY19" fmla="*/ 290557 h 863125"/>
              <a:gd name="connsiteX20" fmla="*/ 794759 w 1147810"/>
              <a:gd name="connsiteY20" fmla="*/ 367469 h 863125"/>
              <a:gd name="connsiteX21" fmla="*/ 811851 w 1147810"/>
              <a:gd name="connsiteY21" fmla="*/ 495656 h 863125"/>
              <a:gd name="connsiteX22" fmla="*/ 803305 w 1147810"/>
              <a:gd name="connsiteY22" fmla="*/ 555477 h 863125"/>
              <a:gd name="connsiteX23" fmla="*/ 649481 w 1147810"/>
              <a:gd name="connsiteY23" fmla="*/ 786213 h 863125"/>
              <a:gd name="connsiteX24" fmla="*/ 589660 w 1147810"/>
              <a:gd name="connsiteY24" fmla="*/ 837488 h 863125"/>
              <a:gd name="connsiteX25" fmla="*/ 521294 w 1147810"/>
              <a:gd name="connsiteY25" fmla="*/ 863125 h 863125"/>
              <a:gd name="connsiteX26" fmla="*/ 247828 w 1147810"/>
              <a:gd name="connsiteY26" fmla="*/ 769122 h 863125"/>
              <a:gd name="connsiteX27" fmla="*/ 162371 w 1147810"/>
              <a:gd name="connsiteY27" fmla="*/ 700755 h 863125"/>
              <a:gd name="connsiteX28" fmla="*/ 119642 w 1147810"/>
              <a:gd name="connsiteY28" fmla="*/ 623843 h 863125"/>
              <a:gd name="connsiteX29" fmla="*/ 76913 w 1147810"/>
              <a:gd name="connsiteY29" fmla="*/ 538385 h 863125"/>
              <a:gd name="connsiteX30" fmla="*/ 0 w 1147810"/>
              <a:gd name="connsiteY30" fmla="*/ 410198 h 8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47810" h="863125">
                <a:moveTo>
                  <a:pt x="914400" y="0"/>
                </a:moveTo>
                <a:cubicBezTo>
                  <a:pt x="928643" y="8546"/>
                  <a:pt x="943044" y="16834"/>
                  <a:pt x="957129" y="25637"/>
                </a:cubicBezTo>
                <a:cubicBezTo>
                  <a:pt x="965839" y="31081"/>
                  <a:pt x="973580" y="38136"/>
                  <a:pt x="982767" y="42729"/>
                </a:cubicBezTo>
                <a:cubicBezTo>
                  <a:pt x="996488" y="49589"/>
                  <a:pt x="1011253" y="54124"/>
                  <a:pt x="1025496" y="59821"/>
                </a:cubicBezTo>
                <a:cubicBezTo>
                  <a:pt x="1042588" y="76912"/>
                  <a:pt x="1064335" y="90368"/>
                  <a:pt x="1076771" y="111095"/>
                </a:cubicBezTo>
                <a:cubicBezTo>
                  <a:pt x="1109736" y="166037"/>
                  <a:pt x="1092442" y="140536"/>
                  <a:pt x="1128045" y="188008"/>
                </a:cubicBezTo>
                <a:cubicBezTo>
                  <a:pt x="1162686" y="291928"/>
                  <a:pt x="1146601" y="232887"/>
                  <a:pt x="1119500" y="470019"/>
                </a:cubicBezTo>
                <a:cubicBezTo>
                  <a:pt x="1117758" y="485260"/>
                  <a:pt x="1110917" y="499984"/>
                  <a:pt x="1102408" y="512748"/>
                </a:cubicBezTo>
                <a:cubicBezTo>
                  <a:pt x="1087840" y="534600"/>
                  <a:pt x="1069704" y="553997"/>
                  <a:pt x="1051133" y="572568"/>
                </a:cubicBezTo>
                <a:cubicBezTo>
                  <a:pt x="1032562" y="591139"/>
                  <a:pt x="1014203" y="610967"/>
                  <a:pt x="991313" y="623843"/>
                </a:cubicBezTo>
                <a:cubicBezTo>
                  <a:pt x="938810" y="653376"/>
                  <a:pt x="886662" y="652254"/>
                  <a:pt x="828943" y="658026"/>
                </a:cubicBezTo>
                <a:cubicBezTo>
                  <a:pt x="786214" y="655177"/>
                  <a:pt x="740415" y="665637"/>
                  <a:pt x="700756" y="649480"/>
                </a:cubicBezTo>
                <a:cubicBezTo>
                  <a:pt x="616003" y="614951"/>
                  <a:pt x="588760" y="548279"/>
                  <a:pt x="546931" y="478565"/>
                </a:cubicBezTo>
                <a:cubicBezTo>
                  <a:pt x="538385" y="447230"/>
                  <a:pt x="527371" y="416466"/>
                  <a:pt x="521294" y="384561"/>
                </a:cubicBezTo>
                <a:cubicBezTo>
                  <a:pt x="515937" y="356439"/>
                  <a:pt x="516532" y="327480"/>
                  <a:pt x="512748" y="299103"/>
                </a:cubicBezTo>
                <a:cubicBezTo>
                  <a:pt x="510828" y="284705"/>
                  <a:pt x="507051" y="270617"/>
                  <a:pt x="504202" y="256374"/>
                </a:cubicBezTo>
                <a:cubicBezTo>
                  <a:pt x="507051" y="239282"/>
                  <a:pt x="505711" y="220933"/>
                  <a:pt x="512748" y="205099"/>
                </a:cubicBezTo>
                <a:cubicBezTo>
                  <a:pt x="538800" y="146482"/>
                  <a:pt x="609815" y="195946"/>
                  <a:pt x="649481" y="205099"/>
                </a:cubicBezTo>
                <a:cubicBezTo>
                  <a:pt x="704885" y="232802"/>
                  <a:pt x="668681" y="208731"/>
                  <a:pt x="717847" y="264920"/>
                </a:cubicBezTo>
                <a:cubicBezTo>
                  <a:pt x="725806" y="274015"/>
                  <a:pt x="735620" y="281381"/>
                  <a:pt x="743485" y="290557"/>
                </a:cubicBezTo>
                <a:cubicBezTo>
                  <a:pt x="767219" y="318247"/>
                  <a:pt x="775635" y="335596"/>
                  <a:pt x="794759" y="367469"/>
                </a:cubicBezTo>
                <a:cubicBezTo>
                  <a:pt x="807349" y="417829"/>
                  <a:pt x="811851" y="428392"/>
                  <a:pt x="811851" y="495656"/>
                </a:cubicBezTo>
                <a:cubicBezTo>
                  <a:pt x="811851" y="515799"/>
                  <a:pt x="811486" y="537070"/>
                  <a:pt x="803305" y="555477"/>
                </a:cubicBezTo>
                <a:cubicBezTo>
                  <a:pt x="744057" y="688785"/>
                  <a:pt x="734310" y="707444"/>
                  <a:pt x="649481" y="786213"/>
                </a:cubicBezTo>
                <a:cubicBezTo>
                  <a:pt x="630236" y="804084"/>
                  <a:pt x="612180" y="823976"/>
                  <a:pt x="589660" y="837488"/>
                </a:cubicBezTo>
                <a:cubicBezTo>
                  <a:pt x="568790" y="850010"/>
                  <a:pt x="544083" y="854579"/>
                  <a:pt x="521294" y="863125"/>
                </a:cubicBezTo>
                <a:cubicBezTo>
                  <a:pt x="418977" y="835221"/>
                  <a:pt x="334308" y="825335"/>
                  <a:pt x="247828" y="769122"/>
                </a:cubicBezTo>
                <a:cubicBezTo>
                  <a:pt x="217242" y="749241"/>
                  <a:pt x="190857" y="723544"/>
                  <a:pt x="162371" y="700755"/>
                </a:cubicBezTo>
                <a:cubicBezTo>
                  <a:pt x="148128" y="675118"/>
                  <a:pt x="133301" y="649796"/>
                  <a:pt x="119642" y="623843"/>
                </a:cubicBezTo>
                <a:cubicBezTo>
                  <a:pt x="104809" y="595660"/>
                  <a:pt x="92584" y="566111"/>
                  <a:pt x="76913" y="538385"/>
                </a:cubicBezTo>
                <a:cubicBezTo>
                  <a:pt x="-39608" y="332234"/>
                  <a:pt x="34557" y="479312"/>
                  <a:pt x="0" y="410198"/>
                </a:cubicBezTo>
              </a:path>
            </a:pathLst>
          </a:custGeom>
          <a:noFill/>
          <a:ln w="38100">
            <a:solidFill>
              <a:srgbClr val="44009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7650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descr="Community Panelist Program &#10;&#10;Volunteer program for those who want to participate in a procurement evaluation panel. &#10;">
            <a:extLst>
              <a:ext uri="{FF2B5EF4-FFF2-40B4-BE49-F238E27FC236}">
                <a16:creationId xmlns:a16="http://schemas.microsoft.com/office/drawing/2014/main" id="{4D3BE7C3-407C-CB0C-1D05-5719EECE40C2}"/>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Community Panelist Program </a:t>
            </a:r>
          </a:p>
        </p:txBody>
      </p:sp>
      <p:sp>
        <p:nvSpPr>
          <p:cNvPr id="7" name="Text Placeholder 6">
            <a:extLst>
              <a:ext uri="{FF2B5EF4-FFF2-40B4-BE49-F238E27FC236}">
                <a16:creationId xmlns:a16="http://schemas.microsoft.com/office/drawing/2014/main" id="{E9507956-F734-D69F-F6A5-8FC49E324F87}"/>
              </a:ext>
              <a:ext uri="{C183D7F6-B498-43B3-948B-1728B52AA6E4}">
                <adec:decorative xmlns:adec="http://schemas.microsoft.com/office/drawing/2017/decorative" val="1"/>
              </a:ext>
            </a:extLst>
          </p:cNvPr>
          <p:cNvSpPr>
            <a:spLocks noGrp="1"/>
          </p:cNvSpPr>
          <p:nvPr>
            <p:ph type="body" sz="quarter" idx="13"/>
          </p:nvPr>
        </p:nvSpPr>
        <p:spPr/>
        <p:txBody>
          <a:bodyPr/>
          <a:lstStyle/>
          <a:p>
            <a:r>
              <a:rPr lang="en-US" sz="2000" b="1"/>
              <a:t>Volunteer program for those who want to participate in a procurement evaluation panel. </a:t>
            </a:r>
          </a:p>
        </p:txBody>
      </p:sp>
      <p:sp>
        <p:nvSpPr>
          <p:cNvPr id="4" name="Text Placeholder 3">
            <a:extLst>
              <a:ext uri="{FF2B5EF4-FFF2-40B4-BE49-F238E27FC236}">
                <a16:creationId xmlns:a16="http://schemas.microsoft.com/office/drawing/2014/main" id="{5A20C0F3-ED2C-DF10-367D-3F28E143BDD4}"/>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2" name="Slide Number Placeholder 1">
            <a:extLst>
              <a:ext uri="{FF2B5EF4-FFF2-40B4-BE49-F238E27FC236}">
                <a16:creationId xmlns:a16="http://schemas.microsoft.com/office/drawing/2014/main" id="{547E9D5B-86B6-45C2-9AA6-4F9BE0C7134C}"/>
              </a:ext>
              <a:ext uri="{C183D7F6-B498-43B3-948B-1728B52AA6E4}">
                <adec:decorative xmlns:adec="http://schemas.microsoft.com/office/drawing/2017/decorative" val="1"/>
              </a:ext>
            </a:extLst>
          </p:cNvPr>
          <p:cNvSpPr>
            <a:spLocks noGrp="1"/>
          </p:cNvSpPr>
          <p:nvPr>
            <p:ph type="sldNum" sz="quarter" idx="4294967295"/>
          </p:nvPr>
        </p:nvSpPr>
        <p:spPr>
          <a:xfrm>
            <a:off x="9347200" y="6356350"/>
            <a:ext cx="2844800" cy="365125"/>
          </a:xfrm>
          <a:prstGeom prst="rect">
            <a:avLst/>
          </a:prstGeom>
        </p:spPr>
        <p:txBody>
          <a:bodyPr vert="horz" lIns="121920" tIns="60960" rIns="121920" bIns="60960" rtlCol="0" anchor="ctr"/>
          <a:lstStyle>
            <a:defPPr>
              <a:defRPr lang="en-US"/>
            </a:defPPr>
            <a:lvl1pPr algn="r" defTabSz="609585" rtl="0" eaLnBrk="1" fontAlgn="auto" hangingPunct="1">
              <a:spcBef>
                <a:spcPts val="0"/>
              </a:spcBef>
              <a:spcAft>
                <a:spcPts val="0"/>
              </a:spcAft>
              <a:defRPr sz="1401" kern="1200" smtClean="0">
                <a:solidFill>
                  <a:srgbClr val="3B1D85"/>
                </a:solidFill>
                <a:latin typeface="+mn-lt"/>
                <a:ea typeface="+mn-ea"/>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047924" algn="l" defTabSz="1219170" rtl="0" eaLnBrk="1" latinLnBrk="0" hangingPunct="1">
              <a:defRPr kern="1200">
                <a:solidFill>
                  <a:schemeClr val="tx1"/>
                </a:solidFill>
                <a:latin typeface="Calibri" panose="020F0502020204030204" pitchFamily="34" charset="0"/>
                <a:ea typeface="+mn-ea"/>
                <a:cs typeface="+mn-cs"/>
              </a:defRPr>
            </a:lvl6pPr>
            <a:lvl7pPr marL="3657509" algn="l" defTabSz="1219170" rtl="0" eaLnBrk="1" latinLnBrk="0" hangingPunct="1">
              <a:defRPr kern="1200">
                <a:solidFill>
                  <a:schemeClr val="tx1"/>
                </a:solidFill>
                <a:latin typeface="Calibri" panose="020F0502020204030204" pitchFamily="34" charset="0"/>
                <a:ea typeface="+mn-ea"/>
                <a:cs typeface="+mn-cs"/>
              </a:defRPr>
            </a:lvl7pPr>
            <a:lvl8pPr marL="4267093" algn="l" defTabSz="1219170" rtl="0" eaLnBrk="1" latinLnBrk="0" hangingPunct="1">
              <a:defRPr kern="1200">
                <a:solidFill>
                  <a:schemeClr val="tx1"/>
                </a:solidFill>
                <a:latin typeface="Calibri" panose="020F0502020204030204" pitchFamily="34" charset="0"/>
                <a:ea typeface="+mn-ea"/>
                <a:cs typeface="+mn-cs"/>
              </a:defRPr>
            </a:lvl8pPr>
            <a:lvl9pPr marL="4876678" algn="l" defTabSz="1219170" rtl="0" eaLnBrk="1" latinLnBrk="0" hangingPunct="1">
              <a:defRPr kern="1200">
                <a:solidFill>
                  <a:schemeClr val="tx1"/>
                </a:solidFill>
                <a:latin typeface="Calibri" panose="020F0502020204030204" pitchFamily="34" charset="0"/>
                <a:ea typeface="+mn-ea"/>
                <a:cs typeface="+mn-cs"/>
              </a:defRPr>
            </a:lvl9pPr>
          </a:lstStyle>
          <a:p>
            <a:pPr>
              <a:defRPr/>
            </a:pPr>
            <a:fld id="{60743FD7-529B-4A2D-8A4F-19CDDB4BCB9B}" type="slidenum">
              <a:rPr lang="en-US" dirty="0" smtClean="0"/>
              <a:pPr>
                <a:defRPr/>
              </a:pPr>
              <a:t>9</a:t>
            </a:fld>
            <a:endParaRPr lang="en-US"/>
          </a:p>
        </p:txBody>
      </p:sp>
      <p:pic>
        <p:nvPicPr>
          <p:cNvPr id="11" name="Picture Placeholder 10">
            <a:extLst>
              <a:ext uri="{FF2B5EF4-FFF2-40B4-BE49-F238E27FC236}">
                <a16:creationId xmlns:a16="http://schemas.microsoft.com/office/drawing/2014/main" id="{C5CA412B-F2AB-D9E9-0EE1-61D9BF9E02B5}"/>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email">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b="-233"/>
          <a:stretch/>
        </p:blipFill>
        <p:spPr>
          <a:xfrm>
            <a:off x="8647113" y="-16042"/>
            <a:ext cx="3863085" cy="6922168"/>
          </a:xfrm>
        </p:spPr>
      </p:pic>
      <p:sp>
        <p:nvSpPr>
          <p:cNvPr id="8" name="Text Placeholder 7">
            <a:extLst>
              <a:ext uri="{FF2B5EF4-FFF2-40B4-BE49-F238E27FC236}">
                <a16:creationId xmlns:a16="http://schemas.microsoft.com/office/drawing/2014/main" id="{9F4AF085-AA31-E952-48A0-C5208C95F98A}"/>
              </a:ext>
              <a:ext uri="{C183D7F6-B498-43B3-948B-1728B52AA6E4}">
                <adec:decorative xmlns:adec="http://schemas.microsoft.com/office/drawing/2017/decorative" val="1"/>
              </a:ext>
            </a:extLst>
          </p:cNvPr>
          <p:cNvSpPr>
            <a:spLocks noGrp="1"/>
          </p:cNvSpPr>
          <p:nvPr>
            <p:ph type="body" sz="quarter" idx="14"/>
          </p:nvPr>
        </p:nvSpPr>
        <p:spPr>
          <a:xfrm>
            <a:off x="737854" y="2391011"/>
            <a:ext cx="6400883" cy="1820770"/>
          </a:xfrm>
        </p:spPr>
        <p:txBody>
          <a:bodyPr/>
          <a:lstStyle/>
          <a:p>
            <a:pPr>
              <a:buClr>
                <a:srgbClr val="E35B2A"/>
              </a:buClr>
            </a:pPr>
            <a:r>
              <a:rPr lang="en-US" sz="1800"/>
              <a:t>Great experience for potential primes</a:t>
            </a:r>
          </a:p>
          <a:p>
            <a:pPr>
              <a:buClr>
                <a:srgbClr val="E35B2A"/>
              </a:buClr>
            </a:pPr>
            <a:r>
              <a:rPr lang="en-US" sz="1800"/>
              <a:t>Attain an understanding of the evaluation process </a:t>
            </a:r>
          </a:p>
          <a:p>
            <a:pPr>
              <a:buClr>
                <a:srgbClr val="E35B2A"/>
              </a:buClr>
            </a:pPr>
            <a:r>
              <a:rPr lang="en-US" sz="1800"/>
              <a:t>Become familiar with DEN’s values </a:t>
            </a:r>
          </a:p>
          <a:p>
            <a:pPr>
              <a:buClr>
                <a:srgbClr val="E35B2A"/>
              </a:buClr>
            </a:pPr>
            <a:r>
              <a:rPr lang="en-US" sz="1800"/>
              <a:t>Gain experience with DEN’s interview format</a:t>
            </a:r>
          </a:p>
        </p:txBody>
      </p:sp>
      <p:sp>
        <p:nvSpPr>
          <p:cNvPr id="10" name="TextBox 9">
            <a:extLst>
              <a:ext uri="{FF2B5EF4-FFF2-40B4-BE49-F238E27FC236}">
                <a16:creationId xmlns:a16="http://schemas.microsoft.com/office/drawing/2014/main" id="{318F9294-102E-4AF6-4190-4ECFA2D9BC2B}"/>
              </a:ext>
            </a:extLst>
          </p:cNvPr>
          <p:cNvSpPr txBox="1"/>
          <p:nvPr/>
        </p:nvSpPr>
        <p:spPr>
          <a:xfrm>
            <a:off x="540970" y="4684934"/>
            <a:ext cx="2509183" cy="369332"/>
          </a:xfrm>
          <a:prstGeom prst="rect">
            <a:avLst/>
          </a:prstGeom>
          <a:noFill/>
        </p:spPr>
        <p:txBody>
          <a:bodyPr wrap="square">
            <a:spAutoFit/>
          </a:bodyPr>
          <a:lstStyle/>
          <a:p>
            <a:pPr>
              <a:buNone/>
            </a:pPr>
            <a:r>
              <a:rPr lang="en-US" b="1"/>
              <a:t>Scan to Sign Up Today!</a:t>
            </a:r>
            <a:endParaRPr lang="en-US"/>
          </a:p>
        </p:txBody>
      </p:sp>
      <p:pic>
        <p:nvPicPr>
          <p:cNvPr id="12" name="Picture 11" descr="Sign up to be a Community Panelist via https://www.flydenver.com/business-and-community/community-panelist-program/">
            <a:extLst>
              <a:ext uri="{FF2B5EF4-FFF2-40B4-BE49-F238E27FC236}">
                <a16:creationId xmlns:a16="http://schemas.microsoft.com/office/drawing/2014/main" id="{FB8F6921-F9F6-2F5A-9B44-46AF9E5282E5}"/>
              </a:ext>
              <a:ext uri="{C183D7F6-B498-43B3-948B-1728B52AA6E4}">
                <adec:decorative xmlns:adec="http://schemas.microsoft.com/office/drawing/2017/decorative" val="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32033" y="5150806"/>
            <a:ext cx="865517" cy="877824"/>
          </a:xfrm>
          <a:prstGeom prst="rect">
            <a:avLst/>
          </a:prstGeom>
        </p:spPr>
      </p:pic>
      <p:sp>
        <p:nvSpPr>
          <p:cNvPr id="14" name="TextBox 13">
            <a:extLst>
              <a:ext uri="{FF2B5EF4-FFF2-40B4-BE49-F238E27FC236}">
                <a16:creationId xmlns:a16="http://schemas.microsoft.com/office/drawing/2014/main" id="{2556FEF5-CF0C-4C18-4466-63235E343015}"/>
              </a:ext>
            </a:extLst>
          </p:cNvPr>
          <p:cNvSpPr txBox="1"/>
          <p:nvPr/>
        </p:nvSpPr>
        <p:spPr>
          <a:xfrm>
            <a:off x="7138737" y="4707777"/>
            <a:ext cx="3562359" cy="369332"/>
          </a:xfrm>
          <a:prstGeom prst="rect">
            <a:avLst/>
          </a:prstGeom>
          <a:noFill/>
        </p:spPr>
        <p:txBody>
          <a:bodyPr wrap="square">
            <a:spAutoFit/>
          </a:bodyPr>
          <a:lstStyle/>
          <a:p>
            <a:r>
              <a:rPr lang="en-US" b="1"/>
              <a:t>We Want Your Story!</a:t>
            </a:r>
            <a:endParaRPr lang="en-US"/>
          </a:p>
        </p:txBody>
      </p:sp>
      <p:sp>
        <p:nvSpPr>
          <p:cNvPr id="15" name="Freeform: Shape 14">
            <a:extLst>
              <a:ext uri="{FF2B5EF4-FFF2-40B4-BE49-F238E27FC236}">
                <a16:creationId xmlns:a16="http://schemas.microsoft.com/office/drawing/2014/main" id="{EE6EABA2-C4AF-E683-4091-B4D2BF7C7C10}"/>
              </a:ext>
              <a:ext uri="{C183D7F6-B498-43B3-948B-1728B52AA6E4}">
                <adec:decorative xmlns:adec="http://schemas.microsoft.com/office/drawing/2017/decorative" val="1"/>
              </a:ext>
            </a:extLst>
          </p:cNvPr>
          <p:cNvSpPr/>
          <p:nvPr/>
        </p:nvSpPr>
        <p:spPr>
          <a:xfrm rot="20247250">
            <a:off x="1848226" y="5349969"/>
            <a:ext cx="1240326" cy="521935"/>
          </a:xfrm>
          <a:custGeom>
            <a:avLst/>
            <a:gdLst>
              <a:gd name="connsiteX0" fmla="*/ 914400 w 1147810"/>
              <a:gd name="connsiteY0" fmla="*/ 0 h 863125"/>
              <a:gd name="connsiteX1" fmla="*/ 957129 w 1147810"/>
              <a:gd name="connsiteY1" fmla="*/ 25637 h 863125"/>
              <a:gd name="connsiteX2" fmla="*/ 982767 w 1147810"/>
              <a:gd name="connsiteY2" fmla="*/ 42729 h 863125"/>
              <a:gd name="connsiteX3" fmla="*/ 1025496 w 1147810"/>
              <a:gd name="connsiteY3" fmla="*/ 59821 h 863125"/>
              <a:gd name="connsiteX4" fmla="*/ 1076771 w 1147810"/>
              <a:gd name="connsiteY4" fmla="*/ 111095 h 863125"/>
              <a:gd name="connsiteX5" fmla="*/ 1128045 w 1147810"/>
              <a:gd name="connsiteY5" fmla="*/ 188008 h 863125"/>
              <a:gd name="connsiteX6" fmla="*/ 1119500 w 1147810"/>
              <a:gd name="connsiteY6" fmla="*/ 470019 h 863125"/>
              <a:gd name="connsiteX7" fmla="*/ 1102408 w 1147810"/>
              <a:gd name="connsiteY7" fmla="*/ 512748 h 863125"/>
              <a:gd name="connsiteX8" fmla="*/ 1051133 w 1147810"/>
              <a:gd name="connsiteY8" fmla="*/ 572568 h 863125"/>
              <a:gd name="connsiteX9" fmla="*/ 991313 w 1147810"/>
              <a:gd name="connsiteY9" fmla="*/ 623843 h 863125"/>
              <a:gd name="connsiteX10" fmla="*/ 828943 w 1147810"/>
              <a:gd name="connsiteY10" fmla="*/ 658026 h 863125"/>
              <a:gd name="connsiteX11" fmla="*/ 700756 w 1147810"/>
              <a:gd name="connsiteY11" fmla="*/ 649480 h 863125"/>
              <a:gd name="connsiteX12" fmla="*/ 546931 w 1147810"/>
              <a:gd name="connsiteY12" fmla="*/ 478565 h 863125"/>
              <a:gd name="connsiteX13" fmla="*/ 521294 w 1147810"/>
              <a:gd name="connsiteY13" fmla="*/ 384561 h 863125"/>
              <a:gd name="connsiteX14" fmla="*/ 512748 w 1147810"/>
              <a:gd name="connsiteY14" fmla="*/ 299103 h 863125"/>
              <a:gd name="connsiteX15" fmla="*/ 504202 w 1147810"/>
              <a:gd name="connsiteY15" fmla="*/ 256374 h 863125"/>
              <a:gd name="connsiteX16" fmla="*/ 512748 w 1147810"/>
              <a:gd name="connsiteY16" fmla="*/ 205099 h 863125"/>
              <a:gd name="connsiteX17" fmla="*/ 649481 w 1147810"/>
              <a:gd name="connsiteY17" fmla="*/ 205099 h 863125"/>
              <a:gd name="connsiteX18" fmla="*/ 717847 w 1147810"/>
              <a:gd name="connsiteY18" fmla="*/ 264920 h 863125"/>
              <a:gd name="connsiteX19" fmla="*/ 743485 w 1147810"/>
              <a:gd name="connsiteY19" fmla="*/ 290557 h 863125"/>
              <a:gd name="connsiteX20" fmla="*/ 794759 w 1147810"/>
              <a:gd name="connsiteY20" fmla="*/ 367469 h 863125"/>
              <a:gd name="connsiteX21" fmla="*/ 811851 w 1147810"/>
              <a:gd name="connsiteY21" fmla="*/ 495656 h 863125"/>
              <a:gd name="connsiteX22" fmla="*/ 803305 w 1147810"/>
              <a:gd name="connsiteY22" fmla="*/ 555477 h 863125"/>
              <a:gd name="connsiteX23" fmla="*/ 649481 w 1147810"/>
              <a:gd name="connsiteY23" fmla="*/ 786213 h 863125"/>
              <a:gd name="connsiteX24" fmla="*/ 589660 w 1147810"/>
              <a:gd name="connsiteY24" fmla="*/ 837488 h 863125"/>
              <a:gd name="connsiteX25" fmla="*/ 521294 w 1147810"/>
              <a:gd name="connsiteY25" fmla="*/ 863125 h 863125"/>
              <a:gd name="connsiteX26" fmla="*/ 247828 w 1147810"/>
              <a:gd name="connsiteY26" fmla="*/ 769122 h 863125"/>
              <a:gd name="connsiteX27" fmla="*/ 162371 w 1147810"/>
              <a:gd name="connsiteY27" fmla="*/ 700755 h 863125"/>
              <a:gd name="connsiteX28" fmla="*/ 119642 w 1147810"/>
              <a:gd name="connsiteY28" fmla="*/ 623843 h 863125"/>
              <a:gd name="connsiteX29" fmla="*/ 76913 w 1147810"/>
              <a:gd name="connsiteY29" fmla="*/ 538385 h 863125"/>
              <a:gd name="connsiteX30" fmla="*/ 0 w 1147810"/>
              <a:gd name="connsiteY30" fmla="*/ 410198 h 8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47810" h="863125">
                <a:moveTo>
                  <a:pt x="914400" y="0"/>
                </a:moveTo>
                <a:cubicBezTo>
                  <a:pt x="928643" y="8546"/>
                  <a:pt x="943044" y="16834"/>
                  <a:pt x="957129" y="25637"/>
                </a:cubicBezTo>
                <a:cubicBezTo>
                  <a:pt x="965839" y="31081"/>
                  <a:pt x="973580" y="38136"/>
                  <a:pt x="982767" y="42729"/>
                </a:cubicBezTo>
                <a:cubicBezTo>
                  <a:pt x="996488" y="49589"/>
                  <a:pt x="1011253" y="54124"/>
                  <a:pt x="1025496" y="59821"/>
                </a:cubicBezTo>
                <a:cubicBezTo>
                  <a:pt x="1042588" y="76912"/>
                  <a:pt x="1064335" y="90368"/>
                  <a:pt x="1076771" y="111095"/>
                </a:cubicBezTo>
                <a:cubicBezTo>
                  <a:pt x="1109736" y="166037"/>
                  <a:pt x="1092442" y="140536"/>
                  <a:pt x="1128045" y="188008"/>
                </a:cubicBezTo>
                <a:cubicBezTo>
                  <a:pt x="1162686" y="291928"/>
                  <a:pt x="1146601" y="232887"/>
                  <a:pt x="1119500" y="470019"/>
                </a:cubicBezTo>
                <a:cubicBezTo>
                  <a:pt x="1117758" y="485260"/>
                  <a:pt x="1110917" y="499984"/>
                  <a:pt x="1102408" y="512748"/>
                </a:cubicBezTo>
                <a:cubicBezTo>
                  <a:pt x="1087840" y="534600"/>
                  <a:pt x="1069704" y="553997"/>
                  <a:pt x="1051133" y="572568"/>
                </a:cubicBezTo>
                <a:cubicBezTo>
                  <a:pt x="1032562" y="591139"/>
                  <a:pt x="1014203" y="610967"/>
                  <a:pt x="991313" y="623843"/>
                </a:cubicBezTo>
                <a:cubicBezTo>
                  <a:pt x="938810" y="653376"/>
                  <a:pt x="886662" y="652254"/>
                  <a:pt x="828943" y="658026"/>
                </a:cubicBezTo>
                <a:cubicBezTo>
                  <a:pt x="786214" y="655177"/>
                  <a:pt x="740415" y="665637"/>
                  <a:pt x="700756" y="649480"/>
                </a:cubicBezTo>
                <a:cubicBezTo>
                  <a:pt x="616003" y="614951"/>
                  <a:pt x="588760" y="548279"/>
                  <a:pt x="546931" y="478565"/>
                </a:cubicBezTo>
                <a:cubicBezTo>
                  <a:pt x="538385" y="447230"/>
                  <a:pt x="527371" y="416466"/>
                  <a:pt x="521294" y="384561"/>
                </a:cubicBezTo>
                <a:cubicBezTo>
                  <a:pt x="515937" y="356439"/>
                  <a:pt x="516532" y="327480"/>
                  <a:pt x="512748" y="299103"/>
                </a:cubicBezTo>
                <a:cubicBezTo>
                  <a:pt x="510828" y="284705"/>
                  <a:pt x="507051" y="270617"/>
                  <a:pt x="504202" y="256374"/>
                </a:cubicBezTo>
                <a:cubicBezTo>
                  <a:pt x="507051" y="239282"/>
                  <a:pt x="505711" y="220933"/>
                  <a:pt x="512748" y="205099"/>
                </a:cubicBezTo>
                <a:cubicBezTo>
                  <a:pt x="538800" y="146482"/>
                  <a:pt x="609815" y="195946"/>
                  <a:pt x="649481" y="205099"/>
                </a:cubicBezTo>
                <a:cubicBezTo>
                  <a:pt x="704885" y="232802"/>
                  <a:pt x="668681" y="208731"/>
                  <a:pt x="717847" y="264920"/>
                </a:cubicBezTo>
                <a:cubicBezTo>
                  <a:pt x="725806" y="274015"/>
                  <a:pt x="735620" y="281381"/>
                  <a:pt x="743485" y="290557"/>
                </a:cubicBezTo>
                <a:cubicBezTo>
                  <a:pt x="767219" y="318247"/>
                  <a:pt x="775635" y="335596"/>
                  <a:pt x="794759" y="367469"/>
                </a:cubicBezTo>
                <a:cubicBezTo>
                  <a:pt x="807349" y="417829"/>
                  <a:pt x="811851" y="428392"/>
                  <a:pt x="811851" y="495656"/>
                </a:cubicBezTo>
                <a:cubicBezTo>
                  <a:pt x="811851" y="515799"/>
                  <a:pt x="811486" y="537070"/>
                  <a:pt x="803305" y="555477"/>
                </a:cubicBezTo>
                <a:cubicBezTo>
                  <a:pt x="744057" y="688785"/>
                  <a:pt x="734310" y="707444"/>
                  <a:pt x="649481" y="786213"/>
                </a:cubicBezTo>
                <a:cubicBezTo>
                  <a:pt x="630236" y="804084"/>
                  <a:pt x="612180" y="823976"/>
                  <a:pt x="589660" y="837488"/>
                </a:cubicBezTo>
                <a:cubicBezTo>
                  <a:pt x="568790" y="850010"/>
                  <a:pt x="544083" y="854579"/>
                  <a:pt x="521294" y="863125"/>
                </a:cubicBezTo>
                <a:cubicBezTo>
                  <a:pt x="418977" y="835221"/>
                  <a:pt x="334308" y="825335"/>
                  <a:pt x="247828" y="769122"/>
                </a:cubicBezTo>
                <a:cubicBezTo>
                  <a:pt x="217242" y="749241"/>
                  <a:pt x="190857" y="723544"/>
                  <a:pt x="162371" y="700755"/>
                </a:cubicBezTo>
                <a:cubicBezTo>
                  <a:pt x="148128" y="675118"/>
                  <a:pt x="133301" y="649796"/>
                  <a:pt x="119642" y="623843"/>
                </a:cubicBezTo>
                <a:cubicBezTo>
                  <a:pt x="104809" y="595660"/>
                  <a:pt x="92584" y="566111"/>
                  <a:pt x="76913" y="538385"/>
                </a:cubicBezTo>
                <a:cubicBezTo>
                  <a:pt x="-39608" y="332234"/>
                  <a:pt x="34557" y="479312"/>
                  <a:pt x="0" y="410198"/>
                </a:cubicBezTo>
              </a:path>
            </a:pathLst>
          </a:custGeom>
          <a:noFill/>
          <a:ln w="38100">
            <a:solidFill>
              <a:srgbClr val="44009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02A59551-F741-6BD5-A749-4835EC512CD7}"/>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596930" flipH="1">
            <a:off x="1462527" y="5273204"/>
            <a:ext cx="551817" cy="646331"/>
          </a:xfrm>
          <a:prstGeom prst="rect">
            <a:avLst/>
          </a:prstGeom>
        </p:spPr>
      </p:pic>
      <p:pic>
        <p:nvPicPr>
          <p:cNvPr id="18" name="Graphic 17">
            <a:extLst>
              <a:ext uri="{FF2B5EF4-FFF2-40B4-BE49-F238E27FC236}">
                <a16:creationId xmlns:a16="http://schemas.microsoft.com/office/drawing/2014/main" id="{EE8560EB-E371-DAD2-8193-3C0BA3C231BE}"/>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92194">
            <a:off x="6452046" y="5556450"/>
            <a:ext cx="665135" cy="646331"/>
          </a:xfrm>
          <a:prstGeom prst="rect">
            <a:avLst/>
          </a:prstGeom>
        </p:spPr>
      </p:pic>
      <p:pic>
        <p:nvPicPr>
          <p:cNvPr id="19" name="Picture 18" descr="If you have participated in the ">
            <a:extLst>
              <a:ext uri="{FF2B5EF4-FFF2-40B4-BE49-F238E27FC236}">
                <a16:creationId xmlns:a16="http://schemas.microsoft.com/office/drawing/2014/main" id="{07F94893-36B9-B67A-5BD6-1943E422942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35459" y="5134161"/>
            <a:ext cx="877887" cy="877887"/>
          </a:xfrm>
          <a:prstGeom prst="rect">
            <a:avLst/>
          </a:prstGeom>
        </p:spPr>
      </p:pic>
      <p:sp>
        <p:nvSpPr>
          <p:cNvPr id="20" name="Freeform: Shape 19">
            <a:extLst>
              <a:ext uri="{FF2B5EF4-FFF2-40B4-BE49-F238E27FC236}">
                <a16:creationId xmlns:a16="http://schemas.microsoft.com/office/drawing/2014/main" id="{6453B4DC-EA28-0EAA-C37D-348106EAF7A6}"/>
              </a:ext>
              <a:ext uri="{C183D7F6-B498-43B3-948B-1728B52AA6E4}">
                <adec:decorative xmlns:adec="http://schemas.microsoft.com/office/drawing/2017/decorative" val="1"/>
              </a:ext>
            </a:extLst>
          </p:cNvPr>
          <p:cNvSpPr/>
          <p:nvPr/>
        </p:nvSpPr>
        <p:spPr>
          <a:xfrm rot="596274" flipH="1">
            <a:off x="5340675" y="5618648"/>
            <a:ext cx="1240326" cy="521935"/>
          </a:xfrm>
          <a:custGeom>
            <a:avLst/>
            <a:gdLst>
              <a:gd name="connsiteX0" fmla="*/ 914400 w 1147810"/>
              <a:gd name="connsiteY0" fmla="*/ 0 h 863125"/>
              <a:gd name="connsiteX1" fmla="*/ 957129 w 1147810"/>
              <a:gd name="connsiteY1" fmla="*/ 25637 h 863125"/>
              <a:gd name="connsiteX2" fmla="*/ 982767 w 1147810"/>
              <a:gd name="connsiteY2" fmla="*/ 42729 h 863125"/>
              <a:gd name="connsiteX3" fmla="*/ 1025496 w 1147810"/>
              <a:gd name="connsiteY3" fmla="*/ 59821 h 863125"/>
              <a:gd name="connsiteX4" fmla="*/ 1076771 w 1147810"/>
              <a:gd name="connsiteY4" fmla="*/ 111095 h 863125"/>
              <a:gd name="connsiteX5" fmla="*/ 1128045 w 1147810"/>
              <a:gd name="connsiteY5" fmla="*/ 188008 h 863125"/>
              <a:gd name="connsiteX6" fmla="*/ 1119500 w 1147810"/>
              <a:gd name="connsiteY6" fmla="*/ 470019 h 863125"/>
              <a:gd name="connsiteX7" fmla="*/ 1102408 w 1147810"/>
              <a:gd name="connsiteY7" fmla="*/ 512748 h 863125"/>
              <a:gd name="connsiteX8" fmla="*/ 1051133 w 1147810"/>
              <a:gd name="connsiteY8" fmla="*/ 572568 h 863125"/>
              <a:gd name="connsiteX9" fmla="*/ 991313 w 1147810"/>
              <a:gd name="connsiteY9" fmla="*/ 623843 h 863125"/>
              <a:gd name="connsiteX10" fmla="*/ 828943 w 1147810"/>
              <a:gd name="connsiteY10" fmla="*/ 658026 h 863125"/>
              <a:gd name="connsiteX11" fmla="*/ 700756 w 1147810"/>
              <a:gd name="connsiteY11" fmla="*/ 649480 h 863125"/>
              <a:gd name="connsiteX12" fmla="*/ 546931 w 1147810"/>
              <a:gd name="connsiteY12" fmla="*/ 478565 h 863125"/>
              <a:gd name="connsiteX13" fmla="*/ 521294 w 1147810"/>
              <a:gd name="connsiteY13" fmla="*/ 384561 h 863125"/>
              <a:gd name="connsiteX14" fmla="*/ 512748 w 1147810"/>
              <a:gd name="connsiteY14" fmla="*/ 299103 h 863125"/>
              <a:gd name="connsiteX15" fmla="*/ 504202 w 1147810"/>
              <a:gd name="connsiteY15" fmla="*/ 256374 h 863125"/>
              <a:gd name="connsiteX16" fmla="*/ 512748 w 1147810"/>
              <a:gd name="connsiteY16" fmla="*/ 205099 h 863125"/>
              <a:gd name="connsiteX17" fmla="*/ 649481 w 1147810"/>
              <a:gd name="connsiteY17" fmla="*/ 205099 h 863125"/>
              <a:gd name="connsiteX18" fmla="*/ 717847 w 1147810"/>
              <a:gd name="connsiteY18" fmla="*/ 264920 h 863125"/>
              <a:gd name="connsiteX19" fmla="*/ 743485 w 1147810"/>
              <a:gd name="connsiteY19" fmla="*/ 290557 h 863125"/>
              <a:gd name="connsiteX20" fmla="*/ 794759 w 1147810"/>
              <a:gd name="connsiteY20" fmla="*/ 367469 h 863125"/>
              <a:gd name="connsiteX21" fmla="*/ 811851 w 1147810"/>
              <a:gd name="connsiteY21" fmla="*/ 495656 h 863125"/>
              <a:gd name="connsiteX22" fmla="*/ 803305 w 1147810"/>
              <a:gd name="connsiteY22" fmla="*/ 555477 h 863125"/>
              <a:gd name="connsiteX23" fmla="*/ 649481 w 1147810"/>
              <a:gd name="connsiteY23" fmla="*/ 786213 h 863125"/>
              <a:gd name="connsiteX24" fmla="*/ 589660 w 1147810"/>
              <a:gd name="connsiteY24" fmla="*/ 837488 h 863125"/>
              <a:gd name="connsiteX25" fmla="*/ 521294 w 1147810"/>
              <a:gd name="connsiteY25" fmla="*/ 863125 h 863125"/>
              <a:gd name="connsiteX26" fmla="*/ 247828 w 1147810"/>
              <a:gd name="connsiteY26" fmla="*/ 769122 h 863125"/>
              <a:gd name="connsiteX27" fmla="*/ 162371 w 1147810"/>
              <a:gd name="connsiteY27" fmla="*/ 700755 h 863125"/>
              <a:gd name="connsiteX28" fmla="*/ 119642 w 1147810"/>
              <a:gd name="connsiteY28" fmla="*/ 623843 h 863125"/>
              <a:gd name="connsiteX29" fmla="*/ 76913 w 1147810"/>
              <a:gd name="connsiteY29" fmla="*/ 538385 h 863125"/>
              <a:gd name="connsiteX30" fmla="*/ 0 w 1147810"/>
              <a:gd name="connsiteY30" fmla="*/ 410198 h 8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47810" h="863125">
                <a:moveTo>
                  <a:pt x="914400" y="0"/>
                </a:moveTo>
                <a:cubicBezTo>
                  <a:pt x="928643" y="8546"/>
                  <a:pt x="943044" y="16834"/>
                  <a:pt x="957129" y="25637"/>
                </a:cubicBezTo>
                <a:cubicBezTo>
                  <a:pt x="965839" y="31081"/>
                  <a:pt x="973580" y="38136"/>
                  <a:pt x="982767" y="42729"/>
                </a:cubicBezTo>
                <a:cubicBezTo>
                  <a:pt x="996488" y="49589"/>
                  <a:pt x="1011253" y="54124"/>
                  <a:pt x="1025496" y="59821"/>
                </a:cubicBezTo>
                <a:cubicBezTo>
                  <a:pt x="1042588" y="76912"/>
                  <a:pt x="1064335" y="90368"/>
                  <a:pt x="1076771" y="111095"/>
                </a:cubicBezTo>
                <a:cubicBezTo>
                  <a:pt x="1109736" y="166037"/>
                  <a:pt x="1092442" y="140536"/>
                  <a:pt x="1128045" y="188008"/>
                </a:cubicBezTo>
                <a:cubicBezTo>
                  <a:pt x="1162686" y="291928"/>
                  <a:pt x="1146601" y="232887"/>
                  <a:pt x="1119500" y="470019"/>
                </a:cubicBezTo>
                <a:cubicBezTo>
                  <a:pt x="1117758" y="485260"/>
                  <a:pt x="1110917" y="499984"/>
                  <a:pt x="1102408" y="512748"/>
                </a:cubicBezTo>
                <a:cubicBezTo>
                  <a:pt x="1087840" y="534600"/>
                  <a:pt x="1069704" y="553997"/>
                  <a:pt x="1051133" y="572568"/>
                </a:cubicBezTo>
                <a:cubicBezTo>
                  <a:pt x="1032562" y="591139"/>
                  <a:pt x="1014203" y="610967"/>
                  <a:pt x="991313" y="623843"/>
                </a:cubicBezTo>
                <a:cubicBezTo>
                  <a:pt x="938810" y="653376"/>
                  <a:pt x="886662" y="652254"/>
                  <a:pt x="828943" y="658026"/>
                </a:cubicBezTo>
                <a:cubicBezTo>
                  <a:pt x="786214" y="655177"/>
                  <a:pt x="740415" y="665637"/>
                  <a:pt x="700756" y="649480"/>
                </a:cubicBezTo>
                <a:cubicBezTo>
                  <a:pt x="616003" y="614951"/>
                  <a:pt x="588760" y="548279"/>
                  <a:pt x="546931" y="478565"/>
                </a:cubicBezTo>
                <a:cubicBezTo>
                  <a:pt x="538385" y="447230"/>
                  <a:pt x="527371" y="416466"/>
                  <a:pt x="521294" y="384561"/>
                </a:cubicBezTo>
                <a:cubicBezTo>
                  <a:pt x="515937" y="356439"/>
                  <a:pt x="516532" y="327480"/>
                  <a:pt x="512748" y="299103"/>
                </a:cubicBezTo>
                <a:cubicBezTo>
                  <a:pt x="510828" y="284705"/>
                  <a:pt x="507051" y="270617"/>
                  <a:pt x="504202" y="256374"/>
                </a:cubicBezTo>
                <a:cubicBezTo>
                  <a:pt x="507051" y="239282"/>
                  <a:pt x="505711" y="220933"/>
                  <a:pt x="512748" y="205099"/>
                </a:cubicBezTo>
                <a:cubicBezTo>
                  <a:pt x="538800" y="146482"/>
                  <a:pt x="609815" y="195946"/>
                  <a:pt x="649481" y="205099"/>
                </a:cubicBezTo>
                <a:cubicBezTo>
                  <a:pt x="704885" y="232802"/>
                  <a:pt x="668681" y="208731"/>
                  <a:pt x="717847" y="264920"/>
                </a:cubicBezTo>
                <a:cubicBezTo>
                  <a:pt x="725806" y="274015"/>
                  <a:pt x="735620" y="281381"/>
                  <a:pt x="743485" y="290557"/>
                </a:cubicBezTo>
                <a:cubicBezTo>
                  <a:pt x="767219" y="318247"/>
                  <a:pt x="775635" y="335596"/>
                  <a:pt x="794759" y="367469"/>
                </a:cubicBezTo>
                <a:cubicBezTo>
                  <a:pt x="807349" y="417829"/>
                  <a:pt x="811851" y="428392"/>
                  <a:pt x="811851" y="495656"/>
                </a:cubicBezTo>
                <a:cubicBezTo>
                  <a:pt x="811851" y="515799"/>
                  <a:pt x="811486" y="537070"/>
                  <a:pt x="803305" y="555477"/>
                </a:cubicBezTo>
                <a:cubicBezTo>
                  <a:pt x="744057" y="688785"/>
                  <a:pt x="734310" y="707444"/>
                  <a:pt x="649481" y="786213"/>
                </a:cubicBezTo>
                <a:cubicBezTo>
                  <a:pt x="630236" y="804084"/>
                  <a:pt x="612180" y="823976"/>
                  <a:pt x="589660" y="837488"/>
                </a:cubicBezTo>
                <a:cubicBezTo>
                  <a:pt x="568790" y="850010"/>
                  <a:pt x="544083" y="854579"/>
                  <a:pt x="521294" y="863125"/>
                </a:cubicBezTo>
                <a:cubicBezTo>
                  <a:pt x="418977" y="835221"/>
                  <a:pt x="334308" y="825335"/>
                  <a:pt x="247828" y="769122"/>
                </a:cubicBezTo>
                <a:cubicBezTo>
                  <a:pt x="217242" y="749241"/>
                  <a:pt x="190857" y="723544"/>
                  <a:pt x="162371" y="700755"/>
                </a:cubicBezTo>
                <a:cubicBezTo>
                  <a:pt x="148128" y="675118"/>
                  <a:pt x="133301" y="649796"/>
                  <a:pt x="119642" y="623843"/>
                </a:cubicBezTo>
                <a:cubicBezTo>
                  <a:pt x="104809" y="595660"/>
                  <a:pt x="92584" y="566111"/>
                  <a:pt x="76913" y="538385"/>
                </a:cubicBezTo>
                <a:cubicBezTo>
                  <a:pt x="-39608" y="332234"/>
                  <a:pt x="34557" y="479312"/>
                  <a:pt x="0" y="410198"/>
                </a:cubicBezTo>
              </a:path>
            </a:pathLst>
          </a:custGeom>
          <a:noFill/>
          <a:ln w="38100">
            <a:solidFill>
              <a:srgbClr val="44009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Titl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Content 2 - ORAN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1 - ORAN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 2 - ORAN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 4 - ORANGE - Image WHITE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ontent 1 - ORAN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Titl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Sent xmlns="bbc1b1f8-0e71-4cbd-b262-3052aba238a9" xsi:nil="true"/>
    <lcf76f155ced4ddcb4097134ff3c332f xmlns="bbc1b1f8-0e71-4cbd-b262-3052aba238a9">
      <Terms xmlns="http://schemas.microsoft.com/office/infopath/2007/PartnerControls"/>
    </lcf76f155ced4ddcb4097134ff3c332f>
    <TaxCatchAll xmlns="87e7f7ab-f283-48b6-a11d-5b6afdf240ea" xsi:nil="true"/>
    <BusinessDirectoryType xmlns="bbc1b1f8-0e71-4cbd-b262-3052aba238a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0B4CBFD58AEB54B9523C229AC8968F6" ma:contentTypeVersion="21" ma:contentTypeDescription="Create a new document." ma:contentTypeScope="" ma:versionID="d99ad74c3b8a25c61b8ddba13f7aab43">
  <xsd:schema xmlns:xsd="http://www.w3.org/2001/XMLSchema" xmlns:xs="http://www.w3.org/2001/XMLSchema" xmlns:p="http://schemas.microsoft.com/office/2006/metadata/properties" xmlns:ns2="bbc1b1f8-0e71-4cbd-b262-3052aba238a9" xmlns:ns3="fd3bd635-9bff-483f-aa30-f8bfae0bbf17" xmlns:ns4="87e7f7ab-f283-48b6-a11d-5b6afdf240ea" targetNamespace="http://schemas.microsoft.com/office/2006/metadata/properties" ma:root="true" ma:fieldsID="fedf67c3f5412d1b64b693c95ba1e2b1" ns2:_="" ns3:_="" ns4:_="">
    <xsd:import namespace="bbc1b1f8-0e71-4cbd-b262-3052aba238a9"/>
    <xsd:import namespace="fd3bd635-9bff-483f-aa30-f8bfae0bbf17"/>
    <xsd:import namespace="87e7f7ab-f283-48b6-a11d-5b6afdf240e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LengthInSeconds" minOccurs="0"/>
                <xsd:element ref="ns2:BusinessDirectoryType" minOccurs="0"/>
                <xsd:element ref="ns2:DateSent" minOccurs="0"/>
                <xsd:element ref="ns2:lcf76f155ced4ddcb4097134ff3c332f" minOccurs="0"/>
                <xsd:element ref="ns4:TaxCatchAll"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c1b1f8-0e71-4cbd-b262-3052aba238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BusinessDirectoryType" ma:index="20" nillable="true" ma:displayName="Business Directory Type" ma:format="Dropdown" ma:internalName="BusinessDirectoryType">
      <xsd:simpleType>
        <xsd:restriction base="dms:Choice">
          <xsd:enumeration value="General Contracts"/>
          <xsd:enumeration value="ACDBE"/>
          <xsd:enumeration value="Both"/>
        </xsd:restriction>
      </xsd:simpleType>
    </xsd:element>
    <xsd:element name="DateSent" ma:index="21" nillable="true" ma:displayName="Date Sent" ma:format="DateOnly" ma:internalName="DateSent">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8707e54-6713-4257-8868-1e4840a70e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Location" ma:index="27" nillable="true" ma:displayName="Location" ma:indexed="true" ma:internalName="MediaServiceLocation" ma:readOnly="true">
      <xsd:simpleType>
        <xsd:restriction base="dms:Text"/>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3bd635-9bff-483f-aa30-f8bfae0bbf1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e7f7ab-f283-48b6-a11d-5b6afdf240ea"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f78edeec-2c53-48c2-9d7f-9f98b72b39d4}" ma:internalName="TaxCatchAll" ma:showField="CatchAllData" ma:web="fd3bd635-9bff-483f-aa30-f8bfae0bbf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F2FE49-1C05-4EF5-9360-51D70AD37214}">
  <ds:schemaRefs>
    <ds:schemaRef ds:uri="http://purl.org/dc/terms/"/>
    <ds:schemaRef ds:uri="http://schemas.microsoft.com/office/2006/documentManagement/types"/>
    <ds:schemaRef ds:uri="http://schemas.microsoft.com/office/2006/metadata/properties"/>
    <ds:schemaRef ds:uri="87e7f7ab-f283-48b6-a11d-5b6afdf240ea"/>
    <ds:schemaRef ds:uri="http://purl.org/dc/elements/1.1/"/>
    <ds:schemaRef ds:uri="http://schemas.microsoft.com/office/infopath/2007/PartnerControls"/>
    <ds:schemaRef ds:uri="http://www.w3.org/XML/1998/namespace"/>
    <ds:schemaRef ds:uri="http://purl.org/dc/dcmitype/"/>
    <ds:schemaRef ds:uri="http://schemas.openxmlformats.org/package/2006/metadata/core-properties"/>
    <ds:schemaRef ds:uri="fd3bd635-9bff-483f-aa30-f8bfae0bbf17"/>
    <ds:schemaRef ds:uri="bbc1b1f8-0e71-4cbd-b262-3052aba238a9"/>
  </ds:schemaRefs>
</ds:datastoreItem>
</file>

<file path=customXml/itemProps2.xml><?xml version="1.0" encoding="utf-8"?>
<ds:datastoreItem xmlns:ds="http://schemas.openxmlformats.org/officeDocument/2006/customXml" ds:itemID="{2674DDDF-AB4D-446A-A19F-F62E53DF806A}">
  <ds:schemaRefs>
    <ds:schemaRef ds:uri="http://schemas.microsoft.com/sharepoint/v3/contenttype/forms"/>
  </ds:schemaRefs>
</ds:datastoreItem>
</file>

<file path=customXml/itemProps3.xml><?xml version="1.0" encoding="utf-8"?>
<ds:datastoreItem xmlns:ds="http://schemas.openxmlformats.org/officeDocument/2006/customXml" ds:itemID="{958AD259-C84E-4652-BFDA-AE578DC16E01}">
  <ds:schemaRefs>
    <ds:schemaRef ds:uri="87e7f7ab-f283-48b6-a11d-5b6afdf240ea"/>
    <ds:schemaRef ds:uri="bbc1b1f8-0e71-4cbd-b262-3052aba238a9"/>
    <ds:schemaRef ds:uri="fd3bd635-9bff-483f-aa30-f8bfae0bbf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TotalTime>
  <Words>5508</Words>
  <Application>Microsoft Office PowerPoint</Application>
  <PresentationFormat>Widescreen</PresentationFormat>
  <Paragraphs>579</Paragraphs>
  <Slides>45</Slides>
  <Notes>41</Notes>
  <HiddenSlides>3</HiddenSlides>
  <MMClips>0</MMClips>
  <ScaleCrop>false</ScaleCrop>
  <HeadingPairs>
    <vt:vector size="6" baseType="variant">
      <vt:variant>
        <vt:lpstr>Fonts Used</vt:lpstr>
      </vt:variant>
      <vt:variant>
        <vt:i4>15</vt:i4>
      </vt:variant>
      <vt:variant>
        <vt:lpstr>Theme</vt:lpstr>
      </vt:variant>
      <vt:variant>
        <vt:i4>10</vt:i4>
      </vt:variant>
      <vt:variant>
        <vt:lpstr>Slide Titles</vt:lpstr>
      </vt:variant>
      <vt:variant>
        <vt:i4>45</vt:i4>
      </vt:variant>
    </vt:vector>
  </HeadingPairs>
  <TitlesOfParts>
    <vt:vector size="70" baseType="lpstr">
      <vt:lpstr>Aptos</vt:lpstr>
      <vt:lpstr>Aptos Display</vt:lpstr>
      <vt:lpstr>Aptos Narrow</vt:lpstr>
      <vt:lpstr>Arial</vt:lpstr>
      <vt:lpstr>Arial,Sans-Serif</vt:lpstr>
      <vt:lpstr>Calibri</vt:lpstr>
      <vt:lpstr>Calibri Light</vt:lpstr>
      <vt:lpstr>Courier New,monospace</vt:lpstr>
      <vt:lpstr>Franklin Gothic Medium</vt:lpstr>
      <vt:lpstr>Inter</vt:lpstr>
      <vt:lpstr>Segoe UI</vt:lpstr>
      <vt:lpstr>Symbol</vt:lpstr>
      <vt:lpstr>Times New Roman</vt:lpstr>
      <vt:lpstr>Wingdings</vt:lpstr>
      <vt:lpstr>Wingdings,Sans-Serif</vt:lpstr>
      <vt:lpstr>Title 1</vt:lpstr>
      <vt:lpstr>Title 3</vt:lpstr>
      <vt:lpstr>Content 1 - ORANGE</vt:lpstr>
      <vt:lpstr>Content 2 - ORANGE</vt:lpstr>
      <vt:lpstr>Content 4 - ORANGE - Image WHITE logo</vt:lpstr>
      <vt:lpstr>1_Content 1 - ORANGE</vt:lpstr>
      <vt:lpstr>Custom Design</vt:lpstr>
      <vt:lpstr>Office Theme</vt:lpstr>
      <vt:lpstr>1_Title 1</vt:lpstr>
      <vt:lpstr>1_Content 2 - ORANGE</vt:lpstr>
      <vt:lpstr>Taking Flight at DEN</vt:lpstr>
      <vt:lpstr>Agenda</vt:lpstr>
      <vt:lpstr>Housekeeping</vt:lpstr>
      <vt:lpstr>Legal Disclaimer​</vt:lpstr>
      <vt:lpstr>Project Interest Form</vt:lpstr>
      <vt:lpstr>Click to edit Master title style</vt:lpstr>
      <vt:lpstr>Taking Flight at DEN </vt:lpstr>
      <vt:lpstr>Meet the Primes</vt:lpstr>
      <vt:lpstr>Community Panelist Program </vt:lpstr>
      <vt:lpstr>2026 BDTA Programming</vt:lpstr>
      <vt:lpstr>Stay Informed</vt:lpstr>
      <vt:lpstr>Upcoming Opportunities – Updated Webpage</vt:lpstr>
      <vt:lpstr>VALE eGSE Concourse Charging Stations</vt:lpstr>
      <vt:lpstr>Tunnel Switchgear Heaving Remediation  </vt:lpstr>
      <vt:lpstr>GARDI A33 &amp; A35</vt:lpstr>
      <vt:lpstr>ConRAC Participation RFQ Breakout Room # </vt:lpstr>
      <vt:lpstr>ConRAC Participation RFQ</vt:lpstr>
      <vt:lpstr>DIW (Deicing Industrial Waste) Pond 009 Rehabilitation Project</vt:lpstr>
      <vt:lpstr>DIW (Deicing Industrial Waste) Pond 009 Rehabilitation Project </vt:lpstr>
      <vt:lpstr>HVAC  Coil Cleaning, Air Filter Replacement, and Preventative Maintenance</vt:lpstr>
      <vt:lpstr>HVAC Duct Cleaning</vt:lpstr>
      <vt:lpstr>HVAC System Deficiency ARFF 1 2 and 3 Project</vt:lpstr>
      <vt:lpstr>DEN Mechanical Services Contract</vt:lpstr>
      <vt:lpstr>AHU Pneumatic Actuator Replacement - Central Utility Plant</vt:lpstr>
      <vt:lpstr>Central Utility Plant (CUP) Mechanical Contract</vt:lpstr>
      <vt:lpstr>Fire Extinguisher Inspections and Service</vt:lpstr>
      <vt:lpstr>Fire Suppression (Fire Pump &amp; Emergency Services)</vt:lpstr>
      <vt:lpstr>High Ceiling and Hard Surface Cleaning</vt:lpstr>
      <vt:lpstr>On Call Electrical Services </vt:lpstr>
      <vt:lpstr>DEN Guard Gates Maintenance, Repair, and Emergency Services</vt:lpstr>
      <vt:lpstr>Central Utility Plant &amp; Outlying Building Boiler Maintenance</vt:lpstr>
      <vt:lpstr>Underground Piping Repair &amp; Response Service (UPRRS)</vt:lpstr>
      <vt:lpstr>Deicing Waste System</vt:lpstr>
      <vt:lpstr>Landside Outlying Janitorial Services</vt:lpstr>
      <vt:lpstr>On-Call Safety Equipment Certification Program</vt:lpstr>
      <vt:lpstr>Total Queue Management (TQM)</vt:lpstr>
      <vt:lpstr>Waste Valet Service for DEN Concessions</vt:lpstr>
      <vt:lpstr>DEN Procurement  </vt:lpstr>
      <vt:lpstr>DEN Procurement – Contract Lifecycle</vt:lpstr>
      <vt:lpstr>Changes to DBE and ACDBE Programs</vt:lpstr>
      <vt:lpstr>Division of Small Business Opportunity (DSBO)</vt:lpstr>
      <vt:lpstr>General Services- Purchasing Division</vt:lpstr>
      <vt:lpstr>Denver Construction Careers Program (DCCP) Overview </vt:lpstr>
      <vt:lpstr>Program Purpose</vt:lpstr>
      <vt:lpstr>Event Follow Up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Bricker, Lauren - DEN</dc:creator>
  <cp:lastModifiedBy>Hook, Charles - DEN</cp:lastModifiedBy>
  <cp:revision>2</cp:revision>
  <cp:lastPrinted>2026-01-05T23:17:33Z</cp:lastPrinted>
  <dcterms:created xsi:type="dcterms:W3CDTF">2024-03-24T01:57:37Z</dcterms:created>
  <dcterms:modified xsi:type="dcterms:W3CDTF">2026-01-12T21:52:56Z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0x01010020B4CBFD58AEB54B9523C229AC8968F6</vt:lpwstr>
  </property>
  <property fmtid="{D5CDD505-2E9C-101B-9397-08002B2CF9AE}" pid="3" name="MediaServiceImageTags">
    <vt:lpwstr/>
  </property>
</Properties>
</file>