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2B66_22FB4108.xml" ContentType="application/vnd.ms-powerpoint.comments+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9" r:id="rId6"/>
    <p:sldMasterId id="2147483686" r:id="rId7"/>
    <p:sldMasterId id="2147483682" r:id="rId8"/>
    <p:sldMasterId id="2147483714" r:id="rId9"/>
    <p:sldMasterId id="2147483722" r:id="rId10"/>
  </p:sldMasterIdLst>
  <p:notesMasterIdLst>
    <p:notesMasterId r:id="rId35"/>
  </p:notesMasterIdLst>
  <p:handoutMasterIdLst>
    <p:handoutMasterId r:id="rId36"/>
  </p:handoutMasterIdLst>
  <p:sldIdLst>
    <p:sldId id="259" r:id="rId11"/>
    <p:sldId id="11112" r:id="rId12"/>
    <p:sldId id="105012" r:id="rId13"/>
    <p:sldId id="11068" r:id="rId14"/>
    <p:sldId id="105282" r:id="rId15"/>
    <p:sldId id="11236" r:id="rId16"/>
    <p:sldId id="105277" r:id="rId17"/>
    <p:sldId id="104945" r:id="rId18"/>
    <p:sldId id="104948" r:id="rId19"/>
    <p:sldId id="104960" r:id="rId20"/>
    <p:sldId id="104954" r:id="rId21"/>
    <p:sldId id="104965" r:id="rId22"/>
    <p:sldId id="104953" r:id="rId23"/>
    <p:sldId id="104949" r:id="rId24"/>
    <p:sldId id="104950" r:id="rId25"/>
    <p:sldId id="104951" r:id="rId26"/>
    <p:sldId id="104963" r:id="rId27"/>
    <p:sldId id="104964" r:id="rId28"/>
    <p:sldId id="104952" r:id="rId29"/>
    <p:sldId id="104947" r:id="rId30"/>
    <p:sldId id="104956" r:id="rId31"/>
    <p:sldId id="104962" r:id="rId32"/>
    <p:sldId id="11110" r:id="rId33"/>
    <p:sldId id="111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6A603-DDA7-96BE-3979-4ADA41DA5E30}" name="Martinez, Stephen - DEN" initials="" userId="S::Stephen.Martinez@flydenver.com::26677411-2351-40dc-b2b9-3aa536d88f16" providerId="AD"/>
  <p188:author id="{06073507-A4A0-22F2-D9E3-75D4CFA90385}" name="Yacovetta, Sara - DEN" initials="YD" userId="S::sara.yacovetta@flydenver.com::e3f8ecb3-2193-4665-ba34-5827b1a98428" providerId="AD"/>
  <p188:author id="{45631D28-D828-04C7-FCEA-4FC488331DCF}" name="Matip, Andre Jean - DEN" initials="" userId="S::AndreJean.Matip@flydenver.com::72064d65-ede6-4140-99cd-7e225339b16b" providerId="AD"/>
  <p188:author id="{44D60F3C-9544-55F6-5F8A-4648D44F99A5}" name="Anderson, Sara - DEN" initials="AD" userId="S::sara.anderson@flydenver.com::e3f8ecb3-2193-4665-ba34-5827b1a98428" providerId="AD"/>
  <p188:author id="{CF229B48-784F-717A-1808-0A6211C01CAE}" name="Mondragon, Desiree - DEN" initials="DM" userId="S::Desiree.Mondragon@flydenver.com::cddb16d0-b6f9-4161-a1a6-91a003280c7c" providerId="AD"/>
  <p188:author id="{647C8D52-E923-5B4B-1FB9-88EEA40C6D27}" name="Matip, Andre Jean - DEN" initials="MD" userId="S::andrejean.matip@flydenver.com::72064d65-ede6-4140-99cd-7e225339b16b" providerId="AD"/>
  <p188:author id="{7604B29A-8DA8-9DCA-114F-DB8924682E9E}" name="Yacovetta, Sara - DEN" initials="SY" userId="S::Sara.Yacovetta@flydenver.com::e3f8ecb3-2193-4665-ba34-5827b1a98428" providerId="AD"/>
  <p188:author id="{DD59B8BD-7F18-EB50-851B-F635371CB727}" name="Anderson, Sara - DEN" initials="SA" userId="S::Sara.Anderson@flydenver.com::e3f8ecb3-2193-4665-ba34-5827b1a98428" providerId="AD"/>
  <p188:author id="{FDE3C0D2-317D-C265-0C98-C7A851FD8CBD}" name="Martinez, Stephen - DEN" initials="MD" userId="S::stephen.martinez@flydenver.com::26677411-2351-40dc-b2b9-3aa536d88f16" providerId="AD"/>
  <p188:author id="{86DA49E6-5186-99B1-92B0-0DA76F9CA57A}" name="Sandoval, Michelle - DEN" initials="MS" userId="S::Michelle.Sandoval@flydenver.com::f0650d86-7cc7-4460-9b70-7b2d35e24aa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40099"/>
    <a:srgbClr val="DC582A"/>
    <a:srgbClr val="C24427"/>
    <a:srgbClr val="E35B2A"/>
    <a:srgbClr val="4900C1"/>
    <a:srgbClr val="4472C4"/>
    <a:srgbClr val="8C9EBC"/>
    <a:srgbClr val="C3D831"/>
    <a:srgbClr val="282160"/>
    <a:srgbClr val="1D0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s>
</file>

<file path=ppt/comments/modernComment_2B66_22FB4108.xml><?xml version="1.0" encoding="utf-8"?>
<p188:cmLst xmlns:a="http://schemas.openxmlformats.org/drawingml/2006/main" xmlns:r="http://schemas.openxmlformats.org/officeDocument/2006/relationships" xmlns:p188="http://schemas.microsoft.com/office/powerpoint/2018/8/main">
  <p188:cm id="{7E86CB4D-81C7-4FAC-BA48-20BECECAFB27}" authorId="{DD59B8BD-7F18-EB50-851B-F635371CB727}" created="2026-01-13T20:27:56.745">
    <ac:deMkLst xmlns:ac="http://schemas.microsoft.com/office/drawing/2013/main/command">
      <pc:docMk xmlns:pc="http://schemas.microsoft.com/office/powerpoint/2013/main/command"/>
      <pc:sldMk xmlns:pc="http://schemas.microsoft.com/office/powerpoint/2013/main/command" cId="586891528" sldId="11110"/>
      <ac:picMk id="2" creationId="{F72DC916-6DBC-3990-CFA9-41A0FA3C9AE2}"/>
    </ac:deMkLst>
    <p188:txBody>
      <a:bodyPr/>
      <a:lstStyle/>
      <a:p>
        <a:r>
          <a:rPr lang="en-US"/>
          <a:t>Update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E29271-31DC-4BF8-5E93-060DABC468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8B3A5F-B9F9-A085-771D-CF0D0E80E2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2BE14E-764D-4A38-ADD8-F6A4F2E91F8C}" type="datetimeFigureOut">
              <a:rPr lang="en-US" smtClean="0"/>
              <a:t>1/29/2026</a:t>
            </a:fld>
            <a:endParaRPr lang="en-US"/>
          </a:p>
        </p:txBody>
      </p:sp>
      <p:sp>
        <p:nvSpPr>
          <p:cNvPr id="4" name="Footer Placeholder 3">
            <a:extLst>
              <a:ext uri="{FF2B5EF4-FFF2-40B4-BE49-F238E27FC236}">
                <a16:creationId xmlns:a16="http://schemas.microsoft.com/office/drawing/2014/main" id="{110D7DA2-B484-091E-7AE4-BED38968F4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8E6FE2-1401-0AED-6A51-473F9B7D2F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C2567F-D390-4AA2-8261-00516216BCA5}" type="slidenum">
              <a:rPr lang="en-US" smtClean="0"/>
              <a:t>‹#›</a:t>
            </a:fld>
            <a:endParaRPr lang="en-US"/>
          </a:p>
        </p:txBody>
      </p:sp>
    </p:spTree>
    <p:extLst>
      <p:ext uri="{BB962C8B-B14F-4D97-AF65-F5344CB8AC3E}">
        <p14:creationId xmlns:p14="http://schemas.microsoft.com/office/powerpoint/2010/main" val="321614663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F5EE2-77E8-9243-85B9-60D6C86923AE}"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cfr.gov/current/title-13/part-121"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ecfr.gov/current/title-13/section-121.104" TargetMode="External"/><Relationship Id="rId5" Type="http://schemas.openxmlformats.org/officeDocument/2006/relationships/hyperlink" Target="https://www.ecfr.gov/current/title-49/section-26.65#p-26.65(a)" TargetMode="External"/><Relationship Id="rId4" Type="http://schemas.openxmlformats.org/officeDocument/2006/relationships/hyperlink" Target="https://www.ecfr.gov/current/title-13/section-121.104#p-121.104(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cfr.gov/current/title-49/section-26.68#p-26.68(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cfr.gov/current/title-49/section-26.69#p-26.69(c)"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cs typeface="Calibri"/>
              </a:rPr>
              <a:t>Good afternoon, everyone. </a:t>
            </a:r>
            <a:r>
              <a:rPr lang="en-US"/>
              <a:t>Thank you for joining us for today’s Navigating the ACDBE Program information session.</a:t>
            </a:r>
            <a:r>
              <a:rPr lang="en-US">
                <a:cs typeface="Calibri"/>
              </a:rPr>
              <a:t>  I am Steve Martinez, an ACDBE Program Specialist here at Denver International Airport. </a:t>
            </a:r>
            <a:r>
              <a:rPr lang="en-US"/>
              <a:t>On behalf of Mica Anderson, Senior Director of Airport Access and Business Opportunity, and our entire ACDBE Team, welcome!</a:t>
            </a:r>
            <a:endParaRPr lang="en-US">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1</a:t>
            </a:fld>
            <a:endParaRPr lang="en-US"/>
          </a:p>
        </p:txBody>
      </p:sp>
      <p:sp>
        <p:nvSpPr>
          <p:cNvPr id="5" name="TextBox 4">
            <a:extLst>
              <a:ext uri="{FF2B5EF4-FFF2-40B4-BE49-F238E27FC236}">
                <a16:creationId xmlns:a16="http://schemas.microsoft.com/office/drawing/2014/main" id="{655F9E6C-07AE-9071-BDD8-C44A59F1C5BD}"/>
              </a:ext>
            </a:extLst>
          </p:cNvPr>
          <p:cNvSpPr txBox="1"/>
          <p:nvPr/>
        </p:nvSpPr>
        <p:spPr>
          <a:xfrm>
            <a:off x="685800" y="5184648"/>
            <a:ext cx="5614416" cy="2031325"/>
          </a:xfrm>
          <a:prstGeom prst="rect">
            <a:avLst/>
          </a:prstGeom>
          <a:noFill/>
        </p:spPr>
        <p:txBody>
          <a:bodyPr wrap="square" rtlCol="0">
            <a:spAutoFit/>
          </a:bodyPr>
          <a:lstStyle/>
          <a:p>
            <a:r>
              <a:rPr lang="en-US"/>
              <a:t>Good afternoon, everyone.</a:t>
            </a:r>
            <a:r>
              <a:rPr lang="en-US">
                <a:cs typeface="Calibri"/>
              </a:rPr>
              <a:t> </a:t>
            </a:r>
            <a:r>
              <a:rPr lang="en-US"/>
              <a:t>Thank you for joining us for today’s Navigating the ACDBE Program informational session. My name is Steve Martinez, and I am an ACDBE Program Specialist for the ACDBE Program here at DEN.  On behalf of Mica Anderson, Senior Director of Airport Access and Business Opportunity, and our entire ACDBE Team, welcome!</a:t>
            </a:r>
            <a:endParaRPr lang="en-US">
              <a:cs typeface="Calibri"/>
            </a:endParaRPr>
          </a:p>
        </p:txBody>
      </p:sp>
    </p:spTree>
    <p:extLst>
      <p:ext uri="{BB962C8B-B14F-4D97-AF65-F5344CB8AC3E}">
        <p14:creationId xmlns:p14="http://schemas.microsoft.com/office/powerpoint/2010/main" val="1213589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A88EC-F506-D787-E470-EB37EDD73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04370-4E9A-7149-EAB4-2FC13FB9F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3992C-5F01-3DA3-7756-B36B53C8B3F8}"/>
              </a:ext>
            </a:extLst>
          </p:cNvPr>
          <p:cNvSpPr>
            <a:spLocks noGrp="1"/>
          </p:cNvSpPr>
          <p:nvPr>
            <p:ph type="body" idx="1"/>
          </p:nvPr>
        </p:nvSpPr>
        <p:spPr/>
        <p:txBody>
          <a:bodyPr/>
          <a:lstStyle/>
          <a:p>
            <a:pPr>
              <a:spcBef>
                <a:spcPts val="1000"/>
              </a:spcBef>
            </a:pPr>
            <a:r>
              <a:rPr lang="en-US"/>
              <a:t>Key points of the ACDBE program are:</a:t>
            </a:r>
          </a:p>
          <a:p>
            <a:pPr marL="285750" indent="-285750">
              <a:spcBef>
                <a:spcPts val="1000"/>
              </a:spcBef>
              <a:buFont typeface="Calibri,Sans-Serif"/>
              <a:buChar char="-"/>
            </a:pPr>
            <a:r>
              <a:rPr lang="en-US"/>
              <a:t>To ensure nondiscrimination in the award and administration of opportunities for concessions by airports receiving DOT financial assistance</a:t>
            </a:r>
            <a:endParaRPr lang="en-US">
              <a:ea typeface="Calibri"/>
              <a:cs typeface="Calibri"/>
            </a:endParaRPr>
          </a:p>
          <a:p>
            <a:pPr marL="285750" indent="-285750">
              <a:spcBef>
                <a:spcPts val="1000"/>
              </a:spcBef>
              <a:buFont typeface="Calibri,Sans-Serif"/>
              <a:buChar char="-"/>
            </a:pPr>
            <a:r>
              <a:rPr lang="en-US"/>
              <a:t>To create a level playing field on which ACDBEs can compete fairly for opportunities for concessions</a:t>
            </a:r>
            <a:endParaRPr lang="en-US">
              <a:ea typeface="Calibri"/>
              <a:cs typeface="Calibri"/>
            </a:endParaRPr>
          </a:p>
          <a:p>
            <a:pPr marL="285750" indent="-285750">
              <a:spcBef>
                <a:spcPts val="1000"/>
              </a:spcBef>
              <a:buFont typeface="Calibri,Sans-Serif"/>
              <a:buChar char="-"/>
            </a:pPr>
            <a:r>
              <a:rPr lang="en-US"/>
              <a:t>To ensure that the Department's ACDBE program is narrowly tailored in accordance with applicable law</a:t>
            </a:r>
            <a:endParaRPr lang="en-US">
              <a:ea typeface="Calibri"/>
              <a:cs typeface="Calibri"/>
            </a:endParaRPr>
          </a:p>
          <a:p>
            <a:pPr marL="285750" indent="-285750">
              <a:spcBef>
                <a:spcPts val="1000"/>
              </a:spcBef>
              <a:buFont typeface="Calibri,Sans-Serif"/>
              <a:buChar char="-"/>
            </a:pPr>
            <a:r>
              <a:rPr lang="en-US"/>
              <a:t>To ensure that only firms that fully meet this part's eligibility standards are permitted to participate as ACDBEs</a:t>
            </a:r>
            <a:endParaRPr lang="en-US">
              <a:ea typeface="Calibri"/>
              <a:cs typeface="Calibri"/>
            </a:endParaRPr>
          </a:p>
          <a:p>
            <a:pPr marL="285750" indent="-285750">
              <a:spcBef>
                <a:spcPts val="1000"/>
              </a:spcBef>
              <a:buFont typeface="Calibri,Sans-Serif"/>
              <a:buChar char="-"/>
            </a:pPr>
            <a:r>
              <a:rPr lang="en-US"/>
              <a:t>To help remove barriers to the participation of ACDBEs in opportunities for concessions at airports receiving DOT financial assistance</a:t>
            </a:r>
            <a:endParaRPr lang="en-US">
              <a:ea typeface="Calibri"/>
              <a:cs typeface="Calibri"/>
            </a:endParaRPr>
          </a:p>
          <a:p>
            <a:pPr marL="285750" indent="-285750">
              <a:spcBef>
                <a:spcPts val="1000"/>
              </a:spcBef>
              <a:buFont typeface="Calibri,Sans-Serif"/>
              <a:buChar char="-"/>
            </a:pPr>
            <a:r>
              <a:rPr lang="en-US"/>
              <a:t>To promote the use of ACDBEs in all types of concessions activities at airports receiving DOT financial assistance</a:t>
            </a:r>
            <a:endParaRPr lang="en-US">
              <a:ea typeface="Calibri"/>
              <a:cs typeface="Calibri"/>
            </a:endParaRPr>
          </a:p>
          <a:p>
            <a:pPr marL="285750" indent="-285750">
              <a:spcBef>
                <a:spcPts val="1000"/>
              </a:spcBef>
              <a:buFont typeface="Calibri,Sans-Serif"/>
              <a:buChar char="-"/>
            </a:pPr>
            <a:r>
              <a:rPr lang="en-US"/>
              <a:t>To assist the development of firms that can compete successfully in the marketplace outside the ACDBE program; and</a:t>
            </a:r>
            <a:endParaRPr lang="en-US">
              <a:ea typeface="Calibri"/>
              <a:cs typeface="Calibri"/>
            </a:endParaRPr>
          </a:p>
          <a:p>
            <a:pPr marL="285750" indent="-285750">
              <a:spcBef>
                <a:spcPts val="1000"/>
              </a:spcBef>
              <a:buFont typeface="Calibri,Sans-Serif"/>
              <a:buChar char="-"/>
            </a:pPr>
            <a:r>
              <a:rPr lang="en-US"/>
              <a:t>To provide appropriate flexibility to airports receiving DOT financial assistance in establishing and providing opportunities for ACDBEs</a:t>
            </a:r>
          </a:p>
        </p:txBody>
      </p:sp>
      <p:sp>
        <p:nvSpPr>
          <p:cNvPr id="4" name="Slide Number Placeholder 3">
            <a:extLst>
              <a:ext uri="{FF2B5EF4-FFF2-40B4-BE49-F238E27FC236}">
                <a16:creationId xmlns:a16="http://schemas.microsoft.com/office/drawing/2014/main" id="{1627AFF3-9F80-881E-C75A-8253683897E6}"/>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495750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An airport concessions disadvantaged business enterprise or (ACDBE) is a for-profit small business concession that is at least 51% owned by one or more individuals who are both socially and economically disadvantaged. The management and daily business operations must be controlled by one or more socially and economically disadvantaged individuals. In the case of a corporation, 51% of the stock is owned by one or more such individuals.</a:t>
            </a:r>
            <a:endParaRPr lang="en-US">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11</a:t>
            </a:fld>
            <a:endParaRPr lang="en-US"/>
          </a:p>
        </p:txBody>
      </p:sp>
    </p:spTree>
    <p:extLst>
      <p:ext uri="{BB962C8B-B14F-4D97-AF65-F5344CB8AC3E}">
        <p14:creationId xmlns:p14="http://schemas.microsoft.com/office/powerpoint/2010/main" val="828189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FA6A-0EF2-DE33-9F8F-CCD53BEC6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F9401-7AE2-C830-A860-BD5C6AC8F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91510-15D6-FC6E-C593-69D27701E218}"/>
              </a:ext>
            </a:extLst>
          </p:cNvPr>
          <p:cNvSpPr>
            <a:spLocks noGrp="1"/>
          </p:cNvSpPr>
          <p:nvPr>
            <p:ph type="body" idx="1"/>
          </p:nvPr>
        </p:nvSpPr>
        <p:spPr/>
        <p:txBody>
          <a:bodyPr/>
          <a:lstStyle/>
          <a:p>
            <a:r>
              <a:rPr lang="en-US" sz="1200" kern="1200">
                <a:solidFill>
                  <a:schemeClr val="tx1"/>
                </a:solidFill>
                <a:effectLst/>
                <a:latin typeface="+mn-lt"/>
                <a:ea typeface="+mn-ea"/>
                <a:cs typeface="+mn-cs"/>
              </a:rPr>
              <a:t>A concession is a business located on an airport, that is engaged in the sale of consumer goods or services to the public under an agreement with the airport, another concessionaire, or the owner or lessee of a terminal. </a:t>
            </a:r>
          </a:p>
          <a:p>
            <a:r>
              <a:rPr lang="en-US" sz="1200" kern="1200">
                <a:solidFill>
                  <a:schemeClr val="tx1"/>
                </a:solidFill>
                <a:effectLst/>
                <a:latin typeface="+mn-lt"/>
                <a:ea typeface="+mn-ea"/>
                <a:cs typeface="+mn-cs"/>
              </a:rPr>
              <a:t>OR </a:t>
            </a:r>
          </a:p>
          <a:p>
            <a:r>
              <a:rPr lang="en-US" sz="1200" kern="1200">
                <a:solidFill>
                  <a:schemeClr val="tx1"/>
                </a:solidFill>
                <a:effectLst/>
                <a:latin typeface="+mn-lt"/>
                <a:ea typeface="+mn-ea"/>
                <a:cs typeface="+mn-cs"/>
              </a:rPr>
              <a:t>A business conducting one or more of the following covered activities, even if it does not maintain an office, store, or other business location on an airport, as long as the activities take place on the airport: Management contracts and subcontracts; Web-based or other electronic business in a terminal; An advertising business that provides advertising displays; A business that provides goods and/or services to concessionaires.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ACDBE Opportunities Include: Food and Beverage; Retail Stores; Goods or Services Providers; and can be Car Rental Related</a:t>
            </a:r>
            <a:endParaRPr lang="en-US">
              <a:ea typeface="Calibri"/>
              <a:cs typeface="Calibri"/>
            </a:endParaRPr>
          </a:p>
        </p:txBody>
      </p:sp>
      <p:sp>
        <p:nvSpPr>
          <p:cNvPr id="4" name="Slide Number Placeholder 3">
            <a:extLst>
              <a:ext uri="{FF2B5EF4-FFF2-40B4-BE49-F238E27FC236}">
                <a16:creationId xmlns:a16="http://schemas.microsoft.com/office/drawing/2014/main" id="{EE344D8C-3213-80BF-FC8E-C1EFED782549}"/>
              </a:ext>
            </a:extLst>
          </p:cNvPr>
          <p:cNvSpPr>
            <a:spLocks noGrp="1"/>
          </p:cNvSpPr>
          <p:nvPr>
            <p:ph type="sldNum" sz="quarter" idx="5"/>
          </p:nvPr>
        </p:nvSpPr>
        <p:spPr/>
        <p:txBody>
          <a:bodyPr/>
          <a:lstStyle/>
          <a:p>
            <a:fld id="{A399344F-1846-964E-A23F-F797EB56DD37}" type="slidenum">
              <a:rPr lang="en-US" smtClean="0"/>
              <a:t>12</a:t>
            </a:fld>
            <a:endParaRPr lang="en-US"/>
          </a:p>
        </p:txBody>
      </p:sp>
    </p:spTree>
    <p:extLst>
      <p:ext uri="{BB962C8B-B14F-4D97-AF65-F5344CB8AC3E}">
        <p14:creationId xmlns:p14="http://schemas.microsoft.com/office/powerpoint/2010/main" val="2302401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Roboto" panose="02000000000000000000" pitchFamily="2" charset="0"/>
              </a:rPr>
              <a:t>The North American Industry Classification System (NAICS) is the standard used by Federal statistical agencies in classifying business establishments for the purpose of collecting, analyzing, and publishing statistical data related to the U.S. business economy. </a:t>
            </a:r>
            <a:r>
              <a:rPr lang="en-US">
                <a:ea typeface="Calibri"/>
                <a:cs typeface="Calibri"/>
              </a:rPr>
              <a:t>This is </a:t>
            </a:r>
            <a:r>
              <a:rPr lang="en-US">
                <a:ea typeface="+mn-lt"/>
                <a:cs typeface="+mn-lt"/>
              </a:rPr>
              <a:t>a designation that best describes the primary business of a firm. We can only grant certification to a firm for specific types of work that the SEDO controls. To become certified in an additional type of work, you must demonstrate to us that you or the business can perform that type of work. NAICS codes are not a “wish list” of what you’d like to do. An accurate NAICS code is one that describes, as specifically as possible, the principal goods or services that the firm provides. Multiple NAICS codes may be assigned where appropriate. Program participants must rely on, and not depart from, the plain meaning of NAICS code descriptions in determining the scope of a firm's certification. The firm bears the burden of providing detailed company information CCD needs to make an appropriate NAICS code designation.</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13</a:t>
            </a:fld>
            <a:endParaRPr lang="en-US"/>
          </a:p>
        </p:txBody>
      </p:sp>
    </p:spTree>
    <p:extLst>
      <p:ext uri="{BB962C8B-B14F-4D97-AF65-F5344CB8AC3E}">
        <p14:creationId xmlns:p14="http://schemas.microsoft.com/office/powerpoint/2010/main" val="278175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14</a:t>
            </a:fld>
            <a:endParaRPr lang="en-US"/>
          </a:p>
        </p:txBody>
      </p:sp>
    </p:spTree>
    <p:extLst>
      <p:ext uri="{BB962C8B-B14F-4D97-AF65-F5344CB8AC3E}">
        <p14:creationId xmlns:p14="http://schemas.microsoft.com/office/powerpoint/2010/main" val="1746154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ea typeface="+mn-lt"/>
                <a:cs typeface="+mn-lt"/>
              </a:rPr>
              <a:t>Business Size Determinations are covered in 26.65:</a:t>
            </a:r>
          </a:p>
          <a:p>
            <a:pPr marL="0" indent="0">
              <a:buNone/>
            </a:pPr>
            <a:r>
              <a:rPr lang="en-US" sz="1200">
                <a:ea typeface="+mn-lt"/>
                <a:cs typeface="+mn-lt"/>
              </a:rPr>
              <a:t>(a) </a:t>
            </a:r>
            <a:r>
              <a:rPr lang="en-US" sz="1200" b="1" i="1">
                <a:ea typeface="+mn-lt"/>
                <a:cs typeface="+mn-lt"/>
              </a:rPr>
              <a:t>By NAICS Code.</a:t>
            </a:r>
            <a:r>
              <a:rPr lang="en-US" sz="1200">
                <a:ea typeface="+mn-lt"/>
                <a:cs typeface="+mn-lt"/>
              </a:rPr>
              <a:t> A firm (including its affiliates) must be a small business, as defined by the Small Business Administration (SBA). DEN must apply the SBA business size limit in </a:t>
            </a:r>
            <a:r>
              <a:rPr lang="en-US" sz="1200">
                <a:ea typeface="+mn-lt"/>
                <a:cs typeface="+mn-lt"/>
                <a:hlinkClick r:id="rId3"/>
              </a:rPr>
              <a:t>13 CFR part 121</a:t>
            </a:r>
            <a:r>
              <a:rPr lang="en-US" sz="1200">
                <a:ea typeface="+mn-lt"/>
                <a:cs typeface="+mn-lt"/>
              </a:rPr>
              <a:t> which corresponds to the applicable primary industry classifications (NAICS codes). The firm is ineligible when its affiliated “receipts” (computed on a cash basis), as defined in </a:t>
            </a:r>
            <a:r>
              <a:rPr lang="en-US" sz="1200">
                <a:ea typeface="+mn-lt"/>
                <a:cs typeface="+mn-lt"/>
                <a:hlinkClick r:id="rId4"/>
              </a:rPr>
              <a:t>13 CFR 121.104(a)</a:t>
            </a:r>
            <a:r>
              <a:rPr lang="en-US" sz="1200">
                <a:ea typeface="+mn-lt"/>
                <a:cs typeface="+mn-lt"/>
              </a:rPr>
              <a:t> and averaged over the firm's preceding five fiscal years, exceed the applicable SBA size cap(s).</a:t>
            </a:r>
            <a:endParaRPr lang="en-US" sz="1200">
              <a:ea typeface="Calibri" panose="020F0502020204030204"/>
              <a:cs typeface="Calibri" panose="020F0502020204030204"/>
            </a:endParaRPr>
          </a:p>
          <a:p>
            <a:pPr marL="0" indent="0">
              <a:buNone/>
            </a:pPr>
            <a:r>
              <a:rPr lang="en-US" sz="1200">
                <a:ea typeface="+mn-lt"/>
                <a:cs typeface="+mn-lt"/>
              </a:rPr>
              <a:t>(b) </a:t>
            </a:r>
            <a:r>
              <a:rPr lang="en-US" sz="1200" b="1" i="1">
                <a:ea typeface="+mn-lt"/>
                <a:cs typeface="+mn-lt"/>
              </a:rPr>
              <a:t>Statutory cap.</a:t>
            </a:r>
            <a:r>
              <a:rPr lang="en-US" sz="1200">
                <a:ea typeface="+mn-lt"/>
                <a:cs typeface="+mn-lt"/>
              </a:rPr>
              <a:t> As of March 1, 2024, even if a firm is a small business under </a:t>
            </a:r>
            <a:r>
              <a:rPr lang="en-US" sz="1200">
                <a:ea typeface="+mn-lt"/>
                <a:cs typeface="+mn-lt"/>
                <a:hlinkClick r:id="rId5"/>
              </a:rPr>
              <a:t>paragraph (a)</a:t>
            </a:r>
            <a:r>
              <a:rPr lang="en-US" sz="1200">
                <a:ea typeface="+mn-lt"/>
                <a:cs typeface="+mn-lt"/>
              </a:rPr>
              <a:t> of this section, it is ineligible to perform DBE work on FHWA or FTA assisted contracts if its affiliated annual gross receipts, as defined in </a:t>
            </a:r>
            <a:r>
              <a:rPr lang="en-US" sz="1200">
                <a:ea typeface="+mn-lt"/>
                <a:cs typeface="+mn-lt"/>
                <a:hlinkClick r:id="rId6"/>
              </a:rPr>
              <a:t>13 CFR 121.104</a:t>
            </a:r>
            <a:r>
              <a:rPr lang="en-US" sz="1200">
                <a:ea typeface="+mn-lt"/>
                <a:cs typeface="+mn-lt"/>
              </a:rPr>
              <a:t>, averaged over the firm's previous three fiscal years exceed $30.72 million. The Department will adjust this amount annually and post the adjusted amount on its website which is linked on this slide. </a:t>
            </a:r>
            <a:endParaRPr lang="en-US" sz="1200"/>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15</a:t>
            </a:fld>
            <a:endParaRPr lang="en-US"/>
          </a:p>
        </p:txBody>
      </p:sp>
    </p:spTree>
    <p:extLst>
      <p:ext uri="{BB962C8B-B14F-4D97-AF65-F5344CB8AC3E}">
        <p14:creationId xmlns:p14="http://schemas.microsoft.com/office/powerpoint/2010/main" val="1606737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All applicants must demonstrate Social and Economic Disadvantage (SED) affirmatively based on their own experiences and circumstances within American society, and without regard to race or sex.</a:t>
            </a:r>
          </a:p>
          <a:p>
            <a:r>
              <a:rPr lang="en-US">
                <a:effectLst/>
              </a:rPr>
              <a:t>(1) To satisfy the SED requirement and ensure all determinations of disadvantage are not based in whole or in part on race or sex, an owner must provide the certifier a Personal Narrative (PN) that establishes the existence of disadvantage by a preponderance of the evidence, (</a:t>
            </a:r>
            <a:r>
              <a:rPr lang="en-US" sz="1200" b="1" i="0" kern="1200">
                <a:solidFill>
                  <a:schemeClr val="tx1"/>
                </a:solidFill>
                <a:effectLst/>
                <a:latin typeface="+mn-lt"/>
                <a:ea typeface="+mn-ea"/>
                <a:cs typeface="+mn-cs"/>
              </a:rPr>
              <a:t>more likely true than not),</a:t>
            </a:r>
            <a:r>
              <a:rPr lang="en-US">
                <a:effectLst/>
              </a:rPr>
              <a:t> based on individualized proof regarding specific instances of economic hardship, systemic barriers, and denied opportunities that impeded the owner's progress or success in education, employment, or business, including obtaining financing on terms available to similarly situated, non-disadvantaged persons.</a:t>
            </a:r>
          </a:p>
          <a:p>
            <a:r>
              <a:rPr lang="en-US">
                <a:effectLst/>
              </a:rPr>
              <a:t>(2) The PN must state how and to what extent the impediments caused the owner economic harm, including a full description of type and magnitude, and must establish the owner is economically disadvantaged in fact relative to similarly situated non-disadvantaged individuals.</a:t>
            </a:r>
          </a:p>
          <a:p>
            <a:r>
              <a:rPr lang="en-US">
                <a:effectLst/>
              </a:rPr>
              <a:t>(3) The owner must attach to the PN a current PNW statement and any other financial information he considers relevant.</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16</a:t>
            </a:fld>
            <a:endParaRPr lang="en-US"/>
          </a:p>
        </p:txBody>
      </p:sp>
    </p:spTree>
    <p:extLst>
      <p:ext uri="{BB962C8B-B14F-4D97-AF65-F5344CB8AC3E}">
        <p14:creationId xmlns:p14="http://schemas.microsoft.com/office/powerpoint/2010/main" val="168604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61DA0-96C6-3BC8-5ABE-736DB14C4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F83EE-A422-AA60-3508-59B771BD2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D3E1D-332B-7F67-EEA2-A95177F81BD7}"/>
              </a:ext>
            </a:extLst>
          </p:cNvPr>
          <p:cNvSpPr>
            <a:spLocks noGrp="1"/>
          </p:cNvSpPr>
          <p:nvPr>
            <p:ph type="body" idx="1"/>
          </p:nvPr>
        </p:nvSpPr>
        <p:spPr/>
        <p:txBody>
          <a:bodyPr/>
          <a:lstStyle/>
          <a:p>
            <a:r>
              <a:rPr lang="en-US"/>
              <a:t>Explain </a:t>
            </a:r>
            <a:r>
              <a:rPr lang="en-US" sz="1200" i="1"/>
              <a:t>preponderance of evidence</a:t>
            </a:r>
          </a:p>
          <a:p>
            <a:endParaRPr lang="en-US" sz="1200" i="1"/>
          </a:p>
          <a:p>
            <a:r>
              <a:rPr lang="en-US" sz="1200" b="0" i="0" kern="1200">
                <a:solidFill>
                  <a:schemeClr val="tx1"/>
                </a:solidFill>
                <a:effectLst/>
                <a:latin typeface="+mn-lt"/>
                <a:ea typeface="+mn-ea"/>
                <a:cs typeface="+mn-cs"/>
              </a:rPr>
              <a:t>"Preponderance of the evidence" means the evidence shows a fact is more likely true than not.</a:t>
            </a:r>
            <a:endParaRPr lang="en-US"/>
          </a:p>
        </p:txBody>
      </p:sp>
      <p:sp>
        <p:nvSpPr>
          <p:cNvPr id="4" name="Slide Number Placeholder 3">
            <a:extLst>
              <a:ext uri="{FF2B5EF4-FFF2-40B4-BE49-F238E27FC236}">
                <a16:creationId xmlns:a16="http://schemas.microsoft.com/office/drawing/2014/main" id="{10342D0A-97F9-B081-DF20-55FD71BE6189}"/>
              </a:ext>
            </a:extLst>
          </p:cNvPr>
          <p:cNvSpPr>
            <a:spLocks noGrp="1"/>
          </p:cNvSpPr>
          <p:nvPr>
            <p:ph type="sldNum" sz="quarter" idx="5"/>
          </p:nvPr>
        </p:nvSpPr>
        <p:spPr/>
        <p:txBody>
          <a:bodyPr/>
          <a:lstStyle/>
          <a:p>
            <a:fld id="{A399344F-1846-964E-A23F-F797EB56DD37}" type="slidenum">
              <a:rPr lang="en-US" smtClean="0"/>
              <a:t>17</a:t>
            </a:fld>
            <a:endParaRPr lang="en-US"/>
          </a:p>
        </p:txBody>
      </p:sp>
    </p:spTree>
    <p:extLst>
      <p:ext uri="{BB962C8B-B14F-4D97-AF65-F5344CB8AC3E}">
        <p14:creationId xmlns:p14="http://schemas.microsoft.com/office/powerpoint/2010/main" val="4016522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1ABB3-5713-0C2E-2019-C24D2DF69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6ADFF-03DF-B072-9988-66FA0DF86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64C6E-684D-DBD7-4339-5AB6D57F2875}"/>
              </a:ext>
            </a:extLst>
          </p:cNvPr>
          <p:cNvSpPr>
            <a:spLocks noGrp="1"/>
          </p:cNvSpPr>
          <p:nvPr>
            <p:ph type="body" idx="1"/>
          </p:nvPr>
        </p:nvSpPr>
        <p:spPr/>
        <p:txBody>
          <a:bodyPr/>
          <a:lstStyle/>
          <a:p>
            <a:r>
              <a:rPr lang="en-US"/>
              <a:t>I will read this slide to emphasize the importance of detailing your individual experiences.</a:t>
            </a:r>
          </a:p>
          <a:p>
            <a:endParaRPr lang="en-US"/>
          </a:p>
          <a:p>
            <a:r>
              <a:rPr lang="en-US"/>
              <a:t>Some examples might be loans with outrageous rates, denial letters, promotions not realized, missed education opportunities, etc.</a:t>
            </a:r>
          </a:p>
        </p:txBody>
      </p:sp>
      <p:sp>
        <p:nvSpPr>
          <p:cNvPr id="4" name="Slide Number Placeholder 3">
            <a:extLst>
              <a:ext uri="{FF2B5EF4-FFF2-40B4-BE49-F238E27FC236}">
                <a16:creationId xmlns:a16="http://schemas.microsoft.com/office/drawing/2014/main" id="{2C31E931-EF88-E35D-B77A-64CB0E03B7E4}"/>
              </a:ext>
            </a:extLst>
          </p:cNvPr>
          <p:cNvSpPr>
            <a:spLocks noGrp="1"/>
          </p:cNvSpPr>
          <p:nvPr>
            <p:ph type="sldNum" sz="quarter" idx="5"/>
          </p:nvPr>
        </p:nvSpPr>
        <p:spPr/>
        <p:txBody>
          <a:bodyPr/>
          <a:lstStyle/>
          <a:p>
            <a:fld id="{A399344F-1846-964E-A23F-F797EB56DD37}" type="slidenum">
              <a:rPr lang="en-US" smtClean="0"/>
              <a:t>18</a:t>
            </a:fld>
            <a:endParaRPr lang="en-US"/>
          </a:p>
        </p:txBody>
      </p:sp>
    </p:spTree>
    <p:extLst>
      <p:ext uri="{BB962C8B-B14F-4D97-AF65-F5344CB8AC3E}">
        <p14:creationId xmlns:p14="http://schemas.microsoft.com/office/powerpoint/2010/main" val="3349239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ea typeface="+mn-lt"/>
                <a:cs typeface="+mn-lt"/>
              </a:rPr>
              <a:t>Personal Net Worth is covered in CFR Section 26.68. As a </a:t>
            </a:r>
            <a:r>
              <a:rPr lang="en-US" sz="1200" b="0" i="0" u="none">
                <a:ea typeface="+mn-lt"/>
                <a:cs typeface="+mn-lt"/>
              </a:rPr>
              <a:t>general rule, an </a:t>
            </a:r>
            <a:r>
              <a:rPr lang="en-US" sz="1200">
                <a:ea typeface="+mn-lt"/>
                <a:cs typeface="+mn-lt"/>
              </a:rPr>
              <a:t>owner whose PNW exceeds $2,047,000 is not presumed economically disadvantaged. The Department will adjust the PNW cap pursuant to </a:t>
            </a:r>
            <a:r>
              <a:rPr lang="en-US" sz="1200">
                <a:ea typeface="+mn-lt"/>
                <a:cs typeface="+mn-lt"/>
                <a:hlinkClick r:id="rId3"/>
              </a:rPr>
              <a:t>paragraph (d)</a:t>
            </a:r>
            <a:r>
              <a:rPr lang="en-US" sz="1200">
                <a:ea typeface="+mn-lt"/>
                <a:cs typeface="+mn-lt"/>
              </a:rPr>
              <a:t> of CFR Section 26.68. </a:t>
            </a:r>
          </a:p>
          <a:p>
            <a:pPr marL="0" indent="0">
              <a:buNone/>
            </a:pPr>
            <a:endParaRPr lang="en-US" sz="1200">
              <a:ea typeface="+mn-lt"/>
              <a:cs typeface="+mn-lt"/>
            </a:endParaRPr>
          </a:p>
          <a:p>
            <a:pPr marL="0" indent="0">
              <a:buNone/>
            </a:pPr>
            <a:r>
              <a:rPr lang="en-US" sz="1200">
                <a:ea typeface="+mn-lt"/>
                <a:cs typeface="+mn-lt"/>
              </a:rPr>
              <a:t>Each owner on whom the firm relies for certification must submit a DOE and a corroborating personal net worth (PNW) statement, including required attachments. The owner must report their PNW on the form, available on the DOT website linked on the slide</a:t>
            </a:r>
            <a:r>
              <a:rPr lang="en-US" sz="1200" i="1">
                <a:ea typeface="+mn-lt"/>
                <a:cs typeface="+mn-lt"/>
              </a:rPr>
              <a:t>.</a:t>
            </a:r>
            <a:r>
              <a:rPr lang="en-US" sz="1200">
                <a:ea typeface="+mn-lt"/>
                <a:cs typeface="+mn-lt"/>
              </a:rPr>
              <a:t> DEN may require an owner to provide additional information on a case-by-case basis to verify the accuracy and completeness of the PNW statement. DEN must have a legitimate and demonstrable need for the additional information.</a:t>
            </a:r>
            <a:endParaRPr lang="en-US" sz="1200"/>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19</a:t>
            </a:fld>
            <a:endParaRPr lang="en-US"/>
          </a:p>
        </p:txBody>
      </p:sp>
    </p:spTree>
    <p:extLst>
      <p:ext uri="{BB962C8B-B14F-4D97-AF65-F5344CB8AC3E}">
        <p14:creationId xmlns:p14="http://schemas.microsoft.com/office/powerpoint/2010/main" val="3244151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Calibri"/>
              <a:ea typeface="Calibri"/>
              <a:cs typeface="Calibri"/>
            </a:endParaRPr>
          </a:p>
          <a:p>
            <a:pPr>
              <a:defRPr/>
            </a:pPr>
            <a:r>
              <a:rPr lang="en-US">
                <a:latin typeface="+mn-lt"/>
                <a:ea typeface="Calibri"/>
                <a:cs typeface="Calibri"/>
              </a:rPr>
              <a:t>Before we begin I'll briefly go over a</a:t>
            </a:r>
            <a:r>
              <a:rPr lang="en-US" sz="1200">
                <a:latin typeface="+mn-lt"/>
                <a:ea typeface="Calibri"/>
                <a:cs typeface="Calibri"/>
              </a:rPr>
              <a:t> few housekeeping items</a:t>
            </a:r>
            <a:r>
              <a:rPr lang="en-US">
                <a:latin typeface="+mn-lt"/>
                <a:ea typeface="Calibri"/>
                <a:cs typeface="Calibri"/>
              </a:rPr>
              <a:t>:</a:t>
            </a:r>
            <a:endParaRPr lang="en-US" sz="1200" b="1">
              <a:latin typeface="+mn-lt"/>
              <a:ea typeface="Calibri"/>
              <a:cs typeface="Calibri"/>
            </a:endParaRPr>
          </a:p>
          <a:p>
            <a:pPr marL="171450" indent="-171450">
              <a:buFont typeface="Wingdings" panose="05000000000000000000" pitchFamily="2" charset="2"/>
              <a:buChar char="§"/>
              <a:defRPr/>
            </a:pPr>
            <a:r>
              <a:rPr lang="en-US">
                <a:latin typeface="+mn-lt"/>
                <a:ea typeface="Calibri"/>
                <a:cs typeface="Calibri"/>
              </a:rPr>
              <a:t>I’d</a:t>
            </a:r>
            <a:r>
              <a:rPr lang="en-US" sz="1200">
                <a:latin typeface="+mn-lt"/>
                <a:ea typeface="Calibri"/>
                <a:cs typeface="Calibri"/>
              </a:rPr>
              <a:t> </a:t>
            </a:r>
            <a:r>
              <a:rPr lang="en-US">
                <a:latin typeface="+mn-lt"/>
                <a:ea typeface="Calibri"/>
                <a:cs typeface="Calibri"/>
              </a:rPr>
              <a:t>love to get an idea of who</a:t>
            </a:r>
            <a:r>
              <a:rPr lang="en-US" sz="1200">
                <a:latin typeface="+mn-lt"/>
                <a:ea typeface="Calibri"/>
                <a:cs typeface="Calibri"/>
              </a:rPr>
              <a:t> is in the audience today. Please feel free to drop your name, company, and title into the chat box. </a:t>
            </a:r>
          </a:p>
          <a:p>
            <a:pPr marL="171450" indent="-171450">
              <a:buFont typeface="Wingdings" panose="05000000000000000000" pitchFamily="2" charset="2"/>
              <a:buChar char="§"/>
              <a:defRPr/>
            </a:pPr>
            <a:r>
              <a:rPr lang="en-US" sz="1200">
                <a:latin typeface="+mn-lt"/>
                <a:ea typeface="Calibri"/>
                <a:cs typeface="Calibri"/>
              </a:rPr>
              <a:t>Today’s informational session will be an overview of the ACDBE Review Process, </a:t>
            </a:r>
            <a:r>
              <a:rPr lang="en-US">
                <a:latin typeface="+mn-lt"/>
                <a:ea typeface="Calibri"/>
                <a:cs typeface="Calibri"/>
              </a:rPr>
              <a:t>Personal Net Worth (PNW), and Other tax documents required for ACDBE certification</a:t>
            </a:r>
          </a:p>
          <a:p>
            <a:pPr marL="171450" indent="-171450">
              <a:buFont typeface="Wingdings" panose="05000000000000000000" pitchFamily="2" charset="2"/>
              <a:buChar char="§"/>
              <a:defRPr/>
            </a:pPr>
            <a:r>
              <a:rPr lang="en-US" sz="1200">
                <a:latin typeface="+mn-lt"/>
                <a:ea typeface="Calibri"/>
                <a:cs typeface="Calibri"/>
              </a:rPr>
              <a:t>Please hold your questions until the end, as we’ll conclude with a Q&amp;A session.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Calibri"/>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
        <p:nvSpPr>
          <p:cNvPr id="5" name="TextBox 4">
            <a:extLst>
              <a:ext uri="{FF2B5EF4-FFF2-40B4-BE49-F238E27FC236}">
                <a16:creationId xmlns:a16="http://schemas.microsoft.com/office/drawing/2014/main" id="{F3211BD4-1591-396A-14B8-AD54C7AA8713}"/>
              </a:ext>
            </a:extLst>
          </p:cNvPr>
          <p:cNvSpPr txBox="1"/>
          <p:nvPr/>
        </p:nvSpPr>
        <p:spPr>
          <a:xfrm>
            <a:off x="685800" y="4864608"/>
            <a:ext cx="5486400" cy="3970318"/>
          </a:xfrm>
          <a:prstGeom prst="rect">
            <a:avLst/>
          </a:prstGeom>
          <a:noFill/>
        </p:spPr>
        <p:txBody>
          <a:bodyPr wrap="square" rtlCol="0">
            <a:spAutoFit/>
          </a:bodyPr>
          <a:lstStyle/>
          <a:p>
            <a:pPr>
              <a:defRPr/>
            </a:pPr>
            <a:r>
              <a:rPr lang="en-US">
                <a:ea typeface="Calibri"/>
                <a:cs typeface="Calibri"/>
              </a:rPr>
              <a:t>Before we begin I'll briefly go over a few housekeeping items:</a:t>
            </a:r>
            <a:endParaRPr lang="en-US" b="1">
              <a:ea typeface="Calibri"/>
              <a:cs typeface="Calibri"/>
            </a:endParaRPr>
          </a:p>
          <a:p>
            <a:pPr marL="171450" indent="-171450">
              <a:buFont typeface="Wingdings" panose="05000000000000000000" pitchFamily="2" charset="2"/>
              <a:buChar char="§"/>
              <a:defRPr/>
            </a:pPr>
            <a:r>
              <a:rPr lang="en-US">
                <a:ea typeface="Calibri"/>
                <a:cs typeface="Calibri"/>
              </a:rPr>
              <a:t>I’d love to get an idea of who is in the audience today. Please feel free to drop your name, company, and title into the chat box. </a:t>
            </a:r>
          </a:p>
          <a:p>
            <a:pPr marL="171450" indent="-171450">
              <a:buFont typeface="Wingdings" panose="05000000000000000000" pitchFamily="2" charset="2"/>
              <a:buChar char="§"/>
              <a:defRPr/>
            </a:pPr>
            <a:r>
              <a:rPr lang="en-US">
                <a:ea typeface="Calibri"/>
                <a:cs typeface="Calibri"/>
              </a:rPr>
              <a:t>Today’s informational session will be an overview of the ACDBE Review Process, Personal Net Worth (PNW), and Other tax documents required for ACDBE certification</a:t>
            </a:r>
          </a:p>
          <a:p>
            <a:pPr marL="171450" indent="-171450">
              <a:buFont typeface="Wingdings" panose="05000000000000000000" pitchFamily="2" charset="2"/>
              <a:buChar char="§"/>
              <a:defRPr/>
            </a:pPr>
            <a:r>
              <a:rPr lang="en-US">
                <a:ea typeface="Calibri"/>
                <a:cs typeface="Calibri"/>
              </a:rPr>
              <a:t>Please hold your questions until the end, as we’ll conclude with a Q&amp;A session. </a:t>
            </a:r>
          </a:p>
          <a:p>
            <a:pPr lvl="0">
              <a:defRPr/>
            </a:pPr>
            <a:endParaRPr lang="en-US">
              <a:ea typeface="Calibri"/>
              <a:cs typeface="Calibri"/>
            </a:endParaRPr>
          </a:p>
          <a:p>
            <a:pPr lvl="0">
              <a:defRPr/>
            </a:pPr>
            <a:endParaRPr lang="en-US">
              <a:ea typeface="Calibri"/>
              <a:cs typeface="Calibri"/>
            </a:endParaRPr>
          </a:p>
          <a:p>
            <a:endParaRPr lang="en-US"/>
          </a:p>
        </p:txBody>
      </p:sp>
    </p:spTree>
    <p:extLst>
      <p:ext uri="{BB962C8B-B14F-4D97-AF65-F5344CB8AC3E}">
        <p14:creationId xmlns:p14="http://schemas.microsoft.com/office/powerpoint/2010/main" val="106029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Ownership eligibility is covered in 26.69. As a </a:t>
            </a:r>
            <a:r>
              <a:rPr lang="en-US" sz="1200">
                <a:ea typeface="+mn-lt"/>
                <a:cs typeface="+mn-lt"/>
              </a:rPr>
              <a:t>general rule, a </a:t>
            </a:r>
            <a:r>
              <a:rPr lang="en-US" sz="1200">
                <a:solidFill>
                  <a:srgbClr val="343F4E"/>
                </a:solidFill>
                <a:ea typeface="+mn-lt"/>
                <a:cs typeface="Arial"/>
              </a:rPr>
              <a:t>socially and economically disadvantaged individual (SEDO) </a:t>
            </a:r>
            <a:r>
              <a:rPr lang="en-US" sz="1200">
                <a:ea typeface="+mn-lt"/>
                <a:cs typeface="+mn-lt"/>
              </a:rPr>
              <a:t>must own at least 51 percent of each class of ownership of the firm. Each SEDO whose ownership is necessary to the firm's eligibility must demonstrate that their ownership satisfies the requirements of this section. If not, the firm is ineligible.</a:t>
            </a:r>
            <a:r>
              <a:rPr lang="en-US" sz="1200">
                <a:ea typeface="+mn-ea"/>
                <a:cs typeface="+mn-cs"/>
              </a:rPr>
              <a:t> </a:t>
            </a:r>
            <a:r>
              <a:rPr lang="en-US" sz="1200">
                <a:ea typeface="+mn-lt"/>
                <a:cs typeface="+mn-lt"/>
              </a:rPr>
              <a:t>A SEDO's acquisition and maintenance of an ownership interest meets the requirements of this section only if the SEDO demonstrates the following:</a:t>
            </a:r>
            <a:r>
              <a:rPr lang="en-US" sz="1200">
                <a:ea typeface="+mn-ea"/>
                <a:cs typeface="+mn-cs"/>
              </a:rPr>
              <a:t> </a:t>
            </a:r>
            <a:r>
              <a:rPr lang="en-US" sz="1200">
                <a:ea typeface="+mn-lt"/>
                <a:cs typeface="+mn-lt"/>
              </a:rPr>
              <a:t>The SEDO acquires ownership at fair value and by one or more “investments,” as defined in </a:t>
            </a:r>
            <a:r>
              <a:rPr lang="en-US" sz="1200">
                <a:ea typeface="+mn-lt"/>
                <a:cs typeface="+mn-lt"/>
                <a:hlinkClick r:id="rId3"/>
              </a:rPr>
              <a:t>paragraph (c)</a:t>
            </a:r>
            <a:r>
              <a:rPr lang="en-US" sz="1200">
                <a:ea typeface="+mn-lt"/>
                <a:cs typeface="+mn-lt"/>
              </a:rPr>
              <a:t> of this section.</a:t>
            </a:r>
            <a:r>
              <a:rPr lang="en-US" sz="1200">
                <a:ea typeface="+mn-ea"/>
                <a:cs typeface="+mn-cs"/>
              </a:rPr>
              <a:t> </a:t>
            </a:r>
            <a:r>
              <a:rPr lang="en-US" sz="1200">
                <a:ea typeface="+mn-lt"/>
                <a:cs typeface="+mn-lt"/>
              </a:rPr>
              <a:t>No owner derives benefits or bears burdens that are clearly disproportionate to their ownership shares.</a:t>
            </a:r>
            <a:r>
              <a:rPr lang="en-US" sz="1200">
                <a:ea typeface="+mn-ea"/>
                <a:cs typeface="+mn-cs"/>
              </a:rPr>
              <a:t> </a:t>
            </a:r>
            <a:r>
              <a:rPr lang="en-US" sz="1200">
                <a:ea typeface="+mn-lt"/>
                <a:cs typeface="+mn-lt"/>
              </a:rPr>
              <a:t>This section's requirements continue to apply after the SEDO's acquisition and the firm's certification. That is, the SEDO must maintain their investment and its proportion relative to those of other owners.</a:t>
            </a:r>
            <a:endParaRPr lang="en-US" sz="1200"/>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20</a:t>
            </a:fld>
            <a:endParaRPr lang="en-US"/>
          </a:p>
        </p:txBody>
      </p:sp>
    </p:spTree>
    <p:extLst>
      <p:ext uri="{BB962C8B-B14F-4D97-AF65-F5344CB8AC3E}">
        <p14:creationId xmlns:p14="http://schemas.microsoft.com/office/powerpoint/2010/main" val="2678060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apply for any kind of certification with the City and County of Denver, please visit the </a:t>
            </a:r>
            <a:r>
              <a:rPr lang="en-US"/>
              <a:t>Small Business Certification and Contract Management System - denver</a:t>
            </a:r>
            <a:r>
              <a:rPr lang="en-US">
                <a:ea typeface="Calibri"/>
                <a:cs typeface="Calibri"/>
              </a:rPr>
              <a:t>.mwdbe.com and click "apply for certification". If you are applying for more than one type of certification, it is advised to complete them all as part of one application to avoid duplication of efforts, fees and documents. Please include all required information and documentation with your online application submission. You must sign and submit your application to initiate the next steps of the process. Please be aware that it can take up to 90 days to process your application. This is an important timeline to note if you are planning to work on a concession project at DEN where your certified participation is expected to count because you must be certified at the time of proposal submission for your participation to be eligible for counting.  </a:t>
            </a: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21</a:t>
            </a:fld>
            <a:endParaRPr lang="en-US"/>
          </a:p>
        </p:txBody>
      </p:sp>
    </p:spTree>
    <p:extLst>
      <p:ext uri="{BB962C8B-B14F-4D97-AF65-F5344CB8AC3E}">
        <p14:creationId xmlns:p14="http://schemas.microsoft.com/office/powerpoint/2010/main" val="1313496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DA156-2040-8A08-09AB-C0BCF3CA5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DEB7E-2192-4603-ABBC-D11867DF2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5B844-A7F5-82BA-D7E5-29FFB686A6C1}"/>
              </a:ext>
            </a:extLst>
          </p:cNvPr>
          <p:cNvSpPr>
            <a:spLocks noGrp="1"/>
          </p:cNvSpPr>
          <p:nvPr>
            <p:ph type="body" idx="1"/>
          </p:nvPr>
        </p:nvSpPr>
        <p:spPr/>
        <p:txBody>
          <a:bodyPr/>
          <a:lstStyle/>
          <a:p>
            <a:pPr>
              <a:spcBef>
                <a:spcPts val="1000"/>
              </a:spcBef>
            </a:pPr>
            <a:r>
              <a:rPr lang="en-US"/>
              <a:t>After you sign and submit your online application, an Intake Officer will review your submission and may contact you in the event that additional information is needed. If your application is complete, an ACDBE Program Specialist will be assigned to review your application and documents. This individual will also conduct a virtual site visit at your principal place of business. We may also conduct a "drive-by?" for a visual confirmation of your business site.</a:t>
            </a:r>
            <a:r>
              <a:rPr lang="en-US">
                <a:cs typeface="Calibri"/>
              </a:rPr>
              <a:t> Please note that o</a:t>
            </a:r>
            <a:r>
              <a:rPr lang="en-US"/>
              <a:t>nce the ACDBE is in operation at the airport, a secondary on-site will be conducted to ensure you are performing a commercially useful function (CUF). </a:t>
            </a:r>
          </a:p>
          <a:p>
            <a:pPr>
              <a:spcBef>
                <a:spcPts val="1000"/>
              </a:spcBef>
            </a:pPr>
            <a:endParaRPr lang="en-US">
              <a:ea typeface="Calibri"/>
              <a:cs typeface="Calibri"/>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US"/>
              <a:t>You will receive a letter from DEN to inform you regarding your certification status. Please review the online Directory of Certified ACDBEs to ensure the accuracy of your firm's information. If your application for ACDBE is denied, you may appeal to the U.S. Department of Transportation within 90 days from the date of denial. The reason for the denial and the address to send your appeal will be included in the letter from DEN.</a:t>
            </a:r>
            <a:endParaRPr lang="en-US">
              <a:ea typeface="Calibri"/>
              <a:cs typeface="Calibri"/>
            </a:endParaRPr>
          </a:p>
          <a:p>
            <a:pPr>
              <a:spcBef>
                <a:spcPts val="1000"/>
              </a:spcBef>
            </a:pPr>
            <a:endParaRPr lang="en-US">
              <a:ea typeface="Calibri"/>
              <a:cs typeface="Calibri"/>
            </a:endParaRPr>
          </a:p>
          <a:p>
            <a:endParaRPr lang="en-US">
              <a:cs typeface="Calibri"/>
            </a:endParaRPr>
          </a:p>
        </p:txBody>
      </p:sp>
      <p:sp>
        <p:nvSpPr>
          <p:cNvPr id="4" name="Slide Number Placeholder 3">
            <a:extLst>
              <a:ext uri="{FF2B5EF4-FFF2-40B4-BE49-F238E27FC236}">
                <a16:creationId xmlns:a16="http://schemas.microsoft.com/office/drawing/2014/main" id="{2C598B29-E7D9-1FD4-1768-6BFD47B18AA2}"/>
              </a:ext>
            </a:extLst>
          </p:cNvPr>
          <p:cNvSpPr>
            <a:spLocks noGrp="1"/>
          </p:cNvSpPr>
          <p:nvPr>
            <p:ph type="sldNum" sz="quarter" idx="5"/>
          </p:nvPr>
        </p:nvSpPr>
        <p:spPr/>
        <p:txBody>
          <a:bodyPr/>
          <a:lstStyle/>
          <a:p>
            <a:fld id="{A399344F-1846-964E-A23F-F797EB56DD37}" type="slidenum">
              <a:rPr lang="en-US" smtClean="0"/>
              <a:t>22</a:t>
            </a:fld>
            <a:endParaRPr lang="en-US"/>
          </a:p>
        </p:txBody>
      </p:sp>
    </p:spTree>
    <p:extLst>
      <p:ext uri="{BB962C8B-B14F-4D97-AF65-F5344CB8AC3E}">
        <p14:creationId xmlns:p14="http://schemas.microsoft.com/office/powerpoint/2010/main" val="167641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open the floor to questions. There are two ways to ask questions: drop them in the chat or raise your hand. </a:t>
            </a:r>
          </a:p>
        </p:txBody>
      </p:sp>
      <p:sp>
        <p:nvSpPr>
          <p:cNvPr id="4" name="Slide Number Placeholder 3"/>
          <p:cNvSpPr>
            <a:spLocks noGrp="1"/>
          </p:cNvSpPr>
          <p:nvPr>
            <p:ph type="sldNum" sz="quarter" idx="5"/>
          </p:nvPr>
        </p:nvSpPr>
        <p:spPr/>
        <p:txBody>
          <a:bodyPr/>
          <a:lstStyle/>
          <a:p>
            <a:fld id="{A399344F-1846-964E-A23F-F797EB56DD37}" type="slidenum">
              <a:rPr lang="en-US" smtClean="0"/>
              <a:t>23</a:t>
            </a:fld>
            <a:endParaRPr lang="en-US"/>
          </a:p>
        </p:txBody>
      </p:sp>
    </p:spTree>
    <p:extLst>
      <p:ext uri="{BB962C8B-B14F-4D97-AF65-F5344CB8AC3E}">
        <p14:creationId xmlns:p14="http://schemas.microsoft.com/office/powerpoint/2010/main" val="871388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24</a:t>
            </a:fld>
            <a:endParaRPr lang="en-US"/>
          </a:p>
        </p:txBody>
      </p:sp>
    </p:spTree>
    <p:extLst>
      <p:ext uri="{BB962C8B-B14F-4D97-AF65-F5344CB8AC3E}">
        <p14:creationId xmlns:p14="http://schemas.microsoft.com/office/powerpoint/2010/main" val="3288160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C1C1C"/>
                </a:solidFill>
                <a:effectLst/>
                <a:latin typeface="Inter"/>
              </a:rPr>
              <a:t>Vision 100 and Operation 2045 are phases of DEN's strategic plan. </a:t>
            </a:r>
          </a:p>
          <a:p>
            <a:pPr algn="l"/>
            <a:endParaRPr lang="en-US" b="0" i="0">
              <a:solidFill>
                <a:srgbClr val="1C1C1C"/>
              </a:solidFill>
              <a:effectLst/>
              <a:latin typeface="Inter"/>
            </a:endParaRPr>
          </a:p>
          <a:p>
            <a:pPr algn="l"/>
            <a:r>
              <a:rPr lang="en-US" b="0" i="0">
                <a:solidFill>
                  <a:srgbClr val="1C1C1C"/>
                </a:solidFill>
                <a:effectLst/>
                <a:latin typeface="Inter"/>
              </a:rPr>
              <a:t>Vision 100 aims to prepare the airport for 100 million annual passengers.</a:t>
            </a:r>
          </a:p>
          <a:p>
            <a:pPr algn="l"/>
            <a:endParaRPr lang="en-US" b="0" i="0">
              <a:solidFill>
                <a:srgbClr val="1C1C1C"/>
              </a:solidFill>
              <a:effectLst/>
              <a:latin typeface="Inter"/>
            </a:endParaRPr>
          </a:p>
          <a:p>
            <a:pPr algn="l"/>
            <a:r>
              <a:rPr lang="en-US" b="0" i="0">
                <a:solidFill>
                  <a:srgbClr val="1C1C1C"/>
                </a:solidFill>
                <a:effectLst/>
                <a:latin typeface="Inter"/>
              </a:rPr>
              <a:t>Operation 2045 focuses on the airport's 50th anniversary and plans for over 120 million annual passengers. </a:t>
            </a:r>
          </a:p>
          <a:p>
            <a:pPr algn="l"/>
            <a:endParaRPr lang="en-US" b="0" i="0">
              <a:solidFill>
                <a:srgbClr val="1C1C1C"/>
              </a:solidFill>
              <a:effectLst/>
              <a:latin typeface="Inter"/>
            </a:endParaRPr>
          </a:p>
          <a:p>
            <a:pPr algn="l"/>
            <a:r>
              <a:rPr lang="en-US" b="0" i="0">
                <a:solidFill>
                  <a:srgbClr val="1C1C1C"/>
                </a:solidFill>
                <a:effectLst/>
                <a:latin typeface="Inter"/>
              </a:rPr>
              <a:t>Together, they guide decision-making and accountability here at DEN.</a:t>
            </a:r>
            <a:endParaRPr lang="en-US"/>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9927">
              <a:defRPr/>
            </a:pPr>
            <a:r>
              <a:rPr lang="en-US"/>
              <a:t>This monthly series is designed for the business community to connect with DEN, hear directly about upcoming procurement opportunities, and understand how to get involved. Please be sure to register and join us. </a:t>
            </a: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r>
              <a:rPr lang="en-US" sz="3600"/>
              <a:t>Ready to connect and collaborate? Scan the QR code to join Meet the Primes and explore the full calendar of upcoming opportunities.</a:t>
            </a: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defTabSz="699927">
              <a:defRPr/>
            </a:pPr>
            <a:r>
              <a:rPr lang="en-US"/>
              <a:t>Volunteer as a Community Panelist to help review procurement proposals and share your valuable insights. It’s a great way to influence future projects! We will drop a link in the chat to learn more. </a:t>
            </a:r>
            <a:endParaRPr lang="en-US">
              <a:solidFill>
                <a:srgbClr val="1C1C1C"/>
              </a:solidFill>
              <a:latin typeface="Inter"/>
              <a:ea typeface="Times New Roman" panose="02020603050405020304" pitchFamily="18" charset="0"/>
              <a:cs typeface="Times New Roman" panose="02020603050405020304" pitchFamily="18" charset="0"/>
            </a:endParaRPr>
          </a:p>
          <a:p>
            <a:pPr defTabSz="699927">
              <a:defRPr/>
            </a:pPr>
            <a:endParaRPr lang="en-US">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Concessions 101 &amp; (A/E/C) Concourse 100 Programs</a:t>
            </a:r>
            <a:r>
              <a:rPr lang="en-US"/>
              <a:t> – Applications close </a:t>
            </a:r>
            <a:r>
              <a:rPr lang="en-US" b="1"/>
              <a:t>January 23, 2026</a:t>
            </a:r>
            <a:endParaRPr lang="en-US"/>
          </a:p>
          <a:p>
            <a:pPr marL="171450" indent="-171450">
              <a:buFont typeface="Arial,Sans-Serif" panose="020B0604020202020204" pitchFamily="34" charset="0"/>
              <a:buChar char="•"/>
            </a:pPr>
            <a:r>
              <a:rPr lang="en-US" b="1"/>
              <a:t>Spots are limited – don’t wait!</a:t>
            </a:r>
            <a:endParaRPr lang="en-US">
              <a:solidFill>
                <a:srgbClr val="444444"/>
              </a:solidFill>
            </a:endParaRPr>
          </a:p>
          <a:p>
            <a:pPr marL="171450" indent="-171450">
              <a:buFont typeface="Arial,Sans-Serif" panose="020B0604020202020204" pitchFamily="34" charset="0"/>
              <a:buChar char="•"/>
            </a:pPr>
            <a:r>
              <a:rPr lang="en-US" b="1"/>
              <a:t>Scan the QR code to get started</a:t>
            </a:r>
            <a:endParaRPr lang="en-US"/>
          </a:p>
          <a:p>
            <a:pPr marL="171450" indent="-171450">
              <a:buFont typeface="Arial" panose="020B0604020202020204" pitchFamily="34" charset="0"/>
              <a:buChar char="•"/>
            </a:pPr>
            <a:r>
              <a:rPr lang="en-US"/>
              <a:t>Visit the </a:t>
            </a:r>
            <a:r>
              <a:rPr lang="en-US" b="1"/>
              <a:t>BDTA breakout room</a:t>
            </a:r>
            <a:r>
              <a:rPr lang="en-US"/>
              <a:t> to learn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664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Today, we will be covering the listed agenda items. </a:t>
            </a:r>
            <a:r>
              <a:rPr lang="en-US" sz="1200">
                <a:latin typeface="+mn-lt"/>
                <a:ea typeface="Calibri"/>
                <a:cs typeface="Calibri"/>
              </a:rPr>
              <a:t>Please hold your questions until the end, as we’ll conclude with a Q&amp;A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ea typeface="Calibri"/>
              <a:cs typeface="Calibri"/>
            </a:endParaRPr>
          </a:p>
          <a:p>
            <a:pPr marL="171450" indent="-171450">
              <a:buFont typeface="Wingdings" panose="05000000000000000000" pitchFamily="2" charset="2"/>
              <a:buChar char="§"/>
              <a:defRPr/>
            </a:pPr>
            <a:r>
              <a:rPr lang="en-US">
                <a:latin typeface="+mn-lt"/>
                <a:ea typeface="Calibri"/>
                <a:cs typeface="Calibri"/>
              </a:rPr>
              <a:t>I’d</a:t>
            </a:r>
            <a:r>
              <a:rPr lang="en-US" sz="1200">
                <a:latin typeface="+mn-lt"/>
                <a:ea typeface="Calibri"/>
                <a:cs typeface="Calibri"/>
              </a:rPr>
              <a:t> </a:t>
            </a:r>
            <a:r>
              <a:rPr lang="en-US">
                <a:latin typeface="+mn-lt"/>
                <a:ea typeface="Calibri"/>
                <a:cs typeface="Calibri"/>
              </a:rPr>
              <a:t>like to get an idea of who</a:t>
            </a:r>
            <a:r>
              <a:rPr lang="en-US" sz="1200">
                <a:latin typeface="+mn-lt"/>
                <a:ea typeface="Calibri"/>
                <a:cs typeface="Calibri"/>
              </a:rPr>
              <a:t> is in the audience today. Please feel free to drop your name, company, and title into the chat box. </a:t>
            </a:r>
          </a:p>
          <a:p>
            <a:pPr marL="171450" indent="-171450">
              <a:buFont typeface="Wingdings" panose="05000000000000000000" pitchFamily="2" charset="2"/>
              <a:buChar char="§"/>
              <a:defRPr/>
            </a:pPr>
            <a:r>
              <a:rPr lang="en-US" sz="1200">
                <a:latin typeface="+mn-lt"/>
                <a:ea typeface="Calibri"/>
                <a:cs typeface="Calibri"/>
              </a:rPr>
              <a:t>Today’s information session will be an overview of the ACDBE Review Process, </a:t>
            </a:r>
            <a:r>
              <a:rPr lang="en-US">
                <a:latin typeface="+mn-lt"/>
                <a:ea typeface="Calibri"/>
                <a:cs typeface="Calibri"/>
              </a:rPr>
              <a:t>Personal Net Worth (PNW), and other documents required for ACDBE 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8</a:t>
            </a:fld>
            <a:endParaRPr lang="en-US"/>
          </a:p>
        </p:txBody>
      </p:sp>
    </p:spTree>
    <p:extLst>
      <p:ext uri="{BB962C8B-B14F-4D97-AF65-F5344CB8AC3E}">
        <p14:creationId xmlns:p14="http://schemas.microsoft.com/office/powerpoint/2010/main" val="2865465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9</a:t>
            </a:fld>
            <a:endParaRPr lang="en-US"/>
          </a:p>
        </p:txBody>
      </p:sp>
    </p:spTree>
    <p:extLst>
      <p:ext uri="{BB962C8B-B14F-4D97-AF65-F5344CB8AC3E}">
        <p14:creationId xmlns:p14="http://schemas.microsoft.com/office/powerpoint/2010/main" val="2204506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3461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665870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303904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44796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866775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25543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178184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354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1/29/2026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4196573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14130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111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206319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AB36-9271-CEE2-EC8A-60E446B03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965F9-D670-109B-5B33-B58CA26E8B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43F3A-BC1C-3DA5-2D16-AF67196500E5}"/>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5" name="Footer Placeholder 4">
            <a:extLst>
              <a:ext uri="{FF2B5EF4-FFF2-40B4-BE49-F238E27FC236}">
                <a16:creationId xmlns:a16="http://schemas.microsoft.com/office/drawing/2014/main" id="{F7E3311D-1C20-EB07-B803-0B2526920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5E70-3871-3C70-8F7E-D210EE3E74A7}"/>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562065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D563-C4A8-08AD-7F37-BE95987D4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C8129-FC0F-0A15-102D-88D186704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8738F-A4AE-D2A7-801B-692236978F39}"/>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5" name="Footer Placeholder 4">
            <a:extLst>
              <a:ext uri="{FF2B5EF4-FFF2-40B4-BE49-F238E27FC236}">
                <a16:creationId xmlns:a16="http://schemas.microsoft.com/office/drawing/2014/main" id="{B20C7F95-F3BB-4AB6-996E-C4E648C6D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0A5F3-59FA-E894-6CE1-9021B43294E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294375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021-9527-9AD6-4980-1C039E642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FCCC8-BE2D-6280-23FC-0F7A69D8CE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AE9D8-BBD9-B8F3-133D-B208003ECC14}"/>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5" name="Footer Placeholder 4">
            <a:extLst>
              <a:ext uri="{FF2B5EF4-FFF2-40B4-BE49-F238E27FC236}">
                <a16:creationId xmlns:a16="http://schemas.microsoft.com/office/drawing/2014/main" id="{446E28F6-F5C6-C6AB-847F-BC461DB67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7C0C8-5C40-6741-663A-DD14325CD2E2}"/>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180906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4D66-89A9-838B-233D-8C08C8F14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C9212-653E-74F8-DBEA-1B0E127B0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54C20-7152-2DA5-5B1A-A33940E00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8DC90-7BCA-EBCB-58DB-F740DD9BDB18}"/>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6" name="Footer Placeholder 5">
            <a:extLst>
              <a:ext uri="{FF2B5EF4-FFF2-40B4-BE49-F238E27FC236}">
                <a16:creationId xmlns:a16="http://schemas.microsoft.com/office/drawing/2014/main" id="{390D71BD-8275-0122-6851-2452A0937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077E4-3AFF-099B-21C0-781F77ED71D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16486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CD3A-A340-0516-D4FF-E4DED6E15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1B770-3353-A71A-404D-258DB6D2C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92233-B92E-AA78-8616-CA097FEC3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15890-AEEA-A876-C13D-E9D18A10B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85D0DE-A90A-395E-74EB-A8E416FDE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DA5D2-F84C-3365-2E1B-F3678D7DB0EA}"/>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8" name="Footer Placeholder 7">
            <a:extLst>
              <a:ext uri="{FF2B5EF4-FFF2-40B4-BE49-F238E27FC236}">
                <a16:creationId xmlns:a16="http://schemas.microsoft.com/office/drawing/2014/main" id="{91BEB5BB-C2DB-D8B4-25A1-1CCA4FAF6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2ADBC-43A8-C323-5003-BEDB79A8640A}"/>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30518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53EA-0660-0E1A-378D-CB67ADFB9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7F1EA-B1C6-975E-7940-BEAD8B8F82BA}"/>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4" name="Footer Placeholder 3">
            <a:extLst>
              <a:ext uri="{FF2B5EF4-FFF2-40B4-BE49-F238E27FC236}">
                <a16:creationId xmlns:a16="http://schemas.microsoft.com/office/drawing/2014/main" id="{23EBEA19-C0CE-EBFB-D88B-DD23173EC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9ED597-69E1-90BE-D40B-91582D160E6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4015144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B04AE-4A80-EA43-F525-D8B7600540C3}"/>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3" name="Footer Placeholder 2">
            <a:extLst>
              <a:ext uri="{FF2B5EF4-FFF2-40B4-BE49-F238E27FC236}">
                <a16:creationId xmlns:a16="http://schemas.microsoft.com/office/drawing/2014/main" id="{AFFBFF73-6E9B-B253-C25C-D74929123A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B6F15-B84D-706D-909D-58A46BCA55E5}"/>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418581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138A-78DA-D1F2-9AC6-D448A0CAC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B44AE-63ED-04BD-C0A9-B7ADD291D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889E6-075E-F5DF-C0EC-7CEC79150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1A220-613B-71F6-AE0E-57051A7C2250}"/>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6" name="Footer Placeholder 5">
            <a:extLst>
              <a:ext uri="{FF2B5EF4-FFF2-40B4-BE49-F238E27FC236}">
                <a16:creationId xmlns:a16="http://schemas.microsoft.com/office/drawing/2014/main" id="{0010E87C-DC54-73B3-1B82-E4BF70899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6DCB8-E35F-6BF3-8F6D-68381D118403}"/>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739859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CE20-FB05-9722-4D9D-ECB1F5542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98CC3-9B9A-97F5-C423-72EF6DD424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36BD3-6E56-F96A-8E2A-C38260C81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1EDBE-9E59-530F-2EBF-00B78505CA53}"/>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6" name="Footer Placeholder 5">
            <a:extLst>
              <a:ext uri="{FF2B5EF4-FFF2-40B4-BE49-F238E27FC236}">
                <a16:creationId xmlns:a16="http://schemas.microsoft.com/office/drawing/2014/main" id="{9C9AB690-984E-D89B-63BF-0257740D2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3C160-3665-9862-6B27-CCCCFE06131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927714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2285-7D63-1858-0499-40823AECE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F916F6-25C6-D52C-1CA8-1E53473D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2AB24-00B7-721B-87DA-7DB99EBB91BC}"/>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5" name="Footer Placeholder 4">
            <a:extLst>
              <a:ext uri="{FF2B5EF4-FFF2-40B4-BE49-F238E27FC236}">
                <a16:creationId xmlns:a16="http://schemas.microsoft.com/office/drawing/2014/main" id="{73D1751C-D96C-CDF8-0289-3324A7D3D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47DA1-10B3-C0C2-E63A-AC6A97DF073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6251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60124-A401-FFA9-5FC0-6F5588FEBB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EA356-AAFA-2EA6-1B77-1F8E9DC77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80830-9BC7-8704-6E54-A5348A1F1E19}"/>
              </a:ext>
            </a:extLst>
          </p:cNvPr>
          <p:cNvSpPr>
            <a:spLocks noGrp="1"/>
          </p:cNvSpPr>
          <p:nvPr>
            <p:ph type="dt" sz="half" idx="10"/>
          </p:nvPr>
        </p:nvSpPr>
        <p:spPr/>
        <p:txBody>
          <a:bodyPr/>
          <a:lstStyle/>
          <a:p>
            <a:fld id="{E804064F-31C4-44E3-86B5-07C2DB86DD41}" type="datetimeFigureOut">
              <a:rPr lang="en-US" smtClean="0"/>
              <a:t>1/29/2026</a:t>
            </a:fld>
            <a:endParaRPr lang="en-US"/>
          </a:p>
        </p:txBody>
      </p:sp>
      <p:sp>
        <p:nvSpPr>
          <p:cNvPr id="5" name="Footer Placeholder 4">
            <a:extLst>
              <a:ext uri="{FF2B5EF4-FFF2-40B4-BE49-F238E27FC236}">
                <a16:creationId xmlns:a16="http://schemas.microsoft.com/office/drawing/2014/main" id="{52E1B589-9FA2-510F-F37F-531BDA054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B453F-0930-8D16-BF8C-D43F91DE8BF8}"/>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75184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1/29/2026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1272326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5"/>
          <a:srcRect l="3528" t="16269" r="35000" b="24206"/>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6"/>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8"/>
          <a:srcRect l="7079" t="5333" r="34233" b="-53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9"/>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 id="214748371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7"/>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7"/>
          <a:stretch>
            <a:fillRect/>
          </a:stretch>
        </p:blipFill>
        <p:spPr>
          <a:xfrm>
            <a:off x="11028955" y="-5513"/>
            <a:ext cx="565288" cy="565288"/>
          </a:xfrm>
          <a:prstGeom prst="rect">
            <a:avLst/>
          </a:prstGeom>
        </p:spPr>
      </p:pic>
    </p:spTree>
    <p:extLst>
      <p:ext uri="{BB962C8B-B14F-4D97-AF65-F5344CB8AC3E}">
        <p14:creationId xmlns:p14="http://schemas.microsoft.com/office/powerpoint/2010/main" val="15130612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10" r:id="rId3"/>
    <p:sldLayoutId id="2147483711" r:id="rId4"/>
    <p:sldLayoutId id="2147483712"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4"/>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46279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CE2AE-2348-C131-AB30-E71D74495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C403C9-B2F6-F2EB-EE87-667BCD79C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B8346-2B91-209B-E58B-C2277A0A7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04064F-31C4-44E3-86B5-07C2DB86DD41}" type="datetimeFigureOut">
              <a:rPr lang="en-US" smtClean="0"/>
              <a:t>1/29/2026</a:t>
            </a:fld>
            <a:endParaRPr lang="en-US"/>
          </a:p>
        </p:txBody>
      </p:sp>
      <p:sp>
        <p:nvSpPr>
          <p:cNvPr id="5" name="Footer Placeholder 4">
            <a:extLst>
              <a:ext uri="{FF2B5EF4-FFF2-40B4-BE49-F238E27FC236}">
                <a16:creationId xmlns:a16="http://schemas.microsoft.com/office/drawing/2014/main" id="{881F775E-1FEA-DC4A-696A-A070B4385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EE607A-BC7E-FCA7-759C-704422417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0F667-8286-4FD0-8D2D-0D07FFA8DA6B}" type="slidenum">
              <a:rPr lang="en-US" smtClean="0"/>
              <a:t>‹#›</a:t>
            </a:fld>
            <a:endParaRPr lang="en-US"/>
          </a:p>
        </p:txBody>
      </p:sp>
    </p:spTree>
    <p:extLst>
      <p:ext uri="{BB962C8B-B14F-4D97-AF65-F5344CB8AC3E}">
        <p14:creationId xmlns:p14="http://schemas.microsoft.com/office/powerpoint/2010/main" val="310899181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ecfr.gov/current/title-49/section-23.1"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www.census.gov/naics/"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ecfr.gov/current/title-13/part-121" TargetMode="External"/><Relationship Id="rId7" Type="http://schemas.openxmlformats.org/officeDocument/2006/relationships/hyperlink" Target="https://www.transportation.gov/DBEsizestandards"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https://www.ecfr.gov/current/title-49/section-26.65#p-26.65(a)" TargetMode="External"/><Relationship Id="rId5" Type="http://schemas.openxmlformats.org/officeDocument/2006/relationships/hyperlink" Target="https://www.ecfr.gov/current/title-13/section-121.104" TargetMode="External"/><Relationship Id="rId4" Type="http://schemas.openxmlformats.org/officeDocument/2006/relationships/hyperlink" Target="https://www.ecfr.gov/current/title-13/section-121.104#p-121.104(a)"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www.transportation.gov/DBEFORMS"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www.ecfr.gov/current/title-49/section-26.69#p-26.69(c)"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denver.mwdbe.com/"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microsoft.com/office/2018/10/relationships/comments" Target="../comments/modernComment_2B66_22FB4108.xml"/><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hyperlink" Target="https://www.flydenver.com/ceea" TargetMode="External"/><Relationship Id="rId13" Type="http://schemas.openxmlformats.org/officeDocument/2006/relationships/hyperlink" Target="https://www.flydenver.com/business-and-community/tenant-information/concessions/" TargetMode="External"/><Relationship Id="rId18" Type="http://schemas.openxmlformats.org/officeDocument/2006/relationships/hyperlink" Target="https://denver.mwdbe.com/" TargetMode="External"/><Relationship Id="rId3" Type="http://schemas.openxmlformats.org/officeDocument/2006/relationships/hyperlink" Target="http://www.eventbrite.com/o/den-commerce-hub-8527643555" TargetMode="External"/><Relationship Id="rId7" Type="http://schemas.openxmlformats.org/officeDocument/2006/relationships/hyperlink" Target="https://forms.office.com/pages/responsepage.aspx?id=YiHGeV64DkuoY-vngXrXDYYNZfDHfGBEm3B7LTXiSqtUOVI4SkxZSjJOMU1EVVdVTEM1R0k4R0lQWS4u" TargetMode="External"/><Relationship Id="rId12" Type="http://schemas.openxmlformats.org/officeDocument/2006/relationships/hyperlink" Target="https://www.bidnetdirect.com/colorado/cityandcountyofdenverdepartmentofaviation" TargetMode="External"/><Relationship Id="rId17" Type="http://schemas.openxmlformats.org/officeDocument/2006/relationships/hyperlink" Target="https://denvergov.org/Government/Agencies-Departments-Offices/Agencies-Departments-Offices-Directory/Economic-Development-Opportunity/Business-Owners-Entrepreneurs/Do-Business-with-the-City/Certification" TargetMode="External"/><Relationship Id="rId2" Type="http://schemas.openxmlformats.org/officeDocument/2006/relationships/notesSlide" Target="../notesSlides/notesSlide24.xml"/><Relationship Id="rId16" Type="http://schemas.openxmlformats.org/officeDocument/2006/relationships/hyperlink" Target="https://www.flydenver.com/business-and-community/acdbe/" TargetMode="External"/><Relationship Id="rId1" Type="http://schemas.openxmlformats.org/officeDocument/2006/relationships/slideLayout" Target="../slideLayouts/slideLayout10.xml"/><Relationship Id="rId6" Type="http://schemas.openxmlformats.org/officeDocument/2006/relationships/hyperlink" Target="http://tinyurl.com/4rzrv8cp" TargetMode="External"/><Relationship Id="rId11" Type="http://schemas.openxmlformats.org/officeDocument/2006/relationships/hyperlink" Target="mailto:contract.procurement@flydenver.com" TargetMode="External"/><Relationship Id="rId5" Type="http://schemas.openxmlformats.org/officeDocument/2006/relationships/hyperlink" Target="https://www.flydenver.com/business-and-community/outreach-and-engagement/#pastevents" TargetMode="External"/><Relationship Id="rId15" Type="http://schemas.openxmlformats.org/officeDocument/2006/relationships/hyperlink" Target="mailto:den@PriRetail.com" TargetMode="External"/><Relationship Id="rId10" Type="http://schemas.openxmlformats.org/officeDocument/2006/relationships/hyperlink" Target="https://cdn.flydenver.com/app/uploads/2025/12/17094653/BDTA_Directory_12.16.25.pdf?_gl=1*lfvzvl*_gcl_au*MTIyNDU0MzA3Ni4xNzYyMTg4MjUx" TargetMode="External"/><Relationship Id="rId19" Type="http://schemas.openxmlformats.org/officeDocument/2006/relationships/hyperlink" Target="mailto:DEN-ACDBE@flydenver.com" TargetMode="External"/><Relationship Id="rId4" Type="http://schemas.openxmlformats.org/officeDocument/2006/relationships/hyperlink" Target="https://lp.constantcontactpages.com/sl/QFiuIds" TargetMode="External"/><Relationship Id="rId9" Type="http://schemas.openxmlformats.org/officeDocument/2006/relationships/hyperlink" Target="https://forms.office.com/pages/responsepage.aspx?id=YiHGeV64DkuoY-vngXrXDQAdsOp1JapEhKRYq5E66NlUNUVXWlYwUzk1VUIwOTNNTE8xR1VKNU1aNy4u&amp;route=shorturl" TargetMode="External"/><Relationship Id="rId14" Type="http://schemas.openxmlformats.org/officeDocument/2006/relationships/hyperlink" Target="https://www.flydenver.com/business-and-community/tenant-information/general-contractor-lis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1" y="6080418"/>
            <a:ext cx="2315063" cy="432677"/>
          </a:xfrm>
        </p:spPr>
        <p:txBody>
          <a:bodyPr lIns="91440" tIns="45720" rIns="91440" bIns="45720" anchor="t"/>
          <a:lstStyle/>
          <a:p>
            <a:r>
              <a:rPr lang="en-US"/>
              <a:t>January 2026</a:t>
            </a:r>
          </a:p>
        </p:txBody>
      </p:sp>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0"/>
              </a:ext>
            </a:extLst>
          </p:cNvPr>
          <p:cNvSpPr>
            <a:spLocks noGrp="1"/>
          </p:cNvSpPr>
          <p:nvPr>
            <p:ph type="title" idx="4294967295"/>
          </p:nvPr>
        </p:nvSpPr>
        <p:spPr>
          <a:xfrm>
            <a:off x="762418" y="4547937"/>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chemeClr val="bg1"/>
                </a:solidFill>
                <a:effectLst/>
                <a:uLnTx/>
                <a:uFillTx/>
                <a:latin typeface="+mn-lt"/>
                <a:ea typeface="+mn-ea"/>
                <a:cs typeface="+mn-cs"/>
              </a:rPr>
              <a:t>Navigating the ACDBE Program</a:t>
            </a:r>
          </a:p>
        </p:txBody>
      </p:sp>
      <p:sp>
        <p:nvSpPr>
          <p:cNvPr id="5" name="Text Placeholder 4">
            <a:extLst>
              <a:ext uri="{FF2B5EF4-FFF2-40B4-BE49-F238E27FC236}">
                <a16:creationId xmlns:a16="http://schemas.microsoft.com/office/drawing/2014/main" id="{0AEAA18F-9051-4DBE-7777-020ECF203C3B}"/>
              </a:ext>
              <a:ext uri="{C183D7F6-B498-43B3-948B-1728B52AA6E4}">
                <adec:decorative xmlns:adec="http://schemas.microsoft.com/office/drawing/2017/decorative" val="1"/>
              </a:ext>
            </a:extLst>
          </p:cNvPr>
          <p:cNvSpPr>
            <a:spLocks noGrp="1"/>
          </p:cNvSpPr>
          <p:nvPr>
            <p:ph type="body" sz="quarter" idx="14"/>
          </p:nvPr>
        </p:nvSpPr>
        <p:spPr/>
        <p:txBody>
          <a:bodyPr lIns="91440" tIns="45720" rIns="91440" bIns="45720" anchor="t"/>
          <a:lstStyle/>
          <a:p>
            <a:r>
              <a:rPr lang="en-US">
                <a:solidFill>
                  <a:srgbClr val="FFFFFF"/>
                </a:solidFill>
                <a:ea typeface="+mn-lt"/>
                <a:cs typeface="+mn-lt"/>
              </a:rPr>
              <a:t>Empowering Small Businesses: ACDBE 101</a:t>
            </a:r>
            <a:endParaRPr lang="en-US"/>
          </a:p>
        </p:txBody>
      </p:sp>
    </p:spTree>
    <p:extLst>
      <p:ext uri="{BB962C8B-B14F-4D97-AF65-F5344CB8AC3E}">
        <p14:creationId xmlns:p14="http://schemas.microsoft.com/office/powerpoint/2010/main" val="3371077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8B47-E9B3-C534-EFA5-BA2BFEA207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8AF060-D833-72F6-9310-4CA612E7A62D}"/>
              </a:ext>
              <a:ext uri="{C183D7F6-B498-43B3-948B-1728B52AA6E4}">
                <adec:decorative xmlns:adec="http://schemas.microsoft.com/office/drawing/2017/decorative" val="1"/>
              </a:ext>
            </a:extLst>
          </p:cNvPr>
          <p:cNvSpPr>
            <a:spLocks noGrp="1"/>
          </p:cNvSpPr>
          <p:nvPr>
            <p:ph type="title" idx="4294967295"/>
          </p:nvPr>
        </p:nvSpPr>
        <p:spPr>
          <a:xfrm>
            <a:off x="770439" y="496503"/>
            <a:ext cx="1016179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Calibri"/>
                <a:cs typeface="Calibri"/>
              </a:rPr>
              <a:t>What is the purpose of the ACDBE program?</a:t>
            </a:r>
            <a:endParaRPr kumimoji="0" lang="en-US" sz="4000" b="0" i="0" u="none" strike="noStrike" kern="1200" cap="none" spc="0" normalizeH="0" baseline="0" noProof="0">
              <a:ln>
                <a:noFill/>
              </a:ln>
              <a:solidFill>
                <a:srgbClr val="440099"/>
              </a:solidFill>
              <a:effectLst/>
              <a:uLnTx/>
              <a:uFillTx/>
              <a:latin typeface="+mn-lt"/>
              <a:ea typeface="+mn-ea"/>
              <a:cs typeface="+mn-cs"/>
            </a:endParaRPr>
          </a:p>
        </p:txBody>
      </p:sp>
      <p:sp>
        <p:nvSpPr>
          <p:cNvPr id="6" name="Text Placeholder 5">
            <a:extLst>
              <a:ext uri="{FF2B5EF4-FFF2-40B4-BE49-F238E27FC236}">
                <a16:creationId xmlns:a16="http://schemas.microsoft.com/office/drawing/2014/main" id="{46321073-28CA-96DE-2F31-580E5AC329D5}"/>
              </a:ext>
              <a:ext uri="{C183D7F6-B498-43B3-948B-1728B52AA6E4}">
                <adec:decorative xmlns:adec="http://schemas.microsoft.com/office/drawing/2017/decorative" val="1"/>
              </a:ext>
            </a:extLst>
          </p:cNvPr>
          <p:cNvSpPr>
            <a:spLocks noGrp="1"/>
          </p:cNvSpPr>
          <p:nvPr>
            <p:ph type="body" sz="quarter" idx="14"/>
          </p:nvPr>
        </p:nvSpPr>
        <p:spPr>
          <a:xfrm>
            <a:off x="770439" y="1611931"/>
            <a:ext cx="8319995" cy="3817761"/>
          </a:xfrm>
        </p:spPr>
        <p:txBody>
          <a:bodyPr lIns="91440" tIns="45720" rIns="91440" bIns="45720" anchor="t"/>
          <a:lstStyle/>
          <a:p>
            <a:pPr rtl="0"/>
            <a:r>
              <a:rPr lang="en-US" sz="2000" b="1" baseline="0">
                <a:latin typeface="Calibri"/>
                <a:ea typeface="Calibri"/>
                <a:cs typeface="Calibri"/>
              </a:rPr>
              <a:t>Key Objectives: </a:t>
            </a:r>
            <a:r>
              <a:rPr lang="en-US" sz="2000" b="1" baseline="0">
                <a:latin typeface="Calibri"/>
                <a:ea typeface="Calibri"/>
                <a:cs typeface="Calibri"/>
                <a:hlinkClick r:id="rId3"/>
              </a:rPr>
              <a:t>49 CFR 23.1</a:t>
            </a:r>
            <a:r>
              <a:rPr lang="en-US" sz="2000">
                <a:latin typeface="Calibri"/>
                <a:ea typeface="Calibri"/>
                <a:cs typeface="Calibri"/>
                <a:hlinkClick r:id="rId3"/>
              </a:rPr>
              <a:t>​</a:t>
            </a:r>
            <a:endParaRPr lang="en-US" sz="2000">
              <a:latin typeface="Calibri"/>
              <a:ea typeface="Calibri"/>
              <a:cs typeface="Calibri"/>
            </a:endParaRPr>
          </a:p>
          <a:p>
            <a:pPr lvl="1" rtl="0">
              <a:lnSpc>
                <a:spcPct val="100000"/>
              </a:lnSpc>
              <a:buClr>
                <a:srgbClr val="E35B2A"/>
              </a:buClr>
            </a:pPr>
            <a:r>
              <a:rPr lang="en-US" sz="2000" baseline="0">
                <a:solidFill>
                  <a:schemeClr val="bg2">
                    <a:lumMod val="10000"/>
                  </a:schemeClr>
                </a:solidFill>
                <a:latin typeface="Calibri"/>
                <a:ea typeface="Calibri"/>
                <a:cs typeface="Calibri"/>
              </a:rPr>
              <a:t>Fair Competition</a:t>
            </a:r>
            <a:r>
              <a:rPr lang="en-US" sz="2000">
                <a:solidFill>
                  <a:schemeClr val="bg2">
                    <a:lumMod val="10000"/>
                  </a:schemeClr>
                </a:solidFill>
                <a:latin typeface="Calibri"/>
                <a:ea typeface="Calibri"/>
                <a:cs typeface="Calibri"/>
              </a:rPr>
              <a:t>​</a:t>
            </a:r>
          </a:p>
          <a:p>
            <a:pPr lvl="1">
              <a:lnSpc>
                <a:spcPct val="100000"/>
              </a:lnSpc>
              <a:buClr>
                <a:srgbClr val="E35B2A"/>
              </a:buClr>
            </a:pPr>
            <a:r>
              <a:rPr lang="en-US" sz="2000">
                <a:solidFill>
                  <a:schemeClr val="bg2">
                    <a:lumMod val="10000"/>
                  </a:schemeClr>
                </a:solidFill>
                <a:latin typeface="Calibri"/>
                <a:ea typeface="Calibri"/>
                <a:cs typeface="Calibri"/>
              </a:rPr>
              <a:t>Remove Participation Barriers</a:t>
            </a:r>
          </a:p>
          <a:p>
            <a:pPr lvl="1">
              <a:lnSpc>
                <a:spcPct val="100000"/>
              </a:lnSpc>
              <a:buClr>
                <a:srgbClr val="E35B2A"/>
              </a:buClr>
            </a:pPr>
            <a:r>
              <a:rPr lang="en-US" sz="2000">
                <a:solidFill>
                  <a:schemeClr val="bg2">
                    <a:lumMod val="10000"/>
                  </a:schemeClr>
                </a:solidFill>
                <a:latin typeface="Calibri"/>
                <a:ea typeface="Calibri"/>
                <a:cs typeface="Calibri"/>
              </a:rPr>
              <a:t>Non-discrimination​</a:t>
            </a:r>
            <a:endParaRPr lang="en-US">
              <a:solidFill>
                <a:schemeClr val="bg2">
                  <a:lumMod val="10000"/>
                </a:schemeClr>
              </a:solidFill>
            </a:endParaRPr>
          </a:p>
          <a:p>
            <a:pPr lvl="1" rtl="0">
              <a:lnSpc>
                <a:spcPct val="100000"/>
              </a:lnSpc>
              <a:buClr>
                <a:srgbClr val="E35B2A"/>
              </a:buClr>
            </a:pPr>
            <a:r>
              <a:rPr lang="en-US" sz="2000" baseline="0">
                <a:solidFill>
                  <a:schemeClr val="bg2">
                    <a:lumMod val="10000"/>
                  </a:schemeClr>
                </a:solidFill>
                <a:latin typeface="Calibri"/>
                <a:ea typeface="Calibri"/>
                <a:cs typeface="Calibri"/>
              </a:rPr>
              <a:t>Eligibility Verification</a:t>
            </a:r>
            <a:r>
              <a:rPr lang="en-US" sz="2000">
                <a:solidFill>
                  <a:schemeClr val="bg2">
                    <a:lumMod val="10000"/>
                  </a:schemeClr>
                </a:solidFill>
                <a:latin typeface="Calibri"/>
                <a:ea typeface="Calibri"/>
                <a:cs typeface="Calibri"/>
              </a:rPr>
              <a:t>​</a:t>
            </a:r>
          </a:p>
          <a:p>
            <a:pPr lvl="1" rtl="0">
              <a:lnSpc>
                <a:spcPct val="100000"/>
              </a:lnSpc>
              <a:buClr>
                <a:srgbClr val="E35B2A"/>
              </a:buClr>
            </a:pPr>
            <a:r>
              <a:rPr lang="en-US" sz="2000" baseline="0">
                <a:solidFill>
                  <a:schemeClr val="bg2">
                    <a:lumMod val="10000"/>
                  </a:schemeClr>
                </a:solidFill>
                <a:latin typeface="Calibri"/>
                <a:ea typeface="Calibri"/>
                <a:cs typeface="Calibri"/>
              </a:rPr>
              <a:t>Promoting Diversity</a:t>
            </a:r>
            <a:r>
              <a:rPr lang="en-US" sz="2000">
                <a:solidFill>
                  <a:schemeClr val="bg2">
                    <a:lumMod val="10000"/>
                  </a:schemeClr>
                </a:solidFill>
                <a:latin typeface="Calibri"/>
                <a:ea typeface="Calibri"/>
                <a:cs typeface="Calibri"/>
              </a:rPr>
              <a:t>​</a:t>
            </a:r>
          </a:p>
          <a:p>
            <a:pPr lvl="1" rtl="0">
              <a:lnSpc>
                <a:spcPct val="100000"/>
              </a:lnSpc>
              <a:buClr>
                <a:srgbClr val="E35B2A"/>
              </a:buClr>
            </a:pPr>
            <a:r>
              <a:rPr lang="en-US" sz="2000" baseline="0">
                <a:solidFill>
                  <a:srgbClr val="181717"/>
                </a:solidFill>
                <a:latin typeface="Calibri"/>
                <a:ea typeface="Calibri"/>
                <a:cs typeface="Calibri"/>
              </a:rPr>
              <a:t>Business Development</a:t>
            </a:r>
            <a:endParaRPr lang="en-US" sz="2000">
              <a:solidFill>
                <a:srgbClr val="181717"/>
              </a:solidFill>
              <a:latin typeface="Calibri"/>
              <a:ea typeface="Calibri"/>
              <a:cs typeface="Calibri"/>
            </a:endParaRPr>
          </a:p>
        </p:txBody>
      </p:sp>
    </p:spTree>
    <p:extLst>
      <p:ext uri="{BB962C8B-B14F-4D97-AF65-F5344CB8AC3E}">
        <p14:creationId xmlns:p14="http://schemas.microsoft.com/office/powerpoint/2010/main" val="67843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8D304-3543-9807-F3BF-A44FF99EDA7B}"/>
              </a:ext>
              <a:ext uri="{C183D7F6-B498-43B3-948B-1728B52AA6E4}">
                <adec:decorative xmlns:adec="http://schemas.microsoft.com/office/drawing/2017/decorative" val="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Calibri"/>
                <a:cs typeface="Calibri"/>
              </a:rPr>
              <a:t>What is an ACDBE?</a:t>
            </a:r>
          </a:p>
        </p:txBody>
      </p:sp>
      <p:sp>
        <p:nvSpPr>
          <p:cNvPr id="6" name="Text Placeholder 5">
            <a:extLst>
              <a:ext uri="{FF2B5EF4-FFF2-40B4-BE49-F238E27FC236}">
                <a16:creationId xmlns:a16="http://schemas.microsoft.com/office/drawing/2014/main" id="{C3D84818-6AF5-DEF3-5E53-38E39F4998AB}"/>
              </a:ext>
              <a:ext uri="{C183D7F6-B498-43B3-948B-1728B52AA6E4}">
                <adec:decorative xmlns:adec="http://schemas.microsoft.com/office/drawing/2017/decorative" val="1"/>
              </a:ext>
            </a:extLst>
          </p:cNvPr>
          <p:cNvSpPr>
            <a:spLocks noGrp="1"/>
          </p:cNvSpPr>
          <p:nvPr>
            <p:ph type="body" sz="quarter" idx="14"/>
          </p:nvPr>
        </p:nvSpPr>
        <p:spPr>
          <a:xfrm>
            <a:off x="923959" y="1690308"/>
            <a:ext cx="9787550" cy="3817761"/>
          </a:xfrm>
        </p:spPr>
        <p:txBody>
          <a:bodyPr lIns="91440" tIns="45720" rIns="91440" bIns="45720" anchor="t"/>
          <a:lstStyle/>
          <a:p>
            <a:r>
              <a:rPr lang="en-US" sz="2000">
                <a:solidFill>
                  <a:schemeClr val="tx1"/>
                </a:solidFill>
                <a:ea typeface="Calibri"/>
                <a:cs typeface="Calibri"/>
              </a:rPr>
              <a:t>A </a:t>
            </a:r>
            <a:r>
              <a:rPr lang="en-US" sz="2000" b="1">
                <a:solidFill>
                  <a:schemeClr val="tx1"/>
                </a:solidFill>
                <a:ea typeface="Calibri"/>
                <a:cs typeface="Calibri"/>
              </a:rPr>
              <a:t>for-profit</a:t>
            </a:r>
            <a:r>
              <a:rPr lang="en-US" sz="2000">
                <a:solidFill>
                  <a:schemeClr val="tx1"/>
                </a:solidFill>
                <a:ea typeface="Calibri"/>
                <a:cs typeface="Calibri"/>
              </a:rPr>
              <a:t> small business concessionaire</a:t>
            </a:r>
            <a:endParaRPr lang="en-US">
              <a:solidFill>
                <a:schemeClr val="tx1"/>
              </a:solidFill>
              <a:ea typeface="Calibri" panose="020F0502020204030204"/>
              <a:cs typeface="Calibri" panose="020F0502020204030204"/>
            </a:endParaRPr>
          </a:p>
          <a:p>
            <a:r>
              <a:rPr lang="en-US" sz="2000">
                <a:solidFill>
                  <a:schemeClr val="tx1"/>
                </a:solidFill>
                <a:ea typeface="Calibri"/>
                <a:cs typeface="Calibri"/>
              </a:rPr>
              <a:t>At least 51% </a:t>
            </a:r>
            <a:r>
              <a:rPr lang="en-US" sz="2000" b="1" u="sng">
                <a:solidFill>
                  <a:schemeClr val="tx1"/>
                </a:solidFill>
                <a:ea typeface="Calibri"/>
                <a:cs typeface="Calibri"/>
              </a:rPr>
              <a:t>owned and controlled</a:t>
            </a:r>
            <a:r>
              <a:rPr lang="en-US" sz="2000">
                <a:solidFill>
                  <a:schemeClr val="tx1"/>
                </a:solidFill>
                <a:ea typeface="Calibri"/>
                <a:cs typeface="Calibri"/>
              </a:rPr>
              <a:t> by 1+ individuals who are </a:t>
            </a:r>
            <a:r>
              <a:rPr lang="en-US" sz="2000" b="1" u="sng">
                <a:solidFill>
                  <a:schemeClr val="tx1"/>
                </a:solidFill>
                <a:ea typeface="Calibri"/>
                <a:cs typeface="Calibri"/>
              </a:rPr>
              <a:t>both</a:t>
            </a:r>
            <a:r>
              <a:rPr lang="en-US" sz="2000">
                <a:solidFill>
                  <a:schemeClr val="tx1"/>
                </a:solidFill>
                <a:ea typeface="Calibri"/>
                <a:cs typeface="Calibri"/>
              </a:rPr>
              <a:t> socially and economically disadvantaged</a:t>
            </a:r>
            <a:endParaRPr lang="en-US">
              <a:solidFill>
                <a:schemeClr val="tx1"/>
              </a:solidFill>
              <a:ea typeface="Calibri" panose="020F0502020204030204"/>
              <a:cs typeface="Calibri" panose="020F0502020204030204"/>
            </a:endParaRPr>
          </a:p>
          <a:p>
            <a:r>
              <a:rPr lang="en-US" sz="2000">
                <a:solidFill>
                  <a:schemeClr val="tx1"/>
                </a:solidFill>
                <a:ea typeface="Calibri"/>
                <a:cs typeface="Calibri"/>
              </a:rPr>
              <a:t>Corporations: 51% of the </a:t>
            </a:r>
            <a:r>
              <a:rPr lang="en-US" sz="2000" u="sng">
                <a:solidFill>
                  <a:schemeClr val="tx1"/>
                </a:solidFill>
                <a:ea typeface="Calibri"/>
                <a:cs typeface="Calibri"/>
              </a:rPr>
              <a:t>stock</a:t>
            </a:r>
            <a:r>
              <a:rPr lang="en-US" sz="2000">
                <a:solidFill>
                  <a:schemeClr val="tx1"/>
                </a:solidFill>
                <a:ea typeface="Calibri"/>
                <a:cs typeface="Calibri"/>
              </a:rPr>
              <a:t> must be owned by 1+ such individuals</a:t>
            </a:r>
          </a:p>
        </p:txBody>
      </p:sp>
    </p:spTree>
    <p:extLst>
      <p:ext uri="{BB962C8B-B14F-4D97-AF65-F5344CB8AC3E}">
        <p14:creationId xmlns:p14="http://schemas.microsoft.com/office/powerpoint/2010/main" val="2492657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6C729-4B2A-70C1-C2AB-0F21452DA4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9F0CE4C-AF1E-8E2A-E877-14342838F0F4}"/>
              </a:ext>
              <a:ext uri="{C183D7F6-B498-43B3-948B-1728B52AA6E4}">
                <adec:decorative xmlns:adec="http://schemas.microsoft.com/office/drawing/2017/decorative" val="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Calibri"/>
                <a:cs typeface="Calibri"/>
              </a:rPr>
              <a:t>What is a </a:t>
            </a:r>
            <a:r>
              <a:rPr lang="en-US" sz="4000">
                <a:solidFill>
                  <a:srgbClr val="440099"/>
                </a:solidFill>
                <a:latin typeface="+mn-lt"/>
                <a:ea typeface="Calibri"/>
                <a:cs typeface="Calibri"/>
              </a:rPr>
              <a:t>Concession</a:t>
            </a:r>
            <a:r>
              <a:rPr kumimoji="0" lang="en-US" sz="4000" b="0" i="0" u="none" strike="noStrike" kern="1200" cap="none" spc="0" normalizeH="0" baseline="0" noProof="0">
                <a:ln>
                  <a:noFill/>
                </a:ln>
                <a:solidFill>
                  <a:srgbClr val="440099"/>
                </a:solidFill>
                <a:effectLst/>
                <a:uLnTx/>
                <a:uFillTx/>
                <a:latin typeface="+mn-lt"/>
                <a:ea typeface="Calibri"/>
                <a:cs typeface="Calibri"/>
              </a:rPr>
              <a:t>?</a:t>
            </a:r>
          </a:p>
        </p:txBody>
      </p:sp>
      <p:sp>
        <p:nvSpPr>
          <p:cNvPr id="6" name="Text Placeholder 5">
            <a:extLst>
              <a:ext uri="{FF2B5EF4-FFF2-40B4-BE49-F238E27FC236}">
                <a16:creationId xmlns:a16="http://schemas.microsoft.com/office/drawing/2014/main" id="{EBB42C1A-2506-DDD0-4FD6-82B1E6EECADC}"/>
              </a:ext>
              <a:ext uri="{C183D7F6-B498-43B3-948B-1728B52AA6E4}">
                <adec:decorative xmlns:adec="http://schemas.microsoft.com/office/drawing/2017/decorative" val="1"/>
              </a:ext>
            </a:extLst>
          </p:cNvPr>
          <p:cNvSpPr>
            <a:spLocks noGrp="1"/>
          </p:cNvSpPr>
          <p:nvPr>
            <p:ph type="body" sz="quarter" idx="14"/>
          </p:nvPr>
        </p:nvSpPr>
        <p:spPr>
          <a:xfrm>
            <a:off x="912529" y="1520119"/>
            <a:ext cx="9787550" cy="3817761"/>
          </a:xfrm>
        </p:spPr>
        <p:txBody>
          <a:bodyPr lIns="91440" tIns="45720" rIns="91440" bIns="45720" anchor="t"/>
          <a:lstStyle/>
          <a:p>
            <a:pPr marL="0" indent="0">
              <a:buNone/>
            </a:pPr>
            <a:r>
              <a:rPr lang="en-US" sz="2000"/>
              <a:t>49 CFR 23.3 “Concession”:</a:t>
            </a:r>
          </a:p>
          <a:p>
            <a:r>
              <a:rPr lang="en-US" sz="2000"/>
              <a:t>One or more for-profit businesses that </a:t>
            </a:r>
            <a:r>
              <a:rPr lang="en-US" sz="2000" b="1"/>
              <a:t>serve the traveling public:</a:t>
            </a:r>
          </a:p>
          <a:p>
            <a:pPr lvl="1"/>
            <a:r>
              <a:rPr lang="en-US" sz="2000"/>
              <a:t>(1) A business, </a:t>
            </a:r>
            <a:r>
              <a:rPr lang="en-US" sz="2000" b="1"/>
              <a:t>located on an airport </a:t>
            </a:r>
            <a:r>
              <a:rPr lang="en-US" sz="2000"/>
              <a:t>subject to this part, that is engaged in the sale of consumer goods or services to the traveling public under an agreement with the recipient, another concessionaire, or the owner or lessee of a terminal, if other than the recipient.</a:t>
            </a:r>
          </a:p>
          <a:p>
            <a:pPr lvl="1"/>
            <a:r>
              <a:rPr lang="en-US" sz="2000"/>
              <a:t>(2) A business conducting one or more of the following </a:t>
            </a:r>
            <a:r>
              <a:rPr lang="en-US" sz="2000" b="1"/>
              <a:t>covered activities</a:t>
            </a:r>
            <a:r>
              <a:rPr lang="en-US" sz="2000"/>
              <a:t>, </a:t>
            </a:r>
            <a:r>
              <a:rPr lang="en-US" sz="2000" i="1"/>
              <a:t>even if it does not maintain an office, store, or other business location on an airport </a:t>
            </a:r>
            <a:r>
              <a:rPr lang="en-US" sz="2000"/>
              <a:t>subject to this part, as long as the activities take place on the airport: </a:t>
            </a:r>
          </a:p>
          <a:p>
            <a:pPr lvl="2"/>
            <a:r>
              <a:rPr lang="en-US" sz="2000" i="1"/>
              <a:t>Management contracts and subcontracts, a web-based or other electronic business in a terminal or which passengers can access at the terminal, an advertising business that provides advertising displays or messages to the public on the airport, or a business that provides goods and services to concessionaires</a:t>
            </a:r>
          </a:p>
          <a:p>
            <a:pPr marL="57150" indent="0">
              <a:buNone/>
            </a:pPr>
            <a:r>
              <a:rPr lang="en-US" sz="2000" b="1"/>
              <a:t>Examples</a:t>
            </a:r>
            <a:r>
              <a:rPr lang="en-US" sz="2000"/>
              <a:t>: restaurant, kiosk, vending machine, or retail store serving the traveling public</a:t>
            </a:r>
          </a:p>
          <a:p>
            <a:endParaRPr lang="en-US" sz="2000">
              <a:solidFill>
                <a:schemeClr val="tx1"/>
              </a:solidFill>
              <a:ea typeface="Calibri"/>
              <a:cs typeface="Calibri"/>
            </a:endParaRPr>
          </a:p>
        </p:txBody>
      </p:sp>
    </p:spTree>
    <p:extLst>
      <p:ext uri="{BB962C8B-B14F-4D97-AF65-F5344CB8AC3E}">
        <p14:creationId xmlns:p14="http://schemas.microsoft.com/office/powerpoint/2010/main" val="782038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43B2B8-D820-424C-1180-3DC3618BFCA3}"/>
              </a:ext>
              <a:ext uri="{C183D7F6-B498-43B3-948B-1728B52AA6E4}">
                <adec:decorative xmlns:adec="http://schemas.microsoft.com/office/drawing/2017/decorative" val="1"/>
              </a:ext>
            </a:extLst>
          </p:cNvPr>
          <p:cNvSpPr>
            <a:spLocks noGrp="1"/>
          </p:cNvSpPr>
          <p:nvPr>
            <p:ph type="title" idx="4294967295"/>
          </p:nvPr>
        </p:nvSpPr>
        <p:spPr>
          <a:xfrm>
            <a:off x="770439" y="496503"/>
            <a:ext cx="10574150"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kumimoji="0" lang="en-US" sz="3200" b="0" i="0" u="none" strike="noStrike" kern="1200" cap="none" spc="0" normalizeH="0" baseline="0" noProof="0">
                <a:ln>
                  <a:noFill/>
                </a:ln>
                <a:solidFill>
                  <a:srgbClr val="440099"/>
                </a:solidFill>
                <a:effectLst/>
                <a:uLnTx/>
                <a:uFillTx/>
                <a:latin typeface="+mn-lt"/>
                <a:ea typeface="Calibri"/>
                <a:cs typeface="Calibri"/>
              </a:rPr>
              <a:t>North American Industry Classification System (</a:t>
            </a:r>
            <a:r>
              <a:rPr lang="en-US" sz="3200">
                <a:solidFill>
                  <a:srgbClr val="440099"/>
                </a:solidFill>
                <a:latin typeface="+mn-lt"/>
                <a:ea typeface="Calibri"/>
                <a:cs typeface="Calibri"/>
              </a:rPr>
              <a:t>NAICS</a:t>
            </a:r>
            <a:r>
              <a:rPr kumimoji="0" lang="en-US" sz="3200" b="0" i="0" u="none" strike="noStrike" kern="1200" cap="none" spc="0" normalizeH="0" baseline="0" noProof="0">
                <a:ln>
                  <a:noFill/>
                </a:ln>
                <a:solidFill>
                  <a:srgbClr val="440099"/>
                </a:solidFill>
                <a:effectLst/>
                <a:uLnTx/>
                <a:uFillTx/>
                <a:latin typeface="+mn-lt"/>
                <a:ea typeface="Calibri"/>
                <a:cs typeface="Calibri"/>
              </a:rPr>
              <a:t>) </a:t>
            </a:r>
            <a:r>
              <a:rPr lang="en-US" sz="3200">
                <a:solidFill>
                  <a:srgbClr val="440099"/>
                </a:solidFill>
                <a:latin typeface="+mn-lt"/>
                <a:ea typeface="Calibri"/>
                <a:cs typeface="Calibri"/>
              </a:rPr>
              <a:t>Codes</a:t>
            </a:r>
            <a:endParaRPr kumimoji="0" lang="en-US" sz="3200" b="0" i="0" u="none" strike="noStrike" kern="1200" cap="none" spc="0" normalizeH="0" baseline="0" noProof="0">
              <a:ln>
                <a:noFill/>
              </a:ln>
              <a:solidFill>
                <a:srgbClr val="440099"/>
              </a:solidFill>
              <a:effectLst/>
              <a:uLnTx/>
              <a:uFillTx/>
              <a:latin typeface="+mn-lt"/>
              <a:ea typeface="Calibri"/>
              <a:cs typeface="Calibri"/>
            </a:endParaRPr>
          </a:p>
        </p:txBody>
      </p:sp>
      <p:sp>
        <p:nvSpPr>
          <p:cNvPr id="6" name="Text Placeholder 5">
            <a:extLst>
              <a:ext uri="{FF2B5EF4-FFF2-40B4-BE49-F238E27FC236}">
                <a16:creationId xmlns:a16="http://schemas.microsoft.com/office/drawing/2014/main" id="{131CBFAA-FE03-E6C2-6F37-4DA7A26D9F00}"/>
              </a:ext>
              <a:ext uri="{C183D7F6-B498-43B3-948B-1728B52AA6E4}">
                <adec:decorative xmlns:adec="http://schemas.microsoft.com/office/drawing/2017/decorative" val="1"/>
              </a:ext>
            </a:extLst>
          </p:cNvPr>
          <p:cNvSpPr>
            <a:spLocks noGrp="1"/>
          </p:cNvSpPr>
          <p:nvPr>
            <p:ph type="body" sz="quarter" idx="14"/>
          </p:nvPr>
        </p:nvSpPr>
        <p:spPr>
          <a:xfrm>
            <a:off x="942897" y="1519931"/>
            <a:ext cx="9626395" cy="3818138"/>
          </a:xfrm>
        </p:spPr>
        <p:txBody>
          <a:bodyPr lIns="91440" tIns="45720" rIns="91440" bIns="45720" anchor="t"/>
          <a:lstStyle/>
          <a:p>
            <a:r>
              <a:rPr lang="en-US" sz="2000">
                <a:ea typeface="Calibri"/>
                <a:cs typeface="Calibri"/>
              </a:rPr>
              <a:t>Federal Business Classification System: </a:t>
            </a:r>
            <a:r>
              <a:rPr lang="en-US" sz="2000">
                <a:ea typeface="Calibri"/>
                <a:cs typeface="Calibri"/>
                <a:hlinkClick r:id="rId3"/>
              </a:rPr>
              <a:t>https://www.census.gov/naics/</a:t>
            </a:r>
            <a:endParaRPr lang="en-US" sz="2000">
              <a:ea typeface="Calibri"/>
              <a:cs typeface="Calibri"/>
            </a:endParaRPr>
          </a:p>
          <a:p>
            <a:r>
              <a:rPr lang="en-US" sz="2000">
                <a:ea typeface="Calibri"/>
                <a:cs typeface="Calibri"/>
              </a:rPr>
              <a:t>Six-digit code for specific types of work</a:t>
            </a:r>
          </a:p>
          <a:p>
            <a:r>
              <a:rPr lang="en-US" sz="2000">
                <a:ea typeface="Calibri"/>
                <a:cs typeface="Calibri"/>
              </a:rPr>
              <a:t>Submit an </a:t>
            </a:r>
            <a:r>
              <a:rPr lang="en-US" sz="2000" b="1">
                <a:ea typeface="Calibri"/>
                <a:cs typeface="Calibri"/>
              </a:rPr>
              <a:t>expansion application </a:t>
            </a:r>
            <a:r>
              <a:rPr lang="en-US" sz="2000">
                <a:ea typeface="Calibri"/>
                <a:cs typeface="Calibri"/>
              </a:rPr>
              <a:t>in B2G to add additional codes </a:t>
            </a:r>
            <a:r>
              <a:rPr lang="en-US" sz="2000" i="1">
                <a:ea typeface="Calibri"/>
                <a:cs typeface="Calibri"/>
              </a:rPr>
              <a:t>with justification</a:t>
            </a:r>
          </a:p>
          <a:p>
            <a:pPr lvl="1"/>
            <a:r>
              <a:rPr lang="en-US" sz="2000">
                <a:ea typeface="Calibri"/>
                <a:cs typeface="Calibri"/>
              </a:rPr>
              <a:t>Must be able to prove you can perform the type of work NOW</a:t>
            </a:r>
          </a:p>
          <a:p>
            <a:pPr marL="0" indent="0">
              <a:buNone/>
            </a:pPr>
            <a:endParaRPr lang="en-US" sz="2000">
              <a:ea typeface="Calibri"/>
              <a:cs typeface="Calibri"/>
            </a:endParaRPr>
          </a:p>
        </p:txBody>
      </p:sp>
    </p:spTree>
    <p:extLst>
      <p:ext uri="{BB962C8B-B14F-4D97-AF65-F5344CB8AC3E}">
        <p14:creationId xmlns:p14="http://schemas.microsoft.com/office/powerpoint/2010/main" val="196362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AB6BD3-56A5-E9E5-FF0F-982E90D225FA}"/>
              </a:ext>
              <a:ext uri="{C183D7F6-B498-43B3-948B-1728B52AA6E4}">
                <adec:decorative xmlns:adec="http://schemas.microsoft.com/office/drawing/2017/decorative" val="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mn-ea"/>
                <a:cs typeface="Calibri"/>
              </a:rPr>
              <a:t>Certification Eligibility</a:t>
            </a:r>
          </a:p>
        </p:txBody>
      </p:sp>
      <p:sp>
        <p:nvSpPr>
          <p:cNvPr id="6" name="Text Placeholder 5">
            <a:extLst>
              <a:ext uri="{FF2B5EF4-FFF2-40B4-BE49-F238E27FC236}">
                <a16:creationId xmlns:a16="http://schemas.microsoft.com/office/drawing/2014/main" id="{97F43092-E0C5-523E-0187-64921557F633}"/>
              </a:ext>
              <a:ext uri="{C183D7F6-B498-43B3-948B-1728B52AA6E4}">
                <adec:decorative xmlns:adec="http://schemas.microsoft.com/office/drawing/2017/decorative" val="1"/>
              </a:ext>
            </a:extLst>
          </p:cNvPr>
          <p:cNvSpPr>
            <a:spLocks noGrp="1"/>
          </p:cNvSpPr>
          <p:nvPr>
            <p:ph type="body" sz="quarter" idx="14"/>
          </p:nvPr>
        </p:nvSpPr>
        <p:spPr>
          <a:xfrm>
            <a:off x="851448" y="1520119"/>
            <a:ext cx="10338522" cy="3817761"/>
          </a:xfrm>
        </p:spPr>
        <p:txBody>
          <a:bodyPr lIns="91440" tIns="45720" rIns="91440" bIns="45720" anchor="t"/>
          <a:lstStyle/>
          <a:p>
            <a:r>
              <a:rPr lang="en-US" sz="2000">
                <a:ea typeface="Calibri"/>
                <a:cs typeface="Calibri"/>
              </a:rPr>
              <a:t>Currently operating, for-profit business</a:t>
            </a:r>
            <a:endParaRPr lang="en-US"/>
          </a:p>
          <a:p>
            <a:r>
              <a:rPr lang="en-US" sz="2000">
                <a:solidFill>
                  <a:schemeClr val="tx1"/>
                </a:solidFill>
                <a:ea typeface="+mn-lt"/>
                <a:cs typeface="+mn-lt"/>
              </a:rPr>
              <a:t>US Citizen or lawfully admitted permanent resident</a:t>
            </a:r>
          </a:p>
          <a:p>
            <a:r>
              <a:rPr lang="en-US" sz="2000">
                <a:solidFill>
                  <a:schemeClr val="tx1"/>
                </a:solidFill>
                <a:ea typeface="+mn-lt"/>
                <a:cs typeface="+mn-lt"/>
              </a:rPr>
              <a:t>Business Size Cap: Gross receipts cannot exceed $56.42 million per year (</a:t>
            </a:r>
            <a:r>
              <a:rPr lang="en-US" sz="2000" i="1">
                <a:solidFill>
                  <a:schemeClr val="tx1"/>
                </a:solidFill>
                <a:ea typeface="+mn-lt"/>
                <a:cs typeface="+mn-lt"/>
              </a:rPr>
              <a:t>or other ACDBE size limits - banks, car rental</a:t>
            </a:r>
            <a:r>
              <a:rPr lang="en-US" sz="2000">
                <a:solidFill>
                  <a:schemeClr val="tx1"/>
                </a:solidFill>
                <a:ea typeface="+mn-lt"/>
                <a:cs typeface="+mn-lt"/>
              </a:rPr>
              <a:t>s)</a:t>
            </a:r>
          </a:p>
          <a:p>
            <a:r>
              <a:rPr lang="en-US" sz="2000">
                <a:solidFill>
                  <a:schemeClr val="tx1"/>
                </a:solidFill>
                <a:ea typeface="+mn-lt"/>
                <a:cs typeface="+mn-lt"/>
              </a:rPr>
              <a:t>Experience, Expertise, and Control </a:t>
            </a:r>
          </a:p>
          <a:p>
            <a:r>
              <a:rPr lang="en-US" sz="2000">
                <a:ea typeface="+mn-lt"/>
                <a:cs typeface="+mn-lt"/>
              </a:rPr>
              <a:t>Burden of Proof: Personal Narrative</a:t>
            </a:r>
          </a:p>
          <a:p>
            <a:r>
              <a:rPr lang="en-US" sz="2000">
                <a:solidFill>
                  <a:schemeClr val="tx1"/>
                </a:solidFill>
                <a:ea typeface="+mn-lt"/>
                <a:cs typeface="+mn-lt"/>
              </a:rPr>
              <a:t>Special rules apply for these three types of organizations (49 CFR 26.63):</a:t>
            </a:r>
          </a:p>
          <a:p>
            <a:pPr lvl="1"/>
            <a:r>
              <a:rPr lang="en-US" sz="2000">
                <a:solidFill>
                  <a:schemeClr val="tx1"/>
                </a:solidFill>
                <a:ea typeface="+mn-lt"/>
                <a:cs typeface="+mn-lt"/>
              </a:rPr>
              <a:t>Indian Tribes</a:t>
            </a:r>
          </a:p>
          <a:p>
            <a:pPr lvl="1"/>
            <a:r>
              <a:rPr lang="en-US" sz="2000">
                <a:solidFill>
                  <a:schemeClr val="tx1"/>
                </a:solidFill>
                <a:ea typeface="+mn-lt"/>
                <a:cs typeface="+mn-lt"/>
              </a:rPr>
              <a:t>Native Hawaiian organizations (NHO)</a:t>
            </a:r>
          </a:p>
          <a:p>
            <a:pPr lvl="1"/>
            <a:r>
              <a:rPr lang="en-US" sz="2000">
                <a:solidFill>
                  <a:schemeClr val="tx1"/>
                </a:solidFill>
                <a:ea typeface="+mn-lt"/>
                <a:cs typeface="+mn-lt"/>
              </a:rPr>
              <a:t>Alaska Native Corporations (ANCs)</a:t>
            </a:r>
          </a:p>
        </p:txBody>
      </p:sp>
    </p:spTree>
    <p:extLst>
      <p:ext uri="{BB962C8B-B14F-4D97-AF65-F5344CB8AC3E}">
        <p14:creationId xmlns:p14="http://schemas.microsoft.com/office/powerpoint/2010/main" val="3818434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E3B3A0-F0D3-5A48-FFBD-C3719914B800}"/>
              </a:ext>
              <a:ext uri="{C183D7F6-B498-43B3-948B-1728B52AA6E4}">
                <adec:decorative xmlns:adec="http://schemas.microsoft.com/office/drawing/2017/decorative" val="1"/>
              </a:ext>
            </a:extLst>
          </p:cNvPr>
          <p:cNvSpPr>
            <a:spLocks noGrp="1"/>
          </p:cNvSpPr>
          <p:nvPr>
            <p:ph type="title" idx="4294967295"/>
          </p:nvPr>
        </p:nvSpPr>
        <p:spPr>
          <a:xfrm>
            <a:off x="770439" y="496503"/>
            <a:ext cx="9659750"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Calibri"/>
                <a:cs typeface="Calibri"/>
              </a:rPr>
              <a:t>Business Size Determinations § 26.65 </a:t>
            </a:r>
          </a:p>
        </p:txBody>
      </p:sp>
      <p:sp>
        <p:nvSpPr>
          <p:cNvPr id="6" name="Text Placeholder 5">
            <a:extLst>
              <a:ext uri="{FF2B5EF4-FFF2-40B4-BE49-F238E27FC236}">
                <a16:creationId xmlns:a16="http://schemas.microsoft.com/office/drawing/2014/main" id="{42A2DCE6-632C-4DAF-AC69-867F6600B5F9}"/>
              </a:ext>
              <a:ext uri="{C183D7F6-B498-43B3-948B-1728B52AA6E4}">
                <adec:decorative xmlns:adec="http://schemas.microsoft.com/office/drawing/2017/decorative" val="1"/>
              </a:ext>
            </a:extLst>
          </p:cNvPr>
          <p:cNvSpPr>
            <a:spLocks noGrp="1"/>
          </p:cNvSpPr>
          <p:nvPr>
            <p:ph type="body" sz="quarter" idx="14"/>
          </p:nvPr>
        </p:nvSpPr>
        <p:spPr>
          <a:xfrm>
            <a:off x="873413" y="1441109"/>
            <a:ext cx="10048783" cy="3803650"/>
          </a:xfrm>
        </p:spPr>
        <p:txBody>
          <a:bodyPr lIns="91440" tIns="45720" rIns="91440" bIns="45720" anchor="t"/>
          <a:lstStyle/>
          <a:p>
            <a:r>
              <a:rPr lang="en-US" sz="2000">
                <a:ea typeface="+mn-lt"/>
                <a:cs typeface="+mn-lt"/>
              </a:rPr>
              <a:t>(a) </a:t>
            </a:r>
            <a:r>
              <a:rPr lang="en-US" sz="2000" b="1" i="1">
                <a:ea typeface="+mn-lt"/>
                <a:cs typeface="+mn-lt"/>
              </a:rPr>
              <a:t>By NAICS Code:</a:t>
            </a:r>
          </a:p>
          <a:p>
            <a:pPr lvl="1"/>
            <a:r>
              <a:rPr lang="en-US" sz="2000">
                <a:ea typeface="+mn-lt"/>
                <a:cs typeface="+mn-lt"/>
              </a:rPr>
              <a:t>Must meet Small Business Administration (SBA) requirements</a:t>
            </a:r>
          </a:p>
          <a:p>
            <a:pPr lvl="1"/>
            <a:r>
              <a:rPr lang="en-US" sz="2000">
                <a:ea typeface="+mn-lt"/>
                <a:cs typeface="+mn-lt"/>
              </a:rPr>
              <a:t>SBA business size limit - </a:t>
            </a:r>
            <a:r>
              <a:rPr lang="en-US" sz="2000">
                <a:ea typeface="+mn-lt"/>
                <a:cs typeface="+mn-lt"/>
                <a:hlinkClick r:id="rId3"/>
              </a:rPr>
              <a:t>13 CFR part 121</a:t>
            </a:r>
            <a:r>
              <a:rPr lang="en-US" sz="2000">
                <a:ea typeface="+mn-lt"/>
                <a:cs typeface="+mn-lt"/>
              </a:rPr>
              <a:t> corresponds to the applicable NAICS codes</a:t>
            </a:r>
          </a:p>
          <a:p>
            <a:pPr lvl="1"/>
            <a:r>
              <a:rPr lang="en-US" sz="2000">
                <a:ea typeface="+mn-lt"/>
                <a:cs typeface="+mn-lt"/>
              </a:rPr>
              <a:t>Computed on a cash basis, as defined in </a:t>
            </a:r>
            <a:r>
              <a:rPr lang="en-US" sz="2000">
                <a:ea typeface="+mn-lt"/>
                <a:cs typeface="+mn-lt"/>
                <a:hlinkClick r:id="rId4"/>
              </a:rPr>
              <a:t>13 CFR 121.104(a)</a:t>
            </a:r>
            <a:endParaRPr lang="en-US" sz="2000">
              <a:ea typeface="+mn-lt"/>
              <a:cs typeface="+mn-lt"/>
            </a:endParaRPr>
          </a:p>
          <a:p>
            <a:pPr lvl="1"/>
            <a:r>
              <a:rPr lang="en-US" sz="2000">
                <a:ea typeface="+mn-lt"/>
                <a:cs typeface="+mn-lt"/>
              </a:rPr>
              <a:t>Averaged over the firm's preceding five fiscal years </a:t>
            </a:r>
          </a:p>
          <a:p>
            <a:r>
              <a:rPr lang="en-US" sz="2000">
                <a:ea typeface="+mn-lt"/>
                <a:cs typeface="+mn-lt"/>
              </a:rPr>
              <a:t>(b) </a:t>
            </a:r>
            <a:r>
              <a:rPr lang="en-US" sz="2000" b="1" i="1">
                <a:ea typeface="+mn-lt"/>
                <a:cs typeface="+mn-lt"/>
              </a:rPr>
              <a:t>Statutory cap: </a:t>
            </a:r>
            <a:r>
              <a:rPr lang="en-US" sz="2000">
                <a:ea typeface="+mn-lt"/>
                <a:cs typeface="+mn-lt"/>
                <a:hlinkClick r:id="rId5"/>
              </a:rPr>
              <a:t>13 CFR 121.104</a:t>
            </a:r>
            <a:endParaRPr lang="en-US" sz="2000" b="1" i="1">
              <a:ea typeface="+mn-lt"/>
              <a:cs typeface="+mn-lt"/>
            </a:endParaRPr>
          </a:p>
          <a:p>
            <a:pPr lvl="1"/>
            <a:r>
              <a:rPr lang="en-US" sz="2000">
                <a:ea typeface="+mn-lt"/>
                <a:cs typeface="+mn-lt"/>
              </a:rPr>
              <a:t>Even if a firm is a small business under </a:t>
            </a:r>
            <a:r>
              <a:rPr lang="en-US" sz="2000">
                <a:ea typeface="+mn-lt"/>
                <a:cs typeface="+mn-lt"/>
                <a:hlinkClick r:id="rId6"/>
              </a:rPr>
              <a:t>paragraph (a)</a:t>
            </a:r>
            <a:r>
              <a:rPr lang="en-US" sz="2000">
                <a:ea typeface="+mn-lt"/>
                <a:cs typeface="+mn-lt"/>
              </a:rPr>
              <a:t> of this section, it is ineligible to perform DBE work on FHWA or FTA-assisted contracts if its affiliated annual gross receipts averaged over the firm's previous three fiscal years exceed $30.72 million (March 1, 2024). </a:t>
            </a:r>
          </a:p>
          <a:p>
            <a:pPr lvl="1"/>
            <a:r>
              <a:rPr lang="en-US" sz="2000">
                <a:ea typeface="+mn-lt"/>
                <a:cs typeface="+mn-lt"/>
              </a:rPr>
              <a:t>DOT adjusts this amount annually and posts updates on its website: </a:t>
            </a:r>
            <a:r>
              <a:rPr lang="en-US" sz="2000" i="1">
                <a:ea typeface="+mn-lt"/>
                <a:cs typeface="+mn-lt"/>
                <a:hlinkClick r:id="rId7"/>
              </a:rPr>
              <a:t>https://www.transportation.gov/DBEsizestandards</a:t>
            </a:r>
            <a:r>
              <a:rPr lang="en-US" sz="2000">
                <a:ea typeface="+mn-lt"/>
                <a:cs typeface="+mn-lt"/>
              </a:rPr>
              <a:t>.</a:t>
            </a:r>
            <a:endParaRPr lang="en-US" sz="2000"/>
          </a:p>
          <a:p>
            <a:endParaRPr lang="en-US" sz="2000">
              <a:ea typeface="Calibri"/>
              <a:cs typeface="Calibri"/>
            </a:endParaRPr>
          </a:p>
        </p:txBody>
      </p:sp>
    </p:spTree>
    <p:extLst>
      <p:ext uri="{BB962C8B-B14F-4D97-AF65-F5344CB8AC3E}">
        <p14:creationId xmlns:p14="http://schemas.microsoft.com/office/powerpoint/2010/main" val="3233927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ocial and Economic Disadvantage § 26.67">
            <a:extLst>
              <a:ext uri="{FF2B5EF4-FFF2-40B4-BE49-F238E27FC236}">
                <a16:creationId xmlns:a16="http://schemas.microsoft.com/office/drawing/2014/main" id="{AA2F2804-5760-BFB8-894B-685824DE767A}"/>
              </a:ext>
              <a:ext uri="{C183D7F6-B498-43B3-948B-1728B52AA6E4}">
                <adec:decorative xmlns:adec="http://schemas.microsoft.com/office/drawing/2017/decorative" val="0"/>
              </a:ext>
            </a:extLst>
          </p:cNvPr>
          <p:cNvSpPr>
            <a:spLocks noGrp="1"/>
          </p:cNvSpPr>
          <p:nvPr>
            <p:ph type="title" idx="4294967295"/>
          </p:nvPr>
        </p:nvSpPr>
        <p:spPr>
          <a:xfrm>
            <a:off x="700413" y="373001"/>
            <a:ext cx="10515600" cy="679186"/>
          </a:xfrm>
          <a:prstGeom prst="rect">
            <a:avLst/>
          </a:prstGeom>
        </p:spPr>
        <p:txBody>
          <a:bodyPr/>
          <a:lstStyle/>
          <a:p>
            <a:r>
              <a:rPr lang="en-US" sz="4000">
                <a:solidFill>
                  <a:srgbClr val="440099"/>
                </a:solidFill>
                <a:latin typeface="+mn-lt"/>
                <a:ea typeface="Calibri"/>
                <a:cs typeface="Calibri"/>
              </a:rPr>
              <a:t>Social and Economic Disadvantage (SED) § 26.67</a:t>
            </a:r>
          </a:p>
        </p:txBody>
      </p:sp>
      <p:sp>
        <p:nvSpPr>
          <p:cNvPr id="6" name="Text Placeholder 5" descr="Group membership:&#10;General rule:&#10;Citizens of the United States (or lawfully admitted permanent residents)&#10;Women, Black American, Hispanic American, Native American, Asian Pacific American, Subcontinent Asian American, or other minorities found to be disadvantaged by the Small Business Administration (SBA)&#10;Native American group membership:&#10;Declaration of Eligibility (DOE) required &#10;Proof of enrollment in a federally or State-recognized Indian Tribe &#10;Native Hawaiian or Alaska Native group membership requires documentation under State or Federal law attesting to the individual's status as a member of that group.&#10;&#10;">
            <a:extLst>
              <a:ext uri="{FF2B5EF4-FFF2-40B4-BE49-F238E27FC236}">
                <a16:creationId xmlns:a16="http://schemas.microsoft.com/office/drawing/2014/main" id="{099433FD-DB10-88D3-5B8C-31BB45361233}"/>
              </a:ext>
            </a:extLst>
          </p:cNvPr>
          <p:cNvSpPr>
            <a:spLocks noGrp="1"/>
          </p:cNvSpPr>
          <p:nvPr>
            <p:ph type="body" sz="quarter" idx="14"/>
          </p:nvPr>
        </p:nvSpPr>
        <p:spPr>
          <a:xfrm>
            <a:off x="838200" y="1521533"/>
            <a:ext cx="9397387" cy="3814934"/>
          </a:xfrm>
        </p:spPr>
        <p:txBody>
          <a:bodyPr lIns="91440" tIns="45720" rIns="91440" bIns="45720" anchor="t"/>
          <a:lstStyle/>
          <a:p>
            <a:r>
              <a:rPr lang="en-US" sz="2000" b="1">
                <a:ea typeface="+mn-lt"/>
                <a:cs typeface="+mn-lt"/>
              </a:rPr>
              <a:t>New</a:t>
            </a:r>
            <a:r>
              <a:rPr lang="en-US" sz="2000" b="1">
                <a:solidFill>
                  <a:srgbClr val="181717"/>
                </a:solidFill>
                <a:ea typeface="+mn-lt"/>
                <a:cs typeface="+mn-lt"/>
              </a:rPr>
              <a:t> Standard = Non-presumptive Disadvantage</a:t>
            </a:r>
          </a:p>
          <a:p>
            <a:pPr lvl="1"/>
            <a:r>
              <a:rPr lang="en-US" sz="2000"/>
              <a:t>Applicants must </a:t>
            </a:r>
            <a:r>
              <a:rPr lang="en-US" sz="2000" b="1"/>
              <a:t>demonstrate social and economic disadvantage (SED)</a:t>
            </a:r>
            <a:r>
              <a:rPr lang="en-US" sz="2000"/>
              <a:t> based on individualized experiences occurring within American society, </a:t>
            </a:r>
            <a:r>
              <a:rPr lang="en-US" sz="2000" b="1" u="sng"/>
              <a:t>without regard to race or sex</a:t>
            </a:r>
            <a:r>
              <a:rPr lang="en-US" sz="2000"/>
              <a:t>.</a:t>
            </a:r>
          </a:p>
          <a:p>
            <a:pPr lvl="1"/>
            <a:r>
              <a:rPr lang="en-US" sz="2000">
                <a:solidFill>
                  <a:srgbClr val="181717"/>
                </a:solidFill>
                <a:ea typeface="Calibri" panose="020F0502020204030204"/>
                <a:cs typeface="Calibri" panose="020F0502020204030204"/>
              </a:rPr>
              <a:t>Each owner must submit a Personal Narrative “</a:t>
            </a:r>
            <a:r>
              <a:rPr lang="en-US" sz="2000" i="1"/>
              <a:t>establishing the existence of disadvantage by a preponderance of the evidence based on individualized proof regarding specific instances of economic hardship, systemic barriers, and denied opportunities that impeded the owner's progress or success in education, employment, or business, including obtaining financing on terms available to similarly situated, non-disadvantaged persons.” </a:t>
            </a:r>
            <a:r>
              <a:rPr lang="pt-BR" sz="2000"/>
              <a:t>49 CFR 26.67(a)(1)</a:t>
            </a:r>
          </a:p>
          <a:p>
            <a:pPr lvl="1"/>
            <a:endParaRPr lang="en-US" sz="2000" i="1">
              <a:solidFill>
                <a:srgbClr val="181717"/>
              </a:solidFill>
              <a:ea typeface="Calibri" panose="020F0502020204030204"/>
              <a:cs typeface="Calibri" panose="020F0502020204030204"/>
            </a:endParaRPr>
          </a:p>
          <a:p>
            <a:pPr marL="0" indent="0">
              <a:buNone/>
            </a:pPr>
            <a:endParaRPr lang="en-US" sz="2000">
              <a:ea typeface="Calibri"/>
              <a:cs typeface="Calibri"/>
            </a:endParaRPr>
          </a:p>
        </p:txBody>
      </p:sp>
    </p:spTree>
    <p:extLst>
      <p:ext uri="{BB962C8B-B14F-4D97-AF65-F5344CB8AC3E}">
        <p14:creationId xmlns:p14="http://schemas.microsoft.com/office/powerpoint/2010/main" val="418430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FC79C-E035-6D26-52E7-02E0C7636157}"/>
            </a:ext>
          </a:extLst>
        </p:cNvPr>
        <p:cNvGrpSpPr/>
        <p:nvPr/>
      </p:nvGrpSpPr>
      <p:grpSpPr>
        <a:xfrm>
          <a:off x="0" y="0"/>
          <a:ext cx="0" cy="0"/>
          <a:chOff x="0" y="0"/>
          <a:chExt cx="0" cy="0"/>
        </a:xfrm>
      </p:grpSpPr>
      <p:sp>
        <p:nvSpPr>
          <p:cNvPr id="4" name="Title 3" descr="Social and Economic Disadvantage § 26.67">
            <a:extLst>
              <a:ext uri="{FF2B5EF4-FFF2-40B4-BE49-F238E27FC236}">
                <a16:creationId xmlns:a16="http://schemas.microsoft.com/office/drawing/2014/main" id="{45872965-4E0C-C03B-3609-506FB0BF9AF1}"/>
              </a:ext>
              <a:ext uri="{C183D7F6-B498-43B3-948B-1728B52AA6E4}">
                <adec:decorative xmlns:adec="http://schemas.microsoft.com/office/drawing/2017/decorative" val="0"/>
              </a:ext>
            </a:extLst>
          </p:cNvPr>
          <p:cNvSpPr>
            <a:spLocks noGrp="1"/>
          </p:cNvSpPr>
          <p:nvPr>
            <p:ph type="title" idx="4294967295"/>
          </p:nvPr>
        </p:nvSpPr>
        <p:spPr>
          <a:xfrm>
            <a:off x="838200" y="347948"/>
            <a:ext cx="10515600" cy="1325563"/>
          </a:xfrm>
          <a:prstGeom prst="rect">
            <a:avLst/>
          </a:prstGeom>
        </p:spPr>
        <p:txBody>
          <a:bodyPr/>
          <a:lstStyle/>
          <a:p>
            <a:r>
              <a:rPr lang="en-US" sz="4000">
                <a:solidFill>
                  <a:srgbClr val="440099"/>
                </a:solidFill>
                <a:latin typeface="+mn-lt"/>
                <a:ea typeface="Calibri"/>
                <a:cs typeface="Calibri"/>
              </a:rPr>
              <a:t>Personal Narrative (PN) Guidance</a:t>
            </a:r>
          </a:p>
        </p:txBody>
      </p:sp>
      <p:sp>
        <p:nvSpPr>
          <p:cNvPr id="8" name="TextBox 7">
            <a:extLst>
              <a:ext uri="{FF2B5EF4-FFF2-40B4-BE49-F238E27FC236}">
                <a16:creationId xmlns:a16="http://schemas.microsoft.com/office/drawing/2014/main" id="{96655699-9B3C-A0AB-42E8-7B7D0B52CC41}"/>
              </a:ext>
            </a:extLst>
          </p:cNvPr>
          <p:cNvSpPr txBox="1"/>
          <p:nvPr/>
        </p:nvSpPr>
        <p:spPr>
          <a:xfrm>
            <a:off x="615341" y="1356762"/>
            <a:ext cx="10961318" cy="5632311"/>
          </a:xfrm>
          <a:prstGeom prst="rect">
            <a:avLst/>
          </a:prstGeom>
          <a:noFill/>
        </p:spPr>
        <p:txBody>
          <a:bodyPr wrap="square" lIns="91440" tIns="45720" rIns="91440" bIns="45720" anchor="t">
            <a:spAutoFit/>
          </a:bodyPr>
          <a:lstStyle/>
          <a:p>
            <a:pPr marL="342900" indent="-342900" fontAlgn="t">
              <a:lnSpc>
                <a:spcPct val="100000"/>
              </a:lnSpc>
              <a:buFont typeface="Arial" panose="020B0604020202020204" pitchFamily="34" charset="0"/>
              <a:buChar char="•"/>
            </a:pPr>
            <a:r>
              <a:rPr lang="en-US"/>
              <a:t>Must establish disadvantage by </a:t>
            </a:r>
            <a:r>
              <a:rPr lang="en-US" i="1"/>
              <a:t>preponderance of evidence.</a:t>
            </a:r>
            <a:endParaRPr lang="en-US"/>
          </a:p>
          <a:p>
            <a:pPr marL="342900" indent="-342900" fontAlgn="t">
              <a:lnSpc>
                <a:spcPct val="100000"/>
              </a:lnSpc>
              <a:buFont typeface="Arial" panose="020B0604020202020204" pitchFamily="34" charset="0"/>
              <a:buChar char="•"/>
            </a:pPr>
            <a:r>
              <a:rPr lang="en-US"/>
              <a:t>Include individualized, specific instances of: </a:t>
            </a:r>
          </a:p>
          <a:p>
            <a:pPr marL="800100" lvl="1" indent="-342900" fontAlgn="t">
              <a:buFont typeface="Arial" panose="020B0604020202020204" pitchFamily="34" charset="0"/>
              <a:buChar char="•"/>
            </a:pPr>
            <a:r>
              <a:rPr lang="en-US" b="1"/>
              <a:t>Economic hardship</a:t>
            </a:r>
          </a:p>
          <a:p>
            <a:pPr marL="1257300" lvl="2" indent="-342900" fontAlgn="t">
              <a:buFont typeface="Arial" panose="020B0604020202020204" pitchFamily="34" charset="0"/>
              <a:buChar char="•"/>
            </a:pPr>
            <a:r>
              <a:rPr lang="en-US" i="1"/>
              <a:t>Examples</a:t>
            </a:r>
            <a:r>
              <a:rPr lang="en-US"/>
              <a:t>: </a:t>
            </a:r>
          </a:p>
          <a:p>
            <a:pPr marL="1714500" lvl="3" indent="-342900" fontAlgn="t">
              <a:buFont typeface="Arial" panose="020B0604020202020204" pitchFamily="34" charset="0"/>
              <a:buChar char="•"/>
            </a:pPr>
            <a:r>
              <a:rPr lang="en-US"/>
              <a:t>Inability to secure business loans or credit on reasonable terms despite good credit history. </a:t>
            </a:r>
          </a:p>
          <a:p>
            <a:pPr marL="1714500" lvl="3" indent="-342900" fontAlgn="t">
              <a:buFont typeface="Arial" panose="020B0604020202020204" pitchFamily="34" charset="0"/>
              <a:buChar char="•"/>
            </a:pPr>
            <a:r>
              <a:rPr lang="en-US"/>
              <a:t>Loss of income due to discriminatory practices or exclusion from contracting opportunities. </a:t>
            </a:r>
          </a:p>
          <a:p>
            <a:pPr marL="1714500" lvl="3" indent="-342900" fontAlgn="t">
              <a:buFont typeface="Arial" panose="020B0604020202020204" pitchFamily="34" charset="0"/>
              <a:buChar char="•"/>
            </a:pPr>
            <a:r>
              <a:rPr lang="en-US"/>
              <a:t>Limited access to capital markets compared to similarly situated non-disadvantaged individuals. </a:t>
            </a:r>
          </a:p>
          <a:p>
            <a:pPr marL="1714500" lvl="3" indent="-342900" fontAlgn="t">
              <a:buFont typeface="Arial" panose="020B0604020202020204" pitchFamily="34" charset="0"/>
              <a:buChar char="•"/>
            </a:pPr>
            <a:r>
              <a:rPr lang="en-US"/>
              <a:t>Significant financial strain caused by lack of generational wealth or collateral for financing. </a:t>
            </a:r>
          </a:p>
          <a:p>
            <a:pPr marL="1714500" lvl="3" indent="-342900" fontAlgn="t">
              <a:buFont typeface="Arial" panose="020B0604020202020204" pitchFamily="34" charset="0"/>
              <a:buChar char="•"/>
            </a:pPr>
            <a:r>
              <a:rPr lang="en-US"/>
              <a:t>Higher interest rates or unfavorable loan conditions compared to peers.</a:t>
            </a:r>
          </a:p>
          <a:p>
            <a:pPr marL="800100" lvl="1" indent="-342900" fontAlgn="t">
              <a:lnSpc>
                <a:spcPct val="100000"/>
              </a:lnSpc>
              <a:buFont typeface="Arial" panose="020B0604020202020204" pitchFamily="34" charset="0"/>
              <a:buChar char="•"/>
            </a:pPr>
            <a:r>
              <a:rPr lang="en-US" b="1"/>
              <a:t>Systemic barriers</a:t>
            </a:r>
          </a:p>
          <a:p>
            <a:pPr marL="1257300" lvl="2" indent="-342900" fontAlgn="t">
              <a:buFont typeface="Arial" panose="020B0604020202020204" pitchFamily="34" charset="0"/>
              <a:buChar char="•"/>
            </a:pPr>
            <a:r>
              <a:rPr lang="en-US" i="1"/>
              <a:t>Examples</a:t>
            </a:r>
            <a:r>
              <a:rPr lang="en-US"/>
              <a:t>: </a:t>
            </a:r>
          </a:p>
          <a:p>
            <a:pPr marL="1714500" lvl="3" indent="-342900" fontAlgn="t">
              <a:buFont typeface="Arial" panose="020B0604020202020204" pitchFamily="34" charset="0"/>
              <a:buChar char="•"/>
            </a:pPr>
            <a:r>
              <a:rPr lang="en-US"/>
              <a:t>Exclusion from professional networks or industry associations that facilitate business growth. </a:t>
            </a:r>
          </a:p>
          <a:p>
            <a:pPr marL="1714500" lvl="3" indent="-342900" fontAlgn="t">
              <a:buFont typeface="Arial" panose="020B0604020202020204" pitchFamily="34" charset="0"/>
              <a:buChar char="•"/>
            </a:pPr>
            <a:r>
              <a:rPr lang="en-US"/>
              <a:t>Denial of opportunities to bid on contracts due to restrictive qualification criteria. Institutional bias in procurement processes or lending practices. </a:t>
            </a:r>
          </a:p>
          <a:p>
            <a:pPr marL="1714500" lvl="3" indent="-342900" fontAlgn="t">
              <a:buFont typeface="Arial" panose="020B0604020202020204" pitchFamily="34" charset="0"/>
              <a:buChar char="•"/>
            </a:pPr>
            <a:r>
              <a:rPr lang="en-US"/>
              <a:t>Lack of mentorship or access to training programs commonly available to others. </a:t>
            </a:r>
          </a:p>
          <a:p>
            <a:pPr marL="1714500" lvl="3" indent="-342900" fontAlgn="t">
              <a:buFont typeface="Arial" panose="020B0604020202020204" pitchFamily="34" charset="0"/>
              <a:buChar char="•"/>
            </a:pPr>
            <a:r>
              <a:rPr lang="en-US"/>
              <a:t>Structural obstacles in education or employment that limit advancement (e.g., barriers to obtaining licenses or certifications).</a:t>
            </a:r>
          </a:p>
          <a:p>
            <a:pPr marL="800100" lvl="1" indent="-342900" fontAlgn="t">
              <a:lnSpc>
                <a:spcPct val="100000"/>
              </a:lnSpc>
              <a:buFont typeface="Arial" panose="020B0604020202020204" pitchFamily="34" charset="0"/>
              <a:buChar char="•"/>
            </a:pPr>
            <a:r>
              <a:rPr lang="en-US" b="1"/>
              <a:t>Denied opportunities </a:t>
            </a:r>
            <a:r>
              <a:rPr lang="en-US"/>
              <a:t>(education, employment, business, financing)</a:t>
            </a:r>
          </a:p>
          <a:p>
            <a:pPr marL="342900" indent="-342900" fontAlgn="t">
              <a:lnSpc>
                <a:spcPct val="100000"/>
              </a:lnSpc>
              <a:buFont typeface="Arial" panose="020B0604020202020204" pitchFamily="34" charset="0"/>
              <a:buChar char="•"/>
            </a:pPr>
            <a:endParaRPr lang="en-US"/>
          </a:p>
          <a:p>
            <a:pPr fontAlgn="t">
              <a:lnSpc>
                <a:spcPct val="100000"/>
              </a:lnSpc>
            </a:pPr>
            <a:endParaRPr lang="en-US" b="1">
              <a:ea typeface="Calibri"/>
              <a:cs typeface="Calibri"/>
            </a:endParaRPr>
          </a:p>
        </p:txBody>
      </p:sp>
    </p:spTree>
    <p:extLst>
      <p:ext uri="{BB962C8B-B14F-4D97-AF65-F5344CB8AC3E}">
        <p14:creationId xmlns:p14="http://schemas.microsoft.com/office/powerpoint/2010/main" val="131386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55A7B-9FF0-413E-585D-20D5B609E64F}"/>
            </a:ext>
          </a:extLst>
        </p:cNvPr>
        <p:cNvGrpSpPr/>
        <p:nvPr/>
      </p:nvGrpSpPr>
      <p:grpSpPr>
        <a:xfrm>
          <a:off x="0" y="0"/>
          <a:ext cx="0" cy="0"/>
          <a:chOff x="0" y="0"/>
          <a:chExt cx="0" cy="0"/>
        </a:xfrm>
      </p:grpSpPr>
      <p:sp>
        <p:nvSpPr>
          <p:cNvPr id="4" name="Title 3" descr="Social and Economic Disadvantage § 26.67">
            <a:extLst>
              <a:ext uri="{FF2B5EF4-FFF2-40B4-BE49-F238E27FC236}">
                <a16:creationId xmlns:a16="http://schemas.microsoft.com/office/drawing/2014/main" id="{9AEBBAA2-99EC-962E-9C65-0F5F8CA53F57}"/>
              </a:ext>
              <a:ext uri="{C183D7F6-B498-43B3-948B-1728B52AA6E4}">
                <adec:decorative xmlns:adec="http://schemas.microsoft.com/office/drawing/2017/decorative" val="0"/>
              </a:ext>
            </a:extLst>
          </p:cNvPr>
          <p:cNvSpPr>
            <a:spLocks noGrp="1"/>
          </p:cNvSpPr>
          <p:nvPr>
            <p:ph type="title" idx="4294967295"/>
          </p:nvPr>
        </p:nvSpPr>
        <p:spPr>
          <a:xfrm>
            <a:off x="838200" y="347948"/>
            <a:ext cx="10515600" cy="1325563"/>
          </a:xfrm>
          <a:prstGeom prst="rect">
            <a:avLst/>
          </a:prstGeom>
        </p:spPr>
        <p:txBody>
          <a:bodyPr lIns="91440" tIns="45720" rIns="91440" bIns="45720" anchor="t"/>
          <a:lstStyle/>
          <a:p>
            <a:r>
              <a:rPr lang="en-US" sz="4000">
                <a:solidFill>
                  <a:srgbClr val="440099"/>
                </a:solidFill>
                <a:latin typeface="+mn-lt"/>
                <a:ea typeface="Calibri"/>
                <a:cs typeface="Calibri"/>
              </a:rPr>
              <a:t>Personal Narrative (PN) Tips</a:t>
            </a:r>
          </a:p>
        </p:txBody>
      </p:sp>
      <p:sp>
        <p:nvSpPr>
          <p:cNvPr id="8" name="TextBox 7">
            <a:extLst>
              <a:ext uri="{FF2B5EF4-FFF2-40B4-BE49-F238E27FC236}">
                <a16:creationId xmlns:a16="http://schemas.microsoft.com/office/drawing/2014/main" id="{498F2AFC-C97E-46E5-FDF7-C3B1695E9268}"/>
              </a:ext>
            </a:extLst>
          </p:cNvPr>
          <p:cNvSpPr txBox="1"/>
          <p:nvPr/>
        </p:nvSpPr>
        <p:spPr>
          <a:xfrm>
            <a:off x="838200" y="1164134"/>
            <a:ext cx="10191750" cy="3477875"/>
          </a:xfrm>
          <a:prstGeom prst="rect">
            <a:avLst/>
          </a:prstGeom>
          <a:noFill/>
        </p:spPr>
        <p:txBody>
          <a:bodyPr wrap="square" lIns="91440" tIns="45720" rIns="91440" bIns="45720" anchor="t">
            <a:spAutoFit/>
          </a:bodyPr>
          <a:lstStyle/>
          <a:p>
            <a:pPr marL="285750" indent="-285750" fontAlgn="t">
              <a:buFont typeface="Arial" panose="020B0604020202020204" pitchFamily="34" charset="0"/>
              <a:buChar char="•"/>
            </a:pPr>
            <a:endParaRPr lang="en-US" sz="2000" b="1">
              <a:ea typeface="Calibri"/>
              <a:cs typeface="Calibri"/>
            </a:endParaRPr>
          </a:p>
          <a:p>
            <a:pPr marL="342900" indent="-342900">
              <a:buFont typeface="Arial,Sans-Serif" panose="020B0604020202020204" pitchFamily="34" charset="0"/>
              <a:buChar char="•"/>
            </a:pPr>
            <a:r>
              <a:rPr lang="en-US" sz="2000"/>
              <a:t>Talk about your </a:t>
            </a:r>
            <a:r>
              <a:rPr lang="en-US" sz="2000" u="sng"/>
              <a:t>individual</a:t>
            </a:r>
            <a:r>
              <a:rPr lang="en-US" sz="2000"/>
              <a:t> </a:t>
            </a:r>
            <a:r>
              <a:rPr lang="en-US" sz="2000" u="sng"/>
              <a:t>experience</a:t>
            </a:r>
            <a:r>
              <a:rPr lang="en-US" sz="2000"/>
              <a:t> with </a:t>
            </a:r>
            <a:r>
              <a:rPr lang="en-US" sz="2000" b="1"/>
              <a:t>social</a:t>
            </a:r>
            <a:r>
              <a:rPr lang="en-US" sz="2000"/>
              <a:t> </a:t>
            </a:r>
            <a:r>
              <a:rPr lang="en-US" sz="2000" i="1"/>
              <a:t>or</a:t>
            </a:r>
            <a:r>
              <a:rPr lang="en-US" sz="2000"/>
              <a:t> </a:t>
            </a:r>
            <a:r>
              <a:rPr lang="en-US" sz="2000" b="1"/>
              <a:t>economic</a:t>
            </a:r>
            <a:r>
              <a:rPr lang="en-US" sz="2000"/>
              <a:t> disadvantage </a:t>
            </a:r>
            <a:r>
              <a:rPr lang="en-US" sz="2000" b="1"/>
              <a:t>within the United States</a:t>
            </a:r>
          </a:p>
          <a:p>
            <a:pPr marL="342900" indent="-342900">
              <a:buFont typeface="Arial,Sans-Serif" panose="020B0604020202020204" pitchFamily="34" charset="0"/>
              <a:buChar char="•"/>
            </a:pPr>
            <a:r>
              <a:rPr lang="en-US" sz="2000"/>
              <a:t>Explain </a:t>
            </a:r>
            <a:r>
              <a:rPr lang="en-US" sz="2000" b="1"/>
              <a:t>who </a:t>
            </a:r>
            <a:r>
              <a:rPr lang="en-US" sz="2000"/>
              <a:t>was involved, </a:t>
            </a:r>
            <a:r>
              <a:rPr lang="en-US" sz="2000" b="1"/>
              <a:t>where </a:t>
            </a:r>
            <a:r>
              <a:rPr lang="en-US" sz="2000"/>
              <a:t>and </a:t>
            </a:r>
            <a:r>
              <a:rPr lang="en-US" sz="2000" b="1"/>
              <a:t>when </a:t>
            </a:r>
            <a:r>
              <a:rPr lang="en-US" sz="2000"/>
              <a:t>it happened, and connect it to </a:t>
            </a:r>
            <a:r>
              <a:rPr lang="en-US" sz="2000" b="1"/>
              <a:t>how</a:t>
            </a:r>
            <a:r>
              <a:rPr lang="en-US" sz="2000"/>
              <a:t> and to </a:t>
            </a:r>
            <a:r>
              <a:rPr lang="en-US" sz="2000" b="1"/>
              <a:t>what extent those </a:t>
            </a:r>
            <a:r>
              <a:rPr lang="en-US" sz="2000"/>
              <a:t>incidents caused </a:t>
            </a:r>
            <a:r>
              <a:rPr lang="en-US" sz="2000" i="1" u="sng"/>
              <a:t>harm to you</a:t>
            </a:r>
            <a:endParaRPr lang="en-US" sz="2000" u="sng">
              <a:ea typeface="Calibri"/>
              <a:cs typeface="Calibri"/>
            </a:endParaRPr>
          </a:p>
          <a:p>
            <a:pPr marL="342900" indent="-342900">
              <a:buFont typeface="Arial,Sans-Serif" panose="020B0604020202020204" pitchFamily="34" charset="0"/>
              <a:buChar char="•"/>
            </a:pPr>
            <a:r>
              <a:rPr lang="en-US" sz="2000"/>
              <a:t>Do </a:t>
            </a:r>
            <a:r>
              <a:rPr lang="en-US" sz="2000" b="1"/>
              <a:t>not</a:t>
            </a:r>
            <a:r>
              <a:rPr lang="en-US" sz="2000"/>
              <a:t> talk about </a:t>
            </a:r>
            <a:r>
              <a:rPr lang="en-US" sz="2000" i="1"/>
              <a:t>why</a:t>
            </a:r>
            <a:r>
              <a:rPr lang="en-US" sz="2000"/>
              <a:t> you think something happened</a:t>
            </a:r>
            <a:endParaRPr lang="en-US" sz="2000">
              <a:ea typeface="Calibri"/>
              <a:cs typeface="Calibri"/>
            </a:endParaRPr>
          </a:p>
          <a:p>
            <a:pPr marL="342900" indent="-342900">
              <a:buFont typeface="Arial,Sans-Serif" panose="020B0604020202020204" pitchFamily="34" charset="0"/>
              <a:buChar char="•"/>
            </a:pPr>
            <a:r>
              <a:rPr lang="en-US" sz="2000"/>
              <a:t>Describe the </a:t>
            </a:r>
            <a:r>
              <a:rPr lang="en-US" sz="2000" b="1"/>
              <a:t>timeline</a:t>
            </a:r>
            <a:r>
              <a:rPr lang="en-US" sz="2000"/>
              <a:t>, </a:t>
            </a:r>
            <a:r>
              <a:rPr lang="en-US" sz="2000" b="1"/>
              <a:t>type</a:t>
            </a:r>
            <a:r>
              <a:rPr lang="en-US" sz="2000"/>
              <a:t> and </a:t>
            </a:r>
            <a:r>
              <a:rPr lang="en-US" sz="2000" b="1"/>
              <a:t>magnitude</a:t>
            </a:r>
            <a:r>
              <a:rPr lang="en-US" sz="2000"/>
              <a:t> of </a:t>
            </a:r>
            <a:r>
              <a:rPr lang="en-US" sz="2000" i="1"/>
              <a:t>harm</a:t>
            </a:r>
            <a:endParaRPr lang="en-US" sz="2000">
              <a:ea typeface="Calibri"/>
              <a:cs typeface="Calibri"/>
            </a:endParaRPr>
          </a:p>
          <a:p>
            <a:pPr marL="342900" indent="-342900">
              <a:buFont typeface="Arial,Sans-Serif" panose="020B0604020202020204" pitchFamily="34" charset="0"/>
              <a:buChar char="•"/>
            </a:pPr>
            <a:r>
              <a:rPr lang="en-US" sz="2000"/>
              <a:t>Describe </a:t>
            </a:r>
            <a:r>
              <a:rPr lang="en-US" sz="2000" i="1"/>
              <a:t>disadvantage</a:t>
            </a:r>
            <a:r>
              <a:rPr lang="en-US" sz="2000"/>
              <a:t> </a:t>
            </a:r>
            <a:r>
              <a:rPr lang="en-US" sz="2000" b="1"/>
              <a:t>relative to similarly situated non-disadvantaged </a:t>
            </a:r>
            <a:r>
              <a:rPr lang="en-US" sz="2000"/>
              <a:t>individuals</a:t>
            </a:r>
            <a:endParaRPr lang="en-US" sz="2000">
              <a:ea typeface="Calibri"/>
              <a:cs typeface="Calibri"/>
            </a:endParaRPr>
          </a:p>
          <a:p>
            <a:pPr marL="342900" indent="-342900">
              <a:buFont typeface="Arial,Sans-Serif" panose="020B0604020202020204" pitchFamily="34" charset="0"/>
              <a:buChar char="•"/>
            </a:pPr>
            <a:r>
              <a:rPr lang="en-US" sz="2000"/>
              <a:t>Do </a:t>
            </a:r>
            <a:r>
              <a:rPr lang="en-US" sz="2000" b="1" u="sng"/>
              <a:t>NOT</a:t>
            </a:r>
            <a:r>
              <a:rPr lang="en-US" sz="2000"/>
              <a:t> mention your </a:t>
            </a:r>
            <a:r>
              <a:rPr lang="en-US" sz="2000" b="1"/>
              <a:t>race</a:t>
            </a:r>
            <a:r>
              <a:rPr lang="en-US" sz="2000"/>
              <a:t> </a:t>
            </a:r>
            <a:r>
              <a:rPr lang="en-US" sz="2000" i="1"/>
              <a:t>or</a:t>
            </a:r>
            <a:r>
              <a:rPr lang="en-US" sz="2000"/>
              <a:t> </a:t>
            </a:r>
            <a:r>
              <a:rPr lang="en-US" sz="2000" b="1"/>
              <a:t>sex</a:t>
            </a:r>
            <a:endParaRPr lang="en-US" sz="2000" b="1">
              <a:ea typeface="Calibri"/>
              <a:cs typeface="Calibri"/>
            </a:endParaRPr>
          </a:p>
          <a:p>
            <a:pPr marL="342900" indent="-342900">
              <a:buFont typeface="Arial,Sans-Serif" panose="020B0604020202020204" pitchFamily="34" charset="0"/>
              <a:buChar char="•"/>
            </a:pPr>
            <a:r>
              <a:rPr lang="en-US" sz="2000"/>
              <a:t>Include any other </a:t>
            </a:r>
            <a:r>
              <a:rPr lang="en-US" sz="2000" b="1"/>
              <a:t>relevant supporting information</a:t>
            </a:r>
            <a:endParaRPr lang="en-US" sz="2000">
              <a:ea typeface="Calibri"/>
              <a:cs typeface="Calibri"/>
            </a:endParaRPr>
          </a:p>
          <a:p>
            <a:pPr fontAlgn="t">
              <a:lnSpc>
                <a:spcPct val="100000"/>
              </a:lnSpc>
            </a:pPr>
            <a:endParaRPr lang="en-US" sz="2000" b="1">
              <a:ea typeface="Calibri"/>
              <a:cs typeface="Calibri"/>
            </a:endParaRPr>
          </a:p>
        </p:txBody>
      </p:sp>
    </p:spTree>
    <p:extLst>
      <p:ext uri="{BB962C8B-B14F-4D97-AF65-F5344CB8AC3E}">
        <p14:creationId xmlns:p14="http://schemas.microsoft.com/office/powerpoint/2010/main" val="580922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descr="General:&#10;PNW cannot exceed $2,047,000&#10;Required documents:&#10;Declaration of Eligibility (DOE)&#10;Personal Net Worth (PNW) statement https://www.transportation.gov/DBEFORMS, including any required attachments&#10;Additional information may be required on a case-by-case basis, usually to verify the accuracy and completeness of the PNW statement&#10;&#10;">
            <a:extLst>
              <a:ext uri="{FF2B5EF4-FFF2-40B4-BE49-F238E27FC236}">
                <a16:creationId xmlns:a16="http://schemas.microsoft.com/office/drawing/2014/main" id="{0AE2D34D-01AD-D436-77A9-99C2CAC6B67B}"/>
              </a:ext>
            </a:extLst>
          </p:cNvPr>
          <p:cNvSpPr>
            <a:spLocks noGrp="1"/>
          </p:cNvSpPr>
          <p:nvPr>
            <p:ph type="body" sz="quarter" idx="14"/>
          </p:nvPr>
        </p:nvSpPr>
        <p:spPr>
          <a:xfrm>
            <a:off x="959399" y="1380093"/>
            <a:ext cx="9866802" cy="3715782"/>
          </a:xfrm>
        </p:spPr>
        <p:txBody>
          <a:bodyPr lIns="91440" tIns="45720" rIns="91440" bIns="45720" anchor="t"/>
          <a:lstStyle/>
          <a:p>
            <a:r>
              <a:rPr lang="en-US" sz="2000" b="1" i="1">
                <a:ea typeface="+mn-lt"/>
                <a:cs typeface="+mn-lt"/>
              </a:rPr>
              <a:t>General:</a:t>
            </a:r>
            <a:endParaRPr lang="en-US"/>
          </a:p>
          <a:p>
            <a:pPr lvl="1">
              <a:lnSpc>
                <a:spcPct val="100000"/>
              </a:lnSpc>
              <a:buClr>
                <a:srgbClr val="E35B2A"/>
              </a:buClr>
            </a:pPr>
            <a:r>
              <a:rPr lang="en-US" sz="2000">
                <a:ea typeface="+mn-lt"/>
                <a:cs typeface="+mn-lt"/>
                <a:hlinkClick r:id="rId3"/>
              </a:rPr>
              <a:t>Personal Net Worth (PNW)</a:t>
            </a:r>
            <a:r>
              <a:rPr lang="en-US" sz="2000">
                <a:ea typeface="+mn-lt"/>
                <a:cs typeface="+mn-lt"/>
              </a:rPr>
              <a:t> cannot exceed $2,047,000</a:t>
            </a:r>
          </a:p>
          <a:p>
            <a:pPr lvl="1">
              <a:lnSpc>
                <a:spcPct val="100000"/>
              </a:lnSpc>
              <a:buClr>
                <a:srgbClr val="E35B2A"/>
              </a:buClr>
            </a:pPr>
            <a:r>
              <a:rPr lang="en-US" sz="2000">
                <a:ea typeface="+mn-lt"/>
                <a:cs typeface="+mn-lt"/>
              </a:rPr>
              <a:t>Excludes retirement accounts, primary residence, and applicant’s other businesses</a:t>
            </a:r>
            <a:endParaRPr lang="en-US" sz="2000">
              <a:ea typeface="Calibri" panose="020F0502020204030204"/>
              <a:cs typeface="Calibri" panose="020F0502020204030204"/>
            </a:endParaRPr>
          </a:p>
          <a:p>
            <a:r>
              <a:rPr lang="en-US" sz="2000" b="1" i="1">
                <a:ea typeface="+mn-lt"/>
                <a:cs typeface="+mn-lt"/>
              </a:rPr>
              <a:t>Required documents:</a:t>
            </a:r>
          </a:p>
          <a:p>
            <a:pPr lvl="1">
              <a:lnSpc>
                <a:spcPct val="100000"/>
              </a:lnSpc>
              <a:buClr>
                <a:srgbClr val="E35B2A"/>
              </a:buClr>
            </a:pPr>
            <a:r>
              <a:rPr lang="en-US" sz="2000">
                <a:ea typeface="+mn-lt"/>
                <a:cs typeface="+mn-lt"/>
              </a:rPr>
              <a:t>Declaration of Eligibility (DOE) – </a:t>
            </a:r>
            <a:r>
              <a:rPr lang="en-US" sz="2000" b="1">
                <a:ea typeface="+mn-lt"/>
                <a:cs typeface="+mn-lt"/>
              </a:rPr>
              <a:t>will be revised</a:t>
            </a:r>
          </a:p>
          <a:p>
            <a:pPr lvl="1">
              <a:lnSpc>
                <a:spcPct val="100000"/>
              </a:lnSpc>
              <a:buClr>
                <a:srgbClr val="E35B2A"/>
              </a:buClr>
            </a:pPr>
            <a:r>
              <a:rPr lang="en-US" sz="2000">
                <a:ea typeface="+mn-lt"/>
                <a:cs typeface="+mn-lt"/>
              </a:rPr>
              <a:t>PNW statement, including any required attachments</a:t>
            </a:r>
          </a:p>
          <a:p>
            <a:pPr lvl="1">
              <a:lnSpc>
                <a:spcPct val="100000"/>
              </a:lnSpc>
              <a:buClr>
                <a:srgbClr val="E35B2A"/>
              </a:buClr>
            </a:pPr>
            <a:r>
              <a:rPr lang="en-US" sz="2000">
                <a:ea typeface="+mn-lt"/>
                <a:cs typeface="+mn-lt"/>
              </a:rPr>
              <a:t>Additional information may be required on a case-by-case basis, usually to verify the accuracy and completeness of the PNW statement</a:t>
            </a:r>
          </a:p>
          <a:p>
            <a:endParaRPr lang="en-US" sz="2000">
              <a:ea typeface="Calibri"/>
              <a:cs typeface="Calibri"/>
            </a:endParaRPr>
          </a:p>
        </p:txBody>
      </p:sp>
      <p:sp>
        <p:nvSpPr>
          <p:cNvPr id="5" name="Title 4" descr="Personal Net Worth § 26.68 ">
            <a:extLst>
              <a:ext uri="{FF2B5EF4-FFF2-40B4-BE49-F238E27FC236}">
                <a16:creationId xmlns:a16="http://schemas.microsoft.com/office/drawing/2014/main" id="{CA6BA157-032F-2068-736B-2942EDFDE234}"/>
              </a:ext>
            </a:extLst>
          </p:cNvPr>
          <p:cNvSpPr>
            <a:spLocks noGrp="1"/>
          </p:cNvSpPr>
          <p:nvPr>
            <p:ph type="title" idx="4294967295"/>
          </p:nvPr>
        </p:nvSpPr>
        <p:spPr>
          <a:xfrm>
            <a:off x="838200" y="365125"/>
            <a:ext cx="10515600" cy="1325563"/>
          </a:xfrm>
          <a:prstGeom prst="rect">
            <a:avLst/>
          </a:prstGeom>
        </p:spPr>
        <p:txBody>
          <a:bodyPr/>
          <a:lstStyle/>
          <a:p>
            <a:r>
              <a:rPr lang="en-US" sz="3200">
                <a:solidFill>
                  <a:srgbClr val="440099"/>
                </a:solidFill>
                <a:latin typeface="+mn-lt"/>
              </a:rPr>
              <a:t>Personal Net Worth § 26.68 </a:t>
            </a:r>
          </a:p>
        </p:txBody>
      </p:sp>
    </p:spTree>
    <p:extLst>
      <p:ext uri="{BB962C8B-B14F-4D97-AF65-F5344CB8AC3E}">
        <p14:creationId xmlns:p14="http://schemas.microsoft.com/office/powerpoint/2010/main" val="4081209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841190-7D96-86CF-DEBA-2CD24B300636}"/>
              </a:ext>
              <a:ext uri="{C183D7F6-B498-43B3-948B-1728B52AA6E4}">
                <adec:decorative xmlns:adec="http://schemas.microsoft.com/office/drawing/2017/decorative" val="1"/>
              </a:ext>
            </a:extLst>
          </p:cNvPr>
          <p:cNvSpPr>
            <a:spLocks noGrp="1"/>
          </p:cNvSpPr>
          <p:nvPr>
            <p:ph type="title" idx="4294967295"/>
          </p:nvPr>
        </p:nvSpPr>
        <p:spPr>
          <a:xfrm>
            <a:off x="769938" y="437510"/>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rgbClr val="440099"/>
                </a:solidFill>
                <a:latin typeface="+mn-lt"/>
                <a:ea typeface="+mn-ea"/>
                <a:cs typeface="+mn-cs"/>
              </a:rPr>
              <a:t>Housekeeping</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8" name="Text Placeholder 7" descr="Housekeeping&#10;Who Is In The Audience?&#10;ACDBE Program Overview&#10;Q&amp;A&#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13"/>
          </p:nvPr>
        </p:nvSpPr>
        <p:spPr>
          <a:xfrm>
            <a:off x="1305719" y="1415160"/>
            <a:ext cx="9221311" cy="2545987"/>
          </a:xfrm>
        </p:spPr>
        <p:txBody>
          <a:bodyPr lIns="91440" tIns="45720" rIns="91440" bIns="45720" anchor="t"/>
          <a:lstStyle/>
          <a:p>
            <a:pPr marL="342900" indent="-342900">
              <a:lnSpc>
                <a:spcPct val="150000"/>
              </a:lnSpc>
              <a:buClr>
                <a:srgbClr val="E35B2A"/>
              </a:buClr>
              <a:buFont typeface="Arial" panose="020B0604020202020204" pitchFamily="34" charset="0"/>
              <a:buChar char="•"/>
            </a:pPr>
            <a:r>
              <a:rPr lang="en-US" sz="2000"/>
              <a:t>This session is being </a:t>
            </a:r>
            <a:r>
              <a:rPr lang="en-US" sz="2000" b="1"/>
              <a:t>recorded</a:t>
            </a:r>
          </a:p>
          <a:p>
            <a:pPr marL="342900" indent="-342900">
              <a:lnSpc>
                <a:spcPct val="150000"/>
              </a:lnSpc>
              <a:buClr>
                <a:srgbClr val="E35B2A"/>
              </a:buClr>
              <a:buFont typeface="Arial" panose="020B0604020202020204" pitchFamily="34" charset="0"/>
              <a:buChar char="•"/>
            </a:pPr>
            <a:r>
              <a:rPr lang="en-US" sz="2000"/>
              <a:t>The</a:t>
            </a:r>
            <a:r>
              <a:rPr lang="en-US" sz="2000" b="0"/>
              <a:t> </a:t>
            </a:r>
            <a:r>
              <a:rPr lang="en-US" sz="2000" b="1"/>
              <a:t>recording</a:t>
            </a:r>
            <a:r>
              <a:rPr lang="en-US" sz="2000" b="0"/>
              <a:t> and </a:t>
            </a:r>
            <a:r>
              <a:rPr lang="en-US" sz="2000" b="1"/>
              <a:t>slide deck </a:t>
            </a:r>
            <a:r>
              <a:rPr lang="en-US" sz="2000" b="0"/>
              <a:t>will be made available on our </a:t>
            </a:r>
            <a:r>
              <a:rPr lang="en-US" sz="2000" b="1"/>
              <a:t>website</a:t>
            </a:r>
            <a:r>
              <a:rPr lang="en-US" sz="2000" b="0"/>
              <a:t>.</a:t>
            </a:r>
          </a:p>
          <a:p>
            <a:pPr marL="342900" indent="-342900">
              <a:lnSpc>
                <a:spcPct val="150000"/>
              </a:lnSpc>
              <a:buClr>
                <a:srgbClr val="E35B2A"/>
              </a:buClr>
              <a:buFont typeface="Arial" panose="020B0604020202020204" pitchFamily="34" charset="0"/>
              <a:buChar char="•"/>
            </a:pPr>
            <a:r>
              <a:rPr lang="en-US" sz="2000"/>
              <a:t>Please keep your </a:t>
            </a:r>
            <a:r>
              <a:rPr lang="en-US" sz="2000" b="1"/>
              <a:t>cameras</a:t>
            </a:r>
            <a:r>
              <a:rPr lang="en-US" sz="2000"/>
              <a:t> </a:t>
            </a:r>
            <a:r>
              <a:rPr lang="en-US" sz="2000" b="1"/>
              <a:t>off</a:t>
            </a:r>
            <a:r>
              <a:rPr lang="en-US" sz="2000"/>
              <a:t> and your </a:t>
            </a:r>
            <a:r>
              <a:rPr lang="en-US" sz="2000" b="1"/>
              <a:t>mics</a:t>
            </a:r>
            <a:r>
              <a:rPr lang="en-US" sz="2000"/>
              <a:t> </a:t>
            </a:r>
            <a:r>
              <a:rPr lang="en-US" sz="2000" b="1"/>
              <a:t>muted</a:t>
            </a:r>
            <a:r>
              <a:rPr lang="en-US" sz="2000"/>
              <a:t> until the Q&amp;A portion at the end of this session.</a:t>
            </a:r>
            <a:endParaRPr lang="en-US" sz="2000">
              <a:ea typeface="Calibri"/>
              <a:cs typeface="Calibri"/>
            </a:endParaRPr>
          </a:p>
          <a:p>
            <a:pPr marL="342900" indent="-342900">
              <a:lnSpc>
                <a:spcPct val="150000"/>
              </a:lnSpc>
              <a:buClr>
                <a:srgbClr val="E35B2A"/>
              </a:buClr>
              <a:buFont typeface="Arial" panose="020B0604020202020204" pitchFamily="34" charset="0"/>
              <a:buChar char="•"/>
            </a:pPr>
            <a:r>
              <a:rPr lang="en-US" sz="2000">
                <a:cs typeface="Calibri"/>
              </a:rPr>
              <a:t>Please </a:t>
            </a:r>
            <a:r>
              <a:rPr lang="en-US" sz="2000" b="1">
                <a:cs typeface="Calibri"/>
              </a:rPr>
              <a:t>save your questions</a:t>
            </a:r>
            <a:r>
              <a:rPr lang="en-US" sz="2000">
                <a:cs typeface="Calibri"/>
              </a:rPr>
              <a:t> for the Q&amp;A portion at the </a:t>
            </a:r>
            <a:r>
              <a:rPr lang="en-US" sz="2000" b="1">
                <a:cs typeface="Calibri"/>
              </a:rPr>
              <a:t>end</a:t>
            </a:r>
            <a:r>
              <a:rPr lang="en-US" sz="2000">
                <a:cs typeface="Calibri"/>
              </a:rPr>
              <a:t> of the session. </a:t>
            </a:r>
          </a:p>
          <a:p>
            <a:pPr marL="1028700" lvl="1" indent="-342900">
              <a:lnSpc>
                <a:spcPct val="150000"/>
              </a:lnSpc>
              <a:buClr>
                <a:srgbClr val="E35B2A"/>
              </a:buClr>
            </a:pPr>
            <a:r>
              <a:rPr lang="en-US" sz="2000">
                <a:cs typeface="Calibri"/>
              </a:rPr>
              <a:t>At that time, you can come off mute or drop questions into the chat. </a:t>
            </a:r>
            <a:endParaRPr lang="en-US" sz="2000">
              <a:ea typeface="Calibri"/>
              <a:cs typeface="Calibri"/>
            </a:endParaRPr>
          </a:p>
          <a:p>
            <a:pPr marL="342900" indent="-342900">
              <a:lnSpc>
                <a:spcPct val="150000"/>
              </a:lnSpc>
              <a:buClr>
                <a:srgbClr val="E35B2A"/>
              </a:buClr>
              <a:buFont typeface="Arial" panose="020B0604020202020204" pitchFamily="34" charset="0"/>
              <a:buChar char="•"/>
            </a:pPr>
            <a:r>
              <a:rPr lang="en-US" sz="2000" b="0"/>
              <a:t>Who’s in the Audience? Drop your name and info in the chat!</a:t>
            </a:r>
            <a:endParaRPr lang="en-US" sz="2000" b="0">
              <a:ea typeface="Calibri"/>
              <a:cs typeface="Calibri"/>
            </a:endParaRPr>
          </a:p>
        </p:txBody>
      </p:sp>
    </p:spTree>
    <p:extLst>
      <p:ext uri="{BB962C8B-B14F-4D97-AF65-F5344CB8AC3E}">
        <p14:creationId xmlns:p14="http://schemas.microsoft.com/office/powerpoint/2010/main" val="189045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descr="Must be at least 51% by a socially and economically disadvantaged indidual (SEDO)&#10;Ownership must meet all requirements of 26.69&#10;Ownership must be acquired at fair value and by one or more “investments,” as defined in paragraph (c) https://www.ecfr.gov/current/title-49/section-26.69#p-26.69(c) of 26.69&#10;Ownership benefits or burdens must be proportionate to ownership shares&#10;26.69 requirements continue to apply once the firm is certified&#10;">
            <a:extLst>
              <a:ext uri="{FF2B5EF4-FFF2-40B4-BE49-F238E27FC236}">
                <a16:creationId xmlns:a16="http://schemas.microsoft.com/office/drawing/2014/main" id="{4759EF3F-98BA-E2CE-98E1-1226394D643F}"/>
              </a:ext>
            </a:extLst>
          </p:cNvPr>
          <p:cNvSpPr>
            <a:spLocks noGrp="1"/>
          </p:cNvSpPr>
          <p:nvPr>
            <p:ph type="body" sz="quarter" idx="14"/>
          </p:nvPr>
        </p:nvSpPr>
        <p:spPr>
          <a:xfrm>
            <a:off x="944182" y="1480860"/>
            <a:ext cx="10062907" cy="3737816"/>
          </a:xfrm>
        </p:spPr>
        <p:txBody>
          <a:bodyPr lIns="91440" tIns="45720" rIns="91440" bIns="45720" anchor="t"/>
          <a:lstStyle/>
          <a:p>
            <a:r>
              <a:rPr lang="en-US" sz="2000">
                <a:ea typeface="+mn-lt"/>
                <a:cs typeface="+mn-lt"/>
              </a:rPr>
              <a:t>Must be at least 51% owned by a socially and economically disadvantaged individual (SEDO)</a:t>
            </a:r>
            <a:endParaRPr lang="en-US" sz="2000"/>
          </a:p>
          <a:p>
            <a:r>
              <a:rPr lang="en-US" sz="2000">
                <a:ea typeface="+mn-lt"/>
                <a:cs typeface="+mn-lt"/>
              </a:rPr>
              <a:t>Ownership must meet all requirements of 26.69</a:t>
            </a:r>
            <a:endParaRPr lang="en-US" sz="2000"/>
          </a:p>
          <a:p>
            <a:r>
              <a:rPr lang="en-US" sz="2000">
                <a:ea typeface="+mn-lt"/>
                <a:cs typeface="+mn-lt"/>
              </a:rPr>
              <a:t>Ownership must be acquired at fair value and by one or more “investments,” as defined in </a:t>
            </a:r>
            <a:r>
              <a:rPr lang="en-US" sz="2000">
                <a:ea typeface="+mn-lt"/>
                <a:cs typeface="+mn-lt"/>
                <a:hlinkClick r:id="rId3"/>
              </a:rPr>
              <a:t>paragraph (c)</a:t>
            </a:r>
            <a:r>
              <a:rPr lang="en-US" sz="2000">
                <a:ea typeface="+mn-lt"/>
                <a:cs typeface="+mn-lt"/>
              </a:rPr>
              <a:t> of 26.69</a:t>
            </a:r>
            <a:endParaRPr lang="en-US" sz="2000"/>
          </a:p>
          <a:p>
            <a:r>
              <a:rPr lang="en-US" sz="2000">
                <a:ea typeface="+mn-lt"/>
                <a:cs typeface="+mn-lt"/>
              </a:rPr>
              <a:t>Ownership benefits or burdens must be proportionate to ownership shares</a:t>
            </a:r>
            <a:endParaRPr lang="en-US" sz="2000"/>
          </a:p>
          <a:p>
            <a:r>
              <a:rPr lang="en-US" sz="2000">
                <a:ea typeface="+mn-lt"/>
                <a:cs typeface="+mn-lt"/>
              </a:rPr>
              <a:t>26.69 requirements continue to apply once the firm is certified</a:t>
            </a:r>
          </a:p>
          <a:p>
            <a:r>
              <a:rPr lang="en-US" sz="2000">
                <a:ea typeface="+mn-lt"/>
                <a:cs typeface="+mn-lt"/>
              </a:rPr>
              <a:t>Each individual owner being used for certification consideration must submit a Personal Narrative and Personal Net Worth statement.</a:t>
            </a:r>
            <a:endParaRPr lang="en-US" sz="2000">
              <a:ea typeface="Calibri"/>
              <a:cs typeface="Calibri"/>
            </a:endParaRPr>
          </a:p>
        </p:txBody>
      </p:sp>
      <p:sp>
        <p:nvSpPr>
          <p:cNvPr id="4" name="Title 3" descr="Ownership § 26.69 ">
            <a:extLst>
              <a:ext uri="{FF2B5EF4-FFF2-40B4-BE49-F238E27FC236}">
                <a16:creationId xmlns:a16="http://schemas.microsoft.com/office/drawing/2014/main" id="{ACDCB16B-7966-DCF1-255B-72E7D7029E2C}"/>
              </a:ext>
            </a:extLst>
          </p:cNvPr>
          <p:cNvSpPr>
            <a:spLocks noGrp="1"/>
          </p:cNvSpPr>
          <p:nvPr>
            <p:ph type="title" idx="4294967295"/>
          </p:nvPr>
        </p:nvSpPr>
        <p:spPr>
          <a:xfrm>
            <a:off x="838200" y="365125"/>
            <a:ext cx="10515600" cy="1325563"/>
          </a:xfrm>
          <a:prstGeom prst="rect">
            <a:avLst/>
          </a:prstGeom>
        </p:spPr>
        <p:txBody>
          <a:bodyPr/>
          <a:lstStyle/>
          <a:p>
            <a:r>
              <a:rPr lang="en-US" sz="4000">
                <a:solidFill>
                  <a:srgbClr val="440099"/>
                </a:solidFill>
                <a:latin typeface="+mn-lt"/>
                <a:ea typeface="Calibri"/>
                <a:cs typeface="Calibri"/>
              </a:rPr>
              <a:t>Ownership Eligibility § 26.69 </a:t>
            </a:r>
          </a:p>
        </p:txBody>
      </p:sp>
    </p:spTree>
    <p:extLst>
      <p:ext uri="{BB962C8B-B14F-4D97-AF65-F5344CB8AC3E}">
        <p14:creationId xmlns:p14="http://schemas.microsoft.com/office/powerpoint/2010/main" val="3839750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How do I apply for ACDBE certification with the City and County of Denver?">
            <a:extLst>
              <a:ext uri="{FF2B5EF4-FFF2-40B4-BE49-F238E27FC236}">
                <a16:creationId xmlns:a16="http://schemas.microsoft.com/office/drawing/2014/main" id="{D0F82B51-290B-7C09-ABC7-66181B856488}"/>
              </a:ext>
            </a:extLst>
          </p:cNvPr>
          <p:cNvSpPr>
            <a:spLocks noGrp="1"/>
          </p:cNvSpPr>
          <p:nvPr>
            <p:ph type="title" idx="4294967295"/>
          </p:nvPr>
        </p:nvSpPr>
        <p:spPr>
          <a:xfrm>
            <a:off x="770439" y="244549"/>
            <a:ext cx="10797784" cy="8302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Calibri"/>
                <a:cs typeface="Calibri"/>
              </a:rPr>
              <a:t>How do I apply for ACDBE certification with the City and County of Denver?</a:t>
            </a:r>
          </a:p>
        </p:txBody>
      </p:sp>
      <p:sp>
        <p:nvSpPr>
          <p:cNvPr id="6" name="Text Placeholder 5" descr="DEN B2G System https://denver.mwdbe.com/ &#10;Online Application&#10;Basic Application for Certification &#10;Affidavit of Certification &#10;Supporting Documents Checklist &#10;Personal Net Worth (PNW) Statement&#10;Timeline to process NEW applications: 90 days.&#10;&#10;">
            <a:extLst>
              <a:ext uri="{FF2B5EF4-FFF2-40B4-BE49-F238E27FC236}">
                <a16:creationId xmlns:a16="http://schemas.microsoft.com/office/drawing/2014/main" id="{0EA64C10-3076-D545-CC56-78E416DC5939}"/>
              </a:ext>
            </a:extLst>
          </p:cNvPr>
          <p:cNvSpPr>
            <a:spLocks noGrp="1"/>
          </p:cNvSpPr>
          <p:nvPr>
            <p:ph type="body" sz="quarter" idx="14"/>
          </p:nvPr>
        </p:nvSpPr>
        <p:spPr>
          <a:xfrm>
            <a:off x="770438" y="1520119"/>
            <a:ext cx="10122351" cy="3817761"/>
          </a:xfrm>
        </p:spPr>
        <p:txBody>
          <a:bodyPr lIns="91440" tIns="45720" rIns="91440" bIns="45720" anchor="t"/>
          <a:lstStyle/>
          <a:p>
            <a:r>
              <a:rPr lang="en-US" sz="2000">
                <a:solidFill>
                  <a:schemeClr val="tx1"/>
                </a:solidFill>
                <a:ea typeface="Calibri"/>
                <a:cs typeface="Calibri"/>
              </a:rPr>
              <a:t>City and County of Denver and DEN use the </a:t>
            </a:r>
            <a:r>
              <a:rPr lang="en-US" sz="2000" b="1">
                <a:solidFill>
                  <a:schemeClr val="tx1"/>
                </a:solidFill>
                <a:ea typeface="Calibri"/>
                <a:cs typeface="Calibri"/>
              </a:rPr>
              <a:t>B2GNow System: </a:t>
            </a:r>
            <a:r>
              <a:rPr lang="en-US" sz="2000" b="1">
                <a:solidFill>
                  <a:srgbClr val="0070C0"/>
                </a:solidFill>
                <a:ea typeface="Calibri"/>
                <a:cs typeface="Calibri"/>
                <a:hlinkClick r:id="rId3">
                  <a:extLst>
                    <a:ext uri="{A12FA001-AC4F-418D-AE19-62706E023703}">
                      <ahyp:hlinkClr xmlns:ahyp="http://schemas.microsoft.com/office/drawing/2018/hyperlinkcolor" val="tx"/>
                    </a:ext>
                  </a:extLst>
                </a:hlinkClick>
              </a:rPr>
              <a:t>https://denver.mwdbe.com/</a:t>
            </a:r>
            <a:r>
              <a:rPr lang="en-US" sz="2000" b="1">
                <a:solidFill>
                  <a:srgbClr val="0070C0"/>
                </a:solidFill>
                <a:ea typeface="Calibri"/>
                <a:cs typeface="Calibri"/>
              </a:rPr>
              <a:t> </a:t>
            </a:r>
            <a:endParaRPr lang="en-US" sz="2000">
              <a:solidFill>
                <a:srgbClr val="0070C0"/>
              </a:solidFill>
              <a:ea typeface="Calibri"/>
              <a:cs typeface="Calibri"/>
            </a:endParaRPr>
          </a:p>
          <a:p>
            <a:r>
              <a:rPr lang="en-US" sz="2000">
                <a:solidFill>
                  <a:schemeClr val="tx1"/>
                </a:solidFill>
                <a:ea typeface="Calibri"/>
                <a:cs typeface="Calibri"/>
              </a:rPr>
              <a:t>Online Application: </a:t>
            </a:r>
            <a:r>
              <a:rPr lang="en-US" sz="2000" b="1">
                <a:ea typeface="Calibri"/>
                <a:cs typeface="Calibri"/>
              </a:rPr>
              <a:t>will be updated</a:t>
            </a:r>
            <a:endParaRPr lang="en-US" sz="2000" b="1">
              <a:solidFill>
                <a:schemeClr val="tx1"/>
              </a:solidFill>
              <a:ea typeface="Calibri" panose="020F0502020204030204"/>
              <a:cs typeface="Calibri" panose="020F0502020204030204"/>
            </a:endParaRPr>
          </a:p>
          <a:p>
            <a:pPr lvl="1">
              <a:lnSpc>
                <a:spcPct val="100000"/>
              </a:lnSpc>
              <a:buClr>
                <a:srgbClr val="E35B2A"/>
              </a:buClr>
            </a:pPr>
            <a:r>
              <a:rPr lang="en-US" sz="2000">
                <a:ea typeface="Calibri"/>
                <a:cs typeface="Calibri"/>
              </a:rPr>
              <a:t>New Application for Certification </a:t>
            </a:r>
          </a:p>
          <a:p>
            <a:pPr lvl="1">
              <a:lnSpc>
                <a:spcPct val="100000"/>
              </a:lnSpc>
              <a:buClr>
                <a:srgbClr val="E35B2A"/>
              </a:buClr>
            </a:pPr>
            <a:r>
              <a:rPr lang="en-US" sz="2000">
                <a:ea typeface="Calibri"/>
                <a:cs typeface="Calibri"/>
              </a:rPr>
              <a:t>Declaration of Eligibility (DOE)</a:t>
            </a:r>
          </a:p>
          <a:p>
            <a:pPr lvl="1">
              <a:lnSpc>
                <a:spcPct val="100000"/>
              </a:lnSpc>
              <a:buClr>
                <a:srgbClr val="E35B2A"/>
              </a:buClr>
            </a:pPr>
            <a:r>
              <a:rPr lang="en-US" sz="2000">
                <a:ea typeface="Calibri"/>
                <a:cs typeface="Calibri"/>
              </a:rPr>
              <a:t>Supporting Documents Checklist </a:t>
            </a:r>
          </a:p>
          <a:p>
            <a:pPr lvl="1">
              <a:lnSpc>
                <a:spcPct val="100000"/>
              </a:lnSpc>
              <a:buClr>
                <a:srgbClr val="E35B2A"/>
              </a:buClr>
            </a:pPr>
            <a:r>
              <a:rPr lang="en-US" sz="2000">
                <a:ea typeface="Calibri"/>
                <a:cs typeface="Calibri"/>
              </a:rPr>
              <a:t>Personal Net Worth (PNW) Statement</a:t>
            </a:r>
          </a:p>
          <a:p>
            <a:pPr lvl="2">
              <a:lnSpc>
                <a:spcPct val="100000"/>
              </a:lnSpc>
              <a:buClr>
                <a:srgbClr val="E35B2A"/>
              </a:buClr>
            </a:pPr>
            <a:r>
              <a:rPr lang="en-US" sz="2000">
                <a:ea typeface="Calibri"/>
                <a:cs typeface="Calibri"/>
              </a:rPr>
              <a:t>Supporting documentation</a:t>
            </a:r>
          </a:p>
          <a:p>
            <a:pPr lvl="1">
              <a:lnSpc>
                <a:spcPct val="100000"/>
              </a:lnSpc>
              <a:buClr>
                <a:srgbClr val="E35B2A"/>
              </a:buClr>
            </a:pPr>
            <a:r>
              <a:rPr lang="en-US" sz="2000">
                <a:ea typeface="Calibri"/>
                <a:cs typeface="Calibri"/>
              </a:rPr>
              <a:t>Personal Narrative </a:t>
            </a:r>
          </a:p>
          <a:p>
            <a:pPr lvl="2">
              <a:lnSpc>
                <a:spcPct val="100000"/>
              </a:lnSpc>
              <a:buClr>
                <a:srgbClr val="E35B2A"/>
              </a:buClr>
            </a:pPr>
            <a:r>
              <a:rPr lang="en-US" sz="2000">
                <a:ea typeface="Calibri"/>
                <a:cs typeface="Calibri"/>
              </a:rPr>
              <a:t>Supporting documentation</a:t>
            </a:r>
          </a:p>
          <a:p>
            <a:r>
              <a:rPr lang="en-US" sz="2000">
                <a:solidFill>
                  <a:schemeClr val="tx1"/>
                </a:solidFill>
                <a:ea typeface="Calibri"/>
                <a:cs typeface="Calibri"/>
              </a:rPr>
              <a:t>Timeline to process </a:t>
            </a:r>
            <a:r>
              <a:rPr lang="en-US" sz="2000" b="1">
                <a:solidFill>
                  <a:schemeClr val="tx1"/>
                </a:solidFill>
                <a:ea typeface="Calibri"/>
                <a:cs typeface="Calibri"/>
              </a:rPr>
              <a:t>NEW</a:t>
            </a:r>
            <a:r>
              <a:rPr lang="en-US" sz="2000">
                <a:solidFill>
                  <a:schemeClr val="tx1"/>
                </a:solidFill>
                <a:ea typeface="Calibri"/>
                <a:cs typeface="Calibri"/>
              </a:rPr>
              <a:t> local applications: 90 days</a:t>
            </a:r>
          </a:p>
          <a:p>
            <a:r>
              <a:rPr lang="en-US" sz="2000">
                <a:solidFill>
                  <a:schemeClr val="tx1"/>
                </a:solidFill>
                <a:ea typeface="Calibri"/>
                <a:cs typeface="Calibri"/>
              </a:rPr>
              <a:t>Timeline to process </a:t>
            </a:r>
            <a:r>
              <a:rPr lang="en-US" sz="2000" b="1">
                <a:solidFill>
                  <a:schemeClr val="tx1"/>
                </a:solidFill>
                <a:ea typeface="Calibri"/>
                <a:cs typeface="Calibri"/>
              </a:rPr>
              <a:t>NEW</a:t>
            </a:r>
            <a:r>
              <a:rPr lang="en-US" sz="2000">
                <a:solidFill>
                  <a:schemeClr val="tx1"/>
                </a:solidFill>
                <a:ea typeface="Calibri"/>
                <a:cs typeface="Calibri"/>
              </a:rPr>
              <a:t> interstate applications: 10 days</a:t>
            </a:r>
          </a:p>
          <a:p>
            <a:pPr lvl="1"/>
            <a:r>
              <a:rPr lang="en-US" sz="2000">
                <a:ea typeface="Calibri"/>
                <a:cs typeface="Calibri"/>
              </a:rPr>
              <a:t>Include your Jurisdiction of Certification (JOC) certification letter (</a:t>
            </a:r>
            <a:r>
              <a:rPr lang="en-US" sz="2000" b="1">
                <a:solidFill>
                  <a:srgbClr val="FF0000"/>
                </a:solidFill>
                <a:ea typeface="Calibri"/>
                <a:cs typeface="Calibri"/>
              </a:rPr>
              <a:t>dated after 10/3/25</a:t>
            </a:r>
            <a:r>
              <a:rPr lang="en-US" sz="2000">
                <a:ea typeface="Calibri"/>
                <a:cs typeface="Calibri"/>
              </a:rPr>
              <a:t>)</a:t>
            </a:r>
            <a:endParaRPr lang="en-US" sz="2000">
              <a:solidFill>
                <a:schemeClr val="tx1"/>
              </a:solidFill>
              <a:ea typeface="Calibri"/>
              <a:cs typeface="Calibri"/>
            </a:endParaRPr>
          </a:p>
          <a:p>
            <a:endParaRPr lang="en-US" sz="2000">
              <a:solidFill>
                <a:schemeClr val="tx1"/>
              </a:solidFill>
              <a:ea typeface="Calibri"/>
              <a:cs typeface="Calibri"/>
            </a:endParaRPr>
          </a:p>
          <a:p>
            <a:endParaRPr lang="en-US" sz="2000">
              <a:ea typeface="Calibri"/>
              <a:cs typeface="Calibri"/>
            </a:endParaRPr>
          </a:p>
        </p:txBody>
      </p:sp>
    </p:spTree>
    <p:extLst>
      <p:ext uri="{BB962C8B-B14F-4D97-AF65-F5344CB8AC3E}">
        <p14:creationId xmlns:p14="http://schemas.microsoft.com/office/powerpoint/2010/main" val="3806296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4C282-C4D7-5EB5-B6C4-67ABAF0F4B16}"/>
            </a:ext>
          </a:extLst>
        </p:cNvPr>
        <p:cNvGrpSpPr/>
        <p:nvPr/>
      </p:nvGrpSpPr>
      <p:grpSpPr>
        <a:xfrm>
          <a:off x="0" y="0"/>
          <a:ext cx="0" cy="0"/>
          <a:chOff x="0" y="0"/>
          <a:chExt cx="0" cy="0"/>
        </a:xfrm>
      </p:grpSpPr>
      <p:sp>
        <p:nvSpPr>
          <p:cNvPr id="4" name="Text Placeholder 3" descr="What is involved in the ACDBE Certification Process at DEN?&#10;&#10;After you sign and submit your online application, an Intake Officer with the City and County of Denver will review your submission and may contact you in the event that additional information is needed. If your application is complete, an ACDBE Program Specialist will be assigned to review your application and documents. This individual will also conduct a virtual site visit at your principal place of business. We may also conduct a &quot;drive-&quot; for a visual confirmation of your business site. Please note that once the ACDBE is in operation at the airport, a secondary on-site will be conducted to ensure you are performing a commercially useful function (CUF). &#10;&#10;You will receive a letter and certificate from the DEN to inform you regarding your certification status. Please review the online Directory of Certified ACDBEs to ensure the accuracy of your firm's information. If your application for ACDBE is denied, you may appeal to the U.S. Department of Transportation within 90 days from the date of denial. The reason for the denial and the address to send your appeal will be included in the letter from DEN.">
            <a:extLst>
              <a:ext uri="{FF2B5EF4-FFF2-40B4-BE49-F238E27FC236}">
                <a16:creationId xmlns:a16="http://schemas.microsoft.com/office/drawing/2014/main" id="{98238FAD-CED8-BA08-539B-6299B35FCFD9}"/>
              </a:ext>
            </a:extLst>
          </p:cNvPr>
          <p:cNvSpPr>
            <a:spLocks noGrp="1"/>
          </p:cNvSpPr>
          <p:nvPr>
            <p:ph type="title" idx="4294967295"/>
          </p:nvPr>
        </p:nvSpPr>
        <p:spPr>
          <a:xfrm>
            <a:off x="799133" y="510874"/>
            <a:ext cx="9801877"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i="0" u="none" strike="noStrike" kern="1200" cap="none" spc="0" normalizeH="0" baseline="0" noProof="0">
                <a:ln>
                  <a:noFill/>
                </a:ln>
                <a:solidFill>
                  <a:srgbClr val="440099"/>
                </a:solidFill>
                <a:effectLst/>
                <a:uLnTx/>
                <a:uFillTx/>
                <a:latin typeface="+mn-lt"/>
                <a:ea typeface="+mn-ea"/>
                <a:cs typeface="+mn-cs"/>
              </a:rPr>
              <a:t>What is involved in the ACDBE Certification Process at DEN?</a:t>
            </a:r>
          </a:p>
        </p:txBody>
      </p:sp>
      <p:sp>
        <p:nvSpPr>
          <p:cNvPr id="15" name="Oval 14">
            <a:extLst>
              <a:ext uri="{FF2B5EF4-FFF2-40B4-BE49-F238E27FC236}">
                <a16:creationId xmlns:a16="http://schemas.microsoft.com/office/drawing/2014/main" id="{39B1B72B-6A16-A329-224E-7B29D531D1F6}"/>
              </a:ext>
              <a:ext uri="{C183D7F6-B498-43B3-948B-1728B52AA6E4}">
                <adec:decorative xmlns:adec="http://schemas.microsoft.com/office/drawing/2017/decorative" val="1"/>
              </a:ext>
            </a:extLst>
          </p:cNvPr>
          <p:cNvSpPr/>
          <p:nvPr/>
        </p:nvSpPr>
        <p:spPr>
          <a:xfrm>
            <a:off x="759023" y="2695796"/>
            <a:ext cx="1267132" cy="1086803"/>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1" name="Group 10">
            <a:extLst>
              <a:ext uri="{FF2B5EF4-FFF2-40B4-BE49-F238E27FC236}">
                <a16:creationId xmlns:a16="http://schemas.microsoft.com/office/drawing/2014/main" id="{9E84E853-23B0-23F0-F3A3-F46E995A5C08}"/>
              </a:ext>
              <a:ext uri="{C183D7F6-B498-43B3-948B-1728B52AA6E4}">
                <adec:decorative xmlns:adec="http://schemas.microsoft.com/office/drawing/2017/decorative" val="1"/>
              </a:ext>
            </a:extLst>
          </p:cNvPr>
          <p:cNvGrpSpPr/>
          <p:nvPr/>
        </p:nvGrpSpPr>
        <p:grpSpPr>
          <a:xfrm>
            <a:off x="518370" y="3505083"/>
            <a:ext cx="1783444" cy="1361705"/>
            <a:chOff x="-14883" y="2437224"/>
            <a:chExt cx="4576414" cy="1361705"/>
          </a:xfrm>
        </p:grpSpPr>
        <p:sp>
          <p:nvSpPr>
            <p:cNvPr id="12" name="Rectangle 11">
              <a:extLst>
                <a:ext uri="{FF2B5EF4-FFF2-40B4-BE49-F238E27FC236}">
                  <a16:creationId xmlns:a16="http://schemas.microsoft.com/office/drawing/2014/main" id="{69E834C2-1E12-9BA6-4181-35DFEA530AEA}"/>
                </a:ext>
              </a:extLst>
            </p:cNvPr>
            <p:cNvSpPr/>
            <p:nvPr/>
          </p:nvSpPr>
          <p:spPr>
            <a:xfrm>
              <a:off x="43931" y="2437224"/>
              <a:ext cx="29025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b="1"/>
            </a:p>
          </p:txBody>
        </p:sp>
        <p:sp>
          <p:nvSpPr>
            <p:cNvPr id="13" name="TextBox 12">
              <a:extLst>
                <a:ext uri="{FF2B5EF4-FFF2-40B4-BE49-F238E27FC236}">
                  <a16:creationId xmlns:a16="http://schemas.microsoft.com/office/drawing/2014/main" id="{D7CAF33C-6A96-A413-3B10-037ABD3B12D5}"/>
                </a:ext>
                <a:ext uri="{C183D7F6-B498-43B3-948B-1728B52AA6E4}">
                  <adec:decorative xmlns:adec="http://schemas.microsoft.com/office/drawing/2017/decorative" val="1"/>
                </a:ext>
              </a:extLst>
            </p:cNvPr>
            <p:cNvSpPr txBox="1"/>
            <p:nvPr/>
          </p:nvSpPr>
          <p:spPr>
            <a:xfrm>
              <a:off x="-14883" y="3078929"/>
              <a:ext cx="4576414"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a:lnSpc>
                  <a:spcPct val="100000"/>
                </a:lnSpc>
              </a:pPr>
              <a:r>
                <a:rPr lang="en-US" b="1"/>
                <a:t>Submit </a:t>
              </a:r>
              <a:br>
                <a:rPr lang="en-US" b="1"/>
              </a:br>
              <a:r>
                <a:rPr lang="en-US" b="1"/>
                <a:t>Application</a:t>
              </a:r>
            </a:p>
          </p:txBody>
        </p:sp>
      </p:grpSp>
      <p:sp>
        <p:nvSpPr>
          <p:cNvPr id="35" name="Oval 34">
            <a:extLst>
              <a:ext uri="{FF2B5EF4-FFF2-40B4-BE49-F238E27FC236}">
                <a16:creationId xmlns:a16="http://schemas.microsoft.com/office/drawing/2014/main" id="{1EE4A7A9-A96F-1CB0-2E76-E7AF3396B079}"/>
              </a:ext>
              <a:ext uri="{C183D7F6-B498-43B3-948B-1728B52AA6E4}">
                <adec:decorative xmlns:adec="http://schemas.microsoft.com/office/drawing/2017/decorative" val="1"/>
              </a:ext>
            </a:extLst>
          </p:cNvPr>
          <p:cNvSpPr/>
          <p:nvPr/>
        </p:nvSpPr>
        <p:spPr>
          <a:xfrm>
            <a:off x="2413439" y="2695796"/>
            <a:ext cx="1267132" cy="1086803"/>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6" name="Group 35">
            <a:extLst>
              <a:ext uri="{FF2B5EF4-FFF2-40B4-BE49-F238E27FC236}">
                <a16:creationId xmlns:a16="http://schemas.microsoft.com/office/drawing/2014/main" id="{F308533A-C492-EBF6-B731-B0B7DEEBB8A7}"/>
              </a:ext>
              <a:ext uri="{C183D7F6-B498-43B3-948B-1728B52AA6E4}">
                <adec:decorative xmlns:adec="http://schemas.microsoft.com/office/drawing/2017/decorative" val="1"/>
              </a:ext>
            </a:extLst>
          </p:cNvPr>
          <p:cNvGrpSpPr/>
          <p:nvPr/>
        </p:nvGrpSpPr>
        <p:grpSpPr>
          <a:xfrm>
            <a:off x="2095175" y="3465936"/>
            <a:ext cx="1783444" cy="1400852"/>
            <a:chOff x="-702278" y="2437224"/>
            <a:chExt cx="4576414" cy="1400852"/>
          </a:xfrm>
        </p:grpSpPr>
        <p:sp>
          <p:nvSpPr>
            <p:cNvPr id="37" name="Rectangle 36">
              <a:extLst>
                <a:ext uri="{FF2B5EF4-FFF2-40B4-BE49-F238E27FC236}">
                  <a16:creationId xmlns:a16="http://schemas.microsoft.com/office/drawing/2014/main" id="{8B170C83-96F0-4830-7614-AE3FAA8C4440}"/>
                </a:ext>
              </a:extLst>
            </p:cNvPr>
            <p:cNvSpPr/>
            <p:nvPr/>
          </p:nvSpPr>
          <p:spPr>
            <a:xfrm>
              <a:off x="43931" y="2437224"/>
              <a:ext cx="29025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b="1"/>
            </a:p>
          </p:txBody>
        </p:sp>
        <p:sp>
          <p:nvSpPr>
            <p:cNvPr id="38" name="TextBox 37">
              <a:extLst>
                <a:ext uri="{FF2B5EF4-FFF2-40B4-BE49-F238E27FC236}">
                  <a16:creationId xmlns:a16="http://schemas.microsoft.com/office/drawing/2014/main" id="{78CE131A-CEA8-61C7-A228-7A89A8FC0848}"/>
                </a:ext>
                <a:ext uri="{C183D7F6-B498-43B3-948B-1728B52AA6E4}">
                  <adec:decorative xmlns:adec="http://schemas.microsoft.com/office/drawing/2017/decorative" val="1"/>
                </a:ext>
              </a:extLst>
            </p:cNvPr>
            <p:cNvSpPr txBox="1"/>
            <p:nvPr/>
          </p:nvSpPr>
          <p:spPr>
            <a:xfrm>
              <a:off x="-702278" y="3118076"/>
              <a:ext cx="4576414"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a:lnSpc>
                  <a:spcPct val="100000"/>
                </a:lnSpc>
              </a:pPr>
              <a:r>
                <a:rPr lang="en-US" b="1"/>
                <a:t>Initial Intake Review</a:t>
              </a:r>
            </a:p>
          </p:txBody>
        </p:sp>
      </p:grpSp>
      <p:sp>
        <p:nvSpPr>
          <p:cNvPr id="40" name="Oval 39">
            <a:extLst>
              <a:ext uri="{FF2B5EF4-FFF2-40B4-BE49-F238E27FC236}">
                <a16:creationId xmlns:a16="http://schemas.microsoft.com/office/drawing/2014/main" id="{9D09EA81-DA00-4961-77AE-DE7B79EC197C}"/>
              </a:ext>
              <a:ext uri="{C183D7F6-B498-43B3-948B-1728B52AA6E4}">
                <adec:decorative xmlns:adec="http://schemas.microsoft.com/office/drawing/2017/decorative" val="1"/>
              </a:ext>
            </a:extLst>
          </p:cNvPr>
          <p:cNvSpPr/>
          <p:nvPr/>
        </p:nvSpPr>
        <p:spPr>
          <a:xfrm>
            <a:off x="4080381" y="2695796"/>
            <a:ext cx="1267132" cy="1086803"/>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41" name="Group 40">
            <a:extLst>
              <a:ext uri="{FF2B5EF4-FFF2-40B4-BE49-F238E27FC236}">
                <a16:creationId xmlns:a16="http://schemas.microsoft.com/office/drawing/2014/main" id="{9DD363C7-4C35-394A-F567-E78648725CBF}"/>
              </a:ext>
              <a:ext uri="{C183D7F6-B498-43B3-948B-1728B52AA6E4}">
                <adec:decorative xmlns:adec="http://schemas.microsoft.com/office/drawing/2017/decorative" val="1"/>
              </a:ext>
            </a:extLst>
          </p:cNvPr>
          <p:cNvGrpSpPr/>
          <p:nvPr/>
        </p:nvGrpSpPr>
        <p:grpSpPr>
          <a:xfrm>
            <a:off x="3867159" y="3465936"/>
            <a:ext cx="1783444" cy="1361705"/>
            <a:chOff x="-14883" y="2437224"/>
            <a:chExt cx="4576414" cy="1361705"/>
          </a:xfrm>
        </p:grpSpPr>
        <p:sp>
          <p:nvSpPr>
            <p:cNvPr id="42" name="Rectangle 41">
              <a:extLst>
                <a:ext uri="{FF2B5EF4-FFF2-40B4-BE49-F238E27FC236}">
                  <a16:creationId xmlns:a16="http://schemas.microsoft.com/office/drawing/2014/main" id="{954443E5-AB8A-46D9-9128-EC6DFD12A407}"/>
                </a:ext>
              </a:extLst>
            </p:cNvPr>
            <p:cNvSpPr/>
            <p:nvPr/>
          </p:nvSpPr>
          <p:spPr>
            <a:xfrm>
              <a:off x="43931" y="2437224"/>
              <a:ext cx="29025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b="1"/>
            </a:p>
          </p:txBody>
        </p:sp>
        <p:sp>
          <p:nvSpPr>
            <p:cNvPr id="43" name="TextBox 42">
              <a:extLst>
                <a:ext uri="{FF2B5EF4-FFF2-40B4-BE49-F238E27FC236}">
                  <a16:creationId xmlns:a16="http://schemas.microsoft.com/office/drawing/2014/main" id="{29CE3D80-FE78-56FD-46D1-1B824A782BFF}"/>
                </a:ext>
                <a:ext uri="{C183D7F6-B498-43B3-948B-1728B52AA6E4}">
                  <adec:decorative xmlns:adec="http://schemas.microsoft.com/office/drawing/2017/decorative" val="1"/>
                </a:ext>
              </a:extLst>
            </p:cNvPr>
            <p:cNvSpPr txBox="1"/>
            <p:nvPr/>
          </p:nvSpPr>
          <p:spPr>
            <a:xfrm>
              <a:off x="-14883" y="3078929"/>
              <a:ext cx="4576414"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a:lnSpc>
                  <a:spcPct val="100000"/>
                </a:lnSpc>
              </a:pPr>
              <a:r>
                <a:rPr lang="en-US" b="1"/>
                <a:t>Assigned to ACDBE Program Specialist</a:t>
              </a:r>
            </a:p>
          </p:txBody>
        </p:sp>
      </p:grpSp>
      <p:sp>
        <p:nvSpPr>
          <p:cNvPr id="45" name="Oval 44">
            <a:extLst>
              <a:ext uri="{FF2B5EF4-FFF2-40B4-BE49-F238E27FC236}">
                <a16:creationId xmlns:a16="http://schemas.microsoft.com/office/drawing/2014/main" id="{9C54DEFA-EB17-D371-3586-6D4C2679118C}"/>
              </a:ext>
              <a:ext uri="{C183D7F6-B498-43B3-948B-1728B52AA6E4}">
                <adec:decorative xmlns:adec="http://schemas.microsoft.com/office/drawing/2017/decorative" val="1"/>
              </a:ext>
            </a:extLst>
          </p:cNvPr>
          <p:cNvSpPr/>
          <p:nvPr/>
        </p:nvSpPr>
        <p:spPr>
          <a:xfrm>
            <a:off x="5783066" y="2695796"/>
            <a:ext cx="1267132" cy="1086803"/>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46" name="Group 45">
            <a:extLst>
              <a:ext uri="{FF2B5EF4-FFF2-40B4-BE49-F238E27FC236}">
                <a16:creationId xmlns:a16="http://schemas.microsoft.com/office/drawing/2014/main" id="{EF2E4853-F565-2963-3E12-815773E72DE6}"/>
              </a:ext>
              <a:ext uri="{C183D7F6-B498-43B3-948B-1728B52AA6E4}">
                <adec:decorative xmlns:adec="http://schemas.microsoft.com/office/drawing/2017/decorative" val="1"/>
              </a:ext>
            </a:extLst>
          </p:cNvPr>
          <p:cNvGrpSpPr/>
          <p:nvPr/>
        </p:nvGrpSpPr>
        <p:grpSpPr>
          <a:xfrm>
            <a:off x="5494688" y="3465936"/>
            <a:ext cx="1783444" cy="1361705"/>
            <a:chOff x="-14883" y="2437224"/>
            <a:chExt cx="4576414" cy="1361705"/>
          </a:xfrm>
        </p:grpSpPr>
        <p:sp>
          <p:nvSpPr>
            <p:cNvPr id="47" name="Rectangle 46">
              <a:extLst>
                <a:ext uri="{FF2B5EF4-FFF2-40B4-BE49-F238E27FC236}">
                  <a16:creationId xmlns:a16="http://schemas.microsoft.com/office/drawing/2014/main" id="{626F0714-12EC-FDC0-F65A-9632612DF72A}"/>
                </a:ext>
              </a:extLst>
            </p:cNvPr>
            <p:cNvSpPr/>
            <p:nvPr/>
          </p:nvSpPr>
          <p:spPr>
            <a:xfrm>
              <a:off x="43931" y="2437224"/>
              <a:ext cx="29025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b="1"/>
            </a:p>
          </p:txBody>
        </p:sp>
        <p:sp>
          <p:nvSpPr>
            <p:cNvPr id="48" name="TextBox 47">
              <a:extLst>
                <a:ext uri="{FF2B5EF4-FFF2-40B4-BE49-F238E27FC236}">
                  <a16:creationId xmlns:a16="http://schemas.microsoft.com/office/drawing/2014/main" id="{B11AE238-1313-A1A3-B9F9-217E8009FABF}"/>
                </a:ext>
                <a:ext uri="{C183D7F6-B498-43B3-948B-1728B52AA6E4}">
                  <adec:decorative xmlns:adec="http://schemas.microsoft.com/office/drawing/2017/decorative" val="1"/>
                </a:ext>
              </a:extLst>
            </p:cNvPr>
            <p:cNvSpPr txBox="1"/>
            <p:nvPr/>
          </p:nvSpPr>
          <p:spPr>
            <a:xfrm>
              <a:off x="-14883" y="3078929"/>
              <a:ext cx="4576414"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a:lnSpc>
                  <a:spcPct val="100000"/>
                </a:lnSpc>
              </a:pPr>
              <a:r>
                <a:rPr lang="en-US" b="1"/>
                <a:t>Documentation Review</a:t>
              </a:r>
            </a:p>
          </p:txBody>
        </p:sp>
      </p:grpSp>
      <p:sp>
        <p:nvSpPr>
          <p:cNvPr id="50" name="Oval 49">
            <a:extLst>
              <a:ext uri="{FF2B5EF4-FFF2-40B4-BE49-F238E27FC236}">
                <a16:creationId xmlns:a16="http://schemas.microsoft.com/office/drawing/2014/main" id="{4CBA3730-57BC-C77F-A90E-C54F06551458}"/>
              </a:ext>
              <a:ext uri="{C183D7F6-B498-43B3-948B-1728B52AA6E4}">
                <adec:decorative xmlns:adec="http://schemas.microsoft.com/office/drawing/2017/decorative" val="1"/>
              </a:ext>
            </a:extLst>
          </p:cNvPr>
          <p:cNvSpPr/>
          <p:nvPr/>
        </p:nvSpPr>
        <p:spPr>
          <a:xfrm>
            <a:off x="7353216" y="2695796"/>
            <a:ext cx="1267132" cy="1086803"/>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51" name="Group 50">
            <a:extLst>
              <a:ext uri="{FF2B5EF4-FFF2-40B4-BE49-F238E27FC236}">
                <a16:creationId xmlns:a16="http://schemas.microsoft.com/office/drawing/2014/main" id="{D9B2FB18-AD66-C067-1CA2-94B77E2D8637}"/>
              </a:ext>
              <a:ext uri="{C183D7F6-B498-43B3-948B-1728B52AA6E4}">
                <adec:decorative xmlns:adec="http://schemas.microsoft.com/office/drawing/2017/decorative" val="1"/>
              </a:ext>
            </a:extLst>
          </p:cNvPr>
          <p:cNvGrpSpPr/>
          <p:nvPr/>
        </p:nvGrpSpPr>
        <p:grpSpPr>
          <a:xfrm>
            <a:off x="7114942" y="3465936"/>
            <a:ext cx="1783444" cy="1361705"/>
            <a:chOff x="-14883" y="2437224"/>
            <a:chExt cx="4576414" cy="1361705"/>
          </a:xfrm>
        </p:grpSpPr>
        <p:sp>
          <p:nvSpPr>
            <p:cNvPr id="52" name="Rectangle 51">
              <a:extLst>
                <a:ext uri="{FF2B5EF4-FFF2-40B4-BE49-F238E27FC236}">
                  <a16:creationId xmlns:a16="http://schemas.microsoft.com/office/drawing/2014/main" id="{A3298C71-7780-6FDC-C97A-ABB333BC8481}"/>
                </a:ext>
              </a:extLst>
            </p:cNvPr>
            <p:cNvSpPr/>
            <p:nvPr/>
          </p:nvSpPr>
          <p:spPr>
            <a:xfrm>
              <a:off x="43931" y="2437224"/>
              <a:ext cx="29025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b="1"/>
            </a:p>
          </p:txBody>
        </p:sp>
        <p:sp>
          <p:nvSpPr>
            <p:cNvPr id="53" name="TextBox 52">
              <a:extLst>
                <a:ext uri="{FF2B5EF4-FFF2-40B4-BE49-F238E27FC236}">
                  <a16:creationId xmlns:a16="http://schemas.microsoft.com/office/drawing/2014/main" id="{21174E9B-926C-6E5A-6D55-086E799D478D}"/>
                </a:ext>
                <a:ext uri="{C183D7F6-B498-43B3-948B-1728B52AA6E4}">
                  <adec:decorative xmlns:adec="http://schemas.microsoft.com/office/drawing/2017/decorative" val="1"/>
                </a:ext>
              </a:extLst>
            </p:cNvPr>
            <p:cNvSpPr txBox="1"/>
            <p:nvPr/>
          </p:nvSpPr>
          <p:spPr>
            <a:xfrm>
              <a:off x="-14883" y="3078929"/>
              <a:ext cx="4576414"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a:lnSpc>
                  <a:spcPct val="100000"/>
                </a:lnSpc>
              </a:pPr>
              <a:r>
                <a:rPr lang="en-US" b="1"/>
                <a:t>Virtual </a:t>
              </a:r>
              <a:br>
                <a:rPr lang="en-US" b="1"/>
              </a:br>
              <a:r>
                <a:rPr lang="en-US" b="1"/>
                <a:t>Site Visit</a:t>
              </a:r>
            </a:p>
          </p:txBody>
        </p:sp>
      </p:grpSp>
      <p:sp>
        <p:nvSpPr>
          <p:cNvPr id="55" name="Oval 54">
            <a:extLst>
              <a:ext uri="{FF2B5EF4-FFF2-40B4-BE49-F238E27FC236}">
                <a16:creationId xmlns:a16="http://schemas.microsoft.com/office/drawing/2014/main" id="{1A5AE1A1-ED63-EF37-E7CA-9CA95938389C}"/>
              </a:ext>
              <a:ext uri="{C183D7F6-B498-43B3-948B-1728B52AA6E4}">
                <adec:decorative xmlns:adec="http://schemas.microsoft.com/office/drawing/2017/decorative" val="1"/>
              </a:ext>
            </a:extLst>
          </p:cNvPr>
          <p:cNvSpPr/>
          <p:nvPr/>
        </p:nvSpPr>
        <p:spPr>
          <a:xfrm>
            <a:off x="8909450" y="2695796"/>
            <a:ext cx="1267132" cy="1086803"/>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56" name="Group 55">
            <a:extLst>
              <a:ext uri="{FF2B5EF4-FFF2-40B4-BE49-F238E27FC236}">
                <a16:creationId xmlns:a16="http://schemas.microsoft.com/office/drawing/2014/main" id="{32B93409-AF3D-CD53-F99F-70F39559A0C2}"/>
              </a:ext>
              <a:ext uri="{C183D7F6-B498-43B3-948B-1728B52AA6E4}">
                <adec:decorative xmlns:adec="http://schemas.microsoft.com/office/drawing/2017/decorative" val="1"/>
              </a:ext>
            </a:extLst>
          </p:cNvPr>
          <p:cNvGrpSpPr/>
          <p:nvPr/>
        </p:nvGrpSpPr>
        <p:grpSpPr>
          <a:xfrm>
            <a:off x="8621072" y="3465936"/>
            <a:ext cx="1783444" cy="1361705"/>
            <a:chOff x="-14883" y="2437224"/>
            <a:chExt cx="4576414" cy="1361705"/>
          </a:xfrm>
        </p:grpSpPr>
        <p:sp>
          <p:nvSpPr>
            <p:cNvPr id="57" name="Rectangle 56">
              <a:extLst>
                <a:ext uri="{FF2B5EF4-FFF2-40B4-BE49-F238E27FC236}">
                  <a16:creationId xmlns:a16="http://schemas.microsoft.com/office/drawing/2014/main" id="{9AF55630-25AA-5568-4F6D-180909DA6900}"/>
                </a:ext>
              </a:extLst>
            </p:cNvPr>
            <p:cNvSpPr/>
            <p:nvPr/>
          </p:nvSpPr>
          <p:spPr>
            <a:xfrm>
              <a:off x="43931" y="2437224"/>
              <a:ext cx="29025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b="1"/>
            </a:p>
          </p:txBody>
        </p:sp>
        <p:sp>
          <p:nvSpPr>
            <p:cNvPr id="58" name="TextBox 57">
              <a:extLst>
                <a:ext uri="{FF2B5EF4-FFF2-40B4-BE49-F238E27FC236}">
                  <a16:creationId xmlns:a16="http://schemas.microsoft.com/office/drawing/2014/main" id="{D1E8BDB6-E134-301C-1616-DB989D79AFD9}"/>
                </a:ext>
                <a:ext uri="{C183D7F6-B498-43B3-948B-1728B52AA6E4}">
                  <adec:decorative xmlns:adec="http://schemas.microsoft.com/office/drawing/2017/decorative" val="1"/>
                </a:ext>
              </a:extLst>
            </p:cNvPr>
            <p:cNvSpPr txBox="1"/>
            <p:nvPr/>
          </p:nvSpPr>
          <p:spPr>
            <a:xfrm>
              <a:off x="-14883" y="3078929"/>
              <a:ext cx="4576414"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a:lnSpc>
                  <a:spcPct val="100000"/>
                </a:lnSpc>
              </a:pPr>
              <a:r>
                <a:rPr lang="en-US" b="1"/>
                <a:t>Certification </a:t>
              </a:r>
              <a:br>
                <a:rPr lang="en-US" b="1"/>
              </a:br>
              <a:r>
                <a:rPr lang="en-US" b="1"/>
                <a:t>Letter</a:t>
              </a:r>
            </a:p>
          </p:txBody>
        </p:sp>
      </p:grpSp>
      <p:pic>
        <p:nvPicPr>
          <p:cNvPr id="61" name="Graphic 60">
            <a:extLst>
              <a:ext uri="{FF2B5EF4-FFF2-40B4-BE49-F238E27FC236}">
                <a16:creationId xmlns:a16="http://schemas.microsoft.com/office/drawing/2014/main" id="{E4EBA67E-D035-3DE8-CA80-D806D8D9A8F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7512" y="2758892"/>
            <a:ext cx="914400" cy="914400"/>
          </a:xfrm>
          <a:prstGeom prst="rect">
            <a:avLst/>
          </a:prstGeom>
        </p:spPr>
      </p:pic>
      <p:pic>
        <p:nvPicPr>
          <p:cNvPr id="63" name="Graphic 62">
            <a:extLst>
              <a:ext uri="{FF2B5EF4-FFF2-40B4-BE49-F238E27FC236}">
                <a16:creationId xmlns:a16="http://schemas.microsoft.com/office/drawing/2014/main" id="{5B23E8BA-EC84-59DB-19C3-DCE2119901C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3583" y="2830587"/>
            <a:ext cx="914400" cy="914400"/>
          </a:xfrm>
          <a:prstGeom prst="rect">
            <a:avLst/>
          </a:prstGeom>
        </p:spPr>
      </p:pic>
      <p:pic>
        <p:nvPicPr>
          <p:cNvPr id="65" name="Graphic 64">
            <a:extLst>
              <a:ext uri="{FF2B5EF4-FFF2-40B4-BE49-F238E27FC236}">
                <a16:creationId xmlns:a16="http://schemas.microsoft.com/office/drawing/2014/main" id="{9D25E5C4-EE0A-DB4C-08BD-76616D5C413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9571" y="2758892"/>
            <a:ext cx="914400" cy="914400"/>
          </a:xfrm>
          <a:prstGeom prst="rect">
            <a:avLst/>
          </a:prstGeom>
        </p:spPr>
      </p:pic>
      <p:pic>
        <p:nvPicPr>
          <p:cNvPr id="67" name="Graphic 66">
            <a:extLst>
              <a:ext uri="{FF2B5EF4-FFF2-40B4-BE49-F238E27FC236}">
                <a16:creationId xmlns:a16="http://schemas.microsoft.com/office/drawing/2014/main" id="{2DCBEBB9-A3BF-0A14-248C-7ED12EBBB81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27106" y="2859066"/>
            <a:ext cx="810799" cy="810799"/>
          </a:xfrm>
          <a:prstGeom prst="rect">
            <a:avLst/>
          </a:prstGeom>
        </p:spPr>
      </p:pic>
      <p:pic>
        <p:nvPicPr>
          <p:cNvPr id="69" name="Graphic 68">
            <a:extLst>
              <a:ext uri="{FF2B5EF4-FFF2-40B4-BE49-F238E27FC236}">
                <a16:creationId xmlns:a16="http://schemas.microsoft.com/office/drawing/2014/main" id="{68C7798A-E721-7F3C-8DAA-048552CA9534}"/>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9582" y="2824231"/>
            <a:ext cx="914400" cy="914400"/>
          </a:xfrm>
          <a:prstGeom prst="rect">
            <a:avLst/>
          </a:prstGeom>
        </p:spPr>
      </p:pic>
      <p:pic>
        <p:nvPicPr>
          <p:cNvPr id="71" name="Graphic 70">
            <a:extLst>
              <a:ext uri="{FF2B5EF4-FFF2-40B4-BE49-F238E27FC236}">
                <a16:creationId xmlns:a16="http://schemas.microsoft.com/office/drawing/2014/main" id="{D50EA7D7-D908-C13E-1E43-50B4F2DDD048}"/>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55594" y="2719031"/>
            <a:ext cx="914400" cy="914400"/>
          </a:xfrm>
          <a:prstGeom prst="rect">
            <a:avLst/>
          </a:prstGeom>
        </p:spPr>
      </p:pic>
    </p:spTree>
    <p:extLst>
      <p:ext uri="{BB962C8B-B14F-4D97-AF65-F5344CB8AC3E}">
        <p14:creationId xmlns:p14="http://schemas.microsoft.com/office/powerpoint/2010/main" val="2459558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9CCF77C-EACE-645A-BE69-5D1701CC180E}"/>
              </a:ext>
              <a:ext uri="{C183D7F6-B498-43B3-948B-1728B52AA6E4}">
                <adec:decorative xmlns:adec="http://schemas.microsoft.com/office/drawing/2017/decorative" val="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mn-ea"/>
                <a:cs typeface="+mn-cs"/>
              </a:rPr>
              <a:t>Questions</a:t>
            </a:r>
          </a:p>
        </p:txBody>
      </p:sp>
      <p:pic>
        <p:nvPicPr>
          <p:cNvPr id="4" name="Picture 3">
            <a:extLst>
              <a:ext uri="{FF2B5EF4-FFF2-40B4-BE49-F238E27FC236}">
                <a16:creationId xmlns:a16="http://schemas.microsoft.com/office/drawing/2014/main" id="{3C760FCB-AEC0-B754-08F8-0DD0722BF1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2803" y="1433562"/>
            <a:ext cx="7096540" cy="3990876"/>
          </a:xfrm>
          <a:prstGeom prst="rect">
            <a:avLst/>
          </a:prstGeom>
        </p:spPr>
      </p:pic>
      <p:sp>
        <p:nvSpPr>
          <p:cNvPr id="5" name="TextBox 4">
            <a:extLst>
              <a:ext uri="{FF2B5EF4-FFF2-40B4-BE49-F238E27FC236}">
                <a16:creationId xmlns:a16="http://schemas.microsoft.com/office/drawing/2014/main" id="{FA38E72A-1D88-ABDC-E7A8-5C7B6E07AB6F}"/>
              </a:ext>
              <a:ext uri="{C183D7F6-B498-43B3-948B-1728B52AA6E4}">
                <adec:decorative xmlns:adec="http://schemas.microsoft.com/office/drawing/2017/decorative" val="1"/>
              </a:ext>
            </a:extLst>
          </p:cNvPr>
          <p:cNvSpPr txBox="1"/>
          <p:nvPr/>
        </p:nvSpPr>
        <p:spPr>
          <a:xfrm>
            <a:off x="8070950" y="3647674"/>
            <a:ext cx="2795631" cy="1754326"/>
          </a:xfrm>
          <a:prstGeom prst="rect">
            <a:avLst/>
          </a:prstGeom>
          <a:noFill/>
        </p:spPr>
        <p:txBody>
          <a:bodyPr wrap="square" lIns="91440" tIns="45720" rIns="91440" bIns="45720" rtlCol="0" anchor="t">
            <a:spAutoFit/>
          </a:bodyPr>
          <a:lstStyle/>
          <a:p>
            <a:pPr algn="ctr" defTabSz="457200" eaLnBrk="0" fontAlgn="base" hangingPunct="0">
              <a:spcBef>
                <a:spcPct val="0"/>
              </a:spcBef>
              <a:spcAft>
                <a:spcPct val="0"/>
              </a:spcAft>
            </a:pPr>
            <a:br>
              <a:rPr lang="en-US" b="1">
                <a:ea typeface="Times New Roman" panose="02020603050405020304" pitchFamily="18" charset="0"/>
                <a:cs typeface="Calibri"/>
              </a:rPr>
            </a:br>
            <a:r>
              <a:rPr lang="en-US" b="1">
                <a:ea typeface="Times New Roman" panose="02020603050405020304" pitchFamily="18" charset="0"/>
                <a:cs typeface="Calibri"/>
              </a:rPr>
              <a:t>Scan the QR Code to provide your feedback. </a:t>
            </a:r>
            <a:endParaRPr lang="en-US" b="1">
              <a:latin typeface="Times New Roman"/>
              <a:ea typeface="Calibri" panose="020F0502020204030204" pitchFamily="34" charset="0"/>
              <a:cs typeface="Calibri" panose="020F0502020204030204" pitchFamily="34" charset="0"/>
            </a:endParaRPr>
          </a:p>
          <a:p>
            <a:pPr algn="ctr" defTabSz="457200" eaLnBrk="0" fontAlgn="base" hangingPunct="0">
              <a:spcBef>
                <a:spcPct val="0"/>
              </a:spcBef>
              <a:spcAft>
                <a:spcPct val="0"/>
              </a:spcAft>
            </a:pPr>
            <a:endParaRPr lang="en-US" b="1">
              <a:cs typeface="Calibri" panose="020F0502020204030204"/>
            </a:endParaRPr>
          </a:p>
          <a:p>
            <a:pPr algn="ctr" defTabSz="457200" eaLnBrk="0" fontAlgn="base" hangingPunct="0">
              <a:spcBef>
                <a:spcPct val="0"/>
              </a:spcBef>
              <a:spcAft>
                <a:spcPct val="0"/>
              </a:spcAft>
            </a:pPr>
            <a:r>
              <a:rPr lang="en-US" b="1">
                <a:ea typeface="Times New Roman" panose="02020603050405020304" pitchFamily="18" charset="0"/>
                <a:cs typeface="Calibri"/>
              </a:rPr>
              <a:t>Thank you for attending!</a:t>
            </a:r>
            <a:endParaRPr lang="en-US" b="1">
              <a:cs typeface="Calibri" panose="020F0502020204030204"/>
            </a:endParaRPr>
          </a:p>
          <a:p>
            <a:pPr algn="ctr" defTabSz="457200" eaLnBrk="0" fontAlgn="base" hangingPunct="0">
              <a:spcBef>
                <a:spcPct val="0"/>
              </a:spcBef>
              <a:spcAft>
                <a:spcPct val="0"/>
              </a:spcAft>
            </a:pPr>
            <a:endParaRPr lang="en-US" b="1">
              <a:cs typeface="Calibri" panose="020F0502020204030204"/>
            </a:endParaRPr>
          </a:p>
        </p:txBody>
      </p:sp>
      <p:pic>
        <p:nvPicPr>
          <p:cNvPr id="2" name="Picture 1" descr="Provide your feedback by going to https://forms.office.com/r/eKr9Qth7T5">
            <a:extLst>
              <a:ext uri="{FF2B5EF4-FFF2-40B4-BE49-F238E27FC236}">
                <a16:creationId xmlns:a16="http://schemas.microsoft.com/office/drawing/2014/main" id="{F72DC916-6DBC-3990-CFA9-41A0FA3C9AE2}"/>
              </a:ext>
            </a:extLst>
          </p:cNvPr>
          <p:cNvPicPr>
            <a:picLocks noChangeAspect="1"/>
          </p:cNvPicPr>
          <p:nvPr/>
        </p:nvPicPr>
        <p:blipFill>
          <a:blip r:embed="rId5"/>
          <a:stretch>
            <a:fillRect/>
          </a:stretch>
        </p:blipFill>
        <p:spPr>
          <a:xfrm>
            <a:off x="8806751" y="2403025"/>
            <a:ext cx="1316182" cy="1316182"/>
          </a:xfrm>
          <a:prstGeom prst="rect">
            <a:avLst/>
          </a:prstGeom>
        </p:spPr>
      </p:pic>
    </p:spTree>
    <p:extLst>
      <p:ext uri="{BB962C8B-B14F-4D97-AF65-F5344CB8AC3E}">
        <p14:creationId xmlns:p14="http://schemas.microsoft.com/office/powerpoint/2010/main" val="586891528"/>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9CCF77C-EACE-645A-BE69-5D1701CC180E}"/>
              </a:ext>
              <a:ext uri="{C183D7F6-B498-43B3-948B-1728B52AA6E4}">
                <adec:decorative xmlns:adec="http://schemas.microsoft.com/office/drawing/2017/decorative" val="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mn-ea"/>
                <a:cs typeface="+mn-cs"/>
              </a:rPr>
              <a:t>Resources</a:t>
            </a:r>
          </a:p>
        </p:txBody>
      </p:sp>
      <p:sp>
        <p:nvSpPr>
          <p:cNvPr id="2" name="TextBox 1" descr="For more information and resources, please go to &#10;https://www.flydenver.com/business-and-community/commerce-hub/outreach-and-engagement/ to sign up for the newsletter and view archived presentations. &#10;&#10;https://www.flydenver.com/business-and-community/ceea/%20bdta/&#10;&#10;https://www.flydenver.com/business-and-community/procurement/opportunities/&#10;&#10;&#10;https://denvergov.org/Government/Agencies-Departments-Offices/Agencies-Departments-Offices-Directory/Economic-Development-Opportunity/Employers-Jobseekers/DCCP-Page">
            <a:extLst>
              <a:ext uri="{FF2B5EF4-FFF2-40B4-BE49-F238E27FC236}">
                <a16:creationId xmlns:a16="http://schemas.microsoft.com/office/drawing/2014/main" id="{1D926EAD-C77D-67E6-DFFB-03EDD307DE98}"/>
              </a:ext>
              <a:ext uri="{C183D7F6-B498-43B3-948B-1728B52AA6E4}">
                <adec:decorative xmlns:adec="http://schemas.microsoft.com/office/drawing/2017/decorative" val="0"/>
              </a:ext>
            </a:extLst>
          </p:cNvPr>
          <p:cNvSpPr txBox="1"/>
          <p:nvPr/>
        </p:nvSpPr>
        <p:spPr>
          <a:xfrm>
            <a:off x="134843" y="1293878"/>
            <a:ext cx="5752390" cy="5493812"/>
          </a:xfrm>
          <a:prstGeom prst="rect">
            <a:avLst/>
          </a:prstGeom>
          <a:noFill/>
        </p:spPr>
        <p:txBody>
          <a:bodyPr wrap="square" rtlCol="0">
            <a:spAutoFit/>
          </a:bodyPr>
          <a:lstStyle/>
          <a:p>
            <a:pPr marL="457200" marR="0" lvl="0" indent="0" algn="l" defTabSz="914400" rtl="0" eaLnBrk="1" fontAlgn="auto" latinLnBrk="0" hangingPunct="1">
              <a:lnSpc>
                <a:spcPct val="105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Outreach Events and Opportunities</a:t>
            </a:r>
            <a:endPar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3" tooltip="Event Calendar">
                  <a:extLst>
                    <a:ext uri="{A12FA001-AC4F-418D-AE19-62706E023703}">
                      <ahyp:hlinkClr xmlns:ahyp="http://schemas.microsoft.com/office/drawing/2018/hyperlinkcolor" val="tx"/>
                    </a:ext>
                  </a:extLst>
                </a:hlinkClick>
              </a:rPr>
              <a:t>Event Calendar</a:t>
            </a:r>
            <a:endPar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4"/>
              </a:rPr>
              <a:t>Subscribe to </a:t>
            </a:r>
            <a:r>
              <a:rPr lang="en-US" sz="2000" u="sng" spc="40">
                <a:solidFill>
                  <a:prstClr val="black"/>
                </a:solidFill>
                <a:latin typeface="Calibri" panose="020F0502020204030204"/>
                <a:ea typeface="Aptos" panose="020B0004020202020204" pitchFamily="34" charset="0"/>
                <a:cs typeface="Aptos" panose="020B0004020202020204" pitchFamily="34" charset="0"/>
                <a:hlinkClick r:id="rId4"/>
              </a:rPr>
              <a:t>the Business Connect </a:t>
            </a:r>
            <a: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4"/>
              </a:rPr>
              <a:t>Newsletter</a:t>
            </a:r>
            <a:endParaRPr kumimoji="0" lang="en-US" sz="20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Archived Outreach Presentations and Rosters </a:t>
            </a:r>
            <a:endParaRPr kumimoji="0" lang="en-US" sz="20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Community Panelist Program</a:t>
            </a:r>
            <a:endPar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2000" u="sng" spc="40">
                <a:solidFill>
                  <a:prstClr val="black"/>
                </a:solidFill>
                <a:latin typeface="Calibri" panose="020F0502020204030204"/>
                <a:ea typeface="Aptos" panose="020B0004020202020204" pitchFamily="34" charset="0"/>
                <a:cs typeface="Aptos" panose="020B0004020202020204" pitchFamily="34" charset="0"/>
                <a:hlinkClick r:id="rId7"/>
              </a:rPr>
              <a:t>Barriers to working DEN Survey</a:t>
            </a:r>
            <a:endParaRPr kumimoji="0" lang="en-US" sz="20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rPr>
              <a:t>Business Development Training Academy </a:t>
            </a:r>
            <a:endParaRPr kumimoji="0" lang="en-US" sz="20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8">
                  <a:extLst>
                    <a:ext uri="{A12FA001-AC4F-418D-AE19-62706E023703}">
                      <ahyp:hlinkClr xmlns:ahyp="http://schemas.microsoft.com/office/drawing/2018/hyperlinkcolor" val="tx"/>
                    </a:ext>
                  </a:extLst>
                </a:hlinkClick>
              </a:rPr>
              <a:t>Business Development Training Academy</a:t>
            </a:r>
            <a: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rPr>
              <a:t> (BDTA)</a:t>
            </a:r>
            <a:endParaRPr kumimoji="0" lang="en-US" sz="20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2000" u="sng" spc="40">
                <a:solidFill>
                  <a:prstClr val="black"/>
                </a:solidFill>
                <a:latin typeface="Calibri" panose="020F0502020204030204"/>
                <a:ea typeface="Aptos" panose="020B0004020202020204" pitchFamily="34" charset="0"/>
                <a:cs typeface="Aptos" panose="020B0004020202020204" pitchFamily="34" charset="0"/>
                <a:hlinkClick r:id="rId9"/>
              </a:rPr>
              <a:t>Concession 101 Application</a:t>
            </a:r>
            <a:r>
              <a:rPr lang="en-US" sz="2000" u="sng" spc="40">
                <a:solidFill>
                  <a:prstClr val="black"/>
                </a:solidFill>
                <a:latin typeface="Calibri" panose="020F0502020204030204"/>
                <a:ea typeface="Aptos" panose="020B0004020202020204" pitchFamily="34" charset="0"/>
                <a:cs typeface="Aptos" panose="020B0004020202020204" pitchFamily="34" charset="0"/>
              </a:rPr>
              <a:t> (</a:t>
            </a:r>
            <a:r>
              <a:rPr lang="en-US" sz="2000" b="1" u="sng" spc="40">
                <a:solidFill>
                  <a:prstClr val="black"/>
                </a:solidFill>
                <a:latin typeface="Calibri" panose="020F0502020204030204"/>
                <a:ea typeface="Aptos" panose="020B0004020202020204" pitchFamily="34" charset="0"/>
                <a:cs typeface="Aptos" panose="020B0004020202020204" pitchFamily="34" charset="0"/>
              </a:rPr>
              <a:t>Due 1/23/26!)</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10"/>
              </a:rPr>
              <a:t>BDTA Graduate Directory</a:t>
            </a:r>
            <a:endPar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rPr>
            </a:br>
            <a:r>
              <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rPr>
              <a:t>DEN Procurement </a:t>
            </a:r>
            <a:endParaRPr kumimoji="0" lang="en-US" sz="20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11">
                  <a:extLst>
                    <a:ext uri="{A12FA001-AC4F-418D-AE19-62706E023703}">
                      <ahyp:hlinkClr xmlns:ahyp="http://schemas.microsoft.com/office/drawing/2018/hyperlinkcolor" val="tx"/>
                    </a:ext>
                  </a:extLst>
                </a:hlinkClick>
              </a:rPr>
              <a:t>Contract Procurement at DEN</a:t>
            </a:r>
            <a:endParaRPr kumimoji="0" lang="en-US" sz="20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12">
                  <a:extLst>
                    <a:ext uri="{A12FA001-AC4F-418D-AE19-62706E023703}">
                      <ahyp:hlinkClr xmlns:ahyp="http://schemas.microsoft.com/office/drawing/2018/hyperlinkcolor" val="tx"/>
                    </a:ext>
                  </a:extLst>
                </a:hlinkClick>
              </a:rPr>
              <a:t>Current and Future Procurement Opportunities</a:t>
            </a:r>
            <a:endParaRPr kumimoji="0" lang="en-US" sz="20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descr="https://www.flydenver.com/business-and-community/procurement/opportunities/concessions/&#10;&#10;https://www.priretail.com/&#10;&#10;https://denver.mwdbe.com/&#10;&#10;https://www.bidnetdirect.com/colorado/city-and-county-of-denver-general-services-purchasing">
            <a:extLst>
              <a:ext uri="{FF2B5EF4-FFF2-40B4-BE49-F238E27FC236}">
                <a16:creationId xmlns:a16="http://schemas.microsoft.com/office/drawing/2014/main" id="{1B63C2BD-20CC-6414-960B-00DFBF697F78}"/>
              </a:ext>
              <a:ext uri="{C183D7F6-B498-43B3-948B-1728B52AA6E4}">
                <adec:decorative xmlns:adec="http://schemas.microsoft.com/office/drawing/2017/decorative" val="0"/>
              </a:ext>
            </a:extLst>
          </p:cNvPr>
          <p:cNvSpPr txBox="1"/>
          <p:nvPr/>
        </p:nvSpPr>
        <p:spPr>
          <a:xfrm>
            <a:off x="5455921" y="1293878"/>
            <a:ext cx="5190448" cy="3154710"/>
          </a:xfrm>
          <a:prstGeom prst="rect">
            <a:avLst/>
          </a:prstGeom>
          <a:noFill/>
        </p:spPr>
        <p:txBody>
          <a:bodyPr wrap="square" rtlCol="0">
            <a:spAutoFit/>
          </a:bodyPr>
          <a:lstStyle/>
          <a:p>
            <a:pPr marL="457200" marR="0" lvl="0" indent="0" algn="l" defTabSz="914400" rtl="0" eaLnBrk="1" fontAlgn="auto" latinLnBrk="0" hangingPunct="1">
              <a:lnSpc>
                <a:spcPct val="105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Concessions</a:t>
            </a:r>
            <a:endPar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13">
                  <a:extLst>
                    <a:ext uri="{A12FA001-AC4F-418D-AE19-62706E023703}">
                      <ahyp:hlinkClr xmlns:ahyp="http://schemas.microsoft.com/office/drawing/2018/hyperlinkcolor" val="tx"/>
                    </a:ext>
                  </a:extLst>
                </a:hlinkClick>
              </a:rPr>
              <a:t>Excellence in Service (EIS) Program</a:t>
            </a:r>
            <a:endPar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14">
                  <a:extLst>
                    <a:ext uri="{A12FA001-AC4F-418D-AE19-62706E023703}">
                      <ahyp:hlinkClr xmlns:ahyp="http://schemas.microsoft.com/office/drawing/2018/hyperlinkcolor" val="tx"/>
                    </a:ext>
                  </a:extLst>
                </a:hlinkClick>
              </a:rPr>
              <a:t>Tenant Improvement Projects</a:t>
            </a:r>
            <a:endPar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15">
                  <a:extLst>
                    <a:ext uri="{A12FA001-AC4F-418D-AE19-62706E023703}">
                      <ahyp:hlinkClr xmlns:ahyp="http://schemas.microsoft.com/office/drawing/2018/hyperlinkcolor" val="tx"/>
                    </a:ext>
                  </a:extLst>
                </a:hlinkClick>
              </a:rPr>
              <a:t>Kiosk Program (Provenzano Resources, Inc.)</a:t>
            </a:r>
            <a:endParaRPr kumimoji="0" lang="en-US" sz="2000" b="1"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rPr>
              <a:t>Certification Programs</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16">
                  <a:extLst>
                    <a:ext uri="{A12FA001-AC4F-418D-AE19-62706E023703}">
                      <ahyp:hlinkClr xmlns:ahyp="http://schemas.microsoft.com/office/drawing/2018/hyperlinkcolor" val="tx"/>
                    </a:ext>
                  </a:extLst>
                </a:hlinkClick>
              </a:rPr>
              <a:t>ACDBE Program</a:t>
            </a:r>
            <a:endPar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hlinkClick r:id="rId17">
                  <a:extLst>
                    <a:ext uri="{A12FA001-AC4F-418D-AE19-62706E023703}">
                      <ahyp:hlinkClr xmlns:ahyp="http://schemas.microsoft.com/office/drawing/2018/hyperlinkcolor" val="tx"/>
                    </a:ext>
                  </a:extLst>
                </a:hlinkClick>
              </a:rPr>
              <a:t>MWBE, DBE, SBE, SBEC and EBE Programs</a:t>
            </a:r>
            <a:endPar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2000" u="sng">
                <a:solidFill>
                  <a:prstClr val="black"/>
                </a:solidFill>
                <a:latin typeface="Calibri" panose="020F0502020204030204"/>
                <a:ea typeface="Aptos" panose="020B0004020202020204" pitchFamily="34" charset="0"/>
                <a:cs typeface="Aptos" panose="020B0004020202020204" pitchFamily="34" charset="0"/>
                <a:hlinkClick r:id="rId18"/>
              </a:rPr>
              <a:t>Submit your CCD Certification Application</a:t>
            </a:r>
            <a:endPar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p:txBody>
      </p:sp>
      <p:sp>
        <p:nvSpPr>
          <p:cNvPr id="5" name="TextBox 4" descr="For any additional questions, please reach out to: DEN-ACDBE@flydenver.com &#10;">
            <a:extLst>
              <a:ext uri="{FF2B5EF4-FFF2-40B4-BE49-F238E27FC236}">
                <a16:creationId xmlns:a16="http://schemas.microsoft.com/office/drawing/2014/main" id="{1303976C-C4B0-6BE3-E8E4-5D04B7D1860D}"/>
              </a:ext>
            </a:extLst>
          </p:cNvPr>
          <p:cNvSpPr txBox="1"/>
          <p:nvPr/>
        </p:nvSpPr>
        <p:spPr>
          <a:xfrm>
            <a:off x="6000501" y="5064141"/>
            <a:ext cx="5003162" cy="707886"/>
          </a:xfrm>
          <a:prstGeom prst="rect">
            <a:avLst/>
          </a:prstGeom>
          <a:noFill/>
        </p:spPr>
        <p:txBody>
          <a:bodyPr wrap="square">
            <a:spAutoFit/>
          </a:bodyPr>
          <a:lstStyle/>
          <a:p>
            <a:pPr marL="0" indent="0">
              <a:buNone/>
            </a:pPr>
            <a:r>
              <a:rPr lang="en-US" sz="2000" b="1"/>
              <a:t>For any additional questions, please reach out to: </a:t>
            </a:r>
            <a:r>
              <a:rPr lang="en-US" sz="2000">
                <a:hlinkClick r:id="rId19"/>
              </a:rPr>
              <a:t>DEN-ACDBE@flydenver.com</a:t>
            </a:r>
            <a:r>
              <a:rPr lang="en-US" sz="2000"/>
              <a:t> </a:t>
            </a:r>
          </a:p>
        </p:txBody>
      </p:sp>
    </p:spTree>
    <p:extLst>
      <p:ext uri="{BB962C8B-B14F-4D97-AF65-F5344CB8AC3E}">
        <p14:creationId xmlns:p14="http://schemas.microsoft.com/office/powerpoint/2010/main" val="233957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64" y="0"/>
            <a:ext cx="12160671"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sz="1800" b="1"/>
              <a:t>Connect directly with DEN teams and learn about upcoming procurement opportunities.</a:t>
            </a:r>
          </a:p>
          <a:p>
            <a:endParaRPr lang="en-US" sz="1800" b="1"/>
          </a:p>
          <a:p>
            <a:r>
              <a:rPr lang="en-US" sz="1800" b="1"/>
              <a:t>When</a:t>
            </a:r>
            <a:br>
              <a:rPr lang="en-US" sz="1800"/>
            </a:br>
            <a:r>
              <a:rPr lang="en-US" sz="1800"/>
              <a:t>Held the 2nd Thursday of every month at 1 p.m.</a:t>
            </a:r>
            <a:br>
              <a:rPr lang="en-US" sz="1800"/>
            </a:br>
            <a:r>
              <a:rPr lang="en-US" sz="1800" b="1"/>
              <a:t>Next session: Feb. 12</a:t>
            </a:r>
          </a:p>
          <a:p>
            <a:endParaRPr lang="en-US" sz="1800" b="1"/>
          </a:p>
          <a:p>
            <a:r>
              <a:rPr lang="en-US" sz="1800" b="1"/>
              <a:t>Register now: </a:t>
            </a:r>
          </a:p>
          <a:p>
            <a:r>
              <a:rPr lang="en-US" sz="1800"/>
              <a:t>https://tinyurl.com/dobusinesswithden</a:t>
            </a:r>
          </a:p>
          <a:p>
            <a:endParaRPr lang="en-US" b="1"/>
          </a:p>
          <a:p>
            <a:endParaRPr lang="en-US" b="1"/>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741057" y="-373626"/>
            <a:ext cx="3450943" cy="7313404"/>
          </a:xfrm>
        </p:spPr>
      </p:pic>
      <p:pic>
        <p:nvPicPr>
          <p:cNvPr id="27" name="Picture 2">
            <a:extLst>
              <a:ext uri="{FF2B5EF4-FFF2-40B4-BE49-F238E27FC236}">
                <a16:creationId xmlns:a16="http://schemas.microsoft.com/office/drawing/2014/main" id="{2CA07076-17AB-00E5-6AC1-BEF1779097D5}"/>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615152" y="4609070"/>
            <a:ext cx="2225200" cy="222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77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rgbClr val="440099"/>
                </a:solidFill>
                <a:latin typeface="+mn-lt"/>
                <a:ea typeface="+mn-ea"/>
                <a:cs typeface="+mn-cs"/>
              </a:rPr>
              <a:t>Meet the Primes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0"/>
              </a:ext>
            </a:extLst>
          </p:cNvPr>
          <p:cNvSpPr>
            <a:spLocks noGrp="1"/>
          </p:cNvSpPr>
          <p:nvPr>
            <p:ph type="body" sz="quarter" idx="14"/>
          </p:nvPr>
        </p:nvSpPr>
        <p:spPr>
          <a:xfrm>
            <a:off x="892996" y="1192502"/>
            <a:ext cx="8449287" cy="4295915"/>
          </a:xfrm>
        </p:spPr>
        <p:txBody>
          <a:bodyPr lIns="91440" tIns="45720" rIns="91440" bIns="45720" anchor="t"/>
          <a:lstStyle/>
          <a:p>
            <a:pPr marL="0" indent="0">
              <a:spcBef>
                <a:spcPts val="0"/>
              </a:spcBef>
              <a:buClr>
                <a:srgbClr val="E35B2A"/>
              </a:buClr>
              <a:buNone/>
              <a:tabLst>
                <a:tab pos="457200" algn="l"/>
              </a:tabLst>
            </a:pPr>
            <a:r>
              <a:rPr lang="en-US" sz="1800" b="1"/>
              <a:t>Virtual outreach event held twice a month to connect Prime firms at DEN with local, small, and historically underutilized firms, scheduled for the 3rd Thursday at 1 p.m.</a:t>
            </a:r>
          </a:p>
          <a:p>
            <a:pPr marL="0" indent="0">
              <a:lnSpc>
                <a:spcPct val="150000"/>
              </a:lnSpc>
              <a:spcBef>
                <a:spcPts val="0"/>
              </a:spcBef>
              <a:buClr>
                <a:srgbClr val="E35B2A"/>
              </a:buClr>
              <a:buNone/>
              <a:tabLst>
                <a:tab pos="457200" algn="l"/>
              </a:tabLst>
            </a:pPr>
            <a:endParaRPr lang="en-US" sz="1800" b="1">
              <a:solidFill>
                <a:schemeClr val="tx1"/>
              </a:solidFill>
              <a:cs typeface="Calibri"/>
            </a:endParaRPr>
          </a:p>
          <a:p>
            <a:pPr>
              <a:lnSpc>
                <a:spcPct val="150000"/>
              </a:lnSpc>
              <a:spcBef>
                <a:spcPts val="0"/>
              </a:spcBef>
              <a:buClr>
                <a:srgbClr val="E35B2A"/>
              </a:buClr>
              <a:tabLst>
                <a:tab pos="457200" algn="l"/>
              </a:tabLst>
            </a:pPr>
            <a:r>
              <a:rPr lang="en-US" sz="1800" b="1">
                <a:solidFill>
                  <a:schemeClr val="tx1"/>
                </a:solidFill>
                <a:cs typeface="Calibri"/>
              </a:rPr>
              <a:t>February 19 </a:t>
            </a:r>
            <a:r>
              <a:rPr lang="en-US" sz="1800">
                <a:solidFill>
                  <a:schemeClr val="tx1"/>
                </a:solidFill>
                <a:cs typeface="Calibri"/>
              </a:rPr>
              <a:t>- Concessions Prime Operators </a:t>
            </a:r>
          </a:p>
          <a:p>
            <a:pPr>
              <a:lnSpc>
                <a:spcPct val="150000"/>
              </a:lnSpc>
              <a:spcBef>
                <a:spcPts val="0"/>
              </a:spcBef>
              <a:buClr>
                <a:srgbClr val="E35B2A"/>
              </a:buClr>
              <a:tabLst>
                <a:tab pos="457200" algn="l"/>
              </a:tabLst>
            </a:pPr>
            <a:r>
              <a:rPr lang="en-US" sz="1800" b="1">
                <a:solidFill>
                  <a:schemeClr val="tx1"/>
                </a:solidFill>
                <a:cs typeface="Calibri"/>
              </a:rPr>
              <a:t>April 16 </a:t>
            </a:r>
            <a:r>
              <a:rPr lang="en-US" sz="1800">
                <a:solidFill>
                  <a:schemeClr val="tx1"/>
                </a:solidFill>
                <a:cs typeface="Calibri"/>
              </a:rPr>
              <a:t>- Rental Car Company </a:t>
            </a:r>
          </a:p>
          <a:p>
            <a:pPr>
              <a:lnSpc>
                <a:spcPct val="150000"/>
              </a:lnSpc>
              <a:spcBef>
                <a:spcPts val="0"/>
              </a:spcBef>
              <a:buClr>
                <a:srgbClr val="E35B2A"/>
              </a:buClr>
              <a:tabLst>
                <a:tab pos="457200" algn="l"/>
              </a:tabLst>
            </a:pPr>
            <a:r>
              <a:rPr lang="en-US" sz="1800" b="1">
                <a:solidFill>
                  <a:schemeClr val="tx1"/>
                </a:solidFill>
                <a:cs typeface="Calibri"/>
              </a:rPr>
              <a:t>June 18- </a:t>
            </a:r>
            <a:r>
              <a:rPr lang="en-US" sz="1800">
                <a:solidFill>
                  <a:schemeClr val="tx1"/>
                </a:solidFill>
                <a:cs typeface="Calibri"/>
              </a:rPr>
              <a:t>General Contractors</a:t>
            </a:r>
          </a:p>
          <a:p>
            <a:pPr>
              <a:lnSpc>
                <a:spcPct val="150000"/>
              </a:lnSpc>
              <a:spcBef>
                <a:spcPts val="0"/>
              </a:spcBef>
              <a:buClr>
                <a:srgbClr val="E35B2A"/>
              </a:buClr>
              <a:tabLst>
                <a:tab pos="457200" algn="l"/>
              </a:tabLst>
            </a:pPr>
            <a:r>
              <a:rPr lang="en-US" sz="1800" b="1">
                <a:solidFill>
                  <a:schemeClr val="tx1"/>
                </a:solidFill>
                <a:cs typeface="Calibri"/>
              </a:rPr>
              <a:t>August 20 </a:t>
            </a:r>
            <a:r>
              <a:rPr lang="en-US" sz="1800">
                <a:solidFill>
                  <a:schemeClr val="tx1"/>
                </a:solidFill>
                <a:cs typeface="Calibri"/>
              </a:rPr>
              <a:t>- Construction Specialty Trade Contractor</a:t>
            </a:r>
          </a:p>
          <a:p>
            <a:pPr>
              <a:lnSpc>
                <a:spcPct val="150000"/>
              </a:lnSpc>
              <a:spcBef>
                <a:spcPts val="0"/>
              </a:spcBef>
              <a:buClr>
                <a:srgbClr val="E35B2A"/>
              </a:buClr>
              <a:tabLst>
                <a:tab pos="457200" algn="l"/>
              </a:tabLst>
            </a:pPr>
            <a:r>
              <a:rPr lang="en-US" sz="1800" b="1">
                <a:solidFill>
                  <a:schemeClr val="tx1"/>
                </a:solidFill>
                <a:cs typeface="Calibri"/>
              </a:rPr>
              <a:t>October 15 </a:t>
            </a:r>
            <a:r>
              <a:rPr lang="en-US" sz="1800">
                <a:solidFill>
                  <a:schemeClr val="tx1"/>
                </a:solidFill>
                <a:cs typeface="Calibri"/>
              </a:rPr>
              <a:t>- Airlines, Hotelier and Commercial Developers on DEN property</a:t>
            </a:r>
          </a:p>
          <a:p>
            <a:pPr>
              <a:lnSpc>
                <a:spcPct val="150000"/>
              </a:lnSpc>
              <a:spcBef>
                <a:spcPts val="0"/>
              </a:spcBef>
              <a:buClr>
                <a:srgbClr val="E35B2A"/>
              </a:buClr>
              <a:tabLst>
                <a:tab pos="457200" algn="l"/>
              </a:tabLst>
            </a:pPr>
            <a:r>
              <a:rPr lang="en-US" sz="1800" b="1">
                <a:solidFill>
                  <a:schemeClr val="tx1"/>
                </a:solidFill>
                <a:cs typeface="Calibri"/>
              </a:rPr>
              <a:t>December 17 </a:t>
            </a:r>
            <a:r>
              <a:rPr lang="en-US" sz="1800">
                <a:solidFill>
                  <a:schemeClr val="tx1"/>
                </a:solidFill>
                <a:cs typeface="Calibri"/>
              </a:rPr>
              <a:t>-  Architecture, Engineering, and Professional Services</a:t>
            </a:r>
          </a:p>
        </p:txBody>
      </p:sp>
      <p:sp>
        <p:nvSpPr>
          <p:cNvPr id="10" name="TextBox 9">
            <a:extLst>
              <a:ext uri="{FF2B5EF4-FFF2-40B4-BE49-F238E27FC236}">
                <a16:creationId xmlns:a16="http://schemas.microsoft.com/office/drawing/2014/main" id="{F5CC46E9-8222-A380-746F-35B0D892C194}"/>
              </a:ext>
            </a:extLst>
          </p:cNvPr>
          <p:cNvSpPr txBox="1"/>
          <p:nvPr/>
        </p:nvSpPr>
        <p:spPr>
          <a:xfrm>
            <a:off x="935215" y="4800048"/>
            <a:ext cx="27523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Scan to Attend &amp; Network!</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2" descr="QR code for Meet the Primes">
            <a:extLst>
              <a:ext uri="{FF2B5EF4-FFF2-40B4-BE49-F238E27FC236}">
                <a16:creationId xmlns:a16="http://schemas.microsoft.com/office/drawing/2014/main" id="{476A2AE0-31EC-B0B0-9B16-A2FEC61ECB58}"/>
              </a:ext>
              <a:ext uri="{C183D7F6-B498-43B3-948B-1728B52AA6E4}">
                <adec:decorative xmlns:adec="http://schemas.microsoft.com/office/drawing/2017/decorative" val="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7738" y="5287061"/>
            <a:ext cx="742882" cy="7428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F387C2F-2C98-0C65-641D-3BFF28DD5C0E}"/>
              </a:ext>
            </a:extLst>
          </p:cNvPr>
          <p:cNvSpPr txBox="1"/>
          <p:nvPr/>
        </p:nvSpPr>
        <p:spPr>
          <a:xfrm>
            <a:off x="6162139" y="4721265"/>
            <a:ext cx="32581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Prime Companies Eligible to Present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QR code for Prime Companies can sign up via https://forms.office.com/r/zmHt41H237">
            <a:extLst>
              <a:ext uri="{FF2B5EF4-FFF2-40B4-BE49-F238E27FC236}">
                <a16:creationId xmlns:a16="http://schemas.microsoft.com/office/drawing/2014/main" id="{792670AF-8DB2-8DBB-AA2A-71DCC557067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078432" y="5248760"/>
            <a:ext cx="812655" cy="819484"/>
          </a:xfrm>
          <a:prstGeom prst="rect">
            <a:avLst/>
          </a:prstGeom>
        </p:spPr>
      </p:pic>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a:xfrm>
            <a:off x="8656540" y="0"/>
            <a:ext cx="3763223" cy="6922168"/>
          </a:xfrm>
        </p:spPr>
      </p:pic>
      <p:sp>
        <p:nvSpPr>
          <p:cNvPr id="4" name="Freeform: Shape 3">
            <a:extLst>
              <a:ext uri="{FF2B5EF4-FFF2-40B4-BE49-F238E27FC236}">
                <a16:creationId xmlns:a16="http://schemas.microsoft.com/office/drawing/2014/main" id="{54CED64D-4F10-24A0-6E58-AD8CD6908F1D}"/>
              </a:ext>
              <a:ext uri="{C183D7F6-B498-43B3-948B-1728B52AA6E4}">
                <adec:decorative xmlns:adec="http://schemas.microsoft.com/office/drawing/2017/decorative" val="1"/>
              </a:ext>
            </a:extLst>
          </p:cNvPr>
          <p:cNvSpPr/>
          <p:nvPr/>
        </p:nvSpPr>
        <p:spPr>
          <a:xfrm rot="20247250">
            <a:off x="2242471" y="5466599"/>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3CD0BB3A-9AC9-BCC6-9283-E0FECC80B76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96930" flipH="1">
            <a:off x="1915387" y="5414955"/>
            <a:ext cx="551817" cy="646331"/>
          </a:xfrm>
          <a:prstGeom prst="rect">
            <a:avLst/>
          </a:prstGeom>
        </p:spPr>
      </p:pic>
      <p:pic>
        <p:nvPicPr>
          <p:cNvPr id="7" name="Graphic 6">
            <a:extLst>
              <a:ext uri="{FF2B5EF4-FFF2-40B4-BE49-F238E27FC236}">
                <a16:creationId xmlns:a16="http://schemas.microsoft.com/office/drawing/2014/main" id="{31289792-D0A8-48EF-F852-9389651C8C0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2194">
            <a:off x="7337015" y="5394847"/>
            <a:ext cx="665135" cy="646331"/>
          </a:xfrm>
          <a:prstGeom prst="rect">
            <a:avLst/>
          </a:prstGeom>
        </p:spPr>
      </p:pic>
      <p:sp>
        <p:nvSpPr>
          <p:cNvPr id="8" name="Freeform: Shape 7">
            <a:extLst>
              <a:ext uri="{FF2B5EF4-FFF2-40B4-BE49-F238E27FC236}">
                <a16:creationId xmlns:a16="http://schemas.microsoft.com/office/drawing/2014/main" id="{82F36213-F8E8-686E-7696-4FBB320531A3}"/>
              </a:ext>
              <a:ext uri="{C183D7F6-B498-43B3-948B-1728B52AA6E4}">
                <adec:decorative xmlns:adec="http://schemas.microsoft.com/office/drawing/2017/decorative" val="1"/>
              </a:ext>
            </a:extLst>
          </p:cNvPr>
          <p:cNvSpPr/>
          <p:nvPr/>
        </p:nvSpPr>
        <p:spPr>
          <a:xfrm rot="596274" flipH="1">
            <a:off x="6225644" y="5457045"/>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650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sz="2000" b="1"/>
              <a:t>Volunteer program for those who want to participate in a procurement evaluation panel. </a:t>
            </a: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0743FD7-529B-4A2D-8A4F-19CDDB4BCB9B}" type="slidenum">
              <a:rPr kumimoji="0" lang="en-US" sz="1401" b="0" i="0" u="none" strike="noStrike" kern="1200" cap="none" spc="0" normalizeH="0" baseline="0" noProof="0" dirty="0" smtClean="0">
                <a:ln>
                  <a:noFill/>
                </a:ln>
                <a:solidFill>
                  <a:srgbClr val="3B1D85"/>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a:t>
            </a:fld>
            <a:endParaRPr kumimoji="0" lang="en-US" sz="1401" b="0" i="0" u="none" strike="noStrike" kern="1200" cap="none" spc="0" normalizeH="0" baseline="0" noProof="0">
              <a:ln>
                <a:noFill/>
              </a:ln>
              <a:solidFill>
                <a:srgbClr val="3B1D85"/>
              </a:solidFill>
              <a:effectLst/>
              <a:uLnTx/>
              <a:uFillTx/>
              <a:latin typeface="Calibri" panose="020F0502020204030204"/>
              <a:ea typeface="+mn-ea"/>
              <a:cs typeface="+mn-cs"/>
            </a:endParaRPr>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233"/>
          <a:stretch/>
        </p:blipFill>
        <p:spPr>
          <a:xfrm>
            <a:off x="8647113" y="-16042"/>
            <a:ext cx="3863085" cy="6922168"/>
          </a:xfrm>
        </p:spPr>
      </p:pic>
      <p:sp>
        <p:nvSpPr>
          <p:cNvPr id="8" name="Text Placeholder 7">
            <a:extLst>
              <a:ext uri="{FF2B5EF4-FFF2-40B4-BE49-F238E27FC236}">
                <a16:creationId xmlns:a16="http://schemas.microsoft.com/office/drawing/2014/main" id="{9F4AF085-AA31-E952-48A0-C5208C95F98A}"/>
              </a:ext>
              <a:ext uri="{C183D7F6-B498-43B3-948B-1728B52AA6E4}">
                <adec:decorative xmlns:adec="http://schemas.microsoft.com/office/drawing/2017/decorative" val="1"/>
              </a:ext>
            </a:extLst>
          </p:cNvPr>
          <p:cNvSpPr>
            <a:spLocks noGrp="1"/>
          </p:cNvSpPr>
          <p:nvPr>
            <p:ph type="body" sz="quarter" idx="14"/>
          </p:nvPr>
        </p:nvSpPr>
        <p:spPr>
          <a:xfrm>
            <a:off x="737854" y="2391011"/>
            <a:ext cx="6400883" cy="1820770"/>
          </a:xfrm>
        </p:spPr>
        <p:txBody>
          <a:bodyPr/>
          <a:lstStyle/>
          <a:p>
            <a:pPr>
              <a:buClr>
                <a:srgbClr val="E35B2A"/>
              </a:buClr>
            </a:pPr>
            <a:r>
              <a:rPr lang="en-US" sz="1800"/>
              <a:t>Great experience for potential primes</a:t>
            </a:r>
          </a:p>
          <a:p>
            <a:pPr>
              <a:buClr>
                <a:srgbClr val="E35B2A"/>
              </a:buClr>
            </a:pPr>
            <a:r>
              <a:rPr lang="en-US" sz="1800"/>
              <a:t>Attain an understanding of the evaluation process </a:t>
            </a:r>
          </a:p>
          <a:p>
            <a:pPr>
              <a:buClr>
                <a:srgbClr val="E35B2A"/>
              </a:buClr>
            </a:pPr>
            <a:r>
              <a:rPr lang="en-US" sz="1800"/>
              <a:t>Become familiar with DEN’s values </a:t>
            </a:r>
          </a:p>
          <a:p>
            <a:pPr>
              <a:buClr>
                <a:srgbClr val="E35B2A"/>
              </a:buClr>
            </a:pPr>
            <a:r>
              <a:rPr lang="en-US" sz="1800"/>
              <a:t>Gain experience with DEN’s interview format</a:t>
            </a:r>
          </a:p>
        </p:txBody>
      </p:sp>
      <p:sp>
        <p:nvSpPr>
          <p:cNvPr id="10" name="TextBox 9">
            <a:extLst>
              <a:ext uri="{FF2B5EF4-FFF2-40B4-BE49-F238E27FC236}">
                <a16:creationId xmlns:a16="http://schemas.microsoft.com/office/drawing/2014/main" id="{318F9294-102E-4AF6-4190-4ECFA2D9BC2B}"/>
              </a:ext>
            </a:extLst>
          </p:cNvPr>
          <p:cNvSpPr txBox="1"/>
          <p:nvPr/>
        </p:nvSpPr>
        <p:spPr>
          <a:xfrm>
            <a:off x="540970" y="4684934"/>
            <a:ext cx="25091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Scan to Sign Up Today!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2033" y="5150806"/>
            <a:ext cx="865517" cy="877824"/>
          </a:xfrm>
          <a:prstGeom prst="rect">
            <a:avLst/>
          </a:prstGeom>
        </p:spPr>
      </p:pic>
      <p:sp>
        <p:nvSpPr>
          <p:cNvPr id="14" name="TextBox 13">
            <a:extLst>
              <a:ext uri="{FF2B5EF4-FFF2-40B4-BE49-F238E27FC236}">
                <a16:creationId xmlns:a16="http://schemas.microsoft.com/office/drawing/2014/main" id="{2556FEF5-CF0C-4C18-4466-63235E343015}"/>
              </a:ext>
            </a:extLst>
          </p:cNvPr>
          <p:cNvSpPr txBox="1"/>
          <p:nvPr/>
        </p:nvSpPr>
        <p:spPr>
          <a:xfrm>
            <a:off x="7138737" y="4707777"/>
            <a:ext cx="35623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We Want Your Story!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E6EABA2-C4AF-E683-4091-B4D2BF7C7C10}"/>
              </a:ext>
              <a:ext uri="{C183D7F6-B498-43B3-948B-1728B52AA6E4}">
                <adec:decorative xmlns:adec="http://schemas.microsoft.com/office/drawing/2017/decorative" val="1"/>
              </a:ext>
            </a:extLst>
          </p:cNvPr>
          <p:cNvSpPr/>
          <p:nvPr/>
        </p:nvSpPr>
        <p:spPr>
          <a:xfrm rot="20247250">
            <a:off x="1848226" y="5349969"/>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02A59551-F741-6BD5-A749-4835EC512CD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96930" flipH="1">
            <a:off x="1462527" y="5273204"/>
            <a:ext cx="551817" cy="646331"/>
          </a:xfrm>
          <a:prstGeom prst="rect">
            <a:avLst/>
          </a:prstGeom>
        </p:spPr>
      </p:pic>
      <p:pic>
        <p:nvPicPr>
          <p:cNvPr id="18" name="Graphic 17">
            <a:extLst>
              <a:ext uri="{FF2B5EF4-FFF2-40B4-BE49-F238E27FC236}">
                <a16:creationId xmlns:a16="http://schemas.microsoft.com/office/drawing/2014/main" id="{EE8560EB-E371-DAD2-8193-3C0BA3C231B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2194">
            <a:off x="6452046" y="5556450"/>
            <a:ext cx="665135" cy="646331"/>
          </a:xfrm>
          <a:prstGeom prst="rect">
            <a:avLst/>
          </a:prstGeom>
        </p:spPr>
      </p:pic>
      <p:pic>
        <p:nvPicPr>
          <p:cNvPr id="19" name="Picture 18" descr="If you have participated in the ">
            <a:extLst>
              <a:ext uri="{FF2B5EF4-FFF2-40B4-BE49-F238E27FC236}">
                <a16:creationId xmlns:a16="http://schemas.microsoft.com/office/drawing/2014/main" id="{07F94893-36B9-B67A-5BD6-1943E42294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35459" y="5134161"/>
            <a:ext cx="877887" cy="877887"/>
          </a:xfrm>
          <a:prstGeom prst="rect">
            <a:avLst/>
          </a:prstGeom>
        </p:spPr>
      </p:pic>
      <p:sp>
        <p:nvSpPr>
          <p:cNvPr id="20" name="Freeform: Shape 19">
            <a:extLst>
              <a:ext uri="{FF2B5EF4-FFF2-40B4-BE49-F238E27FC236}">
                <a16:creationId xmlns:a16="http://schemas.microsoft.com/office/drawing/2014/main" id="{6453B4DC-EA28-0EAA-C37D-348106EAF7A6}"/>
              </a:ext>
              <a:ext uri="{C183D7F6-B498-43B3-948B-1728B52AA6E4}">
                <adec:decorative xmlns:adec="http://schemas.microsoft.com/office/drawing/2017/decorative" val="1"/>
              </a:ext>
            </a:extLst>
          </p:cNvPr>
          <p:cNvSpPr/>
          <p:nvPr/>
        </p:nvSpPr>
        <p:spPr>
          <a:xfrm rot="596274" flipH="1">
            <a:off x="5340675" y="5618648"/>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descr="Upcoming Opportunities – Updated Webpage">
            <a:extLst>
              <a:ext uri="{FF2B5EF4-FFF2-40B4-BE49-F238E27FC236}">
                <a16:creationId xmlns:a16="http://schemas.microsoft.com/office/drawing/2014/main" id="{DEE8722E-EC65-0938-25FF-59F6BB79024C}"/>
              </a:ext>
              <a:ext uri="{C183D7F6-B498-43B3-948B-1728B52AA6E4}">
                <adec:decorative xmlns:adec="http://schemas.microsoft.com/office/drawing/2017/decorative" val="0"/>
              </a:ext>
            </a:extLst>
          </p:cNvPr>
          <p:cNvSpPr txBox="1">
            <a:spLocks noGrp="1"/>
          </p:cNvSpPr>
          <p:nvPr>
            <p:ph type="title" idx="4294967295"/>
          </p:nvPr>
        </p:nvSpPr>
        <p:spPr>
          <a:xfrm>
            <a:off x="759717" y="296416"/>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2026 BDTA Programming</a:t>
            </a:r>
          </a:p>
        </p:txBody>
      </p:sp>
      <p:sp>
        <p:nvSpPr>
          <p:cNvPr id="12" name="TextBox 11">
            <a:extLst>
              <a:ext uri="{FF2B5EF4-FFF2-40B4-BE49-F238E27FC236}">
                <a16:creationId xmlns:a16="http://schemas.microsoft.com/office/drawing/2014/main" id="{D516A2BE-425A-AFD9-D2E2-5A339EA499FD}"/>
              </a:ext>
            </a:extLst>
          </p:cNvPr>
          <p:cNvSpPr txBox="1"/>
          <p:nvPr/>
        </p:nvSpPr>
        <p:spPr>
          <a:xfrm>
            <a:off x="797382" y="874266"/>
            <a:ext cx="7488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CONCOURSE – ARCHITECTURE, ENGINEERING, CONSTRUCTION (AEC)</a:t>
            </a:r>
          </a:p>
        </p:txBody>
      </p:sp>
      <p:pic>
        <p:nvPicPr>
          <p:cNvPr id="4" name="Picture 3" descr="Concourse 100 logo it is a orange circle with a smaller white circle inside. it has two planes and three stars. ">
            <a:extLst>
              <a:ext uri="{FF2B5EF4-FFF2-40B4-BE49-F238E27FC236}">
                <a16:creationId xmlns:a16="http://schemas.microsoft.com/office/drawing/2014/main" id="{2DDC92BB-5146-AEEE-FAE8-066426D09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4438" y="1326265"/>
            <a:ext cx="1821378" cy="1828800"/>
          </a:xfrm>
          <a:prstGeom prst="rect">
            <a:avLst/>
          </a:prstGeom>
        </p:spPr>
      </p:pic>
      <p:sp>
        <p:nvSpPr>
          <p:cNvPr id="14" name="TextBox 13">
            <a:extLst>
              <a:ext uri="{FF2B5EF4-FFF2-40B4-BE49-F238E27FC236}">
                <a16:creationId xmlns:a16="http://schemas.microsoft.com/office/drawing/2014/main" id="{2CD8E8CF-46D6-29AA-A058-B5D33761AA57}"/>
              </a:ext>
            </a:extLst>
          </p:cNvPr>
          <p:cNvSpPr txBox="1"/>
          <p:nvPr/>
        </p:nvSpPr>
        <p:spPr>
          <a:xfrm>
            <a:off x="1314671"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5</a:t>
            </a:r>
          </a:p>
        </p:txBody>
      </p:sp>
      <p:pic>
        <p:nvPicPr>
          <p:cNvPr id="8" name="Picture 7" descr="Concourse 200 logo it is a grey circle with a smaller white circle inside. it has two planes and three stars. ">
            <a:extLst>
              <a:ext uri="{FF2B5EF4-FFF2-40B4-BE49-F238E27FC236}">
                <a16:creationId xmlns:a16="http://schemas.microsoft.com/office/drawing/2014/main" id="{0621DC5F-EC52-C0A0-48D2-739E2FA1AA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3943" y="1326265"/>
            <a:ext cx="1821378" cy="1828800"/>
          </a:xfrm>
          <a:prstGeom prst="rect">
            <a:avLst/>
          </a:prstGeom>
        </p:spPr>
      </p:pic>
      <p:sp>
        <p:nvSpPr>
          <p:cNvPr id="15" name="TextBox 14">
            <a:extLst>
              <a:ext uri="{FF2B5EF4-FFF2-40B4-BE49-F238E27FC236}">
                <a16:creationId xmlns:a16="http://schemas.microsoft.com/office/drawing/2014/main" id="{DCB362D8-B956-0F48-8A27-D1D7B452E9FB}"/>
              </a:ext>
            </a:extLst>
          </p:cNvPr>
          <p:cNvSpPr txBox="1"/>
          <p:nvPr/>
        </p:nvSpPr>
        <p:spPr>
          <a:xfrm>
            <a:off x="3994176"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4</a:t>
            </a:r>
          </a:p>
        </p:txBody>
      </p:sp>
      <p:pic>
        <p:nvPicPr>
          <p:cNvPr id="10" name="Picture 9" descr="Concourse 300 logo it is a purple circle with a smaller white circle inside. it has two planes and three stars. ">
            <a:extLst>
              <a:ext uri="{FF2B5EF4-FFF2-40B4-BE49-F238E27FC236}">
                <a16:creationId xmlns:a16="http://schemas.microsoft.com/office/drawing/2014/main" id="{CB2C6AAF-7559-3395-4B15-A60906C09E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6883" y="1326265"/>
            <a:ext cx="1821378" cy="1828800"/>
          </a:xfrm>
          <a:prstGeom prst="rect">
            <a:avLst/>
          </a:prstGeom>
        </p:spPr>
      </p:pic>
      <p:sp>
        <p:nvSpPr>
          <p:cNvPr id="16" name="TextBox 15">
            <a:extLst>
              <a:ext uri="{FF2B5EF4-FFF2-40B4-BE49-F238E27FC236}">
                <a16:creationId xmlns:a16="http://schemas.microsoft.com/office/drawing/2014/main" id="{4A4BCDAD-413A-7033-C22B-C0C4DEC3C500}"/>
              </a:ext>
            </a:extLst>
          </p:cNvPr>
          <p:cNvSpPr txBox="1"/>
          <p:nvPr/>
        </p:nvSpPr>
        <p:spPr>
          <a:xfrm>
            <a:off x="6697116"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Pilot</a:t>
            </a:r>
          </a:p>
        </p:txBody>
      </p:sp>
      <p:sp>
        <p:nvSpPr>
          <p:cNvPr id="13" name="TextBox 12">
            <a:extLst>
              <a:ext uri="{FF2B5EF4-FFF2-40B4-BE49-F238E27FC236}">
                <a16:creationId xmlns:a16="http://schemas.microsoft.com/office/drawing/2014/main" id="{62A584D3-2939-5CEB-3268-0D6B187E9B69}"/>
              </a:ext>
            </a:extLst>
          </p:cNvPr>
          <p:cNvSpPr txBox="1"/>
          <p:nvPr/>
        </p:nvSpPr>
        <p:spPr>
          <a:xfrm>
            <a:off x="863486" y="3866512"/>
            <a:ext cx="7488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CONCESSIONS – FOOD, BEVERAGE, RETAIL (FBR)</a:t>
            </a:r>
          </a:p>
        </p:txBody>
      </p:sp>
      <p:pic>
        <p:nvPicPr>
          <p:cNvPr id="3" name="Picture 2" descr="Concessions 101 logo it is a purple circle with a smaller white circle inside. it has two planes and three stars. ">
            <a:extLst>
              <a:ext uri="{FF2B5EF4-FFF2-40B4-BE49-F238E27FC236}">
                <a16:creationId xmlns:a16="http://schemas.microsoft.com/office/drawing/2014/main" id="{B7E8F1E1-7100-EFE1-9CFF-3276BE4DE2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4438" y="4342338"/>
            <a:ext cx="1829548" cy="1828800"/>
          </a:xfrm>
          <a:prstGeom prst="rect">
            <a:avLst/>
          </a:prstGeom>
        </p:spPr>
      </p:pic>
      <p:sp>
        <p:nvSpPr>
          <p:cNvPr id="17" name="TextBox 16">
            <a:extLst>
              <a:ext uri="{FF2B5EF4-FFF2-40B4-BE49-F238E27FC236}">
                <a16:creationId xmlns:a16="http://schemas.microsoft.com/office/drawing/2014/main" id="{39BCD5B8-2210-3C9D-0978-DC68E8A40B8E}"/>
              </a:ext>
            </a:extLst>
          </p:cNvPr>
          <p:cNvSpPr txBox="1"/>
          <p:nvPr/>
        </p:nvSpPr>
        <p:spPr>
          <a:xfrm>
            <a:off x="1314671" y="6238072"/>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3</a:t>
            </a:r>
          </a:p>
        </p:txBody>
      </p:sp>
      <p:pic>
        <p:nvPicPr>
          <p:cNvPr id="5" name="Picture 4" descr="Concessions 201 logo it is a orange circle with a smaller white circle inside. it has two planes and three stars. ">
            <a:extLst>
              <a:ext uri="{FF2B5EF4-FFF2-40B4-BE49-F238E27FC236}">
                <a16:creationId xmlns:a16="http://schemas.microsoft.com/office/drawing/2014/main" id="{0E5FB3F6-3B7A-EE5B-3436-D877AF3C53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84317" y="4342338"/>
            <a:ext cx="1828800" cy="1828800"/>
          </a:xfrm>
          <a:prstGeom prst="rect">
            <a:avLst/>
          </a:prstGeom>
        </p:spPr>
      </p:pic>
      <p:sp>
        <p:nvSpPr>
          <p:cNvPr id="18" name="TextBox 17">
            <a:extLst>
              <a:ext uri="{FF2B5EF4-FFF2-40B4-BE49-F238E27FC236}">
                <a16:creationId xmlns:a16="http://schemas.microsoft.com/office/drawing/2014/main" id="{FBAE1973-FE18-0ED5-B6FC-D5FD55BEBEC4}"/>
              </a:ext>
            </a:extLst>
          </p:cNvPr>
          <p:cNvSpPr txBox="1"/>
          <p:nvPr/>
        </p:nvSpPr>
        <p:spPr>
          <a:xfrm>
            <a:off x="3994176" y="624685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2</a:t>
            </a:r>
          </a:p>
        </p:txBody>
      </p:sp>
      <p:sp>
        <p:nvSpPr>
          <p:cNvPr id="19" name="Rectangle 18">
            <a:extLst>
              <a:ext uri="{FF2B5EF4-FFF2-40B4-BE49-F238E27FC236}">
                <a16:creationId xmlns:a16="http://schemas.microsoft.com/office/drawing/2014/main" id="{86B77466-3877-0B8D-63C4-24D84C094809}"/>
              </a:ext>
              <a:ext uri="{C183D7F6-B498-43B3-948B-1728B52AA6E4}">
                <adec:decorative xmlns:adec="http://schemas.microsoft.com/office/drawing/2017/decorative" val="1"/>
              </a:ext>
            </a:extLst>
          </p:cNvPr>
          <p:cNvSpPr/>
          <p:nvPr/>
        </p:nvSpPr>
        <p:spPr>
          <a:xfrm>
            <a:off x="8666438" y="0"/>
            <a:ext cx="3525562" cy="6858000"/>
          </a:xfrm>
          <a:prstGeom prst="rect">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qr code for the 2026 BDTA applications ">
            <a:extLst>
              <a:ext uri="{FF2B5EF4-FFF2-40B4-BE49-F238E27FC236}">
                <a16:creationId xmlns:a16="http://schemas.microsoft.com/office/drawing/2014/main" id="{900A9079-5F96-292D-AC1E-8D5DF54B97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99499" y="611146"/>
            <a:ext cx="3259439" cy="3259439"/>
          </a:xfrm>
          <a:prstGeom prst="rect">
            <a:avLst/>
          </a:prstGeom>
        </p:spPr>
      </p:pic>
      <p:sp>
        <p:nvSpPr>
          <p:cNvPr id="20" name="TextBox 19">
            <a:extLst>
              <a:ext uri="{FF2B5EF4-FFF2-40B4-BE49-F238E27FC236}">
                <a16:creationId xmlns:a16="http://schemas.microsoft.com/office/drawing/2014/main" id="{D91B54DA-52FB-AF7B-AB90-E3656246B701}"/>
              </a:ext>
            </a:extLst>
          </p:cNvPr>
          <p:cNvSpPr txBox="1"/>
          <p:nvPr/>
        </p:nvSpPr>
        <p:spPr>
          <a:xfrm>
            <a:off x="8976297" y="3692309"/>
            <a:ext cx="2942894" cy="255454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C3D831"/>
                </a:solidFill>
                <a:effectLst/>
                <a:uLnTx/>
                <a:uFillTx/>
                <a:latin typeface="Calibri" panose="020F0502020204030204" pitchFamily="34" charset="0"/>
                <a:ea typeface="Calibri" panose="020F0502020204030204" pitchFamily="34" charset="0"/>
                <a:cs typeface="Calibri" panose="020F0502020204030204" pitchFamily="34" charset="0"/>
              </a:rPr>
              <a:t>APPLY TODAY</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2026 Applications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Are Now Open</a:t>
            </a:r>
          </a:p>
        </p:txBody>
      </p:sp>
    </p:spTree>
    <p:extLst>
      <p:ext uri="{BB962C8B-B14F-4D97-AF65-F5344CB8AC3E}">
        <p14:creationId xmlns:p14="http://schemas.microsoft.com/office/powerpoint/2010/main" val="1396493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AA7D6F-7376-E1E6-4FAC-0DE88774C90E}"/>
              </a:ext>
              <a:ext uri="{C183D7F6-B498-43B3-948B-1728B52AA6E4}">
                <adec:decorative xmlns:adec="http://schemas.microsoft.com/office/drawing/2017/decorative" val="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Calibri"/>
                <a:cs typeface="Calibri"/>
              </a:rPr>
              <a:t>ACDBE 101:</a:t>
            </a:r>
            <a:r>
              <a:rPr kumimoji="0" lang="en-US" sz="4000" b="0" i="0" u="none" strike="noStrike" kern="1200" cap="none" spc="0" normalizeH="0" noProof="0">
                <a:ln>
                  <a:noFill/>
                </a:ln>
                <a:solidFill>
                  <a:srgbClr val="440099"/>
                </a:solidFill>
                <a:effectLst/>
                <a:uLnTx/>
                <a:uFillTx/>
                <a:latin typeface="+mn-lt"/>
                <a:ea typeface="Calibri"/>
                <a:cs typeface="Calibri"/>
              </a:rPr>
              <a:t> Agenda</a:t>
            </a:r>
            <a:endParaRPr kumimoji="0" lang="en-US" sz="4000" b="0" i="0" u="none" strike="noStrike" kern="1200" cap="none" spc="0" normalizeH="0" baseline="0" noProof="0">
              <a:ln>
                <a:noFill/>
              </a:ln>
              <a:solidFill>
                <a:srgbClr val="440099"/>
              </a:solidFill>
              <a:effectLst/>
              <a:uLnTx/>
              <a:uFillTx/>
              <a:latin typeface="+mn-lt"/>
              <a:ea typeface="+mn-ea"/>
              <a:cs typeface="+mn-cs"/>
            </a:endParaRPr>
          </a:p>
        </p:txBody>
      </p:sp>
      <p:sp>
        <p:nvSpPr>
          <p:cNvPr id="6" name="Text Placeholder 5">
            <a:extLst>
              <a:ext uri="{FF2B5EF4-FFF2-40B4-BE49-F238E27FC236}">
                <a16:creationId xmlns:a16="http://schemas.microsoft.com/office/drawing/2014/main" id="{DDE9B515-5638-8793-84CB-2712D03880B5}"/>
              </a:ext>
              <a:ext uri="{C183D7F6-B498-43B3-948B-1728B52AA6E4}">
                <adec:decorative xmlns:adec="http://schemas.microsoft.com/office/drawing/2017/decorative" val="1"/>
              </a:ext>
            </a:extLst>
          </p:cNvPr>
          <p:cNvSpPr>
            <a:spLocks noGrp="1"/>
          </p:cNvSpPr>
          <p:nvPr>
            <p:ph type="body" sz="quarter" idx="14"/>
          </p:nvPr>
        </p:nvSpPr>
        <p:spPr>
          <a:xfrm>
            <a:off x="770439" y="1520119"/>
            <a:ext cx="8779148" cy="3817761"/>
          </a:xfrm>
        </p:spPr>
        <p:txBody>
          <a:bodyPr lIns="91440" tIns="45720" rIns="91440" bIns="45720" anchor="t"/>
          <a:lstStyle/>
          <a:p>
            <a:r>
              <a:rPr lang="en-US" sz="1800">
                <a:ea typeface="Calibri"/>
                <a:cs typeface="Calibri"/>
              </a:rPr>
              <a:t>Airport Concession Disadvantage Business Enterprise (ACDBE) Program Overview</a:t>
            </a:r>
          </a:p>
          <a:p>
            <a:pPr lvl="1">
              <a:lnSpc>
                <a:spcPct val="100000"/>
              </a:lnSpc>
              <a:buClr>
                <a:srgbClr val="E35B2A"/>
              </a:buClr>
            </a:pPr>
            <a:r>
              <a:rPr lang="en-US" sz="1800">
                <a:solidFill>
                  <a:srgbClr val="181717"/>
                </a:solidFill>
                <a:ea typeface="Calibri"/>
                <a:cs typeface="Calibri"/>
              </a:rPr>
              <a:t>History of the ACDBE Program</a:t>
            </a:r>
          </a:p>
          <a:p>
            <a:pPr lvl="1">
              <a:lnSpc>
                <a:spcPct val="100000"/>
              </a:lnSpc>
              <a:buClr>
                <a:srgbClr val="E35B2A"/>
              </a:buClr>
            </a:pPr>
            <a:r>
              <a:rPr lang="en-US" sz="1800">
                <a:solidFill>
                  <a:srgbClr val="181717"/>
                </a:solidFill>
                <a:ea typeface="Calibri"/>
                <a:cs typeface="Calibri"/>
              </a:rPr>
              <a:t>Purpose of the ACDBE Program</a:t>
            </a:r>
          </a:p>
          <a:p>
            <a:pPr lvl="1">
              <a:lnSpc>
                <a:spcPct val="100000"/>
              </a:lnSpc>
              <a:buClr>
                <a:srgbClr val="E35B2A"/>
              </a:buClr>
            </a:pPr>
            <a:r>
              <a:rPr lang="en-US" sz="1800">
                <a:solidFill>
                  <a:srgbClr val="181717"/>
                </a:solidFill>
                <a:ea typeface="Calibri"/>
                <a:cs typeface="Calibri"/>
              </a:rPr>
              <a:t>What is an ACDBE?</a:t>
            </a:r>
          </a:p>
          <a:p>
            <a:pPr lvl="1">
              <a:lnSpc>
                <a:spcPct val="100000"/>
              </a:lnSpc>
              <a:buClr>
                <a:srgbClr val="E35B2A"/>
              </a:buClr>
            </a:pPr>
            <a:r>
              <a:rPr lang="en-US" sz="1800">
                <a:solidFill>
                  <a:srgbClr val="181717"/>
                </a:solidFill>
                <a:ea typeface="Calibri"/>
                <a:cs typeface="Calibri"/>
              </a:rPr>
              <a:t>What is a Concession?</a:t>
            </a:r>
            <a:endParaRPr lang="en-US" sz="1800">
              <a:ea typeface="Calibri" panose="020F0502020204030204"/>
              <a:cs typeface="Calibri" panose="020F0502020204030204"/>
            </a:endParaRPr>
          </a:p>
          <a:p>
            <a:r>
              <a:rPr lang="en-US" sz="1800">
                <a:solidFill>
                  <a:srgbClr val="181717"/>
                </a:solidFill>
                <a:ea typeface="Calibri"/>
                <a:cs typeface="Calibri"/>
              </a:rPr>
              <a:t>North American Industry Classification System (NAICS) Codes</a:t>
            </a:r>
          </a:p>
          <a:p>
            <a:r>
              <a:rPr lang="en-US" sz="1800">
                <a:solidFill>
                  <a:srgbClr val="181717"/>
                </a:solidFill>
                <a:ea typeface="Calibri"/>
                <a:cs typeface="Calibri"/>
              </a:rPr>
              <a:t>ACDBE Certification Eligibility:</a:t>
            </a:r>
          </a:p>
          <a:p>
            <a:pPr lvl="1">
              <a:lnSpc>
                <a:spcPct val="100000"/>
              </a:lnSpc>
              <a:buClr>
                <a:srgbClr val="E35B2A"/>
              </a:buClr>
            </a:pPr>
            <a:r>
              <a:rPr lang="en-US" sz="1800">
                <a:solidFill>
                  <a:srgbClr val="181717"/>
                </a:solidFill>
                <a:ea typeface="Calibri"/>
                <a:cs typeface="Calibri"/>
              </a:rPr>
              <a:t>Business Size Determination</a:t>
            </a:r>
          </a:p>
          <a:p>
            <a:pPr lvl="1">
              <a:lnSpc>
                <a:spcPct val="100000"/>
              </a:lnSpc>
              <a:buClr>
                <a:srgbClr val="E35B2A"/>
              </a:buClr>
            </a:pPr>
            <a:r>
              <a:rPr lang="en-US" sz="1800">
                <a:solidFill>
                  <a:srgbClr val="181717"/>
                </a:solidFill>
                <a:ea typeface="Calibri"/>
                <a:cs typeface="Calibri"/>
              </a:rPr>
              <a:t>Non-Presumptive Social and Economic Disadvantage - </a:t>
            </a:r>
            <a:r>
              <a:rPr lang="en-US" sz="1800" b="1">
                <a:solidFill>
                  <a:srgbClr val="FF0000"/>
                </a:solidFill>
                <a:ea typeface="Calibri"/>
                <a:cs typeface="Calibri"/>
              </a:rPr>
              <a:t>NEW!  </a:t>
            </a:r>
            <a:r>
              <a:rPr lang="en-US" sz="1800">
                <a:solidFill>
                  <a:srgbClr val="181717"/>
                </a:solidFill>
                <a:ea typeface="Calibri"/>
                <a:cs typeface="Calibri"/>
              </a:rPr>
              <a:t> </a:t>
            </a:r>
          </a:p>
          <a:p>
            <a:pPr lvl="1">
              <a:lnSpc>
                <a:spcPct val="100000"/>
              </a:lnSpc>
              <a:buClr>
                <a:srgbClr val="E35B2A"/>
              </a:buClr>
            </a:pPr>
            <a:r>
              <a:rPr lang="en-US" sz="1800">
                <a:solidFill>
                  <a:srgbClr val="181717"/>
                </a:solidFill>
                <a:ea typeface="Calibri"/>
                <a:cs typeface="Calibri"/>
              </a:rPr>
              <a:t>Personal Net Worth (PNW)</a:t>
            </a:r>
          </a:p>
          <a:p>
            <a:pPr lvl="1">
              <a:lnSpc>
                <a:spcPct val="100000"/>
              </a:lnSpc>
              <a:buClr>
                <a:srgbClr val="E35B2A"/>
              </a:buClr>
            </a:pPr>
            <a:r>
              <a:rPr lang="en-US" sz="1800">
                <a:solidFill>
                  <a:srgbClr val="181717"/>
                </a:solidFill>
                <a:ea typeface="Calibri"/>
                <a:cs typeface="Calibri"/>
              </a:rPr>
              <a:t>Ownership</a:t>
            </a:r>
          </a:p>
          <a:p>
            <a:r>
              <a:rPr lang="en-US" sz="1800">
                <a:solidFill>
                  <a:srgbClr val="181717"/>
                </a:solidFill>
                <a:ea typeface="Calibri"/>
                <a:cs typeface="Calibri"/>
              </a:rPr>
              <a:t>How to Apply for ACDBE Certification</a:t>
            </a:r>
          </a:p>
          <a:p>
            <a:r>
              <a:rPr lang="en-US" sz="1800">
                <a:solidFill>
                  <a:srgbClr val="181717"/>
                </a:solidFill>
                <a:ea typeface="Calibri"/>
                <a:cs typeface="Calibri"/>
              </a:rPr>
              <a:t>Q&amp;A</a:t>
            </a:r>
          </a:p>
        </p:txBody>
      </p:sp>
    </p:spTree>
    <p:extLst>
      <p:ext uri="{BB962C8B-B14F-4D97-AF65-F5344CB8AC3E}">
        <p14:creationId xmlns:p14="http://schemas.microsoft.com/office/powerpoint/2010/main" val="392009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History of the ACDBE Program&#10;">
            <a:extLst>
              <a:ext uri="{FF2B5EF4-FFF2-40B4-BE49-F238E27FC236}">
                <a16:creationId xmlns:a16="http://schemas.microsoft.com/office/drawing/2014/main" id="{BF129DB3-7B15-168B-0B61-ED23E77C908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mn-ea"/>
                <a:cs typeface="Calibri"/>
              </a:rPr>
              <a:t>History</a:t>
            </a:r>
            <a:r>
              <a:rPr kumimoji="0" lang="en-US" sz="4000" b="0" i="0" u="none" strike="noStrike" kern="1200" cap="none" spc="0" normalizeH="0" baseline="0" noProof="0">
                <a:ln>
                  <a:noFill/>
                </a:ln>
                <a:solidFill>
                  <a:srgbClr val="440099"/>
                </a:solidFill>
                <a:effectLst/>
                <a:uLnTx/>
                <a:uFillTx/>
                <a:latin typeface="+mn-lt"/>
                <a:ea typeface="Calibri"/>
                <a:cs typeface="Arial"/>
              </a:rPr>
              <a:t> of the ACDBE Program</a:t>
            </a:r>
            <a:endParaRPr kumimoji="0" lang="en-US" sz="4000" b="0" i="0" u="none" strike="noStrike" kern="1200" cap="none" spc="0" normalizeH="0" baseline="0" noProof="0">
              <a:ln>
                <a:noFill/>
              </a:ln>
              <a:solidFill>
                <a:srgbClr val="440099"/>
              </a:solidFill>
              <a:effectLst/>
              <a:uLnTx/>
              <a:uFillTx/>
              <a:latin typeface="+mn-lt"/>
              <a:ea typeface="+mn-ea"/>
              <a:cs typeface="Arial"/>
            </a:endParaRPr>
          </a:p>
        </p:txBody>
      </p:sp>
      <p:sp>
        <p:nvSpPr>
          <p:cNvPr id="6" name="Text Placeholder 5" descr="Implemented by recipients of Department of Transportation (DOT) Federal Financial Assistance&#10;State highway (CDOT), Transit (RTD), Airport agencies (DEN)&#10;General Disadvantaged Business Enterprise (DBE) Program (49 CFR 26)&#10;Airport Disadvantaged Business Enterprise Program (49 CFR 23)&#10;Enacted in 1987&#10;Amended in 2012&#10;">
            <a:extLst>
              <a:ext uri="{FF2B5EF4-FFF2-40B4-BE49-F238E27FC236}">
                <a16:creationId xmlns:a16="http://schemas.microsoft.com/office/drawing/2014/main" id="{B77E29F0-E731-D66F-1477-C303266D7E58}"/>
              </a:ext>
            </a:extLst>
          </p:cNvPr>
          <p:cNvSpPr>
            <a:spLocks noGrp="1"/>
          </p:cNvSpPr>
          <p:nvPr>
            <p:ph type="body" sz="quarter" idx="14"/>
          </p:nvPr>
        </p:nvSpPr>
        <p:spPr>
          <a:xfrm>
            <a:off x="866249" y="1520119"/>
            <a:ext cx="10472311" cy="3817761"/>
          </a:xfrm>
        </p:spPr>
        <p:txBody>
          <a:bodyPr lIns="91440" tIns="45720" rIns="91440" bIns="45720" anchor="t"/>
          <a:lstStyle/>
          <a:p>
            <a:r>
              <a:rPr lang="en-US" sz="2000">
                <a:solidFill>
                  <a:srgbClr val="000000"/>
                </a:solidFill>
                <a:ea typeface="Calibri"/>
                <a:cs typeface="Calibri"/>
              </a:rPr>
              <a:t>Implemented by recipients of Department of Transportation (DOT) Federal Financial Assistance</a:t>
            </a:r>
            <a:endParaRPr lang="en-US" sz="2000"/>
          </a:p>
          <a:p>
            <a:pPr lvl="1">
              <a:lnSpc>
                <a:spcPct val="100000"/>
              </a:lnSpc>
              <a:buClr>
                <a:srgbClr val="E35B2A"/>
              </a:buClr>
            </a:pPr>
            <a:r>
              <a:rPr lang="en-US" sz="2000">
                <a:solidFill>
                  <a:srgbClr val="000000"/>
                </a:solidFill>
                <a:ea typeface="Calibri"/>
                <a:cs typeface="Calibri"/>
              </a:rPr>
              <a:t>State highway (CDOT), Transit (RTD), Airport agencies (DEN)</a:t>
            </a:r>
            <a:endParaRPr lang="en-US" sz="2000">
              <a:ea typeface="Calibri"/>
              <a:cs typeface="Calibri"/>
            </a:endParaRPr>
          </a:p>
          <a:p>
            <a:r>
              <a:rPr lang="en-US" sz="2000">
                <a:solidFill>
                  <a:srgbClr val="000000"/>
                </a:solidFill>
                <a:ea typeface="Calibri"/>
                <a:cs typeface="Calibri"/>
              </a:rPr>
              <a:t>Airport Disadvantaged Business Enterprise Program (49 CFR 23)</a:t>
            </a:r>
          </a:p>
          <a:p>
            <a:pPr lvl="1">
              <a:lnSpc>
                <a:spcPct val="100000"/>
              </a:lnSpc>
              <a:buClr>
                <a:srgbClr val="E35B2A"/>
              </a:buClr>
            </a:pPr>
            <a:r>
              <a:rPr lang="en-US" sz="2000">
                <a:solidFill>
                  <a:srgbClr val="000000"/>
                </a:solidFill>
                <a:ea typeface="Calibri"/>
                <a:cs typeface="Calibri"/>
              </a:rPr>
              <a:t>Concessions added to 49 CFR Part 23 in 1987</a:t>
            </a:r>
          </a:p>
          <a:p>
            <a:pPr lvl="1">
              <a:lnSpc>
                <a:spcPct val="100000"/>
              </a:lnSpc>
              <a:buClr>
                <a:srgbClr val="E35B2A"/>
              </a:buClr>
            </a:pPr>
            <a:r>
              <a:rPr lang="en-US" sz="2000">
                <a:solidFill>
                  <a:srgbClr val="000000"/>
                </a:solidFill>
                <a:ea typeface="Calibri"/>
                <a:cs typeface="Calibri"/>
              </a:rPr>
              <a:t>Regulations Separated into DBE and ACDBE in 1999 – Creation of Part 26</a:t>
            </a:r>
          </a:p>
          <a:p>
            <a:pPr lvl="1">
              <a:lnSpc>
                <a:spcPct val="100000"/>
              </a:lnSpc>
              <a:buClr>
                <a:srgbClr val="E35B2A"/>
              </a:buClr>
            </a:pPr>
            <a:r>
              <a:rPr lang="en-US" sz="2000">
                <a:solidFill>
                  <a:srgbClr val="000000"/>
                </a:solidFill>
                <a:ea typeface="Calibri"/>
                <a:cs typeface="Calibri"/>
              </a:rPr>
              <a:t>Amended in 2005 – Revised ACDBE regulation</a:t>
            </a:r>
          </a:p>
          <a:p>
            <a:pPr lvl="1">
              <a:lnSpc>
                <a:spcPct val="100000"/>
              </a:lnSpc>
              <a:buClr>
                <a:srgbClr val="E35B2A"/>
              </a:buClr>
            </a:pPr>
            <a:r>
              <a:rPr lang="en-US" sz="2000">
                <a:solidFill>
                  <a:srgbClr val="000000"/>
                </a:solidFill>
                <a:ea typeface="Calibri"/>
                <a:cs typeface="Calibri"/>
              </a:rPr>
              <a:t>Initial JV Guidance in 2008</a:t>
            </a:r>
          </a:p>
          <a:p>
            <a:pPr lvl="1">
              <a:lnSpc>
                <a:spcPct val="100000"/>
              </a:lnSpc>
              <a:buClr>
                <a:srgbClr val="E35B2A"/>
              </a:buClr>
            </a:pPr>
            <a:r>
              <a:rPr lang="en-US" sz="2000">
                <a:solidFill>
                  <a:srgbClr val="000000"/>
                </a:solidFill>
                <a:ea typeface="Calibri"/>
                <a:cs typeface="Calibri"/>
              </a:rPr>
              <a:t>Amended in 2012 – Misc. updates including adjusted PNW for inflation</a:t>
            </a:r>
          </a:p>
          <a:p>
            <a:pPr lvl="1">
              <a:buClr>
                <a:srgbClr val="E35B2A"/>
              </a:buClr>
            </a:pPr>
            <a:r>
              <a:rPr lang="en-US" sz="2000">
                <a:solidFill>
                  <a:srgbClr val="000000"/>
                </a:solidFill>
                <a:ea typeface="Calibri"/>
                <a:cs typeface="Calibri"/>
              </a:rPr>
              <a:t>Updated JV Guidance in 2024</a:t>
            </a:r>
          </a:p>
          <a:p>
            <a:pPr lvl="1">
              <a:buClr>
                <a:srgbClr val="E35B2A"/>
              </a:buClr>
            </a:pPr>
            <a:r>
              <a:rPr lang="en-US" sz="2000">
                <a:solidFill>
                  <a:srgbClr val="000000"/>
                </a:solidFill>
                <a:ea typeface="Calibri"/>
                <a:cs typeface="Calibri"/>
              </a:rPr>
              <a:t>Amended in 2024 – Misc updates to PNW requirements and certification reporting requirements</a:t>
            </a:r>
          </a:p>
          <a:p>
            <a:pPr lvl="1">
              <a:buClr>
                <a:srgbClr val="E35B2A"/>
              </a:buClr>
            </a:pPr>
            <a:r>
              <a:rPr lang="en-US" sz="2000">
                <a:solidFill>
                  <a:srgbClr val="000000"/>
                </a:solidFill>
                <a:ea typeface="Calibri"/>
                <a:cs typeface="Calibri"/>
              </a:rPr>
              <a:t>Amended 2025 – Interim Final Rule (IFR) eliminated the presumption of disadvantage</a:t>
            </a:r>
          </a:p>
        </p:txBody>
      </p:sp>
    </p:spTree>
    <p:extLst>
      <p:ext uri="{BB962C8B-B14F-4D97-AF65-F5344CB8AC3E}">
        <p14:creationId xmlns:p14="http://schemas.microsoft.com/office/powerpoint/2010/main" val="406777799"/>
      </p:ext>
    </p:extLst>
  </p:cSld>
  <p:clrMapOvr>
    <a:masterClrMapping/>
  </p:clrMapOvr>
</p:sld>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bc1b1f8-0e71-4cbd-b262-3052aba238a9">
      <Terms xmlns="http://schemas.microsoft.com/office/infopath/2007/PartnerControls"/>
    </lcf76f155ced4ddcb4097134ff3c332f>
    <SharedWithUsers xmlns="fd3bd635-9bff-483f-aa30-f8bfae0bbf17">
      <UserInfo>
        <DisplayName/>
        <AccountId xsi:nil="true"/>
        <AccountType/>
      </UserInfo>
    </SharedWithUsers>
    <DateSent xmlns="bbc1b1f8-0e71-4cbd-b262-3052aba238a9" xsi:nil="true"/>
    <TaxCatchAll xmlns="87e7f7ab-f283-48b6-a11d-5b6afdf240ea" xsi:nil="true"/>
    <BusinessDirectoryType xmlns="bbc1b1f8-0e71-4cbd-b262-3052aba238a9" xsi:nil="true"/>
  </documentManagement>
</p:properties>
</file>

<file path=customXml/itemProps1.xml><?xml version="1.0" encoding="utf-8"?>
<ds:datastoreItem xmlns:ds="http://schemas.openxmlformats.org/officeDocument/2006/customXml" ds:itemID="{66E70BAF-F249-4052-8FB1-8CC6D176901C}">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3.xml><?xml version="1.0" encoding="utf-8"?>
<ds:datastoreItem xmlns:ds="http://schemas.openxmlformats.org/officeDocument/2006/customXml" ds:itemID="{F2F2FE49-1C05-4EF5-9360-51D70AD37214}">
  <ds:schemaRefs>
    <ds:schemaRef ds:uri="http://schemas.microsoft.com/office/2006/metadata/properties"/>
    <ds:schemaRef ds:uri="fd3bd635-9bff-483f-aa30-f8bfae0bbf17"/>
    <ds:schemaRef ds:uri="http://schemas.openxmlformats.org/package/2006/metadata/core-properties"/>
    <ds:schemaRef ds:uri="http://schemas.microsoft.com/office/infopath/2007/PartnerControls"/>
    <ds:schemaRef ds:uri="bbc1b1f8-0e71-4cbd-b262-3052aba238a9"/>
    <ds:schemaRef ds:uri="http://schemas.microsoft.com/office/2006/documentManagement/types"/>
    <ds:schemaRef ds:uri="http://purl.org/dc/terms/"/>
    <ds:schemaRef ds:uri="http://purl.org/dc/dcmitype/"/>
    <ds:schemaRef ds:uri="http://www.w3.org/XML/1998/namespace"/>
    <ds:schemaRef ds:uri="87e7f7ab-f283-48b6-a11d-5b6afdf240ea"/>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4171</Words>
  <Application>Microsoft Office PowerPoint</Application>
  <PresentationFormat>Widescreen</PresentationFormat>
  <Paragraphs>306</Paragraphs>
  <Slides>24</Slides>
  <Notes>24</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24</vt:i4>
      </vt:variant>
    </vt:vector>
  </HeadingPairs>
  <TitlesOfParts>
    <vt:vector size="43" baseType="lpstr">
      <vt:lpstr>Aptos</vt:lpstr>
      <vt:lpstr>Aptos Display</vt:lpstr>
      <vt:lpstr>Arial</vt:lpstr>
      <vt:lpstr>Arial,Sans-Serif</vt:lpstr>
      <vt:lpstr>Calibri</vt:lpstr>
      <vt:lpstr>Calibri Light</vt:lpstr>
      <vt:lpstr>Calibri,Sans-Serif</vt:lpstr>
      <vt:lpstr>Inter</vt:lpstr>
      <vt:lpstr>Roboto</vt:lpstr>
      <vt:lpstr>Symbol</vt:lpstr>
      <vt:lpstr>Times New Roman</vt:lpstr>
      <vt:lpstr>Wingdings</vt:lpstr>
      <vt:lpstr>Title 1</vt:lpstr>
      <vt:lpstr>Title 3</vt:lpstr>
      <vt:lpstr>Content 1 - ORANGE</vt:lpstr>
      <vt:lpstr>Content 2 - ORANGE</vt:lpstr>
      <vt:lpstr>Content 4 - ORANGE - Image WHITE logo</vt:lpstr>
      <vt:lpstr>1_Content 2 - ORANGE</vt:lpstr>
      <vt:lpstr>Custom Design</vt:lpstr>
      <vt:lpstr>Navigating the ACDBE Program</vt:lpstr>
      <vt:lpstr>Housekeeping</vt:lpstr>
      <vt:lpstr>Click to edit Master title style</vt:lpstr>
      <vt:lpstr>Taking Flight at DEN </vt:lpstr>
      <vt:lpstr>Meet the Primes</vt:lpstr>
      <vt:lpstr>Community Panelist Program </vt:lpstr>
      <vt:lpstr>2026 BDTA Programming</vt:lpstr>
      <vt:lpstr>ACDBE 101: Agenda</vt:lpstr>
      <vt:lpstr>History of the ACDBE Program</vt:lpstr>
      <vt:lpstr>What is the purpose of the ACDBE program?</vt:lpstr>
      <vt:lpstr>What is an ACDBE?</vt:lpstr>
      <vt:lpstr>What is a Concession?</vt:lpstr>
      <vt:lpstr>North American Industry Classification System (NAICS) Codes</vt:lpstr>
      <vt:lpstr>Certification Eligibility</vt:lpstr>
      <vt:lpstr>Business Size Determinations § 26.65 </vt:lpstr>
      <vt:lpstr>Social and Economic Disadvantage (SED) § 26.67</vt:lpstr>
      <vt:lpstr>Personal Narrative (PN) Guidance</vt:lpstr>
      <vt:lpstr>Personal Narrative (PN) Tips</vt:lpstr>
      <vt:lpstr>Personal Net Worth § 26.68 </vt:lpstr>
      <vt:lpstr>Ownership Eligibility § 26.69 </vt:lpstr>
      <vt:lpstr>How do I apply for ACDBE certification with the City and County of Denver?</vt:lpstr>
      <vt:lpstr>What is involved in the ACDBE Certification Process at DEN?</vt:lpstr>
      <vt:lpstr>Questions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Rodriguez, Nicole - DEN</cp:lastModifiedBy>
  <cp:revision>2</cp:revision>
  <dcterms:created xsi:type="dcterms:W3CDTF">2024-03-24T01:57:37Z</dcterms:created>
  <dcterms:modified xsi:type="dcterms:W3CDTF">2026-01-29T17:58:54Z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y fmtid="{D5CDD505-2E9C-101B-9397-08002B2CF9AE}" pid="4" name="Order">
    <vt:lpwstr>209700.000000000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TriggerFlowInfo">
    <vt:lpwstr/>
  </property>
</Properties>
</file>