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787" r:id="rId11"/>
    <p:sldMasterId id="2147483802" r:id="rId12"/>
    <p:sldMasterId id="2147483812" r:id="rId13"/>
  </p:sldMasterIdLst>
  <p:notesMasterIdLst>
    <p:notesMasterId r:id="rId80"/>
  </p:notesMasterIdLst>
  <p:sldIdLst>
    <p:sldId id="11200" r:id="rId14"/>
    <p:sldId id="11112" r:id="rId15"/>
    <p:sldId id="11113" r:id="rId16"/>
    <p:sldId id="11237" r:id="rId17"/>
    <p:sldId id="105012" r:id="rId18"/>
    <p:sldId id="105299" r:id="rId19"/>
    <p:sldId id="105300" r:id="rId20"/>
    <p:sldId id="11137" r:id="rId21"/>
    <p:sldId id="105301" r:id="rId22"/>
    <p:sldId id="105302" r:id="rId23"/>
    <p:sldId id="105303" r:id="rId24"/>
    <p:sldId id="105307" r:id="rId25"/>
    <p:sldId id="105305" r:id="rId26"/>
    <p:sldId id="105297" r:id="rId27"/>
    <p:sldId id="11192" r:id="rId28"/>
    <p:sldId id="105306" r:id="rId29"/>
    <p:sldId id="105096" r:id="rId30"/>
    <p:sldId id="105089" r:id="rId31"/>
    <p:sldId id="105287" r:id="rId32"/>
    <p:sldId id="105269" r:id="rId33"/>
    <p:sldId id="105294" r:id="rId34"/>
    <p:sldId id="105295" r:id="rId35"/>
    <p:sldId id="105268" r:id="rId36"/>
    <p:sldId id="105286" r:id="rId37"/>
    <p:sldId id="105290" r:id="rId38"/>
    <p:sldId id="105291" r:id="rId39"/>
    <p:sldId id="105292" r:id="rId40"/>
    <p:sldId id="105293" r:id="rId41"/>
    <p:sldId id="105296" r:id="rId42"/>
    <p:sldId id="105289" r:id="rId43"/>
    <p:sldId id="105288" r:id="rId44"/>
    <p:sldId id="105285" r:id="rId45"/>
    <p:sldId id="105284" r:id="rId46"/>
    <p:sldId id="105233" r:id="rId47"/>
    <p:sldId id="105176" r:id="rId48"/>
    <p:sldId id="105280" r:id="rId49"/>
    <p:sldId id="105281" r:id="rId50"/>
    <p:sldId id="105243" r:id="rId51"/>
    <p:sldId id="105244" r:id="rId52"/>
    <p:sldId id="105283" r:id="rId53"/>
    <p:sldId id="105234" r:id="rId54"/>
    <p:sldId id="105276" r:id="rId55"/>
    <p:sldId id="105275" r:id="rId56"/>
    <p:sldId id="105253" r:id="rId57"/>
    <p:sldId id="105262" r:id="rId58"/>
    <p:sldId id="105261" r:id="rId59"/>
    <p:sldId id="105252" r:id="rId60"/>
    <p:sldId id="105251" r:id="rId61"/>
    <p:sldId id="105177" r:id="rId62"/>
    <p:sldId id="105130" r:id="rId63"/>
    <p:sldId id="105263" r:id="rId64"/>
    <p:sldId id="105265" r:id="rId65"/>
    <p:sldId id="105189" r:id="rId66"/>
    <p:sldId id="105239" r:id="rId67"/>
    <p:sldId id="105225" r:id="rId68"/>
    <p:sldId id="105226" r:id="rId69"/>
    <p:sldId id="105272" r:id="rId70"/>
    <p:sldId id="105273" r:id="rId71"/>
    <p:sldId id="105274" r:id="rId72"/>
    <p:sldId id="105241" r:id="rId73"/>
    <p:sldId id="11099" r:id="rId74"/>
    <p:sldId id="105242" r:id="rId75"/>
    <p:sldId id="105125" r:id="rId76"/>
    <p:sldId id="105108" r:id="rId77"/>
    <p:sldId id="104977" r:id="rId78"/>
    <p:sldId id="104948" r:id="rId7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099"/>
    <a:srgbClr val="E35B2A"/>
    <a:srgbClr val="4900C1"/>
    <a:srgbClr val="F6EFFF"/>
    <a:srgbClr val="C3D831"/>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949887-F61F-433D-9F02-B41490717181}" v="1" dt="2026-02-19T04:26:06.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ton, Dave - DEN" userId="61bb1538-8e52-45aa-9a78-dc3d4840fa23" providerId="ADAL" clId="{95094329-0380-458A-88FC-D4F142896B40}"/>
    <pc:docChg chg="addSld delSld modSld modNotesMaster">
      <pc:chgData name="Dalton, Dave - DEN" userId="61bb1538-8e52-45aa-9a78-dc3d4840fa23" providerId="ADAL" clId="{95094329-0380-458A-88FC-D4F142896B40}" dt="2026-01-22T20:59:05.693" v="12" actId="2696"/>
      <pc:docMkLst>
        <pc:docMk/>
      </pc:docMkLst>
      <pc:sldMasterChg chg="delSldLayout">
        <pc:chgData name="Dalton, Dave - DEN" userId="61bb1538-8e52-45aa-9a78-dc3d4840fa23" providerId="ADAL" clId="{95094329-0380-458A-88FC-D4F142896B40}" dt="2026-01-22T20:59:05.693" v="12" actId="2696"/>
        <pc:sldMasterMkLst>
          <pc:docMk/>
          <pc:sldMasterMk cId="1975557281" sldId="2147483812"/>
        </pc:sldMasterMkLst>
      </pc:sldMasterChg>
    </pc:docChg>
  </pc:docChgLst>
  <pc:docChgLst>
    <pc:chgData name="Parker, Anne - DEN" userId="S::anne.parker@flydenver.com::123a7334-3881-4140-aa86-dcdd88a38b4d" providerId="AD" clId="Web-{6F45A9FE-503D-AEC1-01E5-AE83302B9AE1}"/>
    <pc:docChg chg="addSld delSld modSld sldOrd">
      <pc:chgData name="Parker, Anne - DEN" userId="S::anne.parker@flydenver.com::123a7334-3881-4140-aa86-dcdd88a38b4d" providerId="AD" clId="Web-{6F45A9FE-503D-AEC1-01E5-AE83302B9AE1}" dt="2026-02-12T19:23:36.033" v="250"/>
      <pc:docMkLst>
        <pc:docMk/>
      </pc:docMkLst>
      <pc:sldChg chg="addSp delSp modSp add del">
        <pc:chgData name="Parker, Anne - DEN" userId="S::anne.parker@flydenver.com::123a7334-3881-4140-aa86-dcdd88a38b4d" providerId="AD" clId="Web-{6F45A9FE-503D-AEC1-01E5-AE83302B9AE1}" dt="2026-02-12T19:10:48.941" v="249"/>
        <pc:sldMkLst>
          <pc:docMk/>
          <pc:sldMk cId="1477785130" sldId="105273"/>
        </pc:sldMkLst>
        <pc:picChg chg="add mod">
          <ac:chgData name="Parker, Anne - DEN" userId="S::anne.parker@flydenver.com::123a7334-3881-4140-aa86-dcdd88a38b4d" providerId="AD" clId="Web-{6F45A9FE-503D-AEC1-01E5-AE83302B9AE1}" dt="2026-02-12T19:09:10.785" v="246"/>
          <ac:picMkLst>
            <pc:docMk/>
            <pc:sldMk cId="1477785130" sldId="105273"/>
            <ac:picMk id="6" creationId="{86C8B3E4-A543-11D6-D228-57FD9AE9407D}"/>
          </ac:picMkLst>
        </pc:picChg>
        <pc:picChg chg="add mod">
          <ac:chgData name="Parker, Anne - DEN" userId="S::anne.parker@flydenver.com::123a7334-3881-4140-aa86-dcdd88a38b4d" providerId="AD" clId="Web-{6F45A9FE-503D-AEC1-01E5-AE83302B9AE1}" dt="2026-02-12T19:10:48.941" v="249"/>
          <ac:picMkLst>
            <pc:docMk/>
            <pc:sldMk cId="1477785130" sldId="105273"/>
            <ac:picMk id="7" creationId="{DB32BA5E-AEE9-7922-8365-78E301D542F6}"/>
          </ac:picMkLst>
        </pc:picChg>
      </pc:sldChg>
      <pc:sldChg chg="modSp ord">
        <pc:chgData name="Parker, Anne - DEN" userId="S::anne.parker@flydenver.com::123a7334-3881-4140-aa86-dcdd88a38b4d" providerId="AD" clId="Web-{6F45A9FE-503D-AEC1-01E5-AE83302B9AE1}" dt="2026-02-12T19:23:36.033" v="250"/>
        <pc:sldMkLst>
          <pc:docMk/>
          <pc:sldMk cId="4034125642" sldId="105274"/>
        </pc:sldMkLst>
        <pc:spChg chg="mod">
          <ac:chgData name="Parker, Anne - DEN" userId="S::anne.parker@flydenver.com::123a7334-3881-4140-aa86-dcdd88a38b4d" providerId="AD" clId="Web-{6F45A9FE-503D-AEC1-01E5-AE83302B9AE1}" dt="2026-02-11T21:41:48.584" v="243" actId="20577"/>
          <ac:spMkLst>
            <pc:docMk/>
            <pc:sldMk cId="4034125642" sldId="105274"/>
            <ac:spMk id="15" creationId="{D87F3D45-DCF2-E64E-35CA-C62A35B43D13}"/>
          </ac:spMkLst>
        </pc:spChg>
      </pc:sldChg>
    </pc:docChg>
  </pc:docChgLst>
  <pc:docChgLst>
    <pc:chgData name="Rodriguez, Nicole - DEN" userId="edce7eb7-41d3-4b21-8d93-85b303938bcd" providerId="ADAL" clId="{B53800F5-5A40-456F-B28E-49B2E7614C20}"/>
    <pc:docChg chg="undo custSel addSld delSld modSld sldOrd">
      <pc:chgData name="Rodriguez, Nicole - DEN" userId="edce7eb7-41d3-4b21-8d93-85b303938bcd" providerId="ADAL" clId="{B53800F5-5A40-456F-B28E-49B2E7614C20}" dt="2026-02-19T04:27:12.127" v="897" actId="962"/>
      <pc:docMkLst>
        <pc:docMk/>
      </pc:docMkLst>
      <pc:sldChg chg="modSp mod">
        <pc:chgData name="Rodriguez, Nicole - DEN" userId="edce7eb7-41d3-4b21-8d93-85b303938bcd" providerId="ADAL" clId="{B53800F5-5A40-456F-B28E-49B2E7614C20}" dt="2026-02-12T18:39:13.139" v="509" actId="20577"/>
        <pc:sldMkLst>
          <pc:docMk/>
          <pc:sldMk cId="170341230" sldId="11200"/>
        </pc:sldMkLst>
        <pc:spChg chg="mod">
          <ac:chgData name="Rodriguez, Nicole - DEN" userId="edce7eb7-41d3-4b21-8d93-85b303938bcd" providerId="ADAL" clId="{B53800F5-5A40-456F-B28E-49B2E7614C20}" dt="2026-02-12T18:39:13.139" v="509" actId="20577"/>
          <ac:spMkLst>
            <pc:docMk/>
            <pc:sldMk cId="170341230" sldId="11200"/>
            <ac:spMk id="2" creationId="{5CF596FF-602A-92B7-11D4-E6638E367E24}"/>
          </ac:spMkLst>
        </pc:spChg>
      </pc:sldChg>
      <pc:sldChg chg="modSp mod modShow">
        <pc:chgData name="Rodriguez, Nicole - DEN" userId="edce7eb7-41d3-4b21-8d93-85b303938bcd" providerId="ADAL" clId="{B53800F5-5A40-456F-B28E-49B2E7614C20}" dt="2026-02-19T04:25:35.796" v="827" actId="729"/>
        <pc:sldMkLst>
          <pc:docMk/>
          <pc:sldMk cId="2923033860" sldId="104948"/>
        </pc:sldMkLst>
        <pc:spChg chg="mod">
          <ac:chgData name="Rodriguez, Nicole - DEN" userId="edce7eb7-41d3-4b21-8d93-85b303938bcd" providerId="ADAL" clId="{B53800F5-5A40-456F-B28E-49B2E7614C20}" dt="2026-02-12T19:14:18.989" v="684" actId="1076"/>
          <ac:spMkLst>
            <pc:docMk/>
            <pc:sldMk cId="2923033860" sldId="104948"/>
            <ac:spMk id="4" creationId="{7DEAB7F6-193F-6EED-982F-6AB505847C1E}"/>
          </ac:spMkLst>
        </pc:spChg>
        <pc:graphicFrameChg chg="mod modGraphic">
          <ac:chgData name="Rodriguez, Nicole - DEN" userId="edce7eb7-41d3-4b21-8d93-85b303938bcd" providerId="ADAL" clId="{B53800F5-5A40-456F-B28E-49B2E7614C20}" dt="2026-02-12T21:29:48.587" v="826" actId="20577"/>
          <ac:graphicFrameMkLst>
            <pc:docMk/>
            <pc:sldMk cId="2923033860" sldId="104948"/>
            <ac:graphicFrameMk id="3" creationId="{638EE637-FD85-7FF1-7550-33F4B2EAE905}"/>
          </ac:graphicFrameMkLst>
        </pc:graphicFrameChg>
      </pc:sldChg>
      <pc:sldChg chg="modSp mod">
        <pc:chgData name="Rodriguez, Nicole - DEN" userId="edce7eb7-41d3-4b21-8d93-85b303938bcd" providerId="ADAL" clId="{B53800F5-5A40-456F-B28E-49B2E7614C20}" dt="2026-02-12T18:47:59.586" v="519" actId="1076"/>
        <pc:sldMkLst>
          <pc:docMk/>
          <pc:sldMk cId="2437678763" sldId="105096"/>
        </pc:sldMkLst>
        <pc:spChg chg="mod">
          <ac:chgData name="Rodriguez, Nicole - DEN" userId="edce7eb7-41d3-4b21-8d93-85b303938bcd" providerId="ADAL" clId="{B53800F5-5A40-456F-B28E-49B2E7614C20}" dt="2026-02-12T18:47:59.586" v="519" actId="1076"/>
          <ac:spMkLst>
            <pc:docMk/>
            <pc:sldMk cId="2437678763" sldId="105096"/>
            <ac:spMk id="3" creationId="{02573D58-0530-1DA4-9FE2-981A048E9BC0}"/>
          </ac:spMkLst>
        </pc:spChg>
      </pc:sldChg>
      <pc:sldChg chg="modSp mod">
        <pc:chgData name="Rodriguez, Nicole - DEN" userId="edce7eb7-41d3-4b21-8d93-85b303938bcd" providerId="ADAL" clId="{B53800F5-5A40-456F-B28E-49B2E7614C20}" dt="2026-02-12T18:48:44.175" v="526" actId="20577"/>
        <pc:sldMkLst>
          <pc:docMk/>
          <pc:sldMk cId="2048274777" sldId="105233"/>
        </pc:sldMkLst>
        <pc:spChg chg="mod">
          <ac:chgData name="Rodriguez, Nicole - DEN" userId="edce7eb7-41d3-4b21-8d93-85b303938bcd" providerId="ADAL" clId="{B53800F5-5A40-456F-B28E-49B2E7614C20}" dt="2026-02-12T18:48:44.175" v="526" actId="20577"/>
          <ac:spMkLst>
            <pc:docMk/>
            <pc:sldMk cId="2048274777" sldId="105233"/>
            <ac:spMk id="12" creationId="{BE0EA93A-32AF-ADA4-942E-139A8217B69E}"/>
          </ac:spMkLst>
        </pc:spChg>
      </pc:sldChg>
      <pc:sldChg chg="modSp mod">
        <pc:chgData name="Rodriguez, Nicole - DEN" userId="edce7eb7-41d3-4b21-8d93-85b303938bcd" providerId="ADAL" clId="{B53800F5-5A40-456F-B28E-49B2E7614C20}" dt="2026-02-12T18:49:34.508" v="533" actId="20577"/>
        <pc:sldMkLst>
          <pc:docMk/>
          <pc:sldMk cId="4274476011" sldId="105234"/>
        </pc:sldMkLst>
        <pc:spChg chg="mod">
          <ac:chgData name="Rodriguez, Nicole - DEN" userId="edce7eb7-41d3-4b21-8d93-85b303938bcd" providerId="ADAL" clId="{B53800F5-5A40-456F-B28E-49B2E7614C20}" dt="2026-02-12T18:49:34.508" v="533" actId="20577"/>
          <ac:spMkLst>
            <pc:docMk/>
            <pc:sldMk cId="4274476011" sldId="105234"/>
            <ac:spMk id="12" creationId="{EAF9C898-9C0B-ABC3-698B-A7E93F680933}"/>
          </ac:spMkLst>
        </pc:spChg>
      </pc:sldChg>
      <pc:sldChg chg="modSp mod">
        <pc:chgData name="Rodriguez, Nicole - DEN" userId="edce7eb7-41d3-4b21-8d93-85b303938bcd" providerId="ADAL" clId="{B53800F5-5A40-456F-B28E-49B2E7614C20}" dt="2026-02-12T18:49:44.115" v="535" actId="20577"/>
        <pc:sldMkLst>
          <pc:docMk/>
          <pc:sldMk cId="2003356160" sldId="105239"/>
        </pc:sldMkLst>
        <pc:spChg chg="mod">
          <ac:chgData name="Rodriguez, Nicole - DEN" userId="edce7eb7-41d3-4b21-8d93-85b303938bcd" providerId="ADAL" clId="{B53800F5-5A40-456F-B28E-49B2E7614C20}" dt="2026-02-12T18:49:44.115" v="535" actId="20577"/>
          <ac:spMkLst>
            <pc:docMk/>
            <pc:sldMk cId="2003356160" sldId="105239"/>
            <ac:spMk id="12" creationId="{A7DB9D50-3832-E0DF-96AB-A32C0B4279A9}"/>
          </ac:spMkLst>
        </pc:spChg>
      </pc:sldChg>
      <pc:sldChg chg="modSp mod">
        <pc:chgData name="Rodriguez, Nicole - DEN" userId="edce7eb7-41d3-4b21-8d93-85b303938bcd" providerId="ADAL" clId="{B53800F5-5A40-456F-B28E-49B2E7614C20}" dt="2026-02-12T18:49:54.751" v="539" actId="20577"/>
        <pc:sldMkLst>
          <pc:docMk/>
          <pc:sldMk cId="1409820184" sldId="105241"/>
        </pc:sldMkLst>
        <pc:spChg chg="mod">
          <ac:chgData name="Rodriguez, Nicole - DEN" userId="edce7eb7-41d3-4b21-8d93-85b303938bcd" providerId="ADAL" clId="{B53800F5-5A40-456F-B28E-49B2E7614C20}" dt="2026-02-12T18:49:54.751" v="539" actId="20577"/>
          <ac:spMkLst>
            <pc:docMk/>
            <pc:sldMk cId="1409820184" sldId="105241"/>
            <ac:spMk id="12" creationId="{237E0F8A-3416-46A2-6293-171F2E9F622E}"/>
          </ac:spMkLst>
        </pc:spChg>
      </pc:sldChg>
      <pc:sldChg chg="modSp mod">
        <pc:chgData name="Rodriguez, Nicole - DEN" userId="edce7eb7-41d3-4b21-8d93-85b303938bcd" providerId="ADAL" clId="{B53800F5-5A40-456F-B28E-49B2E7614C20}" dt="2026-02-12T18:49:58.716" v="541" actId="20577"/>
        <pc:sldMkLst>
          <pc:docMk/>
          <pc:sldMk cId="2182976586" sldId="105242"/>
        </pc:sldMkLst>
        <pc:spChg chg="mod">
          <ac:chgData name="Rodriguez, Nicole - DEN" userId="edce7eb7-41d3-4b21-8d93-85b303938bcd" providerId="ADAL" clId="{B53800F5-5A40-456F-B28E-49B2E7614C20}" dt="2026-02-12T18:49:58.716" v="541" actId="20577"/>
          <ac:spMkLst>
            <pc:docMk/>
            <pc:sldMk cId="2182976586" sldId="105242"/>
            <ac:spMk id="12" creationId="{9B5972C7-FCDC-DE07-E866-EA986D1616D7}"/>
          </ac:spMkLst>
        </pc:spChg>
      </pc:sldChg>
      <pc:sldChg chg="modSp mod">
        <pc:chgData name="Rodriguez, Nicole - DEN" userId="edce7eb7-41d3-4b21-8d93-85b303938bcd" providerId="ADAL" clId="{B53800F5-5A40-456F-B28E-49B2E7614C20}" dt="2026-02-12T18:49:09.303" v="529" actId="20577"/>
        <pc:sldMkLst>
          <pc:docMk/>
          <pc:sldMk cId="742968884" sldId="105243"/>
        </pc:sldMkLst>
        <pc:spChg chg="mod">
          <ac:chgData name="Rodriguez, Nicole - DEN" userId="edce7eb7-41d3-4b21-8d93-85b303938bcd" providerId="ADAL" clId="{B53800F5-5A40-456F-B28E-49B2E7614C20}" dt="2026-02-12T18:49:09.303" v="529" actId="20577"/>
          <ac:spMkLst>
            <pc:docMk/>
            <pc:sldMk cId="742968884" sldId="105243"/>
            <ac:spMk id="12" creationId="{72F99B86-957C-D67E-B73B-CCE5D58F6586}"/>
          </ac:spMkLst>
        </pc:spChg>
      </pc:sldChg>
      <pc:sldChg chg="modSp mod">
        <pc:chgData name="Rodriguez, Nicole - DEN" userId="edce7eb7-41d3-4b21-8d93-85b303938bcd" providerId="ADAL" clId="{B53800F5-5A40-456F-B28E-49B2E7614C20}" dt="2026-02-12T18:44:57.687" v="510" actId="20577"/>
        <pc:sldMkLst>
          <pc:docMk/>
          <pc:sldMk cId="4196281079" sldId="105244"/>
        </pc:sldMkLst>
        <pc:spChg chg="mod">
          <ac:chgData name="Rodriguez, Nicole - DEN" userId="edce7eb7-41d3-4b21-8d93-85b303938bcd" providerId="ADAL" clId="{B53800F5-5A40-456F-B28E-49B2E7614C20}" dt="2026-02-12T18:44:57.687" v="510" actId="20577"/>
          <ac:spMkLst>
            <pc:docMk/>
            <pc:sldMk cId="4196281079" sldId="105244"/>
            <ac:spMk id="3" creationId="{E6D2A3C6-5C3D-6AD7-36A4-5270B2BC6484}"/>
          </ac:spMkLst>
        </pc:spChg>
      </pc:sldChg>
      <pc:sldChg chg="modSp mod">
        <pc:chgData name="Rodriguez, Nicole - DEN" userId="edce7eb7-41d3-4b21-8d93-85b303938bcd" providerId="ADAL" clId="{B53800F5-5A40-456F-B28E-49B2E7614C20}" dt="2026-02-12T18:47:05.298" v="514" actId="20577"/>
        <pc:sldMkLst>
          <pc:docMk/>
          <pc:sldMk cId="3482300415" sldId="105268"/>
        </pc:sldMkLst>
        <pc:spChg chg="mod">
          <ac:chgData name="Rodriguez, Nicole - DEN" userId="edce7eb7-41d3-4b21-8d93-85b303938bcd" providerId="ADAL" clId="{B53800F5-5A40-456F-B28E-49B2E7614C20}" dt="2026-02-12T18:47:05.298" v="514" actId="20577"/>
          <ac:spMkLst>
            <pc:docMk/>
            <pc:sldMk cId="3482300415" sldId="105268"/>
            <ac:spMk id="12" creationId="{54ACDF65-042A-45E3-7A17-04E43D553FAE}"/>
          </ac:spMkLst>
        </pc:spChg>
      </pc:sldChg>
      <pc:sldChg chg="modSp mod">
        <pc:chgData name="Rodriguez, Nicole - DEN" userId="edce7eb7-41d3-4b21-8d93-85b303938bcd" providerId="ADAL" clId="{B53800F5-5A40-456F-B28E-49B2E7614C20}" dt="2026-02-12T18:49:49.353" v="537" actId="20577"/>
        <pc:sldMkLst>
          <pc:docMk/>
          <pc:sldMk cId="2147775774" sldId="105272"/>
        </pc:sldMkLst>
        <pc:spChg chg="mod">
          <ac:chgData name="Rodriguez, Nicole - DEN" userId="edce7eb7-41d3-4b21-8d93-85b303938bcd" providerId="ADAL" clId="{B53800F5-5A40-456F-B28E-49B2E7614C20}" dt="2026-02-12T18:49:49.353" v="537" actId="20577"/>
          <ac:spMkLst>
            <pc:docMk/>
            <pc:sldMk cId="2147775774" sldId="105272"/>
            <ac:spMk id="12" creationId="{FC50DAB9-D70B-6CD7-C0C0-A0F4FF0E2EFF}"/>
          </ac:spMkLst>
        </pc:spChg>
      </pc:sldChg>
      <pc:sldChg chg="addSp modSp mod">
        <pc:chgData name="Rodriguez, Nicole - DEN" userId="edce7eb7-41d3-4b21-8d93-85b303938bcd" providerId="ADAL" clId="{B53800F5-5A40-456F-B28E-49B2E7614C20}" dt="2026-02-19T04:27:12.127" v="897" actId="962"/>
        <pc:sldMkLst>
          <pc:docMk/>
          <pc:sldMk cId="1477785130" sldId="105273"/>
        </pc:sldMkLst>
        <pc:spChg chg="add mod">
          <ac:chgData name="Rodriguez, Nicole - DEN" userId="edce7eb7-41d3-4b21-8d93-85b303938bcd" providerId="ADAL" clId="{B53800F5-5A40-456F-B28E-49B2E7614C20}" dt="2026-02-19T04:26:31.759" v="877" actId="20577"/>
          <ac:spMkLst>
            <pc:docMk/>
            <pc:sldMk cId="1477785130" sldId="105273"/>
            <ac:spMk id="5" creationId="{6D99EDEB-A7E0-110B-98FA-65E992D09076}"/>
          </ac:spMkLst>
        </pc:spChg>
        <pc:picChg chg="mod">
          <ac:chgData name="Rodriguez, Nicole - DEN" userId="edce7eb7-41d3-4b21-8d93-85b303938bcd" providerId="ADAL" clId="{B53800F5-5A40-456F-B28E-49B2E7614C20}" dt="2026-02-19T04:27:11.666" v="896" actId="962"/>
          <ac:picMkLst>
            <pc:docMk/>
            <pc:sldMk cId="1477785130" sldId="105273"/>
            <ac:picMk id="6" creationId="{86C8B3E4-A543-11D6-D228-57FD9AE9407D}"/>
          </ac:picMkLst>
        </pc:picChg>
        <pc:picChg chg="mod">
          <ac:chgData name="Rodriguez, Nicole - DEN" userId="edce7eb7-41d3-4b21-8d93-85b303938bcd" providerId="ADAL" clId="{B53800F5-5A40-456F-B28E-49B2E7614C20}" dt="2026-02-19T04:27:12.127" v="897" actId="962"/>
          <ac:picMkLst>
            <pc:docMk/>
            <pc:sldMk cId="1477785130" sldId="105273"/>
            <ac:picMk id="7" creationId="{DB32BA5E-AEE9-7922-8365-78E301D542F6}"/>
          </ac:picMkLst>
        </pc:picChg>
      </pc:sldChg>
      <pc:sldChg chg="modSp mod">
        <pc:chgData name="Rodriguez, Nicole - DEN" userId="edce7eb7-41d3-4b21-8d93-85b303938bcd" providerId="ADAL" clId="{B53800F5-5A40-456F-B28E-49B2E7614C20}" dt="2026-02-12T19:32:06.203" v="789" actId="1076"/>
        <pc:sldMkLst>
          <pc:docMk/>
          <pc:sldMk cId="948736969" sldId="105276"/>
        </pc:sldMkLst>
        <pc:spChg chg="mod">
          <ac:chgData name="Rodriguez, Nicole - DEN" userId="edce7eb7-41d3-4b21-8d93-85b303938bcd" providerId="ADAL" clId="{B53800F5-5A40-456F-B28E-49B2E7614C20}" dt="2026-02-12T19:32:06.203" v="789" actId="1076"/>
          <ac:spMkLst>
            <pc:docMk/>
            <pc:sldMk cId="948736969" sldId="105276"/>
            <ac:spMk id="16" creationId="{AEE687C8-F1A1-7CC6-657C-474D3B3D5D52}"/>
          </ac:spMkLst>
        </pc:spChg>
      </pc:sldChg>
      <pc:sldChg chg="modSp mod">
        <pc:chgData name="Rodriguez, Nicole - DEN" userId="edce7eb7-41d3-4b21-8d93-85b303938bcd" providerId="ADAL" clId="{B53800F5-5A40-456F-B28E-49B2E7614C20}" dt="2026-02-12T18:48:57.057" v="527" actId="20577"/>
        <pc:sldMkLst>
          <pc:docMk/>
          <pc:sldMk cId="2938244326" sldId="105280"/>
        </pc:sldMkLst>
        <pc:spChg chg="mod">
          <ac:chgData name="Rodriguez, Nicole - DEN" userId="edce7eb7-41d3-4b21-8d93-85b303938bcd" providerId="ADAL" clId="{B53800F5-5A40-456F-B28E-49B2E7614C20}" dt="2026-02-12T18:48:57.057" v="527" actId="20577"/>
          <ac:spMkLst>
            <pc:docMk/>
            <pc:sldMk cId="2938244326" sldId="105280"/>
            <ac:spMk id="12" creationId="{C3C6F421-96C0-590C-49B1-3BDDE4C2D96B}"/>
          </ac:spMkLst>
        </pc:spChg>
      </pc:sldChg>
      <pc:sldChg chg="modSp mod">
        <pc:chgData name="Rodriguez, Nicole - DEN" userId="edce7eb7-41d3-4b21-8d93-85b303938bcd" providerId="ADAL" clId="{B53800F5-5A40-456F-B28E-49B2E7614C20}" dt="2026-02-12T19:52:24.885" v="792" actId="207"/>
        <pc:sldMkLst>
          <pc:docMk/>
          <pc:sldMk cId="1030881432" sldId="105285"/>
        </pc:sldMkLst>
        <pc:spChg chg="mod">
          <ac:chgData name="Rodriguez, Nicole - DEN" userId="edce7eb7-41d3-4b21-8d93-85b303938bcd" providerId="ADAL" clId="{B53800F5-5A40-456F-B28E-49B2E7614C20}" dt="2026-02-12T19:52:24.885" v="792" actId="207"/>
          <ac:spMkLst>
            <pc:docMk/>
            <pc:sldMk cId="1030881432" sldId="105285"/>
            <ac:spMk id="12" creationId="{FE0BCDE9-E9DB-A086-FA4F-06D059766347}"/>
          </ac:spMkLst>
        </pc:spChg>
      </pc:sldChg>
      <pc:sldChg chg="modSp mod">
        <pc:chgData name="Rodriguez, Nicole - DEN" userId="edce7eb7-41d3-4b21-8d93-85b303938bcd" providerId="ADAL" clId="{B53800F5-5A40-456F-B28E-49B2E7614C20}" dt="2026-02-12T18:46:41.329" v="512" actId="20577"/>
        <pc:sldMkLst>
          <pc:docMk/>
          <pc:sldMk cId="3094856196" sldId="105287"/>
        </pc:sldMkLst>
        <pc:spChg chg="mod">
          <ac:chgData name="Rodriguez, Nicole - DEN" userId="edce7eb7-41d3-4b21-8d93-85b303938bcd" providerId="ADAL" clId="{B53800F5-5A40-456F-B28E-49B2E7614C20}" dt="2026-02-12T18:46:41.329" v="512" actId="20577"/>
          <ac:spMkLst>
            <pc:docMk/>
            <pc:sldMk cId="3094856196" sldId="105287"/>
            <ac:spMk id="12" creationId="{8FFCCC31-D8F4-8DF8-3EF5-4AC7CC5E299E}"/>
          </ac:spMkLst>
        </pc:spChg>
      </pc:sldChg>
      <pc:sldChg chg="modSp mod">
        <pc:chgData name="Rodriguez, Nicole - DEN" userId="edce7eb7-41d3-4b21-8d93-85b303938bcd" providerId="ADAL" clId="{B53800F5-5A40-456F-B28E-49B2E7614C20}" dt="2026-02-12T18:48:22.220" v="522" actId="20577"/>
        <pc:sldMkLst>
          <pc:docMk/>
          <pc:sldMk cId="4138981899" sldId="105289"/>
        </pc:sldMkLst>
        <pc:spChg chg="mod">
          <ac:chgData name="Rodriguez, Nicole - DEN" userId="edce7eb7-41d3-4b21-8d93-85b303938bcd" providerId="ADAL" clId="{B53800F5-5A40-456F-B28E-49B2E7614C20}" dt="2026-02-12T18:48:22.220" v="522" actId="20577"/>
          <ac:spMkLst>
            <pc:docMk/>
            <pc:sldMk cId="4138981899" sldId="105289"/>
            <ac:spMk id="12" creationId="{BB4624BC-49D5-2741-7CE7-617C0EDC7EA4}"/>
          </ac:spMkLst>
        </pc:spChg>
      </pc:sldChg>
      <pc:sldChg chg="modSp add mod">
        <pc:chgData name="Rodriguez, Nicole - DEN" userId="edce7eb7-41d3-4b21-8d93-85b303938bcd" providerId="ADAL" clId="{B53800F5-5A40-456F-B28E-49B2E7614C20}" dt="2026-02-12T18:48:09.143" v="520" actId="20577"/>
        <pc:sldMkLst>
          <pc:docMk/>
          <pc:sldMk cId="3410362781" sldId="105290"/>
        </pc:sldMkLst>
        <pc:spChg chg="mod">
          <ac:chgData name="Rodriguez, Nicole - DEN" userId="edce7eb7-41d3-4b21-8d93-85b303938bcd" providerId="ADAL" clId="{B53800F5-5A40-456F-B28E-49B2E7614C20}" dt="2026-02-12T18:48:09.143" v="520" actId="20577"/>
          <ac:spMkLst>
            <pc:docMk/>
            <pc:sldMk cId="3410362781" sldId="105290"/>
            <ac:spMk id="12" creationId="{856617C8-D301-1095-66C9-17F3DEA6988C}"/>
          </ac:spMkLst>
        </pc:spChg>
      </pc:sldChg>
      <pc:sldChg chg="modSp add mod replId">
        <pc:chgData name="Rodriguez, Nicole - DEN" userId="edce7eb7-41d3-4b21-8d93-85b303938bcd" providerId="ADAL" clId="{B53800F5-5A40-456F-B28E-49B2E7614C20}" dt="2026-02-03T19:09:25.857" v="467"/>
        <pc:sldMkLst>
          <pc:docMk/>
          <pc:sldMk cId="3364023692" sldId="105291"/>
        </pc:sldMkLst>
        <pc:spChg chg="mod">
          <ac:chgData name="Rodriguez, Nicole - DEN" userId="edce7eb7-41d3-4b21-8d93-85b303938bcd" providerId="ADAL" clId="{B53800F5-5A40-456F-B28E-49B2E7614C20}" dt="2026-02-03T19:09:25.857" v="467"/>
          <ac:spMkLst>
            <pc:docMk/>
            <pc:sldMk cId="3364023692" sldId="105291"/>
            <ac:spMk id="3" creationId="{0259D0CD-93EB-9F7A-4965-5ADD262FE9D4}"/>
          </ac:spMkLst>
        </pc:spChg>
        <pc:spChg chg="mod">
          <ac:chgData name="Rodriguez, Nicole - DEN" userId="edce7eb7-41d3-4b21-8d93-85b303938bcd" providerId="ADAL" clId="{B53800F5-5A40-456F-B28E-49B2E7614C20}" dt="2026-02-03T19:08:10.141" v="443"/>
          <ac:spMkLst>
            <pc:docMk/>
            <pc:sldMk cId="3364023692" sldId="105291"/>
            <ac:spMk id="16" creationId="{7E5AFCEB-D341-3B0A-8891-5B1164CFDD96}"/>
          </ac:spMkLst>
        </pc:spChg>
      </pc:sldChg>
      <pc:sldChg chg="modSp add mod">
        <pc:chgData name="Rodriguez, Nicole - DEN" userId="edce7eb7-41d3-4b21-8d93-85b303938bcd" providerId="ADAL" clId="{B53800F5-5A40-456F-B28E-49B2E7614C20}" dt="2026-02-12T18:48:15.308" v="521" actId="20577"/>
        <pc:sldMkLst>
          <pc:docMk/>
          <pc:sldMk cId="733456857" sldId="105292"/>
        </pc:sldMkLst>
        <pc:spChg chg="mod">
          <ac:chgData name="Rodriguez, Nicole - DEN" userId="edce7eb7-41d3-4b21-8d93-85b303938bcd" providerId="ADAL" clId="{B53800F5-5A40-456F-B28E-49B2E7614C20}" dt="2026-02-12T18:48:15.308" v="521" actId="20577"/>
          <ac:spMkLst>
            <pc:docMk/>
            <pc:sldMk cId="733456857" sldId="105292"/>
            <ac:spMk id="12" creationId="{A1048170-CF29-BB10-A4CE-D28E7B6D3F1C}"/>
          </ac:spMkLst>
        </pc:spChg>
      </pc:sldChg>
      <pc:sldChg chg="modSp add mod replId">
        <pc:chgData name="Rodriguez, Nicole - DEN" userId="edce7eb7-41d3-4b21-8d93-85b303938bcd" providerId="ADAL" clId="{B53800F5-5A40-456F-B28E-49B2E7614C20}" dt="2026-02-03T19:13:02.214" v="482" actId="313"/>
        <pc:sldMkLst>
          <pc:docMk/>
          <pc:sldMk cId="2615750181" sldId="105293"/>
        </pc:sldMkLst>
        <pc:spChg chg="mod">
          <ac:chgData name="Rodriguez, Nicole - DEN" userId="edce7eb7-41d3-4b21-8d93-85b303938bcd" providerId="ADAL" clId="{B53800F5-5A40-456F-B28E-49B2E7614C20}" dt="2026-02-03T19:13:02.214" v="482" actId="313"/>
          <ac:spMkLst>
            <pc:docMk/>
            <pc:sldMk cId="2615750181" sldId="105293"/>
            <ac:spMk id="3" creationId="{45FC6D72-731E-B671-E56A-558F37C1FD6F}"/>
          </ac:spMkLst>
        </pc:spChg>
        <pc:spChg chg="mod">
          <ac:chgData name="Rodriguez, Nicole - DEN" userId="edce7eb7-41d3-4b21-8d93-85b303938bcd" providerId="ADAL" clId="{B53800F5-5A40-456F-B28E-49B2E7614C20}" dt="2026-02-03T19:12:13.420" v="470"/>
          <ac:spMkLst>
            <pc:docMk/>
            <pc:sldMk cId="2615750181" sldId="105293"/>
            <ac:spMk id="16" creationId="{71038481-9769-F542-1299-69DC6276CC7D}"/>
          </ac:spMkLst>
        </pc:spChg>
      </pc:sldChg>
      <pc:sldChg chg="modSp add mod">
        <pc:chgData name="Rodriguez, Nicole - DEN" userId="edce7eb7-41d3-4b21-8d93-85b303938bcd" providerId="ADAL" clId="{B53800F5-5A40-456F-B28E-49B2E7614C20}" dt="2026-02-12T18:46:45.655" v="513" actId="20577"/>
        <pc:sldMkLst>
          <pc:docMk/>
          <pc:sldMk cId="1889912029" sldId="105294"/>
        </pc:sldMkLst>
        <pc:spChg chg="mod">
          <ac:chgData name="Rodriguez, Nicole - DEN" userId="edce7eb7-41d3-4b21-8d93-85b303938bcd" providerId="ADAL" clId="{B53800F5-5A40-456F-B28E-49B2E7614C20}" dt="2026-02-12T18:46:45.655" v="513" actId="20577"/>
          <ac:spMkLst>
            <pc:docMk/>
            <pc:sldMk cId="1889912029" sldId="105294"/>
            <ac:spMk id="12" creationId="{354828EA-D920-D352-9BBB-47E5C8194539}"/>
          </ac:spMkLst>
        </pc:spChg>
      </pc:sldChg>
      <pc:sldChg chg="modSp add mod replId">
        <pc:chgData name="Rodriguez, Nicole - DEN" userId="edce7eb7-41d3-4b21-8d93-85b303938bcd" providerId="ADAL" clId="{B53800F5-5A40-456F-B28E-49B2E7614C20}" dt="2026-02-03T19:23:50.669" v="497"/>
        <pc:sldMkLst>
          <pc:docMk/>
          <pc:sldMk cId="3363509249" sldId="105295"/>
        </pc:sldMkLst>
        <pc:spChg chg="mod">
          <ac:chgData name="Rodriguez, Nicole - DEN" userId="edce7eb7-41d3-4b21-8d93-85b303938bcd" providerId="ADAL" clId="{B53800F5-5A40-456F-B28E-49B2E7614C20}" dt="2026-02-03T19:23:50.669" v="497"/>
          <ac:spMkLst>
            <pc:docMk/>
            <pc:sldMk cId="3363509249" sldId="105295"/>
            <ac:spMk id="3" creationId="{1F2AA923-B817-D9C0-CBE5-68F227CD36D8}"/>
          </ac:spMkLst>
        </pc:spChg>
        <pc:spChg chg="mod">
          <ac:chgData name="Rodriguez, Nicole - DEN" userId="edce7eb7-41d3-4b21-8d93-85b303938bcd" providerId="ADAL" clId="{B53800F5-5A40-456F-B28E-49B2E7614C20}" dt="2026-02-03T19:23:01.680" v="485"/>
          <ac:spMkLst>
            <pc:docMk/>
            <pc:sldMk cId="3363509249" sldId="105295"/>
            <ac:spMk id="16" creationId="{26B2C388-A0AC-DC86-27E5-A936E984B446}"/>
          </ac:spMkLst>
        </pc:spChg>
      </pc:sldChg>
      <pc:sldChg chg="addSp modSp mod">
        <pc:chgData name="Rodriguez, Nicole - DEN" userId="edce7eb7-41d3-4b21-8d93-85b303938bcd" providerId="ADAL" clId="{B53800F5-5A40-456F-B28E-49B2E7614C20}" dt="2026-02-19T04:27:06.931" v="895" actId="962"/>
        <pc:sldMkLst>
          <pc:docMk/>
          <pc:sldMk cId="1087396962" sldId="105296"/>
        </pc:sldMkLst>
        <pc:spChg chg="ord">
          <ac:chgData name="Rodriguez, Nicole - DEN" userId="edce7eb7-41d3-4b21-8d93-85b303938bcd" providerId="ADAL" clId="{B53800F5-5A40-456F-B28E-49B2E7614C20}" dt="2026-02-19T04:26:57.446" v="894" actId="13244"/>
          <ac:spMkLst>
            <pc:docMk/>
            <pc:sldMk cId="1087396962" sldId="105296"/>
            <ac:spMk id="2" creationId="{1B960C5A-FDC4-BB4E-B798-DDA3AD505B4D}"/>
          </ac:spMkLst>
        </pc:spChg>
        <pc:spChg chg="add mod ord">
          <ac:chgData name="Rodriguez, Nicole - DEN" userId="edce7eb7-41d3-4b21-8d93-85b303938bcd" providerId="ADAL" clId="{B53800F5-5A40-456F-B28E-49B2E7614C20}" dt="2026-02-19T04:26:55.464" v="893" actId="13244"/>
          <ac:spMkLst>
            <pc:docMk/>
            <pc:sldMk cId="1087396962" sldId="105296"/>
            <ac:spMk id="4" creationId="{301E7B97-0A60-9049-A84B-55EFE6056DF6}"/>
          </ac:spMkLst>
        </pc:spChg>
        <pc:picChg chg="mod">
          <ac:chgData name="Rodriguez, Nicole - DEN" userId="edce7eb7-41d3-4b21-8d93-85b303938bcd" providerId="ADAL" clId="{B53800F5-5A40-456F-B28E-49B2E7614C20}" dt="2026-02-19T04:27:06.931" v="895" actId="962"/>
          <ac:picMkLst>
            <pc:docMk/>
            <pc:sldMk cId="1087396962" sldId="105296"/>
            <ac:picMk id="3" creationId="{8735176C-AC99-AA41-E66D-DF411981445F}"/>
          </ac:picMkLst>
        </pc:picChg>
      </pc:sldChg>
      <pc:sldChg chg="mod modShow">
        <pc:chgData name="Rodriguez, Nicole - DEN" userId="edce7eb7-41d3-4b21-8d93-85b303938bcd" providerId="ADAL" clId="{B53800F5-5A40-456F-B28E-49B2E7614C20}" dt="2026-02-12T19:17:22.190" v="786" actId="729"/>
        <pc:sldMkLst>
          <pc:docMk/>
          <pc:sldMk cId="2507076694" sldId="105297"/>
        </pc:sldMkLst>
      </pc:sldChg>
      <pc:sldChg chg="modSp mod">
        <pc:chgData name="Rodriguez, Nicole - DEN" userId="edce7eb7-41d3-4b21-8d93-85b303938bcd" providerId="ADAL" clId="{B53800F5-5A40-456F-B28E-49B2E7614C20}" dt="2026-02-12T18:46:37.201" v="511" actId="20577"/>
        <pc:sldMkLst>
          <pc:docMk/>
          <pc:sldMk cId="2924893739" sldId="105306"/>
        </pc:sldMkLst>
        <pc:spChg chg="mod">
          <ac:chgData name="Rodriguez, Nicole - DEN" userId="edce7eb7-41d3-4b21-8d93-85b303938bcd" providerId="ADAL" clId="{B53800F5-5A40-456F-B28E-49B2E7614C20}" dt="2026-02-12T18:46:37.201" v="511" actId="20577"/>
          <ac:spMkLst>
            <pc:docMk/>
            <pc:sldMk cId="2924893739" sldId="105306"/>
            <ac:spMk id="12" creationId="{E9D3AA62-0F1A-0B3A-384A-39BDD98E95A7}"/>
          </ac:spMkLst>
        </pc:spChg>
      </pc:sldChg>
    </pc:docChg>
  </pc:docChgLst>
  <pc:docChgLst>
    <pc:chgData name="Rodriguez, Nicole - DEN" userId="S::nicole.rodriguez@flydenver.com::edce7eb7-41d3-4b21-8d93-85b303938bcd" providerId="AD" clId="Web-{0B6DE895-A28F-0EAD-709C-561D5622D3A8}"/>
    <pc:docChg chg="modSld">
      <pc:chgData name="Rodriguez, Nicole - DEN" userId="S::nicole.rodriguez@flydenver.com::edce7eb7-41d3-4b21-8d93-85b303938bcd" providerId="AD" clId="Web-{0B6DE895-A28F-0EAD-709C-561D5622D3A8}" dt="2026-02-06T22:06:51.745" v="10" actId="20577"/>
      <pc:docMkLst>
        <pc:docMk/>
      </pc:docMkLst>
      <pc:sldChg chg="modSp">
        <pc:chgData name="Rodriguez, Nicole - DEN" userId="S::nicole.rodriguez@flydenver.com::edce7eb7-41d3-4b21-8d93-85b303938bcd" providerId="AD" clId="Web-{0B6DE895-A28F-0EAD-709C-561D5622D3A8}" dt="2026-02-06T22:06:51.745" v="10" actId="20577"/>
        <pc:sldMkLst>
          <pc:docMk/>
          <pc:sldMk cId="4196281079" sldId="105244"/>
        </pc:sldMkLst>
        <pc:spChg chg="mod">
          <ac:chgData name="Rodriguez, Nicole - DEN" userId="S::nicole.rodriguez@flydenver.com::edce7eb7-41d3-4b21-8d93-85b303938bcd" providerId="AD" clId="Web-{0B6DE895-A28F-0EAD-709C-561D5622D3A8}" dt="2026-02-06T22:06:51.745" v="10" actId="20577"/>
          <ac:spMkLst>
            <pc:docMk/>
            <pc:sldMk cId="4196281079" sldId="105244"/>
            <ac:spMk id="3" creationId="{E6D2A3C6-5C3D-6AD7-36A4-5270B2BC6484}"/>
          </ac:spMkLst>
        </pc:spChg>
      </pc:sldChg>
    </pc:docChg>
  </pc:docChgLst>
  <pc:docChgLst>
    <pc:chgData name="Neumann, Gil - DEN" userId="S::gil.neumann@flydenver.com::e939494c-ccb3-43a5-be8b-11db687b3f2a" providerId="AD" clId="Web-{69560A9E-6B40-182A-E0DA-4641BA81B804}"/>
    <pc:docChg chg="modSld">
      <pc:chgData name="Neumann, Gil - DEN" userId="S::gil.neumann@flydenver.com::e939494c-ccb3-43a5-be8b-11db687b3f2a" providerId="AD" clId="Web-{69560A9E-6B40-182A-E0DA-4641BA81B804}" dt="2026-02-10T19:18:48.145" v="125" actId="1076"/>
      <pc:docMkLst>
        <pc:docMk/>
      </pc:docMkLst>
      <pc:sldChg chg="modSp">
        <pc:chgData name="Neumann, Gil - DEN" userId="S::gil.neumann@flydenver.com::e939494c-ccb3-43a5-be8b-11db687b3f2a" providerId="AD" clId="Web-{69560A9E-6B40-182A-E0DA-4641BA81B804}" dt="2026-02-10T19:18:48.145" v="125" actId="1076"/>
        <pc:sldMkLst>
          <pc:docMk/>
          <pc:sldMk cId="4050119709" sldId="105269"/>
        </pc:sldMkLst>
        <pc:spChg chg="mod">
          <ac:chgData name="Neumann, Gil - DEN" userId="S::gil.neumann@flydenver.com::e939494c-ccb3-43a5-be8b-11db687b3f2a" providerId="AD" clId="Web-{69560A9E-6B40-182A-E0DA-4641BA81B804}" dt="2026-02-10T19:18:48.145" v="125" actId="1076"/>
          <ac:spMkLst>
            <pc:docMk/>
            <pc:sldMk cId="4050119709" sldId="105269"/>
            <ac:spMk id="3" creationId="{52609CF0-76DE-AD82-E86C-69F516B64733}"/>
          </ac:spMkLst>
        </pc:spChg>
      </pc:sldChg>
    </pc:docChg>
  </pc:docChgLst>
  <pc:docChgLst>
    <pc:chgData name="Elliott, Alisha - DEN" userId="S::alisha.elliott@flydenver.com::5030ebc2-f84e-4ecf-b88f-8ad527864d90" providerId="AD" clId="Web-{8BA96E2B-7D43-925D-2D9F-3EF83307EEE8}"/>
    <pc:docChg chg="modSld">
      <pc:chgData name="Elliott, Alisha - DEN" userId="S::alisha.elliott@flydenver.com::5030ebc2-f84e-4ecf-b88f-8ad527864d90" providerId="AD" clId="Web-{8BA96E2B-7D43-925D-2D9F-3EF83307EEE8}" dt="2026-02-12T18:57:47.173" v="4" actId="20577"/>
      <pc:docMkLst>
        <pc:docMk/>
      </pc:docMkLst>
      <pc:sldChg chg="modSp">
        <pc:chgData name="Elliott, Alisha - DEN" userId="S::alisha.elliott@flydenver.com::5030ebc2-f84e-4ecf-b88f-8ad527864d90" providerId="AD" clId="Web-{8BA96E2B-7D43-925D-2D9F-3EF83307EEE8}" dt="2026-02-12T18:57:47.173" v="4" actId="20577"/>
        <pc:sldMkLst>
          <pc:docMk/>
          <pc:sldMk cId="3375507785" sldId="105261"/>
        </pc:sldMkLst>
        <pc:spChg chg="mod">
          <ac:chgData name="Elliott, Alisha - DEN" userId="S::alisha.elliott@flydenver.com::5030ebc2-f84e-4ecf-b88f-8ad527864d90" providerId="AD" clId="Web-{8BA96E2B-7D43-925D-2D9F-3EF83307EEE8}" dt="2026-02-12T18:57:47.173" v="4" actId="20577"/>
          <ac:spMkLst>
            <pc:docMk/>
            <pc:sldMk cId="3375507785" sldId="105261"/>
            <ac:spMk id="16" creationId="{49060859-CC8C-D0F0-8D86-E4FA1210BA24}"/>
          </ac:spMkLst>
        </pc:spChg>
      </pc:sldChg>
      <pc:sldChg chg="modSp">
        <pc:chgData name="Elliott, Alisha - DEN" userId="S::alisha.elliott@flydenver.com::5030ebc2-f84e-4ecf-b88f-8ad527864d90" providerId="AD" clId="Web-{8BA96E2B-7D43-925D-2D9F-3EF83307EEE8}" dt="2026-02-12T18:56:09.423" v="3" actId="1076"/>
        <pc:sldMkLst>
          <pc:docMk/>
          <pc:sldMk cId="948736969" sldId="105276"/>
        </pc:sldMkLst>
        <pc:spChg chg="mod">
          <ac:chgData name="Elliott, Alisha - DEN" userId="S::alisha.elliott@flydenver.com::5030ebc2-f84e-4ecf-b88f-8ad527864d90" providerId="AD" clId="Web-{8BA96E2B-7D43-925D-2D9F-3EF83307EEE8}" dt="2026-02-12T18:56:09.423" v="3" actId="1076"/>
          <ac:spMkLst>
            <pc:docMk/>
            <pc:sldMk cId="948736969" sldId="105276"/>
            <ac:spMk id="16" creationId="{AEE687C8-F1A1-7CC6-657C-474D3B3D5D52}"/>
          </ac:spMkLst>
        </pc:spChg>
      </pc:sldChg>
      <pc:sldChg chg="modSp">
        <pc:chgData name="Elliott, Alisha - DEN" userId="S::alisha.elliott@flydenver.com::5030ebc2-f84e-4ecf-b88f-8ad527864d90" providerId="AD" clId="Web-{8BA96E2B-7D43-925D-2D9F-3EF83307EEE8}" dt="2026-02-12T18:52:01.797" v="1" actId="20577"/>
        <pc:sldMkLst>
          <pc:docMk/>
          <pc:sldMk cId="1030881432" sldId="105285"/>
        </pc:sldMkLst>
        <pc:spChg chg="mod">
          <ac:chgData name="Elliott, Alisha - DEN" userId="S::alisha.elliott@flydenver.com::5030ebc2-f84e-4ecf-b88f-8ad527864d90" providerId="AD" clId="Web-{8BA96E2B-7D43-925D-2D9F-3EF83307EEE8}" dt="2026-02-12T18:52:01.797" v="1" actId="20577"/>
          <ac:spMkLst>
            <pc:docMk/>
            <pc:sldMk cId="1030881432" sldId="105285"/>
            <ac:spMk id="12" creationId="{FE0BCDE9-E9DB-A086-FA4F-06D059766347}"/>
          </ac:spMkLst>
        </pc:spChg>
      </pc:sldChg>
    </pc:docChg>
  </pc:docChgLst>
  <pc:docChgLst>
    <pc:chgData name="Wilson, Jacqueline - DEN" userId="S::jacqueline.wilson@flydenver.com::5f28639e-e6e2-4f52-bca5-5752d2892216" providerId="AD" clId="Web-{C12AD678-2C0F-6629-641F-FC369D0B2D47}"/>
    <pc:docChg chg="modSld">
      <pc:chgData name="Wilson, Jacqueline - DEN" userId="S::jacqueline.wilson@flydenver.com::5f28639e-e6e2-4f52-bca5-5752d2892216" providerId="AD" clId="Web-{C12AD678-2C0F-6629-641F-FC369D0B2D47}" dt="2026-02-10T18:48:15.581" v="1" actId="20577"/>
      <pc:docMkLst>
        <pc:docMk/>
      </pc:docMkLst>
      <pc:sldChg chg="modSp">
        <pc:chgData name="Wilson, Jacqueline - DEN" userId="S::jacqueline.wilson@flydenver.com::5f28639e-e6e2-4f52-bca5-5752d2892216" providerId="AD" clId="Web-{C12AD678-2C0F-6629-641F-FC369D0B2D47}" dt="2026-02-10T18:48:15.581" v="1" actId="20577"/>
        <pc:sldMkLst>
          <pc:docMk/>
          <pc:sldMk cId="1484276575" sldId="105263"/>
        </pc:sldMkLst>
        <pc:spChg chg="mod">
          <ac:chgData name="Wilson, Jacqueline - DEN" userId="S::jacqueline.wilson@flydenver.com::5f28639e-e6e2-4f52-bca5-5752d2892216" providerId="AD" clId="Web-{C12AD678-2C0F-6629-641F-FC369D0B2D47}" dt="2026-02-10T18:48:15.581" v="1" actId="20577"/>
          <ac:spMkLst>
            <pc:docMk/>
            <pc:sldMk cId="1484276575" sldId="105263"/>
            <ac:spMk id="4" creationId="{91CFB8E6-65A8-1874-7C91-A4F529F9CE42}"/>
          </ac:spMkLst>
        </pc:spChg>
      </pc:sldChg>
    </pc:docChg>
  </pc:docChgLst>
  <pc:docChgLst>
    <pc:chgData name="Saksena, Rohini - DEN" userId="S::rohini.saksena@flydenver.com::f0667d05-92c3-46d0-a7c7-4248e295668d" providerId="AD" clId="Web-{BC2D0057-AB14-204F-51B1-34B716D62332}"/>
    <pc:docChg chg="modSld">
      <pc:chgData name="Saksena, Rohini - DEN" userId="S::rohini.saksena@flydenver.com::f0667d05-92c3-46d0-a7c7-4248e295668d" providerId="AD" clId="Web-{BC2D0057-AB14-204F-51B1-34B716D62332}" dt="2026-02-10T16:08:55.274" v="30" actId="20577"/>
      <pc:docMkLst>
        <pc:docMk/>
      </pc:docMkLst>
      <pc:sldChg chg="modSp">
        <pc:chgData name="Saksena, Rohini - DEN" userId="S::rohini.saksena@flydenver.com::f0667d05-92c3-46d0-a7c7-4248e295668d" providerId="AD" clId="Web-{BC2D0057-AB14-204F-51B1-34B716D62332}" dt="2026-02-10T16:08:55.274" v="30" actId="20577"/>
        <pc:sldMkLst>
          <pc:docMk/>
          <pc:sldMk cId="3363509249" sldId="105295"/>
        </pc:sldMkLst>
        <pc:spChg chg="mod">
          <ac:chgData name="Saksena, Rohini - DEN" userId="S::rohini.saksena@flydenver.com::f0667d05-92c3-46d0-a7c7-4248e295668d" providerId="AD" clId="Web-{BC2D0057-AB14-204F-51B1-34B716D62332}" dt="2026-02-10T16:08:55.274" v="30" actId="20577"/>
          <ac:spMkLst>
            <pc:docMk/>
            <pc:sldMk cId="3363509249" sldId="105295"/>
            <ac:spMk id="3" creationId="{1F2AA923-B817-D9C0-CBE5-68F227CD36D8}"/>
          </ac:spMkLst>
        </pc:spChg>
      </pc:sldChg>
    </pc:docChg>
  </pc:docChgLst>
  <pc:docChgLst>
    <pc:chgData name="Harry, Curtis - DEN" userId="S::curtis.harry@flydenver.com::36316c0b-f95e-4366-b9e7-3bc78655c585" providerId="AD" clId="Web-{32181D29-695F-FCA2-75C8-205753C0C739}"/>
    <pc:docChg chg="modSld">
      <pc:chgData name="Harry, Curtis - DEN" userId="S::curtis.harry@flydenver.com::36316c0b-f95e-4366-b9e7-3bc78655c585" providerId="AD" clId="Web-{32181D29-695F-FCA2-75C8-205753C0C739}" dt="2026-02-11T17:44:33.173" v="240" actId="14100"/>
      <pc:docMkLst>
        <pc:docMk/>
      </pc:docMkLst>
      <pc:sldChg chg="modSp">
        <pc:chgData name="Harry, Curtis - DEN" userId="S::curtis.harry@flydenver.com::36316c0b-f95e-4366-b9e7-3bc78655c585" providerId="AD" clId="Web-{32181D29-695F-FCA2-75C8-205753C0C739}" dt="2026-02-11T17:44:33.173" v="240" actId="14100"/>
        <pc:sldMkLst>
          <pc:docMk/>
          <pc:sldMk cId="2298535303" sldId="105265"/>
        </pc:sldMkLst>
        <pc:spChg chg="mod">
          <ac:chgData name="Harry, Curtis - DEN" userId="S::curtis.harry@flydenver.com::36316c0b-f95e-4366-b9e7-3bc78655c585" providerId="AD" clId="Web-{32181D29-695F-FCA2-75C8-205753C0C739}" dt="2026-02-11T17:44:33.173" v="240" actId="14100"/>
          <ac:spMkLst>
            <pc:docMk/>
            <pc:sldMk cId="2298535303" sldId="105265"/>
            <ac:spMk id="3" creationId="{3DC74A8A-038C-DCA4-1262-F60C0725750E}"/>
          </ac:spMkLst>
        </pc:spChg>
      </pc:sldChg>
    </pc:docChg>
  </pc:docChgLst>
  <pc:docChgLst>
    <pc:chgData name="James, Cara - DEN" userId="S::cara.james@flydenver.com::1956f4b0-7e1b-43a2-af8b-59722a874e74" providerId="AD" clId="Web-{A709D8E0-3DED-6B60-1B46-AF2FB5D4B07D}"/>
    <pc:docChg chg="modSld">
      <pc:chgData name="James, Cara - DEN" userId="S::cara.james@flydenver.com::1956f4b0-7e1b-43a2-af8b-59722a874e74" providerId="AD" clId="Web-{A709D8E0-3DED-6B60-1B46-AF2FB5D4B07D}" dt="2026-02-12T15:07:19.499" v="4" actId="20577"/>
      <pc:docMkLst>
        <pc:docMk/>
      </pc:docMkLst>
      <pc:sldChg chg="modSp">
        <pc:chgData name="James, Cara - DEN" userId="S::cara.james@flydenver.com::1956f4b0-7e1b-43a2-af8b-59722a874e74" providerId="AD" clId="Web-{A709D8E0-3DED-6B60-1B46-AF2FB5D4B07D}" dt="2026-02-12T15:07:19.499" v="4" actId="20577"/>
        <pc:sldMkLst>
          <pc:docMk/>
          <pc:sldMk cId="4230697103" sldId="105262"/>
        </pc:sldMkLst>
        <pc:spChg chg="mod">
          <ac:chgData name="James, Cara - DEN" userId="S::cara.james@flydenver.com::1956f4b0-7e1b-43a2-af8b-59722a874e74" providerId="AD" clId="Web-{A709D8E0-3DED-6B60-1B46-AF2FB5D4B07D}" dt="2026-02-12T15:07:19.499" v="4" actId="20577"/>
          <ac:spMkLst>
            <pc:docMk/>
            <pc:sldMk cId="4230697103" sldId="105262"/>
            <ac:spMk id="3" creationId="{F54F2B6D-AE6C-7CE5-0777-A327BF54EAF9}"/>
          </ac:spMkLst>
        </pc:spChg>
      </pc:sldChg>
    </pc:docChg>
  </pc:docChgLst>
  <pc:docChgLst>
    <pc:chgData name="Sandoval, Michelle - DEN" userId="f0650d86-7cc7-4460-9b70-7b2d35e24aab" providerId="ADAL" clId="{03834F33-0E68-4018-8332-528F8005BCA5}"/>
    <pc:docChg chg="undo custSel modSld">
      <pc:chgData name="Sandoval, Michelle - DEN" userId="f0650d86-7cc7-4460-9b70-7b2d35e24aab" providerId="ADAL" clId="{03834F33-0E68-4018-8332-528F8005BCA5}" dt="2026-02-13T18:11:20.613" v="136" actId="1076"/>
      <pc:docMkLst>
        <pc:docMk/>
      </pc:docMkLst>
      <pc:sldChg chg="modSp mod">
        <pc:chgData name="Sandoval, Michelle - DEN" userId="f0650d86-7cc7-4460-9b70-7b2d35e24aab" providerId="ADAL" clId="{03834F33-0E68-4018-8332-528F8005BCA5}" dt="2026-02-12T17:59:39.331" v="28" actId="207"/>
        <pc:sldMkLst>
          <pc:docMk/>
          <pc:sldMk cId="1363623318" sldId="11137"/>
        </pc:sldMkLst>
        <pc:spChg chg="mod">
          <ac:chgData name="Sandoval, Michelle - DEN" userId="f0650d86-7cc7-4460-9b70-7b2d35e24aab" providerId="ADAL" clId="{03834F33-0E68-4018-8332-528F8005BCA5}" dt="2026-02-12T17:59:39.331" v="28" actId="207"/>
          <ac:spMkLst>
            <pc:docMk/>
            <pc:sldMk cId="1363623318" sldId="11137"/>
            <ac:spMk id="9" creationId="{33E76785-83AF-EDB4-F909-25B4EBEBB89B}"/>
          </ac:spMkLst>
        </pc:spChg>
      </pc:sldChg>
      <pc:sldChg chg="modSp mod">
        <pc:chgData name="Sandoval, Michelle - DEN" userId="f0650d86-7cc7-4460-9b70-7b2d35e24aab" providerId="ADAL" clId="{03834F33-0E68-4018-8332-528F8005BCA5}" dt="2026-02-12T19:49:32.071" v="134" actId="115"/>
        <pc:sldMkLst>
          <pc:docMk/>
          <pc:sldMk cId="2923033860" sldId="104948"/>
        </pc:sldMkLst>
        <pc:spChg chg="mod">
          <ac:chgData name="Sandoval, Michelle - DEN" userId="f0650d86-7cc7-4460-9b70-7b2d35e24aab" providerId="ADAL" clId="{03834F33-0E68-4018-8332-528F8005BCA5}" dt="2026-02-12T18:08:46.677" v="133" actId="20577"/>
          <ac:spMkLst>
            <pc:docMk/>
            <pc:sldMk cId="2923033860" sldId="104948"/>
            <ac:spMk id="4" creationId="{7DEAB7F6-193F-6EED-982F-6AB505847C1E}"/>
          </ac:spMkLst>
        </pc:spChg>
        <pc:graphicFrameChg chg="modGraphic">
          <ac:chgData name="Sandoval, Michelle - DEN" userId="f0650d86-7cc7-4460-9b70-7b2d35e24aab" providerId="ADAL" clId="{03834F33-0E68-4018-8332-528F8005BCA5}" dt="2026-02-12T19:49:32.071" v="134" actId="115"/>
          <ac:graphicFrameMkLst>
            <pc:docMk/>
            <pc:sldMk cId="2923033860" sldId="104948"/>
            <ac:graphicFrameMk id="3" creationId="{638EE637-FD85-7FF1-7550-33F4B2EAE905}"/>
          </ac:graphicFrameMkLst>
        </pc:graphicFrameChg>
      </pc:sldChg>
      <pc:sldChg chg="addSp modSp mod">
        <pc:chgData name="Sandoval, Michelle - DEN" userId="f0650d86-7cc7-4460-9b70-7b2d35e24aab" providerId="ADAL" clId="{03834F33-0E68-4018-8332-528F8005BCA5}" dt="2026-02-12T18:01:12.569" v="42" actId="207"/>
        <pc:sldMkLst>
          <pc:docMk/>
          <pc:sldMk cId="1774222918" sldId="105299"/>
        </pc:sldMkLst>
        <pc:spChg chg="add mod">
          <ac:chgData name="Sandoval, Michelle - DEN" userId="f0650d86-7cc7-4460-9b70-7b2d35e24aab" providerId="ADAL" clId="{03834F33-0E68-4018-8332-528F8005BCA5}" dt="2026-02-12T18:01:07.832" v="41" actId="1076"/>
          <ac:spMkLst>
            <pc:docMk/>
            <pc:sldMk cId="1774222918" sldId="105299"/>
            <ac:spMk id="2" creationId="{28D79C2F-8ABD-92C1-4711-C07649CD4910}"/>
          </ac:spMkLst>
        </pc:spChg>
        <pc:spChg chg="mod">
          <ac:chgData name="Sandoval, Michelle - DEN" userId="f0650d86-7cc7-4460-9b70-7b2d35e24aab" providerId="ADAL" clId="{03834F33-0E68-4018-8332-528F8005BCA5}" dt="2026-02-12T18:01:12.569" v="42" actId="207"/>
          <ac:spMkLst>
            <pc:docMk/>
            <pc:sldMk cId="1774222918" sldId="105299"/>
            <ac:spMk id="9" creationId="{33E76785-83AF-EDB4-F909-25B4EBEBB89B}"/>
          </ac:spMkLst>
        </pc:spChg>
      </pc:sldChg>
      <pc:sldChg chg="modSp mod">
        <pc:chgData name="Sandoval, Michelle - DEN" userId="f0650d86-7cc7-4460-9b70-7b2d35e24aab" providerId="ADAL" clId="{03834F33-0E68-4018-8332-528F8005BCA5}" dt="2026-02-12T17:56:48.600" v="25" actId="20577"/>
        <pc:sldMkLst>
          <pc:docMk/>
          <pc:sldMk cId="3368436173" sldId="105300"/>
        </pc:sldMkLst>
        <pc:spChg chg="mod">
          <ac:chgData name="Sandoval, Michelle - DEN" userId="f0650d86-7cc7-4460-9b70-7b2d35e24aab" providerId="ADAL" clId="{03834F33-0E68-4018-8332-528F8005BCA5}" dt="2026-02-12T17:56:48.600" v="25" actId="20577"/>
          <ac:spMkLst>
            <pc:docMk/>
            <pc:sldMk cId="3368436173" sldId="105300"/>
            <ac:spMk id="9" creationId="{EB8D038C-63A8-A3ED-E784-1A678FE3EFC1}"/>
          </ac:spMkLst>
        </pc:spChg>
      </pc:sldChg>
      <pc:sldChg chg="modSp mod">
        <pc:chgData name="Sandoval, Michelle - DEN" userId="f0650d86-7cc7-4460-9b70-7b2d35e24aab" providerId="ADAL" clId="{03834F33-0E68-4018-8332-528F8005BCA5}" dt="2026-02-13T18:11:20.613" v="136" actId="1076"/>
        <pc:sldMkLst>
          <pc:docMk/>
          <pc:sldMk cId="2748330249" sldId="105301"/>
        </pc:sldMkLst>
        <pc:spChg chg="mod">
          <ac:chgData name="Sandoval, Michelle - DEN" userId="f0650d86-7cc7-4460-9b70-7b2d35e24aab" providerId="ADAL" clId="{03834F33-0E68-4018-8332-528F8005BCA5}" dt="2026-02-12T18:00:05.951" v="29" actId="108"/>
          <ac:spMkLst>
            <pc:docMk/>
            <pc:sldMk cId="2748330249" sldId="105301"/>
            <ac:spMk id="9" creationId="{C4EA999A-9D4B-AB13-B024-A256FA7A9C6B}"/>
          </ac:spMkLst>
        </pc:spChg>
        <pc:picChg chg="mod">
          <ac:chgData name="Sandoval, Michelle - DEN" userId="f0650d86-7cc7-4460-9b70-7b2d35e24aab" providerId="ADAL" clId="{03834F33-0E68-4018-8332-528F8005BCA5}" dt="2026-02-13T18:11:20.613" v="136" actId="1076"/>
          <ac:picMkLst>
            <pc:docMk/>
            <pc:sldMk cId="2748330249" sldId="105301"/>
            <ac:picMk id="11" creationId="{DA708701-D495-ADC7-B9DA-A3E3780E789E}"/>
          </ac:picMkLst>
        </pc:picChg>
      </pc:sldChg>
      <pc:sldChg chg="modSp mod">
        <pc:chgData name="Sandoval, Michelle - DEN" userId="f0650d86-7cc7-4460-9b70-7b2d35e24aab" providerId="ADAL" clId="{03834F33-0E68-4018-8332-528F8005BCA5}" dt="2026-02-12T18:07:23.084" v="120" actId="1076"/>
        <pc:sldMkLst>
          <pc:docMk/>
          <pc:sldMk cId="0" sldId="105303"/>
        </pc:sldMkLst>
        <pc:spChg chg="mod">
          <ac:chgData name="Sandoval, Michelle - DEN" userId="f0650d86-7cc7-4460-9b70-7b2d35e24aab" providerId="ADAL" clId="{03834F33-0E68-4018-8332-528F8005BCA5}" dt="2026-02-12T18:07:17.476" v="119" actId="255"/>
          <ac:spMkLst>
            <pc:docMk/>
            <pc:sldMk cId="0" sldId="105303"/>
            <ac:spMk id="4" creationId="{00000000-0000-0000-0000-000000000000}"/>
          </ac:spMkLst>
        </pc:spChg>
        <pc:picChg chg="mod">
          <ac:chgData name="Sandoval, Michelle - DEN" userId="f0650d86-7cc7-4460-9b70-7b2d35e24aab" providerId="ADAL" clId="{03834F33-0E68-4018-8332-528F8005BCA5}" dt="2026-02-12T18:07:23.084" v="120" actId="1076"/>
          <ac:picMkLst>
            <pc:docMk/>
            <pc:sldMk cId="0" sldId="105303"/>
            <ac:picMk id="2" creationId="{DAA27033-F1F3-24A8-624B-2D74A0A67ABE}"/>
          </ac:picMkLst>
        </pc:picChg>
      </pc:sldChg>
      <pc:sldChg chg="delSp modSp mod">
        <pc:chgData name="Sandoval, Michelle - DEN" userId="f0650d86-7cc7-4460-9b70-7b2d35e24aab" providerId="ADAL" clId="{03834F33-0E68-4018-8332-528F8005BCA5}" dt="2026-02-12T18:07:59.385" v="128" actId="1035"/>
        <pc:sldMkLst>
          <pc:docMk/>
          <pc:sldMk cId="0" sldId="105305"/>
        </pc:sldMkLst>
        <pc:spChg chg="mod">
          <ac:chgData name="Sandoval, Michelle - DEN" userId="f0650d86-7cc7-4460-9b70-7b2d35e24aab" providerId="ADAL" clId="{03834F33-0E68-4018-8332-528F8005BCA5}" dt="2026-02-12T18:07:59.385" v="128" actId="1035"/>
          <ac:spMkLst>
            <pc:docMk/>
            <pc:sldMk cId="0" sldId="105305"/>
            <ac:spMk id="10" creationId="{318F9294-102E-4AF6-4190-4ECFA2D9BC2B}"/>
          </ac:spMkLst>
        </pc:spChg>
        <pc:picChg chg="mod">
          <ac:chgData name="Sandoval, Michelle - DEN" userId="f0650d86-7cc7-4460-9b70-7b2d35e24aab" providerId="ADAL" clId="{03834F33-0E68-4018-8332-528F8005BCA5}" dt="2026-02-12T18:07:46.157" v="123" actId="1076"/>
          <ac:picMkLst>
            <pc:docMk/>
            <pc:sldMk cId="0" sldId="105305"/>
            <ac:picMk id="12" creationId="{FB8F6921-F9F6-2F5A-9B44-46AF9E5282E5}"/>
          </ac:picMkLst>
        </pc:picChg>
      </pc:sldChg>
    </pc:docChg>
  </pc:docChgLst>
  <pc:docChgLst>
    <pc:chgData name="Yu, John - DEN" userId="S::john.yu@flydenver.com::d0a1d86b-caea-4baa-bf77-fa07bccce569" providerId="AD" clId="Web-{C2389C0C-B9F0-FB21-075A-3B17B4C69B42}"/>
    <pc:docChg chg="modSld">
      <pc:chgData name="Yu, John - DEN" userId="S::john.yu@flydenver.com::d0a1d86b-caea-4baa-bf77-fa07bccce569" providerId="AD" clId="Web-{C2389C0C-B9F0-FB21-075A-3B17B4C69B42}" dt="2026-02-02T20:48:58.620" v="1" actId="688"/>
      <pc:docMkLst>
        <pc:docMk/>
      </pc:docMkLst>
      <pc:sldChg chg="modSp">
        <pc:chgData name="Yu, John - DEN" userId="S::john.yu@flydenver.com::d0a1d86b-caea-4baa-bf77-fa07bccce569" providerId="AD" clId="Web-{C2389C0C-B9F0-FB21-075A-3B17B4C69B42}" dt="2026-02-02T20:48:58.620" v="1" actId="688"/>
        <pc:sldMkLst>
          <pc:docMk/>
          <pc:sldMk cId="2295974493" sldId="105283"/>
        </pc:sldMkLst>
        <pc:spChg chg="mod">
          <ac:chgData name="Yu, John - DEN" userId="S::john.yu@flydenver.com::d0a1d86b-caea-4baa-bf77-fa07bccce569" providerId="AD" clId="Web-{C2389C0C-B9F0-FB21-075A-3B17B4C69B42}" dt="2026-02-02T20:48:58.620" v="1" actId="688"/>
          <ac:spMkLst>
            <pc:docMk/>
            <pc:sldMk cId="2295974493" sldId="105283"/>
            <ac:spMk id="2" creationId="{BCE10B11-B824-1FDE-389A-1B0887B37D47}"/>
          </ac:spMkLst>
        </pc:spChg>
      </pc:sldChg>
    </pc:docChg>
  </pc:docChgLst>
  <pc:docChgLst>
    <pc:chgData name="Rodriguez, Valeria - DEN" userId="S::valeria.rodriguez@flydenver.com::30477c7b-2a6f-4753-9025-5805435ddb32" providerId="AD" clId="Web-{858D2631-59CF-48D3-181F-36E25EB43D30}"/>
    <pc:docChg chg="modSld">
      <pc:chgData name="Rodriguez, Valeria - DEN" userId="S::valeria.rodriguez@flydenver.com::30477c7b-2a6f-4753-9025-5805435ddb32" providerId="AD" clId="Web-{858D2631-59CF-48D3-181F-36E25EB43D30}" dt="2026-02-09T20:14:14.725" v="332" actId="20577"/>
      <pc:docMkLst>
        <pc:docMk/>
      </pc:docMkLst>
      <pc:sldChg chg="modSp">
        <pc:chgData name="Rodriguez, Valeria - DEN" userId="S::valeria.rodriguez@flydenver.com::30477c7b-2a6f-4753-9025-5805435ddb32" providerId="AD" clId="Web-{858D2631-59CF-48D3-181F-36E25EB43D30}" dt="2026-02-09T20:14:14.725" v="332" actId="20577"/>
        <pc:sldMkLst>
          <pc:docMk/>
          <pc:sldMk cId="1099908177" sldId="105288"/>
        </pc:sldMkLst>
        <pc:spChg chg="mod">
          <ac:chgData name="Rodriguez, Valeria - DEN" userId="S::valeria.rodriguez@flydenver.com::30477c7b-2a6f-4753-9025-5805435ddb32" providerId="AD" clId="Web-{858D2631-59CF-48D3-181F-36E25EB43D30}" dt="2026-02-09T20:14:14.725" v="332" actId="20577"/>
          <ac:spMkLst>
            <pc:docMk/>
            <pc:sldMk cId="1099908177" sldId="105288"/>
            <ac:spMk id="3" creationId="{C56EAF67-5866-D702-4815-6B3FBA1B5876}"/>
          </ac:spMkLst>
        </pc:spChg>
        <pc:spChg chg="mod">
          <ac:chgData name="Rodriguez, Valeria - DEN" userId="S::valeria.rodriguez@flydenver.com::30477c7b-2a6f-4753-9025-5805435ddb32" providerId="AD" clId="Web-{858D2631-59CF-48D3-181F-36E25EB43D30}" dt="2026-02-09T20:12:39.834" v="300" actId="20577"/>
          <ac:spMkLst>
            <pc:docMk/>
            <pc:sldMk cId="1099908177" sldId="105288"/>
            <ac:spMk id="16" creationId="{9D6A33A7-5A22-2ACC-80AD-85101D2F1A25}"/>
          </ac:spMkLst>
        </pc:spChg>
      </pc:sldChg>
      <pc:sldChg chg="modSp">
        <pc:chgData name="Rodriguez, Valeria - DEN" userId="S::valeria.rodriguez@flydenver.com::30477c7b-2a6f-4753-9025-5805435ddb32" providerId="AD" clId="Web-{858D2631-59CF-48D3-181F-36E25EB43D30}" dt="2026-02-09T20:05:35.266" v="0" actId="20577"/>
        <pc:sldMkLst>
          <pc:docMk/>
          <pc:sldMk cId="4138981899" sldId="105289"/>
        </pc:sldMkLst>
        <pc:spChg chg="mod">
          <ac:chgData name="Rodriguez, Valeria - DEN" userId="S::valeria.rodriguez@flydenver.com::30477c7b-2a6f-4753-9025-5805435ddb32" providerId="AD" clId="Web-{858D2631-59CF-48D3-181F-36E25EB43D30}" dt="2026-02-09T20:05:35.266" v="0" actId="20577"/>
          <ac:spMkLst>
            <pc:docMk/>
            <pc:sldMk cId="4138981899" sldId="105289"/>
            <ac:spMk id="12" creationId="{BB4624BC-49D5-2741-7CE7-617C0EDC7EA4}"/>
          </ac:spMkLst>
        </pc:spChg>
      </pc:sldChg>
    </pc:docChg>
  </pc:docChgLst>
  <pc:docChgLst>
    <pc:chgData name="Fekade, Mimi - DEN" userId="S::mimi.fekade@flydenver.com::af4da19d-cee6-4675-ad91-ee4a93d32afc" providerId="AD" clId="Web-{317C1D77-25F3-FF49-E077-E48F716B7586}"/>
    <pc:docChg chg="modSld">
      <pc:chgData name="Fekade, Mimi - DEN" userId="S::mimi.fekade@flydenver.com::af4da19d-cee6-4675-ad91-ee4a93d32afc" providerId="AD" clId="Web-{317C1D77-25F3-FF49-E077-E48F716B7586}" dt="2026-02-11T15:47:31.483" v="0" actId="20577"/>
      <pc:docMkLst>
        <pc:docMk/>
      </pc:docMkLst>
      <pc:sldChg chg="modSp">
        <pc:chgData name="Fekade, Mimi - DEN" userId="S::mimi.fekade@flydenver.com::af4da19d-cee6-4675-ad91-ee4a93d32afc" providerId="AD" clId="Web-{317C1D77-25F3-FF49-E077-E48F716B7586}" dt="2026-02-11T15:47:31.483" v="0" actId="20577"/>
        <pc:sldMkLst>
          <pc:docMk/>
          <pc:sldMk cId="2615750181" sldId="105293"/>
        </pc:sldMkLst>
        <pc:spChg chg="mod">
          <ac:chgData name="Fekade, Mimi - DEN" userId="S::mimi.fekade@flydenver.com::af4da19d-cee6-4675-ad91-ee4a93d32afc" providerId="AD" clId="Web-{317C1D77-25F3-FF49-E077-E48F716B7586}" dt="2026-02-11T15:47:31.483" v="0" actId="20577"/>
          <ac:spMkLst>
            <pc:docMk/>
            <pc:sldMk cId="2615750181" sldId="105293"/>
            <ac:spMk id="3" creationId="{45FC6D72-731E-B671-E56A-558F37C1FD6F}"/>
          </ac:spMkLst>
        </pc:spChg>
      </pc:sldChg>
    </pc:docChg>
  </pc:docChgLst>
  <pc:docChgLst>
    <pc:chgData name="Mondragon, Desiree - DEN" userId="cddb16d0-b6f9-4161-a1a6-91a003280c7c" providerId="ADAL" clId="{6F7A62D1-CF64-444F-9356-DF049AA0DC5D}"/>
    <pc:docChg chg="undo custSel addSld delSld modSld sldOrd">
      <pc:chgData name="Mondragon, Desiree - DEN" userId="cddb16d0-b6f9-4161-a1a6-91a003280c7c" providerId="ADAL" clId="{6F7A62D1-CF64-444F-9356-DF049AA0DC5D}" dt="2026-02-12T21:33:04.569" v="2096" actId="207"/>
      <pc:docMkLst>
        <pc:docMk/>
      </pc:docMkLst>
      <pc:sldChg chg="modSp mod">
        <pc:chgData name="Mondragon, Desiree - DEN" userId="cddb16d0-b6f9-4161-a1a6-91a003280c7c" providerId="ADAL" clId="{6F7A62D1-CF64-444F-9356-DF049AA0DC5D}" dt="2026-02-12T21:33:04.569" v="2096" actId="207"/>
        <pc:sldMkLst>
          <pc:docMk/>
          <pc:sldMk cId="2923033860" sldId="104948"/>
        </pc:sldMkLst>
        <pc:graphicFrameChg chg="modGraphic">
          <ac:chgData name="Mondragon, Desiree - DEN" userId="cddb16d0-b6f9-4161-a1a6-91a003280c7c" providerId="ADAL" clId="{6F7A62D1-CF64-444F-9356-DF049AA0DC5D}" dt="2026-02-12T21:33:04.569" v="2096" actId="207"/>
          <ac:graphicFrameMkLst>
            <pc:docMk/>
            <pc:sldMk cId="2923033860" sldId="104948"/>
            <ac:graphicFrameMk id="3" creationId="{638EE637-FD85-7FF1-7550-33F4B2EAE905}"/>
          </ac:graphicFrameMkLst>
        </pc:graphicFrameChg>
      </pc:sldChg>
      <pc:sldChg chg="add del">
        <pc:chgData name="Mondragon, Desiree - DEN" userId="cddb16d0-b6f9-4161-a1a6-91a003280c7c" providerId="ADAL" clId="{6F7A62D1-CF64-444F-9356-DF049AA0DC5D}" dt="2026-02-12T19:12:32.857" v="1855" actId="2696"/>
        <pc:sldMkLst>
          <pc:docMk/>
          <pc:sldMk cId="2507076694" sldId="105297"/>
        </pc:sldMkLst>
      </pc:sldChg>
      <pc:sldChg chg="add">
        <pc:chgData name="Mondragon, Desiree - DEN" userId="cddb16d0-b6f9-4161-a1a6-91a003280c7c" providerId="ADAL" clId="{6F7A62D1-CF64-444F-9356-DF049AA0DC5D}" dt="2026-02-12T19:09:04.065" v="1766" actId="2890"/>
        <pc:sldMkLst>
          <pc:docMk/>
          <pc:sldMk cId="3694179518" sldId="105307"/>
        </pc:sldMkLst>
      </pc:sldChg>
    </pc:docChg>
  </pc:docChgLst>
  <pc:docChgLst>
    <pc:chgData name="Rosenstein, Alexa - DEN" userId="S::alexa.rosenstein@flydenver.com::86016552-0f17-43e9-b609-3382b903b23f" providerId="AD" clId="Web-{B27206CC-6825-B68C-2B94-24CE6A6C07F6}"/>
    <pc:docChg chg="delSld">
      <pc:chgData name="Rosenstein, Alexa - DEN" userId="S::alexa.rosenstein@flydenver.com::86016552-0f17-43e9-b609-3382b903b23f" providerId="AD" clId="Web-{B27206CC-6825-B68C-2B94-24CE6A6C07F6}" dt="2026-01-22T20:00:58.003" v="1"/>
      <pc:docMkLst>
        <pc:docMk/>
      </pc:docMkLst>
    </pc:docChg>
  </pc:docChgLst>
  <pc:docChgLst>
    <pc:chgData name="Yu, John - DEN" userId="S::john.yu@flydenver.com::d0a1d86b-caea-4baa-bf77-fa07bccce569" providerId="AD" clId="Web-{7633D06D-86F9-0EFD-90CD-36640E859D96}"/>
    <pc:docChg chg="modSld">
      <pc:chgData name="Yu, John - DEN" userId="S::john.yu@flydenver.com::d0a1d86b-caea-4baa-bf77-fa07bccce569" providerId="AD" clId="Web-{7633D06D-86F9-0EFD-90CD-36640E859D96}" dt="2026-02-12T14:56:55.461" v="30" actId="20577"/>
      <pc:docMkLst>
        <pc:docMk/>
      </pc:docMkLst>
      <pc:sldChg chg="modSp">
        <pc:chgData name="Yu, John - DEN" userId="S::john.yu@flydenver.com::d0a1d86b-caea-4baa-bf77-fa07bccce569" providerId="AD" clId="Web-{7633D06D-86F9-0EFD-90CD-36640E859D96}" dt="2026-02-12T14:56:55.461" v="30" actId="20577"/>
        <pc:sldMkLst>
          <pc:docMk/>
          <pc:sldMk cId="4196281079" sldId="105244"/>
        </pc:sldMkLst>
        <pc:spChg chg="mod">
          <ac:chgData name="Yu, John - DEN" userId="S::john.yu@flydenver.com::d0a1d86b-caea-4baa-bf77-fa07bccce569" providerId="AD" clId="Web-{7633D06D-86F9-0EFD-90CD-36640E859D96}" dt="2026-02-12T14:56:55.461" v="30" actId="20577"/>
          <ac:spMkLst>
            <pc:docMk/>
            <pc:sldMk cId="4196281079" sldId="105244"/>
            <ac:spMk id="3" creationId="{E6D2A3C6-5C3D-6AD7-36A4-5270B2BC6484}"/>
          </ac:spMkLst>
        </pc:spChg>
      </pc:sldChg>
    </pc:docChg>
  </pc:docChgLst>
  <pc:docChgLst>
    <pc:chgData name="Rodriguez, Nicole - DEN" userId="S::nicole.rodriguez@flydenver.com::edce7eb7-41d3-4b21-8d93-85b303938bcd" providerId="AD" clId="Web-{FF4E0BE8-C700-4FB1-9855-9A060DE54A13}"/>
    <pc:docChg chg="addSld delSld modSld">
      <pc:chgData name="Rodriguez, Nicole - DEN" userId="S::nicole.rodriguez@flydenver.com::edce7eb7-41d3-4b21-8d93-85b303938bcd" providerId="AD" clId="Web-{FF4E0BE8-C700-4FB1-9855-9A060DE54A13}" dt="2026-02-11T20:25:27.397" v="10" actId="20577"/>
      <pc:docMkLst>
        <pc:docMk/>
      </pc:docMkLst>
      <pc:sldChg chg="add">
        <pc:chgData name="Rodriguez, Nicole - DEN" userId="S::nicole.rodriguez@flydenver.com::edce7eb7-41d3-4b21-8d93-85b303938bcd" providerId="AD" clId="Web-{FF4E0BE8-C700-4FB1-9855-9A060DE54A13}" dt="2026-02-11T20:23:45.302" v="2"/>
        <pc:sldMkLst>
          <pc:docMk/>
          <pc:sldMk cId="2537820923" sldId="105089"/>
        </pc:sldMkLst>
      </pc:sldChg>
      <pc:sldChg chg="add">
        <pc:chgData name="Rodriguez, Nicole - DEN" userId="S::nicole.rodriguez@flydenver.com::edce7eb7-41d3-4b21-8d93-85b303938bcd" providerId="AD" clId="Web-{FF4E0BE8-C700-4FB1-9855-9A060DE54A13}" dt="2026-02-11T20:23:45.177" v="1"/>
        <pc:sldMkLst>
          <pc:docMk/>
          <pc:sldMk cId="2437678763" sldId="105096"/>
        </pc:sldMkLst>
      </pc:sldChg>
      <pc:sldChg chg="modSp add replId">
        <pc:chgData name="Rodriguez, Nicole - DEN" userId="S::nicole.rodriguez@flydenver.com::edce7eb7-41d3-4b21-8d93-85b303938bcd" providerId="AD" clId="Web-{FF4E0BE8-C700-4FB1-9855-9A060DE54A13}" dt="2026-02-11T20:25:27.397" v="10" actId="20577"/>
        <pc:sldMkLst>
          <pc:docMk/>
          <pc:sldMk cId="2924893739" sldId="105306"/>
        </pc:sldMkLst>
        <pc:spChg chg="mod">
          <ac:chgData name="Rodriguez, Nicole - DEN" userId="S::nicole.rodriguez@flydenver.com::edce7eb7-41d3-4b21-8d93-85b303938bcd" providerId="AD" clId="Web-{FF4E0BE8-C700-4FB1-9855-9A060DE54A13}" dt="2026-02-11T20:25:27.397" v="10" actId="20577"/>
          <ac:spMkLst>
            <pc:docMk/>
            <pc:sldMk cId="2924893739" sldId="105306"/>
            <ac:spMk id="12" creationId="{E9D3AA62-0F1A-0B3A-384A-39BDD98E95A7}"/>
          </ac:spMkLst>
        </pc:spChg>
      </pc:sldChg>
    </pc:docChg>
  </pc:docChgLst>
  <pc:docChgLst>
    <pc:chgData name="James, Cara - DEN" userId="S::cara.james@flydenver.com::1956f4b0-7e1b-43a2-af8b-59722a874e74" providerId="AD" clId="Web-{95C71968-7560-8EF7-92E7-D5E10AA9E635}"/>
    <pc:docChg chg="modSld">
      <pc:chgData name="James, Cara - DEN" userId="S::cara.james@flydenver.com::1956f4b0-7e1b-43a2-af8b-59722a874e74" providerId="AD" clId="Web-{95C71968-7560-8EF7-92E7-D5E10AA9E635}" dt="2026-02-06T22:10:26.485" v="3" actId="20577"/>
      <pc:docMkLst>
        <pc:docMk/>
      </pc:docMkLst>
      <pc:sldChg chg="modSp">
        <pc:chgData name="James, Cara - DEN" userId="S::cara.james@flydenver.com::1956f4b0-7e1b-43a2-af8b-59722a874e74" providerId="AD" clId="Web-{95C71968-7560-8EF7-92E7-D5E10AA9E635}" dt="2026-02-06T22:10:26.485" v="3" actId="20577"/>
        <pc:sldMkLst>
          <pc:docMk/>
          <pc:sldMk cId="1876081988" sldId="105130"/>
        </pc:sldMkLst>
        <pc:spChg chg="mod">
          <ac:chgData name="James, Cara - DEN" userId="S::cara.james@flydenver.com::1956f4b0-7e1b-43a2-af8b-59722a874e74" providerId="AD" clId="Web-{95C71968-7560-8EF7-92E7-D5E10AA9E635}" dt="2026-02-06T22:10:26.485" v="3" actId="20577"/>
          <ac:spMkLst>
            <pc:docMk/>
            <pc:sldMk cId="1876081988" sldId="105130"/>
            <ac:spMk id="3" creationId="{4727D69E-FFA6-07D7-382D-05366AF2EDF4}"/>
          </ac:spMkLst>
        </pc:spChg>
      </pc:sldChg>
      <pc:sldChg chg="modSp">
        <pc:chgData name="James, Cara - DEN" userId="S::cara.james@flydenver.com::1956f4b0-7e1b-43a2-af8b-59722a874e74" providerId="AD" clId="Web-{95C71968-7560-8EF7-92E7-D5E10AA9E635}" dt="2026-02-06T22:10:03.157" v="1" actId="20577"/>
        <pc:sldMkLst>
          <pc:docMk/>
          <pc:sldMk cId="3557241721" sldId="105251"/>
        </pc:sldMkLst>
        <pc:spChg chg="mod">
          <ac:chgData name="James, Cara - DEN" userId="S::cara.james@flydenver.com::1956f4b0-7e1b-43a2-af8b-59722a874e74" providerId="AD" clId="Web-{95C71968-7560-8EF7-92E7-D5E10AA9E635}" dt="2026-02-06T22:10:03.157" v="1" actId="20577"/>
          <ac:spMkLst>
            <pc:docMk/>
            <pc:sldMk cId="3557241721" sldId="105251"/>
            <ac:spMk id="3" creationId="{EDB8CEE7-F2CB-F7E3-4D85-19887E10757F}"/>
          </ac:spMkLst>
        </pc:spChg>
      </pc:sldChg>
    </pc:docChg>
  </pc:docChgLst>
  <pc:docChgLst>
    <pc:chgData name="Ayers, Brodie - DEN" userId="S::brodie.ayers@flydenver.com::a1f9b23b-7056-4e75-955e-c8f3421d0fd0" providerId="AD" clId="Web-{CABC5684-5B8E-EAA4-CF6B-FC82383C406E}"/>
    <pc:docChg chg="modSld">
      <pc:chgData name="Ayers, Brodie - DEN" userId="S::brodie.ayers@flydenver.com::a1f9b23b-7056-4e75-955e-c8f3421d0fd0" providerId="AD" clId="Web-{CABC5684-5B8E-EAA4-CF6B-FC82383C406E}" dt="2026-02-12T19:43:59.078" v="0" actId="14100"/>
      <pc:docMkLst>
        <pc:docMk/>
      </pc:docMkLst>
      <pc:sldChg chg="modSp">
        <pc:chgData name="Ayers, Brodie - DEN" userId="S::brodie.ayers@flydenver.com::a1f9b23b-7056-4e75-955e-c8f3421d0fd0" providerId="AD" clId="Web-{CABC5684-5B8E-EAA4-CF6B-FC82383C406E}" dt="2026-02-12T19:43:59.078" v="0" actId="14100"/>
        <pc:sldMkLst>
          <pc:docMk/>
          <pc:sldMk cId="4050119709" sldId="105269"/>
        </pc:sldMkLst>
        <pc:spChg chg="mod">
          <ac:chgData name="Ayers, Brodie - DEN" userId="S::brodie.ayers@flydenver.com::a1f9b23b-7056-4e75-955e-c8f3421d0fd0" providerId="AD" clId="Web-{CABC5684-5B8E-EAA4-CF6B-FC82383C406E}" dt="2026-02-12T19:43:59.078" v="0" actId="14100"/>
          <ac:spMkLst>
            <pc:docMk/>
            <pc:sldMk cId="4050119709" sldId="105269"/>
            <ac:spMk id="3" creationId="{52609CF0-76DE-AD82-E86C-69F516B64733}"/>
          </ac:spMkLst>
        </pc:spChg>
      </pc:sldChg>
    </pc:docChg>
  </pc:docChgLst>
  <pc:docChgLst>
    <pc:chgData name="Wilson, Jacqueline - DEN" userId="S::jacqueline.wilson@flydenver.com::5f28639e-e6e2-4f52-bca5-5752d2892216" providerId="AD" clId="Web-{01F3891C-C9D4-8F5B-7D66-073A5E06D302}"/>
    <pc:docChg chg="delSld">
      <pc:chgData name="Wilson, Jacqueline - DEN" userId="S::jacqueline.wilson@flydenver.com::5f28639e-e6e2-4f52-bca5-5752d2892216" providerId="AD" clId="Web-{01F3891C-C9D4-8F5B-7D66-073A5E06D302}" dt="2026-02-05T19:35:47.088" v="0"/>
      <pc:docMkLst>
        <pc:docMk/>
      </pc:docMkLst>
    </pc:docChg>
  </pc:docChgLst>
  <pc:docChgLst>
    <pc:chgData name="Lujan, Corinna - DEN" userId="S::corinna.lujan@flydenver.com::d50e7b76-e3a7-453a-a7e5-4b64ecea9496" providerId="AD" clId="Web-{7C4676DC-9D62-DA81-7799-27F2E7B77A3E}"/>
    <pc:docChg chg="modSld">
      <pc:chgData name="Lujan, Corinna - DEN" userId="S::corinna.lujan@flydenver.com::d50e7b76-e3a7-453a-a7e5-4b64ecea9496" providerId="AD" clId="Web-{7C4676DC-9D62-DA81-7799-27F2E7B77A3E}" dt="2026-02-12T20:36:07.694" v="17" actId="20577"/>
      <pc:docMkLst>
        <pc:docMk/>
      </pc:docMkLst>
      <pc:sldChg chg="modSp">
        <pc:chgData name="Lujan, Corinna - DEN" userId="S::corinna.lujan@flydenver.com::d50e7b76-e3a7-453a-a7e5-4b64ecea9496" providerId="AD" clId="Web-{7C4676DC-9D62-DA81-7799-27F2E7B77A3E}" dt="2026-02-12T20:36:07.694" v="17" actId="20577"/>
        <pc:sldMkLst>
          <pc:docMk/>
          <pc:sldMk cId="3535786010" sldId="105275"/>
        </pc:sldMkLst>
        <pc:spChg chg="mod">
          <ac:chgData name="Lujan, Corinna - DEN" userId="S::corinna.lujan@flydenver.com::d50e7b76-e3a7-453a-a7e5-4b64ecea9496" providerId="AD" clId="Web-{7C4676DC-9D62-DA81-7799-27F2E7B77A3E}" dt="2026-02-12T20:36:07.694" v="17" actId="20577"/>
          <ac:spMkLst>
            <pc:docMk/>
            <pc:sldMk cId="3535786010" sldId="105275"/>
            <ac:spMk id="3" creationId="{5A3B93A5-5058-8BE9-CB0B-F50D3E882E79}"/>
          </ac:spMkLst>
        </pc:spChg>
      </pc:sldChg>
      <pc:sldChg chg="modSp">
        <pc:chgData name="Lujan, Corinna - DEN" userId="S::corinna.lujan@flydenver.com::d50e7b76-e3a7-453a-a7e5-4b64ecea9496" providerId="AD" clId="Web-{7C4676DC-9D62-DA81-7799-27F2E7B77A3E}" dt="2026-02-12T20:36:00.194" v="10" actId="20577"/>
        <pc:sldMkLst>
          <pc:docMk/>
          <pc:sldMk cId="948736969" sldId="105276"/>
        </pc:sldMkLst>
        <pc:spChg chg="mod">
          <ac:chgData name="Lujan, Corinna - DEN" userId="S::corinna.lujan@flydenver.com::d50e7b76-e3a7-453a-a7e5-4b64ecea9496" providerId="AD" clId="Web-{7C4676DC-9D62-DA81-7799-27F2E7B77A3E}" dt="2026-02-12T20:36:00.194" v="10" actId="20577"/>
          <ac:spMkLst>
            <pc:docMk/>
            <pc:sldMk cId="948736969" sldId="105276"/>
            <ac:spMk id="3" creationId="{D7909413-3168-1A57-43F7-247A5E0AB7DF}"/>
          </ac:spMkLst>
        </pc:spChg>
      </pc:sldChg>
    </pc:docChg>
  </pc:docChgLst>
  <pc:docChgLst>
    <pc:chgData name="Harry, Curtis - DEN" userId="S::curtis.harry@flydenver.com::36316c0b-f95e-4366-b9e7-3bc78655c585" providerId="AD" clId="Web-{68F9BDC0-A95C-48C1-3D62-45C364D44C2F}"/>
    <pc:docChg chg="modSld">
      <pc:chgData name="Harry, Curtis - DEN" userId="S::curtis.harry@flydenver.com::36316c0b-f95e-4366-b9e7-3bc78655c585" providerId="AD" clId="Web-{68F9BDC0-A95C-48C1-3D62-45C364D44C2F}" dt="2026-02-11T17:50:58.630" v="430" actId="20577"/>
      <pc:docMkLst>
        <pc:docMk/>
      </pc:docMkLst>
      <pc:sldChg chg="modSp">
        <pc:chgData name="Harry, Curtis - DEN" userId="S::curtis.harry@flydenver.com::36316c0b-f95e-4366-b9e7-3bc78655c585" providerId="AD" clId="Web-{68F9BDC0-A95C-48C1-3D62-45C364D44C2F}" dt="2026-02-11T17:50:58.630" v="430" actId="20577"/>
        <pc:sldMkLst>
          <pc:docMk/>
          <pc:sldMk cId="2298535303" sldId="105265"/>
        </pc:sldMkLst>
        <pc:spChg chg="mod">
          <ac:chgData name="Harry, Curtis - DEN" userId="S::curtis.harry@flydenver.com::36316c0b-f95e-4366-b9e7-3bc78655c585" providerId="AD" clId="Web-{68F9BDC0-A95C-48C1-3D62-45C364D44C2F}" dt="2026-02-11T17:50:58.630" v="430" actId="20577"/>
          <ac:spMkLst>
            <pc:docMk/>
            <pc:sldMk cId="2298535303" sldId="105265"/>
            <ac:spMk id="3" creationId="{3DC74A8A-038C-DCA4-1262-F60C0725750E}"/>
          </ac:spMkLst>
        </pc:spChg>
      </pc:sldChg>
    </pc:docChg>
  </pc:docChgLst>
  <pc:docChgLst>
    <pc:chgData name="Rodriguez, Nicole - DEN" userId="S::nicole.rodriguez@flydenver.com::edce7eb7-41d3-4b21-8d93-85b303938bcd" providerId="AD" clId="Web-{E5A2F0CE-A715-B76C-A2F4-2DF46BF4EB13}"/>
    <pc:docChg chg="addSld modSld sldOrd">
      <pc:chgData name="Rodriguez, Nicole - DEN" userId="S::nicole.rodriguez@flydenver.com::edce7eb7-41d3-4b21-8d93-85b303938bcd" providerId="AD" clId="Web-{E5A2F0CE-A715-B76C-A2F4-2DF46BF4EB13}" dt="2026-01-22T18:45:51.822" v="107"/>
      <pc:docMkLst>
        <pc:docMk/>
      </pc:docMkLst>
      <pc:sldChg chg="modSp">
        <pc:chgData name="Rodriguez, Nicole - DEN" userId="S::nicole.rodriguez@flydenver.com::edce7eb7-41d3-4b21-8d93-85b303938bcd" providerId="AD" clId="Web-{E5A2F0CE-A715-B76C-A2F4-2DF46BF4EB13}" dt="2026-01-22T18:45:51.822" v="107"/>
        <pc:sldMkLst>
          <pc:docMk/>
          <pc:sldMk cId="2923033860" sldId="104948"/>
        </pc:sldMkLst>
        <pc:spChg chg="mod">
          <ac:chgData name="Rodriguez, Nicole - DEN" userId="S::nicole.rodriguez@flydenver.com::edce7eb7-41d3-4b21-8d93-85b303938bcd" providerId="AD" clId="Web-{E5A2F0CE-A715-B76C-A2F4-2DF46BF4EB13}" dt="2026-01-22T18:45:31.666" v="87" actId="20577"/>
          <ac:spMkLst>
            <pc:docMk/>
            <pc:sldMk cId="2923033860" sldId="104948"/>
            <ac:spMk id="4" creationId="{7DEAB7F6-193F-6EED-982F-6AB505847C1E}"/>
          </ac:spMkLst>
        </pc:spChg>
        <pc:graphicFrameChg chg="mod modGraphic">
          <ac:chgData name="Rodriguez, Nicole - DEN" userId="S::nicole.rodriguez@flydenver.com::edce7eb7-41d3-4b21-8d93-85b303938bcd" providerId="AD" clId="Web-{E5A2F0CE-A715-B76C-A2F4-2DF46BF4EB13}" dt="2026-01-22T18:45:51.822" v="107"/>
          <ac:graphicFrameMkLst>
            <pc:docMk/>
            <pc:sldMk cId="2923033860" sldId="104948"/>
            <ac:graphicFrameMk id="3" creationId="{638EE637-FD85-7FF1-7550-33F4B2EAE905}"/>
          </ac:graphicFrameMkLst>
        </pc:graphicFrameChg>
      </pc:sldChg>
      <pc:sldChg chg="modSp">
        <pc:chgData name="Rodriguez, Nicole - DEN" userId="S::nicole.rodriguez@flydenver.com::edce7eb7-41d3-4b21-8d93-85b303938bcd" providerId="AD" clId="Web-{E5A2F0CE-A715-B76C-A2F4-2DF46BF4EB13}" dt="2026-01-22T18:44:40.931" v="68" actId="20577"/>
        <pc:sldMkLst>
          <pc:docMk/>
          <pc:sldMk cId="2048274777" sldId="105233"/>
        </pc:sldMkLst>
        <pc:spChg chg="mod">
          <ac:chgData name="Rodriguez, Nicole - DEN" userId="S::nicole.rodriguez@flydenver.com::edce7eb7-41d3-4b21-8d93-85b303938bcd" providerId="AD" clId="Web-{E5A2F0CE-A715-B76C-A2F4-2DF46BF4EB13}" dt="2026-01-22T18:44:40.931" v="68" actId="20577"/>
          <ac:spMkLst>
            <pc:docMk/>
            <pc:sldMk cId="2048274777" sldId="105233"/>
            <ac:spMk id="12" creationId="{BE0EA93A-32AF-ADA4-942E-139A8217B69E}"/>
          </ac:spMkLst>
        </pc:spChg>
      </pc:sldChg>
      <pc:sldChg chg="modSp">
        <pc:chgData name="Rodriguez, Nicole - DEN" userId="S::nicole.rodriguez@flydenver.com::edce7eb7-41d3-4b21-8d93-85b303938bcd" providerId="AD" clId="Web-{E5A2F0CE-A715-B76C-A2F4-2DF46BF4EB13}" dt="2026-01-22T18:44:51.181" v="71" actId="20577"/>
        <pc:sldMkLst>
          <pc:docMk/>
          <pc:sldMk cId="4274476011" sldId="105234"/>
        </pc:sldMkLst>
        <pc:spChg chg="mod">
          <ac:chgData name="Rodriguez, Nicole - DEN" userId="S::nicole.rodriguez@flydenver.com::edce7eb7-41d3-4b21-8d93-85b303938bcd" providerId="AD" clId="Web-{E5A2F0CE-A715-B76C-A2F4-2DF46BF4EB13}" dt="2026-01-22T18:44:51.181" v="71" actId="20577"/>
          <ac:spMkLst>
            <pc:docMk/>
            <pc:sldMk cId="4274476011" sldId="105234"/>
            <ac:spMk id="12" creationId="{EAF9C898-9C0B-ABC3-698B-A7E93F680933}"/>
          </ac:spMkLst>
        </pc:spChg>
      </pc:sldChg>
      <pc:sldChg chg="modSp">
        <pc:chgData name="Rodriguez, Nicole - DEN" userId="S::nicole.rodriguez@flydenver.com::edce7eb7-41d3-4b21-8d93-85b303938bcd" providerId="AD" clId="Web-{E5A2F0CE-A715-B76C-A2F4-2DF46BF4EB13}" dt="2026-01-22T18:45:11.494" v="75" actId="20577"/>
        <pc:sldMkLst>
          <pc:docMk/>
          <pc:sldMk cId="2003356160" sldId="105239"/>
        </pc:sldMkLst>
        <pc:spChg chg="mod">
          <ac:chgData name="Rodriguez, Nicole - DEN" userId="S::nicole.rodriguez@flydenver.com::edce7eb7-41d3-4b21-8d93-85b303938bcd" providerId="AD" clId="Web-{E5A2F0CE-A715-B76C-A2F4-2DF46BF4EB13}" dt="2026-01-22T18:45:11.494" v="75" actId="20577"/>
          <ac:spMkLst>
            <pc:docMk/>
            <pc:sldMk cId="2003356160" sldId="105239"/>
            <ac:spMk id="12" creationId="{A7DB9D50-3832-E0DF-96AB-A32C0B4279A9}"/>
          </ac:spMkLst>
        </pc:spChg>
      </pc:sldChg>
      <pc:sldChg chg="modSp">
        <pc:chgData name="Rodriguez, Nicole - DEN" userId="S::nicole.rodriguez@flydenver.com::edce7eb7-41d3-4b21-8d93-85b303938bcd" providerId="AD" clId="Web-{E5A2F0CE-A715-B76C-A2F4-2DF46BF4EB13}" dt="2026-01-22T18:45:17.541" v="77" actId="20577"/>
        <pc:sldMkLst>
          <pc:docMk/>
          <pc:sldMk cId="1409820184" sldId="105241"/>
        </pc:sldMkLst>
        <pc:spChg chg="mod">
          <ac:chgData name="Rodriguez, Nicole - DEN" userId="S::nicole.rodriguez@flydenver.com::edce7eb7-41d3-4b21-8d93-85b303938bcd" providerId="AD" clId="Web-{E5A2F0CE-A715-B76C-A2F4-2DF46BF4EB13}" dt="2026-01-22T18:45:17.541" v="77" actId="20577"/>
          <ac:spMkLst>
            <pc:docMk/>
            <pc:sldMk cId="1409820184" sldId="105241"/>
            <ac:spMk id="12" creationId="{237E0F8A-3416-46A2-6293-171F2E9F622E}"/>
          </ac:spMkLst>
        </pc:spChg>
      </pc:sldChg>
      <pc:sldChg chg="modSp">
        <pc:chgData name="Rodriguez, Nicole - DEN" userId="S::nicole.rodriguez@flydenver.com::edce7eb7-41d3-4b21-8d93-85b303938bcd" providerId="AD" clId="Web-{E5A2F0CE-A715-B76C-A2F4-2DF46BF4EB13}" dt="2026-01-22T18:45:21.353" v="78" actId="20577"/>
        <pc:sldMkLst>
          <pc:docMk/>
          <pc:sldMk cId="2182976586" sldId="105242"/>
        </pc:sldMkLst>
        <pc:spChg chg="mod">
          <ac:chgData name="Rodriguez, Nicole - DEN" userId="S::nicole.rodriguez@flydenver.com::edce7eb7-41d3-4b21-8d93-85b303938bcd" providerId="AD" clId="Web-{E5A2F0CE-A715-B76C-A2F4-2DF46BF4EB13}" dt="2026-01-22T18:45:21.353" v="78" actId="20577"/>
          <ac:spMkLst>
            <pc:docMk/>
            <pc:sldMk cId="2182976586" sldId="105242"/>
            <ac:spMk id="12" creationId="{9B5972C7-FCDC-DE07-E866-EA986D1616D7}"/>
          </ac:spMkLst>
        </pc:spChg>
      </pc:sldChg>
      <pc:sldChg chg="modSp">
        <pc:chgData name="Rodriguez, Nicole - DEN" userId="S::nicole.rodriguez@flydenver.com::edce7eb7-41d3-4b21-8d93-85b303938bcd" providerId="AD" clId="Web-{E5A2F0CE-A715-B76C-A2F4-2DF46BF4EB13}" dt="2026-01-22T18:44:48.244" v="70" actId="20577"/>
        <pc:sldMkLst>
          <pc:docMk/>
          <pc:sldMk cId="742968884" sldId="105243"/>
        </pc:sldMkLst>
        <pc:spChg chg="mod">
          <ac:chgData name="Rodriguez, Nicole - DEN" userId="S::nicole.rodriguez@flydenver.com::edce7eb7-41d3-4b21-8d93-85b303938bcd" providerId="AD" clId="Web-{E5A2F0CE-A715-B76C-A2F4-2DF46BF4EB13}" dt="2026-01-22T18:44:48.244" v="70" actId="20577"/>
          <ac:spMkLst>
            <pc:docMk/>
            <pc:sldMk cId="742968884" sldId="105243"/>
            <ac:spMk id="12" creationId="{72F99B86-957C-D67E-B73B-CCE5D58F6586}"/>
          </ac:spMkLst>
        </pc:spChg>
      </pc:sldChg>
      <pc:sldChg chg="modSp ord">
        <pc:chgData name="Rodriguez, Nicole - DEN" userId="S::nicole.rodriguez@flydenver.com::edce7eb7-41d3-4b21-8d93-85b303938bcd" providerId="AD" clId="Web-{E5A2F0CE-A715-B76C-A2F4-2DF46BF4EB13}" dt="2026-01-22T18:41:12.430" v="24" actId="20577"/>
        <pc:sldMkLst>
          <pc:docMk/>
          <pc:sldMk cId="3482300415" sldId="105268"/>
        </pc:sldMkLst>
        <pc:spChg chg="mod">
          <ac:chgData name="Rodriguez, Nicole - DEN" userId="S::nicole.rodriguez@flydenver.com::edce7eb7-41d3-4b21-8d93-85b303938bcd" providerId="AD" clId="Web-{E5A2F0CE-A715-B76C-A2F4-2DF46BF4EB13}" dt="2026-01-22T18:41:12.430" v="24" actId="20577"/>
          <ac:spMkLst>
            <pc:docMk/>
            <pc:sldMk cId="3482300415" sldId="105268"/>
            <ac:spMk id="12" creationId="{54ACDF65-042A-45E3-7A17-04E43D553FAE}"/>
          </ac:spMkLst>
        </pc:spChg>
      </pc:sldChg>
      <pc:sldChg chg="modSp">
        <pc:chgData name="Rodriguez, Nicole - DEN" userId="S::nicole.rodriguez@flydenver.com::edce7eb7-41d3-4b21-8d93-85b303938bcd" providerId="AD" clId="Web-{E5A2F0CE-A715-B76C-A2F4-2DF46BF4EB13}" dt="2026-01-22T18:40:18.227" v="19" actId="20577"/>
        <pc:sldMkLst>
          <pc:docMk/>
          <pc:sldMk cId="4050119709" sldId="105269"/>
        </pc:sldMkLst>
        <pc:spChg chg="mod">
          <ac:chgData name="Rodriguez, Nicole - DEN" userId="S::nicole.rodriguez@flydenver.com::edce7eb7-41d3-4b21-8d93-85b303938bcd" providerId="AD" clId="Web-{E5A2F0CE-A715-B76C-A2F4-2DF46BF4EB13}" dt="2026-01-22T18:40:18.227" v="19" actId="20577"/>
          <ac:spMkLst>
            <pc:docMk/>
            <pc:sldMk cId="4050119709" sldId="105269"/>
            <ac:spMk id="3" creationId="{52609CF0-76DE-AD82-E86C-69F516B64733}"/>
          </ac:spMkLst>
        </pc:spChg>
        <pc:spChg chg="mod">
          <ac:chgData name="Rodriguez, Nicole - DEN" userId="S::nicole.rodriguez@flydenver.com::edce7eb7-41d3-4b21-8d93-85b303938bcd" providerId="AD" clId="Web-{E5A2F0CE-A715-B76C-A2F4-2DF46BF4EB13}" dt="2026-01-22T18:38:24.866" v="8" actId="20577"/>
          <ac:spMkLst>
            <pc:docMk/>
            <pc:sldMk cId="4050119709" sldId="105269"/>
            <ac:spMk id="16" creationId="{E02F61DA-A8B9-A8A2-7AF3-7A831019AD49}"/>
          </ac:spMkLst>
        </pc:spChg>
      </pc:sldChg>
      <pc:sldChg chg="modSp">
        <pc:chgData name="Rodriguez, Nicole - DEN" userId="S::nicole.rodriguez@flydenver.com::edce7eb7-41d3-4b21-8d93-85b303938bcd" providerId="AD" clId="Web-{E5A2F0CE-A715-B76C-A2F4-2DF46BF4EB13}" dt="2026-01-22T18:45:14.384" v="76" actId="20577"/>
        <pc:sldMkLst>
          <pc:docMk/>
          <pc:sldMk cId="2147775774" sldId="105272"/>
        </pc:sldMkLst>
        <pc:spChg chg="mod">
          <ac:chgData name="Rodriguez, Nicole - DEN" userId="S::nicole.rodriguez@flydenver.com::edce7eb7-41d3-4b21-8d93-85b303938bcd" providerId="AD" clId="Web-{E5A2F0CE-A715-B76C-A2F4-2DF46BF4EB13}" dt="2026-01-22T18:45:14.384" v="76" actId="20577"/>
          <ac:spMkLst>
            <pc:docMk/>
            <pc:sldMk cId="2147775774" sldId="105272"/>
            <ac:spMk id="12" creationId="{FC50DAB9-D70B-6CD7-C0C0-A0F4FF0E2EFF}"/>
          </ac:spMkLst>
        </pc:spChg>
      </pc:sldChg>
      <pc:sldChg chg="modSp">
        <pc:chgData name="Rodriguez, Nicole - DEN" userId="S::nicole.rodriguez@flydenver.com::edce7eb7-41d3-4b21-8d93-85b303938bcd" providerId="AD" clId="Web-{E5A2F0CE-A715-B76C-A2F4-2DF46BF4EB13}" dt="2026-01-22T18:44:44.759" v="69" actId="20577"/>
        <pc:sldMkLst>
          <pc:docMk/>
          <pc:sldMk cId="2938244326" sldId="105280"/>
        </pc:sldMkLst>
        <pc:spChg chg="mod">
          <ac:chgData name="Rodriguez, Nicole - DEN" userId="S::nicole.rodriguez@flydenver.com::edce7eb7-41d3-4b21-8d93-85b303938bcd" providerId="AD" clId="Web-{E5A2F0CE-A715-B76C-A2F4-2DF46BF4EB13}" dt="2026-01-22T18:44:44.759" v="69" actId="20577"/>
          <ac:spMkLst>
            <pc:docMk/>
            <pc:sldMk cId="2938244326" sldId="105280"/>
            <ac:spMk id="12" creationId="{C3C6F421-96C0-590C-49B1-3BDDE4C2D96B}"/>
          </ac:spMkLst>
        </pc:spChg>
      </pc:sldChg>
      <pc:sldChg chg="add replId">
        <pc:chgData name="Rodriguez, Nicole - DEN" userId="S::nicole.rodriguez@flydenver.com::edce7eb7-41d3-4b21-8d93-85b303938bcd" providerId="AD" clId="Web-{E5A2F0CE-A715-B76C-A2F4-2DF46BF4EB13}" dt="2026-01-22T18:37:42.397" v="0"/>
        <pc:sldMkLst>
          <pc:docMk/>
          <pc:sldMk cId="1140155199" sldId="105284"/>
        </pc:sldMkLst>
      </pc:sldChg>
      <pc:sldChg chg="modSp add replId">
        <pc:chgData name="Rodriguez, Nicole - DEN" userId="S::nicole.rodriguez@flydenver.com::edce7eb7-41d3-4b21-8d93-85b303938bcd" providerId="AD" clId="Web-{E5A2F0CE-A715-B76C-A2F4-2DF46BF4EB13}" dt="2026-01-22T18:44:38.134" v="67" actId="20577"/>
        <pc:sldMkLst>
          <pc:docMk/>
          <pc:sldMk cId="1030881432" sldId="105285"/>
        </pc:sldMkLst>
        <pc:spChg chg="mod">
          <ac:chgData name="Rodriguez, Nicole - DEN" userId="S::nicole.rodriguez@flydenver.com::edce7eb7-41d3-4b21-8d93-85b303938bcd" providerId="AD" clId="Web-{E5A2F0CE-A715-B76C-A2F4-2DF46BF4EB13}" dt="2026-01-22T18:44:38.134" v="67" actId="20577"/>
          <ac:spMkLst>
            <pc:docMk/>
            <pc:sldMk cId="1030881432" sldId="105285"/>
            <ac:spMk id="12" creationId="{FE0BCDE9-E9DB-A086-FA4F-06D059766347}"/>
          </ac:spMkLst>
        </pc:spChg>
      </pc:sldChg>
      <pc:sldChg chg="modSp add replId">
        <pc:chgData name="Rodriguez, Nicole - DEN" userId="S::nicole.rodriguez@flydenver.com::edce7eb7-41d3-4b21-8d93-85b303938bcd" providerId="AD" clId="Web-{E5A2F0CE-A715-B76C-A2F4-2DF46BF4EB13}" dt="2026-01-22T18:42:18.649" v="35" actId="20577"/>
        <pc:sldMkLst>
          <pc:docMk/>
          <pc:sldMk cId="1723211621" sldId="105286"/>
        </pc:sldMkLst>
        <pc:spChg chg="mod">
          <ac:chgData name="Rodriguez, Nicole - DEN" userId="S::nicole.rodriguez@flydenver.com::edce7eb7-41d3-4b21-8d93-85b303938bcd" providerId="AD" clId="Web-{E5A2F0CE-A715-B76C-A2F4-2DF46BF4EB13}" dt="2026-01-22T18:42:18.649" v="35" actId="20577"/>
          <ac:spMkLst>
            <pc:docMk/>
            <pc:sldMk cId="1723211621" sldId="105286"/>
            <ac:spMk id="3" creationId="{E9BD6912-F601-95F2-743B-BFF1B9727F23}"/>
          </ac:spMkLst>
        </pc:spChg>
        <pc:spChg chg="mod">
          <ac:chgData name="Rodriguez, Nicole - DEN" userId="S::nicole.rodriguez@flydenver.com::edce7eb7-41d3-4b21-8d93-85b303938bcd" providerId="AD" clId="Web-{E5A2F0CE-A715-B76C-A2F4-2DF46BF4EB13}" dt="2026-01-22T18:41:16.508" v="25" actId="20577"/>
          <ac:spMkLst>
            <pc:docMk/>
            <pc:sldMk cId="1723211621" sldId="105286"/>
            <ac:spMk id="16" creationId="{9FBCC236-AC21-759F-6C4B-27D27113B8C5}"/>
          </ac:spMkLst>
        </pc:spChg>
      </pc:sldChg>
      <pc:sldChg chg="modSp add ord replId">
        <pc:chgData name="Rodriguez, Nicole - DEN" userId="S::nicole.rodriguez@flydenver.com::edce7eb7-41d3-4b21-8d93-85b303938bcd" providerId="AD" clId="Web-{E5A2F0CE-A715-B76C-A2F4-2DF46BF4EB13}" dt="2026-01-22T18:40:47.367" v="21"/>
        <pc:sldMkLst>
          <pc:docMk/>
          <pc:sldMk cId="3094856196" sldId="105287"/>
        </pc:sldMkLst>
        <pc:spChg chg="mod">
          <ac:chgData name="Rodriguez, Nicole - DEN" userId="S::nicole.rodriguez@flydenver.com::edce7eb7-41d3-4b21-8d93-85b303938bcd" providerId="AD" clId="Web-{E5A2F0CE-A715-B76C-A2F4-2DF46BF4EB13}" dt="2026-01-22T18:38:16.459" v="6" actId="20577"/>
          <ac:spMkLst>
            <pc:docMk/>
            <pc:sldMk cId="3094856196" sldId="105287"/>
            <ac:spMk id="12" creationId="{8FFCCC31-D8F4-8DF8-3EF5-4AC7CC5E299E}"/>
          </ac:spMkLst>
        </pc:spChg>
      </pc:sldChg>
      <pc:sldChg chg="modSp add replId">
        <pc:chgData name="Rodriguez, Nicole - DEN" userId="S::nicole.rodriguez@flydenver.com::edce7eb7-41d3-4b21-8d93-85b303938bcd" providerId="AD" clId="Web-{E5A2F0CE-A715-B76C-A2F4-2DF46BF4EB13}" dt="2026-01-22T18:44:34.603" v="66" actId="20577"/>
        <pc:sldMkLst>
          <pc:docMk/>
          <pc:sldMk cId="1099908177" sldId="105288"/>
        </pc:sldMkLst>
        <pc:spChg chg="mod">
          <ac:chgData name="Rodriguez, Nicole - DEN" userId="S::nicole.rodriguez@flydenver.com::edce7eb7-41d3-4b21-8d93-85b303938bcd" providerId="AD" clId="Web-{E5A2F0CE-A715-B76C-A2F4-2DF46BF4EB13}" dt="2026-01-22T18:44:34.603" v="66" actId="20577"/>
          <ac:spMkLst>
            <pc:docMk/>
            <pc:sldMk cId="1099908177" sldId="105288"/>
            <ac:spMk id="3" creationId="{C56EAF67-5866-D702-4815-6B3FBA1B5876}"/>
          </ac:spMkLst>
        </pc:spChg>
        <pc:spChg chg="mod">
          <ac:chgData name="Rodriguez, Nicole - DEN" userId="S::nicole.rodriguez@flydenver.com::edce7eb7-41d3-4b21-8d93-85b303938bcd" providerId="AD" clId="Web-{E5A2F0CE-A715-B76C-A2F4-2DF46BF4EB13}" dt="2026-01-22T18:42:59.853" v="40" actId="20577"/>
          <ac:spMkLst>
            <pc:docMk/>
            <pc:sldMk cId="1099908177" sldId="105288"/>
            <ac:spMk id="16" creationId="{9D6A33A7-5A22-2ACC-80AD-85101D2F1A25}"/>
          </ac:spMkLst>
        </pc:spChg>
      </pc:sldChg>
      <pc:sldChg chg="modSp add replId">
        <pc:chgData name="Rodriguez, Nicole - DEN" userId="S::nicole.rodriguez@flydenver.com::edce7eb7-41d3-4b21-8d93-85b303938bcd" providerId="AD" clId="Web-{E5A2F0CE-A715-B76C-A2F4-2DF46BF4EB13}" dt="2026-01-22T18:42:55.587" v="39" actId="20577"/>
        <pc:sldMkLst>
          <pc:docMk/>
          <pc:sldMk cId="4138981899" sldId="105289"/>
        </pc:sldMkLst>
        <pc:spChg chg="mod">
          <ac:chgData name="Rodriguez, Nicole - DEN" userId="S::nicole.rodriguez@flydenver.com::edce7eb7-41d3-4b21-8d93-85b303938bcd" providerId="AD" clId="Web-{E5A2F0CE-A715-B76C-A2F4-2DF46BF4EB13}" dt="2026-01-22T18:42:55.587" v="39" actId="20577"/>
          <ac:spMkLst>
            <pc:docMk/>
            <pc:sldMk cId="4138981899" sldId="105289"/>
            <ac:spMk id="12" creationId="{BB4624BC-49D5-2741-7CE7-617C0EDC7EA4}"/>
          </ac:spMkLst>
        </pc:spChg>
      </pc:sldChg>
    </pc:docChg>
  </pc:docChgLst>
  <pc:docChgLst>
    <pc:chgData name="Wilson, Jacqueline - DEN" userId="S::jacqueline.wilson@flydenver.com::5f28639e-e6e2-4f52-bca5-5752d2892216" providerId="AD" clId="Web-{BCC87C48-BEA3-6F27-6D98-267D7E943AC3}"/>
    <pc:docChg chg="modSld">
      <pc:chgData name="Wilson, Jacqueline - DEN" userId="S::jacqueline.wilson@flydenver.com::5f28639e-e6e2-4f52-bca5-5752d2892216" providerId="AD" clId="Web-{BCC87C48-BEA3-6F27-6D98-267D7E943AC3}" dt="2026-02-12T20:02:21.220" v="21" actId="20577"/>
      <pc:docMkLst>
        <pc:docMk/>
      </pc:docMkLst>
      <pc:sldChg chg="modSp">
        <pc:chgData name="Wilson, Jacqueline - DEN" userId="S::jacqueline.wilson@flydenver.com::5f28639e-e6e2-4f52-bca5-5752d2892216" providerId="AD" clId="Web-{BCC87C48-BEA3-6F27-6D98-267D7E943AC3}" dt="2026-02-12T20:02:21.220" v="21" actId="20577"/>
        <pc:sldMkLst>
          <pc:docMk/>
          <pc:sldMk cId="1484276575" sldId="105263"/>
        </pc:sldMkLst>
        <pc:spChg chg="mod">
          <ac:chgData name="Wilson, Jacqueline - DEN" userId="S::jacqueline.wilson@flydenver.com::5f28639e-e6e2-4f52-bca5-5752d2892216" providerId="AD" clId="Web-{BCC87C48-BEA3-6F27-6D98-267D7E943AC3}" dt="2026-02-12T20:02:21.220" v="21" actId="20577"/>
          <ac:spMkLst>
            <pc:docMk/>
            <pc:sldMk cId="1484276575" sldId="105263"/>
            <ac:spMk id="4" creationId="{91CFB8E6-65A8-1874-7C91-A4F529F9CE42}"/>
          </ac:spMkLst>
        </pc:spChg>
      </pc:sldChg>
    </pc:docChg>
  </pc:docChgLst>
  <pc:docChgLst>
    <pc:chgData name="Tabugadir, Mark - DEN Contingent Worker" userId="S::mark.tabugadir@flydenver.com::7c086e41-4854-4332-abcf-77449646f0b7" providerId="AD" clId="Web-{15BAF117-D4B6-78F7-10CE-6FB17EF39043}"/>
    <pc:docChg chg="modSld">
      <pc:chgData name="Tabugadir, Mark - DEN Contingent Worker" userId="S::mark.tabugadir@flydenver.com::7c086e41-4854-4332-abcf-77449646f0b7" providerId="AD" clId="Web-{15BAF117-D4B6-78F7-10CE-6FB17EF39043}" dt="2026-02-10T16:12:01.471" v="3" actId="20577"/>
      <pc:docMkLst>
        <pc:docMk/>
      </pc:docMkLst>
      <pc:sldChg chg="modSp">
        <pc:chgData name="Tabugadir, Mark - DEN Contingent Worker" userId="S::mark.tabugadir@flydenver.com::7c086e41-4854-4332-abcf-77449646f0b7" providerId="AD" clId="Web-{15BAF117-D4B6-78F7-10CE-6FB17EF39043}" dt="2026-02-10T16:12:01.471" v="3" actId="20577"/>
        <pc:sldMkLst>
          <pc:docMk/>
          <pc:sldMk cId="2843173101" sldId="105176"/>
        </pc:sldMkLst>
        <pc:spChg chg="mod">
          <ac:chgData name="Tabugadir, Mark - DEN Contingent Worker" userId="S::mark.tabugadir@flydenver.com::7c086e41-4854-4332-abcf-77449646f0b7" providerId="AD" clId="Web-{15BAF117-D4B6-78F7-10CE-6FB17EF39043}" dt="2026-02-10T16:12:01.471" v="3" actId="20577"/>
          <ac:spMkLst>
            <pc:docMk/>
            <pc:sldMk cId="2843173101" sldId="105176"/>
            <ac:spMk id="3" creationId="{C51312FF-A27D-AE57-E2D4-57C4BD78A09B}"/>
          </ac:spMkLst>
        </pc:spChg>
      </pc:sldChg>
    </pc:docChg>
  </pc:docChgLst>
  <pc:docChgLst>
    <pc:chgData name="Schumacher, Krystal - DEN Contingent Worker" userId="S::krystal.schumacher@flydenver.com::5a2aed4f-c783-4300-812c-c6c875aef4ce" providerId="AD" clId="Web-{1711E727-A2D1-A875-F465-5E39705AD5F9}"/>
    <pc:docChg chg="addSld modSld">
      <pc:chgData name="Schumacher, Krystal - DEN Contingent Worker" userId="S::krystal.schumacher@flydenver.com::5a2aed4f-c783-4300-812c-c6c875aef4ce" providerId="AD" clId="Web-{1711E727-A2D1-A875-F465-5E39705AD5F9}" dt="2026-02-06T07:12:05.115" v="11" actId="14100"/>
      <pc:docMkLst>
        <pc:docMk/>
      </pc:docMkLst>
      <pc:sldChg chg="addSp modSp new">
        <pc:chgData name="Schumacher, Krystal - DEN Contingent Worker" userId="S::krystal.schumacher@flydenver.com::5a2aed4f-c783-4300-812c-c6c875aef4ce" providerId="AD" clId="Web-{1711E727-A2D1-A875-F465-5E39705AD5F9}" dt="2026-02-06T07:12:05.115" v="11" actId="14100"/>
        <pc:sldMkLst>
          <pc:docMk/>
          <pc:sldMk cId="1087396962" sldId="105296"/>
        </pc:sldMkLst>
        <pc:picChg chg="add mod">
          <ac:chgData name="Schumacher, Krystal - DEN Contingent Worker" userId="S::krystal.schumacher@flydenver.com::5a2aed4f-c783-4300-812c-c6c875aef4ce" providerId="AD" clId="Web-{1711E727-A2D1-A875-F465-5E39705AD5F9}" dt="2026-02-06T07:12:05.115" v="11" actId="14100"/>
          <ac:picMkLst>
            <pc:docMk/>
            <pc:sldMk cId="1087396962" sldId="105296"/>
            <ac:picMk id="3" creationId="{8735176C-AC99-AA41-E66D-DF411981445F}"/>
          </ac:picMkLst>
        </pc:picChg>
      </pc:sldChg>
    </pc:docChg>
  </pc:docChgLst>
  <pc:docChgLst>
    <pc:chgData name="Wilson, Jacqueline - DEN" userId="S::jacqueline.wilson@flydenver.com::5f28639e-e6e2-4f52-bca5-5752d2892216" providerId="AD" clId="Web-{C1F02DEE-6096-5663-A071-3C1EE690E1BC}"/>
    <pc:docChg chg="delSld">
      <pc:chgData name="Wilson, Jacqueline - DEN" userId="S::jacqueline.wilson@flydenver.com::5f28639e-e6e2-4f52-bca5-5752d2892216" providerId="AD" clId="Web-{C1F02DEE-6096-5663-A071-3C1EE690E1BC}" dt="2026-02-05T18:20:42.835" v="2"/>
      <pc:docMkLst>
        <pc:docMk/>
      </pc:docMkLst>
    </pc:docChg>
  </pc:docChgLst>
  <pc:docChgLst>
    <pc:chgData name="Schumacher, Krystal - DEN Contingent Worker" userId="S::krystal.schumacher@flydenver.com::5a2aed4f-c783-4300-812c-c6c875aef4ce" providerId="AD" clId="Web-{4C6CF6C9-F488-0295-1D5F-2391BCA06B8C}"/>
    <pc:docChg chg="modSld">
      <pc:chgData name="Schumacher, Krystal - DEN Contingent Worker" userId="S::krystal.schumacher@flydenver.com::5a2aed4f-c783-4300-812c-c6c875aef4ce" providerId="AD" clId="Web-{4C6CF6C9-F488-0295-1D5F-2391BCA06B8C}" dt="2026-02-12T05:14:59.999" v="6" actId="20577"/>
      <pc:docMkLst>
        <pc:docMk/>
      </pc:docMkLst>
      <pc:sldChg chg="modSp">
        <pc:chgData name="Schumacher, Krystal - DEN Contingent Worker" userId="S::krystal.schumacher@flydenver.com::5a2aed4f-c783-4300-812c-c6c875aef4ce" providerId="AD" clId="Web-{4C6CF6C9-F488-0295-1D5F-2391BCA06B8C}" dt="2026-02-12T05:14:59.999" v="6" actId="20577"/>
        <pc:sldMkLst>
          <pc:docMk/>
          <pc:sldMk cId="2615750181" sldId="105293"/>
        </pc:sldMkLst>
        <pc:spChg chg="mod">
          <ac:chgData name="Schumacher, Krystal - DEN Contingent Worker" userId="S::krystal.schumacher@flydenver.com::5a2aed4f-c783-4300-812c-c6c875aef4ce" providerId="AD" clId="Web-{4C6CF6C9-F488-0295-1D5F-2391BCA06B8C}" dt="2026-02-12T05:14:59.999" v="6" actId="20577"/>
          <ac:spMkLst>
            <pc:docMk/>
            <pc:sldMk cId="2615750181" sldId="105293"/>
            <ac:spMk id="3" creationId="{45FC6D72-731E-B671-E56A-558F37C1FD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2/18/2026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Beyond training and certification, we also offer spaces for businesses to showcase their products directly to DEN buyers. One of our most popular opportunities is coming up this spring,  the Snack &amp; Souvenir Expo. This event is your chance to pitch your products directly to airport concession buyers.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Save the Date for May 19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major event coming later this yea</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336600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4E54-32CA-EA3E-C908-3589AF1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DACD-1A78-B6EB-667E-AD46936001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71601F-521C-0204-8893-5D7A6666482F}"/>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9490229-A0BE-B4C9-F988-C20E0F8400A8}"/>
              </a:ext>
            </a:extLst>
          </p:cNvPr>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205440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Before we move on, let’s take a moment for a brief legal disclaimer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135635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ea typeface="Calibri" panose="020F0502020204030204"/>
                <a:cs typeface="Calibri"/>
              </a:rPr>
              <a:t>Denver International Airport's Design, Engineering, and Construction (DEC) division is seeking proposals for a Construction Management/General Contractor (CM/GC) for the Airport Office Building (AOB) renovation project of floors 6-10. The selected contractor will join the Project Team during the design phase and provide Preconstruction Services.</a:t>
            </a:r>
            <a:endParaRPr lang="en-US"/>
          </a:p>
          <a:p>
            <a:pPr>
              <a:defRPr/>
            </a:pPr>
            <a:endParaRPr lang="en-US" sz="1200">
              <a:ea typeface="Calibri" panose="020F0502020204030204"/>
              <a:cs typeface="Calibri"/>
            </a:endParaRPr>
          </a:p>
          <a:p>
            <a:pPr>
              <a:defRPr/>
            </a:pPr>
            <a:r>
              <a:rPr lang="en-US" sz="1200">
                <a:ea typeface="+mn-lt"/>
                <a:cs typeface="+mn-lt"/>
              </a:rPr>
              <a:t>The renovation will encompass open and private offices, conference rooms, break areas, secure storage, and support functions. This phased partial renovation includes selective demolition, new interior construction, finish upgrades, technology improvements, and mechanical, electrical, and plumbing (MEP) system modifications as required. Special consideration must be given to minimize service disruptions to continuously occupied areas, as multiple utilities are shared between floors within the building.</a:t>
            </a:r>
            <a:endParaRPr lang="en-US"/>
          </a:p>
          <a:p>
            <a:pPr>
              <a:defRPr/>
            </a:pPr>
            <a:endParaRPr lang="en-US" sz="1200">
              <a:ea typeface="Calibri" panose="020F0502020204030204"/>
              <a:cs typeface="Calibri"/>
            </a:endParaRPr>
          </a:p>
          <a:p>
            <a:pPr>
              <a:defRPr/>
            </a:pPr>
            <a:r>
              <a:rPr lang="en-US" sz="1200" b="1">
                <a:ea typeface="+mn-lt"/>
                <a:cs typeface="+mn-lt"/>
              </a:rPr>
              <a:t>Key Objective</a:t>
            </a:r>
            <a:endParaRPr lang="en-US"/>
          </a:p>
          <a:p>
            <a:pPr>
              <a:defRPr/>
            </a:pPr>
            <a:r>
              <a:rPr lang="en-US" sz="1200">
                <a:ea typeface="+mn-lt"/>
                <a:cs typeface="+mn-lt"/>
              </a:rPr>
              <a:t>The Airport Office Building (AOB) is currently experiencing significant overcrowding across all floors and DEN work groups. This compression has intensified in recent years and meet DEN's Vision 100 Mission and projected growth trajectory. Further complicating matters, the 30-year-old facility features outdated infrastructure that lacks modern amenities and fails to meet the evolving needs of DEN's diverse workforce. This renovation aims to alleviate current space constraints while creating a modern workplace environment capable of accommodating future organizational growth.</a:t>
            </a:r>
            <a:endParaRPr lang="en-US"/>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17</a:t>
            </a:fld>
            <a:endParaRPr lang="en-US"/>
          </a:p>
        </p:txBody>
      </p:sp>
    </p:spTree>
    <p:extLst>
      <p:ext uri="{BB962C8B-B14F-4D97-AF65-F5344CB8AC3E}">
        <p14:creationId xmlns:p14="http://schemas.microsoft.com/office/powerpoint/2010/main" val="50781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3B7A-F6F1-ECCD-AEA8-5159B8398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044D0-16E4-413F-B542-68CD05E630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0B6090-F4D3-A86C-3C21-CFAF51AFB21F}"/>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1B710328-A958-747A-9C34-16C94F0D0E51}"/>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13405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A5FF-73BD-17BF-E691-24E42BA0E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F75C7-5ADE-13EF-40FB-D558DB01D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062B1C-5510-F592-35C0-3D17B065064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6D541BE-E178-4BEC-EA35-DA7758E83A92}"/>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21980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17155-0E3F-5554-663C-62F0780D7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B6D95-4690-B14E-37EF-A66D4C1C21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5680BD-B619-562B-28AD-EB02E800294D}"/>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CE013C0C-430E-74AC-7D6A-0BE4D606BA96}"/>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748572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5D69-A4B6-A919-1181-D038F806B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3780A-DA61-5B64-CCAB-A56D81FCA6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1D17A5-F58A-152B-DFEE-0CCB1483CA3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579CB15-0C44-06D4-F4C3-28322DEA353A}"/>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778602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6AA6-6505-DCFE-2109-8BA964F61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1A771-C6FD-6BDD-29EB-B397A10C06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1A4C05-C726-0036-3C4E-6CDAA729A9C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3636D899-13CC-3E3F-25B9-61DD367B951B}"/>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91589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77CB2-A9AD-9769-52DD-513741D80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5857E-70F7-7FB7-A685-2413E37429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CC5AE7-D5CE-7A5E-A5D7-DA6B9CBBC2A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DB2AFF-655E-FDE3-9D75-D4947F7408FF}"/>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940710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6CC5-4330-F724-0406-2621622A3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6B1EA-1AE5-C57C-9B53-1B6C36DB49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B9FA20-1CC8-F364-2708-19FF27ADA436}"/>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18E87685-CD33-7514-ED83-72AC344A12B7}"/>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69558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91646-B79F-06EE-B95A-9D6A3B756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87C3E-2D86-5EA1-1800-B899793DE0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F2E275-E33B-3F56-EC8C-5490A330D980}"/>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AAC53DFC-F8F1-64D6-7A17-C218A549FC87}"/>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605052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924A-DBC9-ADD8-C5A1-E873346D6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9DBB6-70E6-6456-B57C-0A7D017C1C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17333F-F4FC-92DE-70B8-C757A3124D2E}"/>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14CDEE23-26A3-8991-C72F-EFE77556BA1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576399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10FE-BADE-450F-185A-C253D1FB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71F83-BA7A-2617-7D7E-7C07904EB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4F3F08-34E0-F075-20F9-0CBA354C04E7}"/>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7DB65F4C-8B5D-820C-C3FF-4D59A79429DB}"/>
              </a:ext>
            </a:extLst>
          </p:cNvPr>
          <p:cNvSpPr>
            <a:spLocks noGrp="1"/>
          </p:cNvSpPr>
          <p:nvPr>
            <p:ph type="sldNum" sz="quarter" idx="5"/>
          </p:nvPr>
        </p:nvSpPr>
        <p:spPr/>
        <p:txBody>
          <a:bodyPr/>
          <a:lstStyle/>
          <a:p>
            <a:fld id="{A399344F-1846-964E-A23F-F797EB56DD37}" type="slidenum">
              <a:rPr lang="en-US" smtClean="0"/>
              <a:t>42</a:t>
            </a:fld>
            <a:endParaRPr lang="en-US"/>
          </a:p>
        </p:txBody>
      </p:sp>
    </p:spTree>
    <p:extLst>
      <p:ext uri="{BB962C8B-B14F-4D97-AF65-F5344CB8AC3E}">
        <p14:creationId xmlns:p14="http://schemas.microsoft.com/office/powerpoint/2010/main" val="2832977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191D1-1B95-0E49-5B02-E1AE8AB6D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4992E-72AC-A145-7B47-6DE526351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D1092-7B88-40CB-EF50-1723C5016055}"/>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733E4071-96E9-45FD-7E57-C1D14A1D4C8E}"/>
              </a:ext>
            </a:extLst>
          </p:cNvPr>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512543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378D-A24B-D5F6-F6B6-725735F3A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8B6CC-6364-F02A-BAE0-708A75FEA0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78C1D6-23B7-DB76-CB61-383D8B046D8D}"/>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02F2D0CE-AC79-6547-7956-FED1AE565327}"/>
              </a:ext>
            </a:extLst>
          </p:cNvPr>
          <p:cNvSpPr>
            <a:spLocks noGrp="1"/>
          </p:cNvSpPr>
          <p:nvPr>
            <p:ph type="sldNum" sz="quarter" idx="5"/>
          </p:nvPr>
        </p:nvSpPr>
        <p:spPr/>
        <p:txBody>
          <a:bodyPr/>
          <a:lstStyle/>
          <a:p>
            <a:fld id="{A399344F-1846-964E-A23F-F797EB56DD37}" type="slidenum">
              <a:rPr lang="en-US" smtClean="0"/>
              <a:t>44</a:t>
            </a:fld>
            <a:endParaRPr lang="en-US"/>
          </a:p>
        </p:txBody>
      </p:sp>
    </p:spTree>
    <p:extLst>
      <p:ext uri="{BB962C8B-B14F-4D97-AF65-F5344CB8AC3E}">
        <p14:creationId xmlns:p14="http://schemas.microsoft.com/office/powerpoint/2010/main" val="227995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The chat and Q&amp;A functions are also closed, but if you’d like to introduce your firm, you can scan the QR code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E07F0-96B2-6E66-F2D8-8A06F3A3F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EDE53-71A3-32E4-95B7-A74E94BAF1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2178DF-15B6-3829-9D2E-75F69DF0759C}"/>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2DD3C485-26F3-21D1-977B-DBFBDAF5ECFB}"/>
              </a:ext>
            </a:extLst>
          </p:cNvPr>
          <p:cNvSpPr>
            <a:spLocks noGrp="1"/>
          </p:cNvSpPr>
          <p:nvPr>
            <p:ph type="sldNum" sz="quarter" idx="5"/>
          </p:nvPr>
        </p:nvSpPr>
        <p:spPr/>
        <p:txBody>
          <a:bodyPr/>
          <a:lstStyle/>
          <a:p>
            <a:fld id="{A399344F-1846-964E-A23F-F797EB56DD37}" type="slidenum">
              <a:rPr lang="en-US" smtClean="0"/>
              <a:t>45</a:t>
            </a:fld>
            <a:endParaRPr lang="en-US"/>
          </a:p>
        </p:txBody>
      </p:sp>
    </p:spTree>
    <p:extLst>
      <p:ext uri="{BB962C8B-B14F-4D97-AF65-F5344CB8AC3E}">
        <p14:creationId xmlns:p14="http://schemas.microsoft.com/office/powerpoint/2010/main" val="888323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EC3F-174B-7F2D-CFD7-A2AAADA08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4F2FB-EDF1-1A0E-3BB8-54407103B1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767748-E1BB-C044-D6C1-69D29BC43FCF}"/>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2D386624-E67A-AA64-B937-0E87FAEB5E3B}"/>
              </a:ext>
            </a:extLst>
          </p:cNvPr>
          <p:cNvSpPr>
            <a:spLocks noGrp="1"/>
          </p:cNvSpPr>
          <p:nvPr>
            <p:ph type="sldNum" sz="quarter" idx="5"/>
          </p:nvPr>
        </p:nvSpPr>
        <p:spPr/>
        <p:txBody>
          <a:bodyPr/>
          <a:lstStyle/>
          <a:p>
            <a:fld id="{A399344F-1846-964E-A23F-F797EB56DD37}" type="slidenum">
              <a:rPr lang="en-US" smtClean="0"/>
              <a:t>46</a:t>
            </a:fld>
            <a:endParaRPr lang="en-US"/>
          </a:p>
        </p:txBody>
      </p:sp>
    </p:spTree>
    <p:extLst>
      <p:ext uri="{BB962C8B-B14F-4D97-AF65-F5344CB8AC3E}">
        <p14:creationId xmlns:p14="http://schemas.microsoft.com/office/powerpoint/2010/main" val="4180756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6907-CA09-2DC0-C99B-DE4F23CAD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B4EC1-A3F3-81C4-8095-DBFA61DD48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B05B9C-B4E0-C1E5-156B-D9D3E1601F49}"/>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D44DE64F-FDCB-C471-3478-6A4521559855}"/>
              </a:ext>
            </a:extLst>
          </p:cNvPr>
          <p:cNvSpPr>
            <a:spLocks noGrp="1"/>
          </p:cNvSpPr>
          <p:nvPr>
            <p:ph type="sldNum" sz="quarter" idx="5"/>
          </p:nvPr>
        </p:nvSpPr>
        <p:spPr/>
        <p:txBody>
          <a:bodyPr/>
          <a:lstStyle/>
          <a:p>
            <a:fld id="{A399344F-1846-964E-A23F-F797EB56DD37}" type="slidenum">
              <a:rPr lang="en-US" smtClean="0"/>
              <a:t>47</a:t>
            </a:fld>
            <a:endParaRPr lang="en-US"/>
          </a:p>
        </p:txBody>
      </p:sp>
    </p:spTree>
    <p:extLst>
      <p:ext uri="{BB962C8B-B14F-4D97-AF65-F5344CB8AC3E}">
        <p14:creationId xmlns:p14="http://schemas.microsoft.com/office/powerpoint/2010/main" val="224683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1589-091A-7E36-E909-A895A39C3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7826A-B238-5A2F-DBB9-61C6AD171C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C17B7D-0A9F-9A4D-12A5-C7028101C2F0}"/>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3E288C9A-0DD7-A962-E40B-C8EC835E04C0}"/>
              </a:ext>
            </a:extLst>
          </p:cNvPr>
          <p:cNvSpPr>
            <a:spLocks noGrp="1"/>
          </p:cNvSpPr>
          <p:nvPr>
            <p:ph type="sldNum" sz="quarter" idx="5"/>
          </p:nvPr>
        </p:nvSpPr>
        <p:spPr/>
        <p:txBody>
          <a:bodyPr/>
          <a:lstStyle/>
          <a:p>
            <a:fld id="{A399344F-1846-964E-A23F-F797EB56DD37}" type="slidenum">
              <a:rPr lang="en-US" smtClean="0"/>
              <a:t>48</a:t>
            </a:fld>
            <a:endParaRPr lang="en-US"/>
          </a:p>
        </p:txBody>
      </p:sp>
    </p:spTree>
    <p:extLst>
      <p:ext uri="{BB962C8B-B14F-4D97-AF65-F5344CB8AC3E}">
        <p14:creationId xmlns:p14="http://schemas.microsoft.com/office/powerpoint/2010/main" val="218949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8E17-5C7F-9FC0-4E41-7C6F6CE7C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F267-5671-0C15-40F4-B8F28422B1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957E44-F6F9-4E47-F9DB-063977AC01E6}"/>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DA0E30B2-59D7-A762-2258-2D4BCA291810}"/>
              </a:ext>
            </a:extLst>
          </p:cNvPr>
          <p:cNvSpPr>
            <a:spLocks noGrp="1"/>
          </p:cNvSpPr>
          <p:nvPr>
            <p:ph type="sldNum" sz="quarter" idx="5"/>
          </p:nvPr>
        </p:nvSpPr>
        <p:spPr/>
        <p:txBody>
          <a:bodyPr/>
          <a:lstStyle/>
          <a:p>
            <a:fld id="{A399344F-1846-964E-A23F-F797EB56DD37}" type="slidenum">
              <a:rPr lang="en-US" smtClean="0"/>
              <a:t>49</a:t>
            </a:fld>
            <a:endParaRPr lang="en-US"/>
          </a:p>
        </p:txBody>
      </p:sp>
    </p:spTree>
    <p:extLst>
      <p:ext uri="{BB962C8B-B14F-4D97-AF65-F5344CB8AC3E}">
        <p14:creationId xmlns:p14="http://schemas.microsoft.com/office/powerpoint/2010/main" val="2715927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D3B36-9A27-042E-8E16-9D61F2FAD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7A4A8-D429-9C8D-9B9B-6B51318BDC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7DB0B2-136C-69CD-2FDA-733D139DA193}"/>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C8098980-041E-CD73-02F7-55E40DDD0153}"/>
              </a:ext>
            </a:extLst>
          </p:cNvPr>
          <p:cNvSpPr>
            <a:spLocks noGrp="1"/>
          </p:cNvSpPr>
          <p:nvPr>
            <p:ph type="sldNum" sz="quarter" idx="5"/>
          </p:nvPr>
        </p:nvSpPr>
        <p:spPr/>
        <p:txBody>
          <a:bodyPr/>
          <a:lstStyle/>
          <a:p>
            <a:fld id="{A399344F-1846-964E-A23F-F797EB56DD37}" type="slidenum">
              <a:rPr lang="en-US" smtClean="0"/>
              <a:t>50</a:t>
            </a:fld>
            <a:endParaRPr lang="en-US"/>
          </a:p>
        </p:txBody>
      </p:sp>
    </p:spTree>
    <p:extLst>
      <p:ext uri="{BB962C8B-B14F-4D97-AF65-F5344CB8AC3E}">
        <p14:creationId xmlns:p14="http://schemas.microsoft.com/office/powerpoint/2010/main" val="4187875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7AA-50FE-01EA-6259-A7BF32A6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B661A-94E1-D166-BA25-19F7636730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A361D5-7838-2580-1719-AD32F010179B}"/>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1D4AB835-4A9A-1D87-433C-0448C61F9EC0}"/>
              </a:ext>
            </a:extLst>
          </p:cNvPr>
          <p:cNvSpPr>
            <a:spLocks noGrp="1"/>
          </p:cNvSpPr>
          <p:nvPr>
            <p:ph type="sldNum" sz="quarter" idx="5"/>
          </p:nvPr>
        </p:nvSpPr>
        <p:spPr/>
        <p:txBody>
          <a:bodyPr/>
          <a:lstStyle/>
          <a:p>
            <a:fld id="{A399344F-1846-964E-A23F-F797EB56DD37}" type="slidenum">
              <a:rPr lang="en-US" smtClean="0"/>
              <a:t>51</a:t>
            </a:fld>
            <a:endParaRPr lang="en-US"/>
          </a:p>
        </p:txBody>
      </p:sp>
    </p:spTree>
    <p:extLst>
      <p:ext uri="{BB962C8B-B14F-4D97-AF65-F5344CB8AC3E}">
        <p14:creationId xmlns:p14="http://schemas.microsoft.com/office/powerpoint/2010/main" val="3839956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E001-7898-FD1A-7782-15A00D4D8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6581-5269-F726-6B54-8D58660C4C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BF1A97-EC56-AE05-82B3-CDD3CE872A38}"/>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11794038-66CB-9DC2-0067-0B4E815B9C29}"/>
              </a:ext>
            </a:extLst>
          </p:cNvPr>
          <p:cNvSpPr>
            <a:spLocks noGrp="1"/>
          </p:cNvSpPr>
          <p:nvPr>
            <p:ph type="sldNum" sz="quarter" idx="5"/>
          </p:nvPr>
        </p:nvSpPr>
        <p:spPr/>
        <p:txBody>
          <a:bodyPr/>
          <a:lstStyle/>
          <a:p>
            <a:fld id="{A399344F-1846-964E-A23F-F797EB56DD37}" type="slidenum">
              <a:rPr lang="en-US" smtClean="0"/>
              <a:t>52</a:t>
            </a:fld>
            <a:endParaRPr lang="en-US"/>
          </a:p>
        </p:txBody>
      </p:sp>
    </p:spTree>
    <p:extLst>
      <p:ext uri="{BB962C8B-B14F-4D97-AF65-F5344CB8AC3E}">
        <p14:creationId xmlns:p14="http://schemas.microsoft.com/office/powerpoint/2010/main" val="1729268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7424-E0B2-DBA4-234C-9A8F8CC47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04EBB-92AA-FD34-A401-28916F2277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D1B7D-E00C-3B0A-DE91-8609B176EFC4}"/>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07588A50-DB0D-81BE-CCEA-E3CA23825346}"/>
              </a:ext>
            </a:extLst>
          </p:cNvPr>
          <p:cNvSpPr>
            <a:spLocks noGrp="1"/>
          </p:cNvSpPr>
          <p:nvPr>
            <p:ph type="sldNum" sz="quarter" idx="5"/>
          </p:nvPr>
        </p:nvSpPr>
        <p:spPr/>
        <p:txBody>
          <a:bodyPr/>
          <a:lstStyle/>
          <a:p>
            <a:fld id="{A399344F-1846-964E-A23F-F797EB56DD37}" type="slidenum">
              <a:rPr lang="en-US" smtClean="0"/>
              <a:t>53</a:t>
            </a:fld>
            <a:endParaRPr lang="en-US"/>
          </a:p>
        </p:txBody>
      </p:sp>
    </p:spTree>
    <p:extLst>
      <p:ext uri="{BB962C8B-B14F-4D97-AF65-F5344CB8AC3E}">
        <p14:creationId xmlns:p14="http://schemas.microsoft.com/office/powerpoint/2010/main" val="321194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55</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Thank you for completing that. Before we continue, we need to share a brief legal disclaimer.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fld id="{A399344F-1846-964E-A23F-F797EB56DD37}" type="slidenum">
              <a:rPr lang="en-US" smtClean="0"/>
              <a:t>59</a:t>
            </a:fld>
            <a:endParaRPr lang="en-US"/>
          </a:p>
        </p:txBody>
      </p:sp>
    </p:spTree>
    <p:extLst>
      <p:ext uri="{BB962C8B-B14F-4D97-AF65-F5344CB8AC3E}">
        <p14:creationId xmlns:p14="http://schemas.microsoft.com/office/powerpoint/2010/main" val="653941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61</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A8D7B-0E66-F1E0-17AA-3768A85EA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CF90E-EEF9-B3B7-960D-EFCAD95EEA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5BCA14-F17C-F1CC-98E0-CCF48584820A}"/>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6675DBBC-0B0B-054E-BD52-6C406065CFD1}"/>
              </a:ext>
            </a:extLst>
          </p:cNvPr>
          <p:cNvSpPr>
            <a:spLocks noGrp="1"/>
          </p:cNvSpPr>
          <p:nvPr>
            <p:ph type="sldNum" sz="quarter" idx="5"/>
          </p:nvPr>
        </p:nvSpPr>
        <p:spPr/>
        <p:txBody>
          <a:bodyPr/>
          <a:lstStyle/>
          <a:p>
            <a:pPr defTabSz="933237">
              <a:defRPr/>
            </a:pPr>
            <a:fld id="{6F1B017F-DE3E-F34F-84F6-EBAD3A856631}" type="slidenum">
              <a:rPr lang="en-US">
                <a:solidFill>
                  <a:prstClr val="black"/>
                </a:solidFill>
                <a:latin typeface="Calibri" panose="020F0502020204030204"/>
              </a:rPr>
              <a:pPr defTabSz="933237">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2218991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64</a:t>
            </a:fld>
            <a:endParaRPr lang="en-US"/>
          </a:p>
        </p:txBody>
      </p:sp>
    </p:spTree>
    <p:extLst>
      <p:ext uri="{BB962C8B-B14F-4D97-AF65-F5344CB8AC3E}">
        <p14:creationId xmlns:p14="http://schemas.microsoft.com/office/powerpoint/2010/main" val="940546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65</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Thank you to all of today’s speakers!</a:t>
            </a:r>
          </a:p>
          <a:p>
            <a:endParaRPr lang="en-US"/>
          </a:p>
          <a:p>
            <a:r>
              <a:rPr lang="en-US"/>
              <a:t>Here is a list of breakout rooms, feel free to join any of the rooms at your leisure</a:t>
            </a:r>
          </a:p>
          <a:p>
            <a:endParaRPr lang="en-US"/>
          </a:p>
          <a:p>
            <a:r>
              <a:rPr lang="en-US"/>
              <a:t>In addition to the projects we have also included resource rooms such as DSBO, ACDBE, Contract, and Purchasing</a:t>
            </a:r>
          </a:p>
          <a:p>
            <a:endParaRPr lang="en-US"/>
          </a:p>
          <a:p>
            <a:r>
              <a:rPr lang="en-US" b="1"/>
              <a:t>Please Take advantage of this opportunity to connect with the DEN PMs before these RFPs are posted and then they go into a cone of silence</a:t>
            </a:r>
          </a:p>
          <a:p>
            <a:pPr marL="174982" indent="-174982">
              <a:buFont typeface="Arial" panose="020B0604020202020204" pitchFamily="34" charset="0"/>
              <a:buChar char="•"/>
            </a:pPr>
            <a:r>
              <a:rPr lang="en-US"/>
              <a:t>Turn on your cameras</a:t>
            </a:r>
          </a:p>
          <a:p>
            <a:pPr marL="174982" indent="-174982">
              <a:buFont typeface="Arial" panose="020B0604020202020204" pitchFamily="34" charset="0"/>
              <a:buChar char="•"/>
            </a:pPr>
            <a:r>
              <a:rPr lang="en-US"/>
              <a:t>Introduce yourself and your company</a:t>
            </a:r>
          </a:p>
          <a:p>
            <a:pPr marL="174982" indent="-174982" defTabSz="699927">
              <a:buFont typeface="Arial" panose="020B0604020202020204" pitchFamily="34" charset="0"/>
              <a:buChar char="•"/>
              <a:defRPr/>
            </a:pPr>
            <a:r>
              <a:rPr lang="en-US"/>
              <a:t>Ask questions</a:t>
            </a:r>
          </a:p>
          <a:p>
            <a:pPr marL="174982" indent="-174982" defTabSz="699927">
              <a:buFont typeface="Arial" panose="020B0604020202020204" pitchFamily="34" charset="0"/>
              <a:buChar char="•"/>
              <a:defRPr/>
            </a:pPr>
            <a:r>
              <a:rPr lang="en-US"/>
              <a:t>Make connections with others in the room for possible connections</a:t>
            </a:r>
          </a:p>
          <a:p>
            <a:pPr marL="174982" indent="-174982">
              <a:buFont typeface="Arial" panose="020B0604020202020204" pitchFamily="34" charset="0"/>
              <a:buChar char="•"/>
            </a:pPr>
            <a:r>
              <a:rPr lang="en-US"/>
              <a:t>Let them know if you are interested in priming or subbing?</a:t>
            </a:r>
          </a:p>
          <a:p>
            <a:pPr marL="174982" indent="-174982">
              <a:buFont typeface="Arial" panose="020B0604020202020204" pitchFamily="34" charset="0"/>
              <a:buChar char="•"/>
            </a:pPr>
            <a:endParaRPr lang="en-US"/>
          </a:p>
          <a:p>
            <a:r>
              <a:rPr lang="en-US" b="1"/>
              <a:t>If you are a large firm, I would encourage you to</a:t>
            </a:r>
          </a:p>
          <a:p>
            <a:pPr marL="174982" indent="-174982">
              <a:buFont typeface="Arial" panose="020B0604020202020204" pitchFamily="34" charset="0"/>
              <a:buChar char="•"/>
            </a:pPr>
            <a:r>
              <a:rPr lang="en-US"/>
              <a:t>take advantage of this space to connect with small business partners</a:t>
            </a:r>
          </a:p>
          <a:p>
            <a:pPr marL="174982" indent="-174982">
              <a:buFont typeface="Arial" panose="020B0604020202020204" pitchFamily="34" charset="0"/>
              <a:buChar char="•"/>
            </a:pPr>
            <a:endParaRPr lang="en-US"/>
          </a:p>
          <a:p>
            <a:r>
              <a:rPr lang="en-US" b="1"/>
              <a:t>If you are a Small Business</a:t>
            </a:r>
          </a:p>
          <a:p>
            <a:pPr marL="174982" indent="-174982">
              <a:buFont typeface="Arial" panose="020B0604020202020204" pitchFamily="34" charset="0"/>
              <a:buChar char="•"/>
            </a:pPr>
            <a:r>
              <a:rPr lang="en-US"/>
              <a:t>Prepare and get ready now before these RFPs are released</a:t>
            </a:r>
          </a:p>
          <a:p>
            <a:pPr marL="174982" indent="-174982">
              <a:buFont typeface="Arial" panose="020B0604020202020204" pitchFamily="34" charset="0"/>
              <a:buChar char="•"/>
            </a:pPr>
            <a:r>
              <a:rPr lang="en-US"/>
              <a:t>Identify Business Partners who are pursuing the work you are interested in</a:t>
            </a:r>
          </a:p>
          <a:p>
            <a:pPr marL="174982" indent="-174982">
              <a:buFont typeface="Arial" panose="020B0604020202020204" pitchFamily="34" charset="0"/>
              <a:buChar char="•"/>
            </a:pPr>
            <a:r>
              <a:rPr lang="en-US"/>
              <a:t>Make sure your certifications are up to date </a:t>
            </a:r>
          </a:p>
          <a:p>
            <a:pPr marL="174982" indent="-174982">
              <a:buFont typeface="Arial" panose="020B0604020202020204" pitchFamily="34" charset="0"/>
              <a:buChar char="•"/>
            </a:pPr>
            <a:r>
              <a:rPr lang="en-US"/>
              <a:t>If you are looking to sub, connect with those Prime firms who are interested in pursuing the work and </a:t>
            </a:r>
          </a:p>
          <a:p>
            <a:pPr marL="524946" lvl="1" indent="-174982">
              <a:buFont typeface="Arial" panose="020B0604020202020204" pitchFamily="34" charset="0"/>
              <a:buChar char="•"/>
            </a:pPr>
            <a:r>
              <a:rPr lang="en-US"/>
              <a:t>Find out their qualification process</a:t>
            </a:r>
          </a:p>
          <a:p>
            <a:pPr marL="524946" lvl="1" indent="-174982">
              <a:buFont typeface="Arial" panose="020B0604020202020204" pitchFamily="34" charset="0"/>
              <a:buChar char="•"/>
            </a:pPr>
            <a:r>
              <a:rPr lang="en-US"/>
              <a:t>Get on their </a:t>
            </a:r>
            <a:r>
              <a:rPr lang="en-US" err="1"/>
              <a:t>bidlist</a:t>
            </a:r>
            <a:endParaRPr lang="en-US"/>
          </a:p>
          <a:p>
            <a:pPr marL="524946" lvl="1" indent="-174982">
              <a:buFont typeface="Arial" panose="020B0604020202020204" pitchFamily="34" charset="0"/>
              <a:buChar char="•"/>
            </a:pPr>
            <a:r>
              <a:rPr lang="en-US"/>
              <a:t>Identify your point of contact</a:t>
            </a:r>
          </a:p>
          <a:p>
            <a:pPr marL="524946" lvl="1" indent="-174982">
              <a:buFont typeface="Arial" panose="020B0604020202020204" pitchFamily="34" charset="0"/>
              <a:buChar char="•"/>
            </a:pPr>
            <a:r>
              <a:rPr lang="en-US"/>
              <a:t>Continue to build your relationship</a:t>
            </a:r>
          </a:p>
          <a:p>
            <a:pPr marL="174982" indent="-174982">
              <a:buFont typeface="Arial" panose="020B0604020202020204" pitchFamily="34" charset="0"/>
              <a:buChar char="•"/>
            </a:pPr>
            <a:endParaRPr lang="en-US"/>
          </a:p>
          <a:p>
            <a:r>
              <a:rPr lang="en-US" b="1"/>
              <a:t>And finally, please take a few minutes before leaving the event today and help us improve our programs by scanning the QR code and taking a quick survey for us</a:t>
            </a:r>
          </a:p>
          <a:p>
            <a:endParaRPr lang="en-US" b="1"/>
          </a:p>
          <a:p>
            <a:r>
              <a:rPr lang="en-US" b="1"/>
              <a:t>Lets open the rooms, if you cannot see a window pop up click on the More Button with 3 dots at the bottom of your screen and click on breakout rooms</a:t>
            </a:r>
          </a:p>
          <a:p>
            <a:pPr defTabSz="699927">
              <a:defRPr/>
            </a:pPr>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180949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B529-37F3-27E3-BED8-A83F60C40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B814F-2ED4-A721-A9BB-C0F64474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26D87-A060-5E26-73AA-DE11117C6B13}"/>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E1AAA843-B829-3293-8E31-20545CE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7B6CF-47BB-38EC-860D-750905F127E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284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5A48-4189-F93E-C746-B8E403F1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97866-6D8F-A4C9-00F1-0A84474EA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60A0-ADF0-2AC6-BAB0-C3348AB0E3B4}"/>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AB61D802-2563-13DE-7874-64BBB3A59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F7405-EC7E-4C73-C700-8CB6BF59CFE8}"/>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679901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A14-3301-BCA3-DAEA-7E6CD836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B96D-AEB8-9007-4ABD-049B65536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A17BEA-4646-64A9-8066-00005EBB38DD}"/>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D5112C7E-E9AC-21C1-EBC9-878859E50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BD9E9-890C-F252-6606-B87D5BD69C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203981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E55-CC9B-E146-2A61-7CC4D9F3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4D090-8900-D263-8AF0-B272F7D0D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CDF-BAED-B7E7-9F31-CFBD2465D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03DCE-B4A2-9D66-8484-251574036FF1}"/>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6" name="Footer Placeholder 5">
            <a:extLst>
              <a:ext uri="{FF2B5EF4-FFF2-40B4-BE49-F238E27FC236}">
                <a16:creationId xmlns:a16="http://schemas.microsoft.com/office/drawing/2014/main" id="{DBD7C103-5A0E-D5CE-D2B7-7262E4E4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FE9FA-CA7C-3579-82C1-55CEF4D1B2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417162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9883-F9D5-8FCB-800B-E82F1F329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B762A-36EF-4C01-51C1-1E6A6B0C3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CD3FE-B0B5-45C3-4D81-6FC0B0928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E9B26-8A30-76A3-4E0E-DB6873F64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65260-4A22-4628-D1DE-CAF745AC2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7CC59-DA35-50B5-4071-4B065C8C229D}"/>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8" name="Footer Placeholder 7">
            <a:extLst>
              <a:ext uri="{FF2B5EF4-FFF2-40B4-BE49-F238E27FC236}">
                <a16:creationId xmlns:a16="http://schemas.microsoft.com/office/drawing/2014/main" id="{56998E70-8392-8ADB-910C-3309C2D63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FCC37-2464-BBA3-65C7-A16B6F6BC23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945635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8378-4CA5-FDBB-C757-284C09CBD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1BF1E-A6DF-91E6-9789-E0878F7F2580}"/>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4" name="Footer Placeholder 3">
            <a:extLst>
              <a:ext uri="{FF2B5EF4-FFF2-40B4-BE49-F238E27FC236}">
                <a16:creationId xmlns:a16="http://schemas.microsoft.com/office/drawing/2014/main" id="{C539D5AF-D782-22E7-7CEE-A1890628F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BC8AF-13D6-BF95-911F-2EC4710E1B1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064136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181613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1957-07D4-8259-8B83-34D00302B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45DB4-0746-A0E4-5EE7-1CB93877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4C7B-D88C-8735-A295-3262A1F4B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CC462-3687-90D1-B602-FD5532AB78AA}"/>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6" name="Footer Placeholder 5">
            <a:extLst>
              <a:ext uri="{FF2B5EF4-FFF2-40B4-BE49-F238E27FC236}">
                <a16:creationId xmlns:a16="http://schemas.microsoft.com/office/drawing/2014/main" id="{2F73FECB-B5C6-14E4-D5D1-07DCFCFD5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23F32-618F-C236-C98E-3B2DFDE1334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03021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282B-C103-5D24-ACBD-474D9224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2C615-D1DE-C6B9-196B-F128095D5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54C6A-ADD7-4AD6-3DD1-59B47670B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C6A9-C74B-CDBA-BEB1-5837FB58906F}"/>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6" name="Footer Placeholder 5">
            <a:extLst>
              <a:ext uri="{FF2B5EF4-FFF2-40B4-BE49-F238E27FC236}">
                <a16:creationId xmlns:a16="http://schemas.microsoft.com/office/drawing/2014/main" id="{742994D3-AA85-B5A7-8E3A-659CEEA90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5DEB-F6B8-0E01-A4E6-A08BBE4B654E}"/>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88778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572-4D8D-C887-F96E-72BA7A49C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5D742-A617-912B-A286-1F160D00E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9A7E-B04D-FC42-7C21-6A9324F99665}"/>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3E5EF7F9-DC71-A761-E167-4D24E751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5B6-930F-59EF-2C58-7D059229BE6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40036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6F4B3-D572-784D-B272-41FE30BAC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C8D081-2F58-710A-208B-7055204B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86B68-5F16-6170-D8D6-7CC3AD9ECDF1}"/>
              </a:ext>
            </a:extLst>
          </p:cNvPr>
          <p:cNvSpPr>
            <a:spLocks noGrp="1"/>
          </p:cNvSpPr>
          <p:nvPr>
            <p:ph type="dt" sz="half" idx="10"/>
          </p:nvPr>
        </p:nvSpPr>
        <p:spPr/>
        <p:txBody>
          <a:body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E2704BAE-0AA3-07B1-6A2A-2F77E30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8CB7-1D73-588D-C9C4-93DA8B3EDAC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10164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_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A210842-C856-EAB7-ECD7-C80D85137E32}"/>
              </a:ext>
            </a:extLst>
          </p:cNvPr>
          <p:cNvSpPr>
            <a:spLocks noGrp="1"/>
          </p:cNvSpPr>
          <p:nvPr>
            <p:ph type="title"/>
          </p:nvPr>
        </p:nvSpPr>
        <p:spPr>
          <a:xfrm>
            <a:off x="517523" y="550862"/>
            <a:ext cx="7590157" cy="498475"/>
          </a:xfrm>
        </p:spPr>
        <p:txBody>
          <a:bodyPr>
            <a:noAutofit/>
          </a:bodyPr>
          <a:lstStyle>
            <a:lvl1pPr>
              <a:defRPr sz="3600">
                <a:solidFill>
                  <a:schemeClr val="accent1"/>
                </a:solidFill>
                <a:latin typeface="Franklin Gothic Medium" panose="020B06030201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B0678ADB-7B8E-A320-7BB0-B3106D92702C}"/>
              </a:ext>
            </a:extLst>
          </p:cNvPr>
          <p:cNvSpPr/>
          <p:nvPr userDrawn="1"/>
        </p:nvSpPr>
        <p:spPr>
          <a:xfrm>
            <a:off x="9874249" y="324910"/>
            <a:ext cx="2317751" cy="9391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10122D-399C-1EC3-D281-149BFA504FBF}"/>
              </a:ext>
            </a:extLst>
          </p:cNvPr>
          <p:cNvPicPr>
            <a:picLocks noChangeAspect="1"/>
          </p:cNvPicPr>
          <p:nvPr userDrawn="1"/>
        </p:nvPicPr>
        <p:blipFill>
          <a:blip r:embed="rId2"/>
          <a:stretch>
            <a:fillRect/>
          </a:stretch>
        </p:blipFill>
        <p:spPr>
          <a:xfrm>
            <a:off x="10045183" y="537687"/>
            <a:ext cx="1975882" cy="511650"/>
          </a:xfrm>
          <a:prstGeom prst="rect">
            <a:avLst/>
          </a:prstGeom>
        </p:spPr>
      </p:pic>
      <p:sp>
        <p:nvSpPr>
          <p:cNvPr id="5" name="Rectangle 4">
            <a:extLst>
              <a:ext uri="{FF2B5EF4-FFF2-40B4-BE49-F238E27FC236}">
                <a16:creationId xmlns:a16="http://schemas.microsoft.com/office/drawing/2014/main" id="{86086E3A-CE29-F840-920C-CD8DF8F41F15}"/>
              </a:ext>
            </a:extLst>
          </p:cNvPr>
          <p:cNvSpPr/>
          <p:nvPr userDrawn="1"/>
        </p:nvSpPr>
        <p:spPr>
          <a:xfrm>
            <a:off x="0" y="134742"/>
            <a:ext cx="266330" cy="13495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1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Two Content">
    <p:bg>
      <p:bgPr>
        <a:solidFill>
          <a:srgbClr val="F3F1F1"/>
        </a:solidFill>
        <a:effectLst/>
      </p:bgPr>
    </p:bg>
    <p:spTree>
      <p:nvGrpSpPr>
        <p:cNvPr id="1" name=""/>
        <p:cNvGrpSpPr/>
        <p:nvPr/>
      </p:nvGrpSpPr>
      <p:grpSpPr>
        <a:xfrm>
          <a:off x="0" y="0"/>
          <a:ext cx="0" cy="0"/>
          <a:chOff x="0" y="0"/>
          <a:chExt cx="0" cy="0"/>
        </a:xfrm>
      </p:grpSpPr>
      <p:pic>
        <p:nvPicPr>
          <p:cNvPr id="3" name="Picture 2" descr="Denver skyline and view of City Park&#10;">
            <a:extLst>
              <a:ext uri="{FF2B5EF4-FFF2-40B4-BE49-F238E27FC236}">
                <a16:creationId xmlns:a16="http://schemas.microsoft.com/office/drawing/2014/main" id="{7D557ED1-0CBE-C03A-5EDB-E08402CB51E1}"/>
              </a:ext>
            </a:extLst>
          </p:cNvPr>
          <p:cNvPicPr>
            <a:picLocks noChangeAspect="1"/>
          </p:cNvPicPr>
          <p:nvPr userDrawn="1"/>
        </p:nvPicPr>
        <p:blipFill>
          <a:blip r:embed="rId2"/>
          <a:stretch>
            <a:fillRect/>
          </a:stretch>
        </p:blipFill>
        <p:spPr>
          <a:xfrm>
            <a:off x="0" y="0"/>
            <a:ext cx="2730500" cy="6858000"/>
          </a:xfrm>
          <a:prstGeom prst="rect">
            <a:avLst/>
          </a:prstGeom>
        </p:spPr>
      </p:pic>
      <p:sp>
        <p:nvSpPr>
          <p:cNvPr id="4" name="Rectangle 3">
            <a:extLst>
              <a:ext uri="{FF2B5EF4-FFF2-40B4-BE49-F238E27FC236}">
                <a16:creationId xmlns:a16="http://schemas.microsoft.com/office/drawing/2014/main" id="{97EF56B5-E52B-1DCB-1091-5CA0269E200B}"/>
              </a:ext>
            </a:extLst>
          </p:cNvPr>
          <p:cNvSpPr/>
          <p:nvPr userDrawn="1"/>
        </p:nvSpPr>
        <p:spPr>
          <a:xfrm>
            <a:off x="0" y="5880847"/>
            <a:ext cx="2730500" cy="977153"/>
          </a:xfrm>
          <a:prstGeom prst="rect">
            <a:avLst/>
          </a:prstGeom>
          <a:solidFill>
            <a:srgbClr val="6E8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7D0E2-13FA-3B32-4988-091DC06C9680}"/>
              </a:ext>
            </a:extLst>
          </p:cNvPr>
          <p:cNvPicPr>
            <a:picLocks noChangeAspect="1"/>
          </p:cNvPicPr>
          <p:nvPr userDrawn="1"/>
        </p:nvPicPr>
        <p:blipFill>
          <a:blip r:embed="rId3"/>
          <a:stretch>
            <a:fillRect/>
          </a:stretch>
        </p:blipFill>
        <p:spPr>
          <a:xfrm>
            <a:off x="399158" y="6078830"/>
            <a:ext cx="1975882" cy="511650"/>
          </a:xfrm>
          <a:prstGeom prst="rect">
            <a:avLst/>
          </a:prstGeom>
        </p:spPr>
      </p:pic>
      <p:sp>
        <p:nvSpPr>
          <p:cNvPr id="2" name="Rectangle 1">
            <a:extLst>
              <a:ext uri="{FF2B5EF4-FFF2-40B4-BE49-F238E27FC236}">
                <a16:creationId xmlns:a16="http://schemas.microsoft.com/office/drawing/2014/main" id="{AB5B573A-338F-C065-1921-192521C472EA}"/>
              </a:ext>
            </a:extLst>
          </p:cNvPr>
          <p:cNvSpPr/>
          <p:nvPr userDrawn="1"/>
        </p:nvSpPr>
        <p:spPr>
          <a:xfrm>
            <a:off x="0" y="1556087"/>
            <a:ext cx="824753" cy="4324760"/>
          </a:xfrm>
          <a:prstGeom prst="rect">
            <a:avLst/>
          </a:prstGeom>
          <a:solidFill>
            <a:schemeClr val="accent1">
              <a:alpha val="661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150335-E73B-FF1C-EDB0-2BF0A4B2B0EE}"/>
              </a:ext>
            </a:extLst>
          </p:cNvPr>
          <p:cNvSpPr/>
          <p:nvPr userDrawn="1"/>
        </p:nvSpPr>
        <p:spPr>
          <a:xfrm>
            <a:off x="0" y="0"/>
            <a:ext cx="2730500" cy="2026024"/>
          </a:xfrm>
          <a:prstGeom prst="rect">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4FF64910-7D74-56FD-6767-CE3140C84BE1}"/>
              </a:ext>
            </a:extLst>
          </p:cNvPr>
          <p:cNvSpPr/>
          <p:nvPr userDrawn="1"/>
        </p:nvSpPr>
        <p:spPr>
          <a:xfrm rot="5400000">
            <a:off x="2136455" y="618874"/>
            <a:ext cx="1265445" cy="788276"/>
          </a:xfrm>
          <a:prstGeom prst="triangle">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61B5AFC-7C97-8B20-B821-B8950DF85F4F}"/>
              </a:ext>
            </a:extLst>
          </p:cNvPr>
          <p:cNvSpPr>
            <a:spLocks noGrp="1"/>
          </p:cNvSpPr>
          <p:nvPr>
            <p:ph type="title"/>
          </p:nvPr>
        </p:nvSpPr>
        <p:spPr>
          <a:xfrm>
            <a:off x="293630" y="320172"/>
            <a:ext cx="2198268" cy="1325563"/>
          </a:xfrm>
        </p:spPr>
        <p:txBody>
          <a:bodyPr>
            <a:noAutofit/>
          </a:bodyPr>
          <a:lstStyle>
            <a:lvl1pPr>
              <a:defRPr sz="3200">
                <a:solidFill>
                  <a:schemeClr val="bg1"/>
                </a:solidFill>
                <a:latin typeface="Franklin Gothic Medium" panose="020B0603020102020204" pitchFamily="34" charset="0"/>
              </a:defRPr>
            </a:lvl1pPr>
          </a:lstStyle>
          <a:p>
            <a:r>
              <a:rPr lang="en-US"/>
              <a:t>Click to edit Master title style</a:t>
            </a:r>
          </a:p>
        </p:txBody>
      </p:sp>
    </p:spTree>
    <p:extLst>
      <p:ext uri="{BB962C8B-B14F-4D97-AF65-F5344CB8AC3E}">
        <p14:creationId xmlns:p14="http://schemas.microsoft.com/office/powerpoint/2010/main" val="3217217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00064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8.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2.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jpeg"/><Relationship Id="rId5" Type="http://schemas.openxmlformats.org/officeDocument/2006/relationships/slideLayout" Target="../slideLayouts/slideLayout67.xml"/><Relationship Id="rId10" Type="http://schemas.openxmlformats.org/officeDocument/2006/relationships/theme" Target="../theme/theme9.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3"/>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3"/>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2" r:id="rId6"/>
    <p:sldLayoutId id="2147483753" r:id="rId7"/>
    <p:sldLayoutId id="2147483755" r:id="rId8"/>
    <p:sldLayoutId id="2147483756" r:id="rId9"/>
    <p:sldLayoutId id="2147483757" r:id="rId10"/>
    <p:sldLayoutId id="21474837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2/18/2026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D2C1F-EF5D-1C75-AD65-CAE6244FD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160A-778E-A4DD-5CF8-389FF3C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57E6B-9C49-69E0-7F16-51DBE6E2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CD5FC-13DF-7947-A2F8-230685ED9D21}" type="datetimeFigureOut">
              <a:rPr lang="en-US" smtClean="0"/>
              <a:t>2/18/2026</a:t>
            </a:fld>
            <a:endParaRPr lang="en-US"/>
          </a:p>
        </p:txBody>
      </p:sp>
      <p:sp>
        <p:nvSpPr>
          <p:cNvPr id="5" name="Footer Placeholder 4">
            <a:extLst>
              <a:ext uri="{FF2B5EF4-FFF2-40B4-BE49-F238E27FC236}">
                <a16:creationId xmlns:a16="http://schemas.microsoft.com/office/drawing/2014/main" id="{9FEC05D8-3E6F-1C63-9E65-B8F338CCE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1DF4E-9FAF-BF6F-F220-4F4F2510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ADAF-E0A9-C440-BF83-4CE99D685A9D}" type="slidenum">
              <a:rPr lang="en-US" smtClean="0"/>
              <a:t>‹#›</a:t>
            </a:fld>
            <a:endParaRPr lang="en-US"/>
          </a:p>
        </p:txBody>
      </p:sp>
    </p:spTree>
    <p:extLst>
      <p:ext uri="{BB962C8B-B14F-4D97-AF65-F5344CB8AC3E}">
        <p14:creationId xmlns:p14="http://schemas.microsoft.com/office/powerpoint/2010/main" val="10479973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ro-tien.liang@flydenver.com"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hyperlink" Target="mailto:christabel.cardenas@flydenver.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hyperlink" Target="mailto:gil.neumann@flydenver.com"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mailto:brodie.ayers@flydenver.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rohini.saksena@flydenver.com"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atthew.gomez-peterson@flydenver.com"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chelsea.seiter-weatherford@flydenver.com"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krystal.schumacher@flydenver.com"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valeria.rodriguez@flydenver.com"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mark.tabugadir@flydenver.com"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mark.tabugadir@flydenver.com"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Clint.Sciacca@flydenver.com"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john.yu@flydenver.com"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sara.namerow@flydenver.com"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hyperlink" Target="mailto:sara.namerow@flydenver.com"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mailto:Curtis.harry@flydenver.com" TargetMode="External"/><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hyperlink" Target="mailto:cate.marshall@flydenver.com"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50.xml"/><Relationship Id="rId5" Type="http://schemas.openxmlformats.org/officeDocument/2006/relationships/image" Target="../media/image43.png"/><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46.sv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n-lt"/>
                <a:ea typeface="+mn-ea"/>
                <a:cs typeface="+mn-cs"/>
              </a:rPr>
              <a:t>Taking Flight at DEN</a:t>
            </a: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February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86691" y="513865"/>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0823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t>Snack &amp; Souvenir Expo</a:t>
            </a:r>
            <a:br>
              <a:rPr lang="en-US"/>
            </a:br>
            <a:endParaRPr lang="en-US"/>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2935547"/>
          </a:xfrm>
          <a:prstGeom prst="rect">
            <a:avLst/>
          </a:prstGeom>
        </p:spPr>
        <p:txBody>
          <a:bodyPr wrap="square" lIns="0" tIns="0" rIns="0" bIns="0" rtlCol="0" anchor="t">
            <a:spAutoFit/>
          </a:bodyPr>
          <a:lstStyle/>
          <a:p>
            <a:r>
              <a:rPr lang="en-US" sz="3538" b="1">
                <a:solidFill>
                  <a:schemeClr val="bg1"/>
                </a:solidFill>
                <a:ea typeface="Canva Sans Bold"/>
                <a:cs typeface="Canva Sans Bold"/>
                <a:sym typeface="Canva Sans Bold"/>
              </a:rPr>
              <a:t>SAVE THE DATE</a:t>
            </a:r>
          </a:p>
          <a:p>
            <a:endParaRPr lang="en-US" sz="3538" b="1">
              <a:solidFill>
                <a:schemeClr val="bg1"/>
              </a:solidFill>
              <a:ea typeface="Canva Sans Bold"/>
              <a:cs typeface="Canva Sans Bold"/>
              <a:sym typeface="Canva Sans Bold"/>
            </a:endParaRPr>
          </a:p>
          <a:p>
            <a:r>
              <a:rPr lang="en-US" sz="2400" b="1">
                <a:solidFill>
                  <a:schemeClr val="bg1"/>
                </a:solidFill>
                <a:ea typeface="Canva Sans Bold"/>
                <a:cs typeface="Canva Sans Bold"/>
                <a:sym typeface="Canva Sans Bold"/>
              </a:rPr>
              <a:t>Snack &amp; Souvenir Expo</a:t>
            </a:r>
          </a:p>
          <a:p>
            <a:r>
              <a:rPr lang="en-US" sz="2400" b="1" i="1">
                <a:solidFill>
                  <a:schemeClr val="bg1"/>
                </a:solidFill>
                <a:ea typeface="Canva Sans Bold"/>
                <a:cs typeface="Canva Sans Bold"/>
                <a:sym typeface="Canva Sans Bold"/>
              </a:rPr>
              <a:t>May 19, 2026</a:t>
            </a:r>
          </a:p>
          <a:p>
            <a:endParaRPr lang="en-US" sz="2400" b="1" i="1">
              <a:solidFill>
                <a:schemeClr val="bg1"/>
              </a:solidFill>
              <a:ea typeface="Canva Sans Bold"/>
              <a:cs typeface="Canva Sans Bold"/>
              <a:sym typeface="Canva Sans Bold"/>
            </a:endParaRPr>
          </a:p>
          <a:p>
            <a:r>
              <a:rPr lang="en-US" sz="2400" b="1">
                <a:solidFill>
                  <a:schemeClr val="bg1"/>
                </a:solidFill>
                <a:sym typeface="Canva Sans Bold"/>
              </a:rPr>
              <a:t>Westin</a:t>
            </a:r>
            <a:br>
              <a:rPr lang="en-US" sz="2400" b="1">
                <a:solidFill>
                  <a:schemeClr val="bg1"/>
                </a:solidFill>
                <a:sym typeface="Canva Sans Bold"/>
              </a:rPr>
            </a:br>
            <a:r>
              <a:rPr lang="en-US" sz="2400" b="1">
                <a:solidFill>
                  <a:schemeClr val="bg1"/>
                </a:solidFill>
                <a:sym typeface="Canva Sans Bold"/>
              </a:rPr>
              <a:t>Level 4, at the CEEA facility</a:t>
            </a:r>
            <a:endParaRPr lang="en-US" sz="2400" b="1">
              <a:solidFill>
                <a:schemeClr val="bg1"/>
              </a:solidFill>
              <a:ea typeface="Canva Sans Bold"/>
              <a:cs typeface="Canva Sans Bold"/>
              <a:sym typeface="Canva Sans Bold"/>
            </a:endParaRPr>
          </a:p>
        </p:txBody>
      </p:sp>
      <p:pic>
        <p:nvPicPr>
          <p:cNvPr id="2" name="Picture 2">
            <a:extLst>
              <a:ext uri="{FF2B5EF4-FFF2-40B4-BE49-F238E27FC236}">
                <a16:creationId xmlns:a16="http://schemas.microsoft.com/office/drawing/2014/main" id="{DAA27033-F1F3-24A8-624B-2D74A0A67AB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0763" y="4723086"/>
            <a:ext cx="1504823" cy="150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60" y="0"/>
            <a:ext cx="6583680" cy="6583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B12-5085-84B9-EE99-E2A54F299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4D8413-E6C6-48E9-0DA0-F69DA36F600E}"/>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F5F907D5-1140-7F63-12B8-B1081EAC0AB4}"/>
              </a:ext>
            </a:extLst>
          </p:cNvPr>
          <p:cNvSpPr txBox="1">
            <a:spLocks noGrp="1"/>
          </p:cNvSpPr>
          <p:nvPr>
            <p:ph type="title" idx="4294967295"/>
          </p:nvPr>
        </p:nvSpPr>
        <p:spPr>
          <a:xfrm>
            <a:off x="8334375" y="517680"/>
            <a:ext cx="3657600" cy="35264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mn-lt"/>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sym typeface="Canva Sans Bold"/>
            </a:endParaRPr>
          </a:p>
          <a:p>
            <a:r>
              <a:rPr lang="en-US" sz="2400" b="1">
                <a:solidFill>
                  <a:schemeClr val="bg1"/>
                </a:solidFill>
                <a:latin typeface="+mn-lt"/>
                <a:sym typeface="Canva Sans Bold"/>
              </a:rPr>
              <a:t>August 20, 2026</a:t>
            </a:r>
            <a:br>
              <a:rPr lang="en-US" sz="2400" b="1">
                <a:solidFill>
                  <a:schemeClr val="bg1"/>
                </a:solidFill>
                <a:latin typeface="+mn-lt"/>
                <a:sym typeface="Canva Sans Bold"/>
              </a:rPr>
            </a:br>
            <a:br>
              <a:rPr lang="en-US" sz="2400" b="1">
                <a:solidFill>
                  <a:schemeClr val="bg1"/>
                </a:solidFill>
                <a:latin typeface="+mn-lt"/>
                <a:sym typeface="Canva Sans Bold"/>
              </a:rPr>
            </a:br>
            <a:r>
              <a:rPr lang="en-US" sz="2400" b="1">
                <a:solidFill>
                  <a:schemeClr val="bg1"/>
                </a:solidFill>
                <a:latin typeface="+mn-lt"/>
                <a:sym typeface="Canva Sans Bold"/>
              </a:rPr>
              <a:t>Westin</a:t>
            </a:r>
            <a:br>
              <a:rPr lang="en-US" sz="2400" b="1">
                <a:solidFill>
                  <a:schemeClr val="bg1"/>
                </a:solidFill>
                <a:latin typeface="+mn-lt"/>
                <a:sym typeface="Canva Sans Bold"/>
              </a:rPr>
            </a:br>
            <a:r>
              <a:rPr lang="en-US" sz="2400" b="1">
                <a:solidFill>
                  <a:schemeClr val="bg1"/>
                </a:solidFill>
                <a:latin typeface="+mn-lt"/>
                <a:sym typeface="Canva Sans Bold"/>
              </a:rPr>
              <a:t>Level 4, at the CEEA facility</a:t>
            </a: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80946837-C328-A345-21EB-E251982DB6BD}"/>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D91820FC-01D3-6620-B264-9A878F688B8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5289"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914400" y="33163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Upcoming Opportunities – Updated Webpage</a:t>
            </a: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AOB Restack CM/GC</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489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42D1-72E8-6C9A-8230-6427A3DE592A}"/>
            </a:ext>
          </a:extLst>
        </p:cNvPr>
        <p:cNvGrpSpPr/>
        <p:nvPr/>
      </p:nvGrpSpPr>
      <p:grpSpPr>
        <a:xfrm>
          <a:off x="0" y="0"/>
          <a:ext cx="0" cy="0"/>
          <a:chOff x="0" y="0"/>
          <a:chExt cx="0" cy="0"/>
        </a:xfrm>
      </p:grpSpPr>
      <p:sp>
        <p:nvSpPr>
          <p:cNvPr id="16" name="Text Placeholder 15" descr="AOB Restack CM/GC&#10;Seeking proposals for a Construction Manager/General Contractor (CM/GC) to provide preconstruction services and lead phased renovation during design and construction.&#10;&#10;The renovation will encompass open and private offices, conference rooms, break areas, secure storage, and support functions. This phased partial renovation includes selective demolition, new interior construction, finish upgrades, technology improvements, and mechanical, electrical, and plumbing (MEP) system modifications as required. Special consideration must be given to minimize service disruptions to continuously occupied areas, as multiple utilities are shared between floors within the building.&#10;&#10;Key Objective&#10;Address overcrowding and outdated infrastructure in DEN’s 30-year-old AOB&#10;Support Vision 100 by creating a modern, flexible workspace for current and future growth&#10;&#10;KEY INFORMATION &#10;Anticipated Advertisement Date:  Mid-May 2025     &#10;Estimated Project Value: $10M to $49.99M&#10;Small Business Program Goal: MWBE Participation Goal 15%&#10;Key Scope/Industry: Preconstruction Services, General construction, Structural, Electrical, Demolition, Mechanical, Life safety (FA/ECS), Drywall/Painting/Ceiling, Temporary Partitions, Flooring, Millwork/Casework, Doors/Frames/HW Glazing/Storefront, Plumbing, Roofing/Exterior Walls/Exterior Windows, Fire suppression&#10;Project Manager: Ro-Tien Liang | ro-tien.liang@flydenver.com &#10;">
            <a:extLst>
              <a:ext uri="{FF2B5EF4-FFF2-40B4-BE49-F238E27FC236}">
                <a16:creationId xmlns:a16="http://schemas.microsoft.com/office/drawing/2014/main" id="{77D7DE8B-38D5-3DF9-7032-54C8CEA5C4BA}"/>
              </a:ext>
            </a:extLst>
          </p:cNvPr>
          <p:cNvSpPr>
            <a:spLocks noGrp="1"/>
          </p:cNvSpPr>
          <p:nvPr>
            <p:ph type="title" idx="4294967295"/>
          </p:nvPr>
        </p:nvSpPr>
        <p:spPr>
          <a:xfrm>
            <a:off x="721452" y="341520"/>
            <a:ext cx="11065264"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AOB Restack CM/GC  </a:t>
            </a:r>
            <a:endParaRPr lang="en-US" sz="3200"/>
          </a:p>
        </p:txBody>
      </p:sp>
      <p:sp>
        <p:nvSpPr>
          <p:cNvPr id="3" name="TextBox 2">
            <a:extLst>
              <a:ext uri="{FF2B5EF4-FFF2-40B4-BE49-F238E27FC236}">
                <a16:creationId xmlns:a16="http://schemas.microsoft.com/office/drawing/2014/main" id="{02573D58-0530-1DA4-9FE2-981A048E9BC0}"/>
              </a:ext>
              <a:ext uri="{C183D7F6-B498-43B3-948B-1728B52AA6E4}">
                <adec:decorative xmlns:adec="http://schemas.microsoft.com/office/drawing/2017/decorative" val="1"/>
              </a:ext>
            </a:extLst>
          </p:cNvPr>
          <p:cNvSpPr txBox="1"/>
          <p:nvPr/>
        </p:nvSpPr>
        <p:spPr>
          <a:xfrm>
            <a:off x="721452" y="948690"/>
            <a:ext cx="9677786" cy="5909310"/>
          </a:xfrm>
          <a:prstGeom prst="rect">
            <a:avLst/>
          </a:prstGeom>
          <a:noFill/>
        </p:spPr>
        <p:txBody>
          <a:bodyPr wrap="square" lIns="91440" tIns="45720" rIns="91440" bIns="45720" anchor="t">
            <a:spAutoFit/>
          </a:bodyPr>
          <a:lstStyle/>
          <a:p>
            <a:pPr>
              <a:defRPr/>
            </a:pPr>
            <a:r>
              <a:rPr lang="en-US">
                <a:ea typeface="Calibri" panose="020F0502020204030204"/>
                <a:cs typeface="Calibri"/>
              </a:rPr>
              <a:t>Seeking proposals for a Construction Manager/General Contractor (CM/GC) to provide preconstruction services and lead phased renovation during design and construction.</a:t>
            </a:r>
          </a:p>
          <a:p>
            <a:pPr>
              <a:defRPr/>
            </a:pPr>
            <a:endParaRPr lang="en-US">
              <a:ea typeface="Calibri" panose="020F0502020204030204"/>
              <a:cs typeface="Calibri"/>
            </a:endParaRPr>
          </a:p>
          <a:p>
            <a:pPr>
              <a:defRPr/>
            </a:pPr>
            <a:r>
              <a:rPr lang="en-US">
                <a:ea typeface="+mn-lt"/>
                <a:cs typeface="+mn-lt"/>
              </a:rPr>
              <a:t>The renovation will encompass open and private offices, conference rooms, break areas, secure storage, and support functions. This phased partial renovation includes selective demolition, new interior construction, finish upgrades, technology improvements, and mechanical, electrical, and plumbing (MEP) system modifications as required. Special consideration must be given to minimize service disruptions to continuously occupied areas, as multiple utilities are shared between floors within the building.</a:t>
            </a:r>
            <a:endParaRPr lang="en-US"/>
          </a:p>
          <a:p>
            <a:pPr>
              <a:defRPr/>
            </a:pPr>
            <a:endParaRPr lang="en-US">
              <a:ea typeface="Calibri" panose="020F0502020204030204"/>
              <a:cs typeface="Calibri"/>
            </a:endParaRPr>
          </a:p>
          <a:p>
            <a:pPr>
              <a:defRPr/>
            </a:pPr>
            <a:r>
              <a:rPr kumimoji="0" lang="en-US" b="1" i="0" u="none" strike="noStrike" kern="1200" cap="none" spc="0" normalizeH="0" baseline="0" noProof="0">
                <a:ln>
                  <a:noFill/>
                </a:ln>
                <a:effectLst/>
                <a:uLnTx/>
                <a:uFillTx/>
                <a:ea typeface="+mn-ea"/>
                <a:cs typeface="Calibri"/>
              </a:rPr>
              <a:t>KEY INFORMATION </a:t>
            </a:r>
            <a:endParaRPr lang="en-US" b="1" i="0" u="none" strike="noStrike" kern="1200" cap="none" spc="0" normalizeH="0" baseline="0" noProof="0">
              <a:ln>
                <a:noFill/>
              </a:ln>
              <a:effectLst/>
              <a:uLnTx/>
              <a:uFillTx/>
              <a:ea typeface="Calibri"/>
              <a:cs typeface="Calibri"/>
            </a:endParaRPr>
          </a:p>
          <a:p>
            <a:pPr>
              <a:defRPr/>
            </a:pPr>
            <a:r>
              <a:rPr kumimoji="0" lang="en-US" b="1" i="0" u="none" strike="noStrike" kern="1200" cap="none" spc="0" normalizeH="0" baseline="0" noProof="0">
                <a:ln>
                  <a:noFill/>
                </a:ln>
                <a:effectLst/>
                <a:uLnTx/>
                <a:uFillTx/>
                <a:ea typeface="+mn-ea"/>
                <a:cs typeface="Calibri"/>
              </a:rPr>
              <a:t>Anticipated Advertisement Date: </a:t>
            </a:r>
            <a:r>
              <a:rPr lang="en-US">
                <a:cs typeface="Calibri"/>
              </a:rPr>
              <a:t> Summer </a:t>
            </a:r>
            <a:r>
              <a:rPr kumimoji="0" lang="en-US" b="0" i="0" u="none" strike="noStrike" kern="1200" cap="none" spc="0" normalizeH="0" baseline="0" noProof="0">
                <a:ln>
                  <a:noFill/>
                </a:ln>
                <a:effectLst/>
                <a:uLnTx/>
                <a:uFillTx/>
                <a:ea typeface="+mn-ea"/>
                <a:cs typeface="Calibri"/>
              </a:rPr>
              <a:t>2025     </a:t>
            </a:r>
            <a:endParaRPr lang="en-US" b="0" i="0" u="none" strike="noStrike" kern="1200" cap="none" spc="0" normalizeH="0" baseline="0" noProof="0">
              <a:ln>
                <a:noFill/>
              </a:ln>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Calibri"/>
              </a:rPr>
              <a:t>Estimated Project Value: </a:t>
            </a:r>
            <a:r>
              <a:rPr kumimoji="0" lang="en-US" b="0" i="0" u="none" strike="noStrike" kern="1200" cap="none" spc="0" normalizeH="0" baseline="0" noProof="0">
                <a:ln>
                  <a:noFill/>
                </a:ln>
                <a:effectLst/>
                <a:uLnTx/>
                <a:uFillTx/>
                <a:ea typeface="+mn-ea"/>
                <a:cs typeface="Calibri"/>
              </a:rPr>
              <a:t>$10M to $49.99M</a:t>
            </a:r>
            <a:endParaRPr lang="en-US" b="0" i="0" u="none" strike="noStrike" kern="1200" cap="none" spc="0" normalizeH="0" baseline="0" noProof="0">
              <a:ln>
                <a:noFill/>
              </a:ln>
              <a:effectLst/>
              <a:uLnTx/>
              <a:uFillTx/>
              <a:ea typeface="Calibri"/>
              <a:cs typeface="Calibri"/>
            </a:endParaRPr>
          </a:p>
          <a:p>
            <a:pPr>
              <a:defRPr/>
            </a:pPr>
            <a:r>
              <a:rPr kumimoji="0" lang="en-US" b="1" i="0" u="none" strike="noStrike" kern="1200" cap="none" spc="0" normalizeH="0" baseline="0" noProof="0">
                <a:ln>
                  <a:noFill/>
                </a:ln>
                <a:effectLst/>
                <a:uLnTx/>
                <a:uFillTx/>
                <a:ea typeface="+mn-ea"/>
                <a:cs typeface="Calibri"/>
              </a:rPr>
              <a:t>Small Business Program Goal:</a:t>
            </a:r>
            <a:r>
              <a:rPr lang="en-US" b="1">
                <a:cs typeface="Calibri"/>
              </a:rPr>
              <a:t> </a:t>
            </a:r>
            <a:r>
              <a:rPr lang="en-US">
                <a:cs typeface="Calibri"/>
              </a:rPr>
              <a:t>MWBE Participation Goal 15%</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Calibri"/>
              </a:rPr>
              <a:t>Key Scope/Industry: </a:t>
            </a:r>
            <a:r>
              <a:rPr lang="en-US">
                <a:cs typeface="Calibri"/>
              </a:rPr>
              <a:t>Preconstruction Services, General construction, Structural, Electrical, Demolition, Mechanical, Life safety (FA/ECS), Drywall/Painting/Ceiling, Temporary Partitions, Flooring, Millwork/Casework, Doors/Frames/HW Glazing/Storefront, Plumbing, Roofing/Exterior Walls/Exterior Windows, Fire suppression</a:t>
            </a:r>
            <a:endParaRPr lang="en-US">
              <a:ea typeface="Calibri"/>
              <a:cs typeface="Calibri"/>
            </a:endParaRPr>
          </a:p>
          <a:p>
            <a:pPr>
              <a:defRPr/>
            </a:pPr>
            <a:r>
              <a:rPr kumimoji="0" lang="en-US" b="1" i="0" u="none" strike="noStrike" kern="1200" cap="none" spc="0" normalizeH="0" baseline="0" noProof="0">
                <a:ln>
                  <a:noFill/>
                </a:ln>
                <a:effectLst/>
                <a:uLnTx/>
                <a:uFillTx/>
                <a:ea typeface="+mn-ea"/>
                <a:cs typeface="Calibri"/>
              </a:rPr>
              <a:t>Project Manager:</a:t>
            </a:r>
            <a:r>
              <a:rPr lang="en-US">
                <a:cs typeface="Calibri"/>
              </a:rPr>
              <a:t> </a:t>
            </a:r>
            <a:r>
              <a:rPr kumimoji="0" lang="en-US" i="0" u="none" strike="noStrike" kern="1200" cap="none" spc="0" normalizeH="0" baseline="0" noProof="0">
                <a:ln>
                  <a:noFill/>
                </a:ln>
                <a:effectLst/>
                <a:uLnTx/>
                <a:uFillTx/>
                <a:ea typeface="+mn-ea"/>
                <a:cs typeface="Calibri"/>
              </a:rPr>
              <a:t>Ro-Tien Liang </a:t>
            </a:r>
            <a:r>
              <a:rPr lang="en-US">
                <a:cs typeface="Calibri"/>
              </a:rPr>
              <a:t>| </a:t>
            </a:r>
            <a:r>
              <a:rPr kumimoji="0" lang="en-US" i="0" u="none" strike="noStrike" kern="1200" cap="none" spc="0" normalizeH="0" baseline="0" noProof="0">
                <a:ln>
                  <a:noFill/>
                </a:ln>
                <a:solidFill>
                  <a:srgbClr val="0563C1"/>
                </a:solidFill>
                <a:effectLst/>
                <a:uLnTx/>
                <a:uFillTx/>
                <a:ea typeface="+mn-ea"/>
                <a:cs typeface="Calibri"/>
                <a:hlinkClick r:id="rId3"/>
              </a:rPr>
              <a:t>ro-tien.liang@flydenver.com</a:t>
            </a:r>
            <a:r>
              <a:rPr lang="en-US">
                <a:solidFill>
                  <a:srgbClr val="0563C1"/>
                </a:solidFill>
                <a:cs typeface="Calibri"/>
              </a:rPr>
              <a:t>; </a:t>
            </a:r>
            <a:endParaRPr lang="en-US">
              <a:solidFill>
                <a:srgbClr val="000000"/>
              </a:solidFill>
              <a:latin typeface="Aptos Narrow"/>
              <a:cs typeface="Arial"/>
              <a:hlinkClick r:id="rId4">
                <a:extLst>
                  <a:ext uri="{A12FA001-AC4F-418D-AE19-62706E023703}">
                    <ahyp:hlinkClr xmlns:ahyp="http://schemas.microsoft.com/office/drawing/2018/hyperlinkcolor" val="tx"/>
                  </a:ext>
                </a:extLst>
              </a:hlinkClick>
            </a:endParaRPr>
          </a:p>
          <a:p>
            <a:pPr>
              <a:defRPr/>
            </a:pPr>
            <a:r>
              <a:rPr lang="en-US">
                <a:solidFill>
                  <a:srgbClr val="0563C1"/>
                </a:solidFill>
                <a:cs typeface="Calibri"/>
              </a:rPr>
              <a:t>        </a:t>
            </a:r>
            <a:r>
              <a:rPr lang="en-US">
                <a:cs typeface="Calibri"/>
              </a:rPr>
              <a:t>Christabel Cardenas</a:t>
            </a:r>
            <a:r>
              <a:rPr lang="en-US">
                <a:solidFill>
                  <a:srgbClr val="0563C1"/>
                </a:solidFill>
                <a:cs typeface="Calibri"/>
              </a:rPr>
              <a:t> </a:t>
            </a:r>
            <a:r>
              <a:rPr lang="en-US">
                <a:cs typeface="Calibri"/>
              </a:rPr>
              <a:t>|</a:t>
            </a:r>
            <a:r>
              <a:rPr lang="en-US">
                <a:solidFill>
                  <a:srgbClr val="0070C0"/>
                </a:solidFill>
                <a:cs typeface="Calibri"/>
              </a:rPr>
              <a:t> </a:t>
            </a:r>
            <a:r>
              <a:rPr lang="en-US">
                <a:solidFill>
                  <a:srgbClr val="0070C0"/>
                </a:solidFill>
                <a:cs typeface="Calibri"/>
                <a:hlinkClick r:id="rId4">
                  <a:extLst>
                    <a:ext uri="{A12FA001-AC4F-418D-AE19-62706E023703}">
                      <ahyp:hlinkClr xmlns:ahyp="http://schemas.microsoft.com/office/drawing/2018/hyperlinkcolor" val="tx"/>
                    </a:ext>
                  </a:extLst>
                </a:hlinkClick>
              </a:rPr>
              <a:t>christabel.cardenas@flydenver.com</a:t>
            </a:r>
            <a:endParaRPr lang="en-US">
              <a:solidFill>
                <a:srgbClr val="0070C0"/>
              </a:solidFill>
              <a:latin typeface="Aptos Narrow"/>
              <a:cs typeface="Arial"/>
              <a:hlinkClick r:id="" action="ppaction://noaction">
                <a:extLst>
                  <a:ext uri="{A12FA001-AC4F-418D-AE19-62706E023703}">
                    <ahyp:hlinkClr xmlns:ahyp="http://schemas.microsoft.com/office/drawing/2018/hyperlinkcolor" val="tx"/>
                  </a:ext>
                </a:extLst>
              </a:hlinkClick>
            </a:endParaRPr>
          </a:p>
          <a:p>
            <a:pPr>
              <a:defRPr/>
            </a:pPr>
            <a:endParaRPr lang="en-US">
              <a:latin typeface="Calibri"/>
              <a:ea typeface="Calibri"/>
              <a:cs typeface="Calibri"/>
            </a:endParaRPr>
          </a:p>
        </p:txBody>
      </p:sp>
    </p:spTree>
    <p:extLst>
      <p:ext uri="{BB962C8B-B14F-4D97-AF65-F5344CB8AC3E}">
        <p14:creationId xmlns:p14="http://schemas.microsoft.com/office/powerpoint/2010/main" val="243767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244ED-C0AD-ED70-B67B-7DD3F605DE4A}"/>
            </a:ext>
          </a:extLst>
        </p:cNvPr>
        <p:cNvGrpSpPr/>
        <p:nvPr/>
      </p:nvGrpSpPr>
      <p:grpSpPr>
        <a:xfrm>
          <a:off x="0" y="0"/>
          <a:ext cx="0" cy="0"/>
          <a:chOff x="0" y="0"/>
          <a:chExt cx="0" cy="0"/>
        </a:xfrm>
      </p:grpSpPr>
      <p:sp>
        <p:nvSpPr>
          <p:cNvPr id="16" name="Text Placeholder 15" descr="AOB Restack CM/GC ">
            <a:extLst>
              <a:ext uri="{FF2B5EF4-FFF2-40B4-BE49-F238E27FC236}">
                <a16:creationId xmlns:a16="http://schemas.microsoft.com/office/drawing/2014/main" id="{7B5E36A9-35CA-EC83-B62D-B0A3393A1265}"/>
              </a:ext>
            </a:extLst>
          </p:cNvPr>
          <p:cNvSpPr>
            <a:spLocks noGrp="1"/>
          </p:cNvSpPr>
          <p:nvPr>
            <p:ph type="title" idx="4294967295"/>
          </p:nvPr>
        </p:nvSpPr>
        <p:spPr>
          <a:xfrm>
            <a:off x="721452" y="341520"/>
            <a:ext cx="11065264"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AOB Restack CM/GC </a:t>
            </a:r>
            <a:endParaRPr lang="en-US" sz="3200"/>
          </a:p>
        </p:txBody>
      </p:sp>
      <p:pic>
        <p:nvPicPr>
          <p:cNvPr id="2" name="Picture 1" descr="A floor plan of the AOB&#10;">
            <a:extLst>
              <a:ext uri="{FF2B5EF4-FFF2-40B4-BE49-F238E27FC236}">
                <a16:creationId xmlns:a16="http://schemas.microsoft.com/office/drawing/2014/main" id="{5409D3D4-36E2-74A9-D72C-0B10BF2F0F8B}"/>
              </a:ext>
            </a:extLst>
          </p:cNvPr>
          <p:cNvPicPr>
            <a:picLocks noChangeAspect="1"/>
          </p:cNvPicPr>
          <p:nvPr/>
        </p:nvPicPr>
        <p:blipFill>
          <a:blip r:embed="rId2"/>
          <a:stretch>
            <a:fillRect/>
          </a:stretch>
        </p:blipFill>
        <p:spPr>
          <a:xfrm>
            <a:off x="721433" y="1284383"/>
            <a:ext cx="9610725" cy="4876800"/>
          </a:xfrm>
          <a:prstGeom prst="rect">
            <a:avLst/>
          </a:prstGeom>
        </p:spPr>
      </p:pic>
    </p:spTree>
    <p:extLst>
      <p:ext uri="{BB962C8B-B14F-4D97-AF65-F5344CB8AC3E}">
        <p14:creationId xmlns:p14="http://schemas.microsoft.com/office/powerpoint/2010/main" val="2537820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ED85-6C7E-8862-756D-428CBD44C75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8FFCCC31-D8F4-8DF8-3EF5-4AC7CC5E299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Planning On-Call RFP</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09485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ea typeface="+mj-lt"/>
                <a:cs typeface="+mj-lt"/>
              </a:rPr>
              <a:t>Planning On-Call RFP</a:t>
            </a:r>
            <a:endParaRPr lang="en-US">
              <a:ea typeface="+mn-ea"/>
              <a:cs typeface="+mn-cs"/>
            </a:endParaRPr>
          </a:p>
        </p:txBody>
      </p:sp>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708533" y="1331801"/>
            <a:ext cx="10236507" cy="5078313"/>
          </a:xfrm>
          <a:prstGeom prst="rect">
            <a:avLst/>
          </a:prstGeom>
          <a:noFill/>
        </p:spPr>
        <p:txBody>
          <a:bodyPr wrap="square" lIns="91440" tIns="45720" rIns="91440" bIns="45720" anchor="t">
            <a:spAutoFit/>
          </a:bodyPr>
          <a:lstStyle/>
          <a:p>
            <a:r>
              <a:rPr lang="en-US">
                <a:ea typeface="+mn-lt"/>
                <a:cs typeface="+mn-lt"/>
              </a:rPr>
              <a:t>DEN Planning + Design’s (P+D) Planning Division seeks qualified consultant team(s) to provide highly technical, aviation-centric planning services under an on-call, task-order–based contract. Services must comply with Federal Aviation Administration (FAA) requirements, industry best practices, and support DEN’s strategic development of both Airside and Landside / Regional systems. Deliverables will support decision-making via the airport's official master plan (FAA-approved Airport Layout Plan and passengers / aircraft operations forecasts), planning studies, program definition documents, and coordination with internal and external stakeholders.</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Q1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$10M to $49.99M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Gil Neumann</a:t>
            </a:r>
            <a:r>
              <a:rPr lang="en-US"/>
              <a:t>| </a:t>
            </a:r>
            <a:r>
              <a:rPr lang="en-US">
                <a:ea typeface="+mn-lt"/>
                <a:cs typeface="+mn-lt"/>
                <a:hlinkClick r:id="rId3"/>
              </a:rPr>
              <a:t>gil.neumann@flydenver.com</a:t>
            </a:r>
            <a:r>
              <a:rPr lang="en-US">
                <a:ea typeface="+mn-lt"/>
                <a:cs typeface="+mn-lt"/>
              </a:rPr>
              <a:t> and Brodie Ayers | </a:t>
            </a:r>
            <a:r>
              <a:rPr lang="en-US">
                <a:ea typeface="+mn-lt"/>
                <a:cs typeface="+mn-lt"/>
                <a:hlinkClick r:id="rId4"/>
              </a:rPr>
              <a:t>brodie.ayers@flydenver.com</a:t>
            </a:r>
            <a:r>
              <a:rPr lang="en-US">
                <a:ea typeface="+mn-lt"/>
                <a:cs typeface="+mn-lt"/>
              </a:rPr>
              <a:t> </a:t>
            </a:r>
          </a:p>
          <a:p>
            <a:pPr>
              <a:defRPr/>
            </a:pPr>
            <a:r>
              <a:rPr lang="en-US" b="1">
                <a:solidFill>
                  <a:prstClr val="black"/>
                </a:solidFill>
                <a:ea typeface="Calibri"/>
                <a:cs typeface="Calibri"/>
              </a:rPr>
              <a:t>Key Scope: </a:t>
            </a:r>
            <a:r>
              <a:rPr lang="en-US">
                <a:solidFill>
                  <a:prstClr val="black"/>
                </a:solidFill>
                <a:ea typeface="+mn-lt"/>
                <a:cs typeface="+mn-lt"/>
              </a:rPr>
              <a:t>Airport Planning (e.g., Airside Planning and Analysis; Airspace Analysis and Compliance; Airport Layout Plan updates; FAA-Approved Passenger and Aircraft Operations Forecasts; Terminal and Concourse Functional Planning; Landside and Regional Planning; Future Infrastructure and Energy Planning; Airport System Master and Strategic Planning; Aviation Data Analytics, Modeling, and Technical Support; Stakeholder Engagement and Political Savvy)</a:t>
            </a:r>
          </a:p>
        </p:txBody>
      </p:sp>
    </p:spTree>
    <p:extLst>
      <p:ext uri="{BB962C8B-B14F-4D97-AF65-F5344CB8AC3E}">
        <p14:creationId xmlns:p14="http://schemas.microsoft.com/office/powerpoint/2010/main" val="405011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22C4F-9A14-588C-1CD9-BBEAADEC789E}"/>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354828EA-D920-D352-9BBB-47E5C819453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Airport Design Professional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889912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1DC6-A9FE-8F34-5FAE-12EEB112494B}"/>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26B2C388-A0AC-DC86-27E5-A936E984B446}"/>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ea typeface="+mj-lt"/>
                <a:cs typeface="+mj-lt"/>
              </a:rPr>
              <a:t>Airport Design Professional Services</a:t>
            </a:r>
            <a:endParaRPr lang="en-US">
              <a:ea typeface="+mn-ea"/>
              <a:cs typeface="+mn-cs"/>
            </a:endParaRPr>
          </a:p>
        </p:txBody>
      </p:sp>
      <p:sp>
        <p:nvSpPr>
          <p:cNvPr id="3" name="TextBox 2">
            <a:extLst>
              <a:ext uri="{FF2B5EF4-FFF2-40B4-BE49-F238E27FC236}">
                <a16:creationId xmlns:a16="http://schemas.microsoft.com/office/drawing/2014/main" id="{1F2AA923-B817-D9C0-CBE5-68F227CD36D8}"/>
              </a:ext>
              <a:ext uri="{C183D7F6-B498-43B3-948B-1728B52AA6E4}">
                <adec:decorative xmlns:adec="http://schemas.microsoft.com/office/drawing/2017/decorative" val="0"/>
              </a:ext>
            </a:extLst>
          </p:cNvPr>
          <p:cNvSpPr txBox="1"/>
          <p:nvPr/>
        </p:nvSpPr>
        <p:spPr>
          <a:xfrm>
            <a:off x="769069" y="1507647"/>
            <a:ext cx="10653861" cy="3416320"/>
          </a:xfrm>
          <a:prstGeom prst="rect">
            <a:avLst/>
          </a:prstGeom>
          <a:noFill/>
        </p:spPr>
        <p:txBody>
          <a:bodyPr wrap="square" lIns="91440" tIns="45720" rIns="91440" bIns="45720" anchor="t">
            <a:spAutoFit/>
          </a:bodyPr>
          <a:lstStyle/>
          <a:p>
            <a:r>
              <a:rPr lang="en-US">
                <a:ea typeface="+mn-lt"/>
                <a:cs typeface="+mn-lt"/>
              </a:rPr>
              <a:t>The project consists of architectural, engineering, and other professional services on an on-call, as- needed task basis at Denver International Airport (DEN). The scope of work varies on an individual basis and may include, but not limited to, facility programming and planning, masterplan studies, strategic planning and implementation, infrastructure analysis, conceptual design, space planning, contract documents development, and design standards development.</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Q1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$2M to $4.99M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Rohini Saksena </a:t>
            </a:r>
            <a:r>
              <a:rPr lang="en-US"/>
              <a:t>| </a:t>
            </a:r>
            <a:r>
              <a:rPr lang="en-US">
                <a:ea typeface="+mn-lt"/>
                <a:cs typeface="+mn-lt"/>
                <a:hlinkClick r:id="rId3"/>
              </a:rPr>
              <a:t>rohini.saksena@flydenver.com</a:t>
            </a:r>
            <a:r>
              <a:rPr lang="en-US">
                <a:ea typeface="+mn-lt"/>
                <a:cs typeface="+mn-lt"/>
              </a:rPr>
              <a:t> </a:t>
            </a:r>
          </a:p>
          <a:p>
            <a:pPr>
              <a:defRPr/>
            </a:pPr>
            <a:r>
              <a:rPr lang="en-US" b="1">
                <a:solidFill>
                  <a:prstClr val="black"/>
                </a:solidFill>
                <a:ea typeface="Calibri"/>
                <a:cs typeface="Calibri"/>
              </a:rPr>
              <a:t>Key Scope: </a:t>
            </a:r>
            <a:r>
              <a:rPr lang="en-US">
                <a:solidFill>
                  <a:prstClr val="black"/>
                </a:solidFill>
                <a:ea typeface="+mn-lt"/>
                <a:cs typeface="+mn-lt"/>
              </a:rPr>
              <a:t>Architecture, Interiors, Space &amp; Facility Programming, Landscape, Civil, Structural, Mechanical, Electrical, Telecommunication, Building Code, Fire/Life Safety, ADA/Accessibility, Audio-visual</a:t>
            </a:r>
          </a:p>
        </p:txBody>
      </p:sp>
    </p:spTree>
    <p:extLst>
      <p:ext uri="{BB962C8B-B14F-4D97-AF65-F5344CB8AC3E}">
        <p14:creationId xmlns:p14="http://schemas.microsoft.com/office/powerpoint/2010/main" val="336350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595-4A79-AA39-2D82-E8D4A96A48C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4ACDF65-042A-45E3-7A17-04E43D553FA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82300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A230-5C8B-0BD8-1DE4-502C8485D26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FBCC236-AC21-759F-6C4B-27D27113B8C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ea typeface="+mj-lt"/>
                <a:cs typeface="+mj-lt"/>
              </a:rPr>
              <a:t>DEN Security Services - Regulatory Services</a:t>
            </a:r>
            <a:endParaRPr lang="en-US">
              <a:ea typeface="+mn-ea"/>
              <a:cs typeface="+mn-cs"/>
            </a:endParaRPr>
          </a:p>
        </p:txBody>
      </p:sp>
      <p:sp>
        <p:nvSpPr>
          <p:cNvPr id="3" name="TextBox 2">
            <a:extLst>
              <a:ext uri="{FF2B5EF4-FFF2-40B4-BE49-F238E27FC236}">
                <a16:creationId xmlns:a16="http://schemas.microsoft.com/office/drawing/2014/main" id="{E9BD6912-F601-95F2-743B-BFF1B9727F23}"/>
              </a:ext>
              <a:ext uri="{C183D7F6-B498-43B3-948B-1728B52AA6E4}">
                <adec:decorative xmlns:adec="http://schemas.microsoft.com/office/drawing/2017/decorative" val="0"/>
              </a:ext>
            </a:extLst>
          </p:cNvPr>
          <p:cNvSpPr txBox="1"/>
          <p:nvPr/>
        </p:nvSpPr>
        <p:spPr>
          <a:xfrm>
            <a:off x="769069" y="1507647"/>
            <a:ext cx="10653861" cy="2585323"/>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Q3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$100M+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Matt Gomez-Peterson</a:t>
            </a:r>
            <a:r>
              <a:rPr lang="en-US"/>
              <a:t>| </a:t>
            </a:r>
            <a:r>
              <a:rPr lang="en-US">
                <a:ea typeface="+mn-lt"/>
                <a:cs typeface="+mn-lt"/>
                <a:hlinkClick r:id="rId3"/>
              </a:rPr>
              <a:t>matthew.gomez-peterson@flydenver.com</a:t>
            </a:r>
            <a:r>
              <a:rPr lang="en-US">
                <a:ea typeface="+mn-lt"/>
                <a:cs typeface="+mn-lt"/>
              </a:rPr>
              <a:t> </a:t>
            </a:r>
          </a:p>
          <a:p>
            <a:pPr>
              <a:defRPr/>
            </a:pPr>
            <a:r>
              <a:rPr lang="en-US" b="1">
                <a:solidFill>
                  <a:prstClr val="black"/>
                </a:solidFill>
                <a:ea typeface="Calibri"/>
                <a:cs typeface="Calibri"/>
              </a:rPr>
              <a:t>Key Scope: </a:t>
            </a:r>
            <a:r>
              <a:rPr lang="en-US">
                <a:solidFill>
                  <a:prstClr val="black"/>
                </a:solidFill>
                <a:ea typeface="+mn-lt"/>
                <a:cs typeface="+mn-lt"/>
              </a:rPr>
              <a:t>Security Guards</a:t>
            </a:r>
          </a:p>
        </p:txBody>
      </p:sp>
    </p:spTree>
    <p:extLst>
      <p:ext uri="{BB962C8B-B14F-4D97-AF65-F5344CB8AC3E}">
        <p14:creationId xmlns:p14="http://schemas.microsoft.com/office/powerpoint/2010/main" val="1723211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9CC6-46E1-7B24-192E-E16FB3ABF61F}"/>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856617C8-D301-1095-66C9-17F3DEA6988C}"/>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Geospatial On-Call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5</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1036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ADD5-0035-FB09-D317-9EEB5A4B3EB6}"/>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E5AFCEB-D341-3B0A-8891-5B1164CFDD96}"/>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ea typeface="+mj-lt"/>
                <a:cs typeface="+mj-lt"/>
              </a:rPr>
              <a:t>Geospatial On-Call Services</a:t>
            </a:r>
            <a:endParaRPr lang="en-US">
              <a:ea typeface="+mn-ea"/>
              <a:cs typeface="+mn-cs"/>
            </a:endParaRPr>
          </a:p>
        </p:txBody>
      </p:sp>
      <p:sp>
        <p:nvSpPr>
          <p:cNvPr id="3" name="TextBox 2">
            <a:extLst>
              <a:ext uri="{FF2B5EF4-FFF2-40B4-BE49-F238E27FC236}">
                <a16:creationId xmlns:a16="http://schemas.microsoft.com/office/drawing/2014/main" id="{0259D0CD-93EB-9F7A-4965-5ADD262FE9D4}"/>
              </a:ext>
              <a:ext uri="{C183D7F6-B498-43B3-948B-1728B52AA6E4}">
                <adec:decorative xmlns:adec="http://schemas.microsoft.com/office/drawing/2017/decorative" val="0"/>
              </a:ext>
            </a:extLst>
          </p:cNvPr>
          <p:cNvSpPr txBox="1"/>
          <p:nvPr/>
        </p:nvSpPr>
        <p:spPr>
          <a:xfrm>
            <a:off x="769069" y="1507647"/>
            <a:ext cx="10653861" cy="2585323"/>
          </a:xfrm>
          <a:prstGeom prst="rect">
            <a:avLst/>
          </a:prstGeom>
          <a:noFill/>
        </p:spPr>
        <p:txBody>
          <a:bodyPr wrap="square" lIns="91440" tIns="45720" rIns="91440" bIns="45720" anchor="t">
            <a:spAutoFit/>
          </a:bodyPr>
          <a:lstStyle/>
          <a:p>
            <a:r>
              <a:rPr lang="en-US">
                <a:ea typeface="+mn-lt"/>
                <a:cs typeface="+mn-lt"/>
              </a:rPr>
              <a:t>DEN Geospatial Technologies seeks a qualified consultant team for geospatial services, including, enterprise GIS and ArcGIS Enterprise architecture, ArcGIS Indoors experience, automated workflows, data acquisition, and documentation.</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Q1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$5M To $9.99M</a:t>
            </a: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Chelsea Seiter-Weatherford</a:t>
            </a:r>
            <a:r>
              <a:rPr lang="en-US"/>
              <a:t>| </a:t>
            </a:r>
            <a:r>
              <a:rPr lang="en-US">
                <a:ea typeface="+mn-lt"/>
                <a:cs typeface="+mn-lt"/>
                <a:hlinkClick r:id="rId3"/>
              </a:rPr>
              <a:t>chelsea.seiter-weatherford@flydenver.com</a:t>
            </a:r>
            <a:r>
              <a:rPr lang="en-US">
                <a:ea typeface="+mn-lt"/>
                <a:cs typeface="+mn-lt"/>
              </a:rPr>
              <a:t> </a:t>
            </a:r>
          </a:p>
          <a:p>
            <a:pPr>
              <a:defRPr/>
            </a:pPr>
            <a:r>
              <a:rPr lang="en-US" b="1">
                <a:solidFill>
                  <a:prstClr val="black"/>
                </a:solidFill>
                <a:ea typeface="Calibri"/>
                <a:cs typeface="Calibri"/>
              </a:rPr>
              <a:t>Key Scope: </a:t>
            </a:r>
            <a:r>
              <a:rPr lang="en-US">
                <a:solidFill>
                  <a:prstClr val="black"/>
                </a:solidFill>
                <a:ea typeface="+mn-lt"/>
                <a:cs typeface="+mn-lt"/>
              </a:rPr>
              <a:t>Esri ArcGIS software suite, FME, geospatial expertise</a:t>
            </a:r>
          </a:p>
        </p:txBody>
      </p:sp>
    </p:spTree>
    <p:extLst>
      <p:ext uri="{BB962C8B-B14F-4D97-AF65-F5344CB8AC3E}">
        <p14:creationId xmlns:p14="http://schemas.microsoft.com/office/powerpoint/2010/main" val="3364023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7676-0482-9DB2-8CD0-7F2CFDCA319E}"/>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1048170-CF29-BB10-A4CE-D28E7B6D3F1C}"/>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26-006 ACON CCON Wayfinding Refresh</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6</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733456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2961-10DC-EDCD-AFC4-FB88AF0CD7D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1038481-9769-F542-1299-69DC6276CC7D}"/>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dirty="0">
                <a:solidFill>
                  <a:srgbClr val="440099"/>
                </a:solidFill>
                <a:ea typeface="+mj-lt"/>
                <a:cs typeface="+mj-lt"/>
              </a:rPr>
              <a:t>26-006 ACON CCON Wayfinding Refresh</a:t>
            </a:r>
            <a:endParaRPr lang="en-US" dirty="0">
              <a:ea typeface="+mn-ea"/>
              <a:cs typeface="+mn-cs"/>
            </a:endParaRPr>
          </a:p>
        </p:txBody>
      </p:sp>
      <p:sp>
        <p:nvSpPr>
          <p:cNvPr id="3" name="TextBox 2">
            <a:extLst>
              <a:ext uri="{FF2B5EF4-FFF2-40B4-BE49-F238E27FC236}">
                <a16:creationId xmlns:a16="http://schemas.microsoft.com/office/drawing/2014/main" id="{45FC6D72-731E-B671-E56A-558F37C1FD6F}"/>
              </a:ext>
              <a:ext uri="{C183D7F6-B498-43B3-948B-1728B52AA6E4}">
                <adec:decorative xmlns:adec="http://schemas.microsoft.com/office/drawing/2017/decorative" val="0"/>
              </a:ext>
            </a:extLst>
          </p:cNvPr>
          <p:cNvSpPr txBox="1"/>
          <p:nvPr/>
        </p:nvSpPr>
        <p:spPr>
          <a:xfrm>
            <a:off x="769069" y="1507647"/>
            <a:ext cx="10653861" cy="3416320"/>
          </a:xfrm>
          <a:prstGeom prst="rect">
            <a:avLst/>
          </a:prstGeom>
          <a:noFill/>
        </p:spPr>
        <p:txBody>
          <a:bodyPr wrap="square" lIns="91440" tIns="45720" rIns="91440" bIns="45720" anchor="t">
            <a:spAutoFit/>
          </a:bodyPr>
          <a:lstStyle/>
          <a:p>
            <a:r>
              <a:rPr lang="en-US">
                <a:ea typeface="+mn-lt"/>
                <a:cs typeface="+mn-lt"/>
              </a:rPr>
              <a:t>Design services for a comprehensive wayfinding and signage refresh of DEN’s A and C Concourses, aligning legacy systems with current airport standards. Scope includes planning, design, and construction documents, with design anticipated to take approximately 6–8 months.</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Late-March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$1.8M</a:t>
            </a: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Krystal Schumacher</a:t>
            </a:r>
            <a:r>
              <a:rPr lang="en-US"/>
              <a:t>| </a:t>
            </a:r>
            <a:r>
              <a:rPr lang="en-US">
                <a:ea typeface="+mn-lt"/>
                <a:cs typeface="+mn-lt"/>
                <a:hlinkClick r:id="rId3"/>
              </a:rPr>
              <a:t>krystal.schumacher@flydenver.com</a:t>
            </a:r>
            <a:r>
              <a:rPr lang="en-US">
                <a:ea typeface="+mn-lt"/>
                <a:cs typeface="+mn-lt"/>
              </a:rPr>
              <a:t> </a:t>
            </a:r>
          </a:p>
          <a:p>
            <a:pPr>
              <a:defRPr/>
            </a:pPr>
            <a:r>
              <a:rPr lang="en-US" b="1">
                <a:solidFill>
                  <a:prstClr val="black"/>
                </a:solidFill>
                <a:ea typeface="Calibri"/>
                <a:cs typeface="Calibri"/>
              </a:rPr>
              <a:t>Key Scope: </a:t>
            </a:r>
            <a:r>
              <a:rPr lang="en-US">
                <a:solidFill>
                  <a:prstClr val="black"/>
                </a:solidFill>
                <a:ea typeface="+mn-lt"/>
                <a:cs typeface="+mn-lt"/>
              </a:rPr>
              <a:t>Architectural design and integration, Wayfinding and Environmental Graphic Design, Structural engineering, electrical engineering, low-voltage and technology integration, Accessibility and ADA compliance specialists, BIM and CAD modeling specialists, construction documentation and specification writers, cost estimators, project management and stakeholder coordination</a:t>
            </a:r>
          </a:p>
        </p:txBody>
      </p:sp>
    </p:spTree>
    <p:extLst>
      <p:ext uri="{BB962C8B-B14F-4D97-AF65-F5344CB8AC3E}">
        <p14:creationId xmlns:p14="http://schemas.microsoft.com/office/powerpoint/2010/main" val="261575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E7B97-0A60-9049-A84B-55EFE6056DF6}"/>
              </a:ext>
            </a:extLst>
          </p:cNvPr>
          <p:cNvSpPr>
            <a:spLocks noGrp="1"/>
          </p:cNvSpPr>
          <p:nvPr>
            <p:ph type="title" idx="4294967295"/>
          </p:nvPr>
        </p:nvSpPr>
        <p:spPr>
          <a:xfrm>
            <a:off x="838200" y="-1325563"/>
            <a:ext cx="10515600" cy="1325563"/>
          </a:xfrm>
          <a:prstGeom prst="rect">
            <a:avLst/>
          </a:prstGeom>
        </p:spPr>
        <p:txBody>
          <a:bodyPr anchor="b"/>
          <a:lstStyle/>
          <a:p>
            <a:r>
              <a:rPr lang="en-US" dirty="0">
                <a:solidFill>
                  <a:srgbClr val="440099"/>
                </a:solidFill>
                <a:ea typeface="+mj-lt"/>
                <a:cs typeface="+mj-lt"/>
              </a:rPr>
              <a:t>26-006 ACON CCON Wayfinding Refresh Continued </a:t>
            </a:r>
            <a:endParaRPr lang="en-US" dirty="0"/>
          </a:p>
        </p:txBody>
      </p:sp>
      <p:pic>
        <p:nvPicPr>
          <p:cNvPr id="3" name="Picture 2">
            <a:extLst>
              <a:ext uri="{FF2B5EF4-FFF2-40B4-BE49-F238E27FC236}">
                <a16:creationId xmlns:a16="http://schemas.microsoft.com/office/drawing/2014/main" id="{8735176C-AC99-AA41-E66D-DF41198144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2066" y="-1"/>
            <a:ext cx="11291324" cy="6771409"/>
          </a:xfrm>
          <a:prstGeom prst="rect">
            <a:avLst/>
          </a:prstGeom>
        </p:spPr>
      </p:pic>
      <p:sp>
        <p:nvSpPr>
          <p:cNvPr id="2" name="Slide Number Placeholder 1">
            <a:extLst>
              <a:ext uri="{FF2B5EF4-FFF2-40B4-BE49-F238E27FC236}">
                <a16:creationId xmlns:a16="http://schemas.microsoft.com/office/drawing/2014/main" id="{1B960C5A-FDC4-BB4E-B798-DDA3AD505B4D}"/>
              </a:ext>
            </a:extLst>
          </p:cNvPr>
          <p:cNvSpPr>
            <a:spLocks noGrp="1"/>
          </p:cNvSpPr>
          <p:nvPr>
            <p:ph type="sldNum" sz="quarter" idx="12"/>
          </p:nvPr>
        </p:nvSpPr>
        <p:spPr/>
        <p:txBody>
          <a:bodyPr/>
          <a:lstStyle/>
          <a:p>
            <a:fld id="{1AD8ADAF-E0A9-C440-BF83-4CE99D685A9D}" type="slidenum">
              <a:rPr lang="en-US" smtClean="0"/>
              <a:t>29</a:t>
            </a:fld>
            <a:endParaRPr lang="en-US"/>
          </a:p>
        </p:txBody>
      </p:sp>
    </p:spTree>
    <p:extLst>
      <p:ext uri="{BB962C8B-B14F-4D97-AF65-F5344CB8AC3E}">
        <p14:creationId xmlns:p14="http://schemas.microsoft.com/office/powerpoint/2010/main" val="1087396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Please note that the Chat and Q&amp;A Functions are closed</a:t>
            </a:r>
          </a:p>
          <a:p>
            <a:pPr marL="971550" lvl="1" indent="-285750">
              <a:buClr>
                <a:schemeClr val="tx1"/>
              </a:buClr>
            </a:pPr>
            <a:r>
              <a:rPr lang="en-US" sz="2000"/>
              <a:t>If you would like to introduce your firm to everyone, please scan the QR Code and let us know the projects you are interested in. </a:t>
            </a:r>
          </a:p>
          <a:p>
            <a:pPr marL="0" indent="0">
              <a:buNone/>
            </a:pP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332BC-7736-7084-1352-76167D42963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B4624BC-49D5-2741-7CE7-617C0EDC7EA4}"/>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2027 DEN Research Survey Firm RFP</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7</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13898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CEDA-7A2E-7EA9-1B9D-DAB372517404}"/>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D6A33A7-5A22-2ACC-80AD-85101D2F1A2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ea typeface="+mj-lt"/>
                <a:cs typeface="+mj-lt"/>
              </a:rPr>
              <a:t>2027 DEN Research Survey Firm RFP</a:t>
            </a:r>
            <a:endParaRPr lang="en-US">
              <a:ea typeface="+mn-ea"/>
              <a:cs typeface="+mn-cs"/>
            </a:endParaRPr>
          </a:p>
        </p:txBody>
      </p:sp>
      <p:sp>
        <p:nvSpPr>
          <p:cNvPr id="3" name="TextBox 2">
            <a:extLst>
              <a:ext uri="{FF2B5EF4-FFF2-40B4-BE49-F238E27FC236}">
                <a16:creationId xmlns:a16="http://schemas.microsoft.com/office/drawing/2014/main" id="{C56EAF67-5866-D702-4815-6B3FBA1B5876}"/>
              </a:ext>
              <a:ext uri="{C183D7F6-B498-43B3-948B-1728B52AA6E4}">
                <adec:decorative xmlns:adec="http://schemas.microsoft.com/office/drawing/2017/decorative" val="0"/>
              </a:ext>
            </a:extLst>
          </p:cNvPr>
          <p:cNvSpPr txBox="1"/>
          <p:nvPr/>
        </p:nvSpPr>
        <p:spPr>
          <a:xfrm>
            <a:off x="769069" y="1507647"/>
            <a:ext cx="10653861" cy="3970318"/>
          </a:xfrm>
          <a:prstGeom prst="rect">
            <a:avLst/>
          </a:prstGeom>
          <a:noFill/>
        </p:spPr>
        <p:txBody>
          <a:bodyPr wrap="square" lIns="91440" tIns="45720" rIns="91440" bIns="45720" anchor="t">
            <a:spAutoFit/>
          </a:bodyPr>
          <a:lstStyle/>
          <a:p>
            <a:r>
              <a:rPr lang="en-US">
                <a:ea typeface="+mn-lt"/>
                <a:cs typeface="+mn-lt"/>
              </a:rPr>
              <a:t>Denver International Airport (DEN) is seeking a firm to conduct and oversee the fieldwork survey, analysis, and reporting of survey work within DEN to gather passenger feedback and perceptions in various work areas. Areas including to develop survey methods and sampling plans; recruit, train, and manage data collectors; conduct surveys; analyze data; and develop reports and recommendations for DEN leadership regarding data, trends, determination of statistical significance of changes, areas for improvement, project prioritization, benchmarking, etc.</a:t>
            </a:r>
            <a:endParaRPr lang="en-US">
              <a:ea typeface="Calibri"/>
              <a:cs typeface="Calibri"/>
            </a:endParaRPr>
          </a:p>
          <a:p>
            <a:endParaRPr lang="en-US" b="1">
              <a:solidFill>
                <a:prstClr val="black"/>
              </a:solidFill>
              <a:cs typeface="Calibri"/>
            </a:endParaRP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Less than $500K</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solidFill>
                  <a:prstClr val="black"/>
                </a:solidFill>
                <a:ea typeface="+mn-lt"/>
                <a:cs typeface="+mn-lt"/>
              </a:rPr>
              <a:t>Valeria Rodriguez</a:t>
            </a:r>
            <a:r>
              <a:rPr lang="en-US"/>
              <a:t>| </a:t>
            </a:r>
            <a:r>
              <a:rPr lang="en-US">
                <a:ea typeface="+mn-lt"/>
                <a:cs typeface="+mn-lt"/>
                <a:hlinkClick r:id="rId3"/>
              </a:rPr>
              <a:t>valeria.rodriguez@flydenver.com</a:t>
            </a:r>
            <a:r>
              <a:rPr lang="en-US">
                <a:ea typeface="+mn-lt"/>
                <a:cs typeface="+mn-lt"/>
              </a:rPr>
              <a:t> </a:t>
            </a:r>
          </a:p>
          <a:p>
            <a:pPr>
              <a:defRPr/>
            </a:pPr>
            <a:r>
              <a:rPr lang="en-US" b="1">
                <a:solidFill>
                  <a:prstClr val="black"/>
                </a:solidFill>
                <a:ea typeface="+mn-lt"/>
                <a:cs typeface="+mn-lt"/>
              </a:rPr>
              <a:t>Key Scope: </a:t>
            </a:r>
            <a:r>
              <a:rPr lang="en-US">
                <a:solidFill>
                  <a:prstClr val="black"/>
                </a:solidFill>
                <a:ea typeface="+mn-lt"/>
                <a:cs typeface="+mn-lt"/>
              </a:rPr>
              <a:t>Data gathering and analysis</a:t>
            </a:r>
          </a:p>
          <a:p>
            <a:pPr>
              <a:defRPr/>
            </a:pPr>
            <a:endParaRPr lang="en-US">
              <a:solidFill>
                <a:prstClr val="black"/>
              </a:solidFill>
              <a:ea typeface="+mn-lt"/>
              <a:cs typeface="+mn-lt"/>
            </a:endParaRPr>
          </a:p>
        </p:txBody>
      </p:sp>
    </p:spTree>
    <p:extLst>
      <p:ext uri="{BB962C8B-B14F-4D97-AF65-F5344CB8AC3E}">
        <p14:creationId xmlns:p14="http://schemas.microsoft.com/office/powerpoint/2010/main" val="109990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97B1-9FD5-04B1-8185-9380B5CEDA2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E0BCDE9-E9DB-A086-FA4F-06D05976634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VALE </a:t>
            </a:r>
            <a:r>
              <a:rPr lang="en-US" sz="3600" err="1">
                <a:solidFill>
                  <a:schemeClr val="bg1"/>
                </a:solidFill>
              </a:rPr>
              <a:t>eGSE</a:t>
            </a:r>
            <a:r>
              <a:rPr lang="en-US" sz="3600">
                <a:solidFill>
                  <a:schemeClr val="bg1"/>
                </a:solidFill>
              </a:rPr>
              <a:t> Concourse Charging Stations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#8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030881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B644-0771-F228-FEF8-37A289B0D712}"/>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E6CECEC-771D-A1A1-7859-EFDEF6CF7E22}"/>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VALE </a:t>
            </a:r>
            <a:r>
              <a:rPr lang="en-US" sz="2800" err="1">
                <a:solidFill>
                  <a:srgbClr val="440099"/>
                </a:solidFill>
                <a:latin typeface="+mn-lt"/>
                <a:ea typeface="+mn-ea"/>
                <a:cs typeface="+mn-cs"/>
              </a:rPr>
              <a:t>eGSE</a:t>
            </a:r>
            <a:r>
              <a:rPr lang="en-US" sz="2800">
                <a:solidFill>
                  <a:srgbClr val="440099"/>
                </a:solidFill>
                <a:latin typeface="+mn-lt"/>
                <a:ea typeface="+mn-ea"/>
                <a:cs typeface="+mn-cs"/>
              </a:rPr>
              <a:t> Concourse Charging Stations</a:t>
            </a:r>
          </a:p>
        </p:txBody>
      </p:sp>
      <p:sp>
        <p:nvSpPr>
          <p:cNvPr id="3" name="TextBox 2">
            <a:extLst>
              <a:ext uri="{FF2B5EF4-FFF2-40B4-BE49-F238E27FC236}">
                <a16:creationId xmlns:a16="http://schemas.microsoft.com/office/drawing/2014/main" id="{46A1626A-47AC-9C23-1004-CF4C5C5E1CF0}"/>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t>Install 12-15 MVS 400 Posi-Charge stations and secondary units along various gates at Concourse A and Concourse C, to support current and future electrification of electric ground service equipment (</a:t>
            </a:r>
            <a:r>
              <a:rPr lang="en-US" err="1"/>
              <a:t>eGSE</a:t>
            </a:r>
            <a:r>
              <a:rPr lang="en-US"/>
              <a:t>).  The charging stations will be connected to a Power Share unit which will be connected to the passenger loading bridge GPU.</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Q1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cs typeface="Calibri"/>
              </a:rPr>
              <a:t>$500K to $1.99M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t>Mark </a:t>
            </a:r>
            <a:r>
              <a:rPr lang="en-US" err="1"/>
              <a:t>Tabugadir</a:t>
            </a:r>
            <a:r>
              <a:rPr lang="en-US"/>
              <a:t>| </a:t>
            </a:r>
            <a:r>
              <a:rPr lang="en-US">
                <a:hlinkClick r:id="rId3"/>
              </a:rPr>
              <a:t>mark.tabugadir@flydenver.com</a:t>
            </a:r>
            <a:r>
              <a:rPr lang="en-US"/>
              <a:t> </a:t>
            </a:r>
            <a:endParaRPr lang="en-US">
              <a:ea typeface="Calibri"/>
              <a:cs typeface="Calibri"/>
            </a:endParaRPr>
          </a:p>
          <a:p>
            <a:pPr lvl="0">
              <a:defRPr/>
            </a:pPr>
            <a:r>
              <a:rPr lang="en-US" b="1">
                <a:solidFill>
                  <a:prstClr val="black"/>
                </a:solidFill>
                <a:ea typeface="Calibri"/>
                <a:cs typeface="Calibri"/>
              </a:rPr>
              <a:t>Key Scope: </a:t>
            </a:r>
            <a:r>
              <a:rPr lang="en-US">
                <a:solidFill>
                  <a:prstClr val="black"/>
                </a:solidFill>
                <a:ea typeface="Calibri"/>
                <a:cs typeface="Calibri"/>
              </a:rPr>
              <a:t>Electrical</a:t>
            </a:r>
          </a:p>
        </p:txBody>
      </p:sp>
    </p:spTree>
    <p:extLst>
      <p:ext uri="{BB962C8B-B14F-4D97-AF65-F5344CB8AC3E}">
        <p14:creationId xmlns:p14="http://schemas.microsoft.com/office/powerpoint/2010/main" val="1140155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0A4A-F29A-5E63-9316-26F374D3666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E0EA93A-32AF-ADA4-942E-139A8217B69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Tunnel Switchgear Heaving Remediation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8</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048274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2825D-0D27-B293-6293-A710117C1D24}"/>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556B9D25-DF51-B127-CD4B-D229A35EAC0D}"/>
              </a:ext>
            </a:extLst>
          </p:cNvPr>
          <p:cNvSpPr>
            <a:spLocks noGrp="1"/>
          </p:cNvSpPr>
          <p:nvPr>
            <p:ph type="title" idx="4294967295"/>
          </p:nvPr>
        </p:nvSpPr>
        <p:spPr>
          <a:xfrm>
            <a:off x="721452" y="447031"/>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Tunnel Switchgear Heaving Remediation  </a:t>
            </a:r>
            <a:endParaRPr lang="en-US" sz="2800"/>
          </a:p>
        </p:txBody>
      </p:sp>
      <p:sp>
        <p:nvSpPr>
          <p:cNvPr id="3" name="TextBox 2">
            <a:extLst>
              <a:ext uri="{FF2B5EF4-FFF2-40B4-BE49-F238E27FC236}">
                <a16:creationId xmlns:a16="http://schemas.microsoft.com/office/drawing/2014/main" id="{C51312FF-A27D-AE57-E2D4-57C4BD78A09B}"/>
              </a:ext>
              <a:ext uri="{C183D7F6-B498-43B3-948B-1728B52AA6E4}">
                <adec:decorative xmlns:adec="http://schemas.microsoft.com/office/drawing/2017/decorative" val="1"/>
              </a:ext>
            </a:extLst>
          </p:cNvPr>
          <p:cNvSpPr txBox="1"/>
          <p:nvPr/>
        </p:nvSpPr>
        <p:spPr>
          <a:xfrm>
            <a:off x="721452" y="1332656"/>
            <a:ext cx="10108129" cy="507831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Six switchgear rooms in the East and West cores of ACON, BCON, and CCON have experienced soil heaving, causing damage to both equipment and enclosures. Additionally, ACON East and West sub-cores face significant water intrusion, impacting switchgear performance.</a:t>
            </a:r>
            <a:endParaRPr kumimoji="0" lang="en-US"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lang="en-US">
                <a:solidFill>
                  <a:prstClr val="black"/>
                </a:solidFill>
                <a:latin typeface="Calibri" panose="020F0502020204030204"/>
                <a:cs typeface="Calibri"/>
              </a:rPr>
              <a:t>Demolish</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 damaged switchgear and enclosures.</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indent="-285750">
              <a:buClr>
                <a:srgbClr val="E35B2A"/>
              </a:buClr>
              <a:buFont typeface="Arial" panose="020B0604020202020204" pitchFamily="34" charset="0"/>
              <a:buChar char="•"/>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Install new switchgear on</a:t>
            </a:r>
            <a:r>
              <a:rPr lang="en-US">
                <a:solidFill>
                  <a:prstClr val="black"/>
                </a:solidFill>
                <a:latin typeface="Calibri" panose="020F0502020204030204"/>
                <a:cs typeface="Calibri"/>
              </a:rPr>
              <a:t> a structural element that prevents any future heaving will not damage new switchgear</a:t>
            </a:r>
            <a:endParaRPr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Construct code-compliant enclosures with fire-rated walls, fire suppression, and HVAC.</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Implement water mitigation at ACON sub-cores.</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ea typeface="Calibri"/>
                <a:cs typeface="Calibri"/>
              </a:rPr>
              <a:t>Design-Build, Two-part procurement with RFQ &amp; RFP</a:t>
            </a:r>
            <a:endParaRPr lang="en-US"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endParaRPr lang="en-US" b="1">
              <a:solidFill>
                <a:prstClr val="black"/>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KEY INFORMATION </a:t>
            </a:r>
            <a:endParaRPr kumimoji="0" lang="en-US" b="1"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Anticipated Advertisement Date: </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 </a:t>
            </a:r>
            <a:r>
              <a:rPr lang="en-US">
                <a:solidFill>
                  <a:prstClr val="black"/>
                </a:solidFill>
                <a:latin typeface="Calibri" panose="020F0502020204030204"/>
                <a:cs typeface="Calibri"/>
              </a:rPr>
              <a:t>Q1/Q2 2026</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Estimated Project Value: </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$10M to $49.99M</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Small Business Program Goal: </a:t>
            </a:r>
            <a:r>
              <a:rPr lang="en-US">
                <a:solidFill>
                  <a:prstClr val="black"/>
                </a:solidFill>
                <a:latin typeface="Calibri" panose="020F0502020204030204"/>
                <a:cs typeface="Calibri"/>
              </a:rPr>
              <a:t>10</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 MWBE Goal</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Key Scope/Industry: </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Electrical, Concrete, Masonry, Earthwork, Civil Utilities, Mechanical, Electrical, Plumbing</a:t>
            </a:r>
            <a:endParaRPr kumimoji="0" lang="en-US"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Calibri"/>
              </a:rPr>
              <a:t>Project Manager: </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Mark </a:t>
            </a:r>
            <a:r>
              <a:rPr kumimoji="0" lang="en-US" b="0" i="0" u="none" strike="noStrike" kern="1200" cap="none" spc="0" normalizeH="0" baseline="0" noProof="0" err="1">
                <a:ln>
                  <a:noFill/>
                </a:ln>
                <a:solidFill>
                  <a:prstClr val="black"/>
                </a:solidFill>
                <a:effectLst/>
                <a:uLnTx/>
                <a:uFillTx/>
                <a:latin typeface="Calibri" panose="020F0502020204030204"/>
                <a:ea typeface="+mn-ea"/>
                <a:cs typeface="Calibri"/>
              </a:rPr>
              <a:t>Tabugadir</a:t>
            </a: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b="0" i="0" u="none" strike="noStrike" kern="1200" cap="none" spc="0" normalizeH="0" baseline="0" noProof="0">
                <a:ln>
                  <a:noFill/>
                </a:ln>
                <a:solidFill>
                  <a:srgbClr val="0563C1"/>
                </a:solidFill>
                <a:effectLst/>
                <a:uLnTx/>
                <a:uFillTx/>
                <a:latin typeface="Calibri" panose="020F0502020204030204"/>
                <a:ea typeface="+mn-ea"/>
                <a:cs typeface="Calibri"/>
                <a:hlinkClick r:id="rId3"/>
              </a:rPr>
              <a:t>mark.tabugadir@flydenver.com</a:t>
            </a:r>
            <a:r>
              <a:rPr kumimoji="0" lang="en-US" b="0" i="0" u="none" strike="noStrike" kern="1200" cap="none" spc="0" normalizeH="0" baseline="0" noProof="0">
                <a:ln>
                  <a:noFill/>
                </a:ln>
                <a:solidFill>
                  <a:srgbClr val="0563C1"/>
                </a:solidFill>
                <a:effectLst/>
                <a:uLnTx/>
                <a:uFillTx/>
                <a:latin typeface="Calibri" panose="020F0502020204030204"/>
                <a:ea typeface="+mn-ea"/>
                <a:cs typeface="Calibri"/>
              </a:rPr>
              <a:t> </a:t>
            </a:r>
            <a:endParaRPr kumimoji="0" lang="en-US" b="0" i="0" u="none" strike="noStrike" kern="1200" cap="none" spc="0" normalizeH="0" baseline="0" noProof="0">
              <a:ln>
                <a:noFill/>
              </a:ln>
              <a:solidFill>
                <a:prstClr val="black"/>
              </a:solidFill>
              <a:effectLst/>
              <a:uLnTx/>
              <a:uFillTx/>
              <a:latin typeface="Aptos Narrow"/>
              <a:ea typeface="+mn-ea"/>
              <a:cs typeface="Arial"/>
            </a:endParaRPr>
          </a:p>
        </p:txBody>
      </p:sp>
    </p:spTree>
    <p:extLst>
      <p:ext uri="{BB962C8B-B14F-4D97-AF65-F5344CB8AC3E}">
        <p14:creationId xmlns:p14="http://schemas.microsoft.com/office/powerpoint/2010/main" val="2843173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67FBE-34F4-6A68-C089-E15DCDDC9834}"/>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C3C6F421-96C0-590C-49B1-3BDDE4C2D96B}"/>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b="0" i="0" u="none" strike="noStrike" kern="1200" cap="none" spc="0" normalizeH="0" baseline="0" noProof="0">
                <a:ln>
                  <a:noFill/>
                </a:ln>
                <a:solidFill>
                  <a:schemeClr val="bg1"/>
                </a:solidFill>
                <a:effectLst/>
                <a:uLnTx/>
                <a:uFillTx/>
                <a:latin typeface="+mn-lt"/>
                <a:ea typeface="Calibri"/>
                <a:cs typeface="Calibri"/>
              </a:rPr>
              <a:t>G</a:t>
            </a:r>
            <a:r>
              <a:rPr lang="en-US" sz="3600">
                <a:solidFill>
                  <a:schemeClr val="bg1"/>
                </a:solidFill>
                <a:latin typeface="+mn-lt"/>
                <a:ea typeface="Calibri"/>
                <a:cs typeface="Calibri"/>
              </a:rPr>
              <a:t>ARDI A33 &amp; A35</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9</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
        <p:nvSpPr>
          <p:cNvPr id="2" name="Rectangle 1">
            <a:extLst>
              <a:ext uri="{FF2B5EF4-FFF2-40B4-BE49-F238E27FC236}">
                <a16:creationId xmlns:a16="http://schemas.microsoft.com/office/drawing/2014/main" id="{9EF6D0AC-6605-48D9-A5F5-484A4E4CABD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Calibri" panose="020F0502020204030204" pitchFamily="34" charset="0"/>
              </a:rPr>
              <a:t>GARDI A33 &amp; A35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4A6E7867-6073-8932-10DB-9B161A508D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cs typeface="Calibri" panose="020F0502020204030204" pitchFamily="34" charset="0"/>
              </a:rPr>
              <a:t>GARDI A33 &amp; A35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8244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09460-862E-B3A2-E34D-3D59619606F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AFB8CC4-9810-0A84-F90D-B2E4452C1448}"/>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GARDI A33 &amp; A35</a:t>
            </a:r>
          </a:p>
        </p:txBody>
      </p:sp>
      <p:sp>
        <p:nvSpPr>
          <p:cNvPr id="3" name="TextBox 2">
            <a:extLst>
              <a:ext uri="{FF2B5EF4-FFF2-40B4-BE49-F238E27FC236}">
                <a16:creationId xmlns:a16="http://schemas.microsoft.com/office/drawing/2014/main" id="{FA87E029-0E7B-54FF-3740-220A6C1F18FA}"/>
              </a:ext>
              <a:ext uri="{C183D7F6-B498-43B3-948B-1728B52AA6E4}">
                <adec:decorative xmlns:adec="http://schemas.microsoft.com/office/drawing/2017/decorative" val="0"/>
              </a:ext>
            </a:extLst>
          </p:cNvPr>
          <p:cNvSpPr txBox="1"/>
          <p:nvPr/>
        </p:nvSpPr>
        <p:spPr>
          <a:xfrm>
            <a:off x="769069" y="1507647"/>
            <a:ext cx="10653861" cy="3693319"/>
          </a:xfrm>
          <a:prstGeom prst="rect">
            <a:avLst/>
          </a:prstGeom>
          <a:noFill/>
        </p:spPr>
        <p:txBody>
          <a:bodyPr wrap="square" lIns="91440" tIns="45720" rIns="91440" bIns="45720" anchor="t">
            <a:spAutoFit/>
          </a:bodyPr>
          <a:lstStyle/>
          <a:p>
            <a:r>
              <a:rPr lang="en-US"/>
              <a:t>This project will rehabilitate the apron airfield pavement at Concourse A, Gates A35 &amp; A35 from the Q4 of 2026 through Q1 of 2027. The pavement rehabilitation includes full depth pavement reconstruction and the installation of a drainable base layer. The pavement reconstruction will take place from the Concourse building face to the outer VSR trench drain and will re-establish positive drainage of the apron. In addition to pavement reconstruction, various gate apron utilities will be rehabilitated and replaced, as necessary. </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Q1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cs typeface="Calibri"/>
              </a:rPr>
              <a:t>$10M to $49.99M</a:t>
            </a: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t>Clint Sciacca| </a:t>
            </a:r>
            <a:r>
              <a:rPr lang="en-US">
                <a:hlinkClick r:id="rId3"/>
              </a:rPr>
              <a:t>Clint.Sciacca@flydenver.com</a:t>
            </a:r>
            <a:r>
              <a:rPr lang="en-US"/>
              <a:t> </a:t>
            </a:r>
          </a:p>
          <a:p>
            <a:pPr>
              <a:defRPr/>
            </a:pPr>
            <a:r>
              <a:rPr lang="en-US" b="1">
                <a:solidFill>
                  <a:prstClr val="black"/>
                </a:solidFill>
                <a:ea typeface="Calibri"/>
                <a:cs typeface="Calibri"/>
              </a:rPr>
              <a:t>Key Scope: </a:t>
            </a:r>
            <a:r>
              <a:rPr lang="en-US">
                <a:solidFill>
                  <a:prstClr val="black"/>
                </a:solidFill>
                <a:ea typeface="Calibri"/>
                <a:cs typeface="Calibri"/>
              </a:rPr>
              <a:t>Heavy Civil Construction, Concrete Paving, Jet Fuel Hydrant Replacements, Electrical PC Air Unit Installation, Concrete Demolition &amp; Crushing, Asphalt Paving, Utility Structure Replacements and Adjustments, Other misc. Utility Improvements</a:t>
            </a:r>
          </a:p>
        </p:txBody>
      </p:sp>
    </p:spTree>
    <p:extLst>
      <p:ext uri="{BB962C8B-B14F-4D97-AF65-F5344CB8AC3E}">
        <p14:creationId xmlns:p14="http://schemas.microsoft.com/office/powerpoint/2010/main" val="3886598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ACF2-5E9D-D591-47FA-F7906E4062E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72F99B86-957C-D67E-B73B-CCE5D58F6586}"/>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b="0" i="0" u="none" strike="noStrike" kern="1200" cap="none" spc="0" normalizeH="0" baseline="0" noProof="0">
                <a:ln>
                  <a:noFill/>
                </a:ln>
                <a:solidFill>
                  <a:schemeClr val="bg1"/>
                </a:solidFill>
                <a:effectLst/>
                <a:uLnTx/>
                <a:uFillTx/>
                <a:latin typeface="+mn-lt"/>
                <a:ea typeface="Calibri"/>
                <a:cs typeface="Calibri"/>
              </a:rPr>
              <a:t>DIW (Deicing Industrial Waste) Pond 009 Rehabilitation Project</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10</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742968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5C7F2-536E-7A1C-3416-EC325D223D76}"/>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2F384E3-A666-B2B2-7EB7-DBA0A6F0B579}"/>
              </a:ext>
            </a:extLst>
          </p:cNvPr>
          <p:cNvSpPr>
            <a:spLocks noGrp="1"/>
          </p:cNvSpPr>
          <p:nvPr>
            <p:ph type="title" idx="4294967295"/>
          </p:nvPr>
        </p:nvSpPr>
        <p:spPr>
          <a:xfrm>
            <a:off x="913270" y="462419"/>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DIW (Deicing Industrial Waste) Pond 009 Rehabilitation Project</a:t>
            </a:r>
            <a:endParaRPr lang="en-US" sz="2800"/>
          </a:p>
        </p:txBody>
      </p:sp>
      <p:sp>
        <p:nvSpPr>
          <p:cNvPr id="3" name="TextBox 2">
            <a:extLst>
              <a:ext uri="{FF2B5EF4-FFF2-40B4-BE49-F238E27FC236}">
                <a16:creationId xmlns:a16="http://schemas.microsoft.com/office/drawing/2014/main" id="{E6D2A3C6-5C3D-6AD7-36A4-5270B2BC6484}"/>
              </a:ext>
              <a:ext uri="{C183D7F6-B498-43B3-948B-1728B52AA6E4}">
                <adec:decorative xmlns:adec="http://schemas.microsoft.com/office/drawing/2017/decorative" val="0"/>
              </a:ext>
            </a:extLst>
          </p:cNvPr>
          <p:cNvSpPr txBox="1"/>
          <p:nvPr/>
        </p:nvSpPr>
        <p:spPr>
          <a:xfrm>
            <a:off x="913270" y="1336119"/>
            <a:ext cx="9497325" cy="5016758"/>
          </a:xfrm>
          <a:prstGeom prst="rect">
            <a:avLst/>
          </a:prstGeom>
          <a:noFill/>
        </p:spPr>
        <p:txBody>
          <a:bodyPr wrap="square" lIns="91440" tIns="45720" rIns="91440" bIns="45720" anchor="t">
            <a:spAutoFit/>
          </a:bodyPr>
          <a:lstStyle/>
          <a:p>
            <a:r>
              <a:rPr lang="en-US" sz="1600"/>
              <a:t>Project to rehabilitate DIW Pond 009’s infrastructure to operational standard. SOW includes refurbishing the WADS wet well and replacing the pond liners, ballast tubes, concrete surfaces, pumps, valves, actuators, and influence pipes. A PLC (SCADA) system, new discharge line, 2 MG glycol tank, and a secondary power supply are also included. Earthwork grading include expanding cell 3 and enlarging the existing glycol tank containment pad.</a:t>
            </a:r>
          </a:p>
          <a:p>
            <a:endParaRPr lang="en-US" sz="1600" b="1">
              <a:solidFill>
                <a:prstClr val="black"/>
              </a:solidFill>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Anticipated Advertisement Date: </a:t>
            </a:r>
            <a:r>
              <a:rPr kumimoji="0" lang="en-US" sz="1600" b="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Q1 2026</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cs typeface="Calibri"/>
              </a:rPr>
              <a:t>$10M to $49.99M</a:t>
            </a: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Small Business Program Goal:</a:t>
            </a:r>
            <a:r>
              <a:rPr kumimoji="0" lang="en-US" sz="160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0% DBE goal</a:t>
            </a:r>
            <a:endParaRPr lang="en-US" sz="1600">
              <a:solidFill>
                <a:prstClr val="black"/>
              </a:solidFill>
              <a:ea typeface="Calibri"/>
              <a:cs typeface="Calibri"/>
            </a:endParaRPr>
          </a:p>
          <a:p>
            <a:r>
              <a:rPr lang="en-US" sz="1600" b="1"/>
              <a:t>Key Scope/Industry:</a:t>
            </a:r>
            <a:endParaRPr lang="en-US" sz="1600"/>
          </a:p>
          <a:p>
            <a:pPr marL="285750" indent="-285750">
              <a:buClr>
                <a:srgbClr val="E35B2A"/>
              </a:buClr>
              <a:buFont typeface="Arial"/>
              <a:buChar char="•"/>
            </a:pPr>
            <a:r>
              <a:rPr lang="en-US" sz="1600"/>
              <a:t>General Civil Contractor</a:t>
            </a:r>
            <a:endParaRPr lang="en-US" sz="1600">
              <a:ea typeface="Calibri"/>
              <a:cs typeface="Calibri"/>
            </a:endParaRPr>
          </a:p>
          <a:p>
            <a:r>
              <a:rPr lang="en-US" sz="1600" b="1"/>
              <a:t>Specialty Contractors:</a:t>
            </a:r>
            <a:endParaRPr lang="en-US" sz="1600"/>
          </a:p>
          <a:p>
            <a:pPr marL="285750" indent="-285750">
              <a:buClr>
                <a:srgbClr val="E35B2A"/>
              </a:buClr>
              <a:buFont typeface="Arial" panose="020B0604020202020204" pitchFamily="34" charset="0"/>
              <a:buChar char="•"/>
            </a:pPr>
            <a:r>
              <a:rPr lang="en-US" sz="1600"/>
              <a:t>Heavy civil – grading and drainage</a:t>
            </a:r>
            <a:endParaRPr lang="en-US" sz="1600">
              <a:ea typeface="Calibri"/>
              <a:cs typeface="Calibri"/>
            </a:endParaRPr>
          </a:p>
          <a:p>
            <a:pPr marL="285750" indent="-285750">
              <a:buClr>
                <a:srgbClr val="E35B2A"/>
              </a:buClr>
              <a:buFont typeface="Arial" panose="020B0604020202020204" pitchFamily="34" charset="0"/>
              <a:buChar char="•"/>
            </a:pPr>
            <a:r>
              <a:rPr lang="en-US" sz="1600"/>
              <a:t>utilities (PVC pipes) </a:t>
            </a:r>
            <a:endParaRPr lang="en-US" sz="1600">
              <a:ea typeface="Calibri"/>
              <a:cs typeface="Calibri"/>
            </a:endParaRPr>
          </a:p>
          <a:p>
            <a:pPr marL="285750" indent="-285750">
              <a:buClr>
                <a:srgbClr val="E35B2A"/>
              </a:buClr>
              <a:buFont typeface="Arial" panose="020B0604020202020204" pitchFamily="34" charset="0"/>
              <a:buChar char="•"/>
            </a:pPr>
            <a:r>
              <a:rPr lang="en-US" sz="1600">
                <a:ea typeface="Calibri"/>
                <a:cs typeface="Calibri"/>
              </a:rPr>
              <a:t>Tunnel-boring</a:t>
            </a:r>
            <a:endParaRPr lang="en-US" sz="1600"/>
          </a:p>
          <a:p>
            <a:pPr marL="285750" indent="-285750">
              <a:buClr>
                <a:srgbClr val="E35B2A"/>
              </a:buClr>
              <a:buFont typeface="Arial" panose="020B0604020202020204" pitchFamily="34" charset="0"/>
              <a:buChar char="•"/>
            </a:pPr>
            <a:r>
              <a:rPr lang="en-US" sz="1600"/>
              <a:t>structures</a:t>
            </a:r>
            <a:endParaRPr lang="en-US" sz="1600">
              <a:ea typeface="Calibri"/>
              <a:cs typeface="Calibri"/>
            </a:endParaRPr>
          </a:p>
          <a:p>
            <a:pPr marL="285750" indent="-285750">
              <a:buClr>
                <a:srgbClr val="E35B2A"/>
              </a:buClr>
              <a:buFont typeface="Arial" panose="020B0604020202020204" pitchFamily="34" charset="0"/>
              <a:buChar char="•"/>
            </a:pPr>
            <a:r>
              <a:rPr lang="en-US" sz="1600"/>
              <a:t>mechanical system</a:t>
            </a:r>
            <a:endParaRPr lang="en-US" sz="1600">
              <a:ea typeface="Calibri"/>
              <a:cs typeface="Calibri"/>
            </a:endParaRPr>
          </a:p>
          <a:p>
            <a:pPr marL="285750" indent="-285750">
              <a:buClr>
                <a:srgbClr val="E35B2A"/>
              </a:buClr>
              <a:buFont typeface="Arial" panose="020B0604020202020204" pitchFamily="34" charset="0"/>
              <a:buChar char="•"/>
            </a:pPr>
            <a:r>
              <a:rPr lang="en-US" sz="1600"/>
              <a:t>electrical system</a:t>
            </a:r>
            <a:endParaRPr lang="en-US" sz="1600">
              <a:ea typeface="Calibri"/>
              <a:cs typeface="Calibri"/>
            </a:endParaRPr>
          </a:p>
          <a:p>
            <a:pPr marL="285750" indent="-285750">
              <a:buClr>
                <a:srgbClr val="E35B2A"/>
              </a:buClr>
              <a:buFont typeface="Arial" panose="020B0604020202020204" pitchFamily="34" charset="0"/>
              <a:buChar char="•"/>
            </a:pPr>
            <a:r>
              <a:rPr lang="en-US" sz="1600"/>
              <a:t>concrete and asphalt</a:t>
            </a:r>
            <a:endParaRPr lang="en-US" sz="1600">
              <a:ea typeface="Calibri"/>
              <a:cs typeface="Calibri"/>
            </a:endParaRPr>
          </a:p>
          <a:p>
            <a:pPr>
              <a:buClr>
                <a:srgbClr val="E35B2A"/>
              </a:buClr>
            </a:pPr>
            <a:r>
              <a:rPr kumimoji="0" lang="en-US" sz="1600" b="1" i="0" u="none" strike="noStrike" kern="1200" cap="none" spc="0" normalizeH="0" baseline="0" noProof="0">
                <a:ln>
                  <a:noFill/>
                </a:ln>
                <a:solidFill>
                  <a:prstClr val="black"/>
                </a:solidFill>
                <a:effectLst/>
                <a:uLnTx/>
                <a:uFillTx/>
                <a:ea typeface="+mn-ea"/>
                <a:cs typeface="Calibri"/>
              </a:rPr>
              <a:t>Project Manager: </a:t>
            </a:r>
            <a:r>
              <a:rPr kumimoji="0" lang="en-US" sz="1600" i="0" u="none" strike="noStrike" kern="1200" cap="none" spc="0" normalizeH="0" baseline="0" noProof="0">
                <a:ln>
                  <a:noFill/>
                </a:ln>
                <a:solidFill>
                  <a:prstClr val="black"/>
                </a:solidFill>
                <a:effectLst/>
                <a:uLnTx/>
                <a:uFillTx/>
                <a:ea typeface="+mn-ea"/>
                <a:cs typeface="Calibri"/>
              </a:rPr>
              <a:t>John Yu | </a:t>
            </a:r>
            <a:r>
              <a:rPr lang="en-US" sz="1600">
                <a:solidFill>
                  <a:prstClr val="black"/>
                </a:solidFill>
                <a:cs typeface="Calibri"/>
                <a:hlinkClick r:id="rId3">
                  <a:extLst>
                    <a:ext uri="{A12FA001-AC4F-418D-AE19-62706E023703}">
                      <ahyp:hlinkClr xmlns:ahyp="http://schemas.microsoft.com/office/drawing/2018/hyperlinkcolor" val="tx"/>
                    </a:ext>
                  </a:extLst>
                </a:hlinkClick>
              </a:rPr>
              <a:t>john.yu@flydenver.com</a:t>
            </a:r>
            <a:r>
              <a:rPr lang="en-US" sz="1600">
                <a:solidFill>
                  <a:prstClr val="black"/>
                </a:solidFill>
                <a:cs typeface="Calibri"/>
              </a:rPr>
              <a:t> ; donald.smith@flydenver.com</a:t>
            </a:r>
            <a:endParaRPr lang="en-US" sz="1600">
              <a:solidFill>
                <a:prstClr val="black"/>
              </a:solidFill>
              <a:ea typeface="Calibri"/>
              <a:cs typeface="Calibri"/>
            </a:endParaRPr>
          </a:p>
        </p:txBody>
      </p:sp>
    </p:spTree>
    <p:extLst>
      <p:ext uri="{BB962C8B-B14F-4D97-AF65-F5344CB8AC3E}">
        <p14:creationId xmlns:p14="http://schemas.microsoft.com/office/powerpoint/2010/main" val="419628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E10B11-B824-1FDE-389A-1B0887B37D47}"/>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a:p>
        </p:txBody>
      </p:sp>
      <p:sp>
        <p:nvSpPr>
          <p:cNvPr id="4"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6285CE01-173F-0459-2B75-421EFEE0ABD0}"/>
              </a:ext>
            </a:extLst>
          </p:cNvPr>
          <p:cNvSpPr txBox="1">
            <a:spLocks noGrp="1"/>
          </p:cNvSpPr>
          <p:nvPr>
            <p:ph type="title" idx="4294967295"/>
          </p:nvPr>
        </p:nvSpPr>
        <p:spPr>
          <a:xfrm>
            <a:off x="913270" y="462419"/>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DIW (Deicing Industrial Waste) Pond 009 Rehabilitation Project </a:t>
            </a:r>
            <a:endParaRPr kumimoji="0" lang="en-US" sz="2800" b="0" i="0" u="none" strike="noStrike" kern="1200" cap="none" spc="0" normalizeH="0" baseline="0" noProof="0">
              <a:ln>
                <a:noFill/>
              </a:ln>
              <a:solidFill>
                <a:schemeClr val="tx1"/>
              </a:solidFill>
              <a:effectLst/>
              <a:uLnTx/>
              <a:uFillTx/>
              <a:latin typeface="+mj-lt"/>
              <a:ea typeface="+mj-ea"/>
              <a:cs typeface="+mj-cs"/>
            </a:endParaRPr>
          </a:p>
        </p:txBody>
      </p:sp>
      <p:pic>
        <p:nvPicPr>
          <p:cNvPr id="5" name="Picture 4" descr="satelight image of airport property - blue box highlights DIW pond 009">
            <a:extLst>
              <a:ext uri="{FF2B5EF4-FFF2-40B4-BE49-F238E27FC236}">
                <a16:creationId xmlns:a16="http://schemas.microsoft.com/office/drawing/2014/main" id="{1A90B719-5015-FD43-CA8B-33E6D78FE77B}"/>
              </a:ext>
            </a:extLst>
          </p:cNvPr>
          <p:cNvPicPr>
            <a:picLocks noChangeAspect="1"/>
          </p:cNvPicPr>
          <p:nvPr/>
        </p:nvPicPr>
        <p:blipFill>
          <a:blip r:embed="rId2"/>
          <a:srcRect l="8018" t="166" r="14254"/>
          <a:stretch>
            <a:fillRect/>
          </a:stretch>
        </p:blipFill>
        <p:spPr>
          <a:xfrm rot="16200000">
            <a:off x="3236009" y="-315218"/>
            <a:ext cx="4769354" cy="8192556"/>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5974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Multiple Maintenance Opportunities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A2B1-377D-B55D-9771-8AD7820D6D17}"/>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AEE687C8-F1A1-7CC6-657C-474D3B3D5D52}"/>
              </a:ext>
            </a:extLst>
          </p:cNvPr>
          <p:cNvSpPr>
            <a:spLocks noGrp="1"/>
          </p:cNvSpPr>
          <p:nvPr>
            <p:ph type="title" idx="4294967295"/>
          </p:nvPr>
        </p:nvSpPr>
        <p:spPr>
          <a:xfrm>
            <a:off x="858812" y="17116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HVAC  Coil Cleaning, Air Filter Replacement, and Preventative Maintenance</a:t>
            </a:r>
            <a:endParaRPr lang="en-US">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D7909413-3168-1A57-43F7-247A5E0AB7DF}"/>
              </a:ext>
              <a:ext uri="{C183D7F6-B498-43B3-948B-1728B52AA6E4}">
                <adec:decorative xmlns:adec="http://schemas.microsoft.com/office/drawing/2017/decorative" val="0"/>
              </a:ext>
            </a:extLst>
          </p:cNvPr>
          <p:cNvSpPr txBox="1"/>
          <p:nvPr/>
        </p:nvSpPr>
        <p:spPr>
          <a:xfrm>
            <a:off x="858812" y="1455525"/>
            <a:ext cx="9512421" cy="4247317"/>
          </a:xfrm>
          <a:prstGeom prst="rect">
            <a:avLst/>
          </a:prstGeom>
          <a:noFill/>
        </p:spPr>
        <p:txBody>
          <a:bodyPr wrap="square" lIns="91440" tIns="45720" rIns="91440" bIns="45720" anchor="t">
            <a:spAutoFit/>
          </a:bodyPr>
          <a:lstStyle/>
          <a:p>
            <a:r>
              <a:rPr lang="en-US">
                <a:ea typeface="+mn-lt"/>
                <a:cs typeface="+mn-lt"/>
              </a:rPr>
              <a:t>Denver International Airport (DEN) is seeking a qualified contractor to provide coil cleaning services, air filter replacement services, and preventative maintenance services across airport facilities for the Heating, Ventilation and Air Conditioning (HVAC) systems. Contractor to provide inspection, cleaning, and preventative maintenance services for cooling and heating coils, including condensing and evaporator coils, as well as airport-wide AHU and RTU units.</a:t>
            </a:r>
          </a:p>
          <a:p>
            <a:endParaRPr lang="en-US">
              <a:ea typeface="+mn-lt"/>
              <a:cs typeface="+mn-lt"/>
            </a:endParaRPr>
          </a:p>
          <a:p>
            <a:r>
              <a:rPr lang="en-US">
                <a:ea typeface="+mn-lt"/>
                <a:cs typeface="+mn-lt"/>
              </a:rPr>
              <a:t>These services will be performed periodically as on-call, task-based awards to support system performance, air quality, and ongoing maintenance needs.</a:t>
            </a:r>
            <a:endParaRPr lang="en-US">
              <a:ea typeface="Calibri"/>
              <a:cs typeface="Calibri"/>
            </a:endParaRP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Q2</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TBD</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Sheet Metal Worker</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 </a:t>
            </a:r>
            <a:r>
              <a:rPr lang="en-US">
                <a:ea typeface="+mn-lt"/>
                <a:cs typeface="+mn-lt"/>
              </a:rPr>
              <a:t>Sara </a:t>
            </a:r>
            <a:r>
              <a:rPr lang="en-US" err="1">
                <a:ea typeface="+mn-lt"/>
                <a:cs typeface="+mn-lt"/>
              </a:rPr>
              <a:t>Namerow</a:t>
            </a:r>
            <a:r>
              <a:rPr lang="en-US">
                <a:ea typeface="+mn-lt"/>
                <a:cs typeface="+mn-lt"/>
              </a:rPr>
              <a:t> | </a:t>
            </a:r>
            <a:r>
              <a:rPr lang="en-US">
                <a:ea typeface="+mn-lt"/>
                <a:cs typeface="+mn-lt"/>
                <a:hlinkClick r:id="rId3"/>
              </a:rPr>
              <a:t>sara.namerow@flydenver.com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948736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BB75-A0F1-0884-7809-6E040F6F6485}"/>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08905ABF-CDD7-695E-8238-6CBC873FB9AF}"/>
              </a:ext>
            </a:extLst>
          </p:cNvPr>
          <p:cNvSpPr>
            <a:spLocks noGrp="1"/>
          </p:cNvSpPr>
          <p:nvPr>
            <p:ph type="title" idx="4294967295"/>
          </p:nvPr>
        </p:nvSpPr>
        <p:spPr>
          <a:xfrm>
            <a:off x="869829" y="459132"/>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HVAC Duct Cleaning</a:t>
            </a:r>
            <a:endParaRPr lang="en-US">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5A3B93A5-5058-8BE9-CB0B-F50D3E882E79}"/>
              </a:ext>
              <a:ext uri="{C183D7F6-B498-43B3-948B-1728B52AA6E4}">
                <adec:decorative xmlns:adec="http://schemas.microsoft.com/office/drawing/2017/decorative" val="0"/>
              </a:ext>
            </a:extLst>
          </p:cNvPr>
          <p:cNvSpPr txBox="1"/>
          <p:nvPr/>
        </p:nvSpPr>
        <p:spPr>
          <a:xfrm>
            <a:off x="869829" y="1257222"/>
            <a:ext cx="9512421" cy="3970318"/>
          </a:xfrm>
          <a:prstGeom prst="rect">
            <a:avLst/>
          </a:prstGeom>
          <a:noFill/>
        </p:spPr>
        <p:txBody>
          <a:bodyPr wrap="square" lIns="91440" tIns="45720" rIns="91440" bIns="45720" anchor="t">
            <a:spAutoFit/>
          </a:bodyPr>
          <a:lstStyle/>
          <a:p>
            <a:r>
              <a:rPr lang="en-US">
                <a:ea typeface="+mn-lt"/>
                <a:cs typeface="+mn-lt"/>
              </a:rPr>
              <a:t>Denver International Airport (DEN) is seeking a qualified contractor to provide duct cleaning services across airport facilities for</a:t>
            </a:r>
            <a:r>
              <a:rPr lang="en-US">
                <a:ea typeface="Calibri" panose="020F0502020204030204"/>
                <a:cs typeface="Calibri" panose="020F0502020204030204"/>
              </a:rPr>
              <a:t> the Heating, Ventilation and Air Conditioning (HVAC) systems. The selected specialist will clean and maintain Heating, Ventilation and Air Conditioning (HVAC) ductwork, vents, air handling units, and related components in accordance with industry standards and airport operational requirements. This program represents a proactive approach to maintaining DEN’s HVAC systems, ensuring alignment with strategic goals while optimizing resources.</a:t>
            </a:r>
            <a:endParaRPr lang="en-US"/>
          </a:p>
          <a:p>
            <a:pPr>
              <a:defRPr/>
            </a:pPr>
            <a:endParaRPr lang="en-US">
              <a:solidFill>
                <a:prstClr val="black"/>
              </a:solidFill>
              <a:ea typeface="Calibri"/>
              <a:cs typeface="Calibri"/>
            </a:endParaRPr>
          </a:p>
          <a:p>
            <a:pPr>
              <a:defRPr/>
            </a:pPr>
            <a:r>
              <a:rPr lang="en-US">
                <a:solidFill>
                  <a:prstClr val="black"/>
                </a:solidFill>
                <a:ea typeface="Calibri"/>
                <a:cs typeface="Calibri"/>
              </a:rPr>
              <a:t>The scope includes</a:t>
            </a:r>
            <a:endParaRPr lang="en-US">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Q2</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$30M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TBD</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Sheet Metal Worker</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 </a:t>
            </a:r>
            <a:r>
              <a:rPr lang="en-US">
                <a:ea typeface="+mn-lt"/>
                <a:cs typeface="+mn-lt"/>
              </a:rPr>
              <a:t>Sara </a:t>
            </a:r>
            <a:r>
              <a:rPr lang="en-US" err="1">
                <a:ea typeface="+mn-lt"/>
                <a:cs typeface="+mn-lt"/>
              </a:rPr>
              <a:t>Namerow</a:t>
            </a:r>
            <a:r>
              <a:rPr lang="en-US">
                <a:ea typeface="+mn-lt"/>
                <a:cs typeface="+mn-lt"/>
              </a:rPr>
              <a:t> | </a:t>
            </a:r>
            <a:r>
              <a:rPr lang="en-US">
                <a:ea typeface="+mn-lt"/>
                <a:cs typeface="+mn-lt"/>
                <a:hlinkClick r:id="rId3"/>
              </a:rPr>
              <a:t>sara.namerow@flydenver.com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3535786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62EFD-D3C9-7409-0DFF-037C4791FFAA}"/>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8931D465-B163-B4FD-DADA-260AD73B4B1D}"/>
              </a:ext>
            </a:extLst>
          </p:cNvPr>
          <p:cNvSpPr>
            <a:spLocks noGrp="1"/>
          </p:cNvSpPr>
          <p:nvPr>
            <p:ph type="title" idx="4294967295"/>
          </p:nvPr>
        </p:nvSpPr>
        <p:spPr>
          <a:xfrm>
            <a:off x="869829" y="426081"/>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HVAC System Deficiency ARFF 1 2 and 3 Project</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6652B83B-454D-A3A2-A01D-18EDB8D20B2F}"/>
              </a:ext>
              <a:ext uri="{C183D7F6-B498-43B3-948B-1728B52AA6E4}">
                <adec:decorative xmlns:adec="http://schemas.microsoft.com/office/drawing/2017/decorative" val="0"/>
              </a:ext>
            </a:extLst>
          </p:cNvPr>
          <p:cNvSpPr txBox="1"/>
          <p:nvPr/>
        </p:nvSpPr>
        <p:spPr>
          <a:xfrm>
            <a:off x="869829" y="1257222"/>
            <a:ext cx="9512421" cy="3416320"/>
          </a:xfrm>
          <a:prstGeom prst="rect">
            <a:avLst/>
          </a:prstGeom>
          <a:noFill/>
        </p:spPr>
        <p:txBody>
          <a:bodyPr wrap="square" lIns="91440" tIns="45720" rIns="91440" bIns="45720" anchor="t">
            <a:spAutoFit/>
          </a:bodyPr>
          <a:lstStyle/>
          <a:p>
            <a:r>
              <a:rPr lang="en-US"/>
              <a:t>This project involves correcting HVAC system deficiencies across ARFF1, ARFF2, and ARFF3 (Aircraft Rescue and Fire Fighting Facilities) at Denver International Airport. The work will address a variety of mechanical infrastructure issues.  The objective is to restore proper heating, cooling, and air circulation functionality while aligning with current building performance, energy efficiency, and operational reliability standards.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Q3</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$500K to $1.99M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TBD</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t>HVAC Pipe Fitting, Sheetmetal, Electrical, Controls, and Insulation</a:t>
            </a:r>
            <a:endParaRPr lang="en-US">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kumimoji="0" lang="en-US" i="0" u="none" strike="noStrike" kern="1200" cap="none" spc="0" normalizeH="0" baseline="0" noProof="0">
                <a:ln>
                  <a:noFill/>
                </a:ln>
                <a:effectLst/>
                <a:uLnTx/>
                <a:uFillTx/>
                <a:ea typeface="+mn-ea"/>
                <a:cs typeface="+mn-cs"/>
              </a:rPr>
              <a:t>Cara James </a:t>
            </a:r>
            <a:r>
              <a:rPr kumimoji="0" lang="en-US" b="1" i="0" u="none" strike="noStrike" kern="1200" cap="none" spc="0" normalizeH="0" baseline="0" noProof="0">
                <a:ln>
                  <a:noFill/>
                </a:ln>
                <a:solidFill>
                  <a:prstClr val="black"/>
                </a:solidFill>
                <a:effectLst/>
                <a:uLnTx/>
                <a:uFillTx/>
                <a:ea typeface="+mn-ea"/>
                <a:cs typeface="+mn-cs"/>
              </a:rPr>
              <a:t>| </a:t>
            </a:r>
            <a:r>
              <a:rPr lang="en-US" b="0" i="0">
                <a:solidFill>
                  <a:srgbClr val="323130"/>
                </a:solidFill>
                <a:effectLst/>
                <a:hlinkClick r:id="rId3"/>
              </a:rPr>
              <a:t>Cara.James@flydenver.com</a:t>
            </a:r>
            <a:r>
              <a:rPr lang="en-US" b="0" i="0">
                <a:solidFill>
                  <a:srgbClr val="323130"/>
                </a:solidFill>
                <a:effectLst/>
              </a:rPr>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88747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6F97-0A25-9129-8376-D92F24A4D8AA}"/>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C7D53966-DEAA-EAA2-1404-68B7A0829CD3}"/>
              </a:ext>
            </a:extLst>
          </p:cNvPr>
          <p:cNvSpPr>
            <a:spLocks noGrp="1"/>
          </p:cNvSpPr>
          <p:nvPr>
            <p:ph type="title" idx="4294967295"/>
          </p:nvPr>
        </p:nvSpPr>
        <p:spPr>
          <a:xfrm>
            <a:off x="869829" y="426082"/>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DEN Mechanical Services Contract</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F54F2B6D-AE6C-7CE5-0777-A327BF54EAF9}"/>
              </a:ext>
              <a:ext uri="{C183D7F6-B498-43B3-948B-1728B52AA6E4}">
                <adec:decorative xmlns:adec="http://schemas.microsoft.com/office/drawing/2017/decorative" val="0"/>
              </a:ext>
            </a:extLst>
          </p:cNvPr>
          <p:cNvSpPr txBox="1"/>
          <p:nvPr/>
        </p:nvSpPr>
        <p:spPr>
          <a:xfrm>
            <a:off x="869829" y="1257222"/>
            <a:ext cx="9512421" cy="2585323"/>
          </a:xfrm>
          <a:prstGeom prst="rect">
            <a:avLst/>
          </a:prstGeom>
          <a:noFill/>
        </p:spPr>
        <p:txBody>
          <a:bodyPr wrap="square" lIns="91440" tIns="45720" rIns="91440" bIns="45720" anchor="t">
            <a:spAutoFit/>
          </a:bodyPr>
          <a:lstStyle/>
          <a:p>
            <a:r>
              <a:rPr lang="en-US"/>
              <a:t>Contractor shall perform scheduled and unscheduled repair to chillers, boilers and any HVAC equipment associated with DEN.</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Q2</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TBD</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t>Electrical, Plumbing, HVAC, Mechanical Engineer, Sheet Metal Worker</a:t>
            </a:r>
            <a:endParaRPr lang="en-US">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kumimoji="0" lang="en-US" i="0" u="none" strike="noStrike" kern="1200" cap="none" spc="0" normalizeH="0" baseline="0" noProof="0">
                <a:ln>
                  <a:noFill/>
                </a:ln>
                <a:effectLst/>
                <a:uLnTx/>
                <a:uFillTx/>
                <a:ea typeface="+mn-ea"/>
                <a:cs typeface="+mn-cs"/>
              </a:rPr>
              <a:t>Cara James </a:t>
            </a:r>
            <a:r>
              <a:rPr kumimoji="0" lang="en-US" b="1" i="0" u="none" strike="noStrike" kern="1200" cap="none" spc="0" normalizeH="0" baseline="0" noProof="0">
                <a:ln>
                  <a:noFill/>
                </a:ln>
                <a:solidFill>
                  <a:prstClr val="black"/>
                </a:solidFill>
                <a:effectLst/>
                <a:uLnTx/>
                <a:uFillTx/>
                <a:ea typeface="+mn-ea"/>
                <a:cs typeface="+mn-cs"/>
              </a:rPr>
              <a:t>| </a:t>
            </a:r>
            <a:r>
              <a:rPr lang="en-US" b="0" i="0">
                <a:solidFill>
                  <a:srgbClr val="323130"/>
                </a:solidFill>
                <a:effectLst/>
                <a:hlinkClick r:id="rId3"/>
              </a:rPr>
              <a:t>Cara.James@flydenver.com</a:t>
            </a:r>
            <a:r>
              <a:rPr lang="en-US" b="0" i="0">
                <a:solidFill>
                  <a:srgbClr val="323130"/>
                </a:solidFill>
                <a:effectLst/>
              </a:rPr>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30697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51B3-07A7-6214-4BE4-B968282FF604}"/>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49060859-CC8C-D0F0-8D86-E4FA1210BA24}"/>
              </a:ext>
            </a:extLst>
          </p:cNvPr>
          <p:cNvSpPr>
            <a:spLocks noGrp="1"/>
          </p:cNvSpPr>
          <p:nvPr>
            <p:ph type="title" idx="4294967295"/>
          </p:nvPr>
        </p:nvSpPr>
        <p:spPr>
          <a:xfrm>
            <a:off x="869829" y="403951"/>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AHU Pneumatic Actuator Replacement - Central Utility Plant</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559BC5C5-F670-A511-424F-2CC48EFCC1B8}"/>
              </a:ext>
              <a:ext uri="{C183D7F6-B498-43B3-948B-1728B52AA6E4}">
                <adec:decorative xmlns:adec="http://schemas.microsoft.com/office/drawing/2017/decorative" val="0"/>
              </a:ext>
            </a:extLst>
          </p:cNvPr>
          <p:cNvSpPr txBox="1"/>
          <p:nvPr/>
        </p:nvSpPr>
        <p:spPr>
          <a:xfrm>
            <a:off x="869829" y="1257222"/>
            <a:ext cx="9512421" cy="2800767"/>
          </a:xfrm>
          <a:prstGeom prst="rect">
            <a:avLst/>
          </a:prstGeom>
          <a:noFill/>
        </p:spPr>
        <p:txBody>
          <a:bodyPr wrap="square" lIns="91440" tIns="45720" rIns="91440" bIns="45720" anchor="t">
            <a:spAutoFit/>
          </a:bodyPr>
          <a:lstStyle/>
          <a:p>
            <a:r>
              <a:rPr lang="en-US" sz="1600"/>
              <a:t>The purpose of this project is to replace all existing pneumatic actuators with electric actuators within the Central Utility Plant (CUP) at Denver International Airport (DEN). The upgrade aims to improve reliability, reduce maintenance, enhance control precision, and eliminate the need for pneumatic systems. This modernization aligns with long-term operational efficiency goals and supports ongoing energy management initiatives.</a:t>
            </a:r>
          </a:p>
          <a:p>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Q3</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lang="en-US" sz="1600">
                <a:solidFill>
                  <a:prstClr val="black"/>
                </a:solidFill>
              </a:rPr>
              <a:t>$500K to $1.99M</a:t>
            </a:r>
          </a:p>
          <a:p>
            <a:pPr lvl="0">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a:t>Mechanical, Electrical, Controls (BAS), Commissioning</a:t>
            </a:r>
          </a:p>
          <a:p>
            <a:pPr lvl="0">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7550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730B5-80F2-1258-B7EA-AC07E338567F}"/>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990A732-76DB-0468-7848-06A25683062C}"/>
              </a:ext>
            </a:extLst>
          </p:cNvPr>
          <p:cNvSpPr>
            <a:spLocks noGrp="1"/>
          </p:cNvSpPr>
          <p:nvPr>
            <p:ph type="title" idx="4294967295"/>
          </p:nvPr>
        </p:nvSpPr>
        <p:spPr>
          <a:xfrm>
            <a:off x="869829" y="470150"/>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Central Utility Plant (CUP) Mechanical Contract</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B89A59C8-C4D6-92F6-EAFA-349131EA730A}"/>
              </a:ext>
              <a:ext uri="{C183D7F6-B498-43B3-948B-1728B52AA6E4}">
                <adec:decorative xmlns:adec="http://schemas.microsoft.com/office/drawing/2017/decorative" val="0"/>
              </a:ext>
            </a:extLst>
          </p:cNvPr>
          <p:cNvSpPr txBox="1"/>
          <p:nvPr/>
        </p:nvSpPr>
        <p:spPr>
          <a:xfrm>
            <a:off x="869829" y="1257222"/>
            <a:ext cx="9512421" cy="2308324"/>
          </a:xfrm>
          <a:prstGeom prst="rect">
            <a:avLst/>
          </a:prstGeom>
          <a:noFill/>
        </p:spPr>
        <p:txBody>
          <a:bodyPr wrap="square" lIns="91440" tIns="45720" rIns="91440" bIns="45720" anchor="t">
            <a:spAutoFit/>
          </a:bodyPr>
          <a:lstStyle/>
          <a:p>
            <a:r>
              <a:rPr lang="en-US" sz="1600"/>
              <a:t>This is a contract to provide scheduled maintenance or emergency repair services for the chillers, boilers and associated equipment at Denver International Airport.</a:t>
            </a:r>
          </a:p>
          <a:p>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lang="en-US" sz="1600">
                <a:solidFill>
                  <a:prstClr val="black"/>
                </a:solidFill>
              </a:rPr>
              <a:t>$10M to $49.99M</a:t>
            </a:r>
            <a:endParaRPr lang="en-US" sz="1600">
              <a:solidFill>
                <a:prstClr val="black"/>
              </a:solidFill>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a:t>Mechanical, Electrical, HVAC, Plumbing</a:t>
            </a:r>
            <a:endParaRPr lang="en-US" sz="1600">
              <a:ea typeface="Calibri"/>
              <a:cs typeface="Calibri"/>
            </a:endParaRPr>
          </a:p>
          <a:p>
            <a:pPr lvl="0">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9758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F5A9-F700-AA9A-4AC7-46F4407BAD9B}"/>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DAC25354-FEB0-997C-1130-8BC3642D5E6C}"/>
              </a:ext>
            </a:extLst>
          </p:cNvPr>
          <p:cNvSpPr>
            <a:spLocks noGrp="1"/>
          </p:cNvSpPr>
          <p:nvPr>
            <p:ph type="title" idx="4294967295"/>
          </p:nvPr>
        </p:nvSpPr>
        <p:spPr>
          <a:xfrm>
            <a:off x="869829" y="489294"/>
            <a:ext cx="9286875" cy="579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Fire Extinguisher Inspections and Service</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EDB8CEE7-F2CB-F7E3-4D85-19887E10757F}"/>
              </a:ext>
              <a:ext uri="{C183D7F6-B498-43B3-948B-1728B52AA6E4}">
                <adec:decorative xmlns:adec="http://schemas.microsoft.com/office/drawing/2017/decorative" val="0"/>
              </a:ext>
            </a:extLst>
          </p:cNvPr>
          <p:cNvSpPr txBox="1"/>
          <p:nvPr/>
        </p:nvSpPr>
        <p:spPr>
          <a:xfrm>
            <a:off x="869829" y="1257222"/>
            <a:ext cx="9512421" cy="4031873"/>
          </a:xfrm>
          <a:prstGeom prst="rect">
            <a:avLst/>
          </a:prstGeom>
          <a:noFill/>
        </p:spPr>
        <p:txBody>
          <a:bodyPr wrap="square" lIns="91440" tIns="45720" rIns="91440" bIns="45720" anchor="t">
            <a:spAutoFit/>
          </a:bodyPr>
          <a:lstStyle/>
          <a:p>
            <a:r>
              <a:rPr lang="en-US" sz="1600"/>
              <a:t>DEN is seeking a vendor to perform monthly, annual, 6-year, and hydrostatic inspections of fire extinguishers. The scope includes:</a:t>
            </a:r>
            <a:br>
              <a:rPr lang="en-US" sz="1600"/>
            </a:br>
            <a:endParaRPr lang="en-US" sz="1600"/>
          </a:p>
          <a:p>
            <a:pPr marL="285750" indent="-285750">
              <a:buClr>
                <a:srgbClr val="E35B2A"/>
              </a:buClr>
              <a:buFont typeface="Arial" panose="020B0604020202020204" pitchFamily="34" charset="0"/>
              <a:buChar char="•"/>
            </a:pPr>
            <a:r>
              <a:rPr lang="en-US" sz="1600"/>
              <a:t>Replacing missing or used extinguishers</a:t>
            </a:r>
            <a:endParaRPr lang="en-US" sz="1600">
              <a:ea typeface="Calibri"/>
              <a:cs typeface="Calibri"/>
            </a:endParaRPr>
          </a:p>
          <a:p>
            <a:pPr marL="285750" indent="-285750">
              <a:buClr>
                <a:srgbClr val="E35B2A"/>
              </a:buClr>
              <a:buFont typeface="Arial" panose="020B0604020202020204" pitchFamily="34" charset="0"/>
              <a:buChar char="•"/>
            </a:pPr>
            <a:r>
              <a:rPr lang="en-US" sz="1600"/>
              <a:t>Assessing if additional extinguishers are needed per code</a:t>
            </a:r>
            <a:endParaRPr lang="en-US" sz="1600">
              <a:ea typeface="Calibri"/>
              <a:cs typeface="Calibri"/>
            </a:endParaRPr>
          </a:p>
          <a:p>
            <a:pPr marL="285750" indent="-285750">
              <a:buClr>
                <a:srgbClr val="E35B2A"/>
              </a:buClr>
              <a:buFont typeface="Arial" panose="020B0604020202020204" pitchFamily="34" charset="0"/>
              <a:buChar char="•"/>
            </a:pPr>
            <a:r>
              <a:rPr lang="en-US" sz="1600"/>
              <a:t>Reporting inspection data </a:t>
            </a:r>
            <a:endParaRPr lang="en-US" sz="1600">
              <a:ea typeface="Calibri"/>
              <a:cs typeface="Calibri"/>
            </a:endParaRPr>
          </a:p>
          <a:p>
            <a:endParaRPr lang="en-US" sz="1600"/>
          </a:p>
          <a:p>
            <a:r>
              <a:rPr lang="en-US" sz="1600"/>
              <a:t>Areas covered include the Terminal, Concourses, and all DEN-managed outbuildings. Approximately 2,000–2,300 extinguishers are involved.</a:t>
            </a:r>
            <a:endParaRPr lang="en-US" sz="1600">
              <a:ea typeface="Calibri"/>
              <a:cs typeface="Calibri"/>
            </a:endParaRPr>
          </a:p>
          <a:p>
            <a:pPr>
              <a:buNone/>
            </a:pPr>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lang="en-US" sz="1600">
                <a:solidFill>
                  <a:prstClr val="black"/>
                </a:solidFill>
              </a:rPr>
              <a:t>Less than $500K</a:t>
            </a:r>
            <a:endParaRPr lang="en-US" sz="1600">
              <a:solidFill>
                <a:prstClr val="black"/>
              </a:solidFill>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a:t>Fire Extinguisher Inspector/Technician</a:t>
            </a:r>
            <a:endParaRPr lang="en-US" sz="1600">
              <a:ea typeface="Calibri"/>
              <a:cs typeface="Calibri"/>
            </a:endParaRPr>
          </a:p>
          <a:p>
            <a:pPr lvl="0">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57241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2E700-CD63-7BF0-D386-60CF71C9801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F1E09F37-D9DB-E0E7-B465-45CF9A3927D2}"/>
              </a:ext>
            </a:extLst>
          </p:cNvPr>
          <p:cNvSpPr>
            <a:spLocks noGrp="1"/>
          </p:cNvSpPr>
          <p:nvPr>
            <p:ph type="title" idx="4294967295"/>
          </p:nvPr>
        </p:nvSpPr>
        <p:spPr>
          <a:xfrm>
            <a:off x="749147" y="426081"/>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Fire Suppression (Fire Pump &amp; Emergency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62B01799-EE74-9475-3E28-94A6210764BF}"/>
              </a:ext>
              <a:ext uri="{C183D7F6-B498-43B3-948B-1728B52AA6E4}">
                <adec:decorative xmlns:adec="http://schemas.microsoft.com/office/drawing/2017/decorative" val="0"/>
              </a:ext>
            </a:extLst>
          </p:cNvPr>
          <p:cNvSpPr txBox="1"/>
          <p:nvPr/>
        </p:nvSpPr>
        <p:spPr>
          <a:xfrm>
            <a:off x="869829" y="1257222"/>
            <a:ext cx="9512421" cy="5016758"/>
          </a:xfrm>
          <a:prstGeom prst="rect">
            <a:avLst/>
          </a:prstGeom>
          <a:noFill/>
        </p:spPr>
        <p:txBody>
          <a:bodyPr wrap="square" lIns="91440" tIns="45720" rIns="91440" bIns="45720" anchor="t">
            <a:spAutoFit/>
          </a:bodyPr>
          <a:lstStyle/>
          <a:p>
            <a:pPr>
              <a:buNone/>
            </a:pPr>
            <a:r>
              <a:rPr lang="en-US" sz="1600" b="1"/>
              <a:t>Denver International Airport is seeking a contractor to provide 24/7 emergency repair and testing services for fire suppression systems.</a:t>
            </a:r>
            <a:r>
              <a:rPr lang="en-US" sz="1600"/>
              <a:t> This includes weekends and holidays to ensure uninterrupted airport operations and safety.</a:t>
            </a:r>
          </a:p>
          <a:p>
            <a:pPr>
              <a:buNone/>
            </a:pPr>
            <a:endParaRPr lang="en-US" sz="1600"/>
          </a:p>
          <a:p>
            <a:pPr>
              <a:buNone/>
            </a:pPr>
            <a:r>
              <a:rPr lang="en-US" sz="1600"/>
              <a:t>A key component is the </a:t>
            </a:r>
            <a:r>
              <a:rPr lang="en-US" sz="1600" b="1"/>
              <a:t>annual testing of eight fire pumps</a:t>
            </a:r>
            <a:r>
              <a:rPr lang="en-US" sz="1600"/>
              <a:t>, in compliance with </a:t>
            </a:r>
            <a:r>
              <a:rPr lang="en-US" sz="1600" b="1"/>
              <a:t>NFPA 25 and NFPA 20</a:t>
            </a:r>
            <a:r>
              <a:rPr lang="en-US" sz="1600"/>
              <a:t>. Contractors must have the capability to respond quickly to emergencies and meet all regulatory standards.</a:t>
            </a:r>
            <a:endParaRPr lang="en-US" sz="1600">
              <a:ea typeface="Calibri"/>
              <a:cs typeface="Calibri"/>
            </a:endParaRPr>
          </a:p>
          <a:p>
            <a:pPr>
              <a:buNone/>
            </a:pPr>
            <a:endParaRPr lang="en-US" sz="1600" b="1"/>
          </a:p>
          <a:p>
            <a:pPr>
              <a:buNone/>
            </a:pPr>
            <a:r>
              <a:rPr lang="en-US" sz="1600" b="1"/>
              <a:t>Scope Overview:</a:t>
            </a:r>
            <a:endParaRPr lang="en-US" sz="1600"/>
          </a:p>
          <a:p>
            <a:pPr marL="285750" indent="-285750">
              <a:buClr>
                <a:srgbClr val="E35B2A"/>
              </a:buClr>
              <a:buFont typeface="Arial" panose="020B0604020202020204" pitchFamily="34" charset="0"/>
              <a:buChar char="•"/>
            </a:pPr>
            <a:r>
              <a:rPr lang="en-US" sz="1600"/>
              <a:t>24/7 emergency repair &amp; testing services for fire suppression systems</a:t>
            </a:r>
            <a:endParaRPr lang="en-US" sz="1600">
              <a:ea typeface="Calibri"/>
              <a:cs typeface="Calibri"/>
            </a:endParaRPr>
          </a:p>
          <a:p>
            <a:pPr marL="285750" indent="-285750">
              <a:buClr>
                <a:srgbClr val="E35B2A"/>
              </a:buClr>
              <a:buFont typeface="Arial" panose="020B0604020202020204" pitchFamily="34" charset="0"/>
              <a:buChar char="•"/>
            </a:pPr>
            <a:r>
              <a:rPr lang="en-US" sz="1600"/>
              <a:t>Year-round availability, including weekends and holidays</a:t>
            </a:r>
            <a:endParaRPr lang="en-US" sz="1600">
              <a:ea typeface="Calibri"/>
              <a:cs typeface="Calibri"/>
            </a:endParaRPr>
          </a:p>
          <a:p>
            <a:pPr marL="285750" indent="-285750">
              <a:buClr>
                <a:srgbClr val="E35B2A"/>
              </a:buClr>
              <a:buFont typeface="Arial" panose="020B0604020202020204" pitchFamily="34" charset="0"/>
              <a:buChar char="•"/>
            </a:pPr>
            <a:r>
              <a:rPr lang="en-US" sz="1600"/>
              <a:t>Rapid response required to ensure safety and airport operations continuity</a:t>
            </a:r>
            <a:endParaRPr lang="en-US" sz="1600">
              <a:ea typeface="Calibri"/>
              <a:cs typeface="Calibri"/>
            </a:endParaRPr>
          </a:p>
          <a:p>
            <a:pPr marL="285750" indent="-285750">
              <a:buClr>
                <a:srgbClr val="E35B2A"/>
              </a:buClr>
              <a:buFont typeface="Arial" panose="020B0604020202020204" pitchFamily="34" charset="0"/>
              <a:buChar char="•"/>
            </a:pPr>
            <a:r>
              <a:rPr lang="en-US" sz="1600"/>
              <a:t>Annual testing of </a:t>
            </a:r>
            <a:r>
              <a:rPr lang="en-US" sz="1600" b="1"/>
              <a:t>8 fire pumps</a:t>
            </a:r>
            <a:r>
              <a:rPr lang="en-US" sz="1600"/>
              <a:t> per NFPA 25 &amp; NFPA 20 standards</a:t>
            </a:r>
            <a:endParaRPr lang="en-US" sz="1600">
              <a:ea typeface="Calibri"/>
              <a:cs typeface="Calibri"/>
            </a:endParaRPr>
          </a:p>
          <a:p>
            <a:pPr marL="285750" indent="-285750">
              <a:buClr>
                <a:srgbClr val="E35B2A"/>
              </a:buClr>
              <a:buFont typeface="Arial" panose="020B0604020202020204" pitchFamily="34" charset="0"/>
              <a:buChar char="•"/>
            </a:pPr>
            <a:r>
              <a:rPr lang="en-US" sz="1600"/>
              <a:t>Ensures compliance and full functionality of fire protection systems</a:t>
            </a:r>
            <a:endParaRPr lang="en-US" sz="16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mn-cs"/>
              </a:rPr>
              <a:t>​</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Q1</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$2M to $4.99M</a:t>
            </a:r>
            <a:endParaRPr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rPr>
              <a:t>Fire Suppression repair and testing</a:t>
            </a:r>
            <a:endParaRPr lang="en-US" sz="1600" b="0" i="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38571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EB6E-2925-E13F-85A2-1CA9DE4C390E}"/>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C84CD7FB-A73F-4BAD-CC8E-67151517B49C}"/>
              </a:ext>
            </a:extLst>
          </p:cNvPr>
          <p:cNvSpPr>
            <a:spLocks noGrp="1"/>
          </p:cNvSpPr>
          <p:nvPr>
            <p:ph type="title" idx="4294967295"/>
          </p:nvPr>
        </p:nvSpPr>
        <p:spPr>
          <a:xfrm>
            <a:off x="859315" y="480885"/>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j-lt"/>
                <a:cs typeface="+mj-lt"/>
              </a:rPr>
              <a:t>High Ceiling and Hard Surface Cleaning</a:t>
            </a:r>
            <a:endParaRPr lang="en-US" sz="2800">
              <a:latin typeface="+mn-lt"/>
              <a:ea typeface="+mj-lt"/>
              <a:cs typeface="+mj-lt"/>
            </a:endParaRPr>
          </a:p>
        </p:txBody>
      </p:sp>
      <p:sp>
        <p:nvSpPr>
          <p:cNvPr id="3" name="TextBox 2">
            <a:extLst>
              <a:ext uri="{FF2B5EF4-FFF2-40B4-BE49-F238E27FC236}">
                <a16:creationId xmlns:a16="http://schemas.microsoft.com/office/drawing/2014/main" id="{4727D69E-FFA6-07D7-382D-05366AF2EDF4}"/>
              </a:ext>
              <a:ext uri="{C183D7F6-B498-43B3-948B-1728B52AA6E4}">
                <adec:decorative xmlns:adec="http://schemas.microsoft.com/office/drawing/2017/decorative" val="0"/>
              </a:ext>
            </a:extLst>
          </p:cNvPr>
          <p:cNvSpPr txBox="1"/>
          <p:nvPr/>
        </p:nvSpPr>
        <p:spPr>
          <a:xfrm>
            <a:off x="859315" y="1264522"/>
            <a:ext cx="10031260" cy="5509200"/>
          </a:xfrm>
          <a:prstGeom prst="rect">
            <a:avLst/>
          </a:prstGeom>
          <a:noFill/>
        </p:spPr>
        <p:txBody>
          <a:bodyPr wrap="square" lIns="91440" tIns="45720" rIns="91440" bIns="45720" anchor="t">
            <a:spAutoFit/>
          </a:bodyPr>
          <a:lstStyle/>
          <a:p>
            <a:pPr>
              <a:buNone/>
            </a:pPr>
            <a:r>
              <a:rPr lang="en-US" sz="1600"/>
              <a:t>DEN seeks vendors for specialized cleaning in public and tenant areas, including:</a:t>
            </a:r>
          </a:p>
          <a:p>
            <a:pPr marL="285750" indent="-285750">
              <a:buClr>
                <a:srgbClr val="E35B2A"/>
              </a:buClr>
              <a:buFont typeface="Arial" panose="020B0604020202020204" pitchFamily="34" charset="0"/>
              <a:buChar char="•"/>
            </a:pPr>
            <a:r>
              <a:rPr lang="en-US" sz="1600"/>
              <a:t>Surface cleaning and dust control</a:t>
            </a:r>
            <a:endParaRPr lang="en-US" sz="1600">
              <a:ea typeface="Calibri"/>
              <a:cs typeface="Calibri"/>
            </a:endParaRPr>
          </a:p>
          <a:p>
            <a:pPr marL="285750" indent="-285750">
              <a:buClr>
                <a:srgbClr val="E35B2A"/>
              </a:buClr>
              <a:buFont typeface="Arial" panose="020B0604020202020204" pitchFamily="34" charset="0"/>
              <a:buChar char="•"/>
            </a:pPr>
            <a:r>
              <a:rPr lang="en-US" sz="1600"/>
              <a:t>Vacuuming ceilings, lights, and walls</a:t>
            </a:r>
            <a:endParaRPr lang="en-US" sz="1600">
              <a:ea typeface="Calibri"/>
              <a:cs typeface="Calibri"/>
            </a:endParaRPr>
          </a:p>
          <a:p>
            <a:pPr marL="285750" indent="-285750">
              <a:buClr>
                <a:srgbClr val="E35B2A"/>
              </a:buClr>
              <a:buFont typeface="Arial" panose="020B0604020202020204" pitchFamily="34" charset="0"/>
              <a:buChar char="•"/>
            </a:pPr>
            <a:r>
              <a:rPr lang="en-US" sz="1600"/>
              <a:t>Cleaning air diffusers with certified biodegradable solution</a:t>
            </a:r>
            <a:endParaRPr lang="en-US" sz="1600">
              <a:ea typeface="Calibri"/>
              <a:cs typeface="Calibri"/>
            </a:endParaRPr>
          </a:p>
          <a:p>
            <a:endParaRPr lang="en-US" sz="1600" b="1"/>
          </a:p>
          <a:p>
            <a:r>
              <a:rPr lang="en-US" sz="1600" b="1"/>
              <a:t>Solution Must Be:</a:t>
            </a:r>
            <a:endParaRPr lang="en-US" sz="1600" b="1">
              <a:ea typeface="Calibri"/>
              <a:cs typeface="Calibri"/>
            </a:endParaRPr>
          </a:p>
          <a:p>
            <a:pPr marL="285750" indent="-285750">
              <a:buClr>
                <a:srgbClr val="E35B2A"/>
              </a:buClr>
              <a:buFont typeface="Arial" panose="020B0604020202020204" pitchFamily="34" charset="0"/>
              <a:buChar char="•"/>
            </a:pPr>
            <a:r>
              <a:rPr lang="en-US" sz="1600"/>
              <a:t>Biodegradable, non-abrasive, phosphate-free, non-flammable, and SCS-certified</a:t>
            </a:r>
            <a:endParaRPr lang="en-US" sz="1600">
              <a:ea typeface="Calibri"/>
              <a:cs typeface="Calibri"/>
            </a:endParaRPr>
          </a:p>
          <a:p>
            <a:br>
              <a:rPr lang="en-US" sz="1600" b="0" i="0" u="none" strike="noStrike" kern="1200" cap="none" spc="0" normalizeH="0" baseline="0" noProof="0">
                <a:ln>
                  <a:noFill/>
                </a:ln>
                <a:effectLst/>
                <a:uLnTx/>
                <a:uFillTx/>
                <a:ea typeface="Calibri"/>
                <a:cs typeface="Calibri"/>
              </a:rPr>
            </a:br>
            <a:r>
              <a:rPr lang="en-US" sz="1600" b="1"/>
              <a:t>Hours:</a:t>
            </a:r>
            <a:r>
              <a:rPr lang="en-US" sz="1600"/>
              <a:t> 24/7 (scheduled per task)</a:t>
            </a:r>
            <a:endParaRPr lang="en-US" sz="1600">
              <a:ea typeface="Calibri"/>
              <a:cs typeface="Calibri"/>
            </a:endParaRPr>
          </a:p>
          <a:p>
            <a:br>
              <a:rPr lang="en-US" sz="1600" b="1"/>
            </a:br>
            <a:r>
              <a:rPr lang="en-US" sz="1600" b="1"/>
              <a:t>Equipment:</a:t>
            </a:r>
            <a:endParaRPr lang="en-US" sz="1600"/>
          </a:p>
          <a:p>
            <a:pPr marL="285750" indent="-285750">
              <a:buClr>
                <a:srgbClr val="E35B2A"/>
              </a:buClr>
              <a:buFont typeface="Arial" panose="020B0604020202020204" pitchFamily="34" charset="0"/>
              <a:buChar char="•"/>
            </a:pPr>
            <a:r>
              <a:rPr lang="en-US" sz="1600"/>
              <a:t>19–20 ft lift with operator</a:t>
            </a:r>
            <a:endParaRPr lang="en-US" sz="1600">
              <a:ea typeface="Calibri"/>
              <a:cs typeface="Calibri"/>
            </a:endParaRPr>
          </a:p>
          <a:p>
            <a:pPr marL="285750" indent="-285750">
              <a:buClr>
                <a:srgbClr val="E35B2A"/>
              </a:buClr>
              <a:buFont typeface="Arial" panose="020B0604020202020204" pitchFamily="34" charset="0"/>
              <a:buChar char="•"/>
            </a:pPr>
            <a:r>
              <a:rPr lang="en-US" sz="1600"/>
              <a:t>HEPA backpack vacuum (or equivalent)</a:t>
            </a:r>
            <a:endParaRPr lang="en-US" sz="1600">
              <a:ea typeface="Calibri"/>
              <a:cs typeface="Calibri"/>
            </a:endParaRPr>
          </a:p>
          <a:p>
            <a:pPr marL="285750" indent="-285750">
              <a:buClr>
                <a:srgbClr val="E35B2A"/>
              </a:buClr>
              <a:buFont typeface="Arial" panose="020B0604020202020204" pitchFamily="34" charset="0"/>
              <a:buChar char="•"/>
            </a:pPr>
            <a:r>
              <a:rPr lang="en-US" sz="1600"/>
              <a:t>Extension cords, vacuum pole, soft brushes</a:t>
            </a:r>
            <a:endParaRPr lang="en-US" sz="1600">
              <a:ea typeface="Calibri"/>
              <a:cs typeface="Calibri"/>
            </a:endParaRPr>
          </a:p>
          <a:p>
            <a:pPr marL="285750" indent="-285750">
              <a:buClr>
                <a:srgbClr val="E35B2A"/>
              </a:buClr>
              <a:buFont typeface="Arial" panose="020B0604020202020204" pitchFamily="34" charset="0"/>
              <a:buChar char="•"/>
            </a:pPr>
            <a:r>
              <a:rPr lang="en-US" sz="1600"/>
              <a:t>Telescoping spray wand, dual-layer drop cloths</a:t>
            </a:r>
            <a:endParaRPr lang="en-US" sz="1600">
              <a:ea typeface="Calibri"/>
              <a:cs typeface="Calibri"/>
            </a:endParaRPr>
          </a:p>
          <a:p>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Q3 2026</a:t>
            </a:r>
            <a:r>
              <a:rPr kumimoji="0" lang="en-US" sz="1600" b="0" i="0" u="none" strike="noStrike" kern="1200" cap="none" spc="0" normalizeH="0" baseline="0" noProof="0">
                <a:ln>
                  <a:noFill/>
                </a:ln>
                <a:solidFill>
                  <a:prstClr val="black"/>
                </a:solidFill>
                <a:effectLst/>
                <a:uLnTx/>
                <a:uFillTx/>
                <a:ea typeface="+mn-ea"/>
                <a:cs typeface="+mn-cs"/>
              </a:rPr>
              <a:t> </a:t>
            </a:r>
            <a:endParaRPr kumimoji="0"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$2M </a:t>
            </a:r>
            <a:r>
              <a:rPr kumimoji="0" lang="en-US" sz="1600" b="0" i="0" u="none" strike="noStrike" kern="1200" cap="none" spc="0" normalizeH="0" baseline="0" noProof="0">
                <a:ln>
                  <a:noFill/>
                </a:ln>
                <a:solidFill>
                  <a:prstClr val="black"/>
                </a:solidFill>
                <a:effectLst/>
                <a:uLnTx/>
                <a:uFillTx/>
                <a:ea typeface="+mn-ea"/>
                <a:cs typeface="+mn-cs"/>
              </a:rPr>
              <a:t>to </a:t>
            </a:r>
            <a:r>
              <a:rPr lang="en-US" sz="1600">
                <a:solidFill>
                  <a:prstClr val="black"/>
                </a:solidFill>
              </a:rPr>
              <a:t>$4.99M</a:t>
            </a:r>
            <a:endParaRPr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12% MWBE</a:t>
            </a:r>
            <a:endParaRPr lang="en-US" sz="160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rPr>
              <a:t>Janitorial. Need to be able to use a lift and ladders, work is above 20’.</a:t>
            </a:r>
            <a:endParaRPr lang="en-US" sz="1600" b="0" i="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76081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5C088-6FCF-BC98-C801-81EB228B962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29A1CBF9-08EE-ED7C-68D3-C3A816B0D548}"/>
              </a:ext>
            </a:extLst>
          </p:cNvPr>
          <p:cNvSpPr>
            <a:spLocks noGrp="1"/>
          </p:cNvSpPr>
          <p:nvPr>
            <p:ph type="title" idx="4294967295"/>
          </p:nvPr>
        </p:nvSpPr>
        <p:spPr>
          <a:xfrm>
            <a:off x="775971" y="406855"/>
            <a:ext cx="9286875" cy="909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Central Utility Plant &amp; Outlying Building Boiler Maintenance</a:t>
            </a:r>
            <a:endParaRPr lang="en-US" sz="2800">
              <a:ea typeface="+mn-ea"/>
              <a:cs typeface="+mn-cs"/>
            </a:endParaRPr>
          </a:p>
        </p:txBody>
      </p:sp>
      <p:sp>
        <p:nvSpPr>
          <p:cNvPr id="4" name="TextBox 2">
            <a:extLst>
              <a:ext uri="{FF2B5EF4-FFF2-40B4-BE49-F238E27FC236}">
                <a16:creationId xmlns:a16="http://schemas.microsoft.com/office/drawing/2014/main" id="{91CFB8E6-65A8-1874-7C91-A4F529F9CE42}"/>
              </a:ext>
              <a:ext uri="{C183D7F6-B498-43B3-948B-1728B52AA6E4}">
                <adec:decorative xmlns:adec="http://schemas.microsoft.com/office/drawing/2017/decorative" val="1"/>
              </a:ext>
            </a:extLst>
          </p:cNvPr>
          <p:cNvSpPr txBox="1"/>
          <p:nvPr/>
        </p:nvSpPr>
        <p:spPr>
          <a:xfrm>
            <a:off x="775971" y="1316492"/>
            <a:ext cx="9723865" cy="50167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a:solidFill>
                  <a:srgbClr val="323130"/>
                </a:solidFill>
              </a:rPr>
              <a:t>Contractor</a:t>
            </a:r>
            <a:r>
              <a:rPr lang="en-US" sz="1600" b="0" i="0">
                <a:solidFill>
                  <a:srgbClr val="323130"/>
                </a:solidFill>
                <a:effectLst/>
              </a:rPr>
              <a:t> to perform inspection, maintenance, repair, testing, and calibration </a:t>
            </a:r>
            <a:r>
              <a:rPr lang="en-US" sz="1600">
                <a:solidFill>
                  <a:srgbClr val="323130"/>
                </a:solidFill>
              </a:rPr>
              <a:t>safety as necessary to be compliant</a:t>
            </a:r>
            <a:r>
              <a:rPr lang="en-US" sz="1200">
                <a:solidFill>
                  <a:srgbClr val="323130"/>
                </a:solidFill>
              </a:rPr>
              <a:t> </a:t>
            </a:r>
            <a:r>
              <a:rPr lang="en-US" sz="1600">
                <a:solidFill>
                  <a:srgbClr val="323130"/>
                </a:solidFill>
              </a:rPr>
              <a:t>DEN Safety standards, OSHA regulations, and ASME </a:t>
            </a:r>
            <a:r>
              <a:rPr lang="en-US" sz="1600" b="0" i="0">
                <a:solidFill>
                  <a:srgbClr val="323130"/>
                </a:solidFill>
                <a:effectLst/>
              </a:rPr>
              <a:t>and </a:t>
            </a:r>
            <a:r>
              <a:rPr lang="en-US" sz="1600">
                <a:solidFill>
                  <a:srgbClr val="323130"/>
                </a:solidFill>
              </a:rPr>
              <a:t>Pressure Vessel Code requirements</a:t>
            </a:r>
            <a:r>
              <a:rPr lang="en-US" sz="1600" b="0" i="0">
                <a:solidFill>
                  <a:srgbClr val="323130"/>
                </a:solidFill>
                <a:effectLst/>
              </a:rPr>
              <a:t>.</a:t>
            </a:r>
            <a:endParaRPr lang="en-US" sz="1600" b="0" i="0" u="none" strike="noStrike" kern="1200" cap="none" spc="0" normalizeH="0" baseline="0" noProof="0">
              <a:ln>
                <a:noFill/>
              </a:ln>
              <a:solidFill>
                <a:prstClr val="black"/>
              </a:solidFill>
              <a:effectLst/>
              <a:uLnTx/>
              <a:uFillTx/>
              <a:ea typeface="Calibri"/>
              <a:cs typeface="Calibri"/>
            </a:endParaRPr>
          </a:p>
          <a:p>
            <a:pPr>
              <a:defRPr/>
            </a:pPr>
            <a:endParaRPr lang="en-US" sz="1600">
              <a:solidFill>
                <a:prstClr val="black"/>
              </a:solidFill>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Scope of Work:</a:t>
            </a:r>
            <a:endParaRPr lang="en-US" sz="1600" b="1" i="0" u="none" strike="noStrike" kern="1200" cap="none" spc="0" normalizeH="0" baseline="0" noProof="0">
              <a:ln>
                <a:noFill/>
              </a:ln>
              <a:solidFill>
                <a:prstClr val="black"/>
              </a:solidFill>
              <a:effectLst/>
              <a:uLnTx/>
              <a:uFillTx/>
              <a:ea typeface="Calibri"/>
              <a:cs typeface="Calibri"/>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ea typeface="Calibri"/>
                <a:cs typeface="Calibri"/>
              </a:rPr>
              <a:t>Boilers: 1, 2, 3A, 3B, 4, 5A, 5B</a:t>
            </a:r>
            <a:r>
              <a:rPr lang="en-US" sz="1600">
                <a:solidFill>
                  <a:prstClr val="black"/>
                </a:solidFill>
                <a:ea typeface="Calibri"/>
                <a:cs typeface="Calibri"/>
              </a:rPr>
              <a:t>, 6, Outlying Buildings (6-7)</a:t>
            </a:r>
            <a:endParaRPr lang="en-US" sz="1600" b="0" i="0" u="none" strike="noStrike" kern="1200" cap="none" spc="0" normalizeH="0" baseline="0" noProof="0">
              <a:ln>
                <a:noFill/>
              </a:ln>
              <a:solidFill>
                <a:prstClr val="black"/>
              </a:solidFill>
              <a:effectLst/>
              <a:uLnTx/>
              <a:uFillTx/>
              <a:ea typeface="Calibri"/>
              <a:cs typeface="Calibri"/>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ea typeface="Calibri"/>
                <a:cs typeface="Calibri"/>
              </a:rPr>
              <a:t>Ensure compliance with DEN Safety Standards, OSHA, ASME, and Pressure Vessel Code</a:t>
            </a:r>
            <a:endParaRPr lang="en-US" sz="1600" b="0" i="0" u="none" strike="noStrike" kern="1200" cap="none" spc="0" normalizeH="0" baseline="0" noProof="0">
              <a:ln>
                <a:noFill/>
              </a:ln>
              <a:solidFill>
                <a:prstClr val="black"/>
              </a:solidFill>
              <a:effectLst/>
              <a:uLnTx/>
              <a:uFillTx/>
              <a:ea typeface="Calibri"/>
              <a:cs typeface="Calibri"/>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ea typeface="Calibri"/>
                <a:cs typeface="Calibri"/>
              </a:rPr>
              <a:t>Includes </a:t>
            </a:r>
            <a:r>
              <a:rPr lang="en-US" sz="1600">
                <a:solidFill>
                  <a:prstClr val="black"/>
                </a:solidFill>
                <a:ea typeface="Calibri"/>
                <a:cs typeface="Calibri"/>
              </a:rPr>
              <a:t>semi-annual</a:t>
            </a:r>
            <a:r>
              <a:rPr kumimoji="0" lang="en-US" sz="1600" b="0" i="0" u="none" strike="noStrike" kern="1200" cap="none" spc="0" normalizeH="0" baseline="0" noProof="0">
                <a:ln>
                  <a:noFill/>
                </a:ln>
                <a:solidFill>
                  <a:prstClr val="black"/>
                </a:solidFill>
                <a:effectLst/>
                <a:uLnTx/>
                <a:uFillTx/>
                <a:ea typeface="Calibri"/>
                <a:cs typeface="Calibri"/>
              </a:rPr>
              <a:t> and </a:t>
            </a:r>
            <a:r>
              <a:rPr lang="en-US" sz="1600">
                <a:solidFill>
                  <a:prstClr val="black"/>
                </a:solidFill>
                <a:ea typeface="Calibri"/>
                <a:cs typeface="Calibri"/>
              </a:rPr>
              <a:t>annual inspections (internal and external)</a:t>
            </a:r>
            <a:endParaRPr lang="en-US" sz="1600" b="0" i="0" u="none" strike="noStrike" kern="1200" cap="none" spc="0" normalizeH="0" baseline="0" noProof="0">
              <a:ln>
                <a:noFill/>
              </a:ln>
              <a:solidFill>
                <a:prstClr val="black"/>
              </a:solidFill>
              <a:effectLst/>
              <a:uLnTx/>
              <a:uFillTx/>
              <a:ea typeface="Calibri"/>
              <a:cs typeface="Calibri"/>
            </a:endParaRPr>
          </a:p>
          <a:p>
            <a:pPr>
              <a:defRPr/>
            </a:pP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Requirements:</a:t>
            </a:r>
            <a:endParaRPr lang="en-US" sz="1600" b="1" i="0" u="none" strike="noStrike" kern="1200" cap="none" spc="0" normalizeH="0" baseline="0" noProof="0">
              <a:ln>
                <a:noFill/>
              </a:ln>
              <a:solidFill>
                <a:prstClr val="black"/>
              </a:solidFill>
              <a:effectLst/>
              <a:uLnTx/>
              <a:uFillTx/>
              <a:ea typeface="Calibri"/>
              <a:cs typeface="Calibri"/>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ea typeface="Calibri"/>
                <a:cs typeface="Calibri"/>
              </a:rPr>
              <a:t>The contractor must provide all labor, tools, materials, supervision, and equipment necessary to complete the </a:t>
            </a:r>
            <a:r>
              <a:rPr lang="en-US" sz="1600">
                <a:solidFill>
                  <a:prstClr val="black"/>
                </a:solidFill>
                <a:ea typeface="Calibri"/>
                <a:cs typeface="Calibri"/>
              </a:rPr>
              <a:t>requested scope of work.</a:t>
            </a:r>
          </a:p>
          <a:p>
            <a:pPr>
              <a:defRPr/>
            </a:pP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r>
              <a:rPr kumimoji="0" lang="en-US" sz="1600" b="0" i="0" u="none" strike="noStrike" kern="1200" cap="none" spc="0" normalizeH="0" baseline="0" noProof="0">
                <a:ln>
                  <a:noFill/>
                </a:ln>
                <a:solidFill>
                  <a:prstClr val="black"/>
                </a:solidFill>
                <a:effectLst/>
                <a:uLnTx/>
                <a:uFillTx/>
                <a:ea typeface="+mn-ea"/>
                <a:cs typeface="+mn-cs"/>
              </a:rPr>
              <a:t> </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cs typeface="Segoe UI"/>
              </a:rPr>
              <a:t>Less than $</a:t>
            </a:r>
            <a:r>
              <a:rPr lang="en-US" sz="1600">
                <a:cs typeface="Segoe UI"/>
              </a:rPr>
              <a:t>3M</a:t>
            </a:r>
            <a:endParaRPr lang="en-US" sz="1600" b="0" i="0">
              <a:effectLst/>
              <a:ea typeface="Calibri"/>
              <a:cs typeface="Segoe UI"/>
            </a:endParaRPr>
          </a:p>
          <a:p>
            <a:pPr>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No Program</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rPr>
              <a:t>Commercial and industrial machinery repair and maintenance services / Industrial equipment and machinery repair and maintenance services / Material handling equipment repair and maintenance services / Service machinery and equipment repair and maintenance services</a:t>
            </a:r>
            <a:endParaRPr lang="en-US" sz="1600" b="0" i="0">
              <a:effectLst/>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Project Manager​: </a:t>
            </a:r>
            <a:r>
              <a:rPr kumimoji="0" lang="en-US" sz="1600" i="0" u="none" strike="noStrike" kern="1200" cap="none" spc="0" normalizeH="0" baseline="0" noProof="0">
                <a:ln>
                  <a:noFill/>
                </a:ln>
                <a:solidFill>
                  <a:prstClr val="black"/>
                </a:solidFill>
                <a:effectLst/>
                <a:uLnTx/>
                <a:uFillTx/>
                <a:ea typeface="+mn-ea"/>
                <a:cs typeface="+mn-cs"/>
              </a:rPr>
              <a:t>Jacqueline Wilson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jacqueline.wilson@flydenver.com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84276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F299-8E65-DF3C-753D-F0476822518D}"/>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B923A5A-F154-942A-F708-5C225032D468}"/>
              </a:ext>
            </a:extLst>
          </p:cNvPr>
          <p:cNvSpPr>
            <a:spLocks noGrp="1"/>
          </p:cNvSpPr>
          <p:nvPr>
            <p:ph type="title" idx="4294967295"/>
          </p:nvPr>
        </p:nvSpPr>
        <p:spPr>
          <a:xfrm>
            <a:off x="869829" y="393222"/>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Landside Outlying Janitorial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3DC74A8A-038C-DCA4-1262-F60C0725750E}"/>
              </a:ext>
              <a:ext uri="{C183D7F6-B498-43B3-948B-1728B52AA6E4}">
                <adec:decorative xmlns:adec="http://schemas.microsoft.com/office/drawing/2017/decorative" val="0"/>
              </a:ext>
            </a:extLst>
          </p:cNvPr>
          <p:cNvSpPr txBox="1"/>
          <p:nvPr/>
        </p:nvSpPr>
        <p:spPr>
          <a:xfrm>
            <a:off x="483749" y="1246206"/>
            <a:ext cx="10143733" cy="5078313"/>
          </a:xfrm>
          <a:prstGeom prst="rect">
            <a:avLst/>
          </a:prstGeom>
          <a:noFill/>
        </p:spPr>
        <p:txBody>
          <a:bodyPr wrap="square" lIns="91440" tIns="45720" rIns="91440" bIns="45720" anchor="t">
            <a:spAutoFit/>
          </a:bodyPr>
          <a:lstStyle/>
          <a:p>
            <a:r>
              <a:rPr lang="en-US"/>
              <a:t>The Contractor is responsible for providing all necessary labor, tools, equipment, and supplies to perform the janitorial services.   The primary deliverables is the provision of professional janitorial services for specific outlying facilities at Denver International Airport.  The initial term is three years from the effective date, with the possibility of two one-year extensions by written notice from the CEO.</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Q1</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b="1">
                <a:solidFill>
                  <a:prstClr val="black"/>
                </a:solidFill>
              </a:rPr>
              <a:t>23%</a:t>
            </a:r>
            <a:endParaRPr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b="1">
                <a:solidFill>
                  <a:prstClr val="black"/>
                </a:solidFill>
                <a:ea typeface="+mn-lt"/>
                <a:cs typeface="+mn-lt"/>
              </a:rPr>
              <a:t>Key Scope / Industry:</a:t>
            </a:r>
            <a:r>
              <a:rPr lang="en-US">
                <a:solidFill>
                  <a:prstClr val="black"/>
                </a:solidFill>
                <a:ea typeface="+mn-lt"/>
                <a:cs typeface="+mn-lt"/>
              </a:rPr>
              <a:t>  </a:t>
            </a:r>
            <a:r>
              <a:rPr lang="en-US">
                <a:solidFill>
                  <a:prstClr val="black"/>
                </a:solidFill>
                <a:highlight>
                  <a:srgbClr val="F5F5F5"/>
                </a:highlight>
                <a:ea typeface="+mn-lt"/>
                <a:cs typeface="+mn-lt"/>
              </a:rPr>
              <a:t>This includes Floor Care, Carpet Cleaning, Cleaning and Disinfecting, General Cleaning, Supply Management, and Reporting and Compliance. The purpose is to provide all labor, supervision, management, equipment, tools, materials, supplies, and transportation required to deliver janitorial and custodial services for the designated outlying facilities. These outlying facilities will also include ARFF Station 35 and the Center of Equity and Excellence in Aviation (CEEA) offices which is location on level four (4) adjacent to Jefferson Terminal.  </a:t>
            </a:r>
            <a:endParaRPr lang="en-US">
              <a:solidFill>
                <a:prstClr val="black"/>
              </a:solidFill>
              <a:ea typeface="+mn-lt"/>
              <a:cs typeface="+mn-lt"/>
            </a:endParaRPr>
          </a:p>
          <a:p>
            <a:pPr>
              <a:defRPr/>
            </a:pPr>
            <a:endParaRPr lang="en-US">
              <a:solidFill>
                <a:prstClr val="black"/>
              </a:solidFill>
              <a:ea typeface="Calibri"/>
              <a:cs typeface="Calibri"/>
            </a:endParaRPr>
          </a:p>
          <a:p>
            <a:pPr>
              <a:defRPr/>
            </a:pPr>
            <a:endParaRPr lang="en-US">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lang="en-US"/>
              <a:t>Curtis Harry | </a:t>
            </a:r>
            <a:r>
              <a:rPr lang="en-US">
                <a:hlinkClick r:id="rId3"/>
              </a:rPr>
              <a:t>Curtis.harry@flydenver.com</a:t>
            </a:r>
            <a:r>
              <a:rPr lang="en-US"/>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98535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7344-A1DC-809F-C56D-7E3DC635C357}"/>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06311712-0BF0-3750-9219-FB83FA22DED5}"/>
              </a:ext>
            </a:extLst>
          </p:cNvPr>
          <p:cNvSpPr>
            <a:spLocks noGrp="1"/>
          </p:cNvSpPr>
          <p:nvPr>
            <p:ph type="title" idx="4294967295"/>
          </p:nvPr>
        </p:nvSpPr>
        <p:spPr>
          <a:xfrm>
            <a:off x="770677" y="481166"/>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On-Call Safety Equipment Certification Program</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F19F4B19-D1C0-48BC-C350-846449367170}"/>
              </a:ext>
              <a:ext uri="{C183D7F6-B498-43B3-948B-1728B52AA6E4}">
                <adec:decorative xmlns:adec="http://schemas.microsoft.com/office/drawing/2017/decorative" val="0"/>
              </a:ext>
            </a:extLst>
          </p:cNvPr>
          <p:cNvSpPr txBox="1"/>
          <p:nvPr/>
        </p:nvSpPr>
        <p:spPr>
          <a:xfrm>
            <a:off x="869829" y="1257222"/>
            <a:ext cx="9512421" cy="3416320"/>
          </a:xfrm>
          <a:prstGeom prst="rect">
            <a:avLst/>
          </a:prstGeom>
          <a:noFill/>
        </p:spPr>
        <p:txBody>
          <a:bodyPr wrap="square" lIns="91440" tIns="45720" rIns="91440" bIns="45720" anchor="t">
            <a:spAutoFit/>
          </a:bodyPr>
          <a:lstStyle/>
          <a:p>
            <a:r>
              <a:rPr lang="en-US"/>
              <a:t>Denver International Airport (DEN) is seeking a professional specialist to inspect and test safety devices related to fall protection throughout the facility, in accordance with the Occupational Health and Safety Administration (OSHA) guidelines. These inspections or groups of inspections will be performed periodically as on-call tasks-based awards.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Q1</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Less than $500K</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No Program</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t>Professional engineer licensed in the State of Colorado who is familiar with OSHA requirements</a:t>
            </a:r>
            <a:endParaRPr lang="en-US">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lang="en-US"/>
              <a:t>Cate Marshall | </a:t>
            </a:r>
            <a:r>
              <a:rPr lang="en-US">
                <a:hlinkClick r:id="rId3"/>
              </a:rPr>
              <a:t>cate.marshall@flydenver.com</a:t>
            </a:r>
            <a:r>
              <a:rPr lang="en-US"/>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81034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DEN Procurement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a:spcBef>
                <a:spcPts val="0"/>
              </a:spcBef>
              <a:buNone/>
            </a:pPr>
            <a:r>
              <a:rPr lang="en-US" sz="1700" b="1"/>
              <a:t>Fast-Track Procurement Pilot</a:t>
            </a:r>
          </a:p>
          <a:p>
            <a:pPr>
              <a:spcBef>
                <a:spcPts val="0"/>
              </a:spcBef>
              <a:buNone/>
            </a:pPr>
            <a:r>
              <a:rPr lang="en-US" sz="1700" i="1"/>
              <a:t>Goal: Increase agility by eliminating non-mandated steps</a:t>
            </a:r>
          </a:p>
          <a:p>
            <a:pPr>
              <a:spcBef>
                <a:spcPts val="0"/>
              </a:spcBef>
              <a:buFont typeface="Arial" panose="020B0604020202020204" pitchFamily="34" charset="0"/>
              <a:buChar char="•"/>
            </a:pPr>
            <a:r>
              <a:rPr lang="en-US" sz="1700" b="1"/>
              <a:t>Shortened Advertisement:</a:t>
            </a:r>
            <a:r>
              <a:rPr lang="en-US" sz="1700"/>
              <a:t> 1-week post, no pre-proposal meeting, 2-day Q&amp;A</a:t>
            </a:r>
          </a:p>
          <a:p>
            <a:pPr>
              <a:spcBef>
                <a:spcPts val="0"/>
              </a:spcBef>
              <a:buFont typeface="Arial" panose="020B0604020202020204" pitchFamily="34" charset="0"/>
              <a:buChar char="•"/>
            </a:pPr>
            <a:r>
              <a:rPr lang="en-US" sz="1700" b="1"/>
              <a:t>Streamlined Selection:</a:t>
            </a:r>
            <a:r>
              <a:rPr lang="en-US" sz="1700"/>
              <a:t> 3-member panel; no interviews</a:t>
            </a:r>
          </a:p>
          <a:p>
            <a:pPr>
              <a:spcBef>
                <a:spcPts val="0"/>
              </a:spcBef>
              <a:buFont typeface="Arial" panose="020B0604020202020204" pitchFamily="34" charset="0"/>
              <a:buChar char="•"/>
            </a:pPr>
            <a:r>
              <a:rPr lang="en-US" sz="1700" b="1"/>
              <a:t>Simplified Contracting:</a:t>
            </a:r>
            <a:r>
              <a:rPr lang="en-US" sz="1700"/>
              <a:t> No negotiations—contract mirrors vendor proposal</a:t>
            </a:r>
          </a:p>
          <a:p>
            <a:pPr marL="0" indent="0">
              <a:spcBef>
                <a:spcPts val="0"/>
              </a:spcBef>
              <a:buNone/>
            </a:pPr>
            <a:endParaRPr lang="en-US" sz="1700" b="1"/>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BidNet: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Small Business Programs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5C71B9-0869-5C8E-2DC6-4D8D65BAAE8D}"/>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E460CDEE-54C6-A27D-949D-F643C59FD392}"/>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32E4391-758F-62B5-F64D-23D9B41BF38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86C8B3E4-A543-11D6-D228-57FD9AE940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B32BA5E-AEE9-7922-8365-78E301D542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6D99EDEB-A7E0-110B-98FA-65E992D09076}"/>
              </a:ext>
            </a:extLst>
          </p:cNvPr>
          <p:cNvSpPr>
            <a:spLocks noGrp="1"/>
          </p:cNvSpPr>
          <p:nvPr>
            <p:ph type="title" idx="4294967295"/>
          </p:nvPr>
        </p:nvSpPr>
        <p:spPr>
          <a:xfrm>
            <a:off x="838200" y="-1325563"/>
            <a:ext cx="10515600" cy="1325563"/>
          </a:xfrm>
          <a:prstGeom prst="rect">
            <a:avLst/>
          </a:prstGeom>
        </p:spPr>
        <p:txBody>
          <a:bodyPr anchor="b"/>
          <a:lstStyle/>
          <a:p>
            <a:r>
              <a:rPr lang="en-US" dirty="0"/>
              <a:t>Division of Small Business Opportunity (DSBO)</a:t>
            </a:r>
          </a:p>
        </p:txBody>
      </p:sp>
    </p:spTree>
    <p:extLst>
      <p:ext uri="{BB962C8B-B14F-4D97-AF65-F5344CB8AC3E}">
        <p14:creationId xmlns:p14="http://schemas.microsoft.com/office/powerpoint/2010/main" val="1477785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b="1">
                <a:solidFill>
                  <a:srgbClr val="440099"/>
                </a:solidFill>
              </a:rPr>
              <a:t>Changes to DBE and ACDBE Programs</a:t>
            </a:r>
            <a:endParaRPr kumimoji="0" lang="en-US" sz="2800" b="1" i="0" u="none" strike="noStrike" kern="1200" cap="none" spc="0" normalizeH="0" baseline="0" noProof="0">
              <a:ln>
                <a:noFill/>
              </a:ln>
              <a:solidFill>
                <a:srgbClr val="440099"/>
              </a:solidFill>
              <a:effectLst/>
              <a:uLnTx/>
              <a:uFillTx/>
              <a:latin typeface="+mn-lt"/>
              <a:ea typeface="+mn-ea"/>
              <a:cs typeface="+mn-cs"/>
            </a:endParaRP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74576"/>
            <a:ext cx="10516162" cy="5218631"/>
          </a:xfrm>
        </p:spPr>
        <p:txBody>
          <a:bodyPr lIns="91440" tIns="45720" rIns="91440" bIns="45720" anchor="t"/>
          <a:lstStyle/>
          <a:p>
            <a:pPr marL="0" indent="0">
              <a:lnSpc>
                <a:spcPct val="110000"/>
              </a:lnSpc>
              <a:buNone/>
            </a:pPr>
            <a:r>
              <a:rPr lang="en-US" sz="2000" b="1">
                <a:ea typeface="Calibri"/>
                <a:cs typeface="Calibri"/>
              </a:rPr>
              <a:t>Effective October 3, 2025</a:t>
            </a:r>
            <a:r>
              <a:rPr lang="en-US" sz="2000">
                <a:ea typeface="Calibri"/>
                <a:cs typeface="Calibri"/>
              </a:rPr>
              <a:t>:</a:t>
            </a:r>
            <a:endParaRPr lang="en-US">
              <a:ea typeface="Calibri"/>
              <a:cs typeface="Calibri"/>
            </a:endParaRPr>
          </a:p>
          <a:p>
            <a:pPr lvl="1">
              <a:lnSpc>
                <a:spcPct val="110000"/>
              </a:lnSpc>
            </a:pPr>
            <a:r>
              <a:rPr lang="en-US" sz="2000"/>
              <a:t>Interim Final Rule (IFR) removed </a:t>
            </a:r>
            <a:r>
              <a:rPr lang="en-US" sz="2000" b="1"/>
              <a:t>sex</a:t>
            </a:r>
            <a:r>
              <a:rPr lang="en-US" sz="2000"/>
              <a:t> </a:t>
            </a:r>
            <a:r>
              <a:rPr lang="en-US" sz="2000" b="1"/>
              <a:t>and</a:t>
            </a:r>
            <a:r>
              <a:rPr lang="en-US" sz="2000"/>
              <a:t> </a:t>
            </a:r>
            <a:r>
              <a:rPr lang="en-US" sz="2000" b="1"/>
              <a:t>race-</a:t>
            </a:r>
            <a:r>
              <a:rPr lang="en-US" sz="2000"/>
              <a:t>based presumptions of disadvantage</a:t>
            </a:r>
            <a:endParaRPr lang="en-US" sz="2000">
              <a:ea typeface="Calibri"/>
              <a:cs typeface="Calibri"/>
            </a:endParaRPr>
          </a:p>
          <a:p>
            <a:pPr lvl="1">
              <a:lnSpc>
                <a:spcPct val="110000"/>
              </a:lnSpc>
            </a:pPr>
            <a:r>
              <a:rPr lang="en-US" sz="2000"/>
              <a:t>Every ACDBE and DBE firm must submit a </a:t>
            </a:r>
            <a:r>
              <a:rPr lang="en-US" sz="2000" b="1"/>
              <a:t>Personal Narrative (PN) </a:t>
            </a:r>
            <a:r>
              <a:rPr lang="en-US" sz="2000"/>
              <a:t>and </a:t>
            </a:r>
            <a:r>
              <a:rPr lang="en-US" sz="2000" b="1"/>
              <a:t>Personal Net Worth (PNW)</a:t>
            </a:r>
            <a:r>
              <a:rPr lang="en-US" sz="2000"/>
              <a:t> statement to their Jurisdiction of Certification (JOC) for reevaluation</a:t>
            </a:r>
            <a:endParaRPr lang="en-US" sz="2000">
              <a:ea typeface="Calibri"/>
              <a:cs typeface="Calibri"/>
            </a:endParaRPr>
          </a:p>
          <a:p>
            <a:pPr lvl="1">
              <a:lnSpc>
                <a:spcPct val="110000"/>
              </a:lnSpc>
            </a:pPr>
            <a:r>
              <a:rPr lang="en-US" sz="2000">
                <a:solidFill>
                  <a:srgbClr val="000000"/>
                </a:solidFill>
                <a:ea typeface="Calibri"/>
                <a:cs typeface="Calibri"/>
              </a:rPr>
              <a:t>No counting or goal setting until entire Colorado UCP reevaluation is complete.</a:t>
            </a:r>
          </a:p>
          <a:p>
            <a:pPr marL="57150" indent="0">
              <a:lnSpc>
                <a:spcPct val="110000"/>
              </a:lnSpc>
              <a:buNone/>
            </a:pPr>
            <a:r>
              <a:rPr lang="en-US" sz="2000" b="1">
                <a:solidFill>
                  <a:srgbClr val="181717"/>
                </a:solidFill>
              </a:rPr>
              <a:t>Thank you to everyone who has submitted their Personal Narrative (PN) and Personal Net Worth (PNW) Statement for Reevaluation!</a:t>
            </a:r>
            <a:endParaRPr lang="en-US" sz="2000">
              <a:ea typeface="Calibri"/>
              <a:cs typeface="Calibri"/>
            </a:endParaRPr>
          </a:p>
          <a:p>
            <a:pPr lvl="1">
              <a:lnSpc>
                <a:spcPct val="110000"/>
              </a:lnSpc>
            </a:pPr>
            <a:r>
              <a:rPr lang="en-US" sz="2000">
                <a:solidFill>
                  <a:srgbClr val="181717"/>
                </a:solidFill>
                <a:ea typeface="Calibri" panose="020F0502020204030204"/>
                <a:cs typeface="Calibri" panose="020F0502020204030204"/>
              </a:rPr>
              <a:t>Reviews are currently underway</a:t>
            </a:r>
          </a:p>
          <a:p>
            <a:pPr lvl="1">
              <a:lnSpc>
                <a:spcPct val="110000"/>
              </a:lnSpc>
            </a:pPr>
            <a:r>
              <a:rPr lang="en-US" sz="2000">
                <a:solidFill>
                  <a:srgbClr val="181717"/>
                </a:solidFill>
                <a:ea typeface="Calibri" panose="020F0502020204030204"/>
                <a:cs typeface="Calibri" panose="020F0502020204030204"/>
              </a:rPr>
              <a:t>If you haven't, will be temporarily removed from the directory until you do.</a:t>
            </a:r>
          </a:p>
          <a:p>
            <a:pPr lvl="1">
              <a:lnSpc>
                <a:spcPct val="110000"/>
              </a:lnSpc>
            </a:pPr>
            <a:r>
              <a:rPr lang="en-US" sz="2000">
                <a:solidFill>
                  <a:srgbClr val="181717"/>
                </a:solidFill>
              </a:rPr>
              <a:t>Can submit a </a:t>
            </a:r>
            <a:r>
              <a:rPr lang="en-US" sz="2000" u="sng">
                <a:solidFill>
                  <a:srgbClr val="181717"/>
                </a:solidFill>
              </a:rPr>
              <a:t>2025 Reevaluation Application</a:t>
            </a:r>
            <a:r>
              <a:rPr lang="en-US" sz="2000">
                <a:solidFill>
                  <a:srgbClr val="181717"/>
                </a:solidFill>
              </a:rPr>
              <a:t> or via an upcoming </a:t>
            </a:r>
            <a:r>
              <a:rPr lang="en-US" sz="2000" u="sng">
                <a:solidFill>
                  <a:srgbClr val="181717"/>
                </a:solidFill>
              </a:rPr>
              <a:t>Annual Update</a:t>
            </a:r>
            <a:endParaRPr lang="en-US" sz="2000" u="sng">
              <a:solidFill>
                <a:srgbClr val="181717"/>
              </a:solidFill>
              <a:ea typeface="Calibri" panose="020F0502020204030204"/>
              <a:cs typeface="Calibri" panose="020F0502020204030204"/>
            </a:endParaRPr>
          </a:p>
          <a:p>
            <a:pPr marL="0" indent="0">
              <a:lnSpc>
                <a:spcPct val="110000"/>
              </a:lnSpc>
              <a:buNone/>
            </a:pPr>
            <a:r>
              <a:rPr lang="en-US" sz="2000" b="1">
                <a:solidFill>
                  <a:srgbClr val="181717"/>
                </a:solidFill>
                <a:ea typeface="Calibri" panose="020F0502020204030204"/>
                <a:cs typeface="Calibri" panose="020F0502020204030204"/>
              </a:rPr>
              <a:t>Reminder:</a:t>
            </a:r>
            <a:endParaRPr lang="en-US" sz="2000">
              <a:solidFill>
                <a:srgbClr val="181717"/>
              </a:solidFill>
              <a:ea typeface="Calibri" panose="020F0502020204030204"/>
              <a:cs typeface="Calibri" panose="020F0502020204030204"/>
            </a:endParaRPr>
          </a:p>
          <a:p>
            <a:pPr lvl="1">
              <a:lnSpc>
                <a:spcPct val="110000"/>
              </a:lnSpc>
            </a:pPr>
            <a:r>
              <a:rPr lang="en-US" sz="2000" b="1"/>
              <a:t>Interstate firms </a:t>
            </a:r>
            <a:r>
              <a:rPr lang="en-US" sz="2000"/>
              <a:t>must </a:t>
            </a:r>
            <a:r>
              <a:rPr lang="en-US" sz="2000" u="sng"/>
              <a:t>reapply</a:t>
            </a:r>
            <a:r>
              <a:rPr lang="en-US" sz="2000"/>
              <a:t> with CCD once they have been reevaluated by their JOC</a:t>
            </a:r>
            <a:endParaRPr lang="en-US" sz="2000">
              <a:ea typeface="Calibri"/>
              <a:cs typeface="Calibri"/>
            </a:endParaRPr>
          </a:p>
          <a:p>
            <a:pPr lvl="1">
              <a:lnSpc>
                <a:spcPct val="110000"/>
              </a:lnSpc>
            </a:pPr>
            <a:r>
              <a:rPr lang="en-US" sz="2000"/>
              <a:t>No impact to </a:t>
            </a:r>
            <a:r>
              <a:rPr lang="en-US" sz="2000" b="1"/>
              <a:t>local</a:t>
            </a:r>
            <a:r>
              <a:rPr lang="en-US" sz="2000"/>
              <a:t> programs!</a:t>
            </a:r>
            <a:endParaRPr lang="en-US" sz="2000">
              <a:ea typeface="Calibri"/>
              <a:cs typeface="Calibri"/>
            </a:endParaRPr>
          </a:p>
          <a:p>
            <a:pPr marL="0" indent="0">
              <a:buNone/>
            </a:pPr>
            <a:endParaRPr lang="en-US" sz="2000" u="sng">
              <a:ea typeface="Calibri"/>
              <a:cs typeface="Calibri"/>
            </a:endParaRPr>
          </a:p>
          <a:p>
            <a:pPr marL="457200" lvl="1" indent="0">
              <a:lnSpc>
                <a:spcPct val="110000"/>
              </a:lnSpc>
              <a:buNone/>
            </a:pPr>
            <a:endParaRPr lang="en-US" sz="2000" b="1">
              <a:ea typeface="Calibri" panose="020F0502020204030204"/>
              <a:cs typeface="Calibri" panose="020F0502020204030204"/>
            </a:endParaRPr>
          </a:p>
        </p:txBody>
      </p:sp>
    </p:spTree>
    <p:extLst>
      <p:ext uri="{BB962C8B-B14F-4D97-AF65-F5344CB8AC3E}">
        <p14:creationId xmlns:p14="http://schemas.microsoft.com/office/powerpoint/2010/main" val="403412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tx1"/>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cs typeface="Calibri"/>
              </a:rPr>
              <a:t>April 9</a:t>
            </a:r>
          </a:p>
          <a:p>
            <a:pPr>
              <a:spcBef>
                <a:spcPts val="0"/>
              </a:spcBef>
              <a:spcAft>
                <a:spcPts val="600"/>
              </a:spcAft>
              <a:buClr>
                <a:srgbClr val="DC582A"/>
              </a:buClr>
              <a:tabLst>
                <a:tab pos="457200" algn="l"/>
              </a:tabLst>
            </a:pPr>
            <a:r>
              <a:rPr lang="en-US" sz="2000" b="1">
                <a:solidFill>
                  <a:schemeClr val="tx1"/>
                </a:solidFill>
                <a:cs typeface="Calibri"/>
              </a:rPr>
              <a:t>May 14</a:t>
            </a:r>
          </a:p>
          <a:p>
            <a:pPr>
              <a:spcBef>
                <a:spcPts val="0"/>
              </a:spcBef>
              <a:spcAft>
                <a:spcPts val="600"/>
              </a:spcAft>
              <a:buClr>
                <a:srgbClr val="DC582A"/>
              </a:buClr>
              <a:tabLst>
                <a:tab pos="457200" algn="l"/>
              </a:tabLst>
            </a:pPr>
            <a:r>
              <a:rPr lang="en-US" sz="2000" b="1">
                <a:solidFill>
                  <a:schemeClr val="tx1"/>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4" y="2485925"/>
            <a:ext cx="3563937"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tx1"/>
                </a:solidFill>
                <a:cs typeface="Calibri"/>
              </a:rPr>
              <a:t>July 9</a:t>
            </a:r>
          </a:p>
          <a:p>
            <a:pPr>
              <a:spcBef>
                <a:spcPts val="0"/>
              </a:spcBef>
              <a:spcAft>
                <a:spcPts val="600"/>
              </a:spcAft>
              <a:buClr>
                <a:srgbClr val="DC582A"/>
              </a:buClr>
              <a:tabLst>
                <a:tab pos="457200" algn="l"/>
              </a:tabLst>
            </a:pPr>
            <a:r>
              <a:rPr lang="en-US" sz="2000" b="1">
                <a:solidFill>
                  <a:schemeClr val="tx1"/>
                </a:solidFill>
                <a:cs typeface="Calibri"/>
              </a:rPr>
              <a:t>August 13</a:t>
            </a:r>
          </a:p>
          <a:p>
            <a:pPr>
              <a:spcBef>
                <a:spcPts val="0"/>
              </a:spcBef>
              <a:spcAft>
                <a:spcPts val="600"/>
              </a:spcAft>
              <a:buClr>
                <a:srgbClr val="DC582A"/>
              </a:buClr>
              <a:tabLst>
                <a:tab pos="457200" algn="l"/>
              </a:tabLst>
            </a:pPr>
            <a:r>
              <a:rPr lang="en-US" sz="2000" b="1">
                <a:solidFill>
                  <a:schemeClr val="tx1"/>
                </a:solidFill>
                <a:cs typeface="Calibri"/>
              </a:rPr>
              <a:t>September 10</a:t>
            </a: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General Services- Purchasing Division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384A-21C9-4E23-47C4-0395BFE4C26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9B5972C7-FCDC-DE07-E866-EA986D1616D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Workforce Development</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15</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82976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F55DB1-894A-9690-9BD8-29C7A8B52F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42207-285B-1F35-849E-6541FB6181BB}"/>
              </a:ext>
              <a:ext uri="{C183D7F6-B498-43B3-948B-1728B52AA6E4}">
                <adec:decorative xmlns:adec="http://schemas.microsoft.com/office/drawing/2017/decorative" val="1"/>
              </a:ext>
            </a:extLst>
          </p:cNvPr>
          <p:cNvSpPr txBox="1">
            <a:spLocks noGrp="1"/>
          </p:cNvSpPr>
          <p:nvPr>
            <p:ph type="title" idx="4294967295"/>
          </p:nvPr>
        </p:nvSpPr>
        <p:spPr>
          <a:xfrm>
            <a:off x="106121" y="-38470"/>
            <a:ext cx="8882323"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lnSpc>
                <a:spcPct val="100000"/>
              </a:lnSpc>
              <a:spcBef>
                <a:spcPts val="0"/>
              </a:spcBef>
              <a:defRPr/>
            </a:pPr>
            <a:r>
              <a:rPr lang="en-US" sz="2900">
                <a:solidFill>
                  <a:prstClr val="white"/>
                </a:solidFill>
                <a:latin typeface="Calibri"/>
                <a:ea typeface="+mj-lt"/>
                <a:cs typeface="+mj-lt"/>
              </a:rPr>
              <a:t>Denver Construction Careers Program</a:t>
            </a:r>
            <a:r>
              <a:rPr lang="en-US" sz="2900">
                <a:solidFill>
                  <a:prstClr val="white"/>
                </a:solidFill>
                <a:latin typeface="Calibri Light"/>
                <a:ea typeface="Calibri Light"/>
                <a:cs typeface="Calibri Light"/>
              </a:rPr>
              <a:t> </a:t>
            </a:r>
            <a:r>
              <a:rPr lang="en-US" sz="2900">
                <a:solidFill>
                  <a:prstClr val="white"/>
                </a:solidFill>
                <a:latin typeface="Calibri"/>
                <a:ea typeface="Calibri"/>
                <a:cs typeface="Calibri"/>
              </a:rPr>
              <a:t>(DCCP)</a:t>
            </a:r>
            <a:br>
              <a:rPr lang="en-US" sz="3200">
                <a:solidFill>
                  <a:prstClr val="white"/>
                </a:solidFill>
                <a:latin typeface="Calibri"/>
                <a:ea typeface="Calibri"/>
                <a:cs typeface="Calibri"/>
              </a:rPr>
            </a:br>
            <a:r>
              <a:rPr kumimoji="0" lang="en-US" sz="2900" b="0" i="0" u="none" strike="noStrike" kern="1200" cap="none" spc="0" normalizeH="0" baseline="0" noProof="0">
                <a:ln>
                  <a:noFill/>
                </a:ln>
                <a:solidFill>
                  <a:prstClr val="white"/>
                </a:solidFill>
                <a:effectLst/>
                <a:uLnTx/>
                <a:uFillTx/>
                <a:latin typeface="Calibri"/>
                <a:ea typeface="Calibri"/>
                <a:cs typeface="Calibri"/>
              </a:rPr>
              <a:t>Overview</a:t>
            </a:r>
            <a:br>
              <a:rPr lang="en-US" sz="2900">
                <a:latin typeface="Calibri"/>
                <a:ea typeface="+mn-ea"/>
                <a:cs typeface="+mn-cs"/>
              </a:rPr>
            </a:br>
            <a:endParaRPr lang="en-US" sz="2400" b="0" i="0" u="none" strike="noStrike" kern="1200" cap="none" spc="0" normalizeH="0" baseline="0" noProof="0">
              <a:ln>
                <a:noFill/>
              </a:ln>
              <a:solidFill>
                <a:prstClr val="white"/>
              </a:solidFill>
              <a:effectLst/>
              <a:uLnTx/>
              <a:uFillTx/>
              <a:latin typeface="Calibri"/>
              <a:ea typeface="Calibri"/>
              <a:cs typeface="Calibri"/>
            </a:endParaRPr>
          </a:p>
        </p:txBody>
      </p:sp>
      <p:sp>
        <p:nvSpPr>
          <p:cNvPr id="14" name="TextBox 13">
            <a:extLst>
              <a:ext uri="{FF2B5EF4-FFF2-40B4-BE49-F238E27FC236}">
                <a16:creationId xmlns:a16="http://schemas.microsoft.com/office/drawing/2014/main" id="{836ECBCA-3320-BE43-05A9-F8F4DEF56431}"/>
              </a:ext>
              <a:ext uri="{C183D7F6-B498-43B3-948B-1728B52AA6E4}">
                <adec:decorative xmlns:adec="http://schemas.microsoft.com/office/drawing/2017/decorative" val="1"/>
              </a:ext>
            </a:extLst>
          </p:cNvPr>
          <p:cNvSpPr txBox="1"/>
          <p:nvPr/>
        </p:nvSpPr>
        <p:spPr>
          <a:xfrm>
            <a:off x="395825" y="1260787"/>
            <a:ext cx="8609154" cy="54476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Ordinance Applies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Contracts/work orders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 $10M</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advertised/issued after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May 30, 2025</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On-call/task orders evaluated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individually</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Contractors must sign a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Commitment Form</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Key Percentage Requirements</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Priority Areas: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residents from DCCP-identified priority neighborhoods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Pre-Apprenticeship Grads: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grads from DCCP-approved programs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Veterans: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veterans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Registered Apprenticeships: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Track/report hours by workers in registered apprenticeship programs</a:t>
            </a:r>
            <a:b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b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including first-year and target category registered apprentices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Reporting &amp; Enforcement</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LCPtracker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is used to track and submit data</a:t>
            </a: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DCCP monitors compliance;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non-compliance may lead to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Get Involved</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Jobseekers, employers, and community orgs — connect with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DEDO &amp; DCCP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to grow Denver’s construction workforce.</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Why It Matters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Meets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high demand for skilled construction workers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Builds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career pathways for Denver residents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Aligns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workforce with city infrastructure investments</a:t>
            </a:r>
          </a:p>
        </p:txBody>
      </p:sp>
      <p:pic>
        <p:nvPicPr>
          <p:cNvPr id="2" name="Picture 1">
            <a:extLst>
              <a:ext uri="{FF2B5EF4-FFF2-40B4-BE49-F238E27FC236}">
                <a16:creationId xmlns:a16="http://schemas.microsoft.com/office/drawing/2014/main" id="{DD0B5CF1-7A1A-2108-8702-AF4D1A4585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9047" y="1815235"/>
            <a:ext cx="2253803" cy="2253803"/>
          </a:xfrm>
          <a:prstGeom prst="rect">
            <a:avLst/>
          </a:prstGeom>
        </p:spPr>
      </p:pic>
      <p:sp>
        <p:nvSpPr>
          <p:cNvPr id="5" name="TextBox 4">
            <a:extLst>
              <a:ext uri="{FF2B5EF4-FFF2-40B4-BE49-F238E27FC236}">
                <a16:creationId xmlns:a16="http://schemas.microsoft.com/office/drawing/2014/main" id="{D0A7838A-146E-0A6E-983C-ACA402C89E65}"/>
              </a:ext>
            </a:extLst>
          </p:cNvPr>
          <p:cNvSpPr txBox="1"/>
          <p:nvPr/>
        </p:nvSpPr>
        <p:spPr>
          <a:xfrm>
            <a:off x="9372403" y="4186098"/>
            <a:ext cx="25474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To learn more, visit me in the breakout room or scan the above QR code.</a:t>
            </a:r>
          </a:p>
        </p:txBody>
      </p:sp>
      <p:pic>
        <p:nvPicPr>
          <p:cNvPr id="3" name="Picture 2" descr="Slide for DCCP overview for the workforce program.">
            <a:extLst>
              <a:ext uri="{FF2B5EF4-FFF2-40B4-BE49-F238E27FC236}">
                <a16:creationId xmlns:a16="http://schemas.microsoft.com/office/drawing/2014/main" id="{DC1BE2D8-71C6-4749-A169-5C6924394CE9}"/>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99545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descr="To reduce barriers for small businesses to operate autos unescorted airside, we introduce the new Airside Excess Auto Liability Program, also known as the AirsideDrive Program. The program provides $9M in excess of $1M in coverage for entities to meet the minimum unescorted airside driving insurance requirements of $10M Combined Single Limit each occurrence of Auto Liability. &#10;&#10;Benefits: Supporting our Airside Partners&#10;Affordable Coverage&#10;Bridging the Gap&#10;Easy Access&#10;Comprehensive Protection&#10;Small/Emerging Business Boost&#10;">
            <a:extLst>
              <a:ext uri="{FF2B5EF4-FFF2-40B4-BE49-F238E27FC236}">
                <a16:creationId xmlns:a16="http://schemas.microsoft.com/office/drawing/2014/main" id="{E0FECF13-731B-28F1-3A42-7ED23B7A2E9F}"/>
              </a:ext>
              <a:ext uri="{C183D7F6-B498-43B3-948B-1728B52AA6E4}">
                <adec:decorative xmlns:adec="http://schemas.microsoft.com/office/drawing/2017/decorative" val="0"/>
              </a:ext>
            </a:extLst>
          </p:cNvPr>
          <p:cNvSpPr>
            <a:spLocks noGrp="1"/>
          </p:cNvSpPr>
          <p:nvPr>
            <p:ph type="title" idx="4294967295"/>
          </p:nvPr>
        </p:nvSpPr>
        <p:spPr>
          <a:xfrm>
            <a:off x="770439" y="459818"/>
            <a:ext cx="940364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Calibri"/>
                <a:cs typeface="Calibri"/>
              </a:rPr>
              <a:t>Program Purpose</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7" name="Text Placeholder 6">
            <a:extLst>
              <a:ext uri="{FF2B5EF4-FFF2-40B4-BE49-F238E27FC236}">
                <a16:creationId xmlns:a16="http://schemas.microsoft.com/office/drawing/2014/main" id="{D9ADDCDC-BF32-D6FB-842B-6244B14FAD3F}"/>
              </a:ext>
              <a:ext uri="{C183D7F6-B498-43B3-948B-1728B52AA6E4}">
                <adec:decorative xmlns:adec="http://schemas.microsoft.com/office/drawing/2017/decorative" val="1"/>
              </a:ext>
            </a:extLst>
          </p:cNvPr>
          <p:cNvSpPr>
            <a:spLocks noGrp="1"/>
          </p:cNvSpPr>
          <p:nvPr>
            <p:ph type="body" sz="quarter" idx="13"/>
          </p:nvPr>
        </p:nvSpPr>
        <p:spPr>
          <a:xfrm>
            <a:off x="770439" y="1231285"/>
            <a:ext cx="9576719" cy="4805747"/>
          </a:xfrm>
        </p:spPr>
        <p:txBody>
          <a:bodyPr lIns="91440" tIns="45720" rIns="91440" bIns="45720" anchor="t"/>
          <a:lstStyle/>
          <a:p>
            <a:pPr>
              <a:lnSpc>
                <a:spcPct val="100000"/>
              </a:lnSpc>
              <a:spcBef>
                <a:spcPts val="0"/>
              </a:spcBef>
            </a:pPr>
            <a:r>
              <a:rPr lang="en-US">
                <a:solidFill>
                  <a:srgbClr val="000000"/>
                </a:solidFill>
                <a:ea typeface="Calibri"/>
                <a:cs typeface="Calibri"/>
              </a:rPr>
              <a:t>To reduce barriers for small businesses to operate autos unescorted airside, DEN Risk Management introduces the new Airside Excess Auto Liability Program, also known as the AirsideDrive Program. The program provides $9M in excess of $1M in coverage for entities to meet the minimum unescorted airside driving insurance requirements of $10M Combined Single Limit each occurrence of Auto Liability. </a:t>
            </a:r>
            <a:br>
              <a:rPr lang="en-US">
                <a:solidFill>
                  <a:srgbClr val="000000"/>
                </a:solidFill>
                <a:ea typeface="Calibri"/>
                <a:cs typeface="Calibri"/>
              </a:rPr>
            </a:br>
            <a:br>
              <a:rPr lang="en-US">
                <a:solidFill>
                  <a:srgbClr val="000000"/>
                </a:solidFill>
                <a:ea typeface="Calibri"/>
                <a:cs typeface="Calibri"/>
              </a:rPr>
            </a:br>
            <a:br>
              <a:rPr lang="en-US">
                <a:ea typeface="Calibri"/>
                <a:cs typeface="Calibri"/>
              </a:rPr>
            </a:br>
            <a:r>
              <a:rPr lang="en-US" sz="2800">
                <a:solidFill>
                  <a:srgbClr val="440099"/>
                </a:solidFill>
                <a:ea typeface="Calibri"/>
                <a:cs typeface="Calibri"/>
              </a:rPr>
              <a:t>Benefits: Supporting our Airside Partners</a:t>
            </a:r>
            <a:endParaRPr lang="en-US" sz="2800"/>
          </a:p>
          <a:p>
            <a:pPr marL="285750" indent="-285750">
              <a:lnSpc>
                <a:spcPct val="100000"/>
              </a:lnSpc>
              <a:spcBef>
                <a:spcPts val="0"/>
              </a:spcBef>
              <a:buClr>
                <a:srgbClr val="E35B2A"/>
              </a:buClr>
              <a:buFont typeface="Arial" panose="020B0604020202020204" pitchFamily="34" charset="0"/>
              <a:buChar char="•"/>
            </a:pPr>
            <a:r>
              <a:rPr lang="en-US" sz="1600">
                <a:solidFill>
                  <a:srgbClr val="000000"/>
                </a:solidFill>
                <a:ea typeface="Calibri"/>
                <a:cs typeface="Calibri"/>
              </a:rPr>
              <a:t>Affordable Coverage</a:t>
            </a:r>
            <a:endParaRPr lang="en-US">
              <a:ea typeface="Calibri"/>
              <a:cs typeface="Calibri"/>
            </a:endParaRPr>
          </a:p>
          <a:p>
            <a:pPr marL="285750" indent="-285750">
              <a:lnSpc>
                <a:spcPct val="100000"/>
              </a:lnSpc>
              <a:spcBef>
                <a:spcPts val="0"/>
              </a:spcBef>
              <a:buClr>
                <a:srgbClr val="E35B2A"/>
              </a:buClr>
              <a:buFont typeface="Arial" panose="020B0604020202020204" pitchFamily="34" charset="0"/>
              <a:buChar char="•"/>
            </a:pPr>
            <a:r>
              <a:rPr lang="en-US" sz="1600">
                <a:solidFill>
                  <a:srgbClr val="000000"/>
                </a:solidFill>
                <a:ea typeface="Calibri"/>
                <a:cs typeface="Calibri"/>
              </a:rPr>
              <a:t>Bridging the Gap</a:t>
            </a:r>
            <a:endParaRPr lang="en-US"/>
          </a:p>
          <a:p>
            <a:pPr marL="285750" indent="-285750">
              <a:lnSpc>
                <a:spcPct val="100000"/>
              </a:lnSpc>
              <a:spcBef>
                <a:spcPts val="0"/>
              </a:spcBef>
              <a:buClr>
                <a:srgbClr val="E35B2A"/>
              </a:buClr>
              <a:buFont typeface="Arial" panose="020B0604020202020204" pitchFamily="34" charset="0"/>
              <a:buChar char="•"/>
            </a:pPr>
            <a:r>
              <a:rPr lang="en-US" sz="1600">
                <a:solidFill>
                  <a:srgbClr val="000000"/>
                </a:solidFill>
                <a:ea typeface="Calibri"/>
                <a:cs typeface="Calibri"/>
              </a:rPr>
              <a:t>Easy Access</a:t>
            </a:r>
            <a:endParaRPr lang="en-US"/>
          </a:p>
          <a:p>
            <a:pPr marL="285750" indent="-285750">
              <a:lnSpc>
                <a:spcPct val="100000"/>
              </a:lnSpc>
              <a:spcBef>
                <a:spcPts val="0"/>
              </a:spcBef>
              <a:buClr>
                <a:srgbClr val="E35B2A"/>
              </a:buClr>
              <a:buFont typeface="Arial" panose="020B0604020202020204" pitchFamily="34" charset="0"/>
              <a:buChar char="•"/>
            </a:pPr>
            <a:r>
              <a:rPr lang="en-US" sz="1600">
                <a:solidFill>
                  <a:srgbClr val="000000"/>
                </a:solidFill>
                <a:ea typeface="Calibri"/>
                <a:cs typeface="Calibri"/>
              </a:rPr>
              <a:t>Comprehensive Protection</a:t>
            </a:r>
            <a:endParaRPr lang="en-US"/>
          </a:p>
          <a:p>
            <a:pPr marL="285750" indent="-285750">
              <a:lnSpc>
                <a:spcPct val="100000"/>
              </a:lnSpc>
              <a:spcBef>
                <a:spcPts val="0"/>
              </a:spcBef>
              <a:buClr>
                <a:srgbClr val="E35B2A"/>
              </a:buClr>
              <a:buFont typeface="Arial" panose="020B0604020202020204" pitchFamily="34" charset="0"/>
              <a:buChar char="•"/>
            </a:pPr>
            <a:r>
              <a:rPr lang="en-US" sz="1600">
                <a:solidFill>
                  <a:srgbClr val="000000"/>
                </a:solidFill>
                <a:ea typeface="Calibri"/>
                <a:cs typeface="Calibri"/>
              </a:rPr>
              <a:t>Small/Emerging Business Boost</a:t>
            </a:r>
            <a:endParaRPr lang="en-US"/>
          </a:p>
        </p:txBody>
      </p:sp>
      <p:pic>
        <p:nvPicPr>
          <p:cNvPr id="11" name="Picture 10" descr="QR code for the program: https://www.flydenver.com/business-and-community/airsidedrive-program/">
            <a:extLst>
              <a:ext uri="{FF2B5EF4-FFF2-40B4-BE49-F238E27FC236}">
                <a16:creationId xmlns:a16="http://schemas.microsoft.com/office/drawing/2014/main" id="{BD762219-C840-6B39-6878-49932FD4FBC9}"/>
              </a:ext>
            </a:extLst>
          </p:cNvPr>
          <p:cNvPicPr>
            <a:picLocks noChangeAspect="1"/>
          </p:cNvPicPr>
          <p:nvPr/>
        </p:nvPicPr>
        <p:blipFill>
          <a:blip r:embed="rId3"/>
          <a:srcRect l="7678" t="7419" r="9398" b="8968"/>
          <a:stretch/>
        </p:blipFill>
        <p:spPr>
          <a:xfrm>
            <a:off x="856976" y="4824900"/>
            <a:ext cx="1241310" cy="1251612"/>
          </a:xfrm>
          <a:prstGeom prst="rect">
            <a:avLst/>
          </a:prstGeom>
        </p:spPr>
      </p:pic>
      <p:sp>
        <p:nvSpPr>
          <p:cNvPr id="15" name="Freeform: Shape 14">
            <a:extLst>
              <a:ext uri="{FF2B5EF4-FFF2-40B4-BE49-F238E27FC236}">
                <a16:creationId xmlns:a16="http://schemas.microsoft.com/office/drawing/2014/main" id="{8FB464C2-B118-9760-4868-C34AD8414D01}"/>
              </a:ext>
              <a:ext uri="{C183D7F6-B498-43B3-948B-1728B52AA6E4}">
                <adec:decorative xmlns:adec="http://schemas.microsoft.com/office/drawing/2017/decorative" val="1"/>
              </a:ext>
            </a:extLst>
          </p:cNvPr>
          <p:cNvSpPr/>
          <p:nvPr/>
        </p:nvSpPr>
        <p:spPr>
          <a:xfrm rot="20247250">
            <a:off x="2861008" y="5447093"/>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FAA06E6-2E15-1AB7-C555-45160192F59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596930" flipH="1">
            <a:off x="2475309" y="5370328"/>
            <a:ext cx="551817" cy="646331"/>
          </a:xfrm>
          <a:prstGeom prst="rect">
            <a:avLst/>
          </a:prstGeom>
        </p:spPr>
      </p:pic>
      <p:sp>
        <p:nvSpPr>
          <p:cNvPr id="17" name="TextBox 16">
            <a:extLst>
              <a:ext uri="{FF2B5EF4-FFF2-40B4-BE49-F238E27FC236}">
                <a16:creationId xmlns:a16="http://schemas.microsoft.com/office/drawing/2014/main" id="{E4956F94-9119-64C7-508D-EFCF4438EE41}"/>
              </a:ext>
              <a:ext uri="{C183D7F6-B498-43B3-948B-1728B52AA6E4}">
                <adec:decorative xmlns:adec="http://schemas.microsoft.com/office/drawing/2017/decorative" val="1"/>
              </a:ext>
            </a:extLst>
          </p:cNvPr>
          <p:cNvSpPr txBox="1"/>
          <p:nvPr/>
        </p:nvSpPr>
        <p:spPr>
          <a:xfrm>
            <a:off x="2513376" y="4842954"/>
            <a:ext cx="3456052" cy="461665"/>
          </a:xfrm>
          <a:prstGeom prst="rect">
            <a:avLst/>
          </a:prstGeom>
          <a:noFill/>
        </p:spPr>
        <p:txBody>
          <a:bodyPr wrap="square" rtlCol="0">
            <a:spAutoFit/>
          </a:bodyPr>
          <a:lstStyle/>
          <a:p>
            <a:r>
              <a:rPr lang="en-US" sz="2400">
                <a:solidFill>
                  <a:srgbClr val="440099"/>
                </a:solidFill>
              </a:rPr>
              <a:t>Scan now to learn more</a:t>
            </a:r>
          </a:p>
        </p:txBody>
      </p:sp>
    </p:spTree>
    <p:extLst>
      <p:ext uri="{BB962C8B-B14F-4D97-AF65-F5344CB8AC3E}">
        <p14:creationId xmlns:p14="http://schemas.microsoft.com/office/powerpoint/2010/main" val="3508204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2A2B-449F-272D-69B8-9EFF1D8D0C22}"/>
              </a:ext>
              <a:ext uri="{C183D7F6-B498-43B3-948B-1728B52AA6E4}">
                <adec:decorative xmlns:adec="http://schemas.microsoft.com/office/drawing/2017/decorative" val="1"/>
              </a:ext>
            </a:extLst>
          </p:cNvPr>
          <p:cNvSpPr>
            <a:spLocks noGrp="1"/>
          </p:cNvSpPr>
          <p:nvPr>
            <p:ph type="title" idx="4294967295"/>
          </p:nvPr>
        </p:nvSpPr>
        <p:spPr>
          <a:xfrm>
            <a:off x="324007" y="16974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Breakout Room Assignments </a:t>
            </a:r>
          </a:p>
        </p:txBody>
      </p:sp>
      <p:pic>
        <p:nvPicPr>
          <p:cNvPr id="15" name="Picture 14">
            <a:extLst>
              <a:ext uri="{FF2B5EF4-FFF2-40B4-BE49-F238E27FC236}">
                <a16:creationId xmlns:a16="http://schemas.microsoft.com/office/drawing/2014/main" id="{CD1FD3C4-5508-8FA5-2ACB-3EC6796A92F6}"/>
              </a:ext>
              <a:ext uri="{C183D7F6-B498-43B3-948B-1728B52AA6E4}">
                <adec:decorative xmlns:adec="http://schemas.microsoft.com/office/drawing/2017/decorative" val="1"/>
              </a:ext>
            </a:extLst>
          </p:cNvPr>
          <p:cNvPicPr>
            <a:picLocks noChangeAspect="1"/>
          </p:cNvPicPr>
          <p:nvPr/>
        </p:nvPicPr>
        <p:blipFill>
          <a:blip r:embed="rId3"/>
          <a:srcRect t="3854" b="4149"/>
          <a:stretch>
            <a:fillRect/>
          </a:stretch>
        </p:blipFill>
        <p:spPr>
          <a:xfrm>
            <a:off x="8971787" y="0"/>
            <a:ext cx="3438525" cy="6858000"/>
          </a:xfrm>
          <a:prstGeom prst="rect">
            <a:avLst/>
          </a:prstGeom>
        </p:spPr>
      </p:pic>
      <p:graphicFrame>
        <p:nvGraphicFramePr>
          <p:cNvPr id="3" name="Table 2">
            <a:extLst>
              <a:ext uri="{FF2B5EF4-FFF2-40B4-BE49-F238E27FC236}">
                <a16:creationId xmlns:a16="http://schemas.microsoft.com/office/drawing/2014/main" id="{638EE637-FD85-7FF1-7550-33F4B2EAE905}"/>
              </a:ext>
            </a:extLst>
          </p:cNvPr>
          <p:cNvGraphicFramePr>
            <a:graphicFrameLocks noGrp="1"/>
          </p:cNvGraphicFramePr>
          <p:nvPr>
            <p:extLst>
              <p:ext uri="{D42A27DB-BD31-4B8C-83A1-F6EECF244321}">
                <p14:modId xmlns:p14="http://schemas.microsoft.com/office/powerpoint/2010/main" val="1263145250"/>
              </p:ext>
            </p:extLst>
          </p:nvPr>
        </p:nvGraphicFramePr>
        <p:xfrm>
          <a:off x="429844" y="747593"/>
          <a:ext cx="8541944" cy="4307838"/>
        </p:xfrm>
        <a:graphic>
          <a:graphicData uri="http://schemas.openxmlformats.org/drawingml/2006/table">
            <a:tbl>
              <a:tblPr firstRow="1" bandRow="1">
                <a:tableStyleId>{5C22544A-7EE6-4342-B048-85BDC9FD1C3A}</a:tableStyleId>
              </a:tblPr>
              <a:tblGrid>
                <a:gridCol w="4270972">
                  <a:extLst>
                    <a:ext uri="{9D8B030D-6E8A-4147-A177-3AD203B41FA5}">
                      <a16:colId xmlns:a16="http://schemas.microsoft.com/office/drawing/2014/main" val="2435752932"/>
                    </a:ext>
                  </a:extLst>
                </a:gridCol>
                <a:gridCol w="4270972">
                  <a:extLst>
                    <a:ext uri="{9D8B030D-6E8A-4147-A177-3AD203B41FA5}">
                      <a16:colId xmlns:a16="http://schemas.microsoft.com/office/drawing/2014/main" val="3860055490"/>
                    </a:ext>
                  </a:extLst>
                </a:gridCol>
              </a:tblGrid>
              <a:tr h="619760">
                <a:tc rowSpan="2">
                  <a:txBody>
                    <a:bodyPr/>
                    <a:lstStyle/>
                    <a:p>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CLOSED – AOB Restack CM/</a:t>
                      </a:r>
                      <a:r>
                        <a:rPr lang="en-US" sz="1800" b="1" u="sng">
                          <a:solidFill>
                            <a:schemeClr val="bg1"/>
                          </a:solidFill>
                          <a:latin typeface="Calibri" panose="020F0502020204030204" pitchFamily="34" charset="0"/>
                          <a:ea typeface="Calibri" panose="020F0502020204030204" pitchFamily="34" charset="0"/>
                          <a:cs typeface="Calibri" panose="020F0502020204030204" pitchFamily="34" charset="0"/>
                        </a:rPr>
                        <a:t>GC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tc>
                  <a:txBody>
                    <a:bodyPr/>
                    <a:lstStyle/>
                    <a:p>
                      <a:r>
                        <a:rPr lang="en-US" sz="1800" b="1" i="0" u="none" strike="noStrike" kern="1200">
                          <a:solidFill>
                            <a:schemeClr val="bg1"/>
                          </a:solidFill>
                          <a:effectLst/>
                          <a:latin typeface="+mn-lt"/>
                          <a:ea typeface="+mn-ea"/>
                          <a:cs typeface="+mn-cs"/>
                        </a:rPr>
                        <a:t>Closed - Tunnel Switchgear Heaving Remediation; EGSE Concourse Charging</a:t>
                      </a:r>
                      <a:endParaRPr lang="en-US" sz="1800" b="1" i="0" u="none" strike="noStrike" noProof="0">
                        <a:solidFill>
                          <a:schemeClr val="bg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3644318286"/>
                  </a:ext>
                </a:extLst>
              </a:tr>
              <a:tr h="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i="0" u="none" strike="noStrike" kern="1200">
                          <a:solidFill>
                            <a:schemeClr val="bg1"/>
                          </a:solidFill>
                          <a:effectLst/>
                          <a:latin typeface="+mn-lt"/>
                          <a:ea typeface="+mn-ea"/>
                          <a:cs typeface="+mn-cs"/>
                        </a:rPr>
                        <a:t>CLOSED -GARDI A33 &amp; A35</a:t>
                      </a:r>
                      <a:endParaRPr lang="en-US" sz="1800" b="1" i="0" u="none" strike="noStrike" noProof="0">
                        <a:solidFill>
                          <a:schemeClr val="bg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3575567193"/>
                  </a:ext>
                </a:extLst>
              </a:tr>
              <a:tr h="370840">
                <a:tc>
                  <a:txBody>
                    <a:bodyPr/>
                    <a:lstStyle/>
                    <a:p>
                      <a:r>
                        <a:rPr lang="en-US" sz="1800" b="1">
                          <a:solidFill>
                            <a:schemeClr val="bg1"/>
                          </a:solidFill>
                          <a:ea typeface="+mj-lt"/>
                          <a:cs typeface="+mj-lt"/>
                        </a:rPr>
                        <a:t>CLOSED – Planning On-Call RFP</a:t>
                      </a:r>
                      <a:endParaRPr lang="en-US" sz="1800" b="1">
                        <a:solidFill>
                          <a:schemeClr val="bg1"/>
                        </a:solidFill>
                        <a:latin typeface="+mn-lt"/>
                        <a:ea typeface="Calibri"/>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tc>
                  <a:txBody>
                    <a:bodyPr/>
                    <a:lstStyle/>
                    <a:p>
                      <a:r>
                        <a:rPr lang="en-US" sz="1800" b="1" i="0" u="none" strike="noStrike" kern="1200">
                          <a:solidFill>
                            <a:schemeClr val="bg1"/>
                          </a:solidFill>
                          <a:effectLst/>
                          <a:latin typeface="+mn-lt"/>
                          <a:ea typeface="+mn-ea"/>
                          <a:cs typeface="+mn-cs"/>
                        </a:rPr>
                        <a:t>CLOSED - (Deicing Industrial Waste) Pond 009 Rehabilitation Project</a:t>
                      </a:r>
                      <a:endParaRPr lang="en-US" sz="1800" b="1" i="0" u="none" strike="noStrike" noProof="0">
                        <a:solidFill>
                          <a:schemeClr val="bg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2788499834"/>
                  </a:ext>
                </a:extLst>
              </a:tr>
              <a:tr h="370840">
                <a:tc>
                  <a:txBody>
                    <a:bodyPr/>
                    <a:lstStyle/>
                    <a:p>
                      <a:r>
                        <a:rPr lang="en-US" sz="1800" b="1" i="0" u="none" strike="noStrike" noProof="0">
                          <a:solidFill>
                            <a:schemeClr val="bg1"/>
                          </a:solidFill>
                          <a:highlight>
                            <a:srgbClr val="440099"/>
                          </a:highlight>
                          <a:latin typeface="+mn-lt"/>
                        </a:rPr>
                        <a:t>CLOSED-Room 3-Airport Design Professional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tc>
                  <a:txBody>
                    <a:bodyPr/>
                    <a:lstStyle/>
                    <a:p>
                      <a:r>
                        <a:rPr lang="en-US" sz="1800" b="1" i="0" u="none" strike="noStrike" kern="1200">
                          <a:solidFill>
                            <a:schemeClr val="bg1"/>
                          </a:solidFill>
                          <a:effectLst/>
                          <a:highlight>
                            <a:srgbClr val="440099"/>
                          </a:highlight>
                          <a:latin typeface="+mn-lt"/>
                          <a:ea typeface="+mn-ea"/>
                          <a:cs typeface="+mn-cs"/>
                        </a:rPr>
                        <a:t>CLOSED-Room 11-Multiple Maintenance Opportunities</a:t>
                      </a:r>
                      <a:endParaRPr lang="en-US" sz="1800" b="1" i="0" u="none" strike="noStrike" noProof="0">
                        <a:solidFill>
                          <a:schemeClr val="bg1"/>
                        </a:solidFill>
                        <a:highlight>
                          <a:srgbClr val="440099"/>
                        </a:highligh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4189409547"/>
                  </a:ext>
                </a:extLst>
              </a:tr>
              <a:tr h="370840">
                <a:tc>
                  <a:txBody>
                    <a:bodyPr/>
                    <a:lstStyle/>
                    <a:p>
                      <a:r>
                        <a:rPr lang="en-US" sz="1800" b="1" i="0" u="none" strike="noStrike" kern="1200">
                          <a:solidFill>
                            <a:schemeClr val="bg1"/>
                          </a:solidFill>
                          <a:effectLst/>
                          <a:latin typeface="+mn-lt"/>
                          <a:ea typeface="+mn-ea"/>
                          <a:cs typeface="+mn-cs"/>
                        </a:rPr>
                        <a:t>CLOSED - Security Services - Regulatory Services</a:t>
                      </a:r>
                      <a:endParaRPr lang="en-US" sz="1800" b="1" i="0" u="none" strike="noStrike" noProof="0">
                        <a:solidFill>
                          <a:schemeClr val="bg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tc>
                  <a:txBody>
                    <a:bodyPr/>
                    <a:lstStyle/>
                    <a:p>
                      <a:r>
                        <a:rPr lang="en-US" sz="1800" b="1" i="0" u="none" strike="noStrike" kern="1200">
                          <a:solidFill>
                            <a:schemeClr val="bg1"/>
                          </a:solidFill>
                          <a:effectLst/>
                          <a:latin typeface="+mn-lt"/>
                          <a:ea typeface="+mn-ea"/>
                          <a:cs typeface="+mn-cs"/>
                        </a:rPr>
                        <a:t>CLOSED - Procurement </a:t>
                      </a:r>
                      <a:endParaRPr lang="en-US"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692920262"/>
                  </a:ext>
                </a:extLst>
              </a:tr>
              <a:tr h="370839">
                <a:tc>
                  <a:txBody>
                    <a:bodyPr/>
                    <a:lstStyle/>
                    <a:p>
                      <a:pPr lvl="0">
                        <a:buNone/>
                      </a:pPr>
                      <a:r>
                        <a:rPr lang="en-US" sz="1800" b="1" i="0" u="none" strike="noStrike" kern="1200">
                          <a:solidFill>
                            <a:schemeClr val="bg1"/>
                          </a:solidFill>
                          <a:effectLst/>
                          <a:latin typeface="+mn-lt"/>
                          <a:ea typeface="+mn-ea"/>
                          <a:cs typeface="+mn-cs"/>
                        </a:rPr>
                        <a:t>CLOSED-Geospatial On-Call Services</a:t>
                      </a:r>
                      <a:endParaRPr lang="en-US" sz="1800" b="1" i="0" u="none" strike="noStrike" noProof="0">
                        <a:solidFill>
                          <a:schemeClr val="bg1"/>
                        </a:solidFill>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440099"/>
                    </a:solidFill>
                  </a:tcPr>
                </a:tc>
                <a:tc>
                  <a:txBody>
                    <a:bodyPr/>
                    <a:lstStyle/>
                    <a:p>
                      <a:pPr lvl="0">
                        <a:buNone/>
                      </a:pPr>
                      <a:r>
                        <a:rPr lang="en-US" sz="1800" b="1" i="0" u="none" strike="noStrike" kern="1200">
                          <a:solidFill>
                            <a:schemeClr val="bg1"/>
                          </a:solidFill>
                          <a:effectLst/>
                          <a:latin typeface="+mn-lt"/>
                          <a:ea typeface="+mn-ea"/>
                          <a:cs typeface="+mn-cs"/>
                        </a:rPr>
                        <a:t>CLOSED – Small Business Programs</a:t>
                      </a:r>
                      <a:endParaRPr lang="en-US" b="1">
                        <a:solidFill>
                          <a:schemeClr val="bg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3926967398"/>
                  </a:ext>
                </a:extLst>
              </a:tr>
              <a:tr h="370839">
                <a:tc>
                  <a:txBody>
                    <a:bodyPr/>
                    <a:lstStyle/>
                    <a:p>
                      <a:pPr lvl="0">
                        <a:buNone/>
                      </a:pPr>
                      <a:r>
                        <a:rPr lang="en-US" sz="1800" b="1" i="0" u="none" strike="noStrike" noProof="0">
                          <a:solidFill>
                            <a:schemeClr val="bg1"/>
                          </a:solidFill>
                          <a:latin typeface="+mn-lt"/>
                        </a:rPr>
                        <a:t>CLOSED -006 ACON CCON Wayfinding Refresh</a:t>
                      </a:r>
                      <a:endParaRPr lang="en-US" sz="1800" b="1" i="0" u="none" strike="noStrike" noProof="0">
                        <a:solidFill>
                          <a:schemeClr val="bg1"/>
                        </a:solidFill>
                        <a:latin typeface="Calibri"/>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440099"/>
                    </a:solidFill>
                  </a:tcPr>
                </a:tc>
                <a:tc>
                  <a:txBody>
                    <a:bodyPr/>
                    <a:lstStyle/>
                    <a:p>
                      <a:pPr lvl="0">
                        <a:buNone/>
                      </a:pPr>
                      <a:r>
                        <a:rPr lang="en-US" sz="1800" b="1" i="0" u="none" strike="noStrike" kern="1200">
                          <a:solidFill>
                            <a:schemeClr val="bg1"/>
                          </a:solidFill>
                          <a:effectLst/>
                          <a:latin typeface="+mn-lt"/>
                          <a:ea typeface="+mn-ea"/>
                          <a:cs typeface="+mn-cs"/>
                        </a:rPr>
                        <a:t>CLOSED-General Services- Purchasing Division</a:t>
                      </a:r>
                      <a:endParaRPr lang="en-US" b="1">
                        <a:solidFill>
                          <a:schemeClr val="bg1"/>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440099"/>
                    </a:solidFill>
                  </a:tcPr>
                </a:tc>
                <a:extLst>
                  <a:ext uri="{0D108BD9-81ED-4DB2-BD59-A6C34878D82A}">
                    <a16:rowId xmlns:a16="http://schemas.microsoft.com/office/drawing/2014/main" val="1324717765"/>
                  </a:ext>
                </a:extLst>
              </a:tr>
              <a:tr h="370839">
                <a:tc>
                  <a:txBody>
                    <a:bodyPr/>
                    <a:lstStyle/>
                    <a:p>
                      <a:pPr lvl="0">
                        <a:buNone/>
                      </a:pPr>
                      <a:r>
                        <a:rPr lang="en-US" sz="1800" b="1" i="0" u="none" strike="noStrike" kern="1200">
                          <a:solidFill>
                            <a:schemeClr val="bg1"/>
                          </a:solidFill>
                          <a:effectLst/>
                          <a:latin typeface="+mn-lt"/>
                          <a:ea typeface="+mn-ea"/>
                          <a:cs typeface="+mn-cs"/>
                        </a:rPr>
                        <a:t>CLOSED - DEN Research Survey Firm RFP</a:t>
                      </a:r>
                      <a:endParaRPr lang="en-US" sz="1800" b="1" i="0" u="none" strike="noStrike" noProof="0">
                        <a:solidFill>
                          <a:schemeClr val="bg1"/>
                        </a:solidFill>
                        <a:latin typeface="Calibri"/>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440099"/>
                    </a:solidFill>
                  </a:tcPr>
                </a:tc>
                <a:tc>
                  <a:txBody>
                    <a:bodyPr/>
                    <a:lstStyle/>
                    <a:p>
                      <a:pPr lvl="0">
                        <a:buNone/>
                      </a:pPr>
                      <a:r>
                        <a:rPr lang="en-US" sz="1800" b="1" i="0" u="none" strike="noStrike" kern="1200">
                          <a:solidFill>
                            <a:schemeClr val="bg1"/>
                          </a:solidFill>
                          <a:effectLst/>
                          <a:latin typeface="+mn-lt"/>
                          <a:ea typeface="+mn-ea"/>
                          <a:cs typeface="+mn-cs"/>
                        </a:rPr>
                        <a:t>CLOSED-Workforce Development</a:t>
                      </a:r>
                      <a:endParaRPr lang="en-US" b="1">
                        <a:solidFill>
                          <a:schemeClr val="bg1"/>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440099"/>
                    </a:solidFill>
                  </a:tcPr>
                </a:tc>
                <a:extLst>
                  <a:ext uri="{0D108BD9-81ED-4DB2-BD59-A6C34878D82A}">
                    <a16:rowId xmlns:a16="http://schemas.microsoft.com/office/drawing/2014/main" val="3850491205"/>
                  </a:ext>
                </a:extLst>
              </a:tr>
            </a:tbl>
          </a:graphicData>
        </a:graphic>
      </p:graphicFrame>
      <p:sp>
        <p:nvSpPr>
          <p:cNvPr id="4" name="TextBox 3">
            <a:extLst>
              <a:ext uri="{FF2B5EF4-FFF2-40B4-BE49-F238E27FC236}">
                <a16:creationId xmlns:a16="http://schemas.microsoft.com/office/drawing/2014/main" id="{7DEAB7F6-193F-6EED-982F-6AB505847C1E}"/>
              </a:ext>
            </a:extLst>
          </p:cNvPr>
          <p:cNvSpPr txBox="1"/>
          <p:nvPr/>
        </p:nvSpPr>
        <p:spPr>
          <a:xfrm>
            <a:off x="429844" y="5463610"/>
            <a:ext cx="8233839" cy="954107"/>
          </a:xfrm>
          <a:prstGeom prst="rect">
            <a:avLst/>
          </a:prstGeom>
          <a:noFill/>
        </p:spPr>
        <p:txBody>
          <a:bodyPr wrap="square" lIns="91440" tIns="45720" rIns="91440" bIns="45720" rtlCol="0" anchor="t">
            <a:spAutoFit/>
          </a:bodyPr>
          <a:lstStyle/>
          <a:p>
            <a:r>
              <a:rPr lang="en-US" sz="2800" b="1" i="1">
                <a:solidFill>
                  <a:srgbClr val="E35B2A"/>
                </a:solidFill>
              </a:rPr>
              <a:t>Once you have completed networking, please scan the QR codes and feel free to log off. </a:t>
            </a:r>
          </a:p>
        </p:txBody>
      </p:sp>
    </p:spTree>
    <p:extLst>
      <p:ext uri="{BB962C8B-B14F-4D97-AF65-F5344CB8AC3E}">
        <p14:creationId xmlns:p14="http://schemas.microsoft.com/office/powerpoint/2010/main" val="292303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tx1"/>
                </a:solidFill>
                <a:cs typeface="Calibri"/>
              </a:rPr>
              <a:t>February 19 </a:t>
            </a:r>
            <a:r>
              <a:rPr lang="en-US" sz="1500">
                <a:solidFill>
                  <a:schemeClr val="tx1"/>
                </a:solidFill>
                <a:cs typeface="Calibri"/>
              </a:rPr>
              <a:t>- Concessions Prime Operators </a:t>
            </a:r>
          </a:p>
          <a:p>
            <a:pPr marL="0" indent="0">
              <a:spcBef>
                <a:spcPts val="0"/>
              </a:spcBef>
              <a:buClr>
                <a:srgbClr val="E35B2A"/>
              </a:buClr>
              <a:buNone/>
              <a:tabLst>
                <a:tab pos="457200" algn="l"/>
              </a:tabLst>
            </a:pPr>
            <a:r>
              <a:rPr lang="en-US" sz="1500" i="1">
                <a:solidFill>
                  <a:srgbClr val="4900C1"/>
                </a:solidFill>
                <a:ea typeface="Calibri"/>
                <a:cs typeface="Calibri"/>
              </a:rPr>
              <a:t>**Time Change 10 am**</a:t>
            </a:r>
            <a:br>
              <a:rPr lang="en-US" sz="1500">
                <a:ea typeface="Calibri"/>
                <a:cs typeface="Calibri"/>
              </a:rPr>
            </a:br>
            <a:r>
              <a:rPr lang="en-US" sz="1500" b="1">
                <a:solidFill>
                  <a:srgbClr val="DC582A"/>
                </a:solidFill>
                <a:highlight>
                  <a:srgbClr val="FFFFFF"/>
                </a:highlight>
                <a:ea typeface="Calibri"/>
                <a:cs typeface="Calibri"/>
              </a:rPr>
              <a:t>Confirmed:</a:t>
            </a:r>
            <a:r>
              <a:rPr lang="en-US" sz="1500">
                <a:solidFill>
                  <a:schemeClr val="tx1"/>
                </a:solidFill>
                <a:highlight>
                  <a:srgbClr val="FFFFFF"/>
                </a:highlight>
                <a:ea typeface="Calibri"/>
                <a:cs typeface="Calibri"/>
              </a:rPr>
              <a:t> High Flying Foods, Hudson and </a:t>
            </a:r>
            <a:r>
              <a:rPr lang="en-US" sz="1500" err="1">
                <a:solidFill>
                  <a:schemeClr val="tx1"/>
                </a:solidFill>
                <a:highlight>
                  <a:srgbClr val="FFFFFF"/>
                </a:highlight>
                <a:ea typeface="Calibri"/>
                <a:cs typeface="Calibri"/>
              </a:rPr>
              <a:t>Dufry</a:t>
            </a:r>
            <a:r>
              <a:rPr lang="en-US" sz="1500">
                <a:solidFill>
                  <a:schemeClr val="tx1"/>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April 16 </a:t>
            </a:r>
            <a:r>
              <a:rPr lang="en-US" sz="1500">
                <a:solidFill>
                  <a:schemeClr val="tx1"/>
                </a:solidFill>
                <a:cs typeface="Calibri"/>
              </a:rPr>
              <a:t>- Rental Car Company </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ea typeface="Calibri"/>
                <a:cs typeface="Calibri"/>
              </a:rPr>
              <a:t>Confirmed:</a:t>
            </a:r>
            <a:r>
              <a:rPr lang="en-US" sz="1500">
                <a:solidFill>
                  <a:schemeClr val="tx1"/>
                </a:solidFill>
                <a:ea typeface="Calibri"/>
                <a:cs typeface="Calibri"/>
              </a:rPr>
              <a:t> Enterprise Mobility</a:t>
            </a:r>
            <a:endParaRPr lang="en-US">
              <a:solidFill>
                <a:schemeClr val="tx1"/>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August 27</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a:t>
            </a:r>
            <a:endParaRPr lang="en-US" sz="1500">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October 15 </a:t>
            </a:r>
            <a:r>
              <a:rPr lang="en-US" sz="1500">
                <a:solidFill>
                  <a:schemeClr val="tx1"/>
                </a:solidFill>
                <a:cs typeface="Calibri"/>
              </a:rPr>
              <a:t>- Airlines, Hotelier and Commercial Developers on DEN property</a:t>
            </a:r>
            <a:endParaRPr lang="en-US" sz="1500">
              <a:solidFill>
                <a:schemeClr val="tx1"/>
              </a:solidFill>
              <a:ea typeface="Calibri"/>
              <a:cs typeface="Calibri"/>
            </a:endParaRPr>
          </a:p>
          <a:p>
            <a:pPr marL="0" indent="0">
              <a:spcBef>
                <a:spcPts val="0"/>
              </a:spcBef>
              <a:buNone/>
              <a:tabLst>
                <a:tab pos="457200" algn="l"/>
              </a:tabLst>
            </a:pPr>
            <a:r>
              <a:rPr lang="en-US" sz="1500" b="1" i="1">
                <a:solidFill>
                  <a:srgbClr val="DC582A"/>
                </a:solidFill>
                <a:highlight>
                  <a:srgbClr val="FFFFFF"/>
                </a:highlight>
                <a:ea typeface="Calibri"/>
                <a:cs typeface="Calibri"/>
              </a:rPr>
              <a:t>None at this time</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tx1"/>
                </a:solidFill>
                <a:cs typeface="Calibri"/>
              </a:rPr>
              <a:t>March 19 – AI &amp; Digital Tools </a:t>
            </a:r>
          </a:p>
          <a:p>
            <a:pPr>
              <a:spcBef>
                <a:spcPts val="0"/>
              </a:spcBef>
              <a:spcAft>
                <a:spcPts val="600"/>
              </a:spcAft>
              <a:buClr>
                <a:srgbClr val="DC582A"/>
              </a:buClr>
              <a:tabLst>
                <a:tab pos="457200" algn="l"/>
              </a:tabLst>
            </a:pPr>
            <a:r>
              <a:rPr lang="en-US" sz="2000" b="1">
                <a:solidFill>
                  <a:schemeClr val="tx1"/>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Post Award Compliance </a:t>
            </a: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tx1"/>
                </a:solidFill>
                <a:cs typeface="Calibri"/>
              </a:rPr>
              <a:t>February 26</a:t>
            </a:r>
          </a:p>
          <a:p>
            <a:pPr>
              <a:spcBef>
                <a:spcPts val="0"/>
              </a:spcBef>
              <a:spcAft>
                <a:spcPts val="600"/>
              </a:spcAft>
              <a:buClr>
                <a:srgbClr val="DC582A"/>
              </a:buClr>
              <a:tabLst>
                <a:tab pos="457200" algn="l"/>
              </a:tabLst>
            </a:pPr>
            <a:r>
              <a:rPr lang="en-US" sz="2000" b="1">
                <a:solidFill>
                  <a:schemeClr val="tx1"/>
                </a:solidFill>
                <a:cs typeface="Calibri"/>
              </a:rPr>
              <a:t>April 14</a:t>
            </a:r>
          </a:p>
          <a:p>
            <a:pPr>
              <a:spcBef>
                <a:spcPts val="0"/>
              </a:spcBef>
              <a:spcAft>
                <a:spcPts val="600"/>
              </a:spcAft>
              <a:buClr>
                <a:srgbClr val="DC582A"/>
              </a:buClr>
              <a:tabLst>
                <a:tab pos="457200" algn="l"/>
              </a:tabLst>
            </a:pPr>
            <a:r>
              <a:rPr lang="en-US" sz="2000" b="1">
                <a:solidFill>
                  <a:schemeClr val="tx1"/>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F2FE49-1C05-4EF5-9360-51D70AD37214}">
  <ds:schemaRefs>
    <ds:schemaRef ds:uri="http://purl.org/dc/dcmitype/"/>
    <ds:schemaRef ds:uri="fd3bd635-9bff-483f-aa30-f8bfae0bbf17"/>
    <ds:schemaRef ds:uri="http://www.w3.org/XML/1998/namespace"/>
    <ds:schemaRef ds:uri="http://schemas.microsoft.com/office/2006/documentManagement/types"/>
    <ds:schemaRef ds:uri="bbc1b1f8-0e71-4cbd-b262-3052aba238a9"/>
    <ds:schemaRef ds:uri="http://schemas.openxmlformats.org/package/2006/metadata/core-properties"/>
    <ds:schemaRef ds:uri="http://schemas.microsoft.com/office/infopath/2007/PartnerControls"/>
    <ds:schemaRef ds:uri="http://purl.org/dc/elements/1.1/"/>
    <ds:schemaRef ds:uri="87e7f7ab-f283-48b6-a11d-5b6afdf240e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6976</Words>
  <Application>Microsoft Office PowerPoint</Application>
  <PresentationFormat>Widescreen</PresentationFormat>
  <Paragraphs>686</Paragraphs>
  <Slides>66</Slides>
  <Notes>45</Notes>
  <HiddenSlides>2</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66</vt:i4>
      </vt:variant>
    </vt:vector>
  </HeadingPairs>
  <TitlesOfParts>
    <vt:vector size="89" baseType="lpstr">
      <vt:lpstr>Aptos</vt:lpstr>
      <vt:lpstr>Aptos Display</vt:lpstr>
      <vt:lpstr>Aptos Narrow</vt:lpstr>
      <vt:lpstr>Arial</vt:lpstr>
      <vt:lpstr>Calibri</vt:lpstr>
      <vt:lpstr>Calibri Light</vt:lpstr>
      <vt:lpstr>Canva Sans Bold</vt:lpstr>
      <vt:lpstr>Franklin Gothic Medium</vt:lpstr>
      <vt:lpstr>Inter</vt:lpstr>
      <vt:lpstr>Segoe UI</vt:lpstr>
      <vt:lpstr>Symbol</vt:lpstr>
      <vt:lpstr>Wingdings</vt:lpstr>
      <vt:lpstr>Wingdings,Sans-Serif</vt:lpstr>
      <vt:lpstr>Title 1</vt:lpstr>
      <vt:lpstr>Title 3</vt:lpstr>
      <vt:lpstr>Content 1 - ORANGE</vt:lpstr>
      <vt:lpstr>Content 2 - ORANGE</vt:lpstr>
      <vt:lpstr>Content 4 - ORANGE - Image WHITE logo</vt:lpstr>
      <vt:lpstr>1_Content 1 - ORANGE</vt:lpstr>
      <vt:lpstr>Custom Design</vt:lpstr>
      <vt:lpstr>Office Theme</vt:lpstr>
      <vt:lpstr>1_Title 1</vt:lpstr>
      <vt:lpstr>1_Content 2 - ORANGE</vt:lpstr>
      <vt:lpstr>Taking Flight at DEN</vt:lpstr>
      <vt:lpstr>Agenda</vt:lpstr>
      <vt:lpstr>Housekeeping</vt:lpstr>
      <vt:lpstr>Project Interest Form</vt:lpstr>
      <vt:lpstr>Click to edit Master title style</vt:lpstr>
      <vt:lpstr>Taking Flight at DEN </vt:lpstr>
      <vt:lpstr>Meet the Primes</vt:lpstr>
      <vt:lpstr>Navigating the ACDBE Series: Pathways to Concessions</vt:lpstr>
      <vt:lpstr>Small Business Certification Workshops</vt:lpstr>
      <vt:lpstr>Missed the IFR Submission Date?</vt:lpstr>
      <vt:lpstr>Snack &amp; Souvenir Expo </vt:lpstr>
      <vt:lpstr>SAVE THE DATE  DEN Procurement Tradeshow  August 20, 2026  Westin Level 4, at the CEEA facility</vt:lpstr>
      <vt:lpstr>Community Panelist Program </vt:lpstr>
      <vt:lpstr>Legal Disclaimer​</vt:lpstr>
      <vt:lpstr>Upcoming Opportunities – Updated Webpage</vt:lpstr>
      <vt:lpstr>AOB Restack CM/GC Breakout Room # 1</vt:lpstr>
      <vt:lpstr>AOB Restack CM/GC  </vt:lpstr>
      <vt:lpstr>AOB Restack CM/GC </vt:lpstr>
      <vt:lpstr>Planning On-Call RFP Breakout Room # 2</vt:lpstr>
      <vt:lpstr>Planning On-Call RFP</vt:lpstr>
      <vt:lpstr>Airport Design Professional Services Breakout Room # 3</vt:lpstr>
      <vt:lpstr>Airport Design Professional Services</vt:lpstr>
      <vt:lpstr>DEN Security Services - Regulatory Services Breakout Room # 4</vt:lpstr>
      <vt:lpstr>DEN Security Services - Regulatory Services</vt:lpstr>
      <vt:lpstr>Geospatial On-Call Services Breakout Room # 5</vt:lpstr>
      <vt:lpstr>Geospatial On-Call Services</vt:lpstr>
      <vt:lpstr>26-006 ACON CCON Wayfinding Refresh Breakout Room # 6</vt:lpstr>
      <vt:lpstr>26-006 ACON CCON Wayfinding Refresh</vt:lpstr>
      <vt:lpstr>26-006 ACON CCON Wayfinding Refresh Continued </vt:lpstr>
      <vt:lpstr>2027 DEN Research Survey Firm RFP Breakout Room # 7</vt:lpstr>
      <vt:lpstr>2027 DEN Research Survey Firm RFP</vt:lpstr>
      <vt:lpstr>VALE eGSE Concourse Charging Stations Breakout Room #8 </vt:lpstr>
      <vt:lpstr>VALE eGSE Concourse Charging Stations</vt:lpstr>
      <vt:lpstr>Tunnel Switchgear Heaving Remediation  Breakout Room # 8</vt:lpstr>
      <vt:lpstr>Tunnel Switchgear Heaving Remediation  </vt:lpstr>
      <vt:lpstr>GARDI A33 &amp; A35 Breakout Room # 9</vt:lpstr>
      <vt:lpstr>GARDI A33 &amp; A35</vt:lpstr>
      <vt:lpstr>DIW (Deicing Industrial Waste) Pond 009 Rehabilitation Project Breakout Room # 10</vt:lpstr>
      <vt:lpstr>DIW (Deicing Industrial Waste) Pond 009 Rehabilitation Project</vt:lpstr>
      <vt:lpstr>DIW (Deicing Industrial Waste) Pond 009 Rehabilitation Project </vt:lpstr>
      <vt:lpstr>Multiple Maintenance Opportunities Breakout Room # 11</vt:lpstr>
      <vt:lpstr>HVAC  Coil Cleaning, Air Filter Replacement, and Preventative Maintenance</vt:lpstr>
      <vt:lpstr>HVAC Duct Cleaning</vt:lpstr>
      <vt:lpstr>HVAC System Deficiency ARFF 1 2 and 3 Project</vt:lpstr>
      <vt:lpstr>DEN Mechanical Services Contract</vt:lpstr>
      <vt:lpstr>AHU Pneumatic Actuator Replacement - Central Utility Plant</vt:lpstr>
      <vt:lpstr>Central Utility Plant (CUP) Mechanical Contract</vt:lpstr>
      <vt:lpstr>Fire Extinguisher Inspections and Service</vt:lpstr>
      <vt:lpstr>Fire Suppression (Fire Pump &amp; Emergency Services)</vt:lpstr>
      <vt:lpstr>High Ceiling and Hard Surface Cleaning</vt:lpstr>
      <vt:lpstr>Central Utility Plant &amp; Outlying Building Boiler Maintenance</vt:lpstr>
      <vt:lpstr>Landside Outlying Janitorial Services</vt:lpstr>
      <vt:lpstr>On-Call Safety Equipment Certification Program</vt:lpstr>
      <vt:lpstr>DEN Procurement  Breakout Room # 12</vt:lpstr>
      <vt:lpstr>DEN Procurement  </vt:lpstr>
      <vt:lpstr>DEN Procurement – Contract Lifecycle</vt:lpstr>
      <vt:lpstr>Small Business Programs Breakout Room # 13</vt:lpstr>
      <vt:lpstr>Division of Small Business Opportunity (DSBO)</vt:lpstr>
      <vt:lpstr>Changes to DBE and ACDBE Programs</vt:lpstr>
      <vt:lpstr>General Services- Purchasing Division Breakout Room # 14</vt:lpstr>
      <vt:lpstr>General Services- Purchasing Division</vt:lpstr>
      <vt:lpstr>Workforce Development Breakout Room # 15</vt:lpstr>
      <vt:lpstr>Denver Construction Careers Program (DCCP) Overview </vt:lpstr>
      <vt:lpstr>Program Purpose</vt:lpstr>
      <vt:lpstr>Event Follow Up </vt:lpstr>
      <vt:lpstr>Breakout Room Assignments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2026-02-19T04:27:20Z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