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39" r:id="rId9"/>
    <p:sldMasterId id="2147483775" r:id="rId10"/>
    <p:sldMasterId id="2147483787" r:id="rId11"/>
    <p:sldMasterId id="2147483802" r:id="rId12"/>
    <p:sldMasterId id="2147483812" r:id="rId13"/>
  </p:sldMasterIdLst>
  <p:notesMasterIdLst>
    <p:notesMasterId r:id="rId69"/>
  </p:notesMasterIdLst>
  <p:sldIdLst>
    <p:sldId id="11200" r:id="rId14"/>
    <p:sldId id="11112" r:id="rId15"/>
    <p:sldId id="11113" r:id="rId16"/>
    <p:sldId id="11237" r:id="rId17"/>
    <p:sldId id="105012" r:id="rId18"/>
    <p:sldId id="105321" r:id="rId19"/>
    <p:sldId id="105299" r:id="rId20"/>
    <p:sldId id="105300" r:id="rId21"/>
    <p:sldId id="11137" r:id="rId22"/>
    <p:sldId id="105301" r:id="rId23"/>
    <p:sldId id="105302" r:id="rId24"/>
    <p:sldId id="105303" r:id="rId25"/>
    <p:sldId id="105307" r:id="rId26"/>
    <p:sldId id="105305" r:id="rId27"/>
    <p:sldId id="105322" r:id="rId28"/>
    <p:sldId id="10730" r:id="rId29"/>
    <p:sldId id="105297" r:id="rId30"/>
    <p:sldId id="11192" r:id="rId31"/>
    <p:sldId id="105306" r:id="rId32"/>
    <p:sldId id="105269" r:id="rId33"/>
    <p:sldId id="105311" r:id="rId34"/>
    <p:sldId id="105312" r:id="rId35"/>
    <p:sldId id="105319" r:id="rId36"/>
    <p:sldId id="105317" r:id="rId37"/>
    <p:sldId id="105318" r:id="rId38"/>
    <p:sldId id="105320" r:id="rId39"/>
    <p:sldId id="105310" r:id="rId40"/>
    <p:sldId id="105309" r:id="rId41"/>
    <p:sldId id="105292" r:id="rId42"/>
    <p:sldId id="105293" r:id="rId43"/>
    <p:sldId id="105296" r:id="rId44"/>
    <p:sldId id="105243" r:id="rId45"/>
    <p:sldId id="105244" r:id="rId46"/>
    <p:sldId id="105283" r:id="rId47"/>
    <p:sldId id="105285" r:id="rId48"/>
    <p:sldId id="105284" r:id="rId49"/>
    <p:sldId id="105315" r:id="rId50"/>
    <p:sldId id="105316" r:id="rId51"/>
    <p:sldId id="105268" r:id="rId52"/>
    <p:sldId id="105286" r:id="rId53"/>
    <p:sldId id="105234" r:id="rId54"/>
    <p:sldId id="105177" r:id="rId55"/>
    <p:sldId id="105263" r:id="rId56"/>
    <p:sldId id="105265" r:id="rId57"/>
    <p:sldId id="105239" r:id="rId58"/>
    <p:sldId id="105225" r:id="rId59"/>
    <p:sldId id="105226" r:id="rId60"/>
    <p:sldId id="105272" r:id="rId61"/>
    <p:sldId id="105273" r:id="rId62"/>
    <p:sldId id="105274" r:id="rId63"/>
    <p:sldId id="105241" r:id="rId64"/>
    <p:sldId id="11099" r:id="rId65"/>
    <p:sldId id="105242" r:id="rId66"/>
    <p:sldId id="105125" r:id="rId67"/>
    <p:sldId id="104977" r:id="rId6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FD" id="{1A2CF5E3-E995-43E8-95BB-EF01195D95C7}">
          <p14:sldIdLst>
            <p14:sldId id="11200"/>
            <p14:sldId id="11112"/>
            <p14:sldId id="11113"/>
            <p14:sldId id="11237"/>
            <p14:sldId id="105012"/>
            <p14:sldId id="105321"/>
            <p14:sldId id="105299"/>
            <p14:sldId id="105300"/>
            <p14:sldId id="11137"/>
            <p14:sldId id="105301"/>
            <p14:sldId id="105302"/>
            <p14:sldId id="105303"/>
            <p14:sldId id="105307"/>
            <p14:sldId id="105305"/>
            <p14:sldId id="105322"/>
            <p14:sldId id="10730"/>
            <p14:sldId id="105297"/>
            <p14:sldId id="11192"/>
          </p14:sldIdLst>
        </p14:section>
        <p14:section name="CEEA" id="{35C1E7C7-42FC-4F02-8EC4-77CA79A79ADC}">
          <p14:sldIdLst>
            <p14:sldId id="105306"/>
            <p14:sldId id="105269"/>
          </p14:sldIdLst>
        </p14:section>
        <p14:section name="DEC" id="{6DB006A8-ED8B-4440-9DEB-6F60FC42CF50}">
          <p14:sldIdLst>
            <p14:sldId id="105311"/>
            <p14:sldId id="105312"/>
            <p14:sldId id="105319"/>
            <p14:sldId id="105317"/>
            <p14:sldId id="105318"/>
            <p14:sldId id="105320"/>
            <p14:sldId id="105310"/>
            <p14:sldId id="105309"/>
            <p14:sldId id="105292"/>
            <p14:sldId id="105293"/>
            <p14:sldId id="105296"/>
            <p14:sldId id="105243"/>
            <p14:sldId id="105244"/>
            <p14:sldId id="105283"/>
            <p14:sldId id="105285"/>
            <p14:sldId id="105284"/>
          </p14:sldIdLst>
        </p14:section>
        <p14:section name="Operations" id="{779A0E54-FB31-4E3E-9BCD-36988D7C5D26}">
          <p14:sldIdLst>
            <p14:sldId id="105315"/>
            <p14:sldId id="105316"/>
            <p14:sldId id="105268"/>
            <p14:sldId id="105286"/>
          </p14:sldIdLst>
        </p14:section>
        <p14:section name="Maintenance" id="{5CD19206-6CD4-4095-B235-FB3F8E3BE616}">
          <p14:sldIdLst>
            <p14:sldId id="105234"/>
            <p14:sldId id="105177"/>
            <p14:sldId id="105263"/>
            <p14:sldId id="105265"/>
            <p14:sldId id="105239"/>
            <p14:sldId id="105225"/>
            <p14:sldId id="105226"/>
            <p14:sldId id="105272"/>
            <p14:sldId id="105273"/>
            <p14:sldId id="105274"/>
            <p14:sldId id="105241"/>
            <p14:sldId id="11099"/>
            <p14:sldId id="105242"/>
            <p14:sldId id="105125"/>
            <p14:sldId id="1049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0099"/>
    <a:srgbClr val="E35B2A"/>
    <a:srgbClr val="4900C1"/>
    <a:srgbClr val="F6EFFF"/>
    <a:srgbClr val="C3D831"/>
    <a:srgbClr val="8C9EBC"/>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bugadir, Mark - DEN" userId="S::mark.tabugadir@flydenver.com::7c086e41-4854-4332-abcf-77449646f0b7" providerId="AD" clId="Web-{6252C0D1-F54A-BFFD-399E-AF8BC1E1A1D9}"/>
    <pc:docChg chg="modSld">
      <pc:chgData name="Tabugadir, Mark - DEN" userId="S::mark.tabugadir@flydenver.com::7c086e41-4854-4332-abcf-77449646f0b7" providerId="AD" clId="Web-{6252C0D1-F54A-BFFD-399E-AF8BC1E1A1D9}" dt="2026-03-06T18:37:09.305" v="1" actId="20577"/>
      <pc:docMkLst>
        <pc:docMk/>
      </pc:docMkLst>
    </pc:docChg>
  </pc:docChgLst>
  <pc:docChgLst>
    <pc:chgData name="Rodriguez, Nicole - DEN" userId="edce7eb7-41d3-4b21-8d93-85b303938bcd" providerId="ADAL" clId="{B53800F5-5A40-456F-B28E-49B2E7614C20}"/>
    <pc:docChg chg="undo custSel addSld delSld modSld sldOrd modSection">
      <pc:chgData name="Rodriguez, Nicole - DEN" userId="edce7eb7-41d3-4b21-8d93-85b303938bcd" providerId="ADAL" clId="{B53800F5-5A40-456F-B28E-49B2E7614C20}" dt="2026-03-19T21:56:23.402" v="1312" actId="2696"/>
      <pc:docMkLst>
        <pc:docMk/>
      </pc:docMkLst>
      <pc:sldChg chg="modSp mod modNotesTx">
        <pc:chgData name="Rodriguez, Nicole - DEN" userId="edce7eb7-41d3-4b21-8d93-85b303938bcd" providerId="ADAL" clId="{B53800F5-5A40-456F-B28E-49B2E7614C20}" dt="2026-03-12T18:06:03.381" v="932" actId="20577"/>
        <pc:sldMkLst>
          <pc:docMk/>
          <pc:sldMk cId="735330980" sldId="11113"/>
        </pc:sldMkLst>
        <pc:spChg chg="mod">
          <ac:chgData name="Rodriguez, Nicole - DEN" userId="edce7eb7-41d3-4b21-8d93-85b303938bcd" providerId="ADAL" clId="{B53800F5-5A40-456F-B28E-49B2E7614C20}" dt="2026-03-12T18:06:03.381" v="932" actId="20577"/>
          <ac:spMkLst>
            <pc:docMk/>
            <pc:sldMk cId="735330980" sldId="11113"/>
            <ac:spMk id="12" creationId="{F3A340E0-1503-4007-DE5B-398218D4AA5D}"/>
          </ac:spMkLst>
        </pc:spChg>
      </pc:sldChg>
      <pc:sldChg chg="addSp delSp modSp del mod modShow">
        <pc:chgData name="Rodriguez, Nicole - DEN" userId="edce7eb7-41d3-4b21-8d93-85b303938bcd" providerId="ADAL" clId="{B53800F5-5A40-456F-B28E-49B2E7614C20}" dt="2026-03-19T21:56:23.402" v="1312" actId="2696"/>
        <pc:sldMkLst>
          <pc:docMk/>
          <pc:sldMk cId="2923033860" sldId="104948"/>
        </pc:sldMkLst>
        <pc:graphicFrameChg chg="add del mod modGraphic">
          <ac:chgData name="Rodriguez, Nicole - DEN" userId="edce7eb7-41d3-4b21-8d93-85b303938bcd" providerId="ADAL" clId="{B53800F5-5A40-456F-B28E-49B2E7614C20}" dt="2026-03-12T19:58:10.451" v="1303" actId="20577"/>
          <ac:graphicFrameMkLst>
            <pc:docMk/>
            <pc:sldMk cId="2923033860" sldId="104948"/>
            <ac:graphicFrameMk id="3" creationId="{638EE637-FD85-7FF1-7550-33F4B2EAE905}"/>
          </ac:graphicFrameMkLst>
        </pc:graphicFrameChg>
      </pc:sldChg>
      <pc:sldChg chg="del">
        <pc:chgData name="Rodriguez, Nicole - DEN" userId="edce7eb7-41d3-4b21-8d93-85b303938bcd" providerId="ADAL" clId="{B53800F5-5A40-456F-B28E-49B2E7614C20}" dt="2026-03-19T21:56:11.395" v="1311" actId="2696"/>
        <pc:sldMkLst>
          <pc:docMk/>
          <pc:sldMk cId="2537820923" sldId="105089"/>
        </pc:sldMkLst>
      </pc:sldChg>
      <pc:sldChg chg="modSp mod">
        <pc:chgData name="Rodriguez, Nicole - DEN" userId="edce7eb7-41d3-4b21-8d93-85b303938bcd" providerId="ADAL" clId="{B53800F5-5A40-456F-B28E-49B2E7614C20}" dt="2026-03-12T18:08:37.764" v="1104" actId="20577"/>
        <pc:sldMkLst>
          <pc:docMk/>
          <pc:sldMk cId="4274476011" sldId="105234"/>
        </pc:sldMkLst>
        <pc:spChg chg="mod">
          <ac:chgData name="Rodriguez, Nicole - DEN" userId="edce7eb7-41d3-4b21-8d93-85b303938bcd" providerId="ADAL" clId="{B53800F5-5A40-456F-B28E-49B2E7614C20}" dt="2026-03-12T18:08:37.764" v="1104" actId="20577"/>
          <ac:spMkLst>
            <pc:docMk/>
            <pc:sldMk cId="4274476011" sldId="105234"/>
            <ac:spMk id="12" creationId="{EAF9C898-9C0B-ABC3-698B-A7E93F680933}"/>
          </ac:spMkLst>
        </pc:spChg>
      </pc:sldChg>
      <pc:sldChg chg="modSp mod">
        <pc:chgData name="Rodriguez, Nicole - DEN" userId="edce7eb7-41d3-4b21-8d93-85b303938bcd" providerId="ADAL" clId="{B53800F5-5A40-456F-B28E-49B2E7614C20}" dt="2026-03-12T18:08:44.652" v="1107" actId="20577"/>
        <pc:sldMkLst>
          <pc:docMk/>
          <pc:sldMk cId="2003356160" sldId="105239"/>
        </pc:sldMkLst>
        <pc:spChg chg="mod">
          <ac:chgData name="Rodriguez, Nicole - DEN" userId="edce7eb7-41d3-4b21-8d93-85b303938bcd" providerId="ADAL" clId="{B53800F5-5A40-456F-B28E-49B2E7614C20}" dt="2026-03-12T18:08:44.652" v="1107" actId="20577"/>
          <ac:spMkLst>
            <pc:docMk/>
            <pc:sldMk cId="2003356160" sldId="105239"/>
            <ac:spMk id="12" creationId="{A7DB9D50-3832-E0DF-96AB-A32C0B4279A9}"/>
          </ac:spMkLst>
        </pc:spChg>
      </pc:sldChg>
      <pc:sldChg chg="modSp mod">
        <pc:chgData name="Rodriguez, Nicole - DEN" userId="edce7eb7-41d3-4b21-8d93-85b303938bcd" providerId="ADAL" clId="{B53800F5-5A40-456F-B28E-49B2E7614C20}" dt="2026-03-12T18:08:55.306" v="1112" actId="20577"/>
        <pc:sldMkLst>
          <pc:docMk/>
          <pc:sldMk cId="1409820184" sldId="105241"/>
        </pc:sldMkLst>
        <pc:spChg chg="mod">
          <ac:chgData name="Rodriguez, Nicole - DEN" userId="edce7eb7-41d3-4b21-8d93-85b303938bcd" providerId="ADAL" clId="{B53800F5-5A40-456F-B28E-49B2E7614C20}" dt="2026-03-12T18:08:55.306" v="1112" actId="20577"/>
          <ac:spMkLst>
            <pc:docMk/>
            <pc:sldMk cId="1409820184" sldId="105241"/>
            <ac:spMk id="12" creationId="{237E0F8A-3416-46A2-6293-171F2E9F622E}"/>
          </ac:spMkLst>
        </pc:spChg>
      </pc:sldChg>
      <pc:sldChg chg="modSp mod">
        <pc:chgData name="Rodriguez, Nicole - DEN" userId="edce7eb7-41d3-4b21-8d93-85b303938bcd" providerId="ADAL" clId="{B53800F5-5A40-456F-B28E-49B2E7614C20}" dt="2026-03-12T18:08:59.177" v="1114" actId="20577"/>
        <pc:sldMkLst>
          <pc:docMk/>
          <pc:sldMk cId="2182976586" sldId="105242"/>
        </pc:sldMkLst>
        <pc:spChg chg="mod">
          <ac:chgData name="Rodriguez, Nicole - DEN" userId="edce7eb7-41d3-4b21-8d93-85b303938bcd" providerId="ADAL" clId="{B53800F5-5A40-456F-B28E-49B2E7614C20}" dt="2026-03-12T18:08:59.177" v="1114" actId="20577"/>
          <ac:spMkLst>
            <pc:docMk/>
            <pc:sldMk cId="2182976586" sldId="105242"/>
            <ac:spMk id="12" creationId="{9B5972C7-FCDC-DE07-E866-EA986D1616D7}"/>
          </ac:spMkLst>
        </pc:spChg>
      </pc:sldChg>
      <pc:sldChg chg="modSp mod">
        <pc:chgData name="Rodriguez, Nicole - DEN" userId="edce7eb7-41d3-4b21-8d93-85b303938bcd" providerId="ADAL" clId="{B53800F5-5A40-456F-B28E-49B2E7614C20}" dt="2026-03-12T18:08:23.944" v="1099" actId="20577"/>
        <pc:sldMkLst>
          <pc:docMk/>
          <pc:sldMk cId="742968884" sldId="105243"/>
        </pc:sldMkLst>
        <pc:spChg chg="mod">
          <ac:chgData name="Rodriguez, Nicole - DEN" userId="edce7eb7-41d3-4b21-8d93-85b303938bcd" providerId="ADAL" clId="{B53800F5-5A40-456F-B28E-49B2E7614C20}" dt="2026-03-12T18:08:23.944" v="1099" actId="20577"/>
          <ac:spMkLst>
            <pc:docMk/>
            <pc:sldMk cId="742968884" sldId="105243"/>
            <ac:spMk id="12" creationId="{72F99B86-957C-D67E-B73B-CCE5D58F6586}"/>
          </ac:spMkLst>
        </pc:spChg>
      </pc:sldChg>
      <pc:sldChg chg="modSp mod">
        <pc:chgData name="Rodriguez, Nicole - DEN" userId="edce7eb7-41d3-4b21-8d93-85b303938bcd" providerId="ADAL" clId="{B53800F5-5A40-456F-B28E-49B2E7614C20}" dt="2026-03-12T18:08:34.495" v="1102" actId="20577"/>
        <pc:sldMkLst>
          <pc:docMk/>
          <pc:sldMk cId="3482300415" sldId="105268"/>
        </pc:sldMkLst>
        <pc:spChg chg="mod">
          <ac:chgData name="Rodriguez, Nicole - DEN" userId="edce7eb7-41d3-4b21-8d93-85b303938bcd" providerId="ADAL" clId="{B53800F5-5A40-456F-B28E-49B2E7614C20}" dt="2026-03-12T18:08:34.495" v="1102" actId="20577"/>
          <ac:spMkLst>
            <pc:docMk/>
            <pc:sldMk cId="3482300415" sldId="105268"/>
            <ac:spMk id="12" creationId="{54ACDF65-042A-45E3-7A17-04E43D553FAE}"/>
          </ac:spMkLst>
        </pc:spChg>
      </pc:sldChg>
      <pc:sldChg chg="modSp mod">
        <pc:chgData name="Rodriguez, Nicole - DEN" userId="edce7eb7-41d3-4b21-8d93-85b303938bcd" providerId="ADAL" clId="{B53800F5-5A40-456F-B28E-49B2E7614C20}" dt="2026-03-12T18:08:48.957" v="1110" actId="20577"/>
        <pc:sldMkLst>
          <pc:docMk/>
          <pc:sldMk cId="2147775774" sldId="105272"/>
        </pc:sldMkLst>
        <pc:spChg chg="mod">
          <ac:chgData name="Rodriguez, Nicole - DEN" userId="edce7eb7-41d3-4b21-8d93-85b303938bcd" providerId="ADAL" clId="{B53800F5-5A40-456F-B28E-49B2E7614C20}" dt="2026-03-12T18:08:48.957" v="1110" actId="20577"/>
          <ac:spMkLst>
            <pc:docMk/>
            <pc:sldMk cId="2147775774" sldId="105272"/>
            <ac:spMk id="12" creationId="{FC50DAB9-D70B-6CD7-C0C0-A0F4FF0E2EFF}"/>
          </ac:spMkLst>
        </pc:spChg>
      </pc:sldChg>
      <pc:sldChg chg="addSp modSp mod">
        <pc:chgData name="Rodriguez, Nicole - DEN" userId="edce7eb7-41d3-4b21-8d93-85b303938bcd" providerId="ADAL" clId="{B53800F5-5A40-456F-B28E-49B2E7614C20}" dt="2026-02-19T04:27:12.127" v="897" actId="962"/>
        <pc:sldMkLst>
          <pc:docMk/>
          <pc:sldMk cId="1477785130" sldId="105273"/>
        </pc:sldMkLst>
      </pc:sldChg>
      <pc:sldChg chg="modSp mod">
        <pc:chgData name="Rodriguez, Nicole - DEN" userId="edce7eb7-41d3-4b21-8d93-85b303938bcd" providerId="ADAL" clId="{B53800F5-5A40-456F-B28E-49B2E7614C20}" dt="2026-03-12T18:08:28.015" v="1100" actId="20577"/>
        <pc:sldMkLst>
          <pc:docMk/>
          <pc:sldMk cId="1030881432" sldId="105285"/>
        </pc:sldMkLst>
        <pc:spChg chg="mod">
          <ac:chgData name="Rodriguez, Nicole - DEN" userId="edce7eb7-41d3-4b21-8d93-85b303938bcd" providerId="ADAL" clId="{B53800F5-5A40-456F-B28E-49B2E7614C20}" dt="2026-03-12T18:08:28.015" v="1100" actId="20577"/>
          <ac:spMkLst>
            <pc:docMk/>
            <pc:sldMk cId="1030881432" sldId="105285"/>
            <ac:spMk id="12" creationId="{FE0BCDE9-E9DB-A086-FA4F-06D059766347}"/>
          </ac:spMkLst>
        </pc:spChg>
      </pc:sldChg>
      <pc:sldChg chg="modSp add mod">
        <pc:chgData name="Rodriguez, Nicole - DEN" userId="edce7eb7-41d3-4b21-8d93-85b303938bcd" providerId="ADAL" clId="{B53800F5-5A40-456F-B28E-49B2E7614C20}" dt="2026-03-12T18:08:20.607" v="1098" actId="20577"/>
        <pc:sldMkLst>
          <pc:docMk/>
          <pc:sldMk cId="733456857" sldId="105292"/>
        </pc:sldMkLst>
        <pc:spChg chg="mod">
          <ac:chgData name="Rodriguez, Nicole - DEN" userId="edce7eb7-41d3-4b21-8d93-85b303938bcd" providerId="ADAL" clId="{B53800F5-5A40-456F-B28E-49B2E7614C20}" dt="2026-03-12T18:08:20.607" v="1098" actId="20577"/>
          <ac:spMkLst>
            <pc:docMk/>
            <pc:sldMk cId="733456857" sldId="105292"/>
            <ac:spMk id="12" creationId="{A1048170-CF29-BB10-A4CE-D28E7B6D3F1C}"/>
          </ac:spMkLst>
        </pc:spChg>
      </pc:sldChg>
      <pc:sldChg chg="addSp modSp mod">
        <pc:chgData name="Rodriguez, Nicole - DEN" userId="edce7eb7-41d3-4b21-8d93-85b303938bcd" providerId="ADAL" clId="{B53800F5-5A40-456F-B28E-49B2E7614C20}" dt="2026-02-19T04:27:06.931" v="895" actId="962"/>
        <pc:sldMkLst>
          <pc:docMk/>
          <pc:sldMk cId="1087396962" sldId="105296"/>
        </pc:sldMkLst>
        <pc:spChg chg="ord">
          <ac:chgData name="Rodriguez, Nicole - DEN" userId="edce7eb7-41d3-4b21-8d93-85b303938bcd" providerId="ADAL" clId="{B53800F5-5A40-456F-B28E-49B2E7614C20}" dt="2026-02-19T04:26:57.446" v="894" actId="13244"/>
          <ac:spMkLst>
            <pc:docMk/>
            <pc:sldMk cId="1087396962" sldId="105296"/>
            <ac:spMk id="2" creationId="{1B960C5A-FDC4-BB4E-B798-DDA3AD505B4D}"/>
          </ac:spMkLst>
        </pc:spChg>
        <pc:spChg chg="add mod ord">
          <ac:chgData name="Rodriguez, Nicole - DEN" userId="edce7eb7-41d3-4b21-8d93-85b303938bcd" providerId="ADAL" clId="{B53800F5-5A40-456F-B28E-49B2E7614C20}" dt="2026-02-19T04:26:55.464" v="893" actId="13244"/>
          <ac:spMkLst>
            <pc:docMk/>
            <pc:sldMk cId="1087396962" sldId="105296"/>
            <ac:spMk id="4" creationId="{301E7B97-0A60-9049-A84B-55EFE6056DF6}"/>
          </ac:spMkLst>
        </pc:spChg>
        <pc:picChg chg="mod">
          <ac:chgData name="Rodriguez, Nicole - DEN" userId="edce7eb7-41d3-4b21-8d93-85b303938bcd" providerId="ADAL" clId="{B53800F5-5A40-456F-B28E-49B2E7614C20}" dt="2026-02-19T04:27:06.931" v="895" actId="962"/>
          <ac:picMkLst>
            <pc:docMk/>
            <pc:sldMk cId="1087396962" sldId="105296"/>
            <ac:picMk id="3" creationId="{8735176C-AC99-AA41-E66D-DF411981445F}"/>
          </ac:picMkLst>
        </pc:picChg>
      </pc:sldChg>
      <pc:sldChg chg="modSp mod">
        <pc:chgData name="Rodriguez, Nicole - DEN" userId="edce7eb7-41d3-4b21-8d93-85b303938bcd" providerId="ADAL" clId="{B53800F5-5A40-456F-B28E-49B2E7614C20}" dt="2026-03-12T18:08:03.935" v="1094" actId="20577"/>
        <pc:sldMkLst>
          <pc:docMk/>
          <pc:sldMk cId="2924893739" sldId="105306"/>
        </pc:sldMkLst>
        <pc:spChg chg="mod">
          <ac:chgData name="Rodriguez, Nicole - DEN" userId="edce7eb7-41d3-4b21-8d93-85b303938bcd" providerId="ADAL" clId="{B53800F5-5A40-456F-B28E-49B2E7614C20}" dt="2026-03-12T18:08:03.935" v="1094" actId="20577"/>
          <ac:spMkLst>
            <pc:docMk/>
            <pc:sldMk cId="2924893739" sldId="105306"/>
            <ac:spMk id="12" creationId="{E9D3AA62-0F1A-0B3A-384A-39BDD98E95A7}"/>
          </ac:spMkLst>
        </pc:spChg>
      </pc:sldChg>
      <pc:sldChg chg="modSp mod">
        <pc:chgData name="Rodriguez, Nicole - DEN" userId="edce7eb7-41d3-4b21-8d93-85b303938bcd" providerId="ADAL" clId="{B53800F5-5A40-456F-B28E-49B2E7614C20}" dt="2026-03-12T18:08:17.429" v="1097" actId="20577"/>
        <pc:sldMkLst>
          <pc:docMk/>
          <pc:sldMk cId="2349380306" sldId="105310"/>
        </pc:sldMkLst>
        <pc:spChg chg="mod">
          <ac:chgData name="Rodriguez, Nicole - DEN" userId="edce7eb7-41d3-4b21-8d93-85b303938bcd" providerId="ADAL" clId="{B53800F5-5A40-456F-B28E-49B2E7614C20}" dt="2026-03-12T18:08:17.429" v="1097" actId="20577"/>
          <ac:spMkLst>
            <pc:docMk/>
            <pc:sldMk cId="2349380306" sldId="105310"/>
            <ac:spMk id="12" creationId="{2999D47C-1219-8C08-622E-56C9BACDAC22}"/>
          </ac:spMkLst>
        </pc:spChg>
      </pc:sldChg>
      <pc:sldChg chg="modSp mod">
        <pc:chgData name="Rodriguez, Nicole - DEN" userId="edce7eb7-41d3-4b21-8d93-85b303938bcd" providerId="ADAL" clId="{B53800F5-5A40-456F-B28E-49B2E7614C20}" dt="2026-03-12T18:08:07.426" v="1095" actId="20577"/>
        <pc:sldMkLst>
          <pc:docMk/>
          <pc:sldMk cId="2703620246" sldId="105311"/>
        </pc:sldMkLst>
        <pc:spChg chg="mod">
          <ac:chgData name="Rodriguez, Nicole - DEN" userId="edce7eb7-41d3-4b21-8d93-85b303938bcd" providerId="ADAL" clId="{B53800F5-5A40-456F-B28E-49B2E7614C20}" dt="2026-03-12T18:08:07.426" v="1095" actId="20577"/>
          <ac:spMkLst>
            <pc:docMk/>
            <pc:sldMk cId="2703620246" sldId="105311"/>
            <ac:spMk id="12" creationId="{6949FD40-8DE8-3C3F-8856-170572103C86}"/>
          </ac:spMkLst>
        </pc:spChg>
      </pc:sldChg>
      <pc:sldChg chg="del">
        <pc:chgData name="Rodriguez, Nicole - DEN" userId="edce7eb7-41d3-4b21-8d93-85b303938bcd" providerId="ADAL" clId="{B53800F5-5A40-456F-B28E-49B2E7614C20}" dt="2026-03-19T21:56:07.344" v="1310" actId="2696"/>
        <pc:sldMkLst>
          <pc:docMk/>
          <pc:sldMk cId="1465865432" sldId="105313"/>
        </pc:sldMkLst>
      </pc:sldChg>
      <pc:sldChg chg="del">
        <pc:chgData name="Rodriguez, Nicole - DEN" userId="edce7eb7-41d3-4b21-8d93-85b303938bcd" providerId="ADAL" clId="{B53800F5-5A40-456F-B28E-49B2E7614C20}" dt="2026-03-19T21:56:11.395" v="1311" actId="2696"/>
        <pc:sldMkLst>
          <pc:docMk/>
          <pc:sldMk cId="3554905846" sldId="105314"/>
        </pc:sldMkLst>
      </pc:sldChg>
      <pc:sldChg chg="modSp mod">
        <pc:chgData name="Rodriguez, Nicole - DEN" userId="edce7eb7-41d3-4b21-8d93-85b303938bcd" providerId="ADAL" clId="{B53800F5-5A40-456F-B28E-49B2E7614C20}" dt="2026-03-12T18:08:31.699" v="1101" actId="20577"/>
        <pc:sldMkLst>
          <pc:docMk/>
          <pc:sldMk cId="1316152299" sldId="105315"/>
        </pc:sldMkLst>
        <pc:spChg chg="mod">
          <ac:chgData name="Rodriguez, Nicole - DEN" userId="edce7eb7-41d3-4b21-8d93-85b303938bcd" providerId="ADAL" clId="{B53800F5-5A40-456F-B28E-49B2E7614C20}" dt="2026-03-12T18:08:31.699" v="1101" actId="20577"/>
          <ac:spMkLst>
            <pc:docMk/>
            <pc:sldMk cId="1316152299" sldId="105315"/>
            <ac:spMk id="12" creationId="{7A2E83F6-89E2-3000-C8B6-2125893B3B71}"/>
          </ac:spMkLst>
        </pc:spChg>
      </pc:sldChg>
      <pc:sldChg chg="modSp mod">
        <pc:chgData name="Rodriguez, Nicole - DEN" userId="edce7eb7-41d3-4b21-8d93-85b303938bcd" providerId="ADAL" clId="{B53800F5-5A40-456F-B28E-49B2E7614C20}" dt="2026-03-12T18:08:11.746" v="1096" actId="20577"/>
        <pc:sldMkLst>
          <pc:docMk/>
          <pc:sldMk cId="3321469110" sldId="105317"/>
        </pc:sldMkLst>
        <pc:spChg chg="mod">
          <ac:chgData name="Rodriguez, Nicole - DEN" userId="edce7eb7-41d3-4b21-8d93-85b303938bcd" providerId="ADAL" clId="{B53800F5-5A40-456F-B28E-49B2E7614C20}" dt="2026-03-12T18:08:11.746" v="1096" actId="20577"/>
          <ac:spMkLst>
            <pc:docMk/>
            <pc:sldMk cId="3321469110" sldId="105317"/>
            <ac:spMk id="12" creationId="{5F07EFAA-59F2-A47D-E25D-615969E032B1}"/>
          </ac:spMkLst>
        </pc:spChg>
      </pc:sldChg>
      <pc:sldChg chg="modSp mod">
        <pc:chgData name="Rodriguez, Nicole - DEN" userId="edce7eb7-41d3-4b21-8d93-85b303938bcd" providerId="ADAL" clId="{B53800F5-5A40-456F-B28E-49B2E7614C20}" dt="2026-03-18T20:03:40.939" v="1309" actId="13244"/>
        <pc:sldMkLst>
          <pc:docMk/>
          <pc:sldMk cId="1332328269" sldId="105320"/>
        </pc:sldMkLst>
        <pc:spChg chg="mod ord">
          <ac:chgData name="Rodriguez, Nicole - DEN" userId="edce7eb7-41d3-4b21-8d93-85b303938bcd" providerId="ADAL" clId="{B53800F5-5A40-456F-B28E-49B2E7614C20}" dt="2026-03-18T20:03:40.939" v="1309" actId="13244"/>
          <ac:spMkLst>
            <pc:docMk/>
            <pc:sldMk cId="1332328269" sldId="105320"/>
            <ac:spMk id="2" creationId="{5ED5C9EE-F265-844D-602C-464910FA7252}"/>
          </ac:spMkLst>
        </pc:spChg>
        <pc:spChg chg="mod">
          <ac:chgData name="Rodriguez, Nicole - DEN" userId="edce7eb7-41d3-4b21-8d93-85b303938bcd" providerId="ADAL" clId="{B53800F5-5A40-456F-B28E-49B2E7614C20}" dt="2026-03-18T20:03:32.961" v="1308" actId="962"/>
          <ac:spMkLst>
            <pc:docMk/>
            <pc:sldMk cId="1332328269" sldId="105320"/>
            <ac:spMk id="8" creationId="{701C0CFB-76EF-33B3-1EE9-9F0611841BE8}"/>
          </ac:spMkLst>
        </pc:spChg>
      </pc:sldChg>
      <pc:sldChg chg="modSp mod modNotesTx">
        <pc:chgData name="Rodriguez, Nicole - DEN" userId="edce7eb7-41d3-4b21-8d93-85b303938bcd" providerId="ADAL" clId="{B53800F5-5A40-456F-B28E-49B2E7614C20}" dt="2026-03-18T20:03:08.033" v="1305" actId="13244"/>
        <pc:sldMkLst>
          <pc:docMk/>
          <pc:sldMk cId="1428861619" sldId="105321"/>
        </pc:sldMkLst>
        <pc:spChg chg="ord">
          <ac:chgData name="Rodriguez, Nicole - DEN" userId="edce7eb7-41d3-4b21-8d93-85b303938bcd" providerId="ADAL" clId="{B53800F5-5A40-456F-B28E-49B2E7614C20}" dt="2026-03-18T20:03:08.033" v="1305" actId="13244"/>
          <ac:spMkLst>
            <pc:docMk/>
            <pc:sldMk cId="1428861619" sldId="105321"/>
            <ac:spMk id="8" creationId="{54DA8D7D-1756-BECD-98FF-68235247BAA0}"/>
          </ac:spMkLst>
        </pc:spChg>
      </pc:sldChg>
      <pc:sldMasterChg chg="delSldLayout">
        <pc:chgData name="Rodriguez, Nicole - DEN" userId="edce7eb7-41d3-4b21-8d93-85b303938bcd" providerId="ADAL" clId="{B53800F5-5A40-456F-B28E-49B2E7614C20}" dt="2026-03-19T21:56:23.402" v="1312" actId="2696"/>
        <pc:sldMasterMkLst>
          <pc:docMk/>
          <pc:sldMasterMk cId="3129539724" sldId="2147483686"/>
        </pc:sldMasterMkLst>
        <pc:sldLayoutChg chg="del">
          <pc:chgData name="Rodriguez, Nicole - DEN" userId="edce7eb7-41d3-4b21-8d93-85b303938bcd" providerId="ADAL" clId="{B53800F5-5A40-456F-B28E-49B2E7614C20}" dt="2026-03-19T21:56:23.402" v="1312" actId="2696"/>
          <pc:sldLayoutMkLst>
            <pc:docMk/>
            <pc:sldMasterMk cId="3129539724" sldId="2147483686"/>
            <pc:sldLayoutMk cId="1318783915" sldId="2147483766"/>
          </pc:sldLayoutMkLst>
        </pc:sldLayoutChg>
      </pc:sldMasterChg>
    </pc:docChg>
  </pc:docChgLst>
  <pc:docChgLst>
    <pc:chgData name="Bonilla, Areli - DEN" userId="S::areli.bonilla@flydenver.com::6bab88ab-254b-427c-81ac-36a012df9b9c" providerId="AD" clId="Web-{B71548D4-FA6F-DE89-473E-1D825E79748E}"/>
    <pc:docChg chg="modSld">
      <pc:chgData name="Bonilla, Areli - DEN" userId="S::areli.bonilla@flydenver.com::6bab88ab-254b-427c-81ac-36a012df9b9c" providerId="AD" clId="Web-{B71548D4-FA6F-DE89-473E-1D825E79748E}" dt="2026-03-10T19:00:28.481" v="5" actId="20577"/>
      <pc:docMkLst>
        <pc:docMk/>
      </pc:docMkLst>
      <pc:sldChg chg="modSp">
        <pc:chgData name="Bonilla, Areli - DEN" userId="S::areli.bonilla@flydenver.com::6bab88ab-254b-427c-81ac-36a012df9b9c" providerId="AD" clId="Web-{B71548D4-FA6F-DE89-473E-1D825E79748E}" dt="2026-03-10T19:00:28.481" v="5" actId="20577"/>
        <pc:sldMkLst>
          <pc:docMk/>
          <pc:sldMk cId="4050119709" sldId="105269"/>
        </pc:sldMkLst>
        <pc:spChg chg="mod">
          <ac:chgData name="Bonilla, Areli - DEN" userId="S::areli.bonilla@flydenver.com::6bab88ab-254b-427c-81ac-36a012df9b9c" providerId="AD" clId="Web-{B71548D4-FA6F-DE89-473E-1D825E79748E}" dt="2026-03-10T19:00:28.481" v="5" actId="20577"/>
          <ac:spMkLst>
            <pc:docMk/>
            <pc:sldMk cId="4050119709" sldId="105269"/>
            <ac:spMk id="3" creationId="{52609CF0-76DE-AD82-E86C-69F516B64733}"/>
          </ac:spMkLst>
        </pc:spChg>
      </pc:sldChg>
    </pc:docChg>
  </pc:docChgLst>
  <pc:docChgLst>
    <pc:chgData name="Tabugadir, Mark - DEN" userId="S::mark.tabugadir@flydenver.com::7c086e41-4854-4332-abcf-77449646f0b7" providerId="AD" clId="Web-{F92AAD48-D46F-A1D0-CC2A-B1ED55B17609}"/>
    <pc:docChg chg="delSld modSld modSection">
      <pc:chgData name="Tabugadir, Mark - DEN" userId="S::mark.tabugadir@flydenver.com::7c086e41-4854-4332-abcf-77449646f0b7" providerId="AD" clId="Web-{F92AAD48-D46F-A1D0-CC2A-B1ED55B17609}" dt="2026-03-09T18:28:00.198" v="4" actId="20577"/>
      <pc:docMkLst>
        <pc:docMk/>
      </pc:docMkLst>
      <pc:sldChg chg="modSp">
        <pc:chgData name="Tabugadir, Mark - DEN" userId="S::mark.tabugadir@flydenver.com::7c086e41-4854-4332-abcf-77449646f0b7" providerId="AD" clId="Web-{F92AAD48-D46F-A1D0-CC2A-B1ED55B17609}" dt="2026-03-09T18:28:00.198" v="4" actId="20577"/>
        <pc:sldMkLst>
          <pc:docMk/>
          <pc:sldMk cId="1140155199" sldId="105284"/>
        </pc:sldMkLst>
        <pc:spChg chg="mod">
          <ac:chgData name="Tabugadir, Mark - DEN" userId="S::mark.tabugadir@flydenver.com::7c086e41-4854-4332-abcf-77449646f0b7" providerId="AD" clId="Web-{F92AAD48-D46F-A1D0-CC2A-B1ED55B17609}" dt="2026-03-09T18:28:00.198" v="4" actId="20577"/>
          <ac:spMkLst>
            <pc:docMk/>
            <pc:sldMk cId="1140155199" sldId="105284"/>
            <ac:spMk id="3" creationId="{46A1626A-47AC-9C23-1004-CF4C5C5E1CF0}"/>
          </ac:spMkLst>
        </pc:spChg>
      </pc:sldChg>
    </pc:docChg>
  </pc:docChgLst>
  <pc:docChgLst>
    <pc:chgData name="Farber, Brittany - DEN" userId="S::brittany.farber@flydenver.com::f3e8b856-fea1-471e-99ae-1ab598d7e32e" providerId="AD" clId="Web-{AF956759-C878-1A23-FF05-6A0982C0D6AC}"/>
    <pc:docChg chg="addSld delSld modSld sldOrd modSection">
      <pc:chgData name="Farber, Brittany - DEN" userId="S::brittany.farber@flydenver.com::f3e8b856-fea1-471e-99ae-1ab598d7e32e" providerId="AD" clId="Web-{AF956759-C878-1A23-FF05-6A0982C0D6AC}" dt="2026-03-11T22:42:07.115" v="217"/>
      <pc:docMkLst>
        <pc:docMk/>
      </pc:docMkLst>
      <pc:sldChg chg="ord">
        <pc:chgData name="Farber, Brittany - DEN" userId="S::brittany.farber@flydenver.com::f3e8b856-fea1-471e-99ae-1ab598d7e32e" providerId="AD" clId="Web-{AF956759-C878-1A23-FF05-6A0982C0D6AC}" dt="2026-03-11T22:42:07.115" v="217"/>
        <pc:sldMkLst>
          <pc:docMk/>
          <pc:sldMk cId="0" sldId="105012"/>
        </pc:sldMkLst>
      </pc:sldChg>
      <pc:sldChg chg="addSp delSp modSp new ord">
        <pc:chgData name="Farber, Brittany - DEN" userId="S::brittany.farber@flydenver.com::f3e8b856-fea1-471e-99ae-1ab598d7e32e" providerId="AD" clId="Web-{AF956759-C878-1A23-FF05-6A0982C0D6AC}" dt="2026-03-11T22:42:03.880" v="216"/>
        <pc:sldMkLst>
          <pc:docMk/>
          <pc:sldMk cId="1428861619" sldId="105321"/>
        </pc:sldMkLst>
        <pc:spChg chg="mod">
          <ac:chgData name="Farber, Brittany - DEN" userId="S::brittany.farber@flydenver.com::f3e8b856-fea1-471e-99ae-1ab598d7e32e" providerId="AD" clId="Web-{AF956759-C878-1A23-FF05-6A0982C0D6AC}" dt="2026-03-11T22:33:12.375" v="111" actId="1076"/>
          <ac:spMkLst>
            <pc:docMk/>
            <pc:sldMk cId="1428861619" sldId="105321"/>
            <ac:spMk id="4" creationId="{258ECDBB-85EA-2913-D729-3AC891D5DFE9}"/>
          </ac:spMkLst>
        </pc:spChg>
        <pc:spChg chg="mod">
          <ac:chgData name="Farber, Brittany - DEN" userId="S::brittany.farber@flydenver.com::f3e8b856-fea1-471e-99ae-1ab598d7e32e" providerId="AD" clId="Web-{AF956759-C878-1A23-FF05-6A0982C0D6AC}" dt="2026-03-11T22:41:05.567" v="213" actId="20577"/>
          <ac:spMkLst>
            <pc:docMk/>
            <pc:sldMk cId="1428861619" sldId="105321"/>
            <ac:spMk id="5" creationId="{C8E92E01-3F37-7DCE-76A2-D6465A6F37CF}"/>
          </ac:spMkLst>
        </pc:spChg>
        <pc:picChg chg="add mod">
          <ac:chgData name="Farber, Brittany - DEN" userId="S::brittany.farber@flydenver.com::f3e8b856-fea1-471e-99ae-1ab598d7e32e" providerId="AD" clId="Web-{AF956759-C878-1A23-FF05-6A0982C0D6AC}" dt="2026-03-11T22:41:14.380" v="214" actId="1076"/>
          <ac:picMkLst>
            <pc:docMk/>
            <pc:sldMk cId="1428861619" sldId="105321"/>
            <ac:picMk id="6" creationId="{5E521B40-435B-586C-7819-90DC95619BCD}"/>
          </ac:picMkLst>
        </pc:picChg>
      </pc:sldChg>
    </pc:docChg>
  </pc:docChgLst>
  <pc:docChgLst>
    <pc:chgData name="Martin, Cynthia - DEN" userId="S::cynthia.martin@flydenver.com::07d8335d-9826-4f7a-9cda-63748f48897d" providerId="AD" clId="Web-{7798261D-974F-4814-704B-96D166B2091B}"/>
    <pc:docChg chg="modSld">
      <pc:chgData name="Martin, Cynthia - DEN" userId="S::cynthia.martin@flydenver.com::07d8335d-9826-4f7a-9cda-63748f48897d" providerId="AD" clId="Web-{7798261D-974F-4814-704B-96D166B2091B}" dt="2026-03-04T19:38:23.932" v="5" actId="20577"/>
      <pc:docMkLst>
        <pc:docMk/>
      </pc:docMkLst>
      <pc:sldChg chg="modSp">
        <pc:chgData name="Martin, Cynthia - DEN" userId="S::cynthia.martin@flydenver.com::07d8335d-9826-4f7a-9cda-63748f48897d" providerId="AD" clId="Web-{7798261D-974F-4814-704B-96D166B2091B}" dt="2026-03-04T19:38:23.932" v="5" actId="20577"/>
        <pc:sldMkLst>
          <pc:docMk/>
          <pc:sldMk cId="170341230" sldId="11200"/>
        </pc:sldMkLst>
        <pc:spChg chg="mod">
          <ac:chgData name="Martin, Cynthia - DEN" userId="S::cynthia.martin@flydenver.com::07d8335d-9826-4f7a-9cda-63748f48897d" providerId="AD" clId="Web-{7798261D-974F-4814-704B-96D166B2091B}" dt="2026-03-04T19:38:23.932" v="5" actId="20577"/>
          <ac:spMkLst>
            <pc:docMk/>
            <pc:sldMk cId="170341230" sldId="11200"/>
            <ac:spMk id="3" creationId="{2482CAAC-5511-40A6-FFB6-EBEF3926B130}"/>
          </ac:spMkLst>
        </pc:spChg>
      </pc:sldChg>
    </pc:docChg>
  </pc:docChgLst>
  <pc:docChgLst>
    <pc:chgData name="Ghareeb, Jaclyn - DEN" userId="S::jaclyn.ghareeb@flydenver.com::03c19ed2-f00a-40c0-b3bf-fd7eec6ecb09" providerId="AD" clId="Web-{A630F953-2245-37F9-17AB-41D6BF1B00E1}"/>
    <pc:docChg chg="modSld">
      <pc:chgData name="Ghareeb, Jaclyn - DEN" userId="S::jaclyn.ghareeb@flydenver.com::03c19ed2-f00a-40c0-b3bf-fd7eec6ecb09" providerId="AD" clId="Web-{A630F953-2245-37F9-17AB-41D6BF1B00E1}" dt="2026-03-10T21:46:10.548" v="131" actId="20577"/>
      <pc:docMkLst>
        <pc:docMk/>
      </pc:docMkLst>
      <pc:sldChg chg="modSp">
        <pc:chgData name="Ghareeb, Jaclyn - DEN" userId="S::jaclyn.ghareeb@flydenver.com::03c19ed2-f00a-40c0-b3bf-fd7eec6ecb09" providerId="AD" clId="Web-{A630F953-2245-37F9-17AB-41D6BF1B00E1}" dt="2026-03-10T21:46:10.548" v="131" actId="20577"/>
        <pc:sldMkLst>
          <pc:docMk/>
          <pc:sldMk cId="1062125205" sldId="105316"/>
        </pc:sldMkLst>
        <pc:spChg chg="mod">
          <ac:chgData name="Ghareeb, Jaclyn - DEN" userId="S::jaclyn.ghareeb@flydenver.com::03c19ed2-f00a-40c0-b3bf-fd7eec6ecb09" providerId="AD" clId="Web-{A630F953-2245-37F9-17AB-41D6BF1B00E1}" dt="2026-03-10T21:46:10.548" v="131" actId="20577"/>
          <ac:spMkLst>
            <pc:docMk/>
            <pc:sldMk cId="1062125205" sldId="105316"/>
            <ac:spMk id="3" creationId="{C25088F3-DD69-F90B-17A2-31FA115DC42A}"/>
          </ac:spMkLst>
        </pc:spChg>
      </pc:sldChg>
    </pc:docChg>
  </pc:docChgLst>
  <pc:docChgLst>
    <pc:chgData name="Bonilla, Areli - DEN" userId="S::areli.bonilla@flydenver.com::6bab88ab-254b-427c-81ac-36a012df9b9c" providerId="AD" clId="Web-{9DC78D5F-2E96-4B3E-1BE6-C56B99E7D792}"/>
    <pc:docChg chg="modSld">
      <pc:chgData name="Bonilla, Areli - DEN" userId="S::areli.bonilla@flydenver.com::6bab88ab-254b-427c-81ac-36a012df9b9c" providerId="AD" clId="Web-{9DC78D5F-2E96-4B3E-1BE6-C56B99E7D792}" dt="2026-03-06T15:50:02.580" v="19" actId="20577"/>
      <pc:docMkLst>
        <pc:docMk/>
      </pc:docMkLst>
      <pc:sldChg chg="modSp">
        <pc:chgData name="Bonilla, Areli - DEN" userId="S::areli.bonilla@flydenver.com::6bab88ab-254b-427c-81ac-36a012df9b9c" providerId="AD" clId="Web-{9DC78D5F-2E96-4B3E-1BE6-C56B99E7D792}" dt="2026-03-06T15:50:02.580" v="19" actId="20577"/>
        <pc:sldMkLst>
          <pc:docMk/>
          <pc:sldMk cId="4050119709" sldId="105269"/>
        </pc:sldMkLst>
        <pc:spChg chg="mod">
          <ac:chgData name="Bonilla, Areli - DEN" userId="S::areli.bonilla@flydenver.com::6bab88ab-254b-427c-81ac-36a012df9b9c" providerId="AD" clId="Web-{9DC78D5F-2E96-4B3E-1BE6-C56B99E7D792}" dt="2026-03-06T15:50:02.580" v="19" actId="20577"/>
          <ac:spMkLst>
            <pc:docMk/>
            <pc:sldMk cId="4050119709" sldId="105269"/>
            <ac:spMk id="3" creationId="{52609CF0-76DE-AD82-E86C-69F516B64733}"/>
          </ac:spMkLst>
        </pc:spChg>
      </pc:sldChg>
    </pc:docChg>
  </pc:docChgLst>
  <pc:docChgLst>
    <pc:chgData name="Munoz, Eduardo - DEN" userId="S::eduardo.munoz@flydenver.com::c141e26d-b03a-404e-a1be-c2cd25210f0a" providerId="AD" clId="Web-{E566F286-EAAF-7BEE-5353-C383D98ADC5A}"/>
    <pc:docChg chg="modSld">
      <pc:chgData name="Munoz, Eduardo - DEN" userId="S::eduardo.munoz@flydenver.com::c141e26d-b03a-404e-a1be-c2cd25210f0a" providerId="AD" clId="Web-{E566F286-EAAF-7BEE-5353-C383D98ADC5A}" dt="2026-03-09T21:07:06.564" v="3" actId="1076"/>
      <pc:docMkLst>
        <pc:docMk/>
      </pc:docMkLst>
      <pc:sldChg chg="modSp">
        <pc:chgData name="Munoz, Eduardo - DEN" userId="S::eduardo.munoz@flydenver.com::c141e26d-b03a-404e-a1be-c2cd25210f0a" providerId="AD" clId="Web-{E566F286-EAAF-7BEE-5353-C383D98ADC5A}" dt="2026-03-09T21:07:06.564" v="3" actId="1076"/>
        <pc:sldMkLst>
          <pc:docMk/>
          <pc:sldMk cId="1477785130" sldId="105273"/>
        </pc:sldMkLst>
      </pc:sldChg>
    </pc:docChg>
  </pc:docChgLst>
  <pc:docChgLst>
    <pc:chgData name="Finley, Benjamin - DEN" userId="S::benjamin.finley@flydenver.com::eb83de13-66d3-4e5c-a012-d23fb94bd0b9" providerId="AD" clId="Web-{CE7D22BF-9CAE-E282-BDCF-2B1AC551ABF7}"/>
    <pc:docChg chg="modSld">
      <pc:chgData name="Finley, Benjamin - DEN" userId="S::benjamin.finley@flydenver.com::eb83de13-66d3-4e5c-a012-d23fb94bd0b9" providerId="AD" clId="Web-{CE7D22BF-9CAE-E282-BDCF-2B1AC551ABF7}" dt="2026-03-12T15:09:51.012" v="27" actId="20577"/>
      <pc:docMkLst>
        <pc:docMk/>
      </pc:docMkLst>
      <pc:sldChg chg="modSp">
        <pc:chgData name="Finley, Benjamin - DEN" userId="S::benjamin.finley@flydenver.com::eb83de13-66d3-4e5c-a012-d23fb94bd0b9" providerId="AD" clId="Web-{CE7D22BF-9CAE-E282-BDCF-2B1AC551ABF7}" dt="2026-03-12T15:09:51.012" v="27" actId="20577"/>
        <pc:sldMkLst>
          <pc:docMk/>
          <pc:sldMk cId="491497754" sldId="105318"/>
        </pc:sldMkLst>
        <pc:spChg chg="mod">
          <ac:chgData name="Finley, Benjamin - DEN" userId="S::benjamin.finley@flydenver.com::eb83de13-66d3-4e5c-a012-d23fb94bd0b9" providerId="AD" clId="Web-{CE7D22BF-9CAE-E282-BDCF-2B1AC551ABF7}" dt="2026-03-12T15:09:51.012" v="27" actId="20577"/>
          <ac:spMkLst>
            <pc:docMk/>
            <pc:sldMk cId="491497754" sldId="105318"/>
            <ac:spMk id="3" creationId="{481A4E14-E660-8346-C615-5ED1ECC14634}"/>
          </ac:spMkLst>
        </pc:spChg>
      </pc:sldChg>
    </pc:docChg>
  </pc:docChgLst>
  <pc:docChgLst>
    <pc:chgData name="Munoz, Eduardo - DEN" userId="S::eduardo.munoz@flydenver.com::c141e26d-b03a-404e-a1be-c2cd25210f0a" providerId="AD" clId="Web-{AE6A6177-D84F-1B8B-0BF5-D94263D7D163}"/>
    <pc:docChg chg="modSld">
      <pc:chgData name="Munoz, Eduardo - DEN" userId="S::eduardo.munoz@flydenver.com::c141e26d-b03a-404e-a1be-c2cd25210f0a" providerId="AD" clId="Web-{AE6A6177-D84F-1B8B-0BF5-D94263D7D163}" dt="2026-03-05T23:25:37.583" v="2" actId="1076"/>
      <pc:docMkLst>
        <pc:docMk/>
      </pc:docMkLst>
      <pc:sldChg chg="modSp">
        <pc:chgData name="Munoz, Eduardo - DEN" userId="S::eduardo.munoz@flydenver.com::c141e26d-b03a-404e-a1be-c2cd25210f0a" providerId="AD" clId="Web-{AE6A6177-D84F-1B8B-0BF5-D94263D7D163}" dt="2026-03-05T23:25:37.583" v="2" actId="1076"/>
        <pc:sldMkLst>
          <pc:docMk/>
          <pc:sldMk cId="1477785130" sldId="105273"/>
        </pc:sldMkLst>
      </pc:sldChg>
    </pc:docChg>
  </pc:docChgLst>
  <pc:docChgLst>
    <pc:chgData name="James, Cara - DEN" userId="S::cara.james@flydenver.com::1956f4b0-7e1b-43a2-af8b-59722a874e74" providerId="AD" clId="Web-{8D3127A7-098C-FD89-DF07-7829891B4627}"/>
    <pc:docChg chg="delSld modSection">
      <pc:chgData name="James, Cara - DEN" userId="S::cara.james@flydenver.com::1956f4b0-7e1b-43a2-af8b-59722a874e74" providerId="AD" clId="Web-{8D3127A7-098C-FD89-DF07-7829891B4627}" dt="2026-03-05T22:32:26.724" v="5"/>
      <pc:docMkLst>
        <pc:docMk/>
      </pc:docMkLst>
    </pc:docChg>
  </pc:docChgLst>
  <pc:docChgLst>
    <pc:chgData name="Parker, Anne - DEN" userId="S::anne.parker@flydenver.com::123a7334-3881-4140-aa86-dcdd88a38b4d" providerId="AD" clId="Web-{42403059-389C-9705-DD5B-74A6671C028F}"/>
    <pc:docChg chg="modSld">
      <pc:chgData name="Parker, Anne - DEN" userId="S::anne.parker@flydenver.com::123a7334-3881-4140-aa86-dcdd88a38b4d" providerId="AD" clId="Web-{42403059-389C-9705-DD5B-74A6671C028F}" dt="2026-03-11T15:37:30.881" v="322" actId="20577"/>
      <pc:docMkLst>
        <pc:docMk/>
      </pc:docMkLst>
      <pc:sldChg chg="modSp">
        <pc:chgData name="Parker, Anne - DEN" userId="S::anne.parker@flydenver.com::123a7334-3881-4140-aa86-dcdd88a38b4d" providerId="AD" clId="Web-{42403059-389C-9705-DD5B-74A6671C028F}" dt="2026-03-11T15:37:30.881" v="322" actId="20577"/>
        <pc:sldMkLst>
          <pc:docMk/>
          <pc:sldMk cId="1477785130" sldId="105273"/>
        </pc:sldMkLst>
      </pc:sldChg>
      <pc:sldChg chg="modSp">
        <pc:chgData name="Parker, Anne - DEN" userId="S::anne.parker@flydenver.com::123a7334-3881-4140-aa86-dcdd88a38b4d" providerId="AD" clId="Web-{42403059-389C-9705-DD5B-74A6671C028F}" dt="2026-03-11T15:29:01.050" v="321" actId="20577"/>
        <pc:sldMkLst>
          <pc:docMk/>
          <pc:sldMk cId="4034125642" sldId="105274"/>
        </pc:sldMkLst>
        <pc:spChg chg="mod">
          <ac:chgData name="Parker, Anne - DEN" userId="S::anne.parker@flydenver.com::123a7334-3881-4140-aa86-dcdd88a38b4d" providerId="AD" clId="Web-{42403059-389C-9705-DD5B-74A6671C028F}" dt="2026-03-11T15:29:01.050" v="321" actId="20577"/>
          <ac:spMkLst>
            <pc:docMk/>
            <pc:sldMk cId="4034125642" sldId="105274"/>
            <ac:spMk id="15" creationId="{D87F3D45-DCF2-E64E-35CA-C62A35B43D13}"/>
          </ac:spMkLst>
        </pc:spChg>
      </pc:sldChg>
    </pc:docChg>
  </pc:docChgLst>
  <pc:docChgLst>
    <pc:chgData name="Mondragon, Desiree - DEN" userId="cddb16d0-b6f9-4161-a1a6-91a003280c7c" providerId="ADAL" clId="{6F7A62D1-CF64-444F-9356-DF049AA0DC5D}"/>
    <pc:docChg chg="undo custSel addSld delSld modSld sldOrd addSection delSection modSection">
      <pc:chgData name="Mondragon, Desiree - DEN" userId="cddb16d0-b6f9-4161-a1a6-91a003280c7c" providerId="ADAL" clId="{6F7A62D1-CF64-444F-9356-DF049AA0DC5D}" dt="2026-03-12T20:08:46.759" v="2790" actId="13926"/>
      <pc:docMkLst>
        <pc:docMk/>
      </pc:docMkLst>
      <pc:sldChg chg="add">
        <pc:chgData name="Mondragon, Desiree - DEN" userId="cddb16d0-b6f9-4161-a1a6-91a003280c7c" providerId="ADAL" clId="{6F7A62D1-CF64-444F-9356-DF049AA0DC5D}" dt="2026-03-12T13:44:28.322" v="2451"/>
        <pc:sldMkLst>
          <pc:docMk/>
          <pc:sldMk cId="19285970" sldId="10730"/>
        </pc:sldMkLst>
      </pc:sldChg>
      <pc:sldChg chg="modSp mod">
        <pc:chgData name="Mondragon, Desiree - DEN" userId="cddb16d0-b6f9-4161-a1a6-91a003280c7c" providerId="ADAL" clId="{6F7A62D1-CF64-444F-9356-DF049AA0DC5D}" dt="2026-03-12T20:08:46.759" v="2790" actId="13926"/>
        <pc:sldMkLst>
          <pc:docMk/>
          <pc:sldMk cId="2923033860" sldId="104948"/>
        </pc:sldMkLst>
        <pc:spChg chg="mod">
          <ac:chgData name="Mondragon, Desiree - DEN" userId="cddb16d0-b6f9-4161-a1a6-91a003280c7c" providerId="ADAL" clId="{6F7A62D1-CF64-444F-9356-DF049AA0DC5D}" dt="2026-03-12T18:58:36.104" v="2642" actId="14100"/>
          <ac:spMkLst>
            <pc:docMk/>
            <pc:sldMk cId="2923033860" sldId="104948"/>
            <ac:spMk id="4" creationId="{7DEAB7F6-193F-6EED-982F-6AB505847C1E}"/>
          </ac:spMkLst>
        </pc:spChg>
        <pc:graphicFrameChg chg="mod modGraphic">
          <ac:chgData name="Mondragon, Desiree - DEN" userId="cddb16d0-b6f9-4161-a1a6-91a003280c7c" providerId="ADAL" clId="{6F7A62D1-CF64-444F-9356-DF049AA0DC5D}" dt="2026-03-12T20:08:46.759" v="2790" actId="13926"/>
          <ac:graphicFrameMkLst>
            <pc:docMk/>
            <pc:sldMk cId="2923033860" sldId="104948"/>
            <ac:graphicFrameMk id="3" creationId="{638EE637-FD85-7FF1-7550-33F4B2EAE905}"/>
          </ac:graphicFrameMkLst>
        </pc:graphicFrameChg>
      </pc:sldChg>
      <pc:sldChg chg="modSp">
        <pc:chgData name="Mondragon, Desiree - DEN" userId="cddb16d0-b6f9-4161-a1a6-91a003280c7c" providerId="ADAL" clId="{6F7A62D1-CF64-444F-9356-DF049AA0DC5D}" dt="2026-03-10T19:20:34.931" v="2450"/>
        <pc:sldMkLst>
          <pc:docMk/>
          <pc:sldMk cId="3838571243" sldId="105177"/>
        </pc:sldMkLst>
        <pc:spChg chg="mod">
          <ac:chgData name="Mondragon, Desiree - DEN" userId="cddb16d0-b6f9-4161-a1a6-91a003280c7c" providerId="ADAL" clId="{6F7A62D1-CF64-444F-9356-DF049AA0DC5D}" dt="2026-03-10T19:20:34.931" v="2450"/>
          <ac:spMkLst>
            <pc:docMk/>
            <pc:sldMk cId="3838571243" sldId="105177"/>
            <ac:spMk id="16" creationId="{F1E09F37-D9DB-E0E7-B465-45CF9A3927D2}"/>
          </ac:spMkLst>
        </pc:spChg>
      </pc:sldChg>
      <pc:sldChg chg="modSp mod">
        <pc:chgData name="Mondragon, Desiree - DEN" userId="cddb16d0-b6f9-4161-a1a6-91a003280c7c" providerId="ADAL" clId="{6F7A62D1-CF64-444F-9356-DF049AA0DC5D}" dt="2026-03-05T17:59:06.280" v="2365" actId="20577"/>
        <pc:sldMkLst>
          <pc:docMk/>
          <pc:sldMk cId="2182976586" sldId="105242"/>
        </pc:sldMkLst>
        <pc:spChg chg="mod">
          <ac:chgData name="Mondragon, Desiree - DEN" userId="cddb16d0-b6f9-4161-a1a6-91a003280c7c" providerId="ADAL" clId="{6F7A62D1-CF64-444F-9356-DF049AA0DC5D}" dt="2026-03-05T17:59:06.280" v="2365" actId="20577"/>
          <ac:spMkLst>
            <pc:docMk/>
            <pc:sldMk cId="2182976586" sldId="105242"/>
            <ac:spMk id="12" creationId="{9B5972C7-FCDC-DE07-E866-EA986D1616D7}"/>
          </ac:spMkLst>
        </pc:spChg>
      </pc:sldChg>
      <pc:sldChg chg="ord">
        <pc:chgData name="Mondragon, Desiree - DEN" userId="cddb16d0-b6f9-4161-a1a6-91a003280c7c" providerId="ADAL" clId="{6F7A62D1-CF64-444F-9356-DF049AA0DC5D}" dt="2026-03-05T17:50:29.866" v="2332"/>
        <pc:sldMkLst>
          <pc:docMk/>
          <pc:sldMk cId="742968884" sldId="105243"/>
        </pc:sldMkLst>
      </pc:sldChg>
      <pc:sldChg chg="modSp mod ord">
        <pc:chgData name="Mondragon, Desiree - DEN" userId="cddb16d0-b6f9-4161-a1a6-91a003280c7c" providerId="ADAL" clId="{6F7A62D1-CF64-444F-9356-DF049AA0DC5D}" dt="2026-03-05T17:50:29.866" v="2332"/>
        <pc:sldMkLst>
          <pc:docMk/>
          <pc:sldMk cId="4196281079" sldId="105244"/>
        </pc:sldMkLst>
        <pc:spChg chg="mod">
          <ac:chgData name="Mondragon, Desiree - DEN" userId="cddb16d0-b6f9-4161-a1a6-91a003280c7c" providerId="ADAL" clId="{6F7A62D1-CF64-444F-9356-DF049AA0DC5D}" dt="2026-03-05T16:49:58.295" v="2097" actId="14100"/>
          <ac:spMkLst>
            <pc:docMk/>
            <pc:sldMk cId="4196281079" sldId="105244"/>
            <ac:spMk id="3" creationId="{E6D2A3C6-5C3D-6AD7-36A4-5270B2BC6484}"/>
          </ac:spMkLst>
        </pc:spChg>
      </pc:sldChg>
      <pc:sldChg chg="addSp delSp modSp mod">
        <pc:chgData name="Mondragon, Desiree - DEN" userId="cddb16d0-b6f9-4161-a1a6-91a003280c7c" providerId="ADAL" clId="{6F7A62D1-CF64-444F-9356-DF049AA0DC5D}" dt="2026-03-06T14:14:11.259" v="2375" actId="108"/>
        <pc:sldMkLst>
          <pc:docMk/>
          <pc:sldMk cId="4050119709" sldId="105269"/>
        </pc:sldMkLst>
        <pc:spChg chg="mod">
          <ac:chgData name="Mondragon, Desiree - DEN" userId="cddb16d0-b6f9-4161-a1a6-91a003280c7c" providerId="ADAL" clId="{6F7A62D1-CF64-444F-9356-DF049AA0DC5D}" dt="2026-03-05T17:05:07.644" v="2297" actId="20577"/>
          <ac:spMkLst>
            <pc:docMk/>
            <pc:sldMk cId="4050119709" sldId="105269"/>
            <ac:spMk id="3" creationId="{52609CF0-76DE-AD82-E86C-69F516B64733}"/>
          </ac:spMkLst>
        </pc:spChg>
        <pc:spChg chg="mod">
          <ac:chgData name="Mondragon, Desiree - DEN" userId="cddb16d0-b6f9-4161-a1a6-91a003280c7c" providerId="ADAL" clId="{6F7A62D1-CF64-444F-9356-DF049AA0DC5D}" dt="2026-03-06T14:14:11.259" v="2375" actId="108"/>
          <ac:spMkLst>
            <pc:docMk/>
            <pc:sldMk cId="4050119709" sldId="105269"/>
            <ac:spMk id="16" creationId="{E02F61DA-A8B9-A8A2-7AF3-7A831019AD49}"/>
          </ac:spMkLst>
        </pc:spChg>
      </pc:sldChg>
      <pc:sldChg chg="modSp mod">
        <pc:chgData name="Mondragon, Desiree - DEN" userId="cddb16d0-b6f9-4161-a1a6-91a003280c7c" providerId="ADAL" clId="{6F7A62D1-CF64-444F-9356-DF049AA0DC5D}" dt="2026-03-05T17:58:59.647" v="2363" actId="6549"/>
        <pc:sldMkLst>
          <pc:docMk/>
          <pc:sldMk cId="2147775774" sldId="105272"/>
        </pc:sldMkLst>
        <pc:spChg chg="mod">
          <ac:chgData name="Mondragon, Desiree - DEN" userId="cddb16d0-b6f9-4161-a1a6-91a003280c7c" providerId="ADAL" clId="{6F7A62D1-CF64-444F-9356-DF049AA0DC5D}" dt="2026-03-05T17:58:59.647" v="2363" actId="6549"/>
          <ac:spMkLst>
            <pc:docMk/>
            <pc:sldMk cId="2147775774" sldId="105272"/>
            <ac:spMk id="12" creationId="{FC50DAB9-D70B-6CD7-C0C0-A0F4FF0E2EFF}"/>
          </ac:spMkLst>
        </pc:spChg>
      </pc:sldChg>
      <pc:sldChg chg="addSp modSp mod">
        <pc:chgData name="Mondragon, Desiree - DEN" userId="cddb16d0-b6f9-4161-a1a6-91a003280c7c" providerId="ADAL" clId="{6F7A62D1-CF64-444F-9356-DF049AA0DC5D}" dt="2026-03-12T14:03:55.878" v="2616" actId="962"/>
        <pc:sldMkLst>
          <pc:docMk/>
          <pc:sldMk cId="1477785130" sldId="105273"/>
        </pc:sldMkLst>
        <pc:spChg chg="add mod">
          <ac:chgData name="Mondragon, Desiree - DEN" userId="cddb16d0-b6f9-4161-a1a6-91a003280c7c" providerId="ADAL" clId="{6F7A62D1-CF64-444F-9356-DF049AA0DC5D}" dt="2026-03-12T13:59:53.939" v="2588" actId="20577"/>
          <ac:spMkLst>
            <pc:docMk/>
            <pc:sldMk cId="1477785130" sldId="105273"/>
            <ac:spMk id="9" creationId="{8CAFFDA6-1C39-D6BF-0AE7-CCB12554A917}"/>
          </ac:spMkLst>
        </pc:spChg>
        <pc:picChg chg="mod">
          <ac:chgData name="Mondragon, Desiree - DEN" userId="cddb16d0-b6f9-4161-a1a6-91a003280c7c" providerId="ADAL" clId="{6F7A62D1-CF64-444F-9356-DF049AA0DC5D}" dt="2026-03-12T14:03:55.878" v="2616" actId="962"/>
          <ac:picMkLst>
            <pc:docMk/>
            <pc:sldMk cId="1477785130" sldId="105273"/>
            <ac:picMk id="8" creationId="{6755CBA3-2751-D487-B5C7-2F3C0D21AE6C}"/>
          </ac:picMkLst>
        </pc:picChg>
      </pc:sldChg>
      <pc:sldChg chg="ord">
        <pc:chgData name="Mondragon, Desiree - DEN" userId="cddb16d0-b6f9-4161-a1a6-91a003280c7c" providerId="ADAL" clId="{6F7A62D1-CF64-444F-9356-DF049AA0DC5D}" dt="2026-03-05T17:50:29.866" v="2332"/>
        <pc:sldMkLst>
          <pc:docMk/>
          <pc:sldMk cId="2295974493" sldId="105283"/>
        </pc:sldMkLst>
      </pc:sldChg>
      <pc:sldChg chg="ord">
        <pc:chgData name="Mondragon, Desiree - DEN" userId="cddb16d0-b6f9-4161-a1a6-91a003280c7c" providerId="ADAL" clId="{6F7A62D1-CF64-444F-9356-DF049AA0DC5D}" dt="2026-03-05T17:50:58.291" v="2334"/>
        <pc:sldMkLst>
          <pc:docMk/>
          <pc:sldMk cId="1140155199" sldId="105284"/>
        </pc:sldMkLst>
      </pc:sldChg>
      <pc:sldChg chg="ord">
        <pc:chgData name="Mondragon, Desiree - DEN" userId="cddb16d0-b6f9-4161-a1a6-91a003280c7c" providerId="ADAL" clId="{6F7A62D1-CF64-444F-9356-DF049AA0DC5D}" dt="2026-03-05T17:50:58.291" v="2334"/>
        <pc:sldMkLst>
          <pc:docMk/>
          <pc:sldMk cId="1030881432" sldId="105285"/>
        </pc:sldMkLst>
      </pc:sldChg>
      <pc:sldChg chg="modSp mod">
        <pc:chgData name="Mondragon, Desiree - DEN" userId="cddb16d0-b6f9-4161-a1a6-91a003280c7c" providerId="ADAL" clId="{6F7A62D1-CF64-444F-9356-DF049AA0DC5D}" dt="2026-03-05T18:30:09.720" v="2368" actId="20577"/>
        <pc:sldMkLst>
          <pc:docMk/>
          <pc:sldMk cId="1723211621" sldId="105286"/>
        </pc:sldMkLst>
        <pc:spChg chg="mod">
          <ac:chgData name="Mondragon, Desiree - DEN" userId="cddb16d0-b6f9-4161-a1a6-91a003280c7c" providerId="ADAL" clId="{6F7A62D1-CF64-444F-9356-DF049AA0DC5D}" dt="2026-03-05T18:30:09.720" v="2368" actId="20577"/>
          <ac:spMkLst>
            <pc:docMk/>
            <pc:sldMk cId="1723211621" sldId="105286"/>
            <ac:spMk id="3" creationId="{E9BD6912-F601-95F2-743B-BFF1B9727F23}"/>
          </ac:spMkLst>
        </pc:spChg>
      </pc:sldChg>
      <pc:sldChg chg="ord">
        <pc:chgData name="Mondragon, Desiree - DEN" userId="cddb16d0-b6f9-4161-a1a6-91a003280c7c" providerId="ADAL" clId="{6F7A62D1-CF64-444F-9356-DF049AA0DC5D}" dt="2026-03-05T17:49:42.581" v="2328"/>
        <pc:sldMkLst>
          <pc:docMk/>
          <pc:sldMk cId="733456857" sldId="105292"/>
        </pc:sldMkLst>
      </pc:sldChg>
      <pc:sldChg chg="modSp mod ord">
        <pc:chgData name="Mondragon, Desiree - DEN" userId="cddb16d0-b6f9-4161-a1a6-91a003280c7c" providerId="ADAL" clId="{6F7A62D1-CF64-444F-9356-DF049AA0DC5D}" dt="2026-03-05T17:49:42.581" v="2328"/>
        <pc:sldMkLst>
          <pc:docMk/>
          <pc:sldMk cId="2615750181" sldId="105293"/>
        </pc:sldMkLst>
        <pc:spChg chg="mod">
          <ac:chgData name="Mondragon, Desiree - DEN" userId="cddb16d0-b6f9-4161-a1a6-91a003280c7c" providerId="ADAL" clId="{6F7A62D1-CF64-444F-9356-DF049AA0DC5D}" dt="2026-03-05T17:00:38.961" v="2258" actId="12"/>
          <ac:spMkLst>
            <pc:docMk/>
            <pc:sldMk cId="2615750181" sldId="105293"/>
            <ac:spMk id="3" creationId="{45FC6D72-731E-B671-E56A-558F37C1FD6F}"/>
          </ac:spMkLst>
        </pc:spChg>
      </pc:sldChg>
      <pc:sldChg chg="ord">
        <pc:chgData name="Mondragon, Desiree - DEN" userId="cddb16d0-b6f9-4161-a1a6-91a003280c7c" providerId="ADAL" clId="{6F7A62D1-CF64-444F-9356-DF049AA0DC5D}" dt="2026-03-05T17:49:42.581" v="2328"/>
        <pc:sldMkLst>
          <pc:docMk/>
          <pc:sldMk cId="1087396962" sldId="105296"/>
        </pc:sldMkLst>
      </pc:sldChg>
      <pc:sldChg chg="modSp mod">
        <pc:chgData name="Mondragon, Desiree - DEN" userId="cddb16d0-b6f9-4161-a1a6-91a003280c7c" providerId="ADAL" clId="{6F7A62D1-CF64-444F-9356-DF049AA0DC5D}" dt="2026-03-09T14:50:44.177" v="2398" actId="207"/>
        <pc:sldMkLst>
          <pc:docMk/>
          <pc:sldMk cId="2748330249" sldId="105301"/>
        </pc:sldMkLst>
        <pc:spChg chg="mod">
          <ac:chgData name="Mondragon, Desiree - DEN" userId="cddb16d0-b6f9-4161-a1a6-91a003280c7c" providerId="ADAL" clId="{6F7A62D1-CF64-444F-9356-DF049AA0DC5D}" dt="2026-03-09T14:50:44.177" v="2398" actId="207"/>
          <ac:spMkLst>
            <pc:docMk/>
            <pc:sldMk cId="2748330249" sldId="105301"/>
            <ac:spMk id="9" creationId="{C4EA999A-9D4B-AB13-B024-A256FA7A9C6B}"/>
          </ac:spMkLst>
        </pc:spChg>
      </pc:sldChg>
      <pc:sldChg chg="modSp mod">
        <pc:chgData name="Mondragon, Desiree - DEN" userId="cddb16d0-b6f9-4161-a1a6-91a003280c7c" providerId="ADAL" clId="{6F7A62D1-CF64-444F-9356-DF049AA0DC5D}" dt="2026-03-05T17:05:51.572" v="2312" actId="14100"/>
        <pc:sldMkLst>
          <pc:docMk/>
          <pc:sldMk cId="2924893739" sldId="105306"/>
        </pc:sldMkLst>
        <pc:spChg chg="mod">
          <ac:chgData name="Mondragon, Desiree - DEN" userId="cddb16d0-b6f9-4161-a1a6-91a003280c7c" providerId="ADAL" clId="{6F7A62D1-CF64-444F-9356-DF049AA0DC5D}" dt="2026-03-05T17:05:51.572" v="2312" actId="14100"/>
          <ac:spMkLst>
            <pc:docMk/>
            <pc:sldMk cId="2924893739" sldId="105306"/>
            <ac:spMk id="12" creationId="{E9D3AA62-0F1A-0B3A-384A-39BDD98E95A7}"/>
          </ac:spMkLst>
        </pc:spChg>
      </pc:sldChg>
      <pc:sldChg chg="modSp mod">
        <pc:chgData name="Mondragon, Desiree - DEN" userId="cddb16d0-b6f9-4161-a1a6-91a003280c7c" providerId="ADAL" clId="{6F7A62D1-CF64-444F-9356-DF049AA0DC5D}" dt="2026-03-05T18:32:48.150" v="2369" actId="2711"/>
        <pc:sldMkLst>
          <pc:docMk/>
          <pc:sldMk cId="525736509" sldId="105309"/>
        </pc:sldMkLst>
        <pc:spChg chg="mod">
          <ac:chgData name="Mondragon, Desiree - DEN" userId="cddb16d0-b6f9-4161-a1a6-91a003280c7c" providerId="ADAL" clId="{6F7A62D1-CF64-444F-9356-DF049AA0DC5D}" dt="2026-03-05T17:00:01.420" v="2255"/>
          <ac:spMkLst>
            <pc:docMk/>
            <pc:sldMk cId="525736509" sldId="105309"/>
            <ac:spMk id="3" creationId="{CC34B6C7-0249-AC1B-3467-F861596C3304}"/>
          </ac:spMkLst>
        </pc:spChg>
        <pc:spChg chg="mod">
          <ac:chgData name="Mondragon, Desiree - DEN" userId="cddb16d0-b6f9-4161-a1a6-91a003280c7c" providerId="ADAL" clId="{6F7A62D1-CF64-444F-9356-DF049AA0DC5D}" dt="2026-03-05T18:32:48.150" v="2369" actId="2711"/>
          <ac:spMkLst>
            <pc:docMk/>
            <pc:sldMk cId="525736509" sldId="105309"/>
            <ac:spMk id="16" creationId="{E8BC486B-A2C6-F97C-199F-3F335C4AFE9B}"/>
          </ac:spMkLst>
        </pc:spChg>
      </pc:sldChg>
      <pc:sldChg chg="modSp">
        <pc:chgData name="Mondragon, Desiree - DEN" userId="cddb16d0-b6f9-4161-a1a6-91a003280c7c" providerId="ADAL" clId="{6F7A62D1-CF64-444F-9356-DF049AA0DC5D}" dt="2026-03-10T19:18:21.359" v="2449" actId="20578"/>
        <pc:sldMkLst>
          <pc:docMk/>
          <pc:sldMk cId="2349380306" sldId="105310"/>
        </pc:sldMkLst>
        <pc:spChg chg="mod">
          <ac:chgData name="Mondragon, Desiree - DEN" userId="cddb16d0-b6f9-4161-a1a6-91a003280c7c" providerId="ADAL" clId="{6F7A62D1-CF64-444F-9356-DF049AA0DC5D}" dt="2026-03-10T19:18:21.359" v="2449" actId="20578"/>
          <ac:spMkLst>
            <pc:docMk/>
            <pc:sldMk cId="2349380306" sldId="105310"/>
            <ac:spMk id="12" creationId="{2999D47C-1219-8C08-622E-56C9BACDAC22}"/>
          </ac:spMkLst>
        </pc:spChg>
      </pc:sldChg>
      <pc:sldChg chg="modSp add ord">
        <pc:chgData name="Mondragon, Desiree - DEN" userId="cddb16d0-b6f9-4161-a1a6-91a003280c7c" providerId="ADAL" clId="{6F7A62D1-CF64-444F-9356-DF049AA0DC5D}" dt="2026-03-05T17:54:26.540" v="2357"/>
        <pc:sldMkLst>
          <pc:docMk/>
          <pc:sldMk cId="2703620246" sldId="105311"/>
        </pc:sldMkLst>
        <pc:spChg chg="mod">
          <ac:chgData name="Mondragon, Desiree - DEN" userId="cddb16d0-b6f9-4161-a1a6-91a003280c7c" providerId="ADAL" clId="{6F7A62D1-CF64-444F-9356-DF049AA0DC5D}" dt="2026-03-05T16:56:10.274" v="2185"/>
          <ac:spMkLst>
            <pc:docMk/>
            <pc:sldMk cId="2703620246" sldId="105311"/>
            <ac:spMk id="12" creationId="{6949FD40-8DE8-3C3F-8856-170572103C86}"/>
          </ac:spMkLst>
        </pc:spChg>
      </pc:sldChg>
      <pc:sldChg chg="addSp delSp modSp add mod ord replId">
        <pc:chgData name="Mondragon, Desiree - DEN" userId="cddb16d0-b6f9-4161-a1a6-91a003280c7c" providerId="ADAL" clId="{6F7A62D1-CF64-444F-9356-DF049AA0DC5D}" dt="2026-03-06T14:14:46.415" v="2379" actId="108"/>
        <pc:sldMkLst>
          <pc:docMk/>
          <pc:sldMk cId="1315780449" sldId="105312"/>
        </pc:sldMkLst>
        <pc:spChg chg="mod">
          <ac:chgData name="Mondragon, Desiree - DEN" userId="cddb16d0-b6f9-4161-a1a6-91a003280c7c" providerId="ADAL" clId="{6F7A62D1-CF64-444F-9356-DF049AA0DC5D}" dt="2026-03-05T16:59:24.105" v="2250" actId="12"/>
          <ac:spMkLst>
            <pc:docMk/>
            <pc:sldMk cId="1315780449" sldId="105312"/>
            <ac:spMk id="3" creationId="{2E93D6E5-4BA3-A30B-7615-06E1CFB63A23}"/>
          </ac:spMkLst>
        </pc:spChg>
        <pc:spChg chg="mod">
          <ac:chgData name="Mondragon, Desiree - DEN" userId="cddb16d0-b6f9-4161-a1a6-91a003280c7c" providerId="ADAL" clId="{6F7A62D1-CF64-444F-9356-DF049AA0DC5D}" dt="2026-03-06T14:14:46.415" v="2379" actId="108"/>
          <ac:spMkLst>
            <pc:docMk/>
            <pc:sldMk cId="1315780449" sldId="105312"/>
            <ac:spMk id="16" creationId="{DDC86A18-9D95-01FD-3D6F-492C44720971}"/>
          </ac:spMkLst>
        </pc:spChg>
      </pc:sldChg>
      <pc:sldChg chg="add ord">
        <pc:chgData name="Mondragon, Desiree - DEN" userId="cddb16d0-b6f9-4161-a1a6-91a003280c7c" providerId="ADAL" clId="{6F7A62D1-CF64-444F-9356-DF049AA0DC5D}" dt="2026-03-05T17:53:50.034" v="2353"/>
        <pc:sldMkLst>
          <pc:docMk/>
          <pc:sldMk cId="1316152299" sldId="105315"/>
        </pc:sldMkLst>
      </pc:sldChg>
      <pc:sldChg chg="delSp modSp add mod ord replId">
        <pc:chgData name="Mondragon, Desiree - DEN" userId="cddb16d0-b6f9-4161-a1a6-91a003280c7c" providerId="ADAL" clId="{6F7A62D1-CF64-444F-9356-DF049AA0DC5D}" dt="2026-03-06T14:15:54.118" v="2390" actId="108"/>
        <pc:sldMkLst>
          <pc:docMk/>
          <pc:sldMk cId="1062125205" sldId="105316"/>
        </pc:sldMkLst>
        <pc:spChg chg="mod">
          <ac:chgData name="Mondragon, Desiree - DEN" userId="cddb16d0-b6f9-4161-a1a6-91a003280c7c" providerId="ADAL" clId="{6F7A62D1-CF64-444F-9356-DF049AA0DC5D}" dt="2026-03-06T14:15:54.118" v="2390" actId="108"/>
          <ac:spMkLst>
            <pc:docMk/>
            <pc:sldMk cId="1062125205" sldId="105316"/>
            <ac:spMk id="16" creationId="{382820B2-ACB5-A508-BA71-77E6DD92A981}"/>
          </ac:spMkLst>
        </pc:spChg>
      </pc:sldChg>
      <pc:sldChg chg="modSp add mod">
        <pc:chgData name="Mondragon, Desiree - DEN" userId="cddb16d0-b6f9-4161-a1a6-91a003280c7c" providerId="ADAL" clId="{6F7A62D1-CF64-444F-9356-DF049AA0DC5D}" dt="2026-03-09T20:06:13.649" v="2400"/>
        <pc:sldMkLst>
          <pc:docMk/>
          <pc:sldMk cId="3321469110" sldId="105317"/>
        </pc:sldMkLst>
        <pc:spChg chg="mod">
          <ac:chgData name="Mondragon, Desiree - DEN" userId="cddb16d0-b6f9-4161-a1a6-91a003280c7c" providerId="ADAL" clId="{6F7A62D1-CF64-444F-9356-DF049AA0DC5D}" dt="2026-03-09T20:06:13.649" v="2400"/>
          <ac:spMkLst>
            <pc:docMk/>
            <pc:sldMk cId="3321469110" sldId="105317"/>
            <ac:spMk id="12" creationId="{5F07EFAA-59F2-A47D-E25D-615969E032B1}"/>
          </ac:spMkLst>
        </pc:spChg>
      </pc:sldChg>
      <pc:sldChg chg="addSp delSp modSp add mod replId">
        <pc:chgData name="Mondragon, Desiree - DEN" userId="cddb16d0-b6f9-4161-a1a6-91a003280c7c" providerId="ADAL" clId="{6F7A62D1-CF64-444F-9356-DF049AA0DC5D}" dt="2026-03-09T20:10:45.012" v="2446" actId="255"/>
        <pc:sldMkLst>
          <pc:docMk/>
          <pc:sldMk cId="491497754" sldId="105318"/>
        </pc:sldMkLst>
        <pc:spChg chg="mod">
          <ac:chgData name="Mondragon, Desiree - DEN" userId="cddb16d0-b6f9-4161-a1a6-91a003280c7c" providerId="ADAL" clId="{6F7A62D1-CF64-444F-9356-DF049AA0DC5D}" dt="2026-03-09T20:10:29.211" v="2444" actId="20577"/>
          <ac:spMkLst>
            <pc:docMk/>
            <pc:sldMk cId="491497754" sldId="105318"/>
            <ac:spMk id="3" creationId="{481A4E14-E660-8346-C615-5ED1ECC14634}"/>
          </ac:spMkLst>
        </pc:spChg>
        <pc:spChg chg="mod">
          <ac:chgData name="Mondragon, Desiree - DEN" userId="cddb16d0-b6f9-4161-a1a6-91a003280c7c" providerId="ADAL" clId="{6F7A62D1-CF64-444F-9356-DF049AA0DC5D}" dt="2026-03-09T20:10:45.012" v="2446" actId="255"/>
          <ac:spMkLst>
            <pc:docMk/>
            <pc:sldMk cId="491497754" sldId="105318"/>
            <ac:spMk id="16" creationId="{FF9DAE62-4DB5-E325-353A-02267BDA7CC2}"/>
          </ac:spMkLst>
        </pc:spChg>
      </pc:sldChg>
      <pc:sldChg chg="modSp">
        <pc:chgData name="Mondragon, Desiree - DEN" userId="cddb16d0-b6f9-4161-a1a6-91a003280c7c" providerId="ADAL" clId="{6F7A62D1-CF64-444F-9356-DF049AA0DC5D}" dt="2026-03-12T14:00:30.570" v="2597" actId="962"/>
        <pc:sldMkLst>
          <pc:docMk/>
          <pc:sldMk cId="2765435806" sldId="105319"/>
        </pc:sldMkLst>
        <pc:spChg chg="mod">
          <ac:chgData name="Mondragon, Desiree - DEN" userId="cddb16d0-b6f9-4161-a1a6-91a003280c7c" providerId="ADAL" clId="{6F7A62D1-CF64-444F-9356-DF049AA0DC5D}" dt="2026-03-12T14:00:10.872" v="2591" actId="20577"/>
          <ac:spMkLst>
            <pc:docMk/>
            <pc:sldMk cId="2765435806" sldId="105319"/>
            <ac:spMk id="16" creationId="{8C162778-32C1-EACC-0113-5D4F0EE4339B}"/>
          </ac:spMkLst>
        </pc:spChg>
        <pc:picChg chg="mod">
          <ac:chgData name="Mondragon, Desiree - DEN" userId="cddb16d0-b6f9-4161-a1a6-91a003280c7c" providerId="ADAL" clId="{6F7A62D1-CF64-444F-9356-DF049AA0DC5D}" dt="2026-03-12T14:00:30.570" v="2597" actId="962"/>
          <ac:picMkLst>
            <pc:docMk/>
            <pc:sldMk cId="2765435806" sldId="105319"/>
            <ac:picMk id="2" creationId="{376F1D9A-F6EA-4AC7-4433-784D86980123}"/>
          </ac:picMkLst>
        </pc:picChg>
      </pc:sldChg>
      <pc:sldChg chg="modSp mod">
        <pc:chgData name="Mondragon, Desiree - DEN" userId="cddb16d0-b6f9-4161-a1a6-91a003280c7c" providerId="ADAL" clId="{6F7A62D1-CF64-444F-9356-DF049AA0DC5D}" dt="2026-03-12T14:04:02.455" v="2617" actId="962"/>
        <pc:sldMkLst>
          <pc:docMk/>
          <pc:sldMk cId="1332328269" sldId="105320"/>
        </pc:sldMkLst>
        <pc:spChg chg="mod">
          <ac:chgData name="Mondragon, Desiree - DEN" userId="cddb16d0-b6f9-4161-a1a6-91a003280c7c" providerId="ADAL" clId="{6F7A62D1-CF64-444F-9356-DF049AA0DC5D}" dt="2026-03-12T14:01:13.951" v="2607" actId="962"/>
          <ac:spMkLst>
            <pc:docMk/>
            <pc:sldMk cId="1332328269" sldId="105320"/>
            <ac:spMk id="8" creationId="{701C0CFB-76EF-33B3-1EE9-9F0611841BE8}"/>
          </ac:spMkLst>
        </pc:spChg>
        <pc:spChg chg="mod">
          <ac:chgData name="Mondragon, Desiree - DEN" userId="cddb16d0-b6f9-4161-a1a6-91a003280c7c" providerId="ADAL" clId="{6F7A62D1-CF64-444F-9356-DF049AA0DC5D}" dt="2026-03-12T14:01:18.719" v="2608" actId="962"/>
          <ac:spMkLst>
            <pc:docMk/>
            <pc:sldMk cId="1332328269" sldId="105320"/>
            <ac:spMk id="13" creationId="{0B5FABF6-B43B-B73A-F2AA-D6A925E25081}"/>
          </ac:spMkLst>
        </pc:spChg>
        <pc:spChg chg="mod">
          <ac:chgData name="Mondragon, Desiree - DEN" userId="cddb16d0-b6f9-4161-a1a6-91a003280c7c" providerId="ADAL" clId="{6F7A62D1-CF64-444F-9356-DF049AA0DC5D}" dt="2026-03-12T14:01:19.547" v="2609" actId="962"/>
          <ac:spMkLst>
            <pc:docMk/>
            <pc:sldMk cId="1332328269" sldId="105320"/>
            <ac:spMk id="14" creationId="{AAB701B6-4E47-E7B3-7FD3-B2384955F3E1}"/>
          </ac:spMkLst>
        </pc:spChg>
        <pc:spChg chg="mod">
          <ac:chgData name="Mondragon, Desiree - DEN" userId="cddb16d0-b6f9-4161-a1a6-91a003280c7c" providerId="ADAL" clId="{6F7A62D1-CF64-444F-9356-DF049AA0DC5D}" dt="2026-03-12T14:01:20.455" v="2610" actId="962"/>
          <ac:spMkLst>
            <pc:docMk/>
            <pc:sldMk cId="1332328269" sldId="105320"/>
            <ac:spMk id="15" creationId="{1FCD3D41-CD9A-F5CB-741D-F5AF0B5D7083}"/>
          </ac:spMkLst>
        </pc:spChg>
        <pc:spChg chg="mod">
          <ac:chgData name="Mondragon, Desiree - DEN" userId="cddb16d0-b6f9-4161-a1a6-91a003280c7c" providerId="ADAL" clId="{6F7A62D1-CF64-444F-9356-DF049AA0DC5D}" dt="2026-03-12T14:01:21.043" v="2611" actId="962"/>
          <ac:spMkLst>
            <pc:docMk/>
            <pc:sldMk cId="1332328269" sldId="105320"/>
            <ac:spMk id="16" creationId="{97ED1A37-604F-25AC-35CD-80398EFEE4B8}"/>
          </ac:spMkLst>
        </pc:spChg>
        <pc:spChg chg="mod">
          <ac:chgData name="Mondragon, Desiree - DEN" userId="cddb16d0-b6f9-4161-a1a6-91a003280c7c" providerId="ADAL" clId="{6F7A62D1-CF64-444F-9356-DF049AA0DC5D}" dt="2026-03-12T14:01:21.916" v="2612" actId="962"/>
          <ac:spMkLst>
            <pc:docMk/>
            <pc:sldMk cId="1332328269" sldId="105320"/>
            <ac:spMk id="17" creationId="{A13E106A-A843-1883-6F4B-223784067482}"/>
          </ac:spMkLst>
        </pc:spChg>
        <pc:spChg chg="mod">
          <ac:chgData name="Mondragon, Desiree - DEN" userId="cddb16d0-b6f9-4161-a1a6-91a003280c7c" providerId="ADAL" clId="{6F7A62D1-CF64-444F-9356-DF049AA0DC5D}" dt="2026-03-12T14:01:22.773" v="2613" actId="962"/>
          <ac:spMkLst>
            <pc:docMk/>
            <pc:sldMk cId="1332328269" sldId="105320"/>
            <ac:spMk id="19" creationId="{BFF5407A-E7EE-862F-61D2-3EE7E7D11DCC}"/>
          </ac:spMkLst>
        </pc:spChg>
        <pc:spChg chg="mod">
          <ac:chgData name="Mondragon, Desiree - DEN" userId="cddb16d0-b6f9-4161-a1a6-91a003280c7c" providerId="ADAL" clId="{6F7A62D1-CF64-444F-9356-DF049AA0DC5D}" dt="2026-03-12T14:01:23.408" v="2614" actId="962"/>
          <ac:spMkLst>
            <pc:docMk/>
            <pc:sldMk cId="1332328269" sldId="105320"/>
            <ac:spMk id="21" creationId="{6A493E21-561B-4FE0-EA44-A9B6A34B81C2}"/>
          </ac:spMkLst>
        </pc:spChg>
        <pc:picChg chg="mod">
          <ac:chgData name="Mondragon, Desiree - DEN" userId="cddb16d0-b6f9-4161-a1a6-91a003280c7c" providerId="ADAL" clId="{6F7A62D1-CF64-444F-9356-DF049AA0DC5D}" dt="2026-03-12T14:04:02.455" v="2617" actId="962"/>
          <ac:picMkLst>
            <pc:docMk/>
            <pc:sldMk cId="1332328269" sldId="105320"/>
            <ac:picMk id="7" creationId="{686B3C61-9390-6E8A-E7B0-CB103B0B10F8}"/>
          </ac:picMkLst>
        </pc:picChg>
      </pc:sldChg>
      <pc:sldChg chg="addSp delSp modSp mod">
        <pc:chgData name="Mondragon, Desiree - DEN" userId="cddb16d0-b6f9-4161-a1a6-91a003280c7c" providerId="ADAL" clId="{6F7A62D1-CF64-444F-9356-DF049AA0DC5D}" dt="2026-03-12T14:00:28.069" v="2595" actId="962"/>
        <pc:sldMkLst>
          <pc:docMk/>
          <pc:sldMk cId="1428861619" sldId="105321"/>
        </pc:sldMkLst>
        <pc:spChg chg="add mod">
          <ac:chgData name="Mondragon, Desiree - DEN" userId="cddb16d0-b6f9-4161-a1a6-91a003280c7c" providerId="ADAL" clId="{6F7A62D1-CF64-444F-9356-DF049AA0DC5D}" dt="2026-03-12T13:59:16.714" v="2573" actId="1076"/>
          <ac:spMkLst>
            <pc:docMk/>
            <pc:sldMk cId="1428861619" sldId="105321"/>
            <ac:spMk id="8" creationId="{54DA8D7D-1756-BECD-98FF-68235247BAA0}"/>
          </ac:spMkLst>
        </pc:spChg>
        <pc:picChg chg="mod">
          <ac:chgData name="Mondragon, Desiree - DEN" userId="cddb16d0-b6f9-4161-a1a6-91a003280c7c" providerId="ADAL" clId="{6F7A62D1-CF64-444F-9356-DF049AA0DC5D}" dt="2026-03-12T14:00:28.069" v="2595" actId="962"/>
          <ac:picMkLst>
            <pc:docMk/>
            <pc:sldMk cId="1428861619" sldId="105321"/>
            <ac:picMk id="6" creationId="{5E521B40-435B-586C-7819-90DC95619BCD}"/>
          </ac:picMkLst>
        </pc:picChg>
      </pc:sldChg>
      <pc:sldChg chg="modSp add mod modNotesTx">
        <pc:chgData name="Mondragon, Desiree - DEN" userId="cddb16d0-b6f9-4161-a1a6-91a003280c7c" providerId="ADAL" clId="{6F7A62D1-CF64-444F-9356-DF049AA0DC5D}" dt="2026-03-12T13:46:50.712" v="2562" actId="6549"/>
        <pc:sldMkLst>
          <pc:docMk/>
          <pc:sldMk cId="1921203039" sldId="105322"/>
        </pc:sldMkLst>
        <pc:spChg chg="mod">
          <ac:chgData name="Mondragon, Desiree - DEN" userId="cddb16d0-b6f9-4161-a1a6-91a003280c7c" providerId="ADAL" clId="{6F7A62D1-CF64-444F-9356-DF049AA0DC5D}" dt="2026-03-12T13:45:41.408" v="2498" actId="20577"/>
          <ac:spMkLst>
            <pc:docMk/>
            <pc:sldMk cId="1921203039" sldId="105322"/>
            <ac:spMk id="20" creationId="{D91B54DA-52FB-AF7B-AB90-E3656246B701}"/>
          </ac:spMkLst>
        </pc:spChg>
      </pc:sldChg>
    </pc:docChg>
  </pc:docChgLst>
  <pc:docChgLst>
    <pc:chgData name="Gomez-Peterson, Matthew - DEN" userId="S::matthew.gomez-peterson@flydenver.com::eb7662e1-90d0-4de7-91a1-5505aba9a3a8" providerId="AD" clId="Web-{4C0E3C2B-8BF5-34E6-8968-D9C9A236C23D}"/>
    <pc:docChg chg="modSld">
      <pc:chgData name="Gomez-Peterson, Matthew - DEN" userId="S::matthew.gomez-peterson@flydenver.com::eb7662e1-90d0-4de7-91a1-5505aba9a3a8" providerId="AD" clId="Web-{4C0E3C2B-8BF5-34E6-8968-D9C9A236C23D}" dt="2026-02-26T17:25:33.880" v="25" actId="20577"/>
      <pc:docMkLst>
        <pc:docMk/>
      </pc:docMkLst>
      <pc:sldChg chg="modSp">
        <pc:chgData name="Gomez-Peterson, Matthew - DEN" userId="S::matthew.gomez-peterson@flydenver.com::eb7662e1-90d0-4de7-91a1-5505aba9a3a8" providerId="AD" clId="Web-{4C0E3C2B-8BF5-34E6-8968-D9C9A236C23D}" dt="2026-02-26T17:25:33.880" v="25" actId="20577"/>
        <pc:sldMkLst>
          <pc:docMk/>
          <pc:sldMk cId="1723211621" sldId="105286"/>
        </pc:sldMkLst>
        <pc:spChg chg="mod">
          <ac:chgData name="Gomez-Peterson, Matthew - DEN" userId="S::matthew.gomez-peterson@flydenver.com::eb7662e1-90d0-4de7-91a1-5505aba9a3a8" providerId="AD" clId="Web-{4C0E3C2B-8BF5-34E6-8968-D9C9A236C23D}" dt="2026-02-26T17:25:33.880" v="25" actId="20577"/>
          <ac:spMkLst>
            <pc:docMk/>
            <pc:sldMk cId="1723211621" sldId="105286"/>
            <ac:spMk id="3" creationId="{E9BD6912-F601-95F2-743B-BFF1B9727F23}"/>
          </ac:spMkLst>
        </pc:spChg>
      </pc:sldChg>
    </pc:docChg>
  </pc:docChgLst>
  <pc:docChgLst>
    <pc:chgData name="Mondragon, Desiree - DEN" userId="S::desiree.mondragon@flydenver.com::cddb16d0-b6f9-4161-a1a6-91a003280c7c" providerId="AD" clId="Web-{D02289A5-E833-9C4A-5B79-0BD834A1686C}"/>
    <pc:docChg chg="addSld modSld sldOrd">
      <pc:chgData name="Mondragon, Desiree - DEN" userId="S::desiree.mondragon@flydenver.com::cddb16d0-b6f9-4161-a1a6-91a003280c7c" providerId="AD" clId="Web-{D02289A5-E833-9C4A-5B79-0BD834A1686C}" dt="2026-03-05T16:47:48.526" v="102" actId="20577"/>
      <pc:docMkLst>
        <pc:docMk/>
      </pc:docMkLst>
      <pc:sldChg chg="modSp">
        <pc:chgData name="Mondragon, Desiree - DEN" userId="S::desiree.mondragon@flydenver.com::cddb16d0-b6f9-4161-a1a6-91a003280c7c" providerId="AD" clId="Web-{D02289A5-E833-9C4A-5B79-0BD834A1686C}" dt="2026-03-05T16:25:23.517" v="33"/>
        <pc:sldMkLst>
          <pc:docMk/>
          <pc:sldMk cId="2923033860" sldId="104948"/>
        </pc:sldMkLst>
        <pc:graphicFrameChg chg="mod modGraphic">
          <ac:chgData name="Mondragon, Desiree - DEN" userId="S::desiree.mondragon@flydenver.com::cddb16d0-b6f9-4161-a1a6-91a003280c7c" providerId="AD" clId="Web-{D02289A5-E833-9C4A-5B79-0BD834A1686C}" dt="2026-03-05T16:25:23.517" v="33"/>
          <ac:graphicFrameMkLst>
            <pc:docMk/>
            <pc:sldMk cId="2923033860" sldId="104948"/>
            <ac:graphicFrameMk id="3" creationId="{638EE637-FD85-7FF1-7550-33F4B2EAE905}"/>
          </ac:graphicFrameMkLst>
        </pc:graphicFrameChg>
      </pc:sldChg>
      <pc:sldChg chg="modSp">
        <pc:chgData name="Mondragon, Desiree - DEN" userId="S::desiree.mondragon@flydenver.com::cddb16d0-b6f9-4161-a1a6-91a003280c7c" providerId="AD" clId="Web-{D02289A5-E833-9C4A-5B79-0BD834A1686C}" dt="2026-03-05T16:24:45.017" v="12" actId="20577"/>
        <pc:sldMkLst>
          <pc:docMk/>
          <pc:sldMk cId="4274476011" sldId="105234"/>
        </pc:sldMkLst>
        <pc:spChg chg="mod">
          <ac:chgData name="Mondragon, Desiree - DEN" userId="S::desiree.mondragon@flydenver.com::cddb16d0-b6f9-4161-a1a6-91a003280c7c" providerId="AD" clId="Web-{D02289A5-E833-9C4A-5B79-0BD834A1686C}" dt="2026-03-05T16:24:45.017" v="12" actId="20577"/>
          <ac:spMkLst>
            <pc:docMk/>
            <pc:sldMk cId="4274476011" sldId="105234"/>
            <ac:spMk id="12" creationId="{EAF9C898-9C0B-ABC3-698B-A7E93F680933}"/>
          </ac:spMkLst>
        </pc:spChg>
      </pc:sldChg>
      <pc:sldChg chg="modSp">
        <pc:chgData name="Mondragon, Desiree - DEN" userId="S::desiree.mondragon@flydenver.com::cddb16d0-b6f9-4161-a1a6-91a003280c7c" providerId="AD" clId="Web-{D02289A5-E833-9C4A-5B79-0BD834A1686C}" dt="2026-03-05T16:24:48.798" v="13" actId="20577"/>
        <pc:sldMkLst>
          <pc:docMk/>
          <pc:sldMk cId="2003356160" sldId="105239"/>
        </pc:sldMkLst>
        <pc:spChg chg="mod">
          <ac:chgData name="Mondragon, Desiree - DEN" userId="S::desiree.mondragon@flydenver.com::cddb16d0-b6f9-4161-a1a6-91a003280c7c" providerId="AD" clId="Web-{D02289A5-E833-9C4A-5B79-0BD834A1686C}" dt="2026-03-05T16:24:48.798" v="13" actId="20577"/>
          <ac:spMkLst>
            <pc:docMk/>
            <pc:sldMk cId="2003356160" sldId="105239"/>
            <ac:spMk id="12" creationId="{A7DB9D50-3832-E0DF-96AB-A32C0B4279A9}"/>
          </ac:spMkLst>
        </pc:spChg>
      </pc:sldChg>
      <pc:sldChg chg="modSp">
        <pc:chgData name="Mondragon, Desiree - DEN" userId="S::desiree.mondragon@flydenver.com::cddb16d0-b6f9-4161-a1a6-91a003280c7c" providerId="AD" clId="Web-{D02289A5-E833-9C4A-5B79-0BD834A1686C}" dt="2026-03-05T16:24:53.486" v="15" actId="20577"/>
        <pc:sldMkLst>
          <pc:docMk/>
          <pc:sldMk cId="1409820184" sldId="105241"/>
        </pc:sldMkLst>
        <pc:spChg chg="mod">
          <ac:chgData name="Mondragon, Desiree - DEN" userId="S::desiree.mondragon@flydenver.com::cddb16d0-b6f9-4161-a1a6-91a003280c7c" providerId="AD" clId="Web-{D02289A5-E833-9C4A-5B79-0BD834A1686C}" dt="2026-03-05T16:24:53.486" v="15" actId="20577"/>
          <ac:spMkLst>
            <pc:docMk/>
            <pc:sldMk cId="1409820184" sldId="105241"/>
            <ac:spMk id="12" creationId="{237E0F8A-3416-46A2-6293-171F2E9F622E}"/>
          </ac:spMkLst>
        </pc:spChg>
      </pc:sldChg>
      <pc:sldChg chg="modSp">
        <pc:chgData name="Mondragon, Desiree - DEN" userId="S::desiree.mondragon@flydenver.com::cddb16d0-b6f9-4161-a1a6-91a003280c7c" providerId="AD" clId="Web-{D02289A5-E833-9C4A-5B79-0BD834A1686C}" dt="2026-03-05T16:23:25.470" v="11" actId="20577"/>
        <pc:sldMkLst>
          <pc:docMk/>
          <pc:sldMk cId="742968884" sldId="105243"/>
        </pc:sldMkLst>
        <pc:spChg chg="mod">
          <ac:chgData name="Mondragon, Desiree - DEN" userId="S::desiree.mondragon@flydenver.com::cddb16d0-b6f9-4161-a1a6-91a003280c7c" providerId="AD" clId="Web-{D02289A5-E833-9C4A-5B79-0BD834A1686C}" dt="2026-03-05T16:23:25.470" v="11" actId="20577"/>
          <ac:spMkLst>
            <pc:docMk/>
            <pc:sldMk cId="742968884" sldId="105243"/>
            <ac:spMk id="12" creationId="{72F99B86-957C-D67E-B73B-CCE5D58F6586}"/>
          </ac:spMkLst>
        </pc:spChg>
      </pc:sldChg>
      <pc:sldChg chg="modSp">
        <pc:chgData name="Mondragon, Desiree - DEN" userId="S::desiree.mondragon@flydenver.com::cddb16d0-b6f9-4161-a1a6-91a003280c7c" providerId="AD" clId="Web-{D02289A5-E833-9C4A-5B79-0BD834A1686C}" dt="2026-03-05T16:22:43.204" v="3" actId="20577"/>
        <pc:sldMkLst>
          <pc:docMk/>
          <pc:sldMk cId="3482300415" sldId="105268"/>
        </pc:sldMkLst>
        <pc:spChg chg="mod">
          <ac:chgData name="Mondragon, Desiree - DEN" userId="S::desiree.mondragon@flydenver.com::cddb16d0-b6f9-4161-a1a6-91a003280c7c" providerId="AD" clId="Web-{D02289A5-E833-9C4A-5B79-0BD834A1686C}" dt="2026-03-05T16:22:43.204" v="3" actId="20577"/>
          <ac:spMkLst>
            <pc:docMk/>
            <pc:sldMk cId="3482300415" sldId="105268"/>
            <ac:spMk id="12" creationId="{54ACDF65-042A-45E3-7A17-04E43D553FAE}"/>
          </ac:spMkLst>
        </pc:spChg>
      </pc:sldChg>
      <pc:sldChg chg="addSp modSp">
        <pc:chgData name="Mondragon, Desiree - DEN" userId="S::desiree.mondragon@flydenver.com::cddb16d0-b6f9-4161-a1a6-91a003280c7c" providerId="AD" clId="Web-{D02289A5-E833-9C4A-5B79-0BD834A1686C}" dt="2026-03-05T16:44:53.416" v="91" actId="20577"/>
        <pc:sldMkLst>
          <pc:docMk/>
          <pc:sldMk cId="4050119709" sldId="105269"/>
        </pc:sldMkLst>
        <pc:spChg chg="mod">
          <ac:chgData name="Mondragon, Desiree - DEN" userId="S::desiree.mondragon@flydenver.com::cddb16d0-b6f9-4161-a1a6-91a003280c7c" providerId="AD" clId="Web-{D02289A5-E833-9C4A-5B79-0BD834A1686C}" dt="2026-03-05T16:43:09.540" v="69" actId="20577"/>
          <ac:spMkLst>
            <pc:docMk/>
            <pc:sldMk cId="4050119709" sldId="105269"/>
            <ac:spMk id="3" creationId="{52609CF0-76DE-AD82-E86C-69F516B64733}"/>
          </ac:spMkLst>
        </pc:spChg>
        <pc:spChg chg="mod">
          <ac:chgData name="Mondragon, Desiree - DEN" userId="S::desiree.mondragon@flydenver.com::cddb16d0-b6f9-4161-a1a6-91a003280c7c" providerId="AD" clId="Web-{D02289A5-E833-9C4A-5B79-0BD834A1686C}" dt="2026-03-05T16:44:04.696" v="80" actId="20577"/>
          <ac:spMkLst>
            <pc:docMk/>
            <pc:sldMk cId="4050119709" sldId="105269"/>
            <ac:spMk id="16" creationId="{E02F61DA-A8B9-A8A2-7AF3-7A831019AD49}"/>
          </ac:spMkLst>
        </pc:spChg>
      </pc:sldChg>
      <pc:sldChg chg="modSp">
        <pc:chgData name="Mondragon, Desiree - DEN" userId="S::desiree.mondragon@flydenver.com::cddb16d0-b6f9-4161-a1a6-91a003280c7c" providerId="AD" clId="Web-{D02289A5-E833-9C4A-5B79-0BD834A1686C}" dt="2026-03-05T16:23:10.829" v="8" actId="20577"/>
        <pc:sldMkLst>
          <pc:docMk/>
          <pc:sldMk cId="1030881432" sldId="105285"/>
        </pc:sldMkLst>
        <pc:spChg chg="mod">
          <ac:chgData name="Mondragon, Desiree - DEN" userId="S::desiree.mondragon@flydenver.com::cddb16d0-b6f9-4161-a1a6-91a003280c7c" providerId="AD" clId="Web-{D02289A5-E833-9C4A-5B79-0BD834A1686C}" dt="2026-03-05T16:23:10.829" v="8" actId="20577"/>
          <ac:spMkLst>
            <pc:docMk/>
            <pc:sldMk cId="1030881432" sldId="105285"/>
            <ac:spMk id="12" creationId="{FE0BCDE9-E9DB-A086-FA4F-06D059766347}"/>
          </ac:spMkLst>
        </pc:spChg>
      </pc:sldChg>
      <pc:sldChg chg="modSp">
        <pc:chgData name="Mondragon, Desiree - DEN" userId="S::desiree.mondragon@flydenver.com::cddb16d0-b6f9-4161-a1a6-91a003280c7c" providerId="AD" clId="Web-{D02289A5-E833-9C4A-5B79-0BD834A1686C}" dt="2026-03-05T16:22:59.110" v="5" actId="20577"/>
        <pc:sldMkLst>
          <pc:docMk/>
          <pc:sldMk cId="733456857" sldId="105292"/>
        </pc:sldMkLst>
        <pc:spChg chg="mod">
          <ac:chgData name="Mondragon, Desiree - DEN" userId="S::desiree.mondragon@flydenver.com::cddb16d0-b6f9-4161-a1a6-91a003280c7c" providerId="AD" clId="Web-{D02289A5-E833-9C4A-5B79-0BD834A1686C}" dt="2026-03-05T16:22:59.110" v="5" actId="20577"/>
          <ac:spMkLst>
            <pc:docMk/>
            <pc:sldMk cId="733456857" sldId="105292"/>
            <ac:spMk id="12" creationId="{A1048170-CF29-BB10-A4CE-D28E7B6D3F1C}"/>
          </ac:spMkLst>
        </pc:spChg>
      </pc:sldChg>
      <pc:sldChg chg="modSp">
        <pc:chgData name="Mondragon, Desiree - DEN" userId="S::desiree.mondragon@flydenver.com::cddb16d0-b6f9-4161-a1a6-91a003280c7c" providerId="AD" clId="Web-{D02289A5-E833-9C4A-5B79-0BD834A1686C}" dt="2026-03-05T16:22:32.454" v="1" actId="20577"/>
        <pc:sldMkLst>
          <pc:docMk/>
          <pc:sldMk cId="2924893739" sldId="105306"/>
        </pc:sldMkLst>
        <pc:spChg chg="mod">
          <ac:chgData name="Mondragon, Desiree - DEN" userId="S::desiree.mondragon@flydenver.com::cddb16d0-b6f9-4161-a1a6-91a003280c7c" providerId="AD" clId="Web-{D02289A5-E833-9C4A-5B79-0BD834A1686C}" dt="2026-03-05T16:22:32.454" v="1" actId="20577"/>
          <ac:spMkLst>
            <pc:docMk/>
            <pc:sldMk cId="2924893739" sldId="105306"/>
            <ac:spMk id="12" creationId="{E9D3AA62-0F1A-0B3A-384A-39BDD98E95A7}"/>
          </ac:spMkLst>
        </pc:spChg>
      </pc:sldChg>
      <pc:sldChg chg="modSp add replId">
        <pc:chgData name="Mondragon, Desiree - DEN" userId="S::desiree.mondragon@flydenver.com::cddb16d0-b6f9-4161-a1a6-91a003280c7c" providerId="AD" clId="Web-{D02289A5-E833-9C4A-5B79-0BD834A1686C}" dt="2026-03-05T16:47:48.526" v="102" actId="20577"/>
        <pc:sldMkLst>
          <pc:docMk/>
          <pc:sldMk cId="525736509" sldId="105309"/>
        </pc:sldMkLst>
        <pc:spChg chg="mod">
          <ac:chgData name="Mondragon, Desiree - DEN" userId="S::desiree.mondragon@flydenver.com::cddb16d0-b6f9-4161-a1a6-91a003280c7c" providerId="AD" clId="Web-{D02289A5-E833-9C4A-5B79-0BD834A1686C}" dt="2026-03-05T16:47:48.526" v="102" actId="20577"/>
          <ac:spMkLst>
            <pc:docMk/>
            <pc:sldMk cId="525736509" sldId="105309"/>
            <ac:spMk id="3" creationId="{CC34B6C7-0249-AC1B-3467-F861596C3304}"/>
          </ac:spMkLst>
        </pc:spChg>
        <pc:spChg chg="mod">
          <ac:chgData name="Mondragon, Desiree - DEN" userId="S::desiree.mondragon@flydenver.com::cddb16d0-b6f9-4161-a1a6-91a003280c7c" providerId="AD" clId="Web-{D02289A5-E833-9C4A-5B79-0BD834A1686C}" dt="2026-03-05T16:39:59.599" v="42" actId="20577"/>
          <ac:spMkLst>
            <pc:docMk/>
            <pc:sldMk cId="525736509" sldId="105309"/>
            <ac:spMk id="16" creationId="{E8BC486B-A2C6-F97C-199F-3F335C4AFE9B}"/>
          </ac:spMkLst>
        </pc:spChg>
      </pc:sldChg>
      <pc:sldChg chg="modSp add replId">
        <pc:chgData name="Mondragon, Desiree - DEN" userId="S::desiree.mondragon@flydenver.com::cddb16d0-b6f9-4161-a1a6-91a003280c7c" providerId="AD" clId="Web-{D02289A5-E833-9C4A-5B79-0BD834A1686C}" dt="2026-03-05T16:26:08.564" v="39" actId="20577"/>
        <pc:sldMkLst>
          <pc:docMk/>
          <pc:sldMk cId="2349380306" sldId="105310"/>
        </pc:sldMkLst>
        <pc:spChg chg="mod">
          <ac:chgData name="Mondragon, Desiree - DEN" userId="S::desiree.mondragon@flydenver.com::cddb16d0-b6f9-4161-a1a6-91a003280c7c" providerId="AD" clId="Web-{D02289A5-E833-9C4A-5B79-0BD834A1686C}" dt="2026-03-05T16:26:08.564" v="39" actId="20577"/>
          <ac:spMkLst>
            <pc:docMk/>
            <pc:sldMk cId="2349380306" sldId="105310"/>
            <ac:spMk id="12" creationId="{2999D47C-1219-8C08-622E-56C9BACDAC22}"/>
          </ac:spMkLst>
        </pc:spChg>
      </pc:sldChg>
    </pc:docChg>
  </pc:docChgLst>
  <pc:docChgLst>
    <pc:chgData name="Harry, Curtis - DEN" userId="S::curtis.harry@flydenver.com::36316c0b-f95e-4366-b9e7-3bc78655c585" providerId="AD" clId="Web-{060D33BB-C1D6-F25D-8CD0-8C0340C27D34}"/>
    <pc:docChg chg="modSld">
      <pc:chgData name="Harry, Curtis - DEN" userId="S::curtis.harry@flydenver.com::36316c0b-f95e-4366-b9e7-3bc78655c585" providerId="AD" clId="Web-{060D33BB-C1D6-F25D-8CD0-8C0340C27D34}" dt="2026-03-12T19:14:20.492" v="3" actId="20577"/>
      <pc:docMkLst>
        <pc:docMk/>
      </pc:docMkLst>
      <pc:sldChg chg="modSp">
        <pc:chgData name="Harry, Curtis - DEN" userId="S::curtis.harry@flydenver.com::36316c0b-f95e-4366-b9e7-3bc78655c585" providerId="AD" clId="Web-{060D33BB-C1D6-F25D-8CD0-8C0340C27D34}" dt="2026-03-12T19:14:20.492" v="3" actId="20577"/>
        <pc:sldMkLst>
          <pc:docMk/>
          <pc:sldMk cId="2298535303" sldId="105265"/>
        </pc:sldMkLst>
        <pc:spChg chg="mod">
          <ac:chgData name="Harry, Curtis - DEN" userId="S::curtis.harry@flydenver.com::36316c0b-f95e-4366-b9e7-3bc78655c585" providerId="AD" clId="Web-{060D33BB-C1D6-F25D-8CD0-8C0340C27D34}" dt="2026-03-12T19:14:20.492" v="3" actId="20577"/>
          <ac:spMkLst>
            <pc:docMk/>
            <pc:sldMk cId="2298535303" sldId="105265"/>
            <ac:spMk id="3" creationId="{3DC74A8A-038C-DCA4-1262-F60C0725750E}"/>
          </ac:spMkLst>
        </pc:spChg>
      </pc:sldChg>
    </pc:docChg>
  </pc:docChgLst>
  <pc:docChgLst>
    <pc:chgData name="Munoz, Eduardo - DEN" userId="S::eduardo.munoz@flydenver.com::c141e26d-b03a-404e-a1be-c2cd25210f0a" providerId="AD" clId="Web-{15B63E34-227D-617A-49A9-5C49157A8FEF}"/>
    <pc:docChg chg="addSld delSld modSld modSection">
      <pc:chgData name="Munoz, Eduardo - DEN" userId="S::eduardo.munoz@flydenver.com::c141e26d-b03a-404e-a1be-c2cd25210f0a" providerId="AD" clId="Web-{15B63E34-227D-617A-49A9-5C49157A8FEF}" dt="2026-03-11T17:25:47.626" v="12"/>
      <pc:docMkLst>
        <pc:docMk/>
      </pc:docMkLst>
      <pc:sldChg chg="addSp delSp modSp">
        <pc:chgData name="Munoz, Eduardo - DEN" userId="S::eduardo.munoz@flydenver.com::c141e26d-b03a-404e-a1be-c2cd25210f0a" providerId="AD" clId="Web-{15B63E34-227D-617A-49A9-5C49157A8FEF}" dt="2026-03-11T17:25:47.626" v="12"/>
        <pc:sldMkLst>
          <pc:docMk/>
          <pc:sldMk cId="1477785130" sldId="105273"/>
        </pc:sldMkLst>
        <pc:picChg chg="add mod">
          <ac:chgData name="Munoz, Eduardo - DEN" userId="S::eduardo.munoz@flydenver.com::c141e26d-b03a-404e-a1be-c2cd25210f0a" providerId="AD" clId="Web-{15B63E34-227D-617A-49A9-5C49157A8FEF}" dt="2026-03-11T17:25:40.345" v="11"/>
          <ac:picMkLst>
            <pc:docMk/>
            <pc:sldMk cId="1477785130" sldId="105273"/>
            <ac:picMk id="8" creationId="{6755CBA3-2751-D487-B5C7-2F3C0D21AE6C}"/>
          </ac:picMkLst>
        </pc:picChg>
      </pc:sldChg>
      <pc:sldMasterChg chg="addSldLayout delSldLayout">
        <pc:chgData name="Munoz, Eduardo - DEN" userId="S::eduardo.munoz@flydenver.com::c141e26d-b03a-404e-a1be-c2cd25210f0a" providerId="AD" clId="Web-{15B63E34-227D-617A-49A9-5C49157A8FEF}" dt="2026-03-11T17:23:27.793" v="5"/>
        <pc:sldMasterMkLst>
          <pc:docMk/>
          <pc:sldMasterMk cId="1697478639" sldId="2147483650"/>
        </pc:sldMasterMkLst>
      </pc:sldMasterChg>
    </pc:docChg>
  </pc:docChgLst>
  <pc:docChgLst>
    <pc:chgData name="Namerow, Sara - DEN" userId="S::sara.namerow@flydenver.com::dcc2cacd-8242-42dc-ad11-355bdf8a8c27" providerId="AD" clId="Web-{7CEA2FF3-46B0-A109-A17B-89D2F599D57B}"/>
    <pc:docChg chg="delSld modSection">
      <pc:chgData name="Namerow, Sara - DEN" userId="S::sara.namerow@flydenver.com::dcc2cacd-8242-42dc-ad11-355bdf8a8c27" providerId="AD" clId="Web-{7CEA2FF3-46B0-A109-A17B-89D2F599D57B}" dt="2026-03-10T21:25:17.446" v="1"/>
      <pc:docMkLst>
        <pc:docMk/>
      </pc:docMkLst>
    </pc:docChg>
  </pc:docChgLst>
  <pc:docChgLst>
    <pc:chgData name="Wilson, Jacqueline - DEN" userId="S::jacqueline.wilson@flydenver.com::5f28639e-e6e2-4f52-bca5-5752d2892216" providerId="AD" clId="Web-{FD8F2608-036D-3E15-8BE2-EFD002988E50}"/>
    <pc:docChg chg="modSld">
      <pc:chgData name="Wilson, Jacqueline - DEN" userId="S::jacqueline.wilson@flydenver.com::5f28639e-e6e2-4f52-bca5-5752d2892216" providerId="AD" clId="Web-{FD8F2608-036D-3E15-8BE2-EFD002988E50}" dt="2026-03-05T22:38:23.702" v="12" actId="20577"/>
      <pc:docMkLst>
        <pc:docMk/>
      </pc:docMkLst>
      <pc:sldChg chg="modSp">
        <pc:chgData name="Wilson, Jacqueline - DEN" userId="S::jacqueline.wilson@flydenver.com::5f28639e-e6e2-4f52-bca5-5752d2892216" providerId="AD" clId="Web-{FD8F2608-036D-3E15-8BE2-EFD002988E50}" dt="2026-03-05T22:38:23.702" v="12" actId="20577"/>
        <pc:sldMkLst>
          <pc:docMk/>
          <pc:sldMk cId="1484276575" sldId="105263"/>
        </pc:sldMkLst>
        <pc:spChg chg="mod">
          <ac:chgData name="Wilson, Jacqueline - DEN" userId="S::jacqueline.wilson@flydenver.com::5f28639e-e6e2-4f52-bca5-5752d2892216" providerId="AD" clId="Web-{FD8F2608-036D-3E15-8BE2-EFD002988E50}" dt="2026-03-05T22:38:23.702" v="12" actId="20577"/>
          <ac:spMkLst>
            <pc:docMk/>
            <pc:sldMk cId="1484276575" sldId="105263"/>
            <ac:spMk id="16" creationId="{29A1CBF9-08EE-ED7C-68D3-C3A816B0D548}"/>
          </ac:spMkLst>
        </pc:spChg>
      </pc:sldChg>
    </pc:docChg>
  </pc:docChgLst>
  <pc:docChgLst>
    <pc:chgData name="Wilson, Jacqueline - DEN" userId="S::jacqueline.wilson@flydenver.com::5f28639e-e6e2-4f52-bca5-5752d2892216" providerId="AD" clId="Web-{1ADF48DD-EF2E-53DE-7D3E-54E8CA9C6628}"/>
    <pc:docChg chg="modSld">
      <pc:chgData name="Wilson, Jacqueline - DEN" userId="S::jacqueline.wilson@flydenver.com::5f28639e-e6e2-4f52-bca5-5752d2892216" providerId="AD" clId="Web-{1ADF48DD-EF2E-53DE-7D3E-54E8CA9C6628}" dt="2026-03-05T19:34:16.647" v="2" actId="20577"/>
      <pc:docMkLst>
        <pc:docMk/>
      </pc:docMkLst>
      <pc:sldChg chg="modSp">
        <pc:chgData name="Wilson, Jacqueline - DEN" userId="S::jacqueline.wilson@flydenver.com::5f28639e-e6e2-4f52-bca5-5752d2892216" providerId="AD" clId="Web-{1ADF48DD-EF2E-53DE-7D3E-54E8CA9C6628}" dt="2026-03-05T19:34:16.647" v="2" actId="20577"/>
        <pc:sldMkLst>
          <pc:docMk/>
          <pc:sldMk cId="1484276575" sldId="105263"/>
        </pc:sldMkLst>
        <pc:spChg chg="mod">
          <ac:chgData name="Wilson, Jacqueline - DEN" userId="S::jacqueline.wilson@flydenver.com::5f28639e-e6e2-4f52-bca5-5752d2892216" providerId="AD" clId="Web-{1ADF48DD-EF2E-53DE-7D3E-54E8CA9C6628}" dt="2026-03-05T19:34:16.647" v="2" actId="20577"/>
          <ac:spMkLst>
            <pc:docMk/>
            <pc:sldMk cId="1484276575" sldId="105263"/>
            <ac:spMk id="4" creationId="{91CFB8E6-65A8-1874-7C91-A4F529F9CE42}"/>
          </ac:spMkLst>
        </pc:spChg>
      </pc:sldChg>
    </pc:docChg>
  </pc:docChgLst>
  <pc:docChgLst>
    <pc:chgData name="Rodriguez, Nicole - DEN" userId="S::nicole.rodriguez@flydenver.com::edce7eb7-41d3-4b21-8d93-85b303938bcd" providerId="AD" clId="Web-{8643A13E-3466-4D09-C897-1A6D27DF5659}"/>
    <pc:docChg chg="modSld">
      <pc:chgData name="Rodriguez, Nicole - DEN" userId="S::nicole.rodriguez@flydenver.com::edce7eb7-41d3-4b21-8d93-85b303938bcd" providerId="AD" clId="Web-{8643A13E-3466-4D09-C897-1A6D27DF5659}" dt="2026-02-26T16:49:01.197" v="6" actId="20577"/>
      <pc:docMkLst>
        <pc:docMk/>
      </pc:docMkLst>
      <pc:sldChg chg="modSp">
        <pc:chgData name="Rodriguez, Nicole - DEN" userId="S::nicole.rodriguez@flydenver.com::edce7eb7-41d3-4b21-8d93-85b303938bcd" providerId="AD" clId="Web-{8643A13E-3466-4D09-C897-1A6D27DF5659}" dt="2026-02-26T16:49:01.197" v="6" actId="20577"/>
        <pc:sldMkLst>
          <pc:docMk/>
          <pc:sldMk cId="170341230" sldId="11200"/>
        </pc:sldMkLst>
        <pc:spChg chg="mod">
          <ac:chgData name="Rodriguez, Nicole - DEN" userId="S::nicole.rodriguez@flydenver.com::edce7eb7-41d3-4b21-8d93-85b303938bcd" providerId="AD" clId="Web-{8643A13E-3466-4D09-C897-1A6D27DF5659}" dt="2026-02-26T16:49:01.197" v="6" actId="20577"/>
          <ac:spMkLst>
            <pc:docMk/>
            <pc:sldMk cId="170341230" sldId="11200"/>
            <ac:spMk id="2" creationId="{5CF596FF-602A-92B7-11D4-E6638E367E24}"/>
          </ac:spMkLst>
        </pc:spChg>
      </pc:sldChg>
    </pc:docChg>
  </pc:docChgLst>
  <pc:docChgLst>
    <pc:chgData name="Parker, Anne - DEN" userId="S::anne.parker@flydenver.com::123a7334-3881-4140-aa86-dcdd88a38b4d" providerId="AD" clId="Web-{C26F9211-78F5-C86F-70BB-8ACC10C5F395}"/>
    <pc:docChg chg="modSld">
      <pc:chgData name="Parker, Anne - DEN" userId="S::anne.parker@flydenver.com::123a7334-3881-4140-aa86-dcdd88a38b4d" providerId="AD" clId="Web-{C26F9211-78F5-C86F-70BB-8ACC10C5F395}" dt="2026-03-11T21:09:53.060" v="10" actId="20577"/>
      <pc:docMkLst>
        <pc:docMk/>
      </pc:docMkLst>
      <pc:sldChg chg="modSp">
        <pc:chgData name="Parker, Anne - DEN" userId="S::anne.parker@flydenver.com::123a7334-3881-4140-aa86-dcdd88a38b4d" providerId="AD" clId="Web-{C26F9211-78F5-C86F-70BB-8ACC10C5F395}" dt="2026-03-11T21:09:53.060" v="10" actId="20577"/>
        <pc:sldMkLst>
          <pc:docMk/>
          <pc:sldMk cId="4034125642" sldId="105274"/>
        </pc:sldMkLst>
        <pc:spChg chg="mod">
          <ac:chgData name="Parker, Anne - DEN" userId="S::anne.parker@flydenver.com::123a7334-3881-4140-aa86-dcdd88a38b4d" providerId="AD" clId="Web-{C26F9211-78F5-C86F-70BB-8ACC10C5F395}" dt="2026-03-11T21:09:53.060" v="10" actId="20577"/>
          <ac:spMkLst>
            <pc:docMk/>
            <pc:sldMk cId="4034125642" sldId="105274"/>
            <ac:spMk id="15" creationId="{D87F3D45-DCF2-E64E-35CA-C62A35B43D13}"/>
          </ac:spMkLst>
        </pc:spChg>
      </pc:sldChg>
    </pc:docChg>
  </pc:docChgLst>
  <pc:docChgLst>
    <pc:chgData name="Tabugadir, Mark - DEN" userId="S::mark.tabugadir@flydenver.com::7c086e41-4854-4332-abcf-77449646f0b7" providerId="AD" clId="Web-{5DD083FA-9657-EEF1-0E1B-57AE40B386AF}"/>
    <pc:docChg chg="modSld">
      <pc:chgData name="Tabugadir, Mark - DEN" userId="S::mark.tabugadir@flydenver.com::7c086e41-4854-4332-abcf-77449646f0b7" providerId="AD" clId="Web-{5DD083FA-9657-EEF1-0E1B-57AE40B386AF}" dt="2026-03-12T19:07:05.049" v="3" actId="20577"/>
      <pc:docMkLst>
        <pc:docMk/>
      </pc:docMkLst>
      <pc:sldChg chg="modSp">
        <pc:chgData name="Tabugadir, Mark - DEN" userId="S::mark.tabugadir@flydenver.com::7c086e41-4854-4332-abcf-77449646f0b7" providerId="AD" clId="Web-{5DD083FA-9657-EEF1-0E1B-57AE40B386AF}" dt="2026-03-12T19:07:05.049" v="3" actId="20577"/>
        <pc:sldMkLst>
          <pc:docMk/>
          <pc:sldMk cId="1140155199" sldId="105284"/>
        </pc:sldMkLst>
        <pc:spChg chg="mod">
          <ac:chgData name="Tabugadir, Mark - DEN" userId="S::mark.tabugadir@flydenver.com::7c086e41-4854-4332-abcf-77449646f0b7" providerId="AD" clId="Web-{5DD083FA-9657-EEF1-0E1B-57AE40B386AF}" dt="2026-03-12T19:07:05.049" v="3" actId="20577"/>
          <ac:spMkLst>
            <pc:docMk/>
            <pc:sldMk cId="1140155199" sldId="105284"/>
            <ac:spMk id="3" creationId="{46A1626A-47AC-9C23-1004-CF4C5C5E1CF0}"/>
          </ac:spMkLst>
        </pc:spChg>
      </pc:sldChg>
    </pc:docChg>
  </pc:docChgLst>
  <pc:docChgLst>
    <pc:chgData name="Neumann, Gil - DEN" userId="S::gil.neumann@flydenver.com::e939494c-ccb3-43a5-be8b-11db687b3f2a" providerId="AD" clId="Web-{6FF5E84A-BF16-2CED-28B6-D1EDD0F271CF}"/>
    <pc:docChg chg="delSld delSection modSection">
      <pc:chgData name="Neumann, Gil - DEN" userId="S::gil.neumann@flydenver.com::e939494c-ccb3-43a5-be8b-11db687b3f2a" providerId="AD" clId="Web-{6FF5E84A-BF16-2CED-28B6-D1EDD0F271CF}" dt="2026-03-06T17:58:44.514" v="6"/>
      <pc:docMkLst>
        <pc:docMk/>
      </pc:docMkLst>
    </pc:docChg>
  </pc:docChgLst>
  <pc:docChgLst>
    <pc:chgData name="Rooks, LaKristy - DEN" userId="26649d3a-abc9-4c32-8274-51d5991eab49" providerId="ADAL" clId="{7839A2C6-7DAB-45D2-A02C-E093C2F21080}"/>
    <pc:docChg chg="undo custSel modSld">
      <pc:chgData name="Rooks, LaKristy - DEN" userId="26649d3a-abc9-4c32-8274-51d5991eab49" providerId="ADAL" clId="{7839A2C6-7DAB-45D2-A02C-E093C2F21080}" dt="2026-03-06T16:49:30.822" v="548" actId="20577"/>
      <pc:docMkLst>
        <pc:docMk/>
      </pc:docMkLst>
      <pc:sldChg chg="modSp mod">
        <pc:chgData name="Rooks, LaKristy - DEN" userId="26649d3a-abc9-4c32-8274-51d5991eab49" providerId="ADAL" clId="{7839A2C6-7DAB-45D2-A02C-E093C2F21080}" dt="2026-03-06T16:49:30.822" v="548" actId="20577"/>
        <pc:sldMkLst>
          <pc:docMk/>
          <pc:sldMk cId="4034125642" sldId="105274"/>
        </pc:sldMkLst>
        <pc:spChg chg="mod">
          <ac:chgData name="Rooks, LaKristy - DEN" userId="26649d3a-abc9-4c32-8274-51d5991eab49" providerId="ADAL" clId="{7839A2C6-7DAB-45D2-A02C-E093C2F21080}" dt="2026-03-06T16:49:30.822" v="548" actId="20577"/>
          <ac:spMkLst>
            <pc:docMk/>
            <pc:sldMk cId="4034125642" sldId="105274"/>
            <ac:spMk id="15" creationId="{D87F3D45-DCF2-E64E-35CA-C62A35B43D13}"/>
          </ac:spMkLst>
        </pc:spChg>
      </pc:sldChg>
    </pc:docChg>
  </pc:docChgLst>
  <pc:docChgLst>
    <pc:chgData name="Finley, Benjamin - DEN" userId="eb83de13-66d3-4e5c-a012-d23fb94bd0b9" providerId="ADAL" clId="{6C5A4D42-0684-47A3-8EBA-272F22092F3F}"/>
    <pc:docChg chg="undo custSel addSld delSld modSld modSection">
      <pc:chgData name="Finley, Benjamin - DEN" userId="eb83de13-66d3-4e5c-a012-d23fb94bd0b9" providerId="ADAL" clId="{6C5A4D42-0684-47A3-8EBA-272F22092F3F}" dt="2026-03-11T15:02:02.829" v="186" actId="1076"/>
      <pc:docMkLst>
        <pc:docMk/>
      </pc:docMkLst>
      <pc:sldChg chg="addSp delSp modSp new mod">
        <pc:chgData name="Finley, Benjamin - DEN" userId="eb83de13-66d3-4e5c-a012-d23fb94bd0b9" providerId="ADAL" clId="{6C5A4D42-0684-47A3-8EBA-272F22092F3F}" dt="2026-03-11T15:02:02.829" v="186" actId="1076"/>
        <pc:sldMkLst>
          <pc:docMk/>
          <pc:sldMk cId="1332328269" sldId="105320"/>
        </pc:sldMkLst>
        <pc:spChg chg="mod">
          <ac:chgData name="Finley, Benjamin - DEN" userId="eb83de13-66d3-4e5c-a012-d23fb94bd0b9" providerId="ADAL" clId="{6C5A4D42-0684-47A3-8EBA-272F22092F3F}" dt="2026-03-11T14:43:41.179" v="11" actId="20577"/>
          <ac:spMkLst>
            <pc:docMk/>
            <pc:sldMk cId="1332328269" sldId="105320"/>
            <ac:spMk id="2" creationId="{5ED5C9EE-F265-844D-602C-464910FA7252}"/>
          </ac:spMkLst>
        </pc:spChg>
        <pc:spChg chg="add mod">
          <ac:chgData name="Finley, Benjamin - DEN" userId="eb83de13-66d3-4e5c-a012-d23fb94bd0b9" providerId="ADAL" clId="{6C5A4D42-0684-47A3-8EBA-272F22092F3F}" dt="2026-03-11T14:49:38.344" v="34" actId="1076"/>
          <ac:spMkLst>
            <pc:docMk/>
            <pc:sldMk cId="1332328269" sldId="105320"/>
            <ac:spMk id="8" creationId="{701C0CFB-76EF-33B3-1EE9-9F0611841BE8}"/>
          </ac:spMkLst>
        </pc:spChg>
        <pc:spChg chg="add mod">
          <ac:chgData name="Finley, Benjamin - DEN" userId="eb83de13-66d3-4e5c-a012-d23fb94bd0b9" providerId="ADAL" clId="{6C5A4D42-0684-47A3-8EBA-272F22092F3F}" dt="2026-03-11T14:56:26.024" v="70" actId="14100"/>
          <ac:spMkLst>
            <pc:docMk/>
            <pc:sldMk cId="1332328269" sldId="105320"/>
            <ac:spMk id="13" creationId="{0B5FABF6-B43B-B73A-F2AA-D6A925E25081}"/>
          </ac:spMkLst>
        </pc:spChg>
        <pc:spChg chg="add mod">
          <ac:chgData name="Finley, Benjamin - DEN" userId="eb83de13-66d3-4e5c-a012-d23fb94bd0b9" providerId="ADAL" clId="{6C5A4D42-0684-47A3-8EBA-272F22092F3F}" dt="2026-03-11T14:56:14.065" v="67" actId="14100"/>
          <ac:spMkLst>
            <pc:docMk/>
            <pc:sldMk cId="1332328269" sldId="105320"/>
            <ac:spMk id="14" creationId="{AAB701B6-4E47-E7B3-7FD3-B2384955F3E1}"/>
          </ac:spMkLst>
        </pc:spChg>
        <pc:spChg chg="add mod">
          <ac:chgData name="Finley, Benjamin - DEN" userId="eb83de13-66d3-4e5c-a012-d23fb94bd0b9" providerId="ADAL" clId="{6C5A4D42-0684-47A3-8EBA-272F22092F3F}" dt="2026-03-11T14:55:27.082" v="60" actId="14100"/>
          <ac:spMkLst>
            <pc:docMk/>
            <pc:sldMk cId="1332328269" sldId="105320"/>
            <ac:spMk id="15" creationId="{1FCD3D41-CD9A-F5CB-741D-F5AF0B5D7083}"/>
          </ac:spMkLst>
        </pc:spChg>
        <pc:spChg chg="add mod">
          <ac:chgData name="Finley, Benjamin - DEN" userId="eb83de13-66d3-4e5c-a012-d23fb94bd0b9" providerId="ADAL" clId="{6C5A4D42-0684-47A3-8EBA-272F22092F3F}" dt="2026-03-11T14:56:02.793" v="64" actId="14100"/>
          <ac:spMkLst>
            <pc:docMk/>
            <pc:sldMk cId="1332328269" sldId="105320"/>
            <ac:spMk id="16" creationId="{97ED1A37-604F-25AC-35CD-80398EFEE4B8}"/>
          </ac:spMkLst>
        </pc:spChg>
        <pc:spChg chg="add mod">
          <ac:chgData name="Finley, Benjamin - DEN" userId="eb83de13-66d3-4e5c-a012-d23fb94bd0b9" providerId="ADAL" clId="{6C5A4D42-0684-47A3-8EBA-272F22092F3F}" dt="2026-03-11T14:57:27.667" v="80" actId="14100"/>
          <ac:spMkLst>
            <pc:docMk/>
            <pc:sldMk cId="1332328269" sldId="105320"/>
            <ac:spMk id="17" creationId="{A13E106A-A843-1883-6F4B-223784067482}"/>
          </ac:spMkLst>
        </pc:spChg>
        <pc:spChg chg="add mod">
          <ac:chgData name="Finley, Benjamin - DEN" userId="eb83de13-66d3-4e5c-a012-d23fb94bd0b9" providerId="ADAL" clId="{6C5A4D42-0684-47A3-8EBA-272F22092F3F}" dt="2026-03-11T14:57:48.542" v="83" actId="1076"/>
          <ac:spMkLst>
            <pc:docMk/>
            <pc:sldMk cId="1332328269" sldId="105320"/>
            <ac:spMk id="19" creationId="{BFF5407A-E7EE-862F-61D2-3EE7E7D11DCC}"/>
          </ac:spMkLst>
        </pc:spChg>
        <pc:spChg chg="add mod">
          <ac:chgData name="Finley, Benjamin - DEN" userId="eb83de13-66d3-4e5c-a012-d23fb94bd0b9" providerId="ADAL" clId="{6C5A4D42-0684-47A3-8EBA-272F22092F3F}" dt="2026-03-11T15:01:28.962" v="179" actId="1076"/>
          <ac:spMkLst>
            <pc:docMk/>
            <pc:sldMk cId="1332328269" sldId="105320"/>
            <ac:spMk id="20" creationId="{7074EF5A-8865-5DC0-1684-8960405BBF7B}"/>
          </ac:spMkLst>
        </pc:spChg>
        <pc:spChg chg="add mod">
          <ac:chgData name="Finley, Benjamin - DEN" userId="eb83de13-66d3-4e5c-a012-d23fb94bd0b9" providerId="ADAL" clId="{6C5A4D42-0684-47A3-8EBA-272F22092F3F}" dt="2026-03-11T15:02:02.829" v="186" actId="1076"/>
          <ac:spMkLst>
            <pc:docMk/>
            <pc:sldMk cId="1332328269" sldId="105320"/>
            <ac:spMk id="21" creationId="{6A493E21-561B-4FE0-EA44-A9B6A34B81C2}"/>
          </ac:spMkLst>
        </pc:spChg>
        <pc:picChg chg="add mod">
          <ac:chgData name="Finley, Benjamin - DEN" userId="eb83de13-66d3-4e5c-a012-d23fb94bd0b9" providerId="ADAL" clId="{6C5A4D42-0684-47A3-8EBA-272F22092F3F}" dt="2026-03-11T14:55:31.504" v="62" actId="1076"/>
          <ac:picMkLst>
            <pc:docMk/>
            <pc:sldMk cId="1332328269" sldId="105320"/>
            <ac:picMk id="7" creationId="{686B3C61-9390-6E8A-E7B0-CB103B0B10F8}"/>
          </ac:picMkLst>
        </pc:picChg>
      </pc:sldChg>
    </pc:docChg>
  </pc:docChgLst>
  <pc:docChgLst>
    <pc:chgData name="James, Cara - DEN" userId="S::cara.james@flydenver.com::1956f4b0-7e1b-43a2-af8b-59722a874e74" providerId="AD" clId="Web-{D4E143CB-2C95-0271-E948-EE912694CF20}"/>
    <pc:docChg chg="modSld">
      <pc:chgData name="James, Cara - DEN" userId="S::cara.james@flydenver.com::1956f4b0-7e1b-43a2-af8b-59722a874e74" providerId="AD" clId="Web-{D4E143CB-2C95-0271-E948-EE912694CF20}" dt="2026-03-12T19:05:28.908" v="12" actId="20577"/>
      <pc:docMkLst>
        <pc:docMk/>
      </pc:docMkLst>
      <pc:sldChg chg="modSp">
        <pc:chgData name="James, Cara - DEN" userId="S::cara.james@flydenver.com::1956f4b0-7e1b-43a2-af8b-59722a874e74" providerId="AD" clId="Web-{D4E143CB-2C95-0271-E948-EE912694CF20}" dt="2026-03-12T19:05:28.908" v="12" actId="20577"/>
        <pc:sldMkLst>
          <pc:docMk/>
          <pc:sldMk cId="3838571243" sldId="105177"/>
        </pc:sldMkLst>
        <pc:spChg chg="mod">
          <ac:chgData name="James, Cara - DEN" userId="S::cara.james@flydenver.com::1956f4b0-7e1b-43a2-af8b-59722a874e74" providerId="AD" clId="Web-{D4E143CB-2C95-0271-E948-EE912694CF20}" dt="2026-03-12T19:05:28.908" v="12" actId="20577"/>
          <ac:spMkLst>
            <pc:docMk/>
            <pc:sldMk cId="3838571243" sldId="105177"/>
            <ac:spMk id="3" creationId="{62B01799-EE74-9475-3E28-94A6210764BF}"/>
          </ac:spMkLst>
        </pc:spChg>
      </pc:sldChg>
    </pc:docChg>
  </pc:docChgLst>
  <pc:docChgLst>
    <pc:chgData name="Parker, Anne - DEN" userId="S::anne.parker@flydenver.com::123a7334-3881-4140-aa86-dcdd88a38b4d" providerId="AD" clId="Web-{16969C2A-850F-44E7-CB4C-EA7277C5B16B}"/>
    <pc:docChg chg="modSld">
      <pc:chgData name="Parker, Anne - DEN" userId="S::anne.parker@flydenver.com::123a7334-3881-4140-aa86-dcdd88a38b4d" providerId="AD" clId="Web-{16969C2A-850F-44E7-CB4C-EA7277C5B16B}" dt="2026-03-11T15:15:24.276" v="24" actId="20577"/>
      <pc:docMkLst>
        <pc:docMk/>
      </pc:docMkLst>
      <pc:sldChg chg="modSp">
        <pc:chgData name="Parker, Anne - DEN" userId="S::anne.parker@flydenver.com::123a7334-3881-4140-aa86-dcdd88a38b4d" providerId="AD" clId="Web-{16969C2A-850F-44E7-CB4C-EA7277C5B16B}" dt="2026-03-11T15:15:24.276" v="24" actId="20577"/>
        <pc:sldMkLst>
          <pc:docMk/>
          <pc:sldMk cId="4034125642" sldId="105274"/>
        </pc:sldMkLst>
        <pc:spChg chg="mod">
          <ac:chgData name="Parker, Anne - DEN" userId="S::anne.parker@flydenver.com::123a7334-3881-4140-aa86-dcdd88a38b4d" providerId="AD" clId="Web-{16969C2A-850F-44E7-CB4C-EA7277C5B16B}" dt="2026-03-11T15:14:46.401" v="22" actId="20577"/>
          <ac:spMkLst>
            <pc:docMk/>
            <pc:sldMk cId="4034125642" sldId="105274"/>
            <ac:spMk id="12" creationId="{6E474C82-84CC-99DD-DE36-3A790CE3428B}"/>
          </ac:spMkLst>
        </pc:spChg>
        <pc:spChg chg="mod">
          <ac:chgData name="Parker, Anne - DEN" userId="S::anne.parker@flydenver.com::123a7334-3881-4140-aa86-dcdd88a38b4d" providerId="AD" clId="Web-{16969C2A-850F-44E7-CB4C-EA7277C5B16B}" dt="2026-03-11T15:15:24.276" v="24" actId="20577"/>
          <ac:spMkLst>
            <pc:docMk/>
            <pc:sldMk cId="4034125642" sldId="105274"/>
            <ac:spMk id="15" creationId="{D87F3D45-DCF2-E64E-35CA-C62A35B43D13}"/>
          </ac:spMkLst>
        </pc:spChg>
      </pc:sldChg>
    </pc:docChg>
  </pc:docChgLst>
  <pc:docChgLst>
    <pc:chgData name="Nichols, Brent - DEN" userId="S::brent.nichols@flydenver.com::fe3c0eec-b643-4cc5-b16b-ebfa35077d10" providerId="AD" clId="Web-{597CAD06-7670-872C-F7C9-DFCA64FE8C1F}"/>
    <pc:docChg chg="addSld modSld modSection">
      <pc:chgData name="Nichols, Brent - DEN" userId="S::brent.nichols@flydenver.com::fe3c0eec-b643-4cc5-b16b-ebfa35077d10" providerId="AD" clId="Web-{597CAD06-7670-872C-F7C9-DFCA64FE8C1F}" dt="2026-03-10T15:18:46.260" v="8" actId="14100"/>
      <pc:docMkLst>
        <pc:docMk/>
      </pc:docMkLst>
      <pc:sldChg chg="addSp delSp modSp add replId">
        <pc:chgData name="Nichols, Brent - DEN" userId="S::brent.nichols@flydenver.com::fe3c0eec-b643-4cc5-b16b-ebfa35077d10" providerId="AD" clId="Web-{597CAD06-7670-872C-F7C9-DFCA64FE8C1F}" dt="2026-03-10T15:18:46.260" v="8" actId="14100"/>
        <pc:sldMkLst>
          <pc:docMk/>
          <pc:sldMk cId="2765435806" sldId="105319"/>
        </pc:sldMkLst>
        <pc:picChg chg="add mod">
          <ac:chgData name="Nichols, Brent - DEN" userId="S::brent.nichols@flydenver.com::fe3c0eec-b643-4cc5-b16b-ebfa35077d10" providerId="AD" clId="Web-{597CAD06-7670-872C-F7C9-DFCA64FE8C1F}" dt="2026-03-10T15:18:46.260" v="8" actId="14100"/>
          <ac:picMkLst>
            <pc:docMk/>
            <pc:sldMk cId="2765435806" sldId="105319"/>
            <ac:picMk id="2" creationId="{376F1D9A-F6EA-4AC7-4433-784D86980123}"/>
          </ac:picMkLst>
        </pc:picChg>
      </pc:sldChg>
    </pc:docChg>
  </pc:docChgLst>
  <pc:docChgLst>
    <pc:chgData name="Zazueta, Luis - DEN" userId="S::luis.zazueta@flydenver.com::286f5a83-831e-4765-9659-7ec50832ae82" providerId="AD" clId="Web-{39A6E232-8E01-1330-EA53-D2DC2AC26520}"/>
    <pc:docChg chg="sldOrd">
      <pc:chgData name="Zazueta, Luis - DEN" userId="S::luis.zazueta@flydenver.com::286f5a83-831e-4765-9659-7ec50832ae82" providerId="AD" clId="Web-{39A6E232-8E01-1330-EA53-D2DC2AC26520}" dt="2026-03-10T15:32:44.992" v="0"/>
      <pc:docMkLst>
        <pc:docMk/>
      </pc:docMkLst>
      <pc:sldChg chg="ord">
        <pc:chgData name="Zazueta, Luis - DEN" userId="S::luis.zazueta@flydenver.com::286f5a83-831e-4765-9659-7ec50832ae82" providerId="AD" clId="Web-{39A6E232-8E01-1330-EA53-D2DC2AC26520}" dt="2026-03-10T15:32:44.992" v="0"/>
        <pc:sldMkLst>
          <pc:docMk/>
          <pc:sldMk cId="4050119709" sldId="105269"/>
        </pc:sldMkLst>
      </pc:sldChg>
    </pc:docChg>
  </pc:docChgLst>
  <pc:docChgLst>
    <pc:chgData name="Hoesch, Jacob - DEN" userId="S::jacob.hoesch@flydenver.com::794f49e7-f66e-4790-bb66-09eafb6c849b" providerId="AD" clId="Web-{07A6CD94-CFAE-E3D9-C6FD-028B1A3F5E99}"/>
    <pc:docChg chg="modSld">
      <pc:chgData name="Hoesch, Jacob - DEN" userId="S::jacob.hoesch@flydenver.com::794f49e7-f66e-4790-bb66-09eafb6c849b" providerId="AD" clId="Web-{07A6CD94-CFAE-E3D9-C6FD-028B1A3F5E99}" dt="2026-03-11T17:20:56.429" v="19" actId="20577"/>
      <pc:docMkLst>
        <pc:docMk/>
      </pc:docMkLst>
      <pc:sldChg chg="modSp">
        <pc:chgData name="Hoesch, Jacob - DEN" userId="S::jacob.hoesch@flydenver.com::794f49e7-f66e-4790-bb66-09eafb6c849b" providerId="AD" clId="Web-{07A6CD94-CFAE-E3D9-C6FD-028B1A3F5E99}" dt="2026-03-11T17:20:56.429" v="19" actId="20577"/>
        <pc:sldMkLst>
          <pc:docMk/>
          <pc:sldMk cId="525736509" sldId="105309"/>
        </pc:sldMkLst>
        <pc:spChg chg="mod">
          <ac:chgData name="Hoesch, Jacob - DEN" userId="S::jacob.hoesch@flydenver.com::794f49e7-f66e-4790-bb66-09eafb6c849b" providerId="AD" clId="Web-{07A6CD94-CFAE-E3D9-C6FD-028B1A3F5E99}" dt="2026-03-11T17:20:56.429" v="19" actId="20577"/>
          <ac:spMkLst>
            <pc:docMk/>
            <pc:sldMk cId="525736509" sldId="105309"/>
            <ac:spMk id="3" creationId="{CC34B6C7-0249-AC1B-3467-F861596C3304}"/>
          </ac:spMkLst>
        </pc:spChg>
      </pc:sldChg>
    </pc:docChg>
  </pc:docChgLst>
  <pc:docChgLst>
    <pc:chgData name="Mondragon, Desiree - DEN" userId="S::desiree.mondragon@flydenver.com::cddb16d0-b6f9-4161-a1a6-91a003280c7c" providerId="AD" clId="Web-{9AE35544-D3C6-5977-15F1-16F5A82D4543}"/>
    <pc:docChg chg="addSld delSld modSld sldOrd">
      <pc:chgData name="Mondragon, Desiree - DEN" userId="S::desiree.mondragon@flydenver.com::cddb16d0-b6f9-4161-a1a6-91a003280c7c" providerId="AD" clId="Web-{9AE35544-D3C6-5977-15F1-16F5A82D4543}" dt="2026-03-02T22:33:19.902" v="319" actId="20577"/>
      <pc:docMkLst>
        <pc:docMk/>
      </pc:docMkLst>
      <pc:sldChg chg="modSp">
        <pc:chgData name="Mondragon, Desiree - DEN" userId="S::desiree.mondragon@flydenver.com::cddb16d0-b6f9-4161-a1a6-91a003280c7c" providerId="AD" clId="Web-{9AE35544-D3C6-5977-15F1-16F5A82D4543}" dt="2026-03-02T22:18:20.082" v="36" actId="20577"/>
        <pc:sldMkLst>
          <pc:docMk/>
          <pc:sldMk cId="2917361468" sldId="11192"/>
        </pc:sldMkLst>
        <pc:spChg chg="mod">
          <ac:chgData name="Mondragon, Desiree - DEN" userId="S::desiree.mondragon@flydenver.com::cddb16d0-b6f9-4161-a1a6-91a003280c7c" providerId="AD" clId="Web-{9AE35544-D3C6-5977-15F1-16F5A82D4543}" dt="2026-03-02T22:18:20.082" v="36" actId="20577"/>
          <ac:spMkLst>
            <pc:docMk/>
            <pc:sldMk cId="2917361468" sldId="11192"/>
            <ac:spMk id="5" creationId="{E31A49D9-D488-963E-D252-8840B6E0167D}"/>
          </ac:spMkLst>
        </pc:spChg>
      </pc:sldChg>
      <pc:sldChg chg="modSp">
        <pc:chgData name="Mondragon, Desiree - DEN" userId="S::desiree.mondragon@flydenver.com::cddb16d0-b6f9-4161-a1a6-91a003280c7c" providerId="AD" clId="Web-{9AE35544-D3C6-5977-15F1-16F5A82D4543}" dt="2026-03-02T22:20:34.551" v="55" actId="20577"/>
        <pc:sldMkLst>
          <pc:docMk/>
          <pc:sldMk cId="1969075308" sldId="105226"/>
        </pc:sldMkLst>
        <pc:spChg chg="mod">
          <ac:chgData name="Mondragon, Desiree - DEN" userId="S::desiree.mondragon@flydenver.com::cddb16d0-b6f9-4161-a1a6-91a003280c7c" providerId="AD" clId="Web-{9AE35544-D3C6-5977-15F1-16F5A82D4543}" dt="2026-03-02T22:20:34.551" v="55" actId="20577"/>
          <ac:spMkLst>
            <pc:docMk/>
            <pc:sldMk cId="1969075308" sldId="105226"/>
            <ac:spMk id="5" creationId="{AB000D8F-73B4-F4CD-BB34-FB5A6DEA29CA}"/>
          </ac:spMkLst>
        </pc:spChg>
      </pc:sldChg>
      <pc:sldChg chg="modSp">
        <pc:chgData name="Mondragon, Desiree - DEN" userId="S::desiree.mondragon@flydenver.com::cddb16d0-b6f9-4161-a1a6-91a003280c7c" providerId="AD" clId="Web-{9AE35544-D3C6-5977-15F1-16F5A82D4543}" dt="2026-03-02T22:19:50.301" v="49" actId="1076"/>
        <pc:sldMkLst>
          <pc:docMk/>
          <pc:sldMk cId="4196281079" sldId="105244"/>
        </pc:sldMkLst>
        <pc:spChg chg="mod">
          <ac:chgData name="Mondragon, Desiree - DEN" userId="S::desiree.mondragon@flydenver.com::cddb16d0-b6f9-4161-a1a6-91a003280c7c" providerId="AD" clId="Web-{9AE35544-D3C6-5977-15F1-16F5A82D4543}" dt="2026-03-02T22:19:50.301" v="49" actId="1076"/>
          <ac:spMkLst>
            <pc:docMk/>
            <pc:sldMk cId="4196281079" sldId="105244"/>
            <ac:spMk id="16" creationId="{72F384E3-A666-B2B2-7EB7-DBA0A6F0B579}"/>
          </ac:spMkLst>
        </pc:spChg>
      </pc:sldChg>
      <pc:sldChg chg="modSp">
        <pc:chgData name="Mondragon, Desiree - DEN" userId="S::desiree.mondragon@flydenver.com::cddb16d0-b6f9-4161-a1a6-91a003280c7c" providerId="AD" clId="Web-{9AE35544-D3C6-5977-15F1-16F5A82D4543}" dt="2026-03-02T22:27:47.943" v="164" actId="20577"/>
        <pc:sldMkLst>
          <pc:docMk/>
          <pc:sldMk cId="1484276575" sldId="105263"/>
        </pc:sldMkLst>
        <pc:spChg chg="mod">
          <ac:chgData name="Mondragon, Desiree - DEN" userId="S::desiree.mondragon@flydenver.com::cddb16d0-b6f9-4161-a1a6-91a003280c7c" providerId="AD" clId="Web-{9AE35544-D3C6-5977-15F1-16F5A82D4543}" dt="2026-03-02T22:27:47.943" v="164" actId="20577"/>
          <ac:spMkLst>
            <pc:docMk/>
            <pc:sldMk cId="1484276575" sldId="105263"/>
            <ac:spMk id="4" creationId="{91CFB8E6-65A8-1874-7C91-A4F529F9CE42}"/>
          </ac:spMkLst>
        </pc:spChg>
      </pc:sldChg>
      <pc:sldChg chg="modSp">
        <pc:chgData name="Mondragon, Desiree - DEN" userId="S::desiree.mondragon@flydenver.com::cddb16d0-b6f9-4161-a1a6-91a003280c7c" providerId="AD" clId="Web-{9AE35544-D3C6-5977-15F1-16F5A82D4543}" dt="2026-03-02T22:27:56.943" v="165" actId="14100"/>
        <pc:sldMkLst>
          <pc:docMk/>
          <pc:sldMk cId="2298535303" sldId="105265"/>
        </pc:sldMkLst>
        <pc:spChg chg="mod">
          <ac:chgData name="Mondragon, Desiree - DEN" userId="S::desiree.mondragon@flydenver.com::cddb16d0-b6f9-4161-a1a6-91a003280c7c" providerId="AD" clId="Web-{9AE35544-D3C6-5977-15F1-16F5A82D4543}" dt="2026-03-02T22:27:56.943" v="165" actId="14100"/>
          <ac:spMkLst>
            <pc:docMk/>
            <pc:sldMk cId="2298535303" sldId="105265"/>
            <ac:spMk id="3" creationId="{3DC74A8A-038C-DCA4-1262-F60C0725750E}"/>
          </ac:spMkLst>
        </pc:spChg>
        <pc:spChg chg="mod">
          <ac:chgData name="Mondragon, Desiree - DEN" userId="S::desiree.mondragon@flydenver.com::cddb16d0-b6f9-4161-a1a6-91a003280c7c" providerId="AD" clId="Web-{9AE35544-D3C6-5977-15F1-16F5A82D4543}" dt="2026-03-02T22:16:03.191" v="6" actId="1076"/>
          <ac:spMkLst>
            <pc:docMk/>
            <pc:sldMk cId="2298535303" sldId="105265"/>
            <ac:spMk id="16" creationId="{BB923A5A-F154-942A-F708-5C225032D468}"/>
          </ac:spMkLst>
        </pc:spChg>
      </pc:sldChg>
      <pc:sldChg chg="modSp ord">
        <pc:chgData name="Mondragon, Desiree - DEN" userId="S::desiree.mondragon@flydenver.com::cddb16d0-b6f9-4161-a1a6-91a003280c7c" providerId="AD" clId="Web-{9AE35544-D3C6-5977-15F1-16F5A82D4543}" dt="2026-03-02T22:33:07.152" v="317" actId="20577"/>
        <pc:sldMkLst>
          <pc:docMk/>
          <pc:sldMk cId="4050119709" sldId="105269"/>
        </pc:sldMkLst>
        <pc:spChg chg="mod">
          <ac:chgData name="Mondragon, Desiree - DEN" userId="S::desiree.mondragon@flydenver.com::cddb16d0-b6f9-4161-a1a6-91a003280c7c" providerId="AD" clId="Web-{9AE35544-D3C6-5977-15F1-16F5A82D4543}" dt="2026-03-02T22:33:07.152" v="317" actId="20577"/>
          <ac:spMkLst>
            <pc:docMk/>
            <pc:sldMk cId="4050119709" sldId="105269"/>
            <ac:spMk id="3" creationId="{52609CF0-76DE-AD82-E86C-69F516B64733}"/>
          </ac:spMkLst>
        </pc:spChg>
        <pc:spChg chg="mod">
          <ac:chgData name="Mondragon, Desiree - DEN" userId="S::desiree.mondragon@flydenver.com::cddb16d0-b6f9-4161-a1a6-91a003280c7c" providerId="AD" clId="Web-{9AE35544-D3C6-5977-15F1-16F5A82D4543}" dt="2026-03-02T22:18:28.785" v="37"/>
          <ac:spMkLst>
            <pc:docMk/>
            <pc:sldMk cId="4050119709" sldId="105269"/>
            <ac:spMk id="16" creationId="{E02F61DA-A8B9-A8A2-7AF3-7A831019AD49}"/>
          </ac:spMkLst>
        </pc:spChg>
      </pc:sldChg>
      <pc:sldChg chg="modSp">
        <pc:chgData name="Mondragon, Desiree - DEN" userId="S::desiree.mondragon@flydenver.com::cddb16d0-b6f9-4161-a1a6-91a003280c7c" providerId="AD" clId="Web-{9AE35544-D3C6-5977-15F1-16F5A82D4543}" dt="2026-03-02T22:19:30.895" v="45"/>
        <pc:sldMkLst>
          <pc:docMk/>
          <pc:sldMk cId="1140155199" sldId="105284"/>
        </pc:sldMkLst>
        <pc:spChg chg="mod">
          <ac:chgData name="Mondragon, Desiree - DEN" userId="S::desiree.mondragon@flydenver.com::cddb16d0-b6f9-4161-a1a6-91a003280c7c" providerId="AD" clId="Web-{9AE35544-D3C6-5977-15F1-16F5A82D4543}" dt="2026-03-02T22:19:30.895" v="45"/>
          <ac:spMkLst>
            <pc:docMk/>
            <pc:sldMk cId="1140155199" sldId="105284"/>
            <ac:spMk id="16" creationId="{9E6CECEC-771D-A1A1-7859-EFDEF6CF7E22}"/>
          </ac:spMkLst>
        </pc:spChg>
      </pc:sldChg>
      <pc:sldChg chg="modSp">
        <pc:chgData name="Mondragon, Desiree - DEN" userId="S::desiree.mondragon@flydenver.com::cddb16d0-b6f9-4161-a1a6-91a003280c7c" providerId="AD" clId="Web-{9AE35544-D3C6-5977-15F1-16F5A82D4543}" dt="2026-03-02T22:30:35.057" v="247" actId="20577"/>
        <pc:sldMkLst>
          <pc:docMk/>
          <pc:sldMk cId="1723211621" sldId="105286"/>
        </pc:sldMkLst>
        <pc:spChg chg="mod">
          <ac:chgData name="Mondragon, Desiree - DEN" userId="S::desiree.mondragon@flydenver.com::cddb16d0-b6f9-4161-a1a6-91a003280c7c" providerId="AD" clId="Web-{9AE35544-D3C6-5977-15F1-16F5A82D4543}" dt="2026-03-02T22:30:35.057" v="247" actId="20577"/>
          <ac:spMkLst>
            <pc:docMk/>
            <pc:sldMk cId="1723211621" sldId="105286"/>
            <ac:spMk id="3" creationId="{E9BD6912-F601-95F2-743B-BFF1B9727F23}"/>
          </ac:spMkLst>
        </pc:spChg>
        <pc:spChg chg="mod">
          <ac:chgData name="Mondragon, Desiree - DEN" userId="S::desiree.mondragon@flydenver.com::cddb16d0-b6f9-4161-a1a6-91a003280c7c" providerId="AD" clId="Web-{9AE35544-D3C6-5977-15F1-16F5A82D4543}" dt="2026-03-02T22:19:16.582" v="42"/>
          <ac:spMkLst>
            <pc:docMk/>
            <pc:sldMk cId="1723211621" sldId="105286"/>
            <ac:spMk id="16" creationId="{9FBCC236-AC21-759F-6C4B-27D27113B8C5}"/>
          </ac:spMkLst>
        </pc:spChg>
      </pc:sldChg>
      <pc:sldChg chg="modSp">
        <pc:chgData name="Mondragon, Desiree - DEN" userId="S::desiree.mondragon@flydenver.com::cddb16d0-b6f9-4161-a1a6-91a003280c7c" providerId="AD" clId="Web-{9AE35544-D3C6-5977-15F1-16F5A82D4543}" dt="2026-03-02T22:29:14.712" v="193" actId="20577"/>
        <pc:sldMkLst>
          <pc:docMk/>
          <pc:sldMk cId="2615750181" sldId="105293"/>
        </pc:sldMkLst>
        <pc:spChg chg="mod">
          <ac:chgData name="Mondragon, Desiree - DEN" userId="S::desiree.mondragon@flydenver.com::cddb16d0-b6f9-4161-a1a6-91a003280c7c" providerId="AD" clId="Web-{9AE35544-D3C6-5977-15F1-16F5A82D4543}" dt="2026-03-02T22:29:14.712" v="193" actId="20577"/>
          <ac:spMkLst>
            <pc:docMk/>
            <pc:sldMk cId="2615750181" sldId="105293"/>
            <ac:spMk id="3" creationId="{45FC6D72-731E-B671-E56A-558F37C1FD6F}"/>
          </ac:spMkLst>
        </pc:spChg>
        <pc:spChg chg="mod">
          <ac:chgData name="Mondragon, Desiree - DEN" userId="S::desiree.mondragon@flydenver.com::cddb16d0-b6f9-4161-a1a6-91a003280c7c" providerId="AD" clId="Web-{9AE35544-D3C6-5977-15F1-16F5A82D4543}" dt="2026-03-02T22:19:20.989" v="43"/>
          <ac:spMkLst>
            <pc:docMk/>
            <pc:sldMk cId="2615750181" sldId="105293"/>
            <ac:spMk id="16" creationId="{71038481-9769-F542-1299-69DC6276CC7D}"/>
          </ac:spMkLst>
        </pc:spChg>
      </pc:sldChg>
    </pc:docChg>
  </pc:docChgLst>
  <pc:docChgLst>
    <pc:chgData name="Mondragon, Desiree - DEN" userId="S::desiree.mondragon@flydenver.com::cddb16d0-b6f9-4161-a1a6-91a003280c7c" providerId="AD" clId="Web-{9AA89426-A4E3-80A4-97DD-BD0685EF1290}"/>
    <pc:docChg chg="modSld">
      <pc:chgData name="Mondragon, Desiree - DEN" userId="S::desiree.mondragon@flydenver.com::cddb16d0-b6f9-4161-a1a6-91a003280c7c" providerId="AD" clId="Web-{9AA89426-A4E3-80A4-97DD-BD0685EF1290}" dt="2026-03-02T20:53:59.442" v="34" actId="20577"/>
      <pc:docMkLst>
        <pc:docMk/>
      </pc:docMkLst>
      <pc:sldChg chg="modSp">
        <pc:chgData name="Mondragon, Desiree - DEN" userId="S::desiree.mondragon@flydenver.com::cddb16d0-b6f9-4161-a1a6-91a003280c7c" providerId="AD" clId="Web-{9AA89426-A4E3-80A4-97DD-BD0685EF1290}" dt="2026-03-02T20:36:27.121" v="0"/>
        <pc:sldMkLst>
          <pc:docMk/>
          <pc:sldMk cId="1774222918" sldId="105299"/>
        </pc:sldMkLst>
        <pc:spChg chg="mod">
          <ac:chgData name="Mondragon, Desiree - DEN" userId="S::desiree.mondragon@flydenver.com::cddb16d0-b6f9-4161-a1a6-91a003280c7c" providerId="AD" clId="Web-{9AA89426-A4E3-80A4-97DD-BD0685EF1290}" dt="2026-03-02T20:36:27.121" v="0"/>
          <ac:spMkLst>
            <pc:docMk/>
            <pc:sldMk cId="1774222918" sldId="105299"/>
            <ac:spMk id="9" creationId="{33E76785-83AF-EDB4-F909-25B4EBEBB89B}"/>
          </ac:spMkLst>
        </pc:spChg>
      </pc:sldChg>
      <pc:sldChg chg="modSp">
        <pc:chgData name="Mondragon, Desiree - DEN" userId="S::desiree.mondragon@flydenver.com::cddb16d0-b6f9-4161-a1a6-91a003280c7c" providerId="AD" clId="Web-{9AA89426-A4E3-80A4-97DD-BD0685EF1290}" dt="2026-03-02T20:53:59.442" v="34" actId="20577"/>
        <pc:sldMkLst>
          <pc:docMk/>
          <pc:sldMk cId="3368436173" sldId="105300"/>
        </pc:sldMkLst>
        <pc:spChg chg="mod">
          <ac:chgData name="Mondragon, Desiree - DEN" userId="S::desiree.mondragon@flydenver.com::cddb16d0-b6f9-4161-a1a6-91a003280c7c" providerId="AD" clId="Web-{9AA89426-A4E3-80A4-97DD-BD0685EF1290}" dt="2026-03-02T20:53:59.442" v="34" actId="20577"/>
          <ac:spMkLst>
            <pc:docMk/>
            <pc:sldMk cId="3368436173" sldId="105300"/>
            <ac:spMk id="9" creationId="{EB8D038C-63A8-A3ED-E784-1A678FE3EF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3/19/2026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Good afternoon, everyone, and welcome to </a:t>
            </a:r>
            <a:r>
              <a:rPr lang="en-US" sz="1200" b="1" i="0" kern="1200">
                <a:solidFill>
                  <a:schemeClr val="tx1"/>
                </a:solidFill>
                <a:effectLst/>
                <a:latin typeface="+mn-lt"/>
                <a:ea typeface="+mn-ea"/>
                <a:cs typeface="+mn-cs"/>
              </a:rPr>
              <a:t>Taking Flight at DEN</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rgbClr val="4B5563"/>
                </a:solidFill>
              </a:rPr>
              <a:t>My name is Nicole Rodriguez, Outreach Administrator here at 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solidFill>
                <a:srgbClr val="4B5563"/>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We’re here to help you learn about upcoming opportunities and make connections to key DEN staff. Here’s today’s agenda. &lt;&lt;Next Slide&gt;&gt;</a:t>
            </a:r>
          </a:p>
          <a:p>
            <a:pPr fontAlgn="t"/>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Beyond training and certification, we also offer spaces for businesses to showcase their products directly to DEN buyers. One of our most popular opportunities is coming up this spring,  the Snack &amp; Souvenir Expo. This event is your chance to pitch your products directly to airport concession buyers.</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Save the Date for May 19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major event coming later this yea</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3366002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4E54-32CA-EA3E-C908-3589AF14D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0DACD-1A78-B6EB-667E-AD46936001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71601F-521C-0204-8893-5D7A6666482F}"/>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annual Procurement Tradeshow is one of the best chances to meet DEN contractors and learn about upcoming work. Save the date — August 20, 2026.</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Next, we have our Community Panelist Program. &lt;&lt;Next Slide&gt;&gt;</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9490229-A0BE-B4C9-F988-C20E0F8400A8}"/>
              </a:ext>
            </a:extLst>
          </p:cNvPr>
          <p:cNvSpPr>
            <a:spLocks noGrp="1"/>
          </p:cNvSpPr>
          <p:nvPr>
            <p:ph type="sldNum" sz="quarter" idx="5"/>
          </p:nvPr>
        </p:nvSpPr>
        <p:spPr/>
        <p:txBody>
          <a:bodyPr/>
          <a:lstStyle/>
          <a:p>
            <a:fld id="{A399344F-1846-964E-A23F-F797EB56DD37}" type="slidenum">
              <a:rPr lang="en-US" smtClean="0"/>
              <a:t>13</a:t>
            </a:fld>
            <a:endParaRPr lang="en-US"/>
          </a:p>
        </p:txBody>
      </p:sp>
    </p:spTree>
    <p:extLst>
      <p:ext uri="{BB962C8B-B14F-4D97-AF65-F5344CB8AC3E}">
        <p14:creationId xmlns:p14="http://schemas.microsoft.com/office/powerpoint/2010/main" val="205440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Before we move on, let’s take a moment for a brief legal disclaimer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Concessions 201 &amp; (A/E/C) Concourse 200 Programs</a:t>
            </a:r>
            <a:r>
              <a:rPr lang="en-US"/>
              <a:t> – Applications will be open from March 16 – April 1</a:t>
            </a:r>
          </a:p>
          <a:p>
            <a:pPr marL="171450" indent="-171450">
              <a:buFont typeface="Arial,Sans-Serif" panose="020B0604020202020204" pitchFamily="34" charset="0"/>
              <a:buChar char="•"/>
            </a:pPr>
            <a:r>
              <a:rPr lang="en-US" b="1"/>
              <a:t>Spots are limited – don’t wait!</a:t>
            </a:r>
            <a:endParaRPr lang="en-US">
              <a:solidFill>
                <a:srgbClr val="444444"/>
              </a:solidFill>
            </a:endParaRPr>
          </a:p>
          <a:p>
            <a:pPr marL="171450" indent="-171450">
              <a:buFont typeface="Arial,Sans-Serif" panose="020B0604020202020204" pitchFamily="34" charset="0"/>
              <a:buChar char="•"/>
            </a:pPr>
            <a:r>
              <a:rPr lang="en-US" b="1"/>
              <a:t>Scan the QR code to get started</a:t>
            </a:r>
            <a:endParaRPr lang="en-US"/>
          </a:p>
          <a:p>
            <a:pPr marL="171450" indent="-171450">
              <a:buFont typeface="Arial" panose="020B0604020202020204" pitchFamily="34" charset="0"/>
              <a:buChar char="•"/>
            </a:pPr>
            <a:r>
              <a:rPr lang="en-US"/>
              <a:t>Visit the </a:t>
            </a:r>
            <a:r>
              <a:rPr lang="en-US" b="1"/>
              <a:t>BDTA breakout room</a:t>
            </a:r>
            <a:r>
              <a:rPr lang="en-US"/>
              <a:t> to learn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664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r>
              <a:rPr lang="en-US" err="1"/>
              <a:t>Matajhi</a:t>
            </a:r>
            <a:r>
              <a:rPr lang="en-US"/>
              <a:t> – </a:t>
            </a:r>
          </a:p>
        </p:txBody>
      </p:sp>
      <p:sp>
        <p:nvSpPr>
          <p:cNvPr id="4" name="Slide Number Placeholder 3"/>
          <p:cNvSpPr>
            <a:spLocks noGrp="1"/>
          </p:cNvSpPr>
          <p:nvPr>
            <p:ph type="sldNum" sz="quarter" idx="5"/>
          </p:nvPr>
        </p:nvSpPr>
        <p:spPr/>
        <p:txBody>
          <a:bodyPr/>
          <a:lstStyle/>
          <a:p>
            <a:fld id="{A399344F-1846-964E-A23F-F797EB56DD37}" type="slidenum">
              <a:rPr lang="en-US" smtClean="0"/>
              <a:t>16</a:t>
            </a:fld>
            <a:endParaRPr lang="en-US"/>
          </a:p>
        </p:txBody>
      </p:sp>
    </p:spTree>
    <p:extLst>
      <p:ext uri="{BB962C8B-B14F-4D97-AF65-F5344CB8AC3E}">
        <p14:creationId xmlns:p14="http://schemas.microsoft.com/office/powerpoint/2010/main" val="3736122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This presentation highlights early‑stage opportunities, and details may change as projects develop. Everything shared today is preliminary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With that in mind, let’s look at how DEN is preparing for the future.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17</a:t>
            </a:fld>
            <a:endParaRPr lang="en-US"/>
          </a:p>
        </p:txBody>
      </p:sp>
    </p:spTree>
    <p:extLst>
      <p:ext uri="{BB962C8B-B14F-4D97-AF65-F5344CB8AC3E}">
        <p14:creationId xmlns:p14="http://schemas.microsoft.com/office/powerpoint/2010/main" val="135635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website lists procurement opportunities at various stages, and details may change as projects develop.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City and County of Denver can modify or cancel projects at any time</a:t>
            </a:r>
          </a:p>
          <a:p>
            <a:pPr defTabSz="699927">
              <a:defRPr/>
            </a:pPr>
            <a:endParaRPr lang="en-US" b="0" i="0">
              <a:solidFill>
                <a:srgbClr val="1C1C1C"/>
              </a:solidFill>
              <a:effectLst/>
              <a:latin typeface="Inter"/>
            </a:endParaRPr>
          </a:p>
          <a:p>
            <a:pPr defTabSz="699927">
              <a:defRPr/>
            </a:pPr>
            <a:r>
              <a:rPr lang="en-US" b="0" i="0">
                <a:solidFill>
                  <a:srgbClr val="1C1C1C"/>
                </a:solidFill>
                <a:effectLst/>
                <a:latin typeface="Inter"/>
              </a:rPr>
              <a:t>Now, we'll hand it over to our project managers.</a:t>
            </a:r>
            <a:endParaRPr lang="en-US" b="1">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7FB13-AE89-AFF1-2A83-235498039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9C549-EE81-D7CB-69E6-A724F64724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3F9CC-CE6C-E8B2-81CC-208569153CF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5CF11C-0219-D144-9522-19A13AD4863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Let’s take a quick look at today’s agenda. We’ll start with housekeeping, then move into who’s in the audience, an overview of DEN, upcoming opportunities, and finally our breakout rooms and networking.</a:t>
            </a:r>
          </a:p>
          <a:p>
            <a:pPr>
              <a:spcAft>
                <a:spcPts val="1837"/>
              </a:spcAft>
            </a:pPr>
            <a:endParaRPr lang="en-US" b="1" i="0">
              <a:solidFill>
                <a:srgbClr val="4B5563"/>
              </a:solidFill>
              <a:effectLst/>
              <a:latin typeface="Inter"/>
            </a:endParaRPr>
          </a:p>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Alright, now that you’ve seen the flow for today, let’s go ahead and start with our housekeeping item. &lt;&lt;Next Slide&gt;&gt;</a:t>
            </a:r>
          </a:p>
          <a:p>
            <a:pPr marL="0" marR="0" lvl="0" indent="0" algn="l" defTabSz="914400" rtl="0" eaLnBrk="1" fontAlgn="auto" latinLnBrk="0" hangingPunct="1">
              <a:lnSpc>
                <a:spcPct val="100000"/>
              </a:lnSpc>
              <a:spcBef>
                <a:spcPts val="0"/>
              </a:spcBef>
              <a:spcAft>
                <a:spcPts val="1837"/>
              </a:spcAft>
              <a:buClrTx/>
              <a:buSzTx/>
              <a:buFontTx/>
              <a:buNone/>
              <a:tabLst/>
              <a:defRPr/>
            </a:pPr>
            <a:endParaRPr lang="en-US" sz="1200" b="0" i="0" kern="1200">
              <a:solidFill>
                <a:schemeClr val="tx1"/>
              </a:solidFill>
              <a:effectLst/>
              <a:latin typeface="+mn-lt"/>
              <a:ea typeface="+mn-ea"/>
              <a:cs typeface="+mn-cs"/>
            </a:endParaRP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DB85-6AF3-189F-6275-14DA185BF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79A5A-6314-A365-BA19-CE5654BABD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820390-0391-9657-B9AA-44DB80FEA81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A1740D9D-107D-C261-BB65-8F2952F4F05D}"/>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835485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8B324-F691-18FE-74FB-F3FD52746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82994-9ECA-A17F-F954-AD1B630ECA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354759-5623-6120-FB04-1417A0ABE33E}"/>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8037893E-CCA0-ED87-4D70-D2FB7C90458F}"/>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53975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27E77-5C42-4441-4933-B3CE2C2F0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604A1-E140-73CC-F391-A2705E14E9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39071D-7A62-A458-0AB1-3E64D2F2E37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2483EE20-7F75-4C00-9144-6701E259B72A}"/>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895931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EA5A-716F-F263-C0AE-8E911BF5B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CA9BC-7D61-4F9A-3D06-6157EC6EF7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C22B13-B06B-0AA7-387D-5889BEE83042}"/>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C2FB8089-227C-2733-50FE-FA4BC2B4C94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400215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5D69-A4B6-A919-1181-D038F806B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3780A-DA61-5B64-CCAB-A56D81FCA6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1D17A5-F58A-152B-DFEE-0CCB1483CA39}"/>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579CB15-0C44-06D4-F4C3-28322DEA353A}"/>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778602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924A-DBC9-ADD8-C5A1-E873346D6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9DBB6-70E6-6456-B57C-0A7D017C1C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17333F-F4FC-92DE-70B8-C757A3124D2E}"/>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14CDEE23-26A3-8991-C72F-EFE77556BA1C}"/>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576399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77CB2-A9AD-9769-52DD-513741D80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5857E-70F7-7FB7-A685-2413E37429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CC5AE7-D5CE-7A5E-A5D7-DA6B9CBBC2A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DB2AFF-655E-FDE3-9D75-D4947F7408FF}"/>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940710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4AC3-CAC8-D1FB-43D3-57DBF6630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9A9B1-DA10-92C4-835E-6E0286C34A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702128-6E2B-CA94-62C5-C9A18862074D}"/>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894FD219-8355-640F-5A3D-E3D67E00B5C9}"/>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640136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A5FF-73BD-17BF-E691-24E42BA0E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F75C7-5ADE-13EF-40FB-D558DB01DB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062B1C-5510-F592-35C0-3D17B065064A}"/>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56D541BE-E178-4BEC-EA35-DA7758E83A92}"/>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219804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8E17-5C7F-9FC0-4E41-7C6F6CE7C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FF267-5671-0C15-40F4-B8F28422B1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957E44-F6F9-4E47-F9DB-063977AC01E6}"/>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DA0E30B2-59D7-A762-2258-2D4BCA291810}"/>
              </a:ext>
            </a:extLst>
          </p:cNvPr>
          <p:cNvSpPr>
            <a:spLocks noGrp="1"/>
          </p:cNvSpPr>
          <p:nvPr>
            <p:ph type="sldNum" sz="quarter" idx="5"/>
          </p:nvPr>
        </p:nvSpPr>
        <p:spPr/>
        <p:txBody>
          <a:bodyPr/>
          <a:lstStyle/>
          <a:p>
            <a:fld id="{A399344F-1846-964E-A23F-F797EB56DD37}" type="slidenum">
              <a:rPr lang="en-US" smtClean="0"/>
              <a:t>42</a:t>
            </a:fld>
            <a:endParaRPr lang="en-US"/>
          </a:p>
        </p:txBody>
      </p:sp>
    </p:spTree>
    <p:extLst>
      <p:ext uri="{BB962C8B-B14F-4D97-AF65-F5344CB8AC3E}">
        <p14:creationId xmlns:p14="http://schemas.microsoft.com/office/powerpoint/2010/main" val="271592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As we get started, here are a few quick housekeeping reminders.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Please keep your cameras and microphones off during the main session. Please scan the QR code to introduce your firm, and share the projects you’re interested in.</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that we’ve covered the basics, let’s move on. &lt;&lt;Next Slide&gt;&gt;</a:t>
            </a:r>
          </a:p>
          <a:p>
            <a:pPr fontAlgn="t"/>
            <a:endParaRPr lang="en-US" sz="1200" b="0" i="0" kern="1200">
              <a:solidFill>
                <a:schemeClr val="tx1"/>
              </a:solidFill>
              <a:effectLst/>
              <a:latin typeface="+mn-lt"/>
              <a:ea typeface="+mn-ea"/>
              <a:cs typeface="+mn-cs"/>
            </a:endParaRPr>
          </a:p>
          <a:p>
            <a:pPr>
              <a:spcAft>
                <a:spcPts val="1837"/>
              </a:spcAft>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7AA-50FE-01EA-6259-A7BF32A6E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B661A-94E1-D166-BA25-19F7636730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A361D5-7838-2580-1719-AD32F010179B}"/>
              </a:ext>
            </a:extLst>
          </p:cNvPr>
          <p:cNvSpPr>
            <a:spLocks noGrp="1"/>
          </p:cNvSpPr>
          <p:nvPr>
            <p:ph type="body" idx="1"/>
          </p:nvPr>
        </p:nvSpPr>
        <p:spPr/>
        <p:txBody>
          <a:bodyPr/>
          <a:lstStyle/>
          <a:p>
            <a:pPr>
              <a:buNone/>
            </a:pPr>
            <a:r>
              <a:rPr lang="en-US"/>
              <a:t>v</a:t>
            </a:r>
          </a:p>
        </p:txBody>
      </p:sp>
      <p:sp>
        <p:nvSpPr>
          <p:cNvPr id="4" name="Slide Number Placeholder 3">
            <a:extLst>
              <a:ext uri="{FF2B5EF4-FFF2-40B4-BE49-F238E27FC236}">
                <a16:creationId xmlns:a16="http://schemas.microsoft.com/office/drawing/2014/main" id="{1D4AB835-4A9A-1D87-433C-0448C61F9EC0}"/>
              </a:ext>
            </a:extLst>
          </p:cNvPr>
          <p:cNvSpPr>
            <a:spLocks noGrp="1"/>
          </p:cNvSpPr>
          <p:nvPr>
            <p:ph type="sldNum" sz="quarter" idx="5"/>
          </p:nvPr>
        </p:nvSpPr>
        <p:spPr/>
        <p:txBody>
          <a:bodyPr/>
          <a:lstStyle/>
          <a:p>
            <a:fld id="{A399344F-1846-964E-A23F-F797EB56DD37}" type="slidenum">
              <a:rPr lang="en-US" smtClean="0"/>
              <a:t>43</a:t>
            </a:fld>
            <a:endParaRPr lang="en-US"/>
          </a:p>
        </p:txBody>
      </p:sp>
    </p:spTree>
    <p:extLst>
      <p:ext uri="{BB962C8B-B14F-4D97-AF65-F5344CB8AC3E}">
        <p14:creationId xmlns:p14="http://schemas.microsoft.com/office/powerpoint/2010/main" val="3839956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E001-7898-FD1A-7782-15A00D4D8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A6581-5269-F726-6B54-8D58660C4C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BF1A97-EC56-AE05-82B3-CDD3CE872A38}"/>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11794038-66CB-9DC2-0067-0B4E815B9C29}"/>
              </a:ext>
            </a:extLst>
          </p:cNvPr>
          <p:cNvSpPr>
            <a:spLocks noGrp="1"/>
          </p:cNvSpPr>
          <p:nvPr>
            <p:ph type="sldNum" sz="quarter" idx="5"/>
          </p:nvPr>
        </p:nvSpPr>
        <p:spPr/>
        <p:txBody>
          <a:bodyPr/>
          <a:lstStyle/>
          <a:p>
            <a:fld id="{A399344F-1846-964E-A23F-F797EB56DD37}" type="slidenum">
              <a:rPr lang="en-US" smtClean="0"/>
              <a:t>44</a:t>
            </a:fld>
            <a:endParaRPr lang="en-US"/>
          </a:p>
        </p:txBody>
      </p:sp>
    </p:spTree>
    <p:extLst>
      <p:ext uri="{BB962C8B-B14F-4D97-AF65-F5344CB8AC3E}">
        <p14:creationId xmlns:p14="http://schemas.microsoft.com/office/powerpoint/2010/main" val="1729268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46</a:t>
            </a:fld>
            <a:endParaRPr lang="en-US"/>
          </a:p>
        </p:txBody>
      </p:sp>
    </p:spTree>
    <p:extLst>
      <p:ext uri="{BB962C8B-B14F-4D97-AF65-F5344CB8AC3E}">
        <p14:creationId xmlns:p14="http://schemas.microsoft.com/office/powerpoint/2010/main" val="10492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3061-CA55-94B7-69FA-C5E14F9B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5151-E747-631F-57AA-37FF80C39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04C1D-D6C8-3068-0E22-A71944564D38}"/>
              </a:ext>
            </a:extLst>
          </p:cNvPr>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a:extLst>
              <a:ext uri="{FF2B5EF4-FFF2-40B4-BE49-F238E27FC236}">
                <a16:creationId xmlns:a16="http://schemas.microsoft.com/office/drawing/2014/main" id="{D967E1EA-FB34-7B2D-FEF0-8E9AEE2D08E8}"/>
              </a:ext>
            </a:extLst>
          </p:cNvPr>
          <p:cNvSpPr>
            <a:spLocks noGrp="1"/>
          </p:cNvSpPr>
          <p:nvPr>
            <p:ph type="sldNum" sz="quarter" idx="5"/>
          </p:nvPr>
        </p:nvSpPr>
        <p:spPr/>
        <p:txBody>
          <a:bodyPr/>
          <a:lstStyle/>
          <a:p>
            <a:fld id="{A399344F-1846-964E-A23F-F797EB56DD37}" type="slidenum">
              <a:rPr lang="en-US" smtClean="0"/>
              <a:t>50</a:t>
            </a:fld>
            <a:endParaRPr lang="en-US"/>
          </a:p>
        </p:txBody>
      </p:sp>
    </p:spTree>
    <p:extLst>
      <p:ext uri="{BB962C8B-B14F-4D97-AF65-F5344CB8AC3E}">
        <p14:creationId xmlns:p14="http://schemas.microsoft.com/office/powerpoint/2010/main" val="653941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b="1"/>
              <a:t>45- 60 Seconds Max</a:t>
            </a:r>
          </a:p>
          <a:p>
            <a:pPr>
              <a:buNone/>
            </a:pPr>
            <a:endParaRPr lang="en-US" b="1"/>
          </a:p>
          <a:p>
            <a:pPr>
              <a:buNone/>
            </a:pPr>
            <a:r>
              <a:rPr lang="en-US" b="1"/>
              <a:t>General Services Purchasing – What We Do </a:t>
            </a:r>
          </a:p>
          <a:p>
            <a:pPr>
              <a:buNone/>
            </a:pPr>
            <a:endParaRPr lang="en-US" b="1"/>
          </a:p>
          <a:p>
            <a:pPr>
              <a:buNone/>
            </a:pPr>
            <a:r>
              <a:rPr lang="en-US"/>
              <a:t>We handle the purchase of goods and services (except for construction and design) through competitive bidding and open market methods.</a:t>
            </a:r>
          </a:p>
          <a:p>
            <a:pPr>
              <a:buNone/>
            </a:pPr>
            <a:endParaRPr lang="en-US"/>
          </a:p>
          <a:p>
            <a:pPr>
              <a:buNone/>
            </a:pPr>
            <a:r>
              <a:rPr lang="en-US"/>
              <a:t>Everything we do adheres to city rules and guidelines to ensure fairness and accountability.</a:t>
            </a:r>
          </a:p>
          <a:p>
            <a:pPr>
              <a:buNone/>
            </a:pPr>
            <a:endParaRPr lang="en-US"/>
          </a:p>
          <a:p>
            <a:pPr>
              <a:buNone/>
            </a:pPr>
            <a:r>
              <a:rPr lang="en-US"/>
              <a:t>Our primary responsibilities include managing bids and contracts, tracking assets and surplus sales, collaborating with vendors, and promoting sustainable purchasing practices.</a:t>
            </a:r>
          </a:p>
          <a:p>
            <a:pPr>
              <a:buNone/>
            </a:pPr>
            <a:endParaRPr lang="en-US"/>
          </a:p>
          <a:p>
            <a:pPr>
              <a:buNone/>
            </a:pPr>
            <a:r>
              <a:rPr lang="en-US"/>
              <a:t>If you’re a vendor, all opportunities are posted on </a:t>
            </a:r>
            <a:r>
              <a:rPr lang="en-US" err="1"/>
              <a:t>BidNet</a:t>
            </a:r>
            <a:r>
              <a:rPr lang="en-US"/>
              <a:t>, the Rocky Mountain E-Purchasing System.</a:t>
            </a:r>
          </a:p>
          <a:p>
            <a:pPr>
              <a:buNone/>
            </a:pPr>
            <a:endParaRPr lang="en-US"/>
          </a:p>
          <a:p>
            <a:pPr>
              <a:buNone/>
            </a:pPr>
            <a:r>
              <a:rPr lang="en-US"/>
              <a:t>You’ll also find bid tools, updates, and helpful info on our website.</a:t>
            </a:r>
          </a:p>
          <a:p>
            <a:pPr>
              <a:buNone/>
            </a:pPr>
            <a:endParaRPr lang="en-US"/>
          </a:p>
          <a:p>
            <a:pPr>
              <a:buNone/>
            </a:pPr>
            <a:r>
              <a:rPr lang="en-US"/>
              <a:t>We send weekly emails with new bids, events, and important opportunities.</a:t>
            </a:r>
          </a:p>
          <a:p>
            <a:pPr>
              <a:buNone/>
            </a:pPr>
            <a:endParaRPr lang="en-US"/>
          </a:p>
          <a:p>
            <a:r>
              <a:rPr lang="en-US"/>
              <a:t>To learn more, visit me in the breakout room and scan the QR code.</a:t>
            </a:r>
          </a:p>
        </p:txBody>
      </p:sp>
      <p:sp>
        <p:nvSpPr>
          <p:cNvPr id="4" name="Slide Number Placeholder 3"/>
          <p:cNvSpPr>
            <a:spLocks noGrp="1"/>
          </p:cNvSpPr>
          <p:nvPr>
            <p:ph type="sldNum" sz="quarter" idx="5"/>
          </p:nvPr>
        </p:nvSpPr>
        <p:spPr/>
        <p:txBody>
          <a:bodyPr/>
          <a:lstStyle/>
          <a:p>
            <a:fld id="{A399344F-1846-964E-A23F-F797EB56DD37}" type="slidenum">
              <a:rPr lang="en-US" smtClean="0"/>
              <a:t>52</a:t>
            </a:fld>
            <a:endParaRPr lang="en-US"/>
          </a:p>
        </p:txBody>
      </p:sp>
    </p:spTree>
    <p:extLst>
      <p:ext uri="{BB962C8B-B14F-4D97-AF65-F5344CB8AC3E}">
        <p14:creationId xmlns:p14="http://schemas.microsoft.com/office/powerpoint/2010/main" val="4062866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A8D7B-0E66-F1E0-17AA-3768A85EA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CF90E-EEF9-B3B7-960D-EFCAD95EEA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5BCA14-F17C-F1CC-98E0-CCF48584820A}"/>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6675DBBC-0B0B-054E-BD52-6C406065CFD1}"/>
              </a:ext>
            </a:extLst>
          </p:cNvPr>
          <p:cNvSpPr>
            <a:spLocks noGrp="1"/>
          </p:cNvSpPr>
          <p:nvPr>
            <p:ph type="sldNum" sz="quarter" idx="5"/>
          </p:nvPr>
        </p:nvSpPr>
        <p:spPr/>
        <p:txBody>
          <a:bodyPr/>
          <a:lstStyle/>
          <a:p>
            <a:pPr defTabSz="933237">
              <a:defRPr/>
            </a:pPr>
            <a:fld id="{6F1B017F-DE3E-F34F-84F6-EBAD3A856631}" type="slidenum">
              <a:rPr lang="en-US">
                <a:solidFill>
                  <a:prstClr val="black"/>
                </a:solidFill>
                <a:latin typeface="Calibri" panose="020F0502020204030204"/>
              </a:rPr>
              <a:pPr defTabSz="933237">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21899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a:t>After today’s event, we’ll send all attendees a follow-up email from Eventbrite.com. This email will include the registration list and the presentations.</a:t>
            </a:r>
          </a:p>
          <a:p>
            <a:pPr>
              <a:buNone/>
            </a:pPr>
            <a:endParaRPr lang="en-US"/>
          </a:p>
          <a:p>
            <a:pPr>
              <a:buNone/>
            </a:pPr>
            <a:r>
              <a:rPr lang="en-US"/>
              <a:t>You can also find this information on our website within the next three business days.</a:t>
            </a:r>
          </a:p>
          <a:p>
            <a:pPr>
              <a:buNone/>
            </a:pPr>
            <a:endParaRPr lang="en-US"/>
          </a:p>
          <a:p>
            <a:r>
              <a:rPr lang="en-US"/>
              <a:t>Finally, please take a moment to complete the post-event survey — your feedback helps us improve future events.</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55</a:t>
            </a:fld>
            <a:endParaRPr lang="en-US"/>
          </a:p>
        </p:txBody>
      </p:sp>
    </p:spTree>
    <p:extLst>
      <p:ext uri="{BB962C8B-B14F-4D97-AF65-F5344CB8AC3E}">
        <p14:creationId xmlns:p14="http://schemas.microsoft.com/office/powerpoint/2010/main" val="290208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Please take a moment to complete the Project Interest Form. This helps us learn who you are, what your company does, and which projects interest you. The information will be included in the follow‑up email and posted on our website within</a:t>
            </a:r>
            <a:r>
              <a:rPr lang="en-US" sz="1200" b="1" i="0" kern="1200">
                <a:solidFill>
                  <a:schemeClr val="tx1"/>
                </a:solidFill>
                <a:effectLst/>
                <a:latin typeface="+mn-lt"/>
                <a:ea typeface="+mn-ea"/>
                <a:cs typeface="+mn-cs"/>
              </a:rPr>
              <a:t> three business days.</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Thank you for completing that. Before we continue, we need to share a brief legal disclaimer.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currently hosting a Federal Worker Gift Card Donation Drive on this slide you can see the donations requested and Donation Drop off locations </a:t>
            </a:r>
          </a:p>
        </p:txBody>
      </p:sp>
      <p:sp>
        <p:nvSpPr>
          <p:cNvPr id="4" name="Slide Number Placeholder 3"/>
          <p:cNvSpPr>
            <a:spLocks noGrp="1"/>
          </p:cNvSpPr>
          <p:nvPr>
            <p:ph type="sldNum" sz="quarter" idx="5"/>
          </p:nvPr>
        </p:nvSpPr>
        <p:spPr/>
        <p:txBody>
          <a:bodyPr/>
          <a:lstStyle/>
          <a:p>
            <a:fld id="{A399344F-1846-964E-A23F-F797EB56DD37}" type="slidenum">
              <a:rPr lang="en-US" smtClean="0"/>
              <a:t>6</a:t>
            </a:fld>
            <a:endParaRPr lang="en-US"/>
          </a:p>
        </p:txBody>
      </p:sp>
    </p:spTree>
    <p:extLst>
      <p:ext uri="{BB962C8B-B14F-4D97-AF65-F5344CB8AC3E}">
        <p14:creationId xmlns:p14="http://schemas.microsoft.com/office/powerpoint/2010/main" val="11233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02674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3536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19440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466141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6313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53304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687364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1676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77759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73456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330522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067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6297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3705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1831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402857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3/19/2026</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63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B529-37F3-27E3-BED8-A83F60C40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BB814F-2ED4-A721-A9BB-C0F64474F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26D87-A060-5E26-73AA-DE11117C6B13}"/>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5" name="Footer Placeholder 4">
            <a:extLst>
              <a:ext uri="{FF2B5EF4-FFF2-40B4-BE49-F238E27FC236}">
                <a16:creationId xmlns:a16="http://schemas.microsoft.com/office/drawing/2014/main" id="{E1AAA843-B829-3293-8E31-20545CE6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7B6CF-47BB-38EC-860D-750905F127E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22847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5A48-4189-F93E-C746-B8E403F13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97866-6D8F-A4C9-00F1-0A84474EA2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060A0-ADF0-2AC6-BAB0-C3348AB0E3B4}"/>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5" name="Footer Placeholder 4">
            <a:extLst>
              <a:ext uri="{FF2B5EF4-FFF2-40B4-BE49-F238E27FC236}">
                <a16:creationId xmlns:a16="http://schemas.microsoft.com/office/drawing/2014/main" id="{AB61D802-2563-13DE-7874-64BBB3A59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F7405-EC7E-4C73-C700-8CB6BF59CFE8}"/>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679901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6A14-3301-BCA3-DAEA-7E6CD836F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3B96D-AEB8-9007-4ABD-049B65536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A17BEA-4646-64A9-8066-00005EBB38DD}"/>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5" name="Footer Placeholder 4">
            <a:extLst>
              <a:ext uri="{FF2B5EF4-FFF2-40B4-BE49-F238E27FC236}">
                <a16:creationId xmlns:a16="http://schemas.microsoft.com/office/drawing/2014/main" id="{D5112C7E-E9AC-21C1-EBC9-878859E50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BD9E9-890C-F252-6606-B87D5BD69C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203981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4E55-CC9B-E146-2A61-7CC4D9F3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4D090-8900-D263-8AF0-B272F7D0D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9BCDF-BAED-B7E7-9F31-CFBD2465DC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A03DCE-B4A2-9D66-8484-251574036FF1}"/>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6" name="Footer Placeholder 5">
            <a:extLst>
              <a:ext uri="{FF2B5EF4-FFF2-40B4-BE49-F238E27FC236}">
                <a16:creationId xmlns:a16="http://schemas.microsoft.com/office/drawing/2014/main" id="{DBD7C103-5A0E-D5CE-D2B7-7262E4E46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FE9FA-CA7C-3579-82C1-55CEF4D1B2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417162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9883-F9D5-8FCB-800B-E82F1F329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B762A-36EF-4C01-51C1-1E6A6B0C3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0CD3FE-B0B5-45C3-4D81-6FC0B0928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E9B26-8A30-76A3-4E0E-DB6873F64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65260-4A22-4628-D1DE-CAF745AC2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E7CC59-DA35-50B5-4071-4B065C8C229D}"/>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8" name="Footer Placeholder 7">
            <a:extLst>
              <a:ext uri="{FF2B5EF4-FFF2-40B4-BE49-F238E27FC236}">
                <a16:creationId xmlns:a16="http://schemas.microsoft.com/office/drawing/2014/main" id="{56998E70-8392-8ADB-910C-3309C2D63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FCC37-2464-BBA3-65C7-A16B6F6BC23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945635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B8378-4CA5-FDBB-C757-284C09CBD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1BF1E-A6DF-91E6-9789-E0878F7F2580}"/>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4" name="Footer Placeholder 3">
            <a:extLst>
              <a:ext uri="{FF2B5EF4-FFF2-40B4-BE49-F238E27FC236}">
                <a16:creationId xmlns:a16="http://schemas.microsoft.com/office/drawing/2014/main" id="{C539D5AF-D782-22E7-7CEE-A1890628F9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9BC8AF-13D6-BF95-911F-2EC4710E1B1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064136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181613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1957-07D4-8259-8B83-34D00302B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145DB4-0746-A0E4-5EE7-1CB938777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D4C7B-D88C-8735-A295-3262A1F4B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CC462-3687-90D1-B602-FD5532AB78AA}"/>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6" name="Footer Placeholder 5">
            <a:extLst>
              <a:ext uri="{FF2B5EF4-FFF2-40B4-BE49-F238E27FC236}">
                <a16:creationId xmlns:a16="http://schemas.microsoft.com/office/drawing/2014/main" id="{2F73FECB-B5C6-14E4-D5D1-07DCFCFD5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23F32-618F-C236-C98E-3B2DFDE1334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03021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282B-C103-5D24-ACBD-474D9224C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2C615-D1DE-C6B9-196B-F128095D5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54C6A-ADD7-4AD6-3DD1-59B47670B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7C6A9-C74B-CDBA-BEB1-5837FB58906F}"/>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6" name="Footer Placeholder 5">
            <a:extLst>
              <a:ext uri="{FF2B5EF4-FFF2-40B4-BE49-F238E27FC236}">
                <a16:creationId xmlns:a16="http://schemas.microsoft.com/office/drawing/2014/main" id="{742994D3-AA85-B5A7-8E3A-659CEEA90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85DEB-F6B8-0E01-A4E6-A08BBE4B654E}"/>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887788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0572-4D8D-C887-F96E-72BA7A49C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35D742-A617-912B-A286-1F160D00E6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39A7E-B04D-FC42-7C21-6A9324F99665}"/>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5" name="Footer Placeholder 4">
            <a:extLst>
              <a:ext uri="{FF2B5EF4-FFF2-40B4-BE49-F238E27FC236}">
                <a16:creationId xmlns:a16="http://schemas.microsoft.com/office/drawing/2014/main" id="{3E5EF7F9-DC71-A761-E167-4D24E7513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C75B6-930F-59EF-2C58-7D059229BE6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40036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6F4B3-D572-784D-B272-41FE30BAC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C8D081-2F58-710A-208B-7055204BA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86B68-5F16-6170-D8D6-7CC3AD9ECDF1}"/>
              </a:ext>
            </a:extLst>
          </p:cNvPr>
          <p:cNvSpPr>
            <a:spLocks noGrp="1"/>
          </p:cNvSpPr>
          <p:nvPr>
            <p:ph type="dt" sz="half" idx="10"/>
          </p:nvPr>
        </p:nvSpPr>
        <p:spPr/>
        <p:txBody>
          <a:bodyPr/>
          <a:lstStyle/>
          <a:p>
            <a:fld id="{F7BCD5FC-13DF-7947-A2F8-230685ED9D21}" type="datetimeFigureOut">
              <a:rPr lang="en-US" smtClean="0"/>
              <a:t>3/19/2026</a:t>
            </a:fld>
            <a:endParaRPr lang="en-US"/>
          </a:p>
        </p:txBody>
      </p:sp>
      <p:sp>
        <p:nvSpPr>
          <p:cNvPr id="5" name="Footer Placeholder 4">
            <a:extLst>
              <a:ext uri="{FF2B5EF4-FFF2-40B4-BE49-F238E27FC236}">
                <a16:creationId xmlns:a16="http://schemas.microsoft.com/office/drawing/2014/main" id="{E2704BAE-0AA3-07B1-6A2A-2F77E30C0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08CB7-1D73-588D-C9C4-93DA8B3EDAC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10164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_Two Conten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7A210842-C856-EAB7-ECD7-C80D85137E32}"/>
              </a:ext>
            </a:extLst>
          </p:cNvPr>
          <p:cNvSpPr>
            <a:spLocks noGrp="1"/>
          </p:cNvSpPr>
          <p:nvPr>
            <p:ph type="title"/>
          </p:nvPr>
        </p:nvSpPr>
        <p:spPr>
          <a:xfrm>
            <a:off x="517523" y="550862"/>
            <a:ext cx="7590157" cy="498475"/>
          </a:xfrm>
        </p:spPr>
        <p:txBody>
          <a:bodyPr>
            <a:noAutofit/>
          </a:bodyPr>
          <a:lstStyle>
            <a:lvl1pPr>
              <a:defRPr sz="3600">
                <a:solidFill>
                  <a:schemeClr val="accent1"/>
                </a:solidFill>
                <a:latin typeface="Franklin Gothic Medium" panose="020B06030201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B0678ADB-7B8E-A320-7BB0-B3106D92702C}"/>
              </a:ext>
            </a:extLst>
          </p:cNvPr>
          <p:cNvSpPr/>
          <p:nvPr userDrawn="1"/>
        </p:nvSpPr>
        <p:spPr>
          <a:xfrm>
            <a:off x="9874249" y="324910"/>
            <a:ext cx="2317751" cy="9391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10122D-399C-1EC3-D281-149BFA504FBF}"/>
              </a:ext>
            </a:extLst>
          </p:cNvPr>
          <p:cNvPicPr>
            <a:picLocks noChangeAspect="1"/>
          </p:cNvPicPr>
          <p:nvPr userDrawn="1"/>
        </p:nvPicPr>
        <p:blipFill>
          <a:blip r:embed="rId2"/>
          <a:stretch>
            <a:fillRect/>
          </a:stretch>
        </p:blipFill>
        <p:spPr>
          <a:xfrm>
            <a:off x="10045183" y="537687"/>
            <a:ext cx="1975882" cy="511650"/>
          </a:xfrm>
          <a:prstGeom prst="rect">
            <a:avLst/>
          </a:prstGeom>
        </p:spPr>
      </p:pic>
      <p:sp>
        <p:nvSpPr>
          <p:cNvPr id="5" name="Rectangle 4">
            <a:extLst>
              <a:ext uri="{FF2B5EF4-FFF2-40B4-BE49-F238E27FC236}">
                <a16:creationId xmlns:a16="http://schemas.microsoft.com/office/drawing/2014/main" id="{86086E3A-CE29-F840-920C-CD8DF8F41F15}"/>
              </a:ext>
            </a:extLst>
          </p:cNvPr>
          <p:cNvSpPr/>
          <p:nvPr userDrawn="1"/>
        </p:nvSpPr>
        <p:spPr>
          <a:xfrm>
            <a:off x="0" y="134742"/>
            <a:ext cx="266330" cy="13495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1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5_Two Content">
    <p:bg>
      <p:bgPr>
        <a:solidFill>
          <a:srgbClr val="F3F1F1"/>
        </a:solidFill>
        <a:effectLst/>
      </p:bgPr>
    </p:bg>
    <p:spTree>
      <p:nvGrpSpPr>
        <p:cNvPr id="1" name=""/>
        <p:cNvGrpSpPr/>
        <p:nvPr/>
      </p:nvGrpSpPr>
      <p:grpSpPr>
        <a:xfrm>
          <a:off x="0" y="0"/>
          <a:ext cx="0" cy="0"/>
          <a:chOff x="0" y="0"/>
          <a:chExt cx="0" cy="0"/>
        </a:xfrm>
      </p:grpSpPr>
      <p:pic>
        <p:nvPicPr>
          <p:cNvPr id="3" name="Picture 2" descr="Denver skyline and view of City Park&#10;">
            <a:extLst>
              <a:ext uri="{FF2B5EF4-FFF2-40B4-BE49-F238E27FC236}">
                <a16:creationId xmlns:a16="http://schemas.microsoft.com/office/drawing/2014/main" id="{7D557ED1-0CBE-C03A-5EDB-E08402CB51E1}"/>
              </a:ext>
            </a:extLst>
          </p:cNvPr>
          <p:cNvPicPr>
            <a:picLocks noChangeAspect="1"/>
          </p:cNvPicPr>
          <p:nvPr userDrawn="1"/>
        </p:nvPicPr>
        <p:blipFill>
          <a:blip r:embed="rId2"/>
          <a:stretch>
            <a:fillRect/>
          </a:stretch>
        </p:blipFill>
        <p:spPr>
          <a:xfrm>
            <a:off x="0" y="0"/>
            <a:ext cx="2730500" cy="6858000"/>
          </a:xfrm>
          <a:prstGeom prst="rect">
            <a:avLst/>
          </a:prstGeom>
        </p:spPr>
      </p:pic>
      <p:sp>
        <p:nvSpPr>
          <p:cNvPr id="4" name="Rectangle 3">
            <a:extLst>
              <a:ext uri="{FF2B5EF4-FFF2-40B4-BE49-F238E27FC236}">
                <a16:creationId xmlns:a16="http://schemas.microsoft.com/office/drawing/2014/main" id="{97EF56B5-E52B-1DCB-1091-5CA0269E200B}"/>
              </a:ext>
            </a:extLst>
          </p:cNvPr>
          <p:cNvSpPr/>
          <p:nvPr userDrawn="1"/>
        </p:nvSpPr>
        <p:spPr>
          <a:xfrm>
            <a:off x="0" y="5880847"/>
            <a:ext cx="2730500" cy="977153"/>
          </a:xfrm>
          <a:prstGeom prst="rect">
            <a:avLst/>
          </a:prstGeom>
          <a:solidFill>
            <a:srgbClr val="6E8D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D7D0E2-13FA-3B32-4988-091DC06C9680}"/>
              </a:ext>
            </a:extLst>
          </p:cNvPr>
          <p:cNvPicPr>
            <a:picLocks noChangeAspect="1"/>
          </p:cNvPicPr>
          <p:nvPr userDrawn="1"/>
        </p:nvPicPr>
        <p:blipFill>
          <a:blip r:embed="rId3"/>
          <a:stretch>
            <a:fillRect/>
          </a:stretch>
        </p:blipFill>
        <p:spPr>
          <a:xfrm>
            <a:off x="399158" y="6078830"/>
            <a:ext cx="1975882" cy="511650"/>
          </a:xfrm>
          <a:prstGeom prst="rect">
            <a:avLst/>
          </a:prstGeom>
        </p:spPr>
      </p:pic>
      <p:sp>
        <p:nvSpPr>
          <p:cNvPr id="2" name="Rectangle 1">
            <a:extLst>
              <a:ext uri="{FF2B5EF4-FFF2-40B4-BE49-F238E27FC236}">
                <a16:creationId xmlns:a16="http://schemas.microsoft.com/office/drawing/2014/main" id="{AB5B573A-338F-C065-1921-192521C472EA}"/>
              </a:ext>
            </a:extLst>
          </p:cNvPr>
          <p:cNvSpPr/>
          <p:nvPr userDrawn="1"/>
        </p:nvSpPr>
        <p:spPr>
          <a:xfrm>
            <a:off x="0" y="1556087"/>
            <a:ext cx="824753" cy="4324760"/>
          </a:xfrm>
          <a:prstGeom prst="rect">
            <a:avLst/>
          </a:prstGeom>
          <a:solidFill>
            <a:schemeClr val="accent1">
              <a:alpha val="661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150335-E73B-FF1C-EDB0-2BF0A4B2B0EE}"/>
              </a:ext>
            </a:extLst>
          </p:cNvPr>
          <p:cNvSpPr/>
          <p:nvPr userDrawn="1"/>
        </p:nvSpPr>
        <p:spPr>
          <a:xfrm>
            <a:off x="0" y="0"/>
            <a:ext cx="2730500" cy="2026024"/>
          </a:xfrm>
          <a:prstGeom prst="rect">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4FF64910-7D74-56FD-6767-CE3140C84BE1}"/>
              </a:ext>
            </a:extLst>
          </p:cNvPr>
          <p:cNvSpPr/>
          <p:nvPr userDrawn="1"/>
        </p:nvSpPr>
        <p:spPr>
          <a:xfrm rot="5400000">
            <a:off x="2136455" y="618874"/>
            <a:ext cx="1265445" cy="788276"/>
          </a:xfrm>
          <a:prstGeom prst="triangle">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61B5AFC-7C97-8B20-B821-B8950DF85F4F}"/>
              </a:ext>
            </a:extLst>
          </p:cNvPr>
          <p:cNvSpPr>
            <a:spLocks noGrp="1"/>
          </p:cNvSpPr>
          <p:nvPr>
            <p:ph type="title"/>
          </p:nvPr>
        </p:nvSpPr>
        <p:spPr>
          <a:xfrm>
            <a:off x="293630" y="320172"/>
            <a:ext cx="2198268" cy="1325563"/>
          </a:xfrm>
        </p:spPr>
        <p:txBody>
          <a:bodyPr>
            <a:noAutofit/>
          </a:bodyPr>
          <a:lstStyle>
            <a:lvl1pPr>
              <a:defRPr sz="3200">
                <a:solidFill>
                  <a:schemeClr val="bg1"/>
                </a:solidFill>
                <a:latin typeface="Franklin Gothic Medium" panose="020B0603020102020204" pitchFamily="34" charset="0"/>
              </a:defRPr>
            </a:lvl1pPr>
          </a:lstStyle>
          <a:p>
            <a:r>
              <a:rPr lang="en-US"/>
              <a:t>Click to edit Master title style</a:t>
            </a:r>
          </a:p>
        </p:txBody>
      </p:sp>
    </p:spTree>
    <p:extLst>
      <p:ext uri="{BB962C8B-B14F-4D97-AF65-F5344CB8AC3E}">
        <p14:creationId xmlns:p14="http://schemas.microsoft.com/office/powerpoint/2010/main" val="3217217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200064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15358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4"/>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3" y="2505058"/>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6" y="2478315"/>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8"/>
            <a:ext cx="1410336" cy="1253633"/>
          </a:xfrm>
          <a:prstGeom prst="rect">
            <a:avLst/>
          </a:prstGeom>
        </p:spPr>
      </p:pic>
    </p:spTree>
    <p:extLst>
      <p:ext uri="{BB962C8B-B14F-4D97-AF65-F5344CB8AC3E}">
        <p14:creationId xmlns:p14="http://schemas.microsoft.com/office/powerpoint/2010/main" val="1572274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7" cy="281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5934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3768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23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649868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8.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2.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jpeg"/><Relationship Id="rId5" Type="http://schemas.openxmlformats.org/officeDocument/2006/relationships/slideLayout" Target="../slideLayouts/slideLayout67.xml"/><Relationship Id="rId10" Type="http://schemas.openxmlformats.org/officeDocument/2006/relationships/theme" Target="../theme/theme9.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555728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30" r:id="rId3"/>
    <p:sldLayoutId id="2147483759" r:id="rId4"/>
    <p:sldLayoutId id="214748376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7" r:id="rId3"/>
    <p:sldLayoutId id="2147483768" r:id="rId4"/>
    <p:sldLayoutId id="2147483773" r:id="rId5"/>
    <p:sldLayoutId id="214748382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3"/>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3"/>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52" r:id="rId6"/>
    <p:sldLayoutId id="2147483753" r:id="rId7"/>
    <p:sldLayoutId id="2147483755" r:id="rId8"/>
    <p:sldLayoutId id="2147483756" r:id="rId9"/>
    <p:sldLayoutId id="2147483757" r:id="rId10"/>
    <p:sldLayoutId id="214748375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3/19/2026</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14234297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D2C1F-EF5D-1C75-AD65-CAE6244FD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C160A-778E-A4DD-5CF8-389FF3C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57E6B-9C49-69E0-7F16-51DBE6E27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CD5FC-13DF-7947-A2F8-230685ED9D21}" type="datetimeFigureOut">
              <a:rPr lang="en-US" smtClean="0"/>
              <a:t>3/19/2026</a:t>
            </a:fld>
            <a:endParaRPr lang="en-US"/>
          </a:p>
        </p:txBody>
      </p:sp>
      <p:sp>
        <p:nvSpPr>
          <p:cNvPr id="5" name="Footer Placeholder 4">
            <a:extLst>
              <a:ext uri="{FF2B5EF4-FFF2-40B4-BE49-F238E27FC236}">
                <a16:creationId xmlns:a16="http://schemas.microsoft.com/office/drawing/2014/main" id="{9FEC05D8-3E6F-1C63-9E65-B8F338CCE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1DF4E-9FAF-BF6F-F220-4F4F2510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8ADAF-E0A9-C440-BF83-4CE99D685A9D}" type="slidenum">
              <a:rPr lang="en-US" smtClean="0"/>
              <a:t>‹#›</a:t>
            </a:fld>
            <a:endParaRPr lang="en-US"/>
          </a:p>
        </p:txBody>
      </p:sp>
    </p:spTree>
    <p:extLst>
      <p:ext uri="{BB962C8B-B14F-4D97-AF65-F5344CB8AC3E}">
        <p14:creationId xmlns:p14="http://schemas.microsoft.com/office/powerpoint/2010/main" val="104799738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hyperlink" Target="https://www.flydenver.com/business-and-community/acdb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hyperlink" Target="mailto:DENTrainingAcademy@flydenver.com" TargetMode="External"/><Relationship Id="rId5" Type="http://schemas.openxmlformats.org/officeDocument/2006/relationships/hyperlink" Target="https://lp.constantcontactpages.com/sl/QFiuIds" TargetMode="External"/><Relationship Id="rId4" Type="http://schemas.openxmlformats.org/officeDocument/2006/relationships/hyperlink" Target="https://www.flydenver.com/business-and-community/ceea/bdta/"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jacob.hoesch@flydenver.com"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mailto:krystal.schumacher@flydenver.com" TargetMode="External"/><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john.yu@flydenver.com" TargetMode="External"/><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mark.tabugadir@flydenver.com"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Jaclyn.Ghareeb@flydenver.com" TargetMode="External"/><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mailto:matthew.gomez-peterson@flydenver.com" TargetMode="External"/><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hyperlink" Target="mailto:jacqueline.wilson@flydenver.com"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hyperlink" Target="mailto:Curtis.harry@flydenver.com"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bidnetdirect.com/colorado/cityandcountyofdenverdepartmentofaviation" TargetMode="Externa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bidnetdirect.com/colorado/city-and-county-of-denver-general-services-purchasing"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hyperlink" Target="https://us.openforms.com/Form/657c65df-b0fb-4a88-89d0-3d51614b5adf" TargetMode="External"/><Relationship Id="rId4" Type="http://schemas.openxmlformats.org/officeDocument/2006/relationships/hyperlink" Target="https://denvergov.org/Government/Agencies-Departments-Offices/Agencies-Departments-Offices-Directory/General-Services/Purchasing-Division/Vendor-Resource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3600">
                <a:solidFill>
                  <a:schemeClr val="bg1"/>
                </a:solidFill>
                <a:latin typeface="+mn-lt"/>
                <a:ea typeface="+mn-ea"/>
                <a:cs typeface="+mn-cs"/>
              </a:rPr>
              <a:t>Taking Flight at DEN</a:t>
            </a:r>
            <a:endParaRPr lang="en-US">
              <a:ea typeface="+mn-ea"/>
              <a:cs typeface="+mn-cs"/>
            </a:endParaRP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March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February 26</a:t>
            </a:r>
          </a:p>
          <a:p>
            <a:pPr>
              <a:spcBef>
                <a:spcPts val="0"/>
              </a:spcBef>
              <a:spcAft>
                <a:spcPts val="600"/>
              </a:spcAft>
              <a:buClr>
                <a:srgbClr val="DC582A"/>
              </a:buClr>
              <a:tabLst>
                <a:tab pos="457200" algn="l"/>
              </a:tabLst>
            </a:pPr>
            <a:r>
              <a:rPr lang="en-US" sz="2000" b="1">
                <a:solidFill>
                  <a:schemeClr val="tx1"/>
                </a:solidFill>
                <a:cs typeface="Calibri"/>
              </a:rPr>
              <a:t>April 14</a:t>
            </a:r>
          </a:p>
          <a:p>
            <a:pPr>
              <a:spcBef>
                <a:spcPts val="0"/>
              </a:spcBef>
              <a:spcAft>
                <a:spcPts val="600"/>
              </a:spcAft>
              <a:buClr>
                <a:srgbClr val="DC582A"/>
              </a:buClr>
              <a:tabLst>
                <a:tab pos="457200" algn="l"/>
              </a:tabLst>
            </a:pPr>
            <a:r>
              <a:rPr lang="en-US" sz="2000" b="1">
                <a:solidFill>
                  <a:schemeClr val="tx1"/>
                </a:solidFill>
                <a:cs typeface="Calibri"/>
              </a:rPr>
              <a:t>June 24</a:t>
            </a:r>
          </a:p>
          <a:p>
            <a:pPr>
              <a:spcBef>
                <a:spcPts val="0"/>
              </a:spcBef>
              <a:spcAft>
                <a:spcPts val="600"/>
              </a:spcAft>
              <a:buClr>
                <a:srgbClr val="DC582A"/>
              </a:buClr>
              <a:tabLst>
                <a:tab pos="457200" algn="l"/>
              </a:tabLst>
            </a:pPr>
            <a:r>
              <a:rPr lang="en-US" sz="2000" b="1">
                <a:solidFill>
                  <a:schemeClr val="tx1"/>
                </a:solidFill>
                <a:cs typeface="Calibri"/>
              </a:rPr>
              <a:t>August 6</a:t>
            </a:r>
          </a:p>
          <a:p>
            <a:pPr>
              <a:spcBef>
                <a:spcPts val="0"/>
              </a:spcBef>
              <a:spcAft>
                <a:spcPts val="600"/>
              </a:spcAft>
              <a:buClr>
                <a:srgbClr val="DC582A"/>
              </a:buClr>
              <a:tabLst>
                <a:tab pos="457200" algn="l"/>
              </a:tabLst>
            </a:pPr>
            <a:r>
              <a:rPr lang="en-US" sz="2000" b="1">
                <a:solidFill>
                  <a:schemeClr val="tx1"/>
                </a:solidFill>
                <a:cs typeface="Calibri"/>
              </a:rPr>
              <a:t>October 20 </a:t>
            </a:r>
          </a:p>
          <a:p>
            <a:pPr>
              <a:spcBef>
                <a:spcPts val="0"/>
              </a:spcBef>
              <a:spcAft>
                <a:spcPts val="600"/>
              </a:spcAft>
              <a:buClr>
                <a:srgbClr val="DC582A"/>
              </a:buClr>
              <a:tabLst>
                <a:tab pos="457200" algn="l"/>
              </a:tabLst>
            </a:pPr>
            <a:r>
              <a:rPr lang="en-US" sz="2000" b="1">
                <a:solidFill>
                  <a:schemeClr val="tx1"/>
                </a:solidFill>
                <a:cs typeface="Calibri"/>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86691" y="513865"/>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90823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latin typeface="Aptos"/>
                <a:ea typeface="Calibri"/>
                <a:cs typeface="Calibri"/>
              </a:rPr>
              <a:t>This is a reminder that there is </a:t>
            </a:r>
            <a:r>
              <a:rPr lang="en-US" b="1">
                <a:highlight>
                  <a:srgbClr val="FFFFFF"/>
                </a:highlight>
                <a:latin typeface="Aptos"/>
                <a:ea typeface="Calibri"/>
                <a:cs typeface="Calibri"/>
              </a:rPr>
              <a:t>still time to submit your ACDBE reevaluation application</a:t>
            </a:r>
            <a:r>
              <a:rPr lang="en-US">
                <a:highlight>
                  <a:srgbClr val="FFFFFF"/>
                </a:highlight>
                <a:latin typeface="Aptos"/>
                <a:ea typeface="Calibri"/>
                <a:cs typeface="Calibri"/>
              </a:rPr>
              <a:t> in accordance with 49 CFR Parts 23 and 26.</a:t>
            </a:r>
          </a:p>
          <a:p>
            <a:endParaRPr lang="en-US"/>
          </a:p>
          <a:p>
            <a:r>
              <a:rPr lang="en-US" b="1">
                <a:highlight>
                  <a:srgbClr val="FFFFFF"/>
                </a:highlight>
                <a:latin typeface="Aptos"/>
                <a:ea typeface="Calibri"/>
                <a:cs typeface="Calibri"/>
              </a:rPr>
              <a:t>What You Need to Submit</a:t>
            </a:r>
          </a:p>
          <a:p>
            <a:pPr marL="285750" indent="-285750">
              <a:buFont typeface="Arial" panose="020B0604020202020204" pitchFamily="34" charset="0"/>
              <a:buChar char="•"/>
            </a:pPr>
            <a:r>
              <a:rPr lang="en-US" b="1">
                <a:highlight>
                  <a:srgbClr val="FFFFFF"/>
                </a:highlight>
                <a:latin typeface="Aptos"/>
                <a:ea typeface="Calibri"/>
                <a:cs typeface="Calibri"/>
              </a:rPr>
              <a:t>Personal Narrative (PN) </a:t>
            </a:r>
            <a:r>
              <a:rPr lang="en-US">
                <a:highlight>
                  <a:srgbClr val="FFFFFF"/>
                </a:highlight>
                <a:latin typeface="Aptos"/>
                <a:ea typeface="Calibri"/>
                <a:cs typeface="Calibri"/>
              </a:rPr>
              <a:t>for </a:t>
            </a:r>
            <a:r>
              <a:rPr lang="en-US" b="1">
                <a:highlight>
                  <a:srgbClr val="FFFFFF"/>
                </a:highlight>
                <a:latin typeface="Aptos"/>
                <a:ea typeface="Calibri"/>
                <a:cs typeface="Calibri"/>
              </a:rPr>
              <a:t>each qualifying owner</a:t>
            </a:r>
          </a:p>
          <a:p>
            <a:pPr marL="285750" indent="-285750">
              <a:buFont typeface="Arial" panose="020B0604020202020204" pitchFamily="34" charset="0"/>
              <a:buChar char="•"/>
            </a:pPr>
            <a:r>
              <a:rPr lang="en-US" b="1">
                <a:highlight>
                  <a:srgbClr val="FFFFFF"/>
                </a:highlight>
                <a:latin typeface="Aptos"/>
                <a:ea typeface="Calibri"/>
                <a:cs typeface="Calibri"/>
              </a:rPr>
              <a:t>Personal Net Worth (PNW) Statement</a:t>
            </a:r>
          </a:p>
          <a:p>
            <a:pPr marL="285750" indent="-285750">
              <a:buFont typeface="Arial" panose="020B0604020202020204" pitchFamily="34" charset="0"/>
              <a:buChar char="•"/>
            </a:pPr>
            <a:r>
              <a:rPr lang="en-US">
                <a:highlight>
                  <a:srgbClr val="FFFFFF"/>
                </a:highlight>
                <a:latin typeface="Aptos"/>
                <a:ea typeface="Calibri"/>
                <a:cs typeface="Calibri"/>
              </a:rPr>
              <a:t>Any supporting documentation</a:t>
            </a:r>
          </a:p>
          <a:p>
            <a:endParaRPr lang="en-US">
              <a:highlight>
                <a:srgbClr val="FFFFFF"/>
              </a:highlight>
              <a:latin typeface="Aptos"/>
              <a:ea typeface="Calibri"/>
              <a:cs typeface="Calibri"/>
            </a:endParaRPr>
          </a:p>
          <a:p>
            <a:r>
              <a:rPr lang="en-US" b="1">
                <a:highlight>
                  <a:srgbClr val="FFFFFF"/>
                </a:highlight>
                <a:latin typeface="Aptos"/>
                <a:ea typeface="Calibri"/>
                <a:cs typeface="Calibri"/>
              </a:rPr>
              <a:t>How to Submit</a:t>
            </a:r>
          </a:p>
          <a:p>
            <a:pPr marL="285750" indent="-285750">
              <a:buFont typeface="Arial" panose="020B0604020202020204" pitchFamily="34" charset="0"/>
              <a:buChar char="•"/>
            </a:pPr>
            <a:r>
              <a:rPr lang="en-US" b="1">
                <a:highlight>
                  <a:srgbClr val="FFFFFF"/>
                </a:highlight>
                <a:latin typeface="Aptos"/>
                <a:ea typeface="Calibri"/>
                <a:cs typeface="Calibri"/>
              </a:rPr>
              <a:t>Submit all materials electronically </a:t>
            </a:r>
            <a:r>
              <a:rPr lang="en-US">
                <a:highlight>
                  <a:srgbClr val="FFFFFF"/>
                </a:highlight>
                <a:latin typeface="Aptos"/>
                <a:ea typeface="Calibri"/>
                <a:cs typeface="Calibri"/>
              </a:rPr>
              <a:t>through the Small Business Certification &amp; Contract Management System </a:t>
            </a:r>
            <a:r>
              <a:rPr lang="en-US" b="1">
                <a:highlight>
                  <a:srgbClr val="FFFFFF"/>
                </a:highlight>
                <a:latin typeface="Aptos"/>
                <a:ea typeface="Calibri"/>
                <a:cs typeface="Calibri"/>
              </a:rPr>
              <a:t>(B2G)</a:t>
            </a:r>
          </a:p>
          <a:p>
            <a:pPr marL="285750" indent="-285750">
              <a:buFont typeface="Arial" panose="020B0604020202020204" pitchFamily="34" charset="0"/>
              <a:buChar char="•"/>
            </a:pPr>
            <a:r>
              <a:rPr lang="en-US">
                <a:highlight>
                  <a:srgbClr val="FFFFFF"/>
                </a:highlight>
                <a:latin typeface="Aptos"/>
                <a:ea typeface="Calibri"/>
                <a:cs typeface="Calibri"/>
              </a:rPr>
              <a:t>Emails are </a:t>
            </a:r>
            <a:r>
              <a:rPr lang="en-US" b="1">
                <a:highlight>
                  <a:srgbClr val="FFFFFF"/>
                </a:highlight>
                <a:latin typeface="Aptos"/>
                <a:ea typeface="Calibri"/>
                <a:cs typeface="Calibri"/>
              </a:rPr>
              <a:t>not accepted</a:t>
            </a:r>
          </a:p>
          <a:p>
            <a:pPr marL="285750" indent="-285750">
              <a:buFont typeface="Arial" panose="020B0604020202020204" pitchFamily="34" charset="0"/>
              <a:buChar char="•"/>
            </a:pPr>
            <a:r>
              <a:rPr lang="en-US">
                <a:highlight>
                  <a:srgbClr val="FFFFFF"/>
                </a:highlight>
                <a:latin typeface="Aptos"/>
                <a:ea typeface="Calibri"/>
                <a:cs typeface="Calibri"/>
              </a:rPr>
              <a:t>Guidance available through the linked PN instruction documents</a:t>
            </a:r>
          </a:p>
          <a:p>
            <a:endParaRPr lang="en-US"/>
          </a:p>
          <a:p>
            <a:r>
              <a:rPr lang="en-US" b="1">
                <a:highlight>
                  <a:srgbClr val="FFFFFF"/>
                </a:highlight>
                <a:latin typeface="Aptos"/>
                <a:ea typeface="Calibri"/>
                <a:cs typeface="Calibri"/>
              </a:rPr>
              <a:t>Questions?</a:t>
            </a:r>
            <a:endParaRPr lang="en-US">
              <a:highlight>
                <a:srgbClr val="FFFFFF"/>
              </a:highlight>
              <a:latin typeface="Aptos"/>
            </a:endParaRPr>
          </a:p>
          <a:p>
            <a:pPr marL="285750" indent="-285750">
              <a:buFont typeface="Arial"/>
              <a:buChar char="•"/>
            </a:pPr>
            <a:r>
              <a:rPr lang="en-US" b="1">
                <a:highlight>
                  <a:srgbClr val="FFFFFF"/>
                </a:highlight>
                <a:latin typeface="Aptos"/>
                <a:ea typeface="Calibri"/>
                <a:cs typeface="Calibri"/>
              </a:rPr>
              <a:t>DEN ACDBE Program:</a:t>
            </a:r>
            <a:r>
              <a:rPr lang="en-US">
                <a:highlight>
                  <a:srgbClr val="FFFFFF"/>
                </a:highlight>
                <a:latin typeface="Aptos"/>
                <a:ea typeface="Calibri"/>
                <a:cs typeface="Calibri"/>
              </a:rPr>
              <a:t> </a:t>
            </a:r>
            <a:r>
              <a:rPr lang="en-US">
                <a:solidFill>
                  <a:srgbClr val="000000"/>
                </a:solidFill>
                <a:highlight>
                  <a:srgbClr val="FFFFFF"/>
                </a:highlight>
                <a:latin typeface="Aptos"/>
                <a:ea typeface="Calibri"/>
                <a:cs typeface="Calibri"/>
                <a:hlinkClick r:id="rId3"/>
              </a:rPr>
              <a:t>DEN-ACDBE@flydenver.com </a:t>
            </a:r>
            <a:endParaRPr lang="en-US">
              <a:solidFill>
                <a:srgbClr val="000000"/>
              </a:solidFill>
              <a:highlight>
                <a:srgbClr val="FFFFFF"/>
              </a:highlight>
              <a:latin typeface="Aptos"/>
              <a:ea typeface="Calibri"/>
              <a:cs typeface="Calibri"/>
            </a:endParaRPr>
          </a:p>
          <a:p>
            <a:pPr marL="285750" indent="-285750">
              <a:buFont typeface="Arial"/>
              <a:buChar char="•"/>
            </a:pPr>
            <a:r>
              <a:rPr lang="en-US">
                <a:solidFill>
                  <a:srgbClr val="000000"/>
                </a:solidFill>
                <a:latin typeface="Aptos"/>
                <a:ea typeface="Calibri"/>
                <a:cs typeface="Calibri"/>
                <a:hlinkClick r:id="rId4"/>
              </a:rPr>
              <a:t>https://www.flydenver.com/business-and-community/acdbe/</a:t>
            </a:r>
            <a:r>
              <a:rPr lang="en-US">
                <a:solidFill>
                  <a:srgbClr val="000000"/>
                </a:solidFill>
                <a:latin typeface="Aptos"/>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E47D8-564C-18F7-6217-15681D2A44A5}"/>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2">
            <a:extLst>
              <a:ext uri="{FF2B5EF4-FFF2-40B4-BE49-F238E27FC236}">
                <a16:creationId xmlns:a16="http://schemas.microsoft.com/office/drawing/2014/main" id="{D88893E7-8048-27AC-7F51-6D61E079AD63}"/>
              </a:ext>
              <a:ext uri="{C183D7F6-B498-43B3-948B-1728B52AA6E4}">
                <adec:decorative xmlns:adec="http://schemas.microsoft.com/office/drawing/2017/decorative" val="1"/>
              </a:ext>
            </a:extLst>
          </p:cNvPr>
          <p:cNvSpPr>
            <a:spLocks noGrp="1"/>
          </p:cNvSpPr>
          <p:nvPr>
            <p:ph type="title" idx="4294967295"/>
          </p:nvPr>
        </p:nvSpPr>
        <p:spPr>
          <a:xfrm>
            <a:off x="838200" y="365125"/>
            <a:ext cx="10515600" cy="1325563"/>
          </a:xfrm>
          <a:prstGeom prst="rect">
            <a:avLst/>
          </a:prstGeom>
        </p:spPr>
        <p:txBody>
          <a:bodyPr/>
          <a:lstStyle/>
          <a:p>
            <a:r>
              <a:rPr lang="en-US"/>
              <a:t>Snack &amp; Souvenir Expo</a:t>
            </a:r>
            <a:br>
              <a:rPr lang="en-US"/>
            </a:br>
            <a:endParaRPr lang="en-US"/>
          </a:p>
        </p:txBody>
      </p:sp>
      <p:sp>
        <p:nvSpPr>
          <p:cNvPr id="4" name="TextBox 4">
            <a:extLst>
              <a:ext uri="{C183D7F6-B498-43B3-948B-1728B52AA6E4}">
                <adec:decorative xmlns:adec="http://schemas.microsoft.com/office/drawing/2017/decorative" val="1"/>
              </a:ext>
            </a:extLst>
          </p:cNvPr>
          <p:cNvSpPr txBox="1"/>
          <p:nvPr/>
        </p:nvSpPr>
        <p:spPr>
          <a:xfrm>
            <a:off x="8334375" y="517680"/>
            <a:ext cx="3657600" cy="2935547"/>
          </a:xfrm>
          <a:prstGeom prst="rect">
            <a:avLst/>
          </a:prstGeom>
        </p:spPr>
        <p:txBody>
          <a:bodyPr wrap="square" lIns="0" tIns="0" rIns="0" bIns="0" rtlCol="0" anchor="t">
            <a:spAutoFit/>
          </a:bodyPr>
          <a:lstStyle/>
          <a:p>
            <a:r>
              <a:rPr lang="en-US" sz="3538" b="1">
                <a:solidFill>
                  <a:schemeClr val="bg1"/>
                </a:solidFill>
                <a:ea typeface="Canva Sans Bold"/>
                <a:cs typeface="Canva Sans Bold"/>
                <a:sym typeface="Canva Sans Bold"/>
              </a:rPr>
              <a:t>SAVE THE DATE</a:t>
            </a:r>
          </a:p>
          <a:p>
            <a:endParaRPr lang="en-US" sz="3538" b="1">
              <a:solidFill>
                <a:schemeClr val="bg1"/>
              </a:solidFill>
              <a:ea typeface="Canva Sans Bold"/>
              <a:cs typeface="Canva Sans Bold"/>
              <a:sym typeface="Canva Sans Bold"/>
            </a:endParaRPr>
          </a:p>
          <a:p>
            <a:r>
              <a:rPr lang="en-US" sz="2400" b="1">
                <a:solidFill>
                  <a:schemeClr val="bg1"/>
                </a:solidFill>
                <a:ea typeface="Canva Sans Bold"/>
                <a:cs typeface="Canva Sans Bold"/>
                <a:sym typeface="Canva Sans Bold"/>
              </a:rPr>
              <a:t>Snack &amp; Souvenir Expo</a:t>
            </a:r>
          </a:p>
          <a:p>
            <a:r>
              <a:rPr lang="en-US" sz="2400" b="1" i="1">
                <a:solidFill>
                  <a:schemeClr val="bg1"/>
                </a:solidFill>
                <a:ea typeface="Canva Sans Bold"/>
                <a:cs typeface="Canva Sans Bold"/>
                <a:sym typeface="Canva Sans Bold"/>
              </a:rPr>
              <a:t>May 19, 2026</a:t>
            </a:r>
          </a:p>
          <a:p>
            <a:endParaRPr lang="en-US" sz="2400" b="1" i="1">
              <a:solidFill>
                <a:schemeClr val="bg1"/>
              </a:solidFill>
              <a:ea typeface="Canva Sans Bold"/>
              <a:cs typeface="Canva Sans Bold"/>
              <a:sym typeface="Canva Sans Bold"/>
            </a:endParaRPr>
          </a:p>
          <a:p>
            <a:r>
              <a:rPr lang="en-US" sz="2400" b="1">
                <a:solidFill>
                  <a:schemeClr val="bg1"/>
                </a:solidFill>
                <a:sym typeface="Canva Sans Bold"/>
              </a:rPr>
              <a:t>Westin</a:t>
            </a:r>
            <a:br>
              <a:rPr lang="en-US" sz="2400" b="1">
                <a:solidFill>
                  <a:schemeClr val="bg1"/>
                </a:solidFill>
                <a:sym typeface="Canva Sans Bold"/>
              </a:rPr>
            </a:br>
            <a:r>
              <a:rPr lang="en-US" sz="2400" b="1">
                <a:solidFill>
                  <a:schemeClr val="bg1"/>
                </a:solidFill>
                <a:sym typeface="Canva Sans Bold"/>
              </a:rPr>
              <a:t>Level 4, at the CEEA facility</a:t>
            </a:r>
            <a:endParaRPr lang="en-US" sz="2400" b="1">
              <a:solidFill>
                <a:schemeClr val="bg1"/>
              </a:solidFill>
              <a:ea typeface="Canva Sans Bold"/>
              <a:cs typeface="Canva Sans Bold"/>
              <a:sym typeface="Canva Sans Bold"/>
            </a:endParaRPr>
          </a:p>
        </p:txBody>
      </p:sp>
      <p:pic>
        <p:nvPicPr>
          <p:cNvPr id="2" name="Picture 2">
            <a:extLst>
              <a:ext uri="{FF2B5EF4-FFF2-40B4-BE49-F238E27FC236}">
                <a16:creationId xmlns:a16="http://schemas.microsoft.com/office/drawing/2014/main" id="{DAA27033-F1F3-24A8-624B-2D74A0A67ABE}"/>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10763" y="4723086"/>
            <a:ext cx="1504823" cy="150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EA2F8D-F452-40AE-C1FC-E9060E5B03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360" y="0"/>
            <a:ext cx="6583680" cy="65836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B12-5085-84B9-EE99-E2A54F299A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B4D8413-E6C6-48E9-0DA0-F69DA36F600E}"/>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F5F907D5-1140-7F63-12B8-B1081EAC0AB4}"/>
              </a:ext>
            </a:extLst>
          </p:cNvPr>
          <p:cNvSpPr txBox="1">
            <a:spLocks noGrp="1"/>
          </p:cNvSpPr>
          <p:nvPr>
            <p:ph type="title" idx="4294967295"/>
          </p:nvPr>
        </p:nvSpPr>
        <p:spPr>
          <a:xfrm>
            <a:off x="8334375" y="517680"/>
            <a:ext cx="3657600" cy="35264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rPr>
              <a:t>SAVE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mn-lt"/>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sym typeface="Canva Sans Bold"/>
            </a:endParaRPr>
          </a:p>
          <a:p>
            <a:r>
              <a:rPr lang="en-US" sz="2400" b="1">
                <a:solidFill>
                  <a:schemeClr val="bg1"/>
                </a:solidFill>
                <a:latin typeface="+mn-lt"/>
                <a:sym typeface="Canva Sans Bold"/>
              </a:rPr>
              <a:t>August 20, 2026</a:t>
            </a:r>
            <a:br>
              <a:rPr lang="en-US" sz="2400" b="1">
                <a:solidFill>
                  <a:schemeClr val="bg1"/>
                </a:solidFill>
                <a:latin typeface="+mn-lt"/>
                <a:sym typeface="Canva Sans Bold"/>
              </a:rPr>
            </a:br>
            <a:br>
              <a:rPr lang="en-US" sz="2400" b="1">
                <a:solidFill>
                  <a:schemeClr val="bg1"/>
                </a:solidFill>
                <a:latin typeface="+mn-lt"/>
                <a:sym typeface="Canva Sans Bold"/>
              </a:rPr>
            </a:br>
            <a:r>
              <a:rPr lang="en-US" sz="2400" b="1">
                <a:solidFill>
                  <a:schemeClr val="bg1"/>
                </a:solidFill>
                <a:latin typeface="+mn-lt"/>
                <a:sym typeface="Canva Sans Bold"/>
              </a:rPr>
              <a:t>Westin</a:t>
            </a:r>
            <a:br>
              <a:rPr lang="en-US" sz="2400" b="1">
                <a:solidFill>
                  <a:schemeClr val="bg1"/>
                </a:solidFill>
                <a:latin typeface="+mn-lt"/>
                <a:sym typeface="Canva Sans Bold"/>
              </a:rPr>
            </a:br>
            <a:r>
              <a:rPr lang="en-US" sz="2400" b="1">
                <a:solidFill>
                  <a:schemeClr val="bg1"/>
                </a:solidFill>
                <a:latin typeface="+mn-lt"/>
                <a:sym typeface="Canva Sans Bold"/>
              </a:rPr>
              <a:t>Level 4, at the CEEA facility</a:t>
            </a: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descr="Crowd gathered along vendor tables inside a bright, glass‑walled event space">
            <a:extLst>
              <a:ext uri="{FF2B5EF4-FFF2-40B4-BE49-F238E27FC236}">
                <a16:creationId xmlns:a16="http://schemas.microsoft.com/office/drawing/2014/main" id="{80946837-C328-A345-21EB-E251982DB6BD}"/>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descr="QR code linking to the Do Business at DEN calendar https://www.eventbrite.com/e/taking-flight-at-den-tickets-1975151824276?aff=oddtdtcreator.">
            <a:extLst>
              <a:ext uri="{FF2B5EF4-FFF2-40B4-BE49-F238E27FC236}">
                <a16:creationId xmlns:a16="http://schemas.microsoft.com/office/drawing/2014/main" id="{D91820FC-01D3-6620-B264-9A878F688B88}"/>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5289" y="4835497"/>
            <a:ext cx="1504823" cy="150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79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14</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3330791" y="4131715"/>
            <a:ext cx="2509183" cy="369332"/>
          </a:xfrm>
          <a:prstGeom prst="rect">
            <a:avLst/>
          </a:prstGeom>
          <a:noFill/>
        </p:spPr>
        <p:txBody>
          <a:bodyPr wrap="square">
            <a:spAutoFit/>
          </a:bodyPr>
          <a:lstStyle/>
          <a:p>
            <a:pPr algn="ctr">
              <a:buNone/>
            </a:pPr>
            <a:r>
              <a:rPr lang="en-US" b="1"/>
              <a:t>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3635855" y="4430290"/>
            <a:ext cx="1899057" cy="19260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descr="Upcoming Opportunities – Updated Webpage">
            <a:extLst>
              <a:ext uri="{FF2B5EF4-FFF2-40B4-BE49-F238E27FC236}">
                <a16:creationId xmlns:a16="http://schemas.microsoft.com/office/drawing/2014/main" id="{DEE8722E-EC65-0938-25FF-59F6BB79024C}"/>
              </a:ext>
              <a:ext uri="{C183D7F6-B498-43B3-948B-1728B52AA6E4}">
                <adec:decorative xmlns:adec="http://schemas.microsoft.com/office/drawing/2017/decorative" val="0"/>
              </a:ext>
            </a:extLst>
          </p:cNvPr>
          <p:cNvSpPr txBox="1">
            <a:spLocks noGrp="1"/>
          </p:cNvSpPr>
          <p:nvPr>
            <p:ph type="title" idx="4294967295"/>
          </p:nvPr>
        </p:nvSpPr>
        <p:spPr>
          <a:xfrm>
            <a:off x="759717" y="29641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2026 BDTA Programming</a:t>
            </a:r>
          </a:p>
        </p:txBody>
      </p:sp>
      <p:sp>
        <p:nvSpPr>
          <p:cNvPr id="12" name="TextBox 11">
            <a:extLst>
              <a:ext uri="{FF2B5EF4-FFF2-40B4-BE49-F238E27FC236}">
                <a16:creationId xmlns:a16="http://schemas.microsoft.com/office/drawing/2014/main" id="{D516A2BE-425A-AFD9-D2E2-5A339EA499FD}"/>
              </a:ext>
            </a:extLst>
          </p:cNvPr>
          <p:cNvSpPr txBox="1"/>
          <p:nvPr/>
        </p:nvSpPr>
        <p:spPr>
          <a:xfrm>
            <a:off x="797382" y="874266"/>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CONCOURSE – ARCHITECTURE, ENGINEERING, CONSTRUCTION (AEC)</a:t>
            </a:r>
          </a:p>
        </p:txBody>
      </p:sp>
      <p:pic>
        <p:nvPicPr>
          <p:cNvPr id="4" name="Picture 3" descr="Concourse 100 logo it is a orange circle with a smaller white circle inside. it has two planes and three stars. ">
            <a:extLst>
              <a:ext uri="{FF2B5EF4-FFF2-40B4-BE49-F238E27FC236}">
                <a16:creationId xmlns:a16="http://schemas.microsoft.com/office/drawing/2014/main" id="{2DDC92BB-5146-AEEE-FAE8-066426D09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4438" y="1326265"/>
            <a:ext cx="1821378" cy="1828800"/>
          </a:xfrm>
          <a:prstGeom prst="rect">
            <a:avLst/>
          </a:prstGeom>
        </p:spPr>
      </p:pic>
      <p:sp>
        <p:nvSpPr>
          <p:cNvPr id="14" name="TextBox 13">
            <a:extLst>
              <a:ext uri="{FF2B5EF4-FFF2-40B4-BE49-F238E27FC236}">
                <a16:creationId xmlns:a16="http://schemas.microsoft.com/office/drawing/2014/main" id="{2CD8E8CF-46D6-29AA-A058-B5D33761AA57}"/>
              </a:ext>
            </a:extLst>
          </p:cNvPr>
          <p:cNvSpPr txBox="1"/>
          <p:nvPr/>
        </p:nvSpPr>
        <p:spPr>
          <a:xfrm>
            <a:off x="1314671"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5</a:t>
            </a:r>
          </a:p>
        </p:txBody>
      </p:sp>
      <p:pic>
        <p:nvPicPr>
          <p:cNvPr id="8" name="Picture 7" descr="Concourse 200 logo it is a grey circle with a smaller white circle inside. it has two planes and three stars. ">
            <a:extLst>
              <a:ext uri="{FF2B5EF4-FFF2-40B4-BE49-F238E27FC236}">
                <a16:creationId xmlns:a16="http://schemas.microsoft.com/office/drawing/2014/main" id="{0621DC5F-EC52-C0A0-48D2-739E2FA1AA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3943" y="1326265"/>
            <a:ext cx="1821378" cy="1828800"/>
          </a:xfrm>
          <a:prstGeom prst="rect">
            <a:avLst/>
          </a:prstGeom>
        </p:spPr>
      </p:pic>
      <p:sp>
        <p:nvSpPr>
          <p:cNvPr id="15" name="TextBox 14">
            <a:extLst>
              <a:ext uri="{FF2B5EF4-FFF2-40B4-BE49-F238E27FC236}">
                <a16:creationId xmlns:a16="http://schemas.microsoft.com/office/drawing/2014/main" id="{DCB362D8-B956-0F48-8A27-D1D7B452E9FB}"/>
              </a:ext>
            </a:extLst>
          </p:cNvPr>
          <p:cNvSpPr txBox="1"/>
          <p:nvPr/>
        </p:nvSpPr>
        <p:spPr>
          <a:xfrm>
            <a:off x="3994176"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4</a:t>
            </a:r>
          </a:p>
        </p:txBody>
      </p:sp>
      <p:pic>
        <p:nvPicPr>
          <p:cNvPr id="10" name="Picture 9" descr="Concourse 300 logo it is a purple circle with a smaller white circle inside. it has two planes and three stars. ">
            <a:extLst>
              <a:ext uri="{FF2B5EF4-FFF2-40B4-BE49-F238E27FC236}">
                <a16:creationId xmlns:a16="http://schemas.microsoft.com/office/drawing/2014/main" id="{CB2C6AAF-7559-3395-4B15-A60906C09E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6883" y="1326265"/>
            <a:ext cx="1821378" cy="1828800"/>
          </a:xfrm>
          <a:prstGeom prst="rect">
            <a:avLst/>
          </a:prstGeom>
        </p:spPr>
      </p:pic>
      <p:sp>
        <p:nvSpPr>
          <p:cNvPr id="16" name="TextBox 15">
            <a:extLst>
              <a:ext uri="{FF2B5EF4-FFF2-40B4-BE49-F238E27FC236}">
                <a16:creationId xmlns:a16="http://schemas.microsoft.com/office/drawing/2014/main" id="{4A4BCDAD-413A-7033-C22B-C0C4DEC3C500}"/>
              </a:ext>
            </a:extLst>
          </p:cNvPr>
          <p:cNvSpPr txBox="1"/>
          <p:nvPr/>
        </p:nvSpPr>
        <p:spPr>
          <a:xfrm>
            <a:off x="6697116"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Pilot</a:t>
            </a:r>
          </a:p>
        </p:txBody>
      </p:sp>
      <p:sp>
        <p:nvSpPr>
          <p:cNvPr id="13" name="TextBox 12">
            <a:extLst>
              <a:ext uri="{FF2B5EF4-FFF2-40B4-BE49-F238E27FC236}">
                <a16:creationId xmlns:a16="http://schemas.microsoft.com/office/drawing/2014/main" id="{62A584D3-2939-5CEB-3268-0D6B187E9B69}"/>
              </a:ext>
            </a:extLst>
          </p:cNvPr>
          <p:cNvSpPr txBox="1"/>
          <p:nvPr/>
        </p:nvSpPr>
        <p:spPr>
          <a:xfrm>
            <a:off x="863486" y="3866512"/>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CONCESSIONS – FOOD, BEVERAGE, RETAIL (FBR)</a:t>
            </a:r>
          </a:p>
        </p:txBody>
      </p:sp>
      <p:pic>
        <p:nvPicPr>
          <p:cNvPr id="3" name="Picture 2" descr="Concessions 101 logo it is a purple circle with a smaller white circle inside. it has two planes and three stars. ">
            <a:extLst>
              <a:ext uri="{FF2B5EF4-FFF2-40B4-BE49-F238E27FC236}">
                <a16:creationId xmlns:a16="http://schemas.microsoft.com/office/drawing/2014/main" id="{B7E8F1E1-7100-EFE1-9CFF-3276BE4DE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438" y="4342338"/>
            <a:ext cx="1829548" cy="1828800"/>
          </a:xfrm>
          <a:prstGeom prst="rect">
            <a:avLst/>
          </a:prstGeom>
        </p:spPr>
      </p:pic>
      <p:sp>
        <p:nvSpPr>
          <p:cNvPr id="17" name="TextBox 16">
            <a:extLst>
              <a:ext uri="{FF2B5EF4-FFF2-40B4-BE49-F238E27FC236}">
                <a16:creationId xmlns:a16="http://schemas.microsoft.com/office/drawing/2014/main" id="{39BCD5B8-2210-3C9D-0978-DC68E8A40B8E}"/>
              </a:ext>
            </a:extLst>
          </p:cNvPr>
          <p:cNvSpPr txBox="1"/>
          <p:nvPr/>
        </p:nvSpPr>
        <p:spPr>
          <a:xfrm>
            <a:off x="1314671" y="6238072"/>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3</a:t>
            </a:r>
          </a:p>
        </p:txBody>
      </p:sp>
      <p:pic>
        <p:nvPicPr>
          <p:cNvPr id="5" name="Picture 4" descr="Concessions 201 logo it is a orange circle with a smaller white circle inside. it has two planes and three stars. ">
            <a:extLst>
              <a:ext uri="{FF2B5EF4-FFF2-40B4-BE49-F238E27FC236}">
                <a16:creationId xmlns:a16="http://schemas.microsoft.com/office/drawing/2014/main" id="{0E5FB3F6-3B7A-EE5B-3436-D877AF3C53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84317" y="4342338"/>
            <a:ext cx="1828800" cy="1828800"/>
          </a:xfrm>
          <a:prstGeom prst="rect">
            <a:avLst/>
          </a:prstGeom>
        </p:spPr>
      </p:pic>
      <p:sp>
        <p:nvSpPr>
          <p:cNvPr id="18" name="TextBox 17">
            <a:extLst>
              <a:ext uri="{FF2B5EF4-FFF2-40B4-BE49-F238E27FC236}">
                <a16:creationId xmlns:a16="http://schemas.microsoft.com/office/drawing/2014/main" id="{FBAE1973-FE18-0ED5-B6FC-D5FD55BEBEC4}"/>
              </a:ext>
            </a:extLst>
          </p:cNvPr>
          <p:cNvSpPr txBox="1"/>
          <p:nvPr/>
        </p:nvSpPr>
        <p:spPr>
          <a:xfrm>
            <a:off x="3994176" y="624685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2</a:t>
            </a:r>
          </a:p>
        </p:txBody>
      </p:sp>
      <p:sp>
        <p:nvSpPr>
          <p:cNvPr id="19" name="Rectangle 18">
            <a:extLst>
              <a:ext uri="{FF2B5EF4-FFF2-40B4-BE49-F238E27FC236}">
                <a16:creationId xmlns:a16="http://schemas.microsoft.com/office/drawing/2014/main" id="{86B77466-3877-0B8D-63C4-24D84C094809}"/>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qr code for the 2026 BDTA applications ">
            <a:extLst>
              <a:ext uri="{FF2B5EF4-FFF2-40B4-BE49-F238E27FC236}">
                <a16:creationId xmlns:a16="http://schemas.microsoft.com/office/drawing/2014/main" id="{900A9079-5F96-292D-AC1E-8D5DF54B97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9499" y="611146"/>
            <a:ext cx="3259439" cy="3259439"/>
          </a:xfrm>
          <a:prstGeom prst="rect">
            <a:avLst/>
          </a:prstGeom>
        </p:spPr>
      </p:pic>
      <p:sp>
        <p:nvSpPr>
          <p:cNvPr id="20" name="TextBox 19">
            <a:extLst>
              <a:ext uri="{FF2B5EF4-FFF2-40B4-BE49-F238E27FC236}">
                <a16:creationId xmlns:a16="http://schemas.microsoft.com/office/drawing/2014/main" id="{D91B54DA-52FB-AF7B-AB90-E3656246B701}"/>
              </a:ext>
            </a:extLst>
          </p:cNvPr>
          <p:cNvSpPr txBox="1"/>
          <p:nvPr/>
        </p:nvSpPr>
        <p:spPr>
          <a:xfrm>
            <a:off x="8976297" y="3692309"/>
            <a:ext cx="2942894" cy="2862322"/>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3D831"/>
                </a:solidFill>
                <a:effectLst/>
                <a:uLnTx/>
                <a:uFillTx/>
                <a:latin typeface="Calibri" panose="020F0502020204030204" pitchFamily="34" charset="0"/>
                <a:ea typeface="Calibri" panose="020F0502020204030204" pitchFamily="34" charset="0"/>
                <a:cs typeface="Calibri" panose="020F0502020204030204" pitchFamily="34" charset="0"/>
              </a:rPr>
              <a:t>Applications Open 3/16</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Concourse 200/201</a:t>
            </a:r>
          </a:p>
        </p:txBody>
      </p:sp>
    </p:spTree>
    <p:extLst>
      <p:ext uri="{BB962C8B-B14F-4D97-AF65-F5344CB8AC3E}">
        <p14:creationId xmlns:p14="http://schemas.microsoft.com/office/powerpoint/2010/main" val="1921203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3" name="Text Placeholder 2">
            <a:extLst>
              <a:ext uri="{FF2B5EF4-FFF2-40B4-BE49-F238E27FC236}">
                <a16:creationId xmlns:a16="http://schemas.microsoft.com/office/drawing/2014/main" id="{BE42C332-64EA-E52E-8D6E-16B99E225FA4}"/>
              </a:ext>
              <a:ext uri="{C183D7F6-B498-43B3-948B-1728B52AA6E4}">
                <adec:decorative xmlns:adec="http://schemas.microsoft.com/office/drawing/2017/decorative" val="0"/>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877437"/>
          </a:xfrm>
          <a:prstGeom prst="rect">
            <a:avLst/>
          </a:prstGeom>
          <a:noFill/>
        </p:spPr>
        <p:txBody>
          <a:bodyPr wrap="square" lIns="91440" tIns="45720" rIns="91440" bIns="45720" rtlCol="0" anchor="t">
            <a:spAutoFit/>
          </a:bodyPr>
          <a:lstStyle/>
          <a:p>
            <a:r>
              <a:rPr lang="en-US" sz="1600"/>
              <a:t>BDTA Page: </a:t>
            </a:r>
            <a:r>
              <a:rPr lang="en-US" sz="1600">
                <a:hlinkClick r:id="rId4"/>
              </a:rPr>
              <a:t>https://www.flydenver.com/business-and-community/ceea/bdta/</a:t>
            </a:r>
            <a:endParaRPr lang="en-US" sz="1600">
              <a:cs typeface="Calibri"/>
            </a:endParaRPr>
          </a:p>
          <a:p>
            <a:endParaRPr lang="en-US" sz="1600">
              <a:cs typeface="Calibri"/>
            </a:endParaRPr>
          </a:p>
          <a:p>
            <a:r>
              <a:rPr lang="en-US" sz="1600"/>
              <a:t>Business Connect: </a:t>
            </a:r>
            <a:r>
              <a:rPr lang="en-US" sz="1600">
                <a:hlinkClick r:id="rId5"/>
              </a:rPr>
              <a:t>https://lp.constantcontactpages.com/sl/QFiuIds</a:t>
            </a:r>
            <a:endParaRPr lang="en-US" sz="1600">
              <a:cs typeface="Calibri" panose="020F0502020204030204"/>
            </a:endParaRPr>
          </a:p>
          <a:p>
            <a:endParaRPr lang="en-US" sz="1600">
              <a:cs typeface="Calibri" panose="020F0502020204030204"/>
            </a:endParaRPr>
          </a:p>
          <a:p>
            <a:r>
              <a:rPr lang="en-US" sz="1600">
                <a:cs typeface="Calibri" panose="020F0502020204030204"/>
              </a:rPr>
              <a:t>Contact Business Learning &amp; Development at </a:t>
            </a:r>
            <a:r>
              <a:rPr lang="en-US" sz="1600">
                <a:cs typeface="Calibri" panose="020F0502020204030204"/>
                <a:hlinkClick r:id="rId6"/>
              </a:rPr>
              <a:t>DENTrainingAcademy@flydenver.com</a:t>
            </a:r>
          </a:p>
          <a:p>
            <a:endParaRPr lang="en-US">
              <a:cs typeface="Calibri" panose="020F0502020204030204"/>
            </a:endParaRPr>
          </a:p>
          <a:p>
            <a:endParaRPr lang="en-US">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36492" y="502292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Legal Disclaimer​">
            <a:extLst>
              <a:ext uri="{FF2B5EF4-FFF2-40B4-BE49-F238E27FC236}">
                <a16:creationId xmlns:a16="http://schemas.microsoft.com/office/drawing/2014/main" id="{02C43F30-EC11-9635-A135-591D565CDEE5}"/>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Legal Disclaimer​</a:t>
            </a:r>
          </a:p>
        </p:txBody>
      </p:sp>
      <p:sp>
        <p:nvSpPr>
          <p:cNvPr id="4" name="Text Placeholder 3" descr="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10;&#10;">
            <a:extLst>
              <a:ext uri="{FF2B5EF4-FFF2-40B4-BE49-F238E27FC236}">
                <a16:creationId xmlns:a16="http://schemas.microsoft.com/office/drawing/2014/main" id="{4E6C5A12-6BB9-F92F-6DFD-C5CF58B5A428}"/>
              </a:ext>
              <a:ext uri="{C183D7F6-B498-43B3-948B-1728B52AA6E4}">
                <adec:decorative xmlns:adec="http://schemas.microsoft.com/office/drawing/2017/decorative" val="0"/>
              </a:ext>
            </a:extLst>
          </p:cNvPr>
          <p:cNvSpPr>
            <a:spLocks noGrp="1"/>
          </p:cNvSpPr>
          <p:nvPr>
            <p:ph type="body" sz="quarter" idx="13"/>
          </p:nvPr>
        </p:nvSpPr>
        <p:spPr>
          <a:xfrm>
            <a:off x="769938" y="1555749"/>
            <a:ext cx="9907027" cy="4555339"/>
          </a:xfrm>
        </p:spPr>
        <p:txBody>
          <a:bodyPr/>
          <a:lstStyle/>
          <a:p>
            <a:pPr>
              <a:lnSpc>
                <a:spcPct val="120000"/>
              </a:lnSpc>
            </a:pPr>
            <a:r>
              <a:rPr lang="en-US" sz="2000"/>
              <a:t>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a:t>
            </a:r>
          </a:p>
          <a:p>
            <a:pPr>
              <a:lnSpc>
                <a:spcPct val="120000"/>
              </a:lnSpc>
            </a:pPr>
            <a:endParaRPr lang="en-US" sz="2000"/>
          </a:p>
        </p:txBody>
      </p:sp>
    </p:spTree>
    <p:extLst>
      <p:ext uri="{BB962C8B-B14F-4D97-AF65-F5344CB8AC3E}">
        <p14:creationId xmlns:p14="http://schemas.microsoft.com/office/powerpoint/2010/main" val="250707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914400" y="33163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Upcoming Opportunities – Updated Webpage</a:t>
            </a:r>
            <a:endParaRPr lang="en-US" sz="2800" b="0" i="0" u="none" strike="noStrike" kern="1200" cap="none" spc="0" normalizeH="0" baseline="0" noProof="0">
              <a:ln>
                <a:noFill/>
              </a:ln>
              <a:solidFill>
                <a:srgbClr val="440099"/>
              </a:solidFill>
              <a:effectLst/>
              <a:uLnTx/>
              <a:uFillTx/>
              <a:latin typeface="+mn-lt"/>
              <a:ea typeface="Calibri"/>
              <a:cs typeface="Calibri"/>
            </a:endParaRP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704"/>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EA6C-2998-C87F-C11A-7BB267534BC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9D3AA62-0F1A-0B3A-384A-39BDD98E95A7}"/>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CEEA - On-Call Professional Development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1</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924893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859316" y="546951"/>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529924"/>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Procurement Opportunities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6155-89DD-F76C-2D97-558A9220991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02F61DA-A8B9-A8A2-7AF3-7A831019AD49}"/>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mn-ea"/>
                <a:cs typeface="+mn-cs"/>
              </a:rPr>
              <a:t>CEEA - On-Call Professional Development Services</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52609CF0-76DE-AD82-E86C-69F516B64733}"/>
              </a:ext>
              <a:ext uri="{C183D7F6-B498-43B3-948B-1728B52AA6E4}">
                <adec:decorative xmlns:adec="http://schemas.microsoft.com/office/drawing/2017/decorative" val="0"/>
              </a:ext>
            </a:extLst>
          </p:cNvPr>
          <p:cNvSpPr txBox="1"/>
          <p:nvPr/>
        </p:nvSpPr>
        <p:spPr>
          <a:xfrm>
            <a:off x="708533" y="1331801"/>
            <a:ext cx="10236507" cy="4524315"/>
          </a:xfrm>
          <a:prstGeom prst="rect">
            <a:avLst/>
          </a:prstGeom>
          <a:noFill/>
        </p:spPr>
        <p:txBody>
          <a:bodyPr wrap="square" lIns="91440" tIns="45720" rIns="91440" bIns="45720" anchor="t">
            <a:spAutoFit/>
          </a:bodyPr>
          <a:lstStyle/>
          <a:p>
            <a:r>
              <a:rPr lang="en-US" sz="1600">
                <a:ea typeface="+mn-lt"/>
                <a:cs typeface="Calibri"/>
              </a:rPr>
              <a:t>DEN will establish an on‑call contract to support workforce and leadership development through the Center of Equity and Excellence in Aviation. The contract will create a pre-qualified pool of firms that can provide coaching, workshops, facilitation and professional services that strengthen DEN’s talent pipeline and organizational effectiveness.</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$1.2M</a:t>
            </a:r>
          </a:p>
          <a:p>
            <a:pPr>
              <a:defRPr/>
            </a:pPr>
            <a:r>
              <a:rPr lang="en-US" sz="1600" b="1">
                <a:ea typeface="+mn-lt"/>
                <a:cs typeface="+mn-lt"/>
              </a:rPr>
              <a:t>Small Business Program Goal: </a:t>
            </a:r>
            <a:r>
              <a:rPr lang="en-US" sz="1600">
                <a:ea typeface="+mn-lt"/>
                <a:cs typeface="+mn-lt"/>
              </a:rPr>
              <a:t>30% SBE Goal</a:t>
            </a:r>
            <a:endParaRPr lang="en-US" sz="1600">
              <a:solidFill>
                <a:prstClr val="black"/>
              </a:solidFill>
              <a:ea typeface="+mn-lt"/>
              <a:cs typeface="+mn-lt"/>
            </a:endParaRP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Executive coaching</a:t>
            </a:r>
          </a:p>
          <a:p>
            <a:pPr marL="285750" indent="-285750">
              <a:buClr>
                <a:srgbClr val="E35B2A"/>
              </a:buClr>
              <a:buFont typeface="Arial"/>
              <a:buChar char="•"/>
              <a:defRPr/>
            </a:pPr>
            <a:r>
              <a:rPr lang="en-US" sz="1600">
                <a:solidFill>
                  <a:prstClr val="black"/>
                </a:solidFill>
                <a:ea typeface="+mn-lt"/>
                <a:cs typeface="Calibri"/>
              </a:rPr>
              <a:t>Workshop design and facilitation</a:t>
            </a:r>
          </a:p>
          <a:p>
            <a:pPr marL="285750" indent="-285750">
              <a:buClr>
                <a:srgbClr val="E35B2A"/>
              </a:buClr>
              <a:buFont typeface="Arial"/>
              <a:buChar char="•"/>
              <a:defRPr/>
            </a:pPr>
            <a:r>
              <a:rPr lang="en-US" sz="1600">
                <a:solidFill>
                  <a:prstClr val="black"/>
                </a:solidFill>
                <a:ea typeface="+mn-lt"/>
                <a:cs typeface="Calibri"/>
              </a:rPr>
              <a:t>Selection committee support</a:t>
            </a:r>
          </a:p>
          <a:p>
            <a:pPr marL="285750" indent="-285750">
              <a:buClr>
                <a:srgbClr val="E35B2A"/>
              </a:buClr>
              <a:buFont typeface="Arial"/>
              <a:buChar char="•"/>
              <a:defRPr/>
            </a:pPr>
            <a:r>
              <a:rPr lang="en-US" sz="1600">
                <a:solidFill>
                  <a:prstClr val="black"/>
                </a:solidFill>
                <a:ea typeface="+mn-lt"/>
                <a:cs typeface="Calibri"/>
              </a:rPr>
              <a:t>Organizational development and HR consulting</a:t>
            </a:r>
          </a:p>
          <a:p>
            <a:pPr marL="285750" indent="-285750">
              <a:buClr>
                <a:srgbClr val="E35B2A"/>
              </a:buClr>
              <a:buFont typeface="Arial"/>
              <a:buChar char="•"/>
              <a:defRPr/>
            </a:pPr>
            <a:r>
              <a:rPr lang="en-US" sz="1600">
                <a:solidFill>
                  <a:prstClr val="black"/>
                </a:solidFill>
                <a:ea typeface="+mn-lt"/>
                <a:cs typeface="Calibri"/>
              </a:rPr>
              <a:t>Learning design and delivery</a:t>
            </a:r>
          </a:p>
          <a:p>
            <a:pPr marL="285750" indent="-285750">
              <a:buClr>
                <a:srgbClr val="E35B2A"/>
              </a:buClr>
              <a:buFont typeface="Arial"/>
              <a:buChar char="•"/>
              <a:defRPr/>
            </a:pPr>
            <a:r>
              <a:rPr lang="en-US" sz="1600">
                <a:solidFill>
                  <a:prstClr val="black"/>
                </a:solidFill>
                <a:ea typeface="+mn-lt"/>
                <a:cs typeface="Calibri"/>
              </a:rPr>
              <a:t>Program management</a:t>
            </a:r>
          </a:p>
          <a:p>
            <a:pPr marL="285750" indent="-285750">
              <a:buClr>
                <a:srgbClr val="E35B2A"/>
              </a:buClr>
              <a:buFont typeface="Arial"/>
              <a:buChar char="•"/>
              <a:defRPr/>
            </a:pPr>
            <a:endParaRPr kumimoji="0" lang="en-US" sz="1600" b="1"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Luis Zazueta | luis.zazueta@flydenver.com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050119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745B-2DB6-D607-C919-30211C46930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6949FD40-8DE8-3C3F-8856-170572103C86}"/>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Calibri Light"/>
                <a:cs typeface="Calibri Light"/>
              </a:rPr>
              <a:t>Taxiway L Extension</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2</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703620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168BC-DCA9-02C7-E00F-7A087BF8E384}"/>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DDC86A18-9D95-01FD-3D6F-492C44720971}"/>
              </a:ext>
            </a:extLst>
          </p:cNvPr>
          <p:cNvSpPr>
            <a:spLocks noGrp="1"/>
          </p:cNvSpPr>
          <p:nvPr>
            <p:ph type="title" idx="4294967295"/>
          </p:nvPr>
        </p:nvSpPr>
        <p:spPr>
          <a:xfrm>
            <a:off x="852806" y="402910"/>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Taxiway L Extension</a:t>
            </a:r>
          </a:p>
        </p:txBody>
      </p:sp>
      <p:sp>
        <p:nvSpPr>
          <p:cNvPr id="3" name="TextBox 2">
            <a:extLst>
              <a:ext uri="{FF2B5EF4-FFF2-40B4-BE49-F238E27FC236}">
                <a16:creationId xmlns:a16="http://schemas.microsoft.com/office/drawing/2014/main" id="{2E93D6E5-4BA3-A30B-7615-06E1CFB63A23}"/>
              </a:ext>
              <a:ext uri="{C183D7F6-B498-43B3-948B-1728B52AA6E4}">
                <adec:decorative xmlns:adec="http://schemas.microsoft.com/office/drawing/2017/decorative" val="0"/>
              </a:ext>
            </a:extLst>
          </p:cNvPr>
          <p:cNvSpPr txBox="1"/>
          <p:nvPr/>
        </p:nvSpPr>
        <p:spPr>
          <a:xfrm>
            <a:off x="708533" y="1331801"/>
            <a:ext cx="10236507" cy="4401205"/>
          </a:xfrm>
          <a:prstGeom prst="rect">
            <a:avLst/>
          </a:prstGeom>
          <a:noFill/>
        </p:spPr>
        <p:txBody>
          <a:bodyPr wrap="square" lIns="91440" tIns="45720" rIns="91440" bIns="45720" anchor="t">
            <a:spAutoFit/>
          </a:bodyPr>
          <a:lstStyle/>
          <a:p>
            <a:r>
              <a:rPr lang="en-US" sz="1400">
                <a:ea typeface="+mn-lt"/>
                <a:cs typeface="Calibri"/>
              </a:rPr>
              <a:t>This project will construct a new segment of Taxiway L connecting the existing Taxiway L north of Taxiway EA to Taxiway L at Taxiway AA. The project also includes construction of a new Remain Overnight (RON) pad.  Construction will begin in Q3 of 2026 and will be completed in Q2 of 2028.</a:t>
            </a:r>
          </a:p>
          <a:p>
            <a:endParaRPr lang="en-US" sz="1400" b="1">
              <a:ea typeface="Calibri"/>
              <a:cs typeface="Calibri"/>
            </a:endParaRPr>
          </a:p>
          <a:p>
            <a:r>
              <a:rPr kumimoji="0" lang="en-US" sz="1400" b="1" i="0" u="none" strike="noStrike" kern="1200" cap="none" spc="0" normalizeH="0" baseline="0" noProof="0">
                <a:ln>
                  <a:noFill/>
                </a:ln>
                <a:solidFill>
                  <a:prstClr val="black"/>
                </a:solidFill>
                <a:effectLst/>
                <a:uLnTx/>
                <a:uFillTx/>
                <a:ea typeface="+mn-ea"/>
                <a:cs typeface="Calibri"/>
              </a:rPr>
              <a:t>KEY INFORMATION </a:t>
            </a:r>
            <a:endParaRPr lang="en-US" sz="1400" b="1" i="0" u="none" strike="noStrike" kern="1200" cap="none" spc="0" normalizeH="0" baseline="0" noProof="0">
              <a:ln>
                <a:noFill/>
              </a:ln>
              <a:solidFill>
                <a:prstClr val="black"/>
              </a:solidFill>
              <a:effectLst/>
              <a:uLnTx/>
              <a:uFillTx/>
              <a:ea typeface="Calibri"/>
              <a:cs typeface="Calibri"/>
            </a:endParaRPr>
          </a:p>
          <a:p>
            <a:pPr>
              <a:defRPr/>
            </a:pPr>
            <a:r>
              <a:rPr kumimoji="0" lang="en-US" sz="1400" b="1" i="0" u="none" strike="noStrike" kern="1200" cap="none" spc="0" normalizeH="0" baseline="0" noProof="0">
                <a:ln>
                  <a:noFill/>
                </a:ln>
                <a:effectLst/>
                <a:uLnTx/>
                <a:uFillTx/>
                <a:ea typeface="+mn-ea"/>
                <a:cs typeface="Calibri"/>
              </a:rPr>
              <a:t>Anticipated Advertisement Date: </a:t>
            </a:r>
            <a:r>
              <a:rPr lang="en-US" sz="1400">
                <a:cs typeface="Calibri"/>
              </a:rPr>
              <a:t>Q3 2026</a:t>
            </a:r>
            <a:endParaRPr lang="en-US" sz="1400">
              <a:solidFill>
                <a:prstClr val="black"/>
              </a:solidFill>
              <a:ea typeface="+mn-lt"/>
              <a:cs typeface="+mn-lt"/>
            </a:endParaRPr>
          </a:p>
          <a:p>
            <a:pPr>
              <a:defRPr/>
            </a:pPr>
            <a:r>
              <a:rPr kumimoji="0" lang="en-US" sz="1400" b="1" i="0" u="none" strike="noStrike" kern="1200" cap="none" spc="0" normalizeH="0" baseline="0" noProof="0">
                <a:ln>
                  <a:noFill/>
                </a:ln>
                <a:solidFill>
                  <a:prstClr val="black"/>
                </a:solidFill>
                <a:effectLst/>
                <a:uLnTx/>
                <a:uFillTx/>
                <a:ea typeface="+mn-ea"/>
                <a:cs typeface="Calibri"/>
              </a:rPr>
              <a:t>Estimated Project Value: </a:t>
            </a:r>
            <a:r>
              <a:rPr lang="en-US" sz="1400">
                <a:solidFill>
                  <a:prstClr val="black"/>
                </a:solidFill>
                <a:ea typeface="+mn-lt"/>
                <a:cs typeface="+mn-lt"/>
              </a:rPr>
              <a:t>$100M+</a:t>
            </a:r>
          </a:p>
          <a:p>
            <a:pPr>
              <a:defRPr/>
            </a:pPr>
            <a:r>
              <a:rPr lang="en-US" sz="1400" b="1">
                <a:ea typeface="+mn-lt"/>
                <a:cs typeface="+mn-lt"/>
              </a:rPr>
              <a:t>Small Business Program Goal: </a:t>
            </a:r>
            <a:r>
              <a:rPr lang="en-US" sz="1400">
                <a:ea typeface="+mn-lt"/>
                <a:cs typeface="+mn-lt"/>
              </a:rPr>
              <a:t>TBD</a:t>
            </a:r>
            <a:endParaRPr lang="en-US" sz="1400">
              <a:solidFill>
                <a:prstClr val="black"/>
              </a:solidFill>
              <a:ea typeface="+mn-lt"/>
              <a:cs typeface="+mn-lt"/>
            </a:endParaRPr>
          </a:p>
          <a:p>
            <a:pPr>
              <a:defRPr/>
            </a:pPr>
            <a:r>
              <a:rPr lang="en-US" sz="1400" b="1">
                <a:solidFill>
                  <a:prstClr val="black"/>
                </a:solidFill>
                <a:ea typeface="+mn-lt"/>
                <a:cs typeface="+mn-lt"/>
              </a:rPr>
              <a:t>Key Scope/Industry: </a:t>
            </a:r>
          </a:p>
          <a:p>
            <a:pPr marL="285750" indent="-285750">
              <a:buClr>
                <a:srgbClr val="E35B2A"/>
              </a:buClr>
              <a:buFont typeface="Arial"/>
              <a:buChar char="•"/>
              <a:defRPr/>
            </a:pPr>
            <a:r>
              <a:rPr lang="en-US" sz="1400">
                <a:solidFill>
                  <a:prstClr val="black"/>
                </a:solidFill>
                <a:latin typeface="Calibri"/>
                <a:ea typeface="+mn-lt"/>
                <a:cs typeface="Calibri"/>
              </a:rPr>
              <a:t>Demolition</a:t>
            </a:r>
          </a:p>
          <a:p>
            <a:pPr marL="285750" indent="-285750">
              <a:buClr>
                <a:srgbClr val="E35B2A"/>
              </a:buClr>
              <a:buFont typeface="Arial"/>
              <a:buChar char="•"/>
              <a:defRPr/>
            </a:pPr>
            <a:r>
              <a:rPr lang="en-US" sz="1400">
                <a:solidFill>
                  <a:prstClr val="black"/>
                </a:solidFill>
                <a:latin typeface="Calibri"/>
                <a:ea typeface="+mn-lt"/>
                <a:cs typeface="Calibri"/>
              </a:rPr>
              <a:t>Earthwork</a:t>
            </a:r>
          </a:p>
          <a:p>
            <a:pPr marL="285750" indent="-285750">
              <a:buClr>
                <a:srgbClr val="E35B2A"/>
              </a:buClr>
              <a:buFont typeface="Arial"/>
              <a:buChar char="•"/>
              <a:defRPr/>
            </a:pPr>
            <a:r>
              <a:rPr lang="en-US" sz="1400">
                <a:solidFill>
                  <a:prstClr val="black"/>
                </a:solidFill>
                <a:latin typeface="Calibri"/>
                <a:ea typeface="+mn-lt"/>
                <a:cs typeface="Calibri"/>
              </a:rPr>
              <a:t>Concrete paving</a:t>
            </a:r>
          </a:p>
          <a:p>
            <a:pPr marL="285750" indent="-285750">
              <a:buClr>
                <a:srgbClr val="E35B2A"/>
              </a:buClr>
              <a:buFont typeface="Arial"/>
              <a:buChar char="•"/>
              <a:defRPr/>
            </a:pPr>
            <a:r>
              <a:rPr lang="en-US" sz="1400">
                <a:solidFill>
                  <a:prstClr val="black"/>
                </a:solidFill>
                <a:latin typeface="Calibri"/>
                <a:ea typeface="+mn-lt"/>
                <a:cs typeface="Calibri"/>
              </a:rPr>
              <a:t>Asphalt paving</a:t>
            </a:r>
          </a:p>
          <a:p>
            <a:pPr marL="285750" indent="-285750">
              <a:buClr>
                <a:srgbClr val="E35B2A"/>
              </a:buClr>
              <a:buFont typeface="Arial"/>
              <a:buChar char="•"/>
              <a:defRPr/>
            </a:pPr>
            <a:r>
              <a:rPr lang="en-US" sz="1400">
                <a:solidFill>
                  <a:prstClr val="black"/>
                </a:solidFill>
                <a:latin typeface="Calibri"/>
                <a:ea typeface="+mn-lt"/>
                <a:cs typeface="Calibri"/>
              </a:rPr>
              <a:t>Utility relocations</a:t>
            </a:r>
          </a:p>
          <a:p>
            <a:pPr marL="285750" indent="-285750">
              <a:buClr>
                <a:srgbClr val="E35B2A"/>
              </a:buClr>
              <a:buFont typeface="Arial"/>
              <a:buChar char="•"/>
              <a:defRPr/>
            </a:pPr>
            <a:r>
              <a:rPr lang="en-US" sz="1400">
                <a:solidFill>
                  <a:prstClr val="black"/>
                </a:solidFill>
                <a:latin typeface="Calibri"/>
                <a:ea typeface="+mn-lt"/>
                <a:cs typeface="Calibri"/>
              </a:rPr>
              <a:t>Storm drainage systems</a:t>
            </a:r>
          </a:p>
          <a:p>
            <a:pPr marL="285750" indent="-285750">
              <a:buClr>
                <a:srgbClr val="E35B2A"/>
              </a:buClr>
              <a:buFont typeface="Arial"/>
              <a:buChar char="•"/>
              <a:defRPr/>
            </a:pPr>
            <a:r>
              <a:rPr lang="en-US" sz="1400">
                <a:solidFill>
                  <a:prstClr val="black"/>
                </a:solidFill>
                <a:latin typeface="Calibri"/>
                <a:ea typeface="+mn-lt"/>
                <a:cs typeface="Calibri"/>
              </a:rPr>
              <a:t>Water quality drainage systems</a:t>
            </a:r>
          </a:p>
          <a:p>
            <a:pPr marL="285750" indent="-285750">
              <a:buClr>
                <a:srgbClr val="E35B2A"/>
              </a:buClr>
              <a:buFont typeface="Arial"/>
              <a:buChar char="•"/>
              <a:defRPr/>
            </a:pPr>
            <a:r>
              <a:rPr lang="en-US" sz="1400">
                <a:solidFill>
                  <a:prstClr val="black"/>
                </a:solidFill>
                <a:latin typeface="Calibri"/>
                <a:ea typeface="+mn-lt"/>
                <a:cs typeface="Calibri"/>
              </a:rPr>
              <a:t>Airfield electrical and signage improvements</a:t>
            </a:r>
          </a:p>
          <a:p>
            <a:pPr marL="285750" indent="-285750">
              <a:buClr>
                <a:srgbClr val="E35B2A"/>
              </a:buClr>
              <a:buFont typeface="Arial"/>
              <a:buChar char="•"/>
              <a:defRPr/>
            </a:pPr>
            <a:r>
              <a:rPr lang="en-US" sz="1400">
                <a:solidFill>
                  <a:prstClr val="black"/>
                </a:solidFill>
                <a:latin typeface="Calibri"/>
                <a:ea typeface="+mn-lt"/>
                <a:cs typeface="Calibri"/>
              </a:rPr>
              <a:t>Pavement markings</a:t>
            </a:r>
          </a:p>
          <a:p>
            <a:pPr>
              <a:defRPr/>
            </a:pPr>
            <a:endParaRPr kumimoji="0" lang="en-US" sz="1400" b="1" i="0" u="none" strike="noStrike" kern="1200" cap="none" spc="0" normalizeH="0" baseline="0" noProof="0">
              <a:ln>
                <a:noFill/>
              </a:ln>
              <a:effectLst/>
              <a:uLnTx/>
              <a:uFillTx/>
              <a:ea typeface="+mn-ea"/>
              <a:cs typeface="Calibri"/>
            </a:endParaRPr>
          </a:p>
          <a:p>
            <a:pPr>
              <a:defRPr/>
            </a:pPr>
            <a:r>
              <a:rPr kumimoji="0" lang="en-US" sz="1400" b="1" i="0" u="none" strike="noStrike" kern="1200" cap="none" spc="0" normalizeH="0" baseline="0" noProof="0">
                <a:ln>
                  <a:noFill/>
                </a:ln>
                <a:effectLst/>
                <a:uLnTx/>
                <a:uFillTx/>
                <a:ea typeface="+mn-ea"/>
                <a:cs typeface="Calibri"/>
              </a:rPr>
              <a:t>Project Manager:</a:t>
            </a:r>
            <a:r>
              <a:rPr lang="en-US" sz="1400">
                <a:ea typeface="+mn-lt"/>
                <a:cs typeface="+mn-lt"/>
              </a:rPr>
              <a:t> Brent Nichols | brent.nichols@flydenver.com</a:t>
            </a:r>
            <a:endParaRPr lang="en-US" sz="14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15780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8201C-8D0D-0602-1F61-D2CD480B28DB}"/>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8C162778-32C1-EACC-0113-5D4F0EE4339B}"/>
              </a:ext>
            </a:extLst>
          </p:cNvPr>
          <p:cNvSpPr>
            <a:spLocks noGrp="1"/>
          </p:cNvSpPr>
          <p:nvPr>
            <p:ph type="title" idx="4294967295"/>
          </p:nvPr>
        </p:nvSpPr>
        <p:spPr>
          <a:xfrm>
            <a:off x="852806" y="402910"/>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Taxiway L Extension  </a:t>
            </a:r>
          </a:p>
        </p:txBody>
      </p:sp>
      <p:pic>
        <p:nvPicPr>
          <p:cNvPr id="2" name="Picture 1" descr="A map of a proposed water treatment pond">
            <a:extLst>
              <a:ext uri="{FF2B5EF4-FFF2-40B4-BE49-F238E27FC236}">
                <a16:creationId xmlns:a16="http://schemas.microsoft.com/office/drawing/2014/main" id="{376F1D9A-F6EA-4AC7-4433-784D86980123}"/>
              </a:ext>
            </a:extLst>
          </p:cNvPr>
          <p:cNvPicPr>
            <a:picLocks noChangeAspect="1"/>
          </p:cNvPicPr>
          <p:nvPr/>
        </p:nvPicPr>
        <p:blipFill>
          <a:blip r:embed="rId3"/>
          <a:stretch>
            <a:fillRect/>
          </a:stretch>
        </p:blipFill>
        <p:spPr>
          <a:xfrm>
            <a:off x="1048987" y="1380938"/>
            <a:ext cx="10004962" cy="3759656"/>
          </a:xfrm>
          <a:prstGeom prst="rect">
            <a:avLst/>
          </a:prstGeom>
        </p:spPr>
      </p:pic>
    </p:spTree>
    <p:extLst>
      <p:ext uri="{BB962C8B-B14F-4D97-AF65-F5344CB8AC3E}">
        <p14:creationId xmlns:p14="http://schemas.microsoft.com/office/powerpoint/2010/main" val="2765435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B83D2-BAA3-8E76-1D13-1CCEC143D4CF}"/>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F07EFAA-59F2-A47D-E25D-615969E032B1}"/>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Calibri Light"/>
                <a:cs typeface="Calibri Light"/>
              </a:rPr>
              <a:t>Terminal Parking Structure Accessibility Improvements Phase 2 (PKPB2)</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3</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321469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AA0A-F9B3-F052-781D-5FA5E2352FB7}"/>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FF9DAE62-4DB5-E325-353A-02267BDA7CC2}"/>
              </a:ext>
            </a:extLst>
          </p:cNvPr>
          <p:cNvSpPr>
            <a:spLocks noGrp="1"/>
          </p:cNvSpPr>
          <p:nvPr>
            <p:ph type="title" idx="4294967295"/>
          </p:nvPr>
        </p:nvSpPr>
        <p:spPr>
          <a:xfrm>
            <a:off x="852806" y="402910"/>
            <a:ext cx="10092234"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700">
                <a:solidFill>
                  <a:srgbClr val="440099"/>
                </a:solidFill>
                <a:latin typeface="+mn-lt"/>
                <a:ea typeface="+mn-ea"/>
                <a:cs typeface="+mn-cs"/>
              </a:rPr>
              <a:t>Terminal Parking Structure Accessibility Improvements Phase 2 (PKPB2)</a:t>
            </a:r>
          </a:p>
        </p:txBody>
      </p:sp>
      <p:sp>
        <p:nvSpPr>
          <p:cNvPr id="3" name="TextBox 2">
            <a:extLst>
              <a:ext uri="{FF2B5EF4-FFF2-40B4-BE49-F238E27FC236}">
                <a16:creationId xmlns:a16="http://schemas.microsoft.com/office/drawing/2014/main" id="{481A4E14-E660-8346-C615-5ED1ECC14634}"/>
              </a:ext>
              <a:ext uri="{C183D7F6-B498-43B3-948B-1728B52AA6E4}">
                <adec:decorative xmlns:adec="http://schemas.microsoft.com/office/drawing/2017/decorative" val="0"/>
              </a:ext>
            </a:extLst>
          </p:cNvPr>
          <p:cNvSpPr txBox="1"/>
          <p:nvPr/>
        </p:nvSpPr>
        <p:spPr>
          <a:xfrm>
            <a:off x="708533" y="1331801"/>
            <a:ext cx="10236507" cy="4832092"/>
          </a:xfrm>
          <a:prstGeom prst="rect">
            <a:avLst/>
          </a:prstGeom>
          <a:noFill/>
        </p:spPr>
        <p:txBody>
          <a:bodyPr wrap="square" lIns="91440" tIns="45720" rIns="91440" bIns="45720" anchor="t">
            <a:spAutoFit/>
          </a:bodyPr>
          <a:lstStyle/>
          <a:p>
            <a:r>
              <a:rPr lang="en-US" sz="1400">
                <a:ea typeface="+mn-lt"/>
                <a:cs typeface="Calibri"/>
              </a:rPr>
              <a:t>This project represents the next phase of the Terminal Parking Structure Accessibility Improvements (PKPB2) and initiates construction in the East and West (EW) Parking Structures. PKPB2 will complete the remaining scope deferred during Phase one due to operational constraints, specifically the West parking structure MOD two and Level six MOD three, while advancing accessibility improvement in East Parking Structure MODs one through three and levels four and six. </a:t>
            </a:r>
            <a:br>
              <a:rPr lang="en-US" sz="1400">
                <a:ea typeface="+mn-lt"/>
                <a:cs typeface="Calibri"/>
              </a:rPr>
            </a:br>
            <a:endParaRPr lang="en-US" sz="1400" b="1">
              <a:ea typeface="Calibri"/>
              <a:cs typeface="Calibri"/>
            </a:endParaRPr>
          </a:p>
          <a:p>
            <a:r>
              <a:rPr kumimoji="0" lang="en-US" sz="1400" b="1" i="0" u="none" strike="noStrike" kern="1200" cap="none" spc="0" normalizeH="0" baseline="0" noProof="0">
                <a:ln>
                  <a:noFill/>
                </a:ln>
                <a:solidFill>
                  <a:prstClr val="black"/>
                </a:solidFill>
                <a:effectLst/>
                <a:uLnTx/>
                <a:uFillTx/>
                <a:ea typeface="+mn-ea"/>
                <a:cs typeface="Calibri"/>
              </a:rPr>
              <a:t>KEY INFORMATION </a:t>
            </a:r>
            <a:endParaRPr lang="en-US" sz="1400" b="1" i="0" u="none" strike="noStrike" kern="1200" cap="none" spc="0" normalizeH="0" baseline="0" noProof="0">
              <a:ln>
                <a:noFill/>
              </a:ln>
              <a:solidFill>
                <a:prstClr val="black"/>
              </a:solidFill>
              <a:effectLst/>
              <a:uLnTx/>
              <a:uFillTx/>
              <a:ea typeface="Calibri"/>
              <a:cs typeface="Calibri"/>
            </a:endParaRPr>
          </a:p>
          <a:p>
            <a:pPr>
              <a:defRPr/>
            </a:pPr>
            <a:r>
              <a:rPr kumimoji="0" lang="en-US" sz="1400" b="1" i="0" u="none" strike="noStrike" kern="1200" cap="none" spc="0" normalizeH="0" baseline="0" noProof="0">
                <a:ln>
                  <a:noFill/>
                </a:ln>
                <a:effectLst/>
                <a:uLnTx/>
                <a:uFillTx/>
                <a:ea typeface="+mn-ea"/>
                <a:cs typeface="Calibri"/>
              </a:rPr>
              <a:t>Anticipated Advertisement Date: </a:t>
            </a:r>
            <a:r>
              <a:rPr kumimoji="0" lang="en-US" sz="1400" i="0" u="none" strike="noStrike" kern="1200" cap="none" spc="0" normalizeH="0" baseline="0" noProof="0">
                <a:ln>
                  <a:noFill/>
                </a:ln>
                <a:effectLst/>
                <a:uLnTx/>
                <a:uFillTx/>
                <a:ea typeface="+mn-ea"/>
                <a:cs typeface="Calibri"/>
              </a:rPr>
              <a:t>Q2 - </a:t>
            </a:r>
            <a:r>
              <a:rPr lang="en-US" sz="1400">
                <a:cs typeface="Calibri"/>
              </a:rPr>
              <a:t>Q3 2026</a:t>
            </a:r>
            <a:endParaRPr lang="en-US" sz="1400">
              <a:solidFill>
                <a:prstClr val="black"/>
              </a:solidFill>
              <a:ea typeface="+mn-lt"/>
              <a:cs typeface="+mn-lt"/>
            </a:endParaRPr>
          </a:p>
          <a:p>
            <a:pPr>
              <a:defRPr/>
            </a:pPr>
            <a:r>
              <a:rPr kumimoji="0" lang="en-US" sz="1400" b="1" i="0" u="none" strike="noStrike" kern="1200" cap="none" spc="0" normalizeH="0" baseline="0" noProof="0">
                <a:ln>
                  <a:noFill/>
                </a:ln>
                <a:solidFill>
                  <a:prstClr val="black"/>
                </a:solidFill>
                <a:effectLst/>
                <a:uLnTx/>
                <a:uFillTx/>
                <a:ea typeface="+mn-ea"/>
                <a:cs typeface="Calibri"/>
              </a:rPr>
              <a:t>Estimated Project Value: </a:t>
            </a:r>
            <a:r>
              <a:rPr lang="en-US" sz="1400">
                <a:solidFill>
                  <a:prstClr val="black"/>
                </a:solidFill>
                <a:ea typeface="+mn-lt"/>
                <a:cs typeface="+mn-lt"/>
              </a:rPr>
              <a:t>$10M to $49.99M </a:t>
            </a:r>
          </a:p>
          <a:p>
            <a:pPr>
              <a:defRPr/>
            </a:pPr>
            <a:r>
              <a:rPr lang="en-US" sz="1400" b="1">
                <a:ea typeface="+mn-lt"/>
                <a:cs typeface="+mn-lt"/>
              </a:rPr>
              <a:t>Small Business Program Goal: </a:t>
            </a:r>
            <a:r>
              <a:rPr lang="en-US" sz="1400">
                <a:ea typeface="+mn-lt"/>
                <a:cs typeface="+mn-lt"/>
              </a:rPr>
              <a:t>TBD</a:t>
            </a:r>
            <a:endParaRPr lang="en-US" sz="1400">
              <a:solidFill>
                <a:prstClr val="black"/>
              </a:solidFill>
              <a:ea typeface="+mn-lt"/>
              <a:cs typeface="+mn-lt"/>
            </a:endParaRPr>
          </a:p>
          <a:p>
            <a:pPr fontAlgn="t"/>
            <a:r>
              <a:rPr lang="en-US" sz="1400" b="1"/>
              <a:t>Key Scope</a:t>
            </a:r>
            <a:endParaRPr lang="en-US" sz="1400"/>
          </a:p>
          <a:p>
            <a:pPr marL="285750" indent="-285750" fontAlgn="t">
              <a:buClr>
                <a:srgbClr val="E35B2A"/>
              </a:buClr>
              <a:buFont typeface="Arial" panose="020B0604020202020204" pitchFamily="34" charset="0"/>
              <a:buChar char="•"/>
            </a:pPr>
            <a:r>
              <a:rPr lang="en-US" sz="1400"/>
              <a:t>Replace non-ADA compliant paving and ramps</a:t>
            </a:r>
          </a:p>
          <a:p>
            <a:pPr marL="285750" indent="-285750" fontAlgn="t">
              <a:buClr>
                <a:srgbClr val="E35B2A"/>
              </a:buClr>
              <a:buFont typeface="Arial" panose="020B0604020202020204" pitchFamily="34" charset="0"/>
              <a:buChar char="•"/>
            </a:pPr>
            <a:r>
              <a:rPr lang="en-US" sz="1400"/>
              <a:t>Add ADA compliant ramps and signage</a:t>
            </a:r>
          </a:p>
          <a:p>
            <a:pPr marL="285750" indent="-285750" fontAlgn="t">
              <a:buClr>
                <a:srgbClr val="E35B2A"/>
              </a:buClr>
              <a:buFont typeface="Arial" panose="020B0604020202020204" pitchFamily="34" charset="0"/>
              <a:buChar char="•"/>
            </a:pPr>
            <a:r>
              <a:rPr lang="en-US" sz="1400"/>
              <a:t>Update site and building wayfinding</a:t>
            </a:r>
          </a:p>
          <a:p>
            <a:pPr marL="285750" indent="-285750" fontAlgn="t">
              <a:buClr>
                <a:srgbClr val="E35B2A"/>
              </a:buClr>
              <a:buFont typeface="Arial" panose="020B0604020202020204" pitchFamily="34" charset="0"/>
              <a:buChar char="•"/>
            </a:pPr>
            <a:r>
              <a:rPr lang="en-US" sz="1400"/>
              <a:t>Add passenger loading zones</a:t>
            </a:r>
          </a:p>
          <a:p>
            <a:pPr marL="285750" indent="-285750" fontAlgn="t">
              <a:buClr>
                <a:srgbClr val="E35B2A"/>
              </a:buClr>
              <a:buFont typeface="Arial" panose="020B0604020202020204" pitchFamily="34" charset="0"/>
              <a:buChar char="•"/>
            </a:pPr>
            <a:r>
              <a:rPr lang="en-US" sz="1400"/>
              <a:t>Install new bollards and clearance signs</a:t>
            </a:r>
          </a:p>
          <a:p>
            <a:pPr fontAlgn="t"/>
            <a:br>
              <a:rPr lang="en-US" sz="1400" b="1"/>
            </a:br>
            <a:r>
              <a:rPr lang="en-US" sz="1400" b="1"/>
              <a:t>Industry</a:t>
            </a:r>
            <a:endParaRPr lang="en-US" sz="1400"/>
          </a:p>
          <a:p>
            <a:pPr marL="285750" indent="-285750" fontAlgn="t">
              <a:buClr>
                <a:srgbClr val="E35B2A"/>
              </a:buClr>
              <a:buFont typeface="Arial" panose="020B0604020202020204" pitchFamily="34" charset="0"/>
              <a:buChar char="•"/>
            </a:pPr>
            <a:r>
              <a:rPr lang="en-US" sz="1400"/>
              <a:t>Parking structure upgrades</a:t>
            </a:r>
          </a:p>
          <a:p>
            <a:pPr marL="285750" indent="-285750" fontAlgn="t">
              <a:buClr>
                <a:srgbClr val="E35B2A"/>
              </a:buClr>
              <a:buFont typeface="Arial" panose="020B0604020202020204" pitchFamily="34" charset="0"/>
              <a:buChar char="•"/>
            </a:pPr>
            <a:r>
              <a:rPr lang="en-US" sz="1400"/>
              <a:t>Accessibility improvements</a:t>
            </a:r>
          </a:p>
          <a:p>
            <a:pPr marL="285750" indent="-285750" fontAlgn="t">
              <a:buClr>
                <a:srgbClr val="E35B2A"/>
              </a:buClr>
              <a:buFont typeface="Arial" panose="020B0604020202020204" pitchFamily="34" charset="0"/>
              <a:buChar char="•"/>
            </a:pPr>
            <a:r>
              <a:rPr lang="en-US" sz="1400"/>
              <a:t>Civil and structural construction</a:t>
            </a:r>
          </a:p>
          <a:p>
            <a:pPr>
              <a:defRPr/>
            </a:pPr>
            <a:endParaRPr kumimoji="0" lang="en-US" sz="1400" b="1" i="0" u="none" strike="noStrike" kern="1200" cap="none" spc="0" normalizeH="0" baseline="0" noProof="0">
              <a:ln>
                <a:noFill/>
              </a:ln>
              <a:effectLst/>
              <a:uLnTx/>
              <a:uFillTx/>
              <a:ea typeface="+mn-ea"/>
              <a:cs typeface="Calibri"/>
            </a:endParaRPr>
          </a:p>
          <a:p>
            <a:pPr>
              <a:defRPr/>
            </a:pPr>
            <a:r>
              <a:rPr kumimoji="0" lang="en-US" sz="1400" b="1" i="0" u="none" strike="noStrike" kern="1200" cap="none" spc="0" normalizeH="0" baseline="0" noProof="0">
                <a:ln>
                  <a:noFill/>
                </a:ln>
                <a:effectLst/>
                <a:uLnTx/>
                <a:uFillTx/>
                <a:ea typeface="+mn-ea"/>
                <a:cs typeface="Calibri"/>
              </a:rPr>
              <a:t>Project Manager:</a:t>
            </a:r>
            <a:r>
              <a:rPr lang="en-US" sz="1400">
                <a:ea typeface="+mn-lt"/>
                <a:cs typeface="+mn-lt"/>
              </a:rPr>
              <a:t> Ben Finley | Benjamin.finley@flydenver.com</a:t>
            </a:r>
            <a:endParaRPr lang="en-US" sz="14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91497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6B3C61-9390-6E8A-E7B0-CB103B0B10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2805" y="1262115"/>
            <a:ext cx="7439317" cy="5241442"/>
          </a:xfrm>
          <a:prstGeom prst="rect">
            <a:avLst/>
          </a:prstGeom>
        </p:spPr>
      </p:pic>
      <p:sp>
        <p:nvSpPr>
          <p:cNvPr id="8" name="Text Placeholder 15">
            <a:extLst>
              <a:ext uri="{FF2B5EF4-FFF2-40B4-BE49-F238E27FC236}">
                <a16:creationId xmlns:a16="http://schemas.microsoft.com/office/drawing/2014/main" id="{701C0CFB-76EF-33B3-1EE9-9F0611841BE8}"/>
              </a:ext>
              <a:ext uri="{C183D7F6-B498-43B3-948B-1728B52AA6E4}">
                <adec:decorative xmlns:adec="http://schemas.microsoft.com/office/drawing/2017/decorative" val="0"/>
              </a:ext>
            </a:extLst>
          </p:cNvPr>
          <p:cNvSpPr txBox="1">
            <a:spLocks noGrp="1"/>
          </p:cNvSpPr>
          <p:nvPr>
            <p:ph type="title" idx="4294967295"/>
          </p:nvPr>
        </p:nvSpPr>
        <p:spPr>
          <a:xfrm>
            <a:off x="561859" y="217131"/>
            <a:ext cx="10535631" cy="71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700" b="0" i="0" u="none" strike="noStrike" kern="1200" cap="none" spc="0" normalizeH="0" baseline="0" noProof="0">
                <a:ln>
                  <a:noFill/>
                </a:ln>
                <a:solidFill>
                  <a:srgbClr val="440099"/>
                </a:solidFill>
                <a:effectLst/>
                <a:uLnTx/>
                <a:uFillTx/>
                <a:latin typeface="+mn-lt"/>
                <a:ea typeface="+mn-ea"/>
                <a:cs typeface="+mn-cs"/>
              </a:rPr>
              <a:t>Terminal Parking Structure Accessibility Improvements Phase 2 (PKPB2) </a:t>
            </a:r>
          </a:p>
        </p:txBody>
      </p:sp>
      <p:sp>
        <p:nvSpPr>
          <p:cNvPr id="13" name="Rectangle 12">
            <a:extLst>
              <a:ext uri="{FF2B5EF4-FFF2-40B4-BE49-F238E27FC236}">
                <a16:creationId xmlns:a16="http://schemas.microsoft.com/office/drawing/2014/main" id="{0B5FABF6-B43B-B73A-F2AA-D6A925E25081}"/>
              </a:ext>
              <a:ext uri="{C183D7F6-B498-43B3-948B-1728B52AA6E4}">
                <adec:decorative xmlns:adec="http://schemas.microsoft.com/office/drawing/2017/decorative" val="1"/>
              </a:ext>
            </a:extLst>
          </p:cNvPr>
          <p:cNvSpPr/>
          <p:nvPr/>
        </p:nvSpPr>
        <p:spPr>
          <a:xfrm>
            <a:off x="1195388" y="2805111"/>
            <a:ext cx="1535906" cy="835820"/>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B701B6-4E47-E7B3-7FD3-B2384955F3E1}"/>
              </a:ext>
              <a:ext uri="{C183D7F6-B498-43B3-948B-1728B52AA6E4}">
                <adec:decorative xmlns:adec="http://schemas.microsoft.com/office/drawing/2017/decorative" val="1"/>
              </a:ext>
            </a:extLst>
          </p:cNvPr>
          <p:cNvSpPr/>
          <p:nvPr/>
        </p:nvSpPr>
        <p:spPr>
          <a:xfrm>
            <a:off x="6477000" y="1843089"/>
            <a:ext cx="1530528" cy="813687"/>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CD3D41-CD9A-F5CB-741D-F5AF0B5D7083}"/>
              </a:ext>
              <a:ext uri="{C183D7F6-B498-43B3-948B-1728B52AA6E4}">
                <adec:decorative xmlns:adec="http://schemas.microsoft.com/office/drawing/2017/decorative" val="1"/>
              </a:ext>
            </a:extLst>
          </p:cNvPr>
          <p:cNvSpPr/>
          <p:nvPr/>
        </p:nvSpPr>
        <p:spPr>
          <a:xfrm>
            <a:off x="6451423" y="3889282"/>
            <a:ext cx="1530528" cy="813687"/>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ED1A37-604F-25AC-35CD-80398EFEE4B8}"/>
              </a:ext>
              <a:ext uri="{C183D7F6-B498-43B3-948B-1728B52AA6E4}">
                <adec:decorative xmlns:adec="http://schemas.microsoft.com/office/drawing/2017/decorative" val="1"/>
              </a:ext>
            </a:extLst>
          </p:cNvPr>
          <p:cNvSpPr/>
          <p:nvPr/>
        </p:nvSpPr>
        <p:spPr>
          <a:xfrm>
            <a:off x="6477000" y="2855119"/>
            <a:ext cx="1504951" cy="835820"/>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3E106A-A843-1883-6F4B-223784067482}"/>
              </a:ext>
              <a:ext uri="{C183D7F6-B498-43B3-948B-1728B52AA6E4}">
                <adec:decorative xmlns:adec="http://schemas.microsoft.com/office/drawing/2017/decorative" val="1"/>
              </a:ext>
            </a:extLst>
          </p:cNvPr>
          <p:cNvSpPr/>
          <p:nvPr/>
        </p:nvSpPr>
        <p:spPr>
          <a:xfrm>
            <a:off x="3595255" y="1749403"/>
            <a:ext cx="133004" cy="2953566"/>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F5407A-E7EE-862F-61D2-3EE7E7D11DCC}"/>
              </a:ext>
              <a:ext uri="{C183D7F6-B498-43B3-948B-1728B52AA6E4}">
                <adec:decorative xmlns:adec="http://schemas.microsoft.com/office/drawing/2017/decorative" val="1"/>
              </a:ext>
            </a:extLst>
          </p:cNvPr>
          <p:cNvSpPr/>
          <p:nvPr/>
        </p:nvSpPr>
        <p:spPr>
          <a:xfrm>
            <a:off x="5454458" y="1749403"/>
            <a:ext cx="133004" cy="2953566"/>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074EF5A-8865-5DC0-1684-8960405BBF7B}"/>
              </a:ext>
            </a:extLst>
          </p:cNvPr>
          <p:cNvSpPr txBox="1"/>
          <p:nvPr/>
        </p:nvSpPr>
        <p:spPr>
          <a:xfrm>
            <a:off x="8517390" y="1843089"/>
            <a:ext cx="1526650" cy="369332"/>
          </a:xfrm>
          <a:prstGeom prst="rect">
            <a:avLst/>
          </a:prstGeom>
          <a:noFill/>
        </p:spPr>
        <p:txBody>
          <a:bodyPr wrap="square" rtlCol="0">
            <a:spAutoFit/>
          </a:bodyPr>
          <a:lstStyle/>
          <a:p>
            <a:r>
              <a:rPr lang="en-US"/>
              <a:t>Area of work - </a:t>
            </a:r>
          </a:p>
        </p:txBody>
      </p:sp>
      <p:sp>
        <p:nvSpPr>
          <p:cNvPr id="21" name="Rectangle 20">
            <a:extLst>
              <a:ext uri="{FF2B5EF4-FFF2-40B4-BE49-F238E27FC236}">
                <a16:creationId xmlns:a16="http://schemas.microsoft.com/office/drawing/2014/main" id="{6A493E21-561B-4FE0-EA44-A9B6A34B81C2}"/>
              </a:ext>
              <a:ext uri="{C183D7F6-B498-43B3-948B-1728B52AA6E4}">
                <adec:decorative xmlns:adec="http://schemas.microsoft.com/office/drawing/2017/decorative" val="1"/>
              </a:ext>
            </a:extLst>
          </p:cNvPr>
          <p:cNvSpPr/>
          <p:nvPr/>
        </p:nvSpPr>
        <p:spPr>
          <a:xfrm>
            <a:off x="10044040" y="1886158"/>
            <a:ext cx="324461" cy="283193"/>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ED5C9EE-F265-844D-602C-464910FA7252}"/>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32328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5909-EA88-F104-B8A9-429673941B3C}"/>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999D47C-1219-8C08-622E-56C9BACDAC22}"/>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a:ea typeface="Calibri"/>
                <a:cs typeface="Calibri"/>
              </a:rPr>
              <a:t>2026 Annual Landside Pavement Rehab</a:t>
            </a:r>
            <a:br>
              <a:rPr lang="en-US" sz="3600" b="0" i="0" u="none" strike="noStrike" kern="1200" cap="none" spc="0" normalizeH="0" baseline="0" noProof="0">
                <a:ln>
                  <a:noFill/>
                </a:ln>
                <a:solidFill>
                  <a:schemeClr val="bg1"/>
                </a:solidFill>
                <a:effectLst/>
                <a:uLnTx/>
                <a:uFillTx/>
                <a:latin typeface="+mn-lt"/>
                <a:ea typeface="Calibri"/>
                <a:cs typeface="Calibri"/>
              </a:rPr>
            </a:br>
            <a:r>
              <a:rPr lang="en-US" sz="3600">
                <a:solidFill>
                  <a:schemeClr val="bg1"/>
                </a:solidFill>
                <a:ea typeface="Calibri Light"/>
                <a:cs typeface="Calibri Light"/>
              </a:rPr>
              <a:t>Breakout Room # 4</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349380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38E6-3DBA-85B4-0875-63C24E6F4B22}"/>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8BC486B-A2C6-F97C-199F-3F335C4AFE9B}"/>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Calibri Light"/>
                <a:cs typeface="Calibri Light"/>
              </a:rPr>
              <a:t>2026 Annual Landside Pavement </a:t>
            </a:r>
            <a:r>
              <a:rPr lang="en-US" sz="2800">
                <a:solidFill>
                  <a:srgbClr val="440099"/>
                </a:solidFill>
                <a:latin typeface="+mn-lt"/>
                <a:ea typeface="+mj-lt"/>
                <a:cs typeface="+mj-lt"/>
              </a:rPr>
              <a:t>Rehab</a:t>
            </a:r>
            <a:endParaRPr lang="en-US">
              <a:latin typeface="+mn-lt"/>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CC34B6C7-0249-AC1B-3467-F861596C3304}"/>
              </a:ext>
              <a:ext uri="{C183D7F6-B498-43B3-948B-1728B52AA6E4}">
                <adec:decorative xmlns:adec="http://schemas.microsoft.com/office/drawing/2017/decorative" val="0"/>
              </a:ext>
            </a:extLst>
          </p:cNvPr>
          <p:cNvSpPr txBox="1"/>
          <p:nvPr/>
        </p:nvSpPr>
        <p:spPr>
          <a:xfrm>
            <a:off x="708533" y="1331801"/>
            <a:ext cx="10236507" cy="4031873"/>
          </a:xfrm>
          <a:prstGeom prst="rect">
            <a:avLst/>
          </a:prstGeom>
          <a:noFill/>
        </p:spPr>
        <p:txBody>
          <a:bodyPr wrap="square" lIns="91440" tIns="45720" rIns="91440" bIns="45720" anchor="t">
            <a:spAutoFit/>
          </a:bodyPr>
          <a:lstStyle/>
          <a:p>
            <a:r>
              <a:rPr lang="en-US" sz="1600">
                <a:ea typeface="+mn-lt"/>
                <a:cs typeface="+mn-lt"/>
              </a:rPr>
              <a:t> </a:t>
            </a:r>
            <a:r>
              <a:rPr lang="en-US" sz="1600">
                <a:latin typeface="Calibri"/>
                <a:ea typeface="+mn-lt"/>
                <a:cs typeface="Calibri"/>
              </a:rPr>
              <a:t>Asphalt full‑depth reclamation of existing roads with signage, striping and traffic control. IFB documents are planned for release at the end of March 2026.</a:t>
            </a:r>
          </a:p>
          <a:p>
            <a:endParaRPr lang="en-US" sz="1600" b="1">
              <a:ea typeface="+mn-lt"/>
              <a:cs typeface="+mn-lt"/>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 </a:t>
            </a:r>
            <a:r>
              <a:rPr lang="en-US" sz="1600">
                <a:ea typeface="+mn-lt"/>
                <a:cs typeface="+mn-lt"/>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$10M to $49.99M</a:t>
            </a:r>
          </a:p>
          <a:p>
            <a:pPr>
              <a:defRPr/>
            </a:pPr>
            <a:r>
              <a:rPr lang="en-US" sz="1600" b="1">
                <a:ea typeface="+mn-lt"/>
                <a:cs typeface="+mn-lt"/>
              </a:rPr>
              <a:t>Small Business Program Goal: </a:t>
            </a:r>
            <a:r>
              <a:rPr lang="en-US" sz="1600">
                <a:ea typeface="+mn-lt"/>
                <a:cs typeface="+mn-lt"/>
              </a:rPr>
              <a:t>21% DBE goal</a:t>
            </a:r>
            <a:endParaRPr lang="en-US" sz="1600">
              <a:solidFill>
                <a:prstClr val="black"/>
              </a:solidFill>
              <a:ea typeface="+mn-lt"/>
              <a:cs typeface="+mn-lt"/>
            </a:endParaRPr>
          </a:p>
          <a:p>
            <a:pPr>
              <a:defRPr/>
            </a:pP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mn-lt"/>
              </a:rPr>
              <a:t>Asphalt milling, </a:t>
            </a:r>
          </a:p>
          <a:p>
            <a:pPr marL="285750" indent="-285750">
              <a:buClr>
                <a:srgbClr val="E35B2A"/>
              </a:buClr>
              <a:buFont typeface="Arial"/>
              <a:buChar char="•"/>
              <a:defRPr/>
            </a:pPr>
            <a:r>
              <a:rPr lang="en-US" sz="1600">
                <a:solidFill>
                  <a:prstClr val="black"/>
                </a:solidFill>
                <a:ea typeface="+mn-lt"/>
                <a:cs typeface="+mn-lt"/>
              </a:rPr>
              <a:t>Asphalt full-depth-reclamation, </a:t>
            </a:r>
          </a:p>
          <a:p>
            <a:pPr marL="285750" indent="-285750">
              <a:buClr>
                <a:srgbClr val="E35B2A"/>
              </a:buClr>
              <a:buFont typeface="Arial"/>
              <a:buChar char="•"/>
              <a:defRPr/>
            </a:pPr>
            <a:r>
              <a:rPr lang="en-US" sz="1600">
                <a:solidFill>
                  <a:prstClr val="black"/>
                </a:solidFill>
                <a:ea typeface="+mn-lt"/>
                <a:cs typeface="+mn-lt"/>
              </a:rPr>
              <a:t>Asphalt paving, </a:t>
            </a:r>
          </a:p>
          <a:p>
            <a:pPr marL="285750" indent="-285750">
              <a:buClr>
                <a:srgbClr val="E35B2A"/>
              </a:buClr>
              <a:buFont typeface="Arial"/>
              <a:buChar char="•"/>
              <a:defRPr/>
            </a:pPr>
            <a:r>
              <a:rPr lang="en-US" sz="1600">
                <a:solidFill>
                  <a:prstClr val="black"/>
                </a:solidFill>
                <a:ea typeface="+mn-lt"/>
                <a:cs typeface="+mn-lt"/>
              </a:rPr>
              <a:t>Pavement markings, </a:t>
            </a:r>
          </a:p>
          <a:p>
            <a:pPr marL="285750" indent="-285750">
              <a:buClr>
                <a:srgbClr val="E35B2A"/>
              </a:buClr>
              <a:buFont typeface="Arial"/>
              <a:buChar char="•"/>
              <a:defRPr/>
            </a:pPr>
            <a:r>
              <a:rPr lang="en-US" sz="1600">
                <a:solidFill>
                  <a:prstClr val="black"/>
                </a:solidFill>
                <a:ea typeface="+mn-lt"/>
                <a:cs typeface="+mn-lt"/>
              </a:rPr>
              <a:t>Traffic signage, </a:t>
            </a:r>
          </a:p>
          <a:p>
            <a:pPr marL="285750" indent="-285750">
              <a:buClr>
                <a:srgbClr val="E35B2A"/>
              </a:buClr>
              <a:buFont typeface="Arial"/>
              <a:buChar char="•"/>
              <a:defRPr/>
            </a:pPr>
            <a:r>
              <a:rPr lang="en-US" sz="1600">
                <a:solidFill>
                  <a:prstClr val="black"/>
                </a:solidFill>
                <a:ea typeface="+mn-lt"/>
                <a:cs typeface="+mn-lt"/>
              </a:rPr>
              <a:t>Traffic control</a:t>
            </a:r>
            <a:endParaRPr lang="en-US" sz="1600">
              <a:solidFill>
                <a:prstClr val="black"/>
              </a:solidFill>
              <a:ea typeface="Calibri"/>
              <a:cs typeface="Calibri"/>
            </a:endParaRPr>
          </a:p>
          <a:p>
            <a:pPr>
              <a:defRPr/>
            </a:pPr>
            <a:endParaRPr lang="en-US" sz="1600" b="1">
              <a:solidFill>
                <a:prstClr val="black"/>
              </a:solidFill>
              <a:ea typeface="+mn-lt"/>
              <a:cs typeface="+mn-lt"/>
            </a:endParaRPr>
          </a:p>
          <a:p>
            <a:pPr>
              <a:defRPr/>
            </a:pPr>
            <a:r>
              <a:rPr kumimoji="0" lang="en-US" sz="1600" b="1" i="0" u="none" strike="noStrike" kern="1200" cap="none" spc="0" normalizeH="0" baseline="0" noProof="0">
                <a:ln>
                  <a:noFill/>
                </a:ln>
                <a:effectLst/>
                <a:uLnTx/>
                <a:uFillTx/>
                <a:ea typeface="+mn-ea"/>
                <a:cs typeface="Calibri"/>
              </a:rPr>
              <a:t>Project Manager:</a:t>
            </a:r>
            <a:r>
              <a:rPr lang="en-US" sz="1600">
                <a:ea typeface="+mn-lt"/>
                <a:cs typeface="+mn-lt"/>
              </a:rPr>
              <a:t> Jake Hoesch | </a:t>
            </a:r>
            <a:r>
              <a:rPr lang="en-US" sz="1600">
                <a:ea typeface="+mn-lt"/>
                <a:cs typeface="+mn-lt"/>
                <a:hlinkClick r:id="rId3"/>
              </a:rPr>
              <a:t>jacob.hoesch@flydenver.com</a:t>
            </a:r>
            <a:r>
              <a:rPr lang="en-US" sz="1600">
                <a:ea typeface="+mn-lt"/>
                <a:cs typeface="+mn-lt"/>
              </a:rPr>
              <a:t> </a:t>
            </a:r>
            <a:endParaRPr lang="en-US" sz="1600">
              <a:solidFill>
                <a:srgbClr val="0070C0"/>
              </a:solidFill>
              <a:ea typeface="Calibri"/>
              <a:cs typeface="Calibri"/>
            </a:endParaRPr>
          </a:p>
        </p:txBody>
      </p:sp>
    </p:spTree>
    <p:extLst>
      <p:ext uri="{BB962C8B-B14F-4D97-AF65-F5344CB8AC3E}">
        <p14:creationId xmlns:p14="http://schemas.microsoft.com/office/powerpoint/2010/main" val="525736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7676-0482-9DB2-8CD0-7F2CFDCA319E}"/>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1048170-CF29-BB10-A4CE-D28E7B6D3F1C}"/>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26-006 ACON CCON Wayfinding Refresh</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5</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73345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566767"/>
            <a:ext cx="10257415" cy="577850"/>
          </a:xfrm>
          <a:prstGeom prst="rect">
            <a:avLst/>
          </a:prstGeom>
        </p:spPr>
        <p:txBody>
          <a:bodyPr/>
          <a:lstStyle/>
          <a:p>
            <a:pPr>
              <a:buClr>
                <a:schemeClr val="tx1"/>
              </a:buClr>
            </a:pPr>
            <a:r>
              <a:rPr lang="en-US" sz="2000"/>
              <a:t>Please note the following Zoom housekeeping items as you enter:</a:t>
            </a:r>
          </a:p>
          <a:p>
            <a:pPr marL="285750" indent="-285750">
              <a:buClr>
                <a:schemeClr val="tx1"/>
              </a:buClr>
              <a:buFont typeface="Arial" panose="020B0604020202020204" pitchFamily="34" charset="0"/>
              <a:buChar char="•"/>
            </a:pPr>
            <a:r>
              <a:rPr lang="en-US" sz="2000"/>
              <a:t>All cameras and microphones must remain off during the main session</a:t>
            </a:r>
          </a:p>
          <a:p>
            <a:pPr marL="285750" indent="-285750">
              <a:buClr>
                <a:schemeClr val="tx1"/>
              </a:buClr>
              <a:buFont typeface="Arial" panose="020B0604020202020204" pitchFamily="34" charset="0"/>
              <a:buChar char="•"/>
            </a:pPr>
            <a:r>
              <a:rPr lang="en-US" sz="2000"/>
              <a:t>If you would like to introduce your firm to everyone, please scan the QR Code and let us know the projects you are interested in. </a:t>
            </a:r>
          </a:p>
          <a:p>
            <a:pPr marL="0" indent="0">
              <a:buNone/>
            </a:pPr>
            <a:endParaRPr lang="en-US"/>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2961-10DC-EDCD-AFC4-FB88AF0CD7D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1038481-9769-F542-1299-69DC6276CC7D}"/>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26-006 ACON CCON Wayfinding Refresh</a:t>
            </a:r>
          </a:p>
        </p:txBody>
      </p:sp>
      <p:sp>
        <p:nvSpPr>
          <p:cNvPr id="3" name="TextBox 2">
            <a:extLst>
              <a:ext uri="{FF2B5EF4-FFF2-40B4-BE49-F238E27FC236}">
                <a16:creationId xmlns:a16="http://schemas.microsoft.com/office/drawing/2014/main" id="{45FC6D72-731E-B671-E56A-558F37C1FD6F}"/>
              </a:ext>
              <a:ext uri="{C183D7F6-B498-43B3-948B-1728B52AA6E4}">
                <adec:decorative xmlns:adec="http://schemas.microsoft.com/office/drawing/2017/decorative" val="0"/>
              </a:ext>
            </a:extLst>
          </p:cNvPr>
          <p:cNvSpPr txBox="1"/>
          <p:nvPr/>
        </p:nvSpPr>
        <p:spPr>
          <a:xfrm>
            <a:off x="769069" y="1507647"/>
            <a:ext cx="10653861" cy="4770537"/>
          </a:xfrm>
          <a:prstGeom prst="rect">
            <a:avLst/>
          </a:prstGeom>
          <a:noFill/>
        </p:spPr>
        <p:txBody>
          <a:bodyPr wrap="square" lIns="91440" tIns="45720" rIns="91440" bIns="45720" anchor="t">
            <a:spAutoFit/>
          </a:bodyPr>
          <a:lstStyle/>
          <a:p>
            <a:r>
              <a:rPr lang="en-US" sz="1600">
                <a:ea typeface="+mn-lt"/>
                <a:cs typeface="+mn-lt"/>
              </a:rPr>
              <a:t>Design services for a comprehensive wayfinding and signage refresh of DEN’s A and C Concourses, aligning legacy systems with current airport standards. Scope includes planning, design, and construction documents, with design anticipated to take approximately 6–8 months.</a:t>
            </a:r>
          </a:p>
          <a:p>
            <a:endParaRPr lang="en-US" sz="1600" b="1">
              <a:solidFill>
                <a:prstClr val="black"/>
              </a:solidFill>
              <a:ea typeface="Calibri"/>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Anticipated Advertisement Date: </a:t>
            </a:r>
            <a:r>
              <a:rPr kumimoji="0" lang="en-US" sz="1600" b="0" i="0" u="none" strike="noStrike" kern="1200" cap="none" spc="0" normalizeH="0" baseline="0" noProof="0">
                <a:ln>
                  <a:noFill/>
                </a:ln>
                <a:solidFill>
                  <a:prstClr val="black"/>
                </a:solidFill>
                <a:effectLst/>
                <a:uLnTx/>
                <a:uFillTx/>
                <a:ea typeface="+mn-ea"/>
                <a:cs typeface="Calibri"/>
              </a:rPr>
              <a:t> </a:t>
            </a:r>
            <a:r>
              <a:rPr lang="en-US" sz="1600">
                <a:solidFill>
                  <a:prstClr val="black"/>
                </a:solidFill>
                <a:cs typeface="Calibri"/>
              </a:rPr>
              <a:t>Late-March 2026</a:t>
            </a:r>
            <a:endParaRPr lang="en-US" sz="1600" b="0"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$1.8M</a:t>
            </a:r>
          </a:p>
          <a:p>
            <a:pPr>
              <a:defRPr/>
            </a:pPr>
            <a:r>
              <a:rPr lang="en-US" sz="1600" b="1">
                <a:solidFill>
                  <a:prstClr val="black"/>
                </a:solidFill>
                <a:cs typeface="Calibri"/>
              </a:rPr>
              <a:t>Small Business Program Goals: </a:t>
            </a:r>
            <a:r>
              <a:rPr lang="en-US" sz="1600">
                <a:ea typeface="+mn-lt"/>
                <a:cs typeface="+mn-lt"/>
              </a:rPr>
              <a:t>TBD</a:t>
            </a:r>
          </a:p>
          <a:p>
            <a:pPr>
              <a:defRPr/>
            </a:pPr>
            <a:r>
              <a:rPr lang="en-US" sz="1600" b="1">
                <a:solidFill>
                  <a:prstClr val="black"/>
                </a:solidFill>
                <a:ea typeface="Calibri"/>
                <a:cs typeface="Calibri"/>
              </a:rPr>
              <a:t>Key Scope: </a:t>
            </a:r>
            <a:endParaRPr lang="en-US" sz="1600" b="1">
              <a:solidFill>
                <a:prstClr val="black"/>
              </a:solidFill>
              <a:ea typeface="+mn-lt"/>
              <a:cs typeface="+mn-lt"/>
            </a:endParaRPr>
          </a:p>
          <a:p>
            <a:pPr marL="285750" indent="-285750">
              <a:buClr>
                <a:srgbClr val="E35B2A"/>
              </a:buClr>
              <a:buFont typeface="Arial"/>
              <a:buChar char="•"/>
              <a:defRPr/>
            </a:pPr>
            <a:r>
              <a:rPr lang="en-US" sz="1600">
                <a:solidFill>
                  <a:prstClr val="black"/>
                </a:solidFill>
                <a:latin typeface="Calibri"/>
                <a:ea typeface="+mn-lt"/>
                <a:cs typeface="Calibri"/>
              </a:rPr>
              <a:t>Architectural design and integration</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Wayfinding and environmental graphic design</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Structural and electrical engineering</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Low voltage and technology integration</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Accessibility and ADA compliance</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BIM and CAD modeling</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Construction documentation and specifications</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Cost estimating</a:t>
            </a:r>
            <a:endParaRPr lang="en-US" sz="1600">
              <a:solidFill>
                <a:prstClr val="black"/>
              </a:solidFill>
              <a:latin typeface="Calibri"/>
              <a:ea typeface="Calibri"/>
              <a:cs typeface="Calibri"/>
            </a:endParaRPr>
          </a:p>
          <a:p>
            <a:pPr marL="285750" indent="-285750">
              <a:buClr>
                <a:srgbClr val="E35B2A"/>
              </a:buClr>
              <a:buFont typeface="Arial"/>
              <a:buChar char="•"/>
              <a:defRPr/>
            </a:pPr>
            <a:r>
              <a:rPr lang="en-US" sz="1600">
                <a:solidFill>
                  <a:prstClr val="black"/>
                </a:solidFill>
                <a:latin typeface="Calibri"/>
                <a:ea typeface="+mn-lt"/>
                <a:cs typeface="Calibri"/>
              </a:rPr>
              <a:t>Project management and stakeholder coordination</a:t>
            </a:r>
            <a:endParaRPr lang="en-US" sz="1600">
              <a:solidFill>
                <a:prstClr val="black"/>
              </a:solidFill>
              <a:latin typeface="Calibri"/>
              <a:cs typeface="Calibri"/>
            </a:endParaRPr>
          </a:p>
          <a:p>
            <a:pPr>
              <a:defRPr/>
            </a:pPr>
            <a:r>
              <a:rPr lang="en-US" sz="1600" b="1">
                <a:solidFill>
                  <a:prstClr val="black"/>
                </a:solidFill>
                <a:ea typeface="+mn-lt"/>
                <a:cs typeface="+mn-lt"/>
              </a:rPr>
              <a:t>Project Manager: </a:t>
            </a:r>
            <a:r>
              <a:rPr lang="en-US" sz="1600">
                <a:solidFill>
                  <a:prstClr val="black"/>
                </a:solidFill>
                <a:ea typeface="+mn-lt"/>
                <a:cs typeface="+mn-lt"/>
              </a:rPr>
              <a:t>Krystal Schumacher| </a:t>
            </a:r>
            <a:r>
              <a:rPr lang="en-US" sz="1600">
                <a:solidFill>
                  <a:prstClr val="black"/>
                </a:solidFill>
                <a:ea typeface="+mn-lt"/>
                <a:cs typeface="+mn-lt"/>
                <a:hlinkClick r:id="rId3">
                  <a:extLst>
                    <a:ext uri="{A12FA001-AC4F-418D-AE19-62706E023703}">
                      <ahyp:hlinkClr xmlns:ahyp="http://schemas.microsoft.com/office/drawing/2018/hyperlinkcolor" val="tx"/>
                    </a:ext>
                  </a:extLst>
                </a:hlinkClick>
              </a:rPr>
              <a:t>krystal.schumacher@flydenver.com</a:t>
            </a:r>
            <a:r>
              <a:rPr lang="en-US" sz="1600">
                <a:solidFill>
                  <a:prstClr val="black"/>
                </a:solidFill>
                <a:ea typeface="+mn-lt"/>
                <a:cs typeface="+mn-lt"/>
              </a:rPr>
              <a:t> </a:t>
            </a:r>
            <a:endParaRPr lang="en-US">
              <a:solidFill>
                <a:prstClr val="black"/>
              </a:solidFill>
            </a:endParaRPr>
          </a:p>
        </p:txBody>
      </p:sp>
    </p:spTree>
    <p:extLst>
      <p:ext uri="{BB962C8B-B14F-4D97-AF65-F5344CB8AC3E}">
        <p14:creationId xmlns:p14="http://schemas.microsoft.com/office/powerpoint/2010/main" val="2615750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E7B97-0A60-9049-A84B-55EFE6056DF6}"/>
              </a:ext>
            </a:extLst>
          </p:cNvPr>
          <p:cNvSpPr>
            <a:spLocks noGrp="1"/>
          </p:cNvSpPr>
          <p:nvPr>
            <p:ph type="title" idx="4294967295"/>
          </p:nvPr>
        </p:nvSpPr>
        <p:spPr>
          <a:xfrm>
            <a:off x="838200" y="-1325563"/>
            <a:ext cx="10515600" cy="1325563"/>
          </a:xfrm>
          <a:prstGeom prst="rect">
            <a:avLst/>
          </a:prstGeom>
        </p:spPr>
        <p:txBody>
          <a:bodyPr anchor="b"/>
          <a:lstStyle/>
          <a:p>
            <a:r>
              <a:rPr lang="en-US">
                <a:solidFill>
                  <a:srgbClr val="440099"/>
                </a:solidFill>
                <a:ea typeface="+mj-lt"/>
                <a:cs typeface="+mj-lt"/>
              </a:rPr>
              <a:t>26-006 ACON CCON Wayfinding Refresh Continued </a:t>
            </a:r>
            <a:endParaRPr lang="en-US"/>
          </a:p>
        </p:txBody>
      </p:sp>
      <p:pic>
        <p:nvPicPr>
          <p:cNvPr id="3" name="Picture 2">
            <a:extLst>
              <a:ext uri="{FF2B5EF4-FFF2-40B4-BE49-F238E27FC236}">
                <a16:creationId xmlns:a16="http://schemas.microsoft.com/office/drawing/2014/main" id="{8735176C-AC99-AA41-E66D-DF41198144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2066" y="-1"/>
            <a:ext cx="11291324" cy="6771409"/>
          </a:xfrm>
          <a:prstGeom prst="rect">
            <a:avLst/>
          </a:prstGeom>
        </p:spPr>
      </p:pic>
      <p:sp>
        <p:nvSpPr>
          <p:cNvPr id="2" name="Slide Number Placeholder 1">
            <a:extLst>
              <a:ext uri="{FF2B5EF4-FFF2-40B4-BE49-F238E27FC236}">
                <a16:creationId xmlns:a16="http://schemas.microsoft.com/office/drawing/2014/main" id="{1B960C5A-FDC4-BB4E-B798-DDA3AD505B4D}"/>
              </a:ext>
            </a:extLst>
          </p:cNvPr>
          <p:cNvSpPr>
            <a:spLocks noGrp="1"/>
          </p:cNvSpPr>
          <p:nvPr>
            <p:ph type="sldNum" sz="quarter" idx="12"/>
          </p:nvPr>
        </p:nvSpPr>
        <p:spPr/>
        <p:txBody>
          <a:bodyPr/>
          <a:lstStyle/>
          <a:p>
            <a:fld id="{1AD8ADAF-E0A9-C440-BF83-4CE99D685A9D}" type="slidenum">
              <a:rPr lang="en-US" smtClean="0"/>
              <a:t>31</a:t>
            </a:fld>
            <a:endParaRPr lang="en-US"/>
          </a:p>
        </p:txBody>
      </p:sp>
    </p:spTree>
    <p:extLst>
      <p:ext uri="{BB962C8B-B14F-4D97-AF65-F5344CB8AC3E}">
        <p14:creationId xmlns:p14="http://schemas.microsoft.com/office/powerpoint/2010/main" val="1087396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7ACF2-5E9D-D591-47FA-F7906E4062EC}"/>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72F99B86-957C-D67E-B73B-CCE5D58F6586}"/>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b="0" i="0" u="none" strike="noStrike" kern="1200" cap="none" spc="0" normalizeH="0" baseline="0" noProof="0">
                <a:ln>
                  <a:noFill/>
                </a:ln>
                <a:solidFill>
                  <a:schemeClr val="bg1"/>
                </a:solidFill>
                <a:effectLst/>
                <a:uLnTx/>
                <a:uFillTx/>
                <a:latin typeface="+mn-lt"/>
                <a:ea typeface="Calibri"/>
                <a:cs typeface="Calibri"/>
              </a:rPr>
              <a:t>DIW (Deicing Industrial Waste) Pond 009 Rehabilitation Project</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6</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742968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5C7F2-536E-7A1C-3416-EC325D223D76}"/>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2F384E3-A666-B2B2-7EB7-DBA0A6F0B579}"/>
              </a:ext>
            </a:extLst>
          </p:cNvPr>
          <p:cNvSpPr>
            <a:spLocks noGrp="1"/>
          </p:cNvSpPr>
          <p:nvPr>
            <p:ph type="title" idx="4294967295"/>
          </p:nvPr>
        </p:nvSpPr>
        <p:spPr>
          <a:xfrm>
            <a:off x="815578" y="462419"/>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DIW (Deicing Industrial Waste) Pond 009 Rehabilitation Project</a:t>
            </a:r>
          </a:p>
        </p:txBody>
      </p:sp>
      <p:sp>
        <p:nvSpPr>
          <p:cNvPr id="3" name="TextBox 2">
            <a:extLst>
              <a:ext uri="{FF2B5EF4-FFF2-40B4-BE49-F238E27FC236}">
                <a16:creationId xmlns:a16="http://schemas.microsoft.com/office/drawing/2014/main" id="{E6D2A3C6-5C3D-6AD7-36A4-5270B2BC6484}"/>
              </a:ext>
              <a:ext uri="{C183D7F6-B498-43B3-948B-1728B52AA6E4}">
                <adec:decorative xmlns:adec="http://schemas.microsoft.com/office/drawing/2017/decorative" val="0"/>
              </a:ext>
            </a:extLst>
          </p:cNvPr>
          <p:cNvSpPr txBox="1"/>
          <p:nvPr/>
        </p:nvSpPr>
        <p:spPr>
          <a:xfrm>
            <a:off x="815578" y="1336119"/>
            <a:ext cx="9595017" cy="5016758"/>
          </a:xfrm>
          <a:prstGeom prst="rect">
            <a:avLst/>
          </a:prstGeom>
          <a:noFill/>
        </p:spPr>
        <p:txBody>
          <a:bodyPr wrap="square" lIns="91440" tIns="45720" rIns="91440" bIns="45720" anchor="t">
            <a:spAutoFit/>
          </a:bodyPr>
          <a:lstStyle/>
          <a:p>
            <a:r>
              <a:rPr lang="en-US" sz="1600"/>
              <a:t>Project to rehabilitate DIW Pond 009’s infrastructure to operational standard. SOW includes refurbishing the WADS wet well and replacing the pond liners, ballast tubes, concrete surfaces, pumps, valves, actuators, and influence pipes. A PLC (SCADA) system, new discharge line, 2 MG glycol tank, and a secondary power supply are also included. Earthwork grading include expanding cell 3 and enlarging the existing glycol tank containment pad.</a:t>
            </a:r>
          </a:p>
          <a:p>
            <a:endParaRPr lang="en-US" sz="1600" b="1">
              <a:solidFill>
                <a:prstClr val="black"/>
              </a:solidFill>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Anticipated Advertisement Date: </a:t>
            </a:r>
            <a:r>
              <a:rPr kumimoji="0" lang="en-US" sz="1600" b="0" i="0" u="none" strike="noStrike" kern="1200" cap="none" spc="0" normalizeH="0" baseline="0" noProof="0">
                <a:ln>
                  <a:noFill/>
                </a:ln>
                <a:solidFill>
                  <a:prstClr val="black"/>
                </a:solidFill>
                <a:effectLst/>
                <a:uLnTx/>
                <a:uFillTx/>
                <a:ea typeface="+mn-ea"/>
                <a:cs typeface="Calibri"/>
              </a:rPr>
              <a:t> </a:t>
            </a:r>
            <a:r>
              <a:rPr lang="en-US" sz="1600">
                <a:solidFill>
                  <a:prstClr val="black"/>
                </a:solidFill>
                <a:cs typeface="Calibri"/>
              </a:rPr>
              <a:t>Q1 2026</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cs typeface="Calibri"/>
              </a:rPr>
              <a:t>$10M to $49.99M</a:t>
            </a:r>
            <a:endParaRPr lang="en-US" sz="1600">
              <a:solidFill>
                <a:prstClr val="black"/>
              </a:solidFill>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Small Business Program Goal:</a:t>
            </a:r>
            <a:r>
              <a:rPr kumimoji="0" lang="en-US" sz="1600" i="0" u="none" strike="noStrike" kern="1200" cap="none" spc="0" normalizeH="0" baseline="0" noProof="0">
                <a:ln>
                  <a:noFill/>
                </a:ln>
                <a:solidFill>
                  <a:prstClr val="black"/>
                </a:solidFill>
                <a:effectLst/>
                <a:uLnTx/>
                <a:uFillTx/>
                <a:ea typeface="+mn-ea"/>
                <a:cs typeface="Calibri"/>
              </a:rPr>
              <a:t> </a:t>
            </a:r>
            <a:r>
              <a:rPr lang="en-US" sz="1600">
                <a:solidFill>
                  <a:prstClr val="black"/>
                </a:solidFill>
                <a:cs typeface="Calibri"/>
              </a:rPr>
              <a:t>0% DBE goal</a:t>
            </a:r>
            <a:endParaRPr lang="en-US" sz="1600">
              <a:solidFill>
                <a:prstClr val="black"/>
              </a:solidFill>
              <a:ea typeface="Calibri"/>
              <a:cs typeface="Calibri"/>
            </a:endParaRPr>
          </a:p>
          <a:p>
            <a:r>
              <a:rPr lang="en-US" sz="1600" b="1"/>
              <a:t>Key Scope/Industry:</a:t>
            </a:r>
            <a:endParaRPr lang="en-US" sz="1600"/>
          </a:p>
          <a:p>
            <a:pPr marL="285750" indent="-285750">
              <a:buClr>
                <a:srgbClr val="E35B2A"/>
              </a:buClr>
              <a:buFont typeface="Arial"/>
              <a:buChar char="•"/>
            </a:pPr>
            <a:r>
              <a:rPr lang="en-US" sz="1600"/>
              <a:t>General Civil Contractor</a:t>
            </a:r>
            <a:endParaRPr lang="en-US" sz="1600">
              <a:ea typeface="Calibri"/>
              <a:cs typeface="Calibri"/>
            </a:endParaRPr>
          </a:p>
          <a:p>
            <a:r>
              <a:rPr lang="en-US" sz="1600" b="1"/>
              <a:t>Specialty Contractors:</a:t>
            </a:r>
            <a:endParaRPr lang="en-US" sz="1600"/>
          </a:p>
          <a:p>
            <a:pPr marL="285750" indent="-285750">
              <a:buClr>
                <a:srgbClr val="E35B2A"/>
              </a:buClr>
              <a:buFont typeface="Arial" panose="020B0604020202020204" pitchFamily="34" charset="0"/>
              <a:buChar char="•"/>
            </a:pPr>
            <a:r>
              <a:rPr lang="en-US" sz="1600"/>
              <a:t>Heavy civil – grading and drainage</a:t>
            </a:r>
            <a:endParaRPr lang="en-US" sz="1600">
              <a:ea typeface="Calibri"/>
              <a:cs typeface="Calibri"/>
            </a:endParaRPr>
          </a:p>
          <a:p>
            <a:pPr marL="285750" indent="-285750">
              <a:buClr>
                <a:srgbClr val="E35B2A"/>
              </a:buClr>
              <a:buFont typeface="Arial" panose="020B0604020202020204" pitchFamily="34" charset="0"/>
              <a:buChar char="•"/>
            </a:pPr>
            <a:r>
              <a:rPr lang="en-US" sz="1600"/>
              <a:t>utilities (PVC pipes) </a:t>
            </a:r>
            <a:endParaRPr lang="en-US" sz="1600">
              <a:ea typeface="Calibri"/>
              <a:cs typeface="Calibri"/>
            </a:endParaRPr>
          </a:p>
          <a:p>
            <a:pPr marL="285750" indent="-285750">
              <a:buClr>
                <a:srgbClr val="E35B2A"/>
              </a:buClr>
              <a:buFont typeface="Arial" panose="020B0604020202020204" pitchFamily="34" charset="0"/>
              <a:buChar char="•"/>
            </a:pPr>
            <a:r>
              <a:rPr lang="en-US" sz="1600">
                <a:ea typeface="Calibri"/>
                <a:cs typeface="Calibri"/>
              </a:rPr>
              <a:t>Tunnel-boring</a:t>
            </a:r>
            <a:endParaRPr lang="en-US" sz="1600"/>
          </a:p>
          <a:p>
            <a:pPr marL="285750" indent="-285750">
              <a:buClr>
                <a:srgbClr val="E35B2A"/>
              </a:buClr>
              <a:buFont typeface="Arial" panose="020B0604020202020204" pitchFamily="34" charset="0"/>
              <a:buChar char="•"/>
            </a:pPr>
            <a:r>
              <a:rPr lang="en-US" sz="1600"/>
              <a:t>structures</a:t>
            </a:r>
            <a:endParaRPr lang="en-US" sz="1600">
              <a:ea typeface="Calibri"/>
              <a:cs typeface="Calibri"/>
            </a:endParaRPr>
          </a:p>
          <a:p>
            <a:pPr marL="285750" indent="-285750">
              <a:buClr>
                <a:srgbClr val="E35B2A"/>
              </a:buClr>
              <a:buFont typeface="Arial" panose="020B0604020202020204" pitchFamily="34" charset="0"/>
              <a:buChar char="•"/>
            </a:pPr>
            <a:r>
              <a:rPr lang="en-US" sz="1600"/>
              <a:t>mechanical system</a:t>
            </a:r>
            <a:endParaRPr lang="en-US" sz="1600">
              <a:ea typeface="Calibri"/>
              <a:cs typeface="Calibri"/>
            </a:endParaRPr>
          </a:p>
          <a:p>
            <a:pPr marL="285750" indent="-285750">
              <a:buClr>
                <a:srgbClr val="E35B2A"/>
              </a:buClr>
              <a:buFont typeface="Arial" panose="020B0604020202020204" pitchFamily="34" charset="0"/>
              <a:buChar char="•"/>
            </a:pPr>
            <a:r>
              <a:rPr lang="en-US" sz="1600"/>
              <a:t>electrical system</a:t>
            </a:r>
            <a:endParaRPr lang="en-US" sz="1600">
              <a:ea typeface="Calibri"/>
              <a:cs typeface="Calibri"/>
            </a:endParaRPr>
          </a:p>
          <a:p>
            <a:pPr marL="285750" indent="-285750">
              <a:buClr>
                <a:srgbClr val="E35B2A"/>
              </a:buClr>
              <a:buFont typeface="Arial" panose="020B0604020202020204" pitchFamily="34" charset="0"/>
              <a:buChar char="•"/>
            </a:pPr>
            <a:r>
              <a:rPr lang="en-US" sz="1600"/>
              <a:t>concrete and asphalt</a:t>
            </a:r>
            <a:endParaRPr lang="en-US" sz="1600">
              <a:ea typeface="Calibri"/>
              <a:cs typeface="Calibri"/>
            </a:endParaRPr>
          </a:p>
          <a:p>
            <a:pPr>
              <a:buClr>
                <a:srgbClr val="E35B2A"/>
              </a:buClr>
            </a:pPr>
            <a:r>
              <a:rPr kumimoji="0" lang="en-US" sz="1600" b="1" i="0" u="none" strike="noStrike" kern="1200" cap="none" spc="0" normalizeH="0" baseline="0" noProof="0">
                <a:ln>
                  <a:noFill/>
                </a:ln>
                <a:solidFill>
                  <a:prstClr val="black"/>
                </a:solidFill>
                <a:effectLst/>
                <a:uLnTx/>
                <a:uFillTx/>
                <a:ea typeface="+mn-ea"/>
                <a:cs typeface="Calibri"/>
              </a:rPr>
              <a:t>Project Manager: </a:t>
            </a:r>
            <a:r>
              <a:rPr kumimoji="0" lang="en-US" sz="1600" i="0" u="none" strike="noStrike" kern="1200" cap="none" spc="0" normalizeH="0" baseline="0" noProof="0">
                <a:ln>
                  <a:noFill/>
                </a:ln>
                <a:solidFill>
                  <a:prstClr val="black"/>
                </a:solidFill>
                <a:effectLst/>
                <a:uLnTx/>
                <a:uFillTx/>
                <a:ea typeface="+mn-ea"/>
                <a:cs typeface="Calibri"/>
              </a:rPr>
              <a:t>John Yu | </a:t>
            </a:r>
            <a:r>
              <a:rPr lang="en-US" sz="1600">
                <a:solidFill>
                  <a:prstClr val="black"/>
                </a:solidFill>
                <a:cs typeface="Calibri"/>
                <a:hlinkClick r:id="rId3">
                  <a:extLst>
                    <a:ext uri="{A12FA001-AC4F-418D-AE19-62706E023703}">
                      <ahyp:hlinkClr xmlns:ahyp="http://schemas.microsoft.com/office/drawing/2018/hyperlinkcolor" val="tx"/>
                    </a:ext>
                  </a:extLst>
                </a:hlinkClick>
              </a:rPr>
              <a:t>john.yu@flydenver.com</a:t>
            </a:r>
            <a:r>
              <a:rPr lang="en-US" sz="1600">
                <a:solidFill>
                  <a:prstClr val="black"/>
                </a:solidFill>
                <a:cs typeface="Calibri"/>
              </a:rPr>
              <a:t> ; donald.smith@flydenver.com</a:t>
            </a:r>
            <a:endParaRPr lang="en-US" sz="1600">
              <a:solidFill>
                <a:prstClr val="black"/>
              </a:solidFill>
              <a:ea typeface="Calibri"/>
              <a:cs typeface="Calibri"/>
            </a:endParaRPr>
          </a:p>
        </p:txBody>
      </p:sp>
    </p:spTree>
    <p:extLst>
      <p:ext uri="{BB962C8B-B14F-4D97-AF65-F5344CB8AC3E}">
        <p14:creationId xmlns:p14="http://schemas.microsoft.com/office/powerpoint/2010/main" val="4196281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E10B11-B824-1FDE-389A-1B0887B37D47}"/>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en-US"/>
          </a:p>
        </p:txBody>
      </p:sp>
      <p:sp>
        <p:nvSpPr>
          <p:cNvPr id="4"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6285CE01-173F-0459-2B75-421EFEE0ABD0}"/>
              </a:ext>
            </a:extLst>
          </p:cNvPr>
          <p:cNvSpPr txBox="1">
            <a:spLocks noGrp="1"/>
          </p:cNvSpPr>
          <p:nvPr>
            <p:ph type="title" idx="4294967295"/>
          </p:nvPr>
        </p:nvSpPr>
        <p:spPr>
          <a:xfrm>
            <a:off x="913270" y="462419"/>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DIW (Deicing Industrial Waste) Pond 009 Rehabilitation Project </a:t>
            </a:r>
            <a:endParaRPr kumimoji="0" lang="en-US" sz="2800" b="0" i="0" u="none" strike="noStrike" kern="1200" cap="none" spc="0" normalizeH="0" baseline="0" noProof="0">
              <a:ln>
                <a:noFill/>
              </a:ln>
              <a:solidFill>
                <a:schemeClr val="tx1"/>
              </a:solidFill>
              <a:effectLst/>
              <a:uLnTx/>
              <a:uFillTx/>
              <a:latin typeface="+mj-lt"/>
              <a:ea typeface="+mj-ea"/>
              <a:cs typeface="+mj-cs"/>
            </a:endParaRPr>
          </a:p>
        </p:txBody>
      </p:sp>
      <p:pic>
        <p:nvPicPr>
          <p:cNvPr id="5" name="Picture 4" descr="satelight image of airport property - blue box highlights DIW pond 009">
            <a:extLst>
              <a:ext uri="{FF2B5EF4-FFF2-40B4-BE49-F238E27FC236}">
                <a16:creationId xmlns:a16="http://schemas.microsoft.com/office/drawing/2014/main" id="{1A90B719-5015-FD43-CA8B-33E6D78FE77B}"/>
              </a:ext>
            </a:extLst>
          </p:cNvPr>
          <p:cNvPicPr>
            <a:picLocks noChangeAspect="1"/>
          </p:cNvPicPr>
          <p:nvPr/>
        </p:nvPicPr>
        <p:blipFill>
          <a:blip r:embed="rId2"/>
          <a:srcRect l="8018" t="166" r="14254"/>
          <a:stretch>
            <a:fillRect/>
          </a:stretch>
        </p:blipFill>
        <p:spPr>
          <a:xfrm rot="16200000">
            <a:off x="3236009" y="-315218"/>
            <a:ext cx="4769354" cy="8192556"/>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597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97B1-9FD5-04B1-8185-9380B5CEDA2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E0BCDE9-E9DB-A086-FA4F-06D059766347}"/>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VALE </a:t>
            </a:r>
            <a:r>
              <a:rPr lang="en-US" sz="3600" err="1">
                <a:solidFill>
                  <a:schemeClr val="bg1"/>
                </a:solidFill>
              </a:rPr>
              <a:t>eGSE</a:t>
            </a:r>
            <a:r>
              <a:rPr lang="en-US" sz="3600">
                <a:solidFill>
                  <a:schemeClr val="bg1"/>
                </a:solidFill>
              </a:rPr>
              <a:t> Concourse Charging Stations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7</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030881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9B644-0771-F228-FEF8-37A289B0D712}"/>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E6CECEC-771D-A1A1-7859-EFDEF6CF7E22}"/>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VALE </a:t>
            </a:r>
            <a:r>
              <a:rPr lang="en-US" sz="2800" err="1">
                <a:solidFill>
                  <a:srgbClr val="440099"/>
                </a:solidFill>
                <a:latin typeface="+mn-lt"/>
                <a:ea typeface="+mn-ea"/>
                <a:cs typeface="+mn-cs"/>
              </a:rPr>
              <a:t>eGSE</a:t>
            </a:r>
            <a:r>
              <a:rPr lang="en-US" sz="2800">
                <a:solidFill>
                  <a:srgbClr val="440099"/>
                </a:solidFill>
                <a:latin typeface="+mn-lt"/>
                <a:ea typeface="+mn-ea"/>
                <a:cs typeface="+mn-cs"/>
              </a:rPr>
              <a:t> Concourse Charging Stations</a:t>
            </a:r>
          </a:p>
        </p:txBody>
      </p:sp>
      <p:sp>
        <p:nvSpPr>
          <p:cNvPr id="3" name="TextBox 2">
            <a:extLst>
              <a:ext uri="{FF2B5EF4-FFF2-40B4-BE49-F238E27FC236}">
                <a16:creationId xmlns:a16="http://schemas.microsoft.com/office/drawing/2014/main" id="{46A1626A-47AC-9C23-1004-CF4C5C5E1CF0}"/>
              </a:ext>
              <a:ext uri="{C183D7F6-B498-43B3-948B-1728B52AA6E4}">
                <adec:decorative xmlns:adec="http://schemas.microsoft.com/office/drawing/2017/decorative" val="0"/>
              </a:ext>
            </a:extLst>
          </p:cNvPr>
          <p:cNvSpPr txBox="1"/>
          <p:nvPr/>
        </p:nvSpPr>
        <p:spPr>
          <a:xfrm>
            <a:off x="769069" y="1507647"/>
            <a:ext cx="10653861" cy="2585323"/>
          </a:xfrm>
          <a:prstGeom prst="rect">
            <a:avLst/>
          </a:prstGeom>
          <a:noFill/>
        </p:spPr>
        <p:txBody>
          <a:bodyPr wrap="square" lIns="91440" tIns="45720" rIns="91440" bIns="45720" anchor="t">
            <a:spAutoFit/>
          </a:bodyPr>
          <a:lstStyle/>
          <a:p>
            <a:r>
              <a:rPr lang="en-US"/>
              <a:t>Install 12 MVS 400 Posi-Charge stations and secondary units along various gates at Concourse A and Concourse C, to support current and future electrification of electric ground service equipment (</a:t>
            </a:r>
            <a:r>
              <a:rPr lang="en-US" err="1"/>
              <a:t>eGSE</a:t>
            </a:r>
            <a:r>
              <a:rPr lang="en-US"/>
              <a:t>).  The charging stations will be connected to a Power Share unit which will be connected to the passenger loading bridge GPU.</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Q2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cs typeface="Calibri"/>
              </a:rPr>
              <a:t>$500K to $1.99M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Project Manager: </a:t>
            </a:r>
            <a:r>
              <a:rPr lang="en-US"/>
              <a:t>Mark </a:t>
            </a:r>
            <a:r>
              <a:rPr lang="en-US" err="1"/>
              <a:t>Tabugadir</a:t>
            </a:r>
            <a:r>
              <a:rPr lang="en-US"/>
              <a:t>| </a:t>
            </a:r>
            <a:r>
              <a:rPr lang="en-US">
                <a:hlinkClick r:id="rId3"/>
              </a:rPr>
              <a:t>mark.tabugadir@flydenver.com</a:t>
            </a:r>
            <a:r>
              <a:rPr lang="en-US"/>
              <a:t> </a:t>
            </a:r>
            <a:endParaRPr lang="en-US">
              <a:ea typeface="Calibri"/>
              <a:cs typeface="Calibri"/>
            </a:endParaRPr>
          </a:p>
          <a:p>
            <a:pPr lvl="0">
              <a:defRPr/>
            </a:pPr>
            <a:r>
              <a:rPr lang="en-US" b="1">
                <a:solidFill>
                  <a:prstClr val="black"/>
                </a:solidFill>
                <a:ea typeface="Calibri"/>
                <a:cs typeface="Calibri"/>
              </a:rPr>
              <a:t>Key Scope: </a:t>
            </a:r>
            <a:r>
              <a:rPr lang="en-US">
                <a:solidFill>
                  <a:prstClr val="black"/>
                </a:solidFill>
                <a:ea typeface="Calibri"/>
                <a:cs typeface="Calibri"/>
              </a:rPr>
              <a:t>Electrical</a:t>
            </a:r>
          </a:p>
        </p:txBody>
      </p:sp>
    </p:spTree>
    <p:extLst>
      <p:ext uri="{BB962C8B-B14F-4D97-AF65-F5344CB8AC3E}">
        <p14:creationId xmlns:p14="http://schemas.microsoft.com/office/powerpoint/2010/main" val="1140155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196BE-1DA9-5432-8ACF-F82CE24B3D75}"/>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7A2E83F6-89E2-3000-C8B6-2125893B3B71}"/>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AGTS Revitalization</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8</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316152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E64D3-88CD-8C55-013C-BEA8C43C0CD8}"/>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382820B2-ACB5-A508-BA71-77E6DD92A981}"/>
              </a:ext>
            </a:extLst>
          </p:cNvPr>
          <p:cNvSpPr>
            <a:spLocks noGrp="1"/>
          </p:cNvSpPr>
          <p:nvPr>
            <p:ph type="title" idx="4294967295"/>
          </p:nvPr>
        </p:nvSpPr>
        <p:spPr>
          <a:xfrm>
            <a:off x="708533" y="37101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800">
                <a:solidFill>
                  <a:srgbClr val="440099"/>
                </a:solidFill>
                <a:latin typeface="+mn-lt"/>
                <a:ea typeface="+mn-ea"/>
                <a:cs typeface="+mn-cs"/>
              </a:rPr>
              <a:t>AGTS Revitalization</a:t>
            </a:r>
          </a:p>
        </p:txBody>
      </p:sp>
      <p:sp>
        <p:nvSpPr>
          <p:cNvPr id="3" name="TextBox 2">
            <a:extLst>
              <a:ext uri="{FF2B5EF4-FFF2-40B4-BE49-F238E27FC236}">
                <a16:creationId xmlns:a16="http://schemas.microsoft.com/office/drawing/2014/main" id="{C25088F3-DD69-F90B-17A2-31FA115DC42A}"/>
              </a:ext>
              <a:ext uri="{C183D7F6-B498-43B3-948B-1728B52AA6E4}">
                <adec:decorative xmlns:adec="http://schemas.microsoft.com/office/drawing/2017/decorative" val="0"/>
              </a:ext>
            </a:extLst>
          </p:cNvPr>
          <p:cNvSpPr txBox="1"/>
          <p:nvPr/>
        </p:nvSpPr>
        <p:spPr>
          <a:xfrm>
            <a:off x="708533" y="1331801"/>
            <a:ext cx="11072248" cy="5509200"/>
          </a:xfrm>
          <a:prstGeom prst="rect">
            <a:avLst/>
          </a:prstGeom>
          <a:noFill/>
        </p:spPr>
        <p:txBody>
          <a:bodyPr wrap="square" lIns="91440" tIns="45720" rIns="91440" bIns="45720" anchor="t">
            <a:spAutoFit/>
          </a:bodyPr>
          <a:lstStyle/>
          <a:p>
            <a:r>
              <a:rPr lang="en-US" sz="1600">
                <a:ea typeface="+mn-lt"/>
                <a:cs typeface="Calibri"/>
              </a:rPr>
              <a:t>DEN is launching a comprehensive revitalization of its AGTS to support Vision 100 growth goals, improve system capacity and reliability, and address system obsolescence. This contract will engage a qualified firm to provide full design, engineering, procurement, implementation, testing and commissioning services for the AGTS Revitalization Program.</a:t>
            </a:r>
          </a:p>
          <a:p>
            <a:endParaRPr kumimoji="0" lang="en-US" sz="1600" b="1" i="0" u="none" strike="noStrike" kern="1200" cap="none" spc="0" normalizeH="0" baseline="0" noProof="0">
              <a:ln>
                <a:noFill/>
              </a:ln>
              <a:solidFill>
                <a:prstClr val="black"/>
              </a:solidFill>
              <a:effectLst/>
              <a:uLnTx/>
              <a:uFillTx/>
              <a:ea typeface="+mn-ea"/>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$100M+</a:t>
            </a:r>
          </a:p>
          <a:p>
            <a:pPr>
              <a:defRPr/>
            </a:pPr>
            <a:r>
              <a:rPr lang="en-US" sz="1600" b="1">
                <a:ea typeface="+mn-lt"/>
                <a:cs typeface="+mn-lt"/>
              </a:rPr>
              <a:t>Small Business Program Goal: </a:t>
            </a:r>
            <a:r>
              <a:rPr lang="en-US" sz="1600">
                <a:ea typeface="+mn-lt"/>
                <a:cs typeface="+mn-lt"/>
              </a:rPr>
              <a:t>TBD</a:t>
            </a:r>
            <a:endParaRPr lang="en-US" sz="1600">
              <a:solidFill>
                <a:prstClr val="black"/>
              </a:solidFill>
              <a:ea typeface="+mn-lt"/>
              <a:cs typeface="+mn-lt"/>
            </a:endParaRPr>
          </a:p>
          <a:p>
            <a:pPr>
              <a:defRPr/>
            </a:pPr>
            <a:r>
              <a:rPr lang="en-US" sz="1600" b="1">
                <a:solidFill>
                  <a:prstClr val="black"/>
                </a:solidFill>
                <a:ea typeface="+mn-lt"/>
                <a:cs typeface="+mn-lt"/>
              </a:rPr>
              <a:t>Key Scope: </a:t>
            </a:r>
          </a:p>
          <a:p>
            <a:pPr marL="285750" indent="-285750">
              <a:buClr>
                <a:srgbClr val="E35B2A"/>
              </a:buClr>
              <a:buFont typeface="Arial"/>
              <a:buChar char="•"/>
              <a:defRPr/>
            </a:pPr>
            <a:r>
              <a:rPr lang="en-US" sz="1600">
                <a:solidFill>
                  <a:prstClr val="black"/>
                </a:solidFill>
                <a:ea typeface="+mn-lt"/>
                <a:cs typeface="+mn-lt"/>
              </a:rPr>
              <a:t>Migration from the legacy fixed block train control system (</a:t>
            </a:r>
            <a:r>
              <a:rPr lang="en-US" sz="1600" err="1">
                <a:solidFill>
                  <a:prstClr val="black"/>
                </a:solidFill>
                <a:ea typeface="+mn-lt"/>
                <a:cs typeface="+mn-lt"/>
              </a:rPr>
              <a:t>Cityflo</a:t>
            </a:r>
            <a:r>
              <a:rPr lang="en-US" sz="1600">
                <a:solidFill>
                  <a:prstClr val="black"/>
                </a:solidFill>
                <a:ea typeface="+mn-lt"/>
                <a:cs typeface="+mn-lt"/>
              </a:rPr>
              <a:t> 550) to a moving block Communications-Based Train Control (CBTC) signaling system such as </a:t>
            </a:r>
            <a:r>
              <a:rPr lang="en-US" sz="1600" err="1">
                <a:solidFill>
                  <a:prstClr val="black"/>
                </a:solidFill>
                <a:ea typeface="+mn-lt"/>
                <a:cs typeface="+mn-lt"/>
              </a:rPr>
              <a:t>Urbalis</a:t>
            </a:r>
            <a:r>
              <a:rPr lang="en-US" sz="1600">
                <a:solidFill>
                  <a:prstClr val="black"/>
                </a:solidFill>
                <a:ea typeface="+mn-lt"/>
                <a:cs typeface="+mn-lt"/>
              </a:rPr>
              <a:t> Flo™</a:t>
            </a:r>
            <a:endParaRPr lang="en-US" sz="1600">
              <a:solidFill>
                <a:prstClr val="black"/>
              </a:solidFill>
              <a:ea typeface="+mn-lt"/>
              <a:cs typeface="Calibri"/>
            </a:endParaRPr>
          </a:p>
          <a:p>
            <a:pPr marL="285750" indent="-285750">
              <a:buClr>
                <a:srgbClr val="E35B2A"/>
              </a:buClr>
              <a:buFont typeface="Arial"/>
              <a:buChar char="•"/>
              <a:defRPr/>
            </a:pPr>
            <a:r>
              <a:rPr lang="en-US" sz="1600">
                <a:solidFill>
                  <a:prstClr val="black"/>
                </a:solidFill>
                <a:ea typeface="+mn-lt"/>
                <a:cs typeface="+mn-lt"/>
              </a:rPr>
              <a:t>Expansion and modification of supporting communications, power distribution, and wayside infrastructure</a:t>
            </a:r>
          </a:p>
          <a:p>
            <a:pPr marL="285750" indent="-285750">
              <a:buClr>
                <a:srgbClr val="E35B2A"/>
              </a:buClr>
              <a:buFont typeface="Arial"/>
              <a:buChar char="•"/>
              <a:defRPr/>
            </a:pPr>
            <a:r>
              <a:rPr lang="en-US" sz="1600">
                <a:solidFill>
                  <a:prstClr val="black"/>
                </a:solidFill>
                <a:ea typeface="+mn-lt"/>
                <a:cs typeface="+mn-lt"/>
              </a:rPr>
              <a:t>Upgrade of existing </a:t>
            </a:r>
            <a:r>
              <a:rPr lang="en-US" sz="1600" err="1">
                <a:solidFill>
                  <a:prstClr val="black"/>
                </a:solidFill>
                <a:ea typeface="+mn-lt"/>
                <a:cs typeface="+mn-lt"/>
              </a:rPr>
              <a:t>Innovia</a:t>
            </a:r>
            <a:r>
              <a:rPr lang="en-US" sz="1600">
                <a:solidFill>
                  <a:prstClr val="black"/>
                </a:solidFill>
                <a:ea typeface="+mn-lt"/>
                <a:cs typeface="+mn-lt"/>
              </a:rPr>
              <a:t> 300R vehicles with new communication and signaling systems,</a:t>
            </a:r>
            <a:endParaRPr lang="en-US">
              <a:solidFill>
                <a:prstClr val="black"/>
              </a:solidFill>
              <a:ea typeface="+mn-lt"/>
              <a:cs typeface="+mn-lt"/>
            </a:endParaRPr>
          </a:p>
          <a:p>
            <a:pPr marL="285750" indent="-285750">
              <a:buClr>
                <a:srgbClr val="E35B2A"/>
              </a:buClr>
              <a:buFont typeface="Arial"/>
              <a:buChar char="•"/>
              <a:defRPr/>
            </a:pPr>
            <a:r>
              <a:rPr lang="en-US" sz="1600">
                <a:solidFill>
                  <a:prstClr val="black"/>
                </a:solidFill>
                <a:ea typeface="+mn-lt"/>
                <a:cs typeface="+mn-lt"/>
              </a:rPr>
              <a:t>Integration of new and existing </a:t>
            </a:r>
            <a:r>
              <a:rPr lang="en-US" sz="1600" err="1">
                <a:solidFill>
                  <a:prstClr val="black"/>
                </a:solidFill>
                <a:ea typeface="+mn-lt"/>
                <a:cs typeface="+mn-lt"/>
              </a:rPr>
              <a:t>Innovia</a:t>
            </a:r>
            <a:r>
              <a:rPr lang="en-US" sz="1600">
                <a:solidFill>
                  <a:prstClr val="black"/>
                </a:solidFill>
                <a:ea typeface="+mn-lt"/>
                <a:cs typeface="+mn-lt"/>
              </a:rPr>
              <a:t> 300R vehicles,</a:t>
            </a:r>
            <a:endParaRPr lang="en-US">
              <a:solidFill>
                <a:prstClr val="black"/>
              </a:solidFill>
              <a:ea typeface="+mn-lt"/>
              <a:cs typeface="+mn-lt"/>
            </a:endParaRPr>
          </a:p>
          <a:p>
            <a:pPr marL="285750" indent="-285750">
              <a:buClr>
                <a:srgbClr val="E35B2A"/>
              </a:buClr>
              <a:buFont typeface="Arial"/>
              <a:buChar char="•"/>
              <a:defRPr/>
            </a:pPr>
            <a:r>
              <a:rPr lang="en-US" sz="1600">
                <a:solidFill>
                  <a:prstClr val="black"/>
                </a:solidFill>
                <a:ea typeface="+mn-lt"/>
                <a:cs typeface="+mn-lt"/>
              </a:rPr>
              <a:t>Rehabilitation and upgrade of guideway switches,</a:t>
            </a:r>
            <a:endParaRPr lang="en-US">
              <a:solidFill>
                <a:prstClr val="black"/>
              </a:solidFill>
              <a:ea typeface="+mn-lt"/>
              <a:cs typeface="+mn-lt"/>
            </a:endParaRPr>
          </a:p>
          <a:p>
            <a:pPr marL="285750" indent="-285750">
              <a:buClr>
                <a:srgbClr val="E35B2A"/>
              </a:buClr>
              <a:buFont typeface="Arial"/>
              <a:buChar char="•"/>
              <a:defRPr/>
            </a:pPr>
            <a:r>
              <a:rPr lang="en-US" sz="1600">
                <a:solidFill>
                  <a:prstClr val="black"/>
                </a:solidFill>
                <a:ea typeface="+mn-lt"/>
                <a:cs typeface="+mn-lt"/>
              </a:rPr>
              <a:t>Integration with the newly expanded Maintenance and Storage Facility (MSF),</a:t>
            </a:r>
            <a:endParaRPr lang="en-US">
              <a:solidFill>
                <a:prstClr val="black"/>
              </a:solidFill>
              <a:ea typeface="Calibri" panose="020F0502020204030204"/>
              <a:cs typeface="Calibri" panose="020F0502020204030204"/>
            </a:endParaRPr>
          </a:p>
          <a:p>
            <a:pPr>
              <a:defRPr/>
            </a:pPr>
            <a:r>
              <a:rPr lang="en-US" sz="1600" b="1">
                <a:solidFill>
                  <a:prstClr val="black"/>
                </a:solidFill>
                <a:ea typeface="+mn-lt"/>
                <a:cs typeface="Calibri"/>
              </a:rPr>
              <a:t>Key Areas of Expertise: </a:t>
            </a:r>
            <a:endParaRPr lang="en-US">
              <a:solidFill>
                <a:prstClr val="black"/>
              </a:solidFill>
            </a:endParaRPr>
          </a:p>
          <a:p>
            <a:pPr marL="285750" indent="-285750">
              <a:buClr>
                <a:srgbClr val="E35B2A"/>
              </a:buClr>
              <a:buFont typeface="Arial"/>
              <a:buChar char="•"/>
              <a:defRPr/>
            </a:pPr>
            <a:r>
              <a:rPr lang="en-US" sz="1600">
                <a:solidFill>
                  <a:prstClr val="black"/>
                </a:solidFill>
                <a:ea typeface="+mn-lt"/>
                <a:cs typeface="Calibri"/>
              </a:rPr>
              <a:t>Automated People Movers (APMs) including train control systems, guideway switches, and vehicle modifications</a:t>
            </a:r>
            <a:endParaRPr lang="en-US">
              <a:solidFill>
                <a:prstClr val="black"/>
              </a:solidFill>
            </a:endParaRPr>
          </a:p>
          <a:p>
            <a:pPr marL="285750" indent="-285750">
              <a:buClr>
                <a:srgbClr val="E35B2A"/>
              </a:buClr>
              <a:buFont typeface="Arial"/>
              <a:buChar char="•"/>
              <a:defRPr/>
            </a:pPr>
            <a:r>
              <a:rPr lang="en-US" sz="1600">
                <a:solidFill>
                  <a:prstClr val="black"/>
                </a:solidFill>
                <a:ea typeface="+mn-lt"/>
                <a:cs typeface="Calibri"/>
              </a:rPr>
              <a:t>Systems engineering and integration</a:t>
            </a:r>
          </a:p>
          <a:p>
            <a:pPr marL="285750" indent="-285750">
              <a:buClr>
                <a:srgbClr val="E35B2A"/>
              </a:buClr>
              <a:buFont typeface="Arial"/>
              <a:buChar char="•"/>
              <a:defRPr/>
            </a:pPr>
            <a:r>
              <a:rPr lang="en-US" sz="1600">
                <a:solidFill>
                  <a:prstClr val="black"/>
                </a:solidFill>
                <a:ea typeface="+mn-lt"/>
                <a:cs typeface="Calibri"/>
              </a:rPr>
              <a:t>Progressive-Design-Build delivery</a:t>
            </a:r>
          </a:p>
          <a:p>
            <a:pPr marL="285750" indent="-285750">
              <a:buClr>
                <a:srgbClr val="E35B2A"/>
              </a:buClr>
              <a:buFont typeface="Arial"/>
              <a:buChar char="•"/>
              <a:defRPr/>
            </a:pPr>
            <a:r>
              <a:rPr lang="en-US" sz="1600">
                <a:solidFill>
                  <a:prstClr val="black"/>
                </a:solidFill>
                <a:ea typeface="+mn-lt"/>
                <a:cs typeface="Calibri"/>
              </a:rPr>
              <a:t>Power distribution systems</a:t>
            </a: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Jaclyn Ghareeb |</a:t>
            </a:r>
            <a:r>
              <a:rPr lang="en-US" sz="1600">
                <a:ea typeface="+mn-lt"/>
                <a:cs typeface="+mn-lt"/>
              </a:rPr>
              <a:t> </a:t>
            </a:r>
            <a:r>
              <a:rPr lang="en-US" sz="1600">
                <a:ea typeface="+mn-lt"/>
                <a:cs typeface="+mn-lt"/>
                <a:hlinkClick r:id="rId3"/>
              </a:rPr>
              <a:t>Jaclyn.Ghareeb@flydenver.com</a:t>
            </a:r>
            <a:r>
              <a:rPr lang="en-US" sz="1600">
                <a:ea typeface="+mn-lt"/>
                <a:cs typeface="+mn-lt"/>
              </a:rPr>
              <a:t> </a:t>
            </a:r>
            <a:endParaRPr lang="en-US" sz="1600">
              <a:solidFill>
                <a:srgbClr val="0070C0"/>
              </a:solidFill>
              <a:ea typeface="Calibri"/>
              <a:cs typeface="Calibri"/>
            </a:endParaRPr>
          </a:p>
        </p:txBody>
      </p:sp>
    </p:spTree>
    <p:extLst>
      <p:ext uri="{BB962C8B-B14F-4D97-AF65-F5344CB8AC3E}">
        <p14:creationId xmlns:p14="http://schemas.microsoft.com/office/powerpoint/2010/main" val="1062125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1595-4A79-AA39-2D82-E8D4A96A48C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4ACDF65-042A-45E3-7A17-04E43D553FA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Security Services - Regulatory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9</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482300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Project Interest Form</a:t>
            </a: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Complete Your Project Interest Form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A230-5C8B-0BD8-1DE4-502C8485D26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FBCC236-AC21-759F-6C4B-27D27113B8C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DEN Security Services - Regulatory Services</a:t>
            </a:r>
          </a:p>
        </p:txBody>
      </p:sp>
      <p:sp>
        <p:nvSpPr>
          <p:cNvPr id="3" name="TextBox 2">
            <a:extLst>
              <a:ext uri="{FF2B5EF4-FFF2-40B4-BE49-F238E27FC236}">
                <a16:creationId xmlns:a16="http://schemas.microsoft.com/office/drawing/2014/main" id="{E9BD6912-F601-95F2-743B-BFF1B9727F23}"/>
              </a:ext>
              <a:ext uri="{C183D7F6-B498-43B3-948B-1728B52AA6E4}">
                <adec:decorative xmlns:adec="http://schemas.microsoft.com/office/drawing/2017/decorative" val="0"/>
              </a:ext>
            </a:extLst>
          </p:cNvPr>
          <p:cNvSpPr txBox="1"/>
          <p:nvPr/>
        </p:nvSpPr>
        <p:spPr>
          <a:xfrm>
            <a:off x="769069" y="1507647"/>
            <a:ext cx="10653861" cy="2862322"/>
          </a:xfrm>
          <a:prstGeom prst="rect">
            <a:avLst/>
          </a:prstGeom>
          <a:noFill/>
        </p:spPr>
        <p:txBody>
          <a:bodyPr wrap="square" lIns="91440" tIns="45720" rIns="91440" bIns="45720" anchor="t">
            <a:spAutoFit/>
          </a:bodyPr>
          <a:lstStyle/>
          <a:p>
            <a:r>
              <a:rPr lang="en-US">
                <a:ea typeface="+mn-lt"/>
                <a:cs typeface="+mn-lt"/>
              </a:rPr>
              <a:t>Security guard services at DEN providing 24/7 vehicle and perimeter gate access control, vendor delivery inspections, employee screening, patrols, alarm response, incident resolution, credential verification, construction security, and regulatory compliance, with a staff of over 450+.</a:t>
            </a:r>
            <a:endParaRPr lang="en-US"/>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Q3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$200M+</a:t>
            </a:r>
            <a:endParaRPr lang="en-US">
              <a:solidFill>
                <a:prstClr val="black"/>
              </a:solidFill>
              <a:ea typeface="Calibri"/>
              <a:cs typeface="Calibri"/>
            </a:endParaRPr>
          </a:p>
          <a:p>
            <a:pPr>
              <a:defRPr/>
            </a:pPr>
            <a:r>
              <a:rPr lang="en-US" b="1">
                <a:solidFill>
                  <a:prstClr val="black"/>
                </a:solidFill>
                <a:ea typeface="Calibri"/>
                <a:cs typeface="Calibri"/>
              </a:rPr>
              <a:t>Key Scope: </a:t>
            </a:r>
            <a:r>
              <a:rPr lang="en-US">
                <a:solidFill>
                  <a:prstClr val="black"/>
                </a:solidFill>
                <a:ea typeface="+mn-lt"/>
                <a:cs typeface="+mn-lt"/>
              </a:rPr>
              <a:t>Security Guards</a:t>
            </a:r>
          </a:p>
          <a:p>
            <a:pPr>
              <a:defRPr/>
            </a:pPr>
            <a:r>
              <a:rPr lang="en-US" b="1">
                <a:solidFill>
                  <a:prstClr val="black"/>
                </a:solidFill>
                <a:ea typeface="Calibri"/>
                <a:cs typeface="Calibri"/>
              </a:rPr>
              <a:t>Small Business Program Goal: </a:t>
            </a:r>
            <a:r>
              <a:rPr lang="en-US">
                <a:solidFill>
                  <a:prstClr val="black"/>
                </a:solidFill>
                <a:ea typeface="Calibri"/>
                <a:cs typeface="Calibri"/>
              </a:rPr>
              <a:t>6% MWBE</a:t>
            </a:r>
          </a:p>
          <a:p>
            <a:pPr>
              <a:defRPr/>
            </a:pPr>
            <a:r>
              <a:rPr lang="en-US" b="1">
                <a:solidFill>
                  <a:prstClr val="black"/>
                </a:solidFill>
                <a:ea typeface="Calibri"/>
                <a:cs typeface="Calibri"/>
              </a:rPr>
              <a:t>Project Manager: </a:t>
            </a:r>
            <a:r>
              <a:rPr lang="en-US">
                <a:solidFill>
                  <a:prstClr val="black"/>
                </a:solidFill>
                <a:ea typeface="Calibri"/>
                <a:cs typeface="Calibri"/>
              </a:rPr>
              <a:t>Matt Gomez-Peterson| </a:t>
            </a:r>
            <a:r>
              <a:rPr lang="en-US">
                <a:solidFill>
                  <a:prstClr val="black"/>
                </a:solidFill>
                <a:ea typeface="Calibri"/>
                <a:cs typeface="Calibri"/>
                <a:hlinkClick r:id="rId3">
                  <a:extLst>
                    <a:ext uri="{A12FA001-AC4F-418D-AE19-62706E023703}">
                      <ahyp:hlinkClr xmlns:ahyp="http://schemas.microsoft.com/office/drawing/2018/hyperlinkcolor" val="tx"/>
                    </a:ext>
                  </a:extLst>
                </a:hlinkClick>
              </a:rPr>
              <a:t>matthew.gomez-peterson@flydenver.com</a:t>
            </a:r>
            <a:r>
              <a:rPr lang="en-US">
                <a:solidFill>
                  <a:prstClr val="black"/>
                </a:solidFill>
                <a:ea typeface="Calibri"/>
                <a:cs typeface="Calibri"/>
              </a:rPr>
              <a:t>  </a:t>
            </a:r>
            <a:endParaRPr lang="en-US">
              <a:solidFill>
                <a:prstClr val="black"/>
              </a:solidFill>
            </a:endParaRPr>
          </a:p>
        </p:txBody>
      </p:sp>
    </p:spTree>
    <p:extLst>
      <p:ext uri="{BB962C8B-B14F-4D97-AF65-F5344CB8AC3E}">
        <p14:creationId xmlns:p14="http://schemas.microsoft.com/office/powerpoint/2010/main" val="1723211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F2EA-5663-2DFE-EEC5-C7A7AE5DEE1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AF9C898-9C0B-ABC3-698B-A7E93F680933}"/>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Multiple Maintenance Opportunities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10</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274476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2E700-CD63-7BF0-D386-60CF71C98013}"/>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F1E09F37-D9DB-E0E7-B465-45CF9A3927D2}"/>
              </a:ext>
            </a:extLst>
          </p:cNvPr>
          <p:cNvSpPr>
            <a:spLocks noGrp="1"/>
          </p:cNvSpPr>
          <p:nvPr>
            <p:ph type="title" idx="4294967295"/>
          </p:nvPr>
        </p:nvSpPr>
        <p:spPr>
          <a:xfrm>
            <a:off x="749147" y="426081"/>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rgbClr val="440099"/>
                </a:solidFill>
                <a:latin typeface="+mn-lt"/>
                <a:ea typeface="+mn-ea"/>
                <a:cs typeface="+mn-cs"/>
              </a:rPr>
              <a:t>Fire Suppression (Fire Pump &amp; Emergency Services)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62B01799-EE74-9475-3E28-94A6210764BF}"/>
              </a:ext>
              <a:ext uri="{C183D7F6-B498-43B3-948B-1728B52AA6E4}">
                <adec:decorative xmlns:adec="http://schemas.microsoft.com/office/drawing/2017/decorative" val="0"/>
              </a:ext>
            </a:extLst>
          </p:cNvPr>
          <p:cNvSpPr txBox="1"/>
          <p:nvPr/>
        </p:nvSpPr>
        <p:spPr>
          <a:xfrm>
            <a:off x="869829" y="1257222"/>
            <a:ext cx="9512421" cy="5016758"/>
          </a:xfrm>
          <a:prstGeom prst="rect">
            <a:avLst/>
          </a:prstGeom>
          <a:noFill/>
        </p:spPr>
        <p:txBody>
          <a:bodyPr wrap="square" lIns="91440" tIns="45720" rIns="91440" bIns="45720" anchor="t">
            <a:spAutoFit/>
          </a:bodyPr>
          <a:lstStyle/>
          <a:p>
            <a:pPr>
              <a:buNone/>
            </a:pPr>
            <a:r>
              <a:rPr lang="en-US" sz="1600" b="1"/>
              <a:t>Denver International Airport is seeking a contractor to provide 24/7 emergency repair and testing services for fire suppression systems.</a:t>
            </a:r>
            <a:r>
              <a:rPr lang="en-US" sz="1600"/>
              <a:t> This includes weekends and holidays to ensure uninterrupted airport operations and safety.</a:t>
            </a:r>
          </a:p>
          <a:p>
            <a:pPr>
              <a:buNone/>
            </a:pPr>
            <a:endParaRPr lang="en-US" sz="1600"/>
          </a:p>
          <a:p>
            <a:pPr>
              <a:buNone/>
            </a:pPr>
            <a:r>
              <a:rPr lang="en-US" sz="1600"/>
              <a:t>A key component is the </a:t>
            </a:r>
            <a:r>
              <a:rPr lang="en-US" sz="1600" b="1"/>
              <a:t>annual testing of eight fire pumps</a:t>
            </a:r>
            <a:r>
              <a:rPr lang="en-US" sz="1600"/>
              <a:t>, in compliance with </a:t>
            </a:r>
            <a:r>
              <a:rPr lang="en-US" sz="1600" b="1"/>
              <a:t>NFPA 25 and NFPA 20</a:t>
            </a:r>
            <a:r>
              <a:rPr lang="en-US" sz="1600"/>
              <a:t>. Contractors must have the capability to respond quickly to emergencies and meet all regulatory standards.</a:t>
            </a:r>
            <a:endParaRPr lang="en-US" sz="1600">
              <a:ea typeface="Calibri"/>
              <a:cs typeface="Calibri"/>
            </a:endParaRPr>
          </a:p>
          <a:p>
            <a:pPr>
              <a:buNone/>
            </a:pPr>
            <a:endParaRPr lang="en-US" sz="1600" b="1"/>
          </a:p>
          <a:p>
            <a:pPr>
              <a:buNone/>
            </a:pPr>
            <a:r>
              <a:rPr lang="en-US" sz="1600" b="1"/>
              <a:t>Scope Overview:</a:t>
            </a:r>
            <a:endParaRPr lang="en-US" sz="1600"/>
          </a:p>
          <a:p>
            <a:pPr marL="285750" indent="-285750">
              <a:buClr>
                <a:srgbClr val="E35B2A"/>
              </a:buClr>
              <a:buFont typeface="Arial" panose="020B0604020202020204" pitchFamily="34" charset="0"/>
              <a:buChar char="•"/>
            </a:pPr>
            <a:r>
              <a:rPr lang="en-US" sz="1600"/>
              <a:t>24/7 emergency repair &amp; testing services for fire suppression systems</a:t>
            </a:r>
            <a:endParaRPr lang="en-US" sz="1600">
              <a:ea typeface="Calibri"/>
              <a:cs typeface="Calibri"/>
            </a:endParaRPr>
          </a:p>
          <a:p>
            <a:pPr marL="285750" indent="-285750">
              <a:buClr>
                <a:srgbClr val="E35B2A"/>
              </a:buClr>
              <a:buFont typeface="Arial" panose="020B0604020202020204" pitchFamily="34" charset="0"/>
              <a:buChar char="•"/>
            </a:pPr>
            <a:r>
              <a:rPr lang="en-US" sz="1600"/>
              <a:t>Year-round availability, including weekends and holidays</a:t>
            </a:r>
            <a:endParaRPr lang="en-US" sz="1600">
              <a:ea typeface="Calibri"/>
              <a:cs typeface="Calibri"/>
            </a:endParaRPr>
          </a:p>
          <a:p>
            <a:pPr marL="285750" indent="-285750">
              <a:buClr>
                <a:srgbClr val="E35B2A"/>
              </a:buClr>
              <a:buFont typeface="Arial" panose="020B0604020202020204" pitchFamily="34" charset="0"/>
              <a:buChar char="•"/>
            </a:pPr>
            <a:r>
              <a:rPr lang="en-US" sz="1600"/>
              <a:t>Rapid response required to ensure safety and airport operations continuity</a:t>
            </a:r>
            <a:endParaRPr lang="en-US" sz="1600">
              <a:ea typeface="Calibri"/>
              <a:cs typeface="Calibri"/>
            </a:endParaRPr>
          </a:p>
          <a:p>
            <a:pPr marL="285750" indent="-285750">
              <a:buClr>
                <a:srgbClr val="E35B2A"/>
              </a:buClr>
              <a:buFont typeface="Arial" panose="020B0604020202020204" pitchFamily="34" charset="0"/>
              <a:buChar char="•"/>
            </a:pPr>
            <a:r>
              <a:rPr lang="en-US" sz="1600"/>
              <a:t>Annual testing of </a:t>
            </a:r>
            <a:r>
              <a:rPr lang="en-US" sz="1600" b="1"/>
              <a:t>8 fire pumps</a:t>
            </a:r>
            <a:r>
              <a:rPr lang="en-US" sz="1600"/>
              <a:t> per NFPA 25 &amp; NFPA 20 standards</a:t>
            </a:r>
            <a:endParaRPr lang="en-US" sz="1600">
              <a:ea typeface="Calibri"/>
              <a:cs typeface="Calibri"/>
            </a:endParaRPr>
          </a:p>
          <a:p>
            <a:pPr marL="285750" indent="-285750">
              <a:buClr>
                <a:srgbClr val="E35B2A"/>
              </a:buClr>
              <a:buFont typeface="Arial" panose="020B0604020202020204" pitchFamily="34" charset="0"/>
              <a:buChar char="•"/>
            </a:pPr>
            <a:r>
              <a:rPr lang="en-US" sz="1600"/>
              <a:t>Ensures compliance and full functionality of fire protection systems</a:t>
            </a:r>
            <a:endParaRPr lang="en-US" sz="160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mn-ea"/>
                <a:cs typeface="+mn-cs"/>
              </a:rPr>
              <a:t>​</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Q2</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500K</a:t>
            </a:r>
            <a:r>
              <a:rPr kumimoji="0" lang="en-US" sz="1600" b="0" i="0" u="none" strike="noStrike" kern="1200" cap="none" spc="0" normalizeH="0" baseline="0" noProof="0">
                <a:ln>
                  <a:noFill/>
                </a:ln>
                <a:solidFill>
                  <a:prstClr val="black"/>
                </a:solidFill>
                <a:effectLst/>
                <a:uLnTx/>
                <a:uFillTx/>
                <a:ea typeface="+mn-ea"/>
                <a:cs typeface="+mn-cs"/>
              </a:rPr>
              <a:t> to $</a:t>
            </a:r>
            <a:r>
              <a:rPr lang="en-US" sz="1600">
                <a:solidFill>
                  <a:prstClr val="black"/>
                </a:solidFill>
              </a:rPr>
              <a:t>1M</a:t>
            </a:r>
            <a:endParaRPr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TBD</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effectLst/>
              </a:rPr>
              <a:t>Fire Suppression repair and testing</a:t>
            </a:r>
            <a:endParaRPr lang="en-US" sz="1600" b="0" i="0">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ea typeface="+mn-ea"/>
                <a:cs typeface="+mn-cs"/>
              </a:rPr>
              <a:t>Project Manager​: </a:t>
            </a:r>
            <a:r>
              <a:rPr kumimoji="0" lang="en-US" sz="1600" i="0" u="none" strike="noStrike" kern="1200" cap="none" spc="0" normalizeH="0" baseline="0" noProof="0">
                <a:ln>
                  <a:noFill/>
                </a:ln>
                <a:effectLst/>
                <a:uLnTx/>
                <a:uFillTx/>
                <a:ea typeface="+mn-ea"/>
                <a:cs typeface="+mn-cs"/>
              </a:rPr>
              <a:t>Cara James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Cara.James@flydenver.com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38571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5C088-6FCF-BC98-C801-81EB228B9623}"/>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29A1CBF9-08EE-ED7C-68D3-C3A816B0D548}"/>
              </a:ext>
            </a:extLst>
          </p:cNvPr>
          <p:cNvSpPr>
            <a:spLocks noGrp="1"/>
          </p:cNvSpPr>
          <p:nvPr>
            <p:ph type="title" idx="4294967295"/>
          </p:nvPr>
        </p:nvSpPr>
        <p:spPr>
          <a:xfrm>
            <a:off x="775971" y="406855"/>
            <a:ext cx="9286875" cy="909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CUP and Outlying Building Boiler Maintenance &amp; Repair</a:t>
            </a:r>
            <a:endParaRPr lang="en-US" sz="2800">
              <a:ea typeface="+mn-ea"/>
              <a:cs typeface="+mn-cs"/>
            </a:endParaRPr>
          </a:p>
        </p:txBody>
      </p:sp>
      <p:sp>
        <p:nvSpPr>
          <p:cNvPr id="4" name="TextBox 2">
            <a:extLst>
              <a:ext uri="{FF2B5EF4-FFF2-40B4-BE49-F238E27FC236}">
                <a16:creationId xmlns:a16="http://schemas.microsoft.com/office/drawing/2014/main" id="{91CFB8E6-65A8-1874-7C91-A4F529F9CE42}"/>
              </a:ext>
              <a:ext uri="{C183D7F6-B498-43B3-948B-1728B52AA6E4}">
                <adec:decorative xmlns:adec="http://schemas.microsoft.com/office/drawing/2017/decorative" val="1"/>
              </a:ext>
            </a:extLst>
          </p:cNvPr>
          <p:cNvSpPr txBox="1"/>
          <p:nvPr/>
        </p:nvSpPr>
        <p:spPr>
          <a:xfrm>
            <a:off x="775971" y="1316492"/>
            <a:ext cx="9723865" cy="486287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a:t>Contractor will perform inspection, maintenance, repair, testing, and calibration to meet DEN safety standards, OSHA regulations and ASME and Pressure Vessel Code requirements.</a:t>
            </a:r>
            <a:endParaRPr lang="en-US" sz="1600">
              <a:ea typeface="Calibri"/>
              <a:cs typeface="Calibri"/>
            </a:endParaRPr>
          </a:p>
          <a:p>
            <a:pPr>
              <a:defRPr/>
            </a:pPr>
            <a:endParaRPr lang="en-US" sz="1600" b="0" i="0" u="none" strike="noStrike" kern="1200" cap="none" spc="0" normalizeH="0" baseline="0" noProof="0">
              <a:ln>
                <a:noFill/>
              </a:ln>
              <a:solidFill>
                <a:srgbClr val="000000"/>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Calibri"/>
                <a:cs typeface="Calibri"/>
              </a:rPr>
              <a:t>Scope of Work:</a:t>
            </a:r>
            <a:endParaRPr lang="en-US" sz="1600" b="1" i="0" u="none" strike="noStrike" kern="1200" cap="none" spc="0" normalizeH="0" baseline="0" noProof="0">
              <a:ln>
                <a:noFill/>
              </a:ln>
              <a:solidFill>
                <a:prstClr val="black"/>
              </a:solidFill>
              <a:effectLst/>
              <a:uLnTx/>
              <a:uFillTx/>
              <a:ea typeface="Calibri"/>
              <a:cs typeface="Calibri"/>
            </a:endParaRPr>
          </a:p>
          <a:p>
            <a:pPr marL="285750" indent="-285750">
              <a:buClr>
                <a:srgbClr val="E35B2A"/>
              </a:buClr>
              <a:buFont typeface="Arial" panose="020B0604020202020204" pitchFamily="34" charset="0"/>
              <a:buChar char="•"/>
              <a:defRPr/>
            </a:pPr>
            <a:r>
              <a:rPr lang="en-US" sz="1600"/>
              <a:t>Boilers: 1, 2, 3A, 3B, 4, 5A, 5B, 6, Outlying Buildings (6-7)</a:t>
            </a:r>
            <a:endParaRPr lang="en-US" sz="1600">
              <a:ea typeface="Calibri"/>
              <a:cs typeface="Calibri"/>
            </a:endParaRPr>
          </a:p>
          <a:p>
            <a:pPr marL="285750" indent="-285750">
              <a:buClr>
                <a:srgbClr val="E35B2A"/>
              </a:buClr>
              <a:buFont typeface="Arial" panose="020B0604020202020204" pitchFamily="34" charset="0"/>
              <a:buChar char="•"/>
              <a:defRPr/>
            </a:pPr>
            <a:r>
              <a:rPr lang="en-US" sz="1600"/>
              <a:t>Ensure compliance with DEN Safety Standards, OSHA, ASME, and Pressure Vessel Code</a:t>
            </a:r>
            <a:endParaRPr lang="en-US" sz="1600">
              <a:ea typeface="Calibri"/>
              <a:cs typeface="Calibri"/>
            </a:endParaRPr>
          </a:p>
          <a:p>
            <a:pPr marL="285750" indent="-285750">
              <a:buClr>
                <a:srgbClr val="E35B2A"/>
              </a:buClr>
              <a:buFont typeface="Arial" panose="020B0604020202020204" pitchFamily="34" charset="0"/>
              <a:buChar char="•"/>
              <a:defRPr/>
            </a:pPr>
            <a:r>
              <a:rPr lang="en-US" sz="1600"/>
              <a:t>Includes semi-annual and annual inspections (internal and external)</a:t>
            </a:r>
            <a:endParaRPr lang="en-US" sz="1600">
              <a:ea typeface="Calibri"/>
              <a:cs typeface="Calibri"/>
            </a:endParaRPr>
          </a:p>
          <a:p>
            <a:pPr>
              <a:defRPr/>
            </a:pPr>
            <a:endParaRPr lang="en-US" sz="1600">
              <a:solidFill>
                <a:prstClr val="black"/>
              </a:solidFill>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Calibri"/>
                <a:cs typeface="Calibri"/>
              </a:rPr>
              <a:t>Requirements:</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lang="en-US" sz="1600"/>
              <a:t>Contractor provides all labor, tools, materials, supervision, and equipment to complete the work.</a:t>
            </a:r>
            <a:endParaRPr lang="en-US" sz="1600">
              <a:ea typeface="Calibri" panose="020F0502020204030204"/>
              <a:cs typeface="Calibri" panose="020F0502020204030204"/>
            </a:endParaRPr>
          </a:p>
          <a:p>
            <a:pPr>
              <a:defRPr/>
            </a:pPr>
            <a:endParaRPr lang="en-US" sz="1600">
              <a:ea typeface="Calibri" panose="020F0502020204030204"/>
              <a:cs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Q2</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r>
              <a:rPr kumimoji="0" lang="en-US" sz="1600" b="0" i="0" u="none" strike="noStrike" kern="1200" cap="none" spc="0" normalizeH="0" baseline="0" noProof="0">
                <a:ln>
                  <a:noFill/>
                </a:ln>
                <a:solidFill>
                  <a:prstClr val="black"/>
                </a:solidFill>
                <a:effectLst/>
                <a:uLnTx/>
                <a:uFillTx/>
                <a:ea typeface="+mn-ea"/>
                <a:cs typeface="+mn-cs"/>
              </a:rPr>
              <a:t> </a:t>
            </a:r>
            <a:endParaRPr kumimoji="0" lang="en-US" sz="1600" b="0"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effectLst/>
                <a:cs typeface="Segoe UI"/>
              </a:rPr>
              <a:t>Less than $</a:t>
            </a:r>
            <a:r>
              <a:rPr lang="en-US" sz="1600">
                <a:cs typeface="Segoe UI"/>
              </a:rPr>
              <a:t>3M</a:t>
            </a:r>
            <a:endParaRPr lang="en-US" sz="1600" b="0" i="0">
              <a:effectLst/>
              <a:ea typeface="Calibri"/>
              <a:cs typeface="Segoe UI"/>
            </a:endParaRPr>
          </a:p>
          <a:p>
            <a:pPr>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No Program</a:t>
            </a:r>
            <a:endParaRPr kumimoji="0" lang="en-US" sz="1600" b="0"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r>
              <a:rPr lang="en-US" sz="1600" b="0" i="0">
                <a:solidFill>
                  <a:prstClr val="black"/>
                </a:solidFill>
                <a:effectLst/>
                <a:latin typeface="Calibri"/>
                <a:ea typeface="Calibri"/>
                <a:cs typeface="Calibri"/>
              </a:rPr>
              <a:t>Commercial and industrial machinery repair and maintenance services</a:t>
            </a:r>
            <a:r>
              <a:rPr lang="en-US" sz="1600">
                <a:solidFill>
                  <a:prstClr val="black"/>
                </a:solidFill>
                <a:latin typeface="Calibri"/>
                <a:ea typeface="Calibri"/>
                <a:cs typeface="Calibri"/>
              </a:rPr>
              <a:t>; industrial</a:t>
            </a:r>
            <a:r>
              <a:rPr lang="en-US" sz="1600" b="0" i="0">
                <a:solidFill>
                  <a:prstClr val="black"/>
                </a:solidFill>
                <a:effectLst/>
                <a:latin typeface="Calibri"/>
                <a:ea typeface="Calibri"/>
                <a:cs typeface="Calibri"/>
              </a:rPr>
              <a:t> equipment and machinery repair and maintenance services</a:t>
            </a:r>
            <a:r>
              <a:rPr lang="en-US" sz="1600">
                <a:solidFill>
                  <a:prstClr val="black"/>
                </a:solidFill>
                <a:latin typeface="Calibri"/>
                <a:ea typeface="Calibri"/>
                <a:cs typeface="Calibri"/>
              </a:rPr>
              <a:t>; material</a:t>
            </a:r>
            <a:r>
              <a:rPr lang="en-US" sz="1600" b="0" i="0">
                <a:solidFill>
                  <a:prstClr val="black"/>
                </a:solidFill>
                <a:effectLst/>
                <a:latin typeface="Calibri"/>
                <a:ea typeface="Calibri"/>
                <a:cs typeface="Calibri"/>
              </a:rPr>
              <a:t> handling equipment repair and maintenance services</a:t>
            </a:r>
            <a:r>
              <a:rPr lang="en-US" sz="1600">
                <a:solidFill>
                  <a:prstClr val="black"/>
                </a:solidFill>
                <a:latin typeface="Calibri"/>
                <a:ea typeface="Calibri"/>
                <a:cs typeface="Calibri"/>
              </a:rPr>
              <a:t>; service</a:t>
            </a:r>
            <a:r>
              <a:rPr lang="en-US" sz="1600" b="0" i="0">
                <a:solidFill>
                  <a:prstClr val="black"/>
                </a:solidFill>
                <a:effectLst/>
                <a:latin typeface="Calibri"/>
                <a:ea typeface="Calibri"/>
                <a:cs typeface="Calibri"/>
              </a:rPr>
              <a:t> machinery and equipment repair and maintenance services</a:t>
            </a:r>
            <a:endParaRPr lang="en-US" sz="1600">
              <a:solidFill>
                <a:prstClr val="black"/>
              </a:solidFill>
              <a:latin typeface="Calibri"/>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Project Manager​: </a:t>
            </a:r>
            <a:r>
              <a:rPr kumimoji="0" lang="en-US" sz="1600" i="0" u="none" strike="noStrike" kern="1200" cap="none" spc="0" normalizeH="0" baseline="0" noProof="0">
                <a:ln>
                  <a:noFill/>
                </a:ln>
                <a:solidFill>
                  <a:prstClr val="black"/>
                </a:solidFill>
                <a:effectLst/>
                <a:uLnTx/>
                <a:uFillTx/>
                <a:ea typeface="+mn-ea"/>
                <a:cs typeface="+mn-cs"/>
              </a:rPr>
              <a:t>Jacqueline Wilson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jacqueline.wilson@flydenver.com</a:t>
            </a:r>
            <a:r>
              <a:rPr lang="en-US" sz="1600" b="0" i="0">
                <a:solidFill>
                  <a:srgbClr val="323130"/>
                </a:solidFill>
                <a:effectLst/>
              </a:rPr>
              <a:t> </a:t>
            </a:r>
            <a:endParaRPr kumimoji="0" lang="en-US" sz="16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84276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AF299-8E65-DF3C-753D-F0476822518D}"/>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BB923A5A-F154-942A-F708-5C225032D468}"/>
              </a:ext>
            </a:extLst>
          </p:cNvPr>
          <p:cNvSpPr>
            <a:spLocks noGrp="1"/>
          </p:cNvSpPr>
          <p:nvPr>
            <p:ph type="title" idx="4294967295"/>
          </p:nvPr>
        </p:nvSpPr>
        <p:spPr>
          <a:xfrm>
            <a:off x="576752" y="373684"/>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Landside Outlying Janitorial Services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3DC74A8A-038C-DCA4-1262-F60C0725750E}"/>
              </a:ext>
              <a:ext uri="{C183D7F6-B498-43B3-948B-1728B52AA6E4}">
                <adec:decorative xmlns:adec="http://schemas.microsoft.com/office/drawing/2017/decorative" val="0"/>
              </a:ext>
            </a:extLst>
          </p:cNvPr>
          <p:cNvSpPr txBox="1"/>
          <p:nvPr/>
        </p:nvSpPr>
        <p:spPr>
          <a:xfrm>
            <a:off x="571672" y="1246206"/>
            <a:ext cx="10700579" cy="5355312"/>
          </a:xfrm>
          <a:prstGeom prst="rect">
            <a:avLst/>
          </a:prstGeom>
          <a:noFill/>
        </p:spPr>
        <p:txBody>
          <a:bodyPr wrap="square" lIns="91440" tIns="45720" rIns="91440" bIns="45720" anchor="t">
            <a:spAutoFit/>
          </a:bodyPr>
          <a:lstStyle/>
          <a:p>
            <a:r>
              <a:rPr lang="en-US"/>
              <a:t>Contractor provides all labor, tools, equipment and supplies for janitorial services at outlying DEN facilities. Term is three years with two possible one-year extensions.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Q1</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b="1">
                <a:solidFill>
                  <a:prstClr val="black"/>
                </a:solidFill>
              </a:rPr>
              <a:t>23%</a:t>
            </a:r>
            <a:endParaRPr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a:t>
            </a:r>
            <a:r>
              <a:rPr lang="en-US" b="1">
                <a:solidFill>
                  <a:prstClr val="black"/>
                </a:solidFill>
              </a:rPr>
              <a:t> </a:t>
            </a:r>
            <a:endParaRPr lang="en-US">
              <a:solidFill>
                <a:prstClr val="black"/>
              </a:solidFill>
              <a:latin typeface="Calibri" panose="020F0502020204030204"/>
              <a:cs typeface="Calibri"/>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ea typeface="Calibri"/>
                <a:cs typeface="Calibri"/>
              </a:rPr>
              <a:t>Floor care</a:t>
            </a:r>
            <a:endParaRPr lang="en-US">
              <a:solidFill>
                <a:prstClr val="black"/>
              </a:solidFill>
              <a:latin typeface="Calibri" panose="020F0502020204030204"/>
              <a:cs typeface="Calibri"/>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Carpet cleaning</a:t>
            </a:r>
            <a:endParaRPr lang="en-US">
              <a:solidFill>
                <a:prstClr val="black"/>
              </a:solidFill>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Disinfecting</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General cleaning</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Supply management</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Reporting and compliance</a:t>
            </a:r>
          </a:p>
          <a:p>
            <a:pPr marL="285750" indent="-285750">
              <a:buClr>
                <a:srgbClr val="E35B2A"/>
              </a:buClr>
              <a:buFont typeface="Arial" panose="020B0604020202020204" pitchFamily="34" charset="0"/>
              <a:buChar char="•"/>
              <a:defRPr/>
            </a:pPr>
            <a:endParaRPr lang="en-US">
              <a:solidFill>
                <a:prstClr val="black"/>
              </a:solidFill>
              <a:latin typeface="Calibri" panose="020F0502020204030204"/>
              <a:ea typeface="Calibri"/>
              <a:cs typeface="Calibri"/>
            </a:endParaRPr>
          </a:p>
          <a:p>
            <a:pPr>
              <a:defRPr/>
            </a:pPr>
            <a:r>
              <a:rPr lang="en-US">
                <a:ea typeface="Calibri"/>
                <a:cs typeface="Calibri"/>
              </a:rPr>
              <a:t>Services for outlying facilities including ARFF Station 35 and the Center of Equity and Excellence in Aviation on level four near Jepperson Terminal.</a:t>
            </a:r>
            <a:endParaRPr lang="en-US">
              <a:solidFill>
                <a:prstClr val="black"/>
              </a:solidFill>
              <a:ea typeface="Calibri"/>
              <a:cs typeface="Calibri"/>
            </a:endParaRPr>
          </a:p>
          <a:p>
            <a:pPr marL="285750" indent="-285750">
              <a:buClr>
                <a:srgbClr val="E35B2A"/>
              </a:buClr>
              <a:buFont typeface="Arial" panose="020B0604020202020204" pitchFamily="34" charset="0"/>
              <a:buChar char="•"/>
              <a:defRPr/>
            </a:pPr>
            <a:endParaRPr lang="en-US">
              <a:solidFill>
                <a:prstClr val="black"/>
              </a:solidFill>
              <a:ea typeface="Calibri"/>
              <a:cs typeface="Calibri"/>
            </a:endParaRPr>
          </a:p>
          <a:p>
            <a:pPr lvl="0">
              <a:defRPr/>
            </a:pPr>
            <a:r>
              <a:rPr kumimoji="0" lang="en-US" b="1" i="0" u="none" strike="noStrike" kern="1200" cap="none" spc="0" normalizeH="0" baseline="0" noProof="0">
                <a:ln>
                  <a:noFill/>
                </a:ln>
                <a:effectLst/>
                <a:uLnTx/>
                <a:uFillTx/>
                <a:ea typeface="+mn-ea"/>
                <a:cs typeface="+mn-cs"/>
              </a:rPr>
              <a:t>Project Manager​: </a:t>
            </a:r>
            <a:r>
              <a:rPr lang="en-US"/>
              <a:t>Curtis Harry | </a:t>
            </a:r>
            <a:r>
              <a:rPr lang="en-US">
                <a:hlinkClick r:id="rId3"/>
              </a:rPr>
              <a:t>Curtis.harry@flydenver.com</a:t>
            </a:r>
            <a:r>
              <a:rPr lang="en-US"/>
              <a:t> </a:t>
            </a:r>
            <a:endParaRPr kumimoji="0" lang="en-US"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98535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E4D4-C26D-2CED-FE77-F418CF4615E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7DB9D50-3832-E0DF-96AB-A32C0B4279A9}"/>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DEN Procurement </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11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003356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DE6BB6-A18F-B285-0AE6-9FC7DB53D6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DEN Procurement  </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2FA385AD-55E8-5A28-C5A2-60C3A8F5BB42}"/>
              </a:ext>
            </a:extLst>
          </p:cNvPr>
          <p:cNvSpPr>
            <a:spLocks noGrp="1"/>
          </p:cNvSpPr>
          <p:nvPr>
            <p:ph type="body" sz="quarter" idx="14"/>
          </p:nvPr>
        </p:nvSpPr>
        <p:spPr>
          <a:xfrm>
            <a:off x="770439" y="1259557"/>
            <a:ext cx="9611811" cy="5218631"/>
          </a:xfrm>
        </p:spPr>
        <p:txBody>
          <a:bodyPr/>
          <a:lstStyle/>
          <a:p>
            <a:pPr>
              <a:spcBef>
                <a:spcPts val="0"/>
              </a:spcBef>
              <a:buNone/>
            </a:pPr>
            <a:r>
              <a:rPr lang="en-US" sz="1700" b="1"/>
              <a:t>Contract Types:</a:t>
            </a:r>
            <a:endParaRPr lang="en-US" sz="1700"/>
          </a:p>
          <a:p>
            <a:pPr>
              <a:spcBef>
                <a:spcPts val="0"/>
              </a:spcBef>
              <a:buFont typeface="Arial" panose="020B0604020202020204" pitchFamily="34" charset="0"/>
              <a:buChar char="•"/>
            </a:pPr>
            <a:r>
              <a:rPr lang="en-US" sz="1700" i="1"/>
              <a:t>Competitive:</a:t>
            </a:r>
            <a:r>
              <a:rPr lang="en-US" sz="1700"/>
              <a:t> Professional Services, Construction, Revenue Opportunities</a:t>
            </a:r>
          </a:p>
          <a:p>
            <a:pPr>
              <a:spcBef>
                <a:spcPts val="0"/>
              </a:spcBef>
              <a:buFont typeface="Arial" panose="020B0604020202020204" pitchFamily="34" charset="0"/>
              <a:buChar char="•"/>
            </a:pPr>
            <a:r>
              <a:rPr lang="en-US" sz="1700" i="1"/>
              <a:t>Non-Competitive:</a:t>
            </a:r>
            <a:r>
              <a:rPr lang="en-US" sz="1700"/>
              <a:t> Sole Source, Professional Preference, Amendments, Grants, Revenue Agreements</a:t>
            </a:r>
          </a:p>
          <a:p>
            <a:pPr marL="0" indent="0">
              <a:spcBef>
                <a:spcPts val="0"/>
              </a:spcBef>
              <a:buNone/>
            </a:pPr>
            <a:br>
              <a:rPr lang="en-US" sz="1700" b="1"/>
            </a:br>
            <a:r>
              <a:rPr lang="en-US" sz="1700" b="1"/>
              <a:t>Task Orders:</a:t>
            </a:r>
          </a:p>
          <a:p>
            <a:pPr>
              <a:spcBef>
                <a:spcPts val="0"/>
              </a:spcBef>
            </a:pPr>
            <a:r>
              <a:rPr lang="en-US" sz="1700"/>
              <a:t>Supports both competitive and non-competitive processes</a:t>
            </a:r>
          </a:p>
          <a:p>
            <a:pPr>
              <a:spcBef>
                <a:spcPts val="0"/>
              </a:spcBef>
              <a:buNone/>
            </a:pPr>
            <a:endParaRPr lang="en-US" sz="1700" b="1"/>
          </a:p>
          <a:p>
            <a:pPr>
              <a:spcBef>
                <a:spcPts val="0"/>
              </a:spcBef>
              <a:buNone/>
            </a:pPr>
            <a:r>
              <a:rPr lang="en-US" sz="1700" b="1"/>
              <a:t>Governance:</a:t>
            </a:r>
          </a:p>
          <a:p>
            <a:pPr>
              <a:spcBef>
                <a:spcPts val="0"/>
              </a:spcBef>
            </a:pPr>
            <a:r>
              <a:rPr lang="en-US" sz="1700"/>
              <a:t>City &amp; DEN Charter, Ordinances, and Regulations</a:t>
            </a:r>
          </a:p>
          <a:p>
            <a:pPr>
              <a:spcBef>
                <a:spcPts val="0"/>
              </a:spcBef>
              <a:buNone/>
            </a:pPr>
            <a:endParaRPr lang="en-US" sz="1700" b="1"/>
          </a:p>
          <a:p>
            <a:pPr>
              <a:spcBef>
                <a:spcPts val="0"/>
              </a:spcBef>
              <a:buNone/>
            </a:pPr>
            <a:r>
              <a:rPr lang="en-US" sz="1700" b="1"/>
              <a:t>Solicitation Types: </a:t>
            </a:r>
          </a:p>
          <a:p>
            <a:pPr>
              <a:spcBef>
                <a:spcPts val="0"/>
              </a:spcBef>
            </a:pPr>
            <a:r>
              <a:rPr lang="en-US" sz="1700"/>
              <a:t>RFP, RFQ, RFO, RFI, IFB, Informal Competitive Procurement</a:t>
            </a:r>
          </a:p>
          <a:p>
            <a:pPr>
              <a:spcBef>
                <a:spcPts val="0"/>
              </a:spcBef>
              <a:buNone/>
            </a:pPr>
            <a:endParaRPr lang="en-US" sz="1700" b="1"/>
          </a:p>
          <a:p>
            <a:pPr>
              <a:spcBef>
                <a:spcPts val="0"/>
              </a:spcBef>
              <a:buNone/>
            </a:pPr>
            <a:r>
              <a:rPr lang="en-US" sz="1700" b="1"/>
              <a:t>Fast-Track Procurement Pilot</a:t>
            </a:r>
          </a:p>
          <a:p>
            <a:pPr>
              <a:spcBef>
                <a:spcPts val="0"/>
              </a:spcBef>
              <a:buNone/>
            </a:pPr>
            <a:r>
              <a:rPr lang="en-US" sz="1700" i="1"/>
              <a:t>Goal: Increase agility by eliminating non-mandated steps</a:t>
            </a:r>
          </a:p>
          <a:p>
            <a:pPr>
              <a:spcBef>
                <a:spcPts val="0"/>
              </a:spcBef>
              <a:buFont typeface="Arial" panose="020B0604020202020204" pitchFamily="34" charset="0"/>
              <a:buChar char="•"/>
            </a:pPr>
            <a:r>
              <a:rPr lang="en-US" sz="1700" b="1"/>
              <a:t>Shortened Advertisement:</a:t>
            </a:r>
            <a:r>
              <a:rPr lang="en-US" sz="1700"/>
              <a:t> 1-week post, no pre-proposal meeting, 2-day Q&amp;A</a:t>
            </a:r>
          </a:p>
          <a:p>
            <a:pPr>
              <a:spcBef>
                <a:spcPts val="0"/>
              </a:spcBef>
              <a:buFont typeface="Arial" panose="020B0604020202020204" pitchFamily="34" charset="0"/>
              <a:buChar char="•"/>
            </a:pPr>
            <a:r>
              <a:rPr lang="en-US" sz="1700" b="1"/>
              <a:t>Streamlined Selection:</a:t>
            </a:r>
            <a:r>
              <a:rPr lang="en-US" sz="1700"/>
              <a:t> 3-member panel; no interviews</a:t>
            </a:r>
          </a:p>
          <a:p>
            <a:pPr>
              <a:spcBef>
                <a:spcPts val="0"/>
              </a:spcBef>
              <a:buFont typeface="Arial" panose="020B0604020202020204" pitchFamily="34" charset="0"/>
              <a:buChar char="•"/>
            </a:pPr>
            <a:r>
              <a:rPr lang="en-US" sz="1700" b="1"/>
              <a:t>Simplified Contracting:</a:t>
            </a:r>
            <a:r>
              <a:rPr lang="en-US" sz="1700"/>
              <a:t> No negotiations—contract mirrors vendor proposal</a:t>
            </a:r>
          </a:p>
          <a:p>
            <a:pPr marL="0" indent="0">
              <a:spcBef>
                <a:spcPts val="0"/>
              </a:spcBef>
              <a:buNone/>
            </a:pPr>
            <a:endParaRPr lang="en-US" sz="1700" b="1"/>
          </a:p>
          <a:p>
            <a:pPr marL="0" indent="0">
              <a:spcBef>
                <a:spcPts val="0"/>
              </a:spcBef>
              <a:buNone/>
            </a:pPr>
            <a:r>
              <a:rPr lang="en-US" sz="1700" b="1"/>
              <a:t>Learn More: </a:t>
            </a:r>
            <a:r>
              <a:rPr lang="en-US" sz="1700"/>
              <a:t>Visit our breakout room or scan the QR code to explore DEN’s procurement process on our website.</a:t>
            </a:r>
          </a:p>
        </p:txBody>
      </p:sp>
      <p:pic>
        <p:nvPicPr>
          <p:cNvPr id="19" name="Picture 18" descr="QR Code redirecting to https://www.flydenver.com/business-and-community/procurement/opportunities/">
            <a:extLst>
              <a:ext uri="{FF2B5EF4-FFF2-40B4-BE49-F238E27FC236}">
                <a16:creationId xmlns:a16="http://schemas.microsoft.com/office/drawing/2014/main" id="{4FAF00CA-56C8-BBCB-5ADD-BA218BE2158A}"/>
              </a:ext>
            </a:extLst>
          </p:cNvPr>
          <p:cNvPicPr>
            <a:picLocks noChangeAspect="1"/>
          </p:cNvPicPr>
          <p:nvPr/>
        </p:nvPicPr>
        <p:blipFill>
          <a:blip r:embed="rId3"/>
          <a:stretch>
            <a:fillRect/>
          </a:stretch>
        </p:blipFill>
        <p:spPr>
          <a:xfrm>
            <a:off x="10734675" y="5324475"/>
            <a:ext cx="1285874" cy="1285874"/>
          </a:xfrm>
          <a:prstGeom prst="rect">
            <a:avLst/>
          </a:prstGeom>
        </p:spPr>
      </p:pic>
    </p:spTree>
    <p:extLst>
      <p:ext uri="{BB962C8B-B14F-4D97-AF65-F5344CB8AC3E}">
        <p14:creationId xmlns:p14="http://schemas.microsoft.com/office/powerpoint/2010/main" val="375540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descr="DEN Procurement – Contract Lifecycle">
            <a:extLst>
              <a:ext uri="{FF2B5EF4-FFF2-40B4-BE49-F238E27FC236}">
                <a16:creationId xmlns:a16="http://schemas.microsoft.com/office/drawing/2014/main" id="{2BA945F4-CEF6-9FBD-95BF-ABCCF5D69BE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DEN Procurement – Contract</a:t>
            </a:r>
            <a:r>
              <a:rPr kumimoji="0" lang="en-US" sz="3200" b="0" i="0" u="none" strike="noStrike" kern="1200" cap="none" spc="0" normalizeH="0" noProof="0">
                <a:ln>
                  <a:noFill/>
                </a:ln>
                <a:solidFill>
                  <a:srgbClr val="440099"/>
                </a:solidFill>
                <a:effectLst/>
                <a:uLnTx/>
                <a:uFillTx/>
                <a:latin typeface="+mn-lt"/>
                <a:ea typeface="+mn-ea"/>
                <a:cs typeface="+mn-cs"/>
              </a:rPr>
              <a:t> Lifecycle</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5" name="TextBox 4" descr="Active DEN Procurements &amp; Solicitations are available on BidNet: https://www.bidnetdirect.com/colorado/cityandcountyofdenverdepartmentofaviation&#10;Important Dates:&#10;Published/Advertised Date&#10;Proposal Due Date&#10;Important Information:&#10;Pre-proposal meetings outlining project details&#10;Proposal Narrative Contents &amp; Evaluation Criteria&#10;">
            <a:extLst>
              <a:ext uri="{FF2B5EF4-FFF2-40B4-BE49-F238E27FC236}">
                <a16:creationId xmlns:a16="http://schemas.microsoft.com/office/drawing/2014/main" id="{AB000D8F-73B4-F4CD-BB34-FB5A6DEA29CA}"/>
              </a:ext>
            </a:extLst>
          </p:cNvPr>
          <p:cNvSpPr txBox="1"/>
          <p:nvPr/>
        </p:nvSpPr>
        <p:spPr>
          <a:xfrm>
            <a:off x="770438" y="1397675"/>
            <a:ext cx="10735761" cy="2062103"/>
          </a:xfrm>
          <a:prstGeom prst="rect">
            <a:avLst/>
          </a:prstGeom>
          <a:noFill/>
        </p:spPr>
        <p:txBody>
          <a:bodyPr wrap="square" lIns="91440" tIns="45720" rIns="91440" bIns="45720" anchor="t">
            <a:spAutoFit/>
          </a:bodyPr>
          <a:lstStyle/>
          <a:p>
            <a:pPr marL="285750" indent="-285750" defTabSz="457200">
              <a:buClr>
                <a:srgbClr val="E35B2A"/>
              </a:buClr>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Active DEN Procurements &amp; Solicitations are available on </a:t>
            </a:r>
            <a:r>
              <a:rPr kumimoji="0" lang="en-US" sz="1600" b="0" i="0" u="none" strike="noStrike" kern="1200" cap="none" spc="0" normalizeH="0" baseline="0" noProof="0" err="1">
                <a:ln>
                  <a:noFill/>
                </a:ln>
                <a:solidFill>
                  <a:prstClr val="black"/>
                </a:solidFill>
                <a:effectLst/>
                <a:uLnTx/>
                <a:uFillTx/>
                <a:latin typeface="Calibri" panose="020F0502020204030204"/>
                <a:ea typeface="+mn-ea"/>
              </a:rPr>
              <a:t>BidNet</a:t>
            </a:r>
            <a:r>
              <a:rPr kumimoji="0" lang="en-US" sz="1600" b="0" i="0" u="none" strike="noStrike" kern="1200" cap="none" spc="0" normalizeH="0" baseline="0" noProof="0">
                <a:ln>
                  <a:noFill/>
                </a:ln>
                <a:solidFill>
                  <a:prstClr val="black"/>
                </a:solidFill>
                <a:effectLst/>
                <a:uLnTx/>
                <a:uFillTx/>
                <a:latin typeface="Calibri" panose="020F0502020204030204"/>
                <a:ea typeface="+mn-ea"/>
              </a:rPr>
              <a:t>: </a:t>
            </a:r>
            <a:r>
              <a:rPr kumimoji="0" lang="en-US" sz="1600" b="0" i="0" u="sng" strike="noStrike" kern="1200" cap="none" spc="0" normalizeH="0" baseline="0" noProof="0">
                <a:ln>
                  <a:noFill/>
                </a:ln>
                <a:solidFill>
                  <a:prstClr val="black"/>
                </a:solidFill>
                <a:effectLst/>
                <a:uLnTx/>
                <a:uFillTx/>
                <a:latin typeface="Calibri" panose="020F0502020204030204"/>
                <a:ea typeface="+mn-ea"/>
                <a:hlinkClick r:id="rId2">
                  <a:extLst>
                    <a:ext uri="{A12FA001-AC4F-418D-AE19-62706E023703}">
                      <ahyp:hlinkClr xmlns:ahyp="http://schemas.microsoft.com/office/drawing/2018/hyperlinkcolor" val="tx"/>
                    </a:ext>
                  </a:extLst>
                </a:hlinkClick>
              </a:rPr>
              <a:t>https://www.bidnetdirect.com/colorado/cityandcountyofdenverdepartmentofaviation</a:t>
            </a:r>
            <a:r>
              <a:rPr lang="en-US" sz="1600" u="sng">
                <a:solidFill>
                  <a:prstClr val="black"/>
                </a:solidFill>
                <a:latin typeface="Calibri" panose="020F0502020204030204"/>
              </a:rPr>
              <a:t> </a:t>
            </a:r>
            <a:endParaRPr kumimoji="0" lang="en-US" sz="1600" b="0" i="0" u="sng" strike="noStrike" kern="1200" cap="none" spc="0" normalizeH="0" baseline="0" noProof="0">
              <a:ln>
                <a:noFill/>
              </a:ln>
              <a:solidFill>
                <a:prstClr val="black"/>
              </a:solidFill>
              <a:effectLst/>
              <a:uLnTx/>
              <a:uFillTx/>
              <a:latin typeface="Calibri" panose="020F0502020204030204"/>
              <a:ea typeface="+mn-ea"/>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Dates: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Published/Advertised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Due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Pre-proposal meetings outlining project details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Narrative Contents &amp; Evaluation Criteria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Contract Lifecycle at DEN &#10;&#10;https://www.flydenver.com/business-and-community/procurement/opportunities/">
            <a:extLst>
              <a:ext uri="{FF2B5EF4-FFF2-40B4-BE49-F238E27FC236}">
                <a16:creationId xmlns:a16="http://schemas.microsoft.com/office/drawing/2014/main" id="{9CE4D9AE-BFA2-566D-D5C9-18E22CD2B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35" y="3526886"/>
            <a:ext cx="9561901" cy="2925766"/>
          </a:xfrm>
          <a:prstGeom prst="rect">
            <a:avLst/>
          </a:prstGeom>
        </p:spPr>
      </p:pic>
    </p:spTree>
    <p:extLst>
      <p:ext uri="{BB962C8B-B14F-4D97-AF65-F5344CB8AC3E}">
        <p14:creationId xmlns:p14="http://schemas.microsoft.com/office/powerpoint/2010/main" val="1969075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5592-C6BD-B9B3-49DF-B3A25D8C4EC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C50DAB9-D70B-6CD7-C0C0-A0F4FF0E2EFF}"/>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Small Business Programs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12</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147775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CAFFDA6-1C39-D6BF-0AE7-CCB12554A917}"/>
              </a:ext>
            </a:extLst>
          </p:cNvPr>
          <p:cNvSpPr>
            <a:spLocks noGrp="1"/>
          </p:cNvSpPr>
          <p:nvPr>
            <p:ph type="title" idx="4294967295"/>
          </p:nvPr>
        </p:nvSpPr>
        <p:spPr>
          <a:xfrm>
            <a:off x="838200" y="365125"/>
            <a:ext cx="10515600" cy="1325563"/>
          </a:xfrm>
          <a:prstGeom prst="rect">
            <a:avLst/>
          </a:prstGeom>
        </p:spPr>
        <p:txBody>
          <a:bodyPr/>
          <a:lstStyle/>
          <a:p>
            <a:r>
              <a:rPr lang="en-US"/>
              <a:t>DSBO Programs</a:t>
            </a:r>
          </a:p>
        </p:txBody>
      </p:sp>
      <p:pic>
        <p:nvPicPr>
          <p:cNvPr id="8" name="Picture 7" descr="The City and County of Denver's Division of Small Business Opportunity (DSBO) supports the growth, capacity, and sustainability of small, disadvantaged, minority, and women-owned businesses.&#10;&#10; &#10;&#10;DSBO’s mission is to be the bridge that promotes and improves the participation and engagement of small businesses through the creation and implementation of programs, resources and opportunities, thereby achieving an equitable Denver economy.&#10;&#10; &#10;&#10; ">
            <a:extLst>
              <a:ext uri="{FF2B5EF4-FFF2-40B4-BE49-F238E27FC236}">
                <a16:creationId xmlns:a16="http://schemas.microsoft.com/office/drawing/2014/main" id="{6755CBA3-2751-D487-B5C7-2F3C0D21AE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778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457B-3948-DAAA-AA4B-957CD8C87F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474C82-84CC-99DD-DE36-3A790CE3428B}"/>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b="1">
                <a:solidFill>
                  <a:srgbClr val="440099"/>
                </a:solidFill>
              </a:rPr>
              <a:t>Update on ACDBE/DBE Re-Evaluation</a:t>
            </a:r>
            <a:endParaRPr kumimoji="0" lang="en-US" sz="2800" b="1" i="0" u="none" strike="noStrike" kern="1200" cap="none" spc="0" normalizeH="0" baseline="0" noProof="0">
              <a:ln>
                <a:noFill/>
              </a:ln>
              <a:solidFill>
                <a:srgbClr val="440099"/>
              </a:solidFill>
              <a:effectLst/>
              <a:uLnTx/>
              <a:uFillTx/>
              <a:latin typeface="+mn-lt"/>
              <a:ea typeface="+mn-ea"/>
              <a:cs typeface="+mn-cs"/>
            </a:endParaRPr>
          </a:p>
        </p:txBody>
      </p:sp>
      <p:sp>
        <p:nvSpPr>
          <p:cNvPr id="15" name="Text Placeholder 14" descr="QR Code redirecting to https://www.flydenver.com/business-and-community/procurement/opportunities/">
            <a:extLst>
              <a:ext uri="{FF2B5EF4-FFF2-40B4-BE49-F238E27FC236}">
                <a16:creationId xmlns:a16="http://schemas.microsoft.com/office/drawing/2014/main" id="{D87F3D45-DCF2-E64E-35CA-C62A35B43D13}"/>
              </a:ext>
            </a:extLst>
          </p:cNvPr>
          <p:cNvSpPr>
            <a:spLocks noGrp="1"/>
          </p:cNvSpPr>
          <p:nvPr>
            <p:ph type="body" sz="quarter" idx="14"/>
          </p:nvPr>
        </p:nvSpPr>
        <p:spPr>
          <a:xfrm>
            <a:off x="770439" y="1374576"/>
            <a:ext cx="10516162" cy="5218631"/>
          </a:xfrm>
        </p:spPr>
        <p:txBody>
          <a:bodyPr lIns="91440" tIns="45720" rIns="91440" bIns="45720" anchor="t"/>
          <a:lstStyle/>
          <a:p>
            <a:pPr marL="0" indent="0">
              <a:lnSpc>
                <a:spcPct val="110000"/>
              </a:lnSpc>
              <a:buNone/>
            </a:pPr>
            <a:r>
              <a:rPr lang="en-US" sz="2000" b="1">
                <a:solidFill>
                  <a:srgbClr val="181717"/>
                </a:solidFill>
              </a:rPr>
              <a:t>Thank You to Firms that have submitted their Personal Narrative (PN) and Personal Net Worth (PNW) statement for reevaluation.</a:t>
            </a:r>
            <a:endParaRPr lang="en-US" sz="2000" b="1">
              <a:ea typeface="Calibri"/>
              <a:cs typeface="Calibri"/>
            </a:endParaRPr>
          </a:p>
          <a:p>
            <a:pPr lvl="1">
              <a:lnSpc>
                <a:spcPct val="110000"/>
              </a:lnSpc>
            </a:pPr>
            <a:r>
              <a:rPr lang="en-US" sz="2000">
                <a:solidFill>
                  <a:srgbClr val="181717"/>
                </a:solidFill>
                <a:ea typeface="Calibri" panose="020F0502020204030204"/>
                <a:cs typeface="Calibri" panose="020F0502020204030204"/>
              </a:rPr>
              <a:t>Reevaluation reviews are actively in progress. </a:t>
            </a:r>
          </a:p>
          <a:p>
            <a:pPr lvl="1">
              <a:lnSpc>
                <a:spcPct val="110000"/>
              </a:lnSpc>
            </a:pPr>
            <a:r>
              <a:rPr lang="en-US" sz="2000">
                <a:solidFill>
                  <a:srgbClr val="181717"/>
                </a:solidFill>
                <a:ea typeface="Calibri" panose="020F0502020204030204"/>
                <a:cs typeface="Calibri" panose="020F0502020204030204"/>
              </a:rPr>
              <a:t>Firms that do not submit their PN and PNW will be a temporarily removed from the directory until the required documents are received and you are recertified.</a:t>
            </a:r>
          </a:p>
          <a:p>
            <a:pPr lvl="1">
              <a:lnSpc>
                <a:spcPct val="110000"/>
              </a:lnSpc>
            </a:pPr>
            <a:r>
              <a:rPr lang="en-US" sz="2000">
                <a:solidFill>
                  <a:srgbClr val="181717"/>
                </a:solidFill>
              </a:rPr>
              <a:t>Firms may submit via the </a:t>
            </a:r>
            <a:r>
              <a:rPr lang="en-US" sz="2000" u="sng">
                <a:solidFill>
                  <a:srgbClr val="181717"/>
                </a:solidFill>
              </a:rPr>
              <a:t>2025 Reevaluation Application</a:t>
            </a:r>
            <a:r>
              <a:rPr lang="en-US" sz="2000">
                <a:solidFill>
                  <a:srgbClr val="181717"/>
                </a:solidFill>
              </a:rPr>
              <a:t> or your next </a:t>
            </a:r>
            <a:r>
              <a:rPr lang="en-US" sz="2000" u="sng">
                <a:solidFill>
                  <a:srgbClr val="181717"/>
                </a:solidFill>
              </a:rPr>
              <a:t>Annual Update</a:t>
            </a:r>
            <a:r>
              <a:rPr lang="en-US" sz="2000">
                <a:solidFill>
                  <a:srgbClr val="181717"/>
                </a:solidFill>
              </a:rPr>
              <a:t>.</a:t>
            </a:r>
            <a:endParaRPr lang="en-US" sz="2000">
              <a:solidFill>
                <a:srgbClr val="181717"/>
              </a:solidFill>
              <a:ea typeface="Calibri" panose="020F0502020204030204"/>
              <a:cs typeface="Calibri" panose="020F0502020204030204"/>
            </a:endParaRPr>
          </a:p>
          <a:p>
            <a:pPr marL="457200" lvl="1" indent="0">
              <a:lnSpc>
                <a:spcPct val="110000"/>
              </a:lnSpc>
              <a:buNone/>
            </a:pPr>
            <a:endParaRPr lang="en-US" sz="2000">
              <a:solidFill>
                <a:srgbClr val="181717"/>
              </a:solidFill>
              <a:ea typeface="Calibri" panose="020F0502020204030204"/>
              <a:cs typeface="Calibri" panose="020F0502020204030204"/>
            </a:endParaRPr>
          </a:p>
          <a:p>
            <a:pPr marL="0" indent="0">
              <a:lnSpc>
                <a:spcPct val="110000"/>
              </a:lnSpc>
              <a:buNone/>
            </a:pPr>
            <a:r>
              <a:rPr lang="en-US" sz="2000" b="1">
                <a:solidFill>
                  <a:srgbClr val="181717"/>
                </a:solidFill>
                <a:ea typeface="Calibri" panose="020F0502020204030204"/>
                <a:cs typeface="Calibri" panose="020F0502020204030204"/>
              </a:rPr>
              <a:t>Important Reminders:</a:t>
            </a:r>
            <a:endParaRPr lang="en-US" sz="2000">
              <a:solidFill>
                <a:srgbClr val="181717"/>
              </a:solidFill>
              <a:ea typeface="Calibri" panose="020F0502020204030204"/>
              <a:cs typeface="Calibri" panose="020F0502020204030204"/>
            </a:endParaRPr>
          </a:p>
          <a:p>
            <a:pPr lvl="1">
              <a:lnSpc>
                <a:spcPct val="110000"/>
              </a:lnSpc>
            </a:pPr>
            <a:r>
              <a:rPr lang="en-US" sz="2000" b="1"/>
              <a:t>Interstate firms </a:t>
            </a:r>
            <a:r>
              <a:rPr lang="en-US" sz="2000"/>
              <a:t>must </a:t>
            </a:r>
            <a:r>
              <a:rPr lang="en-US" sz="2000" u="sng"/>
              <a:t>reapply</a:t>
            </a:r>
            <a:r>
              <a:rPr lang="en-US" sz="2000"/>
              <a:t> with CCD once their JOC completes their reevaluation.</a:t>
            </a:r>
            <a:endParaRPr lang="en-US" sz="2000">
              <a:ea typeface="Calibri"/>
              <a:cs typeface="Calibri"/>
            </a:endParaRPr>
          </a:p>
          <a:p>
            <a:pPr lvl="1">
              <a:lnSpc>
                <a:spcPct val="110000"/>
              </a:lnSpc>
            </a:pPr>
            <a:r>
              <a:rPr lang="en-US" sz="2000">
                <a:ea typeface="Calibri"/>
                <a:cs typeface="Calibri"/>
              </a:rPr>
              <a:t>No counting or goal setting until Colorado UCP reevaluation is complete. </a:t>
            </a:r>
          </a:p>
          <a:p>
            <a:pPr lvl="1">
              <a:lnSpc>
                <a:spcPct val="110000"/>
              </a:lnSpc>
            </a:pPr>
            <a:r>
              <a:rPr lang="en-US" sz="2000">
                <a:ea typeface="Calibri"/>
                <a:cs typeface="Calibri"/>
              </a:rPr>
              <a:t>Local programs are </a:t>
            </a:r>
            <a:r>
              <a:rPr lang="en-US" sz="2000" u="sng">
                <a:ea typeface="Calibri" panose="020F0502020204030204"/>
                <a:cs typeface="Calibri" panose="020F0502020204030204"/>
              </a:rPr>
              <a:t>not affected</a:t>
            </a:r>
            <a:r>
              <a:rPr lang="en-US" sz="2000">
                <a:ea typeface="Calibri" panose="020F0502020204030204"/>
                <a:cs typeface="Calibri" panose="020F0502020204030204"/>
              </a:rPr>
              <a:t> by these federal changes.</a:t>
            </a:r>
          </a:p>
          <a:p>
            <a:pPr marL="457200" lvl="1" indent="0">
              <a:lnSpc>
                <a:spcPct val="110000"/>
              </a:lnSpc>
              <a:buNone/>
            </a:pPr>
            <a:endParaRPr lang="en-US" sz="2000">
              <a:ea typeface="Calibri" panose="020F0502020204030204"/>
              <a:cs typeface="Calibri" panose="020F0502020204030204"/>
            </a:endParaRPr>
          </a:p>
          <a:p>
            <a:pPr marL="0" indent="0">
              <a:buNone/>
            </a:pPr>
            <a:endParaRPr lang="en-US" sz="2000" u="sng">
              <a:solidFill>
                <a:srgbClr val="181717"/>
              </a:solidFill>
              <a:ea typeface="Calibri"/>
              <a:cs typeface="Calibri"/>
            </a:endParaRPr>
          </a:p>
          <a:p>
            <a:pPr marL="457200" lvl="1" indent="0">
              <a:lnSpc>
                <a:spcPct val="110000"/>
              </a:lnSpc>
              <a:buNone/>
            </a:pPr>
            <a:endParaRPr lang="en-US" sz="2000" b="1">
              <a:solidFill>
                <a:srgbClr val="000000"/>
              </a:solidFill>
              <a:ea typeface="Calibri"/>
              <a:cs typeface="Calibri"/>
            </a:endParaRPr>
          </a:p>
        </p:txBody>
      </p:sp>
    </p:spTree>
    <p:extLst>
      <p:ext uri="{BB962C8B-B14F-4D97-AF65-F5344CB8AC3E}">
        <p14:creationId xmlns:p14="http://schemas.microsoft.com/office/powerpoint/2010/main" val="4034125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5848-DC1B-AD07-534C-48ECB9159070}"/>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37E0F8A-3416-46A2-6293-171F2E9F622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General Services- Purchasing Division</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13</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409820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General Services- Purchasing Division&#10;&#10;Exclusive management and control of the purchasing of all supplies, equipment and personal property and services in connection therewith, for the City and County and for all departments (including DEN), agencies, boards, commissions and authorities thereof, except the City Council.&#10;&#10;&#10;Leann Rush&#10;Senior Procurement Analyst (DEN)&#10;303-342-2298 &#10;leann.rush@flydenver.com &#10;&#10;&#10;Sol Ybarra  &#10;Business Outreach Coordinator  &#10;720-913-8156&#10;sol.ybarra@denvergov.org &#10;&#10;You must be registered in Bidnet&#10;to receive solicitation notices &#10;directly to your email. Please make &#10;to choose the correct codes for your&#10;business.&#10;">
            <a:extLst>
              <a:ext uri="{FF2B5EF4-FFF2-40B4-BE49-F238E27FC236}">
                <a16:creationId xmlns:a16="http://schemas.microsoft.com/office/drawing/2014/main" id="{35F67971-1933-588E-0AFA-D6BBB0F95EAC}"/>
              </a:ext>
              <a:ext uri="{C183D7F6-B498-43B3-948B-1728B52AA6E4}">
                <adec:decorative xmlns:adec="http://schemas.microsoft.com/office/drawing/2017/decorative" val="0"/>
              </a:ext>
            </a:extLst>
          </p:cNvPr>
          <p:cNvSpPr>
            <a:spLocks noGrp="1"/>
          </p:cNvSpPr>
          <p:nvPr>
            <p:ph type="title" idx="4294967295"/>
          </p:nvPr>
        </p:nvSpPr>
        <p:spPr>
          <a:xfrm>
            <a:off x="881349" y="51263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General Services- Purchasing Division</a:t>
            </a:r>
          </a:p>
        </p:txBody>
      </p:sp>
      <p:sp>
        <p:nvSpPr>
          <p:cNvPr id="9" name="TextBox 8">
            <a:extLst>
              <a:ext uri="{FF2B5EF4-FFF2-40B4-BE49-F238E27FC236}">
                <a16:creationId xmlns:a16="http://schemas.microsoft.com/office/drawing/2014/main" id="{63544299-965E-0A54-E09A-E896F4B2F43B}"/>
              </a:ext>
            </a:extLst>
          </p:cNvPr>
          <p:cNvSpPr txBox="1"/>
          <p:nvPr/>
        </p:nvSpPr>
        <p:spPr>
          <a:xfrm>
            <a:off x="770439" y="1255125"/>
            <a:ext cx="9125111" cy="4801314"/>
          </a:xfrm>
          <a:prstGeom prst="rect">
            <a:avLst/>
          </a:prstGeom>
          <a:noFill/>
        </p:spPr>
        <p:txBody>
          <a:bodyPr wrap="square">
            <a:spAutoFit/>
          </a:bodyPr>
          <a:lstStyle/>
          <a:p>
            <a:r>
              <a:rPr lang="en-US"/>
              <a:t>Procures goods and related services (excludes construction/design) using competitive bidding and open market methods. Follows City Charter, D.R.M.C., and Fiscal Accountability Rules.</a:t>
            </a:r>
          </a:p>
          <a:p>
            <a:br>
              <a:rPr lang="en-US" b="1"/>
            </a:br>
            <a:r>
              <a:rPr lang="en-US" b="1"/>
              <a:t>Key Roles</a:t>
            </a:r>
            <a:r>
              <a:rPr lang="en-US"/>
              <a:t>: Manages bids, contracts, assets, surplus sales, vendor relations, and sustainable purchasing.</a:t>
            </a:r>
          </a:p>
          <a:p>
            <a:br>
              <a:rPr lang="en-US" b="1"/>
            </a:br>
            <a:r>
              <a:rPr lang="en-US" b="1"/>
              <a:t>Vendor Support</a:t>
            </a:r>
            <a:r>
              <a:rPr lang="en-US"/>
              <a:t>:</a:t>
            </a:r>
          </a:p>
          <a:p>
            <a:pPr marL="742950" lvl="1" indent="-285750">
              <a:buFont typeface="Arial" panose="020B0604020202020204" pitchFamily="34" charset="0"/>
              <a:buChar char="•"/>
            </a:pPr>
            <a:r>
              <a:rPr lang="en-US"/>
              <a:t>Uses </a:t>
            </a:r>
            <a:r>
              <a:rPr lang="en-US">
                <a:hlinkClick r:id="rId3"/>
              </a:rPr>
              <a:t>Rocky Mountain E-Purchasing System (</a:t>
            </a:r>
            <a:r>
              <a:rPr lang="en-US" err="1">
                <a:hlinkClick r:id="rId3"/>
              </a:rPr>
              <a:t>BidNet</a:t>
            </a:r>
            <a:r>
              <a:rPr lang="en-US">
                <a:hlinkClick r:id="rId3"/>
              </a:rPr>
              <a:t>).</a:t>
            </a:r>
            <a:endParaRPr lang="en-US"/>
          </a:p>
          <a:p>
            <a:pPr marL="742950" lvl="1" indent="-285750">
              <a:buFont typeface="Arial" panose="020B0604020202020204" pitchFamily="34" charset="0"/>
              <a:buChar char="•"/>
            </a:pPr>
            <a:r>
              <a:rPr lang="en-US"/>
              <a:t>Offers bid tools, updates, and resources on its </a:t>
            </a:r>
            <a:r>
              <a:rPr lang="en-US">
                <a:hlinkClick r:id="rId4"/>
              </a:rPr>
              <a:t>website</a:t>
            </a:r>
            <a:r>
              <a:rPr lang="en-US"/>
              <a:t>.</a:t>
            </a:r>
          </a:p>
          <a:p>
            <a:pPr marL="742950" lvl="1" indent="-285750">
              <a:buFont typeface="Arial" panose="020B0604020202020204" pitchFamily="34" charset="0"/>
              <a:buChar char="•"/>
            </a:pPr>
            <a:r>
              <a:rPr lang="en-US"/>
              <a:t>Sends </a:t>
            </a:r>
            <a:r>
              <a:rPr lang="en-US">
                <a:hlinkClick r:id="rId5"/>
              </a:rPr>
              <a:t>weekly notices on bids, events, and opportunities</a:t>
            </a:r>
            <a:r>
              <a:rPr lang="en-US"/>
              <a:t>.</a:t>
            </a:r>
          </a:p>
          <a:p>
            <a:pPr marL="742950" lvl="1" indent="-285750">
              <a:buFont typeface="Arial" panose="020B0604020202020204" pitchFamily="34" charset="0"/>
              <a:buChar char="•"/>
            </a:pPr>
            <a:r>
              <a:rPr lang="en-US"/>
              <a:t>Join the </a:t>
            </a:r>
            <a:r>
              <a:rPr lang="en-US">
                <a:hlinkClick r:id="rId5"/>
              </a:rPr>
              <a:t>vendor list </a:t>
            </a:r>
            <a:r>
              <a:rPr lang="en-US"/>
              <a:t>by completing the Purchasing Communication Form.</a:t>
            </a:r>
            <a:br>
              <a:rPr lang="en-US"/>
            </a:br>
            <a:endParaRPr lang="en-US"/>
          </a:p>
          <a:p>
            <a:pPr>
              <a:buNone/>
            </a:pPr>
            <a:r>
              <a:rPr lang="en-US" b="1"/>
              <a:t>Upcoming Vendor Event</a:t>
            </a:r>
            <a:endParaRPr lang="en-US"/>
          </a:p>
          <a:p>
            <a:pPr marL="285750" indent="-285750">
              <a:buFont typeface="Arial" panose="020B0604020202020204" pitchFamily="34" charset="0"/>
              <a:buChar char="•"/>
            </a:pPr>
            <a:r>
              <a:rPr lang="en-US">
                <a:hlinkClick r:id="rId4"/>
              </a:rPr>
              <a:t>Learn</a:t>
            </a:r>
            <a:r>
              <a:rPr lang="en-US"/>
              <a:t> about Denver agencies, procurement processes, and networking opportunities.</a:t>
            </a:r>
          </a:p>
          <a:p>
            <a:pPr marL="285750" indent="-285750">
              <a:buFont typeface="Arial" panose="020B0604020202020204" pitchFamily="34" charset="0"/>
              <a:buChar char="•"/>
            </a:pPr>
            <a:r>
              <a:rPr lang="en-US"/>
              <a:t>Open to providers of goods, services, and construction.</a:t>
            </a:r>
          </a:p>
          <a:p>
            <a:br>
              <a:rPr lang="en-US" b="1"/>
            </a:br>
            <a:r>
              <a:rPr lang="en-US" sz="1800"/>
              <a:t>To learn more, visit me in the breakout room and scan the QR code.</a:t>
            </a:r>
          </a:p>
        </p:txBody>
      </p:sp>
      <p:pic>
        <p:nvPicPr>
          <p:cNvPr id="10" name="Picture 9" descr="QR Code redirecting to https://denvergov.org/Government/Agencies-Departments-Offices/Agencies-Departments-Offices-Directory/General-Services/Purchasing-Division?OC_EA_EmergencyAnnouncementList_Dismiss=a0478fee-e93d-4942-a615-6de3ec23e95e">
            <a:extLst>
              <a:ext uri="{FF2B5EF4-FFF2-40B4-BE49-F238E27FC236}">
                <a16:creationId xmlns:a16="http://schemas.microsoft.com/office/drawing/2014/main" id="{13042EE4-B52C-74F4-F584-DF3F29629CE3}"/>
              </a:ext>
            </a:extLst>
          </p:cNvPr>
          <p:cNvPicPr>
            <a:picLocks noChangeAspect="1"/>
          </p:cNvPicPr>
          <p:nvPr/>
        </p:nvPicPr>
        <p:blipFill>
          <a:blip r:embed="rId6"/>
          <a:stretch>
            <a:fillRect/>
          </a:stretch>
        </p:blipFill>
        <p:spPr>
          <a:xfrm>
            <a:off x="11051695" y="5705340"/>
            <a:ext cx="981209" cy="981209"/>
          </a:xfrm>
          <a:prstGeom prst="rect">
            <a:avLst/>
          </a:prstGeom>
        </p:spPr>
      </p:pic>
    </p:spTree>
    <p:extLst>
      <p:ext uri="{BB962C8B-B14F-4D97-AF65-F5344CB8AC3E}">
        <p14:creationId xmlns:p14="http://schemas.microsoft.com/office/powerpoint/2010/main" val="2089279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384A-21C9-4E23-47C4-0395BFE4C26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9B5972C7-FCDC-DE07-E866-EA986D1616D7}"/>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Workforce Development</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14</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182976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F55DB1-894A-9690-9BD8-29C7A8B52F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242207-285B-1F35-849E-6541FB6181BB}"/>
              </a:ext>
              <a:ext uri="{C183D7F6-B498-43B3-948B-1728B52AA6E4}">
                <adec:decorative xmlns:adec="http://schemas.microsoft.com/office/drawing/2017/decorative" val="1"/>
              </a:ext>
            </a:extLst>
          </p:cNvPr>
          <p:cNvSpPr txBox="1">
            <a:spLocks noGrp="1"/>
          </p:cNvSpPr>
          <p:nvPr>
            <p:ph type="title" idx="4294967295"/>
          </p:nvPr>
        </p:nvSpPr>
        <p:spPr>
          <a:xfrm>
            <a:off x="106121" y="-38470"/>
            <a:ext cx="8882323" cy="1400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lnSpc>
                <a:spcPct val="100000"/>
              </a:lnSpc>
              <a:spcBef>
                <a:spcPts val="0"/>
              </a:spcBef>
              <a:defRPr/>
            </a:pPr>
            <a:r>
              <a:rPr lang="en-US" sz="2900">
                <a:solidFill>
                  <a:prstClr val="white"/>
                </a:solidFill>
                <a:latin typeface="Calibri"/>
                <a:ea typeface="+mj-lt"/>
                <a:cs typeface="+mj-lt"/>
              </a:rPr>
              <a:t>Denver Construction Careers Program</a:t>
            </a:r>
            <a:r>
              <a:rPr lang="en-US" sz="2900">
                <a:solidFill>
                  <a:prstClr val="white"/>
                </a:solidFill>
                <a:latin typeface="Calibri Light"/>
                <a:ea typeface="Calibri Light"/>
                <a:cs typeface="Calibri Light"/>
              </a:rPr>
              <a:t> </a:t>
            </a:r>
            <a:r>
              <a:rPr lang="en-US" sz="2900">
                <a:solidFill>
                  <a:prstClr val="white"/>
                </a:solidFill>
                <a:latin typeface="Calibri"/>
                <a:ea typeface="Calibri"/>
                <a:cs typeface="Calibri"/>
              </a:rPr>
              <a:t>(DCCP)</a:t>
            </a:r>
            <a:br>
              <a:rPr lang="en-US" sz="3200">
                <a:solidFill>
                  <a:prstClr val="white"/>
                </a:solidFill>
                <a:latin typeface="Calibri"/>
                <a:ea typeface="Calibri"/>
                <a:cs typeface="Calibri"/>
              </a:rPr>
            </a:br>
            <a:r>
              <a:rPr kumimoji="0" lang="en-US" sz="2900" b="0" i="0" u="none" strike="noStrike" kern="1200" cap="none" spc="0" normalizeH="0" baseline="0" noProof="0">
                <a:ln>
                  <a:noFill/>
                </a:ln>
                <a:solidFill>
                  <a:prstClr val="white"/>
                </a:solidFill>
                <a:effectLst/>
                <a:uLnTx/>
                <a:uFillTx/>
                <a:latin typeface="Calibri"/>
                <a:ea typeface="Calibri"/>
                <a:cs typeface="Calibri"/>
              </a:rPr>
              <a:t>Overview</a:t>
            </a:r>
            <a:br>
              <a:rPr lang="en-US" sz="2900">
                <a:latin typeface="Calibri"/>
                <a:ea typeface="+mn-ea"/>
                <a:cs typeface="+mn-cs"/>
              </a:rPr>
            </a:br>
            <a:endParaRPr lang="en-US" sz="2400" b="0" i="0" u="none" strike="noStrike" kern="1200" cap="none" spc="0" normalizeH="0" baseline="0" noProof="0">
              <a:ln>
                <a:noFill/>
              </a:ln>
              <a:solidFill>
                <a:prstClr val="white"/>
              </a:solidFill>
              <a:effectLst/>
              <a:uLnTx/>
              <a:uFillTx/>
              <a:latin typeface="Calibri"/>
              <a:ea typeface="Calibri"/>
              <a:cs typeface="Calibri"/>
            </a:endParaRPr>
          </a:p>
        </p:txBody>
      </p:sp>
      <p:sp>
        <p:nvSpPr>
          <p:cNvPr id="14" name="TextBox 13">
            <a:extLst>
              <a:ext uri="{FF2B5EF4-FFF2-40B4-BE49-F238E27FC236}">
                <a16:creationId xmlns:a16="http://schemas.microsoft.com/office/drawing/2014/main" id="{836ECBCA-3320-BE43-05A9-F8F4DEF56431}"/>
              </a:ext>
              <a:ext uri="{C183D7F6-B498-43B3-948B-1728B52AA6E4}">
                <adec:decorative xmlns:adec="http://schemas.microsoft.com/office/drawing/2017/decorative" val="1"/>
              </a:ext>
            </a:extLst>
          </p:cNvPr>
          <p:cNvSpPr txBox="1"/>
          <p:nvPr/>
        </p:nvSpPr>
        <p:spPr>
          <a:xfrm>
            <a:off x="395825" y="1260787"/>
            <a:ext cx="8609154" cy="544764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Ordinance Applies 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Contracts/work orders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 $10M</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advertised/issued after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May 30, 2025</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On-call/task orders evaluated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individually</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Contractors must sign a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Commitment Form</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Key Percentage Requirements</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Priority Areas: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residents from DCCP-identified priority neighborhoods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Pre-Apprenticeship Grads: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grads from DCCP-approved programs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Veterans: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veterans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Registered Apprenticeships: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Track/report hours by workers in registered apprenticeship programs</a:t>
            </a:r>
            <a:b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b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including first-year and target category registered apprentices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Reporting &amp; Enforcement</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err="1">
                <a:ln>
                  <a:noFill/>
                </a:ln>
                <a:solidFill>
                  <a:prstClr val="black"/>
                </a:solidFill>
                <a:effectLst/>
                <a:uLnTx/>
                <a:uFillTx/>
                <a:latin typeface="Calibri" panose="020F0502020204030204"/>
                <a:ea typeface="Calibri"/>
                <a:cs typeface="Calibri"/>
              </a:rPr>
              <a:t>LCPtracker</a:t>
            </a: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is used to track and submit data</a:t>
            </a: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DCCP monitors compliance;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non-compliance may lead to penalties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Get Involved</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Jobseekers, employers, and community orgs — connect with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DEDO &amp; DCCP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to grow Denver’s construction workforce.</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Why It Matters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Meets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high demand for skilled construction workers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Builds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career pathways for Denver residents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Aligns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workforce with city infrastructure investments</a:t>
            </a:r>
          </a:p>
        </p:txBody>
      </p:sp>
      <p:pic>
        <p:nvPicPr>
          <p:cNvPr id="2" name="Picture 1">
            <a:extLst>
              <a:ext uri="{FF2B5EF4-FFF2-40B4-BE49-F238E27FC236}">
                <a16:creationId xmlns:a16="http://schemas.microsoft.com/office/drawing/2014/main" id="{DD0B5CF1-7A1A-2108-8702-AF4D1A4585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9047" y="1815235"/>
            <a:ext cx="2253803" cy="2253803"/>
          </a:xfrm>
          <a:prstGeom prst="rect">
            <a:avLst/>
          </a:prstGeom>
        </p:spPr>
      </p:pic>
      <p:sp>
        <p:nvSpPr>
          <p:cNvPr id="5" name="TextBox 4">
            <a:extLst>
              <a:ext uri="{FF2B5EF4-FFF2-40B4-BE49-F238E27FC236}">
                <a16:creationId xmlns:a16="http://schemas.microsoft.com/office/drawing/2014/main" id="{D0A7838A-146E-0A6E-983C-ACA402C89E65}"/>
              </a:ext>
            </a:extLst>
          </p:cNvPr>
          <p:cNvSpPr txBox="1"/>
          <p:nvPr/>
        </p:nvSpPr>
        <p:spPr>
          <a:xfrm>
            <a:off x="9372403" y="4186098"/>
            <a:ext cx="25474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To learn more, visit me in the breakout room or scan the above QR code.</a:t>
            </a:r>
          </a:p>
        </p:txBody>
      </p:sp>
      <p:pic>
        <p:nvPicPr>
          <p:cNvPr id="3" name="Picture 2" descr="Slide for DCCP overview for the workforce program.">
            <a:extLst>
              <a:ext uri="{FF2B5EF4-FFF2-40B4-BE49-F238E27FC236}">
                <a16:creationId xmlns:a16="http://schemas.microsoft.com/office/drawing/2014/main" id="{DC1BE2D8-71C6-4749-A169-5C6924394CE9}"/>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99545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280" y="49650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a:ln>
                  <a:noFill/>
                </a:ln>
                <a:solidFill>
                  <a:srgbClr val="440099"/>
                </a:solidFill>
                <a:effectLst/>
                <a:uLnTx/>
                <a:uFillTx/>
                <a:latin typeface="+mn-lt"/>
                <a:ea typeface="+mn-ea"/>
                <a:cs typeface="+mn-cs"/>
              </a:rPr>
              <a:t>Event Follow Up </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4294967295"/>
          </p:nvPr>
        </p:nvSpPr>
        <p:spPr>
          <a:xfrm>
            <a:off x="770280" y="1687953"/>
            <a:ext cx="10797431" cy="577850"/>
          </a:xfrm>
          <a:prstGeom prst="rect">
            <a:avLst/>
          </a:prstGeom>
        </p:spPr>
        <p:txBody>
          <a:bodyPr/>
          <a:lstStyle/>
          <a:p>
            <a:pPr marL="0" indent="0">
              <a:buNone/>
            </a:pPr>
            <a:r>
              <a:rPr lang="en-US" sz="2200"/>
              <a:t>This information will be shared with all attendees in a follow-up email from </a:t>
            </a:r>
            <a:r>
              <a:rPr lang="en-US" sz="2200" b="1"/>
              <a:t>Eventbrite.com</a:t>
            </a:r>
            <a:r>
              <a:rPr lang="en-US" sz="2200"/>
              <a:t>, which will also include the registration list and presentations.</a:t>
            </a:r>
          </a:p>
          <a:p>
            <a:pPr marL="0" indent="0">
              <a:buNone/>
            </a:pPr>
            <a:r>
              <a:rPr lang="en-US" sz="2200"/>
              <a:t>Additionally, it will be posted on our website at </a:t>
            </a:r>
            <a:r>
              <a:rPr lang="en-US" sz="2200">
                <a:hlinkClick r:id="rId3"/>
              </a:rPr>
              <a:t>www.flydenver.com/business-and-community/outreach-and-engagement/#pastevents</a:t>
            </a:r>
            <a:r>
              <a:rPr lang="en-US" sz="2200"/>
              <a:t> within the next 3 business days. </a:t>
            </a:r>
          </a:p>
          <a:p>
            <a:endParaRPr lang="en-US"/>
          </a:p>
          <a:p>
            <a:endParaRPr lang="en-US"/>
          </a:p>
          <a:p>
            <a:pPr marL="0" indent="0" algn="ctr">
              <a:buNone/>
            </a:pPr>
            <a:r>
              <a:rPr lang="en-US" sz="240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708"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DA8D7D-1756-BECD-98FF-68235247BAA0}"/>
              </a:ext>
            </a:extLst>
          </p:cNvPr>
          <p:cNvSpPr>
            <a:spLocks noGrp="1"/>
          </p:cNvSpPr>
          <p:nvPr>
            <p:ph type="title" idx="4294967295"/>
          </p:nvPr>
        </p:nvSpPr>
        <p:spPr>
          <a:xfrm>
            <a:off x="769938" y="450898"/>
            <a:ext cx="10515600" cy="1325563"/>
          </a:xfrm>
          <a:prstGeom prst="rect">
            <a:avLst/>
          </a:prstGeom>
        </p:spPr>
        <p:txBody>
          <a:bodyPr/>
          <a:lstStyle/>
          <a:p>
            <a:r>
              <a:rPr lang="en-US" b="1">
                <a:solidFill>
                  <a:srgbClr val="440099"/>
                </a:solidFill>
                <a:ea typeface="Calibri"/>
                <a:cs typeface="Calibri"/>
              </a:rPr>
              <a:t>Federal Worker Gift Card Donation Drive</a:t>
            </a:r>
          </a:p>
        </p:txBody>
      </p:sp>
      <p:sp>
        <p:nvSpPr>
          <p:cNvPr id="4" name="Text Placeholder 3">
            <a:extLst>
              <a:ext uri="{FF2B5EF4-FFF2-40B4-BE49-F238E27FC236}">
                <a16:creationId xmlns:a16="http://schemas.microsoft.com/office/drawing/2014/main" id="{258ECDBB-85EA-2913-D729-3AC891D5DFE9}"/>
              </a:ext>
            </a:extLst>
          </p:cNvPr>
          <p:cNvSpPr>
            <a:spLocks noGrp="1"/>
          </p:cNvSpPr>
          <p:nvPr>
            <p:ph type="body" sz="quarter" idx="13"/>
          </p:nvPr>
        </p:nvSpPr>
        <p:spPr>
          <a:xfrm>
            <a:off x="769938" y="1072792"/>
            <a:ext cx="8694737" cy="578318"/>
          </a:xfrm>
        </p:spPr>
        <p:txBody>
          <a:bodyPr lIns="91440" tIns="45720" rIns="91440" bIns="45720" anchor="t"/>
          <a:lstStyle/>
          <a:p>
            <a:r>
              <a:rPr lang="en-US" sz="2400" b="1">
                <a:solidFill>
                  <a:srgbClr val="E35B2A"/>
                </a:solidFill>
                <a:ea typeface="Calibri"/>
                <a:cs typeface="Calibri"/>
              </a:rPr>
              <a:t>DONATIONS NEEDED!</a:t>
            </a:r>
            <a:endParaRPr lang="en-US" b="1">
              <a:solidFill>
                <a:srgbClr val="E35B2A"/>
              </a:solidFill>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C8E92E01-3F37-7DCE-76A2-D6465A6F37CF}"/>
              </a:ext>
            </a:extLst>
          </p:cNvPr>
          <p:cNvSpPr>
            <a:spLocks noGrp="1"/>
          </p:cNvSpPr>
          <p:nvPr>
            <p:ph type="body" sz="quarter" idx="14"/>
          </p:nvPr>
        </p:nvSpPr>
        <p:spPr>
          <a:xfrm>
            <a:off x="770051" y="1710317"/>
            <a:ext cx="6797982" cy="3930649"/>
          </a:xfrm>
        </p:spPr>
        <p:txBody>
          <a:bodyPr lIns="91440" tIns="45720" rIns="91440" bIns="45720" anchor="t"/>
          <a:lstStyle/>
          <a:p>
            <a:pPr marL="0" indent="0">
              <a:buNone/>
            </a:pPr>
            <a:r>
              <a:rPr lang="en-US" sz="2000">
                <a:highlight>
                  <a:srgbClr val="FFFFFF"/>
                </a:highlight>
                <a:ea typeface="+mn-lt"/>
                <a:cs typeface="+mn-lt"/>
              </a:rPr>
              <a:t>Support the dedicated TSA employees at DEN working without pay</a:t>
            </a:r>
            <a:endParaRPr lang="en-US" sz="2400">
              <a:ea typeface="+mn-lt"/>
              <a:cs typeface="+mn-lt"/>
            </a:endParaRPr>
          </a:p>
          <a:p>
            <a:pPr marL="0" indent="0">
              <a:buNone/>
            </a:pPr>
            <a:endParaRPr lang="en-US" sz="2000">
              <a:highlight>
                <a:srgbClr val="FFFFFF"/>
              </a:highlight>
              <a:ea typeface="+mn-lt"/>
              <a:cs typeface="+mn-lt"/>
            </a:endParaRPr>
          </a:p>
          <a:p>
            <a:pPr marL="0" indent="0">
              <a:buNone/>
            </a:pPr>
            <a:r>
              <a:rPr lang="en-US" sz="2400" u="sng">
                <a:highlight>
                  <a:srgbClr val="FFFFFF"/>
                </a:highlight>
                <a:ea typeface="+mn-lt"/>
                <a:cs typeface="+mn-lt"/>
              </a:rPr>
              <a:t>Donations requested:</a:t>
            </a:r>
            <a:endParaRPr lang="en-US" sz="2400" u="sng">
              <a:ea typeface="+mn-lt"/>
              <a:cs typeface="+mn-lt"/>
            </a:endParaRPr>
          </a:p>
          <a:p>
            <a:pPr marL="342900" indent="-342900">
              <a:buFont typeface="Courier New" panose="020B0604020202020204" pitchFamily="34" charset="0"/>
              <a:buChar char="o"/>
            </a:pPr>
            <a:r>
              <a:rPr lang="en-US" sz="2000">
                <a:highlight>
                  <a:srgbClr val="FFFFFF"/>
                </a:highlight>
                <a:ea typeface="+mn-lt"/>
                <a:cs typeface="+mn-lt"/>
              </a:rPr>
              <a:t>$10 and $20 grocery store and gas gift cards</a:t>
            </a:r>
            <a:endParaRPr lang="en-US" sz="2400">
              <a:ea typeface="+mn-lt"/>
              <a:cs typeface="+mn-lt"/>
            </a:endParaRPr>
          </a:p>
          <a:p>
            <a:pPr marL="342900" indent="-342900">
              <a:buFont typeface="Courier New" panose="020B0604020202020204" pitchFamily="34" charset="0"/>
              <a:buChar char="o"/>
            </a:pPr>
            <a:r>
              <a:rPr lang="en-US" sz="2000" b="1">
                <a:highlight>
                  <a:srgbClr val="FFFFFF"/>
                </a:highlight>
                <a:ea typeface="+mn-lt"/>
                <a:cs typeface="+mn-lt"/>
              </a:rPr>
              <a:t>Visa gift cards cannot be accepted. </a:t>
            </a:r>
            <a:endParaRPr lang="en-US" sz="2400">
              <a:ea typeface="+mn-lt"/>
              <a:cs typeface="+mn-lt"/>
            </a:endParaRPr>
          </a:p>
          <a:p>
            <a:pPr marL="0" indent="0">
              <a:buNone/>
            </a:pPr>
            <a:endParaRPr lang="en-US" sz="2000" b="1">
              <a:highlight>
                <a:srgbClr val="FFFFFF"/>
              </a:highlight>
              <a:ea typeface="+mn-lt"/>
              <a:cs typeface="+mn-lt"/>
            </a:endParaRPr>
          </a:p>
          <a:p>
            <a:pPr marL="0" indent="0">
              <a:buNone/>
            </a:pPr>
            <a:r>
              <a:rPr lang="en-US" sz="2400" u="sng">
                <a:highlight>
                  <a:srgbClr val="FFFFFF"/>
                </a:highlight>
                <a:ea typeface="+mn-lt"/>
                <a:cs typeface="+mn-lt"/>
              </a:rPr>
              <a:t>Donation drop off locations: </a:t>
            </a:r>
            <a:endParaRPr lang="en-US" sz="2400" u="sng">
              <a:ea typeface="+mn-lt"/>
              <a:cs typeface="+mn-lt"/>
            </a:endParaRPr>
          </a:p>
          <a:p>
            <a:pPr marL="342900" indent="-342900">
              <a:buFont typeface="Courier New" panose="020B0604020202020204" pitchFamily="34" charset="0"/>
              <a:buChar char="o"/>
            </a:pPr>
            <a:r>
              <a:rPr lang="en-US" sz="2000">
                <a:highlight>
                  <a:srgbClr val="FFFFFF"/>
                </a:highlight>
                <a:ea typeface="+mn-lt"/>
                <a:cs typeface="+mn-lt"/>
              </a:rPr>
              <a:t>Final Approach (cell phone lot building)</a:t>
            </a:r>
            <a:endParaRPr lang="en-US" sz="2000">
              <a:ea typeface="+mn-lt"/>
              <a:cs typeface="+mn-lt"/>
            </a:endParaRPr>
          </a:p>
          <a:p>
            <a:pPr marL="342900" indent="-342900">
              <a:buFont typeface="Courier New" panose="020B0604020202020204" pitchFamily="34" charset="0"/>
              <a:buChar char="o"/>
            </a:pPr>
            <a:r>
              <a:rPr lang="en-US" sz="2000">
                <a:highlight>
                  <a:srgbClr val="FFFFFF"/>
                </a:highlight>
                <a:ea typeface="+mn-lt"/>
                <a:cs typeface="+mn-lt"/>
              </a:rPr>
              <a:t>Great Hall of the Jeppesen Terminal </a:t>
            </a:r>
            <a:endParaRPr lang="en-US" sz="2000">
              <a:ea typeface="Calibri" panose="020F0502020204030204"/>
              <a:cs typeface="Calibri" panose="020F0502020204030204"/>
            </a:endParaRPr>
          </a:p>
        </p:txBody>
      </p:sp>
      <p:pic>
        <p:nvPicPr>
          <p:cNvPr id="6" name="Picture 5" descr="A person handing a person a gloved hand to a person at a check-in counter">
            <a:extLst>
              <a:ext uri="{FF2B5EF4-FFF2-40B4-BE49-F238E27FC236}">
                <a16:creationId xmlns:a16="http://schemas.microsoft.com/office/drawing/2014/main" id="{5E521B40-435B-586C-7819-90DC95619BCD}"/>
              </a:ext>
            </a:extLst>
          </p:cNvPr>
          <p:cNvPicPr>
            <a:picLocks noChangeAspect="1"/>
          </p:cNvPicPr>
          <p:nvPr/>
        </p:nvPicPr>
        <p:blipFill>
          <a:blip r:embed="rId3"/>
          <a:stretch>
            <a:fillRect/>
          </a:stretch>
        </p:blipFill>
        <p:spPr>
          <a:xfrm>
            <a:off x="6097845" y="2468846"/>
            <a:ext cx="5479409" cy="3516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886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1982787" cy="3046075"/>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8</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February 12</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12</a:t>
            </a:r>
          </a:p>
          <a:p>
            <a:pPr marL="285750" lvl="1" indent="-285750">
              <a:lnSpc>
                <a:spcPct val="100000"/>
              </a:lnSpc>
              <a:spcBef>
                <a:spcPts val="0"/>
              </a:spcBef>
              <a:spcAft>
                <a:spcPts val="600"/>
              </a:spcAft>
              <a:buClr>
                <a:srgbClr val="DC582A"/>
              </a:buClr>
              <a:buSzPct val="110000"/>
              <a:tabLst>
                <a:tab pos="457200" algn="l"/>
              </a:tabLst>
            </a:pPr>
            <a:r>
              <a:rPr lang="en-US" sz="2000" b="1">
                <a:cs typeface="Calibri"/>
              </a:rPr>
              <a:t>April 9</a:t>
            </a:r>
          </a:p>
          <a:p>
            <a:pPr>
              <a:spcBef>
                <a:spcPts val="0"/>
              </a:spcBef>
              <a:spcAft>
                <a:spcPts val="600"/>
              </a:spcAft>
              <a:buClr>
                <a:srgbClr val="DC582A"/>
              </a:buClr>
              <a:tabLst>
                <a:tab pos="457200" algn="l"/>
              </a:tabLst>
            </a:pPr>
            <a:r>
              <a:rPr lang="en-US" sz="2000" b="1">
                <a:solidFill>
                  <a:schemeClr val="tx1"/>
                </a:solidFill>
                <a:cs typeface="Calibri"/>
              </a:rPr>
              <a:t>May 14</a:t>
            </a:r>
          </a:p>
          <a:p>
            <a:pPr>
              <a:spcBef>
                <a:spcPts val="0"/>
              </a:spcBef>
              <a:spcAft>
                <a:spcPts val="600"/>
              </a:spcAft>
              <a:buClr>
                <a:srgbClr val="DC582A"/>
              </a:buClr>
              <a:tabLst>
                <a:tab pos="457200" algn="l"/>
              </a:tabLst>
            </a:pPr>
            <a:r>
              <a:rPr lang="en-US" sz="2000" b="1">
                <a:solidFill>
                  <a:schemeClr val="tx1"/>
                </a:solidFill>
                <a:cs typeface="Calibri"/>
              </a:rPr>
              <a:t>June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8D79C2F-8ABD-92C1-4711-C07649CD4910}"/>
              </a:ext>
              <a:ext uri="{C183D7F6-B498-43B3-948B-1728B52AA6E4}">
                <adec:decorative xmlns:adec="http://schemas.microsoft.com/office/drawing/2017/decorative" val="1"/>
              </a:ext>
            </a:extLst>
          </p:cNvPr>
          <p:cNvSpPr txBox="1">
            <a:spLocks/>
          </p:cNvSpPr>
          <p:nvPr/>
        </p:nvSpPr>
        <p:spPr>
          <a:xfrm>
            <a:off x="3040204" y="2485925"/>
            <a:ext cx="3563937" cy="3046075"/>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DC582A"/>
              </a:buClr>
              <a:tabLst>
                <a:tab pos="457200" algn="l"/>
              </a:tabLst>
            </a:pPr>
            <a:r>
              <a:rPr lang="en-US" sz="2000" b="1">
                <a:solidFill>
                  <a:schemeClr val="tx1"/>
                </a:solidFill>
                <a:cs typeface="Calibri"/>
              </a:rPr>
              <a:t>July 9</a:t>
            </a:r>
          </a:p>
          <a:p>
            <a:pPr>
              <a:spcBef>
                <a:spcPts val="0"/>
              </a:spcBef>
              <a:spcAft>
                <a:spcPts val="600"/>
              </a:spcAft>
              <a:buClr>
                <a:srgbClr val="DC582A"/>
              </a:buClr>
              <a:tabLst>
                <a:tab pos="457200" algn="l"/>
              </a:tabLst>
            </a:pPr>
            <a:r>
              <a:rPr lang="en-US" sz="2000" b="1">
                <a:solidFill>
                  <a:schemeClr val="tx1"/>
                </a:solidFill>
                <a:cs typeface="Calibri"/>
              </a:rPr>
              <a:t>August 13</a:t>
            </a:r>
          </a:p>
          <a:p>
            <a:pPr>
              <a:spcBef>
                <a:spcPts val="0"/>
              </a:spcBef>
              <a:spcAft>
                <a:spcPts val="600"/>
              </a:spcAft>
              <a:buClr>
                <a:srgbClr val="DC582A"/>
              </a:buClr>
              <a:tabLst>
                <a:tab pos="457200" algn="l"/>
              </a:tabLst>
            </a:pPr>
            <a:r>
              <a:rPr lang="en-US" sz="2000" b="1">
                <a:solidFill>
                  <a:schemeClr val="tx1"/>
                </a:solidFill>
                <a:cs typeface="Calibri"/>
              </a:rPr>
              <a:t>September 10</a:t>
            </a:r>
          </a:p>
          <a:p>
            <a:pPr>
              <a:spcBef>
                <a:spcPts val="0"/>
              </a:spcBef>
              <a:spcAft>
                <a:spcPts val="600"/>
              </a:spcAft>
              <a:buClr>
                <a:srgbClr val="DC582A"/>
              </a:buClr>
              <a:tabLst>
                <a:tab pos="457200" algn="l"/>
              </a:tabLst>
            </a:pPr>
            <a:r>
              <a:rPr lang="en-US" sz="2000" b="1">
                <a:solidFill>
                  <a:schemeClr val="tx1"/>
                </a:solidFill>
                <a:cs typeface="Calibri"/>
              </a:rPr>
              <a:t>October 8</a:t>
            </a:r>
          </a:p>
          <a:p>
            <a:pPr>
              <a:spcBef>
                <a:spcPts val="0"/>
              </a:spcBef>
              <a:spcAft>
                <a:spcPts val="600"/>
              </a:spcAft>
              <a:buClr>
                <a:srgbClr val="DC582A"/>
              </a:buClr>
              <a:tabLst>
                <a:tab pos="457200" algn="l"/>
              </a:tabLst>
            </a:pPr>
            <a:r>
              <a:rPr lang="en-US" sz="2000" b="1">
                <a:solidFill>
                  <a:schemeClr val="tx1"/>
                </a:solidFill>
                <a:cs typeface="Calibri"/>
              </a:rPr>
              <a:t>November 12</a:t>
            </a:r>
          </a:p>
          <a:p>
            <a:pPr>
              <a:spcBef>
                <a:spcPts val="0"/>
              </a:spcBef>
              <a:spcAft>
                <a:spcPts val="600"/>
              </a:spcAft>
              <a:buClr>
                <a:srgbClr val="DC582A"/>
              </a:buClr>
              <a:tabLst>
                <a:tab pos="457200" algn="l"/>
              </a:tabLst>
            </a:pPr>
            <a:r>
              <a:rPr lang="en-US" sz="2000" b="1">
                <a:solidFill>
                  <a:schemeClr val="tx1"/>
                </a:solidFill>
                <a:cs typeface="Calibri"/>
              </a:rPr>
              <a:t>December 10</a:t>
            </a:r>
          </a:p>
        </p:txBody>
      </p:sp>
    </p:spTree>
    <p:extLst>
      <p:ext uri="{BB962C8B-B14F-4D97-AF65-F5344CB8AC3E}">
        <p14:creationId xmlns:p14="http://schemas.microsoft.com/office/powerpoint/2010/main" val="1774222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bg1">
                    <a:lumMod val="65000"/>
                  </a:schemeClr>
                </a:solidFill>
                <a:cs typeface="Calibri"/>
              </a:rPr>
              <a:t>February 19 </a:t>
            </a:r>
            <a:r>
              <a:rPr lang="en-US" sz="1500">
                <a:solidFill>
                  <a:schemeClr val="bg1">
                    <a:lumMod val="65000"/>
                  </a:schemeClr>
                </a:solidFill>
                <a:cs typeface="Calibri"/>
              </a:rPr>
              <a:t>- Concessions Prime Operators </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i="1">
                <a:solidFill>
                  <a:schemeClr val="bg1">
                    <a:lumMod val="65000"/>
                  </a:schemeClr>
                </a:solidFill>
                <a:ea typeface="Calibri"/>
                <a:cs typeface="Calibri"/>
              </a:rPr>
              <a:t>**Time Change 10 am**</a:t>
            </a:r>
            <a:br>
              <a:rPr lang="en-US" sz="1500">
                <a:solidFill>
                  <a:schemeClr val="bg1">
                    <a:lumMod val="65000"/>
                  </a:schemeClr>
                </a:solidFill>
                <a:ea typeface="Calibri"/>
                <a:cs typeface="Calibri"/>
              </a:rPr>
            </a:br>
            <a:r>
              <a:rPr lang="en-US" sz="1500" b="1">
                <a:solidFill>
                  <a:schemeClr val="bg1">
                    <a:lumMod val="65000"/>
                  </a:schemeClr>
                </a:solidFill>
                <a:highlight>
                  <a:srgbClr val="FFFFFF"/>
                </a:highlight>
                <a:ea typeface="Calibri"/>
                <a:cs typeface="Calibri"/>
              </a:rPr>
              <a:t>Confirmed:</a:t>
            </a:r>
            <a:r>
              <a:rPr lang="en-US" sz="1500">
                <a:solidFill>
                  <a:schemeClr val="bg1">
                    <a:lumMod val="65000"/>
                  </a:schemeClr>
                </a:solidFill>
                <a:highlight>
                  <a:srgbClr val="FFFFFF"/>
                </a:highlight>
                <a:ea typeface="Calibri"/>
                <a:cs typeface="Calibri"/>
              </a:rPr>
              <a:t> High Flying Foods, Hudson and </a:t>
            </a:r>
            <a:r>
              <a:rPr lang="en-US" sz="1500" err="1">
                <a:solidFill>
                  <a:schemeClr val="bg1">
                    <a:lumMod val="65000"/>
                  </a:schemeClr>
                </a:solidFill>
                <a:highlight>
                  <a:srgbClr val="FFFFFF"/>
                </a:highlight>
                <a:ea typeface="Calibri"/>
                <a:cs typeface="Calibri"/>
              </a:rPr>
              <a:t>Dufry</a:t>
            </a:r>
            <a:r>
              <a:rPr lang="en-US" sz="1500">
                <a:solidFill>
                  <a:schemeClr val="bg1">
                    <a:lumMod val="65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April 16 </a:t>
            </a:r>
            <a:r>
              <a:rPr lang="en-US" sz="1500">
                <a:solidFill>
                  <a:schemeClr val="tx1"/>
                </a:solidFill>
                <a:cs typeface="Calibri"/>
              </a:rPr>
              <a:t>- Rental Car Company </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ea typeface="Calibri"/>
                <a:cs typeface="Calibri"/>
              </a:rPr>
              <a:t>Confirmed:</a:t>
            </a:r>
            <a:r>
              <a:rPr lang="en-US" sz="1500">
                <a:solidFill>
                  <a:schemeClr val="tx1"/>
                </a:solidFill>
                <a:ea typeface="Calibri"/>
                <a:cs typeface="Calibri"/>
              </a:rPr>
              <a:t> Enterprise Mobility</a:t>
            </a:r>
            <a:endParaRPr lang="en-US">
              <a:solidFill>
                <a:schemeClr val="tx1"/>
              </a:solidFill>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Confirmed: </a:t>
            </a:r>
            <a:r>
              <a:rPr lang="en-US" sz="1500">
                <a:solidFill>
                  <a:schemeClr val="tx1"/>
                </a:solidFill>
                <a:ea typeface="Calibri"/>
                <a:cs typeface="Calibri"/>
              </a:rPr>
              <a:t>Hensel Phelps, Gilmore, WCG, Swinerton, PCL, Turner Construction Company and Select Building Group Commercial, </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August 27</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 Denver Pumps</a:t>
            </a:r>
            <a:endParaRPr lang="en-US" sz="1500">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October 15 </a:t>
            </a:r>
            <a:r>
              <a:rPr lang="en-US" sz="1500">
                <a:solidFill>
                  <a:schemeClr val="tx1"/>
                </a:solidFill>
                <a:cs typeface="Calibri"/>
              </a:rPr>
              <a:t>- Airlines, Hotelier and Commercial Developers on DEN property</a:t>
            </a:r>
            <a:endParaRPr lang="en-US" sz="1500">
              <a:solidFill>
                <a:schemeClr val="tx1"/>
              </a:solidFill>
              <a:ea typeface="Calibri"/>
              <a:cs typeface="Calibri"/>
            </a:endParaRPr>
          </a:p>
          <a:p>
            <a:pPr marL="0" indent="0">
              <a:spcBef>
                <a:spcPts val="0"/>
              </a:spcBef>
              <a:buNone/>
              <a:tabLst>
                <a:tab pos="457200" algn="l"/>
              </a:tabLst>
            </a:pPr>
            <a:r>
              <a:rPr lang="en-US" sz="1500" b="1" i="1">
                <a:solidFill>
                  <a:srgbClr val="DC582A"/>
                </a:solidFill>
                <a:highlight>
                  <a:srgbClr val="FFFFFF"/>
                </a:highlight>
                <a:ea typeface="Calibri"/>
                <a:cs typeface="Calibri"/>
              </a:rPr>
              <a:t>None at this time</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Kimley Horn, RS&amp;H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22 – ACDBE 101</a:t>
            </a:r>
          </a:p>
          <a:p>
            <a:pPr>
              <a:spcBef>
                <a:spcPts val="0"/>
              </a:spcBef>
              <a:spcAft>
                <a:spcPts val="600"/>
              </a:spcAft>
              <a:buClr>
                <a:srgbClr val="DC582A"/>
              </a:buClr>
              <a:tabLst>
                <a:tab pos="457200" algn="l"/>
              </a:tabLst>
            </a:pPr>
            <a:r>
              <a:rPr lang="en-US" sz="2000" b="1">
                <a:solidFill>
                  <a:schemeClr val="tx1"/>
                </a:solidFill>
                <a:cs typeface="Calibri"/>
              </a:rPr>
              <a:t>March 19 – AI &amp; Digital Tools </a:t>
            </a:r>
          </a:p>
          <a:p>
            <a:pPr>
              <a:spcBef>
                <a:spcPts val="0"/>
              </a:spcBef>
              <a:spcAft>
                <a:spcPts val="600"/>
              </a:spcAft>
              <a:buClr>
                <a:srgbClr val="DC582A"/>
              </a:buClr>
              <a:tabLst>
                <a:tab pos="457200" algn="l"/>
              </a:tabLst>
            </a:pPr>
            <a:r>
              <a:rPr lang="en-US" sz="2000" b="1">
                <a:solidFill>
                  <a:schemeClr val="tx1"/>
                </a:solidFill>
                <a:cs typeface="Calibri"/>
              </a:rPr>
              <a:t>May 21 – RFP Requirements </a:t>
            </a:r>
          </a:p>
          <a:p>
            <a:pPr>
              <a:spcBef>
                <a:spcPts val="0"/>
              </a:spcBef>
              <a:spcAft>
                <a:spcPts val="600"/>
              </a:spcAft>
              <a:buClr>
                <a:srgbClr val="DC582A"/>
              </a:buClr>
              <a:tabLst>
                <a:tab pos="457200" algn="l"/>
              </a:tabLst>
            </a:pPr>
            <a:r>
              <a:rPr lang="en-US" sz="2000" b="1">
                <a:solidFill>
                  <a:schemeClr val="tx1"/>
                </a:solidFill>
                <a:cs typeface="Calibri"/>
              </a:rPr>
              <a:t>July 21 – Post Award Compliance </a:t>
            </a:r>
          </a:p>
          <a:p>
            <a:pPr>
              <a:spcBef>
                <a:spcPts val="0"/>
              </a:spcBef>
              <a:spcAft>
                <a:spcPts val="600"/>
              </a:spcAft>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74DDDF-AB4D-446A-A19F-F62E53DF80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4748</Words>
  <Application>Microsoft Office PowerPoint</Application>
  <PresentationFormat>Widescreen</PresentationFormat>
  <Paragraphs>569</Paragraphs>
  <Slides>55</Slides>
  <Notes>36</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55</vt:i4>
      </vt:variant>
    </vt:vector>
  </HeadingPairs>
  <TitlesOfParts>
    <vt:vector size="79" baseType="lpstr">
      <vt:lpstr>Aptos</vt:lpstr>
      <vt:lpstr>Aptos Display</vt:lpstr>
      <vt:lpstr>Arial</vt:lpstr>
      <vt:lpstr>Arial,Sans-Serif</vt:lpstr>
      <vt:lpstr>Calibri</vt:lpstr>
      <vt:lpstr>Calibri Light</vt:lpstr>
      <vt:lpstr>Canva Sans Bold</vt:lpstr>
      <vt:lpstr>Courier New</vt:lpstr>
      <vt:lpstr>Franklin Gothic Medium</vt:lpstr>
      <vt:lpstr>Inter</vt:lpstr>
      <vt:lpstr>Segoe UI</vt:lpstr>
      <vt:lpstr>Symbol</vt:lpstr>
      <vt:lpstr>Wingdings</vt:lpstr>
      <vt:lpstr>Wingdings,Sans-Serif</vt:lpstr>
      <vt:lpstr>Title 1</vt:lpstr>
      <vt:lpstr>Title 3</vt:lpstr>
      <vt:lpstr>Content 1 - ORANGE</vt:lpstr>
      <vt:lpstr>Content 2 - ORANGE</vt:lpstr>
      <vt:lpstr>Content 4 - ORANGE - Image WHITE logo</vt:lpstr>
      <vt:lpstr>1_Content 1 - ORANGE</vt:lpstr>
      <vt:lpstr>Custom Design</vt:lpstr>
      <vt:lpstr>Office Theme</vt:lpstr>
      <vt:lpstr>1_Title 1</vt:lpstr>
      <vt:lpstr>1_Content 2 - ORANGE</vt:lpstr>
      <vt:lpstr>Taking Flight at DEN</vt:lpstr>
      <vt:lpstr>Agenda</vt:lpstr>
      <vt:lpstr>Housekeeping</vt:lpstr>
      <vt:lpstr>Project Interest Form</vt:lpstr>
      <vt:lpstr>Click to edit Master title style</vt:lpstr>
      <vt:lpstr>Federal Worker Gift Card Donation Drive</vt:lpstr>
      <vt:lpstr>Taking Flight at DEN </vt:lpstr>
      <vt:lpstr>Meet the Primes</vt:lpstr>
      <vt:lpstr>Navigating the ACDBE Series: Pathways to Concessions</vt:lpstr>
      <vt:lpstr>Small Business Certification Workshops</vt:lpstr>
      <vt:lpstr>Missed the IFR Submission Date?</vt:lpstr>
      <vt:lpstr>Snack &amp; Souvenir Expo </vt:lpstr>
      <vt:lpstr>SAVE THE DATE  DEN Procurement Tradeshow  August 20, 2026  Westin Level 4, at the CEEA facility</vt:lpstr>
      <vt:lpstr>Community Panelist Program </vt:lpstr>
      <vt:lpstr>2026 BDTA Programming</vt:lpstr>
      <vt:lpstr>Stay Informed</vt:lpstr>
      <vt:lpstr>Legal Disclaimer​</vt:lpstr>
      <vt:lpstr>Upcoming Opportunities – Updated Webpage</vt:lpstr>
      <vt:lpstr>CEEA - On-Call Professional Development Services Breakout Room # 1</vt:lpstr>
      <vt:lpstr>CEEA - On-Call Professional Development Services  </vt:lpstr>
      <vt:lpstr>Taxiway L Extension Breakout Room # 2</vt:lpstr>
      <vt:lpstr>Taxiway L Extension</vt:lpstr>
      <vt:lpstr>Taxiway L Extension  </vt:lpstr>
      <vt:lpstr>Terminal Parking Structure Accessibility Improvements Phase 2 (PKPB2) Breakout Room # 3</vt:lpstr>
      <vt:lpstr>Terminal Parking Structure Accessibility Improvements Phase 2 (PKPB2)</vt:lpstr>
      <vt:lpstr>Terminal Parking Structure Accessibility Improvements Phase 2 (PKPB2) </vt:lpstr>
      <vt:lpstr>2026 Annual Landside Pavement Rehab Breakout Room # 4</vt:lpstr>
      <vt:lpstr>2026 Annual Landside Pavement Rehab </vt:lpstr>
      <vt:lpstr>26-006 ACON CCON Wayfinding Refresh Breakout Room # 5</vt:lpstr>
      <vt:lpstr>26-006 ACON CCON Wayfinding Refresh</vt:lpstr>
      <vt:lpstr>26-006 ACON CCON Wayfinding Refresh Continued </vt:lpstr>
      <vt:lpstr>DIW (Deicing Industrial Waste) Pond 009 Rehabilitation Project Breakout Room # 6</vt:lpstr>
      <vt:lpstr>DIW (Deicing Industrial Waste) Pond 009 Rehabilitation Project</vt:lpstr>
      <vt:lpstr>DIW (Deicing Industrial Waste) Pond 009 Rehabilitation Project </vt:lpstr>
      <vt:lpstr>VALE eGSE Concourse Charging Stations Breakout Room # 7</vt:lpstr>
      <vt:lpstr>VALE eGSE Concourse Charging Stations</vt:lpstr>
      <vt:lpstr>AGTS Revitalization Breakout Room # 8</vt:lpstr>
      <vt:lpstr>AGTS Revitalization</vt:lpstr>
      <vt:lpstr>DEN Security Services - Regulatory Services Breakout Room # 9</vt:lpstr>
      <vt:lpstr>DEN Security Services - Regulatory Services</vt:lpstr>
      <vt:lpstr>Multiple Maintenance Opportunities Breakout Room #  10</vt:lpstr>
      <vt:lpstr>Fire Suppression (Fire Pump &amp; Emergency Services)</vt:lpstr>
      <vt:lpstr>CUP and Outlying Building Boiler Maintenance &amp; Repair</vt:lpstr>
      <vt:lpstr>Landside Outlying Janitorial Services</vt:lpstr>
      <vt:lpstr>DEN Procurement  Breakout Room # 11 </vt:lpstr>
      <vt:lpstr>DEN Procurement  </vt:lpstr>
      <vt:lpstr>DEN Procurement – Contract Lifecycle</vt:lpstr>
      <vt:lpstr>Small Business Programs Breakout Room # 12</vt:lpstr>
      <vt:lpstr>DSBO Programs</vt:lpstr>
      <vt:lpstr>Update on ACDBE/DBE Re-Evaluation</vt:lpstr>
      <vt:lpstr>General Services- Purchasing Division Breakout Room # 13</vt:lpstr>
      <vt:lpstr>General Services- Purchasing Division</vt:lpstr>
      <vt:lpstr>Workforce Development Breakout Room # 14</vt:lpstr>
      <vt:lpstr>Denver Construction Careers Program (DCCP) Overview </vt:lpstr>
      <vt:lpstr>Event Follow 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1</cp:revision>
  <cp:lastPrinted>2026-01-05T23:17:33Z</cp:lastPrinted>
  <dcterms:created xsi:type="dcterms:W3CDTF">2024-03-24T01:57:37Z</dcterms:created>
  <dcterms:modified xsi:type="dcterms:W3CDTF">2026-03-19T21:56:27Z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